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4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0" r:id="rId3"/>
  </p:sldMasterIdLst>
  <p:notesMasterIdLst>
    <p:notesMasterId r:id="rId24"/>
  </p:notesMasterIdLst>
  <p:sldIdLst>
    <p:sldId id="313" r:id="rId4"/>
    <p:sldId id="259" r:id="rId5"/>
    <p:sldId id="262" r:id="rId6"/>
    <p:sldId id="260" r:id="rId7"/>
    <p:sldId id="268" r:id="rId8"/>
    <p:sldId id="265" r:id="rId9"/>
    <p:sldId id="266" r:id="rId10"/>
    <p:sldId id="267" r:id="rId11"/>
    <p:sldId id="269" r:id="rId12"/>
    <p:sldId id="309" r:id="rId13"/>
    <p:sldId id="310" r:id="rId14"/>
    <p:sldId id="31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16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44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81366128634754E-2"/>
          <c:y val="6.8965556827494084E-2"/>
          <c:w val="0.87719376519968606"/>
          <c:h val="0.85423246524964258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Sheet1!$E$3</c:f>
              <c:strCache>
                <c:ptCount val="1"/>
                <c:pt idx="0">
                  <c:v>温度(℃)</c:v>
                </c:pt>
              </c:strCache>
            </c:strRef>
          </c:tx>
          <c:spPr>
            <a:ln w="57150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Sheet1!$B$4:$B$93</c:f>
              <c:numCache>
                <c:formatCode>General</c:formatCode>
                <c:ptCount val="9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</c:numCache>
            </c:numRef>
          </c:xVal>
          <c:yVal>
            <c:numRef>
              <c:f>Sheet1!$E$4:$E$93</c:f>
              <c:numCache>
                <c:formatCode>General</c:formatCode>
                <c:ptCount val="90"/>
                <c:pt idx="0">
                  <c:v>23.1</c:v>
                </c:pt>
                <c:pt idx="1">
                  <c:v>23.1</c:v>
                </c:pt>
                <c:pt idx="2">
                  <c:v>23.2</c:v>
                </c:pt>
                <c:pt idx="3">
                  <c:v>23.3</c:v>
                </c:pt>
                <c:pt idx="4">
                  <c:v>23.4</c:v>
                </c:pt>
                <c:pt idx="5">
                  <c:v>23.5</c:v>
                </c:pt>
                <c:pt idx="6">
                  <c:v>23.7</c:v>
                </c:pt>
                <c:pt idx="7">
                  <c:v>23.9</c:v>
                </c:pt>
                <c:pt idx="8">
                  <c:v>24.3</c:v>
                </c:pt>
                <c:pt idx="9">
                  <c:v>24.6</c:v>
                </c:pt>
                <c:pt idx="10">
                  <c:v>24.9</c:v>
                </c:pt>
                <c:pt idx="11">
                  <c:v>25.4</c:v>
                </c:pt>
                <c:pt idx="12">
                  <c:v>25.9</c:v>
                </c:pt>
                <c:pt idx="13">
                  <c:v>26.6</c:v>
                </c:pt>
                <c:pt idx="14">
                  <c:v>27.2</c:v>
                </c:pt>
                <c:pt idx="15">
                  <c:v>27.7</c:v>
                </c:pt>
                <c:pt idx="16">
                  <c:v>27.7</c:v>
                </c:pt>
                <c:pt idx="17">
                  <c:v>27.7</c:v>
                </c:pt>
                <c:pt idx="18">
                  <c:v>27.7</c:v>
                </c:pt>
                <c:pt idx="19">
                  <c:v>27.7</c:v>
                </c:pt>
                <c:pt idx="20">
                  <c:v>27.7</c:v>
                </c:pt>
                <c:pt idx="21">
                  <c:v>27.7</c:v>
                </c:pt>
                <c:pt idx="22">
                  <c:v>27.7</c:v>
                </c:pt>
                <c:pt idx="23">
                  <c:v>27.8</c:v>
                </c:pt>
                <c:pt idx="24">
                  <c:v>27.8</c:v>
                </c:pt>
                <c:pt idx="25">
                  <c:v>27.8</c:v>
                </c:pt>
                <c:pt idx="26">
                  <c:v>27.8</c:v>
                </c:pt>
                <c:pt idx="27">
                  <c:v>27.8</c:v>
                </c:pt>
                <c:pt idx="28">
                  <c:v>27.8</c:v>
                </c:pt>
                <c:pt idx="29">
                  <c:v>27.8</c:v>
                </c:pt>
                <c:pt idx="30">
                  <c:v>28</c:v>
                </c:pt>
                <c:pt idx="31">
                  <c:v>28.1</c:v>
                </c:pt>
                <c:pt idx="32">
                  <c:v>28.2</c:v>
                </c:pt>
                <c:pt idx="33">
                  <c:v>28.3</c:v>
                </c:pt>
                <c:pt idx="34">
                  <c:v>28.4</c:v>
                </c:pt>
                <c:pt idx="35">
                  <c:v>28.5</c:v>
                </c:pt>
                <c:pt idx="36">
                  <c:v>28.8</c:v>
                </c:pt>
                <c:pt idx="37">
                  <c:v>28.9</c:v>
                </c:pt>
                <c:pt idx="38">
                  <c:v>28.9</c:v>
                </c:pt>
                <c:pt idx="39">
                  <c:v>28.9</c:v>
                </c:pt>
                <c:pt idx="40">
                  <c:v>28.9</c:v>
                </c:pt>
                <c:pt idx="41">
                  <c:v>28.9</c:v>
                </c:pt>
                <c:pt idx="42">
                  <c:v>29</c:v>
                </c:pt>
                <c:pt idx="43">
                  <c:v>29</c:v>
                </c:pt>
                <c:pt idx="44">
                  <c:v>29</c:v>
                </c:pt>
                <c:pt idx="45">
                  <c:v>29</c:v>
                </c:pt>
                <c:pt idx="46">
                  <c:v>29</c:v>
                </c:pt>
                <c:pt idx="47">
                  <c:v>29</c:v>
                </c:pt>
                <c:pt idx="48">
                  <c:v>29</c:v>
                </c:pt>
                <c:pt idx="49">
                  <c:v>29.2</c:v>
                </c:pt>
                <c:pt idx="50">
                  <c:v>29.3</c:v>
                </c:pt>
                <c:pt idx="51">
                  <c:v>29.3</c:v>
                </c:pt>
                <c:pt idx="52">
                  <c:v>29.4</c:v>
                </c:pt>
                <c:pt idx="53">
                  <c:v>29.4</c:v>
                </c:pt>
                <c:pt idx="54">
                  <c:v>29.4</c:v>
                </c:pt>
                <c:pt idx="55">
                  <c:v>29.4</c:v>
                </c:pt>
                <c:pt idx="56">
                  <c:v>29.4</c:v>
                </c:pt>
                <c:pt idx="57">
                  <c:v>29.4</c:v>
                </c:pt>
                <c:pt idx="58">
                  <c:v>29.4</c:v>
                </c:pt>
                <c:pt idx="59">
                  <c:v>29.5</c:v>
                </c:pt>
                <c:pt idx="60">
                  <c:v>29.5</c:v>
                </c:pt>
                <c:pt idx="61">
                  <c:v>29.5</c:v>
                </c:pt>
                <c:pt idx="62">
                  <c:v>29.5</c:v>
                </c:pt>
                <c:pt idx="63">
                  <c:v>29.5</c:v>
                </c:pt>
                <c:pt idx="64">
                  <c:v>29.5</c:v>
                </c:pt>
                <c:pt idx="65">
                  <c:v>29.5</c:v>
                </c:pt>
                <c:pt idx="66">
                  <c:v>29.5</c:v>
                </c:pt>
                <c:pt idx="67">
                  <c:v>29.5</c:v>
                </c:pt>
                <c:pt idx="68">
                  <c:v>29.7</c:v>
                </c:pt>
                <c:pt idx="69">
                  <c:v>29.7</c:v>
                </c:pt>
                <c:pt idx="70">
                  <c:v>29.7</c:v>
                </c:pt>
                <c:pt idx="71">
                  <c:v>29.7</c:v>
                </c:pt>
                <c:pt idx="72">
                  <c:v>29.7</c:v>
                </c:pt>
                <c:pt idx="73">
                  <c:v>29.7</c:v>
                </c:pt>
                <c:pt idx="74">
                  <c:v>29.7</c:v>
                </c:pt>
                <c:pt idx="75">
                  <c:v>29.9</c:v>
                </c:pt>
                <c:pt idx="76">
                  <c:v>29.9</c:v>
                </c:pt>
                <c:pt idx="77">
                  <c:v>29.9</c:v>
                </c:pt>
                <c:pt idx="78">
                  <c:v>29.9</c:v>
                </c:pt>
                <c:pt idx="79">
                  <c:v>29.9</c:v>
                </c:pt>
                <c:pt idx="80">
                  <c:v>29.9</c:v>
                </c:pt>
                <c:pt idx="81">
                  <c:v>29.9</c:v>
                </c:pt>
                <c:pt idx="82">
                  <c:v>29.9</c:v>
                </c:pt>
                <c:pt idx="83">
                  <c:v>29.9</c:v>
                </c:pt>
                <c:pt idx="84">
                  <c:v>29.9</c:v>
                </c:pt>
                <c:pt idx="85">
                  <c:v>29.9</c:v>
                </c:pt>
                <c:pt idx="86">
                  <c:v>29.9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80896"/>
        <c:axId val="226302592"/>
      </c:scatterChart>
      <c:valAx>
        <c:axId val="2012808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zh-CN"/>
                  <a:t>时间</a:t>
                </a:r>
                <a:r>
                  <a:rPr lang="en-US"/>
                  <a:t>(s)</a:t>
                </a:r>
              </a:p>
            </c:rich>
          </c:tx>
          <c:layout>
            <c:manualLayout>
              <c:xMode val="edge"/>
              <c:yMode val="edge"/>
              <c:x val="0.49122845389940289"/>
              <c:y val="0.95820271682340652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endParaRPr lang="zh-CN"/>
          </a:p>
        </c:txPr>
        <c:crossAx val="226302592"/>
        <c:crosses val="autoZero"/>
        <c:crossBetween val="midCat"/>
      </c:valAx>
      <c:valAx>
        <c:axId val="226302592"/>
        <c:scaling>
          <c:orientation val="minMax"/>
          <c:max val="1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zh-CN"/>
                  <a:t>温度</a:t>
                </a:r>
                <a:r>
                  <a:rPr lang="en-US"/>
                  <a:t>(℃)</a:t>
                </a:r>
              </a:p>
            </c:rich>
          </c:tx>
          <c:layout>
            <c:manualLayout>
              <c:xMode val="edge"/>
              <c:yMode val="edge"/>
              <c:x val="1.1695906432748537E-2"/>
              <c:y val="0.45141086400250124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zh-CN"/>
          </a:p>
        </c:txPr>
        <c:crossAx val="2012808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5D2C3-813F-408A-8AA3-656990FDBE99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C856D-C521-4DC6-B4C4-227B1E5CDB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58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C633-5311-4282-8031-68F428D5B7F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1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813C633-5311-4282-8031-68F428D5B7F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2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5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08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86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87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68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4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0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07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6E7B-35ED-47B4-8961-F3559AA95113}" type="datetimeFigureOut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77E0-387D-4083-B500-44362AEB33A5}" type="slidenum">
              <a:rPr lang="zh-CN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8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7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3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2993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70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49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3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411288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70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70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54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7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7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26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6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86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3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70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70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57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70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4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32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70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18080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3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6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4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251735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12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8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9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3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87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2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6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7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1662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7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0661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7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3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8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26269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6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6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581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8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6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7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6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6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9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9631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2020/2/4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1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5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9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6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fld id="{760FBDFE-C587-4B4C-A407-44438C67B59E}" type="datetimeFigureOut">
              <a:rPr lang="zh-CN" altLang="en-US" kern="0" smtClean="0">
                <a:solidFill>
                  <a:srgbClr val="000000">
                    <a:tint val="75000"/>
                  </a:srgbClr>
                </a:solidFill>
                <a:cs typeface="+mj-cs"/>
                <a:sym typeface="Calibri" panose="020F0502020204030204"/>
              </a:rPr>
              <a:pPr hangingPunct="0"/>
              <a:t>2020/2/4</a:t>
            </a:fld>
            <a:endParaRPr lang="zh-CN" altLang="en-US" kern="0">
              <a:solidFill>
                <a:srgbClr val="000000">
                  <a:tint val="75000"/>
                </a:srgbClr>
              </a:solidFill>
              <a:cs typeface="+mj-cs"/>
              <a:sym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6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endParaRPr lang="zh-CN" altLang="en-US" kern="0" dirty="0">
              <a:solidFill>
                <a:srgbClr val="000000">
                  <a:tint val="75000"/>
                </a:srgbClr>
              </a:solidFill>
              <a:cs typeface="+mj-cs"/>
              <a:sym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6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fld id="{49AE70B2-8BF9-45C0-BB95-33D1B9D3A854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cs typeface="+mj-cs"/>
                <a:sym typeface="Calibri" panose="020F0502020204030204"/>
              </a:rPr>
              <a:pPr hangingPunct="0"/>
              <a:t>‹#›</a:t>
            </a:fld>
            <a:endParaRPr lang="zh-CN" altLang="en-US" kern="0" dirty="0">
              <a:solidFill>
                <a:srgbClr val="000000">
                  <a:tint val="75000"/>
                </a:srgbClr>
              </a:solidFill>
              <a:cs typeface="+mj-cs"/>
              <a:sym typeface="Calibri" panose="020F0502020204030204"/>
            </a:endParaRPr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606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7" y="1918984"/>
            <a:ext cx="5412105" cy="72834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自热包中的化学原理一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US" altLang="zh-CN" b="1" kern="0" spc="226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/>
              </a:rPr>
              <a:t>  </a:t>
            </a:r>
            <a:r>
              <a:rPr lang="en-US" altLang="zh-CN" sz="2000" kern="0" spc="226" dirty="0">
                <a:solidFill>
                  <a:srgbClr val="000000"/>
                </a:solidFill>
                <a:latin typeface="微软雅黑" panose="020B0503020204020204" charset="-122"/>
                <a:cs typeface="+mj-cs"/>
                <a:sym typeface="Calibri" panose="020F0502020204030204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24" y="1194124"/>
            <a:ext cx="409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zh-CN" altLang="en-US" sz="2000" b="1" kern="0" spc="226" dirty="0">
                <a:solidFill>
                  <a:srgbClr val="002060"/>
                </a:solidFill>
                <a:latin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kern="0" spc="226" dirty="0" smtClean="0">
                <a:solidFill>
                  <a:srgbClr val="002060"/>
                </a:solidFill>
                <a:latin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kern="0" spc="226" dirty="0">
                <a:solidFill>
                  <a:srgbClr val="002060"/>
                </a:solidFill>
                <a:latin typeface="微软雅黑" panose="020B0503020204020204" pitchFamily="34" charset="-122"/>
                <a:cs typeface="楷体" panose="02010609060101010101" charset="-122"/>
                <a:sym typeface="+mn-ea"/>
              </a:rPr>
              <a:t>高一</a:t>
            </a:r>
            <a:r>
              <a:rPr lang="zh-CN" altLang="en-US" sz="2000" b="1" kern="0" spc="226" smtClean="0">
                <a:solidFill>
                  <a:srgbClr val="002060"/>
                </a:solidFill>
                <a:latin typeface="微软雅黑" panose="020B0503020204020204" pitchFamily="34" charset="-122"/>
                <a:cs typeface="楷体" panose="02010609060101010101" charset="-122"/>
                <a:sym typeface="+mn-ea"/>
              </a:rPr>
              <a:t>年级</a:t>
            </a:r>
            <a:r>
              <a:rPr lang="zh-CN" altLang="en-US" sz="2000" b="1" kern="0" spc="226" dirty="0" smtClean="0">
                <a:solidFill>
                  <a:srgbClr val="002060"/>
                </a:solidFill>
                <a:latin typeface="微软雅黑" panose="020B0503020204020204" pitchFamily="34" charset="-122"/>
                <a:cs typeface="楷体" panose="02010609060101010101" charset="-122"/>
                <a:sym typeface="+mn-ea"/>
              </a:rPr>
              <a:t>化学</a:t>
            </a:r>
            <a:endParaRPr lang="zh-CN" altLang="en-US" sz="2400" b="1" kern="0" spc="226" dirty="0">
              <a:solidFill>
                <a:srgbClr val="002060"/>
              </a:solidFill>
              <a:latin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sz="2000" kern="0" spc="226" dirty="0" smtClean="0">
                <a:solidFill>
                  <a:srgbClr val="FCFDFD">
                    <a:lumMod val="10000"/>
                  </a:srgbClr>
                </a:solidFill>
                <a:latin typeface="微软雅黑" panose="020B0503020204020204" charset="-122"/>
                <a:cs typeface="+mj-cs"/>
                <a:sym typeface="Calibri" panose="020F0502020204030204"/>
              </a:rPr>
              <a:t>北京市日坛中学  孙静</a:t>
            </a:r>
            <a:endParaRPr lang="zh-CN" altLang="en-US" sz="2000" kern="0" spc="226" dirty="0">
              <a:solidFill>
                <a:srgbClr val="FCFDFD">
                  <a:lumMod val="10000"/>
                </a:srgbClr>
              </a:solidFill>
              <a:latin typeface="微软雅黑" panose="020B0503020204020204" charset="-122"/>
              <a:cs typeface="+mj-cs"/>
              <a:sym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7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83" y="519522"/>
            <a:ext cx="4444385" cy="4470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graphicFrame>
        <p:nvGraphicFramePr>
          <p:cNvPr id="7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28604"/>
              </p:ext>
            </p:extLst>
          </p:nvPr>
        </p:nvGraphicFramePr>
        <p:xfrm>
          <a:off x="6444208" y="2625756"/>
          <a:ext cx="2448272" cy="868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  <a:gridCol w="1368152"/>
              </a:tblGrid>
              <a:tr h="434340">
                <a:tc>
                  <a:txBody>
                    <a:bodyPr/>
                    <a:lstStyle/>
                    <a:p>
                      <a:r>
                        <a:rPr lang="en-US" altLang="zh-CN" sz="2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CaO</a:t>
                      </a:r>
                      <a:endParaRPr lang="zh-CN" alt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altLang="zh-CN" sz="2400" b="1" baseline="-25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altLang="zh-CN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zh-CN" alt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10g</a:t>
                      </a:r>
                      <a:endParaRPr lang="zh-CN" alt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15ml</a:t>
                      </a:r>
                      <a:endParaRPr lang="zh-CN" alt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6" y="1545637"/>
            <a:ext cx="4865409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" y="789552"/>
            <a:ext cx="7205036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745232" y="177886"/>
            <a:ext cx="8363272" cy="4755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这个</a:t>
            </a:r>
            <a:r>
              <a: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反应可以应用在自热包上吗？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90" y="94919"/>
            <a:ext cx="896602" cy="569023"/>
            <a:chOff x="-196781" y="188640"/>
            <a:chExt cx="896602" cy="654822"/>
          </a:xfrm>
        </p:grpSpPr>
        <p:sp>
          <p:nvSpPr>
            <p:cNvPr id="8" name="六边形 7"/>
            <p:cNvSpPr/>
            <p:nvPr/>
          </p:nvSpPr>
          <p:spPr bwMode="auto">
            <a:xfrm>
              <a:off x="-196781" y="188640"/>
              <a:ext cx="896602" cy="654822"/>
            </a:xfrm>
            <a:prstGeom prst="hexagon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63344" tIns="31672" rIns="63344" bIns="31672" numCol="1" rtlCol="0" anchor="t" anchorCtr="0" compatLnSpc="1"/>
            <a:lstStyle/>
            <a:p>
              <a:pPr algn="ctr" defTabSz="633146"/>
              <a:endPara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14"/>
            <p:cNvSpPr txBox="1"/>
            <p:nvPr/>
          </p:nvSpPr>
          <p:spPr>
            <a:xfrm>
              <a:off x="300441" y="388164"/>
              <a:ext cx="65" cy="3187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6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077" y="87474"/>
            <a:ext cx="8278660" cy="54134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设计实验</a:t>
            </a:r>
            <a:r>
              <a:rPr lang="zh-CN" altLang="en-US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方案需要考虑的问题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223475" y="755922"/>
            <a:ext cx="2865268" cy="943477"/>
            <a:chOff x="590406" y="2889436"/>
            <a:chExt cx="2865268" cy="1257969"/>
          </a:xfrm>
        </p:grpSpPr>
        <p:sp>
          <p:nvSpPr>
            <p:cNvPr id="18" name="流程图: 资料带 17"/>
            <p:cNvSpPr/>
            <p:nvPr/>
          </p:nvSpPr>
          <p:spPr>
            <a:xfrm>
              <a:off x="590406" y="2889436"/>
              <a:ext cx="2865268" cy="1257969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流程图: 资料带 18"/>
            <p:cNvSpPr/>
            <p:nvPr/>
          </p:nvSpPr>
          <p:spPr>
            <a:xfrm>
              <a:off x="753979" y="3067011"/>
              <a:ext cx="2538121" cy="936104"/>
            </a:xfrm>
            <a:prstGeom prst="flowChartPunchedTap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886262" y="3256811"/>
              <a:ext cx="225625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zh-CN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新</a:t>
              </a:r>
              <a:r>
                <a:rPr lang="zh-CN" altLang="zh-CN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的</a:t>
              </a:r>
              <a:r>
                <a:rPr lang="zh-CN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反应</a:t>
              </a:r>
              <a:endPara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83171" y="3678146"/>
            <a:ext cx="2865268" cy="943477"/>
            <a:chOff x="581754" y="2889437"/>
            <a:chExt cx="2865268" cy="1257969"/>
          </a:xfrm>
        </p:grpSpPr>
        <p:sp>
          <p:nvSpPr>
            <p:cNvPr id="22" name="流程图: 资料带 21"/>
            <p:cNvSpPr/>
            <p:nvPr/>
          </p:nvSpPr>
          <p:spPr>
            <a:xfrm>
              <a:off x="581754" y="2889437"/>
              <a:ext cx="2865268" cy="1257969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流程图: 资料带 22"/>
            <p:cNvSpPr/>
            <p:nvPr/>
          </p:nvSpPr>
          <p:spPr>
            <a:xfrm>
              <a:off x="753024" y="3039440"/>
              <a:ext cx="2538121" cy="936104"/>
            </a:xfrm>
            <a:prstGeom prst="flowChartPunchedTap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886262" y="3256812"/>
              <a:ext cx="225625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实操性强</a:t>
              </a:r>
              <a:endPara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21970" y="3623783"/>
            <a:ext cx="2865268" cy="1451308"/>
            <a:chOff x="581754" y="2889437"/>
            <a:chExt cx="2865268" cy="1935076"/>
          </a:xfrm>
        </p:grpSpPr>
        <p:sp>
          <p:nvSpPr>
            <p:cNvPr id="26" name="流程图: 资料带 25"/>
            <p:cNvSpPr/>
            <p:nvPr/>
          </p:nvSpPr>
          <p:spPr>
            <a:xfrm>
              <a:off x="581754" y="2889437"/>
              <a:ext cx="2865268" cy="1257969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流程图: 资料带 26"/>
            <p:cNvSpPr/>
            <p:nvPr/>
          </p:nvSpPr>
          <p:spPr>
            <a:xfrm>
              <a:off x="745325" y="3039522"/>
              <a:ext cx="2538121" cy="936104"/>
            </a:xfrm>
            <a:prstGeom prst="flowChartPunchedTap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761040" y="3224075"/>
              <a:ext cx="256076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设计</a:t>
              </a:r>
              <a:r>
                <a:rPr lang="zh-CN" alt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对照组</a:t>
              </a:r>
            </a:p>
            <a:p>
              <a:pPr lvl="0"/>
              <a:endPara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206871" y="2081206"/>
            <a:ext cx="2865268" cy="943477"/>
            <a:chOff x="581754" y="2889437"/>
            <a:chExt cx="2865268" cy="1257969"/>
          </a:xfrm>
        </p:grpSpPr>
        <p:sp>
          <p:nvSpPr>
            <p:cNvPr id="31" name="流程图: 资料带 30"/>
            <p:cNvSpPr/>
            <p:nvPr/>
          </p:nvSpPr>
          <p:spPr>
            <a:xfrm>
              <a:off x="581754" y="2889437"/>
              <a:ext cx="2865268" cy="1257969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流程图: 资料带 31"/>
            <p:cNvSpPr/>
            <p:nvPr/>
          </p:nvSpPr>
          <p:spPr>
            <a:xfrm>
              <a:off x="745324" y="3050369"/>
              <a:ext cx="2538121" cy="936104"/>
            </a:xfrm>
            <a:prstGeom prst="flowChartPunchedTap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886262" y="3256812"/>
              <a:ext cx="225625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定性定量</a:t>
              </a:r>
              <a:endPara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149002" y="2086961"/>
            <a:ext cx="2865268" cy="1451308"/>
            <a:chOff x="581754" y="2889437"/>
            <a:chExt cx="2865268" cy="1935076"/>
          </a:xfrm>
        </p:grpSpPr>
        <p:sp>
          <p:nvSpPr>
            <p:cNvPr id="34" name="流程图: 资料带 33"/>
            <p:cNvSpPr/>
            <p:nvPr/>
          </p:nvSpPr>
          <p:spPr>
            <a:xfrm>
              <a:off x="581754" y="2889437"/>
              <a:ext cx="2865268" cy="1257969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流程图: 资料带 34"/>
            <p:cNvSpPr/>
            <p:nvPr/>
          </p:nvSpPr>
          <p:spPr>
            <a:xfrm>
              <a:off x="745325" y="3059826"/>
              <a:ext cx="2538121" cy="936104"/>
            </a:xfrm>
            <a:prstGeom prst="flowChartPunchedTap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761040" y="3224075"/>
              <a:ext cx="256076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温度传感器</a:t>
              </a:r>
            </a:p>
            <a:p>
              <a:pPr lvl="0"/>
              <a:endPara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左大括号 3"/>
          <p:cNvSpPr/>
          <p:nvPr/>
        </p:nvSpPr>
        <p:spPr>
          <a:xfrm>
            <a:off x="755577" y="1349625"/>
            <a:ext cx="427597" cy="2590152"/>
          </a:xfrm>
          <a:prstGeom prst="lef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-45775" y="87475"/>
            <a:ext cx="896602" cy="569023"/>
            <a:chOff x="-196781" y="188640"/>
            <a:chExt cx="896602" cy="654822"/>
          </a:xfrm>
          <a:solidFill>
            <a:srgbClr val="7030A0"/>
          </a:solidFill>
        </p:grpSpPr>
        <p:sp>
          <p:nvSpPr>
            <p:cNvPr id="38" name="六边形 37"/>
            <p:cNvSpPr/>
            <p:nvPr/>
          </p:nvSpPr>
          <p:spPr bwMode="auto">
            <a:xfrm>
              <a:off x="-196781" y="188640"/>
              <a:ext cx="896602" cy="654822"/>
            </a:xfrm>
            <a:prstGeom prst="hexago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3344" tIns="31672" rIns="63344" bIns="31672" numCol="1" rtlCol="0" anchor="t" anchorCtr="0" compatLnSpc="1"/>
            <a:lstStyle/>
            <a:p>
              <a:pPr algn="ctr" defTabSz="633146"/>
              <a:endPara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4"/>
            <p:cNvSpPr txBox="1"/>
            <p:nvPr/>
          </p:nvSpPr>
          <p:spPr>
            <a:xfrm>
              <a:off x="300441" y="388164"/>
              <a:ext cx="65" cy="318766"/>
            </a:xfrm>
            <a:prstGeom prst="rect">
              <a:avLst/>
            </a:prstGeom>
            <a:grp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28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25280" y="1748177"/>
            <a:ext cx="3312368" cy="8867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第一小组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" y="388017"/>
            <a:ext cx="5991726" cy="4493795"/>
          </a:xfrm>
          <a:prstGeom prst="rect">
            <a:avLst/>
          </a:prstGeom>
          <a:noFill/>
          <a:ln>
            <a:noFill/>
          </a:ln>
          <a:effectLst>
            <a:softEdge rad="609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5858"/>
            <a:ext cx="4968552" cy="402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3049" y="485195"/>
            <a:ext cx="1512309" cy="2010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556" y="1627436"/>
            <a:ext cx="528082" cy="2160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35566" y="4023136"/>
            <a:ext cx="5538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不适合做自热包，危险！！</a:t>
            </a:r>
            <a:r>
              <a:rPr lang="zh-CN" altLang="en-US" sz="3200" dirty="0" smtClean="0">
                <a:solidFill>
                  <a:srgbClr val="FF0000"/>
                </a:solidFill>
              </a:rPr>
              <a:t>！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3967" y="4551366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原理 ：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2Al+2NaOH+2H</a:t>
            </a:r>
            <a:r>
              <a:rPr lang="en-US" altLang="zh-CN" sz="36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O==2NaAlO</a:t>
            </a:r>
            <a:r>
              <a:rPr lang="en-US" altLang="zh-CN" sz="36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+3H</a:t>
            </a:r>
            <a:r>
              <a:rPr lang="en-US" altLang="zh-CN" sz="36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zh-CN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348418"/>
              </p:ext>
            </p:extLst>
          </p:nvPr>
        </p:nvGraphicFramePr>
        <p:xfrm>
          <a:off x="5652119" y="866422"/>
          <a:ext cx="3218164" cy="10646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96233"/>
                <a:gridCol w="1205193"/>
                <a:gridCol w="1116738"/>
              </a:tblGrid>
              <a:tr h="532339">
                <a:tc>
                  <a:txBody>
                    <a:bodyPr/>
                    <a:lstStyle/>
                    <a:p>
                      <a:r>
                        <a:rPr lang="en-US" altLang="zh-CN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21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100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532339">
                <a:tc>
                  <a:txBody>
                    <a:bodyPr/>
                    <a:lstStyle/>
                    <a:p>
                      <a:r>
                        <a:rPr lang="en-US" altLang="zh-CN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1g</a:t>
                      </a:r>
                      <a:endParaRPr lang="zh-CN" altLang="en-US" sz="21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zh-CN" altLang="en-US" sz="21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15ml</a:t>
                      </a:r>
                      <a:endParaRPr lang="zh-CN" altLang="en-US" sz="21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61243" y="-20538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实验一</a:t>
            </a:r>
          </a:p>
        </p:txBody>
      </p:sp>
      <p:pic>
        <p:nvPicPr>
          <p:cNvPr id="1026" name="Picture 2" descr="C:\Users\sunjing\Desktop\11.19照片\2019-11-09%20230949%209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6" y="839788"/>
            <a:ext cx="2429528" cy="32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0"/>
            <a:ext cx="3041222" cy="857250"/>
          </a:xfrm>
        </p:spPr>
        <p:txBody>
          <a:bodyPr>
            <a:normAutofit/>
          </a:bodyPr>
          <a:lstStyle/>
          <a:p>
            <a:r>
              <a:rPr lang="zh-CN" altLang="en-US" dirty="0"/>
              <a:t>我们</a:t>
            </a:r>
            <a:r>
              <a:rPr lang="zh-CN" altLang="en-US" dirty="0" smtClean="0"/>
              <a:t>这样想：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08519" y="861953"/>
            <a:ext cx="9622051" cy="14966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反应实质：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2Al+ 2OH</a:t>
            </a:r>
            <a:r>
              <a:rPr lang="en-US" altLang="zh-CN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+ 2H</a:t>
            </a:r>
            <a:r>
              <a:rPr lang="en-US" altLang="zh-CN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= 2AlO</a:t>
            </a:r>
            <a:r>
              <a:rPr lang="en-US" altLang="zh-CN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altLang="zh-CN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氢氧化钠属于强碱，强电解质，在水中完全电离。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80690" y="2358609"/>
            <a:ext cx="550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== Na</a:t>
            </a:r>
            <a:r>
              <a:rPr lang="en-US" altLang="zh-CN" sz="3600" b="1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 OH</a:t>
            </a:r>
            <a:r>
              <a:rPr lang="en-US" altLang="zh-CN" sz="3600" b="1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zh-CN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3866469"/>
            <a:ext cx="878497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zh-CN" altLang="en-US" sz="3200" dirty="0">
                <a:solidFill>
                  <a:prstClr val="black"/>
                </a:solidFill>
              </a:rPr>
              <a:t>什么物质也可以为反应提供</a:t>
            </a: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altLang="zh-CN" sz="32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 dirty="0">
                <a:solidFill>
                  <a:prstClr val="black"/>
                </a:solidFill>
              </a:rPr>
              <a:t>且生成速度稍微慢一点呢</a:t>
            </a:r>
            <a:r>
              <a:rPr lang="zh-CN" altLang="en-US" sz="3200" dirty="0" smtClean="0">
                <a:solidFill>
                  <a:prstClr val="black"/>
                </a:solidFill>
              </a:rPr>
              <a:t>？</a:t>
            </a:r>
            <a:endParaRPr lang="en-US" altLang="zh-CN" sz="3200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4" y="3265260"/>
            <a:ext cx="6643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zh-CN" altLang="en-US" sz="3200" dirty="0">
                <a:solidFill>
                  <a:prstClr val="black"/>
                </a:solidFill>
              </a:rPr>
              <a:t>溶液中</a:t>
            </a: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altLang="zh-CN" sz="32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浓度太大</a:t>
            </a:r>
            <a:r>
              <a:rPr lang="zh-CN" altLang="en-US" sz="3200" dirty="0">
                <a:solidFill>
                  <a:prstClr val="black"/>
                </a:solidFill>
              </a:rPr>
              <a:t>，反应发生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太快</a:t>
            </a:r>
            <a:endParaRPr lang="en-US" altLang="zh-CN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82" y="4855"/>
            <a:ext cx="643391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02697" y="70347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实验二</a:t>
            </a:r>
            <a:endParaRPr lang="zh-CN" altLang="en-US" sz="5400" b="1" cap="all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AA33">
                      <a:shade val="20000"/>
                      <a:satMod val="245000"/>
                    </a:srgbClr>
                  </a:gs>
                  <a:gs pos="43000">
                    <a:srgbClr val="84AA33">
                      <a:satMod val="255000"/>
                    </a:srgbClr>
                  </a:gs>
                  <a:gs pos="48000">
                    <a:srgbClr val="84AA33">
                      <a:shade val="85000"/>
                      <a:satMod val="255000"/>
                    </a:srgbClr>
                  </a:gs>
                  <a:gs pos="100000">
                    <a:srgbClr val="84AA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592344"/>
              </p:ext>
            </p:extLst>
          </p:nvPr>
        </p:nvGraphicFramePr>
        <p:xfrm>
          <a:off x="6218782" y="427125"/>
          <a:ext cx="2626408" cy="10646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tableStyleId>{5940675A-B579-460E-94D1-54222C63F5DA}</a:tableStyleId>
              </a:tblPr>
              <a:tblGrid>
                <a:gridCol w="731434"/>
                <a:gridCol w="983582"/>
                <a:gridCol w="911392"/>
              </a:tblGrid>
              <a:tr h="532339"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CaO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altLang="zh-CN" sz="2100" b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532339"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1g</a:t>
                      </a:r>
                      <a:endParaRPr lang="zh-CN" altLang="en-US" sz="21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5g</a:t>
                      </a:r>
                      <a:endParaRPr lang="zh-CN" altLang="en-US" sz="21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10ml</a:t>
                      </a:r>
                      <a:endParaRPr lang="zh-CN" altLang="en-US" sz="21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00" y="-10162"/>
            <a:ext cx="6433918" cy="517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内容占位符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908212"/>
              </p:ext>
            </p:extLst>
          </p:nvPr>
        </p:nvGraphicFramePr>
        <p:xfrm>
          <a:off x="5436096" y="111335"/>
          <a:ext cx="3294678" cy="1303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9641"/>
                <a:gridCol w="740084"/>
                <a:gridCol w="776483"/>
                <a:gridCol w="958470"/>
              </a:tblGrid>
              <a:tr h="434340"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颜色</a:t>
                      </a:r>
                      <a:r>
                        <a:rPr lang="zh-CN" altLang="en-US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zh-CN" alt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</a:t>
                      </a:r>
                      <a:endParaRPr lang="zh-CN" alt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CaO</a:t>
                      </a:r>
                      <a:endParaRPr lang="zh-CN" alt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altLang="zh-CN" sz="1800" b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zh-CN" alt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蓝色</a:t>
                      </a:r>
                      <a:endParaRPr lang="zh-CN" altLang="en-US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1g</a:t>
                      </a:r>
                      <a:endParaRPr lang="zh-CN" altLang="en-US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5g</a:t>
                      </a:r>
                      <a:endParaRPr lang="zh-CN" altLang="en-US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15ml</a:t>
                      </a:r>
                      <a:endParaRPr lang="zh-CN" altLang="en-US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绿色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5g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15ml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02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7577" y="1126286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prstClr val="black"/>
                </a:solidFill>
              </a:rPr>
              <a:t>反应慢，有细小气泡产生，全程温度变化小</a:t>
            </a:r>
            <a:r>
              <a:rPr lang="zh-CN" altLang="zh-CN" sz="3600">
                <a:solidFill>
                  <a:prstClr val="black"/>
                </a:solidFill>
              </a:rPr>
              <a:t>，</a:t>
            </a:r>
            <a:r>
              <a:rPr lang="zh-CN" altLang="zh-CN" sz="3600" smtClean="0">
                <a:solidFill>
                  <a:prstClr val="black"/>
                </a:solidFill>
              </a:rPr>
              <a:t>温度</a:t>
            </a:r>
            <a:r>
              <a:rPr lang="zh-CN" altLang="en-US" sz="3600" smtClean="0">
                <a:solidFill>
                  <a:prstClr val="black"/>
                </a:solidFill>
              </a:rPr>
              <a:t>由</a:t>
            </a:r>
            <a:r>
              <a:rPr lang="en-US" altLang="zh-CN" sz="3600" smtClean="0">
                <a:solidFill>
                  <a:prstClr val="black"/>
                </a:solidFill>
              </a:rPr>
              <a:t>22</a:t>
            </a:r>
            <a:r>
              <a:rPr lang="zh-CN" altLang="zh-CN" sz="3600" dirty="0">
                <a:solidFill>
                  <a:prstClr val="black"/>
                </a:solidFill>
              </a:rPr>
              <a:t>度开始最高达到</a:t>
            </a:r>
            <a:r>
              <a:rPr lang="en-US" altLang="zh-CN" sz="3600" dirty="0">
                <a:solidFill>
                  <a:prstClr val="black"/>
                </a:solidFill>
              </a:rPr>
              <a:t>30</a:t>
            </a:r>
            <a:r>
              <a:rPr lang="zh-CN" altLang="zh-CN" sz="3600" dirty="0">
                <a:solidFill>
                  <a:prstClr val="black"/>
                </a:solidFill>
              </a:rPr>
              <a:t>度左右。</a:t>
            </a:r>
            <a:r>
              <a:rPr lang="zh-CN" altLang="en-US" sz="3600" dirty="0" smtClean="0">
                <a:solidFill>
                  <a:prstClr val="black"/>
                </a:solidFill>
              </a:rPr>
              <a:t>温度较低，未能达到自热包效果。</a:t>
            </a:r>
            <a:endParaRPr lang="en-US" altLang="zh-CN" sz="36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762045"/>
              </p:ext>
            </p:extLst>
          </p:nvPr>
        </p:nvGraphicFramePr>
        <p:xfrm>
          <a:off x="4078711" y="108287"/>
          <a:ext cx="5065295" cy="5035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矩形 5"/>
          <p:cNvSpPr/>
          <p:nvPr/>
        </p:nvSpPr>
        <p:spPr>
          <a:xfrm>
            <a:off x="725887" y="70347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实验三</a:t>
            </a:r>
            <a:endParaRPr lang="zh-CN" altLang="en-US" sz="5400" b="1" cap="all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AA33">
                      <a:shade val="20000"/>
                      <a:satMod val="245000"/>
                    </a:srgbClr>
                  </a:gs>
                  <a:gs pos="43000">
                    <a:srgbClr val="84AA33">
                      <a:satMod val="255000"/>
                    </a:srgbClr>
                  </a:gs>
                  <a:gs pos="48000">
                    <a:srgbClr val="84AA33">
                      <a:shade val="85000"/>
                      <a:satMod val="255000"/>
                    </a:srgbClr>
                  </a:gs>
                  <a:gs pos="100000">
                    <a:srgbClr val="84AA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内容占位符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040405"/>
              </p:ext>
            </p:extLst>
          </p:nvPr>
        </p:nvGraphicFramePr>
        <p:xfrm>
          <a:off x="4716020" y="487279"/>
          <a:ext cx="426255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0427"/>
                <a:gridCol w="720133"/>
                <a:gridCol w="1327327"/>
                <a:gridCol w="1154666"/>
              </a:tblGrid>
              <a:tr h="388620">
                <a:tc>
                  <a:txBody>
                    <a:bodyPr/>
                    <a:lstStyle/>
                    <a:p>
                      <a:r>
                        <a:rPr lang="zh-CN" altLang="en-US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颜色</a:t>
                      </a:r>
                      <a:r>
                        <a:rPr lang="zh-CN" altLang="en-US" sz="21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</a:t>
                      </a:r>
                      <a:r>
                        <a:rPr lang="en-US" altLang="zh-CN" sz="2100" b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</a:t>
                      </a:r>
                      <a:r>
                        <a:rPr lang="en-US" altLang="zh-CN" sz="2100" b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zh-CN" altLang="en-US" sz="2100" b="1" baseline="-25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altLang="zh-CN" sz="2100" b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altLang="zh-CN" sz="2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zh-CN" alt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zh-CN" altLang="en-US" sz="21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紫色</a:t>
                      </a:r>
                      <a:endParaRPr lang="zh-CN" altLang="en-US" sz="21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1g</a:t>
                      </a:r>
                      <a:endParaRPr lang="zh-CN" altLang="en-US" sz="21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5g</a:t>
                      </a:r>
                      <a:endParaRPr lang="zh-CN" altLang="en-US" sz="21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15ml</a:t>
                      </a:r>
                      <a:endParaRPr lang="zh-CN" altLang="en-US" sz="21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491" y="951572"/>
            <a:ext cx="9143999" cy="377335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tx1"/>
                </a:solidFill>
              </a:rPr>
              <a:t>按照理论来讲，</a:t>
            </a:r>
            <a:r>
              <a:rPr lang="en-US" altLang="zh-CN" sz="3200" dirty="0" smtClean="0">
                <a:solidFill>
                  <a:schemeClr val="tx1"/>
                </a:solidFill>
              </a:rPr>
              <a:t>Al</a:t>
            </a:r>
            <a:r>
              <a:rPr lang="zh-CN" altLang="en-US" sz="3200" dirty="0" smtClean="0">
                <a:solidFill>
                  <a:schemeClr val="tx1"/>
                </a:solidFill>
              </a:rPr>
              <a:t>与碱中的氢氧根发生离子反应，是会放热的，应该是可以达到自热包所需要的热效应的，但是我们一共尝试了</a:t>
            </a:r>
            <a:r>
              <a:rPr lang="en-US" altLang="zh-CN" sz="3200" dirty="0" smtClean="0">
                <a:solidFill>
                  <a:schemeClr val="tx1"/>
                </a:solidFill>
              </a:rPr>
              <a:t>3</a:t>
            </a:r>
            <a:r>
              <a:rPr lang="zh-CN" altLang="en-US" sz="3200" dirty="0" smtClean="0">
                <a:solidFill>
                  <a:schemeClr val="tx1"/>
                </a:solidFill>
              </a:rPr>
              <a:t>种为反应提供氢氧根的物质，可是没一种达到理想效果，那么到底应该用什么样的物质才能让它成功达到理想效果呢？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67544" y="87474"/>
            <a:ext cx="7498080" cy="702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43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他们提出了自己的问题：</a:t>
            </a:r>
            <a:endParaRPr lang="zh-CN" altLang="en-US" sz="43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6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87911" y="1599642"/>
            <a:ext cx="3271129" cy="245438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en-US" altLang="zh-CN" dirty="0" smtClean="0"/>
          </a:p>
          <a:p>
            <a:pPr marL="82296" indent="0">
              <a:buNone/>
            </a:pPr>
            <a:endParaRPr lang="en-US" altLang="zh-CN" dirty="0"/>
          </a:p>
          <a:p>
            <a:pPr marL="82296" indent="0">
              <a:buNone/>
            </a:pPr>
            <a:endParaRPr lang="en-US" altLang="zh-CN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554"/>
            <a:ext cx="5418784" cy="4064088"/>
          </a:xfrm>
          <a:prstGeom prst="rect">
            <a:avLst/>
          </a:prstGeom>
          <a:noFill/>
          <a:ln>
            <a:noFill/>
          </a:ln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竖卷形 1"/>
          <p:cNvSpPr/>
          <p:nvPr/>
        </p:nvSpPr>
        <p:spPr>
          <a:xfrm>
            <a:off x="5940152" y="788397"/>
            <a:ext cx="2987824" cy="3618402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你能想到好办法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吗</a:t>
            </a:r>
            <a:r>
              <a:rPr lang="zh-CN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？</a:t>
            </a:r>
          </a:p>
          <a:p>
            <a:pPr algn="ctr"/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1849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195486"/>
            <a:ext cx="7416824" cy="59406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自热食品同学们一定知道吧！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566"/>
            <a:ext cx="4860494" cy="2891703"/>
          </a:xfrm>
          <a:prstGeom prst="rect">
            <a:avLst/>
          </a:prstGeom>
          <a:noFill/>
          <a:ln>
            <a:noFill/>
          </a:ln>
          <a:effectLst>
            <a:outerShdw dist="50800" dir="5400000" algn="ctr" rotWithShape="0">
              <a:srgbClr val="000000"/>
            </a:outerShdw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1" y="1815667"/>
            <a:ext cx="6034617" cy="3394472"/>
          </a:xfrm>
          <a:prstGeom prst="rect">
            <a:avLst/>
          </a:prstGeom>
          <a:noFill/>
          <a:ln>
            <a:noFill/>
          </a:ln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5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10" y="2360295"/>
            <a:ext cx="4658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3"/>
            <a:ext cx="42054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7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5232" y="87475"/>
            <a:ext cx="8363272" cy="4755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 </a:t>
            </a:r>
            <a:r>
              <a:rPr lang="zh-CN" altLang="en-US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制作一个</a:t>
            </a:r>
            <a:r>
              <a:rPr lang="zh-CN" altLang="zh-CN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自</a:t>
            </a:r>
            <a:r>
              <a:rPr lang="zh-CN" altLang="zh-CN" sz="32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热</a:t>
            </a:r>
            <a:r>
              <a:rPr lang="zh-CN" altLang="zh-CN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包</a:t>
            </a:r>
            <a:r>
              <a:rPr lang="zh-CN" altLang="en-US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需要了解哪些内容呢？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5192" y="1005576"/>
            <a:ext cx="8229600" cy="5940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zh-CN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自热包应</a:t>
            </a: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具备哪些</a:t>
            </a:r>
            <a:r>
              <a:rPr lang="zh-CN" altLang="zh-CN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特点</a:t>
            </a: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？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90" y="4508"/>
            <a:ext cx="896602" cy="569023"/>
            <a:chOff x="-196781" y="188640"/>
            <a:chExt cx="896602" cy="654822"/>
          </a:xfrm>
        </p:grpSpPr>
        <p:sp>
          <p:nvSpPr>
            <p:cNvPr id="7" name="六边形 6"/>
            <p:cNvSpPr/>
            <p:nvPr/>
          </p:nvSpPr>
          <p:spPr bwMode="auto">
            <a:xfrm>
              <a:off x="-196781" y="188640"/>
              <a:ext cx="896602" cy="654822"/>
            </a:xfrm>
            <a:prstGeom prst="hexagon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63344" tIns="31672" rIns="63344" bIns="31672" numCol="1" rtlCol="0" anchor="t" anchorCtr="0" compatLnSpc="1"/>
            <a:lstStyle/>
            <a:p>
              <a:pPr algn="ctr" defTabSz="633146"/>
              <a:endPara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300441" y="388164"/>
              <a:ext cx="65" cy="3187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499997" y="2193711"/>
            <a:ext cx="4159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zh-CN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反应原理是什么？</a:t>
            </a:r>
            <a:endParaRPr lang="en-US" altLang="zh-CN" sz="3600" b="1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9388" y="3720889"/>
            <a:ext cx="4081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使用</a:t>
            </a:r>
            <a:r>
              <a:rPr lang="zh-CN" altLang="zh-CN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哪些药品</a:t>
            </a:r>
            <a:r>
              <a:rPr lang="zh-CN" altLang="en-US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？</a:t>
            </a:r>
            <a:endParaRPr lang="en-US" altLang="zh-CN" sz="3600" b="1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886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07504" y="0"/>
            <a:ext cx="8229600" cy="594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CN" altLang="en-US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首先我们想一想</a:t>
            </a:r>
            <a:r>
              <a:rPr lang="zh-CN" altLang="zh-CN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自热包应具备哪些特点？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tm-image.tianyancha.com/tm/13527fe17ea0d0fdf76fbf96ec93f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6901"/>
            <a:ext cx="1656184" cy="1291824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reflection stA="10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038570" y="1837696"/>
            <a:ext cx="2736059" cy="51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09051" y="2377756"/>
            <a:ext cx="3558680" cy="51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包装问题</a:t>
            </a:r>
          </a:p>
          <a:p>
            <a:pPr algn="ctr"/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79796" y="2917816"/>
            <a:ext cx="4387572" cy="51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环保问题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91112" y="4522126"/>
            <a:ext cx="6841226" cy="51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放热反应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660" y="3457876"/>
            <a:ext cx="5147708" cy="51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携带方便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90425" y="3997936"/>
            <a:ext cx="5976947" cy="51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启动方便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85135" y="1707654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成本问题</a:t>
            </a:r>
            <a:endParaRPr lang="zh-CN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爆炸形 2 17"/>
          <p:cNvSpPr/>
          <p:nvPr/>
        </p:nvSpPr>
        <p:spPr>
          <a:xfrm>
            <a:off x="38253" y="594068"/>
            <a:ext cx="4228827" cy="1642209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恭喜你！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9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C -0.00278 -0.02385 -0.00938 -0.04607 -0.01181 -0.07037 C -0.01129 -0.09121 -0.01302 -0.12685 -0.00261 -0.14699 C -0.00017 -0.15741 -0.0033 -0.14838 0.0026 -0.15602 C 0.00364 -0.15741 0.00399 -0.15972 0.00521 -0.16111 C 0.01545 -0.17292 0.03212 -0.17917 0.04479 -0.1838 C 0.05746 -0.18218 0.0625 -0.17917 0.07361 -0.17338 C 0.07864 -0.16713 0.07378 -0.17199 0.0816 -0.16829 C 0.08333 -0.16713 0.08507 -0.16597 0.0868 -0.16459 C 0.08819 -0.16366 0.08941 -0.16204 0.0908 -0.16111 C 0.09548 -0.15834 0.10173 -0.15741 0.1066 -0.15602 C 0.11597 -0.14746 0.11146 -0.15 0.11979 -0.14699 C 0.12378 -0.15533 0.1217 -0.15602 0.11979 -0.16459 C 0.1184 -0.18195 0.11736 -0.19885 0.1158 -0.21551 C 0.11667 -0.23241 0.11371 -0.25255 0.125 -0.26297 C 0.12743 -0.27176 0.13055 -0.27431 0.13559 -0.28033 C 0.14028 -0.28588 0.14705 -0.29422 0.15139 -0.30139 C 0.15243 -0.30301 0.15278 -0.30533 0.15399 -0.30672 C 0.16094 -0.31482 0.17048 -0.32037 0.17882 -0.32431 C 0.18663 -0.33218 0.18715 -0.33148 0.19739 -0.32963 C 0.20521 -0.32685 0.20399 -0.32593 0.2092 -0.31898 C 0.22118 -0.30278 0.20434 -0.33056 0.21719 -0.31019 C 0.22326 -0.30023 0.22726 -0.2875 0.23559 -0.28033 C 0.23663 -0.27315 0.23802 -0.26968 0.24219 -0.26459 C 0.24358 -0.27292 0.24219 -0.2757 0.2408 -0.2838 C 0.23993 -0.28912 0.23802 -0.29977 0.23802 -0.29954 C 0.23628 -0.32709 0.22621 -0.37454 0.24219 -0.39445 C 0.2441 -0.40278 0.24653 -0.40463 0.2526 -0.40695 C 0.25399 -0.40787 0.25521 -0.40926 0.2566 -0.41019 C 0.25903 -0.41158 0.26441 -0.41366 0.26441 -0.41343 C 0.28837 -0.41065 0.26788 -0.41621 0.2816 -0.40695 C 0.28403 -0.40533 0.28941 -0.40324 0.28941 -0.40324 C 0.29201 -0.40093 0.29479 -0.39861 0.29739 -0.3963 C 0.30035 -0.39375 0.30121 -0.3882 0.30399 -0.38565 C 0.31719 -0.37408 0.29844 -0.39491 0.3118 -0.38033 C 0.31823 -0.37338 0.31302 -0.37662 0.31979 -0.37338 C 0.32153 -0.37153 0.32326 -0.36968 0.325 -0.36806 C 0.32621 -0.3669 0.3283 -0.36273 0.32899 -0.36459 C 0.33021 -0.36783 0.3283 -0.37176 0.3276 -0.37523 C 0.32535 -0.38727 0.32153 -0.39792 0.31979 -0.41019 C 0.32014 -0.4213 0.31406 -0.4676 0.33021 -0.47523 C 0.33472 -0.48102 0.34167 -0.48218 0.34739 -0.48565 C 0.34861 -0.48658 0.34983 -0.48866 0.35139 -0.48912 C 0.35469 -0.49028 0.35833 -0.49028 0.36163 -0.49097 C 0.37378 -0.49005 0.38489 -0.49097 0.39601 -0.48565 C 0.39913 -0.47917 0.40226 -0.47894 0.40642 -0.47338 C 0.40521 -0.4875 0.40278 -0.5 0.4 -0.51366 C 0.39948 -0.5206 0.39861 -0.52778 0.39861 -0.53472 C 0.39861 -0.55533 0.40937 -0.56852 0.41562 -0.58565 C 0.41805 -0.59167 0.42066 -0.59746 0.425 -0.60139 C 0.42795 -0.60417 0.43316 -0.6051 0.43663 -0.60672 C 0.44444 -0.60625 0.46267 -0.60648 0.47344 -0.60324 C 0.47812 -0.60185 0.48108 -0.59815 0.48542 -0.5963 C 0.49097 -0.5882 0.49774 -0.58218 0.50382 -0.57523 C 0.50642 -0.57269 0.51059 -0.5706 0.51059 -0.56644 C 0.51059 -0.56459 0.50781 -0.5676 0.5066 -0.56806 C 0.50208 -0.57709 0.49687 -0.58542 0.49219 -0.59445 C 0.49028 -0.59792 0.48663 -0.60486 0.48663 -0.60463 C 0.48542 -0.61019 0.48437 -0.61551 0.48298 -0.62084 C 0.48194 -0.62431 0.48021 -0.63125 0.48021 -0.63102 C 0.48055 -0.64121 0.48038 -0.65116 0.48142 -0.66111 C 0.48177 -0.66435 0.48906 -0.67824 0.48923 -0.67871 C 0.49653 -0.6919 0.50851 -0.70996 0.52083 -0.71366 C 0.52708 -0.7176 0.53298 -0.71968 0.53923 -0.72246 C 0.55 -0.72199 0.56042 -0.72222 0.57083 -0.72084 C 0.57969 -0.71968 0.5908 -0.71042 0.60139 -0.70857 C 0.61337 -0.6963 0.64323 -0.62917 0.6566 -0.62037 C 0.65937 -0.61459 0.66024 -0.62037 0.66319 -0.62037 " pathEditMode="relative" rAng="0" ptsTypes="ffffffffffffffffffffffffffffffffffffffffffffffffffffffffffffffffffff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3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9927"/>
            <a:ext cx="4038600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7205036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5976"/>
            <a:ext cx="493395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6" y="1679865"/>
            <a:ext cx="4648200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3"/>
          <p:cNvSpPr txBox="1">
            <a:spLocks/>
          </p:cNvSpPr>
          <p:nvPr/>
        </p:nvSpPr>
        <p:spPr>
          <a:xfrm>
            <a:off x="457200" y="91325"/>
            <a:ext cx="82296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zh-CN" altLang="en-US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接下来想一想</a:t>
            </a: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反应原理是什么？</a:t>
            </a:r>
            <a:endParaRPr lang="en-US" altLang="zh-CN" sz="3600" b="1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106" y="4191932"/>
            <a:ext cx="545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/>
              <a:t>……</a:t>
            </a:r>
            <a:endParaRPr lang="zh-CN" altLang="en-US" sz="7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2" y="3111810"/>
            <a:ext cx="4444385" cy="44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竖卷形 2"/>
          <p:cNvSpPr/>
          <p:nvPr/>
        </p:nvSpPr>
        <p:spPr>
          <a:xfrm>
            <a:off x="7308304" y="656863"/>
            <a:ext cx="1835696" cy="3535069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这些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反应分别属于哪些反应类型呢？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9927"/>
            <a:ext cx="4038600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7205036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5976"/>
            <a:ext cx="493395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6" y="1679865"/>
            <a:ext cx="4648200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3"/>
          <p:cNvSpPr txBox="1">
            <a:spLocks/>
          </p:cNvSpPr>
          <p:nvPr/>
        </p:nvSpPr>
        <p:spPr>
          <a:xfrm>
            <a:off x="533527" y="50703"/>
            <a:ext cx="82296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zh-CN" altLang="en-US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接下来想一想</a:t>
            </a: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反应原理是什么？</a:t>
            </a:r>
            <a:endParaRPr lang="en-US" altLang="zh-CN" sz="3600" b="1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106" y="4191932"/>
            <a:ext cx="545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/>
              <a:t>……</a:t>
            </a:r>
            <a:endParaRPr lang="zh-CN" altLang="en-US" sz="72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6084168" y="1044190"/>
            <a:ext cx="2872306" cy="2522843"/>
            <a:chOff x="6300190" y="3429000"/>
            <a:chExt cx="2872306" cy="3363791"/>
          </a:xfrm>
        </p:grpSpPr>
        <p:sp>
          <p:nvSpPr>
            <p:cNvPr id="20" name="矩形 19"/>
            <p:cNvSpPr/>
            <p:nvPr/>
          </p:nvSpPr>
          <p:spPr>
            <a:xfrm>
              <a:off x="6300190" y="3518556"/>
              <a:ext cx="2843048" cy="52769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300190" y="4073004"/>
              <a:ext cx="2837265" cy="52769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endPara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包装问题</a:t>
              </a:r>
            </a:p>
            <a:p>
              <a:pPr algn="ctr"/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300190" y="4627451"/>
              <a:ext cx="2836959" cy="52769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环保问题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300191" y="6265099"/>
              <a:ext cx="2872305" cy="52769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放热反应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00191" y="5181899"/>
              <a:ext cx="2836959" cy="52769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携带方便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300191" y="5736347"/>
              <a:ext cx="2836958" cy="52769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启动方便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820066" y="3429000"/>
              <a:ext cx="1832553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成本问题</a:t>
              </a:r>
              <a:endPara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2" y="3111810"/>
            <a:ext cx="4444385" cy="44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0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31144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en-US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那么</a:t>
            </a:r>
            <a:r>
              <a:rPr lang="zh-CN" altLang="zh-CN" sz="36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使用</a:t>
            </a:r>
            <a:r>
              <a:rPr lang="zh-CN" altLang="zh-CN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哪些药品</a:t>
            </a:r>
            <a:r>
              <a:rPr lang="zh-CN" altLang="en-US" sz="36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？</a:t>
            </a:r>
            <a:endParaRPr lang="en-US" altLang="zh-CN" sz="3600" b="1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165816"/>
            <a:ext cx="7205036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1202115"/>
            <a:ext cx="4444385" cy="44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116" y="2031692"/>
            <a:ext cx="57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氧化钙固体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975908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铝粉、氢氧化钠固体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竖卷形 10"/>
          <p:cNvSpPr/>
          <p:nvPr/>
        </p:nvSpPr>
        <p:spPr>
          <a:xfrm>
            <a:off x="7035987" y="1113588"/>
            <a:ext cx="1872208" cy="3564396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只考虑这些就可以开始实验了吗？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5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745232" y="87475"/>
            <a:ext cx="8363272" cy="4755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 </a:t>
            </a:r>
            <a:r>
              <a:rPr lang="zh-CN" altLang="en-US" sz="32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你的</a:t>
            </a:r>
            <a:r>
              <a:rPr lang="zh-CN" altLang="en-US" sz="3200" b="1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实验设计方案还缺少哪些思考？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90" y="4508"/>
            <a:ext cx="896602" cy="569023"/>
            <a:chOff x="-196781" y="188640"/>
            <a:chExt cx="896602" cy="654822"/>
          </a:xfrm>
        </p:grpSpPr>
        <p:sp>
          <p:nvSpPr>
            <p:cNvPr id="6" name="六边形 5"/>
            <p:cNvSpPr/>
            <p:nvPr/>
          </p:nvSpPr>
          <p:spPr bwMode="auto">
            <a:xfrm>
              <a:off x="-196781" y="188640"/>
              <a:ext cx="896602" cy="654822"/>
            </a:xfrm>
            <a:prstGeom prst="hexagon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63344" tIns="31672" rIns="63344" bIns="31672" numCol="1" rtlCol="0" anchor="t" anchorCtr="0" compatLnSpc="1"/>
            <a:lstStyle/>
            <a:p>
              <a:pPr algn="ctr" defTabSz="633146"/>
              <a:endPara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4"/>
            <p:cNvSpPr txBox="1"/>
            <p:nvPr/>
          </p:nvSpPr>
          <p:spPr>
            <a:xfrm>
              <a:off x="300441" y="388164"/>
              <a:ext cx="65" cy="31876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745232" y="1329612"/>
            <a:ext cx="2818656" cy="253828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实验中各物质的药品用量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48064" y="1347782"/>
            <a:ext cx="2818656" cy="253828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说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明实验结论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证据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57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我们需要用到温度传感器收集证据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温度传感器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221601"/>
            <a:ext cx="8493194" cy="3589046"/>
          </a:xfrm>
        </p:spPr>
      </p:pic>
    </p:spTree>
    <p:extLst>
      <p:ext uri="{BB962C8B-B14F-4D97-AF65-F5344CB8AC3E}">
        <p14:creationId xmlns:p14="http://schemas.microsoft.com/office/powerpoint/2010/main" val="25851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468</Words>
  <Application>Microsoft Office PowerPoint</Application>
  <PresentationFormat>全屏显示(16:9)</PresentationFormat>
  <Paragraphs>105</Paragraphs>
  <Slides>20</Slides>
  <Notes>3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23" baseType="lpstr">
      <vt:lpstr>Office 主题</vt:lpstr>
      <vt:lpstr>Office 主题​​</vt:lpstr>
      <vt:lpstr>1_Office 主题​​</vt:lpstr>
      <vt:lpstr>自热包中的化学原理一</vt:lpstr>
      <vt:lpstr>自热食品同学们一定知道吧！</vt:lpstr>
      <vt:lpstr>  制作一个自热包需要了解哪些内容呢？</vt:lpstr>
      <vt:lpstr>PowerPoint 演示文稿</vt:lpstr>
      <vt:lpstr>PowerPoint 演示文稿</vt:lpstr>
      <vt:lpstr>PowerPoint 演示文稿</vt:lpstr>
      <vt:lpstr>那么使用哪些药品？</vt:lpstr>
      <vt:lpstr>PowerPoint 演示文稿</vt:lpstr>
      <vt:lpstr>我们需要用到温度传感器收集证据</vt:lpstr>
      <vt:lpstr>PowerPoint 演示文稿</vt:lpstr>
      <vt:lpstr>PowerPoint 演示文稿</vt:lpstr>
      <vt:lpstr>设计实验方案需要考虑的问题</vt:lpstr>
      <vt:lpstr>第一小组</vt:lpstr>
      <vt:lpstr>PowerPoint 演示文稿</vt:lpstr>
      <vt:lpstr>我们这样想：</vt:lpstr>
      <vt:lpstr>PowerPoint 演示文稿</vt:lpstr>
      <vt:lpstr>PowerPoint 演示文稿</vt:lpstr>
      <vt:lpstr>按照理论来讲，Al与碱中的氢氧根发生离子反应，是会放热的，应该是可以达到自热包所需要的热效应的，但是我们一共尝试了3种为反应提供氢氧根的物质，可是没一种达到理想效果，那么到底应该用什么样的物质才能让它成功达到理想效果呢？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sunjing</dc:creator>
  <cp:lastModifiedBy>sunjing</cp:lastModifiedBy>
  <cp:revision>34</cp:revision>
  <dcterms:created xsi:type="dcterms:W3CDTF">2020-02-01T13:56:03Z</dcterms:created>
  <dcterms:modified xsi:type="dcterms:W3CDTF">2020-02-04T14:06:26Z</dcterms:modified>
</cp:coreProperties>
</file>