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heme/theme2.xml" ContentType="application/vnd.openxmlformats-officedocument.theme+xml"/>
  <Override PartName="/ppt/tags/tag101.xml" ContentType="application/vnd.openxmlformats-officedocument.presentationml.tags+xml"/>
  <Override PartName="/ppt/notesSlides/notesSlide1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charts/chart1.xml" ContentType="application/vnd.openxmlformats-officedocument.drawingml.chart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6"/>
  </p:notesMasterIdLst>
  <p:sldIdLst>
    <p:sldId id="313" r:id="rId2"/>
    <p:sldId id="317" r:id="rId3"/>
    <p:sldId id="318" r:id="rId4"/>
    <p:sldId id="319" r:id="rId5"/>
    <p:sldId id="320" r:id="rId6"/>
    <p:sldId id="321" r:id="rId7"/>
    <p:sldId id="330" r:id="rId8"/>
    <p:sldId id="323" r:id="rId9"/>
    <p:sldId id="324" r:id="rId10"/>
    <p:sldId id="325" r:id="rId11"/>
    <p:sldId id="326" r:id="rId12"/>
    <p:sldId id="327" r:id="rId13"/>
    <p:sldId id="328" r:id="rId14"/>
    <p:sldId id="316" r:id="rId15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44" y="-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I:\&#35299;&#24605;&#29738;&#65292;&#21016;&#21487;&#27427;&#65292;&#37026;&#29690;&#28085;&#65292;&#26361;&#38632;&#24420;&#65292;&#21513;&#21487;&#27427;&#65292;&#24352;&#23159;\&#23454;&#39564;57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68394519080109"/>
          <c:y val="3.5602485767637755E-2"/>
          <c:w val="0.87886279357231145"/>
          <c:h val="0.85326313387168251"/>
        </c:manualLayout>
      </c:layout>
      <c:scatterChart>
        <c:scatterStyle val="smoothMarker"/>
        <c:varyColors val="0"/>
        <c:ser>
          <c:idx val="2"/>
          <c:order val="1"/>
          <c:tx>
            <c:strRef>
              <c:f>Sheet1!$C$3</c:f>
              <c:strCache>
                <c:ptCount val="1"/>
                <c:pt idx="0">
                  <c:v>温度(℃)1gAl,5gCaO,5gNa2CO3,5gSi,30mlH2O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Sheet1!$B$4:$B$4503</c:f>
              <c:numCache>
                <c:formatCode>General</c:formatCode>
                <c:ptCount val="4500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  <c:pt idx="21">
                  <c:v>210</c:v>
                </c:pt>
                <c:pt idx="22">
                  <c:v>220</c:v>
                </c:pt>
                <c:pt idx="23">
                  <c:v>230</c:v>
                </c:pt>
                <c:pt idx="24">
                  <c:v>240</c:v>
                </c:pt>
                <c:pt idx="25">
                  <c:v>250</c:v>
                </c:pt>
                <c:pt idx="26">
                  <c:v>260</c:v>
                </c:pt>
                <c:pt idx="27">
                  <c:v>270</c:v>
                </c:pt>
                <c:pt idx="28">
                  <c:v>280</c:v>
                </c:pt>
                <c:pt idx="29">
                  <c:v>290</c:v>
                </c:pt>
                <c:pt idx="30">
                  <c:v>300</c:v>
                </c:pt>
                <c:pt idx="31">
                  <c:v>310</c:v>
                </c:pt>
                <c:pt idx="32">
                  <c:v>320</c:v>
                </c:pt>
                <c:pt idx="33">
                  <c:v>330</c:v>
                </c:pt>
                <c:pt idx="34">
                  <c:v>340</c:v>
                </c:pt>
                <c:pt idx="35">
                  <c:v>350</c:v>
                </c:pt>
                <c:pt idx="36">
                  <c:v>360</c:v>
                </c:pt>
                <c:pt idx="37">
                  <c:v>370</c:v>
                </c:pt>
                <c:pt idx="38">
                  <c:v>380</c:v>
                </c:pt>
                <c:pt idx="39">
                  <c:v>390</c:v>
                </c:pt>
                <c:pt idx="40">
                  <c:v>400</c:v>
                </c:pt>
                <c:pt idx="41">
                  <c:v>410</c:v>
                </c:pt>
                <c:pt idx="42">
                  <c:v>420</c:v>
                </c:pt>
                <c:pt idx="43">
                  <c:v>430</c:v>
                </c:pt>
                <c:pt idx="44">
                  <c:v>440</c:v>
                </c:pt>
                <c:pt idx="45">
                  <c:v>450</c:v>
                </c:pt>
                <c:pt idx="46">
                  <c:v>460</c:v>
                </c:pt>
                <c:pt idx="47">
                  <c:v>470</c:v>
                </c:pt>
                <c:pt idx="48">
                  <c:v>480</c:v>
                </c:pt>
                <c:pt idx="49">
                  <c:v>490</c:v>
                </c:pt>
                <c:pt idx="50">
                  <c:v>500</c:v>
                </c:pt>
                <c:pt idx="51">
                  <c:v>510</c:v>
                </c:pt>
                <c:pt idx="52">
                  <c:v>520</c:v>
                </c:pt>
                <c:pt idx="53">
                  <c:v>530</c:v>
                </c:pt>
                <c:pt idx="54">
                  <c:v>540</c:v>
                </c:pt>
                <c:pt idx="55">
                  <c:v>550</c:v>
                </c:pt>
                <c:pt idx="56">
                  <c:v>560</c:v>
                </c:pt>
                <c:pt idx="57">
                  <c:v>570</c:v>
                </c:pt>
                <c:pt idx="58">
                  <c:v>580</c:v>
                </c:pt>
                <c:pt idx="59">
                  <c:v>590</c:v>
                </c:pt>
                <c:pt idx="60">
                  <c:v>600</c:v>
                </c:pt>
                <c:pt idx="61">
                  <c:v>610</c:v>
                </c:pt>
                <c:pt idx="62">
                  <c:v>620</c:v>
                </c:pt>
                <c:pt idx="63">
                  <c:v>630</c:v>
                </c:pt>
                <c:pt idx="64">
                  <c:v>640</c:v>
                </c:pt>
                <c:pt idx="65">
                  <c:v>650</c:v>
                </c:pt>
                <c:pt idx="66">
                  <c:v>660</c:v>
                </c:pt>
                <c:pt idx="67">
                  <c:v>670</c:v>
                </c:pt>
                <c:pt idx="68">
                  <c:v>680</c:v>
                </c:pt>
                <c:pt idx="69">
                  <c:v>690</c:v>
                </c:pt>
                <c:pt idx="70">
                  <c:v>700</c:v>
                </c:pt>
                <c:pt idx="71">
                  <c:v>710</c:v>
                </c:pt>
                <c:pt idx="72">
                  <c:v>720</c:v>
                </c:pt>
                <c:pt idx="73">
                  <c:v>730</c:v>
                </c:pt>
                <c:pt idx="74">
                  <c:v>740</c:v>
                </c:pt>
                <c:pt idx="75">
                  <c:v>750</c:v>
                </c:pt>
                <c:pt idx="76">
                  <c:v>760</c:v>
                </c:pt>
                <c:pt idx="77">
                  <c:v>770</c:v>
                </c:pt>
                <c:pt idx="78">
                  <c:v>780</c:v>
                </c:pt>
                <c:pt idx="79">
                  <c:v>790</c:v>
                </c:pt>
                <c:pt idx="80">
                  <c:v>800</c:v>
                </c:pt>
                <c:pt idx="81">
                  <c:v>810</c:v>
                </c:pt>
                <c:pt idx="82">
                  <c:v>820</c:v>
                </c:pt>
                <c:pt idx="83">
                  <c:v>830</c:v>
                </c:pt>
                <c:pt idx="84">
                  <c:v>840</c:v>
                </c:pt>
                <c:pt idx="85">
                  <c:v>850</c:v>
                </c:pt>
                <c:pt idx="86">
                  <c:v>860</c:v>
                </c:pt>
                <c:pt idx="87">
                  <c:v>870</c:v>
                </c:pt>
                <c:pt idx="88">
                  <c:v>880</c:v>
                </c:pt>
                <c:pt idx="89">
                  <c:v>890</c:v>
                </c:pt>
                <c:pt idx="90">
                  <c:v>900</c:v>
                </c:pt>
              </c:numCache>
            </c:numRef>
          </c:xVal>
          <c:yVal>
            <c:numRef>
              <c:f>Sheet1!$C$4:$C$4503</c:f>
              <c:numCache>
                <c:formatCode>General</c:formatCode>
                <c:ptCount val="4500"/>
                <c:pt idx="0">
                  <c:v>23.2</c:v>
                </c:pt>
                <c:pt idx="1">
                  <c:v>23.3</c:v>
                </c:pt>
                <c:pt idx="2">
                  <c:v>23.8</c:v>
                </c:pt>
                <c:pt idx="3">
                  <c:v>24.4</c:v>
                </c:pt>
                <c:pt idx="4">
                  <c:v>24.6</c:v>
                </c:pt>
                <c:pt idx="5">
                  <c:v>25.5</c:v>
                </c:pt>
                <c:pt idx="6">
                  <c:v>25.5</c:v>
                </c:pt>
                <c:pt idx="7">
                  <c:v>25.9</c:v>
                </c:pt>
                <c:pt idx="8">
                  <c:v>26.4</c:v>
                </c:pt>
                <c:pt idx="9">
                  <c:v>26.9</c:v>
                </c:pt>
                <c:pt idx="10">
                  <c:v>27.3</c:v>
                </c:pt>
                <c:pt idx="11">
                  <c:v>27.7</c:v>
                </c:pt>
                <c:pt idx="12">
                  <c:v>28.2</c:v>
                </c:pt>
                <c:pt idx="13">
                  <c:v>28.5</c:v>
                </c:pt>
                <c:pt idx="14">
                  <c:v>29</c:v>
                </c:pt>
                <c:pt idx="15">
                  <c:v>29.6</c:v>
                </c:pt>
                <c:pt idx="16">
                  <c:v>30.5</c:v>
                </c:pt>
                <c:pt idx="17">
                  <c:v>31.4</c:v>
                </c:pt>
                <c:pt idx="18">
                  <c:v>32.5</c:v>
                </c:pt>
                <c:pt idx="19">
                  <c:v>33.700000000000003</c:v>
                </c:pt>
                <c:pt idx="20">
                  <c:v>35.200000000000003</c:v>
                </c:pt>
                <c:pt idx="21">
                  <c:v>37.4</c:v>
                </c:pt>
                <c:pt idx="22">
                  <c:v>42.2</c:v>
                </c:pt>
                <c:pt idx="23">
                  <c:v>63.4</c:v>
                </c:pt>
                <c:pt idx="24">
                  <c:v>89.9</c:v>
                </c:pt>
                <c:pt idx="25">
                  <c:v>95.5</c:v>
                </c:pt>
                <c:pt idx="26">
                  <c:v>98.5</c:v>
                </c:pt>
                <c:pt idx="27">
                  <c:v>100.2</c:v>
                </c:pt>
                <c:pt idx="28">
                  <c:v>100.4</c:v>
                </c:pt>
                <c:pt idx="29">
                  <c:v>100.9</c:v>
                </c:pt>
                <c:pt idx="30">
                  <c:v>101.6</c:v>
                </c:pt>
                <c:pt idx="31">
                  <c:v>102.5</c:v>
                </c:pt>
                <c:pt idx="32">
                  <c:v>103.5</c:v>
                </c:pt>
                <c:pt idx="33">
                  <c:v>104.8</c:v>
                </c:pt>
                <c:pt idx="34">
                  <c:v>105.8</c:v>
                </c:pt>
                <c:pt idx="35">
                  <c:v>106.5</c:v>
                </c:pt>
                <c:pt idx="36">
                  <c:v>106.8</c:v>
                </c:pt>
                <c:pt idx="37">
                  <c:v>106.8</c:v>
                </c:pt>
                <c:pt idx="38">
                  <c:v>106.8</c:v>
                </c:pt>
                <c:pt idx="39">
                  <c:v>106.6</c:v>
                </c:pt>
                <c:pt idx="40">
                  <c:v>106.3</c:v>
                </c:pt>
                <c:pt idx="41">
                  <c:v>106</c:v>
                </c:pt>
                <c:pt idx="42">
                  <c:v>105.6</c:v>
                </c:pt>
                <c:pt idx="43">
                  <c:v>105.2</c:v>
                </c:pt>
                <c:pt idx="44">
                  <c:v>104.7</c:v>
                </c:pt>
                <c:pt idx="45">
                  <c:v>104.1</c:v>
                </c:pt>
                <c:pt idx="46">
                  <c:v>103.5</c:v>
                </c:pt>
                <c:pt idx="47">
                  <c:v>102.8</c:v>
                </c:pt>
                <c:pt idx="48">
                  <c:v>102.1</c:v>
                </c:pt>
                <c:pt idx="49">
                  <c:v>101.4</c:v>
                </c:pt>
                <c:pt idx="50">
                  <c:v>100.6</c:v>
                </c:pt>
                <c:pt idx="51">
                  <c:v>99.8</c:v>
                </c:pt>
                <c:pt idx="52">
                  <c:v>99</c:v>
                </c:pt>
                <c:pt idx="53">
                  <c:v>98.1</c:v>
                </c:pt>
                <c:pt idx="54">
                  <c:v>97.2</c:v>
                </c:pt>
                <c:pt idx="55">
                  <c:v>96.4</c:v>
                </c:pt>
                <c:pt idx="56">
                  <c:v>95.6</c:v>
                </c:pt>
                <c:pt idx="57">
                  <c:v>94.6</c:v>
                </c:pt>
                <c:pt idx="58">
                  <c:v>93.8</c:v>
                </c:pt>
                <c:pt idx="59">
                  <c:v>92.9</c:v>
                </c:pt>
                <c:pt idx="60">
                  <c:v>92.1</c:v>
                </c:pt>
                <c:pt idx="61">
                  <c:v>91.3</c:v>
                </c:pt>
                <c:pt idx="62">
                  <c:v>90.4</c:v>
                </c:pt>
                <c:pt idx="63">
                  <c:v>89.6</c:v>
                </c:pt>
                <c:pt idx="64">
                  <c:v>88.9</c:v>
                </c:pt>
                <c:pt idx="65">
                  <c:v>88.1</c:v>
                </c:pt>
                <c:pt idx="66">
                  <c:v>87.3</c:v>
                </c:pt>
                <c:pt idx="67">
                  <c:v>86.5</c:v>
                </c:pt>
                <c:pt idx="68">
                  <c:v>85.8</c:v>
                </c:pt>
                <c:pt idx="69">
                  <c:v>85</c:v>
                </c:pt>
                <c:pt idx="70">
                  <c:v>84.3</c:v>
                </c:pt>
                <c:pt idx="71">
                  <c:v>83.6</c:v>
                </c:pt>
                <c:pt idx="72">
                  <c:v>82.9</c:v>
                </c:pt>
                <c:pt idx="73">
                  <c:v>82.2</c:v>
                </c:pt>
                <c:pt idx="74">
                  <c:v>81.599999999999994</c:v>
                </c:pt>
                <c:pt idx="75">
                  <c:v>80.900000000000006</c:v>
                </c:pt>
                <c:pt idx="76">
                  <c:v>80.3</c:v>
                </c:pt>
                <c:pt idx="77">
                  <c:v>79.7</c:v>
                </c:pt>
                <c:pt idx="78">
                  <c:v>79</c:v>
                </c:pt>
                <c:pt idx="79">
                  <c:v>78.400000000000006</c:v>
                </c:pt>
                <c:pt idx="80">
                  <c:v>77.8</c:v>
                </c:pt>
                <c:pt idx="81">
                  <c:v>77.2</c:v>
                </c:pt>
                <c:pt idx="82">
                  <c:v>76.599999999999994</c:v>
                </c:pt>
                <c:pt idx="83">
                  <c:v>76</c:v>
                </c:pt>
                <c:pt idx="84">
                  <c:v>75.3</c:v>
                </c:pt>
                <c:pt idx="85">
                  <c:v>74.7</c:v>
                </c:pt>
                <c:pt idx="86">
                  <c:v>74.099999999999994</c:v>
                </c:pt>
                <c:pt idx="87">
                  <c:v>73.5</c:v>
                </c:pt>
                <c:pt idx="88">
                  <c:v>73</c:v>
                </c:pt>
                <c:pt idx="89">
                  <c:v>72.400000000000006</c:v>
                </c:pt>
                <c:pt idx="90">
                  <c:v>71.900000000000006</c:v>
                </c:pt>
              </c:numCache>
            </c:numRef>
          </c:yVal>
          <c:smooth val="1"/>
        </c:ser>
        <c:ser>
          <c:idx val="0"/>
          <c:order val="0"/>
          <c:tx>
            <c:strRef>
              <c:f>[1]Sheet1!$C$3</c:f>
              <c:strCache>
                <c:ptCount val="1"/>
                <c:pt idx="0">
                  <c:v>温度(℃)1gAl,5gCaO,5gNa2CO3,30mlH2O</c:v>
                </c:pt>
              </c:strCache>
            </c:strRef>
          </c:tx>
          <c:marker>
            <c:symbol val="none"/>
          </c:marker>
          <c:xVal>
            <c:numRef>
              <c:f>[1]Sheet1!$B$4:$B$4503</c:f>
              <c:numCache>
                <c:formatCode>General</c:formatCode>
                <c:ptCount val="4500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  <c:pt idx="21">
                  <c:v>210</c:v>
                </c:pt>
                <c:pt idx="22">
                  <c:v>220</c:v>
                </c:pt>
                <c:pt idx="23">
                  <c:v>230</c:v>
                </c:pt>
                <c:pt idx="24">
                  <c:v>240</c:v>
                </c:pt>
                <c:pt idx="25">
                  <c:v>250</c:v>
                </c:pt>
                <c:pt idx="26">
                  <c:v>260</c:v>
                </c:pt>
                <c:pt idx="27">
                  <c:v>270</c:v>
                </c:pt>
                <c:pt idx="28">
                  <c:v>280</c:v>
                </c:pt>
                <c:pt idx="29">
                  <c:v>290</c:v>
                </c:pt>
                <c:pt idx="30">
                  <c:v>300</c:v>
                </c:pt>
                <c:pt idx="31">
                  <c:v>310</c:v>
                </c:pt>
                <c:pt idx="32">
                  <c:v>320</c:v>
                </c:pt>
                <c:pt idx="33">
                  <c:v>330</c:v>
                </c:pt>
                <c:pt idx="34">
                  <c:v>340</c:v>
                </c:pt>
                <c:pt idx="35">
                  <c:v>350</c:v>
                </c:pt>
                <c:pt idx="36">
                  <c:v>360</c:v>
                </c:pt>
                <c:pt idx="37">
                  <c:v>370</c:v>
                </c:pt>
                <c:pt idx="38">
                  <c:v>380</c:v>
                </c:pt>
                <c:pt idx="39">
                  <c:v>390</c:v>
                </c:pt>
                <c:pt idx="40">
                  <c:v>400</c:v>
                </c:pt>
                <c:pt idx="41">
                  <c:v>410</c:v>
                </c:pt>
                <c:pt idx="42">
                  <c:v>420</c:v>
                </c:pt>
                <c:pt idx="43">
                  <c:v>430</c:v>
                </c:pt>
                <c:pt idx="44">
                  <c:v>440</c:v>
                </c:pt>
                <c:pt idx="45">
                  <c:v>450</c:v>
                </c:pt>
                <c:pt idx="46">
                  <c:v>460</c:v>
                </c:pt>
                <c:pt idx="47">
                  <c:v>470</c:v>
                </c:pt>
                <c:pt idx="48">
                  <c:v>480</c:v>
                </c:pt>
                <c:pt idx="49">
                  <c:v>490</c:v>
                </c:pt>
                <c:pt idx="50">
                  <c:v>500</c:v>
                </c:pt>
                <c:pt idx="51">
                  <c:v>510</c:v>
                </c:pt>
                <c:pt idx="52">
                  <c:v>520</c:v>
                </c:pt>
                <c:pt idx="53">
                  <c:v>530</c:v>
                </c:pt>
                <c:pt idx="54">
                  <c:v>540</c:v>
                </c:pt>
                <c:pt idx="55">
                  <c:v>550</c:v>
                </c:pt>
                <c:pt idx="56">
                  <c:v>560</c:v>
                </c:pt>
                <c:pt idx="57">
                  <c:v>570</c:v>
                </c:pt>
                <c:pt idx="58">
                  <c:v>580</c:v>
                </c:pt>
                <c:pt idx="59">
                  <c:v>590</c:v>
                </c:pt>
                <c:pt idx="60">
                  <c:v>600</c:v>
                </c:pt>
                <c:pt idx="61">
                  <c:v>610</c:v>
                </c:pt>
                <c:pt idx="62">
                  <c:v>620</c:v>
                </c:pt>
                <c:pt idx="63">
                  <c:v>630</c:v>
                </c:pt>
                <c:pt idx="64">
                  <c:v>640</c:v>
                </c:pt>
                <c:pt idx="65">
                  <c:v>650</c:v>
                </c:pt>
                <c:pt idx="66">
                  <c:v>660</c:v>
                </c:pt>
                <c:pt idx="67">
                  <c:v>670</c:v>
                </c:pt>
                <c:pt idx="68">
                  <c:v>680</c:v>
                </c:pt>
                <c:pt idx="69">
                  <c:v>690</c:v>
                </c:pt>
                <c:pt idx="70">
                  <c:v>700</c:v>
                </c:pt>
                <c:pt idx="71">
                  <c:v>710</c:v>
                </c:pt>
                <c:pt idx="72">
                  <c:v>720</c:v>
                </c:pt>
                <c:pt idx="73">
                  <c:v>730</c:v>
                </c:pt>
                <c:pt idx="74">
                  <c:v>740</c:v>
                </c:pt>
                <c:pt idx="75">
                  <c:v>750</c:v>
                </c:pt>
                <c:pt idx="76">
                  <c:v>760</c:v>
                </c:pt>
                <c:pt idx="77">
                  <c:v>770</c:v>
                </c:pt>
                <c:pt idx="78">
                  <c:v>780</c:v>
                </c:pt>
                <c:pt idx="79">
                  <c:v>790</c:v>
                </c:pt>
                <c:pt idx="80">
                  <c:v>800</c:v>
                </c:pt>
                <c:pt idx="81">
                  <c:v>810</c:v>
                </c:pt>
                <c:pt idx="82">
                  <c:v>820</c:v>
                </c:pt>
                <c:pt idx="83">
                  <c:v>830</c:v>
                </c:pt>
                <c:pt idx="84">
                  <c:v>840</c:v>
                </c:pt>
                <c:pt idx="85">
                  <c:v>850</c:v>
                </c:pt>
                <c:pt idx="86">
                  <c:v>860</c:v>
                </c:pt>
                <c:pt idx="87">
                  <c:v>870</c:v>
                </c:pt>
                <c:pt idx="88">
                  <c:v>880</c:v>
                </c:pt>
                <c:pt idx="89">
                  <c:v>890</c:v>
                </c:pt>
                <c:pt idx="90">
                  <c:v>900</c:v>
                </c:pt>
              </c:numCache>
            </c:numRef>
          </c:xVal>
          <c:yVal>
            <c:numRef>
              <c:f>[1]Sheet1!$C$4:$C$4503</c:f>
              <c:numCache>
                <c:formatCode>General</c:formatCode>
                <c:ptCount val="4500"/>
                <c:pt idx="0">
                  <c:v>23.3</c:v>
                </c:pt>
                <c:pt idx="1">
                  <c:v>27</c:v>
                </c:pt>
                <c:pt idx="2">
                  <c:v>28.1</c:v>
                </c:pt>
                <c:pt idx="3">
                  <c:v>28.5</c:v>
                </c:pt>
                <c:pt idx="4">
                  <c:v>28.9</c:v>
                </c:pt>
                <c:pt idx="5">
                  <c:v>29</c:v>
                </c:pt>
                <c:pt idx="6">
                  <c:v>29</c:v>
                </c:pt>
                <c:pt idx="7">
                  <c:v>29.1</c:v>
                </c:pt>
                <c:pt idx="8">
                  <c:v>29.2</c:v>
                </c:pt>
                <c:pt idx="9">
                  <c:v>29.3</c:v>
                </c:pt>
                <c:pt idx="10">
                  <c:v>29.5</c:v>
                </c:pt>
                <c:pt idx="11">
                  <c:v>30.9</c:v>
                </c:pt>
                <c:pt idx="12">
                  <c:v>31.1</c:v>
                </c:pt>
                <c:pt idx="13">
                  <c:v>31</c:v>
                </c:pt>
                <c:pt idx="14">
                  <c:v>31.1</c:v>
                </c:pt>
                <c:pt idx="15">
                  <c:v>31.2</c:v>
                </c:pt>
                <c:pt idx="16">
                  <c:v>31.3</c:v>
                </c:pt>
                <c:pt idx="17">
                  <c:v>31.5</c:v>
                </c:pt>
                <c:pt idx="18">
                  <c:v>31.8</c:v>
                </c:pt>
                <c:pt idx="19">
                  <c:v>32.200000000000003</c:v>
                </c:pt>
                <c:pt idx="20">
                  <c:v>32.6</c:v>
                </c:pt>
                <c:pt idx="21">
                  <c:v>33.200000000000003</c:v>
                </c:pt>
                <c:pt idx="22">
                  <c:v>34</c:v>
                </c:pt>
                <c:pt idx="23">
                  <c:v>35.1</c:v>
                </c:pt>
                <c:pt idx="24">
                  <c:v>36.6</c:v>
                </c:pt>
                <c:pt idx="25">
                  <c:v>39.700000000000003</c:v>
                </c:pt>
                <c:pt idx="26">
                  <c:v>49.1</c:v>
                </c:pt>
                <c:pt idx="27">
                  <c:v>73.8</c:v>
                </c:pt>
                <c:pt idx="28">
                  <c:v>92.8</c:v>
                </c:pt>
                <c:pt idx="29">
                  <c:v>98.2</c:v>
                </c:pt>
                <c:pt idx="30">
                  <c:v>99.4</c:v>
                </c:pt>
                <c:pt idx="31">
                  <c:v>99.3</c:v>
                </c:pt>
                <c:pt idx="32">
                  <c:v>98.4</c:v>
                </c:pt>
                <c:pt idx="33">
                  <c:v>95.2</c:v>
                </c:pt>
                <c:pt idx="34">
                  <c:v>92.3</c:v>
                </c:pt>
                <c:pt idx="35">
                  <c:v>90.6</c:v>
                </c:pt>
                <c:pt idx="36">
                  <c:v>88.9</c:v>
                </c:pt>
                <c:pt idx="37">
                  <c:v>87.2</c:v>
                </c:pt>
                <c:pt idx="38">
                  <c:v>85.3</c:v>
                </c:pt>
                <c:pt idx="39">
                  <c:v>83.1</c:v>
                </c:pt>
                <c:pt idx="40">
                  <c:v>81.400000000000006</c:v>
                </c:pt>
                <c:pt idx="41">
                  <c:v>79.8</c:v>
                </c:pt>
                <c:pt idx="42">
                  <c:v>78.2</c:v>
                </c:pt>
                <c:pt idx="43">
                  <c:v>76.400000000000006</c:v>
                </c:pt>
                <c:pt idx="44">
                  <c:v>74.7</c:v>
                </c:pt>
                <c:pt idx="45">
                  <c:v>73.2</c:v>
                </c:pt>
                <c:pt idx="46">
                  <c:v>72</c:v>
                </c:pt>
                <c:pt idx="47">
                  <c:v>70.599999999999994</c:v>
                </c:pt>
                <c:pt idx="48">
                  <c:v>69.400000000000006</c:v>
                </c:pt>
                <c:pt idx="49">
                  <c:v>68</c:v>
                </c:pt>
                <c:pt idx="50">
                  <c:v>66.7</c:v>
                </c:pt>
                <c:pt idx="51">
                  <c:v>65.7</c:v>
                </c:pt>
                <c:pt idx="52">
                  <c:v>64.8</c:v>
                </c:pt>
                <c:pt idx="53">
                  <c:v>63.9</c:v>
                </c:pt>
                <c:pt idx="54">
                  <c:v>63.1</c:v>
                </c:pt>
                <c:pt idx="55">
                  <c:v>62.4</c:v>
                </c:pt>
                <c:pt idx="56">
                  <c:v>61.8</c:v>
                </c:pt>
                <c:pt idx="57">
                  <c:v>61.2</c:v>
                </c:pt>
                <c:pt idx="58">
                  <c:v>60.5</c:v>
                </c:pt>
                <c:pt idx="59">
                  <c:v>59.8</c:v>
                </c:pt>
                <c:pt idx="60">
                  <c:v>59.2</c:v>
                </c:pt>
                <c:pt idx="61">
                  <c:v>58.7</c:v>
                </c:pt>
                <c:pt idx="62">
                  <c:v>58.2</c:v>
                </c:pt>
                <c:pt idx="63">
                  <c:v>57.6</c:v>
                </c:pt>
                <c:pt idx="64">
                  <c:v>57</c:v>
                </c:pt>
                <c:pt idx="65">
                  <c:v>56.6</c:v>
                </c:pt>
                <c:pt idx="66">
                  <c:v>56.1</c:v>
                </c:pt>
                <c:pt idx="67">
                  <c:v>55.6</c:v>
                </c:pt>
                <c:pt idx="68">
                  <c:v>55.1</c:v>
                </c:pt>
                <c:pt idx="69">
                  <c:v>54.6</c:v>
                </c:pt>
                <c:pt idx="70">
                  <c:v>54.1</c:v>
                </c:pt>
                <c:pt idx="71">
                  <c:v>53.6</c:v>
                </c:pt>
                <c:pt idx="72">
                  <c:v>53.1</c:v>
                </c:pt>
                <c:pt idx="73">
                  <c:v>52.6</c:v>
                </c:pt>
                <c:pt idx="74">
                  <c:v>52.3</c:v>
                </c:pt>
                <c:pt idx="75">
                  <c:v>51.9</c:v>
                </c:pt>
                <c:pt idx="76">
                  <c:v>51.4</c:v>
                </c:pt>
                <c:pt idx="77">
                  <c:v>51</c:v>
                </c:pt>
                <c:pt idx="78">
                  <c:v>50.7</c:v>
                </c:pt>
                <c:pt idx="79">
                  <c:v>50.3</c:v>
                </c:pt>
                <c:pt idx="80">
                  <c:v>49.9</c:v>
                </c:pt>
                <c:pt idx="81">
                  <c:v>49.6</c:v>
                </c:pt>
                <c:pt idx="82">
                  <c:v>49.2</c:v>
                </c:pt>
                <c:pt idx="83">
                  <c:v>48.9</c:v>
                </c:pt>
                <c:pt idx="84">
                  <c:v>48.6</c:v>
                </c:pt>
                <c:pt idx="85">
                  <c:v>48.2</c:v>
                </c:pt>
                <c:pt idx="86">
                  <c:v>47.9</c:v>
                </c:pt>
                <c:pt idx="87">
                  <c:v>47.5</c:v>
                </c:pt>
                <c:pt idx="88">
                  <c:v>47.2</c:v>
                </c:pt>
                <c:pt idx="89">
                  <c:v>46.9</c:v>
                </c:pt>
                <c:pt idx="90">
                  <c:v>46.6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372608"/>
        <c:axId val="122512512"/>
      </c:scatterChart>
      <c:valAx>
        <c:axId val="56372608"/>
        <c:scaling>
          <c:orientation val="minMax"/>
        </c:scaling>
        <c:delete val="0"/>
        <c:axPos val="b"/>
        <c:majorGridlines/>
        <c:numFmt formatCode="General" sourceLinked="1"/>
        <c:majorTickMark val="in"/>
        <c:minorTickMark val="none"/>
        <c:tickLblPos val="nextTo"/>
        <c:txPr>
          <a:bodyPr rot="0" vert="horz"/>
          <a:lstStyle/>
          <a:p>
            <a:pPr>
              <a:defRPr/>
            </a:pPr>
            <a:endParaRPr lang="zh-CN"/>
          </a:p>
        </c:txPr>
        <c:crossAx val="122512512"/>
        <c:crosses val="autoZero"/>
        <c:crossBetween val="midCat"/>
      </c:valAx>
      <c:valAx>
        <c:axId val="122512512"/>
        <c:scaling>
          <c:orientation val="minMax"/>
        </c:scaling>
        <c:delete val="0"/>
        <c:axPos val="l"/>
        <c:majorGridlines/>
        <c:numFmt formatCode="General" sourceLinked="1"/>
        <c:majorTickMark val="in"/>
        <c:minorTickMark val="none"/>
        <c:tickLblPos val="nextTo"/>
        <c:txPr>
          <a:bodyPr rot="0" vert="horz"/>
          <a:lstStyle/>
          <a:p>
            <a:pPr>
              <a:defRPr/>
            </a:pPr>
            <a:endParaRPr lang="zh-CN"/>
          </a:p>
        </c:txPr>
        <c:crossAx val="56372608"/>
        <c:crosses val="autoZero"/>
        <c:crossBetween val="midCat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5D2C3-813F-408A-8AA3-656990FDBE99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C856D-C521-4DC6-B4C4-227B1E5CDB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1586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../media/image2.png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../media/image1.png"/><Relationship Id="rId5" Type="http://schemas.openxmlformats.org/officeDocument/2006/relationships/tags" Target="../tags/tag18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image" Target="../media/image2.png"/><Relationship Id="rId5" Type="http://schemas.openxmlformats.org/officeDocument/2006/relationships/tags" Target="../tags/tag2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26.xml"/><Relationship Id="rId9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3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image" Target="../media/image2.png"/><Relationship Id="rId5" Type="http://schemas.openxmlformats.org/officeDocument/2006/relationships/tags" Target="../tags/tag4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39.xml"/><Relationship Id="rId9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image" Target="../media/image2.png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image" Target="../media/image1.png"/><Relationship Id="rId5" Type="http://schemas.openxmlformats.org/officeDocument/2006/relationships/tags" Target="../tags/tag4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56.xml"/><Relationship Id="rId10" Type="http://schemas.openxmlformats.org/officeDocument/2006/relationships/image" Target="../media/image1.png"/><Relationship Id="rId4" Type="http://schemas.openxmlformats.org/officeDocument/2006/relationships/tags" Target="../tags/tag55.xml"/><Relationship Id="rId9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62.xml"/><Relationship Id="rId7" Type="http://schemas.openxmlformats.org/officeDocument/2006/relationships/tags" Target="../tags/tag66.xml"/><Relationship Id="rId12" Type="http://schemas.openxmlformats.org/officeDocument/2006/relationships/image" Target="../media/image1.pn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6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69.xml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72.xml"/><Relationship Id="rId7" Type="http://schemas.openxmlformats.org/officeDocument/2006/relationships/tags" Target="../tags/tag76.xml"/><Relationship Id="rId12" Type="http://schemas.openxmlformats.org/officeDocument/2006/relationships/image" Target="../media/image1.png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7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79.xml"/><Relationship Id="rId4" Type="http://schemas.openxmlformats.org/officeDocument/2006/relationships/tags" Target="../tags/tag73.xml"/><Relationship Id="rId9" Type="http://schemas.openxmlformats.org/officeDocument/2006/relationships/tags" Target="../tags/tag78.xml"/><Relationship Id="rId1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8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82.xml"/><Relationship Id="rId7" Type="http://schemas.openxmlformats.org/officeDocument/2006/relationships/tags" Target="../tags/tag86.xml"/><Relationship Id="rId12" Type="http://schemas.openxmlformats.org/officeDocument/2006/relationships/tags" Target="../tags/tag9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1.xml"/><Relationship Id="rId16" Type="http://schemas.openxmlformats.org/officeDocument/2006/relationships/image" Target="../media/image2.png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tags" Target="../tags/tag90.xml"/><Relationship Id="rId5" Type="http://schemas.openxmlformats.org/officeDocument/2006/relationships/tags" Target="../tags/tag8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89.xml"/><Relationship Id="rId4" Type="http://schemas.openxmlformats.org/officeDocument/2006/relationships/tags" Target="../tags/tag83.xml"/><Relationship Id="rId9" Type="http://schemas.openxmlformats.org/officeDocument/2006/relationships/tags" Target="../tags/tag88.xml"/><Relationship Id="rId14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13" Type="http://schemas.openxmlformats.org/officeDocument/2006/relationships/image" Target="../media/image4.png"/><Relationship Id="rId3" Type="http://schemas.openxmlformats.org/officeDocument/2006/relationships/tags" Target="../tags/tag94.xml"/><Relationship Id="rId7" Type="http://schemas.openxmlformats.org/officeDocument/2006/relationships/tags" Target="../tags/tag9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11" Type="http://schemas.openxmlformats.org/officeDocument/2006/relationships/image" Target="../media/image1.png"/><Relationship Id="rId5" Type="http://schemas.openxmlformats.org/officeDocument/2006/relationships/tags" Target="../tags/tag9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5.xml"/><Relationship Id="rId9" Type="http://schemas.openxmlformats.org/officeDocument/2006/relationships/tags" Target="../tags/tag10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36E7B-35ED-47B4-8961-F3559AA95113}" type="datetimeFigureOut">
              <a:rPr lang="zh-CN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2020/2/4</a:t>
            </a:fld>
            <a:endParaRPr lang="zh-CN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577E0-387D-4083-B500-44362AEB33A5}" type="slidenum">
              <a:rPr lang="zh-CN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35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36E7B-35ED-47B4-8961-F3559AA95113}" type="datetimeFigureOut">
              <a:rPr lang="zh-CN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2020/2/4</a:t>
            </a:fld>
            <a:endParaRPr lang="zh-CN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577E0-387D-4083-B500-44362AEB33A5}" type="slidenum">
              <a:rPr lang="zh-CN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907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36E7B-35ED-47B4-8961-F3559AA95113}" type="datetimeFigureOut">
              <a:rPr lang="zh-CN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2020/2/4</a:t>
            </a:fld>
            <a:endParaRPr lang="zh-CN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577E0-387D-4083-B500-44362AEB33A5}" type="slidenum">
              <a:rPr lang="zh-CN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57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6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6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6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8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7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3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129930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340293" y="1819275"/>
            <a:ext cx="4777264" cy="1156335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88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任意形状 8"/>
          <p:cNvSpPr/>
          <p:nvPr>
            <p:custDataLst>
              <p:tags r:id="rId5"/>
            </p:custDataLst>
          </p:nvPr>
        </p:nvSpPr>
        <p:spPr>
          <a:xfrm>
            <a:off x="2935651" y="4060620"/>
            <a:ext cx="3255733" cy="1082881"/>
          </a:xfrm>
          <a:custGeom>
            <a:avLst/>
            <a:gdLst>
              <a:gd name="connsiteX0" fmla="*/ 2170488 w 4340977"/>
              <a:gd name="connsiteY0" fmla="*/ 0 h 1443841"/>
              <a:gd name="connsiteX1" fmla="*/ 4338490 w 4340977"/>
              <a:gd name="connsiteY1" fmla="*/ 1437048 h 1443841"/>
              <a:gd name="connsiteX2" fmla="*/ 4340977 w 4340977"/>
              <a:gd name="connsiteY2" fmla="*/ 1443841 h 1443841"/>
              <a:gd name="connsiteX3" fmla="*/ 0 w 4340977"/>
              <a:gd name="connsiteY3" fmla="*/ 1443841 h 1443841"/>
              <a:gd name="connsiteX4" fmla="*/ 2486 w 4340977"/>
              <a:gd name="connsiteY4" fmla="*/ 1437048 h 1443841"/>
              <a:gd name="connsiteX5" fmla="*/ 2170488 w 4340977"/>
              <a:gd name="connsiteY5" fmla="*/ 0 h 1443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0977" h="1443841">
                <a:moveTo>
                  <a:pt x="2170488" y="0"/>
                </a:moveTo>
                <a:cubicBezTo>
                  <a:pt x="3145094" y="0"/>
                  <a:pt x="3981300" y="592555"/>
                  <a:pt x="4338490" y="1437048"/>
                </a:cubicBezTo>
                <a:lnTo>
                  <a:pt x="4340977" y="1443841"/>
                </a:lnTo>
                <a:lnTo>
                  <a:pt x="0" y="1443841"/>
                </a:lnTo>
                <a:lnTo>
                  <a:pt x="2486" y="1437048"/>
                </a:lnTo>
                <a:cubicBezTo>
                  <a:pt x="359677" y="592555"/>
                  <a:pt x="1195883" y="0"/>
                  <a:pt x="2170488" y="0"/>
                </a:cubicBezTo>
                <a:close/>
              </a:path>
            </a:pathLst>
          </a:custGeom>
          <a:solidFill>
            <a:schemeClr val="accent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任意形状 7"/>
          <p:cNvSpPr/>
          <p:nvPr>
            <p:custDataLst>
              <p:tags r:id="rId6"/>
            </p:custDataLst>
          </p:nvPr>
        </p:nvSpPr>
        <p:spPr>
          <a:xfrm>
            <a:off x="3735887" y="1"/>
            <a:ext cx="1672231" cy="678148"/>
          </a:xfrm>
          <a:custGeom>
            <a:avLst/>
            <a:gdLst>
              <a:gd name="connsiteX0" fmla="*/ 0 w 2229641"/>
              <a:gd name="connsiteY0" fmla="*/ 0 h 904197"/>
              <a:gd name="connsiteX1" fmla="*/ 2229641 w 2229641"/>
              <a:gd name="connsiteY1" fmla="*/ 0 h 904197"/>
              <a:gd name="connsiteX2" fmla="*/ 2165057 w 2229641"/>
              <a:gd name="connsiteY2" fmla="*/ 208053 h 904197"/>
              <a:gd name="connsiteX3" fmla="*/ 1114820 w 2229641"/>
              <a:gd name="connsiteY3" fmla="*/ 904197 h 904197"/>
              <a:gd name="connsiteX4" fmla="*/ 64583 w 2229641"/>
              <a:gd name="connsiteY4" fmla="*/ 208053 h 904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641" h="904197">
                <a:moveTo>
                  <a:pt x="0" y="0"/>
                </a:moveTo>
                <a:lnTo>
                  <a:pt x="2229641" y="0"/>
                </a:lnTo>
                <a:lnTo>
                  <a:pt x="2165057" y="208053"/>
                </a:lnTo>
                <a:cubicBezTo>
                  <a:pt x="1992025" y="617148"/>
                  <a:pt x="1586945" y="904197"/>
                  <a:pt x="1114820" y="904197"/>
                </a:cubicBezTo>
                <a:cubicBezTo>
                  <a:pt x="642696" y="904197"/>
                  <a:pt x="237616" y="617148"/>
                  <a:pt x="64583" y="208053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226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70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70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6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2020/2/4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6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6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757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6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6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6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70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618080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3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6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6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6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6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4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1251735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6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6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6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3126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8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35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9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3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6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6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6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8875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3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350" kern="0">
              <a:solidFill>
                <a:srgbClr val="FFFFFF"/>
              </a:solidFill>
              <a:sym typeface="Calibri" panose="020F0502020204030204"/>
            </a:endParaRPr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2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6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6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6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6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7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61662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36E7B-35ED-47B4-8961-F3559AA95113}" type="datetimeFigureOut">
              <a:rPr lang="zh-CN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2020/2/4</a:t>
            </a:fld>
            <a:endParaRPr lang="zh-CN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577E0-387D-4083-B500-44362AEB33A5}" type="slidenum">
              <a:rPr lang="zh-CN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5081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35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6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6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6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7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0806618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7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35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3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6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6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6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8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8262698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3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35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6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6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6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6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6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325812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8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35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6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7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6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6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6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9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5396314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1194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0892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36E7B-35ED-47B4-8961-F3559AA95113}" type="datetimeFigureOut">
              <a:rPr lang="zh-CN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2020/2/4</a:t>
            </a:fld>
            <a:endParaRPr lang="zh-CN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577E0-387D-4083-B500-44362AEB33A5}" type="slidenum">
              <a:rPr lang="zh-CN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186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36E7B-35ED-47B4-8961-F3559AA95113}" type="datetimeFigureOut">
              <a:rPr lang="zh-CN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2020/2/4</a:t>
            </a:fld>
            <a:endParaRPr lang="zh-CN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577E0-387D-4083-B500-44362AEB33A5}" type="slidenum">
              <a:rPr lang="zh-CN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2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36E7B-35ED-47B4-8961-F3559AA95113}" type="datetimeFigureOut">
              <a:rPr lang="zh-CN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2020/2/4</a:t>
            </a:fld>
            <a:endParaRPr lang="zh-CN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577E0-387D-4083-B500-44362AEB33A5}" type="slidenum">
              <a:rPr lang="zh-CN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787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36E7B-35ED-47B4-8961-F3559AA95113}" type="datetimeFigureOut">
              <a:rPr lang="zh-CN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2020/2/4</a:t>
            </a:fld>
            <a:endParaRPr lang="zh-CN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577E0-387D-4083-B500-44362AEB33A5}" type="slidenum">
              <a:rPr lang="zh-CN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368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36E7B-35ED-47B4-8961-F3559AA95113}" type="datetimeFigureOut">
              <a:rPr lang="zh-CN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2020/2/4</a:t>
            </a:fld>
            <a:endParaRPr lang="zh-CN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577E0-387D-4083-B500-44362AEB33A5}" type="slidenum">
              <a:rPr lang="zh-CN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045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36E7B-35ED-47B4-8961-F3559AA95113}" type="datetimeFigureOut">
              <a:rPr lang="zh-CN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2020/2/4</a:t>
            </a:fld>
            <a:endParaRPr lang="zh-CN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577E0-387D-4083-B500-44362AEB33A5}" type="slidenum">
              <a:rPr lang="zh-CN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402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36E7B-35ED-47B4-8961-F3559AA95113}" type="datetimeFigureOut">
              <a:rPr lang="zh-CN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2020/2/4</a:t>
            </a:fld>
            <a:endParaRPr lang="zh-CN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577E0-387D-4083-B500-44362AEB33A5}" type="slidenum">
              <a:rPr lang="zh-CN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708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548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711" r:id="rId12"/>
    <p:sldLayoutId id="2147483712" r:id="rId13"/>
    <p:sldLayoutId id="2147483698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708" r:id="rId23"/>
    <p:sldLayoutId id="2147483709" r:id="rId24"/>
    <p:sldLayoutId id="2147483713" r:id="rId2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7" y="1918984"/>
            <a:ext cx="5412105" cy="72834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自热包中的化学原理二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en-US" altLang="zh-CN" b="1" kern="0" spc="226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Calibri" panose="020F0502020204030204"/>
              </a:rPr>
              <a:t>  </a:t>
            </a:r>
            <a:r>
              <a:rPr lang="en-US" altLang="zh-CN" sz="2000" kern="0" spc="226" dirty="0">
                <a:solidFill>
                  <a:srgbClr val="000000"/>
                </a:solidFill>
                <a:latin typeface="微软雅黑" panose="020B0503020204020204" charset="-122"/>
                <a:cs typeface="+mj-cs"/>
                <a:sym typeface="Calibri" panose="020F0502020204030204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24" y="1194124"/>
            <a:ext cx="4093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0"/>
            <a:r>
              <a:rPr lang="zh-CN" altLang="en-US" sz="2000" b="1" kern="0" spc="226" dirty="0">
                <a:solidFill>
                  <a:srgbClr val="002060"/>
                </a:solidFill>
                <a:latin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kern="0" spc="226" dirty="0" smtClean="0">
                <a:solidFill>
                  <a:srgbClr val="002060"/>
                </a:solidFill>
                <a:latin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kern="0" spc="226" dirty="0">
                <a:solidFill>
                  <a:srgbClr val="002060"/>
                </a:solidFill>
                <a:latin typeface="微软雅黑" panose="020B0503020204020204" pitchFamily="34" charset="-122"/>
                <a:cs typeface="楷体" panose="02010609060101010101" charset="-122"/>
                <a:sym typeface="+mn-ea"/>
              </a:rPr>
              <a:t>高一</a:t>
            </a:r>
            <a:r>
              <a:rPr lang="zh-CN" altLang="en-US" sz="2000" b="1" kern="0" spc="226" smtClean="0">
                <a:solidFill>
                  <a:srgbClr val="002060"/>
                </a:solidFill>
                <a:latin typeface="微软雅黑" panose="020B0503020204020204" pitchFamily="34" charset="-122"/>
                <a:cs typeface="楷体" panose="02010609060101010101" charset="-122"/>
                <a:sym typeface="+mn-ea"/>
              </a:rPr>
              <a:t>年级</a:t>
            </a:r>
            <a:r>
              <a:rPr lang="zh-CN" altLang="en-US" sz="2000" b="1" kern="0" spc="226" dirty="0" smtClean="0">
                <a:solidFill>
                  <a:srgbClr val="002060"/>
                </a:solidFill>
                <a:latin typeface="微软雅黑" panose="020B0503020204020204" pitchFamily="34" charset="-122"/>
                <a:cs typeface="楷体" panose="02010609060101010101" charset="-122"/>
                <a:sym typeface="+mn-ea"/>
              </a:rPr>
              <a:t>化学</a:t>
            </a:r>
            <a:endParaRPr lang="zh-CN" altLang="en-US" sz="2400" b="1" kern="0" spc="226" dirty="0">
              <a:solidFill>
                <a:srgbClr val="002060"/>
              </a:solidFill>
              <a:latin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0">
              <a:lnSpc>
                <a:spcPct val="150000"/>
              </a:lnSpc>
            </a:pPr>
            <a:r>
              <a:rPr lang="zh-CN" altLang="en-US" sz="2000" kern="0" spc="226" dirty="0" smtClean="0">
                <a:solidFill>
                  <a:srgbClr val="FCFDFD">
                    <a:lumMod val="10000"/>
                  </a:srgbClr>
                </a:solidFill>
                <a:latin typeface="微软雅黑" panose="020B0503020204020204" charset="-122"/>
                <a:cs typeface="+mj-cs"/>
                <a:sym typeface="Calibri" panose="020F0502020204030204"/>
              </a:rPr>
              <a:t>北京市日坛中学  孙静</a:t>
            </a:r>
            <a:endParaRPr lang="zh-CN" altLang="en-US" sz="2000" kern="0" spc="226" dirty="0">
              <a:solidFill>
                <a:srgbClr val="FCFDFD">
                  <a:lumMod val="10000"/>
                </a:srgbClr>
              </a:solidFill>
              <a:latin typeface="微软雅黑" panose="020B0503020204020204" charset="-122"/>
              <a:cs typeface="+mj-cs"/>
              <a:sym typeface="Calibri" panose="020F05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572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TextBox 8"/>
          <p:cNvSpPr txBox="1"/>
          <p:nvPr/>
        </p:nvSpPr>
        <p:spPr>
          <a:xfrm>
            <a:off x="4644009" y="1028488"/>
            <a:ext cx="4396250" cy="2246769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特点：</a:t>
            </a:r>
            <a:r>
              <a:rPr lang="zh-CN" altLang="en-US" sz="2800" dirty="0" smtClean="0">
                <a:solidFill>
                  <a:srgbClr val="FF0000"/>
                </a:solidFill>
              </a:rPr>
              <a:t>疏松多孔</a:t>
            </a:r>
            <a:r>
              <a:rPr lang="zh-CN" altLang="en-US" sz="2800" dirty="0" smtClean="0"/>
              <a:t>性结构，</a:t>
            </a:r>
            <a:r>
              <a:rPr lang="zh-CN" altLang="en-US" sz="2800" dirty="0" smtClean="0">
                <a:solidFill>
                  <a:srgbClr val="FF0000"/>
                </a:solidFill>
              </a:rPr>
              <a:t>吸附性</a:t>
            </a:r>
            <a:r>
              <a:rPr lang="zh-CN" altLang="en-US" sz="2800" dirty="0">
                <a:solidFill>
                  <a:srgbClr val="FF0000"/>
                </a:solidFill>
              </a:rPr>
              <a:t>强</a:t>
            </a:r>
            <a:r>
              <a:rPr lang="zh-CN" altLang="en-US" sz="2800" dirty="0" smtClean="0"/>
              <a:t>，不含毒，可</a:t>
            </a:r>
            <a:r>
              <a:rPr lang="zh-CN" altLang="en-US" sz="2800" dirty="0"/>
              <a:t>提高产品的耐热、耐磨</a:t>
            </a:r>
            <a:r>
              <a:rPr lang="zh-CN" altLang="en-US" sz="2800" dirty="0" smtClean="0"/>
              <a:t>、</a:t>
            </a:r>
            <a:r>
              <a:rPr lang="zh-CN" altLang="en-US" sz="2800" dirty="0" smtClean="0">
                <a:solidFill>
                  <a:srgbClr val="FF0000"/>
                </a:solidFill>
              </a:rPr>
              <a:t>保温</a:t>
            </a:r>
            <a:r>
              <a:rPr lang="zh-CN" altLang="en-US" sz="2800" dirty="0" smtClean="0"/>
              <a:t>、</a:t>
            </a:r>
            <a:r>
              <a:rPr lang="zh-CN" altLang="en-US" sz="2800" dirty="0"/>
              <a:t>抗老化等化学作用的性能</a:t>
            </a:r>
          </a:p>
        </p:txBody>
      </p:sp>
      <p:pic>
        <p:nvPicPr>
          <p:cNvPr id="2097158" name="图片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93" y="-26100"/>
            <a:ext cx="2039014" cy="1412117"/>
          </a:xfrm>
          <a:prstGeom prst="rect">
            <a:avLst/>
          </a:prstGeom>
          <a:effectLst>
            <a:softEdge rad="241300"/>
          </a:effectLst>
        </p:spPr>
      </p:pic>
      <p:sp>
        <p:nvSpPr>
          <p:cNvPr id="1048584" name="矩形 11"/>
          <p:cNvSpPr/>
          <p:nvPr/>
        </p:nvSpPr>
        <p:spPr>
          <a:xfrm>
            <a:off x="1745620" y="-170944"/>
            <a:ext cx="573049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8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硅藻土</a:t>
            </a:r>
            <a:endParaRPr lang="zh-CN" altLang="en-US" sz="8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2097159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93" y="1131590"/>
            <a:ext cx="4656112" cy="2174434"/>
          </a:xfrm>
          <a:prstGeom prst="rect">
            <a:avLst/>
          </a:prstGeom>
          <a:effectLst>
            <a:softEdge rad="469900"/>
          </a:effectLst>
        </p:spPr>
      </p:pic>
      <p:sp>
        <p:nvSpPr>
          <p:cNvPr id="1048585" name="矩形 7"/>
          <p:cNvSpPr/>
          <p:nvPr/>
        </p:nvSpPr>
        <p:spPr>
          <a:xfrm>
            <a:off x="75787" y="3147814"/>
            <a:ext cx="3960439" cy="206210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表面积</a:t>
            </a: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40—65m/g</a:t>
            </a:r>
          </a:p>
          <a:p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孔体积</a:t>
            </a: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0.45—0.98m</a:t>
            </a:r>
          </a:p>
          <a:p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吸水率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是自身体积的</a:t>
            </a: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2—4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倍</a:t>
            </a:r>
            <a:endParaRPr lang="en-US" altLang="zh-C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048586" name="矩形 1"/>
          <p:cNvSpPr/>
          <p:nvPr/>
        </p:nvSpPr>
        <p:spPr>
          <a:xfrm>
            <a:off x="3953863" y="3410908"/>
            <a:ext cx="510777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在电子显微镜下可以观察到特殊多孔的构造</a:t>
            </a:r>
            <a:endParaRPr lang="en-US" altLang="zh-C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itchFamily="2" charset="-122"/>
              <a:ea typeface="华文楷体" pitchFamily="2" charset="-122"/>
            </a:endParaRPr>
          </a:p>
          <a:p>
            <a:pPr lvl="0"/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其化学成分以</a:t>
            </a: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SiO</a:t>
            </a:r>
            <a:r>
              <a:rPr lang="en-US" altLang="zh-CN" sz="2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2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为主，可用</a:t>
            </a: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SiO</a:t>
            </a:r>
            <a:r>
              <a:rPr lang="en-US" altLang="zh-CN" sz="2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2</a:t>
            </a: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·nH</a:t>
            </a:r>
            <a:r>
              <a:rPr lang="en-US" altLang="zh-CN" sz="2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2</a:t>
            </a: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O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表示</a:t>
            </a:r>
            <a:endParaRPr lang="en-US" altLang="zh-C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6076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4" y="27851"/>
            <a:ext cx="7550417" cy="719486"/>
          </a:xfrm>
          <a:prstGeom prst="rect">
            <a:avLst/>
          </a:prstGeom>
        </p:spPr>
      </p:pic>
      <p:sp>
        <p:nvSpPr>
          <p:cNvPr id="1048587" name="矩形 3"/>
          <p:cNvSpPr/>
          <p:nvPr/>
        </p:nvSpPr>
        <p:spPr>
          <a:xfrm>
            <a:off x="1318307" y="1558925"/>
            <a:ext cx="6155450" cy="1383269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R="183456" indent="0" algn="r"/>
            <a:endParaRPr lang="en-US" sz="700" cap="small" dirty="0">
              <a:solidFill>
                <a:srgbClr val="262626"/>
              </a:solidFill>
              <a:latin typeface="Arial"/>
            </a:endParaRPr>
          </a:p>
        </p:txBody>
      </p:sp>
      <p:pic>
        <p:nvPicPr>
          <p:cNvPr id="2097161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6234372" y="-304490"/>
            <a:ext cx="2105918" cy="3040819"/>
          </a:xfrm>
          <a:prstGeom prst="rect">
            <a:avLst/>
          </a:prstGeom>
        </p:spPr>
      </p:pic>
      <p:graphicFrame>
        <p:nvGraphicFramePr>
          <p:cNvPr id="4194304" name="图表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5251641"/>
              </p:ext>
            </p:extLst>
          </p:nvPr>
        </p:nvGraphicFramePr>
        <p:xfrm>
          <a:off x="0" y="15879"/>
          <a:ext cx="5047036" cy="3379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194305" name="内容占位符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0928842"/>
              </p:ext>
            </p:extLst>
          </p:nvPr>
        </p:nvGraphicFramePr>
        <p:xfrm>
          <a:off x="5096296" y="3402376"/>
          <a:ext cx="4047704" cy="1491631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91939"/>
                <a:gridCol w="1078811"/>
                <a:gridCol w="749933"/>
                <a:gridCol w="755572"/>
                <a:gridCol w="971449"/>
              </a:tblGrid>
              <a:tr h="4972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500" baseline="0" dirty="0" smtClean="0">
                          <a:effectLst/>
                        </a:rPr>
                        <a:t> </a:t>
                      </a:r>
                      <a:r>
                        <a:rPr lang="en-US" altLang="zh-CN" sz="1500" dirty="0" smtClean="0">
                          <a:effectLst/>
                        </a:rPr>
                        <a:t>Al</a:t>
                      </a:r>
                      <a:endParaRPr lang="zh-CN" altLang="en-US" sz="15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04" marR="75404" marT="34814" marB="3481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u="none" strike="noStrike" dirty="0" smtClean="0">
                          <a:effectLst/>
                        </a:rPr>
                        <a:t>Na</a:t>
                      </a:r>
                      <a:r>
                        <a:rPr lang="en-US" altLang="zh-CN" sz="1500" u="none" strike="noStrike" baseline="-25000" dirty="0" smtClean="0">
                          <a:effectLst/>
                        </a:rPr>
                        <a:t>2</a:t>
                      </a:r>
                      <a:r>
                        <a:rPr lang="en-US" altLang="zh-CN" sz="1500" u="none" strike="noStrike" dirty="0" smtClean="0">
                          <a:effectLst/>
                        </a:rPr>
                        <a:t>CO</a:t>
                      </a:r>
                      <a:r>
                        <a:rPr lang="en-US" altLang="zh-CN" sz="1500" u="none" strike="noStrike" baseline="-25000" dirty="0" smtClean="0">
                          <a:effectLst/>
                        </a:rPr>
                        <a:t>3</a:t>
                      </a:r>
                      <a:endParaRPr lang="zh-CN" altLang="en-US" sz="1500" b="1" baseline="-25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04" marR="75404" marT="34814" marB="3481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500" u="none" strike="noStrike" dirty="0" err="1" smtClean="0">
                          <a:effectLst/>
                        </a:rPr>
                        <a:t>CaO</a:t>
                      </a:r>
                      <a:endParaRPr lang="en-US" altLang="zh-CN" sz="1500" b="1" i="0" u="none" strike="noStrike" dirty="0" smtClean="0">
                        <a:solidFill>
                          <a:srgbClr val="FF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04" marR="75404" marT="34814" marB="3481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 smtClean="0">
                          <a:effectLst/>
                        </a:rPr>
                        <a:t>H</a:t>
                      </a:r>
                      <a:r>
                        <a:rPr lang="en-US" altLang="zh-CN" sz="1500" baseline="-25000" dirty="0" smtClean="0">
                          <a:effectLst/>
                        </a:rPr>
                        <a:t>2</a:t>
                      </a:r>
                      <a:r>
                        <a:rPr lang="en-US" altLang="zh-CN" sz="1500" dirty="0" smtClean="0">
                          <a:effectLst/>
                        </a:rPr>
                        <a:t>O</a:t>
                      </a:r>
                      <a:endParaRPr lang="zh-CN" altLang="en-US" sz="15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04" marR="75404" marT="34814" marB="3481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硅藻土</a:t>
                      </a:r>
                      <a:endParaRPr lang="zh-CN" altLang="en-US" sz="15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04" marR="75404" marT="34814" marB="34814" anchor="ctr">
                    <a:solidFill>
                      <a:schemeClr val="bg1"/>
                    </a:solidFill>
                  </a:tcPr>
                </a:tc>
              </a:tr>
              <a:tr h="4972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5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1g</a:t>
                      </a:r>
                      <a:endParaRPr lang="zh-CN" altLang="en-US" sz="1500" b="1" dirty="0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04" marR="75404" marT="34814" marB="3481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5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5g</a:t>
                      </a:r>
                      <a:endParaRPr lang="zh-CN" altLang="en-US" sz="1500" b="1" dirty="0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04" marR="75404" marT="34814" marB="3481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5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5g</a:t>
                      </a:r>
                      <a:endParaRPr lang="zh-CN" altLang="en-US" sz="1500" b="1" dirty="0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04" marR="75404" marT="34814" marB="3481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5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30ml</a:t>
                      </a:r>
                      <a:endParaRPr lang="zh-CN" altLang="en-US" sz="1500" b="1" dirty="0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04" marR="75404" marT="34814" marB="3481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1500" b="1" dirty="0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04" marR="75404" marT="34814" marB="34814" anchor="ctr">
                    <a:solidFill>
                      <a:schemeClr val="bg1"/>
                    </a:solidFill>
                  </a:tcPr>
                </a:tc>
              </a:tr>
              <a:tr h="4972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5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1g</a:t>
                      </a:r>
                      <a:endParaRPr lang="zh-CN" altLang="en-US" sz="15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04" marR="75404" marT="34814" marB="3481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5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5g</a:t>
                      </a:r>
                      <a:endParaRPr lang="zh-CN" altLang="en-US" sz="15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04" marR="75404" marT="34814" marB="3481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5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5g</a:t>
                      </a:r>
                      <a:endParaRPr lang="zh-CN" altLang="en-US" sz="15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04" marR="75404" marT="34814" marB="3481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5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30ml</a:t>
                      </a:r>
                      <a:endParaRPr lang="zh-CN" altLang="en-US" sz="15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04" marR="75404" marT="34814" marB="3481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5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5g</a:t>
                      </a:r>
                      <a:endParaRPr lang="zh-CN" altLang="en-US" sz="15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04" marR="75404" marT="34814" marB="34814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06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606565"/>
              </p:ext>
            </p:extLst>
          </p:nvPr>
        </p:nvGraphicFramePr>
        <p:xfrm>
          <a:off x="6534" y="3327834"/>
          <a:ext cx="4825103" cy="17510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9848"/>
                <a:gridCol w="890693"/>
                <a:gridCol w="772158"/>
                <a:gridCol w="2212404"/>
              </a:tblGrid>
              <a:tr h="524386"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75404" marR="75404" marT="34814" marB="348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dirty="0" smtClean="0"/>
                        <a:t>最高温</a:t>
                      </a:r>
                      <a:endParaRPr lang="zh-CN" altLang="en-US" sz="1400" dirty="0"/>
                    </a:p>
                  </a:txBody>
                  <a:tcPr marL="75404" marR="75404" marT="34814" marB="348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dirty="0" smtClean="0"/>
                        <a:t>高温段</a:t>
                      </a:r>
                      <a:endParaRPr lang="zh-CN" altLang="en-US" sz="1400" dirty="0"/>
                    </a:p>
                  </a:txBody>
                  <a:tcPr marL="75404" marR="75404" marT="34814" marB="348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 smtClean="0"/>
                        <a:t>反应后现象对比</a:t>
                      </a:r>
                      <a:endParaRPr lang="zh-CN" altLang="en-US" sz="1400" dirty="0"/>
                    </a:p>
                  </a:txBody>
                  <a:tcPr marL="75404" marR="75404" marT="34814" marB="34814">
                    <a:solidFill>
                      <a:schemeClr val="bg1"/>
                    </a:solidFill>
                  </a:tcPr>
                </a:tc>
              </a:tr>
              <a:tr h="686847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400" dirty="0" smtClean="0"/>
                        <a:t>无</a:t>
                      </a:r>
                      <a:endParaRPr lang="en-US" altLang="zh-CN" sz="1400" dirty="0" smtClean="0"/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400" dirty="0" smtClean="0"/>
                        <a:t>硅藻土</a:t>
                      </a:r>
                    </a:p>
                    <a:p>
                      <a:pPr algn="ctr"/>
                      <a:endParaRPr lang="zh-CN" altLang="en-US" sz="1400" dirty="0"/>
                    </a:p>
                  </a:txBody>
                  <a:tcPr marL="75404" marR="75404" marT="34814" marB="348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400" b="1" dirty="0" smtClean="0">
                          <a:solidFill>
                            <a:srgbClr val="0070C0"/>
                          </a:solidFill>
                        </a:rPr>
                        <a:t>99.4</a:t>
                      </a:r>
                      <a:r>
                        <a:rPr lang="zh-CN" altLang="en-US" sz="1400" b="1" dirty="0" smtClean="0">
                          <a:solidFill>
                            <a:srgbClr val="0070C0"/>
                          </a:solidFill>
                        </a:rPr>
                        <a:t>℃</a:t>
                      </a:r>
                      <a:endParaRPr lang="en-US" altLang="zh-CN" sz="1400" b="1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zh-CN" altLang="en-US" sz="1400" dirty="0"/>
                    </a:p>
                  </a:txBody>
                  <a:tcPr marL="75404" marR="75404" marT="34814" marB="348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400" b="1" dirty="0" smtClean="0">
                          <a:solidFill>
                            <a:srgbClr val="0070C0"/>
                          </a:solidFill>
                        </a:rPr>
                        <a:t>100s</a:t>
                      </a:r>
                      <a:endParaRPr lang="zh-CN" altLang="en-US" sz="14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zh-CN" altLang="en-US" sz="1400" dirty="0"/>
                    </a:p>
                  </a:txBody>
                  <a:tcPr marL="75404" marR="75404" marT="34814" marB="348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1" dirty="0" smtClean="0">
                          <a:solidFill>
                            <a:srgbClr val="FF0000"/>
                          </a:solidFill>
                        </a:rPr>
                        <a:t>液体</a:t>
                      </a:r>
                      <a:r>
                        <a:rPr lang="zh-CN" altLang="en-US" sz="1400" b="1" dirty="0" smtClean="0"/>
                        <a:t>，有</a:t>
                      </a:r>
                      <a:r>
                        <a:rPr lang="zh-CN" altLang="en-US" sz="1400" b="1" dirty="0" smtClean="0">
                          <a:solidFill>
                            <a:srgbClr val="FF0000"/>
                          </a:solidFill>
                        </a:rPr>
                        <a:t>部分白色固体</a:t>
                      </a:r>
                      <a:r>
                        <a:rPr lang="zh-CN" altLang="en-US" sz="1400" b="1" dirty="0" smtClean="0"/>
                        <a:t>和</a:t>
                      </a:r>
                      <a:r>
                        <a:rPr lang="zh-CN" altLang="en-US" sz="1400" b="1" dirty="0" smtClean="0">
                          <a:solidFill>
                            <a:srgbClr val="FF0000"/>
                          </a:solidFill>
                        </a:rPr>
                        <a:t>未反应的粉末</a:t>
                      </a:r>
                      <a:endParaRPr lang="en-US" altLang="zh-CN" sz="14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75404" marR="75404" marT="34814" marB="34814">
                    <a:solidFill>
                      <a:schemeClr val="bg1"/>
                    </a:solidFill>
                  </a:tcPr>
                </a:tc>
              </a:tr>
              <a:tr h="51695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/>
                        <a:t>有</a:t>
                      </a:r>
                      <a:endParaRPr lang="en-US" altLang="zh-CN" sz="1400" dirty="0" smtClean="0"/>
                    </a:p>
                    <a:p>
                      <a:pPr algn="ctr"/>
                      <a:r>
                        <a:rPr lang="zh-CN" altLang="en-US" sz="1400" dirty="0" smtClean="0"/>
                        <a:t>硅藻土</a:t>
                      </a:r>
                      <a:endParaRPr lang="zh-CN" altLang="en-US" sz="1400" dirty="0"/>
                    </a:p>
                  </a:txBody>
                  <a:tcPr marL="75404" marR="75404" marT="34814" marB="348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</a:rPr>
                        <a:t>106.8</a:t>
                      </a:r>
                      <a:r>
                        <a:rPr lang="zh-CN" altLang="en-US" sz="1400" b="1" dirty="0" smtClean="0">
                          <a:solidFill>
                            <a:srgbClr val="FF0000"/>
                          </a:solidFill>
                        </a:rPr>
                        <a:t>℃</a:t>
                      </a:r>
                      <a:endParaRPr lang="en-US" altLang="zh-CN" sz="14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75404" marR="75404" marT="34814" marB="348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</a:rPr>
                        <a:t>400s</a:t>
                      </a:r>
                      <a:endParaRPr lang="zh-CN" altLang="en-US" sz="1400" dirty="0" smtClean="0">
                        <a:solidFill>
                          <a:prstClr val="black"/>
                        </a:solidFill>
                      </a:endParaRPr>
                    </a:p>
                    <a:p>
                      <a:endParaRPr lang="zh-CN" altLang="en-US" sz="1400" dirty="0"/>
                    </a:p>
                  </a:txBody>
                  <a:tcPr marL="75404" marR="75404" marT="34814" marB="348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1" dirty="0" smtClean="0"/>
                        <a:t>多</a:t>
                      </a:r>
                      <a:r>
                        <a:rPr lang="zh-CN" altLang="en-US" sz="1400" b="1" dirty="0" smtClean="0">
                          <a:solidFill>
                            <a:srgbClr val="FF0000"/>
                          </a:solidFill>
                        </a:rPr>
                        <a:t>孔状固体和白色固体</a:t>
                      </a:r>
                      <a:r>
                        <a:rPr lang="zh-CN" altLang="en-US" sz="1400" b="1" dirty="0" smtClean="0"/>
                        <a:t>，</a:t>
                      </a:r>
                      <a:r>
                        <a:rPr lang="zh-CN" altLang="en-US" sz="1400" b="1" dirty="0" smtClean="0">
                          <a:solidFill>
                            <a:srgbClr val="FF0000"/>
                          </a:solidFill>
                        </a:rPr>
                        <a:t>无粉末剩余</a:t>
                      </a:r>
                    </a:p>
                  </a:txBody>
                  <a:tcPr marL="75404" marR="75404" marT="34814" marB="34814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72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861" y="60345"/>
            <a:ext cx="4757969" cy="2724761"/>
          </a:xfrm>
          <a:prstGeom prst="rect">
            <a:avLst/>
          </a:prstGeom>
        </p:spPr>
      </p:pic>
      <p:pic>
        <p:nvPicPr>
          <p:cNvPr id="209716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794" y="3817916"/>
            <a:ext cx="6004643" cy="761262"/>
          </a:xfrm>
          <a:prstGeom prst="rect">
            <a:avLst/>
          </a:prstGeom>
        </p:spPr>
      </p:pic>
      <p:sp>
        <p:nvSpPr>
          <p:cNvPr id="1048589" name="矩形 7"/>
          <p:cNvSpPr/>
          <p:nvPr/>
        </p:nvSpPr>
        <p:spPr>
          <a:xfrm>
            <a:off x="2438053" y="4254248"/>
            <a:ext cx="464989" cy="329571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algn="just"/>
            <a:r>
              <a:rPr lang="en-US" sz="2800">
                <a:solidFill>
                  <a:srgbClr val="A4A4A5"/>
                </a:solidFill>
                <a:latin typeface="Times New Roman"/>
              </a:rPr>
              <a:t>viz</a:t>
            </a:r>
          </a:p>
          <a:p>
            <a:pPr indent="0" algn="ctr">
              <a:lnSpc>
                <a:spcPct val="75000"/>
              </a:lnSpc>
            </a:pPr>
            <a:r>
              <a:rPr lang="zh-TW" sz="2800">
                <a:solidFill>
                  <a:srgbClr val="A4A4A5"/>
                </a:solidFill>
                <a:latin typeface="Times New Roman"/>
                <a:ea typeface="Times New Roman"/>
              </a:rPr>
              <a:t>I</a:t>
            </a:r>
          </a:p>
        </p:txBody>
      </p:sp>
      <p:sp>
        <p:nvSpPr>
          <p:cNvPr id="1048590" name="矩形 4"/>
          <p:cNvSpPr/>
          <p:nvPr/>
        </p:nvSpPr>
        <p:spPr>
          <a:xfrm>
            <a:off x="525694" y="123688"/>
            <a:ext cx="29674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实验结论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48591" name="TextBox 5"/>
          <p:cNvSpPr txBox="1"/>
          <p:nvPr/>
        </p:nvSpPr>
        <p:spPr>
          <a:xfrm>
            <a:off x="560136" y="1058954"/>
            <a:ext cx="8075617" cy="353943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①硅藻土化学性质稳定，让实验具有</a:t>
            </a:r>
            <a:r>
              <a:rPr lang="zh-CN" altLang="en-US" sz="3200" dirty="0" smtClean="0">
                <a:solidFill>
                  <a:srgbClr val="FF0000"/>
                </a:solidFill>
              </a:rPr>
              <a:t>可控性</a:t>
            </a:r>
            <a:r>
              <a:rPr lang="zh-CN" altLang="en-US" sz="3200" dirty="0" smtClean="0"/>
              <a:t>，可以</a:t>
            </a:r>
            <a:r>
              <a:rPr lang="zh-CN" altLang="en-US" sz="3200" dirty="0"/>
              <a:t>保证自热包的</a:t>
            </a:r>
            <a:r>
              <a:rPr lang="zh-CN" altLang="en-US" sz="3200" dirty="0">
                <a:solidFill>
                  <a:srgbClr val="FF0000"/>
                </a:solidFill>
              </a:rPr>
              <a:t>安全性</a:t>
            </a:r>
            <a:r>
              <a:rPr lang="zh-CN" altLang="en-US" sz="3200" dirty="0" smtClean="0">
                <a:solidFill>
                  <a:srgbClr val="FF0000"/>
                </a:solidFill>
              </a:rPr>
              <a:t>能</a:t>
            </a:r>
            <a:endParaRPr lang="en-US" altLang="zh-CN" sz="3200" dirty="0">
              <a:solidFill>
                <a:srgbClr val="FF0000"/>
              </a:solidFill>
            </a:endParaRPr>
          </a:p>
          <a:p>
            <a:r>
              <a:rPr lang="zh-CN" altLang="en-US" sz="3200" dirty="0"/>
              <a:t>②由于硅藻土是</a:t>
            </a:r>
            <a:r>
              <a:rPr lang="zh-CN" altLang="en-US" sz="3200" dirty="0">
                <a:solidFill>
                  <a:srgbClr val="FF0000"/>
                </a:solidFill>
              </a:rPr>
              <a:t>疏松多孔性结构</a:t>
            </a:r>
            <a:r>
              <a:rPr lang="zh-CN" altLang="en-US" sz="3200" dirty="0" smtClean="0"/>
              <a:t>可以增大药品和水的接触面积，让药品</a:t>
            </a:r>
            <a:r>
              <a:rPr lang="zh-CN" altLang="en-US" sz="3200" dirty="0" smtClean="0">
                <a:solidFill>
                  <a:srgbClr val="FF0000"/>
                </a:solidFill>
              </a:rPr>
              <a:t>充分反应</a:t>
            </a:r>
            <a:endParaRPr lang="en-US" altLang="zh-CN" sz="3200" dirty="0" smtClean="0">
              <a:solidFill>
                <a:srgbClr val="FF0000"/>
              </a:solidFill>
            </a:endParaRPr>
          </a:p>
          <a:p>
            <a:r>
              <a:rPr lang="zh-CN" altLang="en-US" sz="3200" dirty="0"/>
              <a:t>③</a:t>
            </a:r>
            <a:r>
              <a:rPr lang="zh-CN" altLang="en-US" sz="3200" dirty="0" smtClean="0"/>
              <a:t>由于硅藻土是</a:t>
            </a:r>
            <a:r>
              <a:rPr lang="zh-CN" altLang="en-US" sz="3200" dirty="0" smtClean="0">
                <a:solidFill>
                  <a:srgbClr val="FF0000"/>
                </a:solidFill>
              </a:rPr>
              <a:t>疏松多孔性结构</a:t>
            </a:r>
            <a:r>
              <a:rPr lang="zh-CN" altLang="en-US" sz="3200" dirty="0" smtClean="0"/>
              <a:t>，可以在反应后</a:t>
            </a:r>
            <a:r>
              <a:rPr lang="zh-CN" altLang="en-US" sz="3200" dirty="0" smtClean="0">
                <a:solidFill>
                  <a:srgbClr val="FF0000"/>
                </a:solidFill>
              </a:rPr>
              <a:t>有效地降低热量的散失</a:t>
            </a:r>
            <a:r>
              <a:rPr lang="zh-CN" altLang="en-US" sz="3200" dirty="0" smtClean="0"/>
              <a:t>，让自热包有</a:t>
            </a:r>
            <a:r>
              <a:rPr lang="zh-CN" altLang="en-US" sz="3200" dirty="0" smtClean="0">
                <a:solidFill>
                  <a:srgbClr val="FF0000"/>
                </a:solidFill>
              </a:rPr>
              <a:t>保温的效果</a:t>
            </a:r>
            <a:endParaRPr lang="en-US" altLang="zh-CN" sz="32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7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5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091" y="3352570"/>
            <a:ext cx="7032646" cy="935331"/>
          </a:xfrm>
          <a:prstGeom prst="rect">
            <a:avLst/>
          </a:prstGeom>
        </p:spPr>
      </p:pic>
      <p:pic>
        <p:nvPicPr>
          <p:cNvPr id="2097165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5845" y="3820236"/>
            <a:ext cx="4730321" cy="728769"/>
          </a:xfrm>
          <a:prstGeom prst="rect">
            <a:avLst/>
          </a:prstGeom>
        </p:spPr>
      </p:pic>
      <p:sp>
        <p:nvSpPr>
          <p:cNvPr id="1048592" name="TextBox 6"/>
          <p:cNvSpPr txBox="1"/>
          <p:nvPr/>
        </p:nvSpPr>
        <p:spPr>
          <a:xfrm>
            <a:off x="4212905" y="141480"/>
            <a:ext cx="294823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latin typeface="MingLiU"/>
              </a:rPr>
              <a:t>成果展示</a:t>
            </a:r>
            <a:endParaRPr lang="zh-CN" altLang="en-US" sz="4800" b="1" dirty="0">
              <a:latin typeface="MingLiU"/>
            </a:endParaRPr>
          </a:p>
        </p:txBody>
      </p:sp>
      <p:pic>
        <p:nvPicPr>
          <p:cNvPr id="2097166" name="Picture 3" descr="C:\Users\sunjing\Pictures\暴风截图20191123775858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52114" y="949918"/>
            <a:ext cx="6135835" cy="3202970"/>
          </a:xfrm>
          <a:prstGeom prst="rect">
            <a:avLst/>
          </a:prstGeom>
          <a:noFill/>
          <a:effectLst>
            <a:reflection blurRad="571500" stA="45000" endPos="65000" dir="5400000" sy="-100000" algn="bl" rotWithShape="0"/>
            <a:softEdge rad="266700"/>
          </a:effectLst>
        </p:spPr>
      </p:pic>
      <p:sp>
        <p:nvSpPr>
          <p:cNvPr id="2" name="竖卷形 1"/>
          <p:cNvSpPr/>
          <p:nvPr/>
        </p:nvSpPr>
        <p:spPr>
          <a:xfrm>
            <a:off x="18875" y="310154"/>
            <a:ext cx="2016224" cy="4482498"/>
          </a:xfrm>
          <a:prstGeom prst="vertic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想一想：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他们用硅藻土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解决了问题，同学们认为还有其他物质也可以解决这个问题吗？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93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10" y="2360295"/>
            <a:ext cx="46589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3"/>
            <a:ext cx="420541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474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4294967295"/>
          </p:nvPr>
        </p:nvSpPr>
        <p:spPr>
          <a:xfrm>
            <a:off x="0" y="681038"/>
            <a:ext cx="3695700" cy="860822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CN" alt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第二小组</a:t>
            </a:r>
            <a:endParaRPr lang="zh-CN" alt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" name="内容占位符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" y="2021086"/>
            <a:ext cx="3863271" cy="2897624"/>
          </a:xfrm>
          <a:prstGeom prst="rect">
            <a:avLst/>
          </a:prstGeom>
          <a:effectLst>
            <a:glow rad="127000">
              <a:schemeClr val="bg1">
                <a:alpha val="52000"/>
              </a:schemeClr>
            </a:glow>
            <a:softEdge rad="26670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431" y="1"/>
            <a:ext cx="3026569" cy="4042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23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146156"/>
            <a:ext cx="5076056" cy="352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内容占位符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2355889"/>
              </p:ext>
            </p:extLst>
          </p:nvPr>
        </p:nvGraphicFramePr>
        <p:xfrm>
          <a:off x="288032" y="1491630"/>
          <a:ext cx="3779912" cy="13236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9986"/>
                <a:gridCol w="1049975"/>
                <a:gridCol w="1027871"/>
                <a:gridCol w="1072080"/>
              </a:tblGrid>
              <a:tr h="4482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</a:t>
                      </a:r>
                      <a:endParaRPr lang="zh-CN" altLang="en-US" sz="18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NaO</a:t>
                      </a:r>
                      <a:r>
                        <a:rPr lang="en-US" altLang="zh-CN" sz="1800" b="1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zh-CN" altLang="en-US" sz="1800" b="1" baseline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endParaRPr lang="en-US" altLang="zh-CN" sz="1800" b="1" i="0" u="none" strike="noStrike" dirty="0" smtClean="0">
                        <a:solidFill>
                          <a:srgbClr val="FF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altLang="zh-CN" sz="1800" b="1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zh-CN" altLang="en-US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</a:tr>
              <a:tr h="4200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1g</a:t>
                      </a:r>
                      <a:endParaRPr lang="zh-CN" altLang="en-US" sz="1800" b="1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5g</a:t>
                      </a:r>
                      <a:endParaRPr lang="zh-CN" altLang="en-US" sz="18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15ml</a:t>
                      </a:r>
                      <a:endParaRPr lang="zh-CN" altLang="en-US" sz="1800" b="1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</a:tr>
              <a:tr h="455348"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1g</a:t>
                      </a:r>
                      <a:endParaRPr lang="zh-CN" altLang="en-US" sz="18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5g</a:t>
                      </a:r>
                      <a:endParaRPr lang="zh-CN" altLang="en-US" sz="1800" b="1" dirty="0" smtClean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15ml</a:t>
                      </a:r>
                      <a:endParaRPr lang="zh-CN" altLang="en-US" sz="1800" b="1" dirty="0" smtClean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058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4716" y="192211"/>
            <a:ext cx="9361858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200000"/>
              </a:lnSpc>
            </a:pPr>
            <a:r>
              <a:rPr lang="zh-CN" altLang="zh-CN" sz="2800" b="1" spc="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如果</a:t>
            </a:r>
            <a:r>
              <a:rPr lang="zh-CN" altLang="zh-CN" sz="28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氢氧</a:t>
            </a:r>
            <a:r>
              <a:rPr lang="zh-CN" altLang="en-US" sz="28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根离子</a:t>
            </a:r>
            <a:r>
              <a:rPr lang="zh-CN" altLang="zh-CN" sz="2800" b="1" spc="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一开始</a:t>
            </a:r>
            <a:r>
              <a:rPr lang="zh-CN" altLang="zh-CN" sz="28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不是</a:t>
            </a:r>
            <a:r>
              <a:rPr lang="zh-CN" altLang="en-US" sz="28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很多</a:t>
            </a:r>
            <a:r>
              <a:rPr lang="zh-CN" altLang="zh-CN" sz="28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而是由</a:t>
            </a:r>
            <a:endParaRPr lang="en-US" altLang="zh-CN" sz="2800" b="1" spc="50" dirty="0" smtClean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lnSpc>
                <a:spcPct val="200000"/>
              </a:lnSpc>
            </a:pPr>
            <a:r>
              <a:rPr lang="zh-CN" altLang="zh-CN" sz="28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其他</a:t>
            </a:r>
            <a:r>
              <a:rPr lang="zh-CN" altLang="zh-CN" sz="2800" b="1" spc="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反应</a:t>
            </a:r>
            <a:r>
              <a:rPr lang="zh-CN" altLang="zh-CN" sz="28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生成</a:t>
            </a:r>
            <a:r>
              <a:rPr lang="zh-CN" altLang="en-US" sz="28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增多</a:t>
            </a:r>
            <a:r>
              <a:rPr lang="zh-CN" altLang="zh-CN" sz="28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，</a:t>
            </a:r>
            <a:r>
              <a:rPr lang="zh-CN" altLang="zh-CN" sz="2800" b="1" spc="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再加上</a:t>
            </a:r>
            <a:r>
              <a:rPr lang="zh-CN" altLang="zh-CN" sz="28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氧化钙</a:t>
            </a:r>
            <a:r>
              <a:rPr lang="zh-CN" altLang="en-US" sz="28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与水的反应</a:t>
            </a:r>
            <a:endParaRPr lang="en-US" altLang="zh-CN" sz="2800" b="1" spc="50" dirty="0" smtClean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lnSpc>
                <a:spcPct val="200000"/>
              </a:lnSpc>
            </a:pPr>
            <a:r>
              <a:rPr lang="zh-CN" altLang="zh-CN" sz="28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会不会</a:t>
            </a:r>
            <a:r>
              <a:rPr lang="zh-CN" altLang="zh-CN" sz="2800" b="1" spc="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能够既让反应的速率降下来又可以使温度升上去。</a:t>
            </a:r>
            <a:endParaRPr lang="zh-CN" altLang="en-US" sz="2800" b="1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C:\Users\sunjing\Desktop\11.19照片\123456\2019-11-15 1823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77452"/>
            <a:ext cx="3554730" cy="2666048"/>
          </a:xfrm>
          <a:prstGeom prst="rect">
            <a:avLst/>
          </a:prstGeom>
          <a:noFill/>
          <a:effectLst>
            <a:softEdge rad="711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720" y="2263141"/>
            <a:ext cx="3444727" cy="2583656"/>
          </a:xfrm>
          <a:prstGeom prst="rect">
            <a:avLst/>
          </a:prstGeom>
          <a:noFill/>
          <a:ln>
            <a:noFill/>
          </a:ln>
          <a:effectLst>
            <a:softEdge rad="4064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022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13"/>
          </p:nvPr>
        </p:nvSpPr>
        <p:spPr>
          <a:xfrm>
            <a:off x="555141" y="141481"/>
            <a:ext cx="3656819" cy="880802"/>
          </a:xfrm>
          <a:prstGeom prst="rect">
            <a:avLst/>
          </a:prstGeom>
        </p:spPr>
        <p:txBody>
          <a:bodyPr/>
          <a:lstStyle/>
          <a:p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实验原理</a:t>
            </a:r>
          </a:p>
        </p:txBody>
      </p:sp>
      <p:sp>
        <p:nvSpPr>
          <p:cNvPr id="3" name="矩形 2"/>
          <p:cNvSpPr/>
          <p:nvPr/>
        </p:nvSpPr>
        <p:spPr>
          <a:xfrm>
            <a:off x="755577" y="1059582"/>
            <a:ext cx="56904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4000" dirty="0">
                <a:solidFill>
                  <a:srgbClr val="000000"/>
                </a:solidFill>
              </a:rPr>
              <a:t>H</a:t>
            </a:r>
            <a:r>
              <a:rPr lang="en-US" altLang="zh-CN" sz="4000" baseline="-25000" dirty="0">
                <a:solidFill>
                  <a:srgbClr val="000000"/>
                </a:solidFill>
              </a:rPr>
              <a:t>2</a:t>
            </a:r>
            <a:r>
              <a:rPr lang="en-US" altLang="zh-CN" sz="4000" dirty="0">
                <a:solidFill>
                  <a:srgbClr val="000000"/>
                </a:solidFill>
              </a:rPr>
              <a:t>O +</a:t>
            </a:r>
            <a:r>
              <a:rPr lang="en-US" altLang="zh-CN" sz="4000" dirty="0" err="1">
                <a:solidFill>
                  <a:srgbClr val="000000"/>
                </a:solidFill>
              </a:rPr>
              <a:t>CaO</a:t>
            </a:r>
            <a:r>
              <a:rPr lang="en-US" altLang="zh-CN" sz="4000" dirty="0">
                <a:solidFill>
                  <a:srgbClr val="000000"/>
                </a:solidFill>
              </a:rPr>
              <a:t>=Ca(OH)</a:t>
            </a:r>
            <a:r>
              <a:rPr lang="en-US" altLang="zh-CN" sz="4000" baseline="-25000" dirty="0">
                <a:solidFill>
                  <a:srgbClr val="000000"/>
                </a:solidFill>
              </a:rPr>
              <a:t>2</a:t>
            </a:r>
            <a:endParaRPr lang="en-US" altLang="zh-CN" sz="4000" dirty="0">
              <a:solidFill>
                <a:srgbClr val="00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08647" y="2030106"/>
            <a:ext cx="815244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 smtClean="0">
                <a:solidFill>
                  <a:srgbClr val="000000"/>
                </a:solidFill>
              </a:rPr>
              <a:t>Na</a:t>
            </a:r>
            <a:r>
              <a:rPr lang="en-US" altLang="zh-CN" sz="3600" baseline="-25000" dirty="0" smtClean="0">
                <a:solidFill>
                  <a:srgbClr val="000000"/>
                </a:solidFill>
              </a:rPr>
              <a:t>2</a:t>
            </a:r>
            <a:r>
              <a:rPr lang="en-US" altLang="zh-CN" sz="3600" dirty="0" smtClean="0">
                <a:solidFill>
                  <a:srgbClr val="000000"/>
                </a:solidFill>
              </a:rPr>
              <a:t>CO</a:t>
            </a:r>
            <a:r>
              <a:rPr lang="en-US" altLang="zh-CN" sz="3600" baseline="-25000" dirty="0" smtClean="0">
                <a:solidFill>
                  <a:srgbClr val="000000"/>
                </a:solidFill>
              </a:rPr>
              <a:t>3</a:t>
            </a:r>
            <a:r>
              <a:rPr lang="en-US" altLang="zh-CN" sz="3600" dirty="0" smtClean="0">
                <a:solidFill>
                  <a:srgbClr val="000000"/>
                </a:solidFill>
              </a:rPr>
              <a:t> + </a:t>
            </a:r>
            <a:r>
              <a:rPr lang="en-US" altLang="zh-CN" sz="4000" dirty="0" smtClean="0">
                <a:solidFill>
                  <a:srgbClr val="000000"/>
                </a:solidFill>
              </a:rPr>
              <a:t>Ca(OH)</a:t>
            </a:r>
            <a:r>
              <a:rPr lang="en-US" altLang="zh-CN" sz="4000" baseline="-25000" dirty="0" smtClean="0">
                <a:solidFill>
                  <a:srgbClr val="000000"/>
                </a:solidFill>
              </a:rPr>
              <a:t>2</a:t>
            </a:r>
            <a:r>
              <a:rPr lang="en-US" altLang="zh-CN" sz="4000" dirty="0" smtClean="0">
                <a:solidFill>
                  <a:srgbClr val="000000"/>
                </a:solidFill>
              </a:rPr>
              <a:t>=== 2NaOH + CaCO</a:t>
            </a:r>
            <a:r>
              <a:rPr lang="en-US" altLang="zh-CN" sz="4000" baseline="-25000" dirty="0" smtClean="0">
                <a:solidFill>
                  <a:srgbClr val="000000"/>
                </a:solidFill>
              </a:rPr>
              <a:t>3</a:t>
            </a:r>
            <a:endParaRPr lang="zh-CN" altLang="en-US" sz="4000" baseline="-25000" dirty="0"/>
          </a:p>
          <a:p>
            <a:pPr lvl="0"/>
            <a:endParaRPr lang="en-US" altLang="zh-CN" sz="4000" dirty="0">
              <a:solidFill>
                <a:srgbClr val="000000"/>
              </a:solidFill>
            </a:endParaRPr>
          </a:p>
          <a:p>
            <a:endParaRPr lang="zh-CN" altLang="en-US" dirty="0"/>
          </a:p>
        </p:txBody>
      </p:sp>
      <p:sp>
        <p:nvSpPr>
          <p:cNvPr id="12" name="下弧形箭头 11"/>
          <p:cNvSpPr/>
          <p:nvPr/>
        </p:nvSpPr>
        <p:spPr>
          <a:xfrm>
            <a:off x="2897506" y="2700337"/>
            <a:ext cx="2443163" cy="591503"/>
          </a:xfrm>
          <a:prstGeom prst="curvedUpArrow">
            <a:avLst/>
          </a:prstGeom>
          <a:ln w="76200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标题 1"/>
          <p:cNvSpPr txBox="1">
            <a:spLocks/>
          </p:cNvSpPr>
          <p:nvPr/>
        </p:nvSpPr>
        <p:spPr>
          <a:xfrm>
            <a:off x="2998305" y="3414714"/>
            <a:ext cx="4684727" cy="880802"/>
          </a:xfrm>
          <a:prstGeom prst="rect">
            <a:avLst/>
          </a:prstGeom>
        </p:spPr>
        <p:txBody>
          <a:bodyPr vert="horz" lIns="90000" tIns="46800" rIns="90000" bIns="46800" rtlCol="0" anchor="b" anchorCtr="0">
            <a:normAutofit fontScale="77500" lnSpcReduction="20000"/>
          </a:bodyPr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5400" b="1" u="none" strike="noStrike" kern="1200" cap="none" spc="6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r>
              <a:rPr lang="zh-CN" altLang="en-US" dirty="0" smtClean="0">
                <a:solidFill>
                  <a:schemeClr val="accent3">
                    <a:lumMod val="75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会不会好一些呢？</a:t>
            </a:r>
            <a:endParaRPr lang="zh-CN" altLang="en-US" dirty="0">
              <a:solidFill>
                <a:schemeClr val="accent3">
                  <a:lumMod val="75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493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963" y="627535"/>
            <a:ext cx="4634632" cy="4293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755577" y="3543858"/>
            <a:ext cx="3298067" cy="368618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我</a:t>
            </a:r>
            <a:r>
              <a:rPr lang="zh-CN" altLang="en-US" dirty="0"/>
              <a:t>们</a:t>
            </a:r>
            <a:r>
              <a:rPr lang="zh-CN" altLang="en-US" dirty="0" smtClean="0"/>
              <a:t>的自热包</a:t>
            </a:r>
            <a:endParaRPr lang="zh-CN" altLang="en-US" dirty="0"/>
          </a:p>
        </p:txBody>
      </p:sp>
      <p:graphicFrame>
        <p:nvGraphicFramePr>
          <p:cNvPr id="6" name="内容占位符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809960"/>
              </p:ext>
            </p:extLst>
          </p:nvPr>
        </p:nvGraphicFramePr>
        <p:xfrm>
          <a:off x="0" y="1572372"/>
          <a:ext cx="4572000" cy="18100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8039"/>
                <a:gridCol w="1061633"/>
                <a:gridCol w="1216892"/>
                <a:gridCol w="785791"/>
                <a:gridCol w="949645"/>
              </a:tblGrid>
              <a:tr h="5899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</a:t>
                      </a:r>
                      <a:endParaRPr lang="zh-CN" altLang="en-US" sz="18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NaO</a:t>
                      </a:r>
                      <a:r>
                        <a:rPr lang="en-US" altLang="zh-CN" sz="1800" b="1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zh-CN" altLang="en-US" sz="1800" b="1" baseline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altLang="zh-CN" sz="1800" b="1" u="none" strike="noStrike" baseline="-250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1800" b="1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en-US" altLang="zh-CN" sz="1800" b="1" u="none" strike="noStrike" baseline="-250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en-US" sz="1800" b="1" baseline="-25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endParaRPr lang="en-US" altLang="zh-CN" sz="1800" b="1" i="0" u="none" strike="noStrike" dirty="0" smtClean="0">
                        <a:solidFill>
                          <a:srgbClr val="FF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altLang="zh-CN" sz="1800" b="1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zh-CN" altLang="en-US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</a:tr>
              <a:tr h="3851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1g</a:t>
                      </a:r>
                      <a:endParaRPr lang="zh-CN" altLang="en-US" sz="1800" b="1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5g</a:t>
                      </a:r>
                      <a:endParaRPr lang="zh-CN" altLang="en-US" sz="18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15ml</a:t>
                      </a:r>
                      <a:endParaRPr lang="zh-CN" altLang="en-US" sz="1800" b="1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</a:tr>
              <a:tr h="4174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1g</a:t>
                      </a:r>
                      <a:endParaRPr lang="zh-CN" altLang="en-US" sz="1800" b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5g</a:t>
                      </a:r>
                      <a:endParaRPr lang="zh-CN" altLang="en-US" sz="1800" b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5g</a:t>
                      </a:r>
                      <a:endParaRPr lang="zh-CN" altLang="en-US" sz="1800" b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15ml</a:t>
                      </a:r>
                      <a:endParaRPr lang="zh-CN" altLang="en-US" sz="1800" b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</a:tr>
              <a:tr h="417473"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1g</a:t>
                      </a:r>
                      <a:endParaRPr lang="zh-CN" altLang="en-US" sz="18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5g</a:t>
                      </a:r>
                      <a:endParaRPr lang="zh-CN" altLang="en-US" sz="1800" b="1" dirty="0" smtClean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15ml</a:t>
                      </a:r>
                      <a:endParaRPr lang="zh-CN" altLang="en-US" sz="1800" b="1" dirty="0" smtClean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圆角矩形 4"/>
          <p:cNvSpPr/>
          <p:nvPr/>
        </p:nvSpPr>
        <p:spPr>
          <a:xfrm>
            <a:off x="5808" y="2521185"/>
            <a:ext cx="4494185" cy="428607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449445"/>
              </p:ext>
            </p:extLst>
          </p:nvPr>
        </p:nvGraphicFramePr>
        <p:xfrm>
          <a:off x="827584" y="4083919"/>
          <a:ext cx="3384377" cy="4299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1490"/>
                <a:gridCol w="1538353"/>
                <a:gridCol w="1144534"/>
              </a:tblGrid>
              <a:tr h="4299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</a:t>
                      </a:r>
                      <a:endParaRPr lang="zh-CN" altLang="en-US" sz="1800" b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altLang="zh-CN" sz="1800" b="1" u="none" strike="noStrike" baseline="-25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1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en-US" altLang="zh-CN" sz="1800" b="1" u="none" strike="noStrike" baseline="-25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en-US" sz="1800" b="1" baseline="-25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endParaRPr lang="en-US" altLang="zh-CN" sz="1800" b="1" i="0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14206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横卷形 3"/>
          <p:cNvSpPr/>
          <p:nvPr/>
        </p:nvSpPr>
        <p:spPr>
          <a:xfrm>
            <a:off x="611560" y="1599642"/>
            <a:ext cx="7992888" cy="2862318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观察他们的实验数据，你有什么建议呢？</a:t>
            </a:r>
            <a:endParaRPr lang="zh-CN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963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053" y="268848"/>
            <a:ext cx="8143592" cy="458381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708646" y="1203598"/>
            <a:ext cx="3438406" cy="8820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0" tIns="0" rIns="0" bIns="0">
            <a:noAutofit/>
          </a:bodyPr>
          <a:lstStyle/>
          <a:p>
            <a:pPr indent="0" algn="ctr"/>
            <a:r>
              <a:rPr lang="zh-CN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gLiU"/>
                <a:ea typeface="MingLiU"/>
              </a:rPr>
              <a:t>第三小组</a:t>
            </a:r>
            <a:endParaRPr lang="zh-TW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gLiU"/>
              <a:ea typeface="MingLiU"/>
            </a:endParaRPr>
          </a:p>
        </p:txBody>
      </p:sp>
    </p:spTree>
    <p:extLst>
      <p:ext uri="{BB962C8B-B14F-4D97-AF65-F5344CB8AC3E}">
        <p14:creationId xmlns:p14="http://schemas.microsoft.com/office/powerpoint/2010/main" val="57396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97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4" y="27851"/>
            <a:ext cx="7550417" cy="719486"/>
          </a:xfrm>
          <a:prstGeom prst="rect">
            <a:avLst/>
          </a:prstGeom>
        </p:spPr>
      </p:pic>
      <p:pic>
        <p:nvPicPr>
          <p:cNvPr id="2097155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824" y="3841125"/>
            <a:ext cx="7550417" cy="707881"/>
          </a:xfrm>
          <a:prstGeom prst="rect">
            <a:avLst/>
          </a:prstGeom>
        </p:spPr>
      </p:pic>
      <p:sp>
        <p:nvSpPr>
          <p:cNvPr id="1048578" name="矩形 3"/>
          <p:cNvSpPr/>
          <p:nvPr/>
        </p:nvSpPr>
        <p:spPr>
          <a:xfrm>
            <a:off x="1318307" y="1558925"/>
            <a:ext cx="6155450" cy="1383269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R="183456" indent="0" algn="r"/>
            <a:endParaRPr lang="en-US" sz="700" cap="small" dirty="0">
              <a:solidFill>
                <a:srgbClr val="262626"/>
              </a:solidFill>
              <a:latin typeface="Arial"/>
            </a:endParaRPr>
          </a:p>
        </p:txBody>
      </p:sp>
      <p:pic>
        <p:nvPicPr>
          <p:cNvPr id="2097156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18970" y="855023"/>
            <a:ext cx="3022610" cy="2791075"/>
          </a:xfrm>
          <a:prstGeom prst="rect">
            <a:avLst/>
          </a:prstGeom>
        </p:spPr>
      </p:pic>
      <p:sp>
        <p:nvSpPr>
          <p:cNvPr id="1048579" name="TextBox 6"/>
          <p:cNvSpPr txBox="1"/>
          <p:nvPr/>
        </p:nvSpPr>
        <p:spPr>
          <a:xfrm>
            <a:off x="652304" y="700721"/>
            <a:ext cx="4927808" cy="255454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实验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现象：前期反应缓慢，</a:t>
            </a: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250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秒左右开始剧烈反应，生成大量气泡，</a:t>
            </a: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300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秒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达到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最高值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99.4</a:t>
            </a: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℃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，但温度的下降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速度还是比较快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8581" name="TextBox 11"/>
          <p:cNvSpPr txBox="1"/>
          <p:nvPr/>
        </p:nvSpPr>
        <p:spPr>
          <a:xfrm>
            <a:off x="652304" y="3256925"/>
            <a:ext cx="4156568" cy="156966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实验反思：后期</a:t>
            </a:r>
            <a:r>
              <a:rPr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保温效果差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，该</a:t>
            </a:r>
            <a:r>
              <a:rPr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如何改进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？？？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8582" name="TextBox 12"/>
          <p:cNvSpPr txBox="1"/>
          <p:nvPr/>
        </p:nvSpPr>
        <p:spPr>
          <a:xfrm>
            <a:off x="356053" y="64428"/>
            <a:ext cx="2051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实验反思</a:t>
            </a:r>
            <a:endParaRPr lang="zh-CN" altLang="en-US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内容占位符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830037"/>
              </p:ext>
            </p:extLst>
          </p:nvPr>
        </p:nvGraphicFramePr>
        <p:xfrm>
          <a:off x="4932041" y="3887694"/>
          <a:ext cx="3935609" cy="104646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603037"/>
                <a:gridCol w="1322449"/>
                <a:gridCol w="983902"/>
                <a:gridCol w="1026221"/>
              </a:tblGrid>
              <a:tr h="6030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100" baseline="0" dirty="0" smtClean="0">
                          <a:effectLst/>
                        </a:rPr>
                        <a:t> </a:t>
                      </a:r>
                      <a:r>
                        <a:rPr lang="en-US" altLang="zh-CN" sz="2100" dirty="0" smtClean="0">
                          <a:effectLst/>
                        </a:rPr>
                        <a:t>Al</a:t>
                      </a:r>
                      <a:endParaRPr lang="zh-CN" altLang="en-US" sz="21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04" marR="75404" marT="34814" marB="3481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100" u="none" strike="noStrike" dirty="0" smtClean="0">
                          <a:effectLst/>
                        </a:rPr>
                        <a:t>Na</a:t>
                      </a:r>
                      <a:r>
                        <a:rPr lang="en-US" altLang="zh-CN" sz="2100" u="none" strike="noStrike" baseline="-25000" dirty="0" smtClean="0">
                          <a:effectLst/>
                        </a:rPr>
                        <a:t>2</a:t>
                      </a:r>
                      <a:r>
                        <a:rPr lang="en-US" altLang="zh-CN" sz="2100" u="none" strike="noStrike" dirty="0" smtClean="0">
                          <a:effectLst/>
                        </a:rPr>
                        <a:t>CO</a:t>
                      </a:r>
                      <a:r>
                        <a:rPr lang="en-US" altLang="zh-CN" sz="2100" u="none" strike="noStrike" baseline="-25000" dirty="0" smtClean="0">
                          <a:effectLst/>
                        </a:rPr>
                        <a:t>3</a:t>
                      </a:r>
                      <a:endParaRPr lang="zh-CN" altLang="en-US" sz="2100" b="1" baseline="-25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04" marR="75404" marT="34814" marB="3481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100" u="none" strike="noStrike" dirty="0" err="1" smtClean="0">
                          <a:effectLst/>
                        </a:rPr>
                        <a:t>CaO</a:t>
                      </a:r>
                      <a:endParaRPr lang="en-US" altLang="zh-CN" sz="2100" b="1" i="0" u="none" strike="noStrike" dirty="0" smtClean="0">
                        <a:solidFill>
                          <a:srgbClr val="FF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04" marR="75404" marT="34814" marB="3481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100" dirty="0" smtClean="0">
                          <a:effectLst/>
                        </a:rPr>
                        <a:t>H</a:t>
                      </a:r>
                      <a:r>
                        <a:rPr lang="en-US" altLang="zh-CN" sz="2100" baseline="-25000" dirty="0" smtClean="0">
                          <a:effectLst/>
                        </a:rPr>
                        <a:t>2</a:t>
                      </a:r>
                      <a:r>
                        <a:rPr lang="en-US" altLang="zh-CN" sz="2100" dirty="0" smtClean="0">
                          <a:effectLst/>
                        </a:rPr>
                        <a:t>O</a:t>
                      </a:r>
                      <a:endParaRPr lang="zh-CN" altLang="en-US" sz="21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04" marR="75404" marT="34814" marB="34814" anchor="ctr">
                    <a:solidFill>
                      <a:schemeClr val="bg1"/>
                    </a:solidFill>
                  </a:tcPr>
                </a:tc>
              </a:tr>
              <a:tr h="4434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100" dirty="0" smtClean="0">
                          <a:effectLst/>
                        </a:rPr>
                        <a:t>1g</a:t>
                      </a:r>
                      <a:endParaRPr lang="zh-CN" altLang="en-US" sz="2100" b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04" marR="75404" marT="34814" marB="3481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100" dirty="0" smtClean="0">
                          <a:effectLst/>
                        </a:rPr>
                        <a:t>5g</a:t>
                      </a:r>
                      <a:endParaRPr lang="zh-CN" altLang="en-US" sz="2100" b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04" marR="75404" marT="34814" marB="3481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100" dirty="0" smtClean="0">
                          <a:effectLst/>
                        </a:rPr>
                        <a:t>5g</a:t>
                      </a:r>
                      <a:endParaRPr lang="zh-CN" altLang="en-US" sz="2100" b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04" marR="75404" marT="34814" marB="3481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100" dirty="0" smtClean="0">
                          <a:effectLst/>
                        </a:rPr>
                        <a:t>30ml</a:t>
                      </a:r>
                      <a:endParaRPr lang="zh-CN" altLang="en-US" sz="2100" b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04" marR="75404" marT="34814" marB="34814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632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97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48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8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8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79" grpId="0" animBg="1"/>
      <p:bldP spid="104858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254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54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54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</TotalTime>
  <Words>408</Words>
  <Application>Microsoft Office PowerPoint</Application>
  <PresentationFormat>全屏显示(16:9)</PresentationFormat>
  <Paragraphs>101</Paragraphs>
  <Slides>14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Office 主题​​</vt:lpstr>
      <vt:lpstr>自热包中的化学原理二</vt:lpstr>
      <vt:lpstr>PowerPoint 演示文稿</vt:lpstr>
      <vt:lpstr>PowerPoint 演示文稿</vt:lpstr>
      <vt:lpstr>PowerPoint 演示文稿</vt:lpstr>
      <vt:lpstr>实验原理</vt:lpstr>
      <vt:lpstr>我们的自热包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sunjing</dc:creator>
  <cp:lastModifiedBy>sunjing</cp:lastModifiedBy>
  <cp:revision>36</cp:revision>
  <dcterms:created xsi:type="dcterms:W3CDTF">2020-02-01T13:56:03Z</dcterms:created>
  <dcterms:modified xsi:type="dcterms:W3CDTF">2020-02-04T14:11:29Z</dcterms:modified>
</cp:coreProperties>
</file>