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65" r:id="rId2"/>
    <p:sldId id="272" r:id="rId3"/>
    <p:sldId id="273" r:id="rId4"/>
    <p:sldId id="274" r:id="rId5"/>
    <p:sldId id="340" r:id="rId6"/>
    <p:sldId id="312" r:id="rId7"/>
    <p:sldId id="313" r:id="rId8"/>
    <p:sldId id="277" r:id="rId9"/>
    <p:sldId id="283" r:id="rId10"/>
    <p:sldId id="321" r:id="rId11"/>
    <p:sldId id="318" r:id="rId12"/>
    <p:sldId id="331" r:id="rId13"/>
    <p:sldId id="319" r:id="rId14"/>
    <p:sldId id="271" r:id="rId15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2F2F2"/>
    <a:srgbClr val="FBFBF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72" autoAdjust="0"/>
  </p:normalViewPr>
  <p:slideViewPr>
    <p:cSldViewPr snapToGrid="0">
      <p:cViewPr varScale="1">
        <p:scale>
          <a:sx n="56" d="100"/>
          <a:sy n="56" d="100"/>
        </p:scale>
        <p:origin x="-1022" y="-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5702279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2020/2/17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261988" y="1918980"/>
            <a:ext cx="5882012" cy="72834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相互作用</a:t>
            </a:r>
            <a:r>
              <a:rPr lang="en-US" altLang="zh-CN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力 难点突破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</a:t>
            </a:r>
            <a:r>
              <a:rPr lang="zh-CN" altLang="en-US" sz="2000" b="1" spc="226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物理</a:t>
            </a:r>
            <a:r>
              <a:rPr lang="zh-CN" altLang="en-US" sz="2400" b="1" spc="226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北京市第八十中学   刘亦工</a:t>
            </a:r>
            <a:endParaRPr lang="zh-CN" altLang="en-US" sz="2000" spc="226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9"/>
          <p:cNvSpPr txBox="1">
            <a:spLocks/>
          </p:cNvSpPr>
          <p:nvPr/>
        </p:nvSpPr>
        <p:spPr>
          <a:xfrm>
            <a:off x="1113600" y="752902"/>
            <a:ext cx="7219800" cy="8792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 cap="flat" cmpd="sng" algn="ctr">
            <a:noFill/>
            <a:prstDash val="solid"/>
            <a:miter lim="800000"/>
          </a:ln>
          <a:effectLst>
            <a:softEdge rad="6350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0170" tIns="46990" rIns="90170" bIns="46990" rtlCol="0" anchor="ctr" anchorCtr="0">
            <a:normAutofit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 sz="4400" dirty="0" smtClean="0"/>
              <a:t>例题</a:t>
            </a:r>
            <a:endParaRPr lang="zh-CN" altLang="en-US" sz="4400" dirty="0"/>
          </a:p>
        </p:txBody>
      </p:sp>
      <p:sp>
        <p:nvSpPr>
          <p:cNvPr id="5" name="内容占位符 6"/>
          <p:cNvSpPr txBox="1">
            <a:spLocks/>
          </p:cNvSpPr>
          <p:nvPr/>
        </p:nvSpPr>
        <p:spPr>
          <a:xfrm>
            <a:off x="3717294" y="886543"/>
            <a:ext cx="2580153" cy="612000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1714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5143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8572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2001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5430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1813" indent="0">
              <a:buNone/>
            </a:pPr>
            <a:r>
              <a:rPr lang="zh-CN" altLang="en-US" sz="2800" b="1" dirty="0" smtClean="0">
                <a:solidFill>
                  <a:srgbClr val="0070C0"/>
                </a:solidFill>
              </a:rPr>
              <a:t>共点力</a:t>
            </a:r>
            <a:endParaRPr lang="en-US" altLang="zh-CN" sz="2800" b="1" dirty="0" smtClean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3200" b="1" dirty="0" smtClean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zh-CN" altLang="en-US" sz="32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5715" y="1740451"/>
            <a:ext cx="8071753" cy="2022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zh-C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三</a:t>
            </a:r>
            <a:r>
              <a:rPr lang="zh-CN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个质量和形状都相同的光滑圆柱体，它们的重心位置不同，搁在同一水平面上的两支点上。为了方便，将它们的重心画在同一截面图上，重心位置分别用</a:t>
            </a: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标出，如图所</a:t>
            </a:r>
            <a:r>
              <a:rPr lang="zh-CN" altLang="zh-C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示</a:t>
            </a:r>
            <a:r>
              <a:rPr lang="zh-C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为中心</a:t>
            </a:r>
            <a:r>
              <a:rPr lang="zh-CN" altLang="zh-C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r>
              <a:rPr lang="zh-CN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设</a:t>
            </a:r>
            <a:r>
              <a:rPr lang="en-US" altLang="zh-CN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分别为支点对三个圆柱体的支持力，</a:t>
            </a:r>
            <a:r>
              <a:rPr lang="zh-CN" altLang="zh-C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2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大小关系为 </a:t>
            </a:r>
            <a:r>
              <a:rPr lang="en-US" altLang="zh-C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 </a:t>
            </a:r>
            <a:r>
              <a:rPr lang="zh-C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7" name="组合 96"/>
          <p:cNvGrpSpPr/>
          <p:nvPr/>
        </p:nvGrpSpPr>
        <p:grpSpPr>
          <a:xfrm>
            <a:off x="2667206" y="3737673"/>
            <a:ext cx="5666194" cy="1091267"/>
            <a:chOff x="1629070" y="3703674"/>
            <a:chExt cx="6030550" cy="1161440"/>
          </a:xfrm>
        </p:grpSpPr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1629070" y="3703674"/>
              <a:ext cx="1743976" cy="1161440"/>
              <a:chOff x="8193" y="11347"/>
              <a:chExt cx="1084" cy="722"/>
            </a:xfrm>
          </p:grpSpPr>
          <p:sp>
            <p:nvSpPr>
              <p:cNvPr id="8" name="Oval 6"/>
              <p:cNvSpPr>
                <a:spLocks noChangeArrowheads="1"/>
              </p:cNvSpPr>
              <p:nvPr/>
            </p:nvSpPr>
            <p:spPr bwMode="auto">
              <a:xfrm>
                <a:off x="8465" y="11347"/>
                <a:ext cx="543" cy="54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 Box 9"/>
              <p:cNvSpPr txBox="1">
                <a:spLocks noChangeArrowheads="1"/>
              </p:cNvSpPr>
              <p:nvPr/>
            </p:nvSpPr>
            <p:spPr bwMode="auto">
              <a:xfrm>
                <a:off x="8796" y="11514"/>
                <a:ext cx="142" cy="21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宋体" pitchFamily="2" charset="-122"/>
                    <a:cs typeface="Times New Roman" panose="02020603050405020304" pitchFamily="18" charset="0"/>
                  </a:rPr>
                  <a:t>1</a:t>
                </a:r>
                <a:endParaRPr kumimoji="0" lang="zh-CN" altLang="zh-CN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0" name="Group 11"/>
              <p:cNvGrpSpPr>
                <a:grpSpLocks/>
              </p:cNvGrpSpPr>
              <p:nvPr/>
            </p:nvGrpSpPr>
            <p:grpSpPr bwMode="auto">
              <a:xfrm>
                <a:off x="8193" y="11850"/>
                <a:ext cx="374" cy="218"/>
                <a:chOff x="8078" y="12002"/>
                <a:chExt cx="374" cy="218"/>
              </a:xfrm>
            </p:grpSpPr>
            <p:sp>
              <p:nvSpPr>
                <p:cNvPr id="24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8087" y="12002"/>
                  <a:ext cx="362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8449" y="12005"/>
                  <a:ext cx="0" cy="215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Line 14"/>
                <p:cNvSpPr>
                  <a:spLocks noChangeShapeType="1"/>
                </p:cNvSpPr>
                <p:nvPr/>
              </p:nvSpPr>
              <p:spPr bwMode="auto">
                <a:xfrm rot="2700000">
                  <a:off x="8338" y="11998"/>
                  <a:ext cx="0" cy="85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Line 15"/>
                <p:cNvSpPr>
                  <a:spLocks noChangeShapeType="1"/>
                </p:cNvSpPr>
                <p:nvPr/>
              </p:nvSpPr>
              <p:spPr bwMode="auto">
                <a:xfrm rot="2700000">
                  <a:off x="8121" y="11998"/>
                  <a:ext cx="0" cy="85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Line 16"/>
                <p:cNvSpPr>
                  <a:spLocks noChangeShapeType="1"/>
                </p:cNvSpPr>
                <p:nvPr/>
              </p:nvSpPr>
              <p:spPr bwMode="auto">
                <a:xfrm rot="2700000">
                  <a:off x="8410" y="11998"/>
                  <a:ext cx="0" cy="85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" name="Line 17"/>
                <p:cNvSpPr>
                  <a:spLocks noChangeShapeType="1"/>
                </p:cNvSpPr>
                <p:nvPr/>
              </p:nvSpPr>
              <p:spPr bwMode="auto">
                <a:xfrm rot="2700000">
                  <a:off x="8193" y="11998"/>
                  <a:ext cx="0" cy="85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" name="Line 18"/>
                <p:cNvSpPr>
                  <a:spLocks noChangeShapeType="1"/>
                </p:cNvSpPr>
                <p:nvPr/>
              </p:nvSpPr>
              <p:spPr bwMode="auto">
                <a:xfrm rot="2700000">
                  <a:off x="8266" y="11998"/>
                  <a:ext cx="0" cy="85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" name="Line 19"/>
                <p:cNvSpPr>
                  <a:spLocks noChangeShapeType="1"/>
                </p:cNvSpPr>
                <p:nvPr/>
              </p:nvSpPr>
              <p:spPr bwMode="auto">
                <a:xfrm rot="2700000">
                  <a:off x="8410" y="12079"/>
                  <a:ext cx="0" cy="85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" name="Line 20"/>
                <p:cNvSpPr>
                  <a:spLocks noChangeShapeType="1"/>
                </p:cNvSpPr>
                <p:nvPr/>
              </p:nvSpPr>
              <p:spPr bwMode="auto">
                <a:xfrm rot="2700000">
                  <a:off x="8410" y="12157"/>
                  <a:ext cx="0" cy="85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21"/>
              <p:cNvGrpSpPr>
                <a:grpSpLocks/>
              </p:cNvGrpSpPr>
              <p:nvPr/>
            </p:nvGrpSpPr>
            <p:grpSpPr bwMode="auto">
              <a:xfrm flipH="1">
                <a:off x="8903" y="11851"/>
                <a:ext cx="374" cy="218"/>
                <a:chOff x="8078" y="12002"/>
                <a:chExt cx="374" cy="218"/>
              </a:xfrm>
            </p:grpSpPr>
            <p:sp>
              <p:nvSpPr>
                <p:cNvPr id="15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8087" y="12002"/>
                  <a:ext cx="362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8449" y="12005"/>
                  <a:ext cx="0" cy="215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Line 24"/>
                <p:cNvSpPr>
                  <a:spLocks noChangeShapeType="1"/>
                </p:cNvSpPr>
                <p:nvPr/>
              </p:nvSpPr>
              <p:spPr bwMode="auto">
                <a:xfrm rot="2700000">
                  <a:off x="8338" y="11998"/>
                  <a:ext cx="0" cy="85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Line 25"/>
                <p:cNvSpPr>
                  <a:spLocks noChangeShapeType="1"/>
                </p:cNvSpPr>
                <p:nvPr/>
              </p:nvSpPr>
              <p:spPr bwMode="auto">
                <a:xfrm rot="2700000">
                  <a:off x="8121" y="11998"/>
                  <a:ext cx="0" cy="85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Line 26"/>
                <p:cNvSpPr>
                  <a:spLocks noChangeShapeType="1"/>
                </p:cNvSpPr>
                <p:nvPr/>
              </p:nvSpPr>
              <p:spPr bwMode="auto">
                <a:xfrm rot="2700000">
                  <a:off x="8410" y="11998"/>
                  <a:ext cx="0" cy="85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Line 27"/>
                <p:cNvSpPr>
                  <a:spLocks noChangeShapeType="1"/>
                </p:cNvSpPr>
                <p:nvPr/>
              </p:nvSpPr>
              <p:spPr bwMode="auto">
                <a:xfrm rot="2700000">
                  <a:off x="8193" y="11998"/>
                  <a:ext cx="0" cy="85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Line 28"/>
                <p:cNvSpPr>
                  <a:spLocks noChangeShapeType="1"/>
                </p:cNvSpPr>
                <p:nvPr/>
              </p:nvSpPr>
              <p:spPr bwMode="auto">
                <a:xfrm rot="2700000">
                  <a:off x="8266" y="11998"/>
                  <a:ext cx="0" cy="85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Line 29"/>
                <p:cNvSpPr>
                  <a:spLocks noChangeShapeType="1"/>
                </p:cNvSpPr>
                <p:nvPr/>
              </p:nvSpPr>
              <p:spPr bwMode="auto">
                <a:xfrm rot="2700000">
                  <a:off x="8410" y="12079"/>
                  <a:ext cx="0" cy="85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Line 30"/>
                <p:cNvSpPr>
                  <a:spLocks noChangeShapeType="1"/>
                </p:cNvSpPr>
                <p:nvPr/>
              </p:nvSpPr>
              <p:spPr bwMode="auto">
                <a:xfrm rot="2700000">
                  <a:off x="8410" y="12157"/>
                  <a:ext cx="0" cy="85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2" name="Oval 31"/>
              <p:cNvSpPr>
                <a:spLocks noChangeAspect="1" noChangeArrowheads="1"/>
              </p:cNvSpPr>
              <p:nvPr/>
            </p:nvSpPr>
            <p:spPr bwMode="auto">
              <a:xfrm>
                <a:off x="8718" y="11600"/>
                <a:ext cx="28" cy="28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6" name="Group 5"/>
            <p:cNvGrpSpPr>
              <a:grpSpLocks/>
            </p:cNvGrpSpPr>
            <p:nvPr/>
          </p:nvGrpSpPr>
          <p:grpSpPr bwMode="auto">
            <a:xfrm>
              <a:off x="3769603" y="3703674"/>
              <a:ext cx="1743976" cy="1161440"/>
              <a:chOff x="8193" y="11347"/>
              <a:chExt cx="1084" cy="722"/>
            </a:xfrm>
          </p:grpSpPr>
          <p:sp>
            <p:nvSpPr>
              <p:cNvPr id="37" name="Oval 6"/>
              <p:cNvSpPr>
                <a:spLocks noChangeArrowheads="1"/>
              </p:cNvSpPr>
              <p:nvPr/>
            </p:nvSpPr>
            <p:spPr bwMode="auto">
              <a:xfrm>
                <a:off x="8465" y="11347"/>
                <a:ext cx="543" cy="54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Text Box 10"/>
              <p:cNvSpPr txBox="1">
                <a:spLocks noChangeArrowheads="1"/>
              </p:cNvSpPr>
              <p:nvPr/>
            </p:nvSpPr>
            <p:spPr bwMode="auto">
              <a:xfrm>
                <a:off x="8788" y="11644"/>
                <a:ext cx="142" cy="21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宋体" pitchFamily="2" charset="-122"/>
                    <a:cs typeface="Times New Roman" panose="02020603050405020304" pitchFamily="18" charset="0"/>
                  </a:rPr>
                  <a:t>2</a:t>
                </a:r>
                <a:endParaRPr kumimoji="0" lang="zh-CN" altLang="zh-CN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9" name="Group 11"/>
              <p:cNvGrpSpPr>
                <a:grpSpLocks/>
              </p:cNvGrpSpPr>
              <p:nvPr/>
            </p:nvGrpSpPr>
            <p:grpSpPr bwMode="auto">
              <a:xfrm>
                <a:off x="8193" y="11850"/>
                <a:ext cx="374" cy="218"/>
                <a:chOff x="8078" y="12002"/>
                <a:chExt cx="374" cy="218"/>
              </a:xfrm>
            </p:grpSpPr>
            <p:sp>
              <p:nvSpPr>
                <p:cNvPr id="53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8087" y="12002"/>
                  <a:ext cx="362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4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8449" y="12005"/>
                  <a:ext cx="0" cy="215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5" name="Line 14"/>
                <p:cNvSpPr>
                  <a:spLocks noChangeShapeType="1"/>
                </p:cNvSpPr>
                <p:nvPr/>
              </p:nvSpPr>
              <p:spPr bwMode="auto">
                <a:xfrm rot="2700000">
                  <a:off x="8338" y="11998"/>
                  <a:ext cx="0" cy="85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" name="Line 15"/>
                <p:cNvSpPr>
                  <a:spLocks noChangeShapeType="1"/>
                </p:cNvSpPr>
                <p:nvPr/>
              </p:nvSpPr>
              <p:spPr bwMode="auto">
                <a:xfrm rot="2700000">
                  <a:off x="8121" y="11998"/>
                  <a:ext cx="0" cy="85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" name="Line 16"/>
                <p:cNvSpPr>
                  <a:spLocks noChangeShapeType="1"/>
                </p:cNvSpPr>
                <p:nvPr/>
              </p:nvSpPr>
              <p:spPr bwMode="auto">
                <a:xfrm rot="2700000">
                  <a:off x="8410" y="11998"/>
                  <a:ext cx="0" cy="85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8" name="Line 17"/>
                <p:cNvSpPr>
                  <a:spLocks noChangeShapeType="1"/>
                </p:cNvSpPr>
                <p:nvPr/>
              </p:nvSpPr>
              <p:spPr bwMode="auto">
                <a:xfrm rot="2700000">
                  <a:off x="8193" y="11998"/>
                  <a:ext cx="0" cy="85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" name="Line 18"/>
                <p:cNvSpPr>
                  <a:spLocks noChangeShapeType="1"/>
                </p:cNvSpPr>
                <p:nvPr/>
              </p:nvSpPr>
              <p:spPr bwMode="auto">
                <a:xfrm rot="2700000">
                  <a:off x="8266" y="11998"/>
                  <a:ext cx="0" cy="85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Line 19"/>
                <p:cNvSpPr>
                  <a:spLocks noChangeShapeType="1"/>
                </p:cNvSpPr>
                <p:nvPr/>
              </p:nvSpPr>
              <p:spPr bwMode="auto">
                <a:xfrm rot="2700000">
                  <a:off x="8410" y="12079"/>
                  <a:ext cx="0" cy="85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Line 20"/>
                <p:cNvSpPr>
                  <a:spLocks noChangeShapeType="1"/>
                </p:cNvSpPr>
                <p:nvPr/>
              </p:nvSpPr>
              <p:spPr bwMode="auto">
                <a:xfrm rot="2700000">
                  <a:off x="8410" y="12157"/>
                  <a:ext cx="0" cy="85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0" name="Group 21"/>
              <p:cNvGrpSpPr>
                <a:grpSpLocks/>
              </p:cNvGrpSpPr>
              <p:nvPr/>
            </p:nvGrpSpPr>
            <p:grpSpPr bwMode="auto">
              <a:xfrm flipH="1">
                <a:off x="8903" y="11851"/>
                <a:ext cx="374" cy="218"/>
                <a:chOff x="8078" y="12002"/>
                <a:chExt cx="374" cy="218"/>
              </a:xfrm>
            </p:grpSpPr>
            <p:sp>
              <p:nvSpPr>
                <p:cNvPr id="44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8087" y="12002"/>
                  <a:ext cx="362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5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8449" y="12005"/>
                  <a:ext cx="0" cy="215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6" name="Line 24"/>
                <p:cNvSpPr>
                  <a:spLocks noChangeShapeType="1"/>
                </p:cNvSpPr>
                <p:nvPr/>
              </p:nvSpPr>
              <p:spPr bwMode="auto">
                <a:xfrm rot="2700000">
                  <a:off x="8338" y="11998"/>
                  <a:ext cx="0" cy="85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7" name="Line 25"/>
                <p:cNvSpPr>
                  <a:spLocks noChangeShapeType="1"/>
                </p:cNvSpPr>
                <p:nvPr/>
              </p:nvSpPr>
              <p:spPr bwMode="auto">
                <a:xfrm rot="2700000">
                  <a:off x="8121" y="11998"/>
                  <a:ext cx="0" cy="85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8" name="Line 26"/>
                <p:cNvSpPr>
                  <a:spLocks noChangeShapeType="1"/>
                </p:cNvSpPr>
                <p:nvPr/>
              </p:nvSpPr>
              <p:spPr bwMode="auto">
                <a:xfrm rot="2700000">
                  <a:off x="8410" y="11998"/>
                  <a:ext cx="0" cy="85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9" name="Line 27"/>
                <p:cNvSpPr>
                  <a:spLocks noChangeShapeType="1"/>
                </p:cNvSpPr>
                <p:nvPr/>
              </p:nvSpPr>
              <p:spPr bwMode="auto">
                <a:xfrm rot="2700000">
                  <a:off x="8193" y="11998"/>
                  <a:ext cx="0" cy="85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" name="Line 28"/>
                <p:cNvSpPr>
                  <a:spLocks noChangeShapeType="1"/>
                </p:cNvSpPr>
                <p:nvPr/>
              </p:nvSpPr>
              <p:spPr bwMode="auto">
                <a:xfrm rot="2700000">
                  <a:off x="8266" y="11998"/>
                  <a:ext cx="0" cy="85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1" name="Line 29"/>
                <p:cNvSpPr>
                  <a:spLocks noChangeShapeType="1"/>
                </p:cNvSpPr>
                <p:nvPr/>
              </p:nvSpPr>
              <p:spPr bwMode="auto">
                <a:xfrm rot="2700000">
                  <a:off x="8410" y="12079"/>
                  <a:ext cx="0" cy="85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2" name="Line 30"/>
                <p:cNvSpPr>
                  <a:spLocks noChangeShapeType="1"/>
                </p:cNvSpPr>
                <p:nvPr/>
              </p:nvSpPr>
              <p:spPr bwMode="auto">
                <a:xfrm rot="2700000">
                  <a:off x="8410" y="12157"/>
                  <a:ext cx="0" cy="85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1" name="Oval 31"/>
              <p:cNvSpPr>
                <a:spLocks noChangeAspect="1" noChangeArrowheads="1"/>
              </p:cNvSpPr>
              <p:nvPr/>
            </p:nvSpPr>
            <p:spPr bwMode="auto">
              <a:xfrm>
                <a:off x="8718" y="11600"/>
                <a:ext cx="28" cy="28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Oval 33"/>
              <p:cNvSpPr>
                <a:spLocks noChangeAspect="1" noChangeArrowheads="1"/>
              </p:cNvSpPr>
              <p:nvPr/>
            </p:nvSpPr>
            <p:spPr bwMode="auto">
              <a:xfrm>
                <a:off x="8714" y="11727"/>
                <a:ext cx="28" cy="28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5" name="Group 5"/>
            <p:cNvGrpSpPr>
              <a:grpSpLocks/>
            </p:cNvGrpSpPr>
            <p:nvPr/>
          </p:nvGrpSpPr>
          <p:grpSpPr bwMode="auto">
            <a:xfrm>
              <a:off x="5915644" y="3703674"/>
              <a:ext cx="1743976" cy="1161440"/>
              <a:chOff x="8193" y="11347"/>
              <a:chExt cx="1084" cy="722"/>
            </a:xfrm>
          </p:grpSpPr>
          <p:sp>
            <p:nvSpPr>
              <p:cNvPr id="66" name="Oval 6"/>
              <p:cNvSpPr>
                <a:spLocks noChangeArrowheads="1"/>
              </p:cNvSpPr>
              <p:nvPr/>
            </p:nvSpPr>
            <p:spPr bwMode="auto">
              <a:xfrm>
                <a:off x="8465" y="11347"/>
                <a:ext cx="543" cy="54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3" name="Text Box 10"/>
              <p:cNvSpPr txBox="1">
                <a:spLocks noChangeArrowheads="1"/>
              </p:cNvSpPr>
              <p:nvPr/>
            </p:nvSpPr>
            <p:spPr bwMode="auto">
              <a:xfrm>
                <a:off x="8796" y="11391"/>
                <a:ext cx="142" cy="21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宋体" pitchFamily="2" charset="-122"/>
                    <a:cs typeface="Times New Roman" panose="02020603050405020304" pitchFamily="18" charset="0"/>
                  </a:rPr>
                  <a:t>3</a:t>
                </a:r>
                <a:endParaRPr kumimoji="0" lang="zh-CN" altLang="zh-CN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8" name="Group 11"/>
              <p:cNvGrpSpPr>
                <a:grpSpLocks/>
              </p:cNvGrpSpPr>
              <p:nvPr/>
            </p:nvGrpSpPr>
            <p:grpSpPr bwMode="auto">
              <a:xfrm>
                <a:off x="8193" y="11850"/>
                <a:ext cx="374" cy="218"/>
                <a:chOff x="8078" y="12002"/>
                <a:chExt cx="374" cy="218"/>
              </a:xfrm>
            </p:grpSpPr>
            <p:sp>
              <p:nvSpPr>
                <p:cNvPr id="82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8087" y="12002"/>
                  <a:ext cx="362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3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8449" y="12005"/>
                  <a:ext cx="0" cy="215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4" name="Line 14"/>
                <p:cNvSpPr>
                  <a:spLocks noChangeShapeType="1"/>
                </p:cNvSpPr>
                <p:nvPr/>
              </p:nvSpPr>
              <p:spPr bwMode="auto">
                <a:xfrm rot="2700000">
                  <a:off x="8338" y="11998"/>
                  <a:ext cx="0" cy="85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5" name="Line 15"/>
                <p:cNvSpPr>
                  <a:spLocks noChangeShapeType="1"/>
                </p:cNvSpPr>
                <p:nvPr/>
              </p:nvSpPr>
              <p:spPr bwMode="auto">
                <a:xfrm rot="2700000">
                  <a:off x="8121" y="11998"/>
                  <a:ext cx="0" cy="85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6" name="Line 16"/>
                <p:cNvSpPr>
                  <a:spLocks noChangeShapeType="1"/>
                </p:cNvSpPr>
                <p:nvPr/>
              </p:nvSpPr>
              <p:spPr bwMode="auto">
                <a:xfrm rot="2700000">
                  <a:off x="8410" y="11998"/>
                  <a:ext cx="0" cy="85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7" name="Line 17"/>
                <p:cNvSpPr>
                  <a:spLocks noChangeShapeType="1"/>
                </p:cNvSpPr>
                <p:nvPr/>
              </p:nvSpPr>
              <p:spPr bwMode="auto">
                <a:xfrm rot="2700000">
                  <a:off x="8193" y="11998"/>
                  <a:ext cx="0" cy="85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8" name="Line 18"/>
                <p:cNvSpPr>
                  <a:spLocks noChangeShapeType="1"/>
                </p:cNvSpPr>
                <p:nvPr/>
              </p:nvSpPr>
              <p:spPr bwMode="auto">
                <a:xfrm rot="2700000">
                  <a:off x="8266" y="11998"/>
                  <a:ext cx="0" cy="85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9" name="Line 19"/>
                <p:cNvSpPr>
                  <a:spLocks noChangeShapeType="1"/>
                </p:cNvSpPr>
                <p:nvPr/>
              </p:nvSpPr>
              <p:spPr bwMode="auto">
                <a:xfrm rot="2700000">
                  <a:off x="8410" y="12079"/>
                  <a:ext cx="0" cy="85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0" name="Line 20"/>
                <p:cNvSpPr>
                  <a:spLocks noChangeShapeType="1"/>
                </p:cNvSpPr>
                <p:nvPr/>
              </p:nvSpPr>
              <p:spPr bwMode="auto">
                <a:xfrm rot="2700000">
                  <a:off x="8410" y="12157"/>
                  <a:ext cx="0" cy="85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9" name="Group 21"/>
              <p:cNvGrpSpPr>
                <a:grpSpLocks/>
              </p:cNvGrpSpPr>
              <p:nvPr/>
            </p:nvGrpSpPr>
            <p:grpSpPr bwMode="auto">
              <a:xfrm flipH="1">
                <a:off x="8903" y="11851"/>
                <a:ext cx="374" cy="218"/>
                <a:chOff x="8078" y="12002"/>
                <a:chExt cx="374" cy="218"/>
              </a:xfrm>
            </p:grpSpPr>
            <p:sp>
              <p:nvSpPr>
                <p:cNvPr id="73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8087" y="12002"/>
                  <a:ext cx="362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4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8449" y="12005"/>
                  <a:ext cx="0" cy="215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5" name="Line 24"/>
                <p:cNvSpPr>
                  <a:spLocks noChangeShapeType="1"/>
                </p:cNvSpPr>
                <p:nvPr/>
              </p:nvSpPr>
              <p:spPr bwMode="auto">
                <a:xfrm rot="2700000">
                  <a:off x="8338" y="11998"/>
                  <a:ext cx="0" cy="85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6" name="Line 25"/>
                <p:cNvSpPr>
                  <a:spLocks noChangeShapeType="1"/>
                </p:cNvSpPr>
                <p:nvPr/>
              </p:nvSpPr>
              <p:spPr bwMode="auto">
                <a:xfrm rot="2700000">
                  <a:off x="8121" y="11998"/>
                  <a:ext cx="0" cy="85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7" name="Line 26"/>
                <p:cNvSpPr>
                  <a:spLocks noChangeShapeType="1"/>
                </p:cNvSpPr>
                <p:nvPr/>
              </p:nvSpPr>
              <p:spPr bwMode="auto">
                <a:xfrm rot="2700000">
                  <a:off x="8410" y="11998"/>
                  <a:ext cx="0" cy="85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8" name="Line 27"/>
                <p:cNvSpPr>
                  <a:spLocks noChangeShapeType="1"/>
                </p:cNvSpPr>
                <p:nvPr/>
              </p:nvSpPr>
              <p:spPr bwMode="auto">
                <a:xfrm rot="2700000">
                  <a:off x="8193" y="11998"/>
                  <a:ext cx="0" cy="85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9" name="Line 28"/>
                <p:cNvSpPr>
                  <a:spLocks noChangeShapeType="1"/>
                </p:cNvSpPr>
                <p:nvPr/>
              </p:nvSpPr>
              <p:spPr bwMode="auto">
                <a:xfrm rot="2700000">
                  <a:off x="8266" y="11998"/>
                  <a:ext cx="0" cy="85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0" name="Line 29"/>
                <p:cNvSpPr>
                  <a:spLocks noChangeShapeType="1"/>
                </p:cNvSpPr>
                <p:nvPr/>
              </p:nvSpPr>
              <p:spPr bwMode="auto">
                <a:xfrm rot="2700000">
                  <a:off x="8410" y="12079"/>
                  <a:ext cx="0" cy="85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1" name="Line 30"/>
                <p:cNvSpPr>
                  <a:spLocks noChangeShapeType="1"/>
                </p:cNvSpPr>
                <p:nvPr/>
              </p:nvSpPr>
              <p:spPr bwMode="auto">
                <a:xfrm rot="2700000">
                  <a:off x="8410" y="12157"/>
                  <a:ext cx="0" cy="85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70" name="Oval 31"/>
              <p:cNvSpPr>
                <a:spLocks noChangeAspect="1" noChangeArrowheads="1"/>
              </p:cNvSpPr>
              <p:nvPr/>
            </p:nvSpPr>
            <p:spPr bwMode="auto">
              <a:xfrm>
                <a:off x="8718" y="11600"/>
                <a:ext cx="28" cy="28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Oval 32"/>
              <p:cNvSpPr>
                <a:spLocks noChangeAspect="1" noChangeArrowheads="1"/>
              </p:cNvSpPr>
              <p:nvPr/>
            </p:nvSpPr>
            <p:spPr bwMode="auto">
              <a:xfrm>
                <a:off x="8714" y="11468"/>
                <a:ext cx="28" cy="28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4" name="Text Box 9"/>
            <p:cNvSpPr txBox="1">
              <a:spLocks noChangeArrowheads="1"/>
            </p:cNvSpPr>
            <p:nvPr/>
          </p:nvSpPr>
          <p:spPr bwMode="auto">
            <a:xfrm>
              <a:off x="2255132" y="3993706"/>
              <a:ext cx="228455" cy="33781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O</a:t>
              </a:r>
              <a:endParaRPr kumimoji="0" lang="zh-CN" altLang="zh-CN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5" name="Text Box 9"/>
            <p:cNvSpPr txBox="1">
              <a:spLocks noChangeArrowheads="1"/>
            </p:cNvSpPr>
            <p:nvPr/>
          </p:nvSpPr>
          <p:spPr bwMode="auto">
            <a:xfrm>
              <a:off x="4394082" y="3993706"/>
              <a:ext cx="228455" cy="33781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O</a:t>
              </a:r>
              <a:endParaRPr kumimoji="0" lang="zh-CN" altLang="zh-CN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6" name="Text Box 9"/>
            <p:cNvSpPr txBox="1">
              <a:spLocks noChangeArrowheads="1"/>
            </p:cNvSpPr>
            <p:nvPr/>
          </p:nvSpPr>
          <p:spPr bwMode="auto">
            <a:xfrm>
              <a:off x="6543845" y="3993706"/>
              <a:ext cx="228455" cy="33781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O</a:t>
              </a:r>
              <a:endParaRPr kumimoji="0" lang="zh-CN" altLang="zh-CN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98" name="内容占位符 6"/>
          <p:cNvSpPr txBox="1">
            <a:spLocks/>
          </p:cNvSpPr>
          <p:nvPr/>
        </p:nvSpPr>
        <p:spPr>
          <a:xfrm>
            <a:off x="258761" y="4399053"/>
            <a:ext cx="1812636" cy="612000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1714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5143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8572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2001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5430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2800" b="1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zh-CN" altLang="en-US" sz="2800" b="1" dirty="0">
              <a:solidFill>
                <a:srgbClr val="FF0000"/>
              </a:solidFill>
            </a:endParaRPr>
          </a:p>
        </p:txBody>
      </p:sp>
      <p:grpSp>
        <p:nvGrpSpPr>
          <p:cNvPr id="99" name="组合 98"/>
          <p:cNvGrpSpPr/>
          <p:nvPr/>
        </p:nvGrpSpPr>
        <p:grpSpPr>
          <a:xfrm>
            <a:off x="2700621" y="3525097"/>
            <a:ext cx="1494500" cy="1505437"/>
            <a:chOff x="749278" y="2087507"/>
            <a:chExt cx="1494500" cy="1505437"/>
          </a:xfrm>
        </p:grpSpPr>
        <p:sp>
          <p:nvSpPr>
            <p:cNvPr id="100" name="TextBox 99"/>
            <p:cNvSpPr txBox="1"/>
            <p:nvPr/>
          </p:nvSpPr>
          <p:spPr>
            <a:xfrm>
              <a:off x="1482955" y="3223612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endParaRPr lang="zh-CN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1" name="直接箭头连接符 100"/>
            <p:cNvCxnSpPr/>
            <p:nvPr/>
          </p:nvCxnSpPr>
          <p:spPr>
            <a:xfrm>
              <a:off x="1530042" y="2709624"/>
              <a:ext cx="0" cy="71954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箭头连接符 102"/>
            <p:cNvCxnSpPr/>
            <p:nvPr/>
          </p:nvCxnSpPr>
          <p:spPr>
            <a:xfrm rot="18000000">
              <a:off x="1407485" y="2490413"/>
              <a:ext cx="5040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/>
            <p:cNvSpPr txBox="1"/>
            <p:nvPr/>
          </p:nvSpPr>
          <p:spPr>
            <a:xfrm>
              <a:off x="1815456" y="2087508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altLang="zh-CN" b="1" baseline="-25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749278" y="2087507"/>
              <a:ext cx="4320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altLang="zh-CN" b="1" baseline="-25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7" name="直接箭头连接符 106"/>
            <p:cNvCxnSpPr/>
            <p:nvPr/>
          </p:nvCxnSpPr>
          <p:spPr>
            <a:xfrm rot="3600000" flipH="1">
              <a:off x="1153623" y="2490412"/>
              <a:ext cx="5040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组合 108"/>
          <p:cNvGrpSpPr/>
          <p:nvPr/>
        </p:nvGrpSpPr>
        <p:grpSpPr>
          <a:xfrm>
            <a:off x="4718721" y="3525097"/>
            <a:ext cx="1494500" cy="1505437"/>
            <a:chOff x="749278" y="2087507"/>
            <a:chExt cx="1494500" cy="1505437"/>
          </a:xfrm>
        </p:grpSpPr>
        <p:sp>
          <p:nvSpPr>
            <p:cNvPr id="110" name="TextBox 109"/>
            <p:cNvSpPr txBox="1"/>
            <p:nvPr/>
          </p:nvSpPr>
          <p:spPr>
            <a:xfrm>
              <a:off x="1482955" y="3223612"/>
              <a:ext cx="35137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endParaRPr lang="zh-CN" altLang="en-US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1" name="直接箭头连接符 110"/>
            <p:cNvCxnSpPr/>
            <p:nvPr/>
          </p:nvCxnSpPr>
          <p:spPr>
            <a:xfrm>
              <a:off x="1530042" y="2709624"/>
              <a:ext cx="0" cy="719544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箭头连接符 111"/>
            <p:cNvCxnSpPr/>
            <p:nvPr/>
          </p:nvCxnSpPr>
          <p:spPr>
            <a:xfrm rot="18000000">
              <a:off x="1407485" y="2490413"/>
              <a:ext cx="504000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/>
            <p:cNvSpPr txBox="1"/>
            <p:nvPr/>
          </p:nvSpPr>
          <p:spPr>
            <a:xfrm>
              <a:off x="1815456" y="2087508"/>
              <a:ext cx="42832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altLang="zh-CN" b="1" baseline="-25000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749278" y="2087507"/>
              <a:ext cx="4320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altLang="zh-CN" b="1" baseline="-25000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b="1" i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5" name="直接箭头连接符 114"/>
            <p:cNvCxnSpPr/>
            <p:nvPr/>
          </p:nvCxnSpPr>
          <p:spPr>
            <a:xfrm rot="3600000" flipH="1">
              <a:off x="1153623" y="2490412"/>
              <a:ext cx="504000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组合 115"/>
          <p:cNvGrpSpPr/>
          <p:nvPr/>
        </p:nvGrpSpPr>
        <p:grpSpPr>
          <a:xfrm>
            <a:off x="6741148" y="3525097"/>
            <a:ext cx="1494500" cy="1505437"/>
            <a:chOff x="749278" y="2087507"/>
            <a:chExt cx="1494500" cy="1505437"/>
          </a:xfrm>
        </p:grpSpPr>
        <p:sp>
          <p:nvSpPr>
            <p:cNvPr id="117" name="TextBox 116"/>
            <p:cNvSpPr txBox="1"/>
            <p:nvPr/>
          </p:nvSpPr>
          <p:spPr>
            <a:xfrm>
              <a:off x="1482955" y="3223612"/>
              <a:ext cx="35137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endParaRPr lang="zh-CN" altLang="en-US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8" name="直接箭头连接符 117"/>
            <p:cNvCxnSpPr/>
            <p:nvPr/>
          </p:nvCxnSpPr>
          <p:spPr>
            <a:xfrm>
              <a:off x="1530042" y="2709624"/>
              <a:ext cx="0" cy="719544"/>
            </a:xfrm>
            <a:prstGeom prst="straightConnector1">
              <a:avLst/>
            </a:prstGeom>
            <a:ln w="38100">
              <a:solidFill>
                <a:srgbClr val="FF00FF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箭头连接符 118"/>
            <p:cNvCxnSpPr/>
            <p:nvPr/>
          </p:nvCxnSpPr>
          <p:spPr>
            <a:xfrm rot="18000000">
              <a:off x="1407485" y="2490413"/>
              <a:ext cx="504000" cy="0"/>
            </a:xfrm>
            <a:prstGeom prst="straightConnector1">
              <a:avLst/>
            </a:prstGeom>
            <a:ln w="38100">
              <a:solidFill>
                <a:srgbClr val="FF00FF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TextBox 119"/>
            <p:cNvSpPr txBox="1"/>
            <p:nvPr/>
          </p:nvSpPr>
          <p:spPr>
            <a:xfrm>
              <a:off x="1815456" y="2087508"/>
              <a:ext cx="42832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altLang="zh-CN" b="1" baseline="-25000" dirty="0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749278" y="2087507"/>
              <a:ext cx="4320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altLang="zh-CN" b="1" baseline="-25000" dirty="0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b="1" i="1" baseline="-25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2" name="直接箭头连接符 121"/>
            <p:cNvCxnSpPr/>
            <p:nvPr/>
          </p:nvCxnSpPr>
          <p:spPr>
            <a:xfrm rot="3600000" flipH="1">
              <a:off x="1153623" y="2490412"/>
              <a:ext cx="504000" cy="0"/>
            </a:xfrm>
            <a:prstGeom prst="straightConnector1">
              <a:avLst/>
            </a:prstGeom>
            <a:ln w="38100">
              <a:solidFill>
                <a:srgbClr val="FF00FF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7965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137013" y="2107276"/>
            <a:ext cx="2042819" cy="1630062"/>
            <a:chOff x="1475282" y="2500174"/>
            <a:chExt cx="1501363" cy="1198008"/>
          </a:xfrm>
        </p:grpSpPr>
        <p:sp>
          <p:nvSpPr>
            <p:cNvPr id="104" name="直角三角形 103"/>
            <p:cNvSpPr/>
            <p:nvPr/>
          </p:nvSpPr>
          <p:spPr>
            <a:xfrm flipH="1">
              <a:off x="1534370" y="2500174"/>
              <a:ext cx="1424766" cy="1072808"/>
            </a:xfrm>
            <a:prstGeom prst="rtTriangl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192" name="组合 7191"/>
            <p:cNvGrpSpPr/>
            <p:nvPr/>
          </p:nvGrpSpPr>
          <p:grpSpPr>
            <a:xfrm>
              <a:off x="1475282" y="3335071"/>
              <a:ext cx="497985" cy="363111"/>
              <a:chOff x="519893" y="4399358"/>
              <a:chExt cx="588957" cy="429448"/>
            </a:xfrm>
          </p:grpSpPr>
          <p:sp>
            <p:nvSpPr>
              <p:cNvPr id="111" name="TextBox 110"/>
              <p:cNvSpPr txBox="1"/>
              <p:nvPr/>
            </p:nvSpPr>
            <p:spPr>
              <a:xfrm>
                <a:off x="857991" y="4399358"/>
                <a:ext cx="250859" cy="303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altLang="zh-CN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endParaRPr lang="zh-CN" altLang="en-US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" name="弧形 111"/>
              <p:cNvSpPr>
                <a:spLocks noChangeAspect="1"/>
              </p:cNvSpPr>
              <p:nvPr/>
            </p:nvSpPr>
            <p:spPr>
              <a:xfrm>
                <a:off x="519893" y="4532605"/>
                <a:ext cx="296201" cy="296201"/>
              </a:xfrm>
              <a:prstGeom prst="arc">
                <a:avLst>
                  <a:gd name="adj1" fmla="val 18464671"/>
                  <a:gd name="adj2" fmla="val 127493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矩形 93"/>
            <p:cNvSpPr>
              <a:spLocks/>
            </p:cNvSpPr>
            <p:nvPr/>
          </p:nvSpPr>
          <p:spPr>
            <a:xfrm rot="3180000">
              <a:off x="1994595" y="2750422"/>
              <a:ext cx="288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2023576" y="2789897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lang="zh-CN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586795" y="3217069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lang="zh-CN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标题 9"/>
          <p:cNvSpPr txBox="1">
            <a:spLocks/>
          </p:cNvSpPr>
          <p:nvPr/>
        </p:nvSpPr>
        <p:spPr>
          <a:xfrm>
            <a:off x="1113600" y="411708"/>
            <a:ext cx="7219800" cy="8792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 cap="flat" cmpd="sng" algn="ctr">
            <a:noFill/>
            <a:prstDash val="solid"/>
            <a:miter lim="800000"/>
          </a:ln>
          <a:effectLst>
            <a:softEdge rad="6350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0170" tIns="46990" rIns="90170" bIns="46990" rtlCol="0" anchor="ctr" anchorCtr="0">
            <a:normAutofit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 sz="4400" dirty="0" smtClean="0"/>
              <a:t>例题</a:t>
            </a:r>
            <a:endParaRPr lang="zh-CN" altLang="en-US" sz="4400" dirty="0"/>
          </a:p>
        </p:txBody>
      </p:sp>
      <p:grpSp>
        <p:nvGrpSpPr>
          <p:cNvPr id="35" name="组合 34"/>
          <p:cNvGrpSpPr/>
          <p:nvPr/>
        </p:nvGrpSpPr>
        <p:grpSpPr>
          <a:xfrm>
            <a:off x="6217411" y="2065700"/>
            <a:ext cx="1317495" cy="1589008"/>
            <a:chOff x="498812" y="1822460"/>
            <a:chExt cx="1317495" cy="1589008"/>
          </a:xfrm>
        </p:grpSpPr>
        <p:cxnSp>
          <p:nvCxnSpPr>
            <p:cNvPr id="36" name="直接连接符 35"/>
            <p:cNvCxnSpPr>
              <a:cxnSpLocks noChangeAspect="1"/>
            </p:cNvCxnSpPr>
            <p:nvPr/>
          </p:nvCxnSpPr>
          <p:spPr>
            <a:xfrm flipH="1">
              <a:off x="1208946" y="2200739"/>
              <a:ext cx="396000" cy="298406"/>
            </a:xfrm>
            <a:prstGeom prst="line">
              <a:avLst/>
            </a:prstGeom>
            <a:ln w="38100">
              <a:solidFill>
                <a:srgbClr val="FF0000"/>
              </a:solidFill>
              <a:head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1012800" y="3042136"/>
              <a:ext cx="47961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mg</a:t>
              </a:r>
              <a:endParaRPr lang="zh-CN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8" name="直接箭头连接符 37"/>
            <p:cNvCxnSpPr/>
            <p:nvPr/>
          </p:nvCxnSpPr>
          <p:spPr>
            <a:xfrm>
              <a:off x="1202260" y="2477251"/>
              <a:ext cx="0" cy="71954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1554697" y="1972589"/>
              <a:ext cx="26161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zh-CN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98812" y="1822460"/>
              <a:ext cx="35137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zh-CN" altLang="en-US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椭圆 40"/>
            <p:cNvSpPr>
              <a:spLocks noChangeAspect="1"/>
            </p:cNvSpPr>
            <p:nvPr/>
          </p:nvSpPr>
          <p:spPr>
            <a:xfrm>
              <a:off x="1170504" y="2458537"/>
              <a:ext cx="72000" cy="72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cxnSp>
          <p:nvCxnSpPr>
            <p:cNvPr id="42" name="直接连接符 41"/>
            <p:cNvCxnSpPr/>
            <p:nvPr/>
          </p:nvCxnSpPr>
          <p:spPr>
            <a:xfrm>
              <a:off x="831711" y="2018233"/>
              <a:ext cx="367580" cy="487794"/>
            </a:xfrm>
            <a:prstGeom prst="line">
              <a:avLst/>
            </a:prstGeom>
            <a:ln w="38100">
              <a:solidFill>
                <a:srgbClr val="FF0000"/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组合 42"/>
          <p:cNvGrpSpPr/>
          <p:nvPr/>
        </p:nvGrpSpPr>
        <p:grpSpPr>
          <a:xfrm>
            <a:off x="7264343" y="1409435"/>
            <a:ext cx="1484554" cy="2669926"/>
            <a:chOff x="480703" y="1107991"/>
            <a:chExt cx="1484554" cy="2669926"/>
          </a:xfrm>
        </p:grpSpPr>
        <p:cxnSp>
          <p:nvCxnSpPr>
            <p:cNvPr id="44" name="直接连接符 43"/>
            <p:cNvCxnSpPr>
              <a:cxnSpLocks noChangeAspect="1"/>
            </p:cNvCxnSpPr>
            <p:nvPr/>
          </p:nvCxnSpPr>
          <p:spPr>
            <a:xfrm flipV="1">
              <a:off x="809726" y="2500767"/>
              <a:ext cx="396000" cy="298406"/>
            </a:xfrm>
            <a:prstGeom prst="line">
              <a:avLst/>
            </a:prstGeom>
            <a:ln w="38100">
              <a:solidFill>
                <a:srgbClr val="FF00FF"/>
              </a:solidFill>
              <a:head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1297126" y="3408585"/>
              <a:ext cx="50526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Mg</a:t>
              </a:r>
              <a:endParaRPr lang="zh-CN" altLang="en-US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6" name="直接箭头连接符 45"/>
            <p:cNvCxnSpPr/>
            <p:nvPr/>
          </p:nvCxnSpPr>
          <p:spPr>
            <a:xfrm>
              <a:off x="1202260" y="2477251"/>
              <a:ext cx="0" cy="1116000"/>
            </a:xfrm>
            <a:prstGeom prst="straightConnector1">
              <a:avLst/>
            </a:prstGeom>
            <a:ln w="38100">
              <a:solidFill>
                <a:srgbClr val="FF00FF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480703" y="2673940"/>
              <a:ext cx="38504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 </a:t>
              </a:r>
              <a:r>
                <a:rPr lang="en-US" altLang="zh-CN" b="1" dirty="0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ʹ</a:t>
              </a:r>
              <a:endParaRPr lang="zh-CN" altLang="en-US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549759" y="2749710"/>
              <a:ext cx="41549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altLang="zh-CN" b="1" dirty="0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ʹ</a:t>
              </a:r>
              <a:endParaRPr lang="zh-CN" altLang="en-US" b="1" baseline="-25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椭圆 48"/>
            <p:cNvSpPr>
              <a:spLocks noChangeAspect="1"/>
            </p:cNvSpPr>
            <p:nvPr/>
          </p:nvSpPr>
          <p:spPr>
            <a:xfrm>
              <a:off x="1170504" y="2458537"/>
              <a:ext cx="72000" cy="72000"/>
            </a:xfrm>
            <a:prstGeom prst="ellipse">
              <a:avLst/>
            </a:prstGeom>
            <a:solidFill>
              <a:srgbClr val="FF00FF"/>
            </a:solidFill>
            <a:ln w="254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FF"/>
                </a:solidFill>
              </a:endParaRPr>
            </a:p>
          </p:txBody>
        </p:sp>
        <p:cxnSp>
          <p:nvCxnSpPr>
            <p:cNvPr id="50" name="直接连接符 49"/>
            <p:cNvCxnSpPr/>
            <p:nvPr/>
          </p:nvCxnSpPr>
          <p:spPr>
            <a:xfrm flipH="1" flipV="1">
              <a:off x="1208951" y="2500083"/>
              <a:ext cx="367580" cy="487794"/>
            </a:xfrm>
            <a:prstGeom prst="line">
              <a:avLst/>
            </a:prstGeom>
            <a:ln w="38100">
              <a:solidFill>
                <a:srgbClr val="FF00FF"/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箭头连接符 51"/>
            <p:cNvCxnSpPr/>
            <p:nvPr/>
          </p:nvCxnSpPr>
          <p:spPr>
            <a:xfrm flipV="1">
              <a:off x="1202260" y="1354328"/>
              <a:ext cx="0" cy="1302040"/>
            </a:xfrm>
            <a:prstGeom prst="straightConnector1">
              <a:avLst/>
            </a:prstGeom>
            <a:ln w="38100">
              <a:solidFill>
                <a:srgbClr val="FF00FF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1218067" y="1107991"/>
              <a:ext cx="42832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altLang="zh-CN" b="1" baseline="-25000" dirty="0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zh-CN" altLang="en-US" b="1" baseline="-25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06747" y="1548323"/>
            <a:ext cx="593946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如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图所示，在粗糙的水平面上放一三角形</a:t>
            </a:r>
            <a:r>
              <a:rPr lang="zh-CN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木块</a:t>
            </a:r>
            <a:r>
              <a:rPr lang="en-US" altLang="zh-CN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zh-CN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物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块</a:t>
            </a:r>
            <a:r>
              <a:rPr lang="en-US" altLang="zh-CN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在的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斜面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上匀速滑下，则（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 </a:t>
            </a:r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zh-CN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保持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静止，而且没有相对水平面运动的趋势</a:t>
            </a:r>
          </a:p>
          <a:p>
            <a:pPr algn="just"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zh-CN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保持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静止，但有相对水平面向右运动的趋势</a:t>
            </a:r>
          </a:p>
          <a:p>
            <a:pPr algn="just"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zh-CN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保持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静止，但有相对水平面向左运动的趋势</a:t>
            </a:r>
          </a:p>
          <a:p>
            <a:pPr marL="450850" indent="-450850" algn="just"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．因未给出所需数据，无法</a:t>
            </a:r>
            <a:r>
              <a:rPr lang="zh-CN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对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是否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运动或有无运动趋势做出</a:t>
            </a:r>
            <a:r>
              <a:rPr lang="zh-CN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判断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内容占位符 6"/>
          <p:cNvSpPr txBox="1">
            <a:spLocks/>
          </p:cNvSpPr>
          <p:nvPr/>
        </p:nvSpPr>
        <p:spPr>
          <a:xfrm>
            <a:off x="3765071" y="423723"/>
            <a:ext cx="5063691" cy="883190"/>
          </a:xfrm>
          <a:prstGeom prst="rect">
            <a:avLst/>
          </a:prstGeom>
          <a:ln>
            <a:noFill/>
          </a:ln>
        </p:spPr>
        <p:txBody>
          <a:bodyPr vert="horz" wrap="square" lIns="90170" tIns="46990" rIns="90170" bIns="46990" rtlCol="0">
            <a:noAutofit/>
          </a:bodyPr>
          <a:lstStyle>
            <a:lvl1pPr marL="1714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5143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8572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2001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5430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000" b="1" dirty="0" smtClean="0">
                <a:solidFill>
                  <a:srgbClr val="0070C0"/>
                </a:solidFill>
              </a:rPr>
              <a:t>      三个共点力合力为零，则任意两个力的合力与第三力等大反向</a:t>
            </a:r>
            <a:endParaRPr lang="zh-CN" altLang="en-US" sz="2000" b="1" dirty="0">
              <a:solidFill>
                <a:srgbClr val="0070C0"/>
              </a:solidFill>
            </a:endParaRPr>
          </a:p>
        </p:txBody>
      </p:sp>
      <p:sp>
        <p:nvSpPr>
          <p:cNvPr id="68" name="内容占位符 6"/>
          <p:cNvSpPr txBox="1">
            <a:spLocks/>
          </p:cNvSpPr>
          <p:nvPr/>
        </p:nvSpPr>
        <p:spPr>
          <a:xfrm>
            <a:off x="3376479" y="4246721"/>
            <a:ext cx="1171466" cy="612000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1714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5143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8572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2001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5430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b="1" dirty="0" smtClean="0">
                <a:solidFill>
                  <a:srgbClr val="FF0000"/>
                </a:solidFill>
              </a:rPr>
              <a:t>【A】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694603" y="1971157"/>
            <a:ext cx="469153" cy="756000"/>
            <a:chOff x="6694603" y="1971157"/>
            <a:chExt cx="469153" cy="756000"/>
          </a:xfrm>
        </p:grpSpPr>
        <p:sp>
          <p:nvSpPr>
            <p:cNvPr id="9" name="矩形 8"/>
            <p:cNvSpPr/>
            <p:nvPr/>
          </p:nvSpPr>
          <p:spPr>
            <a:xfrm rot="-2220000">
              <a:off x="6694603" y="2048277"/>
              <a:ext cx="469153" cy="605670"/>
            </a:xfrm>
            <a:prstGeom prst="rect">
              <a:avLst/>
            </a:prstGeom>
            <a:noFill/>
            <a:ln w="25400"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0" name="直接箭头连接符 69"/>
            <p:cNvCxnSpPr/>
            <p:nvPr/>
          </p:nvCxnSpPr>
          <p:spPr>
            <a:xfrm flipV="1">
              <a:off x="6928334" y="1971157"/>
              <a:ext cx="0" cy="756000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组合 71"/>
          <p:cNvGrpSpPr>
            <a:grpSpLocks noChangeAspect="1"/>
          </p:cNvGrpSpPr>
          <p:nvPr/>
        </p:nvGrpSpPr>
        <p:grpSpPr>
          <a:xfrm flipH="1" flipV="1">
            <a:off x="7754547" y="2830555"/>
            <a:ext cx="469153" cy="756000"/>
            <a:chOff x="6694603" y="1971157"/>
            <a:chExt cx="469153" cy="756000"/>
          </a:xfrm>
        </p:grpSpPr>
        <p:sp>
          <p:nvSpPr>
            <p:cNvPr id="73" name="矩形 72"/>
            <p:cNvSpPr/>
            <p:nvPr/>
          </p:nvSpPr>
          <p:spPr>
            <a:xfrm rot="-2220000">
              <a:off x="6694603" y="2048277"/>
              <a:ext cx="469153" cy="605670"/>
            </a:xfrm>
            <a:prstGeom prst="rect">
              <a:avLst/>
            </a:prstGeom>
            <a:noFill/>
            <a:ln w="25400"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4" name="直接箭头连接符 73"/>
            <p:cNvCxnSpPr/>
            <p:nvPr/>
          </p:nvCxnSpPr>
          <p:spPr>
            <a:xfrm flipV="1">
              <a:off x="6928334" y="1971157"/>
              <a:ext cx="0" cy="756000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6340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7" grpId="0"/>
      <p:bldP spid="6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9"/>
          <p:cNvSpPr>
            <a:spLocks noGrp="1"/>
          </p:cNvSpPr>
          <p:nvPr>
            <p:ph type="title"/>
          </p:nvPr>
        </p:nvSpPr>
        <p:spPr>
          <a:xfrm>
            <a:off x="961200" y="600502"/>
            <a:ext cx="7219800" cy="879282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6350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zh-CN" altLang="en-US" sz="4400" dirty="0" smtClean="0"/>
              <a:t>例题</a:t>
            </a:r>
            <a:endParaRPr lang="zh-CN" altLang="en-US" sz="4400" dirty="0"/>
          </a:p>
        </p:txBody>
      </p:sp>
      <p:sp>
        <p:nvSpPr>
          <p:cNvPr id="168" name="内容占位符 6"/>
          <p:cNvSpPr txBox="1">
            <a:spLocks/>
          </p:cNvSpPr>
          <p:nvPr/>
        </p:nvSpPr>
        <p:spPr>
          <a:xfrm>
            <a:off x="3172741" y="788599"/>
            <a:ext cx="2636987" cy="612000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1714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5143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8572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2001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5430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zh-CN" altLang="en-US" sz="2000" b="1" dirty="0" smtClean="0">
                <a:solidFill>
                  <a:srgbClr val="0070C0"/>
                </a:solidFill>
              </a:rPr>
              <a:t>等腰三角形（菱形）</a:t>
            </a:r>
            <a:endParaRPr lang="en-US" altLang="zh-CN" sz="2000" b="1" dirty="0" smtClean="0">
              <a:solidFill>
                <a:srgbClr val="0070C0"/>
              </a:solidFill>
            </a:endParaRPr>
          </a:p>
          <a:p>
            <a:pPr marL="900113" indent="-368300">
              <a:buFont typeface="Wingdings" panose="05000000000000000000" pitchFamily="2" charset="2"/>
              <a:buChar char="Ø"/>
            </a:pPr>
            <a:endParaRPr lang="en-US" altLang="zh-CN" sz="2000" b="1" dirty="0" smtClean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2000" b="1" dirty="0" smtClean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zh-CN" altLang="en-US" sz="2000" b="1" dirty="0">
              <a:solidFill>
                <a:srgbClr val="0070C0"/>
              </a:solidFill>
            </a:endParaRPr>
          </a:p>
        </p:txBody>
      </p:sp>
      <p:sp>
        <p:nvSpPr>
          <p:cNvPr id="190" name="内容占位符 6"/>
          <p:cNvSpPr txBox="1">
            <a:spLocks/>
          </p:cNvSpPr>
          <p:nvPr/>
        </p:nvSpPr>
        <p:spPr>
          <a:xfrm>
            <a:off x="566424" y="4046141"/>
            <a:ext cx="2761434" cy="716925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1714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5143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8572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2001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5430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600" b="1" dirty="0" smtClean="0"/>
              <a:t>绳长为</a:t>
            </a:r>
            <a:r>
              <a:rPr lang="en-US" altLang="zh-CN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zh-CN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en-US" sz="1600" b="1" dirty="0" smtClean="0"/>
              <a:t>不计滑轮重及轴的摩擦，求绳子的张力。</a:t>
            </a:r>
            <a:endParaRPr lang="zh-CN" altLang="en-US" sz="1600" b="1" dirty="0"/>
          </a:p>
        </p:txBody>
      </p:sp>
      <p:sp>
        <p:nvSpPr>
          <p:cNvPr id="191" name="内容占位符 6"/>
          <p:cNvSpPr txBox="1">
            <a:spLocks/>
          </p:cNvSpPr>
          <p:nvPr/>
        </p:nvSpPr>
        <p:spPr>
          <a:xfrm>
            <a:off x="5436362" y="3887889"/>
            <a:ext cx="2888772" cy="924650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1714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5143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8572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2001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5430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小球</a:t>
            </a:r>
            <a:r>
              <a:rPr lang="en-US" altLang="zh-CN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套在光滑竖直圆环上，轻弹簧原长</a:t>
            </a:r>
            <a:r>
              <a:rPr lang="en-US" altLang="zh-CN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&lt;2</a:t>
            </a:r>
            <a:r>
              <a:rPr lang="en-US" altLang="zh-CN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zh-CN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。求圆环对小球的弹力。</a:t>
            </a:r>
            <a:endParaRPr lang="zh-CN" altLang="en-US" sz="1600" b="1" i="1" dirty="0"/>
          </a:p>
        </p:txBody>
      </p:sp>
      <p:grpSp>
        <p:nvGrpSpPr>
          <p:cNvPr id="10" name="组合 9"/>
          <p:cNvGrpSpPr/>
          <p:nvPr/>
        </p:nvGrpSpPr>
        <p:grpSpPr>
          <a:xfrm>
            <a:off x="5954013" y="1616016"/>
            <a:ext cx="2103160" cy="1805106"/>
            <a:chOff x="5954013" y="1916272"/>
            <a:chExt cx="2103160" cy="1805106"/>
          </a:xfrm>
        </p:grpSpPr>
        <p:sp>
          <p:nvSpPr>
            <p:cNvPr id="52" name="椭圆 51"/>
            <p:cNvSpPr>
              <a:spLocks noChangeAspect="1"/>
            </p:cNvSpPr>
            <p:nvPr/>
          </p:nvSpPr>
          <p:spPr>
            <a:xfrm>
              <a:off x="5954013" y="1921017"/>
              <a:ext cx="1800000" cy="180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3" name="直接连接符 52"/>
            <p:cNvCxnSpPr/>
            <p:nvPr/>
          </p:nvCxnSpPr>
          <p:spPr>
            <a:xfrm>
              <a:off x="6854013" y="1921378"/>
              <a:ext cx="0" cy="1800000"/>
            </a:xfrm>
            <a:prstGeom prst="line">
              <a:avLst/>
            </a:prstGeom>
            <a:ln w="2540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9" name="Group 66"/>
            <p:cNvGrpSpPr>
              <a:grpSpLocks noChangeAspect="1"/>
            </p:cNvGrpSpPr>
            <p:nvPr/>
          </p:nvGrpSpPr>
          <p:grpSpPr bwMode="auto">
            <a:xfrm>
              <a:off x="6874082" y="1916272"/>
              <a:ext cx="708148" cy="1299259"/>
              <a:chOff x="4092" y="2412"/>
              <a:chExt cx="478" cy="877"/>
            </a:xfrm>
          </p:grpSpPr>
          <p:grpSp>
            <p:nvGrpSpPr>
              <p:cNvPr id="100" name="Group 67"/>
              <p:cNvGrpSpPr>
                <a:grpSpLocks/>
              </p:cNvGrpSpPr>
              <p:nvPr/>
            </p:nvGrpSpPr>
            <p:grpSpPr bwMode="auto">
              <a:xfrm>
                <a:off x="4097" y="2453"/>
                <a:ext cx="461" cy="811"/>
                <a:chOff x="4118" y="2480"/>
                <a:chExt cx="461" cy="811"/>
              </a:xfrm>
            </p:grpSpPr>
            <p:grpSp>
              <p:nvGrpSpPr>
                <p:cNvPr id="103" name="Group 68"/>
                <p:cNvGrpSpPr>
                  <a:grpSpLocks/>
                </p:cNvGrpSpPr>
                <p:nvPr/>
              </p:nvGrpSpPr>
              <p:grpSpPr bwMode="auto">
                <a:xfrm rot="19800000">
                  <a:off x="4310" y="2480"/>
                  <a:ext cx="89" cy="811"/>
                  <a:chOff x="2079" y="2411"/>
                  <a:chExt cx="89" cy="811"/>
                </a:xfrm>
              </p:grpSpPr>
              <p:grpSp>
                <p:nvGrpSpPr>
                  <p:cNvPr id="106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079" y="2411"/>
                    <a:ext cx="89" cy="529"/>
                    <a:chOff x="1974" y="2909"/>
                    <a:chExt cx="89" cy="529"/>
                  </a:xfrm>
                </p:grpSpPr>
                <p:grpSp>
                  <p:nvGrpSpPr>
                    <p:cNvPr id="138" name="Group 7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74" y="3191"/>
                      <a:ext cx="89" cy="247"/>
                      <a:chOff x="1659" y="3144"/>
                      <a:chExt cx="89" cy="247"/>
                    </a:xfrm>
                  </p:grpSpPr>
                  <p:grpSp>
                    <p:nvGrpSpPr>
                      <p:cNvPr id="154" name="Group 7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60" y="3144"/>
                        <a:ext cx="88" cy="104"/>
                        <a:chOff x="1660" y="3144"/>
                        <a:chExt cx="88" cy="104"/>
                      </a:xfrm>
                    </p:grpSpPr>
                    <p:grpSp>
                      <p:nvGrpSpPr>
                        <p:cNvPr id="162" name="Group 7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61" y="3144"/>
                          <a:ext cx="87" cy="34"/>
                          <a:chOff x="1657" y="2728"/>
                          <a:chExt cx="87" cy="34"/>
                        </a:xfrm>
                      </p:grpSpPr>
                      <p:cxnSp>
                        <p:nvCxnSpPr>
                          <p:cNvPr id="166" name="Line 73"/>
                          <p:cNvCxnSpPr/>
                          <p:nvPr/>
                        </p:nvCxnSpPr>
                        <p:spPr bwMode="auto">
                          <a:xfrm rot="1500000">
                            <a:off x="1657" y="2728"/>
                            <a:ext cx="85" cy="0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</p:cxnSp>
                      <p:cxnSp>
                        <p:nvCxnSpPr>
                          <p:cNvPr id="167" name="Line 74"/>
                          <p:cNvCxnSpPr/>
                          <p:nvPr/>
                        </p:nvCxnSpPr>
                        <p:spPr bwMode="auto">
                          <a:xfrm rot="20100000" flipV="1">
                            <a:off x="1659" y="2762"/>
                            <a:ext cx="85" cy="0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</p:cxnSp>
                    </p:grpSp>
                    <p:grpSp>
                      <p:nvGrpSpPr>
                        <p:cNvPr id="163" name="Group 7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60" y="3214"/>
                          <a:ext cx="87" cy="34"/>
                          <a:chOff x="1657" y="2728"/>
                          <a:chExt cx="87" cy="34"/>
                        </a:xfrm>
                      </p:grpSpPr>
                      <p:cxnSp>
                        <p:nvCxnSpPr>
                          <p:cNvPr id="164" name="Line 76"/>
                          <p:cNvCxnSpPr/>
                          <p:nvPr/>
                        </p:nvCxnSpPr>
                        <p:spPr bwMode="auto">
                          <a:xfrm rot="1500000">
                            <a:off x="1657" y="2728"/>
                            <a:ext cx="85" cy="0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</p:cxnSp>
                      <p:cxnSp>
                        <p:nvCxnSpPr>
                          <p:cNvPr id="165" name="Line 77"/>
                          <p:cNvCxnSpPr/>
                          <p:nvPr/>
                        </p:nvCxnSpPr>
                        <p:spPr bwMode="auto">
                          <a:xfrm rot="20100000" flipV="1">
                            <a:off x="1659" y="2762"/>
                            <a:ext cx="85" cy="0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</p:cxnSp>
                    </p:grpSp>
                  </p:grpSp>
                  <p:grpSp>
                    <p:nvGrpSpPr>
                      <p:cNvPr id="155" name="Group 7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59" y="3287"/>
                        <a:ext cx="88" cy="104"/>
                        <a:chOff x="1660" y="3144"/>
                        <a:chExt cx="88" cy="104"/>
                      </a:xfrm>
                    </p:grpSpPr>
                    <p:grpSp>
                      <p:nvGrpSpPr>
                        <p:cNvPr id="156" name="Group 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61" y="3144"/>
                          <a:ext cx="87" cy="34"/>
                          <a:chOff x="1657" y="2728"/>
                          <a:chExt cx="87" cy="34"/>
                        </a:xfrm>
                      </p:grpSpPr>
                      <p:cxnSp>
                        <p:nvCxnSpPr>
                          <p:cNvPr id="160" name="Line 80"/>
                          <p:cNvCxnSpPr/>
                          <p:nvPr/>
                        </p:nvCxnSpPr>
                        <p:spPr bwMode="auto">
                          <a:xfrm rot="1500000">
                            <a:off x="1657" y="2728"/>
                            <a:ext cx="85" cy="0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</p:cxnSp>
                      <p:cxnSp>
                        <p:nvCxnSpPr>
                          <p:cNvPr id="161" name="Line 81"/>
                          <p:cNvCxnSpPr/>
                          <p:nvPr/>
                        </p:nvCxnSpPr>
                        <p:spPr bwMode="auto">
                          <a:xfrm rot="20100000" flipV="1">
                            <a:off x="1659" y="2762"/>
                            <a:ext cx="85" cy="0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</p:cxnSp>
                    </p:grpSp>
                    <p:grpSp>
                      <p:nvGrpSpPr>
                        <p:cNvPr id="157" name="Group 8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60" y="3214"/>
                          <a:ext cx="87" cy="34"/>
                          <a:chOff x="1657" y="2728"/>
                          <a:chExt cx="87" cy="34"/>
                        </a:xfrm>
                      </p:grpSpPr>
                      <p:cxnSp>
                        <p:nvCxnSpPr>
                          <p:cNvPr id="158" name="Line 83"/>
                          <p:cNvCxnSpPr/>
                          <p:nvPr/>
                        </p:nvCxnSpPr>
                        <p:spPr bwMode="auto">
                          <a:xfrm rot="1500000">
                            <a:off x="1657" y="2728"/>
                            <a:ext cx="85" cy="0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</p:cxnSp>
                      <p:cxnSp>
                        <p:nvCxnSpPr>
                          <p:cNvPr id="159" name="Line 84"/>
                          <p:cNvCxnSpPr/>
                          <p:nvPr/>
                        </p:nvCxnSpPr>
                        <p:spPr bwMode="auto">
                          <a:xfrm rot="20100000" flipV="1">
                            <a:off x="1659" y="2762"/>
                            <a:ext cx="85" cy="0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</p:cxnSp>
                    </p:grpSp>
                  </p:grpSp>
                </p:grpSp>
                <p:grpSp>
                  <p:nvGrpSpPr>
                    <p:cNvPr id="139" name="Group 8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74" y="2909"/>
                      <a:ext cx="89" cy="247"/>
                      <a:chOff x="1659" y="3144"/>
                      <a:chExt cx="89" cy="247"/>
                    </a:xfrm>
                  </p:grpSpPr>
                  <p:grpSp>
                    <p:nvGrpSpPr>
                      <p:cNvPr id="140" name="Group 8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60" y="3144"/>
                        <a:ext cx="88" cy="104"/>
                        <a:chOff x="1660" y="3144"/>
                        <a:chExt cx="88" cy="104"/>
                      </a:xfrm>
                    </p:grpSpPr>
                    <p:grpSp>
                      <p:nvGrpSpPr>
                        <p:cNvPr id="148" name="Group 8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61" y="3144"/>
                          <a:ext cx="87" cy="34"/>
                          <a:chOff x="1657" y="2728"/>
                          <a:chExt cx="87" cy="34"/>
                        </a:xfrm>
                      </p:grpSpPr>
                      <p:cxnSp>
                        <p:nvCxnSpPr>
                          <p:cNvPr id="152" name="Line 88"/>
                          <p:cNvCxnSpPr/>
                          <p:nvPr/>
                        </p:nvCxnSpPr>
                        <p:spPr bwMode="auto">
                          <a:xfrm rot="1500000">
                            <a:off x="1657" y="2728"/>
                            <a:ext cx="85" cy="0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</p:cxnSp>
                      <p:cxnSp>
                        <p:nvCxnSpPr>
                          <p:cNvPr id="153" name="Line 89"/>
                          <p:cNvCxnSpPr/>
                          <p:nvPr/>
                        </p:nvCxnSpPr>
                        <p:spPr bwMode="auto">
                          <a:xfrm rot="20100000" flipV="1">
                            <a:off x="1659" y="2762"/>
                            <a:ext cx="85" cy="0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</p:cxnSp>
                    </p:grpSp>
                    <p:grpSp>
                      <p:nvGrpSpPr>
                        <p:cNvPr id="149" name="Group 9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60" y="3214"/>
                          <a:ext cx="87" cy="34"/>
                          <a:chOff x="1657" y="2728"/>
                          <a:chExt cx="87" cy="34"/>
                        </a:xfrm>
                      </p:grpSpPr>
                      <p:cxnSp>
                        <p:nvCxnSpPr>
                          <p:cNvPr id="150" name="Line 91"/>
                          <p:cNvCxnSpPr/>
                          <p:nvPr/>
                        </p:nvCxnSpPr>
                        <p:spPr bwMode="auto">
                          <a:xfrm rot="1500000">
                            <a:off x="1657" y="2728"/>
                            <a:ext cx="85" cy="0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</p:cxnSp>
                      <p:cxnSp>
                        <p:nvCxnSpPr>
                          <p:cNvPr id="151" name="Line 92"/>
                          <p:cNvCxnSpPr/>
                          <p:nvPr/>
                        </p:nvCxnSpPr>
                        <p:spPr bwMode="auto">
                          <a:xfrm rot="20100000" flipV="1">
                            <a:off x="1659" y="2762"/>
                            <a:ext cx="85" cy="0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</p:cxnSp>
                    </p:grpSp>
                  </p:grpSp>
                  <p:grpSp>
                    <p:nvGrpSpPr>
                      <p:cNvPr id="141" name="Group 9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59" y="3287"/>
                        <a:ext cx="88" cy="104"/>
                        <a:chOff x="1660" y="3144"/>
                        <a:chExt cx="88" cy="104"/>
                      </a:xfrm>
                    </p:grpSpPr>
                    <p:grpSp>
                      <p:nvGrpSpPr>
                        <p:cNvPr id="142" name="Group 9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61" y="3144"/>
                          <a:ext cx="87" cy="34"/>
                          <a:chOff x="1657" y="2728"/>
                          <a:chExt cx="87" cy="34"/>
                        </a:xfrm>
                      </p:grpSpPr>
                      <p:cxnSp>
                        <p:nvCxnSpPr>
                          <p:cNvPr id="146" name="Line 95"/>
                          <p:cNvCxnSpPr/>
                          <p:nvPr/>
                        </p:nvCxnSpPr>
                        <p:spPr bwMode="auto">
                          <a:xfrm rot="1500000">
                            <a:off x="1657" y="2728"/>
                            <a:ext cx="85" cy="0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</p:cxnSp>
                      <p:cxnSp>
                        <p:nvCxnSpPr>
                          <p:cNvPr id="147" name="Line 96"/>
                          <p:cNvCxnSpPr/>
                          <p:nvPr/>
                        </p:nvCxnSpPr>
                        <p:spPr bwMode="auto">
                          <a:xfrm rot="20100000" flipV="1">
                            <a:off x="1659" y="2762"/>
                            <a:ext cx="85" cy="0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</p:cxnSp>
                    </p:grpSp>
                    <p:grpSp>
                      <p:nvGrpSpPr>
                        <p:cNvPr id="143" name="Group 9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60" y="3214"/>
                          <a:ext cx="87" cy="34"/>
                          <a:chOff x="1657" y="2728"/>
                          <a:chExt cx="87" cy="34"/>
                        </a:xfrm>
                      </p:grpSpPr>
                      <p:cxnSp>
                        <p:nvCxnSpPr>
                          <p:cNvPr id="144" name="Line 98"/>
                          <p:cNvCxnSpPr/>
                          <p:nvPr/>
                        </p:nvCxnSpPr>
                        <p:spPr bwMode="auto">
                          <a:xfrm rot="1500000">
                            <a:off x="1657" y="2728"/>
                            <a:ext cx="85" cy="0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</p:cxnSp>
                      <p:cxnSp>
                        <p:nvCxnSpPr>
                          <p:cNvPr id="145" name="Line 99"/>
                          <p:cNvCxnSpPr/>
                          <p:nvPr/>
                        </p:nvCxnSpPr>
                        <p:spPr bwMode="auto">
                          <a:xfrm rot="20100000" flipV="1">
                            <a:off x="1659" y="2762"/>
                            <a:ext cx="85" cy="0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</p:cxnSp>
                    </p:grpSp>
                  </p:grpSp>
                </p:grpSp>
              </p:grpSp>
              <p:grpSp>
                <p:nvGrpSpPr>
                  <p:cNvPr id="107" name="Group 100"/>
                  <p:cNvGrpSpPr>
                    <a:grpSpLocks/>
                  </p:cNvGrpSpPr>
                  <p:nvPr/>
                </p:nvGrpSpPr>
                <p:grpSpPr bwMode="auto">
                  <a:xfrm>
                    <a:off x="2079" y="2693"/>
                    <a:ext cx="89" cy="529"/>
                    <a:chOff x="1974" y="2909"/>
                    <a:chExt cx="89" cy="529"/>
                  </a:xfrm>
                </p:grpSpPr>
                <p:grpSp>
                  <p:nvGrpSpPr>
                    <p:cNvPr id="108" name="Group 10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74" y="3191"/>
                      <a:ext cx="89" cy="247"/>
                      <a:chOff x="1659" y="3144"/>
                      <a:chExt cx="89" cy="247"/>
                    </a:xfrm>
                  </p:grpSpPr>
                  <p:grpSp>
                    <p:nvGrpSpPr>
                      <p:cNvPr id="124" name="Group 10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60" y="3144"/>
                        <a:ext cx="88" cy="104"/>
                        <a:chOff x="1660" y="3144"/>
                        <a:chExt cx="88" cy="104"/>
                      </a:xfrm>
                    </p:grpSpPr>
                    <p:grpSp>
                      <p:nvGrpSpPr>
                        <p:cNvPr id="132" name="Group 10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61" y="3144"/>
                          <a:ext cx="87" cy="34"/>
                          <a:chOff x="1657" y="2728"/>
                          <a:chExt cx="87" cy="34"/>
                        </a:xfrm>
                      </p:grpSpPr>
                      <p:cxnSp>
                        <p:nvCxnSpPr>
                          <p:cNvPr id="136" name="Line 104"/>
                          <p:cNvCxnSpPr/>
                          <p:nvPr/>
                        </p:nvCxnSpPr>
                        <p:spPr bwMode="auto">
                          <a:xfrm rot="1500000">
                            <a:off x="1657" y="2728"/>
                            <a:ext cx="85" cy="0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</p:cxnSp>
                      <p:cxnSp>
                        <p:nvCxnSpPr>
                          <p:cNvPr id="137" name="Line 105"/>
                          <p:cNvCxnSpPr/>
                          <p:nvPr/>
                        </p:nvCxnSpPr>
                        <p:spPr bwMode="auto">
                          <a:xfrm rot="20100000" flipV="1">
                            <a:off x="1659" y="2762"/>
                            <a:ext cx="85" cy="0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</p:cxnSp>
                    </p:grpSp>
                    <p:grpSp>
                      <p:nvGrpSpPr>
                        <p:cNvPr id="133" name="Group 10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60" y="3214"/>
                          <a:ext cx="87" cy="34"/>
                          <a:chOff x="1657" y="2728"/>
                          <a:chExt cx="87" cy="34"/>
                        </a:xfrm>
                      </p:grpSpPr>
                      <p:cxnSp>
                        <p:nvCxnSpPr>
                          <p:cNvPr id="134" name="Line 107"/>
                          <p:cNvCxnSpPr/>
                          <p:nvPr/>
                        </p:nvCxnSpPr>
                        <p:spPr bwMode="auto">
                          <a:xfrm rot="1500000">
                            <a:off x="1657" y="2728"/>
                            <a:ext cx="85" cy="0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</p:cxnSp>
                      <p:cxnSp>
                        <p:nvCxnSpPr>
                          <p:cNvPr id="135" name="Line 108"/>
                          <p:cNvCxnSpPr/>
                          <p:nvPr/>
                        </p:nvCxnSpPr>
                        <p:spPr bwMode="auto">
                          <a:xfrm rot="20100000" flipV="1">
                            <a:off x="1659" y="2762"/>
                            <a:ext cx="85" cy="0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</p:cxnSp>
                    </p:grpSp>
                  </p:grpSp>
                  <p:grpSp>
                    <p:nvGrpSpPr>
                      <p:cNvPr id="125" name="Group 10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59" y="3287"/>
                        <a:ext cx="88" cy="104"/>
                        <a:chOff x="1660" y="3144"/>
                        <a:chExt cx="88" cy="104"/>
                      </a:xfrm>
                    </p:grpSpPr>
                    <p:grpSp>
                      <p:nvGrpSpPr>
                        <p:cNvPr id="126" name="Group 11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61" y="3144"/>
                          <a:ext cx="87" cy="34"/>
                          <a:chOff x="1657" y="2728"/>
                          <a:chExt cx="87" cy="34"/>
                        </a:xfrm>
                      </p:grpSpPr>
                      <p:cxnSp>
                        <p:nvCxnSpPr>
                          <p:cNvPr id="130" name="Line 111"/>
                          <p:cNvCxnSpPr/>
                          <p:nvPr/>
                        </p:nvCxnSpPr>
                        <p:spPr bwMode="auto">
                          <a:xfrm rot="1500000">
                            <a:off x="1657" y="2728"/>
                            <a:ext cx="85" cy="0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</p:cxnSp>
                      <p:cxnSp>
                        <p:nvCxnSpPr>
                          <p:cNvPr id="131" name="Line 112"/>
                          <p:cNvCxnSpPr/>
                          <p:nvPr/>
                        </p:nvCxnSpPr>
                        <p:spPr bwMode="auto">
                          <a:xfrm rot="20100000" flipV="1">
                            <a:off x="1659" y="2762"/>
                            <a:ext cx="85" cy="0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</p:cxnSp>
                    </p:grpSp>
                    <p:grpSp>
                      <p:nvGrpSpPr>
                        <p:cNvPr id="127" name="Group 11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60" y="3214"/>
                          <a:ext cx="87" cy="34"/>
                          <a:chOff x="1657" y="2728"/>
                          <a:chExt cx="87" cy="34"/>
                        </a:xfrm>
                      </p:grpSpPr>
                      <p:cxnSp>
                        <p:nvCxnSpPr>
                          <p:cNvPr id="128" name="Line 114"/>
                          <p:cNvCxnSpPr/>
                          <p:nvPr/>
                        </p:nvCxnSpPr>
                        <p:spPr bwMode="auto">
                          <a:xfrm rot="1500000">
                            <a:off x="1657" y="2728"/>
                            <a:ext cx="85" cy="0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</p:cxnSp>
                      <p:cxnSp>
                        <p:nvCxnSpPr>
                          <p:cNvPr id="129" name="Line 115"/>
                          <p:cNvCxnSpPr/>
                          <p:nvPr/>
                        </p:nvCxnSpPr>
                        <p:spPr bwMode="auto">
                          <a:xfrm rot="20100000" flipV="1">
                            <a:off x="1659" y="2762"/>
                            <a:ext cx="85" cy="0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</p:cxnSp>
                    </p:grpSp>
                  </p:grpSp>
                </p:grpSp>
                <p:grpSp>
                  <p:nvGrpSpPr>
                    <p:cNvPr id="109" name="Group 1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74" y="2909"/>
                      <a:ext cx="89" cy="247"/>
                      <a:chOff x="1659" y="3144"/>
                      <a:chExt cx="89" cy="247"/>
                    </a:xfrm>
                  </p:grpSpPr>
                  <p:grpSp>
                    <p:nvGrpSpPr>
                      <p:cNvPr id="110" name="Group 11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60" y="3144"/>
                        <a:ext cx="88" cy="104"/>
                        <a:chOff x="1660" y="3144"/>
                        <a:chExt cx="88" cy="104"/>
                      </a:xfrm>
                    </p:grpSpPr>
                    <p:grpSp>
                      <p:nvGrpSpPr>
                        <p:cNvPr id="118" name="Group 11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61" y="3144"/>
                          <a:ext cx="87" cy="34"/>
                          <a:chOff x="1657" y="2728"/>
                          <a:chExt cx="87" cy="34"/>
                        </a:xfrm>
                      </p:grpSpPr>
                      <p:cxnSp>
                        <p:nvCxnSpPr>
                          <p:cNvPr id="122" name="Line 119"/>
                          <p:cNvCxnSpPr/>
                          <p:nvPr/>
                        </p:nvCxnSpPr>
                        <p:spPr bwMode="auto">
                          <a:xfrm rot="1500000">
                            <a:off x="1657" y="2728"/>
                            <a:ext cx="85" cy="0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</p:cxnSp>
                      <p:cxnSp>
                        <p:nvCxnSpPr>
                          <p:cNvPr id="123" name="Line 120"/>
                          <p:cNvCxnSpPr/>
                          <p:nvPr/>
                        </p:nvCxnSpPr>
                        <p:spPr bwMode="auto">
                          <a:xfrm rot="20100000" flipV="1">
                            <a:off x="1659" y="2762"/>
                            <a:ext cx="85" cy="0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</p:cxnSp>
                    </p:grpSp>
                    <p:grpSp>
                      <p:nvGrpSpPr>
                        <p:cNvPr id="119" name="Group 12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60" y="3214"/>
                          <a:ext cx="87" cy="34"/>
                          <a:chOff x="1657" y="2728"/>
                          <a:chExt cx="87" cy="34"/>
                        </a:xfrm>
                      </p:grpSpPr>
                      <p:cxnSp>
                        <p:nvCxnSpPr>
                          <p:cNvPr id="120" name="Line 122"/>
                          <p:cNvCxnSpPr/>
                          <p:nvPr/>
                        </p:nvCxnSpPr>
                        <p:spPr bwMode="auto">
                          <a:xfrm rot="1500000">
                            <a:off x="1657" y="2728"/>
                            <a:ext cx="85" cy="0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</p:cxnSp>
                      <p:cxnSp>
                        <p:nvCxnSpPr>
                          <p:cNvPr id="121" name="Line 123"/>
                          <p:cNvCxnSpPr/>
                          <p:nvPr/>
                        </p:nvCxnSpPr>
                        <p:spPr bwMode="auto">
                          <a:xfrm rot="20100000" flipV="1">
                            <a:off x="1659" y="2762"/>
                            <a:ext cx="85" cy="0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</p:cxnSp>
                    </p:grpSp>
                  </p:grpSp>
                  <p:grpSp>
                    <p:nvGrpSpPr>
                      <p:cNvPr id="111" name="Group 12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59" y="3287"/>
                        <a:ext cx="88" cy="104"/>
                        <a:chOff x="1660" y="3144"/>
                        <a:chExt cx="88" cy="104"/>
                      </a:xfrm>
                    </p:grpSpPr>
                    <p:grpSp>
                      <p:nvGrpSpPr>
                        <p:cNvPr id="112" name="Group 12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61" y="3144"/>
                          <a:ext cx="87" cy="34"/>
                          <a:chOff x="1657" y="2728"/>
                          <a:chExt cx="87" cy="34"/>
                        </a:xfrm>
                      </p:grpSpPr>
                      <p:cxnSp>
                        <p:nvCxnSpPr>
                          <p:cNvPr id="116" name="Line 126"/>
                          <p:cNvCxnSpPr/>
                          <p:nvPr/>
                        </p:nvCxnSpPr>
                        <p:spPr bwMode="auto">
                          <a:xfrm rot="1500000">
                            <a:off x="1657" y="2728"/>
                            <a:ext cx="85" cy="0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</p:cxnSp>
                      <p:cxnSp>
                        <p:nvCxnSpPr>
                          <p:cNvPr id="117" name="Line 127"/>
                          <p:cNvCxnSpPr/>
                          <p:nvPr/>
                        </p:nvCxnSpPr>
                        <p:spPr bwMode="auto">
                          <a:xfrm rot="20100000" flipV="1">
                            <a:off x="1659" y="2762"/>
                            <a:ext cx="85" cy="0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</p:cxnSp>
                    </p:grpSp>
                    <p:grpSp>
                      <p:nvGrpSpPr>
                        <p:cNvPr id="113" name="Group 12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60" y="3214"/>
                          <a:ext cx="87" cy="34"/>
                          <a:chOff x="1657" y="2728"/>
                          <a:chExt cx="87" cy="34"/>
                        </a:xfrm>
                      </p:grpSpPr>
                      <p:cxnSp>
                        <p:nvCxnSpPr>
                          <p:cNvPr id="114" name="Line 129"/>
                          <p:cNvCxnSpPr/>
                          <p:nvPr/>
                        </p:nvCxnSpPr>
                        <p:spPr bwMode="auto">
                          <a:xfrm rot="1500000">
                            <a:off x="1657" y="2728"/>
                            <a:ext cx="85" cy="0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</p:cxnSp>
                      <p:cxnSp>
                        <p:nvCxnSpPr>
                          <p:cNvPr id="115" name="Line 130"/>
                          <p:cNvCxnSpPr/>
                          <p:nvPr/>
                        </p:nvCxnSpPr>
                        <p:spPr bwMode="auto">
                          <a:xfrm rot="20100000" flipV="1">
                            <a:off x="1659" y="2762"/>
                            <a:ext cx="85" cy="0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</p:cxnSp>
                    </p:grpSp>
                  </p:grpSp>
                </p:grpSp>
              </p:grpSp>
            </p:grpSp>
            <p:cxnSp>
              <p:nvCxnSpPr>
                <p:cNvPr id="104" name="Line 131"/>
                <p:cNvCxnSpPr/>
                <p:nvPr/>
              </p:nvCxnSpPr>
              <p:spPr bwMode="auto">
                <a:xfrm rot="18300000">
                  <a:off x="4089" y="2516"/>
                  <a:ext cx="57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5" name="Line 132"/>
                <p:cNvCxnSpPr/>
                <p:nvPr/>
              </p:nvCxnSpPr>
              <p:spPr bwMode="auto">
                <a:xfrm rot="300000" flipV="1">
                  <a:off x="4522" y="3271"/>
                  <a:ext cx="57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101" name="Line 133"/>
              <p:cNvCxnSpPr/>
              <p:nvPr/>
            </p:nvCxnSpPr>
            <p:spPr bwMode="auto">
              <a:xfrm rot="19800000">
                <a:off x="4092" y="2412"/>
                <a:ext cx="0" cy="5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2" name="Line 134"/>
              <p:cNvCxnSpPr/>
              <p:nvPr/>
            </p:nvCxnSpPr>
            <p:spPr bwMode="auto">
              <a:xfrm rot="19800000">
                <a:off x="4570" y="3232"/>
                <a:ext cx="0" cy="5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96" name="Line 137"/>
            <p:cNvCxnSpPr/>
            <p:nvPr/>
          </p:nvCxnSpPr>
          <p:spPr bwMode="auto">
            <a:xfrm rot="1800000" flipV="1">
              <a:off x="6006625" y="2594000"/>
              <a:ext cx="9072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4" name="Oval 139"/>
            <p:cNvSpPr>
              <a:spLocks noChangeAspect="1" noChangeArrowheads="1"/>
            </p:cNvSpPr>
            <p:nvPr/>
          </p:nvSpPr>
          <p:spPr bwMode="auto">
            <a:xfrm>
              <a:off x="7554753" y="3156136"/>
              <a:ext cx="180000" cy="180000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75000"/>
                    <a:lumOff val="25000"/>
                  </a:schemeClr>
                </a:gs>
                <a:gs pos="43000">
                  <a:schemeClr val="tx1">
                    <a:lumMod val="50000"/>
                    <a:lumOff val="50000"/>
                  </a:schemeClr>
                </a:gs>
                <a:gs pos="2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69" name="Oval 139"/>
            <p:cNvSpPr>
              <a:spLocks noChangeAspect="1" noChangeArrowheads="1"/>
            </p:cNvSpPr>
            <p:nvPr/>
          </p:nvSpPr>
          <p:spPr bwMode="auto">
            <a:xfrm>
              <a:off x="6825476" y="2793392"/>
              <a:ext cx="54000" cy="540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7712207" y="3112278"/>
              <a:ext cx="3449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lang="zh-CN" alt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6401758" y="2307099"/>
              <a:ext cx="320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zh-CN" alt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6811036" y="2257703"/>
              <a:ext cx="250859" cy="3038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altLang="zh-CN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θ</a:t>
              </a:r>
              <a:endParaRPr lang="zh-CN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2" name="弧形 201"/>
            <p:cNvSpPr>
              <a:spLocks noChangeAspect="1"/>
            </p:cNvSpPr>
            <p:nvPr/>
          </p:nvSpPr>
          <p:spPr>
            <a:xfrm>
              <a:off x="6713608" y="2064933"/>
              <a:ext cx="296201" cy="296201"/>
            </a:xfrm>
            <a:prstGeom prst="arc">
              <a:avLst>
                <a:gd name="adj1" fmla="val 622286"/>
                <a:gd name="adj2" fmla="val 5681879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0" name="组合 239"/>
          <p:cNvGrpSpPr/>
          <p:nvPr/>
        </p:nvGrpSpPr>
        <p:grpSpPr>
          <a:xfrm>
            <a:off x="1014427" y="1979519"/>
            <a:ext cx="1764000" cy="1252384"/>
            <a:chOff x="1024836" y="1966432"/>
            <a:chExt cx="1764000" cy="1252384"/>
          </a:xfrm>
        </p:grpSpPr>
        <p:sp>
          <p:nvSpPr>
            <p:cNvPr id="218" name="直角三角形 217"/>
            <p:cNvSpPr/>
            <p:nvPr/>
          </p:nvSpPr>
          <p:spPr>
            <a:xfrm>
              <a:off x="1114836" y="1999116"/>
              <a:ext cx="1584000" cy="1206000"/>
            </a:xfrm>
            <a:prstGeom prst="rtTriangle">
              <a:avLst/>
            </a:prstGeom>
            <a:pattFill prst="pct20">
              <a:fgClr>
                <a:srgbClr val="FF00FF"/>
              </a:fgClr>
              <a:bgClr>
                <a:schemeClr val="bg1"/>
              </a:bgClr>
            </a:patt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5" name="直接连接符 214"/>
            <p:cNvCxnSpPr>
              <a:cxnSpLocks noChangeAspect="1"/>
            </p:cNvCxnSpPr>
            <p:nvPr/>
          </p:nvCxnSpPr>
          <p:spPr>
            <a:xfrm>
              <a:off x="1089397" y="1966432"/>
              <a:ext cx="1661970" cy="1252384"/>
            </a:xfrm>
            <a:prstGeom prst="line">
              <a:avLst/>
            </a:prstGeom>
            <a:ln w="25400">
              <a:solidFill>
                <a:srgbClr val="FF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直接箭头连接符 215"/>
            <p:cNvCxnSpPr/>
            <p:nvPr/>
          </p:nvCxnSpPr>
          <p:spPr>
            <a:xfrm>
              <a:off x="1024836" y="3218383"/>
              <a:ext cx="1764000" cy="0"/>
            </a:xfrm>
            <a:prstGeom prst="straightConnector1">
              <a:avLst/>
            </a:prstGeom>
            <a:ln w="25400">
              <a:solidFill>
                <a:srgbClr val="FF00FF"/>
              </a:solidFill>
              <a:prstDash val="sysDash"/>
              <a:headEnd type="non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138763" y="2476519"/>
                <a:ext cx="1849352" cy="79028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altLang="zh-CN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CN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altLang="zh-CN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altLang="zh-CN" b="1" i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mg</m:t>
                          </m:r>
                        </m:num>
                        <m:den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𝑻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zh-CN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altLang="zh-CN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𝑳</m:t>
                                  </m:r>
                                </m:e>
                                <m:sup>
                                  <m:r>
                                    <a:rPr lang="en-US" altLang="zh-CN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CN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𝒅</m:t>
                                  </m:r>
                                </m:e>
                                <m:sup>
                                  <m:r>
                                    <a:rPr lang="en-US" altLang="zh-CN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𝑳</m:t>
                          </m:r>
                        </m:den>
                      </m:f>
                    </m:oMath>
                  </m:oMathPara>
                </a14:m>
                <a:endParaRPr lang="zh-CN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763" y="2476519"/>
                <a:ext cx="1849352" cy="79028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平行四边形 27"/>
          <p:cNvSpPr>
            <a:spLocks noChangeAspect="1"/>
          </p:cNvSpPr>
          <p:nvPr/>
        </p:nvSpPr>
        <p:spPr>
          <a:xfrm rot="5400000">
            <a:off x="7520376" y="3188761"/>
            <a:ext cx="810847" cy="461483"/>
          </a:xfrm>
          <a:prstGeom prst="parallelogram">
            <a:avLst>
              <a:gd name="adj" fmla="val 53004"/>
            </a:avLst>
          </a:prstGeom>
          <a:noFill/>
          <a:ln w="254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8" name="直接箭头连接符 227"/>
          <p:cNvCxnSpPr>
            <a:cxnSpLocks/>
          </p:cNvCxnSpPr>
          <p:nvPr/>
        </p:nvCxnSpPr>
        <p:spPr>
          <a:xfrm>
            <a:off x="7717452" y="3044969"/>
            <a:ext cx="419619" cy="751424"/>
          </a:xfrm>
          <a:prstGeom prst="straightConnector1">
            <a:avLst/>
          </a:prstGeom>
          <a:ln w="38100">
            <a:solidFill>
              <a:srgbClr val="00B0F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9" name="组合 248"/>
          <p:cNvGrpSpPr/>
          <p:nvPr/>
        </p:nvGrpSpPr>
        <p:grpSpPr>
          <a:xfrm>
            <a:off x="7149426" y="2951136"/>
            <a:ext cx="511193" cy="728455"/>
            <a:chOff x="7149426" y="2951136"/>
            <a:chExt cx="511193" cy="728455"/>
          </a:xfrm>
        </p:grpSpPr>
        <p:sp>
          <p:nvSpPr>
            <p:cNvPr id="222" name="TextBox 221"/>
            <p:cNvSpPr txBox="1"/>
            <p:nvPr/>
          </p:nvSpPr>
          <p:spPr>
            <a:xfrm>
              <a:off x="7149426" y="3310259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mg</a:t>
              </a:r>
              <a:endParaRPr lang="zh-CN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23" name="直接箭头连接符 222"/>
            <p:cNvCxnSpPr/>
            <p:nvPr/>
          </p:nvCxnSpPr>
          <p:spPr>
            <a:xfrm>
              <a:off x="7660619" y="2951136"/>
              <a:ext cx="0" cy="6480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3" name="组合 252"/>
          <p:cNvGrpSpPr/>
          <p:nvPr/>
        </p:nvGrpSpPr>
        <p:grpSpPr>
          <a:xfrm>
            <a:off x="7654476" y="2955213"/>
            <a:ext cx="873129" cy="406324"/>
            <a:chOff x="7654476" y="2955213"/>
            <a:chExt cx="873129" cy="406324"/>
          </a:xfrm>
        </p:grpSpPr>
        <p:cxnSp>
          <p:nvCxnSpPr>
            <p:cNvPr id="224" name="直接箭头连接符 223"/>
            <p:cNvCxnSpPr>
              <a:cxnSpLocks noChangeAspect="1"/>
            </p:cNvCxnSpPr>
            <p:nvPr/>
          </p:nvCxnSpPr>
          <p:spPr>
            <a:xfrm>
              <a:off x="7654476" y="2955213"/>
              <a:ext cx="540000" cy="29563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TextBox 224"/>
            <p:cNvSpPr txBox="1"/>
            <p:nvPr/>
          </p:nvSpPr>
          <p:spPr>
            <a:xfrm>
              <a:off x="8176227" y="2992205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zh-CN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0" name="组合 249"/>
          <p:cNvGrpSpPr/>
          <p:nvPr/>
        </p:nvGrpSpPr>
        <p:grpSpPr>
          <a:xfrm>
            <a:off x="7218697" y="2132172"/>
            <a:ext cx="436383" cy="842583"/>
            <a:chOff x="7218697" y="2132172"/>
            <a:chExt cx="436383" cy="842583"/>
          </a:xfrm>
        </p:grpSpPr>
        <p:sp>
          <p:nvSpPr>
            <p:cNvPr id="226" name="TextBox 225"/>
            <p:cNvSpPr txBox="1"/>
            <p:nvPr/>
          </p:nvSpPr>
          <p:spPr>
            <a:xfrm>
              <a:off x="7300684" y="2132172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zh-CN" altLang="en-US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27" name="直接箭头连接符 226"/>
            <p:cNvCxnSpPr>
              <a:cxnSpLocks noChangeAspect="1"/>
            </p:cNvCxnSpPr>
            <p:nvPr/>
          </p:nvCxnSpPr>
          <p:spPr>
            <a:xfrm flipH="1" flipV="1">
              <a:off x="7218697" y="2283250"/>
              <a:ext cx="436383" cy="69150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4" name="直接箭头连接符 233"/>
          <p:cNvCxnSpPr>
            <a:cxnSpLocks noChangeAspect="1"/>
          </p:cNvCxnSpPr>
          <p:nvPr/>
        </p:nvCxnSpPr>
        <p:spPr>
          <a:xfrm>
            <a:off x="6895193" y="2534744"/>
            <a:ext cx="684000" cy="385694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2" name="组合 241"/>
          <p:cNvGrpSpPr/>
          <p:nvPr/>
        </p:nvGrpSpPr>
        <p:grpSpPr>
          <a:xfrm>
            <a:off x="556712" y="1745753"/>
            <a:ext cx="2772000" cy="2328628"/>
            <a:chOff x="556712" y="1745753"/>
            <a:chExt cx="2772000" cy="2328628"/>
          </a:xfrm>
        </p:grpSpPr>
        <p:sp>
          <p:nvSpPr>
            <p:cNvPr id="6" name="矩形 5"/>
            <p:cNvSpPr>
              <a:spLocks/>
            </p:cNvSpPr>
            <p:nvPr/>
          </p:nvSpPr>
          <p:spPr>
            <a:xfrm>
              <a:off x="2757190" y="1745753"/>
              <a:ext cx="72000" cy="1764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>
              <a:spLocks noChangeAspect="1"/>
            </p:cNvSpPr>
            <p:nvPr/>
          </p:nvSpPr>
          <p:spPr>
            <a:xfrm>
              <a:off x="2142056" y="3032688"/>
              <a:ext cx="259200" cy="216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41" name="组合 240"/>
            <p:cNvGrpSpPr/>
            <p:nvPr/>
          </p:nvGrpSpPr>
          <p:grpSpPr>
            <a:xfrm>
              <a:off x="556712" y="1912372"/>
              <a:ext cx="2772000" cy="2162009"/>
              <a:chOff x="556712" y="1912372"/>
              <a:chExt cx="2772000" cy="2162009"/>
            </a:xfrm>
          </p:grpSpPr>
          <p:cxnSp>
            <p:nvCxnSpPr>
              <p:cNvPr id="12" name="直接连接符 11"/>
              <p:cNvCxnSpPr/>
              <p:nvPr/>
            </p:nvCxnSpPr>
            <p:spPr>
              <a:xfrm flipH="1">
                <a:off x="2333350" y="2470533"/>
                <a:ext cx="425041" cy="32029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>
                <a:off x="1045677" y="1912372"/>
                <a:ext cx="1162091" cy="87569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组合 45"/>
              <p:cNvGrpSpPr>
                <a:grpSpLocks noChangeAspect="1"/>
              </p:cNvGrpSpPr>
              <p:nvPr/>
            </p:nvGrpSpPr>
            <p:grpSpPr>
              <a:xfrm rot="5400000" flipV="1">
                <a:off x="2086238" y="2773606"/>
                <a:ext cx="367107" cy="151057"/>
                <a:chOff x="7194836" y="2761215"/>
                <a:chExt cx="874882" cy="360000"/>
              </a:xfrm>
            </p:grpSpPr>
            <p:grpSp>
              <p:nvGrpSpPr>
                <p:cNvPr id="21" name="组合 20"/>
                <p:cNvGrpSpPr>
                  <a:grpSpLocks noChangeAspect="1"/>
                </p:cNvGrpSpPr>
                <p:nvPr/>
              </p:nvGrpSpPr>
              <p:grpSpPr>
                <a:xfrm>
                  <a:off x="7194836" y="2761215"/>
                  <a:ext cx="360000" cy="360000"/>
                  <a:chOff x="518615" y="2729552"/>
                  <a:chExt cx="895798" cy="895798"/>
                </a:xfrm>
              </p:grpSpPr>
              <p:sp>
                <p:nvSpPr>
                  <p:cNvPr id="35" name="椭圆 34"/>
                  <p:cNvSpPr>
                    <a:spLocks noChangeAspect="1"/>
                  </p:cNvSpPr>
                  <p:nvPr/>
                </p:nvSpPr>
                <p:spPr>
                  <a:xfrm>
                    <a:off x="518615" y="2729552"/>
                    <a:ext cx="895798" cy="895798"/>
                  </a:xfrm>
                  <a:prstGeom prst="ellipse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6" name="椭圆 35"/>
                  <p:cNvSpPr>
                    <a:spLocks noChangeAspect="1"/>
                  </p:cNvSpPr>
                  <p:nvPr/>
                </p:nvSpPr>
                <p:spPr>
                  <a:xfrm>
                    <a:off x="940046" y="3140751"/>
                    <a:ext cx="71664" cy="71664"/>
                  </a:xfrm>
                  <a:prstGeom prst="ellipse">
                    <a:avLst/>
                  </a:prstGeom>
                  <a:solidFill>
                    <a:schemeClr val="tx1"/>
                  </a:solidFill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cxnSp>
              <p:nvCxnSpPr>
                <p:cNvPr id="26" name="直接连接符 25"/>
                <p:cNvCxnSpPr/>
                <p:nvPr/>
              </p:nvCxnSpPr>
              <p:spPr>
                <a:xfrm rot="5400000" flipV="1">
                  <a:off x="7722838" y="2596647"/>
                  <a:ext cx="0" cy="693761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组合 29"/>
              <p:cNvGrpSpPr/>
              <p:nvPr/>
            </p:nvGrpSpPr>
            <p:grpSpPr>
              <a:xfrm>
                <a:off x="556712" y="3509753"/>
                <a:ext cx="2772000" cy="110218"/>
                <a:chOff x="88710" y="2462582"/>
                <a:chExt cx="1440444" cy="110218"/>
              </a:xfrm>
            </p:grpSpPr>
            <p:sp>
              <p:nvSpPr>
                <p:cNvPr id="31" name="矩形 30"/>
                <p:cNvSpPr/>
                <p:nvPr/>
              </p:nvSpPr>
              <p:spPr>
                <a:xfrm>
                  <a:off x="88710" y="2464800"/>
                  <a:ext cx="1440000" cy="108000"/>
                </a:xfrm>
                <a:prstGeom prst="rect">
                  <a:avLst/>
                </a:prstGeom>
                <a:pattFill prst="wdUpDiag">
                  <a:fgClr>
                    <a:schemeClr val="tx1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32" name="直接连接符 31"/>
                <p:cNvCxnSpPr/>
                <p:nvPr/>
              </p:nvCxnSpPr>
              <p:spPr>
                <a:xfrm>
                  <a:off x="89154" y="2462582"/>
                  <a:ext cx="144000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9" name="直接箭头连接符 178"/>
              <p:cNvCxnSpPr/>
              <p:nvPr/>
            </p:nvCxnSpPr>
            <p:spPr>
              <a:xfrm>
                <a:off x="1024836" y="3736474"/>
                <a:ext cx="17640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0" name="TextBox 179"/>
              <p:cNvSpPr txBox="1"/>
              <p:nvPr/>
            </p:nvSpPr>
            <p:spPr>
              <a:xfrm>
                <a:off x="1743971" y="3705049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endParaRPr lang="zh-CN" altLang="en-US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85" name="直接箭头连接符 184"/>
              <p:cNvCxnSpPr/>
              <p:nvPr/>
            </p:nvCxnSpPr>
            <p:spPr>
              <a:xfrm rot="5400000">
                <a:off x="859825" y="3737235"/>
                <a:ext cx="3600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直接箭头连接符 187"/>
              <p:cNvCxnSpPr/>
              <p:nvPr/>
            </p:nvCxnSpPr>
            <p:spPr>
              <a:xfrm rot="5400000">
                <a:off x="2626850" y="3737235"/>
                <a:ext cx="3600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6" name="TextBox 185"/>
              <p:cNvSpPr txBox="1"/>
              <p:nvPr/>
            </p:nvSpPr>
            <p:spPr>
              <a:xfrm>
                <a:off x="2101403" y="2951983"/>
                <a:ext cx="324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lang="zh-CN" altLang="en-US" sz="1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" name="矩形 4"/>
            <p:cNvSpPr>
              <a:spLocks/>
            </p:cNvSpPr>
            <p:nvPr/>
          </p:nvSpPr>
          <p:spPr>
            <a:xfrm>
              <a:off x="1009677" y="1745753"/>
              <a:ext cx="72000" cy="1764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3" name="组合 202"/>
          <p:cNvGrpSpPr/>
          <p:nvPr/>
        </p:nvGrpSpPr>
        <p:grpSpPr>
          <a:xfrm>
            <a:off x="1695798" y="2482411"/>
            <a:ext cx="1091652" cy="1047626"/>
            <a:chOff x="6743804" y="1961019"/>
            <a:chExt cx="1091652" cy="1047626"/>
          </a:xfrm>
        </p:grpSpPr>
        <p:grpSp>
          <p:nvGrpSpPr>
            <p:cNvPr id="204" name="组合 203"/>
            <p:cNvGrpSpPr/>
            <p:nvPr/>
          </p:nvGrpSpPr>
          <p:grpSpPr>
            <a:xfrm>
              <a:off x="6743804" y="1961019"/>
              <a:ext cx="1091652" cy="1047626"/>
              <a:chOff x="953998" y="2348898"/>
              <a:chExt cx="1091652" cy="1047626"/>
            </a:xfrm>
          </p:grpSpPr>
          <p:sp>
            <p:nvSpPr>
              <p:cNvPr id="206" name="TextBox 205"/>
              <p:cNvSpPr txBox="1"/>
              <p:nvPr/>
            </p:nvSpPr>
            <p:spPr>
              <a:xfrm>
                <a:off x="1523899" y="3027192"/>
                <a:ext cx="4796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mg</a:t>
                </a:r>
                <a:endParaRPr lang="zh-CN" altLang="en-US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07" name="直接箭头连接符 206"/>
              <p:cNvCxnSpPr/>
              <p:nvPr/>
            </p:nvCxnSpPr>
            <p:spPr>
              <a:xfrm>
                <a:off x="1530042" y="2644408"/>
                <a:ext cx="0" cy="64800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直接箭头连接符 207"/>
              <p:cNvCxnSpPr/>
              <p:nvPr/>
            </p:nvCxnSpPr>
            <p:spPr>
              <a:xfrm flipV="1">
                <a:off x="1533387" y="2348898"/>
                <a:ext cx="408519" cy="313585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9" name="TextBox 208"/>
              <p:cNvSpPr txBox="1"/>
              <p:nvPr/>
            </p:nvSpPr>
            <p:spPr>
              <a:xfrm>
                <a:off x="1719920" y="2401412"/>
                <a:ext cx="325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zh-CN" altLang="en-US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0" name="TextBox 209"/>
              <p:cNvSpPr txBox="1"/>
              <p:nvPr/>
            </p:nvSpPr>
            <p:spPr>
              <a:xfrm>
                <a:off x="953998" y="2401411"/>
                <a:ext cx="325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zh-CN" altLang="en-US" b="1" i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12" name="直接箭头连接符 211"/>
              <p:cNvCxnSpPr/>
              <p:nvPr/>
            </p:nvCxnSpPr>
            <p:spPr>
              <a:xfrm flipH="1" flipV="1">
                <a:off x="1115981" y="2354440"/>
                <a:ext cx="408519" cy="313585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5" name="椭圆 204"/>
            <p:cNvSpPr>
              <a:spLocks noChangeAspect="1"/>
            </p:cNvSpPr>
            <p:nvPr/>
          </p:nvSpPr>
          <p:spPr>
            <a:xfrm>
              <a:off x="7283781" y="2224607"/>
              <a:ext cx="72000" cy="72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7" name="直角三角形 216"/>
          <p:cNvSpPr/>
          <p:nvPr/>
        </p:nvSpPr>
        <p:spPr>
          <a:xfrm>
            <a:off x="2292389" y="2179275"/>
            <a:ext cx="360000" cy="270000"/>
          </a:xfrm>
          <a:prstGeom prst="rtTriangle">
            <a:avLst/>
          </a:prstGeom>
          <a:solidFill>
            <a:srgbClr val="FFFF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4" name="直接箭头连接符 213"/>
          <p:cNvCxnSpPr/>
          <p:nvPr/>
        </p:nvCxnSpPr>
        <p:spPr>
          <a:xfrm>
            <a:off x="1855822" y="2463967"/>
            <a:ext cx="828000" cy="0"/>
          </a:xfrm>
          <a:prstGeom prst="straightConnector1">
            <a:avLst/>
          </a:prstGeom>
          <a:ln w="25400">
            <a:solidFill>
              <a:srgbClr val="00B0F0"/>
            </a:solidFill>
            <a:prstDash val="sysDash"/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8" name="组合 237"/>
          <p:cNvGrpSpPr/>
          <p:nvPr/>
        </p:nvGrpSpPr>
        <p:grpSpPr>
          <a:xfrm>
            <a:off x="1856812" y="2116510"/>
            <a:ext cx="826533" cy="659473"/>
            <a:chOff x="1865774" y="2153760"/>
            <a:chExt cx="826533" cy="659473"/>
          </a:xfrm>
        </p:grpSpPr>
        <p:cxnSp>
          <p:nvCxnSpPr>
            <p:cNvPr id="213" name="直接箭头连接符 212"/>
            <p:cNvCxnSpPr/>
            <p:nvPr/>
          </p:nvCxnSpPr>
          <p:spPr>
            <a:xfrm flipV="1">
              <a:off x="2283544" y="2153760"/>
              <a:ext cx="0" cy="648000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菱形 12"/>
            <p:cNvSpPr/>
            <p:nvPr/>
          </p:nvSpPr>
          <p:spPr>
            <a:xfrm>
              <a:off x="1865774" y="2180172"/>
              <a:ext cx="826533" cy="633061"/>
            </a:xfrm>
            <a:prstGeom prst="diamond">
              <a:avLst/>
            </a:prstGeom>
            <a:noFill/>
            <a:ln w="25400"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3" name="内容占位符 6"/>
          <p:cNvSpPr txBox="1">
            <a:spLocks/>
          </p:cNvSpPr>
          <p:nvPr/>
        </p:nvSpPr>
        <p:spPr>
          <a:xfrm>
            <a:off x="8057173" y="2428964"/>
            <a:ext cx="918374" cy="3975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wrap="square" lIns="90170" tIns="46990" rIns="90170" bIns="46990" rtlCol="0">
            <a:noAutofit/>
          </a:bodyPr>
          <a:lstStyle>
            <a:lvl1pPr marL="1714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5143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8572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2001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5430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1600" b="1" i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1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altLang="zh-CN" sz="1600" b="1" i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endParaRPr lang="zh-CN" altLang="en-US" sz="1600" b="1" i="1" dirty="0">
              <a:solidFill>
                <a:srgbClr val="FF00FF"/>
              </a:solidFill>
            </a:endParaRPr>
          </a:p>
        </p:txBody>
      </p:sp>
      <p:sp>
        <p:nvSpPr>
          <p:cNvPr id="245" name="等腰三角形 244"/>
          <p:cNvSpPr>
            <a:spLocks/>
          </p:cNvSpPr>
          <p:nvPr/>
        </p:nvSpPr>
        <p:spPr>
          <a:xfrm rot="-7200000">
            <a:off x="6346798" y="2211105"/>
            <a:ext cx="1398803" cy="388885"/>
          </a:xfrm>
          <a:prstGeom prst="triangle">
            <a:avLst>
              <a:gd name="adj" fmla="val 50620"/>
            </a:avLst>
          </a:prstGeom>
          <a:pattFill prst="pct25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6" name="等腰三角形 245"/>
          <p:cNvSpPr>
            <a:spLocks noChangeAspect="1"/>
          </p:cNvSpPr>
          <p:nvPr/>
        </p:nvSpPr>
        <p:spPr>
          <a:xfrm rot="-7200000">
            <a:off x="7377012" y="3378203"/>
            <a:ext cx="892800" cy="248211"/>
          </a:xfrm>
          <a:prstGeom prst="triangle">
            <a:avLst>
              <a:gd name="adj" fmla="val 5062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2" name="组合 251"/>
          <p:cNvGrpSpPr/>
          <p:nvPr/>
        </p:nvGrpSpPr>
        <p:grpSpPr>
          <a:xfrm>
            <a:off x="6867319" y="2668683"/>
            <a:ext cx="789969" cy="376286"/>
            <a:chOff x="6867319" y="2668683"/>
            <a:chExt cx="789969" cy="376286"/>
          </a:xfrm>
        </p:grpSpPr>
        <p:cxnSp>
          <p:nvCxnSpPr>
            <p:cNvPr id="247" name="直接箭头连接符 246"/>
            <p:cNvCxnSpPr>
              <a:cxnSpLocks noChangeAspect="1"/>
            </p:cNvCxnSpPr>
            <p:nvPr/>
          </p:nvCxnSpPr>
          <p:spPr>
            <a:xfrm flipH="1" flipV="1">
              <a:off x="7117288" y="2668683"/>
              <a:ext cx="540000" cy="29563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TextBox 250"/>
            <p:cNvSpPr txBox="1"/>
            <p:nvPr/>
          </p:nvSpPr>
          <p:spPr>
            <a:xfrm>
              <a:off x="6867319" y="2675637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zh-CN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461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/>
      <p:bldP spid="191" grpId="0"/>
      <p:bldP spid="18" grpId="0" animBg="1"/>
      <p:bldP spid="28" grpId="0" animBg="1"/>
      <p:bldP spid="217" grpId="0" animBg="1"/>
      <p:bldP spid="243" grpId="0" animBg="1"/>
      <p:bldP spid="245" grpId="0" animBg="1"/>
      <p:bldP spid="2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标题 9"/>
          <p:cNvSpPr txBox="1">
            <a:spLocks/>
          </p:cNvSpPr>
          <p:nvPr/>
        </p:nvSpPr>
        <p:spPr>
          <a:xfrm>
            <a:off x="1113600" y="438998"/>
            <a:ext cx="7219800" cy="8792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 cap="flat" cmpd="sng" algn="ctr">
            <a:noFill/>
            <a:prstDash val="solid"/>
            <a:miter lim="800000"/>
          </a:ln>
          <a:effectLst>
            <a:softEdge rad="6350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0170" tIns="46990" rIns="90170" bIns="46990" rtlCol="0" anchor="ctr" anchorCtr="0">
            <a:normAutofit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 sz="4400" dirty="0" smtClean="0"/>
              <a:t>例题</a:t>
            </a:r>
            <a:endParaRPr lang="zh-CN" altLang="en-US" sz="4400" dirty="0"/>
          </a:p>
        </p:txBody>
      </p:sp>
      <p:sp>
        <p:nvSpPr>
          <p:cNvPr id="97" name="内容占位符 6"/>
          <p:cNvSpPr txBox="1">
            <a:spLocks/>
          </p:cNvSpPr>
          <p:nvPr/>
        </p:nvSpPr>
        <p:spPr>
          <a:xfrm>
            <a:off x="2797072" y="625427"/>
            <a:ext cx="1720327" cy="612000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1714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5143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8572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2001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5430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b="1" dirty="0" smtClean="0">
                <a:solidFill>
                  <a:srgbClr val="0070C0"/>
                </a:solidFill>
              </a:rPr>
              <a:t>动态平衡</a:t>
            </a:r>
            <a:endParaRPr lang="en-US" altLang="zh-CN" sz="2400" b="1" dirty="0" smtClean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2800" b="1" dirty="0" smtClean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zh-CN" altLang="en-US" sz="2800" b="1" dirty="0">
              <a:solidFill>
                <a:srgbClr val="0070C0"/>
              </a:solidFill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1685120" y="1490686"/>
            <a:ext cx="2423360" cy="2264757"/>
            <a:chOff x="6904514" y="1192542"/>
            <a:chExt cx="2423360" cy="2264757"/>
          </a:xfrm>
        </p:grpSpPr>
        <p:sp>
          <p:nvSpPr>
            <p:cNvPr id="68" name="Text Box 32"/>
            <p:cNvSpPr txBox="1">
              <a:spLocks noChangeArrowheads="1"/>
            </p:cNvSpPr>
            <p:nvPr/>
          </p:nvSpPr>
          <p:spPr bwMode="auto">
            <a:xfrm>
              <a:off x="8740267" y="1772168"/>
              <a:ext cx="234061" cy="292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b="1" i="1" kern="100" dirty="0">
                  <a:effectLst/>
                  <a:latin typeface="Times New Roman"/>
                  <a:ea typeface="宋体"/>
                </a:rPr>
                <a:t>F</a:t>
              </a:r>
              <a:endParaRPr lang="zh-CN" b="1" kern="100" dirty="0">
                <a:effectLst/>
                <a:latin typeface="Times New Roman"/>
                <a:ea typeface="宋体"/>
              </a:endParaRPr>
            </a:p>
          </p:txBody>
        </p:sp>
        <p:grpSp>
          <p:nvGrpSpPr>
            <p:cNvPr id="73" name="组合 72"/>
            <p:cNvGrpSpPr/>
            <p:nvPr/>
          </p:nvGrpSpPr>
          <p:grpSpPr>
            <a:xfrm>
              <a:off x="6904514" y="1303840"/>
              <a:ext cx="2423360" cy="2153459"/>
              <a:chOff x="6270264" y="2179896"/>
              <a:chExt cx="1979390" cy="1758936"/>
            </a:xfrm>
          </p:grpSpPr>
          <p:sp>
            <p:nvSpPr>
              <p:cNvPr id="77" name="Arc 5"/>
              <p:cNvSpPr>
                <a:spLocks noChangeAspect="1"/>
              </p:cNvSpPr>
              <p:nvPr/>
            </p:nvSpPr>
            <p:spPr bwMode="auto">
              <a:xfrm rot="16200000">
                <a:off x="6991388" y="3029114"/>
                <a:ext cx="540573" cy="1081385"/>
              </a:xfrm>
              <a:custGeom>
                <a:avLst/>
                <a:gdLst>
                  <a:gd name="G0" fmla="+- 416 0 0"/>
                  <a:gd name="G1" fmla="+- 21600 0 0"/>
                  <a:gd name="G2" fmla="+- 21600 0 0"/>
                  <a:gd name="T0" fmla="*/ 416 w 22016"/>
                  <a:gd name="T1" fmla="*/ 0 h 43200"/>
                  <a:gd name="T2" fmla="*/ 0 w 22016"/>
                  <a:gd name="T3" fmla="*/ 43196 h 43200"/>
                  <a:gd name="T4" fmla="*/ 416 w 22016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016" h="43200" fill="none" extrusionOk="0">
                    <a:moveTo>
                      <a:pt x="415" y="0"/>
                    </a:moveTo>
                    <a:cubicBezTo>
                      <a:pt x="12345" y="0"/>
                      <a:pt x="22016" y="9670"/>
                      <a:pt x="22016" y="21600"/>
                    </a:cubicBezTo>
                    <a:cubicBezTo>
                      <a:pt x="22016" y="33529"/>
                      <a:pt x="12345" y="43200"/>
                      <a:pt x="416" y="43200"/>
                    </a:cubicBezTo>
                    <a:cubicBezTo>
                      <a:pt x="277" y="43200"/>
                      <a:pt x="138" y="43198"/>
                      <a:pt x="0" y="43195"/>
                    </a:cubicBezTo>
                  </a:path>
                  <a:path w="22016" h="43200" stroke="0" extrusionOk="0">
                    <a:moveTo>
                      <a:pt x="415" y="0"/>
                    </a:moveTo>
                    <a:cubicBezTo>
                      <a:pt x="12345" y="0"/>
                      <a:pt x="22016" y="9670"/>
                      <a:pt x="22016" y="21600"/>
                    </a:cubicBezTo>
                    <a:cubicBezTo>
                      <a:pt x="22016" y="33529"/>
                      <a:pt x="12345" y="43200"/>
                      <a:pt x="416" y="43200"/>
                    </a:cubicBezTo>
                    <a:cubicBezTo>
                      <a:pt x="277" y="43200"/>
                      <a:pt x="138" y="43198"/>
                      <a:pt x="0" y="43195"/>
                    </a:cubicBezTo>
                    <a:lnTo>
                      <a:pt x="416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zh-CN" altLang="en-US"/>
              </a:p>
            </p:txBody>
          </p:sp>
          <p:cxnSp>
            <p:nvCxnSpPr>
              <p:cNvPr id="78" name="Line 20"/>
              <p:cNvCxnSpPr/>
              <p:nvPr/>
            </p:nvCxnSpPr>
            <p:spPr bwMode="auto">
              <a:xfrm flipV="1">
                <a:off x="7259765" y="2233134"/>
                <a:ext cx="0" cy="161053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" name="Line 26"/>
              <p:cNvCxnSpPr/>
              <p:nvPr/>
            </p:nvCxnSpPr>
            <p:spPr bwMode="auto">
              <a:xfrm rot="21540000" flipH="1">
                <a:off x="6667465" y="2307502"/>
                <a:ext cx="534296" cy="125363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0" name="Line 28"/>
              <p:cNvCxnSpPr/>
              <p:nvPr/>
            </p:nvCxnSpPr>
            <p:spPr bwMode="auto">
              <a:xfrm>
                <a:off x="7311016" y="2283606"/>
                <a:ext cx="415344" cy="35789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1" name="Line 29"/>
              <p:cNvCxnSpPr/>
              <p:nvPr/>
            </p:nvCxnSpPr>
            <p:spPr bwMode="auto">
              <a:xfrm>
                <a:off x="7252719" y="2207898"/>
                <a:ext cx="0" cy="9750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2" name="Oval 139"/>
              <p:cNvSpPr>
                <a:spLocks noChangeAspect="1" noChangeArrowheads="1"/>
              </p:cNvSpPr>
              <p:nvPr/>
            </p:nvSpPr>
            <p:spPr bwMode="auto">
              <a:xfrm>
                <a:off x="6567840" y="3555362"/>
                <a:ext cx="180000" cy="18000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tx1">
                      <a:lumMod val="75000"/>
                      <a:lumOff val="25000"/>
                    </a:schemeClr>
                  </a:gs>
                  <a:gs pos="43000">
                    <a:schemeClr val="tx1">
                      <a:lumMod val="50000"/>
                      <a:lumOff val="50000"/>
                    </a:schemeClr>
                  </a:gs>
                  <a:gs pos="2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3" name="Oval 139"/>
              <p:cNvSpPr>
                <a:spLocks noChangeAspect="1" noChangeArrowheads="1"/>
              </p:cNvSpPr>
              <p:nvPr/>
            </p:nvSpPr>
            <p:spPr bwMode="auto">
              <a:xfrm>
                <a:off x="7233075" y="3803598"/>
                <a:ext cx="54000" cy="5400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zh-CN" altLang="en-US"/>
              </a:p>
            </p:txBody>
          </p:sp>
          <p:grpSp>
            <p:nvGrpSpPr>
              <p:cNvPr id="84" name="组合 83"/>
              <p:cNvGrpSpPr>
                <a:grpSpLocks noChangeAspect="1"/>
              </p:cNvGrpSpPr>
              <p:nvPr/>
            </p:nvGrpSpPr>
            <p:grpSpPr>
              <a:xfrm flipV="1">
                <a:off x="7183973" y="2179896"/>
                <a:ext cx="151057" cy="235186"/>
                <a:chOff x="2378732" y="4235251"/>
                <a:chExt cx="151057" cy="235186"/>
              </a:xfrm>
            </p:grpSpPr>
            <p:sp>
              <p:nvSpPr>
                <p:cNvPr id="88" name="椭圆 87"/>
                <p:cNvSpPr>
                  <a:spLocks noChangeAspect="1"/>
                </p:cNvSpPr>
                <p:nvPr/>
              </p:nvSpPr>
              <p:spPr>
                <a:xfrm rot="5400000" flipV="1">
                  <a:off x="2378731" y="4235252"/>
                  <a:ext cx="151059" cy="151057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89" name="直接连接符 88"/>
                <p:cNvCxnSpPr/>
                <p:nvPr/>
              </p:nvCxnSpPr>
              <p:spPr>
                <a:xfrm>
                  <a:off x="2455232" y="4311250"/>
                  <a:ext cx="0" cy="15918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组合 84"/>
              <p:cNvGrpSpPr/>
              <p:nvPr/>
            </p:nvGrpSpPr>
            <p:grpSpPr>
              <a:xfrm>
                <a:off x="6270264" y="3830832"/>
                <a:ext cx="1979390" cy="108000"/>
                <a:chOff x="6270508" y="3830832"/>
                <a:chExt cx="2771146" cy="108000"/>
              </a:xfrm>
            </p:grpSpPr>
            <p:sp>
              <p:nvSpPr>
                <p:cNvPr id="86" name="矩形 85"/>
                <p:cNvSpPr/>
                <p:nvPr/>
              </p:nvSpPr>
              <p:spPr>
                <a:xfrm>
                  <a:off x="6288761" y="3830832"/>
                  <a:ext cx="2721600" cy="108000"/>
                </a:xfrm>
                <a:prstGeom prst="rect">
                  <a:avLst/>
                </a:prstGeom>
                <a:pattFill prst="wdUpDiag">
                  <a:fgClr>
                    <a:schemeClr val="tx1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87" name="直接连接符 86"/>
                <p:cNvCxnSpPr/>
                <p:nvPr/>
              </p:nvCxnSpPr>
              <p:spPr>
                <a:xfrm>
                  <a:off x="6270508" y="3841686"/>
                  <a:ext cx="2771146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4" name="组合 73"/>
            <p:cNvGrpSpPr>
              <a:grpSpLocks/>
            </p:cNvGrpSpPr>
            <p:nvPr/>
          </p:nvGrpSpPr>
          <p:grpSpPr>
            <a:xfrm flipV="1">
              <a:off x="7610815" y="1192542"/>
              <a:ext cx="972000" cy="132224"/>
              <a:chOff x="6013230" y="1183591"/>
              <a:chExt cx="2436938" cy="132224"/>
            </a:xfrm>
          </p:grpSpPr>
          <p:sp>
            <p:nvSpPr>
              <p:cNvPr id="75" name="矩形 74"/>
              <p:cNvSpPr>
                <a:spLocks/>
              </p:cNvSpPr>
              <p:nvPr/>
            </p:nvSpPr>
            <p:spPr>
              <a:xfrm>
                <a:off x="6070136" y="1183591"/>
                <a:ext cx="2380032" cy="132224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6" name="直接连接符 75"/>
              <p:cNvCxnSpPr>
                <a:cxnSpLocks noChangeAspect="1"/>
              </p:cNvCxnSpPr>
              <p:nvPr/>
            </p:nvCxnSpPr>
            <p:spPr>
              <a:xfrm>
                <a:off x="6013230" y="1196880"/>
                <a:ext cx="242336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177" name="组合 7176"/>
          <p:cNvGrpSpPr/>
          <p:nvPr/>
        </p:nvGrpSpPr>
        <p:grpSpPr>
          <a:xfrm>
            <a:off x="5169366" y="1827630"/>
            <a:ext cx="2616376" cy="1510477"/>
            <a:chOff x="3535230" y="2532972"/>
            <a:chExt cx="2078153" cy="1199753"/>
          </a:xfrm>
        </p:grpSpPr>
        <p:sp>
          <p:nvSpPr>
            <p:cNvPr id="119" name="矩形 118"/>
            <p:cNvSpPr>
              <a:spLocks/>
            </p:cNvSpPr>
            <p:nvPr/>
          </p:nvSpPr>
          <p:spPr>
            <a:xfrm>
              <a:off x="4414570" y="2532972"/>
              <a:ext cx="60878" cy="88273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8" name="组合 117"/>
            <p:cNvGrpSpPr>
              <a:grpSpLocks noChangeAspect="1"/>
            </p:cNvGrpSpPr>
            <p:nvPr/>
          </p:nvGrpSpPr>
          <p:grpSpPr>
            <a:xfrm>
              <a:off x="4482921" y="2616552"/>
              <a:ext cx="507744" cy="507744"/>
              <a:chOff x="518615" y="2729552"/>
              <a:chExt cx="895798" cy="895798"/>
            </a:xfrm>
          </p:grpSpPr>
          <p:sp>
            <p:nvSpPr>
              <p:cNvPr id="120" name="椭圆 119"/>
              <p:cNvSpPr>
                <a:spLocks noChangeAspect="1"/>
              </p:cNvSpPr>
              <p:nvPr/>
            </p:nvSpPr>
            <p:spPr>
              <a:xfrm>
                <a:off x="518615" y="2729552"/>
                <a:ext cx="895798" cy="895798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椭圆 120"/>
              <p:cNvSpPr>
                <a:spLocks noChangeAspect="1"/>
              </p:cNvSpPr>
              <p:nvPr/>
            </p:nvSpPr>
            <p:spPr>
              <a:xfrm>
                <a:off x="946279" y="3159451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2" name="组合 121"/>
            <p:cNvGrpSpPr/>
            <p:nvPr/>
          </p:nvGrpSpPr>
          <p:grpSpPr>
            <a:xfrm>
              <a:off x="4129529" y="3353989"/>
              <a:ext cx="433361" cy="378736"/>
              <a:chOff x="519893" y="4380881"/>
              <a:chExt cx="512529" cy="447925"/>
            </a:xfrm>
          </p:grpSpPr>
          <p:sp>
            <p:nvSpPr>
              <p:cNvPr id="123" name="TextBox 122"/>
              <p:cNvSpPr txBox="1"/>
              <p:nvPr/>
            </p:nvSpPr>
            <p:spPr>
              <a:xfrm>
                <a:off x="781563" y="4380881"/>
                <a:ext cx="250859" cy="303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altLang="zh-CN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endParaRPr lang="zh-CN" altLang="en-US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4" name="弧形 123"/>
              <p:cNvSpPr>
                <a:spLocks noChangeAspect="1"/>
              </p:cNvSpPr>
              <p:nvPr/>
            </p:nvSpPr>
            <p:spPr>
              <a:xfrm>
                <a:off x="519893" y="4532605"/>
                <a:ext cx="296201" cy="296201"/>
              </a:xfrm>
              <a:prstGeom prst="arc">
                <a:avLst>
                  <a:gd name="adj1" fmla="val 18464671"/>
                  <a:gd name="adj2" fmla="val 127493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矩形 93"/>
            <p:cNvSpPr>
              <a:spLocks noChangeAspect="1"/>
            </p:cNvSpPr>
            <p:nvPr/>
          </p:nvSpPr>
          <p:spPr>
            <a:xfrm rot="16200000">
              <a:off x="3946160" y="2967241"/>
              <a:ext cx="60878" cy="88273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直角三角形 115"/>
            <p:cNvSpPr/>
            <p:nvPr/>
          </p:nvSpPr>
          <p:spPr>
            <a:xfrm flipH="1">
              <a:off x="4188617" y="2534692"/>
              <a:ext cx="1424766" cy="1072808"/>
            </a:xfrm>
            <a:prstGeom prst="rtTriangl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8" name="内容占位符 6"/>
          <p:cNvSpPr txBox="1">
            <a:spLocks/>
          </p:cNvSpPr>
          <p:nvPr/>
        </p:nvSpPr>
        <p:spPr>
          <a:xfrm>
            <a:off x="4921310" y="3523811"/>
            <a:ext cx="3745018" cy="882662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1714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5143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8572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2001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5430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1600" b="1" dirty="0" smtClean="0"/>
              <a:t>将挡板逐渐由竖直转至水平，圆柱体缓慢下滑。此过程中斜面和挡板对圆柱体的弹力如何变化</a:t>
            </a:r>
            <a:r>
              <a:rPr lang="en-US" altLang="zh-CN" sz="1600" b="1" dirty="0" smtClean="0"/>
              <a:t>?</a:t>
            </a:r>
            <a:endParaRPr lang="zh-CN" altLang="en-US" sz="1600" b="1" dirty="0"/>
          </a:p>
        </p:txBody>
      </p:sp>
      <p:grpSp>
        <p:nvGrpSpPr>
          <p:cNvPr id="99" name="组合 98"/>
          <p:cNvGrpSpPr/>
          <p:nvPr/>
        </p:nvGrpSpPr>
        <p:grpSpPr>
          <a:xfrm>
            <a:off x="6106866" y="1369075"/>
            <a:ext cx="1268768" cy="1861538"/>
            <a:chOff x="632363" y="1589191"/>
            <a:chExt cx="1268768" cy="1861538"/>
          </a:xfrm>
        </p:grpSpPr>
        <p:cxnSp>
          <p:nvCxnSpPr>
            <p:cNvPr id="100" name="直接连接符 99"/>
            <p:cNvCxnSpPr>
              <a:cxnSpLocks/>
            </p:cNvCxnSpPr>
            <p:nvPr/>
          </p:nvCxnSpPr>
          <p:spPr>
            <a:xfrm flipH="1">
              <a:off x="1209708" y="2463021"/>
              <a:ext cx="518968" cy="20744"/>
            </a:xfrm>
            <a:prstGeom prst="line">
              <a:avLst/>
            </a:prstGeom>
            <a:ln w="38100">
              <a:solidFill>
                <a:srgbClr val="FF0000"/>
              </a:solidFill>
              <a:head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/>
          </p:nvSpPr>
          <p:spPr>
            <a:xfrm>
              <a:off x="878590" y="3081397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endParaRPr lang="zh-CN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2" name="直接箭头连接符 101"/>
            <p:cNvCxnSpPr/>
            <p:nvPr/>
          </p:nvCxnSpPr>
          <p:spPr>
            <a:xfrm>
              <a:off x="1202260" y="2477251"/>
              <a:ext cx="0" cy="9360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/>
            <p:cNvSpPr txBox="1"/>
            <p:nvPr/>
          </p:nvSpPr>
          <p:spPr>
            <a:xfrm>
              <a:off x="1472809" y="2081773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altLang="zh-CN" b="1" baseline="-25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60256" y="1589191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altLang="zh-CN" b="1" baseline="-25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椭圆 104"/>
            <p:cNvSpPr>
              <a:spLocks noChangeAspect="1"/>
            </p:cNvSpPr>
            <p:nvPr/>
          </p:nvSpPr>
          <p:spPr>
            <a:xfrm>
              <a:off x="1170504" y="2458537"/>
              <a:ext cx="72000" cy="72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6" name="直接连接符 105"/>
            <p:cNvCxnSpPr>
              <a:cxnSpLocks noChangeAspect="1"/>
            </p:cNvCxnSpPr>
            <p:nvPr/>
          </p:nvCxnSpPr>
          <p:spPr>
            <a:xfrm>
              <a:off x="632363" y="1728905"/>
              <a:ext cx="576000" cy="764378"/>
            </a:xfrm>
            <a:prstGeom prst="line">
              <a:avLst/>
            </a:prstGeom>
            <a:ln w="38100">
              <a:solidFill>
                <a:srgbClr val="FF0000"/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8" name="直接连接符 107"/>
          <p:cNvCxnSpPr>
            <a:cxnSpLocks noChangeAspect="1"/>
          </p:cNvCxnSpPr>
          <p:nvPr/>
        </p:nvCxnSpPr>
        <p:spPr>
          <a:xfrm>
            <a:off x="6685822" y="2291716"/>
            <a:ext cx="862136" cy="1144088"/>
          </a:xfrm>
          <a:prstGeom prst="line">
            <a:avLst/>
          </a:prstGeom>
          <a:ln w="25400">
            <a:solidFill>
              <a:srgbClr val="FF0000"/>
            </a:solidFill>
            <a:prstDash val="sysDot"/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连接符 116"/>
          <p:cNvCxnSpPr>
            <a:cxnSpLocks/>
          </p:cNvCxnSpPr>
          <p:nvPr/>
        </p:nvCxnSpPr>
        <p:spPr>
          <a:xfrm flipH="1">
            <a:off x="6685822" y="3166576"/>
            <a:ext cx="644177" cy="0"/>
          </a:xfrm>
          <a:prstGeom prst="line">
            <a:avLst/>
          </a:prstGeom>
          <a:ln w="38100">
            <a:solidFill>
              <a:srgbClr val="0070C0"/>
            </a:solidFill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接连接符 124"/>
          <p:cNvCxnSpPr>
            <a:cxnSpLocks/>
          </p:cNvCxnSpPr>
          <p:nvPr/>
        </p:nvCxnSpPr>
        <p:spPr>
          <a:xfrm flipH="1">
            <a:off x="6717008" y="3008164"/>
            <a:ext cx="485409" cy="158412"/>
          </a:xfrm>
          <a:prstGeom prst="line">
            <a:avLst/>
          </a:prstGeom>
          <a:ln w="38100">
            <a:solidFill>
              <a:srgbClr val="0070C0"/>
            </a:solidFill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接连接符 125"/>
          <p:cNvCxnSpPr>
            <a:cxnSpLocks/>
          </p:cNvCxnSpPr>
          <p:nvPr/>
        </p:nvCxnSpPr>
        <p:spPr>
          <a:xfrm flipH="1">
            <a:off x="6677178" y="2745563"/>
            <a:ext cx="347688" cy="421013"/>
          </a:xfrm>
          <a:prstGeom prst="line">
            <a:avLst/>
          </a:prstGeom>
          <a:ln w="38100">
            <a:solidFill>
              <a:srgbClr val="0070C0"/>
            </a:solidFill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接连接符 126"/>
          <p:cNvCxnSpPr>
            <a:cxnSpLocks/>
          </p:cNvCxnSpPr>
          <p:nvPr/>
        </p:nvCxnSpPr>
        <p:spPr>
          <a:xfrm flipH="1">
            <a:off x="6704471" y="2624934"/>
            <a:ext cx="192572" cy="541642"/>
          </a:xfrm>
          <a:prstGeom prst="line">
            <a:avLst/>
          </a:prstGeom>
          <a:ln w="38100">
            <a:solidFill>
              <a:srgbClr val="0070C0"/>
            </a:solidFill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连接符 110"/>
          <p:cNvCxnSpPr>
            <a:cxnSpLocks noChangeAspect="1"/>
          </p:cNvCxnSpPr>
          <p:nvPr/>
        </p:nvCxnSpPr>
        <p:spPr>
          <a:xfrm flipH="1">
            <a:off x="6681043" y="2845397"/>
            <a:ext cx="432000" cy="325534"/>
          </a:xfrm>
          <a:prstGeom prst="line">
            <a:avLst/>
          </a:prstGeom>
          <a:ln w="50800">
            <a:solidFill>
              <a:srgbClr val="FF00FF"/>
            </a:solidFill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直角三角形 48"/>
          <p:cNvSpPr/>
          <p:nvPr/>
        </p:nvSpPr>
        <p:spPr>
          <a:xfrm rot="1440000">
            <a:off x="2001439" y="3533259"/>
            <a:ext cx="259200" cy="550560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1" name="组合 50"/>
          <p:cNvGrpSpPr/>
          <p:nvPr/>
        </p:nvGrpSpPr>
        <p:grpSpPr>
          <a:xfrm>
            <a:off x="1673485" y="2784053"/>
            <a:ext cx="1017134" cy="1641916"/>
            <a:chOff x="4835519" y="3261733"/>
            <a:chExt cx="1017134" cy="1641916"/>
          </a:xfrm>
        </p:grpSpPr>
        <p:sp>
          <p:nvSpPr>
            <p:cNvPr id="134" name="TextBox 133"/>
            <p:cNvSpPr txBox="1"/>
            <p:nvPr/>
          </p:nvSpPr>
          <p:spPr>
            <a:xfrm>
              <a:off x="5153478" y="4534317"/>
              <a:ext cx="35137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endParaRPr lang="zh-CN" altLang="en-US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5" name="直接箭头连接符 134"/>
            <p:cNvCxnSpPr/>
            <p:nvPr/>
          </p:nvCxnSpPr>
          <p:spPr>
            <a:xfrm>
              <a:off x="5309749" y="3883849"/>
              <a:ext cx="0" cy="720000"/>
            </a:xfrm>
            <a:prstGeom prst="straightConnector1">
              <a:avLst/>
            </a:prstGeom>
            <a:ln w="38100">
              <a:solidFill>
                <a:srgbClr val="FF00FF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箭头连接符 135"/>
            <p:cNvCxnSpPr/>
            <p:nvPr/>
          </p:nvCxnSpPr>
          <p:spPr>
            <a:xfrm flipV="1">
              <a:off x="5313192" y="3320592"/>
              <a:ext cx="227809" cy="562285"/>
            </a:xfrm>
            <a:prstGeom prst="straightConnector1">
              <a:avLst/>
            </a:prstGeom>
            <a:ln w="38100">
              <a:solidFill>
                <a:srgbClr val="FF00FF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TextBox 136"/>
            <p:cNvSpPr txBox="1"/>
            <p:nvPr/>
          </p:nvSpPr>
          <p:spPr>
            <a:xfrm>
              <a:off x="5526923" y="3261733"/>
              <a:ext cx="32573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zh-CN" altLang="en-US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4835519" y="3424290"/>
              <a:ext cx="35137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zh-CN" altLang="en-US" b="1" i="1" baseline="-25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9" name="直接箭头连接符 138"/>
            <p:cNvCxnSpPr>
              <a:cxnSpLocks noChangeAspect="1"/>
            </p:cNvCxnSpPr>
            <p:nvPr/>
          </p:nvCxnSpPr>
          <p:spPr>
            <a:xfrm flipH="1" flipV="1">
              <a:off x="4993175" y="3730835"/>
              <a:ext cx="324000" cy="135016"/>
            </a:xfrm>
            <a:prstGeom prst="straightConnector1">
              <a:avLst/>
            </a:prstGeom>
            <a:ln w="38100">
              <a:solidFill>
                <a:srgbClr val="FF00FF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椭圆 132"/>
            <p:cNvSpPr>
              <a:spLocks noChangeAspect="1"/>
            </p:cNvSpPr>
            <p:nvPr/>
          </p:nvSpPr>
          <p:spPr>
            <a:xfrm>
              <a:off x="5275576" y="3824628"/>
              <a:ext cx="72000" cy="72000"/>
            </a:xfrm>
            <a:prstGeom prst="ellipse">
              <a:avLst/>
            </a:prstGeom>
            <a:solidFill>
              <a:srgbClr val="FF00FF"/>
            </a:solidFill>
            <a:ln w="254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/>
              <p:cNvSpPr txBox="1"/>
              <p:nvPr/>
            </p:nvSpPr>
            <p:spPr>
              <a:xfrm>
                <a:off x="296717" y="2008677"/>
                <a:ext cx="1597297" cy="67127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G</m:t>
                          </m:r>
                        </m:num>
                        <m:den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𝒉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0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𝑵</m:t>
                          </m:r>
                        </m:num>
                        <m:den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𝑹</m:t>
                          </m:r>
                        </m:den>
                      </m:f>
                      <m:r>
                        <a:rPr lang="en-US" altLang="zh-CN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= </m:t>
                      </m:r>
                      <m:f>
                        <m:fPr>
                          <m:ctrlP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𝑻</m:t>
                          </m:r>
                        </m:num>
                        <m:den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𝒍</m:t>
                          </m:r>
                        </m:den>
                      </m:f>
                    </m:oMath>
                  </m:oMathPara>
                </a14:m>
                <a:endPara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7" name="TextBox 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717" y="2008677"/>
                <a:ext cx="1597297" cy="67127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" name="内容占位符 6"/>
          <p:cNvSpPr txBox="1">
            <a:spLocks/>
          </p:cNvSpPr>
          <p:nvPr/>
        </p:nvSpPr>
        <p:spPr>
          <a:xfrm>
            <a:off x="5135429" y="4399835"/>
            <a:ext cx="3197971" cy="57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wrap="square" lIns="90170" tIns="46990" rIns="90170" bIns="46990" rtlCol="0">
            <a:noAutofit/>
          </a:bodyPr>
          <a:lstStyle>
            <a:lvl1pPr marL="1714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5143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8572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2001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5430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16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一直</a:t>
            </a:r>
            <a:r>
              <a:rPr lang="zh-CN" alt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减小，</a:t>
            </a:r>
            <a:r>
              <a:rPr lang="en-US" altLang="zh-CN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16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先减小后增大，</a:t>
            </a:r>
            <a:endParaRPr lang="en-US" altLang="zh-CN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16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⊥</a:t>
            </a:r>
            <a:r>
              <a:rPr lang="en-US" altLang="zh-CN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16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16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最小</a:t>
            </a:r>
            <a:endParaRPr lang="zh-CN" altLang="en-US" sz="1600" b="1" i="1" dirty="0">
              <a:solidFill>
                <a:srgbClr val="FF0000"/>
              </a:solidFill>
            </a:endParaRPr>
          </a:p>
        </p:txBody>
      </p:sp>
      <p:cxnSp>
        <p:nvCxnSpPr>
          <p:cNvPr id="161" name="直接连接符 160"/>
          <p:cNvCxnSpPr>
            <a:cxnSpLocks noChangeAspect="1"/>
          </p:cNvCxnSpPr>
          <p:nvPr/>
        </p:nvCxnSpPr>
        <p:spPr>
          <a:xfrm>
            <a:off x="6704471" y="2310421"/>
            <a:ext cx="648000" cy="859926"/>
          </a:xfrm>
          <a:prstGeom prst="line">
            <a:avLst/>
          </a:prstGeom>
          <a:ln w="38100">
            <a:solidFill>
              <a:srgbClr val="0070C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内容占位符 6"/>
          <p:cNvSpPr txBox="1">
            <a:spLocks/>
          </p:cNvSpPr>
          <p:nvPr/>
        </p:nvSpPr>
        <p:spPr>
          <a:xfrm>
            <a:off x="392552" y="4312190"/>
            <a:ext cx="4278372" cy="882662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1714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5143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8572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2001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5430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1600" b="1" dirty="0" smtClean="0"/>
              <a:t>拉力用绳跨过滑轮拉小球，使小球沿光滑半球面缓慢上升至顶点，此过程中绳的拉力和半球面对小球的支持力如何变化</a:t>
            </a:r>
            <a:r>
              <a:rPr lang="en-US" altLang="zh-CN" sz="1600" b="1" dirty="0" smtClean="0"/>
              <a:t>?</a:t>
            </a:r>
            <a:endParaRPr lang="zh-CN" altLang="en-US" sz="1600" b="1" dirty="0"/>
          </a:p>
        </p:txBody>
      </p:sp>
      <p:grpSp>
        <p:nvGrpSpPr>
          <p:cNvPr id="52" name="组合 51"/>
          <p:cNvGrpSpPr/>
          <p:nvPr/>
        </p:nvGrpSpPr>
        <p:grpSpPr>
          <a:xfrm>
            <a:off x="1620252" y="3955182"/>
            <a:ext cx="528303" cy="369332"/>
            <a:chOff x="1620252" y="3955182"/>
            <a:chExt cx="528303" cy="369332"/>
          </a:xfrm>
        </p:grpSpPr>
        <p:cxnSp>
          <p:nvCxnSpPr>
            <p:cNvPr id="148" name="直接箭头连接符 147"/>
            <p:cNvCxnSpPr>
              <a:cxnSpLocks noChangeAspect="1"/>
            </p:cNvCxnSpPr>
            <p:nvPr/>
          </p:nvCxnSpPr>
          <p:spPr>
            <a:xfrm flipH="1" flipV="1">
              <a:off x="1860555" y="4010521"/>
              <a:ext cx="288000" cy="120014"/>
            </a:xfrm>
            <a:prstGeom prst="straightConnector1">
              <a:avLst/>
            </a:prstGeom>
            <a:ln w="38100">
              <a:solidFill>
                <a:srgbClr val="0070C0"/>
              </a:solidFill>
              <a:prstDash val="sysDash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TextBox 163"/>
            <p:cNvSpPr txBox="1"/>
            <p:nvPr/>
          </p:nvSpPr>
          <p:spPr>
            <a:xfrm>
              <a:off x="1620252" y="3955182"/>
              <a:ext cx="35137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zh-CN" altLang="en-US" b="1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1724988" y="3303583"/>
            <a:ext cx="418352" cy="724691"/>
            <a:chOff x="1724988" y="3303583"/>
            <a:chExt cx="418352" cy="724691"/>
          </a:xfrm>
        </p:grpSpPr>
        <p:cxnSp>
          <p:nvCxnSpPr>
            <p:cNvPr id="152" name="直接箭头连接符 151"/>
            <p:cNvCxnSpPr>
              <a:cxnSpLocks noChangeAspect="1"/>
            </p:cNvCxnSpPr>
            <p:nvPr/>
          </p:nvCxnSpPr>
          <p:spPr>
            <a:xfrm flipV="1">
              <a:off x="1880804" y="3380274"/>
              <a:ext cx="262536" cy="648000"/>
            </a:xfrm>
            <a:prstGeom prst="straightConnector1">
              <a:avLst/>
            </a:prstGeom>
            <a:ln w="38100">
              <a:solidFill>
                <a:srgbClr val="0070C0"/>
              </a:solidFill>
              <a:prstDash val="sysDash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TextBox 164"/>
            <p:cNvSpPr txBox="1"/>
            <p:nvPr/>
          </p:nvSpPr>
          <p:spPr>
            <a:xfrm>
              <a:off x="1724988" y="3303583"/>
              <a:ext cx="32573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zh-CN" altLang="en-US" b="1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 rot="60000">
            <a:off x="2214397" y="1731062"/>
            <a:ext cx="1044000" cy="1962000"/>
            <a:chOff x="2190893" y="1796073"/>
            <a:chExt cx="1011680" cy="1856909"/>
          </a:xfrm>
        </p:grpSpPr>
        <p:sp>
          <p:nvSpPr>
            <p:cNvPr id="156" name="直角三角形 155"/>
            <p:cNvSpPr/>
            <p:nvPr/>
          </p:nvSpPr>
          <p:spPr>
            <a:xfrm rot="1260000">
              <a:off x="2482573" y="1796073"/>
              <a:ext cx="720000" cy="1764000"/>
            </a:xfrm>
            <a:prstGeom prst="rtTriangle">
              <a:avLst/>
            </a:prstGeom>
            <a:pattFill prst="pct25">
              <a:fgClr>
                <a:srgbClr val="00B0F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0" name="直接箭头连接符 169"/>
            <p:cNvCxnSpPr>
              <a:cxnSpLocks noChangeAspect="1"/>
            </p:cNvCxnSpPr>
            <p:nvPr/>
          </p:nvCxnSpPr>
          <p:spPr>
            <a:xfrm flipH="1" flipV="1">
              <a:off x="2190893" y="3382948"/>
              <a:ext cx="648000" cy="270034"/>
            </a:xfrm>
            <a:prstGeom prst="straightConnector1">
              <a:avLst/>
            </a:prstGeom>
            <a:ln w="12700">
              <a:solidFill>
                <a:srgbClr val="00B0F0"/>
              </a:solidFill>
              <a:prstDash val="sysDash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" name="Text Box 32"/>
          <p:cNvSpPr txBox="1">
            <a:spLocks noChangeArrowheads="1"/>
          </p:cNvSpPr>
          <p:nvPr/>
        </p:nvSpPr>
        <p:spPr bwMode="auto">
          <a:xfrm>
            <a:off x="3045961" y="2547795"/>
            <a:ext cx="234061" cy="29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sz="2000" b="1" i="1" kern="100" dirty="0" smtClean="0">
                <a:solidFill>
                  <a:srgbClr val="FF0000"/>
                </a:solidFill>
                <a:effectLst/>
                <a:latin typeface="Times New Roman"/>
                <a:ea typeface="宋体"/>
              </a:rPr>
              <a:t>h</a:t>
            </a:r>
            <a:endParaRPr lang="zh-CN" sz="2000" b="1" kern="100" dirty="0">
              <a:solidFill>
                <a:srgbClr val="FF0000"/>
              </a:solidFill>
              <a:effectLst/>
              <a:latin typeface="Times New Roman"/>
              <a:ea typeface="宋体"/>
            </a:endParaRPr>
          </a:p>
        </p:txBody>
      </p:sp>
      <p:sp>
        <p:nvSpPr>
          <p:cNvPr id="175" name="Text Box 32"/>
          <p:cNvSpPr txBox="1">
            <a:spLocks noChangeArrowheads="1"/>
          </p:cNvSpPr>
          <p:nvPr/>
        </p:nvSpPr>
        <p:spPr bwMode="auto">
          <a:xfrm>
            <a:off x="2160902" y="2491541"/>
            <a:ext cx="234061" cy="29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sz="2000" b="1" i="1" kern="100" dirty="0" smtClean="0">
                <a:solidFill>
                  <a:srgbClr val="FF0000"/>
                </a:solidFill>
                <a:effectLst/>
                <a:latin typeface="Times New Roman"/>
                <a:ea typeface="宋体"/>
              </a:rPr>
              <a:t>l</a:t>
            </a:r>
            <a:endParaRPr lang="zh-CN" sz="2000" b="1" kern="100" dirty="0">
              <a:solidFill>
                <a:srgbClr val="FF0000"/>
              </a:solidFill>
              <a:effectLst/>
              <a:latin typeface="Times New Roman"/>
              <a:ea typeface="宋体"/>
            </a:endParaRPr>
          </a:p>
        </p:txBody>
      </p:sp>
      <p:sp>
        <p:nvSpPr>
          <p:cNvPr id="176" name="Text Box 32"/>
          <p:cNvSpPr txBox="1">
            <a:spLocks noChangeArrowheads="1"/>
          </p:cNvSpPr>
          <p:nvPr/>
        </p:nvSpPr>
        <p:spPr bwMode="auto">
          <a:xfrm>
            <a:off x="2429031" y="3200692"/>
            <a:ext cx="234061" cy="29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000" b="1" i="1" kern="100" dirty="0">
                <a:solidFill>
                  <a:srgbClr val="FF0000"/>
                </a:solidFill>
                <a:latin typeface="Times New Roman"/>
                <a:ea typeface="宋体"/>
              </a:rPr>
              <a:t>R</a:t>
            </a:r>
            <a:endParaRPr lang="zh-CN" sz="2000" b="1" i="1" kern="100" dirty="0">
              <a:solidFill>
                <a:srgbClr val="FF0000"/>
              </a:solidFill>
              <a:effectLst/>
              <a:latin typeface="Times New Roman"/>
              <a:ea typeface="宋体"/>
            </a:endParaRPr>
          </a:p>
        </p:txBody>
      </p:sp>
      <p:sp>
        <p:nvSpPr>
          <p:cNvPr id="107" name="内容占位符 6"/>
          <p:cNvSpPr txBox="1">
            <a:spLocks/>
          </p:cNvSpPr>
          <p:nvPr/>
        </p:nvSpPr>
        <p:spPr>
          <a:xfrm>
            <a:off x="4670924" y="504973"/>
            <a:ext cx="4131882" cy="747331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1714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5143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8572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2001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5430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1600" b="1" dirty="0"/>
              <a:t>三个力合力为零，力的三角形闭合</a:t>
            </a:r>
            <a:endParaRPr lang="en-US" altLang="zh-CN" sz="1600" b="1" dirty="0"/>
          </a:p>
          <a:p>
            <a:pPr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1600" b="1" dirty="0" smtClean="0"/>
              <a:t>力</a:t>
            </a:r>
            <a:r>
              <a:rPr lang="zh-CN" altLang="en-US" sz="1600" b="1" dirty="0"/>
              <a:t>的三角形分析动态变化更直观方便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1600" b="1" dirty="0" smtClean="0"/>
              <a:t>明确</a:t>
            </a:r>
            <a:r>
              <a:rPr lang="zh-CN" altLang="en-US" sz="1600" b="1" dirty="0"/>
              <a:t>动态</a:t>
            </a:r>
            <a:r>
              <a:rPr lang="zh-CN" altLang="en-US" sz="1600" b="1" dirty="0" smtClean="0"/>
              <a:t>变化</a:t>
            </a:r>
            <a:r>
              <a:rPr lang="zh-CN" altLang="en-US" sz="1600" b="1" dirty="0"/>
              <a:t>过程</a:t>
            </a:r>
            <a:r>
              <a:rPr lang="zh-CN" altLang="en-US" sz="1600" b="1" dirty="0" smtClean="0"/>
              <a:t>中的不变量</a:t>
            </a:r>
            <a:endParaRPr lang="en-US" altLang="zh-CN" sz="1600" b="1" dirty="0"/>
          </a:p>
        </p:txBody>
      </p:sp>
      <p:sp>
        <p:nvSpPr>
          <p:cNvPr id="163" name="内容占位符 6"/>
          <p:cNvSpPr txBox="1">
            <a:spLocks/>
          </p:cNvSpPr>
          <p:nvPr/>
        </p:nvSpPr>
        <p:spPr>
          <a:xfrm>
            <a:off x="4317067" y="512615"/>
            <a:ext cx="3995404" cy="747331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1714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5143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8572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2001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5430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1600" b="1" dirty="0" smtClean="0"/>
              <a:t>通过控制，使物体的状态缓慢地变化，在此过程中，可以认为物体始终处于平衡状态中。</a:t>
            </a:r>
            <a:endParaRPr lang="zh-CN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30116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49" grpId="0" animBg="1"/>
      <p:bldP spid="157" grpId="0" animBg="1"/>
      <p:bldP spid="158" grpId="0" animBg="1"/>
      <p:bldP spid="162" grpId="0"/>
      <p:bldP spid="174" grpId="0"/>
      <p:bldP spid="175" grpId="0"/>
      <p:bldP spid="176" grpId="0"/>
      <p:bldP spid="107" grpId="0" uiExpand="1" build="p"/>
      <p:bldP spid="163" grpId="0"/>
      <p:bldP spid="16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1581956"/>
            <a:ext cx="7219950" cy="656276"/>
          </a:xfrm>
        </p:spPr>
        <p:txBody>
          <a:bodyPr>
            <a:normAutofit/>
          </a:bodyPr>
          <a:lstStyle/>
          <a:p>
            <a:pPr marL="450850" indent="-4508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CN" altLang="en-US" sz="3200" b="1" dirty="0"/>
              <a:t>何</a:t>
            </a:r>
            <a:r>
              <a:rPr lang="zh-CN" altLang="en-US" sz="3200" b="1" dirty="0" smtClean="0"/>
              <a:t>为受力分析？</a:t>
            </a:r>
            <a:r>
              <a:rPr lang="zh-CN" altLang="en-US" sz="2400" dirty="0" smtClean="0"/>
              <a:t>      </a:t>
            </a:r>
            <a:endParaRPr lang="zh-CN" altLang="en-US" sz="2400" dirty="0"/>
          </a:p>
        </p:txBody>
      </p:sp>
      <p:sp>
        <p:nvSpPr>
          <p:cNvPr id="5" name="标题 9"/>
          <p:cNvSpPr>
            <a:spLocks noGrp="1"/>
          </p:cNvSpPr>
          <p:nvPr>
            <p:ph type="title"/>
          </p:nvPr>
        </p:nvSpPr>
        <p:spPr>
          <a:xfrm>
            <a:off x="961200" y="600502"/>
            <a:ext cx="7219800" cy="879282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6350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zh-CN" altLang="en-US" sz="4400" dirty="0" smtClean="0"/>
              <a:t>一、受力分析</a:t>
            </a:r>
            <a:endParaRPr lang="zh-CN" altLang="en-US" sz="4400" dirty="0"/>
          </a:p>
        </p:txBody>
      </p:sp>
      <p:sp>
        <p:nvSpPr>
          <p:cNvPr id="8" name="内容占位符 6"/>
          <p:cNvSpPr txBox="1">
            <a:spLocks/>
          </p:cNvSpPr>
          <p:nvPr/>
        </p:nvSpPr>
        <p:spPr>
          <a:xfrm>
            <a:off x="960835" y="3451704"/>
            <a:ext cx="7219950" cy="586854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>
            <a:lvl1pPr marL="1714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5143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8572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2001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5430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0850" indent="-4508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CN" altLang="en-US" sz="3200" b="1" dirty="0"/>
              <a:t>为何受力分析</a:t>
            </a:r>
            <a:r>
              <a:rPr lang="zh-CN" altLang="en-US" sz="3200" b="1" dirty="0" smtClean="0"/>
              <a:t>？</a:t>
            </a:r>
            <a:endParaRPr lang="en-US" altLang="zh-CN" sz="3200" b="1" dirty="0"/>
          </a:p>
        </p:txBody>
      </p:sp>
      <p:sp>
        <p:nvSpPr>
          <p:cNvPr id="6" name="内容占位符 6"/>
          <p:cNvSpPr txBox="1">
            <a:spLocks/>
          </p:cNvSpPr>
          <p:nvPr/>
        </p:nvSpPr>
        <p:spPr>
          <a:xfrm>
            <a:off x="1438505" y="2153983"/>
            <a:ext cx="7219950" cy="1243130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>
            <a:lvl1pPr marL="1714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5143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8572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2001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5430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CN" altLang="en-US" sz="2400" dirty="0" smtClean="0"/>
              <a:t>受力分析，就是把物体（系统）所受的外力全面、细致地分析清楚，并用力的示意图形象、规范地表示出来。</a:t>
            </a:r>
            <a:endParaRPr lang="zh-CN" altLang="en-US" sz="2400" dirty="0"/>
          </a:p>
        </p:txBody>
      </p:sp>
      <p:sp>
        <p:nvSpPr>
          <p:cNvPr id="9" name="内容占位符 6"/>
          <p:cNvSpPr txBox="1">
            <a:spLocks/>
          </p:cNvSpPr>
          <p:nvPr/>
        </p:nvSpPr>
        <p:spPr>
          <a:xfrm>
            <a:off x="1438505" y="4024910"/>
            <a:ext cx="7219950" cy="929228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>
            <a:lvl1pPr marL="1714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5143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8572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2001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5430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CN" altLang="en-US" sz="2400" dirty="0" smtClean="0"/>
              <a:t>分析运动</a:t>
            </a:r>
            <a:r>
              <a:rPr lang="zh-CN" altLang="en-US" sz="2400" dirty="0"/>
              <a:t>与</a:t>
            </a:r>
            <a:r>
              <a:rPr lang="zh-CN" altLang="en-US" sz="2400" dirty="0" smtClean="0"/>
              <a:t>相互作用的关系</a:t>
            </a:r>
            <a:r>
              <a:rPr lang="en-US" altLang="zh-CN" sz="2400" dirty="0" smtClean="0"/>
              <a:t>——</a:t>
            </a:r>
            <a:r>
              <a:rPr lang="zh-CN" altLang="en-US" sz="2400" dirty="0" smtClean="0"/>
              <a:t>共点力平衡条件，</a:t>
            </a:r>
            <a:r>
              <a:rPr lang="zh-CN" altLang="zh-CN" sz="2400" dirty="0"/>
              <a:t>解释生产生活中的有关现象、</a:t>
            </a:r>
            <a:r>
              <a:rPr lang="zh-CN" altLang="zh-CN" sz="2400" dirty="0" smtClean="0"/>
              <a:t>解决</a:t>
            </a:r>
            <a:r>
              <a:rPr lang="zh-CN" altLang="en-US" sz="2400" dirty="0" smtClean="0"/>
              <a:t>相</a:t>
            </a:r>
            <a:r>
              <a:rPr lang="zh-CN" altLang="zh-CN" sz="2400" dirty="0" smtClean="0"/>
              <a:t>关</a:t>
            </a:r>
            <a:r>
              <a:rPr lang="zh-CN" altLang="zh-CN" sz="2400" dirty="0"/>
              <a:t>问题。</a:t>
            </a:r>
            <a:endParaRPr lang="en-US" altLang="zh-CN" sz="2400" dirty="0" smtClean="0"/>
          </a:p>
        </p:txBody>
      </p:sp>
    </p:spTree>
    <p:extLst>
      <p:ext uri="{BB962C8B-B14F-4D97-AF65-F5344CB8AC3E}">
        <p14:creationId xmlns:p14="http://schemas.microsoft.com/office/powerpoint/2010/main" val="137829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9"/>
          <p:cNvSpPr>
            <a:spLocks noGrp="1"/>
          </p:cNvSpPr>
          <p:nvPr>
            <p:ph type="title"/>
          </p:nvPr>
        </p:nvSpPr>
        <p:spPr>
          <a:xfrm>
            <a:off x="961200" y="600502"/>
            <a:ext cx="7219800" cy="879282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6350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zh-CN" altLang="en-US" sz="4400" dirty="0" smtClean="0"/>
              <a:t>一、受力分析</a:t>
            </a:r>
            <a:endParaRPr lang="zh-CN" altLang="en-US" sz="4400" dirty="0"/>
          </a:p>
        </p:txBody>
      </p:sp>
      <p:sp>
        <p:nvSpPr>
          <p:cNvPr id="35" name="内容占位符 6"/>
          <p:cNvSpPr>
            <a:spLocks noGrp="1"/>
          </p:cNvSpPr>
          <p:nvPr>
            <p:ph sz="quarter" idx="13"/>
          </p:nvPr>
        </p:nvSpPr>
        <p:spPr>
          <a:xfrm>
            <a:off x="960835" y="1481248"/>
            <a:ext cx="4129780" cy="616319"/>
          </a:xfrm>
        </p:spPr>
        <p:txBody>
          <a:bodyPr>
            <a:normAutofit/>
          </a:bodyPr>
          <a:lstStyle/>
          <a:p>
            <a:pPr marL="450850" indent="-4508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CN" altLang="en-US" sz="3200" b="1" dirty="0"/>
              <a:t>如何</a:t>
            </a:r>
            <a:r>
              <a:rPr lang="zh-CN" altLang="en-US" sz="3200" b="1" dirty="0" smtClean="0"/>
              <a:t>受力分析？</a:t>
            </a:r>
            <a:endParaRPr lang="en-US" altLang="zh-CN" sz="3200" b="1" dirty="0" smtClean="0"/>
          </a:p>
        </p:txBody>
      </p:sp>
      <p:grpSp>
        <p:nvGrpSpPr>
          <p:cNvPr id="5" name="组合 4"/>
          <p:cNvGrpSpPr/>
          <p:nvPr/>
        </p:nvGrpSpPr>
        <p:grpSpPr>
          <a:xfrm>
            <a:off x="3431868" y="2217772"/>
            <a:ext cx="5336767" cy="540000"/>
            <a:chOff x="3431868" y="2217772"/>
            <a:chExt cx="5336767" cy="540000"/>
          </a:xfrm>
        </p:grpSpPr>
        <p:sp>
          <p:nvSpPr>
            <p:cNvPr id="13" name="TextBox 12"/>
            <p:cNvSpPr txBox="1">
              <a:spLocks noChangeAspect="1"/>
            </p:cNvSpPr>
            <p:nvPr/>
          </p:nvSpPr>
          <p:spPr>
            <a:xfrm>
              <a:off x="4268635" y="2217772"/>
              <a:ext cx="4500000" cy="540000"/>
            </a:xfrm>
            <a:prstGeom prst="rect">
              <a:avLst/>
            </a:prstGeom>
            <a:solidFill>
              <a:srgbClr val="FBFBFB"/>
            </a:solidFill>
            <a:ln>
              <a:solidFill>
                <a:srgbClr val="002060"/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r>
                <a:rPr lang="zh-CN" altLang="en-US" sz="1600" b="1" dirty="0" smtClean="0"/>
                <a:t>可以是一</a:t>
              </a:r>
              <a:r>
                <a:rPr lang="zh-CN" altLang="en-US" sz="1600" b="1" dirty="0"/>
                <a:t>个点、一个</a:t>
              </a:r>
              <a:r>
                <a:rPr lang="zh-CN" altLang="en-US" sz="1600" b="1" dirty="0" smtClean="0"/>
                <a:t>物体或多</a:t>
              </a:r>
              <a:r>
                <a:rPr lang="zh-CN" altLang="en-US" sz="1600" b="1" dirty="0"/>
                <a:t>个物体组成的系统</a:t>
              </a:r>
            </a:p>
          </p:txBody>
        </p:sp>
        <p:cxnSp>
          <p:nvCxnSpPr>
            <p:cNvPr id="17" name="直接箭头连接符 16"/>
            <p:cNvCxnSpPr/>
            <p:nvPr/>
          </p:nvCxnSpPr>
          <p:spPr>
            <a:xfrm>
              <a:off x="3431868" y="2489274"/>
              <a:ext cx="836767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3431868" y="2925619"/>
            <a:ext cx="5336767" cy="540000"/>
            <a:chOff x="3431868" y="2925619"/>
            <a:chExt cx="5336767" cy="540000"/>
          </a:xfrm>
        </p:grpSpPr>
        <p:sp>
          <p:nvSpPr>
            <p:cNvPr id="22" name="TextBox 21"/>
            <p:cNvSpPr txBox="1">
              <a:spLocks noChangeAspect="1"/>
            </p:cNvSpPr>
            <p:nvPr/>
          </p:nvSpPr>
          <p:spPr>
            <a:xfrm>
              <a:off x="4268635" y="2925619"/>
              <a:ext cx="4500000" cy="540000"/>
            </a:xfrm>
            <a:prstGeom prst="rect">
              <a:avLst/>
            </a:prstGeom>
            <a:solidFill>
              <a:srgbClr val="FBFBFB"/>
            </a:solidFill>
            <a:ln>
              <a:solidFill>
                <a:srgbClr val="002060"/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r>
                <a:rPr lang="zh-CN" altLang="en-US" sz="1600" b="1" dirty="0" smtClean="0"/>
                <a:t>按重力、弹力、摩擦力、其他力（如拉力）顺序</a:t>
              </a:r>
              <a:endParaRPr lang="zh-CN" altLang="en-US" sz="1600" b="1" dirty="0"/>
            </a:p>
          </p:txBody>
        </p:sp>
        <p:cxnSp>
          <p:nvCxnSpPr>
            <p:cNvPr id="30" name="直接箭头连接符 29"/>
            <p:cNvCxnSpPr/>
            <p:nvPr/>
          </p:nvCxnSpPr>
          <p:spPr>
            <a:xfrm>
              <a:off x="3431868" y="3177069"/>
              <a:ext cx="836767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3431868" y="3595986"/>
            <a:ext cx="5336767" cy="540000"/>
            <a:chOff x="3431868" y="3595986"/>
            <a:chExt cx="5336767" cy="540000"/>
          </a:xfrm>
        </p:grpSpPr>
        <p:sp>
          <p:nvSpPr>
            <p:cNvPr id="23" name="TextBox 22"/>
            <p:cNvSpPr txBox="1">
              <a:spLocks noChangeAspect="1"/>
            </p:cNvSpPr>
            <p:nvPr/>
          </p:nvSpPr>
          <p:spPr>
            <a:xfrm>
              <a:off x="4268635" y="3595986"/>
              <a:ext cx="4500000" cy="540000"/>
            </a:xfrm>
            <a:prstGeom prst="rect">
              <a:avLst/>
            </a:prstGeom>
            <a:solidFill>
              <a:srgbClr val="FBFBFB"/>
            </a:solidFill>
            <a:ln>
              <a:solidFill>
                <a:srgbClr val="002060"/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r>
                <a:rPr lang="zh-CN" altLang="en-US" sz="1600" b="1" dirty="0" smtClean="0"/>
                <a:t>准确地标出各力的方向，定性地表示力的大小</a:t>
              </a:r>
              <a:endParaRPr lang="zh-CN" altLang="en-US" sz="1600" b="1" dirty="0"/>
            </a:p>
          </p:txBody>
        </p:sp>
        <p:cxnSp>
          <p:nvCxnSpPr>
            <p:cNvPr id="31" name="直接箭头连接符 30"/>
            <p:cNvCxnSpPr/>
            <p:nvPr/>
          </p:nvCxnSpPr>
          <p:spPr>
            <a:xfrm>
              <a:off x="3431868" y="3864685"/>
              <a:ext cx="836767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3431868" y="4284477"/>
            <a:ext cx="5336767" cy="540000"/>
            <a:chOff x="3431868" y="4284477"/>
            <a:chExt cx="5336767" cy="540000"/>
          </a:xfrm>
        </p:grpSpPr>
        <p:sp>
          <p:nvSpPr>
            <p:cNvPr id="24" name="TextBox 23"/>
            <p:cNvSpPr txBox="1">
              <a:spLocks noChangeAspect="1"/>
            </p:cNvSpPr>
            <p:nvPr/>
          </p:nvSpPr>
          <p:spPr>
            <a:xfrm>
              <a:off x="4268635" y="4284477"/>
              <a:ext cx="4500000" cy="540000"/>
            </a:xfrm>
            <a:prstGeom prst="rect">
              <a:avLst/>
            </a:prstGeom>
            <a:solidFill>
              <a:srgbClr val="FBFBFB"/>
            </a:solidFill>
            <a:ln>
              <a:solidFill>
                <a:srgbClr val="002060"/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pPr algn="just"/>
              <a:r>
                <a:rPr lang="zh-CN" altLang="zh-CN" sz="1600" b="1" kern="1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/>
                </a:rPr>
                <a:t>是否有遗漏或多余的力</a:t>
              </a:r>
            </a:p>
          </p:txBody>
        </p:sp>
        <p:cxnSp>
          <p:nvCxnSpPr>
            <p:cNvPr id="32" name="直接箭头连接符 31"/>
            <p:cNvCxnSpPr/>
            <p:nvPr/>
          </p:nvCxnSpPr>
          <p:spPr>
            <a:xfrm>
              <a:off x="3431868" y="4554007"/>
              <a:ext cx="836767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1837038" y="2304608"/>
            <a:ext cx="1584000" cy="2460043"/>
            <a:chOff x="1837038" y="2236368"/>
            <a:chExt cx="1584000" cy="2460043"/>
          </a:xfrm>
        </p:grpSpPr>
        <p:sp>
          <p:nvSpPr>
            <p:cNvPr id="14" name="下箭头 13"/>
            <p:cNvSpPr>
              <a:spLocks noChangeAspect="1"/>
            </p:cNvSpPr>
            <p:nvPr/>
          </p:nvSpPr>
          <p:spPr>
            <a:xfrm>
              <a:off x="2495868" y="2618495"/>
              <a:ext cx="252000" cy="306000"/>
            </a:xfrm>
            <a:prstGeom prst="downArrow">
              <a:avLst>
                <a:gd name="adj1" fmla="val 36308"/>
                <a:gd name="adj2" fmla="val 50000"/>
              </a:avLst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26" name="下箭头 25"/>
            <p:cNvSpPr>
              <a:spLocks noChangeAspect="1"/>
            </p:cNvSpPr>
            <p:nvPr/>
          </p:nvSpPr>
          <p:spPr>
            <a:xfrm>
              <a:off x="2495868" y="3304886"/>
              <a:ext cx="252000" cy="306000"/>
            </a:xfrm>
            <a:prstGeom prst="downArrow">
              <a:avLst>
                <a:gd name="adj1" fmla="val 36308"/>
                <a:gd name="adj2" fmla="val 50000"/>
              </a:avLst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27" name="下箭头 26"/>
            <p:cNvSpPr>
              <a:spLocks noChangeAspect="1"/>
            </p:cNvSpPr>
            <p:nvPr/>
          </p:nvSpPr>
          <p:spPr>
            <a:xfrm>
              <a:off x="2495868" y="3992445"/>
              <a:ext cx="252000" cy="306000"/>
            </a:xfrm>
            <a:prstGeom prst="downArrow">
              <a:avLst>
                <a:gd name="adj1" fmla="val 36308"/>
                <a:gd name="adj2" fmla="val 50000"/>
              </a:avLst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12" name="TextBox 11"/>
            <p:cNvSpPr txBox="1">
              <a:spLocks noChangeAspect="1"/>
            </p:cNvSpPr>
            <p:nvPr/>
          </p:nvSpPr>
          <p:spPr>
            <a:xfrm>
              <a:off x="1837038" y="2236368"/>
              <a:ext cx="1584000" cy="396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</a:rPr>
                <a:t>明确研究对象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>
              <a:spLocks noChangeAspect="1"/>
            </p:cNvSpPr>
            <p:nvPr/>
          </p:nvSpPr>
          <p:spPr>
            <a:xfrm>
              <a:off x="1841728" y="2936367"/>
              <a:ext cx="1569661" cy="3693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</a:rPr>
                <a:t>顺序</a:t>
              </a:r>
              <a:r>
                <a:rPr lang="zh-CN" altLang="en-US" b="1" dirty="0" smtClean="0">
                  <a:solidFill>
                    <a:schemeClr val="bg1"/>
                  </a:solidFill>
                </a:rPr>
                <a:t>受</a:t>
              </a:r>
              <a:r>
                <a:rPr lang="zh-CN" altLang="en-US" b="1" dirty="0">
                  <a:solidFill>
                    <a:schemeClr val="bg1"/>
                  </a:solidFill>
                </a:rPr>
                <a:t>力分析</a:t>
              </a:r>
            </a:p>
          </p:txBody>
        </p:sp>
        <p:sp>
          <p:nvSpPr>
            <p:cNvPr id="19" name="TextBox 18"/>
            <p:cNvSpPr txBox="1">
              <a:spLocks noChangeAspect="1"/>
            </p:cNvSpPr>
            <p:nvPr/>
          </p:nvSpPr>
          <p:spPr>
            <a:xfrm>
              <a:off x="1837038" y="3609285"/>
              <a:ext cx="1584000" cy="396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</a:rPr>
                <a:t>画受力示意图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>
              <a:spLocks noChangeAspect="1"/>
            </p:cNvSpPr>
            <p:nvPr/>
          </p:nvSpPr>
          <p:spPr>
            <a:xfrm>
              <a:off x="1837038" y="4300411"/>
              <a:ext cx="1584000" cy="396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</a:rPr>
                <a:t>检验分析结果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内容占位符 6"/>
          <p:cNvSpPr txBox="1">
            <a:spLocks/>
          </p:cNvSpPr>
          <p:nvPr/>
        </p:nvSpPr>
        <p:spPr>
          <a:xfrm>
            <a:off x="212563" y="2039857"/>
            <a:ext cx="1534351" cy="762422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>
            <a:lvl1pPr marL="1714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5143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8572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2001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5430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800" b="1" dirty="0" smtClean="0"/>
              <a:t>1</a:t>
            </a:r>
            <a:r>
              <a:rPr lang="zh-CN" altLang="en-US" sz="2800" b="1" dirty="0" smtClean="0"/>
              <a:t>．</a:t>
            </a:r>
            <a:r>
              <a:rPr lang="zh-CN" altLang="en-US" sz="2800" b="1" dirty="0"/>
              <a:t>步骤</a:t>
            </a:r>
          </a:p>
        </p:txBody>
      </p:sp>
    </p:spTree>
    <p:extLst>
      <p:ext uri="{BB962C8B-B14F-4D97-AF65-F5344CB8AC3E}">
        <p14:creationId xmlns:p14="http://schemas.microsoft.com/office/powerpoint/2010/main" val="9705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1924050" y="1714079"/>
            <a:ext cx="1745082" cy="1929234"/>
          </a:xfrm>
        </p:spPr>
        <p:txBody>
          <a:bodyPr>
            <a:normAutofit/>
          </a:bodyPr>
          <a:lstStyle/>
          <a:p>
            <a:pPr marL="450850" indent="-4508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ea typeface="黑体" panose="02010609060101010101" pitchFamily="49" charset="-122"/>
                <a:cs typeface="Arial" panose="020B0604020202020204" pitchFamily="34" charset="0"/>
              </a:rPr>
              <a:t>隔离法</a:t>
            </a:r>
            <a:endParaRPr lang="en-US" altLang="zh-CN" sz="2400" dirty="0" smtClean="0"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450850" indent="-450850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ea typeface="黑体" panose="02010609060101010101" pitchFamily="49" charset="-122"/>
                <a:cs typeface="Arial" panose="020B0604020202020204" pitchFamily="34" charset="0"/>
              </a:rPr>
              <a:t>整体法</a:t>
            </a:r>
            <a:endParaRPr lang="zh-CN" altLang="en-US" sz="3200" dirty="0"/>
          </a:p>
        </p:txBody>
      </p:sp>
      <p:sp>
        <p:nvSpPr>
          <p:cNvPr id="8" name="标题 9"/>
          <p:cNvSpPr>
            <a:spLocks noGrp="1"/>
          </p:cNvSpPr>
          <p:nvPr>
            <p:ph type="title"/>
          </p:nvPr>
        </p:nvSpPr>
        <p:spPr>
          <a:xfrm>
            <a:off x="961200" y="600502"/>
            <a:ext cx="7219800" cy="879282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6350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zh-CN" altLang="en-US" sz="4400" dirty="0" smtClean="0"/>
              <a:t>一、受力分析</a:t>
            </a:r>
            <a:endParaRPr lang="zh-CN" alt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3669132" y="2705884"/>
            <a:ext cx="4544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/>
              <a:t>将几个物体作为整体成为一个研究对象</a:t>
            </a:r>
            <a:endParaRPr lang="zh-CN" alt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3669132" y="1745694"/>
            <a:ext cx="3518912" cy="3637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/>
              <a:t>将研究对象与周围物体分隔开</a:t>
            </a:r>
            <a:endParaRPr lang="zh-CN" alt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669132" y="3015203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/>
              <a:t>适合求系统外力</a:t>
            </a:r>
            <a:endParaRPr lang="zh-CN" alt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3669132" y="2075379"/>
            <a:ext cx="3775393" cy="3637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/>
              <a:t>适合求系统内物体间相互作用力</a:t>
            </a:r>
            <a:endParaRPr lang="zh-CN" alt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681243" y="3633404"/>
            <a:ext cx="79558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 smtClean="0"/>
              <a:t>        对</a:t>
            </a:r>
            <a:r>
              <a:rPr lang="zh-CN" altLang="en-US" sz="2200" dirty="0"/>
              <a:t>一些较复杂问题，通常需要</a:t>
            </a:r>
            <a:r>
              <a:rPr lang="zh-CN" altLang="en-US" sz="2200" dirty="0" smtClean="0"/>
              <a:t>多次转换研究</a:t>
            </a:r>
            <a:r>
              <a:rPr lang="zh-CN" altLang="en-US" sz="2200" dirty="0"/>
              <a:t>对象，交替使用整体法和隔离法。</a:t>
            </a:r>
          </a:p>
        </p:txBody>
      </p:sp>
      <p:sp>
        <p:nvSpPr>
          <p:cNvPr id="11" name="内容占位符 6"/>
          <p:cNvSpPr txBox="1">
            <a:spLocks/>
          </p:cNvSpPr>
          <p:nvPr/>
        </p:nvSpPr>
        <p:spPr>
          <a:xfrm>
            <a:off x="212563" y="1603121"/>
            <a:ext cx="1534351" cy="762422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>
            <a:lvl1pPr marL="1714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5143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8572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2001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5430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800" b="1" dirty="0" smtClean="0"/>
              <a:t>2</a:t>
            </a:r>
            <a:r>
              <a:rPr lang="zh-CN" altLang="en-US" sz="2800" b="1" dirty="0" smtClean="0"/>
              <a:t>．</a:t>
            </a:r>
            <a:r>
              <a:rPr lang="zh-CN" altLang="en-US" sz="2800" b="1" dirty="0"/>
              <a:t>方法</a:t>
            </a:r>
          </a:p>
        </p:txBody>
      </p:sp>
    </p:spTree>
    <p:extLst>
      <p:ext uri="{BB962C8B-B14F-4D97-AF65-F5344CB8AC3E}">
        <p14:creationId xmlns:p14="http://schemas.microsoft.com/office/powerpoint/2010/main" val="303903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/>
          <p:cNvSpPr>
            <a:spLocks noGrp="1"/>
          </p:cNvSpPr>
          <p:nvPr>
            <p:ph type="title"/>
          </p:nvPr>
        </p:nvSpPr>
        <p:spPr>
          <a:xfrm>
            <a:off x="961200" y="600502"/>
            <a:ext cx="7219800" cy="879282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6350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zh-CN" altLang="en-US" sz="4400" dirty="0" smtClean="0"/>
              <a:t>一、受力分析</a:t>
            </a:r>
            <a:endParaRPr lang="zh-CN" altLang="en-US" sz="4400" dirty="0"/>
          </a:p>
        </p:txBody>
      </p:sp>
      <p:sp>
        <p:nvSpPr>
          <p:cNvPr id="8" name="内容占位符 6"/>
          <p:cNvSpPr txBox="1">
            <a:spLocks/>
          </p:cNvSpPr>
          <p:nvPr/>
        </p:nvSpPr>
        <p:spPr>
          <a:xfrm>
            <a:off x="212563" y="1603121"/>
            <a:ext cx="1534351" cy="762422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>
            <a:lvl1pPr marL="1714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5143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8572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2001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5430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800" b="1" dirty="0" smtClean="0"/>
              <a:t>3</a:t>
            </a:r>
            <a:r>
              <a:rPr lang="zh-CN" altLang="en-US" sz="2800" b="1" dirty="0" smtClean="0"/>
              <a:t>．</a:t>
            </a:r>
            <a:r>
              <a:rPr lang="zh-CN" altLang="en-US" sz="2800" b="1" dirty="0"/>
              <a:t>注意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9540" y="2162180"/>
            <a:ext cx="8186096" cy="2709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lnSpc>
                <a:spcPct val="135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/>
              <a:t>只分析</a:t>
            </a:r>
            <a:r>
              <a:rPr lang="zh-CN" altLang="en-US" dirty="0"/>
              <a:t>研究</a:t>
            </a:r>
            <a:r>
              <a:rPr lang="zh-CN" altLang="en-US" dirty="0" smtClean="0"/>
              <a:t>对象受到的力，不分析研究对象对其他物体施加的力</a:t>
            </a:r>
            <a:endParaRPr lang="en-US" altLang="zh-CN" dirty="0" smtClean="0"/>
          </a:p>
          <a:p>
            <a:pPr marL="285750" indent="-285750">
              <a:lnSpc>
                <a:spcPct val="135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/>
              <a:t>每</a:t>
            </a:r>
            <a:r>
              <a:rPr lang="zh-CN" altLang="en-US" dirty="0"/>
              <a:t>一</a:t>
            </a:r>
            <a:r>
              <a:rPr lang="zh-CN" altLang="en-US" dirty="0" smtClean="0"/>
              <a:t>个力都应该有施力物体</a:t>
            </a:r>
            <a:endParaRPr lang="en-US" altLang="zh-CN" dirty="0" smtClean="0"/>
          </a:p>
          <a:p>
            <a:pPr marL="285750" indent="-285750">
              <a:lnSpc>
                <a:spcPct val="135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/>
              <a:t>只</a:t>
            </a:r>
            <a:r>
              <a:rPr lang="zh-CN" altLang="en-US" dirty="0"/>
              <a:t>分析性质</a:t>
            </a:r>
            <a:r>
              <a:rPr lang="zh-CN" altLang="en-US" dirty="0" smtClean="0"/>
              <a:t>力，不分析效果力</a:t>
            </a:r>
            <a:endParaRPr lang="en-US" altLang="zh-CN" dirty="0" smtClean="0"/>
          </a:p>
          <a:p>
            <a:pPr marL="285750" indent="-285750">
              <a:lnSpc>
                <a:spcPct val="135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/>
              <a:t>合力</a:t>
            </a:r>
            <a:r>
              <a:rPr lang="zh-CN" altLang="en-US" dirty="0"/>
              <a:t>和分力不能同时作为物体所受的</a:t>
            </a:r>
            <a:r>
              <a:rPr lang="zh-CN" altLang="en-US" dirty="0" smtClean="0"/>
              <a:t>力出现</a:t>
            </a:r>
            <a:endParaRPr lang="en-US" altLang="zh-CN" dirty="0" smtClean="0"/>
          </a:p>
          <a:p>
            <a:pPr marL="285750" indent="-285750">
              <a:lnSpc>
                <a:spcPct val="135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/>
              <a:t>弹力、静摩擦力是被动力，可用假设法判断有无和方向</a:t>
            </a:r>
            <a:endParaRPr lang="en-US" altLang="zh-CN" dirty="0" smtClean="0"/>
          </a:p>
          <a:p>
            <a:pPr marL="273050" indent="-273050">
              <a:lnSpc>
                <a:spcPct val="135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/>
              <a:t>结合物体的运动状态和牛顿第三定律，也是确保受力分析正确的有效途径</a:t>
            </a:r>
            <a:endParaRPr lang="en-US" altLang="zh-CN" dirty="0" smtClean="0"/>
          </a:p>
          <a:p>
            <a:pPr marL="273050" indent="-273050">
              <a:lnSpc>
                <a:spcPct val="135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/>
              <a:t>整体法分析受力时，只分析外力，不考虑系统内物体间的相互作用力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7528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9"/>
          <p:cNvSpPr>
            <a:spLocks noGrp="1"/>
          </p:cNvSpPr>
          <p:nvPr>
            <p:ph type="title"/>
          </p:nvPr>
        </p:nvSpPr>
        <p:spPr>
          <a:xfrm>
            <a:off x="961200" y="600502"/>
            <a:ext cx="7219800" cy="879282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6350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zh-CN" altLang="en-US" sz="4400" dirty="0" smtClean="0"/>
              <a:t>例题</a:t>
            </a:r>
            <a:endParaRPr lang="zh-CN" altLang="en-US" sz="4400" dirty="0"/>
          </a:p>
        </p:txBody>
      </p:sp>
      <p:grpSp>
        <p:nvGrpSpPr>
          <p:cNvPr id="13" name="组合 12"/>
          <p:cNvGrpSpPr/>
          <p:nvPr/>
        </p:nvGrpSpPr>
        <p:grpSpPr>
          <a:xfrm>
            <a:off x="784496" y="2977155"/>
            <a:ext cx="1765204" cy="751934"/>
            <a:chOff x="1262947" y="2977155"/>
            <a:chExt cx="1765204" cy="751934"/>
          </a:xfrm>
        </p:grpSpPr>
        <p:sp>
          <p:nvSpPr>
            <p:cNvPr id="5" name="矩形 4"/>
            <p:cNvSpPr>
              <a:spLocks noChangeAspect="1"/>
            </p:cNvSpPr>
            <p:nvPr/>
          </p:nvSpPr>
          <p:spPr>
            <a:xfrm>
              <a:off x="1726359" y="3244851"/>
              <a:ext cx="550381" cy="36692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1262947" y="3618871"/>
              <a:ext cx="1476000" cy="110218"/>
              <a:chOff x="70107" y="2462582"/>
              <a:chExt cx="1476000" cy="110218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88710" y="2464800"/>
                <a:ext cx="1440000" cy="108000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" name="直接连接符 7"/>
              <p:cNvCxnSpPr/>
              <p:nvPr/>
            </p:nvCxnSpPr>
            <p:spPr>
              <a:xfrm>
                <a:off x="70107" y="2462582"/>
                <a:ext cx="1476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/>
            <p:cNvSpPr txBox="1"/>
            <p:nvPr/>
          </p:nvSpPr>
          <p:spPr>
            <a:xfrm>
              <a:off x="1819893" y="3261963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直接箭头连接符 10"/>
            <p:cNvCxnSpPr/>
            <p:nvPr/>
          </p:nvCxnSpPr>
          <p:spPr>
            <a:xfrm>
              <a:off x="2276740" y="3424995"/>
              <a:ext cx="71393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676773" y="2977155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zh-CN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581677" y="2018241"/>
            <a:ext cx="1765204" cy="1097434"/>
            <a:chOff x="3487532" y="2631655"/>
            <a:chExt cx="1765204" cy="1097434"/>
          </a:xfrm>
        </p:grpSpPr>
        <p:sp>
          <p:nvSpPr>
            <p:cNvPr id="15" name="矩形 14"/>
            <p:cNvSpPr>
              <a:spLocks noChangeAspect="1"/>
            </p:cNvSpPr>
            <p:nvPr/>
          </p:nvSpPr>
          <p:spPr>
            <a:xfrm>
              <a:off x="3950944" y="3244851"/>
              <a:ext cx="550381" cy="36692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3487532" y="3618871"/>
              <a:ext cx="1476000" cy="110218"/>
              <a:chOff x="70107" y="2462582"/>
              <a:chExt cx="1476000" cy="110218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88710" y="2464800"/>
                <a:ext cx="1440000" cy="108000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1" name="直接连接符 20"/>
              <p:cNvCxnSpPr/>
              <p:nvPr/>
            </p:nvCxnSpPr>
            <p:spPr>
              <a:xfrm>
                <a:off x="70107" y="2462582"/>
                <a:ext cx="1476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/>
            <p:cNvSpPr txBox="1"/>
            <p:nvPr/>
          </p:nvSpPr>
          <p:spPr>
            <a:xfrm>
              <a:off x="4044478" y="3261963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" name="直接箭头连接符 17"/>
            <p:cNvCxnSpPr/>
            <p:nvPr/>
          </p:nvCxnSpPr>
          <p:spPr>
            <a:xfrm>
              <a:off x="4501325" y="3079495"/>
              <a:ext cx="71393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901358" y="2631655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zh-CN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矩形 21"/>
            <p:cNvSpPr>
              <a:spLocks noChangeAspect="1"/>
            </p:cNvSpPr>
            <p:nvPr/>
          </p:nvSpPr>
          <p:spPr>
            <a:xfrm>
              <a:off x="3950944" y="2877717"/>
              <a:ext cx="550381" cy="36692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044478" y="2894829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581677" y="3795419"/>
            <a:ext cx="1765204" cy="851372"/>
            <a:chOff x="3487532" y="2877717"/>
            <a:chExt cx="1765204" cy="851372"/>
          </a:xfrm>
        </p:grpSpPr>
        <p:sp>
          <p:nvSpPr>
            <p:cNvPr id="26" name="矩形 25"/>
            <p:cNvSpPr>
              <a:spLocks noChangeAspect="1"/>
            </p:cNvSpPr>
            <p:nvPr/>
          </p:nvSpPr>
          <p:spPr>
            <a:xfrm>
              <a:off x="3950944" y="3244851"/>
              <a:ext cx="550381" cy="36692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3487532" y="3618871"/>
              <a:ext cx="1476000" cy="110218"/>
              <a:chOff x="70107" y="2462582"/>
              <a:chExt cx="1476000" cy="110218"/>
            </a:xfrm>
          </p:grpSpPr>
          <p:sp>
            <p:nvSpPr>
              <p:cNvPr id="33" name="矩形 32"/>
              <p:cNvSpPr/>
              <p:nvPr/>
            </p:nvSpPr>
            <p:spPr>
              <a:xfrm>
                <a:off x="88710" y="2464800"/>
                <a:ext cx="1440000" cy="108000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4" name="直接连接符 33"/>
              <p:cNvCxnSpPr/>
              <p:nvPr/>
            </p:nvCxnSpPr>
            <p:spPr>
              <a:xfrm>
                <a:off x="70107" y="2462582"/>
                <a:ext cx="1476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TextBox 27"/>
            <p:cNvSpPr txBox="1"/>
            <p:nvPr/>
          </p:nvSpPr>
          <p:spPr>
            <a:xfrm>
              <a:off x="4044478" y="3261963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9" name="直接箭头连接符 28"/>
            <p:cNvCxnSpPr/>
            <p:nvPr/>
          </p:nvCxnSpPr>
          <p:spPr>
            <a:xfrm>
              <a:off x="4501325" y="3428311"/>
              <a:ext cx="71393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4901358" y="2980471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zh-CN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矩形 30"/>
            <p:cNvSpPr>
              <a:spLocks noChangeAspect="1"/>
            </p:cNvSpPr>
            <p:nvPr/>
          </p:nvSpPr>
          <p:spPr>
            <a:xfrm>
              <a:off x="3950944" y="2877717"/>
              <a:ext cx="550381" cy="36692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044478" y="2894829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6502914" y="2513150"/>
            <a:ext cx="1765204" cy="1215939"/>
            <a:chOff x="5902402" y="2513150"/>
            <a:chExt cx="1765204" cy="1215939"/>
          </a:xfrm>
        </p:grpSpPr>
        <p:grpSp>
          <p:nvGrpSpPr>
            <p:cNvPr id="37" name="组合 36"/>
            <p:cNvGrpSpPr/>
            <p:nvPr/>
          </p:nvGrpSpPr>
          <p:grpSpPr>
            <a:xfrm>
              <a:off x="5902402" y="3618871"/>
              <a:ext cx="1476000" cy="110218"/>
              <a:chOff x="70107" y="2462582"/>
              <a:chExt cx="1476000" cy="110218"/>
            </a:xfrm>
          </p:grpSpPr>
          <p:sp>
            <p:nvSpPr>
              <p:cNvPr id="41" name="矩形 40"/>
              <p:cNvSpPr/>
              <p:nvPr/>
            </p:nvSpPr>
            <p:spPr>
              <a:xfrm>
                <a:off x="88710" y="2464800"/>
                <a:ext cx="1440000" cy="108000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2" name="直接连接符 41"/>
              <p:cNvCxnSpPr/>
              <p:nvPr/>
            </p:nvCxnSpPr>
            <p:spPr>
              <a:xfrm>
                <a:off x="70107" y="2462582"/>
                <a:ext cx="1476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组合 42"/>
            <p:cNvGrpSpPr/>
            <p:nvPr/>
          </p:nvGrpSpPr>
          <p:grpSpPr>
            <a:xfrm>
              <a:off x="6365814" y="3244851"/>
              <a:ext cx="550381" cy="386444"/>
              <a:chOff x="6365814" y="3244851"/>
              <a:chExt cx="550381" cy="386444"/>
            </a:xfrm>
          </p:grpSpPr>
          <p:sp>
            <p:nvSpPr>
              <p:cNvPr id="36" name="矩形 35"/>
              <p:cNvSpPr>
                <a:spLocks noChangeAspect="1"/>
              </p:cNvSpPr>
              <p:nvPr/>
            </p:nvSpPr>
            <p:spPr>
              <a:xfrm>
                <a:off x="6365814" y="3244851"/>
                <a:ext cx="550381" cy="3669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459348" y="3261963"/>
                <a:ext cx="351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zh-CN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6916195" y="2634099"/>
              <a:ext cx="751411" cy="447840"/>
              <a:chOff x="6916195" y="2634099"/>
              <a:chExt cx="751411" cy="447840"/>
            </a:xfrm>
          </p:grpSpPr>
          <p:cxnSp>
            <p:nvCxnSpPr>
              <p:cNvPr id="39" name="直接箭头连接符 38"/>
              <p:cNvCxnSpPr/>
              <p:nvPr/>
            </p:nvCxnSpPr>
            <p:spPr>
              <a:xfrm>
                <a:off x="6916195" y="3081939"/>
                <a:ext cx="713937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/>
              <p:cNvSpPr txBox="1"/>
              <p:nvPr/>
            </p:nvSpPr>
            <p:spPr>
              <a:xfrm>
                <a:off x="7316228" y="2634099"/>
                <a:ext cx="351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endParaRPr lang="zh-CN" altLang="en-US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6365814" y="2880161"/>
              <a:ext cx="550381" cy="386444"/>
              <a:chOff x="6365814" y="3244851"/>
              <a:chExt cx="550381" cy="386444"/>
            </a:xfrm>
          </p:grpSpPr>
          <p:sp>
            <p:nvSpPr>
              <p:cNvPr id="45" name="矩形 44"/>
              <p:cNvSpPr>
                <a:spLocks noChangeAspect="1"/>
              </p:cNvSpPr>
              <p:nvPr/>
            </p:nvSpPr>
            <p:spPr>
              <a:xfrm>
                <a:off x="6365814" y="3244851"/>
                <a:ext cx="550381" cy="3669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6459348" y="3261963"/>
                <a:ext cx="338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zh-CN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6365814" y="2513150"/>
              <a:ext cx="550381" cy="386444"/>
              <a:chOff x="6365814" y="3244851"/>
              <a:chExt cx="550381" cy="386444"/>
            </a:xfrm>
          </p:grpSpPr>
          <p:sp>
            <p:nvSpPr>
              <p:cNvPr id="48" name="矩形 47"/>
              <p:cNvSpPr>
                <a:spLocks noChangeAspect="1"/>
              </p:cNvSpPr>
              <p:nvPr/>
            </p:nvSpPr>
            <p:spPr>
              <a:xfrm>
                <a:off x="6365814" y="3244851"/>
                <a:ext cx="550381" cy="3669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6459348" y="3261963"/>
                <a:ext cx="351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zh-CN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52" name="内容占位符 6"/>
          <p:cNvSpPr txBox="1">
            <a:spLocks/>
          </p:cNvSpPr>
          <p:nvPr/>
        </p:nvSpPr>
        <p:spPr>
          <a:xfrm>
            <a:off x="3056372" y="790386"/>
            <a:ext cx="1539098" cy="612000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1714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5143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8572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2001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5430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zh-CN" altLang="en-US" sz="2400" b="1" dirty="0" smtClean="0">
                <a:solidFill>
                  <a:srgbClr val="0070C0"/>
                </a:solidFill>
              </a:rPr>
              <a:t>隔离法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53" name="内容占位符 6"/>
          <p:cNvSpPr txBox="1">
            <a:spLocks/>
          </p:cNvSpPr>
          <p:nvPr/>
        </p:nvSpPr>
        <p:spPr>
          <a:xfrm>
            <a:off x="4978446" y="919545"/>
            <a:ext cx="2126630" cy="353681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1714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5143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8572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2001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5430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8300" indent="-36830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1800" dirty="0" smtClean="0">
                <a:solidFill>
                  <a:srgbClr val="0070C0"/>
                </a:solidFill>
              </a:rPr>
              <a:t>力的平衡条件</a:t>
            </a:r>
            <a:endParaRPr lang="zh-CN" altLang="en-US" sz="2000" dirty="0">
              <a:solidFill>
                <a:srgbClr val="0070C0"/>
              </a:solidFill>
            </a:endParaRPr>
          </a:p>
        </p:txBody>
      </p:sp>
      <p:sp>
        <p:nvSpPr>
          <p:cNvPr id="55" name="内容占位符 6"/>
          <p:cNvSpPr txBox="1">
            <a:spLocks/>
          </p:cNvSpPr>
          <p:nvPr/>
        </p:nvSpPr>
        <p:spPr>
          <a:xfrm>
            <a:off x="508210" y="1370099"/>
            <a:ext cx="8243628" cy="612000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1714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5143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8572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2001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5430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200" b="1" dirty="0"/>
              <a:t>放</a:t>
            </a:r>
            <a:r>
              <a:rPr lang="zh-CN" altLang="en-US" sz="2200" b="1" dirty="0" smtClean="0"/>
              <a:t>在水平面上的物体均处于静止状态，分析各物体受到的力。</a:t>
            </a:r>
            <a:endParaRPr lang="zh-CN" altLang="en-US" sz="2200" b="1" dirty="0"/>
          </a:p>
        </p:txBody>
      </p:sp>
      <p:grpSp>
        <p:nvGrpSpPr>
          <p:cNvPr id="2" name="组合 1"/>
          <p:cNvGrpSpPr/>
          <p:nvPr/>
        </p:nvGrpSpPr>
        <p:grpSpPr>
          <a:xfrm>
            <a:off x="530113" y="2790407"/>
            <a:ext cx="2037068" cy="1270003"/>
            <a:chOff x="557409" y="2255948"/>
            <a:chExt cx="2037068" cy="1270003"/>
          </a:xfrm>
        </p:grpSpPr>
        <p:cxnSp>
          <p:nvCxnSpPr>
            <p:cNvPr id="57" name="直接箭头连接符 56"/>
            <p:cNvCxnSpPr/>
            <p:nvPr/>
          </p:nvCxnSpPr>
          <p:spPr>
            <a:xfrm>
              <a:off x="1562797" y="2908357"/>
              <a:ext cx="71393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1554343" y="3156619"/>
              <a:ext cx="4619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altLang="zh-CN" b="1" baseline="-25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zh-CN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9" name="直接箭头连接符 58"/>
            <p:cNvCxnSpPr/>
            <p:nvPr/>
          </p:nvCxnSpPr>
          <p:spPr>
            <a:xfrm rot="5400000">
              <a:off x="1301879" y="3146113"/>
              <a:ext cx="5040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椭圆 59"/>
            <p:cNvSpPr>
              <a:spLocks noChangeAspect="1"/>
            </p:cNvSpPr>
            <p:nvPr/>
          </p:nvSpPr>
          <p:spPr>
            <a:xfrm>
              <a:off x="1517969" y="2869978"/>
              <a:ext cx="72000" cy="72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1" name="直接箭头连接符 60"/>
            <p:cNvCxnSpPr/>
            <p:nvPr/>
          </p:nvCxnSpPr>
          <p:spPr>
            <a:xfrm rot="16200000" flipV="1">
              <a:off x="1302129" y="2672171"/>
              <a:ext cx="5040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箭头连接符 61"/>
            <p:cNvCxnSpPr/>
            <p:nvPr/>
          </p:nvCxnSpPr>
          <p:spPr>
            <a:xfrm flipH="1">
              <a:off x="839995" y="2908357"/>
              <a:ext cx="71393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1554343" y="2255948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zh-CN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243099" y="2721312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zh-CN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57409" y="2721312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zh-CN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2561389" y="1728586"/>
            <a:ext cx="1821983" cy="1173220"/>
            <a:chOff x="475521" y="2255948"/>
            <a:chExt cx="1821983" cy="1173220"/>
          </a:xfrm>
        </p:grpSpPr>
        <p:cxnSp>
          <p:nvCxnSpPr>
            <p:cNvPr id="67" name="直接箭头连接符 66"/>
            <p:cNvCxnSpPr/>
            <p:nvPr/>
          </p:nvCxnSpPr>
          <p:spPr>
            <a:xfrm>
              <a:off x="1562797" y="2908357"/>
              <a:ext cx="71393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1100811" y="3059836"/>
              <a:ext cx="4619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altLang="zh-CN" b="1" baseline="-25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zh-CN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9" name="直接箭头连接符 68"/>
            <p:cNvCxnSpPr/>
            <p:nvPr/>
          </p:nvCxnSpPr>
          <p:spPr>
            <a:xfrm rot="5400000">
              <a:off x="1301879" y="3146113"/>
              <a:ext cx="5040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椭圆 69"/>
            <p:cNvSpPr>
              <a:spLocks noChangeAspect="1"/>
            </p:cNvSpPr>
            <p:nvPr/>
          </p:nvSpPr>
          <p:spPr>
            <a:xfrm>
              <a:off x="1517969" y="2869978"/>
              <a:ext cx="72000" cy="72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1" name="直接箭头连接符 70"/>
            <p:cNvCxnSpPr/>
            <p:nvPr/>
          </p:nvCxnSpPr>
          <p:spPr>
            <a:xfrm rot="16200000" flipV="1">
              <a:off x="1302129" y="2672171"/>
              <a:ext cx="5040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箭头连接符 71"/>
            <p:cNvCxnSpPr/>
            <p:nvPr/>
          </p:nvCxnSpPr>
          <p:spPr>
            <a:xfrm flipH="1">
              <a:off x="839995" y="2908357"/>
              <a:ext cx="71393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1554343" y="2255948"/>
              <a:ext cx="4619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altLang="zh-CN" b="1" baseline="-25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zh-CN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946126" y="2489455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zh-CN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75521" y="2748608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altLang="zh-CN" b="1" baseline="-250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AB</a:t>
              </a:r>
              <a:endParaRPr lang="zh-CN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4723896" y="2141334"/>
            <a:ext cx="1614431" cy="1380302"/>
            <a:chOff x="839995" y="2161533"/>
            <a:chExt cx="1614431" cy="1380302"/>
          </a:xfrm>
        </p:grpSpPr>
        <p:cxnSp>
          <p:nvCxnSpPr>
            <p:cNvPr id="77" name="直接箭头连接符 76"/>
            <p:cNvCxnSpPr/>
            <p:nvPr/>
          </p:nvCxnSpPr>
          <p:spPr>
            <a:xfrm>
              <a:off x="1562797" y="2908357"/>
              <a:ext cx="713937" cy="0"/>
            </a:xfrm>
            <a:prstGeom prst="straightConnector1">
              <a:avLst/>
            </a:prstGeom>
            <a:ln w="38100">
              <a:solidFill>
                <a:srgbClr val="FF00FF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1035719" y="3156619"/>
              <a:ext cx="45397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altLang="zh-CN" b="1" baseline="-25000" dirty="0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zh-CN" altLang="en-US" b="1" baseline="-25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9" name="直接箭头连接符 78"/>
            <p:cNvCxnSpPr/>
            <p:nvPr/>
          </p:nvCxnSpPr>
          <p:spPr>
            <a:xfrm rot="5400000">
              <a:off x="1354355" y="3146113"/>
              <a:ext cx="504000" cy="0"/>
            </a:xfrm>
            <a:prstGeom prst="straightConnector1">
              <a:avLst/>
            </a:prstGeom>
            <a:ln w="38100">
              <a:solidFill>
                <a:srgbClr val="FF00FF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椭圆 79"/>
            <p:cNvSpPr>
              <a:spLocks noChangeAspect="1"/>
            </p:cNvSpPr>
            <p:nvPr/>
          </p:nvSpPr>
          <p:spPr>
            <a:xfrm>
              <a:off x="1502205" y="2856466"/>
              <a:ext cx="108000" cy="108000"/>
            </a:xfrm>
            <a:prstGeom prst="ellipse">
              <a:avLst/>
            </a:prstGeom>
            <a:solidFill>
              <a:srgbClr val="FF00FF"/>
            </a:solidFill>
            <a:ln w="254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FF"/>
                </a:solidFill>
              </a:endParaRPr>
            </a:p>
          </p:txBody>
        </p:sp>
        <p:cxnSp>
          <p:nvCxnSpPr>
            <p:cNvPr id="81" name="直接箭头连接符 80"/>
            <p:cNvCxnSpPr/>
            <p:nvPr/>
          </p:nvCxnSpPr>
          <p:spPr>
            <a:xfrm flipV="1">
              <a:off x="1554129" y="2165007"/>
              <a:ext cx="0" cy="759164"/>
            </a:xfrm>
            <a:prstGeom prst="straightConnector1">
              <a:avLst/>
            </a:prstGeom>
            <a:ln w="38100">
              <a:solidFill>
                <a:srgbClr val="FF00FF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箭头连接符 81"/>
            <p:cNvCxnSpPr/>
            <p:nvPr/>
          </p:nvCxnSpPr>
          <p:spPr>
            <a:xfrm flipH="1">
              <a:off x="839995" y="2908357"/>
              <a:ext cx="713937" cy="0"/>
            </a:xfrm>
            <a:prstGeom prst="straightConnector1">
              <a:avLst/>
            </a:prstGeom>
            <a:ln w="38100">
              <a:solidFill>
                <a:srgbClr val="FF00FF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1554343" y="2161533"/>
              <a:ext cx="42832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altLang="zh-CN" b="1" baseline="-25000" dirty="0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zh-CN" altLang="en-US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856185" y="2516477"/>
              <a:ext cx="59824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err="1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altLang="zh-CN" b="1" baseline="-25000" dirty="0" err="1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AB</a:t>
              </a:r>
              <a:r>
                <a:rPr lang="en-US" altLang="zh-CN" b="1" dirty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ʹ</a:t>
              </a:r>
              <a:endParaRPr lang="zh-CN" altLang="en-US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866442" y="2530865"/>
              <a:ext cx="33855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altLang="zh-CN" b="1" baseline="-25000" dirty="0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zh-CN" altLang="en-US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6" name="直接箭头连接符 85"/>
            <p:cNvCxnSpPr/>
            <p:nvPr/>
          </p:nvCxnSpPr>
          <p:spPr>
            <a:xfrm rot="5400000">
              <a:off x="1245776" y="3146113"/>
              <a:ext cx="504000" cy="0"/>
            </a:xfrm>
            <a:prstGeom prst="straightConnector1">
              <a:avLst/>
            </a:prstGeom>
            <a:ln w="38100">
              <a:solidFill>
                <a:srgbClr val="FF00FF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>
              <a:off x="1608935" y="3172503"/>
              <a:ext cx="52770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altLang="zh-CN" b="1" baseline="-25000" dirty="0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altLang="zh-CN" b="1" dirty="0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ʹ</a:t>
              </a:r>
              <a:endParaRPr lang="zh-CN" altLang="en-US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3405047" y="3329203"/>
            <a:ext cx="915518" cy="1173220"/>
            <a:chOff x="1100811" y="2255948"/>
            <a:chExt cx="915518" cy="1173220"/>
          </a:xfrm>
        </p:grpSpPr>
        <p:sp>
          <p:nvSpPr>
            <p:cNvPr id="90" name="TextBox 89"/>
            <p:cNvSpPr txBox="1"/>
            <p:nvPr/>
          </p:nvSpPr>
          <p:spPr>
            <a:xfrm>
              <a:off x="1100811" y="3059836"/>
              <a:ext cx="4619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altLang="zh-CN" b="1" baseline="-25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zh-CN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1" name="直接箭头连接符 90"/>
            <p:cNvCxnSpPr/>
            <p:nvPr/>
          </p:nvCxnSpPr>
          <p:spPr>
            <a:xfrm rot="5400000">
              <a:off x="1301879" y="3146113"/>
              <a:ext cx="5040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椭圆 91"/>
            <p:cNvSpPr>
              <a:spLocks noChangeAspect="1"/>
            </p:cNvSpPr>
            <p:nvPr/>
          </p:nvSpPr>
          <p:spPr>
            <a:xfrm>
              <a:off x="1517969" y="2869978"/>
              <a:ext cx="72000" cy="72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93" name="直接箭头连接符 92"/>
            <p:cNvCxnSpPr/>
            <p:nvPr/>
          </p:nvCxnSpPr>
          <p:spPr>
            <a:xfrm rot="16200000" flipV="1">
              <a:off x="1302129" y="2672171"/>
              <a:ext cx="5040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>
              <a:off x="1554343" y="2255948"/>
              <a:ext cx="4619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altLang="zh-CN" b="1" baseline="-25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zh-CN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4723896" y="3608771"/>
            <a:ext cx="1481224" cy="1380302"/>
            <a:chOff x="839995" y="2161533"/>
            <a:chExt cx="1481224" cy="1380302"/>
          </a:xfrm>
        </p:grpSpPr>
        <p:cxnSp>
          <p:nvCxnSpPr>
            <p:cNvPr id="99" name="直接箭头连接符 98"/>
            <p:cNvCxnSpPr/>
            <p:nvPr/>
          </p:nvCxnSpPr>
          <p:spPr>
            <a:xfrm>
              <a:off x="1562797" y="2908357"/>
              <a:ext cx="713937" cy="0"/>
            </a:xfrm>
            <a:prstGeom prst="straightConnector1">
              <a:avLst/>
            </a:prstGeom>
            <a:ln w="38100">
              <a:solidFill>
                <a:srgbClr val="FF00FF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99"/>
            <p:cNvSpPr txBox="1"/>
            <p:nvPr/>
          </p:nvSpPr>
          <p:spPr>
            <a:xfrm>
              <a:off x="1035719" y="3156619"/>
              <a:ext cx="45397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altLang="zh-CN" b="1" baseline="-25000" dirty="0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zh-CN" altLang="en-US" b="1" baseline="-25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1" name="直接箭头连接符 100"/>
            <p:cNvCxnSpPr/>
            <p:nvPr/>
          </p:nvCxnSpPr>
          <p:spPr>
            <a:xfrm rot="5400000">
              <a:off x="1354355" y="3146113"/>
              <a:ext cx="504000" cy="0"/>
            </a:xfrm>
            <a:prstGeom prst="straightConnector1">
              <a:avLst/>
            </a:prstGeom>
            <a:ln w="38100">
              <a:solidFill>
                <a:srgbClr val="FF00FF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椭圆 101"/>
            <p:cNvSpPr>
              <a:spLocks noChangeAspect="1"/>
            </p:cNvSpPr>
            <p:nvPr/>
          </p:nvSpPr>
          <p:spPr>
            <a:xfrm>
              <a:off x="1502205" y="2856466"/>
              <a:ext cx="108000" cy="108000"/>
            </a:xfrm>
            <a:prstGeom prst="ellipse">
              <a:avLst/>
            </a:prstGeom>
            <a:solidFill>
              <a:srgbClr val="FF00FF"/>
            </a:solidFill>
            <a:ln w="254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FF"/>
                </a:solidFill>
              </a:endParaRPr>
            </a:p>
          </p:txBody>
        </p:sp>
        <p:cxnSp>
          <p:nvCxnSpPr>
            <p:cNvPr id="103" name="直接箭头连接符 102"/>
            <p:cNvCxnSpPr/>
            <p:nvPr/>
          </p:nvCxnSpPr>
          <p:spPr>
            <a:xfrm flipV="1">
              <a:off x="1554129" y="2165007"/>
              <a:ext cx="0" cy="759164"/>
            </a:xfrm>
            <a:prstGeom prst="straightConnector1">
              <a:avLst/>
            </a:prstGeom>
            <a:ln w="38100">
              <a:solidFill>
                <a:srgbClr val="FF00FF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箭头连接符 103"/>
            <p:cNvCxnSpPr/>
            <p:nvPr/>
          </p:nvCxnSpPr>
          <p:spPr>
            <a:xfrm flipH="1">
              <a:off x="839995" y="2908357"/>
              <a:ext cx="713937" cy="0"/>
            </a:xfrm>
            <a:prstGeom prst="straightConnector1">
              <a:avLst/>
            </a:prstGeom>
            <a:ln w="38100">
              <a:solidFill>
                <a:srgbClr val="FF00FF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/>
          </p:nvSpPr>
          <p:spPr>
            <a:xfrm>
              <a:off x="1554343" y="2161533"/>
              <a:ext cx="42832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altLang="zh-CN" b="1" baseline="-25000" dirty="0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zh-CN" altLang="en-US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982665" y="2540542"/>
              <a:ext cx="33855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zh-CN" altLang="en-US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857572" y="2520130"/>
              <a:ext cx="33855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altLang="zh-CN" b="1" baseline="-25000" dirty="0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zh-CN" altLang="en-US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8" name="直接箭头连接符 107"/>
            <p:cNvCxnSpPr/>
            <p:nvPr/>
          </p:nvCxnSpPr>
          <p:spPr>
            <a:xfrm rot="5400000">
              <a:off x="1245776" y="3146113"/>
              <a:ext cx="504000" cy="0"/>
            </a:xfrm>
            <a:prstGeom prst="straightConnector1">
              <a:avLst/>
            </a:prstGeom>
            <a:ln w="38100">
              <a:solidFill>
                <a:srgbClr val="FF00FF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/>
          </p:nvSpPr>
          <p:spPr>
            <a:xfrm>
              <a:off x="1608935" y="3172503"/>
              <a:ext cx="52770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altLang="zh-CN" b="1" baseline="-25000" dirty="0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altLang="zh-CN" b="1" dirty="0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ʹ</a:t>
              </a:r>
              <a:endParaRPr lang="zh-CN" altLang="en-US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6380009" y="2033410"/>
            <a:ext cx="915518" cy="1173220"/>
            <a:chOff x="1100811" y="2255948"/>
            <a:chExt cx="915518" cy="1173220"/>
          </a:xfrm>
        </p:grpSpPr>
        <p:sp>
          <p:nvSpPr>
            <p:cNvPr id="111" name="TextBox 110"/>
            <p:cNvSpPr txBox="1"/>
            <p:nvPr/>
          </p:nvSpPr>
          <p:spPr>
            <a:xfrm>
              <a:off x="1100811" y="3059836"/>
              <a:ext cx="4619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altLang="zh-CN" b="1" baseline="-25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zh-CN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2" name="直接箭头连接符 111"/>
            <p:cNvCxnSpPr/>
            <p:nvPr/>
          </p:nvCxnSpPr>
          <p:spPr>
            <a:xfrm rot="5400000">
              <a:off x="1301879" y="3146113"/>
              <a:ext cx="5040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椭圆 112"/>
            <p:cNvSpPr>
              <a:spLocks noChangeAspect="1"/>
            </p:cNvSpPr>
            <p:nvPr/>
          </p:nvSpPr>
          <p:spPr>
            <a:xfrm>
              <a:off x="1517969" y="2869978"/>
              <a:ext cx="72000" cy="72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4" name="直接箭头连接符 113"/>
            <p:cNvCxnSpPr/>
            <p:nvPr/>
          </p:nvCxnSpPr>
          <p:spPr>
            <a:xfrm rot="16200000" flipV="1">
              <a:off x="1302129" y="2672171"/>
              <a:ext cx="5040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Box 114"/>
            <p:cNvSpPr txBox="1"/>
            <p:nvPr/>
          </p:nvSpPr>
          <p:spPr>
            <a:xfrm>
              <a:off x="1554343" y="2255948"/>
              <a:ext cx="4619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altLang="zh-CN" b="1" baseline="-25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zh-CN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7488693" y="2234418"/>
            <a:ext cx="1481224" cy="1380302"/>
            <a:chOff x="839995" y="2161533"/>
            <a:chExt cx="1481224" cy="1380302"/>
          </a:xfrm>
        </p:grpSpPr>
        <p:cxnSp>
          <p:nvCxnSpPr>
            <p:cNvPr id="118" name="直接箭头连接符 117"/>
            <p:cNvCxnSpPr/>
            <p:nvPr/>
          </p:nvCxnSpPr>
          <p:spPr>
            <a:xfrm>
              <a:off x="1562797" y="2908357"/>
              <a:ext cx="713937" cy="0"/>
            </a:xfrm>
            <a:prstGeom prst="straightConnector1">
              <a:avLst/>
            </a:prstGeom>
            <a:ln w="38100">
              <a:solidFill>
                <a:srgbClr val="FF00FF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Box 118"/>
            <p:cNvSpPr txBox="1"/>
            <p:nvPr/>
          </p:nvSpPr>
          <p:spPr>
            <a:xfrm>
              <a:off x="1035719" y="3156619"/>
              <a:ext cx="45397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altLang="zh-CN" b="1" baseline="-25000" dirty="0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zh-CN" altLang="en-US" b="1" baseline="-25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0" name="直接箭头连接符 119"/>
            <p:cNvCxnSpPr/>
            <p:nvPr/>
          </p:nvCxnSpPr>
          <p:spPr>
            <a:xfrm rot="5400000">
              <a:off x="1354355" y="3146113"/>
              <a:ext cx="504000" cy="0"/>
            </a:xfrm>
            <a:prstGeom prst="straightConnector1">
              <a:avLst/>
            </a:prstGeom>
            <a:ln w="38100">
              <a:solidFill>
                <a:srgbClr val="FF00FF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椭圆 120"/>
            <p:cNvSpPr>
              <a:spLocks noChangeAspect="1"/>
            </p:cNvSpPr>
            <p:nvPr/>
          </p:nvSpPr>
          <p:spPr>
            <a:xfrm>
              <a:off x="1502205" y="2856466"/>
              <a:ext cx="108000" cy="108000"/>
            </a:xfrm>
            <a:prstGeom prst="ellipse">
              <a:avLst/>
            </a:prstGeom>
            <a:solidFill>
              <a:srgbClr val="FF00FF"/>
            </a:solidFill>
            <a:ln w="254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FF"/>
                </a:solidFill>
              </a:endParaRPr>
            </a:p>
          </p:txBody>
        </p:sp>
        <p:cxnSp>
          <p:nvCxnSpPr>
            <p:cNvPr id="122" name="直接箭头连接符 121"/>
            <p:cNvCxnSpPr/>
            <p:nvPr/>
          </p:nvCxnSpPr>
          <p:spPr>
            <a:xfrm flipV="1">
              <a:off x="1554129" y="2165007"/>
              <a:ext cx="0" cy="759164"/>
            </a:xfrm>
            <a:prstGeom prst="straightConnector1">
              <a:avLst/>
            </a:prstGeom>
            <a:ln w="38100">
              <a:solidFill>
                <a:srgbClr val="FF00FF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箭头连接符 122"/>
            <p:cNvCxnSpPr/>
            <p:nvPr/>
          </p:nvCxnSpPr>
          <p:spPr>
            <a:xfrm flipH="1">
              <a:off x="839995" y="2908357"/>
              <a:ext cx="713937" cy="0"/>
            </a:xfrm>
            <a:prstGeom prst="straightConnector1">
              <a:avLst/>
            </a:prstGeom>
            <a:ln w="38100">
              <a:solidFill>
                <a:srgbClr val="FF00FF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/>
            <p:cNvSpPr txBox="1"/>
            <p:nvPr/>
          </p:nvSpPr>
          <p:spPr>
            <a:xfrm>
              <a:off x="1554343" y="2161533"/>
              <a:ext cx="45397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altLang="zh-CN" b="1" baseline="-25000" dirty="0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zh-CN" altLang="en-US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982665" y="2540542"/>
              <a:ext cx="33855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zh-CN" altLang="en-US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857572" y="2520130"/>
              <a:ext cx="47481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err="1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altLang="zh-CN" b="1" baseline="-25000" dirty="0" err="1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BC</a:t>
              </a:r>
              <a:endParaRPr lang="zh-CN" altLang="en-US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7" name="直接箭头连接符 126"/>
            <p:cNvCxnSpPr/>
            <p:nvPr/>
          </p:nvCxnSpPr>
          <p:spPr>
            <a:xfrm rot="5400000">
              <a:off x="1245776" y="3146113"/>
              <a:ext cx="504000" cy="0"/>
            </a:xfrm>
            <a:prstGeom prst="straightConnector1">
              <a:avLst/>
            </a:prstGeom>
            <a:ln w="38100">
              <a:solidFill>
                <a:srgbClr val="FF00FF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Box 127"/>
            <p:cNvSpPr txBox="1"/>
            <p:nvPr/>
          </p:nvSpPr>
          <p:spPr>
            <a:xfrm>
              <a:off x="1608935" y="3172503"/>
              <a:ext cx="52770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altLang="zh-CN" b="1" baseline="-25000" dirty="0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altLang="zh-CN" b="1" dirty="0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ʹ</a:t>
              </a:r>
              <a:endParaRPr lang="zh-CN" altLang="en-US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9" name="组合 128"/>
          <p:cNvGrpSpPr/>
          <p:nvPr/>
        </p:nvGrpSpPr>
        <p:grpSpPr>
          <a:xfrm>
            <a:off x="6391139" y="3274870"/>
            <a:ext cx="1683203" cy="1380302"/>
            <a:chOff x="839995" y="2161533"/>
            <a:chExt cx="1683203" cy="1380302"/>
          </a:xfrm>
        </p:grpSpPr>
        <p:cxnSp>
          <p:nvCxnSpPr>
            <p:cNvPr id="130" name="直接箭头连接符 129"/>
            <p:cNvCxnSpPr/>
            <p:nvPr/>
          </p:nvCxnSpPr>
          <p:spPr>
            <a:xfrm>
              <a:off x="1562797" y="2908357"/>
              <a:ext cx="713937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extBox 130"/>
            <p:cNvSpPr txBox="1"/>
            <p:nvPr/>
          </p:nvSpPr>
          <p:spPr>
            <a:xfrm>
              <a:off x="1035719" y="3156619"/>
              <a:ext cx="46198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altLang="zh-CN" b="1" baseline="-25000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zh-CN" altLang="en-US" b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2" name="直接箭头连接符 131"/>
            <p:cNvCxnSpPr/>
            <p:nvPr/>
          </p:nvCxnSpPr>
          <p:spPr>
            <a:xfrm rot="5400000">
              <a:off x="1354355" y="3146113"/>
              <a:ext cx="504000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椭圆 132"/>
            <p:cNvSpPr>
              <a:spLocks noChangeAspect="1"/>
            </p:cNvSpPr>
            <p:nvPr/>
          </p:nvSpPr>
          <p:spPr>
            <a:xfrm>
              <a:off x="1502205" y="2856466"/>
              <a:ext cx="108000" cy="108000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B050"/>
                </a:solidFill>
              </a:endParaRPr>
            </a:p>
          </p:txBody>
        </p:sp>
        <p:cxnSp>
          <p:nvCxnSpPr>
            <p:cNvPr id="134" name="直接箭头连接符 133"/>
            <p:cNvCxnSpPr/>
            <p:nvPr/>
          </p:nvCxnSpPr>
          <p:spPr>
            <a:xfrm flipV="1">
              <a:off x="1554129" y="2165007"/>
              <a:ext cx="0" cy="759164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箭头连接符 134"/>
            <p:cNvCxnSpPr/>
            <p:nvPr/>
          </p:nvCxnSpPr>
          <p:spPr>
            <a:xfrm flipH="1">
              <a:off x="839995" y="2908357"/>
              <a:ext cx="713937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TextBox 135"/>
            <p:cNvSpPr txBox="1"/>
            <p:nvPr/>
          </p:nvSpPr>
          <p:spPr>
            <a:xfrm>
              <a:off x="1554343" y="2161533"/>
              <a:ext cx="46198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altLang="zh-CN" b="1" baseline="-25000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zh-CN" altLang="en-US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1982665" y="2540542"/>
              <a:ext cx="54053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altLang="zh-CN" b="1" baseline="-25000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BC</a:t>
              </a:r>
              <a:r>
                <a:rPr lang="en-US" altLang="zh-CN" b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ʹ</a:t>
              </a:r>
              <a:endParaRPr lang="zh-CN" altLang="en-US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857572" y="2520130"/>
              <a:ext cx="33855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altLang="zh-CN" b="1" baseline="-25000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zh-CN" altLang="en-US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9" name="直接箭头连接符 138"/>
            <p:cNvCxnSpPr/>
            <p:nvPr/>
          </p:nvCxnSpPr>
          <p:spPr>
            <a:xfrm rot="5400000">
              <a:off x="1245776" y="3146113"/>
              <a:ext cx="504000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TextBox 139"/>
            <p:cNvSpPr txBox="1"/>
            <p:nvPr/>
          </p:nvSpPr>
          <p:spPr>
            <a:xfrm>
              <a:off x="1608935" y="3172503"/>
              <a:ext cx="52770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altLang="zh-CN" b="1" baseline="-25000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zh-CN" b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ʹ</a:t>
              </a:r>
              <a:endParaRPr lang="zh-CN" altLang="en-US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1" name="内容占位符 6"/>
          <p:cNvSpPr txBox="1">
            <a:spLocks/>
          </p:cNvSpPr>
          <p:nvPr/>
        </p:nvSpPr>
        <p:spPr>
          <a:xfrm>
            <a:off x="4967939" y="627193"/>
            <a:ext cx="2193410" cy="353681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1714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5143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8572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2001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5430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indent="-357188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1800" dirty="0" smtClean="0">
                <a:solidFill>
                  <a:srgbClr val="0070C0"/>
                </a:solidFill>
              </a:rPr>
              <a:t>牛顿第三定律</a:t>
            </a:r>
            <a:endParaRPr lang="zh-CN" altLang="en-US" sz="2000" dirty="0">
              <a:solidFill>
                <a:srgbClr val="0070C0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1083914" y="400745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（甲）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3876550" y="305223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（乙）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3876550" y="463928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（丙）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6793608" y="369547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丁</a:t>
            </a:r>
            <a:r>
              <a:rPr lang="zh-CN" alt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内容占位符 6"/>
          <p:cNvSpPr txBox="1">
            <a:spLocks/>
          </p:cNvSpPr>
          <p:nvPr/>
        </p:nvSpPr>
        <p:spPr>
          <a:xfrm>
            <a:off x="4684193" y="83024"/>
            <a:ext cx="3296888" cy="353681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1714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5143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8572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2001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5430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1800" dirty="0" smtClean="0">
                <a:solidFill>
                  <a:srgbClr val="0070C0"/>
                </a:solidFill>
              </a:rPr>
              <a:t>判断弹力、静摩擦力</a:t>
            </a:r>
            <a:endParaRPr lang="zh-CN" altLang="en-US" sz="1800" dirty="0">
              <a:solidFill>
                <a:srgbClr val="0070C0"/>
              </a:solidFill>
            </a:endParaRPr>
          </a:p>
        </p:txBody>
      </p:sp>
      <p:sp>
        <p:nvSpPr>
          <p:cNvPr id="148" name="内容占位符 6"/>
          <p:cNvSpPr txBox="1">
            <a:spLocks/>
          </p:cNvSpPr>
          <p:nvPr/>
        </p:nvSpPr>
        <p:spPr>
          <a:xfrm>
            <a:off x="4978446" y="341343"/>
            <a:ext cx="3637442" cy="353681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1714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5143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8572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2001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5430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8300" indent="-36830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1800" dirty="0">
                <a:solidFill>
                  <a:srgbClr val="0070C0"/>
                </a:solidFill>
              </a:rPr>
              <a:t>假设法</a:t>
            </a:r>
            <a:endParaRPr lang="zh-CN" alt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30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5" grpId="0"/>
      <p:bldP spid="141" grpId="0"/>
      <p:bldP spid="142" grpId="0"/>
      <p:bldP spid="143" grpId="0"/>
      <p:bldP spid="144" grpId="0"/>
      <p:bldP spid="145" grpId="0"/>
      <p:bldP spid="147" grpId="0"/>
      <p:bldP spid="1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9"/>
          <p:cNvSpPr>
            <a:spLocks noGrp="1"/>
          </p:cNvSpPr>
          <p:nvPr>
            <p:ph type="title"/>
          </p:nvPr>
        </p:nvSpPr>
        <p:spPr>
          <a:xfrm>
            <a:off x="961200" y="600502"/>
            <a:ext cx="7219800" cy="879282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6350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zh-CN" altLang="en-US" sz="4400" dirty="0" smtClean="0"/>
              <a:t>例题</a:t>
            </a:r>
            <a:endParaRPr lang="zh-CN" altLang="en-US" sz="4400" dirty="0"/>
          </a:p>
        </p:txBody>
      </p:sp>
      <p:grpSp>
        <p:nvGrpSpPr>
          <p:cNvPr id="35" name="组合 34"/>
          <p:cNvGrpSpPr/>
          <p:nvPr/>
        </p:nvGrpSpPr>
        <p:grpSpPr>
          <a:xfrm>
            <a:off x="5641467" y="1937982"/>
            <a:ext cx="1785342" cy="864000"/>
            <a:chOff x="5641467" y="1924334"/>
            <a:chExt cx="1785342" cy="1008000"/>
          </a:xfrm>
        </p:grpSpPr>
        <p:grpSp>
          <p:nvGrpSpPr>
            <p:cNvPr id="59" name="组合 58"/>
            <p:cNvGrpSpPr/>
            <p:nvPr/>
          </p:nvGrpSpPr>
          <p:grpSpPr>
            <a:xfrm>
              <a:off x="5641467" y="1924334"/>
              <a:ext cx="1785342" cy="1008000"/>
              <a:chOff x="646386" y="3071539"/>
              <a:chExt cx="1785342" cy="726164"/>
            </a:xfrm>
          </p:grpSpPr>
          <p:sp>
            <p:nvSpPr>
              <p:cNvPr id="69" name="矩形 68"/>
              <p:cNvSpPr>
                <a:spLocks/>
              </p:cNvSpPr>
              <p:nvPr/>
            </p:nvSpPr>
            <p:spPr>
              <a:xfrm>
                <a:off x="1247908" y="3249658"/>
                <a:ext cx="288000" cy="360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1" name="直接箭头连接符 60"/>
              <p:cNvCxnSpPr/>
              <p:nvPr/>
            </p:nvCxnSpPr>
            <p:spPr>
              <a:xfrm>
                <a:off x="646386" y="3429596"/>
                <a:ext cx="486385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2" name="组合 61"/>
              <p:cNvGrpSpPr/>
              <p:nvPr/>
            </p:nvGrpSpPr>
            <p:grpSpPr>
              <a:xfrm rot="16200000" flipV="1">
                <a:off x="823161" y="3380621"/>
                <a:ext cx="726164" cy="108000"/>
                <a:chOff x="81191" y="2464799"/>
                <a:chExt cx="1459913" cy="108000"/>
              </a:xfrm>
            </p:grpSpPr>
            <p:cxnSp>
              <p:nvCxnSpPr>
                <p:cNvPr id="67" name="直接连接符 66"/>
                <p:cNvCxnSpPr/>
                <p:nvPr/>
              </p:nvCxnSpPr>
              <p:spPr>
                <a:xfrm>
                  <a:off x="81191" y="2470895"/>
                  <a:ext cx="1440000" cy="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8" name="矩形 67"/>
                <p:cNvSpPr/>
                <p:nvPr/>
              </p:nvSpPr>
              <p:spPr>
                <a:xfrm>
                  <a:off x="101105" y="2464799"/>
                  <a:ext cx="1439999" cy="108000"/>
                </a:xfrm>
                <a:prstGeom prst="rect">
                  <a:avLst/>
                </a:prstGeom>
                <a:solidFill>
                  <a:schemeClr val="bg1"/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66" name="矩形 65"/>
              <p:cNvSpPr/>
              <p:nvPr/>
            </p:nvSpPr>
            <p:spPr>
              <a:xfrm rot="16200000" flipV="1">
                <a:off x="1528666" y="3376366"/>
                <a:ext cx="716260" cy="108000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4" name="直接箭头连接符 63"/>
              <p:cNvCxnSpPr/>
              <p:nvPr/>
            </p:nvCxnSpPr>
            <p:spPr>
              <a:xfrm flipH="1">
                <a:off x="1945343" y="3437816"/>
                <a:ext cx="486385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矩形 70"/>
              <p:cNvSpPr>
                <a:spLocks/>
              </p:cNvSpPr>
              <p:nvPr/>
            </p:nvSpPr>
            <p:spPr>
              <a:xfrm>
                <a:off x="1537354" y="3249658"/>
                <a:ext cx="288000" cy="360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5" name="TextBox 94"/>
            <p:cNvSpPr txBox="1"/>
            <p:nvPr/>
          </p:nvSpPr>
          <p:spPr>
            <a:xfrm>
              <a:off x="6239999" y="223776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6530962" y="223776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5364398" y="3567855"/>
            <a:ext cx="2362711" cy="864000"/>
            <a:chOff x="5364398" y="3649743"/>
            <a:chExt cx="2362711" cy="1008000"/>
          </a:xfrm>
        </p:grpSpPr>
        <p:grpSp>
          <p:nvGrpSpPr>
            <p:cNvPr id="82" name="组合 81"/>
            <p:cNvGrpSpPr/>
            <p:nvPr/>
          </p:nvGrpSpPr>
          <p:grpSpPr>
            <a:xfrm>
              <a:off x="5364398" y="3649743"/>
              <a:ext cx="2362711" cy="1008000"/>
              <a:chOff x="360099" y="3067428"/>
              <a:chExt cx="2362711" cy="716261"/>
            </a:xfrm>
          </p:grpSpPr>
          <p:sp>
            <p:nvSpPr>
              <p:cNvPr id="83" name="矩形 82"/>
              <p:cNvSpPr>
                <a:spLocks/>
              </p:cNvSpPr>
              <p:nvPr/>
            </p:nvSpPr>
            <p:spPr>
              <a:xfrm>
                <a:off x="1247908" y="3244851"/>
                <a:ext cx="288000" cy="360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4" name="直接箭头连接符 83"/>
              <p:cNvCxnSpPr/>
              <p:nvPr/>
            </p:nvCxnSpPr>
            <p:spPr>
              <a:xfrm>
                <a:off x="360099" y="3427541"/>
                <a:ext cx="486385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矩形 90"/>
              <p:cNvSpPr/>
              <p:nvPr/>
            </p:nvSpPr>
            <p:spPr>
              <a:xfrm rot="16200000" flipV="1">
                <a:off x="541824" y="3371558"/>
                <a:ext cx="716259" cy="108000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矩形 85"/>
              <p:cNvSpPr/>
              <p:nvPr/>
            </p:nvSpPr>
            <p:spPr>
              <a:xfrm rot="16200000" flipV="1">
                <a:off x="1819748" y="3371559"/>
                <a:ext cx="716260" cy="108000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7" name="直接箭头连接符 86"/>
              <p:cNvCxnSpPr/>
              <p:nvPr/>
            </p:nvCxnSpPr>
            <p:spPr>
              <a:xfrm flipH="1">
                <a:off x="2236425" y="3427541"/>
                <a:ext cx="486385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矩形 87"/>
              <p:cNvSpPr>
                <a:spLocks/>
              </p:cNvSpPr>
              <p:nvPr/>
            </p:nvSpPr>
            <p:spPr>
              <a:xfrm>
                <a:off x="1540311" y="3244851"/>
                <a:ext cx="288000" cy="360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" name="矩形 88"/>
              <p:cNvSpPr>
                <a:spLocks/>
              </p:cNvSpPr>
              <p:nvPr/>
            </p:nvSpPr>
            <p:spPr>
              <a:xfrm>
                <a:off x="1832473" y="3244851"/>
                <a:ext cx="288000" cy="360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矩形 91"/>
              <p:cNvSpPr>
                <a:spLocks/>
              </p:cNvSpPr>
              <p:nvPr/>
            </p:nvSpPr>
            <p:spPr>
              <a:xfrm>
                <a:off x="960047" y="3244851"/>
                <a:ext cx="288000" cy="360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3" name="TextBox 92"/>
            <p:cNvSpPr txBox="1"/>
            <p:nvPr/>
          </p:nvSpPr>
          <p:spPr>
            <a:xfrm>
              <a:off x="5970002" y="397005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260965" y="397005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548606" y="396565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6839569" y="396565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1282973" y="3575719"/>
            <a:ext cx="2076424" cy="864000"/>
            <a:chOff x="1282973" y="3643959"/>
            <a:chExt cx="2076424" cy="1008000"/>
          </a:xfrm>
        </p:grpSpPr>
        <p:grpSp>
          <p:nvGrpSpPr>
            <p:cNvPr id="72" name="组合 71"/>
            <p:cNvGrpSpPr/>
            <p:nvPr/>
          </p:nvGrpSpPr>
          <p:grpSpPr>
            <a:xfrm>
              <a:off x="1282973" y="3643959"/>
              <a:ext cx="2076424" cy="1008000"/>
              <a:chOff x="646386" y="3067428"/>
              <a:chExt cx="2076424" cy="730275"/>
            </a:xfrm>
          </p:grpSpPr>
          <p:sp>
            <p:nvSpPr>
              <p:cNvPr id="73" name="矩形 72"/>
              <p:cNvSpPr>
                <a:spLocks/>
              </p:cNvSpPr>
              <p:nvPr/>
            </p:nvSpPr>
            <p:spPr>
              <a:xfrm>
                <a:off x="1247908" y="3244851"/>
                <a:ext cx="288000" cy="360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4" name="直接箭头连接符 73"/>
              <p:cNvCxnSpPr/>
              <p:nvPr/>
            </p:nvCxnSpPr>
            <p:spPr>
              <a:xfrm>
                <a:off x="646386" y="3427541"/>
                <a:ext cx="486385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5" name="组合 74"/>
              <p:cNvGrpSpPr/>
              <p:nvPr/>
            </p:nvGrpSpPr>
            <p:grpSpPr>
              <a:xfrm rot="16200000" flipV="1">
                <a:off x="821103" y="3378566"/>
                <a:ext cx="730275" cy="108000"/>
                <a:chOff x="81191" y="2464802"/>
                <a:chExt cx="1468179" cy="108000"/>
              </a:xfrm>
            </p:grpSpPr>
            <p:cxnSp>
              <p:nvCxnSpPr>
                <p:cNvPr id="79" name="直接连接符 78"/>
                <p:cNvCxnSpPr/>
                <p:nvPr/>
              </p:nvCxnSpPr>
              <p:spPr>
                <a:xfrm>
                  <a:off x="81191" y="2470895"/>
                  <a:ext cx="1440000" cy="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0" name="矩形 79"/>
                <p:cNvSpPr/>
                <p:nvPr/>
              </p:nvSpPr>
              <p:spPr>
                <a:xfrm>
                  <a:off x="109369" y="2464802"/>
                  <a:ext cx="1440001" cy="108000"/>
                </a:xfrm>
                <a:prstGeom prst="rect">
                  <a:avLst/>
                </a:prstGeom>
                <a:solidFill>
                  <a:schemeClr val="bg1"/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76" name="矩形 75"/>
              <p:cNvSpPr/>
              <p:nvPr/>
            </p:nvSpPr>
            <p:spPr>
              <a:xfrm rot="16200000" flipV="1">
                <a:off x="1819748" y="3371559"/>
                <a:ext cx="716260" cy="108000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7" name="直接箭头连接符 76"/>
              <p:cNvCxnSpPr/>
              <p:nvPr/>
            </p:nvCxnSpPr>
            <p:spPr>
              <a:xfrm flipH="1">
                <a:off x="2236425" y="3427541"/>
                <a:ext cx="486385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矩形 77"/>
              <p:cNvSpPr>
                <a:spLocks/>
              </p:cNvSpPr>
              <p:nvPr/>
            </p:nvSpPr>
            <p:spPr>
              <a:xfrm>
                <a:off x="1540311" y="3244851"/>
                <a:ext cx="288000" cy="360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矩形 80"/>
              <p:cNvSpPr>
                <a:spLocks/>
              </p:cNvSpPr>
              <p:nvPr/>
            </p:nvSpPr>
            <p:spPr>
              <a:xfrm>
                <a:off x="1830337" y="3244851"/>
                <a:ext cx="288000" cy="360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9" name="TextBox 98"/>
            <p:cNvSpPr txBox="1"/>
            <p:nvPr/>
          </p:nvSpPr>
          <p:spPr>
            <a:xfrm>
              <a:off x="1876238" y="397005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167201" y="397005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2454842" y="396565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1266460" y="1936267"/>
            <a:ext cx="2110924" cy="864000"/>
            <a:chOff x="1266460" y="1922619"/>
            <a:chExt cx="2110924" cy="1008000"/>
          </a:xfrm>
        </p:grpSpPr>
        <p:grpSp>
          <p:nvGrpSpPr>
            <p:cNvPr id="106" name="组合 105"/>
            <p:cNvGrpSpPr/>
            <p:nvPr/>
          </p:nvGrpSpPr>
          <p:grpSpPr>
            <a:xfrm>
              <a:off x="1577718" y="1922619"/>
              <a:ext cx="1494675" cy="1008000"/>
              <a:chOff x="1577718" y="1922619"/>
              <a:chExt cx="1494675" cy="1008000"/>
            </a:xfrm>
          </p:grpSpPr>
          <p:sp>
            <p:nvSpPr>
              <p:cNvPr id="5" name="矩形 4"/>
              <p:cNvSpPr>
                <a:spLocks/>
              </p:cNvSpPr>
              <p:nvPr/>
            </p:nvSpPr>
            <p:spPr>
              <a:xfrm>
                <a:off x="2177185" y="2171013"/>
                <a:ext cx="288000" cy="504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1" name="直接箭头连接符 10"/>
              <p:cNvCxnSpPr/>
              <p:nvPr/>
            </p:nvCxnSpPr>
            <p:spPr>
              <a:xfrm>
                <a:off x="1577718" y="2426779"/>
                <a:ext cx="486385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组合 5"/>
              <p:cNvGrpSpPr/>
              <p:nvPr/>
            </p:nvGrpSpPr>
            <p:grpSpPr>
              <a:xfrm rot="16200000" flipV="1">
                <a:off x="1613573" y="2372619"/>
                <a:ext cx="1008000" cy="108000"/>
                <a:chOff x="81191" y="2464800"/>
                <a:chExt cx="1447519" cy="108000"/>
              </a:xfrm>
            </p:grpSpPr>
            <p:cxnSp>
              <p:nvCxnSpPr>
                <p:cNvPr id="8" name="直接连接符 7"/>
                <p:cNvCxnSpPr/>
                <p:nvPr/>
              </p:nvCxnSpPr>
              <p:spPr>
                <a:xfrm>
                  <a:off x="81191" y="2470895"/>
                  <a:ext cx="1440000" cy="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" name="矩形 6"/>
                <p:cNvSpPr/>
                <p:nvPr/>
              </p:nvSpPr>
              <p:spPr>
                <a:xfrm>
                  <a:off x="88710" y="2464800"/>
                  <a:ext cx="1440000" cy="108000"/>
                </a:xfrm>
                <a:prstGeom prst="rect">
                  <a:avLst/>
                </a:prstGeom>
                <a:solidFill>
                  <a:schemeClr val="bg1"/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57" name="矩形 56"/>
              <p:cNvSpPr/>
              <p:nvPr/>
            </p:nvSpPr>
            <p:spPr>
              <a:xfrm rot="16200000" flipV="1">
                <a:off x="2026078" y="2370004"/>
                <a:ext cx="1002765" cy="108000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8" name="直接箭头连接符 57"/>
              <p:cNvCxnSpPr/>
              <p:nvPr/>
            </p:nvCxnSpPr>
            <p:spPr>
              <a:xfrm flipH="1">
                <a:off x="2586008" y="2426779"/>
                <a:ext cx="486385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" name="TextBox 103"/>
            <p:cNvSpPr txBox="1"/>
            <p:nvPr/>
          </p:nvSpPr>
          <p:spPr>
            <a:xfrm>
              <a:off x="3038830" y="2250542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zh-CN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266460" y="2250542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zh-CN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9" name="内容占位符 6"/>
          <p:cNvSpPr txBox="1">
            <a:spLocks/>
          </p:cNvSpPr>
          <p:nvPr/>
        </p:nvSpPr>
        <p:spPr>
          <a:xfrm>
            <a:off x="3027437" y="746491"/>
            <a:ext cx="2580153" cy="612000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1714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5143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8572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2001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5430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zh-CN" altLang="en-US" sz="2400" b="1" dirty="0" smtClean="0">
                <a:solidFill>
                  <a:srgbClr val="0070C0"/>
                </a:solidFill>
              </a:rPr>
              <a:t>隔离法与整体法</a:t>
            </a:r>
            <a:endParaRPr lang="en-US" altLang="zh-CN" sz="2400" b="1" dirty="0" smtClean="0">
              <a:solidFill>
                <a:srgbClr val="0070C0"/>
              </a:solidFill>
            </a:endParaRPr>
          </a:p>
          <a:p>
            <a:pPr marL="900113" indent="-368300">
              <a:buFont typeface="Wingdings" panose="05000000000000000000" pitchFamily="2" charset="2"/>
              <a:buChar char="Ø"/>
            </a:pPr>
            <a:endParaRPr lang="en-US" altLang="zh-CN" sz="2400" b="1" dirty="0" smtClean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2800" b="1" dirty="0" smtClean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zh-CN" altLang="en-US" sz="2800" b="1" dirty="0">
              <a:solidFill>
                <a:srgbClr val="0070C0"/>
              </a:solidFill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2118862" y="1572755"/>
            <a:ext cx="545322" cy="1536842"/>
            <a:chOff x="1330969" y="2103138"/>
            <a:chExt cx="545322" cy="1536842"/>
          </a:xfrm>
        </p:grpSpPr>
        <p:sp>
          <p:nvSpPr>
            <p:cNvPr id="60" name="TextBox 59"/>
            <p:cNvSpPr txBox="1"/>
            <p:nvPr/>
          </p:nvSpPr>
          <p:spPr>
            <a:xfrm>
              <a:off x="1524913" y="3270648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endParaRPr lang="zh-CN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3" name="直接箭头连接符 62"/>
            <p:cNvCxnSpPr/>
            <p:nvPr/>
          </p:nvCxnSpPr>
          <p:spPr>
            <a:xfrm>
              <a:off x="1553879" y="2894113"/>
              <a:ext cx="0" cy="6840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椭圆 64"/>
            <p:cNvSpPr>
              <a:spLocks noChangeAspect="1"/>
            </p:cNvSpPr>
            <p:nvPr/>
          </p:nvSpPr>
          <p:spPr>
            <a:xfrm>
              <a:off x="1517969" y="2869978"/>
              <a:ext cx="72000" cy="72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0" name="直接箭头连接符 69"/>
            <p:cNvCxnSpPr/>
            <p:nvPr/>
          </p:nvCxnSpPr>
          <p:spPr>
            <a:xfrm rot="16200000" flipV="1">
              <a:off x="1265869" y="2672171"/>
              <a:ext cx="5040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1515493" y="2103138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zh-CN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0" name="直接箭头连接符 89"/>
            <p:cNvCxnSpPr/>
            <p:nvPr/>
          </p:nvCxnSpPr>
          <p:spPr>
            <a:xfrm rot="16200000" flipV="1">
              <a:off x="1337969" y="2672171"/>
              <a:ext cx="5040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/>
            <p:cNvSpPr txBox="1"/>
            <p:nvPr/>
          </p:nvSpPr>
          <p:spPr>
            <a:xfrm>
              <a:off x="1330969" y="2103138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zh-CN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1953797" y="3239084"/>
            <a:ext cx="859334" cy="1577786"/>
            <a:chOff x="1167193" y="2144082"/>
            <a:chExt cx="859334" cy="1577786"/>
          </a:xfrm>
        </p:grpSpPr>
        <p:sp>
          <p:nvSpPr>
            <p:cNvPr id="111" name="TextBox 110"/>
            <p:cNvSpPr txBox="1"/>
            <p:nvPr/>
          </p:nvSpPr>
          <p:spPr>
            <a:xfrm>
              <a:off x="1524913" y="3352536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altLang="zh-CN" b="1" baseline="-25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2" name="直接箭头连接符 111"/>
            <p:cNvCxnSpPr/>
            <p:nvPr/>
          </p:nvCxnSpPr>
          <p:spPr>
            <a:xfrm>
              <a:off x="1553879" y="2894113"/>
              <a:ext cx="0" cy="73396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椭圆 112"/>
            <p:cNvSpPr>
              <a:spLocks noChangeAspect="1"/>
            </p:cNvSpPr>
            <p:nvPr/>
          </p:nvSpPr>
          <p:spPr>
            <a:xfrm>
              <a:off x="1517969" y="2869978"/>
              <a:ext cx="72000" cy="72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4" name="直接箭头连接符 113"/>
            <p:cNvCxnSpPr/>
            <p:nvPr/>
          </p:nvCxnSpPr>
          <p:spPr>
            <a:xfrm rot="16200000" flipV="1">
              <a:off x="1265869" y="2672171"/>
              <a:ext cx="5040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Box 114"/>
            <p:cNvSpPr txBox="1"/>
            <p:nvPr/>
          </p:nvSpPr>
          <p:spPr>
            <a:xfrm>
              <a:off x="1611029" y="2157730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altLang="zh-CN" b="1" baseline="-25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23</a:t>
              </a:r>
              <a:endParaRPr lang="zh-CN" altLang="en-US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6" name="直接箭头连接符 115"/>
            <p:cNvCxnSpPr/>
            <p:nvPr/>
          </p:nvCxnSpPr>
          <p:spPr>
            <a:xfrm rot="16200000" flipV="1">
              <a:off x="1337969" y="2672171"/>
              <a:ext cx="5040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Box 116"/>
            <p:cNvSpPr txBox="1"/>
            <p:nvPr/>
          </p:nvSpPr>
          <p:spPr>
            <a:xfrm>
              <a:off x="1167193" y="2144082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altLang="zh-CN" b="1" baseline="-25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endParaRPr lang="zh-CN" altLang="en-US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8" name="组合 127"/>
          <p:cNvGrpSpPr/>
          <p:nvPr/>
        </p:nvGrpSpPr>
        <p:grpSpPr>
          <a:xfrm>
            <a:off x="3116204" y="3116081"/>
            <a:ext cx="1008217" cy="1700789"/>
            <a:chOff x="1132185" y="2021079"/>
            <a:chExt cx="1008217" cy="1700789"/>
          </a:xfrm>
        </p:grpSpPr>
        <p:sp>
          <p:nvSpPr>
            <p:cNvPr id="129" name="TextBox 128"/>
            <p:cNvSpPr txBox="1"/>
            <p:nvPr/>
          </p:nvSpPr>
          <p:spPr>
            <a:xfrm>
              <a:off x="1132185" y="3352536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altLang="zh-CN" b="1" baseline="-25000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b="1" i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0" name="直接箭头连接符 129"/>
            <p:cNvCxnSpPr/>
            <p:nvPr/>
          </p:nvCxnSpPr>
          <p:spPr>
            <a:xfrm>
              <a:off x="1499287" y="2894113"/>
              <a:ext cx="0" cy="733962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椭圆 130"/>
            <p:cNvSpPr>
              <a:spLocks noChangeAspect="1"/>
            </p:cNvSpPr>
            <p:nvPr/>
          </p:nvSpPr>
          <p:spPr>
            <a:xfrm>
              <a:off x="1517969" y="2869978"/>
              <a:ext cx="72000" cy="72000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B050"/>
                </a:solidFill>
              </a:endParaRPr>
            </a:p>
          </p:txBody>
        </p:sp>
        <p:cxnSp>
          <p:nvCxnSpPr>
            <p:cNvPr id="132" name="直接箭头连接符 131"/>
            <p:cNvCxnSpPr/>
            <p:nvPr/>
          </p:nvCxnSpPr>
          <p:spPr>
            <a:xfrm flipV="1">
              <a:off x="1556390" y="2205916"/>
              <a:ext cx="0" cy="68400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TextBox 132"/>
            <p:cNvSpPr txBox="1"/>
            <p:nvPr/>
          </p:nvSpPr>
          <p:spPr>
            <a:xfrm>
              <a:off x="1659180" y="3045707"/>
              <a:ext cx="4812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altLang="zh-CN" b="1" baseline="-25000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23</a:t>
              </a:r>
              <a:r>
                <a:rPr lang="en-US" altLang="zh-CN" b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ʹ</a:t>
              </a:r>
              <a:endParaRPr lang="zh-CN" altLang="en-US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1624156" y="2021079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altLang="zh-CN" b="1" baseline="-25000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b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6" name="直接箭头连接符 135"/>
            <p:cNvCxnSpPr/>
            <p:nvPr/>
          </p:nvCxnSpPr>
          <p:spPr>
            <a:xfrm>
              <a:off x="1612079" y="2912503"/>
              <a:ext cx="0" cy="440033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7" name="组合 136"/>
          <p:cNvGrpSpPr/>
          <p:nvPr/>
        </p:nvGrpSpPr>
        <p:grpSpPr>
          <a:xfrm>
            <a:off x="7831602" y="1580802"/>
            <a:ext cx="792742" cy="1762452"/>
            <a:chOff x="1079897" y="2144082"/>
            <a:chExt cx="792742" cy="1762452"/>
          </a:xfrm>
        </p:grpSpPr>
        <p:sp>
          <p:nvSpPr>
            <p:cNvPr id="138" name="TextBox 137"/>
            <p:cNvSpPr txBox="1"/>
            <p:nvPr/>
          </p:nvSpPr>
          <p:spPr>
            <a:xfrm>
              <a:off x="1079897" y="3537202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zh-CN" b="1" i="1" dirty="0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endParaRPr lang="zh-CN" altLang="en-US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9" name="直接箭头连接符 138"/>
            <p:cNvCxnSpPr/>
            <p:nvPr/>
          </p:nvCxnSpPr>
          <p:spPr>
            <a:xfrm>
              <a:off x="1553879" y="2894113"/>
              <a:ext cx="0" cy="1004257"/>
            </a:xfrm>
            <a:prstGeom prst="straightConnector1">
              <a:avLst/>
            </a:prstGeom>
            <a:ln w="38100">
              <a:solidFill>
                <a:srgbClr val="FF00FF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椭圆 139"/>
            <p:cNvSpPr>
              <a:spLocks noChangeAspect="1"/>
            </p:cNvSpPr>
            <p:nvPr/>
          </p:nvSpPr>
          <p:spPr>
            <a:xfrm>
              <a:off x="1517969" y="2869978"/>
              <a:ext cx="72000" cy="72000"/>
            </a:xfrm>
            <a:prstGeom prst="ellipse">
              <a:avLst/>
            </a:prstGeom>
            <a:solidFill>
              <a:srgbClr val="FF00FF"/>
            </a:solidFill>
            <a:ln w="254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FF"/>
                </a:solidFill>
              </a:endParaRPr>
            </a:p>
          </p:txBody>
        </p:sp>
        <p:cxnSp>
          <p:nvCxnSpPr>
            <p:cNvPr id="141" name="直接箭头连接符 140"/>
            <p:cNvCxnSpPr/>
            <p:nvPr/>
          </p:nvCxnSpPr>
          <p:spPr>
            <a:xfrm rot="16200000" flipV="1">
              <a:off x="1193869" y="2600171"/>
              <a:ext cx="648000" cy="0"/>
            </a:xfrm>
            <a:prstGeom prst="straightConnector1">
              <a:avLst/>
            </a:prstGeom>
            <a:ln w="38100">
              <a:solidFill>
                <a:srgbClr val="FF00FF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TextBox 141"/>
            <p:cNvSpPr txBox="1"/>
            <p:nvPr/>
          </p:nvSpPr>
          <p:spPr>
            <a:xfrm>
              <a:off x="1611029" y="2157730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zh-CN" altLang="en-US" b="1" i="1" baseline="-25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3" name="直接箭头连接符 142"/>
            <p:cNvCxnSpPr/>
            <p:nvPr/>
          </p:nvCxnSpPr>
          <p:spPr>
            <a:xfrm rot="16200000" flipV="1">
              <a:off x="1265969" y="2600171"/>
              <a:ext cx="648000" cy="0"/>
            </a:xfrm>
            <a:prstGeom prst="straightConnector1">
              <a:avLst/>
            </a:prstGeom>
            <a:ln w="38100">
              <a:solidFill>
                <a:srgbClr val="FF00FF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TextBox 143"/>
            <p:cNvSpPr txBox="1"/>
            <p:nvPr/>
          </p:nvSpPr>
          <p:spPr>
            <a:xfrm>
              <a:off x="1167193" y="2144082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zh-CN" altLang="en-US" b="1" baseline="-25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5" name="内容占位符 6"/>
          <p:cNvSpPr txBox="1">
            <a:spLocks/>
          </p:cNvSpPr>
          <p:nvPr/>
        </p:nvSpPr>
        <p:spPr>
          <a:xfrm>
            <a:off x="7488855" y="2061071"/>
            <a:ext cx="767382" cy="471689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1714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5143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8572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2001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5430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zh-CN" altLang="en-US" sz="1800" b="1" dirty="0" smtClean="0">
                <a:solidFill>
                  <a:srgbClr val="FF00FF"/>
                </a:solidFill>
              </a:rPr>
              <a:t>整体</a:t>
            </a:r>
            <a:endParaRPr lang="zh-CN" altLang="en-US" sz="2000" b="1" dirty="0">
              <a:solidFill>
                <a:srgbClr val="FF00FF"/>
              </a:solidFill>
            </a:endParaRPr>
          </a:p>
        </p:txBody>
      </p:sp>
      <p:grpSp>
        <p:nvGrpSpPr>
          <p:cNvPr id="146" name="组合 145"/>
          <p:cNvGrpSpPr/>
          <p:nvPr/>
        </p:nvGrpSpPr>
        <p:grpSpPr>
          <a:xfrm>
            <a:off x="4986822" y="1600051"/>
            <a:ext cx="538014" cy="1591434"/>
            <a:chOff x="1054934" y="2130434"/>
            <a:chExt cx="538014" cy="1591434"/>
          </a:xfrm>
        </p:grpSpPr>
        <p:sp>
          <p:nvSpPr>
            <p:cNvPr id="147" name="TextBox 146"/>
            <p:cNvSpPr txBox="1"/>
            <p:nvPr/>
          </p:nvSpPr>
          <p:spPr>
            <a:xfrm>
              <a:off x="1054934" y="3352536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altLang="zh-CN" b="1" baseline="-25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8" name="直接箭头连接符 147"/>
            <p:cNvCxnSpPr/>
            <p:nvPr/>
          </p:nvCxnSpPr>
          <p:spPr>
            <a:xfrm>
              <a:off x="1553879" y="2894113"/>
              <a:ext cx="0" cy="5400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椭圆 148"/>
            <p:cNvSpPr>
              <a:spLocks noChangeAspect="1"/>
            </p:cNvSpPr>
            <p:nvPr/>
          </p:nvSpPr>
          <p:spPr>
            <a:xfrm>
              <a:off x="1520948" y="2869978"/>
              <a:ext cx="72000" cy="72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0" name="直接箭头连接符 149"/>
            <p:cNvCxnSpPr/>
            <p:nvPr/>
          </p:nvCxnSpPr>
          <p:spPr>
            <a:xfrm rot="16200000" flipV="1">
              <a:off x="1306813" y="2672171"/>
              <a:ext cx="5040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TextBox 152"/>
            <p:cNvSpPr txBox="1"/>
            <p:nvPr/>
          </p:nvSpPr>
          <p:spPr>
            <a:xfrm>
              <a:off x="1221646" y="2130434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zh-CN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4" name="内容占位符 6"/>
          <p:cNvSpPr txBox="1">
            <a:spLocks/>
          </p:cNvSpPr>
          <p:nvPr/>
        </p:nvSpPr>
        <p:spPr>
          <a:xfrm>
            <a:off x="5546116" y="2921038"/>
            <a:ext cx="2275526" cy="471689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1714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5143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8572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2001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5430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en-US" altLang="zh-CN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间摩擦力</a:t>
            </a:r>
            <a:r>
              <a:rPr lang="en-US" altLang="zh-CN" sz="1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1800" b="1" baseline="-25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altLang="zh-CN" sz="1800" b="1" dirty="0" smtClean="0">
                <a:solidFill>
                  <a:srgbClr val="0070C0"/>
                </a:solidFill>
              </a:rPr>
              <a:t>=0</a:t>
            </a:r>
            <a:endParaRPr lang="zh-CN" altLang="en-US" sz="2000" b="1" dirty="0">
              <a:solidFill>
                <a:srgbClr val="0070C0"/>
              </a:solidFill>
            </a:endParaRPr>
          </a:p>
        </p:txBody>
      </p:sp>
      <p:sp>
        <p:nvSpPr>
          <p:cNvPr id="155" name="内容占位符 6"/>
          <p:cNvSpPr txBox="1">
            <a:spLocks/>
          </p:cNvSpPr>
          <p:nvPr/>
        </p:nvSpPr>
        <p:spPr>
          <a:xfrm>
            <a:off x="5451583" y="4563644"/>
            <a:ext cx="2275526" cy="471689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1714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5143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8572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2001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5430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en-US" altLang="zh-CN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间摩擦力</a:t>
            </a:r>
            <a:r>
              <a:rPr lang="en-US" altLang="zh-CN" sz="1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1800" b="1" baseline="-25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altLang="zh-CN" sz="1800" b="1" dirty="0" smtClean="0">
                <a:solidFill>
                  <a:srgbClr val="0070C0"/>
                </a:solidFill>
              </a:rPr>
              <a:t>=0</a:t>
            </a:r>
            <a:endParaRPr lang="zh-CN" altLang="en-US" sz="2000" b="1" dirty="0">
              <a:solidFill>
                <a:srgbClr val="0070C0"/>
              </a:solidFill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245660" y="3320723"/>
            <a:ext cx="8707271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接连接符 155"/>
          <p:cNvCxnSpPr/>
          <p:nvPr/>
        </p:nvCxnSpPr>
        <p:spPr>
          <a:xfrm>
            <a:off x="4599296" y="1723035"/>
            <a:ext cx="0" cy="308519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内容占位符 6"/>
          <p:cNvSpPr txBox="1">
            <a:spLocks/>
          </p:cNvSpPr>
          <p:nvPr/>
        </p:nvSpPr>
        <p:spPr>
          <a:xfrm>
            <a:off x="590319" y="1247725"/>
            <a:ext cx="8388873" cy="612000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1714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5143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8572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2001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5430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200" b="1" dirty="0" smtClean="0"/>
              <a:t>物块夹在两板间均处于静止状态，分析物</a:t>
            </a:r>
            <a:r>
              <a:rPr lang="zh-CN" altLang="en-US" sz="2200" b="1" dirty="0"/>
              <a:t>块</a:t>
            </a:r>
            <a:r>
              <a:rPr lang="zh-CN" altLang="en-US" sz="2200" b="1" dirty="0" smtClean="0"/>
              <a:t>受到的力。</a:t>
            </a:r>
            <a:endParaRPr lang="zh-CN" altLang="en-US" sz="2200" b="1" dirty="0"/>
          </a:p>
        </p:txBody>
      </p:sp>
      <p:sp>
        <p:nvSpPr>
          <p:cNvPr id="158" name="TextBox 157"/>
          <p:cNvSpPr txBox="1"/>
          <p:nvPr/>
        </p:nvSpPr>
        <p:spPr>
          <a:xfrm>
            <a:off x="1944564" y="2973176"/>
            <a:ext cx="82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（甲）</a:t>
            </a:r>
            <a:endParaRPr lang="zh-CN" alt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1944564" y="4709415"/>
            <a:ext cx="82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（丙）</a:t>
            </a:r>
            <a:endParaRPr lang="zh-CN" alt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6174636" y="2713864"/>
            <a:ext cx="82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zh-CN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乙</a:t>
            </a:r>
            <a:r>
              <a:rPr lang="zh-CN" alt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zh-CN" alt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6174636" y="4340919"/>
            <a:ext cx="82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（丁）</a:t>
            </a:r>
            <a:endParaRPr lang="zh-CN" alt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2" name="组合 161"/>
          <p:cNvGrpSpPr/>
          <p:nvPr/>
        </p:nvGrpSpPr>
        <p:grpSpPr>
          <a:xfrm>
            <a:off x="241768" y="3116081"/>
            <a:ext cx="1008217" cy="1700789"/>
            <a:chOff x="1132185" y="2021079"/>
            <a:chExt cx="1008217" cy="1700789"/>
          </a:xfrm>
        </p:grpSpPr>
        <p:sp>
          <p:nvSpPr>
            <p:cNvPr id="163" name="TextBox 162"/>
            <p:cNvSpPr txBox="1"/>
            <p:nvPr/>
          </p:nvSpPr>
          <p:spPr>
            <a:xfrm>
              <a:off x="1132185" y="3352536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altLang="zh-CN" b="1" baseline="-25000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b="1" i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4" name="直接箭头连接符 163"/>
            <p:cNvCxnSpPr/>
            <p:nvPr/>
          </p:nvCxnSpPr>
          <p:spPr>
            <a:xfrm>
              <a:off x="1499287" y="2894113"/>
              <a:ext cx="0" cy="733962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椭圆 164"/>
            <p:cNvSpPr>
              <a:spLocks noChangeAspect="1"/>
            </p:cNvSpPr>
            <p:nvPr/>
          </p:nvSpPr>
          <p:spPr>
            <a:xfrm>
              <a:off x="1517969" y="2869978"/>
              <a:ext cx="72000" cy="72000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B050"/>
                </a:solidFill>
              </a:endParaRPr>
            </a:p>
          </p:txBody>
        </p:sp>
        <p:cxnSp>
          <p:nvCxnSpPr>
            <p:cNvPr id="166" name="直接箭头连接符 165"/>
            <p:cNvCxnSpPr/>
            <p:nvPr/>
          </p:nvCxnSpPr>
          <p:spPr>
            <a:xfrm flipV="1">
              <a:off x="1556390" y="2205916"/>
              <a:ext cx="0" cy="68400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TextBox 166"/>
            <p:cNvSpPr txBox="1"/>
            <p:nvPr/>
          </p:nvSpPr>
          <p:spPr>
            <a:xfrm>
              <a:off x="1659180" y="3045707"/>
              <a:ext cx="4812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altLang="zh-CN" b="1" baseline="-25000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r>
                <a:rPr lang="en-US" altLang="zh-CN" b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ʹ</a:t>
              </a:r>
              <a:endParaRPr lang="zh-CN" altLang="en-US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1624156" y="2021079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altLang="zh-CN" b="1" baseline="-25000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b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9" name="直接箭头连接符 168"/>
            <p:cNvCxnSpPr/>
            <p:nvPr/>
          </p:nvCxnSpPr>
          <p:spPr>
            <a:xfrm>
              <a:off x="1612079" y="2912503"/>
              <a:ext cx="0" cy="440033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0" name="组合 169"/>
          <p:cNvGrpSpPr/>
          <p:nvPr/>
        </p:nvGrpSpPr>
        <p:grpSpPr>
          <a:xfrm>
            <a:off x="4502971" y="3307153"/>
            <a:ext cx="956141" cy="1496069"/>
            <a:chOff x="1118537" y="2021079"/>
            <a:chExt cx="956141" cy="1496069"/>
          </a:xfrm>
        </p:grpSpPr>
        <p:sp>
          <p:nvSpPr>
            <p:cNvPr id="171" name="TextBox 170"/>
            <p:cNvSpPr txBox="1"/>
            <p:nvPr/>
          </p:nvSpPr>
          <p:spPr>
            <a:xfrm>
              <a:off x="1118537" y="3147816"/>
              <a:ext cx="42832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altLang="zh-CN" b="1" baseline="-25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2" name="直接箭头连接符 171"/>
            <p:cNvCxnSpPr/>
            <p:nvPr/>
          </p:nvCxnSpPr>
          <p:spPr>
            <a:xfrm>
              <a:off x="1485639" y="2907760"/>
              <a:ext cx="0" cy="5400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椭圆 172"/>
            <p:cNvSpPr>
              <a:spLocks noChangeAspect="1"/>
            </p:cNvSpPr>
            <p:nvPr/>
          </p:nvSpPr>
          <p:spPr>
            <a:xfrm>
              <a:off x="1517969" y="2869978"/>
              <a:ext cx="72000" cy="72000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cxnSp>
          <p:nvCxnSpPr>
            <p:cNvPr id="174" name="直接箭头连接符 173"/>
            <p:cNvCxnSpPr/>
            <p:nvPr/>
          </p:nvCxnSpPr>
          <p:spPr>
            <a:xfrm flipV="1">
              <a:off x="1556390" y="2063586"/>
              <a:ext cx="0" cy="82633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TextBox 174"/>
            <p:cNvSpPr txBox="1"/>
            <p:nvPr/>
          </p:nvSpPr>
          <p:spPr>
            <a:xfrm>
              <a:off x="1659180" y="3045707"/>
              <a:ext cx="41549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altLang="zh-CN" b="1" baseline="-25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endParaRPr lang="zh-CN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1624156" y="2021079"/>
              <a:ext cx="33855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altLang="zh-CN" b="1" baseline="-25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7" name="直接箭头连接符 176"/>
            <p:cNvCxnSpPr/>
            <p:nvPr/>
          </p:nvCxnSpPr>
          <p:spPr>
            <a:xfrm>
              <a:off x="1612079" y="2912502"/>
              <a:ext cx="0" cy="5400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8" name="组合 177"/>
          <p:cNvGrpSpPr/>
          <p:nvPr/>
        </p:nvGrpSpPr>
        <p:grpSpPr>
          <a:xfrm>
            <a:off x="5937043" y="3293427"/>
            <a:ext cx="918601" cy="1359589"/>
            <a:chOff x="1186777" y="2157559"/>
            <a:chExt cx="918601" cy="1359589"/>
          </a:xfrm>
        </p:grpSpPr>
        <p:sp>
          <p:nvSpPr>
            <p:cNvPr id="179" name="TextBox 178"/>
            <p:cNvSpPr txBox="1"/>
            <p:nvPr/>
          </p:nvSpPr>
          <p:spPr>
            <a:xfrm>
              <a:off x="1186777" y="3147816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altLang="zh-CN" b="1" baseline="-25000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b="1" i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0" name="直接箭头连接符 179"/>
            <p:cNvCxnSpPr/>
            <p:nvPr/>
          </p:nvCxnSpPr>
          <p:spPr>
            <a:xfrm>
              <a:off x="1553879" y="2907760"/>
              <a:ext cx="0" cy="54000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椭圆 180"/>
            <p:cNvSpPr>
              <a:spLocks noChangeAspect="1"/>
            </p:cNvSpPr>
            <p:nvPr/>
          </p:nvSpPr>
          <p:spPr>
            <a:xfrm>
              <a:off x="1517969" y="2869978"/>
              <a:ext cx="72000" cy="72000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B050"/>
                </a:solidFill>
              </a:endParaRPr>
            </a:p>
          </p:txBody>
        </p:sp>
        <p:cxnSp>
          <p:nvCxnSpPr>
            <p:cNvPr id="182" name="直接箭头连接符 181"/>
            <p:cNvCxnSpPr/>
            <p:nvPr/>
          </p:nvCxnSpPr>
          <p:spPr>
            <a:xfrm flipV="1">
              <a:off x="1556390" y="2342396"/>
              <a:ext cx="0" cy="54000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TextBox 183"/>
            <p:cNvSpPr txBox="1"/>
            <p:nvPr/>
          </p:nvSpPr>
          <p:spPr>
            <a:xfrm>
              <a:off x="1624156" y="2157559"/>
              <a:ext cx="4812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altLang="zh-CN" b="1" baseline="-25000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r>
                <a:rPr lang="en-US" altLang="zh-CN" b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ʹ</a:t>
              </a:r>
              <a:endParaRPr lang="zh-CN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6" name="组合 185"/>
          <p:cNvGrpSpPr/>
          <p:nvPr/>
        </p:nvGrpSpPr>
        <p:grpSpPr>
          <a:xfrm>
            <a:off x="8160189" y="3384919"/>
            <a:ext cx="869686" cy="1707860"/>
            <a:chOff x="1079897" y="2198674"/>
            <a:chExt cx="869686" cy="1707860"/>
          </a:xfrm>
        </p:grpSpPr>
        <p:sp>
          <p:nvSpPr>
            <p:cNvPr id="187" name="TextBox 186"/>
            <p:cNvSpPr txBox="1"/>
            <p:nvPr/>
          </p:nvSpPr>
          <p:spPr>
            <a:xfrm>
              <a:off x="1079897" y="3537202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altLang="zh-CN" b="1" i="1" dirty="0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endParaRPr lang="zh-CN" altLang="en-US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8" name="直接箭头连接符 187"/>
            <p:cNvCxnSpPr/>
            <p:nvPr/>
          </p:nvCxnSpPr>
          <p:spPr>
            <a:xfrm>
              <a:off x="1553879" y="2894113"/>
              <a:ext cx="0" cy="1004257"/>
            </a:xfrm>
            <a:prstGeom prst="straightConnector1">
              <a:avLst/>
            </a:prstGeom>
            <a:ln w="38100">
              <a:solidFill>
                <a:srgbClr val="FF00FF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椭圆 188"/>
            <p:cNvSpPr>
              <a:spLocks noChangeAspect="1"/>
            </p:cNvSpPr>
            <p:nvPr/>
          </p:nvSpPr>
          <p:spPr>
            <a:xfrm>
              <a:off x="1517969" y="2869978"/>
              <a:ext cx="72000" cy="72000"/>
            </a:xfrm>
            <a:prstGeom prst="ellipse">
              <a:avLst/>
            </a:prstGeom>
            <a:solidFill>
              <a:srgbClr val="FF00FF"/>
            </a:solidFill>
            <a:ln w="254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FF"/>
                </a:solidFill>
              </a:endParaRPr>
            </a:p>
          </p:txBody>
        </p:sp>
        <p:cxnSp>
          <p:nvCxnSpPr>
            <p:cNvPr id="190" name="直接箭头连接符 189"/>
            <p:cNvCxnSpPr/>
            <p:nvPr/>
          </p:nvCxnSpPr>
          <p:spPr>
            <a:xfrm rot="16200000" flipV="1">
              <a:off x="1193869" y="2600171"/>
              <a:ext cx="648000" cy="0"/>
            </a:xfrm>
            <a:prstGeom prst="straightConnector1">
              <a:avLst/>
            </a:prstGeom>
            <a:ln w="38100">
              <a:solidFill>
                <a:srgbClr val="FF00FF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TextBox 190"/>
            <p:cNvSpPr txBox="1"/>
            <p:nvPr/>
          </p:nvSpPr>
          <p:spPr>
            <a:xfrm>
              <a:off x="1611029" y="2198674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altLang="zh-CN" b="1" baseline="-25000" dirty="0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zh-CN" altLang="en-US" b="1" i="1" baseline="-25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2" name="直接箭头连接符 191"/>
            <p:cNvCxnSpPr/>
            <p:nvPr/>
          </p:nvCxnSpPr>
          <p:spPr>
            <a:xfrm rot="16200000" flipV="1">
              <a:off x="1293265" y="2600171"/>
              <a:ext cx="648000" cy="0"/>
            </a:xfrm>
            <a:prstGeom prst="straightConnector1">
              <a:avLst/>
            </a:prstGeom>
            <a:ln w="38100">
              <a:solidFill>
                <a:srgbClr val="FF00FF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TextBox 192"/>
            <p:cNvSpPr txBox="1"/>
            <p:nvPr/>
          </p:nvSpPr>
          <p:spPr>
            <a:xfrm>
              <a:off x="1167193" y="2212322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altLang="zh-CN" b="1" baseline="-25000" dirty="0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b="1" baseline="-25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4" name="内容占位符 6"/>
          <p:cNvSpPr txBox="1">
            <a:spLocks/>
          </p:cNvSpPr>
          <p:nvPr/>
        </p:nvSpPr>
        <p:spPr>
          <a:xfrm>
            <a:off x="7817442" y="3810596"/>
            <a:ext cx="767382" cy="471689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1714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5143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8572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2001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5430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zh-CN" altLang="en-US" sz="1800" b="1" dirty="0" smtClean="0">
                <a:solidFill>
                  <a:srgbClr val="FF00FF"/>
                </a:solidFill>
              </a:rPr>
              <a:t>整体</a:t>
            </a:r>
            <a:endParaRPr lang="zh-CN" altLang="en-US" sz="2000" b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93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45" grpId="0"/>
      <p:bldP spid="154" grpId="0"/>
      <p:bldP spid="155" grpId="0"/>
      <p:bldP spid="157" grpId="0"/>
      <p:bldP spid="158" grpId="0"/>
      <p:bldP spid="159" grpId="0"/>
      <p:bldP spid="160" grpId="0"/>
      <p:bldP spid="161" grpId="0"/>
      <p:bldP spid="1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761895" y="1622901"/>
            <a:ext cx="7617830" cy="1365959"/>
          </a:xfrm>
        </p:spPr>
        <p:txBody>
          <a:bodyPr>
            <a:normAutofit/>
          </a:bodyPr>
          <a:lstStyle/>
          <a:p>
            <a:pPr marL="2784475" indent="-2784475">
              <a:buNone/>
            </a:pPr>
            <a:r>
              <a:rPr lang="zh-C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平衡状态：</a:t>
            </a:r>
            <a:r>
              <a:rPr lang="zh-C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物体（质点）处于静止或</a:t>
            </a: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84475" indent="0">
              <a:buNone/>
            </a:pPr>
            <a:r>
              <a:rPr lang="zh-C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匀速直线运动状态。</a:t>
            </a: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标题 9"/>
          <p:cNvSpPr>
            <a:spLocks noGrp="1"/>
          </p:cNvSpPr>
          <p:nvPr>
            <p:ph type="title"/>
          </p:nvPr>
        </p:nvSpPr>
        <p:spPr>
          <a:xfrm>
            <a:off x="961200" y="600502"/>
            <a:ext cx="7219800" cy="879282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softEdge rad="6350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zh-CN" altLang="en-US" sz="4400" dirty="0" smtClean="0"/>
              <a:t>二、共点力平衡</a:t>
            </a:r>
            <a:endParaRPr lang="zh-CN" altLang="en-US" sz="4400" dirty="0"/>
          </a:p>
        </p:txBody>
      </p:sp>
      <p:sp>
        <p:nvSpPr>
          <p:cNvPr id="4" name="内容占位符 6"/>
          <p:cNvSpPr txBox="1">
            <a:spLocks/>
          </p:cNvSpPr>
          <p:nvPr/>
        </p:nvSpPr>
        <p:spPr>
          <a:xfrm>
            <a:off x="761895" y="3297146"/>
            <a:ext cx="7617830" cy="797182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>
            <a:lvl1pPr marL="1714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5143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8572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2001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5430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共点力平衡条件：</a:t>
            </a:r>
            <a:r>
              <a:rPr lang="zh-C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合力为零，即</a:t>
            </a:r>
            <a:r>
              <a:rPr lang="en-US" altLang="zh-C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CN" alt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合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</a:p>
        </p:txBody>
      </p:sp>
    </p:spTree>
    <p:extLst>
      <p:ext uri="{BB962C8B-B14F-4D97-AF65-F5344CB8AC3E}">
        <p14:creationId xmlns:p14="http://schemas.microsoft.com/office/powerpoint/2010/main" val="187428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1513717"/>
            <a:ext cx="7219950" cy="15979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400" b="1" dirty="0" smtClean="0"/>
              <a:t>解题思路</a:t>
            </a:r>
            <a:endParaRPr lang="en-US" altLang="zh-CN" sz="2400" b="1" dirty="0" smtClean="0"/>
          </a:p>
          <a:p>
            <a:pPr marL="982663" indent="-4508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CN" altLang="en-US" sz="2200" dirty="0"/>
              <a:t>受</a:t>
            </a:r>
            <a:r>
              <a:rPr lang="zh-CN" altLang="en-US" sz="2200" dirty="0" smtClean="0"/>
              <a:t>力分析</a:t>
            </a:r>
            <a:endParaRPr lang="en-US" altLang="zh-CN" sz="2200" dirty="0" smtClean="0"/>
          </a:p>
          <a:p>
            <a:pPr marL="982663" indent="-4508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CN" altLang="en-US" sz="2200" dirty="0" smtClean="0"/>
              <a:t>列平衡方程，求解力</a:t>
            </a:r>
            <a:endParaRPr lang="zh-CN" altLang="en-US" sz="2200" dirty="0"/>
          </a:p>
        </p:txBody>
      </p:sp>
      <p:sp>
        <p:nvSpPr>
          <p:cNvPr id="8" name="标题 9"/>
          <p:cNvSpPr>
            <a:spLocks noGrp="1"/>
          </p:cNvSpPr>
          <p:nvPr>
            <p:ph type="title"/>
          </p:nvPr>
        </p:nvSpPr>
        <p:spPr>
          <a:xfrm>
            <a:off x="961200" y="600502"/>
            <a:ext cx="7219800" cy="879282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softEdge rad="6350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zh-CN" altLang="en-US" sz="4400" dirty="0" smtClean="0"/>
              <a:t>二、共点力平衡</a:t>
            </a:r>
            <a:endParaRPr lang="zh-CN" altLang="en-US" sz="4400" dirty="0"/>
          </a:p>
        </p:txBody>
      </p:sp>
      <p:sp>
        <p:nvSpPr>
          <p:cNvPr id="5" name="内容占位符 6"/>
          <p:cNvSpPr txBox="1">
            <a:spLocks/>
          </p:cNvSpPr>
          <p:nvPr/>
        </p:nvSpPr>
        <p:spPr>
          <a:xfrm>
            <a:off x="960835" y="3001914"/>
            <a:ext cx="7219950" cy="2032402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>
            <a:lvl1pPr marL="1714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5143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8572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2001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5430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2400" b="1" dirty="0" smtClean="0"/>
              <a:t>解题方法</a:t>
            </a:r>
            <a:endParaRPr lang="en-US" altLang="zh-CN" sz="2400" b="1" dirty="0" smtClean="0"/>
          </a:p>
          <a:p>
            <a:pPr marL="900113" indent="-3556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CN" altLang="en-US" sz="2200" dirty="0" smtClean="0"/>
              <a:t>力的合成</a:t>
            </a:r>
            <a:endParaRPr lang="en-US" altLang="zh-CN" sz="2200" dirty="0" smtClean="0"/>
          </a:p>
          <a:p>
            <a:pPr marL="900113" indent="-3556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CN" altLang="en-US" sz="2200" dirty="0" smtClean="0"/>
              <a:t>力的分解</a:t>
            </a:r>
            <a:endParaRPr lang="en-US" altLang="zh-CN" sz="2200" dirty="0" smtClean="0"/>
          </a:p>
          <a:p>
            <a:pPr marL="900113" indent="-3556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CN" altLang="en-US" sz="2200" dirty="0" smtClean="0"/>
              <a:t>正交分解合成</a:t>
            </a:r>
            <a:endParaRPr lang="zh-CN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12479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3080</TotalTime>
  <Words>1066</Words>
  <Application>Microsoft Office PowerPoint</Application>
  <PresentationFormat>全屏显示(16:9)</PresentationFormat>
  <Paragraphs>236</Paragraphs>
  <Slides>14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1_Office 主题​​</vt:lpstr>
      <vt:lpstr>相互作用——力 难点突破</vt:lpstr>
      <vt:lpstr>一、受力分析</vt:lpstr>
      <vt:lpstr>一、受力分析</vt:lpstr>
      <vt:lpstr>一、受力分析</vt:lpstr>
      <vt:lpstr>一、受力分析</vt:lpstr>
      <vt:lpstr>例题</vt:lpstr>
      <vt:lpstr>例题</vt:lpstr>
      <vt:lpstr>二、共点力平衡</vt:lpstr>
      <vt:lpstr>二、共点力平衡</vt:lpstr>
      <vt:lpstr>PowerPoint 演示文稿</vt:lpstr>
      <vt:lpstr>PowerPoint 演示文稿</vt:lpstr>
      <vt:lpstr>例题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pc</cp:lastModifiedBy>
  <cp:revision>377</cp:revision>
  <dcterms:created xsi:type="dcterms:W3CDTF">2020-02-01T11:21:51Z</dcterms:created>
  <dcterms:modified xsi:type="dcterms:W3CDTF">2020-02-17T14:33:50Z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