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heme/theme2.xml" ContentType="application/vnd.openxmlformats-officedocument.theme+xml"/>
  <Override PartName="/ppt/tags/tag111.xml" ContentType="application/vnd.openxmlformats-officedocument.presentationml.tags+xml"/>
  <Override PartName="/ppt/notesSlides/notesSlide1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88" r:id="rId3"/>
    <p:sldId id="287" r:id="rId4"/>
    <p:sldId id="285" r:id="rId5"/>
    <p:sldId id="280" r:id="rId6"/>
    <p:sldId id="276" r:id="rId7"/>
    <p:sldId id="286" r:id="rId8"/>
    <p:sldId id="275" r:id="rId9"/>
    <p:sldId id="271" r:id="rId10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宋体" charset="-122"/>
        <a:cs typeface="+mn-cs"/>
        <a:sym typeface="Calibri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宋体" charset="-122"/>
        <a:cs typeface="+mn-cs"/>
        <a:sym typeface="Calibri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宋体" charset="-122"/>
        <a:cs typeface="+mn-cs"/>
        <a:sym typeface="Calibri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宋体" charset="-122"/>
        <a:cs typeface="+mn-cs"/>
        <a:sym typeface="Calibri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宋体" charset="-122"/>
        <a:cs typeface="+mn-cs"/>
        <a:sym typeface="Calibri" pitchFamily="34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charset="0"/>
        <a:ea typeface="宋体" charset="-122"/>
        <a:cs typeface="+mn-cs"/>
        <a:sym typeface="Calibri" pitchFamily="34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charset="0"/>
        <a:ea typeface="宋体" charset="-122"/>
        <a:cs typeface="+mn-cs"/>
        <a:sym typeface="Calibri" pitchFamily="34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charset="0"/>
        <a:ea typeface="宋体" charset="-122"/>
        <a:cs typeface="+mn-cs"/>
        <a:sym typeface="Calibri" pitchFamily="34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charset="0"/>
        <a:ea typeface="宋体" charset="-122"/>
        <a:cs typeface="+mn-cs"/>
        <a:sym typeface="Calibri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作者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4F4F8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87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Calibri" panose="020F0502020204030204"/>
            </a:endParaRPr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 smtClean="0"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58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hangingPunct="0"/>
            <a:fld id="{B7047A9C-2F53-4015-82A8-3B0D153AAD20}" type="slidenum">
              <a:rPr lang="zh-CN" altLang="en-US" sz="1800">
                <a:latin typeface="Calibri" pitchFamily="34" charset="0"/>
                <a:ea typeface="微软雅黑" pitchFamily="34" charset="-122"/>
              </a:rPr>
              <a:pPr hangingPunct="0"/>
              <a:t>1</a:t>
            </a:fld>
            <a:endParaRPr lang="en-US" altLang="zh-CN" sz="1800">
              <a:latin typeface="Calibri" pitchFamily="34" charset="0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jpe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file:///C:\Users\1V994W2\PycharmProjects\PPT_Background_Generation\pic_temp\1_pic_quater_right_up.png" TargetMode="External"/><Relationship Id="rId5" Type="http://schemas.openxmlformats.org/officeDocument/2006/relationships/tags" Target="../tags/tag56.xml"/><Relationship Id="rId10" Type="http://schemas.openxmlformats.org/officeDocument/2006/relationships/image" Target="../media/image3.png"/><Relationship Id="rId4" Type="http://schemas.openxmlformats.org/officeDocument/2006/relationships/tags" Target="../tags/tag55.xml"/><Relationship Id="rId9" Type="http://schemas.openxmlformats.org/officeDocument/2006/relationships/image" Target="file:///C:\Users\1V994W2\PycharmProjects\PPT_Background_Generation\pic_temp\0_pic_quater_left_up.png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file:///C:\Users\1V994W2\PycharmProjects\PPT_Background_Generation\pic_temp\pic_sup.png" TargetMode="Externa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6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file:///C:\Users\1V994W2\PycharmProjects\PPT_Background_Generation\pic_temp\1_pic_quater_right_up.png" TargetMode="External"/><Relationship Id="rId5" Type="http://schemas.openxmlformats.org/officeDocument/2006/relationships/tags" Target="../tags/tag66.xml"/><Relationship Id="rId10" Type="http://schemas.openxmlformats.org/officeDocument/2006/relationships/image" Target="../media/image3.png"/><Relationship Id="rId4" Type="http://schemas.openxmlformats.org/officeDocument/2006/relationships/tags" Target="../tags/tag65.xml"/><Relationship Id="rId9" Type="http://schemas.openxmlformats.org/officeDocument/2006/relationships/image" Target="file:///C:\Users\1V994W2\PycharmProjects\PPT_Background_Generation\pic_temp\0_pic_quater_left_up.png" TargetMode="Externa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file:///C:\Users\1V994W2\PycharmProjects\PPT_Background_Generation\pic_temp\1_pic_quater_right_up.png" TargetMode="Externa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3.png"/><Relationship Id="rId5" Type="http://schemas.openxmlformats.org/officeDocument/2006/relationships/tags" Target="../tags/tag72.xml"/><Relationship Id="rId10" Type="http://schemas.openxmlformats.org/officeDocument/2006/relationships/image" Target="file:///C:\Users\1V994W2\PycharmProjects\PPT_Background_Generation\pic_temp\0_pic_quater_left_up.png" TargetMode="External"/><Relationship Id="rId4" Type="http://schemas.openxmlformats.org/officeDocument/2006/relationships/tags" Target="../tags/tag71.xml"/><Relationship Id="rId9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\pic_temp\0_pic_quater_left_up.png" TargetMode="External"/><Relationship Id="rId3" Type="http://schemas.openxmlformats.org/officeDocument/2006/relationships/tags" Target="../tags/tag77.xml"/><Relationship Id="rId7" Type="http://schemas.openxmlformats.org/officeDocument/2006/relationships/image" Target="../media/image2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file:///C:\Users\1V994W2\PycharmProjects\PPT_Background_Generation\pic_temp\1_pic_quater_right_up.png" TargetMode="Externa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3.png"/><Relationship Id="rId5" Type="http://schemas.openxmlformats.org/officeDocument/2006/relationships/tags" Target="../tags/tag84.xml"/><Relationship Id="rId10" Type="http://schemas.openxmlformats.org/officeDocument/2006/relationships/image" Target="file:///C:\Users\1V994W2\PycharmProjects\PPT_Background_Generation\pic_temp\0_pic_quater_left_up.png" TargetMode="External"/><Relationship Id="rId4" Type="http://schemas.openxmlformats.org/officeDocument/2006/relationships/tags" Target="../tags/tag83.xml"/><Relationship Id="rId9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file:///C:\Users\1V994W2\PycharmProjects\PPT_Background_Generation\pic_temp\1_pic_quater_right_up.png" TargetMode="Externa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3.png"/><Relationship Id="rId5" Type="http://schemas.openxmlformats.org/officeDocument/2006/relationships/tags" Target="../tags/tag91.xml"/><Relationship Id="rId10" Type="http://schemas.openxmlformats.org/officeDocument/2006/relationships/image" Target="file:///C:\Users\1V994W2\PycharmProjects\PPT_Background_Generation\pic_temp\0_pic_quater_left_up.png" TargetMode="External"/><Relationship Id="rId4" Type="http://schemas.openxmlformats.org/officeDocument/2006/relationships/tags" Target="../tags/tag90.xml"/><Relationship Id="rId9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file:///C:\Users\1V994W2\PycharmProjects\PPT_Background_Generation\pic_temp\1_pic_quater_right_up.png" TargetMode="Externa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3.png"/><Relationship Id="rId5" Type="http://schemas.openxmlformats.org/officeDocument/2006/relationships/tags" Target="../tags/tag98.xml"/><Relationship Id="rId10" Type="http://schemas.openxmlformats.org/officeDocument/2006/relationships/image" Target="file:///C:\Users\1V994W2\PycharmProjects\PPT_Background_Generation\pic_temp\0_pic_quater_left_up.png" TargetMode="External"/><Relationship Id="rId4" Type="http://schemas.openxmlformats.org/officeDocument/2006/relationships/tags" Target="../tags/tag97.xml"/><Relationship Id="rId9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file:///C:\Users\1V994W2\PycharmProjects\PPT_Background_Generation\pic_temp\1_pic_quater_left_down.png" TargetMode="Externa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7.png"/><Relationship Id="rId5" Type="http://schemas.openxmlformats.org/officeDocument/2006/relationships/tags" Target="../tags/tag105.xml"/><Relationship Id="rId10" Type="http://schemas.openxmlformats.org/officeDocument/2006/relationships/image" Target="file:///C:\Users\1V994W2\PycharmProjects\PPT_Background_Generation\pic_temp\0_pic_quater_left_up.png" TargetMode="External"/><Relationship Id="rId4" Type="http://schemas.openxmlformats.org/officeDocument/2006/relationships/tags" Target="../tags/tag104.xml"/><Relationship Id="rId9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file:///C:\Users\1V994W2\PycharmProjects\PPT_Background_Generation\pic_temp\1_pic_quater_right_up.png" TargetMode="External"/><Relationship Id="rId5" Type="http://schemas.openxmlformats.org/officeDocument/2006/relationships/tags" Target="../tags/tag14.xml"/><Relationship Id="rId10" Type="http://schemas.openxmlformats.org/officeDocument/2006/relationships/image" Target="../media/image3.png"/><Relationship Id="rId4" Type="http://schemas.openxmlformats.org/officeDocument/2006/relationships/tags" Target="../tags/tag13.xml"/><Relationship Id="rId9" Type="http://schemas.openxmlformats.org/officeDocument/2006/relationships/image" Target="file:///C:\Users\1V994W2\PycharmProjects\PPT_Background_Generation\pic_temp\0_pic_quater_left_up.png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file:///C:\Users\1V994W2\PycharmProjects\PPT_Background_Generation\pic_temp\pic_half_top.png" TargetMode="Externa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file:///C:\Users\1V994W2\PycharmProjects\PPT_Background_Generation\pic_temp\1_pic_quater_right_up.png" TargetMode="External"/><Relationship Id="rId5" Type="http://schemas.openxmlformats.org/officeDocument/2006/relationships/tags" Target="../tags/tag24.xml"/><Relationship Id="rId10" Type="http://schemas.openxmlformats.org/officeDocument/2006/relationships/image" Target="../media/image3.png"/><Relationship Id="rId4" Type="http://schemas.openxmlformats.org/officeDocument/2006/relationships/tags" Target="../tags/tag23.xml"/><Relationship Id="rId9" Type="http://schemas.openxmlformats.org/officeDocument/2006/relationships/image" Target="file:///C:\Users\1V994W2\PycharmProjects\PPT_Background_Generation\pic_temp\0_pic_quater_lef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file:///C:\Users\1V994W2\PycharmProjects\PPT_Background_Generation\pic_temp\1_pic_quater_right_up.png" TargetMode="External"/><Relationship Id="rId5" Type="http://schemas.openxmlformats.org/officeDocument/2006/relationships/tags" Target="../tags/tag30.xml"/><Relationship Id="rId10" Type="http://schemas.openxmlformats.org/officeDocument/2006/relationships/image" Target="../media/image3.png"/><Relationship Id="rId4" Type="http://schemas.openxmlformats.org/officeDocument/2006/relationships/tags" Target="../tags/tag29.xml"/><Relationship Id="rId9" Type="http://schemas.openxmlformats.org/officeDocument/2006/relationships/image" Target="file:///C:\Users\1V994W2\PycharmProjects\PPT_Background_Generation\pic_temp\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tags" Target="../tags/tag34.xml"/><Relationship Id="rId7" Type="http://schemas.openxmlformats.org/officeDocument/2006/relationships/image" Target="../media/image5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6.xml"/><Relationship Id="rId10" Type="http://schemas.openxmlformats.org/officeDocument/2006/relationships/image" Target="file:///C:\Users\1V994W2\PycharmProjects\PPT_Background_Generation\pic_temp\1_pic_quater_right_up.png" TargetMode="External"/><Relationship Id="rId4" Type="http://schemas.openxmlformats.org/officeDocument/2006/relationships/tags" Target="../tags/tag35.xml"/><Relationship Id="rId9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file:///C:\Users\1V994W2\PycharmProjects\PPT_Background_Generation\pic_temp\1_pic_quater_right_up.png" TargetMode="External"/><Relationship Id="rId5" Type="http://schemas.openxmlformats.org/officeDocument/2006/relationships/tags" Target="../tags/tag44.xml"/><Relationship Id="rId10" Type="http://schemas.openxmlformats.org/officeDocument/2006/relationships/image" Target="../media/image3.png"/><Relationship Id="rId4" Type="http://schemas.openxmlformats.org/officeDocument/2006/relationships/tags" Target="../tags/tag43.xml"/><Relationship Id="rId9" Type="http://schemas.openxmlformats.org/officeDocument/2006/relationships/image" Target="file:///C:\Users\1V994W2\PycharmProjects\PPT_Background_Generation\pic_temp\0_pic_quater_lef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file:///C:\Users\1V994W2\PycharmProjects\PPT_Background_Generation\pic_temp\1_pic_quater_right_up.png" TargetMode="External"/><Relationship Id="rId5" Type="http://schemas.openxmlformats.org/officeDocument/2006/relationships/tags" Target="../tags/tag50.xml"/><Relationship Id="rId10" Type="http://schemas.openxmlformats.org/officeDocument/2006/relationships/image" Target="../media/image3.png"/><Relationship Id="rId4" Type="http://schemas.openxmlformats.org/officeDocument/2006/relationships/tags" Target="../tags/tag49.xml"/><Relationship Id="rId9" Type="http://schemas.openxmlformats.org/officeDocument/2006/relationships/image" Target="file:///C:\Users\1V994W2\PycharmProjects\PPT_Background_Generation\pic_temp\0_pic_quater_left_up.p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lIns="0" tIns="0" rIns="0" bIns="0" anchor="t" anchorCtr="0"/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lIns="0" tIns="0" rIns="0" bIns="0" anchor="t" anchorCtr="0"/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/>
          </p:nvPr>
        </p:nvSpPr>
        <p:spPr>
          <a:xfrm>
            <a:off x="4824417" y="2391469"/>
            <a:ext cx="3619500" cy="833540"/>
          </a:xfr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/>
          </p:nvPr>
        </p:nvSpPr>
        <p:spPr>
          <a:xfrm>
            <a:off x="4824418" y="1509822"/>
            <a:ext cx="3619024" cy="728276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日期占位符 15"/>
          <p:cNvSpPr>
            <a:spLocks noGrp="1"/>
          </p:cNvSpPr>
          <p:nvPr>
            <p:ph type="dt" sz="half" idx="17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D30A9D41-6499-4613-A766-8856DE3EDAC7}" type="datetimeFigureOut">
              <a:rPr lang="zh-CN" altLang="en-US"/>
              <a:pPr>
                <a:defRPr/>
              </a:pPr>
              <a:t>2020/2/15</a:t>
            </a:fld>
            <a:endParaRPr lang="zh-CN" altLang="en-US"/>
          </a:p>
        </p:txBody>
      </p:sp>
      <p:sp>
        <p:nvSpPr>
          <p:cNvPr id="8" name="页脚占位符 16"/>
          <p:cNvSpPr>
            <a:spLocks noGrp="1"/>
          </p:cNvSpPr>
          <p:nvPr>
            <p:ph type="ftr" sz="quarter" idx="18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7"/>
          <p:cNvSpPr>
            <a:spLocks noGrp="1"/>
          </p:cNvSpPr>
          <p:nvPr>
            <p:ph type="sldNum" sz="quarter" idx="19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7F80C913-74FB-42F5-94C7-B7DA36636D0E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0"/>
            <a:ext cx="9144000" cy="441325"/>
            <a:chOff x="0" y="0"/>
            <a:chExt cx="12192000" cy="588767"/>
          </a:xfrm>
        </p:grpSpPr>
        <p:pic>
          <p:nvPicPr>
            <p:cNvPr id="4" name="图片 7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8" r:link="rId9"/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图片 5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10" r:link="rId11"/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469"/>
            <a:ext cx="8139178" cy="404217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FF89CBF1-5C87-4542-AB7D-CF74ED22F620}" type="datetimeFigureOut">
              <a:rPr lang="zh-CN" altLang="en-US"/>
              <a:pPr>
                <a:defRPr/>
              </a:pPr>
              <a:t>2020/2/15</a:t>
            </a:fld>
            <a:endParaRPr lang="zh-CN" altLang="en-US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80F7B07C-C9E2-4124-8524-65C5CC7B2E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 descr="C:\Users\1V994W2\PycharmProjects\PPT_Background_Generation\pic_temp\pic_sup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占位符 6"/>
          <p:cNvSpPr>
            <a:spLocks noGrp="1"/>
          </p:cNvSpPr>
          <p:nvPr>
            <p:ph type="body" idx="14"/>
          </p:nvPr>
        </p:nvSpPr>
        <p:spPr>
          <a:xfrm>
            <a:off x="4953000" y="2739014"/>
            <a:ext cx="3619500" cy="833540"/>
          </a:xfrm>
        </p:spPr>
        <p:txBody>
          <a:bodyPr lIns="0" tIns="0" rIns="0" bIns="0" anchor="t" anchorCtr="0"/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/>
          </p:nvPr>
        </p:nvSpPr>
        <p:spPr>
          <a:xfrm>
            <a:off x="4953000" y="1571581"/>
            <a:ext cx="3619024" cy="1014061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5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65066737-E85D-4B38-B58C-1F751D6C8192}" type="datetimeFigureOut">
              <a:rPr lang="zh-CN" altLang="en-US"/>
              <a:pPr>
                <a:defRPr/>
              </a:pPr>
              <a:t>2020/2/15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6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7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43C70DD7-9886-4A58-B456-597EBA6CC4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0"/>
            <a:ext cx="9144000" cy="441325"/>
            <a:chOff x="0" y="0"/>
            <a:chExt cx="12192000" cy="588767"/>
          </a:xfrm>
        </p:grpSpPr>
        <p:pic>
          <p:nvPicPr>
            <p:cNvPr id="4" name="图片 6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8" r:link="rId9"/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图片 5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10" r:link="rId11"/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4"/>
            <a:ext cx="8139178" cy="33151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44F6FF4D-7CE0-495D-B258-54563F1E7CF0}" type="datetimeFigureOut">
              <a:rPr lang="zh-CN" altLang="en-US"/>
              <a:pPr>
                <a:defRPr/>
              </a:pPr>
              <a:t>2020/2/15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3F354268-7818-4484-BF53-45B74DD0214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>
            <p:custDataLst>
              <p:tags r:id="rId1"/>
            </p:custDataLst>
          </p:nvPr>
        </p:nvSpPr>
        <p:spPr>
          <a:xfrm>
            <a:off x="219075" y="228600"/>
            <a:ext cx="8705850" cy="468788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ym typeface="Calibri" panose="020F0502020204030204"/>
            </a:endParaRPr>
          </a:p>
        </p:txBody>
      </p:sp>
      <p:grpSp>
        <p:nvGrpSpPr>
          <p:cNvPr id="5" name="组合 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4000" cy="441325"/>
            <a:chOff x="0" y="0"/>
            <a:chExt cx="12192000" cy="588767"/>
          </a:xfrm>
        </p:grpSpPr>
        <p:pic>
          <p:nvPicPr>
            <p:cNvPr id="6" name="图片 8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9" r:link="rId10"/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图片 7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7"/>
              </p:custDataLst>
            </p:nvPr>
          </p:nvPicPr>
          <p:blipFill>
            <a:blip r:embed="rId11" r:link="rId12"/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200" y="937016"/>
            <a:ext cx="7219800" cy="542767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2900"/>
            <a:ext cx="7219950" cy="2584219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38DC81AD-EC29-46D5-8876-CC89976E101E}" type="datetimeFigureOut">
              <a:rPr lang="zh-CN" altLang="en-US"/>
              <a:pPr>
                <a:defRPr/>
              </a:pPr>
              <a:t>2020/2/15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DA5C30B3-E09D-48E3-B46B-3341BDCEACDF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ym typeface="Calibri" panose="020F0502020204030204"/>
            </a:endParaRPr>
          </a:p>
        </p:txBody>
      </p:sp>
      <p:pic>
        <p:nvPicPr>
          <p:cNvPr id="6" name="图片 7" descr="C:\Users\1V994W2\PycharmProjects\PPT_Background_Generation\pic_temp\0_pic_quater_left_up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8604250" y="0"/>
            <a:ext cx="5397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7400" y="577871"/>
            <a:ext cx="2970000" cy="661582"/>
          </a:xfrm>
        </p:spPr>
        <p:txBody>
          <a:bodyPr/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163"/>
            <a:ext cx="2967300" cy="3070279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525"/>
            <a:ext cx="4860000" cy="381642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5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13C33AEE-52E4-4D4D-8D04-CAE2D7CE02D2}" type="datetimeFigureOut">
              <a:rPr lang="zh-CN" altLang="en-US"/>
              <a:pPr>
                <a:defRPr/>
              </a:pPr>
              <a:t>2020/2/15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7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8EB34208-2F8D-479A-82FC-DF5C3F330CD2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ym typeface="Calibri" panose="020F0502020204030204"/>
            </a:endParaRPr>
          </a:p>
        </p:txBody>
      </p:sp>
      <p:grpSp>
        <p:nvGrpSpPr>
          <p:cNvPr id="6" name="组合 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4000" cy="441325"/>
            <a:chOff x="0" y="0"/>
            <a:chExt cx="12192000" cy="588767"/>
          </a:xfrm>
        </p:grpSpPr>
        <p:pic>
          <p:nvPicPr>
            <p:cNvPr id="8" name="图片 9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9" r:link="rId10"/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图片 7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7"/>
              </p:custDataLst>
            </p:nvPr>
          </p:nvPicPr>
          <p:blipFill>
            <a:blip r:embed="rId11" r:link="rId12"/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5972"/>
            <a:ext cx="8232300" cy="469858"/>
          </a:xfrm>
        </p:spPr>
        <p:txBody>
          <a:bodyPr/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4854"/>
            <a:ext cx="8231981" cy="621077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260"/>
            <a:ext cx="8224200" cy="257341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15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B23E53A2-5A83-44C9-8194-BEFC0F6A53D8}" type="datetimeFigureOut">
              <a:rPr lang="zh-CN" altLang="en-US"/>
              <a:pPr>
                <a:defRPr/>
              </a:pPr>
              <a:t>2020/2/15</a:t>
            </a:fld>
            <a:endParaRPr lang="zh-CN" altLang="en-US"/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17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EACCBF0F-8399-4AB5-9A64-7E0F6F8819BD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0"/>
          <p:cNvSpPr/>
          <p:nvPr>
            <p:custDataLst>
              <p:tags r:id="rId1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ym typeface="Calibri" panose="020F0502020204030204"/>
            </a:endParaRPr>
          </a:p>
        </p:txBody>
      </p:sp>
      <p:grpSp>
        <p:nvGrpSpPr>
          <p:cNvPr id="6" name="组合 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4000" cy="441325"/>
            <a:chOff x="0" y="0"/>
            <a:chExt cx="12192000" cy="588767"/>
          </a:xfrm>
        </p:grpSpPr>
        <p:pic>
          <p:nvPicPr>
            <p:cNvPr id="8" name="图片 9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9" r:link="rId10"/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图片 7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7"/>
              </p:custDataLst>
            </p:nvPr>
          </p:nvPicPr>
          <p:blipFill>
            <a:blip r:embed="rId11" r:link="rId12"/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262"/>
            <a:ext cx="8232300" cy="423952"/>
          </a:xfrm>
        </p:spPr>
        <p:txBody>
          <a:bodyPr/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056"/>
            <a:ext cx="8243100" cy="240869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780"/>
            <a:ext cx="8251200" cy="75879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15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6620DE00-3279-47AD-885D-3E771BDB98D1}" type="datetimeFigureOut">
              <a:rPr lang="zh-CN" altLang="en-US"/>
              <a:pPr>
                <a:defRPr/>
              </a:pPr>
              <a:t>2020/2/15</a:t>
            </a:fld>
            <a:endParaRPr lang="zh-CN" altLang="en-US"/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17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90AE3BD8-F865-4970-916F-FC818A9AB2D6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ym typeface="Calibri" panose="020F0502020204030204"/>
            </a:endParaRPr>
          </a:p>
        </p:txBody>
      </p:sp>
      <p:grpSp>
        <p:nvGrpSpPr>
          <p:cNvPr id="10" name="组合 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4702175"/>
            <a:ext cx="9144000" cy="441325"/>
            <a:chOff x="0" y="6269233"/>
            <a:chExt cx="12192000" cy="588767"/>
          </a:xfrm>
        </p:grpSpPr>
        <p:pic>
          <p:nvPicPr>
            <p:cNvPr id="12" name="图片 11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9" r:link="rId10"/>
            <a:srcRect/>
            <a:stretch>
              <a:fillRect/>
            </a:stretch>
          </p:blipFill>
          <p:spPr bwMode="auto">
            <a:xfrm>
              <a:off x="11471910" y="6269233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图片 9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7"/>
              </p:custDataLst>
            </p:nvPr>
          </p:nvPicPr>
          <p:blipFill>
            <a:blip r:embed="rId11" r:link="rId12"/>
            <a:srcRect/>
            <a:stretch>
              <a:fillRect/>
            </a:stretch>
          </p:blipFill>
          <p:spPr bwMode="auto">
            <a:xfrm>
              <a:off x="0" y="6269233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222"/>
            <a:ext cx="8278200" cy="33151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554"/>
            <a:ext cx="4006800" cy="217106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554"/>
            <a:ext cx="4025700" cy="217106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3046"/>
            <a:ext cx="4006800" cy="58597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346"/>
            <a:ext cx="4025700" cy="58597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5" name="日期占位符 2"/>
          <p:cNvSpPr>
            <a:spLocks noGrp="1"/>
          </p:cNvSpPr>
          <p:nvPr>
            <p:ph type="dt" sz="half" idx="17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AEE5EBBD-ABAC-4FE5-B391-9817362A5AC9}" type="datetimeFigureOut">
              <a:rPr lang="zh-CN" altLang="en-US"/>
              <a:pPr>
                <a:defRPr/>
              </a:pPr>
              <a:t>2020/2/15</a:t>
            </a:fld>
            <a:endParaRPr lang="zh-CN" altLang="en-US"/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18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4"/>
          <p:cNvSpPr>
            <a:spLocks noGrp="1"/>
          </p:cNvSpPr>
          <p:nvPr>
            <p:ph type="sldNum" sz="quarter" idx="19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1AB80EB0-7785-4E7B-B9B6-14C3C931A969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>
            <p:custDataLst>
              <p:tags r:id="rId1"/>
            </p:custDataLst>
          </p:nvPr>
        </p:nvSpPr>
        <p:spPr>
          <a:xfrm>
            <a:off x="0" y="715963"/>
            <a:ext cx="9144000" cy="371316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ym typeface="Calibri" panose="020F0502020204030204"/>
            </a:endParaRPr>
          </a:p>
        </p:txBody>
      </p:sp>
      <p:grpSp>
        <p:nvGrpSpPr>
          <p:cNvPr id="5" name="组合 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4149725"/>
            <a:ext cx="9144000" cy="993775"/>
            <a:chOff x="0" y="5533275"/>
            <a:chExt cx="12191999" cy="1324725"/>
          </a:xfrm>
        </p:grpSpPr>
        <p:pic>
          <p:nvPicPr>
            <p:cNvPr id="6" name="图片 8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9" r:link="rId10"/>
            <a:srcRect/>
            <a:stretch>
              <a:fillRect/>
            </a:stretch>
          </p:blipFill>
          <p:spPr bwMode="auto">
            <a:xfrm>
              <a:off x="10571797" y="5533275"/>
              <a:ext cx="1620202" cy="132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图片 7" descr="C:\Users\1V994W2\PycharmProjects\PPT_Background_Generation\pic_temp\1_pic_quater_left_down.png"/>
            <p:cNvPicPr>
              <a:picLocks noChangeAspect="1" noChangeArrowheads="1"/>
            </p:cNvPicPr>
            <p:nvPr userDrawn="1">
              <p:custDataLst>
                <p:tags r:id="rId7"/>
              </p:custDataLst>
            </p:nvPr>
          </p:nvPicPr>
          <p:blipFill>
            <a:blip r:embed="rId11" r:link="rId12"/>
            <a:srcRect/>
            <a:stretch>
              <a:fillRect/>
            </a:stretch>
          </p:blipFill>
          <p:spPr bwMode="auto">
            <a:xfrm>
              <a:off x="0" y="5533275"/>
              <a:ext cx="1620202" cy="132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2100" y="1004524"/>
            <a:ext cx="6858000" cy="1790321"/>
          </a:xfrm>
        </p:spPr>
        <p:txBody>
          <a:bodyPr anchor="b"/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58"/>
            <a:ext cx="6858000" cy="1242153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347977BF-78AB-470D-ACC7-777659314C14}" type="datetimeFigureOut">
              <a:rPr lang="zh-CN" altLang="en-US"/>
              <a:pPr>
                <a:defRPr/>
              </a:pPr>
              <a:t>2020/2/15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D4B6B0E3-75DB-4DB1-9BE2-62391290D6F6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603FB-DC45-4962-9DD1-BFC8DCF937A5}" type="datetimeFigureOut">
              <a:rPr lang="zh-CN" altLang="en-US"/>
              <a:pPr>
                <a:defRPr/>
              </a:pPr>
              <a:t>2020/2/15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D0D82-3F8D-444C-8117-AB2EC00147D5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0"/>
            <a:ext cx="9144000" cy="441325"/>
            <a:chOff x="0" y="0"/>
            <a:chExt cx="12192000" cy="588767"/>
          </a:xfrm>
        </p:grpSpPr>
        <p:pic>
          <p:nvPicPr>
            <p:cNvPr id="5" name="图片 7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8" r:link="rId9"/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图片 6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10" r:link="rId11"/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331514"/>
          </a:xfrm>
        </p:spPr>
        <p:txBody>
          <a:bodyPr/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69"/>
            <a:ext cx="8139178" cy="4042179"/>
          </a:xfrm>
        </p:spPr>
        <p:txBody>
          <a:bodyPr/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35B6F86D-8917-42A4-B017-41468E3A614B}" type="datetimeFigureOut">
              <a:rPr lang="zh-CN" altLang="en-US"/>
              <a:pPr>
                <a:defRPr/>
              </a:pPr>
              <a:t>2020/2/15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487C2CE2-CCC3-437E-98C6-808C58E339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C:\Users\1V994W2\PycharmProjects\PPT_Background_Generation\pic_temp\pic_half_top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3048000" y="4287838"/>
            <a:ext cx="304800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 idx="13"/>
          </p:nvPr>
        </p:nvSpPr>
        <p:spPr>
          <a:xfrm>
            <a:off x="3569970" y="2185543"/>
            <a:ext cx="3660458" cy="811154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5BA80870-DD96-4E1E-8518-9D0D80CF58C7}" type="datetimeFigureOut">
              <a:rPr lang="zh-CN" altLang="en-US"/>
              <a:pPr>
                <a:defRPr/>
              </a:pPr>
              <a:t>2020/2/15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97B6E6B0-9732-47B9-9F6E-5AE26ADFA6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0"/>
            <a:ext cx="9144000" cy="441325"/>
            <a:chOff x="0" y="0"/>
            <a:chExt cx="12192000" cy="588767"/>
          </a:xfrm>
        </p:grpSpPr>
        <p:pic>
          <p:nvPicPr>
            <p:cNvPr id="6" name="图片 8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8" r:link="rId9"/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图片 7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10" r:link="rId11"/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331514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469"/>
            <a:ext cx="3962432" cy="4042179"/>
          </a:xfrm>
        </p:spPr>
        <p:txBody>
          <a:bodyPr/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469"/>
            <a:ext cx="3962432" cy="4042179"/>
          </a:xfrm>
        </p:spPr>
        <p:txBody>
          <a:bodyPr/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0E5F01D3-4A15-4A24-ACD3-C127B1023E70}" type="datetimeFigureOut">
              <a:rPr lang="zh-CN" altLang="en-US"/>
              <a:pPr>
                <a:defRPr/>
              </a:pPr>
              <a:t>2020/2/15</a:t>
            </a:fld>
            <a:endParaRPr lang="zh-CN" altLang="en-US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E36B052B-BC50-42D5-9261-65D6A78EB2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0"/>
            <a:ext cx="9144000" cy="441325"/>
            <a:chOff x="0" y="0"/>
            <a:chExt cx="12192000" cy="588767"/>
          </a:xfrm>
        </p:grpSpPr>
        <p:pic>
          <p:nvPicPr>
            <p:cNvPr id="8" name="图片 10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8" r:link="rId9"/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图片 9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10" r:link="rId11"/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331514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8" y="714469"/>
            <a:ext cx="3962432" cy="285788"/>
          </a:xfrm>
        </p:spPr>
        <p:txBody>
          <a:bodyPr anchor="ctr" anchorCtr="0"/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024"/>
            <a:ext cx="3962400" cy="3701521"/>
          </a:xfrm>
        </p:spPr>
        <p:txBody>
          <a:bodyPr/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76813" y="714469"/>
            <a:ext cx="3962432" cy="285788"/>
          </a:xfrm>
        </p:spPr>
        <p:txBody>
          <a:bodyPr anchor="ctr" anchorCtr="0"/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024"/>
            <a:ext cx="3962432" cy="3701521"/>
          </a:xfrm>
        </p:spPr>
        <p:txBody>
          <a:bodyPr/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47481015-C7C7-4AD0-A214-D46B68A67238}" type="datetimeFigureOut">
              <a:rPr lang="zh-CN" altLang="en-US"/>
              <a:pPr>
                <a:defRPr/>
              </a:pPr>
              <a:t>2020/2/15</a:t>
            </a:fld>
            <a:endParaRPr lang="zh-CN" altLang="en-US"/>
          </a:p>
        </p:txBody>
      </p:sp>
      <p:sp>
        <p:nvSpPr>
          <p:cNvPr id="11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6BC63ED9-79E1-4065-87CE-E80861278C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C:\Users\1V994W2\Documents\Tencent Files\574576071\FileRecv\拼装素材\forright\\06\subject_holdleft_84,125,158_0_staid_full_0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5622925" y="1646238"/>
            <a:ext cx="329247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5" descr="C:\Users\1V994W2\PycharmProjects\PPT_Background_Generation\pic_temp\1_pic_quater_right_up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0" y="4702175"/>
            <a:ext cx="5397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4"/>
            <a:ext cx="8139178" cy="331514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558E6253-64B6-4DE6-8959-8381FCF82EE7}" type="datetimeFigureOut">
              <a:rPr lang="zh-CN" altLang="en-US"/>
              <a:pPr>
                <a:defRPr/>
              </a:pPr>
              <a:t>2020/2/15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882B7896-8DC8-43FC-8642-50CBF1B4B9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7C966-C0D0-4048-A752-E55A1D891337}" type="datetimeFigureOut">
              <a:rPr lang="zh-CN" altLang="en-US"/>
              <a:pPr>
                <a:defRPr/>
              </a:pPr>
              <a:t>2020/2/15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EFB8F-EEA6-4E91-908F-962740775DA0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0"/>
            <a:ext cx="9144000" cy="441325"/>
            <a:chOff x="0" y="0"/>
            <a:chExt cx="12192000" cy="588767"/>
          </a:xfrm>
        </p:grpSpPr>
        <p:pic>
          <p:nvPicPr>
            <p:cNvPr id="6" name="图片 8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8" r:link="rId9"/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图片 7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10" r:link="rId11"/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467"/>
            <a:ext cx="8139178" cy="331514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469"/>
            <a:ext cx="3962432" cy="4042179"/>
          </a:xfrm>
        </p:spPr>
        <p:txBody>
          <a:bodyPr/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lang="zh-CN" altLang="en-US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469"/>
            <a:ext cx="3962432" cy="4042179"/>
          </a:xfrm>
        </p:spPr>
        <p:txBody>
          <a:bodyPr/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D47CE0C8-9685-427C-B819-08A1876262E1}" type="datetimeFigureOut">
              <a:rPr lang="zh-CN" altLang="en-US"/>
              <a:pPr>
                <a:defRPr/>
              </a:pPr>
              <a:t>2020/2/15</a:t>
            </a:fld>
            <a:endParaRPr lang="zh-CN" altLang="en-US" dirty="0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B9DE9FE9-BC42-4E9F-9BF4-7372BE0AA3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0"/>
            <a:ext cx="9144000" cy="441325"/>
            <a:chOff x="0" y="0"/>
            <a:chExt cx="12192000" cy="588767"/>
          </a:xfrm>
        </p:grpSpPr>
        <p:pic>
          <p:nvPicPr>
            <p:cNvPr id="5" name="图片 7" descr="C:\Users\1V994W2\PycharmProjects\PPT_Background_Generation\pic_temp\0_pic_quater_left_up.png"/>
            <p:cNvPicPr>
              <a:picLocks noChangeAspect="1" noChangeArrowheads="1"/>
            </p:cNvPicPr>
            <p:nvPr userDrawn="1">
              <p:custDataLst>
                <p:tags r:id="rId5"/>
              </p:custDataLst>
            </p:nvPr>
          </p:nvPicPr>
          <p:blipFill>
            <a:blip r:embed="rId8" r:link="rId9"/>
            <a:srcRect/>
            <a:stretch>
              <a:fillRect/>
            </a:stretch>
          </p:blipFill>
          <p:spPr bwMode="auto">
            <a:xfrm>
              <a:off x="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图片 6" descr="C:\Users\1V994W2\PycharmProjects\PPT_Background_Generation\pic_temp\1_pic_quater_right_up.png"/>
            <p:cNvPicPr>
              <a:picLocks noChangeAspect="1" noChangeArrowheads="1"/>
            </p:cNvPicPr>
            <p:nvPr userDrawn="1">
              <p:custDataLst>
                <p:tags r:id="rId6"/>
              </p:custDataLst>
            </p:nvPr>
          </p:nvPicPr>
          <p:blipFill>
            <a:blip r:embed="rId10" r:link="rId11"/>
            <a:srcRect/>
            <a:stretch>
              <a:fillRect/>
            </a:stretch>
          </p:blipFill>
          <p:spPr bwMode="auto">
            <a:xfrm>
              <a:off x="11471910" y="0"/>
              <a:ext cx="720090" cy="58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469"/>
            <a:ext cx="713238" cy="4042179"/>
          </a:xfrm>
        </p:spPr>
        <p:txBody>
          <a:bodyPr vert="eaVert"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463"/>
            <a:ext cx="7371076" cy="4042179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7A1BB448-6383-4B21-920D-A66280978780}" type="datetimeFigureOut">
              <a:rPr lang="zh-CN" altLang="en-US"/>
              <a:pPr>
                <a:defRPr/>
              </a:pPr>
              <a:t>2020/2/15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66456DDA-6A77-4499-9679-4592720C4D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1650" y="331788"/>
            <a:ext cx="8140700" cy="331787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1650" y="720725"/>
            <a:ext cx="8140700" cy="4043363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fontAlgn="auto" hangingPunct="0">
              <a:spcBef>
                <a:spcPts val="0"/>
              </a:spcBef>
              <a:spcAft>
                <a:spcPts val="0"/>
              </a:spcAft>
              <a:defRPr sz="900" ker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Calibri" panose="020F0502020204030204"/>
              </a:defRPr>
            </a:lvl1pPr>
          </a:lstStyle>
          <a:p>
            <a:pPr>
              <a:defRPr/>
            </a:pPr>
            <a:fld id="{1EE04875-59FC-4D59-8644-FA321AC86F1B}" type="datetimeFigureOut">
              <a:rPr lang="zh-CN" altLang="en-US"/>
              <a:pPr>
                <a:defRPr/>
              </a:pPr>
              <a:t>2020/2/15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 fontAlgn="auto" hangingPunct="0">
              <a:spcBef>
                <a:spcPts val="0"/>
              </a:spcBef>
              <a:spcAft>
                <a:spcPts val="0"/>
              </a:spcAft>
              <a:defRPr sz="900" ker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Calibri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900" ker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Calibri" panose="020F0502020204030204"/>
              </a:defRPr>
            </a:lvl1pPr>
          </a:lstStyle>
          <a:p>
            <a:pPr>
              <a:defRPr/>
            </a:pPr>
            <a:fld id="{2FF8EDEB-F151-4C9F-98EA-60C76C462C4C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ym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67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66" r:id="rId19"/>
  </p:sldLayoutIdLst>
  <p:txStyles>
    <p:titleStyle>
      <a:lvl1pPr algn="l" defTabSz="685800" rtl="0" eaLnBrk="0" fontAlgn="base" hangingPunct="0">
        <a:spcBef>
          <a:spcPct val="0"/>
        </a:spcBef>
        <a:spcAft>
          <a:spcPct val="0"/>
        </a:spcAft>
        <a:defRPr b="1" kern="1200" spc="20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j-cs"/>
        </a:defRPr>
      </a:lvl1pPr>
      <a:lvl2pPr algn="l" defTabSz="6858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微软雅黑" pitchFamily="34" charset="-122"/>
        </a:defRPr>
      </a:lvl2pPr>
      <a:lvl3pPr algn="l" defTabSz="6858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微软雅黑" pitchFamily="34" charset="-122"/>
        </a:defRPr>
      </a:lvl3pPr>
      <a:lvl4pPr algn="l" defTabSz="6858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微软雅黑" pitchFamily="34" charset="-122"/>
        </a:defRPr>
      </a:lvl4pPr>
      <a:lvl5pPr algn="l" defTabSz="6858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微软雅黑" pitchFamily="34" charset="-122"/>
        </a:defRPr>
      </a:lvl5pPr>
      <a:lvl6pPr marL="457200" algn="l" defTabSz="68580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微软雅黑" pitchFamily="34" charset="-122"/>
        </a:defRPr>
      </a:lvl6pPr>
      <a:lvl7pPr marL="914400" algn="l" defTabSz="68580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微软雅黑" pitchFamily="34" charset="-122"/>
        </a:defRPr>
      </a:lvl7pPr>
      <a:lvl8pPr marL="1371600" algn="l" defTabSz="68580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微软雅黑" pitchFamily="34" charset="-122"/>
        </a:defRPr>
      </a:lvl8pPr>
      <a:lvl9pPr marL="1828800" algn="l" defTabSz="68580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ea typeface="微软雅黑" pitchFamily="34" charset="-122"/>
        </a:defRPr>
      </a:lvl9pPr>
    </p:titleStyle>
    <p:bodyStyle>
      <a:lvl1pPr marL="171450" indent="-171450" algn="l" defTabSz="68580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charset="0"/>
        <a:buChar char="•"/>
        <a:defRPr sz="12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charset="0"/>
        <a:buChar char="•"/>
        <a:tabLst>
          <a:tab pos="1206500" algn="l"/>
        </a:tabLst>
        <a:defRPr sz="12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charset="0"/>
        <a:buChar char="•"/>
        <a:defRPr sz="12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charset="0"/>
        <a:buChar char="•"/>
        <a:defRPr sz="12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charset="0"/>
        <a:buChar char="•"/>
        <a:defRPr sz="1200" kern="1200" spc="150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3"/>
          <p:cNvPicPr>
            <a:picLocks noChangeAspect="1"/>
          </p:cNvPicPr>
          <p:nvPr/>
        </p:nvPicPr>
        <p:blipFill>
          <a:blip r:embed="rId4"/>
          <a:srcRect r="53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标题 14"/>
          <p:cNvSpPr>
            <a:spLocks noGrp="1"/>
          </p:cNvSpPr>
          <p:nvPr>
            <p:ph type="ctrTitle" idx="13"/>
          </p:nvPr>
        </p:nvSpPr>
        <p:spPr bwMode="auto">
          <a:xfrm>
            <a:off x="3497263" y="1919288"/>
            <a:ext cx="5411787" cy="728662"/>
          </a:xfrm>
        </p:spPr>
        <p:txBody>
          <a:bodyPr numCol="1" compatLnSpc="1">
            <a:prstTxWarp prst="textNoShape">
              <a:avLst/>
            </a:prstTxWarp>
            <a:normAutofit fontScale="90000"/>
          </a:bodyPr>
          <a:lstStyle/>
          <a:p>
            <a:pPr algn="ctr" fontAlgn="base">
              <a:spcAft>
                <a:spcPct val="0"/>
              </a:spcAft>
              <a:buFontTx/>
              <a:buNone/>
              <a:defRPr/>
            </a:pPr>
            <a:r>
              <a:rPr lang="zh-CN" altLang="en-US" sz="3600" b="1" dirty="0" smtClean="0">
                <a:solidFill>
                  <a:srgbClr val="FF0000"/>
                </a:solidFill>
                <a:latin typeface="Arial" charset="0"/>
                <a:ea typeface="微软雅黑" pitchFamily="34" charset="-122"/>
              </a:rPr>
              <a:t>第四章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charset="0"/>
                <a:ea typeface="微软雅黑" pitchFamily="34" charset="-122"/>
              </a:rPr>
              <a:t>《</a:t>
            </a:r>
            <a:r>
              <a:rPr lang="zh-CN" altLang="en-US" sz="3600" b="1" dirty="0" smtClean="0">
                <a:solidFill>
                  <a:srgbClr val="FF0000"/>
                </a:solidFill>
                <a:latin typeface="Arial" charset="0"/>
                <a:ea typeface="微软雅黑" pitchFamily="34" charset="-122"/>
              </a:rPr>
              <a:t>力和运动的关系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charset="0"/>
                <a:ea typeface="微软雅黑" pitchFamily="34" charset="-122"/>
              </a:rPr>
              <a:t>》</a:t>
            </a:r>
            <a:br>
              <a:rPr lang="en-US" altLang="zh-CN" sz="3600" b="1" dirty="0" smtClean="0">
                <a:solidFill>
                  <a:srgbClr val="FF0000"/>
                </a:solidFill>
                <a:latin typeface="Arial" charset="0"/>
                <a:ea typeface="微软雅黑" pitchFamily="34" charset="-122"/>
              </a:rPr>
            </a:br>
            <a:r>
              <a:rPr lang="zh-CN" altLang="en-US" sz="3600" b="1" dirty="0" smtClean="0">
                <a:solidFill>
                  <a:srgbClr val="FF0000"/>
                </a:solidFill>
                <a:latin typeface="Arial" charset="0"/>
                <a:ea typeface="微软雅黑" pitchFamily="34" charset="-122"/>
              </a:rPr>
              <a:t>难点突破</a:t>
            </a:r>
            <a:r>
              <a:rPr lang="zh-CN" altLang="en-US" sz="3600" b="1" dirty="0" smtClean="0">
                <a:solidFill>
                  <a:srgbClr val="FF0000"/>
                </a:solidFill>
                <a:latin typeface="Arial" charset="0"/>
                <a:ea typeface="微软雅黑" pitchFamily="34" charset="-122"/>
              </a:rPr>
              <a:t>（二）</a:t>
            </a:r>
            <a:endParaRPr lang="zh-CN" altLang="en-US" sz="3600" b="1" dirty="0" smtClean="0">
              <a:solidFill>
                <a:srgbClr val="FF0000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81563" y="3624263"/>
            <a:ext cx="3602037" cy="5492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kern="0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  </a:t>
            </a:r>
            <a:r>
              <a:rPr lang="en-US" altLang="zh-CN" sz="2000" kern="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 </a:t>
            </a:r>
          </a:p>
        </p:txBody>
      </p:sp>
      <p:sp>
        <p:nvSpPr>
          <p:cNvPr id="22533" name="文本框 10"/>
          <p:cNvSpPr txBox="1">
            <a:spLocks noChangeArrowheads="1"/>
          </p:cNvSpPr>
          <p:nvPr/>
        </p:nvSpPr>
        <p:spPr bwMode="auto">
          <a:xfrm>
            <a:off x="4067175" y="1193800"/>
            <a:ext cx="409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/>
            <a:r>
              <a:rPr lang="zh-CN" altLang="en-US" sz="2000" b="1">
                <a:solidFill>
                  <a:srgbClr val="002060"/>
                </a:solidFill>
                <a:latin typeface="微软雅黑" pitchFamily="34" charset="-122"/>
                <a:ea typeface="楷体" pitchFamily="49" charset="-122"/>
                <a:sym typeface="+mn-ea"/>
              </a:rPr>
              <a:t>朝阳区线上课堂</a:t>
            </a:r>
            <a:r>
              <a:rPr lang="en-US" altLang="zh-CN" sz="2000" b="1">
                <a:solidFill>
                  <a:srgbClr val="002060"/>
                </a:solidFill>
                <a:latin typeface="微软雅黑" pitchFamily="34" charset="-122"/>
                <a:ea typeface="楷体" pitchFamily="49" charset="-122"/>
                <a:sym typeface="+mn-ea"/>
              </a:rPr>
              <a:t>·</a:t>
            </a:r>
            <a:r>
              <a:rPr lang="zh-CN" altLang="en-US" sz="2000" b="1">
                <a:solidFill>
                  <a:srgbClr val="002060"/>
                </a:solidFill>
                <a:latin typeface="微软雅黑" pitchFamily="34" charset="-122"/>
                <a:ea typeface="楷体" pitchFamily="49" charset="-122"/>
                <a:sym typeface="+mn-ea"/>
              </a:rPr>
              <a:t>高一物理</a:t>
            </a:r>
            <a:r>
              <a:rPr lang="zh-CN" altLang="en-US" b="1">
                <a:solidFill>
                  <a:srgbClr val="002060"/>
                </a:solidFill>
                <a:latin typeface="微软雅黑" pitchFamily="34" charset="-122"/>
                <a:ea typeface="楷体" pitchFamily="49" charset="-122"/>
                <a:sym typeface="+mn-ea"/>
              </a:rPr>
              <a:t> </a:t>
            </a:r>
          </a:p>
        </p:txBody>
      </p:sp>
      <p:sp>
        <p:nvSpPr>
          <p:cNvPr id="22534" name="文本框 8"/>
          <p:cNvSpPr txBox="1">
            <a:spLocks noChangeArrowheads="1"/>
          </p:cNvSpPr>
          <p:nvPr/>
        </p:nvSpPr>
        <p:spPr bwMode="auto">
          <a:xfrm>
            <a:off x="3324225" y="3698875"/>
            <a:ext cx="4835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zh-CN" altLang="en-US" sz="2000" dirty="0">
                <a:solidFill>
                  <a:srgbClr val="141E1E"/>
                </a:solidFill>
                <a:latin typeface="微软雅黑" pitchFamily="34" charset="-122"/>
                <a:ea typeface="微软雅黑" pitchFamily="34" charset="-122"/>
              </a:rPr>
              <a:t>北京市东方德才学校   尹德利</a:t>
            </a:r>
          </a:p>
        </p:txBody>
      </p:sp>
      <p:sp>
        <p:nvSpPr>
          <p:cNvPr id="22535" name="文本框 10"/>
          <p:cNvSpPr txBox="1">
            <a:spLocks noChangeArrowheads="1"/>
          </p:cNvSpPr>
          <p:nvPr/>
        </p:nvSpPr>
        <p:spPr bwMode="auto">
          <a:xfrm>
            <a:off x="4067175" y="2968624"/>
            <a:ext cx="44233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hangingPunct="0"/>
            <a:r>
              <a:rPr lang="en-US" altLang="zh-CN" b="1" dirty="0" smtClean="0">
                <a:solidFill>
                  <a:srgbClr val="002060"/>
                </a:solidFill>
                <a:latin typeface="微软雅黑" pitchFamily="34" charset="-122"/>
                <a:ea typeface="楷体" pitchFamily="49" charset="-122"/>
                <a:sym typeface="+mn-ea"/>
              </a:rPr>
              <a:t>——</a:t>
            </a:r>
            <a:r>
              <a:rPr lang="zh-CN" altLang="en-US" b="1" dirty="0" smtClean="0">
                <a:solidFill>
                  <a:srgbClr val="002060"/>
                </a:solidFill>
                <a:latin typeface="微软雅黑" pitchFamily="34" charset="-122"/>
                <a:ea typeface="楷体" pitchFamily="49" charset="-122"/>
                <a:sym typeface="+mn-ea"/>
              </a:rPr>
              <a:t>变加速直线运动问题</a:t>
            </a:r>
            <a:endParaRPr lang="zh-CN" altLang="en-US" sz="2800" b="1" dirty="0">
              <a:solidFill>
                <a:srgbClr val="002060"/>
              </a:solidFill>
              <a:latin typeface="微软雅黑" pitchFamily="34" charset="-122"/>
              <a:ea typeface="楷体" pitchFamily="49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137" y="644769"/>
            <a:ext cx="79716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 物体做直线运动时，若物体所受的合力大小随时间发生变化，物体将做变加速直线运动，这时匀变速直线运动的所有公式统统失效。本节课我们通过几个例题说明分析这类问题的方法。       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001108"/>
            <a:ext cx="1148861" cy="83099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某个力变化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309446" y="3001107"/>
            <a:ext cx="902677" cy="83099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合力变化</a:t>
            </a:r>
            <a:endParaRPr lang="zh-CN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845168" y="3001106"/>
            <a:ext cx="1148862" cy="83099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加速度变化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650522" y="3001103"/>
            <a:ext cx="879232" cy="83099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速度变化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256582" y="3001102"/>
            <a:ext cx="1559172" cy="83099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a=0</a:t>
            </a:r>
            <a:r>
              <a:rPr lang="zh-CN" altLang="en-US" dirty="0" smtClean="0"/>
              <a:t>时，速度最大</a:t>
            </a:r>
            <a:endParaRPr lang="zh-CN" altLang="en-US" dirty="0"/>
          </a:p>
        </p:txBody>
      </p:sp>
      <p:sp>
        <p:nvSpPr>
          <p:cNvPr id="8" name="右箭头 7"/>
          <p:cNvSpPr/>
          <p:nvPr/>
        </p:nvSpPr>
        <p:spPr>
          <a:xfrm>
            <a:off x="1817076" y="3259015"/>
            <a:ext cx="445477" cy="31652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右箭头 37"/>
          <p:cNvSpPr/>
          <p:nvPr/>
        </p:nvSpPr>
        <p:spPr>
          <a:xfrm>
            <a:off x="3364520" y="3229706"/>
            <a:ext cx="445477" cy="31652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右箭头 38"/>
          <p:cNvSpPr/>
          <p:nvPr/>
        </p:nvSpPr>
        <p:spPr>
          <a:xfrm>
            <a:off x="5087812" y="3241427"/>
            <a:ext cx="445477" cy="31652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右箭头 39"/>
          <p:cNvSpPr/>
          <p:nvPr/>
        </p:nvSpPr>
        <p:spPr>
          <a:xfrm>
            <a:off x="6646981" y="3235569"/>
            <a:ext cx="445477" cy="31652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07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187569" y="105508"/>
            <a:ext cx="87923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【</a:t>
            </a:r>
            <a:r>
              <a:rPr lang="zh-CN" altLang="en-US" b="1" dirty="0">
                <a:latin typeface="Times New Roman" pitchFamily="18" charset="0"/>
                <a:cs typeface="Times New Roman" pitchFamily="18" charset="0"/>
              </a:rPr>
              <a:t>例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】</a:t>
            </a:r>
            <a:r>
              <a:rPr lang="zh-CN" altLang="zh-CN" b="1" dirty="0">
                <a:latin typeface="Times New Roman" pitchFamily="18" charset="0"/>
                <a:cs typeface="Times New Roman" pitchFamily="18" charset="0"/>
              </a:rPr>
              <a:t>某同学研究雨滴下落的规律时查阅资料，了解到较大的雨滴是从大约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1000m</a:t>
            </a:r>
            <a:r>
              <a:rPr lang="zh-CN" altLang="zh-CN" b="1" dirty="0">
                <a:latin typeface="Times New Roman" pitchFamily="18" charset="0"/>
                <a:cs typeface="Times New Roman" pitchFamily="18" charset="0"/>
              </a:rPr>
              <a:t>的高空形成并下落的。雨滴间无相互作用且雨滴质量不变，取重力加速度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zh-CN" b="1" dirty="0">
                <a:latin typeface="Times New Roman" pitchFamily="18" charset="0"/>
                <a:cs typeface="Times New Roman" pitchFamily="18" charset="0"/>
              </a:rPr>
              <a:t>。</a:t>
            </a:r>
          </a:p>
          <a:p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zh-CN" b="1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zh-CN" b="1" dirty="0">
                <a:latin typeface="Times New Roman" pitchFamily="18" charset="0"/>
                <a:cs typeface="Times New Roman" pitchFamily="18" charset="0"/>
              </a:rPr>
              <a:t>）若忽略空气阻力的影响，请你估算雨滴落地时速度的大小。</a:t>
            </a:r>
          </a:p>
          <a:p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zh-CN" b="1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zh-CN" b="1" dirty="0">
                <a:latin typeface="Times New Roman" pitchFamily="18" charset="0"/>
                <a:cs typeface="Times New Roman" pitchFamily="18" charset="0"/>
              </a:rPr>
              <a:t>）由资料可知：①雨滴由于受空气阻力的影响，实际到达地面附近时的速度已趋于稳定（即</a:t>
            </a:r>
            <a:r>
              <a:rPr lang="zh-CN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收尾速度</a:t>
            </a:r>
            <a:r>
              <a:rPr lang="zh-CN" altLang="zh-CN" b="1" dirty="0">
                <a:latin typeface="Times New Roman" pitchFamily="18" charset="0"/>
                <a:cs typeface="Times New Roman" pitchFamily="18" charset="0"/>
              </a:rPr>
              <a:t>），其数值大约为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4m/s</a:t>
            </a:r>
            <a:r>
              <a:rPr lang="zh-CN" altLang="zh-CN" b="1" dirty="0">
                <a:latin typeface="Times New Roman" pitchFamily="18" charset="0"/>
                <a:cs typeface="Times New Roman" pitchFamily="18" charset="0"/>
              </a:rPr>
              <a:t>；②雨滴运动过程中所受</a:t>
            </a:r>
            <a:r>
              <a:rPr lang="zh-CN" altLang="zh-CN" b="1" dirty="0" smtClean="0">
                <a:latin typeface="Times New Roman" pitchFamily="18" charset="0"/>
                <a:cs typeface="Times New Roman" pitchFamily="18" charset="0"/>
              </a:rPr>
              <a:t>空气阻力</a:t>
            </a:r>
            <a:r>
              <a:rPr lang="en-US" altLang="zh-CN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zh-CN" b="1" dirty="0" smtClean="0">
                <a:latin typeface="Times New Roman" pitchFamily="18" charset="0"/>
                <a:cs typeface="Times New Roman" pitchFamily="18" charset="0"/>
              </a:rPr>
              <a:t>大小</a:t>
            </a:r>
            <a:r>
              <a:rPr lang="zh-CN" altLang="zh-CN" b="1" dirty="0">
                <a:latin typeface="Times New Roman" pitchFamily="18" charset="0"/>
                <a:cs typeface="Times New Roman" pitchFamily="18" charset="0"/>
              </a:rPr>
              <a:t>与速度</a:t>
            </a:r>
            <a:r>
              <a:rPr lang="en-US" altLang="zh-CN" b="1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zh-CN" altLang="zh-CN" b="1" dirty="0">
                <a:latin typeface="Times New Roman" pitchFamily="18" charset="0"/>
                <a:cs typeface="Times New Roman" pitchFamily="18" charset="0"/>
              </a:rPr>
              <a:t>关系如图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zh-CN" b="1" dirty="0">
                <a:latin typeface="Times New Roman" pitchFamily="18" charset="0"/>
                <a:cs typeface="Times New Roman" pitchFamily="18" charset="0"/>
              </a:rPr>
              <a:t>所示。</a:t>
            </a:r>
          </a:p>
          <a:p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zh-CN" b="1" dirty="0">
                <a:latin typeface="Times New Roman" pitchFamily="18" charset="0"/>
                <a:cs typeface="Times New Roman" pitchFamily="18" charset="0"/>
              </a:rPr>
              <a:t>．请在图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zh-CN" b="1" dirty="0">
                <a:latin typeface="Times New Roman" pitchFamily="18" charset="0"/>
                <a:cs typeface="Times New Roman" pitchFamily="18" charset="0"/>
              </a:rPr>
              <a:t>中定性画出雨滴下落过程中的</a:t>
            </a:r>
            <a:r>
              <a:rPr lang="en-US" altLang="zh-CN" b="1" i="1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b="1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CN" altLang="zh-CN" b="1" dirty="0">
                <a:latin typeface="Times New Roman" pitchFamily="18" charset="0"/>
                <a:cs typeface="Times New Roman" pitchFamily="18" charset="0"/>
              </a:rPr>
              <a:t>图像；</a:t>
            </a:r>
          </a:p>
          <a:p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zh-CN" b="1" dirty="0">
                <a:latin typeface="Times New Roman" pitchFamily="18" charset="0"/>
                <a:cs typeface="Times New Roman" pitchFamily="18" charset="0"/>
              </a:rPr>
              <a:t>．求当雨滴的速度为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1m/s</a:t>
            </a:r>
            <a:r>
              <a:rPr lang="zh-CN" altLang="zh-CN" b="1" dirty="0">
                <a:latin typeface="Times New Roman" pitchFamily="18" charset="0"/>
                <a:cs typeface="Times New Roman" pitchFamily="18" charset="0"/>
              </a:rPr>
              <a:t>时加速度的大小。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56113" y="3521828"/>
            <a:ext cx="4210050" cy="1592107"/>
            <a:chOff x="649898" y="3551393"/>
            <a:chExt cx="4210050" cy="1592107"/>
          </a:xfrm>
        </p:grpSpPr>
        <p:pic>
          <p:nvPicPr>
            <p:cNvPr id="33830" name="Picture 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898" y="3600450"/>
              <a:ext cx="4210050" cy="154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844062" y="3551393"/>
              <a:ext cx="480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33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42876" y="2234673"/>
            <a:ext cx="961293" cy="1427418"/>
            <a:chOff x="914396" y="2773899"/>
            <a:chExt cx="961293" cy="1427418"/>
          </a:xfrm>
        </p:grpSpPr>
        <p:sp>
          <p:nvSpPr>
            <p:cNvPr id="3" name="椭圆 2"/>
            <p:cNvSpPr/>
            <p:nvPr/>
          </p:nvSpPr>
          <p:spPr>
            <a:xfrm>
              <a:off x="914396" y="3235564"/>
              <a:ext cx="234461" cy="234461"/>
            </a:xfrm>
            <a:prstGeom prst="ellipse">
              <a:avLst/>
            </a:prstGeom>
            <a:solidFill>
              <a:srgbClr val="54F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" name="直接箭头连接符 4"/>
            <p:cNvCxnSpPr/>
            <p:nvPr/>
          </p:nvCxnSpPr>
          <p:spPr>
            <a:xfrm>
              <a:off x="1031626" y="3352794"/>
              <a:ext cx="0" cy="75028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 flipV="1">
              <a:off x="1031626" y="2954215"/>
              <a:ext cx="0" cy="39857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31627" y="2773899"/>
              <a:ext cx="5040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31626" y="3739652"/>
              <a:ext cx="6799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990596" y="3311764"/>
              <a:ext cx="82060" cy="820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箭头连接符 18"/>
            <p:cNvCxnSpPr/>
            <p:nvPr/>
          </p:nvCxnSpPr>
          <p:spPr>
            <a:xfrm>
              <a:off x="1371597" y="2977652"/>
              <a:ext cx="0" cy="750283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371597" y="3080931"/>
              <a:ext cx="5040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9789" y="350080"/>
            <a:ext cx="3722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解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sym typeface="Wingdings" pitchFamily="2" charset="2"/>
              </a:rPr>
              <a:t>：（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sym typeface="Wingdings" pitchFamily="2" charset="2"/>
              </a:rPr>
              <a:t>1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sym typeface="Wingdings" pitchFamily="2" charset="2"/>
              </a:rPr>
              <a:t>）忽略空气阻力，雨滴做自由落体运动</a:t>
            </a:r>
            <a:endParaRPr lang="zh-CN" altLang="en-US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0077" y="2116465"/>
            <a:ext cx="3409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）由牛顿第二定律得</a:t>
            </a:r>
            <a:endParaRPr lang="zh-CN" altLang="en-US" b="1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19592"/>
              </p:ext>
            </p:extLst>
          </p:nvPr>
        </p:nvGraphicFramePr>
        <p:xfrm>
          <a:off x="1294002" y="2560538"/>
          <a:ext cx="2024273" cy="476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5" name="Equation" r:id="rId3" imgW="863280" imgH="203040" progId="Equation.DSMT4">
                  <p:embed/>
                </p:oleObj>
              </mc:Choice>
              <mc:Fallback>
                <p:oleObj name="Equation" r:id="rId3" imgW="863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4002" y="2560538"/>
                        <a:ext cx="2024273" cy="476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185686"/>
              </p:ext>
            </p:extLst>
          </p:nvPr>
        </p:nvGraphicFramePr>
        <p:xfrm>
          <a:off x="1334468" y="2998124"/>
          <a:ext cx="17256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6" name="Equation" r:id="rId5" imgW="736560" imgH="393480" progId="Equation.DSMT4">
                  <p:embed/>
                </p:oleObj>
              </mc:Choice>
              <mc:Fallback>
                <p:oleObj name="Equation" r:id="rId5" imgW="736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4468" y="2998124"/>
                        <a:ext cx="1725612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14136" y="570367"/>
            <a:ext cx="395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随着</a:t>
            </a:r>
            <a:r>
              <a:rPr lang="en-US" altLang="zh-CN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的增大，</a:t>
            </a:r>
            <a:r>
              <a:rPr lang="en-US" altLang="zh-CN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减小</a:t>
            </a:r>
            <a:r>
              <a:rPr lang="en-US" altLang="zh-CN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,</a:t>
            </a:r>
            <a:r>
              <a:rPr lang="zh-CN" altLang="en-US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当</a:t>
            </a:r>
            <a:r>
              <a:rPr lang="en-US" altLang="zh-CN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en-US" altLang="zh-CN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=0</a:t>
            </a:r>
            <a:r>
              <a:rPr lang="zh-CN" altLang="en-US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时，速度最大，此后雨滴做匀速运动，</a:t>
            </a:r>
            <a:r>
              <a:rPr lang="en-US" altLang="zh-CN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v-t</a:t>
            </a:r>
            <a:r>
              <a:rPr lang="zh-CN" altLang="en-US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图如下所示。</a:t>
            </a:r>
            <a:endParaRPr lang="zh-CN" altLang="en-US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4806424" y="1776967"/>
            <a:ext cx="1893113" cy="1393794"/>
            <a:chOff x="7674" y="63952"/>
            <a:chExt cx="2290" cy="1686"/>
          </a:xfrm>
        </p:grpSpPr>
        <p:sp>
          <p:nvSpPr>
            <p:cNvPr id="28" name="文本框 371"/>
            <p:cNvSpPr txBox="1">
              <a:spLocks noChangeArrowheads="1"/>
            </p:cNvSpPr>
            <p:nvPr/>
          </p:nvSpPr>
          <p:spPr bwMode="auto">
            <a:xfrm>
              <a:off x="7801" y="65314"/>
              <a:ext cx="348" cy="324"/>
            </a:xfrm>
            <a:prstGeom prst="rect">
              <a:avLst/>
            </a:prstGeom>
            <a:noFill/>
            <a:ln w="9525" cmpd="sng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71450" indent="-171450" algn="ctr">
                <a:spcAft>
                  <a:spcPts val="0"/>
                </a:spcAft>
              </a:pPr>
              <a:r>
                <a:rPr lang="en-US" sz="1800" i="1" kern="100">
                  <a:effectLst/>
                  <a:latin typeface="Times New Roman" pitchFamily="18" charset="0"/>
                  <a:ea typeface="宋体"/>
                  <a:cs typeface="Times New Roman" pitchFamily="18" charset="0"/>
                </a:rPr>
                <a:t>O</a:t>
              </a:r>
              <a:endParaRPr lang="zh-CN" sz="1800" kern="100">
                <a:effectLst/>
                <a:latin typeface="Times New Roman" pitchFamily="18" charset="0"/>
                <a:ea typeface="宋体"/>
                <a:cs typeface="Times New Roman" pitchFamily="18" charset="0"/>
              </a:endParaRPr>
            </a:p>
            <a:p>
              <a:pPr marL="200025" indent="-200025" algn="just">
                <a:spcAft>
                  <a:spcPts val="0"/>
                </a:spcAft>
              </a:pPr>
              <a:r>
                <a:rPr lang="en-US" sz="1800" kern="100">
                  <a:effectLst/>
                  <a:latin typeface="Times New Roman" pitchFamily="18" charset="0"/>
                  <a:ea typeface="宋体"/>
                  <a:cs typeface="Times New Roman" pitchFamily="18" charset="0"/>
                </a:rPr>
                <a:t> </a:t>
              </a:r>
              <a:endParaRPr lang="zh-CN" sz="1800" kern="100">
                <a:effectLst/>
                <a:latin typeface="Times New Roman" pitchFamily="18" charset="0"/>
                <a:ea typeface="宋体"/>
                <a:cs typeface="Times New Roman" pitchFamily="18" charset="0"/>
              </a:endParaRPr>
            </a:p>
          </p:txBody>
        </p:sp>
        <p:sp>
          <p:nvSpPr>
            <p:cNvPr id="29" name="文本框 372"/>
            <p:cNvSpPr txBox="1">
              <a:spLocks noChangeArrowheads="1"/>
            </p:cNvSpPr>
            <p:nvPr/>
          </p:nvSpPr>
          <p:spPr bwMode="auto">
            <a:xfrm>
              <a:off x="7767" y="63952"/>
              <a:ext cx="400" cy="324"/>
            </a:xfrm>
            <a:prstGeom prst="rect">
              <a:avLst/>
            </a:prstGeom>
            <a:noFill/>
            <a:ln w="9525" cmpd="sng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71450" indent="-171450" algn="ctr">
                <a:spcAft>
                  <a:spcPts val="0"/>
                </a:spcAft>
              </a:pPr>
              <a:r>
                <a:rPr lang="en-US" sz="1800" i="1" kern="100" dirty="0">
                  <a:effectLst/>
                  <a:latin typeface="Times New Roman" pitchFamily="18" charset="0"/>
                  <a:ea typeface="宋体"/>
                  <a:cs typeface="Times New Roman" pitchFamily="18" charset="0"/>
                </a:rPr>
                <a:t>v</a:t>
              </a:r>
              <a:endParaRPr lang="zh-CN" sz="1800" kern="100" dirty="0">
                <a:effectLst/>
                <a:latin typeface="Times New Roman" pitchFamily="18" charset="0"/>
                <a:ea typeface="宋体"/>
                <a:cs typeface="Times New Roman" pitchFamily="18" charset="0"/>
              </a:endParaRPr>
            </a:p>
          </p:txBody>
        </p:sp>
        <p:sp>
          <p:nvSpPr>
            <p:cNvPr id="30" name="文本框 373"/>
            <p:cNvSpPr txBox="1">
              <a:spLocks noChangeArrowheads="1"/>
            </p:cNvSpPr>
            <p:nvPr/>
          </p:nvSpPr>
          <p:spPr bwMode="auto">
            <a:xfrm>
              <a:off x="9512" y="65300"/>
              <a:ext cx="452" cy="324"/>
            </a:xfrm>
            <a:prstGeom prst="rect">
              <a:avLst/>
            </a:prstGeom>
            <a:noFill/>
            <a:ln w="9525" cmpd="sng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71450" indent="-171450" algn="ctr">
                <a:spcAft>
                  <a:spcPts val="0"/>
                </a:spcAft>
              </a:pPr>
              <a:r>
                <a:rPr lang="en-US" sz="1800" i="1" kern="100" dirty="0">
                  <a:effectLst/>
                  <a:latin typeface="Times New Roman" pitchFamily="18" charset="0"/>
                  <a:ea typeface="宋体"/>
                  <a:cs typeface="Times New Roman" pitchFamily="18" charset="0"/>
                </a:rPr>
                <a:t>t</a:t>
              </a:r>
              <a:endParaRPr lang="zh-CN" sz="1800" kern="100" dirty="0">
                <a:effectLst/>
                <a:latin typeface="Times New Roman" pitchFamily="18" charset="0"/>
                <a:ea typeface="宋体"/>
                <a:cs typeface="Times New Roman" pitchFamily="18" charset="0"/>
              </a:endParaRPr>
            </a:p>
          </p:txBody>
        </p:sp>
        <p:cxnSp>
          <p:nvCxnSpPr>
            <p:cNvPr id="31" name="直线 374"/>
            <p:cNvCxnSpPr/>
            <p:nvPr/>
          </p:nvCxnSpPr>
          <p:spPr bwMode="auto">
            <a:xfrm flipV="1">
              <a:off x="8074" y="64102"/>
              <a:ext cx="0" cy="1267"/>
            </a:xfrm>
            <a:prstGeom prst="line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2" name="直线 375"/>
            <p:cNvCxnSpPr/>
            <p:nvPr/>
          </p:nvCxnSpPr>
          <p:spPr bwMode="auto">
            <a:xfrm>
              <a:off x="8070" y="65369"/>
              <a:ext cx="1761" cy="0"/>
            </a:xfrm>
            <a:prstGeom prst="line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3" name="弧形 376"/>
            <p:cNvSpPr>
              <a:spLocks/>
            </p:cNvSpPr>
            <p:nvPr/>
          </p:nvSpPr>
          <p:spPr bwMode="auto">
            <a:xfrm flipH="1">
              <a:off x="8074" y="64586"/>
              <a:ext cx="887" cy="1038"/>
            </a:xfrm>
            <a:custGeom>
              <a:avLst/>
              <a:gdLst>
                <a:gd name="G0" fmla="+- 0 0 0"/>
                <a:gd name="G1" fmla="+- 21577 0 0"/>
                <a:gd name="G2" fmla="+- 21600 0 0"/>
                <a:gd name="T0" fmla="*/ 0 w 20936"/>
                <a:gd name="T1" fmla="*/ 0 h 21577"/>
                <a:gd name="T2" fmla="*/ 21600 w 20936"/>
                <a:gd name="T3" fmla="*/ 21600 h 21577"/>
                <a:gd name="T4" fmla="*/ 0 w 20936"/>
                <a:gd name="T5" fmla="*/ 21600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36" h="21577" fill="none" extrusionOk="0">
                  <a:moveTo>
                    <a:pt x="1005" y="0"/>
                  </a:moveTo>
                  <a:cubicBezTo>
                    <a:pt x="10505" y="443"/>
                    <a:pt x="18597" y="7046"/>
                    <a:pt x="20936" y="16263"/>
                  </a:cubicBezTo>
                </a:path>
                <a:path w="20936" h="21577" stroke="0" extrusionOk="0">
                  <a:moveTo>
                    <a:pt x="1005" y="0"/>
                  </a:moveTo>
                  <a:cubicBezTo>
                    <a:pt x="10505" y="443"/>
                    <a:pt x="18597" y="7046"/>
                    <a:pt x="20936" y="16263"/>
                  </a:cubicBezTo>
                  <a:lnTo>
                    <a:pt x="0" y="21577"/>
                  </a:ln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直线 377"/>
            <p:cNvCxnSpPr/>
            <p:nvPr/>
          </p:nvCxnSpPr>
          <p:spPr bwMode="auto">
            <a:xfrm>
              <a:off x="8918" y="64579"/>
              <a:ext cx="594" cy="0"/>
            </a:xfrm>
            <a:prstGeom prst="line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5" name="直线 378"/>
            <p:cNvCxnSpPr/>
            <p:nvPr/>
          </p:nvCxnSpPr>
          <p:spPr bwMode="auto">
            <a:xfrm flipH="1">
              <a:off x="8074" y="64586"/>
              <a:ext cx="865" cy="0"/>
            </a:xfrm>
            <a:prstGeom prst="line">
              <a:avLst/>
            </a:prstGeom>
            <a:noFill/>
            <a:ln w="19050" cmpd="sng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7" name="文本框 372"/>
            <p:cNvSpPr txBox="1">
              <a:spLocks noChangeArrowheads="1"/>
            </p:cNvSpPr>
            <p:nvPr/>
          </p:nvSpPr>
          <p:spPr bwMode="auto">
            <a:xfrm>
              <a:off x="7674" y="64386"/>
              <a:ext cx="400" cy="455"/>
            </a:xfrm>
            <a:prstGeom prst="rect">
              <a:avLst/>
            </a:prstGeom>
            <a:noFill/>
            <a:ln w="9525" cmpd="sng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71450" indent="-171450" algn="ctr">
                <a:spcAft>
                  <a:spcPts val="0"/>
                </a:spcAft>
              </a:pPr>
              <a:r>
                <a:rPr lang="en-US" sz="1800" i="1" kern="100" dirty="0" err="1" smtClean="0">
                  <a:effectLst/>
                  <a:latin typeface="Times New Roman" pitchFamily="18" charset="0"/>
                  <a:ea typeface="宋体"/>
                  <a:cs typeface="Times New Roman" pitchFamily="18" charset="0"/>
                </a:rPr>
                <a:t>v</a:t>
              </a:r>
              <a:r>
                <a:rPr lang="en-US" sz="1800" i="1" kern="100" baseline="-25000" dirty="0" err="1" smtClean="0">
                  <a:effectLst/>
                  <a:latin typeface="Times New Roman" pitchFamily="18" charset="0"/>
                  <a:ea typeface="宋体"/>
                  <a:cs typeface="Times New Roman" pitchFamily="18" charset="0"/>
                </a:rPr>
                <a:t>m</a:t>
              </a:r>
              <a:endParaRPr lang="zh-CN" sz="1800" kern="100" dirty="0">
                <a:effectLst/>
                <a:latin typeface="Times New Roman" pitchFamily="18" charset="0"/>
                <a:ea typeface="宋体"/>
                <a:cs typeface="Times New Roman" pitchFamily="18" charset="0"/>
              </a:endParaRPr>
            </a:p>
          </p:txBody>
        </p:sp>
      </p:grpSp>
      <p:graphicFrame>
        <p:nvGraphicFramePr>
          <p:cNvPr id="40" name="对象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418328"/>
              </p:ext>
            </p:extLst>
          </p:nvPr>
        </p:nvGraphicFramePr>
        <p:xfrm>
          <a:off x="4806424" y="3318480"/>
          <a:ext cx="19351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" name="Equation" r:id="rId7" imgW="825480" imgH="228600" progId="Equation.DSMT4">
                  <p:embed/>
                </p:oleObj>
              </mc:Choice>
              <mc:Fallback>
                <p:oleObj name="Equation" r:id="rId7" imgW="825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06424" y="3318480"/>
                        <a:ext cx="1935163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对象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061924"/>
              </p:ext>
            </p:extLst>
          </p:nvPr>
        </p:nvGraphicFramePr>
        <p:xfrm>
          <a:off x="4883306" y="3888752"/>
          <a:ext cx="13398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8" name="Equation" r:id="rId9" imgW="571320" imgH="393480" progId="Equation.DSMT4">
                  <p:embed/>
                </p:oleObj>
              </mc:Choice>
              <mc:Fallback>
                <p:oleObj name="Equation" r:id="rId9" imgW="571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83306" y="3888752"/>
                        <a:ext cx="1339850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76630" y="4139957"/>
            <a:ext cx="3259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解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sym typeface="Wingdings" pitchFamily="2" charset="2"/>
              </a:rPr>
              <a:t>： 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sym typeface="Wingdings" pitchFamily="2" charset="2"/>
              </a:rPr>
              <a:t>1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  <a:sym typeface="Wingdings" pitchFamily="2" charset="2"/>
              </a:rPr>
              <a:t>）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雨滴受力如图所示</a:t>
            </a:r>
            <a:endParaRPr lang="zh-CN" altLang="en-US" b="1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386029"/>
              </p:ext>
            </p:extLst>
          </p:nvPr>
        </p:nvGraphicFramePr>
        <p:xfrm>
          <a:off x="593322" y="1083787"/>
          <a:ext cx="1387503" cy="555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9" name="Equation" r:id="rId11" imgW="571320" imgH="228600" progId="Equation.DSMT4">
                  <p:embed/>
                </p:oleObj>
              </mc:Choice>
              <mc:Fallback>
                <p:oleObj name="Equation" r:id="rId11" imgW="571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3322" y="1083787"/>
                        <a:ext cx="1387503" cy="555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对象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4135"/>
              </p:ext>
            </p:extLst>
          </p:nvPr>
        </p:nvGraphicFramePr>
        <p:xfrm>
          <a:off x="401136" y="1593789"/>
          <a:ext cx="181927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0" name="Equation" r:id="rId13" imgW="749160" imgH="253800" progId="Equation.DSMT4">
                  <p:embed/>
                </p:oleObj>
              </mc:Choice>
              <mc:Fallback>
                <p:oleObj name="Equation" r:id="rId13" imgW="749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1136" y="1593789"/>
                        <a:ext cx="1819275" cy="61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481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077" y="222739"/>
            <a:ext cx="85109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en-US" altLang="zh-CN" dirty="0"/>
              <a:t>.</a:t>
            </a:r>
            <a:r>
              <a:rPr lang="zh-CN" altLang="zh-CN" dirty="0"/>
              <a:t>如图</a:t>
            </a:r>
            <a:r>
              <a:rPr lang="en-US" altLang="zh-CN" dirty="0"/>
              <a:t>1-3-11</a:t>
            </a:r>
            <a:r>
              <a:rPr lang="zh-CN" altLang="zh-CN" dirty="0"/>
              <a:t>所示，一轻质弹簧左端固定在墙上，右端连接一质量为</a:t>
            </a:r>
            <a:r>
              <a:rPr lang="en-US" altLang="zh-CN" i="1" dirty="0"/>
              <a:t>m</a:t>
            </a:r>
            <a:r>
              <a:rPr lang="zh-CN" altLang="zh-CN" dirty="0"/>
              <a:t>的木块，放在水平地面上，木块在</a:t>
            </a:r>
            <a:r>
              <a:rPr lang="en-US" altLang="zh-CN" i="1" dirty="0"/>
              <a:t>B</a:t>
            </a:r>
            <a:r>
              <a:rPr lang="zh-CN" altLang="zh-CN" dirty="0"/>
              <a:t>点时弹簧无形变。今将木块向右拉至</a:t>
            </a:r>
            <a:r>
              <a:rPr lang="en-US" altLang="zh-CN" i="1" dirty="0"/>
              <a:t>A</a:t>
            </a:r>
            <a:r>
              <a:rPr lang="zh-CN" altLang="zh-CN" dirty="0"/>
              <a:t>点，由静止释放后，木块恰能运动到</a:t>
            </a:r>
            <a:r>
              <a:rPr lang="en-US" altLang="zh-CN" i="1" dirty="0"/>
              <a:t>C</a:t>
            </a:r>
            <a:r>
              <a:rPr lang="zh-CN" altLang="zh-CN" dirty="0"/>
              <a:t>点而静止，木块与水平地面的动摩擦因数恒定，则下列说法中正确的是</a:t>
            </a:r>
            <a:r>
              <a:rPr lang="en-US" altLang="zh-CN" dirty="0"/>
              <a:t>                                                              </a:t>
            </a:r>
            <a:r>
              <a:rPr lang="zh-CN" altLang="zh-CN" dirty="0"/>
              <a:t>（</a:t>
            </a:r>
            <a:r>
              <a:rPr lang="en-US" altLang="zh-CN" dirty="0"/>
              <a:t>      </a:t>
            </a:r>
            <a:r>
              <a:rPr lang="zh-CN" altLang="zh-CN" dirty="0"/>
              <a:t>） </a:t>
            </a:r>
            <a:endParaRPr lang="en-US" altLang="zh-CN" dirty="0" smtClean="0"/>
          </a:p>
          <a:p>
            <a:r>
              <a:rPr lang="en-US" altLang="zh-CN" dirty="0" smtClean="0"/>
              <a:t>A</a:t>
            </a:r>
            <a:r>
              <a:rPr lang="en-US" altLang="zh-CN" dirty="0"/>
              <a:t>.</a:t>
            </a:r>
            <a:r>
              <a:rPr lang="zh-CN" altLang="zh-CN" dirty="0"/>
              <a:t>木块从</a:t>
            </a:r>
            <a:r>
              <a:rPr lang="en-US" altLang="zh-CN" i="1" dirty="0"/>
              <a:t>A</a:t>
            </a:r>
            <a:r>
              <a:rPr lang="zh-CN" altLang="zh-CN" dirty="0"/>
              <a:t>运动到</a:t>
            </a:r>
            <a:r>
              <a:rPr lang="en-US" altLang="zh-CN" i="1" dirty="0"/>
              <a:t>B</a:t>
            </a:r>
            <a:r>
              <a:rPr lang="zh-CN" altLang="zh-CN" dirty="0"/>
              <a:t>的过程中速度逐渐增大，从</a:t>
            </a:r>
            <a:r>
              <a:rPr lang="en-US" altLang="zh-CN" i="1" dirty="0"/>
              <a:t>B</a:t>
            </a:r>
            <a:r>
              <a:rPr lang="zh-CN" altLang="zh-CN" dirty="0"/>
              <a:t>到</a:t>
            </a:r>
            <a:r>
              <a:rPr lang="en-US" altLang="zh-CN" i="1" dirty="0"/>
              <a:t>C</a:t>
            </a:r>
            <a:r>
              <a:rPr lang="zh-CN" altLang="zh-CN" dirty="0"/>
              <a:t>的过程中速度逐渐减小</a:t>
            </a:r>
          </a:p>
          <a:p>
            <a:r>
              <a:rPr lang="en-US" altLang="zh-CN" dirty="0"/>
              <a:t>B.</a:t>
            </a:r>
            <a:r>
              <a:rPr lang="zh-CN" altLang="zh-CN" dirty="0"/>
              <a:t>木块从</a:t>
            </a:r>
            <a:r>
              <a:rPr lang="en-US" altLang="zh-CN" i="1" dirty="0"/>
              <a:t>A</a:t>
            </a:r>
            <a:r>
              <a:rPr lang="zh-CN" altLang="zh-CN" dirty="0"/>
              <a:t>运动到</a:t>
            </a:r>
            <a:r>
              <a:rPr lang="en-US" altLang="zh-CN" i="1" dirty="0"/>
              <a:t>B</a:t>
            </a:r>
            <a:r>
              <a:rPr lang="zh-CN" altLang="zh-CN" dirty="0"/>
              <a:t>的过程中速度逐渐增大，从</a:t>
            </a:r>
            <a:r>
              <a:rPr lang="en-US" altLang="zh-CN" i="1" dirty="0"/>
              <a:t>B</a:t>
            </a:r>
            <a:r>
              <a:rPr lang="zh-CN" altLang="zh-CN" dirty="0"/>
              <a:t>到</a:t>
            </a:r>
            <a:r>
              <a:rPr lang="en-US" altLang="zh-CN" i="1" dirty="0"/>
              <a:t>C</a:t>
            </a:r>
            <a:r>
              <a:rPr lang="zh-CN" altLang="zh-CN" dirty="0"/>
              <a:t>的过程中加速度恒定</a:t>
            </a:r>
          </a:p>
          <a:p>
            <a:r>
              <a:rPr lang="en-US" altLang="zh-CN" dirty="0"/>
              <a:t>C.</a:t>
            </a:r>
            <a:r>
              <a:rPr lang="zh-CN" altLang="zh-CN" dirty="0"/>
              <a:t>木块从</a:t>
            </a:r>
            <a:r>
              <a:rPr lang="en-US" altLang="zh-CN" i="1" dirty="0"/>
              <a:t>A</a:t>
            </a:r>
            <a:r>
              <a:rPr lang="zh-CN" altLang="zh-CN" dirty="0"/>
              <a:t>到</a:t>
            </a:r>
            <a:r>
              <a:rPr lang="en-US" altLang="zh-CN" i="1" dirty="0"/>
              <a:t>B</a:t>
            </a:r>
            <a:r>
              <a:rPr lang="zh-CN" altLang="zh-CN" dirty="0"/>
              <a:t>先加速后减速，从</a:t>
            </a:r>
            <a:r>
              <a:rPr lang="en-US" altLang="zh-CN" i="1" dirty="0"/>
              <a:t>B</a:t>
            </a:r>
            <a:r>
              <a:rPr lang="zh-CN" altLang="zh-CN" dirty="0"/>
              <a:t>到</a:t>
            </a:r>
            <a:r>
              <a:rPr lang="en-US" altLang="zh-CN" i="1" dirty="0"/>
              <a:t>C</a:t>
            </a:r>
            <a:r>
              <a:rPr lang="zh-CN" altLang="zh-CN" dirty="0"/>
              <a:t>一直减速</a:t>
            </a:r>
          </a:p>
          <a:p>
            <a:r>
              <a:rPr lang="en-US" altLang="zh-CN" dirty="0"/>
              <a:t>D.</a:t>
            </a:r>
            <a:r>
              <a:rPr lang="zh-CN" altLang="zh-CN" dirty="0"/>
              <a:t>木块经过</a:t>
            </a:r>
            <a:r>
              <a:rPr lang="en-US" altLang="zh-CN" i="1" dirty="0"/>
              <a:t>B</a:t>
            </a:r>
            <a:r>
              <a:rPr lang="zh-CN" altLang="zh-CN" dirty="0"/>
              <a:t>点时加速度为</a:t>
            </a:r>
            <a:r>
              <a:rPr lang="zh-CN" altLang="zh-CN" dirty="0" smtClean="0"/>
              <a:t>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37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631" y="316523"/>
            <a:ext cx="83351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3.</a:t>
            </a:r>
            <a:r>
              <a:rPr lang="zh-CN" altLang="zh-CN" b="1" dirty="0"/>
              <a:t>电梯在</a:t>
            </a:r>
            <a:r>
              <a:rPr lang="en-US" altLang="zh-CN" b="1" i="1" dirty="0"/>
              <a:t>t</a:t>
            </a:r>
            <a:r>
              <a:rPr lang="zh-CN" altLang="zh-CN" b="1" dirty="0"/>
              <a:t>＝</a:t>
            </a:r>
            <a:r>
              <a:rPr lang="en-US" altLang="zh-CN" b="1" dirty="0"/>
              <a:t>0</a:t>
            </a:r>
            <a:r>
              <a:rPr lang="zh-CN" altLang="zh-CN" b="1" dirty="0"/>
              <a:t>时由静止开始上升，运动的</a:t>
            </a:r>
            <a:r>
              <a:rPr lang="en-US" altLang="zh-CN" b="1" i="1" dirty="0"/>
              <a:t>a</a:t>
            </a:r>
            <a:r>
              <a:rPr lang="zh-CN" altLang="zh-CN" b="1" dirty="0"/>
              <a:t>－</a:t>
            </a:r>
            <a:r>
              <a:rPr lang="en-US" altLang="zh-CN" b="1" i="1" dirty="0"/>
              <a:t>t</a:t>
            </a:r>
            <a:r>
              <a:rPr lang="zh-CN" altLang="zh-CN" b="1" dirty="0"/>
              <a:t>图象如图</a:t>
            </a:r>
            <a:r>
              <a:rPr lang="en-US" altLang="zh-CN" b="1" dirty="0"/>
              <a:t>3</a:t>
            </a:r>
            <a:r>
              <a:rPr lang="zh-CN" altLang="zh-CN" b="1" dirty="0"/>
              <a:t>所示</a:t>
            </a:r>
            <a:r>
              <a:rPr lang="en-US" altLang="zh-CN" b="1" dirty="0"/>
              <a:t>(</a:t>
            </a:r>
            <a:r>
              <a:rPr lang="zh-CN" altLang="zh-CN" b="1" dirty="0"/>
              <a:t>选取向上为正</a:t>
            </a:r>
            <a:r>
              <a:rPr lang="en-US" altLang="zh-CN" b="1" dirty="0"/>
              <a:t>)</a:t>
            </a:r>
            <a:r>
              <a:rPr lang="zh-CN" altLang="zh-CN" b="1" dirty="0"/>
              <a:t>，电梯内乘客的质量</a:t>
            </a:r>
            <a:r>
              <a:rPr lang="en-US" altLang="zh-CN" b="1" i="1" dirty="0"/>
              <a:t>m</a:t>
            </a:r>
            <a:r>
              <a:rPr lang="en-US" altLang="zh-CN" b="1" baseline="-25000" dirty="0"/>
              <a:t>0</a:t>
            </a:r>
            <a:r>
              <a:rPr lang="zh-CN" altLang="zh-CN" b="1" dirty="0"/>
              <a:t>＝</a:t>
            </a:r>
            <a:r>
              <a:rPr lang="en-US" altLang="zh-CN" b="1" dirty="0"/>
              <a:t>50 kg</a:t>
            </a:r>
            <a:r>
              <a:rPr lang="zh-CN" altLang="zh-CN" b="1" dirty="0"/>
              <a:t>，重力加速度</a:t>
            </a:r>
            <a:r>
              <a:rPr lang="en-US" altLang="zh-CN" b="1" i="1" dirty="0"/>
              <a:t>g</a:t>
            </a:r>
            <a:r>
              <a:rPr lang="zh-CN" altLang="zh-CN" b="1" dirty="0"/>
              <a:t>取</a:t>
            </a:r>
            <a:r>
              <a:rPr lang="en-US" altLang="zh-CN" b="1" dirty="0"/>
              <a:t>10 m/s</a:t>
            </a:r>
            <a:r>
              <a:rPr lang="en-US" altLang="zh-CN" b="1" baseline="30000" dirty="0"/>
              <a:t>2</a:t>
            </a:r>
            <a:r>
              <a:rPr lang="zh-CN" altLang="zh-CN" b="1" dirty="0"/>
              <a:t>，下列说法正确的是</a:t>
            </a:r>
            <a:r>
              <a:rPr lang="en-US" altLang="zh-CN" b="1" dirty="0"/>
              <a:t>(</a:t>
            </a:r>
            <a:r>
              <a:rPr lang="zh-CN" altLang="zh-CN" b="1" dirty="0"/>
              <a:t>　　</a:t>
            </a:r>
            <a:r>
              <a:rPr lang="en-US" altLang="zh-CN" b="1" dirty="0"/>
              <a:t>)</a:t>
            </a:r>
            <a:endParaRPr lang="zh-CN" altLang="zh-CN" b="1" dirty="0"/>
          </a:p>
          <a:p>
            <a:r>
              <a:rPr lang="en-US" altLang="zh-CN" b="1" dirty="0"/>
              <a:t>A.</a:t>
            </a:r>
            <a:r>
              <a:rPr lang="zh-CN" altLang="zh-CN" b="1" dirty="0"/>
              <a:t>第</a:t>
            </a:r>
            <a:r>
              <a:rPr lang="en-US" altLang="zh-CN" b="1" dirty="0"/>
              <a:t>9 s</a:t>
            </a:r>
            <a:r>
              <a:rPr lang="zh-CN" altLang="zh-CN" b="1" dirty="0"/>
              <a:t>内乘客处于失重状态</a:t>
            </a:r>
          </a:p>
          <a:p>
            <a:r>
              <a:rPr lang="en-US" altLang="zh-CN" b="1" dirty="0"/>
              <a:t>B.1</a:t>
            </a:r>
            <a:r>
              <a:rPr lang="zh-CN" altLang="zh-CN" b="1" dirty="0"/>
              <a:t>～</a:t>
            </a:r>
            <a:r>
              <a:rPr lang="en-US" altLang="zh-CN" b="1" dirty="0"/>
              <a:t>8 s</a:t>
            </a:r>
            <a:r>
              <a:rPr lang="zh-CN" altLang="zh-CN" b="1" dirty="0"/>
              <a:t>内乘客处于平衡状态</a:t>
            </a:r>
          </a:p>
          <a:p>
            <a:r>
              <a:rPr lang="en-US" altLang="zh-CN" b="1" dirty="0"/>
              <a:t>C.</a:t>
            </a:r>
            <a:r>
              <a:rPr lang="zh-CN" altLang="zh-CN" b="1" dirty="0"/>
              <a:t>第</a:t>
            </a:r>
            <a:r>
              <a:rPr lang="en-US" altLang="zh-CN" b="1" dirty="0"/>
              <a:t>2 s</a:t>
            </a:r>
            <a:r>
              <a:rPr lang="zh-CN" altLang="zh-CN" b="1" dirty="0"/>
              <a:t>内乘客对电梯的压力大小为</a:t>
            </a:r>
            <a:r>
              <a:rPr lang="en-US" altLang="zh-CN" b="1" dirty="0"/>
              <a:t>550 N</a:t>
            </a:r>
            <a:endParaRPr lang="zh-CN" altLang="zh-CN" b="1" dirty="0"/>
          </a:p>
          <a:p>
            <a:r>
              <a:rPr lang="en-US" altLang="zh-CN" b="1" dirty="0"/>
              <a:t>D.</a:t>
            </a:r>
            <a:r>
              <a:rPr lang="zh-CN" altLang="zh-CN" b="1" dirty="0"/>
              <a:t>第</a:t>
            </a:r>
            <a:r>
              <a:rPr lang="en-US" altLang="zh-CN" b="1" dirty="0"/>
              <a:t>9 s</a:t>
            </a:r>
            <a:r>
              <a:rPr lang="zh-CN" altLang="zh-CN" b="1" dirty="0"/>
              <a:t>内电梯速度的增加量为</a:t>
            </a:r>
            <a:r>
              <a:rPr lang="en-US" altLang="zh-CN" b="1" dirty="0"/>
              <a:t>1 </a:t>
            </a:r>
            <a:r>
              <a:rPr lang="en-US" altLang="zh-CN" b="1" dirty="0" smtClean="0"/>
              <a:t>m/s</a:t>
            </a:r>
            <a:endParaRPr lang="zh-CN" altLang="en-US" b="1" dirty="0"/>
          </a:p>
        </p:txBody>
      </p:sp>
      <p:pic>
        <p:nvPicPr>
          <p:cNvPr id="6" name="图片 5" descr="J:\中学物理课堂教学\课程资源库\2019届步步高高三复习资料\步步高大一轮复习讲义完整Word版文档\3-45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32" y="3095893"/>
            <a:ext cx="2809525" cy="1745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35" y="919270"/>
            <a:ext cx="1229316" cy="74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511" y="914637"/>
            <a:ext cx="11049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80" y="2139257"/>
            <a:ext cx="18859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97" y="2899792"/>
            <a:ext cx="23241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7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4463" y="793750"/>
            <a:ext cx="123507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2376488" y="2360613"/>
            <a:ext cx="4659312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0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075" y="3508375"/>
            <a:ext cx="4205288" cy="4429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kern="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2770</TotalTime>
  <Words>533</Words>
  <Application>Microsoft Office PowerPoint</Application>
  <PresentationFormat>全屏显示(16:9)</PresentationFormat>
  <Paragraphs>42</Paragraphs>
  <Slides>9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1_Office 主题​​</vt:lpstr>
      <vt:lpstr>Equation</vt:lpstr>
      <vt:lpstr>第四章《力和运动的关系》 难点突破（二）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69</cp:revision>
  <dcterms:created xsi:type="dcterms:W3CDTF">2020-02-01T11:21:51Z</dcterms:created>
  <dcterms:modified xsi:type="dcterms:W3CDTF">2020-02-15T02:27:43Z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