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heme/theme2.xml" ContentType="application/vnd.openxmlformats-officedocument.theme+xml"/>
  <Override PartName="/ppt/tags/tag111.xml" ContentType="application/vnd.openxmlformats-officedocument.presentationml.tags+xml"/>
  <Override PartName="/ppt/notesSlides/notesSlide1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5" r:id="rId2"/>
    <p:sldId id="285" r:id="rId3"/>
    <p:sldId id="286" r:id="rId4"/>
    <p:sldId id="280" r:id="rId5"/>
    <p:sldId id="278" r:id="rId6"/>
    <p:sldId id="287" r:id="rId7"/>
    <p:sldId id="276" r:id="rId8"/>
    <p:sldId id="288" r:id="rId9"/>
    <p:sldId id="289" r:id="rId10"/>
    <p:sldId id="290" r:id="rId11"/>
    <p:sldId id="291" r:id="rId12"/>
    <p:sldId id="271" r:id="rId13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charset="0"/>
        <a:ea typeface="宋体" charset="-122"/>
        <a:cs typeface="+mn-cs"/>
        <a:sym typeface="Calibri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作者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87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Calibri" panose="020F0502020204030204"/>
            </a:endParaRPr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 smtClean="0"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958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+mj-lt"/>
        <a:ea typeface="+mj-ea"/>
        <a:cs typeface="+mj-cs"/>
        <a:sym typeface="Calibri" pitchFamily="34" charset="0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</p:spPr>
      </p:sp>
      <p:sp>
        <p:nvSpPr>
          <p:cNvPr id="2355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23555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hangingPunct="0"/>
            <a:fld id="{B7047A9C-2F53-4015-82A8-3B0D153AAD20}" type="slidenum">
              <a:rPr lang="zh-CN" altLang="en-US" sz="1800">
                <a:latin typeface="Calibri" pitchFamily="34" charset="0"/>
                <a:ea typeface="微软雅黑" pitchFamily="34" charset="-122"/>
              </a:rPr>
              <a:pPr hangingPunct="0"/>
              <a:t>1</a:t>
            </a:fld>
            <a:endParaRPr lang="en-US" altLang="zh-CN" sz="1800">
              <a:latin typeface="Calibri" pitchFamily="34" charset="0"/>
              <a:ea typeface="微软雅黑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.jpe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56.xml"/><Relationship Id="rId10" Type="http://schemas.openxmlformats.org/officeDocument/2006/relationships/image" Target="../media/image3.png"/><Relationship Id="rId4" Type="http://schemas.openxmlformats.org/officeDocument/2006/relationships/tags" Target="../tags/tag55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file:///C:\Users\1V994W2\PycharmProjects\PPT_Background_Generation\pic_temp\pic_sup.png" TargetMode="Externa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66.xml"/><Relationship Id="rId10" Type="http://schemas.openxmlformats.org/officeDocument/2006/relationships/image" Target="../media/image3.png"/><Relationship Id="rId4" Type="http://schemas.openxmlformats.org/officeDocument/2006/relationships/tags" Target="../tags/tag65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openxmlformats.org/officeDocument/2006/relationships/image" Target="file:///C:\Users\1V994W2\PycharmProjects\PPT_Background_Generation\pic_temp\1_pic_quater_right_up.png" TargetMode="Externa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3.png"/><Relationship Id="rId5" Type="http://schemas.openxmlformats.org/officeDocument/2006/relationships/tags" Target="../tags/tag72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71.xml"/><Relationship Id="rId9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\pic_temp\0_pic_quater_left_up.png" TargetMode="External"/><Relationship Id="rId3" Type="http://schemas.openxmlformats.org/officeDocument/2006/relationships/tags" Target="../tags/tag77.xml"/><Relationship Id="rId7" Type="http://schemas.openxmlformats.org/officeDocument/2006/relationships/image" Target="../media/image2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file:///C:\Users\1V994W2\PycharmProjects\PPT_Background_Generation\pic_temp\1_pic_quater_right_up.png" TargetMode="Externa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3.png"/><Relationship Id="rId5" Type="http://schemas.openxmlformats.org/officeDocument/2006/relationships/tags" Target="../tags/tag84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83.xml"/><Relationship Id="rId9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file:///C:\Users\1V994W2\PycharmProjects\PPT_Background_Generation\pic_temp\1_pic_quater_right_up.png" TargetMode="Externa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3.png"/><Relationship Id="rId5" Type="http://schemas.openxmlformats.org/officeDocument/2006/relationships/tags" Target="../tags/tag91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90.xml"/><Relationship Id="rId9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file:///C:\Users\1V994W2\PycharmProjects\PPT_Background_Generation\pic_temp\1_pic_quater_right_up.png" TargetMode="Externa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3.png"/><Relationship Id="rId5" Type="http://schemas.openxmlformats.org/officeDocument/2006/relationships/tags" Target="../tags/tag98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97.xml"/><Relationship Id="rId9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file:///C:\Users\1V994W2\PycharmProjects\PPT_Background_Generation\pic_temp\1_pic_quater_left_down.png" TargetMode="Externa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7.png"/><Relationship Id="rId5" Type="http://schemas.openxmlformats.org/officeDocument/2006/relationships/tags" Target="../tags/tag105.xml"/><Relationship Id="rId10" Type="http://schemas.openxmlformats.org/officeDocument/2006/relationships/image" Target="file:///C:\Users\1V994W2\PycharmProjects\PPT_Background_Generation\pic_temp\0_pic_quater_left_up.png" TargetMode="External"/><Relationship Id="rId4" Type="http://schemas.openxmlformats.org/officeDocument/2006/relationships/tags" Target="../tags/tag104.xml"/><Relationship Id="rId9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14.xml"/><Relationship Id="rId10" Type="http://schemas.openxmlformats.org/officeDocument/2006/relationships/image" Target="../media/image3.png"/><Relationship Id="rId4" Type="http://schemas.openxmlformats.org/officeDocument/2006/relationships/tags" Target="../tags/tag13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file:///C:\Users\1V994W2\PycharmProjects\PPT_Background_Generation\pic_temp\pic_half_top.png" TargetMode="Externa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24.xml"/><Relationship Id="rId10" Type="http://schemas.openxmlformats.org/officeDocument/2006/relationships/image" Target="../media/image3.png"/><Relationship Id="rId4" Type="http://schemas.openxmlformats.org/officeDocument/2006/relationships/tags" Target="../tags/tag23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30.xml"/><Relationship Id="rId10" Type="http://schemas.openxmlformats.org/officeDocument/2006/relationships/image" Target="../media/image3.png"/><Relationship Id="rId4" Type="http://schemas.openxmlformats.org/officeDocument/2006/relationships/tags" Target="../tags/tag29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3" Type="http://schemas.openxmlformats.org/officeDocument/2006/relationships/tags" Target="../tags/tag34.xml"/><Relationship Id="rId7" Type="http://schemas.openxmlformats.org/officeDocument/2006/relationships/image" Target="../media/image5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6.xml"/><Relationship Id="rId10" Type="http://schemas.openxmlformats.org/officeDocument/2006/relationships/image" Target="file:///C:\Users\1V994W2\PycharmProjects\PPT_Background_Generation\pic_temp\1_pic_quater_right_up.png" TargetMode="External"/><Relationship Id="rId4" Type="http://schemas.openxmlformats.org/officeDocument/2006/relationships/tags" Target="../tags/tag3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44.xml"/><Relationship Id="rId10" Type="http://schemas.openxmlformats.org/officeDocument/2006/relationships/image" Target="../media/image3.png"/><Relationship Id="rId4" Type="http://schemas.openxmlformats.org/officeDocument/2006/relationships/tags" Target="../tags/tag43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file:///C:\Users\1V994W2\PycharmProjects\PPT_Background_Generation\pic_temp\1_pic_quater_right_up.png" TargetMode="External"/><Relationship Id="rId5" Type="http://schemas.openxmlformats.org/officeDocument/2006/relationships/tags" Target="../tags/tag50.xml"/><Relationship Id="rId10" Type="http://schemas.openxmlformats.org/officeDocument/2006/relationships/image" Target="../media/image3.png"/><Relationship Id="rId4" Type="http://schemas.openxmlformats.org/officeDocument/2006/relationships/tags" Target="../tags/tag49.xml"/><Relationship Id="rId9" Type="http://schemas.openxmlformats.org/officeDocument/2006/relationships/image" Target="file:///C:\Users\1V994W2\PycharmProjects\PPT_Background_Generation\pic_temp\0_pic_quater_left_up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6"/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lIns="0" tIns="0" rIns="0" bIns="0" anchor="t" anchorCtr="0"/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lIns="0" tIns="0" rIns="0" bIns="0" anchor="t" anchorCtr="0"/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/>
          </p:nvPr>
        </p:nvSpPr>
        <p:spPr>
          <a:xfrm>
            <a:off x="4824417" y="2391469"/>
            <a:ext cx="3619500" cy="833540"/>
          </a:xfrm>
        </p:spPr>
        <p:txBody>
          <a:bodyPr lIns="0" tIns="0" rIns="0" bIns="0" anchor="t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/>
          </p:nvPr>
        </p:nvSpPr>
        <p:spPr>
          <a:xfrm>
            <a:off x="4824418" y="1509822"/>
            <a:ext cx="3619024" cy="728276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日期占位符 15"/>
          <p:cNvSpPr>
            <a:spLocks noGrp="1"/>
          </p:cNvSpPr>
          <p:nvPr>
            <p:ph type="dt" sz="half" idx="17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D30A9D41-6499-4613-A766-8856DE3EDAC7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8" name="页脚占位符 16"/>
          <p:cNvSpPr>
            <a:spLocks noGrp="1"/>
          </p:cNvSpPr>
          <p:nvPr>
            <p:ph type="ftr" sz="quarter" idx="18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17"/>
          <p:cNvSpPr>
            <a:spLocks noGrp="1"/>
          </p:cNvSpPr>
          <p:nvPr>
            <p:ph type="sldNum" sz="quarter" idx="19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7F80C913-74FB-42F5-94C7-B7DA36636D0E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4" name="图片 7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图片 5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02448" y="714469"/>
            <a:ext cx="8139178" cy="404217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FF89CBF1-5C87-4542-AB7D-CF74ED22F620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80F7B07C-C9E2-4124-8524-65C5CC7B2EC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 descr="C:\Users\1V994W2\PycharmProjects\PPT_Background_Generation\pic_temp\pic_sup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占位符 6"/>
          <p:cNvSpPr>
            <a:spLocks noGrp="1"/>
          </p:cNvSpPr>
          <p:nvPr>
            <p:ph type="body" idx="14"/>
          </p:nvPr>
        </p:nvSpPr>
        <p:spPr>
          <a:xfrm>
            <a:off x="4953000" y="2739014"/>
            <a:ext cx="3619500" cy="833540"/>
          </a:xfrm>
        </p:spPr>
        <p:txBody>
          <a:bodyPr lIns="0" tIns="0" rIns="0" bIns="0" anchor="t" anchorCtr="0"/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/>
          </p:nvPr>
        </p:nvSpPr>
        <p:spPr>
          <a:xfrm>
            <a:off x="4953000" y="1571581"/>
            <a:ext cx="3619024" cy="1014061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5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65066737-E85D-4B38-B58C-1F751D6C8192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6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7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43C70DD7-9886-4A58-B456-597EBA6CC4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4" name="图片 6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图片 5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4"/>
            <a:ext cx="8139178" cy="33151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44F6FF4D-7CE0-495D-B258-54563F1E7CF0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3F354268-7818-4484-BF53-45B74DD02143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/>
          <p:cNvSpPr/>
          <p:nvPr>
            <p:custDataLst>
              <p:tags r:id="rId1"/>
            </p:custDataLst>
          </p:nvPr>
        </p:nvSpPr>
        <p:spPr>
          <a:xfrm>
            <a:off x="219075" y="228600"/>
            <a:ext cx="8705850" cy="468788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5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6" name="图片 8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1200" y="937016"/>
            <a:ext cx="7219800" cy="542767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960835" y="1622900"/>
            <a:ext cx="7219950" cy="2584219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2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38DC81AD-EC29-46D5-8876-CC89976E101E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DA5C30B3-E09D-48E3-B46B-3341BDCEACDF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7913" cy="51435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pic>
        <p:nvPicPr>
          <p:cNvPr id="6" name="图片 7" descr="C:\Users\1V994W2\PycharmProjects\PPT_Background_Generation\pic_temp\0_pic_quater_left_up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8604250" y="0"/>
            <a:ext cx="5397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7400" y="577871"/>
            <a:ext cx="2970000" cy="661582"/>
          </a:xfrm>
        </p:spPr>
        <p:txBody>
          <a:bodyPr/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40100" y="1323163"/>
            <a:ext cx="2967300" cy="3070279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3825900" y="577525"/>
            <a:ext cx="4860000" cy="381642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13C33AEE-52E4-4D4D-8D04-CAE2D7CE02D2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7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8EB34208-2F8D-479A-82FC-DF5C3F330CD2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66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6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8" name="图片 9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9000" y="585972"/>
            <a:ext cx="8232300" cy="469858"/>
          </a:xfrm>
        </p:spPr>
        <p:txBody>
          <a:bodyPr/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459000" y="1244854"/>
            <a:ext cx="8231981" cy="621077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59581" y="2106260"/>
            <a:ext cx="8224200" cy="257341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B23E53A2-5A83-44C9-8194-BEFC0F6A53D8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17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EACCBF0F-8399-4AB5-9A64-7E0F6F8819BD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/>
          <p:cNvSpPr/>
          <p:nvPr>
            <p:custDataLst>
              <p:tags r:id="rId1"/>
            </p:custDataLst>
          </p:nvPr>
        </p:nvSpPr>
        <p:spPr>
          <a:xfrm>
            <a:off x="0" y="3771900"/>
            <a:ext cx="9144000" cy="13716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6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8" name="图片 9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3600" y="502262"/>
            <a:ext cx="8232300" cy="423952"/>
          </a:xfrm>
        </p:spPr>
        <p:txBody>
          <a:bodyPr/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53628" y="1261056"/>
            <a:ext cx="8243100" cy="240869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445500" y="3885780"/>
            <a:ext cx="8251200" cy="75879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6620DE00-3279-47AD-885D-3E771BDB98D1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17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90AE3BD8-F865-4970-916F-FC818A9AB2D6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10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4702175"/>
            <a:ext cx="9144000" cy="441325"/>
            <a:chOff x="0" y="6269233"/>
            <a:chExt cx="12192000" cy="588767"/>
          </a:xfrm>
        </p:grpSpPr>
        <p:pic>
          <p:nvPicPr>
            <p:cNvPr id="12" name="图片 11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11471910" y="6269233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图片 9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0" y="6269233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4700" y="178222"/>
            <a:ext cx="8278200" cy="33151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434700" y="1247554"/>
            <a:ext cx="4006800" cy="217106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4681800" y="1247554"/>
            <a:ext cx="4025700" cy="217106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429300" y="3613046"/>
            <a:ext cx="4006800" cy="58597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4689900" y="3610346"/>
            <a:ext cx="4025700" cy="58597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5" name="日期占位符 2"/>
          <p:cNvSpPr>
            <a:spLocks noGrp="1"/>
          </p:cNvSpPr>
          <p:nvPr>
            <p:ph type="dt" sz="half" idx="17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AEE5EBBD-ABAC-4FE5-B391-9817362A5AC9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16" name="页脚占位符 3"/>
          <p:cNvSpPr>
            <a:spLocks noGrp="1"/>
          </p:cNvSpPr>
          <p:nvPr>
            <p:ph type="ftr" sz="quarter" idx="18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灯片编号占位符 4"/>
          <p:cNvSpPr>
            <a:spLocks noGrp="1"/>
          </p:cNvSpPr>
          <p:nvPr>
            <p:ph type="sldNum" sz="quarter" idx="19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1AB80EB0-7785-4E7B-B9B6-14C3C931A969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/>
          <p:cNvSpPr/>
          <p:nvPr>
            <p:custDataLst>
              <p:tags r:id="rId1"/>
            </p:custDataLst>
          </p:nvPr>
        </p:nvSpPr>
        <p:spPr>
          <a:xfrm>
            <a:off x="0" y="715963"/>
            <a:ext cx="9144000" cy="371316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  <p:grpSp>
        <p:nvGrpSpPr>
          <p:cNvPr id="5" name="组合 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4149725"/>
            <a:ext cx="9144000" cy="993775"/>
            <a:chOff x="0" y="5533275"/>
            <a:chExt cx="12191999" cy="1324725"/>
          </a:xfrm>
        </p:grpSpPr>
        <p:pic>
          <p:nvPicPr>
            <p:cNvPr id="6" name="图片 8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9" r:link="rId10"/>
            <a:srcRect/>
            <a:stretch>
              <a:fillRect/>
            </a:stretch>
          </p:blipFill>
          <p:spPr bwMode="auto">
            <a:xfrm>
              <a:off x="10571797" y="5533275"/>
              <a:ext cx="1620202" cy="132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图片 7" descr="C:\Users\1V994W2\PycharmProjects\PPT_Background_Generation\pic_temp\1_pic_quater_left_down.png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>
            <a:blip r:embed="rId11" r:link="rId12"/>
            <a:srcRect/>
            <a:stretch>
              <a:fillRect/>
            </a:stretch>
          </p:blipFill>
          <p:spPr bwMode="auto">
            <a:xfrm>
              <a:off x="0" y="5533275"/>
              <a:ext cx="1620202" cy="132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2100" y="1004524"/>
            <a:ext cx="6858000" cy="1790321"/>
          </a:xfrm>
        </p:spPr>
        <p:txBody>
          <a:bodyPr anchor="b"/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41810" y="2897458"/>
            <a:ext cx="6858000" cy="1242153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日期占位符 2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347977BF-78AB-470D-ACC7-777659314C14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D4B6B0E3-75DB-4DB1-9BE2-62391290D6F6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603FB-DC45-4962-9DD1-BFC8DCF937A5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D0D82-3F8D-444C-8117-AB2EC00147D5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5" name="图片 7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6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7"/>
            <a:ext cx="8139178" cy="331514"/>
          </a:xfrm>
        </p:spPr>
        <p:txBody>
          <a:bodyPr/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714469"/>
            <a:ext cx="8139178" cy="4042179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35B6F86D-8917-42A4-B017-41468E3A614B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487C2CE2-CCC3-437E-98C6-808C58E339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 descr="C:\Users\1V994W2\PycharmProjects\PPT_Background_Generation\pic_temp\pic_half_top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3048000" y="4287838"/>
            <a:ext cx="30480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 idx="13"/>
          </p:nvPr>
        </p:nvSpPr>
        <p:spPr>
          <a:xfrm>
            <a:off x="3569970" y="2185543"/>
            <a:ext cx="3660458" cy="811154"/>
          </a:xfr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4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5BA80870-DD96-4E1E-8518-9D0D80CF58C7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5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6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97B6E6B0-9732-47B9-9F6E-5AE26ADFA6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6" name="图片 8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7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448" y="714469"/>
            <a:ext cx="3962432" cy="4042179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79158" y="714469"/>
            <a:ext cx="3962432" cy="4042179"/>
          </a:xfrm>
        </p:spPr>
        <p:txBody>
          <a:bodyPr/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0E5F01D3-4A15-4A24-ACD3-C127B1023E70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E36B052B-BC50-42D5-9261-65D6A78EB2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8" name="图片 10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图片 9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7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448" y="714469"/>
            <a:ext cx="3962432" cy="285788"/>
          </a:xfrm>
        </p:spPr>
        <p:txBody>
          <a:bodyPr anchor="ctr" anchorCtr="0"/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444" y="1055024"/>
            <a:ext cx="3962400" cy="3701521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76813" y="714469"/>
            <a:ext cx="3962432" cy="285788"/>
          </a:xfrm>
        </p:spPr>
        <p:txBody>
          <a:bodyPr anchor="ctr" anchorCtr="0"/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>
                <a:sym typeface="+mn-ea"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76813" y="1055024"/>
            <a:ext cx="3962432" cy="3701521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47481015-C7C7-4AD0-A214-D46B68A67238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6BC63ED9-79E1-4065-87CE-E80861278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 descr="C:\Users\1V994W2\Documents\Tencent Files\574576071\FileRecv\拼装素材\forright\\06\subject_holdleft_84,125,158_0_staid_full_0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5622925" y="1646238"/>
            <a:ext cx="329247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5" descr="C:\Users\1V994W2\PycharmProjects\PPT_Background_Generation\pic_temp\1_pic_quater_right_up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0" y="4702175"/>
            <a:ext cx="5397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332464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558E6253-64B6-4DE6-8959-8381FCF82EE7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882B7896-8DC8-43FC-8642-50CBF1B4B9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7C966-C0D0-4048-A752-E55A1D891337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EFB8F-EEA6-4E91-908F-962740775DA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6" name="图片 8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图片 7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48" y="332467"/>
            <a:ext cx="8139178" cy="331514"/>
          </a:xfrm>
        </p:spPr>
        <p:txBody>
          <a:bodyPr/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02448" y="714469"/>
            <a:ext cx="3962432" cy="4042179"/>
          </a:xfrm>
        </p:spPr>
        <p:txBody>
          <a:bodyPr/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lang="zh-CN" altLang="en-US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679194" y="714469"/>
            <a:ext cx="3962432" cy="4042179"/>
          </a:xfrm>
        </p:spPr>
        <p:txBody>
          <a:bodyPr/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D47CE0C8-9685-427C-B819-08A1876262E1}" type="datetimeFigureOut">
              <a:rPr lang="zh-CN" altLang="en-US"/>
              <a:pPr>
                <a:defRPr/>
              </a:pPr>
              <a:t>2020/2/15</a:t>
            </a:fld>
            <a:endParaRPr lang="zh-CN" altLang="en-US" dirty="0"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B9DE9FE9-BC42-4E9F-9BF4-7372BE0AA3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0" y="0"/>
            <a:ext cx="9144000" cy="441325"/>
            <a:chOff x="0" y="0"/>
            <a:chExt cx="12192000" cy="588767"/>
          </a:xfrm>
        </p:grpSpPr>
        <p:pic>
          <p:nvPicPr>
            <p:cNvPr id="5" name="图片 7" descr="C:\Users\1V994W2\PycharmProjects\PPT_Background_Generation\pic_temp\0_pic_quater_left_up.png"/>
            <p:cNvPicPr>
              <a:picLocks noChangeAspect="1" noChangeArrowheads="1"/>
            </p:cNvPicPr>
            <p:nvPr userDrawn="1">
              <p:custDataLst>
                <p:tags r:id="rId5"/>
              </p:custDataLst>
            </p:nvPr>
          </p:nvPicPr>
          <p:blipFill>
            <a:blip r:embed="rId8" r:link="rId9"/>
            <a:srcRect/>
            <a:stretch>
              <a:fillRect/>
            </a:stretch>
          </p:blipFill>
          <p:spPr bwMode="auto">
            <a:xfrm>
              <a:off x="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6" descr="C:\Users\1V994W2\PycharmProjects\PPT_Background_Generation\pic_temp\1_pic_quater_right_up.png"/>
            <p:cNvPicPr>
              <a:picLocks noChangeAspect="1" noChangeArrowheads="1"/>
            </p:cNvPicPr>
            <p:nvPr userDrawn="1">
              <p:custDataLst>
                <p:tags r:id="rId6"/>
              </p:custDataLst>
            </p:nvPr>
          </p:nvPicPr>
          <p:blipFill>
            <a:blip r:embed="rId10" r:link="rId11"/>
            <a:srcRect/>
            <a:stretch>
              <a:fillRect/>
            </a:stretch>
          </p:blipFill>
          <p:spPr bwMode="auto">
            <a:xfrm>
              <a:off x="11471910" y="0"/>
              <a:ext cx="720090" cy="588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928351" y="714469"/>
            <a:ext cx="713238" cy="4042179"/>
          </a:xfrm>
        </p:spPr>
        <p:txBody>
          <a:bodyPr vert="eaVert"/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444" y="714463"/>
            <a:ext cx="7371076" cy="4042179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7A1BB448-6383-4B21-920D-A66280978780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defRPr/>
            </a:pPr>
            <a:fld id="{66456DDA-6A77-4499-9679-4592720C4D4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1650" y="331788"/>
            <a:ext cx="8140700" cy="331787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1650" y="720725"/>
            <a:ext cx="8140700" cy="4043363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60400" y="4762500"/>
            <a:ext cx="2024063" cy="238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fontAlgn="auto" hangingPunct="0">
              <a:spcBef>
                <a:spcPts val="0"/>
              </a:spcBef>
              <a:spcAft>
                <a:spcPts val="0"/>
              </a:spcAft>
              <a:defRPr sz="900" ker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Calibri" panose="020F0502020204030204"/>
              </a:defRPr>
            </a:lvl1pPr>
          </a:lstStyle>
          <a:p>
            <a:pPr>
              <a:defRPr/>
            </a:pPr>
            <a:fld id="{1EE04875-59FC-4D59-8644-FA321AC86F1B}" type="datetimeFigureOut">
              <a:rPr lang="zh-CN" altLang="en-US"/>
              <a:pPr>
                <a:defRPr/>
              </a:pPr>
              <a:t>2020/2/15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688" y="4762500"/>
            <a:ext cx="2968625" cy="238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 fontAlgn="auto" hangingPunct="0">
              <a:spcBef>
                <a:spcPts val="0"/>
              </a:spcBef>
              <a:spcAft>
                <a:spcPts val="0"/>
              </a:spcAft>
              <a:defRPr sz="900" ker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Calibri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500"/>
            <a:ext cx="2025650" cy="238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900" ker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  <a:sym typeface="Calibri" panose="020F0502020204030204"/>
              </a:defRPr>
            </a:lvl1pPr>
          </a:lstStyle>
          <a:p>
            <a:pPr>
              <a:defRPr/>
            </a:pPr>
            <a:fld id="{2FF8EDEB-F151-4C9F-98EA-60C76C462C4C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kern="0">
              <a:sym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7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66" r:id="rId19"/>
  </p:sldLayoutIdLst>
  <p:txStyles>
    <p:titleStyle>
      <a:lvl1pPr algn="l" defTabSz="685800" rtl="0" eaLnBrk="0" fontAlgn="base" hangingPunct="0">
        <a:spcBef>
          <a:spcPct val="0"/>
        </a:spcBef>
        <a:spcAft>
          <a:spcPct val="0"/>
        </a:spcAft>
        <a:defRPr b="1" kern="1200" spc="20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j-cs"/>
        </a:defRPr>
      </a:lvl1pPr>
      <a:lvl2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2pPr>
      <a:lvl3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3pPr>
      <a:lvl4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4pPr>
      <a:lvl5pPr algn="l" defTabSz="6858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5pPr>
      <a:lvl6pPr marL="4572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6pPr>
      <a:lvl7pPr marL="9144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7pPr>
      <a:lvl8pPr marL="13716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8pPr>
      <a:lvl9pPr marL="1828800" algn="l" defTabSz="6858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  <a:ea typeface="微软雅黑" pitchFamily="34" charset="-122"/>
        </a:defRPr>
      </a:lvl9pPr>
    </p:titleStyle>
    <p:bodyStyle>
      <a:lvl1pPr marL="1714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tabLst>
          <a:tab pos="1206500" algn="l"/>
        </a:tabLst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0" fontAlgn="base" hangingPunct="0">
        <a:lnSpc>
          <a:spcPct val="130000"/>
        </a:lnSpc>
        <a:spcBef>
          <a:spcPct val="0"/>
        </a:spcBef>
        <a:spcAft>
          <a:spcPts val="1000"/>
        </a:spcAft>
        <a:buFont typeface="Arial" charset="0"/>
        <a:buChar char="•"/>
        <a:defRPr sz="1200" kern="1200" spc="150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9.png"/><Relationship Id="rId2" Type="http://schemas.microsoft.com/office/2007/relationships/media" Target="../media/media1.wav"/><Relationship Id="rId1" Type="http://schemas.openxmlformats.org/officeDocument/2006/relationships/tags" Target="../tags/tag11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25.bin"/><Relationship Id="rId3" Type="http://schemas.microsoft.com/office/2007/relationships/media" Target="../media/media10.wav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51.wmf"/><Relationship Id="rId17" Type="http://schemas.openxmlformats.org/officeDocument/2006/relationships/image" Target="../media/image26.png"/><Relationship Id="rId2" Type="http://schemas.openxmlformats.org/officeDocument/2006/relationships/tags" Target="../tags/tag118.xml"/><Relationship Id="rId16" Type="http://schemas.openxmlformats.org/officeDocument/2006/relationships/image" Target="../media/image53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24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50.wmf"/><Relationship Id="rId4" Type="http://schemas.openxmlformats.org/officeDocument/2006/relationships/audio" Target="../media/media10.wav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5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3.wav"/><Relationship Id="rId16" Type="http://schemas.openxmlformats.org/officeDocument/2006/relationships/image" Target="../media/image23.png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3.bin"/><Relationship Id="rId3" Type="http://schemas.microsoft.com/office/2007/relationships/media" Target="../media/media4.wav"/><Relationship Id="rId7" Type="http://schemas.openxmlformats.org/officeDocument/2006/relationships/image" Target="../media/image21.png"/><Relationship Id="rId12" Type="http://schemas.openxmlformats.org/officeDocument/2006/relationships/image" Target="../media/image28.wmf"/><Relationship Id="rId2" Type="http://schemas.openxmlformats.org/officeDocument/2006/relationships/tags" Target="../tags/tag1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png"/><Relationship Id="rId10" Type="http://schemas.openxmlformats.org/officeDocument/2006/relationships/image" Target="../media/image27.wmf"/><Relationship Id="rId4" Type="http://schemas.openxmlformats.org/officeDocument/2006/relationships/audio" Target="../media/media4.wav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9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3.wmf"/><Relationship Id="rId18" Type="http://schemas.openxmlformats.org/officeDocument/2006/relationships/oleObject" Target="../embeddings/oleObject10.bin"/><Relationship Id="rId3" Type="http://schemas.microsoft.com/office/2007/relationships/media" Target="../media/media5.wav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35.wmf"/><Relationship Id="rId2" Type="http://schemas.openxmlformats.org/officeDocument/2006/relationships/tags" Target="../tags/tag113.xml"/><Relationship Id="rId16" Type="http://schemas.openxmlformats.org/officeDocument/2006/relationships/oleObject" Target="../embeddings/oleObject9.bin"/><Relationship Id="rId20" Type="http://schemas.openxmlformats.org/officeDocument/2006/relationships/image" Target="../media/image10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2.wm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36.wmf"/><Relationship Id="rId4" Type="http://schemas.openxmlformats.org/officeDocument/2006/relationships/audio" Target="../media/media5.wav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42.wmf"/><Relationship Id="rId3" Type="http://schemas.microsoft.com/office/2007/relationships/media" Target="../media/media6.wav"/><Relationship Id="rId21" Type="http://schemas.openxmlformats.org/officeDocument/2006/relationships/oleObject" Target="../embeddings/oleObject18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39.wmf"/><Relationship Id="rId17" Type="http://schemas.openxmlformats.org/officeDocument/2006/relationships/oleObject" Target="../embeddings/oleObject16.bin"/><Relationship Id="rId2" Type="http://schemas.openxmlformats.org/officeDocument/2006/relationships/tags" Target="../tags/tag114.xml"/><Relationship Id="rId16" Type="http://schemas.openxmlformats.org/officeDocument/2006/relationships/image" Target="../media/image41.wmf"/><Relationship Id="rId20" Type="http://schemas.openxmlformats.org/officeDocument/2006/relationships/image" Target="../media/image43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11" Type="http://schemas.openxmlformats.org/officeDocument/2006/relationships/oleObject" Target="../embeddings/oleObject13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5.bin"/><Relationship Id="rId23" Type="http://schemas.openxmlformats.org/officeDocument/2006/relationships/image" Target="../media/image9.png"/><Relationship Id="rId10" Type="http://schemas.openxmlformats.org/officeDocument/2006/relationships/image" Target="../media/image38.wmf"/><Relationship Id="rId19" Type="http://schemas.openxmlformats.org/officeDocument/2006/relationships/oleObject" Target="../embeddings/oleObject17.bin"/><Relationship Id="rId4" Type="http://schemas.openxmlformats.org/officeDocument/2006/relationships/audio" Target="../media/media6.wav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0.wmf"/><Relationship Id="rId22" Type="http://schemas.openxmlformats.org/officeDocument/2006/relationships/image" Target="../media/image4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115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image" Target="../media/image10.png"/><Relationship Id="rId3" Type="http://schemas.microsoft.com/office/2007/relationships/media" Target="../media/media8.wav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47.wmf"/><Relationship Id="rId2" Type="http://schemas.openxmlformats.org/officeDocument/2006/relationships/tags" Target="../tags/tag11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png"/><Relationship Id="rId11" Type="http://schemas.openxmlformats.org/officeDocument/2006/relationships/oleObject" Target="../embeddings/oleObject21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6.wmf"/><Relationship Id="rId4" Type="http://schemas.openxmlformats.org/officeDocument/2006/relationships/audio" Target="../media/media8.wav"/><Relationship Id="rId9" Type="http://schemas.openxmlformats.org/officeDocument/2006/relationships/oleObject" Target="../embeddings/oleObject2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117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3"/>
          <p:cNvPicPr>
            <a:picLocks noChangeAspect="1"/>
          </p:cNvPicPr>
          <p:nvPr/>
        </p:nvPicPr>
        <p:blipFill>
          <a:blip r:embed="rId6"/>
          <a:srcRect r="5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标题 14"/>
          <p:cNvSpPr>
            <a:spLocks noGrp="1"/>
          </p:cNvSpPr>
          <p:nvPr>
            <p:ph type="ctrTitle" idx="13"/>
          </p:nvPr>
        </p:nvSpPr>
        <p:spPr bwMode="auto">
          <a:xfrm>
            <a:off x="3497263" y="1919288"/>
            <a:ext cx="5411787" cy="728662"/>
          </a:xfrm>
        </p:spPr>
        <p:txBody>
          <a:bodyPr numCol="1" compatLnSpc="1">
            <a:prstTxWarp prst="textNoShape">
              <a:avLst/>
            </a:prstTxWarp>
            <a:normAutofit fontScale="90000"/>
          </a:bodyPr>
          <a:lstStyle/>
          <a:p>
            <a:pPr algn="ctr" fontAlgn="base">
              <a:spcAft>
                <a:spcPct val="0"/>
              </a:spcAft>
              <a:buFontTx/>
              <a:buNone/>
              <a:defRPr/>
            </a:pPr>
            <a:r>
              <a:rPr lang="zh-CN" altLang="en-US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  <a:t>第四章</a:t>
            </a:r>
            <a:r>
              <a:rPr lang="en-US" altLang="zh-CN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  <a:t>《</a:t>
            </a:r>
            <a:r>
              <a:rPr lang="zh-CN" altLang="en-US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  <a:t>力和运动的关系</a:t>
            </a:r>
            <a:r>
              <a:rPr lang="en-US" altLang="zh-CN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  <a:t>》</a:t>
            </a:r>
            <a:br>
              <a:rPr lang="en-US" altLang="zh-CN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</a:br>
            <a:r>
              <a:rPr lang="zh-CN" altLang="en-US" sz="3600" b="1" dirty="0" smtClean="0">
                <a:solidFill>
                  <a:srgbClr val="FF0000"/>
                </a:solidFill>
                <a:latin typeface="Arial" charset="0"/>
                <a:ea typeface="微软雅黑" pitchFamily="34" charset="-122"/>
              </a:rPr>
              <a:t>难点突破（一）</a:t>
            </a:r>
          </a:p>
        </p:txBody>
      </p:sp>
      <p:sp>
        <p:nvSpPr>
          <p:cNvPr id="10" name="矩形 9"/>
          <p:cNvSpPr/>
          <p:nvPr/>
        </p:nvSpPr>
        <p:spPr>
          <a:xfrm>
            <a:off x="4881563" y="3624263"/>
            <a:ext cx="3602037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kern="0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Calibri" panose="020F0502020204030204"/>
              </a:rPr>
              <a:t>  </a:t>
            </a:r>
            <a:r>
              <a:rPr lang="en-US" altLang="zh-CN" sz="2000" kern="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Calibri" panose="020F0502020204030204"/>
              </a:rPr>
              <a:t> </a:t>
            </a:r>
          </a:p>
        </p:txBody>
      </p:sp>
      <p:sp>
        <p:nvSpPr>
          <p:cNvPr id="22533" name="文本框 10"/>
          <p:cNvSpPr txBox="1">
            <a:spLocks noChangeArrowheads="1"/>
          </p:cNvSpPr>
          <p:nvPr/>
        </p:nvSpPr>
        <p:spPr bwMode="auto">
          <a:xfrm>
            <a:off x="4067175" y="1193800"/>
            <a:ext cx="4092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zh-CN" altLang="en-US" sz="2000" b="1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朝阳区线上课堂</a:t>
            </a:r>
            <a:r>
              <a:rPr lang="en-US" altLang="zh-CN" sz="2000" b="1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·</a:t>
            </a:r>
            <a:r>
              <a:rPr lang="zh-CN" altLang="en-US" sz="2000" b="1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高一物理</a:t>
            </a:r>
            <a:r>
              <a:rPr lang="zh-CN" altLang="en-US" b="1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 </a:t>
            </a:r>
          </a:p>
        </p:txBody>
      </p:sp>
      <p:sp>
        <p:nvSpPr>
          <p:cNvPr id="22534" name="文本框 8"/>
          <p:cNvSpPr txBox="1">
            <a:spLocks noChangeArrowheads="1"/>
          </p:cNvSpPr>
          <p:nvPr/>
        </p:nvSpPr>
        <p:spPr bwMode="auto">
          <a:xfrm>
            <a:off x="3324225" y="3698875"/>
            <a:ext cx="48355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lnSpc>
                <a:spcPct val="150000"/>
              </a:lnSpc>
            </a:pPr>
            <a:r>
              <a:rPr lang="zh-CN" altLang="en-US" sz="2000">
                <a:solidFill>
                  <a:srgbClr val="141E1E"/>
                </a:solidFill>
                <a:latin typeface="微软雅黑" pitchFamily="34" charset="-122"/>
                <a:ea typeface="微软雅黑" pitchFamily="34" charset="-122"/>
              </a:rPr>
              <a:t>北京市东方德才学校   尹德利</a:t>
            </a:r>
          </a:p>
        </p:txBody>
      </p:sp>
      <p:sp>
        <p:nvSpPr>
          <p:cNvPr id="22535" name="文本框 10"/>
          <p:cNvSpPr txBox="1">
            <a:spLocks noChangeArrowheads="1"/>
          </p:cNvSpPr>
          <p:nvPr/>
        </p:nvSpPr>
        <p:spPr bwMode="auto">
          <a:xfrm>
            <a:off x="4275138" y="2968625"/>
            <a:ext cx="4092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en-US" altLang="zh-CN" b="1" dirty="0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——</a:t>
            </a:r>
            <a:r>
              <a:rPr lang="zh-CN" altLang="en-US" b="1" dirty="0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隔离法与整体法</a:t>
            </a:r>
            <a:r>
              <a:rPr lang="zh-CN" altLang="en-US" sz="2800" b="1" dirty="0">
                <a:solidFill>
                  <a:srgbClr val="002060"/>
                </a:solidFill>
                <a:latin typeface="微软雅黑" pitchFamily="34" charset="-122"/>
                <a:ea typeface="楷体" pitchFamily="49" charset="-122"/>
                <a:sym typeface="+mn-ea"/>
              </a:rPr>
              <a:t> </a:t>
            </a: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88"/>
    </mc:Choice>
    <mc:Fallback>
      <p:transition spd="slow" advTm="2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4" y="339633"/>
            <a:ext cx="2736244" cy="96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组合 22"/>
          <p:cNvGrpSpPr/>
          <p:nvPr/>
        </p:nvGrpSpPr>
        <p:grpSpPr>
          <a:xfrm>
            <a:off x="3191606" y="431390"/>
            <a:ext cx="2130670" cy="1844850"/>
            <a:chOff x="3496407" y="1547730"/>
            <a:chExt cx="2130670" cy="1844850"/>
          </a:xfrm>
        </p:grpSpPr>
        <p:cxnSp>
          <p:nvCxnSpPr>
            <p:cNvPr id="8" name="直接箭头连接符 7"/>
            <p:cNvCxnSpPr/>
            <p:nvPr/>
          </p:nvCxnSpPr>
          <p:spPr>
            <a:xfrm flipV="1">
              <a:off x="4519246" y="1963556"/>
              <a:ext cx="0" cy="56862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17"/>
            <p:cNvGrpSpPr/>
            <p:nvPr/>
          </p:nvGrpSpPr>
          <p:grpSpPr>
            <a:xfrm>
              <a:off x="3496407" y="1585409"/>
              <a:ext cx="2130670" cy="1807171"/>
              <a:chOff x="3496407" y="1585409"/>
              <a:chExt cx="2130670" cy="1807171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4243754" y="2297723"/>
                <a:ext cx="550984" cy="468923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" name="直接箭头连接符 5"/>
              <p:cNvCxnSpPr/>
              <p:nvPr/>
            </p:nvCxnSpPr>
            <p:spPr>
              <a:xfrm>
                <a:off x="4519246" y="2532184"/>
                <a:ext cx="0" cy="59787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箭头连接符 9"/>
              <p:cNvCxnSpPr/>
              <p:nvPr/>
            </p:nvCxnSpPr>
            <p:spPr>
              <a:xfrm>
                <a:off x="4519246" y="2532184"/>
                <a:ext cx="720969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1"/>
              <p:cNvCxnSpPr/>
              <p:nvPr/>
            </p:nvCxnSpPr>
            <p:spPr>
              <a:xfrm flipH="1">
                <a:off x="4009292" y="2532184"/>
                <a:ext cx="509954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4879730" y="2121877"/>
                <a:ext cx="7473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258407" y="1585409"/>
                <a:ext cx="7473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altLang="zh-CN" i="1" baseline="-25000" dirty="0" smtClean="0">
                    <a:latin typeface="Times New Roman" pitchFamily="18" charset="0"/>
                    <a:cs typeface="Times New Roman" pitchFamily="18" charset="0"/>
                  </a:rPr>
                  <a:t>BA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258406" y="2930915"/>
                <a:ext cx="7473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mg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496407" y="2340986"/>
                <a:ext cx="7473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err="1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altLang="zh-CN" i="1" baseline="-25000" dirty="0" err="1" smtClean="0">
                    <a:latin typeface="Times New Roman" pitchFamily="18" charset="0"/>
                    <a:cs typeface="Times New Roman" pitchFamily="18" charset="0"/>
                  </a:rPr>
                  <a:t>BA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0" name="直接箭头连接符 19"/>
            <p:cNvCxnSpPr/>
            <p:nvPr/>
          </p:nvCxnSpPr>
          <p:spPr>
            <a:xfrm>
              <a:off x="4879730" y="1957421"/>
              <a:ext cx="50482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879730" y="1547730"/>
              <a:ext cx="504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altLang="zh-CN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434380" y="161489"/>
            <a:ext cx="2332892" cy="2291005"/>
            <a:chOff x="5937738" y="1388908"/>
            <a:chExt cx="2332892" cy="2291005"/>
          </a:xfrm>
        </p:grpSpPr>
        <p:sp>
          <p:nvSpPr>
            <p:cNvPr id="24" name="矩形 23"/>
            <p:cNvSpPr/>
            <p:nvPr/>
          </p:nvSpPr>
          <p:spPr>
            <a:xfrm>
              <a:off x="5937738" y="2619547"/>
              <a:ext cx="2332892" cy="183104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箭头连接符 25"/>
            <p:cNvCxnSpPr/>
            <p:nvPr/>
          </p:nvCxnSpPr>
          <p:spPr>
            <a:xfrm>
              <a:off x="6975231" y="2711099"/>
              <a:ext cx="0" cy="78237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>
              <a:off x="6975231" y="3102288"/>
              <a:ext cx="0" cy="15672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V="1">
              <a:off x="6975231" y="1816241"/>
              <a:ext cx="0" cy="95040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>
              <a:off x="6975231" y="2711099"/>
              <a:ext cx="574431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flipH="1">
              <a:off x="6564923" y="2711099"/>
              <a:ext cx="410308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423638" y="1660212"/>
              <a:ext cx="504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altLang="zh-CN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" name="直接箭头连接符 36"/>
            <p:cNvCxnSpPr/>
            <p:nvPr/>
          </p:nvCxnSpPr>
          <p:spPr>
            <a:xfrm>
              <a:off x="7423637" y="2070520"/>
              <a:ext cx="50482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757621" y="1388908"/>
              <a:ext cx="666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altLang="zh-CN" i="1" baseline="-250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75231" y="2871455"/>
              <a:ext cx="767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altLang="zh-CN" i="1" baseline="-25000" dirty="0" smtClean="0">
                  <a:latin typeface="Times New Roman" pitchFamily="18" charset="0"/>
                  <a:cs typeface="Times New Roman" pitchFamily="18" charset="0"/>
                </a:rPr>
                <a:t>AB</a:t>
              </a:r>
              <a:endParaRPr lang="zh-CN" alt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81801" y="3341359"/>
              <a:ext cx="6418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baseline="-25000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zh-CN" alt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262445" y="2157882"/>
              <a:ext cx="767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i="1" baseline="-25000" dirty="0" err="1" smtClean="0">
                  <a:latin typeface="Times New Roman" pitchFamily="18" charset="0"/>
                  <a:cs typeface="Times New Roman" pitchFamily="18" charset="0"/>
                </a:rPr>
                <a:t>AB</a:t>
              </a:r>
              <a:endParaRPr lang="zh-CN" alt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91629" y="2216402"/>
              <a:ext cx="767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i="1" baseline="-25000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099748" y="2710453"/>
            <a:ext cx="4125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AB</a:t>
            </a:r>
            <a:r>
              <a:rPr lang="zh-CN" altLang="en-US" dirty="0" smtClean="0"/>
              <a:t>发生相对滑动，必须满足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CN" altLang="en-US" baseline="-25000" dirty="0" smtClean="0">
                <a:latin typeface="Times New Roman" pitchFamily="18" charset="0"/>
                <a:cs typeface="Times New Roman" pitchFamily="18" charset="0"/>
              </a:rPr>
              <a:t>，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401667" y="2059501"/>
            <a:ext cx="4173262" cy="2879018"/>
            <a:chOff x="401667" y="2059501"/>
            <a:chExt cx="4173262" cy="2879018"/>
          </a:xfrm>
        </p:grpSpPr>
        <p:sp>
          <p:nvSpPr>
            <p:cNvPr id="36" name="TextBox 35"/>
            <p:cNvSpPr txBox="1"/>
            <p:nvPr/>
          </p:nvSpPr>
          <p:spPr>
            <a:xfrm>
              <a:off x="401668" y="2059501"/>
              <a:ext cx="3062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解：由牛顿第二定律</a:t>
              </a:r>
              <a:endParaRPr lang="zh-CN" altLang="en-US" dirty="0"/>
            </a:p>
          </p:txBody>
        </p:sp>
        <p:graphicFrame>
          <p:nvGraphicFramePr>
            <p:cNvPr id="5" name="对象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85228341"/>
                </p:ext>
              </p:extLst>
            </p:nvPr>
          </p:nvGraphicFramePr>
          <p:xfrm>
            <a:off x="1250453" y="2618120"/>
            <a:ext cx="2118168" cy="488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87" name="Equation" r:id="rId7" imgW="990360" imgH="228600" progId="Equation.DSMT4">
                    <p:embed/>
                  </p:oleObj>
                </mc:Choice>
                <mc:Fallback>
                  <p:oleObj name="Equation" r:id="rId7" imgW="99036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50453" y="2618120"/>
                          <a:ext cx="2118168" cy="4888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矩形 6"/>
            <p:cNvSpPr/>
            <p:nvPr/>
          </p:nvSpPr>
          <p:spPr>
            <a:xfrm>
              <a:off x="401668" y="2618120"/>
              <a:ext cx="10054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/>
                <a:t>对</a:t>
              </a:r>
              <a:r>
                <a:rPr lang="en-US" altLang="zh-CN" dirty="0" smtClean="0"/>
                <a:t>A</a:t>
              </a:r>
              <a:r>
                <a:rPr lang="zh-CN" altLang="en-US" dirty="0" smtClean="0"/>
                <a:t>：</a:t>
              </a:r>
              <a:endParaRPr lang="zh-CN" altLang="en-US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401667" y="3079785"/>
              <a:ext cx="9046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 smtClean="0"/>
                <a:t>对</a:t>
              </a:r>
              <a:r>
                <a:rPr lang="en-US" altLang="zh-CN" dirty="0" smtClean="0"/>
                <a:t>B</a:t>
              </a:r>
              <a:r>
                <a:rPr lang="zh-CN" altLang="en-US" dirty="0" smtClean="0"/>
                <a:t>：</a:t>
              </a:r>
              <a:endParaRPr lang="zh-CN" altLang="en-US" dirty="0"/>
            </a:p>
          </p:txBody>
        </p:sp>
        <p:graphicFrame>
          <p:nvGraphicFramePr>
            <p:cNvPr id="49" name="对象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7093009"/>
                </p:ext>
              </p:extLst>
            </p:nvPr>
          </p:nvGraphicFramePr>
          <p:xfrm>
            <a:off x="1260963" y="3089212"/>
            <a:ext cx="3313966" cy="452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88" name="Equation" r:id="rId9" imgW="1676160" imgH="228600" progId="Equation.DSMT4">
                    <p:embed/>
                  </p:oleObj>
                </mc:Choice>
                <mc:Fallback>
                  <p:oleObj name="Equation" r:id="rId9" imgW="167616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260963" y="3089212"/>
                          <a:ext cx="3313966" cy="452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对象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4048711"/>
                </p:ext>
              </p:extLst>
            </p:nvPr>
          </p:nvGraphicFramePr>
          <p:xfrm>
            <a:off x="1295529" y="3551353"/>
            <a:ext cx="1667857" cy="718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89" name="Equation" r:id="rId11" imgW="914400" imgH="393480" progId="Equation.DSMT4">
                    <p:embed/>
                  </p:oleObj>
                </mc:Choice>
                <mc:Fallback>
                  <p:oleObj name="Equation" r:id="rId11" imgW="91440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295529" y="3551353"/>
                          <a:ext cx="1667857" cy="718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对象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0002604"/>
                </p:ext>
              </p:extLst>
            </p:nvPr>
          </p:nvGraphicFramePr>
          <p:xfrm>
            <a:off x="1174020" y="4247697"/>
            <a:ext cx="2785448" cy="6908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90" name="Equation" r:id="rId13" imgW="1587240" imgH="393480" progId="Equation.DSMT4">
                    <p:embed/>
                  </p:oleObj>
                </mc:Choice>
                <mc:Fallback>
                  <p:oleObj name="Equation" r:id="rId13" imgW="158724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174020" y="4247697"/>
                          <a:ext cx="2785448" cy="69082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2" name="对象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414920"/>
              </p:ext>
            </p:extLst>
          </p:nvPr>
        </p:nvGraphicFramePr>
        <p:xfrm>
          <a:off x="5028986" y="3703953"/>
          <a:ext cx="4090314" cy="705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1" name="Equation" r:id="rId15" imgW="2286000" imgH="393480" progId="Equation.DSMT4">
                  <p:embed/>
                </p:oleObj>
              </mc:Choice>
              <mc:Fallback>
                <p:oleObj name="Equation" r:id="rId15" imgW="2286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28986" y="3703953"/>
                        <a:ext cx="4090314" cy="705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音频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3470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15"/>
    </mc:Choice>
    <mc:Fallback>
      <p:transition spd="slow" advTm="3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424541" y="914400"/>
            <a:ext cx="7881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几个物体加速度相同，通常先整体后隔离；几个物体加速度不同，应采用隔离法。</a:t>
            </a:r>
            <a:endParaRPr lang="zh-CN" altLang="en-US" sz="28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0742" y="2056464"/>
            <a:ext cx="7881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采用隔离法</a:t>
            </a:r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分析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受力，通常先隔离受力少的物体再隔离受力多的物体。</a:t>
            </a:r>
            <a:endParaRPr lang="zh-CN" altLang="en-US" sz="28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0742" y="3253425"/>
            <a:ext cx="7881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两个物体发生相对运动的条件是两个物体的加速度不等。</a:t>
            </a:r>
            <a:endParaRPr lang="zh-CN" altLang="en-US" sz="28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" name="音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24"/>
    </mc:Choice>
    <mc:Fallback>
      <p:transition spd="slow" advTm="42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4463" y="793750"/>
            <a:ext cx="1235075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2376488" y="2360613"/>
            <a:ext cx="4659312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kern="0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Calibri" panose="020F0502020204030204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075" y="3508375"/>
            <a:ext cx="4205288" cy="4429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00" kern="0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cs typeface="+mj-cs"/>
                <a:sym typeface="Calibri" panose="020F0502020204030204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250371" y="315686"/>
            <a:ext cx="3516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一、什么是连接体</a:t>
            </a:r>
            <a:endParaRPr lang="zh-CN" altLang="en-US" sz="32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1338" y="1042325"/>
            <a:ext cx="8077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两个或两个以上的物体连在一起运动，这几个物体就构成了连接体。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0372" y="2188029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二、连接体的分类</a:t>
            </a:r>
            <a:endParaRPr lang="zh-CN" altLang="en-US" sz="32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2" name="左大括号 51"/>
          <p:cNvSpPr/>
          <p:nvPr/>
        </p:nvSpPr>
        <p:spPr>
          <a:xfrm>
            <a:off x="1572992" y="3189515"/>
            <a:ext cx="424543" cy="1654628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TextBox 56"/>
          <p:cNvSpPr txBox="1"/>
          <p:nvPr/>
        </p:nvSpPr>
        <p:spPr>
          <a:xfrm>
            <a:off x="1997535" y="2885420"/>
            <a:ext cx="3467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绳（与滑轮）连接体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97535" y="3625648"/>
            <a:ext cx="207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弹簧连接体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997535" y="4452963"/>
            <a:ext cx="269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直接接触连接体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11108" y="3744687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连接体</a:t>
            </a:r>
            <a:endParaRPr lang="zh-CN" altLang="en-US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9" name="音频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06"/>
    </mc:Choice>
    <mc:Fallback xmlns="">
      <p:transition spd="slow" advTm="30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095545"/>
              </p:ext>
            </p:extLst>
          </p:nvPr>
        </p:nvGraphicFramePr>
        <p:xfrm>
          <a:off x="378615" y="436156"/>
          <a:ext cx="8142514" cy="416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4600"/>
                <a:gridCol w="3265714"/>
                <a:gridCol w="236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绳连接体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弹簧连接体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紧密接触连接体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endParaRPr lang="en-US" altLang="zh-CN" dirty="0" smtClean="0"/>
                    </a:p>
                    <a:p>
                      <a:r>
                        <a:rPr lang="zh-CN" altLang="en-US" dirty="0" smtClean="0"/>
                        <a:t>杆连接体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491061" y="987865"/>
            <a:ext cx="1259745" cy="251949"/>
            <a:chOff x="6117" y="4719"/>
            <a:chExt cx="2340" cy="309"/>
          </a:xfrm>
        </p:grpSpPr>
        <p:sp>
          <p:nvSpPr>
            <p:cNvPr id="4" name="Text Box 13"/>
            <p:cNvSpPr txBox="1">
              <a:spLocks noChangeArrowheads="1"/>
            </p:cNvSpPr>
            <p:nvPr/>
          </p:nvSpPr>
          <p:spPr bwMode="auto">
            <a:xfrm>
              <a:off x="6477" y="4719"/>
              <a:ext cx="360" cy="3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2000" tIns="0" rIns="72000" bIns="0" anchor="t" anchorCtr="0" upright="1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600" i="1" kern="100">
                  <a:effectLst/>
                  <a:latin typeface="Times New Roman"/>
                  <a:ea typeface="宋体"/>
                  <a:cs typeface="Times New Roman"/>
                </a:rPr>
                <a:t>A</a:t>
              </a:r>
              <a:endParaRPr lang="zh-CN" sz="1600" kern="100">
                <a:effectLst/>
                <a:latin typeface="Calibri"/>
                <a:ea typeface="宋体"/>
                <a:cs typeface="Times New Roman"/>
              </a:endParaRPr>
            </a:p>
            <a:p>
              <a:pPr algn="l">
                <a:spcAft>
                  <a:spcPts val="0"/>
                </a:spcAft>
              </a:pPr>
              <a:r>
                <a:rPr lang="en-US" sz="2000" kern="0">
                  <a:effectLst/>
                  <a:latin typeface="Times New Roman"/>
                  <a:ea typeface="宋体"/>
                  <a:cs typeface="Times New Roman"/>
                </a:rPr>
                <a:t> </a:t>
              </a:r>
              <a:endParaRPr lang="zh-CN" sz="1600" kern="100">
                <a:effectLst/>
                <a:latin typeface="Calibri"/>
                <a:ea typeface="宋体"/>
                <a:cs typeface="Times New Roman"/>
              </a:endParaRPr>
            </a:p>
          </p:txBody>
        </p:sp>
        <p:cxnSp>
          <p:nvCxnSpPr>
            <p:cNvPr id="5" name="Line 14"/>
            <p:cNvCxnSpPr/>
            <p:nvPr/>
          </p:nvCxnSpPr>
          <p:spPr bwMode="auto">
            <a:xfrm>
              <a:off x="6837" y="4872"/>
              <a:ext cx="5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7377" y="4719"/>
              <a:ext cx="360" cy="3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72000" tIns="0" rIns="72000" bIns="0" anchor="t" anchorCtr="0" upright="1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600" i="1" kern="100" dirty="0">
                  <a:effectLst/>
                  <a:latin typeface="Times New Roman"/>
                  <a:ea typeface="宋体"/>
                  <a:cs typeface="Times New Roman"/>
                </a:rPr>
                <a:t>B</a:t>
              </a:r>
              <a:endParaRPr lang="zh-CN" sz="1600" kern="100" dirty="0">
                <a:effectLst/>
                <a:latin typeface="Calibri"/>
                <a:ea typeface="宋体"/>
                <a:cs typeface="Times New Roman"/>
              </a:endParaRPr>
            </a:p>
            <a:p>
              <a:pPr algn="l">
                <a:spcAft>
                  <a:spcPts val="0"/>
                </a:spcAft>
              </a:pPr>
              <a:r>
                <a:rPr lang="en-US" sz="2000" kern="0" dirty="0">
                  <a:effectLst/>
                  <a:latin typeface="Times New Roman"/>
                  <a:ea typeface="宋体"/>
                  <a:cs typeface="Times New Roman"/>
                </a:rPr>
                <a:t> </a:t>
              </a:r>
              <a:endParaRPr lang="zh-CN" sz="1600" kern="100" dirty="0">
                <a:effectLst/>
                <a:latin typeface="Calibri"/>
                <a:ea typeface="宋体"/>
                <a:cs typeface="Times New Roman"/>
              </a:endParaRPr>
            </a:p>
          </p:txBody>
        </p:sp>
        <p:cxnSp>
          <p:nvCxnSpPr>
            <p:cNvPr id="7" name="Line 16"/>
            <p:cNvCxnSpPr/>
            <p:nvPr/>
          </p:nvCxnSpPr>
          <p:spPr bwMode="auto">
            <a:xfrm>
              <a:off x="6117" y="5028"/>
              <a:ext cx="2160" cy="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Line 17"/>
            <p:cNvCxnSpPr/>
            <p:nvPr/>
          </p:nvCxnSpPr>
          <p:spPr bwMode="auto">
            <a:xfrm>
              <a:off x="7737" y="4872"/>
              <a:ext cx="5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8277" y="4719"/>
              <a:ext cx="180" cy="3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600" i="1" kern="100">
                  <a:effectLst/>
                  <a:latin typeface="Times New Roman"/>
                  <a:ea typeface="宋体"/>
                  <a:cs typeface="Times New Roman"/>
                </a:rPr>
                <a:t>F</a:t>
              </a:r>
              <a:endParaRPr lang="zh-CN" sz="1600" kern="100">
                <a:effectLst/>
                <a:latin typeface="Calibri"/>
                <a:ea typeface="宋体"/>
                <a:cs typeface="Times New Roman"/>
              </a:endParaRPr>
            </a:p>
            <a:p>
              <a:pPr algn="l">
                <a:spcAft>
                  <a:spcPts val="0"/>
                </a:spcAft>
              </a:pPr>
              <a:r>
                <a:rPr lang="en-US" sz="2000" kern="0">
                  <a:effectLst/>
                  <a:latin typeface="Times New Roman"/>
                  <a:ea typeface="宋体"/>
                  <a:cs typeface="Times New Roman"/>
                </a:rPr>
                <a:t> </a:t>
              </a:r>
              <a:endParaRPr lang="zh-CN" sz="1600" kern="100">
                <a:effectLst/>
                <a:latin typeface="Calibri"/>
                <a:ea typeface="宋体"/>
                <a:cs typeface="Times New Roman"/>
              </a:endParaRPr>
            </a:p>
          </p:txBody>
        </p:sp>
      </p:grp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7" y="957063"/>
            <a:ext cx="2056073" cy="55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7" y="1733207"/>
            <a:ext cx="1560777" cy="89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889" y="1476001"/>
            <a:ext cx="534344" cy="141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 descr="3-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761" y="1349033"/>
            <a:ext cx="475724" cy="151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35" y="2861142"/>
            <a:ext cx="815826" cy="140716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27" y="2865891"/>
            <a:ext cx="1108885" cy="108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图片 15" descr="说明: J22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76" y="2887119"/>
            <a:ext cx="707660" cy="1172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30" y="1631062"/>
            <a:ext cx="1419496" cy="808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图片 10" descr="说明: W30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72" y="885732"/>
            <a:ext cx="92551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863" y="922211"/>
            <a:ext cx="1233595" cy="53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04" y="1598520"/>
            <a:ext cx="1229316" cy="74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72" y="865428"/>
            <a:ext cx="11049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611" y="2373719"/>
            <a:ext cx="18859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43" y="3108565"/>
            <a:ext cx="23241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 descr="3-3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87" y="3350876"/>
            <a:ext cx="1221905" cy="92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接连接符 22"/>
          <p:cNvCxnSpPr/>
          <p:nvPr/>
        </p:nvCxnSpPr>
        <p:spPr>
          <a:xfrm>
            <a:off x="2917369" y="3004456"/>
            <a:ext cx="3240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9701" name="组合 29700"/>
          <p:cNvGrpSpPr/>
          <p:nvPr/>
        </p:nvGrpSpPr>
        <p:grpSpPr>
          <a:xfrm>
            <a:off x="431933" y="1544457"/>
            <a:ext cx="992537" cy="920723"/>
            <a:chOff x="1829916" y="952314"/>
            <a:chExt cx="992537" cy="920723"/>
          </a:xfrm>
        </p:grpSpPr>
        <p:grpSp>
          <p:nvGrpSpPr>
            <p:cNvPr id="31" name="组合 30"/>
            <p:cNvGrpSpPr/>
            <p:nvPr/>
          </p:nvGrpSpPr>
          <p:grpSpPr>
            <a:xfrm>
              <a:off x="1829916" y="1038919"/>
              <a:ext cx="992537" cy="834118"/>
              <a:chOff x="0" y="-1906"/>
              <a:chExt cx="1304924" cy="1097178"/>
            </a:xfrm>
          </p:grpSpPr>
          <p:grpSp>
            <p:nvGrpSpPr>
              <p:cNvPr id="32" name="组合 31"/>
              <p:cNvGrpSpPr>
                <a:grpSpLocks/>
              </p:cNvGrpSpPr>
              <p:nvPr/>
            </p:nvGrpSpPr>
            <p:grpSpPr bwMode="auto">
              <a:xfrm>
                <a:off x="0" y="-1906"/>
                <a:ext cx="1304924" cy="1097178"/>
                <a:chOff x="5327" y="2209"/>
                <a:chExt cx="2056" cy="1727"/>
              </a:xfrm>
            </p:grpSpPr>
            <p:grpSp>
              <p:nvGrpSpPr>
                <p:cNvPr id="34" name="xjh2015/1/2519:49:19"/>
                <p:cNvGrpSpPr>
                  <a:grpSpLocks/>
                </p:cNvGrpSpPr>
                <p:nvPr/>
              </p:nvGrpSpPr>
              <p:grpSpPr bwMode="auto">
                <a:xfrm>
                  <a:off x="5422" y="2209"/>
                  <a:ext cx="1961" cy="1447"/>
                  <a:chOff x="4355" y="2430"/>
                  <a:chExt cx="2260" cy="1680"/>
                </a:xfrm>
              </p:grpSpPr>
              <p:sp>
                <p:nvSpPr>
                  <p:cNvPr id="58" name="Oval 1629"/>
                  <p:cNvSpPr>
                    <a:spLocks noChangeArrowheads="1"/>
                  </p:cNvSpPr>
                  <p:nvPr/>
                </p:nvSpPr>
                <p:spPr bwMode="auto">
                  <a:xfrm>
                    <a:off x="5037" y="3128"/>
                    <a:ext cx="333" cy="33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FF">
                          <a:gamma/>
                          <a:shade val="45882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Rectangle 1630"/>
                  <p:cNvSpPr>
                    <a:spLocks noChangeArrowheads="1"/>
                  </p:cNvSpPr>
                  <p:nvPr/>
                </p:nvSpPr>
                <p:spPr bwMode="auto">
                  <a:xfrm>
                    <a:off x="4355" y="2430"/>
                    <a:ext cx="2260" cy="1680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cxnSp>
                <p:nvCxnSpPr>
                  <p:cNvPr id="60" name="AutoShape 163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790" y="2460"/>
                    <a:ext cx="0" cy="1000"/>
                  </a:xfrm>
                  <a:prstGeom prst="straightConnector1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61" name="Freeform 1633"/>
                  <p:cNvSpPr>
                    <a:spLocks/>
                  </p:cNvSpPr>
                  <p:nvPr/>
                </p:nvSpPr>
                <p:spPr bwMode="auto">
                  <a:xfrm>
                    <a:off x="5719" y="2550"/>
                    <a:ext cx="71" cy="90"/>
                  </a:xfrm>
                  <a:custGeom>
                    <a:avLst/>
                    <a:gdLst>
                      <a:gd name="T0" fmla="*/ 0 w 30"/>
                      <a:gd name="T1" fmla="*/ 0 h 45"/>
                      <a:gd name="T2" fmla="*/ 30 w 30"/>
                      <a:gd name="T3" fmla="*/ 45 h 45"/>
                      <a:gd name="T4" fmla="*/ 0 w 30"/>
                      <a:gd name="T5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" h="45">
                        <a:moveTo>
                          <a:pt x="0" y="0"/>
                        </a:moveTo>
                        <a:cubicBezTo>
                          <a:pt x="10" y="15"/>
                          <a:pt x="30" y="45"/>
                          <a:pt x="30" y="45"/>
                        </a:cubicBezTo>
                        <a:cubicBezTo>
                          <a:pt x="30" y="45"/>
                          <a:pt x="10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100000"/>
                      <a:lumOff val="0"/>
                    </a:schemeClr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Text Box 16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55" y="2595"/>
                    <a:ext cx="555" cy="3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0" tIns="0" rIns="0" bIns="0" anchor="t" anchorCtr="0" upright="1">
                    <a:noAutofit/>
                  </a:bodyPr>
                  <a:lstStyle/>
                  <a:p>
                    <a:pPr algn="just">
                      <a:lnSpc>
                        <a:spcPct val="130000"/>
                      </a:lnSpc>
                      <a:spcAft>
                        <a:spcPts val="0"/>
                      </a:spcAft>
                    </a:pPr>
                    <a:r>
                      <a:rPr lang="en-US" sz="1050" kern="100">
                        <a:effectLst/>
                        <a:latin typeface="Times New Roman"/>
                        <a:ea typeface="宋体"/>
                        <a:cs typeface="Times New Roman"/>
                      </a:rPr>
                      <a:t>θ</a:t>
                    </a:r>
                    <a:endParaRPr lang="zh-CN" sz="1050" kern="100">
                      <a:effectLst/>
                      <a:latin typeface="Times New Roman"/>
                      <a:ea typeface="宋体"/>
                      <a:cs typeface="Times New Roman"/>
                    </a:endParaRPr>
                  </a:p>
                </p:txBody>
              </p:sp>
            </p:grpSp>
            <p:sp>
              <p:nvSpPr>
                <p:cNvPr id="35" name="Oval 1636"/>
                <p:cNvSpPr>
                  <a:spLocks noChangeArrowheads="1"/>
                </p:cNvSpPr>
                <p:nvPr/>
              </p:nvSpPr>
              <p:spPr bwMode="auto">
                <a:xfrm>
                  <a:off x="5775" y="3570"/>
                  <a:ext cx="236" cy="23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Oval 1637"/>
                <p:cNvSpPr>
                  <a:spLocks noChangeArrowheads="1"/>
                </p:cNvSpPr>
                <p:nvPr/>
              </p:nvSpPr>
              <p:spPr bwMode="auto">
                <a:xfrm>
                  <a:off x="6665" y="3559"/>
                  <a:ext cx="236" cy="23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zh-CN" altLang="en-US"/>
                </a:p>
              </p:txBody>
            </p:sp>
            <p:grpSp>
              <p:nvGrpSpPr>
                <p:cNvPr id="37" name="Group 1638"/>
                <p:cNvGrpSpPr>
                  <a:grpSpLocks/>
                </p:cNvGrpSpPr>
                <p:nvPr/>
              </p:nvGrpSpPr>
              <p:grpSpPr bwMode="auto">
                <a:xfrm>
                  <a:off x="6633" y="3799"/>
                  <a:ext cx="722" cy="130"/>
                  <a:chOff x="3121" y="1752"/>
                  <a:chExt cx="722" cy="130"/>
                </a:xfrm>
              </p:grpSpPr>
              <p:cxnSp>
                <p:nvCxnSpPr>
                  <p:cNvPr id="51" name="Line 1639"/>
                  <p:cNvCxnSpPr/>
                  <p:nvPr/>
                </p:nvCxnSpPr>
                <p:spPr bwMode="auto">
                  <a:xfrm flipH="1">
                    <a:off x="3121" y="1760"/>
                    <a:ext cx="120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" name="Line 1640"/>
                  <p:cNvCxnSpPr/>
                  <p:nvPr/>
                </p:nvCxnSpPr>
                <p:spPr bwMode="auto">
                  <a:xfrm flipH="1">
                    <a:off x="3241" y="1760"/>
                    <a:ext cx="121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3" name="Line 1641"/>
                  <p:cNvCxnSpPr/>
                  <p:nvPr/>
                </p:nvCxnSpPr>
                <p:spPr bwMode="auto">
                  <a:xfrm flipH="1">
                    <a:off x="3362" y="1760"/>
                    <a:ext cx="120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4" name="Line 1642"/>
                  <p:cNvCxnSpPr/>
                  <p:nvPr/>
                </p:nvCxnSpPr>
                <p:spPr bwMode="auto">
                  <a:xfrm flipH="1">
                    <a:off x="3482" y="1760"/>
                    <a:ext cx="120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5" name="Line 1643"/>
                  <p:cNvCxnSpPr/>
                  <p:nvPr/>
                </p:nvCxnSpPr>
                <p:spPr bwMode="auto">
                  <a:xfrm flipH="1">
                    <a:off x="3602" y="1760"/>
                    <a:ext cx="120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6" name="Line 1644"/>
                  <p:cNvCxnSpPr/>
                  <p:nvPr/>
                </p:nvCxnSpPr>
                <p:spPr bwMode="auto">
                  <a:xfrm flipH="1">
                    <a:off x="3722" y="1760"/>
                    <a:ext cx="121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7" name="Line 1645"/>
                  <p:cNvCxnSpPr/>
                  <p:nvPr/>
                </p:nvCxnSpPr>
                <p:spPr bwMode="auto">
                  <a:xfrm>
                    <a:off x="3144" y="1752"/>
                    <a:ext cx="69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38" name="Group 1646"/>
                <p:cNvGrpSpPr>
                  <a:grpSpLocks/>
                </p:cNvGrpSpPr>
                <p:nvPr/>
              </p:nvGrpSpPr>
              <p:grpSpPr bwMode="auto">
                <a:xfrm>
                  <a:off x="5327" y="3806"/>
                  <a:ext cx="1338" cy="130"/>
                  <a:chOff x="2760" y="2640"/>
                  <a:chExt cx="1338" cy="130"/>
                </a:xfrm>
              </p:grpSpPr>
              <p:cxnSp>
                <p:nvCxnSpPr>
                  <p:cNvPr id="39" name="Line 1647"/>
                  <p:cNvCxnSpPr/>
                  <p:nvPr/>
                </p:nvCxnSpPr>
                <p:spPr bwMode="auto">
                  <a:xfrm flipH="1">
                    <a:off x="2760" y="2648"/>
                    <a:ext cx="120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0" name="Line 1648"/>
                  <p:cNvCxnSpPr/>
                  <p:nvPr/>
                </p:nvCxnSpPr>
                <p:spPr bwMode="auto">
                  <a:xfrm flipH="1">
                    <a:off x="2880" y="2648"/>
                    <a:ext cx="121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1" name="Line 1649"/>
                  <p:cNvCxnSpPr/>
                  <p:nvPr/>
                </p:nvCxnSpPr>
                <p:spPr bwMode="auto">
                  <a:xfrm flipH="1">
                    <a:off x="3001" y="2648"/>
                    <a:ext cx="120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2" name="Line 1650"/>
                  <p:cNvCxnSpPr/>
                  <p:nvPr/>
                </p:nvCxnSpPr>
                <p:spPr bwMode="auto">
                  <a:xfrm flipH="1">
                    <a:off x="3121" y="2648"/>
                    <a:ext cx="120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3" name="Line 1651"/>
                  <p:cNvCxnSpPr/>
                  <p:nvPr/>
                </p:nvCxnSpPr>
                <p:spPr bwMode="auto">
                  <a:xfrm flipH="1">
                    <a:off x="3241" y="2648"/>
                    <a:ext cx="120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4" name="Line 1652"/>
                  <p:cNvCxnSpPr/>
                  <p:nvPr/>
                </p:nvCxnSpPr>
                <p:spPr bwMode="auto">
                  <a:xfrm flipH="1">
                    <a:off x="3361" y="2648"/>
                    <a:ext cx="121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5" name="Line 1653"/>
                  <p:cNvCxnSpPr/>
                  <p:nvPr/>
                </p:nvCxnSpPr>
                <p:spPr bwMode="auto">
                  <a:xfrm flipH="1">
                    <a:off x="3482" y="2648"/>
                    <a:ext cx="120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6" name="Line 1654"/>
                  <p:cNvCxnSpPr/>
                  <p:nvPr/>
                </p:nvCxnSpPr>
                <p:spPr bwMode="auto">
                  <a:xfrm flipH="1">
                    <a:off x="3602" y="2648"/>
                    <a:ext cx="120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7" name="Line 1655"/>
                  <p:cNvCxnSpPr/>
                  <p:nvPr/>
                </p:nvCxnSpPr>
                <p:spPr bwMode="auto">
                  <a:xfrm flipH="1">
                    <a:off x="3722" y="2648"/>
                    <a:ext cx="120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8" name="Line 1656"/>
                  <p:cNvCxnSpPr/>
                  <p:nvPr/>
                </p:nvCxnSpPr>
                <p:spPr bwMode="auto">
                  <a:xfrm flipH="1">
                    <a:off x="3842" y="2648"/>
                    <a:ext cx="121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9" name="Line 1657"/>
                  <p:cNvCxnSpPr/>
                  <p:nvPr/>
                </p:nvCxnSpPr>
                <p:spPr bwMode="auto">
                  <a:xfrm flipH="1">
                    <a:off x="3963" y="2648"/>
                    <a:ext cx="120" cy="122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0" name="Line 1658"/>
                  <p:cNvCxnSpPr/>
                  <p:nvPr/>
                </p:nvCxnSpPr>
                <p:spPr bwMode="auto">
                  <a:xfrm>
                    <a:off x="2783" y="2640"/>
                    <a:ext cx="1315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cxnSp>
            <p:nvCxnSpPr>
              <p:cNvPr id="33" name="直接连接符 32"/>
              <p:cNvCxnSpPr/>
              <p:nvPr/>
            </p:nvCxnSpPr>
            <p:spPr>
              <a:xfrm flipH="1">
                <a:off x="581025" y="28575"/>
                <a:ext cx="261850" cy="3875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直接箭头连接符 62"/>
            <p:cNvCxnSpPr/>
            <p:nvPr/>
          </p:nvCxnSpPr>
          <p:spPr>
            <a:xfrm>
              <a:off x="2022534" y="952314"/>
              <a:ext cx="60150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702" name="矩形 29701"/>
          <p:cNvSpPr/>
          <p:nvPr/>
        </p:nvSpPr>
        <p:spPr>
          <a:xfrm>
            <a:off x="4697364" y="3265714"/>
            <a:ext cx="1257121" cy="108857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703" name="矩形 29702"/>
          <p:cNvSpPr/>
          <p:nvPr/>
        </p:nvSpPr>
        <p:spPr>
          <a:xfrm>
            <a:off x="5325924" y="3265714"/>
            <a:ext cx="45719" cy="108857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704" name="椭圆 29703"/>
          <p:cNvSpPr/>
          <p:nvPr/>
        </p:nvSpPr>
        <p:spPr>
          <a:xfrm>
            <a:off x="5252233" y="3743350"/>
            <a:ext cx="178877" cy="816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706" name="直接箭头连接符 29705"/>
          <p:cNvCxnSpPr/>
          <p:nvPr/>
        </p:nvCxnSpPr>
        <p:spPr>
          <a:xfrm>
            <a:off x="5478761" y="3564722"/>
            <a:ext cx="0" cy="4948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707" name="TextBox 29706"/>
          <p:cNvSpPr txBox="1"/>
          <p:nvPr/>
        </p:nvSpPr>
        <p:spPr>
          <a:xfrm>
            <a:off x="5479522" y="3488469"/>
            <a:ext cx="414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901486" y="3512517"/>
            <a:ext cx="414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zh-CN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330347" y="3471974"/>
            <a:ext cx="414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zh-CN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709" name="直接箭头连接符 29708"/>
          <p:cNvCxnSpPr/>
          <p:nvPr/>
        </p:nvCxnSpPr>
        <p:spPr>
          <a:xfrm>
            <a:off x="4018749" y="3726672"/>
            <a:ext cx="29174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10" name="TextBox 29709"/>
          <p:cNvSpPr txBox="1"/>
          <p:nvPr/>
        </p:nvSpPr>
        <p:spPr>
          <a:xfrm>
            <a:off x="4027467" y="3292002"/>
            <a:ext cx="31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音频 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0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93"/>
    </mc:Choice>
    <mc:Fallback xmlns="">
      <p:transition spd="slow" advTm="10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318360" y="1023908"/>
            <a:ext cx="8333107" cy="81053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  <a:lvl2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2pPr>
            <a:lvl3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3pPr>
            <a:lvl4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4pPr>
            <a:lvl5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5pPr>
            <a:lvl6pPr marL="4572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6pPr>
            <a:lvl7pPr marL="9144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7pPr>
            <a:lvl8pPr marL="13716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8pPr>
            <a:lvl9pPr marL="18288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9pPr>
          </a:lstStyle>
          <a:p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当几个物体具有</a:t>
            </a:r>
            <a:r>
              <a:rPr lang="zh-CN" altLang="en-US" sz="2800" dirty="0" smtClean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相同的加速度</a:t>
            </a:r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时，</a:t>
            </a:r>
            <a:r>
              <a:rPr lang="zh-CN" altLang="en-US" sz="2800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优先用整体法</a:t>
            </a:r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28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360" y="54092"/>
            <a:ext cx="2813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三、例题解析</a:t>
            </a:r>
            <a:endParaRPr lang="zh-CN" altLang="en-US" sz="32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419378" y="515376"/>
            <a:ext cx="1996550" cy="81053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  <a:lvl2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2pPr>
            <a:lvl3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3pPr>
            <a:lvl4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4pPr>
            <a:lvl5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5pPr>
            <a:lvl6pPr marL="4572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6pPr>
            <a:lvl7pPr marL="9144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7pPr>
            <a:lvl8pPr marL="13716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8pPr>
            <a:lvl9pPr marL="18288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9pPr>
          </a:lstStyle>
          <a:p>
            <a:r>
              <a:rPr lang="en-US" altLang="zh-CN" sz="2800" dirty="0" smtClean="0">
                <a:latin typeface="宋体" pitchFamily="2" charset="-122"/>
                <a:ea typeface="宋体" pitchFamily="2" charset="-122"/>
              </a:rPr>
              <a:t>1.</a:t>
            </a:r>
            <a:r>
              <a:rPr lang="zh-CN" altLang="en-US" sz="2800" dirty="0" smtClean="0">
                <a:latin typeface="宋体" pitchFamily="2" charset="-122"/>
                <a:ea typeface="宋体" pitchFamily="2" charset="-122"/>
              </a:rPr>
              <a:t>整体法</a:t>
            </a:r>
            <a:endParaRPr lang="zh-CN" altLang="en-US" sz="28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7611" y="2269932"/>
            <a:ext cx="1589314" cy="829113"/>
          </a:xfrm>
          <a:prstGeom prst="rect">
            <a:avLst/>
          </a:prstGeom>
          <a:noFill/>
          <a:ln w="28575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521660" y="1468797"/>
            <a:ext cx="2517390" cy="1595418"/>
            <a:chOff x="539592" y="1637639"/>
            <a:chExt cx="2517390" cy="1595418"/>
          </a:xfrm>
        </p:grpSpPr>
        <p:grpSp>
          <p:nvGrpSpPr>
            <p:cNvPr id="9" name="组合 8"/>
            <p:cNvGrpSpPr>
              <a:grpSpLocks/>
            </p:cNvGrpSpPr>
            <p:nvPr/>
          </p:nvGrpSpPr>
          <p:grpSpPr bwMode="auto">
            <a:xfrm>
              <a:off x="539592" y="2729579"/>
              <a:ext cx="2517390" cy="503478"/>
              <a:chOff x="6117" y="4719"/>
              <a:chExt cx="2340" cy="309"/>
            </a:xfrm>
          </p:grpSpPr>
          <p:sp>
            <p:nvSpPr>
              <p:cNvPr id="10" name="Text Box 13"/>
              <p:cNvSpPr txBox="1">
                <a:spLocks noChangeArrowheads="1"/>
              </p:cNvSpPr>
              <p:nvPr/>
            </p:nvSpPr>
            <p:spPr bwMode="auto">
              <a:xfrm>
                <a:off x="6477" y="4719"/>
                <a:ext cx="360" cy="3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72000" tIns="0" rIns="72000" bIns="0" anchor="t" anchorCtr="0" upright="1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1600" i="1" kern="100">
                    <a:effectLst/>
                    <a:latin typeface="Times New Roman"/>
                    <a:ea typeface="宋体"/>
                    <a:cs typeface="Times New Roman"/>
                  </a:rPr>
                  <a:t>A</a:t>
                </a:r>
                <a:endParaRPr lang="zh-CN" sz="1600" kern="100">
                  <a:effectLst/>
                  <a:latin typeface="Calibri"/>
                  <a:ea typeface="宋体"/>
                  <a:cs typeface="Times New Roman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en-US" sz="2000" kern="0">
                    <a:effectLst/>
                    <a:latin typeface="Times New Roman"/>
                    <a:ea typeface="宋体"/>
                    <a:cs typeface="Times New Roman"/>
                  </a:rPr>
                  <a:t> </a:t>
                </a:r>
                <a:endParaRPr lang="zh-CN" sz="1600" kern="10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  <p:cxnSp>
            <p:nvCxnSpPr>
              <p:cNvPr id="11" name="Line 14"/>
              <p:cNvCxnSpPr/>
              <p:nvPr/>
            </p:nvCxnSpPr>
            <p:spPr bwMode="auto">
              <a:xfrm>
                <a:off x="6837" y="4872"/>
                <a:ext cx="5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" name="Text Box 15"/>
              <p:cNvSpPr txBox="1">
                <a:spLocks noChangeArrowheads="1"/>
              </p:cNvSpPr>
              <p:nvPr/>
            </p:nvSpPr>
            <p:spPr bwMode="auto">
              <a:xfrm>
                <a:off x="7377" y="4719"/>
                <a:ext cx="360" cy="3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72000" tIns="0" rIns="72000" bIns="0" anchor="t" anchorCtr="0" upright="1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1600" i="1" kern="100" dirty="0">
                    <a:effectLst/>
                    <a:latin typeface="Times New Roman"/>
                    <a:ea typeface="宋体"/>
                    <a:cs typeface="Times New Roman"/>
                  </a:rPr>
                  <a:t>B</a:t>
                </a:r>
                <a:endParaRPr lang="zh-CN" sz="1600" kern="100" dirty="0">
                  <a:effectLst/>
                  <a:latin typeface="Calibri"/>
                  <a:ea typeface="宋体"/>
                  <a:cs typeface="Times New Roman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en-US" sz="2000" kern="0" dirty="0">
                    <a:effectLst/>
                    <a:latin typeface="Times New Roman"/>
                    <a:ea typeface="宋体"/>
                    <a:cs typeface="Times New Roman"/>
                  </a:rPr>
                  <a:t> </a:t>
                </a:r>
                <a:endParaRPr lang="zh-CN" sz="1600" kern="100" dirty="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  <p:cxnSp>
            <p:nvCxnSpPr>
              <p:cNvPr id="13" name="Line 16"/>
              <p:cNvCxnSpPr/>
              <p:nvPr/>
            </p:nvCxnSpPr>
            <p:spPr bwMode="auto">
              <a:xfrm>
                <a:off x="6117" y="5028"/>
                <a:ext cx="2160" cy="0"/>
              </a:xfrm>
              <a:prstGeom prst="line">
                <a:avLst/>
              </a:prstGeom>
              <a:noFill/>
              <a:ln w="57150" cmpd="thinThick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Line 17"/>
              <p:cNvCxnSpPr/>
              <p:nvPr/>
            </p:nvCxnSpPr>
            <p:spPr bwMode="auto">
              <a:xfrm>
                <a:off x="7737" y="4872"/>
                <a:ext cx="5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" name="Text Box 18"/>
              <p:cNvSpPr txBox="1">
                <a:spLocks noChangeArrowheads="1"/>
              </p:cNvSpPr>
              <p:nvPr/>
            </p:nvSpPr>
            <p:spPr bwMode="auto">
              <a:xfrm>
                <a:off x="8277" y="4719"/>
                <a:ext cx="180" cy="3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1600" i="1" kern="100">
                    <a:effectLst/>
                    <a:latin typeface="Times New Roman"/>
                    <a:ea typeface="宋体"/>
                    <a:cs typeface="Times New Roman"/>
                  </a:rPr>
                  <a:t>F</a:t>
                </a:r>
                <a:endParaRPr lang="zh-CN" sz="1600" kern="100">
                  <a:effectLst/>
                  <a:latin typeface="Calibri"/>
                  <a:ea typeface="宋体"/>
                  <a:cs typeface="Times New Roman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en-US" sz="2000" kern="0">
                    <a:effectLst/>
                    <a:latin typeface="Times New Roman"/>
                    <a:ea typeface="宋体"/>
                    <a:cs typeface="Times New Roman"/>
                  </a:rPr>
                  <a:t> </a:t>
                </a:r>
                <a:endParaRPr lang="zh-CN" sz="1600" kern="10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314174" y="1637639"/>
              <a:ext cx="927632" cy="461665"/>
              <a:chOff x="1314174" y="1637639"/>
              <a:chExt cx="927632" cy="461665"/>
            </a:xfrm>
          </p:grpSpPr>
          <p:cxnSp>
            <p:nvCxnSpPr>
              <p:cNvPr id="24" name="直接箭头连接符 23"/>
              <p:cNvCxnSpPr/>
              <p:nvPr/>
            </p:nvCxnSpPr>
            <p:spPr>
              <a:xfrm>
                <a:off x="1314174" y="2068276"/>
                <a:ext cx="774581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548413" y="1637639"/>
                <a:ext cx="6933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41" y="2408253"/>
            <a:ext cx="11049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组合 27"/>
          <p:cNvGrpSpPr/>
          <p:nvPr/>
        </p:nvGrpSpPr>
        <p:grpSpPr>
          <a:xfrm>
            <a:off x="5235460" y="1827307"/>
            <a:ext cx="983861" cy="461665"/>
            <a:chOff x="1314174" y="2072908"/>
            <a:chExt cx="983861" cy="461665"/>
          </a:xfrm>
        </p:grpSpPr>
        <p:cxnSp>
          <p:nvCxnSpPr>
            <p:cNvPr id="29" name="直接箭头连接符 28"/>
            <p:cNvCxnSpPr/>
            <p:nvPr/>
          </p:nvCxnSpPr>
          <p:spPr>
            <a:xfrm>
              <a:off x="1314174" y="2438400"/>
              <a:ext cx="774581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04642" y="2072908"/>
              <a:ext cx="693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432" y="2113130"/>
            <a:ext cx="1229316" cy="74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矩形 22"/>
          <p:cNvSpPr/>
          <p:nvPr/>
        </p:nvSpPr>
        <p:spPr>
          <a:xfrm>
            <a:off x="7229130" y="2145319"/>
            <a:ext cx="805542" cy="709832"/>
          </a:xfrm>
          <a:prstGeom prst="rect">
            <a:avLst/>
          </a:prstGeom>
          <a:noFill/>
          <a:ln w="28575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7119432" y="1699630"/>
            <a:ext cx="983861" cy="461665"/>
            <a:chOff x="1314174" y="2072908"/>
            <a:chExt cx="983861" cy="461665"/>
          </a:xfrm>
        </p:grpSpPr>
        <p:cxnSp>
          <p:nvCxnSpPr>
            <p:cNvPr id="32" name="直接箭头连接符 31"/>
            <p:cNvCxnSpPr/>
            <p:nvPr/>
          </p:nvCxnSpPr>
          <p:spPr>
            <a:xfrm flipH="1">
              <a:off x="1314174" y="2438400"/>
              <a:ext cx="774581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604642" y="2072908"/>
              <a:ext cx="693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889" y="1777620"/>
            <a:ext cx="534344" cy="141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3367672" y="2155594"/>
            <a:ext cx="636561" cy="1035068"/>
          </a:xfrm>
          <a:prstGeom prst="rect">
            <a:avLst/>
          </a:prstGeom>
          <a:noFill/>
          <a:ln w="28575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4053888" y="2125849"/>
            <a:ext cx="693393" cy="774581"/>
            <a:chOff x="1701465" y="1974812"/>
            <a:chExt cx="693393" cy="774581"/>
          </a:xfrm>
        </p:grpSpPr>
        <p:cxnSp>
          <p:nvCxnSpPr>
            <p:cNvPr id="35" name="直接箭头连接符 34"/>
            <p:cNvCxnSpPr/>
            <p:nvPr/>
          </p:nvCxnSpPr>
          <p:spPr>
            <a:xfrm rot="16200000">
              <a:off x="1351379" y="2362103"/>
              <a:ext cx="774581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701465" y="2072908"/>
              <a:ext cx="693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37" name="对象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9870088"/>
              </p:ext>
            </p:extLst>
          </p:nvPr>
        </p:nvGraphicFramePr>
        <p:xfrm>
          <a:off x="172514" y="3684108"/>
          <a:ext cx="2282400" cy="41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7" name="Equation" r:id="rId9" imgW="1574640" imgH="228600" progId="Equation.DSMT4">
                  <p:embed/>
                </p:oleObj>
              </mc:Choice>
              <mc:Fallback>
                <p:oleObj name="Equation" r:id="rId9" imgW="15746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2514" y="3684108"/>
                        <a:ext cx="2282400" cy="410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1204523" y="3339532"/>
            <a:ext cx="76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甲</a:t>
            </a:r>
            <a:endParaRPr lang="zh-CN" altLang="en-US" dirty="0"/>
          </a:p>
        </p:txBody>
      </p:sp>
      <p:graphicFrame>
        <p:nvGraphicFramePr>
          <p:cNvPr id="42" name="对象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863325"/>
              </p:ext>
            </p:extLst>
          </p:nvPr>
        </p:nvGraphicFramePr>
        <p:xfrm>
          <a:off x="2805603" y="3712866"/>
          <a:ext cx="2339422" cy="359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8" name="Equation" r:id="rId11" imgW="1841400" imgH="228600" progId="Equation.DSMT4">
                  <p:embed/>
                </p:oleObj>
              </mc:Choice>
              <mc:Fallback>
                <p:oleObj name="Equation" r:id="rId11" imgW="1841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05603" y="3712866"/>
                        <a:ext cx="2339422" cy="359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矩形 21"/>
          <p:cNvSpPr/>
          <p:nvPr/>
        </p:nvSpPr>
        <p:spPr>
          <a:xfrm>
            <a:off x="5189482" y="2404626"/>
            <a:ext cx="724524" cy="654260"/>
          </a:xfrm>
          <a:prstGeom prst="rect">
            <a:avLst/>
          </a:prstGeom>
          <a:noFill/>
          <a:ln w="28575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5" name="对象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564800"/>
              </p:ext>
            </p:extLst>
          </p:nvPr>
        </p:nvGraphicFramePr>
        <p:xfrm>
          <a:off x="5808262" y="3684108"/>
          <a:ext cx="2468562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9" name="Equation" r:id="rId13" imgW="1942920" imgH="228600" progId="Equation.DSMT4">
                  <p:embed/>
                </p:oleObj>
              </mc:Choice>
              <mc:Fallback>
                <p:oleObj name="Equation" r:id="rId13" imgW="1942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808262" y="3684108"/>
                        <a:ext cx="2468562" cy="35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367672" y="3326264"/>
            <a:ext cx="76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乙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245668" y="3263290"/>
            <a:ext cx="76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丙</a:t>
            </a:r>
            <a:endParaRPr lang="zh-CN" alt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7310524" y="3247489"/>
            <a:ext cx="76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丁</a:t>
            </a:r>
            <a:endParaRPr lang="zh-CN" altLang="en-US" dirty="0"/>
          </a:p>
        </p:txBody>
      </p:sp>
      <p:sp>
        <p:nvSpPr>
          <p:cNvPr id="50" name="矩形 49"/>
          <p:cNvSpPr/>
          <p:nvPr/>
        </p:nvSpPr>
        <p:spPr>
          <a:xfrm>
            <a:off x="419379" y="4203646"/>
            <a:ext cx="8232088" cy="83099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</a:rPr>
              <a:t>整体法</a:t>
            </a:r>
            <a:r>
              <a:rPr lang="zh-CN" altLang="en-US" b="1" dirty="0" smtClean="0">
                <a:solidFill>
                  <a:srgbClr val="0000FF"/>
                </a:solidFill>
              </a:rPr>
              <a:t>的优点：</a:t>
            </a:r>
            <a:r>
              <a:rPr lang="zh-CN" altLang="en-US" b="1" dirty="0" smtClean="0">
                <a:solidFill>
                  <a:srgbClr val="FF0000"/>
                </a:solidFill>
              </a:rPr>
              <a:t>内力不考虑，只分析外力</a:t>
            </a:r>
            <a:r>
              <a:rPr lang="zh-CN" altLang="en-US" b="1" dirty="0" smtClean="0">
                <a:solidFill>
                  <a:schemeClr val="tx1"/>
                </a:solidFill>
              </a:rPr>
              <a:t>，</a:t>
            </a:r>
            <a:r>
              <a:rPr lang="zh-CN" altLang="en-US" b="1" dirty="0">
                <a:solidFill>
                  <a:schemeClr val="tx1"/>
                </a:solidFill>
              </a:rPr>
              <a:t>从而</a:t>
            </a:r>
            <a:r>
              <a:rPr lang="zh-CN" altLang="en-US" b="1" dirty="0" smtClean="0">
                <a:solidFill>
                  <a:schemeClr val="tx1"/>
                </a:solidFill>
              </a:rPr>
              <a:t>使</a:t>
            </a:r>
            <a:r>
              <a:rPr lang="zh-CN" altLang="en-US" b="1" dirty="0" smtClean="0">
                <a:solidFill>
                  <a:srgbClr val="FF0000"/>
                </a:solidFill>
              </a:rPr>
              <a:t>分析和求解</a:t>
            </a:r>
            <a:r>
              <a:rPr lang="zh-CN" altLang="en-US" b="1" dirty="0">
                <a:solidFill>
                  <a:srgbClr val="FF0000"/>
                </a:solidFill>
              </a:rPr>
              <a:t>变得简单</a:t>
            </a:r>
            <a:r>
              <a:rPr lang="zh-CN" altLang="en-US" b="1" dirty="0" smtClean="0">
                <a:solidFill>
                  <a:schemeClr val="tx1"/>
                </a:solidFill>
              </a:rPr>
              <a:t>。但要注意：</a:t>
            </a:r>
            <a:r>
              <a:rPr lang="en-US" altLang="zh-CN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F=ma</a:t>
            </a:r>
            <a:r>
              <a:rPr lang="zh-CN" altLang="en-US" b="1" dirty="0" smtClean="0">
                <a:solidFill>
                  <a:schemeClr val="tx1"/>
                </a:solidFill>
              </a:rPr>
              <a:t>中的</a:t>
            </a:r>
            <a:r>
              <a:rPr lang="en-US" altLang="zh-CN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zh-CN" altLang="en-US" b="1" dirty="0" smtClean="0">
                <a:solidFill>
                  <a:schemeClr val="tx1"/>
                </a:solidFill>
              </a:rPr>
              <a:t>是整体的质量 </a:t>
            </a:r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57027" y="1827307"/>
            <a:ext cx="2983775" cy="1692487"/>
            <a:chOff x="157027" y="1827307"/>
            <a:chExt cx="2983775" cy="1692487"/>
          </a:xfrm>
        </p:grpSpPr>
        <p:grpSp>
          <p:nvGrpSpPr>
            <p:cNvPr id="8" name="组合 7"/>
            <p:cNvGrpSpPr/>
            <p:nvPr/>
          </p:nvGrpSpPr>
          <p:grpSpPr>
            <a:xfrm>
              <a:off x="157027" y="2178667"/>
              <a:ext cx="1430300" cy="517829"/>
              <a:chOff x="157027" y="2178667"/>
              <a:chExt cx="1430300" cy="517829"/>
            </a:xfrm>
          </p:grpSpPr>
          <p:cxnSp>
            <p:nvCxnSpPr>
              <p:cNvPr id="3" name="直接箭头连接符 2"/>
              <p:cNvCxnSpPr/>
              <p:nvPr/>
            </p:nvCxnSpPr>
            <p:spPr>
              <a:xfrm flipH="1">
                <a:off x="615327" y="2696496"/>
                <a:ext cx="972000" cy="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157027" y="2178667"/>
                <a:ext cx="8929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err="1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altLang="zh-CN" i="1" baseline="-25000" dirty="0" err="1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altLang="zh-CN" i="1" dirty="0" err="1" smtClean="0">
                    <a:latin typeface="Times New Roman" pitchFamily="18" charset="0"/>
                    <a:cs typeface="Times New Roman" pitchFamily="18" charset="0"/>
                  </a:rPr>
                  <a:t>+f</a:t>
                </a:r>
                <a:r>
                  <a:rPr lang="en-US" altLang="zh-CN" i="1" baseline="-25000" dirty="0" err="1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1" name="直接箭头连接符 20"/>
            <p:cNvCxnSpPr>
              <a:endCxn id="51" idx="1"/>
            </p:cNvCxnSpPr>
            <p:nvPr/>
          </p:nvCxnSpPr>
          <p:spPr>
            <a:xfrm flipH="1">
              <a:off x="1613048" y="2696717"/>
              <a:ext cx="4442" cy="5922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613048" y="3058129"/>
              <a:ext cx="1527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zh-CN" i="1" dirty="0" err="1" smtClean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i="1" baseline="-25000" dirty="0" err="1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altLang="zh-CN" i="1" dirty="0" err="1" smtClean="0">
                  <a:latin typeface="Times New Roman" pitchFamily="18" charset="0"/>
                  <a:cs typeface="Times New Roman" pitchFamily="18" charset="0"/>
                </a:rPr>
                <a:t>+m</a:t>
              </a:r>
              <a:r>
                <a:rPr lang="en-US" altLang="zh-CN" i="1" baseline="-25000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zh-CN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zh-CN" alt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205019" y="1827307"/>
              <a:ext cx="47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zh-CN" alt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4" name="直接箭头连接符 53"/>
            <p:cNvCxnSpPr/>
            <p:nvPr/>
          </p:nvCxnSpPr>
          <p:spPr>
            <a:xfrm flipH="1" flipV="1">
              <a:off x="1606604" y="2108666"/>
              <a:ext cx="4442" cy="5922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/>
            <p:cNvCxnSpPr/>
            <p:nvPr/>
          </p:nvCxnSpPr>
          <p:spPr>
            <a:xfrm>
              <a:off x="1640208" y="2703528"/>
              <a:ext cx="1167331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7" name="音频 6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6372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939"/>
    </mc:Choice>
    <mc:Fallback>
      <p:transition spd="slow" advTm="136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5" grpId="0" animBg="1"/>
      <p:bldP spid="23" grpId="0" animBg="1"/>
      <p:bldP spid="20" grpId="0" animBg="1"/>
      <p:bldP spid="22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230513" y="55394"/>
            <a:ext cx="1996550" cy="81053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  <a:lvl2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2pPr>
            <a:lvl3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3pPr>
            <a:lvl4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4pPr>
            <a:lvl5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5pPr>
            <a:lvl6pPr marL="4572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6pPr>
            <a:lvl7pPr marL="9144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7pPr>
            <a:lvl8pPr marL="13716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8pPr>
            <a:lvl9pPr marL="18288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2.</a:t>
            </a:r>
            <a:r>
              <a:rPr lang="zh-CN" altLang="en-US" sz="280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隔离法</a:t>
            </a:r>
            <a:endParaRPr lang="zh-CN" altLang="en-US" sz="2800" dirty="0">
              <a:solidFill>
                <a:srgbClr val="FF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336238" y="778746"/>
            <a:ext cx="7857817" cy="810533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  <a:lvl2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2pPr>
            <a:lvl3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3pPr>
            <a:lvl4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4pPr>
            <a:lvl5pPr algn="l" defTabSz="685800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5pPr>
            <a:lvl6pPr marL="4572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6pPr>
            <a:lvl7pPr marL="9144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7pPr>
            <a:lvl8pPr marL="13716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8pPr>
            <a:lvl9pPr marL="1828800" algn="l" defTabSz="685800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微软雅黑" pitchFamily="34" charset="-122"/>
              </a:defRPr>
            </a:lvl9pPr>
          </a:lstStyle>
          <a:p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求几个物体之间的相互作用力（即内力），必须用隔离法。</a:t>
            </a:r>
            <a:endParaRPr lang="zh-CN" altLang="en-US" sz="2400" dirty="0"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22361" y="1645508"/>
            <a:ext cx="2517390" cy="1160149"/>
            <a:chOff x="539592" y="2072908"/>
            <a:chExt cx="2517390" cy="1160149"/>
          </a:xfrm>
        </p:grpSpPr>
        <p:grpSp>
          <p:nvGrpSpPr>
            <p:cNvPr id="6" name="组合 5"/>
            <p:cNvGrpSpPr>
              <a:grpSpLocks/>
            </p:cNvGrpSpPr>
            <p:nvPr/>
          </p:nvGrpSpPr>
          <p:grpSpPr bwMode="auto">
            <a:xfrm>
              <a:off x="539592" y="2729579"/>
              <a:ext cx="2517390" cy="503478"/>
              <a:chOff x="6117" y="4719"/>
              <a:chExt cx="2340" cy="309"/>
            </a:xfrm>
          </p:grpSpPr>
          <p:sp>
            <p:nvSpPr>
              <p:cNvPr id="10" name="Text Box 13"/>
              <p:cNvSpPr txBox="1">
                <a:spLocks noChangeArrowheads="1"/>
              </p:cNvSpPr>
              <p:nvPr/>
            </p:nvSpPr>
            <p:spPr bwMode="auto">
              <a:xfrm>
                <a:off x="6477" y="4719"/>
                <a:ext cx="360" cy="3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72000" tIns="0" rIns="72000" bIns="0" anchor="t" anchorCtr="0" upright="1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1600" i="1" kern="100">
                    <a:effectLst/>
                    <a:latin typeface="Times New Roman"/>
                    <a:ea typeface="宋体"/>
                    <a:cs typeface="Times New Roman"/>
                  </a:rPr>
                  <a:t>A</a:t>
                </a:r>
                <a:endParaRPr lang="zh-CN" sz="1600" kern="100">
                  <a:effectLst/>
                  <a:latin typeface="Calibri"/>
                  <a:ea typeface="宋体"/>
                  <a:cs typeface="Times New Roman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en-US" sz="2000" kern="0">
                    <a:effectLst/>
                    <a:latin typeface="Times New Roman"/>
                    <a:ea typeface="宋体"/>
                    <a:cs typeface="Times New Roman"/>
                  </a:rPr>
                  <a:t> </a:t>
                </a:r>
                <a:endParaRPr lang="zh-CN" sz="1600" kern="10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  <p:cxnSp>
            <p:nvCxnSpPr>
              <p:cNvPr id="11" name="Line 14"/>
              <p:cNvCxnSpPr/>
              <p:nvPr/>
            </p:nvCxnSpPr>
            <p:spPr bwMode="auto">
              <a:xfrm>
                <a:off x="6837" y="4872"/>
                <a:ext cx="5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" name="Text Box 15"/>
              <p:cNvSpPr txBox="1">
                <a:spLocks noChangeArrowheads="1"/>
              </p:cNvSpPr>
              <p:nvPr/>
            </p:nvSpPr>
            <p:spPr bwMode="auto">
              <a:xfrm>
                <a:off x="7377" y="4719"/>
                <a:ext cx="360" cy="30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72000" tIns="0" rIns="72000" bIns="0" anchor="t" anchorCtr="0" upright="1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1600" i="1" kern="100" dirty="0">
                    <a:effectLst/>
                    <a:latin typeface="Times New Roman"/>
                    <a:ea typeface="宋体"/>
                    <a:cs typeface="Times New Roman"/>
                  </a:rPr>
                  <a:t>B</a:t>
                </a:r>
                <a:endParaRPr lang="zh-CN" sz="1600" kern="100" dirty="0">
                  <a:effectLst/>
                  <a:latin typeface="Calibri"/>
                  <a:ea typeface="宋体"/>
                  <a:cs typeface="Times New Roman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en-US" sz="2000" kern="0" dirty="0">
                    <a:effectLst/>
                    <a:latin typeface="Times New Roman"/>
                    <a:ea typeface="宋体"/>
                    <a:cs typeface="Times New Roman"/>
                  </a:rPr>
                  <a:t> </a:t>
                </a:r>
                <a:endParaRPr lang="zh-CN" sz="1600" kern="100" dirty="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  <p:cxnSp>
            <p:nvCxnSpPr>
              <p:cNvPr id="13" name="Line 16"/>
              <p:cNvCxnSpPr/>
              <p:nvPr/>
            </p:nvCxnSpPr>
            <p:spPr bwMode="auto">
              <a:xfrm>
                <a:off x="6117" y="5028"/>
                <a:ext cx="2160" cy="0"/>
              </a:xfrm>
              <a:prstGeom prst="line">
                <a:avLst/>
              </a:prstGeom>
              <a:noFill/>
              <a:ln w="57150" cmpd="thinThick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Line 17"/>
              <p:cNvCxnSpPr/>
              <p:nvPr/>
            </p:nvCxnSpPr>
            <p:spPr bwMode="auto">
              <a:xfrm>
                <a:off x="7737" y="4872"/>
                <a:ext cx="5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" name="Text Box 18"/>
              <p:cNvSpPr txBox="1">
                <a:spLocks noChangeArrowheads="1"/>
              </p:cNvSpPr>
              <p:nvPr/>
            </p:nvSpPr>
            <p:spPr bwMode="auto">
              <a:xfrm>
                <a:off x="8277" y="4719"/>
                <a:ext cx="180" cy="3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1600" i="1" kern="100">
                    <a:effectLst/>
                    <a:latin typeface="Times New Roman"/>
                    <a:ea typeface="宋体"/>
                    <a:cs typeface="Times New Roman"/>
                  </a:rPr>
                  <a:t>F</a:t>
                </a:r>
                <a:endParaRPr lang="zh-CN" sz="1600" kern="100">
                  <a:effectLst/>
                  <a:latin typeface="Calibri"/>
                  <a:ea typeface="宋体"/>
                  <a:cs typeface="Times New Roman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en-US" sz="2000" kern="0">
                    <a:effectLst/>
                    <a:latin typeface="Times New Roman"/>
                    <a:ea typeface="宋体"/>
                    <a:cs typeface="Times New Roman"/>
                  </a:rPr>
                  <a:t> </a:t>
                </a:r>
                <a:endParaRPr lang="zh-CN" sz="1600" kern="10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314174" y="2072908"/>
              <a:ext cx="983861" cy="461665"/>
              <a:chOff x="1314174" y="2072908"/>
              <a:chExt cx="983861" cy="461665"/>
            </a:xfrm>
          </p:grpSpPr>
          <p:cxnSp>
            <p:nvCxnSpPr>
              <p:cNvPr id="8" name="直接箭头连接符 7"/>
              <p:cNvCxnSpPr/>
              <p:nvPr/>
            </p:nvCxnSpPr>
            <p:spPr>
              <a:xfrm>
                <a:off x="1314174" y="2438400"/>
                <a:ext cx="774581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1604642" y="2072908"/>
                <a:ext cx="6933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36601" y="3114717"/>
            <a:ext cx="3166484" cy="1570950"/>
            <a:chOff x="36601" y="3114717"/>
            <a:chExt cx="3166484" cy="1570950"/>
          </a:xfrm>
        </p:grpSpPr>
        <p:sp>
          <p:nvSpPr>
            <p:cNvPr id="2" name="矩形 1"/>
            <p:cNvSpPr/>
            <p:nvPr/>
          </p:nvSpPr>
          <p:spPr>
            <a:xfrm>
              <a:off x="567539" y="3694791"/>
              <a:ext cx="387291" cy="435429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箭头连接符 16"/>
            <p:cNvCxnSpPr/>
            <p:nvPr/>
          </p:nvCxnSpPr>
          <p:spPr>
            <a:xfrm>
              <a:off x="761184" y="3912505"/>
              <a:ext cx="5400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>
              <a:off x="761185" y="3912505"/>
              <a:ext cx="0" cy="40277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761184" y="3466192"/>
              <a:ext cx="0" cy="44631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H="1">
              <a:off x="446354" y="3912505"/>
              <a:ext cx="31483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13850" y="3492428"/>
              <a:ext cx="41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6238" y="4224002"/>
              <a:ext cx="9714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err="1" smtClean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baseline="-25000" dirty="0" err="1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altLang="zh-CN" dirty="0" err="1" smtClean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4283" y="3140953"/>
              <a:ext cx="6363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altLang="zh-CN" baseline="-250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601" y="3652226"/>
              <a:ext cx="6363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baseline="-25000" dirty="0" err="1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2106225" y="3689348"/>
              <a:ext cx="387291" cy="435429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箭头连接符 38"/>
            <p:cNvCxnSpPr/>
            <p:nvPr/>
          </p:nvCxnSpPr>
          <p:spPr>
            <a:xfrm>
              <a:off x="2299870" y="3907062"/>
              <a:ext cx="580937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>
              <a:off x="2299871" y="3907062"/>
              <a:ext cx="0" cy="40277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/>
          </p:nvCxnSpPr>
          <p:spPr>
            <a:xfrm flipV="1">
              <a:off x="2299870" y="3460749"/>
              <a:ext cx="0" cy="446313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 flipH="1">
              <a:off x="1985040" y="3907062"/>
              <a:ext cx="31483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783985" y="3689348"/>
              <a:ext cx="419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74924" y="4218559"/>
              <a:ext cx="9714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err="1" smtClean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baseline="-25000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zh-CN" dirty="0" err="1" smtClean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15697" y="3114717"/>
              <a:ext cx="6363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altLang="zh-CN" baseline="-25000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819118" y="3437089"/>
              <a:ext cx="6363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baseline="-25000" dirty="0" err="1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9" name="直接箭头连接符 48"/>
            <p:cNvCxnSpPr/>
            <p:nvPr/>
          </p:nvCxnSpPr>
          <p:spPr>
            <a:xfrm flipH="1">
              <a:off x="1827625" y="3907062"/>
              <a:ext cx="31483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466573" y="3623755"/>
              <a:ext cx="6363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993535" y="1562082"/>
            <a:ext cx="5834778" cy="3354417"/>
            <a:chOff x="2993535" y="1562082"/>
            <a:chExt cx="5834778" cy="3354417"/>
          </a:xfrm>
        </p:grpSpPr>
        <p:sp>
          <p:nvSpPr>
            <p:cNvPr id="31" name="TextBox 30"/>
            <p:cNvSpPr txBox="1"/>
            <p:nvPr/>
          </p:nvSpPr>
          <p:spPr>
            <a:xfrm>
              <a:off x="3534643" y="1562082"/>
              <a:ext cx="2121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Times New Roman" pitchFamily="18" charset="0"/>
                  <a:cs typeface="Times New Roman" pitchFamily="18" charset="0"/>
                </a:rPr>
                <a:t>对物体</a:t>
              </a:r>
              <a:r>
                <a:rPr lang="en-US" altLang="zh-CN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zh-CN" altLang="en-US" dirty="0" smtClean="0">
                  <a:latin typeface="Times New Roman" pitchFamily="18" charset="0"/>
                  <a:cs typeface="Times New Roman" pitchFamily="18" charset="0"/>
                </a:rPr>
                <a:t>，有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993535" y="1562083"/>
              <a:ext cx="5834778" cy="3354416"/>
              <a:chOff x="2993535" y="1562083"/>
              <a:chExt cx="5834778" cy="3354416"/>
            </a:xfrm>
          </p:grpSpPr>
          <p:graphicFrame>
            <p:nvGraphicFramePr>
              <p:cNvPr id="26" name="对象 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3334150"/>
                  </p:ext>
                </p:extLst>
              </p:nvPr>
            </p:nvGraphicFramePr>
            <p:xfrm>
              <a:off x="3570288" y="2109788"/>
              <a:ext cx="2049462" cy="384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08" name="Equation" r:id="rId6" imgW="1218960" imgH="228600" progId="Equation.DSMT4">
                      <p:embed/>
                    </p:oleObj>
                  </mc:Choice>
                  <mc:Fallback>
                    <p:oleObj name="Equation" r:id="rId6" imgW="121896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3570288" y="2109788"/>
                            <a:ext cx="2049462" cy="3841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" name="TextBox 31"/>
              <p:cNvSpPr txBox="1"/>
              <p:nvPr/>
            </p:nvSpPr>
            <p:spPr>
              <a:xfrm>
                <a:off x="2993535" y="1562083"/>
                <a:ext cx="24742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>
                    <a:latin typeface="Times New Roman" pitchFamily="18" charset="0"/>
                    <a:cs typeface="Times New Roman" pitchFamily="18" charset="0"/>
                  </a:rPr>
                  <a:t>解：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30" name="对象 2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98568797"/>
                  </p:ext>
                </p:extLst>
              </p:nvPr>
            </p:nvGraphicFramePr>
            <p:xfrm>
              <a:off x="3424222" y="3082853"/>
              <a:ext cx="2173287" cy="409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09" name="Equation" r:id="rId8" imgW="1498320" imgH="228600" progId="Equation.DSMT4">
                      <p:embed/>
                    </p:oleObj>
                  </mc:Choice>
                  <mc:Fallback>
                    <p:oleObj name="Equation" r:id="rId8" imgW="1498320" imgH="228600" progId="Equation.DSMT4">
                      <p:embed/>
                      <p:pic>
                        <p:nvPicPr>
                          <p:cNvPr id="0" name="对象 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24222" y="3082853"/>
                            <a:ext cx="2173287" cy="4095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对象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4497575"/>
                  </p:ext>
                </p:extLst>
              </p:nvPr>
            </p:nvGraphicFramePr>
            <p:xfrm>
              <a:off x="6649396" y="2100812"/>
              <a:ext cx="1639887" cy="7731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0" name="Equation" r:id="rId10" imgW="1130040" imgH="431640" progId="Equation.DSMT4">
                      <p:embed/>
                    </p:oleObj>
                  </mc:Choice>
                  <mc:Fallback>
                    <p:oleObj name="Equation" r:id="rId10" imgW="1130040" imgH="4316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49396" y="2100812"/>
                            <a:ext cx="1639887" cy="7731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5" name="TextBox 34"/>
              <p:cNvSpPr txBox="1"/>
              <p:nvPr/>
            </p:nvSpPr>
            <p:spPr>
              <a:xfrm>
                <a:off x="6375815" y="1676460"/>
                <a:ext cx="23000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>
                    <a:latin typeface="Times New Roman" pitchFamily="18" charset="0"/>
                    <a:cs typeface="Times New Roman" pitchFamily="18" charset="0"/>
                  </a:rPr>
                  <a:t>由（</a:t>
                </a:r>
                <a:r>
                  <a:rPr lang="en-US" altLang="zh-CN" dirty="0" smtClean="0"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zh-CN" altLang="en-US" dirty="0" smtClean="0">
                    <a:latin typeface="Times New Roman" pitchFamily="18" charset="0"/>
                    <a:cs typeface="Times New Roman" pitchFamily="18" charset="0"/>
                  </a:rPr>
                  <a:t>）求得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528214" y="3030763"/>
                <a:ext cx="23000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>
                    <a:latin typeface="Times New Roman" pitchFamily="18" charset="0"/>
                    <a:cs typeface="Times New Roman" pitchFamily="18" charset="0"/>
                  </a:rPr>
                  <a:t>代入（</a:t>
                </a:r>
                <a:r>
                  <a:rPr lang="en-US" altLang="zh-CN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zh-CN" altLang="en-US" dirty="0" smtClean="0">
                    <a:latin typeface="Times New Roman" pitchFamily="18" charset="0"/>
                    <a:cs typeface="Times New Roman" pitchFamily="18" charset="0"/>
                  </a:rPr>
                  <a:t>）式有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37" name="对象 3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092018"/>
                  </p:ext>
                </p:extLst>
              </p:nvPr>
            </p:nvGraphicFramePr>
            <p:xfrm>
              <a:off x="6725764" y="3667921"/>
              <a:ext cx="1600200" cy="7254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1" name="Equation" r:id="rId12" imgW="952200" imgH="431640" progId="Equation.DSMT4">
                      <p:embed/>
                    </p:oleObj>
                  </mc:Choice>
                  <mc:Fallback>
                    <p:oleObj name="Equation" r:id="rId12" imgW="952200" imgH="4316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6725764" y="3667921"/>
                            <a:ext cx="1600200" cy="7254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" name="TextBox 50"/>
              <p:cNvSpPr txBox="1"/>
              <p:nvPr/>
            </p:nvSpPr>
            <p:spPr>
              <a:xfrm>
                <a:off x="3123238" y="2546482"/>
                <a:ext cx="24742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>
                    <a:latin typeface="Times New Roman" pitchFamily="18" charset="0"/>
                    <a:cs typeface="Times New Roman" pitchFamily="18" charset="0"/>
                  </a:rPr>
                  <a:t>对物体</a:t>
                </a:r>
                <a:r>
                  <a:rPr lang="en-US" altLang="zh-CN" dirty="0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203085" y="3492428"/>
                <a:ext cx="24742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>
                    <a:latin typeface="Times New Roman" pitchFamily="18" charset="0"/>
                    <a:cs typeface="Times New Roman" pitchFamily="18" charset="0"/>
                  </a:rPr>
                  <a:t>（</a:t>
                </a:r>
                <a:r>
                  <a:rPr lang="en-US" altLang="zh-CN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zh-CN" altLang="en-US" dirty="0" smtClean="0">
                    <a:latin typeface="Times New Roman" pitchFamily="18" charset="0"/>
                    <a:cs typeface="Times New Roman" pitchFamily="18" charset="0"/>
                  </a:rPr>
                  <a:t>）</a:t>
                </a:r>
                <a:r>
                  <a:rPr lang="en-US" altLang="zh-CN" dirty="0" smtClean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zh-CN" altLang="en-US" dirty="0" smtClean="0">
                    <a:latin typeface="Times New Roman" pitchFamily="18" charset="0"/>
                    <a:cs typeface="Times New Roman" pitchFamily="18" charset="0"/>
                  </a:rPr>
                  <a:t>（</a:t>
                </a:r>
                <a:r>
                  <a:rPr lang="en-US" altLang="zh-CN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zh-CN" altLang="en-US" dirty="0" smtClean="0">
                    <a:latin typeface="Times New Roman" pitchFamily="18" charset="0"/>
                    <a:cs typeface="Times New Roman" pitchFamily="18" charset="0"/>
                  </a:rPr>
                  <a:t>）得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28675" name="对象 2867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6967590"/>
                  </p:ext>
                </p:extLst>
              </p:nvPr>
            </p:nvGraphicFramePr>
            <p:xfrm>
              <a:off x="3203085" y="4019214"/>
              <a:ext cx="2870200" cy="409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2" name="Equation" r:id="rId14" imgW="1981080" imgH="228600" progId="Equation.DSMT4">
                      <p:embed/>
                    </p:oleObj>
                  </mc:Choice>
                  <mc:Fallback>
                    <p:oleObj name="Equation" r:id="rId14" imgW="1981080" imgH="228600" progId="Equation.DSMT4">
                      <p:embed/>
                      <p:pic>
                        <p:nvPicPr>
                          <p:cNvPr id="0" name="对象 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03085" y="4019214"/>
                            <a:ext cx="2870200" cy="4095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4" name="TextBox 53"/>
              <p:cNvSpPr txBox="1"/>
              <p:nvPr/>
            </p:nvSpPr>
            <p:spPr>
              <a:xfrm>
                <a:off x="3120025" y="4454834"/>
                <a:ext cx="5411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>
                    <a:latin typeface="Times New Roman" pitchFamily="18" charset="0"/>
                    <a:cs typeface="Times New Roman" pitchFamily="18" charset="0"/>
                  </a:rPr>
                  <a:t>又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55" name="对象 5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6049298"/>
                  </p:ext>
                </p:extLst>
              </p:nvPr>
            </p:nvGraphicFramePr>
            <p:xfrm>
              <a:off x="3621863" y="4493579"/>
              <a:ext cx="1217613" cy="384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3" name="Equation" r:id="rId16" imgW="723600" imgH="228600" progId="Equation.DSMT4">
                      <p:embed/>
                    </p:oleObj>
                  </mc:Choice>
                  <mc:Fallback>
                    <p:oleObj name="Equation" r:id="rId16" imgW="72360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3621863" y="4493579"/>
                            <a:ext cx="1217613" cy="3841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6" name="对象 5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8952732"/>
                  </p:ext>
                </p:extLst>
              </p:nvPr>
            </p:nvGraphicFramePr>
            <p:xfrm>
              <a:off x="5047064" y="4493579"/>
              <a:ext cx="1217613" cy="3841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914" name="Equation" r:id="rId18" imgW="723600" imgH="228600" progId="Equation.DSMT4">
                      <p:embed/>
                    </p:oleObj>
                  </mc:Choice>
                  <mc:Fallback>
                    <p:oleObj name="Equation" r:id="rId18" imgW="723600" imgH="2286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5047064" y="4493579"/>
                            <a:ext cx="1217613" cy="3841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8676" name="音频 2867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13"/>
    </mc:Choice>
    <mc:Fallback>
      <p:transition spd="slow" advTm="71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7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82" y="579891"/>
            <a:ext cx="1511089" cy="147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653143" y="0"/>
            <a:ext cx="1121228" cy="1780310"/>
            <a:chOff x="653143" y="0"/>
            <a:chExt cx="1121228" cy="1780310"/>
          </a:xfrm>
        </p:grpSpPr>
        <p:cxnSp>
          <p:nvCxnSpPr>
            <p:cNvPr id="8" name="直接箭头连接符 7"/>
            <p:cNvCxnSpPr/>
            <p:nvPr/>
          </p:nvCxnSpPr>
          <p:spPr>
            <a:xfrm>
              <a:off x="903514" y="816428"/>
              <a:ext cx="500743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组合 6"/>
            <p:cNvGrpSpPr/>
            <p:nvPr/>
          </p:nvGrpSpPr>
          <p:grpSpPr>
            <a:xfrm>
              <a:off x="653143" y="0"/>
              <a:ext cx="1121228" cy="1780310"/>
              <a:chOff x="653143" y="0"/>
              <a:chExt cx="1121228" cy="1780310"/>
            </a:xfrm>
          </p:grpSpPr>
          <p:cxnSp>
            <p:nvCxnSpPr>
              <p:cNvPr id="4" name="直接箭头连接符 3"/>
              <p:cNvCxnSpPr/>
              <p:nvPr/>
            </p:nvCxnSpPr>
            <p:spPr>
              <a:xfrm>
                <a:off x="903514" y="838200"/>
                <a:ext cx="0" cy="480445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箭头连接符 5"/>
              <p:cNvCxnSpPr/>
              <p:nvPr/>
            </p:nvCxnSpPr>
            <p:spPr>
              <a:xfrm flipV="1">
                <a:off x="903514" y="381000"/>
                <a:ext cx="0" cy="45720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653143" y="1318645"/>
                <a:ext cx="62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zh-CN" dirty="0" smtClean="0">
                    <a:latin typeface="Times New Roman" pitchFamily="18" charset="0"/>
                    <a:cs typeface="Times New Roman" pitchFamily="18" charset="0"/>
                  </a:rPr>
                  <a:t>g</a:t>
                </a:r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76398" y="0"/>
                <a:ext cx="62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53885" y="381000"/>
                <a:ext cx="62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1153885" y="7852"/>
                <a:ext cx="620486" cy="461665"/>
                <a:chOff x="1153885" y="7852"/>
                <a:chExt cx="620486" cy="461665"/>
              </a:xfrm>
            </p:grpSpPr>
            <p:cxnSp>
              <p:nvCxnSpPr>
                <p:cNvPr id="22" name="直接箭头连接符 21"/>
                <p:cNvCxnSpPr/>
                <p:nvPr/>
              </p:nvCxnSpPr>
              <p:spPr>
                <a:xfrm>
                  <a:off x="1153885" y="461665"/>
                  <a:ext cx="620486" cy="0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338943" y="7852"/>
                  <a:ext cx="43542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i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endParaRPr lang="zh-CN" altLang="en-US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16" name="组合 15"/>
          <p:cNvGrpSpPr/>
          <p:nvPr/>
        </p:nvGrpSpPr>
        <p:grpSpPr>
          <a:xfrm>
            <a:off x="1567543" y="1166244"/>
            <a:ext cx="816429" cy="1396363"/>
            <a:chOff x="1567543" y="1166244"/>
            <a:chExt cx="816429" cy="1396363"/>
          </a:xfrm>
        </p:grpSpPr>
        <p:grpSp>
          <p:nvGrpSpPr>
            <p:cNvPr id="10" name="组合 9"/>
            <p:cNvGrpSpPr/>
            <p:nvPr/>
          </p:nvGrpSpPr>
          <p:grpSpPr>
            <a:xfrm>
              <a:off x="1567543" y="1166244"/>
              <a:ext cx="702128" cy="1396363"/>
              <a:chOff x="1567543" y="1166244"/>
              <a:chExt cx="702128" cy="1396363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649185" y="1166244"/>
                <a:ext cx="62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T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5" name="直接箭头连接符 14"/>
              <p:cNvCxnSpPr/>
              <p:nvPr/>
            </p:nvCxnSpPr>
            <p:spPr>
              <a:xfrm>
                <a:off x="1567543" y="1817914"/>
                <a:ext cx="0" cy="566057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/>
              <p:nvPr/>
            </p:nvCxnSpPr>
            <p:spPr>
              <a:xfrm flipV="1">
                <a:off x="1567543" y="1397077"/>
                <a:ext cx="0" cy="45720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1567543" y="2100942"/>
                <a:ext cx="620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mg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959428" y="1507671"/>
              <a:ext cx="424544" cy="620486"/>
              <a:chOff x="1959428" y="1507671"/>
              <a:chExt cx="424544" cy="620486"/>
            </a:xfrm>
          </p:grpSpPr>
          <p:cxnSp>
            <p:nvCxnSpPr>
              <p:cNvPr id="23" name="直接箭头连接符 22"/>
              <p:cNvCxnSpPr/>
              <p:nvPr/>
            </p:nvCxnSpPr>
            <p:spPr>
              <a:xfrm rot="5400000">
                <a:off x="1649185" y="1817914"/>
                <a:ext cx="620486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959429" y="1507671"/>
                <a:ext cx="4245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3222170" y="461661"/>
            <a:ext cx="128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隔离法</a:t>
            </a:r>
            <a:endParaRPr lang="zh-CN" altLang="en-US" b="1" dirty="0"/>
          </a:p>
        </p:txBody>
      </p:sp>
      <p:grpSp>
        <p:nvGrpSpPr>
          <p:cNvPr id="17" name="组合 16"/>
          <p:cNvGrpSpPr/>
          <p:nvPr/>
        </p:nvGrpSpPr>
        <p:grpSpPr>
          <a:xfrm>
            <a:off x="2797627" y="1046006"/>
            <a:ext cx="3176815" cy="4010182"/>
            <a:chOff x="2797627" y="1046006"/>
            <a:chExt cx="3176815" cy="4010182"/>
          </a:xfrm>
        </p:grpSpPr>
        <p:sp>
          <p:nvSpPr>
            <p:cNvPr id="29" name="TextBox 28"/>
            <p:cNvSpPr txBox="1"/>
            <p:nvPr/>
          </p:nvSpPr>
          <p:spPr>
            <a:xfrm>
              <a:off x="2797627" y="1549477"/>
              <a:ext cx="849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对</a:t>
              </a:r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zh-CN" altLang="en-US" b="1" dirty="0" smtClean="0"/>
                <a:t>：</a:t>
              </a:r>
              <a:endParaRPr lang="zh-CN" altLang="en-US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97627" y="1046006"/>
              <a:ext cx="2786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由牛顿第二定律</a:t>
              </a:r>
              <a:endParaRPr lang="zh-CN" altLang="en-US" b="1" dirty="0"/>
            </a:p>
          </p:txBody>
        </p:sp>
        <p:graphicFrame>
          <p:nvGraphicFramePr>
            <p:cNvPr id="31" name="对象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2123945"/>
                </p:ext>
              </p:extLst>
            </p:nvPr>
          </p:nvGraphicFramePr>
          <p:xfrm>
            <a:off x="3859325" y="1627909"/>
            <a:ext cx="1947862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41" name="Equation" r:id="rId7" imgW="1091880" imgH="215640" progId="Equation.DSMT4">
                    <p:embed/>
                  </p:oleObj>
                </mc:Choice>
                <mc:Fallback>
                  <p:oleObj name="Equation" r:id="rId7" imgW="109188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59325" y="1627909"/>
                          <a:ext cx="1947862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Box 31"/>
            <p:cNvSpPr txBox="1"/>
            <p:nvPr/>
          </p:nvSpPr>
          <p:spPr>
            <a:xfrm>
              <a:off x="2797629" y="2111828"/>
              <a:ext cx="8490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对</a:t>
              </a:r>
              <a:r>
                <a:rPr lang="en-US" altLang="zh-CN" b="1" i="1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zh-CN" altLang="en-US" b="1" dirty="0" smtClean="0"/>
                <a:t>：</a:t>
              </a:r>
              <a:endParaRPr lang="zh-CN" altLang="en-US" b="1" dirty="0"/>
            </a:p>
          </p:txBody>
        </p:sp>
        <p:graphicFrame>
          <p:nvGraphicFramePr>
            <p:cNvPr id="33" name="对象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0416747"/>
                </p:ext>
              </p:extLst>
            </p:nvPr>
          </p:nvGraphicFramePr>
          <p:xfrm>
            <a:off x="3777342" y="2138892"/>
            <a:ext cx="2197100" cy="385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42" name="Equation" r:id="rId9" imgW="1231560" imgH="215640" progId="Equation.DSMT4">
                    <p:embed/>
                  </p:oleObj>
                </mc:Choice>
                <mc:Fallback>
                  <p:oleObj name="Equation" r:id="rId9" imgW="123156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777342" y="2138892"/>
                          <a:ext cx="2197100" cy="385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Box 33"/>
            <p:cNvSpPr txBox="1"/>
            <p:nvPr/>
          </p:nvSpPr>
          <p:spPr>
            <a:xfrm>
              <a:off x="2797627" y="2682350"/>
              <a:ext cx="2786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（</a:t>
              </a:r>
              <a:r>
                <a:rPr lang="en-US" altLang="zh-CN" b="1" dirty="0" smtClean="0"/>
                <a:t>1</a:t>
              </a:r>
              <a:r>
                <a:rPr lang="zh-CN" altLang="en-US" b="1" dirty="0" smtClean="0"/>
                <a:t>）</a:t>
              </a:r>
              <a:r>
                <a:rPr lang="en-US" altLang="zh-CN" b="1" dirty="0" smtClean="0"/>
                <a:t>+</a:t>
              </a:r>
              <a:r>
                <a:rPr lang="zh-CN" altLang="en-US" b="1" dirty="0" smtClean="0"/>
                <a:t>（</a:t>
              </a:r>
              <a:r>
                <a:rPr lang="en-US" altLang="zh-CN" b="1" dirty="0" smtClean="0"/>
                <a:t>2</a:t>
              </a:r>
              <a:r>
                <a:rPr lang="zh-CN" altLang="en-US" b="1" dirty="0" smtClean="0"/>
                <a:t>）得</a:t>
              </a:r>
              <a:endParaRPr lang="zh-CN" altLang="en-US" b="1" dirty="0"/>
            </a:p>
          </p:txBody>
        </p:sp>
        <p:graphicFrame>
          <p:nvGraphicFramePr>
            <p:cNvPr id="36" name="对象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7310214"/>
                </p:ext>
              </p:extLst>
            </p:nvPr>
          </p:nvGraphicFramePr>
          <p:xfrm>
            <a:off x="2797629" y="3249840"/>
            <a:ext cx="2468563" cy="385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43" name="Equation" r:id="rId11" imgW="1384200" imgH="215640" progId="Equation.DSMT4">
                    <p:embed/>
                  </p:oleObj>
                </mc:Choice>
                <mc:Fallback>
                  <p:oleObj name="Equation" r:id="rId11" imgW="138420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797629" y="3249840"/>
                          <a:ext cx="2468563" cy="385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对象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0714815"/>
                </p:ext>
              </p:extLst>
            </p:nvPr>
          </p:nvGraphicFramePr>
          <p:xfrm>
            <a:off x="3289300" y="3602038"/>
            <a:ext cx="1268413" cy="703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44" name="Equation" r:id="rId13" imgW="711000" imgH="393480" progId="Equation.DSMT4">
                    <p:embed/>
                  </p:oleObj>
                </mc:Choice>
                <mc:Fallback>
                  <p:oleObj name="Equation" r:id="rId13" imgW="71100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289300" y="3602038"/>
                          <a:ext cx="1268413" cy="7032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对象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0355262"/>
                </p:ext>
              </p:extLst>
            </p:nvPr>
          </p:nvGraphicFramePr>
          <p:xfrm>
            <a:off x="3268663" y="4352925"/>
            <a:ext cx="1677987" cy="703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45" name="Equation" r:id="rId15" imgW="939600" imgH="393480" progId="Equation.DSMT4">
                    <p:embed/>
                  </p:oleObj>
                </mc:Choice>
                <mc:Fallback>
                  <p:oleObj name="Equation" r:id="rId15" imgW="93960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268663" y="4352925"/>
                          <a:ext cx="1677987" cy="7032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" name="组合 40"/>
          <p:cNvGrpSpPr/>
          <p:nvPr/>
        </p:nvGrpSpPr>
        <p:grpSpPr>
          <a:xfrm>
            <a:off x="6377761" y="1307285"/>
            <a:ext cx="2518467" cy="961419"/>
            <a:chOff x="539595" y="2271627"/>
            <a:chExt cx="2518467" cy="961419"/>
          </a:xfrm>
        </p:grpSpPr>
        <p:grpSp>
          <p:nvGrpSpPr>
            <p:cNvPr id="42" name="组合 41"/>
            <p:cNvGrpSpPr>
              <a:grpSpLocks/>
            </p:cNvGrpSpPr>
            <p:nvPr/>
          </p:nvGrpSpPr>
          <p:grpSpPr bwMode="auto">
            <a:xfrm>
              <a:off x="539595" y="2713275"/>
              <a:ext cx="2518467" cy="519771"/>
              <a:chOff x="6117" y="4709"/>
              <a:chExt cx="2341" cy="319"/>
            </a:xfrm>
          </p:grpSpPr>
          <p:sp>
            <p:nvSpPr>
              <p:cNvPr id="46" name="Text Box 13"/>
              <p:cNvSpPr txBox="1">
                <a:spLocks noChangeArrowheads="1"/>
              </p:cNvSpPr>
              <p:nvPr/>
            </p:nvSpPr>
            <p:spPr bwMode="auto">
              <a:xfrm>
                <a:off x="6477" y="4780"/>
                <a:ext cx="360" cy="23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72000" tIns="0" rIns="72000" bIns="0" anchor="t" anchorCtr="0" upright="1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1600" i="1" kern="100" dirty="0" smtClean="0">
                    <a:effectLst/>
                    <a:latin typeface="Times New Roman"/>
                    <a:ea typeface="宋体"/>
                    <a:cs typeface="Times New Roman"/>
                  </a:rPr>
                  <a:t>M</a:t>
                </a:r>
                <a:endParaRPr lang="zh-CN" sz="1600" kern="100" dirty="0">
                  <a:effectLst/>
                  <a:latin typeface="Calibri"/>
                  <a:ea typeface="宋体"/>
                  <a:cs typeface="Times New Roman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en-US" sz="2000" kern="0" dirty="0">
                    <a:effectLst/>
                    <a:latin typeface="Times New Roman"/>
                    <a:ea typeface="宋体"/>
                    <a:cs typeface="Times New Roman"/>
                  </a:rPr>
                  <a:t> </a:t>
                </a:r>
                <a:endParaRPr lang="zh-CN" sz="1600" kern="100" dirty="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  <p:cxnSp>
            <p:nvCxnSpPr>
              <p:cNvPr id="47" name="Line 14"/>
              <p:cNvCxnSpPr/>
              <p:nvPr/>
            </p:nvCxnSpPr>
            <p:spPr bwMode="auto">
              <a:xfrm>
                <a:off x="6837" y="4921"/>
                <a:ext cx="5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8" name="Text Box 15"/>
              <p:cNvSpPr txBox="1">
                <a:spLocks noChangeArrowheads="1"/>
              </p:cNvSpPr>
              <p:nvPr/>
            </p:nvSpPr>
            <p:spPr bwMode="auto">
              <a:xfrm>
                <a:off x="7392" y="4821"/>
                <a:ext cx="360" cy="20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72000" tIns="0" rIns="72000" bIns="0" anchor="t" anchorCtr="0" upright="1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n-US" sz="1600" i="1" kern="100" dirty="0" smtClean="0">
                    <a:effectLst/>
                    <a:latin typeface="Times New Roman"/>
                    <a:ea typeface="宋体"/>
                    <a:cs typeface="Times New Roman"/>
                  </a:rPr>
                  <a:t>m</a:t>
                </a:r>
                <a:endParaRPr lang="zh-CN" sz="1600" kern="100" dirty="0">
                  <a:effectLst/>
                  <a:latin typeface="Calibri"/>
                  <a:ea typeface="宋体"/>
                  <a:cs typeface="Times New Roman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en-US" sz="2000" kern="0" dirty="0">
                    <a:effectLst/>
                    <a:latin typeface="Times New Roman"/>
                    <a:ea typeface="宋体"/>
                    <a:cs typeface="Times New Roman"/>
                  </a:rPr>
                  <a:t> </a:t>
                </a:r>
                <a:endParaRPr lang="zh-CN" sz="1600" kern="100" dirty="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  <p:cxnSp>
            <p:nvCxnSpPr>
              <p:cNvPr id="49" name="Line 16"/>
              <p:cNvCxnSpPr/>
              <p:nvPr/>
            </p:nvCxnSpPr>
            <p:spPr bwMode="auto">
              <a:xfrm>
                <a:off x="6117" y="5028"/>
                <a:ext cx="2160" cy="0"/>
              </a:xfrm>
              <a:prstGeom prst="line">
                <a:avLst/>
              </a:prstGeom>
              <a:noFill/>
              <a:ln w="57150" cmpd="thinThick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Line 17"/>
              <p:cNvCxnSpPr/>
              <p:nvPr/>
            </p:nvCxnSpPr>
            <p:spPr bwMode="auto">
              <a:xfrm>
                <a:off x="7737" y="4921"/>
                <a:ext cx="5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" name="Text Box 18"/>
              <p:cNvSpPr txBox="1">
                <a:spLocks noChangeArrowheads="1"/>
              </p:cNvSpPr>
              <p:nvPr/>
            </p:nvSpPr>
            <p:spPr bwMode="auto">
              <a:xfrm>
                <a:off x="8063" y="4709"/>
                <a:ext cx="395" cy="1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l">
                  <a:spcAft>
                    <a:spcPts val="0"/>
                  </a:spcAft>
                </a:pPr>
                <a:r>
                  <a:rPr lang="en-US" sz="2000" i="1" kern="0" dirty="0" smtClean="0">
                    <a:effectLst/>
                    <a:latin typeface="Times New Roman"/>
                    <a:ea typeface="宋体"/>
                    <a:cs typeface="Times New Roman"/>
                  </a:rPr>
                  <a:t>mg</a:t>
                </a:r>
                <a:r>
                  <a:rPr lang="en-US" sz="2000" kern="0" dirty="0">
                    <a:effectLst/>
                    <a:latin typeface="Times New Roman"/>
                    <a:ea typeface="宋体"/>
                    <a:cs typeface="Times New Roman"/>
                  </a:rPr>
                  <a:t> </a:t>
                </a:r>
                <a:endParaRPr lang="zh-CN" sz="1600" kern="100" dirty="0">
                  <a:effectLst/>
                  <a:latin typeface="Calibri"/>
                  <a:ea typeface="宋体"/>
                  <a:cs typeface="Times New Roman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1314174" y="2271627"/>
              <a:ext cx="983861" cy="461665"/>
              <a:chOff x="1314174" y="2271627"/>
              <a:chExt cx="983861" cy="461665"/>
            </a:xfrm>
          </p:grpSpPr>
          <p:cxnSp>
            <p:nvCxnSpPr>
              <p:cNvPr id="44" name="直接箭头连接符 43"/>
              <p:cNvCxnSpPr/>
              <p:nvPr/>
            </p:nvCxnSpPr>
            <p:spPr>
              <a:xfrm>
                <a:off x="1314174" y="2637119"/>
                <a:ext cx="774581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1604642" y="2271627"/>
                <a:ext cx="6933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2" name="TextBox 51"/>
          <p:cNvSpPr txBox="1"/>
          <p:nvPr/>
        </p:nvSpPr>
        <p:spPr>
          <a:xfrm>
            <a:off x="6509656" y="461664"/>
            <a:ext cx="2188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先整体后隔离</a:t>
            </a:r>
            <a:endParaRPr lang="zh-CN" altLang="en-US" b="1" dirty="0"/>
          </a:p>
        </p:txBody>
      </p:sp>
      <p:grpSp>
        <p:nvGrpSpPr>
          <p:cNvPr id="21" name="组合 20"/>
          <p:cNvGrpSpPr/>
          <p:nvPr/>
        </p:nvGrpSpPr>
        <p:grpSpPr>
          <a:xfrm>
            <a:off x="6200252" y="2661867"/>
            <a:ext cx="2677626" cy="1570716"/>
            <a:chOff x="6200252" y="2661867"/>
            <a:chExt cx="2677626" cy="1570716"/>
          </a:xfrm>
        </p:grpSpPr>
        <p:sp>
          <p:nvSpPr>
            <p:cNvPr id="53" name="TextBox 52"/>
            <p:cNvSpPr txBox="1"/>
            <p:nvPr/>
          </p:nvSpPr>
          <p:spPr>
            <a:xfrm>
              <a:off x="6377761" y="2661867"/>
              <a:ext cx="1736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对整体：</a:t>
              </a:r>
              <a:endParaRPr lang="zh-CN" altLang="en-US" b="1" dirty="0"/>
            </a:p>
          </p:txBody>
        </p:sp>
        <p:graphicFrame>
          <p:nvGraphicFramePr>
            <p:cNvPr id="54" name="对象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5683632"/>
                </p:ext>
              </p:extLst>
            </p:nvPr>
          </p:nvGraphicFramePr>
          <p:xfrm>
            <a:off x="6389493" y="3266217"/>
            <a:ext cx="2446338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46" name="Equation" r:id="rId17" imgW="1371600" imgH="215640" progId="Equation.DSMT4">
                    <p:embed/>
                  </p:oleObj>
                </mc:Choice>
                <mc:Fallback>
                  <p:oleObj name="Equation" r:id="rId17" imgW="137160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389493" y="3266217"/>
                          <a:ext cx="2446338" cy="3857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" name="TextBox 54"/>
            <p:cNvSpPr txBox="1"/>
            <p:nvPr/>
          </p:nvSpPr>
          <p:spPr>
            <a:xfrm>
              <a:off x="6200252" y="3750436"/>
              <a:ext cx="1736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对</a:t>
              </a:r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zh-CN" altLang="en-US" b="1" dirty="0" smtClean="0"/>
                <a:t>：</a:t>
              </a:r>
              <a:endParaRPr lang="zh-CN" altLang="en-US" b="1" dirty="0"/>
            </a:p>
          </p:txBody>
        </p:sp>
        <p:graphicFrame>
          <p:nvGraphicFramePr>
            <p:cNvPr id="56" name="对象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1653886"/>
                </p:ext>
              </p:extLst>
            </p:nvPr>
          </p:nvGraphicFramePr>
          <p:xfrm>
            <a:off x="7245928" y="3848408"/>
            <a:ext cx="1631950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47" name="Equation" r:id="rId19" imgW="914400" imgH="215640" progId="Equation.DSMT4">
                    <p:embed/>
                  </p:oleObj>
                </mc:Choice>
                <mc:Fallback>
                  <p:oleObj name="Equation" r:id="rId19" imgW="91440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245928" y="3848408"/>
                          <a:ext cx="1631950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组合 4"/>
          <p:cNvGrpSpPr/>
          <p:nvPr/>
        </p:nvGrpSpPr>
        <p:grpSpPr>
          <a:xfrm>
            <a:off x="285959" y="3181415"/>
            <a:ext cx="2425491" cy="1225485"/>
            <a:chOff x="285959" y="3181415"/>
            <a:chExt cx="2425491" cy="1225485"/>
          </a:xfrm>
        </p:grpSpPr>
        <p:graphicFrame>
          <p:nvGraphicFramePr>
            <p:cNvPr id="57" name="对象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3715269"/>
                </p:ext>
              </p:extLst>
            </p:nvPr>
          </p:nvGraphicFramePr>
          <p:xfrm>
            <a:off x="422275" y="3703638"/>
            <a:ext cx="2289175" cy="703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48" name="Equation" r:id="rId21" imgW="1282680" imgH="393480" progId="Equation.DSMT4">
                    <p:embed/>
                  </p:oleObj>
                </mc:Choice>
                <mc:Fallback>
                  <p:oleObj name="Equation" r:id="rId21" imgW="12826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22275" y="3703638"/>
                          <a:ext cx="2289175" cy="7032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" name="TextBox 57"/>
            <p:cNvSpPr txBox="1"/>
            <p:nvPr/>
          </p:nvSpPr>
          <p:spPr>
            <a:xfrm>
              <a:off x="285959" y="3181415"/>
              <a:ext cx="2356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Times New Roman" pitchFamily="18" charset="0"/>
                  <a:cs typeface="Times New Roman" pitchFamily="18" charset="0"/>
                </a:rPr>
                <a:t>当</a:t>
              </a:r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m&lt;&lt;M</a:t>
              </a:r>
              <a:r>
                <a:rPr lang="zh-CN" altLang="en-US" dirty="0" smtClean="0">
                  <a:latin typeface="Times New Roman" pitchFamily="18" charset="0"/>
                  <a:cs typeface="Times New Roman" pitchFamily="18" charset="0"/>
                </a:rPr>
                <a:t>时</a:t>
              </a:r>
              <a:r>
                <a:rPr lang="zh-CN" altLang="en-US" i="1" dirty="0" smtClean="0">
                  <a:latin typeface="Times New Roman" pitchFamily="18" charset="0"/>
                  <a:cs typeface="Times New Roman" pitchFamily="18" charset="0"/>
                </a:rPr>
                <a:t>，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316404" y="958161"/>
            <a:ext cx="2748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细绳扳直</a:t>
            </a:r>
            <a:r>
              <a:rPr lang="en-US" altLang="zh-CN" b="1" dirty="0" smtClean="0">
                <a:solidFill>
                  <a:srgbClr val="FF0000"/>
                </a:solidFill>
              </a:rPr>
              <a:t>——</a:t>
            </a:r>
            <a:r>
              <a:rPr lang="zh-CN" altLang="en-US" b="1" dirty="0" smtClean="0">
                <a:solidFill>
                  <a:srgbClr val="FF0000"/>
                </a:solidFill>
              </a:rPr>
              <a:t>等效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61" name="音频 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4633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523"/>
    </mc:Choice>
    <mc:Fallback>
      <p:transition spd="slow" advTm="167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24314" y="690364"/>
            <a:ext cx="834956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   求系统的内力，既可以对系统内部各物体分别隔离，画出它们的受力图，然后分别对这几个物体列牛顿第二定律方程，也可以先整体后隔离：整体法求加速度，隔离法求内力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。隔离法是普适的，是基本方法；整体法是有条件的，属于巧解。</a:t>
            </a:r>
            <a:endParaRPr lang="zh-CN" altLang="en-US" sz="2800" b="1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09051" y="3032847"/>
            <a:ext cx="79676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 smtClean="0">
                <a:solidFill>
                  <a:schemeClr val="tx1"/>
                </a:solidFill>
              </a:rPr>
              <a:t>注意：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加速度</a:t>
            </a:r>
            <a:r>
              <a:rPr lang="zh-CN" altLang="en-US" sz="2800" b="1" dirty="0">
                <a:solidFill>
                  <a:srgbClr val="FF0000"/>
                </a:solidFill>
              </a:rPr>
              <a:t>相同</a:t>
            </a:r>
            <a:r>
              <a:rPr lang="zh-CN" altLang="en-US" sz="2800" b="1" dirty="0">
                <a:solidFill>
                  <a:schemeClr val="tx1"/>
                </a:solidFill>
              </a:rPr>
              <a:t>是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整体法适用的</a:t>
            </a:r>
            <a:r>
              <a:rPr lang="zh-CN" altLang="en-US" sz="2800" b="1" dirty="0">
                <a:solidFill>
                  <a:srgbClr val="0000FF"/>
                </a:solidFill>
              </a:rPr>
              <a:t>条件</a:t>
            </a:r>
            <a:r>
              <a:rPr lang="zh-CN" altLang="en-US" sz="2800" b="1" dirty="0">
                <a:solidFill>
                  <a:schemeClr val="tx1"/>
                </a:solidFill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</a:rPr>
              <a:t>包括</a:t>
            </a:r>
            <a:r>
              <a:rPr lang="zh-CN" altLang="en-US" sz="2800" b="1" dirty="0">
                <a:solidFill>
                  <a:schemeClr val="tx1"/>
                </a:solidFill>
              </a:rPr>
              <a:t>两个物体</a:t>
            </a:r>
            <a:r>
              <a:rPr lang="zh-CN" altLang="en-US" sz="2800" b="1" dirty="0">
                <a:solidFill>
                  <a:srgbClr val="FF0000"/>
                </a:solidFill>
              </a:rPr>
              <a:t>加速度均为零</a:t>
            </a:r>
            <a:r>
              <a:rPr lang="zh-CN" altLang="en-US" sz="2800" b="1" dirty="0">
                <a:solidFill>
                  <a:schemeClr val="tx1"/>
                </a:solidFill>
              </a:rPr>
              <a:t>的情况</a:t>
            </a:r>
            <a:r>
              <a:rPr lang="zh-CN" altLang="en-US" sz="2800" b="1" dirty="0" smtClean="0">
                <a:solidFill>
                  <a:schemeClr val="tx1"/>
                </a:solidFill>
              </a:rPr>
              <a:t>。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44"/>
    </mc:Choice>
    <mc:Fallback>
      <p:transition spd="slow" advTm="4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687" y="81942"/>
            <a:ext cx="83711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如图，质量为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的楔形物块静置在水平地面上，其斜面的倾角为</a:t>
            </a:r>
            <a:r>
              <a:rPr lang="zh-CN" altLang="zh-CN" b="1" i="1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．斜面上有一质量为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的小物块， 小物块与斜面之间存在摩擦．用恒力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沿斜面向上拉小物块，使之</a:t>
            </a:r>
            <a:r>
              <a:rPr lang="zh-CN" altLang="zh-C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匀速上滑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．在小物块运动的过程中，</a:t>
            </a:r>
            <a:r>
              <a:rPr lang="zh-CN" altLang="zh-C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楔形物块始终保持静止．则地面对楔形物物块的支持力</a:t>
            </a:r>
            <a:r>
              <a:rPr lang="zh-CN" altLang="zh-CN" b="1" dirty="0" smtClean="0">
                <a:latin typeface="Times New Roman" pitchFamily="18" charset="0"/>
                <a:cs typeface="Times New Roman" pitchFamily="18" charset="0"/>
              </a:rPr>
              <a:t>为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（      ）</a:t>
            </a:r>
            <a:endParaRPr lang="zh-CN" altLang="zh-CN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b="1" dirty="0" err="1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）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      B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b="1" dirty="0" err="1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）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zh-CN" altLang="zh-CN" b="1" i="1" dirty="0">
                <a:latin typeface="Times New Roman" pitchFamily="18" charset="0"/>
                <a:cs typeface="Times New Roman" pitchFamily="18" charset="0"/>
              </a:rPr>
              <a:t>－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   </a:t>
            </a:r>
            <a:endParaRPr lang="zh-CN" altLang="zh-CN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b="1" dirty="0" err="1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）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b="1" dirty="0" err="1"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          D.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b="1" dirty="0" err="1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CN" b="1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）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zh-CN" altLang="zh-CN" b="1" dirty="0">
                <a:latin typeface="Times New Roman" pitchFamily="18" charset="0"/>
                <a:cs typeface="Times New Roman" pitchFamily="18" charset="0"/>
              </a:rPr>
              <a:t>－</a:t>
            </a:r>
            <a:r>
              <a:rPr lang="en-US" altLang="zh-CN" b="1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b="1" dirty="0" err="1" smtClean="0"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en-US" altLang="zh-CN" b="1" i="1" dirty="0" err="1" smtClean="0">
                <a:latin typeface="Times New Roman" pitchFamily="18" charset="0"/>
                <a:cs typeface="Times New Roman" pitchFamily="18" charset="0"/>
              </a:rPr>
              <a:t>θ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6" y="3201307"/>
            <a:ext cx="2726239" cy="141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825" name="组合 34824"/>
          <p:cNvGrpSpPr/>
          <p:nvPr/>
        </p:nvGrpSpPr>
        <p:grpSpPr>
          <a:xfrm>
            <a:off x="3646714" y="2941702"/>
            <a:ext cx="2637064" cy="1916115"/>
            <a:chOff x="3646714" y="3102199"/>
            <a:chExt cx="2637064" cy="1916115"/>
          </a:xfrm>
        </p:grpSpPr>
        <p:grpSp>
          <p:nvGrpSpPr>
            <p:cNvPr id="34824" name="组合 34823"/>
            <p:cNvGrpSpPr/>
            <p:nvPr/>
          </p:nvGrpSpPr>
          <p:grpSpPr>
            <a:xfrm>
              <a:off x="3646714" y="3102199"/>
              <a:ext cx="2637064" cy="1916115"/>
              <a:chOff x="3646714" y="3102199"/>
              <a:chExt cx="2637064" cy="1916115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4223657" y="3810001"/>
                <a:ext cx="794657" cy="59871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" name="直接箭头连接符 6"/>
              <p:cNvCxnSpPr/>
              <p:nvPr/>
            </p:nvCxnSpPr>
            <p:spPr>
              <a:xfrm>
                <a:off x="4620985" y="4109358"/>
                <a:ext cx="0" cy="908956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箭头连接符 8"/>
              <p:cNvCxnSpPr/>
              <p:nvPr/>
            </p:nvCxnSpPr>
            <p:spPr>
              <a:xfrm flipV="1">
                <a:off x="4620985" y="3537857"/>
                <a:ext cx="0" cy="571502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箭头连接符 10"/>
              <p:cNvCxnSpPr/>
              <p:nvPr/>
            </p:nvCxnSpPr>
            <p:spPr>
              <a:xfrm flipH="1" flipV="1">
                <a:off x="4049486" y="3712029"/>
                <a:ext cx="571499" cy="397329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/>
              <p:cNvCxnSpPr/>
              <p:nvPr/>
            </p:nvCxnSpPr>
            <p:spPr>
              <a:xfrm>
                <a:off x="3646714" y="4109358"/>
                <a:ext cx="1524000" cy="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4544786" y="3102199"/>
                <a:ext cx="5306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zh-CN" altLang="en-US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446813" y="4556649"/>
                <a:ext cx="18369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 smtClean="0">
                    <a:latin typeface="Times New Roman" pitchFamily="18" charset="0"/>
                    <a:cs typeface="Times New Roman" pitchFamily="18" charset="0"/>
                  </a:rPr>
                  <a:t>（</a:t>
                </a:r>
                <a:r>
                  <a:rPr lang="en-US" altLang="zh-CN" b="1" i="1" dirty="0" err="1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zh-CN" b="1" dirty="0" err="1" smtClean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en-US" altLang="zh-CN" b="1" i="1" dirty="0" err="1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zh-CN" altLang="en-US" b="1" dirty="0" smtClean="0">
                    <a:latin typeface="Times New Roman" pitchFamily="18" charset="0"/>
                    <a:cs typeface="Times New Roman" pitchFamily="18" charset="0"/>
                  </a:rPr>
                  <a:t>）</a:t>
                </a:r>
                <a:r>
                  <a:rPr lang="en-US" altLang="zh-CN" b="1" i="1" dirty="0" smtClean="0">
                    <a:latin typeface="Times New Roman" pitchFamily="18" charset="0"/>
                    <a:cs typeface="Times New Roman" pitchFamily="18" charset="0"/>
                  </a:rPr>
                  <a:t>g</a:t>
                </a:r>
                <a:endParaRPr lang="zh-CN" altLang="en-US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170715" y="3910693"/>
                <a:ext cx="4354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zh-CN" altLang="en-US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788229" y="3361943"/>
                <a:ext cx="4354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zh-CN" altLang="en-US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4819" name="弧形 34818"/>
            <p:cNvSpPr/>
            <p:nvPr/>
          </p:nvSpPr>
          <p:spPr>
            <a:xfrm rot="16200000">
              <a:off x="4364054" y="4026108"/>
              <a:ext cx="230833" cy="230833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823" name="组合 34822"/>
          <p:cNvGrpSpPr/>
          <p:nvPr/>
        </p:nvGrpSpPr>
        <p:grpSpPr>
          <a:xfrm>
            <a:off x="4005264" y="3524304"/>
            <a:ext cx="683513" cy="517100"/>
            <a:chOff x="4014352" y="3679861"/>
            <a:chExt cx="683513" cy="517100"/>
          </a:xfrm>
        </p:grpSpPr>
        <p:cxnSp>
          <p:nvCxnSpPr>
            <p:cNvPr id="29" name="直接箭头连接符 28"/>
            <p:cNvCxnSpPr/>
            <p:nvPr/>
          </p:nvCxnSpPr>
          <p:spPr>
            <a:xfrm flipV="1">
              <a:off x="4620985" y="3679861"/>
              <a:ext cx="0" cy="4294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flipH="1">
              <a:off x="4014352" y="4109359"/>
              <a:ext cx="60663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822" name="组合 34821"/>
            <p:cNvGrpSpPr/>
            <p:nvPr/>
          </p:nvGrpSpPr>
          <p:grpSpPr>
            <a:xfrm>
              <a:off x="4056972" y="3726028"/>
              <a:ext cx="640893" cy="470933"/>
              <a:chOff x="6052458" y="3439761"/>
              <a:chExt cx="640893" cy="470933"/>
            </a:xfrm>
          </p:grpSpPr>
          <p:grpSp>
            <p:nvGrpSpPr>
              <p:cNvPr id="34821" name="组合 34820"/>
              <p:cNvGrpSpPr/>
              <p:nvPr/>
            </p:nvGrpSpPr>
            <p:grpSpPr>
              <a:xfrm>
                <a:off x="6052458" y="3439761"/>
                <a:ext cx="571499" cy="412451"/>
                <a:chOff x="6052458" y="3439761"/>
                <a:chExt cx="571499" cy="412451"/>
              </a:xfrm>
            </p:grpSpPr>
            <p:cxnSp>
              <p:nvCxnSpPr>
                <p:cNvPr id="25" name="直接连接符 24"/>
                <p:cNvCxnSpPr/>
                <p:nvPr/>
              </p:nvCxnSpPr>
              <p:spPr>
                <a:xfrm>
                  <a:off x="6052458" y="3439761"/>
                  <a:ext cx="571499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052458" y="3454882"/>
                  <a:ext cx="0" cy="39733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/>
              <p:cNvSpPr txBox="1"/>
              <p:nvPr/>
            </p:nvSpPr>
            <p:spPr>
              <a:xfrm>
                <a:off x="6162673" y="3541362"/>
                <a:ext cx="5306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zh-CN" sz="1800" b="1" i="1" dirty="0" smtClean="0">
                    <a:latin typeface="Times New Roman" pitchFamily="18" charset="0"/>
                    <a:cs typeface="Times New Roman" pitchFamily="18" charset="0"/>
                  </a:rPr>
                  <a:t>θ</a:t>
                </a:r>
                <a:endParaRPr lang="zh-CN" altLang="en-US" sz="1800" b="1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aphicFrame>
        <p:nvGraphicFramePr>
          <p:cNvPr id="46" name="对象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740674"/>
              </p:ext>
            </p:extLst>
          </p:nvPr>
        </p:nvGraphicFramePr>
        <p:xfrm>
          <a:off x="6283778" y="4396152"/>
          <a:ext cx="14700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3" name="Equation" r:id="rId7" imgW="749160" imgH="203040" progId="Equation.DSMT4">
                  <p:embed/>
                </p:oleObj>
              </mc:Choice>
              <mc:Fallback>
                <p:oleObj name="Equation" r:id="rId7" imgW="749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83778" y="4396152"/>
                        <a:ext cx="1470025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828" name="组合 34827"/>
          <p:cNvGrpSpPr/>
          <p:nvPr/>
        </p:nvGrpSpPr>
        <p:grpSpPr>
          <a:xfrm>
            <a:off x="5606143" y="2759598"/>
            <a:ext cx="3363686" cy="1480615"/>
            <a:chOff x="5606143" y="2759598"/>
            <a:chExt cx="3363686" cy="1480615"/>
          </a:xfrm>
        </p:grpSpPr>
        <p:sp>
          <p:nvSpPr>
            <p:cNvPr id="34826" name="TextBox 34825"/>
            <p:cNvSpPr txBox="1"/>
            <p:nvPr/>
          </p:nvSpPr>
          <p:spPr>
            <a:xfrm>
              <a:off x="5606143" y="2759598"/>
              <a:ext cx="33636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解：整体受力如图所示</a:t>
              </a:r>
              <a:endParaRPr lang="zh-CN" altLang="en-US" dirty="0"/>
            </a:p>
          </p:txBody>
        </p:sp>
        <p:graphicFrame>
          <p:nvGraphicFramePr>
            <p:cNvPr id="34827" name="对象 348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5583050"/>
                </p:ext>
              </p:extLst>
            </p:nvPr>
          </p:nvGraphicFramePr>
          <p:xfrm>
            <a:off x="5812765" y="3273087"/>
            <a:ext cx="2917578" cy="398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74" name="Equation" r:id="rId9" imgW="1485720" imgH="203040" progId="Equation.DSMT4">
                    <p:embed/>
                  </p:oleObj>
                </mc:Choice>
                <mc:Fallback>
                  <p:oleObj name="Equation" r:id="rId9" imgW="14857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812765" y="3273087"/>
                          <a:ext cx="2917578" cy="3989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对象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1970114"/>
                </p:ext>
              </p:extLst>
            </p:nvPr>
          </p:nvGraphicFramePr>
          <p:xfrm>
            <a:off x="5916613" y="3841750"/>
            <a:ext cx="2743200" cy="398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75" name="Equation" r:id="rId11" imgW="1396800" imgH="203040" progId="Equation.DSMT4">
                    <p:embed/>
                  </p:oleObj>
                </mc:Choice>
                <mc:Fallback>
                  <p:oleObj name="Equation" r:id="rId11" imgW="139680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916613" y="3841750"/>
                          <a:ext cx="2743200" cy="3984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3" name="直接连接符 2"/>
          <p:cNvCxnSpPr/>
          <p:nvPr/>
        </p:nvCxnSpPr>
        <p:spPr>
          <a:xfrm>
            <a:off x="6477000" y="1197429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3280438" y="1578429"/>
            <a:ext cx="28591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音频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9607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006"/>
    </mc:Choice>
    <mc:Fallback>
      <p:transition spd="slow" advTm="123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56" y="1963556"/>
            <a:ext cx="2736244" cy="96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392" y="104230"/>
            <a:ext cx="801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如图所示，物块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和木板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间的动摩擦因数为</a:t>
            </a:r>
            <a:r>
              <a:rPr lang="el-GR" altLang="zh-CN" b="1" i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，木板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与水平面间的动摩擦因数为</a:t>
            </a:r>
            <a:r>
              <a:rPr lang="el-GR" altLang="zh-CN" b="1" i="1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zh-CN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，物块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和木板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的质量分别为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和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，现对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施加一水平力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，要使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和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能发生相对运动，问</a:t>
            </a:r>
            <a:r>
              <a:rPr lang="en-US" altLang="zh-CN" b="1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的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大小应满足什么条件？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496407" y="1547730"/>
            <a:ext cx="2130670" cy="1844850"/>
            <a:chOff x="3496407" y="1547730"/>
            <a:chExt cx="2130670" cy="1844850"/>
          </a:xfrm>
        </p:grpSpPr>
        <p:cxnSp>
          <p:nvCxnSpPr>
            <p:cNvPr id="8" name="直接箭头连接符 7"/>
            <p:cNvCxnSpPr/>
            <p:nvPr/>
          </p:nvCxnSpPr>
          <p:spPr>
            <a:xfrm flipV="1">
              <a:off x="4519246" y="1963556"/>
              <a:ext cx="0" cy="56862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17"/>
            <p:cNvGrpSpPr/>
            <p:nvPr/>
          </p:nvGrpSpPr>
          <p:grpSpPr>
            <a:xfrm>
              <a:off x="3496407" y="1585409"/>
              <a:ext cx="2130670" cy="1807171"/>
              <a:chOff x="3496407" y="1585409"/>
              <a:chExt cx="2130670" cy="1807171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4243754" y="2297723"/>
                <a:ext cx="550984" cy="468923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" name="直接箭头连接符 5"/>
              <p:cNvCxnSpPr/>
              <p:nvPr/>
            </p:nvCxnSpPr>
            <p:spPr>
              <a:xfrm>
                <a:off x="4519246" y="2532184"/>
                <a:ext cx="0" cy="597878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箭头连接符 9"/>
              <p:cNvCxnSpPr/>
              <p:nvPr/>
            </p:nvCxnSpPr>
            <p:spPr>
              <a:xfrm>
                <a:off x="4519246" y="2532184"/>
                <a:ext cx="720969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1"/>
              <p:cNvCxnSpPr/>
              <p:nvPr/>
            </p:nvCxnSpPr>
            <p:spPr>
              <a:xfrm flipH="1">
                <a:off x="4009292" y="2532184"/>
                <a:ext cx="509954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4879730" y="2121877"/>
                <a:ext cx="7473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258407" y="1585409"/>
                <a:ext cx="7473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altLang="zh-CN" i="1" baseline="-25000" dirty="0" smtClean="0">
                    <a:latin typeface="Times New Roman" pitchFamily="18" charset="0"/>
                    <a:cs typeface="Times New Roman" pitchFamily="18" charset="0"/>
                  </a:rPr>
                  <a:t>BA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258406" y="2930915"/>
                <a:ext cx="7473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smtClean="0">
                    <a:latin typeface="Times New Roman" pitchFamily="18" charset="0"/>
                    <a:cs typeface="Times New Roman" pitchFamily="18" charset="0"/>
                  </a:rPr>
                  <a:t>mg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496407" y="2340986"/>
                <a:ext cx="7473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1" dirty="0" err="1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altLang="zh-CN" i="1" baseline="-25000" dirty="0" err="1" smtClean="0">
                    <a:latin typeface="Times New Roman" pitchFamily="18" charset="0"/>
                    <a:cs typeface="Times New Roman" pitchFamily="18" charset="0"/>
                  </a:rPr>
                  <a:t>BA</a:t>
                </a:r>
                <a:endParaRPr lang="zh-CN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0" name="直接箭头连接符 19"/>
            <p:cNvCxnSpPr/>
            <p:nvPr/>
          </p:nvCxnSpPr>
          <p:spPr>
            <a:xfrm>
              <a:off x="4879730" y="1957421"/>
              <a:ext cx="50482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879730" y="1547730"/>
              <a:ext cx="504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altLang="zh-CN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893044" y="1306992"/>
            <a:ext cx="2332892" cy="2291005"/>
            <a:chOff x="5937738" y="1388908"/>
            <a:chExt cx="2332892" cy="2291005"/>
          </a:xfrm>
        </p:grpSpPr>
        <p:sp>
          <p:nvSpPr>
            <p:cNvPr id="24" name="矩形 23"/>
            <p:cNvSpPr/>
            <p:nvPr/>
          </p:nvSpPr>
          <p:spPr>
            <a:xfrm>
              <a:off x="5937738" y="2619547"/>
              <a:ext cx="2332892" cy="183104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箭头连接符 25"/>
            <p:cNvCxnSpPr/>
            <p:nvPr/>
          </p:nvCxnSpPr>
          <p:spPr>
            <a:xfrm>
              <a:off x="6975231" y="2711099"/>
              <a:ext cx="0" cy="78237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>
              <a:off x="6975231" y="3102288"/>
              <a:ext cx="0" cy="156727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flipV="1">
              <a:off x="6975231" y="1816241"/>
              <a:ext cx="0" cy="95040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>
              <a:off x="6975231" y="2711099"/>
              <a:ext cx="574431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flipH="1">
              <a:off x="6564923" y="2711099"/>
              <a:ext cx="410308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423638" y="1660212"/>
              <a:ext cx="504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altLang="zh-CN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7" name="直接箭头连接符 36"/>
            <p:cNvCxnSpPr/>
            <p:nvPr/>
          </p:nvCxnSpPr>
          <p:spPr>
            <a:xfrm>
              <a:off x="7423637" y="2070520"/>
              <a:ext cx="50482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757621" y="1388908"/>
              <a:ext cx="666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altLang="zh-CN" i="1" baseline="-250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75231" y="2871455"/>
              <a:ext cx="767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altLang="zh-CN" i="1" baseline="-25000" dirty="0" smtClean="0">
                  <a:latin typeface="Times New Roman" pitchFamily="18" charset="0"/>
                  <a:cs typeface="Times New Roman" pitchFamily="18" charset="0"/>
                </a:rPr>
                <a:t>AB</a:t>
              </a:r>
              <a:endParaRPr lang="zh-CN" alt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81801" y="3341359"/>
              <a:ext cx="6418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baseline="-25000" dirty="0" smtClean="0">
                  <a:latin typeface="Times New Roman" pitchFamily="18" charset="0"/>
                  <a:cs typeface="Times New Roman" pitchFamily="18" charset="0"/>
                </a:rPr>
                <a:t>Mg</a:t>
              </a:r>
              <a:endParaRPr lang="zh-CN" alt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262445" y="2157882"/>
              <a:ext cx="767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i="1" baseline="-25000" dirty="0" err="1" smtClean="0">
                  <a:latin typeface="Times New Roman" pitchFamily="18" charset="0"/>
                  <a:cs typeface="Times New Roman" pitchFamily="18" charset="0"/>
                </a:rPr>
                <a:t>AB</a:t>
              </a:r>
              <a:endParaRPr lang="zh-CN" alt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91629" y="2216402"/>
              <a:ext cx="767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i="1" baseline="-25000" dirty="0" err="1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57040" y="4164117"/>
            <a:ext cx="5321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2.</a:t>
            </a:r>
            <a:r>
              <a:rPr lang="zh-CN" altLang="en-US" b="1" dirty="0" smtClean="0">
                <a:solidFill>
                  <a:srgbClr val="0000FF"/>
                </a:solidFill>
              </a:rPr>
              <a:t>当两个物体的加速度不相同时，必须用隔离法分析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6557" y="3333120"/>
            <a:ext cx="532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1.</a:t>
            </a:r>
            <a:r>
              <a:rPr lang="zh-CN" altLang="en-US" b="1" dirty="0" smtClean="0">
                <a:solidFill>
                  <a:srgbClr val="0000FF"/>
                </a:solidFill>
              </a:rPr>
              <a:t>两个物体发生相对运动的条件是两个物体的加速度不相同。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30462" y="3748618"/>
            <a:ext cx="2532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本题中，</a:t>
            </a:r>
            <a:r>
              <a:rPr lang="en-US" altLang="zh-CN" dirty="0" smtClean="0"/>
              <a:t>AB</a:t>
            </a:r>
            <a:r>
              <a:rPr lang="zh-CN" altLang="en-US" dirty="0" smtClean="0"/>
              <a:t>发生相对滑动，必须满足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altLang="zh-CN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dirty="0"/>
          </a:p>
        </p:txBody>
      </p:sp>
      <p:pic>
        <p:nvPicPr>
          <p:cNvPr id="11" name="音频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63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27"/>
    </mc:Choice>
    <mc:Fallback>
      <p:transition spd="slow" advTm="93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4" grpId="0"/>
      <p:bldP spid="45" grpId="0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|2.4|5.3|21.2|19.2|26.4|5|8.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7.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5|0.8|11.2|6.4|60.8|9|8.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8|6.2|9.2|5.7|3.4|20.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11.8|15.4|15.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6.8|13.8|5.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3533</TotalTime>
  <Words>723</Words>
  <Application>Microsoft Office PowerPoint</Application>
  <PresentationFormat>全屏显示(16:9)</PresentationFormat>
  <Paragraphs>170</Paragraphs>
  <Slides>12</Slides>
  <Notes>1</Notes>
  <HiddenSlides>0</HiddenSlides>
  <MMClips>11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15" baseType="lpstr">
      <vt:lpstr>1_Office 主题​​</vt:lpstr>
      <vt:lpstr>Equation</vt:lpstr>
      <vt:lpstr>MathType 6.0 Equation</vt:lpstr>
      <vt:lpstr>第四章《力和运动的关系》 难点突破（一）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Administrator</cp:lastModifiedBy>
  <cp:revision>91</cp:revision>
  <dcterms:created xsi:type="dcterms:W3CDTF">2020-02-01T11:21:51Z</dcterms:created>
  <dcterms:modified xsi:type="dcterms:W3CDTF">2020-02-15T01:36:16Z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