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3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</p:sldMasterIdLst>
  <p:notesMasterIdLst>
    <p:notesMasterId r:id="rId25"/>
  </p:notesMasterIdLst>
  <p:sldIdLst>
    <p:sldId id="347" r:id="rId3"/>
    <p:sldId id="319" r:id="rId4"/>
    <p:sldId id="358" r:id="rId5"/>
    <p:sldId id="320" r:id="rId6"/>
    <p:sldId id="322" r:id="rId7"/>
    <p:sldId id="349" r:id="rId8"/>
    <p:sldId id="323" r:id="rId9"/>
    <p:sldId id="325" r:id="rId10"/>
    <p:sldId id="350" r:id="rId11"/>
    <p:sldId id="327" r:id="rId12"/>
    <p:sldId id="328" r:id="rId13"/>
    <p:sldId id="329" r:id="rId14"/>
    <p:sldId id="330" r:id="rId15"/>
    <p:sldId id="356" r:id="rId16"/>
    <p:sldId id="331" r:id="rId17"/>
    <p:sldId id="352" r:id="rId18"/>
    <p:sldId id="351" r:id="rId19"/>
    <p:sldId id="357" r:id="rId20"/>
    <p:sldId id="353" r:id="rId21"/>
    <p:sldId id="354" r:id="rId22"/>
    <p:sldId id="346" r:id="rId23"/>
    <p:sldId id="348" r:id="rId24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A2"/>
    <a:srgbClr val="EEBDB0"/>
    <a:srgbClr val="FFFF66"/>
    <a:srgbClr val="66FF99"/>
    <a:srgbClr val="F7A7E8"/>
    <a:srgbClr val="A5EA36"/>
    <a:srgbClr val="4CAA06"/>
    <a:srgbClr val="69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6875" autoAdjust="0"/>
  </p:normalViewPr>
  <p:slideViewPr>
    <p:cSldViewPr showGuides="1">
      <p:cViewPr varScale="1">
        <p:scale>
          <a:sx n="107" d="100"/>
          <a:sy n="107" d="100"/>
        </p:scale>
        <p:origin x="-105" y="-57"/>
      </p:cViewPr>
      <p:guideLst>
        <p:guide orient="horz" pos="1616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9BB47-C4A1-454D-94E3-DF081DCC734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>
                <a:buNone/>
              </a:p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8109662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04274-C5FB-482B-A915-3CE82F1EAC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6CF9-39ED-4F77-B07F-EA50D423B9A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BF826-C9C3-4712-9440-590B10AC02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5B3F3-8EB7-4752-A673-39391731219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651F-3DC2-4403-B288-F367BB7535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24A30-EFFF-4C5A-804E-6FA41ED483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E6859-C4A0-4A1F-A605-9073874579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11C0E-A582-4B8D-BE3E-BF38F54488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50D27-959B-46CA-A0B6-E7689177EE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2D708-73F5-46B4-8CEB-B220128A7C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F11B-D746-4CF7-83CB-8C9B2B34C7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1BE98E1D-91D3-4072-A426-5832C9EB0C6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必修（二）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5 Lesson1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   乔秀燕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4282" y="1252545"/>
            <a:ext cx="861060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/>
              <a:t>When we were coming back from the islands, the sky __________________________. Then a huge wave _______________ and my younger brother _____________. My elder brother ____________ “</a:t>
            </a:r>
            <a:r>
              <a:rPr lang="en-US" altLang="zh-CN" sz="2800" dirty="0" err="1"/>
              <a:t>Moskoe</a:t>
            </a:r>
            <a:r>
              <a:rPr lang="en-US" altLang="zh-CN" sz="2800" dirty="0"/>
              <a:t>-storm!”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071934" y="4214824"/>
            <a:ext cx="304800" cy="40005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4282" y="1714494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was covered with dark clouds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14282" y="221456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covered our boat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14282" y="2643188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fell into the sea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715008" y="2643188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cried out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85720" y="3643320"/>
            <a:ext cx="8153400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/>
              <a:t>The storyteller’s feelings: ___________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357686" y="364332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frightened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 animBg="1"/>
      <p:bldP spid="13320" grpId="0"/>
      <p:bldP spid="13321" grpId="0"/>
      <p:bldP spid="13322" grpId="0"/>
      <p:bldP spid="13323" grpId="0"/>
      <p:bldP spid="13324" grpId="0"/>
      <p:bldP spid="133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4282" y="267875"/>
            <a:ext cx="8458200" cy="2160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The wind and waves carried us _________________________________. 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Then</a:t>
            </a:r>
            <a:r>
              <a:rPr lang="en-US" altLang="zh-CN" sz="2800" dirty="0"/>
              <a:t>, we were _____________ it. 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Suddenly</a:t>
            </a:r>
            <a:r>
              <a:rPr lang="en-US" altLang="zh-CN" sz="2800" dirty="0"/>
              <a:t>, we ________________.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857620" y="3786196"/>
            <a:ext cx="304800" cy="40005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4282" y="3105360"/>
            <a:ext cx="81534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The storyteller’s feelings: ___________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4282" y="785800"/>
            <a:ext cx="79248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towards the direction of the whirlpool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643174" y="1285866"/>
            <a:ext cx="2895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on the edge of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428860" y="1785932"/>
            <a:ext cx="37338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went over the edge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357686" y="3000378"/>
            <a:ext cx="2514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hopeless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643570" y="1814510"/>
            <a:ext cx="2071702" cy="400050"/>
          </a:xfrm>
          <a:prstGeom prst="wedgeRoundRectCallout">
            <a:avLst>
              <a:gd name="adj1" fmla="val -87433"/>
              <a:gd name="adj2" fmla="val -9386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在</a:t>
            </a:r>
            <a:r>
              <a:rPr lang="en-US" altLang="zh-CN" sz="2800" dirty="0" smtClean="0">
                <a:solidFill>
                  <a:srgbClr val="FF0000"/>
                </a:solidFill>
              </a:rPr>
              <a:t>…</a:t>
            </a:r>
            <a:r>
              <a:rPr lang="zh-CN" altLang="en-US" sz="2800" dirty="0" smtClean="0">
                <a:solidFill>
                  <a:srgbClr val="FF0000"/>
                </a:solidFill>
              </a:rPr>
              <a:t>的边缘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500562" y="2500312"/>
            <a:ext cx="2357454" cy="400050"/>
          </a:xfrm>
          <a:prstGeom prst="wedgeRoundRectCallout">
            <a:avLst>
              <a:gd name="adj1" fmla="val -87433"/>
              <a:gd name="adj2" fmla="val -9386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越过</a:t>
            </a:r>
            <a:r>
              <a:rPr lang="en-US" altLang="zh-CN" sz="2800" dirty="0" smtClean="0">
                <a:solidFill>
                  <a:srgbClr val="FF0000"/>
                </a:solidFill>
              </a:rPr>
              <a:t>…</a:t>
            </a:r>
            <a:r>
              <a:rPr lang="zh-CN" altLang="en-US" sz="2800" dirty="0" smtClean="0">
                <a:solidFill>
                  <a:srgbClr val="FF0000"/>
                </a:solidFill>
              </a:rPr>
              <a:t>的边缘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/>
      <p:bldP spid="14349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400050"/>
            <a:ext cx="8458200" cy="319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The boat was on the inside of ________________ and we were going round </a:t>
            </a:r>
            <a:r>
              <a:rPr lang="en-US" altLang="zh-CN" sz="2800" dirty="0" smtClean="0"/>
              <a:t>_____________________. </a:t>
            </a:r>
            <a:r>
              <a:rPr lang="en-US" altLang="zh-CN" sz="2800" dirty="0"/>
              <a:t>After I made three important </a:t>
            </a:r>
            <a:r>
              <a:rPr lang="en-US" altLang="zh-CN" sz="2800" dirty="0">
                <a:solidFill>
                  <a:srgbClr val="FF0000"/>
                </a:solidFill>
              </a:rPr>
              <a:t>observation</a:t>
            </a:r>
            <a:r>
              <a:rPr lang="en-US" altLang="zh-CN" sz="2800" dirty="0"/>
              <a:t>s, I </a:t>
            </a:r>
            <a:r>
              <a:rPr lang="en-US" altLang="zh-CN" sz="2800" dirty="0" smtClean="0"/>
              <a:t>tied </a:t>
            </a:r>
            <a:r>
              <a:rPr lang="en-US" altLang="zh-CN" sz="2800" dirty="0"/>
              <a:t>myself to _____________________. I tried to make my brother __________, but he was ___________________.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191000" y="42291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81534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/>
              <a:t>The storyteller’s feelings: ___________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072066" y="321453"/>
            <a:ext cx="3810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the huge whirlpool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572000" y="928676"/>
            <a:ext cx="5562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in </a:t>
            </a:r>
            <a:r>
              <a:rPr lang="en-US" altLang="zh-CN" sz="2800" dirty="0">
                <a:solidFill>
                  <a:srgbClr val="FF0000"/>
                </a:solidFill>
              </a:rPr>
              <a:t>circles at great speed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857356" y="1928808"/>
            <a:ext cx="50292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a barrel to help me float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071670" y="2428874"/>
            <a:ext cx="3048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understand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14282" y="2928940"/>
            <a:ext cx="4419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too frightened to get it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429124" y="364332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calm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7143768" y="2428874"/>
            <a:ext cx="1524000" cy="400050"/>
          </a:xfrm>
          <a:prstGeom prst="wedgeRoundRectCallout">
            <a:avLst>
              <a:gd name="adj1" fmla="val -160523"/>
              <a:gd name="adj2" fmla="val -1877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800" i="1" dirty="0">
                <a:solidFill>
                  <a:srgbClr val="FF0000"/>
                </a:solidFill>
              </a:rPr>
              <a:t>n.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观察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714876" y="2857502"/>
            <a:ext cx="1524000" cy="400050"/>
          </a:xfrm>
          <a:prstGeom prst="wedgeRoundRectCallout">
            <a:avLst>
              <a:gd name="adj1" fmla="val -160523"/>
              <a:gd name="adj2" fmla="val -1877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800" i="1" dirty="0">
                <a:solidFill>
                  <a:srgbClr val="FF0000"/>
                </a:solidFill>
              </a:rPr>
              <a:t>n.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</a:rPr>
              <a:t>桶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844" y="357172"/>
            <a:ext cx="885828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u="sng" dirty="0" smtClean="0">
                <a:solidFill>
                  <a:schemeClr val="accent2"/>
                </a:solidFill>
              </a:rPr>
              <a:t>The larger </a:t>
            </a:r>
            <a:r>
              <a:rPr lang="en-US" altLang="zh-CN" sz="2800" dirty="0" smtClean="0">
                <a:solidFill>
                  <a:schemeClr val="accent2"/>
                </a:solidFill>
              </a:rPr>
              <a:t>the bodies were, </a:t>
            </a:r>
            <a:r>
              <a:rPr lang="en-US" altLang="zh-CN" sz="2800" u="sng" dirty="0" smtClean="0">
                <a:solidFill>
                  <a:schemeClr val="accent2"/>
                </a:solidFill>
              </a:rPr>
              <a:t>the more </a:t>
            </a:r>
            <a:r>
              <a:rPr lang="en-US" altLang="zh-CN" sz="2800" dirty="0" smtClean="0">
                <a:solidFill>
                  <a:schemeClr val="accent2"/>
                </a:solidFill>
              </a:rPr>
              <a:t>rapidly it fell.</a:t>
            </a:r>
          </a:p>
          <a:p>
            <a:pPr marL="514350" indent="-514350">
              <a:buAutoNum type="arabicPeriod"/>
            </a:pPr>
            <a:r>
              <a:rPr lang="en-US" altLang="zh-CN" sz="2800" dirty="0" smtClean="0">
                <a:solidFill>
                  <a:schemeClr val="accent2"/>
                </a:solidFill>
              </a:rPr>
              <a:t>Between </a:t>
            </a:r>
            <a:r>
              <a:rPr lang="en-US" altLang="zh-CN" sz="2800" u="sng" dirty="0" smtClean="0">
                <a:solidFill>
                  <a:schemeClr val="accent2"/>
                </a:solidFill>
              </a:rPr>
              <a:t>two objects of 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equal extent</a:t>
            </a:r>
            <a:r>
              <a:rPr lang="en-US" altLang="zh-CN" sz="2800" dirty="0" smtClean="0">
                <a:solidFill>
                  <a:schemeClr val="accent2"/>
                </a:solidFill>
              </a:rPr>
              <a:t>, round objects fell down less rapidly.</a:t>
            </a:r>
          </a:p>
          <a:p>
            <a:pPr marL="514350" indent="-514350">
              <a:buAutoNum type="arabicPeriod"/>
            </a:pPr>
            <a:r>
              <a:rPr lang="en-US" altLang="zh-CN" sz="2800" dirty="0" smtClean="0">
                <a:solidFill>
                  <a:schemeClr val="accent2"/>
                </a:solidFill>
              </a:rPr>
              <a:t>Between two objects of the same size, </a:t>
            </a:r>
            <a:r>
              <a:rPr lang="en-US" altLang="zh-CN" sz="2800" u="sng" dirty="0" smtClean="0">
                <a:solidFill>
                  <a:schemeClr val="accent2"/>
                </a:solidFill>
              </a:rPr>
              <a:t>objects shaped like a 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tube</a:t>
            </a:r>
            <a:r>
              <a:rPr lang="en-US" altLang="zh-CN" sz="2800" dirty="0" smtClean="0">
                <a:solidFill>
                  <a:schemeClr val="accent2"/>
                </a:solidFill>
              </a:rPr>
              <a:t> fell down more slowly.</a:t>
            </a:r>
          </a:p>
          <a:p>
            <a:pPr marL="514350" indent="-514350">
              <a:buAutoNum type="arabicPeriod"/>
            </a:pPr>
            <a:endParaRPr lang="en-US" altLang="zh-CN" sz="2800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eriod"/>
            </a:pPr>
            <a:endParaRPr lang="en-US" altLang="zh-CN" sz="2800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eriod"/>
            </a:pPr>
            <a:endParaRPr lang="en-US" altLang="zh-CN" sz="2800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eriod"/>
            </a:pPr>
            <a:endParaRPr lang="en-US" altLang="zh-CN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3" grpId="0"/>
      <p:bldP spid="25614" grpId="0"/>
      <p:bldP spid="25615" grpId="0"/>
      <p:bldP spid="25616" grpId="0"/>
      <p:bldP spid="25617" grpId="0"/>
      <p:bldP spid="25619" grpId="0" animBg="1"/>
      <p:bldP spid="12" grpId="0" animBg="1"/>
      <p:bldP spid="1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4282" y="810816"/>
            <a:ext cx="8320118" cy="151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/>
              <a:t>Soon afterwards, the whirlpool ________________. The waves soon carried me away and finally a boat ______________.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2703910"/>
            <a:ext cx="8153400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/>
              <a:t>The storyteller’s feelings: ___________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072066" y="750081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became less wild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5720" y="1785932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picked me up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4876" y="2678907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tired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11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</a:pPr>
            <a:r>
              <a:rPr lang="en-US" altLang="zh-CN" sz="2800" dirty="0" smtClean="0"/>
              <a:t>     Why did the storyteller survived while his elder brother didn’t?</a:t>
            </a:r>
          </a:p>
          <a:p>
            <a:pPr marL="514350" indent="-514350">
              <a:lnSpc>
                <a:spcPts val="3000"/>
              </a:lnSpc>
            </a:pPr>
            <a:endParaRPr lang="en-US" altLang="zh-CN" sz="2800" dirty="0" smtClean="0"/>
          </a:p>
          <a:p>
            <a:pPr marL="514350" indent="-514350">
              <a:lnSpc>
                <a:spcPts val="3000"/>
              </a:lnSpc>
            </a:pPr>
            <a:endParaRPr lang="en-US" altLang="zh-CN" sz="2800" dirty="0" smtClean="0"/>
          </a:p>
          <a:p>
            <a:pPr marL="514350" indent="-514350">
              <a:lnSpc>
                <a:spcPts val="3000"/>
              </a:lnSpc>
            </a:pPr>
            <a:endParaRPr lang="en-US" altLang="zh-CN" sz="2800" dirty="0" smtClean="0"/>
          </a:p>
          <a:p>
            <a:pPr marL="514350" indent="-514350">
              <a:lnSpc>
                <a:spcPts val="3000"/>
              </a:lnSpc>
            </a:pPr>
            <a:endParaRPr lang="en-US" altLang="zh-CN" sz="2800" dirty="0" smtClean="0"/>
          </a:p>
          <a:p>
            <a:pPr marL="514350" indent="-514350">
              <a:lnSpc>
                <a:spcPts val="3000"/>
              </a:lnSpc>
            </a:pPr>
            <a:endParaRPr lang="en-US" altLang="zh-CN" sz="2800" dirty="0" smtClean="0"/>
          </a:p>
          <a:p>
            <a:pPr marL="514350" indent="-514350">
              <a:lnSpc>
                <a:spcPts val="3000"/>
              </a:lnSpc>
            </a:pPr>
            <a:endParaRPr lang="en-US" altLang="zh-CN" sz="2800" dirty="0" smtClean="0"/>
          </a:p>
          <a:p>
            <a:pPr>
              <a:lnSpc>
                <a:spcPct val="110000"/>
              </a:lnSpc>
            </a:pPr>
            <a:endParaRPr lang="en-US" altLang="zh-CN" sz="2800" dirty="0"/>
          </a:p>
          <a:p>
            <a:pPr>
              <a:lnSpc>
                <a:spcPct val="110000"/>
              </a:lnSpc>
            </a:pPr>
            <a:endParaRPr lang="en-US" altLang="zh-CN" sz="28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596" y="785800"/>
            <a:ext cx="8429684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The fisherman survived because he was calm in the whirlpool and made clear observations. Based on the </a:t>
            </a:r>
            <a:r>
              <a:rPr lang="en-US" altLang="zh-CN" sz="2800" dirty="0" smtClean="0">
                <a:solidFill>
                  <a:srgbClr val="FF0000"/>
                </a:solidFill>
              </a:rPr>
              <a:t>observations, </a:t>
            </a:r>
            <a:r>
              <a:rPr lang="en-US" altLang="zh-CN" sz="2800" dirty="0">
                <a:solidFill>
                  <a:srgbClr val="FF0000"/>
                </a:solidFill>
              </a:rPr>
              <a:t>he saved himself by tying himself to a barrel to help him float and jumped into the sea</a:t>
            </a:r>
            <a:r>
              <a:rPr lang="en-US" altLang="zh-CN" sz="28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1" name="矩形 10"/>
          <p:cNvSpPr/>
          <p:nvPr/>
        </p:nvSpPr>
        <p:spPr>
          <a:xfrm>
            <a:off x="428596" y="2285998"/>
            <a:ext cx="85725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His elder brother was too frightened and stayed in the heavy boat, which was pulled into the bottom of the whirlpool.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3429006"/>
            <a:ext cx="857256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altLang="zh-CN" sz="2800" dirty="0" smtClean="0">
                <a:solidFill>
                  <a:srgbClr val="7030A0"/>
                </a:solidFill>
              </a:rPr>
              <a:t>It is important to overcome fear and stay calm in a dangerous situation so that we can have a clear mind to make observations and come up with ways to escape from danger.</a:t>
            </a:r>
            <a:endParaRPr lang="en-US" altLang="zh-CN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2844" y="12009"/>
            <a:ext cx="885831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Read again and complete </a:t>
            </a:r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the illustration about how the storyteller </a:t>
            </a:r>
            <a:r>
              <a:rPr lang="en-US" altLang="zh-CN" sz="2800" u="sng" dirty="0">
                <a:solidFill>
                  <a:srgbClr val="0000FF"/>
                </a:solidFill>
                <a:latin typeface="Arial" charset="0"/>
                <a:cs typeface="Arial" charset="0"/>
              </a:rPr>
              <a:t>overcome his fear </a:t>
            </a:r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and </a:t>
            </a:r>
            <a:r>
              <a:rPr lang="en-US" altLang="zh-CN" sz="2800" u="sng" dirty="0">
                <a:solidFill>
                  <a:srgbClr val="0000FF"/>
                </a:solidFill>
                <a:latin typeface="Arial" charset="0"/>
                <a:cs typeface="Arial" charset="0"/>
              </a:rPr>
              <a:t>struggled to survive </a:t>
            </a:r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from the whirlpool.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21651"/>
            <a:ext cx="7769886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8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4282" y="142858"/>
            <a:ext cx="3786214" cy="105413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When the </a:t>
            </a:r>
            <a:r>
              <a:rPr lang="en-US" altLang="zh-CN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Moskoe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-storm came, I became very frightened.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1857370"/>
            <a:ext cx="3428992" cy="13763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The boat went in the direction of the whirlpool. we were hopeless.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571882"/>
            <a:ext cx="3786214" cy="13763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When we were on the edge of the whirlpool, I became calmer. We went over the edge. 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86446" y="3357568"/>
            <a:ext cx="3286148" cy="13763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 became curious about the whirlpool itself and made three observations.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57884" y="1785932"/>
            <a:ext cx="3286116" cy="137473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 tied myself to a barrel. I jumped into the sea to try and escape.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57818" y="-19035"/>
            <a:ext cx="3786182" cy="137473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The waves carried me to an area where the other fishermen were. A boat picked me up.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uiExpand="1" build="p" animBg="1"/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4282" y="285734"/>
            <a:ext cx="8929718" cy="1988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How is the text organized?</a:t>
            </a:r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Time order.</a:t>
            </a:r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Read again </a:t>
            </a:r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and circle the </a:t>
            </a:r>
            <a:r>
              <a:rPr lang="en-US" altLang="zh-CN" sz="2800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time words</a:t>
            </a:r>
            <a:r>
              <a:rPr lang="en-US" altLang="zh-CN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14942" y="214296"/>
            <a:ext cx="3786214" cy="470898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 smtClean="0"/>
              <a:t>About three years ago,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/>
              <a:t>One day,</a:t>
            </a:r>
          </a:p>
          <a:p>
            <a:pPr>
              <a:lnSpc>
                <a:spcPts val="3000"/>
              </a:lnSpc>
            </a:pPr>
            <a:r>
              <a:rPr lang="en-US" altLang="zh-CN" sz="2800" u="sng" dirty="0" smtClean="0">
                <a:solidFill>
                  <a:srgbClr val="7030A0"/>
                </a:solidFill>
              </a:rPr>
              <a:t>All at once</a:t>
            </a:r>
            <a:r>
              <a:rPr lang="en-US" altLang="zh-CN" sz="2800" dirty="0" smtClean="0">
                <a:solidFill>
                  <a:srgbClr val="7030A0"/>
                </a:solidFill>
              </a:rPr>
              <a:t>,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7030A0"/>
                </a:solidFill>
              </a:rPr>
              <a:t>Suddenly,</a:t>
            </a:r>
          </a:p>
          <a:p>
            <a:pPr>
              <a:lnSpc>
                <a:spcPts val="3000"/>
              </a:lnSpc>
            </a:pPr>
            <a:r>
              <a:rPr lang="en-US" altLang="zh-CN" sz="2800" u="sng" dirty="0" smtClean="0">
                <a:solidFill>
                  <a:srgbClr val="FF0000"/>
                </a:solidFill>
              </a:rPr>
              <a:t>The moment</a:t>
            </a:r>
            <a:r>
              <a:rPr lang="en-US" altLang="zh-CN" sz="2800" dirty="0" smtClean="0">
                <a:solidFill>
                  <a:srgbClr val="FF0000"/>
                </a:solidFill>
              </a:rPr>
              <a:t>…,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At that moment,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/>
              <a:t>After a while, 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/>
              <a:t>Then,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/>
              <a:t>Without waiting,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/>
              <a:t>Some time after…,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/>
              <a:t>Soon after that,</a:t>
            </a:r>
          </a:p>
          <a:p>
            <a:pPr>
              <a:lnSpc>
                <a:spcPts val="3000"/>
              </a:lnSpc>
            </a:pPr>
            <a:r>
              <a:rPr lang="en-US" altLang="zh-CN" sz="2800" dirty="0" smtClean="0"/>
              <a:t>In the end,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8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4282" y="142858"/>
            <a:ext cx="3786214" cy="105413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When the </a:t>
            </a:r>
            <a:r>
              <a:rPr lang="en-US" altLang="zh-CN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Moskoe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-storm came, I became very frightened.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857370"/>
            <a:ext cx="3428992" cy="13763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The boat went in the direction of the whirlpool. we were hopeless.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571882"/>
            <a:ext cx="3786214" cy="13763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When we were on the edge of the whirlpool, I became calmer. We went over the edge. 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86446" y="3357568"/>
            <a:ext cx="3286148" cy="13763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 became curious about the whirlpool itself and made three observations.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57884" y="1785932"/>
            <a:ext cx="3286116" cy="137473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 tied myself to a barrel. I jumped into the sea to try and escape.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29256" y="-19035"/>
            <a:ext cx="3714744" cy="137473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The waves carried me to an area where the other fishermen were. A boat picked me up.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43108" y="-18"/>
            <a:ext cx="3714776" cy="51193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dirty="0" smtClean="0">
                <a:latin typeface="Arial" charset="0"/>
                <a:cs typeface="Arial" charset="0"/>
              </a:rPr>
              <a:t>Tell the story using the time words.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About three years ago,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One day,</a:t>
            </a:r>
          </a:p>
          <a:p>
            <a:pPr>
              <a:lnSpc>
                <a:spcPts val="2800"/>
              </a:lnSpc>
            </a:pPr>
            <a:r>
              <a:rPr lang="en-US" altLang="zh-CN" sz="2800" u="sng" dirty="0" smtClean="0">
                <a:solidFill>
                  <a:srgbClr val="7030A0"/>
                </a:solidFill>
              </a:rPr>
              <a:t>All at once</a:t>
            </a:r>
            <a:r>
              <a:rPr lang="en-US" altLang="zh-CN" sz="2800" dirty="0" smtClean="0">
                <a:solidFill>
                  <a:srgbClr val="7030A0"/>
                </a:solidFill>
              </a:rPr>
              <a:t>,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7030A0"/>
                </a:solidFill>
              </a:rPr>
              <a:t>Suddenly,</a:t>
            </a:r>
          </a:p>
          <a:p>
            <a:pPr>
              <a:lnSpc>
                <a:spcPts val="2800"/>
              </a:lnSpc>
            </a:pPr>
            <a:r>
              <a:rPr lang="en-US" altLang="zh-CN" sz="2800" u="sng" dirty="0" smtClean="0">
                <a:solidFill>
                  <a:srgbClr val="FF0000"/>
                </a:solidFill>
              </a:rPr>
              <a:t>The moment</a:t>
            </a:r>
            <a:r>
              <a:rPr lang="en-US" altLang="zh-CN" sz="2800" dirty="0" smtClean="0">
                <a:solidFill>
                  <a:srgbClr val="FF0000"/>
                </a:solidFill>
              </a:rPr>
              <a:t>…,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At that moment,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/>
              <a:t>After a while, 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/>
              <a:t>Then,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/>
              <a:t>Without waiting,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/>
              <a:t>Some time after…,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/>
              <a:t>Soon after that,</a:t>
            </a:r>
          </a:p>
          <a:p>
            <a:pPr>
              <a:lnSpc>
                <a:spcPts val="2800"/>
              </a:lnSpc>
            </a:pPr>
            <a:r>
              <a:rPr lang="en-US" altLang="zh-CN" sz="2800" dirty="0" smtClean="0"/>
              <a:t>In the end,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2844" y="571486"/>
            <a:ext cx="8858312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About three years ago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something terrible happened to me. When the </a:t>
            </a:r>
            <a:r>
              <a:rPr lang="en-US" altLang="zh-CN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Moskoe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-storm came, I became very frightened.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Then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the boat went in the direction of the whirlpool. We were hopeless.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At that moment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when we were on the edge of the whirlpool, I became calmer.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Suddenly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we went over the edge.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After a while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I became curious about the whirlpool itself and made three observations.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Then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I tied myself to a barrel.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Without waiting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I jumped into the sea to try and escape.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Some time after 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 left the boat, the waves carried me to an area where the other fishermen were.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 the end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a boat picked me up.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7554" y="0"/>
            <a:ext cx="6072198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Summary 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066800" y="400050"/>
            <a:ext cx="4191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Lesson 1 </a:t>
            </a:r>
          </a:p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 SEA </a:t>
            </a:r>
            <a:r>
              <a:rPr lang="en-US" altLang="zh-CN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STORY (P30)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4282" y="1857370"/>
            <a:ext cx="1928826" cy="56630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 smtClean="0"/>
              <a:t>学习目标：</a:t>
            </a:r>
            <a:endParaRPr lang="en-US" altLang="zh-CN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48" y="2557687"/>
            <a:ext cx="6929486" cy="151426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zh-CN" altLang="en-US" sz="2800" dirty="0" smtClean="0"/>
              <a:t>能够概括该故事的主要内容</a:t>
            </a:r>
            <a:r>
              <a:rPr lang="en-US" altLang="zh-CN" sz="2800" dirty="0" smtClean="0"/>
              <a:t>;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zh-CN" altLang="en-US" sz="2800" dirty="0" smtClean="0"/>
              <a:t>能够提炼该故事的情节和主人公的情感</a:t>
            </a:r>
            <a:r>
              <a:rPr lang="en-US" altLang="zh-CN" sz="2800" dirty="0" smtClean="0"/>
              <a:t>;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zh-CN" altLang="en-US" sz="2800" dirty="0" smtClean="0"/>
              <a:t>能够使用时间词讲述该故事。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2844" y="571486"/>
            <a:ext cx="8858312" cy="29649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ts val="2800"/>
              </a:lnSpc>
            </a:pPr>
            <a:r>
              <a:rPr lang="en-US" altLang="zh-CN" sz="2800" dirty="0" smtClean="0">
                <a:latin typeface="Arial" charset="0"/>
                <a:cs typeface="Arial" charset="0"/>
              </a:rPr>
              <a:t>How to read or write a story?</a:t>
            </a:r>
          </a:p>
          <a:p>
            <a:pPr marL="514350" indent="-514350">
              <a:lnSpc>
                <a:spcPts val="28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</a:t>
            </a:r>
          </a:p>
          <a:p>
            <a:pPr marL="514350" indent="-514350">
              <a:lnSpc>
                <a:spcPts val="28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who, </a:t>
            </a:r>
          </a:p>
          <a:p>
            <a:pPr marL="514350" indent="-514350">
              <a:lnSpc>
                <a:spcPts val="28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when&amp;where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</a:p>
          <a:p>
            <a:pPr marL="514350" indent="-514350">
              <a:lnSpc>
                <a:spcPts val="28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what (events in time order)</a:t>
            </a:r>
          </a:p>
          <a:p>
            <a:pPr marL="514350" indent="-514350">
              <a:lnSpc>
                <a:spcPts val="28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how (feelings) </a:t>
            </a:r>
          </a:p>
          <a:p>
            <a:pPr marL="514350" indent="-514350">
              <a:lnSpc>
                <a:spcPts val="2800"/>
              </a:lnSpc>
              <a:buAutoNum type="arabicPeriod"/>
            </a:pPr>
            <a:endParaRPr lang="en-US" altLang="zh-CN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>
              <a:lnSpc>
                <a:spcPts val="28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US" altLang="zh-CN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7554" y="0"/>
            <a:ext cx="6072198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Summary </a:t>
            </a:r>
            <a:endParaRPr lang="en-US" altLang="zh-C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omewo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7172"/>
            <a:ext cx="5791200" cy="1051322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1571618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2800" dirty="0" smtClean="0"/>
              <a:t>Suppose you were the fisherman, prepare to tell the story using the time words.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 sz="2800" dirty="0" smtClean="0"/>
              <a:t>   /Prepare a story of your own using the time words.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 sz="2800" dirty="0" smtClean="0"/>
              <a:t>2. Finish Exercise 7&amp;8 (P32)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066800" y="400050"/>
            <a:ext cx="4191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Lesson 1 </a:t>
            </a:r>
          </a:p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 SEA </a:t>
            </a:r>
            <a:r>
              <a:rPr lang="en-US" altLang="zh-CN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STORY (P30)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4282" y="1571618"/>
            <a:ext cx="2143140" cy="56630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 smtClean="0"/>
              <a:t>学习策略</a:t>
            </a:r>
            <a:r>
              <a:rPr lang="en-US" altLang="zh-CN" sz="2800" dirty="0" smtClean="0"/>
              <a:t>:</a:t>
            </a:r>
            <a:endParaRPr lang="en-US" altLang="zh-CN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48" y="2324115"/>
            <a:ext cx="7143800" cy="151426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zh-CN" altLang="en-US" sz="2800" dirty="0" smtClean="0"/>
              <a:t>阅读时，务必关注故事的两条线索：</a:t>
            </a:r>
            <a:endParaRPr lang="en-US" altLang="zh-CN" sz="2800" dirty="0" smtClean="0"/>
          </a:p>
          <a:p>
            <a:pPr marL="457200" indent="-457200">
              <a:lnSpc>
                <a:spcPct val="110000"/>
              </a:lnSpc>
            </a:pPr>
            <a:r>
              <a:rPr lang="en-US" altLang="zh-CN" sz="2800" dirty="0" smtClean="0"/>
              <a:t>1. </a:t>
            </a:r>
            <a:r>
              <a:rPr lang="zh-CN" altLang="en-US" sz="2800" dirty="0" smtClean="0"/>
              <a:t>故事发生的时间、地点、人物及发展。</a:t>
            </a:r>
            <a:endParaRPr lang="en-US" altLang="zh-CN" sz="2800" dirty="0" smtClean="0"/>
          </a:p>
          <a:p>
            <a:pPr marL="457200" indent="-457200">
              <a:lnSpc>
                <a:spcPct val="110000"/>
              </a:lnSpc>
            </a:pPr>
            <a:r>
              <a:rPr lang="en-US" altLang="zh-CN" sz="2800" dirty="0" smtClean="0"/>
              <a:t>2. </a:t>
            </a:r>
            <a:r>
              <a:rPr lang="zh-CN" altLang="en-US" sz="2800" dirty="0" smtClean="0"/>
              <a:t>主人公在不同时间段体现出的情感变化。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7158" y="428610"/>
            <a:ext cx="835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Do you know any stories about people and the sea? </a:t>
            </a:r>
          </a:p>
        </p:txBody>
      </p:sp>
      <p:pic>
        <p:nvPicPr>
          <p:cNvPr id="11272" name="Picture 8" descr="timg?image&amp;quality=80&amp;size=b9999_10000&amp;sec=1574058920959&amp;di=6b5a34a481ee6973a762be7376f9df57&amp;imgtype=0&amp;src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78709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0034" y="3107536"/>
            <a:ext cx="83058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a </a:t>
            </a:r>
            <a:r>
              <a:rPr lang="en-US" altLang="zh-CN" sz="2800" dirty="0" smtClean="0"/>
              <a:t>fisherman,  a </a:t>
            </a:r>
            <a:r>
              <a:rPr lang="en-US" altLang="zh-CN" sz="2800" dirty="0"/>
              <a:t>fishing </a:t>
            </a:r>
            <a:r>
              <a:rPr lang="en-US" altLang="zh-CN" sz="2800" dirty="0" smtClean="0"/>
              <a:t>boat,   </a:t>
            </a:r>
            <a:r>
              <a:rPr lang="en-US" altLang="zh-CN" sz="2800" dirty="0"/>
              <a:t>a </a:t>
            </a:r>
            <a:r>
              <a:rPr lang="en-US" altLang="zh-CN" sz="2800" dirty="0" smtClean="0">
                <a:solidFill>
                  <a:srgbClr val="FF0000"/>
                </a:solidFill>
              </a:rPr>
              <a:t>whirlpool, 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waves,</a:t>
            </a:r>
            <a:r>
              <a:rPr lang="en-US" altLang="zh-CN" sz="2800" dirty="0" smtClean="0"/>
              <a:t>             </a:t>
            </a:r>
            <a:r>
              <a:rPr lang="en-US" altLang="zh-CN" sz="2800" dirty="0"/>
              <a:t>to </a:t>
            </a:r>
            <a:r>
              <a:rPr lang="en-US" altLang="zh-CN" sz="2800" dirty="0" smtClean="0">
                <a:solidFill>
                  <a:srgbClr val="FF0000"/>
                </a:solidFill>
              </a:rPr>
              <a:t>escape,</a:t>
            </a:r>
            <a:r>
              <a:rPr lang="en-US" altLang="zh-CN" sz="2800" dirty="0" smtClean="0"/>
              <a:t>     </a:t>
            </a:r>
            <a:r>
              <a:rPr lang="en-US" altLang="zh-CN" sz="2800" dirty="0"/>
              <a:t>to </a:t>
            </a:r>
            <a:r>
              <a:rPr lang="en-US" altLang="zh-CN" sz="2800" dirty="0">
                <a:solidFill>
                  <a:srgbClr val="FF0000"/>
                </a:solidFill>
              </a:rPr>
              <a:t>survive</a:t>
            </a:r>
            <a:r>
              <a:rPr lang="en-US" altLang="zh-CN" sz="2800" dirty="0"/>
              <a:t> a </a:t>
            </a:r>
            <a:r>
              <a:rPr lang="en-US" altLang="zh-CN" sz="2800" dirty="0" smtClean="0"/>
              <a:t>storm,  </a:t>
            </a:r>
            <a:r>
              <a:rPr lang="en-US" altLang="zh-CN" sz="2800" dirty="0"/>
              <a:t>to </a:t>
            </a:r>
            <a:r>
              <a:rPr lang="en-US" altLang="zh-CN" sz="2800" dirty="0" smtClean="0">
                <a:solidFill>
                  <a:srgbClr val="FF0000"/>
                </a:solidFill>
              </a:rPr>
              <a:t>float,</a:t>
            </a:r>
            <a:r>
              <a:rPr lang="en-US" altLang="zh-CN" sz="2800" dirty="0" smtClean="0"/>
              <a:t>   wild</a:t>
            </a:r>
            <a:endParaRPr lang="en-US" altLang="zh-CN" sz="28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1472" y="142858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/>
              <a:t>A fisherman is trying to survive a storm.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50081"/>
            <a:ext cx="3937939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910817"/>
            <a:ext cx="3753297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8710" y="642924"/>
            <a:ext cx="20652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5715008" y="2625329"/>
            <a:ext cx="1447800" cy="400050"/>
          </a:xfrm>
          <a:prstGeom prst="wedgeRoundRectCallout">
            <a:avLst>
              <a:gd name="adj1" fmla="val -26097"/>
              <a:gd name="adj2" fmla="val 8512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800" i="1" dirty="0">
                <a:solidFill>
                  <a:srgbClr val="FF0000"/>
                </a:solidFill>
              </a:rPr>
              <a:t>n.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</a:rPr>
              <a:t>漩涡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5214942" y="4143386"/>
            <a:ext cx="1752600" cy="400050"/>
          </a:xfrm>
          <a:prstGeom prst="wedgeRoundRectCallout">
            <a:avLst>
              <a:gd name="adj1" fmla="val 21194"/>
              <a:gd name="adj2" fmla="val -7559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800" i="1" dirty="0" smtClean="0">
                <a:solidFill>
                  <a:srgbClr val="FF0000"/>
                </a:solidFill>
              </a:rPr>
              <a:t>v.</a:t>
            </a:r>
            <a:r>
              <a:rPr lang="zh-CN" altLang="en-US" sz="2800" dirty="0" smtClean="0">
                <a:solidFill>
                  <a:srgbClr val="FF0000"/>
                </a:solidFill>
              </a:rPr>
              <a:t>漂浮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14348" y="4143386"/>
            <a:ext cx="1752600" cy="400050"/>
          </a:xfrm>
          <a:prstGeom prst="wedgeRoundRectCallout">
            <a:avLst>
              <a:gd name="adj1" fmla="val 21194"/>
              <a:gd name="adj2" fmla="val -7559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800" i="1" dirty="0" smtClean="0">
                <a:solidFill>
                  <a:srgbClr val="FF0000"/>
                </a:solidFill>
              </a:rPr>
              <a:t>v.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</a:rPr>
              <a:t>逃离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500958" y="2714626"/>
            <a:ext cx="1447800" cy="400050"/>
          </a:xfrm>
          <a:prstGeom prst="wedgeRoundRectCallout">
            <a:avLst>
              <a:gd name="adj1" fmla="val -26097"/>
              <a:gd name="adj2" fmla="val 8512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800" i="1" dirty="0" smtClean="0">
                <a:solidFill>
                  <a:srgbClr val="FF0000"/>
                </a:solidFill>
              </a:rPr>
              <a:t>n.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</a:rPr>
              <a:t>波浪；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714612" y="4143386"/>
            <a:ext cx="1752600" cy="400050"/>
          </a:xfrm>
          <a:prstGeom prst="wedgeRoundRectCallout">
            <a:avLst>
              <a:gd name="adj1" fmla="val 21194"/>
              <a:gd name="adj2" fmla="val -7559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800" i="1" dirty="0" smtClean="0">
                <a:solidFill>
                  <a:srgbClr val="FF0000"/>
                </a:solidFill>
              </a:rPr>
              <a:t>v.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</a:rPr>
              <a:t>幸存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/>
      <p:bldP spid="7181" grpId="0" animBg="1"/>
      <p:bldP spid="7183" grpId="0" animBg="1"/>
      <p:bldP spid="12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57620" y="-18"/>
            <a:ext cx="5286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/>
              <a:t>A fisherman is trying to </a:t>
            </a:r>
            <a:r>
              <a:rPr lang="en-US" altLang="zh-CN" sz="2800" i="1" dirty="0">
                <a:solidFill>
                  <a:srgbClr val="FF0000"/>
                </a:solidFill>
              </a:rPr>
              <a:t>survive a storm</a:t>
            </a:r>
            <a:r>
              <a:rPr lang="en-US" altLang="zh-CN" sz="2800" i="1" dirty="0" smtClean="0"/>
              <a:t>. He is in the center of a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whirlpool</a:t>
            </a:r>
            <a:r>
              <a:rPr lang="en-US" altLang="zh-CN" sz="2800" i="1" dirty="0" smtClean="0"/>
              <a:t>. The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waves</a:t>
            </a:r>
            <a:r>
              <a:rPr lang="en-US" altLang="zh-CN" sz="2800" i="1" dirty="0" smtClean="0"/>
              <a:t> are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wild</a:t>
            </a:r>
            <a:r>
              <a:rPr lang="en-US" altLang="zh-CN" sz="2800" i="1" dirty="0" smtClean="0"/>
              <a:t>.</a:t>
            </a:r>
            <a:endParaRPr lang="en-US" altLang="zh-CN" sz="2800" i="1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929058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8"/>
            <a:ext cx="3753297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60"/>
            <a:ext cx="20652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57620" y="1571618"/>
            <a:ext cx="52863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/>
              <a:t>The </a:t>
            </a:r>
            <a:r>
              <a:rPr lang="en-US" altLang="zh-CN" sz="2800" i="1" dirty="0"/>
              <a:t>fisherman </a:t>
            </a:r>
            <a:r>
              <a:rPr lang="en-US" altLang="zh-CN" sz="2800" i="1" dirty="0" smtClean="0"/>
              <a:t>is in great danger. He is </a:t>
            </a:r>
            <a:r>
              <a:rPr lang="en-US" altLang="zh-CN" sz="2800" i="1" dirty="0"/>
              <a:t>trying to </a:t>
            </a:r>
            <a:r>
              <a:rPr lang="en-US" altLang="zh-CN" sz="2800" i="1" dirty="0" smtClean="0"/>
              <a:t>find ways to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escape</a:t>
            </a:r>
            <a:r>
              <a:rPr lang="en-US" altLang="zh-CN" sz="2800" i="1" dirty="0" smtClean="0"/>
              <a:t> from the whirlpool.</a:t>
            </a:r>
            <a:endParaRPr lang="en-US" altLang="zh-CN" sz="2800" i="1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786182" y="3472771"/>
            <a:ext cx="53578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/>
              <a:t>The whirlpool becomes less wild. There is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a fishing boat float</a:t>
            </a:r>
            <a:r>
              <a:rPr lang="en-US" altLang="zh-CN" sz="2800" i="1" dirty="0" smtClean="0"/>
              <a:t>ing on the sea. Maybe he is saved.</a:t>
            </a:r>
            <a:endParaRPr lang="en-US" altLang="zh-CN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We </a:t>
            </a:r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are going to read a text adapted from the short story “A Descent into the Maelstrom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”(</a:t>
            </a:r>
            <a:r>
              <a:rPr lang="zh-CN" altLang="en-US" sz="2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《莫斯肯</a:t>
            </a:r>
            <a:r>
              <a:rPr lang="zh-CN" altLang="en-US" sz="2800" dirty="0" smtClean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漩涡沉浮记</a:t>
            </a:r>
            <a:r>
              <a:rPr lang="zh-CN" altLang="en-US" sz="2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》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). Read the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fact file 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on the textbook. Answer the questions.</a:t>
            </a:r>
            <a:endParaRPr lang="en-US" altLang="zh-CN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4282" y="1824049"/>
            <a:ext cx="878687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/>
              <a:t>1 What is a “</a:t>
            </a:r>
            <a:r>
              <a:rPr lang="en-US" altLang="zh-CN" sz="2800" dirty="0" err="1"/>
              <a:t>Moskoe</a:t>
            </a:r>
            <a:r>
              <a:rPr lang="en-US" altLang="zh-CN" sz="2800" dirty="0"/>
              <a:t>-storm”?</a:t>
            </a:r>
          </a:p>
          <a:p>
            <a:pPr>
              <a:lnSpc>
                <a:spcPct val="110000"/>
              </a:lnSpc>
            </a:pPr>
            <a:endParaRPr lang="en-US" altLang="zh-CN" sz="2800" dirty="0"/>
          </a:p>
          <a:p>
            <a:pPr>
              <a:lnSpc>
                <a:spcPct val="110000"/>
              </a:lnSpc>
            </a:pPr>
            <a:r>
              <a:rPr lang="en-US" altLang="zh-CN" sz="2800" dirty="0"/>
              <a:t>2 Who wrote the story?</a:t>
            </a:r>
          </a:p>
          <a:p>
            <a:pPr>
              <a:lnSpc>
                <a:spcPct val="110000"/>
              </a:lnSpc>
            </a:pPr>
            <a:endParaRPr lang="en-US" altLang="zh-CN" sz="2800" dirty="0"/>
          </a:p>
          <a:p>
            <a:pPr>
              <a:lnSpc>
                <a:spcPct val="110000"/>
              </a:lnSpc>
            </a:pPr>
            <a:r>
              <a:rPr lang="en-US" altLang="zh-CN" sz="2800" dirty="0"/>
              <a:t>3 What do you think will happen in the story?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0034" y="2259907"/>
            <a:ext cx="864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It is a system of tidal whirlpools in </a:t>
            </a:r>
            <a:r>
              <a:rPr lang="en-US" altLang="zh-CN" sz="2800" dirty="0" smtClean="0">
                <a:solidFill>
                  <a:srgbClr val="FF0000"/>
                </a:solidFill>
              </a:rPr>
              <a:t>the Norwegian </a:t>
            </a:r>
            <a:r>
              <a:rPr lang="en-US" altLang="zh-CN" sz="2800" dirty="0">
                <a:solidFill>
                  <a:srgbClr val="FF0000"/>
                </a:solidFill>
              </a:rPr>
              <a:t>Sea.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8596" y="3260039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Edgar Allan </a:t>
            </a:r>
            <a:r>
              <a:rPr lang="en-US" altLang="zh-CN" sz="2800" dirty="0" smtClean="0">
                <a:solidFill>
                  <a:srgbClr val="FF0000"/>
                </a:solidFill>
              </a:rPr>
              <a:t>Poe (</a:t>
            </a:r>
            <a:r>
              <a:rPr lang="zh-CN" altLang="en-US" sz="2800" dirty="0" smtClean="0">
                <a:latin typeface="宋体" panose="02010600030101010101" pitchFamily="2" charset="-122"/>
              </a:rPr>
              <a:t>埃德加</a:t>
            </a:r>
            <a:r>
              <a:rPr lang="en-US" altLang="zh-CN" sz="2800" dirty="0" smtClean="0">
                <a:latin typeface="宋体" panose="02010600030101010101" pitchFamily="2" charset="-122"/>
              </a:rPr>
              <a:t>·</a:t>
            </a:r>
            <a:r>
              <a:rPr lang="zh-CN" altLang="en-US" sz="2800" dirty="0" smtClean="0">
                <a:latin typeface="宋体" panose="02010600030101010101" pitchFamily="2" charset="-122"/>
              </a:rPr>
              <a:t>爱伦</a:t>
            </a:r>
            <a:r>
              <a:rPr lang="en-US" altLang="zh-CN" sz="2800" dirty="0" smtClean="0">
                <a:latin typeface="宋体" panose="02010600030101010101" pitchFamily="2" charset="-122"/>
              </a:rPr>
              <a:t>·</a:t>
            </a:r>
            <a:r>
              <a:rPr lang="zh-CN" altLang="en-US" sz="2800" dirty="0" smtClean="0">
                <a:latin typeface="宋体" panose="02010600030101010101" pitchFamily="2" charset="-122"/>
              </a:rPr>
              <a:t>坡</a:t>
            </a:r>
            <a:r>
              <a:rPr lang="en-US" altLang="zh-CN" sz="2800" dirty="0" smtClean="0">
                <a:solidFill>
                  <a:srgbClr val="FF0000"/>
                </a:solidFill>
              </a:rPr>
              <a:t>) </a:t>
            </a:r>
            <a:r>
              <a:rPr lang="en-US" altLang="zh-CN" sz="2800" dirty="0">
                <a:solidFill>
                  <a:srgbClr val="FF0000"/>
                </a:solidFill>
              </a:rPr>
              <a:t>wrote the story.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857356" y="1357304"/>
            <a:ext cx="2667000" cy="400050"/>
          </a:xfrm>
          <a:prstGeom prst="wedgeRoundRectCallout">
            <a:avLst>
              <a:gd name="adj1" fmla="val -32177"/>
              <a:gd name="adj2" fmla="val -7791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800" i="1" dirty="0">
                <a:solidFill>
                  <a:srgbClr val="FF0000"/>
                </a:solidFill>
              </a:rPr>
              <a:t>n.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档案，卷宗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5720" y="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Read 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and answer</a:t>
            </a:r>
            <a:endParaRPr lang="en-US" altLang="zh-CN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75031"/>
            <a:ext cx="9144000" cy="53491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u="sng" dirty="0" smtClean="0"/>
              <a:t>When and where </a:t>
            </a:r>
            <a:r>
              <a:rPr lang="en-US" altLang="zh-CN" sz="2800" dirty="0" smtClean="0"/>
              <a:t>did the story happen?</a:t>
            </a:r>
          </a:p>
          <a:p>
            <a:pPr marL="514350" indent="-514350"/>
            <a:endParaRPr lang="en-US" altLang="zh-CN" sz="2800" dirty="0" smtClean="0"/>
          </a:p>
          <a:p>
            <a:pPr marL="514350" indent="-514350"/>
            <a:r>
              <a:rPr lang="en-US" altLang="zh-CN" sz="2800" dirty="0" smtClean="0"/>
              <a:t>2. Who are the </a:t>
            </a:r>
            <a:r>
              <a:rPr lang="en-US" altLang="zh-CN" sz="2800" u="sng" dirty="0" smtClean="0"/>
              <a:t>main characters </a:t>
            </a:r>
            <a:r>
              <a:rPr lang="en-US" altLang="zh-CN" sz="2800" dirty="0" smtClean="0"/>
              <a:t>in the story?</a:t>
            </a:r>
          </a:p>
          <a:p>
            <a:pPr marL="514350" indent="-514350"/>
            <a:endParaRPr lang="en-US" altLang="zh-CN" sz="2800" dirty="0" smtClean="0"/>
          </a:p>
          <a:p>
            <a:r>
              <a:rPr lang="en-US" altLang="zh-CN" sz="2800" dirty="0" smtClean="0"/>
              <a:t>3. </a:t>
            </a:r>
            <a:r>
              <a:rPr lang="en-US" altLang="zh-CN" sz="2800" u="sng" dirty="0" smtClean="0"/>
              <a:t>What</a:t>
            </a:r>
            <a:r>
              <a:rPr lang="en-US" altLang="zh-CN" sz="2800" dirty="0" smtClean="0"/>
              <a:t> happened to the main characters?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4. </a:t>
            </a:r>
            <a:r>
              <a:rPr lang="en-US" altLang="zh-CN" sz="2800" u="sng" dirty="0" smtClean="0"/>
              <a:t>Who</a:t>
            </a:r>
            <a:r>
              <a:rPr lang="en-US" altLang="zh-CN" sz="2800" dirty="0" smtClean="0"/>
              <a:t> is telling the story? </a:t>
            </a:r>
          </a:p>
          <a:p>
            <a:endParaRPr lang="en-US" altLang="zh-CN" sz="2800" u="sng" dirty="0" smtClean="0"/>
          </a:p>
          <a:p>
            <a:r>
              <a:rPr lang="en-US" altLang="zh-CN" sz="2800" dirty="0" smtClean="0"/>
              <a:t>5. </a:t>
            </a:r>
            <a:r>
              <a:rPr lang="en-US" altLang="zh-CN" sz="2800" u="sng" dirty="0" smtClean="0"/>
              <a:t>What effect </a:t>
            </a:r>
            <a:r>
              <a:rPr lang="en-US" altLang="zh-CN" sz="2800" dirty="0" smtClean="0"/>
              <a:t>did the terrible experience have on the storyteller?</a:t>
            </a:r>
          </a:p>
          <a:p>
            <a:pPr>
              <a:lnSpc>
                <a:spcPct val="110000"/>
              </a:lnSpc>
            </a:pPr>
            <a:endParaRPr lang="en-US" altLang="zh-CN" sz="2800" dirty="0"/>
          </a:p>
          <a:p>
            <a:pPr>
              <a:lnSpc>
                <a:spcPct val="110000"/>
              </a:lnSpc>
            </a:pPr>
            <a:endParaRPr lang="en-US" altLang="zh-CN" sz="28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4282" y="1643056"/>
            <a:ext cx="91440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The main characters are the fisherman and </a:t>
            </a:r>
            <a:r>
              <a:rPr lang="en-US" altLang="zh-CN" sz="2800" dirty="0" smtClean="0">
                <a:solidFill>
                  <a:srgbClr val="FF0000"/>
                </a:solidFill>
              </a:rPr>
              <a:t>his brothers.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5720" y="3357568"/>
            <a:ext cx="78486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The fisherman is telling the story.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00034" y="785800"/>
            <a:ext cx="8929718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This </a:t>
            </a:r>
            <a:r>
              <a:rPr lang="en-US" altLang="zh-CN" sz="2800" dirty="0">
                <a:solidFill>
                  <a:srgbClr val="FF0000"/>
                </a:solidFill>
              </a:rPr>
              <a:t>story happened about three years ago in the sea.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596" y="4189393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               It </a:t>
            </a:r>
            <a:r>
              <a:rPr lang="en-US" altLang="zh-CN" sz="2800" dirty="0">
                <a:solidFill>
                  <a:srgbClr val="FF0000"/>
                </a:solidFill>
              </a:rPr>
              <a:t>broke his body and soul. (It took less than a single day to change his hair from </a:t>
            </a:r>
            <a:r>
              <a:rPr lang="en-US" altLang="zh-CN" sz="2800" dirty="0" smtClean="0">
                <a:solidFill>
                  <a:srgbClr val="FF0000"/>
                </a:solidFill>
              </a:rPr>
              <a:t>black </a:t>
            </a:r>
            <a:r>
              <a:rPr lang="en-US" altLang="zh-CN" sz="2800" dirty="0">
                <a:solidFill>
                  <a:srgbClr val="FF0000"/>
                </a:solidFill>
              </a:rPr>
              <a:t>to white.)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2500312"/>
            <a:ext cx="91440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The fisherman survived the storm. His two brothers died.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00430" y="0"/>
            <a:ext cx="5643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Sum up the main idea of the story:</a:t>
            </a:r>
            <a:endParaRPr lang="en-US" altLang="zh-CN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Read 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again and complete the </a:t>
            </a:r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information in the </a:t>
            </a:r>
            <a:r>
              <a:rPr lang="en-US" altLang="zh-CN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boxes (P31). </a:t>
            </a:r>
            <a:r>
              <a:rPr lang="en-US" altLang="zh-CN" sz="2800" dirty="0">
                <a:solidFill>
                  <a:srgbClr val="0000FF"/>
                </a:solidFill>
                <a:latin typeface="Arial" charset="0"/>
                <a:cs typeface="Arial" charset="0"/>
              </a:rPr>
              <a:t>Then add the storyteller’s feelings during each situation.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1406" y="1252545"/>
            <a:ext cx="2571768" cy="3139321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When we were coming back from the islands, the sky </a:t>
            </a:r>
            <a:r>
              <a:rPr lang="en-US" altLang="zh-CN" dirty="0" smtClean="0"/>
              <a:t>____________. </a:t>
            </a:r>
            <a:r>
              <a:rPr lang="en-US" altLang="zh-CN" dirty="0"/>
              <a:t>Then a huge wave _______________ and my younger brother _____________. My elder brother ____________ “</a:t>
            </a:r>
            <a:r>
              <a:rPr lang="en-US" altLang="zh-CN" dirty="0" err="1"/>
              <a:t>Moskoe</a:t>
            </a:r>
            <a:r>
              <a:rPr lang="en-US" altLang="zh-CN" dirty="0"/>
              <a:t>-storm!”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85720" y="4400301"/>
            <a:ext cx="871543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/>
              <a:t>The storyteller’s feelings: </a:t>
            </a:r>
            <a:endParaRPr lang="en-US" altLang="zh-CN" sz="2000" dirty="0" smtClean="0"/>
          </a:p>
          <a:p>
            <a:pPr>
              <a:lnSpc>
                <a:spcPct val="110000"/>
              </a:lnSpc>
            </a:pPr>
            <a:r>
              <a:rPr lang="en-US" altLang="zh-CN" sz="2000" dirty="0" smtClean="0"/>
              <a:t>___________           __________              __________             _______</a:t>
            </a:r>
            <a:endParaRPr lang="en-US" altLang="zh-CN" sz="2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14612" y="1279509"/>
            <a:ext cx="2000264" cy="2751522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The wind and waves carried us </a:t>
            </a:r>
            <a:r>
              <a:rPr lang="en-US" altLang="zh-CN" dirty="0" smtClean="0"/>
              <a:t>____________________________. 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Then</a:t>
            </a:r>
            <a:r>
              <a:rPr lang="en-US" altLang="zh-CN" dirty="0"/>
              <a:t>, we were </a:t>
            </a:r>
            <a:r>
              <a:rPr lang="en-US" altLang="zh-CN" dirty="0" smtClean="0"/>
              <a:t>____________ </a:t>
            </a:r>
            <a:r>
              <a:rPr lang="en-US" altLang="zh-CN" dirty="0"/>
              <a:t>it. 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Suddenly</a:t>
            </a:r>
            <a:r>
              <a:rPr lang="en-US" altLang="zh-CN" dirty="0"/>
              <a:t>, we </a:t>
            </a:r>
            <a:r>
              <a:rPr lang="en-US" altLang="zh-CN" dirty="0" smtClean="0"/>
              <a:t>______________.</a:t>
            </a:r>
            <a:endParaRPr lang="en-US" altLang="zh-CN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786314" y="1214428"/>
            <a:ext cx="2143140" cy="341632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/>
              <a:t>The boat was on the inside of </a:t>
            </a:r>
            <a:r>
              <a:rPr lang="en-US" altLang="zh-CN" dirty="0" smtClean="0"/>
              <a:t>_______________and </a:t>
            </a:r>
            <a:r>
              <a:rPr lang="en-US" altLang="zh-CN" dirty="0"/>
              <a:t>we were going round </a:t>
            </a:r>
            <a:r>
              <a:rPr lang="en-US" altLang="zh-CN" dirty="0" smtClean="0"/>
              <a:t>__________. </a:t>
            </a:r>
            <a:r>
              <a:rPr lang="en-US" altLang="zh-CN" dirty="0"/>
              <a:t>After I made three important </a:t>
            </a:r>
            <a:r>
              <a:rPr lang="en-US" altLang="zh-CN" dirty="0">
                <a:solidFill>
                  <a:srgbClr val="FF0000"/>
                </a:solidFill>
              </a:rPr>
              <a:t>observation</a:t>
            </a:r>
            <a:r>
              <a:rPr lang="en-US" altLang="zh-CN" dirty="0"/>
              <a:t>s, I </a:t>
            </a:r>
            <a:r>
              <a:rPr lang="en-US" altLang="zh-CN" dirty="0" smtClean="0"/>
              <a:t>tied </a:t>
            </a:r>
            <a:r>
              <a:rPr lang="en-US" altLang="zh-CN" dirty="0"/>
              <a:t>myself to </a:t>
            </a:r>
            <a:r>
              <a:rPr lang="en-US" altLang="zh-CN" dirty="0" smtClean="0"/>
              <a:t>_______. </a:t>
            </a:r>
            <a:r>
              <a:rPr lang="en-US" altLang="zh-CN" dirty="0"/>
              <a:t>I tried to make my brother </a:t>
            </a:r>
            <a:r>
              <a:rPr lang="en-US" altLang="zh-CN" dirty="0" smtClean="0"/>
              <a:t>_______, </a:t>
            </a:r>
            <a:r>
              <a:rPr lang="en-US" altLang="zh-CN" dirty="0"/>
              <a:t>but he was </a:t>
            </a:r>
            <a:r>
              <a:rPr lang="en-US" altLang="zh-CN" dirty="0" smtClean="0"/>
              <a:t>______.</a:t>
            </a:r>
            <a:endParaRPr lang="en-US" altLang="zh-CN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967582" y="1260922"/>
            <a:ext cx="2033574" cy="252992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Soon afterwards, the whirlpool ________________. The waves soon carried me away and finally a boat 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1448</Words>
  <Application>Microsoft Office PowerPoint</Application>
  <PresentationFormat>全屏显示(16:9)</PresentationFormat>
  <Paragraphs>167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默认设计模板</vt:lpstr>
      <vt:lpstr>1_Office 主题​​</vt:lpstr>
      <vt:lpstr>必修（二）Unit 5 Lesson1（1）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acq</cp:lastModifiedBy>
  <cp:revision>333</cp:revision>
  <dcterms:created xsi:type="dcterms:W3CDTF">2019-11-02T02:04:14Z</dcterms:created>
  <dcterms:modified xsi:type="dcterms:W3CDTF">2020-02-22T13:02:03Z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2052-11.1.0.9339</vt:lpwstr>
  </property>
</Properties>
</file>