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3" r:id="rId2"/>
  </p:sldMasterIdLst>
  <p:notesMasterIdLst>
    <p:notesMasterId r:id="rId23"/>
  </p:notesMasterIdLst>
  <p:sldIdLst>
    <p:sldId id="347" r:id="rId3"/>
    <p:sldId id="319" r:id="rId4"/>
    <p:sldId id="360" r:id="rId5"/>
    <p:sldId id="355" r:id="rId6"/>
    <p:sldId id="352" r:id="rId7"/>
    <p:sldId id="339" r:id="rId8"/>
    <p:sldId id="353" r:id="rId9"/>
    <p:sldId id="334" r:id="rId10"/>
    <p:sldId id="335" r:id="rId11"/>
    <p:sldId id="336" r:id="rId12"/>
    <p:sldId id="361" r:id="rId13"/>
    <p:sldId id="357" r:id="rId14"/>
    <p:sldId id="338" r:id="rId15"/>
    <p:sldId id="356" r:id="rId16"/>
    <p:sldId id="337" r:id="rId17"/>
    <p:sldId id="354" r:id="rId18"/>
    <p:sldId id="358" r:id="rId19"/>
    <p:sldId id="359" r:id="rId20"/>
    <p:sldId id="342" r:id="rId21"/>
    <p:sldId id="348" r:id="rId22"/>
  </p:sldIdLst>
  <p:sldSz cx="9144000" cy="5143500" type="screen16x9"/>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A2"/>
    <a:srgbClr val="EEBDB0"/>
    <a:srgbClr val="FFFF66"/>
    <a:srgbClr val="66FF99"/>
    <a:srgbClr val="F7A7E8"/>
    <a:srgbClr val="A5EA36"/>
    <a:srgbClr val="4CAA06"/>
    <a:srgbClr val="699F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46875" autoAdjust="0"/>
  </p:normalViewPr>
  <p:slideViewPr>
    <p:cSldViewPr showGuides="1">
      <p:cViewPr varScale="1">
        <p:scale>
          <a:sx n="81" d="100"/>
          <a:sy n="81" d="100"/>
        </p:scale>
        <p:origin x="-756" y="-90"/>
      </p:cViewPr>
      <p:guideLst>
        <p:guide orient="horz" pos="1616"/>
        <p:guide pos="2878"/>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F79BB47-C4A1-454D-94E3-DF081DCC7348}"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defRPr/>
              </a:pPr>
              <a:t>2020-2-11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3077" name="备注占位符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fontAlgn="base">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pPr lvl="0" algn="r" fontAlgn="base">
                <a:buNone/>
              </a:p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2.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2.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2.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2.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2.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2.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BA04274-C5FB-482B-A915-3CE82F1EAC01}"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9956CF9-39ED-4F77-B07F-EA50D423B9AE}"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3CBF826-C9C3-4712-9440-590B10AC0241}"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2020-2-11</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FF5B3F3-8EB7-4752-A673-39391731219E}" type="slidenum">
              <a:rPr lang="en-US" altLang="zh-CN"/>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BAC651F-3DC2-4403-B288-F367BB75351B}" type="slidenum">
              <a:rPr lang="en-US" altLang="zh-CN"/>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B824A30-EFFF-4C5A-804E-6FA41ED483F6}"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E44E6859-C4A0-4A1F-A605-907387457942}"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C2711C0E-A582-4B8D-BE3E-BF38F544880F}"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D8850D27-959B-46CA-A0B6-E7689177EED6}"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3C2D708-73F5-46B4-8CEB-B220128A7C8D}"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487F11B-D746-4CF7-83CB-8C9B2B34C7A2}"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6.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zh-CN"/>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ltLang="zh-CN"/>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1BE98E1D-91D3-4072-A426-5832C9EB0C6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2020-2-11</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5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384223" y="1918980"/>
            <a:ext cx="5524823" cy="728345"/>
          </a:xfrm>
        </p:spPr>
        <p:txBody>
          <a:bodyPr>
            <a:normAutofit fontScale="90000"/>
          </a:bodyPr>
          <a:lstStyle/>
          <a:p>
            <a:pPr algn="ctr"/>
            <a:r>
              <a:rPr lang="zh-CN" altLang="en-US" sz="2800" b="1" spc="300" dirty="0" smtClean="0">
                <a:solidFill>
                  <a:srgbClr val="FF0000"/>
                </a:solidFill>
                <a:latin typeface="微软雅黑" panose="020B0503020204020204" charset="-122"/>
                <a:ea typeface="微软雅黑" panose="020B0503020204020204" charset="-122"/>
                <a:sym typeface="+mn-ea"/>
              </a:rPr>
              <a:t>必修（二）</a:t>
            </a:r>
            <a:r>
              <a:rPr lang="en-US" altLang="zh-CN" sz="2800" b="1" spc="300" dirty="0" smtClean="0">
                <a:solidFill>
                  <a:srgbClr val="FF0000"/>
                </a:solidFill>
                <a:latin typeface="微软雅黑" panose="020B0503020204020204" charset="-122"/>
                <a:ea typeface="微软雅黑" panose="020B0503020204020204" charset="-122"/>
                <a:sym typeface="+mn-ea"/>
              </a:rPr>
              <a:t>Unit 5 Lesson1</a:t>
            </a:r>
            <a:r>
              <a:rPr lang="zh-CN" altLang="en-US" sz="2800" b="1" spc="300" dirty="0" smtClean="0">
                <a:solidFill>
                  <a:srgbClr val="FF0000"/>
                </a:solidFill>
                <a:latin typeface="微软雅黑" panose="020B0503020204020204" charset="-122"/>
                <a:ea typeface="微软雅黑" panose="020B0503020204020204" charset="-122"/>
                <a:sym typeface="+mn-ea"/>
              </a:rPr>
              <a:t>（</a:t>
            </a:r>
            <a:r>
              <a:rPr lang="en-US" altLang="zh-CN" sz="2800" b="1" spc="300" dirty="0" smtClean="0">
                <a:solidFill>
                  <a:srgbClr val="FF0000"/>
                </a:solidFill>
                <a:latin typeface="微软雅黑" panose="020B0503020204020204" charset="-122"/>
                <a:ea typeface="微软雅黑" panose="020B0503020204020204" charset="-122"/>
                <a:sym typeface="+mn-ea"/>
              </a:rPr>
              <a:t>2</a:t>
            </a:r>
            <a:r>
              <a:rPr lang="zh-CN" altLang="en-US" sz="2800" b="1" spc="300" dirty="0" smtClean="0">
                <a:solidFill>
                  <a:srgbClr val="FF0000"/>
                </a:solidFill>
                <a:latin typeface="微软雅黑" panose="020B0503020204020204" charset="-122"/>
                <a:ea typeface="微软雅黑" panose="020B0503020204020204" charset="-122"/>
                <a:sym typeface="+mn-ea"/>
              </a:rPr>
              <a:t>）</a:t>
            </a:r>
            <a:endParaRPr lang="zh-CN" altLang="en-US" sz="28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年级英语</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北京市第十七中学   乔秀燕</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8600" y="71420"/>
            <a:ext cx="8534400" cy="1040285"/>
          </a:xfrm>
          <a:prstGeom prst="rect">
            <a:avLst/>
          </a:prstGeom>
          <a:noFill/>
          <a:ln w="9525" algn="ctr">
            <a:noFill/>
            <a:miter lim="800000"/>
            <a:headEnd/>
            <a:tailEnd/>
          </a:ln>
          <a:effectLst/>
        </p:spPr>
        <p:txBody>
          <a:bodyPr>
            <a:spAutoFit/>
          </a:bodyPr>
          <a:lstStyle/>
          <a:p>
            <a:pPr marL="354013" indent="-354013">
              <a:lnSpc>
                <a:spcPct val="110000"/>
              </a:lnSpc>
            </a:pPr>
            <a:r>
              <a:rPr lang="en-US" altLang="zh-CN" sz="2800" dirty="0" smtClean="0"/>
              <a:t>3. </a:t>
            </a:r>
            <a:r>
              <a:rPr lang="en-US" altLang="zh-CN" sz="2800" dirty="0"/>
              <a:t>What is the story trying to say about the relationship between humans and nature?</a:t>
            </a:r>
          </a:p>
        </p:txBody>
      </p:sp>
      <p:sp>
        <p:nvSpPr>
          <p:cNvPr id="29700" name="Text Box 4"/>
          <p:cNvSpPr txBox="1">
            <a:spLocks noChangeArrowheads="1"/>
          </p:cNvSpPr>
          <p:nvPr/>
        </p:nvSpPr>
        <p:spPr bwMode="auto">
          <a:xfrm>
            <a:off x="214282" y="1000114"/>
            <a:ext cx="8929718" cy="3539430"/>
          </a:xfrm>
          <a:prstGeom prst="rect">
            <a:avLst/>
          </a:prstGeom>
          <a:noFill/>
          <a:ln w="9525" algn="ctr">
            <a:noFill/>
            <a:miter lim="800000"/>
            <a:headEnd/>
            <a:tailEnd/>
          </a:ln>
          <a:effectLst/>
        </p:spPr>
        <p:txBody>
          <a:bodyPr wrap="square">
            <a:spAutoFit/>
          </a:bodyPr>
          <a:lstStyle/>
          <a:p>
            <a:r>
              <a:rPr lang="en-US" altLang="zh-CN" sz="2800" dirty="0">
                <a:solidFill>
                  <a:srgbClr val="FF0000"/>
                </a:solidFill>
              </a:rPr>
              <a:t>The story shows the following relationships between humans and nature:</a:t>
            </a:r>
          </a:p>
          <a:p>
            <a:pPr>
              <a:buFontTx/>
              <a:buChar char="•"/>
            </a:pPr>
            <a:r>
              <a:rPr lang="en-US" altLang="zh-CN" sz="2800" dirty="0">
                <a:solidFill>
                  <a:srgbClr val="FF0000"/>
                </a:solidFill>
              </a:rPr>
              <a:t> Humans depend on nature.</a:t>
            </a:r>
          </a:p>
          <a:p>
            <a:pPr>
              <a:buFontTx/>
              <a:buChar char="•"/>
            </a:pPr>
            <a:r>
              <a:rPr lang="en-US" altLang="zh-CN" sz="2800" dirty="0">
                <a:solidFill>
                  <a:srgbClr val="FF0000"/>
                </a:solidFill>
              </a:rPr>
              <a:t> Human power is so small compared with </a:t>
            </a:r>
            <a:r>
              <a:rPr lang="en-US" altLang="zh-CN" sz="2800" dirty="0" smtClean="0">
                <a:solidFill>
                  <a:srgbClr val="FF0000"/>
                </a:solidFill>
              </a:rPr>
              <a:t>nature</a:t>
            </a:r>
            <a:r>
              <a:rPr lang="en-US" altLang="zh-CN" sz="2800" dirty="0">
                <a:solidFill>
                  <a:srgbClr val="FF0000"/>
                </a:solidFill>
              </a:rPr>
              <a:t>.</a:t>
            </a:r>
          </a:p>
          <a:p>
            <a:pPr>
              <a:buFontTx/>
              <a:buChar char="•"/>
            </a:pPr>
            <a:r>
              <a:rPr lang="en-US" altLang="zh-CN" sz="2800" dirty="0">
                <a:solidFill>
                  <a:srgbClr val="FF0000"/>
                </a:solidFill>
              </a:rPr>
              <a:t> Humans may be destroyed by nature  </a:t>
            </a:r>
          </a:p>
          <a:p>
            <a:r>
              <a:rPr lang="en-US" altLang="zh-CN" sz="2800" dirty="0">
                <a:solidFill>
                  <a:srgbClr val="FF0000"/>
                </a:solidFill>
              </a:rPr>
              <a:t>   under certain circumstances</a:t>
            </a:r>
            <a:r>
              <a:rPr lang="en-US" altLang="zh-CN" sz="2800" dirty="0" smtClean="0">
                <a:solidFill>
                  <a:srgbClr val="FF0000"/>
                </a:solidFill>
              </a:rPr>
              <a:t>.</a:t>
            </a:r>
          </a:p>
          <a:p>
            <a:pPr>
              <a:buFont typeface="Arial" pitchFamily="34" charset="0"/>
              <a:buChar char="•"/>
            </a:pPr>
            <a:r>
              <a:rPr lang="en-US" altLang="zh-CN" sz="2800" dirty="0" smtClean="0">
                <a:solidFill>
                  <a:srgbClr val="FF0000"/>
                </a:solidFill>
              </a:rPr>
              <a:t> Humans can learn from nature and use the </a:t>
            </a:r>
          </a:p>
          <a:p>
            <a:r>
              <a:rPr lang="en-US" altLang="zh-CN" sz="2800" dirty="0" smtClean="0">
                <a:solidFill>
                  <a:srgbClr val="FF0000"/>
                </a:solidFill>
              </a:rPr>
              <a:t>  knowledge to help ourselves in our life. </a:t>
            </a:r>
            <a:endParaRPr lang="en-US" altLang="zh-C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blinds(horizontal)">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blinds(horizontal)">
                                      <p:cBhvr>
                                        <p:cTn id="12" dur="500"/>
                                        <p:tgtEl>
                                          <p:spTgt spid="29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blinds(horizontal)">
                                      <p:cBhvr>
                                        <p:cTn id="17" dur="500"/>
                                        <p:tgtEl>
                                          <p:spTgt spid="297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blinds(horizontal)">
                                      <p:cBhvr>
                                        <p:cTn id="22" dur="500"/>
                                        <p:tgtEl>
                                          <p:spTgt spid="297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blinds(horizontal)">
                                      <p:cBhvr>
                                        <p:cTn id="27" dur="500"/>
                                        <p:tgtEl>
                                          <p:spTgt spid="297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700">
                                            <p:txEl>
                                              <p:pRg st="5" end="5"/>
                                            </p:txEl>
                                          </p:spTgt>
                                        </p:tgtEl>
                                        <p:attrNameLst>
                                          <p:attrName>style.visibility</p:attrName>
                                        </p:attrNameLst>
                                      </p:cBhvr>
                                      <p:to>
                                        <p:strVal val="visible"/>
                                      </p:to>
                                    </p:set>
                                    <p:animEffect transition="in" filter="blinds(horizontal)">
                                      <p:cBhvr>
                                        <p:cTn id="32" dur="500"/>
                                        <p:tgtEl>
                                          <p:spTgt spid="297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700">
                                            <p:txEl>
                                              <p:pRg st="6" end="6"/>
                                            </p:txEl>
                                          </p:spTgt>
                                        </p:tgtEl>
                                        <p:attrNameLst>
                                          <p:attrName>style.visibility</p:attrName>
                                        </p:attrNameLst>
                                      </p:cBhvr>
                                      <p:to>
                                        <p:strVal val="visible"/>
                                      </p:to>
                                    </p:set>
                                    <p:animEffect transition="in" filter="blinds(horizontal)">
                                      <p:cBhvr>
                                        <p:cTn id="37" dur="500"/>
                                        <p:tgtEl>
                                          <p:spTgt spid="297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14282" y="357172"/>
            <a:ext cx="8715436" cy="1514261"/>
          </a:xfrm>
          <a:prstGeom prst="rect">
            <a:avLst/>
          </a:prstGeom>
          <a:noFill/>
          <a:ln w="9525" algn="ctr">
            <a:solidFill>
              <a:schemeClr val="tx1"/>
            </a:solidFill>
            <a:miter lim="800000"/>
            <a:headEnd/>
            <a:tailEnd/>
          </a:ln>
          <a:effectLst/>
        </p:spPr>
        <p:txBody>
          <a:bodyPr wrap="square">
            <a:spAutoFit/>
          </a:bodyPr>
          <a:lstStyle/>
          <a:p>
            <a:pPr marL="354013" indent="-354013">
              <a:lnSpc>
                <a:spcPct val="110000"/>
              </a:lnSpc>
            </a:pPr>
            <a:r>
              <a:rPr lang="en-US" altLang="zh-CN" sz="2800" dirty="0" smtClean="0">
                <a:solidFill>
                  <a:srgbClr val="002060"/>
                </a:solidFill>
              </a:rPr>
              <a:t>We cannot command nature except by obeying her.</a:t>
            </a:r>
          </a:p>
          <a:p>
            <a:pPr marL="354013" indent="-354013">
              <a:lnSpc>
                <a:spcPct val="110000"/>
              </a:lnSpc>
            </a:pPr>
            <a:r>
              <a:rPr lang="en-US" altLang="zh-CN" sz="2800" dirty="0" smtClean="0">
                <a:solidFill>
                  <a:srgbClr val="002060"/>
                </a:solidFill>
              </a:rPr>
              <a:t>                                  </a:t>
            </a:r>
          </a:p>
          <a:p>
            <a:pPr marL="354013" indent="-354013">
              <a:lnSpc>
                <a:spcPct val="110000"/>
              </a:lnSpc>
            </a:pPr>
            <a:r>
              <a:rPr lang="en-US" altLang="zh-CN" sz="2800" dirty="0" smtClean="0">
                <a:solidFill>
                  <a:srgbClr val="002060"/>
                </a:solidFill>
              </a:rPr>
              <a:t>                                  ---Francis Bacon (</a:t>
            </a:r>
            <a:r>
              <a:rPr lang="zh-CN" altLang="en-US" sz="2800" dirty="0" smtClean="0">
                <a:solidFill>
                  <a:srgbClr val="002060"/>
                </a:solidFill>
              </a:rPr>
              <a:t>弗朗西斯</a:t>
            </a:r>
            <a:r>
              <a:rPr lang="en-US" altLang="zh-CN" sz="2800" dirty="0" smtClean="0">
                <a:solidFill>
                  <a:srgbClr val="002060"/>
                </a:solidFill>
              </a:rPr>
              <a:t>·</a:t>
            </a:r>
            <a:r>
              <a:rPr lang="zh-CN" altLang="en-US" sz="2800" dirty="0" smtClean="0">
                <a:solidFill>
                  <a:srgbClr val="002060"/>
                </a:solidFill>
              </a:rPr>
              <a:t>培根</a:t>
            </a:r>
            <a:r>
              <a:rPr lang="en-US" altLang="zh-CN" sz="2800" dirty="0" smtClean="0">
                <a:solidFill>
                  <a:srgbClr val="002060"/>
                </a:solidFill>
              </a:rPr>
              <a:t>) </a:t>
            </a:r>
            <a:endParaRPr lang="en-US" altLang="zh-CN" sz="2800" dirty="0">
              <a:solidFill>
                <a:srgbClr val="002060"/>
              </a:solidFill>
            </a:endParaRPr>
          </a:p>
        </p:txBody>
      </p:sp>
      <p:sp>
        <p:nvSpPr>
          <p:cNvPr id="29700" name="Text Box 4"/>
          <p:cNvSpPr txBox="1">
            <a:spLocks noChangeArrowheads="1"/>
          </p:cNvSpPr>
          <p:nvPr/>
        </p:nvSpPr>
        <p:spPr bwMode="auto">
          <a:xfrm>
            <a:off x="214282" y="2184628"/>
            <a:ext cx="8715436" cy="1815882"/>
          </a:xfrm>
          <a:prstGeom prst="rect">
            <a:avLst/>
          </a:prstGeom>
          <a:noFill/>
          <a:ln w="9525" algn="ctr">
            <a:solidFill>
              <a:schemeClr val="tx1"/>
            </a:solidFill>
            <a:miter lim="800000"/>
            <a:headEnd/>
            <a:tailEnd/>
          </a:ln>
          <a:effectLst/>
        </p:spPr>
        <p:txBody>
          <a:bodyPr wrap="square">
            <a:spAutoFit/>
          </a:bodyPr>
          <a:lstStyle/>
          <a:p>
            <a:r>
              <a:rPr lang="en-US" altLang="zh-CN" sz="2800" dirty="0" smtClean="0">
                <a:solidFill>
                  <a:srgbClr val="7030A0"/>
                </a:solidFill>
              </a:rPr>
              <a:t>Study nature, love nature, stay close to nature. </a:t>
            </a:r>
          </a:p>
          <a:p>
            <a:r>
              <a:rPr lang="en-US" altLang="zh-CN" sz="2800" dirty="0" smtClean="0">
                <a:solidFill>
                  <a:srgbClr val="7030A0"/>
                </a:solidFill>
              </a:rPr>
              <a:t>It will never fail you.</a:t>
            </a:r>
          </a:p>
          <a:p>
            <a:r>
              <a:rPr lang="en-US" altLang="zh-CN" sz="2800" dirty="0" smtClean="0">
                <a:solidFill>
                  <a:srgbClr val="7030A0"/>
                </a:solidFill>
              </a:rPr>
              <a:t>                  </a:t>
            </a:r>
          </a:p>
          <a:p>
            <a:r>
              <a:rPr lang="en-US" altLang="zh-CN" sz="2800" dirty="0" smtClean="0">
                <a:solidFill>
                  <a:srgbClr val="7030A0"/>
                </a:solidFill>
              </a:rPr>
              <a:t>                  ---Frank Lloyd Wright (</a:t>
            </a:r>
            <a:r>
              <a:rPr lang="zh-CN" altLang="en-US" sz="2800" dirty="0" smtClean="0">
                <a:solidFill>
                  <a:srgbClr val="7030A0"/>
                </a:solidFill>
              </a:rPr>
              <a:t>弗兰克</a:t>
            </a:r>
            <a:r>
              <a:rPr lang="en-US" altLang="zh-CN" sz="2800" dirty="0" smtClean="0">
                <a:solidFill>
                  <a:srgbClr val="7030A0"/>
                </a:solidFill>
              </a:rPr>
              <a:t>·</a:t>
            </a:r>
            <a:r>
              <a:rPr lang="zh-CN" altLang="en-US" sz="2800" dirty="0" smtClean="0">
                <a:solidFill>
                  <a:srgbClr val="7030A0"/>
                </a:solidFill>
              </a:rPr>
              <a:t>劳埃德</a:t>
            </a:r>
            <a:r>
              <a:rPr lang="en-US" altLang="zh-CN" sz="2800" dirty="0" smtClean="0">
                <a:solidFill>
                  <a:srgbClr val="7030A0"/>
                </a:solidFill>
              </a:rPr>
              <a:t>·</a:t>
            </a:r>
            <a:r>
              <a:rPr lang="zh-CN" altLang="en-US" sz="2800" dirty="0" smtClean="0">
                <a:solidFill>
                  <a:srgbClr val="7030A0"/>
                </a:solidFill>
              </a:rPr>
              <a:t>赖特</a:t>
            </a:r>
            <a:r>
              <a:rPr lang="en-US" altLang="zh-CN" sz="2800" dirty="0" smtClean="0">
                <a:solidFill>
                  <a:srgbClr val="7030A0"/>
                </a:solidFill>
              </a:rPr>
              <a:t>)</a:t>
            </a:r>
            <a:endParaRPr lang="en-US" altLang="zh-CN" sz="28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9700">
                                            <p:bg/>
                                          </p:spTgt>
                                        </p:tgtEl>
                                        <p:attrNameLst>
                                          <p:attrName>style.visibility</p:attrName>
                                        </p:attrNameLst>
                                      </p:cBhvr>
                                      <p:to>
                                        <p:strVal val="visible"/>
                                      </p:to>
                                    </p:set>
                                    <p:animEffect transition="in" filter="blinds(horizontal)">
                                      <p:cBhvr>
                                        <p:cTn id="11" dur="500"/>
                                        <p:tgtEl>
                                          <p:spTgt spid="29700">
                                            <p:bg/>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9700">
                                            <p:txEl>
                                              <p:pRg st="0" end="0"/>
                                            </p:txEl>
                                          </p:spTgt>
                                        </p:tgtEl>
                                        <p:attrNameLst>
                                          <p:attrName>style.visibility</p:attrName>
                                        </p:attrNameLst>
                                      </p:cBhvr>
                                      <p:to>
                                        <p:strVal val="visible"/>
                                      </p:to>
                                    </p:set>
                                    <p:animEffect transition="in" filter="blinds(horizontal)">
                                      <p:cBhvr>
                                        <p:cTn id="14" dur="500"/>
                                        <p:tgtEl>
                                          <p:spTgt spid="29700">
                                            <p:txEl>
                                              <p:pRg st="0" end="0"/>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9700">
                                            <p:txEl>
                                              <p:pRg st="1" end="1"/>
                                            </p:txEl>
                                          </p:spTgt>
                                        </p:tgtEl>
                                        <p:attrNameLst>
                                          <p:attrName>style.visibility</p:attrName>
                                        </p:attrNameLst>
                                      </p:cBhvr>
                                      <p:to>
                                        <p:strVal val="visible"/>
                                      </p:to>
                                    </p:set>
                                    <p:animEffect transition="in" filter="blinds(horizontal)">
                                      <p:cBhvr>
                                        <p:cTn id="17" dur="500"/>
                                        <p:tgtEl>
                                          <p:spTgt spid="29700">
                                            <p:txEl>
                                              <p:pRg st="1" end="1"/>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9700">
                                            <p:txEl>
                                              <p:pRg st="2" end="2"/>
                                            </p:txEl>
                                          </p:spTgt>
                                        </p:tgtEl>
                                        <p:attrNameLst>
                                          <p:attrName>style.visibility</p:attrName>
                                        </p:attrNameLst>
                                      </p:cBhvr>
                                      <p:to>
                                        <p:strVal val="visible"/>
                                      </p:to>
                                    </p:set>
                                    <p:animEffect transition="in" filter="blinds(horizontal)">
                                      <p:cBhvr>
                                        <p:cTn id="20" dur="500"/>
                                        <p:tgtEl>
                                          <p:spTgt spid="29700">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700">
                                            <p:txEl>
                                              <p:pRg st="3" end="3"/>
                                            </p:txEl>
                                          </p:spTgt>
                                        </p:tgtEl>
                                        <p:attrNameLst>
                                          <p:attrName>style.visibility</p:attrName>
                                        </p:attrNameLst>
                                      </p:cBhvr>
                                      <p:to>
                                        <p:strVal val="visible"/>
                                      </p:to>
                                    </p:set>
                                    <p:animEffect transition="in" filter="blinds(horizontal)">
                                      <p:cBhvr>
                                        <p:cTn id="23" dur="500"/>
                                        <p:tgtEl>
                                          <p:spTgt spid="297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00"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85720" y="71420"/>
            <a:ext cx="7891458" cy="634020"/>
          </a:xfrm>
          <a:prstGeom prst="rect">
            <a:avLst/>
          </a:prstGeom>
          <a:noFill/>
          <a:ln w="9525" algn="ctr">
            <a:noFill/>
            <a:miter lim="800000"/>
            <a:headEnd/>
            <a:tailEnd/>
          </a:ln>
          <a:effectLst/>
        </p:spPr>
        <p:txBody>
          <a:bodyPr wrap="square">
            <a:spAutoFit/>
          </a:bodyPr>
          <a:lstStyle/>
          <a:p>
            <a:pPr marL="354013" indent="-354013">
              <a:lnSpc>
                <a:spcPct val="110000"/>
              </a:lnSpc>
            </a:pPr>
            <a:r>
              <a:rPr lang="en-US" altLang="zh-CN" sz="3200" dirty="0" smtClean="0"/>
              <a:t>Focus on the functional languages</a:t>
            </a:r>
            <a:endParaRPr lang="en-US" altLang="zh-CN" sz="3200" dirty="0"/>
          </a:p>
        </p:txBody>
      </p:sp>
      <p:sp>
        <p:nvSpPr>
          <p:cNvPr id="5" name="Text Box 4"/>
          <p:cNvSpPr txBox="1">
            <a:spLocks noChangeArrowheads="1"/>
          </p:cNvSpPr>
          <p:nvPr/>
        </p:nvSpPr>
        <p:spPr bwMode="auto">
          <a:xfrm>
            <a:off x="285720" y="857238"/>
            <a:ext cx="7891458" cy="2800767"/>
          </a:xfrm>
          <a:prstGeom prst="rect">
            <a:avLst/>
          </a:prstGeom>
          <a:noFill/>
          <a:ln w="9525" algn="ctr">
            <a:noFill/>
            <a:miter lim="800000"/>
            <a:headEnd/>
            <a:tailEnd/>
          </a:ln>
          <a:effectLst/>
        </p:spPr>
        <p:txBody>
          <a:bodyPr wrap="square">
            <a:spAutoFit/>
          </a:bodyPr>
          <a:lstStyle/>
          <a:p>
            <a:pPr marL="354013" indent="-354013">
              <a:lnSpc>
                <a:spcPct val="110000"/>
              </a:lnSpc>
            </a:pPr>
            <a:r>
              <a:rPr lang="en-US" altLang="zh-CN" sz="3200" dirty="0" smtClean="0">
                <a:solidFill>
                  <a:schemeClr val="accent2"/>
                </a:solidFill>
              </a:rPr>
              <a:t>The text is a narrative writing.</a:t>
            </a:r>
          </a:p>
          <a:p>
            <a:pPr marL="514350" indent="-514350">
              <a:lnSpc>
                <a:spcPct val="110000"/>
              </a:lnSpc>
              <a:buFont typeface="+mj-lt"/>
              <a:buAutoNum type="arabicPeriod"/>
            </a:pPr>
            <a:r>
              <a:rPr lang="en-US" altLang="zh-CN" sz="3200" dirty="0" smtClean="0">
                <a:solidFill>
                  <a:schemeClr val="accent2"/>
                </a:solidFill>
              </a:rPr>
              <a:t>Descriptive words.</a:t>
            </a:r>
          </a:p>
          <a:p>
            <a:pPr marL="514350" indent="-514350">
              <a:lnSpc>
                <a:spcPct val="110000"/>
              </a:lnSpc>
              <a:buFont typeface="+mj-lt"/>
              <a:buAutoNum type="arabicPeriod"/>
            </a:pPr>
            <a:r>
              <a:rPr lang="en-US" altLang="zh-CN" sz="3200" dirty="0" smtClean="0">
                <a:solidFill>
                  <a:schemeClr val="accent2"/>
                </a:solidFill>
              </a:rPr>
              <a:t>Events (time words). </a:t>
            </a:r>
          </a:p>
          <a:p>
            <a:pPr marL="514350" indent="-514350">
              <a:lnSpc>
                <a:spcPct val="110000"/>
              </a:lnSpc>
              <a:buFont typeface="+mj-lt"/>
              <a:buAutoNum type="arabicPeriod"/>
            </a:pPr>
            <a:r>
              <a:rPr lang="en-US" altLang="zh-CN" sz="3200" dirty="0" smtClean="0">
                <a:solidFill>
                  <a:schemeClr val="accent2"/>
                </a:solidFill>
              </a:rPr>
              <a:t>Emotions.</a:t>
            </a:r>
          </a:p>
          <a:p>
            <a:pPr marL="514350" indent="-514350">
              <a:lnSpc>
                <a:spcPct val="110000"/>
              </a:lnSpc>
              <a:buFont typeface="+mj-lt"/>
              <a:buAutoNum type="arabicPeriod"/>
            </a:pPr>
            <a:r>
              <a:rPr lang="en-US" altLang="zh-CN" sz="3200" dirty="0" smtClean="0">
                <a:solidFill>
                  <a:schemeClr val="accent2"/>
                </a:solidFill>
              </a:rPr>
              <a:t>Time, places and reasons.</a:t>
            </a:r>
            <a:endParaRPr lang="en-US" altLang="zh-CN" sz="32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486044" y="535767"/>
            <a:ext cx="4800600" cy="1988237"/>
          </a:xfrm>
          <a:prstGeom prst="rect">
            <a:avLst/>
          </a:prstGeom>
          <a:noFill/>
          <a:ln w="9525" algn="ctr">
            <a:noFill/>
            <a:miter lim="800000"/>
            <a:headEnd/>
            <a:tailEnd/>
          </a:ln>
          <a:effectLst/>
        </p:spPr>
        <p:txBody>
          <a:bodyPr>
            <a:spAutoFit/>
          </a:bodyPr>
          <a:lstStyle/>
          <a:p>
            <a:pPr>
              <a:lnSpc>
                <a:spcPct val="110000"/>
              </a:lnSpc>
            </a:pPr>
            <a:r>
              <a:rPr lang="en-US" altLang="zh-CN" sz="2800" dirty="0"/>
              <a:t>terrible — horrible</a:t>
            </a:r>
          </a:p>
          <a:p>
            <a:pPr>
              <a:lnSpc>
                <a:spcPct val="110000"/>
              </a:lnSpc>
            </a:pPr>
            <a:r>
              <a:rPr lang="en-US" altLang="zh-CN" sz="2800" dirty="0">
                <a:solidFill>
                  <a:srgbClr val="FF0000"/>
                </a:solidFill>
              </a:rPr>
              <a:t>amazing — wonderful</a:t>
            </a:r>
          </a:p>
          <a:p>
            <a:pPr>
              <a:lnSpc>
                <a:spcPct val="110000"/>
              </a:lnSpc>
            </a:pPr>
            <a:r>
              <a:rPr lang="en-US" altLang="zh-CN" sz="2800" dirty="0">
                <a:solidFill>
                  <a:srgbClr val="FF0000"/>
                </a:solidFill>
              </a:rPr>
              <a:t>cried out — shouted</a:t>
            </a:r>
          </a:p>
          <a:p>
            <a:pPr>
              <a:lnSpc>
                <a:spcPct val="110000"/>
              </a:lnSpc>
            </a:pPr>
            <a:r>
              <a:rPr lang="en-US" altLang="zh-CN" sz="2800" dirty="0">
                <a:solidFill>
                  <a:srgbClr val="FF0000"/>
                </a:solidFill>
              </a:rPr>
              <a:t>frightened — scared</a:t>
            </a:r>
          </a:p>
        </p:txBody>
      </p:sp>
      <p:sp>
        <p:nvSpPr>
          <p:cNvPr id="19461" name="Text Box 5"/>
          <p:cNvSpPr txBox="1">
            <a:spLocks noChangeArrowheads="1"/>
          </p:cNvSpPr>
          <p:nvPr/>
        </p:nvSpPr>
        <p:spPr bwMode="auto">
          <a:xfrm>
            <a:off x="357158" y="910817"/>
            <a:ext cx="3276600" cy="523220"/>
          </a:xfrm>
          <a:prstGeom prst="rect">
            <a:avLst/>
          </a:prstGeom>
          <a:noFill/>
          <a:ln w="9525">
            <a:noFill/>
            <a:miter lim="800000"/>
            <a:headEnd/>
            <a:tailEnd/>
          </a:ln>
          <a:effectLst/>
        </p:spPr>
        <p:txBody>
          <a:bodyPr>
            <a:spAutoFit/>
          </a:bodyPr>
          <a:lstStyle/>
          <a:p>
            <a:pPr>
              <a:spcBef>
                <a:spcPct val="50000"/>
              </a:spcBef>
            </a:pPr>
            <a:r>
              <a:rPr lang="en-US" altLang="zh-CN" sz="2800" dirty="0">
                <a:solidFill>
                  <a:srgbClr val="0000FF"/>
                </a:solidFill>
              </a:rPr>
              <a:t>Synonyms </a:t>
            </a:r>
          </a:p>
        </p:txBody>
      </p:sp>
      <p:sp>
        <p:nvSpPr>
          <p:cNvPr id="19462" name="Text Box 6"/>
          <p:cNvSpPr txBox="1">
            <a:spLocks noChangeArrowheads="1"/>
          </p:cNvSpPr>
          <p:nvPr/>
        </p:nvSpPr>
        <p:spPr bwMode="auto">
          <a:xfrm>
            <a:off x="414326" y="3321849"/>
            <a:ext cx="2514600" cy="523220"/>
          </a:xfrm>
          <a:prstGeom prst="rect">
            <a:avLst/>
          </a:prstGeom>
          <a:noFill/>
          <a:ln w="9525">
            <a:noFill/>
            <a:miter lim="800000"/>
            <a:headEnd/>
            <a:tailEnd/>
          </a:ln>
          <a:effectLst/>
        </p:spPr>
        <p:txBody>
          <a:bodyPr>
            <a:spAutoFit/>
          </a:bodyPr>
          <a:lstStyle/>
          <a:p>
            <a:pPr>
              <a:spcBef>
                <a:spcPct val="50000"/>
              </a:spcBef>
            </a:pPr>
            <a:r>
              <a:rPr lang="en-US" altLang="zh-CN" sz="2800" dirty="0">
                <a:solidFill>
                  <a:srgbClr val="0000FF"/>
                </a:solidFill>
              </a:rPr>
              <a:t>Antonyms </a:t>
            </a:r>
          </a:p>
        </p:txBody>
      </p:sp>
      <p:sp>
        <p:nvSpPr>
          <p:cNvPr id="19463" name="Text Box 7"/>
          <p:cNvSpPr txBox="1">
            <a:spLocks noChangeArrowheads="1"/>
          </p:cNvSpPr>
          <p:nvPr/>
        </p:nvSpPr>
        <p:spPr bwMode="auto">
          <a:xfrm>
            <a:off x="2490822" y="3028950"/>
            <a:ext cx="7010400" cy="1988237"/>
          </a:xfrm>
          <a:prstGeom prst="rect">
            <a:avLst/>
          </a:prstGeom>
          <a:noFill/>
          <a:ln w="9525" algn="ctr">
            <a:noFill/>
            <a:miter lim="800000"/>
            <a:headEnd/>
            <a:tailEnd/>
          </a:ln>
          <a:effectLst/>
        </p:spPr>
        <p:txBody>
          <a:bodyPr>
            <a:spAutoFit/>
          </a:bodyPr>
          <a:lstStyle/>
          <a:p>
            <a:pPr>
              <a:lnSpc>
                <a:spcPct val="110000"/>
              </a:lnSpc>
            </a:pPr>
            <a:r>
              <a:rPr lang="en-US" altLang="zh-CN" sz="2800" dirty="0">
                <a:solidFill>
                  <a:srgbClr val="FF0000"/>
                </a:solidFill>
              </a:rPr>
              <a:t>black — </a:t>
            </a:r>
            <a:r>
              <a:rPr lang="en-US" altLang="zh-CN" sz="2800" dirty="0" smtClean="0">
                <a:solidFill>
                  <a:srgbClr val="FF0000"/>
                </a:solidFill>
              </a:rPr>
              <a:t>white	single </a:t>
            </a:r>
            <a:r>
              <a:rPr lang="en-US" altLang="zh-CN" sz="2800" dirty="0">
                <a:solidFill>
                  <a:srgbClr val="FF0000"/>
                </a:solidFill>
              </a:rPr>
              <a:t>— double</a:t>
            </a:r>
          </a:p>
          <a:p>
            <a:pPr>
              <a:lnSpc>
                <a:spcPct val="110000"/>
              </a:lnSpc>
            </a:pPr>
            <a:r>
              <a:rPr lang="en-US" altLang="zh-CN" sz="2800" dirty="0">
                <a:solidFill>
                  <a:srgbClr val="FF0000"/>
                </a:solidFill>
              </a:rPr>
              <a:t>less — </a:t>
            </a:r>
            <a:r>
              <a:rPr lang="en-US" altLang="zh-CN" sz="2800" dirty="0" smtClean="0">
                <a:solidFill>
                  <a:srgbClr val="FF0000"/>
                </a:solidFill>
              </a:rPr>
              <a:t>more	dark </a:t>
            </a:r>
            <a:r>
              <a:rPr lang="en-US" altLang="zh-CN" sz="2800" dirty="0">
                <a:solidFill>
                  <a:srgbClr val="FF0000"/>
                </a:solidFill>
              </a:rPr>
              <a:t>— light</a:t>
            </a:r>
          </a:p>
          <a:p>
            <a:pPr>
              <a:lnSpc>
                <a:spcPct val="110000"/>
              </a:lnSpc>
            </a:pPr>
            <a:r>
              <a:rPr lang="en-US" altLang="zh-CN" sz="2800" dirty="0">
                <a:solidFill>
                  <a:srgbClr val="FF0000"/>
                </a:solidFill>
              </a:rPr>
              <a:t>top — </a:t>
            </a:r>
            <a:r>
              <a:rPr lang="en-US" altLang="zh-CN" sz="2800" dirty="0" smtClean="0">
                <a:solidFill>
                  <a:srgbClr val="FF0000"/>
                </a:solidFill>
              </a:rPr>
              <a:t>bottom	edge </a:t>
            </a:r>
            <a:r>
              <a:rPr lang="en-US" altLang="zh-CN" sz="2800" dirty="0">
                <a:solidFill>
                  <a:srgbClr val="FF0000"/>
                </a:solidFill>
              </a:rPr>
              <a:t>— centre</a:t>
            </a:r>
          </a:p>
          <a:p>
            <a:pPr>
              <a:lnSpc>
                <a:spcPct val="110000"/>
              </a:lnSpc>
            </a:pPr>
            <a:r>
              <a:rPr lang="en-US" altLang="zh-CN" sz="2800" dirty="0">
                <a:solidFill>
                  <a:srgbClr val="FF0000"/>
                </a:solidFill>
              </a:rPr>
              <a:t>old — </a:t>
            </a:r>
            <a:r>
              <a:rPr lang="en-US" altLang="zh-CN" sz="2800" dirty="0" smtClean="0">
                <a:solidFill>
                  <a:srgbClr val="FF0000"/>
                </a:solidFill>
              </a:rPr>
              <a:t>young	calm </a:t>
            </a:r>
            <a:r>
              <a:rPr lang="en-US" altLang="zh-CN" sz="2800" dirty="0">
                <a:solidFill>
                  <a:srgbClr val="FF0000"/>
                </a:solidFill>
              </a:rPr>
              <a:t>— wild</a:t>
            </a:r>
          </a:p>
        </p:txBody>
      </p:sp>
      <p:sp>
        <p:nvSpPr>
          <p:cNvPr id="6" name="Text Box 4"/>
          <p:cNvSpPr txBox="1">
            <a:spLocks noChangeArrowheads="1"/>
          </p:cNvSpPr>
          <p:nvPr/>
        </p:nvSpPr>
        <p:spPr bwMode="auto">
          <a:xfrm>
            <a:off x="285720" y="0"/>
            <a:ext cx="8610600" cy="566309"/>
          </a:xfrm>
          <a:prstGeom prst="rect">
            <a:avLst/>
          </a:prstGeom>
          <a:noFill/>
          <a:ln w="9525" algn="ctr">
            <a:noFill/>
            <a:miter lim="800000"/>
            <a:headEnd/>
            <a:tailEnd/>
          </a:ln>
          <a:effectLst/>
        </p:spPr>
        <p:txBody>
          <a:bodyPr>
            <a:spAutoFit/>
          </a:bodyPr>
          <a:lstStyle/>
          <a:p>
            <a:pPr>
              <a:lnSpc>
                <a:spcPct val="110000"/>
              </a:lnSpc>
            </a:pPr>
            <a:r>
              <a:rPr lang="en-US" altLang="zh-CN" sz="2800" dirty="0" smtClean="0"/>
              <a:t>1. Descriptive words</a:t>
            </a:r>
            <a:endParaRPr lang="en-US" altLang="zh-CN" sz="2800" dirty="0">
              <a:solidFill>
                <a:srgbClr val="0000FF"/>
              </a:solidFill>
              <a:latin typeface="Arial" charset="0"/>
              <a:cs typeface="Arial" charset="0"/>
            </a:endParaRPr>
          </a:p>
        </p:txBody>
      </p:sp>
      <p:sp>
        <p:nvSpPr>
          <p:cNvPr id="7" name="矩形 6"/>
          <p:cNvSpPr/>
          <p:nvPr/>
        </p:nvSpPr>
        <p:spPr>
          <a:xfrm>
            <a:off x="4214810" y="0"/>
            <a:ext cx="1242648" cy="523220"/>
          </a:xfrm>
          <a:prstGeom prst="rect">
            <a:avLst/>
          </a:prstGeom>
        </p:spPr>
        <p:txBody>
          <a:bodyPr wrap="none">
            <a:spAutoFit/>
          </a:bodyPr>
          <a:lstStyle/>
          <a:p>
            <a:r>
              <a:rPr lang="en-US" altLang="zh-CN" sz="2800" dirty="0" smtClean="0">
                <a:solidFill>
                  <a:srgbClr val="000000"/>
                </a:solidFill>
              </a:rPr>
              <a:t>(</a:t>
            </a:r>
            <a:r>
              <a:rPr lang="en-US" altLang="zh-CN" sz="2800" dirty="0" smtClean="0">
                <a:solidFill>
                  <a:srgbClr val="0000FF"/>
                </a:solidFill>
                <a:latin typeface="Arial" charset="0"/>
                <a:cs typeface="Arial" charset="0"/>
              </a:rPr>
              <a:t>Ex. 7</a:t>
            </a:r>
            <a:r>
              <a:rPr lang="en-US" altLang="zh-CN" sz="2800" dirty="0" smtClean="0">
                <a:solidFill>
                  <a:srgbClr val="000000"/>
                </a:solidFill>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14282" y="214296"/>
            <a:ext cx="8143932" cy="1413207"/>
          </a:xfrm>
          <a:prstGeom prst="rect">
            <a:avLst/>
          </a:prstGeom>
          <a:solidFill>
            <a:schemeClr val="bg1"/>
          </a:solidFill>
          <a:ln w="9525" algn="ctr">
            <a:solidFill>
              <a:schemeClr val="bg1"/>
            </a:solidFill>
            <a:miter lim="800000"/>
            <a:headEnd/>
            <a:tailEnd/>
          </a:ln>
          <a:effectLst/>
        </p:spPr>
        <p:txBody>
          <a:bodyPr wrap="square">
            <a:spAutoFit/>
          </a:bodyPr>
          <a:lstStyle/>
          <a:p>
            <a:pPr>
              <a:lnSpc>
                <a:spcPts val="2500"/>
              </a:lnSpc>
            </a:pPr>
            <a:r>
              <a:rPr lang="en-US" altLang="zh-CN" sz="2800" dirty="0" smtClean="0">
                <a:latin typeface="Arial" charset="0"/>
                <a:cs typeface="Arial" charset="0"/>
              </a:rPr>
              <a:t>2. Ways to express events: </a:t>
            </a:r>
          </a:p>
          <a:p>
            <a:pPr>
              <a:lnSpc>
                <a:spcPts val="2500"/>
              </a:lnSpc>
            </a:pPr>
            <a:r>
              <a:rPr lang="en-US" altLang="zh-CN" sz="2800" dirty="0" smtClean="0">
                <a:latin typeface="Arial" charset="0"/>
                <a:cs typeface="Arial" charset="0"/>
              </a:rPr>
              <a:t>     </a:t>
            </a:r>
          </a:p>
          <a:p>
            <a:pPr>
              <a:lnSpc>
                <a:spcPts val="2500"/>
              </a:lnSpc>
            </a:pPr>
            <a:r>
              <a:rPr lang="en-US" altLang="zh-CN" sz="2800" dirty="0" smtClean="0">
                <a:latin typeface="Arial" charset="0"/>
                <a:cs typeface="Arial" charset="0"/>
              </a:rPr>
              <a:t>     time words</a:t>
            </a:r>
          </a:p>
          <a:p>
            <a:pPr>
              <a:lnSpc>
                <a:spcPts val="2800"/>
              </a:lnSpc>
            </a:pPr>
            <a:endParaRPr lang="en-US" altLang="zh-CN" sz="2800" dirty="0" smtClean="0"/>
          </a:p>
        </p:txBody>
      </p:sp>
      <p:sp>
        <p:nvSpPr>
          <p:cNvPr id="3" name="矩形 2"/>
          <p:cNvSpPr/>
          <p:nvPr/>
        </p:nvSpPr>
        <p:spPr>
          <a:xfrm>
            <a:off x="5143504" y="599437"/>
            <a:ext cx="3714776" cy="4401205"/>
          </a:xfrm>
          <a:prstGeom prst="rect">
            <a:avLst/>
          </a:prstGeom>
          <a:ln>
            <a:solidFill>
              <a:schemeClr val="tx1"/>
            </a:solidFill>
          </a:ln>
        </p:spPr>
        <p:txBody>
          <a:bodyPr wrap="square">
            <a:spAutoFit/>
          </a:bodyPr>
          <a:lstStyle/>
          <a:p>
            <a:pPr lvl="0">
              <a:lnSpc>
                <a:spcPts val="2800"/>
              </a:lnSpc>
            </a:pPr>
            <a:r>
              <a:rPr lang="en-US" altLang="zh-CN" sz="2800" dirty="0" smtClean="0">
                <a:solidFill>
                  <a:srgbClr val="002060"/>
                </a:solidFill>
              </a:rPr>
              <a:t>About three years ago,</a:t>
            </a:r>
          </a:p>
          <a:p>
            <a:pPr lvl="0">
              <a:lnSpc>
                <a:spcPts val="2800"/>
              </a:lnSpc>
            </a:pPr>
            <a:r>
              <a:rPr lang="en-US" altLang="zh-CN" sz="2800" dirty="0" smtClean="0">
                <a:solidFill>
                  <a:srgbClr val="002060"/>
                </a:solidFill>
              </a:rPr>
              <a:t>One day,</a:t>
            </a:r>
          </a:p>
          <a:p>
            <a:pPr lvl="0">
              <a:lnSpc>
                <a:spcPts val="2800"/>
              </a:lnSpc>
            </a:pPr>
            <a:r>
              <a:rPr lang="en-US" altLang="zh-CN" sz="2800" u="sng" dirty="0" smtClean="0">
                <a:solidFill>
                  <a:srgbClr val="7030A0"/>
                </a:solidFill>
              </a:rPr>
              <a:t>All at once</a:t>
            </a:r>
            <a:r>
              <a:rPr lang="en-US" altLang="zh-CN" sz="2800" dirty="0" smtClean="0">
                <a:solidFill>
                  <a:srgbClr val="7030A0"/>
                </a:solidFill>
              </a:rPr>
              <a:t>,</a:t>
            </a:r>
          </a:p>
          <a:p>
            <a:pPr lvl="0">
              <a:lnSpc>
                <a:spcPts val="2800"/>
              </a:lnSpc>
            </a:pPr>
            <a:r>
              <a:rPr lang="en-US" altLang="zh-CN" sz="2800" dirty="0" smtClean="0">
                <a:solidFill>
                  <a:srgbClr val="7030A0"/>
                </a:solidFill>
              </a:rPr>
              <a:t>Suddenly,</a:t>
            </a:r>
          </a:p>
          <a:p>
            <a:pPr lvl="0">
              <a:lnSpc>
                <a:spcPts val="2800"/>
              </a:lnSpc>
            </a:pPr>
            <a:r>
              <a:rPr lang="en-US" altLang="zh-CN" sz="2800" u="sng" dirty="0" smtClean="0">
                <a:solidFill>
                  <a:srgbClr val="FF0000"/>
                </a:solidFill>
              </a:rPr>
              <a:t>The moment</a:t>
            </a:r>
            <a:r>
              <a:rPr lang="en-US" altLang="zh-CN" sz="2800" dirty="0" smtClean="0">
                <a:solidFill>
                  <a:srgbClr val="FF0000"/>
                </a:solidFill>
              </a:rPr>
              <a:t>…,</a:t>
            </a:r>
          </a:p>
          <a:p>
            <a:pPr lvl="0">
              <a:lnSpc>
                <a:spcPts val="2800"/>
              </a:lnSpc>
            </a:pPr>
            <a:r>
              <a:rPr lang="en-US" altLang="zh-CN" sz="2800" dirty="0" smtClean="0">
                <a:solidFill>
                  <a:srgbClr val="FF0000"/>
                </a:solidFill>
              </a:rPr>
              <a:t>At that moment,</a:t>
            </a:r>
          </a:p>
          <a:p>
            <a:pPr lvl="0">
              <a:lnSpc>
                <a:spcPts val="2800"/>
              </a:lnSpc>
            </a:pPr>
            <a:r>
              <a:rPr lang="en-US" altLang="zh-CN" sz="2800" dirty="0" smtClean="0">
                <a:solidFill>
                  <a:srgbClr val="000000"/>
                </a:solidFill>
              </a:rPr>
              <a:t>After a while, </a:t>
            </a:r>
          </a:p>
          <a:p>
            <a:pPr lvl="0">
              <a:lnSpc>
                <a:spcPts val="2800"/>
              </a:lnSpc>
            </a:pPr>
            <a:r>
              <a:rPr lang="en-US" altLang="zh-CN" sz="2800" dirty="0" smtClean="0">
                <a:solidFill>
                  <a:srgbClr val="000000"/>
                </a:solidFill>
              </a:rPr>
              <a:t>Then,</a:t>
            </a:r>
          </a:p>
          <a:p>
            <a:pPr lvl="0">
              <a:lnSpc>
                <a:spcPts val="2800"/>
              </a:lnSpc>
            </a:pPr>
            <a:r>
              <a:rPr lang="en-US" altLang="zh-CN" sz="2800" dirty="0" smtClean="0">
                <a:solidFill>
                  <a:srgbClr val="000000"/>
                </a:solidFill>
              </a:rPr>
              <a:t>Without waiting,</a:t>
            </a:r>
          </a:p>
          <a:p>
            <a:pPr lvl="0">
              <a:lnSpc>
                <a:spcPts val="2800"/>
              </a:lnSpc>
            </a:pPr>
            <a:r>
              <a:rPr lang="en-US" altLang="zh-CN" sz="2800" dirty="0" smtClean="0">
                <a:solidFill>
                  <a:srgbClr val="000000"/>
                </a:solidFill>
              </a:rPr>
              <a:t>Some time after…,</a:t>
            </a:r>
          </a:p>
          <a:p>
            <a:pPr lvl="0">
              <a:lnSpc>
                <a:spcPts val="2800"/>
              </a:lnSpc>
            </a:pPr>
            <a:r>
              <a:rPr lang="en-US" altLang="zh-CN" sz="2800" dirty="0" smtClean="0">
                <a:solidFill>
                  <a:srgbClr val="000000"/>
                </a:solidFill>
              </a:rPr>
              <a:t>Soon after that,</a:t>
            </a:r>
          </a:p>
          <a:p>
            <a:pPr lvl="0">
              <a:lnSpc>
                <a:spcPts val="2800"/>
              </a:lnSpc>
            </a:pPr>
            <a:r>
              <a:rPr lang="en-US" altLang="zh-CN" sz="2800" dirty="0" smtClean="0">
                <a:solidFill>
                  <a:srgbClr val="000000"/>
                </a:solidFill>
              </a:rPr>
              <a:t>In the end,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331759"/>
            <a:ext cx="9286908" cy="523220"/>
          </a:xfrm>
          <a:prstGeom prst="rect">
            <a:avLst/>
          </a:prstGeom>
          <a:noFill/>
          <a:ln w="9525" algn="ctr">
            <a:noFill/>
            <a:miter lim="800000"/>
            <a:headEnd/>
            <a:tailEnd/>
          </a:ln>
          <a:effectLst/>
        </p:spPr>
        <p:txBody>
          <a:bodyPr wrap="square">
            <a:spAutoFit/>
          </a:bodyPr>
          <a:lstStyle/>
          <a:p>
            <a:pPr marL="457200" indent="-457200"/>
            <a:r>
              <a:rPr lang="en-US" altLang="zh-CN" sz="2800" u="sng" dirty="0" smtClean="0"/>
              <a:t>The moment </a:t>
            </a:r>
            <a:r>
              <a:rPr lang="en-US" altLang="zh-CN" sz="2800" dirty="0" smtClean="0"/>
              <a:t>I heard the word I became very frightened. </a:t>
            </a:r>
            <a:endParaRPr lang="en-US" altLang="zh-CN" sz="2800" dirty="0"/>
          </a:p>
        </p:txBody>
      </p:sp>
      <p:sp>
        <p:nvSpPr>
          <p:cNvPr id="5" name="Text Box 4"/>
          <p:cNvSpPr txBox="1">
            <a:spLocks noChangeArrowheads="1"/>
          </p:cNvSpPr>
          <p:nvPr/>
        </p:nvSpPr>
        <p:spPr bwMode="auto">
          <a:xfrm>
            <a:off x="928662" y="714362"/>
            <a:ext cx="2000264" cy="529569"/>
          </a:xfrm>
          <a:prstGeom prst="rect">
            <a:avLst/>
          </a:prstGeom>
          <a:noFill/>
          <a:ln w="9525" algn="ctr">
            <a:noFill/>
            <a:miter lim="800000"/>
            <a:headEnd/>
            <a:tailEnd/>
          </a:ln>
          <a:effectLst/>
        </p:spPr>
        <p:txBody>
          <a:bodyPr wrap="square">
            <a:spAutoFit/>
          </a:bodyPr>
          <a:lstStyle/>
          <a:p>
            <a:pPr>
              <a:lnSpc>
                <a:spcPct val="110000"/>
              </a:lnSpc>
            </a:pPr>
            <a:r>
              <a:rPr lang="en-US" altLang="zh-CN" sz="2800" dirty="0" smtClean="0">
                <a:solidFill>
                  <a:srgbClr val="FF0000"/>
                </a:solidFill>
              </a:rPr>
              <a:t>as soon as </a:t>
            </a:r>
            <a:endParaRPr lang="en-US" altLang="zh-CN" sz="2800" dirty="0">
              <a:solidFill>
                <a:srgbClr val="FF0000"/>
              </a:solidFill>
            </a:endParaRPr>
          </a:p>
        </p:txBody>
      </p:sp>
      <p:sp>
        <p:nvSpPr>
          <p:cNvPr id="6" name="Text Box 4"/>
          <p:cNvSpPr txBox="1">
            <a:spLocks noChangeArrowheads="1"/>
          </p:cNvSpPr>
          <p:nvPr/>
        </p:nvSpPr>
        <p:spPr bwMode="auto">
          <a:xfrm>
            <a:off x="285720" y="1142990"/>
            <a:ext cx="8643998" cy="861774"/>
          </a:xfrm>
          <a:prstGeom prst="rect">
            <a:avLst/>
          </a:prstGeom>
          <a:noFill/>
          <a:ln w="9525" algn="ctr">
            <a:noFill/>
            <a:miter lim="800000"/>
            <a:headEnd/>
            <a:tailEnd/>
          </a:ln>
          <a:effectLst/>
        </p:spPr>
        <p:txBody>
          <a:bodyPr wrap="square">
            <a:spAutoFit/>
          </a:bodyPr>
          <a:lstStyle/>
          <a:p>
            <a:pPr>
              <a:lnSpc>
                <a:spcPts val="3000"/>
              </a:lnSpc>
            </a:pPr>
            <a:r>
              <a:rPr lang="en-US" altLang="zh-CN" sz="2800" dirty="0" smtClean="0"/>
              <a:t>The moment I get on the train, I am surrounded by Shanxi accent. </a:t>
            </a:r>
            <a:endParaRPr lang="en-US" altLang="zh-CN" sz="2800" dirty="0"/>
          </a:p>
        </p:txBody>
      </p:sp>
      <p:sp>
        <p:nvSpPr>
          <p:cNvPr id="8" name="矩形 7"/>
          <p:cNvSpPr/>
          <p:nvPr/>
        </p:nvSpPr>
        <p:spPr>
          <a:xfrm>
            <a:off x="357158" y="1928808"/>
            <a:ext cx="5570756" cy="2677656"/>
          </a:xfrm>
          <a:prstGeom prst="rect">
            <a:avLst/>
          </a:prstGeom>
        </p:spPr>
        <p:txBody>
          <a:bodyPr wrap="none">
            <a:spAutoFit/>
          </a:bodyPr>
          <a:lstStyle/>
          <a:p>
            <a:r>
              <a:rPr lang="zh-CN" altLang="en-US" sz="2800" dirty="0" smtClean="0"/>
              <a:t>铃一响，同学们就跑出教室。</a:t>
            </a:r>
            <a:endParaRPr lang="en-US" altLang="zh-CN" sz="2800" dirty="0" smtClean="0"/>
          </a:p>
          <a:p>
            <a:endParaRPr lang="en-US" altLang="zh-CN" sz="2800" dirty="0" smtClean="0"/>
          </a:p>
          <a:p>
            <a:endParaRPr lang="en-US" altLang="zh-CN" sz="2800" dirty="0" smtClean="0"/>
          </a:p>
          <a:p>
            <a:r>
              <a:rPr lang="zh-CN" altLang="en-US" sz="2800" dirty="0" smtClean="0"/>
              <a:t>我一到家，就开始写作业。</a:t>
            </a:r>
            <a:endParaRPr lang="en-US" altLang="zh-CN" sz="2800" dirty="0" smtClean="0"/>
          </a:p>
          <a:p>
            <a:endParaRPr lang="en-US" altLang="zh-CN" sz="2800" dirty="0" smtClean="0"/>
          </a:p>
          <a:p>
            <a:r>
              <a:rPr lang="zh-CN" altLang="en-US" sz="2800" dirty="0" smtClean="0"/>
              <a:t>我们一到那儿，就开始着手工作。</a:t>
            </a:r>
            <a:endParaRPr lang="zh-CN" altLang="en-US" sz="2800" dirty="0"/>
          </a:p>
        </p:txBody>
      </p:sp>
      <p:sp>
        <p:nvSpPr>
          <p:cNvPr id="9" name="Text Box 4"/>
          <p:cNvSpPr txBox="1">
            <a:spLocks noChangeArrowheads="1"/>
          </p:cNvSpPr>
          <p:nvPr/>
        </p:nvSpPr>
        <p:spPr bwMode="auto">
          <a:xfrm>
            <a:off x="357158" y="2455510"/>
            <a:ext cx="8643998" cy="759182"/>
          </a:xfrm>
          <a:prstGeom prst="rect">
            <a:avLst/>
          </a:prstGeom>
          <a:noFill/>
          <a:ln w="9525" algn="ctr">
            <a:noFill/>
            <a:miter lim="800000"/>
            <a:headEnd/>
            <a:tailEnd/>
          </a:ln>
          <a:effectLst/>
        </p:spPr>
        <p:txBody>
          <a:bodyPr wrap="square">
            <a:spAutoFit/>
          </a:bodyPr>
          <a:lstStyle/>
          <a:p>
            <a:pPr>
              <a:lnSpc>
                <a:spcPts val="2600"/>
              </a:lnSpc>
            </a:pPr>
            <a:r>
              <a:rPr lang="en-US" altLang="zh-CN" sz="2800" dirty="0" smtClean="0"/>
              <a:t>The moment the bells rang, the students dashed out of the classroom.</a:t>
            </a:r>
            <a:endParaRPr lang="en-US" altLang="zh-CN" sz="2800" dirty="0"/>
          </a:p>
        </p:txBody>
      </p:sp>
      <p:sp>
        <p:nvSpPr>
          <p:cNvPr id="10" name="Text Box 4"/>
          <p:cNvSpPr txBox="1">
            <a:spLocks noChangeArrowheads="1"/>
          </p:cNvSpPr>
          <p:nvPr/>
        </p:nvSpPr>
        <p:spPr bwMode="auto">
          <a:xfrm>
            <a:off x="357158" y="3717628"/>
            <a:ext cx="8643998" cy="425758"/>
          </a:xfrm>
          <a:prstGeom prst="rect">
            <a:avLst/>
          </a:prstGeom>
          <a:noFill/>
          <a:ln w="9525" algn="ctr">
            <a:noFill/>
            <a:miter lim="800000"/>
            <a:headEnd/>
            <a:tailEnd/>
          </a:ln>
          <a:effectLst/>
        </p:spPr>
        <p:txBody>
          <a:bodyPr wrap="square">
            <a:spAutoFit/>
          </a:bodyPr>
          <a:lstStyle/>
          <a:p>
            <a:pPr>
              <a:lnSpc>
                <a:spcPts val="2600"/>
              </a:lnSpc>
            </a:pPr>
            <a:r>
              <a:rPr lang="en-US" altLang="zh-CN" sz="2800" dirty="0" smtClean="0"/>
              <a:t>The moment I got home, I began to do my homework.</a:t>
            </a:r>
            <a:endParaRPr lang="en-US" altLang="zh-CN" sz="2800" dirty="0"/>
          </a:p>
        </p:txBody>
      </p:sp>
      <p:sp>
        <p:nvSpPr>
          <p:cNvPr id="11" name="Text Box 4"/>
          <p:cNvSpPr txBox="1">
            <a:spLocks noChangeArrowheads="1"/>
          </p:cNvSpPr>
          <p:nvPr/>
        </p:nvSpPr>
        <p:spPr bwMode="auto">
          <a:xfrm>
            <a:off x="357158" y="4646322"/>
            <a:ext cx="8643998" cy="425758"/>
          </a:xfrm>
          <a:prstGeom prst="rect">
            <a:avLst/>
          </a:prstGeom>
          <a:noFill/>
          <a:ln w="9525" algn="ctr">
            <a:noFill/>
            <a:miter lim="800000"/>
            <a:headEnd/>
            <a:tailEnd/>
          </a:ln>
          <a:effectLst/>
        </p:spPr>
        <p:txBody>
          <a:bodyPr wrap="square">
            <a:spAutoFit/>
          </a:bodyPr>
          <a:lstStyle/>
          <a:p>
            <a:pPr>
              <a:lnSpc>
                <a:spcPts val="2600"/>
              </a:lnSpc>
            </a:pPr>
            <a:r>
              <a:rPr lang="en-US" altLang="zh-CN" sz="2800" dirty="0" smtClean="0"/>
              <a:t>The moment we arrived there, we set out to work. </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18"/>
            <a:ext cx="9358346" cy="6842899"/>
          </a:xfrm>
          <a:prstGeom prst="rect">
            <a:avLst/>
          </a:prstGeom>
          <a:noFill/>
          <a:ln w="9525" algn="ctr">
            <a:noFill/>
            <a:miter lim="800000"/>
            <a:headEnd/>
            <a:tailEnd/>
          </a:ln>
          <a:effectLst/>
        </p:spPr>
        <p:txBody>
          <a:bodyPr wrap="square">
            <a:spAutoFit/>
          </a:bodyPr>
          <a:lstStyle/>
          <a:p>
            <a:pPr marL="457200" indent="-457200">
              <a:lnSpc>
                <a:spcPts val="2800"/>
              </a:lnSpc>
            </a:pPr>
            <a:endParaRPr lang="en-US" altLang="zh-CN" sz="2800" dirty="0" smtClean="0"/>
          </a:p>
          <a:p>
            <a:pPr marL="514350" indent="-514350">
              <a:lnSpc>
                <a:spcPts val="2800"/>
              </a:lnSpc>
              <a:buFont typeface="+mj-ea"/>
              <a:buAutoNum type="circleNumDbPlain"/>
            </a:pPr>
            <a:r>
              <a:rPr lang="en-US" altLang="zh-CN" sz="2800" dirty="0" smtClean="0"/>
              <a:t>That was the day when it took only six hours to </a:t>
            </a:r>
            <a:r>
              <a:rPr lang="en-US" altLang="zh-CN" sz="2800" u="sng" dirty="0" smtClean="0"/>
              <a:t>break my body and soul</a:t>
            </a:r>
            <a:r>
              <a:rPr lang="en-US" altLang="zh-CN" sz="2800" dirty="0" smtClean="0"/>
              <a:t>.</a:t>
            </a:r>
          </a:p>
          <a:p>
            <a:pPr marL="514350" indent="-514350">
              <a:lnSpc>
                <a:spcPts val="2800"/>
              </a:lnSpc>
              <a:buFont typeface="+mj-ea"/>
              <a:buAutoNum type="circleNumDbPlain"/>
            </a:pPr>
            <a:r>
              <a:rPr lang="en-US" altLang="zh-CN" sz="2800" u="sng" dirty="0" smtClean="0">
                <a:solidFill>
                  <a:srgbClr val="002060"/>
                </a:solidFill>
              </a:rPr>
              <a:t>The moment </a:t>
            </a:r>
            <a:r>
              <a:rPr lang="en-US" altLang="zh-CN" sz="2800" dirty="0" smtClean="0">
                <a:solidFill>
                  <a:srgbClr val="002060"/>
                </a:solidFill>
              </a:rPr>
              <a:t>I heard the word I became very frightened.</a:t>
            </a:r>
          </a:p>
          <a:p>
            <a:pPr marL="514350" indent="-514350">
              <a:lnSpc>
                <a:spcPts val="2800"/>
              </a:lnSpc>
              <a:buFont typeface="+mj-ea"/>
              <a:buAutoNum type="circleNumDbPlain"/>
            </a:pPr>
            <a:r>
              <a:rPr lang="en-US" altLang="zh-CN" sz="2800" dirty="0" smtClean="0"/>
              <a:t>I felt sick, </a:t>
            </a:r>
            <a:r>
              <a:rPr lang="en-US" altLang="zh-CN" sz="2800" u="sng" dirty="0" smtClean="0"/>
              <a:t>as if </a:t>
            </a:r>
            <a:r>
              <a:rPr lang="en-US" altLang="zh-CN" sz="2800" dirty="0" smtClean="0"/>
              <a:t>I was falling from a mountain top in a dream.</a:t>
            </a:r>
          </a:p>
          <a:p>
            <a:pPr marL="514350" indent="-514350">
              <a:lnSpc>
                <a:spcPts val="2800"/>
              </a:lnSpc>
              <a:buFont typeface="+mj-ea"/>
              <a:buAutoNum type="circleNumDbPlain"/>
            </a:pPr>
            <a:r>
              <a:rPr lang="en-US" altLang="zh-CN" sz="2800" dirty="0" smtClean="0">
                <a:solidFill>
                  <a:srgbClr val="002060"/>
                </a:solidFill>
              </a:rPr>
              <a:t>When we were on the edge of the whirlpool, </a:t>
            </a:r>
            <a:r>
              <a:rPr lang="en-US" altLang="zh-CN" sz="2800" u="sng" dirty="0" smtClean="0">
                <a:solidFill>
                  <a:srgbClr val="002060"/>
                </a:solidFill>
              </a:rPr>
              <a:t>I felt calmer than</a:t>
            </a:r>
            <a:r>
              <a:rPr lang="en-US" altLang="zh-CN" sz="2800" dirty="0" smtClean="0">
                <a:solidFill>
                  <a:srgbClr val="002060"/>
                </a:solidFill>
              </a:rPr>
              <a:t> when we were moving towards it.</a:t>
            </a:r>
          </a:p>
          <a:p>
            <a:pPr marL="514350" indent="-514350">
              <a:lnSpc>
                <a:spcPts val="2800"/>
              </a:lnSpc>
              <a:buFont typeface="+mj-ea"/>
              <a:buAutoNum type="circleNumDbPlain"/>
            </a:pPr>
            <a:r>
              <a:rPr lang="en-US" altLang="zh-CN" sz="2800" dirty="0" smtClean="0"/>
              <a:t>I began to think </a:t>
            </a:r>
            <a:r>
              <a:rPr lang="en-US" altLang="zh-CN" sz="2800" u="sng" dirty="0" smtClean="0"/>
              <a:t>how amazing a thing it was to </a:t>
            </a:r>
            <a:r>
              <a:rPr lang="en-US" altLang="zh-CN" sz="2800" dirty="0" smtClean="0"/>
              <a:t>die in such a way, and </a:t>
            </a:r>
            <a:r>
              <a:rPr lang="en-US" altLang="zh-CN" sz="2800" u="sng" dirty="0" smtClean="0"/>
              <a:t>how wonderful it was to </a:t>
            </a:r>
            <a:r>
              <a:rPr lang="en-US" altLang="zh-CN" sz="2800" dirty="0" smtClean="0"/>
              <a:t>see the power of nature.</a:t>
            </a:r>
          </a:p>
          <a:p>
            <a:pPr marL="514350" indent="-514350">
              <a:lnSpc>
                <a:spcPts val="2800"/>
              </a:lnSpc>
              <a:buFont typeface="+mj-ea"/>
              <a:buAutoNum type="circleNumDbPlain"/>
            </a:pPr>
            <a:r>
              <a:rPr lang="en-US" altLang="zh-CN" sz="2800" dirty="0" smtClean="0">
                <a:solidFill>
                  <a:srgbClr val="002060"/>
                </a:solidFill>
              </a:rPr>
              <a:t>Now I have told you, and I cannot expect you to believe me any more than the fishermen </a:t>
            </a:r>
            <a:r>
              <a:rPr lang="en-US" altLang="zh-CN" sz="2800" u="sng" dirty="0" smtClean="0">
                <a:solidFill>
                  <a:srgbClr val="002060"/>
                </a:solidFill>
              </a:rPr>
              <a:t>did</a:t>
            </a:r>
            <a:r>
              <a:rPr lang="en-US" altLang="zh-CN" sz="2800" dirty="0" smtClean="0">
                <a:solidFill>
                  <a:srgbClr val="002060"/>
                </a:solidFill>
              </a:rPr>
              <a:t>.</a:t>
            </a:r>
          </a:p>
          <a:p>
            <a:pPr marL="457200" indent="-457200"/>
            <a:r>
              <a:rPr lang="en-US" altLang="zh-CN" sz="2800" dirty="0" smtClean="0"/>
              <a:t>     </a:t>
            </a:r>
          </a:p>
          <a:p>
            <a:pPr marL="457200" indent="-457200"/>
            <a:r>
              <a:rPr lang="en-US" altLang="zh-CN" sz="2800" dirty="0" smtClean="0"/>
              <a:t>     </a:t>
            </a:r>
          </a:p>
          <a:p>
            <a:pPr marL="457200" indent="-457200"/>
            <a:r>
              <a:rPr lang="en-US" altLang="zh-CN" sz="2800" dirty="0" smtClean="0"/>
              <a:t>    </a:t>
            </a:r>
          </a:p>
          <a:p>
            <a:pPr marL="457200" indent="-457200"/>
            <a:r>
              <a:rPr lang="en-US" altLang="zh-CN" sz="2800" dirty="0" smtClean="0"/>
              <a:t>     </a:t>
            </a:r>
            <a:endParaRPr lang="en-US" altLang="zh-CN" sz="2800" dirty="0"/>
          </a:p>
        </p:txBody>
      </p:sp>
      <p:sp>
        <p:nvSpPr>
          <p:cNvPr id="11" name="Text Box 4"/>
          <p:cNvSpPr txBox="1">
            <a:spLocks noChangeArrowheads="1"/>
          </p:cNvSpPr>
          <p:nvPr/>
        </p:nvSpPr>
        <p:spPr bwMode="auto">
          <a:xfrm>
            <a:off x="142844" y="-18"/>
            <a:ext cx="8643998" cy="425758"/>
          </a:xfrm>
          <a:prstGeom prst="rect">
            <a:avLst/>
          </a:prstGeom>
          <a:noFill/>
          <a:ln w="9525" algn="ctr">
            <a:noFill/>
            <a:miter lim="800000"/>
            <a:headEnd/>
            <a:tailEnd/>
          </a:ln>
          <a:effectLst/>
        </p:spPr>
        <p:txBody>
          <a:bodyPr wrap="square">
            <a:spAutoFit/>
          </a:bodyPr>
          <a:lstStyle/>
          <a:p>
            <a:pPr>
              <a:lnSpc>
                <a:spcPts val="2600"/>
              </a:lnSpc>
            </a:pPr>
            <a:r>
              <a:rPr lang="en-US" altLang="zh-CN" sz="2800" dirty="0" smtClean="0"/>
              <a:t>3. Ways to express emotions:</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18"/>
            <a:ext cx="9286908" cy="5837495"/>
          </a:xfrm>
          <a:prstGeom prst="rect">
            <a:avLst/>
          </a:prstGeom>
          <a:noFill/>
          <a:ln w="9525" algn="ctr">
            <a:noFill/>
            <a:miter lim="800000"/>
            <a:headEnd/>
            <a:tailEnd/>
          </a:ln>
          <a:effectLst/>
        </p:spPr>
        <p:txBody>
          <a:bodyPr wrap="square">
            <a:spAutoFit/>
          </a:bodyPr>
          <a:lstStyle/>
          <a:p>
            <a:pPr marL="457200" indent="-457200">
              <a:lnSpc>
                <a:spcPts val="2800"/>
              </a:lnSpc>
            </a:pPr>
            <a:endParaRPr lang="en-US" altLang="zh-CN" sz="2800" dirty="0" smtClean="0"/>
          </a:p>
          <a:p>
            <a:pPr marL="457200" indent="-457200">
              <a:lnSpc>
                <a:spcPts val="2800"/>
              </a:lnSpc>
            </a:pPr>
            <a:endParaRPr lang="en-US" altLang="zh-CN" sz="2800" dirty="0" smtClean="0"/>
          </a:p>
          <a:p>
            <a:pPr marL="514350" indent="-514350">
              <a:lnSpc>
                <a:spcPts val="2800"/>
              </a:lnSpc>
              <a:buFont typeface="+mj-ea"/>
              <a:buAutoNum type="circleNumDbPlain"/>
            </a:pPr>
            <a:r>
              <a:rPr lang="en-US" altLang="zh-CN" sz="2800" u="sng" dirty="0" smtClean="0"/>
              <a:t>That was the day when </a:t>
            </a:r>
            <a:r>
              <a:rPr lang="en-US" altLang="zh-CN" sz="2800" dirty="0" smtClean="0"/>
              <a:t>it took only six hours to break my body and soul.  </a:t>
            </a:r>
          </a:p>
          <a:p>
            <a:pPr marL="514350" indent="-514350">
              <a:lnSpc>
                <a:spcPts val="2800"/>
              </a:lnSpc>
              <a:buFont typeface="+mj-ea"/>
              <a:buAutoNum type="circleNumDbPlain"/>
            </a:pPr>
            <a:r>
              <a:rPr lang="en-US" altLang="zh-CN" sz="2800" dirty="0" smtClean="0">
                <a:solidFill>
                  <a:srgbClr val="002060"/>
                </a:solidFill>
              </a:rPr>
              <a:t>I was still tied to the barrel and the waves soon carried me to </a:t>
            </a:r>
            <a:r>
              <a:rPr lang="en-US" altLang="zh-CN" sz="2800" u="sng" dirty="0" smtClean="0">
                <a:solidFill>
                  <a:srgbClr val="002060"/>
                </a:solidFill>
              </a:rPr>
              <a:t>an area where </a:t>
            </a:r>
            <a:r>
              <a:rPr lang="en-US" altLang="zh-CN" sz="2800" dirty="0" smtClean="0">
                <a:solidFill>
                  <a:srgbClr val="002060"/>
                </a:solidFill>
              </a:rPr>
              <a:t>the other fishermen were.</a:t>
            </a:r>
            <a:endParaRPr lang="en-US" altLang="zh-CN" sz="2800" u="sng" dirty="0" smtClean="0">
              <a:solidFill>
                <a:srgbClr val="002060"/>
              </a:solidFill>
            </a:endParaRPr>
          </a:p>
          <a:p>
            <a:pPr marL="514350" indent="-514350">
              <a:lnSpc>
                <a:spcPts val="2800"/>
              </a:lnSpc>
              <a:buFont typeface="+mj-ea"/>
              <a:buAutoNum type="circleNumDbPlain"/>
            </a:pPr>
            <a:r>
              <a:rPr lang="en-US" altLang="zh-CN" sz="2800" u="sng" dirty="0" smtClean="0"/>
              <a:t>The reason why </a:t>
            </a:r>
            <a:r>
              <a:rPr lang="en-US" altLang="zh-CN" sz="2800" dirty="0" smtClean="0"/>
              <a:t>I’m here to tell the story </a:t>
            </a:r>
            <a:r>
              <a:rPr lang="en-US" altLang="zh-CN" sz="2800" u="sng" dirty="0" smtClean="0"/>
              <a:t>is that </a:t>
            </a:r>
            <a:r>
              <a:rPr lang="en-US" altLang="zh-CN" sz="2800" dirty="0" smtClean="0"/>
              <a:t>I made the right decision.</a:t>
            </a:r>
          </a:p>
          <a:p>
            <a:pPr marL="457200" indent="-457200">
              <a:lnSpc>
                <a:spcPts val="2800"/>
              </a:lnSpc>
            </a:pPr>
            <a:endParaRPr lang="en-US" altLang="zh-CN" sz="2800" dirty="0" smtClean="0"/>
          </a:p>
          <a:p>
            <a:pPr marL="457200" indent="-457200">
              <a:lnSpc>
                <a:spcPts val="2800"/>
              </a:lnSpc>
              <a:buFont typeface="Arial" pitchFamily="34" charset="0"/>
              <a:buChar char="•"/>
            </a:pPr>
            <a:r>
              <a:rPr lang="en-US" altLang="zh-CN" sz="2800" dirty="0" smtClean="0"/>
              <a:t>I will never forget the day when ___________.</a:t>
            </a:r>
          </a:p>
          <a:p>
            <a:pPr marL="457200" indent="-457200">
              <a:buFont typeface="Arial" pitchFamily="34" charset="0"/>
              <a:buChar char="•"/>
            </a:pPr>
            <a:r>
              <a:rPr lang="en-US" altLang="zh-CN" sz="2800" dirty="0" smtClean="0"/>
              <a:t>I was born in a city where ______________________.</a:t>
            </a:r>
          </a:p>
          <a:p>
            <a:pPr marL="457200" indent="-457200">
              <a:buFont typeface="Arial" pitchFamily="34" charset="0"/>
              <a:buChar char="•"/>
            </a:pPr>
            <a:r>
              <a:rPr lang="en-US" altLang="zh-CN" sz="2800" dirty="0" smtClean="0"/>
              <a:t>The reason why _______________________ is that _____________________________.</a:t>
            </a:r>
          </a:p>
          <a:p>
            <a:pPr marL="457200" indent="-457200"/>
            <a:r>
              <a:rPr lang="en-US" altLang="zh-CN" sz="2800" dirty="0" smtClean="0"/>
              <a:t>    </a:t>
            </a:r>
          </a:p>
          <a:p>
            <a:pPr marL="457200" indent="-457200"/>
            <a:r>
              <a:rPr lang="en-US" altLang="zh-CN" sz="2800" dirty="0" smtClean="0"/>
              <a:t>     </a:t>
            </a:r>
            <a:endParaRPr lang="en-US" altLang="zh-CN" sz="2800" dirty="0"/>
          </a:p>
        </p:txBody>
      </p:sp>
      <p:sp>
        <p:nvSpPr>
          <p:cNvPr id="11" name="Text Box 4"/>
          <p:cNvSpPr txBox="1">
            <a:spLocks noChangeArrowheads="1"/>
          </p:cNvSpPr>
          <p:nvPr/>
        </p:nvSpPr>
        <p:spPr bwMode="auto">
          <a:xfrm>
            <a:off x="142844" y="74290"/>
            <a:ext cx="8643998" cy="425758"/>
          </a:xfrm>
          <a:prstGeom prst="rect">
            <a:avLst/>
          </a:prstGeom>
          <a:noFill/>
          <a:ln w="9525" algn="ctr">
            <a:noFill/>
            <a:miter lim="800000"/>
            <a:headEnd/>
            <a:tailEnd/>
          </a:ln>
          <a:effectLst/>
        </p:spPr>
        <p:txBody>
          <a:bodyPr wrap="square">
            <a:spAutoFit/>
          </a:bodyPr>
          <a:lstStyle/>
          <a:p>
            <a:pPr>
              <a:lnSpc>
                <a:spcPts val="2600"/>
              </a:lnSpc>
            </a:pPr>
            <a:r>
              <a:rPr lang="en-US" altLang="zh-CN" sz="2800" dirty="0" smtClean="0"/>
              <a:t>4. Ways to express time, places and reasons:</a:t>
            </a:r>
            <a:endParaRPr lang="en-US" altLang="zh-CN" sz="2800" dirty="0"/>
          </a:p>
        </p:txBody>
      </p:sp>
      <p:sp>
        <p:nvSpPr>
          <p:cNvPr id="5" name="Text Box 4"/>
          <p:cNvSpPr txBox="1">
            <a:spLocks noChangeArrowheads="1"/>
          </p:cNvSpPr>
          <p:nvPr/>
        </p:nvSpPr>
        <p:spPr bwMode="auto">
          <a:xfrm>
            <a:off x="5500694" y="3071816"/>
            <a:ext cx="3643338" cy="529569"/>
          </a:xfrm>
          <a:prstGeom prst="rect">
            <a:avLst/>
          </a:prstGeom>
          <a:noFill/>
          <a:ln w="9525" algn="ctr">
            <a:noFill/>
            <a:miter lim="800000"/>
            <a:headEnd/>
            <a:tailEnd/>
          </a:ln>
          <a:effectLst/>
        </p:spPr>
        <p:txBody>
          <a:bodyPr wrap="square">
            <a:spAutoFit/>
          </a:bodyPr>
          <a:lstStyle/>
          <a:p>
            <a:pPr>
              <a:lnSpc>
                <a:spcPct val="110000"/>
              </a:lnSpc>
            </a:pPr>
            <a:r>
              <a:rPr lang="en-US" altLang="zh-CN" sz="2800" dirty="0" smtClean="0">
                <a:solidFill>
                  <a:srgbClr val="FF0000"/>
                </a:solidFill>
              </a:rPr>
              <a:t>we first met</a:t>
            </a:r>
            <a:endParaRPr lang="en-US" altLang="zh-CN" sz="2800" dirty="0">
              <a:solidFill>
                <a:srgbClr val="FF0000"/>
              </a:solidFill>
            </a:endParaRPr>
          </a:p>
        </p:txBody>
      </p:sp>
      <p:sp>
        <p:nvSpPr>
          <p:cNvPr id="6" name="Text Box 4"/>
          <p:cNvSpPr txBox="1">
            <a:spLocks noChangeArrowheads="1"/>
          </p:cNvSpPr>
          <p:nvPr/>
        </p:nvSpPr>
        <p:spPr bwMode="auto">
          <a:xfrm>
            <a:off x="4500562" y="3500444"/>
            <a:ext cx="4572032" cy="566309"/>
          </a:xfrm>
          <a:prstGeom prst="rect">
            <a:avLst/>
          </a:prstGeom>
          <a:noFill/>
          <a:ln w="9525" algn="ctr">
            <a:noFill/>
            <a:miter lim="800000"/>
            <a:headEnd/>
            <a:tailEnd/>
          </a:ln>
          <a:effectLst/>
        </p:spPr>
        <p:txBody>
          <a:bodyPr wrap="square">
            <a:spAutoFit/>
          </a:bodyPr>
          <a:lstStyle/>
          <a:p>
            <a:pPr>
              <a:lnSpc>
                <a:spcPct val="110000"/>
              </a:lnSpc>
            </a:pPr>
            <a:r>
              <a:rPr lang="en-US" altLang="zh-CN" sz="2800" dirty="0" smtClean="0">
                <a:solidFill>
                  <a:srgbClr val="FF0000"/>
                </a:solidFill>
              </a:rPr>
              <a:t>people are kind and friendly</a:t>
            </a:r>
            <a:endParaRPr lang="en-US" altLang="zh-CN" sz="2800" dirty="0">
              <a:solidFill>
                <a:srgbClr val="FF0000"/>
              </a:solidFill>
            </a:endParaRPr>
          </a:p>
        </p:txBody>
      </p:sp>
      <p:sp>
        <p:nvSpPr>
          <p:cNvPr id="7" name="Text Box 4"/>
          <p:cNvSpPr txBox="1">
            <a:spLocks noChangeArrowheads="1"/>
          </p:cNvSpPr>
          <p:nvPr/>
        </p:nvSpPr>
        <p:spPr bwMode="auto">
          <a:xfrm>
            <a:off x="3143240" y="4000510"/>
            <a:ext cx="4929222" cy="566309"/>
          </a:xfrm>
          <a:prstGeom prst="rect">
            <a:avLst/>
          </a:prstGeom>
          <a:noFill/>
          <a:ln w="9525" algn="ctr">
            <a:noFill/>
            <a:miter lim="800000"/>
            <a:headEnd/>
            <a:tailEnd/>
          </a:ln>
          <a:effectLst/>
        </p:spPr>
        <p:txBody>
          <a:bodyPr wrap="square">
            <a:spAutoFit/>
          </a:bodyPr>
          <a:lstStyle/>
          <a:p>
            <a:pPr>
              <a:lnSpc>
                <a:spcPct val="110000"/>
              </a:lnSpc>
            </a:pPr>
            <a:r>
              <a:rPr lang="en-US" altLang="zh-CN" sz="2800" dirty="0" smtClean="0">
                <a:solidFill>
                  <a:srgbClr val="FF0000"/>
                </a:solidFill>
              </a:rPr>
              <a:t>he has made such progress</a:t>
            </a:r>
            <a:endParaRPr lang="en-US" altLang="zh-CN" sz="2800" dirty="0">
              <a:solidFill>
                <a:srgbClr val="FF0000"/>
              </a:solidFill>
            </a:endParaRPr>
          </a:p>
        </p:txBody>
      </p:sp>
      <p:sp>
        <p:nvSpPr>
          <p:cNvPr id="8" name="Text Box 4"/>
          <p:cNvSpPr txBox="1">
            <a:spLocks noChangeArrowheads="1"/>
          </p:cNvSpPr>
          <p:nvPr/>
        </p:nvSpPr>
        <p:spPr bwMode="auto">
          <a:xfrm>
            <a:off x="500034" y="4362895"/>
            <a:ext cx="8429684" cy="566309"/>
          </a:xfrm>
          <a:prstGeom prst="rect">
            <a:avLst/>
          </a:prstGeom>
          <a:noFill/>
          <a:ln w="9525" algn="ctr">
            <a:noFill/>
            <a:miter lim="800000"/>
            <a:headEnd/>
            <a:tailEnd/>
          </a:ln>
          <a:effectLst/>
        </p:spPr>
        <p:txBody>
          <a:bodyPr wrap="square">
            <a:spAutoFit/>
          </a:bodyPr>
          <a:lstStyle/>
          <a:p>
            <a:pPr>
              <a:lnSpc>
                <a:spcPct val="110000"/>
              </a:lnSpc>
            </a:pPr>
            <a:r>
              <a:rPr lang="en-US" altLang="zh-CN" sz="2800" dirty="0" smtClean="0">
                <a:solidFill>
                  <a:srgbClr val="FF0000"/>
                </a:solidFill>
              </a:rPr>
              <a:t>he has been working hard </a:t>
            </a:r>
            <a:r>
              <a:rPr lang="en-US" altLang="zh-CN" sz="2800" dirty="0" smtClean="0">
                <a:solidFill>
                  <a:srgbClr val="FF0000"/>
                </a:solidFill>
              </a:rPr>
              <a:t>every </a:t>
            </a:r>
            <a:r>
              <a:rPr lang="en-US" altLang="zh-CN" sz="2800" dirty="0" smtClean="0">
                <a:solidFill>
                  <a:srgbClr val="FF0000"/>
                </a:solidFill>
              </a:rPr>
              <a:t>day</a:t>
            </a:r>
            <a:endParaRPr lang="en-US" altLang="zh-C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WordArt 7"/>
          <p:cNvSpPr>
            <a:spLocks noChangeArrowheads="1" noChangeShapeType="1" noTextEdit="1"/>
          </p:cNvSpPr>
          <p:nvPr/>
        </p:nvSpPr>
        <p:spPr bwMode="auto">
          <a:xfrm>
            <a:off x="3071802" y="142858"/>
            <a:ext cx="2576506" cy="642942"/>
          </a:xfrm>
          <a:prstGeom prst="rect">
            <a:avLst/>
          </a:prstGeom>
        </p:spPr>
        <p:txBody>
          <a:bodyPr wrap="none" fromWordArt="1">
            <a:prstTxWarp prst="textPlain">
              <a:avLst>
                <a:gd name="adj" fmla="val 50000"/>
              </a:avLst>
            </a:prstTxWarp>
          </a:bodyPr>
          <a:lstStyle/>
          <a:p>
            <a:pPr algn="ctr"/>
            <a:r>
              <a:rPr lang="en-US" altLang="zh-CN" sz="36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summary</a:t>
            </a:r>
            <a:endParaRPr lang="zh-CN" alt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endParaRPr>
          </a:p>
        </p:txBody>
      </p:sp>
      <p:sp>
        <p:nvSpPr>
          <p:cNvPr id="4" name="Text Box 4"/>
          <p:cNvSpPr txBox="1">
            <a:spLocks noChangeArrowheads="1"/>
          </p:cNvSpPr>
          <p:nvPr/>
        </p:nvSpPr>
        <p:spPr bwMode="auto">
          <a:xfrm>
            <a:off x="285720" y="681041"/>
            <a:ext cx="8143932" cy="3410164"/>
          </a:xfrm>
          <a:prstGeom prst="rect">
            <a:avLst/>
          </a:prstGeom>
          <a:solidFill>
            <a:schemeClr val="bg1"/>
          </a:solidFill>
          <a:ln w="9525" algn="ctr">
            <a:noFill/>
            <a:miter lim="800000"/>
            <a:headEnd/>
            <a:tailEnd/>
          </a:ln>
          <a:effectLst/>
        </p:spPr>
        <p:txBody>
          <a:bodyPr wrap="square">
            <a:spAutoFit/>
          </a:bodyPr>
          <a:lstStyle/>
          <a:p>
            <a:pPr marL="457200" indent="-457200">
              <a:lnSpc>
                <a:spcPct val="110000"/>
              </a:lnSpc>
              <a:buAutoNum type="arabicPeriod"/>
            </a:pPr>
            <a:r>
              <a:rPr lang="en-US" altLang="zh-CN" sz="2800" dirty="0" smtClean="0"/>
              <a:t>From the story, we’ve learned about the relationship between humans and nature.</a:t>
            </a:r>
          </a:p>
          <a:p>
            <a:pPr marL="457200" indent="-457200">
              <a:lnSpc>
                <a:spcPct val="110000"/>
              </a:lnSpc>
              <a:buAutoNum type="arabicPeriod"/>
            </a:pPr>
            <a:r>
              <a:rPr lang="en-US" altLang="zh-CN" sz="2800" dirty="0" smtClean="0"/>
              <a:t>We’ve learn about synonyms and antonyms.</a:t>
            </a:r>
          </a:p>
          <a:p>
            <a:pPr marL="457200" indent="-457200">
              <a:lnSpc>
                <a:spcPct val="110000"/>
              </a:lnSpc>
              <a:buAutoNum type="arabicPeriod"/>
            </a:pPr>
            <a:r>
              <a:rPr lang="en-US" altLang="zh-CN" sz="2800" dirty="0" smtClean="0"/>
              <a:t>We’ve explore the ways to express </a:t>
            </a:r>
          </a:p>
          <a:p>
            <a:pPr marL="457200" indent="-457200">
              <a:lnSpc>
                <a:spcPct val="110000"/>
              </a:lnSpc>
            </a:pPr>
            <a:r>
              <a:rPr lang="en-US" altLang="zh-CN" sz="2800" dirty="0" smtClean="0"/>
              <a:t>     events:</a:t>
            </a:r>
          </a:p>
          <a:p>
            <a:pPr marL="457200" indent="-457200">
              <a:lnSpc>
                <a:spcPct val="110000"/>
              </a:lnSpc>
            </a:pPr>
            <a:r>
              <a:rPr lang="en-US" altLang="zh-CN" sz="2800" dirty="0" smtClean="0"/>
              <a:t>     emotions: </a:t>
            </a:r>
          </a:p>
          <a:p>
            <a:pPr marL="457200" indent="-457200">
              <a:lnSpc>
                <a:spcPct val="110000"/>
              </a:lnSpc>
            </a:pPr>
            <a:r>
              <a:rPr lang="en-US" altLang="zh-CN" sz="2800" dirty="0" smtClean="0"/>
              <a:t>     time, places and reasons:</a:t>
            </a:r>
          </a:p>
        </p:txBody>
      </p:sp>
      <p:sp>
        <p:nvSpPr>
          <p:cNvPr id="5" name="矩形 4"/>
          <p:cNvSpPr/>
          <p:nvPr/>
        </p:nvSpPr>
        <p:spPr>
          <a:xfrm>
            <a:off x="5072066" y="3786196"/>
            <a:ext cx="3643338" cy="1208023"/>
          </a:xfrm>
          <a:prstGeom prst="rect">
            <a:avLst/>
          </a:prstGeom>
          <a:ln>
            <a:solidFill>
              <a:schemeClr val="tx1"/>
            </a:solidFill>
          </a:ln>
        </p:spPr>
        <p:txBody>
          <a:bodyPr wrap="square">
            <a:spAutoFit/>
          </a:bodyPr>
          <a:lstStyle/>
          <a:p>
            <a:pPr marL="457200" lvl="0" indent="-457200">
              <a:lnSpc>
                <a:spcPts val="2900"/>
              </a:lnSpc>
            </a:pPr>
            <a:r>
              <a:rPr lang="en-US" altLang="zh-CN" sz="2800" dirty="0" smtClean="0">
                <a:solidFill>
                  <a:srgbClr val="000000"/>
                </a:solidFill>
              </a:rPr>
              <a:t>    </a:t>
            </a:r>
            <a:r>
              <a:rPr lang="en-US" altLang="zh-CN" sz="2800" dirty="0" smtClean="0">
                <a:solidFill>
                  <a:srgbClr val="FF0000"/>
                </a:solidFill>
              </a:rPr>
              <a:t>the day when…</a:t>
            </a:r>
          </a:p>
          <a:p>
            <a:pPr marL="457200" lvl="0" indent="-457200">
              <a:lnSpc>
                <a:spcPts val="2900"/>
              </a:lnSpc>
            </a:pPr>
            <a:r>
              <a:rPr lang="en-US" altLang="zh-CN" sz="2800" dirty="0" smtClean="0">
                <a:solidFill>
                  <a:srgbClr val="FF0000"/>
                </a:solidFill>
              </a:rPr>
              <a:t>    the place where…</a:t>
            </a:r>
          </a:p>
          <a:p>
            <a:pPr marL="457200" lvl="0" indent="-457200">
              <a:lnSpc>
                <a:spcPts val="2900"/>
              </a:lnSpc>
            </a:pPr>
            <a:r>
              <a:rPr lang="en-US" altLang="zh-CN" sz="2800" dirty="0" smtClean="0">
                <a:solidFill>
                  <a:srgbClr val="FF0000"/>
                </a:solidFill>
              </a:rPr>
              <a:t>    the reason why… </a:t>
            </a:r>
            <a:endParaRPr lang="en-US" altLang="zh-CN" sz="2800" dirty="0">
              <a:solidFill>
                <a:srgbClr val="FF0000"/>
              </a:solidFill>
            </a:endParaRPr>
          </a:p>
        </p:txBody>
      </p:sp>
      <p:sp>
        <p:nvSpPr>
          <p:cNvPr id="6" name="矩形 5"/>
          <p:cNvSpPr/>
          <p:nvPr/>
        </p:nvSpPr>
        <p:spPr>
          <a:xfrm>
            <a:off x="2423994" y="2500312"/>
            <a:ext cx="6362848" cy="523220"/>
          </a:xfrm>
          <a:prstGeom prst="rect">
            <a:avLst/>
          </a:prstGeom>
          <a:ln>
            <a:solidFill>
              <a:schemeClr val="tx1"/>
            </a:solidFill>
          </a:ln>
        </p:spPr>
        <p:txBody>
          <a:bodyPr wrap="square">
            <a:spAutoFit/>
          </a:bodyPr>
          <a:lstStyle/>
          <a:p>
            <a:r>
              <a:rPr lang="en-US" altLang="zh-CN" sz="2800" dirty="0" smtClean="0">
                <a:solidFill>
                  <a:srgbClr val="FF0000"/>
                </a:solidFill>
              </a:rPr>
              <a:t>time words: all at once, the moment…    </a:t>
            </a:r>
            <a:endParaRPr lang="zh-CN" altLang="en-US" dirty="0">
              <a:solidFill>
                <a:srgbClr val="FF0000"/>
              </a:solidFill>
            </a:endParaRPr>
          </a:p>
        </p:txBody>
      </p:sp>
      <p:sp>
        <p:nvSpPr>
          <p:cNvPr id="7" name="矩形 6"/>
          <p:cNvSpPr/>
          <p:nvPr/>
        </p:nvSpPr>
        <p:spPr>
          <a:xfrm>
            <a:off x="2428860" y="3071816"/>
            <a:ext cx="6397905" cy="523220"/>
          </a:xfrm>
          <a:prstGeom prst="rect">
            <a:avLst/>
          </a:prstGeom>
          <a:ln>
            <a:solidFill>
              <a:schemeClr val="tx1"/>
            </a:solidFill>
          </a:ln>
        </p:spPr>
        <p:txBody>
          <a:bodyPr wrap="none">
            <a:spAutoFit/>
          </a:bodyPr>
          <a:lstStyle/>
          <a:p>
            <a:r>
              <a:rPr lang="en-US" altLang="zh-CN" sz="2800" dirty="0" smtClean="0">
                <a:solidFill>
                  <a:srgbClr val="FF0000"/>
                </a:solidFill>
              </a:rPr>
              <a:t>as if, than…, how wonderful it was to…</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omework8"/>
          <p:cNvPicPr>
            <a:picLocks noChangeAspect="1" noChangeArrowheads="1"/>
          </p:cNvPicPr>
          <p:nvPr/>
        </p:nvPicPr>
        <p:blipFill>
          <a:blip r:embed="rId2"/>
          <a:srcRect/>
          <a:stretch>
            <a:fillRect/>
          </a:stretch>
        </p:blipFill>
        <p:spPr bwMode="auto">
          <a:xfrm>
            <a:off x="1524000" y="685801"/>
            <a:ext cx="5791200" cy="1051322"/>
          </a:xfrm>
          <a:prstGeom prst="rect">
            <a:avLst/>
          </a:prstGeom>
          <a:noFill/>
        </p:spPr>
      </p:pic>
      <p:sp>
        <p:nvSpPr>
          <p:cNvPr id="8197" name="Text Box 5"/>
          <p:cNvSpPr txBox="1">
            <a:spLocks noChangeArrowheads="1"/>
          </p:cNvSpPr>
          <p:nvPr/>
        </p:nvSpPr>
        <p:spPr bwMode="auto">
          <a:xfrm>
            <a:off x="533400" y="1928808"/>
            <a:ext cx="8229600" cy="2031325"/>
          </a:xfrm>
          <a:prstGeom prst="rect">
            <a:avLst/>
          </a:prstGeom>
          <a:noFill/>
          <a:ln w="9525">
            <a:noFill/>
            <a:miter lim="800000"/>
            <a:headEnd/>
            <a:tailEnd/>
          </a:ln>
          <a:effectLst/>
        </p:spPr>
        <p:txBody>
          <a:bodyPr>
            <a:spAutoFit/>
          </a:bodyPr>
          <a:lstStyle/>
          <a:p>
            <a:pPr marL="342900" indent="-342900">
              <a:spcBef>
                <a:spcPct val="50000"/>
              </a:spcBef>
              <a:buAutoNum type="arabicPeriod"/>
            </a:pPr>
            <a:r>
              <a:rPr lang="en-US" altLang="zh-CN" sz="2800" dirty="0" smtClean="0"/>
              <a:t>Add words or phrases to your word bank.</a:t>
            </a:r>
          </a:p>
          <a:p>
            <a:pPr marL="342900" indent="-342900">
              <a:spcBef>
                <a:spcPct val="50000"/>
              </a:spcBef>
              <a:buFontTx/>
              <a:buAutoNum type="arabicPeriod"/>
            </a:pPr>
            <a:r>
              <a:rPr lang="en-US" altLang="zh-CN" sz="2800" dirty="0" smtClean="0"/>
              <a:t>Write a descriptive short story using the words or structures to express time order, emotions, time, places and reasons.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51" name="WordArt 7"/>
          <p:cNvSpPr>
            <a:spLocks noChangeArrowheads="1" noChangeShapeType="1" noTextEdit="1"/>
          </p:cNvSpPr>
          <p:nvPr/>
        </p:nvSpPr>
        <p:spPr bwMode="auto">
          <a:xfrm>
            <a:off x="1066800" y="71420"/>
            <a:ext cx="4191000" cy="1085850"/>
          </a:xfrm>
          <a:prstGeom prst="rect">
            <a:avLst/>
          </a:prstGeom>
        </p:spPr>
        <p:txBody>
          <a:bodyPr wrap="none" fromWordArt="1">
            <a:prstTxWarp prst="textPlain">
              <a:avLst>
                <a:gd name="adj" fmla="val 50000"/>
              </a:avLst>
            </a:prstTxWarp>
          </a:bodyPr>
          <a:lstStyle/>
          <a:p>
            <a:pPr algn="ctr"/>
            <a:r>
              <a:rPr lang="en-US" altLang="zh-CN"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Lesson 1 </a:t>
            </a:r>
          </a:p>
          <a:p>
            <a:pPr algn="ctr"/>
            <a:r>
              <a:rPr lang="en-US" altLang="zh-CN"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A SEA </a:t>
            </a:r>
            <a:r>
              <a:rPr lang="en-US" altLang="zh-CN" sz="36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STORY (P30)</a:t>
            </a:r>
            <a:endParaRPr lang="zh-CN" alt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endParaRPr>
          </a:p>
        </p:txBody>
      </p:sp>
      <p:sp>
        <p:nvSpPr>
          <p:cNvPr id="3" name="Text Box 4"/>
          <p:cNvSpPr txBox="1">
            <a:spLocks noChangeArrowheads="1"/>
          </p:cNvSpPr>
          <p:nvPr/>
        </p:nvSpPr>
        <p:spPr bwMode="auto">
          <a:xfrm>
            <a:off x="214282" y="1214428"/>
            <a:ext cx="2000264" cy="566309"/>
          </a:xfrm>
          <a:prstGeom prst="rect">
            <a:avLst/>
          </a:prstGeom>
          <a:solidFill>
            <a:schemeClr val="bg1"/>
          </a:solidFill>
          <a:ln w="9525" algn="ctr">
            <a:noFill/>
            <a:miter lim="800000"/>
            <a:headEnd/>
            <a:tailEnd/>
          </a:ln>
          <a:effectLst/>
        </p:spPr>
        <p:txBody>
          <a:bodyPr wrap="square">
            <a:spAutoFit/>
          </a:bodyPr>
          <a:lstStyle/>
          <a:p>
            <a:pPr>
              <a:lnSpc>
                <a:spcPct val="110000"/>
              </a:lnSpc>
            </a:pPr>
            <a:r>
              <a:rPr lang="zh-CN" altLang="en-US" sz="2800" dirty="0" smtClean="0"/>
              <a:t>学习目标</a:t>
            </a:r>
            <a:r>
              <a:rPr lang="en-US" altLang="zh-CN" sz="2800" dirty="0" smtClean="0"/>
              <a:t>:</a:t>
            </a:r>
            <a:endParaRPr lang="en-US" altLang="zh-CN" sz="2800" dirty="0"/>
          </a:p>
        </p:txBody>
      </p:sp>
      <p:sp>
        <p:nvSpPr>
          <p:cNvPr id="4" name="Text Box 4"/>
          <p:cNvSpPr txBox="1">
            <a:spLocks noChangeArrowheads="1"/>
          </p:cNvSpPr>
          <p:nvPr/>
        </p:nvSpPr>
        <p:spPr bwMode="auto">
          <a:xfrm>
            <a:off x="714348" y="1914745"/>
            <a:ext cx="8143932" cy="1514261"/>
          </a:xfrm>
          <a:prstGeom prst="rect">
            <a:avLst/>
          </a:prstGeom>
          <a:solidFill>
            <a:schemeClr val="bg1"/>
          </a:solidFill>
          <a:ln w="9525" algn="ctr">
            <a:noFill/>
            <a:miter lim="800000"/>
            <a:headEnd/>
            <a:tailEnd/>
          </a:ln>
          <a:effectLst/>
        </p:spPr>
        <p:txBody>
          <a:bodyPr wrap="square">
            <a:spAutoFit/>
          </a:bodyPr>
          <a:lstStyle/>
          <a:p>
            <a:pPr marL="457200" indent="-457200">
              <a:lnSpc>
                <a:spcPct val="110000"/>
              </a:lnSpc>
              <a:buAutoNum type="arabicPeriod"/>
            </a:pPr>
            <a:r>
              <a:rPr lang="zh-CN" altLang="en-US" sz="2800" dirty="0" smtClean="0"/>
              <a:t>归纳总结出故事想告诉我们的人与自然的关系</a:t>
            </a:r>
            <a:r>
              <a:rPr lang="en-US" altLang="zh-CN" sz="2800" dirty="0" smtClean="0"/>
              <a:t>;</a:t>
            </a:r>
          </a:p>
          <a:p>
            <a:pPr marL="457200" indent="-457200">
              <a:lnSpc>
                <a:spcPct val="110000"/>
              </a:lnSpc>
              <a:buAutoNum type="arabicPeriod"/>
            </a:pPr>
            <a:r>
              <a:rPr lang="zh-CN" altLang="en-US" sz="2800" dirty="0" smtClean="0"/>
              <a:t>发现、分析并应用表达时间顺序、情感、时间、地点和原因的词汇和句子结构。</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51" name="WordArt 7"/>
          <p:cNvSpPr>
            <a:spLocks noChangeArrowheads="1" noChangeShapeType="1" noTextEdit="1"/>
          </p:cNvSpPr>
          <p:nvPr/>
        </p:nvSpPr>
        <p:spPr bwMode="auto">
          <a:xfrm>
            <a:off x="1066800" y="71420"/>
            <a:ext cx="4191000" cy="1085850"/>
          </a:xfrm>
          <a:prstGeom prst="rect">
            <a:avLst/>
          </a:prstGeom>
        </p:spPr>
        <p:txBody>
          <a:bodyPr wrap="none" fromWordArt="1">
            <a:prstTxWarp prst="textPlain">
              <a:avLst>
                <a:gd name="adj" fmla="val 50000"/>
              </a:avLst>
            </a:prstTxWarp>
          </a:bodyPr>
          <a:lstStyle/>
          <a:p>
            <a:pPr algn="ctr"/>
            <a:r>
              <a:rPr lang="en-US" altLang="zh-CN"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Lesson 1 </a:t>
            </a:r>
          </a:p>
          <a:p>
            <a:pPr algn="ctr"/>
            <a:r>
              <a:rPr lang="en-US" altLang="zh-CN"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A SEA </a:t>
            </a:r>
            <a:r>
              <a:rPr lang="en-US" altLang="zh-CN" sz="36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STORY (P30)</a:t>
            </a:r>
            <a:endParaRPr lang="zh-CN" alt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endParaRPr>
          </a:p>
        </p:txBody>
      </p:sp>
      <p:sp>
        <p:nvSpPr>
          <p:cNvPr id="3" name="Text Box 4"/>
          <p:cNvSpPr txBox="1">
            <a:spLocks noChangeArrowheads="1"/>
          </p:cNvSpPr>
          <p:nvPr/>
        </p:nvSpPr>
        <p:spPr bwMode="auto">
          <a:xfrm>
            <a:off x="214282" y="1214428"/>
            <a:ext cx="2214578" cy="566309"/>
          </a:xfrm>
          <a:prstGeom prst="rect">
            <a:avLst/>
          </a:prstGeom>
          <a:solidFill>
            <a:schemeClr val="bg1"/>
          </a:solidFill>
          <a:ln w="9525" algn="ctr">
            <a:noFill/>
            <a:miter lim="800000"/>
            <a:headEnd/>
            <a:tailEnd/>
          </a:ln>
          <a:effectLst/>
        </p:spPr>
        <p:txBody>
          <a:bodyPr wrap="square">
            <a:spAutoFit/>
          </a:bodyPr>
          <a:lstStyle/>
          <a:p>
            <a:pPr>
              <a:lnSpc>
                <a:spcPct val="110000"/>
              </a:lnSpc>
            </a:pPr>
            <a:r>
              <a:rPr lang="zh-CN" altLang="en-US" sz="2800" dirty="0" smtClean="0"/>
              <a:t>学习策略</a:t>
            </a:r>
            <a:r>
              <a:rPr lang="en-US" altLang="zh-CN" sz="2800" dirty="0" smtClean="0"/>
              <a:t>:</a:t>
            </a:r>
            <a:endParaRPr lang="en-US" altLang="zh-CN" sz="2800" dirty="0"/>
          </a:p>
        </p:txBody>
      </p:sp>
      <p:sp>
        <p:nvSpPr>
          <p:cNvPr id="4" name="Text Box 4"/>
          <p:cNvSpPr txBox="1">
            <a:spLocks noChangeArrowheads="1"/>
          </p:cNvSpPr>
          <p:nvPr/>
        </p:nvSpPr>
        <p:spPr bwMode="auto">
          <a:xfrm>
            <a:off x="714348" y="1843307"/>
            <a:ext cx="8143932" cy="1514261"/>
          </a:xfrm>
          <a:prstGeom prst="rect">
            <a:avLst/>
          </a:prstGeom>
          <a:solidFill>
            <a:schemeClr val="bg1"/>
          </a:solidFill>
          <a:ln w="9525" algn="ctr">
            <a:noFill/>
            <a:miter lim="800000"/>
            <a:headEnd/>
            <a:tailEnd/>
          </a:ln>
          <a:effectLst/>
        </p:spPr>
        <p:txBody>
          <a:bodyPr wrap="square">
            <a:spAutoFit/>
          </a:bodyPr>
          <a:lstStyle/>
          <a:p>
            <a:pPr marL="457200" indent="-457200">
              <a:lnSpc>
                <a:spcPct val="110000"/>
              </a:lnSpc>
            </a:pPr>
            <a:r>
              <a:rPr lang="zh-CN" altLang="en-US" sz="2800" dirty="0" smtClean="0"/>
              <a:t>学习本课内容时，务必精读课文，关注故事想表达</a:t>
            </a:r>
            <a:endParaRPr lang="en-US" altLang="zh-CN" sz="2800" dirty="0" smtClean="0"/>
          </a:p>
          <a:p>
            <a:pPr marL="457200" indent="-457200">
              <a:lnSpc>
                <a:spcPct val="110000"/>
              </a:lnSpc>
            </a:pPr>
            <a:r>
              <a:rPr lang="zh-CN" altLang="en-US" sz="2800" dirty="0" smtClean="0"/>
              <a:t>的主题意义，以及作者讲述故事所用的语言表达方</a:t>
            </a:r>
            <a:endParaRPr lang="en-US" altLang="zh-CN" sz="2800" dirty="0" smtClean="0"/>
          </a:p>
          <a:p>
            <a:pPr marL="457200" indent="-457200">
              <a:lnSpc>
                <a:spcPct val="110000"/>
              </a:lnSpc>
            </a:pPr>
            <a:r>
              <a:rPr lang="zh-CN" altLang="en-US" sz="2800" dirty="0" smtClean="0"/>
              <a:t>式，以便应用到我们今后的阅读和写作中。</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42844" y="571486"/>
            <a:ext cx="8858312" cy="3323987"/>
          </a:xfrm>
          <a:prstGeom prst="rect">
            <a:avLst/>
          </a:prstGeom>
          <a:noFill/>
          <a:ln w="9525" algn="ctr">
            <a:noFill/>
            <a:miter lim="800000"/>
            <a:headEnd/>
            <a:tailEnd/>
          </a:ln>
          <a:effectLst/>
        </p:spPr>
        <p:txBody>
          <a:bodyPr wrap="square">
            <a:spAutoFit/>
          </a:bodyPr>
          <a:lstStyle/>
          <a:p>
            <a:pPr>
              <a:lnSpc>
                <a:spcPts val="2800"/>
              </a:lnSpc>
            </a:pPr>
            <a:r>
              <a:rPr lang="en-US" altLang="zh-CN" sz="2800" dirty="0" smtClean="0">
                <a:solidFill>
                  <a:srgbClr val="0000FF"/>
                </a:solidFill>
                <a:latin typeface="Arial" charset="0"/>
                <a:cs typeface="Arial" charset="0"/>
              </a:rPr>
              <a:t>      A fisherman is telling a sea story that happened three years ago. He and his brothers were caught in a severe storm. The fisherman survived while his brothers didn’t. </a:t>
            </a:r>
          </a:p>
          <a:p>
            <a:pPr>
              <a:lnSpc>
                <a:spcPts val="2800"/>
              </a:lnSpc>
            </a:pPr>
            <a:r>
              <a:rPr lang="en-US" altLang="zh-CN" sz="2800" dirty="0" smtClean="0">
                <a:solidFill>
                  <a:srgbClr val="0000FF"/>
                </a:solidFill>
                <a:latin typeface="Arial" charset="0"/>
                <a:cs typeface="Arial" charset="0"/>
              </a:rPr>
              <a:t>      It is because he overcame his fear, stayed calm at that moment and made three important </a:t>
            </a:r>
            <a:r>
              <a:rPr lang="en-US" altLang="zh-CN" sz="2800" u="sng" dirty="0" smtClean="0">
                <a:solidFill>
                  <a:srgbClr val="0000FF"/>
                </a:solidFill>
                <a:latin typeface="Arial" charset="0"/>
                <a:cs typeface="Arial" charset="0"/>
              </a:rPr>
              <a:t>observation</a:t>
            </a:r>
            <a:r>
              <a:rPr lang="en-US" altLang="zh-CN" sz="2800" dirty="0" smtClean="0">
                <a:solidFill>
                  <a:srgbClr val="0000FF"/>
                </a:solidFill>
                <a:latin typeface="Arial" charset="0"/>
                <a:cs typeface="Arial" charset="0"/>
              </a:rPr>
              <a:t>s. Based on the observations, he tied himself to a </a:t>
            </a:r>
            <a:r>
              <a:rPr lang="en-US" altLang="zh-CN" sz="2800" u="sng" dirty="0" smtClean="0">
                <a:solidFill>
                  <a:srgbClr val="0000FF"/>
                </a:solidFill>
                <a:latin typeface="Arial" charset="0"/>
                <a:cs typeface="Arial" charset="0"/>
              </a:rPr>
              <a:t>barrel</a:t>
            </a:r>
            <a:r>
              <a:rPr lang="en-US" altLang="zh-CN" sz="2800" dirty="0" smtClean="0">
                <a:solidFill>
                  <a:srgbClr val="0000FF"/>
                </a:solidFill>
                <a:latin typeface="Arial" charset="0"/>
                <a:cs typeface="Arial" charset="0"/>
              </a:rPr>
              <a:t> and jumped into the sea. In the end, he was picked up by a boat. </a:t>
            </a:r>
          </a:p>
        </p:txBody>
      </p:sp>
      <p:sp>
        <p:nvSpPr>
          <p:cNvPr id="4" name="Text Box 4"/>
          <p:cNvSpPr txBox="1">
            <a:spLocks noChangeArrowheads="1"/>
          </p:cNvSpPr>
          <p:nvPr/>
        </p:nvSpPr>
        <p:spPr bwMode="auto">
          <a:xfrm>
            <a:off x="3357554" y="0"/>
            <a:ext cx="6072198" cy="529569"/>
          </a:xfrm>
          <a:prstGeom prst="rect">
            <a:avLst/>
          </a:prstGeom>
          <a:noFill/>
          <a:ln w="9525" algn="ctr">
            <a:noFill/>
            <a:miter lim="800000"/>
            <a:headEnd/>
            <a:tailEnd/>
          </a:ln>
          <a:effectLst/>
        </p:spPr>
        <p:txBody>
          <a:bodyPr wrap="square">
            <a:spAutoFit/>
          </a:bodyPr>
          <a:lstStyle/>
          <a:p>
            <a:pPr>
              <a:lnSpc>
                <a:spcPct val="110000"/>
              </a:lnSpc>
            </a:pPr>
            <a:r>
              <a:rPr lang="en-US" altLang="zh-CN" sz="2800" dirty="0" smtClean="0">
                <a:latin typeface="Arial" charset="0"/>
                <a:cs typeface="Arial" charset="0"/>
              </a:rPr>
              <a:t>A sea story</a:t>
            </a:r>
            <a:endParaRPr lang="en-US" altLang="zh-CN"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a:srcRect/>
          <a:stretch>
            <a:fillRect/>
          </a:stretch>
        </p:blipFill>
        <p:spPr bwMode="auto">
          <a:xfrm>
            <a:off x="214282" y="-18"/>
            <a:ext cx="8429684" cy="4857784"/>
          </a:xfrm>
          <a:prstGeom prst="rect">
            <a:avLst/>
          </a:prstGeom>
          <a:noFill/>
          <a:ln w="9525">
            <a:noFill/>
            <a:miter lim="800000"/>
            <a:headEnd/>
            <a:tailEnd/>
          </a:ln>
          <a:effectLst/>
        </p:spPr>
      </p:pic>
      <p:sp>
        <p:nvSpPr>
          <p:cNvPr id="4" name="Text Box 4"/>
          <p:cNvSpPr txBox="1">
            <a:spLocks noChangeArrowheads="1"/>
          </p:cNvSpPr>
          <p:nvPr/>
        </p:nvSpPr>
        <p:spPr bwMode="auto">
          <a:xfrm>
            <a:off x="214282" y="142858"/>
            <a:ext cx="3786214" cy="1054135"/>
          </a:xfrm>
          <a:prstGeom prst="rect">
            <a:avLst/>
          </a:prstGeom>
          <a:solidFill>
            <a:schemeClr val="bg1"/>
          </a:solidFill>
          <a:ln w="9525" algn="ctr">
            <a:solidFill>
              <a:schemeClr val="tx1"/>
            </a:solidFill>
            <a:miter lim="800000"/>
            <a:headEnd/>
            <a:tailEnd/>
          </a:ln>
          <a:effectLst/>
        </p:spPr>
        <p:txBody>
          <a:bodyPr wrap="square">
            <a:spAutoFit/>
          </a:bodyPr>
          <a:lstStyle/>
          <a:p>
            <a:pPr>
              <a:lnSpc>
                <a:spcPts val="2500"/>
              </a:lnSpc>
            </a:pPr>
            <a:r>
              <a:rPr lang="en-US" altLang="zh-CN" sz="2800" dirty="0" smtClean="0">
                <a:solidFill>
                  <a:srgbClr val="0000FF"/>
                </a:solidFill>
                <a:latin typeface="Arial" charset="0"/>
                <a:cs typeface="Arial" charset="0"/>
              </a:rPr>
              <a:t>When the </a:t>
            </a:r>
            <a:r>
              <a:rPr lang="en-US" altLang="zh-CN" sz="2800" dirty="0" err="1" smtClean="0">
                <a:solidFill>
                  <a:srgbClr val="0000FF"/>
                </a:solidFill>
                <a:latin typeface="Arial" charset="0"/>
                <a:cs typeface="Arial" charset="0"/>
              </a:rPr>
              <a:t>Moskoe</a:t>
            </a:r>
            <a:r>
              <a:rPr lang="en-US" altLang="zh-CN" sz="2800" dirty="0" smtClean="0">
                <a:solidFill>
                  <a:srgbClr val="0000FF"/>
                </a:solidFill>
                <a:latin typeface="Arial" charset="0"/>
                <a:cs typeface="Arial" charset="0"/>
              </a:rPr>
              <a:t>-storm came, I became very frightened.</a:t>
            </a:r>
            <a:endParaRPr lang="en-US" altLang="zh-CN" dirty="0">
              <a:solidFill>
                <a:srgbClr val="0000FF"/>
              </a:solidFill>
              <a:latin typeface="Arial" charset="0"/>
              <a:cs typeface="Arial" charset="0"/>
            </a:endParaRPr>
          </a:p>
        </p:txBody>
      </p:sp>
      <p:sp>
        <p:nvSpPr>
          <p:cNvPr id="5" name="Text Box 4"/>
          <p:cNvSpPr txBox="1">
            <a:spLocks noChangeArrowheads="1"/>
          </p:cNvSpPr>
          <p:nvPr/>
        </p:nvSpPr>
        <p:spPr bwMode="auto">
          <a:xfrm>
            <a:off x="0" y="1857370"/>
            <a:ext cx="3428992" cy="1376339"/>
          </a:xfrm>
          <a:prstGeom prst="rect">
            <a:avLst/>
          </a:prstGeom>
          <a:solidFill>
            <a:schemeClr val="bg1"/>
          </a:solidFill>
          <a:ln w="9525" algn="ctr">
            <a:solidFill>
              <a:schemeClr val="tx1"/>
            </a:solidFill>
            <a:miter lim="800000"/>
            <a:headEnd/>
            <a:tailEnd/>
          </a:ln>
          <a:effectLst/>
        </p:spPr>
        <p:txBody>
          <a:bodyPr wrap="square">
            <a:spAutoFit/>
          </a:bodyPr>
          <a:lstStyle/>
          <a:p>
            <a:pPr>
              <a:lnSpc>
                <a:spcPts val="2500"/>
              </a:lnSpc>
            </a:pPr>
            <a:r>
              <a:rPr lang="en-US" altLang="zh-CN" sz="2800" dirty="0" smtClean="0">
                <a:solidFill>
                  <a:srgbClr val="0000FF"/>
                </a:solidFill>
                <a:latin typeface="Arial" charset="0"/>
                <a:cs typeface="Arial" charset="0"/>
              </a:rPr>
              <a:t>The boat went in the direction of the </a:t>
            </a:r>
            <a:r>
              <a:rPr lang="en-US" altLang="zh-CN" sz="2800" dirty="0" smtClean="0">
                <a:solidFill>
                  <a:srgbClr val="FF0000"/>
                </a:solidFill>
                <a:latin typeface="Arial" charset="0"/>
                <a:cs typeface="Arial" charset="0"/>
              </a:rPr>
              <a:t>whirlpool</a:t>
            </a:r>
            <a:r>
              <a:rPr lang="en-US" altLang="zh-CN" sz="2800" dirty="0" smtClean="0">
                <a:solidFill>
                  <a:srgbClr val="0000FF"/>
                </a:solidFill>
                <a:latin typeface="Arial" charset="0"/>
                <a:cs typeface="Arial" charset="0"/>
              </a:rPr>
              <a:t>. we were hopeless.</a:t>
            </a:r>
            <a:endParaRPr lang="en-US" altLang="zh-CN" dirty="0">
              <a:solidFill>
                <a:srgbClr val="0000FF"/>
              </a:solidFill>
              <a:latin typeface="Arial" charset="0"/>
              <a:cs typeface="Arial" charset="0"/>
            </a:endParaRPr>
          </a:p>
        </p:txBody>
      </p:sp>
      <p:sp>
        <p:nvSpPr>
          <p:cNvPr id="6" name="Text Box 4"/>
          <p:cNvSpPr txBox="1">
            <a:spLocks noChangeArrowheads="1"/>
          </p:cNvSpPr>
          <p:nvPr/>
        </p:nvSpPr>
        <p:spPr bwMode="auto">
          <a:xfrm>
            <a:off x="0" y="3571882"/>
            <a:ext cx="3786214" cy="1376339"/>
          </a:xfrm>
          <a:prstGeom prst="rect">
            <a:avLst/>
          </a:prstGeom>
          <a:solidFill>
            <a:schemeClr val="bg1"/>
          </a:solidFill>
          <a:ln w="9525" algn="ctr">
            <a:solidFill>
              <a:schemeClr val="tx1"/>
            </a:solidFill>
            <a:miter lim="800000"/>
            <a:headEnd/>
            <a:tailEnd/>
          </a:ln>
          <a:effectLst/>
        </p:spPr>
        <p:txBody>
          <a:bodyPr wrap="square">
            <a:spAutoFit/>
          </a:bodyPr>
          <a:lstStyle/>
          <a:p>
            <a:pPr>
              <a:lnSpc>
                <a:spcPts val="2500"/>
              </a:lnSpc>
            </a:pPr>
            <a:r>
              <a:rPr lang="en-US" altLang="zh-CN" sz="2800" dirty="0" smtClean="0">
                <a:solidFill>
                  <a:srgbClr val="0000FF"/>
                </a:solidFill>
                <a:latin typeface="Arial" charset="0"/>
                <a:cs typeface="Arial" charset="0"/>
              </a:rPr>
              <a:t>When we were </a:t>
            </a:r>
            <a:r>
              <a:rPr lang="en-US" altLang="zh-CN" sz="2800" u="sng" dirty="0" smtClean="0">
                <a:solidFill>
                  <a:srgbClr val="FF0000"/>
                </a:solidFill>
                <a:latin typeface="Arial" charset="0"/>
                <a:cs typeface="Arial" charset="0"/>
              </a:rPr>
              <a:t>on the edge of</a:t>
            </a:r>
            <a:r>
              <a:rPr lang="en-US" altLang="zh-CN" sz="2800" dirty="0" smtClean="0">
                <a:solidFill>
                  <a:srgbClr val="0000FF"/>
                </a:solidFill>
                <a:latin typeface="Arial" charset="0"/>
                <a:cs typeface="Arial" charset="0"/>
              </a:rPr>
              <a:t> the whirlpool, I became calmer. We went </a:t>
            </a:r>
            <a:r>
              <a:rPr lang="en-US" altLang="zh-CN" sz="2800" u="sng" dirty="0" smtClean="0">
                <a:solidFill>
                  <a:srgbClr val="FF0000"/>
                </a:solidFill>
                <a:latin typeface="Arial" charset="0"/>
                <a:cs typeface="Arial" charset="0"/>
              </a:rPr>
              <a:t>over the edge</a:t>
            </a:r>
            <a:r>
              <a:rPr lang="en-US" altLang="zh-CN" sz="2800" dirty="0" smtClean="0">
                <a:solidFill>
                  <a:srgbClr val="FF0000"/>
                </a:solidFill>
                <a:latin typeface="Arial" charset="0"/>
                <a:cs typeface="Arial" charset="0"/>
              </a:rPr>
              <a:t>. </a:t>
            </a:r>
            <a:endParaRPr lang="en-US" altLang="zh-CN" dirty="0">
              <a:solidFill>
                <a:srgbClr val="FF0000"/>
              </a:solidFill>
              <a:latin typeface="Arial" charset="0"/>
              <a:cs typeface="Arial" charset="0"/>
            </a:endParaRPr>
          </a:p>
        </p:txBody>
      </p:sp>
      <p:sp>
        <p:nvSpPr>
          <p:cNvPr id="7" name="Text Box 4"/>
          <p:cNvSpPr txBox="1">
            <a:spLocks noChangeArrowheads="1"/>
          </p:cNvSpPr>
          <p:nvPr/>
        </p:nvSpPr>
        <p:spPr bwMode="auto">
          <a:xfrm>
            <a:off x="5786446" y="3357568"/>
            <a:ext cx="3286148" cy="1376339"/>
          </a:xfrm>
          <a:prstGeom prst="rect">
            <a:avLst/>
          </a:prstGeom>
          <a:solidFill>
            <a:schemeClr val="bg1"/>
          </a:solidFill>
          <a:ln w="9525" algn="ctr">
            <a:solidFill>
              <a:schemeClr val="tx1"/>
            </a:solidFill>
            <a:miter lim="800000"/>
            <a:headEnd/>
            <a:tailEnd/>
          </a:ln>
          <a:effectLst/>
        </p:spPr>
        <p:txBody>
          <a:bodyPr wrap="square">
            <a:spAutoFit/>
          </a:bodyPr>
          <a:lstStyle/>
          <a:p>
            <a:pPr>
              <a:lnSpc>
                <a:spcPts val="2500"/>
              </a:lnSpc>
            </a:pPr>
            <a:r>
              <a:rPr lang="en-US" altLang="zh-CN" sz="2800" dirty="0" smtClean="0">
                <a:solidFill>
                  <a:srgbClr val="0000FF"/>
                </a:solidFill>
                <a:latin typeface="Arial" charset="0"/>
                <a:cs typeface="Arial" charset="0"/>
              </a:rPr>
              <a:t>I </a:t>
            </a:r>
            <a:r>
              <a:rPr lang="en-US" altLang="zh-CN" sz="2800" dirty="0" smtClean="0">
                <a:solidFill>
                  <a:srgbClr val="FF0000"/>
                </a:solidFill>
                <a:latin typeface="Arial" charset="0"/>
                <a:cs typeface="Arial" charset="0"/>
              </a:rPr>
              <a:t>became curious about </a:t>
            </a:r>
            <a:r>
              <a:rPr lang="en-US" altLang="zh-CN" sz="2800" dirty="0" smtClean="0">
                <a:solidFill>
                  <a:srgbClr val="0000FF"/>
                </a:solidFill>
                <a:latin typeface="Arial" charset="0"/>
                <a:cs typeface="Arial" charset="0"/>
              </a:rPr>
              <a:t>the whirlpool itself and made three </a:t>
            </a:r>
            <a:r>
              <a:rPr lang="en-US" altLang="zh-CN" sz="2800" dirty="0" smtClean="0">
                <a:solidFill>
                  <a:srgbClr val="FF0000"/>
                </a:solidFill>
                <a:latin typeface="Arial" charset="0"/>
                <a:cs typeface="Arial" charset="0"/>
              </a:rPr>
              <a:t>observations</a:t>
            </a:r>
            <a:r>
              <a:rPr lang="en-US" altLang="zh-CN" sz="2800" dirty="0" smtClean="0">
                <a:solidFill>
                  <a:srgbClr val="0000FF"/>
                </a:solidFill>
                <a:latin typeface="Arial" charset="0"/>
                <a:cs typeface="Arial" charset="0"/>
              </a:rPr>
              <a:t>.</a:t>
            </a:r>
            <a:endParaRPr lang="en-US" altLang="zh-CN" dirty="0">
              <a:solidFill>
                <a:srgbClr val="0000FF"/>
              </a:solidFill>
              <a:latin typeface="Arial" charset="0"/>
              <a:cs typeface="Arial" charset="0"/>
            </a:endParaRPr>
          </a:p>
        </p:txBody>
      </p:sp>
      <p:sp>
        <p:nvSpPr>
          <p:cNvPr id="8" name="Text Box 4"/>
          <p:cNvSpPr txBox="1">
            <a:spLocks noChangeArrowheads="1"/>
          </p:cNvSpPr>
          <p:nvPr/>
        </p:nvSpPr>
        <p:spPr bwMode="auto">
          <a:xfrm>
            <a:off x="5857884" y="1785932"/>
            <a:ext cx="3286116" cy="1374735"/>
          </a:xfrm>
          <a:prstGeom prst="rect">
            <a:avLst/>
          </a:prstGeom>
          <a:solidFill>
            <a:schemeClr val="bg1"/>
          </a:solidFill>
          <a:ln w="9525" algn="ctr">
            <a:solidFill>
              <a:schemeClr val="tx1"/>
            </a:solidFill>
            <a:miter lim="800000"/>
            <a:headEnd/>
            <a:tailEnd/>
          </a:ln>
          <a:effectLst/>
        </p:spPr>
        <p:txBody>
          <a:bodyPr wrap="square">
            <a:spAutoFit/>
          </a:bodyPr>
          <a:lstStyle/>
          <a:p>
            <a:pPr>
              <a:lnSpc>
                <a:spcPts val="2500"/>
              </a:lnSpc>
            </a:pPr>
            <a:r>
              <a:rPr lang="en-US" altLang="zh-CN" sz="2800" dirty="0" smtClean="0">
                <a:solidFill>
                  <a:srgbClr val="0000FF"/>
                </a:solidFill>
                <a:latin typeface="Arial" charset="0"/>
                <a:cs typeface="Arial" charset="0"/>
              </a:rPr>
              <a:t>I tied myself to a </a:t>
            </a:r>
            <a:r>
              <a:rPr lang="en-US" altLang="zh-CN" sz="2800" dirty="0" smtClean="0">
                <a:solidFill>
                  <a:srgbClr val="FF0000"/>
                </a:solidFill>
                <a:latin typeface="Arial" charset="0"/>
                <a:cs typeface="Arial" charset="0"/>
              </a:rPr>
              <a:t>barrel</a:t>
            </a:r>
            <a:r>
              <a:rPr lang="en-US" altLang="zh-CN" sz="2800" dirty="0" smtClean="0">
                <a:solidFill>
                  <a:srgbClr val="0000FF"/>
                </a:solidFill>
                <a:latin typeface="Arial" charset="0"/>
                <a:cs typeface="Arial" charset="0"/>
              </a:rPr>
              <a:t>. I jumped into the sea to try and </a:t>
            </a:r>
            <a:r>
              <a:rPr lang="en-US" altLang="zh-CN" sz="2800" dirty="0" smtClean="0">
                <a:solidFill>
                  <a:srgbClr val="FF0000"/>
                </a:solidFill>
                <a:latin typeface="Arial" charset="0"/>
                <a:cs typeface="Arial" charset="0"/>
              </a:rPr>
              <a:t>escape</a:t>
            </a:r>
            <a:r>
              <a:rPr lang="en-US" altLang="zh-CN" sz="2800" dirty="0" smtClean="0">
                <a:solidFill>
                  <a:srgbClr val="0000FF"/>
                </a:solidFill>
                <a:latin typeface="Arial" charset="0"/>
                <a:cs typeface="Arial" charset="0"/>
              </a:rPr>
              <a:t>.</a:t>
            </a:r>
            <a:endParaRPr lang="en-US" altLang="zh-CN" dirty="0">
              <a:solidFill>
                <a:srgbClr val="0000FF"/>
              </a:solidFill>
              <a:latin typeface="Arial" charset="0"/>
              <a:cs typeface="Arial" charset="0"/>
            </a:endParaRPr>
          </a:p>
        </p:txBody>
      </p:sp>
      <p:sp>
        <p:nvSpPr>
          <p:cNvPr id="9" name="Text Box 4"/>
          <p:cNvSpPr txBox="1">
            <a:spLocks noChangeArrowheads="1"/>
          </p:cNvSpPr>
          <p:nvPr/>
        </p:nvSpPr>
        <p:spPr bwMode="auto">
          <a:xfrm>
            <a:off x="5357818" y="-19035"/>
            <a:ext cx="3786182" cy="1374735"/>
          </a:xfrm>
          <a:prstGeom prst="rect">
            <a:avLst/>
          </a:prstGeom>
          <a:solidFill>
            <a:schemeClr val="bg1"/>
          </a:solidFill>
          <a:ln w="9525" algn="ctr">
            <a:solidFill>
              <a:schemeClr val="tx1"/>
            </a:solidFill>
            <a:miter lim="800000"/>
            <a:headEnd/>
            <a:tailEnd/>
          </a:ln>
          <a:effectLst/>
        </p:spPr>
        <p:txBody>
          <a:bodyPr wrap="square">
            <a:spAutoFit/>
          </a:bodyPr>
          <a:lstStyle/>
          <a:p>
            <a:pPr>
              <a:lnSpc>
                <a:spcPts val="2500"/>
              </a:lnSpc>
            </a:pPr>
            <a:r>
              <a:rPr lang="en-US" altLang="zh-CN" sz="2800" dirty="0" smtClean="0">
                <a:solidFill>
                  <a:srgbClr val="0000FF"/>
                </a:solidFill>
                <a:latin typeface="Arial" charset="0"/>
                <a:cs typeface="Arial" charset="0"/>
              </a:rPr>
              <a:t>The waves carried me to an area where the other fishermen were. A boat picked me up.</a:t>
            </a:r>
            <a:endParaRPr lang="en-US" altLang="zh-CN" dirty="0">
              <a:solidFill>
                <a:srgbClr val="0000FF"/>
              </a:solidFill>
              <a:latin typeface="Arial" charset="0"/>
              <a:cs typeface="Arial" charset="0"/>
            </a:endParaRPr>
          </a:p>
        </p:txBody>
      </p:sp>
      <p:sp>
        <p:nvSpPr>
          <p:cNvPr id="11" name="Text Box 5"/>
          <p:cNvSpPr txBox="1">
            <a:spLocks noChangeArrowheads="1"/>
          </p:cNvSpPr>
          <p:nvPr/>
        </p:nvSpPr>
        <p:spPr bwMode="auto">
          <a:xfrm>
            <a:off x="2786050" y="-18"/>
            <a:ext cx="3714776" cy="5119350"/>
          </a:xfrm>
          <a:prstGeom prst="rect">
            <a:avLst/>
          </a:prstGeom>
          <a:solidFill>
            <a:schemeClr val="bg1"/>
          </a:solidFill>
          <a:ln w="9525" algn="ctr">
            <a:solidFill>
              <a:schemeClr val="tx1"/>
            </a:solidFill>
            <a:miter lim="800000"/>
            <a:headEnd/>
            <a:tailEnd/>
          </a:ln>
          <a:effectLst/>
        </p:spPr>
        <p:txBody>
          <a:bodyPr wrap="square">
            <a:spAutoFit/>
          </a:bodyPr>
          <a:lstStyle/>
          <a:p>
            <a:pPr>
              <a:lnSpc>
                <a:spcPts val="2800"/>
              </a:lnSpc>
            </a:pPr>
            <a:r>
              <a:rPr lang="en-US" altLang="zh-CN" sz="2800" dirty="0" smtClean="0">
                <a:latin typeface="Arial" charset="0"/>
                <a:cs typeface="Arial" charset="0"/>
              </a:rPr>
              <a:t>Time words.</a:t>
            </a:r>
            <a:endParaRPr lang="en-US" altLang="zh-CN" sz="2800" dirty="0" smtClean="0">
              <a:solidFill>
                <a:srgbClr val="FF0000"/>
              </a:solidFill>
            </a:endParaRPr>
          </a:p>
          <a:p>
            <a:pPr>
              <a:lnSpc>
                <a:spcPts val="2800"/>
              </a:lnSpc>
            </a:pPr>
            <a:endParaRPr lang="en-US" altLang="zh-CN" sz="2800" dirty="0" smtClean="0">
              <a:solidFill>
                <a:srgbClr val="002060"/>
              </a:solidFill>
            </a:endParaRPr>
          </a:p>
          <a:p>
            <a:pPr>
              <a:lnSpc>
                <a:spcPts val="2800"/>
              </a:lnSpc>
            </a:pPr>
            <a:r>
              <a:rPr lang="en-US" altLang="zh-CN" sz="2800" dirty="0" smtClean="0">
                <a:solidFill>
                  <a:srgbClr val="002060"/>
                </a:solidFill>
              </a:rPr>
              <a:t>About three years ago,</a:t>
            </a:r>
          </a:p>
          <a:p>
            <a:pPr>
              <a:lnSpc>
                <a:spcPts val="2800"/>
              </a:lnSpc>
            </a:pPr>
            <a:r>
              <a:rPr lang="en-US" altLang="zh-CN" sz="2800" dirty="0" smtClean="0">
                <a:solidFill>
                  <a:srgbClr val="002060"/>
                </a:solidFill>
              </a:rPr>
              <a:t>One day,</a:t>
            </a:r>
          </a:p>
          <a:p>
            <a:pPr>
              <a:lnSpc>
                <a:spcPts val="2800"/>
              </a:lnSpc>
            </a:pPr>
            <a:r>
              <a:rPr lang="en-US" altLang="zh-CN" sz="2800" u="sng" dirty="0" smtClean="0">
                <a:solidFill>
                  <a:srgbClr val="7030A0"/>
                </a:solidFill>
              </a:rPr>
              <a:t>All at once</a:t>
            </a:r>
            <a:r>
              <a:rPr lang="en-US" altLang="zh-CN" sz="2800" dirty="0" smtClean="0">
                <a:solidFill>
                  <a:srgbClr val="7030A0"/>
                </a:solidFill>
              </a:rPr>
              <a:t>,</a:t>
            </a:r>
          </a:p>
          <a:p>
            <a:pPr>
              <a:lnSpc>
                <a:spcPts val="2800"/>
              </a:lnSpc>
            </a:pPr>
            <a:r>
              <a:rPr lang="en-US" altLang="zh-CN" sz="2800" dirty="0" smtClean="0">
                <a:solidFill>
                  <a:srgbClr val="7030A0"/>
                </a:solidFill>
              </a:rPr>
              <a:t>Suddenly,</a:t>
            </a:r>
          </a:p>
          <a:p>
            <a:pPr>
              <a:lnSpc>
                <a:spcPts val="2800"/>
              </a:lnSpc>
            </a:pPr>
            <a:r>
              <a:rPr lang="en-US" altLang="zh-CN" sz="2800" u="sng" dirty="0" smtClean="0">
                <a:solidFill>
                  <a:srgbClr val="FF0000"/>
                </a:solidFill>
              </a:rPr>
              <a:t>The moment</a:t>
            </a:r>
            <a:r>
              <a:rPr lang="en-US" altLang="zh-CN" sz="2800" dirty="0" smtClean="0">
                <a:solidFill>
                  <a:srgbClr val="FF0000"/>
                </a:solidFill>
              </a:rPr>
              <a:t>…,</a:t>
            </a:r>
          </a:p>
          <a:p>
            <a:pPr>
              <a:lnSpc>
                <a:spcPts val="2800"/>
              </a:lnSpc>
            </a:pPr>
            <a:r>
              <a:rPr lang="en-US" altLang="zh-CN" sz="2800" dirty="0" smtClean="0">
                <a:solidFill>
                  <a:srgbClr val="FF0000"/>
                </a:solidFill>
              </a:rPr>
              <a:t>At that moment,</a:t>
            </a:r>
          </a:p>
          <a:p>
            <a:pPr>
              <a:lnSpc>
                <a:spcPts val="2800"/>
              </a:lnSpc>
            </a:pPr>
            <a:r>
              <a:rPr lang="en-US" altLang="zh-CN" sz="2800" dirty="0" smtClean="0"/>
              <a:t>After a while, </a:t>
            </a:r>
          </a:p>
          <a:p>
            <a:pPr>
              <a:lnSpc>
                <a:spcPts val="2800"/>
              </a:lnSpc>
            </a:pPr>
            <a:r>
              <a:rPr lang="en-US" altLang="zh-CN" sz="2800" dirty="0" smtClean="0"/>
              <a:t>Then,</a:t>
            </a:r>
          </a:p>
          <a:p>
            <a:pPr>
              <a:lnSpc>
                <a:spcPts val="2800"/>
              </a:lnSpc>
            </a:pPr>
            <a:r>
              <a:rPr lang="en-US" altLang="zh-CN" sz="2800" dirty="0" smtClean="0"/>
              <a:t>Without waiting,</a:t>
            </a:r>
          </a:p>
          <a:p>
            <a:pPr>
              <a:lnSpc>
                <a:spcPts val="2800"/>
              </a:lnSpc>
            </a:pPr>
            <a:r>
              <a:rPr lang="en-US" altLang="zh-CN" sz="2800" dirty="0" smtClean="0"/>
              <a:t>Some time after…,</a:t>
            </a:r>
          </a:p>
          <a:p>
            <a:pPr>
              <a:lnSpc>
                <a:spcPts val="2800"/>
              </a:lnSpc>
            </a:pPr>
            <a:r>
              <a:rPr lang="en-US" altLang="zh-CN" sz="2800" dirty="0" smtClean="0"/>
              <a:t>Soon after that,</a:t>
            </a:r>
          </a:p>
          <a:p>
            <a:pPr>
              <a:lnSpc>
                <a:spcPts val="2800"/>
              </a:lnSpc>
            </a:pPr>
            <a:r>
              <a:rPr lang="en-US" altLang="zh-CN" sz="2800" dirty="0" smtClean="0"/>
              <a:t>In the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P spid="7" grpId="0" build="p" animBg="1"/>
      <p:bldP spid="8" grpId="0" build="p" animBg="1"/>
      <p:bldP spid="9" grpId="0" build="p"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85720" y="0"/>
            <a:ext cx="8610600" cy="566309"/>
          </a:xfrm>
          <a:prstGeom prst="rect">
            <a:avLst/>
          </a:prstGeom>
          <a:noFill/>
          <a:ln w="9525" algn="ctr">
            <a:noFill/>
            <a:miter lim="800000"/>
            <a:headEnd/>
            <a:tailEnd/>
          </a:ln>
          <a:effectLst/>
        </p:spPr>
        <p:txBody>
          <a:bodyPr>
            <a:spAutoFit/>
          </a:bodyPr>
          <a:lstStyle/>
          <a:p>
            <a:pPr>
              <a:lnSpc>
                <a:spcPct val="110000"/>
              </a:lnSpc>
            </a:pPr>
            <a:r>
              <a:rPr lang="en-US" altLang="zh-CN" sz="2800" dirty="0" smtClean="0">
                <a:solidFill>
                  <a:srgbClr val="0000FF"/>
                </a:solidFill>
                <a:latin typeface="Arial" charset="0"/>
                <a:cs typeface="Arial" charset="0"/>
              </a:rPr>
              <a:t>Ex. 8</a:t>
            </a:r>
            <a:endParaRPr lang="en-US" altLang="zh-CN" sz="2800" dirty="0">
              <a:solidFill>
                <a:srgbClr val="0000FF"/>
              </a:solidFill>
              <a:latin typeface="Arial" charset="0"/>
              <a:cs typeface="Arial" charset="0"/>
            </a:endParaRPr>
          </a:p>
        </p:txBody>
      </p:sp>
      <p:sp>
        <p:nvSpPr>
          <p:cNvPr id="21509" name="Text Box 5"/>
          <p:cNvSpPr txBox="1">
            <a:spLocks noChangeArrowheads="1"/>
          </p:cNvSpPr>
          <p:nvPr/>
        </p:nvSpPr>
        <p:spPr bwMode="auto">
          <a:xfrm>
            <a:off x="0" y="316452"/>
            <a:ext cx="9144000" cy="5041380"/>
          </a:xfrm>
          <a:prstGeom prst="rect">
            <a:avLst/>
          </a:prstGeom>
          <a:noFill/>
          <a:ln w="9525" algn="ctr">
            <a:noFill/>
            <a:miter lim="800000"/>
            <a:headEnd/>
            <a:tailEnd/>
          </a:ln>
          <a:effectLst/>
        </p:spPr>
        <p:txBody>
          <a:bodyPr wrap="square">
            <a:spAutoFit/>
          </a:bodyPr>
          <a:lstStyle/>
          <a:p>
            <a:pPr>
              <a:lnSpc>
                <a:spcPts val="2800"/>
              </a:lnSpc>
            </a:pPr>
            <a:r>
              <a:rPr lang="en-US" altLang="zh-CN" sz="2800" dirty="0"/>
              <a:t>Storyteller experienced a </a:t>
            </a:r>
            <a:r>
              <a:rPr lang="en-US" altLang="zh-CN" sz="2800" dirty="0" err="1"/>
              <a:t>Moskoe</a:t>
            </a:r>
            <a:r>
              <a:rPr lang="en-US" altLang="zh-CN" sz="2800" dirty="0"/>
              <a:t>-storm which broke his 1</a:t>
            </a:r>
            <a:r>
              <a:rPr lang="en-US" altLang="zh-CN" sz="2800" dirty="0" smtClean="0"/>
              <a:t>____________. </a:t>
            </a:r>
            <a:r>
              <a:rPr lang="en-US" altLang="zh-CN" sz="2800" dirty="0"/>
              <a:t>One day, he was out fishing with his two brothers when the sky suddenly clouded over and they were in 2</a:t>
            </a:r>
            <a:r>
              <a:rPr lang="en-US" altLang="zh-CN" sz="2800" dirty="0" smtClean="0"/>
              <a:t>_____________. </a:t>
            </a:r>
            <a:r>
              <a:rPr lang="en-US" altLang="zh-CN" sz="2800" dirty="0"/>
              <a:t>A huge 3</a:t>
            </a:r>
            <a:r>
              <a:rPr lang="en-US" altLang="zh-CN" sz="2800" dirty="0" smtClean="0"/>
              <a:t>______ </a:t>
            </a:r>
            <a:r>
              <a:rPr lang="en-US" altLang="zh-CN" sz="2800" dirty="0"/>
              <a:t>covered the boat and his younger brother 4</a:t>
            </a:r>
            <a:r>
              <a:rPr lang="en-US" altLang="zh-CN" sz="2800" dirty="0" smtClean="0"/>
              <a:t>______ </a:t>
            </a:r>
            <a:r>
              <a:rPr lang="en-US" altLang="zh-CN" sz="2800" dirty="0"/>
              <a:t>the sea. </a:t>
            </a:r>
            <a:r>
              <a:rPr lang="en-US" altLang="zh-CN" sz="2800" dirty="0" smtClean="0"/>
              <a:t>The boat went over the edge into the 5________ and they went round in circles. The storyteller felt there was no escape but observed that round and 6____ shaped objects of 7___________ fell down more slowly. So he 8___________________ to help himself float. He tried to make his elder brother understand, but he was too 9________________________________. Finally, the storyteller 10_________ the storm. </a:t>
            </a:r>
          </a:p>
          <a:p>
            <a:pPr>
              <a:lnSpc>
                <a:spcPct val="110000"/>
              </a:lnSpc>
            </a:pPr>
            <a:endParaRPr lang="en-US" altLang="zh-CN" dirty="0"/>
          </a:p>
        </p:txBody>
      </p:sp>
      <p:sp>
        <p:nvSpPr>
          <p:cNvPr id="21510" name="Text Box 6"/>
          <p:cNvSpPr txBox="1">
            <a:spLocks noChangeArrowheads="1"/>
          </p:cNvSpPr>
          <p:nvPr/>
        </p:nvSpPr>
        <p:spPr bwMode="auto">
          <a:xfrm>
            <a:off x="285720" y="619770"/>
            <a:ext cx="2971800" cy="523220"/>
          </a:xfrm>
          <a:prstGeom prst="rect">
            <a:avLst/>
          </a:prstGeom>
          <a:noFill/>
          <a:ln w="9525">
            <a:noFill/>
            <a:miter lim="800000"/>
            <a:headEnd/>
            <a:tailEnd/>
          </a:ln>
          <a:effectLst/>
        </p:spPr>
        <p:txBody>
          <a:bodyPr>
            <a:spAutoFit/>
          </a:bodyPr>
          <a:lstStyle/>
          <a:p>
            <a:pPr>
              <a:spcBef>
                <a:spcPct val="50000"/>
              </a:spcBef>
            </a:pPr>
            <a:r>
              <a:rPr lang="en-US" altLang="zh-CN" sz="2800" dirty="0">
                <a:solidFill>
                  <a:srgbClr val="FF0000"/>
                </a:solidFill>
              </a:rPr>
              <a:t>body and soul</a:t>
            </a:r>
          </a:p>
        </p:txBody>
      </p:sp>
      <p:sp>
        <p:nvSpPr>
          <p:cNvPr id="21511" name="Text Box 7"/>
          <p:cNvSpPr txBox="1">
            <a:spLocks noChangeArrowheads="1"/>
          </p:cNvSpPr>
          <p:nvPr/>
        </p:nvSpPr>
        <p:spPr bwMode="auto">
          <a:xfrm>
            <a:off x="2285984" y="1334150"/>
            <a:ext cx="3276600" cy="523220"/>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rgbClr val="FF0000"/>
                </a:solidFill>
              </a:rPr>
              <a:t>a terrible storm</a:t>
            </a:r>
          </a:p>
        </p:txBody>
      </p:sp>
      <p:sp>
        <p:nvSpPr>
          <p:cNvPr id="21512" name="Text Box 8"/>
          <p:cNvSpPr txBox="1">
            <a:spLocks noChangeArrowheads="1"/>
          </p:cNvSpPr>
          <p:nvPr/>
        </p:nvSpPr>
        <p:spPr bwMode="auto">
          <a:xfrm>
            <a:off x="6553232" y="1285866"/>
            <a:ext cx="2590800" cy="523220"/>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rgbClr val="FF0000"/>
                </a:solidFill>
              </a:rPr>
              <a:t>wave</a:t>
            </a:r>
          </a:p>
        </p:txBody>
      </p:sp>
      <p:sp>
        <p:nvSpPr>
          <p:cNvPr id="21513" name="Text Box 9"/>
          <p:cNvSpPr txBox="1">
            <a:spLocks noChangeArrowheads="1"/>
          </p:cNvSpPr>
          <p:nvPr/>
        </p:nvSpPr>
        <p:spPr bwMode="auto">
          <a:xfrm>
            <a:off x="5500694" y="1607337"/>
            <a:ext cx="2895600" cy="523220"/>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rgbClr val="FF0000"/>
                </a:solidFill>
              </a:rPr>
              <a:t>fell into</a:t>
            </a:r>
          </a:p>
        </p:txBody>
      </p:sp>
      <p:sp>
        <p:nvSpPr>
          <p:cNvPr id="8" name="Text Box 5"/>
          <p:cNvSpPr txBox="1">
            <a:spLocks noChangeArrowheads="1"/>
          </p:cNvSpPr>
          <p:nvPr/>
        </p:nvSpPr>
        <p:spPr bwMode="auto">
          <a:xfrm>
            <a:off x="5429256" y="2048530"/>
            <a:ext cx="2590800" cy="523220"/>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rgbClr val="FF0000"/>
                </a:solidFill>
              </a:rPr>
              <a:t>whirlpool</a:t>
            </a:r>
          </a:p>
        </p:txBody>
      </p:sp>
      <p:sp>
        <p:nvSpPr>
          <p:cNvPr id="9" name="Text Box 6"/>
          <p:cNvSpPr txBox="1">
            <a:spLocks noChangeArrowheads="1"/>
          </p:cNvSpPr>
          <p:nvPr/>
        </p:nvSpPr>
        <p:spPr bwMode="auto">
          <a:xfrm>
            <a:off x="6000760" y="2762910"/>
            <a:ext cx="2743200" cy="523220"/>
          </a:xfrm>
          <a:prstGeom prst="rect">
            <a:avLst/>
          </a:prstGeom>
          <a:noFill/>
          <a:ln w="9525" algn="ctr">
            <a:noFill/>
            <a:miter lim="800000"/>
            <a:headEnd/>
            <a:tailEnd/>
          </a:ln>
          <a:effectLst/>
        </p:spPr>
        <p:txBody>
          <a:bodyPr>
            <a:spAutoFit/>
          </a:bodyPr>
          <a:lstStyle/>
          <a:p>
            <a:pPr>
              <a:spcBef>
                <a:spcPct val="50000"/>
              </a:spcBef>
            </a:pPr>
            <a:r>
              <a:rPr lang="en-US" altLang="zh-CN" sz="2800" dirty="0" smtClean="0">
                <a:solidFill>
                  <a:srgbClr val="FF0000"/>
                </a:solidFill>
              </a:rPr>
              <a:t>tube-</a:t>
            </a:r>
            <a:endParaRPr lang="en-US" altLang="zh-CN" sz="2800" dirty="0">
              <a:solidFill>
                <a:srgbClr val="FF0000"/>
              </a:solidFill>
            </a:endParaRPr>
          </a:p>
        </p:txBody>
      </p:sp>
      <p:sp>
        <p:nvSpPr>
          <p:cNvPr id="10" name="Text Box 7"/>
          <p:cNvSpPr txBox="1">
            <a:spLocks noChangeArrowheads="1"/>
          </p:cNvSpPr>
          <p:nvPr/>
        </p:nvSpPr>
        <p:spPr bwMode="auto">
          <a:xfrm>
            <a:off x="1857356" y="3053957"/>
            <a:ext cx="2819400" cy="523220"/>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rgbClr val="FF0000"/>
                </a:solidFill>
              </a:rPr>
              <a:t>equal extent</a:t>
            </a:r>
          </a:p>
        </p:txBody>
      </p:sp>
      <p:sp>
        <p:nvSpPr>
          <p:cNvPr id="11" name="Text Box 8"/>
          <p:cNvSpPr txBox="1">
            <a:spLocks noChangeArrowheads="1"/>
          </p:cNvSpPr>
          <p:nvPr/>
        </p:nvSpPr>
        <p:spPr bwMode="auto">
          <a:xfrm>
            <a:off x="285720" y="3477290"/>
            <a:ext cx="4495800" cy="523220"/>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rgbClr val="FF0000"/>
                </a:solidFill>
              </a:rPr>
              <a:t>tied himself to a barrel</a:t>
            </a:r>
          </a:p>
        </p:txBody>
      </p:sp>
      <p:sp>
        <p:nvSpPr>
          <p:cNvPr id="12" name="Text Box 9"/>
          <p:cNvSpPr txBox="1">
            <a:spLocks noChangeArrowheads="1"/>
          </p:cNvSpPr>
          <p:nvPr/>
        </p:nvSpPr>
        <p:spPr bwMode="auto">
          <a:xfrm>
            <a:off x="142844" y="4148581"/>
            <a:ext cx="8229600" cy="529569"/>
          </a:xfrm>
          <a:prstGeom prst="rect">
            <a:avLst/>
          </a:prstGeom>
          <a:noFill/>
          <a:ln w="9525" algn="ctr">
            <a:noFill/>
            <a:miter lim="800000"/>
            <a:headEnd/>
            <a:tailEnd/>
          </a:ln>
          <a:effectLst/>
        </p:spPr>
        <p:txBody>
          <a:bodyPr>
            <a:spAutoFit/>
          </a:bodyPr>
          <a:lstStyle/>
          <a:p>
            <a:pPr>
              <a:lnSpc>
                <a:spcPct val="110000"/>
              </a:lnSpc>
            </a:pPr>
            <a:r>
              <a:rPr lang="en-US" altLang="zh-CN" sz="2800" dirty="0" smtClean="0">
                <a:solidFill>
                  <a:srgbClr val="FF0000"/>
                </a:solidFill>
              </a:rPr>
              <a:t>frightened </a:t>
            </a:r>
            <a:r>
              <a:rPr lang="en-US" altLang="zh-CN" sz="2800" dirty="0">
                <a:solidFill>
                  <a:srgbClr val="FF0000"/>
                </a:solidFill>
              </a:rPr>
              <a:t>and </a:t>
            </a:r>
            <a:r>
              <a:rPr lang="en-US" altLang="zh-CN" sz="2800" dirty="0" smtClean="0">
                <a:solidFill>
                  <a:srgbClr val="FF0000"/>
                </a:solidFill>
              </a:rPr>
              <a:t>stayed </a:t>
            </a:r>
            <a:r>
              <a:rPr lang="en-US" altLang="zh-CN" sz="2800" dirty="0">
                <a:solidFill>
                  <a:srgbClr val="FF0000"/>
                </a:solidFill>
              </a:rPr>
              <a:t>in the heavy boat</a:t>
            </a:r>
          </a:p>
        </p:txBody>
      </p:sp>
      <p:sp>
        <p:nvSpPr>
          <p:cNvPr id="13" name="Text Box 10"/>
          <p:cNvSpPr txBox="1">
            <a:spLocks noChangeArrowheads="1"/>
          </p:cNvSpPr>
          <p:nvPr/>
        </p:nvSpPr>
        <p:spPr bwMode="auto">
          <a:xfrm>
            <a:off x="2143108" y="4548860"/>
            <a:ext cx="1981200" cy="523220"/>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rgbClr val="FF0000"/>
                </a:solidFill>
              </a:rPr>
              <a:t>survived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blinds(horizontal)">
                                      <p:cBhvr>
                                        <p:cTn id="7" dur="5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blinds(horizontal)">
                                      <p:cBhvr>
                                        <p:cTn id="12" dur="5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blinds(horizontal)">
                                      <p:cBhvr>
                                        <p:cTn id="17" dur="500"/>
                                        <p:tgtEl>
                                          <p:spTgt spid="215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blinds(horizontal)">
                                      <p:cBhvr>
                                        <p:cTn id="22" dur="5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P spid="21512" grpId="0"/>
      <p:bldP spid="21513"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14282" y="660654"/>
            <a:ext cx="8786874" cy="3625608"/>
          </a:xfrm>
          <a:prstGeom prst="rect">
            <a:avLst/>
          </a:prstGeom>
          <a:noFill/>
          <a:ln w="9525" algn="ctr">
            <a:noFill/>
            <a:miter lim="800000"/>
            <a:headEnd/>
            <a:tailEnd/>
          </a:ln>
          <a:effectLst/>
        </p:spPr>
        <p:txBody>
          <a:bodyPr wrap="square">
            <a:spAutoFit/>
          </a:bodyPr>
          <a:lstStyle/>
          <a:p>
            <a:pPr marL="354013" indent="-354013"/>
            <a:r>
              <a:rPr lang="en-US" altLang="zh-CN" sz="2800" dirty="0" smtClean="0"/>
              <a:t>1. What does the storyteller mean by “it took only six hours to break my body and soul”?</a:t>
            </a:r>
          </a:p>
          <a:p>
            <a:pPr marL="354013" indent="-354013"/>
            <a:r>
              <a:rPr lang="en-US" altLang="zh-CN" sz="2800" dirty="0" smtClean="0"/>
              <a:t>2. What lessons have you learnt from the story? Give your reasons.</a:t>
            </a:r>
          </a:p>
          <a:p>
            <a:pPr marL="354013" indent="-354013"/>
            <a:r>
              <a:rPr lang="en-US" altLang="zh-CN" sz="2800" dirty="0" smtClean="0"/>
              <a:t>3. What is the story trying to say about the relationship between humans and nature?</a:t>
            </a:r>
          </a:p>
          <a:p>
            <a:pPr marL="354013" indent="-354013">
              <a:lnSpc>
                <a:spcPct val="110000"/>
              </a:lnSpc>
            </a:pPr>
            <a:endParaRPr lang="en-US" altLang="zh-CN" sz="2800" dirty="0" smtClean="0"/>
          </a:p>
          <a:p>
            <a:pPr marL="354013" indent="-354013">
              <a:lnSpc>
                <a:spcPct val="110000"/>
              </a:lnSpc>
            </a:pPr>
            <a:endParaRPr lang="en-US" altLang="zh-CN" sz="2800" dirty="0"/>
          </a:p>
        </p:txBody>
      </p:sp>
      <p:pic>
        <p:nvPicPr>
          <p:cNvPr id="17415" name="Picture 7" descr="Think &amp; Share6"/>
          <p:cNvPicPr>
            <a:picLocks noChangeAspect="1" noChangeArrowheads="1"/>
          </p:cNvPicPr>
          <p:nvPr/>
        </p:nvPicPr>
        <p:blipFill>
          <a:blip r:embed="rId2" cstate="print"/>
          <a:srcRect/>
          <a:stretch>
            <a:fillRect/>
          </a:stretch>
        </p:blipFill>
        <p:spPr bwMode="auto">
          <a:xfrm>
            <a:off x="2071670" y="0"/>
            <a:ext cx="4572000" cy="6286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390525"/>
            <a:ext cx="8534400" cy="1040285"/>
          </a:xfrm>
          <a:prstGeom prst="rect">
            <a:avLst/>
          </a:prstGeom>
          <a:noFill/>
          <a:ln w="9525" algn="ctr">
            <a:noFill/>
            <a:miter lim="800000"/>
            <a:headEnd/>
            <a:tailEnd/>
          </a:ln>
          <a:effectLst/>
        </p:spPr>
        <p:txBody>
          <a:bodyPr>
            <a:spAutoFit/>
          </a:bodyPr>
          <a:lstStyle/>
          <a:p>
            <a:pPr marL="354013" indent="-354013">
              <a:lnSpc>
                <a:spcPct val="110000"/>
              </a:lnSpc>
            </a:pPr>
            <a:r>
              <a:rPr lang="en-US" altLang="zh-CN" sz="2800" dirty="0" smtClean="0"/>
              <a:t>1. </a:t>
            </a:r>
            <a:r>
              <a:rPr lang="en-US" altLang="zh-CN" sz="2800" dirty="0"/>
              <a:t>What does the storyteller mean by “it took only six hours to break my body and soul”?</a:t>
            </a:r>
          </a:p>
        </p:txBody>
      </p:sp>
      <p:sp>
        <p:nvSpPr>
          <p:cNvPr id="28676" name="Text Box 4"/>
          <p:cNvSpPr txBox="1">
            <a:spLocks noChangeArrowheads="1"/>
          </p:cNvSpPr>
          <p:nvPr/>
        </p:nvSpPr>
        <p:spPr bwMode="auto">
          <a:xfrm>
            <a:off x="457200" y="1282304"/>
            <a:ext cx="7924800" cy="2936188"/>
          </a:xfrm>
          <a:prstGeom prst="rect">
            <a:avLst/>
          </a:prstGeom>
          <a:noFill/>
          <a:ln w="9525" algn="ctr">
            <a:noFill/>
            <a:miter lim="800000"/>
            <a:headEnd/>
            <a:tailEnd/>
          </a:ln>
          <a:effectLst/>
        </p:spPr>
        <p:txBody>
          <a:bodyPr>
            <a:spAutoFit/>
          </a:bodyPr>
          <a:lstStyle/>
          <a:p>
            <a:pPr>
              <a:lnSpc>
                <a:spcPct val="110000"/>
              </a:lnSpc>
            </a:pPr>
            <a:r>
              <a:rPr lang="en-US" altLang="zh-CN" sz="2800" dirty="0">
                <a:solidFill>
                  <a:srgbClr val="FF0000"/>
                </a:solidFill>
              </a:rPr>
              <a:t>The </a:t>
            </a:r>
            <a:r>
              <a:rPr lang="en-US" altLang="zh-CN" sz="2800" dirty="0" err="1">
                <a:solidFill>
                  <a:srgbClr val="FF0000"/>
                </a:solidFill>
              </a:rPr>
              <a:t>Moskoe</a:t>
            </a:r>
            <a:r>
              <a:rPr lang="en-US" altLang="zh-CN" sz="2800" dirty="0">
                <a:solidFill>
                  <a:srgbClr val="FF0000"/>
                </a:solidFill>
              </a:rPr>
              <a:t>-storm lasted six hours. This broke his body as the storm battered </a:t>
            </a:r>
            <a:r>
              <a:rPr lang="en-US" altLang="zh-CN" sz="2800" dirty="0" smtClean="0">
                <a:solidFill>
                  <a:srgbClr val="FF0000"/>
                </a:solidFill>
              </a:rPr>
              <a:t>him </a:t>
            </a:r>
            <a:r>
              <a:rPr lang="en-US" altLang="zh-CN" sz="2800" dirty="0">
                <a:solidFill>
                  <a:srgbClr val="FF0000"/>
                </a:solidFill>
              </a:rPr>
              <a:t>about. It broke his soul as he lost two brothers in that time. The terror of the </a:t>
            </a:r>
            <a:r>
              <a:rPr lang="en-US" altLang="zh-CN" sz="2800" dirty="0" err="1" smtClean="0">
                <a:solidFill>
                  <a:srgbClr val="FF0000"/>
                </a:solidFill>
              </a:rPr>
              <a:t>maelstorm</a:t>
            </a:r>
            <a:r>
              <a:rPr lang="en-US" altLang="zh-CN" sz="2800" dirty="0" smtClean="0">
                <a:solidFill>
                  <a:srgbClr val="FF0000"/>
                </a:solidFill>
              </a:rPr>
              <a:t> </a:t>
            </a:r>
            <a:r>
              <a:rPr lang="en-US" altLang="zh-CN" sz="2800" dirty="0">
                <a:solidFill>
                  <a:srgbClr val="FF0000"/>
                </a:solidFill>
              </a:rPr>
              <a:t>has had a very negative effect on his mind and body, which he doesn’t think they will ever recover 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514350"/>
            <a:ext cx="8534400" cy="1040285"/>
          </a:xfrm>
          <a:prstGeom prst="rect">
            <a:avLst/>
          </a:prstGeom>
          <a:noFill/>
          <a:ln w="9525" algn="ctr">
            <a:noFill/>
            <a:miter lim="800000"/>
            <a:headEnd/>
            <a:tailEnd/>
          </a:ln>
          <a:effectLst/>
        </p:spPr>
        <p:txBody>
          <a:bodyPr>
            <a:spAutoFit/>
          </a:bodyPr>
          <a:lstStyle/>
          <a:p>
            <a:pPr marL="354013" indent="-354013">
              <a:lnSpc>
                <a:spcPct val="110000"/>
              </a:lnSpc>
            </a:pPr>
            <a:r>
              <a:rPr lang="en-US" altLang="zh-CN" sz="2800" dirty="0" smtClean="0"/>
              <a:t>2. </a:t>
            </a:r>
            <a:r>
              <a:rPr lang="en-US" altLang="zh-CN" sz="2800" dirty="0"/>
              <a:t>What lessons have you learnt from the story? Give your reasons.</a:t>
            </a:r>
          </a:p>
        </p:txBody>
      </p:sp>
      <p:sp>
        <p:nvSpPr>
          <p:cNvPr id="27651" name="Text Box 3"/>
          <p:cNvSpPr txBox="1">
            <a:spLocks noChangeArrowheads="1"/>
          </p:cNvSpPr>
          <p:nvPr/>
        </p:nvSpPr>
        <p:spPr bwMode="auto">
          <a:xfrm>
            <a:off x="533400" y="1538297"/>
            <a:ext cx="8229600" cy="2462213"/>
          </a:xfrm>
          <a:prstGeom prst="rect">
            <a:avLst/>
          </a:prstGeom>
          <a:noFill/>
          <a:ln w="9525" algn="ctr">
            <a:noFill/>
            <a:miter lim="800000"/>
            <a:headEnd/>
            <a:tailEnd/>
          </a:ln>
          <a:effectLst/>
        </p:spPr>
        <p:txBody>
          <a:bodyPr>
            <a:spAutoFit/>
          </a:bodyPr>
          <a:lstStyle/>
          <a:p>
            <a:pPr>
              <a:lnSpc>
                <a:spcPct val="110000"/>
              </a:lnSpc>
            </a:pPr>
            <a:r>
              <a:rPr lang="en-US" altLang="zh-CN" sz="2800" dirty="0">
                <a:solidFill>
                  <a:srgbClr val="FF0000"/>
                </a:solidFill>
              </a:rPr>
              <a:t>From this story, we learn that staying calm is very important even when we are in an extremely dangerous situation. At the same time, we should observe what is happening and try to find out ways to escape from the danger.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400" b="1"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400" b="1"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1380</Words>
  <Application>WPS 演示</Application>
  <PresentationFormat>全屏显示(16:9)</PresentationFormat>
  <Paragraphs>162</Paragraphs>
  <Slides>20</Slides>
  <Notes>1</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默认设计模板</vt:lpstr>
      <vt:lpstr>1_Office 主题​​</vt:lpstr>
      <vt:lpstr>必修（二）Unit 5 Lesson1（2）</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339</cp:revision>
  <dcterms:created xsi:type="dcterms:W3CDTF">2019-11-02T02:04:14Z</dcterms:created>
  <dcterms:modified xsi:type="dcterms:W3CDTF">2020-02-11T08:29:40Z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2052-11.1.0.9339</vt:lpwstr>
  </property>
</Properties>
</file>