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5" r:id="rId2"/>
    <p:sldId id="274" r:id="rId3"/>
    <p:sldId id="292" r:id="rId4"/>
    <p:sldId id="272" r:id="rId5"/>
    <p:sldId id="273" r:id="rId6"/>
    <p:sldId id="275" r:id="rId7"/>
    <p:sldId id="293" r:id="rId8"/>
    <p:sldId id="294" r:id="rId9"/>
    <p:sldId id="295" r:id="rId10"/>
    <p:sldId id="278" r:id="rId11"/>
    <p:sldId id="279" r:id="rId12"/>
    <p:sldId id="297" r:id="rId13"/>
    <p:sldId id="298" r:id="rId14"/>
    <p:sldId id="271" r:id="rId15"/>
    <p:sldId id="299" r:id="rId1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9"/>
    <a:srgbClr val="006600"/>
    <a:srgbClr val="339933"/>
    <a:srgbClr val="FCFDFD"/>
    <a:srgbClr val="00CCFF"/>
    <a:srgbClr val="FF0000"/>
    <a:srgbClr val="800080"/>
    <a:srgbClr val="DE84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2088" y="-8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5052976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2020/2/16</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2020/2/16</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hyperlink" Target="https://www.bilibili.com/video/av77320726?t=2253&amp;p=2"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384223" y="1918980"/>
            <a:ext cx="5524823" cy="728345"/>
          </a:xfrm>
        </p:spPr>
        <p:txBody>
          <a:bodyPr>
            <a:normAutofit fontScale="90000"/>
          </a:bodyPr>
          <a:lstStyle/>
          <a:p>
            <a:pPr algn="ctr"/>
            <a:r>
              <a:rPr lang="zh-CN" altLang="en-US" sz="2800" b="1" spc="300" dirty="0" smtClean="0">
                <a:solidFill>
                  <a:srgbClr val="FF0000"/>
                </a:solidFill>
                <a:latin typeface="微软雅黑" panose="020B0503020204020204" charset="-122"/>
                <a:ea typeface="微软雅黑" panose="020B0503020204020204" charset="-122"/>
                <a:sym typeface="+mn-ea"/>
              </a:rPr>
              <a:t>必修（二）</a:t>
            </a:r>
            <a:r>
              <a:rPr lang="en-US" altLang="zh-CN" sz="2800" b="1" spc="300" dirty="0" smtClean="0">
                <a:solidFill>
                  <a:srgbClr val="FF0000"/>
                </a:solidFill>
                <a:latin typeface="微软雅黑" panose="020B0503020204020204" charset="-122"/>
                <a:ea typeface="微软雅黑" panose="020B0503020204020204" charset="-122"/>
                <a:sym typeface="+mn-ea"/>
              </a:rPr>
              <a:t>Unit 5 lesson 3</a:t>
            </a:r>
            <a:r>
              <a:rPr lang="zh-CN" altLang="en-US" sz="2800" b="1" spc="300" dirty="0" smtClean="0">
                <a:solidFill>
                  <a:srgbClr val="FF0000"/>
                </a:solidFill>
                <a:latin typeface="微软雅黑" panose="020B0503020204020204" charset="-122"/>
                <a:ea typeface="微软雅黑" panose="020B0503020204020204" charset="-122"/>
                <a:sym typeface="+mn-ea"/>
              </a:rPr>
              <a:t>（</a:t>
            </a:r>
            <a:r>
              <a:rPr lang="en-US" altLang="zh-CN" sz="2800" b="1" spc="300" dirty="0" smtClean="0">
                <a:solidFill>
                  <a:srgbClr val="FF0000"/>
                </a:solidFill>
                <a:latin typeface="微软雅黑" panose="020B0503020204020204" charset="-122"/>
                <a:ea typeface="微软雅黑" panose="020B0503020204020204" charset="-122"/>
                <a:sym typeface="+mn-ea"/>
              </a:rPr>
              <a:t>1</a:t>
            </a:r>
            <a:r>
              <a:rPr lang="zh-CN" altLang="en-US" sz="2800" b="1" spc="300" dirty="0" smtClean="0">
                <a:solidFill>
                  <a:srgbClr val="FF0000"/>
                </a:solidFill>
                <a:latin typeface="微软雅黑" panose="020B0503020204020204" charset="-122"/>
                <a:ea typeface="微软雅黑" panose="020B0503020204020204" charset="-122"/>
                <a:sym typeface="+mn-ea"/>
              </a:rPr>
              <a:t>）</a:t>
            </a:r>
            <a:endParaRPr lang="zh-CN" altLang="en-US" sz="28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年级英语</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北京市三里屯一中 喻瑜</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796"/>
            <a:ext cx="2354317" cy="1182351"/>
          </a:xfrm>
          <a:prstGeom prst="rect">
            <a:avLst/>
          </a:prstGeom>
        </p:spPr>
      </p:pic>
      <p:sp>
        <p:nvSpPr>
          <p:cNvPr id="3" name="标题 1"/>
          <p:cNvSpPr txBox="1">
            <a:spLocks/>
          </p:cNvSpPr>
          <p:nvPr/>
        </p:nvSpPr>
        <p:spPr bwMode="auto">
          <a:xfrm>
            <a:off x="50453" y="184710"/>
            <a:ext cx="1974672" cy="530802"/>
          </a:xfrm>
          <a:prstGeom prst="roundRect">
            <a:avLst/>
          </a:prstGeom>
          <a:noFill/>
          <a:ln>
            <a:noFill/>
            <a:prstDash val="sysDot"/>
          </a:ln>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9pPr>
          </a:lstStyle>
          <a:p>
            <a:r>
              <a:rPr lang="en-US" altLang="zh-CN" sz="2700" dirty="0" smtClean="0">
                <a:solidFill>
                  <a:schemeClr val="bg1"/>
                </a:solidFill>
                <a:effectLst>
                  <a:glow rad="139700">
                    <a:schemeClr val="accent4">
                      <a:satMod val="175000"/>
                      <a:alpha val="40000"/>
                    </a:schemeClr>
                  </a:glow>
                </a:effectLst>
              </a:rPr>
              <a:t>Task 3</a:t>
            </a:r>
            <a:endParaRPr lang="zh-CN" altLang="en-US" sz="2700" dirty="0">
              <a:solidFill>
                <a:schemeClr val="bg1"/>
              </a:solidFill>
              <a:effectLst>
                <a:glow rad="139700">
                  <a:schemeClr val="accent4">
                    <a:satMod val="175000"/>
                    <a:alpha val="40000"/>
                  </a:schemeClr>
                </a:glow>
              </a:effectLst>
            </a:endParaRPr>
          </a:p>
        </p:txBody>
      </p:sp>
      <p:sp>
        <p:nvSpPr>
          <p:cNvPr id="8" name="标题 1"/>
          <p:cNvSpPr txBox="1">
            <a:spLocks noChangeArrowheads="1"/>
          </p:cNvSpPr>
          <p:nvPr/>
        </p:nvSpPr>
        <p:spPr bwMode="auto">
          <a:xfrm>
            <a:off x="2035624" y="-97974"/>
            <a:ext cx="7064829" cy="1143000"/>
          </a:xfrm>
          <a:prstGeom prst="rect">
            <a:avLst/>
          </a:prstGeom>
          <a:noFill/>
          <a:ln>
            <a:noFill/>
          </a:ln>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r>
              <a:rPr lang="en-US" altLang="zh-CN" sz="2400" b="1" dirty="0" smtClean="0">
                <a:solidFill>
                  <a:srgbClr val="002060"/>
                </a:solidFill>
                <a:latin typeface="Times New Roman" panose="02020603050405020304" pitchFamily="18" charset="0"/>
                <a:cs typeface="Times New Roman" panose="02020603050405020304" pitchFamily="18" charset="0"/>
              </a:rPr>
              <a:t>Summarize the change of feelings on Scott’s team’s return journey. Give your reasons. </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3115804258"/>
              </p:ext>
            </p:extLst>
          </p:nvPr>
        </p:nvGraphicFramePr>
        <p:xfrm>
          <a:off x="104884" y="1160242"/>
          <a:ext cx="8962916" cy="3611920"/>
        </p:xfrm>
        <a:graphic>
          <a:graphicData uri="http://schemas.openxmlformats.org/drawingml/2006/table">
            <a:tbl>
              <a:tblPr firstRow="1" bandRow="1">
                <a:tableStyleId>{5940675A-B579-460E-94D1-54222C63F5DA}</a:tableStyleId>
              </a:tblPr>
              <a:tblGrid>
                <a:gridCol w="2117597"/>
                <a:gridCol w="2145868"/>
                <a:gridCol w="4699451"/>
              </a:tblGrid>
              <a:tr h="502960">
                <a:tc>
                  <a:txBody>
                    <a:bodyPr/>
                    <a:lstStyle/>
                    <a:p>
                      <a:r>
                        <a:rPr lang="en-US" altLang="zh-CN" sz="2400" b="1" dirty="0" smtClean="0">
                          <a:solidFill>
                            <a:srgbClr val="000099"/>
                          </a:solidFill>
                        </a:rPr>
                        <a:t>Occasions </a:t>
                      </a:r>
                      <a:endParaRPr lang="zh-CN" altLang="en-US" sz="2400" b="1" dirty="0">
                        <a:solidFill>
                          <a:srgbClr val="000099"/>
                        </a:solidFill>
                      </a:endParaRPr>
                    </a:p>
                  </a:txBody>
                  <a:tcPr/>
                </a:tc>
                <a:tc>
                  <a:txBody>
                    <a:bodyPr/>
                    <a:lstStyle/>
                    <a:p>
                      <a:r>
                        <a:rPr lang="en-US" altLang="zh-CN" sz="2400" b="1" dirty="0" smtClean="0">
                          <a:solidFill>
                            <a:srgbClr val="C00000"/>
                          </a:solidFill>
                        </a:rPr>
                        <a:t>Feelings</a:t>
                      </a:r>
                      <a:endParaRPr lang="zh-CN" altLang="en-US" sz="2400" b="1" dirty="0">
                        <a:solidFill>
                          <a:srgbClr val="C00000"/>
                        </a:solidFill>
                      </a:endParaRPr>
                    </a:p>
                  </a:txBody>
                  <a:tcPr/>
                </a:tc>
                <a:tc>
                  <a:txBody>
                    <a:bodyPr/>
                    <a:lstStyle/>
                    <a:p>
                      <a:r>
                        <a:rPr lang="en-US" altLang="zh-CN" sz="2400" b="1" dirty="0" smtClean="0"/>
                        <a:t>Reasons </a:t>
                      </a:r>
                      <a:endParaRPr lang="zh-CN" altLang="en-US" sz="2400" b="1" dirty="0"/>
                    </a:p>
                  </a:txBody>
                  <a:tcPr/>
                </a:tc>
              </a:tr>
              <a:tr h="628005">
                <a:tc>
                  <a:txBody>
                    <a:bodyPr/>
                    <a:lstStyle/>
                    <a:p>
                      <a:r>
                        <a:rPr lang="en-US" altLang="zh-CN" sz="1800" b="1" kern="1200" dirty="0" smtClean="0">
                          <a:solidFill>
                            <a:srgbClr val="000099"/>
                          </a:solidFill>
                          <a:latin typeface="Times New Roman" pitchFamily="18" charset="0"/>
                          <a:ea typeface="+mn-ea"/>
                          <a:cs typeface="Times New Roman" pitchFamily="18" charset="0"/>
                        </a:rPr>
                        <a:t>At the beginning of the return</a:t>
                      </a:r>
                      <a:r>
                        <a:rPr lang="en-US" altLang="zh-CN" sz="1800" b="1" kern="1200" baseline="0" dirty="0" smtClean="0">
                          <a:solidFill>
                            <a:srgbClr val="000099"/>
                          </a:solidFill>
                          <a:latin typeface="Times New Roman" pitchFamily="18" charset="0"/>
                          <a:ea typeface="+mn-ea"/>
                          <a:cs typeface="Times New Roman" pitchFamily="18" charset="0"/>
                        </a:rPr>
                        <a:t> journey</a:t>
                      </a:r>
                      <a:endParaRPr lang="zh-CN" altLang="en-US" sz="1800" b="1" kern="1200" dirty="0">
                        <a:solidFill>
                          <a:srgbClr val="000099"/>
                        </a:solidFill>
                        <a:latin typeface="Times New Roman" pitchFamily="18" charset="0"/>
                        <a:ea typeface="+mn-ea"/>
                        <a:cs typeface="Times New Roman" pitchFamily="18" charset="0"/>
                      </a:endParaRPr>
                    </a:p>
                  </a:txBody>
                  <a:tcPr/>
                </a:tc>
                <a:tc>
                  <a:txBody>
                    <a:bodyPr/>
                    <a:lstStyle/>
                    <a:p>
                      <a:r>
                        <a:rPr lang="en-US" altLang="zh-CN" sz="1800" b="1" kern="1200" dirty="0" smtClean="0">
                          <a:solidFill>
                            <a:srgbClr val="C00000"/>
                          </a:solidFill>
                          <a:latin typeface="Times New Roman" pitchFamily="18" charset="0"/>
                          <a:ea typeface="+mn-ea"/>
                          <a:cs typeface="Times New Roman" pitchFamily="18" charset="0"/>
                        </a:rPr>
                        <a:t>hopeless and helpless</a:t>
                      </a:r>
                      <a:endParaRPr lang="zh-CN" altLang="en-US" sz="1800" b="1" kern="1200" dirty="0">
                        <a:solidFill>
                          <a:srgbClr val="C00000"/>
                        </a:solidFill>
                        <a:latin typeface="Times New Roman" pitchFamily="18" charset="0"/>
                        <a:ea typeface="+mn-ea"/>
                        <a:cs typeface="Times New Roman" pitchFamily="18" charset="0"/>
                      </a:endParaRPr>
                    </a:p>
                  </a:txBody>
                  <a:tcPr/>
                </a:tc>
                <a:tc>
                  <a:txBody>
                    <a:bodyPr/>
                    <a:lstStyle/>
                    <a:p>
                      <a:r>
                        <a:rPr lang="en-US" altLang="zh-CN" sz="1800" b="1" dirty="0" smtClean="0">
                          <a:latin typeface="Times New Roman" pitchFamily="18" charset="0"/>
                          <a:cs typeface="Times New Roman" pitchFamily="18" charset="0"/>
                        </a:rPr>
                        <a:t>The men were tired and were running out of food.</a:t>
                      </a:r>
                      <a:r>
                        <a:rPr lang="en-US" altLang="zh-CN" sz="1800" b="1" baseline="0" dirty="0" smtClean="0">
                          <a:latin typeface="Times New Roman" pitchFamily="18" charset="0"/>
                          <a:cs typeface="Times New Roman" pitchFamily="18" charset="0"/>
                        </a:rPr>
                        <a:t> The weather condition was terrible.</a:t>
                      </a:r>
                      <a:endParaRPr lang="zh-CN" altLang="en-US" sz="1800" b="1" dirty="0">
                        <a:latin typeface="Times New Roman" pitchFamily="18" charset="0"/>
                        <a:cs typeface="Times New Roman" pitchFamily="18" charset="0"/>
                      </a:endParaRPr>
                    </a:p>
                  </a:txBody>
                  <a:tcPr/>
                </a:tc>
              </a:tr>
              <a:tr h="628005">
                <a:tc>
                  <a:txBody>
                    <a:bodyPr/>
                    <a:lstStyle/>
                    <a:p>
                      <a:r>
                        <a:rPr lang="en-US" altLang="zh-CN" sz="1800" b="1" kern="1200" dirty="0" smtClean="0">
                          <a:solidFill>
                            <a:srgbClr val="000099"/>
                          </a:solidFill>
                          <a:latin typeface="Times New Roman" pitchFamily="18" charset="0"/>
                          <a:ea typeface="+mn-ea"/>
                          <a:cs typeface="Times New Roman" pitchFamily="18" charset="0"/>
                        </a:rPr>
                        <a:t>When they looked for rocks</a:t>
                      </a:r>
                      <a:endParaRPr lang="zh-CN" altLang="en-US" sz="1800" b="1" kern="1200" dirty="0">
                        <a:solidFill>
                          <a:srgbClr val="000099"/>
                        </a:solidFill>
                        <a:latin typeface="Times New Roman" pitchFamily="18" charset="0"/>
                        <a:ea typeface="+mn-ea"/>
                        <a:cs typeface="Times New Roman" pitchFamily="18" charset="0"/>
                      </a:endParaRPr>
                    </a:p>
                  </a:txBody>
                  <a:tcPr/>
                </a:tc>
                <a:tc>
                  <a:txBody>
                    <a:bodyPr/>
                    <a:lstStyle/>
                    <a:p>
                      <a:r>
                        <a:rPr lang="en-US" altLang="zh-CN" sz="1800" b="1" kern="1200" dirty="0" smtClean="0">
                          <a:solidFill>
                            <a:srgbClr val="C00000"/>
                          </a:solidFill>
                          <a:latin typeface="Times New Roman" pitchFamily="18" charset="0"/>
                          <a:ea typeface="+mn-ea"/>
                          <a:cs typeface="Times New Roman" pitchFamily="18" charset="0"/>
                        </a:rPr>
                        <a:t>determined and devoted</a:t>
                      </a:r>
                      <a:endParaRPr lang="zh-CN" altLang="en-US" sz="1800" b="1" kern="1200" dirty="0">
                        <a:solidFill>
                          <a:srgbClr val="C00000"/>
                        </a:solidFill>
                        <a:latin typeface="Times New Roman" pitchFamily="18" charset="0"/>
                        <a:ea typeface="+mn-ea"/>
                        <a:cs typeface="Times New Roman" pitchFamily="18" charset="0"/>
                      </a:endParaRPr>
                    </a:p>
                  </a:txBody>
                  <a:tcPr/>
                </a:tc>
                <a:tc>
                  <a:txBody>
                    <a:bodyPr/>
                    <a:lstStyle/>
                    <a:p>
                      <a:r>
                        <a:rPr lang="en-US" altLang="zh-CN" sz="1800" b="1" kern="1200" dirty="0" smtClean="0">
                          <a:solidFill>
                            <a:schemeClr val="tx1"/>
                          </a:solidFill>
                          <a:latin typeface="Times New Roman" pitchFamily="18" charset="0"/>
                          <a:ea typeface="+mn-ea"/>
                          <a:cs typeface="Times New Roman" pitchFamily="18" charset="0"/>
                        </a:rPr>
                        <a:t>They </a:t>
                      </a:r>
                      <a:r>
                        <a:rPr lang="en-US" altLang="zh-CN" sz="1800" b="1" kern="1200" baseline="0" dirty="0" smtClean="0">
                          <a:solidFill>
                            <a:schemeClr val="tx1"/>
                          </a:solidFill>
                          <a:latin typeface="Times New Roman" pitchFamily="18" charset="0"/>
                          <a:ea typeface="+mn-ea"/>
                          <a:cs typeface="Times New Roman" pitchFamily="18" charset="0"/>
                        </a:rPr>
                        <a:t>carried 20 kilos of rocks all the way for the further research.</a:t>
                      </a:r>
                      <a:endParaRPr lang="zh-CN" altLang="en-US" sz="1800" b="1" kern="1200" dirty="0">
                        <a:solidFill>
                          <a:schemeClr val="tx1"/>
                        </a:solidFill>
                        <a:latin typeface="Times New Roman" pitchFamily="18" charset="0"/>
                        <a:ea typeface="+mn-ea"/>
                        <a:cs typeface="Times New Roman" pitchFamily="18" charset="0"/>
                      </a:endParaRPr>
                    </a:p>
                  </a:txBody>
                  <a:tcPr/>
                </a:tc>
              </a:tr>
              <a:tr h="897151">
                <a:tc>
                  <a:txBody>
                    <a:bodyPr/>
                    <a:lstStyle/>
                    <a:p>
                      <a:r>
                        <a:rPr lang="en-US" altLang="zh-CN" sz="1800" b="1" kern="1200" dirty="0" smtClean="0">
                          <a:solidFill>
                            <a:srgbClr val="000099"/>
                          </a:solidFill>
                          <a:latin typeface="Times New Roman" pitchFamily="18" charset="0"/>
                          <a:ea typeface="+mn-ea"/>
                          <a:cs typeface="Times New Roman" pitchFamily="18" charset="0"/>
                        </a:rPr>
                        <a:t>When two members died</a:t>
                      </a:r>
                      <a:endParaRPr lang="zh-CN" altLang="en-US" sz="1800" b="1" kern="1200" dirty="0">
                        <a:solidFill>
                          <a:srgbClr val="000099"/>
                        </a:solidFill>
                        <a:latin typeface="Times New Roman" pitchFamily="18" charset="0"/>
                        <a:ea typeface="+mn-ea"/>
                        <a:cs typeface="Times New Roman" pitchFamily="18" charset="0"/>
                      </a:endParaRPr>
                    </a:p>
                  </a:txBody>
                  <a:tcPr/>
                </a:tc>
                <a:tc>
                  <a:txBody>
                    <a:bodyPr/>
                    <a:lstStyle/>
                    <a:p>
                      <a:r>
                        <a:rPr lang="en-US" altLang="zh-CN" sz="1800" b="1" kern="1200" dirty="0" smtClean="0">
                          <a:solidFill>
                            <a:srgbClr val="C00000"/>
                          </a:solidFill>
                          <a:latin typeface="Times New Roman" pitchFamily="18" charset="0"/>
                          <a:ea typeface="+mn-ea"/>
                          <a:cs typeface="Times New Roman" pitchFamily="18" charset="0"/>
                        </a:rPr>
                        <a:t>sad but courageous</a:t>
                      </a:r>
                      <a:endParaRPr lang="zh-CN" altLang="en-US" sz="1800" b="1" kern="1200" dirty="0">
                        <a:solidFill>
                          <a:srgbClr val="C00000"/>
                        </a:solidFill>
                        <a:latin typeface="Times New Roman" pitchFamily="18" charset="0"/>
                        <a:ea typeface="+mn-ea"/>
                        <a:cs typeface="Times New Roman" pitchFamily="18" charset="0"/>
                      </a:endParaRPr>
                    </a:p>
                  </a:txBody>
                  <a:tcPr/>
                </a:tc>
                <a:tc>
                  <a:txBody>
                    <a:bodyPr/>
                    <a:lstStyle/>
                    <a:p>
                      <a:r>
                        <a:rPr lang="en-US" altLang="zh-CN" sz="1800" b="1" kern="1200" dirty="0" smtClean="0">
                          <a:solidFill>
                            <a:schemeClr val="tx1"/>
                          </a:solidFill>
                          <a:latin typeface="Times New Roman" pitchFamily="18" charset="0"/>
                          <a:ea typeface="+mn-ea"/>
                          <a:cs typeface="Times New Roman" pitchFamily="18" charset="0"/>
                        </a:rPr>
                        <a:t>We knew that was the act of a brave man and an English gentleman. We all hope to meet the end with a similar spirit.</a:t>
                      </a:r>
                      <a:endParaRPr lang="zh-CN" altLang="en-US" sz="1800" b="1" kern="1200" dirty="0">
                        <a:solidFill>
                          <a:schemeClr val="tx1"/>
                        </a:solidFill>
                        <a:latin typeface="Times New Roman" pitchFamily="18" charset="0"/>
                        <a:ea typeface="+mn-ea"/>
                        <a:cs typeface="Times New Roman" pitchFamily="18" charset="0"/>
                      </a:endParaRPr>
                    </a:p>
                  </a:txBody>
                  <a:tcPr/>
                </a:tc>
              </a:tr>
              <a:tr h="897151">
                <a:tc>
                  <a:txBody>
                    <a:bodyPr/>
                    <a:lstStyle/>
                    <a:p>
                      <a:pPr marL="0" algn="l" defTabSz="685800" rtl="0" eaLnBrk="1" latinLnBrk="0" hangingPunct="1"/>
                      <a:r>
                        <a:rPr lang="en-US" altLang="zh-CN" sz="1800" b="1" kern="1200" dirty="0" smtClean="0">
                          <a:solidFill>
                            <a:srgbClr val="000099"/>
                          </a:solidFill>
                          <a:latin typeface="Times New Roman" pitchFamily="18" charset="0"/>
                          <a:ea typeface="+mn-ea"/>
                          <a:cs typeface="Times New Roman" pitchFamily="18" charset="0"/>
                        </a:rPr>
                        <a:t>When they were trapped by a storm</a:t>
                      </a:r>
                      <a:endParaRPr lang="zh-CN" altLang="en-US" sz="1800" b="1" kern="1200" dirty="0">
                        <a:solidFill>
                          <a:srgbClr val="000099"/>
                        </a:solidFill>
                        <a:latin typeface="Times New Roman" pitchFamily="18" charset="0"/>
                        <a:ea typeface="+mn-ea"/>
                        <a:cs typeface="Times New Roman" pitchFamily="18" charset="0"/>
                      </a:endParaRPr>
                    </a:p>
                  </a:txBody>
                  <a:tcPr/>
                </a:tc>
                <a:tc>
                  <a:txBody>
                    <a:bodyPr/>
                    <a:lstStyle/>
                    <a:p>
                      <a:r>
                        <a:rPr lang="en-US" altLang="zh-CN" sz="1800" b="1" kern="1200" dirty="0" smtClean="0">
                          <a:solidFill>
                            <a:srgbClr val="C00000"/>
                          </a:solidFill>
                          <a:latin typeface="Times New Roman" pitchFamily="18" charset="0"/>
                          <a:ea typeface="+mn-ea"/>
                          <a:cs typeface="Times New Roman" pitchFamily="18" charset="0"/>
                        </a:rPr>
                        <a:t>full of sadness, completely hopeless, sorry</a:t>
                      </a:r>
                      <a:endParaRPr lang="zh-CN" altLang="en-US" sz="1800" b="1" kern="1200" dirty="0">
                        <a:solidFill>
                          <a:srgbClr val="C00000"/>
                        </a:solidFill>
                        <a:latin typeface="Times New Roman" pitchFamily="18" charset="0"/>
                        <a:ea typeface="+mn-ea"/>
                        <a:cs typeface="Times New Roman" pitchFamily="18" charset="0"/>
                      </a:endParaRPr>
                    </a:p>
                  </a:txBody>
                  <a:tcPr/>
                </a:tc>
                <a:tc>
                  <a:txBody>
                    <a:bodyPr/>
                    <a:lstStyle/>
                    <a:p>
                      <a:r>
                        <a:rPr lang="en-US" altLang="zh-CN" sz="1800" b="1" kern="1200" dirty="0" smtClean="0">
                          <a:solidFill>
                            <a:schemeClr val="tx1"/>
                          </a:solidFill>
                          <a:latin typeface="Times New Roman" pitchFamily="18" charset="0"/>
                          <a:ea typeface="+mn-ea"/>
                          <a:cs typeface="Times New Roman" pitchFamily="18" charset="0"/>
                        </a:rPr>
                        <a:t>Scott wrote to his wife that he had lots of stories for the boy, but he paid a huge price. It seemed a</a:t>
                      </a:r>
                      <a:r>
                        <a:rPr lang="en-US" altLang="zh-CN" sz="1800" b="1" kern="1200" baseline="0" dirty="0" smtClean="0">
                          <a:solidFill>
                            <a:schemeClr val="tx1"/>
                          </a:solidFill>
                          <a:latin typeface="Times New Roman" pitchFamily="18" charset="0"/>
                          <a:ea typeface="+mn-ea"/>
                          <a:cs typeface="Times New Roman" pitchFamily="18" charset="0"/>
                        </a:rPr>
                        <a:t> </a:t>
                      </a:r>
                      <a:r>
                        <a:rPr lang="en-US" altLang="zh-CN" sz="1800" b="1" kern="1200" dirty="0" smtClean="0">
                          <a:solidFill>
                            <a:schemeClr val="tx1"/>
                          </a:solidFill>
                          <a:latin typeface="Times New Roman" pitchFamily="18" charset="0"/>
                          <a:ea typeface="+mn-ea"/>
                          <a:cs typeface="Times New Roman" pitchFamily="18" charset="0"/>
                        </a:rPr>
                        <a:t>pity…</a:t>
                      </a:r>
                      <a:endParaRPr lang="zh-CN" altLang="en-US" sz="1800" b="1" kern="1200" dirty="0">
                        <a:solidFill>
                          <a:schemeClr val="tx1"/>
                        </a:solidFill>
                        <a:latin typeface="Times New Roman" pitchFamily="18" charset="0"/>
                        <a:ea typeface="+mn-ea"/>
                        <a:cs typeface="Times New Roman" pitchFamily="18" charset="0"/>
                      </a:endParaRPr>
                    </a:p>
                  </a:txBody>
                  <a:tcPr/>
                </a:tc>
              </a:tr>
            </a:tbl>
          </a:graphicData>
        </a:graphic>
      </p:graphicFrame>
      <p:sp>
        <p:nvSpPr>
          <p:cNvPr id="13" name="矩形 12"/>
          <p:cNvSpPr/>
          <p:nvPr/>
        </p:nvSpPr>
        <p:spPr>
          <a:xfrm>
            <a:off x="2299882" y="1752600"/>
            <a:ext cx="1828811"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408714" y="1714499"/>
            <a:ext cx="4441372" cy="52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6429" y="2345883"/>
            <a:ext cx="1838412" cy="5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256339" y="2394870"/>
            <a:ext cx="1763486"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466136" y="2345883"/>
            <a:ext cx="4517575" cy="5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64441" y="3015386"/>
            <a:ext cx="1830400" cy="517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299882" y="3028975"/>
            <a:ext cx="1967317"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441367" y="3007203"/>
            <a:ext cx="4517575" cy="81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56428" y="3951517"/>
            <a:ext cx="1977171" cy="6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299882" y="3951517"/>
            <a:ext cx="1989089" cy="794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454067" y="3900717"/>
            <a:ext cx="4517575" cy="81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94725" y="1714499"/>
            <a:ext cx="1938874" cy="52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3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0796"/>
            <a:ext cx="1974671" cy="991691"/>
          </a:xfrm>
          <a:prstGeom prst="rect">
            <a:avLst/>
          </a:prstGeom>
        </p:spPr>
      </p:pic>
      <p:sp>
        <p:nvSpPr>
          <p:cNvPr id="3" name="标题 1"/>
          <p:cNvSpPr txBox="1">
            <a:spLocks/>
          </p:cNvSpPr>
          <p:nvPr/>
        </p:nvSpPr>
        <p:spPr bwMode="auto">
          <a:xfrm>
            <a:off x="-33453" y="75055"/>
            <a:ext cx="1974672" cy="530802"/>
          </a:xfrm>
          <a:prstGeom prst="roundRect">
            <a:avLst/>
          </a:prstGeom>
          <a:noFill/>
          <a:ln>
            <a:noFill/>
            <a:prstDash val="sysDot"/>
          </a:ln>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9pPr>
          </a:lstStyle>
          <a:p>
            <a:r>
              <a:rPr lang="en-US" altLang="zh-CN" sz="2700" dirty="0" smtClean="0">
                <a:solidFill>
                  <a:schemeClr val="bg1"/>
                </a:solidFill>
                <a:effectLst>
                  <a:glow rad="139700">
                    <a:schemeClr val="accent4">
                      <a:satMod val="175000"/>
                      <a:alpha val="40000"/>
                    </a:schemeClr>
                  </a:glow>
                </a:effectLst>
              </a:rPr>
              <a:t>Task 4 </a:t>
            </a:r>
            <a:endParaRPr lang="zh-CN" altLang="en-US" sz="2700" dirty="0">
              <a:solidFill>
                <a:schemeClr val="bg1"/>
              </a:solidFill>
              <a:effectLst>
                <a:glow rad="139700">
                  <a:schemeClr val="accent4">
                    <a:satMod val="175000"/>
                    <a:alpha val="40000"/>
                  </a:schemeClr>
                </a:glow>
              </a:effectLst>
            </a:endParaRPr>
          </a:p>
        </p:txBody>
      </p:sp>
      <p:sp>
        <p:nvSpPr>
          <p:cNvPr id="8" name="标题 1"/>
          <p:cNvSpPr txBox="1">
            <a:spLocks noChangeArrowheads="1"/>
          </p:cNvSpPr>
          <p:nvPr/>
        </p:nvSpPr>
        <p:spPr bwMode="auto">
          <a:xfrm>
            <a:off x="1667752" y="-40797"/>
            <a:ext cx="7387040" cy="1067345"/>
          </a:xfrm>
          <a:prstGeom prst="rect">
            <a:avLst/>
          </a:prstGeom>
          <a:noFill/>
          <a:ln>
            <a:noFill/>
          </a:ln>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r>
              <a:rPr lang="en-US" altLang="zh-CN" sz="2400" b="1" dirty="0" smtClean="0">
                <a:solidFill>
                  <a:srgbClr val="002060"/>
                </a:solidFill>
                <a:latin typeface="Times New Roman" panose="02020603050405020304" pitchFamily="18" charset="0"/>
                <a:cs typeface="Times New Roman" panose="02020603050405020304" pitchFamily="18" charset="0"/>
              </a:rPr>
              <a:t>Think and voice your opinions.</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18858" y="1026548"/>
            <a:ext cx="8835934" cy="2246769"/>
          </a:xfrm>
          <a:prstGeom prst="rect">
            <a:avLst/>
          </a:prstGeom>
          <a:noFill/>
        </p:spPr>
        <p:txBody>
          <a:bodyPr wrap="square" rtlCol="0">
            <a:spAutoFit/>
          </a:bodyPr>
          <a:lstStyle/>
          <a:p>
            <a:pPr marL="514350" indent="-514350">
              <a:buAutoNum type="arabicPeriod"/>
            </a:pPr>
            <a:r>
              <a:rPr lang="en-US" altLang="zh-CN" sz="2800" b="1" dirty="0" smtClean="0">
                <a:solidFill>
                  <a:srgbClr val="FF0000"/>
                </a:solidFill>
              </a:rPr>
              <a:t>Why</a:t>
            </a:r>
            <a:r>
              <a:rPr lang="en-US" altLang="zh-CN" sz="2800" b="1" dirty="0" smtClean="0">
                <a:solidFill>
                  <a:schemeClr val="tx1"/>
                </a:solidFill>
              </a:rPr>
              <a:t> do you think Scott’s team </a:t>
            </a:r>
            <a:r>
              <a:rPr lang="en-US" altLang="zh-CN" sz="2800" b="1" dirty="0" smtClean="0">
                <a:solidFill>
                  <a:srgbClr val="FF0000"/>
                </a:solidFill>
              </a:rPr>
              <a:t>lost</a:t>
            </a:r>
            <a:r>
              <a:rPr lang="en-US" altLang="zh-CN" sz="2800" b="1" dirty="0" smtClean="0">
                <a:solidFill>
                  <a:schemeClr val="tx1"/>
                </a:solidFill>
              </a:rPr>
              <a:t> the race? Can you  give any suggestions for better preparation?</a:t>
            </a:r>
          </a:p>
          <a:p>
            <a:pPr marL="514350" indent="-514350">
              <a:buAutoNum type="arabicPeriod"/>
            </a:pPr>
            <a:r>
              <a:rPr lang="en-US" altLang="zh-CN" sz="2800" b="1" dirty="0" smtClean="0">
                <a:solidFill>
                  <a:schemeClr val="tx1"/>
                </a:solidFill>
              </a:rPr>
              <a:t>Would you say that Scott’s team were </a:t>
            </a:r>
            <a:r>
              <a:rPr lang="en-US" altLang="zh-CN" sz="2800" b="1" dirty="0" smtClean="0">
                <a:solidFill>
                  <a:srgbClr val="FF0000"/>
                </a:solidFill>
              </a:rPr>
              <a:t>losers</a:t>
            </a:r>
            <a:r>
              <a:rPr lang="en-US" altLang="zh-CN" sz="2800" b="1" dirty="0" smtClean="0">
                <a:solidFill>
                  <a:schemeClr val="tx1"/>
                </a:solidFill>
              </a:rPr>
              <a:t>? </a:t>
            </a:r>
            <a:r>
              <a:rPr lang="en-US" altLang="zh-CN" sz="2800" b="1" dirty="0" smtClean="0">
                <a:solidFill>
                  <a:srgbClr val="FF0000"/>
                </a:solidFill>
              </a:rPr>
              <a:t>Why or why not</a:t>
            </a:r>
            <a:r>
              <a:rPr lang="en-US" altLang="zh-CN" sz="2800" b="1" dirty="0" smtClean="0">
                <a:solidFill>
                  <a:schemeClr val="tx1"/>
                </a:solidFill>
              </a:rPr>
              <a:t>?</a:t>
            </a:r>
          </a:p>
        </p:txBody>
      </p:sp>
    </p:spTree>
    <p:extLst>
      <p:ext uri="{BB962C8B-B14F-4D97-AF65-F5344CB8AC3E}">
        <p14:creationId xmlns:p14="http://schemas.microsoft.com/office/powerpoint/2010/main" val="260511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0796"/>
            <a:ext cx="1974671" cy="991691"/>
          </a:xfrm>
          <a:prstGeom prst="rect">
            <a:avLst/>
          </a:prstGeom>
        </p:spPr>
      </p:pic>
      <p:sp>
        <p:nvSpPr>
          <p:cNvPr id="3" name="标题 1"/>
          <p:cNvSpPr txBox="1">
            <a:spLocks/>
          </p:cNvSpPr>
          <p:nvPr/>
        </p:nvSpPr>
        <p:spPr bwMode="auto">
          <a:xfrm>
            <a:off x="-33453" y="75055"/>
            <a:ext cx="1974672" cy="530802"/>
          </a:xfrm>
          <a:prstGeom prst="roundRect">
            <a:avLst/>
          </a:prstGeom>
          <a:noFill/>
          <a:ln>
            <a:noFill/>
            <a:prstDash val="sysDot"/>
          </a:ln>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9pPr>
          </a:lstStyle>
          <a:p>
            <a:r>
              <a:rPr lang="en-US" altLang="zh-CN" sz="2700" dirty="0" smtClean="0">
                <a:solidFill>
                  <a:schemeClr val="bg1"/>
                </a:solidFill>
                <a:effectLst>
                  <a:glow rad="139700">
                    <a:schemeClr val="accent4">
                      <a:satMod val="175000"/>
                      <a:alpha val="40000"/>
                    </a:schemeClr>
                  </a:glow>
                </a:effectLst>
              </a:rPr>
              <a:t>Task 4 </a:t>
            </a:r>
            <a:endParaRPr lang="zh-CN" altLang="en-US" sz="2700" dirty="0">
              <a:solidFill>
                <a:schemeClr val="bg1"/>
              </a:solidFill>
              <a:effectLst>
                <a:glow rad="139700">
                  <a:schemeClr val="accent4">
                    <a:satMod val="175000"/>
                    <a:alpha val="40000"/>
                  </a:schemeClr>
                </a:glow>
              </a:effectLst>
            </a:endParaRPr>
          </a:p>
        </p:txBody>
      </p:sp>
      <p:sp>
        <p:nvSpPr>
          <p:cNvPr id="8" name="标题 1"/>
          <p:cNvSpPr txBox="1">
            <a:spLocks noChangeArrowheads="1"/>
          </p:cNvSpPr>
          <p:nvPr/>
        </p:nvSpPr>
        <p:spPr bwMode="auto">
          <a:xfrm>
            <a:off x="1667752" y="-40797"/>
            <a:ext cx="7387040" cy="1067345"/>
          </a:xfrm>
          <a:prstGeom prst="rect">
            <a:avLst/>
          </a:prstGeom>
          <a:noFill/>
          <a:ln>
            <a:noFill/>
          </a:ln>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r>
              <a:rPr lang="en-US" altLang="zh-CN" sz="2400" b="1" dirty="0" smtClean="0">
                <a:solidFill>
                  <a:srgbClr val="002060"/>
                </a:solidFill>
                <a:latin typeface="Times New Roman" panose="02020603050405020304" pitchFamily="18" charset="0"/>
                <a:cs typeface="Times New Roman" panose="02020603050405020304" pitchFamily="18" charset="0"/>
              </a:rPr>
              <a:t>Think and voice your opinions.</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18858" y="805568"/>
            <a:ext cx="8835934" cy="4401205"/>
          </a:xfrm>
          <a:prstGeom prst="rect">
            <a:avLst/>
          </a:prstGeom>
          <a:noFill/>
        </p:spPr>
        <p:txBody>
          <a:bodyPr wrap="square" rtlCol="0">
            <a:spAutoFit/>
          </a:bodyPr>
          <a:lstStyle/>
          <a:p>
            <a:pPr marL="514350" indent="-514350">
              <a:buAutoNum type="arabicPeriod"/>
            </a:pPr>
            <a:r>
              <a:rPr lang="en-US" altLang="zh-CN" sz="2800" b="1" dirty="0" smtClean="0">
                <a:solidFill>
                  <a:srgbClr val="FF0000"/>
                </a:solidFill>
              </a:rPr>
              <a:t>Why</a:t>
            </a:r>
            <a:r>
              <a:rPr lang="en-US" altLang="zh-CN" sz="2800" b="1" dirty="0" smtClean="0">
                <a:solidFill>
                  <a:schemeClr val="tx1"/>
                </a:solidFill>
              </a:rPr>
              <a:t> do you think Scott’s team </a:t>
            </a:r>
            <a:r>
              <a:rPr lang="en-US" altLang="zh-CN" sz="2800" b="1" dirty="0" smtClean="0">
                <a:solidFill>
                  <a:srgbClr val="FF0000"/>
                </a:solidFill>
              </a:rPr>
              <a:t>lost</a:t>
            </a:r>
            <a:r>
              <a:rPr lang="en-US" altLang="zh-CN" sz="2800" b="1" dirty="0" smtClean="0">
                <a:solidFill>
                  <a:schemeClr val="tx1"/>
                </a:solidFill>
              </a:rPr>
              <a:t> the race? Can you  give any suggestions for better preparation?</a:t>
            </a:r>
            <a:endParaRPr lang="en-US" altLang="zh-CN" sz="2800" b="1" dirty="0">
              <a:solidFill>
                <a:schemeClr val="tx1"/>
              </a:solidFill>
            </a:endParaRPr>
          </a:p>
          <a:p>
            <a:r>
              <a:rPr lang="en-US" altLang="zh-CN" sz="2800" b="1" dirty="0" smtClean="0">
                <a:solidFill>
                  <a:srgbClr val="FF0000"/>
                </a:solidFill>
                <a:latin typeface="+mn-lt"/>
                <a:ea typeface="DFKai-SB" pitchFamily="65" charset="-120"/>
              </a:rPr>
              <a:t>Possible answer:</a:t>
            </a:r>
          </a:p>
          <a:p>
            <a:r>
              <a:rPr lang="en-US" altLang="zh-CN" sz="2800" b="1" dirty="0">
                <a:solidFill>
                  <a:schemeClr val="tx1"/>
                </a:solidFill>
                <a:latin typeface="+mn-lt"/>
                <a:ea typeface="DFKai-SB" pitchFamily="65" charset="-120"/>
              </a:rPr>
              <a:t> </a:t>
            </a:r>
            <a:r>
              <a:rPr lang="en-US" altLang="zh-CN" sz="2800" b="1" dirty="0" smtClean="0">
                <a:solidFill>
                  <a:schemeClr val="tx1"/>
                </a:solidFill>
                <a:latin typeface="+mn-lt"/>
                <a:ea typeface="DFKai-SB" pitchFamily="65" charset="-120"/>
              </a:rPr>
              <a:t>    </a:t>
            </a:r>
            <a:r>
              <a:rPr lang="en-US" altLang="zh-CN" sz="2800" b="1" dirty="0" smtClean="0">
                <a:solidFill>
                  <a:srgbClr val="000099"/>
                </a:solidFill>
                <a:latin typeface="+mn-lt"/>
                <a:ea typeface="DFKai-SB" pitchFamily="65" charset="-120"/>
              </a:rPr>
              <a:t>Scott wasn’t as experienced as Amundsen.</a:t>
            </a:r>
            <a:r>
              <a:rPr lang="en-US" altLang="zh-CN" sz="2800" b="1" dirty="0">
                <a:solidFill>
                  <a:srgbClr val="000099"/>
                </a:solidFill>
                <a:latin typeface="+mn-lt"/>
                <a:ea typeface="DFKai-SB" pitchFamily="65" charset="-120"/>
              </a:rPr>
              <a:t> </a:t>
            </a:r>
            <a:r>
              <a:rPr lang="en-US" altLang="zh-CN" sz="2800" b="1" dirty="0" smtClean="0">
                <a:solidFill>
                  <a:srgbClr val="000099"/>
                </a:solidFill>
                <a:latin typeface="+mn-lt"/>
                <a:ea typeface="DFKai-SB" pitchFamily="65" charset="-120"/>
              </a:rPr>
              <a:t>He should use dogs instead of horses and set closer food bases. He also had to check whether his sledges and other equipment were suitable for the terrible condition. Besides, he could start his journey earlier.</a:t>
            </a:r>
          </a:p>
        </p:txBody>
      </p:sp>
    </p:spTree>
    <p:extLst>
      <p:ext uri="{BB962C8B-B14F-4D97-AF65-F5344CB8AC3E}">
        <p14:creationId xmlns:p14="http://schemas.microsoft.com/office/powerpoint/2010/main" val="138680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40796"/>
            <a:ext cx="1941218" cy="974891"/>
          </a:xfrm>
          <a:prstGeom prst="rect">
            <a:avLst/>
          </a:prstGeom>
        </p:spPr>
      </p:pic>
      <p:sp>
        <p:nvSpPr>
          <p:cNvPr id="3" name="标题 1"/>
          <p:cNvSpPr txBox="1">
            <a:spLocks/>
          </p:cNvSpPr>
          <p:nvPr/>
        </p:nvSpPr>
        <p:spPr bwMode="auto">
          <a:xfrm>
            <a:off x="-33453" y="75055"/>
            <a:ext cx="1974672" cy="530802"/>
          </a:xfrm>
          <a:prstGeom prst="roundRect">
            <a:avLst/>
          </a:prstGeom>
          <a:noFill/>
          <a:ln>
            <a:noFill/>
            <a:prstDash val="sysDot"/>
          </a:ln>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9pPr>
          </a:lstStyle>
          <a:p>
            <a:r>
              <a:rPr lang="en-US" altLang="zh-CN" sz="2700" dirty="0" smtClean="0">
                <a:solidFill>
                  <a:schemeClr val="bg1"/>
                </a:solidFill>
                <a:effectLst>
                  <a:glow rad="139700">
                    <a:schemeClr val="accent4">
                      <a:satMod val="175000"/>
                      <a:alpha val="40000"/>
                    </a:schemeClr>
                  </a:glow>
                </a:effectLst>
              </a:rPr>
              <a:t>Task 4 </a:t>
            </a:r>
            <a:endParaRPr lang="zh-CN" altLang="en-US" sz="2700" dirty="0">
              <a:solidFill>
                <a:schemeClr val="bg1"/>
              </a:solidFill>
              <a:effectLst>
                <a:glow rad="139700">
                  <a:schemeClr val="accent4">
                    <a:satMod val="175000"/>
                    <a:alpha val="40000"/>
                  </a:schemeClr>
                </a:glow>
              </a:effectLst>
            </a:endParaRPr>
          </a:p>
        </p:txBody>
      </p:sp>
      <p:sp>
        <p:nvSpPr>
          <p:cNvPr id="8" name="标题 1"/>
          <p:cNvSpPr txBox="1">
            <a:spLocks noChangeArrowheads="1"/>
          </p:cNvSpPr>
          <p:nvPr/>
        </p:nvSpPr>
        <p:spPr bwMode="auto">
          <a:xfrm>
            <a:off x="1667752" y="-40797"/>
            <a:ext cx="7387040" cy="1067345"/>
          </a:xfrm>
          <a:prstGeom prst="rect">
            <a:avLst/>
          </a:prstGeom>
          <a:noFill/>
          <a:ln>
            <a:noFill/>
          </a:ln>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r>
              <a:rPr lang="en-US" altLang="zh-CN" sz="2400" b="1" dirty="0" smtClean="0">
                <a:solidFill>
                  <a:srgbClr val="002060"/>
                </a:solidFill>
                <a:latin typeface="Times New Roman" panose="02020603050405020304" pitchFamily="18" charset="0"/>
                <a:cs typeface="Times New Roman" panose="02020603050405020304" pitchFamily="18" charset="0"/>
              </a:rPr>
              <a:t>Think and voice your opinions.</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0520" y="627767"/>
            <a:ext cx="8437880" cy="4585871"/>
          </a:xfrm>
          <a:prstGeom prst="rect">
            <a:avLst/>
          </a:prstGeom>
          <a:noFill/>
        </p:spPr>
        <p:txBody>
          <a:bodyPr wrap="square" rtlCol="0">
            <a:spAutoFit/>
          </a:bodyPr>
          <a:lstStyle/>
          <a:p>
            <a:r>
              <a:rPr lang="en-US" altLang="zh-CN" sz="2800" b="1" dirty="0" smtClean="0">
                <a:solidFill>
                  <a:schemeClr val="tx1"/>
                </a:solidFill>
              </a:rPr>
              <a:t>2. Would you say that Scott’s team were </a:t>
            </a:r>
            <a:r>
              <a:rPr lang="en-US" altLang="zh-CN" sz="2800" b="1" dirty="0" smtClean="0">
                <a:solidFill>
                  <a:srgbClr val="FF0000"/>
                </a:solidFill>
              </a:rPr>
              <a:t>losers</a:t>
            </a:r>
            <a:r>
              <a:rPr lang="en-US" altLang="zh-CN" sz="2800" b="1" dirty="0" smtClean="0">
                <a:solidFill>
                  <a:schemeClr val="tx1"/>
                </a:solidFill>
              </a:rPr>
              <a:t>? </a:t>
            </a:r>
            <a:r>
              <a:rPr lang="en-US" altLang="zh-CN" sz="2800" b="1" dirty="0" smtClean="0">
                <a:solidFill>
                  <a:srgbClr val="FF0000"/>
                </a:solidFill>
              </a:rPr>
              <a:t>Why or why not</a:t>
            </a:r>
            <a:r>
              <a:rPr lang="en-US" altLang="zh-CN" sz="2800" b="1" dirty="0" smtClean="0">
                <a:solidFill>
                  <a:schemeClr val="tx1"/>
                </a:solidFill>
              </a:rPr>
              <a:t>?</a:t>
            </a:r>
          </a:p>
          <a:p>
            <a:r>
              <a:rPr lang="en-US" altLang="zh-CN" sz="2800" b="1" dirty="0">
                <a:solidFill>
                  <a:srgbClr val="FF0000"/>
                </a:solidFill>
                <a:ea typeface="DFKai-SB" pitchFamily="65" charset="-120"/>
              </a:rPr>
              <a:t>Possible </a:t>
            </a:r>
            <a:r>
              <a:rPr lang="en-US" altLang="zh-CN" sz="2800" b="1" dirty="0" smtClean="0">
                <a:solidFill>
                  <a:srgbClr val="FF0000"/>
                </a:solidFill>
                <a:ea typeface="DFKai-SB" pitchFamily="65" charset="-120"/>
              </a:rPr>
              <a:t>answer:</a:t>
            </a:r>
            <a:endParaRPr lang="en-US" altLang="zh-CN" sz="2800" b="1" dirty="0">
              <a:solidFill>
                <a:srgbClr val="FF0000"/>
              </a:solidFill>
              <a:ea typeface="DFKai-SB" pitchFamily="65" charset="-120"/>
            </a:endParaRPr>
          </a:p>
          <a:p>
            <a:pPr algn="just"/>
            <a:r>
              <a:rPr lang="en-US" altLang="zh-CN" sz="2600" b="1" dirty="0" smtClean="0">
                <a:solidFill>
                  <a:srgbClr val="000099"/>
                </a:solidFill>
                <a:latin typeface="Arial" pitchFamily="34" charset="0"/>
                <a:ea typeface="DFKai-SB" pitchFamily="65" charset="-120"/>
                <a:cs typeface="Arial" pitchFamily="34" charset="0"/>
              </a:rPr>
              <a:t>        Even </a:t>
            </a:r>
            <a:r>
              <a:rPr lang="en-US" altLang="zh-CN" sz="2600" b="1" dirty="0">
                <a:solidFill>
                  <a:srgbClr val="000099"/>
                </a:solidFill>
                <a:latin typeface="Arial" pitchFamily="34" charset="0"/>
                <a:ea typeface="DFKai-SB" pitchFamily="65" charset="-120"/>
                <a:cs typeface="Arial" pitchFamily="34" charset="0"/>
              </a:rPr>
              <a:t>though Scott and his team lost the race to the Pole, they showed true determination and strength of character which is seen in </a:t>
            </a:r>
            <a:r>
              <a:rPr lang="en-US" altLang="zh-CN" sz="2600" b="1" dirty="0">
                <a:solidFill>
                  <a:srgbClr val="FF0000"/>
                </a:solidFill>
                <a:latin typeface="Arial" pitchFamily="34" charset="0"/>
                <a:ea typeface="DFKai-SB" pitchFamily="65" charset="-120"/>
                <a:cs typeface="Arial" pitchFamily="34" charset="0"/>
              </a:rPr>
              <a:t>heroes</a:t>
            </a:r>
            <a:r>
              <a:rPr lang="en-US" altLang="zh-CN" sz="2600" b="1" dirty="0">
                <a:solidFill>
                  <a:srgbClr val="000099"/>
                </a:solidFill>
                <a:latin typeface="Arial" pitchFamily="34" charset="0"/>
                <a:ea typeface="DFKai-SB" pitchFamily="65" charset="-120"/>
                <a:cs typeface="Arial" pitchFamily="34" charset="0"/>
              </a:rPr>
              <a:t>. Scott and his team are inspirational and </a:t>
            </a:r>
            <a:r>
              <a:rPr lang="en-US" altLang="zh-CN" sz="2600" b="1" dirty="0">
                <a:solidFill>
                  <a:srgbClr val="FF0000"/>
                </a:solidFill>
                <a:latin typeface="Arial" pitchFamily="34" charset="0"/>
                <a:ea typeface="DFKai-SB" pitchFamily="65" charset="-120"/>
                <a:cs typeface="Arial" pitchFamily="34" charset="0"/>
              </a:rPr>
              <a:t>not losers</a:t>
            </a:r>
            <a:r>
              <a:rPr lang="en-US" altLang="zh-CN" sz="2600" b="1" dirty="0">
                <a:solidFill>
                  <a:srgbClr val="000099"/>
                </a:solidFill>
                <a:latin typeface="Arial" pitchFamily="34" charset="0"/>
                <a:ea typeface="DFKai-SB" pitchFamily="65" charset="-120"/>
                <a:cs typeface="Arial" pitchFamily="34" charset="0"/>
              </a:rPr>
              <a:t>. Scott’s team had always kept their goals in mind. They carried the rocks even in extremely difficult situations. The spirit and what they have done helped followers do further research</a:t>
            </a:r>
            <a:r>
              <a:rPr lang="en-US" altLang="zh-CN" sz="2600" b="1" dirty="0" smtClean="0">
                <a:solidFill>
                  <a:srgbClr val="000099"/>
                </a:solidFill>
                <a:latin typeface="Arial" pitchFamily="34" charset="0"/>
                <a:ea typeface="DFKai-SB" pitchFamily="65" charset="-120"/>
                <a:cs typeface="Arial" pitchFamily="34" charset="0"/>
              </a:rPr>
              <a:t>.</a:t>
            </a:r>
            <a:endParaRPr lang="en-US" altLang="zh-CN" sz="2600" b="1" dirty="0">
              <a:solidFill>
                <a:srgbClr val="000099"/>
              </a:solidFill>
              <a:latin typeface="Arial" pitchFamily="34" charset="0"/>
              <a:ea typeface="DFKai-SB" pitchFamily="65" charset="-120"/>
              <a:cs typeface="Arial" pitchFamily="34" charset="0"/>
            </a:endParaRPr>
          </a:p>
        </p:txBody>
      </p:sp>
    </p:spTree>
    <p:extLst>
      <p:ext uri="{BB962C8B-B14F-4D97-AF65-F5344CB8AC3E}">
        <p14:creationId xmlns:p14="http://schemas.microsoft.com/office/powerpoint/2010/main" val="1394541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sz="half" idx="1"/>
          </p:nvPr>
        </p:nvSpPr>
        <p:spPr/>
        <p:txBody>
          <a:bodyPr/>
          <a:lstStyle/>
          <a:p>
            <a:pPr marL="0" indent="0">
              <a:buNone/>
            </a:pPr>
            <a:r>
              <a:rPr lang="zh-CN" altLang="en-US" dirty="0" smtClean="0"/>
              <a:t>视频来源：</a:t>
            </a:r>
            <a:endParaRPr lang="en-US" altLang="zh-CN" dirty="0" smtClean="0"/>
          </a:p>
          <a:p>
            <a:pPr marL="0" indent="0">
              <a:buNone/>
            </a:pPr>
            <a:r>
              <a:rPr lang="en-US" altLang="zh-CN" dirty="0" smtClean="0">
                <a:hlinkClick r:id="rId2"/>
              </a:rPr>
              <a:t>https</a:t>
            </a:r>
            <a:r>
              <a:rPr lang="en-US" altLang="zh-CN" dirty="0">
                <a:hlinkClick r:id="rId2"/>
              </a:rPr>
              <a:t>://</a:t>
            </a:r>
            <a:r>
              <a:rPr lang="en-US" altLang="zh-CN" dirty="0" smtClean="0">
                <a:hlinkClick r:id="rId2"/>
              </a:rPr>
              <a:t>www.bilibili.com/video/av77320726?t=2253&amp;p=2</a:t>
            </a:r>
            <a:endParaRPr lang="en-US" altLang="zh-CN" dirty="0" smtClean="0"/>
          </a:p>
          <a:p>
            <a:pPr marL="0" indent="0">
              <a:buNone/>
            </a:pPr>
            <a:r>
              <a:rPr lang="zh-CN" altLang="en-US" dirty="0" smtClean="0"/>
              <a:t>播放片段：</a:t>
            </a:r>
            <a:endParaRPr lang="en-US" altLang="zh-CN" dirty="0" smtClean="0"/>
          </a:p>
          <a:p>
            <a:pPr marL="0" indent="0">
              <a:buNone/>
            </a:pPr>
            <a:r>
              <a:rPr lang="en-US" altLang="zh-CN" dirty="0" smtClean="0"/>
              <a:t>3:10-5</a:t>
            </a:r>
            <a:r>
              <a:rPr lang="zh-CN" altLang="en-US" dirty="0" smtClean="0"/>
              <a:t>：</a:t>
            </a:r>
            <a:r>
              <a:rPr lang="en-US" altLang="zh-CN" dirty="0" smtClean="0"/>
              <a:t>50</a:t>
            </a:r>
          </a:p>
          <a:p>
            <a:pPr marL="0" indent="0">
              <a:buNone/>
            </a:pPr>
            <a:r>
              <a:rPr lang="zh-CN" altLang="en-US" dirty="0" smtClean="0"/>
              <a:t>无法下载，仅供大家参考！</a:t>
            </a:r>
            <a:endParaRPr lang="zh-CN" altLang="en-US" dirty="0"/>
          </a:p>
        </p:txBody>
      </p:sp>
      <p:sp>
        <p:nvSpPr>
          <p:cNvPr id="4" name="内容占位符 3"/>
          <p:cNvSpPr>
            <a:spLocks noGrp="1"/>
          </p:cNvSpPr>
          <p:nvPr>
            <p:ph sz="half" idx="2"/>
          </p:nvPr>
        </p:nvSpPr>
        <p:spPr/>
        <p:txBody>
          <a:bodyPr/>
          <a:lstStyle/>
          <a:p>
            <a:endParaRPr lang="zh-CN" altLang="en-US"/>
          </a:p>
        </p:txBody>
      </p:sp>
    </p:spTree>
    <p:extLst>
      <p:ext uri="{BB962C8B-B14F-4D97-AF65-F5344CB8AC3E}">
        <p14:creationId xmlns:p14="http://schemas.microsoft.com/office/powerpoint/2010/main" val="39992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39" y="370795"/>
            <a:ext cx="1620957" cy="523220"/>
          </a:xfrm>
          <a:prstGeom prst="rect">
            <a:avLst/>
          </a:prstGeom>
          <a:solidFill>
            <a:srgbClr val="000099"/>
          </a:solidFill>
          <a:effectLst>
            <a:glow rad="63500">
              <a:schemeClr val="accent2">
                <a:satMod val="175000"/>
                <a:alpha val="40000"/>
              </a:schemeClr>
            </a:glow>
            <a:softEdge rad="31750"/>
          </a:effectLst>
        </p:spPr>
        <p:style>
          <a:lnRef idx="1">
            <a:schemeClr val="accent1"/>
          </a:lnRef>
          <a:fillRef idx="3">
            <a:schemeClr val="accent1"/>
          </a:fillRef>
          <a:effectRef idx="2">
            <a:schemeClr val="accent1"/>
          </a:effectRef>
          <a:fontRef idx="minor">
            <a:schemeClr val="lt1"/>
          </a:fontRef>
        </p:style>
        <p:txBody>
          <a:bodyPr wrap="none" rtlCol="0">
            <a:spAutoFit/>
          </a:bodyPr>
          <a:lstStyle/>
          <a:p>
            <a:r>
              <a:rPr lang="zh-CN" altLang="en-US" sz="2800" b="1" dirty="0"/>
              <a:t>教学目标</a:t>
            </a:r>
          </a:p>
        </p:txBody>
      </p:sp>
      <p:sp>
        <p:nvSpPr>
          <p:cNvPr id="3" name="TextBox 2"/>
          <p:cNvSpPr txBox="1"/>
          <p:nvPr/>
        </p:nvSpPr>
        <p:spPr>
          <a:xfrm>
            <a:off x="624759" y="1331224"/>
            <a:ext cx="7417415" cy="2492990"/>
          </a:xfrm>
          <a:prstGeom prst="rect">
            <a:avLst/>
          </a:prstGeom>
          <a:noFill/>
        </p:spPr>
        <p:txBody>
          <a:bodyPr wrap="none" rtlCol="0">
            <a:spAutoFit/>
          </a:bodyPr>
          <a:lstStyle/>
          <a:p>
            <a:pPr marL="457200" indent="-457200">
              <a:lnSpc>
                <a:spcPct val="150000"/>
              </a:lnSpc>
              <a:buAutoNum type="arabicPeriod"/>
            </a:pPr>
            <a:r>
              <a:rPr lang="zh-CN" altLang="en-US" sz="2400" b="1" dirty="0" smtClean="0"/>
              <a:t>获取有关南极点争夺赛的事实性信息；</a:t>
            </a:r>
            <a:endParaRPr lang="en-US" altLang="zh-CN" sz="2400" b="1" dirty="0" smtClean="0"/>
          </a:p>
          <a:p>
            <a:pPr marL="457200" indent="-457200">
              <a:lnSpc>
                <a:spcPct val="150000"/>
              </a:lnSpc>
              <a:buAutoNum type="arabicPeriod"/>
            </a:pPr>
            <a:r>
              <a:rPr lang="zh-CN" altLang="en-US" sz="2400" b="1" dirty="0" smtClean="0"/>
              <a:t>梳理斯科特队到达南极和返程过程中的情感变化；</a:t>
            </a:r>
            <a:endParaRPr lang="en-US" altLang="zh-CN" sz="2400" b="1" dirty="0" smtClean="0"/>
          </a:p>
          <a:p>
            <a:pPr marL="457200" indent="-457200">
              <a:lnSpc>
                <a:spcPct val="150000"/>
              </a:lnSpc>
              <a:buAutoNum type="arabicPeriod"/>
            </a:pPr>
            <a:r>
              <a:rPr lang="zh-CN" altLang="en-US" sz="2400" b="1" dirty="0" smtClean="0"/>
              <a:t>分析并评价斯科特队在此次南极比赛中的得与失。</a:t>
            </a:r>
            <a:endParaRPr lang="en-US" altLang="zh-CN" sz="2400" b="1" dirty="0" smtClean="0"/>
          </a:p>
          <a:p>
            <a:pPr marL="457200" indent="-457200">
              <a:buAutoNum type="arabicPeriod"/>
            </a:pPr>
            <a:endParaRPr lang="en-US" altLang="zh-CN" sz="2400" b="1" dirty="0" smtClean="0"/>
          </a:p>
          <a:p>
            <a:pPr marL="457200" indent="-457200">
              <a:buAutoNum type="arabicPeriod"/>
            </a:pPr>
            <a:endParaRPr lang="zh-CN" altLang="en-US" sz="2400" b="1" dirty="0"/>
          </a:p>
        </p:txBody>
      </p:sp>
    </p:spTree>
    <p:extLst>
      <p:ext uri="{BB962C8B-B14F-4D97-AF65-F5344CB8AC3E}">
        <p14:creationId xmlns:p14="http://schemas.microsoft.com/office/powerpoint/2010/main" val="480248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39" y="416515"/>
            <a:ext cx="1620957" cy="523220"/>
          </a:xfrm>
          <a:prstGeom prst="rect">
            <a:avLst/>
          </a:prstGeom>
          <a:solidFill>
            <a:srgbClr val="000099"/>
          </a:solidFill>
          <a:effectLst>
            <a:glow rad="63500">
              <a:schemeClr val="accent2">
                <a:satMod val="175000"/>
                <a:alpha val="40000"/>
              </a:schemeClr>
            </a:glow>
            <a:softEdge rad="31750"/>
          </a:effectLst>
        </p:spPr>
        <p:style>
          <a:lnRef idx="1">
            <a:schemeClr val="accent1"/>
          </a:lnRef>
          <a:fillRef idx="3">
            <a:schemeClr val="accent1"/>
          </a:fillRef>
          <a:effectRef idx="2">
            <a:schemeClr val="accent1"/>
          </a:effectRef>
          <a:fontRef idx="minor">
            <a:schemeClr val="lt1"/>
          </a:fontRef>
        </p:style>
        <p:txBody>
          <a:bodyPr wrap="none" rtlCol="0">
            <a:spAutoFit/>
          </a:bodyPr>
          <a:lstStyle/>
          <a:p>
            <a:r>
              <a:rPr lang="zh-CN" altLang="en-US" sz="2800" b="1" dirty="0" smtClean="0"/>
              <a:t>学法指导</a:t>
            </a:r>
            <a:endParaRPr lang="zh-CN" altLang="en-US" sz="2800" b="1" dirty="0"/>
          </a:p>
        </p:txBody>
      </p:sp>
      <p:sp>
        <p:nvSpPr>
          <p:cNvPr id="3" name="TextBox 2"/>
          <p:cNvSpPr txBox="1"/>
          <p:nvPr/>
        </p:nvSpPr>
        <p:spPr>
          <a:xfrm>
            <a:off x="624759" y="1376944"/>
            <a:ext cx="8032968" cy="2862322"/>
          </a:xfrm>
          <a:prstGeom prst="rect">
            <a:avLst/>
          </a:prstGeom>
          <a:noFill/>
        </p:spPr>
        <p:txBody>
          <a:bodyPr wrap="none" rtlCol="0">
            <a:spAutoFit/>
          </a:bodyPr>
          <a:lstStyle/>
          <a:p>
            <a:pPr marL="457200" indent="-457200">
              <a:lnSpc>
                <a:spcPct val="150000"/>
              </a:lnSpc>
              <a:buAutoNum type="arabicPeriod"/>
            </a:pPr>
            <a:r>
              <a:rPr lang="zh-CN" altLang="en-US" sz="2400" b="1" dirty="0" smtClean="0"/>
              <a:t>通过关注每段中心句和关键词，获取文章的主要信息。</a:t>
            </a:r>
            <a:endParaRPr lang="en-US" altLang="zh-CN" sz="2400" b="1" dirty="0" smtClean="0"/>
          </a:p>
          <a:p>
            <a:pPr marL="457200" indent="-457200">
              <a:lnSpc>
                <a:spcPct val="150000"/>
              </a:lnSpc>
              <a:buAutoNum type="arabicPeriod"/>
            </a:pPr>
            <a:r>
              <a:rPr lang="zh-CN" altLang="en-US" sz="2400" b="1" dirty="0"/>
              <a:t>研读</a:t>
            </a:r>
            <a:r>
              <a:rPr lang="zh-CN" altLang="en-US" sz="2400" b="1" dirty="0" smtClean="0"/>
              <a:t>文本时，要关注文本的主线，即行文的逻辑。</a:t>
            </a:r>
            <a:endParaRPr lang="en-US" altLang="zh-CN" sz="2400" b="1" dirty="0" smtClean="0"/>
          </a:p>
          <a:p>
            <a:pPr marL="457200" indent="-457200">
              <a:lnSpc>
                <a:spcPct val="150000"/>
              </a:lnSpc>
              <a:buAutoNum type="arabicPeriod"/>
            </a:pPr>
            <a:r>
              <a:rPr lang="zh-CN" altLang="en-US" sz="2400" b="1" dirty="0" smtClean="0"/>
              <a:t>通过结合上下文语境，猜测词义，推断人物内在情感。</a:t>
            </a:r>
            <a:endParaRPr lang="en-US" altLang="zh-CN" sz="2400" b="1" dirty="0" smtClean="0"/>
          </a:p>
          <a:p>
            <a:pPr marL="457200" indent="-457200">
              <a:buAutoNum type="arabicPeriod"/>
            </a:pPr>
            <a:endParaRPr lang="en-US" altLang="zh-CN" sz="2400" b="1" dirty="0" smtClean="0"/>
          </a:p>
          <a:p>
            <a:pPr marL="457200" indent="-457200">
              <a:buAutoNum type="arabicPeriod"/>
            </a:pPr>
            <a:endParaRPr lang="en-US" altLang="zh-CN" sz="2400" b="1" dirty="0" smtClean="0"/>
          </a:p>
          <a:p>
            <a:pPr marL="457200" indent="-457200">
              <a:buAutoNum type="arabicPeriod"/>
            </a:pPr>
            <a:endParaRPr lang="zh-CN" altLang="en-US" sz="2400" b="1" dirty="0"/>
          </a:p>
        </p:txBody>
      </p:sp>
    </p:spTree>
    <p:extLst>
      <p:ext uri="{BB962C8B-B14F-4D97-AF65-F5344CB8AC3E}">
        <p14:creationId xmlns:p14="http://schemas.microsoft.com/office/powerpoint/2010/main" val="1583439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5421083" y="1915884"/>
            <a:ext cx="1502231" cy="59871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132342" y="10872"/>
            <a:ext cx="6596678" cy="2800767"/>
          </a:xfrm>
          <a:prstGeom prst="rect">
            <a:avLst/>
          </a:prstGeom>
          <a:noFill/>
        </p:spPr>
        <p:txBody>
          <a:bodyPr wrap="none" rtlCol="0">
            <a:spAutoFit/>
          </a:bodyPr>
          <a:lstStyle/>
          <a:p>
            <a:pPr algn="ctr">
              <a:lnSpc>
                <a:spcPct val="130000"/>
              </a:lnSpc>
            </a:pPr>
            <a:r>
              <a:rPr lang="en-US" altLang="zh-CN" sz="4000" b="1" dirty="0" smtClean="0"/>
              <a:t>Unit 5 Humans and Nature</a:t>
            </a:r>
          </a:p>
          <a:p>
            <a:pPr algn="ctr">
              <a:lnSpc>
                <a:spcPct val="130000"/>
              </a:lnSpc>
            </a:pPr>
            <a:r>
              <a:rPr lang="en-US" altLang="zh-CN" sz="4000" b="1" dirty="0" smtClean="0">
                <a:solidFill>
                  <a:srgbClr val="C00000"/>
                </a:solidFill>
              </a:rPr>
              <a:t>Lesson 3 Reading (P36)</a:t>
            </a:r>
          </a:p>
          <a:p>
            <a:pPr algn="ctr">
              <a:lnSpc>
                <a:spcPct val="150000"/>
              </a:lnSpc>
            </a:pPr>
            <a:r>
              <a:rPr lang="en-US" altLang="zh-CN" sz="4800" b="1" dirty="0" smtClean="0">
                <a:solidFill>
                  <a:srgbClr val="000099"/>
                </a:solidFill>
              </a:rPr>
              <a:t>Race to the Pole</a:t>
            </a:r>
            <a:endParaRPr lang="zh-CN" altLang="en-US" sz="4800" b="1" dirty="0">
              <a:solidFill>
                <a:srgbClr val="000099"/>
              </a:solidFill>
            </a:endParaRPr>
          </a:p>
        </p:txBody>
      </p:sp>
      <p:pic>
        <p:nvPicPr>
          <p:cNvPr id="6" name="图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7229" y="2722040"/>
            <a:ext cx="4050000" cy="2278125"/>
          </a:xfrm>
          <a:prstGeom prst="rect">
            <a:avLst/>
          </a:prstGeom>
          <a:ln>
            <a:noFill/>
          </a:ln>
          <a:effectLst>
            <a:outerShdw blurRad="292100" dist="139700" dir="2700000" algn="tl" rotWithShape="0">
              <a:srgbClr val="333333">
                <a:alpha val="65000"/>
              </a:srgbClr>
            </a:outerShdw>
          </a:effectLst>
        </p:spPr>
      </p:pic>
      <p:sp>
        <p:nvSpPr>
          <p:cNvPr id="14" name="矩形 13"/>
          <p:cNvSpPr/>
          <p:nvPr/>
        </p:nvSpPr>
        <p:spPr>
          <a:xfrm>
            <a:off x="6687229" y="1798710"/>
            <a:ext cx="1041791" cy="923330"/>
          </a:xfrm>
          <a:prstGeom prst="rect">
            <a:avLst/>
          </a:prstGeom>
          <a:noFill/>
        </p:spPr>
        <p:txBody>
          <a:bodyPr wrap="square" lIns="91440" tIns="45720" rIns="91440" bIns="45720">
            <a:spAutoFit/>
          </a:bodyPr>
          <a:lstStyle/>
          <a:p>
            <a:pPr algn="ct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rPr>
              <a:t>？</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8424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940255" y="152392"/>
            <a:ext cx="1597602" cy="59871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5429761" y="119733"/>
            <a:ext cx="1502231" cy="59871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940255" y="-228620"/>
            <a:ext cx="4980851" cy="1063433"/>
          </a:xfrm>
          <a:prstGeom prst="rect">
            <a:avLst/>
          </a:prstGeom>
          <a:noFill/>
        </p:spPr>
        <p:txBody>
          <a:bodyPr wrap="none" rtlCol="0">
            <a:spAutoFit/>
          </a:bodyPr>
          <a:lstStyle/>
          <a:p>
            <a:pPr algn="ctr">
              <a:lnSpc>
                <a:spcPct val="150000"/>
              </a:lnSpc>
            </a:pPr>
            <a:r>
              <a:rPr lang="en-US" altLang="zh-CN" sz="4800" b="1" dirty="0" smtClean="0">
                <a:solidFill>
                  <a:srgbClr val="000099"/>
                </a:solidFill>
              </a:rPr>
              <a:t>Race to the Pole</a:t>
            </a:r>
            <a:endParaRPr lang="zh-CN" altLang="en-US" sz="4800" b="1" dirty="0">
              <a:solidFill>
                <a:srgbClr val="000099"/>
              </a:solidFill>
            </a:endParaRPr>
          </a:p>
        </p:txBody>
      </p:sp>
      <p:pic>
        <p:nvPicPr>
          <p:cNvPr id="6" name="图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6432" y="3043371"/>
            <a:ext cx="3559629" cy="2046393"/>
          </a:xfrm>
          <a:prstGeom prst="rect">
            <a:avLst/>
          </a:prstGeom>
          <a:ln>
            <a:noFill/>
          </a:ln>
          <a:effectLst>
            <a:outerShdw blurRad="292100" dist="139700" dir="2700000" algn="tl" rotWithShape="0">
              <a:srgbClr val="333333">
                <a:alpha val="65000"/>
              </a:srgbClr>
            </a:outerShdw>
          </a:effectLst>
        </p:spPr>
      </p:pic>
      <p:pic>
        <p:nvPicPr>
          <p:cNvPr id="1026" name="Picture 2" descr="https://ss1.bdstatic.com/70cFvXSh_Q1YnxGkpoWK1HF6hhy/it/u=1982043075,1577130994&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917" y="3043371"/>
            <a:ext cx="3340791" cy="2046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9049" y="834813"/>
            <a:ext cx="3304110" cy="1077218"/>
          </a:xfrm>
          <a:prstGeom prst="rect">
            <a:avLst/>
          </a:prstGeom>
          <a:noFill/>
        </p:spPr>
        <p:txBody>
          <a:bodyPr wrap="none" rtlCol="0">
            <a:spAutoFit/>
          </a:bodyPr>
          <a:lstStyle/>
          <a:p>
            <a:pPr algn="ctr"/>
            <a:r>
              <a:rPr lang="en-US" altLang="zh-CN" sz="3200" b="1" dirty="0" smtClean="0">
                <a:solidFill>
                  <a:srgbClr val="C00000"/>
                </a:solidFill>
                <a:latin typeface="+mn-ea"/>
                <a:ea typeface="+mn-ea"/>
              </a:rPr>
              <a:t>Antarctica:</a:t>
            </a:r>
            <a:endParaRPr lang="en-US" altLang="zh-CN" sz="3200" b="1" dirty="0">
              <a:solidFill>
                <a:srgbClr val="C00000"/>
              </a:solidFill>
              <a:latin typeface="+mn-ea"/>
              <a:ea typeface="+mn-ea"/>
            </a:endParaRPr>
          </a:p>
          <a:p>
            <a:pPr algn="ctr"/>
            <a:r>
              <a:rPr lang="en-US" altLang="zh-CN" sz="3200" b="1" dirty="0" smtClean="0">
                <a:solidFill>
                  <a:srgbClr val="C00000"/>
                </a:solidFill>
                <a:latin typeface="+mn-ea"/>
                <a:ea typeface="+mn-ea"/>
              </a:rPr>
              <a:t>The South Pole</a:t>
            </a:r>
          </a:p>
        </p:txBody>
      </p:sp>
      <p:sp>
        <p:nvSpPr>
          <p:cNvPr id="10" name="TextBox 9"/>
          <p:cNvSpPr txBox="1"/>
          <p:nvPr/>
        </p:nvSpPr>
        <p:spPr>
          <a:xfrm>
            <a:off x="115096" y="834813"/>
            <a:ext cx="4493538" cy="1077218"/>
          </a:xfrm>
          <a:prstGeom prst="rect">
            <a:avLst/>
          </a:prstGeom>
          <a:noFill/>
        </p:spPr>
        <p:txBody>
          <a:bodyPr wrap="none" rtlCol="0">
            <a:spAutoFit/>
          </a:bodyPr>
          <a:lstStyle/>
          <a:p>
            <a:pPr algn="ctr"/>
            <a:r>
              <a:rPr lang="en-US" altLang="zh-CN" sz="3200" b="1" dirty="0" smtClean="0">
                <a:solidFill>
                  <a:srgbClr val="C00000"/>
                </a:solidFill>
                <a:latin typeface="+mn-ea"/>
                <a:ea typeface="+mn-ea"/>
              </a:rPr>
              <a:t>Who? When? </a:t>
            </a:r>
          </a:p>
          <a:p>
            <a:pPr algn="ctr"/>
            <a:r>
              <a:rPr lang="en-US" altLang="zh-CN" sz="3200" b="1" dirty="0" smtClean="0">
                <a:solidFill>
                  <a:srgbClr val="C00000"/>
                </a:solidFill>
                <a:latin typeface="+mn-ea"/>
                <a:ea typeface="+mn-ea"/>
              </a:rPr>
              <a:t>What was the result?</a:t>
            </a:r>
          </a:p>
        </p:txBody>
      </p:sp>
      <p:sp>
        <p:nvSpPr>
          <p:cNvPr id="3" name="TextBox 2"/>
          <p:cNvSpPr txBox="1"/>
          <p:nvPr/>
        </p:nvSpPr>
        <p:spPr>
          <a:xfrm>
            <a:off x="1132646" y="2019098"/>
            <a:ext cx="6951977" cy="95410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a:noFill/>
          </a:ln>
          <a:effectLst>
            <a:outerShdw blurRad="50800" dist="38100" dir="2700000" algn="tl" rotWithShape="0">
              <a:prstClr val="black">
                <a:alpha val="40000"/>
              </a:prstClr>
            </a:outerShdw>
          </a:effectLst>
        </p:spPr>
        <p:txBody>
          <a:bodyPr wrap="square" rtlCol="0">
            <a:spAutoFit/>
          </a:bodyPr>
          <a:lstStyle/>
          <a:p>
            <a:r>
              <a:rPr lang="en-US" altLang="zh-CN" sz="2800" b="1" i="1" dirty="0" smtClean="0">
                <a:latin typeface="Arial Narrow" pitchFamily="34" charset="0"/>
              </a:rPr>
              <a:t>For centuries, Antarctica was the ultimate goal,  the last challenge of </a:t>
            </a:r>
            <a:r>
              <a:rPr lang="en-US" altLang="zh-CN" sz="2800" b="1" i="1" dirty="0" smtClean="0">
                <a:solidFill>
                  <a:schemeClr val="tx1"/>
                </a:solidFill>
                <a:latin typeface="Arial Narrow" pitchFamily="34" charset="0"/>
              </a:rPr>
              <a:t>explor</a:t>
            </a:r>
            <a:r>
              <a:rPr lang="en-US" altLang="zh-CN" sz="2800" b="1" i="1" dirty="0" smtClean="0">
                <a:solidFill>
                  <a:srgbClr val="FF0000"/>
                </a:solidFill>
                <a:latin typeface="Arial Narrow" pitchFamily="34" charset="0"/>
              </a:rPr>
              <a:t>ation</a:t>
            </a:r>
            <a:r>
              <a:rPr lang="en-US" altLang="zh-CN" sz="2800" b="1" i="1" dirty="0" smtClean="0">
                <a:latin typeface="Arial Narrow" pitchFamily="34" charset="0"/>
              </a:rPr>
              <a:t>. </a:t>
            </a:r>
            <a:endParaRPr lang="zh-CN" altLang="en-US" sz="2800" b="1" i="1" dirty="0">
              <a:latin typeface="Arial Narrow" pitchFamily="34" charset="0"/>
            </a:endParaRPr>
          </a:p>
        </p:txBody>
      </p:sp>
    </p:spTree>
    <p:extLst>
      <p:ext uri="{BB962C8B-B14F-4D97-AF65-F5344CB8AC3E}">
        <p14:creationId xmlns:p14="http://schemas.microsoft.com/office/powerpoint/2010/main" val="257181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10"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661" y="76174"/>
            <a:ext cx="2167601" cy="1088581"/>
          </a:xfrm>
          <a:prstGeom prst="rect">
            <a:avLst/>
          </a:prstGeom>
        </p:spPr>
      </p:pic>
      <p:sp>
        <p:nvSpPr>
          <p:cNvPr id="13" name="标题 1"/>
          <p:cNvSpPr txBox="1">
            <a:spLocks/>
          </p:cNvSpPr>
          <p:nvPr/>
        </p:nvSpPr>
        <p:spPr bwMode="auto">
          <a:xfrm>
            <a:off x="-47521" y="238660"/>
            <a:ext cx="2104920" cy="530802"/>
          </a:xfrm>
          <a:prstGeom prst="roundRect">
            <a:avLst/>
          </a:prstGeom>
          <a:noFill/>
          <a:ln>
            <a:noFill/>
            <a:prstDash val="sysDot"/>
          </a:ln>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9pPr>
          </a:lstStyle>
          <a:p>
            <a:r>
              <a:rPr lang="en-US" altLang="zh-CN" sz="2700" dirty="0" smtClean="0">
                <a:solidFill>
                  <a:schemeClr val="bg1"/>
                </a:solidFill>
                <a:effectLst>
                  <a:glow rad="139700">
                    <a:schemeClr val="accent4">
                      <a:satMod val="175000"/>
                      <a:alpha val="40000"/>
                    </a:schemeClr>
                  </a:glow>
                </a:effectLst>
              </a:rPr>
              <a:t>Task 1</a:t>
            </a:r>
            <a:endParaRPr lang="zh-CN" altLang="en-US" sz="2700" dirty="0">
              <a:solidFill>
                <a:schemeClr val="bg1"/>
              </a:solidFill>
              <a:effectLst>
                <a:glow rad="139700">
                  <a:schemeClr val="accent4">
                    <a:satMod val="175000"/>
                    <a:alpha val="40000"/>
                  </a:schemeClr>
                </a:glow>
              </a:effectLst>
            </a:endParaRPr>
          </a:p>
        </p:txBody>
      </p:sp>
      <p:sp>
        <p:nvSpPr>
          <p:cNvPr id="15" name="标题 1"/>
          <p:cNvSpPr txBox="1">
            <a:spLocks noChangeArrowheads="1"/>
          </p:cNvSpPr>
          <p:nvPr/>
        </p:nvSpPr>
        <p:spPr bwMode="auto">
          <a:xfrm>
            <a:off x="2057400" y="25443"/>
            <a:ext cx="6813468" cy="1143000"/>
          </a:xfrm>
          <a:prstGeom prst="rect">
            <a:avLst/>
          </a:prstGeom>
          <a:noFill/>
          <a:ln>
            <a:noFill/>
          </a:ln>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r>
              <a:rPr lang="en-US" altLang="zh-CN" sz="3200" b="1" dirty="0">
                <a:solidFill>
                  <a:srgbClr val="002060"/>
                </a:solidFill>
                <a:latin typeface="Times New Roman" panose="02020603050405020304" pitchFamily="18" charset="0"/>
                <a:cs typeface="Times New Roman" panose="02020603050405020304" pitchFamily="18" charset="0"/>
              </a:rPr>
              <a:t>Read the text and underline the answers to these questions.</a:t>
            </a:r>
            <a:endParaRPr lang="zh-CN" altLang="en-US" sz="3200" b="1" dirty="0">
              <a:solidFill>
                <a:srgbClr val="002060"/>
              </a:solidFill>
              <a:latin typeface="Times New Roman" panose="02020603050405020304" pitchFamily="18" charset="0"/>
              <a:cs typeface="Times New Roman" panose="02020603050405020304" pitchFamily="18" charset="0"/>
            </a:endParaRPr>
          </a:p>
        </p:txBody>
      </p:sp>
      <p:sp>
        <p:nvSpPr>
          <p:cNvPr id="16" name="内容占位符 4"/>
          <p:cNvSpPr>
            <a:spLocks noGrp="1"/>
          </p:cNvSpPr>
          <p:nvPr>
            <p:ph idx="1"/>
          </p:nvPr>
        </p:nvSpPr>
        <p:spPr>
          <a:xfrm>
            <a:off x="629873" y="1328680"/>
            <a:ext cx="4834261" cy="2118037"/>
          </a:xfrm>
        </p:spPr>
        <p:txBody>
          <a:bodyPr>
            <a:noAutofit/>
          </a:bodyPr>
          <a:lstStyle/>
          <a:p>
            <a:pPr marL="342900" indent="-342900">
              <a:lnSpc>
                <a:spcPct val="100000"/>
              </a:lnSpc>
              <a:buFont typeface="Arial" panose="020B0604020202020204" pitchFamily="34" charset="0"/>
              <a:buAutoNum type="arabicPeriod"/>
            </a:pPr>
            <a:r>
              <a:rPr lang="en-US" altLang="zh-CN" sz="2800" b="1" spc="0" dirty="0">
                <a:solidFill>
                  <a:srgbClr val="FF0000"/>
                </a:solidFill>
                <a:latin typeface="Arial Narrow" pitchFamily="34" charset="0"/>
                <a:ea typeface="+mj-ea"/>
                <a:cs typeface="+mj-cs"/>
                <a:sym typeface="Calibri" panose="020F0502020204030204"/>
              </a:rPr>
              <a:t>Who</a:t>
            </a:r>
            <a:r>
              <a:rPr lang="en-US" altLang="zh-CN" sz="2800" b="1" spc="0" dirty="0">
                <a:solidFill>
                  <a:srgbClr val="000000"/>
                </a:solidFill>
                <a:latin typeface="Arial Narrow" pitchFamily="34" charset="0"/>
                <a:ea typeface="+mj-ea"/>
                <a:cs typeface="+mj-cs"/>
                <a:sym typeface="Calibri" panose="020F0502020204030204"/>
              </a:rPr>
              <a:t> </a:t>
            </a:r>
            <a:r>
              <a:rPr lang="en-US" altLang="zh-CN" sz="2800" b="1" spc="0" dirty="0" smtClean="0">
                <a:solidFill>
                  <a:srgbClr val="000000"/>
                </a:solidFill>
                <a:latin typeface="Arial Narrow" pitchFamily="34" charset="0"/>
                <a:ea typeface="+mj-ea"/>
                <a:cs typeface="+mj-cs"/>
                <a:sym typeface="Calibri" panose="020F0502020204030204"/>
              </a:rPr>
              <a:t>took part </a:t>
            </a:r>
            <a:r>
              <a:rPr lang="en-US" altLang="zh-CN" sz="2800" b="1" spc="0" dirty="0">
                <a:solidFill>
                  <a:srgbClr val="000000"/>
                </a:solidFill>
                <a:latin typeface="Arial Narrow" pitchFamily="34" charset="0"/>
                <a:ea typeface="+mj-ea"/>
                <a:cs typeface="+mj-cs"/>
                <a:sym typeface="Calibri" panose="020F0502020204030204"/>
              </a:rPr>
              <a:t>in the race?</a:t>
            </a:r>
          </a:p>
          <a:p>
            <a:pPr marL="342900" indent="-342900">
              <a:lnSpc>
                <a:spcPct val="100000"/>
              </a:lnSpc>
              <a:buAutoNum type="arabicPeriod"/>
            </a:pPr>
            <a:r>
              <a:rPr lang="en-US" altLang="zh-CN" sz="2800" b="1" spc="0" dirty="0" smtClean="0">
                <a:solidFill>
                  <a:srgbClr val="FF0000"/>
                </a:solidFill>
                <a:latin typeface="Arial Narrow" pitchFamily="34" charset="0"/>
                <a:ea typeface="+mj-ea"/>
                <a:cs typeface="+mj-cs"/>
                <a:sym typeface="Calibri" panose="020F0502020204030204"/>
              </a:rPr>
              <a:t>When </a:t>
            </a:r>
            <a:r>
              <a:rPr lang="en-US" altLang="zh-CN" sz="2800" b="1" spc="0" dirty="0" smtClean="0">
                <a:latin typeface="Arial Narrow" pitchFamily="34" charset="0"/>
                <a:ea typeface="+mj-ea"/>
                <a:cs typeface="+mj-cs"/>
                <a:sym typeface="Calibri" panose="020F0502020204030204"/>
              </a:rPr>
              <a:t>did </a:t>
            </a:r>
            <a:r>
              <a:rPr lang="en-US" altLang="zh-CN" sz="2800" b="1" spc="0" dirty="0" smtClean="0">
                <a:solidFill>
                  <a:srgbClr val="000000"/>
                </a:solidFill>
                <a:latin typeface="Arial Narrow" pitchFamily="34" charset="0"/>
                <a:ea typeface="+mj-ea"/>
                <a:cs typeface="+mj-cs"/>
                <a:sym typeface="Calibri" panose="020F0502020204030204"/>
              </a:rPr>
              <a:t>the race begin?</a:t>
            </a:r>
          </a:p>
          <a:p>
            <a:pPr marL="342900" indent="-342900">
              <a:lnSpc>
                <a:spcPct val="100000"/>
              </a:lnSpc>
              <a:buAutoNum type="arabicPeriod"/>
            </a:pPr>
            <a:r>
              <a:rPr lang="en-US" altLang="zh-CN" sz="2800" b="1" spc="0" dirty="0" smtClean="0">
                <a:solidFill>
                  <a:srgbClr val="FF0000"/>
                </a:solidFill>
                <a:latin typeface="Arial Narrow" pitchFamily="34" charset="0"/>
                <a:ea typeface="+mj-ea"/>
                <a:cs typeface="+mj-cs"/>
                <a:sym typeface="Calibri" panose="020F0502020204030204"/>
              </a:rPr>
              <a:t>What</a:t>
            </a:r>
            <a:r>
              <a:rPr lang="en-US" altLang="zh-CN" sz="2800" b="1" spc="0" dirty="0" smtClean="0">
                <a:solidFill>
                  <a:srgbClr val="000000"/>
                </a:solidFill>
                <a:latin typeface="Arial Narrow" pitchFamily="34" charset="0"/>
                <a:ea typeface="+mj-ea"/>
                <a:cs typeface="+mj-cs"/>
                <a:sym typeface="Calibri" panose="020F0502020204030204"/>
              </a:rPr>
              <a:t> was the result?</a:t>
            </a:r>
            <a:endParaRPr lang="en-US" altLang="zh-CN" sz="2800" b="1" spc="0" dirty="0">
              <a:solidFill>
                <a:srgbClr val="000000"/>
              </a:solidFill>
              <a:latin typeface="Arial Narrow" pitchFamily="34" charset="0"/>
              <a:ea typeface="+mj-ea"/>
              <a:cs typeface="+mj-cs"/>
              <a:sym typeface="Calibri" panose="020F0502020204030204"/>
            </a:endParaRPr>
          </a:p>
        </p:txBody>
      </p:sp>
      <p:sp>
        <p:nvSpPr>
          <p:cNvPr id="8" name="TextBox 7"/>
          <p:cNvSpPr txBox="1"/>
          <p:nvPr/>
        </p:nvSpPr>
        <p:spPr>
          <a:xfrm>
            <a:off x="4776548" y="2958947"/>
            <a:ext cx="4094320" cy="1938992"/>
          </a:xfrm>
          <a:prstGeom prst="rect">
            <a:avLst/>
          </a:prstGeom>
          <a:solidFill>
            <a:srgbClr val="FFFF66"/>
          </a:solidFill>
          <a:ln w="44450" cap="rnd" cmpd="dbl">
            <a:solidFill>
              <a:srgbClr val="FF9900">
                <a:alpha val="62745"/>
              </a:srgbClr>
            </a:solidFill>
            <a:prstDash val="sysDot"/>
          </a:ln>
          <a:effectLst>
            <a:outerShdw blurRad="50800" dist="38100" dir="2700000" algn="tl" rotWithShape="0">
              <a:prstClr val="black">
                <a:alpha val="40000"/>
              </a:prstClr>
            </a:outerShdw>
          </a:effectLst>
          <a:scene3d>
            <a:camera prst="obliqueTopLeft"/>
            <a:lightRig rig="threePt" dir="t"/>
          </a:scene3d>
        </p:spPr>
        <p:txBody>
          <a:bodyPr wrap="square" rtlCol="0">
            <a:spAutoFit/>
          </a:bodyPr>
          <a:lstStyle/>
          <a:p>
            <a:r>
              <a:rPr lang="en-US" altLang="zh-CN" sz="2400" b="1" dirty="0" smtClean="0">
                <a:solidFill>
                  <a:schemeClr val="tx1"/>
                </a:solidFill>
                <a:latin typeface="Arial Narrow" pitchFamily="34" charset="0"/>
              </a:rPr>
              <a:t>Tip:</a:t>
            </a:r>
          </a:p>
          <a:p>
            <a:r>
              <a:rPr lang="en-US" altLang="zh-CN" sz="2400" b="1" dirty="0" smtClean="0">
                <a:solidFill>
                  <a:schemeClr val="tx1"/>
                </a:solidFill>
                <a:effectLst>
                  <a:outerShdw blurRad="38100" dist="38100" dir="2700000" algn="tl">
                    <a:srgbClr val="000000">
                      <a:alpha val="43137"/>
                    </a:srgbClr>
                  </a:outerShdw>
                </a:effectLst>
                <a:latin typeface="Arial Narrow" pitchFamily="34" charset="0"/>
              </a:rPr>
              <a:t>Text </a:t>
            </a:r>
            <a:r>
              <a:rPr lang="en-US" altLang="zh-CN" sz="2400" b="1" dirty="0" smtClean="0">
                <a:solidFill>
                  <a:schemeClr val="tx1"/>
                </a:solidFill>
                <a:latin typeface="Arial Narrow" pitchFamily="34" charset="0"/>
              </a:rPr>
              <a:t>in </a:t>
            </a:r>
            <a:r>
              <a:rPr lang="en-US" altLang="zh-CN" sz="2400" b="1" dirty="0" smtClean="0">
                <a:solidFill>
                  <a:schemeClr val="tx1"/>
                </a:solidFill>
                <a:effectLst>
                  <a:outerShdw blurRad="38100" dist="38100" dir="2700000" algn="tl">
                    <a:srgbClr val="000000">
                      <a:alpha val="43137"/>
                    </a:srgbClr>
                  </a:outerShdw>
                </a:effectLst>
                <a:latin typeface="Arial Narrow" pitchFamily="34" charset="0"/>
              </a:rPr>
              <a:t>italics </a:t>
            </a:r>
            <a:r>
              <a:rPr lang="en-US" altLang="zh-CN" sz="2400" b="1" dirty="0" smtClean="0">
                <a:solidFill>
                  <a:schemeClr val="tx1"/>
                </a:solidFill>
                <a:latin typeface="Arial Narrow" pitchFamily="34" charset="0"/>
              </a:rPr>
              <a:t>are </a:t>
            </a:r>
            <a:r>
              <a:rPr lang="en-US" altLang="zh-CN" sz="2400" b="1" dirty="0">
                <a:solidFill>
                  <a:schemeClr val="tx1"/>
                </a:solidFill>
                <a:latin typeface="Arial Narrow" pitchFamily="34" charset="0"/>
              </a:rPr>
              <a:t>the words from explorer’s </a:t>
            </a:r>
            <a:r>
              <a:rPr lang="en-US" altLang="zh-CN" sz="2400" b="1" dirty="0" smtClean="0">
                <a:solidFill>
                  <a:schemeClr val="tx1"/>
                </a:solidFill>
                <a:latin typeface="Arial Narrow" pitchFamily="34" charset="0"/>
              </a:rPr>
              <a:t>diary and letter. </a:t>
            </a:r>
          </a:p>
          <a:p>
            <a:r>
              <a:rPr lang="en-US" altLang="zh-CN" sz="2400" b="1" dirty="0" err="1" smtClean="0">
                <a:solidFill>
                  <a:schemeClr val="tx1"/>
                </a:solidFill>
                <a:latin typeface="Arial Narrow" pitchFamily="34" charset="0"/>
              </a:rPr>
              <a:t>Eg</a:t>
            </a:r>
            <a:r>
              <a:rPr lang="en-US" altLang="zh-CN" sz="2400" b="1" dirty="0" smtClean="0">
                <a:solidFill>
                  <a:schemeClr val="tx1"/>
                </a:solidFill>
                <a:latin typeface="Arial Narrow" pitchFamily="34" charset="0"/>
              </a:rPr>
              <a:t>. </a:t>
            </a:r>
            <a:r>
              <a:rPr lang="en-US" altLang="zh-CN" sz="2400" b="1" dirty="0" smtClean="0">
                <a:solidFill>
                  <a:srgbClr val="000099"/>
                </a:solidFill>
                <a:latin typeface="Arial Narrow" pitchFamily="34" charset="0"/>
              </a:rPr>
              <a:t>“</a:t>
            </a:r>
            <a:r>
              <a:rPr lang="en-US" altLang="zh-CN" sz="2400" b="1" i="1" dirty="0" smtClean="0">
                <a:solidFill>
                  <a:srgbClr val="000099"/>
                </a:solidFill>
                <a:latin typeface="Arial Narrow" pitchFamily="34" charset="0"/>
              </a:rPr>
              <a:t>Well, we have now lost the goal of our ambition</a:t>
            </a:r>
            <a:r>
              <a:rPr lang="en-US" altLang="zh-CN" sz="2400" b="1" dirty="0" smtClean="0">
                <a:solidFill>
                  <a:srgbClr val="000099"/>
                </a:solidFill>
                <a:latin typeface="Arial Narrow" pitchFamily="34" charset="0"/>
              </a:rPr>
              <a:t>…”</a:t>
            </a:r>
          </a:p>
        </p:txBody>
      </p:sp>
    </p:spTree>
    <p:extLst>
      <p:ext uri="{BB962C8B-B14F-4D97-AF65-F5344CB8AC3E}">
        <p14:creationId xmlns:p14="http://schemas.microsoft.com/office/powerpoint/2010/main" val="13802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661" y="76174"/>
            <a:ext cx="2167601" cy="1088581"/>
          </a:xfrm>
          <a:prstGeom prst="rect">
            <a:avLst/>
          </a:prstGeom>
        </p:spPr>
      </p:pic>
      <p:sp>
        <p:nvSpPr>
          <p:cNvPr id="13" name="标题 1"/>
          <p:cNvSpPr txBox="1">
            <a:spLocks/>
          </p:cNvSpPr>
          <p:nvPr/>
        </p:nvSpPr>
        <p:spPr bwMode="auto">
          <a:xfrm>
            <a:off x="-47521" y="238660"/>
            <a:ext cx="2104920" cy="530802"/>
          </a:xfrm>
          <a:prstGeom prst="roundRect">
            <a:avLst/>
          </a:prstGeom>
          <a:noFill/>
          <a:ln>
            <a:noFill/>
            <a:prstDash val="sysDot"/>
          </a:ln>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9pPr>
          </a:lstStyle>
          <a:p>
            <a:r>
              <a:rPr lang="en-US" altLang="zh-CN" sz="2700" dirty="0" smtClean="0">
                <a:solidFill>
                  <a:schemeClr val="bg1"/>
                </a:solidFill>
                <a:effectLst>
                  <a:glow rad="139700">
                    <a:schemeClr val="accent4">
                      <a:satMod val="175000"/>
                      <a:alpha val="40000"/>
                    </a:schemeClr>
                  </a:glow>
                </a:effectLst>
              </a:rPr>
              <a:t>Task 1</a:t>
            </a:r>
            <a:endParaRPr lang="zh-CN" altLang="en-US" sz="2700" dirty="0">
              <a:solidFill>
                <a:schemeClr val="bg1"/>
              </a:solidFill>
              <a:effectLst>
                <a:glow rad="139700">
                  <a:schemeClr val="accent4">
                    <a:satMod val="175000"/>
                    <a:alpha val="40000"/>
                  </a:schemeClr>
                </a:glow>
              </a:effectLst>
            </a:endParaRPr>
          </a:p>
        </p:txBody>
      </p:sp>
      <p:sp>
        <p:nvSpPr>
          <p:cNvPr id="14" name="内容占位符 4"/>
          <p:cNvSpPr>
            <a:spLocks noGrp="1"/>
          </p:cNvSpPr>
          <p:nvPr>
            <p:ph idx="1"/>
          </p:nvPr>
        </p:nvSpPr>
        <p:spPr>
          <a:xfrm>
            <a:off x="-11942" y="1157766"/>
            <a:ext cx="3279250" cy="2118037"/>
          </a:xfrm>
        </p:spPr>
        <p:txBody>
          <a:bodyPr>
            <a:noAutofit/>
          </a:bodyPr>
          <a:lstStyle/>
          <a:p>
            <a:pPr marL="342900" indent="-342900">
              <a:lnSpc>
                <a:spcPct val="100000"/>
              </a:lnSpc>
              <a:buFont typeface="Arial" panose="020B0604020202020204" pitchFamily="34" charset="0"/>
              <a:buAutoNum type="arabicPeriod"/>
            </a:pPr>
            <a:r>
              <a:rPr lang="en-US" altLang="zh-CN" sz="2400" b="1" spc="0" dirty="0" smtClean="0">
                <a:solidFill>
                  <a:srgbClr val="FF0000"/>
                </a:solidFill>
                <a:latin typeface="Arial Narrow" pitchFamily="34" charset="0"/>
                <a:ea typeface="+mj-ea"/>
                <a:cs typeface="+mj-cs"/>
                <a:sym typeface="Calibri" panose="020F0502020204030204"/>
              </a:rPr>
              <a:t>Who</a:t>
            </a:r>
            <a:r>
              <a:rPr lang="en-US" altLang="zh-CN" sz="2400" b="1" spc="0" dirty="0" smtClean="0">
                <a:solidFill>
                  <a:srgbClr val="000000"/>
                </a:solidFill>
                <a:latin typeface="Arial Narrow" pitchFamily="34" charset="0"/>
                <a:ea typeface="+mj-ea"/>
                <a:cs typeface="+mj-cs"/>
                <a:sym typeface="Calibri" panose="020F0502020204030204"/>
              </a:rPr>
              <a:t> took part in the race?</a:t>
            </a:r>
            <a:endParaRPr lang="en-US" altLang="zh-CN" sz="2400" b="1" spc="0" dirty="0">
              <a:solidFill>
                <a:srgbClr val="000000"/>
              </a:solidFill>
              <a:latin typeface="Arial Narrow" pitchFamily="34" charset="0"/>
              <a:ea typeface="+mj-ea"/>
              <a:cs typeface="+mj-cs"/>
              <a:sym typeface="Calibri" panose="020F0502020204030204"/>
            </a:endParaRPr>
          </a:p>
          <a:p>
            <a:pPr marL="342900" indent="-342900">
              <a:lnSpc>
                <a:spcPct val="100000"/>
              </a:lnSpc>
              <a:buAutoNum type="arabicPeriod"/>
            </a:pPr>
            <a:r>
              <a:rPr lang="en-US" altLang="zh-CN" sz="2400" b="1" spc="0" dirty="0">
                <a:solidFill>
                  <a:srgbClr val="FF0000"/>
                </a:solidFill>
                <a:latin typeface="Arial Narrow" pitchFamily="34" charset="0"/>
                <a:sym typeface="Calibri" panose="020F0502020204030204"/>
              </a:rPr>
              <a:t>When </a:t>
            </a:r>
            <a:r>
              <a:rPr lang="en-US" altLang="zh-CN" sz="2400" b="1" spc="0" dirty="0">
                <a:solidFill>
                  <a:srgbClr val="000000"/>
                </a:solidFill>
                <a:latin typeface="Arial Narrow" pitchFamily="34" charset="0"/>
                <a:sym typeface="Calibri" panose="020F0502020204030204"/>
              </a:rPr>
              <a:t>did their </a:t>
            </a:r>
            <a:r>
              <a:rPr lang="en-US" altLang="zh-CN" sz="2400" b="1" spc="0" dirty="0" smtClean="0">
                <a:solidFill>
                  <a:srgbClr val="000000"/>
                </a:solidFill>
                <a:latin typeface="Arial Narrow" pitchFamily="34" charset="0"/>
                <a:sym typeface="Calibri" panose="020F0502020204030204"/>
              </a:rPr>
              <a:t>race </a:t>
            </a:r>
            <a:r>
              <a:rPr lang="en-US" altLang="zh-CN" sz="2400" b="1" spc="0" dirty="0">
                <a:solidFill>
                  <a:srgbClr val="000000"/>
                </a:solidFill>
                <a:latin typeface="Arial Narrow" pitchFamily="34" charset="0"/>
                <a:sym typeface="Calibri" panose="020F0502020204030204"/>
              </a:rPr>
              <a:t>begin</a:t>
            </a:r>
            <a:r>
              <a:rPr lang="en-US" altLang="zh-CN" sz="2400" b="1" spc="0" dirty="0" smtClean="0">
                <a:solidFill>
                  <a:srgbClr val="000000"/>
                </a:solidFill>
                <a:latin typeface="Arial Narrow" pitchFamily="34" charset="0"/>
                <a:ea typeface="+mj-ea"/>
                <a:cs typeface="+mj-cs"/>
                <a:sym typeface="Calibri" panose="020F0502020204030204"/>
              </a:rPr>
              <a:t>?</a:t>
            </a:r>
            <a:endParaRPr lang="en-US" altLang="zh-CN" sz="2400" b="1" spc="0" dirty="0">
              <a:solidFill>
                <a:srgbClr val="000000"/>
              </a:solidFill>
              <a:latin typeface="Arial Narrow" pitchFamily="34" charset="0"/>
              <a:ea typeface="+mj-ea"/>
              <a:cs typeface="+mj-cs"/>
              <a:sym typeface="Calibri" panose="020F0502020204030204"/>
            </a:endParaRPr>
          </a:p>
          <a:p>
            <a:pPr marL="342900" indent="-342900">
              <a:lnSpc>
                <a:spcPct val="100000"/>
              </a:lnSpc>
              <a:buAutoNum type="arabicPeriod"/>
            </a:pPr>
            <a:r>
              <a:rPr lang="en-US" altLang="zh-CN" sz="2400" b="1" spc="0" dirty="0" smtClean="0">
                <a:solidFill>
                  <a:srgbClr val="FF0000"/>
                </a:solidFill>
                <a:latin typeface="Arial Narrow" pitchFamily="34" charset="0"/>
                <a:sym typeface="Calibri" panose="020F0502020204030204"/>
              </a:rPr>
              <a:t>What</a:t>
            </a:r>
            <a:r>
              <a:rPr lang="en-US" altLang="zh-CN" sz="2400" b="1" spc="0" dirty="0" smtClean="0">
                <a:solidFill>
                  <a:srgbClr val="000099"/>
                </a:solidFill>
                <a:latin typeface="Arial Narrow" pitchFamily="34" charset="0"/>
                <a:sym typeface="Calibri" panose="020F0502020204030204"/>
              </a:rPr>
              <a:t> </a:t>
            </a:r>
            <a:r>
              <a:rPr lang="en-US" altLang="zh-CN" sz="2400" b="1" spc="0" dirty="0" smtClean="0">
                <a:latin typeface="Arial Narrow" pitchFamily="34" charset="0"/>
                <a:sym typeface="Calibri" panose="020F0502020204030204"/>
              </a:rPr>
              <a:t>was the result?</a:t>
            </a:r>
            <a:endParaRPr lang="en-US" altLang="zh-CN" sz="2400" b="1" spc="0" dirty="0">
              <a:latin typeface="Arial Narrow" pitchFamily="34" charset="0"/>
              <a:ea typeface="+mj-ea"/>
              <a:cs typeface="+mj-cs"/>
              <a:sym typeface="Calibri" panose="020F0502020204030204"/>
            </a:endParaRPr>
          </a:p>
        </p:txBody>
      </p:sp>
      <p:sp>
        <p:nvSpPr>
          <p:cNvPr id="15" name="标题 1"/>
          <p:cNvSpPr txBox="1">
            <a:spLocks noChangeArrowheads="1"/>
          </p:cNvSpPr>
          <p:nvPr/>
        </p:nvSpPr>
        <p:spPr bwMode="auto">
          <a:xfrm>
            <a:off x="2057400" y="25443"/>
            <a:ext cx="5848816" cy="1143000"/>
          </a:xfrm>
          <a:prstGeom prst="rect">
            <a:avLst/>
          </a:prstGeom>
          <a:noFill/>
          <a:ln>
            <a:noFill/>
          </a:ln>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r>
              <a:rPr lang="en-US" altLang="zh-CN" sz="3200" b="1" dirty="0">
                <a:solidFill>
                  <a:srgbClr val="002060"/>
                </a:solidFill>
                <a:latin typeface="Times New Roman" panose="02020603050405020304" pitchFamily="18" charset="0"/>
                <a:cs typeface="Times New Roman" panose="02020603050405020304" pitchFamily="18" charset="0"/>
              </a:rPr>
              <a:t>Read the text and underline the answers to these questions.</a:t>
            </a:r>
            <a:endParaRPr lang="zh-CN" altLang="en-US" sz="3200" b="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46237" y="1120761"/>
            <a:ext cx="5886617" cy="830997"/>
          </a:xfrm>
          <a:prstGeom prst="rect">
            <a:avLst/>
          </a:prstGeom>
          <a:solidFill>
            <a:srgbClr val="FFC000">
              <a:alpha val="43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altLang="zh-CN" sz="2400" b="1" dirty="0" smtClean="0">
                <a:solidFill>
                  <a:srgbClr val="000099"/>
                </a:solidFill>
                <a:latin typeface="Arial Narrow" pitchFamily="34" charset="0"/>
              </a:rPr>
              <a:t>Para 1: </a:t>
            </a:r>
            <a:r>
              <a:rPr lang="en-US" altLang="zh-CN" sz="2400" b="1" dirty="0" smtClean="0">
                <a:solidFill>
                  <a:srgbClr val="006600"/>
                </a:solidFill>
                <a:latin typeface="Arial Narrow" pitchFamily="34" charset="0"/>
              </a:rPr>
              <a:t>British</a:t>
            </a:r>
            <a:r>
              <a:rPr lang="en-US" altLang="zh-CN" sz="2400" b="1" dirty="0" smtClean="0">
                <a:solidFill>
                  <a:srgbClr val="339933"/>
                </a:solidFill>
                <a:latin typeface="Arial Narrow" pitchFamily="34" charset="0"/>
              </a:rPr>
              <a:t> </a:t>
            </a:r>
            <a:r>
              <a:rPr lang="en-US" altLang="zh-CN" sz="2400" b="1" dirty="0" smtClean="0">
                <a:solidFill>
                  <a:srgbClr val="006600"/>
                </a:solidFill>
                <a:latin typeface="Arial Narrow" pitchFamily="34" charset="0"/>
              </a:rPr>
              <a:t>Captain Robert Falcon Scott </a:t>
            </a:r>
          </a:p>
          <a:p>
            <a:r>
              <a:rPr lang="en-US" altLang="zh-CN" sz="2400" b="1" dirty="0">
                <a:solidFill>
                  <a:srgbClr val="000099"/>
                </a:solidFill>
                <a:latin typeface="Arial Narrow" pitchFamily="34" charset="0"/>
              </a:rPr>
              <a:t> </a:t>
            </a:r>
            <a:r>
              <a:rPr lang="en-US" altLang="zh-CN" sz="2400" b="1" dirty="0" smtClean="0">
                <a:solidFill>
                  <a:srgbClr val="000099"/>
                </a:solidFill>
                <a:latin typeface="Arial Narrow" pitchFamily="34" charset="0"/>
              </a:rPr>
              <a:t>             </a:t>
            </a:r>
            <a:r>
              <a:rPr lang="en-US" altLang="zh-CN" sz="2400" b="1" dirty="0" smtClean="0">
                <a:solidFill>
                  <a:srgbClr val="C00000"/>
                </a:solidFill>
                <a:latin typeface="Arial Narrow" pitchFamily="34" charset="0"/>
              </a:rPr>
              <a:t>Norwegian explorer Roald Amundsen</a:t>
            </a:r>
            <a:endParaRPr lang="zh-CN" altLang="en-US" sz="2400" b="1" dirty="0">
              <a:solidFill>
                <a:srgbClr val="C00000"/>
              </a:solidFill>
              <a:latin typeface="Arial Narrow" pitchFamily="34" charset="0"/>
            </a:endParaRPr>
          </a:p>
        </p:txBody>
      </p:sp>
      <p:sp>
        <p:nvSpPr>
          <p:cNvPr id="18" name="TextBox 17"/>
          <p:cNvSpPr txBox="1"/>
          <p:nvPr/>
        </p:nvSpPr>
        <p:spPr>
          <a:xfrm>
            <a:off x="3246238" y="1978217"/>
            <a:ext cx="5886617" cy="461665"/>
          </a:xfrm>
          <a:prstGeom prst="rect">
            <a:avLst/>
          </a:prstGeom>
          <a:solidFill>
            <a:srgbClr val="FFC000">
              <a:alpha val="43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altLang="zh-CN" sz="2400" b="1" dirty="0">
                <a:solidFill>
                  <a:srgbClr val="000099"/>
                </a:solidFill>
                <a:latin typeface="Arial Narrow" pitchFamily="34" charset="0"/>
              </a:rPr>
              <a:t>Para 1: </a:t>
            </a:r>
            <a:r>
              <a:rPr lang="en-US" altLang="zh-CN" sz="2400" b="1" dirty="0">
                <a:solidFill>
                  <a:schemeClr val="tx1"/>
                </a:solidFill>
                <a:latin typeface="Arial Narrow" pitchFamily="34" charset="0"/>
              </a:rPr>
              <a:t>June, 1910.</a:t>
            </a:r>
          </a:p>
        </p:txBody>
      </p:sp>
      <p:sp>
        <p:nvSpPr>
          <p:cNvPr id="19" name="TextBox 18"/>
          <p:cNvSpPr txBox="1"/>
          <p:nvPr/>
        </p:nvSpPr>
        <p:spPr>
          <a:xfrm>
            <a:off x="3246240" y="2489335"/>
            <a:ext cx="5886617" cy="830997"/>
          </a:xfrm>
          <a:prstGeom prst="rect">
            <a:avLst/>
          </a:prstGeom>
          <a:solidFill>
            <a:srgbClr val="FFC000">
              <a:alpha val="43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altLang="zh-CN" sz="2400" b="1" dirty="0">
                <a:solidFill>
                  <a:srgbClr val="000099"/>
                </a:solidFill>
                <a:latin typeface="Arial Narrow" pitchFamily="34" charset="0"/>
              </a:rPr>
              <a:t>Para 4: </a:t>
            </a:r>
            <a:r>
              <a:rPr lang="en-US" altLang="zh-CN" sz="2400" b="1" dirty="0">
                <a:solidFill>
                  <a:srgbClr val="C00000"/>
                </a:solidFill>
                <a:latin typeface="Arial Narrow" pitchFamily="34" charset="0"/>
              </a:rPr>
              <a:t>Amundsen</a:t>
            </a:r>
            <a:r>
              <a:rPr lang="en-US" altLang="zh-CN" sz="2400" b="1" dirty="0" smtClean="0">
                <a:solidFill>
                  <a:schemeClr val="tx1"/>
                </a:solidFill>
                <a:latin typeface="Arial Narrow" pitchFamily="34" charset="0"/>
              </a:rPr>
              <a:t> reached the Pole on Dec. 14, 1911 and arrived safely back.</a:t>
            </a:r>
          </a:p>
        </p:txBody>
      </p:sp>
      <p:sp>
        <p:nvSpPr>
          <p:cNvPr id="20" name="TextBox 19"/>
          <p:cNvSpPr txBox="1"/>
          <p:nvPr/>
        </p:nvSpPr>
        <p:spPr>
          <a:xfrm>
            <a:off x="3253668" y="3363755"/>
            <a:ext cx="5886617" cy="830997"/>
          </a:xfrm>
          <a:prstGeom prst="rect">
            <a:avLst/>
          </a:prstGeom>
          <a:solidFill>
            <a:srgbClr val="FFC000">
              <a:alpha val="43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altLang="zh-CN" sz="2400" b="1" dirty="0" smtClean="0">
                <a:solidFill>
                  <a:srgbClr val="000099"/>
                </a:solidFill>
                <a:latin typeface="Arial Narrow" pitchFamily="34" charset="0"/>
              </a:rPr>
              <a:t>Para 5: </a:t>
            </a:r>
            <a:r>
              <a:rPr lang="en-US" altLang="zh-CN" sz="2400" b="1" dirty="0">
                <a:solidFill>
                  <a:srgbClr val="006600"/>
                </a:solidFill>
                <a:latin typeface="Arial Narrow" pitchFamily="34" charset="0"/>
              </a:rPr>
              <a:t>Scott</a:t>
            </a:r>
            <a:r>
              <a:rPr lang="en-US" altLang="zh-CN" sz="2400" b="1" dirty="0" smtClean="0">
                <a:solidFill>
                  <a:schemeClr val="tx1"/>
                </a:solidFill>
                <a:latin typeface="Arial Narrow" pitchFamily="34" charset="0"/>
              </a:rPr>
              <a:t> arrived at the Pole with four team members on Jan. 17, 1912. </a:t>
            </a:r>
          </a:p>
        </p:txBody>
      </p:sp>
      <p:sp>
        <p:nvSpPr>
          <p:cNvPr id="21" name="TextBox 20"/>
          <p:cNvSpPr txBox="1"/>
          <p:nvPr/>
        </p:nvSpPr>
        <p:spPr>
          <a:xfrm>
            <a:off x="3246239" y="4249325"/>
            <a:ext cx="5886617" cy="830997"/>
          </a:xfrm>
          <a:prstGeom prst="rect">
            <a:avLst/>
          </a:prstGeom>
          <a:solidFill>
            <a:srgbClr val="FFC000">
              <a:alpha val="43000"/>
            </a:srgb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altLang="zh-CN" sz="2400" b="1" dirty="0" smtClean="0">
                <a:solidFill>
                  <a:srgbClr val="000099"/>
                </a:solidFill>
                <a:latin typeface="Arial Narrow" pitchFamily="34" charset="0"/>
              </a:rPr>
              <a:t>Para 6-11: </a:t>
            </a:r>
            <a:r>
              <a:rPr lang="en-US" altLang="zh-CN" sz="2400" b="1" dirty="0">
                <a:solidFill>
                  <a:srgbClr val="006600"/>
                </a:solidFill>
                <a:latin typeface="Arial Narrow" pitchFamily="34" charset="0"/>
              </a:rPr>
              <a:t>Scott</a:t>
            </a:r>
            <a:r>
              <a:rPr lang="en-US" altLang="zh-CN" sz="2400" b="1" dirty="0" smtClean="0">
                <a:solidFill>
                  <a:srgbClr val="339933"/>
                </a:solidFill>
                <a:latin typeface="Arial Narrow" pitchFamily="34" charset="0"/>
              </a:rPr>
              <a:t> </a:t>
            </a:r>
            <a:r>
              <a:rPr lang="en-US" altLang="zh-CN" sz="2400" b="1" dirty="0" smtClean="0">
                <a:solidFill>
                  <a:schemeClr val="tx1"/>
                </a:solidFill>
                <a:latin typeface="Arial Narrow" pitchFamily="34" charset="0"/>
              </a:rPr>
              <a:t>with four members all died on the return journey. </a:t>
            </a:r>
          </a:p>
        </p:txBody>
      </p:sp>
      <p:sp>
        <p:nvSpPr>
          <p:cNvPr id="9" name="左弧形箭头 8"/>
          <p:cNvSpPr/>
          <p:nvPr/>
        </p:nvSpPr>
        <p:spPr>
          <a:xfrm>
            <a:off x="2899316" y="1370644"/>
            <a:ext cx="424909" cy="2572706"/>
          </a:xfrm>
          <a:prstGeom prst="curvedRightArrow">
            <a:avLst/>
          </a:prstGeom>
          <a:solidFill>
            <a:srgbClr val="00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16" name="标题 1"/>
          <p:cNvSpPr txBox="1">
            <a:spLocks noChangeArrowheads="1"/>
          </p:cNvSpPr>
          <p:nvPr/>
        </p:nvSpPr>
        <p:spPr bwMode="auto">
          <a:xfrm>
            <a:off x="-34926" y="2099386"/>
            <a:ext cx="2922409" cy="1143000"/>
          </a:xfrm>
          <a:prstGeom prst="rect">
            <a:avLst/>
          </a:prstGeom>
          <a:solidFill>
            <a:srgbClr val="FFC000"/>
          </a:solidFill>
          <a:ln>
            <a:noFill/>
          </a:ln>
          <a:effectLst>
            <a:softEdge rad="63500"/>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zh-CN" sz="2400" b="1" dirty="0" smtClean="0">
                <a:solidFill>
                  <a:srgbClr val="002060"/>
                </a:solidFill>
                <a:latin typeface="Arial Narrow" pitchFamily="34" charset="0"/>
                <a:cs typeface="Times New Roman" panose="02020603050405020304" pitchFamily="18" charset="0"/>
              </a:rPr>
              <a:t>General introduction of the race </a:t>
            </a:r>
            <a:endParaRPr lang="zh-CN" altLang="en-US" sz="2400" b="1" dirty="0">
              <a:solidFill>
                <a:srgbClr val="002060"/>
              </a:solidFill>
              <a:latin typeface="Arial Narrow" pitchFamily="34" charset="0"/>
              <a:cs typeface="Times New Roman" panose="02020603050405020304" pitchFamily="18" charset="0"/>
            </a:endParaRPr>
          </a:p>
        </p:txBody>
      </p:sp>
      <p:sp>
        <p:nvSpPr>
          <p:cNvPr id="22" name="标题 1"/>
          <p:cNvSpPr txBox="1">
            <a:spLocks noChangeArrowheads="1"/>
          </p:cNvSpPr>
          <p:nvPr/>
        </p:nvSpPr>
        <p:spPr bwMode="auto">
          <a:xfrm>
            <a:off x="28575" y="4199364"/>
            <a:ext cx="2922409" cy="923376"/>
          </a:xfrm>
          <a:prstGeom prst="rect">
            <a:avLst/>
          </a:prstGeom>
          <a:solidFill>
            <a:srgbClr val="FFC000"/>
          </a:solidFill>
          <a:ln>
            <a:noFill/>
          </a:ln>
          <a:effectLst>
            <a:softEdge rad="63500"/>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zh-CN" sz="2400" b="1" dirty="0" smtClean="0">
                <a:solidFill>
                  <a:srgbClr val="002060"/>
                </a:solidFill>
                <a:latin typeface="Arial Narrow" pitchFamily="34" charset="0"/>
                <a:cs typeface="Times New Roman" panose="02020603050405020304" pitchFamily="18" charset="0"/>
              </a:rPr>
              <a:t>Detailed account of Scott’s return journey</a:t>
            </a:r>
            <a:endParaRPr lang="zh-CN" altLang="en-US" sz="2400" b="1" dirty="0">
              <a:solidFill>
                <a:srgbClr val="002060"/>
              </a:solidFill>
              <a:latin typeface="Arial Narrow" pitchFamily="34" charset="0"/>
              <a:cs typeface="Times New Roman" panose="02020603050405020304" pitchFamily="18" charset="0"/>
            </a:endParaRPr>
          </a:p>
        </p:txBody>
      </p:sp>
      <p:pic>
        <p:nvPicPr>
          <p:cNvPr id="1026" name="Picture 2" descr="C:\Users\dell\Desktop\必修二Unit 5\斯科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225" y="2380953"/>
            <a:ext cx="2301731" cy="24883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72864" y="4614323"/>
            <a:ext cx="954107" cy="461665"/>
          </a:xfrm>
          <a:prstGeom prst="rect">
            <a:avLst/>
          </a:prstGeom>
          <a:solidFill>
            <a:schemeClr val="bg1"/>
          </a:solidFill>
        </p:spPr>
        <p:txBody>
          <a:bodyPr wrap="none" rtlCol="0">
            <a:spAutoFit/>
          </a:bodyPr>
          <a:lstStyle/>
          <a:p>
            <a:r>
              <a:rPr lang="en-US" altLang="zh-CN" sz="2400" b="1" dirty="0" smtClean="0">
                <a:solidFill>
                  <a:srgbClr val="006600"/>
                </a:solidFill>
              </a:rPr>
              <a:t>Scott</a:t>
            </a:r>
            <a:endParaRPr lang="zh-CN" altLang="en-US" sz="2400" b="1" dirty="0">
              <a:solidFill>
                <a:srgbClr val="006600"/>
              </a:solidFill>
            </a:endParaRPr>
          </a:p>
        </p:txBody>
      </p:sp>
      <p:pic>
        <p:nvPicPr>
          <p:cNvPr id="2" name="Picture 2" descr="https://timgsa.baidu.com/timg?image&amp;quality=80&amp;size=b9999_10000&amp;sec=1581748180809&amp;di=bfb0e68ef2e2a9e6a8a39d600e9ccfeb&amp;imgtype=0&amp;src=http%3A%2F%2Fdingyue.nosdn.127.net%2FiN3CxQFf97va2O2uKvNQ9nkkj1s2L0jip94V9qaP3tbGC1519305071836transferfl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140" y="2354442"/>
            <a:ext cx="1886826" cy="264922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033798" y="4614322"/>
            <a:ext cx="1489510" cy="461665"/>
          </a:xfrm>
          <a:prstGeom prst="rect">
            <a:avLst/>
          </a:prstGeom>
          <a:solidFill>
            <a:schemeClr val="bg1"/>
          </a:solidFill>
        </p:spPr>
        <p:txBody>
          <a:bodyPr wrap="none">
            <a:spAutoFit/>
          </a:bodyPr>
          <a:lstStyle/>
          <a:p>
            <a:r>
              <a:rPr lang="en-US" altLang="zh-CN" sz="2400" b="1" dirty="0">
                <a:solidFill>
                  <a:srgbClr val="C00000"/>
                </a:solidFill>
                <a:latin typeface="Arial Narrow" pitchFamily="34" charset="0"/>
              </a:rPr>
              <a:t>Amundsen</a:t>
            </a:r>
            <a:endParaRPr lang="zh-CN" altLang="en-US" sz="2400" b="1" dirty="0">
              <a:solidFill>
                <a:srgbClr val="C00000"/>
              </a:solidFill>
              <a:latin typeface="Arial Narrow" pitchFamily="34" charset="0"/>
            </a:endParaRPr>
          </a:p>
        </p:txBody>
      </p:sp>
    </p:spTree>
    <p:extLst>
      <p:ext uri="{BB962C8B-B14F-4D97-AF65-F5344CB8AC3E}">
        <p14:creationId xmlns:p14="http://schemas.microsoft.com/office/powerpoint/2010/main" val="176507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0"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4">
                                            <p:txEl>
                                              <p:pRg st="1" end="1"/>
                                            </p:txEl>
                                          </p:spTgt>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14">
                                            <p:txEl>
                                              <p:pRg st="2" end="2"/>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4" grpId="0" animBg="1"/>
      <p:bldP spid="18" grpId="0" animBg="1"/>
      <p:bldP spid="19" grpId="0" animBg="1"/>
      <p:bldP spid="20" grpId="0" animBg="1"/>
      <p:bldP spid="21" grpId="0" animBg="1"/>
      <p:bldP spid="9" grpId="0" animBg="1"/>
      <p:bldP spid="16" grpId="0" animBg="1"/>
      <p:bldP spid="22" grpId="0" animBg="1"/>
      <p:bldP spid="3" grpId="0" animBg="1"/>
      <p:bldP spid="3"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8387" y="-9550"/>
            <a:ext cx="2024738" cy="654653"/>
          </a:xfrm>
          <a:prstGeom prst="rect">
            <a:avLst/>
          </a:prstGeom>
        </p:spPr>
      </p:pic>
      <p:sp>
        <p:nvSpPr>
          <p:cNvPr id="7" name="标题 1"/>
          <p:cNvSpPr txBox="1">
            <a:spLocks/>
          </p:cNvSpPr>
          <p:nvPr/>
        </p:nvSpPr>
        <p:spPr bwMode="auto">
          <a:xfrm>
            <a:off x="38205" y="25443"/>
            <a:ext cx="2104920" cy="530802"/>
          </a:xfrm>
          <a:prstGeom prst="roundRect">
            <a:avLst/>
          </a:prstGeom>
          <a:noFill/>
          <a:ln>
            <a:noFill/>
            <a:prstDash val="sysDot"/>
          </a:ln>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9pPr>
          </a:lstStyle>
          <a:p>
            <a:r>
              <a:rPr lang="en-US" altLang="zh-CN" sz="2700" dirty="0" smtClean="0">
                <a:solidFill>
                  <a:schemeClr val="bg1"/>
                </a:solidFill>
                <a:effectLst>
                  <a:glow rad="139700">
                    <a:schemeClr val="accent4">
                      <a:satMod val="175000"/>
                      <a:alpha val="40000"/>
                    </a:schemeClr>
                  </a:glow>
                </a:effectLst>
              </a:rPr>
              <a:t>Task 2</a:t>
            </a:r>
            <a:endParaRPr lang="zh-CN" altLang="en-US" sz="2700" dirty="0">
              <a:solidFill>
                <a:schemeClr val="bg1"/>
              </a:solidFill>
              <a:effectLst>
                <a:glow rad="139700">
                  <a:schemeClr val="accent4">
                    <a:satMod val="175000"/>
                    <a:alpha val="40000"/>
                  </a:schemeClr>
                </a:glow>
              </a:effectLst>
            </a:endParaRPr>
          </a:p>
        </p:txBody>
      </p:sp>
      <p:sp>
        <p:nvSpPr>
          <p:cNvPr id="8" name="标题 1"/>
          <p:cNvSpPr txBox="1">
            <a:spLocks noChangeArrowheads="1"/>
          </p:cNvSpPr>
          <p:nvPr/>
        </p:nvSpPr>
        <p:spPr bwMode="auto">
          <a:xfrm>
            <a:off x="2009774" y="-60282"/>
            <a:ext cx="7000875" cy="774657"/>
          </a:xfrm>
          <a:prstGeom prst="rect">
            <a:avLst/>
          </a:prstGeom>
          <a:noFill/>
          <a:ln>
            <a:noFill/>
          </a:ln>
          <a:effectLs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eaLnBrk="1" hangingPunct="1">
              <a:defRPr/>
            </a:pPr>
            <a:r>
              <a:rPr lang="en-US" altLang="zh-CN" sz="2400" b="1" dirty="0" smtClean="0">
                <a:solidFill>
                  <a:srgbClr val="002060"/>
                </a:solidFill>
                <a:latin typeface="Times New Roman" panose="02020603050405020304" pitchFamily="18" charset="0"/>
                <a:cs typeface="Times New Roman" panose="02020603050405020304" pitchFamily="18" charset="0"/>
              </a:rPr>
              <a:t>Add more information about the two exploration teams on the map. </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pic>
        <p:nvPicPr>
          <p:cNvPr id="9" name="图片 8" descr="C:\Users\dell\AppData\Local\Temp\1581700817(1).png"/>
          <p:cNvPicPr/>
          <p:nvPr/>
        </p:nvPicPr>
        <p:blipFill>
          <a:blip r:embed="rId3">
            <a:extLst>
              <a:ext uri="{28A0092B-C50C-407E-A947-70E740481C1C}">
                <a14:useLocalDpi xmlns:a14="http://schemas.microsoft.com/office/drawing/2010/main" val="0"/>
              </a:ext>
            </a:extLst>
          </a:blip>
          <a:srcRect/>
          <a:stretch>
            <a:fillRect/>
          </a:stretch>
        </p:blipFill>
        <p:spPr bwMode="auto">
          <a:xfrm>
            <a:off x="1514475" y="714375"/>
            <a:ext cx="5981699" cy="44291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椭圆 4"/>
          <p:cNvSpPr/>
          <p:nvPr/>
        </p:nvSpPr>
        <p:spPr>
          <a:xfrm>
            <a:off x="3400425" y="4629150"/>
            <a:ext cx="981075" cy="43815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448175" y="4629150"/>
            <a:ext cx="981075" cy="43815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295525" y="2009775"/>
            <a:ext cx="1595437" cy="43815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476625" y="1581150"/>
            <a:ext cx="180975" cy="95250"/>
          </a:xfrm>
          <a:prstGeom prst="ellips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300661" y="1809750"/>
            <a:ext cx="180975"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19" name="直接箭头连接符 18"/>
          <p:cNvCxnSpPr/>
          <p:nvPr/>
        </p:nvCxnSpPr>
        <p:spPr>
          <a:xfrm>
            <a:off x="4000496" y="1991916"/>
            <a:ext cx="104777" cy="450056"/>
          </a:xfrm>
          <a:prstGeom prst="straightConnector1">
            <a:avLst/>
          </a:prstGeom>
          <a:ln w="28575">
            <a:solidFill>
              <a:srgbClr val="339933"/>
            </a:solidFill>
            <a:tailEnd type="arrow"/>
          </a:ln>
        </p:spPr>
        <p:style>
          <a:lnRef idx="1">
            <a:schemeClr val="accent2"/>
          </a:lnRef>
          <a:fillRef idx="0">
            <a:schemeClr val="accent2"/>
          </a:fillRef>
          <a:effectRef idx="0">
            <a:schemeClr val="accent2"/>
          </a:effectRef>
          <a:fontRef idx="minor">
            <a:schemeClr val="tx1"/>
          </a:fontRef>
        </p:style>
      </p:cxnSp>
      <p:cxnSp>
        <p:nvCxnSpPr>
          <p:cNvPr id="25" name="直接箭头连接符 24"/>
          <p:cNvCxnSpPr/>
          <p:nvPr/>
        </p:nvCxnSpPr>
        <p:spPr>
          <a:xfrm flipH="1" flipV="1">
            <a:off x="4010024" y="3845718"/>
            <a:ext cx="95249" cy="414337"/>
          </a:xfrm>
          <a:prstGeom prst="straightConnector1">
            <a:avLst/>
          </a:prstGeom>
          <a:ln w="28575">
            <a:solidFill>
              <a:srgbClr val="339933"/>
            </a:solidFill>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2357418" y="1224017"/>
            <a:ext cx="954107" cy="461665"/>
          </a:xfrm>
          <a:prstGeom prst="rect">
            <a:avLst/>
          </a:prstGeom>
          <a:solidFill>
            <a:schemeClr val="bg1"/>
          </a:solidFill>
        </p:spPr>
        <p:txBody>
          <a:bodyPr wrap="none" rtlCol="0">
            <a:spAutoFit/>
          </a:bodyPr>
          <a:lstStyle/>
          <a:p>
            <a:r>
              <a:rPr lang="en-US" altLang="zh-CN" sz="2400" b="1" dirty="0" smtClean="0">
                <a:solidFill>
                  <a:srgbClr val="006600"/>
                </a:solidFill>
              </a:rPr>
              <a:t>Scott</a:t>
            </a:r>
            <a:endParaRPr lang="zh-CN" altLang="en-US" sz="2400" b="1" dirty="0">
              <a:solidFill>
                <a:srgbClr val="006600"/>
              </a:solidFill>
            </a:endParaRPr>
          </a:p>
        </p:txBody>
      </p:sp>
      <p:sp>
        <p:nvSpPr>
          <p:cNvPr id="15" name="矩形 14"/>
          <p:cNvSpPr/>
          <p:nvPr/>
        </p:nvSpPr>
        <p:spPr>
          <a:xfrm>
            <a:off x="5890798" y="1171332"/>
            <a:ext cx="1489510" cy="461665"/>
          </a:xfrm>
          <a:prstGeom prst="rect">
            <a:avLst/>
          </a:prstGeom>
          <a:solidFill>
            <a:schemeClr val="bg1"/>
          </a:solidFill>
        </p:spPr>
        <p:txBody>
          <a:bodyPr wrap="none">
            <a:spAutoFit/>
          </a:bodyPr>
          <a:lstStyle/>
          <a:p>
            <a:r>
              <a:rPr lang="en-US" altLang="zh-CN" sz="2400" b="1" dirty="0">
                <a:solidFill>
                  <a:srgbClr val="C00000"/>
                </a:solidFill>
                <a:latin typeface="Arial Narrow" pitchFamily="34" charset="0"/>
              </a:rPr>
              <a:t>Amundsen</a:t>
            </a:r>
            <a:endParaRPr lang="zh-CN" altLang="en-US" sz="2400" b="1" dirty="0">
              <a:solidFill>
                <a:srgbClr val="C00000"/>
              </a:solidFill>
              <a:latin typeface="Arial Narrow" pitchFamily="34" charset="0"/>
            </a:endParaRPr>
          </a:p>
        </p:txBody>
      </p:sp>
    </p:spTree>
    <p:extLst>
      <p:ext uri="{BB962C8B-B14F-4D97-AF65-F5344CB8AC3E}">
        <p14:creationId xmlns:p14="http://schemas.microsoft.com/office/powerpoint/2010/main" val="410630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1"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623"/>
            <a:ext cx="2024738" cy="654653"/>
          </a:xfrm>
          <a:prstGeom prst="rect">
            <a:avLst/>
          </a:prstGeom>
        </p:spPr>
      </p:pic>
      <p:sp>
        <p:nvSpPr>
          <p:cNvPr id="7" name="标题 1"/>
          <p:cNvSpPr txBox="1">
            <a:spLocks/>
          </p:cNvSpPr>
          <p:nvPr/>
        </p:nvSpPr>
        <p:spPr bwMode="auto">
          <a:xfrm>
            <a:off x="-231959" y="25443"/>
            <a:ext cx="2104920" cy="530802"/>
          </a:xfrm>
          <a:prstGeom prst="roundRect">
            <a:avLst/>
          </a:prstGeom>
          <a:noFill/>
          <a:ln>
            <a:noFill/>
            <a:prstDash val="sysDot"/>
          </a:ln>
          <a:extLst/>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bodyPr>
          <a:lstStyle>
            <a:lvl1pPr algn="ctr" rtl="0" eaLnBrk="1" fontAlgn="base" hangingPunct="1">
              <a:lnSpc>
                <a:spcPct val="90000"/>
              </a:lnSpc>
              <a:spcBef>
                <a:spcPct val="0"/>
              </a:spcBef>
              <a:spcAft>
                <a:spcPct val="0"/>
              </a:spcAft>
              <a:defRPr sz="2800" b="1" kern="1200">
                <a:solidFill>
                  <a:schemeClr val="tx1"/>
                </a:solidFill>
                <a:latin typeface="+mj-lt"/>
                <a:ea typeface="楷体" panose="02010609060101010101" pitchFamily="49" charset="-122"/>
                <a:cs typeface="+mj-cs"/>
              </a:defRPr>
            </a:lvl1pPr>
            <a:lvl2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2pPr>
            <a:lvl3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3pPr>
            <a:lvl4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4pPr>
            <a:lvl5pPr algn="ctr" rtl="0" eaLnBrk="1" fontAlgn="base" hangingPunct="1">
              <a:lnSpc>
                <a:spcPct val="90000"/>
              </a:lnSpc>
              <a:spcBef>
                <a:spcPct val="0"/>
              </a:spcBef>
              <a:spcAft>
                <a:spcPct val="0"/>
              </a:spcAft>
              <a:defRPr sz="3960">
                <a:solidFill>
                  <a:schemeClr val="tx1"/>
                </a:solidFill>
                <a:latin typeface="楷体" panose="02010609060101010101" pitchFamily="49" charset="-122"/>
                <a:ea typeface="楷体" panose="02010609060101010101" pitchFamily="49" charset="-122"/>
              </a:defRPr>
            </a:lvl5pPr>
            <a:lvl6pPr marL="41148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6pPr>
            <a:lvl7pPr marL="82296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7pPr>
            <a:lvl8pPr marL="123444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8pPr>
            <a:lvl9pPr marL="1645920" algn="l" rtl="0" eaLnBrk="1" fontAlgn="base" hangingPunct="1">
              <a:lnSpc>
                <a:spcPct val="90000"/>
              </a:lnSpc>
              <a:spcBef>
                <a:spcPct val="0"/>
              </a:spcBef>
              <a:spcAft>
                <a:spcPct val="0"/>
              </a:spcAft>
              <a:defRPr sz="3960">
                <a:solidFill>
                  <a:schemeClr val="tx1"/>
                </a:solidFill>
                <a:latin typeface="Calibri Light" panose="020F0302020204030204" pitchFamily="34" charset="0"/>
                <a:ea typeface="宋体" panose="02010600030101010101" pitchFamily="2" charset="-122"/>
              </a:defRPr>
            </a:lvl9pPr>
          </a:lstStyle>
          <a:p>
            <a:r>
              <a:rPr lang="en-US" altLang="zh-CN" sz="2700" dirty="0" smtClean="0">
                <a:solidFill>
                  <a:schemeClr val="bg1"/>
                </a:solidFill>
                <a:effectLst>
                  <a:glow rad="139700">
                    <a:schemeClr val="accent4">
                      <a:satMod val="175000"/>
                      <a:alpha val="40000"/>
                    </a:schemeClr>
                  </a:glow>
                </a:effectLst>
              </a:rPr>
              <a:t>Task 2</a:t>
            </a:r>
            <a:endParaRPr lang="zh-CN" altLang="en-US" sz="2700" dirty="0">
              <a:solidFill>
                <a:schemeClr val="bg1"/>
              </a:solidFill>
              <a:effectLst>
                <a:glow rad="139700">
                  <a:schemeClr val="accent4">
                    <a:satMod val="175000"/>
                    <a:alpha val="40000"/>
                  </a:schemeClr>
                </a:glow>
              </a:effectLst>
            </a:endParaRPr>
          </a:p>
        </p:txBody>
      </p:sp>
      <p:pic>
        <p:nvPicPr>
          <p:cNvPr id="9" name="图片 8" descr="C:\Users\dell\AppData\Local\Temp\1581700817(1).png"/>
          <p:cNvPicPr/>
          <p:nvPr/>
        </p:nvPicPr>
        <p:blipFill>
          <a:blip r:embed="rId3">
            <a:extLst>
              <a:ext uri="{28A0092B-C50C-407E-A947-70E740481C1C}">
                <a14:useLocalDpi xmlns:a14="http://schemas.microsoft.com/office/drawing/2010/main" val="0"/>
              </a:ext>
            </a:extLst>
          </a:blip>
          <a:srcRect/>
          <a:stretch>
            <a:fillRect/>
          </a:stretch>
        </p:blipFill>
        <p:spPr bwMode="auto">
          <a:xfrm>
            <a:off x="1646674" y="-403563"/>
            <a:ext cx="7538085" cy="558546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1" name="椭圆 10"/>
          <p:cNvSpPr/>
          <p:nvPr/>
        </p:nvSpPr>
        <p:spPr>
          <a:xfrm>
            <a:off x="4299585" y="720090"/>
            <a:ext cx="180975" cy="95250"/>
          </a:xfrm>
          <a:prstGeom prst="ellipse">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436041" y="1032510"/>
            <a:ext cx="180975"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19" name="直接箭头连接符 18"/>
          <p:cNvCxnSpPr/>
          <p:nvPr/>
        </p:nvCxnSpPr>
        <p:spPr>
          <a:xfrm flipH="1">
            <a:off x="6422970" y="1207294"/>
            <a:ext cx="194046" cy="514826"/>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4913685" y="290371"/>
            <a:ext cx="1349956" cy="584775"/>
          </a:xfrm>
          <a:prstGeom prst="rect">
            <a:avLst/>
          </a:prstGeom>
          <a:noFill/>
        </p:spPr>
        <p:txBody>
          <a:bodyPr wrap="square" rtlCol="0">
            <a:spAutoFit/>
          </a:bodyPr>
          <a:lstStyle/>
          <a:p>
            <a:r>
              <a:rPr lang="en-US" altLang="zh-CN" sz="1600" b="1" dirty="0" smtClean="0">
                <a:solidFill>
                  <a:srgbClr val="000099"/>
                </a:solidFill>
                <a:latin typeface="Arial Narrow" pitchFamily="34" charset="0"/>
              </a:rPr>
              <a:t>Both prepared food bases.</a:t>
            </a:r>
            <a:endParaRPr lang="zh-CN" altLang="en-US" sz="1600" b="1" dirty="0">
              <a:solidFill>
                <a:srgbClr val="000099"/>
              </a:solidFill>
              <a:latin typeface="Arial Narrow" pitchFamily="34" charset="0"/>
            </a:endParaRPr>
          </a:p>
        </p:txBody>
      </p:sp>
      <p:sp>
        <p:nvSpPr>
          <p:cNvPr id="10" name="TextBox 9"/>
          <p:cNvSpPr txBox="1"/>
          <p:nvPr/>
        </p:nvSpPr>
        <p:spPr>
          <a:xfrm>
            <a:off x="6547613" y="875146"/>
            <a:ext cx="1136850" cy="369332"/>
          </a:xfrm>
          <a:prstGeom prst="rect">
            <a:avLst/>
          </a:prstGeom>
          <a:noFill/>
        </p:spPr>
        <p:txBody>
          <a:bodyPr wrap="none" rtlCol="0">
            <a:spAutoFit/>
          </a:bodyPr>
          <a:lstStyle/>
          <a:p>
            <a:r>
              <a:rPr lang="en-US" altLang="zh-CN" b="1" dirty="0" smtClean="0">
                <a:solidFill>
                  <a:srgbClr val="FF0000"/>
                </a:solidFill>
                <a:latin typeface="Arial Narrow" pitchFamily="34" charset="0"/>
              </a:rPr>
              <a:t>09/08/1911</a:t>
            </a:r>
            <a:endParaRPr lang="zh-CN" altLang="en-US" b="1" dirty="0">
              <a:solidFill>
                <a:srgbClr val="FF0000"/>
              </a:solidFill>
              <a:latin typeface="Arial Narrow" pitchFamily="34" charset="0"/>
            </a:endParaRPr>
          </a:p>
        </p:txBody>
      </p:sp>
      <p:sp>
        <p:nvSpPr>
          <p:cNvPr id="18" name="TextBox 17"/>
          <p:cNvSpPr txBox="1"/>
          <p:nvPr/>
        </p:nvSpPr>
        <p:spPr>
          <a:xfrm>
            <a:off x="6617016" y="1464707"/>
            <a:ext cx="2417650" cy="646331"/>
          </a:xfrm>
          <a:prstGeom prst="rect">
            <a:avLst/>
          </a:prstGeom>
          <a:noFill/>
        </p:spPr>
        <p:txBody>
          <a:bodyPr wrap="none" rtlCol="0">
            <a:spAutoFit/>
          </a:bodyPr>
          <a:lstStyle/>
          <a:p>
            <a:r>
              <a:rPr lang="en-US" altLang="zh-CN" b="1" dirty="0" smtClean="0">
                <a:solidFill>
                  <a:srgbClr val="FF0000"/>
                </a:solidFill>
                <a:latin typeface="Arial Narrow" pitchFamily="34" charset="0"/>
              </a:rPr>
              <a:t>Dogs pulled the sledges.</a:t>
            </a:r>
          </a:p>
          <a:p>
            <a:r>
              <a:rPr lang="en-US" altLang="zh-CN" b="1" dirty="0" smtClean="0">
                <a:solidFill>
                  <a:srgbClr val="FF0000"/>
                </a:solidFill>
                <a:latin typeface="Arial Narrow" pitchFamily="34" charset="0"/>
              </a:rPr>
              <a:t>Men were on skis.</a:t>
            </a:r>
            <a:endParaRPr lang="zh-CN" altLang="en-US" b="1" dirty="0">
              <a:solidFill>
                <a:srgbClr val="FF0000"/>
              </a:solidFill>
              <a:latin typeface="Arial Narrow" pitchFamily="34" charset="0"/>
            </a:endParaRPr>
          </a:p>
        </p:txBody>
      </p:sp>
      <p:cxnSp>
        <p:nvCxnSpPr>
          <p:cNvPr id="20" name="直接箭头连接符 19"/>
          <p:cNvCxnSpPr/>
          <p:nvPr/>
        </p:nvCxnSpPr>
        <p:spPr>
          <a:xfrm flipH="1">
            <a:off x="5296877" y="4525799"/>
            <a:ext cx="124711" cy="514826"/>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6251371" y="2020848"/>
            <a:ext cx="1574470" cy="369332"/>
          </a:xfrm>
          <a:prstGeom prst="rect">
            <a:avLst/>
          </a:prstGeom>
          <a:noFill/>
        </p:spPr>
        <p:txBody>
          <a:bodyPr wrap="none" rtlCol="0">
            <a:spAutoFit/>
          </a:bodyPr>
          <a:lstStyle/>
          <a:p>
            <a:r>
              <a:rPr lang="en-US" altLang="zh-CN" b="1" dirty="0" smtClean="0">
                <a:solidFill>
                  <a:srgbClr val="FF0000"/>
                </a:solidFill>
                <a:latin typeface="Arial Narrow" pitchFamily="34" charset="0"/>
              </a:rPr>
              <a:t>Rapid progress</a:t>
            </a:r>
            <a:endParaRPr lang="zh-CN" altLang="en-US" b="1" dirty="0">
              <a:solidFill>
                <a:srgbClr val="FF0000"/>
              </a:solidFill>
              <a:latin typeface="Arial Narrow" pitchFamily="34" charset="0"/>
            </a:endParaRPr>
          </a:p>
        </p:txBody>
      </p:sp>
      <p:cxnSp>
        <p:nvCxnSpPr>
          <p:cNvPr id="23" name="直接箭头连接符 22"/>
          <p:cNvCxnSpPr/>
          <p:nvPr/>
        </p:nvCxnSpPr>
        <p:spPr>
          <a:xfrm flipV="1">
            <a:off x="5353362" y="3792934"/>
            <a:ext cx="124711" cy="562342"/>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5286120" y="794898"/>
            <a:ext cx="1136850" cy="369332"/>
          </a:xfrm>
          <a:prstGeom prst="rect">
            <a:avLst/>
          </a:prstGeom>
          <a:noFill/>
        </p:spPr>
        <p:txBody>
          <a:bodyPr wrap="none" rtlCol="0">
            <a:spAutoFit/>
          </a:bodyPr>
          <a:lstStyle/>
          <a:p>
            <a:r>
              <a:rPr lang="en-US" altLang="zh-CN" b="1" dirty="0" smtClean="0">
                <a:solidFill>
                  <a:srgbClr val="FF0000"/>
                </a:solidFill>
                <a:latin typeface="Arial Narrow" pitchFamily="34" charset="0"/>
              </a:rPr>
              <a:t>01/25/1912</a:t>
            </a:r>
            <a:endParaRPr lang="zh-CN" altLang="en-US" b="1" dirty="0">
              <a:solidFill>
                <a:srgbClr val="FF0000"/>
              </a:solidFill>
              <a:latin typeface="Arial Narrow" pitchFamily="34" charset="0"/>
            </a:endParaRPr>
          </a:p>
        </p:txBody>
      </p:sp>
      <p:cxnSp>
        <p:nvCxnSpPr>
          <p:cNvPr id="27" name="直接箭头连接符 26"/>
          <p:cNvCxnSpPr/>
          <p:nvPr/>
        </p:nvCxnSpPr>
        <p:spPr>
          <a:xfrm flipV="1">
            <a:off x="6124019" y="1242289"/>
            <a:ext cx="197999" cy="490785"/>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30" name="TextBox 29"/>
          <p:cNvSpPr txBox="1"/>
          <p:nvPr/>
        </p:nvSpPr>
        <p:spPr>
          <a:xfrm>
            <a:off x="5575883" y="1146750"/>
            <a:ext cx="723275" cy="369332"/>
          </a:xfrm>
          <a:prstGeom prst="rect">
            <a:avLst/>
          </a:prstGeom>
          <a:noFill/>
        </p:spPr>
        <p:txBody>
          <a:bodyPr wrap="none" rtlCol="0">
            <a:spAutoFit/>
          </a:bodyPr>
          <a:lstStyle/>
          <a:p>
            <a:r>
              <a:rPr lang="en-US" altLang="zh-CN" b="1" dirty="0" smtClean="0">
                <a:solidFill>
                  <a:srgbClr val="FF0000"/>
                </a:solidFill>
                <a:latin typeface="Arial Narrow" pitchFamily="34" charset="0"/>
              </a:rPr>
              <a:t>safely</a:t>
            </a:r>
            <a:endParaRPr lang="zh-CN" altLang="en-US" b="1" dirty="0">
              <a:solidFill>
                <a:srgbClr val="FF0000"/>
              </a:solidFill>
              <a:latin typeface="Arial Narrow" pitchFamily="34" charset="0"/>
            </a:endParaRPr>
          </a:p>
        </p:txBody>
      </p:sp>
      <p:pic>
        <p:nvPicPr>
          <p:cNvPr id="2053" name="Picture 5" descr="C:\Users\dell\Desktop\必修二Unit 5\Scott南极点合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 y="3258234"/>
            <a:ext cx="2736560" cy="1882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https://ss1.bdstatic.com/70cFuXSh_Q1YnxGkpoWK1HF6hhy/it/u=941638568,1359051495&amp;fm=26&amp;gp=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124" y="2390180"/>
            <a:ext cx="2866216" cy="1736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dell\Desktop\必修二Unit 5\阿蒙森插下挪威国旗.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2018" y="3428379"/>
            <a:ext cx="2806258" cy="1853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35" name="直接箭头连接符 34"/>
          <p:cNvCxnSpPr/>
          <p:nvPr/>
        </p:nvCxnSpPr>
        <p:spPr>
          <a:xfrm>
            <a:off x="4619295" y="897699"/>
            <a:ext cx="133482" cy="533061"/>
          </a:xfrm>
          <a:prstGeom prst="straightConnector1">
            <a:avLst/>
          </a:prstGeom>
          <a:ln w="28575">
            <a:solidFill>
              <a:srgbClr val="339933"/>
            </a:solidFill>
            <a:tailEnd type="arrow"/>
          </a:ln>
        </p:spPr>
        <p:style>
          <a:lnRef idx="1">
            <a:schemeClr val="accent2"/>
          </a:lnRef>
          <a:fillRef idx="0">
            <a:schemeClr val="accent2"/>
          </a:fillRef>
          <a:effectRef idx="0">
            <a:schemeClr val="accent2"/>
          </a:effectRef>
          <a:fontRef idx="minor">
            <a:schemeClr val="tx1"/>
          </a:fontRef>
        </p:style>
      </p:cxnSp>
      <p:sp>
        <p:nvSpPr>
          <p:cNvPr id="39" name="TextBox 38"/>
          <p:cNvSpPr txBox="1"/>
          <p:nvPr/>
        </p:nvSpPr>
        <p:spPr>
          <a:xfrm>
            <a:off x="3912135" y="398092"/>
            <a:ext cx="1031051" cy="369332"/>
          </a:xfrm>
          <a:prstGeom prst="rect">
            <a:avLst/>
          </a:prstGeom>
          <a:noFill/>
        </p:spPr>
        <p:txBody>
          <a:bodyPr wrap="none" rtlCol="0">
            <a:spAutoFit/>
          </a:bodyPr>
          <a:lstStyle/>
          <a:p>
            <a:r>
              <a:rPr lang="en-US" altLang="zh-CN" b="1" dirty="0" smtClean="0">
                <a:solidFill>
                  <a:srgbClr val="339933"/>
                </a:solidFill>
                <a:latin typeface="Arial Narrow" pitchFamily="34" charset="0"/>
              </a:rPr>
              <a:t>11/1/1911</a:t>
            </a:r>
            <a:endParaRPr lang="zh-CN" altLang="en-US" b="1" dirty="0">
              <a:solidFill>
                <a:srgbClr val="339933"/>
              </a:solidFill>
              <a:latin typeface="Arial Narrow" pitchFamily="34" charset="0"/>
            </a:endParaRPr>
          </a:p>
        </p:txBody>
      </p:sp>
      <p:sp>
        <p:nvSpPr>
          <p:cNvPr id="40" name="TextBox 39"/>
          <p:cNvSpPr txBox="1"/>
          <p:nvPr/>
        </p:nvSpPr>
        <p:spPr>
          <a:xfrm>
            <a:off x="4868568" y="1409418"/>
            <a:ext cx="1177132" cy="1323439"/>
          </a:xfrm>
          <a:prstGeom prst="rect">
            <a:avLst/>
          </a:prstGeom>
          <a:solidFill>
            <a:srgbClr val="FCFDFD">
              <a:alpha val="69020"/>
            </a:srgbClr>
          </a:solidFill>
        </p:spPr>
        <p:txBody>
          <a:bodyPr wrap="square" rtlCol="0">
            <a:spAutoFit/>
          </a:bodyPr>
          <a:lstStyle/>
          <a:p>
            <a:r>
              <a:rPr lang="en-US" altLang="zh-CN" sz="1600" b="1" dirty="0" smtClean="0">
                <a:solidFill>
                  <a:srgbClr val="339933"/>
                </a:solidFill>
                <a:latin typeface="Arial Narrow" pitchFamily="34" charset="0"/>
              </a:rPr>
              <a:t>Problems:</a:t>
            </a:r>
          </a:p>
          <a:p>
            <a:r>
              <a:rPr lang="en-US" altLang="zh-CN" sz="1600" b="1" dirty="0" smtClean="0">
                <a:solidFill>
                  <a:srgbClr val="339933"/>
                </a:solidFill>
                <a:latin typeface="Arial Narrow" pitchFamily="34" charset="0"/>
              </a:rPr>
              <a:t>sledges horses</a:t>
            </a:r>
          </a:p>
          <a:p>
            <a:r>
              <a:rPr lang="en-US" altLang="zh-CN" sz="1600" b="1" dirty="0" smtClean="0">
                <a:solidFill>
                  <a:srgbClr val="339933"/>
                </a:solidFill>
                <a:latin typeface="Arial Narrow" pitchFamily="34" charset="0"/>
              </a:rPr>
              <a:t>Men pushed the sledges.</a:t>
            </a:r>
            <a:endParaRPr lang="zh-CN" altLang="en-US" sz="1600" b="1" dirty="0">
              <a:solidFill>
                <a:srgbClr val="339933"/>
              </a:solidFill>
              <a:latin typeface="Arial Narrow" pitchFamily="34" charset="0"/>
            </a:endParaRPr>
          </a:p>
        </p:txBody>
      </p:sp>
      <p:cxnSp>
        <p:nvCxnSpPr>
          <p:cNvPr id="41" name="直接箭头连接符 40"/>
          <p:cNvCxnSpPr/>
          <p:nvPr/>
        </p:nvCxnSpPr>
        <p:spPr>
          <a:xfrm>
            <a:off x="5135880" y="4279076"/>
            <a:ext cx="174974" cy="601529"/>
          </a:xfrm>
          <a:prstGeom prst="straightConnector1">
            <a:avLst/>
          </a:prstGeom>
          <a:ln w="28575">
            <a:solidFill>
              <a:srgbClr val="339933"/>
            </a:solidFill>
            <a:tailEnd type="arrow"/>
          </a:ln>
        </p:spPr>
        <p:style>
          <a:lnRef idx="1">
            <a:schemeClr val="accent2"/>
          </a:lnRef>
          <a:fillRef idx="0">
            <a:schemeClr val="accent2"/>
          </a:fillRef>
          <a:effectRef idx="0">
            <a:schemeClr val="accent2"/>
          </a:effectRef>
          <a:fontRef idx="minor">
            <a:schemeClr val="tx1"/>
          </a:fontRef>
        </p:style>
      </p:cxnSp>
      <p:pic>
        <p:nvPicPr>
          <p:cNvPr id="2057" name="Picture 8" descr="C:\Users\dell\Desktop\必修二Unit 5\被迫使用人力拖行行李的英国探险队.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 y="1733074"/>
            <a:ext cx="2559905" cy="1269286"/>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591773" y="4816371"/>
            <a:ext cx="1177132" cy="338554"/>
          </a:xfrm>
          <a:prstGeom prst="rect">
            <a:avLst/>
          </a:prstGeom>
          <a:solidFill>
            <a:srgbClr val="FCFDFD">
              <a:alpha val="21961"/>
            </a:srgbClr>
          </a:solidFill>
        </p:spPr>
        <p:txBody>
          <a:bodyPr wrap="square" rtlCol="0">
            <a:spAutoFit/>
          </a:bodyPr>
          <a:lstStyle/>
          <a:p>
            <a:r>
              <a:rPr lang="en-US" altLang="zh-CN" sz="1600" b="1" dirty="0" smtClean="0">
                <a:solidFill>
                  <a:srgbClr val="339933"/>
                </a:solidFill>
                <a:latin typeface="Arial Narrow" pitchFamily="34" charset="0"/>
              </a:rPr>
              <a:t>shocked</a:t>
            </a:r>
            <a:endParaRPr lang="zh-CN" altLang="en-US" sz="1600" b="1" dirty="0">
              <a:solidFill>
                <a:srgbClr val="339933"/>
              </a:solidFill>
              <a:latin typeface="Arial Narrow" pitchFamily="34" charset="0"/>
            </a:endParaRPr>
          </a:p>
        </p:txBody>
      </p:sp>
      <p:cxnSp>
        <p:nvCxnSpPr>
          <p:cNvPr id="49" name="直接箭头连接符 48"/>
          <p:cNvCxnSpPr/>
          <p:nvPr/>
        </p:nvCxnSpPr>
        <p:spPr>
          <a:xfrm flipH="1" flipV="1">
            <a:off x="4768905" y="3544972"/>
            <a:ext cx="212500" cy="657152"/>
          </a:xfrm>
          <a:prstGeom prst="straightConnector1">
            <a:avLst/>
          </a:prstGeom>
          <a:ln w="28575">
            <a:solidFill>
              <a:srgbClr val="339933"/>
            </a:solidFill>
            <a:tailEnd type="arrow"/>
          </a:ln>
        </p:spPr>
        <p:style>
          <a:lnRef idx="1">
            <a:schemeClr val="accent2"/>
          </a:lnRef>
          <a:fillRef idx="0">
            <a:schemeClr val="accent2"/>
          </a:fillRef>
          <a:effectRef idx="0">
            <a:schemeClr val="accent2"/>
          </a:effectRef>
          <a:fontRef idx="minor">
            <a:schemeClr val="tx1"/>
          </a:fontRef>
        </p:style>
      </p:cxnSp>
      <p:sp>
        <p:nvSpPr>
          <p:cNvPr id="53" name="TextBox 52"/>
          <p:cNvSpPr txBox="1"/>
          <p:nvPr/>
        </p:nvSpPr>
        <p:spPr>
          <a:xfrm>
            <a:off x="3048980" y="3711326"/>
            <a:ext cx="1774216" cy="584775"/>
          </a:xfrm>
          <a:prstGeom prst="rect">
            <a:avLst/>
          </a:prstGeom>
          <a:solidFill>
            <a:srgbClr val="FCFDFD"/>
          </a:solidFill>
        </p:spPr>
        <p:txBody>
          <a:bodyPr wrap="square" rtlCol="0">
            <a:spAutoFit/>
          </a:bodyPr>
          <a:lstStyle/>
          <a:p>
            <a:r>
              <a:rPr lang="en-US" altLang="zh-CN" sz="1600" b="1" dirty="0" smtClean="0">
                <a:solidFill>
                  <a:srgbClr val="339933"/>
                </a:solidFill>
                <a:latin typeface="Arial Narrow" pitchFamily="34" charset="0"/>
              </a:rPr>
              <a:t>Being tired</a:t>
            </a:r>
          </a:p>
          <a:p>
            <a:r>
              <a:rPr lang="en-US" altLang="zh-CN" sz="1600" b="1" dirty="0" smtClean="0">
                <a:solidFill>
                  <a:srgbClr val="339933"/>
                </a:solidFill>
                <a:latin typeface="Arial Narrow" pitchFamily="34" charset="0"/>
              </a:rPr>
              <a:t>Running out of food</a:t>
            </a:r>
          </a:p>
        </p:txBody>
      </p:sp>
      <p:sp>
        <p:nvSpPr>
          <p:cNvPr id="54" name="TextBox 53"/>
          <p:cNvSpPr txBox="1"/>
          <p:nvPr/>
        </p:nvSpPr>
        <p:spPr>
          <a:xfrm>
            <a:off x="3169949" y="3146890"/>
            <a:ext cx="1599907" cy="338554"/>
          </a:xfrm>
          <a:prstGeom prst="rect">
            <a:avLst/>
          </a:prstGeom>
          <a:solidFill>
            <a:srgbClr val="FCFDFD"/>
          </a:solidFill>
        </p:spPr>
        <p:txBody>
          <a:bodyPr wrap="square" rtlCol="0">
            <a:spAutoFit/>
          </a:bodyPr>
          <a:lstStyle/>
          <a:p>
            <a:r>
              <a:rPr lang="en-US" altLang="zh-CN" sz="1600" b="1" dirty="0" smtClean="0">
                <a:solidFill>
                  <a:srgbClr val="339933"/>
                </a:solidFill>
                <a:latin typeface="Arial Narrow" pitchFamily="34" charset="0"/>
              </a:rPr>
              <a:t>Looking for rocks</a:t>
            </a:r>
            <a:endParaRPr lang="zh-CN" altLang="en-US" sz="1600" b="1" dirty="0">
              <a:solidFill>
                <a:srgbClr val="339933"/>
              </a:solidFill>
              <a:latin typeface="Arial Narrow" pitchFamily="34" charset="0"/>
            </a:endParaRPr>
          </a:p>
        </p:txBody>
      </p:sp>
      <p:cxnSp>
        <p:nvCxnSpPr>
          <p:cNvPr id="2067" name="直接连接符 2066"/>
          <p:cNvCxnSpPr/>
          <p:nvPr/>
        </p:nvCxnSpPr>
        <p:spPr>
          <a:xfrm>
            <a:off x="4594596" y="2732857"/>
            <a:ext cx="386809" cy="78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423099" y="2517309"/>
            <a:ext cx="1160951" cy="338554"/>
          </a:xfrm>
          <a:prstGeom prst="rect">
            <a:avLst/>
          </a:prstGeom>
          <a:solidFill>
            <a:srgbClr val="FCFDFD"/>
          </a:solidFill>
        </p:spPr>
        <p:txBody>
          <a:bodyPr wrap="square" rtlCol="0">
            <a:spAutoFit/>
          </a:bodyPr>
          <a:lstStyle/>
          <a:p>
            <a:r>
              <a:rPr lang="en-US" altLang="zh-CN" sz="1600" b="1" dirty="0" smtClean="0">
                <a:solidFill>
                  <a:srgbClr val="339933"/>
                </a:solidFill>
                <a:latin typeface="Arial Narrow" pitchFamily="34" charset="0"/>
              </a:rPr>
              <a:t>Evans died.</a:t>
            </a:r>
            <a:endParaRPr lang="zh-CN" altLang="en-US" sz="1600" b="1" dirty="0">
              <a:solidFill>
                <a:srgbClr val="339933"/>
              </a:solidFill>
              <a:latin typeface="Arial Narrow" pitchFamily="34" charset="0"/>
            </a:endParaRPr>
          </a:p>
        </p:txBody>
      </p:sp>
      <p:cxnSp>
        <p:nvCxnSpPr>
          <p:cNvPr id="62" name="直接连接符 61"/>
          <p:cNvCxnSpPr/>
          <p:nvPr/>
        </p:nvCxnSpPr>
        <p:spPr>
          <a:xfrm flipV="1">
            <a:off x="4438206" y="1976765"/>
            <a:ext cx="349794" cy="134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835620" y="2111038"/>
            <a:ext cx="1790436" cy="338554"/>
          </a:xfrm>
          <a:prstGeom prst="rect">
            <a:avLst/>
          </a:prstGeom>
          <a:solidFill>
            <a:srgbClr val="FCFDFD"/>
          </a:solidFill>
        </p:spPr>
        <p:txBody>
          <a:bodyPr wrap="square" rtlCol="0">
            <a:spAutoFit/>
          </a:bodyPr>
          <a:lstStyle/>
          <a:p>
            <a:r>
              <a:rPr lang="en-US" altLang="zh-CN" sz="1600" b="1" dirty="0" smtClean="0">
                <a:solidFill>
                  <a:srgbClr val="339933"/>
                </a:solidFill>
                <a:latin typeface="Arial Narrow" pitchFamily="34" charset="0"/>
              </a:rPr>
              <a:t>Captain Oates died.</a:t>
            </a:r>
            <a:endParaRPr lang="zh-CN" altLang="en-US" sz="1600" b="1" dirty="0">
              <a:solidFill>
                <a:srgbClr val="339933"/>
              </a:solidFill>
              <a:latin typeface="Arial Narrow" pitchFamily="34" charset="0"/>
            </a:endParaRPr>
          </a:p>
        </p:txBody>
      </p:sp>
      <p:sp>
        <p:nvSpPr>
          <p:cNvPr id="67" name="TextBox 66"/>
          <p:cNvSpPr txBox="1"/>
          <p:nvPr/>
        </p:nvSpPr>
        <p:spPr>
          <a:xfrm>
            <a:off x="2629268" y="1711524"/>
            <a:ext cx="1939542" cy="338554"/>
          </a:xfrm>
          <a:prstGeom prst="rect">
            <a:avLst/>
          </a:prstGeom>
          <a:solidFill>
            <a:srgbClr val="FCFDFD"/>
          </a:solidFill>
        </p:spPr>
        <p:txBody>
          <a:bodyPr wrap="square" rtlCol="0">
            <a:spAutoFit/>
          </a:bodyPr>
          <a:lstStyle/>
          <a:p>
            <a:r>
              <a:rPr lang="en-US" altLang="zh-CN" sz="1600" b="1" dirty="0" smtClean="0">
                <a:solidFill>
                  <a:srgbClr val="339933"/>
                </a:solidFill>
                <a:latin typeface="Arial Narrow" pitchFamily="34" charset="0"/>
              </a:rPr>
              <a:t>A terrible storm came.</a:t>
            </a:r>
            <a:endParaRPr lang="zh-CN" altLang="en-US" sz="1600" b="1" dirty="0">
              <a:solidFill>
                <a:srgbClr val="339933"/>
              </a:solidFill>
              <a:latin typeface="Arial Narrow" pitchFamily="34" charset="0"/>
            </a:endParaRPr>
          </a:p>
        </p:txBody>
      </p:sp>
      <p:cxnSp>
        <p:nvCxnSpPr>
          <p:cNvPr id="68" name="直接箭头连接符 67"/>
          <p:cNvCxnSpPr/>
          <p:nvPr/>
        </p:nvCxnSpPr>
        <p:spPr>
          <a:xfrm flipH="1" flipV="1">
            <a:off x="4605265" y="1792440"/>
            <a:ext cx="212500" cy="657152"/>
          </a:xfrm>
          <a:prstGeom prst="straightConnector1">
            <a:avLst/>
          </a:prstGeom>
          <a:ln w="28575">
            <a:solidFill>
              <a:srgbClr val="339933"/>
            </a:solidFill>
            <a:tailEnd type="arrow"/>
          </a:ln>
        </p:spPr>
        <p:style>
          <a:lnRef idx="1">
            <a:schemeClr val="accent2"/>
          </a:lnRef>
          <a:fillRef idx="0">
            <a:schemeClr val="accent2"/>
          </a:fillRef>
          <a:effectRef idx="0">
            <a:schemeClr val="accent2"/>
          </a:effectRef>
          <a:fontRef idx="minor">
            <a:schemeClr val="tx1"/>
          </a:fontRef>
        </p:style>
      </p:cxnSp>
      <p:sp>
        <p:nvSpPr>
          <p:cNvPr id="2072" name="十字星 2071"/>
          <p:cNvSpPr/>
          <p:nvPr/>
        </p:nvSpPr>
        <p:spPr>
          <a:xfrm>
            <a:off x="4656922" y="1487681"/>
            <a:ext cx="191709" cy="304759"/>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73" name="Picture 9" descr="C:\Users\dell\Desktop\必修二Unit 5\Scott, Wilson, Bowers之墓.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2574" y="-95805"/>
            <a:ext cx="1069199" cy="15128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599305" y="656428"/>
            <a:ext cx="954107" cy="461665"/>
          </a:xfrm>
          <a:prstGeom prst="rect">
            <a:avLst/>
          </a:prstGeom>
          <a:solidFill>
            <a:schemeClr val="bg1"/>
          </a:solidFill>
        </p:spPr>
        <p:txBody>
          <a:bodyPr wrap="none" rtlCol="0">
            <a:spAutoFit/>
          </a:bodyPr>
          <a:lstStyle/>
          <a:p>
            <a:r>
              <a:rPr lang="en-US" altLang="zh-CN" sz="2400" b="1" dirty="0" smtClean="0">
                <a:solidFill>
                  <a:srgbClr val="006600"/>
                </a:solidFill>
              </a:rPr>
              <a:t>Scott</a:t>
            </a:r>
            <a:endParaRPr lang="zh-CN" altLang="en-US" sz="2400" b="1" dirty="0">
              <a:solidFill>
                <a:srgbClr val="006600"/>
              </a:solidFill>
            </a:endParaRPr>
          </a:p>
        </p:txBody>
      </p:sp>
      <p:sp>
        <p:nvSpPr>
          <p:cNvPr id="38" name="矩形 37"/>
          <p:cNvSpPr/>
          <p:nvPr/>
        </p:nvSpPr>
        <p:spPr>
          <a:xfrm>
            <a:off x="6998016" y="385425"/>
            <a:ext cx="1489510" cy="461665"/>
          </a:xfrm>
          <a:prstGeom prst="rect">
            <a:avLst/>
          </a:prstGeom>
          <a:solidFill>
            <a:schemeClr val="bg1"/>
          </a:solidFill>
        </p:spPr>
        <p:txBody>
          <a:bodyPr wrap="none">
            <a:spAutoFit/>
          </a:bodyPr>
          <a:lstStyle/>
          <a:p>
            <a:r>
              <a:rPr lang="en-US" altLang="zh-CN" sz="2400" b="1" dirty="0">
                <a:solidFill>
                  <a:srgbClr val="C00000"/>
                </a:solidFill>
                <a:latin typeface="Arial Narrow" pitchFamily="34" charset="0"/>
              </a:rPr>
              <a:t>Amundsen</a:t>
            </a:r>
            <a:endParaRPr lang="zh-CN" altLang="en-US" sz="2400" b="1" dirty="0">
              <a:solidFill>
                <a:srgbClr val="C00000"/>
              </a:solidFill>
              <a:latin typeface="Arial Narrow" pitchFamily="34" charset="0"/>
            </a:endParaRPr>
          </a:p>
        </p:txBody>
      </p:sp>
    </p:spTree>
    <p:extLst>
      <p:ext uri="{BB962C8B-B14F-4D97-AF65-F5344CB8AC3E}">
        <p14:creationId xmlns:p14="http://schemas.microsoft.com/office/powerpoint/2010/main" val="40633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5"/>
                                        </p:tgtEl>
                                        <p:attrNameLst>
                                          <p:attrName>style.visibility</p:attrName>
                                        </p:attrNameLst>
                                      </p:cBhvr>
                                      <p:to>
                                        <p:strVal val="visible"/>
                                      </p:to>
                                    </p:set>
                                    <p:animEffect transition="in" filter="fade">
                                      <p:cBhvr>
                                        <p:cTn id="41" dur="500"/>
                                        <p:tgtEl>
                                          <p:spTgt spid="20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fade">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057"/>
                                        </p:tgtEl>
                                        <p:attrNameLst>
                                          <p:attrName>style.visibility</p:attrName>
                                        </p:attrNameLst>
                                      </p:cBhvr>
                                      <p:to>
                                        <p:strVal val="visible"/>
                                      </p:to>
                                    </p:set>
                                    <p:animEffect transition="in" filter="fade">
                                      <p:cBhvr>
                                        <p:cTn id="104" dur="500"/>
                                        <p:tgtEl>
                                          <p:spTgt spid="2057"/>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1000"/>
                                        <p:tgtEl>
                                          <p:spTgt spid="41"/>
                                        </p:tgtEl>
                                      </p:cBhvr>
                                    </p:animEffect>
                                    <p:anim calcmode="lin" valueType="num">
                                      <p:cBhvr>
                                        <p:cTn id="110" dur="1000" fill="hold"/>
                                        <p:tgtEl>
                                          <p:spTgt spid="41"/>
                                        </p:tgtEl>
                                        <p:attrNameLst>
                                          <p:attrName>ppt_x</p:attrName>
                                        </p:attrNameLst>
                                      </p:cBhvr>
                                      <p:tavLst>
                                        <p:tav tm="0">
                                          <p:val>
                                            <p:strVal val="#ppt_x"/>
                                          </p:val>
                                        </p:tav>
                                        <p:tav tm="100000">
                                          <p:val>
                                            <p:strVal val="#ppt_x"/>
                                          </p:val>
                                        </p:tav>
                                      </p:tavLst>
                                    </p:anim>
                                    <p:anim calcmode="lin" valueType="num">
                                      <p:cBhvr>
                                        <p:cTn id="11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053"/>
                                        </p:tgtEl>
                                        <p:attrNameLst>
                                          <p:attrName>style.visibility</p:attrName>
                                        </p:attrNameLst>
                                      </p:cBhvr>
                                      <p:to>
                                        <p:strVal val="visible"/>
                                      </p:to>
                                    </p:set>
                                    <p:animEffect transition="in" filter="fade">
                                      <p:cBhvr>
                                        <p:cTn id="116" dur="500"/>
                                        <p:tgtEl>
                                          <p:spTgt spid="205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6"/>
                                        </p:tgtEl>
                                        <p:attrNameLst>
                                          <p:attrName>style.visibility</p:attrName>
                                        </p:attrNameLst>
                                      </p:cBhvr>
                                      <p:to>
                                        <p:strVal val="visible"/>
                                      </p:to>
                                    </p:set>
                                    <p:animEffect transition="in" filter="fade">
                                      <p:cBhvr>
                                        <p:cTn id="121" dur="500"/>
                                        <p:tgtEl>
                                          <p:spTgt spid="46"/>
                                        </p:tgtEl>
                                      </p:cBhvr>
                                    </p:animEffec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1000"/>
                                        <p:tgtEl>
                                          <p:spTgt spid="49"/>
                                        </p:tgtEl>
                                      </p:cBhvr>
                                    </p:animEffect>
                                    <p:anim calcmode="lin" valueType="num">
                                      <p:cBhvr>
                                        <p:cTn id="127" dur="1000" fill="hold"/>
                                        <p:tgtEl>
                                          <p:spTgt spid="49"/>
                                        </p:tgtEl>
                                        <p:attrNameLst>
                                          <p:attrName>ppt_x</p:attrName>
                                        </p:attrNameLst>
                                      </p:cBhvr>
                                      <p:tavLst>
                                        <p:tav tm="0">
                                          <p:val>
                                            <p:strVal val="#ppt_x"/>
                                          </p:val>
                                        </p:tav>
                                        <p:tav tm="100000">
                                          <p:val>
                                            <p:strVal val="#ppt_x"/>
                                          </p:val>
                                        </p:tav>
                                      </p:tavLst>
                                    </p:anim>
                                    <p:anim calcmode="lin" valueType="num">
                                      <p:cBhvr>
                                        <p:cTn id="12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fade">
                                      <p:cBhvr>
                                        <p:cTn id="138" dur="500"/>
                                        <p:tgtEl>
                                          <p:spTgt spid="5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2067"/>
                                        </p:tgtEl>
                                        <p:attrNameLst>
                                          <p:attrName>style.visibility</p:attrName>
                                        </p:attrNameLst>
                                      </p:cBhvr>
                                      <p:to>
                                        <p:strVal val="visible"/>
                                      </p:to>
                                    </p:set>
                                    <p:animEffect transition="in" filter="wipe(down)">
                                      <p:cBhvr>
                                        <p:cTn id="143" dur="500"/>
                                        <p:tgtEl>
                                          <p:spTgt spid="2067"/>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1"/>
                                        </p:tgtEl>
                                        <p:attrNameLst>
                                          <p:attrName>style.visibility</p:attrName>
                                        </p:attrNameLst>
                                      </p:cBhvr>
                                      <p:to>
                                        <p:strVal val="visible"/>
                                      </p:to>
                                    </p:set>
                                    <p:animEffect transition="in" filter="fade">
                                      <p:cBhvr>
                                        <p:cTn id="148" dur="500"/>
                                        <p:tgtEl>
                                          <p:spTgt spid="61"/>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in" filter="wipe(down)">
                                      <p:cBhvr>
                                        <p:cTn id="153" dur="500"/>
                                        <p:tgtEl>
                                          <p:spTgt spid="62"/>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fade">
                                      <p:cBhvr>
                                        <p:cTn id="158" dur="500"/>
                                        <p:tgtEl>
                                          <p:spTgt spid="63"/>
                                        </p:tgtEl>
                                      </p:cBhvr>
                                    </p:animEffec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nodeType="click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fade">
                                      <p:cBhvr>
                                        <p:cTn id="163" dur="1000"/>
                                        <p:tgtEl>
                                          <p:spTgt spid="68"/>
                                        </p:tgtEl>
                                      </p:cBhvr>
                                    </p:animEffect>
                                    <p:anim calcmode="lin" valueType="num">
                                      <p:cBhvr>
                                        <p:cTn id="164" dur="1000" fill="hold"/>
                                        <p:tgtEl>
                                          <p:spTgt spid="68"/>
                                        </p:tgtEl>
                                        <p:attrNameLst>
                                          <p:attrName>ppt_x</p:attrName>
                                        </p:attrNameLst>
                                      </p:cBhvr>
                                      <p:tavLst>
                                        <p:tav tm="0">
                                          <p:val>
                                            <p:strVal val="#ppt_x"/>
                                          </p:val>
                                        </p:tav>
                                        <p:tav tm="100000">
                                          <p:val>
                                            <p:strVal val="#ppt_x"/>
                                          </p:val>
                                        </p:tav>
                                      </p:tavLst>
                                    </p:anim>
                                    <p:anim calcmode="lin" valueType="num">
                                      <p:cBhvr>
                                        <p:cTn id="16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67"/>
                                        </p:tgtEl>
                                        <p:attrNameLst>
                                          <p:attrName>style.visibility</p:attrName>
                                        </p:attrNameLst>
                                      </p:cBhvr>
                                      <p:to>
                                        <p:strVal val="visible"/>
                                      </p:to>
                                    </p:set>
                                    <p:animEffect transition="in" filter="fade">
                                      <p:cBhvr>
                                        <p:cTn id="170" dur="500"/>
                                        <p:tgtEl>
                                          <p:spTgt spid="67"/>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grpId="0" nodeType="clickEffect">
                                  <p:stCondLst>
                                    <p:cond delay="0"/>
                                  </p:stCondLst>
                                  <p:childTnLst>
                                    <p:set>
                                      <p:cBhvr>
                                        <p:cTn id="174" dur="1" fill="hold">
                                          <p:stCondLst>
                                            <p:cond delay="0"/>
                                          </p:stCondLst>
                                        </p:cTn>
                                        <p:tgtEl>
                                          <p:spTgt spid="2072"/>
                                        </p:tgtEl>
                                        <p:attrNameLst>
                                          <p:attrName>style.visibility</p:attrName>
                                        </p:attrNameLst>
                                      </p:cBhvr>
                                      <p:to>
                                        <p:strVal val="visible"/>
                                      </p:to>
                                    </p:set>
                                    <p:anim calcmode="lin" valueType="num">
                                      <p:cBhvr>
                                        <p:cTn id="175" dur="1000" fill="hold"/>
                                        <p:tgtEl>
                                          <p:spTgt spid="2072"/>
                                        </p:tgtEl>
                                        <p:attrNameLst>
                                          <p:attrName>ppt_w</p:attrName>
                                        </p:attrNameLst>
                                      </p:cBhvr>
                                      <p:tavLst>
                                        <p:tav tm="0">
                                          <p:val>
                                            <p:fltVal val="0"/>
                                          </p:val>
                                        </p:tav>
                                        <p:tav tm="100000">
                                          <p:val>
                                            <p:strVal val="#ppt_w"/>
                                          </p:val>
                                        </p:tav>
                                      </p:tavLst>
                                    </p:anim>
                                    <p:anim calcmode="lin" valueType="num">
                                      <p:cBhvr>
                                        <p:cTn id="176" dur="1000" fill="hold"/>
                                        <p:tgtEl>
                                          <p:spTgt spid="2072"/>
                                        </p:tgtEl>
                                        <p:attrNameLst>
                                          <p:attrName>ppt_h</p:attrName>
                                        </p:attrNameLst>
                                      </p:cBhvr>
                                      <p:tavLst>
                                        <p:tav tm="0">
                                          <p:val>
                                            <p:fltVal val="0"/>
                                          </p:val>
                                        </p:tav>
                                        <p:tav tm="100000">
                                          <p:val>
                                            <p:strVal val="#ppt_h"/>
                                          </p:val>
                                        </p:tav>
                                      </p:tavLst>
                                    </p:anim>
                                    <p:anim calcmode="lin" valueType="num">
                                      <p:cBhvr>
                                        <p:cTn id="177" dur="1000" fill="hold"/>
                                        <p:tgtEl>
                                          <p:spTgt spid="2072"/>
                                        </p:tgtEl>
                                        <p:attrNameLst>
                                          <p:attrName>style.rotation</p:attrName>
                                        </p:attrNameLst>
                                      </p:cBhvr>
                                      <p:tavLst>
                                        <p:tav tm="0">
                                          <p:val>
                                            <p:fltVal val="90"/>
                                          </p:val>
                                        </p:tav>
                                        <p:tav tm="100000">
                                          <p:val>
                                            <p:fltVal val="0"/>
                                          </p:val>
                                        </p:tav>
                                      </p:tavLst>
                                    </p:anim>
                                    <p:animEffect transition="in" filter="fade">
                                      <p:cBhvr>
                                        <p:cTn id="178" dur="1000"/>
                                        <p:tgtEl>
                                          <p:spTgt spid="2072"/>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2073"/>
                                        </p:tgtEl>
                                        <p:attrNameLst>
                                          <p:attrName>style.visibility</p:attrName>
                                        </p:attrNameLst>
                                      </p:cBhvr>
                                      <p:to>
                                        <p:strVal val="visible"/>
                                      </p:to>
                                    </p:set>
                                    <p:animEffect transition="in" filter="fade">
                                      <p:cBhvr>
                                        <p:cTn id="183" dur="5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 grpId="0"/>
      <p:bldP spid="10" grpId="0"/>
      <p:bldP spid="18" grpId="0"/>
      <p:bldP spid="21" grpId="0"/>
      <p:bldP spid="26" grpId="0"/>
      <p:bldP spid="30" grpId="0"/>
      <p:bldP spid="39" grpId="0"/>
      <p:bldP spid="40" grpId="0" animBg="1"/>
      <p:bldP spid="46" grpId="0" animBg="1"/>
      <p:bldP spid="53" grpId="0" animBg="1"/>
      <p:bldP spid="54" grpId="0" animBg="1"/>
      <p:bldP spid="61" grpId="0" animBg="1"/>
      <p:bldP spid="63" grpId="0" animBg="1"/>
      <p:bldP spid="67" grpId="0" animBg="1"/>
      <p:bldP spid="207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810</Words>
  <Application>Microsoft Office PowerPoint</Application>
  <PresentationFormat>全屏显示(16:9)</PresentationFormat>
  <Paragraphs>110</Paragraphs>
  <Slides>15</Slides>
  <Notes>1</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1_Office 主题​​</vt:lpstr>
      <vt:lpstr>必修（二）Unit 5 lesson 3（1）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dell</cp:lastModifiedBy>
  <cp:revision>129</cp:revision>
  <dcterms:created xsi:type="dcterms:W3CDTF">2020-02-01T11:21:51Z</dcterms:created>
  <dcterms:modified xsi:type="dcterms:W3CDTF">2020-02-16T15:35:42Z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