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292" r:id="rId3"/>
    <p:sldId id="293" r:id="rId4"/>
    <p:sldId id="273" r:id="rId5"/>
    <p:sldId id="294" r:id="rId6"/>
    <p:sldId id="296" r:id="rId7"/>
    <p:sldId id="295" r:id="rId8"/>
    <p:sldId id="279" r:id="rId9"/>
    <p:sldId id="297" r:id="rId10"/>
    <p:sldId id="298" r:id="rId11"/>
    <p:sldId id="299" r:id="rId12"/>
    <p:sldId id="281" r:id="rId13"/>
    <p:sldId id="300" r:id="rId14"/>
    <p:sldId id="284" r:id="rId15"/>
    <p:sldId id="301" r:id="rId16"/>
    <p:sldId id="302" r:id="rId17"/>
    <p:sldId id="303" r:id="rId18"/>
    <p:sldId id="271" r:id="rId19"/>
    <p:sldId id="304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FF0000"/>
    <a:srgbClr val="0000CC"/>
    <a:srgbClr val="A50021"/>
    <a:srgbClr val="FFCC66"/>
    <a:srgbClr val="FFFF00"/>
    <a:srgbClr val="FFFFCC"/>
    <a:srgbClr val="800080"/>
    <a:srgbClr val="D9B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800" y="-7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ibili.com/video/av77320726?t=2253&amp;p=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必修（二）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5 lesson 3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北京市三里屯一中 喻瑜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4312920" y="1135028"/>
            <a:ext cx="2148840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024741" y="448434"/>
            <a:ext cx="573679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196941" y="77969"/>
            <a:ext cx="642259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926635" y="77969"/>
            <a:ext cx="870405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1" y="2219791"/>
            <a:ext cx="86563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99"/>
                </a:solidFill>
              </a:rPr>
              <a:t>…Captain Oates, who was having great difficulty walking.</a:t>
            </a:r>
          </a:p>
          <a:p>
            <a:pPr>
              <a:spcBef>
                <a:spcPts val="600"/>
              </a:spcBef>
            </a:pPr>
            <a:r>
              <a:rPr lang="en-US" altLang="zh-CN" sz="2400" dirty="0">
                <a:solidFill>
                  <a:srgbClr val="000099"/>
                </a:solidFill>
              </a:rPr>
              <a:t>Although they were facing extreme difficulties, no one wanted to show the weakness. All the team members wanted to act like a gentleman and die bravely.</a:t>
            </a:r>
          </a:p>
          <a:p>
            <a:pPr>
              <a:spcBef>
                <a:spcPts val="600"/>
              </a:spcBef>
            </a:pPr>
            <a:r>
              <a:rPr lang="en-US" altLang="zh-CN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Inference: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He was going </a:t>
            </a:r>
            <a:r>
              <a:rPr lang="en-US" altLang="zh-CN" sz="2400" b="1" dirty="0">
                <a:solidFill>
                  <a:srgbClr val="FF0000"/>
                </a:solidFill>
              </a:rPr>
              <a:t>to walk into the cold and die away 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from </a:t>
            </a:r>
            <a:r>
              <a:rPr lang="en-US" altLang="zh-CN" sz="2400" b="1" dirty="0">
                <a:solidFill>
                  <a:srgbClr val="FF0000"/>
                </a:solidFill>
              </a:rPr>
              <a:t>the team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. He didn’t want to be a burden.</a:t>
            </a:r>
            <a:endParaRPr lang="en-US" altLang="zh-CN" sz="2400" dirty="0" smtClean="0"/>
          </a:p>
        </p:txBody>
      </p:sp>
      <p:sp>
        <p:nvSpPr>
          <p:cNvPr id="14" name="矩形 13"/>
          <p:cNvSpPr/>
          <p:nvPr/>
        </p:nvSpPr>
        <p:spPr>
          <a:xfrm>
            <a:off x="1966865" y="76505"/>
            <a:ext cx="69409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b="1" dirty="0" smtClean="0">
                <a:solidFill>
                  <a:srgbClr val="800080"/>
                </a:solidFill>
                <a:latin typeface="Arial Narrow" pitchFamily="34" charset="0"/>
              </a:rPr>
              <a:t>Line 33: </a:t>
            </a:r>
            <a:r>
              <a:rPr lang="en-US" altLang="zh-CN" sz="2200" b="1" i="1" dirty="0" smtClean="0">
                <a:latin typeface="Arial Narrow" pitchFamily="34" charset="0"/>
              </a:rPr>
              <a:t>“He </a:t>
            </a:r>
            <a:r>
              <a:rPr lang="en-US" altLang="zh-CN" sz="2200" b="1" i="1" dirty="0">
                <a:latin typeface="Arial Narrow" pitchFamily="34" charset="0"/>
              </a:rPr>
              <a:t>said, </a:t>
            </a:r>
            <a:r>
              <a:rPr lang="en-US" altLang="zh-CN" sz="2200" b="1" i="1" u="sng" dirty="0">
                <a:latin typeface="Arial Narrow" pitchFamily="34" charset="0"/>
              </a:rPr>
              <a:t>‘I am just going outside and may be some time.’</a:t>
            </a:r>
            <a:r>
              <a:rPr lang="en-US" altLang="zh-CN" sz="2200" b="1" i="1" dirty="0">
                <a:latin typeface="Arial Narrow" pitchFamily="34" charset="0"/>
              </a:rPr>
              <a:t>… We knew that poor Oates was walking to his death, but though we </a:t>
            </a:r>
            <a:r>
              <a:rPr lang="en-US" altLang="zh-CN" sz="2200" b="1" i="1" dirty="0" smtClean="0">
                <a:latin typeface="Arial Narrow" pitchFamily="34" charset="0"/>
              </a:rPr>
              <a:t>tried </a:t>
            </a:r>
            <a:r>
              <a:rPr lang="en-US" altLang="zh-CN" sz="2200" b="1" i="1" dirty="0">
                <a:latin typeface="Arial Narrow" pitchFamily="34" charset="0"/>
              </a:rPr>
              <a:t>to stop him, we knew that it was the act of a brave man and an English gentleman. We all hope to meet the end with a similar spirit, and certainly the end is not far.”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081166" cy="157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1075324" y="1861609"/>
            <a:ext cx="7367636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English gentleman: man who is </a:t>
            </a:r>
            <a:r>
              <a:rPr lang="en-US" altLang="zh-CN" sz="2000" b="1" dirty="0">
                <a:solidFill>
                  <a:srgbClr val="000099"/>
                </a:solidFill>
                <a:latin typeface="Arial Narrow" pitchFamily="34" charset="0"/>
              </a:rPr>
              <a:t>polite and educated, and can be 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trusted</a:t>
            </a:r>
            <a:endParaRPr lang="zh-CN" altLang="en-US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5122" name="Picture 2" descr="C:\Users\dell\Desktop\奥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15" y="3668470"/>
            <a:ext cx="2150036" cy="142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0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6732569" y="515361"/>
            <a:ext cx="573679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973681" y="529570"/>
            <a:ext cx="642259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563406" y="175726"/>
            <a:ext cx="1265894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34540" y="1490223"/>
            <a:ext cx="65684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99"/>
                </a:solidFill>
              </a:rPr>
              <a:t>Scott fully understood that they could not </a:t>
            </a:r>
            <a:r>
              <a:rPr lang="en-US" altLang="zh-CN" sz="2400" dirty="0" smtClean="0">
                <a:solidFill>
                  <a:srgbClr val="000099"/>
                </a:solidFill>
              </a:rPr>
              <a:t>survive </a:t>
            </a:r>
            <a:r>
              <a:rPr lang="en-US" altLang="zh-CN" sz="2400" dirty="0">
                <a:solidFill>
                  <a:srgbClr val="000099"/>
                </a:solidFill>
              </a:rPr>
              <a:t>and they came to their final time. He thought the exploration was worthwhile, but it just cost too much.</a:t>
            </a:r>
          </a:p>
          <a:p>
            <a:pPr>
              <a:spcBef>
                <a:spcPts val="600"/>
              </a:spcBef>
            </a:pPr>
            <a:r>
              <a:rPr lang="en-US" altLang="zh-CN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Inference: 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The journey </a:t>
            </a:r>
            <a:r>
              <a:rPr lang="en-US" altLang="zh-CN" sz="2400" b="1" dirty="0">
                <a:solidFill>
                  <a:srgbClr val="FF0000"/>
                </a:solidFill>
              </a:rPr>
              <a:t>cost the men their lives.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48114" y="122225"/>
            <a:ext cx="69409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i="1" dirty="0" smtClean="0">
                <a:solidFill>
                  <a:srgbClr val="800080"/>
                </a:solidFill>
                <a:latin typeface="Arial Narrow" pitchFamily="34" charset="0"/>
              </a:rPr>
              <a:t>Line 41: </a:t>
            </a:r>
            <a:r>
              <a:rPr lang="en-US" altLang="zh-CN" sz="2000" b="1" i="1" dirty="0">
                <a:latin typeface="Arial Narrow" pitchFamily="34" charset="0"/>
              </a:rPr>
              <a:t>“I could tell you lots and lots about this journey. What stories you would have for the boy…</a:t>
            </a:r>
            <a:r>
              <a:rPr lang="en-US" altLang="zh-CN" sz="2000" b="1" i="1" u="sng" dirty="0">
                <a:latin typeface="Arial Narrow" pitchFamily="34" charset="0"/>
              </a:rPr>
              <a:t>but what a price to pay.</a:t>
            </a:r>
            <a:r>
              <a:rPr lang="en-US" altLang="zh-CN" sz="2000" b="1" i="1" dirty="0">
                <a:latin typeface="Arial Narrow" pitchFamily="34" charset="0"/>
              </a:rPr>
              <a:t>”</a:t>
            </a:r>
          </a:p>
          <a:p>
            <a:r>
              <a:rPr lang="en-US" altLang="zh-CN" sz="2000" b="1" i="1" dirty="0">
                <a:latin typeface="Arial Narrow" pitchFamily="34" charset="0"/>
              </a:rPr>
              <a:t>“We are getting weaker and weaker and the end can’t be far. It seems a pity, but I do not think I can write more.” </a:t>
            </a:r>
            <a:endParaRPr lang="zh-CN" altLang="en-US" sz="2000" b="1" i="1" dirty="0">
              <a:latin typeface="Arial Narrow" pitchFamily="34" charset="0"/>
            </a:endParaRPr>
          </a:p>
        </p:txBody>
      </p:sp>
      <p:pic>
        <p:nvPicPr>
          <p:cNvPr id="6146" name="Picture 2" descr="C:\Users\dell\Desktop\斯科特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0"/>
            <a:ext cx="1973579" cy="360557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必修二Unit 5\Scott, Wilson, Bowers之墓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59" y="2620564"/>
            <a:ext cx="1783080" cy="252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5" y="-47838"/>
            <a:ext cx="1858355" cy="933276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 bwMode="auto">
          <a:xfrm>
            <a:off x="-145872" y="136814"/>
            <a:ext cx="1974672" cy="530802"/>
          </a:xfrm>
          <a:prstGeom prst="roundRect">
            <a:avLst/>
          </a:prstGeom>
          <a:noFill/>
          <a:ln>
            <a:noFill/>
            <a:prstDash val="sysDot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Task 3</a:t>
            </a:r>
            <a:endParaRPr lang="zh-CN" altLang="en-US" sz="27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59401" y="418800"/>
            <a:ext cx="7589520" cy="1334945"/>
          </a:xfrm>
          <a:solidFill>
            <a:srgbClr val="FFFFCC">
              <a:alpha val="69020"/>
            </a:srgbClr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n-US" altLang="zh-CN" sz="2200" b="1" spc="0" dirty="0" smtClean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        The </a:t>
            </a:r>
            <a:r>
              <a:rPr lang="en-US" altLang="zh-CN" sz="2200" b="1" spc="0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news of Scott’s death </a:t>
            </a:r>
            <a:r>
              <a:rPr lang="en-US" altLang="zh-CN" sz="2200" b="1" spc="0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shocked</a:t>
            </a:r>
            <a:r>
              <a:rPr lang="en-US" altLang="zh-CN" sz="2200" b="1" spc="0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 the world. Even Amundsen was </a:t>
            </a:r>
            <a:r>
              <a:rPr lang="en-US" altLang="zh-CN" sz="2200" b="1" spc="0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moved</a:t>
            </a:r>
            <a:r>
              <a:rPr lang="en-US" altLang="zh-CN" sz="2200" b="1" spc="0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 by Scott’s death saying  </a:t>
            </a:r>
            <a:r>
              <a:rPr lang="en-US" altLang="zh-CN" sz="2200" b="1" i="1" spc="0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“Captain Scott left a record, for </a:t>
            </a:r>
            <a:r>
              <a:rPr lang="en-US" altLang="zh-CN" sz="2200" b="1" i="1" spc="0" dirty="0">
                <a:solidFill>
                  <a:srgbClr val="000099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hones</a:t>
            </a:r>
            <a:r>
              <a:rPr lang="en-US" altLang="zh-CN" sz="2200" b="1" i="1" spc="0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ty</a:t>
            </a:r>
            <a:r>
              <a:rPr lang="en-US" altLang="zh-CN" sz="2200" b="1" i="1" spc="0" dirty="0">
                <a:solidFill>
                  <a:srgbClr val="000099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, sinceri</a:t>
            </a:r>
            <a:r>
              <a:rPr lang="en-US" altLang="zh-CN" sz="2200" b="1" i="1" spc="0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ty</a:t>
            </a:r>
            <a:r>
              <a:rPr lang="en-US" altLang="zh-CN" sz="2200" b="1" i="1" spc="0" dirty="0">
                <a:solidFill>
                  <a:srgbClr val="000099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,</a:t>
            </a:r>
            <a:r>
              <a:rPr lang="en-US" altLang="zh-CN" sz="2200" b="1" i="1" spc="0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 for </a:t>
            </a:r>
            <a:r>
              <a:rPr lang="en-US" altLang="zh-CN" sz="2200" b="1" i="1" spc="0" dirty="0">
                <a:solidFill>
                  <a:srgbClr val="000099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braver</a:t>
            </a:r>
            <a:r>
              <a:rPr lang="en-US" altLang="zh-CN" sz="2200" b="1" i="1" spc="0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y</a:t>
            </a:r>
            <a:r>
              <a:rPr lang="en-US" altLang="zh-CN" sz="2200" b="1" i="1" spc="0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, for everything that makes a </a:t>
            </a:r>
            <a:r>
              <a:rPr lang="en-US" altLang="zh-CN" sz="2200" b="1" i="1" spc="0" dirty="0">
                <a:solidFill>
                  <a:srgbClr val="000099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man</a:t>
            </a:r>
            <a:r>
              <a:rPr lang="en-US" altLang="zh-CN" sz="2200" b="1" i="1" spc="0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  <a:sym typeface="Calibri" panose="020F0502020204030204"/>
              </a:rPr>
              <a:t>”.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19" y="2481544"/>
            <a:ext cx="830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you find any example to </a:t>
            </a:r>
            <a:r>
              <a:rPr lang="en-US" altLang="zh-CN" sz="2400" b="1" kern="12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prove</a:t>
            </a:r>
            <a:r>
              <a:rPr lang="en-US" altLang="zh-CN" sz="2400" b="1" kern="1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these characters?</a:t>
            </a:r>
          </a:p>
          <a:p>
            <a:r>
              <a:rPr lang="en-US" altLang="zh-CN" sz="2400" b="1" kern="1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you add more words to describe Scott’s characters?</a:t>
            </a:r>
            <a:endParaRPr lang="zh-CN" altLang="en-US" sz="2400" b="1" kern="1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187844" y="1845671"/>
            <a:ext cx="5355955" cy="56986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sinceri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ty: n. 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the quality of being truth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ful 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and honest </a:t>
            </a:r>
          </a:p>
          <a:p>
            <a:r>
              <a:rPr lang="en-US" altLang="zh-CN" sz="2000" b="1" dirty="0">
                <a:solidFill>
                  <a:srgbClr val="000099"/>
                </a:solidFill>
                <a:latin typeface="Arial Narrow" pitchFamily="34" charset="0"/>
              </a:rPr>
              <a:t>  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 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--adj.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 sincere </a:t>
            </a:r>
            <a:endParaRPr lang="zh-CN" altLang="en-US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57" y="3357869"/>
            <a:ext cx="1685380" cy="183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dell\Desktop\必修二Unit 5\斯科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" y="3314127"/>
            <a:ext cx="1717848" cy="1857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ell\Desktop\斯科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44" y="3402604"/>
            <a:ext cx="2422115" cy="1740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0" y="3217363"/>
            <a:ext cx="1044275" cy="2111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1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765"/>
            <a:ext cx="2048855" cy="1028946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 bwMode="auto">
          <a:xfrm>
            <a:off x="-29555" y="136814"/>
            <a:ext cx="1974672" cy="530802"/>
          </a:xfrm>
          <a:prstGeom prst="roundRect">
            <a:avLst/>
          </a:prstGeom>
          <a:noFill/>
          <a:ln>
            <a:noFill/>
            <a:prstDash val="sysDot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Task 3</a:t>
            </a:r>
            <a:endParaRPr lang="zh-CN" altLang="en-US" sz="27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2" y="1174469"/>
            <a:ext cx="1267259" cy="2562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935480" y="986198"/>
            <a:ext cx="2340705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99"/>
                </a:solidFill>
                <a:latin typeface="Arial Narrow" pitchFamily="34" charset="0"/>
              </a:rPr>
              <a:t>hones</a:t>
            </a:r>
            <a:r>
              <a:rPr lang="en-US" altLang="zh-CN" sz="2800" b="1" i="1" dirty="0">
                <a:solidFill>
                  <a:srgbClr val="000099"/>
                </a:solidFill>
                <a:latin typeface="Arial Narrow" pitchFamily="34" charset="0"/>
              </a:rPr>
              <a:t>t, </a:t>
            </a:r>
            <a:r>
              <a:rPr lang="en-US" altLang="zh-CN" sz="2800" b="1" i="1" dirty="0" smtClean="0">
                <a:solidFill>
                  <a:srgbClr val="000099"/>
                </a:solidFill>
                <a:latin typeface="Arial Narrow" pitchFamily="34" charset="0"/>
              </a:rPr>
              <a:t>sincere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2291392" y="2000607"/>
            <a:ext cx="968535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99"/>
                </a:solidFill>
                <a:latin typeface="Arial Narrow" pitchFamily="34" charset="0"/>
              </a:rPr>
              <a:t>brave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32" y="3710940"/>
            <a:ext cx="1744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Scott’s 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characters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96440" y="3012486"/>
            <a:ext cx="1263487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99"/>
                </a:solidFill>
                <a:latin typeface="Arial Narrow" pitchFamily="34" charset="0"/>
              </a:rPr>
              <a:t>self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Arial Narrow" pitchFamily="34" charset="0"/>
              </a:rPr>
              <a:t>less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19300" y="4122985"/>
            <a:ext cx="4612160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99"/>
                </a:solidFill>
                <a:latin typeface="Arial Narrow" pitchFamily="34" charset="0"/>
              </a:rPr>
              <a:t>determin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Arial Narrow" pitchFamily="34" charset="0"/>
              </a:rPr>
              <a:t>ed</a:t>
            </a:r>
            <a:r>
              <a:rPr lang="en-US" altLang="zh-CN" sz="2800" b="1" i="1" dirty="0" smtClean="0">
                <a:solidFill>
                  <a:srgbClr val="000099"/>
                </a:solidFill>
                <a:latin typeface="Arial Narrow" pitchFamily="34" charset="0"/>
              </a:rPr>
              <a:t>, ambiti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Arial Narrow" pitchFamily="34" charset="0"/>
              </a:rPr>
              <a:t>ous</a:t>
            </a:r>
            <a:r>
              <a:rPr lang="en-US" altLang="zh-CN" sz="2800" b="1" i="1" dirty="0" smtClean="0">
                <a:solidFill>
                  <a:srgbClr val="000099"/>
                </a:solidFill>
                <a:latin typeface="Arial Narrow" pitchFamily="34" charset="0"/>
              </a:rPr>
              <a:t>, calm…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47827" y="210654"/>
            <a:ext cx="4259579" cy="132343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err="1" smtClean="0">
                <a:latin typeface="Arial Narrow" pitchFamily="34" charset="0"/>
              </a:rPr>
              <a:t>eg</a:t>
            </a:r>
            <a:r>
              <a:rPr lang="en-US" altLang="zh-CN" sz="2000" b="1" dirty="0" smtClean="0">
                <a:latin typeface="Arial Narrow" pitchFamily="34" charset="0"/>
              </a:rPr>
              <a:t>.</a:t>
            </a:r>
            <a:r>
              <a:rPr lang="en-US" altLang="zh-CN" sz="2000" b="1" dirty="0">
                <a:latin typeface="Arial Narrow" pitchFamily="34" charset="0"/>
              </a:rPr>
              <a:t> Captain Scott wrote a diary </a:t>
            </a:r>
            <a:r>
              <a:rPr lang="en-US" altLang="zh-CN" sz="2000" b="1" dirty="0" smtClean="0">
                <a:latin typeface="Arial Narrow" pitchFamily="34" charset="0"/>
              </a:rPr>
              <a:t>about his </a:t>
            </a:r>
            <a:r>
              <a:rPr lang="en-US" altLang="zh-CN" sz="2000" b="1" dirty="0">
                <a:latin typeface="Arial Narrow" pitchFamily="34" charset="0"/>
              </a:rPr>
              <a:t>journey, each entry was truthful and honest. He was honest about the feelings of his team and his fears. </a:t>
            </a:r>
            <a:endParaRPr lang="zh-CN" altLang="en-US" sz="2000" b="1" dirty="0">
              <a:latin typeface="Arial Narrow" pitchFamily="34" charset="0"/>
            </a:endParaRPr>
          </a:p>
        </p:txBody>
      </p:sp>
      <p:sp>
        <p:nvSpPr>
          <p:cNvPr id="34" name="右箭头 33"/>
          <p:cNvSpPr/>
          <p:nvPr/>
        </p:nvSpPr>
        <p:spPr>
          <a:xfrm rot="20517948">
            <a:off x="4335013" y="943839"/>
            <a:ext cx="495249" cy="2114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603504" y="1638597"/>
            <a:ext cx="4534655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err="1" smtClean="0">
                <a:latin typeface="Arial Narrow" pitchFamily="34" charset="0"/>
              </a:rPr>
              <a:t>eg</a:t>
            </a:r>
            <a:r>
              <a:rPr lang="en-US" altLang="zh-CN" sz="2000" b="1" dirty="0" smtClean="0">
                <a:latin typeface="Arial Narrow" pitchFamily="34" charset="0"/>
              </a:rPr>
              <a:t>.</a:t>
            </a:r>
            <a:r>
              <a:rPr lang="en-US" altLang="zh-CN" sz="2000" b="1" dirty="0">
                <a:latin typeface="Arial Narrow" pitchFamily="34" charset="0"/>
              </a:rPr>
              <a:t> Captain </a:t>
            </a:r>
            <a:r>
              <a:rPr lang="en-US" altLang="zh-CN" sz="2000" b="1" dirty="0" smtClean="0">
                <a:latin typeface="Arial Narrow" pitchFamily="34" charset="0"/>
              </a:rPr>
              <a:t>Scott had great courage to challenge the hard exploration of the South pole and overcame many difficulties.</a:t>
            </a:r>
            <a:endParaRPr lang="zh-CN" altLang="en-US" sz="2000" b="1" dirty="0">
              <a:latin typeface="Arial Narrow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26364" y="2734954"/>
            <a:ext cx="4587996" cy="132343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err="1" smtClean="0">
                <a:latin typeface="Arial Narrow" pitchFamily="34" charset="0"/>
              </a:rPr>
              <a:t>eg</a:t>
            </a:r>
            <a:r>
              <a:rPr lang="en-US" altLang="zh-CN" sz="2000" b="1" dirty="0" smtClean="0">
                <a:latin typeface="Arial Narrow" pitchFamily="34" charset="0"/>
              </a:rPr>
              <a:t>.</a:t>
            </a:r>
            <a:r>
              <a:rPr lang="en-US" altLang="zh-CN" sz="2000" b="1" dirty="0">
                <a:latin typeface="Arial Narrow" pitchFamily="34" charset="0"/>
              </a:rPr>
              <a:t> Captain Scott and his team brought back rocks for </a:t>
            </a:r>
            <a:r>
              <a:rPr lang="en-US" altLang="zh-CN" sz="2000" b="1" dirty="0" smtClean="0">
                <a:latin typeface="Arial Narrow" pitchFamily="34" charset="0"/>
              </a:rPr>
              <a:t>research even though walking in the snow was difficult for them. They showed selfless devotion to research.</a:t>
            </a:r>
            <a:endParaRPr lang="en-US" altLang="zh-CN" sz="2000" b="1" dirty="0">
              <a:latin typeface="Arial Narrow" pitchFamily="34" charset="0"/>
            </a:endParaRPr>
          </a:p>
        </p:txBody>
      </p:sp>
      <p:sp>
        <p:nvSpPr>
          <p:cNvPr id="38" name="右箭头 37"/>
          <p:cNvSpPr/>
          <p:nvPr/>
        </p:nvSpPr>
        <p:spPr>
          <a:xfrm>
            <a:off x="3299180" y="2182207"/>
            <a:ext cx="286544" cy="1600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3320252" y="3194086"/>
            <a:ext cx="286544" cy="1600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1202515"/>
            <a:ext cx="8669919" cy="1037766"/>
          </a:xfrm>
        </p:spPr>
        <p:txBody>
          <a:bodyPr>
            <a:noAutofit/>
          </a:bodyPr>
          <a:lstStyle/>
          <a:p>
            <a:pPr marL="228600" indent="-2286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altLang="zh-CN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What does the “</a:t>
            </a:r>
            <a:r>
              <a:rPr lang="en-US" altLang="zh-CN" sz="2400" b="1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race</a:t>
            </a:r>
            <a:r>
              <a:rPr lang="en-US" altLang="zh-CN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” mean for Scott and other explorers?</a:t>
            </a:r>
            <a:endParaRPr lang="en-US" altLang="zh-CN" sz="2400" b="1" spc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 panose="020F0502020204030204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2. Why do people try to </a:t>
            </a:r>
            <a:r>
              <a:rPr lang="en-US" altLang="zh-CN" sz="2400" b="1" spc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explore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 the toughest part of the </a:t>
            </a:r>
            <a:r>
              <a:rPr lang="en-US" altLang="zh-CN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Earth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?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sz="24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765"/>
            <a:ext cx="2048855" cy="1028946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 bwMode="auto">
          <a:xfrm>
            <a:off x="-29555" y="136814"/>
            <a:ext cx="1974672" cy="530802"/>
          </a:xfrm>
          <a:prstGeom prst="roundRect">
            <a:avLst/>
          </a:prstGeom>
          <a:noFill/>
          <a:ln>
            <a:noFill/>
            <a:prstDash val="sysDot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Task 4</a:t>
            </a:r>
            <a:endParaRPr lang="zh-CN" altLang="en-US" sz="27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1297" y="252117"/>
            <a:ext cx="622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Watch a video and think about the following questions.</a:t>
            </a:r>
            <a:endParaRPr lang="zh-CN" altLang="en-US" sz="2400" b="1" kern="1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194" name="Picture 2" descr="C:\Users\dell\Desktop\必修二Unit 5\斯科特队刚到南极的照片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0" y="2570984"/>
            <a:ext cx="1920380" cy="247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2.sina.com.cn/IT/d/2005-12-30/U68P2T1D807630F13DT20051230145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79447"/>
            <a:ext cx="3237604" cy="214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ell\Desktop\必修二Unit 5\斯科特在南极点观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2750369"/>
            <a:ext cx="3050156" cy="208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3582" y="234775"/>
            <a:ext cx="8669919" cy="580565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What does the “</a:t>
            </a:r>
            <a:r>
              <a:rPr lang="en-US" altLang="zh-CN" sz="2400" b="1" spc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race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” mean for Scott and other explorers?</a:t>
            </a:r>
          </a:p>
        </p:txBody>
      </p:sp>
      <p:sp>
        <p:nvSpPr>
          <p:cNvPr id="2" name="矩形 1"/>
          <p:cNvSpPr/>
          <p:nvPr/>
        </p:nvSpPr>
        <p:spPr>
          <a:xfrm>
            <a:off x="419100" y="783372"/>
            <a:ext cx="76581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00CC"/>
                </a:solidFill>
                <a:latin typeface="Arial Narrow" pitchFamily="34" charset="0"/>
              </a:rPr>
              <a:t>It’s a race between Scott’s team and Amundsen’s team to see who can get to the Pole first.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latin typeface="Arial Narrow" pitchFamily="34" charset="0"/>
              </a:rPr>
              <a:t>For all the explorers, </a:t>
            </a:r>
            <a:r>
              <a:rPr lang="en-US" altLang="zh-CN" sz="2400" b="1" dirty="0">
                <a:solidFill>
                  <a:srgbClr val="FF0000"/>
                </a:solidFill>
                <a:latin typeface="Arial Narrow" pitchFamily="34" charset="0"/>
              </a:rPr>
              <a:t>it’s a race between survival and death.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660066"/>
                </a:solidFill>
                <a:latin typeface="Arial Narrow" pitchFamily="34" charset="0"/>
              </a:rPr>
              <a:t>I</a:t>
            </a:r>
            <a:r>
              <a:rPr lang="en-US" altLang="zh-CN" sz="2400" b="1" dirty="0" smtClean="0">
                <a:solidFill>
                  <a:srgbClr val="660066"/>
                </a:solidFill>
                <a:latin typeface="Arial Narrow" pitchFamily="34" charset="0"/>
              </a:rPr>
              <a:t>t’s </a:t>
            </a:r>
            <a:r>
              <a:rPr lang="en-US" altLang="zh-CN" sz="2400" b="1" dirty="0">
                <a:solidFill>
                  <a:srgbClr val="660066"/>
                </a:solidFill>
                <a:latin typeface="Arial Narrow" pitchFamily="34" charset="0"/>
              </a:rPr>
              <a:t>also a race between the terrible condition the team face and their perseverance and bravery.</a:t>
            </a:r>
          </a:p>
        </p:txBody>
      </p:sp>
      <p:pic>
        <p:nvPicPr>
          <p:cNvPr id="11" name="Picture 4" descr="https://timgsa.baidu.com/timg?image&amp;quality=80&amp;size=b9999_10000&amp;sec=1581748758702&amp;di=ff12c45bf4acc8a1297bcbdf7911ab36&amp;imgtype=0&amp;src=http%3A%2F%2Fimg.mp.itc.cn%2Fupload%2F20170727%2F52034c150151490bad34d520fb2e7d3a_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3444895"/>
            <a:ext cx="2557889" cy="1670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dell\Desktop\必修二Unit 5\被迫使用人力拖行行李的英国探险队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36" y="3444896"/>
            <a:ext cx="3236172" cy="160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8405" y="-77008"/>
            <a:ext cx="8669919" cy="5805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2. Why 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do people try to </a:t>
            </a:r>
            <a:r>
              <a:rPr lang="en-US" altLang="zh-CN" sz="2400" b="1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explore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 the toughest part of the Earth?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21920" y="486871"/>
            <a:ext cx="8900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solidFill>
                  <a:schemeClr val="tx1"/>
                </a:solidFill>
                <a:latin typeface="Arial Narrow" pitchFamily="34" charset="0"/>
              </a:rPr>
              <a:t>        We </a:t>
            </a:r>
            <a:r>
              <a:rPr lang="en-US" altLang="zh-CN" sz="2400" b="1" i="1" dirty="0">
                <a:solidFill>
                  <a:srgbClr val="FF0000"/>
                </a:solidFill>
                <a:latin typeface="Arial Narrow" pitchFamily="34" charset="0"/>
              </a:rPr>
              <a:t>took risks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, we knew we took </a:t>
            </a:r>
            <a:r>
              <a:rPr lang="en-US" altLang="zh-CN" sz="2400" b="1" i="1" dirty="0" smtClean="0">
                <a:solidFill>
                  <a:schemeClr val="tx1"/>
                </a:solidFill>
                <a:latin typeface="Arial Narrow" pitchFamily="34" charset="0"/>
              </a:rPr>
              <a:t>them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zh-CN" sz="2400" b="1" i="1" dirty="0" smtClean="0">
                <a:solidFill>
                  <a:schemeClr val="tx1"/>
                </a:solidFill>
                <a:latin typeface="Arial Narrow" pitchFamily="34" charset="0"/>
              </a:rPr>
              <a:t>[...] 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Had we lived, I should have had a tale to tell of the </a:t>
            </a:r>
            <a:r>
              <a:rPr lang="en-US" altLang="zh-CN" sz="2400" b="1" i="1" dirty="0">
                <a:solidFill>
                  <a:srgbClr val="FF0000"/>
                </a:solidFill>
                <a:latin typeface="Arial Narrow" pitchFamily="34" charset="0"/>
              </a:rPr>
              <a:t>hardihood, endurance, and courage 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of my companions which would have </a:t>
            </a:r>
            <a:r>
              <a:rPr lang="en-US" altLang="zh-CN" sz="2400" b="1" i="1" dirty="0">
                <a:solidFill>
                  <a:srgbClr val="FF0000"/>
                </a:solidFill>
                <a:latin typeface="Arial Narrow" pitchFamily="34" charset="0"/>
              </a:rPr>
              <a:t>stirred the heart 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of every Englishman. These rough notes and our dead bodies must </a:t>
            </a:r>
            <a:r>
              <a:rPr lang="en-US" altLang="zh-CN" sz="2400" b="1" i="1" dirty="0">
                <a:solidFill>
                  <a:srgbClr val="FF0000"/>
                </a:solidFill>
                <a:latin typeface="Arial Narrow" pitchFamily="34" charset="0"/>
              </a:rPr>
              <a:t>tell the tale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, but surely, surely, a great rich country like ours will see that those </a:t>
            </a:r>
            <a:r>
              <a:rPr lang="en-US" altLang="zh-CN" sz="2400" b="1" i="1" dirty="0">
                <a:solidFill>
                  <a:srgbClr val="FF0000"/>
                </a:solidFill>
                <a:latin typeface="Arial Narrow" pitchFamily="34" charset="0"/>
              </a:rPr>
              <a:t>who are dependent on us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 are properly provided for. </a:t>
            </a:r>
            <a:endParaRPr lang="en-US" altLang="zh-CN" sz="2400" b="1" i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zh-CN" sz="2400" b="1" i="1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                       ----from Scott’s last letter</a:t>
            </a:r>
          </a:p>
          <a:p>
            <a:pPr algn="just"/>
            <a:r>
              <a:rPr lang="zh-CN" altLang="en-US" sz="24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  “</a:t>
            </a:r>
            <a:r>
              <a:rPr lang="zh-CN" altLang="en-US" sz="24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我们这么做是冒险的，我们深知</a:t>
            </a:r>
            <a:r>
              <a:rPr lang="zh-CN" altLang="en-US" sz="24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这点</a:t>
            </a:r>
            <a:r>
              <a:rPr lang="en-US" altLang="zh-CN" sz="24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...</a:t>
            </a:r>
            <a:r>
              <a:rPr lang="zh-CN" altLang="en-US" sz="24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如果我们得以幸存，我将向世人讲述我的同伴的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毅力、进取和勇气</a:t>
            </a:r>
            <a:r>
              <a:rPr lang="zh-CN" altLang="en-US" sz="24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，并将以此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激励每一个英国人</a:t>
            </a:r>
            <a:r>
              <a:rPr lang="zh-CN" altLang="en-US" sz="24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。我们的遗骸和这些潦草的便条也将一定会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讲述我们的故事</a:t>
            </a:r>
            <a:r>
              <a:rPr lang="zh-CN" altLang="en-US" sz="24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，而且我们富强的祖国会证明，一定会证明，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那些支持着我们的人</a:t>
            </a:r>
            <a:r>
              <a:rPr lang="zh-CN" altLang="en-US" sz="24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的信心没有被辜负</a:t>
            </a:r>
            <a:r>
              <a:rPr lang="zh-CN" altLang="en-US" sz="24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。  </a:t>
            </a:r>
            <a:endParaRPr lang="zh-CN" altLang="en-US" sz="2400" b="1" dirty="0">
              <a:solidFill>
                <a:srgbClr val="000099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14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945780" cy="977181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-105755" y="136814"/>
            <a:ext cx="1974672" cy="530802"/>
          </a:xfrm>
          <a:prstGeom prst="roundRect">
            <a:avLst/>
          </a:prstGeom>
          <a:noFill/>
          <a:ln>
            <a:noFill/>
            <a:prstDash val="sysDot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Task 5</a:t>
            </a:r>
            <a:endParaRPr lang="zh-CN" altLang="en-US" sz="27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内容占位符 4"/>
          <p:cNvSpPr>
            <a:spLocks noGrp="1"/>
          </p:cNvSpPr>
          <p:nvPr>
            <p:ph idx="1"/>
          </p:nvPr>
        </p:nvSpPr>
        <p:spPr>
          <a:xfrm>
            <a:off x="1645921" y="90748"/>
            <a:ext cx="7162799" cy="10904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 chance to explore the Antarctica with Chinese explorers, write about what </a:t>
            </a:r>
            <a:r>
              <a:rPr lang="en-US" altLang="zh-CN" sz="2400" b="1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may have and what </a:t>
            </a:r>
            <a:r>
              <a:rPr lang="en-US" altLang="zh-CN" sz="2400" b="1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preparations 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altLang="zh-CN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make. 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" y="1394460"/>
            <a:ext cx="8816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Tips: 1. </a:t>
            </a:r>
            <a:r>
              <a:rPr lang="en-US" altLang="zh-CN" dirty="0" smtClean="0">
                <a:solidFill>
                  <a:srgbClr val="FF0000"/>
                </a:solidFill>
              </a:rPr>
              <a:t>Search online</a:t>
            </a:r>
            <a:r>
              <a:rPr lang="en-US" altLang="zh-CN" dirty="0" smtClean="0"/>
              <a:t> for more information about China’s Antarctica exploration.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2. </a:t>
            </a:r>
            <a:r>
              <a:rPr lang="en-US" altLang="zh-CN" dirty="0" smtClean="0">
                <a:solidFill>
                  <a:srgbClr val="FF0000"/>
                </a:solidFill>
              </a:rPr>
              <a:t>Take notes </a:t>
            </a:r>
            <a:r>
              <a:rPr lang="en-US" altLang="zh-CN" dirty="0" smtClean="0"/>
              <a:t>about the following expressions about exploration from text. Try to use some in your own writing if necessary.</a:t>
            </a:r>
          </a:p>
          <a:p>
            <a:endParaRPr lang="en-US" altLang="zh-CN" dirty="0" smtClean="0"/>
          </a:p>
        </p:txBody>
      </p:sp>
      <p:sp>
        <p:nvSpPr>
          <p:cNvPr id="8" name="内容占位符 4"/>
          <p:cNvSpPr txBox="1">
            <a:spLocks/>
          </p:cNvSpPr>
          <p:nvPr/>
        </p:nvSpPr>
        <p:spPr>
          <a:xfrm>
            <a:off x="342901" y="2292928"/>
            <a:ext cx="5097780" cy="1090468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spc="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Exploration: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begin one’s journey to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rganize food bases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be on the way to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the race to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in preparation for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be the first to leave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ake rapid progress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ten days ahead of the planned schedule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000" b="1" spc="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5173981" y="2594789"/>
            <a:ext cx="5097780" cy="1090468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r</a:t>
            </a: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un out of food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b="1" spc="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h</a:t>
            </a:r>
            <a:r>
              <a:rPr lang="en-US" altLang="zh-CN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ave </a:t>
            </a:r>
            <a:r>
              <a:rPr lang="en-US" altLang="zh-CN" sz="2000" b="1" spc="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difficulties </a:t>
            </a:r>
            <a:r>
              <a:rPr lang="en-US" altLang="zh-CN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with</a:t>
            </a:r>
            <a:endParaRPr lang="en-US" sz="2000" b="1" spc="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have a terrible disease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break down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be on skis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pull the sledges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the return journey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b="1" spc="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the act of a brave man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US" sz="2400" b="1" spc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视频来源：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www.bilibili.com/video/av77320726?t=2253&amp;p=2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播放片段：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05:52-07:25</a:t>
            </a:r>
          </a:p>
          <a:p>
            <a:pPr marL="0" indent="0">
              <a:buNone/>
            </a:pPr>
            <a:r>
              <a:rPr lang="en-US" altLang="zh-CN" dirty="0" smtClean="0"/>
              <a:t>31:10-37:20</a:t>
            </a:r>
            <a:r>
              <a:rPr lang="zh-CN" altLang="en-US" dirty="0" smtClean="0"/>
              <a:t>中间截取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无法下载，仅供大家参考！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202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39" y="370795"/>
            <a:ext cx="1620957" cy="523220"/>
          </a:xfrm>
          <a:prstGeom prst="rect">
            <a:avLst/>
          </a:prstGeom>
          <a:solidFill>
            <a:srgbClr val="000099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/>
              <a:t>教学目标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759" y="1331224"/>
            <a:ext cx="83407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/>
              <a:t>巩固南极探险之争的</a:t>
            </a:r>
            <a:r>
              <a:rPr lang="zh-CN" altLang="en-US" sz="2400" b="1" dirty="0"/>
              <a:t>基本</a:t>
            </a:r>
            <a:r>
              <a:rPr lang="zh-CN" altLang="en-US" sz="2400" b="1" dirty="0" smtClean="0"/>
              <a:t>信息，积累相关语块表达；</a:t>
            </a:r>
            <a:endParaRPr lang="en-US" altLang="zh-CN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/>
              <a:t>推断斯科特日记的内在含义，论证他的优秀品质；</a:t>
            </a:r>
            <a:endParaRPr lang="en-US" altLang="zh-CN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/>
              <a:t>基于文本资料和视频，</a:t>
            </a:r>
            <a:r>
              <a:rPr lang="zh-CN" altLang="en-US" sz="2400" b="1" dirty="0"/>
              <a:t>感受</a:t>
            </a:r>
            <a:r>
              <a:rPr lang="zh-CN" altLang="en-US" sz="2400" b="1" dirty="0" smtClean="0"/>
              <a:t>人类对探索自然的执着追求。</a:t>
            </a:r>
            <a:endParaRPr lang="en-US" altLang="zh-CN" sz="2400" b="1" dirty="0" smtClean="0"/>
          </a:p>
          <a:p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135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39" y="416515"/>
            <a:ext cx="1620957" cy="523220"/>
          </a:xfrm>
          <a:prstGeom prst="rect">
            <a:avLst/>
          </a:prstGeom>
          <a:solidFill>
            <a:srgbClr val="000099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学法指导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1255024"/>
            <a:ext cx="8961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/>
              <a:t>通过文本语境学习词汇，及时积累话题词汇，并熟悉构词法。</a:t>
            </a:r>
            <a:endParaRPr lang="en-US" altLang="zh-CN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/>
              <a:t>结合上下文，运用自身知识储备和逻辑推理，理解作者表达的隐含意义。</a:t>
            </a:r>
            <a:endParaRPr lang="en-US" altLang="zh-CN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b="1" dirty="0" smtClean="0"/>
              <a:t>利用网络搜集的照片、视频、文章等资料，更深入了解相关话题</a:t>
            </a:r>
            <a:r>
              <a:rPr lang="zh-CN" altLang="en-US" sz="2400" b="1" dirty="0"/>
              <a:t>，有助于</a:t>
            </a:r>
            <a:r>
              <a:rPr lang="zh-CN" altLang="en-US" sz="2400" b="1" dirty="0" smtClean="0"/>
              <a:t>理解人</a:t>
            </a:r>
            <a:r>
              <a:rPr lang="zh-CN" altLang="en-US" sz="2400" b="1" dirty="0"/>
              <a:t>与自然的主题意义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768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940255" y="152392"/>
            <a:ext cx="1597602" cy="59871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429761" y="119733"/>
            <a:ext cx="1502231" cy="59871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40255" y="-228620"/>
            <a:ext cx="4980851" cy="1063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000099"/>
                </a:solidFill>
              </a:rPr>
              <a:t>Race to the Pole</a:t>
            </a:r>
            <a:endParaRPr lang="zh-CN" altLang="en-US" sz="4800" b="1" dirty="0">
              <a:solidFill>
                <a:srgbClr val="000099"/>
              </a:solidFill>
            </a:endParaRPr>
          </a:p>
        </p:txBody>
      </p:sp>
      <p:pic>
        <p:nvPicPr>
          <p:cNvPr id="19" name="Picture 2" descr="C:\Users\dell\Desktop\必修二Unit 5\斯科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66" y="983089"/>
            <a:ext cx="2299546" cy="248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96632" y="3469085"/>
            <a:ext cx="9541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00"/>
                </a:solidFill>
              </a:rPr>
              <a:t>Scott</a:t>
            </a:r>
            <a:endParaRPr lang="zh-CN" altLang="en-US" sz="2400" b="1" dirty="0">
              <a:solidFill>
                <a:srgbClr val="0066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7293" y="3336257"/>
            <a:ext cx="177484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Amundsen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2" y="903393"/>
            <a:ext cx="2032626" cy="2442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timgsa.baidu.com/timg?image&amp;quality=80&amp;size=b9999_10000&amp;sec=1581748758702&amp;di=ff12c45bf4acc8a1297bcbdf7911ab36&amp;imgtype=0&amp;src=http%3A%2F%2Fimg.mp.itc.cn%2Fupload%2F20170727%2F52034c150151490bad34d520fb2e7d3a_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29" y="2002618"/>
            <a:ext cx="4194460" cy="273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87986" y="2726041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V.S.</a:t>
            </a:r>
            <a:endParaRPr lang="zh-CN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5260" y="1019532"/>
            <a:ext cx="8732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latin typeface="Arial Narrow" pitchFamily="34" charset="0"/>
              </a:rPr>
              <a:t>        Captain </a:t>
            </a:r>
            <a:r>
              <a:rPr lang="en-US" altLang="zh-CN" sz="2000" b="1" dirty="0">
                <a:latin typeface="Arial Narrow" pitchFamily="34" charset="0"/>
              </a:rPr>
              <a:t>Scott had a race to the South Pole with Norwegian </a:t>
            </a:r>
            <a:r>
              <a:rPr lang="en-US" altLang="zh-CN" sz="2000" b="1" dirty="0" smtClean="0">
                <a:latin typeface="Arial Narrow" pitchFamily="34" charset="0"/>
              </a:rPr>
              <a:t>1.________Amundsen </a:t>
            </a:r>
            <a:r>
              <a:rPr lang="en-US" altLang="zh-CN" sz="2000" b="1" dirty="0">
                <a:latin typeface="Arial Narrow" pitchFamily="34" charset="0"/>
              </a:rPr>
              <a:t>in 1911. </a:t>
            </a:r>
            <a:r>
              <a:rPr lang="en-US" altLang="zh-CN" sz="2000" b="1" dirty="0" smtClean="0">
                <a:latin typeface="Arial Narrow" pitchFamily="34" charset="0"/>
              </a:rPr>
              <a:t>During the polar summer, both </a:t>
            </a:r>
            <a:r>
              <a:rPr lang="en-US" altLang="zh-CN" sz="2000" b="1" dirty="0">
                <a:latin typeface="Arial Narrow" pitchFamily="34" charset="0"/>
              </a:rPr>
              <a:t>teams organized food bases </a:t>
            </a:r>
            <a:r>
              <a:rPr lang="en-US" altLang="zh-CN" sz="2000" b="1" dirty="0" smtClean="0">
                <a:latin typeface="Arial Narrow" pitchFamily="34" charset="0"/>
              </a:rPr>
              <a:t>2._______________their </a:t>
            </a:r>
            <a:r>
              <a:rPr lang="en-US" altLang="zh-CN" sz="2000" b="1" dirty="0">
                <a:latin typeface="Arial Narrow" pitchFamily="34" charset="0"/>
              </a:rPr>
              <a:t>journeys. On 8 September, 1911, Amundsen was the first to leave for the South Pole. He </a:t>
            </a:r>
            <a:r>
              <a:rPr lang="en-US" altLang="zh-CN" sz="2000" b="1" dirty="0" smtClean="0">
                <a:latin typeface="Arial Narrow" pitchFamily="34" charset="0"/>
              </a:rPr>
              <a:t>3.__________________ on </a:t>
            </a:r>
            <a:r>
              <a:rPr lang="en-US" altLang="zh-CN" sz="2000" b="1" dirty="0">
                <a:latin typeface="Arial Narrow" pitchFamily="34" charset="0"/>
              </a:rPr>
              <a:t>the way and reached the pole on 14 December, 1911. He put a Norwegian flag </a:t>
            </a:r>
            <a:r>
              <a:rPr lang="en-US" altLang="zh-CN" sz="2000" b="1" dirty="0" smtClean="0">
                <a:latin typeface="Arial Narrow" pitchFamily="34" charset="0"/>
              </a:rPr>
              <a:t>there and </a:t>
            </a:r>
            <a:r>
              <a:rPr lang="en-US" altLang="zh-CN" sz="2000" b="1" dirty="0">
                <a:latin typeface="Arial Narrow" pitchFamily="34" charset="0"/>
              </a:rPr>
              <a:t>returned safely </a:t>
            </a:r>
            <a:r>
              <a:rPr lang="en-US" altLang="zh-CN" sz="2000" b="1" dirty="0" smtClean="0">
                <a:latin typeface="Arial Narrow" pitchFamily="34" charset="0"/>
              </a:rPr>
              <a:t>4.________ their </a:t>
            </a:r>
            <a:r>
              <a:rPr lang="en-US" altLang="zh-CN" sz="2000" b="1" dirty="0">
                <a:latin typeface="Arial Narrow" pitchFamily="34" charset="0"/>
              </a:rPr>
              <a:t>planned schedule. </a:t>
            </a:r>
            <a:r>
              <a:rPr lang="en-US" altLang="zh-CN" sz="2000" b="1" dirty="0" smtClean="0">
                <a:latin typeface="Arial Narrow" pitchFamily="34" charset="0"/>
              </a:rPr>
              <a:t>Scott </a:t>
            </a:r>
            <a:r>
              <a:rPr lang="en-US" altLang="zh-CN" sz="2000" b="1" dirty="0">
                <a:latin typeface="Arial Narrow" pitchFamily="34" charset="0"/>
              </a:rPr>
              <a:t>left on 1 November and soon had problems. He finally arrived at the Pole with four team members on 17 January, 1912. Unfortunately, their return journey was one of the </a:t>
            </a:r>
            <a:r>
              <a:rPr lang="en-US" altLang="zh-CN" sz="2000" b="1" dirty="0" smtClean="0">
                <a:latin typeface="Arial Narrow" pitchFamily="34" charset="0"/>
              </a:rPr>
              <a:t>5.______in the history of </a:t>
            </a:r>
            <a:r>
              <a:rPr lang="en-US" altLang="zh-CN" sz="2000" b="1" dirty="0">
                <a:latin typeface="Arial Narrow" pitchFamily="34" charset="0"/>
              </a:rPr>
              <a:t>exploration. They </a:t>
            </a:r>
            <a:r>
              <a:rPr lang="en-US" altLang="zh-CN" sz="2000" b="1" dirty="0" smtClean="0">
                <a:latin typeface="Arial Narrow" pitchFamily="34" charset="0"/>
              </a:rPr>
              <a:t>6.________ food </a:t>
            </a:r>
            <a:r>
              <a:rPr lang="en-US" altLang="zh-CN" sz="2000" b="1" dirty="0">
                <a:latin typeface="Arial Narrow" pitchFamily="34" charset="0"/>
              </a:rPr>
              <a:t>and the weather conditions </a:t>
            </a:r>
            <a:r>
              <a:rPr lang="en-US" altLang="zh-CN" sz="2000" b="1" dirty="0" smtClean="0">
                <a:latin typeface="Arial Narrow" pitchFamily="34" charset="0"/>
              </a:rPr>
              <a:t>were 7._______. Later, two </a:t>
            </a:r>
            <a:r>
              <a:rPr lang="en-US" altLang="zh-CN" sz="2000" b="1" dirty="0">
                <a:latin typeface="Arial Narrow" pitchFamily="34" charset="0"/>
              </a:rPr>
              <a:t>of his </a:t>
            </a:r>
            <a:r>
              <a:rPr lang="en-US" altLang="zh-CN" sz="2000" b="1" dirty="0" smtClean="0">
                <a:latin typeface="Arial Narrow" pitchFamily="34" charset="0"/>
              </a:rPr>
              <a:t>team members died. Scott </a:t>
            </a:r>
            <a:r>
              <a:rPr lang="en-US" altLang="zh-CN" sz="2000" b="1" dirty="0">
                <a:latin typeface="Arial Narrow" pitchFamily="34" charset="0"/>
              </a:rPr>
              <a:t>and the rest two </a:t>
            </a:r>
            <a:r>
              <a:rPr lang="en-US" altLang="zh-CN" sz="2000" b="1" dirty="0" smtClean="0">
                <a:latin typeface="Arial Narrow" pitchFamily="34" charset="0"/>
              </a:rPr>
              <a:t>members 8._________ with rocks they found. </a:t>
            </a:r>
            <a:r>
              <a:rPr lang="en-US" altLang="zh-CN" sz="2000" b="1" dirty="0">
                <a:latin typeface="Arial Narrow" pitchFamily="34" charset="0"/>
              </a:rPr>
              <a:t>But </a:t>
            </a:r>
            <a:r>
              <a:rPr lang="en-US" altLang="zh-CN" sz="2000" b="1" dirty="0" smtClean="0">
                <a:latin typeface="Arial Narrow" pitchFamily="34" charset="0"/>
              </a:rPr>
              <a:t>then they were trapped by </a:t>
            </a:r>
            <a:r>
              <a:rPr lang="en-US" altLang="zh-CN" sz="2000" b="1" dirty="0">
                <a:latin typeface="Arial Narrow" pitchFamily="34" charset="0"/>
              </a:rPr>
              <a:t>a terrible storm </a:t>
            </a:r>
            <a:r>
              <a:rPr lang="en-US" altLang="zh-CN" sz="2000" b="1" dirty="0" smtClean="0">
                <a:latin typeface="Arial Narrow" pitchFamily="34" charset="0"/>
              </a:rPr>
              <a:t>and </a:t>
            </a:r>
            <a:r>
              <a:rPr lang="en-US" altLang="zh-CN" sz="2000" b="1" dirty="0">
                <a:latin typeface="Arial Narrow" pitchFamily="34" charset="0"/>
              </a:rPr>
              <a:t>died in a tent within eleven miles of one of their food bases. Although </a:t>
            </a:r>
            <a:r>
              <a:rPr lang="en-US" altLang="zh-CN" sz="2000" b="1" dirty="0" smtClean="0">
                <a:latin typeface="Arial Narrow" pitchFamily="34" charset="0"/>
              </a:rPr>
              <a:t>Scott’s team 9.___________ win </a:t>
            </a:r>
            <a:r>
              <a:rPr lang="en-US" altLang="zh-CN" sz="2000" b="1" dirty="0">
                <a:latin typeface="Arial Narrow" pitchFamily="34" charset="0"/>
              </a:rPr>
              <a:t>the race to the Pole, </a:t>
            </a:r>
            <a:r>
              <a:rPr lang="en-US" altLang="zh-CN" sz="2000" b="1" dirty="0" smtClean="0">
                <a:latin typeface="Arial Narrow" pitchFamily="34" charset="0"/>
              </a:rPr>
              <a:t>their </a:t>
            </a:r>
            <a:r>
              <a:rPr lang="en-US" altLang="zh-CN" sz="2000" b="1" dirty="0">
                <a:latin typeface="Arial Narrow" pitchFamily="34" charset="0"/>
              </a:rPr>
              <a:t>great courage made </a:t>
            </a:r>
            <a:r>
              <a:rPr lang="en-US" altLang="zh-CN" sz="2000" b="1" dirty="0" smtClean="0">
                <a:latin typeface="Arial Narrow" pitchFamily="34" charset="0"/>
              </a:rPr>
              <a:t>them 10.________. </a:t>
            </a:r>
          </a:p>
          <a:p>
            <a:pPr algn="just"/>
            <a:r>
              <a:rPr lang="en-US" altLang="zh-CN" sz="2000" b="1" dirty="0">
                <a:latin typeface="Arial Narrow" pitchFamily="34" charset="0"/>
              </a:rPr>
              <a:t>	</a:t>
            </a:r>
            <a:endParaRPr lang="zh-CN" altLang="zh-CN" sz="2000" b="1" dirty="0">
              <a:latin typeface="Arial Narrow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09734" y="991076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explorer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1794" y="1612166"/>
            <a:ext cx="1922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in 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</a:rPr>
              <a:t>preparation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for</a:t>
            </a:r>
            <a:endParaRPr lang="zh-CN" alt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9693" y="1903394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made rapid progress</a:t>
            </a:r>
            <a:endParaRPr lang="zh-CN" alt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78190" y="2198639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ahead of</a:t>
            </a:r>
            <a:endParaRPr lang="zh-CN" alt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12128" y="3147536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worst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44204" y="312982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ran out of </a:t>
            </a:r>
            <a:endParaRPr lang="zh-CN" alt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0281" y="3444716"/>
            <a:ext cx="896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terrible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3880" y="3749516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carried on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1520" y="4359116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</a:rPr>
              <a:t>h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ad failed to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38774" y="4664392"/>
            <a:ext cx="873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heroes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176" y="91440"/>
            <a:ext cx="1798319" cy="892015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 bwMode="auto">
          <a:xfrm>
            <a:off x="-176352" y="164944"/>
            <a:ext cx="1974672" cy="570453"/>
          </a:xfrm>
          <a:prstGeom prst="roundRect">
            <a:avLst/>
          </a:prstGeom>
          <a:noFill/>
          <a:ln>
            <a:noFill/>
            <a:prstDash val="sysDot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Task 1 </a:t>
            </a:r>
            <a:endParaRPr lang="zh-CN" altLang="en-US" sz="2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标题 1"/>
          <p:cNvSpPr txBox="1">
            <a:spLocks noChangeArrowheads="1"/>
          </p:cNvSpPr>
          <p:nvPr/>
        </p:nvSpPr>
        <p:spPr bwMode="auto">
          <a:xfrm>
            <a:off x="1292954" y="-34053"/>
            <a:ext cx="780288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summary with the information from the text.</a:t>
            </a:r>
            <a:endParaRPr lang="zh-CN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1350412" y="1637146"/>
            <a:ext cx="2922409" cy="1143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General introduction of the race </a:t>
            </a:r>
            <a:endParaRPr lang="zh-CN" altLang="en-US" sz="2400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1357914" y="3256396"/>
            <a:ext cx="3011806" cy="108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Detailed account of Scott’s return journey</a:t>
            </a:r>
            <a:endParaRPr lang="zh-CN" altLang="en-US" sz="2400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30" y="137119"/>
            <a:ext cx="4980851" cy="1063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000099"/>
                </a:solidFill>
              </a:rPr>
              <a:t>Race to the Pole</a:t>
            </a:r>
            <a:endParaRPr lang="zh-CN" altLang="en-US" sz="4800" b="1" dirty="0">
              <a:solidFill>
                <a:srgbClr val="000099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529840" y="1120140"/>
            <a:ext cx="640080" cy="51700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2529676" y="2779569"/>
            <a:ext cx="640080" cy="51700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线形标注 2(带边框和强调线) 8"/>
          <p:cNvSpPr/>
          <p:nvPr/>
        </p:nvSpPr>
        <p:spPr>
          <a:xfrm>
            <a:off x="5185060" y="3122816"/>
            <a:ext cx="2107280" cy="694803"/>
          </a:xfrm>
          <a:prstGeom prst="accentBorderCallout2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Scott’s diary</a:t>
            </a:r>
          </a:p>
          <a:p>
            <a:pPr algn="ctr"/>
            <a:r>
              <a:rPr lang="en-US" altLang="zh-CN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letter</a:t>
            </a:r>
            <a:endParaRPr lang="zh-CN" alt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dell\Desktop\斯科特写日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68" y="521949"/>
            <a:ext cx="2928552" cy="2399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0796"/>
            <a:ext cx="1974671" cy="991691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 bwMode="auto">
          <a:xfrm>
            <a:off x="-33453" y="75055"/>
            <a:ext cx="1974672" cy="530802"/>
          </a:xfrm>
          <a:prstGeom prst="roundRect">
            <a:avLst/>
          </a:prstGeom>
          <a:noFill/>
          <a:ln>
            <a:noFill/>
            <a:prstDash val="sysDot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4114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8229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234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6459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Task 2 </a:t>
            </a:r>
            <a:endParaRPr lang="zh-CN" altLang="en-US" sz="27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 bwMode="auto">
          <a:xfrm>
            <a:off x="1642660" y="57217"/>
            <a:ext cx="738704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understand what Scott was saying in his diary and letter, and write down your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underlined sentences. </a:t>
            </a:r>
          </a:p>
        </p:txBody>
      </p:sp>
      <p:sp>
        <p:nvSpPr>
          <p:cNvPr id="10" name="矩形 9"/>
          <p:cNvSpPr/>
          <p:nvPr/>
        </p:nvSpPr>
        <p:spPr>
          <a:xfrm>
            <a:off x="1668780" y="1479232"/>
            <a:ext cx="6362700" cy="30469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 Narrow" pitchFamily="34" charset="0"/>
              </a:rPr>
              <a:t>Making inference:</a:t>
            </a:r>
          </a:p>
          <a:p>
            <a:pPr algn="just"/>
            <a:r>
              <a:rPr lang="en-US" altLang="zh-CN" sz="2400" b="1" dirty="0">
                <a:latin typeface="Arial Narrow" pitchFamily="34" charset="0"/>
              </a:rPr>
              <a:t>Sometimes things are not stated explicitly(=clearly) in the text. To understand what is meant, you need to </a:t>
            </a:r>
            <a:r>
              <a:rPr lang="en-US" altLang="zh-CN" sz="2400" b="1" dirty="0">
                <a:solidFill>
                  <a:srgbClr val="FF0000"/>
                </a:solidFill>
                <a:latin typeface="Arial Narrow" pitchFamily="34" charset="0"/>
              </a:rPr>
              <a:t>read between the lines</a:t>
            </a:r>
            <a:r>
              <a:rPr lang="en-US" altLang="zh-CN" sz="2400" b="1" dirty="0" smtClean="0">
                <a:latin typeface="Arial Narrow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 Narrow" pitchFamily="34" charset="0"/>
              </a:rPr>
              <a:t>Read the sentence/ paragraph carefully.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 Narrow" pitchFamily="34" charset="0"/>
              </a:rPr>
              <a:t>Read the lines before and after it.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 Narrow" pitchFamily="34" charset="0"/>
              </a:rPr>
              <a:t>Use your logic and knowledge to understand the implied meaning.</a:t>
            </a:r>
          </a:p>
        </p:txBody>
      </p:sp>
    </p:spTree>
    <p:extLst>
      <p:ext uri="{BB962C8B-B14F-4D97-AF65-F5344CB8AC3E}">
        <p14:creationId xmlns:p14="http://schemas.microsoft.com/office/powerpoint/2010/main" val="39057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6676026" y="598907"/>
            <a:ext cx="570594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763983" y="946162"/>
            <a:ext cx="979717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281643" y="598907"/>
            <a:ext cx="1139737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" y="1907203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99"/>
                </a:solidFill>
              </a:rPr>
              <a:t>Scott left on 1Novemember and soon had problems. </a:t>
            </a:r>
            <a:endParaRPr lang="en-US" altLang="zh-CN" sz="2400" dirty="0">
              <a:solidFill>
                <a:srgbClr val="000099"/>
              </a:solidFill>
            </a:endParaRPr>
          </a:p>
          <a:p>
            <a:r>
              <a:rPr lang="en-US" altLang="zh-CN" sz="2400" dirty="0" smtClean="0">
                <a:solidFill>
                  <a:srgbClr val="000099"/>
                </a:solidFill>
              </a:rPr>
              <a:t>They were shocked when they saw the Norwegian flag.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Inference: 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</a:rPr>
              <a:t>They failed to achieve their goal and felt discouraged.</a:t>
            </a:r>
            <a:endParaRPr lang="en-US" altLang="zh-CN" sz="2800" b="1" dirty="0"/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      They lost the reason for journey.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    </a:t>
            </a:r>
            <a:endParaRPr lang="en-US" altLang="zh-CN" sz="2800" dirty="0" smtClean="0"/>
          </a:p>
        </p:txBody>
      </p:sp>
      <p:sp>
        <p:nvSpPr>
          <p:cNvPr id="14" name="矩形 13"/>
          <p:cNvSpPr/>
          <p:nvPr/>
        </p:nvSpPr>
        <p:spPr>
          <a:xfrm>
            <a:off x="2232660" y="171269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800080"/>
                </a:solidFill>
                <a:latin typeface="Arial Narrow" pitchFamily="34" charset="0"/>
              </a:rPr>
              <a:t>Line 20: </a:t>
            </a:r>
            <a:r>
              <a:rPr lang="en-US" altLang="zh-CN" sz="2400" b="1" i="1" dirty="0" smtClean="0">
                <a:latin typeface="Arial Narrow" pitchFamily="34" charset="0"/>
              </a:rPr>
              <a:t>“Well</a:t>
            </a:r>
            <a:r>
              <a:rPr lang="en-US" altLang="zh-CN" sz="2400" b="1" i="1" dirty="0">
                <a:latin typeface="Arial Narrow" pitchFamily="34" charset="0"/>
              </a:rPr>
              <a:t>, we have now lost the goal of our ambition and must face 800 miles of hard pushing—</a:t>
            </a:r>
            <a:r>
              <a:rPr lang="en-US" altLang="zh-CN" sz="2400" b="1" i="1" u="sng" dirty="0">
                <a:latin typeface="Arial Narrow" pitchFamily="34" charset="0"/>
              </a:rPr>
              <a:t>and good bye to most of our dreams.”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30"/>
            <a:ext cx="2081166" cy="157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2081166" y="1388472"/>
            <a:ext cx="6773274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000099"/>
                </a:solidFill>
                <a:latin typeface="Arial Narrow" pitchFamily="34" charset="0"/>
              </a:rPr>
              <a:t>ambi</a:t>
            </a:r>
            <a:r>
              <a:rPr lang="en-US" altLang="zh-CN" sz="2000" b="1" dirty="0">
                <a:solidFill>
                  <a:srgbClr val="FF0000"/>
                </a:solidFill>
                <a:latin typeface="Arial Narrow" pitchFamily="34" charset="0"/>
              </a:rPr>
              <a:t>tion: n. </a:t>
            </a:r>
            <a:r>
              <a:rPr lang="en-US" altLang="zh-CN" sz="2000" b="1" dirty="0">
                <a:solidFill>
                  <a:srgbClr val="000099"/>
                </a:solidFill>
                <a:latin typeface="Arial Narrow" pitchFamily="34" charset="0"/>
              </a:rPr>
              <a:t>something that you want to do or achieve very much </a:t>
            </a:r>
            <a:endParaRPr lang="zh-CN" altLang="en-US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3076" name="Picture 4" descr="C:\Users\dell\Desktop\斯科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528060"/>
            <a:ext cx="2247569" cy="161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6020706" y="882287"/>
            <a:ext cx="2292714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17621" y="163116"/>
            <a:ext cx="474619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928415" y="163117"/>
            <a:ext cx="1038046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1" y="1899751"/>
            <a:ext cx="9143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99"/>
                </a:solidFill>
              </a:rPr>
              <a:t>Each one wanted to encourage the other, but no one was really sure about what’s going to happen.</a:t>
            </a:r>
          </a:p>
          <a:p>
            <a:r>
              <a:rPr lang="en-US" altLang="zh-CN" sz="2400" dirty="0" smtClean="0">
                <a:solidFill>
                  <a:srgbClr val="000099"/>
                </a:solidFill>
              </a:rPr>
              <a:t>The </a:t>
            </a:r>
            <a:r>
              <a:rPr lang="en-US" altLang="zh-CN" sz="2400" dirty="0">
                <a:solidFill>
                  <a:srgbClr val="000099"/>
                </a:solidFill>
              </a:rPr>
              <a:t>men were soon very tired and were running out of food. The weather conditions were terrible</a:t>
            </a:r>
            <a:r>
              <a:rPr lang="en-US" altLang="zh-CN" sz="2400" dirty="0" smtClean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zh-CN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Inference: </a:t>
            </a:r>
          </a:p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The men were getting weaker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r>
              <a:rPr lang="en-US" altLang="zh-CN" sz="2800" dirty="0" smtClean="0">
                <a:solidFill>
                  <a:srgbClr val="FF0000"/>
                </a:solidFill>
              </a:rPr>
              <a:t>        </a:t>
            </a:r>
            <a:endParaRPr lang="en-US" altLang="zh-CN" sz="2800" dirty="0" smtClean="0"/>
          </a:p>
        </p:txBody>
      </p:sp>
      <p:sp>
        <p:nvSpPr>
          <p:cNvPr id="14" name="矩形 13"/>
          <p:cNvSpPr/>
          <p:nvPr/>
        </p:nvSpPr>
        <p:spPr>
          <a:xfrm>
            <a:off x="2206443" y="11141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800080"/>
                </a:solidFill>
                <a:latin typeface="Arial Narrow" pitchFamily="34" charset="0"/>
              </a:rPr>
              <a:t>Line 25: </a:t>
            </a:r>
            <a:r>
              <a:rPr lang="en-US" altLang="zh-CN" sz="2400" b="1" i="1" dirty="0">
                <a:latin typeface="Arial Narrow" pitchFamily="34" charset="0"/>
              </a:rPr>
              <a:t>“We are very cheer</a:t>
            </a: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</a:rPr>
              <a:t>ful</a:t>
            </a:r>
            <a:r>
              <a:rPr lang="en-US" altLang="zh-CN" sz="2400" b="1" i="1" dirty="0">
                <a:latin typeface="Arial Narrow" pitchFamily="34" charset="0"/>
              </a:rPr>
              <a:t>, but what each man feels in his heart I can only guess. </a:t>
            </a:r>
            <a:r>
              <a:rPr lang="en-US" altLang="zh-CN" sz="2400" b="1" i="1" u="sng" dirty="0">
                <a:latin typeface="Arial Narrow" pitchFamily="34" charset="0"/>
              </a:rPr>
              <a:t>Putting on our shoes in the morning is getting slower and slower.”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30"/>
            <a:ext cx="2081166" cy="157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2081165" y="1388472"/>
            <a:ext cx="5637895" cy="347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000099"/>
                </a:solidFill>
                <a:latin typeface="Arial Narrow" pitchFamily="34" charset="0"/>
              </a:rPr>
              <a:t>cheer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Narrow" pitchFamily="34" charset="0"/>
              </a:rPr>
              <a:t>ful: adj. </a:t>
            </a:r>
            <a:r>
              <a:rPr lang="en-US" altLang="zh-CN" sz="2000" b="1" dirty="0">
                <a:solidFill>
                  <a:srgbClr val="000099"/>
                </a:solidFill>
                <a:latin typeface="Arial Narrow" pitchFamily="34" charset="0"/>
              </a:rPr>
              <a:t>happy and showing it in one’s </a:t>
            </a:r>
            <a:r>
              <a:rPr lang="en-US" altLang="zh-CN" sz="2000" b="1" dirty="0" err="1">
                <a:solidFill>
                  <a:srgbClr val="000099"/>
                </a:solidFill>
                <a:latin typeface="Arial Narrow" pitchFamily="34" charset="0"/>
              </a:rPr>
              <a:t>behaviour</a:t>
            </a:r>
            <a:r>
              <a:rPr lang="en-US" altLang="zh-CN" sz="2000" b="1" dirty="0">
                <a:solidFill>
                  <a:srgbClr val="000099"/>
                </a:solidFill>
                <a:latin typeface="Arial Narrow" pitchFamily="34" charset="0"/>
              </a:rPr>
              <a:t>  </a:t>
            </a:r>
            <a:endParaRPr lang="zh-CN" altLang="en-US" sz="2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527938"/>
            <a:ext cx="2460712" cy="161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1534</Words>
  <Application>Microsoft Office PowerPoint</Application>
  <PresentationFormat>全屏显示(16:9)</PresentationFormat>
  <Paragraphs>131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1_Office 主题​​</vt:lpstr>
      <vt:lpstr>必修（二）Unit 5 lesson 3（2）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dell</cp:lastModifiedBy>
  <cp:revision>146</cp:revision>
  <dcterms:created xsi:type="dcterms:W3CDTF">2020-02-01T11:21:51Z</dcterms:created>
  <dcterms:modified xsi:type="dcterms:W3CDTF">2020-02-16T15:31:34Z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