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5" r:id="rId2"/>
    <p:sldId id="313" r:id="rId3"/>
    <p:sldId id="318" r:id="rId4"/>
    <p:sldId id="312" r:id="rId5"/>
    <p:sldId id="314" r:id="rId6"/>
    <p:sldId id="315" r:id="rId7"/>
    <p:sldId id="317" r:id="rId8"/>
    <p:sldId id="271" r:id="rId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48182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36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605549" y="2250419"/>
            <a:ext cx="6461820" cy="886071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我与地坛</a:t>
            </a: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节选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)》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文本内涵之探究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95421" y="3352209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中学  姜伟 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951899"/>
            <a:ext cx="8593393" cy="331514"/>
          </a:xfrm>
        </p:spPr>
        <p:txBody>
          <a:bodyPr>
            <a:noAutofit/>
          </a:bodyPr>
          <a:lstStyle/>
          <a:p>
            <a:r>
              <a:rPr lang="zh-CN" altLang="zh-CN" sz="2800" kern="100" dirty="0">
                <a:latin typeface="宋体"/>
                <a:ea typeface="黑体"/>
                <a:cs typeface="Times New Roman"/>
              </a:rPr>
              <a:t>地坛，永远的精神家园——分析“地坛”的意义</a:t>
            </a:r>
            <a:r>
              <a:rPr lang="zh-CN" altLang="zh-CN" sz="2800" kern="100" dirty="0">
                <a:latin typeface="宋体"/>
                <a:cs typeface="Courier New"/>
              </a:rPr>
              <a:t/>
            </a:r>
            <a:br>
              <a:rPr lang="zh-CN" altLang="zh-CN" sz="2800" kern="100" dirty="0">
                <a:latin typeface="宋体"/>
                <a:cs typeface="Courier New"/>
              </a:rPr>
            </a:b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135" y="1425677"/>
            <a:ext cx="8445910" cy="333097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260475" algn="l"/>
                <a:tab pos="2610485" algn="l"/>
                <a:tab pos="3870960" algn="l"/>
              </a:tabLst>
            </a:pPr>
            <a:r>
              <a:rPr lang="en-US" altLang="zh-CN" sz="2200" kern="100" dirty="0" smtClean="0">
                <a:latin typeface="Times New Roman"/>
                <a:cs typeface="Courier New"/>
              </a:rPr>
              <a:t>1</a:t>
            </a:r>
            <a:r>
              <a:rPr lang="en-US" altLang="zh-CN" sz="2200" kern="100" dirty="0">
                <a:latin typeface="Times New Roman"/>
                <a:cs typeface="Courier New"/>
              </a:rPr>
              <a:t>.</a:t>
            </a:r>
            <a:r>
              <a:rPr lang="zh-CN" altLang="zh-CN" sz="2200" kern="100" dirty="0">
                <a:latin typeface="Times New Roman"/>
                <a:cs typeface="Times New Roman"/>
              </a:rPr>
              <a:t>在作者的人生经历中，地坛起了什么样的作用</a:t>
            </a:r>
            <a:r>
              <a:rPr lang="zh-CN" altLang="zh-CN" sz="2200" kern="100" dirty="0" smtClean="0">
                <a:latin typeface="Times New Roman"/>
                <a:cs typeface="Times New Roman"/>
              </a:rPr>
              <a:t>？</a:t>
            </a:r>
            <a:endParaRPr lang="zh-CN" altLang="zh-CN" sz="2200" kern="100" dirty="0">
              <a:latin typeface="宋体"/>
              <a:cs typeface="Courier New"/>
            </a:endParaRPr>
          </a:p>
          <a:p>
            <a:r>
              <a:rPr lang="en-US" altLang="zh-CN" sz="2200" kern="100" dirty="0">
                <a:latin typeface="Times New Roman"/>
                <a:cs typeface="Courier New"/>
              </a:rPr>
              <a:t>2.</a:t>
            </a:r>
            <a:r>
              <a:rPr lang="zh-CN" altLang="zh-CN" sz="2200" kern="100" dirty="0">
                <a:latin typeface="Times New Roman"/>
                <a:cs typeface="Times New Roman"/>
              </a:rPr>
              <a:t>课文分为两个部分，一部分写地坛，一部分写母亲，</a:t>
            </a:r>
            <a:r>
              <a:rPr lang="zh-CN" altLang="zh-CN" sz="2200" kern="100" dirty="0">
                <a:latin typeface="Times New Roman"/>
                <a:ea typeface="黑体"/>
                <a:cs typeface="Times New Roman"/>
              </a:rPr>
              <a:t>二者有什么关联</a:t>
            </a:r>
            <a:r>
              <a:rPr lang="zh-CN" altLang="zh-CN" sz="2200" kern="100" dirty="0">
                <a:latin typeface="Times New Roman"/>
                <a:cs typeface="Times New Roman"/>
              </a:rPr>
              <a:t>？</a:t>
            </a:r>
            <a:endParaRPr lang="zh-CN" altLang="zh-CN" sz="2200" kern="100" dirty="0">
              <a:latin typeface="宋体"/>
              <a:cs typeface="Courier New"/>
            </a:endParaRPr>
          </a:p>
          <a:p>
            <a:r>
              <a:rPr lang="en-US" altLang="zh-CN" sz="2200" kern="100" dirty="0">
                <a:latin typeface="Times New Roman"/>
                <a:cs typeface="Courier New"/>
              </a:rPr>
              <a:t>3.</a:t>
            </a:r>
            <a:r>
              <a:rPr lang="zh-CN" altLang="zh-CN" sz="2200" kern="100" dirty="0">
                <a:latin typeface="Times New Roman"/>
                <a:cs typeface="Times New Roman"/>
              </a:rPr>
              <a:t>地坛中卑微的草木昆虫及园子的状态如何？</a:t>
            </a:r>
            <a:r>
              <a:rPr lang="zh-CN" altLang="zh-CN" sz="2200" kern="100" dirty="0">
                <a:latin typeface="Times New Roman"/>
                <a:ea typeface="黑体"/>
                <a:cs typeface="Times New Roman"/>
              </a:rPr>
              <a:t>它们</a:t>
            </a:r>
            <a:r>
              <a:rPr lang="zh-CN" altLang="zh-CN" sz="2200" kern="100" dirty="0">
                <a:latin typeface="Times New Roman"/>
                <a:cs typeface="Times New Roman"/>
              </a:rPr>
              <a:t>分别给了作者怎样的</a:t>
            </a:r>
            <a:r>
              <a:rPr lang="zh-CN" altLang="zh-CN" sz="2200" kern="100" dirty="0">
                <a:latin typeface="Times New Roman"/>
                <a:ea typeface="黑体"/>
                <a:cs typeface="Times New Roman"/>
              </a:rPr>
              <a:t>启示</a:t>
            </a:r>
            <a:r>
              <a:rPr lang="zh-CN" altLang="zh-CN" sz="2200" kern="100" dirty="0">
                <a:latin typeface="Times New Roman"/>
                <a:cs typeface="Times New Roman"/>
              </a:rPr>
              <a:t>？</a:t>
            </a:r>
            <a:endParaRPr lang="zh-CN" altLang="zh-CN" sz="2200" kern="100" dirty="0">
              <a:latin typeface="宋体"/>
              <a:cs typeface="Courier New"/>
            </a:endParaRPr>
          </a:p>
          <a:p>
            <a:r>
              <a:rPr lang="en-US" altLang="zh-CN" sz="2200" kern="100" dirty="0">
                <a:latin typeface="Times New Roman"/>
                <a:cs typeface="Courier New"/>
              </a:rPr>
              <a:t>4.</a:t>
            </a:r>
            <a:r>
              <a:rPr lang="en-US" altLang="zh-CN" sz="2200" kern="100" dirty="0">
                <a:latin typeface="Times New Roman"/>
                <a:ea typeface="黑体"/>
                <a:cs typeface="Courier New"/>
              </a:rPr>
              <a:t>(</a:t>
            </a:r>
            <a:r>
              <a:rPr lang="zh-CN" altLang="zh-CN" sz="2200" kern="100" dirty="0">
                <a:latin typeface="Times New Roman"/>
                <a:ea typeface="黑体"/>
                <a:cs typeface="Times New Roman"/>
              </a:rPr>
              <a:t>拓展延伸</a:t>
            </a:r>
            <a:r>
              <a:rPr lang="en-US" altLang="zh-CN" sz="2200" kern="100" dirty="0">
                <a:latin typeface="Times New Roman"/>
                <a:ea typeface="黑体"/>
                <a:cs typeface="Courier New"/>
              </a:rPr>
              <a:t>)</a:t>
            </a:r>
            <a:r>
              <a:rPr lang="en-US" altLang="zh-CN" sz="2200" kern="100" dirty="0">
                <a:latin typeface="Times New Roman"/>
                <a:cs typeface="Courier New"/>
              </a:rPr>
              <a:t>2010</a:t>
            </a:r>
            <a:r>
              <a:rPr lang="zh-CN" altLang="zh-CN" sz="2200" kern="100" dirty="0">
                <a:latin typeface="Times New Roman"/>
                <a:cs typeface="Times New Roman"/>
              </a:rPr>
              <a:t>年</a:t>
            </a:r>
            <a:r>
              <a:rPr lang="en-US" altLang="zh-CN" sz="2200" kern="100" dirty="0">
                <a:latin typeface="Times New Roman"/>
                <a:cs typeface="Courier New"/>
              </a:rPr>
              <a:t>12</a:t>
            </a:r>
            <a:r>
              <a:rPr lang="zh-CN" altLang="zh-CN" sz="2200" kern="100" dirty="0">
                <a:latin typeface="Times New Roman"/>
                <a:cs typeface="Times New Roman"/>
              </a:rPr>
              <a:t>月</a:t>
            </a:r>
            <a:r>
              <a:rPr lang="en-US" altLang="zh-CN" sz="2200" kern="100" dirty="0">
                <a:latin typeface="Times New Roman"/>
                <a:cs typeface="Courier New"/>
              </a:rPr>
              <a:t>31</a:t>
            </a:r>
            <a:r>
              <a:rPr lang="zh-CN" altLang="zh-CN" sz="2200" kern="100" dirty="0">
                <a:latin typeface="Times New Roman"/>
                <a:cs typeface="Times New Roman"/>
              </a:rPr>
              <a:t>日，在与病魔斗争了</a:t>
            </a:r>
            <a:r>
              <a:rPr lang="en-US" altLang="zh-CN" sz="2200" kern="100" dirty="0">
                <a:latin typeface="Times New Roman"/>
                <a:cs typeface="Courier New"/>
              </a:rPr>
              <a:t>30</a:t>
            </a:r>
            <a:r>
              <a:rPr lang="zh-CN" altLang="zh-CN" sz="2200" kern="100" dirty="0">
                <a:latin typeface="Times New Roman"/>
                <a:cs typeface="Times New Roman"/>
              </a:rPr>
              <a:t>多年后，史铁生安静地离开了人世。结合地坛在史铁生人生中的意义，为史铁生写一副挽联。</a:t>
            </a:r>
            <a:endParaRPr lang="zh-CN" altLang="zh-CN" sz="2200" kern="100" dirty="0">
              <a:latin typeface="宋体"/>
              <a:cs typeface="Courier New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22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(</a:t>
            </a:r>
            <a:r>
              <a:rPr lang="zh-CN" altLang="zh-CN" sz="2800" dirty="0"/>
              <a:t>示例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(1)</a:t>
            </a:r>
            <a:r>
              <a:rPr lang="zh-CN" altLang="zh-CN" sz="2800" dirty="0"/>
              <a:t>命若地坛，勘破天机成大道</a:t>
            </a:r>
            <a:r>
              <a:rPr lang="zh-CN" altLang="zh-CN" sz="2800" dirty="0" smtClean="0"/>
              <a:t>；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</a:t>
            </a:r>
            <a:r>
              <a:rPr lang="zh-CN" altLang="zh-CN" sz="2800" dirty="0" smtClean="0"/>
              <a:t>笔耕</a:t>
            </a:r>
            <a:r>
              <a:rPr lang="zh-CN" altLang="zh-CN" sz="2800" dirty="0"/>
              <a:t>天国，感怀地母著新篇。</a:t>
            </a:r>
          </a:p>
          <a:p>
            <a:r>
              <a:rPr lang="en-US" altLang="zh-CN" sz="2800" dirty="0"/>
              <a:t>(2)</a:t>
            </a:r>
            <a:r>
              <a:rPr lang="zh-CN" altLang="zh-CN" sz="2800" dirty="0"/>
              <a:t>地坛里顿悟，清平湾不再遥远</a:t>
            </a:r>
            <a:r>
              <a:rPr lang="zh-CN" altLang="zh-CN" sz="2800" dirty="0" smtClean="0"/>
              <a:t>；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</a:t>
            </a:r>
            <a:r>
              <a:rPr lang="zh-CN" altLang="zh-CN" sz="2800" dirty="0" smtClean="0"/>
              <a:t>困厄</a:t>
            </a:r>
            <a:r>
              <a:rPr lang="zh-CN" altLang="zh-CN" sz="2800" dirty="0"/>
              <a:t>中历练，合欢树永世流芳。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2057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2955" y="1094163"/>
            <a:ext cx="8731045" cy="331514"/>
          </a:xfrm>
        </p:spPr>
        <p:txBody>
          <a:bodyPr>
            <a:noAutofit/>
          </a:bodyPr>
          <a:lstStyle/>
          <a:p>
            <a:r>
              <a:rPr lang="zh-CN" altLang="zh-CN" sz="2800" kern="100" dirty="0">
                <a:latin typeface="宋体"/>
                <a:ea typeface="黑体"/>
                <a:cs typeface="Times New Roman"/>
              </a:rPr>
              <a:t>写给母亲的忏悔之歌——赏析地坛里的母亲形象</a:t>
            </a:r>
            <a:r>
              <a:rPr lang="zh-CN" altLang="zh-CN" sz="2800" kern="100" dirty="0">
                <a:latin typeface="宋体"/>
                <a:cs typeface="Courier New"/>
              </a:rPr>
              <a:t/>
            </a:r>
            <a:br>
              <a:rPr lang="zh-CN" altLang="zh-CN" sz="2800" kern="100" dirty="0">
                <a:latin typeface="宋体"/>
                <a:cs typeface="Courier New"/>
              </a:rPr>
            </a:br>
            <a:r>
              <a:rPr lang="zh-CN" altLang="zh-CN" sz="2800" kern="100" dirty="0">
                <a:latin typeface="宋体"/>
                <a:cs typeface="Courier New"/>
              </a:rPr>
              <a:t/>
            </a:r>
            <a:br>
              <a:rPr lang="zh-CN" altLang="zh-CN" sz="2800" kern="100" dirty="0">
                <a:latin typeface="宋体"/>
                <a:cs typeface="Courier New"/>
              </a:rPr>
            </a:b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622323"/>
            <a:ext cx="8139178" cy="3134325"/>
          </a:xfrm>
        </p:spPr>
        <p:txBody>
          <a:bodyPr/>
          <a:lstStyle/>
          <a:p>
            <a:pPr algn="just">
              <a:lnSpc>
                <a:spcPts val="3900"/>
              </a:lnSpc>
              <a:spcAft>
                <a:spcPts val="0"/>
              </a:spcAft>
              <a:tabLst>
                <a:tab pos="1260475" algn="l"/>
                <a:tab pos="2610485" algn="l"/>
                <a:tab pos="3870960" algn="l"/>
              </a:tabLst>
            </a:pPr>
            <a:r>
              <a:rPr lang="en-US" altLang="zh-CN" sz="2400" kern="100" dirty="0">
                <a:latin typeface="Times New Roman"/>
                <a:cs typeface="Courier New"/>
              </a:rPr>
              <a:t>1.</a:t>
            </a:r>
            <a:r>
              <a:rPr lang="zh-CN" altLang="zh-CN" sz="2400" kern="100" dirty="0">
                <a:latin typeface="Times New Roman"/>
                <a:cs typeface="Times New Roman"/>
              </a:rPr>
              <a:t>在作者的笔下，母亲是一个怎样的形象呢？</a:t>
            </a:r>
            <a:endParaRPr lang="zh-CN" altLang="zh-CN" sz="2400" kern="100" dirty="0">
              <a:latin typeface="宋体"/>
              <a:cs typeface="Courier New"/>
            </a:endParaRPr>
          </a:p>
          <a:p>
            <a:r>
              <a:rPr lang="en-US" altLang="zh-CN" sz="2400" kern="100" dirty="0">
                <a:latin typeface="Times New Roman"/>
                <a:cs typeface="Courier New"/>
              </a:rPr>
              <a:t>2.</a:t>
            </a:r>
            <a:r>
              <a:rPr lang="zh-CN" altLang="zh-CN" sz="2400" kern="100" dirty="0">
                <a:latin typeface="Times New Roman"/>
                <a:cs typeface="Times New Roman"/>
              </a:rPr>
              <a:t>本文是通过哪些方式来展现母爱的深挚的？</a:t>
            </a:r>
            <a:endParaRPr lang="en-US" altLang="zh-CN" sz="2400" kern="100" dirty="0">
              <a:latin typeface="Times New Roman"/>
              <a:cs typeface="Times New Roman"/>
            </a:endParaRPr>
          </a:p>
          <a:p>
            <a:r>
              <a:rPr lang="en-US" altLang="zh-CN" sz="2400" kern="100" dirty="0" smtClean="0">
                <a:latin typeface="宋体"/>
                <a:cs typeface="Courier New"/>
              </a:rPr>
              <a:t>3.(</a:t>
            </a:r>
            <a:r>
              <a:rPr lang="zh-CN" altLang="en-US" sz="2400" kern="100" dirty="0" smtClean="0">
                <a:latin typeface="宋体"/>
                <a:cs typeface="Courier New"/>
              </a:rPr>
              <a:t>拓展延伸</a:t>
            </a:r>
            <a:r>
              <a:rPr lang="en-US" altLang="zh-CN" sz="2400" kern="100" dirty="0" smtClean="0">
                <a:latin typeface="宋体"/>
                <a:cs typeface="Courier New"/>
              </a:rPr>
              <a:t>)</a:t>
            </a:r>
            <a:r>
              <a:rPr lang="zh-CN" altLang="en-US" sz="2400" kern="100" dirty="0" smtClean="0">
                <a:latin typeface="宋体"/>
                <a:cs typeface="Courier New"/>
              </a:rPr>
              <a:t>请</a:t>
            </a:r>
            <a:r>
              <a:rPr lang="zh-CN" altLang="en-US" sz="2400" kern="100" dirty="0">
                <a:latin typeface="宋体"/>
                <a:cs typeface="Courier New"/>
              </a:rPr>
              <a:t>分别概括下面文段中“母亲”的形象。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17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4968" y="663981"/>
            <a:ext cx="8622890" cy="41144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zh-CN" altLang="en-US" sz="2900" dirty="0"/>
              <a:t>①母亲是个好劳动。从我能记忆时起，总是天不亮就起床。全家二十多口人，妇女们轮班煮饭，轮到就煮一年。母亲把饭煮了，还要种田，种菜，喂猪，养蚕，纺棉花。因为她身体高大结实，还能挑水挑粪。母亲这样地整日劳碌着</a:t>
            </a:r>
            <a:r>
              <a:rPr lang="zh-CN" altLang="en-US" sz="2900" dirty="0" smtClean="0"/>
              <a:t>。</a:t>
            </a:r>
            <a:r>
              <a:rPr lang="en-US" altLang="zh-CN" sz="2900" dirty="0" smtClean="0"/>
              <a:t>——</a:t>
            </a:r>
            <a:r>
              <a:rPr lang="zh-CN" altLang="en-US" sz="2900" dirty="0"/>
              <a:t>朱德</a:t>
            </a:r>
            <a:r>
              <a:rPr lang="en-US" altLang="zh-CN" sz="2900" dirty="0"/>
              <a:t>《</a:t>
            </a:r>
            <a:r>
              <a:rPr lang="zh-CN" altLang="en-US" sz="2900" dirty="0"/>
              <a:t>回忆我的母亲</a:t>
            </a:r>
            <a:r>
              <a:rPr lang="en-US" altLang="zh-CN" sz="2900" dirty="0"/>
              <a:t>》</a:t>
            </a:r>
          </a:p>
          <a:p>
            <a:pPr marL="0" indent="0">
              <a:buNone/>
            </a:pPr>
            <a:r>
              <a:rPr lang="en-US" altLang="zh-CN" sz="2900" dirty="0"/>
              <a:t>②</a:t>
            </a:r>
            <a:r>
              <a:rPr lang="zh-CN" altLang="en-US" sz="2900" dirty="0"/>
              <a:t>双腿瘫痪后，我的脾气变得暴怒无常。望着望着天上北归的雁阵，我会突然把面前的玻璃砸碎；听着听着李谷一甜美的歌声，我会猛地把手边的东西摔向四周的墙壁。母亲就悄悄地躲出去，在我看不见的地方偷偷地听着我的动静。当一切恢复沉寂，她又悄悄地进来，眼边红红的，看着我。	</a:t>
            </a:r>
            <a:r>
              <a:rPr lang="zh-CN" altLang="en-US" sz="2900" dirty="0" smtClean="0"/>
              <a:t>   </a:t>
            </a:r>
            <a:r>
              <a:rPr lang="en-US" altLang="zh-CN" sz="2900" dirty="0" smtClean="0"/>
              <a:t>——</a:t>
            </a:r>
            <a:r>
              <a:rPr lang="zh-CN" altLang="en-US" sz="2900" dirty="0"/>
              <a:t>史铁生</a:t>
            </a:r>
            <a:r>
              <a:rPr lang="en-US" altLang="zh-CN" sz="2900" dirty="0"/>
              <a:t>《</a:t>
            </a:r>
            <a:r>
              <a:rPr lang="zh-CN" altLang="en-US" sz="2900" dirty="0"/>
              <a:t>秋天的怀念</a:t>
            </a:r>
            <a:r>
              <a:rPr lang="en-US" altLang="zh-CN" sz="2900" dirty="0"/>
              <a:t>》</a:t>
            </a:r>
          </a:p>
          <a:p>
            <a:pPr marL="0" indent="0">
              <a:buNone/>
            </a:pPr>
            <a:r>
              <a:rPr lang="en-US" altLang="zh-CN" sz="2900" dirty="0"/>
              <a:t> ③</a:t>
            </a:r>
            <a:r>
              <a:rPr lang="zh-CN" altLang="en-US" sz="2900" dirty="0"/>
              <a:t>我母亲管束我最严。她是慈母兼任严父。但她从来不在别人面前骂我一句，打我一下。我做错了事，她只对我一望，我看见了她的严厉眼光，便吓住了。犯的事小，她等到第二天早晨我眠醒时才教训我。犯的事大，她等到晚上人静时，关了房门，先责备我，然后行罚，或罚跪，或拧我的肉。无论怎样重罚，总不许我哭出声音来。她教训儿子不是藉此出气叫别人听的。		</a:t>
            </a:r>
            <a:r>
              <a:rPr lang="zh-CN" altLang="en-US" sz="2900" dirty="0" smtClean="0"/>
              <a:t>   </a:t>
            </a:r>
            <a:r>
              <a:rPr lang="en-US" altLang="zh-CN" sz="2900" dirty="0" smtClean="0"/>
              <a:t>——</a:t>
            </a:r>
            <a:r>
              <a:rPr lang="zh-CN" altLang="en-US" sz="2900" dirty="0"/>
              <a:t>胡适</a:t>
            </a:r>
            <a:r>
              <a:rPr lang="en-US" altLang="zh-CN" sz="2900" dirty="0"/>
              <a:t>《</a:t>
            </a:r>
            <a:r>
              <a:rPr lang="zh-CN" altLang="en-US" sz="2900" dirty="0"/>
              <a:t>我的母亲</a:t>
            </a:r>
            <a:r>
              <a:rPr lang="en-US" altLang="zh-CN" sz="2900" dirty="0"/>
              <a:t>》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951899"/>
            <a:ext cx="8593393" cy="331514"/>
          </a:xfrm>
        </p:spPr>
        <p:txBody>
          <a:bodyPr>
            <a:noAutofit/>
          </a:bodyPr>
          <a:lstStyle/>
          <a:p>
            <a:r>
              <a:rPr lang="zh-CN" altLang="zh-CN" sz="2800" kern="100" dirty="0">
                <a:latin typeface="宋体"/>
                <a:ea typeface="黑体"/>
                <a:cs typeface="Times New Roman"/>
              </a:rPr>
              <a:t>对苦难人生的体悟——走进史铁生的</a:t>
            </a:r>
            <a:r>
              <a:rPr lang="zh-CN" altLang="zh-CN" sz="2800" kern="100" dirty="0" smtClean="0">
                <a:latin typeface="宋体"/>
                <a:ea typeface="黑体"/>
                <a:cs typeface="Times New Roman"/>
              </a:rPr>
              <a:t>心灵</a:t>
            </a:r>
            <a:r>
              <a:rPr lang="zh-CN" altLang="zh-CN" sz="2800" kern="100" dirty="0">
                <a:latin typeface="宋体"/>
                <a:cs typeface="Courier New"/>
              </a:rPr>
              <a:t/>
            </a:r>
            <a:br>
              <a:rPr lang="zh-CN" altLang="zh-CN" sz="2800" kern="100" dirty="0">
                <a:latin typeface="宋体"/>
                <a:cs typeface="Courier New"/>
              </a:rPr>
            </a:b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135" y="1425677"/>
            <a:ext cx="8445910" cy="33309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260475" algn="l"/>
                <a:tab pos="2610485" algn="l"/>
                <a:tab pos="3870960" algn="l"/>
              </a:tabLst>
            </a:pPr>
            <a:r>
              <a:rPr lang="en-US" altLang="zh-CN" sz="2200" kern="100" dirty="0">
                <a:latin typeface="Times New Roman"/>
                <a:cs typeface="Courier New"/>
              </a:rPr>
              <a:t>1.</a:t>
            </a:r>
            <a:r>
              <a:rPr lang="zh-CN" altLang="en-US" sz="2200" kern="100" dirty="0">
                <a:latin typeface="Times New Roman"/>
                <a:cs typeface="Courier New"/>
              </a:rPr>
              <a:t>在第二部分中记录了母亲离去后，“我”摇着轮椅在园中度过的一天，当时作者有什么感受？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260475" algn="l"/>
                <a:tab pos="2610485" algn="l"/>
                <a:tab pos="3870960" algn="l"/>
              </a:tabLst>
            </a:pPr>
            <a:r>
              <a:rPr lang="en-US" altLang="zh-CN" sz="2200" kern="100" dirty="0">
                <a:latin typeface="Times New Roman"/>
                <a:cs typeface="Courier New"/>
              </a:rPr>
              <a:t>2.</a:t>
            </a:r>
            <a:r>
              <a:rPr lang="zh-CN" altLang="en-US" sz="2200" kern="100" dirty="0">
                <a:latin typeface="Times New Roman"/>
                <a:cs typeface="Courier New"/>
              </a:rPr>
              <a:t>地坛给了“我”怎样的生命启迪？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260475" algn="l"/>
                <a:tab pos="2610485" algn="l"/>
                <a:tab pos="3870960" algn="l"/>
              </a:tabLst>
            </a:pPr>
            <a:r>
              <a:rPr lang="en-US" altLang="zh-CN" sz="2200" kern="100" dirty="0">
                <a:latin typeface="Times New Roman"/>
                <a:cs typeface="Courier New"/>
              </a:rPr>
              <a:t>3.(</a:t>
            </a:r>
            <a:r>
              <a:rPr lang="zh-CN" altLang="en-US" sz="2200" kern="100" dirty="0">
                <a:latin typeface="Times New Roman"/>
                <a:cs typeface="Courier New"/>
              </a:rPr>
              <a:t>拓展延伸</a:t>
            </a:r>
            <a:r>
              <a:rPr lang="en-US" altLang="zh-CN" sz="2200" kern="100" dirty="0">
                <a:latin typeface="Times New Roman"/>
                <a:cs typeface="Courier New"/>
              </a:rPr>
              <a:t>)</a:t>
            </a:r>
            <a:r>
              <a:rPr lang="zh-CN" altLang="en-US" sz="2200" kern="100" dirty="0">
                <a:latin typeface="Times New Roman"/>
                <a:cs typeface="Courier New"/>
              </a:rPr>
              <a:t>上天在给予史铁生苦难的同时，也给予了他独特的感觉与独特的体悟，请辑录</a:t>
            </a:r>
            <a:r>
              <a:rPr lang="en-US" altLang="zh-CN" sz="2200" kern="100" dirty="0">
                <a:latin typeface="Times New Roman"/>
                <a:cs typeface="Courier New"/>
              </a:rPr>
              <a:t>10</a:t>
            </a:r>
            <a:r>
              <a:rPr lang="zh-CN" altLang="en-US" sz="2200" kern="100" dirty="0">
                <a:latin typeface="Times New Roman"/>
                <a:cs typeface="Courier New"/>
              </a:rPr>
              <a:t>则“史铁生语录”并谈谈你的感悟。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12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语录示例：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1600" dirty="0" smtClean="0"/>
              <a:t>(</a:t>
            </a:r>
            <a:r>
              <a:rPr lang="en-US" altLang="zh-CN" sz="1600" dirty="0"/>
              <a:t>1)</a:t>
            </a:r>
            <a:r>
              <a:rPr lang="zh-CN" altLang="en-US" sz="1600" dirty="0"/>
              <a:t>人若无梦，夜的眼睛就要瞎了。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1600" dirty="0"/>
              <a:t>(2)</a:t>
            </a:r>
            <a:r>
              <a:rPr lang="zh-CN" altLang="en-US" sz="1600" dirty="0"/>
              <a:t>就命运而言，休论公道。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1600" dirty="0"/>
              <a:t>(3</a:t>
            </a:r>
            <a:r>
              <a:rPr lang="zh-CN" altLang="en-US" sz="1600" dirty="0"/>
              <a:t>人真正的名字叫作：欲望。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1600" dirty="0"/>
              <a:t>(4)</a:t>
            </a:r>
            <a:r>
              <a:rPr lang="zh-CN" altLang="en-US" sz="1600" dirty="0"/>
              <a:t>一个失去差别的世界将是一潭死水，是一块没有感觉没有肥力的沙漠。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1600" dirty="0"/>
              <a:t>(5)</a:t>
            </a:r>
            <a:r>
              <a:rPr lang="zh-CN" altLang="en-US" sz="1600" dirty="0"/>
              <a:t>我什么也没忘，只是有些事适合收藏。不能说，不能想，却又不能忘。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1600" dirty="0"/>
              <a:t>(6)</a:t>
            </a:r>
            <a:r>
              <a:rPr lang="zh-CN" altLang="en-US" sz="1600" dirty="0"/>
              <a:t>人的故乡，并不止于一块特定的土地，而是一种辽阔无比的心情，不受空间和时间的限制，这心情一经唤起，就是你已经回到了故乡。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1600" dirty="0"/>
              <a:t>(7)</a:t>
            </a:r>
            <a:r>
              <a:rPr lang="zh-CN" altLang="en-US" sz="1600" dirty="0"/>
              <a:t>生命就是这样一个过程，一个不断超越自身局限的过程，这就是命运，任何人都是一样，在这过程中我们遭遇痛苦，超越局限，从而感受幸福。所以一切人都是平等的，我们毫不特殊。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1600" dirty="0"/>
              <a:t>(8)</a:t>
            </a:r>
            <a:r>
              <a:rPr lang="zh-CN" altLang="en-US" sz="1600" dirty="0"/>
              <a:t>生命之美不在于一副完好的身躯，也不在乎生与死。死是容易的，活着却是难的。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1600" dirty="0"/>
              <a:t>(9)</a:t>
            </a:r>
            <a:r>
              <a:rPr lang="zh-CN" altLang="en-US" sz="1600" dirty="0"/>
              <a:t>空冥的猜想可以负载任意的梦景，而实在的答案便会限定出真确的痛苦。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1600" dirty="0"/>
              <a:t>(10)</a:t>
            </a:r>
            <a:r>
              <a:rPr lang="zh-CN" altLang="en-US" sz="1600" dirty="0"/>
              <a:t>人的命就像这琴弦，拉紧了才能弹好，弹好了就够了。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603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179127" y="2301281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802</Words>
  <Application>Microsoft Office PowerPoint</Application>
  <PresentationFormat>全屏显示(16:9)</PresentationFormat>
  <Paragraphs>39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汉仪旗黑-85S</vt:lpstr>
      <vt:lpstr>黑体</vt:lpstr>
      <vt:lpstr>楷体</vt:lpstr>
      <vt:lpstr>宋体</vt:lpstr>
      <vt:lpstr>微软雅黑</vt:lpstr>
      <vt:lpstr>Arial</vt:lpstr>
      <vt:lpstr>Calibri</vt:lpstr>
      <vt:lpstr>Courier New</vt:lpstr>
      <vt:lpstr>Times New Roman</vt:lpstr>
      <vt:lpstr>1_Office 主题​​</vt:lpstr>
      <vt:lpstr>《我与地坛(节选)》文本内涵之探究</vt:lpstr>
      <vt:lpstr>地坛，永远的精神家园——分析“地坛”的意义 </vt:lpstr>
      <vt:lpstr>PowerPoint 演示文稿</vt:lpstr>
      <vt:lpstr>写给母亲的忏悔之歌——赏析地坛里的母亲形象  </vt:lpstr>
      <vt:lpstr>PowerPoint 演示文稿</vt:lpstr>
      <vt:lpstr>对苦难人生的体悟——走进史铁生的心灵 </vt:lpstr>
      <vt:lpstr>语录示例：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29</cp:revision>
  <dcterms:created xsi:type="dcterms:W3CDTF">2020-02-01T11:21:51Z</dcterms:created>
  <dcterms:modified xsi:type="dcterms:W3CDTF">2020-02-23T17:00:14Z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