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Layouts/slideLayout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5" r:id="rId2"/>
  </p:sldMasterIdLst>
  <p:notesMasterIdLst>
    <p:notesMasterId r:id="rId10"/>
  </p:notesMasterIdLst>
  <p:sldIdLst>
    <p:sldId id="286" r:id="rId3"/>
    <p:sldId id="272" r:id="rId4"/>
    <p:sldId id="280" r:id="rId5"/>
    <p:sldId id="282" r:id="rId6"/>
    <p:sldId id="283" r:id="rId7"/>
    <p:sldId id="271" r:id="rId8"/>
    <p:sldId id="284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759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9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8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3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6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5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8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20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4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7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7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8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8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8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4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6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6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9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8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8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70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D7F07-1F97-0A4D-A090-4FF885BDFCF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628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E2F3-AE5D-FC46-BAE6-49D8D71E44B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76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DE719-7D0F-4146-9BBC-96436F255E6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166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EA66-1CF5-3C41-9324-471B03B94B9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46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D276B-E818-154A-8D1B-39CD793688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920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7D24E-4E69-1443-AECB-800BB9104C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226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5EB5-5790-844F-A2C7-C8489AEAF9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00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602F-8244-104C-B779-90FC248A47D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646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3097F-BFAA-C64B-9AC3-E8F125A5B9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67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6BB3-1C1E-0545-8A9A-F29C2CEF5E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4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3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45D5-E506-C24C-8F2F-ECE67E9E03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31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8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8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6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7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fld id="{0ECEF3EA-128A-6840-86BE-C0D5129DAD86}" type="slidenum">
              <a:rPr lang="zh-CN" altLang="en-US" kern="1200" smtClean="0">
                <a:latin typeface="Arial" charset="0"/>
                <a:ea typeface="宋体" charset="0"/>
                <a:cs typeface="宋体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kern="1200" smtClean="0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5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02466" y="2223784"/>
            <a:ext cx="6206067" cy="72834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荷塘月色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中的荷塘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6" y="119412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36257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东北师大附中朝阳学校   石焘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17"/>
    </mc:Choice>
    <mc:Fallback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-447361" y="560916"/>
            <a:ext cx="8139178" cy="3423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3000" dirty="0" smtClean="0">
                <a:latin typeface="楷体"/>
                <a:ea typeface="楷体"/>
                <a:cs typeface="楷体"/>
              </a:rPr>
              <a:t>   《</a:t>
            </a:r>
            <a:r>
              <a:rPr kumimoji="1" sz="3000" dirty="0" smtClean="0">
                <a:latin typeface="楷体"/>
                <a:ea typeface="楷体"/>
                <a:cs typeface="楷体"/>
              </a:rPr>
              <a:t>荷塘月色</a:t>
            </a:r>
            <a:r>
              <a:rPr kumimoji="1" lang="en-US" altLang="zh-CN" sz="3000" dirty="0" smtClean="0">
                <a:latin typeface="楷体"/>
                <a:ea typeface="楷体"/>
                <a:cs typeface="楷体"/>
              </a:rPr>
              <a:t>》</a:t>
            </a:r>
            <a:r>
              <a:rPr kumimoji="1" sz="3000" dirty="0" smtClean="0">
                <a:latin typeface="楷体"/>
                <a:ea typeface="楷体"/>
                <a:cs typeface="楷体"/>
              </a:rPr>
              <a:t>是经典散文，</a:t>
            </a:r>
            <a:endParaRPr kumimoji="1" lang="en-US" altLang="zh-CN" sz="3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altLang="en-US" sz="3000" dirty="0" smtClean="0">
                <a:latin typeface="楷体"/>
                <a:ea typeface="楷体"/>
                <a:cs typeface="楷体"/>
              </a:rPr>
              <a:t>文本细读</a:t>
            </a:r>
            <a:endParaRPr kumimoji="1" lang="en-US" altLang="en-US" sz="3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altLang="en-US" sz="3000" dirty="0" smtClean="0">
                <a:latin typeface="楷体"/>
                <a:ea typeface="楷体"/>
                <a:cs typeface="楷体"/>
              </a:rPr>
              <a:t>发现细节</a:t>
            </a:r>
            <a:endParaRPr kumimoji="1" lang="zh-CN" altLang="en-US" sz="3000" dirty="0">
              <a:latin typeface="楷体"/>
              <a:ea typeface="楷体"/>
              <a:cs typeface="楷体"/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88639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 advTm="3155"/>
    </mc:Choice>
    <mc:Fallback>
      <p:transition spd="slow" advTm="3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.jpg"/>
          <p:cNvPicPr>
            <a:picLocks noChangeAspect="1"/>
          </p:cNvPicPr>
          <p:nvPr/>
        </p:nvPicPr>
        <p:blipFill>
          <a:blip r:embed="rId4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961977" y="893102"/>
            <a:ext cx="27574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kern="1200" dirty="0" smtClean="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自然的荷塘</a:t>
            </a:r>
            <a:endParaRPr lang="en-US" altLang="zh-CN" sz="4000" b="1" kern="1200" dirty="0" smtClean="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565654" y="1428755"/>
            <a:ext cx="2378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kern="1200" smtClean="0">
              <a:solidFill>
                <a:srgbClr val="000000"/>
              </a:solidFill>
              <a:latin typeface="黑体" charset="0"/>
            </a:endParaRP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5240862" y="1782234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 kern="1200" dirty="0" smtClean="0">
                <a:solidFill>
                  <a:srgbClr val="000000"/>
                </a:solidFill>
                <a:latin typeface="黑体" charset="0"/>
              </a:rPr>
              <a:t> </a:t>
            </a:r>
            <a:endParaRPr kumimoji="1" lang="zh-CN" altLang="en-US" sz="2600" b="0" dirty="0">
              <a:solidFill>
                <a:srgbClr val="00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5283196" y="3335867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800" kern="1200" dirty="0" smtClean="0">
                <a:solidFill>
                  <a:srgbClr val="000000"/>
                </a:solidFill>
                <a:latin typeface="黑体" charset="0"/>
              </a:rPr>
              <a:t> </a:t>
            </a:r>
            <a:endParaRPr kumimoji="1" lang="zh-CN" altLang="en-US" sz="2600" b="0" dirty="0">
              <a:solidFill>
                <a:srgbClr val="00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5103277" y="3716999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800" kern="1200" dirty="0" smtClean="0">
                <a:solidFill>
                  <a:srgbClr val="000000"/>
                </a:solidFill>
                <a:latin typeface="黑体" charset="0"/>
              </a:rPr>
              <a:t>  </a:t>
            </a:r>
            <a:endParaRPr kumimoji="1" lang="zh-CN" altLang="en-US" sz="2600" b="0" dirty="0">
              <a:solidFill>
                <a:srgbClr val="00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743" y="2307771"/>
            <a:ext cx="3626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叠词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比喻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关键字：泄  浮   洗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77338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2"/>
    </mc:Choice>
    <mc:Fallback>
      <p:transition spd="slow" advTm="3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2" grpId="0" autoUpdateAnimBg="0"/>
      <p:bldP spid="33834" grpId="0" autoUpdateAnimBg="0"/>
      <p:bldP spid="33838" grpId="0" autoUpdateAnimBg="0"/>
      <p:bldP spid="338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49930" y="420310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/>
              </a:rPr>
              <a:t>理想的荷塘</a:t>
            </a:r>
            <a:endParaRPr kumimoji="1"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楷体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857" y="1741714"/>
            <a:ext cx="2646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独处的妙处：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小路之幽静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荷塘之静谧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月色之恬静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229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25"/>
    </mc:Choice>
    <mc:Fallback>
      <p:transition spd="slow" advTm="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/>
              </a:rPr>
              <a:t>人文的荷塘</a:t>
            </a:r>
            <a:endParaRPr kumimoji="1"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楷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1490" y="1524303"/>
            <a:ext cx="6709832" cy="108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endParaRPr kumimoji="1" lang="en-US" altLang="zh-CN" sz="2500" b="1" kern="1200" spc="150" dirty="0" smtClean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en-US" altLang="zh-CN" sz="2500" b="1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《</a:t>
            </a:r>
            <a:r>
              <a:rPr kumimoji="1" lang="zh-CN" altLang="en-US" sz="2500" b="1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采莲赋</a:t>
            </a:r>
            <a:r>
              <a:rPr kumimoji="1" lang="en-US" altLang="zh-CN" sz="2500" b="1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》</a:t>
            </a:r>
            <a:endParaRPr kumimoji="1" lang="zh-CN" altLang="en-US" sz="2500" b="1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9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10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1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|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新建 Microsoft PowerPoint 演示文稿">
  <a:themeElements>
    <a:clrScheme name="新建 Microsoft PowerPoint 演示文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建 Microsoft PowerPoint 演示文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新建 Microsoft PowerPoint 演示文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72</Words>
  <Application>Microsoft Office PowerPoint</Application>
  <PresentationFormat>全屏显示(16:9)</PresentationFormat>
  <Paragraphs>26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1_Office 主题​​</vt:lpstr>
      <vt:lpstr>新建 Microsoft PowerPoint 演示文稿</vt:lpstr>
      <vt:lpstr>《荷塘月色》中的荷塘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41</cp:revision>
  <dcterms:created xsi:type="dcterms:W3CDTF">2020-02-01T11:21:51Z</dcterms:created>
  <dcterms:modified xsi:type="dcterms:W3CDTF">2020-02-05T07:33:55Z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