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5" r:id="rId2"/>
    <p:sldId id="802" r:id="rId3"/>
    <p:sldId id="815" r:id="rId4"/>
    <p:sldId id="814" r:id="rId5"/>
    <p:sldId id="807" r:id="rId6"/>
    <p:sldId id="7539" r:id="rId7"/>
    <p:sldId id="7557" r:id="rId8"/>
    <p:sldId id="7559" r:id="rId9"/>
    <p:sldId id="813" r:id="rId10"/>
    <p:sldId id="810" r:id="rId11"/>
    <p:sldId id="811" r:id="rId12"/>
    <p:sldId id="7558" r:id="rId13"/>
    <p:sldId id="271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648182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364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>
            <a:extLst>
              <a:ext uri="{FF2B5EF4-FFF2-40B4-BE49-F238E27FC236}">
                <a16:creationId xmlns:a16="http://schemas.microsoft.com/office/drawing/2014/main" xmlns="" id="{74D97CF4-141E-4A29-8395-CBA3B28AC1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备注占位符 2">
            <a:extLst>
              <a:ext uri="{FF2B5EF4-FFF2-40B4-BE49-F238E27FC236}">
                <a16:creationId xmlns:a16="http://schemas.microsoft.com/office/drawing/2014/main" xmlns="" id="{456253D9-E145-4592-9D87-05F02FB8D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/>
              <a:t>1.</a:t>
            </a:r>
            <a:r>
              <a:rPr lang="zh-CN" altLang="en-US"/>
              <a:t>时光无情，世事无常</a:t>
            </a:r>
            <a:endParaRPr lang="en-US" altLang="zh-CN"/>
          </a:p>
          <a:p>
            <a:r>
              <a:rPr lang="en-US" altLang="zh-CN"/>
              <a:t>2.</a:t>
            </a:r>
            <a:r>
              <a:rPr lang="zh-CN" altLang="en-US"/>
              <a:t>人之渺小，生命短暂</a:t>
            </a:r>
            <a:endParaRPr lang="en-US" altLang="zh-CN"/>
          </a:p>
          <a:p>
            <a:r>
              <a:rPr lang="en-US" altLang="zh-CN"/>
              <a:t>3.</a:t>
            </a:r>
            <a:r>
              <a:rPr lang="zh-CN" altLang="en-US"/>
              <a:t>求而不得，失落无奈</a:t>
            </a:r>
            <a:endParaRPr lang="en-US" altLang="zh-CN"/>
          </a:p>
          <a:p>
            <a:endParaRPr lang="en-US" altLang="zh-CN"/>
          </a:p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F849C59-1AB9-4510-8983-BA5D8D3D5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fld id="{11F06C64-5141-43ED-A829-A42615A99268}" type="slidenum">
              <a:rPr altLang="en-US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225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29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xmlns="" id="{B6231DEB-A264-4B6D-B6CC-7D2C0B9289CC}"/>
              </a:ext>
            </a:extLst>
          </p:cNvPr>
          <p:cNvGrpSpPr>
            <a:grpSpLocks/>
          </p:cNvGrpSpPr>
          <p:nvPr userDrawn="1"/>
        </p:nvGrpSpPr>
        <p:grpSpPr bwMode="auto">
          <a:xfrm flipH="1">
            <a:off x="0" y="0"/>
            <a:ext cx="9144000" cy="4332685"/>
            <a:chOff x="0" y="-4589"/>
            <a:chExt cx="12192000" cy="5776911"/>
          </a:xfrm>
        </p:grpSpPr>
        <p:pic>
          <p:nvPicPr>
            <p:cNvPr id="3" name="图片 6">
              <a:extLst>
                <a:ext uri="{FF2B5EF4-FFF2-40B4-BE49-F238E27FC236}">
                  <a16:creationId xmlns:a16="http://schemas.microsoft.com/office/drawing/2014/main" xmlns="" id="{C93BC71E-A705-43B1-8D14-6B45763CE27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-4589"/>
              <a:ext cx="12192000" cy="5075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7">
              <a:extLst>
                <a:ext uri="{FF2B5EF4-FFF2-40B4-BE49-F238E27FC236}">
                  <a16:creationId xmlns:a16="http://schemas.microsoft.com/office/drawing/2014/main" xmlns="" id="{ACB96B62-BA96-4C36-9EF2-A9461FDC883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" y="1506612"/>
              <a:ext cx="7055399" cy="3563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8">
              <a:extLst>
                <a:ext uri="{FF2B5EF4-FFF2-40B4-BE49-F238E27FC236}">
                  <a16:creationId xmlns:a16="http://schemas.microsoft.com/office/drawing/2014/main" xmlns="" id="{9157706A-3AB6-4A07-A8EE-F8DB98516B4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68164" y="4238797"/>
              <a:ext cx="5381625" cy="153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365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9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1613016"/>
          </a:xfrm>
        </p:spPr>
        <p:txBody>
          <a:bodyPr>
            <a:noAutofit/>
          </a:bodyPr>
          <a:lstStyle/>
          <a:p>
            <a:pPr algn="ctr"/>
            <a: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绘制</a:t>
            </a:r>
            <a:r>
              <a:rPr lang="en-US" altLang="zh-CN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赤壁赋</a:t>
            </a:r>
            <a:r>
              <a:rPr lang="en-US" altLang="zh-CN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中苏轼的情感变化过程思维导图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高一年级语文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84873" y="3574768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清华大学附属中学</a:t>
            </a:r>
            <a:r>
              <a:rPr lang="zh-CN" altLang="en-US" sz="2000" spc="226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朝阳</a:t>
            </a:r>
            <a:r>
              <a:rPr lang="zh-CN" altLang="en-US" sz="2000" spc="226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学校  朱娜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52B16B-3127-4061-9784-D2AF5234C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733D87-4E28-436A-A44F-2502E3B21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矩形 1">
            <a:extLst>
              <a:ext uri="{FF2B5EF4-FFF2-40B4-BE49-F238E27FC236}">
                <a16:creationId xmlns:a16="http://schemas.microsoft.com/office/drawing/2014/main" xmlns="" id="{14F3AA5F-A0F1-4608-8963-BC7C21DA0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209" y="390012"/>
            <a:ext cx="8563347" cy="1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tabLst>
                <a:tab pos="2025491" algn="l"/>
              </a:tabLst>
            </a:pPr>
            <a:r>
              <a:rPr lang="zh-CN" altLang="zh-CN" sz="2800" b="1" dirty="0">
                <a:latin typeface="Times New Roman"/>
                <a:ea typeface="黑体"/>
                <a:cs typeface="Times New Roman"/>
              </a:rPr>
              <a:t>归纳总结</a:t>
            </a:r>
            <a:endParaRPr lang="zh-CN" altLang="zh-CN" sz="2800" dirty="0"/>
          </a:p>
          <a:p>
            <a:pPr algn="ctr">
              <a:lnSpc>
                <a:spcPct val="150000"/>
              </a:lnSpc>
              <a:tabLst>
                <a:tab pos="2025491" algn="l"/>
              </a:tabLst>
            </a:pPr>
            <a:r>
              <a:rPr lang="zh-CN" altLang="en-US" sz="2400" b="1" dirty="0">
                <a:latin typeface="Times New Roman"/>
                <a:ea typeface="黑体"/>
                <a:cs typeface="Times New Roman"/>
              </a:rPr>
              <a:t>思维导图</a:t>
            </a:r>
            <a:endParaRPr lang="zh-CN" altLang="zh-CN" sz="2400" dirty="0"/>
          </a:p>
        </p:txBody>
      </p:sp>
      <p:pic>
        <p:nvPicPr>
          <p:cNvPr id="5" name="Picture 2" descr="A21">
            <a:extLst>
              <a:ext uri="{FF2B5EF4-FFF2-40B4-BE49-F238E27FC236}">
                <a16:creationId xmlns:a16="http://schemas.microsoft.com/office/drawing/2014/main" xmlns="" id="{FCBD2A8B-5F82-4FFC-AC47-ABC849E02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32" y="2065805"/>
            <a:ext cx="8066707" cy="192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92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>
            <a:extLst>
              <a:ext uri="{FF2B5EF4-FFF2-40B4-BE49-F238E27FC236}">
                <a16:creationId xmlns:a16="http://schemas.microsoft.com/office/drawing/2014/main" xmlns="" id="{7027B5C5-97AE-476E-890A-E76F88B1C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62" y="544544"/>
            <a:ext cx="8563347" cy="389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tabLst>
                <a:tab pos="2025491" algn="l"/>
              </a:tabLst>
            </a:pPr>
            <a:r>
              <a:rPr lang="zh-CN" altLang="zh-CN" sz="2800" b="1" dirty="0">
                <a:latin typeface="Times New Roman"/>
                <a:ea typeface="黑体"/>
                <a:cs typeface="Times New Roman"/>
              </a:rPr>
              <a:t>主旨探微</a:t>
            </a:r>
            <a:endParaRPr lang="zh-CN" altLang="zh-CN" sz="2800" dirty="0"/>
          </a:p>
          <a:p>
            <a:pPr indent="459105">
              <a:lnSpc>
                <a:spcPct val="150000"/>
              </a:lnSpc>
              <a:tabLst>
                <a:tab pos="2025491" algn="l"/>
              </a:tabLst>
            </a:pP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文章通过泛游赤壁的所见所闻，以及主客之间的相互辩驳，反映了作者由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乐于山水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到陷于苦闷，又由苦闷到解脱的思想过程，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真实地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表现了作者在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乌台诗案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遭到巨大的挫折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后，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精神突围的过程，表现了其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虽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身处逆境却仍然热爱生活的积极乐观的人生态度。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608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B2F386E-23FE-4D80-B706-01EC9F864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F003456-290F-482D-96BE-50FB968C2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他的肉体虽然会死，他的精神在下一辈子，则可成为天空的星、地上的河，可以闪亮照明，可以滋润营养，因而维持众生万物。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r">
              <a:buNone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林语堂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苏东坡传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7823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04C7F3-5DD1-4BAF-9EB1-933F2F0E2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1" y="486846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3200" dirty="0">
                <a:latin typeface="Times New Roman"/>
                <a:ea typeface="黑体"/>
                <a:cs typeface="Times New Roman"/>
              </a:rPr>
              <a:t>绘制思维导图整体思路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35ECF2-55AD-4A1C-8E2B-409972DB7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081" y="1284252"/>
            <a:ext cx="8024887" cy="3372402"/>
          </a:xfrm>
        </p:spPr>
        <p:txBody>
          <a:bodyPr>
            <a:normAutofit/>
          </a:bodyPr>
          <a:lstStyle/>
          <a:p>
            <a:pPr marL="189000" indent="-342900">
              <a:lnSpc>
                <a:spcPct val="150000"/>
              </a:lnSpc>
              <a:tabLst>
                <a:tab pos="2025491" algn="l"/>
              </a:tabLst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一、宏观梳理文脉，概括每部分的主要内容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89000" indent="-342900">
              <a:lnSpc>
                <a:spcPct val="150000"/>
              </a:lnSpc>
              <a:tabLst>
                <a:tab pos="2025491" algn="l"/>
              </a:tabLst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二、体悟苏轼情感变化的过程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89000" indent="-342900">
              <a:lnSpc>
                <a:spcPct val="150000"/>
              </a:lnSpc>
              <a:tabLst>
                <a:tab pos="2025491" algn="l"/>
              </a:tabLst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三、分析“情景理”之间的关系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buNone/>
              <a:tabLst>
                <a:tab pos="2025491" algn="l"/>
              </a:tabLst>
            </a:pPr>
            <a:endParaRPr lang="en-US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53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18B0AB6-769B-4141-80BE-AC2FEF743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12" y="522514"/>
            <a:ext cx="8214076" cy="4429495"/>
          </a:xfrm>
        </p:spPr>
        <p:txBody>
          <a:bodyPr>
            <a:normAutofit lnSpcReduction="10000"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一、宏观梳理文脉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第一段：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苏子与客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泛舟游于赤壁之下，赤壁夜景让他们有了羽化登仙的感觉。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第二段：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苏子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饮酒放歌的快乐和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客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人箫声的悲凉。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第三段：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客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感慨人生无常，自我渺小。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第四段：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苏子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对客的劝慰，全文重点阐释变与不变、短暂与永恒的关系，表达了自己对宇宙人生的哲理思考。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第五段：客转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悲为喜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，开怀畅饮，兴尽而眠。</a:t>
            </a:r>
          </a:p>
        </p:txBody>
      </p:sp>
    </p:spTree>
    <p:extLst>
      <p:ext uri="{BB962C8B-B14F-4D97-AF65-F5344CB8AC3E}">
        <p14:creationId xmlns:p14="http://schemas.microsoft.com/office/powerpoint/2010/main" val="50877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04C7F3-5DD1-4BAF-9EB1-933F2F0E2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1" y="525459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800" dirty="0">
                <a:latin typeface="Times New Roman"/>
                <a:ea typeface="黑体"/>
                <a:cs typeface="Times New Roman"/>
              </a:rPr>
              <a:t>二 </a:t>
            </a:r>
            <a:r>
              <a:rPr lang="zh-CN" altLang="zh-CN" sz="2800" dirty="0">
                <a:latin typeface="Times New Roman"/>
                <a:ea typeface="黑体"/>
                <a:cs typeface="Times New Roman"/>
              </a:rPr>
              <a:t>、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体悟苏轼情感变化的过程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35ECF2-55AD-4A1C-8E2B-409972DB7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97" y="856973"/>
            <a:ext cx="8438606" cy="4096564"/>
          </a:xfrm>
        </p:spPr>
        <p:txBody>
          <a:bodyPr>
            <a:normAutofit/>
          </a:bodyPr>
          <a:lstStyle/>
          <a:p>
            <a:pPr marL="189000" indent="-342900">
              <a:lnSpc>
                <a:spcPct val="150000"/>
              </a:lnSpc>
              <a:tabLst>
                <a:tab pos="2025491" algn="l"/>
              </a:tabLst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找出文中直接表明作者情感的几个词语，思考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/>
              </a:rPr>
              <a:t>在夜游赤壁的过程中，主客的感情发生了哪些变化？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/>
            </a:endParaRPr>
          </a:p>
          <a:p>
            <a:pPr marL="189000" indent="-342900">
              <a:lnSpc>
                <a:spcPct val="150000"/>
              </a:lnSpc>
              <a:tabLst>
                <a:tab pos="2025491" algn="l"/>
              </a:tabLst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于是饮酒</a:t>
            </a: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乐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甚（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） 苏子</a:t>
            </a: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愀然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）  客</a:t>
            </a: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喜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而笑（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）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/>
            </a:endParaRPr>
          </a:p>
          <a:p>
            <a:pPr marL="189000" indent="-342900">
              <a:lnSpc>
                <a:spcPct val="150000"/>
              </a:lnSpc>
              <a:tabLst>
                <a:tab pos="2025491" algn="l"/>
              </a:tabLst>
            </a:pP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文章先由清风明月之美写玩赏之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“</a:t>
            </a:r>
            <a:r>
              <a:rPr lang="zh-CN" altLang="zh-CN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乐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”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，再以主客问答写历史人物的兴亡和现实苦闷的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悲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，阐明变与不变的道理，以寻求解脱，最后归于豁达乐观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之“</a:t>
            </a: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喜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”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。</a:t>
            </a:r>
            <a:endParaRPr lang="zh-CN" altLang="zh-CN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sz="7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162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8E476C-32E0-4C93-A0DF-450D601F4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4" y="287384"/>
            <a:ext cx="8288172" cy="4807130"/>
          </a:xfrm>
        </p:spPr>
        <p:txBody>
          <a:bodyPr>
            <a:normAutofit/>
          </a:bodyPr>
          <a:lstStyle/>
          <a:p>
            <a:pPr marL="189000" indent="-342900">
              <a:lnSpc>
                <a:spcPct val="150000"/>
              </a:lnSpc>
              <a:tabLst>
                <a:tab pos="2025491" algn="l"/>
              </a:tabLst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苏轼是如何实现精神突围的？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文中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客之三悲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的内容是什么？其间的议论层次是如何转换的？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3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">
            <a:extLst>
              <a:ext uri="{FF2B5EF4-FFF2-40B4-BE49-F238E27FC236}">
                <a16:creationId xmlns:a16="http://schemas.microsoft.com/office/drawing/2014/main" xmlns="" id="{F9D94002-847C-4573-AA59-923423690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0"/>
            <a:ext cx="873442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“‘月明星稀，乌鹊南飞’，此非曹孟德之诗乎？西望夏口，东望武昌，山川相缪，郁乎苍苍，此非孟德之困于周郎者乎？方其破荆州，下江陵，顺流而东也，舳舻千里，旌旗蔽空，酾酒临江，横槊赋诗，固一世之雄也，而今安在哉</a:t>
            </a:r>
            <a:r>
              <a:rPr lang="zh-CN" altLang="en-US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r>
              <a:rPr lang="zh-CN" altLang="en-US" sz="2400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客亦知夫水乎？逝者如斯，而未尝往也；盖将自其变者而观之，则天地曾不能以一瞬；</a:t>
            </a:r>
            <a:r>
              <a:rPr lang="zh-CN" altLang="en-US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况吾与子渔樵于江渚之上，侣鱼虾而友麋鹿，驾一叶之扁舟，举匏樽以相属。寄蜉蝣于天地，渺沧海之一粟。哀吾生之须臾，羡长江之无穷。</a:t>
            </a:r>
            <a:r>
              <a:rPr lang="zh-CN" altLang="en-US" sz="2400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客亦知夫月乎？盈虚者如彼，而卒莫消长也。自其不变者而观之，则物与我皆无尽也，而又何羡乎？</a:t>
            </a:r>
            <a:r>
              <a:rPr lang="zh-CN" altLang="en-US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挟飞仙以遨游，抱明月而长终。知不可乎骤得，托遗响于悲风。”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且夫</a:t>
            </a:r>
            <a:r>
              <a:rPr lang="zh-CN" altLang="en-US" sz="2400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天地之间，物各有主。苟非吾之所有，虽一毫而莫取。</a:t>
            </a:r>
            <a:r>
              <a:rPr lang="zh-CN" altLang="en-US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唯江上之清风，与山间之明月，耳得之而为声，目遇之而成色，取之无禁，用之不竭，是造物者之无尽藏也，而吾与子之所共适。</a:t>
            </a:r>
          </a:p>
          <a:p>
            <a:endParaRPr lang="zh-CN" altLang="en-US" sz="24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52F2BB3D-AB6E-48B4-AE30-7AAF5E85EFB4}"/>
              </a:ext>
            </a:extLst>
          </p:cNvPr>
          <p:cNvCxnSpPr>
            <a:cxnSpLocks/>
          </p:cNvCxnSpPr>
          <p:nvPr/>
        </p:nvCxnSpPr>
        <p:spPr>
          <a:xfrm flipH="1">
            <a:off x="2008075" y="1939498"/>
            <a:ext cx="140494" cy="2917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5927ADD2-03CF-4C0E-9177-6269B7FC3A3B}"/>
              </a:ext>
            </a:extLst>
          </p:cNvPr>
          <p:cNvCxnSpPr>
            <a:cxnSpLocks/>
          </p:cNvCxnSpPr>
          <p:nvPr/>
        </p:nvCxnSpPr>
        <p:spPr>
          <a:xfrm flipH="1">
            <a:off x="8784029" y="3070563"/>
            <a:ext cx="140494" cy="2917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52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">
            <a:extLst>
              <a:ext uri="{FF2B5EF4-FFF2-40B4-BE49-F238E27FC236}">
                <a16:creationId xmlns:a16="http://schemas.microsoft.com/office/drawing/2014/main" xmlns="" id="{48DB6C3A-5B6A-48C2-BC64-8A2AD0E73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1010841"/>
            <a:ext cx="775335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/>
            <a:r>
              <a:rPr lang="en-US" altLang="zh-CN" sz="300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时光无情，世事无常 </a:t>
            </a:r>
            <a:r>
              <a:rPr lang="en-US" altLang="zh-CN" sz="3000" dirty="0">
                <a:latin typeface="楷体" panose="02010609060101010101" pitchFamily="49" charset="-122"/>
                <a:ea typeface="楷体" panose="02010609060101010101" pitchFamily="49" charset="-122"/>
              </a:rPr>
              <a:t>—— </a:t>
            </a: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天地一瞬</a:t>
            </a:r>
            <a:endParaRPr lang="en-US" altLang="zh-CN" sz="3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3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3000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人之渺小，生命短暂 </a:t>
            </a:r>
            <a:r>
              <a:rPr lang="en-US" altLang="zh-CN" sz="3000" dirty="0">
                <a:latin typeface="楷体" panose="02010609060101010101" pitchFamily="49" charset="-122"/>
                <a:ea typeface="楷体" panose="02010609060101010101" pitchFamily="49" charset="-122"/>
              </a:rPr>
              <a:t>—— </a:t>
            </a: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物我无尽</a:t>
            </a:r>
            <a:endParaRPr lang="en-US" altLang="zh-CN" sz="3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3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3000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求而不得，失落无奈 </a:t>
            </a:r>
            <a:r>
              <a:rPr lang="en-US" altLang="zh-CN" sz="3000" dirty="0">
                <a:latin typeface="楷体" panose="02010609060101010101" pitchFamily="49" charset="-122"/>
                <a:ea typeface="楷体" panose="02010609060101010101" pitchFamily="49" charset="-122"/>
              </a:rPr>
              <a:t>—— </a:t>
            </a: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一毫莫取</a:t>
            </a:r>
            <a:endParaRPr lang="en-US" altLang="zh-CN" sz="3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8E476C-32E0-4C93-A0DF-450D601F4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4" y="287384"/>
            <a:ext cx="8288172" cy="4807130"/>
          </a:xfrm>
        </p:spPr>
        <p:txBody>
          <a:bodyPr>
            <a:normAutofit/>
          </a:bodyPr>
          <a:lstStyle/>
          <a:p>
            <a:pPr marL="189000" indent="-342900">
              <a:lnSpc>
                <a:spcPct val="150000"/>
              </a:lnSpc>
              <a:tabLst>
                <a:tab pos="2025491" algn="l"/>
              </a:tabLst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文中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客之三悲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的内容是什么？其间的议论层次是如何转换的？</a:t>
            </a:r>
          </a:p>
          <a:p>
            <a:pPr marL="189000" indent="-342900">
              <a:lnSpc>
                <a:spcPct val="150000"/>
              </a:lnSpc>
              <a:tabLst>
                <a:tab pos="2025491" algn="l"/>
              </a:tabLst>
            </a:pP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   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客主议论实为一体，反映苏轼思想的两个侧面</a:t>
            </a:r>
            <a:r>
              <a:rPr lang="zh-CN" altLang="zh-CN" sz="1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。客之三悲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：</a:t>
            </a:r>
            <a:r>
              <a:rPr lang="zh-CN" altLang="zh-CN" sz="1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一由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古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一世之雄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今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而今安在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历史对比生悲，</a:t>
            </a:r>
            <a:r>
              <a:rPr lang="zh-CN" altLang="zh-CN" sz="1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一由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人生短暂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寄蜉蝣、哀吾生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感触生悲，</a:t>
            </a:r>
            <a:r>
              <a:rPr lang="zh-CN" altLang="zh-CN" sz="1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一由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理想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挟飞仙、抱明月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现实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不可骤得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矛盾生悲。悲情层次转换的关键虚词：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况吾与子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……”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之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况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。苏子二论：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何羡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论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物与我皆无尽也，而又何羡乎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和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共适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论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惟江上之清风，与山间之明月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是造物者之无尽藏也，而吾与子之所共适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。议论层次转换的关键虚词：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且夫天地之间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之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1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且夫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。由此番议论可观照苏子内心世界及自我超脱情怀。议论文字于理中见景见情，尤其高妙。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zh-CN" sz="1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70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2D55A2-5412-42A3-8484-135338A78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1">
            <a:extLst>
              <a:ext uri="{FF2B5EF4-FFF2-40B4-BE49-F238E27FC236}">
                <a16:creationId xmlns:a16="http://schemas.microsoft.com/office/drawing/2014/main" xmlns="" id="{A2DA631A-D306-48D5-B479-B4321183B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58" y="263887"/>
            <a:ext cx="8648981" cy="472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tabLst>
                <a:tab pos="2025491" algn="l"/>
              </a:tabLst>
            </a:pPr>
            <a:r>
              <a:rPr lang="en-US" altLang="zh-CN" sz="2000" b="1" dirty="0">
                <a:latin typeface="Times New Roman"/>
                <a:ea typeface="黑体"/>
                <a:cs typeface="Times New Roman"/>
              </a:rPr>
              <a:t>3.</a:t>
            </a:r>
            <a:r>
              <a:rPr lang="zh-CN" altLang="zh-CN" sz="2000" b="1" dirty="0">
                <a:latin typeface="Times New Roman"/>
                <a:ea typeface="黑体"/>
                <a:cs typeface="Times New Roman"/>
              </a:rPr>
              <a:t>技法学习</a:t>
            </a:r>
            <a:endParaRPr lang="zh-CN" altLang="zh-CN" sz="2000" dirty="0"/>
          </a:p>
          <a:p>
            <a:pPr algn="ctr">
              <a:lnSpc>
                <a:spcPct val="130000"/>
              </a:lnSpc>
              <a:tabLst>
                <a:tab pos="2025491" algn="l"/>
              </a:tabLst>
            </a:pPr>
            <a:r>
              <a:rPr lang="en-US" altLang="zh-CN" b="1" dirty="0">
                <a:latin typeface="Times New Roman"/>
              </a:rPr>
              <a:t>“</a:t>
            </a:r>
            <a:r>
              <a:rPr lang="zh-CN" altLang="zh-CN" b="1" dirty="0">
                <a:latin typeface="Times New Roman"/>
                <a:ea typeface="黑体"/>
                <a:cs typeface="Times New Roman"/>
              </a:rPr>
              <a:t>情、景、理</a:t>
            </a:r>
            <a:r>
              <a:rPr lang="en-US" altLang="zh-CN" b="1" dirty="0">
                <a:latin typeface="Times New Roman"/>
              </a:rPr>
              <a:t>”</a:t>
            </a:r>
            <a:r>
              <a:rPr lang="zh-CN" altLang="zh-CN" b="1" dirty="0">
                <a:latin typeface="Times New Roman"/>
                <a:ea typeface="黑体"/>
                <a:cs typeface="Times New Roman"/>
              </a:rPr>
              <a:t>融合</a:t>
            </a:r>
            <a:endParaRPr lang="zh-CN" altLang="zh-CN" dirty="0"/>
          </a:p>
          <a:p>
            <a:pPr indent="459105">
              <a:lnSpc>
                <a:spcPct val="130000"/>
              </a:lnSpc>
              <a:tabLst>
                <a:tab pos="2025491" algn="l"/>
              </a:tabLst>
            </a:pP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全文不论抒情还是议论，始终不离江上风光和赤壁故事。这就创造出一种情、景、理的融合，充满诗情画意而又寓含着人生哲理的艺术境界。</a:t>
            </a:r>
            <a:r>
              <a:rPr lang="zh-CN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文章第一段写景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。以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清风徐来，水波不兴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”“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月出于东山之上，徘徊于斗牛之间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的如画美景引发苏子的感情抒发，与作者超然旷达的心境相映成趣，也为下文的抒情、议论奠定了基础。</a:t>
            </a:r>
            <a:r>
              <a:rPr lang="zh-CN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第三段客的议论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，便以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托遗响于悲风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扣住风，作者虚无消极的人生观借助于具体的现实的自然物象表达了出来。</a:t>
            </a:r>
            <a:r>
              <a:rPr lang="zh-CN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第四段苏子反驳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，起首就用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客亦知夫水与月乎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一句来针锋相对，随之以水和月作比譬，深入浅出地说明了事物具有变与不变两重性的道理。表现对生活的热爱，作者也是信手拈来，以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江上之清风，山间之明月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代表自然界美好的事物。</a:t>
            </a:r>
            <a:r>
              <a:rPr lang="zh-CN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全篇文章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，</a:t>
            </a:r>
            <a:r>
              <a:rPr lang="zh-CN" altLang="zh-CN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议论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使景物具有精妙的哲理内蕴，</a:t>
            </a:r>
            <a:r>
              <a:rPr lang="zh-CN" altLang="zh-CN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写景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使哲理呈现生动可感的形象，而</a:t>
            </a:r>
            <a:r>
              <a:rPr lang="zh-CN" altLang="zh-CN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抒情</a:t>
            </a:r>
            <a:r>
              <a:rPr lang="zh-CN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又成了文章的内在脉络，三者融为一体，相得益彰，相映成趣。</a:t>
            </a:r>
            <a:endParaRPr lang="zh-CN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85487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1273</Words>
  <Application>Microsoft Office PowerPoint</Application>
  <PresentationFormat>全屏显示(16:9)</PresentationFormat>
  <Paragraphs>44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等线</vt:lpstr>
      <vt:lpstr>汉仪旗黑-85S</vt:lpstr>
      <vt:lpstr>黑体</vt:lpstr>
      <vt:lpstr>楷体</vt:lpstr>
      <vt:lpstr>宋体</vt:lpstr>
      <vt:lpstr>微软雅黑</vt:lpstr>
      <vt:lpstr>Arial</vt:lpstr>
      <vt:lpstr>Calibri</vt:lpstr>
      <vt:lpstr>Times New Roman</vt:lpstr>
      <vt:lpstr>1_Office 主题​​</vt:lpstr>
      <vt:lpstr>绘制《赤壁赋》中苏轼的情感变化过程思维导图</vt:lpstr>
      <vt:lpstr>绘制思维导图整体思路</vt:lpstr>
      <vt:lpstr>PowerPoint 演示文稿</vt:lpstr>
      <vt:lpstr>二 、体悟苏轼情感变化的过程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赤壁赋</dc:title>
  <dc:creator>Sining Wei</dc:creator>
  <cp:lastModifiedBy>Administrator</cp:lastModifiedBy>
  <cp:revision>34</cp:revision>
  <dcterms:created xsi:type="dcterms:W3CDTF">2020-02-03T09:52:46Z</dcterms:created>
  <dcterms:modified xsi:type="dcterms:W3CDTF">2020-02-23T02:57:21Z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sinwei@microsoft.com</vt:lpwstr>
  </property>
  <property fmtid="{D5CDD505-2E9C-101B-9397-08002B2CF9AE}" pid="5" name="MSIP_Label_f42aa342-8706-4288-bd11-ebb85995028c_SetDate">
    <vt:lpwstr>2020-02-03T10:10:30.5466296Z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0fe79d28-d58e-4197-9f3c-0a4513a3f3c9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