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4.xml" ContentType="application/vnd.openxmlformats-officedocument.theme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67" r:id="rId4"/>
    <p:sldId id="257" r:id="rId5"/>
    <p:sldId id="391" r:id="rId6"/>
    <p:sldId id="260" r:id="rId7"/>
    <p:sldId id="262" r:id="rId8"/>
    <p:sldId id="263" r:id="rId9"/>
    <p:sldId id="388" r:id="rId10"/>
    <p:sldId id="389" r:id="rId11"/>
    <p:sldId id="337" r:id="rId12"/>
    <p:sldId id="390" r:id="rId13"/>
    <p:sldId id="277" r:id="rId14"/>
    <p:sldId id="268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71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/>
            <a:fld id="{9A0DB2DC-4C9A-4742-B13C-FB6460FD3503}" type="slidenum">
              <a:rPr lang="zh-CN" altLang="en-US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74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NULL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26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39.xml"/><Relationship Id="rId7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44.xml"/><Relationship Id="rId7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49.xml"/><Relationship Id="rId7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NULL" TargetMode="Externa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9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58.xml"/><Relationship Id="rId7" Type="http://schemas.openxmlformats.org/officeDocument/2006/relationships/image" Target="../media/image5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6.png"/><Relationship Id="rId4" Type="http://schemas.openxmlformats.org/officeDocument/2006/relationships/tags" Target="../tags/tag64.xml"/><Relationship Id="rId9" Type="http://schemas.openxmlformats.org/officeDocument/2006/relationships/image" Target="NULL" TargetMode="Externa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69.xml"/><Relationship Id="rId7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6.png"/><Relationship Id="rId4" Type="http://schemas.openxmlformats.org/officeDocument/2006/relationships/tags" Target="../tags/tag75.xml"/><Relationship Id="rId9" Type="http://schemas.openxmlformats.org/officeDocument/2006/relationships/image" Target="NULL" TargetMode="Externa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6.png"/><Relationship Id="rId4" Type="http://schemas.openxmlformats.org/officeDocument/2006/relationships/tags" Target="../tags/tag81.xml"/><Relationship Id="rId9" Type="http://schemas.openxmlformats.org/officeDocument/2006/relationships/image" Target="NULL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image" Target="../media/image6.png"/><Relationship Id="rId4" Type="http://schemas.openxmlformats.org/officeDocument/2006/relationships/tags" Target="../tags/tag87.xml"/><Relationship Id="rId9" Type="http://schemas.openxmlformats.org/officeDocument/2006/relationships/image" Target="NULL" TargetMode="Externa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10" Type="http://schemas.openxmlformats.org/officeDocument/2006/relationships/image" Target="../media/image10.png"/><Relationship Id="rId4" Type="http://schemas.openxmlformats.org/officeDocument/2006/relationships/tags" Target="../tags/tag93.xml"/><Relationship Id="rId9" Type="http://schemas.openxmlformats.org/officeDocument/2006/relationships/image" Target="NULL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912284" y="1701800"/>
            <a:ext cx="10363200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910167" y="2927350"/>
            <a:ext cx="10369551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3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pPr fontAlgn="base"/>
            <a:r>
              <a:rPr lang="zh-CN" altLang="en-US" sz="533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6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fontAlgn="base"/>
            <a:r>
              <a:rPr lang="zh-CN" altLang="en-US" sz="373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z="266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fontAlgn="base"/>
            <a:r>
              <a:rPr lang="zh-CN" altLang="en-US" sz="373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z="266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z="266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213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13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z="266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213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13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pPr fontAlgn="base"/>
            <a:r>
              <a:rPr lang="zh-CN" altLang="en-US" sz="26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 fontAlgn="base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fontAlgn="base"/>
            <a:r>
              <a:rPr lang="zh-CN" altLang="en-US" sz="18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pPr fontAlgn="base"/>
            <a:r>
              <a:rPr lang="zh-CN" altLang="en-US" sz="26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fontAlgn="base"/>
            <a:r>
              <a:rPr lang="zh-CN" altLang="en-US" sz="18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5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strike="noStrike" noProof="1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6432557" y="5138957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strike="noStrike" noProof="1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6432557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组合 8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5124" name="图片 7" descr="C:/Users/20013460/AppData/Local/1V994W2/PycharmProjects/PPT_Background_Generation/pic_temp/0_pic_quater_left_up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图片 6" descr="C:/Users/20013460/AppData/Local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8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3" y="952627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6" descr="C:/Users/20013460/AppData/Local/1V994W2/PycharmProjects/PPT_Background_Generation/pic_temp/pic_half_top.png"/>
          <p:cNvPicPr/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4064000" y="5716588"/>
            <a:ext cx="4064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7172" name="图片 8" descr="C:/Users/20013460/AppData/Local/1V994W2/PycharmProjects/PPT_Background_Generation/pic_temp/0_pic_quater_left_up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3" name="图片 7" descr="C:/Users/20013460/AppData/Local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8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1" y="952627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627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11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8196" name="图片 10" descr="C:/Users/20013460/AppData/Local/1V994W2/PycharmProjects/PPT_Background_Generation/pic_temp/0_pic_quater_left_up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7" name="图片 9" descr="C:/Users/20013460/AppData/Local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8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704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1" y="1406704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6" descr="C:/Users/20013460/AppData/Local/1V994W2/Documents/Tencent%20Files/574576071/FileRecv/拼装素材/forright/06/subject_holdleft_84,125,158_0_staid_full_0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7497763" y="2195513"/>
            <a:ext cx="4389437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5" descr="C:/Users/20013460/AppData/Local/1V994W2/PycharmProjects/PPT_Background_Generation/pic_temp/1_pic_quater_right_up.png"/>
          <p:cNvPicPr/>
          <p:nvPr>
            <p:custDataLst>
              <p:tags r:id="rId2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0" y="6270625"/>
            <a:ext cx="720725" cy="58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9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11268" name="图片 8" descr="C:/Users/20013460/AppData/Local/1V994W2/PycharmProjects/PPT_Background_Generation/pic_temp/0_pic_quater_left_up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9" name="图片 7" descr="C:/Users/20013460/AppData/Local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8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1" y="952627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627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8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12292" name="图片 7" descr="C:/Users/20013460/AppData/Local/1V994W2/PycharmProjects/PPT_Background_Generation/pic_temp/0_pic_quater_left_up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3" name="图片 6" descr="C:/Users/20013460/AppData/Local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8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627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619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1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13316" name="图片 7" descr="C:/Users/20013460/AppData/Local/1V994W2/PycharmProjects/PPT_Background_Generation/pic_temp/0_pic_quater_left_up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图片 5" descr="C:/Users/20013460/AppData/Local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8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627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5" descr="C:/Users/20013460/AppData/Local/1V994W2/PycharmProjects/PPT_Background_Generation/pic_temp/pic_sup.png"/>
          <p:cNvPicPr/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6604000" y="3652021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6604000" y="2095447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7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15364" name="图片 6" descr="C:/Users/20013460/AppData/Local/1V994W2/PycharmProjects/PPT_Background_Generation/pic_temp/0_pic_quater_left_up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5" name="图片 5" descr="C:/Users/20013460/AppData/Local/1V994W2/PycharmProjects/PPT_Background_Generation/pic_temp/1_pic_quater_right_up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8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16388" name="组合 5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16389" name="图片 8" descr="C:/Users/20013460/AppData/Local/1V994W2/PycharmProjects/PPT_Background_Generation/pic_temp/0_pic_quater_left_up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0" name="图片 7" descr="C:/Users/20013460/AppData/Local/1V994W2/PycharmProjects/PPT_Background_Generation/pic_temp/1_pic_quater_right_up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9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360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872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413" cy="685958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17412" name="图片 7" descr="C:/Users/20013460/AppData/Local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1471275" y="0"/>
            <a:ext cx="720725" cy="58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96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223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70036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54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18436" name="组合 5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18437" name="图片 9" descr="C:/Users/20013460/AppData/Local/1V994W2/PycharmProjects/PPT_Background_Generation/pic_temp/0_pic_quater_left_up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图片 7" descr="C:/Users/20013460/AppData/Local/1V994W2/PycharmProjects/PPT_Background_Generation/pic_temp/1_pic_quater_right_up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9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811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200"/>
            <a:ext cx="12192000" cy="183038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19460" name="组合 5"/>
          <p:cNvGrpSpPr/>
          <p:nvPr/>
        </p:nvGrpSpPr>
        <p:grpSpPr>
          <a:xfrm>
            <a:off x="0" y="0"/>
            <a:ext cx="12192000" cy="588963"/>
            <a:chOff x="0" y="0"/>
            <a:chExt cx="12192000" cy="588767"/>
          </a:xfrm>
        </p:grpSpPr>
        <p:pic>
          <p:nvPicPr>
            <p:cNvPr id="19461" name="图片 9" descr="C:/Users/20013460/AppData/Local/1V994W2/PycharmProjects/PPT_Background_Generation/pic_temp/0_pic_quater_left_up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图片 7" descr="C:/Users/20013460/AppData/Local/1V994W2/PycharmProjects/PPT_Background_Generation/pic_temp/1_pic_quater_right_up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9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84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411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76672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174750"/>
            <a:ext cx="5376672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20484" name="组合 5"/>
          <p:cNvGrpSpPr/>
          <p:nvPr/>
        </p:nvGrpSpPr>
        <p:grpSpPr>
          <a:xfrm>
            <a:off x="0" y="6270625"/>
            <a:ext cx="12192000" cy="588963"/>
            <a:chOff x="0" y="6269233"/>
            <a:chExt cx="12192000" cy="588767"/>
          </a:xfrm>
        </p:grpSpPr>
        <p:pic>
          <p:nvPicPr>
            <p:cNvPr id="20485" name="图片 11" descr="C:/Users/20013460/AppData/Local/1V994W2/PycharmProjects/PPT_Background_Generation/pic_temp/0_pic_quater_left_up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图片 9" descr="C:/Users/20013460/AppData/Local/1V994W2/PycharmProjects/PPT_Background_Generation/pic_temp/1_pic_quater_right_up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9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408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408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4088"/>
            <a:ext cx="12192000" cy="49514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21508" name="组合 5"/>
          <p:cNvGrpSpPr/>
          <p:nvPr/>
        </p:nvGrpSpPr>
        <p:grpSpPr>
          <a:xfrm>
            <a:off x="0" y="5534025"/>
            <a:ext cx="12192000" cy="1325563"/>
            <a:chOff x="0" y="5533275"/>
            <a:chExt cx="12191999" cy="1324725"/>
          </a:xfrm>
        </p:grpSpPr>
        <p:pic>
          <p:nvPicPr>
            <p:cNvPr id="21509" name="图片 8" descr="C:/Users/20013460/AppData/Local/1V994W2/PycharmProjects/PPT_Background_Generation/pic_temp/0_pic_quater_left_up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0" name="图片 7" descr="C:/Users/20013460/AppData/Local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9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371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3279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13167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6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2F288E0-7875-42C4-84C8-98DBBD3BF4D2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381000"/>
            <a:r>
              <a:rPr lang="zh-CN" altLang="en-US" dirty="0"/>
              <a:t>第二级</a:t>
            </a:r>
          </a:p>
          <a:p>
            <a:pPr lvl="2" indent="-304800"/>
            <a:r>
              <a:rPr lang="zh-CN" altLang="en-US" dirty="0"/>
              <a:t>第三级</a:t>
            </a:r>
          </a:p>
          <a:p>
            <a:pPr lvl="3" indent="-304800"/>
            <a:r>
              <a:rPr lang="zh-CN" altLang="en-US" dirty="0"/>
              <a:t>第四级</a:t>
            </a:r>
          </a:p>
          <a:p>
            <a:pPr lvl="4" indent="-3048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81615-8C5B-4887-BA8E-7533BD2D0366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3000">
    <p:random/>
  </p:transition>
  <p:hf sldNum="0" hdr="0" ftr="0" dt="0"/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457200" indent="-45720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600" indent="-38100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4000" indent="-30480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600" indent="-30480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200" indent="-30480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2"/>
            </p:custDataLst>
          </p:nvPr>
        </p:nvSpPr>
        <p:spPr>
          <a:xfrm>
            <a:off x="669925" y="962025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475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2020/2/24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388" y="6350000"/>
            <a:ext cx="3959225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000"/>
            <a:ext cx="2700338" cy="3175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1905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4662488" y="2559050"/>
            <a:ext cx="7253741" cy="1838779"/>
          </a:xfrm>
        </p:spPr>
        <p:txBody>
          <a:bodyPr>
            <a:normAutofit fontScale="90000"/>
          </a:bodyPr>
          <a:lstStyle/>
          <a:p>
            <a:r>
              <a:rPr lang="en-US" altLang="zh-CN" b="1" spc="30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kumimoji="0" lang="zh-CN" altLang="en-US" sz="5800" b="1" i="0" u="none" strike="noStrike" kern="1200" cap="none" spc="300" normalizeH="0" baseline="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登泰山记</a:t>
            </a:r>
            <a:r>
              <a:rPr lang="en-US" altLang="zh-CN" b="1" spc="30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br>
              <a:rPr lang="en-US" altLang="zh-CN" b="1" spc="30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写景手法分析</a:t>
            </a:r>
            <a:endParaRPr kumimoji="0" lang="zh-CN" altLang="en-US" sz="5800" b="0" i="0" u="none" strike="noStrike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463" y="4846638"/>
            <a:ext cx="4802188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zh-CN" sz="100" b="1" strike="noStrike" spc="226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trike="noStrike" spc="226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lang="en-US" altLang="zh-CN" sz="2665" strike="noStrike" spc="226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900" y="1592263"/>
            <a:ext cx="5457825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高一语文</a:t>
            </a:r>
            <a:r>
              <a:rPr lang="zh-CN" altLang="en-US" sz="3200" b="1" spc="226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46625" y="4962525"/>
            <a:ext cx="6448425" cy="63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黄冈中学北京朝阳学校   任锟</a:t>
            </a:r>
            <a:endParaRPr lang="zh-CN" altLang="en-US" sz="2665" spc="226" noProof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xmlns="" id="{018E2E38-7523-4D98-9EFE-E17B6927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0" y="229166"/>
            <a:ext cx="11811857" cy="63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9" name="Rectangle 3">
            <a:extLst>
              <a:ext uri="{FF2B5EF4-FFF2-40B4-BE49-F238E27FC236}">
                <a16:creationId xmlns:a16="http://schemas.microsoft.com/office/drawing/2014/main" xmlns="" id="{618BC062-D14B-4813-81C1-59578F4A4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563" y="229165"/>
            <a:ext cx="11342670" cy="63246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8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   </a:t>
            </a:r>
            <a:r>
              <a:rPr lang="zh-CN" altLang="en-US" sz="3208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叙事简练，语言形象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全文仅六百多字，却充分表现了雪后泰山的特殊情趣，给读者留下了深刻的印象。</a:t>
            </a:r>
          </a:p>
          <a:p>
            <a:pPr>
              <a:lnSpc>
                <a:spcPct val="90000"/>
              </a:lnSpc>
            </a:pP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例如：介绍泰山的自然景观，用“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山多石，少土</a:t>
            </a:r>
            <a:r>
              <a:rPr lang="en-US" altLang="zh-CN" sz="3208" b="1" dirty="0">
                <a:solidFill>
                  <a:srgbClr val="FF0066"/>
                </a:solidFill>
                <a:ea typeface="黑体" panose="02010609060101010101" pitchFamily="49" charset="-122"/>
              </a:rPr>
              <a:t>……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雪与人膝齐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”寥寥数语便将泰山多石多松，冰雪覆盖的景色描绘出来了。写登山 情景，用“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道中迷雾冰滑，磴几不可登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”就不仅简洁，而且生动形象。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65132" y="171896"/>
            <a:ext cx="5061735" cy="806450"/>
          </a:xfrm>
        </p:spPr>
        <p:txBody>
          <a:bodyPr/>
          <a:lstStyle/>
          <a:p>
            <a:r>
              <a:rPr lang="zh-CN" altLang="en-US" sz="6600" b="1" dirty="0">
                <a:solidFill>
                  <a:srgbClr val="FF0000"/>
                </a:solidFill>
              </a:rPr>
              <a:t>学以致用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700" y="1174750"/>
            <a:ext cx="11442700" cy="4953000"/>
          </a:xfrm>
        </p:spPr>
        <p:txBody>
          <a:bodyPr/>
          <a:lstStyle/>
          <a:p>
            <a:r>
              <a:rPr lang="zh-CN" altLang="en-US" sz="4400" dirty="0"/>
              <a:t>侧面烘托</a:t>
            </a:r>
          </a:p>
          <a:p>
            <a:r>
              <a:rPr lang="zh-CN" altLang="en-US" sz="4400" dirty="0"/>
              <a:t>动静结合</a:t>
            </a:r>
            <a:endParaRPr lang="en-US" altLang="zh-CN" sz="4400" dirty="0"/>
          </a:p>
          <a:p>
            <a:r>
              <a:rPr lang="zh-CN" altLang="en-US" sz="4400" dirty="0"/>
              <a:t>比喻拟人</a:t>
            </a:r>
          </a:p>
          <a:p>
            <a:r>
              <a:rPr lang="zh-CN" altLang="en-US" sz="4400" dirty="0"/>
              <a:t>简练形象</a:t>
            </a:r>
          </a:p>
          <a:p>
            <a:r>
              <a:rPr lang="zh-CN" altLang="en-US" sz="4400" dirty="0"/>
              <a:t>请你运用以上写景方法写一段你的登山小记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675" y="1058863"/>
            <a:ext cx="1644650" cy="163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3168650" y="3146425"/>
            <a:ext cx="6211888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zh-CN" altLang="en-US" sz="7200" b="1" strike="noStrike" spc="30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谢谢您的观看</a:t>
            </a:r>
            <a:endParaRPr lang="zh-CN" altLang="en-US" sz="7200" b="1" strike="noStrike" spc="30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9963" y="4676775"/>
            <a:ext cx="5607050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en-US" sz="2400" strike="noStrike" spc="226" noProof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北京市朝阳区教育研究中心  制作</a:t>
            </a:r>
            <a:endParaRPr lang="zh-CN" altLang="en-US" sz="2400" strike="noStrike" spc="226" noProof="1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6525" y="711200"/>
            <a:ext cx="116967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267970" algn="just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教学目标：</a:t>
            </a:r>
            <a:endParaRPr kumimoji="0" lang="zh-CN" altLang="zh-CN" sz="4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 marL="0" marR="0" lvl="0" indent="266700" algn="just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kumimoji="0" lang="zh-CN" altLang="en-US" sz="4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回顾课文。</a:t>
            </a:r>
          </a:p>
          <a:p>
            <a:pPr marL="0" marR="0" lvl="0" indent="266700" algn="just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2.</a:t>
            </a:r>
            <a:r>
              <a:rPr kumimoji="0" lang="zh-CN" altLang="en-US" sz="4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学习并运用文中写景的表现手法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D253124F-08DF-4CE1-B1BF-CEC576043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500" y="412319"/>
            <a:ext cx="7876515" cy="1143000"/>
          </a:xfrm>
        </p:spPr>
        <p:txBody>
          <a:bodyPr/>
          <a:lstStyle/>
          <a:p>
            <a:r>
              <a:rPr lang="zh-CN" altLang="en-US" sz="3564" b="1" dirty="0">
                <a:solidFill>
                  <a:srgbClr val="FF0000"/>
                </a:solidFill>
                <a:latin typeface="华文行楷" panose="020B0503020204020204" pitchFamily="2" charset="-122"/>
                <a:ea typeface="华文行楷" panose="020B0503020204020204" pitchFamily="2" charset="-122"/>
              </a:rPr>
              <a:t>一边听课文范读一边思考，</a:t>
            </a:r>
            <a:br>
              <a:rPr lang="zh-CN" altLang="en-US" sz="3564" b="1" dirty="0">
                <a:solidFill>
                  <a:srgbClr val="FF0000"/>
                </a:solidFill>
                <a:latin typeface="华文行楷" panose="020B0503020204020204" pitchFamily="2" charset="-122"/>
                <a:ea typeface="华文行楷" panose="020B0503020204020204" pitchFamily="2" charset="-122"/>
              </a:rPr>
            </a:br>
            <a:r>
              <a:rPr lang="zh-CN" altLang="en-US" sz="3564" b="1" dirty="0">
                <a:solidFill>
                  <a:srgbClr val="FF0000"/>
                </a:solidFill>
                <a:latin typeface="华文行楷" panose="020B0503020204020204" pitchFamily="2" charset="-122"/>
                <a:ea typeface="华文行楷" panose="020B0503020204020204" pitchFamily="2" charset="-122"/>
              </a:rPr>
              <a:t>作者是如何来描绘泰山景色的？</a:t>
            </a:r>
            <a:br>
              <a:rPr lang="zh-CN" altLang="en-US" sz="3564" b="1" dirty="0">
                <a:solidFill>
                  <a:srgbClr val="FF0000"/>
                </a:solidFill>
                <a:latin typeface="华文行楷" panose="020B0503020204020204" pitchFamily="2" charset="-122"/>
                <a:ea typeface="华文行楷" panose="020B0503020204020204" pitchFamily="2" charset="-122"/>
              </a:rPr>
            </a:br>
            <a:r>
              <a:rPr lang="zh-CN" altLang="en-US" sz="3564" b="1" dirty="0">
                <a:solidFill>
                  <a:srgbClr val="FF0000"/>
                </a:solidFill>
                <a:latin typeface="华文行楷" panose="020B0503020204020204" pitchFamily="2" charset="-122"/>
                <a:ea typeface="华文行楷" panose="020B0503020204020204" pitchFamily="2" charset="-122"/>
              </a:rPr>
              <a:t>并概括出五段的段意</a:t>
            </a:r>
            <a:endParaRPr lang="zh-CN" altLang="en-US" sz="3564" dirty="0">
              <a:solidFill>
                <a:srgbClr val="FF0000"/>
              </a:solidFill>
              <a:latin typeface="华文行楷" panose="020B0503020204020204" pitchFamily="2" charset="-122"/>
              <a:ea typeface="华文行楷" panose="020B0503020204020204" pitchFamily="2" charset="-122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5310D5AC-4FE6-448C-81B4-2CB7674DD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6449" y="2444436"/>
            <a:ext cx="9914561" cy="411508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/>
              <a:t>第</a:t>
            </a:r>
            <a:r>
              <a:rPr lang="zh-CN" altLang="en-US" dirty="0"/>
              <a:t>一</a:t>
            </a:r>
            <a:r>
              <a:rPr lang="zh-CN" altLang="en-US" b="1" dirty="0"/>
              <a:t>段：总写泰山的地理形势，点出泰   山及其最高峰</a:t>
            </a:r>
            <a:r>
              <a:rPr lang="en-US" altLang="zh-CN" b="1" dirty="0"/>
              <a:t>——</a:t>
            </a:r>
            <a:r>
              <a:rPr lang="zh-CN" altLang="en-US" b="1" dirty="0"/>
              <a:t>日观峰的位置。</a:t>
            </a:r>
          </a:p>
          <a:p>
            <a:pPr>
              <a:buFontTx/>
              <a:buNone/>
            </a:pPr>
            <a:r>
              <a:rPr lang="zh-CN" altLang="en-US" b="1" dirty="0"/>
              <a:t>第</a:t>
            </a:r>
            <a:r>
              <a:rPr lang="zh-CN" altLang="en-US" dirty="0"/>
              <a:t>二</a:t>
            </a:r>
            <a:r>
              <a:rPr lang="zh-CN" altLang="en-US" b="1" dirty="0"/>
              <a:t>段：记述登山经过。</a:t>
            </a:r>
          </a:p>
          <a:p>
            <a:pPr>
              <a:buFontTx/>
              <a:buNone/>
            </a:pPr>
            <a:r>
              <a:rPr lang="zh-CN" altLang="en-US" b="1" dirty="0"/>
              <a:t>第三段：集中 描写泰山日出的景象。</a:t>
            </a:r>
          </a:p>
          <a:p>
            <a:pPr>
              <a:buFontTx/>
              <a:buNone/>
            </a:pPr>
            <a:r>
              <a:rPr lang="zh-CN" altLang="en-US" b="1" dirty="0"/>
              <a:t>第四段：介绍泰山的人文景观。</a:t>
            </a:r>
          </a:p>
          <a:p>
            <a:pPr>
              <a:buFontTx/>
              <a:buNone/>
            </a:pPr>
            <a:r>
              <a:rPr lang="zh-CN" altLang="en-US" b="1" dirty="0"/>
              <a:t>第五段：介绍泰山的自然景观。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xmlns="" id="{6858FBF6-9C66-41E4-A24F-B3387943B59D}"/>
              </a:ext>
            </a:extLst>
          </p:cNvPr>
          <p:cNvSpPr txBox="1"/>
          <p:nvPr/>
        </p:nvSpPr>
        <p:spPr>
          <a:xfrm>
            <a:off x="444183" y="213043"/>
            <a:ext cx="2241550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DBF4BF-E8DA-4865-841F-F78B1698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" y="180209"/>
            <a:ext cx="2354263" cy="78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8BBA2CA-D7A4-4D8F-8158-AC8480C46256}"/>
              </a:ext>
            </a:extLst>
          </p:cNvPr>
          <p:cNvSpPr/>
          <p:nvPr/>
        </p:nvSpPr>
        <p:spPr>
          <a:xfrm>
            <a:off x="706777" y="35473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课文回顾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10808"/>
            <a:ext cx="2354263" cy="78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标题 1"/>
          <p:cNvSpPr txBox="1"/>
          <p:nvPr/>
        </p:nvSpPr>
        <p:spPr>
          <a:xfrm>
            <a:off x="783880" y="182722"/>
            <a:ext cx="2241550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课文回顾</a:t>
            </a:r>
          </a:p>
        </p:txBody>
      </p:sp>
      <p:sp>
        <p:nvSpPr>
          <p:cNvPr id="27651" name="矩形 1"/>
          <p:cNvSpPr/>
          <p:nvPr/>
        </p:nvSpPr>
        <p:spPr>
          <a:xfrm>
            <a:off x="471488" y="788988"/>
            <a:ext cx="10047287" cy="554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开篇第一段有什么作用？</a:t>
            </a:r>
          </a:p>
        </p:txBody>
      </p:sp>
      <p:sp>
        <p:nvSpPr>
          <p:cNvPr id="8" name="Text Box 10"/>
          <p:cNvSpPr txBox="1"/>
          <p:nvPr/>
        </p:nvSpPr>
        <p:spPr>
          <a:xfrm>
            <a:off x="671513" y="1248411"/>
            <a:ext cx="10931525" cy="1477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      作者鸟瞰泰山采用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由“面”到“线”再到“点”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的写法：先写汶水和济水的分流，是“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面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”；再引出两水的分界线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古长城，是“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”；然后以古长城作为参照物，表明泰山最高峰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日观峰的位置，是“点”。这个“点”为下文叙述登山路线和观日出做好了铺垫。</a:t>
            </a:r>
          </a:p>
        </p:txBody>
      </p:sp>
      <p:sp>
        <p:nvSpPr>
          <p:cNvPr id="27653" name="矩形 8"/>
          <p:cNvSpPr/>
          <p:nvPr/>
        </p:nvSpPr>
        <p:spPr>
          <a:xfrm>
            <a:off x="471488" y="2726373"/>
            <a:ext cx="10931525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从作者由京师来泰山的路线中，你体会到了作者旅程的什么特点？由此你看到了作者怎样的形象特点？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500" y="3479483"/>
            <a:ext cx="11158538" cy="1938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 旅程特点：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艰苦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“乘风雪”的“乘”字，渲染了风狂雪紧的隆冬景象和风雪的巨大威力。“历”“穿”“越”“至于”几个动词，把从京师去泰安的路程交代得清清楚楚，既与实际情况吻合，又充分表现了旅途的艰苦。天气恶劣，路途遥远，在这样的情况下来登山，由此我们看到了作者的形象特点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风尘仆仆，不辞辛苦，登山的心情迫切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7988" y="5417820"/>
            <a:ext cx="3187065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请梳理作者的登山路线。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362268" y="6054090"/>
            <a:ext cx="681101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由南麓登→循中谷入→越中岭 →复循西谷→遂至其巅。</a:t>
            </a:r>
            <a:endParaRPr lang="zh-CN" altLang="en-US" sz="2000"/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788988"/>
            <a:ext cx="2352675" cy="78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6175" y="927100"/>
            <a:ext cx="2098675" cy="503238"/>
          </a:xfrm>
        </p:spPr>
        <p:txBody>
          <a:bodyPr vert="horz" wrap="square" lIns="91440" tIns="45720" rIns="91440" bIns="45720" numCol="1" anchor="t" anchorCtr="0" compatLnSpc="1">
            <a:normAutofit fontScale="77500" lnSpcReduction="20000"/>
          </a:bodyPr>
          <a:lstStyle/>
          <a:p>
            <a:pPr marL="0" marR="0" lvl="0" indent="0" algn="l" defTabSz="1219200" rtl="0" eaLnBrk="0" fontAlgn="auto" latinLnBrk="0" hangingPunct="0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主题归纳</a:t>
            </a:r>
            <a:endParaRPr kumimoji="0" lang="zh-CN" altLang="en-US" sz="4200" b="0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08088" y="1935163"/>
            <a:ext cx="8978900" cy="1689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57658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这篇游记生动地叙述了作者偕友人冬日登泰山观日出的经过，描写了泰山雪后初晴的瑰丽景色和日出的雄浑景象，表达了作者对祖国山河的热爱。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906167" y="985656"/>
            <a:ext cx="10972800" cy="1143000"/>
          </a:xfrm>
        </p:spPr>
        <p:txBody>
          <a:bodyPr anchor="ctr"/>
          <a:lstStyle/>
          <a:p>
            <a:r>
              <a:rPr lang="zh-CN" altLang="en-US" sz="6600" dirty="0"/>
              <a:t>学习并</a:t>
            </a:r>
            <a:r>
              <a:rPr lang="zh-CN" altLang="en-US" sz="6600" b="1" dirty="0">
                <a:solidFill>
                  <a:srgbClr val="FF0000"/>
                </a:solidFill>
              </a:rPr>
              <a:t>运用</a:t>
            </a:r>
            <a:r>
              <a:rPr lang="zh-CN" altLang="en-US" sz="6600" dirty="0"/>
              <a:t/>
            </a:r>
            <a:br>
              <a:rPr lang="zh-CN" altLang="en-US" sz="6600" dirty="0"/>
            </a:br>
            <a:r>
              <a:rPr lang="zh-CN" altLang="en-US" sz="6600" dirty="0"/>
              <a:t>           写景特点及表现手法</a:t>
            </a:r>
          </a:p>
        </p:txBody>
      </p:sp>
      <p:sp>
        <p:nvSpPr>
          <p:cNvPr id="30722" name="内容占位符 2"/>
          <p:cNvSpPr>
            <a:spLocks noGrp="1"/>
          </p:cNvSpPr>
          <p:nvPr>
            <p:ph idx="1"/>
          </p:nvPr>
        </p:nvSpPr>
        <p:spPr>
          <a:xfrm>
            <a:off x="2456180" y="4098925"/>
            <a:ext cx="9126220" cy="2028825"/>
          </a:xfrm>
        </p:spPr>
        <p:txBody>
          <a:bodyPr anchor="t"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xmlns="" id="{76E9AB1C-B1C5-4A2F-BA02-4383072D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166"/>
            <a:ext cx="12191999" cy="63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xmlns="" id="{E3881A2A-07D5-426D-A129-6D347251D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050" y="0"/>
            <a:ext cx="6925901" cy="762472"/>
          </a:xfrm>
        </p:spPr>
        <p:txBody>
          <a:bodyPr/>
          <a:lstStyle/>
          <a:p>
            <a:r>
              <a:rPr lang="zh-CN" altLang="en-US" sz="5347" b="1">
                <a:solidFill>
                  <a:srgbClr val="FF5050"/>
                </a:solidFill>
                <a:ea typeface="隶书" pitchFamily="49" charset="-122"/>
              </a:rPr>
              <a:t>本文主要表现手法</a:t>
            </a:r>
            <a:endParaRPr lang="zh-CN" altLang="en-US" sz="6416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xmlns="" id="{E629768A-8CF3-4224-A8FE-14E201ED5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564" y="991638"/>
            <a:ext cx="12192001" cy="6858000"/>
          </a:xfrm>
        </p:spPr>
        <p:txBody>
          <a:bodyPr/>
          <a:lstStyle/>
          <a:p>
            <a:r>
              <a:rPr lang="en-US" altLang="zh-CN" sz="3208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3208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抓住特征巧妙烘托</a:t>
            </a:r>
          </a:p>
          <a:p>
            <a:pPr>
              <a:buFontTx/>
              <a:buNone/>
            </a:pP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本文对景物很少直接描写，而是抓住景物特征采用侧面烘托的手法。</a:t>
            </a:r>
          </a:p>
          <a:p>
            <a:pPr>
              <a:buFontTx/>
              <a:buNone/>
            </a:pP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例如：写泰山高峻，主要借人在山顶俯视所见“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半山居雾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”和在日观亭时“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足下皆云漫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”的图景来进行烘托。作者在严寒中登山，全文无一“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寒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”字，但“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大风扬积雪击面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”“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冰雪，无瀑水，无鸟兽音迹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”都足以使人想出寒冷的程度。</a:t>
            </a:r>
          </a:p>
          <a:p>
            <a:endParaRPr lang="en-US" altLang="zh-CN" sz="3208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utoUpdateAnimBg="0"/>
      <p:bldP spid="14541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>
            <a:extLst>
              <a:ext uri="{FF2B5EF4-FFF2-40B4-BE49-F238E27FC236}">
                <a16:creationId xmlns:a16="http://schemas.microsoft.com/office/drawing/2014/main" xmlns="" id="{92C0F261-4728-4F8A-8F00-D5E9460FE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3">
            <a:extLst>
              <a:ext uri="{FF2B5EF4-FFF2-40B4-BE49-F238E27FC236}">
                <a16:creationId xmlns:a16="http://schemas.microsoft.com/office/drawing/2014/main" xmlns="" id="{B4748638-5EFE-4052-B728-CEA603945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092683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8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3208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动静结合，气象万千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泰山冬季本是皑皑白雪覆盖青山，银色雪光映照蓝天的一片静景，但作者运用了拟人、比喻等修辞手法，变静为动，一洗寒冬游山的孤寂之感：“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苍山负雪，明烛南天。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       泰山高耸入云，山间云雾时聚时散，飘浮不定，实为动景，而作者将其描绘成一幅静态山水画，使人感受到一种特有的宁静气息：“</a:t>
            </a:r>
            <a:r>
              <a:rPr lang="zh-CN" altLang="en-US" sz="3208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半山居雾若带然。</a:t>
            </a:r>
            <a:r>
              <a:rPr lang="zh-CN" altLang="en-US" sz="3208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xmlns="" id="{58AC42E0-9721-418F-9AB7-059BBBDC0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87" y="0"/>
            <a:ext cx="3248013" cy="445931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Text Box 5">
            <a:extLst>
              <a:ext uri="{FF2B5EF4-FFF2-40B4-BE49-F238E27FC236}">
                <a16:creationId xmlns:a16="http://schemas.microsoft.com/office/drawing/2014/main" xmlns="" id="{27E9E438-DA6E-4833-BD7C-01CE8D4F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44" y="229512"/>
            <a:ext cx="6722198" cy="53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52" b="1" dirty="0">
                <a:solidFill>
                  <a:srgbClr val="FF3300"/>
                </a:solidFill>
                <a:ea typeface="华文行楷" panose="020B0503020204020204" pitchFamily="2" charset="-122"/>
              </a:rPr>
              <a:t>3.</a:t>
            </a:r>
            <a:r>
              <a:rPr lang="zh-CN" altLang="en-US" sz="2852" b="1" dirty="0">
                <a:solidFill>
                  <a:srgbClr val="FF3300"/>
                </a:solidFill>
                <a:ea typeface="华文行楷" panose="020B0503020204020204" pitchFamily="2" charset="-122"/>
              </a:rPr>
              <a:t>体会比喻、拟人在写景中的运用和作用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xmlns="" id="{457F59CC-BA53-4EE2-BDB7-DF5EA0DC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8" y="769381"/>
            <a:ext cx="7469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chemeClr val="accent2"/>
                </a:solidFill>
                <a:ea typeface="楷体_GB2312" pitchFamily="49" charset="-122"/>
              </a:rPr>
              <a:t>、苍山负雪，明烛天南</a:t>
            </a:r>
            <a:r>
              <a:rPr lang="zh-CN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xmlns="" id="{E0FED371-0591-43F8-925E-2C7B4566E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24" y="1312265"/>
            <a:ext cx="74691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4" dirty="0">
                <a:ea typeface="楷体_GB2312" pitchFamily="49" charset="-122"/>
              </a:rPr>
              <a:t>        </a:t>
            </a:r>
            <a:r>
              <a:rPr lang="zh-CN" altLang="en-US" sz="2000" b="1" dirty="0">
                <a:ea typeface="楷体_GB2312" pitchFamily="49" charset="-122"/>
              </a:rPr>
              <a:t>这是作者初登山巅的感受。作者不说冰雪覆盖青山，却说青山背负着雪，赋予静态的青山以动态，用语新颖传神。进而说苍山上的雪照亮了天南，形象生动的绘出了积雪的光彩。 </a:t>
            </a:r>
            <a:endParaRPr lang="zh-CN" altLang="en-US" sz="2000" b="1" dirty="0"/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xmlns="" id="{81499BC3-5A3B-4FF5-BB0F-699F320AE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8" y="2484456"/>
            <a:ext cx="7469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ea typeface="楷体_GB2312" pitchFamily="49" charset="-122"/>
              </a:rPr>
              <a:t>、汶水、徂徕如画，而半山居雾若带然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91145" name="Text Box 9">
            <a:extLst>
              <a:ext uri="{FF2B5EF4-FFF2-40B4-BE49-F238E27FC236}">
                <a16:creationId xmlns:a16="http://schemas.microsoft.com/office/drawing/2014/main" xmlns="" id="{3E84042F-9531-41B5-BABA-28A38F34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24" y="3203994"/>
            <a:ext cx="74691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000" dirty="0">
                <a:ea typeface="楷体_GB2312" pitchFamily="49" charset="-122"/>
              </a:rPr>
              <a:t>        </a:t>
            </a:r>
            <a:r>
              <a:rPr lang="zh-CN" altLang="en-US" sz="2000" b="1" dirty="0">
                <a:ea typeface="楷体_GB2312" pitchFamily="49" charset="-122"/>
              </a:rPr>
              <a:t>这是作者山巅远望和俯视所得的画面。特别是“半山居雾”，不仅把动态的雾写成静态，而且设喻新奇，给人美的享受。</a:t>
            </a:r>
          </a:p>
        </p:txBody>
      </p:sp>
      <p:sp>
        <p:nvSpPr>
          <p:cNvPr id="91146" name="Text Box 10">
            <a:extLst>
              <a:ext uri="{FF2B5EF4-FFF2-40B4-BE49-F238E27FC236}">
                <a16:creationId xmlns:a16="http://schemas.microsoft.com/office/drawing/2014/main" xmlns="" id="{B8284DC0-CA67-424D-A7E0-90DB5569A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8" y="3971906"/>
            <a:ext cx="7469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ea typeface="楷体_GB2312" pitchFamily="49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ea typeface="楷体_GB2312" pitchFamily="49" charset="-122"/>
              </a:rPr>
              <a:t>、绛皓驳色，而皆若偻 </a:t>
            </a:r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xmlns="" id="{EA453EC0-488E-4B08-B3E1-4ABBC2B8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54" y="4808007"/>
            <a:ext cx="61110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ea typeface="楷体_GB2312" pitchFamily="49" charset="-122"/>
              </a:rPr>
              <a:t>        </a:t>
            </a:r>
            <a:r>
              <a:rPr lang="zh-CN" altLang="en-US" sz="2000" b="1" dirty="0">
                <a:ea typeface="楷体_GB2312" pitchFamily="49" charset="-122"/>
              </a:rPr>
              <a:t>这一比喻不仅写出了西南诸峰的特点，更显出日观峰的雄俊，并且赋予山峰以人的感情，形象而生动。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utoUpdateAnimBg="0"/>
      <p:bldP spid="91145" grpId="0" autoUpdateAnimBg="0"/>
      <p:bldP spid="9114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学习文具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4"/>
      </a:accent5>
      <a:accent6>
        <a:srgbClr val="E5895B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zaaje0a">
      <a:majorFont>
        <a:latin typeface=""/>
        <a:ea typeface="宋体"/>
        <a:cs typeface=""/>
      </a:majorFont>
      <a:minorFont>
        <a:latin typeface="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909</Words>
  <Application>Microsoft Office PowerPoint</Application>
  <PresentationFormat>宽屏</PresentationFormat>
  <Paragraphs>51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等线</vt:lpstr>
      <vt:lpstr>汉仪旗黑-85S</vt:lpstr>
      <vt:lpstr>黑体</vt:lpstr>
      <vt:lpstr>华文行楷</vt:lpstr>
      <vt:lpstr>楷体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学习文具</vt:lpstr>
      <vt:lpstr>1_Office 主题</vt:lpstr>
      <vt:lpstr>1_Office 主题​​</vt:lpstr>
      <vt:lpstr>《登泰山记》 写景手法分析</vt:lpstr>
      <vt:lpstr>PowerPoint 演示文稿</vt:lpstr>
      <vt:lpstr>一边听课文范读一边思考， 作者是如何来描绘泰山景色的？ 并概括出五段的段意</vt:lpstr>
      <vt:lpstr>PowerPoint 演示文稿</vt:lpstr>
      <vt:lpstr>PowerPoint 演示文稿</vt:lpstr>
      <vt:lpstr>学习并运用            写景特点及表现手法</vt:lpstr>
      <vt:lpstr>本文主要表现手法</vt:lpstr>
      <vt:lpstr>PowerPoint 演示文稿</vt:lpstr>
      <vt:lpstr>PowerPoint 演示文稿</vt:lpstr>
      <vt:lpstr>PowerPoint 演示文稿</vt:lpstr>
      <vt:lpstr>学以致用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20013460</dc:creator>
  <cp:lastModifiedBy>Administrator</cp:lastModifiedBy>
  <cp:revision>15</cp:revision>
  <dcterms:created xsi:type="dcterms:W3CDTF">2020-02-04T10:42:00Z</dcterms:created>
  <dcterms:modified xsi:type="dcterms:W3CDTF">2020-02-24T15:14:17Z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