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6" r:id="rId2"/>
    <p:sldId id="296" r:id="rId3"/>
    <p:sldId id="269" r:id="rId4"/>
    <p:sldId id="287" r:id="rId5"/>
    <p:sldId id="288" r:id="rId6"/>
    <p:sldId id="289" r:id="rId7"/>
    <p:sldId id="290" r:id="rId8"/>
    <p:sldId id="295" r:id="rId9"/>
    <p:sldId id="292" r:id="rId10"/>
    <p:sldId id="293" r:id="rId11"/>
    <p:sldId id="294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4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9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76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9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8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3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6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5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8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20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4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7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7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8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8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8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4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6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6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9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8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8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70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3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8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8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6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9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7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7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7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16206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02466" y="2223784"/>
            <a:ext cx="6341534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鉴赏</a:t>
            </a:r>
            <a:r>
              <a:rPr lang="en-US" altLang="zh-CN" sz="3200" b="1" dirty="0">
                <a:solidFill>
                  <a:srgbClr val="FF0000"/>
                </a:solidFill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</a:rPr>
              <a:t>虞美人</a:t>
            </a:r>
            <a:r>
              <a:rPr lang="en-US" altLang="zh-CN" sz="3200" b="1" dirty="0">
                <a:solidFill>
                  <a:srgbClr val="FF0000"/>
                </a:solidFill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</a:rPr>
              <a:t>中比喻的用法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6" y="119412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362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北京第二外国语学院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附属中学  魏霞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899" y="0"/>
            <a:ext cx="3240346" cy="32689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CFD08F0-C472-4E86-8029-240F37A47746}"/>
              </a:ext>
            </a:extLst>
          </p:cNvPr>
          <p:cNvSpPr txBox="1"/>
          <p:nvPr/>
        </p:nvSpPr>
        <p:spPr>
          <a:xfrm>
            <a:off x="1573619" y="1469146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王国维评价李煜的词说“尼采谓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:’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一切文学，余爱以血书者。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后主之词，真所谓以血书者也。”</a:t>
            </a:r>
          </a:p>
        </p:txBody>
      </p:sp>
    </p:spTree>
    <p:extLst>
      <p:ext uri="{BB962C8B-B14F-4D97-AF65-F5344CB8AC3E}">
        <p14:creationId xmlns:p14="http://schemas.microsoft.com/office/powerpoint/2010/main" val="328415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899" y="0"/>
            <a:ext cx="3240346" cy="32689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CFD08F0-C472-4E86-8029-240F37A47746}"/>
              </a:ext>
            </a:extLst>
          </p:cNvPr>
          <p:cNvSpPr txBox="1"/>
          <p:nvPr/>
        </p:nvSpPr>
        <p:spPr>
          <a:xfrm>
            <a:off x="2548270" y="2279362"/>
            <a:ext cx="420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即景设喻，情景相生</a:t>
            </a:r>
          </a:p>
        </p:txBody>
      </p:sp>
    </p:spTree>
    <p:extLst>
      <p:ext uri="{BB962C8B-B14F-4D97-AF65-F5344CB8AC3E}">
        <p14:creationId xmlns:p14="http://schemas.microsoft.com/office/powerpoint/2010/main" val="15704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10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899" y="0"/>
            <a:ext cx="3240346" cy="326898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C7199DCC-BDA0-4B5E-B203-8262846D8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607" y="148856"/>
            <a:ext cx="7879080" cy="50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虞美人     李煜</a:t>
            </a:r>
          </a:p>
          <a:p>
            <a:pPr eaLnBrk="1" hangingPunct="1"/>
            <a:endParaRPr kumimoji="1" lang="zh-CN" altLang="en-US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春花秋月何时了？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往事知多少。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小楼昨夜又东风，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故国不堪回首月明中。</a:t>
            </a:r>
          </a:p>
          <a:p>
            <a:pPr eaLnBrk="1" hangingPunct="1"/>
            <a:endParaRPr kumimoji="1" lang="zh-CN" altLang="en-US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雕栏玉砌应犹在，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只是朱颜改。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问君能有几多愁？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恰似一江春水向东流。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3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4481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6707" y="0"/>
            <a:ext cx="3240346" cy="326898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03514F08-83B9-4789-BD75-0352C5AC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786" y="2402491"/>
            <a:ext cx="3544186" cy="584775"/>
          </a:xfrm>
          <a:prstGeom prst="rect">
            <a:avLst/>
          </a:prstGeom>
          <a:solidFill>
            <a:schemeClr val="bg1">
              <a:alpha val="56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设问、</a:t>
            </a:r>
            <a:r>
              <a:rPr 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比喻</a:t>
            </a:r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、夸张</a:t>
            </a: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xmlns="" id="{E0FB1B29-4C92-4AEA-B179-A3BA8664B21F}"/>
              </a:ext>
            </a:extLst>
          </p:cNvPr>
          <p:cNvSpPr/>
          <p:nvPr/>
        </p:nvSpPr>
        <p:spPr>
          <a:xfrm>
            <a:off x="4284921" y="3258348"/>
            <a:ext cx="233916" cy="191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B69065D-EAF8-4B18-9CA7-8CB3BE511E64}"/>
              </a:ext>
            </a:extLst>
          </p:cNvPr>
          <p:cNvSpPr/>
          <p:nvPr/>
        </p:nvSpPr>
        <p:spPr>
          <a:xfrm>
            <a:off x="3048001" y="3733920"/>
            <a:ext cx="3125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春水</a:t>
            </a:r>
            <a:r>
              <a:rPr lang="zh-CN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比喻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愁</a:t>
            </a:r>
            <a:endParaRPr lang="zh-CN" altLang="en-US" sz="3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68FF488-DE76-4200-AD72-FA04E9D0E41E}"/>
              </a:ext>
            </a:extLst>
          </p:cNvPr>
          <p:cNvSpPr/>
          <p:nvPr/>
        </p:nvSpPr>
        <p:spPr>
          <a:xfrm>
            <a:off x="375979" y="1152638"/>
            <a:ext cx="839204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1E1E1E"/>
                </a:solidFill>
                <a:latin typeface="+mn-ea"/>
                <a:ea typeface="+mn-ea"/>
                <a:cs typeface="Times New Roman" panose="02020603050405020304" pitchFamily="18" charset="0"/>
              </a:rPr>
              <a:t>“问君能有几多愁？恰是一江春水向东流</a:t>
            </a:r>
            <a:r>
              <a:rPr lang="zh-CN" altLang="en-US" sz="3200" dirty="0">
                <a:solidFill>
                  <a:srgbClr val="1E1E1E"/>
                </a:solidFill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r>
              <a:rPr lang="zh-CN" altLang="zh-CN" sz="3200" dirty="0">
                <a:solidFill>
                  <a:srgbClr val="1E1E1E"/>
                </a:solidFill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3240346" cy="32689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DF52D3-5060-485A-8E86-7F0A43D7E5A1}"/>
              </a:ext>
            </a:extLst>
          </p:cNvPr>
          <p:cNvSpPr/>
          <p:nvPr/>
        </p:nvSpPr>
        <p:spPr>
          <a:xfrm>
            <a:off x="1300716" y="1881071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CN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愁思像春水汪洋恣肆，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一泻千里</a:t>
            </a:r>
            <a:r>
              <a:rPr lang="zh-CN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，写出了愁思的</a:t>
            </a:r>
            <a:r>
              <a:rPr lang="zh-CN" altLang="zh-CN" sz="32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；又像春水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长流不息</a:t>
            </a:r>
            <a:r>
              <a:rPr lang="zh-CN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，无穷无尽，写出了愁思的</a:t>
            </a:r>
            <a:r>
              <a:rPr lang="zh-CN" altLang="zh-CN" sz="32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绵长</a:t>
            </a:r>
            <a:r>
              <a:rPr lang="zh-CN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42549F9-6F2D-47A3-8581-DCAC648D2677}"/>
              </a:ext>
            </a:extLst>
          </p:cNvPr>
          <p:cNvSpPr/>
          <p:nvPr/>
        </p:nvSpPr>
        <p:spPr>
          <a:xfrm>
            <a:off x="295150" y="914489"/>
            <a:ext cx="839204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1E1E1E"/>
                </a:solidFill>
                <a:latin typeface="+mn-ea"/>
                <a:ea typeface="+mn-ea"/>
                <a:cs typeface="Times New Roman" panose="02020603050405020304" pitchFamily="18" charset="0"/>
              </a:rPr>
              <a:t>“问君能有几多愁？恰是一江春水向东流</a:t>
            </a:r>
            <a:r>
              <a:rPr lang="zh-CN" altLang="en-US" sz="3200" dirty="0">
                <a:solidFill>
                  <a:srgbClr val="1E1E1E"/>
                </a:solidFill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r>
              <a:rPr lang="zh-CN" altLang="zh-CN" sz="3200" dirty="0">
                <a:solidFill>
                  <a:srgbClr val="1E1E1E"/>
                </a:solidFill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endParaRPr lang="zh-CN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34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899" y="0"/>
            <a:ext cx="3240346" cy="32689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CFD08F0-C472-4E86-8029-240F37A47746}"/>
              </a:ext>
            </a:extLst>
          </p:cNvPr>
          <p:cNvSpPr txBox="1"/>
          <p:nvPr/>
        </p:nvSpPr>
        <p:spPr>
          <a:xfrm>
            <a:off x="2753832" y="1793358"/>
            <a:ext cx="363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为何如此“愁”？</a:t>
            </a:r>
          </a:p>
        </p:txBody>
      </p:sp>
    </p:spTree>
    <p:extLst>
      <p:ext uri="{BB962C8B-B14F-4D97-AF65-F5344CB8AC3E}">
        <p14:creationId xmlns:p14="http://schemas.microsoft.com/office/powerpoint/2010/main" val="128756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899" y="0"/>
            <a:ext cx="3240346" cy="326898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C7199DCC-BDA0-4B5E-B203-8262846D8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607" y="148856"/>
            <a:ext cx="7879080" cy="50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虞美人     李煜</a:t>
            </a:r>
          </a:p>
          <a:p>
            <a:pPr eaLnBrk="1" hangingPunct="1"/>
            <a:endParaRPr kumimoji="1" lang="zh-CN" altLang="en-US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春花秋月何时了？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往事知多少。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小楼昨夜又东风，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故国不堪回首月明中。</a:t>
            </a:r>
          </a:p>
          <a:p>
            <a:pPr eaLnBrk="1" hangingPunct="1"/>
            <a:endParaRPr kumimoji="1" lang="zh-CN" altLang="en-US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雕栏玉砌应犹在，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只是朱颜改。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问君能有几多愁？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恰似一江春水向东流。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2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899" y="0"/>
            <a:ext cx="3240346" cy="32689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7E4122D-289F-406B-9A66-F20FA5EB0B87}"/>
              </a:ext>
            </a:extLst>
          </p:cNvPr>
          <p:cNvSpPr txBox="1"/>
          <p:nvPr/>
        </p:nvSpPr>
        <p:spPr>
          <a:xfrm>
            <a:off x="2544725" y="1240465"/>
            <a:ext cx="107743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小楼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7434DF6-6643-4562-A600-98674D6A7669}"/>
              </a:ext>
            </a:extLst>
          </p:cNvPr>
          <p:cNvSpPr txBox="1"/>
          <p:nvPr/>
        </p:nvSpPr>
        <p:spPr>
          <a:xfrm>
            <a:off x="2125061" y="2684205"/>
            <a:ext cx="191675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阶下之囚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16292A9-8B56-487B-934C-8B4C4BF2C9B0}"/>
              </a:ext>
            </a:extLst>
          </p:cNvPr>
          <p:cNvSpPr txBox="1"/>
          <p:nvPr/>
        </p:nvSpPr>
        <p:spPr>
          <a:xfrm>
            <a:off x="4797065" y="2684205"/>
            <a:ext cx="183587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南唐后主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ECF7B06-7853-4BC9-AA4C-CF735882F931}"/>
              </a:ext>
            </a:extLst>
          </p:cNvPr>
          <p:cNvSpPr txBox="1"/>
          <p:nvPr/>
        </p:nvSpPr>
        <p:spPr>
          <a:xfrm>
            <a:off x="4984742" y="1240465"/>
            <a:ext cx="107743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故国</a:t>
            </a: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xmlns="" id="{968C50C8-C08D-467C-84F7-479B8BBB1DDC}"/>
              </a:ext>
            </a:extLst>
          </p:cNvPr>
          <p:cNvSpPr/>
          <p:nvPr/>
        </p:nvSpPr>
        <p:spPr>
          <a:xfrm>
            <a:off x="2984205" y="2069805"/>
            <a:ext cx="205562" cy="28353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xmlns="" id="{6B1833A0-145B-4C46-B780-54AA7A54E893}"/>
              </a:ext>
            </a:extLst>
          </p:cNvPr>
          <p:cNvSpPr/>
          <p:nvPr/>
        </p:nvSpPr>
        <p:spPr>
          <a:xfrm>
            <a:off x="5509438" y="2069804"/>
            <a:ext cx="205562" cy="28353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62A9A66-471C-4126-8456-E56BC3F46126}"/>
              </a:ext>
            </a:extLst>
          </p:cNvPr>
          <p:cNvSpPr txBox="1"/>
          <p:nvPr/>
        </p:nvSpPr>
        <p:spPr>
          <a:xfrm>
            <a:off x="1341483" y="3903035"/>
            <a:ext cx="691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亡国之恨   囚禁之辱  离家之痛</a:t>
            </a:r>
          </a:p>
        </p:txBody>
      </p:sp>
    </p:spTree>
    <p:extLst>
      <p:ext uri="{BB962C8B-B14F-4D97-AF65-F5344CB8AC3E}">
        <p14:creationId xmlns:p14="http://schemas.microsoft.com/office/powerpoint/2010/main" val="18736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899" y="0"/>
            <a:ext cx="3240346" cy="326898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C7199DCC-BDA0-4B5E-B203-8262846D8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607" y="148856"/>
            <a:ext cx="7879080" cy="50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虞美人     李煜</a:t>
            </a:r>
          </a:p>
          <a:p>
            <a:pPr eaLnBrk="1" hangingPunct="1"/>
            <a:endParaRPr kumimoji="1" lang="zh-CN" altLang="en-US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春花秋月何时了？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往事知多少。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小楼昨夜又东风，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故国不堪回首月明中。</a:t>
            </a:r>
          </a:p>
          <a:p>
            <a:pPr eaLnBrk="1" hangingPunct="1"/>
            <a:endParaRPr kumimoji="1" lang="zh-CN" altLang="en-US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雕栏玉砌应犹在，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只是朱颜改。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问君能有几多愁？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990099"/>
                </a:solidFill>
                <a:ea typeface="隶书" panose="02010509060101010101" pitchFamily="49" charset="-122"/>
              </a:rPr>
              <a:t>恰似一江春水向东流。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4000" b="1" dirty="0">
              <a:solidFill>
                <a:srgbClr val="990099"/>
              </a:solidFill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03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4" descr="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48212"/>
            <a:ext cx="6858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899" y="0"/>
            <a:ext cx="3240346" cy="32689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CFD08F0-C472-4E86-8029-240F37A47746}"/>
              </a:ext>
            </a:extLst>
          </p:cNvPr>
          <p:cNvSpPr txBox="1"/>
          <p:nvPr/>
        </p:nvSpPr>
        <p:spPr>
          <a:xfrm>
            <a:off x="1261730" y="961608"/>
            <a:ext cx="7223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/>
              <a:t>清平乐</a:t>
            </a:r>
            <a:endParaRPr lang="en-US" altLang="zh-CN" sz="3200" dirty="0"/>
          </a:p>
          <a:p>
            <a:pPr algn="ctr"/>
            <a:r>
              <a:rPr lang="zh-CN" altLang="en-US" sz="3200" dirty="0"/>
              <a:t>李煜</a:t>
            </a:r>
            <a:endParaRPr lang="en-US" altLang="zh-CN" sz="3200" dirty="0"/>
          </a:p>
          <a:p>
            <a:r>
              <a:rPr lang="en-US" altLang="zh-CN" sz="3200" dirty="0"/>
              <a:t>       </a:t>
            </a:r>
            <a:r>
              <a:rPr lang="zh-CN" altLang="zh-CN" sz="3200" dirty="0"/>
              <a:t>别来春半，触目柔肠断。砌下落梅如雪乱，拂了一身还满。</a:t>
            </a:r>
          </a:p>
          <a:p>
            <a:r>
              <a:rPr lang="zh-CN" altLang="zh-CN" sz="3200" dirty="0"/>
              <a:t>　　雁来音信无凭，路遥归梦难成。</a:t>
            </a:r>
            <a:r>
              <a:rPr lang="zh-CN" altLang="zh-CN" sz="3200" b="1" dirty="0"/>
              <a:t>离恨恰如春草，更行更远还生。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828033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345</Words>
  <Application>Microsoft Office PowerPoint</Application>
  <PresentationFormat>全屏显示(16:9)</PresentationFormat>
  <Paragraphs>57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汉仪旗黑-85S</vt:lpstr>
      <vt:lpstr>楷体</vt:lpstr>
      <vt:lpstr>隶书</vt:lpstr>
      <vt:lpstr>微软雅黑</vt:lpstr>
      <vt:lpstr>Arial</vt:lpstr>
      <vt:lpstr>Calibri</vt:lpstr>
      <vt:lpstr>Times New Roman</vt:lpstr>
      <vt:lpstr>1_Office 主题​​</vt:lpstr>
      <vt:lpstr>鉴赏《虞美人》中比喻的用法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47</cp:revision>
  <dcterms:created xsi:type="dcterms:W3CDTF">2020-02-01T11:21:51Z</dcterms:created>
  <dcterms:modified xsi:type="dcterms:W3CDTF">2020-02-23T03:02:52Z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