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0" r:id="rId2"/>
  </p:sldMasterIdLst>
  <p:notesMasterIdLst>
    <p:notesMasterId r:id="rId32"/>
  </p:notesMasterIdLst>
  <p:handoutMasterIdLst>
    <p:handoutMasterId r:id="rId33"/>
  </p:handoutMasterIdLst>
  <p:sldIdLst>
    <p:sldId id="257" r:id="rId3"/>
    <p:sldId id="280" r:id="rId4"/>
    <p:sldId id="361" r:id="rId5"/>
    <p:sldId id="357" r:id="rId6"/>
    <p:sldId id="360" r:id="rId7"/>
    <p:sldId id="358" r:id="rId8"/>
    <p:sldId id="362" r:id="rId9"/>
    <p:sldId id="363" r:id="rId10"/>
    <p:sldId id="316" r:id="rId11"/>
    <p:sldId id="354" r:id="rId12"/>
    <p:sldId id="379" r:id="rId13"/>
    <p:sldId id="355" r:id="rId14"/>
    <p:sldId id="380" r:id="rId15"/>
    <p:sldId id="356" r:id="rId16"/>
    <p:sldId id="373" r:id="rId17"/>
    <p:sldId id="381" r:id="rId18"/>
    <p:sldId id="374" r:id="rId19"/>
    <p:sldId id="376" r:id="rId20"/>
    <p:sldId id="364" r:id="rId21"/>
    <p:sldId id="366" r:id="rId22"/>
    <p:sldId id="367" r:id="rId23"/>
    <p:sldId id="368" r:id="rId24"/>
    <p:sldId id="382" r:id="rId25"/>
    <p:sldId id="383" r:id="rId26"/>
    <p:sldId id="370" r:id="rId27"/>
    <p:sldId id="369" r:id="rId28"/>
    <p:sldId id="378" r:id="rId29"/>
    <p:sldId id="377" r:id="rId30"/>
    <p:sldId id="27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2" d="100"/>
          <a:sy n="72" d="100"/>
        </p:scale>
        <p:origin x="-708" y="-102"/>
      </p:cViewPr>
      <p:guideLst>
        <p:guide orient="horz" pos="2115"/>
        <p:guide pos="388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image" Target="../media/image94.wmf"/><Relationship Id="rId18" Type="http://schemas.openxmlformats.org/officeDocument/2006/relationships/image" Target="../media/image99.wmf"/><Relationship Id="rId3" Type="http://schemas.openxmlformats.org/officeDocument/2006/relationships/image" Target="../media/image84.wmf"/><Relationship Id="rId7" Type="http://schemas.openxmlformats.org/officeDocument/2006/relationships/image" Target="../media/image88.wmf"/><Relationship Id="rId12" Type="http://schemas.openxmlformats.org/officeDocument/2006/relationships/image" Target="../media/image93.wmf"/><Relationship Id="rId17" Type="http://schemas.openxmlformats.org/officeDocument/2006/relationships/image" Target="../media/image98.wmf"/><Relationship Id="rId2" Type="http://schemas.openxmlformats.org/officeDocument/2006/relationships/image" Target="../media/image83.wmf"/><Relationship Id="rId16" Type="http://schemas.openxmlformats.org/officeDocument/2006/relationships/image" Target="../media/image97.wmf"/><Relationship Id="rId1" Type="http://schemas.openxmlformats.org/officeDocument/2006/relationships/image" Target="../media/image82.wmf"/><Relationship Id="rId6" Type="http://schemas.openxmlformats.org/officeDocument/2006/relationships/image" Target="../media/image87.wmf"/><Relationship Id="rId11" Type="http://schemas.openxmlformats.org/officeDocument/2006/relationships/image" Target="../media/image92.wmf"/><Relationship Id="rId5" Type="http://schemas.openxmlformats.org/officeDocument/2006/relationships/image" Target="../media/image86.wmf"/><Relationship Id="rId15" Type="http://schemas.openxmlformats.org/officeDocument/2006/relationships/image" Target="../media/image96.wmf"/><Relationship Id="rId10" Type="http://schemas.openxmlformats.org/officeDocument/2006/relationships/image" Target="../media/image91.wmf"/><Relationship Id="rId4" Type="http://schemas.openxmlformats.org/officeDocument/2006/relationships/image" Target="../media/image85.wmf"/><Relationship Id="rId9" Type="http://schemas.openxmlformats.org/officeDocument/2006/relationships/image" Target="../media/image90.wmf"/><Relationship Id="rId14" Type="http://schemas.openxmlformats.org/officeDocument/2006/relationships/image" Target="../media/image9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7.wmf"/><Relationship Id="rId18" Type="http://schemas.openxmlformats.org/officeDocument/2006/relationships/image" Target="../media/image111.wmf"/><Relationship Id="rId3" Type="http://schemas.openxmlformats.org/officeDocument/2006/relationships/image" Target="../media/image100.wmf"/><Relationship Id="rId7" Type="http://schemas.openxmlformats.org/officeDocument/2006/relationships/image" Target="../media/image88.wmf"/><Relationship Id="rId12" Type="http://schemas.openxmlformats.org/officeDocument/2006/relationships/image" Target="../media/image106.wmf"/><Relationship Id="rId17" Type="http://schemas.openxmlformats.org/officeDocument/2006/relationships/image" Target="../media/image99.wmf"/><Relationship Id="rId2" Type="http://schemas.openxmlformats.org/officeDocument/2006/relationships/image" Target="../media/image83.wmf"/><Relationship Id="rId16" Type="http://schemas.openxmlformats.org/officeDocument/2006/relationships/image" Target="../media/image110.wmf"/><Relationship Id="rId1" Type="http://schemas.openxmlformats.org/officeDocument/2006/relationships/image" Target="../media/image82.wmf"/><Relationship Id="rId6" Type="http://schemas.openxmlformats.org/officeDocument/2006/relationships/image" Target="../media/image103.wmf"/><Relationship Id="rId11" Type="http://schemas.openxmlformats.org/officeDocument/2006/relationships/image" Target="../media/image92.wmf"/><Relationship Id="rId5" Type="http://schemas.openxmlformats.org/officeDocument/2006/relationships/image" Target="../media/image102.wmf"/><Relationship Id="rId15" Type="http://schemas.openxmlformats.org/officeDocument/2006/relationships/image" Target="../media/image109.wmf"/><Relationship Id="rId10" Type="http://schemas.openxmlformats.org/officeDocument/2006/relationships/image" Target="../media/image105.wmf"/><Relationship Id="rId4" Type="http://schemas.openxmlformats.org/officeDocument/2006/relationships/image" Target="../media/image101.wmf"/><Relationship Id="rId9" Type="http://schemas.openxmlformats.org/officeDocument/2006/relationships/image" Target="../media/image90.wmf"/><Relationship Id="rId14" Type="http://schemas.openxmlformats.org/officeDocument/2006/relationships/image" Target="../media/image10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2020/2/16</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13265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2020/2/16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3791365949"/>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17" name="页脚占位符 16"/>
          <p:cNvSpPr>
            <a:spLocks noGrp="1"/>
          </p:cNvSpPr>
          <p:nvPr>
            <p:ph type="ftr" sz="quarter" idx="11"/>
            <p:custDataLst>
              <p:tags r:id="rId2"/>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2"/>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8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7" y="2013096"/>
            <a:ext cx="4825365"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12192000" cy="58884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3"/>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1" y="952625"/>
            <a:ext cx="10852237" cy="5389572"/>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12192000" cy="6858847"/>
          </a:xfrm>
          <a:prstGeom prst="rect">
            <a:avLst/>
          </a:prstGeom>
        </p:spPr>
      </p:pic>
      <p:sp>
        <p:nvSpPr>
          <p:cNvPr id="3" name="日期占位符 2"/>
          <p:cNvSpPr>
            <a:spLocks noGrp="1"/>
          </p:cNvSpPr>
          <p:nvPr>
            <p:ph type="dt" sz="half" idx="10"/>
            <p:custDataLst>
              <p:tags r:id="rId2"/>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3"/>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6604000" y="3652019"/>
            <a:ext cx="4826000" cy="1111387"/>
          </a:xfrm>
        </p:spPr>
        <p:txBody>
          <a:bodyPr vert="horz" wrap="square" lIns="0" tIns="0" rIns="0" bIns="0" anchor="t" anchorCtr="0">
            <a:normAutofit/>
          </a:bodyPr>
          <a:lstStyle>
            <a:lvl1pPr marL="342900" marR="0" indent="-342900" algn="l" rtl="0" eaLnBrk="1" fontAlgn="auto">
              <a:lnSpc>
                <a:spcPct val="120000"/>
              </a:lnSpc>
              <a:spcBef>
                <a:spcPts val="0"/>
              </a:spcBef>
              <a:spcAft>
                <a:spcPts val="0"/>
              </a:spcAft>
              <a:buClrTx/>
              <a:buSzPts val="1800"/>
              <a:buFont typeface="Arial" panose="020B0604020202020204" pitchFamily="34" charset="0"/>
              <a:buNone/>
              <a:defRPr sz="18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6604000" y="2095441"/>
            <a:ext cx="4825365" cy="135208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12192000" cy="58884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5"/>
            <a:ext cx="10852237"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4"/>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47"/>
            <a:ext cx="11607851" cy="625115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p:custDataLst>
              <p:tags r:id="rId2"/>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1281600" y="1249355"/>
            <a:ext cx="9626400" cy="723689"/>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867"/>
            <a:ext cx="9626600" cy="34456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6"/>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4824603" cy="685884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p:custDataLst>
              <p:tags r:id="rId2"/>
            </p:custDataLst>
          </p:nvPr>
        </p:nvPicPr>
        <p:blipFill>
          <a:blip r:embed="rId10" r:link="rId11" cstate="screen"/>
          <a:stretch>
            <a:fillRect/>
          </a:stretch>
        </p:blipFill>
        <p:spPr>
          <a:xfrm>
            <a:off x="11471911" y="0"/>
            <a:ext cx="720091" cy="588840"/>
          </a:xfrm>
          <a:prstGeom prst="rect">
            <a:avLst/>
          </a:prstGeom>
        </p:spPr>
      </p:pic>
      <p:sp>
        <p:nvSpPr>
          <p:cNvPr id="2" name="标题 1"/>
          <p:cNvSpPr>
            <a:spLocks noGrp="1"/>
          </p:cNvSpPr>
          <p:nvPr>
            <p:ph type="title" hasCustomPrompt="1"/>
            <p:custDataLst>
              <p:tags r:id="rId3"/>
            </p:custDataLst>
          </p:nvPr>
        </p:nvSpPr>
        <p:spPr>
          <a:xfrm>
            <a:off x="583200" y="770495"/>
            <a:ext cx="3960000" cy="882109"/>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217"/>
            <a:ext cx="3956400" cy="409370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70033"/>
            <a:ext cx="6480000" cy="508856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466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12000" y="781296"/>
            <a:ext cx="10976400" cy="626477"/>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805"/>
            <a:ext cx="10975975" cy="82810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347"/>
            <a:ext cx="10965600" cy="34312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5029592"/>
            <a:ext cx="12192000" cy="182925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p:custDataLst>
              <p:tags r:id="rId2"/>
            </p:custDataLst>
          </p:nvPr>
        </p:nvGrpSpPr>
        <p:grpSpPr>
          <a:xfrm>
            <a:off x="0" y="0"/>
            <a:ext cx="12192000" cy="58884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604800" y="669683"/>
            <a:ext cx="10976400" cy="565269"/>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408"/>
            <a:ext cx="10990800" cy="32115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1040"/>
            <a:ext cx="11001600" cy="101172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12192000" cy="91451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p:custDataLst>
              <p:tags r:id="rId2"/>
            </p:custDataLst>
          </p:nvPr>
        </p:nvGrpSpPr>
        <p:grpSpPr>
          <a:xfrm>
            <a:off x="0" y="6270007"/>
            <a:ext cx="12192000" cy="58884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579600" y="237629"/>
            <a:ext cx="11037600" cy="4420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405"/>
            <a:ext cx="53424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405"/>
            <a:ext cx="5367600" cy="289475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7395"/>
            <a:ext cx="53424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795"/>
            <a:ext cx="5367600" cy="78129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953809"/>
            <a:ext cx="12192000" cy="49512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p:custDataLst>
              <p:tags r:id="rId2"/>
            </p:custDataLst>
          </p:nvPr>
        </p:nvGrpSpPr>
        <p:grpSpPr>
          <a:xfrm>
            <a:off x="0" y="5533959"/>
            <a:ext cx="12191999" cy="1324888"/>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522800" y="1339365"/>
            <a:ext cx="9144000" cy="2387095"/>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522413" y="3863277"/>
            <a:ext cx="9144000" cy="1656204"/>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3" y="952625"/>
            <a:ext cx="10852237" cy="538957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4064000" y="5716721"/>
            <a:ext cx="4064000" cy="1142125"/>
          </a:xfrm>
          <a:prstGeom prst="rect">
            <a:avLst/>
          </a:prstGeom>
        </p:spPr>
      </p:pic>
      <p:sp>
        <p:nvSpPr>
          <p:cNvPr id="4" name="日期占位符 3"/>
          <p:cNvSpPr>
            <a:spLocks noGrp="1"/>
          </p:cNvSpPr>
          <p:nvPr>
            <p:ph type="dt" sz="half" idx="10"/>
            <p:custDataLst>
              <p:tags r:id="rId2"/>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11"/>
            <p:custDataLst>
              <p:tags r:id="rId3"/>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4759960" y="2914057"/>
            <a:ext cx="4880611" cy="1081539"/>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09600"/>
            <a:ext cx="11387667" cy="5489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t>2020/2/16</a:t>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1" y="952625"/>
            <a:ext cx="5283243" cy="538957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625"/>
            <a:ext cx="5283243" cy="5389572"/>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6" name="页脚占位符 5"/>
          <p:cNvSpPr>
            <a:spLocks noGrp="1"/>
          </p:cNvSpPr>
          <p:nvPr>
            <p:ph type="ftr" sz="quarter" idx="11"/>
            <p:custDataLst>
              <p:tags r:id="rId6"/>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12192000" cy="58884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883" y="443289"/>
            <a:ext cx="10852237"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1" y="952625"/>
            <a:ext cx="5283243" cy="381051"/>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699"/>
            <a:ext cx="5283200" cy="493536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1" y="952625"/>
            <a:ext cx="5283243" cy="381051"/>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1" y="1406699"/>
            <a:ext cx="5283243" cy="4935361"/>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8" name="页脚占位符 7"/>
          <p:cNvSpPr>
            <a:spLocks noGrp="1"/>
          </p:cNvSpPr>
          <p:nvPr>
            <p:ph type="ftr" sz="quarter" idx="11"/>
            <p:custDataLst>
              <p:tags r:id="rId8"/>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7498080" y="2194831"/>
            <a:ext cx="4389120" cy="2469185"/>
          </a:xfrm>
          <a:prstGeom prst="rect">
            <a:avLst/>
          </a:prstGeom>
        </p:spPr>
      </p:pic>
      <p:pic>
        <p:nvPicPr>
          <p:cNvPr id="6" name="图片 5"/>
          <p:cNvPicPr/>
          <p:nvPr>
            <p:custDataLst>
              <p:tags r:id="rId2"/>
            </p:custDataLst>
          </p:nvPr>
        </p:nvPicPr>
        <p:blipFill>
          <a:blip r:embed="rId10" r:link="rId11" cstate="screen"/>
          <a:stretch>
            <a:fillRect/>
          </a:stretch>
        </p:blipFill>
        <p:spPr>
          <a:xfrm>
            <a:off x="0" y="6270007"/>
            <a:ext cx="720091" cy="588840"/>
          </a:xfrm>
          <a:prstGeom prst="rect">
            <a:avLst/>
          </a:prstGeom>
        </p:spPr>
      </p:pic>
      <p:sp>
        <p:nvSpPr>
          <p:cNvPr id="2" name="标题 1"/>
          <p:cNvSpPr>
            <a:spLocks noGrp="1"/>
          </p:cNvSpPr>
          <p:nvPr>
            <p:ph type="title"/>
            <p:custDataLst>
              <p:tags r:id="rId3"/>
            </p:custDataLst>
          </p:nvPr>
        </p:nvSpPr>
        <p:spPr>
          <a:xfrm>
            <a:off x="669883" y="443285"/>
            <a:ext cx="10852237"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3" name="页脚占位符 2"/>
          <p:cNvSpPr>
            <a:spLocks noGrp="1"/>
          </p:cNvSpPr>
          <p:nvPr>
            <p:ph type="ftr" sz="quarter" idx="11"/>
            <p:custDataLst>
              <p:tags r:id="rId2"/>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12192000" cy="58884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669931" y="443289"/>
            <a:ext cx="10852237" cy="442019"/>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1" y="952625"/>
            <a:ext cx="5283243" cy="5389572"/>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625"/>
            <a:ext cx="5283243" cy="538957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2020/2/16</a:t>
            </a:fld>
            <a:endParaRPr lang="zh-CN" altLang="en-US" dirty="0"/>
          </a:p>
        </p:txBody>
      </p:sp>
      <p:sp>
        <p:nvSpPr>
          <p:cNvPr id="6" name="页脚占位符 5"/>
          <p:cNvSpPr>
            <a:spLocks noGrp="1"/>
          </p:cNvSpPr>
          <p:nvPr>
            <p:ph type="ftr" sz="quarter" idx="11"/>
            <p:custDataLst>
              <p:tags r:id="rId6"/>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12192000" cy="58884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10571135" y="952625"/>
            <a:ext cx="950984" cy="5389572"/>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617"/>
            <a:ext cx="9828101" cy="5389572"/>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79743"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11"/>
            <p:custDataLst>
              <p:tags r:id="rId5"/>
            </p:custDataLst>
          </p:nvPr>
        </p:nvSpPr>
        <p:spPr>
          <a:xfrm>
            <a:off x="4116000" y="6350617"/>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0600" y="6350617"/>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7">
            <a:alphaModFix amt="76000"/>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3" y="443285"/>
            <a:ext cx="10852237" cy="442019"/>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3" y="961517"/>
            <a:ext cx="10852237" cy="5389572"/>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3" y="6350617"/>
            <a:ext cx="2700000" cy="316839"/>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3"/>
            <p:custDataLst>
              <p:tags r:id="rId24"/>
            </p:custDataLst>
          </p:nvPr>
        </p:nvSpPr>
        <p:spPr>
          <a:xfrm>
            <a:off x="4116000" y="6350617"/>
            <a:ext cx="3960000" cy="316839"/>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50617"/>
            <a:ext cx="2700000" cy="316839"/>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alphaModFix amt="76000"/>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2020/2/16</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1.xml"/><Relationship Id="rId7" Type="http://schemas.openxmlformats.org/officeDocument/2006/relationships/oleObject" Target="../embeddings/oleObject1.bin"/><Relationship Id="rId2" Type="http://schemas.openxmlformats.org/officeDocument/2006/relationships/tags" Target="../tags/tag15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3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00.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png"/><Relationship Id="rId11" Type="http://schemas.openxmlformats.org/officeDocument/2006/relationships/image" Target="../media/image400.png"/><Relationship Id="rId5" Type="http://schemas.openxmlformats.org/officeDocument/2006/relationships/image" Target="../media/image32.png"/><Relationship Id="rId10" Type="http://schemas.openxmlformats.org/officeDocument/2006/relationships/image" Target="../media/image390.png"/><Relationship Id="rId4" Type="http://schemas.openxmlformats.org/officeDocument/2006/relationships/image" Target="../media/image38.png"/><Relationship Id="rId9"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42.png"/><Relationship Id="rId7" Type="http://schemas.openxmlformats.org/officeDocument/2006/relationships/image" Target="../media/image26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00.png"/><Relationship Id="rId4" Type="http://schemas.openxmlformats.org/officeDocument/2006/relationships/image" Target="../media/image240.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oleObject" Target="../embeddings/oleObject3.bin"/><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8.wmf"/><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oleObject" Target="../embeddings/oleObject4.bin"/><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36.wmf"/></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10.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330.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0.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410.png"/><Relationship Id="rId10" Type="http://schemas.openxmlformats.org/officeDocument/2006/relationships/image" Target="../media/image81.png"/><Relationship Id="rId4" Type="http://schemas.openxmlformats.org/officeDocument/2006/relationships/image" Target="../media/image77.png"/><Relationship Id="rId9" Type="http://schemas.openxmlformats.org/officeDocument/2006/relationships/image" Target="../media/image450.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6.png"/><Relationship Id="rId3" Type="http://schemas.openxmlformats.org/officeDocument/2006/relationships/image" Target="../media/image470.png"/><Relationship Id="rId7" Type="http://schemas.openxmlformats.org/officeDocument/2006/relationships/image" Target="../media/image510.png"/><Relationship Id="rId12" Type="http://schemas.openxmlformats.org/officeDocument/2006/relationships/image" Target="../media/image560.png"/><Relationship Id="rId2" Type="http://schemas.openxmlformats.org/officeDocument/2006/relationships/image" Target="../media/image810.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490.png"/><Relationship Id="rId10" Type="http://schemas.openxmlformats.org/officeDocument/2006/relationships/image" Target="../media/image540.png"/><Relationship Id="rId4" Type="http://schemas.openxmlformats.org/officeDocument/2006/relationships/image" Target="../media/image480.png"/><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10.bin"/><Relationship Id="rId18" Type="http://schemas.openxmlformats.org/officeDocument/2006/relationships/image" Target="../media/image89.wmf"/><Relationship Id="rId26" Type="http://schemas.openxmlformats.org/officeDocument/2006/relationships/image" Target="../media/image93.wmf"/><Relationship Id="rId3" Type="http://schemas.openxmlformats.org/officeDocument/2006/relationships/oleObject" Target="../embeddings/oleObject5.bin"/><Relationship Id="rId21" Type="http://schemas.openxmlformats.org/officeDocument/2006/relationships/oleObject" Target="../embeddings/oleObject14.bin"/><Relationship Id="rId34" Type="http://schemas.openxmlformats.org/officeDocument/2006/relationships/image" Target="../media/image97.wmf"/><Relationship Id="rId7" Type="http://schemas.openxmlformats.org/officeDocument/2006/relationships/oleObject" Target="../embeddings/oleObject7.bin"/><Relationship Id="rId12" Type="http://schemas.openxmlformats.org/officeDocument/2006/relationships/image" Target="../media/image86.wmf"/><Relationship Id="rId17" Type="http://schemas.openxmlformats.org/officeDocument/2006/relationships/oleObject" Target="../embeddings/oleObject12.bin"/><Relationship Id="rId25" Type="http://schemas.openxmlformats.org/officeDocument/2006/relationships/oleObject" Target="../embeddings/oleObject16.bin"/><Relationship Id="rId33" Type="http://schemas.openxmlformats.org/officeDocument/2006/relationships/oleObject" Target="../embeddings/oleObject20.bin"/><Relationship Id="rId38" Type="http://schemas.openxmlformats.org/officeDocument/2006/relationships/image" Target="../media/image99.wmf"/><Relationship Id="rId2" Type="http://schemas.openxmlformats.org/officeDocument/2006/relationships/slideLayout" Target="../slideLayouts/slideLayout7.xml"/><Relationship Id="rId16" Type="http://schemas.openxmlformats.org/officeDocument/2006/relationships/image" Target="../media/image88.wmf"/><Relationship Id="rId20" Type="http://schemas.openxmlformats.org/officeDocument/2006/relationships/image" Target="../media/image90.wmf"/><Relationship Id="rId29"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image" Target="../media/image83.wmf"/><Relationship Id="rId11" Type="http://schemas.openxmlformats.org/officeDocument/2006/relationships/oleObject" Target="../embeddings/oleObject9.bin"/><Relationship Id="rId24" Type="http://schemas.openxmlformats.org/officeDocument/2006/relationships/image" Target="../media/image92.wmf"/><Relationship Id="rId32" Type="http://schemas.openxmlformats.org/officeDocument/2006/relationships/image" Target="../media/image96.wmf"/><Relationship Id="rId37" Type="http://schemas.openxmlformats.org/officeDocument/2006/relationships/oleObject" Target="../embeddings/oleObject22.bin"/><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image" Target="../media/image94.wmf"/><Relationship Id="rId36" Type="http://schemas.openxmlformats.org/officeDocument/2006/relationships/image" Target="../media/image98.wmf"/><Relationship Id="rId10" Type="http://schemas.openxmlformats.org/officeDocument/2006/relationships/image" Target="../media/image85.wmf"/><Relationship Id="rId19" Type="http://schemas.openxmlformats.org/officeDocument/2006/relationships/oleObject" Target="../embeddings/oleObject13.bin"/><Relationship Id="rId31" Type="http://schemas.openxmlformats.org/officeDocument/2006/relationships/oleObject" Target="../embeddings/oleObject19.bin"/><Relationship Id="rId4" Type="http://schemas.openxmlformats.org/officeDocument/2006/relationships/image" Target="../media/image82.wmf"/><Relationship Id="rId9" Type="http://schemas.openxmlformats.org/officeDocument/2006/relationships/oleObject" Target="../embeddings/oleObject8.bin"/><Relationship Id="rId14" Type="http://schemas.openxmlformats.org/officeDocument/2006/relationships/image" Target="../media/image87.wmf"/><Relationship Id="rId22" Type="http://schemas.openxmlformats.org/officeDocument/2006/relationships/image" Target="../media/image91.wmf"/><Relationship Id="rId27" Type="http://schemas.openxmlformats.org/officeDocument/2006/relationships/oleObject" Target="../embeddings/oleObject17.bin"/><Relationship Id="rId30" Type="http://schemas.openxmlformats.org/officeDocument/2006/relationships/image" Target="../media/image95.wmf"/><Relationship Id="rId35"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28.bin"/><Relationship Id="rId18" Type="http://schemas.openxmlformats.org/officeDocument/2006/relationships/image" Target="../media/image104.wmf"/><Relationship Id="rId26" Type="http://schemas.openxmlformats.org/officeDocument/2006/relationships/image" Target="../media/image106.wmf"/><Relationship Id="rId3" Type="http://schemas.openxmlformats.org/officeDocument/2006/relationships/oleObject" Target="../embeddings/oleObject23.bin"/><Relationship Id="rId21" Type="http://schemas.openxmlformats.org/officeDocument/2006/relationships/oleObject" Target="../embeddings/oleObject32.bin"/><Relationship Id="rId34" Type="http://schemas.openxmlformats.org/officeDocument/2006/relationships/image" Target="../media/image110.wmf"/><Relationship Id="rId7" Type="http://schemas.openxmlformats.org/officeDocument/2006/relationships/oleObject" Target="../embeddings/oleObject25.bin"/><Relationship Id="rId12" Type="http://schemas.openxmlformats.org/officeDocument/2006/relationships/image" Target="../media/image102.wmf"/><Relationship Id="rId17" Type="http://schemas.openxmlformats.org/officeDocument/2006/relationships/oleObject" Target="../embeddings/oleObject30.bin"/><Relationship Id="rId25" Type="http://schemas.openxmlformats.org/officeDocument/2006/relationships/oleObject" Target="../embeddings/oleObject34.bin"/><Relationship Id="rId33" Type="http://schemas.openxmlformats.org/officeDocument/2006/relationships/oleObject" Target="../embeddings/oleObject38.bin"/><Relationship Id="rId38" Type="http://schemas.openxmlformats.org/officeDocument/2006/relationships/image" Target="../media/image111.wmf"/><Relationship Id="rId2" Type="http://schemas.openxmlformats.org/officeDocument/2006/relationships/slideLayout" Target="../slideLayouts/slideLayout7.xml"/><Relationship Id="rId16" Type="http://schemas.openxmlformats.org/officeDocument/2006/relationships/image" Target="../media/image88.wmf"/><Relationship Id="rId20" Type="http://schemas.openxmlformats.org/officeDocument/2006/relationships/image" Target="../media/image90.wmf"/><Relationship Id="rId29" Type="http://schemas.openxmlformats.org/officeDocument/2006/relationships/oleObject" Target="../embeddings/oleObject36.bin"/><Relationship Id="rId1" Type="http://schemas.openxmlformats.org/officeDocument/2006/relationships/vmlDrawing" Target="../drawings/vmlDrawing6.vml"/><Relationship Id="rId6" Type="http://schemas.openxmlformats.org/officeDocument/2006/relationships/image" Target="../media/image83.wmf"/><Relationship Id="rId11" Type="http://schemas.openxmlformats.org/officeDocument/2006/relationships/oleObject" Target="../embeddings/oleObject27.bin"/><Relationship Id="rId24" Type="http://schemas.openxmlformats.org/officeDocument/2006/relationships/image" Target="../media/image92.wmf"/><Relationship Id="rId32" Type="http://schemas.openxmlformats.org/officeDocument/2006/relationships/image" Target="../media/image109.wmf"/><Relationship Id="rId37" Type="http://schemas.openxmlformats.org/officeDocument/2006/relationships/oleObject" Target="../embeddings/oleObject40.bin"/><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28" Type="http://schemas.openxmlformats.org/officeDocument/2006/relationships/image" Target="../media/image107.wmf"/><Relationship Id="rId36" Type="http://schemas.openxmlformats.org/officeDocument/2006/relationships/image" Target="../media/image99.wmf"/><Relationship Id="rId10" Type="http://schemas.openxmlformats.org/officeDocument/2006/relationships/image" Target="../media/image101.wmf"/><Relationship Id="rId19" Type="http://schemas.openxmlformats.org/officeDocument/2006/relationships/oleObject" Target="../embeddings/oleObject31.bin"/><Relationship Id="rId31" Type="http://schemas.openxmlformats.org/officeDocument/2006/relationships/oleObject" Target="../embeddings/oleObject37.bin"/><Relationship Id="rId4" Type="http://schemas.openxmlformats.org/officeDocument/2006/relationships/image" Target="../media/image82.wmf"/><Relationship Id="rId9" Type="http://schemas.openxmlformats.org/officeDocument/2006/relationships/oleObject" Target="../embeddings/oleObject26.bin"/><Relationship Id="rId14" Type="http://schemas.openxmlformats.org/officeDocument/2006/relationships/image" Target="../media/image103.wmf"/><Relationship Id="rId22" Type="http://schemas.openxmlformats.org/officeDocument/2006/relationships/image" Target="../media/image105.wmf"/><Relationship Id="rId27" Type="http://schemas.openxmlformats.org/officeDocument/2006/relationships/oleObject" Target="../embeddings/oleObject35.bin"/><Relationship Id="rId30" Type="http://schemas.openxmlformats.org/officeDocument/2006/relationships/image" Target="../media/image108.wmf"/><Relationship Id="rId35"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12.emf"/></Relationships>
</file>

<file path=ppt/slides/_rels/slide2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29.png"/></Relationships>
</file>

<file path=ppt/slides/_rels/slide2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4" Type="http://schemas.openxmlformats.org/officeDocument/2006/relationships/image" Target="../media/image13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image" Target="../media/image113.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250.png"/><Relationship Id="rId2" Type="http://schemas.openxmlformats.org/officeDocument/2006/relationships/image" Target="../media/image221.png"/><Relationship Id="rId1" Type="http://schemas.openxmlformats.org/officeDocument/2006/relationships/slideLayout" Target="../slideLayouts/slideLayout2.xml"/><Relationship Id="rId6" Type="http://schemas.openxmlformats.org/officeDocument/2006/relationships/image" Target="../media/image241.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a:srcRect r="531"/>
          <a:stretch>
            <a:fillRect/>
          </a:stretch>
        </p:blipFill>
        <p:spPr>
          <a:xfrm>
            <a:off x="-119269" y="0"/>
            <a:ext cx="12192000" cy="6858000"/>
          </a:xfrm>
          <a:prstGeom prst="rect">
            <a:avLst/>
          </a:prstGeom>
        </p:spPr>
      </p:pic>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5422159" y="1592164"/>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高一年级数学</a:t>
            </a:r>
            <a:r>
              <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4927229" y="4903541"/>
            <a:ext cx="6448320" cy="707501"/>
          </a:xfrm>
          <a:prstGeom prst="rect">
            <a:avLst/>
          </a:prstGeom>
          <a:noFill/>
        </p:spPr>
        <p:txBody>
          <a:bodyPr wrap="square" rtlCol="0">
            <a:spAutoFit/>
          </a:bodyPr>
          <a:lstStyle/>
          <a:p>
            <a:pPr algn="ctr">
              <a:lnSpc>
                <a:spcPct val="150000"/>
              </a:lnSpc>
            </a:pPr>
            <a:r>
              <a:rPr lang="zh-CN" altLang="en-US" sz="2665" spc="226" dirty="0" smtClean="0">
                <a:solidFill>
                  <a:schemeClr val="bg2">
                    <a:lumMod val="10000"/>
                  </a:schemeClr>
                </a:solidFill>
                <a:latin typeface="微软雅黑" panose="020B0503020204020204" charset="-122"/>
                <a:ea typeface="微软雅黑" panose="020B0503020204020204" charset="-122"/>
              </a:rPr>
              <a:t>北京市和平街第一中学  </a:t>
            </a:r>
            <a:r>
              <a:rPr lang="zh-CN" altLang="en-US" sz="2665" spc="226" dirty="0">
                <a:solidFill>
                  <a:schemeClr val="bg2">
                    <a:lumMod val="10000"/>
                  </a:schemeClr>
                </a:solidFill>
                <a:latin typeface="微软雅黑" panose="020B0503020204020204" charset="-122"/>
                <a:ea typeface="微软雅黑" panose="020B0503020204020204" charset="-122"/>
              </a:rPr>
              <a:t>赵小娟</a:t>
            </a:r>
          </a:p>
        </p:txBody>
      </p:sp>
      <mc:AlternateContent xmlns:mc="http://schemas.openxmlformats.org/markup-compatibility/2006" xmlns:a14="http://schemas.microsoft.com/office/drawing/2010/main">
        <mc:Choice Requires="a14">
          <p:sp>
            <p:nvSpPr>
              <p:cNvPr id="7" name="标题 14"/>
              <p:cNvSpPr txBox="1">
                <a:spLocks/>
              </p:cNvSpPr>
              <p:nvPr/>
            </p:nvSpPr>
            <p:spPr>
              <a:xfrm>
                <a:off x="344557" y="2997578"/>
                <a:ext cx="11948921" cy="1833972"/>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u="none" strike="noStrike" kern="1200" cap="none" spc="600" normalizeH="0">
                    <a:solidFill>
                      <a:schemeClr val="tx1"/>
                    </a:solidFill>
                    <a:uFillTx/>
                    <a:latin typeface="Arial" panose="020B0604020202020204" pitchFamily="34" charset="0"/>
                    <a:ea typeface="汉仪旗黑-85S" panose="00020600040101010101" pitchFamily="18" charset="-122"/>
                    <a:cs typeface="+mj-cs"/>
                  </a:defRPr>
                </a:lvl1pPr>
              </a:lstStyle>
              <a:p>
                <a:pPr algn="ctr"/>
                <a:r>
                  <a:rPr lang="zh-CN" altLang="en-US" sz="4800" b="1" spc="300" dirty="0" smtClean="0">
                    <a:solidFill>
                      <a:srgbClr val="FF0000"/>
                    </a:solidFill>
                    <a:latin typeface="微软雅黑" panose="020B0503020204020204" charset="-122"/>
                    <a:ea typeface="微软雅黑" panose="020B0503020204020204" charset="-122"/>
                  </a:rPr>
                  <a:t>函数</a:t>
                </a:r>
                <a:r>
                  <a:rPr lang="en-US" altLang="zh-CN" sz="4800" b="1" spc="300" dirty="0" smtClean="0">
                    <a:solidFill>
                      <a:srgbClr val="FF0000"/>
                    </a:solidFill>
                    <a:latin typeface="微软雅黑" panose="020B0503020204020204" charset="-122"/>
                    <a:ea typeface="微软雅黑" panose="020B0503020204020204" charset="-122"/>
                  </a:rPr>
                  <a:t>y=Asin(</a:t>
                </a:r>
                <a:r>
                  <a:rPr lang="en-US" altLang="zh-CN" sz="4800" b="1" spc="300" dirty="0" smtClean="0">
                    <a:solidFill>
                      <a:srgbClr val="FF0000"/>
                    </a:solidFill>
                    <a:latin typeface="微软雅黑" panose="020B0503020204020204" charset="-122"/>
                    <a:ea typeface="微软雅黑" panose="020B0503020204020204" charset="-122"/>
                    <a:sym typeface="Symbol" pitchFamily="18" charset="2"/>
                  </a:rPr>
                  <a:t></a:t>
                </a:r>
                <a14:m>
                  <m:oMath xmlns:m="http://schemas.openxmlformats.org/officeDocument/2006/math">
                    <m:r>
                      <a:rPr lang="en-US" altLang="zh-CN" sz="4800" b="1" i="1" spc="300">
                        <a:solidFill>
                          <a:srgbClr val="FF0000"/>
                        </a:solidFill>
                        <a:latin typeface="Cambria Math"/>
                        <a:ea typeface="微软雅黑" panose="020B0503020204020204" charset="-122"/>
                        <a:sym typeface="Symbol" pitchFamily="18" charset="2"/>
                      </a:rPr>
                      <m:t>𝒙</m:t>
                    </m:r>
                  </m:oMath>
                </a14:m>
                <a:r>
                  <a:rPr lang="en-US" altLang="zh-CN" sz="4800" b="1" spc="300" dirty="0" smtClean="0">
                    <a:solidFill>
                      <a:srgbClr val="FF0000"/>
                    </a:solidFill>
                    <a:latin typeface="微软雅黑" panose="020B0503020204020204" charset="-122"/>
                    <a:ea typeface="微软雅黑" panose="020B0503020204020204" charset="-122"/>
                    <a:sym typeface="Symbol" pitchFamily="18" charset="2"/>
                  </a:rPr>
                  <a:t>+)</a:t>
                </a:r>
                <a:r>
                  <a:rPr lang="zh-CN" altLang="en-US" sz="4800" b="1" spc="300" dirty="0" smtClean="0">
                    <a:solidFill>
                      <a:srgbClr val="FF0000"/>
                    </a:solidFill>
                    <a:latin typeface="微软雅黑" panose="020B0503020204020204" charset="-122"/>
                    <a:ea typeface="微软雅黑" panose="020B0503020204020204" charset="-122"/>
                    <a:sym typeface="Symbol" pitchFamily="18" charset="2"/>
                  </a:rPr>
                  <a:t>的</a:t>
                </a:r>
                <a:r>
                  <a:rPr lang="zh-CN" altLang="en-US" sz="4800" b="1" spc="300" dirty="0" smtClean="0">
                    <a:solidFill>
                      <a:srgbClr val="FF0000"/>
                    </a:solidFill>
                    <a:latin typeface="微软雅黑" panose="020B0503020204020204" charset="-122"/>
                    <a:ea typeface="微软雅黑" panose="020B0503020204020204" charset="-122"/>
                  </a:rPr>
                  <a:t>图像和性质</a:t>
                </a:r>
                <a:r>
                  <a:rPr kumimoji="1" lang="zh-CN" altLang="en-US" sz="4000" dirty="0" smtClean="0">
                    <a:latin typeface="宋体" pitchFamily="2" charset="-122"/>
                  </a:rPr>
                  <a:t/>
                </a:r>
                <a:br>
                  <a:rPr kumimoji="1" lang="zh-CN" altLang="en-US" sz="4000" dirty="0" smtClean="0">
                    <a:latin typeface="宋体" pitchFamily="2" charset="-122"/>
                  </a:rPr>
                </a:br>
                <a:endParaRPr lang="zh-CN" altLang="en-US" sz="3600" dirty="0">
                  <a:solidFill>
                    <a:srgbClr val="FF0000"/>
                  </a:solidFill>
                </a:endParaRPr>
              </a:p>
            </p:txBody>
          </p:sp>
        </mc:Choice>
        <mc:Fallback xmlns="">
          <p:sp>
            <p:nvSpPr>
              <p:cNvPr id="7" name="标题 14"/>
              <p:cNvSpPr txBox="1">
                <a:spLocks noRot="1" noChangeAspect="1" noMove="1" noResize="1" noEditPoints="1" noAdjustHandles="1" noChangeArrowheads="1" noChangeShapeType="1" noTextEdit="1"/>
              </p:cNvSpPr>
              <p:nvPr/>
            </p:nvSpPr>
            <p:spPr>
              <a:xfrm>
                <a:off x="344557" y="2997578"/>
                <a:ext cx="11948921" cy="1833972"/>
              </a:xfrm>
              <a:prstGeom prst="rect">
                <a:avLst/>
              </a:prstGeom>
              <a:blipFill rotWithShape="1">
                <a:blip r:embed="rId6"/>
                <a:stretch>
                  <a:fillRect/>
                </a:stretch>
              </a:blipFill>
            </p:spPr>
            <p:txBody>
              <a:bodyPr/>
              <a:lstStyle/>
              <a:p>
                <a:r>
                  <a:rPr lang="zh-CN" altLang="en-US">
                    <a:noFill/>
                  </a:rPr>
                  <a:t> </a:t>
                </a:r>
              </a:p>
            </p:txBody>
          </p:sp>
        </mc:Fallback>
      </mc:AlternateContent>
      <p:graphicFrame>
        <p:nvGraphicFramePr>
          <p:cNvPr id="2" name="对象 1"/>
          <p:cNvGraphicFramePr>
            <a:graphicFrameLocks noChangeAspect="1"/>
          </p:cNvGraphicFramePr>
          <p:nvPr>
            <p:extLst>
              <p:ext uri="{D42A27DB-BD31-4B8C-83A1-F6EECF244321}">
                <p14:modId xmlns:p14="http://schemas.microsoft.com/office/powerpoint/2010/main" val="3081938516"/>
              </p:ext>
            </p:extLst>
          </p:nvPr>
        </p:nvGraphicFramePr>
        <p:xfrm>
          <a:off x="6032500" y="3319463"/>
          <a:ext cx="127000" cy="215900"/>
        </p:xfrm>
        <a:graphic>
          <a:graphicData uri="http://schemas.openxmlformats.org/presentationml/2006/ole">
            <mc:AlternateContent xmlns:mc="http://schemas.openxmlformats.org/markup-compatibility/2006">
              <mc:Choice xmlns:v="urn:schemas-microsoft-com:vml" Requires="v">
                <p:oleObj spid="_x0000_s202781" name="公式" r:id="rId7" imgW="126720" imgH="215640" progId="Equation.3">
                  <p:embed/>
                </p:oleObj>
              </mc:Choice>
              <mc:Fallback>
                <p:oleObj name="公式" r:id="rId7" imgW="126720" imgH="215640" progId="Equation.3">
                  <p:embed/>
                  <p:pic>
                    <p:nvPicPr>
                      <p:cNvPr id="0" name=""/>
                      <p:cNvPicPr/>
                      <p:nvPr/>
                    </p:nvPicPr>
                    <p:blipFill>
                      <a:blip r:embed="rId8"/>
                      <a:stretch>
                        <a:fillRect/>
                      </a:stretch>
                    </p:blipFill>
                    <p:spPr>
                      <a:xfrm>
                        <a:off x="6032500" y="3319463"/>
                        <a:ext cx="127000" cy="215900"/>
                      </a:xfrm>
                      <a:prstGeom prst="rect">
                        <a:avLst/>
                      </a:prstGeom>
                    </p:spPr>
                  </p:pic>
                </p:oleObj>
              </mc:Fallback>
            </mc:AlternateContent>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715617" y="2902226"/>
                <a:ext cx="188181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m:oMathPara>
                </a14:m>
                <a:endParaRPr lang="zh-CN" alt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715617" y="2902226"/>
                <a:ext cx="1881810" cy="523220"/>
              </a:xfrm>
              <a:prstGeom prst="rect">
                <a:avLst/>
              </a:prstGeom>
              <a:blipFill rotWithShape="1">
                <a:blip r:embed="rId2"/>
                <a:stretch>
                  <a:fillRect/>
                </a:stretch>
              </a:blipFill>
            </p:spPr>
            <p:txBody>
              <a:bodyPr/>
              <a:lstStyle/>
              <a:p>
                <a:r>
                  <a:rPr lang="zh-CN" altLang="en-US">
                    <a:noFill/>
                  </a:rPr>
                  <a:t> </a:t>
                </a:r>
              </a:p>
            </p:txBody>
          </p:sp>
        </mc:Fallback>
      </mc:AlternateContent>
      <p:sp>
        <p:nvSpPr>
          <p:cNvPr id="5" name="右箭头 4"/>
          <p:cNvSpPr/>
          <p:nvPr/>
        </p:nvSpPr>
        <p:spPr>
          <a:xfrm>
            <a:off x="2597427" y="3090856"/>
            <a:ext cx="3286538" cy="301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6" name="TextBox 5"/>
              <p:cNvSpPr txBox="1"/>
              <p:nvPr/>
            </p:nvSpPr>
            <p:spPr>
              <a:xfrm>
                <a:off x="5941605" y="2931946"/>
                <a:ext cx="226016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a:rPr>
                        <m:t>𝒚</m:t>
                      </m:r>
                      <m:r>
                        <a:rPr lang="en-US" altLang="zh-CN" sz="2800" b="1" i="1" smtClean="0">
                          <a:latin typeface="Cambria Math"/>
                        </a:rPr>
                        <m:t>=</m:t>
                      </m:r>
                      <m:r>
                        <a:rPr lang="en-US" altLang="zh-CN" sz="2800" b="1" i="1" smtClean="0">
                          <a:latin typeface="Cambria Math"/>
                        </a:rPr>
                        <m:t>𝒇</m:t>
                      </m:r>
                      <m:r>
                        <a:rPr lang="en-US" altLang="zh-CN" sz="2800" b="1" i="1" smtClean="0">
                          <a:latin typeface="Cambria Math"/>
                        </a:rPr>
                        <m:t>(−</m:t>
                      </m:r>
                      <m:r>
                        <a:rPr lang="en-US" altLang="zh-CN" sz="2800" b="1" i="1">
                          <a:latin typeface="Cambria Math"/>
                        </a:rPr>
                        <m:t>𝒙</m:t>
                      </m:r>
                      <m:r>
                        <a:rPr lang="en-US" altLang="zh-CN" sz="2800" b="1">
                          <a:latin typeface="Cambria Math"/>
                        </a:rPr>
                        <m:t>)</m:t>
                      </m:r>
                    </m:oMath>
                  </m:oMathPara>
                </a14:m>
                <a:endParaRPr lang="zh-CN" altLang="en-US"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941605" y="2931946"/>
                <a:ext cx="2260161" cy="523220"/>
              </a:xfrm>
              <a:prstGeom prst="rect">
                <a:avLst/>
              </a:prstGeom>
              <a:blipFill rotWithShape="1">
                <a:blip r:embed="rId3"/>
                <a:stretch>
                  <a:fillRect/>
                </a:stretch>
              </a:blipFill>
            </p:spPr>
            <p:txBody>
              <a:bodyPr/>
              <a:lstStyle/>
              <a:p>
                <a:r>
                  <a:rPr lang="zh-CN" altLang="en-US">
                    <a:noFill/>
                  </a:rPr>
                  <a:t> </a:t>
                </a:r>
              </a:p>
            </p:txBody>
          </p:sp>
        </mc:Fallback>
      </mc:AlternateContent>
      <p:sp>
        <p:nvSpPr>
          <p:cNvPr id="7" name="TextBox 6"/>
          <p:cNvSpPr txBox="1"/>
          <p:nvPr/>
        </p:nvSpPr>
        <p:spPr>
          <a:xfrm>
            <a:off x="3027456" y="2627075"/>
            <a:ext cx="2366179" cy="463781"/>
          </a:xfrm>
          <a:prstGeom prst="rect">
            <a:avLst/>
          </a:prstGeom>
          <a:noFill/>
        </p:spPr>
        <p:txBody>
          <a:bodyPr wrap="square" rtlCol="0">
            <a:spAutoFit/>
          </a:bodyPr>
          <a:lstStyle/>
          <a:p>
            <a:r>
              <a:rPr lang="zh-CN" altLang="en-US" sz="2400" b="1" dirty="0" smtClean="0"/>
              <a:t>关于</a:t>
            </a:r>
            <a:r>
              <a:rPr lang="en-US" altLang="zh-CN" sz="2400" b="1" dirty="0" smtClean="0"/>
              <a:t>y</a:t>
            </a:r>
            <a:r>
              <a:rPr lang="zh-CN" altLang="en-US" sz="2400" b="1" dirty="0" smtClean="0"/>
              <a:t>轴对称</a:t>
            </a:r>
            <a:endParaRPr lang="zh-CN" altLang="en-US" sz="2400" b="1" dirty="0"/>
          </a:p>
        </p:txBody>
      </p:sp>
      <p:sp>
        <p:nvSpPr>
          <p:cNvPr id="9" name="标题 8"/>
          <p:cNvSpPr txBox="1">
            <a:spLocks noGrp="1"/>
          </p:cNvSpPr>
          <p:nvPr>
            <p:ph type="title"/>
          </p:nvPr>
        </p:nvSpPr>
        <p:spPr>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10" name="TextBox 9"/>
          <p:cNvSpPr txBox="1"/>
          <p:nvPr/>
        </p:nvSpPr>
        <p:spPr>
          <a:xfrm>
            <a:off x="829418" y="1946215"/>
            <a:ext cx="7288696" cy="523220"/>
          </a:xfrm>
          <a:prstGeom prst="rect">
            <a:avLst/>
          </a:prstGeom>
          <a:noFill/>
        </p:spPr>
        <p:txBody>
          <a:bodyPr wrap="square" rtlCol="0">
            <a:spAutoFit/>
          </a:bodyPr>
          <a:lstStyle/>
          <a:p>
            <a:r>
              <a:rPr lang="zh-CN" altLang="en-US" sz="2800" b="1" dirty="0" smtClean="0"/>
              <a:t>类型</a:t>
            </a:r>
            <a:r>
              <a:rPr lang="en-US" altLang="zh-CN" sz="2800" b="1" dirty="0"/>
              <a:t>2</a:t>
            </a:r>
            <a:r>
              <a:rPr lang="zh-CN" altLang="en-US" sz="2800" b="1" dirty="0" smtClean="0"/>
              <a:t>：对称变换</a:t>
            </a:r>
            <a:endParaRPr lang="zh-CN" altLang="en-US" sz="2800" b="1" dirty="0"/>
          </a:p>
        </p:txBody>
      </p:sp>
      <mc:AlternateContent xmlns:mc="http://schemas.openxmlformats.org/markup-compatibility/2006" xmlns:a14="http://schemas.microsoft.com/office/drawing/2010/main">
        <mc:Choice Requires="a14">
          <p:sp>
            <p:nvSpPr>
              <p:cNvPr id="11" name="TextBox 10"/>
              <p:cNvSpPr txBox="1"/>
              <p:nvPr/>
            </p:nvSpPr>
            <p:spPr>
              <a:xfrm>
                <a:off x="745767" y="3978775"/>
                <a:ext cx="188181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m:oMathPara>
                </a14:m>
                <a:endParaRPr lang="zh-CN" alt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45767" y="3978775"/>
                <a:ext cx="1881810" cy="523220"/>
              </a:xfrm>
              <a:prstGeom prst="rect">
                <a:avLst/>
              </a:prstGeom>
              <a:blipFill rotWithShape="1">
                <a:blip r:embed="rId4"/>
                <a:stretch>
                  <a:fillRect/>
                </a:stretch>
              </a:blipFill>
            </p:spPr>
            <p:txBody>
              <a:bodyPr/>
              <a:lstStyle/>
              <a:p>
                <a:r>
                  <a:rPr lang="zh-CN" altLang="en-US">
                    <a:noFill/>
                  </a:rPr>
                  <a:t> </a:t>
                </a:r>
              </a:p>
            </p:txBody>
          </p:sp>
        </mc:Fallback>
      </mc:AlternateContent>
      <p:sp>
        <p:nvSpPr>
          <p:cNvPr id="12" name="右箭头 11"/>
          <p:cNvSpPr/>
          <p:nvPr/>
        </p:nvSpPr>
        <p:spPr>
          <a:xfrm>
            <a:off x="2627577" y="4167405"/>
            <a:ext cx="3286538" cy="301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13" name="TextBox 12"/>
              <p:cNvSpPr txBox="1"/>
              <p:nvPr/>
            </p:nvSpPr>
            <p:spPr>
              <a:xfrm>
                <a:off x="5971755" y="4008495"/>
                <a:ext cx="226016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a:rPr>
                        <m:t>𝒚</m:t>
                      </m:r>
                      <m:r>
                        <a:rPr lang="en-US" altLang="zh-CN" sz="2800" b="1" i="1" smtClean="0">
                          <a:latin typeface="Cambria Math"/>
                        </a:rPr>
                        <m:t>=−</m:t>
                      </m:r>
                      <m:r>
                        <a:rPr lang="en-US" altLang="zh-CN" sz="2800" b="1" i="1" smtClean="0">
                          <a:latin typeface="Cambria Math"/>
                        </a:rPr>
                        <m:t>𝒇</m:t>
                      </m:r>
                      <m:r>
                        <a:rPr lang="en-US" altLang="zh-CN" sz="2800" b="1" i="1" smtClean="0">
                          <a:latin typeface="Cambria Math"/>
                        </a:rPr>
                        <m:t>(</m:t>
                      </m:r>
                      <m:r>
                        <a:rPr lang="en-US" altLang="zh-CN" sz="2800" b="1" i="1">
                          <a:latin typeface="Cambria Math"/>
                        </a:rPr>
                        <m:t>𝒙</m:t>
                      </m:r>
                      <m:r>
                        <a:rPr lang="en-US" altLang="zh-CN" sz="2800" b="1">
                          <a:latin typeface="Cambria Math"/>
                        </a:rPr>
                        <m:t>)</m:t>
                      </m:r>
                    </m:oMath>
                  </m:oMathPara>
                </a14:m>
                <a:endParaRPr lang="zh-CN" altLang="en-US" sz="28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5971755" y="4008495"/>
                <a:ext cx="2260161" cy="523220"/>
              </a:xfrm>
              <a:prstGeom prst="rect">
                <a:avLst/>
              </a:prstGeom>
              <a:blipFill rotWithShape="1">
                <a:blip r:embed="rId5"/>
                <a:stretch>
                  <a:fillRect/>
                </a:stretch>
              </a:blipFill>
            </p:spPr>
            <p:txBody>
              <a:bodyPr/>
              <a:lstStyle/>
              <a:p>
                <a:r>
                  <a:rPr lang="zh-CN" altLang="en-US">
                    <a:noFill/>
                  </a:rPr>
                  <a:t> </a:t>
                </a:r>
              </a:p>
            </p:txBody>
          </p:sp>
        </mc:Fallback>
      </mc:AlternateContent>
      <p:sp>
        <p:nvSpPr>
          <p:cNvPr id="14" name="TextBox 13"/>
          <p:cNvSpPr txBox="1"/>
          <p:nvPr/>
        </p:nvSpPr>
        <p:spPr>
          <a:xfrm>
            <a:off x="3057606" y="3703624"/>
            <a:ext cx="2366179" cy="463781"/>
          </a:xfrm>
          <a:prstGeom prst="rect">
            <a:avLst/>
          </a:prstGeom>
          <a:noFill/>
        </p:spPr>
        <p:txBody>
          <a:bodyPr wrap="square" rtlCol="0">
            <a:spAutoFit/>
          </a:bodyPr>
          <a:lstStyle/>
          <a:p>
            <a:r>
              <a:rPr lang="zh-CN" altLang="en-US" sz="2400" b="1" dirty="0" smtClean="0"/>
              <a:t>关于</a:t>
            </a:r>
            <a:r>
              <a:rPr lang="en-US" altLang="zh-CN" sz="2400" b="1" dirty="0"/>
              <a:t>x</a:t>
            </a:r>
            <a:r>
              <a:rPr lang="zh-CN" altLang="en-US" sz="2400" b="1" dirty="0" smtClean="0"/>
              <a:t>轴对称</a:t>
            </a:r>
            <a:endParaRPr lang="zh-CN" altLang="en-US" sz="2400" b="1" dirty="0"/>
          </a:p>
        </p:txBody>
      </p:sp>
      <mc:AlternateContent xmlns:mc="http://schemas.openxmlformats.org/markup-compatibility/2006" xmlns:a14="http://schemas.microsoft.com/office/drawing/2010/main">
        <mc:Choice Requires="a14">
          <p:sp>
            <p:nvSpPr>
              <p:cNvPr id="15" name="TextBox 14"/>
              <p:cNvSpPr txBox="1"/>
              <p:nvPr/>
            </p:nvSpPr>
            <p:spPr>
              <a:xfrm>
                <a:off x="829418" y="5227788"/>
                <a:ext cx="17145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m:oMathPara>
                </a14:m>
                <a:endParaRPr lang="zh-CN" altLang="en-US" sz="24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829418" y="5227788"/>
                <a:ext cx="1714507" cy="523220"/>
              </a:xfrm>
              <a:prstGeom prst="rect">
                <a:avLst/>
              </a:prstGeom>
              <a:blipFill rotWithShape="1">
                <a:blip r:embed="rId6"/>
                <a:stretch>
                  <a:fillRect/>
                </a:stretch>
              </a:blipFill>
            </p:spPr>
            <p:txBody>
              <a:bodyPr/>
              <a:lstStyle/>
              <a:p>
                <a:r>
                  <a:rPr lang="zh-CN" altLang="en-US">
                    <a:noFill/>
                  </a:rPr>
                  <a:t> </a:t>
                </a:r>
              </a:p>
            </p:txBody>
          </p:sp>
        </mc:Fallback>
      </mc:AlternateContent>
      <p:sp>
        <p:nvSpPr>
          <p:cNvPr id="16" name="右箭头 15"/>
          <p:cNvSpPr/>
          <p:nvPr/>
        </p:nvSpPr>
        <p:spPr>
          <a:xfrm>
            <a:off x="2627577" y="5376856"/>
            <a:ext cx="3286538" cy="281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17" name="TextBox 16"/>
              <p:cNvSpPr txBox="1"/>
              <p:nvPr/>
            </p:nvSpPr>
            <p:spPr>
              <a:xfrm>
                <a:off x="6139058" y="5217946"/>
                <a:ext cx="226016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a:rPr>
                        <m:t>𝒚</m:t>
                      </m:r>
                      <m:r>
                        <a:rPr lang="en-US" altLang="zh-CN" sz="2800" b="1" i="1" smtClean="0">
                          <a:latin typeface="Cambria Math"/>
                        </a:rPr>
                        <m:t>=−</m:t>
                      </m:r>
                      <m:r>
                        <a:rPr lang="en-US" altLang="zh-CN" sz="2800" b="1" i="1" smtClean="0">
                          <a:latin typeface="Cambria Math"/>
                        </a:rPr>
                        <m:t>𝒇</m:t>
                      </m:r>
                      <m:r>
                        <a:rPr lang="en-US" altLang="zh-CN" sz="2800" b="1" i="1" smtClean="0">
                          <a:latin typeface="Cambria Math"/>
                        </a:rPr>
                        <m:t>(−</m:t>
                      </m:r>
                      <m:r>
                        <a:rPr lang="en-US" altLang="zh-CN" sz="2800" b="1" i="1">
                          <a:latin typeface="Cambria Math"/>
                        </a:rPr>
                        <m:t>𝒙</m:t>
                      </m:r>
                      <m:r>
                        <a:rPr lang="en-US" altLang="zh-CN" sz="2800" b="1">
                          <a:latin typeface="Cambria Math"/>
                        </a:rPr>
                        <m:t>)</m:t>
                      </m:r>
                    </m:oMath>
                  </m:oMathPara>
                </a14:m>
                <a:endParaRPr lang="zh-CN" altLang="en-US" sz="28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6139058" y="5217946"/>
                <a:ext cx="2260161" cy="523220"/>
              </a:xfrm>
              <a:prstGeom prst="rect">
                <a:avLst/>
              </a:prstGeom>
              <a:blipFill rotWithShape="1">
                <a:blip r:embed="rId7"/>
                <a:stretch>
                  <a:fillRect/>
                </a:stretch>
              </a:blipFill>
            </p:spPr>
            <p:txBody>
              <a:bodyPr/>
              <a:lstStyle/>
              <a:p>
                <a:r>
                  <a:rPr lang="zh-CN" altLang="en-US">
                    <a:noFill/>
                  </a:rPr>
                  <a:t> </a:t>
                </a:r>
              </a:p>
            </p:txBody>
          </p:sp>
        </mc:Fallback>
      </mc:AlternateContent>
      <p:sp>
        <p:nvSpPr>
          <p:cNvPr id="18" name="TextBox 17"/>
          <p:cNvSpPr txBox="1"/>
          <p:nvPr/>
        </p:nvSpPr>
        <p:spPr>
          <a:xfrm>
            <a:off x="3087756" y="4913075"/>
            <a:ext cx="2366179" cy="463781"/>
          </a:xfrm>
          <a:prstGeom prst="rect">
            <a:avLst/>
          </a:prstGeom>
          <a:noFill/>
        </p:spPr>
        <p:txBody>
          <a:bodyPr wrap="square" rtlCol="0">
            <a:spAutoFit/>
          </a:bodyPr>
          <a:lstStyle/>
          <a:p>
            <a:r>
              <a:rPr lang="zh-CN" altLang="en-US" sz="2400" b="1" dirty="0" smtClean="0"/>
              <a:t>关于</a:t>
            </a:r>
            <a:r>
              <a:rPr lang="zh-CN" altLang="en-US" sz="2400" b="1" dirty="0"/>
              <a:t>原点</a:t>
            </a:r>
            <a:r>
              <a:rPr lang="zh-CN" altLang="en-US" sz="2400" b="1" dirty="0" smtClean="0"/>
              <a:t>对称</a:t>
            </a:r>
            <a:endParaRPr lang="zh-CN" altLang="en-US" sz="2400" b="1" dirty="0"/>
          </a:p>
        </p:txBody>
      </p:sp>
      <p:sp>
        <p:nvSpPr>
          <p:cNvPr id="19" name="TextBox 18"/>
          <p:cNvSpPr txBox="1"/>
          <p:nvPr/>
        </p:nvSpPr>
        <p:spPr>
          <a:xfrm>
            <a:off x="745767" y="1020417"/>
            <a:ext cx="3464778" cy="523220"/>
          </a:xfrm>
          <a:prstGeom prst="rect">
            <a:avLst/>
          </a:prstGeom>
          <a:noFill/>
        </p:spPr>
        <p:txBody>
          <a:bodyPr wrap="square" rtlCol="0">
            <a:spAutoFit/>
          </a:bodyPr>
          <a:lstStyle/>
          <a:p>
            <a:r>
              <a:rPr lang="zh-CN" altLang="en-US" sz="2800" b="1" dirty="0">
                <a:solidFill>
                  <a:srgbClr val="7030A0"/>
                </a:solidFill>
              </a:rPr>
              <a:t>几类重要的图像变换</a:t>
            </a:r>
          </a:p>
        </p:txBody>
      </p:sp>
    </p:spTree>
    <p:extLst>
      <p:ext uri="{BB962C8B-B14F-4D97-AF65-F5344CB8AC3E}">
        <p14:creationId xmlns:p14="http://schemas.microsoft.com/office/powerpoint/2010/main" val="41013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10" grpId="0"/>
      <p:bldP spid="11" grpId="0"/>
      <p:bldP spid="12" grpId="0" animBg="1"/>
      <p:bldP spid="13" grpId="0"/>
      <p:bldP spid="14" grpId="0"/>
      <p:bldP spid="15" grpId="0"/>
      <p:bldP spid="16"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63826" y="556590"/>
                <a:ext cx="10429461" cy="461665"/>
              </a:xfrm>
              <a:prstGeom prst="rect">
                <a:avLst/>
              </a:prstGeom>
              <a:noFill/>
            </p:spPr>
            <p:txBody>
              <a:bodyPr wrap="square" rtlCol="0">
                <a:spAutoFit/>
              </a:bodyPr>
              <a:lstStyle/>
              <a:p>
                <a:r>
                  <a:rPr lang="zh-CN" altLang="en-US" sz="2400" dirty="0" smtClean="0"/>
                  <a:t>举例：</a:t>
                </a:r>
                <a:r>
                  <a:rPr lang="zh-CN" altLang="en-US" sz="2400" dirty="0"/>
                  <a:t>运</a:t>
                </a:r>
                <a:r>
                  <a:rPr lang="zh-CN" altLang="en-US" sz="2400" dirty="0" smtClean="0"/>
                  <a:t>用图像变换作出函数</a:t>
                </a:r>
                <a14:m>
                  <m:oMath xmlns:m="http://schemas.openxmlformats.org/officeDocument/2006/math">
                    <m:r>
                      <a:rPr lang="en-US" altLang="zh-CN" sz="2400" b="0" i="1">
                        <a:latin typeface="Cambria Math"/>
                      </a:rPr>
                      <m:t>𝑦</m:t>
                    </m:r>
                    <m:r>
                      <a:rPr lang="en-US" altLang="zh-CN" sz="2400" b="0" i="1">
                        <a:latin typeface="Cambria Math"/>
                      </a:rPr>
                      <m:t>=</m:t>
                    </m:r>
                    <m:r>
                      <a:rPr lang="en-US" altLang="zh-CN" sz="2400" b="0" i="1">
                        <a:latin typeface="Cambria Math"/>
                      </a:rPr>
                      <m:t>𝑠𝑖𝑛</m:t>
                    </m:r>
                    <m:d>
                      <m:dPr>
                        <m:ctrlPr>
                          <a:rPr lang="en-US" altLang="zh-CN" sz="2400" i="1" smtClean="0">
                            <a:latin typeface="Cambria Math"/>
                          </a:rPr>
                        </m:ctrlPr>
                      </m:dPr>
                      <m:e>
                        <m:r>
                          <a:rPr lang="en-US" altLang="zh-CN" sz="2400" b="0" i="1" smtClean="0">
                            <a:latin typeface="Cambria Math"/>
                          </a:rPr>
                          <m:t>−</m:t>
                        </m:r>
                        <m:r>
                          <a:rPr lang="en-US" altLang="zh-CN" sz="2400" b="0" i="1">
                            <a:latin typeface="Cambria Math"/>
                          </a:rPr>
                          <m:t>𝑥</m:t>
                        </m:r>
                      </m:e>
                    </m:d>
                    <m:r>
                      <a:rPr lang="zh-CN" altLang="en-US" sz="2400" b="0" i="1" smtClean="0">
                        <a:latin typeface="Cambria Math"/>
                      </a:rPr>
                      <m:t>的</m:t>
                    </m:r>
                    <m:r>
                      <a:rPr lang="zh-CN" altLang="en-US" sz="2400" b="0" i="1">
                        <a:latin typeface="Cambria Math"/>
                      </a:rPr>
                      <m:t>图像</m:t>
                    </m:r>
                    <m:r>
                      <a:rPr lang="en-US" altLang="zh-CN" sz="2400" b="0" i="1" smtClean="0">
                        <a:latin typeface="Cambria Math"/>
                      </a:rPr>
                      <m:t>.</m:t>
                    </m:r>
                  </m:oMath>
                </a14:m>
                <a:endParaRPr lang="zh-CN" alt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463826" y="556590"/>
                <a:ext cx="10429461" cy="461665"/>
              </a:xfrm>
              <a:prstGeom prst="rect">
                <a:avLst/>
              </a:prstGeom>
              <a:blipFill rotWithShape="1">
                <a:blip r:embed="rId2"/>
                <a:stretch>
                  <a:fillRect l="-877" t="-10526" b="-28947"/>
                </a:stretch>
              </a:blipFill>
            </p:spPr>
            <p:txBody>
              <a:bodyPr/>
              <a:lstStyle/>
              <a:p>
                <a:r>
                  <a:rPr lang="zh-CN" altLang="en-US">
                    <a:noFill/>
                  </a:rPr>
                  <a:t> </a:t>
                </a:r>
              </a:p>
            </p:txBody>
          </p:sp>
        </mc:Fallback>
      </mc:AlternateContent>
      <p:grpSp>
        <p:nvGrpSpPr>
          <p:cNvPr id="5" name="组合 4"/>
          <p:cNvGrpSpPr/>
          <p:nvPr/>
        </p:nvGrpSpPr>
        <p:grpSpPr>
          <a:xfrm>
            <a:off x="463826" y="2337681"/>
            <a:ext cx="8353976" cy="1678880"/>
            <a:chOff x="577989" y="919698"/>
            <a:chExt cx="8353976" cy="1678880"/>
          </a:xfrm>
        </p:grpSpPr>
        <p:pic>
          <p:nvPicPr>
            <p:cNvPr id="203778" name="Picture 2" descr="C:\Users\Computer\Desktop\微信截图_202002151647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89" y="1018255"/>
              <a:ext cx="8353976" cy="1580323"/>
            </a:xfrm>
            <a:prstGeom prst="rect">
              <a:avLst/>
            </a:prstGeom>
            <a:noFill/>
            <a:extLst>
              <a:ext uri="{909E8E84-426E-40DD-AFC4-6F175D3DCCD1}">
                <a14:hiddenFill xmlns:a14="http://schemas.microsoft.com/office/drawing/2010/main">
                  <a:solidFill>
                    <a:srgbClr val="FFFFFF"/>
                  </a:solidFill>
                </a14:hiddenFill>
              </a:ext>
            </a:extLst>
          </p:spPr>
        </p:pic>
        <p:pic>
          <p:nvPicPr>
            <p:cNvPr id="203786" name="Picture 10" descr="C:\Users\Computer\Desktop\微信截图_20200215173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411" y="919698"/>
              <a:ext cx="339156" cy="43842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755374" y="4625009"/>
            <a:ext cx="8945218" cy="707886"/>
          </a:xfrm>
          <a:prstGeom prst="rect">
            <a:avLst/>
          </a:prstGeom>
          <a:noFill/>
        </p:spPr>
        <p:txBody>
          <a:bodyPr wrap="square" rtlCol="0">
            <a:spAutoFit/>
          </a:bodyPr>
          <a:lstStyle/>
          <a:p>
            <a:r>
              <a:rPr lang="zh-CN" altLang="en-US" sz="2000" b="1" dirty="0" smtClean="0">
                <a:solidFill>
                  <a:srgbClr val="7030A0"/>
                </a:solidFill>
              </a:rPr>
              <a:t>从解析上来看，当两个函数的自变量取相反数时，它们的纵坐标相等，因此两函数图像关于</a:t>
            </a:r>
            <a:r>
              <a:rPr lang="en-US" altLang="zh-CN" sz="2000" b="1" dirty="0" smtClean="0">
                <a:solidFill>
                  <a:srgbClr val="7030A0"/>
                </a:solidFill>
              </a:rPr>
              <a:t>y</a:t>
            </a:r>
            <a:r>
              <a:rPr lang="zh-CN" altLang="en-US" sz="2000" b="1" dirty="0" smtClean="0">
                <a:solidFill>
                  <a:srgbClr val="7030A0"/>
                </a:solidFill>
              </a:rPr>
              <a:t>轴对称</a:t>
            </a:r>
            <a:r>
              <a:rPr lang="zh-CN" altLang="en-US" sz="2000" b="1" dirty="0">
                <a:solidFill>
                  <a:srgbClr val="7030A0"/>
                </a:solidFill>
              </a:rPr>
              <a:t>。</a:t>
            </a:r>
          </a:p>
        </p:txBody>
      </p:sp>
    </p:spTree>
    <p:extLst>
      <p:ext uri="{BB962C8B-B14F-4D97-AF65-F5344CB8AC3E}">
        <p14:creationId xmlns:p14="http://schemas.microsoft.com/office/powerpoint/2010/main" val="308361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49026"/>
            <a:ext cx="1826141" cy="584775"/>
          </a:xfrm>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3" name="TextBox 2"/>
          <p:cNvSpPr txBox="1"/>
          <p:nvPr/>
        </p:nvSpPr>
        <p:spPr>
          <a:xfrm>
            <a:off x="715617" y="957590"/>
            <a:ext cx="7409295" cy="523220"/>
          </a:xfrm>
          <a:prstGeom prst="rect">
            <a:avLst/>
          </a:prstGeom>
          <a:noFill/>
        </p:spPr>
        <p:txBody>
          <a:bodyPr wrap="square" rtlCol="0">
            <a:spAutoFit/>
          </a:bodyPr>
          <a:lstStyle/>
          <a:p>
            <a:r>
              <a:rPr lang="zh-CN" altLang="en-US" sz="2800" b="1" dirty="0" smtClean="0">
                <a:solidFill>
                  <a:srgbClr val="7030A0"/>
                </a:solidFill>
              </a:rPr>
              <a:t>几类重要的图像变换</a:t>
            </a:r>
            <a:endParaRPr lang="zh-CN" altLang="en-US" sz="2800" b="1" dirty="0">
              <a:solidFill>
                <a:srgbClr val="7030A0"/>
              </a:solidFill>
            </a:endParaRPr>
          </a:p>
        </p:txBody>
      </p:sp>
      <p:sp>
        <p:nvSpPr>
          <p:cNvPr id="45" name="TextBox 44"/>
          <p:cNvSpPr txBox="1"/>
          <p:nvPr/>
        </p:nvSpPr>
        <p:spPr>
          <a:xfrm>
            <a:off x="775916" y="1667000"/>
            <a:ext cx="7288696" cy="523220"/>
          </a:xfrm>
          <a:prstGeom prst="rect">
            <a:avLst/>
          </a:prstGeom>
          <a:noFill/>
        </p:spPr>
        <p:txBody>
          <a:bodyPr wrap="square" rtlCol="0">
            <a:spAutoFit/>
          </a:bodyPr>
          <a:lstStyle/>
          <a:p>
            <a:r>
              <a:rPr lang="zh-CN" altLang="en-US" sz="2800" b="1" dirty="0" smtClean="0"/>
              <a:t>类型</a:t>
            </a:r>
            <a:r>
              <a:rPr lang="en-US" altLang="zh-CN" sz="2800" b="1" dirty="0"/>
              <a:t>3</a:t>
            </a:r>
            <a:r>
              <a:rPr lang="zh-CN" altLang="en-US" sz="2800" b="1" dirty="0" smtClean="0"/>
              <a:t>：翻折变换</a:t>
            </a:r>
            <a:endParaRPr lang="zh-CN" altLang="en-US" sz="2800" b="1" dirty="0"/>
          </a:p>
        </p:txBody>
      </p:sp>
      <mc:AlternateContent xmlns:mc="http://schemas.openxmlformats.org/markup-compatibility/2006" xmlns:a14="http://schemas.microsoft.com/office/drawing/2010/main">
        <mc:Choice Requires="a14">
          <p:sp>
            <p:nvSpPr>
              <p:cNvPr id="46" name="TextBox 45"/>
              <p:cNvSpPr txBox="1"/>
              <p:nvPr/>
            </p:nvSpPr>
            <p:spPr>
              <a:xfrm>
                <a:off x="715617" y="2902226"/>
                <a:ext cx="188181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m:oMathPara>
                </a14:m>
                <a:endParaRPr lang="zh-CN" altLang="en-US" sz="24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715617" y="2902226"/>
                <a:ext cx="1881810" cy="523220"/>
              </a:xfrm>
              <a:prstGeom prst="rect">
                <a:avLst/>
              </a:prstGeom>
              <a:blipFill rotWithShape="1">
                <a:blip r:embed="rId2"/>
                <a:stretch>
                  <a:fillRect/>
                </a:stretch>
              </a:blipFill>
            </p:spPr>
            <p:txBody>
              <a:bodyPr/>
              <a:lstStyle/>
              <a:p>
                <a:r>
                  <a:rPr lang="zh-CN" altLang="en-US">
                    <a:noFill/>
                  </a:rPr>
                  <a:t> </a:t>
                </a:r>
              </a:p>
            </p:txBody>
          </p:sp>
        </mc:Fallback>
      </mc:AlternateContent>
      <p:sp>
        <p:nvSpPr>
          <p:cNvPr id="47" name="右箭头 46"/>
          <p:cNvSpPr/>
          <p:nvPr/>
        </p:nvSpPr>
        <p:spPr>
          <a:xfrm>
            <a:off x="2495718" y="3072730"/>
            <a:ext cx="4779725"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48" name="TextBox 47"/>
              <p:cNvSpPr txBox="1"/>
              <p:nvPr/>
            </p:nvSpPr>
            <p:spPr>
              <a:xfrm>
                <a:off x="7071685" y="3072730"/>
                <a:ext cx="226016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r>
                        <a:rPr lang="en-US" altLang="zh-CN" sz="2800" b="1" i="1">
                          <a:latin typeface="Cambria Math"/>
                        </a:rPr>
                        <m:t>(</m:t>
                      </m:r>
                      <m:d>
                        <m:dPr>
                          <m:begChr m:val="|"/>
                          <m:endChr m:val="|"/>
                          <m:ctrlPr>
                            <a:rPr lang="zh-CN" altLang="zh-CN" sz="2800" b="1" i="1">
                              <a:latin typeface="Cambria Math"/>
                            </a:rPr>
                          </m:ctrlPr>
                        </m:dPr>
                        <m:e>
                          <m:r>
                            <a:rPr lang="en-US" altLang="zh-CN" sz="2800" b="1" i="1">
                              <a:latin typeface="Cambria Math"/>
                            </a:rPr>
                            <m:t>𝒙</m:t>
                          </m:r>
                        </m:e>
                      </m:d>
                      <m:r>
                        <a:rPr lang="en-US" altLang="zh-CN" sz="2800" b="1" i="1">
                          <a:latin typeface="Cambria Math"/>
                        </a:rPr>
                        <m:t>)</m:t>
                      </m:r>
                    </m:oMath>
                  </m:oMathPara>
                </a14:m>
                <a:endParaRPr lang="zh-CN" altLang="en-US" sz="2800" b="1" i="1" dirty="0"/>
              </a:p>
            </p:txBody>
          </p:sp>
        </mc:Choice>
        <mc:Fallback xmlns="">
          <p:sp>
            <p:nvSpPr>
              <p:cNvPr id="48" name="TextBox 47"/>
              <p:cNvSpPr txBox="1">
                <a:spLocks noRot="1" noChangeAspect="1" noMove="1" noResize="1" noEditPoints="1" noAdjustHandles="1" noChangeArrowheads="1" noChangeShapeType="1" noTextEdit="1"/>
              </p:cNvSpPr>
              <p:nvPr/>
            </p:nvSpPr>
            <p:spPr>
              <a:xfrm>
                <a:off x="7071685" y="3072730"/>
                <a:ext cx="2260161" cy="52322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2332384" y="2298629"/>
                <a:ext cx="5102086" cy="830997"/>
              </a:xfrm>
              <a:prstGeom prst="rect">
                <a:avLst/>
              </a:prstGeom>
              <a:noFill/>
            </p:spPr>
            <p:txBody>
              <a:bodyPr wrap="square" rtlCol="0">
                <a:spAutoFit/>
              </a:bodyPr>
              <a:lstStyle/>
              <a:p>
                <a:r>
                  <a:rPr lang="zh-CN" altLang="en-US" sz="2400" b="1" dirty="0" smtClean="0">
                    <a:latin typeface="宋体" pitchFamily="2" charset="-122"/>
                    <a:ea typeface="宋体" pitchFamily="2" charset="-122"/>
                  </a:rPr>
                  <a:t>先擦拭</a:t>
                </a:r>
                <a14:m>
                  <m:oMath xmlns:m="http://schemas.openxmlformats.org/officeDocument/2006/math">
                    <m:r>
                      <a:rPr lang="zh-CN" altLang="en-US" sz="2400" b="1" i="1" dirty="0" smtClean="0">
                        <a:latin typeface="Cambria Math"/>
                      </a:rPr>
                      <m:t>函数</m:t>
                    </m:r>
                    <m:r>
                      <a:rPr lang="en-US" altLang="zh-CN" sz="2400" b="1" i="1">
                        <a:latin typeface="Cambria Math"/>
                      </a:rPr>
                      <m:t>𝒚</m:t>
                    </m:r>
                    <m:r>
                      <a:rPr lang="en-US" altLang="zh-CN" sz="2400" b="1" i="1">
                        <a:latin typeface="Cambria Math"/>
                      </a:rPr>
                      <m:t>=</m:t>
                    </m:r>
                    <m:r>
                      <a:rPr lang="en-US" altLang="zh-CN" sz="2400" b="1" i="1">
                        <a:latin typeface="Cambria Math"/>
                      </a:rPr>
                      <m:t>𝒇</m:t>
                    </m:r>
                    <m:d>
                      <m:dPr>
                        <m:ctrlPr>
                          <a:rPr lang="zh-CN" altLang="zh-CN" sz="2400" b="1" i="1">
                            <a:latin typeface="Cambria Math"/>
                          </a:rPr>
                        </m:ctrlPr>
                      </m:dPr>
                      <m:e>
                        <m:r>
                          <a:rPr lang="en-US" altLang="zh-CN" sz="2400" b="1" i="1">
                            <a:latin typeface="Cambria Math"/>
                          </a:rPr>
                          <m:t>𝒙</m:t>
                        </m:r>
                      </m:e>
                    </m:d>
                  </m:oMath>
                </a14:m>
                <a:r>
                  <a:rPr lang="zh-CN" altLang="en-US" sz="2400" b="1" dirty="0" smtClean="0">
                    <a:latin typeface="宋体" pitchFamily="2" charset="-122"/>
                    <a:ea typeface="宋体" pitchFamily="2" charset="-122"/>
                  </a:rPr>
                  <a:t>在</a:t>
                </a:r>
                <a:r>
                  <a:rPr lang="en-US" altLang="zh-CN" sz="2400" b="1" dirty="0" smtClean="0">
                    <a:latin typeface="宋体" pitchFamily="2" charset="-122"/>
                    <a:ea typeface="宋体" pitchFamily="2" charset="-122"/>
                  </a:rPr>
                  <a:t>y</a:t>
                </a:r>
                <a:r>
                  <a:rPr lang="zh-CN" altLang="en-US" sz="2400" b="1" dirty="0" smtClean="0">
                    <a:latin typeface="宋体" pitchFamily="2" charset="-122"/>
                    <a:ea typeface="宋体" pitchFamily="2" charset="-122"/>
                  </a:rPr>
                  <a:t>轴左侧图像，再将右侧图像对称</a:t>
                </a:r>
                <a:r>
                  <a:rPr lang="en-US" altLang="zh-CN" sz="2400" b="1" dirty="0" smtClean="0">
                    <a:latin typeface="宋体" pitchFamily="2" charset="-122"/>
                    <a:ea typeface="宋体" pitchFamily="2" charset="-122"/>
                  </a:rPr>
                  <a:t>y</a:t>
                </a:r>
                <a:r>
                  <a:rPr lang="zh-CN" altLang="en-US" sz="2400" b="1" dirty="0" smtClean="0">
                    <a:latin typeface="宋体" pitchFamily="2" charset="-122"/>
                    <a:ea typeface="宋体" pitchFamily="2" charset="-122"/>
                  </a:rPr>
                  <a:t>轴翻至左侧</a:t>
                </a:r>
                <a:endParaRPr lang="zh-CN" altLang="en-US" sz="2400" b="1" dirty="0">
                  <a:latin typeface="宋体" pitchFamily="2" charset="-122"/>
                  <a:ea typeface="宋体" pitchFamily="2" charset="-122"/>
                </a:endParaRPr>
              </a:p>
            </p:txBody>
          </p:sp>
        </mc:Choice>
        <mc:Fallback>
          <p:sp>
            <p:nvSpPr>
              <p:cNvPr id="49" name="TextBox 48"/>
              <p:cNvSpPr txBox="1">
                <a:spLocks noRot="1" noChangeAspect="1" noMove="1" noResize="1" noEditPoints="1" noAdjustHandles="1" noChangeArrowheads="1" noChangeShapeType="1" noTextEdit="1"/>
              </p:cNvSpPr>
              <p:nvPr/>
            </p:nvSpPr>
            <p:spPr>
              <a:xfrm>
                <a:off x="2332384" y="2298629"/>
                <a:ext cx="5102086" cy="830997"/>
              </a:xfrm>
              <a:prstGeom prst="rect">
                <a:avLst/>
              </a:prstGeom>
              <a:blipFill rotWithShape="1">
                <a:blip r:embed="rId4"/>
                <a:stretch>
                  <a:fillRect l="-1912" t="-8088" r="-7766" b="-16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5916" y="4616462"/>
                <a:ext cx="188181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m:oMathPara>
                </a14:m>
                <a:endParaRPr lang="zh-CN" alt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75916" y="4616462"/>
                <a:ext cx="1881810" cy="523220"/>
              </a:xfrm>
              <a:prstGeom prst="rect">
                <a:avLst/>
              </a:prstGeom>
              <a:blipFill rotWithShape="1">
                <a:blip r:embed="rId5"/>
                <a:stretch>
                  <a:fillRect/>
                </a:stretch>
              </a:blipFill>
            </p:spPr>
            <p:txBody>
              <a:bodyPr/>
              <a:lstStyle/>
              <a:p>
                <a:r>
                  <a:rPr lang="zh-CN" altLang="en-US">
                    <a:noFill/>
                  </a:rPr>
                  <a:t> </a:t>
                </a:r>
              </a:p>
            </p:txBody>
          </p:sp>
        </mc:Fallback>
      </mc:AlternateContent>
      <p:sp>
        <p:nvSpPr>
          <p:cNvPr id="12" name="右箭头 11"/>
          <p:cNvSpPr/>
          <p:nvPr/>
        </p:nvSpPr>
        <p:spPr>
          <a:xfrm>
            <a:off x="2495718" y="4786966"/>
            <a:ext cx="5568894"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mc:Choice xmlns:a14="http://schemas.microsoft.com/office/drawing/2010/main" Requires="a14">
          <p:sp>
            <p:nvSpPr>
              <p:cNvPr id="13" name="TextBox 12"/>
              <p:cNvSpPr txBox="1"/>
              <p:nvPr/>
            </p:nvSpPr>
            <p:spPr>
              <a:xfrm>
                <a:off x="7858539" y="4621431"/>
                <a:ext cx="226016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d>
                        <m:dPr>
                          <m:begChr m:val="|"/>
                          <m:endChr m:val="|"/>
                          <m:ctrlPr>
                            <a:rPr lang="zh-CN" altLang="zh-CN" sz="2800" b="1" i="1">
                              <a:latin typeface="Cambria Math"/>
                            </a:rPr>
                          </m:ctrlPr>
                        </m:dPr>
                        <m:e>
                          <m:r>
                            <a:rPr lang="en-US" altLang="zh-CN" sz="2800" b="1" i="1">
                              <a:latin typeface="Cambria Math"/>
                            </a:rPr>
                            <m:t>𝒇</m:t>
                          </m:r>
                          <m:r>
                            <a:rPr lang="en-US" altLang="zh-CN" sz="2800" b="1" i="1">
                              <a:latin typeface="Cambria Math"/>
                            </a:rPr>
                            <m:t>(</m:t>
                          </m:r>
                          <m:r>
                            <a:rPr lang="en-US" altLang="zh-CN" sz="2800" b="1" i="1">
                              <a:latin typeface="Cambria Math"/>
                            </a:rPr>
                            <m:t>𝒙</m:t>
                          </m:r>
                          <m:r>
                            <a:rPr lang="en-US" altLang="zh-CN" sz="2800" b="1" i="1">
                              <a:latin typeface="Cambria Math"/>
                            </a:rPr>
                            <m:t>)</m:t>
                          </m:r>
                        </m:e>
                      </m:d>
                    </m:oMath>
                  </m:oMathPara>
                </a14:m>
                <a:endParaRPr lang="zh-CN" altLang="en-US" sz="2800" b="1" i="1" dirty="0">
                  <a:latin typeface="Cambria Math"/>
                </a:endParaRPr>
              </a:p>
            </p:txBody>
          </p:sp>
        </mc:Choice>
        <mc:Fallback>
          <p:sp>
            <p:nvSpPr>
              <p:cNvPr id="13" name="TextBox 12"/>
              <p:cNvSpPr txBox="1">
                <a:spLocks noRot="1" noChangeAspect="1" noMove="1" noResize="1" noEditPoints="1" noAdjustHandles="1" noChangeArrowheads="1" noChangeShapeType="1" noTextEdit="1"/>
              </p:cNvSpPr>
              <p:nvPr/>
            </p:nvSpPr>
            <p:spPr>
              <a:xfrm>
                <a:off x="7858539" y="4621431"/>
                <a:ext cx="2260161" cy="523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2256834" y="3995458"/>
                <a:ext cx="5970105" cy="830997"/>
              </a:xfrm>
              <a:prstGeom prst="rect">
                <a:avLst/>
              </a:prstGeom>
              <a:noFill/>
            </p:spPr>
            <p:txBody>
              <a:bodyPr wrap="square" rtlCol="0">
                <a:spAutoFit/>
              </a:bodyPr>
              <a:lstStyle/>
              <a:p>
                <a:r>
                  <a:rPr lang="zh-CN" altLang="en-US" sz="2400" b="1" dirty="0" smtClean="0">
                    <a:latin typeface="宋体" pitchFamily="2" charset="-122"/>
                    <a:ea typeface="宋体" pitchFamily="2" charset="-122"/>
                  </a:rPr>
                  <a:t>先将</a:t>
                </a:r>
                <a14:m>
                  <m:oMath xmlns:m="http://schemas.openxmlformats.org/officeDocument/2006/math">
                    <m:r>
                      <a:rPr lang="zh-CN" altLang="en-US" sz="2400" b="1" i="1" dirty="0">
                        <a:latin typeface="Cambria Math"/>
                      </a:rPr>
                      <m:t>函数</m:t>
                    </m:r>
                    <m:r>
                      <a:rPr lang="en-US" altLang="zh-CN" sz="2400" b="1" i="1">
                        <a:latin typeface="Cambria Math"/>
                      </a:rPr>
                      <m:t>𝒚</m:t>
                    </m:r>
                    <m:r>
                      <a:rPr lang="en-US" altLang="zh-CN" sz="2400" b="1" i="1">
                        <a:latin typeface="Cambria Math"/>
                      </a:rPr>
                      <m:t>=</m:t>
                    </m:r>
                    <m:r>
                      <a:rPr lang="en-US" altLang="zh-CN" sz="2400" b="1" i="1">
                        <a:latin typeface="Cambria Math"/>
                      </a:rPr>
                      <m:t>𝒇</m:t>
                    </m:r>
                    <m:d>
                      <m:dPr>
                        <m:ctrlPr>
                          <a:rPr lang="zh-CN" altLang="zh-CN" sz="2400" b="1" i="1">
                            <a:latin typeface="Cambria Math"/>
                          </a:rPr>
                        </m:ctrlPr>
                      </m:dPr>
                      <m:e>
                        <m:r>
                          <a:rPr lang="en-US" altLang="zh-CN" sz="2400" b="1" i="1">
                            <a:latin typeface="Cambria Math"/>
                          </a:rPr>
                          <m:t>𝒙</m:t>
                        </m:r>
                      </m:e>
                    </m:d>
                    <m:r>
                      <a:rPr lang="en-US" altLang="zh-CN" sz="2400" b="1" i="1">
                        <a:latin typeface="Cambria Math"/>
                      </a:rPr>
                      <m:t> </m:t>
                    </m:r>
                  </m:oMath>
                </a14:m>
                <a:r>
                  <a:rPr lang="zh-CN" altLang="en-US" sz="2400" b="1" dirty="0" smtClean="0">
                    <a:latin typeface="宋体" pitchFamily="2" charset="-122"/>
                    <a:ea typeface="宋体" pitchFamily="2" charset="-122"/>
                  </a:rPr>
                  <a:t>位于</a:t>
                </a:r>
                <a14:m>
                  <m:oMath xmlns:m="http://schemas.openxmlformats.org/officeDocument/2006/math">
                    <m:r>
                      <a:rPr lang="en-US" altLang="zh-CN" sz="2400" b="1" i="1">
                        <a:latin typeface="Cambria Math"/>
                      </a:rPr>
                      <m:t>𝒙</m:t>
                    </m:r>
                  </m:oMath>
                </a14:m>
                <a:r>
                  <a:rPr lang="zh-CN" altLang="en-US" sz="2400" b="1" dirty="0" smtClean="0">
                    <a:latin typeface="宋体" pitchFamily="2" charset="-122"/>
                    <a:ea typeface="宋体" pitchFamily="2" charset="-122"/>
                  </a:rPr>
                  <a:t>轴</a:t>
                </a:r>
                <a:r>
                  <a:rPr lang="zh-CN" altLang="en-US" sz="2400" b="1" dirty="0" smtClean="0">
                    <a:latin typeface="宋体" pitchFamily="2" charset="-122"/>
                    <a:ea typeface="宋体" pitchFamily="2" charset="-122"/>
                  </a:rPr>
                  <a:t>下方图像对称</a:t>
                </a:r>
                <a14:m>
                  <m:oMath xmlns:m="http://schemas.openxmlformats.org/officeDocument/2006/math">
                    <m:r>
                      <a:rPr lang="en-US" altLang="zh-CN" sz="2400" b="1" i="1">
                        <a:latin typeface="Cambria Math"/>
                      </a:rPr>
                      <m:t>𝒙</m:t>
                    </m:r>
                  </m:oMath>
                </a14:m>
                <a:r>
                  <a:rPr lang="zh-CN" altLang="en-US" sz="2400" b="1" dirty="0" smtClean="0">
                    <a:latin typeface="宋体" pitchFamily="2" charset="-122"/>
                    <a:ea typeface="宋体" pitchFamily="2" charset="-122"/>
                  </a:rPr>
                  <a:t>轴翻至上方，再擦</a:t>
                </a:r>
                <a:r>
                  <a:rPr lang="zh-CN" altLang="en-US" sz="2400" b="1" dirty="0" smtClean="0">
                    <a:latin typeface="宋体" pitchFamily="2" charset="-122"/>
                    <a:ea typeface="宋体" pitchFamily="2" charset="-122"/>
                  </a:rPr>
                  <a:t>拭其位于</a:t>
                </a:r>
                <a14:m>
                  <m:oMath xmlns:m="http://schemas.openxmlformats.org/officeDocument/2006/math">
                    <m:r>
                      <a:rPr lang="en-US" altLang="zh-CN" sz="2400" b="1" i="1">
                        <a:latin typeface="Cambria Math"/>
                      </a:rPr>
                      <m:t>𝒙</m:t>
                    </m:r>
                  </m:oMath>
                </a14:m>
                <a:r>
                  <a:rPr lang="zh-CN" altLang="en-US" sz="2400" b="1" dirty="0" smtClean="0">
                    <a:latin typeface="宋体" pitchFamily="2" charset="-122"/>
                    <a:ea typeface="宋体" pitchFamily="2" charset="-122"/>
                  </a:rPr>
                  <a:t>轴</a:t>
                </a:r>
                <a:r>
                  <a:rPr lang="zh-CN" altLang="en-US" sz="2400" b="1" dirty="0" smtClean="0">
                    <a:latin typeface="宋体" pitchFamily="2" charset="-122"/>
                    <a:ea typeface="宋体" pitchFamily="2" charset="-122"/>
                  </a:rPr>
                  <a:t>下</a:t>
                </a:r>
                <a:r>
                  <a:rPr lang="zh-CN" altLang="en-US" sz="2400" b="1" dirty="0">
                    <a:latin typeface="宋体" pitchFamily="2" charset="-122"/>
                    <a:ea typeface="宋体" pitchFamily="2" charset="-122"/>
                  </a:rPr>
                  <a:t>方</a:t>
                </a:r>
                <a:r>
                  <a:rPr lang="zh-CN" altLang="en-US" sz="2400" b="1" dirty="0" smtClean="0">
                    <a:latin typeface="宋体" pitchFamily="2" charset="-122"/>
                    <a:ea typeface="宋体" pitchFamily="2" charset="-122"/>
                  </a:rPr>
                  <a:t>图</a:t>
                </a:r>
                <a:r>
                  <a:rPr lang="zh-CN" altLang="en-US" sz="2400" b="1" dirty="0">
                    <a:latin typeface="宋体" pitchFamily="2" charset="-122"/>
                    <a:ea typeface="宋体" pitchFamily="2" charset="-122"/>
                  </a:rPr>
                  <a:t>像</a:t>
                </a:r>
              </a:p>
            </p:txBody>
          </p:sp>
        </mc:Choice>
        <mc:Fallback>
          <p:sp>
            <p:nvSpPr>
              <p:cNvPr id="14" name="TextBox 13"/>
              <p:cNvSpPr txBox="1">
                <a:spLocks noRot="1" noChangeAspect="1" noMove="1" noResize="1" noEditPoints="1" noAdjustHandles="1" noChangeArrowheads="1" noChangeShapeType="1" noTextEdit="1"/>
              </p:cNvSpPr>
              <p:nvPr/>
            </p:nvSpPr>
            <p:spPr>
              <a:xfrm>
                <a:off x="2256834" y="3995458"/>
                <a:ext cx="5970105" cy="830997"/>
              </a:xfrm>
              <a:prstGeom prst="rect">
                <a:avLst/>
              </a:prstGeom>
              <a:blipFill rotWithShape="1">
                <a:blip r:embed="rId7"/>
                <a:stretch>
                  <a:fillRect l="-1531" t="-8029" b="-131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9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p:bldP spid="46" grpId="0"/>
      <p:bldP spid="47" grpId="0" animBg="1"/>
      <p:bldP spid="48" grpId="0"/>
      <p:bldP spid="49" grpId="0"/>
      <p:bldP spid="11" grpId="0"/>
      <p:bldP spid="12"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40113" y="1287565"/>
            <a:ext cx="7729305" cy="2002100"/>
            <a:chOff x="844852" y="2447625"/>
            <a:chExt cx="7729305" cy="2002100"/>
          </a:xfrm>
        </p:grpSpPr>
        <p:pic>
          <p:nvPicPr>
            <p:cNvPr id="5" name="Picture 7" descr="C:\Users\Computer\Desktop\微信截图_202002151703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52" y="2806149"/>
              <a:ext cx="7729305" cy="1643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Computer\Desktop\微信截图_202002151652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719" y="2621768"/>
              <a:ext cx="1376344" cy="4008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C:\Users\Computer\Desktop\微信截图_20200215173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241" y="2447625"/>
              <a:ext cx="390525" cy="504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1226078" y="3593044"/>
            <a:ext cx="7333559" cy="2543903"/>
            <a:chOff x="577989" y="4274960"/>
            <a:chExt cx="7333559" cy="2543903"/>
          </a:xfrm>
        </p:grpSpPr>
        <p:pic>
          <p:nvPicPr>
            <p:cNvPr id="9" name="Picture 3" descr="C:\Users\Computer\Desktop\微信截图_202002151655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989" y="4653064"/>
              <a:ext cx="7333559" cy="216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Computer\Desktop\微信截图_2020021516551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997" y="4653064"/>
              <a:ext cx="1308992" cy="4238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Computer\Desktop\微信截图_20200215173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745" y="4274960"/>
              <a:ext cx="390525" cy="50482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对象 11"/>
          <p:cNvGraphicFramePr>
            <a:graphicFrameLocks noChangeAspect="1"/>
          </p:cNvGraphicFramePr>
          <p:nvPr>
            <p:extLst>
              <p:ext uri="{D42A27DB-BD31-4B8C-83A1-F6EECF244321}">
                <p14:modId xmlns:p14="http://schemas.microsoft.com/office/powerpoint/2010/main" val="1081259538"/>
              </p:ext>
            </p:extLst>
          </p:nvPr>
        </p:nvGraphicFramePr>
        <p:xfrm>
          <a:off x="5638800" y="3322638"/>
          <a:ext cx="914400" cy="211137"/>
        </p:xfrm>
        <a:graphic>
          <a:graphicData uri="http://schemas.openxmlformats.org/presentationml/2006/ole">
            <mc:AlternateContent xmlns:mc="http://schemas.openxmlformats.org/markup-compatibility/2006">
              <mc:Choice xmlns:v="urn:schemas-microsoft-com:vml" Requires="v">
                <p:oleObj spid="_x0000_s209936" name="Equation" r:id="rId8" imgW="914400" imgH="211680" progId="Equation.DSMT4">
                  <p:embed/>
                </p:oleObj>
              </mc:Choice>
              <mc:Fallback>
                <p:oleObj name="Equation" r:id="rId8" imgW="914400" imgH="211680" progId="Equation.DSMT4">
                  <p:embed/>
                  <p:pic>
                    <p:nvPicPr>
                      <p:cNvPr id="0" name=""/>
                      <p:cNvPicPr/>
                      <p:nvPr/>
                    </p:nvPicPr>
                    <p:blipFill>
                      <a:blip r:embed="rId9"/>
                      <a:stretch>
                        <a:fillRect/>
                      </a:stretch>
                    </p:blipFill>
                    <p:spPr>
                      <a:xfrm>
                        <a:off x="5638800" y="3322638"/>
                        <a:ext cx="914400" cy="21113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矩形 14"/>
              <p:cNvSpPr/>
              <p:nvPr/>
            </p:nvSpPr>
            <p:spPr>
              <a:xfrm>
                <a:off x="8769418" y="1850100"/>
                <a:ext cx="3046540" cy="769634"/>
              </a:xfrm>
              <a:prstGeom prst="rect">
                <a:avLst/>
              </a:prstGeom>
            </p:spPr>
            <p:txBody>
              <a:bodyPr wrap="none">
                <a:spAutoFit/>
              </a:bodyPr>
              <a:lstStyle/>
              <a:p>
                <a14:m>
                  <m:oMath xmlns:m="http://schemas.openxmlformats.org/officeDocument/2006/math">
                    <m:r>
                      <a:rPr lang="en-US" altLang="zh-CN" sz="2400" b="1" i="1" smtClean="0">
                        <a:latin typeface="Cambria Math"/>
                      </a:rPr>
                      <m:t>𝒇</m:t>
                    </m:r>
                    <m:d>
                      <m:dPr>
                        <m:ctrlPr>
                          <a:rPr lang="zh-CN" altLang="zh-CN" sz="2400" b="1" i="1">
                            <a:latin typeface="Cambria Math"/>
                          </a:rPr>
                        </m:ctrlPr>
                      </m:dPr>
                      <m:e>
                        <m:r>
                          <a:rPr lang="en-US" altLang="zh-CN" sz="2400" b="1" i="1">
                            <a:latin typeface="Cambria Math"/>
                          </a:rPr>
                          <m:t>𝒙</m:t>
                        </m:r>
                      </m:e>
                    </m:d>
                  </m:oMath>
                </a14:m>
                <a:r>
                  <a:rPr lang="en-US" altLang="zh-CN" sz="2400" dirty="0" smtClean="0"/>
                  <a:t>=</a:t>
                </a:r>
                <a14:m>
                  <m:oMath xmlns:m="http://schemas.openxmlformats.org/officeDocument/2006/math">
                    <m:d>
                      <m:dPr>
                        <m:begChr m:val="{"/>
                        <m:endChr m:val=""/>
                        <m:ctrlPr>
                          <a:rPr lang="en-US" altLang="zh-CN" sz="2400" i="1" dirty="0" smtClean="0">
                            <a:latin typeface="Cambria Math"/>
                          </a:rPr>
                        </m:ctrlPr>
                      </m:dPr>
                      <m:e>
                        <m:eqArr>
                          <m:eqArrPr>
                            <m:ctrlPr>
                              <a:rPr lang="en-US" altLang="zh-CN" sz="2400" i="1" dirty="0" smtClean="0">
                                <a:latin typeface="Cambria Math"/>
                              </a:rPr>
                            </m:ctrlPr>
                          </m:eqArrPr>
                          <m:e>
                            <m:r>
                              <m:rPr>
                                <m:sty m:val="p"/>
                              </m:rPr>
                              <a:rPr lang="en-US" altLang="zh-CN" sz="2400" b="0" i="0" dirty="0" smtClean="0">
                                <a:latin typeface="Cambria Math"/>
                              </a:rPr>
                              <m:t>sin</m:t>
                            </m:r>
                            <m:r>
                              <a:rPr lang="en-US" altLang="zh-CN" sz="2400" b="0" i="1" dirty="0" smtClean="0">
                                <a:latin typeface="Cambria Math"/>
                              </a:rPr>
                              <m:t>𝑥</m:t>
                            </m:r>
                            <m:r>
                              <a:rPr lang="en-US" altLang="zh-CN" sz="2400" b="0" i="1" dirty="0" smtClean="0">
                                <a:latin typeface="Cambria Math"/>
                              </a:rPr>
                              <m:t>,</m:t>
                            </m:r>
                            <m:r>
                              <a:rPr lang="en-US" altLang="zh-CN" sz="2400" b="0" i="1" dirty="0" smtClean="0">
                                <a:latin typeface="Cambria Math"/>
                              </a:rPr>
                              <m:t>𝑥</m:t>
                            </m:r>
                            <m:r>
                              <a:rPr lang="en-US" altLang="zh-CN" sz="2400" b="0" i="1" dirty="0" smtClean="0">
                                <a:latin typeface="Cambria Math"/>
                                <a:ea typeface="Cambria Math"/>
                              </a:rPr>
                              <m:t>≥0</m:t>
                            </m:r>
                          </m:e>
                          <m:e>
                            <m:func>
                              <m:funcPr>
                                <m:ctrlPr>
                                  <a:rPr lang="en-US" altLang="zh-CN" sz="2400" b="0" i="1" dirty="0" smtClean="0">
                                    <a:latin typeface="Cambria Math"/>
                                  </a:rPr>
                                </m:ctrlPr>
                              </m:funcPr>
                              <m:fName>
                                <m:r>
                                  <m:rPr>
                                    <m:sty m:val="p"/>
                                  </m:rPr>
                                  <a:rPr lang="en-US" altLang="zh-CN" sz="2400" b="0" i="0" dirty="0" smtClean="0">
                                    <a:latin typeface="Cambria Math"/>
                                  </a:rPr>
                                  <m:t>sin</m:t>
                                </m:r>
                              </m:fName>
                              <m:e>
                                <m:d>
                                  <m:dPr>
                                    <m:ctrlPr>
                                      <a:rPr lang="en-US" altLang="zh-CN" sz="2400" b="0" i="1" dirty="0" smtClean="0">
                                        <a:latin typeface="Cambria Math"/>
                                      </a:rPr>
                                    </m:ctrlPr>
                                  </m:dPr>
                                  <m:e>
                                    <m:r>
                                      <a:rPr lang="en-US" altLang="zh-CN" sz="2400" b="0" i="1" dirty="0" smtClean="0">
                                        <a:latin typeface="Cambria Math"/>
                                      </a:rPr>
                                      <m:t>−</m:t>
                                    </m:r>
                                    <m:r>
                                      <a:rPr lang="en-US" altLang="zh-CN" sz="2400" b="0" i="1" dirty="0" smtClean="0">
                                        <a:latin typeface="Cambria Math"/>
                                      </a:rPr>
                                      <m:t>𝑥</m:t>
                                    </m:r>
                                  </m:e>
                                </m:d>
                              </m:e>
                            </m:func>
                            <m:r>
                              <a:rPr lang="en-US" altLang="zh-CN" sz="2400" b="0" i="1" dirty="0" smtClean="0">
                                <a:latin typeface="Cambria Math"/>
                              </a:rPr>
                              <m:t>,</m:t>
                            </m:r>
                            <m:r>
                              <a:rPr lang="en-US" altLang="zh-CN" sz="2400" b="0" i="1" dirty="0" smtClean="0">
                                <a:latin typeface="Cambria Math"/>
                              </a:rPr>
                              <m:t>𝑥</m:t>
                            </m:r>
                            <m:r>
                              <a:rPr lang="en-US" altLang="zh-CN" sz="2400" b="0" i="1" dirty="0" smtClean="0">
                                <a:latin typeface="Cambria Math"/>
                              </a:rPr>
                              <m:t>&lt;0</m:t>
                            </m:r>
                          </m:e>
                        </m:eqArr>
                      </m:e>
                    </m:d>
                  </m:oMath>
                </a14:m>
                <a:endParaRPr lang="zh-CN" alt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8769418" y="1850100"/>
                <a:ext cx="3046540" cy="769634"/>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8769418" y="4284413"/>
                <a:ext cx="3259162" cy="750847"/>
              </a:xfrm>
              <a:prstGeom prst="rect">
                <a:avLst/>
              </a:prstGeom>
            </p:spPr>
            <p:txBody>
              <a:bodyPr wrap="none">
                <a:spAutoFit/>
              </a:bodyPr>
              <a:lstStyle/>
              <a:p>
                <a14:m>
                  <m:oMath xmlns:m="http://schemas.openxmlformats.org/officeDocument/2006/math">
                    <m:r>
                      <a:rPr lang="en-US" altLang="zh-CN" sz="2400" b="1" i="1" smtClean="0">
                        <a:latin typeface="Cambria Math"/>
                      </a:rPr>
                      <m:t>𝒇</m:t>
                    </m:r>
                    <m:d>
                      <m:dPr>
                        <m:ctrlPr>
                          <a:rPr lang="zh-CN" altLang="zh-CN" sz="2400" b="1" i="1">
                            <a:latin typeface="Cambria Math"/>
                          </a:rPr>
                        </m:ctrlPr>
                      </m:dPr>
                      <m:e>
                        <m:r>
                          <a:rPr lang="en-US" altLang="zh-CN" sz="2400" b="1" i="1">
                            <a:latin typeface="Cambria Math"/>
                          </a:rPr>
                          <m:t>𝒙</m:t>
                        </m:r>
                      </m:e>
                    </m:d>
                  </m:oMath>
                </a14:m>
                <a:r>
                  <a:rPr lang="en-US" altLang="zh-CN" sz="2400" dirty="0" smtClean="0"/>
                  <a:t>=</a:t>
                </a:r>
                <a14:m>
                  <m:oMath xmlns:m="http://schemas.openxmlformats.org/officeDocument/2006/math">
                    <m:d>
                      <m:dPr>
                        <m:begChr m:val="{"/>
                        <m:endChr m:val=""/>
                        <m:ctrlPr>
                          <a:rPr lang="en-US" altLang="zh-CN" sz="2400" i="1" dirty="0" smtClean="0">
                            <a:latin typeface="Cambria Math"/>
                          </a:rPr>
                        </m:ctrlPr>
                      </m:dPr>
                      <m:e>
                        <m:eqArr>
                          <m:eqArrPr>
                            <m:ctrlPr>
                              <a:rPr lang="en-US" altLang="zh-CN" sz="2400" i="1" dirty="0" smtClean="0">
                                <a:latin typeface="Cambria Math"/>
                              </a:rPr>
                            </m:ctrlPr>
                          </m:eqArrPr>
                          <m:e>
                            <m:r>
                              <m:rPr>
                                <m:sty m:val="p"/>
                              </m:rPr>
                              <a:rPr lang="en-US" altLang="zh-CN" sz="2400" b="0" i="0" dirty="0" smtClean="0">
                                <a:latin typeface="Cambria Math"/>
                              </a:rPr>
                              <m:t>sin</m:t>
                            </m:r>
                            <m:r>
                              <a:rPr lang="en-US" altLang="zh-CN" sz="2400" b="0" i="1" dirty="0" smtClean="0">
                                <a:latin typeface="Cambria Math"/>
                              </a:rPr>
                              <m:t>𝑥</m:t>
                            </m:r>
                            <m:r>
                              <a:rPr lang="en-US" altLang="zh-CN" sz="2400" b="0" i="1" dirty="0" smtClean="0">
                                <a:latin typeface="Cambria Math"/>
                              </a:rPr>
                              <m:t>,</m:t>
                            </m:r>
                            <m:r>
                              <m:rPr>
                                <m:sty m:val="p"/>
                              </m:rPr>
                              <a:rPr lang="en-US" altLang="zh-CN" sz="2400" b="0" i="0" dirty="0" smtClean="0">
                                <a:latin typeface="Cambria Math"/>
                              </a:rPr>
                              <m:t>sin</m:t>
                            </m:r>
                            <m:r>
                              <a:rPr lang="en-US" altLang="zh-CN" sz="2400" b="0" i="1" dirty="0" smtClean="0">
                                <a:latin typeface="Cambria Math"/>
                              </a:rPr>
                              <m:t>𝑥</m:t>
                            </m:r>
                            <m:r>
                              <a:rPr lang="en-US" altLang="zh-CN" sz="2400" b="0" i="1" dirty="0" smtClean="0">
                                <a:latin typeface="Cambria Math"/>
                                <a:ea typeface="Cambria Math"/>
                              </a:rPr>
                              <m:t>≥0</m:t>
                            </m:r>
                          </m:e>
                          <m:e>
                            <m:func>
                              <m:funcPr>
                                <m:ctrlPr>
                                  <a:rPr lang="en-US" altLang="zh-CN" sz="2400" b="0" i="1" dirty="0" smtClean="0">
                                    <a:latin typeface="Cambria Math"/>
                                  </a:rPr>
                                </m:ctrlPr>
                              </m:funcPr>
                              <m:fName>
                                <m:r>
                                  <a:rPr lang="en-US" altLang="zh-CN" sz="2400" b="0" i="0" dirty="0" smtClean="0">
                                    <a:latin typeface="Cambria Math"/>
                                  </a:rPr>
                                  <m:t>−</m:t>
                                </m:r>
                                <m:r>
                                  <m:rPr>
                                    <m:sty m:val="p"/>
                                  </m:rPr>
                                  <a:rPr lang="en-US" altLang="zh-CN" sz="2400" b="0" i="0" dirty="0" smtClean="0">
                                    <a:latin typeface="Cambria Math"/>
                                  </a:rPr>
                                  <m:t>sin</m:t>
                                </m:r>
                              </m:fName>
                              <m:e>
                                <m:r>
                                  <a:rPr lang="en-US" altLang="zh-CN" sz="2400" b="0" i="1" dirty="0" smtClean="0">
                                    <a:latin typeface="Cambria Math"/>
                                  </a:rPr>
                                  <m:t>𝑥</m:t>
                                </m:r>
                              </m:e>
                            </m:func>
                            <m:r>
                              <a:rPr lang="en-US" altLang="zh-CN" sz="2400" b="0" i="1" dirty="0" smtClean="0">
                                <a:latin typeface="Cambria Math"/>
                              </a:rPr>
                              <m:t>,</m:t>
                            </m:r>
                            <m:r>
                              <m:rPr>
                                <m:sty m:val="p"/>
                              </m:rPr>
                              <a:rPr lang="en-US" altLang="zh-CN" sz="2400" b="0" i="0" dirty="0" smtClean="0">
                                <a:latin typeface="Cambria Math"/>
                              </a:rPr>
                              <m:t>sin</m:t>
                            </m:r>
                            <m:r>
                              <a:rPr lang="en-US" altLang="zh-CN" sz="2400" b="0" i="1" dirty="0" smtClean="0">
                                <a:latin typeface="Cambria Math"/>
                              </a:rPr>
                              <m:t>𝑥</m:t>
                            </m:r>
                            <m:r>
                              <a:rPr lang="en-US" altLang="zh-CN" sz="2400" b="0" i="1" dirty="0" smtClean="0">
                                <a:latin typeface="Cambria Math"/>
                              </a:rPr>
                              <m:t>&lt;0</m:t>
                            </m:r>
                          </m:e>
                        </m:eqArr>
                      </m:e>
                    </m:d>
                  </m:oMath>
                </a14:m>
                <a:endParaRPr lang="zh-CN" alt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8769418" y="4284413"/>
                <a:ext cx="3259162" cy="750847"/>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1018023" y="712704"/>
                <a:ext cx="8331234" cy="461665"/>
              </a:xfrm>
              <a:prstGeom prst="rect">
                <a:avLst/>
              </a:prstGeom>
            </p:spPr>
            <p:txBody>
              <a:bodyPr wrap="square">
                <a:spAutoFit/>
              </a:bodyPr>
              <a:lstStyle/>
              <a:p>
                <a:r>
                  <a:rPr lang="zh-CN" altLang="en-US" sz="2400" dirty="0" smtClean="0"/>
                  <a:t>举例：</a:t>
                </a:r>
                <a:r>
                  <a:rPr lang="zh-CN" altLang="en-US" sz="2400" dirty="0"/>
                  <a:t>运用图像变换作出函数</a:t>
                </a:r>
                <a14:m>
                  <m:oMath xmlns:m="http://schemas.openxmlformats.org/officeDocument/2006/math">
                    <m:r>
                      <a:rPr lang="en-US" altLang="zh-CN" sz="2400" i="1">
                        <a:latin typeface="Cambria Math"/>
                      </a:rPr>
                      <m:t>𝑦</m:t>
                    </m:r>
                    <m:r>
                      <a:rPr lang="en-US" altLang="zh-CN" sz="2400" i="1">
                        <a:latin typeface="Cambria Math"/>
                      </a:rPr>
                      <m:t>=</m:t>
                    </m:r>
                    <m:r>
                      <a:rPr lang="en-US" altLang="zh-CN" sz="2400" i="1">
                        <a:latin typeface="Cambria Math"/>
                      </a:rPr>
                      <m:t>𝑠𝑖𝑛</m:t>
                    </m:r>
                    <m:d>
                      <m:dPr>
                        <m:begChr m:val="|"/>
                        <m:endChr m:val="|"/>
                        <m:ctrlPr>
                          <a:rPr lang="en-US" altLang="zh-CN" sz="2400" i="1">
                            <a:latin typeface="Cambria Math"/>
                          </a:rPr>
                        </m:ctrlPr>
                      </m:dPr>
                      <m:e>
                        <m:r>
                          <a:rPr lang="en-US" altLang="zh-CN" sz="2400" i="1">
                            <a:latin typeface="Cambria Math"/>
                          </a:rPr>
                          <m:t>𝑥</m:t>
                        </m:r>
                      </m:e>
                    </m:d>
                    <m:r>
                      <a:rPr lang="zh-CN" altLang="en-US" sz="2400" b="0" i="1" smtClean="0">
                        <a:latin typeface="Cambria Math"/>
                      </a:rPr>
                      <m:t>和</m:t>
                    </m:r>
                    <m:r>
                      <a:rPr lang="en-US" altLang="zh-CN" sz="2400" i="1">
                        <a:latin typeface="Cambria Math"/>
                      </a:rPr>
                      <m:t>𝑦</m:t>
                    </m:r>
                    <m:r>
                      <a:rPr lang="en-US" altLang="zh-CN" sz="2400" i="1">
                        <a:latin typeface="Cambria Math"/>
                      </a:rPr>
                      <m:t>=</m:t>
                    </m:r>
                    <m:d>
                      <m:dPr>
                        <m:begChr m:val="|"/>
                        <m:endChr m:val="|"/>
                        <m:ctrlPr>
                          <a:rPr lang="en-US" altLang="zh-CN" sz="2400" i="1">
                            <a:latin typeface="Cambria Math"/>
                          </a:rPr>
                        </m:ctrlPr>
                      </m:dPr>
                      <m:e>
                        <m:r>
                          <a:rPr lang="en-US" altLang="zh-CN" sz="2400" i="1">
                            <a:latin typeface="Cambria Math"/>
                          </a:rPr>
                          <m:t>𝑠𝑖𝑛𝑥</m:t>
                        </m:r>
                      </m:e>
                    </m:d>
                    <m:r>
                      <a:rPr lang="zh-CN" altLang="en-US" sz="2400" i="1">
                        <a:latin typeface="Cambria Math"/>
                      </a:rPr>
                      <m:t>的图像</m:t>
                    </m:r>
                    <m:r>
                      <a:rPr lang="en-US" altLang="zh-CN" sz="2400" i="1">
                        <a:latin typeface="Cambria Math"/>
                      </a:rPr>
                      <m:t>.</m:t>
                    </m:r>
                  </m:oMath>
                </a14:m>
                <a:endParaRPr lang="zh-CN" altLang="en-US" sz="2400" dirty="0"/>
              </a:p>
            </p:txBody>
          </p:sp>
        </mc:Choice>
        <mc:Fallback xmlns="">
          <p:sp>
            <p:nvSpPr>
              <p:cNvPr id="17" name="矩形 16"/>
              <p:cNvSpPr>
                <a:spLocks noRot="1" noChangeAspect="1" noMove="1" noResize="1" noEditPoints="1" noAdjustHandles="1" noChangeArrowheads="1" noChangeShapeType="1" noTextEdit="1"/>
              </p:cNvSpPr>
              <p:nvPr/>
            </p:nvSpPr>
            <p:spPr>
              <a:xfrm>
                <a:off x="1018023" y="712704"/>
                <a:ext cx="8331234" cy="461665"/>
              </a:xfrm>
              <a:prstGeom prst="rect">
                <a:avLst/>
              </a:prstGeom>
              <a:blipFill rotWithShape="1">
                <a:blip r:embed="rId12"/>
                <a:stretch>
                  <a:fillRect l="-1170" t="-10526"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338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49026"/>
            <a:ext cx="1826141" cy="584775"/>
          </a:xfrm>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3" name="TextBox 2"/>
          <p:cNvSpPr txBox="1"/>
          <p:nvPr/>
        </p:nvSpPr>
        <p:spPr>
          <a:xfrm>
            <a:off x="715617" y="957590"/>
            <a:ext cx="7409295" cy="523220"/>
          </a:xfrm>
          <a:prstGeom prst="rect">
            <a:avLst/>
          </a:prstGeom>
          <a:noFill/>
        </p:spPr>
        <p:txBody>
          <a:bodyPr wrap="square" rtlCol="0">
            <a:spAutoFit/>
          </a:bodyPr>
          <a:lstStyle/>
          <a:p>
            <a:r>
              <a:rPr lang="zh-CN" altLang="en-US" sz="2800" b="1" dirty="0" smtClean="0">
                <a:solidFill>
                  <a:srgbClr val="7030A0"/>
                </a:solidFill>
              </a:rPr>
              <a:t>几类重要的图像变换</a:t>
            </a:r>
            <a:endParaRPr lang="zh-CN" altLang="en-US" sz="2800" b="1" dirty="0">
              <a:solidFill>
                <a:srgbClr val="7030A0"/>
              </a:solidFill>
            </a:endParaRPr>
          </a:p>
        </p:txBody>
      </p:sp>
      <p:sp>
        <p:nvSpPr>
          <p:cNvPr id="45" name="TextBox 44"/>
          <p:cNvSpPr txBox="1"/>
          <p:nvPr/>
        </p:nvSpPr>
        <p:spPr>
          <a:xfrm>
            <a:off x="775916" y="1667000"/>
            <a:ext cx="7288696" cy="523220"/>
          </a:xfrm>
          <a:prstGeom prst="rect">
            <a:avLst/>
          </a:prstGeom>
          <a:noFill/>
        </p:spPr>
        <p:txBody>
          <a:bodyPr wrap="square" rtlCol="0">
            <a:spAutoFit/>
          </a:bodyPr>
          <a:lstStyle/>
          <a:p>
            <a:r>
              <a:rPr lang="zh-CN" altLang="en-US" sz="2800" b="1" dirty="0" smtClean="0"/>
              <a:t>类型</a:t>
            </a:r>
            <a:r>
              <a:rPr lang="en-US" altLang="zh-CN" sz="2800" b="1" dirty="0" smtClean="0"/>
              <a:t>4</a:t>
            </a:r>
            <a:r>
              <a:rPr lang="zh-CN" altLang="en-US" sz="2800" b="1" dirty="0" smtClean="0"/>
              <a:t>：伸缩变换</a:t>
            </a:r>
            <a:endParaRPr lang="zh-CN" altLang="en-US" sz="2800" b="1" dirty="0"/>
          </a:p>
        </p:txBody>
      </p:sp>
      <mc:AlternateContent xmlns:mc="http://schemas.openxmlformats.org/markup-compatibility/2006" xmlns:a14="http://schemas.microsoft.com/office/drawing/2010/main">
        <mc:Choice Requires="a14">
          <p:sp>
            <p:nvSpPr>
              <p:cNvPr id="46" name="TextBox 45"/>
              <p:cNvSpPr txBox="1"/>
              <p:nvPr/>
            </p:nvSpPr>
            <p:spPr>
              <a:xfrm>
                <a:off x="715617" y="2902226"/>
                <a:ext cx="188181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m:oMathPara>
                </a14:m>
                <a:endParaRPr lang="zh-CN" altLang="en-US" sz="24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715617" y="2902226"/>
                <a:ext cx="1881810" cy="523220"/>
              </a:xfrm>
              <a:prstGeom prst="rect">
                <a:avLst/>
              </a:prstGeom>
              <a:blipFill rotWithShape="1">
                <a:blip r:embed="rId2"/>
                <a:stretch>
                  <a:fillRect/>
                </a:stretch>
              </a:blipFill>
            </p:spPr>
            <p:txBody>
              <a:bodyPr/>
              <a:lstStyle/>
              <a:p>
                <a:r>
                  <a:rPr lang="zh-CN" altLang="en-US">
                    <a:noFill/>
                  </a:rPr>
                  <a:t> </a:t>
                </a:r>
              </a:p>
            </p:txBody>
          </p:sp>
        </mc:Fallback>
      </mc:AlternateContent>
      <p:sp>
        <p:nvSpPr>
          <p:cNvPr id="47" name="右箭头 46"/>
          <p:cNvSpPr/>
          <p:nvPr/>
        </p:nvSpPr>
        <p:spPr>
          <a:xfrm>
            <a:off x="2597426" y="3025545"/>
            <a:ext cx="5868398" cy="330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48" name="TextBox 47"/>
              <p:cNvSpPr txBox="1"/>
              <p:nvPr/>
            </p:nvSpPr>
            <p:spPr>
              <a:xfrm>
                <a:off x="8295861" y="2839900"/>
                <a:ext cx="226016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i="1">
                          <a:latin typeface="Cambria Math"/>
                        </a:rPr>
                        <m:t>𝑓</m:t>
                      </m:r>
                      <m:r>
                        <a:rPr lang="en-US" altLang="zh-CN" sz="2800" i="1">
                          <a:latin typeface="Cambria Math"/>
                        </a:rPr>
                        <m:t>(</m:t>
                      </m:r>
                      <m:r>
                        <a:rPr lang="en-US" altLang="zh-CN" sz="2800" i="1">
                          <a:latin typeface="Cambria Math"/>
                        </a:rPr>
                        <m:t>𝜔</m:t>
                      </m:r>
                      <m:r>
                        <a:rPr lang="en-US" altLang="zh-CN" sz="2800" b="1" i="1">
                          <a:latin typeface="Cambria Math"/>
                        </a:rPr>
                        <m:t>𝒙</m:t>
                      </m:r>
                      <m:r>
                        <a:rPr lang="en-US" altLang="zh-CN" sz="2800">
                          <a:latin typeface="Cambria Math"/>
                        </a:rPr>
                        <m:t>)</m:t>
                      </m:r>
                    </m:oMath>
                  </m:oMathPara>
                </a14:m>
                <a:endParaRPr lang="zh-CN" altLang="en-US" sz="2800" b="1" i="1" dirty="0"/>
              </a:p>
            </p:txBody>
          </p:sp>
        </mc:Choice>
        <mc:Fallback xmlns="">
          <p:sp>
            <p:nvSpPr>
              <p:cNvPr id="48" name="TextBox 47"/>
              <p:cNvSpPr txBox="1">
                <a:spLocks noRot="1" noChangeAspect="1" noMove="1" noResize="1" noEditPoints="1" noAdjustHandles="1" noChangeArrowheads="1" noChangeShapeType="1" noTextEdit="1"/>
              </p:cNvSpPr>
              <p:nvPr/>
            </p:nvSpPr>
            <p:spPr>
              <a:xfrm>
                <a:off x="8295861" y="2839900"/>
                <a:ext cx="2260161" cy="52322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425810" y="3333683"/>
                <a:ext cx="6493565" cy="625812"/>
              </a:xfrm>
              <a:prstGeom prst="rect">
                <a:avLst/>
              </a:prstGeom>
              <a:noFill/>
            </p:spPr>
            <p:txBody>
              <a:bodyPr wrap="square" rtlCol="0">
                <a:spAutoFit/>
              </a:bodyPr>
              <a:lstStyle/>
              <a:p>
                <a14:m>
                  <m:oMath xmlns:m="http://schemas.openxmlformats.org/officeDocument/2006/math">
                    <m:r>
                      <a:rPr lang="en-US" altLang="zh-CN" sz="2400" b="0" i="1" smtClean="0">
                        <a:latin typeface="Cambria Math"/>
                      </a:rPr>
                      <m:t>0</m:t>
                    </m:r>
                    <m:r>
                      <a:rPr lang="en-US" altLang="zh-CN" sz="2400" i="1" smtClean="0">
                        <a:latin typeface="Cambria Math"/>
                      </a:rPr>
                      <m:t>&lt;</m:t>
                    </m:r>
                    <m:r>
                      <a:rPr lang="en-US" altLang="zh-CN" sz="2400" i="1" smtClean="0">
                        <a:latin typeface="Cambria Math"/>
                      </a:rPr>
                      <m:t>𝜔</m:t>
                    </m:r>
                    <m:r>
                      <a:rPr lang="en-US" altLang="zh-CN" sz="2400" b="1" i="0" smtClean="0">
                        <a:latin typeface="Cambria Math"/>
                      </a:rPr>
                      <m:t>&lt;</m:t>
                    </m:r>
                    <m:r>
                      <a:rPr lang="en-US" altLang="zh-CN" sz="2400" b="1" i="0" smtClean="0">
                        <a:latin typeface="Cambria Math"/>
                      </a:rPr>
                      <m:t>𝟏</m:t>
                    </m:r>
                    <m:r>
                      <a:rPr lang="en-US" altLang="zh-CN" sz="2400" b="1" i="0" smtClean="0">
                        <a:latin typeface="Cambria Math"/>
                      </a:rPr>
                      <m:t>,</m:t>
                    </m:r>
                    <m:r>
                      <a:rPr lang="zh-CN" altLang="en-US" sz="2400" b="1" i="1">
                        <a:latin typeface="Cambria Math"/>
                      </a:rPr>
                      <m:t>所以</m:t>
                    </m:r>
                    <m:r>
                      <a:rPr lang="zh-CN" altLang="en-US" sz="2400" b="1" i="1" smtClean="0">
                        <a:latin typeface="Cambria Math"/>
                      </a:rPr>
                      <m:t>点的</m:t>
                    </m:r>
                    <m:r>
                      <a:rPr lang="zh-CN" altLang="en-US" sz="2400" b="1" i="1">
                        <a:latin typeface="Cambria Math"/>
                      </a:rPr>
                      <m:t>横坐标伸长</m:t>
                    </m:r>
                    <m:r>
                      <a:rPr lang="zh-CN" altLang="en-US" sz="2400" b="1" i="1" smtClean="0">
                        <a:latin typeface="Cambria Math"/>
                      </a:rPr>
                      <m:t>为</m:t>
                    </m:r>
                    <m:r>
                      <a:rPr lang="zh-CN" altLang="en-US" sz="2400" b="1" i="1">
                        <a:latin typeface="Cambria Math"/>
                      </a:rPr>
                      <m:t>原来</m:t>
                    </m:r>
                    <m:r>
                      <a:rPr lang="zh-CN" altLang="en-US" sz="2400" b="1" i="1" smtClean="0">
                        <a:latin typeface="Cambria Math"/>
                      </a:rPr>
                      <m:t>的</m:t>
                    </m:r>
                    <m:f>
                      <m:fPr>
                        <m:ctrlPr>
                          <a:rPr lang="en-US" altLang="zh-CN" sz="2400" b="1" i="1" smtClean="0">
                            <a:latin typeface="Cambria Math"/>
                          </a:rPr>
                        </m:ctrlPr>
                      </m:fPr>
                      <m:num>
                        <m:r>
                          <a:rPr lang="en-US" altLang="zh-CN" sz="2400" b="1" i="1" smtClean="0">
                            <a:latin typeface="Cambria Math"/>
                          </a:rPr>
                          <m:t>𝟏</m:t>
                        </m:r>
                      </m:num>
                      <m:den>
                        <m:r>
                          <a:rPr lang="zh-CN" altLang="en-US" sz="2400" b="1" i="1" smtClean="0">
                            <a:latin typeface="Cambria Math"/>
                          </a:rPr>
                          <m:t>𝝎</m:t>
                        </m:r>
                      </m:den>
                    </m:f>
                  </m:oMath>
                </a14:m>
                <a:r>
                  <a:rPr lang="zh-CN" altLang="en-US" sz="2400" b="1" dirty="0" smtClean="0">
                    <a:latin typeface="宋体" pitchFamily="2" charset="-122"/>
                    <a:ea typeface="宋体" pitchFamily="2" charset="-122"/>
                  </a:rPr>
                  <a:t>倍</a:t>
                </a:r>
                <a:endParaRPr lang="zh-CN" altLang="en-US" sz="2400" b="1" dirty="0">
                  <a:latin typeface="宋体" pitchFamily="2" charset="-122"/>
                  <a:ea typeface="宋体" pitchFamily="2" charset="-122"/>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425810" y="3333683"/>
                <a:ext cx="6493565" cy="625812"/>
              </a:xfrm>
              <a:prstGeom prst="rect">
                <a:avLst/>
              </a:prstGeom>
              <a:blipFill rotWithShape="1">
                <a:blip r:embed="rId4"/>
                <a:stretch>
                  <a:fillRect b="-38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5916" y="4616462"/>
                <a:ext cx="188181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a:latin typeface="Cambria Math"/>
                        </a:rPr>
                        <m:t>𝒚</m:t>
                      </m:r>
                      <m:r>
                        <a:rPr lang="en-US" altLang="zh-CN" sz="2800" b="1" i="1">
                          <a:latin typeface="Cambria Math"/>
                        </a:rPr>
                        <m:t>=</m:t>
                      </m:r>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m:oMathPara>
                </a14:m>
                <a:endParaRPr lang="zh-CN" alt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75916" y="4616462"/>
                <a:ext cx="1881810" cy="523220"/>
              </a:xfrm>
              <a:prstGeom prst="rect">
                <a:avLst/>
              </a:prstGeom>
              <a:blipFill rotWithShape="1">
                <a:blip r:embed="rId5"/>
                <a:stretch>
                  <a:fillRect/>
                </a:stretch>
              </a:blipFill>
            </p:spPr>
            <p:txBody>
              <a:bodyPr/>
              <a:lstStyle/>
              <a:p>
                <a:r>
                  <a:rPr lang="zh-CN" altLang="en-US">
                    <a:noFill/>
                  </a:rPr>
                  <a:t> </a:t>
                </a:r>
              </a:p>
            </p:txBody>
          </p:sp>
        </mc:Fallback>
      </mc:AlternateContent>
      <p:sp>
        <p:nvSpPr>
          <p:cNvPr id="12" name="右箭头 11"/>
          <p:cNvSpPr/>
          <p:nvPr/>
        </p:nvSpPr>
        <p:spPr>
          <a:xfrm>
            <a:off x="2657725" y="4878072"/>
            <a:ext cx="6029739"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13" name="TextBox 12"/>
              <p:cNvSpPr txBox="1"/>
              <p:nvPr/>
            </p:nvSpPr>
            <p:spPr>
              <a:xfrm>
                <a:off x="8608615" y="4634418"/>
                <a:ext cx="2260161" cy="584775"/>
              </a:xfrm>
              <a:prstGeom prst="rect">
                <a:avLst/>
              </a:prstGeom>
              <a:noFill/>
            </p:spPr>
            <p:txBody>
              <a:bodyPr wrap="square" rtlCol="0">
                <a:spAutoFit/>
              </a:bodyPr>
              <a:lstStyle/>
              <a:p>
                <a14:m>
                  <m:oMath xmlns:m="http://schemas.openxmlformats.org/officeDocument/2006/math">
                    <m:r>
                      <a:rPr lang="en-US" altLang="zh-CN" sz="3200" b="1" i="1" smtClean="0">
                        <a:latin typeface="Cambria Math"/>
                      </a:rPr>
                      <m:t>𝒚</m:t>
                    </m:r>
                    <m:r>
                      <a:rPr lang="en-US" altLang="zh-CN" sz="3200" b="1" i="1" smtClean="0">
                        <a:latin typeface="Cambria Math"/>
                      </a:rPr>
                      <m:t>=</m:t>
                    </m:r>
                    <m:r>
                      <m:rPr>
                        <m:sty m:val="p"/>
                      </m:rPr>
                      <a:rPr lang="en-US" altLang="zh-CN" sz="3200" b="0" i="0" smtClean="0">
                        <a:latin typeface="Cambria Math"/>
                      </a:rPr>
                      <m:t>A</m:t>
                    </m:r>
                  </m:oMath>
                </a14:m>
                <a:r>
                  <a:rPr lang="en-US" altLang="zh-CN" sz="2800" b="1" dirty="0"/>
                  <a:t> </a:t>
                </a:r>
                <a14:m>
                  <m:oMath xmlns:m="http://schemas.openxmlformats.org/officeDocument/2006/math">
                    <m:r>
                      <a:rPr lang="en-US" altLang="zh-CN" sz="2800" b="1" i="1">
                        <a:latin typeface="Cambria Math"/>
                      </a:rPr>
                      <m:t>𝒇</m:t>
                    </m:r>
                    <m:d>
                      <m:dPr>
                        <m:ctrlPr>
                          <a:rPr lang="zh-CN" altLang="zh-CN" sz="2800" b="1" i="1">
                            <a:latin typeface="Cambria Math"/>
                          </a:rPr>
                        </m:ctrlPr>
                      </m:dPr>
                      <m:e>
                        <m:r>
                          <a:rPr lang="en-US" altLang="zh-CN" sz="2800" b="1" i="1">
                            <a:latin typeface="Cambria Math"/>
                          </a:rPr>
                          <m:t>𝒙</m:t>
                        </m:r>
                      </m:e>
                    </m:d>
                  </m:oMath>
                </a14:m>
                <a:endParaRPr lang="zh-CN" altLang="en-US" sz="2800" b="1"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8608615" y="4634418"/>
                <a:ext cx="2260161" cy="584775"/>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97427" y="4384699"/>
                <a:ext cx="5629194" cy="463525"/>
              </a:xfrm>
              <a:prstGeom prst="rect">
                <a:avLst/>
              </a:prstGeom>
              <a:noFill/>
            </p:spPr>
            <p:txBody>
              <a:bodyPr wrap="square" rtlCol="0">
                <a:spAutoFit/>
              </a:bodyPr>
              <a:lstStyle/>
              <a:p>
                <a:r>
                  <a:rPr lang="en-US" altLang="zh-CN" sz="2400" b="1" dirty="0" smtClean="0"/>
                  <a:t>A</a:t>
                </a:r>
                <a14:m>
                  <m:oMath xmlns:m="http://schemas.openxmlformats.org/officeDocument/2006/math">
                    <m:r>
                      <a:rPr lang="en-US" altLang="zh-CN" sz="2400" b="1">
                        <a:latin typeface="Cambria Math"/>
                      </a:rPr>
                      <m:t>&gt;</m:t>
                    </m:r>
                    <m:r>
                      <a:rPr lang="en-US" altLang="zh-CN" sz="2400" b="1">
                        <a:latin typeface="Cambria Math"/>
                      </a:rPr>
                      <m:t>𝟏</m:t>
                    </m:r>
                    <m:r>
                      <a:rPr lang="en-US" altLang="zh-CN" sz="2400" b="1">
                        <a:latin typeface="Cambria Math"/>
                      </a:rPr>
                      <m:t>,</m:t>
                    </m:r>
                    <m:r>
                      <a:rPr lang="zh-CN" altLang="en-US" sz="2400" b="1" i="1">
                        <a:latin typeface="Cambria Math"/>
                      </a:rPr>
                      <m:t>所有点的</m:t>
                    </m:r>
                    <m:r>
                      <a:rPr lang="zh-CN" altLang="en-US" sz="2400" b="1" i="1" smtClean="0">
                        <a:latin typeface="Cambria Math"/>
                      </a:rPr>
                      <m:t>纵</m:t>
                    </m:r>
                    <m:r>
                      <a:rPr lang="zh-CN" altLang="en-US" sz="2400" b="1" i="1">
                        <a:latin typeface="Cambria Math"/>
                      </a:rPr>
                      <m:t>坐标伸长为原来的</m:t>
                    </m:r>
                    <m:r>
                      <a:rPr lang="en-US" altLang="zh-CN" sz="2400" b="1" i="1" smtClean="0">
                        <a:latin typeface="Cambria Math"/>
                      </a:rPr>
                      <m:t>𝑨</m:t>
                    </m:r>
                  </m:oMath>
                </a14:m>
                <a:r>
                  <a:rPr lang="zh-CN" altLang="en-US" sz="2400" b="1" dirty="0">
                    <a:latin typeface="宋体" pitchFamily="2" charset="-122"/>
                    <a:ea typeface="宋体" pitchFamily="2" charset="-122"/>
                  </a:rPr>
                  <a:t>倍</a:t>
                </a:r>
              </a:p>
            </p:txBody>
          </p:sp>
        </mc:Choice>
        <mc:Fallback xmlns="">
          <p:sp>
            <p:nvSpPr>
              <p:cNvPr id="14" name="TextBox 13"/>
              <p:cNvSpPr txBox="1">
                <a:spLocks noRot="1" noChangeAspect="1" noMove="1" noResize="1" noEditPoints="1" noAdjustHandles="1" noChangeArrowheads="1" noChangeShapeType="1" noTextEdit="1"/>
              </p:cNvSpPr>
              <p:nvPr/>
            </p:nvSpPr>
            <p:spPr>
              <a:xfrm>
                <a:off x="2597427" y="4384699"/>
                <a:ext cx="5629194" cy="463525"/>
              </a:xfrm>
              <a:prstGeom prst="rect">
                <a:avLst/>
              </a:prstGeom>
              <a:blipFill rotWithShape="1">
                <a:blip r:embed="rId7"/>
                <a:stretch>
                  <a:fillRect l="-1623" t="-14474"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84783" y="2451029"/>
                <a:ext cx="5811078" cy="625812"/>
              </a:xfrm>
              <a:prstGeom prst="rect">
                <a:avLst/>
              </a:prstGeom>
              <a:noFill/>
            </p:spPr>
            <p:txBody>
              <a:bodyPr wrap="square" rtlCol="0">
                <a:spAutoFit/>
              </a:bodyPr>
              <a:lstStyle/>
              <a:p>
                <a14:m>
                  <m:oMath xmlns:m="http://schemas.openxmlformats.org/officeDocument/2006/math">
                    <m:r>
                      <a:rPr lang="en-US" altLang="zh-CN" sz="2400" i="1" smtClean="0">
                        <a:latin typeface="Cambria Math"/>
                      </a:rPr>
                      <m:t>𝜔</m:t>
                    </m:r>
                    <m:r>
                      <a:rPr lang="en-US" altLang="zh-CN" sz="2400" b="1" i="0" smtClean="0">
                        <a:latin typeface="Cambria Math"/>
                      </a:rPr>
                      <m:t>&gt;</m:t>
                    </m:r>
                    <m:r>
                      <a:rPr lang="en-US" altLang="zh-CN" sz="2400" b="1" i="0" smtClean="0">
                        <a:latin typeface="Cambria Math"/>
                      </a:rPr>
                      <m:t>𝟏</m:t>
                    </m:r>
                    <m:r>
                      <a:rPr lang="en-US" altLang="zh-CN" sz="2400" b="1" i="0" smtClean="0">
                        <a:latin typeface="Cambria Math"/>
                      </a:rPr>
                      <m:t>,</m:t>
                    </m:r>
                    <m:r>
                      <a:rPr lang="zh-CN" altLang="en-US" sz="2400" b="1" i="1">
                        <a:latin typeface="Cambria Math"/>
                      </a:rPr>
                      <m:t>所</m:t>
                    </m:r>
                    <m:r>
                      <a:rPr lang="zh-CN" altLang="en-US" sz="2400" b="1" i="1" smtClean="0">
                        <a:latin typeface="Cambria Math"/>
                      </a:rPr>
                      <m:t>有点的</m:t>
                    </m:r>
                    <m:r>
                      <a:rPr lang="zh-CN" altLang="en-US" sz="2400" b="1" i="1">
                        <a:latin typeface="Cambria Math"/>
                      </a:rPr>
                      <m:t>横坐标</m:t>
                    </m:r>
                    <m:r>
                      <a:rPr lang="zh-CN" altLang="en-US" sz="2400" b="1" i="1" smtClean="0">
                        <a:latin typeface="Cambria Math"/>
                      </a:rPr>
                      <m:t>缩短为</m:t>
                    </m:r>
                    <m:r>
                      <a:rPr lang="zh-CN" altLang="en-US" sz="2400" b="1" i="1">
                        <a:latin typeface="Cambria Math"/>
                      </a:rPr>
                      <m:t>原来</m:t>
                    </m:r>
                    <m:r>
                      <a:rPr lang="zh-CN" altLang="en-US" sz="2400" b="1" i="1" smtClean="0">
                        <a:latin typeface="Cambria Math"/>
                      </a:rPr>
                      <m:t>的</m:t>
                    </m:r>
                    <m:f>
                      <m:fPr>
                        <m:ctrlPr>
                          <a:rPr lang="en-US" altLang="zh-CN" sz="2400" b="1" i="1" smtClean="0">
                            <a:latin typeface="Cambria Math"/>
                          </a:rPr>
                        </m:ctrlPr>
                      </m:fPr>
                      <m:num>
                        <m:r>
                          <a:rPr lang="en-US" altLang="zh-CN" sz="2400" b="1" i="1" smtClean="0">
                            <a:latin typeface="Cambria Math"/>
                          </a:rPr>
                          <m:t>𝟏</m:t>
                        </m:r>
                      </m:num>
                      <m:den>
                        <m:r>
                          <a:rPr lang="zh-CN" altLang="en-US" sz="2400" b="1" i="1" smtClean="0">
                            <a:latin typeface="Cambria Math"/>
                          </a:rPr>
                          <m:t>𝝎</m:t>
                        </m:r>
                      </m:den>
                    </m:f>
                  </m:oMath>
                </a14:m>
                <a:r>
                  <a:rPr lang="zh-CN" altLang="en-US" sz="2400" b="1" dirty="0" smtClean="0">
                    <a:latin typeface="宋体" pitchFamily="2" charset="-122"/>
                    <a:ea typeface="宋体" pitchFamily="2" charset="-122"/>
                  </a:rPr>
                  <a:t>倍</a:t>
                </a:r>
                <a:endParaRPr lang="zh-CN" altLang="en-US" sz="2400" b="1" dirty="0">
                  <a:latin typeface="宋体" pitchFamily="2" charset="-122"/>
                  <a:ea typeface="宋体" pitchFamily="2" charset="-122"/>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484783" y="2451029"/>
                <a:ext cx="5811078" cy="625812"/>
              </a:xfrm>
              <a:prstGeom prst="rect">
                <a:avLst/>
              </a:prstGeom>
              <a:blipFill rotWithShape="1">
                <a:blip r:embed="rId8"/>
                <a:stretch>
                  <a:fillRect b="-38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2518577" y="5137521"/>
                <a:ext cx="6493565" cy="463525"/>
              </a:xfrm>
              <a:prstGeom prst="rect">
                <a:avLst/>
              </a:prstGeom>
              <a:noFill/>
            </p:spPr>
            <p:txBody>
              <a:bodyPr wrap="square" rtlCol="0">
                <a:spAutoFit/>
              </a:bodyPr>
              <a:lstStyle/>
              <a:p>
                <a14:m>
                  <m:oMath xmlns:m="http://schemas.openxmlformats.org/officeDocument/2006/math">
                    <m:r>
                      <a:rPr lang="en-US" altLang="zh-CN" sz="2400" b="0" i="1" smtClean="0">
                        <a:latin typeface="Cambria Math"/>
                      </a:rPr>
                      <m:t>0</m:t>
                    </m:r>
                    <m:r>
                      <a:rPr lang="en-US" altLang="zh-CN" sz="2400" i="1" smtClean="0">
                        <a:latin typeface="Cambria Math"/>
                      </a:rPr>
                      <m:t>&lt;</m:t>
                    </m:r>
                    <m:r>
                      <a:rPr lang="en-US" altLang="zh-CN" sz="2400" b="1" i="0" smtClean="0">
                        <a:latin typeface="Cambria Math"/>
                      </a:rPr>
                      <m:t>𝐀</m:t>
                    </m:r>
                    <m:r>
                      <a:rPr lang="en-US" altLang="zh-CN" sz="2400" b="1" i="0" smtClean="0">
                        <a:latin typeface="Cambria Math"/>
                      </a:rPr>
                      <m:t>&lt;</m:t>
                    </m:r>
                    <m:r>
                      <a:rPr lang="en-US" altLang="zh-CN" sz="2400" b="1" i="0" smtClean="0">
                        <a:latin typeface="Cambria Math"/>
                      </a:rPr>
                      <m:t>𝟏</m:t>
                    </m:r>
                    <m:r>
                      <a:rPr lang="en-US" altLang="zh-CN" sz="2400" b="1" i="0" smtClean="0">
                        <a:latin typeface="Cambria Math"/>
                      </a:rPr>
                      <m:t>,</m:t>
                    </m:r>
                    <m:r>
                      <a:rPr lang="zh-CN" altLang="en-US" sz="2400" b="1" i="1">
                        <a:latin typeface="Cambria Math"/>
                      </a:rPr>
                      <m:t>所以</m:t>
                    </m:r>
                    <m:r>
                      <a:rPr lang="zh-CN" altLang="en-US" sz="2400" b="1" i="1" smtClean="0">
                        <a:latin typeface="Cambria Math"/>
                      </a:rPr>
                      <m:t>点的纵</m:t>
                    </m:r>
                    <m:r>
                      <a:rPr lang="zh-CN" altLang="en-US" sz="2400" b="1" i="1">
                        <a:latin typeface="Cambria Math"/>
                      </a:rPr>
                      <m:t>坐标</m:t>
                    </m:r>
                    <m:r>
                      <a:rPr lang="zh-CN" altLang="en-US" sz="2400" b="1" i="1" smtClean="0">
                        <a:latin typeface="Cambria Math"/>
                      </a:rPr>
                      <m:t>缩短为</m:t>
                    </m:r>
                    <m:r>
                      <a:rPr lang="zh-CN" altLang="en-US" sz="2400" b="1" i="1">
                        <a:latin typeface="Cambria Math"/>
                      </a:rPr>
                      <m:t>原来</m:t>
                    </m:r>
                    <m:r>
                      <a:rPr lang="zh-CN" altLang="en-US" sz="2400" b="1" i="1" smtClean="0">
                        <a:latin typeface="Cambria Math"/>
                      </a:rPr>
                      <m:t>的</m:t>
                    </m:r>
                    <m:r>
                      <a:rPr lang="en-US" altLang="zh-CN" sz="2400" b="1" i="1">
                        <a:latin typeface="Cambria Math"/>
                      </a:rPr>
                      <m:t>𝑨</m:t>
                    </m:r>
                  </m:oMath>
                </a14:m>
                <a:r>
                  <a:rPr lang="zh-CN" altLang="en-US" sz="2400" b="1" dirty="0" smtClean="0">
                    <a:latin typeface="宋体" pitchFamily="2" charset="-122"/>
                    <a:ea typeface="宋体" pitchFamily="2" charset="-122"/>
                  </a:rPr>
                  <a:t>倍</a:t>
                </a:r>
                <a:endParaRPr lang="zh-CN" altLang="en-US" sz="2400" b="1" dirty="0">
                  <a:latin typeface="宋体" pitchFamily="2" charset="-122"/>
                  <a:ea typeface="宋体" pitchFamily="2" charset="-122"/>
                </a:endParaRPr>
              </a:p>
            </p:txBody>
          </p:sp>
        </mc:Choice>
        <mc:Fallback>
          <p:sp>
            <p:nvSpPr>
              <p:cNvPr id="17" name="TextBox 16"/>
              <p:cNvSpPr txBox="1">
                <a:spLocks noRot="1" noChangeAspect="1" noMove="1" noResize="1" noEditPoints="1" noAdjustHandles="1" noChangeArrowheads="1" noChangeShapeType="1" noTextEdit="1"/>
              </p:cNvSpPr>
              <p:nvPr/>
            </p:nvSpPr>
            <p:spPr>
              <a:xfrm>
                <a:off x="2518577" y="5137521"/>
                <a:ext cx="6493565" cy="463525"/>
              </a:xfrm>
              <a:prstGeom prst="rect">
                <a:avLst/>
              </a:prstGeom>
              <a:blipFill rotWithShape="1">
                <a:blip r:embed="rId9"/>
                <a:stretch>
                  <a:fillRect l="-188" t="-13158" b="-263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7512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p:bldP spid="46" grpId="0"/>
      <p:bldP spid="47" grpId="0" animBg="1"/>
      <p:bldP spid="48" grpId="0"/>
      <p:bldP spid="49" grpId="0"/>
      <p:bldP spid="11" grpId="0"/>
      <p:bldP spid="12" grpId="0" animBg="1"/>
      <p:bldP spid="13" grpId="0"/>
      <p:bldP spid="14"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nvPr>
        </p:nvSpPr>
        <p:spPr>
          <a:prstGeom prst="rect">
            <a:avLst/>
          </a:prstGeom>
          <a:noFill/>
        </p:spPr>
        <p:txBody>
          <a:bodyPr wrap="none" rtlCol="0">
            <a:spAutoFit/>
          </a:bodyPr>
          <a:lstStyle/>
          <a:p>
            <a:r>
              <a:rPr lang="zh-CN" altLang="en-US" sz="3200" b="1" dirty="0">
                <a:solidFill>
                  <a:srgbClr val="FF0000"/>
                </a:solidFill>
              </a:rPr>
              <a:t>典</a:t>
            </a:r>
            <a:r>
              <a:rPr lang="zh-CN" altLang="en-US" sz="3200" b="1" dirty="0" smtClean="0">
                <a:solidFill>
                  <a:srgbClr val="FF0000"/>
                </a:solidFill>
              </a:rPr>
              <a:t>型例题</a:t>
            </a:r>
            <a:endParaRPr lang="zh-CN" altLang="en-US" sz="3200" b="1"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516835" y="1192696"/>
                <a:ext cx="10959548" cy="1616533"/>
              </a:xfrm>
              <a:prstGeom prst="rect">
                <a:avLst/>
              </a:prstGeom>
              <a:noFill/>
            </p:spPr>
            <p:txBody>
              <a:bodyPr wrap="square" rtlCol="0">
                <a:spAutoFit/>
              </a:bodyPr>
              <a:lstStyle/>
              <a:p>
                <a:r>
                  <a:rPr lang="zh-CN" altLang="en-US" b="1" dirty="0" smtClean="0"/>
                  <a:t>例</a:t>
                </a:r>
                <a:r>
                  <a:rPr lang="en-US" altLang="zh-CN" b="1" dirty="0" smtClean="0"/>
                  <a:t>1</a:t>
                </a:r>
                <a:r>
                  <a:rPr lang="zh-CN" altLang="en-US" b="1" dirty="0" smtClean="0"/>
                  <a:t>：已知函数</a:t>
                </a:r>
                <a14:m>
                  <m:oMath xmlns:m="http://schemas.openxmlformats.org/officeDocument/2006/math">
                    <m:r>
                      <a:rPr lang="en-US" altLang="zh-CN" b="1" i="1">
                        <a:latin typeface="Cambria Math"/>
                      </a:rPr>
                      <m:t>𝒇</m:t>
                    </m:r>
                    <m:d>
                      <m:dPr>
                        <m:ctrlPr>
                          <a:rPr lang="zh-CN" altLang="zh-CN" b="1" i="1">
                            <a:latin typeface="Cambria Math"/>
                          </a:rPr>
                        </m:ctrlPr>
                      </m:dPr>
                      <m:e>
                        <m:r>
                          <a:rPr lang="en-US" altLang="zh-CN" b="1" i="1">
                            <a:latin typeface="Cambria Math"/>
                          </a:rPr>
                          <m:t>𝒙</m:t>
                        </m:r>
                      </m:e>
                    </m:d>
                  </m:oMath>
                </a14:m>
                <a:r>
                  <a:rPr lang="en-US" altLang="zh-CN" b="1" dirty="0" smtClean="0"/>
                  <a:t>=2sin(2</a:t>
                </a:r>
                <a14:m>
                  <m:oMath xmlns:m="http://schemas.openxmlformats.org/officeDocument/2006/math">
                    <m:r>
                      <a:rPr lang="en-US" altLang="zh-CN" b="1" i="1">
                        <a:latin typeface="Cambria Math"/>
                      </a:rPr>
                      <m:t>𝒙</m:t>
                    </m:r>
                    <m:r>
                      <a:rPr lang="en-US" altLang="zh-CN" b="1" i="1" smtClean="0">
                        <a:latin typeface="Cambria Math"/>
                      </a:rPr>
                      <m:t>−</m:t>
                    </m:r>
                    <m:f>
                      <m:fPr>
                        <m:ctrlPr>
                          <a:rPr lang="en-US" altLang="zh-CN" b="1" i="1" dirty="0" smtClean="0">
                            <a:latin typeface="Cambria Math"/>
                          </a:rPr>
                        </m:ctrlPr>
                      </m:fPr>
                      <m:num>
                        <m:r>
                          <a:rPr lang="zh-CN" altLang="en-US" b="1" i="1" dirty="0" smtClean="0">
                            <a:latin typeface="Cambria Math"/>
                          </a:rPr>
                          <m:t>𝝅</m:t>
                        </m:r>
                      </m:num>
                      <m:den>
                        <m:r>
                          <a:rPr lang="en-US" altLang="zh-CN" b="1" i="1" dirty="0" smtClean="0">
                            <a:latin typeface="Cambria Math"/>
                          </a:rPr>
                          <m:t>𝟒</m:t>
                        </m:r>
                      </m:den>
                    </m:f>
                    <m:r>
                      <a:rPr lang="en-US" altLang="zh-CN" b="1" i="1" dirty="0" smtClean="0">
                        <a:latin typeface="Cambria Math"/>
                      </a:rPr>
                      <m:t>)</m:t>
                    </m:r>
                  </m:oMath>
                </a14:m>
                <a:endParaRPr lang="en-US" altLang="zh-CN" b="1" dirty="0" smtClean="0"/>
              </a:p>
              <a:p>
                <a:r>
                  <a:rPr lang="en-US" altLang="zh-CN" b="1" dirty="0" smtClean="0"/>
                  <a:t>(1)</a:t>
                </a:r>
                <a:r>
                  <a:rPr lang="zh-CN" altLang="en-US" b="1" dirty="0" smtClean="0"/>
                  <a:t>求振幅，周期，初相</a:t>
                </a:r>
                <a:endParaRPr lang="en-US" altLang="zh-CN" b="1" dirty="0" smtClean="0"/>
              </a:p>
              <a:p>
                <a:r>
                  <a:rPr lang="en-US" altLang="zh-CN" b="1" dirty="0" smtClean="0"/>
                  <a:t>(2)</a:t>
                </a:r>
                <a:r>
                  <a:rPr lang="zh-CN" altLang="en-US" b="1" dirty="0" smtClean="0"/>
                  <a:t>五点法作出它在一个周期内的图像</a:t>
                </a:r>
                <a:endParaRPr lang="en-US" altLang="zh-CN" b="1" dirty="0" smtClean="0"/>
              </a:p>
              <a:p>
                <a:r>
                  <a:rPr lang="en-US" altLang="zh-CN" b="1" dirty="0" smtClean="0"/>
                  <a:t>(3)</a:t>
                </a:r>
                <a:r>
                  <a:rPr lang="zh-CN" altLang="en-US" b="1" dirty="0" smtClean="0"/>
                  <a:t>求它在区间</a:t>
                </a:r>
                <a14:m>
                  <m:oMath xmlns:m="http://schemas.openxmlformats.org/officeDocument/2006/math">
                    <m:d>
                      <m:dPr>
                        <m:begChr m:val="["/>
                        <m:endChr m:val="]"/>
                        <m:ctrlPr>
                          <a:rPr lang="en-US" altLang="zh-CN" b="1" i="1" smtClean="0">
                            <a:latin typeface="Cambria Math"/>
                          </a:rPr>
                        </m:ctrlPr>
                      </m:dPr>
                      <m:e>
                        <m:r>
                          <a:rPr lang="en-US" altLang="zh-CN" b="1" i="1" smtClean="0">
                            <a:latin typeface="Cambria Math"/>
                          </a:rPr>
                          <m:t>𝟎</m:t>
                        </m:r>
                        <m:r>
                          <a:rPr lang="zh-CN" altLang="en-US" b="1" i="1" smtClean="0">
                            <a:latin typeface="Cambria Math"/>
                          </a:rPr>
                          <m:t>，</m:t>
                        </m:r>
                        <m:r>
                          <a:rPr lang="zh-CN" altLang="en-US" b="1" i="1" smtClean="0">
                            <a:latin typeface="Cambria Math"/>
                          </a:rPr>
                          <m:t>𝝅</m:t>
                        </m:r>
                      </m:e>
                    </m:d>
                  </m:oMath>
                </a14:m>
                <a:r>
                  <a:rPr lang="zh-CN" altLang="en-US" b="1" dirty="0" smtClean="0"/>
                  <a:t>上的单增区间</a:t>
                </a:r>
                <a:endParaRPr lang="zh-CN" altLang="en-US" b="1" dirty="0"/>
              </a:p>
              <a:p>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16835" y="1192696"/>
                <a:ext cx="10959548" cy="1616533"/>
              </a:xfrm>
              <a:prstGeom prst="rect">
                <a:avLst/>
              </a:prstGeom>
              <a:blipFill rotWithShape="1">
                <a:blip r:embed="rId2"/>
                <a:stretch>
                  <a:fillRect l="-501"/>
                </a:stretch>
              </a:blipFill>
            </p:spPr>
            <p:txBody>
              <a:bodyPr/>
              <a:lstStyle/>
              <a:p>
                <a:r>
                  <a:rPr lang="zh-CN" altLang="en-US">
                    <a:noFill/>
                  </a:rPr>
                  <a:t> </a:t>
                </a:r>
              </a:p>
            </p:txBody>
          </p:sp>
        </mc:Fallback>
      </mc:AlternateContent>
      <p:sp>
        <p:nvSpPr>
          <p:cNvPr id="7" name="TextBox 6"/>
          <p:cNvSpPr txBox="1"/>
          <p:nvPr/>
        </p:nvSpPr>
        <p:spPr>
          <a:xfrm>
            <a:off x="516835" y="3115126"/>
            <a:ext cx="9753600" cy="369332"/>
          </a:xfrm>
          <a:prstGeom prst="rect">
            <a:avLst/>
          </a:prstGeom>
          <a:noFill/>
        </p:spPr>
        <p:txBody>
          <a:bodyPr wrap="square" rtlCol="0">
            <a:spAutoFit/>
          </a:bodyPr>
          <a:lstStyle/>
          <a:p>
            <a:r>
              <a:rPr lang="zh-CN" altLang="en-US" b="1" dirty="0" smtClean="0">
                <a:solidFill>
                  <a:srgbClr val="7030A0"/>
                </a:solidFill>
              </a:rPr>
              <a:t>分析</a:t>
            </a:r>
            <a:r>
              <a:rPr lang="zh-CN" altLang="en-US" dirty="0" smtClean="0"/>
              <a:t>：</a:t>
            </a:r>
            <a:r>
              <a:rPr lang="zh-CN" altLang="en-US" b="1" dirty="0" smtClean="0"/>
              <a:t>第一问考查基本概念</a:t>
            </a:r>
            <a:endParaRPr lang="zh-CN" altLang="en-US" b="1" dirty="0"/>
          </a:p>
        </p:txBody>
      </p:sp>
      <mc:AlternateContent xmlns:mc="http://schemas.openxmlformats.org/markup-compatibility/2006" xmlns:a14="http://schemas.microsoft.com/office/drawing/2010/main">
        <mc:Choice Requires="a14">
          <p:sp>
            <p:nvSpPr>
              <p:cNvPr id="5" name="TextBox 4"/>
              <p:cNvSpPr txBox="1"/>
              <p:nvPr/>
            </p:nvSpPr>
            <p:spPr>
              <a:xfrm>
                <a:off x="622853" y="3696961"/>
                <a:ext cx="10230678" cy="770147"/>
              </a:xfrm>
              <a:prstGeom prst="rect">
                <a:avLst/>
              </a:prstGeom>
              <a:noFill/>
            </p:spPr>
            <p:txBody>
              <a:bodyPr wrap="square" rtlCol="0">
                <a:spAutoFit/>
              </a:bodyPr>
              <a:lstStyle/>
              <a:p>
                <a:r>
                  <a:rPr lang="zh-CN" altLang="en-US" b="1" dirty="0"/>
                  <a:t>对于函数</a:t>
                </a:r>
                <a:r>
                  <a:rPr lang="en-US" altLang="zh-CN" b="1" dirty="0"/>
                  <a:t>y=Asin(</a:t>
                </a:r>
                <a:r>
                  <a:rPr lang="en-US" altLang="zh-CN" b="1" dirty="0">
                    <a:sym typeface="Symbol" pitchFamily="18" charset="2"/>
                  </a:rPr>
                  <a:t></a:t>
                </a:r>
                <a14:m>
                  <m:oMath xmlns:m="http://schemas.openxmlformats.org/officeDocument/2006/math">
                    <m:r>
                      <a:rPr lang="en-US" altLang="zh-CN" b="1">
                        <a:latin typeface="Cambria Math"/>
                        <a:sym typeface="Symbol" pitchFamily="18" charset="2"/>
                      </a:rPr>
                      <m:t>𝑥</m:t>
                    </m:r>
                  </m:oMath>
                </a14:m>
                <a:r>
                  <a:rPr lang="en-US" altLang="zh-CN" b="1" dirty="0">
                    <a:sym typeface="Symbol" pitchFamily="18" charset="2"/>
                  </a:rPr>
                  <a:t>+)</a:t>
                </a:r>
                <a:r>
                  <a:rPr lang="zh-CN" altLang="en-US" b="1" dirty="0">
                    <a:sym typeface="Symbol" pitchFamily="18" charset="2"/>
                  </a:rPr>
                  <a:t>，（</a:t>
                </a:r>
                <a:r>
                  <a:rPr lang="en-US" altLang="zh-CN" b="1" dirty="0">
                    <a:sym typeface="Symbol" pitchFamily="18" charset="2"/>
                  </a:rPr>
                  <a:t>A&gt;0</a:t>
                </a:r>
                <a:r>
                  <a:rPr lang="zh-CN" altLang="en-US" b="1" dirty="0">
                    <a:sym typeface="Symbol" pitchFamily="18" charset="2"/>
                  </a:rPr>
                  <a:t>，</a:t>
                </a:r>
                <a14:m>
                  <m:oMath xmlns:m="http://schemas.openxmlformats.org/officeDocument/2006/math">
                    <m:r>
                      <a:rPr lang="zh-CN" altLang="en-US" b="1">
                        <a:latin typeface="Cambria Math"/>
                        <a:sym typeface="Symbol" pitchFamily="18" charset="2"/>
                      </a:rPr>
                      <m:t>𝜔</m:t>
                    </m:r>
                    <m:r>
                      <a:rPr lang="en-US" altLang="zh-CN" b="1">
                        <a:latin typeface="Cambria Math"/>
                        <a:sym typeface="Symbol" pitchFamily="18" charset="2"/>
                      </a:rPr>
                      <m:t>&gt;0</m:t>
                    </m:r>
                  </m:oMath>
                </a14:m>
                <a:r>
                  <a:rPr lang="zh-CN" altLang="en-US" b="1" dirty="0">
                    <a:sym typeface="Symbol" pitchFamily="18" charset="2"/>
                  </a:rPr>
                  <a:t>），振幅为</a:t>
                </a:r>
                <a:r>
                  <a:rPr lang="en-US" altLang="zh-CN" b="1" dirty="0">
                    <a:sym typeface="Symbol" pitchFamily="18" charset="2"/>
                  </a:rPr>
                  <a:t>A,</a:t>
                </a:r>
                <a:r>
                  <a:rPr lang="zh-CN" altLang="en-US" b="1" dirty="0">
                    <a:sym typeface="Symbol" pitchFamily="18" charset="2"/>
                  </a:rPr>
                  <a:t>周期</a:t>
                </a:r>
                <a:r>
                  <a:rPr lang="en-US" altLang="zh-CN" b="1" dirty="0">
                    <a:sym typeface="Symbol" pitchFamily="18" charset="2"/>
                  </a:rPr>
                  <a:t>T=</a:t>
                </a:r>
                <a14:m>
                  <m:oMath xmlns:m="http://schemas.openxmlformats.org/officeDocument/2006/math">
                    <m:f>
                      <m:fPr>
                        <m:ctrlPr>
                          <a:rPr lang="en-US" altLang="zh-CN" b="1" i="1">
                            <a:latin typeface="Cambria Math"/>
                            <a:sym typeface="Symbol" pitchFamily="18" charset="2"/>
                          </a:rPr>
                        </m:ctrlPr>
                      </m:fPr>
                      <m:num>
                        <m:r>
                          <a:rPr lang="en-US" altLang="zh-CN" b="1">
                            <a:latin typeface="Cambria Math"/>
                            <a:sym typeface="Symbol" pitchFamily="18" charset="2"/>
                          </a:rPr>
                          <m:t>𝟐</m:t>
                        </m:r>
                        <m:r>
                          <a:rPr lang="zh-CN" altLang="en-US" b="1">
                            <a:latin typeface="Cambria Math"/>
                            <a:sym typeface="Symbol" pitchFamily="18" charset="2"/>
                          </a:rPr>
                          <m:t>𝝅</m:t>
                        </m:r>
                      </m:num>
                      <m:den>
                        <m:r>
                          <a:rPr lang="zh-CN" altLang="en-US" b="1">
                            <a:latin typeface="Cambria Math"/>
                            <a:sym typeface="Symbol" pitchFamily="18" charset="2"/>
                          </a:rPr>
                          <m:t>𝝎</m:t>
                        </m:r>
                      </m:den>
                    </m:f>
                    <m:r>
                      <a:rPr lang="zh-CN" altLang="en-US" b="1">
                        <a:latin typeface="Cambria Math"/>
                        <a:sym typeface="Symbol" pitchFamily="18" charset="2"/>
                      </a:rPr>
                      <m:t>，频率</m:t>
                    </m:r>
                    <m:r>
                      <a:rPr lang="en-US" altLang="zh-CN" b="1" i="1">
                        <a:latin typeface="Cambria Math"/>
                        <a:sym typeface="Symbol" pitchFamily="18" charset="2"/>
                      </a:rPr>
                      <m:t>𝒇</m:t>
                    </m:r>
                    <m:r>
                      <a:rPr lang="en-US" altLang="zh-CN" b="1">
                        <a:latin typeface="Cambria Math"/>
                        <a:sym typeface="Symbol" pitchFamily="18" charset="2"/>
                      </a:rPr>
                      <m:t>=</m:t>
                    </m:r>
                    <m:f>
                      <m:fPr>
                        <m:ctrlPr>
                          <a:rPr lang="en-US" altLang="zh-CN" b="1" i="1">
                            <a:latin typeface="Cambria Math"/>
                            <a:sym typeface="Symbol" pitchFamily="18" charset="2"/>
                          </a:rPr>
                        </m:ctrlPr>
                      </m:fPr>
                      <m:num>
                        <m:r>
                          <a:rPr lang="en-US" altLang="zh-CN" b="1" i="1">
                            <a:latin typeface="Cambria Math"/>
                            <a:sym typeface="Symbol" pitchFamily="18" charset="2"/>
                          </a:rPr>
                          <m:t>𝟏</m:t>
                        </m:r>
                      </m:num>
                      <m:den>
                        <m:r>
                          <a:rPr lang="en-US" altLang="zh-CN" b="1" i="1">
                            <a:latin typeface="Cambria Math"/>
                            <a:sym typeface="Symbol" pitchFamily="18" charset="2"/>
                          </a:rPr>
                          <m:t>𝑻</m:t>
                        </m:r>
                      </m:den>
                    </m:f>
                    <m:r>
                      <a:rPr lang="zh-CN" altLang="en-US" b="1">
                        <a:latin typeface="Cambria Math"/>
                        <a:sym typeface="Symbol" pitchFamily="18" charset="2"/>
                      </a:rPr>
                      <m:t>，相位</m:t>
                    </m:r>
                  </m:oMath>
                </a14:m>
                <a:endParaRPr lang="en-US" altLang="zh-CN" b="1" dirty="0">
                  <a:sym typeface="Symbol" pitchFamily="18" charset="2"/>
                </a:endParaRPr>
              </a:p>
              <a:p>
                <a14:m>
                  <m:oMath xmlns:m="http://schemas.openxmlformats.org/officeDocument/2006/math">
                    <m:r>
                      <a:rPr lang="zh-CN" altLang="en-US" b="1">
                        <a:latin typeface="Cambria Math"/>
                        <a:sym typeface="Symbol" pitchFamily="18" charset="2"/>
                      </a:rPr>
                      <m:t>为</m:t>
                    </m:r>
                    <m:r>
                      <m:rPr>
                        <m:nor/>
                      </m:rPr>
                      <a:rPr lang="en-US" altLang="zh-CN" b="1" dirty="0">
                        <a:sym typeface="Symbol" pitchFamily="18" charset="2"/>
                      </a:rPr>
                      <m:t></m:t>
                    </m:r>
                    <m:r>
                      <a:rPr lang="en-US" altLang="zh-CN" b="1">
                        <a:latin typeface="Cambria Math"/>
                        <a:sym typeface="Symbol" pitchFamily="18" charset="2"/>
                      </a:rPr>
                      <m:t>𝒙</m:t>
                    </m:r>
                    <m:r>
                      <m:rPr>
                        <m:nor/>
                      </m:rPr>
                      <a:rPr lang="en-US" altLang="zh-CN" b="1" dirty="0">
                        <a:sym typeface="Symbol" pitchFamily="18" charset="2"/>
                      </a:rPr>
                      <m:t>+</m:t>
                    </m:r>
                  </m:oMath>
                </a14:m>
                <a:r>
                  <a:rPr lang="zh-CN" altLang="en-US" b="1" dirty="0"/>
                  <a:t>，初相为</a:t>
                </a:r>
                <a14:m>
                  <m:oMath xmlns:m="http://schemas.openxmlformats.org/officeDocument/2006/math">
                    <m:r>
                      <m:rPr>
                        <m:nor/>
                      </m:rPr>
                      <a:rPr lang="en-US" altLang="zh-CN" b="1" dirty="0">
                        <a:sym typeface="Symbol" pitchFamily="18" charset="2"/>
                      </a:rPr>
                      <m:t></m:t>
                    </m:r>
                    <m:r>
                      <a:rPr lang="en-US" altLang="zh-CN" b="1" dirty="0">
                        <a:latin typeface="Cambria Math"/>
                        <a:sym typeface="Symbol" pitchFamily="18" charset="2"/>
                      </a:rPr>
                      <m:t>.</m:t>
                    </m:r>
                  </m:oMath>
                </a14:m>
                <a:endParaRPr lang="zh-CN" alt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622853" y="3696961"/>
                <a:ext cx="10230678" cy="770147"/>
              </a:xfrm>
              <a:prstGeom prst="rect">
                <a:avLst/>
              </a:prstGeom>
              <a:blipFill rotWithShape="1">
                <a:blip r:embed="rId3"/>
                <a:stretch>
                  <a:fillRect l="-477" b="-110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22853" y="5014119"/>
                <a:ext cx="9223512" cy="785536"/>
              </a:xfrm>
              <a:prstGeom prst="rect">
                <a:avLst/>
              </a:prstGeom>
              <a:noFill/>
            </p:spPr>
            <p:txBody>
              <a:bodyPr wrap="square" rtlCol="0">
                <a:spAutoFit/>
              </a:bodyPr>
              <a:lstStyle/>
              <a:p>
                <a:r>
                  <a:rPr lang="zh-CN" altLang="en-US" b="1" dirty="0" smtClean="0"/>
                  <a:t>解析</a:t>
                </a:r>
                <a:r>
                  <a:rPr lang="zh-CN" altLang="en-US" dirty="0" smtClean="0"/>
                  <a:t>：</a:t>
                </a:r>
                <a:endParaRPr lang="en-US" altLang="zh-CN" dirty="0" smtClean="0"/>
              </a:p>
              <a:p>
                <a:r>
                  <a:rPr lang="zh-CN" altLang="en-US" b="1" dirty="0" smtClean="0"/>
                  <a:t>（</a:t>
                </a:r>
                <a:r>
                  <a:rPr lang="en-US" altLang="zh-CN" b="1" dirty="0" smtClean="0"/>
                  <a:t>1</a:t>
                </a:r>
                <a:r>
                  <a:rPr lang="zh-CN" altLang="en-US" b="1" dirty="0" smtClean="0"/>
                  <a:t>）振幅为</a:t>
                </a:r>
                <a:r>
                  <a:rPr lang="en-US" altLang="zh-CN" b="1" dirty="0" smtClean="0"/>
                  <a:t>2</a:t>
                </a:r>
                <a:r>
                  <a:rPr lang="zh-CN" altLang="en-US" b="1" dirty="0" smtClean="0"/>
                  <a:t>，周期为</a:t>
                </a:r>
                <a:r>
                  <a:rPr lang="en-US" altLang="zh-CN" b="1" dirty="0" smtClean="0"/>
                  <a:t>T=</a:t>
                </a:r>
                <a14:m>
                  <m:oMath xmlns:m="http://schemas.openxmlformats.org/officeDocument/2006/math">
                    <m:f>
                      <m:fPr>
                        <m:ctrlPr>
                          <a:rPr lang="en-US" altLang="zh-CN" b="1" i="1" smtClean="0">
                            <a:latin typeface="Cambria Math"/>
                          </a:rPr>
                        </m:ctrlPr>
                      </m:fPr>
                      <m:num>
                        <m:r>
                          <a:rPr lang="en-US" altLang="zh-CN" b="1" i="1" smtClean="0">
                            <a:latin typeface="Cambria Math"/>
                          </a:rPr>
                          <m:t>𝟐</m:t>
                        </m:r>
                        <m:r>
                          <a:rPr lang="zh-CN" altLang="en-US" b="1" i="1" smtClean="0">
                            <a:latin typeface="Cambria Math"/>
                          </a:rPr>
                          <m:t>𝝅</m:t>
                        </m:r>
                      </m:num>
                      <m:den>
                        <m:r>
                          <a:rPr lang="en-US" altLang="zh-CN" b="1" i="1" smtClean="0">
                            <a:latin typeface="Cambria Math"/>
                          </a:rPr>
                          <m:t>𝟐</m:t>
                        </m:r>
                      </m:den>
                    </m:f>
                  </m:oMath>
                </a14:m>
                <a:r>
                  <a:rPr lang="en-US" altLang="zh-CN" b="1" dirty="0" smtClean="0"/>
                  <a:t>=</a:t>
                </a:r>
                <a14:m>
                  <m:oMath xmlns:m="http://schemas.openxmlformats.org/officeDocument/2006/math">
                    <m:r>
                      <a:rPr lang="zh-CN" altLang="en-US" b="1" i="1" dirty="0" smtClean="0">
                        <a:latin typeface="Cambria Math"/>
                      </a:rPr>
                      <m:t>𝝅</m:t>
                    </m:r>
                  </m:oMath>
                </a14:m>
                <a:r>
                  <a:rPr lang="zh-CN" altLang="en-US" b="1" dirty="0" smtClean="0"/>
                  <a:t>，初相为</a:t>
                </a:r>
                <a:r>
                  <a:rPr lang="en-US" altLang="zh-CN" b="1" dirty="0" smtClean="0"/>
                  <a:t>-</a:t>
                </a:r>
                <a14:m>
                  <m:oMath xmlns:m="http://schemas.openxmlformats.org/officeDocument/2006/math">
                    <m:f>
                      <m:fPr>
                        <m:ctrlPr>
                          <a:rPr lang="en-US" altLang="zh-CN" b="1" i="1" smtClean="0">
                            <a:latin typeface="Cambria Math"/>
                          </a:rPr>
                        </m:ctrlPr>
                      </m:fPr>
                      <m:num>
                        <m:r>
                          <a:rPr lang="zh-CN" altLang="en-US" b="1" i="1" smtClean="0">
                            <a:latin typeface="Cambria Math"/>
                          </a:rPr>
                          <m:t>𝝅</m:t>
                        </m:r>
                      </m:num>
                      <m:den>
                        <m:r>
                          <a:rPr lang="en-US" altLang="zh-CN" b="1" i="1" smtClean="0">
                            <a:latin typeface="Cambria Math"/>
                          </a:rPr>
                          <m:t>𝟒</m:t>
                        </m:r>
                      </m:den>
                    </m:f>
                  </m:oMath>
                </a14:m>
                <a:endParaRPr lang="zh-CN" alt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22853" y="5014119"/>
                <a:ext cx="9223512" cy="785536"/>
              </a:xfrm>
              <a:prstGeom prst="rect">
                <a:avLst/>
              </a:prstGeom>
              <a:blipFill rotWithShape="1">
                <a:blip r:embed="rId4"/>
                <a:stretch>
                  <a:fillRect l="-529" t="-3906" b="-23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079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4609264"/>
              </p:ext>
            </p:extLst>
          </p:nvPr>
        </p:nvGraphicFramePr>
        <p:xfrm>
          <a:off x="6032500" y="3319463"/>
          <a:ext cx="127000" cy="215900"/>
        </p:xfrm>
        <a:graphic>
          <a:graphicData uri="http://schemas.openxmlformats.org/presentationml/2006/ole">
            <mc:AlternateContent xmlns:mc="http://schemas.openxmlformats.org/markup-compatibility/2006">
              <mc:Choice xmlns:v="urn:schemas-microsoft-com:vml" Requires="v">
                <p:oleObj spid="_x0000_s205852" name="公式" r:id="rId3" imgW="126720" imgH="215640" progId="Equation.3">
                  <p:embed/>
                </p:oleObj>
              </mc:Choice>
              <mc:Fallback>
                <p:oleObj name="公式" r:id="rId3" imgW="126720" imgH="215640" progId="Equation.3">
                  <p:embed/>
                  <p:pic>
                    <p:nvPicPr>
                      <p:cNvPr id="0" name=""/>
                      <p:cNvPicPr/>
                      <p:nvPr/>
                    </p:nvPicPr>
                    <p:blipFill>
                      <a:blip r:embed="rId4"/>
                      <a:stretch>
                        <a:fillRect/>
                      </a:stretch>
                    </p:blipFill>
                    <p:spPr>
                      <a:xfrm>
                        <a:off x="6032500" y="3319463"/>
                        <a:ext cx="127000" cy="2159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5" name="TextBox 4"/>
              <p:cNvSpPr txBox="1"/>
              <p:nvPr/>
            </p:nvSpPr>
            <p:spPr>
              <a:xfrm>
                <a:off x="349584" y="857838"/>
                <a:ext cx="11696642" cy="1183594"/>
              </a:xfrm>
              <a:prstGeom prst="rect">
                <a:avLst/>
              </a:prstGeom>
              <a:noFill/>
            </p:spPr>
            <p:txBody>
              <a:bodyPr wrap="square" rtlCol="0">
                <a:spAutoFit/>
              </a:bodyPr>
              <a:lstStyle/>
              <a:p>
                <a:r>
                  <a:rPr lang="zh-CN" altLang="en-US" b="1" dirty="0" smtClean="0"/>
                  <a:t>分析：</a:t>
                </a:r>
                <a:r>
                  <a:rPr lang="zh-CN" altLang="en-US" sz="2000" dirty="0" smtClean="0">
                    <a:latin typeface="宋体" pitchFamily="2" charset="-122"/>
                    <a:ea typeface="宋体" pitchFamily="2" charset="-122"/>
                  </a:rPr>
                  <a:t>第二问</a:t>
                </a:r>
                <a:r>
                  <a:rPr lang="zh-CN" altLang="en-US" sz="2000" dirty="0" smtClean="0">
                    <a:latin typeface="宋体" pitchFamily="2" charset="-122"/>
                    <a:ea typeface="宋体" pitchFamily="2" charset="-122"/>
                  </a:rPr>
                  <a:t>考查五</a:t>
                </a:r>
                <a:r>
                  <a:rPr lang="zh-CN" altLang="en-US" sz="2000" dirty="0" smtClean="0">
                    <a:latin typeface="宋体" pitchFamily="2" charset="-122"/>
                    <a:ea typeface="宋体" pitchFamily="2" charset="-122"/>
                  </a:rPr>
                  <a:t>点法作图，正弦函数</a:t>
                </a:r>
                <a:r>
                  <a:rPr lang="en-US" altLang="zh-CN" sz="2000" spc="300" dirty="0" smtClean="0">
                    <a:latin typeface="宋体" pitchFamily="2" charset="-122"/>
                    <a:ea typeface="宋体" pitchFamily="2" charset="-122"/>
                  </a:rPr>
                  <a:t>y=sin</a:t>
                </a:r>
                <a14:m>
                  <m:oMath xmlns:m="http://schemas.openxmlformats.org/officeDocument/2006/math">
                    <m:r>
                      <a:rPr lang="en-US" altLang="zh-CN" sz="2000" b="1" i="1">
                        <a:latin typeface="Cambria Math"/>
                      </a:rPr>
                      <m:t>𝒙</m:t>
                    </m:r>
                  </m:oMath>
                </a14:m>
                <a:r>
                  <a:rPr lang="zh-CN" altLang="en-US" sz="2000" dirty="0" smtClean="0">
                    <a:latin typeface="宋体" pitchFamily="2" charset="-122"/>
                    <a:ea typeface="宋体" pitchFamily="2" charset="-122"/>
                  </a:rPr>
                  <a:t>作</a:t>
                </a:r>
                <a:r>
                  <a:rPr lang="zh-CN" altLang="en-US" sz="2000" dirty="0" smtClean="0">
                    <a:latin typeface="宋体" pitchFamily="2" charset="-122"/>
                    <a:ea typeface="宋体" pitchFamily="2" charset="-122"/>
                  </a:rPr>
                  <a:t>图的过程关注的五个点为三个平衡点及两个最值点，为保证得到</a:t>
                </a:r>
                <a:r>
                  <a:rPr lang="en-US" altLang="zh-CN" sz="2000" spc="300" dirty="0" smtClean="0">
                    <a:solidFill>
                      <a:schemeClr val="tx1"/>
                    </a:solidFill>
                    <a:latin typeface="宋体" pitchFamily="2" charset="-122"/>
                    <a:ea typeface="宋体" pitchFamily="2" charset="-122"/>
                  </a:rPr>
                  <a:t>y=Asin(</a:t>
                </a:r>
                <a:r>
                  <a:rPr lang="en-US" altLang="zh-CN" sz="2000" spc="300" dirty="0" smtClean="0">
                    <a:solidFill>
                      <a:schemeClr val="tx1"/>
                    </a:solidFill>
                    <a:latin typeface="宋体" pitchFamily="2" charset="-122"/>
                    <a:ea typeface="宋体" pitchFamily="2" charset="-122"/>
                    <a:sym typeface="Symbol" pitchFamily="18" charset="2"/>
                  </a:rPr>
                  <a:t></a:t>
                </a:r>
                <a14:m>
                  <m:oMath xmlns:m="http://schemas.openxmlformats.org/officeDocument/2006/math">
                    <m:r>
                      <a:rPr lang="en-US" altLang="zh-CN" sz="2000" b="1" i="1">
                        <a:latin typeface="Cambria Math"/>
                      </a:rPr>
                      <m:t>𝒙</m:t>
                    </m:r>
                  </m:oMath>
                </a14:m>
                <a:r>
                  <a:rPr lang="en-US" altLang="zh-CN" sz="2000" spc="300" dirty="0" smtClean="0">
                    <a:solidFill>
                      <a:schemeClr val="tx1"/>
                    </a:solidFill>
                    <a:latin typeface="宋体" pitchFamily="2" charset="-122"/>
                    <a:ea typeface="宋体" pitchFamily="2" charset="-122"/>
                    <a:sym typeface="Symbol" pitchFamily="18" charset="2"/>
                  </a:rPr>
                  <a:t>+</a:t>
                </a:r>
                <a:r>
                  <a:rPr lang="en-US" altLang="zh-CN" sz="2000" spc="300" dirty="0">
                    <a:solidFill>
                      <a:schemeClr val="tx1"/>
                    </a:solidFill>
                    <a:latin typeface="宋体" pitchFamily="2" charset="-122"/>
                    <a:ea typeface="宋体" pitchFamily="2" charset="-122"/>
                    <a:sym typeface="Symbol" pitchFamily="18" charset="2"/>
                  </a:rPr>
                  <a:t></a:t>
                </a:r>
                <a:r>
                  <a:rPr lang="en-US" altLang="zh-CN" sz="2000" spc="300" dirty="0" smtClean="0">
                    <a:solidFill>
                      <a:schemeClr val="tx1"/>
                    </a:solidFill>
                    <a:latin typeface="宋体" pitchFamily="2" charset="-122"/>
                    <a:ea typeface="宋体" pitchFamily="2" charset="-122"/>
                    <a:sym typeface="Symbol" pitchFamily="18" charset="2"/>
                  </a:rPr>
                  <a:t>)</a:t>
                </a:r>
                <a:r>
                  <a:rPr lang="zh-CN" altLang="en-US" sz="2000" spc="300" dirty="0" smtClean="0">
                    <a:solidFill>
                      <a:schemeClr val="tx1"/>
                    </a:solidFill>
                    <a:latin typeface="宋体" pitchFamily="2" charset="-122"/>
                    <a:ea typeface="宋体" pitchFamily="2" charset="-122"/>
                    <a:sym typeface="Symbol" pitchFamily="18" charset="2"/>
                  </a:rPr>
                  <a:t>图像依旧为此类型的五个点，</a:t>
                </a:r>
                <a:r>
                  <a:rPr lang="zh-CN" altLang="en-US" sz="2000" dirty="0" smtClean="0">
                    <a:latin typeface="宋体" pitchFamily="2" charset="-122"/>
                    <a:ea typeface="宋体" pitchFamily="2" charset="-122"/>
                  </a:rPr>
                  <a:t>要对整体角</a:t>
                </a:r>
                <a:r>
                  <a:rPr lang="en-US" altLang="zh-CN" sz="2000" b="1" dirty="0">
                    <a:latin typeface="宋体" pitchFamily="2" charset="-122"/>
                    <a:ea typeface="宋体" pitchFamily="2" charset="-122"/>
                  </a:rPr>
                  <a:t>2</a:t>
                </a:r>
                <a14:m>
                  <m:oMath xmlns:m="http://schemas.openxmlformats.org/officeDocument/2006/math">
                    <m:r>
                      <a:rPr lang="en-US" altLang="zh-CN" sz="2000" b="1" i="1">
                        <a:latin typeface="Cambria Math"/>
                      </a:rPr>
                      <m:t>𝒙</m:t>
                    </m:r>
                  </m:oMath>
                </a14:m>
                <a:r>
                  <a:rPr lang="en-US" altLang="zh-CN" sz="2000" b="1" dirty="0">
                    <a:latin typeface="宋体" pitchFamily="2" charset="-122"/>
                    <a:ea typeface="宋体" pitchFamily="2" charset="-122"/>
                  </a:rPr>
                  <a:t>-</a:t>
                </a:r>
                <a14:m>
                  <m:oMath xmlns:m="http://schemas.openxmlformats.org/officeDocument/2006/math">
                    <m:f>
                      <m:fPr>
                        <m:ctrlPr>
                          <a:rPr lang="en-US" altLang="zh-CN" sz="2000" b="1" i="1" dirty="0">
                            <a:latin typeface="Cambria Math"/>
                          </a:rPr>
                        </m:ctrlPr>
                      </m:fPr>
                      <m:num>
                        <m:r>
                          <a:rPr lang="zh-CN" altLang="en-US" sz="2000" b="1" dirty="0">
                            <a:latin typeface="Cambria Math"/>
                          </a:rPr>
                          <m:t>𝛑</m:t>
                        </m:r>
                      </m:num>
                      <m:den>
                        <m:r>
                          <a:rPr lang="en-US" altLang="zh-CN" sz="2000" b="1" dirty="0">
                            <a:latin typeface="Cambria Math"/>
                          </a:rPr>
                          <m:t>𝟒</m:t>
                        </m:r>
                      </m:den>
                    </m:f>
                    <m:r>
                      <a:rPr lang="zh-CN" altLang="en-US" sz="2000" spc="300" dirty="0">
                        <a:latin typeface="Cambria Math"/>
                        <a:ea typeface="宋体" pitchFamily="2" charset="-122"/>
                      </a:rPr>
                      <m:t>赋值为</m:t>
                    </m:r>
                  </m:oMath>
                </a14:m>
                <a:r>
                  <a:rPr lang="en-US" altLang="zh-CN" sz="2000" dirty="0" smtClean="0">
                    <a:latin typeface="宋体" pitchFamily="2" charset="-122"/>
                    <a:ea typeface="宋体" pitchFamily="2" charset="-122"/>
                  </a:rPr>
                  <a:t>0</a:t>
                </a:r>
                <a:r>
                  <a:rPr lang="zh-CN" altLang="en-US" sz="2000" dirty="0" smtClean="0">
                    <a:latin typeface="宋体" pitchFamily="2" charset="-122"/>
                    <a:ea typeface="宋体" pitchFamily="2" charset="-122"/>
                  </a:rPr>
                  <a:t>，</a:t>
                </a:r>
                <a14:m>
                  <m:oMath xmlns:m="http://schemas.openxmlformats.org/officeDocument/2006/math">
                    <m:f>
                      <m:fPr>
                        <m:ctrlPr>
                          <a:rPr lang="en-US" altLang="zh-CN" sz="2000" i="1" dirty="0">
                            <a:latin typeface="Cambria Math"/>
                          </a:rPr>
                        </m:ctrlPr>
                      </m:fPr>
                      <m:num>
                        <m:r>
                          <m:rPr>
                            <m:sty m:val="p"/>
                          </m:rPr>
                          <a:rPr lang="zh-CN" altLang="en-US" sz="2000" b="0" i="0" dirty="0">
                            <a:latin typeface="Cambria Math"/>
                          </a:rPr>
                          <m:t>π</m:t>
                        </m:r>
                      </m:num>
                      <m:den>
                        <m:r>
                          <a:rPr lang="en-US" altLang="zh-CN" sz="2000" b="0" i="0" dirty="0" smtClean="0">
                            <a:latin typeface="Cambria Math"/>
                          </a:rPr>
                          <m:t>2</m:t>
                        </m:r>
                      </m:den>
                    </m:f>
                    <m:r>
                      <a:rPr lang="en-US" altLang="zh-CN" sz="2000" b="0" i="0" dirty="0" smtClean="0">
                        <a:latin typeface="Cambria Math"/>
                      </a:rPr>
                      <m:t>,</m:t>
                    </m:r>
                    <m:r>
                      <m:rPr>
                        <m:sty m:val="p"/>
                      </m:rPr>
                      <a:rPr lang="zh-CN" altLang="en-US" sz="2000" b="0" i="0">
                        <a:latin typeface="Cambria Math"/>
                      </a:rPr>
                      <m:t>π</m:t>
                    </m:r>
                    <m:r>
                      <a:rPr lang="en-US" altLang="zh-CN" sz="2000" b="0" i="0" smtClean="0">
                        <a:latin typeface="Cambria Math"/>
                      </a:rPr>
                      <m:t>,</m:t>
                    </m:r>
                    <m:f>
                      <m:fPr>
                        <m:ctrlPr>
                          <a:rPr lang="en-US" altLang="zh-CN" sz="2000" i="1" dirty="0" smtClean="0">
                            <a:latin typeface="Cambria Math"/>
                          </a:rPr>
                        </m:ctrlPr>
                      </m:fPr>
                      <m:num>
                        <m:r>
                          <a:rPr lang="en-US" altLang="zh-CN" sz="2000" b="0" i="0" dirty="0" smtClean="0">
                            <a:latin typeface="Cambria Math"/>
                          </a:rPr>
                          <m:t>3</m:t>
                        </m:r>
                        <m:r>
                          <m:rPr>
                            <m:sty m:val="p"/>
                          </m:rPr>
                          <a:rPr lang="zh-CN" altLang="en-US" sz="2000" b="0" i="0" dirty="0" smtClean="0">
                            <a:latin typeface="Cambria Math"/>
                          </a:rPr>
                          <m:t>π</m:t>
                        </m:r>
                      </m:num>
                      <m:den>
                        <m:r>
                          <a:rPr lang="en-US" altLang="zh-CN" sz="2000" b="0" i="0" dirty="0">
                            <a:latin typeface="Cambria Math"/>
                          </a:rPr>
                          <m:t>2</m:t>
                        </m:r>
                      </m:den>
                    </m:f>
                    <m:r>
                      <a:rPr lang="en-US" altLang="zh-CN" sz="2000" b="0" i="0" dirty="0" smtClean="0">
                        <a:latin typeface="Cambria Math"/>
                      </a:rPr>
                      <m:t>,2</m:t>
                    </m:r>
                    <m:r>
                      <m:rPr>
                        <m:sty m:val="p"/>
                      </m:rPr>
                      <a:rPr lang="zh-CN" altLang="en-US" sz="2000" b="0" i="0" dirty="0" smtClean="0">
                        <a:latin typeface="Cambria Math"/>
                      </a:rPr>
                      <m:t>π</m:t>
                    </m:r>
                  </m:oMath>
                </a14:m>
                <a:r>
                  <a:rPr lang="zh-CN" altLang="en-US" sz="2000" dirty="0" smtClean="0">
                    <a:latin typeface="宋体" pitchFamily="2" charset="-122"/>
                    <a:ea typeface="宋体" pitchFamily="2" charset="-122"/>
                  </a:rPr>
                  <a:t>，进一步反解出相应的</a:t>
                </a:r>
                <a14:m>
                  <m:oMath xmlns:m="http://schemas.openxmlformats.org/officeDocument/2006/math">
                    <m:r>
                      <a:rPr lang="en-US" altLang="zh-CN" b="1" i="1">
                        <a:latin typeface="Cambria Math"/>
                      </a:rPr>
                      <m:t>𝒙</m:t>
                    </m:r>
                    <m:r>
                      <a:rPr lang="zh-CN" altLang="en-US" sz="2000" b="0" i="0">
                        <a:latin typeface="Cambria Math"/>
                        <a:ea typeface="宋体" pitchFamily="2" charset="-122"/>
                        <a:sym typeface="Symbol" pitchFamily="18" charset="2"/>
                      </a:rPr>
                      <m:t>，得到</m:t>
                    </m:r>
                    <m:r>
                      <a:rPr lang="zh-CN" altLang="en-US" sz="2000" b="0" i="1" smtClean="0">
                        <a:latin typeface="Cambria Math"/>
                        <a:ea typeface="宋体" pitchFamily="2" charset="-122"/>
                        <a:sym typeface="Symbol" pitchFamily="18" charset="2"/>
                      </a:rPr>
                      <m:t>的</m:t>
                    </m:r>
                    <m:r>
                      <a:rPr lang="en-US" altLang="zh-CN" b="1" i="1">
                        <a:latin typeface="Cambria Math"/>
                      </a:rPr>
                      <m:t>𝒙</m:t>
                    </m:r>
                    <m:r>
                      <a:rPr lang="zh-CN" altLang="en-US" b="1" i="1" smtClean="0">
                        <a:latin typeface="Cambria Math"/>
                      </a:rPr>
                      <m:t>值即为</m:t>
                    </m:r>
                    <m:r>
                      <a:rPr lang="zh-CN" altLang="en-US" sz="2000" b="0" i="0">
                        <a:latin typeface="Cambria Math"/>
                        <a:ea typeface="宋体" pitchFamily="2" charset="-122"/>
                        <a:sym typeface="Symbol" pitchFamily="18" charset="2"/>
                      </a:rPr>
                      <m:t>五个关键点的横坐标</m:t>
                    </m:r>
                  </m:oMath>
                </a14:m>
                <a:r>
                  <a:rPr lang="zh-CN" altLang="en-US" sz="2000" dirty="0" smtClean="0">
                    <a:latin typeface="宋体" pitchFamily="2" charset="-122"/>
                    <a:ea typeface="宋体" pitchFamily="2" charset="-122"/>
                  </a:rPr>
                  <a:t>。</a:t>
                </a:r>
                <a:endParaRPr lang="en-US" altLang="zh-CN" sz="2000" dirty="0">
                  <a:latin typeface="宋体" pitchFamily="2" charset="-122"/>
                  <a:ea typeface="宋体" pitchFamily="2" charset="-122"/>
                </a:endParaRPr>
              </a:p>
            </p:txBody>
          </p:sp>
        </mc:Choice>
        <mc:Fallback>
          <p:sp>
            <p:nvSpPr>
              <p:cNvPr id="5" name="TextBox 4"/>
              <p:cNvSpPr txBox="1">
                <a:spLocks noRot="1" noChangeAspect="1" noMove="1" noResize="1" noEditPoints="1" noAdjustHandles="1" noChangeArrowheads="1" noChangeShapeType="1" noTextEdit="1"/>
              </p:cNvSpPr>
              <p:nvPr/>
            </p:nvSpPr>
            <p:spPr>
              <a:xfrm>
                <a:off x="349584" y="857838"/>
                <a:ext cx="11696642" cy="1183594"/>
              </a:xfrm>
              <a:prstGeom prst="rect">
                <a:avLst/>
              </a:prstGeom>
              <a:blipFill rotWithShape="1">
                <a:blip r:embed="rId5"/>
                <a:stretch>
                  <a:fillRect l="-521" t="-3608" r="-2762" b="-4639"/>
                </a:stretch>
              </a:blipFill>
            </p:spPr>
            <p:txBody>
              <a:bodyPr/>
              <a:lstStyle/>
              <a:p>
                <a:r>
                  <a:rPr lang="zh-CN" altLang="en-US">
                    <a:noFill/>
                  </a:rPr>
                  <a:t> </a:t>
                </a:r>
              </a:p>
            </p:txBody>
          </p:sp>
        </mc:Fallback>
      </mc:AlternateContent>
      <p:sp>
        <p:nvSpPr>
          <p:cNvPr id="6" name="TextBox 5"/>
          <p:cNvSpPr txBox="1"/>
          <p:nvPr/>
        </p:nvSpPr>
        <p:spPr>
          <a:xfrm>
            <a:off x="516834" y="2479885"/>
            <a:ext cx="4916557" cy="369332"/>
          </a:xfrm>
          <a:prstGeom prst="rect">
            <a:avLst/>
          </a:prstGeom>
          <a:noFill/>
        </p:spPr>
        <p:txBody>
          <a:bodyPr wrap="square" rtlCol="0">
            <a:spAutoFit/>
          </a:bodyPr>
          <a:lstStyle/>
          <a:p>
            <a:r>
              <a:rPr lang="zh-CN" altLang="en-US" dirty="0" smtClean="0"/>
              <a:t>（</a:t>
            </a:r>
            <a:r>
              <a:rPr lang="en-US" altLang="zh-CN" dirty="0" smtClean="0"/>
              <a:t>2</a:t>
            </a:r>
            <a:r>
              <a:rPr lang="zh-CN" altLang="en-US" dirty="0" smtClean="0"/>
              <a:t>）解析</a:t>
            </a:r>
            <a:endParaRPr lang="zh-CN" altLang="en-US" dirty="0"/>
          </a:p>
        </p:txBody>
      </p:sp>
      <p:sp>
        <p:nvSpPr>
          <p:cNvPr id="7" name="矩形 6"/>
          <p:cNvSpPr/>
          <p:nvPr/>
        </p:nvSpPr>
        <p:spPr>
          <a:xfrm>
            <a:off x="1108070" y="3004066"/>
            <a:ext cx="646331" cy="369332"/>
          </a:xfrm>
          <a:prstGeom prst="rect">
            <a:avLst/>
          </a:prstGeom>
        </p:spPr>
        <p:txBody>
          <a:bodyPr wrap="none">
            <a:spAutoFit/>
          </a:bodyPr>
          <a:lstStyle/>
          <a:p>
            <a:r>
              <a:rPr lang="zh-CN" altLang="en-US" dirty="0"/>
              <a:t>列表</a:t>
            </a:r>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1622185572"/>
                  </p:ext>
                </p:extLst>
              </p:nvPr>
            </p:nvGraphicFramePr>
            <p:xfrm>
              <a:off x="375477" y="3566562"/>
              <a:ext cx="6860210" cy="2441131"/>
            </p:xfrm>
            <a:graphic>
              <a:graphicData uri="http://schemas.openxmlformats.org/drawingml/2006/table">
                <a:tbl>
                  <a:tblPr firstRow="1" bandRow="1">
                    <a:tableStyleId>{2D5ABB26-0587-4C30-8999-92F81FD0307C}</a:tableStyleId>
                  </a:tblPr>
                  <a:tblGrid>
                    <a:gridCol w="1354667"/>
                    <a:gridCol w="946795"/>
                    <a:gridCol w="1046921"/>
                    <a:gridCol w="993914"/>
                    <a:gridCol w="1351721"/>
                    <a:gridCol w="1166192"/>
                  </a:tblGrid>
                  <a:tr h="515107">
                    <a:tc>
                      <a:txBody>
                        <a:bodyPr/>
                        <a:lstStyle/>
                        <a:p>
                          <a:pPr algn="ctr"/>
                          <a:r>
                            <a:rPr lang="en-US" altLang="zh-CN" b="1" dirty="0" smtClean="0">
                              <a:latin typeface="宋体" pitchFamily="2" charset="-122"/>
                              <a:ea typeface="宋体" pitchFamily="2" charset="-122"/>
                            </a:rPr>
                            <a:t>2</a:t>
                          </a:r>
                          <a14:m>
                            <m:oMath xmlns:m="http://schemas.openxmlformats.org/officeDocument/2006/math">
                              <m:r>
                                <a:rPr lang="en-US" altLang="zh-CN" b="1" i="1" smtClean="0">
                                  <a:latin typeface="Cambria Math"/>
                                </a:rPr>
                                <m:t>𝒙</m:t>
                              </m:r>
                            </m:oMath>
                          </a14:m>
                          <a:r>
                            <a:rPr lang="en-US" altLang="zh-CN" b="1" dirty="0" smtClean="0">
                              <a:latin typeface="宋体" pitchFamily="2" charset="-122"/>
                              <a:ea typeface="宋体" pitchFamily="2" charset="-122"/>
                            </a:rPr>
                            <a:t>-</a:t>
                          </a:r>
                          <a14:m>
                            <m:oMath xmlns:m="http://schemas.openxmlformats.org/officeDocument/2006/math">
                              <m:f>
                                <m:fPr>
                                  <m:ctrlPr>
                                    <a:rPr lang="en-US" altLang="zh-CN" b="1" i="1" dirty="0">
                                      <a:latin typeface="Cambria Math"/>
                                    </a:rPr>
                                  </m:ctrlPr>
                                </m:fPr>
                                <m:num>
                                  <m:r>
                                    <a:rPr lang="zh-CN" altLang="en-US" b="1" i="0" dirty="0">
                                      <a:latin typeface="Cambria Math"/>
                                    </a:rPr>
                                    <m:t>𝛑</m:t>
                                  </m:r>
                                </m:num>
                                <m:den>
                                  <m:r>
                                    <a:rPr lang="en-US" altLang="zh-CN" b="1" i="0" dirty="0">
                                      <a:latin typeface="Cambria Math"/>
                                    </a:rPr>
                                    <m:t>𝟒</m:t>
                                  </m:r>
                                </m:den>
                              </m:f>
                            </m:oMath>
                          </a14:m>
                          <a:endParaRPr lang="zh-CN" altLang="en-US" i="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latin typeface="宋体" pitchFamily="2" charset="-122"/>
                              <a:ea typeface="宋体" pitchFamily="2" charset="-122"/>
                            </a:rPr>
                            <a:t> </a:t>
                          </a:r>
                          <a14:m>
                            <m:oMath xmlns:m="http://schemas.openxmlformats.org/officeDocument/2006/math">
                              <m:f>
                                <m:fPr>
                                  <m:ctrlPr>
                                    <a:rPr lang="en-US" altLang="zh-CN" b="1" i="1" dirty="0">
                                      <a:latin typeface="Cambria Math"/>
                                    </a:rPr>
                                  </m:ctrlPr>
                                </m:fPr>
                                <m:num>
                                  <m:r>
                                    <a:rPr lang="zh-CN" altLang="en-US" b="1" i="0" dirty="0">
                                      <a:latin typeface="Cambria Math"/>
                                    </a:rPr>
                                    <m:t>𝛑</m:t>
                                  </m:r>
                                </m:num>
                                <m:den>
                                  <m:r>
                                    <a:rPr lang="en-US" altLang="zh-CN" b="1" i="0" dirty="0" smtClean="0">
                                      <a:latin typeface="Cambria Math"/>
                                    </a:rPr>
                                    <m:t>𝟐</m:t>
                                  </m:r>
                                </m:den>
                              </m:f>
                            </m:oMath>
                          </a14:m>
                          <a:endParaRPr lang="zh-CN" altLang="en-US" i="0" dirty="0">
                            <a:latin typeface="宋体" pitchFamily="2" charset="-122"/>
                            <a:ea typeface="宋体" pitchFamily="2" charset="-122"/>
                          </a:endParaRPr>
                        </a:p>
                        <a:p>
                          <a:pPr algn="ct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b="1" i="0" smtClean="0">
                                    <a:latin typeface="Cambria Math"/>
                                  </a:rPr>
                                  <m:t>𝛑</m:t>
                                </m:r>
                              </m:oMath>
                            </m:oMathPara>
                          </a14:m>
                          <a:endParaRPr lang="zh-CN" altLang="en-US" i="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latin typeface="宋体" pitchFamily="2" charset="-122"/>
                              <a:ea typeface="宋体" pitchFamily="2" charset="-122"/>
                            </a:rPr>
                            <a:t> </a:t>
                          </a:r>
                          <a14:m>
                            <m:oMath xmlns:m="http://schemas.openxmlformats.org/officeDocument/2006/math">
                              <m:f>
                                <m:fPr>
                                  <m:ctrlPr>
                                    <a:rPr lang="en-US" altLang="zh-CN" b="1" i="1" dirty="0" smtClean="0">
                                      <a:latin typeface="Cambria Math"/>
                                    </a:rPr>
                                  </m:ctrlPr>
                                </m:fPr>
                                <m:num>
                                  <m:r>
                                    <a:rPr lang="en-US" altLang="zh-CN" b="1" i="1" dirty="0" smtClean="0">
                                      <a:latin typeface="Cambria Math"/>
                                    </a:rPr>
                                    <m:t>𝟑</m:t>
                                  </m:r>
                                  <m:r>
                                    <a:rPr lang="zh-CN" altLang="en-US" b="1" i="0" dirty="0" smtClean="0">
                                      <a:latin typeface="Cambria Math"/>
                                    </a:rPr>
                                    <m:t>𝛑</m:t>
                                  </m:r>
                                </m:num>
                                <m:den>
                                  <m:r>
                                    <a:rPr lang="en-US" altLang="zh-CN" b="1" i="1" dirty="0">
                                      <a:latin typeface="Cambria Math"/>
                                    </a:rPr>
                                    <m:t>𝟐</m:t>
                                  </m:r>
                                </m:den>
                              </m:f>
                            </m:oMath>
                          </a14:m>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1" i="0" dirty="0" smtClean="0">
                                    <a:latin typeface="Cambria Math"/>
                                  </a:rPr>
                                  <m:t>𝟐</m:t>
                                </m:r>
                                <m:r>
                                  <a:rPr lang="zh-CN" altLang="en-US" b="1" i="0" dirty="0" smtClean="0">
                                    <a:latin typeface="Cambria Math"/>
                                  </a:rPr>
                                  <m:t>𝛑</m:t>
                                </m:r>
                              </m:oMath>
                            </m:oMathPara>
                          </a14:m>
                          <a:endParaRPr lang="en-US" altLang="zh-CN" b="1" i="0" dirty="0">
                            <a:latin typeface="宋体" pitchFamily="2" charset="-122"/>
                            <a:ea typeface="宋体" pitchFamily="2" charset="-122"/>
                          </a:endParaRPr>
                        </a:p>
                        <a:p>
                          <a:pPr algn="ct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483">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a:rPr>
                                  <m:t>𝒙</m:t>
                                </m:r>
                              </m:oMath>
                            </m:oMathPara>
                          </a14:m>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ctrlPr>
                                      <a:rPr lang="en-US" altLang="zh-CN" i="1" smtClean="0">
                                        <a:latin typeface="Cambria Math"/>
                                      </a:rPr>
                                    </m:ctrlPr>
                                  </m:fPr>
                                  <m:num>
                                    <m:r>
                                      <m:rPr>
                                        <m:sty m:val="p"/>
                                      </m:rPr>
                                      <a:rPr lang="zh-CN" altLang="en-US" i="0" smtClean="0">
                                        <a:latin typeface="Cambria Math"/>
                                      </a:rPr>
                                      <m:t>π</m:t>
                                    </m:r>
                                  </m:num>
                                  <m:den>
                                    <m:r>
                                      <a:rPr lang="en-US" altLang="zh-CN" b="0" i="0" smtClean="0">
                                        <a:latin typeface="Cambria Math"/>
                                      </a:rPr>
                                      <m:t>8</m:t>
                                    </m:r>
                                  </m:den>
                                </m:f>
                              </m:oMath>
                            </m:oMathPara>
                          </a14:m>
                          <a:endParaRPr lang="zh-CN" altLang="en-US" i="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ctrlPr>
                                      <a:rPr lang="en-US" altLang="zh-CN" i="1" smtClean="0">
                                        <a:latin typeface="Cambria Math"/>
                                      </a:rPr>
                                    </m:ctrlPr>
                                  </m:fPr>
                                  <m:num>
                                    <m:r>
                                      <a:rPr lang="en-US" altLang="zh-CN" b="0" i="0" smtClean="0">
                                        <a:latin typeface="Cambria Math"/>
                                      </a:rPr>
                                      <m:t>3</m:t>
                                    </m:r>
                                    <m:r>
                                      <m:rPr>
                                        <m:sty m:val="p"/>
                                      </m:rPr>
                                      <a:rPr lang="zh-CN" altLang="en-US" i="0" smtClean="0">
                                        <a:latin typeface="Cambria Math"/>
                                      </a:rPr>
                                      <m:t>π</m:t>
                                    </m:r>
                                  </m:num>
                                  <m:den>
                                    <m:r>
                                      <a:rPr lang="en-US" altLang="zh-CN" b="0" i="0" smtClean="0">
                                        <a:latin typeface="Cambria Math"/>
                                      </a:rPr>
                                      <m:t>8</m:t>
                                    </m:r>
                                  </m:den>
                                </m:f>
                              </m:oMath>
                            </m:oMathPara>
                          </a14:m>
                          <a:endParaRPr lang="zh-CN" altLang="en-US" i="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ctrlPr>
                                      <a:rPr lang="en-US" altLang="zh-CN" i="1" smtClean="0">
                                        <a:latin typeface="Cambria Math"/>
                                      </a:rPr>
                                    </m:ctrlPr>
                                  </m:fPr>
                                  <m:num>
                                    <m:r>
                                      <a:rPr lang="en-US" altLang="zh-CN" b="0" i="0" smtClean="0">
                                        <a:latin typeface="Cambria Math"/>
                                      </a:rPr>
                                      <m:t>5</m:t>
                                    </m:r>
                                    <m:r>
                                      <m:rPr>
                                        <m:sty m:val="p"/>
                                      </m:rPr>
                                      <a:rPr lang="zh-CN" altLang="en-US" i="0" smtClean="0">
                                        <a:latin typeface="Cambria Math"/>
                                      </a:rPr>
                                      <m:t>π</m:t>
                                    </m:r>
                                  </m:num>
                                  <m:den>
                                    <m:r>
                                      <a:rPr lang="en-US" altLang="zh-CN" b="0" i="0" smtClean="0">
                                        <a:latin typeface="Cambria Math"/>
                                      </a:rPr>
                                      <m:t>8</m:t>
                                    </m:r>
                                  </m:den>
                                </m:f>
                              </m:oMath>
                            </m:oMathPara>
                          </a14:m>
                          <a:endParaRPr lang="zh-CN" altLang="en-US" i="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ctrlPr>
                                      <a:rPr lang="en-US" altLang="zh-CN" i="1" smtClean="0">
                                        <a:latin typeface="Cambria Math"/>
                                      </a:rPr>
                                    </m:ctrlPr>
                                  </m:fPr>
                                  <m:num>
                                    <m:r>
                                      <a:rPr lang="en-US" altLang="zh-CN" b="0" i="0" smtClean="0">
                                        <a:latin typeface="Cambria Math"/>
                                      </a:rPr>
                                      <m:t>7</m:t>
                                    </m:r>
                                    <m:r>
                                      <m:rPr>
                                        <m:sty m:val="p"/>
                                      </m:rPr>
                                      <a:rPr lang="zh-CN" altLang="en-US" i="0" smtClean="0">
                                        <a:latin typeface="Cambria Math"/>
                                      </a:rPr>
                                      <m:t>π</m:t>
                                    </m:r>
                                  </m:num>
                                  <m:den>
                                    <m:r>
                                      <a:rPr lang="en-US" altLang="zh-CN" b="0" i="0" smtClean="0">
                                        <a:latin typeface="Cambria Math"/>
                                      </a:rPr>
                                      <m:t>8</m:t>
                                    </m:r>
                                  </m:den>
                                </m:f>
                              </m:oMath>
                            </m:oMathPara>
                          </a14:m>
                          <a:endParaRPr lang="zh-CN" altLang="en-US" i="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
                                  <m:fPr>
                                    <m:ctrlPr>
                                      <a:rPr lang="en-US" altLang="zh-CN" i="1" smtClean="0">
                                        <a:latin typeface="Cambria Math"/>
                                      </a:rPr>
                                    </m:ctrlPr>
                                  </m:fPr>
                                  <m:num>
                                    <m:r>
                                      <a:rPr lang="en-US" altLang="zh-CN" b="0" i="0" smtClean="0">
                                        <a:latin typeface="Cambria Math"/>
                                      </a:rPr>
                                      <m:t>9</m:t>
                                    </m:r>
                                    <m:r>
                                      <m:rPr>
                                        <m:sty m:val="p"/>
                                      </m:rPr>
                                      <a:rPr lang="zh-CN" altLang="en-US" i="0" smtClean="0">
                                        <a:latin typeface="Cambria Math"/>
                                      </a:rPr>
                                      <m:t>π</m:t>
                                    </m:r>
                                  </m:num>
                                  <m:den>
                                    <m:r>
                                      <a:rPr lang="en-US" altLang="zh-CN" b="0" i="0" smtClean="0">
                                        <a:latin typeface="Cambria Math"/>
                                      </a:rPr>
                                      <m:t>8</m:t>
                                    </m:r>
                                  </m:den>
                                </m:f>
                              </m:oMath>
                            </m:oMathPara>
                          </a14:m>
                          <a:endParaRPr lang="zh-CN" altLang="en-US" i="0"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宋体" pitchFamily="2" charset="-122"/>
                              <a:ea typeface="宋体" pitchFamily="2" charset="-122"/>
                            </a:rPr>
                            <a:t>sin(</a:t>
                          </a:r>
                          <a:r>
                            <a:rPr lang="en-US" altLang="zh-CN" b="1" dirty="0" smtClean="0">
                              <a:latin typeface="宋体" pitchFamily="2" charset="-122"/>
                              <a:ea typeface="宋体" pitchFamily="2" charset="-122"/>
                            </a:rPr>
                            <a:t>2</a:t>
                          </a:r>
                          <a14:m>
                            <m:oMath xmlns:m="http://schemas.openxmlformats.org/officeDocument/2006/math">
                              <m:r>
                                <a:rPr lang="en-US" altLang="zh-CN" b="1" i="1" smtClean="0">
                                  <a:latin typeface="Cambria Math"/>
                                </a:rPr>
                                <m:t>𝒙</m:t>
                              </m:r>
                            </m:oMath>
                          </a14:m>
                          <a:r>
                            <a:rPr lang="en-US" altLang="zh-CN" b="1" i="0" dirty="0" smtClean="0">
                              <a:latin typeface="宋体" pitchFamily="2" charset="-122"/>
                              <a:ea typeface="宋体" pitchFamily="2" charset="-122"/>
                            </a:rPr>
                            <a:t>-</a:t>
                          </a:r>
                          <a14:m>
                            <m:oMath xmlns:m="http://schemas.openxmlformats.org/officeDocument/2006/math">
                              <m:f>
                                <m:fPr>
                                  <m:ctrlPr>
                                    <a:rPr lang="en-US" altLang="zh-CN" b="1" i="1" dirty="0">
                                      <a:latin typeface="Cambria Math"/>
                                    </a:rPr>
                                  </m:ctrlPr>
                                </m:fPr>
                                <m:num>
                                  <m:r>
                                    <a:rPr lang="zh-CN" altLang="en-US" b="1" i="0" dirty="0">
                                      <a:latin typeface="Cambria Math"/>
                                    </a:rPr>
                                    <m:t>𝛑</m:t>
                                  </m:r>
                                </m:num>
                                <m:den>
                                  <m:r>
                                    <a:rPr lang="en-US" altLang="zh-CN" b="1" i="0" dirty="0">
                                      <a:latin typeface="Cambria Math"/>
                                    </a:rPr>
                                    <m:t>𝟒</m:t>
                                  </m:r>
                                </m:den>
                              </m:f>
                            </m:oMath>
                          </a14:m>
                          <a:r>
                            <a:rPr lang="en-US" altLang="zh-CN" dirty="0" smtClean="0">
                              <a:latin typeface="宋体" pitchFamily="2" charset="-122"/>
                              <a:ea typeface="宋体" pitchFamily="2" charset="-122"/>
                            </a:rPr>
                            <a:t>)</a:t>
                          </a:r>
                          <a:endParaRPr lang="zh-CN" altLang="en-US" dirty="0">
                            <a:latin typeface="宋体" pitchFamily="2" charset="-122"/>
                            <a:ea typeface="宋体" pitchFamily="2" charset="-122"/>
                          </a:endParaRPr>
                        </a:p>
                        <a:p>
                          <a:pPr algn="ct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1</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-1</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latin typeface="宋体" pitchFamily="2" charset="-122"/>
                              <a:ea typeface="宋体" pitchFamily="2" charset="-122"/>
                            </a:rPr>
                            <a:t>y</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2</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-2</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622185572"/>
                  </p:ext>
                </p:extLst>
              </p:nvPr>
            </p:nvGraphicFramePr>
            <p:xfrm>
              <a:off x="375477" y="3566562"/>
              <a:ext cx="6860210" cy="2441131"/>
            </p:xfrm>
            <a:graphic>
              <a:graphicData uri="http://schemas.openxmlformats.org/drawingml/2006/table">
                <a:tbl>
                  <a:tblPr firstRow="1" bandRow="1">
                    <a:tableStyleId>{2D5ABB26-0587-4C30-8999-92F81FD0307C}</a:tableStyleId>
                  </a:tblPr>
                  <a:tblGrid>
                    <a:gridCol w="1354667"/>
                    <a:gridCol w="946795"/>
                    <a:gridCol w="1046921"/>
                    <a:gridCol w="993914"/>
                    <a:gridCol w="1351721"/>
                    <a:gridCol w="1166192"/>
                  </a:tblGrid>
                  <a:tr h="72898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450" t="-4167" r="-406757" b="-246667"/>
                          </a:stretch>
                        </a:blipFill>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19767" t="-4167" r="-334884" b="-24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337423" t="-4167" r="-253374" b="-24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321171" t="-4167" r="-86036" b="-24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489529" t="-4167" b="-246667"/>
                          </a:stretch>
                        </a:blipFill>
                      </a:tcPr>
                    </a:tc>
                  </a:tr>
                  <a:tr h="612331">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450" t="-125000" r="-406757" b="-196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143871" t="-125000" r="-482581" b="-196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219767" t="-125000" r="-334884" b="-196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337423" t="-125000" r="-253374" b="-196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321171" t="-125000" r="-86036" b="-196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489529" t="-125000" b="-196000"/>
                          </a:stretch>
                        </a:blipFill>
                      </a:tcPr>
                    </a:tc>
                  </a:tr>
                  <a:tr h="72898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6"/>
                          <a:stretch>
                            <a:fillRect l="-450" t="-187500" r="-406757" b="-63333"/>
                          </a:stretch>
                        </a:blipFill>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1</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-1</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latin typeface="宋体" pitchFamily="2" charset="-122"/>
                              <a:ea typeface="宋体" pitchFamily="2" charset="-122"/>
                            </a:rPr>
                            <a:t>y</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2</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-2</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宋体" pitchFamily="2" charset="-122"/>
                              <a:ea typeface="宋体" pitchFamily="2" charset="-122"/>
                            </a:rPr>
                            <a:t>0</a:t>
                          </a:r>
                          <a:endParaRPr lang="zh-CN" altLang="en-US" dirty="0">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pic>
        <p:nvPicPr>
          <p:cNvPr id="9" name="Picture 2" descr="C:\Users\Computer\Desktop\微信截图_202002151053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4247" y="2507253"/>
            <a:ext cx="3695700" cy="3581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9770191" y="3573848"/>
                <a:ext cx="821635" cy="6183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a:rPr>
                        <m:t>(</m:t>
                      </m:r>
                      <m:f>
                        <m:fPr>
                          <m:ctrlPr>
                            <a:rPr lang="en-US" altLang="zh-CN" b="1" i="1">
                              <a:latin typeface="Cambria Math"/>
                            </a:rPr>
                          </m:ctrlPr>
                        </m:fPr>
                        <m:num>
                          <m:r>
                            <a:rPr lang="en-US" altLang="zh-CN" b="1" i="1" smtClean="0">
                              <a:latin typeface="Cambria Math"/>
                            </a:rPr>
                            <m:t>𝟓</m:t>
                          </m:r>
                          <m:r>
                            <a:rPr lang="zh-CN" altLang="en-US" b="1" i="0">
                              <a:latin typeface="Cambria Math"/>
                            </a:rPr>
                            <m:t>𝛑</m:t>
                          </m:r>
                        </m:num>
                        <m:den>
                          <m:r>
                            <a:rPr lang="en-US" altLang="zh-CN" b="1" i="1">
                              <a:latin typeface="Cambria Math"/>
                            </a:rPr>
                            <m:t>𝟖</m:t>
                          </m:r>
                        </m:den>
                      </m:f>
                      <m:r>
                        <a:rPr lang="en-US" altLang="zh-CN" b="1" i="1" smtClean="0">
                          <a:latin typeface="Cambria Math"/>
                        </a:rPr>
                        <m:t>,</m:t>
                      </m:r>
                      <m:r>
                        <a:rPr lang="en-US" altLang="zh-CN" b="1" i="1" smtClean="0">
                          <a:latin typeface="Cambria Math"/>
                        </a:rPr>
                        <m:t>𝟎</m:t>
                      </m:r>
                      <m:r>
                        <a:rPr lang="en-US" altLang="zh-CN" b="1" i="1" smtClean="0">
                          <a:latin typeface="Cambria Math"/>
                        </a:rPr>
                        <m:t>)</m:t>
                      </m:r>
                    </m:oMath>
                  </m:oMathPara>
                </a14:m>
                <a:endParaRPr lang="zh-CN" alt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9770191" y="3573848"/>
                <a:ext cx="821635" cy="618311"/>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087706" y="1982356"/>
                <a:ext cx="821635"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tx1"/>
                          </a:solidFill>
                          <a:latin typeface="Cambria Math"/>
                        </a:rPr>
                        <m:t>(</m:t>
                      </m:r>
                      <m:f>
                        <m:fPr>
                          <m:ctrlPr>
                            <a:rPr lang="en-US" altLang="zh-CN" b="1" i="1">
                              <a:solidFill>
                                <a:schemeClr val="tx1"/>
                              </a:solidFill>
                              <a:latin typeface="Cambria Math"/>
                            </a:rPr>
                          </m:ctrlPr>
                        </m:fPr>
                        <m:num>
                          <m:r>
                            <a:rPr lang="en-US" altLang="zh-CN" b="1" i="1" smtClean="0">
                              <a:solidFill>
                                <a:schemeClr val="tx1"/>
                              </a:solidFill>
                              <a:latin typeface="Cambria Math"/>
                            </a:rPr>
                            <m:t>𝟑</m:t>
                          </m:r>
                          <m:r>
                            <a:rPr lang="zh-CN" altLang="en-US" b="1" i="0">
                              <a:solidFill>
                                <a:schemeClr val="tx1"/>
                              </a:solidFill>
                              <a:latin typeface="Cambria Math"/>
                            </a:rPr>
                            <m:t>𝛑</m:t>
                          </m:r>
                        </m:num>
                        <m:den>
                          <m:r>
                            <a:rPr lang="en-US" altLang="zh-CN" b="1" i="1">
                              <a:solidFill>
                                <a:schemeClr val="tx1"/>
                              </a:solidFill>
                              <a:latin typeface="Cambria Math"/>
                            </a:rPr>
                            <m:t>𝟖</m:t>
                          </m:r>
                        </m:den>
                      </m:f>
                      <m:r>
                        <a:rPr lang="en-US" altLang="zh-CN" b="1" i="1" smtClean="0">
                          <a:solidFill>
                            <a:schemeClr val="tx1"/>
                          </a:solidFill>
                          <a:latin typeface="Cambria Math"/>
                        </a:rPr>
                        <m:t>,</m:t>
                      </m:r>
                      <m:r>
                        <a:rPr lang="en-US" altLang="zh-CN" b="1" i="1" smtClean="0">
                          <a:solidFill>
                            <a:schemeClr val="tx1"/>
                          </a:solidFill>
                          <a:latin typeface="Cambria Math"/>
                        </a:rPr>
                        <m:t>𝟐</m:t>
                      </m:r>
                      <m:r>
                        <a:rPr lang="en-US" altLang="zh-CN" b="1" i="1" smtClean="0">
                          <a:solidFill>
                            <a:schemeClr val="tx1"/>
                          </a:solidFill>
                          <a:latin typeface="Cambria Math"/>
                        </a:rPr>
                        <m:t>)</m:t>
                      </m:r>
                    </m:oMath>
                  </m:oMathPara>
                </a14:m>
                <a:endParaRPr lang="zh-CN" altLang="en-US" b="1"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087706" y="1982356"/>
                <a:ext cx="821635" cy="612732"/>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024247" y="4192159"/>
                <a:ext cx="821635" cy="564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tx1"/>
                          </a:solidFill>
                          <a:latin typeface="Cambria Math"/>
                        </a:rPr>
                        <m:t>(</m:t>
                      </m:r>
                      <m:f>
                        <m:fPr>
                          <m:ctrlPr>
                            <a:rPr lang="en-US" altLang="zh-CN" b="1" i="1">
                              <a:solidFill>
                                <a:schemeClr val="tx1"/>
                              </a:solidFill>
                              <a:latin typeface="Cambria Math"/>
                            </a:rPr>
                          </m:ctrlPr>
                        </m:fPr>
                        <m:num>
                          <m:r>
                            <a:rPr lang="zh-CN" altLang="en-US" b="1" i="0">
                              <a:solidFill>
                                <a:schemeClr val="tx1"/>
                              </a:solidFill>
                              <a:latin typeface="Cambria Math"/>
                            </a:rPr>
                            <m:t>𝛑</m:t>
                          </m:r>
                        </m:num>
                        <m:den>
                          <m:r>
                            <a:rPr lang="en-US" altLang="zh-CN" b="1" i="1">
                              <a:solidFill>
                                <a:schemeClr val="tx1"/>
                              </a:solidFill>
                              <a:latin typeface="Cambria Math"/>
                            </a:rPr>
                            <m:t>𝟖</m:t>
                          </m:r>
                        </m:den>
                      </m:f>
                      <m:r>
                        <a:rPr lang="en-US" altLang="zh-CN" b="1" i="1" smtClean="0">
                          <a:solidFill>
                            <a:schemeClr val="tx1"/>
                          </a:solidFill>
                          <a:latin typeface="Cambria Math"/>
                        </a:rPr>
                        <m:t>,</m:t>
                      </m:r>
                      <m:r>
                        <a:rPr lang="en-US" altLang="zh-CN" b="1" i="1" smtClean="0">
                          <a:solidFill>
                            <a:schemeClr val="tx1"/>
                          </a:solidFill>
                          <a:latin typeface="Cambria Math"/>
                        </a:rPr>
                        <m:t>𝟎</m:t>
                      </m:r>
                      <m:r>
                        <a:rPr lang="en-US" altLang="zh-CN" b="1" i="1" smtClean="0">
                          <a:solidFill>
                            <a:schemeClr val="tx1"/>
                          </a:solidFill>
                          <a:latin typeface="Cambria Math"/>
                        </a:rPr>
                        <m:t>)</m:t>
                      </m:r>
                    </m:oMath>
                  </m:oMathPara>
                </a14:m>
                <a:endParaRPr lang="zh-CN" altLang="en-US" b="1"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8024247" y="4192159"/>
                <a:ext cx="821635" cy="564770"/>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065562" y="4192159"/>
                <a:ext cx="821635"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a:rPr>
                        <m:t>(</m:t>
                      </m:r>
                      <m:f>
                        <m:fPr>
                          <m:ctrlPr>
                            <a:rPr lang="en-US" altLang="zh-CN" b="1" i="1">
                              <a:latin typeface="Cambria Math"/>
                            </a:rPr>
                          </m:ctrlPr>
                        </m:fPr>
                        <m:num>
                          <m:r>
                            <a:rPr lang="en-US" altLang="zh-CN" b="1" i="0" smtClean="0">
                              <a:latin typeface="Cambria Math"/>
                            </a:rPr>
                            <m:t>𝟗</m:t>
                          </m:r>
                          <m:r>
                            <a:rPr lang="zh-CN" altLang="en-US" b="1" i="0">
                              <a:latin typeface="Cambria Math"/>
                            </a:rPr>
                            <m:t>𝛑</m:t>
                          </m:r>
                        </m:num>
                        <m:den>
                          <m:r>
                            <a:rPr lang="en-US" altLang="zh-CN" b="1" i="1">
                              <a:latin typeface="Cambria Math"/>
                            </a:rPr>
                            <m:t>𝟖</m:t>
                          </m:r>
                        </m:den>
                      </m:f>
                      <m:r>
                        <a:rPr lang="en-US" altLang="zh-CN" b="1" i="1" smtClean="0">
                          <a:latin typeface="Cambria Math"/>
                        </a:rPr>
                        <m:t>,</m:t>
                      </m:r>
                      <m:r>
                        <a:rPr lang="en-US" altLang="zh-CN" b="1" i="1" smtClean="0">
                          <a:latin typeface="Cambria Math"/>
                        </a:rPr>
                        <m:t>𝟎</m:t>
                      </m:r>
                      <m:r>
                        <a:rPr lang="en-US" altLang="zh-CN" b="1" i="1" smtClean="0">
                          <a:latin typeface="Cambria Math"/>
                        </a:rPr>
                        <m:t>)</m:t>
                      </m:r>
                    </m:oMath>
                  </m:oMathPara>
                </a14:m>
                <a:endParaRPr lang="zh-CN" altLang="en-US"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11065562" y="4192159"/>
                <a:ext cx="821635" cy="612732"/>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833112" y="5782287"/>
                <a:ext cx="821635"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a:rPr>
                        <m:t>(</m:t>
                      </m:r>
                      <m:f>
                        <m:fPr>
                          <m:ctrlPr>
                            <a:rPr lang="en-US" altLang="zh-CN" b="1" i="1">
                              <a:latin typeface="Cambria Math"/>
                            </a:rPr>
                          </m:ctrlPr>
                        </m:fPr>
                        <m:num>
                          <m:r>
                            <a:rPr lang="en-US" altLang="zh-CN" b="1" i="1" smtClean="0">
                              <a:latin typeface="Cambria Math"/>
                            </a:rPr>
                            <m:t>𝟕</m:t>
                          </m:r>
                          <m:r>
                            <a:rPr lang="zh-CN" altLang="en-US" b="1" i="0">
                              <a:latin typeface="Cambria Math"/>
                            </a:rPr>
                            <m:t>𝛑</m:t>
                          </m:r>
                        </m:num>
                        <m:den>
                          <m:r>
                            <a:rPr lang="en-US" altLang="zh-CN" b="1" i="1">
                              <a:latin typeface="Cambria Math"/>
                            </a:rPr>
                            <m:t>𝟖</m:t>
                          </m:r>
                        </m:den>
                      </m:f>
                      <m:r>
                        <a:rPr lang="en-US" altLang="zh-CN" b="1" i="1" smtClean="0">
                          <a:latin typeface="Cambria Math"/>
                        </a:rPr>
                        <m:t>,−</m:t>
                      </m:r>
                      <m:r>
                        <a:rPr lang="en-US" altLang="zh-CN" b="1" i="1" smtClean="0">
                          <a:latin typeface="Cambria Math"/>
                        </a:rPr>
                        <m:t>𝟐</m:t>
                      </m:r>
                      <m:r>
                        <a:rPr lang="en-US" altLang="zh-CN" b="1" i="1" smtClean="0">
                          <a:latin typeface="Cambria Math"/>
                        </a:rPr>
                        <m:t>)</m:t>
                      </m:r>
                    </m:oMath>
                  </m:oMathPara>
                </a14:m>
                <a:endParaRPr lang="zh-CN" altLang="en-US"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9833112" y="5782287"/>
                <a:ext cx="821635" cy="612732"/>
              </a:xfrm>
              <a:prstGeom prst="rect">
                <a:avLst/>
              </a:prstGeom>
              <a:blipFill rotWithShape="1">
                <a:blip r:embed="rId12"/>
                <a:stretch>
                  <a:fillRect r="-2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209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087" y="821635"/>
            <a:ext cx="10800522" cy="400110"/>
          </a:xfrm>
          <a:prstGeom prst="rect">
            <a:avLst/>
          </a:prstGeom>
          <a:noFill/>
        </p:spPr>
        <p:txBody>
          <a:bodyPr wrap="square" rtlCol="0">
            <a:spAutoFit/>
          </a:bodyPr>
          <a:lstStyle/>
          <a:p>
            <a:r>
              <a:rPr lang="en-US" altLang="zh-CN" sz="2000" b="1" dirty="0" smtClean="0"/>
              <a:t>(3)</a:t>
            </a:r>
            <a:r>
              <a:rPr lang="zh-CN" altLang="en-US" sz="2000" b="1" dirty="0" smtClean="0"/>
              <a:t>问解决问题的方式有两种</a:t>
            </a:r>
            <a:endParaRPr lang="zh-CN" altLang="en-US" sz="2000" b="1" dirty="0"/>
          </a:p>
        </p:txBody>
      </p:sp>
      <p:sp>
        <p:nvSpPr>
          <p:cNvPr id="2" name="TextBox 1"/>
          <p:cNvSpPr txBox="1"/>
          <p:nvPr/>
        </p:nvSpPr>
        <p:spPr>
          <a:xfrm>
            <a:off x="765312" y="2242286"/>
            <a:ext cx="8746435" cy="369332"/>
          </a:xfrm>
          <a:prstGeom prst="rect">
            <a:avLst/>
          </a:prstGeom>
          <a:noFill/>
        </p:spPr>
        <p:txBody>
          <a:bodyPr wrap="square" rtlCol="0">
            <a:spAutoFit/>
          </a:bodyPr>
          <a:lstStyle/>
          <a:p>
            <a:r>
              <a:rPr lang="zh-CN" altLang="en-US" b="1" dirty="0" smtClean="0">
                <a:solidFill>
                  <a:srgbClr val="7030A0"/>
                </a:solidFill>
              </a:rPr>
              <a:t>方法一</a:t>
            </a:r>
            <a:endParaRPr lang="zh-CN" altLang="en-US" b="1" dirty="0">
              <a:solidFill>
                <a:srgbClr val="7030A0"/>
              </a:solidFill>
            </a:endParaRPr>
          </a:p>
        </p:txBody>
      </p:sp>
      <p:grpSp>
        <p:nvGrpSpPr>
          <p:cNvPr id="13" name="组合 12"/>
          <p:cNvGrpSpPr/>
          <p:nvPr/>
        </p:nvGrpSpPr>
        <p:grpSpPr>
          <a:xfrm>
            <a:off x="8600915" y="942177"/>
            <a:ext cx="3060997" cy="2834693"/>
            <a:chOff x="8600915" y="942177"/>
            <a:chExt cx="3060997" cy="2834693"/>
          </a:xfrm>
        </p:grpSpPr>
        <p:pic>
          <p:nvPicPr>
            <p:cNvPr id="6" name="Picture 2" descr="C:\Users\Computer\Desktop\微信截图_20200215105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742" y="942177"/>
              <a:ext cx="2925162" cy="28346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8600915" y="2302462"/>
                  <a:ext cx="821635" cy="564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i="1">
                                <a:latin typeface="Cambria Math"/>
                              </a:rPr>
                            </m:ctrlPr>
                          </m:fPr>
                          <m:num>
                            <m:r>
                              <a:rPr lang="zh-CN" altLang="en-US" i="1">
                                <a:latin typeface="Cambria Math"/>
                              </a:rPr>
                              <m:t>𝜋</m:t>
                            </m:r>
                          </m:num>
                          <m:den>
                            <m:r>
                              <a:rPr lang="en-US" altLang="zh-CN" i="1">
                                <a:latin typeface="Cambria Math"/>
                              </a:rPr>
                              <m:t>8</m:t>
                            </m:r>
                          </m:den>
                        </m:f>
                      </m:oMath>
                    </m:oMathPara>
                  </a14:m>
                  <a:endParaRPr lang="zh-CN"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600915" y="2302462"/>
                  <a:ext cx="821635" cy="56477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594573" y="2302462"/>
                  <a:ext cx="954157" cy="6183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i="1">
                                <a:latin typeface="Cambria Math"/>
                              </a:rPr>
                            </m:ctrlPr>
                          </m:fPr>
                          <m:num>
                            <m:r>
                              <a:rPr lang="en-US" altLang="zh-CN" i="1">
                                <a:latin typeface="Cambria Math"/>
                              </a:rPr>
                              <m:t>5</m:t>
                            </m:r>
                            <m:r>
                              <a:rPr lang="zh-CN" altLang="en-US" i="1">
                                <a:latin typeface="Cambria Math"/>
                              </a:rPr>
                              <m:t>𝜋</m:t>
                            </m:r>
                          </m:num>
                          <m:den>
                            <m:r>
                              <a:rPr lang="en-US" altLang="zh-CN" i="1">
                                <a:latin typeface="Cambria Math"/>
                              </a:rPr>
                              <m:t>8</m:t>
                            </m:r>
                          </m:den>
                        </m:f>
                      </m:oMath>
                    </m:oMathPara>
                  </a14:m>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594573" y="2302462"/>
                  <a:ext cx="954157" cy="618311"/>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966173" y="2359523"/>
                  <a:ext cx="695739"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i="1">
                                <a:latin typeface="Cambria Math"/>
                              </a:rPr>
                            </m:ctrlPr>
                          </m:fPr>
                          <m:num>
                            <m:r>
                              <a:rPr lang="en-US" altLang="zh-CN" i="1">
                                <a:latin typeface="Cambria Math"/>
                              </a:rPr>
                              <m:t>9</m:t>
                            </m:r>
                            <m:r>
                              <a:rPr lang="zh-CN" altLang="en-US" i="1">
                                <a:latin typeface="Cambria Math"/>
                              </a:rPr>
                              <m:t>𝜋</m:t>
                            </m:r>
                          </m:num>
                          <m:den>
                            <m:r>
                              <a:rPr lang="en-US" altLang="zh-CN" i="1">
                                <a:latin typeface="Cambria Math"/>
                              </a:rPr>
                              <m:t>8</m:t>
                            </m:r>
                          </m:den>
                        </m:f>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0966173" y="2359523"/>
                  <a:ext cx="695739" cy="612732"/>
                </a:xfrm>
                <a:prstGeom prst="rect">
                  <a:avLst/>
                </a:prstGeom>
                <a:blipFill rotWithShape="1">
                  <a:blip r:embed="rId5"/>
                  <a:stretch>
                    <a:fillRect/>
                  </a:stretch>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3" name="TextBox 2"/>
              <p:cNvSpPr txBox="1"/>
              <p:nvPr/>
            </p:nvSpPr>
            <p:spPr>
              <a:xfrm>
                <a:off x="632791" y="4001291"/>
                <a:ext cx="9986342" cy="1058816"/>
              </a:xfrm>
              <a:prstGeom prst="rect">
                <a:avLst/>
              </a:prstGeom>
              <a:noFill/>
            </p:spPr>
            <p:txBody>
              <a:bodyPr wrap="square" rtlCol="0">
                <a:spAutoFit/>
              </a:bodyPr>
              <a:lstStyle/>
              <a:p>
                <a:r>
                  <a:rPr lang="zh-CN" altLang="en-US" dirty="0" smtClean="0"/>
                  <a:t>根据</a:t>
                </a:r>
                <a14:m>
                  <m:oMath xmlns:m="http://schemas.openxmlformats.org/officeDocument/2006/math">
                    <m:r>
                      <a:rPr lang="en-US" altLang="zh-CN" b="1" i="1">
                        <a:latin typeface="Cambria Math"/>
                      </a:rPr>
                      <m:t>𝒇</m:t>
                    </m:r>
                    <m:d>
                      <m:dPr>
                        <m:ctrlPr>
                          <a:rPr lang="zh-CN" altLang="zh-CN" b="1" i="1">
                            <a:latin typeface="Cambria Math"/>
                          </a:rPr>
                        </m:ctrlPr>
                      </m:dPr>
                      <m:e>
                        <m:r>
                          <a:rPr lang="en-US" altLang="zh-CN" b="1" i="1">
                            <a:latin typeface="Cambria Math"/>
                          </a:rPr>
                          <m:t>𝒙</m:t>
                        </m:r>
                      </m:e>
                    </m:d>
                  </m:oMath>
                </a14:m>
                <a:r>
                  <a:rPr lang="en-US" altLang="zh-CN" b="1" dirty="0"/>
                  <a:t>=2sin(2</a:t>
                </a:r>
                <a14:m>
                  <m:oMath xmlns:m="http://schemas.openxmlformats.org/officeDocument/2006/math">
                    <m:r>
                      <a:rPr lang="en-US" altLang="zh-CN" b="1" i="1">
                        <a:latin typeface="Cambria Math"/>
                      </a:rPr>
                      <m:t>𝒙</m:t>
                    </m:r>
                    <m:r>
                      <a:rPr lang="en-US" altLang="zh-CN" b="1" i="1" smtClean="0">
                        <a:latin typeface="Cambria Math"/>
                      </a:rPr>
                      <m:t>−</m:t>
                    </m:r>
                    <m:f>
                      <m:fPr>
                        <m:ctrlPr>
                          <a:rPr lang="en-US" altLang="zh-CN" b="1" i="1" dirty="0">
                            <a:latin typeface="Cambria Math"/>
                          </a:rPr>
                        </m:ctrlPr>
                      </m:fPr>
                      <m:num>
                        <m:r>
                          <a:rPr lang="zh-CN" altLang="en-US" b="1" i="1" dirty="0">
                            <a:latin typeface="Cambria Math"/>
                          </a:rPr>
                          <m:t>𝝅</m:t>
                        </m:r>
                      </m:num>
                      <m:den>
                        <m:r>
                          <a:rPr lang="en-US" altLang="zh-CN" b="1" i="1" dirty="0">
                            <a:latin typeface="Cambria Math"/>
                          </a:rPr>
                          <m:t>𝟒</m:t>
                        </m:r>
                      </m:den>
                    </m:f>
                    <m:r>
                      <a:rPr lang="en-US" altLang="zh-CN" b="1" i="1" dirty="0">
                        <a:latin typeface="Cambria Math"/>
                      </a:rPr>
                      <m:t>)</m:t>
                    </m:r>
                    <m:r>
                      <a:rPr lang="zh-CN" altLang="en-US" b="1" i="1" dirty="0" smtClean="0">
                        <a:latin typeface="Cambria Math"/>
                      </a:rPr>
                      <m:t>的</m:t>
                    </m:r>
                    <m:r>
                      <a:rPr lang="zh-CN" altLang="en-US" b="1" i="1" dirty="0">
                        <a:latin typeface="Cambria Math"/>
                      </a:rPr>
                      <m:t>图像</m:t>
                    </m:r>
                    <m:r>
                      <a:rPr lang="zh-CN" altLang="en-US" b="1" i="1" dirty="0" smtClean="0">
                        <a:latin typeface="Cambria Math"/>
                      </a:rPr>
                      <m:t>，由图</m:t>
                    </m:r>
                    <m:r>
                      <a:rPr lang="zh-CN" altLang="en-US" b="1" i="1" dirty="0">
                        <a:latin typeface="Cambria Math"/>
                      </a:rPr>
                      <m:t>可知</m:t>
                    </m:r>
                    <m:r>
                      <a:rPr lang="en-US" altLang="zh-CN" b="1" i="1">
                        <a:latin typeface="Cambria Math"/>
                      </a:rPr>
                      <m:t>𝒇</m:t>
                    </m:r>
                    <m:d>
                      <m:dPr>
                        <m:ctrlPr>
                          <a:rPr lang="zh-CN" altLang="zh-CN" b="1" i="1">
                            <a:latin typeface="Cambria Math"/>
                          </a:rPr>
                        </m:ctrlPr>
                      </m:dPr>
                      <m:e>
                        <m:r>
                          <a:rPr lang="en-US" altLang="zh-CN" b="1" i="1">
                            <a:latin typeface="Cambria Math"/>
                          </a:rPr>
                          <m:t>𝒙</m:t>
                        </m:r>
                      </m:e>
                    </m:d>
                    <m:r>
                      <m:rPr>
                        <m:nor/>
                      </m:rPr>
                      <a:rPr lang="zh-CN" altLang="en-US" dirty="0"/>
                      <m:t>在</m:t>
                    </m:r>
                    <m:d>
                      <m:dPr>
                        <m:begChr m:val="["/>
                        <m:endChr m:val="]"/>
                        <m:ctrlPr>
                          <a:rPr lang="en-US" altLang="zh-CN" b="1" i="1">
                            <a:latin typeface="Cambria Math"/>
                          </a:rPr>
                        </m:ctrlPr>
                      </m:dPr>
                      <m:e>
                        <m:r>
                          <a:rPr lang="en-US" altLang="zh-CN" b="1" i="1">
                            <a:latin typeface="Cambria Math"/>
                          </a:rPr>
                          <m:t>𝟎</m:t>
                        </m:r>
                        <m:r>
                          <a:rPr lang="zh-CN" altLang="en-US" b="1" i="1">
                            <a:latin typeface="Cambria Math"/>
                          </a:rPr>
                          <m:t>，</m:t>
                        </m:r>
                        <m:r>
                          <a:rPr lang="zh-CN" altLang="en-US" b="1" i="1">
                            <a:latin typeface="Cambria Math"/>
                          </a:rPr>
                          <m:t>𝝅</m:t>
                        </m:r>
                      </m:e>
                    </m:d>
                    <m:r>
                      <m:rPr>
                        <m:nor/>
                      </m:rPr>
                      <a:rPr lang="zh-CN" altLang="en-US" dirty="0"/>
                      <m:t>上的增区间为</m:t>
                    </m:r>
                    <m:d>
                      <m:dPr>
                        <m:begChr m:val="["/>
                        <m:endChr m:val="]"/>
                        <m:ctrlPr>
                          <a:rPr lang="en-US" altLang="zh-CN" i="1">
                            <a:latin typeface="Cambria Math"/>
                            <a:ea typeface="Cambria Math"/>
                          </a:rPr>
                        </m:ctrlPr>
                      </m:dPr>
                      <m:e>
                        <m:r>
                          <a:rPr lang="en-US" altLang="zh-CN" i="1">
                            <a:latin typeface="Cambria Math"/>
                            <a:ea typeface="Cambria Math"/>
                          </a:rPr>
                          <m:t>0,</m:t>
                        </m:r>
                        <m:f>
                          <m:fPr>
                            <m:ctrlPr>
                              <a:rPr lang="en-US" altLang="zh-CN" i="1" dirty="0">
                                <a:latin typeface="Cambria Math"/>
                              </a:rPr>
                            </m:ctrlPr>
                          </m:fPr>
                          <m:num>
                            <m:r>
                              <a:rPr lang="en-US" altLang="zh-CN" i="1" dirty="0">
                                <a:latin typeface="Cambria Math"/>
                              </a:rPr>
                              <m:t>3</m:t>
                            </m:r>
                            <m:r>
                              <a:rPr lang="zh-CN" altLang="en-US" i="1" dirty="0">
                                <a:latin typeface="Cambria Math"/>
                              </a:rPr>
                              <m:t>𝜋</m:t>
                            </m:r>
                          </m:num>
                          <m:den>
                            <m:r>
                              <a:rPr lang="en-US" altLang="zh-CN" i="1" dirty="0">
                                <a:latin typeface="Cambria Math"/>
                              </a:rPr>
                              <m:t>8</m:t>
                            </m:r>
                          </m:den>
                        </m:f>
                      </m:e>
                    </m:d>
                    <m:r>
                      <a:rPr lang="zh-CN" altLang="en-US" i="1" dirty="0">
                        <a:latin typeface="Cambria Math"/>
                      </a:rPr>
                      <m:t>和</m:t>
                    </m:r>
                    <m:d>
                      <m:dPr>
                        <m:begChr m:val="["/>
                        <m:endChr m:val="]"/>
                        <m:ctrlPr>
                          <a:rPr lang="en-US" altLang="zh-CN" i="1">
                            <a:latin typeface="Cambria Math"/>
                            <a:ea typeface="Cambria Math"/>
                          </a:rPr>
                        </m:ctrlPr>
                      </m:dPr>
                      <m:e>
                        <m:f>
                          <m:fPr>
                            <m:ctrlPr>
                              <a:rPr lang="en-US" altLang="zh-CN" i="1" dirty="0">
                                <a:latin typeface="Cambria Math"/>
                              </a:rPr>
                            </m:ctrlPr>
                          </m:fPr>
                          <m:num>
                            <m:r>
                              <a:rPr lang="en-US" altLang="zh-CN" i="1" dirty="0">
                                <a:latin typeface="Cambria Math"/>
                              </a:rPr>
                              <m:t>7</m:t>
                            </m:r>
                            <m:r>
                              <a:rPr lang="zh-CN" altLang="en-US" i="1" dirty="0">
                                <a:latin typeface="Cambria Math"/>
                              </a:rPr>
                              <m:t>𝜋</m:t>
                            </m:r>
                          </m:num>
                          <m:den>
                            <m:r>
                              <a:rPr lang="en-US" altLang="zh-CN" i="1" dirty="0">
                                <a:latin typeface="Cambria Math"/>
                              </a:rPr>
                              <m:t>8</m:t>
                            </m:r>
                          </m:den>
                        </m:f>
                        <m:r>
                          <a:rPr lang="zh-CN" altLang="en-US" i="1" dirty="0">
                            <a:latin typeface="Cambria Math"/>
                          </a:rPr>
                          <m:t>，</m:t>
                        </m:r>
                        <m:r>
                          <a:rPr lang="zh-CN" altLang="en-US" i="1" dirty="0">
                            <a:latin typeface="Cambria Math"/>
                          </a:rPr>
                          <m:t>𝜋</m:t>
                        </m:r>
                      </m:e>
                    </m:d>
                    <m:r>
                      <a:rPr lang="en-US" altLang="zh-CN" dirty="0">
                        <a:latin typeface="Cambria Math"/>
                      </a:rPr>
                      <m:t>.</m:t>
                    </m:r>
                  </m:oMath>
                </a14:m>
                <a:endParaRPr lang="en-US" altLang="zh-CN" dirty="0"/>
              </a:p>
              <a:p>
                <a:endParaRPr lang="en-US" altLang="zh-CN" b="1" dirty="0"/>
              </a:p>
              <a:p>
                <a:endParaRPr lang="zh-CN" altLang="en-US" dirty="0"/>
              </a:p>
            </p:txBody>
          </p:sp>
        </mc:Choice>
        <mc:Fallback>
          <p:sp>
            <p:nvSpPr>
              <p:cNvPr id="3" name="TextBox 2"/>
              <p:cNvSpPr txBox="1">
                <a:spLocks noRot="1" noChangeAspect="1" noMove="1" noResize="1" noEditPoints="1" noAdjustHandles="1" noChangeArrowheads="1" noChangeShapeType="1" noTextEdit="1"/>
              </p:cNvSpPr>
              <p:nvPr/>
            </p:nvSpPr>
            <p:spPr>
              <a:xfrm>
                <a:off x="632791" y="4001291"/>
                <a:ext cx="9986342" cy="1058816"/>
              </a:xfrm>
              <a:prstGeom prst="rect">
                <a:avLst/>
              </a:prstGeom>
              <a:blipFill rotWithShape="1">
                <a:blip r:embed="rId6"/>
                <a:stretch>
                  <a:fillRect l="-549"/>
                </a:stretch>
              </a:blipFill>
            </p:spPr>
            <p:txBody>
              <a:bodyPr/>
              <a:lstStyle/>
              <a:p>
                <a:r>
                  <a:rPr lang="zh-CN" altLang="en-US">
                    <a:noFill/>
                  </a:rPr>
                  <a:t> </a:t>
                </a:r>
              </a:p>
            </p:txBody>
          </p:sp>
        </mc:Fallback>
      </mc:AlternateContent>
      <p:sp>
        <p:nvSpPr>
          <p:cNvPr id="12" name="TextBox 11"/>
          <p:cNvSpPr txBox="1"/>
          <p:nvPr/>
        </p:nvSpPr>
        <p:spPr>
          <a:xfrm>
            <a:off x="4664765" y="2700843"/>
            <a:ext cx="1921565"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16877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367" y="53008"/>
            <a:ext cx="2064746" cy="523220"/>
          </a:xfrm>
          <a:prstGeom prst="rect">
            <a:avLst/>
          </a:prstGeom>
        </p:spPr>
        <p:txBody>
          <a:bodyPr wrap="square">
            <a:spAutoFit/>
          </a:bodyPr>
          <a:lstStyle/>
          <a:p>
            <a:r>
              <a:rPr lang="zh-CN" altLang="en-US" sz="2800" b="1" dirty="0">
                <a:solidFill>
                  <a:srgbClr val="FF0000"/>
                </a:solidFill>
              </a:rPr>
              <a:t>典型例题</a:t>
            </a:r>
          </a:p>
        </p:txBody>
      </p:sp>
      <mc:AlternateContent xmlns:mc="http://schemas.openxmlformats.org/markup-compatibility/2006">
        <mc:Choice xmlns:a14="http://schemas.microsoft.com/office/drawing/2010/main" Requires="a14">
          <p:sp>
            <p:nvSpPr>
              <p:cNvPr id="6" name="TextBox 5"/>
              <p:cNvSpPr txBox="1"/>
              <p:nvPr/>
            </p:nvSpPr>
            <p:spPr>
              <a:xfrm>
                <a:off x="1180740" y="5123538"/>
                <a:ext cx="7911548" cy="781817"/>
              </a:xfrm>
              <a:prstGeom prst="rect">
                <a:avLst/>
              </a:prstGeom>
              <a:noFill/>
            </p:spPr>
            <p:txBody>
              <a:bodyPr wrap="square" rtlCol="0">
                <a:spAutoFit/>
              </a:bodyPr>
              <a:lstStyle/>
              <a:p>
                <a:endParaRPr lang="en-US" altLang="zh-CN" b="0" dirty="0" smtClean="0">
                  <a:ea typeface="Cambria Math"/>
                </a:endParaRPr>
              </a:p>
              <a:p>
                <a:r>
                  <a:rPr lang="zh-CN" altLang="en-US" dirty="0" smtClean="0"/>
                  <a:t>所以在</a:t>
                </a:r>
                <a14:m>
                  <m:oMath xmlns:m="http://schemas.openxmlformats.org/officeDocument/2006/math">
                    <m:r>
                      <a:rPr lang="en-US" altLang="zh-CN" b="1" i="1">
                        <a:latin typeface="Cambria Math"/>
                      </a:rPr>
                      <m:t>𝒇</m:t>
                    </m:r>
                    <m:d>
                      <m:dPr>
                        <m:ctrlPr>
                          <a:rPr lang="zh-CN" altLang="zh-CN" b="1" i="1">
                            <a:latin typeface="Cambria Math"/>
                          </a:rPr>
                        </m:ctrlPr>
                      </m:dPr>
                      <m:e>
                        <m:r>
                          <a:rPr lang="en-US" altLang="zh-CN" b="1" i="1">
                            <a:latin typeface="Cambria Math"/>
                          </a:rPr>
                          <m:t>𝒙</m:t>
                        </m:r>
                      </m:e>
                    </m:d>
                    <m:r>
                      <a:rPr lang="en-US" altLang="zh-CN" b="1" i="1">
                        <a:latin typeface="Cambria Math"/>
                      </a:rPr>
                      <m:t> </m:t>
                    </m:r>
                    <m:r>
                      <a:rPr lang="zh-CN" altLang="en-US" b="1" i="1">
                        <a:latin typeface="Cambria Math"/>
                      </a:rPr>
                      <m:t>区间</m:t>
                    </m:r>
                    <m:d>
                      <m:dPr>
                        <m:begChr m:val="["/>
                        <m:endChr m:val="]"/>
                        <m:ctrlPr>
                          <a:rPr lang="en-US" altLang="zh-CN" i="1">
                            <a:latin typeface="Cambria Math"/>
                          </a:rPr>
                        </m:ctrlPr>
                      </m:dPr>
                      <m:e>
                        <m:r>
                          <a:rPr lang="en-US" altLang="zh-CN" b="0" i="0">
                            <a:latin typeface="Cambria Math"/>
                          </a:rPr>
                          <m:t>0</m:t>
                        </m:r>
                        <m:r>
                          <a:rPr lang="zh-CN" altLang="en-US" b="0" i="0">
                            <a:latin typeface="Cambria Math"/>
                          </a:rPr>
                          <m:t>，</m:t>
                        </m:r>
                        <m:r>
                          <m:rPr>
                            <m:sty m:val="p"/>
                          </m:rPr>
                          <a:rPr lang="zh-CN" altLang="en-US" b="0" i="0">
                            <a:latin typeface="Cambria Math"/>
                          </a:rPr>
                          <m:t>π</m:t>
                        </m:r>
                      </m:e>
                    </m:d>
                  </m:oMath>
                </a14:m>
                <a:r>
                  <a:rPr lang="zh-CN" altLang="en-US" dirty="0" smtClean="0"/>
                  <a:t>上的增区间为</a:t>
                </a:r>
                <a14:m>
                  <m:oMath xmlns:m="http://schemas.openxmlformats.org/officeDocument/2006/math">
                    <m:d>
                      <m:dPr>
                        <m:begChr m:val="["/>
                        <m:endChr m:val="]"/>
                        <m:ctrlPr>
                          <a:rPr lang="en-US" altLang="zh-CN" i="1">
                            <a:latin typeface="Cambria Math"/>
                            <a:ea typeface="Cambria Math"/>
                          </a:rPr>
                        </m:ctrlPr>
                      </m:dPr>
                      <m:e>
                        <m:r>
                          <a:rPr lang="en-US" altLang="zh-CN" i="0">
                            <a:latin typeface="Cambria Math"/>
                            <a:ea typeface="Cambria Math"/>
                          </a:rPr>
                          <m:t>0,</m:t>
                        </m:r>
                        <m:f>
                          <m:fPr>
                            <m:ctrlPr>
                              <a:rPr lang="en-US" altLang="zh-CN" i="1" dirty="0">
                                <a:latin typeface="Cambria Math"/>
                              </a:rPr>
                            </m:ctrlPr>
                          </m:fPr>
                          <m:num>
                            <m:r>
                              <a:rPr lang="en-US" altLang="zh-CN" i="0" dirty="0">
                                <a:latin typeface="Cambria Math"/>
                              </a:rPr>
                              <m:t>3</m:t>
                            </m:r>
                            <m:r>
                              <m:rPr>
                                <m:sty m:val="p"/>
                              </m:rPr>
                              <a:rPr lang="zh-CN" altLang="en-US" i="0" dirty="0">
                                <a:latin typeface="Cambria Math"/>
                              </a:rPr>
                              <m:t>π</m:t>
                            </m:r>
                          </m:num>
                          <m:den>
                            <m:r>
                              <a:rPr lang="en-US" altLang="zh-CN" i="0" dirty="0">
                                <a:latin typeface="Cambria Math"/>
                              </a:rPr>
                              <m:t>8</m:t>
                            </m:r>
                          </m:den>
                        </m:f>
                      </m:e>
                    </m:d>
                    <m:r>
                      <a:rPr lang="zh-CN" altLang="en-US" b="0" i="0" dirty="0" smtClean="0">
                        <a:latin typeface="Cambria Math"/>
                      </a:rPr>
                      <m:t>和</m:t>
                    </m:r>
                    <m:d>
                      <m:dPr>
                        <m:begChr m:val="["/>
                        <m:endChr m:val="]"/>
                        <m:ctrlPr>
                          <a:rPr lang="en-US" altLang="zh-CN" i="1">
                            <a:latin typeface="Cambria Math"/>
                            <a:ea typeface="Cambria Math"/>
                          </a:rPr>
                        </m:ctrlPr>
                      </m:dPr>
                      <m:e>
                        <m:f>
                          <m:fPr>
                            <m:ctrlPr>
                              <a:rPr lang="en-US" altLang="zh-CN" i="1" dirty="0">
                                <a:latin typeface="Cambria Math"/>
                              </a:rPr>
                            </m:ctrlPr>
                          </m:fPr>
                          <m:num>
                            <m:r>
                              <a:rPr lang="en-US" altLang="zh-CN" i="0" dirty="0">
                                <a:latin typeface="Cambria Math"/>
                              </a:rPr>
                              <m:t>7</m:t>
                            </m:r>
                            <m:r>
                              <m:rPr>
                                <m:sty m:val="p"/>
                              </m:rPr>
                              <a:rPr lang="zh-CN" altLang="en-US" i="0" dirty="0">
                                <a:latin typeface="Cambria Math"/>
                              </a:rPr>
                              <m:t>π</m:t>
                            </m:r>
                          </m:num>
                          <m:den>
                            <m:r>
                              <a:rPr lang="en-US" altLang="zh-CN" i="0" dirty="0">
                                <a:latin typeface="Cambria Math"/>
                              </a:rPr>
                              <m:t>8</m:t>
                            </m:r>
                          </m:den>
                        </m:f>
                        <m:r>
                          <a:rPr lang="zh-CN" altLang="en-US" i="0" dirty="0">
                            <a:latin typeface="Cambria Math"/>
                          </a:rPr>
                          <m:t>，</m:t>
                        </m:r>
                        <m:r>
                          <m:rPr>
                            <m:sty m:val="p"/>
                          </m:rPr>
                          <a:rPr lang="zh-CN" altLang="en-US" b="0" i="1">
                            <a:latin typeface="Cambria Math"/>
                          </a:rPr>
                          <m:t>π</m:t>
                        </m:r>
                      </m:e>
                    </m:d>
                    <m:r>
                      <a:rPr lang="en-US" altLang="zh-CN" b="0" i="0" dirty="0" smtClean="0">
                        <a:latin typeface="Cambria Math"/>
                      </a:rPr>
                      <m:t>.</m:t>
                    </m:r>
                  </m:oMath>
                </a14:m>
                <a:endParaRPr lang="en-US" altLang="zh-CN" dirty="0" smtClean="0"/>
              </a:p>
            </p:txBody>
          </p:sp>
        </mc:Choice>
        <mc:Fallback>
          <p:sp>
            <p:nvSpPr>
              <p:cNvPr id="6" name="TextBox 5"/>
              <p:cNvSpPr txBox="1">
                <a:spLocks noRot="1" noChangeAspect="1" noMove="1" noResize="1" noEditPoints="1" noAdjustHandles="1" noChangeArrowheads="1" noChangeShapeType="1" noTextEdit="1"/>
              </p:cNvSpPr>
              <p:nvPr/>
            </p:nvSpPr>
            <p:spPr>
              <a:xfrm>
                <a:off x="1180740" y="5123538"/>
                <a:ext cx="7911548" cy="781817"/>
              </a:xfrm>
              <a:prstGeom prst="rect">
                <a:avLst/>
              </a:prstGeom>
              <a:blipFill rotWithShape="1">
                <a:blip r:embed="rId3"/>
                <a:stretch>
                  <a:fillRect l="-693" b="-2326"/>
                </a:stretch>
              </a:blipFill>
            </p:spPr>
            <p:txBody>
              <a:bodyPr/>
              <a:lstStyle/>
              <a:p>
                <a:r>
                  <a:rPr lang="zh-CN" altLang="en-US">
                    <a:noFill/>
                  </a:rPr>
                  <a:t> </a:t>
                </a:r>
              </a:p>
            </p:txBody>
          </p:sp>
        </mc:Fallback>
      </mc:AlternateContent>
      <p:sp>
        <p:nvSpPr>
          <p:cNvPr id="7" name="TextBox 6"/>
          <p:cNvSpPr txBox="1"/>
          <p:nvPr/>
        </p:nvSpPr>
        <p:spPr>
          <a:xfrm>
            <a:off x="472397" y="720042"/>
            <a:ext cx="8400582" cy="369332"/>
          </a:xfrm>
          <a:prstGeom prst="rect">
            <a:avLst/>
          </a:prstGeom>
          <a:noFill/>
        </p:spPr>
        <p:txBody>
          <a:bodyPr wrap="square" rtlCol="0">
            <a:spAutoFit/>
          </a:bodyPr>
          <a:lstStyle/>
          <a:p>
            <a:r>
              <a:rPr lang="zh-CN" altLang="en-US" b="1" dirty="0" smtClean="0">
                <a:solidFill>
                  <a:srgbClr val="7030A0"/>
                </a:solidFill>
              </a:rPr>
              <a:t>方法二</a:t>
            </a:r>
            <a:r>
              <a:rPr lang="en-US" altLang="zh-CN" b="1" dirty="0" smtClean="0">
                <a:solidFill>
                  <a:srgbClr val="7030A0"/>
                </a:solidFill>
              </a:rPr>
              <a:t>.</a:t>
            </a:r>
          </a:p>
        </p:txBody>
      </p:sp>
      <mc:AlternateContent xmlns:mc="http://schemas.openxmlformats.org/markup-compatibility/2006" xmlns:a14="http://schemas.microsoft.com/office/drawing/2010/main">
        <mc:Choice Requires="a14">
          <p:sp>
            <p:nvSpPr>
              <p:cNvPr id="8" name="TextBox 7"/>
              <p:cNvSpPr txBox="1"/>
              <p:nvPr/>
            </p:nvSpPr>
            <p:spPr>
              <a:xfrm>
                <a:off x="1247001" y="2745874"/>
                <a:ext cx="5842912" cy="459741"/>
              </a:xfrm>
              <a:prstGeom prst="rect">
                <a:avLst/>
              </a:prstGeom>
              <a:noFill/>
            </p:spPr>
            <p:txBody>
              <a:bodyPr wrap="square" rtlCol="0">
                <a:spAutoFit/>
              </a:bodyPr>
              <a:lstStyle/>
              <a:p>
                <a:r>
                  <a:rPr lang="zh-CN" altLang="en-US" dirty="0">
                    <a:latin typeface="宋体" pitchFamily="2" charset="-122"/>
                    <a:ea typeface="宋体" pitchFamily="2" charset="-122"/>
                  </a:rPr>
                  <a:t>所以</a:t>
                </a:r>
                <a:r>
                  <a:rPr lang="en-US" altLang="zh-CN" dirty="0">
                    <a:latin typeface="宋体" pitchFamily="2" charset="-122"/>
                    <a:ea typeface="宋体" pitchFamily="2" charset="-122"/>
                  </a:rPr>
                  <a:t>2k</a:t>
                </a:r>
                <a14:m>
                  <m:oMath xmlns:m="http://schemas.openxmlformats.org/officeDocument/2006/math">
                    <m:r>
                      <m:rPr>
                        <m:sty m:val="p"/>
                      </m:rPr>
                      <a:rPr lang="zh-CN" altLang="en-US" i="0">
                        <a:latin typeface="Cambria Math"/>
                        <a:ea typeface="宋体" pitchFamily="2" charset="-122"/>
                      </a:rPr>
                      <m:t>π</m:t>
                    </m:r>
                    <m:r>
                      <a:rPr lang="en-US" altLang="zh-CN" i="0">
                        <a:latin typeface="Cambria Math"/>
                        <a:ea typeface="宋体" pitchFamily="2" charset="-122"/>
                      </a:rPr>
                      <m:t>−</m:t>
                    </m:r>
                    <m:f>
                      <m:fPr>
                        <m:ctrlPr>
                          <a:rPr lang="en-US" altLang="zh-CN" i="1" dirty="0">
                            <a:latin typeface="Cambria Math"/>
                          </a:rPr>
                        </m:ctrlPr>
                      </m:fPr>
                      <m:num>
                        <m:r>
                          <m:rPr>
                            <m:sty m:val="p"/>
                          </m:rPr>
                          <a:rPr lang="zh-CN" altLang="en-US" i="0" dirty="0">
                            <a:latin typeface="Cambria Math"/>
                          </a:rPr>
                          <m:t>π</m:t>
                        </m:r>
                      </m:num>
                      <m:den>
                        <m:r>
                          <a:rPr lang="en-US" altLang="zh-CN" i="0" dirty="0">
                            <a:latin typeface="Cambria Math"/>
                          </a:rPr>
                          <m:t>2</m:t>
                        </m:r>
                      </m:den>
                    </m:f>
                    <m:r>
                      <a:rPr lang="zh-CN" altLang="en-US" i="0">
                        <a:latin typeface="Cambria Math"/>
                        <a:ea typeface="宋体" pitchFamily="2" charset="-122"/>
                      </a:rPr>
                      <m:t>≤</m:t>
                    </m:r>
                  </m:oMath>
                </a14:m>
                <a:r>
                  <a:rPr lang="en-US" altLang="zh-CN" dirty="0"/>
                  <a:t> </a:t>
                </a:r>
                <a:r>
                  <a:rPr lang="en-US" altLang="zh-CN" b="1" dirty="0" smtClean="0">
                    <a:latin typeface="宋体" pitchFamily="2" charset="-122"/>
                    <a:ea typeface="宋体" pitchFamily="2" charset="-122"/>
                  </a:rPr>
                  <a:t>2</a:t>
                </a:r>
                <a:r>
                  <a:rPr lang="en-US" altLang="zh-CN" b="1" dirty="0"/>
                  <a:t> </a:t>
                </a:r>
                <a14:m>
                  <m:oMath xmlns:m="http://schemas.openxmlformats.org/officeDocument/2006/math">
                    <m:r>
                      <a:rPr lang="en-US" altLang="zh-CN" b="1" i="1">
                        <a:latin typeface="Cambria Math"/>
                      </a:rPr>
                      <m:t>𝒙</m:t>
                    </m:r>
                    <m:r>
                      <a:rPr lang="en-US" altLang="zh-CN" b="1" i="1">
                        <a:latin typeface="Cambria Math"/>
                      </a:rPr>
                      <m:t> </m:t>
                    </m:r>
                  </m:oMath>
                </a14:m>
                <a:r>
                  <a:rPr lang="en-US" altLang="zh-CN" b="1" dirty="0" smtClean="0">
                    <a:latin typeface="宋体" pitchFamily="2" charset="-122"/>
                    <a:ea typeface="宋体" pitchFamily="2" charset="-122"/>
                  </a:rPr>
                  <a:t>-</a:t>
                </a:r>
                <a14:m>
                  <m:oMath xmlns:m="http://schemas.openxmlformats.org/officeDocument/2006/math">
                    <m:f>
                      <m:fPr>
                        <m:ctrlPr>
                          <a:rPr lang="en-US" altLang="zh-CN" b="1" i="1" dirty="0">
                            <a:latin typeface="Cambria Math"/>
                          </a:rPr>
                        </m:ctrlPr>
                      </m:fPr>
                      <m:num>
                        <m:r>
                          <a:rPr lang="zh-CN" altLang="en-US" b="1" i="0" dirty="0">
                            <a:latin typeface="Cambria Math"/>
                          </a:rPr>
                          <m:t>𝛑</m:t>
                        </m:r>
                      </m:num>
                      <m:den>
                        <m:r>
                          <a:rPr lang="en-US" altLang="zh-CN" b="1" i="0" dirty="0">
                            <a:latin typeface="Cambria Math"/>
                          </a:rPr>
                          <m:t>𝟒</m:t>
                        </m:r>
                      </m:den>
                    </m:f>
                  </m:oMath>
                </a14:m>
                <a:r>
                  <a:rPr lang="zh-CN" altLang="en-US" dirty="0">
                    <a:ea typeface="宋体" pitchFamily="2" charset="-122"/>
                  </a:rPr>
                  <a:t> </a:t>
                </a:r>
                <a14:m>
                  <m:oMath xmlns:m="http://schemas.openxmlformats.org/officeDocument/2006/math">
                    <m:r>
                      <a:rPr lang="zh-CN" altLang="en-US" i="0">
                        <a:latin typeface="Cambria Math"/>
                        <a:ea typeface="宋体" pitchFamily="2" charset="-122"/>
                      </a:rPr>
                      <m:t>≤</m:t>
                    </m:r>
                  </m:oMath>
                </a14:m>
                <a:r>
                  <a:rPr lang="en-US" altLang="zh-CN" dirty="0">
                    <a:latin typeface="宋体" pitchFamily="2" charset="-122"/>
                    <a:ea typeface="宋体" pitchFamily="2" charset="-122"/>
                  </a:rPr>
                  <a:t> 2k</a:t>
                </a:r>
                <a14:m>
                  <m:oMath xmlns:m="http://schemas.openxmlformats.org/officeDocument/2006/math">
                    <m:r>
                      <m:rPr>
                        <m:sty m:val="p"/>
                      </m:rPr>
                      <a:rPr lang="zh-CN" altLang="en-US" i="0">
                        <a:latin typeface="Cambria Math"/>
                        <a:ea typeface="宋体" pitchFamily="2" charset="-122"/>
                      </a:rPr>
                      <m:t>π</m:t>
                    </m:r>
                    <m:r>
                      <a:rPr lang="en-US" altLang="zh-CN" i="0">
                        <a:latin typeface="Cambria Math"/>
                        <a:ea typeface="宋体" pitchFamily="2" charset="-122"/>
                      </a:rPr>
                      <m:t>+</m:t>
                    </m:r>
                    <m:f>
                      <m:fPr>
                        <m:ctrlPr>
                          <a:rPr lang="en-US" altLang="zh-CN" i="1" dirty="0">
                            <a:latin typeface="Cambria Math"/>
                          </a:rPr>
                        </m:ctrlPr>
                      </m:fPr>
                      <m:num>
                        <m:r>
                          <m:rPr>
                            <m:sty m:val="p"/>
                          </m:rPr>
                          <a:rPr lang="zh-CN" altLang="en-US" i="0" dirty="0">
                            <a:latin typeface="Cambria Math"/>
                          </a:rPr>
                          <m:t>π</m:t>
                        </m:r>
                      </m:num>
                      <m:den>
                        <m:r>
                          <a:rPr lang="en-US" altLang="zh-CN" i="0" dirty="0">
                            <a:latin typeface="Cambria Math"/>
                          </a:rPr>
                          <m:t>2</m:t>
                        </m:r>
                      </m:den>
                    </m:f>
                  </m:oMath>
                </a14:m>
                <a:endParaRPr lang="zh-CN" altLang="en-US" dirty="0">
                  <a:latin typeface="宋体" pitchFamily="2" charset="-122"/>
                  <a:ea typeface="宋体"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247001" y="2745874"/>
                <a:ext cx="5842912" cy="459741"/>
              </a:xfrm>
              <a:prstGeom prst="rect">
                <a:avLst/>
              </a:prstGeom>
              <a:blipFill rotWithShape="1">
                <a:blip r:embed="rId4"/>
                <a:stretch>
                  <a:fillRect l="-939" t="-3947" b="-26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350968" y="3203285"/>
                <a:ext cx="5710390" cy="485902"/>
              </a:xfrm>
              <a:prstGeom prst="rect">
                <a:avLst/>
              </a:prstGeom>
              <a:noFill/>
            </p:spPr>
            <p:txBody>
              <a:bodyPr wrap="square" rtlCol="0">
                <a:spAutoFit/>
              </a:bodyPr>
              <a:lstStyle/>
              <a:p>
                <a:r>
                  <a:rPr lang="zh-CN" altLang="en-US" dirty="0"/>
                  <a:t>解得</a:t>
                </a:r>
                <a:r>
                  <a:rPr lang="en-US" altLang="zh-CN" dirty="0">
                    <a:latin typeface="宋体" pitchFamily="2" charset="-122"/>
                    <a:ea typeface="宋体" pitchFamily="2" charset="-122"/>
                  </a:rPr>
                  <a:t>k</a:t>
                </a:r>
                <a14:m>
                  <m:oMath xmlns:m="http://schemas.openxmlformats.org/officeDocument/2006/math">
                    <m:r>
                      <m:rPr>
                        <m:sty m:val="p"/>
                      </m:rPr>
                      <a:rPr lang="zh-CN" altLang="en-US" i="0">
                        <a:latin typeface="Cambria Math"/>
                        <a:ea typeface="宋体" pitchFamily="2" charset="-122"/>
                      </a:rPr>
                      <m:t>π</m:t>
                    </m:r>
                    <m:r>
                      <a:rPr lang="en-US" altLang="zh-CN" i="0">
                        <a:latin typeface="Cambria Math"/>
                        <a:ea typeface="宋体" pitchFamily="2" charset="-122"/>
                      </a:rPr>
                      <m:t>−</m:t>
                    </m:r>
                    <m:f>
                      <m:fPr>
                        <m:ctrlPr>
                          <a:rPr lang="en-US" altLang="zh-CN" i="1" dirty="0">
                            <a:latin typeface="Cambria Math"/>
                          </a:rPr>
                        </m:ctrlPr>
                      </m:fPr>
                      <m:num>
                        <m:r>
                          <m:rPr>
                            <m:sty m:val="p"/>
                          </m:rPr>
                          <a:rPr lang="zh-CN" altLang="en-US" i="0" dirty="0">
                            <a:latin typeface="Cambria Math"/>
                          </a:rPr>
                          <m:t>π</m:t>
                        </m:r>
                      </m:num>
                      <m:den>
                        <m:r>
                          <a:rPr lang="en-US" altLang="zh-CN" i="0" dirty="0">
                            <a:latin typeface="Cambria Math"/>
                          </a:rPr>
                          <m:t>8</m:t>
                        </m:r>
                      </m:den>
                    </m:f>
                  </m:oMath>
                </a14:m>
                <a:r>
                  <a:rPr lang="zh-CN" altLang="en-US" dirty="0">
                    <a:ea typeface="宋体" pitchFamily="2" charset="-122"/>
                  </a:rPr>
                  <a:t> </a:t>
                </a:r>
                <a14:m>
                  <m:oMath xmlns:m="http://schemas.openxmlformats.org/officeDocument/2006/math">
                    <m:r>
                      <a:rPr lang="zh-CN" altLang="en-US" i="0">
                        <a:latin typeface="Cambria Math"/>
                        <a:ea typeface="宋体" pitchFamily="2" charset="-122"/>
                      </a:rPr>
                      <m:t>≤</m:t>
                    </m:r>
                  </m:oMath>
                </a14:m>
                <a:r>
                  <a:rPr lang="en-US" altLang="zh-CN" dirty="0"/>
                  <a:t> </a:t>
                </a:r>
                <a14:m>
                  <m:oMath xmlns:m="http://schemas.openxmlformats.org/officeDocument/2006/math">
                    <m:r>
                      <a:rPr lang="en-US" altLang="zh-CN" b="1" i="1">
                        <a:latin typeface="Cambria Math"/>
                      </a:rPr>
                      <m:t>𝒙</m:t>
                    </m:r>
                    <m:r>
                      <a:rPr lang="en-US" altLang="zh-CN" b="1" i="1">
                        <a:latin typeface="Cambria Math"/>
                      </a:rPr>
                      <m:t> </m:t>
                    </m:r>
                    <m:r>
                      <a:rPr lang="zh-CN" altLang="en-US" i="0">
                        <a:latin typeface="Cambria Math"/>
                        <a:ea typeface="宋体" pitchFamily="2" charset="-122"/>
                      </a:rPr>
                      <m:t>≤</m:t>
                    </m:r>
                  </m:oMath>
                </a14:m>
                <a:r>
                  <a:rPr lang="en-US" altLang="zh-CN" dirty="0">
                    <a:latin typeface="宋体" pitchFamily="2" charset="-122"/>
                    <a:ea typeface="宋体" pitchFamily="2" charset="-122"/>
                  </a:rPr>
                  <a:t> k</a:t>
                </a:r>
                <a14:m>
                  <m:oMath xmlns:m="http://schemas.openxmlformats.org/officeDocument/2006/math">
                    <m:r>
                      <m:rPr>
                        <m:sty m:val="p"/>
                      </m:rPr>
                      <a:rPr lang="zh-CN" altLang="en-US" i="0">
                        <a:latin typeface="Cambria Math"/>
                        <a:ea typeface="宋体" pitchFamily="2" charset="-122"/>
                      </a:rPr>
                      <m:t>π</m:t>
                    </m:r>
                    <m:r>
                      <a:rPr lang="en-US" altLang="zh-CN" i="0">
                        <a:latin typeface="Cambria Math"/>
                        <a:ea typeface="宋体" pitchFamily="2" charset="-122"/>
                      </a:rPr>
                      <m:t>+</m:t>
                    </m:r>
                    <m:f>
                      <m:fPr>
                        <m:ctrlPr>
                          <a:rPr lang="en-US" altLang="zh-CN" i="1" dirty="0">
                            <a:latin typeface="Cambria Math"/>
                          </a:rPr>
                        </m:ctrlPr>
                      </m:fPr>
                      <m:num>
                        <m:r>
                          <a:rPr lang="en-US" altLang="zh-CN" i="0" dirty="0">
                            <a:latin typeface="Cambria Math"/>
                          </a:rPr>
                          <m:t>3</m:t>
                        </m:r>
                        <m:r>
                          <m:rPr>
                            <m:sty m:val="p"/>
                          </m:rPr>
                          <a:rPr lang="zh-CN" altLang="en-US" i="0" dirty="0">
                            <a:latin typeface="Cambria Math"/>
                          </a:rPr>
                          <m:t>π</m:t>
                        </m:r>
                      </m:num>
                      <m:den>
                        <m:r>
                          <a:rPr lang="en-US" altLang="zh-CN" i="0" dirty="0">
                            <a:latin typeface="Cambria Math"/>
                          </a:rPr>
                          <m:t>8</m:t>
                        </m:r>
                      </m:den>
                    </m:f>
                  </m:oMath>
                </a14:m>
                <a:endParaRPr lang="en-US" altLang="zh-CN" dirty="0"/>
              </a:p>
            </p:txBody>
          </p:sp>
        </mc:Choice>
        <mc:Fallback>
          <p:sp>
            <p:nvSpPr>
              <p:cNvPr id="9" name="TextBox 8"/>
              <p:cNvSpPr txBox="1">
                <a:spLocks noRot="1" noChangeAspect="1" noMove="1" noResize="1" noEditPoints="1" noAdjustHandles="1" noChangeArrowheads="1" noChangeShapeType="1" noTextEdit="1"/>
              </p:cNvSpPr>
              <p:nvPr/>
            </p:nvSpPr>
            <p:spPr>
              <a:xfrm>
                <a:off x="1350968" y="3203285"/>
                <a:ext cx="5710390" cy="485902"/>
              </a:xfrm>
              <a:prstGeom prst="rect">
                <a:avLst/>
              </a:prstGeom>
              <a:blipFill rotWithShape="1">
                <a:blip r:embed="rId5"/>
                <a:stretch>
                  <a:fillRect l="-962" b="-62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339767" y="3704194"/>
                <a:ext cx="3491948" cy="369332"/>
              </a:xfrm>
              <a:prstGeom prst="rect">
                <a:avLst/>
              </a:prstGeom>
              <a:noFill/>
            </p:spPr>
            <p:txBody>
              <a:bodyPr wrap="square" rtlCol="0">
                <a:spAutoFit/>
              </a:bodyPr>
              <a:lstStyle/>
              <a:p>
                <a:r>
                  <a:rPr lang="zh-CN" altLang="en-US" dirty="0"/>
                  <a:t>因为</a:t>
                </a:r>
                <a14:m>
                  <m:oMath xmlns:m="http://schemas.openxmlformats.org/officeDocument/2006/math">
                    <m:r>
                      <a:rPr lang="en-US" altLang="zh-CN" b="1" i="1">
                        <a:latin typeface="Cambria Math"/>
                      </a:rPr>
                      <m:t>𝒙</m:t>
                    </m:r>
                    <m:r>
                      <a:rPr lang="en-US" altLang="zh-CN" b="1" i="1">
                        <a:latin typeface="Cambria Math"/>
                      </a:rPr>
                      <m:t> </m:t>
                    </m:r>
                    <m:r>
                      <a:rPr lang="en-US" altLang="zh-CN" i="0">
                        <a:latin typeface="Cambria Math"/>
                        <a:ea typeface="Cambria Math"/>
                      </a:rPr>
                      <m:t>∈</m:t>
                    </m:r>
                  </m:oMath>
                </a14:m>
                <a:r>
                  <a:rPr lang="en-US" altLang="zh-CN" b="1" dirty="0"/>
                  <a:t> </a:t>
                </a:r>
                <a14:m>
                  <m:oMath xmlns:m="http://schemas.openxmlformats.org/officeDocument/2006/math">
                    <m:d>
                      <m:dPr>
                        <m:begChr m:val="["/>
                        <m:endChr m:val="]"/>
                        <m:ctrlPr>
                          <a:rPr lang="en-US" altLang="zh-CN" i="1">
                            <a:latin typeface="Cambria Math"/>
                          </a:rPr>
                        </m:ctrlPr>
                      </m:dPr>
                      <m:e>
                        <m:r>
                          <a:rPr lang="en-US" altLang="zh-CN" b="0" i="0">
                            <a:latin typeface="Cambria Math"/>
                          </a:rPr>
                          <m:t>0</m:t>
                        </m:r>
                        <m:r>
                          <a:rPr lang="zh-CN" altLang="en-US" b="0" i="0">
                            <a:latin typeface="Cambria Math"/>
                          </a:rPr>
                          <m:t>，</m:t>
                        </m:r>
                        <m:r>
                          <m:rPr>
                            <m:sty m:val="p"/>
                          </m:rPr>
                          <a:rPr lang="zh-CN" altLang="en-US" b="0" i="0">
                            <a:latin typeface="Cambria Math"/>
                          </a:rPr>
                          <m:t>π</m:t>
                        </m:r>
                      </m:e>
                    </m:d>
                  </m:oMath>
                </a14:m>
                <a:endParaRPr lang="zh-CN" altLang="en-US" dirty="0"/>
              </a:p>
            </p:txBody>
          </p:sp>
        </mc:Choice>
        <mc:Fallback>
          <p:sp>
            <p:nvSpPr>
              <p:cNvPr id="10" name="TextBox 9"/>
              <p:cNvSpPr txBox="1">
                <a:spLocks noRot="1" noChangeAspect="1" noMove="1" noResize="1" noEditPoints="1" noAdjustHandles="1" noChangeArrowheads="1" noChangeShapeType="1" noTextEdit="1"/>
              </p:cNvSpPr>
              <p:nvPr/>
            </p:nvSpPr>
            <p:spPr>
              <a:xfrm>
                <a:off x="1339767" y="3704194"/>
                <a:ext cx="3491948" cy="369332"/>
              </a:xfrm>
              <a:prstGeom prst="rect">
                <a:avLst/>
              </a:prstGeom>
              <a:blipFill rotWithShape="1">
                <a:blip r:embed="rId6"/>
                <a:stretch>
                  <a:fillRect l="-1571" t="-8333" b="-2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247001" y="4109409"/>
                <a:ext cx="6107956" cy="504818"/>
              </a:xfrm>
              <a:prstGeom prst="rect">
                <a:avLst/>
              </a:prstGeom>
              <a:noFill/>
            </p:spPr>
            <p:txBody>
              <a:bodyPr wrap="square" rtlCol="0">
                <a:spAutoFit/>
              </a:bodyPr>
              <a:lstStyle/>
              <a:p>
                <a:r>
                  <a:rPr lang="zh-CN" altLang="en-US" dirty="0"/>
                  <a:t>令</a:t>
                </a:r>
                <a:r>
                  <a:rPr lang="en-US" altLang="zh-CN" dirty="0"/>
                  <a:t>k=0,</a:t>
                </a:r>
                <a:r>
                  <a:rPr lang="en-US" altLang="zh-CN" dirty="0">
                    <a:ea typeface="宋体" pitchFamily="2" charset="-122"/>
                  </a:rPr>
                  <a:t> </a:t>
                </a:r>
                <a14:m>
                  <m:oMath xmlns:m="http://schemas.openxmlformats.org/officeDocument/2006/math">
                    <m:r>
                      <a:rPr lang="en-US" altLang="zh-CN" i="0">
                        <a:latin typeface="Cambria Math"/>
                        <a:ea typeface="宋体" pitchFamily="2" charset="-122"/>
                      </a:rPr>
                      <m:t>−</m:t>
                    </m:r>
                    <m:f>
                      <m:fPr>
                        <m:ctrlPr>
                          <a:rPr lang="en-US" altLang="zh-CN" i="1" dirty="0">
                            <a:latin typeface="Cambria Math"/>
                          </a:rPr>
                        </m:ctrlPr>
                      </m:fPr>
                      <m:num>
                        <m:r>
                          <m:rPr>
                            <m:sty m:val="p"/>
                          </m:rPr>
                          <a:rPr lang="zh-CN" altLang="en-US" i="0" dirty="0">
                            <a:latin typeface="Cambria Math"/>
                          </a:rPr>
                          <m:t>π</m:t>
                        </m:r>
                      </m:num>
                      <m:den>
                        <m:r>
                          <a:rPr lang="en-US" altLang="zh-CN" i="0" dirty="0">
                            <a:latin typeface="Cambria Math"/>
                          </a:rPr>
                          <m:t>8</m:t>
                        </m:r>
                      </m:den>
                    </m:f>
                  </m:oMath>
                </a14:m>
                <a:r>
                  <a:rPr lang="zh-CN" altLang="en-US" dirty="0">
                    <a:ea typeface="宋体" pitchFamily="2" charset="-122"/>
                  </a:rPr>
                  <a:t> </a:t>
                </a:r>
                <a14:m>
                  <m:oMath xmlns:m="http://schemas.openxmlformats.org/officeDocument/2006/math">
                    <m:r>
                      <a:rPr lang="zh-CN" altLang="en-US" i="0">
                        <a:latin typeface="Cambria Math"/>
                        <a:ea typeface="宋体" pitchFamily="2" charset="-122"/>
                      </a:rPr>
                      <m:t>≤</m:t>
                    </m:r>
                  </m:oMath>
                </a14:m>
                <a:r>
                  <a:rPr lang="en-US" altLang="zh-CN" dirty="0"/>
                  <a:t> </a:t>
                </a:r>
                <a14:m>
                  <m:oMath xmlns:m="http://schemas.openxmlformats.org/officeDocument/2006/math">
                    <m:r>
                      <a:rPr lang="en-US" altLang="zh-CN" b="1" i="1">
                        <a:latin typeface="Cambria Math"/>
                      </a:rPr>
                      <m:t>𝒙</m:t>
                    </m:r>
                    <m:r>
                      <a:rPr lang="en-US" altLang="zh-CN" b="1" i="1">
                        <a:latin typeface="Cambria Math"/>
                      </a:rPr>
                      <m:t> </m:t>
                    </m:r>
                    <m:r>
                      <a:rPr lang="zh-CN" altLang="en-US" i="0">
                        <a:latin typeface="Cambria Math"/>
                        <a:ea typeface="宋体" pitchFamily="2" charset="-122"/>
                      </a:rPr>
                      <m:t>≤</m:t>
                    </m:r>
                  </m:oMath>
                </a14:m>
                <a:r>
                  <a:rPr lang="en-US" altLang="zh-CN" dirty="0">
                    <a:latin typeface="宋体" pitchFamily="2" charset="-122"/>
                    <a:ea typeface="宋体" pitchFamily="2" charset="-122"/>
                  </a:rPr>
                  <a:t> </a:t>
                </a:r>
                <a14:m>
                  <m:oMath xmlns:m="http://schemas.openxmlformats.org/officeDocument/2006/math">
                    <m:f>
                      <m:fPr>
                        <m:ctrlPr>
                          <a:rPr lang="en-US" altLang="zh-CN" i="1" dirty="0">
                            <a:latin typeface="Cambria Math"/>
                          </a:rPr>
                        </m:ctrlPr>
                      </m:fPr>
                      <m:num>
                        <m:r>
                          <a:rPr lang="en-US" altLang="zh-CN" i="0" dirty="0">
                            <a:latin typeface="Cambria Math"/>
                          </a:rPr>
                          <m:t>3</m:t>
                        </m:r>
                        <m:r>
                          <m:rPr>
                            <m:sty m:val="p"/>
                          </m:rPr>
                          <a:rPr lang="zh-CN" altLang="en-US" i="0" dirty="0">
                            <a:latin typeface="Cambria Math"/>
                          </a:rPr>
                          <m:t>π</m:t>
                        </m:r>
                      </m:num>
                      <m:den>
                        <m:r>
                          <a:rPr lang="en-US" altLang="zh-CN" i="0" dirty="0">
                            <a:latin typeface="Cambria Math"/>
                          </a:rPr>
                          <m:t>8</m:t>
                        </m:r>
                      </m:den>
                    </m:f>
                  </m:oMath>
                </a14:m>
                <a:r>
                  <a:rPr lang="en-US" altLang="zh-CN" dirty="0"/>
                  <a:t>,</a:t>
                </a:r>
                <a:r>
                  <a:rPr lang="zh-CN" altLang="en-US" dirty="0"/>
                  <a:t>与</a:t>
                </a:r>
                <a14:m>
                  <m:oMath xmlns:m="http://schemas.openxmlformats.org/officeDocument/2006/math">
                    <m:r>
                      <a:rPr lang="en-US" altLang="zh-CN" b="1" i="1">
                        <a:latin typeface="Cambria Math"/>
                      </a:rPr>
                      <m:t>𝒙</m:t>
                    </m:r>
                    <m:r>
                      <a:rPr lang="en-US" altLang="zh-CN" i="0">
                        <a:latin typeface="Cambria Math"/>
                        <a:ea typeface="Cambria Math"/>
                      </a:rPr>
                      <m:t>∈</m:t>
                    </m:r>
                    <m:d>
                      <m:dPr>
                        <m:begChr m:val="["/>
                        <m:endChr m:val="]"/>
                        <m:ctrlPr>
                          <a:rPr lang="en-US" altLang="zh-CN" i="1">
                            <a:latin typeface="Cambria Math"/>
                          </a:rPr>
                        </m:ctrlPr>
                      </m:dPr>
                      <m:e>
                        <m:r>
                          <a:rPr lang="en-US" altLang="zh-CN" b="0" i="0">
                            <a:latin typeface="Cambria Math"/>
                          </a:rPr>
                          <m:t>0</m:t>
                        </m:r>
                        <m:r>
                          <a:rPr lang="zh-CN" altLang="en-US" b="0" i="0">
                            <a:latin typeface="Cambria Math"/>
                          </a:rPr>
                          <m:t>，</m:t>
                        </m:r>
                        <m:r>
                          <m:rPr>
                            <m:sty m:val="p"/>
                          </m:rPr>
                          <a:rPr lang="zh-CN" altLang="en-US" b="0" i="0">
                            <a:latin typeface="Cambria Math"/>
                          </a:rPr>
                          <m:t>π</m:t>
                        </m:r>
                      </m:e>
                    </m:d>
                  </m:oMath>
                </a14:m>
                <a:r>
                  <a:rPr lang="zh-CN" altLang="en-US" dirty="0" smtClean="0"/>
                  <a:t>取</a:t>
                </a:r>
                <a:r>
                  <a:rPr lang="zh-CN" altLang="en-US" dirty="0"/>
                  <a:t>交</a:t>
                </a:r>
                <a:r>
                  <a:rPr lang="zh-CN" altLang="en-US" dirty="0" smtClean="0"/>
                  <a:t>集</a:t>
                </a:r>
                <a:r>
                  <a:rPr lang="zh-CN" altLang="en-US" dirty="0"/>
                  <a:t>，</a:t>
                </a:r>
                <a:r>
                  <a:rPr lang="en-US" altLang="zh-CN" dirty="0"/>
                  <a:t> </a:t>
                </a:r>
                <a14:m>
                  <m:oMath xmlns:m="http://schemas.openxmlformats.org/officeDocument/2006/math">
                    <m:r>
                      <a:rPr lang="en-US" altLang="zh-CN" b="1" i="1">
                        <a:latin typeface="Cambria Math"/>
                      </a:rPr>
                      <m:t>𝒙</m:t>
                    </m:r>
                    <m:r>
                      <a:rPr lang="en-US" altLang="zh-CN" b="1" i="1">
                        <a:latin typeface="Cambria Math"/>
                      </a:rPr>
                      <m:t> </m:t>
                    </m:r>
                    <m:r>
                      <a:rPr lang="en-US" altLang="zh-CN" i="0">
                        <a:latin typeface="Cambria Math"/>
                        <a:ea typeface="Cambria Math"/>
                      </a:rPr>
                      <m:t>∈</m:t>
                    </m:r>
                    <m:d>
                      <m:dPr>
                        <m:begChr m:val="["/>
                        <m:endChr m:val="]"/>
                        <m:ctrlPr>
                          <a:rPr lang="en-US" altLang="zh-CN" i="1">
                            <a:latin typeface="Cambria Math"/>
                            <a:ea typeface="Cambria Math"/>
                          </a:rPr>
                        </m:ctrlPr>
                      </m:dPr>
                      <m:e>
                        <m:r>
                          <a:rPr lang="en-US" altLang="zh-CN" i="0">
                            <a:latin typeface="Cambria Math"/>
                            <a:ea typeface="Cambria Math"/>
                          </a:rPr>
                          <m:t>0,</m:t>
                        </m:r>
                        <m:f>
                          <m:fPr>
                            <m:ctrlPr>
                              <a:rPr lang="en-US" altLang="zh-CN" i="1" dirty="0">
                                <a:latin typeface="Cambria Math"/>
                              </a:rPr>
                            </m:ctrlPr>
                          </m:fPr>
                          <m:num>
                            <m:r>
                              <a:rPr lang="en-US" altLang="zh-CN" i="0" dirty="0">
                                <a:latin typeface="Cambria Math"/>
                              </a:rPr>
                              <m:t>3</m:t>
                            </m:r>
                            <m:r>
                              <m:rPr>
                                <m:sty m:val="p"/>
                              </m:rPr>
                              <a:rPr lang="zh-CN" altLang="en-US" i="0" dirty="0">
                                <a:latin typeface="Cambria Math"/>
                              </a:rPr>
                              <m:t>π</m:t>
                            </m:r>
                          </m:num>
                          <m:den>
                            <m:r>
                              <a:rPr lang="en-US" altLang="zh-CN" i="0" dirty="0">
                                <a:latin typeface="Cambria Math"/>
                              </a:rPr>
                              <m:t>8</m:t>
                            </m:r>
                          </m:den>
                        </m:f>
                      </m:e>
                    </m:d>
                  </m:oMath>
                </a14:m>
                <a:endParaRPr lang="en-US" altLang="zh-CN" dirty="0"/>
              </a:p>
            </p:txBody>
          </p:sp>
        </mc:Choice>
        <mc:Fallback>
          <p:sp>
            <p:nvSpPr>
              <p:cNvPr id="11" name="TextBox 10"/>
              <p:cNvSpPr txBox="1">
                <a:spLocks noRot="1" noChangeAspect="1" noMove="1" noResize="1" noEditPoints="1" noAdjustHandles="1" noChangeArrowheads="1" noChangeShapeType="1" noTextEdit="1"/>
              </p:cNvSpPr>
              <p:nvPr/>
            </p:nvSpPr>
            <p:spPr>
              <a:xfrm>
                <a:off x="1247001" y="4109409"/>
                <a:ext cx="6107956" cy="504818"/>
              </a:xfrm>
              <a:prstGeom prst="rect">
                <a:avLst/>
              </a:prstGeom>
              <a:blipFill rotWithShape="1">
                <a:blip r:embed="rId7"/>
                <a:stretch>
                  <a:fillRect l="-898" b="-481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221145" y="4745514"/>
                <a:ext cx="6903086" cy="504818"/>
              </a:xfrm>
              <a:prstGeom prst="rect">
                <a:avLst/>
              </a:prstGeom>
              <a:noFill/>
            </p:spPr>
            <p:txBody>
              <a:bodyPr wrap="square" rtlCol="0">
                <a:spAutoFit/>
              </a:bodyPr>
              <a:lstStyle/>
              <a:p>
                <a:r>
                  <a:rPr lang="en-US" altLang="zh-CN" dirty="0"/>
                  <a:t>k</a:t>
                </a:r>
                <a:r>
                  <a:rPr lang="en-US" altLang="zh-CN" dirty="0" smtClean="0"/>
                  <a:t>=1</a:t>
                </a:r>
                <a:r>
                  <a:rPr lang="en-US" altLang="zh-CN" dirty="0"/>
                  <a:t>,</a:t>
                </a:r>
                <a:r>
                  <a:rPr lang="en-US" altLang="zh-CN" dirty="0">
                    <a:ea typeface="宋体" pitchFamily="2" charset="-122"/>
                  </a:rPr>
                  <a:t> </a:t>
                </a:r>
                <a14:m>
                  <m:oMath xmlns:m="http://schemas.openxmlformats.org/officeDocument/2006/math">
                    <m:f>
                      <m:fPr>
                        <m:ctrlPr>
                          <a:rPr lang="en-US" altLang="zh-CN" i="1" dirty="0">
                            <a:latin typeface="Cambria Math"/>
                          </a:rPr>
                        </m:ctrlPr>
                      </m:fPr>
                      <m:num>
                        <m:r>
                          <a:rPr lang="en-US" altLang="zh-CN" i="0" dirty="0">
                            <a:latin typeface="Cambria Math"/>
                          </a:rPr>
                          <m:t>7</m:t>
                        </m:r>
                        <m:r>
                          <m:rPr>
                            <m:sty m:val="p"/>
                          </m:rPr>
                          <a:rPr lang="zh-CN" altLang="en-US" i="0" dirty="0">
                            <a:latin typeface="Cambria Math"/>
                          </a:rPr>
                          <m:t>π</m:t>
                        </m:r>
                      </m:num>
                      <m:den>
                        <m:r>
                          <a:rPr lang="en-US" altLang="zh-CN" i="0" dirty="0">
                            <a:latin typeface="Cambria Math"/>
                          </a:rPr>
                          <m:t>8</m:t>
                        </m:r>
                      </m:den>
                    </m:f>
                  </m:oMath>
                </a14:m>
                <a:r>
                  <a:rPr lang="zh-CN" altLang="en-US" dirty="0">
                    <a:ea typeface="宋体" pitchFamily="2" charset="-122"/>
                  </a:rPr>
                  <a:t> </a:t>
                </a:r>
                <a14:m>
                  <m:oMath xmlns:m="http://schemas.openxmlformats.org/officeDocument/2006/math">
                    <m:r>
                      <a:rPr lang="zh-CN" altLang="en-US" i="0">
                        <a:latin typeface="Cambria Math"/>
                        <a:ea typeface="宋体" pitchFamily="2" charset="-122"/>
                      </a:rPr>
                      <m:t>≤</m:t>
                    </m:r>
                  </m:oMath>
                </a14:m>
                <a:r>
                  <a:rPr lang="en-US" altLang="zh-CN" dirty="0"/>
                  <a:t> </a:t>
                </a:r>
                <a14:m>
                  <m:oMath xmlns:m="http://schemas.openxmlformats.org/officeDocument/2006/math">
                    <m:r>
                      <a:rPr lang="en-US" altLang="zh-CN" b="1" i="1">
                        <a:latin typeface="Cambria Math"/>
                      </a:rPr>
                      <m:t>𝒙</m:t>
                    </m:r>
                    <m:r>
                      <a:rPr lang="en-US" altLang="zh-CN" b="1" i="1">
                        <a:latin typeface="Cambria Math"/>
                      </a:rPr>
                      <m:t> </m:t>
                    </m:r>
                    <m:r>
                      <a:rPr lang="zh-CN" altLang="en-US" i="0">
                        <a:latin typeface="Cambria Math"/>
                        <a:ea typeface="宋体" pitchFamily="2" charset="-122"/>
                      </a:rPr>
                      <m:t>≤</m:t>
                    </m:r>
                  </m:oMath>
                </a14:m>
                <a:r>
                  <a:rPr lang="en-US" altLang="zh-CN" dirty="0">
                    <a:latin typeface="宋体" pitchFamily="2" charset="-122"/>
                    <a:ea typeface="宋体" pitchFamily="2" charset="-122"/>
                  </a:rPr>
                  <a:t> </a:t>
                </a:r>
                <a14:m>
                  <m:oMath xmlns:m="http://schemas.openxmlformats.org/officeDocument/2006/math">
                    <m:f>
                      <m:fPr>
                        <m:ctrlPr>
                          <a:rPr lang="en-US" altLang="zh-CN" i="1" dirty="0">
                            <a:latin typeface="Cambria Math"/>
                          </a:rPr>
                        </m:ctrlPr>
                      </m:fPr>
                      <m:num>
                        <m:r>
                          <a:rPr lang="en-US" altLang="zh-CN" i="0" dirty="0">
                            <a:latin typeface="Cambria Math"/>
                          </a:rPr>
                          <m:t>11</m:t>
                        </m:r>
                        <m:r>
                          <m:rPr>
                            <m:sty m:val="p"/>
                          </m:rPr>
                          <a:rPr lang="zh-CN" altLang="en-US" i="0" dirty="0">
                            <a:latin typeface="Cambria Math"/>
                          </a:rPr>
                          <m:t>π</m:t>
                        </m:r>
                      </m:num>
                      <m:den>
                        <m:r>
                          <a:rPr lang="en-US" altLang="zh-CN" i="0" dirty="0">
                            <a:latin typeface="Cambria Math"/>
                          </a:rPr>
                          <m:t>8</m:t>
                        </m:r>
                      </m:den>
                    </m:f>
                  </m:oMath>
                </a14:m>
                <a:r>
                  <a:rPr lang="zh-CN" altLang="en-US" dirty="0"/>
                  <a:t>，与</a:t>
                </a:r>
                <a14:m>
                  <m:oMath xmlns:m="http://schemas.openxmlformats.org/officeDocument/2006/math">
                    <m:r>
                      <a:rPr lang="en-US" altLang="zh-CN" b="1" i="1">
                        <a:latin typeface="Cambria Math"/>
                      </a:rPr>
                      <m:t>𝒙</m:t>
                    </m:r>
                    <m:r>
                      <a:rPr lang="en-US" altLang="zh-CN" b="1" i="1">
                        <a:latin typeface="Cambria Math"/>
                      </a:rPr>
                      <m:t> </m:t>
                    </m:r>
                    <m:r>
                      <a:rPr lang="en-US" altLang="zh-CN" i="0">
                        <a:latin typeface="Cambria Math"/>
                        <a:ea typeface="Cambria Math"/>
                      </a:rPr>
                      <m:t>∈</m:t>
                    </m:r>
                    <m:d>
                      <m:dPr>
                        <m:begChr m:val="["/>
                        <m:endChr m:val="]"/>
                        <m:ctrlPr>
                          <a:rPr lang="en-US" altLang="zh-CN" i="1">
                            <a:latin typeface="Cambria Math"/>
                          </a:rPr>
                        </m:ctrlPr>
                      </m:dPr>
                      <m:e>
                        <m:r>
                          <a:rPr lang="en-US" altLang="zh-CN" b="0" i="0">
                            <a:latin typeface="Cambria Math"/>
                          </a:rPr>
                          <m:t>0</m:t>
                        </m:r>
                        <m:r>
                          <a:rPr lang="zh-CN" altLang="en-US" b="0" i="0">
                            <a:latin typeface="Cambria Math"/>
                          </a:rPr>
                          <m:t>，</m:t>
                        </m:r>
                        <m:r>
                          <m:rPr>
                            <m:sty m:val="p"/>
                          </m:rPr>
                          <a:rPr lang="zh-CN" altLang="en-US" b="0" i="0">
                            <a:latin typeface="Cambria Math"/>
                          </a:rPr>
                          <m:t>π</m:t>
                        </m:r>
                      </m:e>
                    </m:d>
                  </m:oMath>
                </a14:m>
                <a:r>
                  <a:rPr lang="zh-CN" altLang="en-US" dirty="0" smtClean="0"/>
                  <a:t>取交集</a:t>
                </a:r>
                <a:r>
                  <a:rPr lang="zh-CN" altLang="en-US" dirty="0"/>
                  <a:t>，</a:t>
                </a:r>
                <a:r>
                  <a:rPr lang="en-US" altLang="zh-CN" dirty="0"/>
                  <a:t> </a:t>
                </a:r>
                <a14:m>
                  <m:oMath xmlns:m="http://schemas.openxmlformats.org/officeDocument/2006/math">
                    <m:r>
                      <a:rPr lang="en-US" altLang="zh-CN" b="1" i="1">
                        <a:latin typeface="Cambria Math"/>
                      </a:rPr>
                      <m:t>𝒙</m:t>
                    </m:r>
                    <m:r>
                      <a:rPr lang="en-US" altLang="zh-CN" b="1" i="1">
                        <a:latin typeface="Cambria Math"/>
                      </a:rPr>
                      <m:t> </m:t>
                    </m:r>
                    <m:r>
                      <a:rPr lang="en-US" altLang="zh-CN" i="0">
                        <a:latin typeface="Cambria Math"/>
                        <a:ea typeface="Cambria Math"/>
                      </a:rPr>
                      <m:t>∈</m:t>
                    </m:r>
                    <m:d>
                      <m:dPr>
                        <m:begChr m:val="["/>
                        <m:endChr m:val="]"/>
                        <m:ctrlPr>
                          <a:rPr lang="en-US" altLang="zh-CN" i="1">
                            <a:latin typeface="Cambria Math"/>
                            <a:ea typeface="Cambria Math"/>
                          </a:rPr>
                        </m:ctrlPr>
                      </m:dPr>
                      <m:e>
                        <m:f>
                          <m:fPr>
                            <m:ctrlPr>
                              <a:rPr lang="en-US" altLang="zh-CN" i="1" dirty="0">
                                <a:latin typeface="Cambria Math"/>
                              </a:rPr>
                            </m:ctrlPr>
                          </m:fPr>
                          <m:num>
                            <m:r>
                              <a:rPr lang="en-US" altLang="zh-CN" i="0" dirty="0">
                                <a:latin typeface="Cambria Math"/>
                              </a:rPr>
                              <m:t>7</m:t>
                            </m:r>
                            <m:r>
                              <m:rPr>
                                <m:sty m:val="p"/>
                              </m:rPr>
                              <a:rPr lang="zh-CN" altLang="en-US" i="0" dirty="0">
                                <a:latin typeface="Cambria Math"/>
                              </a:rPr>
                              <m:t>π</m:t>
                            </m:r>
                          </m:num>
                          <m:den>
                            <m:r>
                              <a:rPr lang="en-US" altLang="zh-CN" i="0" dirty="0">
                                <a:latin typeface="Cambria Math"/>
                              </a:rPr>
                              <m:t>8</m:t>
                            </m:r>
                          </m:den>
                        </m:f>
                        <m:r>
                          <a:rPr lang="zh-CN" altLang="en-US" i="0" dirty="0">
                            <a:latin typeface="Cambria Math"/>
                          </a:rPr>
                          <m:t>，</m:t>
                        </m:r>
                        <m:r>
                          <m:rPr>
                            <m:sty m:val="p"/>
                          </m:rPr>
                          <a:rPr lang="zh-CN" altLang="en-US" i="1">
                            <a:latin typeface="Cambria Math"/>
                          </a:rPr>
                          <m:t>π</m:t>
                        </m:r>
                      </m:e>
                    </m:d>
                  </m:oMath>
                </a14:m>
                <a:endParaRPr lang="en-US" altLang="zh-CN" dirty="0"/>
              </a:p>
            </p:txBody>
          </p:sp>
        </mc:Choice>
        <mc:Fallback>
          <p:sp>
            <p:nvSpPr>
              <p:cNvPr id="12" name="TextBox 11"/>
              <p:cNvSpPr txBox="1">
                <a:spLocks noRot="1" noChangeAspect="1" noMove="1" noResize="1" noEditPoints="1" noAdjustHandles="1" noChangeArrowheads="1" noChangeShapeType="1" noTextEdit="1"/>
              </p:cNvSpPr>
              <p:nvPr/>
            </p:nvSpPr>
            <p:spPr>
              <a:xfrm>
                <a:off x="1221145" y="4745514"/>
                <a:ext cx="6903086" cy="504818"/>
              </a:xfrm>
              <a:prstGeom prst="rect">
                <a:avLst/>
              </a:prstGeom>
              <a:blipFill rotWithShape="1">
                <a:blip r:embed="rId8"/>
                <a:stretch>
                  <a:fillRect l="-706" b="-481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1313262" y="2255403"/>
                <a:ext cx="4876152" cy="504818"/>
              </a:xfrm>
              <a:prstGeom prst="rect">
                <a:avLst/>
              </a:prstGeom>
              <a:noFill/>
            </p:spPr>
            <p:txBody>
              <a:bodyPr wrap="square" rtlCol="0">
                <a:spAutoFit/>
              </a:bodyPr>
              <a:lstStyle/>
              <a:p>
                <a:r>
                  <a:rPr lang="zh-CN" altLang="en-US" dirty="0" smtClean="0">
                    <a:latin typeface="宋体" pitchFamily="2" charset="-122"/>
                    <a:ea typeface="宋体" pitchFamily="2" charset="-122"/>
                  </a:rPr>
                  <a:t>而</a:t>
                </a:r>
                <a14:m>
                  <m:oMath xmlns:m="http://schemas.openxmlformats.org/officeDocument/2006/math">
                    <m:r>
                      <m:rPr>
                        <m:sty m:val="p"/>
                      </m:rPr>
                      <a:rPr lang="en-US" altLang="zh-CN" i="0" dirty="0">
                        <a:latin typeface="Cambria Math"/>
                      </a:rPr>
                      <m:t>g</m:t>
                    </m:r>
                    <m:d>
                      <m:dPr>
                        <m:ctrlPr>
                          <a:rPr lang="en-US" altLang="zh-CN" i="1" dirty="0">
                            <a:latin typeface="Cambria Math"/>
                          </a:rPr>
                        </m:ctrlPr>
                      </m:dPr>
                      <m:e>
                        <m:r>
                          <m:rPr>
                            <m:sty m:val="p"/>
                          </m:rPr>
                          <a:rPr lang="en-US" altLang="zh-CN" i="0" dirty="0">
                            <a:latin typeface="Cambria Math"/>
                          </a:rPr>
                          <m:t>t</m:t>
                        </m:r>
                      </m:e>
                    </m:d>
                  </m:oMath>
                </a14:m>
                <a:r>
                  <a:rPr lang="zh-CN" altLang="en-US" dirty="0">
                    <a:latin typeface="宋体" pitchFamily="2" charset="-122"/>
                    <a:ea typeface="宋体" pitchFamily="2" charset="-122"/>
                  </a:rPr>
                  <a:t>的增区间为</a:t>
                </a:r>
                <a14:m>
                  <m:oMath xmlns:m="http://schemas.openxmlformats.org/officeDocument/2006/math">
                    <m:d>
                      <m:dPr>
                        <m:begChr m:val="["/>
                        <m:endChr m:val="]"/>
                        <m:ctrlPr>
                          <a:rPr lang="en-US" altLang="zh-CN" i="1">
                            <a:latin typeface="Cambria Math"/>
                            <a:ea typeface="宋体" pitchFamily="2" charset="-122"/>
                          </a:rPr>
                        </m:ctrlPr>
                      </m:dPr>
                      <m:e>
                        <m:r>
                          <a:rPr lang="en-US" altLang="zh-CN" i="0">
                            <a:latin typeface="Cambria Math"/>
                            <a:ea typeface="宋体" pitchFamily="2" charset="-122"/>
                          </a:rPr>
                          <m:t>2</m:t>
                        </m:r>
                        <m:r>
                          <m:rPr>
                            <m:sty m:val="p"/>
                          </m:rPr>
                          <a:rPr lang="en-US" altLang="zh-CN" i="0">
                            <a:latin typeface="Cambria Math"/>
                            <a:ea typeface="宋体" pitchFamily="2" charset="-122"/>
                          </a:rPr>
                          <m:t>kπ</m:t>
                        </m:r>
                        <m:r>
                          <a:rPr lang="en-US" altLang="zh-CN" i="0">
                            <a:latin typeface="Cambria Math"/>
                            <a:ea typeface="宋体" pitchFamily="2" charset="-122"/>
                          </a:rPr>
                          <m:t>−</m:t>
                        </m:r>
                        <m:f>
                          <m:fPr>
                            <m:ctrlPr>
                              <a:rPr lang="en-US" altLang="zh-CN" i="1">
                                <a:latin typeface="Cambria Math"/>
                                <a:ea typeface="宋体" pitchFamily="2" charset="-122"/>
                              </a:rPr>
                            </m:ctrlPr>
                          </m:fPr>
                          <m:num>
                            <m:r>
                              <m:rPr>
                                <m:sty m:val="p"/>
                              </m:rPr>
                              <a:rPr lang="zh-CN" altLang="en-US" i="0">
                                <a:latin typeface="Cambria Math"/>
                                <a:ea typeface="宋体" pitchFamily="2" charset="-122"/>
                              </a:rPr>
                              <m:t>π</m:t>
                            </m:r>
                          </m:num>
                          <m:den>
                            <m:r>
                              <a:rPr lang="en-US" altLang="zh-CN" i="0">
                                <a:latin typeface="Cambria Math"/>
                                <a:ea typeface="宋体" pitchFamily="2" charset="-122"/>
                              </a:rPr>
                              <m:t>2</m:t>
                            </m:r>
                          </m:den>
                        </m:f>
                        <m:r>
                          <a:rPr lang="en-US" altLang="zh-CN" i="0">
                            <a:latin typeface="Cambria Math"/>
                            <a:ea typeface="宋体" pitchFamily="2" charset="-122"/>
                          </a:rPr>
                          <m:t>,2</m:t>
                        </m:r>
                        <m:r>
                          <m:rPr>
                            <m:sty m:val="p"/>
                          </m:rPr>
                          <a:rPr lang="en-US" altLang="zh-CN" i="0">
                            <a:latin typeface="Cambria Math"/>
                            <a:ea typeface="宋体" pitchFamily="2" charset="-122"/>
                          </a:rPr>
                          <m:t>kπ</m:t>
                        </m:r>
                        <m:r>
                          <a:rPr lang="en-US" altLang="zh-CN" b="0" i="1" smtClean="0">
                            <a:latin typeface="Cambria Math"/>
                            <a:ea typeface="宋体" pitchFamily="2" charset="-122"/>
                          </a:rPr>
                          <m:t>+</m:t>
                        </m:r>
                        <m:f>
                          <m:fPr>
                            <m:ctrlPr>
                              <a:rPr lang="en-US" altLang="zh-CN" i="1">
                                <a:latin typeface="Cambria Math"/>
                                <a:ea typeface="宋体" pitchFamily="2" charset="-122"/>
                              </a:rPr>
                            </m:ctrlPr>
                          </m:fPr>
                          <m:num>
                            <m:r>
                              <m:rPr>
                                <m:sty m:val="p"/>
                              </m:rPr>
                              <a:rPr lang="zh-CN" altLang="en-US" i="0">
                                <a:latin typeface="Cambria Math"/>
                                <a:ea typeface="宋体" pitchFamily="2" charset="-122"/>
                              </a:rPr>
                              <m:t>π</m:t>
                            </m:r>
                          </m:num>
                          <m:den>
                            <m:r>
                              <a:rPr lang="en-US" altLang="zh-CN" i="0">
                                <a:latin typeface="Cambria Math"/>
                                <a:ea typeface="宋体" pitchFamily="2" charset="-122"/>
                              </a:rPr>
                              <m:t>2</m:t>
                            </m:r>
                          </m:den>
                        </m:f>
                      </m:e>
                    </m:d>
                  </m:oMath>
                </a14:m>
                <a:r>
                  <a:rPr lang="en-US" altLang="zh-CN" dirty="0">
                    <a:latin typeface="宋体" pitchFamily="2" charset="-122"/>
                    <a:ea typeface="宋体" pitchFamily="2" charset="-122"/>
                  </a:rPr>
                  <a:t>,</a:t>
                </a:r>
                <a:r>
                  <a:rPr lang="en-US" altLang="zh-CN" dirty="0">
                    <a:ea typeface="宋体" pitchFamily="2" charset="-122"/>
                  </a:rPr>
                  <a:t> </a:t>
                </a:r>
                <a14:m>
                  <m:oMath xmlns:m="http://schemas.openxmlformats.org/officeDocument/2006/math">
                    <m:r>
                      <m:rPr>
                        <m:sty m:val="p"/>
                      </m:rPr>
                      <a:rPr lang="en-US" altLang="zh-CN" i="0">
                        <a:latin typeface="Cambria Math"/>
                        <a:ea typeface="宋体" pitchFamily="2" charset="-122"/>
                      </a:rPr>
                      <m:t>k</m:t>
                    </m:r>
                    <m:r>
                      <a:rPr lang="en-US" altLang="zh-CN" i="0">
                        <a:latin typeface="Cambria Math"/>
                        <a:ea typeface="Cambria Math"/>
                      </a:rPr>
                      <m:t>∈</m:t>
                    </m:r>
                    <m:r>
                      <m:rPr>
                        <m:sty m:val="p"/>
                      </m:rPr>
                      <a:rPr lang="en-US" altLang="zh-CN" i="0">
                        <a:latin typeface="Cambria Math"/>
                        <a:ea typeface="Cambria Math"/>
                      </a:rPr>
                      <m:t>Z</m:t>
                    </m:r>
                  </m:oMath>
                </a14:m>
                <a:endParaRPr lang="en-US" altLang="zh-CN" dirty="0">
                  <a:latin typeface="宋体" pitchFamily="2" charset="-122"/>
                  <a:ea typeface="宋体" pitchFamily="2" charset="-122"/>
                </a:endParaRPr>
              </a:p>
            </p:txBody>
          </p:sp>
        </mc:Choice>
        <mc:Fallback>
          <p:sp>
            <p:nvSpPr>
              <p:cNvPr id="2" name="TextBox 1"/>
              <p:cNvSpPr txBox="1">
                <a:spLocks noRot="1" noChangeAspect="1" noMove="1" noResize="1" noEditPoints="1" noAdjustHandles="1" noChangeArrowheads="1" noChangeShapeType="1" noTextEdit="1"/>
              </p:cNvSpPr>
              <p:nvPr/>
            </p:nvSpPr>
            <p:spPr>
              <a:xfrm>
                <a:off x="1313262" y="2255403"/>
                <a:ext cx="4876152" cy="504818"/>
              </a:xfrm>
              <a:prstGeom prst="rect">
                <a:avLst/>
              </a:prstGeom>
              <a:blipFill rotWithShape="1">
                <a:blip r:embed="rId9"/>
                <a:stretch>
                  <a:fillRect l="-1000" b="-12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339767" y="1873913"/>
                <a:ext cx="2833661" cy="369332"/>
              </a:xfrm>
              <a:prstGeom prst="rect">
                <a:avLst/>
              </a:prstGeom>
            </p:spPr>
            <p:txBody>
              <a:bodyPr wrap="none">
                <a:spAutoFit/>
              </a:bodyPr>
              <a:lstStyle/>
              <a:p>
                <a:r>
                  <a:rPr lang="zh-CN" altLang="en-US" dirty="0"/>
                  <a:t>只需求解</a:t>
                </a:r>
                <a14:m>
                  <m:oMath xmlns:m="http://schemas.openxmlformats.org/officeDocument/2006/math">
                    <m:r>
                      <m:rPr>
                        <m:sty m:val="p"/>
                      </m:rPr>
                      <a:rPr lang="en-US" altLang="zh-CN" i="0" dirty="0">
                        <a:latin typeface="Cambria Math"/>
                      </a:rPr>
                      <m:t>y</m:t>
                    </m:r>
                    <m:r>
                      <a:rPr lang="en-US" altLang="zh-CN" i="0" dirty="0">
                        <a:latin typeface="Cambria Math"/>
                      </a:rPr>
                      <m:t>=</m:t>
                    </m:r>
                    <m:r>
                      <m:rPr>
                        <m:sty m:val="p"/>
                      </m:rPr>
                      <a:rPr lang="en-US" altLang="zh-CN" i="0" dirty="0">
                        <a:latin typeface="Cambria Math"/>
                      </a:rPr>
                      <m:t>g</m:t>
                    </m:r>
                    <m:d>
                      <m:dPr>
                        <m:ctrlPr>
                          <a:rPr lang="en-US" altLang="zh-CN" i="1" dirty="0">
                            <a:latin typeface="Cambria Math"/>
                          </a:rPr>
                        </m:ctrlPr>
                      </m:dPr>
                      <m:e>
                        <m:r>
                          <m:rPr>
                            <m:sty m:val="p"/>
                          </m:rPr>
                          <a:rPr lang="en-US" altLang="zh-CN" i="0" dirty="0">
                            <a:latin typeface="Cambria Math"/>
                          </a:rPr>
                          <m:t>t</m:t>
                        </m:r>
                      </m:e>
                    </m:d>
                  </m:oMath>
                </a14:m>
                <a:r>
                  <a:rPr lang="zh-CN" altLang="en-US" dirty="0"/>
                  <a:t>的增区间</a:t>
                </a:r>
              </a:p>
            </p:txBody>
          </p:sp>
        </mc:Choice>
        <mc:Fallback xmlns="">
          <p:sp>
            <p:nvSpPr>
              <p:cNvPr id="3" name="矩形 2"/>
              <p:cNvSpPr>
                <a:spLocks noRot="1" noChangeAspect="1" noMove="1" noResize="1" noEditPoints="1" noAdjustHandles="1" noChangeArrowheads="1" noChangeShapeType="1" noTextEdit="1"/>
              </p:cNvSpPr>
              <p:nvPr/>
            </p:nvSpPr>
            <p:spPr>
              <a:xfrm>
                <a:off x="1339767" y="1873913"/>
                <a:ext cx="2833661" cy="369332"/>
              </a:xfrm>
              <a:prstGeom prst="rect">
                <a:avLst/>
              </a:prstGeom>
              <a:blipFill rotWithShape="1">
                <a:blip r:embed="rId10"/>
                <a:stretch>
                  <a:fillRect l="-1935" t="-8197" r="-1290"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339767" y="1294902"/>
                <a:ext cx="9440876" cy="459741"/>
              </a:xfrm>
              <a:prstGeom prst="rect">
                <a:avLst/>
              </a:prstGeom>
            </p:spPr>
            <p:txBody>
              <a:bodyPr wrap="square">
                <a:spAutoFit/>
              </a:bodyPr>
              <a:lstStyle/>
              <a:p>
                <a:r>
                  <a:rPr lang="zh-CN" altLang="en-US" dirty="0" smtClean="0"/>
                  <a:t>因为</a:t>
                </a:r>
                <a14:m>
                  <m:oMath xmlns:m="http://schemas.openxmlformats.org/officeDocument/2006/math">
                    <m:r>
                      <a:rPr lang="zh-CN" altLang="en-US" i="0" dirty="0">
                        <a:latin typeface="Cambria Math"/>
                      </a:rPr>
                      <m:t>函数</m:t>
                    </m:r>
                    <m:r>
                      <m:rPr>
                        <m:sty m:val="p"/>
                      </m:rPr>
                      <a:rPr lang="en-US" altLang="zh-CN" i="0" dirty="0">
                        <a:latin typeface="Cambria Math"/>
                      </a:rPr>
                      <m:t>t</m:t>
                    </m:r>
                    <m:r>
                      <a:rPr lang="en-US" altLang="zh-CN" i="0" dirty="0">
                        <a:latin typeface="Cambria Math"/>
                      </a:rPr>
                      <m:t>=</m:t>
                    </m:r>
                    <m:r>
                      <m:rPr>
                        <m:sty m:val="p"/>
                      </m:rPr>
                      <a:rPr lang="en-US" altLang="zh-CN" i="0" dirty="0">
                        <a:latin typeface="Cambria Math"/>
                      </a:rPr>
                      <m:t>m</m:t>
                    </m:r>
                    <m:d>
                      <m:dPr>
                        <m:ctrlPr>
                          <a:rPr lang="en-US" altLang="zh-CN" i="1" dirty="0">
                            <a:latin typeface="Cambria Math"/>
                          </a:rPr>
                        </m:ctrlPr>
                      </m:dPr>
                      <m:e>
                        <m:r>
                          <a:rPr lang="en-US" altLang="zh-CN" b="1" i="1">
                            <a:latin typeface="Cambria Math"/>
                          </a:rPr>
                          <m:t>𝒙</m:t>
                        </m:r>
                      </m:e>
                    </m:d>
                    <m:r>
                      <a:rPr lang="zh-CN" altLang="en-US" i="0" dirty="0">
                        <a:latin typeface="Cambria Math"/>
                      </a:rPr>
                      <m:t>在</m:t>
                    </m:r>
                    <m:r>
                      <a:rPr lang="en-US" altLang="zh-CN" b="0" i="0" dirty="0" smtClean="0">
                        <a:latin typeface="Cambria Math"/>
                      </a:rPr>
                      <m:t> </m:t>
                    </m:r>
                    <m:r>
                      <a:rPr lang="en-US" altLang="zh-CN" b="1" i="1">
                        <a:latin typeface="Cambria Math"/>
                      </a:rPr>
                      <m:t>𝒙</m:t>
                    </m:r>
                    <m:r>
                      <m:rPr>
                        <m:sty m:val="p"/>
                      </m:rPr>
                      <a:rPr lang="zh-CN" altLang="en-US" i="0" dirty="0">
                        <a:latin typeface="Cambria Math"/>
                      </a:rPr>
                      <m:t>ϵ</m:t>
                    </m:r>
                    <m:r>
                      <m:rPr>
                        <m:sty m:val="p"/>
                      </m:rPr>
                      <a:rPr lang="en-US" altLang="zh-CN" i="0" dirty="0">
                        <a:latin typeface="Cambria Math"/>
                      </a:rPr>
                      <m:t>R</m:t>
                    </m:r>
                    <m:r>
                      <a:rPr lang="zh-CN" altLang="en-US" i="0" dirty="0">
                        <a:latin typeface="Cambria Math"/>
                      </a:rPr>
                      <m:t>上为增函数，要想求解</m:t>
                    </m:r>
                    <m:r>
                      <a:rPr lang="en-US" altLang="zh-CN" b="1" i="1">
                        <a:latin typeface="Cambria Math"/>
                      </a:rPr>
                      <m:t>𝒇</m:t>
                    </m:r>
                    <m:d>
                      <m:dPr>
                        <m:ctrlPr>
                          <a:rPr lang="zh-CN" altLang="zh-CN" b="1" i="1">
                            <a:latin typeface="Cambria Math"/>
                          </a:rPr>
                        </m:ctrlPr>
                      </m:dPr>
                      <m:e>
                        <m:r>
                          <a:rPr lang="en-US" altLang="zh-CN" b="1" i="1">
                            <a:latin typeface="Cambria Math"/>
                          </a:rPr>
                          <m:t>𝒙</m:t>
                        </m:r>
                      </m:e>
                    </m:d>
                  </m:oMath>
                </a14:m>
                <a:r>
                  <a:rPr lang="en-US" altLang="zh-CN" dirty="0"/>
                  <a:t>=2sin(2</a:t>
                </a:r>
                <a14:m>
                  <m:oMath xmlns:m="http://schemas.openxmlformats.org/officeDocument/2006/math">
                    <m:r>
                      <a:rPr lang="en-US" altLang="zh-CN" b="1" i="1">
                        <a:latin typeface="Cambria Math"/>
                      </a:rPr>
                      <m:t>𝒙</m:t>
                    </m:r>
                    <m:r>
                      <a:rPr lang="en-US" altLang="zh-CN" i="0">
                        <a:latin typeface="Cambria Math"/>
                      </a:rPr>
                      <m:t>−</m:t>
                    </m:r>
                    <m:f>
                      <m:fPr>
                        <m:ctrlPr>
                          <a:rPr lang="en-US" altLang="zh-CN" i="1" dirty="0">
                            <a:latin typeface="Cambria Math"/>
                          </a:rPr>
                        </m:ctrlPr>
                      </m:fPr>
                      <m:num>
                        <m:r>
                          <m:rPr>
                            <m:sty m:val="p"/>
                          </m:rPr>
                          <a:rPr lang="zh-CN" altLang="en-US" i="0" dirty="0">
                            <a:latin typeface="Cambria Math"/>
                          </a:rPr>
                          <m:t>π</m:t>
                        </m:r>
                      </m:num>
                      <m:den>
                        <m:r>
                          <a:rPr lang="en-US" altLang="zh-CN" i="0" dirty="0">
                            <a:latin typeface="Cambria Math"/>
                          </a:rPr>
                          <m:t>4</m:t>
                        </m:r>
                      </m:den>
                    </m:f>
                    <m:r>
                      <a:rPr lang="en-US" altLang="zh-CN" i="0" dirty="0">
                        <a:latin typeface="Cambria Math"/>
                      </a:rPr>
                      <m:t>)</m:t>
                    </m:r>
                  </m:oMath>
                </a14:m>
                <a:r>
                  <a:rPr lang="zh-CN" altLang="en-US" dirty="0" smtClean="0"/>
                  <a:t>在</a:t>
                </a:r>
                <a14:m>
                  <m:oMath xmlns:m="http://schemas.openxmlformats.org/officeDocument/2006/math">
                    <m:d>
                      <m:dPr>
                        <m:begChr m:val="["/>
                        <m:endChr m:val="]"/>
                        <m:ctrlPr>
                          <a:rPr lang="en-US" altLang="zh-CN" b="1" i="1">
                            <a:latin typeface="Cambria Math"/>
                          </a:rPr>
                        </m:ctrlPr>
                      </m:dPr>
                      <m:e>
                        <m:r>
                          <a:rPr lang="en-US" altLang="zh-CN" b="1">
                            <a:latin typeface="Cambria Math"/>
                          </a:rPr>
                          <m:t>𝟎</m:t>
                        </m:r>
                        <m:r>
                          <a:rPr lang="zh-CN" altLang="en-US" b="1">
                            <a:latin typeface="Cambria Math"/>
                          </a:rPr>
                          <m:t>，</m:t>
                        </m:r>
                        <m:r>
                          <a:rPr lang="zh-CN" altLang="en-US" b="1">
                            <a:latin typeface="Cambria Math"/>
                          </a:rPr>
                          <m:t>𝛑</m:t>
                        </m:r>
                      </m:e>
                    </m:d>
                  </m:oMath>
                </a14:m>
                <a:r>
                  <a:rPr lang="zh-CN" altLang="en-US" dirty="0" smtClean="0"/>
                  <a:t>上</a:t>
                </a:r>
                <a:r>
                  <a:rPr lang="zh-CN" altLang="en-US" dirty="0"/>
                  <a:t>的增区间，</a:t>
                </a:r>
                <a:r>
                  <a:rPr lang="en-US" altLang="zh-CN" dirty="0"/>
                  <a:t>.</a:t>
                </a:r>
              </a:p>
            </p:txBody>
          </p:sp>
        </mc:Choice>
        <mc:Fallback xmlns="">
          <p:sp>
            <p:nvSpPr>
              <p:cNvPr id="4" name="矩形 3"/>
              <p:cNvSpPr>
                <a:spLocks noRot="1" noChangeAspect="1" noMove="1" noResize="1" noEditPoints="1" noAdjustHandles="1" noChangeArrowheads="1" noChangeShapeType="1" noTextEdit="1"/>
              </p:cNvSpPr>
              <p:nvPr/>
            </p:nvSpPr>
            <p:spPr>
              <a:xfrm>
                <a:off x="1339767" y="1294902"/>
                <a:ext cx="9440876" cy="459741"/>
              </a:xfrm>
              <a:prstGeom prst="rect">
                <a:avLst/>
              </a:prstGeom>
              <a:blipFill rotWithShape="1">
                <a:blip r:embed="rId11"/>
                <a:stretch>
                  <a:fillRect l="-581" b="-657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p:cNvSpPr/>
              <p:nvPr/>
            </p:nvSpPr>
            <p:spPr>
              <a:xfrm>
                <a:off x="1435401" y="720042"/>
                <a:ext cx="3441198" cy="459100"/>
              </a:xfrm>
              <a:prstGeom prst="rect">
                <a:avLst/>
              </a:prstGeom>
            </p:spPr>
            <p:txBody>
              <a:bodyPr wrap="none">
                <a:spAutoFit/>
              </a:bodyPr>
              <a:lstStyle/>
              <a:p>
                <a:r>
                  <a:rPr lang="zh-CN" altLang="en-US" dirty="0"/>
                  <a:t>令</a:t>
                </a:r>
                <a:r>
                  <a:rPr lang="en-US" altLang="zh-CN" dirty="0" smtClean="0"/>
                  <a:t>t=</a:t>
                </a:r>
                <a:r>
                  <a:rPr lang="en-US" altLang="zh-CN" b="1" dirty="0" smtClean="0">
                    <a:latin typeface="宋体" pitchFamily="2" charset="-122"/>
                    <a:ea typeface="宋体" pitchFamily="2" charset="-122"/>
                  </a:rPr>
                  <a:t>2</a:t>
                </a:r>
                <a14:m>
                  <m:oMath xmlns:m="http://schemas.openxmlformats.org/officeDocument/2006/math">
                    <m:r>
                      <a:rPr lang="en-US" altLang="zh-CN" b="1" i="1">
                        <a:latin typeface="Cambria Math"/>
                      </a:rPr>
                      <m:t>𝒙</m:t>
                    </m:r>
                    <m:r>
                      <a:rPr lang="en-US" altLang="zh-CN" b="1" i="1">
                        <a:latin typeface="Cambria Math"/>
                      </a:rPr>
                      <m:t> </m:t>
                    </m:r>
                  </m:oMath>
                </a14:m>
                <a:r>
                  <a:rPr lang="en-US" altLang="zh-CN" b="1" dirty="0" smtClean="0">
                    <a:latin typeface="宋体" pitchFamily="2" charset="-122"/>
                    <a:ea typeface="宋体" pitchFamily="2" charset="-122"/>
                  </a:rPr>
                  <a:t>-</a:t>
                </a:r>
                <a14:m>
                  <m:oMath xmlns:m="http://schemas.openxmlformats.org/officeDocument/2006/math">
                    <m:f>
                      <m:fPr>
                        <m:ctrlPr>
                          <a:rPr lang="en-US" altLang="zh-CN" b="1" i="1" dirty="0">
                            <a:latin typeface="Cambria Math"/>
                          </a:rPr>
                        </m:ctrlPr>
                      </m:fPr>
                      <m:num>
                        <m:r>
                          <a:rPr lang="zh-CN" altLang="en-US" b="1" i="0" dirty="0">
                            <a:latin typeface="Cambria Math"/>
                          </a:rPr>
                          <m:t>𝛑</m:t>
                        </m:r>
                      </m:num>
                      <m:den>
                        <m:r>
                          <a:rPr lang="en-US" altLang="zh-CN" b="1" i="0" dirty="0">
                            <a:latin typeface="Cambria Math"/>
                          </a:rPr>
                          <m:t>𝟒</m:t>
                        </m:r>
                      </m:den>
                    </m:f>
                    <m:r>
                      <a:rPr lang="zh-CN" altLang="en-US" b="1" i="0" dirty="0">
                        <a:latin typeface="Cambria Math"/>
                      </a:rPr>
                      <m:t>，则</m:t>
                    </m:r>
                    <m:r>
                      <a:rPr lang="en-US" altLang="zh-CN" b="1" i="0" dirty="0">
                        <a:latin typeface="Cambria Math"/>
                      </a:rPr>
                      <m:t>𝐲</m:t>
                    </m:r>
                    <m:r>
                      <a:rPr lang="en-US" altLang="zh-CN" b="1" i="0" dirty="0">
                        <a:latin typeface="Cambria Math"/>
                      </a:rPr>
                      <m:t>=</m:t>
                    </m:r>
                    <m:r>
                      <a:rPr lang="en-US" altLang="zh-CN" b="1" i="0" dirty="0">
                        <a:latin typeface="Cambria Math"/>
                      </a:rPr>
                      <m:t>𝐠</m:t>
                    </m:r>
                    <m:d>
                      <m:dPr>
                        <m:ctrlPr>
                          <a:rPr lang="en-US" altLang="zh-CN" b="1" i="1" dirty="0">
                            <a:latin typeface="Cambria Math"/>
                          </a:rPr>
                        </m:ctrlPr>
                      </m:dPr>
                      <m:e>
                        <m:r>
                          <a:rPr lang="en-US" altLang="zh-CN" b="1" i="0" dirty="0">
                            <a:latin typeface="Cambria Math"/>
                          </a:rPr>
                          <m:t>𝐭</m:t>
                        </m:r>
                      </m:e>
                    </m:d>
                    <m:r>
                      <a:rPr lang="en-US" altLang="zh-CN" b="1" i="0" dirty="0">
                        <a:latin typeface="Cambria Math"/>
                      </a:rPr>
                      <m:t>=</m:t>
                    </m:r>
                    <m:r>
                      <a:rPr lang="en-US" altLang="zh-CN" b="1" i="0" dirty="0">
                        <a:latin typeface="Cambria Math"/>
                      </a:rPr>
                      <m:t>𝟐𝐬𝐢𝐧𝐭</m:t>
                    </m:r>
                    <m:r>
                      <a:rPr lang="en-US" altLang="zh-CN" b="1" i="0" dirty="0">
                        <a:latin typeface="Cambria Math"/>
                      </a:rPr>
                      <m:t>,</m:t>
                    </m:r>
                  </m:oMath>
                </a14:m>
                <a:endParaRPr lang="en-US" altLang="zh-CN" b="1" dirty="0">
                  <a:latin typeface="Cambria Math"/>
                </a:endParaRPr>
              </a:p>
            </p:txBody>
          </p:sp>
        </mc:Choice>
        <mc:Fallback>
          <p:sp>
            <p:nvSpPr>
              <p:cNvPr id="13" name="矩形 12"/>
              <p:cNvSpPr>
                <a:spLocks noRot="1" noChangeAspect="1" noMove="1" noResize="1" noEditPoints="1" noAdjustHandles="1" noChangeArrowheads="1" noChangeShapeType="1" noTextEdit="1"/>
              </p:cNvSpPr>
              <p:nvPr/>
            </p:nvSpPr>
            <p:spPr>
              <a:xfrm>
                <a:off x="1435401" y="720042"/>
                <a:ext cx="3441198" cy="459100"/>
              </a:xfrm>
              <a:prstGeom prst="rect">
                <a:avLst/>
              </a:prstGeom>
              <a:blipFill rotWithShape="1">
                <a:blip r:embed="rId12"/>
                <a:stretch>
                  <a:fillRect l="-1416" t="-4000" b="-8000"/>
                </a:stretch>
              </a:blipFill>
            </p:spPr>
            <p:txBody>
              <a:bodyPr/>
              <a:lstStyle/>
              <a:p>
                <a:r>
                  <a:rPr lang="zh-CN" altLang="en-US">
                    <a:noFill/>
                  </a:rPr>
                  <a:t> </a:t>
                </a:r>
              </a:p>
            </p:txBody>
          </p:sp>
        </mc:Fallback>
      </mc:AlternateContent>
      <p:graphicFrame>
        <p:nvGraphicFramePr>
          <p:cNvPr id="15" name="对象 14"/>
          <p:cNvGraphicFramePr>
            <a:graphicFrameLocks noChangeAspect="1"/>
          </p:cNvGraphicFramePr>
          <p:nvPr>
            <p:extLst>
              <p:ext uri="{D42A27DB-BD31-4B8C-83A1-F6EECF244321}">
                <p14:modId xmlns:p14="http://schemas.microsoft.com/office/powerpoint/2010/main" val="2344041826"/>
              </p:ext>
            </p:extLst>
          </p:nvPr>
        </p:nvGraphicFramePr>
        <p:xfrm>
          <a:off x="5638800" y="3322638"/>
          <a:ext cx="914400" cy="211137"/>
        </p:xfrm>
        <a:graphic>
          <a:graphicData uri="http://schemas.openxmlformats.org/presentationml/2006/ole">
            <mc:AlternateContent xmlns:mc="http://schemas.openxmlformats.org/markup-compatibility/2006">
              <mc:Choice xmlns:v="urn:schemas-microsoft-com:vml" Requires="v">
                <p:oleObj spid="_x0000_s206874" name="Equation" r:id="rId13" imgW="914400" imgH="211680" progId="Equation.DSMT4">
                  <p:embed/>
                </p:oleObj>
              </mc:Choice>
              <mc:Fallback>
                <p:oleObj name="Equation" r:id="rId13" imgW="914400" imgH="211680" progId="Equation.DSMT4">
                  <p:embed/>
                  <p:pic>
                    <p:nvPicPr>
                      <p:cNvPr id="0" name=""/>
                      <p:cNvPicPr/>
                      <p:nvPr/>
                    </p:nvPicPr>
                    <p:blipFill>
                      <a:blip r:embed="rId14"/>
                      <a:stretch>
                        <a:fillRect/>
                      </a:stretch>
                    </p:blipFill>
                    <p:spPr>
                      <a:xfrm>
                        <a:off x="5638800" y="3322638"/>
                        <a:ext cx="914400" cy="211137"/>
                      </a:xfrm>
                      <a:prstGeom prst="rect">
                        <a:avLst/>
                      </a:prstGeom>
                    </p:spPr>
                  </p:pic>
                </p:oleObj>
              </mc:Fallback>
            </mc:AlternateContent>
          </a:graphicData>
        </a:graphic>
      </p:graphicFrame>
    </p:spTree>
    <p:extLst>
      <p:ext uri="{BB962C8B-B14F-4D97-AF65-F5344CB8AC3E}">
        <p14:creationId xmlns:p14="http://schemas.microsoft.com/office/powerpoint/2010/main" val="80761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2" grpId="0"/>
      <p:bldP spid="3" grpId="0"/>
      <p:bldP spid="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9026"/>
            <a:ext cx="1826141" cy="584775"/>
          </a:xfrm>
          <a:prstGeom prst="rect">
            <a:avLst/>
          </a:prstGeom>
          <a:noFill/>
        </p:spPr>
        <p:txBody>
          <a:bodyPr wrap="none" rtlCol="0">
            <a:spAutoFit/>
          </a:bodyPr>
          <a:lstStyle/>
          <a:p>
            <a:r>
              <a:rPr lang="zh-CN" altLang="en-US" sz="3200" b="1" dirty="0">
                <a:solidFill>
                  <a:srgbClr val="FF0000"/>
                </a:solidFill>
              </a:rPr>
              <a:t>典</a:t>
            </a:r>
            <a:r>
              <a:rPr lang="zh-CN" altLang="en-US" sz="3200" b="1" dirty="0" smtClean="0">
                <a:solidFill>
                  <a:srgbClr val="FF0000"/>
                </a:solidFill>
              </a:rPr>
              <a:t>型例题</a:t>
            </a:r>
            <a:endParaRPr lang="zh-CN" altLang="en-US" sz="3200" b="1" dirty="0">
              <a:solidFill>
                <a:srgbClr val="FF0000"/>
              </a:solidFill>
            </a:endParaRPr>
          </a:p>
        </p:txBody>
      </p:sp>
      <mc:AlternateContent xmlns:mc="http://schemas.openxmlformats.org/markup-compatibility/2006">
        <mc:Choice xmlns:a14="http://schemas.microsoft.com/office/drawing/2010/main" Requires="a14">
          <p:sp>
            <p:nvSpPr>
              <p:cNvPr id="5" name="TextBox 4"/>
              <p:cNvSpPr txBox="1"/>
              <p:nvPr/>
            </p:nvSpPr>
            <p:spPr>
              <a:xfrm>
                <a:off x="145774" y="903961"/>
                <a:ext cx="10747513" cy="952440"/>
              </a:xfrm>
              <a:prstGeom prst="rect">
                <a:avLst/>
              </a:prstGeom>
              <a:noFill/>
            </p:spPr>
            <p:txBody>
              <a:bodyPr wrap="square" rtlCol="0">
                <a:spAutoFit/>
              </a:bodyPr>
              <a:lstStyle/>
              <a:p>
                <a:r>
                  <a:rPr lang="zh-CN" altLang="en-US" sz="2400" b="1" dirty="0" smtClean="0"/>
                  <a:t>例</a:t>
                </a:r>
                <a:r>
                  <a:rPr lang="en-US" altLang="zh-CN" sz="2400" b="1" dirty="0" smtClean="0"/>
                  <a:t>2</a:t>
                </a:r>
                <a:r>
                  <a:rPr lang="zh-CN" altLang="en-US" sz="2400" b="1" dirty="0" smtClean="0"/>
                  <a:t>：请从图像变化角度叙述</a:t>
                </a:r>
                <a:r>
                  <a:rPr lang="zh-CN" altLang="en-US" sz="2400" b="1" dirty="0"/>
                  <a:t>由</a:t>
                </a:r>
                <a:r>
                  <a:rPr lang="zh-CN" altLang="en-US" sz="2400" b="1" dirty="0" smtClean="0"/>
                  <a:t>函数</a:t>
                </a:r>
                <a:r>
                  <a:rPr lang="en-US" altLang="zh-CN" sz="2400" b="1" dirty="0" smtClean="0"/>
                  <a:t>y=sinx</a:t>
                </a:r>
                <a:r>
                  <a:rPr lang="zh-CN" altLang="en-US" sz="2400" b="1" dirty="0" smtClean="0"/>
                  <a:t>的图像到函数</a:t>
                </a:r>
                <a:r>
                  <a:rPr lang="en-US" altLang="zh-CN" sz="2400" b="1" dirty="0">
                    <a:latin typeface="Times New Roman" charset="0"/>
                  </a:rPr>
                  <a:t>y=3sin(2</a:t>
                </a:r>
                <a14:m>
                  <m:oMath xmlns:m="http://schemas.openxmlformats.org/officeDocument/2006/math">
                    <m:r>
                      <a:rPr lang="en-US" altLang="zh-CN" sz="2400" b="1" i="1">
                        <a:latin typeface="Cambria Math"/>
                      </a:rPr>
                      <m:t>𝒙</m:t>
                    </m:r>
                    <m:r>
                      <a:rPr lang="en-US" altLang="zh-CN" sz="2400" b="1" i="1">
                        <a:latin typeface="Cambria Math"/>
                      </a:rPr>
                      <m:t> </m:t>
                    </m:r>
                  </m:oMath>
                </a14:m>
                <a:r>
                  <a:rPr lang="en-US" altLang="zh-CN" sz="2400" b="1" dirty="0">
                    <a:latin typeface="Times New Roman" charset="0"/>
                  </a:rPr>
                  <a:t>+</a:t>
                </a:r>
                <a14:m>
                  <m:oMath xmlns:m="http://schemas.openxmlformats.org/officeDocument/2006/math">
                    <m:f>
                      <m:fPr>
                        <m:ctrlPr>
                          <a:rPr lang="en-US" altLang="zh-CN" sz="2400" b="1" i="1">
                            <a:latin typeface="Cambria Math"/>
                          </a:rPr>
                        </m:ctrlPr>
                      </m:fPr>
                      <m:num>
                        <m:r>
                          <a:rPr lang="zh-CN" altLang="en-US" sz="2400" b="1" i="0">
                            <a:latin typeface="Cambria Math"/>
                          </a:rPr>
                          <m:t>𝛑</m:t>
                        </m:r>
                      </m:num>
                      <m:den>
                        <m:r>
                          <a:rPr lang="en-US" altLang="zh-CN" sz="2400" b="1" i="0">
                            <a:latin typeface="Cambria Math"/>
                          </a:rPr>
                          <m:t>𝟑</m:t>
                        </m:r>
                      </m:den>
                    </m:f>
                    <m:r>
                      <a:rPr lang="en-US" altLang="zh-CN" sz="2400" b="1">
                        <a:latin typeface="Cambria Math"/>
                      </a:rPr>
                      <m:t>)</m:t>
                    </m:r>
                  </m:oMath>
                </a14:m>
                <a:r>
                  <a:rPr lang="zh-CN" altLang="en-US" sz="2400" b="1" dirty="0" smtClean="0">
                    <a:latin typeface="Times New Roman" charset="0"/>
                  </a:rPr>
                  <a:t>的</a:t>
                </a:r>
                <a:r>
                  <a:rPr lang="zh-CN" altLang="en-US" sz="2400" b="1" dirty="0" smtClean="0">
                    <a:latin typeface="Times New Roman" charset="0"/>
                  </a:rPr>
                  <a:t>图</a:t>
                </a:r>
                <a:r>
                  <a:rPr lang="zh-CN" altLang="en-US" sz="2400" b="1" dirty="0" smtClean="0">
                    <a:latin typeface="Times New Roman" charset="0"/>
                  </a:rPr>
                  <a:t>像经历的变</a:t>
                </a:r>
                <a:r>
                  <a:rPr lang="zh-CN" altLang="en-US" sz="2400" b="1" dirty="0" smtClean="0">
                    <a:latin typeface="Times New Roman" charset="0"/>
                  </a:rPr>
                  <a:t>换过程，并说明根据</a:t>
                </a:r>
                <a:r>
                  <a:rPr lang="zh-CN" altLang="en-US" dirty="0" smtClean="0">
                    <a:latin typeface="Times New Roman" charset="0"/>
                  </a:rPr>
                  <a:t>。</a:t>
                </a:r>
                <a:endParaRPr lang="zh-CN" altLang="en-US" dirty="0"/>
              </a:p>
            </p:txBody>
          </p:sp>
        </mc:Choice>
        <mc:Fallback>
          <p:sp>
            <p:nvSpPr>
              <p:cNvPr id="5" name="TextBox 4"/>
              <p:cNvSpPr txBox="1">
                <a:spLocks noRot="1" noChangeAspect="1" noMove="1" noResize="1" noEditPoints="1" noAdjustHandles="1" noChangeArrowheads="1" noChangeShapeType="1" noTextEdit="1"/>
              </p:cNvSpPr>
              <p:nvPr/>
            </p:nvSpPr>
            <p:spPr>
              <a:xfrm>
                <a:off x="145774" y="903961"/>
                <a:ext cx="10747513" cy="952440"/>
              </a:xfrm>
              <a:prstGeom prst="rect">
                <a:avLst/>
              </a:prstGeom>
              <a:blipFill rotWithShape="1">
                <a:blip r:embed="rId2"/>
                <a:stretch>
                  <a:fillRect l="-908" t="-1274" r="-567" b="-13376"/>
                </a:stretch>
              </a:blipFill>
            </p:spPr>
            <p:txBody>
              <a:bodyPr/>
              <a:lstStyle/>
              <a:p>
                <a:r>
                  <a:rPr lang="zh-CN" altLang="en-US">
                    <a:noFill/>
                  </a:rPr>
                  <a:t> </a:t>
                </a:r>
              </a:p>
            </p:txBody>
          </p:sp>
        </mc:Fallback>
      </mc:AlternateContent>
      <p:sp>
        <p:nvSpPr>
          <p:cNvPr id="100" name="TextBox 99"/>
          <p:cNvSpPr txBox="1"/>
          <p:nvPr/>
        </p:nvSpPr>
        <p:spPr>
          <a:xfrm>
            <a:off x="145774" y="2557670"/>
            <a:ext cx="11052313" cy="1200329"/>
          </a:xfrm>
          <a:prstGeom prst="rect">
            <a:avLst/>
          </a:prstGeom>
          <a:noFill/>
        </p:spPr>
        <p:txBody>
          <a:bodyPr wrap="square" rtlCol="0">
            <a:spAutoFit/>
          </a:bodyPr>
          <a:lstStyle/>
          <a:p>
            <a:r>
              <a:rPr lang="zh-CN" altLang="en-US" sz="2400" dirty="0" smtClean="0">
                <a:solidFill>
                  <a:srgbClr val="FF0000"/>
                </a:solidFill>
              </a:rPr>
              <a:t>分析</a:t>
            </a:r>
            <a:r>
              <a:rPr lang="zh-CN" altLang="en-US" sz="2400" dirty="0" smtClean="0">
                <a:solidFill>
                  <a:srgbClr val="002060"/>
                </a:solidFill>
              </a:rPr>
              <a:t>：观察前后图像的系数对比，发现过程中涉及的几类图像变换分别有振幅变换，周期变换，相位变换，接下来对不同的变换类型进行排序，一般采用先横后纵的变换顺序。</a:t>
            </a:r>
            <a:endParaRPr lang="zh-CN" altLang="en-US" sz="2400" dirty="0">
              <a:solidFill>
                <a:srgbClr val="002060"/>
              </a:solidFill>
            </a:endParaRPr>
          </a:p>
        </p:txBody>
      </p:sp>
    </p:spTree>
    <p:extLst>
      <p:ext uri="{BB962C8B-B14F-4D97-AF65-F5344CB8AC3E}">
        <p14:creationId xmlns:p14="http://schemas.microsoft.com/office/powerpoint/2010/main" val="30227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p:cNvSpPr txBox="1"/>
              <p:nvPr/>
            </p:nvSpPr>
            <p:spPr>
              <a:xfrm>
                <a:off x="357809" y="2152097"/>
                <a:ext cx="11741426" cy="2369880"/>
              </a:xfrm>
              <a:prstGeom prst="rect">
                <a:avLst/>
              </a:prstGeom>
              <a:noFill/>
            </p:spPr>
            <p:txBody>
              <a:bodyPr wrap="square" rtlCol="0">
                <a:spAutoFit/>
                <a:scene3d>
                  <a:camera prst="orthographicFront"/>
                  <a:lightRig rig="threePt" dir="t"/>
                </a:scene3d>
              </a:bodyPr>
              <a:lstStyle/>
              <a:p>
                <a:r>
                  <a:rPr lang="en-US" sz="5400" b="1" dirty="0">
                    <a:solidFill>
                      <a:srgbClr val="FF0000"/>
                    </a:solidFill>
                    <a:sym typeface="+mn-ea"/>
                  </a:rPr>
                  <a:t> </a:t>
                </a:r>
                <a:r>
                  <a:rPr lang="zh-CN" altLang="en-US" sz="4000" b="1" dirty="0" smtClean="0">
                    <a:solidFill>
                      <a:srgbClr val="FF0000"/>
                    </a:solidFill>
                    <a:sym typeface="+mn-ea"/>
                  </a:rPr>
                  <a:t>第</a:t>
                </a:r>
                <a:r>
                  <a:rPr lang="en-US" altLang="zh-CN" sz="4000" b="1" dirty="0" smtClean="0">
                    <a:solidFill>
                      <a:srgbClr val="FF0000"/>
                    </a:solidFill>
                    <a:sym typeface="+mn-ea"/>
                  </a:rPr>
                  <a:t>16</a:t>
                </a:r>
                <a:r>
                  <a:rPr lang="zh-CN" altLang="en-US" sz="4000" b="1" dirty="0" smtClean="0">
                    <a:solidFill>
                      <a:srgbClr val="FF0000"/>
                    </a:solidFill>
                    <a:sym typeface="+mn-ea"/>
                  </a:rPr>
                  <a:t>课时：</a:t>
                </a:r>
                <a:r>
                  <a:rPr lang="zh-CN" altLang="en-US" sz="4000" b="1" spc="300" dirty="0" smtClean="0">
                    <a:solidFill>
                      <a:srgbClr val="FF0000"/>
                    </a:solidFill>
                    <a:latin typeface="微软雅黑" panose="020B0503020204020204" charset="-122"/>
                    <a:ea typeface="微软雅黑" panose="020B0503020204020204" charset="-122"/>
                  </a:rPr>
                  <a:t>函</a:t>
                </a:r>
                <a:r>
                  <a:rPr lang="zh-CN" altLang="en-US" sz="4000" b="1" spc="300" dirty="0">
                    <a:solidFill>
                      <a:srgbClr val="FF0000"/>
                    </a:solidFill>
                    <a:latin typeface="微软雅黑" panose="020B0503020204020204" charset="-122"/>
                    <a:ea typeface="微软雅黑" panose="020B0503020204020204" charset="-122"/>
                  </a:rPr>
                  <a:t>数</a:t>
                </a:r>
                <a:r>
                  <a:rPr lang="en-US" altLang="zh-CN" sz="4000" b="1" spc="300" dirty="0">
                    <a:solidFill>
                      <a:srgbClr val="FF0000"/>
                    </a:solidFill>
                    <a:latin typeface="微软雅黑" panose="020B0503020204020204" charset="-122"/>
                    <a:ea typeface="微软雅黑" panose="020B0503020204020204" charset="-122"/>
                  </a:rPr>
                  <a:t>y=Asin(</a:t>
                </a:r>
                <a:r>
                  <a:rPr lang="en-US" altLang="zh-CN" sz="4000" b="1" spc="300" dirty="0" smtClean="0">
                    <a:solidFill>
                      <a:srgbClr val="FF0000"/>
                    </a:solidFill>
                    <a:latin typeface="微软雅黑" panose="020B0503020204020204" charset="-122"/>
                    <a:ea typeface="微软雅黑" panose="020B0503020204020204" charset="-122"/>
                    <a:sym typeface="Symbol" pitchFamily="18" charset="2"/>
                  </a:rPr>
                  <a:t></a:t>
                </a:r>
                <a14:m>
                  <m:oMath xmlns:m="http://schemas.openxmlformats.org/officeDocument/2006/math">
                    <m:r>
                      <a:rPr lang="en-US" altLang="zh-CN" sz="4000" b="1" i="1" spc="300">
                        <a:solidFill>
                          <a:srgbClr val="FF0000"/>
                        </a:solidFill>
                        <a:latin typeface="Cambria Math"/>
                        <a:ea typeface="微软雅黑" panose="020B0503020204020204" charset="-122"/>
                        <a:sym typeface="Symbol" pitchFamily="18" charset="2"/>
                      </a:rPr>
                      <m:t>𝒙</m:t>
                    </m:r>
                  </m:oMath>
                </a14:m>
                <a:r>
                  <a:rPr lang="en-US" altLang="zh-CN" sz="4000" b="1" spc="300" dirty="0" smtClean="0">
                    <a:solidFill>
                      <a:srgbClr val="FF0000"/>
                    </a:solidFill>
                    <a:latin typeface="微软雅黑" panose="020B0503020204020204" charset="-122"/>
                    <a:ea typeface="微软雅黑" panose="020B0503020204020204" charset="-122"/>
                    <a:sym typeface="Symbol" pitchFamily="18" charset="2"/>
                  </a:rPr>
                  <a:t>+</a:t>
                </a:r>
                <a:r>
                  <a:rPr lang="en-US" altLang="zh-CN" sz="4000" b="1" spc="300" dirty="0">
                    <a:solidFill>
                      <a:srgbClr val="FF0000"/>
                    </a:solidFill>
                    <a:latin typeface="微软雅黑" panose="020B0503020204020204" charset="-122"/>
                    <a:ea typeface="微软雅黑" panose="020B0503020204020204" charset="-122"/>
                    <a:sym typeface="Symbol" pitchFamily="18" charset="2"/>
                  </a:rPr>
                  <a:t>)</a:t>
                </a:r>
                <a:r>
                  <a:rPr lang="zh-CN" altLang="en-US" sz="4000" b="1" spc="300" dirty="0">
                    <a:solidFill>
                      <a:srgbClr val="FF0000"/>
                    </a:solidFill>
                    <a:latin typeface="微软雅黑" panose="020B0503020204020204" charset="-122"/>
                    <a:ea typeface="微软雅黑" panose="020B0503020204020204" charset="-122"/>
                    <a:sym typeface="Symbol" pitchFamily="18" charset="2"/>
                  </a:rPr>
                  <a:t>的</a:t>
                </a:r>
                <a:r>
                  <a:rPr lang="zh-CN" altLang="en-US" sz="4000" b="1" spc="300" dirty="0">
                    <a:solidFill>
                      <a:srgbClr val="FF0000"/>
                    </a:solidFill>
                    <a:latin typeface="微软雅黑" panose="020B0503020204020204" charset="-122"/>
                    <a:ea typeface="微软雅黑" panose="020B0503020204020204" charset="-122"/>
                  </a:rPr>
                  <a:t>图像和性质</a:t>
                </a:r>
                <a:r>
                  <a:rPr kumimoji="1" lang="zh-CN" altLang="en-US" sz="4400" dirty="0">
                    <a:latin typeface="宋体" pitchFamily="2" charset="-122"/>
                  </a:rPr>
                  <a:t/>
                </a:r>
                <a:br>
                  <a:rPr kumimoji="1" lang="zh-CN" altLang="en-US" sz="4400" dirty="0">
                    <a:latin typeface="宋体" pitchFamily="2" charset="-122"/>
                  </a:rPr>
                </a:br>
                <a:endParaRPr lang="zh-CN" altLang="en-US" sz="4000" dirty="0">
                  <a:solidFill>
                    <a:srgbClr val="FF0000"/>
                  </a:solidFill>
                </a:endParaRPr>
              </a:p>
              <a:p>
                <a:pPr algn="l"/>
                <a:r>
                  <a:rPr sz="5400" b="1" dirty="0" smtClean="0">
                    <a:solidFill>
                      <a:srgbClr val="FF0000"/>
                    </a:solidFill>
                    <a:sym typeface="+mn-ea"/>
                  </a:rPr>
                  <a:t>    </a:t>
                </a:r>
                <a:endParaRPr sz="5400" b="1" dirty="0">
                  <a:solidFill>
                    <a:srgbClr val="FF0000"/>
                  </a:solidFill>
                  <a:sym typeface="+mn-ea"/>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357809" y="2152097"/>
                <a:ext cx="11741426" cy="2369880"/>
              </a:xfrm>
              <a:prstGeom prst="rect">
                <a:avLst/>
              </a:prstGeom>
              <a:blipFill rotWithShape="1">
                <a:blip r:embed="rId3"/>
                <a:stretch>
                  <a:fillRect l="-260"/>
                </a:stretch>
              </a:blipFill>
            </p:spPr>
            <p:txBody>
              <a:bodyPr/>
              <a:lstStyle/>
              <a:p>
                <a:r>
                  <a:rPr lang="zh-CN"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348" y="788746"/>
            <a:ext cx="10508974" cy="523220"/>
          </a:xfrm>
          <a:prstGeom prst="rect">
            <a:avLst/>
          </a:prstGeom>
          <a:noFill/>
        </p:spPr>
        <p:txBody>
          <a:bodyPr wrap="square" rtlCol="0">
            <a:spAutoFit/>
          </a:bodyPr>
          <a:lstStyle/>
          <a:p>
            <a:r>
              <a:rPr lang="zh-CN" altLang="en-US" sz="2800" b="1" dirty="0" smtClean="0">
                <a:solidFill>
                  <a:srgbClr val="FF0000"/>
                </a:solidFill>
              </a:rPr>
              <a:t>难点突破</a:t>
            </a:r>
            <a:endParaRPr lang="zh-CN" altLang="en-US" sz="2800" b="1" dirty="0">
              <a:solidFill>
                <a:srgbClr val="FF0000"/>
              </a:solidFill>
            </a:endParaRPr>
          </a:p>
        </p:txBody>
      </p:sp>
      <p:sp>
        <p:nvSpPr>
          <p:cNvPr id="3" name="TextBox 2"/>
          <p:cNvSpPr txBox="1"/>
          <p:nvPr/>
        </p:nvSpPr>
        <p:spPr>
          <a:xfrm>
            <a:off x="596348" y="1656523"/>
            <a:ext cx="10959548" cy="830997"/>
          </a:xfrm>
          <a:prstGeom prst="rect">
            <a:avLst/>
          </a:prstGeom>
          <a:noFill/>
        </p:spPr>
        <p:txBody>
          <a:bodyPr wrap="square" rtlCol="0">
            <a:spAutoFit/>
          </a:bodyPr>
          <a:lstStyle/>
          <a:p>
            <a:r>
              <a:rPr lang="zh-CN" altLang="en-US" sz="2400" dirty="0" smtClean="0"/>
              <a:t>在处理横向变换的平移变换和伸缩变换过程中，顺序的不同会导致平移量不同，从理论上我们来分析一下：</a:t>
            </a:r>
            <a:endParaRPr lang="zh-CN" altLang="en-US" sz="2400" dirty="0"/>
          </a:p>
        </p:txBody>
      </p:sp>
      <p:sp>
        <p:nvSpPr>
          <p:cNvPr id="4" name="TextBox 3"/>
          <p:cNvSpPr txBox="1"/>
          <p:nvPr/>
        </p:nvSpPr>
        <p:spPr>
          <a:xfrm>
            <a:off x="649357" y="2679099"/>
            <a:ext cx="10402956" cy="461665"/>
          </a:xfrm>
          <a:prstGeom prst="rect">
            <a:avLst/>
          </a:prstGeom>
          <a:noFill/>
        </p:spPr>
        <p:txBody>
          <a:bodyPr wrap="square" rtlCol="0">
            <a:spAutoFit/>
          </a:bodyPr>
          <a:lstStyle/>
          <a:p>
            <a:r>
              <a:rPr lang="zh-CN" altLang="en-US" sz="2400" b="1" dirty="0" smtClean="0">
                <a:solidFill>
                  <a:srgbClr val="7030A0"/>
                </a:solidFill>
              </a:rPr>
              <a:t>方式一：先平移再伸缩</a:t>
            </a:r>
            <a:endParaRPr lang="zh-CN" altLang="en-US" sz="2400" b="1" dirty="0">
              <a:solidFill>
                <a:srgbClr val="7030A0"/>
              </a:solidFill>
            </a:endParaRPr>
          </a:p>
        </p:txBody>
      </p:sp>
      <mc:AlternateContent xmlns:mc="http://schemas.openxmlformats.org/markup-compatibility/2006" xmlns:a14="http://schemas.microsoft.com/office/drawing/2010/main">
        <mc:Choice Requires="a14">
          <p:sp>
            <p:nvSpPr>
              <p:cNvPr id="6" name="矩形 5"/>
              <p:cNvSpPr/>
              <p:nvPr/>
            </p:nvSpPr>
            <p:spPr>
              <a:xfrm>
                <a:off x="1363917" y="3435255"/>
                <a:ext cx="14985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a:latin typeface="Cambria Math"/>
                        </a:rPr>
                        <m:t>𝒚</m:t>
                      </m:r>
                      <m:r>
                        <a:rPr lang="en-US" altLang="zh-CN" sz="2400" b="1" i="1">
                          <a:latin typeface="Cambria Math"/>
                        </a:rPr>
                        <m:t>=</m:t>
                      </m:r>
                      <m:r>
                        <a:rPr lang="en-US" altLang="zh-CN" sz="2400" b="1" i="0">
                          <a:latin typeface="Cambria Math"/>
                        </a:rPr>
                        <m:t>𝐬𝐢𝐧</m:t>
                      </m:r>
                      <m:r>
                        <a:rPr lang="en-US" altLang="zh-CN" sz="2400" b="1" i="1">
                          <a:latin typeface="Cambria Math"/>
                        </a:rPr>
                        <m:t>𝒙</m:t>
                      </m:r>
                    </m:oMath>
                  </m:oMathPara>
                </a14:m>
                <a:endParaRPr lang="zh-CN" altLang="en-US" sz="1600" b="1" dirty="0"/>
              </a:p>
            </p:txBody>
          </p:sp>
        </mc:Choice>
        <mc:Fallback xmlns="">
          <p:sp>
            <p:nvSpPr>
              <p:cNvPr id="6" name="矩形 5"/>
              <p:cNvSpPr>
                <a:spLocks noRot="1" noChangeAspect="1" noMove="1" noResize="1" noEditPoints="1" noAdjustHandles="1" noChangeArrowheads="1" noChangeShapeType="1" noTextEdit="1"/>
              </p:cNvSpPr>
              <p:nvPr/>
            </p:nvSpPr>
            <p:spPr>
              <a:xfrm>
                <a:off x="1363917" y="3435255"/>
                <a:ext cx="1498552" cy="461665"/>
              </a:xfrm>
              <a:prstGeom prst="rect">
                <a:avLst/>
              </a:prstGeom>
              <a:blipFill rotWithShape="1">
                <a:blip r:embed="rId2"/>
                <a:stretch>
                  <a:fillRect b="-14667"/>
                </a:stretch>
              </a:blipFill>
            </p:spPr>
            <p:txBody>
              <a:bodyPr/>
              <a:lstStyle/>
              <a:p>
                <a:r>
                  <a:rPr lang="zh-CN" altLang="en-US">
                    <a:noFill/>
                  </a:rPr>
                  <a:t> </a:t>
                </a:r>
              </a:p>
            </p:txBody>
          </p:sp>
        </mc:Fallback>
      </mc:AlternateContent>
      <p:sp>
        <p:nvSpPr>
          <p:cNvPr id="7" name="右箭头 6"/>
          <p:cNvSpPr/>
          <p:nvPr/>
        </p:nvSpPr>
        <p:spPr>
          <a:xfrm>
            <a:off x="2862469" y="3573754"/>
            <a:ext cx="162569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矩形 7"/>
              <p:cNvSpPr/>
              <p:nvPr/>
            </p:nvSpPr>
            <p:spPr>
              <a:xfrm>
                <a:off x="4817640" y="3374533"/>
                <a:ext cx="1973041" cy="583108"/>
              </a:xfrm>
              <a:prstGeom prst="rect">
                <a:avLst/>
              </a:prstGeom>
            </p:spPr>
            <p:txBody>
              <a:bodyPr wrap="none">
                <a:spAutoFit/>
              </a:bodyPr>
              <a:lstStyle/>
              <a:p>
                <a14:m>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1" smtClean="0">
                        <a:latin typeface="Cambria Math"/>
                      </a:rPr>
                      <m:t>𝒔𝒊𝒏</m:t>
                    </m:r>
                    <m:r>
                      <a:rPr lang="en-US" altLang="zh-CN" sz="2400" b="1" i="1" smtClean="0">
                        <a:latin typeface="Cambria Math"/>
                      </a:rPr>
                      <m:t>(</m:t>
                    </m:r>
                    <m:r>
                      <a:rPr lang="en-US" altLang="zh-CN" sz="2400" b="1" i="1">
                        <a:latin typeface="Cambria Math"/>
                      </a:rPr>
                      <m:t>𝒙</m:t>
                    </m:r>
                  </m:oMath>
                </a14:m>
                <a:r>
                  <a:rPr lang="en-US" altLang="zh-CN" sz="2000" b="1" dirty="0" smtClean="0"/>
                  <a:t>+</a:t>
                </a:r>
                <a14:m>
                  <m:oMath xmlns:m="http://schemas.openxmlformats.org/officeDocument/2006/math">
                    <m:f>
                      <m:fPr>
                        <m:ctrlPr>
                          <a:rPr lang="en-US" altLang="zh-CN" sz="2400" b="1" i="1" dirty="0">
                            <a:latin typeface="Cambria Math"/>
                          </a:rPr>
                        </m:ctrlPr>
                      </m:fPr>
                      <m:num>
                        <m:r>
                          <a:rPr lang="zh-CN" altLang="en-US" sz="2400" b="1" i="1" dirty="0">
                            <a:latin typeface="Cambria Math"/>
                          </a:rPr>
                          <m:t>𝝅</m:t>
                        </m:r>
                      </m:num>
                      <m:den>
                        <m:r>
                          <a:rPr lang="en-US" altLang="zh-CN" sz="2400" b="1" i="1" dirty="0">
                            <a:latin typeface="Cambria Math"/>
                          </a:rPr>
                          <m:t>𝟑</m:t>
                        </m:r>
                      </m:den>
                    </m:f>
                    <m:r>
                      <a:rPr lang="en-US" altLang="zh-CN" sz="2400" b="1" i="1" dirty="0">
                        <a:latin typeface="Cambria Math"/>
                      </a:rPr>
                      <m:t>)</m:t>
                    </m:r>
                  </m:oMath>
                </a14:m>
                <a:endParaRPr lang="zh-CN" altLang="en-US" sz="2400" b="1" i="1" dirty="0">
                  <a:latin typeface="Cambria Math"/>
                </a:endParaRPr>
              </a:p>
            </p:txBody>
          </p:sp>
        </mc:Choice>
        <mc:Fallback xmlns="">
          <p:sp>
            <p:nvSpPr>
              <p:cNvPr id="8" name="矩形 7"/>
              <p:cNvSpPr>
                <a:spLocks noRot="1" noChangeAspect="1" noMove="1" noResize="1" noEditPoints="1" noAdjustHandles="1" noChangeArrowheads="1" noChangeShapeType="1" noTextEdit="1"/>
              </p:cNvSpPr>
              <p:nvPr/>
            </p:nvSpPr>
            <p:spPr>
              <a:xfrm>
                <a:off x="4817640" y="3374533"/>
                <a:ext cx="1973041" cy="583108"/>
              </a:xfrm>
              <a:prstGeom prst="rect">
                <a:avLst/>
              </a:prstGeom>
              <a:blipFill rotWithShape="1">
                <a:blip r:embed="rId3"/>
                <a:stretch>
                  <a:fillRect b="-2105"/>
                </a:stretch>
              </a:blipFill>
            </p:spPr>
            <p:txBody>
              <a:bodyPr/>
              <a:lstStyle/>
              <a:p>
                <a:r>
                  <a:rPr lang="zh-CN" altLang="en-US">
                    <a:noFill/>
                  </a:rPr>
                  <a:t> </a:t>
                </a:r>
              </a:p>
            </p:txBody>
          </p:sp>
        </mc:Fallback>
      </mc:AlternateContent>
      <p:sp>
        <p:nvSpPr>
          <p:cNvPr id="9" name="右箭头 8"/>
          <p:cNvSpPr/>
          <p:nvPr/>
        </p:nvSpPr>
        <p:spPr>
          <a:xfrm flipV="1">
            <a:off x="6909951" y="3544361"/>
            <a:ext cx="1676399" cy="199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p:cNvSpPr/>
              <p:nvPr/>
            </p:nvSpPr>
            <p:spPr>
              <a:xfrm>
                <a:off x="9064858" y="3374533"/>
                <a:ext cx="2157385" cy="583108"/>
              </a:xfrm>
              <a:prstGeom prst="rect">
                <a:avLst/>
              </a:prstGeom>
            </p:spPr>
            <p:txBody>
              <a:bodyPr wrap="none">
                <a:spAutoFit/>
              </a:bodyPr>
              <a:lstStyle/>
              <a:p>
                <a14:m>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0" smtClean="0">
                        <a:latin typeface="Cambria Math"/>
                      </a:rPr>
                      <m:t>𝐬𝐢𝐧</m:t>
                    </m:r>
                    <m:r>
                      <a:rPr lang="en-US" altLang="zh-CN" sz="2400" b="1" i="1" smtClean="0">
                        <a:latin typeface="Cambria Math"/>
                      </a:rPr>
                      <m:t>(</m:t>
                    </m:r>
                    <m:r>
                      <a:rPr lang="en-US" altLang="zh-CN" sz="2400" b="1" i="1" smtClean="0">
                        <a:latin typeface="Cambria Math"/>
                      </a:rPr>
                      <m:t>𝟐</m:t>
                    </m:r>
                    <m:r>
                      <a:rPr lang="en-US" altLang="zh-CN" sz="2400" b="1" i="1">
                        <a:latin typeface="Cambria Math"/>
                      </a:rPr>
                      <m:t>𝒙</m:t>
                    </m:r>
                  </m:oMath>
                </a14:m>
                <a:r>
                  <a:rPr lang="en-US" altLang="zh-CN" sz="2000" b="1" dirty="0"/>
                  <a:t>+</a:t>
                </a:r>
                <a14:m>
                  <m:oMath xmlns:m="http://schemas.openxmlformats.org/officeDocument/2006/math">
                    <m:f>
                      <m:fPr>
                        <m:ctrlPr>
                          <a:rPr lang="en-US" altLang="zh-CN" sz="2400" b="1" i="1" dirty="0">
                            <a:latin typeface="Cambria Math"/>
                          </a:rPr>
                        </m:ctrlPr>
                      </m:fPr>
                      <m:num>
                        <m:r>
                          <a:rPr lang="zh-CN" altLang="en-US" sz="2400" b="1" i="1" dirty="0">
                            <a:latin typeface="Cambria Math"/>
                          </a:rPr>
                          <m:t>𝝅</m:t>
                        </m:r>
                      </m:num>
                      <m:den>
                        <m:r>
                          <a:rPr lang="en-US" altLang="zh-CN" sz="2400" b="1" i="1" dirty="0">
                            <a:latin typeface="Cambria Math"/>
                          </a:rPr>
                          <m:t>𝟑</m:t>
                        </m:r>
                      </m:den>
                    </m:f>
                    <m:r>
                      <a:rPr lang="en-US" altLang="zh-CN" sz="2400" b="1" i="1" dirty="0">
                        <a:latin typeface="Cambria Math"/>
                      </a:rPr>
                      <m:t>)</m:t>
                    </m:r>
                  </m:oMath>
                </a14:m>
                <a:endParaRPr lang="zh-CN" altLang="en-US" sz="2400" b="1" i="1" dirty="0">
                  <a:latin typeface="Cambria Math"/>
                </a:endParaRPr>
              </a:p>
            </p:txBody>
          </p:sp>
        </mc:Choice>
        <mc:Fallback xmlns="">
          <p:sp>
            <p:nvSpPr>
              <p:cNvPr id="10" name="矩形 9"/>
              <p:cNvSpPr>
                <a:spLocks noRot="1" noChangeAspect="1" noMove="1" noResize="1" noEditPoints="1" noAdjustHandles="1" noChangeArrowheads="1" noChangeShapeType="1" noTextEdit="1"/>
              </p:cNvSpPr>
              <p:nvPr/>
            </p:nvSpPr>
            <p:spPr>
              <a:xfrm>
                <a:off x="9064858" y="3374533"/>
                <a:ext cx="2157385" cy="583108"/>
              </a:xfrm>
              <a:prstGeom prst="rect">
                <a:avLst/>
              </a:prstGeom>
              <a:blipFill rotWithShape="1">
                <a:blip r:embed="rId4"/>
                <a:stretch>
                  <a:fillRect b="-2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06028" y="4586737"/>
                <a:ext cx="18818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a:latin typeface="Cambria Math"/>
                        </a:rPr>
                        <m:t>𝒚</m:t>
                      </m:r>
                      <m:r>
                        <a:rPr lang="en-US" altLang="zh-CN" sz="2400" b="1" i="1">
                          <a:latin typeface="Cambria Math"/>
                        </a:rPr>
                        <m:t>=</m:t>
                      </m:r>
                      <m:r>
                        <a:rPr lang="en-US" altLang="zh-CN" sz="2400" b="1" i="1">
                          <a:latin typeface="Cambria Math"/>
                        </a:rPr>
                        <m:t>𝒇</m:t>
                      </m:r>
                      <m:d>
                        <m:dPr>
                          <m:ctrlPr>
                            <a:rPr lang="zh-CN" altLang="zh-CN" sz="2400" b="1" i="1">
                              <a:latin typeface="Cambria Math"/>
                            </a:rPr>
                          </m:ctrlPr>
                        </m:dPr>
                        <m:e>
                          <m:r>
                            <a:rPr lang="en-US" altLang="zh-CN" sz="2400" b="1" i="1">
                              <a:latin typeface="Cambria Math"/>
                            </a:rPr>
                            <m:t>𝒙</m:t>
                          </m:r>
                        </m:e>
                      </m:d>
                    </m:oMath>
                  </m:oMathPara>
                </a14:m>
                <a:endParaRPr lang="zh-CN" altLang="en-US"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106028" y="4586737"/>
                <a:ext cx="1881810" cy="461665"/>
              </a:xfrm>
              <a:prstGeom prst="rect">
                <a:avLst/>
              </a:prstGeom>
              <a:blipFill rotWithShape="1">
                <a:blip r:embed="rId5"/>
                <a:stretch>
                  <a:fillRect b="-19737"/>
                </a:stretch>
              </a:blipFill>
            </p:spPr>
            <p:txBody>
              <a:bodyPr/>
              <a:lstStyle/>
              <a:p>
                <a:r>
                  <a:rPr lang="zh-CN" altLang="en-US">
                    <a:noFill/>
                  </a:rPr>
                  <a:t> </a:t>
                </a:r>
              </a:p>
            </p:txBody>
          </p:sp>
        </mc:Fallback>
      </mc:AlternateContent>
      <p:sp>
        <p:nvSpPr>
          <p:cNvPr id="12" name="右箭头 11"/>
          <p:cNvSpPr/>
          <p:nvPr/>
        </p:nvSpPr>
        <p:spPr>
          <a:xfrm>
            <a:off x="2796209" y="4725236"/>
            <a:ext cx="162569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7036904" y="4725236"/>
            <a:ext cx="1827742" cy="185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4" name="矩形 13"/>
              <p:cNvSpPr/>
              <p:nvPr/>
            </p:nvSpPr>
            <p:spPr>
              <a:xfrm>
                <a:off x="4396431" y="4526015"/>
                <a:ext cx="1679691" cy="583108"/>
              </a:xfrm>
              <a:prstGeom prst="rect">
                <a:avLst/>
              </a:prstGeom>
            </p:spPr>
            <p:txBody>
              <a:bodyPr wrap="none">
                <a:spAutoFit/>
              </a:bodyPr>
              <a:lstStyle/>
              <a:p>
                <a14:m>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1" smtClean="0">
                        <a:latin typeface="Cambria Math"/>
                      </a:rPr>
                      <m:t>𝒇</m:t>
                    </m:r>
                    <m:r>
                      <a:rPr lang="en-US" altLang="zh-CN" sz="2400" b="1" i="1" smtClean="0">
                        <a:latin typeface="Cambria Math"/>
                      </a:rPr>
                      <m:t>(</m:t>
                    </m:r>
                    <m:r>
                      <a:rPr lang="en-US" altLang="zh-CN" sz="2400" b="1" i="1">
                        <a:latin typeface="Cambria Math"/>
                      </a:rPr>
                      <m:t>𝒙</m:t>
                    </m:r>
                  </m:oMath>
                </a14:m>
                <a:r>
                  <a:rPr lang="en-US" altLang="zh-CN" sz="2000" b="1" dirty="0" smtClean="0">
                    <a:solidFill>
                      <a:srgbClr val="FF0000"/>
                    </a:solidFill>
                  </a:rPr>
                  <a:t>+</a:t>
                </a:r>
                <a14:m>
                  <m:oMath xmlns:m="http://schemas.openxmlformats.org/officeDocument/2006/math">
                    <m:f>
                      <m:fPr>
                        <m:ctrlPr>
                          <a:rPr lang="en-US" altLang="zh-CN" sz="2400" b="1" i="1" dirty="0">
                            <a:solidFill>
                              <a:srgbClr val="FF0000"/>
                            </a:solidFill>
                            <a:latin typeface="Cambria Math"/>
                          </a:rPr>
                        </m:ctrlPr>
                      </m:fPr>
                      <m:num>
                        <m:r>
                          <a:rPr lang="zh-CN" altLang="en-US" sz="2400" b="1" i="1" dirty="0">
                            <a:solidFill>
                              <a:srgbClr val="FF0000"/>
                            </a:solidFill>
                            <a:latin typeface="Cambria Math"/>
                          </a:rPr>
                          <m:t>𝝅</m:t>
                        </m:r>
                      </m:num>
                      <m:den>
                        <m:r>
                          <a:rPr lang="en-US" altLang="zh-CN" sz="2400" b="1" i="1" dirty="0">
                            <a:solidFill>
                              <a:srgbClr val="FF0000"/>
                            </a:solidFill>
                            <a:latin typeface="Cambria Math"/>
                          </a:rPr>
                          <m:t>𝟑</m:t>
                        </m:r>
                      </m:den>
                    </m:f>
                    <m:r>
                      <a:rPr lang="en-US" altLang="zh-CN" sz="2400" b="1" i="1" dirty="0">
                        <a:latin typeface="Cambria Math"/>
                      </a:rPr>
                      <m:t>)</m:t>
                    </m:r>
                  </m:oMath>
                </a14:m>
                <a:endParaRPr lang="zh-CN" altLang="en-US" sz="2400" b="1" i="1" dirty="0">
                  <a:latin typeface="Cambria Math"/>
                </a:endParaRPr>
              </a:p>
            </p:txBody>
          </p:sp>
        </mc:Choice>
        <mc:Fallback>
          <p:sp>
            <p:nvSpPr>
              <p:cNvPr id="14" name="矩形 13"/>
              <p:cNvSpPr>
                <a:spLocks noRot="1" noChangeAspect="1" noMove="1" noResize="1" noEditPoints="1" noAdjustHandles="1" noChangeArrowheads="1" noChangeShapeType="1" noTextEdit="1"/>
              </p:cNvSpPr>
              <p:nvPr/>
            </p:nvSpPr>
            <p:spPr>
              <a:xfrm>
                <a:off x="4396431" y="4526015"/>
                <a:ext cx="1679691" cy="583108"/>
              </a:xfrm>
              <a:prstGeom prst="rect">
                <a:avLst/>
              </a:prstGeom>
              <a:blipFill rotWithShape="1">
                <a:blip r:embed="rId6"/>
                <a:stretch>
                  <a:fillRect b="-10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8998598" y="4586737"/>
                <a:ext cx="166366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1" smtClean="0">
                          <a:latin typeface="Cambria Math"/>
                        </a:rPr>
                        <m:t>𝒈</m:t>
                      </m:r>
                      <m:r>
                        <a:rPr lang="en-US" altLang="zh-CN" sz="2400" b="1" i="1" smtClean="0">
                          <a:latin typeface="Cambria Math"/>
                        </a:rPr>
                        <m:t>(</m:t>
                      </m:r>
                      <m:r>
                        <a:rPr lang="en-US" altLang="zh-CN" sz="2400" b="1" i="1" smtClean="0">
                          <a:solidFill>
                            <a:srgbClr val="FF0000"/>
                          </a:solidFill>
                          <a:latin typeface="Cambria Math"/>
                        </a:rPr>
                        <m:t>𝟐</m:t>
                      </m:r>
                      <m:r>
                        <a:rPr lang="en-US" altLang="zh-CN" sz="2400" b="1" i="1">
                          <a:latin typeface="Cambria Math"/>
                        </a:rPr>
                        <m:t>𝒙</m:t>
                      </m:r>
                      <m:r>
                        <a:rPr lang="en-US" altLang="zh-CN" sz="2400" b="1" i="1" dirty="0">
                          <a:latin typeface="Cambria Math"/>
                        </a:rPr>
                        <m:t>)</m:t>
                      </m:r>
                    </m:oMath>
                  </m:oMathPara>
                </a14:m>
                <a:endParaRPr lang="zh-CN" altLang="en-US" sz="2400" b="1" i="1" dirty="0">
                  <a:latin typeface="Cambria Math"/>
                </a:endParaRPr>
              </a:p>
            </p:txBody>
          </p:sp>
        </mc:Choice>
        <mc:Fallback xmlns="">
          <p:sp>
            <p:nvSpPr>
              <p:cNvPr id="15" name="矩形 14"/>
              <p:cNvSpPr>
                <a:spLocks noRot="1" noChangeAspect="1" noMove="1" noResize="1" noEditPoints="1" noAdjustHandles="1" noChangeArrowheads="1" noChangeShapeType="1" noTextEdit="1"/>
              </p:cNvSpPr>
              <p:nvPr/>
            </p:nvSpPr>
            <p:spPr>
              <a:xfrm>
                <a:off x="8998598" y="4586737"/>
                <a:ext cx="1663661" cy="461665"/>
              </a:xfrm>
              <a:prstGeom prst="rect">
                <a:avLst/>
              </a:prstGeom>
              <a:blipFill rotWithShape="1">
                <a:blip r:embed="rId7"/>
                <a:stretch>
                  <a:fillRect r="-1099"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702386" y="4317923"/>
                <a:ext cx="2048994" cy="460447"/>
              </a:xfrm>
              <a:prstGeom prst="rect">
                <a:avLst/>
              </a:prstGeom>
              <a:noFill/>
            </p:spPr>
            <p:txBody>
              <a:bodyPr wrap="square" rtlCol="0">
                <a:spAutoFit/>
              </a:bodyPr>
              <a:lstStyle/>
              <a:p>
                <a:r>
                  <a:rPr lang="zh-CN" altLang="en-US" b="1" dirty="0" smtClean="0">
                    <a:latin typeface="+mn-ea"/>
                  </a:rPr>
                  <a:t>左移 </a:t>
                </a:r>
                <a14:m>
                  <m:oMath xmlns:m="http://schemas.openxmlformats.org/officeDocument/2006/math">
                    <m:f>
                      <m:fPr>
                        <m:ctrlPr>
                          <a:rPr lang="en-US" altLang="zh-CN" b="1" i="1" dirty="0">
                            <a:latin typeface="Cambria Math"/>
                          </a:rPr>
                        </m:ctrlPr>
                      </m:fPr>
                      <m:num>
                        <m:r>
                          <a:rPr lang="zh-CN" altLang="en-US" b="1" i="1" dirty="0">
                            <a:latin typeface="Cambria Math"/>
                          </a:rPr>
                          <m:t>𝝅</m:t>
                        </m:r>
                      </m:num>
                      <m:den>
                        <m:r>
                          <a:rPr lang="en-US" altLang="zh-CN" b="1" i="1" dirty="0">
                            <a:latin typeface="Cambria Math"/>
                          </a:rPr>
                          <m:t>𝟑</m:t>
                        </m:r>
                      </m:den>
                    </m:f>
                    <m:r>
                      <a:rPr lang="zh-CN" altLang="en-US" b="1" i="1" dirty="0" smtClean="0">
                        <a:latin typeface="Cambria Math"/>
                      </a:rPr>
                      <m:t>个</m:t>
                    </m:r>
                    <m:r>
                      <a:rPr lang="zh-CN" altLang="en-US" b="1" i="1" dirty="0">
                        <a:latin typeface="Cambria Math"/>
                      </a:rPr>
                      <m:t>单位</m:t>
                    </m:r>
                  </m:oMath>
                </a14:m>
                <a:endParaRPr lang="zh-CN" altLang="en-US" b="1" dirty="0">
                  <a:latin typeface="+mn-ea"/>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702386" y="4317923"/>
                <a:ext cx="2048994" cy="460447"/>
              </a:xfrm>
              <a:prstGeom prst="rect">
                <a:avLst/>
              </a:prstGeom>
              <a:blipFill rotWithShape="1">
                <a:blip r:embed="rId8"/>
                <a:stretch>
                  <a:fillRect l="-2381" b="-65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943082" y="4242902"/>
                <a:ext cx="2818392" cy="535468"/>
              </a:xfrm>
              <a:prstGeom prst="rect">
                <a:avLst/>
              </a:prstGeom>
              <a:noFill/>
            </p:spPr>
            <p:txBody>
              <a:bodyPr wrap="square" rtlCol="0">
                <a:spAutoFit/>
              </a:bodyPr>
              <a:lstStyle/>
              <a:p>
                <a:r>
                  <a:rPr lang="zh-CN" altLang="en-US" b="1" dirty="0" smtClean="0"/>
                  <a:t>横坐标缩为原来的</a:t>
                </a:r>
                <a14:m>
                  <m:oMath xmlns:m="http://schemas.openxmlformats.org/officeDocument/2006/math">
                    <m:f>
                      <m:fPr>
                        <m:ctrlPr>
                          <a:rPr lang="en-US" altLang="zh-CN" sz="2000" b="1" i="1" smtClean="0">
                            <a:latin typeface="Cambria Math"/>
                          </a:rPr>
                        </m:ctrlPr>
                      </m:fPr>
                      <m:num>
                        <m:r>
                          <a:rPr lang="en-US" altLang="zh-CN" sz="2000" b="1" i="1" smtClean="0">
                            <a:latin typeface="Cambria Math"/>
                          </a:rPr>
                          <m:t>𝟏</m:t>
                        </m:r>
                      </m:num>
                      <m:den>
                        <m:r>
                          <a:rPr lang="en-US" altLang="zh-CN" sz="2000" b="1" i="1" smtClean="0">
                            <a:latin typeface="Cambria Math"/>
                          </a:rPr>
                          <m:t>𝟐</m:t>
                        </m:r>
                      </m:den>
                    </m:f>
                  </m:oMath>
                </a14:m>
                <a:endParaRPr lang="zh-CN" altLang="en-US" sz="20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6943082" y="4242902"/>
                <a:ext cx="2818392" cy="535468"/>
              </a:xfrm>
              <a:prstGeom prst="rect">
                <a:avLst/>
              </a:prstGeom>
              <a:blipFill rotWithShape="1">
                <a:blip r:embed="rId9"/>
                <a:stretch>
                  <a:fillRect l="-1948" b="-3409"/>
                </a:stretch>
              </a:blipFill>
            </p:spPr>
            <p:txBody>
              <a:bodyPr/>
              <a:lstStyle/>
              <a:p>
                <a:r>
                  <a:rPr lang="zh-CN" altLang="en-US">
                    <a:noFill/>
                  </a:rPr>
                  <a:t> </a:t>
                </a:r>
              </a:p>
            </p:txBody>
          </p:sp>
        </mc:Fallback>
      </mc:AlternateContent>
      <p:sp>
        <p:nvSpPr>
          <p:cNvPr id="19" name="左弧形箭头 18"/>
          <p:cNvSpPr/>
          <p:nvPr/>
        </p:nvSpPr>
        <p:spPr>
          <a:xfrm>
            <a:off x="52480" y="3651251"/>
            <a:ext cx="702365" cy="11663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TextBox 20"/>
          <p:cNvSpPr txBox="1"/>
          <p:nvPr/>
        </p:nvSpPr>
        <p:spPr>
          <a:xfrm>
            <a:off x="801492" y="3140764"/>
            <a:ext cx="609072" cy="1200329"/>
          </a:xfrm>
          <a:prstGeom prst="rect">
            <a:avLst/>
          </a:prstGeom>
          <a:noFill/>
        </p:spPr>
        <p:txBody>
          <a:bodyPr wrap="square" rtlCol="0">
            <a:spAutoFit/>
          </a:bodyPr>
          <a:lstStyle/>
          <a:p>
            <a:r>
              <a:rPr lang="zh-CN" altLang="en-US" sz="3600" dirty="0" smtClean="0">
                <a:solidFill>
                  <a:srgbClr val="FF0000"/>
                </a:solidFill>
                <a:latin typeface="华文琥珀" pitchFamily="2" charset="-122"/>
                <a:ea typeface="华文琥珀" pitchFamily="2" charset="-122"/>
              </a:rPr>
              <a:t>特殊</a:t>
            </a:r>
            <a:endParaRPr lang="zh-CN" altLang="en-US" sz="3600" dirty="0">
              <a:solidFill>
                <a:srgbClr val="FF0000"/>
              </a:solidFill>
              <a:latin typeface="华文琥珀" pitchFamily="2" charset="-122"/>
              <a:ea typeface="华文琥珀" pitchFamily="2" charset="-122"/>
            </a:endParaRPr>
          </a:p>
        </p:txBody>
      </p:sp>
      <p:sp>
        <p:nvSpPr>
          <p:cNvPr id="22" name="TextBox 21"/>
          <p:cNvSpPr txBox="1"/>
          <p:nvPr/>
        </p:nvSpPr>
        <p:spPr>
          <a:xfrm>
            <a:off x="754844" y="4282101"/>
            <a:ext cx="1073955" cy="1200329"/>
          </a:xfrm>
          <a:prstGeom prst="rect">
            <a:avLst/>
          </a:prstGeom>
          <a:noFill/>
        </p:spPr>
        <p:txBody>
          <a:bodyPr wrap="square" rtlCol="0">
            <a:spAutoFit/>
          </a:bodyPr>
          <a:lstStyle/>
          <a:p>
            <a:r>
              <a:rPr lang="zh-CN" altLang="en-US" sz="3600" dirty="0" smtClean="0">
                <a:solidFill>
                  <a:srgbClr val="FF0000"/>
                </a:solidFill>
                <a:latin typeface="华文琥珀" pitchFamily="2" charset="-122"/>
                <a:ea typeface="华文琥珀" pitchFamily="2" charset="-122"/>
              </a:rPr>
              <a:t>一般</a:t>
            </a:r>
            <a:endParaRPr lang="zh-CN" altLang="en-US" sz="3600" dirty="0">
              <a:solidFill>
                <a:srgbClr val="FF0000"/>
              </a:solidFill>
              <a:latin typeface="华文琥珀" pitchFamily="2" charset="-122"/>
              <a:ea typeface="华文琥珀" pitchFamily="2" charset="-122"/>
            </a:endParaRPr>
          </a:p>
        </p:txBody>
      </p:sp>
      <mc:AlternateContent xmlns:mc="http://schemas.openxmlformats.org/markup-compatibility/2006">
        <mc:Choice xmlns:a14="http://schemas.microsoft.com/office/drawing/2010/main" Requires="a14">
          <p:sp>
            <p:nvSpPr>
              <p:cNvPr id="5" name="矩形 4"/>
              <p:cNvSpPr/>
              <p:nvPr/>
            </p:nvSpPr>
            <p:spPr>
              <a:xfrm>
                <a:off x="5804160" y="4587790"/>
                <a:ext cx="120949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dirty="0">
                          <a:latin typeface="Cambria Math"/>
                        </a:rPr>
                        <m:t>=</m:t>
                      </m:r>
                      <m:r>
                        <a:rPr lang="en-US" altLang="zh-CN" sz="2400" b="1" i="1" dirty="0">
                          <a:latin typeface="Cambria Math"/>
                        </a:rPr>
                        <m:t>𝒈</m:t>
                      </m:r>
                      <m:r>
                        <a:rPr lang="en-US" altLang="zh-CN" sz="2400" b="1" i="1" dirty="0">
                          <a:latin typeface="Cambria Math"/>
                        </a:rPr>
                        <m:t>(</m:t>
                      </m:r>
                      <m:r>
                        <a:rPr lang="en-US" altLang="zh-CN" sz="2400" b="1" i="1" dirty="0">
                          <a:latin typeface="Cambria Math"/>
                        </a:rPr>
                        <m:t>𝒙</m:t>
                      </m:r>
                      <m:r>
                        <a:rPr lang="en-US" altLang="zh-CN" sz="2400" b="1" i="1" dirty="0">
                          <a:latin typeface="Cambria Math"/>
                        </a:rPr>
                        <m:t>)</m:t>
                      </m:r>
                    </m:oMath>
                  </m:oMathPara>
                </a14:m>
                <a:endParaRPr lang="zh-CN" altLang="en-US" sz="2400" b="1" i="1" dirty="0">
                  <a:latin typeface="Cambria Math"/>
                </a:endParaRPr>
              </a:p>
            </p:txBody>
          </p:sp>
        </mc:Choice>
        <mc:Fallback>
          <p:sp>
            <p:nvSpPr>
              <p:cNvPr id="5" name="矩形 4"/>
              <p:cNvSpPr>
                <a:spLocks noRot="1" noChangeAspect="1" noMove="1" noResize="1" noEditPoints="1" noAdjustHandles="1" noChangeArrowheads="1" noChangeShapeType="1" noTextEdit="1"/>
              </p:cNvSpPr>
              <p:nvPr/>
            </p:nvSpPr>
            <p:spPr>
              <a:xfrm>
                <a:off x="5804160" y="4587790"/>
                <a:ext cx="1209498" cy="461665"/>
              </a:xfrm>
              <a:prstGeom prst="rect">
                <a:avLst/>
              </a:prstGeom>
              <a:blipFill rotWithShape="1">
                <a:blip r:embed="rId10"/>
                <a:stretch>
                  <a:fillRect r="-1005" b="-2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31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wipe(down)">
                                      <p:cBhvr>
                                        <p:cTn id="100" dur="500"/>
                                        <p:tgtEl>
                                          <p:spTgt spid="5"/>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000"/>
                                        <p:tgtEl>
                                          <p:spTgt spid="15"/>
                                        </p:tgtEl>
                                      </p:cBhvr>
                                    </p:animEffect>
                                    <p:anim calcmode="lin" valueType="num">
                                      <p:cBhvr>
                                        <p:cTn id="106" dur="1000" fill="hold"/>
                                        <p:tgtEl>
                                          <p:spTgt spid="15"/>
                                        </p:tgtEl>
                                        <p:attrNameLst>
                                          <p:attrName>ppt_x</p:attrName>
                                        </p:attrNameLst>
                                      </p:cBhvr>
                                      <p:tavLst>
                                        <p:tav tm="0">
                                          <p:val>
                                            <p:strVal val="#ppt_x"/>
                                          </p:val>
                                        </p:tav>
                                        <p:tav tm="100000">
                                          <p:val>
                                            <p:strVal val="#ppt_x"/>
                                          </p:val>
                                        </p:tav>
                                      </p:tavLst>
                                    </p:anim>
                                    <p:anim calcmode="lin" valueType="num">
                                      <p:cBhvr>
                                        <p:cTn id="10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1000"/>
                                        <p:tgtEl>
                                          <p:spTgt spid="13"/>
                                        </p:tgtEl>
                                      </p:cBhvr>
                                    </p:animEffect>
                                    <p:anim calcmode="lin" valueType="num">
                                      <p:cBhvr>
                                        <p:cTn id="113" dur="1000" fill="hold"/>
                                        <p:tgtEl>
                                          <p:spTgt spid="13"/>
                                        </p:tgtEl>
                                        <p:attrNameLst>
                                          <p:attrName>ppt_x</p:attrName>
                                        </p:attrNameLst>
                                      </p:cBhvr>
                                      <p:tavLst>
                                        <p:tav tm="0">
                                          <p:val>
                                            <p:strVal val="#ppt_x"/>
                                          </p:val>
                                        </p:tav>
                                        <p:tav tm="100000">
                                          <p:val>
                                            <p:strVal val="#ppt_x"/>
                                          </p:val>
                                        </p:tav>
                                      </p:tavLst>
                                    </p:anim>
                                    <p:anim calcmode="lin" valueType="num">
                                      <p:cBhvr>
                                        <p:cTn id="1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p:bldP spid="9" grpId="0" animBg="1"/>
      <p:bldP spid="10" grpId="0"/>
      <p:bldP spid="11" grpId="0"/>
      <p:bldP spid="12" grpId="0" animBg="1"/>
      <p:bldP spid="13" grpId="0" animBg="1"/>
      <p:bldP spid="14" grpId="0"/>
      <p:bldP spid="15" grpId="0"/>
      <p:bldP spid="16" grpId="0"/>
      <p:bldP spid="17" grpId="0"/>
      <p:bldP spid="19" grpId="0" animBg="1"/>
      <p:bldP spid="21" grpId="0"/>
      <p:bldP spid="2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7835" y="1322768"/>
            <a:ext cx="3262432" cy="461665"/>
          </a:xfrm>
          <a:prstGeom prst="rect">
            <a:avLst/>
          </a:prstGeom>
        </p:spPr>
        <p:txBody>
          <a:bodyPr wrap="none">
            <a:spAutoFit/>
          </a:bodyPr>
          <a:lstStyle/>
          <a:p>
            <a:r>
              <a:rPr lang="zh-CN" altLang="en-US" sz="2400" b="1" dirty="0">
                <a:solidFill>
                  <a:srgbClr val="7030A0"/>
                </a:solidFill>
              </a:rPr>
              <a:t>方</a:t>
            </a:r>
            <a:r>
              <a:rPr lang="zh-CN" altLang="en-US" sz="2400" b="1" dirty="0" smtClean="0">
                <a:solidFill>
                  <a:srgbClr val="7030A0"/>
                </a:solidFill>
              </a:rPr>
              <a:t>式二：先</a:t>
            </a:r>
            <a:r>
              <a:rPr lang="zh-CN" altLang="en-US" sz="2400" b="1" dirty="0">
                <a:solidFill>
                  <a:srgbClr val="7030A0"/>
                </a:solidFill>
              </a:rPr>
              <a:t>伸</a:t>
            </a:r>
            <a:r>
              <a:rPr lang="zh-CN" altLang="en-US" sz="2400" b="1" dirty="0" smtClean="0">
                <a:solidFill>
                  <a:srgbClr val="7030A0"/>
                </a:solidFill>
              </a:rPr>
              <a:t>缩再</a:t>
            </a:r>
            <a:r>
              <a:rPr lang="zh-CN" altLang="en-US" sz="2400" b="1" dirty="0">
                <a:solidFill>
                  <a:srgbClr val="7030A0"/>
                </a:solidFill>
              </a:rPr>
              <a:t>平</a:t>
            </a:r>
            <a:r>
              <a:rPr lang="zh-CN" altLang="en-US" sz="2400" b="1" dirty="0" smtClean="0">
                <a:solidFill>
                  <a:srgbClr val="7030A0"/>
                </a:solidFill>
              </a:rPr>
              <a:t>移</a:t>
            </a:r>
            <a:endParaRPr lang="zh-CN" altLang="en-US" sz="2400" b="1" dirty="0">
              <a:solidFill>
                <a:srgbClr val="7030A0"/>
              </a:solidFill>
            </a:endParaRPr>
          </a:p>
        </p:txBody>
      </p:sp>
      <mc:AlternateContent xmlns:mc="http://schemas.openxmlformats.org/markup-compatibility/2006" xmlns:a14="http://schemas.microsoft.com/office/drawing/2010/main">
        <mc:Choice Requires="a14">
          <p:sp>
            <p:nvSpPr>
              <p:cNvPr id="3" name="矩形 2"/>
              <p:cNvSpPr/>
              <p:nvPr/>
            </p:nvSpPr>
            <p:spPr>
              <a:xfrm>
                <a:off x="1755387" y="2384318"/>
                <a:ext cx="149855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a:latin typeface="Cambria Math"/>
                        </a:rPr>
                        <m:t>𝒚</m:t>
                      </m:r>
                      <m:r>
                        <a:rPr lang="en-US" altLang="zh-CN" sz="2400" b="1" i="1">
                          <a:latin typeface="Cambria Math"/>
                        </a:rPr>
                        <m:t>=</m:t>
                      </m:r>
                      <m:r>
                        <a:rPr lang="en-US" altLang="zh-CN" sz="2400" b="1" i="0">
                          <a:latin typeface="Cambria Math"/>
                        </a:rPr>
                        <m:t>𝐬𝐢𝐧</m:t>
                      </m:r>
                      <m:r>
                        <a:rPr lang="en-US" altLang="zh-CN" sz="2400" b="1" i="1">
                          <a:latin typeface="Cambria Math"/>
                        </a:rPr>
                        <m:t>𝒙</m:t>
                      </m:r>
                    </m:oMath>
                  </m:oMathPara>
                </a14:m>
                <a:endParaRPr lang="zh-CN" altLang="en-US" sz="1600" b="1" dirty="0"/>
              </a:p>
            </p:txBody>
          </p:sp>
        </mc:Choice>
        <mc:Fallback xmlns="">
          <p:sp>
            <p:nvSpPr>
              <p:cNvPr id="3" name="矩形 2"/>
              <p:cNvSpPr>
                <a:spLocks noRot="1" noChangeAspect="1" noMove="1" noResize="1" noEditPoints="1" noAdjustHandles="1" noChangeArrowheads="1" noChangeShapeType="1" noTextEdit="1"/>
              </p:cNvSpPr>
              <p:nvPr/>
            </p:nvSpPr>
            <p:spPr>
              <a:xfrm>
                <a:off x="1755387" y="2384318"/>
                <a:ext cx="1498552" cy="461665"/>
              </a:xfrm>
              <a:prstGeom prst="rect">
                <a:avLst/>
              </a:prstGeom>
              <a:blipFill rotWithShape="1">
                <a:blip r:embed="rId2"/>
                <a:stretch>
                  <a:fillRect b="-13158"/>
                </a:stretch>
              </a:blipFill>
            </p:spPr>
            <p:txBody>
              <a:bodyPr/>
              <a:lstStyle/>
              <a:p>
                <a:r>
                  <a:rPr lang="zh-CN" altLang="en-US">
                    <a:noFill/>
                  </a:rPr>
                  <a:t> </a:t>
                </a:r>
              </a:p>
            </p:txBody>
          </p:sp>
        </mc:Fallback>
      </mc:AlternateContent>
      <p:sp>
        <p:nvSpPr>
          <p:cNvPr id="4" name="右箭头 3"/>
          <p:cNvSpPr/>
          <p:nvPr/>
        </p:nvSpPr>
        <p:spPr>
          <a:xfrm>
            <a:off x="3253939" y="2522817"/>
            <a:ext cx="162569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 name="矩形 4"/>
              <p:cNvSpPr/>
              <p:nvPr/>
            </p:nvSpPr>
            <p:spPr>
              <a:xfrm>
                <a:off x="5209110" y="2323596"/>
                <a:ext cx="19217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0" smtClean="0">
                          <a:latin typeface="Cambria Math"/>
                        </a:rPr>
                        <m:t>𝐬𝐢𝐧</m:t>
                      </m:r>
                      <m:r>
                        <a:rPr lang="en-US" altLang="zh-CN" sz="2400" b="1" i="1" smtClean="0">
                          <a:latin typeface="Cambria Math"/>
                        </a:rPr>
                        <m:t>(</m:t>
                      </m:r>
                      <m:r>
                        <a:rPr lang="en-US" altLang="zh-CN" sz="2400" b="1" i="1" smtClean="0">
                          <a:latin typeface="Cambria Math"/>
                        </a:rPr>
                        <m:t>𝟐</m:t>
                      </m:r>
                      <m:r>
                        <a:rPr lang="en-US" altLang="zh-CN" sz="2400" b="1" i="1">
                          <a:latin typeface="Cambria Math"/>
                        </a:rPr>
                        <m:t>𝒙</m:t>
                      </m:r>
                      <m:r>
                        <a:rPr lang="en-US" altLang="zh-CN" sz="2400" b="1" i="1" dirty="0">
                          <a:latin typeface="Cambria Math"/>
                        </a:rPr>
                        <m:t>)</m:t>
                      </m:r>
                    </m:oMath>
                  </m:oMathPara>
                </a14:m>
                <a:endParaRPr lang="zh-CN" altLang="en-US" sz="2400" b="1" i="1" dirty="0">
                  <a:latin typeface="Cambria Math"/>
                </a:endParaRPr>
              </a:p>
            </p:txBody>
          </p:sp>
        </mc:Choice>
        <mc:Fallback xmlns="">
          <p:sp>
            <p:nvSpPr>
              <p:cNvPr id="5" name="矩形 4"/>
              <p:cNvSpPr>
                <a:spLocks noRot="1" noChangeAspect="1" noMove="1" noResize="1" noEditPoints="1" noAdjustHandles="1" noChangeArrowheads="1" noChangeShapeType="1" noTextEdit="1"/>
              </p:cNvSpPr>
              <p:nvPr/>
            </p:nvSpPr>
            <p:spPr>
              <a:xfrm>
                <a:off x="5209110" y="2323596"/>
                <a:ext cx="1921745" cy="461665"/>
              </a:xfrm>
              <a:prstGeom prst="rect">
                <a:avLst/>
              </a:prstGeom>
              <a:blipFill rotWithShape="1">
                <a:blip r:embed="rId3"/>
                <a:stretch>
                  <a:fillRect b="-19737"/>
                </a:stretch>
              </a:blipFill>
            </p:spPr>
            <p:txBody>
              <a:bodyPr/>
              <a:lstStyle/>
              <a:p>
                <a:r>
                  <a:rPr lang="zh-CN" altLang="en-US">
                    <a:noFill/>
                  </a:rPr>
                  <a:t> </a:t>
                </a:r>
              </a:p>
            </p:txBody>
          </p:sp>
        </mc:Fallback>
      </mc:AlternateContent>
      <p:sp>
        <p:nvSpPr>
          <p:cNvPr id="6" name="右箭头 5"/>
          <p:cNvSpPr/>
          <p:nvPr/>
        </p:nvSpPr>
        <p:spPr>
          <a:xfrm flipV="1">
            <a:off x="7301421" y="2493424"/>
            <a:ext cx="1676399" cy="199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矩形 6"/>
              <p:cNvSpPr/>
              <p:nvPr/>
            </p:nvSpPr>
            <p:spPr>
              <a:xfrm>
                <a:off x="9456328" y="2323596"/>
                <a:ext cx="2157385" cy="583108"/>
              </a:xfrm>
              <a:prstGeom prst="rect">
                <a:avLst/>
              </a:prstGeom>
            </p:spPr>
            <p:txBody>
              <a:bodyPr wrap="none">
                <a:spAutoFit/>
              </a:bodyPr>
              <a:lstStyle/>
              <a:p>
                <a14:m>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0" smtClean="0">
                        <a:latin typeface="Cambria Math"/>
                      </a:rPr>
                      <m:t>𝐬𝐢𝐧</m:t>
                    </m:r>
                    <m:r>
                      <a:rPr lang="en-US" altLang="zh-CN" sz="2400" b="1" i="1" smtClean="0">
                        <a:latin typeface="Cambria Math"/>
                      </a:rPr>
                      <m:t>(</m:t>
                    </m:r>
                    <m:r>
                      <a:rPr lang="en-US" altLang="zh-CN" sz="2400" b="1" i="1" smtClean="0">
                        <a:latin typeface="Cambria Math"/>
                      </a:rPr>
                      <m:t>𝟐</m:t>
                    </m:r>
                    <m:r>
                      <a:rPr lang="en-US" altLang="zh-CN" sz="2400" b="1" i="1">
                        <a:latin typeface="Cambria Math"/>
                      </a:rPr>
                      <m:t>𝒙</m:t>
                    </m:r>
                  </m:oMath>
                </a14:m>
                <a:r>
                  <a:rPr lang="en-US" altLang="zh-CN" sz="2000" b="1" dirty="0"/>
                  <a:t>+</a:t>
                </a:r>
                <a14:m>
                  <m:oMath xmlns:m="http://schemas.openxmlformats.org/officeDocument/2006/math">
                    <m:f>
                      <m:fPr>
                        <m:ctrlPr>
                          <a:rPr lang="en-US" altLang="zh-CN" sz="2400" b="1" i="1" dirty="0">
                            <a:latin typeface="Cambria Math"/>
                          </a:rPr>
                        </m:ctrlPr>
                      </m:fPr>
                      <m:num>
                        <m:r>
                          <a:rPr lang="zh-CN" altLang="en-US" sz="2400" b="1" i="0" dirty="0">
                            <a:latin typeface="Cambria Math"/>
                          </a:rPr>
                          <m:t>𝛑</m:t>
                        </m:r>
                      </m:num>
                      <m:den>
                        <m:r>
                          <a:rPr lang="en-US" altLang="zh-CN" sz="2400" b="1" i="1" dirty="0">
                            <a:latin typeface="Cambria Math"/>
                          </a:rPr>
                          <m:t>𝟑</m:t>
                        </m:r>
                      </m:den>
                    </m:f>
                    <m:r>
                      <a:rPr lang="en-US" altLang="zh-CN" sz="2400" b="1" i="1" dirty="0">
                        <a:latin typeface="Cambria Math"/>
                      </a:rPr>
                      <m:t>)</m:t>
                    </m:r>
                  </m:oMath>
                </a14:m>
                <a:endParaRPr lang="zh-CN" altLang="en-US" sz="2400" b="1" i="1" dirty="0">
                  <a:latin typeface="Cambria Math"/>
                </a:endParaRPr>
              </a:p>
            </p:txBody>
          </p:sp>
        </mc:Choice>
        <mc:Fallback xmlns="">
          <p:sp>
            <p:nvSpPr>
              <p:cNvPr id="7" name="矩形 6"/>
              <p:cNvSpPr>
                <a:spLocks noRot="1" noChangeAspect="1" noMove="1" noResize="1" noEditPoints="1" noAdjustHandles="1" noChangeArrowheads="1" noChangeShapeType="1" noTextEdit="1"/>
              </p:cNvSpPr>
              <p:nvPr/>
            </p:nvSpPr>
            <p:spPr>
              <a:xfrm>
                <a:off x="9456328" y="2323596"/>
                <a:ext cx="2157385" cy="583108"/>
              </a:xfrm>
              <a:prstGeom prst="rect">
                <a:avLst/>
              </a:prstGeom>
              <a:blipFill rotWithShape="1">
                <a:blip r:embed="rId4"/>
                <a:stretch>
                  <a:fillRect b="-10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63758" y="3861913"/>
                <a:ext cx="188181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a:latin typeface="Cambria Math"/>
                        </a:rPr>
                        <m:t>𝒚</m:t>
                      </m:r>
                      <m:r>
                        <a:rPr lang="en-US" altLang="zh-CN" sz="2400" b="1" i="1">
                          <a:latin typeface="Cambria Math"/>
                        </a:rPr>
                        <m:t>=</m:t>
                      </m:r>
                      <m:r>
                        <a:rPr lang="en-US" altLang="zh-CN" sz="2400" b="1" i="1">
                          <a:latin typeface="Cambria Math"/>
                        </a:rPr>
                        <m:t>𝒇</m:t>
                      </m:r>
                      <m:d>
                        <m:dPr>
                          <m:ctrlPr>
                            <a:rPr lang="zh-CN" altLang="zh-CN" sz="2400" b="1" i="1">
                              <a:latin typeface="Cambria Math"/>
                            </a:rPr>
                          </m:ctrlPr>
                        </m:dPr>
                        <m:e>
                          <m:r>
                            <a:rPr lang="en-US" altLang="zh-CN" sz="2400" b="1" i="1">
                              <a:latin typeface="Cambria Math"/>
                            </a:rPr>
                            <m:t>𝒙</m:t>
                          </m:r>
                        </m:e>
                      </m:d>
                    </m:oMath>
                  </m:oMathPara>
                </a14:m>
                <a:endParaRPr lang="zh-CN" altLang="en-US"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563758" y="3861913"/>
                <a:ext cx="1881810" cy="461665"/>
              </a:xfrm>
              <a:prstGeom prst="rect">
                <a:avLst/>
              </a:prstGeom>
              <a:blipFill rotWithShape="1">
                <a:blip r:embed="rId5"/>
                <a:stretch>
                  <a:fillRect b="-21333"/>
                </a:stretch>
              </a:blipFill>
            </p:spPr>
            <p:txBody>
              <a:bodyPr/>
              <a:lstStyle/>
              <a:p>
                <a:r>
                  <a:rPr lang="zh-CN" altLang="en-US">
                    <a:noFill/>
                  </a:rPr>
                  <a:t> </a:t>
                </a:r>
              </a:p>
            </p:txBody>
          </p:sp>
        </mc:Fallback>
      </mc:AlternateContent>
      <p:sp>
        <p:nvSpPr>
          <p:cNvPr id="9" name="右箭头 8"/>
          <p:cNvSpPr/>
          <p:nvPr/>
        </p:nvSpPr>
        <p:spPr>
          <a:xfrm>
            <a:off x="3253939" y="4000412"/>
            <a:ext cx="162569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7654169" y="4000412"/>
            <a:ext cx="162569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1" name="矩形 10"/>
              <p:cNvSpPr/>
              <p:nvPr/>
            </p:nvSpPr>
            <p:spPr>
              <a:xfrm>
                <a:off x="4983823" y="3799442"/>
                <a:ext cx="1627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1" smtClean="0">
                          <a:latin typeface="Cambria Math"/>
                        </a:rPr>
                        <m:t>𝒇</m:t>
                      </m:r>
                      <m:d>
                        <m:dPr>
                          <m:ctrlPr>
                            <a:rPr lang="en-US" altLang="zh-CN" sz="2400" b="1" i="1" smtClean="0">
                              <a:latin typeface="Cambria Math"/>
                            </a:rPr>
                          </m:ctrlPr>
                        </m:dPr>
                        <m:e>
                          <m:r>
                            <a:rPr lang="en-US" altLang="zh-CN" sz="2400" b="1" i="1" smtClean="0">
                              <a:solidFill>
                                <a:srgbClr val="FF0000"/>
                              </a:solidFill>
                              <a:latin typeface="Cambria Math"/>
                            </a:rPr>
                            <m:t>𝟐</m:t>
                          </m:r>
                          <m:r>
                            <a:rPr lang="en-US" altLang="zh-CN" sz="2400" b="1" i="1">
                              <a:latin typeface="Cambria Math"/>
                            </a:rPr>
                            <m:t>𝒙</m:t>
                          </m:r>
                        </m:e>
                      </m:d>
                    </m:oMath>
                  </m:oMathPara>
                </a14:m>
                <a:endParaRPr lang="zh-CN" altLang="en-US" sz="2400" b="1" i="1" dirty="0">
                  <a:latin typeface="Cambria Math"/>
                </a:endParaRPr>
              </a:p>
            </p:txBody>
          </p:sp>
        </mc:Choice>
        <mc:Fallback>
          <p:sp>
            <p:nvSpPr>
              <p:cNvPr id="11" name="矩形 10"/>
              <p:cNvSpPr>
                <a:spLocks noRot="1" noChangeAspect="1" noMove="1" noResize="1" noEditPoints="1" noAdjustHandles="1" noChangeArrowheads="1" noChangeShapeType="1" noTextEdit="1"/>
              </p:cNvSpPr>
              <p:nvPr/>
            </p:nvSpPr>
            <p:spPr>
              <a:xfrm>
                <a:off x="4983823" y="3799442"/>
                <a:ext cx="1627369" cy="461665"/>
              </a:xfrm>
              <a:prstGeom prst="rect">
                <a:avLst/>
              </a:prstGeom>
              <a:blipFill rotWithShape="1">
                <a:blip r:embed="rId6"/>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9456328" y="3689696"/>
                <a:ext cx="1882760" cy="7277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a:rPr>
                        <m:t>𝒚</m:t>
                      </m:r>
                      <m:r>
                        <a:rPr lang="en-US" altLang="zh-CN" sz="2400" b="1" i="1" smtClean="0">
                          <a:latin typeface="Cambria Math"/>
                        </a:rPr>
                        <m:t>=</m:t>
                      </m:r>
                      <m:r>
                        <a:rPr lang="en-US" altLang="zh-CN" sz="2400" b="1" i="1" smtClean="0">
                          <a:latin typeface="Cambria Math"/>
                        </a:rPr>
                        <m:t>𝒈</m:t>
                      </m:r>
                      <m:r>
                        <a:rPr lang="en-US" altLang="zh-CN" sz="2400" b="1" i="1" smtClean="0">
                          <a:latin typeface="Cambria Math"/>
                        </a:rPr>
                        <m:t>(</m:t>
                      </m:r>
                      <m:r>
                        <a:rPr lang="en-US" altLang="zh-CN" sz="2400" b="1" i="1">
                          <a:latin typeface="Cambria Math"/>
                        </a:rPr>
                        <m:t>𝒙</m:t>
                      </m:r>
                      <m:r>
                        <m:rPr>
                          <m:nor/>
                        </m:rPr>
                        <a:rPr lang="en-US" altLang="zh-CN" sz="2000" b="1" dirty="0"/>
                        <m:t>+</m:t>
                      </m:r>
                      <m:f>
                        <m:fPr>
                          <m:ctrlPr>
                            <a:rPr lang="en-US" altLang="zh-CN" sz="2400" b="1" i="1" dirty="0" smtClean="0">
                              <a:solidFill>
                                <a:srgbClr val="FF0000"/>
                              </a:solidFill>
                              <a:latin typeface="Cambria Math"/>
                            </a:rPr>
                          </m:ctrlPr>
                        </m:fPr>
                        <m:num>
                          <m:r>
                            <a:rPr lang="zh-CN" altLang="en-US" sz="2400" b="1" i="1" dirty="0">
                              <a:solidFill>
                                <a:srgbClr val="FF0000"/>
                              </a:solidFill>
                              <a:latin typeface="Cambria Math"/>
                            </a:rPr>
                            <m:t>𝝅</m:t>
                          </m:r>
                        </m:num>
                        <m:den>
                          <m:r>
                            <a:rPr lang="en-US" altLang="zh-CN" sz="2400" b="1" i="1" dirty="0" smtClean="0">
                              <a:solidFill>
                                <a:srgbClr val="FF0000"/>
                              </a:solidFill>
                              <a:latin typeface="Cambria Math"/>
                            </a:rPr>
                            <m:t>𝟔</m:t>
                          </m:r>
                        </m:den>
                      </m:f>
                      <m:r>
                        <a:rPr lang="en-US" altLang="zh-CN" sz="2400" b="1" i="1" dirty="0">
                          <a:latin typeface="Cambria Math"/>
                        </a:rPr>
                        <m:t>)</m:t>
                      </m:r>
                    </m:oMath>
                  </m:oMathPara>
                </a14:m>
                <a:endParaRPr lang="zh-CN" altLang="en-US" sz="2400" b="1" i="1" dirty="0">
                  <a:latin typeface="Cambria Math"/>
                </a:endParaRPr>
              </a:p>
            </p:txBody>
          </p:sp>
        </mc:Choice>
        <mc:Fallback xmlns="">
          <p:sp>
            <p:nvSpPr>
              <p:cNvPr id="12" name="矩形 11"/>
              <p:cNvSpPr>
                <a:spLocks noRot="1" noChangeAspect="1" noMove="1" noResize="1" noEditPoints="1" noAdjustHandles="1" noChangeArrowheads="1" noChangeShapeType="1" noTextEdit="1"/>
              </p:cNvSpPr>
              <p:nvPr/>
            </p:nvSpPr>
            <p:spPr>
              <a:xfrm>
                <a:off x="9456328" y="3689696"/>
                <a:ext cx="1882760" cy="72770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77441" y="3499367"/>
                <a:ext cx="2048994" cy="460447"/>
              </a:xfrm>
              <a:prstGeom prst="rect">
                <a:avLst/>
              </a:prstGeom>
              <a:noFill/>
            </p:spPr>
            <p:txBody>
              <a:bodyPr wrap="square" rtlCol="0">
                <a:spAutoFit/>
              </a:bodyPr>
              <a:lstStyle/>
              <a:p>
                <a:r>
                  <a:rPr lang="zh-CN" altLang="en-US" b="1" dirty="0" smtClean="0">
                    <a:latin typeface="+mn-ea"/>
                  </a:rPr>
                  <a:t>左移 </a:t>
                </a:r>
                <a14:m>
                  <m:oMath xmlns:m="http://schemas.openxmlformats.org/officeDocument/2006/math">
                    <m:f>
                      <m:fPr>
                        <m:ctrlPr>
                          <a:rPr lang="en-US" altLang="zh-CN" b="1" i="1" dirty="0">
                            <a:latin typeface="Cambria Math"/>
                          </a:rPr>
                        </m:ctrlPr>
                      </m:fPr>
                      <m:num>
                        <m:r>
                          <a:rPr lang="zh-CN" altLang="en-US" b="1" dirty="0">
                            <a:latin typeface="Cambria Math"/>
                          </a:rPr>
                          <m:t>𝝅</m:t>
                        </m:r>
                      </m:num>
                      <m:den>
                        <m:r>
                          <a:rPr lang="en-US" altLang="zh-CN" b="1" dirty="0">
                            <a:latin typeface="Cambria Math"/>
                          </a:rPr>
                          <m:t>𝟔</m:t>
                        </m:r>
                      </m:den>
                    </m:f>
                    <m:r>
                      <a:rPr lang="zh-CN" altLang="en-US" b="1" dirty="0">
                        <a:latin typeface="Cambria Math"/>
                      </a:rPr>
                      <m:t>个单位</m:t>
                    </m:r>
                  </m:oMath>
                </a14:m>
                <a:endParaRPr lang="zh-CN" altLang="en-US" b="1" dirty="0">
                  <a:latin typeface="+mn-ea"/>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577441" y="3499367"/>
                <a:ext cx="2048994" cy="460447"/>
              </a:xfrm>
              <a:prstGeom prst="rect">
                <a:avLst/>
              </a:prstGeom>
              <a:blipFill rotWithShape="1">
                <a:blip r:embed="rId8"/>
                <a:stretch>
                  <a:fillRect l="-2381" b="-65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090181" y="3461857"/>
                <a:ext cx="2818392" cy="535468"/>
              </a:xfrm>
              <a:prstGeom prst="rect">
                <a:avLst/>
              </a:prstGeom>
              <a:noFill/>
            </p:spPr>
            <p:txBody>
              <a:bodyPr wrap="square" rtlCol="0">
                <a:spAutoFit/>
              </a:bodyPr>
              <a:lstStyle/>
              <a:p>
                <a:r>
                  <a:rPr lang="zh-CN" altLang="en-US" b="1" dirty="0" smtClean="0"/>
                  <a:t>横坐标缩为原来的</a:t>
                </a:r>
                <a14:m>
                  <m:oMath xmlns:m="http://schemas.openxmlformats.org/officeDocument/2006/math">
                    <m:f>
                      <m:fPr>
                        <m:ctrlPr>
                          <a:rPr lang="en-US" altLang="zh-CN" sz="2000" b="1" i="1" smtClean="0">
                            <a:latin typeface="Cambria Math"/>
                          </a:rPr>
                        </m:ctrlPr>
                      </m:fPr>
                      <m:num>
                        <m:r>
                          <a:rPr lang="en-US" altLang="zh-CN" sz="2000" b="1" i="1" smtClean="0">
                            <a:latin typeface="Cambria Math"/>
                          </a:rPr>
                          <m:t>𝟏</m:t>
                        </m:r>
                      </m:num>
                      <m:den>
                        <m:r>
                          <a:rPr lang="en-US" altLang="zh-CN" sz="2000" b="1" i="1" smtClean="0">
                            <a:latin typeface="Cambria Math"/>
                          </a:rPr>
                          <m:t>𝟐</m:t>
                        </m:r>
                      </m:den>
                    </m:f>
                  </m:oMath>
                </a14:m>
                <a:endParaRPr lang="zh-CN" altLang="en-US" sz="20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3090181" y="3461857"/>
                <a:ext cx="2818392" cy="535468"/>
              </a:xfrm>
              <a:prstGeom prst="rect">
                <a:avLst/>
              </a:prstGeom>
              <a:blipFill rotWithShape="1">
                <a:blip r:embed="rId9"/>
                <a:stretch>
                  <a:fillRect l="-1948" b="-3409"/>
                </a:stretch>
              </a:blipFill>
            </p:spPr>
            <p:txBody>
              <a:bodyPr/>
              <a:lstStyle/>
              <a:p>
                <a:r>
                  <a:rPr lang="zh-CN" altLang="en-US">
                    <a:noFill/>
                  </a:rPr>
                  <a:t> </a:t>
                </a:r>
              </a:p>
            </p:txBody>
          </p:sp>
        </mc:Fallback>
      </mc:AlternateContent>
      <p:sp>
        <p:nvSpPr>
          <p:cNvPr id="16" name="左弧形箭头 15"/>
          <p:cNvSpPr/>
          <p:nvPr/>
        </p:nvSpPr>
        <p:spPr>
          <a:xfrm>
            <a:off x="276446" y="2614142"/>
            <a:ext cx="702365" cy="11663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extBox 16"/>
          <p:cNvSpPr txBox="1"/>
          <p:nvPr/>
        </p:nvSpPr>
        <p:spPr>
          <a:xfrm>
            <a:off x="1025458" y="2103655"/>
            <a:ext cx="609072" cy="1200329"/>
          </a:xfrm>
          <a:prstGeom prst="rect">
            <a:avLst/>
          </a:prstGeom>
          <a:noFill/>
        </p:spPr>
        <p:txBody>
          <a:bodyPr wrap="square" rtlCol="0">
            <a:spAutoFit/>
          </a:bodyPr>
          <a:lstStyle/>
          <a:p>
            <a:r>
              <a:rPr lang="zh-CN" altLang="en-US" sz="3600" dirty="0" smtClean="0">
                <a:solidFill>
                  <a:srgbClr val="FF0000"/>
                </a:solidFill>
                <a:latin typeface="华文琥珀" pitchFamily="2" charset="-122"/>
                <a:ea typeface="华文琥珀" pitchFamily="2" charset="-122"/>
              </a:rPr>
              <a:t>特殊</a:t>
            </a:r>
            <a:endParaRPr lang="zh-CN" altLang="en-US" sz="3600" dirty="0">
              <a:solidFill>
                <a:srgbClr val="FF0000"/>
              </a:solidFill>
              <a:latin typeface="华文琥珀" pitchFamily="2" charset="-122"/>
              <a:ea typeface="华文琥珀" pitchFamily="2" charset="-122"/>
            </a:endParaRPr>
          </a:p>
        </p:txBody>
      </p:sp>
      <p:sp>
        <p:nvSpPr>
          <p:cNvPr id="18" name="TextBox 17"/>
          <p:cNvSpPr txBox="1"/>
          <p:nvPr/>
        </p:nvSpPr>
        <p:spPr>
          <a:xfrm>
            <a:off x="978810" y="3244992"/>
            <a:ext cx="1073955" cy="1200329"/>
          </a:xfrm>
          <a:prstGeom prst="rect">
            <a:avLst/>
          </a:prstGeom>
          <a:noFill/>
        </p:spPr>
        <p:txBody>
          <a:bodyPr wrap="square" rtlCol="0">
            <a:spAutoFit/>
          </a:bodyPr>
          <a:lstStyle/>
          <a:p>
            <a:r>
              <a:rPr lang="zh-CN" altLang="en-US" sz="3600" dirty="0" smtClean="0">
                <a:solidFill>
                  <a:srgbClr val="FF0000"/>
                </a:solidFill>
                <a:latin typeface="华文琥珀" pitchFamily="2" charset="-122"/>
                <a:ea typeface="华文琥珀" pitchFamily="2" charset="-122"/>
              </a:rPr>
              <a:t>一般</a:t>
            </a:r>
            <a:endParaRPr lang="zh-CN" altLang="en-US" sz="3600" dirty="0">
              <a:solidFill>
                <a:srgbClr val="FF0000"/>
              </a:solidFill>
              <a:latin typeface="华文琥珀" pitchFamily="2" charset="-122"/>
              <a:ea typeface="华文琥珀" pitchFamily="2" charset="-122"/>
            </a:endParaRPr>
          </a:p>
        </p:txBody>
      </p:sp>
      <p:sp>
        <p:nvSpPr>
          <p:cNvPr id="19" name="TextBox 18"/>
          <p:cNvSpPr txBox="1"/>
          <p:nvPr/>
        </p:nvSpPr>
        <p:spPr>
          <a:xfrm>
            <a:off x="627628" y="4797287"/>
            <a:ext cx="10676192" cy="523220"/>
          </a:xfrm>
          <a:prstGeom prst="rect">
            <a:avLst/>
          </a:prstGeom>
          <a:noFill/>
        </p:spPr>
        <p:txBody>
          <a:bodyPr wrap="square" rtlCol="0">
            <a:spAutoFit/>
          </a:bodyPr>
          <a:lstStyle/>
          <a:p>
            <a:r>
              <a:rPr lang="zh-CN" altLang="en-US" sz="2800" b="1" dirty="0" smtClean="0">
                <a:solidFill>
                  <a:srgbClr val="7030A0"/>
                </a:solidFill>
              </a:rPr>
              <a:t>方法总结：回归到一般函数研究平移量和伸缩量。</a:t>
            </a:r>
            <a:endParaRPr lang="zh-CN" altLang="en-US" sz="2800" b="1" dirty="0">
              <a:solidFill>
                <a:srgbClr val="7030A0"/>
              </a:solidFill>
            </a:endParaRPr>
          </a:p>
        </p:txBody>
      </p:sp>
      <mc:AlternateContent xmlns:mc="http://schemas.openxmlformats.org/markup-compatibility/2006">
        <mc:Choice xmlns:a14="http://schemas.microsoft.com/office/drawing/2010/main" Requires="a14">
          <p:sp>
            <p:nvSpPr>
              <p:cNvPr id="14" name="矩形 13"/>
              <p:cNvSpPr/>
              <p:nvPr/>
            </p:nvSpPr>
            <p:spPr>
              <a:xfrm>
                <a:off x="6444671" y="3804972"/>
                <a:ext cx="120949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b="1" i="1" dirty="0">
                          <a:latin typeface="Cambria Math"/>
                        </a:rPr>
                        <m:t>=</m:t>
                      </m:r>
                      <m:r>
                        <a:rPr lang="en-US" altLang="zh-CN" sz="2400" b="1" i="1" dirty="0">
                          <a:latin typeface="Cambria Math"/>
                        </a:rPr>
                        <m:t>𝒈</m:t>
                      </m:r>
                      <m:r>
                        <a:rPr lang="en-US" altLang="zh-CN" sz="2400" b="1" i="1" dirty="0">
                          <a:latin typeface="Cambria Math"/>
                        </a:rPr>
                        <m:t>(</m:t>
                      </m:r>
                      <m:r>
                        <a:rPr lang="en-US" altLang="zh-CN" sz="2400" b="1" i="1" dirty="0">
                          <a:latin typeface="Cambria Math"/>
                        </a:rPr>
                        <m:t>𝒙</m:t>
                      </m:r>
                      <m:r>
                        <a:rPr lang="en-US" altLang="zh-CN" sz="2400" b="1" i="1" dirty="0">
                          <a:latin typeface="Cambria Math"/>
                        </a:rPr>
                        <m:t>)</m:t>
                      </m:r>
                    </m:oMath>
                  </m:oMathPara>
                </a14:m>
                <a:endParaRPr lang="zh-CN" altLang="en-US" sz="2400" b="1" i="1" dirty="0">
                  <a:latin typeface="Cambria Math"/>
                </a:endParaRPr>
              </a:p>
            </p:txBody>
          </p:sp>
        </mc:Choice>
        <mc:Fallback>
          <p:sp>
            <p:nvSpPr>
              <p:cNvPr id="14" name="矩形 13"/>
              <p:cNvSpPr>
                <a:spLocks noRot="1" noChangeAspect="1" noMove="1" noResize="1" noEditPoints="1" noAdjustHandles="1" noChangeArrowheads="1" noChangeShapeType="1" noTextEdit="1"/>
              </p:cNvSpPr>
              <p:nvPr/>
            </p:nvSpPr>
            <p:spPr>
              <a:xfrm>
                <a:off x="6444671" y="3804972"/>
                <a:ext cx="1209498" cy="461665"/>
              </a:xfrm>
              <a:prstGeom prst="rect">
                <a:avLst/>
              </a:prstGeom>
              <a:blipFill rotWithShape="1">
                <a:blip r:embed="rId10"/>
                <a:stretch>
                  <a:fillRect r="-1005" b="-197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063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arn(inVertical)">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ppt_x"/>
                                          </p:val>
                                        </p:tav>
                                        <p:tav tm="100000">
                                          <p:val>
                                            <p:strVal val="#ppt_x"/>
                                          </p:val>
                                        </p:tav>
                                      </p:tavLst>
                                    </p:anim>
                                    <p:anim calcmode="lin" valueType="num">
                                      <p:cBhvr additive="base">
                                        <p:cTn id="9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ppt_x"/>
                                          </p:val>
                                        </p:tav>
                                        <p:tav tm="100000">
                                          <p:val>
                                            <p:strVal val="#ppt_x"/>
                                          </p:val>
                                        </p:tav>
                                      </p:tavLst>
                                    </p:anim>
                                    <p:anim calcmode="lin" valueType="num">
                                      <p:cBhvr additive="base">
                                        <p:cTn id="9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ppt_x"/>
                                          </p:val>
                                        </p:tav>
                                        <p:tav tm="100000">
                                          <p:val>
                                            <p:strVal val="#ppt_x"/>
                                          </p:val>
                                        </p:tav>
                                      </p:tavLst>
                                    </p:anim>
                                    <p:anim calcmode="lin" valueType="num">
                                      <p:cBhvr additive="base">
                                        <p:cTn id="10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p:bldP spid="9" grpId="0" animBg="1"/>
      <p:bldP spid="10" grpId="0" animBg="1"/>
      <p:bldP spid="11" grpId="0"/>
      <p:bldP spid="12" grpId="0"/>
      <p:bldP spid="13" grpId="0"/>
      <p:bldP spid="15" grpId="0"/>
      <p:bldP spid="16" grpId="0" animBg="1"/>
      <p:bldP spid="17" grpId="0"/>
      <p:bldP spid="18" grpId="0"/>
      <p:bldP spid="19"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95" y="474126"/>
            <a:ext cx="4757530" cy="523220"/>
          </a:xfrm>
          <a:prstGeom prst="rect">
            <a:avLst/>
          </a:prstGeom>
          <a:noFill/>
        </p:spPr>
        <p:txBody>
          <a:bodyPr wrap="square" rtlCol="0">
            <a:spAutoFit/>
          </a:bodyPr>
          <a:lstStyle/>
          <a:p>
            <a:r>
              <a:rPr lang="zh-CN" altLang="en-US" sz="2800" b="1" dirty="0">
                <a:solidFill>
                  <a:srgbClr val="FF0000"/>
                </a:solidFill>
              </a:rPr>
              <a:t>理论根据</a:t>
            </a:r>
          </a:p>
        </p:txBody>
      </p:sp>
      <mc:AlternateContent xmlns:mc="http://schemas.openxmlformats.org/markup-compatibility/2006" xmlns:a14="http://schemas.microsoft.com/office/drawing/2010/main">
        <mc:Choice Requires="a14">
          <p:sp>
            <p:nvSpPr>
              <p:cNvPr id="3" name="TextBox 2"/>
              <p:cNvSpPr txBox="1"/>
              <p:nvPr/>
            </p:nvSpPr>
            <p:spPr>
              <a:xfrm>
                <a:off x="278295" y="920965"/>
                <a:ext cx="11343860" cy="1496756"/>
              </a:xfrm>
              <a:prstGeom prst="rect">
                <a:avLst/>
              </a:prstGeom>
              <a:noFill/>
            </p:spPr>
            <p:txBody>
              <a:bodyPr wrap="square" rtlCol="0">
                <a:spAutoFit/>
              </a:bodyPr>
              <a:lstStyle/>
              <a:p>
                <a:r>
                  <a:rPr lang="zh-CN" altLang="en-US" sz="2000" dirty="0" smtClean="0"/>
                  <a:t>五点法作出函</a:t>
                </a:r>
                <a14:m>
                  <m:oMath xmlns:m="http://schemas.openxmlformats.org/officeDocument/2006/math">
                    <m:r>
                      <a:rPr lang="zh-CN" altLang="en-US" sz="2000" b="0" i="1" smtClean="0">
                        <a:latin typeface="Cambria Math"/>
                      </a:rPr>
                      <m:t>数</m:t>
                    </m:r>
                    <m:r>
                      <a:rPr lang="en-US" altLang="zh-CN" sz="2000" b="0" i="1">
                        <a:latin typeface="Cambria Math"/>
                      </a:rPr>
                      <m:t>𝑦</m:t>
                    </m:r>
                    <m:r>
                      <a:rPr lang="en-US" altLang="zh-CN" sz="2000" b="0" i="1">
                        <a:latin typeface="Cambria Math"/>
                      </a:rPr>
                      <m:t>=</m:t>
                    </m:r>
                    <m:r>
                      <m:rPr>
                        <m:sty m:val="p"/>
                      </m:rPr>
                      <a:rPr lang="en-US" altLang="zh-CN" sz="2000" b="0" i="0">
                        <a:latin typeface="Cambria Math"/>
                      </a:rPr>
                      <m:t>sin</m:t>
                    </m:r>
                    <m:r>
                      <a:rPr lang="en-US" altLang="zh-CN" sz="2000" b="0" i="1">
                        <a:latin typeface="Cambria Math"/>
                      </a:rPr>
                      <m:t>(2</m:t>
                    </m:r>
                    <m:r>
                      <a:rPr lang="en-US" altLang="zh-CN" sz="2000" b="0" i="1">
                        <a:latin typeface="Cambria Math"/>
                      </a:rPr>
                      <m:t>𝑥</m:t>
                    </m:r>
                  </m:oMath>
                </a14:m>
                <a:r>
                  <a:rPr lang="en-US" altLang="zh-CN" dirty="0"/>
                  <a:t>+</a:t>
                </a:r>
                <a14:m>
                  <m:oMath xmlns:m="http://schemas.openxmlformats.org/officeDocument/2006/math">
                    <m:f>
                      <m:fPr>
                        <m:ctrlPr>
                          <a:rPr lang="en-US" altLang="zh-CN" sz="2000" i="1" dirty="0">
                            <a:latin typeface="Cambria Math"/>
                          </a:rPr>
                        </m:ctrlPr>
                      </m:fPr>
                      <m:num>
                        <m:r>
                          <a:rPr lang="zh-CN" altLang="en-US" sz="2000" b="0" i="1" dirty="0">
                            <a:latin typeface="Cambria Math"/>
                          </a:rPr>
                          <m:t>𝜋</m:t>
                        </m:r>
                      </m:num>
                      <m:den>
                        <m:r>
                          <a:rPr lang="en-US" altLang="zh-CN" sz="2000" b="0" i="1" dirty="0">
                            <a:latin typeface="Cambria Math"/>
                          </a:rPr>
                          <m:t>3</m:t>
                        </m:r>
                      </m:den>
                    </m:f>
                    <m:r>
                      <a:rPr lang="en-US" altLang="zh-CN" sz="2000" b="0" i="1" dirty="0">
                        <a:latin typeface="Cambria Math"/>
                      </a:rPr>
                      <m:t>)</m:t>
                    </m:r>
                    <m:r>
                      <a:rPr lang="zh-CN" altLang="en-US" sz="2000" b="0" i="1" dirty="0">
                        <a:latin typeface="Cambria Math"/>
                      </a:rPr>
                      <m:t>图像</m:t>
                    </m:r>
                    <m:r>
                      <a:rPr lang="zh-CN" altLang="en-US" sz="2000" b="0" i="1" dirty="0" smtClean="0">
                        <a:latin typeface="Cambria Math"/>
                      </a:rPr>
                      <m:t>时，</m:t>
                    </m:r>
                    <m:r>
                      <a:rPr lang="zh-CN" altLang="en-US" sz="2000" b="0" i="1" dirty="0">
                        <a:latin typeface="Cambria Math"/>
                      </a:rPr>
                      <m:t>第一步</m:t>
                    </m:r>
                    <m:r>
                      <a:rPr lang="zh-CN" altLang="en-US" sz="2000" b="0" i="1" dirty="0" smtClean="0">
                        <a:latin typeface="Cambria Math"/>
                      </a:rPr>
                      <m:t>令</m:t>
                    </m:r>
                    <m:r>
                      <a:rPr lang="en-US" altLang="zh-CN" sz="2000" b="0" i="1" dirty="0" smtClean="0">
                        <a:latin typeface="Cambria Math"/>
                      </a:rPr>
                      <m:t>𝑡</m:t>
                    </m:r>
                    <m:r>
                      <a:rPr lang="en-US" altLang="zh-CN" sz="2000" b="0" i="1" dirty="0" smtClean="0">
                        <a:latin typeface="Cambria Math"/>
                      </a:rPr>
                      <m:t>=2</m:t>
                    </m:r>
                    <m:r>
                      <a:rPr lang="en-US" altLang="zh-CN" sz="2000" b="0" i="1">
                        <a:latin typeface="Cambria Math"/>
                      </a:rPr>
                      <m:t>𝑥</m:t>
                    </m:r>
                    <m:r>
                      <m:rPr>
                        <m:nor/>
                      </m:rPr>
                      <a:rPr lang="en-US" altLang="zh-CN" dirty="0"/>
                      <m:t>+</m:t>
                    </m:r>
                    <m:f>
                      <m:fPr>
                        <m:ctrlPr>
                          <a:rPr lang="en-US" altLang="zh-CN" sz="2000" i="1" dirty="0">
                            <a:latin typeface="Cambria Math"/>
                          </a:rPr>
                        </m:ctrlPr>
                      </m:fPr>
                      <m:num>
                        <m:r>
                          <a:rPr lang="zh-CN" altLang="en-US" sz="2000" b="0" i="1" dirty="0">
                            <a:latin typeface="Cambria Math"/>
                          </a:rPr>
                          <m:t>𝜋</m:t>
                        </m:r>
                      </m:num>
                      <m:den>
                        <m:r>
                          <a:rPr lang="en-US" altLang="zh-CN" sz="2000" b="0" i="1" dirty="0">
                            <a:latin typeface="Cambria Math"/>
                          </a:rPr>
                          <m:t>3</m:t>
                        </m:r>
                      </m:den>
                    </m:f>
                    <m:r>
                      <a:rPr lang="en-US" altLang="zh-CN" sz="2000" b="0" i="1" dirty="0" smtClean="0">
                        <a:latin typeface="Cambria Math"/>
                      </a:rPr>
                      <m:t>,</m:t>
                    </m:r>
                    <m:r>
                      <a:rPr lang="zh-CN" altLang="en-US" sz="2000" b="0" i="1" dirty="0">
                        <a:latin typeface="Cambria Math"/>
                      </a:rPr>
                      <m:t>关注</m:t>
                    </m:r>
                    <m:r>
                      <a:rPr lang="zh-CN" altLang="en-US" sz="2000" b="0" i="1" dirty="0" smtClean="0">
                        <a:latin typeface="Cambria Math"/>
                      </a:rPr>
                      <m:t>到</m:t>
                    </m:r>
                    <m:d>
                      <m:dPr>
                        <m:ctrlPr>
                          <a:rPr lang="en-US" altLang="zh-CN" sz="2000" i="1" dirty="0" smtClean="0">
                            <a:latin typeface="Cambria Math"/>
                          </a:rPr>
                        </m:ctrlPr>
                      </m:dPr>
                      <m:e>
                        <m:r>
                          <a:rPr lang="en-US" altLang="zh-CN" sz="2000" b="0" i="1" dirty="0" smtClean="0">
                            <a:latin typeface="Cambria Math"/>
                          </a:rPr>
                          <m:t>𝑥</m:t>
                        </m:r>
                        <m:r>
                          <a:rPr lang="en-US" altLang="zh-CN" sz="2000" b="0" i="1" dirty="0" smtClean="0">
                            <a:latin typeface="Cambria Math"/>
                          </a:rPr>
                          <m:t>,</m:t>
                        </m:r>
                        <m:r>
                          <a:rPr lang="en-US" altLang="zh-CN" sz="2000" b="0" i="1" dirty="0" smtClean="0">
                            <a:latin typeface="Cambria Math"/>
                          </a:rPr>
                          <m:t>𝑦</m:t>
                        </m:r>
                      </m:e>
                    </m:d>
                    <m:r>
                      <a:rPr lang="zh-CN" altLang="en-US" sz="2000" b="0" i="1" dirty="0" smtClean="0">
                        <a:latin typeface="Cambria Math"/>
                      </a:rPr>
                      <m:t>为</m:t>
                    </m:r>
                    <m:r>
                      <a:rPr lang="zh-CN" altLang="en-US" sz="2000" b="0" i="1" dirty="0">
                        <a:latin typeface="Cambria Math"/>
                      </a:rPr>
                      <m:t>函数</m:t>
                    </m:r>
                    <m:r>
                      <a:rPr lang="en-US" altLang="zh-CN" sz="2000" b="0" i="1">
                        <a:latin typeface="Cambria Math"/>
                      </a:rPr>
                      <m:t>𝑦</m:t>
                    </m:r>
                    <m:r>
                      <a:rPr lang="en-US" altLang="zh-CN" sz="2000" b="0" i="1">
                        <a:latin typeface="Cambria Math"/>
                      </a:rPr>
                      <m:t>=</m:t>
                    </m:r>
                    <m:r>
                      <m:rPr>
                        <m:sty m:val="p"/>
                      </m:rPr>
                      <a:rPr lang="en-US" altLang="zh-CN" sz="2000" b="0" i="0">
                        <a:latin typeface="Cambria Math"/>
                      </a:rPr>
                      <m:t>sin</m:t>
                    </m:r>
                    <m:r>
                      <a:rPr lang="en-US" altLang="zh-CN" sz="2000" b="0" i="1">
                        <a:latin typeface="Cambria Math"/>
                      </a:rPr>
                      <m:t>(2</m:t>
                    </m:r>
                    <m:r>
                      <a:rPr lang="en-US" altLang="zh-CN" sz="2000" b="0" i="1">
                        <a:latin typeface="Cambria Math"/>
                      </a:rPr>
                      <m:t>𝑥</m:t>
                    </m:r>
                    <m:r>
                      <m:rPr>
                        <m:nor/>
                      </m:rPr>
                      <a:rPr lang="en-US" altLang="zh-CN" dirty="0"/>
                      <m:t>+</m:t>
                    </m:r>
                    <m:f>
                      <m:fPr>
                        <m:ctrlPr>
                          <a:rPr lang="en-US" altLang="zh-CN" sz="2000" i="1" dirty="0">
                            <a:latin typeface="Cambria Math"/>
                          </a:rPr>
                        </m:ctrlPr>
                      </m:fPr>
                      <m:num>
                        <m:r>
                          <a:rPr lang="zh-CN" altLang="en-US" sz="2000" b="0" i="1" dirty="0">
                            <a:latin typeface="Cambria Math"/>
                          </a:rPr>
                          <m:t>𝜋</m:t>
                        </m:r>
                      </m:num>
                      <m:den>
                        <m:r>
                          <a:rPr lang="en-US" altLang="zh-CN" sz="2000" b="0" i="1" dirty="0">
                            <a:latin typeface="Cambria Math"/>
                          </a:rPr>
                          <m:t>3</m:t>
                        </m:r>
                      </m:den>
                    </m:f>
                    <m:r>
                      <a:rPr lang="en-US" altLang="zh-CN" sz="2000" b="0" i="1" dirty="0">
                        <a:latin typeface="Cambria Math"/>
                      </a:rPr>
                      <m:t>)</m:t>
                    </m:r>
                  </m:oMath>
                </a14:m>
                <a:r>
                  <a:rPr lang="zh-CN" altLang="en-US" sz="2000" dirty="0"/>
                  <a:t>上的</a:t>
                </a:r>
                <a:r>
                  <a:rPr lang="zh-CN" altLang="en-US" sz="2000" dirty="0" smtClean="0"/>
                  <a:t>点，而</a:t>
                </a:r>
                <a:r>
                  <a:rPr lang="zh-CN" altLang="en-US" sz="2000" dirty="0">
                    <a:latin typeface="Cambria Math"/>
                  </a:rPr>
                  <a:t>（</a:t>
                </a:r>
                <a:r>
                  <a:rPr lang="en-US" altLang="zh-CN" sz="2000" dirty="0">
                    <a:latin typeface="Cambria Math"/>
                  </a:rPr>
                  <a:t>t,y</a:t>
                </a:r>
                <a:r>
                  <a:rPr lang="zh-CN" altLang="en-US" sz="2000" dirty="0" smtClean="0">
                    <a:latin typeface="Cambria Math"/>
                  </a:rPr>
                  <a:t>）为</a:t>
                </a:r>
                <a:r>
                  <a:rPr lang="en-US" altLang="zh-CN" sz="2000" dirty="0" smtClean="0">
                    <a:latin typeface="Cambria Math"/>
                  </a:rPr>
                  <a:t>y=sint</a:t>
                </a:r>
                <a:r>
                  <a:rPr lang="zh-CN" altLang="en-US" sz="2000" dirty="0" smtClean="0">
                    <a:latin typeface="Cambria Math"/>
                  </a:rPr>
                  <a:t>上的点，点的对应关系决定了图像的对应关系</a:t>
                </a:r>
                <a:r>
                  <a:rPr lang="zh-CN" altLang="en-US" sz="2000" dirty="0">
                    <a:latin typeface="Cambria Math"/>
                  </a:rPr>
                  <a:t>。</a:t>
                </a:r>
                <a:r>
                  <a:rPr lang="zh-CN" altLang="en-US" sz="2000" dirty="0" smtClean="0">
                    <a:latin typeface="Cambria Math"/>
                  </a:rPr>
                  <a:t>在等式</a:t>
                </a:r>
                <a14:m>
                  <m:oMath xmlns:m="http://schemas.openxmlformats.org/officeDocument/2006/math">
                    <m:r>
                      <a:rPr lang="en-US" altLang="zh-CN" sz="2000" b="0" i="1" dirty="0">
                        <a:latin typeface="Cambria Math"/>
                      </a:rPr>
                      <m:t>𝑡</m:t>
                    </m:r>
                    <m:r>
                      <a:rPr lang="en-US" altLang="zh-CN" sz="2000" b="0" i="1" dirty="0">
                        <a:latin typeface="Cambria Math"/>
                      </a:rPr>
                      <m:t>=2</m:t>
                    </m:r>
                    <m:r>
                      <a:rPr lang="en-US" altLang="zh-CN" sz="2000" b="0" i="1">
                        <a:latin typeface="Cambria Math"/>
                      </a:rPr>
                      <m:t>𝑥</m:t>
                    </m:r>
                    <m:r>
                      <m:rPr>
                        <m:nor/>
                      </m:rPr>
                      <a:rPr lang="en-US" altLang="zh-CN" dirty="0"/>
                      <m:t>+</m:t>
                    </m:r>
                    <m:f>
                      <m:fPr>
                        <m:ctrlPr>
                          <a:rPr lang="en-US" altLang="zh-CN" sz="2000" i="1" dirty="0">
                            <a:latin typeface="Cambria Math"/>
                          </a:rPr>
                        </m:ctrlPr>
                      </m:fPr>
                      <m:num>
                        <m:r>
                          <a:rPr lang="zh-CN" altLang="en-US" sz="2000" b="0" i="1" dirty="0">
                            <a:latin typeface="Cambria Math"/>
                          </a:rPr>
                          <m:t>𝜋</m:t>
                        </m:r>
                      </m:num>
                      <m:den>
                        <m:r>
                          <a:rPr lang="en-US" altLang="zh-CN" sz="2000" b="0" i="1" dirty="0">
                            <a:latin typeface="Cambria Math"/>
                          </a:rPr>
                          <m:t>3</m:t>
                        </m:r>
                      </m:den>
                    </m:f>
                  </m:oMath>
                </a14:m>
                <a:r>
                  <a:rPr lang="zh-CN" altLang="en-US" sz="2000" dirty="0" smtClean="0">
                    <a:latin typeface="Cambria Math"/>
                  </a:rPr>
                  <a:t>中，反解</a:t>
                </a:r>
                <a14:m>
                  <m:oMath xmlns:m="http://schemas.openxmlformats.org/officeDocument/2006/math">
                    <m:r>
                      <a:rPr lang="en-US" altLang="zh-CN" sz="2000" b="0" i="1">
                        <a:latin typeface="Cambria Math"/>
                      </a:rPr>
                      <m:t>𝑥</m:t>
                    </m:r>
                    <m:r>
                      <a:rPr lang="zh-CN" altLang="en-US" sz="2000" b="0" i="1" smtClean="0">
                        <a:latin typeface="Cambria Math"/>
                      </a:rPr>
                      <m:t>的</m:t>
                    </m:r>
                    <m:r>
                      <a:rPr lang="zh-CN" altLang="en-US" sz="2000" b="0" i="1">
                        <a:latin typeface="Cambria Math"/>
                      </a:rPr>
                      <m:t>代数</m:t>
                    </m:r>
                    <m:r>
                      <a:rPr lang="zh-CN" altLang="en-US" sz="2000" b="0" i="1" smtClean="0">
                        <a:latin typeface="Cambria Math"/>
                      </a:rPr>
                      <m:t>过程有两类</m:t>
                    </m:r>
                  </m:oMath>
                </a14:m>
                <a:endParaRPr lang="zh-CN" altLang="en-US" sz="2000" dirty="0">
                  <a:latin typeface="Cambria Math"/>
                </a:endParaRPr>
              </a:p>
              <a:p>
                <a:endParaRPr lang="zh-CN"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78295" y="920965"/>
                <a:ext cx="11343860" cy="1496756"/>
              </a:xfrm>
              <a:prstGeom prst="rect">
                <a:avLst/>
              </a:prstGeom>
              <a:blipFill rotWithShape="1">
                <a:blip r:embed="rId2"/>
                <a:stretch>
                  <a:fillRect l="-591" r="-2740"/>
                </a:stretch>
              </a:blipFill>
            </p:spPr>
            <p:txBody>
              <a:bodyPr/>
              <a:lstStyle/>
              <a:p>
                <a:r>
                  <a:rPr lang="zh-CN" altLang="en-US">
                    <a:noFill/>
                  </a:rPr>
                  <a:t> </a:t>
                </a:r>
              </a:p>
            </p:txBody>
          </p:sp>
        </mc:Fallback>
      </mc:AlternateContent>
      <p:sp>
        <p:nvSpPr>
          <p:cNvPr id="4" name="TextBox 3"/>
          <p:cNvSpPr txBox="1"/>
          <p:nvPr/>
        </p:nvSpPr>
        <p:spPr>
          <a:xfrm>
            <a:off x="1033665" y="2224052"/>
            <a:ext cx="2623931" cy="400110"/>
          </a:xfrm>
          <a:prstGeom prst="rect">
            <a:avLst/>
          </a:prstGeom>
          <a:noFill/>
        </p:spPr>
        <p:txBody>
          <a:bodyPr wrap="square" rtlCol="0">
            <a:spAutoFit/>
          </a:bodyPr>
          <a:lstStyle/>
          <a:p>
            <a:r>
              <a:rPr lang="zh-CN" altLang="en-US" sz="2000" b="1" dirty="0" smtClean="0">
                <a:solidFill>
                  <a:srgbClr val="7030A0"/>
                </a:solidFill>
              </a:rPr>
              <a:t>变形一</a:t>
            </a:r>
            <a:endParaRPr lang="zh-CN" altLang="en-US" sz="2000" b="1" dirty="0">
              <a:solidFill>
                <a:srgbClr val="7030A0"/>
              </a:solidFill>
            </a:endParaRPr>
          </a:p>
        </p:txBody>
      </p:sp>
      <mc:AlternateContent xmlns:mc="http://schemas.openxmlformats.org/markup-compatibility/2006" xmlns:a14="http://schemas.microsoft.com/office/drawing/2010/main">
        <mc:Choice Requires="a14">
          <p:sp>
            <p:nvSpPr>
              <p:cNvPr id="5" name="TextBox 4"/>
              <p:cNvSpPr txBox="1"/>
              <p:nvPr/>
            </p:nvSpPr>
            <p:spPr>
              <a:xfrm>
                <a:off x="821628" y="2536955"/>
                <a:ext cx="1325217" cy="62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1" dirty="0">
                          <a:latin typeface="Cambria Math"/>
                        </a:rPr>
                        <m:t>𝒕</m:t>
                      </m:r>
                      <m:r>
                        <a:rPr lang="en-US" altLang="zh-CN" sz="2000" b="1" i="1" dirty="0">
                          <a:latin typeface="Cambria Math"/>
                        </a:rPr>
                        <m:t>=</m:t>
                      </m:r>
                      <m:r>
                        <a:rPr lang="en-US" altLang="zh-CN" sz="2000" b="1" i="1">
                          <a:latin typeface="Cambria Math"/>
                        </a:rPr>
                        <m:t>𝟐</m:t>
                      </m:r>
                      <m:r>
                        <a:rPr lang="en-US" altLang="zh-CN" sz="2000" b="1" i="1">
                          <a:latin typeface="Cambria Math"/>
                        </a:rPr>
                        <m:t>𝒙</m:t>
                      </m:r>
                      <m:r>
                        <m:rPr>
                          <m:nor/>
                        </m:rPr>
                        <a:rPr lang="en-US" altLang="zh-CN" sz="2000" b="1" dirty="0"/>
                        <m:t>+</m:t>
                      </m:r>
                      <m:f>
                        <m:fPr>
                          <m:ctrlPr>
                            <a:rPr lang="en-US" altLang="zh-CN" sz="2000" b="1" i="1" dirty="0">
                              <a:latin typeface="Cambria Math"/>
                            </a:rPr>
                          </m:ctrlPr>
                        </m:fPr>
                        <m:num>
                          <m:r>
                            <a:rPr lang="zh-CN" altLang="en-US" sz="2000" b="1" i="1" dirty="0">
                              <a:latin typeface="Cambria Math"/>
                            </a:rPr>
                            <m:t>𝝅</m:t>
                          </m:r>
                        </m:num>
                        <m:den>
                          <m:r>
                            <a:rPr lang="en-US" altLang="zh-CN" sz="2000" b="1" i="1" dirty="0">
                              <a:latin typeface="Cambria Math"/>
                            </a:rPr>
                            <m:t>𝟑</m:t>
                          </m:r>
                        </m:den>
                      </m:f>
                    </m:oMath>
                  </m:oMathPara>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21628" y="2536955"/>
                <a:ext cx="1325217" cy="621902"/>
              </a:xfrm>
              <a:prstGeom prst="rect">
                <a:avLst/>
              </a:prstGeom>
              <a:blipFill rotWithShape="1">
                <a:blip r:embed="rId3"/>
                <a:stretch>
                  <a:fillRect/>
                </a:stretch>
              </a:blipFill>
            </p:spPr>
            <p:txBody>
              <a:bodyPr/>
              <a:lstStyle/>
              <a:p>
                <a:r>
                  <a:rPr lang="zh-CN" altLang="en-US">
                    <a:noFill/>
                  </a:rPr>
                  <a:t> </a:t>
                </a:r>
              </a:p>
            </p:txBody>
          </p:sp>
        </mc:Fallback>
      </mc:AlternateContent>
      <p:sp>
        <p:nvSpPr>
          <p:cNvPr id="6" name="下箭头 5"/>
          <p:cNvSpPr/>
          <p:nvPr/>
        </p:nvSpPr>
        <p:spPr>
          <a:xfrm>
            <a:off x="1338465" y="3178947"/>
            <a:ext cx="185530" cy="503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TextBox 6"/>
              <p:cNvSpPr txBox="1"/>
              <p:nvPr/>
            </p:nvSpPr>
            <p:spPr>
              <a:xfrm>
                <a:off x="735491" y="3682530"/>
                <a:ext cx="1325217" cy="501356"/>
              </a:xfrm>
              <a:prstGeom prst="rect">
                <a:avLst/>
              </a:prstGeom>
              <a:noFill/>
            </p:spPr>
            <p:txBody>
              <a:bodyPr wrap="square" rtlCol="0">
                <a:spAutoFit/>
              </a:bodyPr>
              <a:lstStyle/>
              <a:p>
                <a14:m>
                  <m:oMath xmlns:m="http://schemas.openxmlformats.org/officeDocument/2006/math">
                    <m:r>
                      <a:rPr lang="en-US" altLang="zh-CN" sz="2000" b="1" i="1" smtClean="0">
                        <a:latin typeface="Cambria Math"/>
                      </a:rPr>
                      <m:t>   </m:t>
                    </m:r>
                    <m:r>
                      <a:rPr lang="en-US" altLang="zh-CN" sz="2000" b="1" i="1" smtClean="0">
                        <a:latin typeface="Cambria Math"/>
                      </a:rPr>
                      <m:t>𝟐</m:t>
                    </m:r>
                    <m:r>
                      <a:rPr lang="en-US" altLang="zh-CN" sz="2000" b="1" i="1" smtClean="0">
                        <a:latin typeface="Cambria Math"/>
                      </a:rPr>
                      <m:t>𝒙</m:t>
                    </m:r>
                  </m:oMath>
                </a14:m>
                <a:r>
                  <a:rPr lang="en-US" altLang="zh-CN" sz="2000" dirty="0" smtClean="0"/>
                  <a:t> =</a:t>
                </a:r>
                <a:r>
                  <a:rPr lang="en-US" altLang="zh-CN" sz="2000" b="1" dirty="0"/>
                  <a:t> </a:t>
                </a:r>
                <a14:m>
                  <m:oMath xmlns:m="http://schemas.openxmlformats.org/officeDocument/2006/math">
                    <m:r>
                      <a:rPr lang="en-US" altLang="zh-CN" sz="2000" b="1" i="1" dirty="0">
                        <a:latin typeface="Cambria Math"/>
                      </a:rPr>
                      <m:t>𝒕</m:t>
                    </m:r>
                  </m:oMath>
                </a14:m>
                <a:r>
                  <a:rPr lang="en-US" altLang="zh-CN" sz="2000" b="1" dirty="0"/>
                  <a:t>- </a:t>
                </a:r>
                <a14:m>
                  <m:oMath xmlns:m="http://schemas.openxmlformats.org/officeDocument/2006/math">
                    <m:f>
                      <m:fPr>
                        <m:ctrlPr>
                          <a:rPr lang="en-US" altLang="zh-CN" sz="2000" b="1" i="1" dirty="0">
                            <a:latin typeface="Cambria Math"/>
                          </a:rPr>
                        </m:ctrlPr>
                      </m:fPr>
                      <m:num>
                        <m:r>
                          <a:rPr lang="zh-CN" altLang="en-US" sz="2000" b="1" dirty="0">
                            <a:latin typeface="Cambria Math"/>
                          </a:rPr>
                          <m:t>𝝅</m:t>
                        </m:r>
                      </m:num>
                      <m:den>
                        <m:r>
                          <a:rPr lang="en-US" altLang="zh-CN" sz="2000" b="1" dirty="0">
                            <a:latin typeface="Cambria Math"/>
                          </a:rPr>
                          <m:t>𝟑</m:t>
                        </m:r>
                      </m:den>
                    </m:f>
                  </m:oMath>
                </a14:m>
                <a:endParaRPr lang="zh-CN" altLang="en-US" sz="20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735491" y="3682530"/>
                <a:ext cx="1325217" cy="501356"/>
              </a:xfrm>
              <a:prstGeom prst="rect">
                <a:avLst/>
              </a:prstGeom>
              <a:blipFill rotWithShape="1">
                <a:blip r:embed="rId4"/>
                <a:stretch>
                  <a:fillRect b="-7317"/>
                </a:stretch>
              </a:blipFill>
            </p:spPr>
            <p:txBody>
              <a:bodyPr/>
              <a:lstStyle/>
              <a:p>
                <a:r>
                  <a:rPr lang="zh-CN" altLang="en-US">
                    <a:noFill/>
                  </a:rPr>
                  <a:t> </a:t>
                </a:r>
              </a:p>
            </p:txBody>
          </p:sp>
        </mc:Fallback>
      </mc:AlternateContent>
      <p:sp>
        <p:nvSpPr>
          <p:cNvPr id="8" name="下箭头 7"/>
          <p:cNvSpPr/>
          <p:nvPr/>
        </p:nvSpPr>
        <p:spPr>
          <a:xfrm>
            <a:off x="1391472" y="4180507"/>
            <a:ext cx="185530" cy="503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768621" y="4789084"/>
                <a:ext cx="1888439" cy="854016"/>
              </a:xfrm>
              <a:prstGeom prst="rect">
                <a:avLst/>
              </a:prstGeom>
              <a:noFill/>
            </p:spPr>
            <p:txBody>
              <a:bodyPr wrap="square" rtlCol="0">
                <a:spAutoFit/>
              </a:bodyPr>
              <a:lstStyle/>
              <a:p>
                <a14:m>
                  <m:oMath xmlns:m="http://schemas.openxmlformats.org/officeDocument/2006/math">
                    <m:r>
                      <a:rPr lang="en-US" altLang="zh-CN" sz="2000" b="1" i="1" smtClean="0">
                        <a:latin typeface="Cambria Math"/>
                      </a:rPr>
                      <m:t>   </m:t>
                    </m:r>
                    <m:r>
                      <a:rPr lang="en-US" altLang="zh-CN" sz="2000" b="1" i="1" smtClean="0">
                        <a:latin typeface="Cambria Math"/>
                      </a:rPr>
                      <m:t>𝒙</m:t>
                    </m:r>
                    <m:r>
                      <a:rPr lang="en-US" altLang="zh-CN" sz="2000" b="1" i="1" smtClean="0">
                        <a:latin typeface="Cambria Math"/>
                      </a:rPr>
                      <m:t> </m:t>
                    </m:r>
                  </m:oMath>
                </a14:m>
                <a:r>
                  <a:rPr lang="en-US" altLang="zh-CN" sz="2000" b="1" dirty="0" smtClean="0"/>
                  <a:t>=</a:t>
                </a:r>
                <a14:m>
                  <m:oMath xmlns:m="http://schemas.openxmlformats.org/officeDocument/2006/math">
                    <m:f>
                      <m:fPr>
                        <m:ctrlPr>
                          <a:rPr lang="en-US" altLang="zh-CN" sz="2800" b="1" i="1" dirty="0" smtClean="0">
                            <a:latin typeface="Cambria Math"/>
                          </a:rPr>
                        </m:ctrlPr>
                      </m:fPr>
                      <m:num>
                        <m:r>
                          <m:rPr>
                            <m:nor/>
                          </m:rPr>
                          <a:rPr lang="en-US" altLang="zh-CN" sz="2800" b="1" dirty="0"/>
                          <m:t> </m:t>
                        </m:r>
                        <m:r>
                          <a:rPr lang="en-US" altLang="zh-CN" sz="2800" b="1" i="1" dirty="0">
                            <a:latin typeface="Cambria Math"/>
                          </a:rPr>
                          <m:t>𝒕</m:t>
                        </m:r>
                        <m:r>
                          <m:rPr>
                            <m:nor/>
                          </m:rPr>
                          <a:rPr lang="en-US" altLang="zh-CN" sz="2800" b="1" dirty="0"/>
                          <m:t>− </m:t>
                        </m:r>
                        <m:f>
                          <m:fPr>
                            <m:ctrlPr>
                              <a:rPr lang="en-US" altLang="zh-CN" sz="2800" b="1" i="1" dirty="0">
                                <a:latin typeface="Cambria Math"/>
                              </a:rPr>
                            </m:ctrlPr>
                          </m:fPr>
                          <m:num>
                            <m:r>
                              <a:rPr lang="zh-CN" altLang="en-US" sz="2800" b="1" dirty="0">
                                <a:latin typeface="Cambria Math"/>
                              </a:rPr>
                              <m:t>𝝅</m:t>
                            </m:r>
                          </m:num>
                          <m:den>
                            <m:r>
                              <a:rPr lang="en-US" altLang="zh-CN" sz="2800" b="1" dirty="0">
                                <a:latin typeface="Cambria Math"/>
                              </a:rPr>
                              <m:t>𝟑</m:t>
                            </m:r>
                          </m:den>
                        </m:f>
                        <m:r>
                          <m:rPr>
                            <m:nor/>
                          </m:rPr>
                          <a:rPr lang="zh-CN" altLang="en-US" sz="2800" b="1" dirty="0"/>
                          <m:t> </m:t>
                        </m:r>
                      </m:num>
                      <m:den>
                        <m:r>
                          <a:rPr lang="en-US" altLang="zh-CN" sz="2800" b="1" i="1" dirty="0" smtClean="0">
                            <a:latin typeface="Cambria Math"/>
                          </a:rPr>
                          <m:t>𝟐</m:t>
                        </m:r>
                      </m:den>
                    </m:f>
                  </m:oMath>
                </a14:m>
                <a:endParaRPr lang="zh-CN" altLang="en-US"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768621" y="4789084"/>
                <a:ext cx="1888439" cy="854016"/>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484237" y="3192290"/>
                <a:ext cx="3220281" cy="737446"/>
              </a:xfrm>
              <a:prstGeom prst="rect">
                <a:avLst/>
              </a:prstGeom>
              <a:noFill/>
            </p:spPr>
            <p:txBody>
              <a:bodyPr wrap="square" rtlCol="0">
                <a:spAutoFit/>
              </a:bodyPr>
              <a:lstStyle/>
              <a:p>
                <a:r>
                  <a:rPr lang="zh-CN" altLang="en-US" b="1" dirty="0" smtClean="0">
                    <a:latin typeface="Cambria Math"/>
                  </a:rPr>
                  <a:t>点横向向左平移</a:t>
                </a:r>
                <a14:m>
                  <m:oMath xmlns:m="http://schemas.openxmlformats.org/officeDocument/2006/math">
                    <m:f>
                      <m:fPr>
                        <m:ctrlPr>
                          <a:rPr lang="en-US" altLang="zh-CN" b="1" i="1" dirty="0">
                            <a:latin typeface="Cambria Math"/>
                          </a:rPr>
                        </m:ctrlPr>
                      </m:fPr>
                      <m:num>
                        <m:r>
                          <a:rPr lang="zh-CN" altLang="en-US" b="1" i="0" dirty="0">
                            <a:latin typeface="Cambria Math"/>
                          </a:rPr>
                          <m:t>𝛑</m:t>
                        </m:r>
                      </m:num>
                      <m:den>
                        <m:r>
                          <a:rPr lang="en-US" altLang="zh-CN" b="1" i="0" dirty="0">
                            <a:latin typeface="Cambria Math"/>
                          </a:rPr>
                          <m:t>𝟑</m:t>
                        </m:r>
                      </m:den>
                    </m:f>
                  </m:oMath>
                </a14:m>
                <a:endParaRPr lang="zh-CN" altLang="en-US" dirty="0"/>
              </a:p>
              <a:p>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484237" y="3192290"/>
                <a:ext cx="3220281" cy="737446"/>
              </a:xfrm>
              <a:prstGeom prst="rect">
                <a:avLst/>
              </a:prstGeom>
              <a:blipFill rotWithShape="1">
                <a:blip r:embed="rId6"/>
                <a:stretch>
                  <a:fillRect l="-15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96879" y="4302931"/>
                <a:ext cx="2875721" cy="491096"/>
              </a:xfrm>
              <a:prstGeom prst="rect">
                <a:avLst/>
              </a:prstGeom>
              <a:noFill/>
            </p:spPr>
            <p:txBody>
              <a:bodyPr wrap="square" rtlCol="0">
                <a:spAutoFit/>
              </a:bodyPr>
              <a:lstStyle/>
              <a:p>
                <a:r>
                  <a:rPr lang="zh-CN" altLang="en-US" b="1" dirty="0" smtClean="0"/>
                  <a:t>横坐标缩为原来的</a:t>
                </a:r>
                <a14:m>
                  <m:oMath xmlns:m="http://schemas.openxmlformats.org/officeDocument/2006/math">
                    <m:f>
                      <m:fPr>
                        <m:ctrlPr>
                          <a:rPr lang="en-US" altLang="zh-CN" b="1" i="1" smtClean="0">
                            <a:latin typeface="Cambria Math"/>
                          </a:rPr>
                        </m:ctrlPr>
                      </m:fPr>
                      <m:num>
                        <m:r>
                          <a:rPr lang="en-US" altLang="zh-CN" b="1" i="1" smtClean="0">
                            <a:latin typeface="Cambria Math"/>
                          </a:rPr>
                          <m:t>𝟏</m:t>
                        </m:r>
                      </m:num>
                      <m:den>
                        <m:r>
                          <a:rPr lang="en-US" altLang="zh-CN" b="1" i="1" smtClean="0">
                            <a:latin typeface="Cambria Math"/>
                          </a:rPr>
                          <m:t>𝟐</m:t>
                        </m:r>
                      </m:den>
                    </m:f>
                  </m:oMath>
                </a14:m>
                <a:endParaRPr lang="zh-CN" altLang="en-US"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96879" y="4302931"/>
                <a:ext cx="2875721" cy="491096"/>
              </a:xfrm>
              <a:prstGeom prst="rect">
                <a:avLst/>
              </a:prstGeom>
              <a:blipFill rotWithShape="1">
                <a:blip r:embed="rId7"/>
                <a:stretch>
                  <a:fillRect l="-1907" b="-7500"/>
                </a:stretch>
              </a:blipFill>
            </p:spPr>
            <p:txBody>
              <a:bodyPr/>
              <a:lstStyle/>
              <a:p>
                <a:r>
                  <a:rPr lang="zh-CN" altLang="en-US">
                    <a:noFill/>
                  </a:rPr>
                  <a:t> </a:t>
                </a:r>
              </a:p>
            </p:txBody>
          </p:sp>
        </mc:Fallback>
      </mc:AlternateContent>
      <p:sp>
        <p:nvSpPr>
          <p:cNvPr id="12" name="TextBox 11"/>
          <p:cNvSpPr txBox="1"/>
          <p:nvPr/>
        </p:nvSpPr>
        <p:spPr>
          <a:xfrm>
            <a:off x="6241772" y="2261495"/>
            <a:ext cx="2623931" cy="400110"/>
          </a:xfrm>
          <a:prstGeom prst="rect">
            <a:avLst/>
          </a:prstGeom>
          <a:noFill/>
        </p:spPr>
        <p:txBody>
          <a:bodyPr wrap="square" rtlCol="0">
            <a:spAutoFit/>
          </a:bodyPr>
          <a:lstStyle/>
          <a:p>
            <a:r>
              <a:rPr lang="zh-CN" altLang="en-US" sz="2000" b="1" dirty="0" smtClean="0">
                <a:solidFill>
                  <a:srgbClr val="7030A0"/>
                </a:solidFill>
              </a:rPr>
              <a:t>变形二</a:t>
            </a:r>
            <a:endParaRPr lang="zh-CN" altLang="en-US" sz="2000" b="1" dirty="0">
              <a:solidFill>
                <a:srgbClr val="7030A0"/>
              </a:solidFill>
            </a:endParaRPr>
          </a:p>
        </p:txBody>
      </p:sp>
      <mc:AlternateContent xmlns:mc="http://schemas.openxmlformats.org/markup-compatibility/2006" xmlns:a14="http://schemas.microsoft.com/office/drawing/2010/main">
        <mc:Choice Requires="a14">
          <p:sp>
            <p:nvSpPr>
              <p:cNvPr id="13" name="TextBox 12"/>
              <p:cNvSpPr txBox="1"/>
              <p:nvPr/>
            </p:nvSpPr>
            <p:spPr>
              <a:xfrm>
                <a:off x="5473140" y="2661605"/>
                <a:ext cx="3505202" cy="62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1" dirty="0" smtClean="0">
                          <a:latin typeface="Cambria Math"/>
                        </a:rPr>
                        <m:t>𝒕</m:t>
                      </m:r>
                      <m:r>
                        <a:rPr lang="en-US" altLang="zh-CN" sz="2000" b="1" i="1" dirty="0" smtClean="0">
                          <a:latin typeface="Cambria Math"/>
                        </a:rPr>
                        <m:t>=</m:t>
                      </m:r>
                      <m:r>
                        <a:rPr lang="en-US" altLang="zh-CN" sz="2000" b="1" i="1">
                          <a:latin typeface="Cambria Math"/>
                        </a:rPr>
                        <m:t>𝟐</m:t>
                      </m:r>
                      <m:r>
                        <a:rPr lang="en-US" altLang="zh-CN" sz="2000" b="1" i="1">
                          <a:latin typeface="Cambria Math"/>
                        </a:rPr>
                        <m:t>𝒙</m:t>
                      </m:r>
                      <m:r>
                        <m:rPr>
                          <m:nor/>
                        </m:rPr>
                        <a:rPr lang="en-US" altLang="zh-CN" sz="2000" b="1" dirty="0"/>
                        <m:t>+</m:t>
                      </m:r>
                      <m:f>
                        <m:fPr>
                          <m:ctrlPr>
                            <a:rPr lang="en-US" altLang="zh-CN" sz="2000" b="1" i="1" dirty="0">
                              <a:latin typeface="Cambria Math"/>
                            </a:rPr>
                          </m:ctrlPr>
                        </m:fPr>
                        <m:num>
                          <m:r>
                            <a:rPr lang="zh-CN" altLang="en-US" sz="2000" b="1" i="1" dirty="0">
                              <a:latin typeface="Cambria Math"/>
                            </a:rPr>
                            <m:t>𝝅</m:t>
                          </m:r>
                        </m:num>
                        <m:den>
                          <m:r>
                            <a:rPr lang="en-US" altLang="zh-CN" sz="2000" b="1" i="1" dirty="0">
                              <a:latin typeface="Cambria Math"/>
                            </a:rPr>
                            <m:t>𝟑</m:t>
                          </m:r>
                        </m:den>
                      </m:f>
                      <m:r>
                        <a:rPr lang="en-US" altLang="zh-CN" sz="2000" b="1" i="1" dirty="0" smtClean="0">
                          <a:latin typeface="Cambria Math"/>
                        </a:rPr>
                        <m:t>=</m:t>
                      </m:r>
                      <m:r>
                        <a:rPr lang="en-US" altLang="zh-CN" sz="2000" b="1" i="1" dirty="0" smtClean="0">
                          <a:latin typeface="Cambria Math"/>
                        </a:rPr>
                        <m:t>𝟐</m:t>
                      </m:r>
                      <m:r>
                        <a:rPr lang="zh-CN" altLang="en-US" sz="2000" b="1" i="1" dirty="0">
                          <a:latin typeface="Cambria Math"/>
                        </a:rPr>
                        <m:t>（</m:t>
                      </m:r>
                      <m:r>
                        <a:rPr lang="en-US" altLang="zh-CN" sz="2000" b="1" i="1">
                          <a:latin typeface="Cambria Math"/>
                        </a:rPr>
                        <m:t>𝒙</m:t>
                      </m:r>
                      <m:r>
                        <m:rPr>
                          <m:nor/>
                        </m:rPr>
                        <a:rPr lang="en-US" altLang="zh-CN" sz="2000" b="1" dirty="0"/>
                        <m:t>+</m:t>
                      </m:r>
                      <m:f>
                        <m:fPr>
                          <m:ctrlPr>
                            <a:rPr lang="en-US" altLang="zh-CN" sz="2000" b="1" i="1" dirty="0">
                              <a:latin typeface="Cambria Math"/>
                            </a:rPr>
                          </m:ctrlPr>
                        </m:fPr>
                        <m:num>
                          <m:r>
                            <a:rPr lang="zh-CN" altLang="en-US" sz="2000" b="1" i="0" dirty="0">
                              <a:latin typeface="Cambria Math"/>
                            </a:rPr>
                            <m:t>𝛑</m:t>
                          </m:r>
                        </m:num>
                        <m:den>
                          <m:r>
                            <a:rPr lang="en-US" altLang="zh-CN" sz="2000" b="1" i="1" dirty="0" smtClean="0">
                              <a:latin typeface="Cambria Math"/>
                            </a:rPr>
                            <m:t>𝟔</m:t>
                          </m:r>
                        </m:den>
                      </m:f>
                      <m:r>
                        <a:rPr lang="zh-CN" altLang="en-US" sz="2000" b="1" i="1" dirty="0">
                          <a:latin typeface="Cambria Math"/>
                        </a:rPr>
                        <m:t>）</m:t>
                      </m:r>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473140" y="2661605"/>
                <a:ext cx="3505202" cy="621902"/>
              </a:xfrm>
              <a:prstGeom prst="rect">
                <a:avLst/>
              </a:prstGeom>
              <a:blipFill rotWithShape="1">
                <a:blip r:embed="rId8"/>
                <a:stretch>
                  <a:fillRect/>
                </a:stretch>
              </a:blipFill>
            </p:spPr>
            <p:txBody>
              <a:bodyPr/>
              <a:lstStyle/>
              <a:p>
                <a:r>
                  <a:rPr lang="zh-CN" altLang="en-US">
                    <a:noFill/>
                  </a:rPr>
                  <a:t> </a:t>
                </a:r>
              </a:p>
            </p:txBody>
          </p:sp>
        </mc:Fallback>
      </mc:AlternateContent>
      <p:sp>
        <p:nvSpPr>
          <p:cNvPr id="14" name="下箭头 13"/>
          <p:cNvSpPr/>
          <p:nvPr/>
        </p:nvSpPr>
        <p:spPr>
          <a:xfrm>
            <a:off x="6546572" y="3216390"/>
            <a:ext cx="185530" cy="503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TextBox 14"/>
              <p:cNvSpPr txBox="1"/>
              <p:nvPr/>
            </p:nvSpPr>
            <p:spPr>
              <a:xfrm>
                <a:off x="5943598" y="3719973"/>
                <a:ext cx="2729947" cy="610167"/>
              </a:xfrm>
              <a:prstGeom prst="rect">
                <a:avLst/>
              </a:prstGeom>
              <a:noFill/>
            </p:spPr>
            <p:txBody>
              <a:bodyPr wrap="square" rtlCol="0">
                <a:spAutoFit/>
              </a:bodyPr>
              <a:lstStyle/>
              <a:p>
                <a14:m>
                  <m:oMath xmlns:m="http://schemas.openxmlformats.org/officeDocument/2006/math">
                    <m:r>
                      <a:rPr lang="en-US" altLang="zh-CN" sz="2400" b="1" i="1" smtClean="0">
                        <a:latin typeface="Cambria Math"/>
                      </a:rPr>
                      <m:t> </m:t>
                    </m:r>
                    <m:r>
                      <a:rPr lang="en-US" altLang="zh-CN" sz="2400" b="1" i="1">
                        <a:latin typeface="Cambria Math"/>
                      </a:rPr>
                      <m:t>𝒙</m:t>
                    </m:r>
                    <m:r>
                      <m:rPr>
                        <m:nor/>
                      </m:rPr>
                      <a:rPr lang="en-US" altLang="zh-CN" sz="2400" b="1" dirty="0"/>
                      <m:t>+</m:t>
                    </m:r>
                    <m:f>
                      <m:fPr>
                        <m:ctrlPr>
                          <a:rPr lang="en-US" altLang="zh-CN" sz="2400" b="1" i="1" dirty="0">
                            <a:latin typeface="Cambria Math"/>
                          </a:rPr>
                        </m:ctrlPr>
                      </m:fPr>
                      <m:num>
                        <m:r>
                          <a:rPr lang="zh-CN" altLang="en-US" sz="2400" b="1" i="0" dirty="0">
                            <a:latin typeface="Cambria Math"/>
                          </a:rPr>
                          <m:t>𝛑</m:t>
                        </m:r>
                      </m:num>
                      <m:den>
                        <m:r>
                          <a:rPr lang="en-US" altLang="zh-CN" sz="2400" b="1" i="0" dirty="0">
                            <a:latin typeface="Cambria Math"/>
                          </a:rPr>
                          <m:t>𝟔</m:t>
                        </m:r>
                      </m:den>
                    </m:f>
                    <m:r>
                      <a:rPr lang="en-US" altLang="zh-CN" sz="2400" b="1" i="0" dirty="0" smtClean="0">
                        <a:latin typeface="Cambria Math"/>
                      </a:rPr>
                      <m:t> </m:t>
                    </m:r>
                  </m:oMath>
                </a14:m>
                <a:r>
                  <a:rPr lang="en-US" altLang="zh-CN" sz="2400" dirty="0" smtClean="0"/>
                  <a:t>= </a:t>
                </a:r>
                <a14:m>
                  <m:oMath xmlns:m="http://schemas.openxmlformats.org/officeDocument/2006/math">
                    <m:f>
                      <m:fPr>
                        <m:ctrlPr>
                          <a:rPr lang="en-US" altLang="zh-CN" sz="2400" i="1" dirty="0" smtClean="0">
                            <a:latin typeface="Cambria Math"/>
                          </a:rPr>
                        </m:ctrlPr>
                      </m:fPr>
                      <m:num>
                        <m:r>
                          <a:rPr lang="en-US" altLang="zh-CN" sz="2400" b="0" i="1" dirty="0" smtClean="0">
                            <a:latin typeface="Cambria Math"/>
                          </a:rPr>
                          <m:t>𝑡</m:t>
                        </m:r>
                      </m:num>
                      <m:den>
                        <m:r>
                          <a:rPr lang="en-US" altLang="zh-CN" sz="2400" b="0" i="1" dirty="0" smtClean="0">
                            <a:latin typeface="Cambria Math"/>
                          </a:rPr>
                          <m:t>2</m:t>
                        </m:r>
                      </m:den>
                    </m:f>
                  </m:oMath>
                </a14:m>
                <a:endParaRPr lang="zh-CN" altLang="en-US" sz="24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943598" y="3719973"/>
                <a:ext cx="2729947" cy="610167"/>
              </a:xfrm>
              <a:prstGeom prst="rect">
                <a:avLst/>
              </a:prstGeom>
              <a:blipFill rotWithShape="1">
                <a:blip r:embed="rId9"/>
                <a:stretch>
                  <a:fillRect b="-9000"/>
                </a:stretch>
              </a:blipFill>
            </p:spPr>
            <p:txBody>
              <a:bodyPr/>
              <a:lstStyle/>
              <a:p>
                <a:r>
                  <a:rPr lang="zh-CN" altLang="en-US">
                    <a:noFill/>
                  </a:rPr>
                  <a:t> </a:t>
                </a:r>
              </a:p>
            </p:txBody>
          </p:sp>
        </mc:Fallback>
      </mc:AlternateContent>
      <p:sp>
        <p:nvSpPr>
          <p:cNvPr id="16" name="下箭头 15"/>
          <p:cNvSpPr/>
          <p:nvPr/>
        </p:nvSpPr>
        <p:spPr>
          <a:xfrm>
            <a:off x="6599577" y="4296687"/>
            <a:ext cx="185530" cy="503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TextBox 16"/>
              <p:cNvSpPr txBox="1"/>
              <p:nvPr/>
            </p:nvSpPr>
            <p:spPr>
              <a:xfrm>
                <a:off x="5903842" y="4794027"/>
                <a:ext cx="2696817" cy="696857"/>
              </a:xfrm>
              <a:prstGeom prst="rect">
                <a:avLst/>
              </a:prstGeom>
              <a:noFill/>
            </p:spPr>
            <p:txBody>
              <a:bodyPr wrap="square" rtlCol="0">
                <a:spAutoFit/>
              </a:bodyPr>
              <a:lstStyle/>
              <a:p>
                <a14:m>
                  <m:oMath xmlns:m="http://schemas.openxmlformats.org/officeDocument/2006/math">
                    <m:r>
                      <a:rPr lang="en-US" altLang="zh-CN" sz="2000" b="1" i="1" smtClean="0">
                        <a:latin typeface="Cambria Math"/>
                      </a:rPr>
                      <m:t>   </m:t>
                    </m:r>
                    <m:r>
                      <a:rPr lang="en-US" altLang="zh-CN" sz="2000" b="1" i="1" smtClean="0">
                        <a:latin typeface="Cambria Math"/>
                      </a:rPr>
                      <m:t>𝒙</m:t>
                    </m:r>
                    <m:r>
                      <a:rPr lang="en-US" altLang="zh-CN" sz="2000" b="1" i="1" smtClean="0">
                        <a:latin typeface="Cambria Math"/>
                      </a:rPr>
                      <m:t> </m:t>
                    </m:r>
                  </m:oMath>
                </a14:m>
                <a:r>
                  <a:rPr lang="en-US" altLang="zh-CN" sz="2000" b="1" dirty="0" smtClean="0"/>
                  <a:t>= </a:t>
                </a:r>
                <a14:m>
                  <m:oMath xmlns:m="http://schemas.openxmlformats.org/officeDocument/2006/math">
                    <m:f>
                      <m:fPr>
                        <m:ctrlPr>
                          <a:rPr lang="en-US" altLang="zh-CN" sz="2800" b="1" i="1" dirty="0" smtClean="0">
                            <a:latin typeface="Cambria Math"/>
                          </a:rPr>
                        </m:ctrlPr>
                      </m:fPr>
                      <m:num>
                        <m:r>
                          <a:rPr lang="en-US" altLang="zh-CN" sz="2800" b="1" i="1" dirty="0">
                            <a:latin typeface="Cambria Math"/>
                          </a:rPr>
                          <m:t>𝒕</m:t>
                        </m:r>
                      </m:num>
                      <m:den>
                        <m:r>
                          <a:rPr lang="en-US" altLang="zh-CN" sz="2800" b="1" i="1" dirty="0" smtClean="0">
                            <a:latin typeface="Cambria Math"/>
                          </a:rPr>
                          <m:t>𝟐</m:t>
                        </m:r>
                      </m:den>
                    </m:f>
                    <m:r>
                      <m:rPr>
                        <m:nor/>
                      </m:rPr>
                      <a:rPr lang="en-US" altLang="zh-CN" sz="2800" b="1" dirty="0"/>
                      <m:t>− </m:t>
                    </m:r>
                    <m:f>
                      <m:fPr>
                        <m:ctrlPr>
                          <a:rPr lang="en-US" altLang="zh-CN" sz="2800" b="1" i="1" dirty="0">
                            <a:latin typeface="Cambria Math"/>
                          </a:rPr>
                        </m:ctrlPr>
                      </m:fPr>
                      <m:num>
                        <m:r>
                          <a:rPr lang="zh-CN" altLang="en-US" sz="2800" b="1" dirty="0">
                            <a:latin typeface="Cambria Math"/>
                          </a:rPr>
                          <m:t>𝝅</m:t>
                        </m:r>
                      </m:num>
                      <m:den>
                        <m:r>
                          <a:rPr lang="en-US" altLang="zh-CN" sz="2800" b="1" i="1" dirty="0" smtClean="0">
                            <a:latin typeface="Cambria Math"/>
                          </a:rPr>
                          <m:t>𝟔</m:t>
                        </m:r>
                      </m:den>
                    </m:f>
                  </m:oMath>
                </a14:m>
                <a:endParaRPr lang="zh-CN" altLang="en-US" sz="28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5903842" y="4794027"/>
                <a:ext cx="2696817" cy="696857"/>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785109" y="4243834"/>
                <a:ext cx="3220281" cy="737446"/>
              </a:xfrm>
              <a:prstGeom prst="rect">
                <a:avLst/>
              </a:prstGeom>
              <a:noFill/>
            </p:spPr>
            <p:txBody>
              <a:bodyPr wrap="square" rtlCol="0">
                <a:spAutoFit/>
              </a:bodyPr>
              <a:lstStyle/>
              <a:p>
                <a:r>
                  <a:rPr lang="zh-CN" altLang="en-US" b="1" dirty="0" smtClean="0">
                    <a:latin typeface="Cambria Math"/>
                  </a:rPr>
                  <a:t>点横向向左平移</a:t>
                </a:r>
                <a14:m>
                  <m:oMath xmlns:m="http://schemas.openxmlformats.org/officeDocument/2006/math">
                    <m:f>
                      <m:fPr>
                        <m:ctrlPr>
                          <a:rPr lang="en-US" altLang="zh-CN" b="1" i="1" dirty="0">
                            <a:latin typeface="Cambria Math"/>
                          </a:rPr>
                        </m:ctrlPr>
                      </m:fPr>
                      <m:num>
                        <m:r>
                          <a:rPr lang="zh-CN" altLang="en-US" b="1" i="0" dirty="0">
                            <a:latin typeface="Cambria Math"/>
                          </a:rPr>
                          <m:t>𝛑</m:t>
                        </m:r>
                      </m:num>
                      <m:den>
                        <m:r>
                          <a:rPr lang="en-US" altLang="zh-CN" b="1" i="0" dirty="0" smtClean="0">
                            <a:latin typeface="Cambria Math"/>
                          </a:rPr>
                          <m:t>𝟔</m:t>
                        </m:r>
                      </m:den>
                    </m:f>
                  </m:oMath>
                </a14:m>
                <a:endParaRPr lang="zh-CN" altLang="en-US" dirty="0"/>
              </a:p>
              <a:p>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785109" y="4243834"/>
                <a:ext cx="3220281" cy="737446"/>
              </a:xfrm>
              <a:prstGeom prst="rect">
                <a:avLst/>
              </a:prstGeom>
              <a:blipFill rotWithShape="1">
                <a:blip r:embed="rId11"/>
                <a:stretch>
                  <a:fillRect l="-1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785109" y="3315465"/>
                <a:ext cx="2875721" cy="491096"/>
              </a:xfrm>
              <a:prstGeom prst="rect">
                <a:avLst/>
              </a:prstGeom>
              <a:noFill/>
            </p:spPr>
            <p:txBody>
              <a:bodyPr wrap="square" rtlCol="0">
                <a:spAutoFit/>
              </a:bodyPr>
              <a:lstStyle/>
              <a:p>
                <a:r>
                  <a:rPr lang="zh-CN" altLang="en-US" b="1" dirty="0" smtClean="0"/>
                  <a:t>横坐标缩为原来的</a:t>
                </a:r>
                <a14:m>
                  <m:oMath xmlns:m="http://schemas.openxmlformats.org/officeDocument/2006/math">
                    <m:f>
                      <m:fPr>
                        <m:ctrlPr>
                          <a:rPr lang="en-US" altLang="zh-CN" b="1" i="1" smtClean="0">
                            <a:latin typeface="Cambria Math"/>
                          </a:rPr>
                        </m:ctrlPr>
                      </m:fPr>
                      <m:num>
                        <m:r>
                          <a:rPr lang="en-US" altLang="zh-CN" b="1" i="1" smtClean="0">
                            <a:latin typeface="Cambria Math"/>
                          </a:rPr>
                          <m:t>𝟏</m:t>
                        </m:r>
                      </m:num>
                      <m:den>
                        <m:r>
                          <a:rPr lang="en-US" altLang="zh-CN" b="1" i="1" smtClean="0">
                            <a:latin typeface="Cambria Math"/>
                          </a:rPr>
                          <m:t>𝟐</m:t>
                        </m:r>
                      </m:den>
                    </m:f>
                  </m:oMath>
                </a14:m>
                <a:endParaRPr lang="zh-CN" altLang="en-US"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6785109" y="3315465"/>
                <a:ext cx="2875721" cy="491096"/>
              </a:xfrm>
              <a:prstGeom prst="rect">
                <a:avLst/>
              </a:prstGeom>
              <a:blipFill rotWithShape="1">
                <a:blip r:embed="rId12"/>
                <a:stretch>
                  <a:fillRect l="-1695" b="-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146313" y="5945247"/>
                <a:ext cx="7686261" cy="369332"/>
              </a:xfrm>
              <a:prstGeom prst="rect">
                <a:avLst/>
              </a:prstGeom>
              <a:noFill/>
            </p:spPr>
            <p:txBody>
              <a:bodyPr wrap="square" rtlCol="0">
                <a:spAutoFit/>
              </a:bodyPr>
              <a:lstStyle/>
              <a:p>
                <a:r>
                  <a:rPr lang="zh-CN" altLang="en-US" b="1" dirty="0" smtClean="0"/>
                  <a:t>根据</a:t>
                </a:r>
                <a:r>
                  <a:rPr lang="en-US" altLang="zh-CN" b="1" dirty="0" smtClean="0">
                    <a:latin typeface="Cambria Math"/>
                  </a:rPr>
                  <a:t>y=sin</a:t>
                </a:r>
                <a14:m>
                  <m:oMath xmlns:m="http://schemas.openxmlformats.org/officeDocument/2006/math">
                    <m:r>
                      <a:rPr lang="en-US" altLang="zh-CN" b="1" i="1">
                        <a:latin typeface="Cambria Math"/>
                      </a:rPr>
                      <m:t>𝒙</m:t>
                    </m:r>
                    <m:r>
                      <a:rPr lang="zh-CN" altLang="en-US" b="1" i="1" smtClean="0">
                        <a:latin typeface="Cambria Math"/>
                      </a:rPr>
                      <m:t>与</m:t>
                    </m:r>
                  </m:oMath>
                </a14:m>
                <a:r>
                  <a:rPr lang="en-US" altLang="zh-CN" b="1" dirty="0" smtClean="0">
                    <a:latin typeface="Cambria Math"/>
                  </a:rPr>
                  <a:t> y=sint</a:t>
                </a:r>
                <a:r>
                  <a:rPr lang="zh-CN" altLang="en-US" b="1" dirty="0" smtClean="0">
                    <a:latin typeface="Cambria Math"/>
                  </a:rPr>
                  <a:t>是同一函数，得到同一坐标系下两个函数的图像关系。</a:t>
                </a:r>
                <a:endParaRPr lang="zh-CN" altLang="en-US"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1146313" y="5945247"/>
                <a:ext cx="7686261" cy="369332"/>
              </a:xfrm>
              <a:prstGeom prst="rect">
                <a:avLst/>
              </a:prstGeom>
              <a:blipFill rotWithShape="1">
                <a:blip r:embed="rId13"/>
                <a:stretch>
                  <a:fillRect l="-634" t="-9836" r="-3648"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0119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anim calcmode="lin" valueType="num">
                                      <p:cBhvr>
                                        <p:cTn id="100" dur="1000" fill="hold"/>
                                        <p:tgtEl>
                                          <p:spTgt spid="18"/>
                                        </p:tgtEl>
                                        <p:attrNameLst>
                                          <p:attrName>ppt_x</p:attrName>
                                        </p:attrNameLst>
                                      </p:cBhvr>
                                      <p:tavLst>
                                        <p:tav tm="0">
                                          <p:val>
                                            <p:strVal val="#ppt_x"/>
                                          </p:val>
                                        </p:tav>
                                        <p:tav tm="100000">
                                          <p:val>
                                            <p:strVal val="#ppt_x"/>
                                          </p:val>
                                        </p:tav>
                                      </p:tavLst>
                                    </p:anim>
                                    <p:anim calcmode="lin" valueType="num">
                                      <p:cBhvr>
                                        <p:cTn id="10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animBg="1"/>
      <p:bldP spid="9" grpId="0"/>
      <p:bldP spid="10" grpId="0"/>
      <p:bldP spid="11" grpId="0"/>
      <p:bldP spid="12" grpId="0"/>
      <p:bldP spid="13" grpId="0"/>
      <p:bldP spid="14" grpId="0" animBg="1"/>
      <p:bldP spid="15" grpId="0"/>
      <p:bldP spid="16" grpId="0" animBg="1"/>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5" name="Group 237"/>
          <p:cNvGrpSpPr>
            <a:grpSpLocks/>
          </p:cNvGrpSpPr>
          <p:nvPr/>
        </p:nvGrpSpPr>
        <p:grpSpPr bwMode="auto">
          <a:xfrm>
            <a:off x="914401" y="990600"/>
            <a:ext cx="10731500" cy="5532438"/>
            <a:chOff x="249" y="663"/>
            <a:chExt cx="5070" cy="3485"/>
          </a:xfrm>
        </p:grpSpPr>
        <p:grpSp>
          <p:nvGrpSpPr>
            <p:cNvPr id="2286" name="Group 238"/>
            <p:cNvGrpSpPr>
              <a:grpSpLocks/>
            </p:cNvGrpSpPr>
            <p:nvPr/>
          </p:nvGrpSpPr>
          <p:grpSpPr bwMode="auto">
            <a:xfrm>
              <a:off x="249" y="799"/>
              <a:ext cx="5070" cy="3349"/>
              <a:chOff x="324" y="862"/>
              <a:chExt cx="5070" cy="3349"/>
            </a:xfrm>
          </p:grpSpPr>
          <p:sp>
            <p:nvSpPr>
              <p:cNvPr id="2287" name="Text Box 4"/>
              <p:cNvSpPr>
                <a:spLocks noChangeArrowheads="1"/>
              </p:cNvSpPr>
              <p:nvPr/>
            </p:nvSpPr>
            <p:spPr bwMode="auto">
              <a:xfrm>
                <a:off x="1028" y="1927"/>
                <a:ext cx="20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1</a:t>
                </a:r>
              </a:p>
            </p:txBody>
          </p:sp>
          <p:sp>
            <p:nvSpPr>
              <p:cNvPr id="2288" name="Text Box 5"/>
              <p:cNvSpPr>
                <a:spLocks noChangeArrowheads="1"/>
              </p:cNvSpPr>
              <p:nvPr/>
            </p:nvSpPr>
            <p:spPr bwMode="auto">
              <a:xfrm>
                <a:off x="975" y="2921"/>
                <a:ext cx="32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-1</a:t>
                </a:r>
              </a:p>
            </p:txBody>
          </p:sp>
          <p:sp>
            <p:nvSpPr>
              <p:cNvPr id="2289" name="Text Box 6"/>
              <p:cNvSpPr>
                <a:spLocks noChangeArrowheads="1"/>
              </p:cNvSpPr>
              <p:nvPr/>
            </p:nvSpPr>
            <p:spPr bwMode="auto">
              <a:xfrm>
                <a:off x="1028" y="1429"/>
                <a:ext cx="15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2</a:t>
                </a:r>
              </a:p>
            </p:txBody>
          </p:sp>
          <p:sp>
            <p:nvSpPr>
              <p:cNvPr id="2290" name="Text Box 7"/>
              <p:cNvSpPr>
                <a:spLocks noChangeArrowheads="1"/>
              </p:cNvSpPr>
              <p:nvPr/>
            </p:nvSpPr>
            <p:spPr bwMode="auto">
              <a:xfrm>
                <a:off x="951" y="3441"/>
                <a:ext cx="32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-2</a:t>
                </a:r>
              </a:p>
            </p:txBody>
          </p:sp>
          <p:sp>
            <p:nvSpPr>
              <p:cNvPr id="2291" name="Line 8"/>
              <p:cNvSpPr>
                <a:spLocks noChangeShapeType="1"/>
              </p:cNvSpPr>
              <p:nvPr/>
            </p:nvSpPr>
            <p:spPr bwMode="auto">
              <a:xfrm>
                <a:off x="324" y="2650"/>
                <a:ext cx="5056" cy="0"/>
              </a:xfrm>
              <a:prstGeom prst="line">
                <a:avLst/>
              </a:prstGeom>
              <a:noFill/>
              <a:ln w="19050" cap="flat" algn="ctr">
                <a:solidFill>
                  <a:srgbClr val="000000"/>
                </a:solidFill>
                <a:prstDash val="solid"/>
                <a:round/>
                <a:headEnd type="none" w="med" len="me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292" name="Line 9"/>
              <p:cNvSpPr>
                <a:spLocks noChangeShapeType="1"/>
              </p:cNvSpPr>
              <p:nvPr/>
            </p:nvSpPr>
            <p:spPr bwMode="auto">
              <a:xfrm flipV="1">
                <a:off x="1267" y="862"/>
                <a:ext cx="0" cy="3266"/>
              </a:xfrm>
              <a:prstGeom prst="line">
                <a:avLst/>
              </a:prstGeom>
              <a:noFill/>
              <a:ln w="19050"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93" name="Text Box 10"/>
              <p:cNvSpPr>
                <a:spLocks noChangeArrowheads="1"/>
              </p:cNvSpPr>
              <p:nvPr/>
            </p:nvSpPr>
            <p:spPr bwMode="auto">
              <a:xfrm>
                <a:off x="1066" y="2341"/>
                <a:ext cx="25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i="1">
                    <a:latin typeface="Times New Roman" pitchFamily="18" charset="0"/>
                  </a:rPr>
                  <a:t>o</a:t>
                </a:r>
              </a:p>
            </p:txBody>
          </p:sp>
          <p:sp>
            <p:nvSpPr>
              <p:cNvPr id="2294" name="Text Box 11"/>
              <p:cNvSpPr>
                <a:spLocks noChangeArrowheads="1"/>
              </p:cNvSpPr>
              <p:nvPr/>
            </p:nvSpPr>
            <p:spPr bwMode="auto">
              <a:xfrm>
                <a:off x="5193" y="2614"/>
                <a:ext cx="20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i="1">
                    <a:latin typeface="Times New Roman" pitchFamily="18" charset="0"/>
                  </a:rPr>
                  <a:t>x</a:t>
                </a:r>
              </a:p>
            </p:txBody>
          </p:sp>
          <p:sp>
            <p:nvSpPr>
              <p:cNvPr id="2295" name="Line 12"/>
              <p:cNvSpPr>
                <a:spLocks noChangeShapeType="1"/>
              </p:cNvSpPr>
              <p:nvPr/>
            </p:nvSpPr>
            <p:spPr bwMode="auto">
              <a:xfrm>
                <a:off x="1230" y="2153"/>
                <a:ext cx="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96" name="Line 13"/>
              <p:cNvSpPr>
                <a:spLocks noChangeShapeType="1"/>
              </p:cNvSpPr>
              <p:nvPr/>
            </p:nvSpPr>
            <p:spPr bwMode="auto">
              <a:xfrm>
                <a:off x="1230" y="1657"/>
                <a:ext cx="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97" name="Line 14"/>
              <p:cNvSpPr>
                <a:spLocks noChangeShapeType="1"/>
              </p:cNvSpPr>
              <p:nvPr/>
            </p:nvSpPr>
            <p:spPr bwMode="auto">
              <a:xfrm>
                <a:off x="1217" y="3644"/>
                <a:ext cx="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98" name="Line 15"/>
              <p:cNvSpPr>
                <a:spLocks noChangeShapeType="1"/>
              </p:cNvSpPr>
              <p:nvPr/>
            </p:nvSpPr>
            <p:spPr bwMode="auto">
              <a:xfrm>
                <a:off x="1204" y="4091"/>
                <a:ext cx="51"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99" name="Text Box 16"/>
              <p:cNvSpPr>
                <a:spLocks noChangeArrowheads="1"/>
              </p:cNvSpPr>
              <p:nvPr/>
            </p:nvSpPr>
            <p:spPr bwMode="auto">
              <a:xfrm>
                <a:off x="1026" y="981"/>
                <a:ext cx="20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3</a:t>
                </a:r>
              </a:p>
            </p:txBody>
          </p:sp>
          <p:sp>
            <p:nvSpPr>
              <p:cNvPr id="2300" name="Text Box 17"/>
              <p:cNvSpPr>
                <a:spLocks noChangeArrowheads="1"/>
              </p:cNvSpPr>
              <p:nvPr/>
            </p:nvSpPr>
            <p:spPr bwMode="auto">
              <a:xfrm>
                <a:off x="951" y="3884"/>
                <a:ext cx="3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-3</a:t>
                </a:r>
              </a:p>
            </p:txBody>
          </p:sp>
          <p:graphicFrame>
            <p:nvGraphicFramePr>
              <p:cNvPr id="2301" name="Object 8"/>
              <p:cNvGraphicFramePr>
                <a:graphicFrameLocks noChangeAspect="1"/>
              </p:cNvGraphicFramePr>
              <p:nvPr/>
            </p:nvGraphicFramePr>
            <p:xfrm>
              <a:off x="2762" y="2704"/>
              <a:ext cx="209" cy="340"/>
            </p:xfrm>
            <a:graphic>
              <a:graphicData uri="http://schemas.openxmlformats.org/presentationml/2006/ole">
                <mc:AlternateContent xmlns:mc="http://schemas.openxmlformats.org/markup-compatibility/2006">
                  <mc:Choice xmlns:v="urn:schemas-microsoft-com:vml" Requires="v">
                    <p:oleObj spid="_x0000_s208192" name="公式" r:id="rId3" imgW="241200" imgH="393480" progId="Equation.3">
                      <p:embed/>
                    </p:oleObj>
                  </mc:Choice>
                  <mc:Fallback>
                    <p:oleObj name="公式" r:id="rId3" imgW="2412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 y="2704"/>
                            <a:ext cx="20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02" name="Object 9"/>
              <p:cNvGraphicFramePr>
                <a:graphicFrameLocks noChangeAspect="1"/>
              </p:cNvGraphicFramePr>
              <p:nvPr/>
            </p:nvGraphicFramePr>
            <p:xfrm>
              <a:off x="1791" y="2682"/>
              <a:ext cx="182" cy="431"/>
            </p:xfrm>
            <a:graphic>
              <a:graphicData uri="http://schemas.openxmlformats.org/presentationml/2006/ole">
                <mc:AlternateContent xmlns:mc="http://schemas.openxmlformats.org/markup-compatibility/2006">
                  <mc:Choice xmlns:v="urn:schemas-microsoft-com:vml" Requires="v">
                    <p:oleObj spid="_x0000_s208193" name="公式" r:id="rId5" imgW="164880" imgH="393480" progId="Equation.3">
                      <p:embed/>
                    </p:oleObj>
                  </mc:Choice>
                  <mc:Fallback>
                    <p:oleObj name="公式" r:id="rId5" imgW="1648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 y="2682"/>
                            <a:ext cx="182"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03" name="Object 10"/>
              <p:cNvGraphicFramePr>
                <a:graphicFrameLocks noChangeAspect="1"/>
              </p:cNvGraphicFramePr>
              <p:nvPr/>
            </p:nvGraphicFramePr>
            <p:xfrm>
              <a:off x="812" y="2664"/>
              <a:ext cx="249" cy="352"/>
            </p:xfrm>
            <a:graphic>
              <a:graphicData uri="http://schemas.openxmlformats.org/presentationml/2006/ole">
                <mc:AlternateContent xmlns:mc="http://schemas.openxmlformats.org/markup-compatibility/2006">
                  <mc:Choice xmlns:v="urn:schemas-microsoft-com:vml" Requires="v">
                    <p:oleObj spid="_x0000_s208194" name="公式" r:id="rId7" imgW="279360" imgH="393480" progId="Equation.3">
                      <p:embed/>
                    </p:oleObj>
                  </mc:Choice>
                  <mc:Fallback>
                    <p:oleObj name="公式" r:id="rId7" imgW="2793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 y="2664"/>
                            <a:ext cx="24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04" name="Object 11"/>
              <p:cNvGraphicFramePr>
                <a:graphicFrameLocks noChangeAspect="1"/>
              </p:cNvGraphicFramePr>
              <p:nvPr/>
            </p:nvGraphicFramePr>
            <p:xfrm>
              <a:off x="562" y="2665"/>
              <a:ext cx="271" cy="381"/>
            </p:xfrm>
            <a:graphic>
              <a:graphicData uri="http://schemas.openxmlformats.org/presentationml/2006/ole">
                <mc:AlternateContent xmlns:mc="http://schemas.openxmlformats.org/markup-compatibility/2006">
                  <mc:Choice xmlns:v="urn:schemas-microsoft-com:vml" Requires="v">
                    <p:oleObj spid="_x0000_s208195" name="公式" r:id="rId9" imgW="279360" imgH="393480" progId="Equation.3">
                      <p:embed/>
                    </p:oleObj>
                  </mc:Choice>
                  <mc:Fallback>
                    <p:oleObj name="公式" r:id="rId9" imgW="2793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 y="2665"/>
                            <a:ext cx="27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05" name="Object 12"/>
              <p:cNvGraphicFramePr>
                <a:graphicFrameLocks noChangeAspect="1"/>
              </p:cNvGraphicFramePr>
              <p:nvPr/>
            </p:nvGraphicFramePr>
            <p:xfrm>
              <a:off x="4390" y="2694"/>
              <a:ext cx="252" cy="412"/>
            </p:xfrm>
            <a:graphic>
              <a:graphicData uri="http://schemas.openxmlformats.org/presentationml/2006/ole">
                <mc:AlternateContent xmlns:mc="http://schemas.openxmlformats.org/markup-compatibility/2006">
                  <mc:Choice xmlns:v="urn:schemas-microsoft-com:vml" Requires="v">
                    <p:oleObj spid="_x0000_s208196" name="公式" r:id="rId11" imgW="241200" imgH="393480" progId="Equation.3">
                      <p:embed/>
                    </p:oleObj>
                  </mc:Choice>
                  <mc:Fallback>
                    <p:oleObj name="公式" r:id="rId11" imgW="2412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0" y="2694"/>
                            <a:ext cx="25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06" name="Line 23"/>
              <p:cNvSpPr>
                <a:spLocks noChangeShapeType="1"/>
              </p:cNvSpPr>
              <p:nvPr/>
            </p:nvSpPr>
            <p:spPr bwMode="auto">
              <a:xfrm>
                <a:off x="1202" y="3113"/>
                <a:ext cx="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07" name="Line 24"/>
              <p:cNvSpPr>
                <a:spLocks noChangeShapeType="1"/>
              </p:cNvSpPr>
              <p:nvPr/>
            </p:nvSpPr>
            <p:spPr bwMode="auto">
              <a:xfrm>
                <a:off x="1202" y="1162"/>
                <a:ext cx="48"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308" name="Object 13"/>
              <p:cNvGraphicFramePr>
                <a:graphicFrameLocks noChangeAspect="1"/>
              </p:cNvGraphicFramePr>
              <p:nvPr/>
            </p:nvGraphicFramePr>
            <p:xfrm>
              <a:off x="1429" y="2650"/>
              <a:ext cx="195" cy="463"/>
            </p:xfrm>
            <a:graphic>
              <a:graphicData uri="http://schemas.openxmlformats.org/presentationml/2006/ole">
                <mc:AlternateContent xmlns:mc="http://schemas.openxmlformats.org/markup-compatibility/2006">
                  <mc:Choice xmlns:v="urn:schemas-microsoft-com:vml" Requires="v">
                    <p:oleObj spid="_x0000_s208197" name="公式" r:id="rId13" imgW="164880" imgH="393480" progId="Equation.3">
                      <p:embed/>
                    </p:oleObj>
                  </mc:Choice>
                  <mc:Fallback>
                    <p:oleObj name="公式" r:id="rId13" imgW="16488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9" y="2650"/>
                            <a:ext cx="195"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09" name="Object 14"/>
              <p:cNvGraphicFramePr>
                <a:graphicFrameLocks noChangeAspect="1"/>
              </p:cNvGraphicFramePr>
              <p:nvPr/>
            </p:nvGraphicFramePr>
            <p:xfrm>
              <a:off x="2263" y="2704"/>
              <a:ext cx="254" cy="363"/>
            </p:xfrm>
            <a:graphic>
              <a:graphicData uri="http://schemas.openxmlformats.org/presentationml/2006/ole">
                <mc:AlternateContent xmlns:mc="http://schemas.openxmlformats.org/markup-compatibility/2006">
                  <mc:Choice xmlns:v="urn:schemas-microsoft-com:vml" Requires="v">
                    <p:oleObj spid="_x0000_s208198" name="Equation" r:id="rId15" imgW="330120" imgH="393480" progId="Equation.3">
                      <p:embed/>
                    </p:oleObj>
                  </mc:Choice>
                  <mc:Fallback>
                    <p:oleObj name="Equation" r:id="rId15" imgW="33012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3" y="2704"/>
                            <a:ext cx="25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10" name="Object 15"/>
              <p:cNvGraphicFramePr>
                <a:graphicFrameLocks noChangeAspect="1"/>
              </p:cNvGraphicFramePr>
              <p:nvPr/>
            </p:nvGraphicFramePr>
            <p:xfrm>
              <a:off x="3579" y="2704"/>
              <a:ext cx="207" cy="363"/>
            </p:xfrm>
            <a:graphic>
              <a:graphicData uri="http://schemas.openxmlformats.org/presentationml/2006/ole">
                <mc:AlternateContent xmlns:mc="http://schemas.openxmlformats.org/markup-compatibility/2006">
                  <mc:Choice xmlns:v="urn:schemas-microsoft-com:vml" Requires="v">
                    <p:oleObj spid="_x0000_s208199" name="公式" r:id="rId17" imgW="266400" imgH="393480" progId="Equation.3">
                      <p:embed/>
                    </p:oleObj>
                  </mc:Choice>
                  <mc:Fallback>
                    <p:oleObj name="公式" r:id="rId17" imgW="26640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9" y="2704"/>
                            <a:ext cx="207"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11" name="Oval 28"/>
              <p:cNvSpPr>
                <a:spLocks noChangeArrowheads="1"/>
              </p:cNvSpPr>
              <p:nvPr/>
            </p:nvSpPr>
            <p:spPr bwMode="auto">
              <a:xfrm>
                <a:off x="2342" y="265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12" name="Oval 29"/>
              <p:cNvSpPr>
                <a:spLocks noChangeArrowheads="1"/>
              </p:cNvSpPr>
              <p:nvPr/>
            </p:nvSpPr>
            <p:spPr bwMode="auto">
              <a:xfrm>
                <a:off x="2822" y="2638"/>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13" name="Oval 30"/>
              <p:cNvSpPr>
                <a:spLocks noChangeArrowheads="1"/>
              </p:cNvSpPr>
              <p:nvPr/>
            </p:nvSpPr>
            <p:spPr bwMode="auto">
              <a:xfrm>
                <a:off x="3602" y="265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14" name="Oval 31"/>
              <p:cNvSpPr>
                <a:spLocks noChangeArrowheads="1"/>
              </p:cNvSpPr>
              <p:nvPr/>
            </p:nvSpPr>
            <p:spPr bwMode="auto">
              <a:xfrm>
                <a:off x="4514" y="265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15" name="Oval 32"/>
              <p:cNvSpPr>
                <a:spLocks noChangeArrowheads="1"/>
              </p:cNvSpPr>
              <p:nvPr/>
            </p:nvSpPr>
            <p:spPr bwMode="auto">
              <a:xfrm>
                <a:off x="1886" y="265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16" name="Oval 33"/>
              <p:cNvSpPr>
                <a:spLocks noChangeArrowheads="1"/>
              </p:cNvSpPr>
              <p:nvPr/>
            </p:nvSpPr>
            <p:spPr bwMode="auto">
              <a:xfrm>
                <a:off x="3122" y="265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17" name="Oval 34"/>
              <p:cNvSpPr>
                <a:spLocks noChangeArrowheads="1"/>
              </p:cNvSpPr>
              <p:nvPr/>
            </p:nvSpPr>
            <p:spPr bwMode="auto">
              <a:xfrm>
                <a:off x="4994" y="265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18" name="Oval 35"/>
              <p:cNvSpPr>
                <a:spLocks noChangeArrowheads="1"/>
              </p:cNvSpPr>
              <p:nvPr/>
            </p:nvSpPr>
            <p:spPr bwMode="auto">
              <a:xfrm>
                <a:off x="2642" y="265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graphicFrame>
            <p:nvGraphicFramePr>
              <p:cNvPr id="2319" name="Object 16"/>
              <p:cNvGraphicFramePr>
                <a:graphicFrameLocks noChangeAspect="1"/>
              </p:cNvGraphicFramePr>
              <p:nvPr/>
            </p:nvGraphicFramePr>
            <p:xfrm>
              <a:off x="2562" y="2704"/>
              <a:ext cx="233" cy="344"/>
            </p:xfrm>
            <a:graphic>
              <a:graphicData uri="http://schemas.openxmlformats.org/presentationml/2006/ole">
                <mc:AlternateContent xmlns:mc="http://schemas.openxmlformats.org/markup-compatibility/2006">
                  <mc:Choice xmlns:v="urn:schemas-microsoft-com:vml" Requires="v">
                    <p:oleObj spid="_x0000_s208200" name="公式" r:id="rId19" imgW="266400" imgH="393480" progId="Equation.3">
                      <p:embed/>
                    </p:oleObj>
                  </mc:Choice>
                  <mc:Fallback>
                    <p:oleObj name="公式" r:id="rId19" imgW="26640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2" y="2704"/>
                            <a:ext cx="23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20" name="Oval 37"/>
              <p:cNvSpPr>
                <a:spLocks noChangeArrowheads="1"/>
              </p:cNvSpPr>
              <p:nvPr/>
            </p:nvSpPr>
            <p:spPr bwMode="auto">
              <a:xfrm flipV="1">
                <a:off x="952" y="264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zh-CN" altLang="zh-CN"/>
              </a:p>
            </p:txBody>
          </p:sp>
          <p:sp>
            <p:nvSpPr>
              <p:cNvPr id="2321" name="Oval 38"/>
              <p:cNvSpPr>
                <a:spLocks noChangeArrowheads="1"/>
              </p:cNvSpPr>
              <p:nvPr/>
            </p:nvSpPr>
            <p:spPr bwMode="auto">
              <a:xfrm>
                <a:off x="748" y="264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sp>
            <p:nvSpPr>
              <p:cNvPr id="2322" name="Oval 39"/>
              <p:cNvSpPr>
                <a:spLocks noChangeArrowheads="1"/>
              </p:cNvSpPr>
              <p:nvPr/>
            </p:nvSpPr>
            <p:spPr bwMode="auto">
              <a:xfrm>
                <a:off x="1528" y="2640"/>
                <a:ext cx="48" cy="48"/>
              </a:xfrm>
              <a:prstGeom prst="ellipse">
                <a:avLst/>
              </a:prstGeom>
              <a:solidFill>
                <a:srgbClr val="00CC99"/>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zh-CN"/>
              </a:p>
            </p:txBody>
          </p:sp>
          <p:graphicFrame>
            <p:nvGraphicFramePr>
              <p:cNvPr id="2323" name="Object 17"/>
              <p:cNvGraphicFramePr>
                <a:graphicFrameLocks noChangeAspect="1"/>
              </p:cNvGraphicFramePr>
              <p:nvPr/>
            </p:nvGraphicFramePr>
            <p:xfrm>
              <a:off x="4863" y="2704"/>
              <a:ext cx="240" cy="186"/>
            </p:xfrm>
            <a:graphic>
              <a:graphicData uri="http://schemas.openxmlformats.org/presentationml/2006/ole">
                <mc:AlternateContent xmlns:mc="http://schemas.openxmlformats.org/markup-compatibility/2006">
                  <mc:Choice xmlns:v="urn:schemas-microsoft-com:vml" Requires="v">
                    <p:oleObj spid="_x0000_s208201" name="公式" r:id="rId21" imgW="228600" imgH="177480" progId="Equation.3">
                      <p:embed/>
                    </p:oleObj>
                  </mc:Choice>
                  <mc:Fallback>
                    <p:oleObj name="公式" r:id="rId21" imgW="2286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63" y="2704"/>
                            <a:ext cx="24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24" name="Object 18"/>
              <p:cNvGraphicFramePr>
                <a:graphicFrameLocks noChangeAspect="1"/>
              </p:cNvGraphicFramePr>
              <p:nvPr/>
            </p:nvGraphicFramePr>
            <p:xfrm>
              <a:off x="3061" y="2750"/>
              <a:ext cx="146" cy="147"/>
            </p:xfrm>
            <a:graphic>
              <a:graphicData uri="http://schemas.openxmlformats.org/presentationml/2006/ole">
                <mc:AlternateContent xmlns:mc="http://schemas.openxmlformats.org/markup-compatibility/2006">
                  <mc:Choice xmlns:v="urn:schemas-microsoft-com:vml" Requires="v">
                    <p:oleObj spid="_x0000_s208202" name="公式" r:id="rId23" imgW="139680" imgH="139680" progId="Equation.3">
                      <p:embed/>
                    </p:oleObj>
                  </mc:Choice>
                  <mc:Fallback>
                    <p:oleObj name="公式" r:id="rId23" imgW="139680" imgH="1396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1" y="2750"/>
                            <a:ext cx="1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pSp>
        <p:sp>
          <p:nvSpPr>
            <p:cNvPr id="2325" name="Text Box 42"/>
            <p:cNvSpPr>
              <a:spLocks noChangeArrowheads="1"/>
            </p:cNvSpPr>
            <p:nvPr/>
          </p:nvSpPr>
          <p:spPr bwMode="auto">
            <a:xfrm>
              <a:off x="995" y="663"/>
              <a:ext cx="2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i="1">
                  <a:latin typeface="Times New Roman" pitchFamily="18" charset="0"/>
                </a:rPr>
                <a:t>y</a:t>
              </a:r>
            </a:p>
          </p:txBody>
        </p:sp>
      </p:grpSp>
      <p:sp>
        <p:nvSpPr>
          <p:cNvPr id="2326" name="Line 46"/>
          <p:cNvSpPr>
            <a:spLocks noChangeShapeType="1"/>
          </p:cNvSpPr>
          <p:nvPr/>
        </p:nvSpPr>
        <p:spPr bwMode="auto">
          <a:xfrm>
            <a:off x="2863851" y="2301875"/>
            <a:ext cx="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27" name="Group 279"/>
          <p:cNvGrpSpPr>
            <a:grpSpLocks/>
          </p:cNvGrpSpPr>
          <p:nvPr/>
        </p:nvGrpSpPr>
        <p:grpSpPr bwMode="auto">
          <a:xfrm>
            <a:off x="2355851" y="3292475"/>
            <a:ext cx="3962400" cy="1447800"/>
            <a:chOff x="1440" y="1680"/>
            <a:chExt cx="3750" cy="966"/>
          </a:xfrm>
        </p:grpSpPr>
        <p:sp>
          <p:nvSpPr>
            <p:cNvPr id="2328" name="Freeform 48"/>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FF00FF"/>
              </a:solidFill>
              <a:prstDash val="lg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29" name="Freeform 49"/>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FF00FF"/>
              </a:solidFill>
              <a:prstDash val="lg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330" name="Group 282"/>
          <p:cNvGrpSpPr>
            <a:grpSpLocks/>
          </p:cNvGrpSpPr>
          <p:nvPr/>
        </p:nvGrpSpPr>
        <p:grpSpPr bwMode="auto">
          <a:xfrm>
            <a:off x="2336800" y="1600200"/>
            <a:ext cx="3962400" cy="4711700"/>
            <a:chOff x="1440" y="1680"/>
            <a:chExt cx="3750" cy="966"/>
          </a:xfrm>
        </p:grpSpPr>
        <p:sp>
          <p:nvSpPr>
            <p:cNvPr id="2331" name="Freeform 51"/>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3175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2" name="Freeform 52"/>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3175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333" name="Group 285"/>
          <p:cNvGrpSpPr>
            <a:grpSpLocks/>
          </p:cNvGrpSpPr>
          <p:nvPr/>
        </p:nvGrpSpPr>
        <p:grpSpPr bwMode="auto">
          <a:xfrm>
            <a:off x="1828800" y="3276600"/>
            <a:ext cx="8026400" cy="1481138"/>
            <a:chOff x="1440" y="1680"/>
            <a:chExt cx="3750" cy="966"/>
          </a:xfrm>
        </p:grpSpPr>
        <p:sp>
          <p:nvSpPr>
            <p:cNvPr id="2334" name="Freeform 54"/>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5" name="Freeform 55"/>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336" name="Group 288"/>
          <p:cNvGrpSpPr>
            <a:grpSpLocks/>
          </p:cNvGrpSpPr>
          <p:nvPr/>
        </p:nvGrpSpPr>
        <p:grpSpPr bwMode="auto">
          <a:xfrm>
            <a:off x="2946400" y="3276600"/>
            <a:ext cx="8026400" cy="1481138"/>
            <a:chOff x="1440" y="1680"/>
            <a:chExt cx="3750" cy="966"/>
          </a:xfrm>
        </p:grpSpPr>
        <p:sp>
          <p:nvSpPr>
            <p:cNvPr id="2337" name="Freeform 57"/>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rnd" algn="ctr">
              <a:solidFill>
                <a:srgbClr val="339966"/>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38" name="Freeform 58"/>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rnd" algn="ctr">
              <a:solidFill>
                <a:srgbClr val="339966"/>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339" name="Group 291"/>
          <p:cNvGrpSpPr>
            <a:grpSpLocks/>
          </p:cNvGrpSpPr>
          <p:nvPr/>
        </p:nvGrpSpPr>
        <p:grpSpPr bwMode="auto">
          <a:xfrm>
            <a:off x="3352801" y="838200"/>
            <a:ext cx="4483100" cy="1022350"/>
            <a:chOff x="1746" y="709"/>
            <a:chExt cx="2118" cy="644"/>
          </a:xfrm>
        </p:grpSpPr>
        <p:sp>
          <p:nvSpPr>
            <p:cNvPr id="2340" name="Line 60"/>
            <p:cNvSpPr>
              <a:spLocks noChangeShapeType="1"/>
            </p:cNvSpPr>
            <p:nvPr/>
          </p:nvSpPr>
          <p:spPr bwMode="auto">
            <a:xfrm flipH="1">
              <a:off x="1746" y="1071"/>
              <a:ext cx="635" cy="89"/>
            </a:xfrm>
            <a:prstGeom prst="line">
              <a:avLst/>
            </a:prstGeom>
            <a:noFill/>
            <a:ln w="38100" cap="flat" algn="ctr">
              <a:solidFill>
                <a:srgbClr val="FF0000"/>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341" name="Object 6"/>
            <p:cNvGraphicFramePr>
              <a:graphicFrameLocks noChangeAspect="1"/>
            </p:cNvGraphicFramePr>
            <p:nvPr/>
          </p:nvGraphicFramePr>
          <p:xfrm>
            <a:off x="2381" y="709"/>
            <a:ext cx="1483" cy="644"/>
          </p:xfrm>
          <a:graphic>
            <a:graphicData uri="http://schemas.openxmlformats.org/presentationml/2006/ole">
              <mc:AlternateContent xmlns:mc="http://schemas.openxmlformats.org/markup-compatibility/2006">
                <mc:Choice xmlns:v="urn:schemas-microsoft-com:vml" Requires="v">
                  <p:oleObj spid="_x0000_s208203" name="Equation" r:id="rId25" imgW="1066680" imgH="393480" progId="Equation.DSMT4">
                    <p:embed/>
                  </p:oleObj>
                </mc:Choice>
                <mc:Fallback>
                  <p:oleObj name="Equation" r:id="rId25" imgW="1066680" imgH="393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81" y="709"/>
                          <a:ext cx="14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pSp>
      <p:grpSp>
        <p:nvGrpSpPr>
          <p:cNvPr id="2342" name="Group 294"/>
          <p:cNvGrpSpPr>
            <a:grpSpLocks/>
          </p:cNvGrpSpPr>
          <p:nvPr/>
        </p:nvGrpSpPr>
        <p:grpSpPr bwMode="auto">
          <a:xfrm>
            <a:off x="4572001" y="1710358"/>
            <a:ext cx="3831167" cy="2466975"/>
            <a:chOff x="2245" y="1149"/>
            <a:chExt cx="1810" cy="1554"/>
          </a:xfrm>
        </p:grpSpPr>
        <p:sp>
          <p:nvSpPr>
            <p:cNvPr id="2343" name="Line 63"/>
            <p:cNvSpPr>
              <a:spLocks noChangeShapeType="1"/>
            </p:cNvSpPr>
            <p:nvPr/>
          </p:nvSpPr>
          <p:spPr bwMode="auto">
            <a:xfrm flipH="1">
              <a:off x="2245" y="1629"/>
              <a:ext cx="720" cy="1074"/>
            </a:xfrm>
            <a:prstGeom prst="line">
              <a:avLst/>
            </a:prstGeom>
            <a:noFill/>
            <a:ln w="38100" cap="flat" algn="ctr">
              <a:solidFill>
                <a:srgbClr val="BE128D"/>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344" name="Object 5"/>
            <p:cNvGraphicFramePr>
              <a:graphicFrameLocks noChangeAspect="1"/>
            </p:cNvGraphicFramePr>
            <p:nvPr/>
          </p:nvGraphicFramePr>
          <p:xfrm>
            <a:off x="2659" y="1149"/>
            <a:ext cx="1396" cy="644"/>
          </p:xfrm>
          <a:graphic>
            <a:graphicData uri="http://schemas.openxmlformats.org/presentationml/2006/ole">
              <mc:AlternateContent xmlns:mc="http://schemas.openxmlformats.org/markup-compatibility/2006">
                <mc:Choice xmlns:v="urn:schemas-microsoft-com:vml" Requires="v">
                  <p:oleObj spid="_x0000_s208204" name="Equation" r:id="rId27" imgW="1002960" imgH="393480" progId="Equation.DSMT4">
                    <p:embed/>
                  </p:oleObj>
                </mc:Choice>
                <mc:Fallback>
                  <p:oleObj name="Equation" r:id="rId27" imgW="100296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59" y="1149"/>
                          <a:ext cx="1396"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pSp>
      <p:grpSp>
        <p:nvGrpSpPr>
          <p:cNvPr id="2345" name="Group 297"/>
          <p:cNvGrpSpPr>
            <a:grpSpLocks/>
          </p:cNvGrpSpPr>
          <p:nvPr/>
        </p:nvGrpSpPr>
        <p:grpSpPr bwMode="auto">
          <a:xfrm>
            <a:off x="10058401" y="3090864"/>
            <a:ext cx="1680633" cy="1100137"/>
            <a:chOff x="4626" y="3158"/>
            <a:chExt cx="794" cy="693"/>
          </a:xfrm>
        </p:grpSpPr>
        <p:graphicFrame>
          <p:nvGraphicFramePr>
            <p:cNvPr id="2346" name="Object 4"/>
            <p:cNvGraphicFramePr>
              <a:graphicFrameLocks noChangeAspect="1"/>
            </p:cNvGraphicFramePr>
            <p:nvPr/>
          </p:nvGraphicFramePr>
          <p:xfrm>
            <a:off x="4626" y="3158"/>
            <a:ext cx="794" cy="333"/>
          </p:xfrm>
          <a:graphic>
            <a:graphicData uri="http://schemas.openxmlformats.org/presentationml/2006/ole">
              <mc:AlternateContent xmlns:mc="http://schemas.openxmlformats.org/markup-compatibility/2006">
                <mc:Choice xmlns:v="urn:schemas-microsoft-com:vml" Requires="v">
                  <p:oleObj spid="_x0000_s208205" name="Equation" r:id="rId29" imgW="571320" imgH="203040" progId="Equation.DSMT4">
                    <p:embed/>
                  </p:oleObj>
                </mc:Choice>
                <mc:Fallback>
                  <p:oleObj name="Equation" r:id="rId29" imgW="5713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26" y="3158"/>
                          <a:ext cx="79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47" name="Line 67"/>
            <p:cNvSpPr>
              <a:spLocks noChangeShapeType="1"/>
            </p:cNvSpPr>
            <p:nvPr/>
          </p:nvSpPr>
          <p:spPr bwMode="auto">
            <a:xfrm flipH="1">
              <a:off x="4770" y="3419"/>
              <a:ext cx="192" cy="432"/>
            </a:xfrm>
            <a:prstGeom prst="line">
              <a:avLst/>
            </a:prstGeom>
            <a:noFill/>
            <a:ln w="25400" cap="flat" algn="ctr">
              <a:solidFill>
                <a:srgbClr val="00CC98"/>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348" name="Group 300"/>
          <p:cNvGrpSpPr>
            <a:grpSpLocks/>
          </p:cNvGrpSpPr>
          <p:nvPr/>
        </p:nvGrpSpPr>
        <p:grpSpPr bwMode="auto">
          <a:xfrm>
            <a:off x="6872817" y="2794000"/>
            <a:ext cx="2726267" cy="1778000"/>
            <a:chOff x="3152" y="3385"/>
            <a:chExt cx="1288" cy="1120"/>
          </a:xfrm>
        </p:grpSpPr>
        <p:graphicFrame>
          <p:nvGraphicFramePr>
            <p:cNvPr id="2349" name="Object 3"/>
            <p:cNvGraphicFramePr>
              <a:graphicFrameLocks noChangeAspect="1"/>
            </p:cNvGraphicFramePr>
            <p:nvPr/>
          </p:nvGraphicFramePr>
          <p:xfrm>
            <a:off x="3152" y="3385"/>
            <a:ext cx="1288" cy="644"/>
          </p:xfrm>
          <a:graphic>
            <a:graphicData uri="http://schemas.openxmlformats.org/presentationml/2006/ole">
              <mc:AlternateContent xmlns:mc="http://schemas.openxmlformats.org/markup-compatibility/2006">
                <mc:Choice xmlns:v="urn:schemas-microsoft-com:vml" Requires="v">
                  <p:oleObj spid="_x0000_s208206" name="Equation" r:id="rId31" imgW="927000" imgH="393480" progId="Equation.DSMT4">
                    <p:embed/>
                  </p:oleObj>
                </mc:Choice>
                <mc:Fallback>
                  <p:oleObj name="Equation" r:id="rId31" imgW="927000" imgH="393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52" y="3385"/>
                          <a:ext cx="1288"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50" name="Line 70"/>
            <p:cNvSpPr>
              <a:spLocks noChangeShapeType="1"/>
            </p:cNvSpPr>
            <p:nvPr/>
          </p:nvSpPr>
          <p:spPr bwMode="auto">
            <a:xfrm flipH="1">
              <a:off x="3313" y="3881"/>
              <a:ext cx="288" cy="624"/>
            </a:xfrm>
            <a:prstGeom prst="line">
              <a:avLst/>
            </a:prstGeom>
            <a:noFill/>
            <a:ln w="38100" cap="flat" algn="ctr">
              <a:solidFill>
                <a:srgbClr val="000000"/>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351" name="Text Box 71"/>
          <p:cNvSpPr>
            <a:spLocks noChangeArrowheads="1"/>
          </p:cNvSpPr>
          <p:nvPr/>
        </p:nvSpPr>
        <p:spPr bwMode="auto">
          <a:xfrm>
            <a:off x="9072034" y="620713"/>
            <a:ext cx="268816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graphicFrame>
        <p:nvGraphicFramePr>
          <p:cNvPr id="2352" name="Object 19"/>
          <p:cNvGraphicFramePr>
            <a:graphicFrameLocks noChangeAspect="1"/>
          </p:cNvGraphicFramePr>
          <p:nvPr/>
        </p:nvGraphicFramePr>
        <p:xfrm>
          <a:off x="5588001" y="152400"/>
          <a:ext cx="3500967" cy="666750"/>
        </p:xfrm>
        <a:graphic>
          <a:graphicData uri="http://schemas.openxmlformats.org/presentationml/2006/ole">
            <mc:AlternateContent xmlns:mc="http://schemas.openxmlformats.org/markup-compatibility/2006">
              <mc:Choice xmlns:v="urn:schemas-microsoft-com:vml" Requires="v">
                <p:oleObj spid="_x0000_s208207" name="Equation" r:id="rId33" imgW="799920" imgH="203040" progId="Equation.DSMT4">
                  <p:embed/>
                </p:oleObj>
              </mc:Choice>
              <mc:Fallback>
                <p:oleObj name="Equation" r:id="rId33" imgW="799920" imgH="2030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588001" y="152400"/>
                        <a:ext cx="350096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53" name="Rectangle 71"/>
          <p:cNvSpPr>
            <a:spLocks noChangeArrowheads="1"/>
          </p:cNvSpPr>
          <p:nvPr/>
        </p:nvSpPr>
        <p:spPr bwMode="auto">
          <a:xfrm>
            <a:off x="2743200" y="152401"/>
            <a:ext cx="2389717" cy="519113"/>
          </a:xfrm>
          <a:prstGeom prst="rect">
            <a:avLst/>
          </a:prstGeom>
          <a:noFill/>
          <a:ln>
            <a:noFill/>
          </a:ln>
          <a:effectLst>
            <a:outerShdw dist="1796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wrap="none"/>
          <a:lstStyle/>
          <a:p>
            <a:r>
              <a:rPr kumimoji="1" lang="zh-CN" altLang="en-US" sz="2800" dirty="0">
                <a:latin typeface="宋体" pitchFamily="2" charset="-122"/>
              </a:rPr>
              <a:t>变换顺序</a:t>
            </a:r>
            <a:r>
              <a:rPr kumimoji="1" lang="en-US" altLang="zh-CN" sz="2800" dirty="0">
                <a:latin typeface="宋体" pitchFamily="2" charset="-122"/>
              </a:rPr>
              <a:t>:</a:t>
            </a:r>
          </a:p>
        </p:txBody>
      </p:sp>
      <p:grpSp>
        <p:nvGrpSpPr>
          <p:cNvPr id="72" name="组合 71"/>
          <p:cNvGrpSpPr/>
          <p:nvPr/>
        </p:nvGrpSpPr>
        <p:grpSpPr>
          <a:xfrm>
            <a:off x="9747251" y="2276476"/>
            <a:ext cx="1638300" cy="685800"/>
            <a:chOff x="5410020" y="1371600"/>
            <a:chExt cx="1638300" cy="685800"/>
          </a:xfrm>
        </p:grpSpPr>
        <p:sp>
          <p:nvSpPr>
            <p:cNvPr id="73" name="Rectangle 150"/>
            <p:cNvSpPr>
              <a:spLocks noChangeArrowheads="1"/>
            </p:cNvSpPr>
            <p:nvPr/>
          </p:nvSpPr>
          <p:spPr bwMode="auto">
            <a:xfrm>
              <a:off x="5410020" y="1371600"/>
              <a:ext cx="1638300" cy="6858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a:latin typeface="Times New Roman" charset="0"/>
                </a:rPr>
                <a:t>向左平移   个单位</a:t>
              </a:r>
            </a:p>
            <a:p>
              <a:r>
                <a:rPr lang="zh-CN" altLang="en-US" sz="1600" dirty="0" smtClean="0">
                  <a:latin typeface="Times New Roman" charset="0"/>
                </a:rPr>
                <a:t>得：</a:t>
              </a:r>
              <a:endParaRPr lang="en-US" altLang="zh-CN" sz="1600" dirty="0">
                <a:latin typeface="Times New Roman" charset="0"/>
              </a:endParaRPr>
            </a:p>
          </p:txBody>
        </p:sp>
        <p:graphicFrame>
          <p:nvGraphicFramePr>
            <p:cNvPr id="74" name="Object 153"/>
            <p:cNvGraphicFramePr>
              <a:graphicFrameLocks noChangeAspect="1"/>
            </p:cNvGraphicFramePr>
            <p:nvPr>
              <p:extLst>
                <p:ext uri="{D42A27DB-BD31-4B8C-83A1-F6EECF244321}">
                  <p14:modId xmlns:p14="http://schemas.microsoft.com/office/powerpoint/2010/main" val="2825085189"/>
                </p:ext>
              </p:extLst>
            </p:nvPr>
          </p:nvGraphicFramePr>
          <p:xfrm>
            <a:off x="6303638" y="1371600"/>
            <a:ext cx="161348" cy="393700"/>
          </p:xfrm>
          <a:graphic>
            <a:graphicData uri="http://schemas.openxmlformats.org/presentationml/2006/ole">
              <mc:AlternateContent xmlns:mc="http://schemas.openxmlformats.org/markup-compatibility/2006">
                <mc:Choice xmlns:v="urn:schemas-microsoft-com:vml" Requires="v">
                  <p:oleObj spid="_x0000_s208208" name="Equation" r:id="rId35" imgW="164880" imgH="393480" progId="Equation.3">
                    <p:embed/>
                  </p:oleObj>
                </mc:Choice>
                <mc:Fallback>
                  <p:oleObj name="Equation" r:id="rId35" imgW="164880" imgH="393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303638" y="1371600"/>
                          <a:ext cx="161348" cy="393700"/>
                        </a:xfrm>
                        <a:prstGeom prst="rect">
                          <a:avLst/>
                        </a:prstGeom>
                        <a:solidFill>
                          <a:srgbClr val="CC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6" name="组合 75"/>
          <p:cNvGrpSpPr/>
          <p:nvPr/>
        </p:nvGrpSpPr>
        <p:grpSpPr>
          <a:xfrm>
            <a:off x="8411634" y="1212850"/>
            <a:ext cx="2743200" cy="762000"/>
            <a:chOff x="4229100" y="2806700"/>
            <a:chExt cx="2743200" cy="762000"/>
          </a:xfrm>
        </p:grpSpPr>
        <p:sp>
          <p:nvSpPr>
            <p:cNvPr id="77" name="Rectangle 167"/>
            <p:cNvSpPr>
              <a:spLocks noChangeArrowheads="1"/>
            </p:cNvSpPr>
            <p:nvPr/>
          </p:nvSpPr>
          <p:spPr bwMode="auto">
            <a:xfrm>
              <a:off x="4229100" y="2806700"/>
              <a:ext cx="2743200" cy="7620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r>
                <a:rPr lang="zh-CN" altLang="en-US" sz="1600" dirty="0" smtClean="0">
                  <a:latin typeface="Times New Roman" charset="0"/>
                </a:rPr>
                <a:t>纵坐标不变，横坐标缩短到原</a:t>
              </a:r>
            </a:p>
            <a:p>
              <a:pPr>
                <a:lnSpc>
                  <a:spcPct val="120000"/>
                </a:lnSpc>
              </a:pPr>
              <a:r>
                <a:rPr lang="zh-CN" altLang="en-US" sz="1600" dirty="0">
                  <a:latin typeface="Times New Roman" charset="0"/>
                </a:rPr>
                <a:t>来的   倍  </a:t>
              </a:r>
              <a:r>
                <a:rPr lang="zh-CN" altLang="en-US" sz="1600" dirty="0" smtClean="0">
                  <a:latin typeface="Times New Roman" charset="0"/>
                </a:rPr>
                <a:t>得：</a:t>
              </a:r>
              <a:endParaRPr lang="en-US" altLang="zh-CN" sz="1600" dirty="0">
                <a:latin typeface="Times New Roman" charset="0"/>
              </a:endParaRPr>
            </a:p>
          </p:txBody>
        </p:sp>
        <p:graphicFrame>
          <p:nvGraphicFramePr>
            <p:cNvPr id="78" name="Object 157"/>
            <p:cNvGraphicFramePr>
              <a:graphicFrameLocks noChangeAspect="1"/>
            </p:cNvGraphicFramePr>
            <p:nvPr>
              <p:extLst>
                <p:ext uri="{D42A27DB-BD31-4B8C-83A1-F6EECF244321}">
                  <p14:modId xmlns:p14="http://schemas.microsoft.com/office/powerpoint/2010/main" val="3801281294"/>
                </p:ext>
              </p:extLst>
            </p:nvPr>
          </p:nvGraphicFramePr>
          <p:xfrm>
            <a:off x="4735513" y="3187700"/>
            <a:ext cx="147638" cy="381000"/>
          </p:xfrm>
          <a:graphic>
            <a:graphicData uri="http://schemas.openxmlformats.org/presentationml/2006/ole">
              <mc:AlternateContent xmlns:mc="http://schemas.openxmlformats.org/markup-compatibility/2006">
                <mc:Choice xmlns:v="urn:schemas-microsoft-com:vml" Requires="v">
                  <p:oleObj spid="_x0000_s208209" name="Equation" r:id="rId37" imgW="152280" imgH="393480" progId="Equation.3">
                    <p:embed/>
                  </p:oleObj>
                </mc:Choice>
                <mc:Fallback>
                  <p:oleObj name="Equation" r:id="rId37" imgW="152280" imgH="39348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35513" y="3187700"/>
                          <a:ext cx="147638" cy="381000"/>
                        </a:xfrm>
                        <a:prstGeom prst="rect">
                          <a:avLst/>
                        </a:prstGeom>
                        <a:solidFill>
                          <a:srgbClr val="CC99FF"/>
                        </a:solidFill>
                        <a:ln>
                          <a:noFill/>
                        </a:ln>
                        <a:effectLst/>
                        <a:extLst/>
                      </p:spPr>
                    </p:pic>
                  </p:oleObj>
                </mc:Fallback>
              </mc:AlternateContent>
            </a:graphicData>
          </a:graphic>
        </p:graphicFrame>
      </p:grpSp>
      <p:sp>
        <p:nvSpPr>
          <p:cNvPr id="81" name="Rectangle 162"/>
          <p:cNvSpPr>
            <a:spLocks noChangeArrowheads="1"/>
          </p:cNvSpPr>
          <p:nvPr/>
        </p:nvSpPr>
        <p:spPr bwMode="auto">
          <a:xfrm>
            <a:off x="342900" y="640556"/>
            <a:ext cx="3009901" cy="609600"/>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30000"/>
              </a:lnSpc>
            </a:pPr>
            <a:r>
              <a:rPr lang="zh-CN" altLang="en-US" sz="1600" dirty="0" smtClean="0">
                <a:latin typeface="Times New Roman" charset="0"/>
              </a:rPr>
              <a:t>横坐标不变，纵坐标伸长到原来</a:t>
            </a:r>
          </a:p>
          <a:p>
            <a:pPr>
              <a:lnSpc>
                <a:spcPct val="130000"/>
              </a:lnSpc>
            </a:pPr>
            <a:r>
              <a:rPr lang="zh-CN" altLang="en-US" sz="1600" dirty="0">
                <a:latin typeface="Times New Roman" charset="0"/>
              </a:rPr>
              <a:t>的</a:t>
            </a:r>
            <a:r>
              <a:rPr lang="en-US" altLang="zh-CN" sz="1600" dirty="0">
                <a:latin typeface="Times New Roman" charset="0"/>
              </a:rPr>
              <a:t>3</a:t>
            </a:r>
            <a:r>
              <a:rPr lang="zh-CN" altLang="en-US" sz="1600" dirty="0">
                <a:latin typeface="Times New Roman" charset="0"/>
              </a:rPr>
              <a:t>倍</a:t>
            </a:r>
            <a:r>
              <a:rPr lang="zh-CN" altLang="en-US" sz="1600" dirty="0" smtClean="0">
                <a:latin typeface="Times New Roman" charset="0"/>
              </a:rPr>
              <a:t>得：</a:t>
            </a:r>
            <a:endParaRPr lang="en-US" altLang="zh-CN" sz="1600" dirty="0">
              <a:latin typeface="Times New Roman" charset="0"/>
            </a:endParaRPr>
          </a:p>
        </p:txBody>
      </p:sp>
    </p:spTree>
    <p:extLst>
      <p:ext uri="{BB962C8B-B14F-4D97-AF65-F5344CB8AC3E}">
        <p14:creationId xmlns:p14="http://schemas.microsoft.com/office/powerpoint/2010/main" val="26241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4" fill="hold" nodeType="afterEffect">
                                  <p:childTnLst>
                                    <p:set>
                                      <p:cBhvr additive="base">
                                        <p:cTn id="7" dur="1" fill="hold">
                                          <p:stCondLst>
                                            <p:cond delay="0"/>
                                          </p:stCondLst>
                                        </p:cTn>
                                        <p:tgtEl>
                                          <p:spTgt spid="2345"/>
                                        </p:tgtEl>
                                        <p:attrNameLst>
                                          <p:attrName>style.visibility</p:attrName>
                                        </p:attrNameLst>
                                      </p:cBhvr>
                                      <p:to>
                                        <p:strVal val="visible"/>
                                      </p:to>
                                    </p:set>
                                    <p:animEffect transition="in" filter="wipe(down)">
                                      <p:cBhvr additive="base">
                                        <p:cTn id="8" dur="500"/>
                                        <p:tgtEl>
                                          <p:spTgt spid="2345"/>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9" presetClass="entr" presetSubtype="0" fill="hold" nodeType="clickEffect">
                                  <p:childTnLst>
                                    <p:set>
                                      <p:cBhvr additive="base">
                                        <p:cTn id="13" dur="1" fill="hold">
                                          <p:stCondLst>
                                            <p:cond delay="0"/>
                                          </p:stCondLst>
                                        </p:cTn>
                                        <p:tgtEl>
                                          <p:spTgt spid="2333"/>
                                        </p:tgtEl>
                                        <p:attrNameLst>
                                          <p:attrName>style.visibility</p:attrName>
                                        </p:attrNameLst>
                                      </p:cBhvr>
                                      <p:to>
                                        <p:strVal val="visible"/>
                                      </p:to>
                                    </p:set>
                                    <p:animEffect transition="in" filter="dissolve">
                                      <p:cBhvr additive="base">
                                        <p:cTn id="14" dur="500"/>
                                        <p:tgtEl>
                                          <p:spTgt spid="2333"/>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1000" fill="hold"/>
                                        <p:tgtEl>
                                          <p:spTgt spid="7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4" fill="hold" nodeType="afterEffect">
                                  <p:childTnLst>
                                    <p:set>
                                      <p:cBhvr additive="base">
                                        <p:cTn id="24" dur="1" fill="hold">
                                          <p:stCondLst>
                                            <p:cond delay="0"/>
                                          </p:stCondLst>
                                        </p:cTn>
                                        <p:tgtEl>
                                          <p:spTgt spid="2348"/>
                                        </p:tgtEl>
                                        <p:attrNameLst>
                                          <p:attrName>style.visibility</p:attrName>
                                        </p:attrNameLst>
                                      </p:cBhvr>
                                      <p:to>
                                        <p:strVal val="visible"/>
                                      </p:to>
                                    </p:set>
                                    <p:animEffect transition="in" filter="wipe(down)">
                                      <p:cBhvr additive="base">
                                        <p:cTn id="25" dur="500"/>
                                        <p:tgtEl>
                                          <p:spTgt spid="2348"/>
                                        </p:tgtEl>
                                      </p:cBhvr>
                                    </p:animEffect>
                                  </p:childTnLst>
                                </p:cTn>
                              </p:par>
                            </p:childTnLst>
                          </p:cTn>
                        </p:par>
                      </p:childTnLst>
                    </p:cTn>
                  </p:par>
                  <p:par>
                    <p:cTn id="26" fill="hold" nodeType="clickPar">
                      <p:stCondLst>
                        <p:cond delay="indefinite"/>
                        <p:cond evt="onBegin" delay="0">
                          <p:tn val="25"/>
                        </p:cond>
                      </p:stCondLst>
                      <p:childTnLst>
                        <p:par>
                          <p:cTn id="27" fill="hold" nodeType="withGroup">
                            <p:stCondLst>
                              <p:cond delay="indefinite"/>
                            </p:stCondLst>
                          </p:cTn>
                        </p:par>
                      </p:childTnLst>
                    </p:cTn>
                  </p:par>
                  <p:par>
                    <p:cTn id="28" fill="hold">
                      <p:stCondLst>
                        <p:cond delay="indefinite"/>
                      </p:stCondLst>
                      <p:childTnLst>
                        <p:par>
                          <p:cTn id="29" fill="hold">
                            <p:stCondLst>
                              <p:cond delay="0"/>
                            </p:stCondLst>
                            <p:childTnLst>
                              <p:par>
                                <p:cTn id="30" presetID="9" presetClass="entr" presetSubtype="0" fill="hold" nodeType="clickEffect">
                                  <p:childTnLst>
                                    <p:set>
                                      <p:cBhvr additive="base">
                                        <p:cTn id="31" dur="1" fill="hold">
                                          <p:stCondLst>
                                            <p:cond delay="0"/>
                                          </p:stCondLst>
                                        </p:cTn>
                                        <p:tgtEl>
                                          <p:spTgt spid="2327"/>
                                        </p:tgtEl>
                                        <p:attrNameLst>
                                          <p:attrName>style.visibility</p:attrName>
                                        </p:attrNameLst>
                                      </p:cBhvr>
                                      <p:to>
                                        <p:strVal val="visible"/>
                                      </p:to>
                                    </p:set>
                                    <p:animEffect transition="in" filter="dissolve">
                                      <p:cBhvr additive="base">
                                        <p:cTn id="32" dur="500"/>
                                        <p:tgtEl>
                                          <p:spTgt spid="23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par>
                          <p:cTn id="38" fill="hold">
                            <p:stCondLst>
                              <p:cond delay="500"/>
                            </p:stCondLst>
                            <p:childTnLst>
                              <p:par>
                                <p:cTn id="39" presetID="22" presetClass="entr" presetSubtype="1" fill="hold" nodeType="afterEffect">
                                  <p:childTnLst>
                                    <p:set>
                                      <p:cBhvr additive="base">
                                        <p:cTn id="40" dur="1" fill="hold">
                                          <p:stCondLst>
                                            <p:cond delay="0"/>
                                          </p:stCondLst>
                                        </p:cTn>
                                        <p:tgtEl>
                                          <p:spTgt spid="2342"/>
                                        </p:tgtEl>
                                        <p:attrNameLst>
                                          <p:attrName>style.visibility</p:attrName>
                                        </p:attrNameLst>
                                      </p:cBhvr>
                                      <p:to>
                                        <p:strVal val="visible"/>
                                      </p:to>
                                    </p:set>
                                    <p:animEffect transition="in" filter="wipe(up)">
                                      <p:cBhvr additive="base">
                                        <p:cTn id="41" dur="500"/>
                                        <p:tgtEl>
                                          <p:spTgt spid="2342"/>
                                        </p:tgtEl>
                                      </p:cBhvr>
                                    </p:animEffect>
                                  </p:childTnLst>
                                </p:cTn>
                              </p:par>
                            </p:childTnLst>
                          </p:cTn>
                        </p:par>
                      </p:childTnLst>
                    </p:cTn>
                  </p:par>
                  <p:par>
                    <p:cTn id="42" fill="hold" nodeType="clickPar">
                      <p:stCondLst>
                        <p:cond delay="indefinite"/>
                        <p:cond evt="onBegin" delay="0">
                          <p:tn val="41"/>
                        </p:cond>
                      </p:stCondLst>
                      <p:childTnLst>
                        <p:par>
                          <p:cTn id="43" fill="hold" nodeType="withGroup">
                            <p:stCondLst>
                              <p:cond delay="indefinite"/>
                            </p:stCondLst>
                          </p:cTn>
                        </p:par>
                      </p:childTnLst>
                    </p:cTn>
                  </p:par>
                  <p:par>
                    <p:cTn id="44" fill="hold">
                      <p:stCondLst>
                        <p:cond delay="indefinite"/>
                      </p:stCondLst>
                      <p:childTnLst>
                        <p:par>
                          <p:cTn id="45" fill="hold">
                            <p:stCondLst>
                              <p:cond delay="0"/>
                            </p:stCondLst>
                            <p:childTnLst>
                              <p:par>
                                <p:cTn id="46" presetID="9" presetClass="entr" presetSubtype="0" fill="hold" nodeType="clickEffect">
                                  <p:childTnLst>
                                    <p:set>
                                      <p:cBhvr additive="base">
                                        <p:cTn id="47" dur="1" fill="hold">
                                          <p:stCondLst>
                                            <p:cond delay="0"/>
                                          </p:stCondLst>
                                        </p:cTn>
                                        <p:tgtEl>
                                          <p:spTgt spid="2330"/>
                                        </p:tgtEl>
                                        <p:attrNameLst>
                                          <p:attrName>style.visibility</p:attrName>
                                        </p:attrNameLst>
                                      </p:cBhvr>
                                      <p:to>
                                        <p:strVal val="visible"/>
                                      </p:to>
                                    </p:set>
                                    <p:animEffect transition="in" filter="dissolve">
                                      <p:cBhvr additive="base">
                                        <p:cTn id="48" dur="500"/>
                                        <p:tgtEl>
                                          <p:spTgt spid="233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circle(in)">
                                      <p:cBhvr>
                                        <p:cTn id="53" dur="2000"/>
                                        <p:tgtEl>
                                          <p:spTgt spid="81"/>
                                        </p:tgtEl>
                                      </p:cBhvr>
                                    </p:animEffect>
                                  </p:childTnLst>
                                </p:cTn>
                              </p:par>
                            </p:childTnLst>
                          </p:cTn>
                        </p:par>
                        <p:par>
                          <p:cTn id="54" fill="hold">
                            <p:stCondLst>
                              <p:cond delay="2000"/>
                            </p:stCondLst>
                            <p:childTnLst>
                              <p:par>
                                <p:cTn id="55" presetID="22" presetClass="entr" presetSubtype="1" fill="hold" nodeType="afterEffect">
                                  <p:childTnLst>
                                    <p:set>
                                      <p:cBhvr additive="base">
                                        <p:cTn id="56" dur="1" fill="hold">
                                          <p:stCondLst>
                                            <p:cond delay="0"/>
                                          </p:stCondLst>
                                        </p:cTn>
                                        <p:tgtEl>
                                          <p:spTgt spid="2339"/>
                                        </p:tgtEl>
                                        <p:attrNameLst>
                                          <p:attrName>style.visibility</p:attrName>
                                        </p:attrNameLst>
                                      </p:cBhvr>
                                      <p:to>
                                        <p:strVal val="visible"/>
                                      </p:to>
                                    </p:set>
                                    <p:animEffect transition="in" filter="wipe(up)">
                                      <p:cBhvr additive="base">
                                        <p:cTn id="57" dur="500"/>
                                        <p:tgtEl>
                                          <p:spTgt spid="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 name="Group 308"/>
          <p:cNvGrpSpPr>
            <a:grpSpLocks/>
          </p:cNvGrpSpPr>
          <p:nvPr/>
        </p:nvGrpSpPr>
        <p:grpSpPr bwMode="auto">
          <a:xfrm>
            <a:off x="740834" y="908050"/>
            <a:ext cx="10731500" cy="5532438"/>
            <a:chOff x="249" y="663"/>
            <a:chExt cx="5070" cy="3485"/>
          </a:xfrm>
        </p:grpSpPr>
        <p:grpSp>
          <p:nvGrpSpPr>
            <p:cNvPr id="2357" name="Group 309"/>
            <p:cNvGrpSpPr>
              <a:grpSpLocks/>
            </p:cNvGrpSpPr>
            <p:nvPr/>
          </p:nvGrpSpPr>
          <p:grpSpPr bwMode="auto">
            <a:xfrm>
              <a:off x="249" y="799"/>
              <a:ext cx="5070" cy="3349"/>
              <a:chOff x="324" y="862"/>
              <a:chExt cx="5070" cy="3349"/>
            </a:xfrm>
          </p:grpSpPr>
          <p:sp>
            <p:nvSpPr>
              <p:cNvPr id="2358" name="Text Box 4"/>
              <p:cNvSpPr>
                <a:spLocks noChangeArrowheads="1"/>
              </p:cNvSpPr>
              <p:nvPr/>
            </p:nvSpPr>
            <p:spPr bwMode="auto">
              <a:xfrm>
                <a:off x="1028" y="1927"/>
                <a:ext cx="20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1</a:t>
                </a:r>
              </a:p>
            </p:txBody>
          </p:sp>
          <p:sp>
            <p:nvSpPr>
              <p:cNvPr id="2359" name="Text Box 5"/>
              <p:cNvSpPr>
                <a:spLocks noChangeArrowheads="1"/>
              </p:cNvSpPr>
              <p:nvPr/>
            </p:nvSpPr>
            <p:spPr bwMode="auto">
              <a:xfrm>
                <a:off x="975" y="2921"/>
                <a:ext cx="32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-1</a:t>
                </a:r>
              </a:p>
            </p:txBody>
          </p:sp>
          <p:sp>
            <p:nvSpPr>
              <p:cNvPr id="2360" name="Text Box 6"/>
              <p:cNvSpPr>
                <a:spLocks noChangeArrowheads="1"/>
              </p:cNvSpPr>
              <p:nvPr/>
            </p:nvSpPr>
            <p:spPr bwMode="auto">
              <a:xfrm>
                <a:off x="1028" y="1429"/>
                <a:ext cx="15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2</a:t>
                </a:r>
              </a:p>
            </p:txBody>
          </p:sp>
          <p:sp>
            <p:nvSpPr>
              <p:cNvPr id="2361" name="Text Box 7"/>
              <p:cNvSpPr>
                <a:spLocks noChangeArrowheads="1"/>
              </p:cNvSpPr>
              <p:nvPr/>
            </p:nvSpPr>
            <p:spPr bwMode="auto">
              <a:xfrm>
                <a:off x="951" y="3441"/>
                <a:ext cx="32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-2</a:t>
                </a:r>
              </a:p>
            </p:txBody>
          </p:sp>
          <p:sp>
            <p:nvSpPr>
              <p:cNvPr id="2362" name="Line 8"/>
              <p:cNvSpPr>
                <a:spLocks noChangeShapeType="1"/>
              </p:cNvSpPr>
              <p:nvPr/>
            </p:nvSpPr>
            <p:spPr bwMode="auto">
              <a:xfrm>
                <a:off x="324" y="2650"/>
                <a:ext cx="5056" cy="0"/>
              </a:xfrm>
              <a:prstGeom prst="line">
                <a:avLst/>
              </a:prstGeom>
              <a:noFill/>
              <a:ln w="19050" cap="flat" algn="ctr">
                <a:solidFill>
                  <a:srgbClr val="000000"/>
                </a:solidFill>
                <a:prstDash val="solid"/>
                <a:round/>
                <a:headEnd type="none" w="med" len="me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2363" name="Line 9"/>
              <p:cNvSpPr>
                <a:spLocks noChangeShapeType="1"/>
              </p:cNvSpPr>
              <p:nvPr/>
            </p:nvSpPr>
            <p:spPr bwMode="auto">
              <a:xfrm flipV="1">
                <a:off x="1267" y="862"/>
                <a:ext cx="0" cy="3266"/>
              </a:xfrm>
              <a:prstGeom prst="line">
                <a:avLst/>
              </a:prstGeom>
              <a:noFill/>
              <a:ln w="19050"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64" name="Text Box 10"/>
              <p:cNvSpPr>
                <a:spLocks noChangeArrowheads="1"/>
              </p:cNvSpPr>
              <p:nvPr/>
            </p:nvSpPr>
            <p:spPr bwMode="auto">
              <a:xfrm>
                <a:off x="1066" y="2341"/>
                <a:ext cx="25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i="1">
                    <a:latin typeface="Times New Roman" pitchFamily="18" charset="0"/>
                  </a:rPr>
                  <a:t>o</a:t>
                </a:r>
              </a:p>
            </p:txBody>
          </p:sp>
          <p:sp>
            <p:nvSpPr>
              <p:cNvPr id="2365" name="Text Box 11"/>
              <p:cNvSpPr>
                <a:spLocks noChangeArrowheads="1"/>
              </p:cNvSpPr>
              <p:nvPr/>
            </p:nvSpPr>
            <p:spPr bwMode="auto">
              <a:xfrm>
                <a:off x="5193" y="2614"/>
                <a:ext cx="20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i="1">
                    <a:latin typeface="Times New Roman" pitchFamily="18" charset="0"/>
                  </a:rPr>
                  <a:t>x</a:t>
                </a:r>
              </a:p>
            </p:txBody>
          </p:sp>
          <p:sp>
            <p:nvSpPr>
              <p:cNvPr id="2366" name="Line 12"/>
              <p:cNvSpPr>
                <a:spLocks noChangeShapeType="1"/>
              </p:cNvSpPr>
              <p:nvPr/>
            </p:nvSpPr>
            <p:spPr bwMode="auto">
              <a:xfrm>
                <a:off x="1230" y="2153"/>
                <a:ext cx="50"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67" name="Line 13"/>
              <p:cNvSpPr>
                <a:spLocks noChangeShapeType="1"/>
              </p:cNvSpPr>
              <p:nvPr/>
            </p:nvSpPr>
            <p:spPr bwMode="auto">
              <a:xfrm>
                <a:off x="1230" y="1657"/>
                <a:ext cx="50"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68" name="Line 14"/>
              <p:cNvSpPr>
                <a:spLocks noChangeShapeType="1"/>
              </p:cNvSpPr>
              <p:nvPr/>
            </p:nvSpPr>
            <p:spPr bwMode="auto">
              <a:xfrm>
                <a:off x="1217" y="3644"/>
                <a:ext cx="50"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69" name="Line 15"/>
              <p:cNvSpPr>
                <a:spLocks noChangeShapeType="1"/>
              </p:cNvSpPr>
              <p:nvPr/>
            </p:nvSpPr>
            <p:spPr bwMode="auto">
              <a:xfrm>
                <a:off x="1204" y="4091"/>
                <a:ext cx="51"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70" name="Text Box 16"/>
              <p:cNvSpPr>
                <a:spLocks noChangeArrowheads="1"/>
              </p:cNvSpPr>
              <p:nvPr/>
            </p:nvSpPr>
            <p:spPr bwMode="auto">
              <a:xfrm>
                <a:off x="1026" y="981"/>
                <a:ext cx="20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3</a:t>
                </a:r>
              </a:p>
            </p:txBody>
          </p:sp>
          <p:sp>
            <p:nvSpPr>
              <p:cNvPr id="2371" name="Text Box 17"/>
              <p:cNvSpPr>
                <a:spLocks noChangeArrowheads="1"/>
              </p:cNvSpPr>
              <p:nvPr/>
            </p:nvSpPr>
            <p:spPr bwMode="auto">
              <a:xfrm>
                <a:off x="951" y="3884"/>
                <a:ext cx="3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a:latin typeface="Times New Roman" pitchFamily="18" charset="0"/>
                  </a:rPr>
                  <a:t>-3</a:t>
                </a:r>
              </a:p>
            </p:txBody>
          </p:sp>
          <p:graphicFrame>
            <p:nvGraphicFramePr>
              <p:cNvPr id="2372" name="Object 9"/>
              <p:cNvGraphicFramePr>
                <a:graphicFrameLocks noChangeAspect="1"/>
              </p:cNvGraphicFramePr>
              <p:nvPr/>
            </p:nvGraphicFramePr>
            <p:xfrm>
              <a:off x="2762" y="2704"/>
              <a:ext cx="209" cy="340"/>
            </p:xfrm>
            <a:graphic>
              <a:graphicData uri="http://schemas.openxmlformats.org/presentationml/2006/ole">
                <mc:AlternateContent xmlns:mc="http://schemas.openxmlformats.org/markup-compatibility/2006">
                  <mc:Choice xmlns:v="urn:schemas-microsoft-com:vml" Requires="v">
                    <p:oleObj spid="_x0000_s209169" name="公式" r:id="rId3" imgW="241200" imgH="393480" progId="Equation.3">
                      <p:embed/>
                    </p:oleObj>
                  </mc:Choice>
                  <mc:Fallback>
                    <p:oleObj name="公式" r:id="rId3" imgW="2412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 y="2704"/>
                            <a:ext cx="20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73" name="Object 10"/>
              <p:cNvGraphicFramePr>
                <a:graphicFrameLocks noChangeAspect="1"/>
              </p:cNvGraphicFramePr>
              <p:nvPr/>
            </p:nvGraphicFramePr>
            <p:xfrm>
              <a:off x="1791" y="2682"/>
              <a:ext cx="182" cy="431"/>
            </p:xfrm>
            <a:graphic>
              <a:graphicData uri="http://schemas.openxmlformats.org/presentationml/2006/ole">
                <mc:AlternateContent xmlns:mc="http://schemas.openxmlformats.org/markup-compatibility/2006">
                  <mc:Choice xmlns:v="urn:schemas-microsoft-com:vml" Requires="v">
                    <p:oleObj spid="_x0000_s209170" name="公式" r:id="rId5" imgW="164880" imgH="393480" progId="Equation.3">
                      <p:embed/>
                    </p:oleObj>
                  </mc:Choice>
                  <mc:Fallback>
                    <p:oleObj name="公式" r:id="rId5" imgW="1648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 y="2682"/>
                            <a:ext cx="182"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74" name="Object 11"/>
              <p:cNvGraphicFramePr>
                <a:graphicFrameLocks noChangeAspect="1"/>
              </p:cNvGraphicFramePr>
              <p:nvPr/>
            </p:nvGraphicFramePr>
            <p:xfrm>
              <a:off x="807" y="2659"/>
              <a:ext cx="259" cy="363"/>
            </p:xfrm>
            <a:graphic>
              <a:graphicData uri="http://schemas.openxmlformats.org/presentationml/2006/ole">
                <mc:AlternateContent xmlns:mc="http://schemas.openxmlformats.org/markup-compatibility/2006">
                  <mc:Choice xmlns:v="urn:schemas-microsoft-com:vml" Requires="v">
                    <p:oleObj spid="_x0000_s209171" name="Equation" r:id="rId7" imgW="291960" imgH="406080" progId="Equation.3">
                      <p:embed/>
                    </p:oleObj>
                  </mc:Choice>
                  <mc:Fallback>
                    <p:oleObj name="Equation" r:id="rId7" imgW="291960" imgH="406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 y="2659"/>
                            <a:ext cx="259"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75" name="Object 12"/>
              <p:cNvGraphicFramePr>
                <a:graphicFrameLocks noChangeAspect="1"/>
              </p:cNvGraphicFramePr>
              <p:nvPr/>
            </p:nvGraphicFramePr>
            <p:xfrm>
              <a:off x="556" y="2659"/>
              <a:ext cx="283" cy="393"/>
            </p:xfrm>
            <a:graphic>
              <a:graphicData uri="http://schemas.openxmlformats.org/presentationml/2006/ole">
                <mc:AlternateContent xmlns:mc="http://schemas.openxmlformats.org/markup-compatibility/2006">
                  <mc:Choice xmlns:v="urn:schemas-microsoft-com:vml" Requires="v">
                    <p:oleObj spid="_x0000_s209172" name="Equation" r:id="rId9" imgW="291960" imgH="406080" progId="Equation.3">
                      <p:embed/>
                    </p:oleObj>
                  </mc:Choice>
                  <mc:Fallback>
                    <p:oleObj name="Equation" r:id="rId9" imgW="291960" imgH="406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 y="2659"/>
                            <a:ext cx="28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76" name="Object 13"/>
              <p:cNvGraphicFramePr>
                <a:graphicFrameLocks noChangeAspect="1"/>
              </p:cNvGraphicFramePr>
              <p:nvPr/>
            </p:nvGraphicFramePr>
            <p:xfrm>
              <a:off x="4390" y="2694"/>
              <a:ext cx="252" cy="412"/>
            </p:xfrm>
            <a:graphic>
              <a:graphicData uri="http://schemas.openxmlformats.org/presentationml/2006/ole">
                <mc:AlternateContent xmlns:mc="http://schemas.openxmlformats.org/markup-compatibility/2006">
                  <mc:Choice xmlns:v="urn:schemas-microsoft-com:vml" Requires="v">
                    <p:oleObj spid="_x0000_s209173" name="公式" r:id="rId11" imgW="241200" imgH="393480" progId="Equation.3">
                      <p:embed/>
                    </p:oleObj>
                  </mc:Choice>
                  <mc:Fallback>
                    <p:oleObj name="公式" r:id="rId11" imgW="2412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0" y="2694"/>
                            <a:ext cx="25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77" name="Line 23"/>
              <p:cNvSpPr>
                <a:spLocks noChangeShapeType="1"/>
              </p:cNvSpPr>
              <p:nvPr/>
            </p:nvSpPr>
            <p:spPr bwMode="auto">
              <a:xfrm>
                <a:off x="1202" y="3113"/>
                <a:ext cx="48"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78" name="Line 24"/>
              <p:cNvSpPr>
                <a:spLocks noChangeShapeType="1"/>
              </p:cNvSpPr>
              <p:nvPr/>
            </p:nvSpPr>
            <p:spPr bwMode="auto">
              <a:xfrm>
                <a:off x="1202" y="1162"/>
                <a:ext cx="48"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379" name="Object 14"/>
              <p:cNvGraphicFramePr>
                <a:graphicFrameLocks noChangeAspect="1"/>
              </p:cNvGraphicFramePr>
              <p:nvPr/>
            </p:nvGraphicFramePr>
            <p:xfrm>
              <a:off x="1429" y="2650"/>
              <a:ext cx="195" cy="463"/>
            </p:xfrm>
            <a:graphic>
              <a:graphicData uri="http://schemas.openxmlformats.org/presentationml/2006/ole">
                <mc:AlternateContent xmlns:mc="http://schemas.openxmlformats.org/markup-compatibility/2006">
                  <mc:Choice xmlns:v="urn:schemas-microsoft-com:vml" Requires="v">
                    <p:oleObj spid="_x0000_s209174" name="Equation" r:id="rId13" imgW="164880" imgH="393480" progId="Equation.3">
                      <p:embed/>
                    </p:oleObj>
                  </mc:Choice>
                  <mc:Fallback>
                    <p:oleObj name="Equation" r:id="rId13" imgW="16488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9" y="2650"/>
                            <a:ext cx="195"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80" name="Object 15"/>
              <p:cNvGraphicFramePr>
                <a:graphicFrameLocks noChangeAspect="1"/>
              </p:cNvGraphicFramePr>
              <p:nvPr/>
            </p:nvGraphicFramePr>
            <p:xfrm>
              <a:off x="2263" y="2704"/>
              <a:ext cx="254" cy="363"/>
            </p:xfrm>
            <a:graphic>
              <a:graphicData uri="http://schemas.openxmlformats.org/presentationml/2006/ole">
                <mc:AlternateContent xmlns:mc="http://schemas.openxmlformats.org/markup-compatibility/2006">
                  <mc:Choice xmlns:v="urn:schemas-microsoft-com:vml" Requires="v">
                    <p:oleObj spid="_x0000_s209175" name="Equation" r:id="rId15" imgW="330120" imgH="393480" progId="Equation.3">
                      <p:embed/>
                    </p:oleObj>
                  </mc:Choice>
                  <mc:Fallback>
                    <p:oleObj name="Equation" r:id="rId15" imgW="33012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3" y="2704"/>
                            <a:ext cx="25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81" name="Object 16"/>
              <p:cNvGraphicFramePr>
                <a:graphicFrameLocks noChangeAspect="1"/>
              </p:cNvGraphicFramePr>
              <p:nvPr/>
            </p:nvGraphicFramePr>
            <p:xfrm>
              <a:off x="3579" y="2704"/>
              <a:ext cx="208" cy="363"/>
            </p:xfrm>
            <a:graphic>
              <a:graphicData uri="http://schemas.openxmlformats.org/presentationml/2006/ole">
                <mc:AlternateContent xmlns:mc="http://schemas.openxmlformats.org/markup-compatibility/2006">
                  <mc:Choice xmlns:v="urn:schemas-microsoft-com:vml" Requires="v">
                    <p:oleObj spid="_x0000_s209176" name="Equation" r:id="rId17" imgW="266400" imgH="393480" progId="Equation.3">
                      <p:embed/>
                    </p:oleObj>
                  </mc:Choice>
                  <mc:Fallback>
                    <p:oleObj name="Equation" r:id="rId17" imgW="26640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9" y="2704"/>
                            <a:ext cx="20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82" name="Oval 28"/>
              <p:cNvSpPr>
                <a:spLocks noChangeArrowheads="1"/>
              </p:cNvSpPr>
              <p:nvPr/>
            </p:nvSpPr>
            <p:spPr bwMode="auto">
              <a:xfrm>
                <a:off x="2342" y="265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83" name="Oval 29"/>
              <p:cNvSpPr>
                <a:spLocks noChangeArrowheads="1"/>
              </p:cNvSpPr>
              <p:nvPr/>
            </p:nvSpPr>
            <p:spPr bwMode="auto">
              <a:xfrm>
                <a:off x="2822" y="2638"/>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84" name="Oval 30"/>
              <p:cNvSpPr>
                <a:spLocks noChangeArrowheads="1"/>
              </p:cNvSpPr>
              <p:nvPr/>
            </p:nvSpPr>
            <p:spPr bwMode="auto">
              <a:xfrm>
                <a:off x="3602" y="265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85" name="Oval 31"/>
              <p:cNvSpPr>
                <a:spLocks noChangeArrowheads="1"/>
              </p:cNvSpPr>
              <p:nvPr/>
            </p:nvSpPr>
            <p:spPr bwMode="auto">
              <a:xfrm>
                <a:off x="4514" y="265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86" name="Oval 32"/>
              <p:cNvSpPr>
                <a:spLocks noChangeArrowheads="1"/>
              </p:cNvSpPr>
              <p:nvPr/>
            </p:nvSpPr>
            <p:spPr bwMode="auto">
              <a:xfrm>
                <a:off x="1886" y="265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87" name="Oval 33"/>
              <p:cNvSpPr>
                <a:spLocks noChangeArrowheads="1"/>
              </p:cNvSpPr>
              <p:nvPr/>
            </p:nvSpPr>
            <p:spPr bwMode="auto">
              <a:xfrm>
                <a:off x="3122" y="265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88" name="Oval 34"/>
              <p:cNvSpPr>
                <a:spLocks noChangeArrowheads="1"/>
              </p:cNvSpPr>
              <p:nvPr/>
            </p:nvSpPr>
            <p:spPr bwMode="auto">
              <a:xfrm>
                <a:off x="4994" y="265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89" name="Oval 35"/>
              <p:cNvSpPr>
                <a:spLocks noChangeArrowheads="1"/>
              </p:cNvSpPr>
              <p:nvPr/>
            </p:nvSpPr>
            <p:spPr bwMode="auto">
              <a:xfrm>
                <a:off x="2642" y="265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graphicFrame>
            <p:nvGraphicFramePr>
              <p:cNvPr id="2390" name="Object 17"/>
              <p:cNvGraphicFramePr>
                <a:graphicFrameLocks noChangeAspect="1"/>
              </p:cNvGraphicFramePr>
              <p:nvPr/>
            </p:nvGraphicFramePr>
            <p:xfrm>
              <a:off x="2562" y="2704"/>
              <a:ext cx="233" cy="344"/>
            </p:xfrm>
            <a:graphic>
              <a:graphicData uri="http://schemas.openxmlformats.org/presentationml/2006/ole">
                <mc:AlternateContent xmlns:mc="http://schemas.openxmlformats.org/markup-compatibility/2006">
                  <mc:Choice xmlns:v="urn:schemas-microsoft-com:vml" Requires="v">
                    <p:oleObj spid="_x0000_s209177" name="公式" r:id="rId19" imgW="266400" imgH="393480" progId="Equation.3">
                      <p:embed/>
                    </p:oleObj>
                  </mc:Choice>
                  <mc:Fallback>
                    <p:oleObj name="公式" r:id="rId19" imgW="26640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2" y="2704"/>
                            <a:ext cx="23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391" name="Oval 37"/>
              <p:cNvSpPr>
                <a:spLocks noChangeArrowheads="1"/>
              </p:cNvSpPr>
              <p:nvPr/>
            </p:nvSpPr>
            <p:spPr bwMode="auto">
              <a:xfrm flipV="1">
                <a:off x="952" y="264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92" name="Oval 38"/>
              <p:cNvSpPr>
                <a:spLocks noChangeArrowheads="1"/>
              </p:cNvSpPr>
              <p:nvPr/>
            </p:nvSpPr>
            <p:spPr bwMode="auto">
              <a:xfrm>
                <a:off x="748" y="264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sp>
            <p:nvSpPr>
              <p:cNvPr id="2393" name="Oval 39"/>
              <p:cNvSpPr>
                <a:spLocks noChangeArrowheads="1"/>
              </p:cNvSpPr>
              <p:nvPr/>
            </p:nvSpPr>
            <p:spPr bwMode="auto">
              <a:xfrm>
                <a:off x="1528" y="2640"/>
                <a:ext cx="48" cy="48"/>
              </a:xfrm>
              <a:prstGeom prst="ellipse">
                <a:avLst/>
              </a:prstGeom>
              <a:solidFill>
                <a:srgbClr val="00CC99"/>
              </a:solidFill>
              <a:ln w="9525" cap="flat" algn="ctr">
                <a:solidFill>
                  <a:srgbClr val="000000"/>
                </a:solidFill>
                <a:prstDash val="solid"/>
                <a:round/>
                <a:headEnd type="none" w="med" len="med"/>
                <a:tailEnd type="none" w="med" len="med"/>
              </a:ln>
            </p:spPr>
            <p:txBody>
              <a:bodyPr wrap="none" anchor="ctr"/>
              <a:lstStyle/>
              <a:p>
                <a:endParaRPr lang="zh-CN" altLang="zh-CN"/>
              </a:p>
            </p:txBody>
          </p:sp>
          <p:graphicFrame>
            <p:nvGraphicFramePr>
              <p:cNvPr id="2394" name="Object 18"/>
              <p:cNvGraphicFramePr>
                <a:graphicFrameLocks noChangeAspect="1"/>
              </p:cNvGraphicFramePr>
              <p:nvPr/>
            </p:nvGraphicFramePr>
            <p:xfrm>
              <a:off x="4864" y="2704"/>
              <a:ext cx="239" cy="186"/>
            </p:xfrm>
            <a:graphic>
              <a:graphicData uri="http://schemas.openxmlformats.org/presentationml/2006/ole">
                <mc:AlternateContent xmlns:mc="http://schemas.openxmlformats.org/markup-compatibility/2006">
                  <mc:Choice xmlns:v="urn:schemas-microsoft-com:vml" Requires="v">
                    <p:oleObj spid="_x0000_s209178" name="公式" r:id="rId21" imgW="228600" imgH="177480" progId="Equation.3">
                      <p:embed/>
                    </p:oleObj>
                  </mc:Choice>
                  <mc:Fallback>
                    <p:oleObj name="公式" r:id="rId21" imgW="22860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64" y="2704"/>
                            <a:ext cx="23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aphicFrame>
            <p:nvGraphicFramePr>
              <p:cNvPr id="2395" name="Object 19"/>
              <p:cNvGraphicFramePr>
                <a:graphicFrameLocks noChangeAspect="1"/>
              </p:cNvGraphicFramePr>
              <p:nvPr/>
            </p:nvGraphicFramePr>
            <p:xfrm>
              <a:off x="3061" y="2750"/>
              <a:ext cx="146" cy="147"/>
            </p:xfrm>
            <a:graphic>
              <a:graphicData uri="http://schemas.openxmlformats.org/presentationml/2006/ole">
                <mc:AlternateContent xmlns:mc="http://schemas.openxmlformats.org/markup-compatibility/2006">
                  <mc:Choice xmlns:v="urn:schemas-microsoft-com:vml" Requires="v">
                    <p:oleObj spid="_x0000_s209179" name="公式" r:id="rId23" imgW="139680" imgH="139680" progId="Equation.3">
                      <p:embed/>
                    </p:oleObj>
                  </mc:Choice>
                  <mc:Fallback>
                    <p:oleObj name="公式" r:id="rId23" imgW="139680" imgH="1396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1" y="2750"/>
                            <a:ext cx="1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pSp>
        <p:sp>
          <p:nvSpPr>
            <p:cNvPr id="2396" name="Text Box 42"/>
            <p:cNvSpPr>
              <a:spLocks noChangeArrowheads="1"/>
            </p:cNvSpPr>
            <p:nvPr/>
          </p:nvSpPr>
          <p:spPr bwMode="auto">
            <a:xfrm>
              <a:off x="995" y="663"/>
              <a:ext cx="2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i="1">
                  <a:latin typeface="Times New Roman" pitchFamily="18" charset="0"/>
                </a:rPr>
                <a:t>y</a:t>
              </a:r>
            </a:p>
          </p:txBody>
        </p:sp>
      </p:grpSp>
      <p:sp>
        <p:nvSpPr>
          <p:cNvPr id="2398" name="Line 46"/>
          <p:cNvSpPr>
            <a:spLocks noChangeShapeType="1"/>
          </p:cNvSpPr>
          <p:nvPr/>
        </p:nvSpPr>
        <p:spPr bwMode="auto">
          <a:xfrm>
            <a:off x="2575984" y="2270125"/>
            <a:ext cx="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99" name="Group 351"/>
          <p:cNvGrpSpPr>
            <a:grpSpLocks/>
          </p:cNvGrpSpPr>
          <p:nvPr/>
        </p:nvGrpSpPr>
        <p:grpSpPr bwMode="auto">
          <a:xfrm>
            <a:off x="2133600" y="3200400"/>
            <a:ext cx="3962400" cy="1447800"/>
            <a:chOff x="1440" y="1680"/>
            <a:chExt cx="3750" cy="966"/>
          </a:xfrm>
        </p:grpSpPr>
        <p:sp>
          <p:nvSpPr>
            <p:cNvPr id="2400" name="Freeform 48"/>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01" name="Freeform 49"/>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02" name="Group 354"/>
          <p:cNvGrpSpPr>
            <a:grpSpLocks/>
          </p:cNvGrpSpPr>
          <p:nvPr/>
        </p:nvGrpSpPr>
        <p:grpSpPr bwMode="auto">
          <a:xfrm>
            <a:off x="2743200" y="3276600"/>
            <a:ext cx="3972984" cy="1371600"/>
            <a:chOff x="1440" y="1680"/>
            <a:chExt cx="3750" cy="966"/>
          </a:xfrm>
        </p:grpSpPr>
        <p:sp>
          <p:nvSpPr>
            <p:cNvPr id="2403" name="Freeform 51"/>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CC00FF"/>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04" name="Freeform 52"/>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CC00FF"/>
              </a:solidFill>
              <a:prstDash val="lg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05" name="Group 357"/>
          <p:cNvGrpSpPr>
            <a:grpSpLocks/>
          </p:cNvGrpSpPr>
          <p:nvPr/>
        </p:nvGrpSpPr>
        <p:grpSpPr bwMode="auto">
          <a:xfrm>
            <a:off x="6400801" y="2971800"/>
            <a:ext cx="3426884" cy="1371600"/>
            <a:chOff x="4958" y="1787"/>
            <a:chExt cx="1619" cy="864"/>
          </a:xfrm>
        </p:grpSpPr>
        <p:graphicFrame>
          <p:nvGraphicFramePr>
            <p:cNvPr id="2406" name="Object 7"/>
            <p:cNvGraphicFramePr>
              <a:graphicFrameLocks noChangeAspect="1"/>
            </p:cNvGraphicFramePr>
            <p:nvPr/>
          </p:nvGraphicFramePr>
          <p:xfrm>
            <a:off x="5678" y="1787"/>
            <a:ext cx="899" cy="333"/>
          </p:xfrm>
          <a:graphic>
            <a:graphicData uri="http://schemas.openxmlformats.org/presentationml/2006/ole">
              <mc:AlternateContent xmlns:mc="http://schemas.openxmlformats.org/markup-compatibility/2006">
                <mc:Choice xmlns:v="urn:schemas-microsoft-com:vml" Requires="v">
                  <p:oleObj spid="_x0000_s209180" name="Equation" r:id="rId25" imgW="647640" imgH="203040" progId="Equation.DSMT4">
                    <p:embed/>
                  </p:oleObj>
                </mc:Choice>
                <mc:Fallback>
                  <p:oleObj name="Equation" r:id="rId25" imgW="647640" imgH="2030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78" y="1787"/>
                          <a:ext cx="899"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407" name="Line 55"/>
            <p:cNvSpPr>
              <a:spLocks noChangeShapeType="1"/>
            </p:cNvSpPr>
            <p:nvPr/>
          </p:nvSpPr>
          <p:spPr bwMode="auto">
            <a:xfrm flipH="1">
              <a:off x="4958" y="2075"/>
              <a:ext cx="768" cy="576"/>
            </a:xfrm>
            <a:prstGeom prst="line">
              <a:avLst/>
            </a:prstGeom>
            <a:noFill/>
            <a:ln w="38100" cap="flat" algn="ctr">
              <a:solidFill>
                <a:srgbClr val="BE128D"/>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408" name="Group 360"/>
          <p:cNvGrpSpPr>
            <a:grpSpLocks/>
          </p:cNvGrpSpPr>
          <p:nvPr/>
        </p:nvGrpSpPr>
        <p:grpSpPr bwMode="auto">
          <a:xfrm>
            <a:off x="4368800" y="2209801"/>
            <a:ext cx="3727451" cy="2009775"/>
            <a:chOff x="2245" y="1437"/>
            <a:chExt cx="1761" cy="1266"/>
          </a:xfrm>
        </p:grpSpPr>
        <p:sp>
          <p:nvSpPr>
            <p:cNvPr id="2409" name="Line 57"/>
            <p:cNvSpPr>
              <a:spLocks noChangeShapeType="1"/>
            </p:cNvSpPr>
            <p:nvPr/>
          </p:nvSpPr>
          <p:spPr bwMode="auto">
            <a:xfrm flipH="1">
              <a:off x="2245" y="1869"/>
              <a:ext cx="432" cy="834"/>
            </a:xfrm>
            <a:prstGeom prst="line">
              <a:avLst/>
            </a:prstGeom>
            <a:noFill/>
            <a:ln w="38100" cap="flat" algn="ctr">
              <a:solidFill>
                <a:srgbClr val="000000"/>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410" name="Object 6"/>
            <p:cNvGraphicFramePr>
              <a:graphicFrameLocks noChangeAspect="1"/>
            </p:cNvGraphicFramePr>
            <p:nvPr/>
          </p:nvGraphicFramePr>
          <p:xfrm>
            <a:off x="2612" y="1437"/>
            <a:ext cx="1394" cy="644"/>
          </p:xfrm>
          <a:graphic>
            <a:graphicData uri="http://schemas.openxmlformats.org/presentationml/2006/ole">
              <mc:AlternateContent xmlns:mc="http://schemas.openxmlformats.org/markup-compatibility/2006">
                <mc:Choice xmlns:v="urn:schemas-microsoft-com:vml" Requires="v">
                  <p:oleObj spid="_x0000_s209181" name="Equation" r:id="rId27" imgW="1002960" imgH="393480" progId="Equation.DSMT4">
                    <p:embed/>
                  </p:oleObj>
                </mc:Choice>
                <mc:Fallback>
                  <p:oleObj name="Equation" r:id="rId27" imgW="100296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12" y="1437"/>
                          <a:ext cx="1394"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pSp>
      <p:grpSp>
        <p:nvGrpSpPr>
          <p:cNvPr id="2411" name="Group 363"/>
          <p:cNvGrpSpPr>
            <a:grpSpLocks/>
          </p:cNvGrpSpPr>
          <p:nvPr/>
        </p:nvGrpSpPr>
        <p:grpSpPr bwMode="auto">
          <a:xfrm>
            <a:off x="2063751" y="1628775"/>
            <a:ext cx="3962400" cy="4711700"/>
            <a:chOff x="1440" y="1680"/>
            <a:chExt cx="3750" cy="966"/>
          </a:xfrm>
        </p:grpSpPr>
        <p:sp>
          <p:nvSpPr>
            <p:cNvPr id="2412" name="Freeform 60"/>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3175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3" name="Freeform 61"/>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31750" cap="flat"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14" name="Group 366"/>
          <p:cNvGrpSpPr>
            <a:grpSpLocks/>
          </p:cNvGrpSpPr>
          <p:nvPr/>
        </p:nvGrpSpPr>
        <p:grpSpPr bwMode="auto">
          <a:xfrm>
            <a:off x="3251201" y="1219200"/>
            <a:ext cx="4483100" cy="1022350"/>
            <a:chOff x="1746" y="709"/>
            <a:chExt cx="2118" cy="644"/>
          </a:xfrm>
        </p:grpSpPr>
        <p:sp>
          <p:nvSpPr>
            <p:cNvPr id="2415" name="Line 63"/>
            <p:cNvSpPr>
              <a:spLocks noChangeShapeType="1"/>
            </p:cNvSpPr>
            <p:nvPr/>
          </p:nvSpPr>
          <p:spPr bwMode="auto">
            <a:xfrm flipH="1">
              <a:off x="1746" y="1071"/>
              <a:ext cx="635" cy="89"/>
            </a:xfrm>
            <a:prstGeom prst="line">
              <a:avLst/>
            </a:prstGeom>
            <a:noFill/>
            <a:ln w="38100" cap="flat" algn="ctr">
              <a:solidFill>
                <a:srgbClr val="000000"/>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416" name="Object 5"/>
            <p:cNvGraphicFramePr>
              <a:graphicFrameLocks noChangeAspect="1"/>
            </p:cNvGraphicFramePr>
            <p:nvPr/>
          </p:nvGraphicFramePr>
          <p:xfrm>
            <a:off x="2381" y="709"/>
            <a:ext cx="1483" cy="644"/>
          </p:xfrm>
          <a:graphic>
            <a:graphicData uri="http://schemas.openxmlformats.org/presentationml/2006/ole">
              <mc:AlternateContent xmlns:mc="http://schemas.openxmlformats.org/markup-compatibility/2006">
                <mc:Choice xmlns:v="urn:schemas-microsoft-com:vml" Requires="v">
                  <p:oleObj spid="_x0000_s209182" name="Equation" r:id="rId29" imgW="1066680" imgH="393480" progId="Equation.DSMT4">
                    <p:embed/>
                  </p:oleObj>
                </mc:Choice>
                <mc:Fallback>
                  <p:oleObj name="Equation" r:id="rId29" imgW="1066680" imgH="3934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81" y="709"/>
                          <a:ext cx="148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grpSp>
      <p:grpSp>
        <p:nvGrpSpPr>
          <p:cNvPr id="2417" name="Group 369"/>
          <p:cNvGrpSpPr>
            <a:grpSpLocks/>
          </p:cNvGrpSpPr>
          <p:nvPr/>
        </p:nvGrpSpPr>
        <p:grpSpPr bwMode="auto">
          <a:xfrm>
            <a:off x="2641600" y="3276600"/>
            <a:ext cx="8026400" cy="1481138"/>
            <a:chOff x="1440" y="1680"/>
            <a:chExt cx="3750" cy="966"/>
          </a:xfrm>
        </p:grpSpPr>
        <p:sp>
          <p:nvSpPr>
            <p:cNvPr id="2418" name="Freeform 66"/>
            <p:cNvSpPr>
              <a:spLocks/>
            </p:cNvSpPr>
            <p:nvPr/>
          </p:nvSpPr>
          <p:spPr bwMode="auto">
            <a:xfrm>
              <a:off x="1440" y="1680"/>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339966"/>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9" name="Freeform 67"/>
            <p:cNvSpPr>
              <a:spLocks/>
            </p:cNvSpPr>
            <p:nvPr/>
          </p:nvSpPr>
          <p:spPr bwMode="auto">
            <a:xfrm flipV="1">
              <a:off x="3318" y="2166"/>
              <a:ext cx="1872" cy="480"/>
            </a:xfrm>
            <a:custGeom>
              <a:avLst/>
              <a:gdLst>
                <a:gd name="T0" fmla="*/ 0 w 1872"/>
                <a:gd name="T1" fmla="*/ 480 h 480"/>
                <a:gd name="T2" fmla="*/ 912 w 1872"/>
                <a:gd name="T3" fmla="*/ 0 h 480"/>
                <a:gd name="T4" fmla="*/ 1872 w 1872"/>
                <a:gd name="T5" fmla="*/ 480 h 480"/>
              </a:gdLst>
              <a:ahLst/>
              <a:cxnLst>
                <a:cxn ang="0">
                  <a:pos x="T0" y="T1"/>
                </a:cxn>
                <a:cxn ang="0">
                  <a:pos x="T2" y="T3"/>
                </a:cxn>
                <a:cxn ang="0">
                  <a:pos x="T4" y="T5"/>
                </a:cxn>
              </a:cxnLst>
              <a:rect l="0" t="0" r="r" b="b"/>
              <a:pathLst>
                <a:path w="1872" h="480">
                  <a:moveTo>
                    <a:pt x="0" y="480"/>
                  </a:moveTo>
                  <a:cubicBezTo>
                    <a:pt x="300" y="240"/>
                    <a:pt x="600" y="0"/>
                    <a:pt x="912" y="0"/>
                  </a:cubicBezTo>
                  <a:cubicBezTo>
                    <a:pt x="1224" y="0"/>
                    <a:pt x="1712" y="400"/>
                    <a:pt x="1872" y="480"/>
                  </a:cubicBezTo>
                </a:path>
              </a:pathLst>
            </a:custGeom>
            <a:noFill/>
            <a:ln w="50800" cap="flat" algn="ctr">
              <a:solidFill>
                <a:srgbClr val="339966"/>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20" name="Group 372"/>
          <p:cNvGrpSpPr>
            <a:grpSpLocks/>
          </p:cNvGrpSpPr>
          <p:nvPr/>
        </p:nvGrpSpPr>
        <p:grpSpPr bwMode="auto">
          <a:xfrm>
            <a:off x="10058401" y="3048000"/>
            <a:ext cx="1782233" cy="1219200"/>
            <a:chOff x="4914" y="1931"/>
            <a:chExt cx="842" cy="768"/>
          </a:xfrm>
        </p:grpSpPr>
        <p:graphicFrame>
          <p:nvGraphicFramePr>
            <p:cNvPr id="2421" name="Object 4"/>
            <p:cNvGraphicFramePr>
              <a:graphicFrameLocks noChangeAspect="1"/>
            </p:cNvGraphicFramePr>
            <p:nvPr/>
          </p:nvGraphicFramePr>
          <p:xfrm>
            <a:off x="4962" y="1931"/>
            <a:ext cx="794" cy="333"/>
          </p:xfrm>
          <a:graphic>
            <a:graphicData uri="http://schemas.openxmlformats.org/presentationml/2006/ole">
              <mc:AlternateContent xmlns:mc="http://schemas.openxmlformats.org/markup-compatibility/2006">
                <mc:Choice xmlns:v="urn:schemas-microsoft-com:vml" Requires="v">
                  <p:oleObj spid="_x0000_s209183" name="Equation" r:id="rId31" imgW="571320" imgH="203040" progId="Equation.DSMT4">
                    <p:embed/>
                  </p:oleObj>
                </mc:Choice>
                <mc:Fallback>
                  <p:oleObj name="Equation" r:id="rId31" imgW="571320" imgH="2030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62" y="1931"/>
                          <a:ext cx="79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422" name="Line 70"/>
            <p:cNvSpPr>
              <a:spLocks noChangeShapeType="1"/>
            </p:cNvSpPr>
            <p:nvPr/>
          </p:nvSpPr>
          <p:spPr bwMode="auto">
            <a:xfrm flipH="1">
              <a:off x="4914" y="2198"/>
              <a:ext cx="236" cy="501"/>
            </a:xfrm>
            <a:prstGeom prst="line">
              <a:avLst/>
            </a:prstGeom>
            <a:noFill/>
            <a:ln w="38100" cap="flat" algn="ctr">
              <a:solidFill>
                <a:srgbClr val="009973"/>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组合 3"/>
          <p:cNvGrpSpPr/>
          <p:nvPr/>
        </p:nvGrpSpPr>
        <p:grpSpPr>
          <a:xfrm>
            <a:off x="3556000" y="228600"/>
            <a:ext cx="6040968" cy="666750"/>
            <a:chOff x="3556000" y="228600"/>
            <a:chExt cx="6040968" cy="666750"/>
          </a:xfrm>
        </p:grpSpPr>
        <p:graphicFrame>
          <p:nvGraphicFramePr>
            <p:cNvPr id="2397" name="Object 8"/>
            <p:cNvGraphicFramePr>
              <a:graphicFrameLocks noChangeAspect="1"/>
            </p:cNvGraphicFramePr>
            <p:nvPr>
              <p:extLst>
                <p:ext uri="{D42A27DB-BD31-4B8C-83A1-F6EECF244321}">
                  <p14:modId xmlns:p14="http://schemas.microsoft.com/office/powerpoint/2010/main" val="1182085400"/>
                </p:ext>
              </p:extLst>
            </p:nvPr>
          </p:nvGraphicFramePr>
          <p:xfrm>
            <a:off x="6096001" y="228600"/>
            <a:ext cx="3500967" cy="666750"/>
          </p:xfrm>
          <a:graphic>
            <a:graphicData uri="http://schemas.openxmlformats.org/presentationml/2006/ole">
              <mc:AlternateContent xmlns:mc="http://schemas.openxmlformats.org/markup-compatibility/2006">
                <mc:Choice xmlns:v="urn:schemas-microsoft-com:vml" Requires="v">
                  <p:oleObj spid="_x0000_s209184" name="Equation" r:id="rId33" imgW="799920" imgH="203040" progId="Equation.DSMT4">
                    <p:embed/>
                  </p:oleObj>
                </mc:Choice>
                <mc:Fallback>
                  <p:oleObj name="Equation" r:id="rId33" imgW="799920" imgH="2030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96001" y="228600"/>
                          <a:ext cx="350096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oleObj>
                </mc:Fallback>
              </mc:AlternateContent>
            </a:graphicData>
          </a:graphic>
        </p:graphicFrame>
        <p:sp>
          <p:nvSpPr>
            <p:cNvPr id="2423" name="Rectangle 71"/>
            <p:cNvSpPr>
              <a:spLocks noChangeArrowheads="1"/>
            </p:cNvSpPr>
            <p:nvPr/>
          </p:nvSpPr>
          <p:spPr bwMode="auto">
            <a:xfrm>
              <a:off x="3556000" y="304801"/>
              <a:ext cx="2389717" cy="519113"/>
            </a:xfrm>
            <a:prstGeom prst="rect">
              <a:avLst/>
            </a:prstGeom>
            <a:noFill/>
            <a:ln>
              <a:noFill/>
            </a:ln>
            <a:effectLst>
              <a:outerShdw dist="1796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wrap="none"/>
            <a:lstStyle/>
            <a:p>
              <a:r>
                <a:rPr kumimoji="1" lang="zh-CN" altLang="en-US" sz="2800" dirty="0">
                  <a:latin typeface="宋体" pitchFamily="2" charset="-122"/>
                </a:rPr>
                <a:t>变换顺序</a:t>
              </a:r>
              <a:r>
                <a:rPr kumimoji="1" lang="en-US" altLang="zh-CN" sz="2800" dirty="0">
                  <a:latin typeface="宋体" pitchFamily="2" charset="-122"/>
                </a:rPr>
                <a:t>:</a:t>
              </a:r>
            </a:p>
          </p:txBody>
        </p:sp>
      </p:grpSp>
      <p:grpSp>
        <p:nvGrpSpPr>
          <p:cNvPr id="70" name="组合 69"/>
          <p:cNvGrpSpPr/>
          <p:nvPr/>
        </p:nvGrpSpPr>
        <p:grpSpPr>
          <a:xfrm>
            <a:off x="10044688" y="1549159"/>
            <a:ext cx="2004391" cy="1573213"/>
            <a:chOff x="7086600" y="1371600"/>
            <a:chExt cx="2004391" cy="1066800"/>
          </a:xfrm>
        </p:grpSpPr>
        <p:sp>
          <p:nvSpPr>
            <p:cNvPr id="71" name="Rectangle 156"/>
            <p:cNvSpPr>
              <a:spLocks noChangeArrowheads="1"/>
            </p:cNvSpPr>
            <p:nvPr/>
          </p:nvSpPr>
          <p:spPr bwMode="auto">
            <a:xfrm>
              <a:off x="7086600" y="1371600"/>
              <a:ext cx="2004391" cy="1066800"/>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r>
                <a:rPr lang="zh-CN" altLang="en-US" sz="1600" dirty="0">
                  <a:latin typeface="Times New Roman" charset="0"/>
                </a:rPr>
                <a:t>纵坐标不变，横坐</a:t>
              </a:r>
            </a:p>
            <a:p>
              <a:pPr>
                <a:lnSpc>
                  <a:spcPct val="120000"/>
                </a:lnSpc>
              </a:pPr>
              <a:r>
                <a:rPr lang="zh-CN" altLang="en-US" sz="1600" dirty="0">
                  <a:latin typeface="Times New Roman" charset="0"/>
                </a:rPr>
                <a:t>标缩短到原</a:t>
              </a:r>
              <a:r>
                <a:rPr lang="zh-CN" altLang="en-US" sz="1600" dirty="0" smtClean="0">
                  <a:latin typeface="Times New Roman" charset="0"/>
                </a:rPr>
                <a:t>来的   </a:t>
              </a:r>
              <a:endParaRPr lang="zh-CN" altLang="en-US" sz="1600" dirty="0">
                <a:latin typeface="Times New Roman" charset="0"/>
              </a:endParaRPr>
            </a:p>
            <a:p>
              <a:pPr>
                <a:lnSpc>
                  <a:spcPct val="120000"/>
                </a:lnSpc>
              </a:pPr>
              <a:r>
                <a:rPr lang="zh-CN" altLang="en-US" sz="1600" dirty="0">
                  <a:latin typeface="Times New Roman" charset="0"/>
                </a:rPr>
                <a:t>倍  得</a:t>
              </a:r>
              <a:r>
                <a:rPr lang="zh-CN" altLang="en-US" sz="1600" dirty="0" smtClean="0">
                  <a:latin typeface="Times New Roman" charset="0"/>
                </a:rPr>
                <a:t>：</a:t>
              </a:r>
              <a:endParaRPr lang="en-US" altLang="zh-CN" sz="1600" dirty="0">
                <a:latin typeface="Times New Roman" charset="0"/>
              </a:endParaRPr>
            </a:p>
          </p:txBody>
        </p:sp>
        <p:graphicFrame>
          <p:nvGraphicFramePr>
            <p:cNvPr id="72" name="Object 171"/>
            <p:cNvGraphicFramePr>
              <a:graphicFrameLocks noChangeAspect="1"/>
            </p:cNvGraphicFramePr>
            <p:nvPr>
              <p:extLst>
                <p:ext uri="{D42A27DB-BD31-4B8C-83A1-F6EECF244321}">
                  <p14:modId xmlns:p14="http://schemas.microsoft.com/office/powerpoint/2010/main" val="1711369833"/>
                </p:ext>
              </p:extLst>
            </p:nvPr>
          </p:nvGraphicFramePr>
          <p:xfrm>
            <a:off x="8577746" y="1777332"/>
            <a:ext cx="160351" cy="255336"/>
          </p:xfrm>
          <a:graphic>
            <a:graphicData uri="http://schemas.openxmlformats.org/presentationml/2006/ole">
              <mc:AlternateContent xmlns:mc="http://schemas.openxmlformats.org/markup-compatibility/2006">
                <mc:Choice xmlns:v="urn:schemas-microsoft-com:vml" Requires="v">
                  <p:oleObj spid="_x0000_s209185" name="Equation" r:id="rId35" imgW="152280" imgH="393480" progId="Equation.DSMT4">
                    <p:embed/>
                  </p:oleObj>
                </mc:Choice>
                <mc:Fallback>
                  <p:oleObj name="Equation" r:id="rId35" imgW="152280" imgH="3934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577746" y="1777332"/>
                          <a:ext cx="160351" cy="255336"/>
                        </a:xfrm>
                        <a:prstGeom prst="rect">
                          <a:avLst/>
                        </a:prstGeom>
                        <a:solidFill>
                          <a:srgbClr val="FF9966"/>
                        </a:solidFill>
                        <a:ln>
                          <a:noFill/>
                        </a:ln>
                        <a:effectLst/>
                        <a:extLst/>
                      </p:spPr>
                    </p:pic>
                  </p:oleObj>
                </mc:Fallback>
              </mc:AlternateContent>
            </a:graphicData>
          </a:graphic>
        </p:graphicFrame>
      </p:grpSp>
      <p:grpSp>
        <p:nvGrpSpPr>
          <p:cNvPr id="73" name="组合 72"/>
          <p:cNvGrpSpPr/>
          <p:nvPr/>
        </p:nvGrpSpPr>
        <p:grpSpPr>
          <a:xfrm>
            <a:off x="7971081" y="1577251"/>
            <a:ext cx="1676400" cy="762000"/>
            <a:chOff x="7239000" y="2819400"/>
            <a:chExt cx="1676400" cy="762000"/>
          </a:xfrm>
        </p:grpSpPr>
        <p:sp>
          <p:nvSpPr>
            <p:cNvPr id="74" name="Rectangle 173"/>
            <p:cNvSpPr>
              <a:spLocks noChangeArrowheads="1"/>
            </p:cNvSpPr>
            <p:nvPr/>
          </p:nvSpPr>
          <p:spPr bwMode="auto">
            <a:xfrm>
              <a:off x="7239000" y="2819400"/>
              <a:ext cx="1676400" cy="762000"/>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smtClean="0">
                  <a:latin typeface="Times New Roman" charset="0"/>
                </a:rPr>
                <a:t>向左平移   个单位</a:t>
              </a:r>
            </a:p>
            <a:p>
              <a:r>
                <a:rPr lang="zh-CN" altLang="en-US" sz="1600" dirty="0">
                  <a:latin typeface="Times New Roman" charset="0"/>
                </a:rPr>
                <a:t>得</a:t>
              </a:r>
              <a:r>
                <a:rPr lang="zh-CN" altLang="en-US" sz="1600" dirty="0" smtClean="0">
                  <a:latin typeface="Times New Roman" charset="0"/>
                </a:rPr>
                <a:t>：</a:t>
              </a:r>
              <a:endParaRPr lang="en-US" altLang="zh-CN" sz="1600" dirty="0">
                <a:latin typeface="Times New Roman" charset="0"/>
              </a:endParaRPr>
            </a:p>
          </p:txBody>
        </p:sp>
        <p:graphicFrame>
          <p:nvGraphicFramePr>
            <p:cNvPr id="75" name="Object 174"/>
            <p:cNvGraphicFramePr>
              <a:graphicFrameLocks noChangeAspect="1"/>
            </p:cNvGraphicFramePr>
            <p:nvPr>
              <p:extLst>
                <p:ext uri="{D42A27DB-BD31-4B8C-83A1-F6EECF244321}">
                  <p14:modId xmlns:p14="http://schemas.microsoft.com/office/powerpoint/2010/main" val="3444837447"/>
                </p:ext>
              </p:extLst>
            </p:nvPr>
          </p:nvGraphicFramePr>
          <p:xfrm>
            <a:off x="8153400" y="2819400"/>
            <a:ext cx="165100" cy="393700"/>
          </p:xfrm>
          <a:graphic>
            <a:graphicData uri="http://schemas.openxmlformats.org/presentationml/2006/ole">
              <mc:AlternateContent xmlns:mc="http://schemas.openxmlformats.org/markup-compatibility/2006">
                <mc:Choice xmlns:v="urn:schemas-microsoft-com:vml" Requires="v">
                  <p:oleObj spid="_x0000_s209186" name="Equation" r:id="rId37" imgW="164880" imgH="393480" progId="Equation.3">
                    <p:embed/>
                  </p:oleObj>
                </mc:Choice>
                <mc:Fallback>
                  <p:oleObj name="Equation" r:id="rId37" imgW="164880" imgH="39348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153400" y="2819400"/>
                          <a:ext cx="165100" cy="393700"/>
                        </a:xfrm>
                        <a:prstGeom prst="rect">
                          <a:avLst/>
                        </a:prstGeom>
                        <a:solidFill>
                          <a:srgbClr val="FF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7" name="Rectangle 162"/>
          <p:cNvSpPr>
            <a:spLocks noChangeArrowheads="1"/>
          </p:cNvSpPr>
          <p:nvPr/>
        </p:nvSpPr>
        <p:spPr bwMode="auto">
          <a:xfrm>
            <a:off x="342900" y="640556"/>
            <a:ext cx="2971800" cy="609600"/>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30000"/>
              </a:lnSpc>
            </a:pPr>
            <a:r>
              <a:rPr lang="zh-CN" altLang="en-US" sz="1600" dirty="0" smtClean="0">
                <a:latin typeface="Times New Roman" charset="0"/>
              </a:rPr>
              <a:t>横坐标不变，纵坐标伸长到原来</a:t>
            </a:r>
          </a:p>
          <a:p>
            <a:pPr>
              <a:lnSpc>
                <a:spcPct val="130000"/>
              </a:lnSpc>
            </a:pPr>
            <a:r>
              <a:rPr lang="zh-CN" altLang="en-US" sz="1600" dirty="0">
                <a:latin typeface="Times New Roman" charset="0"/>
              </a:rPr>
              <a:t>的</a:t>
            </a:r>
            <a:r>
              <a:rPr lang="en-US" altLang="zh-CN" sz="1600" dirty="0">
                <a:latin typeface="Times New Roman" charset="0"/>
              </a:rPr>
              <a:t>3</a:t>
            </a:r>
            <a:r>
              <a:rPr lang="zh-CN" altLang="en-US" sz="1600" dirty="0">
                <a:latin typeface="Times New Roman" charset="0"/>
              </a:rPr>
              <a:t>倍得</a:t>
            </a:r>
            <a:r>
              <a:rPr lang="zh-CN" altLang="en-US" sz="1600" dirty="0" smtClean="0">
                <a:latin typeface="Times New Roman" charset="0"/>
              </a:rPr>
              <a:t>：</a:t>
            </a:r>
            <a:endParaRPr lang="en-US" altLang="zh-CN" sz="1600" dirty="0">
              <a:latin typeface="Times New Roman" charset="0"/>
            </a:endParaRPr>
          </a:p>
        </p:txBody>
      </p:sp>
    </p:spTree>
    <p:extLst>
      <p:ext uri="{BB962C8B-B14F-4D97-AF65-F5344CB8AC3E}">
        <p14:creationId xmlns:p14="http://schemas.microsoft.com/office/powerpoint/2010/main" val="335459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childTnLst>
                                    <p:set>
                                      <p:cBhvr additive="base">
                                        <p:cTn id="10" dur="1" fill="hold">
                                          <p:stCondLst>
                                            <p:cond delay="0"/>
                                          </p:stCondLst>
                                        </p:cTn>
                                        <p:tgtEl>
                                          <p:spTgt spid="2420"/>
                                        </p:tgtEl>
                                        <p:attrNameLst>
                                          <p:attrName>style.visibility</p:attrName>
                                        </p:attrNameLst>
                                      </p:cBhvr>
                                      <p:to>
                                        <p:strVal val="visible"/>
                                      </p:to>
                                    </p:set>
                                    <p:animEffect transition="in" filter="wipe(down)">
                                      <p:cBhvr additive="base">
                                        <p:cTn id="11" dur="500"/>
                                        <p:tgtEl>
                                          <p:spTgt spid="24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childTnLst>
                                    <p:set>
                                      <p:cBhvr additive="base">
                                        <p:cTn id="15" dur="1" fill="hold">
                                          <p:stCondLst>
                                            <p:cond delay="0"/>
                                          </p:stCondLst>
                                        </p:cTn>
                                        <p:tgtEl>
                                          <p:spTgt spid="2402"/>
                                        </p:tgtEl>
                                        <p:attrNameLst>
                                          <p:attrName>style.visibility</p:attrName>
                                        </p:attrNameLst>
                                      </p:cBhvr>
                                      <p:to>
                                        <p:strVal val="visible"/>
                                      </p:to>
                                    </p:set>
                                    <p:animEffect transition="in" filter="dissolve">
                                      <p:cBhvr additive="base">
                                        <p:cTn id="16" dur="500"/>
                                        <p:tgtEl>
                                          <p:spTgt spid="24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childTnLst>
                          </p:cTn>
                        </p:par>
                        <p:par>
                          <p:cTn id="22" fill="hold">
                            <p:stCondLst>
                              <p:cond delay="500"/>
                            </p:stCondLst>
                            <p:childTnLst>
                              <p:par>
                                <p:cTn id="23" presetID="22" presetClass="entr" presetSubtype="4" fill="hold" nodeType="afterEffect">
                                  <p:childTnLst>
                                    <p:set>
                                      <p:cBhvr additive="base">
                                        <p:cTn id="24" dur="1" fill="hold">
                                          <p:stCondLst>
                                            <p:cond delay="0"/>
                                          </p:stCondLst>
                                        </p:cTn>
                                        <p:tgtEl>
                                          <p:spTgt spid="2405"/>
                                        </p:tgtEl>
                                        <p:attrNameLst>
                                          <p:attrName>style.visibility</p:attrName>
                                        </p:attrNameLst>
                                      </p:cBhvr>
                                      <p:to>
                                        <p:strVal val="visible"/>
                                      </p:to>
                                    </p:set>
                                    <p:animEffect transition="in" filter="wipe(down)">
                                      <p:cBhvr additive="base">
                                        <p:cTn id="25" dur="500"/>
                                        <p:tgtEl>
                                          <p:spTgt spid="240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childTnLst>
                                    <p:set>
                                      <p:cBhvr additive="base">
                                        <p:cTn id="29" dur="1" fill="hold">
                                          <p:stCondLst>
                                            <p:cond delay="0"/>
                                          </p:stCondLst>
                                        </p:cTn>
                                        <p:tgtEl>
                                          <p:spTgt spid="2399"/>
                                        </p:tgtEl>
                                        <p:attrNameLst>
                                          <p:attrName>style.visibility</p:attrName>
                                        </p:attrNameLst>
                                      </p:cBhvr>
                                      <p:to>
                                        <p:strVal val="visible"/>
                                      </p:to>
                                    </p:set>
                                    <p:animEffect transition="in" filter="dissolve">
                                      <p:cBhvr additive="base">
                                        <p:cTn id="30" dur="500"/>
                                        <p:tgtEl>
                                          <p:spTgt spid="239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circle(in)">
                                      <p:cBhvr>
                                        <p:cTn id="35" dur="2000"/>
                                        <p:tgtEl>
                                          <p:spTgt spid="73"/>
                                        </p:tgtEl>
                                      </p:cBhvr>
                                    </p:animEffect>
                                  </p:childTnLst>
                                </p:cTn>
                              </p:par>
                            </p:childTnLst>
                          </p:cTn>
                        </p:par>
                        <p:par>
                          <p:cTn id="36" fill="hold">
                            <p:stCondLst>
                              <p:cond delay="2000"/>
                            </p:stCondLst>
                            <p:childTnLst>
                              <p:par>
                                <p:cTn id="37" presetID="22" presetClass="entr" presetSubtype="1" fill="hold" nodeType="afterEffect">
                                  <p:childTnLst>
                                    <p:set>
                                      <p:cBhvr additive="base">
                                        <p:cTn id="38" dur="1" fill="hold">
                                          <p:stCondLst>
                                            <p:cond delay="0"/>
                                          </p:stCondLst>
                                        </p:cTn>
                                        <p:tgtEl>
                                          <p:spTgt spid="2408"/>
                                        </p:tgtEl>
                                        <p:attrNameLst>
                                          <p:attrName>style.visibility</p:attrName>
                                        </p:attrNameLst>
                                      </p:cBhvr>
                                      <p:to>
                                        <p:strVal val="visible"/>
                                      </p:to>
                                    </p:set>
                                    <p:animEffect transition="in" filter="wipe(up)">
                                      <p:cBhvr additive="base">
                                        <p:cTn id="39" dur="500"/>
                                        <p:tgtEl>
                                          <p:spTgt spid="240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childTnLst>
                                    <p:set>
                                      <p:cBhvr additive="base">
                                        <p:cTn id="43" dur="1" fill="hold">
                                          <p:stCondLst>
                                            <p:cond delay="0"/>
                                          </p:stCondLst>
                                        </p:cTn>
                                        <p:tgtEl>
                                          <p:spTgt spid="2411"/>
                                        </p:tgtEl>
                                        <p:attrNameLst>
                                          <p:attrName>style.visibility</p:attrName>
                                        </p:attrNameLst>
                                      </p:cBhvr>
                                      <p:to>
                                        <p:strVal val="visible"/>
                                      </p:to>
                                    </p:set>
                                    <p:animEffect transition="in" filter="dissolve">
                                      <p:cBhvr additive="base">
                                        <p:cTn id="44" dur="500"/>
                                        <p:tgtEl>
                                          <p:spTgt spid="241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circle(in)">
                                      <p:cBhvr>
                                        <p:cTn id="49" dur="2000"/>
                                        <p:tgtEl>
                                          <p:spTgt spid="77"/>
                                        </p:tgtEl>
                                      </p:cBhvr>
                                    </p:animEffect>
                                  </p:childTnLst>
                                </p:cTn>
                              </p:par>
                            </p:childTnLst>
                          </p:cTn>
                        </p:par>
                        <p:par>
                          <p:cTn id="50" fill="hold">
                            <p:stCondLst>
                              <p:cond delay="2000"/>
                            </p:stCondLst>
                            <p:childTnLst>
                              <p:par>
                                <p:cTn id="51" presetID="22" presetClass="entr" presetSubtype="1" fill="hold" nodeType="afterEffect">
                                  <p:childTnLst>
                                    <p:set>
                                      <p:cBhvr additive="base">
                                        <p:cTn id="52" dur="1" fill="hold">
                                          <p:stCondLst>
                                            <p:cond delay="0"/>
                                          </p:stCondLst>
                                        </p:cTn>
                                        <p:tgtEl>
                                          <p:spTgt spid="2414"/>
                                        </p:tgtEl>
                                        <p:attrNameLst>
                                          <p:attrName>style.visibility</p:attrName>
                                        </p:attrNameLst>
                                      </p:cBhvr>
                                      <p:to>
                                        <p:strVal val="visible"/>
                                      </p:to>
                                    </p:set>
                                    <p:animEffect transition="in" filter="wipe(up)">
                                      <p:cBhvr additive="base">
                                        <p:cTn id="53" dur="500"/>
                                        <p:tgtEl>
                                          <p:spTgt spid="2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9026"/>
            <a:ext cx="1826141" cy="584775"/>
          </a:xfrm>
          <a:prstGeom prst="rect">
            <a:avLst/>
          </a:prstGeom>
          <a:noFill/>
        </p:spPr>
        <p:txBody>
          <a:bodyPr wrap="none" rtlCol="0">
            <a:spAutoFit/>
          </a:bodyPr>
          <a:lstStyle/>
          <a:p>
            <a:r>
              <a:rPr lang="zh-CN" altLang="en-US" sz="3200" b="1" dirty="0">
                <a:solidFill>
                  <a:srgbClr val="FF0000"/>
                </a:solidFill>
              </a:rPr>
              <a:t>典</a:t>
            </a:r>
            <a:r>
              <a:rPr lang="zh-CN" altLang="en-US" sz="3200" b="1" dirty="0" smtClean="0">
                <a:solidFill>
                  <a:srgbClr val="FF0000"/>
                </a:solidFill>
              </a:rPr>
              <a:t>型例题</a:t>
            </a:r>
            <a:endParaRPr lang="zh-CN" altLang="en-US" sz="3200" b="1" dirty="0">
              <a:solidFill>
                <a:srgbClr val="FF0000"/>
              </a:solidFill>
            </a:endParaRPr>
          </a:p>
        </p:txBody>
      </p:sp>
      <p:sp>
        <p:nvSpPr>
          <p:cNvPr id="100" name="TextBox 99"/>
          <p:cNvSpPr txBox="1"/>
          <p:nvPr/>
        </p:nvSpPr>
        <p:spPr>
          <a:xfrm>
            <a:off x="291548" y="3891588"/>
            <a:ext cx="11052313" cy="830997"/>
          </a:xfrm>
          <a:prstGeom prst="rect">
            <a:avLst/>
          </a:prstGeom>
          <a:noFill/>
        </p:spPr>
        <p:txBody>
          <a:bodyPr wrap="square" rtlCol="0">
            <a:spAutoFit/>
          </a:bodyPr>
          <a:lstStyle/>
          <a:p>
            <a:r>
              <a:rPr lang="zh-CN" altLang="en-US" sz="2400" dirty="0" smtClean="0">
                <a:solidFill>
                  <a:srgbClr val="FF0000"/>
                </a:solidFill>
              </a:rPr>
              <a:t>分析</a:t>
            </a:r>
            <a:r>
              <a:rPr lang="en-US" altLang="zh-CN" sz="2400" dirty="0" smtClean="0">
                <a:solidFill>
                  <a:srgbClr val="002060"/>
                </a:solidFill>
                <a:sym typeface="Wingdings" pitchFamily="2" charset="2"/>
              </a:rPr>
              <a:t>(1)</a:t>
            </a:r>
            <a:r>
              <a:rPr lang="zh-CN" altLang="en-US" sz="2400" dirty="0" smtClean="0">
                <a:solidFill>
                  <a:srgbClr val="002060"/>
                </a:solidFill>
                <a:sym typeface="Wingdings" pitchFamily="2" charset="2"/>
              </a:rPr>
              <a:t>考查整合信息的能力，从图中获取关键性质，最值，周期，进一步用待定系数法求解参数取值。</a:t>
            </a:r>
            <a:endParaRPr lang="en-US" altLang="zh-CN" sz="2400" dirty="0" smtClean="0">
              <a:solidFill>
                <a:srgbClr val="002060"/>
              </a:solidFill>
              <a:sym typeface="Wingdings" pitchFamily="2" charset="2"/>
            </a:endParaRPr>
          </a:p>
        </p:txBody>
      </p:sp>
      <p:sp>
        <p:nvSpPr>
          <p:cNvPr id="16" name="TextBox 15"/>
          <p:cNvSpPr txBox="1"/>
          <p:nvPr/>
        </p:nvSpPr>
        <p:spPr>
          <a:xfrm>
            <a:off x="913070" y="1046922"/>
            <a:ext cx="8297191" cy="369332"/>
          </a:xfrm>
          <a:prstGeom prst="rect">
            <a:avLst/>
          </a:prstGeom>
          <a:noFill/>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17" name="TextBox 16"/>
              <p:cNvSpPr txBox="1"/>
              <p:nvPr/>
            </p:nvSpPr>
            <p:spPr>
              <a:xfrm>
                <a:off x="543339" y="927652"/>
                <a:ext cx="10721009" cy="1520673"/>
              </a:xfrm>
              <a:prstGeom prst="rect">
                <a:avLst/>
              </a:prstGeom>
              <a:noFill/>
            </p:spPr>
            <p:txBody>
              <a:bodyPr wrap="square" rtlCol="0">
                <a:spAutoFit/>
              </a:bodyPr>
              <a:lstStyle/>
              <a:p>
                <a:r>
                  <a:rPr lang="zh-CN" altLang="en-US" dirty="0" smtClean="0">
                    <a:solidFill>
                      <a:schemeClr val="tx1"/>
                    </a:solidFill>
                  </a:rPr>
                  <a:t>例</a:t>
                </a:r>
                <a:r>
                  <a:rPr lang="en-US" altLang="zh-CN" dirty="0"/>
                  <a:t>3</a:t>
                </a:r>
                <a:r>
                  <a:rPr lang="en-US" altLang="zh-CN" dirty="0" smtClean="0">
                    <a:solidFill>
                      <a:schemeClr val="tx1"/>
                    </a:solidFill>
                  </a:rPr>
                  <a:t>.</a:t>
                </a:r>
                <a:r>
                  <a:rPr lang="zh-CN" altLang="en-US" dirty="0" smtClean="0">
                    <a:solidFill>
                      <a:schemeClr val="tx1"/>
                    </a:solidFill>
                  </a:rPr>
                  <a:t>函数</a:t>
                </a:r>
                <a14:m>
                  <m:oMath xmlns:m="http://schemas.openxmlformats.org/officeDocument/2006/math">
                    <m:r>
                      <a:rPr lang="en-US" altLang="zh-CN" sz="2400" b="1" i="1">
                        <a:solidFill>
                          <a:schemeClr val="tx1"/>
                        </a:solidFill>
                        <a:latin typeface="Cambria Math"/>
                      </a:rPr>
                      <m:t>𝒇</m:t>
                    </m:r>
                    <m:d>
                      <m:dPr>
                        <m:ctrlPr>
                          <a:rPr lang="en-US" altLang="zh-CN" sz="2400" b="1" i="1" smtClean="0">
                            <a:solidFill>
                              <a:schemeClr val="tx1"/>
                            </a:solidFill>
                            <a:latin typeface="Cambria Math"/>
                          </a:rPr>
                        </m:ctrlPr>
                      </m:dPr>
                      <m:e>
                        <m:r>
                          <a:rPr lang="en-US" altLang="zh-CN" sz="2400" b="1" i="1" smtClean="0">
                            <a:solidFill>
                              <a:schemeClr val="tx1"/>
                            </a:solidFill>
                            <a:latin typeface="Cambria Math"/>
                          </a:rPr>
                          <m:t>𝒙</m:t>
                        </m:r>
                      </m:e>
                    </m:d>
                    <m:r>
                      <a:rPr lang="en-US" altLang="zh-CN" sz="2400" b="1" i="1">
                        <a:solidFill>
                          <a:schemeClr val="tx1"/>
                        </a:solidFill>
                        <a:latin typeface="Cambria Math"/>
                      </a:rPr>
                      <m:t>=</m:t>
                    </m:r>
                    <m:r>
                      <a:rPr lang="en-US" altLang="zh-CN" sz="2400" b="1" i="1" smtClean="0">
                        <a:solidFill>
                          <a:schemeClr val="tx1"/>
                        </a:solidFill>
                        <a:latin typeface="Cambria Math"/>
                      </a:rPr>
                      <m:t>𝑨</m:t>
                    </m:r>
                    <m:r>
                      <a:rPr lang="en-US" altLang="zh-CN" sz="2400" b="1" i="0">
                        <a:solidFill>
                          <a:schemeClr val="tx1"/>
                        </a:solidFill>
                        <a:latin typeface="Cambria Math"/>
                      </a:rPr>
                      <m:t>𝐬𝐢𝐧</m:t>
                    </m:r>
                    <m:r>
                      <m:rPr>
                        <m:nor/>
                      </m:rPr>
                      <a:rPr lang="en-US" altLang="zh-CN" sz="2400" b="1" dirty="0">
                        <a:solidFill>
                          <a:schemeClr val="tx1"/>
                        </a:solidFill>
                        <a:latin typeface="Times New Roman" charset="0"/>
                      </a:rPr>
                      <m:t>(</m:t>
                    </m:r>
                    <m:r>
                      <m:rPr>
                        <m:nor/>
                      </m:rPr>
                      <a:rPr lang="en-US" altLang="zh-CN" sz="2400" b="1" dirty="0">
                        <a:solidFill>
                          <a:schemeClr val="tx1"/>
                        </a:solidFill>
                        <a:latin typeface="Times New Roman" charset="0"/>
                      </a:rPr>
                      <m:t>ω</m:t>
                    </m:r>
                    <m:r>
                      <a:rPr lang="en-US" altLang="zh-CN" sz="2000" b="1" i="1">
                        <a:latin typeface="Cambria Math"/>
                      </a:rPr>
                      <m:t>𝒙</m:t>
                    </m:r>
                    <m:r>
                      <m:rPr>
                        <m:nor/>
                      </m:rPr>
                      <a:rPr lang="en-US" altLang="zh-CN" sz="2400" b="1" dirty="0">
                        <a:solidFill>
                          <a:schemeClr val="tx1"/>
                        </a:solidFill>
                        <a:latin typeface="Times New Roman" charset="0"/>
                      </a:rPr>
                      <m:t>+</m:t>
                    </m:r>
                    <m:r>
                      <m:rPr>
                        <m:nor/>
                      </m:rPr>
                      <a:rPr lang="en-US" altLang="zh-CN" sz="2400" b="1" dirty="0">
                        <a:solidFill>
                          <a:schemeClr val="tx1"/>
                        </a:solidFill>
                        <a:latin typeface="Times New Roman" charset="0"/>
                      </a:rPr>
                      <m:t>φ</m:t>
                    </m:r>
                    <m:r>
                      <m:rPr>
                        <m:nor/>
                      </m:rPr>
                      <a:rPr lang="en-US" altLang="zh-CN" sz="2400" b="1" dirty="0">
                        <a:solidFill>
                          <a:schemeClr val="tx1"/>
                        </a:solidFill>
                        <a:latin typeface="Times New Roman" charset="0"/>
                      </a:rPr>
                      <m:t>)</m:t>
                    </m:r>
                    <m:r>
                      <m:rPr>
                        <m:nor/>
                      </m:rPr>
                      <a:rPr lang="zh-CN" altLang="en-US" sz="2400" b="1" dirty="0">
                        <a:solidFill>
                          <a:schemeClr val="tx1"/>
                        </a:solidFill>
                        <a:latin typeface="Times New Roman" charset="0"/>
                      </a:rPr>
                      <m:t>（</m:t>
                    </m:r>
                    <m:r>
                      <m:rPr>
                        <m:nor/>
                      </m:rPr>
                      <a:rPr lang="en-US" altLang="zh-CN" sz="2400" b="1" dirty="0">
                        <a:solidFill>
                          <a:schemeClr val="tx1"/>
                        </a:solidFill>
                        <a:latin typeface="Times New Roman" charset="0"/>
                      </a:rPr>
                      <m:t>A</m:t>
                    </m:r>
                    <m:r>
                      <m:rPr>
                        <m:nor/>
                      </m:rPr>
                      <a:rPr lang="zh-CN" altLang="en-US" sz="2400" b="1" dirty="0">
                        <a:solidFill>
                          <a:schemeClr val="tx1"/>
                        </a:solidFill>
                        <a:latin typeface="Times New Roman" charset="0"/>
                      </a:rPr>
                      <m:t>＞</m:t>
                    </m:r>
                    <m:r>
                      <m:rPr>
                        <m:nor/>
                      </m:rPr>
                      <a:rPr lang="en-US" altLang="zh-CN" sz="2400" b="1" dirty="0">
                        <a:solidFill>
                          <a:schemeClr val="tx1"/>
                        </a:solidFill>
                        <a:latin typeface="Times New Roman" charset="0"/>
                      </a:rPr>
                      <m:t>0</m:t>
                    </m:r>
                    <m:r>
                      <m:rPr>
                        <m:nor/>
                      </m:rPr>
                      <a:rPr lang="en-US" altLang="zh-CN" sz="2400" b="1" i="0" dirty="0" smtClean="0">
                        <a:solidFill>
                          <a:schemeClr val="tx1"/>
                        </a:solidFill>
                        <a:latin typeface="Times New Roman" charset="0"/>
                      </a:rPr>
                      <m:t>,</m:t>
                    </m:r>
                    <m:r>
                      <m:rPr>
                        <m:nor/>
                      </m:rPr>
                      <a:rPr lang="en-US" altLang="zh-CN" sz="2400" b="1" dirty="0">
                        <a:solidFill>
                          <a:schemeClr val="tx1"/>
                        </a:solidFill>
                        <a:latin typeface="Times New Roman" charset="0"/>
                      </a:rPr>
                      <m:t>ω</m:t>
                    </m:r>
                    <m:r>
                      <m:rPr>
                        <m:nor/>
                      </m:rPr>
                      <a:rPr lang="zh-CN" altLang="en-US" sz="2400" b="1" dirty="0">
                        <a:solidFill>
                          <a:schemeClr val="tx1"/>
                        </a:solidFill>
                        <a:latin typeface="Times New Roman" charset="0"/>
                      </a:rPr>
                      <m:t>＞</m:t>
                    </m:r>
                    <m:r>
                      <m:rPr>
                        <m:nor/>
                      </m:rPr>
                      <a:rPr lang="en-US" altLang="zh-CN" sz="2400" b="1" dirty="0">
                        <a:solidFill>
                          <a:schemeClr val="tx1"/>
                        </a:solidFill>
                        <a:latin typeface="Times New Roman" charset="0"/>
                      </a:rPr>
                      <m:t>0</m:t>
                    </m:r>
                    <m:r>
                      <m:rPr>
                        <m:nor/>
                      </m:rPr>
                      <a:rPr lang="en-US" altLang="zh-CN" sz="2400" b="1" i="0" dirty="0" smtClean="0">
                        <a:solidFill>
                          <a:schemeClr val="tx1"/>
                        </a:solidFill>
                        <a:latin typeface="Times New Roman" charset="0"/>
                      </a:rPr>
                      <m:t>,</m:t>
                    </m:r>
                    <m:d>
                      <m:dPr>
                        <m:begChr m:val="|"/>
                        <m:endChr m:val="|"/>
                        <m:ctrlPr>
                          <a:rPr lang="zh-CN" altLang="en-US" sz="2400" b="1" i="1" dirty="0" smtClean="0">
                            <a:solidFill>
                              <a:schemeClr val="tx1"/>
                            </a:solidFill>
                            <a:latin typeface="Cambria Math"/>
                          </a:rPr>
                        </m:ctrlPr>
                      </m:dPr>
                      <m:e>
                        <m:r>
                          <a:rPr lang="zh-CN" altLang="en-US" sz="2400" b="1" i="1" dirty="0" smtClean="0">
                            <a:solidFill>
                              <a:schemeClr val="tx1"/>
                            </a:solidFill>
                            <a:latin typeface="Cambria Math"/>
                          </a:rPr>
                          <m:t>𝝋</m:t>
                        </m:r>
                      </m:e>
                    </m:d>
                    <m:r>
                      <m:rPr>
                        <m:nor/>
                      </m:rPr>
                      <a:rPr lang="en-US" altLang="zh-CN" sz="2000" b="1" dirty="0">
                        <a:solidFill>
                          <a:schemeClr val="tx1"/>
                        </a:solidFill>
                        <a:latin typeface="Times New Roman" charset="0"/>
                      </a:rPr>
                      <m:t> </m:t>
                    </m:r>
                    <m:r>
                      <m:rPr>
                        <m:nor/>
                      </m:rPr>
                      <a:rPr lang="en-US" altLang="zh-CN" sz="2000" b="1" i="0" dirty="0" smtClean="0">
                        <a:solidFill>
                          <a:schemeClr val="tx1"/>
                        </a:solidFill>
                        <a:latin typeface="Times New Roman" charset="0"/>
                      </a:rPr>
                      <m:t>&lt;</m:t>
                    </m:r>
                    <m:f>
                      <m:fPr>
                        <m:ctrlPr>
                          <a:rPr lang="en-US" altLang="zh-CN" sz="2000" b="1" i="1" dirty="0" smtClean="0">
                            <a:solidFill>
                              <a:schemeClr val="tx1"/>
                            </a:solidFill>
                            <a:latin typeface="Cambria Math"/>
                          </a:rPr>
                        </m:ctrlPr>
                      </m:fPr>
                      <m:num>
                        <m:r>
                          <a:rPr lang="zh-CN" altLang="en-US" sz="2000" b="1" i="1" dirty="0" smtClean="0">
                            <a:solidFill>
                              <a:schemeClr val="tx1"/>
                            </a:solidFill>
                            <a:latin typeface="Cambria Math"/>
                          </a:rPr>
                          <m:t>𝝅</m:t>
                        </m:r>
                      </m:num>
                      <m:den>
                        <m:r>
                          <a:rPr lang="en-US" altLang="zh-CN" sz="2000" b="1" i="1" dirty="0" smtClean="0">
                            <a:solidFill>
                              <a:schemeClr val="tx1"/>
                            </a:solidFill>
                            <a:latin typeface="Cambria Math"/>
                          </a:rPr>
                          <m:t>𝟐</m:t>
                        </m:r>
                      </m:den>
                    </m:f>
                    <m:r>
                      <m:rPr>
                        <m:nor/>
                      </m:rPr>
                      <a:rPr lang="zh-CN" altLang="en-US" sz="2000" b="1" dirty="0">
                        <a:solidFill>
                          <a:schemeClr val="tx1"/>
                        </a:solidFill>
                        <a:latin typeface="Times New Roman" charset="0"/>
                      </a:rPr>
                      <m:t>）</m:t>
                    </m:r>
                    <m:r>
                      <a:rPr lang="zh-CN" altLang="en-US" sz="2000" b="1" i="1" dirty="0" smtClean="0">
                        <a:solidFill>
                          <a:schemeClr val="tx1"/>
                        </a:solidFill>
                        <a:latin typeface="Cambria Math"/>
                      </a:rPr>
                      <m:t>的</m:t>
                    </m:r>
                    <m:r>
                      <a:rPr lang="zh-CN" altLang="en-US" sz="2000" b="1" i="1" dirty="0">
                        <a:solidFill>
                          <a:schemeClr val="tx1"/>
                        </a:solidFill>
                        <a:latin typeface="Cambria Math"/>
                      </a:rPr>
                      <m:t>部分</m:t>
                    </m:r>
                    <m:r>
                      <a:rPr lang="zh-CN" altLang="en-US" sz="2000" b="1" i="1" dirty="0" smtClean="0">
                        <a:solidFill>
                          <a:schemeClr val="tx1"/>
                        </a:solidFill>
                        <a:latin typeface="Cambria Math"/>
                      </a:rPr>
                      <m:t>图像</m:t>
                    </m:r>
                    <m:r>
                      <a:rPr lang="zh-CN" altLang="en-US" sz="2000" b="1" i="1" dirty="0">
                        <a:solidFill>
                          <a:schemeClr val="tx1"/>
                        </a:solidFill>
                        <a:latin typeface="Cambria Math"/>
                      </a:rPr>
                      <m:t>如图</m:t>
                    </m:r>
                    <m:r>
                      <a:rPr lang="zh-CN" altLang="en-US" sz="2000" b="1" i="1" dirty="0" smtClean="0">
                        <a:solidFill>
                          <a:schemeClr val="tx1"/>
                        </a:solidFill>
                        <a:latin typeface="Cambria Math"/>
                      </a:rPr>
                      <m:t>所示</m:t>
                    </m:r>
                    <m:r>
                      <a:rPr lang="en-US" altLang="zh-CN" sz="2000" b="1" i="1" dirty="0" smtClean="0">
                        <a:solidFill>
                          <a:schemeClr val="tx1"/>
                        </a:solidFill>
                        <a:latin typeface="Cambria Math"/>
                      </a:rPr>
                      <m:t>.</m:t>
                    </m:r>
                  </m:oMath>
                </a14:m>
                <a:endParaRPr lang="en-US" altLang="zh-CN" b="1" dirty="0" smtClean="0">
                  <a:solidFill>
                    <a:schemeClr val="tx1"/>
                  </a:solidFill>
                </a:endParaRPr>
              </a:p>
              <a:p>
                <a:r>
                  <a:rPr lang="en-US" altLang="zh-CN" b="1" dirty="0" smtClean="0">
                    <a:solidFill>
                      <a:schemeClr val="tx1"/>
                    </a:solidFill>
                  </a:rPr>
                  <a:t>(1)</a:t>
                </a:r>
                <a:r>
                  <a:rPr lang="zh-CN" altLang="en-US" b="1" dirty="0" smtClean="0">
                    <a:solidFill>
                      <a:schemeClr val="tx1"/>
                    </a:solidFill>
                  </a:rPr>
                  <a:t>求</a:t>
                </a:r>
                <a14:m>
                  <m:oMath xmlns:m="http://schemas.openxmlformats.org/officeDocument/2006/math">
                    <m:r>
                      <a:rPr lang="en-US" altLang="zh-CN" b="1" i="1">
                        <a:solidFill>
                          <a:schemeClr val="tx1"/>
                        </a:solidFill>
                        <a:latin typeface="Cambria Math"/>
                      </a:rPr>
                      <m:t>𝒇</m:t>
                    </m:r>
                    <m:d>
                      <m:dPr>
                        <m:ctrlPr>
                          <a:rPr lang="en-US" altLang="zh-CN" b="1" i="1">
                            <a:solidFill>
                              <a:schemeClr val="tx1"/>
                            </a:solidFill>
                            <a:latin typeface="Cambria Math"/>
                          </a:rPr>
                        </m:ctrlPr>
                      </m:dPr>
                      <m:e>
                        <m:r>
                          <a:rPr lang="en-US" altLang="zh-CN" b="1" i="1">
                            <a:solidFill>
                              <a:schemeClr val="tx1"/>
                            </a:solidFill>
                            <a:latin typeface="Cambria Math"/>
                          </a:rPr>
                          <m:t>𝒙</m:t>
                        </m:r>
                      </m:e>
                    </m:d>
                  </m:oMath>
                </a14:m>
                <a:r>
                  <a:rPr lang="zh-CN" altLang="en-US" b="1" dirty="0" smtClean="0">
                    <a:solidFill>
                      <a:schemeClr val="tx1"/>
                    </a:solidFill>
                  </a:rPr>
                  <a:t>的最小正周期及解析式；</a:t>
                </a:r>
                <a:endParaRPr lang="en-US" altLang="zh-CN" b="1" dirty="0" smtClean="0">
                  <a:solidFill>
                    <a:schemeClr val="tx1"/>
                  </a:solidFill>
                </a:endParaRPr>
              </a:p>
              <a:p>
                <a:r>
                  <a:rPr lang="en-US" altLang="zh-CN" b="1" dirty="0" smtClean="0">
                    <a:solidFill>
                      <a:schemeClr val="tx1"/>
                    </a:solidFill>
                  </a:rPr>
                  <a:t>(2)</a:t>
                </a:r>
                <a:r>
                  <a:rPr lang="zh-CN" altLang="en-US" b="1" dirty="0" smtClean="0">
                    <a:solidFill>
                      <a:schemeClr val="tx1"/>
                    </a:solidFill>
                  </a:rPr>
                  <a:t>设</a:t>
                </a:r>
                <a:r>
                  <a:rPr lang="en-US" altLang="zh-CN" b="1" dirty="0" smtClean="0">
                    <a:solidFill>
                      <a:schemeClr val="tx1"/>
                    </a:solidFill>
                  </a:rPr>
                  <a:t>g</a:t>
                </a:r>
                <a14:m>
                  <m:oMath xmlns:m="http://schemas.openxmlformats.org/officeDocument/2006/math">
                    <m:d>
                      <m:dPr>
                        <m:ctrlPr>
                          <a:rPr lang="en-US" altLang="zh-CN" b="1" i="1">
                            <a:solidFill>
                              <a:schemeClr val="tx1"/>
                            </a:solidFill>
                            <a:latin typeface="Cambria Math"/>
                          </a:rPr>
                        </m:ctrlPr>
                      </m:dPr>
                      <m:e>
                        <m:r>
                          <a:rPr lang="en-US" altLang="zh-CN" b="1" i="1">
                            <a:solidFill>
                              <a:schemeClr val="tx1"/>
                            </a:solidFill>
                            <a:latin typeface="Cambria Math"/>
                          </a:rPr>
                          <m:t>𝒙</m:t>
                        </m:r>
                      </m:e>
                    </m:d>
                  </m:oMath>
                </a14:m>
                <a:r>
                  <a:rPr lang="en-US" altLang="zh-CN" b="1" dirty="0" smtClean="0">
                    <a:solidFill>
                      <a:schemeClr val="tx1"/>
                    </a:solidFill>
                  </a:rPr>
                  <a:t>=</a:t>
                </a:r>
                <a:r>
                  <a:rPr lang="en-US" altLang="zh-CN" b="1" dirty="0">
                    <a:solidFill>
                      <a:schemeClr val="tx1"/>
                    </a:solidFill>
                  </a:rPr>
                  <a:t> </a:t>
                </a:r>
                <a14:m>
                  <m:oMath xmlns:m="http://schemas.openxmlformats.org/officeDocument/2006/math">
                    <m:r>
                      <a:rPr lang="en-US" altLang="zh-CN" b="1" i="1">
                        <a:solidFill>
                          <a:schemeClr val="tx1"/>
                        </a:solidFill>
                        <a:latin typeface="Cambria Math"/>
                      </a:rPr>
                      <m:t>𝒇</m:t>
                    </m:r>
                    <m:d>
                      <m:dPr>
                        <m:ctrlPr>
                          <a:rPr lang="en-US" altLang="zh-CN" b="1" i="1">
                            <a:solidFill>
                              <a:schemeClr val="tx1"/>
                            </a:solidFill>
                            <a:latin typeface="Cambria Math"/>
                          </a:rPr>
                        </m:ctrlPr>
                      </m:dPr>
                      <m:e>
                        <m:r>
                          <a:rPr lang="en-US" altLang="zh-CN" b="1" i="1">
                            <a:solidFill>
                              <a:schemeClr val="tx1"/>
                            </a:solidFill>
                            <a:latin typeface="Cambria Math"/>
                          </a:rPr>
                          <m:t>𝒙</m:t>
                        </m:r>
                      </m:e>
                    </m:d>
                  </m:oMath>
                </a14:m>
                <a:r>
                  <a:rPr lang="en-US" altLang="zh-CN" b="1" dirty="0" smtClean="0">
                    <a:solidFill>
                      <a:schemeClr val="tx1"/>
                    </a:solidFill>
                  </a:rPr>
                  <a:t>-cos</a:t>
                </a:r>
                <a:r>
                  <a:rPr lang="en-US" altLang="zh-CN" b="1" dirty="0">
                    <a:solidFill>
                      <a:schemeClr val="tx1"/>
                    </a:solidFill>
                  </a:rPr>
                  <a:t> </a:t>
                </a:r>
                <a14:m>
                  <m:oMath xmlns:m="http://schemas.openxmlformats.org/officeDocument/2006/math">
                    <m:r>
                      <a:rPr lang="en-US" altLang="zh-CN" b="1" i="1">
                        <a:solidFill>
                          <a:schemeClr val="tx1"/>
                        </a:solidFill>
                        <a:latin typeface="Cambria Math"/>
                      </a:rPr>
                      <m:t>𝒙</m:t>
                    </m:r>
                  </m:oMath>
                </a14:m>
                <a:r>
                  <a:rPr lang="en-US" altLang="zh-CN" b="1" dirty="0" smtClean="0">
                    <a:solidFill>
                      <a:schemeClr val="tx1"/>
                    </a:solidFill>
                  </a:rPr>
                  <a:t>,</a:t>
                </a:r>
                <a:r>
                  <a:rPr lang="zh-CN" altLang="en-US" b="1" dirty="0" smtClean="0">
                    <a:solidFill>
                      <a:schemeClr val="tx1"/>
                    </a:solidFill>
                  </a:rPr>
                  <a:t>求函数</a:t>
                </a:r>
                <a:r>
                  <a:rPr lang="en-US" altLang="zh-CN" b="1" dirty="0">
                    <a:solidFill>
                      <a:schemeClr val="tx1"/>
                    </a:solidFill>
                  </a:rPr>
                  <a:t>g</a:t>
                </a:r>
                <a14:m>
                  <m:oMath xmlns:m="http://schemas.openxmlformats.org/officeDocument/2006/math">
                    <m:d>
                      <m:dPr>
                        <m:ctrlPr>
                          <a:rPr lang="en-US" altLang="zh-CN" b="1" i="1">
                            <a:solidFill>
                              <a:schemeClr val="tx1"/>
                            </a:solidFill>
                            <a:latin typeface="Cambria Math"/>
                          </a:rPr>
                        </m:ctrlPr>
                      </m:dPr>
                      <m:e>
                        <m:r>
                          <a:rPr lang="en-US" altLang="zh-CN" b="1" i="1">
                            <a:solidFill>
                              <a:schemeClr val="tx1"/>
                            </a:solidFill>
                            <a:latin typeface="Cambria Math"/>
                          </a:rPr>
                          <m:t>𝒙</m:t>
                        </m:r>
                      </m:e>
                    </m:d>
                  </m:oMath>
                </a14:m>
                <a:r>
                  <a:rPr lang="zh-CN" altLang="en-US" b="1" dirty="0" smtClean="0">
                    <a:solidFill>
                      <a:schemeClr val="tx1"/>
                    </a:solidFill>
                  </a:rPr>
                  <a:t>在区间</a:t>
                </a:r>
                <a14:m>
                  <m:oMath xmlns:m="http://schemas.openxmlformats.org/officeDocument/2006/math">
                    <m:d>
                      <m:dPr>
                        <m:begChr m:val="["/>
                        <m:endChr m:val="]"/>
                        <m:ctrlPr>
                          <a:rPr lang="en-US" altLang="zh-CN" b="1" i="1" smtClean="0">
                            <a:solidFill>
                              <a:schemeClr val="tx1"/>
                            </a:solidFill>
                            <a:latin typeface="Cambria Math"/>
                          </a:rPr>
                        </m:ctrlPr>
                      </m:dPr>
                      <m:e>
                        <m:r>
                          <a:rPr lang="en-US" altLang="zh-CN" b="1" i="1" smtClean="0">
                            <a:solidFill>
                              <a:schemeClr val="tx1"/>
                            </a:solidFill>
                            <a:latin typeface="Cambria Math"/>
                          </a:rPr>
                          <m:t>𝟎</m:t>
                        </m:r>
                        <m:r>
                          <a:rPr lang="zh-CN" altLang="en-US" b="1" i="1" smtClean="0">
                            <a:solidFill>
                              <a:schemeClr val="tx1"/>
                            </a:solidFill>
                            <a:latin typeface="Cambria Math"/>
                          </a:rPr>
                          <m:t>，</m:t>
                        </m:r>
                        <m:f>
                          <m:fPr>
                            <m:ctrlPr>
                              <a:rPr lang="en-US" altLang="zh-CN" b="1" i="1" smtClean="0">
                                <a:solidFill>
                                  <a:schemeClr val="tx1"/>
                                </a:solidFill>
                                <a:latin typeface="Cambria Math"/>
                              </a:rPr>
                            </m:ctrlPr>
                          </m:fPr>
                          <m:num>
                            <m:r>
                              <a:rPr lang="zh-CN" altLang="en-US" b="1" i="1" smtClean="0">
                                <a:solidFill>
                                  <a:schemeClr val="tx1"/>
                                </a:solidFill>
                                <a:latin typeface="Cambria Math"/>
                              </a:rPr>
                              <m:t>𝝅</m:t>
                            </m:r>
                          </m:num>
                          <m:den>
                            <m:r>
                              <a:rPr lang="en-US" altLang="zh-CN" b="1" i="1" smtClean="0">
                                <a:solidFill>
                                  <a:schemeClr val="tx1"/>
                                </a:solidFill>
                                <a:latin typeface="Cambria Math"/>
                              </a:rPr>
                              <m:t>𝟐</m:t>
                            </m:r>
                          </m:den>
                        </m:f>
                      </m:e>
                    </m:d>
                  </m:oMath>
                </a14:m>
                <a:r>
                  <a:rPr lang="zh-CN" altLang="en-US" b="1" dirty="0" smtClean="0">
                    <a:solidFill>
                      <a:schemeClr val="tx1"/>
                    </a:solidFill>
                  </a:rPr>
                  <a:t>上的最小值</a:t>
                </a:r>
                <a:endParaRPr lang="en-US" altLang="zh-CN" b="1" dirty="0" smtClean="0">
                  <a:solidFill>
                    <a:schemeClr val="tx1"/>
                  </a:solidFill>
                </a:endParaRPr>
              </a:p>
              <a:p>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43339" y="927652"/>
                <a:ext cx="10721009" cy="1520673"/>
              </a:xfrm>
              <a:prstGeom prst="rect">
                <a:avLst/>
              </a:prstGeom>
              <a:blipFill rotWithShape="1">
                <a:blip r:embed="rId2"/>
                <a:stretch>
                  <a:fillRect l="-455"/>
                </a:stretch>
              </a:blipFill>
            </p:spPr>
            <p:txBody>
              <a:bodyPr/>
              <a:lstStyle/>
              <a:p>
                <a:r>
                  <a:rPr lang="zh-CN" altLang="en-US">
                    <a:noFill/>
                  </a:rPr>
                  <a:t> </a:t>
                </a:r>
              </a:p>
            </p:txBody>
          </p:sp>
        </mc:Fallback>
      </mc:AlternateContent>
      <p:pic>
        <p:nvPicPr>
          <p:cNvPr id="204815" name="图片 2" descr="理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2923" y="1669160"/>
            <a:ext cx="3750938" cy="219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8514" y="5234608"/>
            <a:ext cx="10775347" cy="830997"/>
          </a:xfrm>
          <a:prstGeom prst="rect">
            <a:avLst/>
          </a:prstGeom>
          <a:noFill/>
        </p:spPr>
        <p:txBody>
          <a:bodyPr wrap="square" rtlCol="0">
            <a:spAutoFit/>
          </a:bodyPr>
          <a:lstStyle/>
          <a:p>
            <a:r>
              <a:rPr lang="en-US" altLang="zh-CN" sz="2400" dirty="0">
                <a:solidFill>
                  <a:srgbClr val="002060"/>
                </a:solidFill>
              </a:rPr>
              <a:t>(2)</a:t>
            </a:r>
            <a:r>
              <a:rPr lang="zh-CN" altLang="en-US" sz="2400" dirty="0">
                <a:solidFill>
                  <a:srgbClr val="002060"/>
                </a:solidFill>
              </a:rPr>
              <a:t>考查三角函数式的化简及复合函数求最值，其中处理复合函数求最值的方法是换元后将复合函数拆解为多个基本函数，利用从内至外的顺序求值域</a:t>
            </a:r>
            <a:r>
              <a:rPr lang="en-US" altLang="zh-CN" sz="2400" dirty="0">
                <a:solidFill>
                  <a:srgbClr val="002060"/>
                </a:solidFill>
              </a:rPr>
              <a:t>.</a:t>
            </a:r>
            <a:endParaRPr lang="zh-CN" altLang="en-US" sz="2400" dirty="0">
              <a:solidFill>
                <a:srgbClr val="002060"/>
              </a:solidFill>
            </a:endParaRPr>
          </a:p>
        </p:txBody>
      </p:sp>
    </p:spTree>
    <p:extLst>
      <p:ext uri="{BB962C8B-B14F-4D97-AF65-F5344CB8AC3E}">
        <p14:creationId xmlns:p14="http://schemas.microsoft.com/office/powerpoint/2010/main" val="30608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15"/>
                                        </p:tgtEl>
                                        <p:attrNameLst>
                                          <p:attrName>style.visibility</p:attrName>
                                        </p:attrNameLst>
                                      </p:cBhvr>
                                      <p:to>
                                        <p:strVal val="visible"/>
                                      </p:to>
                                    </p:set>
                                    <p:animEffect transition="in" filter="wipe(down)">
                                      <p:cBhvr>
                                        <p:cTn id="12" dur="500"/>
                                        <p:tgtEl>
                                          <p:spTgt spid="2048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down)">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0174" y="1205948"/>
            <a:ext cx="7023652"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3" name="TextBox 2"/>
          <p:cNvSpPr txBox="1"/>
          <p:nvPr/>
        </p:nvSpPr>
        <p:spPr>
          <a:xfrm>
            <a:off x="1060174" y="805838"/>
            <a:ext cx="8057322" cy="400110"/>
          </a:xfrm>
          <a:prstGeom prst="rect">
            <a:avLst/>
          </a:prstGeom>
          <a:noFill/>
        </p:spPr>
        <p:txBody>
          <a:bodyPr wrap="square" rtlCol="0">
            <a:spAutoFit/>
          </a:bodyPr>
          <a:lstStyle/>
          <a:p>
            <a:r>
              <a:rPr lang="zh-CN" altLang="en-US" sz="2000" dirty="0"/>
              <a:t>解</a:t>
            </a:r>
            <a:r>
              <a:rPr lang="zh-CN" altLang="en-US" sz="2000" dirty="0" smtClean="0"/>
              <a:t>析</a:t>
            </a:r>
            <a:r>
              <a:rPr lang="en-US" altLang="zh-CN" sz="2000" dirty="0" smtClean="0"/>
              <a:t>:(1)</a:t>
            </a:r>
            <a:r>
              <a:rPr lang="zh-CN" altLang="en-US" sz="2000" dirty="0" smtClean="0"/>
              <a:t>由图可知最大值为</a:t>
            </a:r>
            <a:r>
              <a:rPr lang="en-US" altLang="zh-CN" sz="2000" dirty="0" smtClean="0"/>
              <a:t>1</a:t>
            </a:r>
            <a:r>
              <a:rPr lang="zh-CN" altLang="en-US" sz="2000" dirty="0" smtClean="0"/>
              <a:t>，所以</a:t>
            </a:r>
            <a:r>
              <a:rPr lang="en-US" altLang="zh-CN" sz="2000" dirty="0" smtClean="0"/>
              <a:t>A=1</a:t>
            </a:r>
            <a:endParaRPr lang="zh-CN" altLang="en-US" sz="2000" dirty="0"/>
          </a:p>
        </p:txBody>
      </p:sp>
      <mc:AlternateContent xmlns:mc="http://schemas.openxmlformats.org/markup-compatibility/2006" xmlns:a14="http://schemas.microsoft.com/office/drawing/2010/main">
        <mc:Choice Requires="a14">
          <p:sp>
            <p:nvSpPr>
              <p:cNvPr id="5" name="TextBox 4"/>
              <p:cNvSpPr txBox="1"/>
              <p:nvPr/>
            </p:nvSpPr>
            <p:spPr>
              <a:xfrm>
                <a:off x="1828800" y="1347817"/>
                <a:ext cx="5353879" cy="533992"/>
              </a:xfrm>
              <a:prstGeom prst="rect">
                <a:avLst/>
              </a:prstGeom>
              <a:noFill/>
            </p:spPr>
            <p:txBody>
              <a:bodyPr wrap="square" rtlCol="0">
                <a:spAutoFit/>
              </a:bodyPr>
              <a:lstStyle/>
              <a:p>
                <a:r>
                  <a:rPr lang="zh-CN" altLang="en-US" sz="2000" b="1" dirty="0" smtClean="0">
                    <a:latin typeface="宋体" pitchFamily="2" charset="-122"/>
                    <a:ea typeface="宋体" pitchFamily="2" charset="-122"/>
                  </a:rPr>
                  <a:t>由图</a:t>
                </a:r>
                <a14:m>
                  <m:oMath xmlns:m="http://schemas.openxmlformats.org/officeDocument/2006/math">
                    <m:f>
                      <m:fPr>
                        <m:ctrlPr>
                          <a:rPr lang="en-US" altLang="zh-CN" sz="2000" b="1" i="1" smtClean="0">
                            <a:latin typeface="Cambria Math"/>
                          </a:rPr>
                        </m:ctrlPr>
                      </m:fPr>
                      <m:num>
                        <m:r>
                          <a:rPr lang="en-US" altLang="zh-CN" sz="2000" b="1" i="1" smtClean="0">
                            <a:latin typeface="Cambria Math"/>
                          </a:rPr>
                          <m:t>𝑻</m:t>
                        </m:r>
                      </m:num>
                      <m:den>
                        <m:r>
                          <a:rPr lang="en-US" altLang="zh-CN" sz="2000" b="1" i="1" smtClean="0">
                            <a:latin typeface="Cambria Math"/>
                          </a:rPr>
                          <m:t>𝟐</m:t>
                        </m:r>
                      </m:den>
                    </m:f>
                  </m:oMath>
                </a14:m>
                <a:r>
                  <a:rPr lang="en-US" altLang="zh-CN" sz="2000" b="1" dirty="0" smtClean="0">
                    <a:latin typeface="宋体" pitchFamily="2" charset="-122"/>
                    <a:ea typeface="宋体" pitchFamily="2" charset="-122"/>
                  </a:rPr>
                  <a:t>=</a:t>
                </a:r>
                <a14:m>
                  <m:oMath xmlns:m="http://schemas.openxmlformats.org/officeDocument/2006/math">
                    <m:r>
                      <a:rPr lang="zh-CN" altLang="en-US" sz="2000" b="1" i="0" dirty="0" smtClean="0">
                        <a:latin typeface="Cambria Math"/>
                      </a:rPr>
                      <m:t>𝛑</m:t>
                    </m:r>
                    <m:r>
                      <a:rPr lang="en-US" altLang="zh-CN" sz="2000" b="1" i="1" dirty="0" smtClean="0">
                        <a:latin typeface="Cambria Math"/>
                      </a:rPr>
                      <m:t>,</m:t>
                    </m:r>
                    <m:r>
                      <a:rPr lang="en-US" altLang="zh-CN" sz="2000" b="1" i="1" dirty="0" smtClean="0">
                        <a:latin typeface="Cambria Math"/>
                      </a:rPr>
                      <m:t>𝑻</m:t>
                    </m:r>
                    <m:r>
                      <a:rPr lang="en-US" altLang="zh-CN" sz="2000" b="1" i="1" dirty="0" smtClean="0">
                        <a:latin typeface="Cambria Math"/>
                      </a:rPr>
                      <m:t>=</m:t>
                    </m:r>
                    <m:r>
                      <a:rPr lang="en-US" altLang="zh-CN" sz="2000" b="1" i="1" dirty="0" smtClean="0">
                        <a:latin typeface="Cambria Math"/>
                      </a:rPr>
                      <m:t>𝟐</m:t>
                    </m:r>
                    <m:r>
                      <a:rPr lang="zh-CN" altLang="en-US" sz="2000" b="1" i="0" dirty="0" smtClean="0">
                        <a:latin typeface="Cambria Math"/>
                      </a:rPr>
                      <m:t>𝛑</m:t>
                    </m:r>
                    <m:r>
                      <a:rPr lang="zh-CN" altLang="en-US" sz="2000" b="1" i="1" dirty="0" smtClean="0">
                        <a:latin typeface="Cambria Math"/>
                      </a:rPr>
                      <m:t>，所以</m:t>
                    </m:r>
                    <m:r>
                      <a:rPr lang="zh-CN" altLang="en-US" sz="2000" b="1" i="1" dirty="0" smtClean="0">
                        <a:latin typeface="Cambria Math"/>
                      </a:rPr>
                      <m:t>𝝎</m:t>
                    </m:r>
                    <m:r>
                      <a:rPr lang="en-US" altLang="zh-CN" sz="2000" b="1" i="1" dirty="0" smtClean="0">
                        <a:latin typeface="Cambria Math"/>
                      </a:rPr>
                      <m:t>=</m:t>
                    </m:r>
                    <m:r>
                      <a:rPr lang="en-US" altLang="zh-CN" sz="2000" b="1" i="1" dirty="0" smtClean="0">
                        <a:latin typeface="Cambria Math"/>
                      </a:rPr>
                      <m:t>𝟏</m:t>
                    </m:r>
                  </m:oMath>
                </a14:m>
                <a:endParaRPr lang="zh-CN" altLang="en-US" sz="2000" b="1" dirty="0">
                  <a:latin typeface="宋体" pitchFamily="2" charset="-122"/>
                  <a:ea typeface="宋体"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28800" y="1347817"/>
                <a:ext cx="5353879" cy="533992"/>
              </a:xfrm>
              <a:prstGeom prst="rect">
                <a:avLst/>
              </a:prstGeom>
              <a:blipFill rotWithShape="1">
                <a:blip r:embed="rId2"/>
                <a:stretch>
                  <a:fillRect l="-1139" b="-34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01687" y="2001078"/>
                <a:ext cx="6374296" cy="459741"/>
              </a:xfrm>
              <a:prstGeom prst="rect">
                <a:avLst/>
              </a:prstGeom>
              <a:noFill/>
            </p:spPr>
            <p:txBody>
              <a:bodyPr wrap="square" rtlCol="0">
                <a:spAutoFit/>
              </a:bodyPr>
              <a:lstStyle/>
              <a:p>
                <a:r>
                  <a:rPr lang="zh-CN" altLang="en-US" b="1" dirty="0" smtClean="0">
                    <a:latin typeface="宋体" pitchFamily="2" charset="-122"/>
                    <a:ea typeface="宋体" pitchFamily="2" charset="-122"/>
                  </a:rPr>
                  <a:t>因此</a:t>
                </a:r>
                <a14:m>
                  <m:oMath xmlns:m="http://schemas.openxmlformats.org/officeDocument/2006/math">
                    <m:r>
                      <a:rPr lang="en-US" altLang="zh-CN" b="1" i="1">
                        <a:latin typeface="Cambria Math"/>
                      </a:rPr>
                      <m:t>𝒇</m:t>
                    </m:r>
                    <m:d>
                      <m:dPr>
                        <m:ctrlPr>
                          <a:rPr lang="en-US" altLang="zh-CN" b="1" i="1">
                            <a:latin typeface="Cambria Math"/>
                          </a:rPr>
                        </m:ctrlPr>
                      </m:dPr>
                      <m:e>
                        <m:r>
                          <a:rPr lang="en-US" altLang="zh-CN" b="1" i="1">
                            <a:latin typeface="Cambria Math"/>
                          </a:rPr>
                          <m:t>𝒙</m:t>
                        </m:r>
                      </m:e>
                    </m:d>
                    <m:r>
                      <a:rPr lang="en-US" altLang="zh-CN" b="1" i="1">
                        <a:latin typeface="Cambria Math"/>
                      </a:rPr>
                      <m:t>=</m:t>
                    </m:r>
                    <m:r>
                      <a:rPr lang="en-US" altLang="zh-CN" b="1" i="0">
                        <a:latin typeface="Cambria Math"/>
                      </a:rPr>
                      <m:t>𝐬𝐢𝐧</m:t>
                    </m:r>
                    <m:r>
                      <m:rPr>
                        <m:nor/>
                      </m:rPr>
                      <a:rPr lang="en-US" altLang="zh-CN" b="1" dirty="0">
                        <a:latin typeface="宋体" pitchFamily="2" charset="-122"/>
                        <a:ea typeface="宋体" pitchFamily="2" charset="-122"/>
                      </a:rPr>
                      <m:t>(</m:t>
                    </m:r>
                    <m:r>
                      <a:rPr lang="en-US" altLang="zh-CN" b="1" i="1">
                        <a:latin typeface="Cambria Math"/>
                      </a:rPr>
                      <m:t>𝒙</m:t>
                    </m:r>
                    <m:r>
                      <m:rPr>
                        <m:nor/>
                      </m:rPr>
                      <a:rPr lang="en-US" altLang="zh-CN" b="1" dirty="0">
                        <a:latin typeface="宋体" pitchFamily="2" charset="-122"/>
                        <a:ea typeface="宋体" pitchFamily="2" charset="-122"/>
                      </a:rPr>
                      <m:t>+</m:t>
                    </m:r>
                    <m:r>
                      <a:rPr lang="zh-CN" altLang="en-US" b="1" i="1" dirty="0">
                        <a:latin typeface="Cambria Math"/>
                      </a:rPr>
                      <m:t>𝝋</m:t>
                    </m:r>
                    <m:r>
                      <m:rPr>
                        <m:nor/>
                      </m:rPr>
                      <a:rPr lang="en-US" altLang="zh-CN" b="1" dirty="0">
                        <a:latin typeface="宋体" pitchFamily="2" charset="-122"/>
                        <a:ea typeface="宋体" pitchFamily="2" charset="-122"/>
                      </a:rPr>
                      <m:t>)</m:t>
                    </m:r>
                  </m:oMath>
                </a14:m>
                <a:r>
                  <a:rPr lang="zh-CN" altLang="en-US" b="1" dirty="0" smtClean="0">
                    <a:latin typeface="宋体" pitchFamily="2" charset="-122"/>
                    <a:ea typeface="宋体" pitchFamily="2" charset="-122"/>
                  </a:rPr>
                  <a:t>，带入点（</a:t>
                </a:r>
                <a14:m>
                  <m:oMath xmlns:m="http://schemas.openxmlformats.org/officeDocument/2006/math">
                    <m:f>
                      <m:fPr>
                        <m:ctrlPr>
                          <a:rPr lang="en-US" altLang="zh-CN" b="1" i="1" smtClean="0">
                            <a:latin typeface="Cambria Math"/>
                          </a:rPr>
                        </m:ctrlPr>
                      </m:fPr>
                      <m:num>
                        <m:r>
                          <a:rPr lang="zh-CN" altLang="en-US" b="1" i="1" smtClean="0">
                            <a:latin typeface="Cambria Math"/>
                          </a:rPr>
                          <m:t>𝝅</m:t>
                        </m:r>
                      </m:num>
                      <m:den>
                        <m:r>
                          <a:rPr lang="en-US" altLang="zh-CN" b="1" i="1" smtClean="0">
                            <a:latin typeface="Cambria Math"/>
                          </a:rPr>
                          <m:t>𝟑</m:t>
                        </m:r>
                      </m:den>
                    </m:f>
                  </m:oMath>
                </a14:m>
                <a:r>
                  <a:rPr lang="zh-CN" altLang="en-US" b="1" dirty="0" smtClean="0">
                    <a:latin typeface="宋体" pitchFamily="2" charset="-122"/>
                    <a:ea typeface="宋体" pitchFamily="2" charset="-122"/>
                  </a:rPr>
                  <a:t>，</a:t>
                </a:r>
                <a:r>
                  <a:rPr lang="en-US" altLang="zh-CN" b="1" dirty="0" smtClean="0">
                    <a:latin typeface="宋体" pitchFamily="2" charset="-122"/>
                    <a:ea typeface="宋体" pitchFamily="2" charset="-122"/>
                  </a:rPr>
                  <a:t>1</a:t>
                </a:r>
                <a:r>
                  <a:rPr lang="zh-CN" altLang="en-US" b="1" dirty="0" smtClean="0">
                    <a:latin typeface="宋体" pitchFamily="2" charset="-122"/>
                    <a:ea typeface="宋体" pitchFamily="2" charset="-122"/>
                  </a:rPr>
                  <a:t>）</a:t>
                </a:r>
                <a:endParaRPr lang="zh-CN" altLang="en-US" b="1" dirty="0">
                  <a:latin typeface="宋体" pitchFamily="2" charset="-122"/>
                  <a:ea typeface="宋体" pitchFamily="2" charset="-122"/>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01687" y="2001078"/>
                <a:ext cx="6374296" cy="459741"/>
              </a:xfrm>
              <a:prstGeom prst="rect">
                <a:avLst/>
              </a:prstGeom>
              <a:blipFill rotWithShape="1">
                <a:blip r:embed="rId3"/>
                <a:stretch>
                  <a:fillRect l="-860" t="-3947"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01687" y="2525350"/>
                <a:ext cx="2054086" cy="62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1" i="0" smtClean="0">
                          <a:latin typeface="Cambria Math"/>
                        </a:rPr>
                        <m:t>𝐬𝐢𝐧</m:t>
                      </m:r>
                      <m:r>
                        <m:rPr>
                          <m:nor/>
                        </m:rPr>
                        <a:rPr lang="en-US" altLang="zh-CN" sz="2000" b="1" dirty="0">
                          <a:latin typeface="宋体" pitchFamily="2" charset="-122"/>
                          <a:ea typeface="宋体" pitchFamily="2" charset="-122"/>
                        </a:rPr>
                        <m:t>(</m:t>
                      </m:r>
                      <m:f>
                        <m:fPr>
                          <m:ctrlPr>
                            <a:rPr lang="en-US" altLang="zh-CN" sz="2000" b="1" i="1">
                              <a:latin typeface="Cambria Math"/>
                            </a:rPr>
                          </m:ctrlPr>
                        </m:fPr>
                        <m:num>
                          <m:r>
                            <a:rPr lang="zh-CN" altLang="en-US" sz="2000" b="1" i="1">
                              <a:latin typeface="Cambria Math"/>
                            </a:rPr>
                            <m:t>𝝅</m:t>
                          </m:r>
                        </m:num>
                        <m:den>
                          <m:r>
                            <a:rPr lang="en-US" altLang="zh-CN" sz="2000" b="1" i="1">
                              <a:latin typeface="Cambria Math"/>
                            </a:rPr>
                            <m:t>𝟑</m:t>
                          </m:r>
                        </m:den>
                      </m:f>
                      <m:r>
                        <m:rPr>
                          <m:nor/>
                        </m:rPr>
                        <a:rPr lang="en-US" altLang="zh-CN" sz="2000" b="1" dirty="0">
                          <a:latin typeface="宋体" pitchFamily="2" charset="-122"/>
                          <a:ea typeface="宋体" pitchFamily="2" charset="-122"/>
                        </a:rPr>
                        <m:t>+</m:t>
                      </m:r>
                      <m:r>
                        <a:rPr lang="zh-CN" altLang="en-US" sz="2000" b="1" i="1" dirty="0">
                          <a:latin typeface="Cambria Math"/>
                        </a:rPr>
                        <m:t>𝝋</m:t>
                      </m:r>
                      <m:r>
                        <m:rPr>
                          <m:nor/>
                        </m:rPr>
                        <a:rPr lang="en-US" altLang="zh-CN" sz="2000" b="1" dirty="0">
                          <a:latin typeface="宋体" pitchFamily="2" charset="-122"/>
                          <a:ea typeface="宋体" pitchFamily="2" charset="-122"/>
                        </a:rPr>
                        <m:t>)</m:t>
                      </m:r>
                      <m:r>
                        <a:rPr lang="en-US" altLang="zh-CN" sz="2000" b="1" i="1" dirty="0" smtClean="0">
                          <a:latin typeface="Cambria Math"/>
                        </a:rPr>
                        <m:t>=</m:t>
                      </m:r>
                      <m:r>
                        <a:rPr lang="en-US" altLang="zh-CN" sz="2000" b="1" i="1" dirty="0" smtClean="0">
                          <a:latin typeface="Cambria Math"/>
                        </a:rPr>
                        <m:t>𝟏</m:t>
                      </m:r>
                    </m:oMath>
                  </m:oMathPara>
                </a14:m>
                <a:endParaRPr lang="zh-CN" altLang="en-US" sz="2000" b="1" dirty="0">
                  <a:latin typeface="宋体" pitchFamily="2" charset="-122"/>
                  <a:ea typeface="宋体"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01687" y="2525350"/>
                <a:ext cx="2054086" cy="62190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74573" y="3184387"/>
                <a:ext cx="3962400" cy="502573"/>
              </a:xfrm>
              <a:prstGeom prst="rect">
                <a:avLst/>
              </a:prstGeom>
              <a:noFill/>
            </p:spPr>
            <p:txBody>
              <a:bodyPr wrap="square" rtlCol="0">
                <a:spAutoFit/>
              </a:bodyPr>
              <a:lstStyle/>
              <a:p>
                <a14:m>
                  <m:oMath xmlns:m="http://schemas.openxmlformats.org/officeDocument/2006/math">
                    <m:f>
                      <m:fPr>
                        <m:ctrlPr>
                          <a:rPr lang="en-US" altLang="zh-CN" sz="2000" b="1" i="1" smtClean="0">
                            <a:latin typeface="Cambria Math"/>
                          </a:rPr>
                        </m:ctrlPr>
                      </m:fPr>
                      <m:num>
                        <m:r>
                          <a:rPr lang="zh-CN" altLang="en-US" sz="2000" b="1" i="1">
                            <a:latin typeface="Cambria Math"/>
                          </a:rPr>
                          <m:t>𝝅</m:t>
                        </m:r>
                      </m:num>
                      <m:den>
                        <m:r>
                          <a:rPr lang="en-US" altLang="zh-CN" sz="2000" b="1" i="1">
                            <a:latin typeface="Cambria Math"/>
                          </a:rPr>
                          <m:t>𝟑</m:t>
                        </m:r>
                      </m:den>
                    </m:f>
                    <m:r>
                      <m:rPr>
                        <m:nor/>
                      </m:rPr>
                      <a:rPr lang="en-US" altLang="zh-CN" sz="2000" b="1" dirty="0">
                        <a:latin typeface="宋体" pitchFamily="2" charset="-122"/>
                        <a:ea typeface="宋体" pitchFamily="2" charset="-122"/>
                      </a:rPr>
                      <m:t>+</m:t>
                    </m:r>
                    <m:r>
                      <a:rPr lang="zh-CN" altLang="en-US" sz="2000" b="1" i="1" dirty="0">
                        <a:latin typeface="Cambria Math"/>
                      </a:rPr>
                      <m:t>𝝋</m:t>
                    </m:r>
                  </m:oMath>
                </a14:m>
                <a:r>
                  <a:rPr lang="en-US" altLang="zh-CN" sz="2000" b="1" dirty="0" smtClean="0">
                    <a:latin typeface="宋体" pitchFamily="2" charset="-122"/>
                    <a:ea typeface="宋体" pitchFamily="2" charset="-122"/>
                  </a:rPr>
                  <a:t>=</a:t>
                </a:r>
                <a14:m>
                  <m:oMath xmlns:m="http://schemas.openxmlformats.org/officeDocument/2006/math">
                    <m:f>
                      <m:fPr>
                        <m:ctrlPr>
                          <a:rPr lang="en-US" altLang="zh-CN" sz="2000" b="1" i="1" dirty="0" smtClean="0">
                            <a:latin typeface="Cambria Math"/>
                          </a:rPr>
                        </m:ctrlPr>
                      </m:fPr>
                      <m:num>
                        <m:r>
                          <a:rPr lang="zh-CN" altLang="en-US" sz="2000" b="1" i="1" dirty="0" smtClean="0">
                            <a:latin typeface="Cambria Math"/>
                          </a:rPr>
                          <m:t>𝝅</m:t>
                        </m:r>
                      </m:num>
                      <m:den>
                        <m:r>
                          <a:rPr lang="en-US" altLang="zh-CN" sz="2000" b="1" i="1" dirty="0" smtClean="0">
                            <a:latin typeface="Cambria Math"/>
                          </a:rPr>
                          <m:t>𝟐</m:t>
                        </m:r>
                      </m:den>
                    </m:f>
                    <m:r>
                      <a:rPr lang="en-US" altLang="zh-CN" sz="2000" b="1" i="1" dirty="0" smtClean="0">
                        <a:latin typeface="Cambria Math"/>
                      </a:rPr>
                      <m:t>+</m:t>
                    </m:r>
                    <m:r>
                      <a:rPr lang="en-US" altLang="zh-CN" sz="2000" b="1" i="1" dirty="0" smtClean="0">
                        <a:latin typeface="Cambria Math"/>
                      </a:rPr>
                      <m:t>𝟐</m:t>
                    </m:r>
                    <m:r>
                      <a:rPr lang="en-US" altLang="zh-CN" sz="2000" b="1" i="1" dirty="0" smtClean="0">
                        <a:latin typeface="Cambria Math"/>
                      </a:rPr>
                      <m:t>𝒌</m:t>
                    </m:r>
                    <m:r>
                      <a:rPr lang="zh-CN" altLang="en-US" sz="2000" b="1" i="0" dirty="0" smtClean="0">
                        <a:latin typeface="Cambria Math"/>
                      </a:rPr>
                      <m:t>𝛑</m:t>
                    </m:r>
                    <m:r>
                      <a:rPr lang="en-US" altLang="zh-CN" sz="2000" b="1" i="1" dirty="0" smtClean="0">
                        <a:latin typeface="Cambria Math"/>
                      </a:rPr>
                      <m:t>,</m:t>
                    </m:r>
                    <m:r>
                      <a:rPr lang="zh-CN" altLang="en-US" sz="2000" b="1" i="1" dirty="0">
                        <a:latin typeface="Cambria Math"/>
                      </a:rPr>
                      <m:t>𝝋</m:t>
                    </m:r>
                  </m:oMath>
                </a14:m>
                <a:r>
                  <a:rPr lang="en-US" altLang="zh-CN" sz="2000" b="1" dirty="0" smtClean="0">
                    <a:latin typeface="宋体" pitchFamily="2" charset="-122"/>
                    <a:ea typeface="宋体" pitchFamily="2" charset="-122"/>
                  </a:rPr>
                  <a:t>=</a:t>
                </a:r>
                <a14:m>
                  <m:oMath xmlns:m="http://schemas.openxmlformats.org/officeDocument/2006/math">
                    <m:f>
                      <m:fPr>
                        <m:ctrlPr>
                          <a:rPr lang="en-US" altLang="zh-CN" sz="2000" b="1" i="1" dirty="0" smtClean="0">
                            <a:latin typeface="Cambria Math"/>
                          </a:rPr>
                        </m:ctrlPr>
                      </m:fPr>
                      <m:num>
                        <m:r>
                          <a:rPr lang="zh-CN" altLang="en-US" sz="2000" b="1" i="1" dirty="0" smtClean="0">
                            <a:latin typeface="Cambria Math"/>
                          </a:rPr>
                          <m:t>𝝅</m:t>
                        </m:r>
                      </m:num>
                      <m:den>
                        <m:r>
                          <a:rPr lang="en-US" altLang="zh-CN" sz="2000" b="1" i="1" dirty="0" smtClean="0">
                            <a:latin typeface="Cambria Math"/>
                          </a:rPr>
                          <m:t>𝟔</m:t>
                        </m:r>
                      </m:den>
                    </m:f>
                    <m:r>
                      <a:rPr lang="en-US" altLang="zh-CN" sz="2000" b="1" i="1" dirty="0" smtClean="0">
                        <a:latin typeface="Cambria Math"/>
                      </a:rPr>
                      <m:t>+</m:t>
                    </m:r>
                    <m:r>
                      <a:rPr lang="en-US" altLang="zh-CN" sz="2000" b="1" i="1" dirty="0" smtClean="0">
                        <a:latin typeface="Cambria Math"/>
                      </a:rPr>
                      <m:t>𝟐</m:t>
                    </m:r>
                    <m:r>
                      <a:rPr lang="en-US" altLang="zh-CN" sz="2000" b="1" i="1" dirty="0" smtClean="0">
                        <a:latin typeface="Cambria Math"/>
                      </a:rPr>
                      <m:t>𝒌</m:t>
                    </m:r>
                    <m:r>
                      <a:rPr lang="zh-CN" altLang="en-US" sz="2000" b="1" i="0" dirty="0" smtClean="0">
                        <a:latin typeface="Cambria Math"/>
                      </a:rPr>
                      <m:t>𝛑</m:t>
                    </m:r>
                    <m:r>
                      <a:rPr lang="en-US" altLang="zh-CN" sz="2000" b="1" i="1" dirty="0" smtClean="0">
                        <a:latin typeface="Cambria Math"/>
                      </a:rPr>
                      <m:t>,</m:t>
                    </m:r>
                    <m:r>
                      <a:rPr lang="en-US" altLang="zh-CN" sz="2000" b="1" i="1" dirty="0" smtClean="0">
                        <a:latin typeface="Cambria Math"/>
                      </a:rPr>
                      <m:t>𝒌</m:t>
                    </m:r>
                    <m:r>
                      <a:rPr lang="en-US" altLang="zh-CN" sz="2000" b="1" i="1" dirty="0" smtClean="0">
                        <a:latin typeface="Cambria Math"/>
                        <a:ea typeface="Cambria Math"/>
                      </a:rPr>
                      <m:t>∈</m:t>
                    </m:r>
                    <m:r>
                      <a:rPr lang="en-US" altLang="zh-CN" sz="2000" b="1" i="1" dirty="0" smtClean="0">
                        <a:latin typeface="Cambria Math"/>
                        <a:ea typeface="Cambria Math"/>
                      </a:rPr>
                      <m:t>𝒁</m:t>
                    </m:r>
                  </m:oMath>
                </a14:m>
                <a:endParaRPr lang="zh-CN" altLang="en-US" sz="2000" b="1" dirty="0">
                  <a:latin typeface="宋体" pitchFamily="2" charset="-122"/>
                  <a:ea typeface="宋体" pitchFamily="2" charset="-122"/>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74573" y="3184387"/>
                <a:ext cx="3962400" cy="502573"/>
              </a:xfrm>
              <a:prstGeom prst="rect">
                <a:avLst/>
              </a:prstGeom>
              <a:blipFill rotWithShape="1">
                <a:blip r:embed="rId5"/>
                <a:stretch>
                  <a:fillRect t="-3614" b="-24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74573" y="3713464"/>
                <a:ext cx="2835965" cy="499880"/>
              </a:xfrm>
              <a:prstGeom prst="rect">
                <a:avLst/>
              </a:prstGeom>
              <a:noFill/>
            </p:spPr>
            <p:txBody>
              <a:bodyPr wrap="square" rtlCol="0">
                <a:spAutoFit/>
              </a:bodyPr>
              <a:lstStyle/>
              <a:p>
                <a:r>
                  <a:rPr lang="zh-CN" altLang="en-US" sz="2000" b="1" dirty="0">
                    <a:latin typeface="宋体" pitchFamily="2" charset="-122"/>
                    <a:ea typeface="宋体" pitchFamily="2" charset="-122"/>
                  </a:rPr>
                  <a:t>因为</a:t>
                </a:r>
                <a14:m>
                  <m:oMath xmlns:m="http://schemas.openxmlformats.org/officeDocument/2006/math">
                    <m:d>
                      <m:dPr>
                        <m:begChr m:val="|"/>
                        <m:endChr m:val="|"/>
                        <m:ctrlPr>
                          <a:rPr lang="zh-CN" altLang="en-US" sz="2000" b="1" i="1" dirty="0">
                            <a:latin typeface="Cambria Math"/>
                          </a:rPr>
                        </m:ctrlPr>
                      </m:dPr>
                      <m:e>
                        <m:r>
                          <a:rPr lang="zh-CN" altLang="en-US" sz="2000" b="1" i="1" dirty="0">
                            <a:latin typeface="Cambria Math"/>
                          </a:rPr>
                          <m:t>𝝋</m:t>
                        </m:r>
                      </m:e>
                    </m:d>
                    <m:r>
                      <m:rPr>
                        <m:nor/>
                      </m:rPr>
                      <a:rPr lang="en-US" altLang="zh-CN" sz="2000" b="1" i="0" dirty="0" smtClean="0">
                        <a:latin typeface="Cambria Math"/>
                      </a:rPr>
                      <m:t>&lt;</m:t>
                    </m:r>
                    <m:f>
                      <m:fPr>
                        <m:ctrlPr>
                          <a:rPr lang="en-US" altLang="zh-CN" b="1" i="1" dirty="0">
                            <a:latin typeface="Cambria Math"/>
                          </a:rPr>
                        </m:ctrlPr>
                      </m:fPr>
                      <m:num>
                        <m:r>
                          <a:rPr lang="zh-CN" altLang="en-US" b="1" i="0" dirty="0">
                            <a:latin typeface="Cambria Math"/>
                          </a:rPr>
                          <m:t>𝛑</m:t>
                        </m:r>
                      </m:num>
                      <m:den>
                        <m:r>
                          <a:rPr lang="en-US" altLang="zh-CN" b="1" i="1" dirty="0">
                            <a:latin typeface="Cambria Math"/>
                          </a:rPr>
                          <m:t>𝟐</m:t>
                        </m:r>
                      </m:den>
                    </m:f>
                  </m:oMath>
                </a14:m>
                <a:endParaRPr lang="zh-CN" altLang="en-US" sz="2000" b="1" dirty="0">
                  <a:latin typeface="宋体" pitchFamily="2" charset="-122"/>
                  <a:ea typeface="宋体" pitchFamily="2" charset="-122"/>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974573" y="3713464"/>
                <a:ext cx="2835965" cy="499880"/>
              </a:xfrm>
              <a:prstGeom prst="rect">
                <a:avLst/>
              </a:prstGeom>
              <a:blipFill rotWithShape="1">
                <a:blip r:embed="rId6"/>
                <a:stretch>
                  <a:fillRect l="-2366" t="-4878" b="-24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74573" y="4386469"/>
                <a:ext cx="3710609" cy="502573"/>
              </a:xfrm>
              <a:prstGeom prst="rect">
                <a:avLst/>
              </a:prstGeom>
              <a:noFill/>
            </p:spPr>
            <p:txBody>
              <a:bodyPr wrap="square" rtlCol="0">
                <a:spAutoFit/>
              </a:bodyPr>
              <a:lstStyle/>
              <a:p>
                <a:r>
                  <a:rPr lang="zh-CN" altLang="en-US" sz="2000" b="1" dirty="0" smtClean="0">
                    <a:latin typeface="宋体" pitchFamily="2" charset="-122"/>
                    <a:ea typeface="宋体" pitchFamily="2" charset="-122"/>
                  </a:rPr>
                  <a:t>所以令</a:t>
                </a:r>
                <a:r>
                  <a:rPr lang="en-US" altLang="zh-CN" sz="2000" b="1" i="1" dirty="0" smtClean="0">
                    <a:latin typeface="宋体" pitchFamily="2" charset="-122"/>
                    <a:ea typeface="宋体" pitchFamily="2" charset="-122"/>
                  </a:rPr>
                  <a:t>k</a:t>
                </a:r>
                <a:r>
                  <a:rPr lang="en-US" altLang="zh-CN" sz="2000" b="1" dirty="0" smtClean="0">
                    <a:latin typeface="宋体" pitchFamily="2" charset="-122"/>
                    <a:ea typeface="宋体" pitchFamily="2" charset="-122"/>
                  </a:rPr>
                  <a:t>=0,</a:t>
                </a:r>
                <a14:m>
                  <m:oMath xmlns:m="http://schemas.openxmlformats.org/officeDocument/2006/math">
                    <m:r>
                      <a:rPr lang="zh-CN" altLang="en-US" sz="2000" b="1" i="1" dirty="0">
                        <a:latin typeface="Cambria Math"/>
                      </a:rPr>
                      <m:t>𝝋</m:t>
                    </m:r>
                  </m:oMath>
                </a14:m>
                <a:r>
                  <a:rPr lang="en-US" altLang="zh-CN" sz="2000" b="1" dirty="0">
                    <a:latin typeface="宋体" pitchFamily="2" charset="-122"/>
                    <a:ea typeface="宋体" pitchFamily="2" charset="-122"/>
                  </a:rPr>
                  <a:t>=</a:t>
                </a:r>
                <a14:m>
                  <m:oMath xmlns:m="http://schemas.openxmlformats.org/officeDocument/2006/math">
                    <m:f>
                      <m:fPr>
                        <m:ctrlPr>
                          <a:rPr lang="en-US" altLang="zh-CN" sz="2000" b="1" i="1" dirty="0">
                            <a:latin typeface="Cambria Math"/>
                          </a:rPr>
                        </m:ctrlPr>
                      </m:fPr>
                      <m:num>
                        <m:r>
                          <a:rPr lang="zh-CN" altLang="en-US" sz="2000" b="1" i="0" dirty="0">
                            <a:latin typeface="Cambria Math"/>
                          </a:rPr>
                          <m:t>𝛑</m:t>
                        </m:r>
                      </m:num>
                      <m:den>
                        <m:r>
                          <a:rPr lang="en-US" altLang="zh-CN" sz="2000" b="1" i="0" dirty="0">
                            <a:latin typeface="Cambria Math"/>
                          </a:rPr>
                          <m:t>𝟔</m:t>
                        </m:r>
                      </m:den>
                    </m:f>
                  </m:oMath>
                </a14:m>
                <a:endParaRPr lang="zh-CN" altLang="en-US" sz="2000" b="1" dirty="0">
                  <a:latin typeface="宋体" pitchFamily="2" charset="-122"/>
                  <a:ea typeface="宋体" pitchFamily="2" charset="-12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974573" y="4386469"/>
                <a:ext cx="3710609" cy="502573"/>
              </a:xfrm>
              <a:prstGeom prst="rect">
                <a:avLst/>
              </a:prstGeom>
              <a:blipFill rotWithShape="1">
                <a:blip r:embed="rId7"/>
                <a:stretch>
                  <a:fillRect l="-1806" t="-3659" b="-36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74573" y="5261113"/>
                <a:ext cx="4280453" cy="459100"/>
              </a:xfrm>
              <a:prstGeom prst="rect">
                <a:avLst/>
              </a:prstGeom>
              <a:noFill/>
            </p:spPr>
            <p:txBody>
              <a:bodyPr wrap="square" rtlCol="0">
                <a:spAutoFit/>
              </a:bodyPr>
              <a:lstStyle/>
              <a:p>
                <a:r>
                  <a:rPr lang="zh-CN" altLang="en-US" dirty="0" smtClean="0"/>
                  <a:t>所以</a:t>
                </a:r>
                <a14:m>
                  <m:oMath xmlns:m="http://schemas.openxmlformats.org/officeDocument/2006/math">
                    <m:r>
                      <a:rPr lang="en-US" altLang="zh-CN" b="1" i="1">
                        <a:latin typeface="Cambria Math"/>
                      </a:rPr>
                      <m:t>𝒇</m:t>
                    </m:r>
                    <m:d>
                      <m:dPr>
                        <m:ctrlPr>
                          <a:rPr lang="en-US" altLang="zh-CN" b="1" i="1">
                            <a:latin typeface="Cambria Math"/>
                          </a:rPr>
                        </m:ctrlPr>
                      </m:dPr>
                      <m:e>
                        <m:r>
                          <a:rPr lang="en-US" altLang="zh-CN" b="1" i="1">
                            <a:latin typeface="Cambria Math"/>
                          </a:rPr>
                          <m:t>𝒙</m:t>
                        </m:r>
                      </m:e>
                    </m:d>
                    <m:r>
                      <a:rPr lang="en-US" altLang="zh-CN" b="1" i="1">
                        <a:latin typeface="Cambria Math"/>
                      </a:rPr>
                      <m:t>=</m:t>
                    </m:r>
                    <m:r>
                      <a:rPr lang="en-US" altLang="zh-CN" b="1" i="0">
                        <a:latin typeface="Cambria Math"/>
                      </a:rPr>
                      <m:t>𝐬𝐢𝐧</m:t>
                    </m:r>
                    <m:r>
                      <m:rPr>
                        <m:nor/>
                      </m:rPr>
                      <a:rPr lang="en-US" altLang="zh-CN" b="1" dirty="0">
                        <a:latin typeface="宋体" pitchFamily="2" charset="-122"/>
                        <a:ea typeface="宋体" pitchFamily="2" charset="-122"/>
                      </a:rPr>
                      <m:t>(</m:t>
                    </m:r>
                    <m:r>
                      <a:rPr lang="en-US" altLang="zh-CN" b="1" i="1">
                        <a:latin typeface="Cambria Math"/>
                      </a:rPr>
                      <m:t>𝒙</m:t>
                    </m:r>
                  </m:oMath>
                </a14:m>
                <a:r>
                  <a:rPr lang="en-US" altLang="zh-CN" i="1" dirty="0" smtClean="0"/>
                  <a:t>+</a:t>
                </a:r>
                <a14:m>
                  <m:oMath xmlns:m="http://schemas.openxmlformats.org/officeDocument/2006/math">
                    <m:f>
                      <m:fPr>
                        <m:ctrlPr>
                          <a:rPr lang="en-US" altLang="zh-CN" b="1" i="1" dirty="0" smtClean="0">
                            <a:latin typeface="Cambria Math"/>
                            <a:ea typeface="宋体" pitchFamily="2" charset="-122"/>
                          </a:rPr>
                        </m:ctrlPr>
                      </m:fPr>
                      <m:num>
                        <m:r>
                          <a:rPr lang="zh-CN" altLang="en-US" b="1" i="1" dirty="0" smtClean="0">
                            <a:latin typeface="Cambria Math"/>
                            <a:ea typeface="宋体" pitchFamily="2" charset="-122"/>
                          </a:rPr>
                          <m:t>𝝅</m:t>
                        </m:r>
                      </m:num>
                      <m:den>
                        <m:r>
                          <a:rPr lang="en-US" altLang="zh-CN" b="1" i="1" dirty="0" smtClean="0">
                            <a:latin typeface="Cambria Math"/>
                            <a:ea typeface="宋体" pitchFamily="2" charset="-122"/>
                          </a:rPr>
                          <m:t>𝟔</m:t>
                        </m:r>
                      </m:den>
                    </m:f>
                    <m:r>
                      <m:rPr>
                        <m:nor/>
                      </m:rPr>
                      <a:rPr lang="en-US" altLang="zh-CN" b="1" dirty="0">
                        <a:latin typeface="宋体" pitchFamily="2" charset="-122"/>
                        <a:ea typeface="宋体" pitchFamily="2" charset="-122"/>
                      </a:rPr>
                      <m:t>)</m:t>
                    </m:r>
                  </m:oMath>
                </a14:m>
                <a:endParaRPr lang="zh-CN"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974573" y="5261113"/>
                <a:ext cx="4280453" cy="459100"/>
              </a:xfrm>
              <a:prstGeom prst="rect">
                <a:avLst/>
              </a:prstGeom>
              <a:blipFill rotWithShape="1">
                <a:blip r:embed="rId8"/>
                <a:stretch>
                  <a:fillRect l="-1282" b="-8000"/>
                </a:stretch>
              </a:blipFill>
            </p:spPr>
            <p:txBody>
              <a:bodyPr/>
              <a:lstStyle/>
              <a:p>
                <a:r>
                  <a:rPr lang="zh-CN" altLang="en-US">
                    <a:noFill/>
                  </a:rPr>
                  <a:t> </a:t>
                </a:r>
              </a:p>
            </p:txBody>
          </p:sp>
        </mc:Fallback>
      </mc:AlternateContent>
      <p:pic>
        <p:nvPicPr>
          <p:cNvPr id="13" name="图片 2" descr="理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2923" y="1347817"/>
            <a:ext cx="3750938" cy="219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1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4">
                                            <p:txEl>
                                              <p:pRg st="0" end="0"/>
                                            </p:txEl>
                                          </p:spTgt>
                                        </p:tgtEl>
                                        <p:attrNameLst>
                                          <p:attrName>style.visibility</p:attrName>
                                        </p:attrNameLst>
                                      </p:cBhvr>
                                      <p:to>
                                        <p:strVal val="visible"/>
                                      </p:to>
                                    </p:set>
                                    <p:animEffect transition="in" filter="wipe(down)">
                                      <p:cBhvr>
                                        <p:cTn id="5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54157" y="1007165"/>
                <a:ext cx="10601739" cy="583942"/>
              </a:xfrm>
              <a:prstGeom prst="rect">
                <a:avLst/>
              </a:prstGeom>
              <a:noFill/>
            </p:spPr>
            <p:txBody>
              <a:bodyPr wrap="square" rtlCol="0">
                <a:spAutoFit/>
              </a:bodyPr>
              <a:lstStyle/>
              <a:p>
                <a14:m>
                  <m:oMath xmlns:m="http://schemas.openxmlformats.org/officeDocument/2006/math">
                    <m:d>
                      <m:dPr>
                        <m:ctrlPr>
                          <a:rPr lang="en-US" altLang="zh-CN" sz="2000" b="1" i="1" smtClean="0">
                            <a:latin typeface="Cambria Math"/>
                          </a:rPr>
                        </m:ctrlPr>
                      </m:dPr>
                      <m:e>
                        <m:r>
                          <a:rPr lang="en-US" altLang="zh-CN" sz="2000" b="1" i="1" smtClean="0">
                            <a:latin typeface="Cambria Math"/>
                          </a:rPr>
                          <m:t>𝟐</m:t>
                        </m:r>
                      </m:e>
                    </m:d>
                    <m:r>
                      <a:rPr lang="en-US" altLang="zh-CN" sz="2000" b="1" i="1" smtClean="0">
                        <a:latin typeface="Cambria Math"/>
                      </a:rPr>
                      <m:t>𝒇</m:t>
                    </m:r>
                    <m:d>
                      <m:dPr>
                        <m:ctrlPr>
                          <a:rPr lang="en-US" altLang="zh-CN" sz="2000" b="1" i="1">
                            <a:latin typeface="Cambria Math"/>
                          </a:rPr>
                        </m:ctrlPr>
                      </m:dPr>
                      <m:e>
                        <m:r>
                          <a:rPr lang="en-US" altLang="zh-CN" sz="2000" b="1" i="1">
                            <a:latin typeface="Cambria Math"/>
                          </a:rPr>
                          <m:t>𝒙</m:t>
                        </m:r>
                      </m:e>
                    </m:d>
                    <m:r>
                      <a:rPr lang="en-US" altLang="zh-CN" sz="2000" b="1" i="1">
                        <a:latin typeface="Cambria Math"/>
                      </a:rPr>
                      <m:t>=</m:t>
                    </m:r>
                    <m:r>
                      <a:rPr lang="en-US" altLang="zh-CN" sz="2000" b="1" i="0">
                        <a:latin typeface="Cambria Math"/>
                      </a:rPr>
                      <m:t>𝐬𝐢𝐧</m:t>
                    </m:r>
                    <m:r>
                      <m:rPr>
                        <m:nor/>
                      </m:rPr>
                      <a:rPr lang="en-US" altLang="zh-CN" sz="2000" b="1" dirty="0">
                        <a:latin typeface="宋体" pitchFamily="2" charset="-122"/>
                        <a:ea typeface="宋体" pitchFamily="2" charset="-122"/>
                      </a:rPr>
                      <m:t>(</m:t>
                    </m:r>
                    <m:r>
                      <a:rPr lang="en-US" altLang="zh-CN" sz="2000" i="1" dirty="0">
                        <a:latin typeface="Cambria Math"/>
                      </a:rPr>
                      <m:t>𝑥</m:t>
                    </m:r>
                    <m:r>
                      <a:rPr lang="en-US" altLang="zh-CN" sz="2000" b="1" i="0" dirty="0" smtClean="0">
                        <a:latin typeface="Cambria Math"/>
                      </a:rPr>
                      <m:t>+</m:t>
                    </m:r>
                    <m:f>
                      <m:fPr>
                        <m:ctrlPr>
                          <a:rPr lang="en-US" altLang="zh-CN" sz="2000" b="1" i="1" dirty="0">
                            <a:latin typeface="Cambria Math"/>
                            <a:ea typeface="宋体" pitchFamily="2" charset="-122"/>
                          </a:rPr>
                        </m:ctrlPr>
                      </m:fPr>
                      <m:num>
                        <m:r>
                          <a:rPr lang="zh-CN" altLang="en-US" sz="2000" b="1" i="1" dirty="0">
                            <a:latin typeface="Cambria Math"/>
                            <a:ea typeface="宋体" pitchFamily="2" charset="-122"/>
                          </a:rPr>
                          <m:t>𝝅</m:t>
                        </m:r>
                      </m:num>
                      <m:den>
                        <m:r>
                          <a:rPr lang="en-US" altLang="zh-CN" sz="2000" b="1" i="1" dirty="0">
                            <a:latin typeface="Cambria Math"/>
                            <a:ea typeface="宋体" pitchFamily="2" charset="-122"/>
                          </a:rPr>
                          <m:t>𝟔</m:t>
                        </m:r>
                      </m:den>
                    </m:f>
                    <m:r>
                      <m:rPr>
                        <m:nor/>
                      </m:rPr>
                      <a:rPr lang="en-US" altLang="zh-CN" sz="2000" b="1" dirty="0">
                        <a:latin typeface="宋体" pitchFamily="2" charset="-122"/>
                        <a:ea typeface="宋体" pitchFamily="2" charset="-122"/>
                      </a:rPr>
                      <m:t>)</m:t>
                    </m:r>
                  </m:oMath>
                </a14:m>
                <a:r>
                  <a:rPr lang="en-US" altLang="zh-CN" sz="2000" dirty="0" smtClean="0"/>
                  <a:t>-</a:t>
                </a:r>
                <a14:m>
                  <m:oMath xmlns:m="http://schemas.openxmlformats.org/officeDocument/2006/math">
                    <m:r>
                      <m:rPr>
                        <m:sty m:val="p"/>
                      </m:rPr>
                      <a:rPr lang="en-US" altLang="zh-CN" sz="2000" b="0" i="0" dirty="0" smtClean="0">
                        <a:latin typeface="Cambria Math"/>
                      </a:rPr>
                      <m:t>cos</m:t>
                    </m:r>
                    <m:r>
                      <a:rPr lang="en-US" altLang="zh-CN" sz="2000" b="0" i="1" dirty="0" smtClean="0">
                        <a:latin typeface="Cambria Math"/>
                      </a:rPr>
                      <m:t>𝑥</m:t>
                    </m:r>
                    <m:r>
                      <a:rPr lang="en-US" altLang="zh-CN" sz="2000" b="0" i="1" dirty="0" smtClean="0">
                        <a:latin typeface="Cambria Math"/>
                      </a:rPr>
                      <m:t>=</m:t>
                    </m:r>
                    <m:r>
                      <m:rPr>
                        <m:sty m:val="p"/>
                      </m:rPr>
                      <a:rPr lang="en-US" altLang="zh-CN" sz="2000" b="0" i="0" dirty="0" smtClean="0">
                        <a:latin typeface="Cambria Math"/>
                      </a:rPr>
                      <m:t>sin</m:t>
                    </m:r>
                    <m:r>
                      <a:rPr lang="en-US" altLang="zh-CN" sz="2000" b="0" i="1" dirty="0" smtClean="0">
                        <a:latin typeface="Cambria Math"/>
                      </a:rPr>
                      <m:t>𝑥</m:t>
                    </m:r>
                    <m:r>
                      <m:rPr>
                        <m:sty m:val="p"/>
                      </m:rPr>
                      <a:rPr lang="en-US" altLang="zh-CN" sz="2000" b="0" i="0" dirty="0" smtClean="0">
                        <a:latin typeface="Cambria Math"/>
                      </a:rPr>
                      <m:t>cos</m:t>
                    </m:r>
                    <m:f>
                      <m:fPr>
                        <m:ctrlPr>
                          <a:rPr lang="en-US" altLang="zh-CN" sz="2000" b="1" i="1" dirty="0">
                            <a:latin typeface="Cambria Math"/>
                            <a:ea typeface="宋体" pitchFamily="2" charset="-122"/>
                          </a:rPr>
                        </m:ctrlPr>
                      </m:fPr>
                      <m:num>
                        <m:r>
                          <a:rPr lang="zh-CN" altLang="en-US" sz="2000" b="1" i="1" dirty="0">
                            <a:latin typeface="Cambria Math"/>
                            <a:ea typeface="宋体" pitchFamily="2" charset="-122"/>
                          </a:rPr>
                          <m:t>𝝅</m:t>
                        </m:r>
                      </m:num>
                      <m:den>
                        <m:r>
                          <a:rPr lang="en-US" altLang="zh-CN" sz="2000" b="1" i="1" dirty="0">
                            <a:latin typeface="Cambria Math"/>
                            <a:ea typeface="宋体" pitchFamily="2" charset="-122"/>
                          </a:rPr>
                          <m:t>𝟔</m:t>
                        </m:r>
                      </m:den>
                    </m:f>
                    <m:r>
                      <a:rPr lang="en-US" altLang="zh-CN" sz="2000" b="1" i="1" dirty="0" smtClean="0">
                        <a:latin typeface="Cambria Math"/>
                        <a:ea typeface="宋体" pitchFamily="2" charset="-122"/>
                      </a:rPr>
                      <m:t>+</m:t>
                    </m:r>
                    <m:r>
                      <m:rPr>
                        <m:sty m:val="p"/>
                      </m:rPr>
                      <a:rPr lang="en-US" altLang="zh-CN" sz="2000" i="0" dirty="0">
                        <a:latin typeface="Cambria Math"/>
                      </a:rPr>
                      <m:t>cos</m:t>
                    </m:r>
                    <m:r>
                      <a:rPr lang="en-US" altLang="zh-CN" sz="2000" i="1" dirty="0">
                        <a:latin typeface="Cambria Math"/>
                      </a:rPr>
                      <m:t>𝑥</m:t>
                    </m:r>
                    <m:r>
                      <m:rPr>
                        <m:sty m:val="p"/>
                      </m:rPr>
                      <a:rPr lang="en-US" altLang="zh-CN" sz="2000" b="0" i="0" dirty="0" smtClean="0">
                        <a:latin typeface="Cambria Math"/>
                      </a:rPr>
                      <m:t>sin</m:t>
                    </m:r>
                    <m:f>
                      <m:fPr>
                        <m:ctrlPr>
                          <a:rPr lang="en-US" altLang="zh-CN" sz="2000" b="1" i="1" dirty="0">
                            <a:latin typeface="Cambria Math"/>
                            <a:ea typeface="宋体" pitchFamily="2" charset="-122"/>
                          </a:rPr>
                        </m:ctrlPr>
                      </m:fPr>
                      <m:num>
                        <m:r>
                          <a:rPr lang="zh-CN" altLang="en-US" sz="2000" b="1" i="1" dirty="0">
                            <a:latin typeface="Cambria Math"/>
                            <a:ea typeface="宋体" pitchFamily="2" charset="-122"/>
                          </a:rPr>
                          <m:t>𝝅</m:t>
                        </m:r>
                      </m:num>
                      <m:den>
                        <m:r>
                          <a:rPr lang="en-US" altLang="zh-CN" sz="2000" b="1" i="1" dirty="0">
                            <a:latin typeface="Cambria Math"/>
                            <a:ea typeface="宋体" pitchFamily="2" charset="-122"/>
                          </a:rPr>
                          <m:t>𝟔</m:t>
                        </m:r>
                      </m:den>
                    </m:f>
                    <m:r>
                      <a:rPr lang="en-US" altLang="zh-CN" sz="2000" b="0" i="0" dirty="0" smtClean="0">
                        <a:latin typeface="Cambria Math"/>
                        <a:ea typeface="宋体" pitchFamily="2" charset="-122"/>
                      </a:rPr>
                      <m:t> −</m:t>
                    </m:r>
                    <m:r>
                      <m:rPr>
                        <m:sty m:val="p"/>
                      </m:rPr>
                      <a:rPr lang="en-US" altLang="zh-CN" sz="2000" i="0" dirty="0">
                        <a:latin typeface="Cambria Math"/>
                      </a:rPr>
                      <m:t>cos</m:t>
                    </m:r>
                    <m:r>
                      <a:rPr lang="en-US" altLang="zh-CN" sz="2000" i="1" dirty="0">
                        <a:latin typeface="Cambria Math"/>
                      </a:rPr>
                      <m:t>𝑥</m:t>
                    </m:r>
                  </m:oMath>
                </a14:m>
                <a:r>
                  <a:rPr lang="en-US" altLang="zh-CN" sz="2000" dirty="0" smtClean="0"/>
                  <a:t>=</a:t>
                </a:r>
                <a14:m>
                  <m:oMath xmlns:m="http://schemas.openxmlformats.org/officeDocument/2006/math">
                    <m:f>
                      <m:fPr>
                        <m:ctrlPr>
                          <a:rPr lang="en-US" altLang="zh-CN" sz="2000" i="1" dirty="0" smtClean="0">
                            <a:latin typeface="Cambria Math"/>
                          </a:rPr>
                        </m:ctrlPr>
                      </m:fPr>
                      <m:num>
                        <m:rad>
                          <m:radPr>
                            <m:degHide m:val="on"/>
                            <m:ctrlPr>
                              <a:rPr lang="en-US" altLang="zh-CN" sz="2000" i="1" dirty="0" smtClean="0">
                                <a:latin typeface="Cambria Math"/>
                              </a:rPr>
                            </m:ctrlPr>
                          </m:radPr>
                          <m:deg/>
                          <m:e>
                            <m:r>
                              <a:rPr lang="en-US" altLang="zh-CN" sz="2000" b="0" i="1" dirty="0" smtClean="0">
                                <a:latin typeface="Cambria Math"/>
                              </a:rPr>
                              <m:t>3</m:t>
                            </m:r>
                          </m:e>
                        </m:rad>
                      </m:num>
                      <m:den>
                        <m:r>
                          <a:rPr lang="en-US" altLang="zh-CN" sz="2000" b="0" i="1" dirty="0" smtClean="0">
                            <a:latin typeface="Cambria Math"/>
                          </a:rPr>
                          <m:t>2</m:t>
                        </m:r>
                      </m:den>
                    </m:f>
                    <m:r>
                      <m:rPr>
                        <m:sty m:val="p"/>
                      </m:rPr>
                      <a:rPr lang="en-US" altLang="zh-CN" sz="2000" b="0" i="0" dirty="0" smtClean="0">
                        <a:latin typeface="Cambria Math"/>
                      </a:rPr>
                      <m:t>sin</m:t>
                    </m:r>
                    <m:r>
                      <a:rPr lang="en-US" altLang="zh-CN" sz="2000" b="0" i="1" dirty="0" smtClean="0">
                        <a:latin typeface="Cambria Math"/>
                      </a:rPr>
                      <m:t>𝑥</m:t>
                    </m:r>
                    <m:r>
                      <a:rPr lang="en-US" altLang="zh-CN" sz="2000" b="0" i="1" dirty="0" smtClean="0">
                        <a:latin typeface="Cambria Math"/>
                      </a:rPr>
                      <m:t>−</m:t>
                    </m:r>
                    <m:f>
                      <m:fPr>
                        <m:ctrlPr>
                          <a:rPr lang="en-US" altLang="zh-CN" sz="2000" b="0" i="1" dirty="0" smtClean="0">
                            <a:latin typeface="Cambria Math"/>
                          </a:rPr>
                        </m:ctrlPr>
                      </m:fPr>
                      <m:num>
                        <m:r>
                          <a:rPr lang="en-US" altLang="zh-CN" sz="2000" b="0" i="1" dirty="0" smtClean="0">
                            <a:latin typeface="Cambria Math"/>
                          </a:rPr>
                          <m:t>1</m:t>
                        </m:r>
                      </m:num>
                      <m:den>
                        <m:r>
                          <a:rPr lang="en-US" altLang="zh-CN" sz="2000" b="0" i="1" dirty="0" smtClean="0">
                            <a:latin typeface="Cambria Math"/>
                          </a:rPr>
                          <m:t>2</m:t>
                        </m:r>
                      </m:den>
                    </m:f>
                    <m:r>
                      <m:rPr>
                        <m:sty m:val="p"/>
                      </m:rPr>
                      <a:rPr lang="en-US" altLang="zh-CN" sz="2000" b="0" i="0" dirty="0" smtClean="0">
                        <a:latin typeface="Cambria Math"/>
                      </a:rPr>
                      <m:t>cos</m:t>
                    </m:r>
                    <m:r>
                      <a:rPr lang="en-US" altLang="zh-CN" sz="2000" b="0" i="1" dirty="0" smtClean="0">
                        <a:latin typeface="Cambria Math"/>
                      </a:rPr>
                      <m:t>𝑥</m:t>
                    </m:r>
                    <m:r>
                      <a:rPr lang="en-US" altLang="zh-CN" sz="2000" b="0" i="1" dirty="0" smtClean="0">
                        <a:latin typeface="Cambria Math"/>
                      </a:rPr>
                      <m:t>=</m:t>
                    </m:r>
                    <m:r>
                      <m:rPr>
                        <m:sty m:val="p"/>
                      </m:rPr>
                      <a:rPr lang="en-US" altLang="zh-CN" sz="2000" b="0" i="0" dirty="0" smtClean="0">
                        <a:latin typeface="Cambria Math"/>
                      </a:rPr>
                      <m:t>sin</m:t>
                    </m:r>
                    <m:r>
                      <a:rPr lang="en-US" altLang="zh-CN" sz="2000" b="0" i="1" dirty="0" smtClean="0">
                        <a:latin typeface="Cambria Math"/>
                      </a:rPr>
                      <m:t>⁡(</m:t>
                    </m:r>
                    <m:r>
                      <a:rPr lang="en-US" altLang="zh-CN" sz="2000" b="0" i="1" dirty="0" smtClean="0">
                        <a:latin typeface="Cambria Math"/>
                      </a:rPr>
                      <m:t>𝑥</m:t>
                    </m:r>
                    <m:r>
                      <a:rPr lang="en-US" altLang="zh-CN" sz="2000" b="0" i="1" dirty="0" smtClean="0">
                        <a:latin typeface="Cambria Math"/>
                      </a:rPr>
                      <m:t>−</m:t>
                    </m:r>
                    <m:f>
                      <m:fPr>
                        <m:ctrlPr>
                          <a:rPr lang="en-US" altLang="zh-CN" sz="2000" b="0" i="1" dirty="0" smtClean="0">
                            <a:latin typeface="Cambria Math"/>
                          </a:rPr>
                        </m:ctrlPr>
                      </m:fPr>
                      <m:num>
                        <m:r>
                          <m:rPr>
                            <m:sty m:val="p"/>
                          </m:rPr>
                          <a:rPr lang="zh-CN" altLang="en-US" sz="2000" b="0" i="0" dirty="0" smtClean="0">
                            <a:latin typeface="Cambria Math"/>
                          </a:rPr>
                          <m:t>π</m:t>
                        </m:r>
                      </m:num>
                      <m:den>
                        <m:r>
                          <a:rPr lang="en-US" altLang="zh-CN" sz="2000" b="0" i="0" dirty="0" smtClean="0">
                            <a:latin typeface="Cambria Math"/>
                          </a:rPr>
                          <m:t>6</m:t>
                        </m:r>
                      </m:den>
                    </m:f>
                    <m:r>
                      <a:rPr lang="en-US" altLang="zh-CN" sz="2000" b="0" i="1" dirty="0" smtClean="0">
                        <a:latin typeface="Cambria Math"/>
                      </a:rPr>
                      <m:t>)</m:t>
                    </m:r>
                  </m:oMath>
                </a14:m>
                <a:endParaRPr lang="zh-CN" alt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954157" y="1007165"/>
                <a:ext cx="10601739" cy="583942"/>
              </a:xfrm>
              <a:prstGeom prst="rect">
                <a:avLst/>
              </a:prstGeom>
              <a:blipFill rotWithShape="1">
                <a:blip r:embed="rId2"/>
                <a:stretch>
                  <a:fillRect b="-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895061" y="1696278"/>
                <a:ext cx="8534400" cy="502573"/>
              </a:xfrm>
              <a:prstGeom prst="rect">
                <a:avLst/>
              </a:prstGeom>
              <a:noFill/>
            </p:spPr>
            <p:txBody>
              <a:bodyPr wrap="square" rtlCol="0">
                <a:spAutoFit/>
              </a:bodyPr>
              <a:lstStyle/>
              <a:p>
                <a:r>
                  <a:rPr lang="zh-CN" altLang="en-US" sz="2000" dirty="0" smtClean="0"/>
                  <a:t>令</a:t>
                </a:r>
                <a:r>
                  <a:rPr lang="en-US" altLang="zh-CN" sz="2000" dirty="0" smtClean="0"/>
                  <a:t>t=</a:t>
                </a:r>
                <a14:m>
                  <m:oMath xmlns:m="http://schemas.openxmlformats.org/officeDocument/2006/math">
                    <m:r>
                      <a:rPr lang="en-US" altLang="zh-CN" sz="2000" i="1" dirty="0">
                        <a:latin typeface="Cambria Math"/>
                      </a:rPr>
                      <m:t>𝑥</m:t>
                    </m:r>
                    <m:r>
                      <a:rPr lang="en-US" altLang="zh-CN" sz="2000" i="1" dirty="0">
                        <a:latin typeface="Cambria Math"/>
                      </a:rPr>
                      <m:t>−</m:t>
                    </m:r>
                    <m:f>
                      <m:fPr>
                        <m:ctrlPr>
                          <a:rPr lang="en-US" altLang="zh-CN" sz="2000" i="1" dirty="0">
                            <a:latin typeface="Cambria Math"/>
                          </a:rPr>
                        </m:ctrlPr>
                      </m:fPr>
                      <m:num>
                        <m:r>
                          <m:rPr>
                            <m:sty m:val="p"/>
                          </m:rPr>
                          <a:rPr lang="zh-CN" altLang="en-US" sz="2000" i="0" dirty="0">
                            <a:latin typeface="Cambria Math"/>
                          </a:rPr>
                          <m:t>π</m:t>
                        </m:r>
                      </m:num>
                      <m:den>
                        <m:r>
                          <a:rPr lang="en-US" altLang="zh-CN" sz="2000" i="0" dirty="0">
                            <a:latin typeface="Cambria Math"/>
                          </a:rPr>
                          <m:t>6</m:t>
                        </m:r>
                      </m:den>
                    </m:f>
                    <m:r>
                      <a:rPr lang="zh-CN" altLang="en-US" sz="2000" b="0" i="1" dirty="0" smtClean="0">
                        <a:latin typeface="Cambria Math"/>
                      </a:rPr>
                      <m:t>，则</m:t>
                    </m:r>
                    <m:r>
                      <a:rPr lang="en-US" altLang="zh-CN" sz="2000" b="0" i="1" dirty="0" smtClean="0">
                        <a:latin typeface="Cambria Math"/>
                      </a:rPr>
                      <m:t>𝑦</m:t>
                    </m:r>
                    <m:r>
                      <a:rPr lang="en-US" altLang="zh-CN" sz="2000" b="0" i="1" dirty="0" smtClean="0">
                        <a:latin typeface="Cambria Math"/>
                      </a:rPr>
                      <m:t>=</m:t>
                    </m:r>
                    <m:r>
                      <m:rPr>
                        <m:sty m:val="p"/>
                      </m:rPr>
                      <a:rPr lang="en-US" altLang="zh-CN" sz="2000" b="0" i="0" dirty="0" smtClean="0">
                        <a:latin typeface="Cambria Math"/>
                      </a:rPr>
                      <m:t>sin</m:t>
                    </m:r>
                    <m:r>
                      <a:rPr lang="en-US" altLang="zh-CN" sz="2000" b="0" i="1" dirty="0" smtClean="0">
                        <a:latin typeface="Cambria Math"/>
                      </a:rPr>
                      <m:t>𝑡</m:t>
                    </m:r>
                  </m:oMath>
                </a14:m>
                <a:endParaRPr lang="zh-CN" alt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1895061" y="1696278"/>
                <a:ext cx="8534400" cy="502573"/>
              </a:xfrm>
              <a:prstGeom prst="rect">
                <a:avLst/>
              </a:prstGeom>
              <a:blipFill rotWithShape="1">
                <a:blip r:embed="rId3"/>
                <a:stretch>
                  <a:fillRect l="-786" b="-60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895061" y="2411896"/>
                <a:ext cx="5247861" cy="550728"/>
              </a:xfrm>
              <a:prstGeom prst="rect">
                <a:avLst/>
              </a:prstGeom>
              <a:noFill/>
            </p:spPr>
            <p:txBody>
              <a:bodyPr wrap="square" rtlCol="0">
                <a:spAutoFit/>
              </a:bodyPr>
              <a:lstStyle/>
              <a:p>
                <a:r>
                  <a:rPr lang="zh-CN" altLang="en-US" sz="2000" dirty="0" smtClean="0"/>
                  <a:t>因为</a:t>
                </a:r>
                <a14:m>
                  <m:oMath xmlns:m="http://schemas.openxmlformats.org/officeDocument/2006/math">
                    <m:r>
                      <a:rPr lang="en-US" altLang="zh-CN" sz="2000" i="1" dirty="0">
                        <a:latin typeface="Cambria Math"/>
                      </a:rPr>
                      <m:t>𝑥</m:t>
                    </m:r>
                    <m:r>
                      <a:rPr lang="en-US" altLang="zh-CN" sz="2000" b="1" i="1" smtClean="0">
                        <a:latin typeface="Cambria Math"/>
                        <a:ea typeface="Cambria Math"/>
                      </a:rPr>
                      <m:t>∈</m:t>
                    </m:r>
                    <m:d>
                      <m:dPr>
                        <m:begChr m:val="["/>
                        <m:endChr m:val="]"/>
                        <m:ctrlPr>
                          <a:rPr lang="en-US" altLang="zh-CN" sz="2000" b="1" i="1">
                            <a:latin typeface="Cambria Math"/>
                          </a:rPr>
                        </m:ctrlPr>
                      </m:dPr>
                      <m:e>
                        <m:r>
                          <a:rPr lang="en-US" altLang="zh-CN" sz="2000" b="1" i="1">
                            <a:latin typeface="Cambria Math"/>
                          </a:rPr>
                          <m:t>𝟎</m:t>
                        </m:r>
                        <m:r>
                          <a:rPr lang="zh-CN" altLang="en-US" sz="2000" b="1" i="1">
                            <a:latin typeface="Cambria Math"/>
                          </a:rPr>
                          <m:t>，</m:t>
                        </m:r>
                        <m:f>
                          <m:fPr>
                            <m:ctrlPr>
                              <a:rPr lang="en-US" altLang="zh-CN" sz="2000" b="1" i="1">
                                <a:latin typeface="Cambria Math"/>
                              </a:rPr>
                            </m:ctrlPr>
                          </m:fPr>
                          <m:num>
                            <m:r>
                              <a:rPr lang="zh-CN" altLang="en-US" sz="2000" b="1" i="1">
                                <a:latin typeface="Cambria Math"/>
                              </a:rPr>
                              <m:t>𝝅</m:t>
                            </m:r>
                          </m:num>
                          <m:den>
                            <m:r>
                              <a:rPr lang="en-US" altLang="zh-CN" sz="2000" b="1" i="1">
                                <a:latin typeface="Cambria Math"/>
                              </a:rPr>
                              <m:t>𝟐</m:t>
                            </m:r>
                          </m:den>
                        </m:f>
                      </m:e>
                    </m:d>
                  </m:oMath>
                </a14:m>
                <a:r>
                  <a:rPr lang="en-US" altLang="zh-CN" sz="2000" dirty="0" smtClean="0"/>
                  <a:t>,</a:t>
                </a:r>
                <a:r>
                  <a:rPr lang="zh-CN" altLang="en-US" sz="2000" dirty="0" smtClean="0"/>
                  <a:t>所以</a:t>
                </a:r>
                <a:r>
                  <a:rPr lang="en-US" altLang="zh-CN" sz="2000" dirty="0" smtClean="0"/>
                  <a:t>t</a:t>
                </a:r>
                <a14:m>
                  <m:oMath xmlns:m="http://schemas.openxmlformats.org/officeDocument/2006/math">
                    <m:r>
                      <a:rPr lang="en-US" altLang="zh-CN" sz="2000" b="1" i="1">
                        <a:latin typeface="Cambria Math"/>
                        <a:ea typeface="Cambria Math"/>
                      </a:rPr>
                      <m:t>∈</m:t>
                    </m:r>
                    <m:d>
                      <m:dPr>
                        <m:begChr m:val="["/>
                        <m:endChr m:val="]"/>
                        <m:ctrlPr>
                          <a:rPr lang="en-US" altLang="zh-CN" sz="2000" b="1" i="1">
                            <a:latin typeface="Cambria Math"/>
                          </a:rPr>
                        </m:ctrlPr>
                      </m:dPr>
                      <m:e>
                        <m:r>
                          <a:rPr lang="en-US" altLang="zh-CN" sz="2000" i="1" dirty="0">
                            <a:latin typeface="Cambria Math"/>
                          </a:rPr>
                          <m:t>−</m:t>
                        </m:r>
                        <m:f>
                          <m:fPr>
                            <m:ctrlPr>
                              <a:rPr lang="en-US" altLang="zh-CN" sz="2000" i="1" dirty="0">
                                <a:latin typeface="Cambria Math"/>
                              </a:rPr>
                            </m:ctrlPr>
                          </m:fPr>
                          <m:num>
                            <m:r>
                              <m:rPr>
                                <m:sty m:val="p"/>
                              </m:rPr>
                              <a:rPr lang="zh-CN" altLang="en-US" sz="2000" i="0" dirty="0">
                                <a:latin typeface="Cambria Math"/>
                              </a:rPr>
                              <m:t>π</m:t>
                            </m:r>
                          </m:num>
                          <m:den>
                            <m:r>
                              <a:rPr lang="en-US" altLang="zh-CN" sz="2000" i="0" dirty="0">
                                <a:latin typeface="Cambria Math"/>
                              </a:rPr>
                              <m:t>6</m:t>
                            </m:r>
                          </m:den>
                        </m:f>
                        <m:r>
                          <a:rPr lang="zh-CN" altLang="en-US" sz="2000" b="1" i="1">
                            <a:latin typeface="Cambria Math"/>
                          </a:rPr>
                          <m:t>，</m:t>
                        </m:r>
                        <m:f>
                          <m:fPr>
                            <m:ctrlPr>
                              <a:rPr lang="en-US" altLang="zh-CN" sz="2000" b="1" i="1">
                                <a:latin typeface="Cambria Math"/>
                              </a:rPr>
                            </m:ctrlPr>
                          </m:fPr>
                          <m:num>
                            <m:r>
                              <a:rPr lang="zh-CN" altLang="en-US" sz="2000" b="1" i="0">
                                <a:latin typeface="Cambria Math"/>
                              </a:rPr>
                              <m:t>𝛑</m:t>
                            </m:r>
                          </m:num>
                          <m:den>
                            <m:r>
                              <a:rPr lang="en-US" altLang="zh-CN" sz="2000" b="1" i="0" smtClean="0">
                                <a:latin typeface="Cambria Math"/>
                              </a:rPr>
                              <m:t>𝟑</m:t>
                            </m:r>
                          </m:den>
                        </m:f>
                      </m:e>
                    </m:d>
                  </m:oMath>
                </a14:m>
                <a:endParaRPr lang="zh-CN" alt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895061" y="2411896"/>
                <a:ext cx="5247861" cy="550728"/>
              </a:xfrm>
              <a:prstGeom prst="rect">
                <a:avLst/>
              </a:prstGeom>
              <a:blipFill rotWithShape="1">
                <a:blip r:embed="rId4"/>
                <a:stretch>
                  <a:fillRect l="-1278" b="-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95061" y="3220278"/>
                <a:ext cx="6440556" cy="582019"/>
              </a:xfrm>
              <a:prstGeom prst="rect">
                <a:avLst/>
              </a:prstGeom>
              <a:noFill/>
            </p:spPr>
            <p:txBody>
              <a:bodyPr wrap="square" rtlCol="0">
                <a:spAutoFit/>
              </a:bodyPr>
              <a:lstStyle/>
              <a:p>
                <a:r>
                  <a:rPr lang="zh-CN" altLang="en-US" sz="2000" dirty="0" smtClean="0"/>
                  <a:t>当</a:t>
                </a:r>
                <a:r>
                  <a:rPr lang="en-US" altLang="zh-CN" sz="2000" dirty="0" smtClean="0"/>
                  <a:t>t=</a:t>
                </a:r>
                <a14:m>
                  <m:oMath xmlns:m="http://schemas.openxmlformats.org/officeDocument/2006/math">
                    <m:f>
                      <m:fPr>
                        <m:ctrlPr>
                          <a:rPr lang="en-US" altLang="zh-CN" sz="2000" b="1" i="1">
                            <a:latin typeface="Cambria Math"/>
                          </a:rPr>
                        </m:ctrlPr>
                      </m:fPr>
                      <m:num>
                        <m:r>
                          <a:rPr lang="zh-CN" altLang="en-US" sz="2000" b="1" i="1">
                            <a:latin typeface="Cambria Math"/>
                          </a:rPr>
                          <m:t>𝝅</m:t>
                        </m:r>
                      </m:num>
                      <m:den>
                        <m:r>
                          <a:rPr lang="en-US" altLang="zh-CN" sz="2000" b="1" i="1">
                            <a:latin typeface="Cambria Math"/>
                          </a:rPr>
                          <m:t>𝟑</m:t>
                        </m:r>
                      </m:den>
                    </m:f>
                  </m:oMath>
                </a14:m>
                <a:r>
                  <a:rPr lang="en-US" altLang="zh-CN" sz="2000" dirty="0" smtClean="0"/>
                  <a:t>,</a:t>
                </a:r>
                <a:r>
                  <a:rPr lang="zh-CN" altLang="en-US" sz="2000" dirty="0" smtClean="0"/>
                  <a:t>即</a:t>
                </a:r>
                <a14:m>
                  <m:oMath xmlns:m="http://schemas.openxmlformats.org/officeDocument/2006/math">
                    <m:r>
                      <a:rPr lang="en-US" altLang="zh-CN" sz="2000" i="1" dirty="0">
                        <a:latin typeface="Cambria Math"/>
                      </a:rPr>
                      <m:t>𝑥</m:t>
                    </m:r>
                    <m:r>
                      <a:rPr lang="en-US" altLang="zh-CN" sz="2000" i="1" dirty="0">
                        <a:latin typeface="Cambria Math"/>
                      </a:rPr>
                      <m:t>−</m:t>
                    </m:r>
                    <m:f>
                      <m:fPr>
                        <m:ctrlPr>
                          <a:rPr lang="en-US" altLang="zh-CN" sz="2000" i="1" dirty="0">
                            <a:latin typeface="Cambria Math"/>
                          </a:rPr>
                        </m:ctrlPr>
                      </m:fPr>
                      <m:num>
                        <m:r>
                          <m:rPr>
                            <m:sty m:val="p"/>
                          </m:rPr>
                          <a:rPr lang="zh-CN" altLang="en-US" sz="2000" i="0" dirty="0">
                            <a:latin typeface="Cambria Math"/>
                          </a:rPr>
                          <m:t>π</m:t>
                        </m:r>
                      </m:num>
                      <m:den>
                        <m:r>
                          <a:rPr lang="en-US" altLang="zh-CN" sz="2000" i="1" dirty="0">
                            <a:latin typeface="Cambria Math"/>
                          </a:rPr>
                          <m:t>6</m:t>
                        </m:r>
                      </m:den>
                    </m:f>
                  </m:oMath>
                </a14:m>
                <a:r>
                  <a:rPr lang="en-US" altLang="zh-CN" sz="2000" dirty="0" smtClean="0"/>
                  <a:t>=</a:t>
                </a:r>
                <a14:m>
                  <m:oMath xmlns:m="http://schemas.openxmlformats.org/officeDocument/2006/math">
                    <m:f>
                      <m:fPr>
                        <m:ctrlPr>
                          <a:rPr lang="en-US" altLang="zh-CN" sz="2000" b="1" i="1">
                            <a:latin typeface="Cambria Math"/>
                          </a:rPr>
                        </m:ctrlPr>
                      </m:fPr>
                      <m:num>
                        <m:r>
                          <a:rPr lang="zh-CN" altLang="en-US" sz="2000" b="1" i="0">
                            <a:latin typeface="Cambria Math"/>
                          </a:rPr>
                          <m:t>𝛑</m:t>
                        </m:r>
                      </m:num>
                      <m:den>
                        <m:r>
                          <a:rPr lang="en-US" altLang="zh-CN" sz="2000" b="1" i="1">
                            <a:latin typeface="Cambria Math"/>
                          </a:rPr>
                          <m:t>𝟑</m:t>
                        </m:r>
                      </m:den>
                    </m:f>
                  </m:oMath>
                </a14:m>
                <a:r>
                  <a:rPr lang="zh-CN" altLang="en-US" sz="2000" dirty="0" smtClean="0"/>
                  <a:t>，解得</a:t>
                </a:r>
                <a14:m>
                  <m:oMath xmlns:m="http://schemas.openxmlformats.org/officeDocument/2006/math">
                    <m:r>
                      <a:rPr lang="en-US" altLang="zh-CN" sz="2000" i="1" dirty="0">
                        <a:latin typeface="Cambria Math"/>
                      </a:rPr>
                      <m:t>𝑥</m:t>
                    </m:r>
                  </m:oMath>
                </a14:m>
                <a:r>
                  <a:rPr lang="en-US" altLang="zh-CN" sz="2000" dirty="0" smtClean="0"/>
                  <a:t>=</a:t>
                </a:r>
                <a14:m>
                  <m:oMath xmlns:m="http://schemas.openxmlformats.org/officeDocument/2006/math">
                    <m:f>
                      <m:fPr>
                        <m:ctrlPr>
                          <a:rPr lang="en-US" altLang="zh-CN" sz="2000" i="1" dirty="0" smtClean="0">
                            <a:latin typeface="Cambria Math"/>
                          </a:rPr>
                        </m:ctrlPr>
                      </m:fPr>
                      <m:num>
                        <m:r>
                          <m:rPr>
                            <m:sty m:val="p"/>
                          </m:rPr>
                          <a:rPr lang="zh-CN" altLang="en-US" sz="2000" i="0" dirty="0" smtClean="0">
                            <a:latin typeface="Cambria Math"/>
                          </a:rPr>
                          <m:t>π</m:t>
                        </m:r>
                      </m:num>
                      <m:den>
                        <m:r>
                          <a:rPr lang="en-US" altLang="zh-CN" sz="2000" b="0" i="1" dirty="0" smtClean="0">
                            <a:latin typeface="Cambria Math"/>
                          </a:rPr>
                          <m:t>2</m:t>
                        </m:r>
                      </m:den>
                    </m:f>
                    <m:r>
                      <a:rPr lang="zh-CN" altLang="en-US" sz="2000" b="0" i="1" dirty="0" smtClean="0">
                        <a:latin typeface="Cambria Math"/>
                      </a:rPr>
                      <m:t>时，</m:t>
                    </m:r>
                    <m:sSub>
                      <m:sSubPr>
                        <m:ctrlPr>
                          <a:rPr lang="en-US" altLang="zh-CN" sz="2000" b="0" i="1" dirty="0" smtClean="0">
                            <a:latin typeface="Cambria Math"/>
                          </a:rPr>
                        </m:ctrlPr>
                      </m:sSubPr>
                      <m:e>
                        <m:r>
                          <a:rPr lang="en-US" altLang="zh-CN" sz="2000" b="1" i="1">
                            <a:latin typeface="Cambria Math"/>
                          </a:rPr>
                          <m:t>𝒇</m:t>
                        </m:r>
                        <m:d>
                          <m:dPr>
                            <m:ctrlPr>
                              <a:rPr lang="en-US" altLang="zh-CN" sz="2000" b="1" i="1">
                                <a:latin typeface="Cambria Math"/>
                              </a:rPr>
                            </m:ctrlPr>
                          </m:dPr>
                          <m:e>
                            <m:r>
                              <a:rPr lang="en-US" altLang="zh-CN" sz="2000" b="1" i="1">
                                <a:latin typeface="Cambria Math"/>
                              </a:rPr>
                              <m:t>𝒙</m:t>
                            </m:r>
                          </m:e>
                        </m:d>
                      </m:e>
                      <m:sub>
                        <m:r>
                          <m:rPr>
                            <m:sty m:val="p"/>
                          </m:rPr>
                          <a:rPr lang="en-US" altLang="zh-CN" sz="2000" i="1" dirty="0">
                            <a:latin typeface="Cambria Math"/>
                          </a:rPr>
                          <m:t>max</m:t>
                        </m:r>
                      </m:sub>
                    </m:sSub>
                    <m:r>
                      <a:rPr lang="en-US" altLang="zh-CN" sz="2000" b="0" i="1" dirty="0" smtClean="0">
                        <a:latin typeface="Cambria Math"/>
                      </a:rPr>
                      <m:t>=</m:t>
                    </m:r>
                    <m:f>
                      <m:fPr>
                        <m:ctrlPr>
                          <a:rPr lang="en-US" altLang="zh-CN" sz="2000" b="0" i="1" dirty="0" smtClean="0">
                            <a:latin typeface="Cambria Math"/>
                          </a:rPr>
                        </m:ctrlPr>
                      </m:fPr>
                      <m:num>
                        <m:rad>
                          <m:radPr>
                            <m:degHide m:val="on"/>
                            <m:ctrlPr>
                              <a:rPr lang="en-US" altLang="zh-CN" sz="2000" b="0" i="1" dirty="0" smtClean="0">
                                <a:latin typeface="Cambria Math"/>
                              </a:rPr>
                            </m:ctrlPr>
                          </m:radPr>
                          <m:deg/>
                          <m:e>
                            <m:r>
                              <a:rPr lang="en-US" altLang="zh-CN" sz="2000" b="0" i="1" dirty="0" smtClean="0">
                                <a:latin typeface="Cambria Math"/>
                              </a:rPr>
                              <m:t>3</m:t>
                            </m:r>
                          </m:e>
                        </m:rad>
                      </m:num>
                      <m:den>
                        <m:r>
                          <a:rPr lang="en-US" altLang="zh-CN" sz="2000" b="0" i="1" dirty="0" smtClean="0">
                            <a:latin typeface="Cambria Math"/>
                          </a:rPr>
                          <m:t>2</m:t>
                        </m:r>
                      </m:den>
                    </m:f>
                  </m:oMath>
                </a14:m>
                <a:endParaRPr lang="zh-CN" alt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895061" y="3220278"/>
                <a:ext cx="6440556" cy="582019"/>
              </a:xfrm>
              <a:prstGeom prst="rect">
                <a:avLst/>
              </a:prstGeom>
              <a:blipFill rotWithShape="1">
                <a:blip r:embed="rId5"/>
                <a:stretch>
                  <a:fillRect l="-1042" b="-5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74573" y="4088296"/>
                <a:ext cx="6135757" cy="526939"/>
              </a:xfrm>
              <a:prstGeom prst="rect">
                <a:avLst/>
              </a:prstGeom>
              <a:noFill/>
            </p:spPr>
            <p:txBody>
              <a:bodyPr wrap="square" rtlCol="0">
                <a:spAutoFit/>
              </a:bodyPr>
              <a:lstStyle/>
              <a:p>
                <a:r>
                  <a:rPr lang="zh-CN" altLang="en-US" sz="2000" dirty="0" smtClean="0"/>
                  <a:t>当</a:t>
                </a:r>
                <a:r>
                  <a:rPr lang="en-US" altLang="zh-CN" sz="2000" dirty="0" smtClean="0"/>
                  <a:t>t=-</a:t>
                </a:r>
                <a14:m>
                  <m:oMath xmlns:m="http://schemas.openxmlformats.org/officeDocument/2006/math">
                    <m:f>
                      <m:fPr>
                        <m:ctrlPr>
                          <a:rPr lang="en-US" altLang="zh-CN" sz="2000" b="1" i="1">
                            <a:latin typeface="Cambria Math"/>
                          </a:rPr>
                        </m:ctrlPr>
                      </m:fPr>
                      <m:num>
                        <m:r>
                          <a:rPr lang="zh-CN" altLang="en-US" sz="2000" b="1" i="0">
                            <a:latin typeface="Cambria Math"/>
                          </a:rPr>
                          <m:t>𝛑</m:t>
                        </m:r>
                      </m:num>
                      <m:den>
                        <m:r>
                          <a:rPr lang="en-US" altLang="zh-CN" sz="2000" b="1" i="1" smtClean="0">
                            <a:latin typeface="Cambria Math"/>
                          </a:rPr>
                          <m:t>𝟔</m:t>
                        </m:r>
                      </m:den>
                    </m:f>
                  </m:oMath>
                </a14:m>
                <a:r>
                  <a:rPr lang="en-US" altLang="zh-CN" sz="2000" dirty="0" smtClean="0"/>
                  <a:t>,</a:t>
                </a:r>
                <a:r>
                  <a:rPr lang="zh-CN" altLang="en-US" sz="2000" dirty="0" smtClean="0"/>
                  <a:t>即</a:t>
                </a:r>
                <a14:m>
                  <m:oMath xmlns:m="http://schemas.openxmlformats.org/officeDocument/2006/math">
                    <m:r>
                      <a:rPr lang="en-US" altLang="zh-CN" sz="2000" i="1" dirty="0">
                        <a:latin typeface="Cambria Math"/>
                      </a:rPr>
                      <m:t>𝑥</m:t>
                    </m:r>
                    <m:r>
                      <a:rPr lang="en-US" altLang="zh-CN" sz="2000" i="1" dirty="0">
                        <a:latin typeface="Cambria Math"/>
                      </a:rPr>
                      <m:t>−</m:t>
                    </m:r>
                    <m:f>
                      <m:fPr>
                        <m:ctrlPr>
                          <a:rPr lang="en-US" altLang="zh-CN" sz="2000" i="1" dirty="0">
                            <a:latin typeface="Cambria Math"/>
                          </a:rPr>
                        </m:ctrlPr>
                      </m:fPr>
                      <m:num>
                        <m:r>
                          <m:rPr>
                            <m:sty m:val="p"/>
                          </m:rPr>
                          <a:rPr lang="zh-CN" altLang="en-US" sz="2000" i="0" dirty="0">
                            <a:latin typeface="Cambria Math"/>
                          </a:rPr>
                          <m:t>π</m:t>
                        </m:r>
                      </m:num>
                      <m:den>
                        <m:r>
                          <a:rPr lang="en-US" altLang="zh-CN" sz="2000" i="0" dirty="0">
                            <a:latin typeface="Cambria Math"/>
                          </a:rPr>
                          <m:t>6</m:t>
                        </m:r>
                      </m:den>
                    </m:f>
                  </m:oMath>
                </a14:m>
                <a:r>
                  <a:rPr lang="en-US" altLang="zh-CN" sz="2000" dirty="0" smtClean="0"/>
                  <a:t>=-</a:t>
                </a:r>
                <a14:m>
                  <m:oMath xmlns:m="http://schemas.openxmlformats.org/officeDocument/2006/math">
                    <m:f>
                      <m:fPr>
                        <m:ctrlPr>
                          <a:rPr lang="en-US" altLang="zh-CN" sz="2000" b="1" i="1">
                            <a:latin typeface="Cambria Math"/>
                          </a:rPr>
                        </m:ctrlPr>
                      </m:fPr>
                      <m:num>
                        <m:r>
                          <a:rPr lang="zh-CN" altLang="en-US" sz="2000" b="1" i="0">
                            <a:latin typeface="Cambria Math"/>
                          </a:rPr>
                          <m:t>𝛑</m:t>
                        </m:r>
                      </m:num>
                      <m:den>
                        <m:r>
                          <a:rPr lang="en-US" altLang="zh-CN" sz="2000" b="1" i="0" smtClean="0">
                            <a:latin typeface="Cambria Math"/>
                          </a:rPr>
                          <m:t>𝟔</m:t>
                        </m:r>
                      </m:den>
                    </m:f>
                  </m:oMath>
                </a14:m>
                <a:r>
                  <a:rPr lang="zh-CN" altLang="en-US" sz="2000" dirty="0" smtClean="0"/>
                  <a:t>，解得</a:t>
                </a:r>
                <a14:m>
                  <m:oMath xmlns:m="http://schemas.openxmlformats.org/officeDocument/2006/math">
                    <m:r>
                      <a:rPr lang="en-US" altLang="zh-CN" sz="2000" i="1" dirty="0">
                        <a:latin typeface="Cambria Math"/>
                      </a:rPr>
                      <m:t>𝑥</m:t>
                    </m:r>
                  </m:oMath>
                </a14:m>
                <a:r>
                  <a:rPr lang="en-US" altLang="zh-CN" sz="2000" dirty="0" smtClean="0"/>
                  <a:t>=</a:t>
                </a:r>
                <a14:m>
                  <m:oMath xmlns:m="http://schemas.openxmlformats.org/officeDocument/2006/math">
                    <m:r>
                      <a:rPr lang="en-US" altLang="zh-CN" sz="2000" i="1" dirty="0" smtClean="0">
                        <a:latin typeface="Cambria Math"/>
                      </a:rPr>
                      <m:t>0</m:t>
                    </m:r>
                    <m:r>
                      <a:rPr lang="zh-CN" altLang="en-US" sz="2000" b="0" i="1" dirty="0" smtClean="0">
                        <a:latin typeface="Cambria Math"/>
                      </a:rPr>
                      <m:t>时，</m:t>
                    </m:r>
                    <m:sSub>
                      <m:sSubPr>
                        <m:ctrlPr>
                          <a:rPr lang="en-US" altLang="zh-CN" sz="2000" b="0" i="1" dirty="0" smtClean="0">
                            <a:latin typeface="Cambria Math"/>
                          </a:rPr>
                        </m:ctrlPr>
                      </m:sSubPr>
                      <m:e>
                        <m:r>
                          <a:rPr lang="en-US" altLang="zh-CN" sz="2000" b="1" i="1">
                            <a:latin typeface="Cambria Math"/>
                          </a:rPr>
                          <m:t>𝒇</m:t>
                        </m:r>
                        <m:d>
                          <m:dPr>
                            <m:ctrlPr>
                              <a:rPr lang="en-US" altLang="zh-CN" sz="2000" b="1" i="1">
                                <a:latin typeface="Cambria Math"/>
                              </a:rPr>
                            </m:ctrlPr>
                          </m:dPr>
                          <m:e>
                            <m:r>
                              <a:rPr lang="en-US" altLang="zh-CN" sz="2000" b="1" i="1">
                                <a:latin typeface="Cambria Math"/>
                              </a:rPr>
                              <m:t>𝒙</m:t>
                            </m:r>
                          </m:e>
                        </m:d>
                      </m:e>
                      <m:sub>
                        <m:r>
                          <m:rPr>
                            <m:sty m:val="p"/>
                          </m:rPr>
                          <a:rPr lang="en-US" altLang="zh-CN" sz="2000" i="1" dirty="0">
                            <a:latin typeface="Cambria Math"/>
                          </a:rPr>
                          <m:t>min</m:t>
                        </m:r>
                      </m:sub>
                    </m:sSub>
                    <m:r>
                      <a:rPr lang="en-US" altLang="zh-CN" sz="2000" b="0" i="1" dirty="0" smtClean="0">
                        <a:latin typeface="Cambria Math"/>
                      </a:rPr>
                      <m:t>=−</m:t>
                    </m:r>
                    <m:f>
                      <m:fPr>
                        <m:ctrlPr>
                          <a:rPr lang="en-US" altLang="zh-CN" sz="2000" b="0" i="1" dirty="0" smtClean="0">
                            <a:latin typeface="Cambria Math"/>
                          </a:rPr>
                        </m:ctrlPr>
                      </m:fPr>
                      <m:num>
                        <m:r>
                          <a:rPr lang="en-US" altLang="zh-CN" sz="2000" b="0" i="1" dirty="0" smtClean="0">
                            <a:latin typeface="Cambria Math"/>
                          </a:rPr>
                          <m:t>1</m:t>
                        </m:r>
                      </m:num>
                      <m:den>
                        <m:r>
                          <a:rPr lang="en-US" altLang="zh-CN" sz="2000" b="0" i="1" dirty="0" smtClean="0">
                            <a:latin typeface="Cambria Math"/>
                          </a:rPr>
                          <m:t>2</m:t>
                        </m:r>
                      </m:den>
                    </m:f>
                  </m:oMath>
                </a14:m>
                <a:endParaRPr lang="zh-CN" alt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974573" y="4088296"/>
                <a:ext cx="6135757" cy="526939"/>
              </a:xfrm>
              <a:prstGeom prst="rect">
                <a:avLst/>
              </a:prstGeom>
              <a:blipFill rotWithShape="1">
                <a:blip r:embed="rId6"/>
                <a:stretch>
                  <a:fillRect l="-1093" b="-69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69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73426"/>
            <a:ext cx="5989983" cy="523220"/>
          </a:xfrm>
          <a:prstGeom prst="rect">
            <a:avLst/>
          </a:prstGeom>
          <a:noFill/>
        </p:spPr>
        <p:txBody>
          <a:bodyPr wrap="square" rtlCol="0">
            <a:spAutoFit/>
          </a:bodyPr>
          <a:lstStyle/>
          <a:p>
            <a:r>
              <a:rPr lang="zh-CN" altLang="en-US" sz="2800" b="1" dirty="0">
                <a:solidFill>
                  <a:srgbClr val="FF0000"/>
                </a:solidFill>
              </a:rPr>
              <a:t>知识小结</a:t>
            </a:r>
          </a:p>
        </p:txBody>
      </p:sp>
      <p:sp>
        <p:nvSpPr>
          <p:cNvPr id="3" name="TextBox 2"/>
          <p:cNvSpPr txBox="1"/>
          <p:nvPr/>
        </p:nvSpPr>
        <p:spPr>
          <a:xfrm>
            <a:off x="821635" y="2024125"/>
            <a:ext cx="10336696" cy="400110"/>
          </a:xfrm>
          <a:prstGeom prst="rect">
            <a:avLst/>
          </a:prstGeom>
          <a:noFill/>
        </p:spPr>
        <p:txBody>
          <a:bodyPr wrap="square" rtlCol="0">
            <a:spAutoFit/>
          </a:bodyPr>
          <a:lstStyle/>
          <a:p>
            <a:r>
              <a:rPr lang="zh-CN" altLang="en-US" sz="2000" b="1" dirty="0" smtClean="0">
                <a:solidFill>
                  <a:srgbClr val="7030A0"/>
                </a:solidFill>
              </a:rPr>
              <a:t>通过本节课的学习，你收获了哪些知识，会解决哪些具体的问题</a:t>
            </a:r>
            <a:r>
              <a:rPr lang="zh-CN" altLang="en-US" sz="2000" b="1" dirty="0">
                <a:solidFill>
                  <a:srgbClr val="7030A0"/>
                </a:solidFill>
              </a:rPr>
              <a:t>，</a:t>
            </a:r>
            <a:r>
              <a:rPr lang="zh-CN" altLang="en-US" sz="2000" b="1" dirty="0" smtClean="0">
                <a:solidFill>
                  <a:srgbClr val="7030A0"/>
                </a:solidFill>
              </a:rPr>
              <a:t>解决问题的方法是什么？</a:t>
            </a:r>
            <a:endParaRPr lang="zh-CN" altLang="en-US" sz="2000" b="1" dirty="0">
              <a:solidFill>
                <a:srgbClr val="7030A0"/>
              </a:solidFill>
            </a:endParaRPr>
          </a:p>
        </p:txBody>
      </p:sp>
      <mc:AlternateContent xmlns:mc="http://schemas.openxmlformats.org/markup-compatibility/2006" xmlns:a14="http://schemas.microsoft.com/office/drawing/2010/main">
        <mc:Choice Requires="a14">
          <p:sp>
            <p:nvSpPr>
              <p:cNvPr id="4" name="TextBox 3"/>
              <p:cNvSpPr txBox="1"/>
              <p:nvPr/>
            </p:nvSpPr>
            <p:spPr>
              <a:xfrm>
                <a:off x="914400" y="3034748"/>
                <a:ext cx="10336696" cy="400110"/>
              </a:xfrm>
              <a:prstGeom prst="rect">
                <a:avLst/>
              </a:prstGeom>
              <a:noFill/>
            </p:spPr>
            <p:txBody>
              <a:bodyPr wrap="square" rtlCol="0">
                <a:spAutoFit/>
              </a:bodyPr>
              <a:lstStyle/>
              <a:p>
                <a:r>
                  <a:rPr lang="en-US" altLang="zh-CN" sz="2000" b="1" dirty="0" smtClean="0"/>
                  <a:t>1.</a:t>
                </a:r>
                <a:r>
                  <a:rPr lang="zh-CN" altLang="en-US" sz="2000" b="1" dirty="0" smtClean="0"/>
                  <a:t>五点法作出函数</a:t>
                </a:r>
                <a:r>
                  <a:rPr lang="en-US" altLang="zh-CN" sz="2000" b="1" dirty="0"/>
                  <a:t>y = Asin(</a:t>
                </a:r>
                <a:r>
                  <a:rPr lang="zh-CN" altLang="zh-CN" sz="2000" b="1" dirty="0" smtClean="0"/>
                  <a:t>ω</a:t>
                </a:r>
                <a:r>
                  <a:rPr lang="en-US" altLang="zh-CN" sz="2000" b="1" dirty="0"/>
                  <a:t> </a:t>
                </a:r>
                <a14:m>
                  <m:oMath xmlns:m="http://schemas.openxmlformats.org/officeDocument/2006/math">
                    <m:r>
                      <a:rPr lang="en-US" altLang="zh-CN" sz="2000" b="1" i="1">
                        <a:latin typeface="Cambria Math"/>
                      </a:rPr>
                      <m:t>𝒙</m:t>
                    </m:r>
                    <m:r>
                      <a:rPr lang="en-US" altLang="zh-CN" sz="2000" b="1" i="1">
                        <a:latin typeface="Cambria Math"/>
                      </a:rPr>
                      <m:t> </m:t>
                    </m:r>
                  </m:oMath>
                </a14:m>
                <a:r>
                  <a:rPr lang="en-US" altLang="zh-CN" sz="2000" b="1" dirty="0" smtClean="0"/>
                  <a:t>+</a:t>
                </a:r>
                <a:r>
                  <a:rPr lang="en-US" altLang="zh-CN" sz="2000" b="1" dirty="0">
                    <a:sym typeface="Symbol"/>
                  </a:rPr>
                  <a:t></a:t>
                </a:r>
                <a:r>
                  <a:rPr lang="en-US" altLang="zh-CN" sz="2000" b="1" dirty="0" smtClean="0"/>
                  <a:t>)</a:t>
                </a:r>
                <a:r>
                  <a:rPr lang="zh-CN" altLang="en-US" sz="2000" b="1" dirty="0" smtClean="0"/>
                  <a:t>的图像</a:t>
                </a:r>
                <a:endParaRPr lang="zh-CN" altLang="en-US" sz="20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914400" y="3034748"/>
                <a:ext cx="10336696" cy="400110"/>
              </a:xfrm>
              <a:prstGeom prst="rect">
                <a:avLst/>
              </a:prstGeom>
              <a:blipFill rotWithShape="1">
                <a:blip r:embed="rId2"/>
                <a:stretch>
                  <a:fillRect l="-590"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01147" y="3711882"/>
                <a:ext cx="7752523" cy="400110"/>
              </a:xfrm>
              <a:prstGeom prst="rect">
                <a:avLst/>
              </a:prstGeom>
              <a:noFill/>
            </p:spPr>
            <p:txBody>
              <a:bodyPr wrap="square" rtlCol="0">
                <a:spAutoFit/>
              </a:bodyPr>
              <a:lstStyle/>
              <a:p>
                <a:r>
                  <a:rPr lang="en-US" altLang="zh-CN" sz="2000" b="1" dirty="0" smtClean="0"/>
                  <a:t>2.</a:t>
                </a:r>
                <a:r>
                  <a:rPr lang="zh-CN" altLang="en-US" sz="2000" b="1" dirty="0" smtClean="0"/>
                  <a:t>会分析说明</a:t>
                </a:r>
                <a:r>
                  <a:rPr lang="en-US" altLang="zh-CN" sz="2000" b="1" dirty="0"/>
                  <a:t>y = </a:t>
                </a:r>
                <a:r>
                  <a:rPr lang="en-US" altLang="zh-CN" sz="2000" b="1" dirty="0" smtClean="0"/>
                  <a:t>sinx</a:t>
                </a:r>
                <a:r>
                  <a:rPr lang="zh-CN" altLang="en-US" sz="2000" b="1" dirty="0" smtClean="0"/>
                  <a:t>到</a:t>
                </a:r>
                <a:r>
                  <a:rPr lang="en-US" altLang="zh-CN" sz="2000" b="1" dirty="0"/>
                  <a:t>y = Asin(</a:t>
                </a:r>
                <a:r>
                  <a:rPr lang="zh-CN" altLang="zh-CN" sz="2000" b="1" dirty="0" smtClean="0"/>
                  <a:t>ω</a:t>
                </a:r>
                <a14:m>
                  <m:oMath xmlns:m="http://schemas.openxmlformats.org/officeDocument/2006/math">
                    <m:r>
                      <a:rPr lang="en-US" altLang="zh-CN" sz="2000" b="1" i="1">
                        <a:latin typeface="Cambria Math"/>
                      </a:rPr>
                      <m:t>𝒙</m:t>
                    </m:r>
                    <m:r>
                      <a:rPr lang="en-US" altLang="zh-CN" sz="2000" b="1" i="1">
                        <a:latin typeface="Cambria Math"/>
                      </a:rPr>
                      <m:t> </m:t>
                    </m:r>
                  </m:oMath>
                </a14:m>
                <a:r>
                  <a:rPr lang="en-US" altLang="zh-CN" sz="2000" b="1" dirty="0" smtClean="0"/>
                  <a:t>+</a:t>
                </a:r>
                <a:r>
                  <a:rPr lang="en-US" altLang="zh-CN" sz="2000" b="1" dirty="0">
                    <a:sym typeface="Symbol"/>
                  </a:rPr>
                  <a:t></a:t>
                </a:r>
                <a:r>
                  <a:rPr lang="en-US" altLang="zh-CN" sz="2000" b="1" dirty="0" smtClean="0"/>
                  <a:t>)</a:t>
                </a:r>
                <a:r>
                  <a:rPr lang="zh-CN" altLang="en-US" sz="2000" b="1" dirty="0" smtClean="0"/>
                  <a:t>经历的图像的变化过程</a:t>
                </a:r>
                <a:endParaRPr lang="zh-CN" altLang="en-US"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901147" y="3711882"/>
                <a:ext cx="7752523" cy="400110"/>
              </a:xfrm>
              <a:prstGeom prst="rect">
                <a:avLst/>
              </a:prstGeom>
              <a:blipFill rotWithShape="1">
                <a:blip r:embed="rId3"/>
                <a:stretch>
                  <a:fillRect l="-865" t="-9091"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4400" y="4465983"/>
                <a:ext cx="10336696" cy="400110"/>
              </a:xfrm>
              <a:prstGeom prst="rect">
                <a:avLst/>
              </a:prstGeom>
              <a:noFill/>
            </p:spPr>
            <p:txBody>
              <a:bodyPr wrap="square" rtlCol="0">
                <a:spAutoFit/>
              </a:bodyPr>
              <a:lstStyle/>
              <a:p>
                <a:r>
                  <a:rPr lang="en-US" altLang="zh-CN" sz="2000" b="1" dirty="0" smtClean="0"/>
                  <a:t>3.</a:t>
                </a:r>
                <a:r>
                  <a:rPr lang="zh-CN" altLang="en-US" sz="2000" b="1" dirty="0" smtClean="0"/>
                  <a:t>会用换元法分析与解决求解函数</a:t>
                </a:r>
                <a:r>
                  <a:rPr lang="en-US" altLang="zh-CN" sz="2000" b="1" dirty="0" smtClean="0"/>
                  <a:t>y </a:t>
                </a:r>
                <a:r>
                  <a:rPr lang="en-US" altLang="zh-CN" sz="2000" b="1" dirty="0"/>
                  <a:t>= Asin(</a:t>
                </a:r>
                <a:r>
                  <a:rPr lang="zh-CN" altLang="zh-CN" sz="2000" b="1" dirty="0" smtClean="0"/>
                  <a:t>ω</a:t>
                </a:r>
                <a14:m>
                  <m:oMath xmlns:m="http://schemas.openxmlformats.org/officeDocument/2006/math">
                    <m:r>
                      <a:rPr lang="en-US" altLang="zh-CN" sz="2000" b="1" i="1">
                        <a:latin typeface="Cambria Math"/>
                      </a:rPr>
                      <m:t>𝒙</m:t>
                    </m:r>
                    <m:r>
                      <a:rPr lang="en-US" altLang="zh-CN" sz="2000" b="1" i="1">
                        <a:latin typeface="Cambria Math"/>
                      </a:rPr>
                      <m:t> </m:t>
                    </m:r>
                  </m:oMath>
                </a14:m>
                <a:r>
                  <a:rPr lang="en-US" altLang="zh-CN" sz="2000" b="1" dirty="0" smtClean="0"/>
                  <a:t>+</a:t>
                </a:r>
                <a:r>
                  <a:rPr lang="en-US" altLang="zh-CN" sz="2000" b="1" dirty="0">
                    <a:sym typeface="Symbol"/>
                  </a:rPr>
                  <a:t></a:t>
                </a:r>
                <a:r>
                  <a:rPr lang="en-US" altLang="zh-CN" sz="2000" b="1" dirty="0" smtClean="0"/>
                  <a:t>)</a:t>
                </a:r>
                <a:r>
                  <a:rPr lang="zh-CN" altLang="en-US" sz="2000" b="1" dirty="0" smtClean="0"/>
                  <a:t>的单调区间和最值等问题</a:t>
                </a:r>
                <a:r>
                  <a:rPr lang="en-US" altLang="zh-CN" sz="2000" b="1" dirty="0" smtClean="0"/>
                  <a:t>.</a:t>
                </a:r>
                <a:endParaRPr lang="zh-CN" altLang="en-US"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914400" y="4465983"/>
                <a:ext cx="10336696" cy="400110"/>
              </a:xfrm>
              <a:prstGeom prst="rect">
                <a:avLst/>
              </a:prstGeom>
              <a:blipFill rotWithShape="1">
                <a:blip r:embed="rId4"/>
                <a:stretch>
                  <a:fillRect l="-590" t="-9231" b="-276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6712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3" y="314706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200" dirty="0">
                <a:solidFill>
                  <a:srgbClr val="FF0000"/>
                </a:solidFill>
              </a:rPr>
              <a:t>知识回顾</a:t>
            </a:r>
          </a:p>
        </p:txBody>
      </p:sp>
      <mc:AlternateContent xmlns:mc="http://schemas.openxmlformats.org/markup-compatibility/2006" xmlns:a14="http://schemas.microsoft.com/office/drawing/2010/main">
        <mc:Choice Requires="a14">
          <p:sp>
            <p:nvSpPr>
              <p:cNvPr id="4" name="TextBox 3"/>
              <p:cNvSpPr txBox="1"/>
              <p:nvPr/>
            </p:nvSpPr>
            <p:spPr>
              <a:xfrm>
                <a:off x="609601" y="1258957"/>
                <a:ext cx="10588487" cy="1384995"/>
              </a:xfrm>
              <a:prstGeom prst="rect">
                <a:avLst/>
              </a:prstGeom>
              <a:noFill/>
            </p:spPr>
            <p:txBody>
              <a:bodyPr wrap="square" rtlCol="0">
                <a:spAutoFit/>
              </a:bodyPr>
              <a:lstStyle/>
              <a:p>
                <a:r>
                  <a:rPr lang="zh-CN" altLang="en-US" sz="2800" b="1" dirty="0" smtClean="0">
                    <a:solidFill>
                      <a:srgbClr val="7030A0"/>
                    </a:solidFill>
                    <a:latin typeface="Times New Roman" charset="0"/>
                  </a:rPr>
                  <a:t>从图像变换角度，</a:t>
                </a:r>
                <a:r>
                  <a:rPr lang="zh-CN" altLang="en-US" sz="2800" b="1" dirty="0">
                    <a:solidFill>
                      <a:srgbClr val="7030A0"/>
                    </a:solidFill>
                    <a:latin typeface="Times New Roman" charset="0"/>
                  </a:rPr>
                  <a:t>函数</a:t>
                </a:r>
                <a:r>
                  <a:rPr lang="en-US" altLang="zh-CN" sz="2800" b="1" dirty="0" smtClean="0">
                    <a:solidFill>
                      <a:srgbClr val="7030A0"/>
                    </a:solidFill>
                    <a:latin typeface="Times New Roman" charset="0"/>
                  </a:rPr>
                  <a:t>y=Asin(ω</a:t>
                </a:r>
                <a14:m>
                  <m:oMath xmlns:m="http://schemas.openxmlformats.org/officeDocument/2006/math">
                    <m:r>
                      <a:rPr lang="en-US" altLang="zh-CN" sz="2800" b="1" i="1" spc="300" smtClean="0">
                        <a:solidFill>
                          <a:srgbClr val="7030A0"/>
                        </a:solidFill>
                        <a:latin typeface="Cambria Math"/>
                        <a:ea typeface="微软雅黑" panose="020B0503020204020204" charset="-122"/>
                        <a:sym typeface="Symbol" pitchFamily="18" charset="2"/>
                      </a:rPr>
                      <m:t>𝒙</m:t>
                    </m:r>
                  </m:oMath>
                </a14:m>
                <a:r>
                  <a:rPr lang="en-US" altLang="zh-CN" sz="2800" b="1" dirty="0" smtClean="0">
                    <a:solidFill>
                      <a:srgbClr val="7030A0"/>
                    </a:solidFill>
                    <a:latin typeface="Times New Roman" charset="0"/>
                  </a:rPr>
                  <a:t>+φ</a:t>
                </a:r>
                <a:r>
                  <a:rPr lang="en-US" altLang="zh-CN" sz="2800" b="1" dirty="0">
                    <a:solidFill>
                      <a:srgbClr val="7030A0"/>
                    </a:solidFill>
                    <a:latin typeface="Times New Roman" charset="0"/>
                  </a:rPr>
                  <a:t>)+k </a:t>
                </a:r>
                <a:r>
                  <a:rPr lang="zh-CN" altLang="en-US" sz="2800" b="1" dirty="0">
                    <a:solidFill>
                      <a:srgbClr val="7030A0"/>
                    </a:solidFill>
                    <a:latin typeface="Times New Roman" charset="0"/>
                  </a:rPr>
                  <a:t>（</a:t>
                </a:r>
                <a:r>
                  <a:rPr lang="en-US" altLang="zh-CN" sz="2800" b="1" dirty="0">
                    <a:solidFill>
                      <a:srgbClr val="7030A0"/>
                    </a:solidFill>
                    <a:latin typeface="Times New Roman" charset="0"/>
                  </a:rPr>
                  <a:t>A</a:t>
                </a:r>
                <a:r>
                  <a:rPr lang="zh-CN" altLang="en-US" sz="2800" b="1" dirty="0">
                    <a:solidFill>
                      <a:srgbClr val="7030A0"/>
                    </a:solidFill>
                    <a:latin typeface="Times New Roman" charset="0"/>
                  </a:rPr>
                  <a:t>＞</a:t>
                </a:r>
                <a:r>
                  <a:rPr lang="en-US" altLang="zh-CN" sz="2800" b="1" dirty="0">
                    <a:solidFill>
                      <a:srgbClr val="7030A0"/>
                    </a:solidFill>
                    <a:latin typeface="Times New Roman" charset="0"/>
                  </a:rPr>
                  <a:t>0</a:t>
                </a:r>
                <a:r>
                  <a:rPr lang="zh-CN" altLang="en-US" sz="2800" b="1" dirty="0">
                    <a:solidFill>
                      <a:srgbClr val="7030A0"/>
                    </a:solidFill>
                    <a:latin typeface="Times New Roman" charset="0"/>
                  </a:rPr>
                  <a:t>且</a:t>
                </a:r>
                <a:r>
                  <a:rPr lang="en-US" altLang="zh-CN" sz="2800" b="1" dirty="0">
                    <a:solidFill>
                      <a:srgbClr val="7030A0"/>
                    </a:solidFill>
                    <a:latin typeface="Times New Roman" charset="0"/>
                  </a:rPr>
                  <a:t>ω</a:t>
                </a:r>
                <a:r>
                  <a:rPr lang="zh-CN" altLang="en-US" sz="2800" b="1" dirty="0">
                    <a:solidFill>
                      <a:srgbClr val="7030A0"/>
                    </a:solidFill>
                    <a:latin typeface="Times New Roman" charset="0"/>
                  </a:rPr>
                  <a:t>＞</a:t>
                </a:r>
                <a:r>
                  <a:rPr lang="en-US" altLang="zh-CN" sz="2800" b="1" dirty="0">
                    <a:solidFill>
                      <a:srgbClr val="7030A0"/>
                    </a:solidFill>
                    <a:latin typeface="Times New Roman" charset="0"/>
                  </a:rPr>
                  <a:t>0</a:t>
                </a:r>
                <a:r>
                  <a:rPr lang="en-US" altLang="zh-CN" sz="2400" b="1" dirty="0">
                    <a:solidFill>
                      <a:srgbClr val="7030A0"/>
                    </a:solidFill>
                    <a:latin typeface="Times New Roman" charset="0"/>
                  </a:rPr>
                  <a:t> </a:t>
                </a:r>
                <a:r>
                  <a:rPr lang="zh-CN" altLang="en-US" sz="2400" b="1" dirty="0" smtClean="0">
                    <a:solidFill>
                      <a:srgbClr val="7030A0"/>
                    </a:solidFill>
                    <a:latin typeface="Times New Roman" charset="0"/>
                  </a:rPr>
                  <a:t>），</a:t>
                </a:r>
                <a14:m>
                  <m:oMath xmlns:m="http://schemas.openxmlformats.org/officeDocument/2006/math">
                    <m:r>
                      <a:rPr lang="en-US" altLang="zh-CN" sz="2400" b="1" i="1" spc="300" smtClean="0">
                        <a:solidFill>
                          <a:srgbClr val="7030A0"/>
                        </a:solidFill>
                        <a:latin typeface="Cambria Math"/>
                        <a:ea typeface="微软雅黑" panose="020B0503020204020204" charset="-122"/>
                        <a:sym typeface="Symbol" pitchFamily="18" charset="2"/>
                      </a:rPr>
                      <m:t>𝒙</m:t>
                    </m:r>
                  </m:oMath>
                </a14:m>
                <a:r>
                  <a:rPr lang="en-US" altLang="zh-CN" sz="2400" b="1" dirty="0" smtClean="0">
                    <a:solidFill>
                      <a:srgbClr val="7030A0"/>
                    </a:solidFill>
                    <a:latin typeface="Times New Roman" charset="0"/>
                  </a:rPr>
                  <a:t>∈</a:t>
                </a:r>
                <a:r>
                  <a:rPr lang="en-US" altLang="zh-CN" sz="2400" b="1" dirty="0">
                    <a:solidFill>
                      <a:srgbClr val="7030A0"/>
                    </a:solidFill>
                    <a:latin typeface="Times New Roman" charset="0"/>
                  </a:rPr>
                  <a:t>R</a:t>
                </a:r>
                <a:r>
                  <a:rPr lang="zh-CN" altLang="en-US" sz="2800" b="1" dirty="0">
                    <a:solidFill>
                      <a:srgbClr val="7030A0"/>
                    </a:solidFill>
                    <a:latin typeface="Times New Roman" charset="0"/>
                  </a:rPr>
                  <a:t>的图</a:t>
                </a:r>
                <a:r>
                  <a:rPr lang="zh-CN" altLang="en-US" sz="2800" b="1" dirty="0" smtClean="0">
                    <a:solidFill>
                      <a:srgbClr val="7030A0"/>
                    </a:solidFill>
                    <a:latin typeface="Times New Roman" charset="0"/>
                  </a:rPr>
                  <a:t>象可由</a:t>
                </a:r>
                <a:r>
                  <a:rPr lang="en-US" altLang="zh-CN" sz="2800" b="1" dirty="0" smtClean="0">
                    <a:solidFill>
                      <a:srgbClr val="7030A0"/>
                    </a:solidFill>
                    <a:latin typeface="Times New Roman" charset="0"/>
                  </a:rPr>
                  <a:t>y=sin</a:t>
                </a:r>
                <a14:m>
                  <m:oMath xmlns:m="http://schemas.openxmlformats.org/officeDocument/2006/math">
                    <m:r>
                      <a:rPr lang="en-US" altLang="zh-CN" sz="2800" b="1" i="1" spc="300" smtClean="0">
                        <a:solidFill>
                          <a:srgbClr val="7030A0"/>
                        </a:solidFill>
                        <a:latin typeface="Cambria Math"/>
                        <a:ea typeface="微软雅黑" panose="020B0503020204020204" charset="-122"/>
                        <a:sym typeface="Symbol" pitchFamily="18" charset="2"/>
                      </a:rPr>
                      <m:t>𝒙</m:t>
                    </m:r>
                    <m:r>
                      <a:rPr lang="en-US" altLang="zh-CN" sz="2800" b="1" i="1" spc="300" smtClean="0">
                        <a:solidFill>
                          <a:srgbClr val="7030A0"/>
                        </a:solidFill>
                        <a:latin typeface="Cambria Math"/>
                        <a:ea typeface="微软雅黑" panose="020B0503020204020204" charset="-122"/>
                        <a:sym typeface="Symbol" pitchFamily="18" charset="2"/>
                      </a:rPr>
                      <m:t>,</m:t>
                    </m:r>
                    <m:r>
                      <a:rPr lang="en-US" altLang="zh-CN" sz="2800" b="1" i="1" spc="300">
                        <a:solidFill>
                          <a:srgbClr val="7030A0"/>
                        </a:solidFill>
                        <a:latin typeface="Cambria Math"/>
                        <a:ea typeface="微软雅黑" panose="020B0503020204020204" charset="-122"/>
                        <a:sym typeface="Symbol" pitchFamily="18" charset="2"/>
                      </a:rPr>
                      <m:t>𝒙</m:t>
                    </m:r>
                    <m:r>
                      <a:rPr lang="en-US" altLang="zh-CN" sz="2800" b="1" i="1" spc="300" smtClean="0">
                        <a:solidFill>
                          <a:srgbClr val="7030A0"/>
                        </a:solidFill>
                        <a:latin typeface="Cambria Math"/>
                        <a:ea typeface="Cambria Math"/>
                        <a:sym typeface="Symbol" pitchFamily="18" charset="2"/>
                      </a:rPr>
                      <m:t>∈</m:t>
                    </m:r>
                  </m:oMath>
                </a14:m>
                <a:r>
                  <a:rPr lang="en-US" altLang="zh-CN" sz="2800" b="1" dirty="0">
                    <a:solidFill>
                      <a:srgbClr val="7030A0"/>
                    </a:solidFill>
                    <a:latin typeface="Times New Roman" charset="0"/>
                  </a:rPr>
                  <a:t>R</a:t>
                </a:r>
                <a:r>
                  <a:rPr lang="zh-CN" altLang="en-US" sz="2800" b="1" dirty="0" smtClean="0">
                    <a:solidFill>
                      <a:srgbClr val="7030A0"/>
                    </a:solidFill>
                    <a:latin typeface="Times New Roman" charset="0"/>
                  </a:rPr>
                  <a:t>的图像经历以下</a:t>
                </a:r>
                <a:r>
                  <a:rPr lang="zh-CN" altLang="en-US" sz="2800" b="1" dirty="0">
                    <a:solidFill>
                      <a:srgbClr val="7030A0"/>
                    </a:solidFill>
                    <a:latin typeface="Times New Roman" charset="0"/>
                  </a:rPr>
                  <a:t>几</a:t>
                </a:r>
                <a:r>
                  <a:rPr lang="zh-CN" altLang="en-US" sz="2800" b="1" dirty="0" smtClean="0">
                    <a:solidFill>
                      <a:srgbClr val="7030A0"/>
                    </a:solidFill>
                    <a:latin typeface="Times New Roman" charset="0"/>
                  </a:rPr>
                  <a:t>种变换得到</a:t>
                </a:r>
                <a:r>
                  <a:rPr lang="zh-CN" altLang="en-US" sz="2800" b="1" dirty="0">
                    <a:solidFill>
                      <a:srgbClr val="7030A0"/>
                    </a:solidFill>
                    <a:latin typeface="Times New Roman" charset="0"/>
                  </a:rPr>
                  <a:t>。</a:t>
                </a:r>
                <a:r>
                  <a:rPr lang="zh-CN" altLang="en-US" sz="2800" b="1" dirty="0" smtClean="0">
                    <a:solidFill>
                      <a:srgbClr val="7030A0"/>
                    </a:solidFill>
                    <a:latin typeface="Times New Roman" charset="0"/>
                  </a:rPr>
                  <a:t>先来回顾这几种图像变换。</a:t>
                </a:r>
                <a:endParaRPr lang="zh-CN" altLang="en-US" sz="2800" dirty="0">
                  <a:solidFill>
                    <a:srgbClr val="7030A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1" y="1258957"/>
                <a:ext cx="10588487" cy="1384995"/>
              </a:xfrm>
              <a:prstGeom prst="rect">
                <a:avLst/>
              </a:prstGeom>
              <a:blipFill rotWithShape="1">
                <a:blip r:embed="rId2"/>
                <a:stretch>
                  <a:fillRect l="-1151" t="-4405" r="-748" b="-114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290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nvPr>
        </p:nvSpPr>
        <p:spPr>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5" name="右箭头 4"/>
          <p:cNvSpPr/>
          <p:nvPr/>
        </p:nvSpPr>
        <p:spPr>
          <a:xfrm>
            <a:off x="2332382" y="2513024"/>
            <a:ext cx="6957391" cy="369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TextBox 5"/>
              <p:cNvSpPr txBox="1"/>
              <p:nvPr/>
            </p:nvSpPr>
            <p:spPr>
              <a:xfrm>
                <a:off x="26505" y="2281758"/>
                <a:ext cx="2305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600" b="1" i="1" spc="300" smtClean="0">
                          <a:solidFill>
                            <a:schemeClr val="tx1"/>
                          </a:solidFill>
                          <a:latin typeface="Cambria Math"/>
                          <a:ea typeface="微软雅黑" panose="020B0503020204020204" charset="-122"/>
                          <a:sym typeface="Symbol" pitchFamily="18" charset="2"/>
                        </a:rPr>
                        <m:t>𝒚</m:t>
                      </m:r>
                      <m:r>
                        <a:rPr lang="en-US" altLang="zh-CN" sz="3600" b="1" i="1" spc="300" smtClean="0">
                          <a:solidFill>
                            <a:schemeClr val="tx1"/>
                          </a:solidFill>
                          <a:latin typeface="Cambria Math"/>
                          <a:ea typeface="微软雅黑" panose="020B0503020204020204" charset="-122"/>
                          <a:sym typeface="Symbol" pitchFamily="18" charset="2"/>
                        </a:rPr>
                        <m:t>=</m:t>
                      </m:r>
                      <m:r>
                        <a:rPr lang="en-US" altLang="zh-CN" sz="3600" b="1" i="0" spc="300" smtClean="0">
                          <a:solidFill>
                            <a:schemeClr val="tx1"/>
                          </a:solidFill>
                          <a:latin typeface="Cambria Math"/>
                          <a:ea typeface="微软雅黑" panose="020B0503020204020204" charset="-122"/>
                          <a:sym typeface="Symbol" pitchFamily="18" charset="2"/>
                        </a:rPr>
                        <m:t>𝐬𝐢𝐧</m:t>
                      </m:r>
                      <m:r>
                        <a:rPr lang="en-US" altLang="zh-CN" sz="3600" b="1" i="1" spc="300">
                          <a:solidFill>
                            <a:schemeClr val="tx1"/>
                          </a:solidFill>
                          <a:latin typeface="Cambria Math"/>
                          <a:ea typeface="微软雅黑" panose="020B0503020204020204" charset="-122"/>
                          <a:sym typeface="Symbol" pitchFamily="18" charset="2"/>
                        </a:rPr>
                        <m:t>𝒙</m:t>
                      </m:r>
                    </m:oMath>
                  </m:oMathPara>
                </a14:m>
                <a:endParaRPr lang="zh-CN" altLang="en-US" sz="3600" b="1" i="1" dirty="0">
                  <a:solidFill>
                    <a:schemeClr val="tx1"/>
                  </a:solidFill>
                  <a:latin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505" y="2281758"/>
                <a:ext cx="2305877" cy="646331"/>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998224" y="2220203"/>
                <a:ext cx="368410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4000" b="1" i="1" spc="300" smtClean="0">
                          <a:solidFill>
                            <a:schemeClr val="tx1"/>
                          </a:solidFill>
                          <a:latin typeface="Cambria Math"/>
                          <a:ea typeface="微软雅黑" panose="020B0503020204020204" charset="-122"/>
                          <a:sym typeface="Symbol" pitchFamily="18" charset="2"/>
                        </a:rPr>
                        <m:t>𝒚</m:t>
                      </m:r>
                      <m:r>
                        <a:rPr lang="en-US" altLang="zh-CN" sz="4000" b="1" i="1" spc="300" smtClean="0">
                          <a:solidFill>
                            <a:schemeClr val="tx1"/>
                          </a:solidFill>
                          <a:latin typeface="Cambria Math"/>
                          <a:ea typeface="微软雅黑" panose="020B0503020204020204" charset="-122"/>
                          <a:sym typeface="Symbol" pitchFamily="18" charset="2"/>
                        </a:rPr>
                        <m:t>=</m:t>
                      </m:r>
                      <m:r>
                        <a:rPr lang="en-US" altLang="zh-CN" sz="4000" b="1" i="1" spc="300" smtClean="0">
                          <a:solidFill>
                            <a:schemeClr val="tx1"/>
                          </a:solidFill>
                          <a:latin typeface="Cambria Math"/>
                          <a:ea typeface="微软雅黑" panose="020B0503020204020204" charset="-122"/>
                          <a:sym typeface="Symbol" pitchFamily="18" charset="2"/>
                        </a:rPr>
                        <m:t>𝑨</m:t>
                      </m:r>
                      <m:r>
                        <a:rPr lang="en-US" altLang="zh-CN" sz="4000" b="1" i="0" spc="300" smtClean="0">
                          <a:solidFill>
                            <a:schemeClr val="tx1"/>
                          </a:solidFill>
                          <a:latin typeface="Cambria Math"/>
                          <a:ea typeface="微软雅黑" panose="020B0503020204020204" charset="-122"/>
                          <a:sym typeface="Symbol" pitchFamily="18" charset="2"/>
                        </a:rPr>
                        <m:t>𝐬𝐢𝐧</m:t>
                      </m:r>
                      <m:r>
                        <a:rPr lang="en-US" altLang="zh-CN" sz="4000" b="1" i="1" spc="300">
                          <a:solidFill>
                            <a:schemeClr val="tx1"/>
                          </a:solidFill>
                          <a:latin typeface="Cambria Math"/>
                          <a:ea typeface="微软雅黑" panose="020B0503020204020204" charset="-122"/>
                          <a:sym typeface="Symbol" pitchFamily="18" charset="2"/>
                        </a:rPr>
                        <m:t>𝒙</m:t>
                      </m:r>
                      <m:r>
                        <a:rPr lang="en-US" altLang="zh-CN" sz="4000" b="1" i="1" spc="300">
                          <a:solidFill>
                            <a:schemeClr val="tx1"/>
                          </a:solidFill>
                          <a:latin typeface="Cambria Math"/>
                          <a:ea typeface="微软雅黑" panose="020B0503020204020204" charset="-122"/>
                          <a:sym typeface="Symbol" pitchFamily="18" charset="2"/>
                        </a:rPr>
                        <m:t> </m:t>
                      </m:r>
                    </m:oMath>
                  </m:oMathPara>
                </a14:m>
                <a:endParaRPr lang="zh-CN" altLang="en-US" sz="4000" b="1" i="1" dirty="0">
                  <a:solidFill>
                    <a:schemeClr val="tx1"/>
                  </a:solidFill>
                  <a:latin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998224" y="2220203"/>
                <a:ext cx="3684105" cy="707886"/>
              </a:xfrm>
              <a:prstGeom prst="rect">
                <a:avLst/>
              </a:prstGeom>
              <a:blipFill rotWithShape="1">
                <a:blip r:embed="rId3"/>
                <a:stretch>
                  <a:fillRect/>
                </a:stretch>
              </a:blipFill>
            </p:spPr>
            <p:txBody>
              <a:bodyPr/>
              <a:lstStyle/>
              <a:p>
                <a:r>
                  <a:rPr lang="zh-CN" altLang="en-US">
                    <a:noFill/>
                  </a:rPr>
                  <a:t> </a:t>
                </a:r>
              </a:p>
            </p:txBody>
          </p:sp>
        </mc:Fallback>
      </mc:AlternateContent>
      <p:sp>
        <p:nvSpPr>
          <p:cNvPr id="9" name="TextBox 8"/>
          <p:cNvSpPr txBox="1"/>
          <p:nvPr/>
        </p:nvSpPr>
        <p:spPr>
          <a:xfrm>
            <a:off x="265043" y="1137957"/>
            <a:ext cx="4134678" cy="523220"/>
          </a:xfrm>
          <a:prstGeom prst="rect">
            <a:avLst/>
          </a:prstGeom>
          <a:noFill/>
        </p:spPr>
        <p:txBody>
          <a:bodyPr wrap="square" rtlCol="0">
            <a:spAutoFit/>
          </a:bodyPr>
          <a:lstStyle/>
          <a:p>
            <a:r>
              <a:rPr lang="zh-CN" altLang="en-US" sz="2800" b="1" dirty="0">
                <a:solidFill>
                  <a:srgbClr val="7030A0"/>
                </a:solidFill>
              </a:rPr>
              <a:t>类型</a:t>
            </a:r>
            <a:r>
              <a:rPr lang="en-US" altLang="zh-CN" sz="2800" b="1" dirty="0">
                <a:solidFill>
                  <a:srgbClr val="7030A0"/>
                </a:solidFill>
              </a:rPr>
              <a:t>1</a:t>
            </a:r>
            <a:r>
              <a:rPr lang="zh-CN" altLang="en-US" sz="2800" b="1" dirty="0">
                <a:solidFill>
                  <a:srgbClr val="7030A0"/>
                </a:solidFill>
              </a:rPr>
              <a:t>：振幅变换</a:t>
            </a:r>
            <a:endParaRPr lang="en-US" altLang="zh-CN" sz="2800" b="1" dirty="0">
              <a:solidFill>
                <a:srgbClr val="7030A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332382" y="1988440"/>
                <a:ext cx="6453810" cy="463525"/>
              </a:xfrm>
              <a:prstGeom prst="rect">
                <a:avLst/>
              </a:prstGeom>
              <a:noFill/>
            </p:spPr>
            <p:txBody>
              <a:bodyPr wrap="square" rtlCol="0">
                <a:spAutoFit/>
              </a:bodyPr>
              <a:lstStyle/>
              <a:p>
                <a:r>
                  <a:rPr lang="en-US" altLang="zh-CN" sz="2400" b="1" i="1" dirty="0" smtClean="0">
                    <a:latin typeface="Cambria Math"/>
                  </a:rPr>
                  <a:t>A</a:t>
                </a:r>
                <a14:m>
                  <m:oMath xmlns:m="http://schemas.openxmlformats.org/officeDocument/2006/math">
                    <m:r>
                      <a:rPr lang="en-US" altLang="zh-CN" sz="2400" b="1" i="1">
                        <a:latin typeface="Cambria Math"/>
                      </a:rPr>
                      <m:t>&gt;</m:t>
                    </m:r>
                    <m:r>
                      <a:rPr lang="en-US" altLang="zh-CN" sz="2400" b="1" i="1">
                        <a:latin typeface="Cambria Math"/>
                      </a:rPr>
                      <m:t>𝟏</m:t>
                    </m:r>
                    <m:r>
                      <a:rPr lang="en-US" altLang="zh-CN" sz="2400" b="1" i="1">
                        <a:latin typeface="Cambria Math"/>
                      </a:rPr>
                      <m:t>,</m:t>
                    </m:r>
                    <m:r>
                      <a:rPr lang="zh-CN" altLang="en-US" sz="2400" b="1" i="1">
                        <a:latin typeface="Cambria Math"/>
                      </a:rPr>
                      <m:t>图像</m:t>
                    </m:r>
                    <m:r>
                      <a:rPr lang="zh-CN" altLang="en-US" sz="2400" b="1" i="1" smtClean="0">
                        <a:latin typeface="Cambria Math"/>
                      </a:rPr>
                      <m:t>上</m:t>
                    </m:r>
                    <m:r>
                      <a:rPr lang="zh-CN" altLang="en-US" sz="2400" b="1" i="1">
                        <a:latin typeface="Cambria Math"/>
                      </a:rPr>
                      <m:t>所有点的纵坐标伸长为原来的</m:t>
                    </m:r>
                    <m:r>
                      <a:rPr lang="en-US" altLang="zh-CN" sz="2400" b="0" i="1">
                        <a:latin typeface="Cambria Math"/>
                      </a:rPr>
                      <m:t>𝐴</m:t>
                    </m:r>
                  </m:oMath>
                </a14:m>
                <a:r>
                  <a:rPr lang="zh-CN" altLang="en-US" sz="2400" dirty="0">
                    <a:latin typeface="Cambria Math"/>
                  </a:rPr>
                  <a:t>倍</a:t>
                </a:r>
              </a:p>
            </p:txBody>
          </p:sp>
        </mc:Choice>
        <mc:Fallback xmlns="">
          <p:sp>
            <p:nvSpPr>
              <p:cNvPr id="12" name="TextBox 11"/>
              <p:cNvSpPr txBox="1">
                <a:spLocks noRot="1" noChangeAspect="1" noMove="1" noResize="1" noEditPoints="1" noAdjustHandles="1" noChangeArrowheads="1" noChangeShapeType="1" noTextEdit="1"/>
              </p:cNvSpPr>
              <p:nvPr/>
            </p:nvSpPr>
            <p:spPr>
              <a:xfrm>
                <a:off x="2332382" y="1988440"/>
                <a:ext cx="6453810" cy="463525"/>
              </a:xfrm>
              <a:prstGeom prst="rect">
                <a:avLst/>
              </a:prstGeom>
              <a:blipFill rotWithShape="1">
                <a:blip r:embed="rId4"/>
                <a:stretch>
                  <a:fillRect l="-1512" t="-10526" r="-95"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93844" y="2928089"/>
                <a:ext cx="7195929" cy="463525"/>
              </a:xfrm>
              <a:prstGeom prst="rect">
                <a:avLst/>
              </a:prstGeom>
              <a:noFill/>
            </p:spPr>
            <p:txBody>
              <a:bodyPr wrap="square" rtlCol="0">
                <a:spAutoFit/>
              </a:bodyPr>
              <a:lstStyle/>
              <a:p>
                <a14:m>
                  <m:oMath xmlns:m="http://schemas.openxmlformats.org/officeDocument/2006/math">
                    <m:r>
                      <a:rPr lang="en-US" altLang="zh-CN" sz="2400" b="1" i="1" smtClean="0">
                        <a:latin typeface="Cambria Math"/>
                      </a:rPr>
                      <m:t>𝟎</m:t>
                    </m:r>
                    <m:r>
                      <a:rPr lang="en-US" altLang="zh-CN" sz="2400" b="1" i="1" smtClean="0">
                        <a:latin typeface="Cambria Math"/>
                      </a:rPr>
                      <m:t>&lt;</m:t>
                    </m:r>
                    <m:r>
                      <a:rPr lang="en-US" altLang="zh-CN" sz="2400" b="1" i="1" smtClean="0">
                        <a:latin typeface="Cambria Math"/>
                      </a:rPr>
                      <m:t>𝑨</m:t>
                    </m:r>
                    <m:r>
                      <a:rPr lang="en-US" altLang="zh-CN" sz="2400" b="1" i="1" smtClean="0">
                        <a:latin typeface="Cambria Math"/>
                      </a:rPr>
                      <m:t>&lt;</m:t>
                    </m:r>
                    <m:r>
                      <a:rPr lang="en-US" altLang="zh-CN" sz="2400" b="1" i="1" smtClean="0">
                        <a:latin typeface="Cambria Math"/>
                      </a:rPr>
                      <m:t>𝟏</m:t>
                    </m:r>
                    <m:r>
                      <a:rPr lang="en-US" altLang="zh-CN" sz="2400" b="1" i="1" smtClean="0">
                        <a:latin typeface="Cambria Math"/>
                      </a:rPr>
                      <m:t>,</m:t>
                    </m:r>
                    <m:r>
                      <a:rPr lang="zh-CN" altLang="en-US" sz="2400" b="1" i="1">
                        <a:latin typeface="Cambria Math"/>
                      </a:rPr>
                      <m:t>图像</m:t>
                    </m:r>
                    <m:r>
                      <a:rPr lang="zh-CN" altLang="en-US" sz="2400" b="1" i="1" smtClean="0">
                        <a:latin typeface="Cambria Math"/>
                      </a:rPr>
                      <m:t>上</m:t>
                    </m:r>
                    <m:r>
                      <a:rPr lang="zh-CN" altLang="en-US" sz="2400" b="1" i="1">
                        <a:latin typeface="Cambria Math"/>
                      </a:rPr>
                      <m:t>所以点的纵坐标缩短为原来的</m:t>
                    </m:r>
                    <m:r>
                      <a:rPr lang="en-US" altLang="zh-CN" sz="2400" i="1">
                        <a:latin typeface="Cambria Math"/>
                      </a:rPr>
                      <m:t>𝐴</m:t>
                    </m:r>
                  </m:oMath>
                </a14:m>
                <a:r>
                  <a:rPr lang="zh-CN" altLang="en-US" sz="2400" dirty="0">
                    <a:latin typeface="Cambria Math"/>
                  </a:rPr>
                  <a:t>倍</a:t>
                </a:r>
              </a:p>
            </p:txBody>
          </p:sp>
        </mc:Choice>
        <mc:Fallback xmlns="">
          <p:sp>
            <p:nvSpPr>
              <p:cNvPr id="14" name="TextBox 13"/>
              <p:cNvSpPr txBox="1">
                <a:spLocks noRot="1" noChangeAspect="1" noMove="1" noResize="1" noEditPoints="1" noAdjustHandles="1" noChangeArrowheads="1" noChangeShapeType="1" noTextEdit="1"/>
              </p:cNvSpPr>
              <p:nvPr/>
            </p:nvSpPr>
            <p:spPr>
              <a:xfrm>
                <a:off x="2093844" y="2928089"/>
                <a:ext cx="7195929" cy="463525"/>
              </a:xfrm>
              <a:prstGeom prst="rect">
                <a:avLst/>
              </a:prstGeom>
              <a:blipFill rotWithShape="1">
                <a:blip r:embed="rId5"/>
                <a:stretch>
                  <a:fillRect l="-169" t="-9211"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048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nvPr>
        </p:nvSpPr>
        <p:spPr>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5" name="右箭头 4"/>
          <p:cNvSpPr/>
          <p:nvPr/>
        </p:nvSpPr>
        <p:spPr>
          <a:xfrm>
            <a:off x="2239617" y="2528570"/>
            <a:ext cx="6937512" cy="369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36104" y="1137957"/>
            <a:ext cx="4134678" cy="523220"/>
          </a:xfrm>
          <a:prstGeom prst="rect">
            <a:avLst/>
          </a:prstGeom>
          <a:noFill/>
        </p:spPr>
        <p:txBody>
          <a:bodyPr wrap="square" rtlCol="0">
            <a:spAutoFit/>
          </a:bodyPr>
          <a:lstStyle/>
          <a:p>
            <a:r>
              <a:rPr lang="zh-CN" altLang="en-US" sz="2800" b="1" dirty="0">
                <a:solidFill>
                  <a:srgbClr val="7030A0"/>
                </a:solidFill>
              </a:rPr>
              <a:t>类</a:t>
            </a:r>
            <a:r>
              <a:rPr lang="zh-CN" altLang="en-US" sz="2800" b="1" dirty="0" smtClean="0">
                <a:solidFill>
                  <a:srgbClr val="7030A0"/>
                </a:solidFill>
              </a:rPr>
              <a:t>型</a:t>
            </a:r>
            <a:r>
              <a:rPr lang="en-US" altLang="zh-CN" sz="2800" b="1" dirty="0" smtClean="0">
                <a:solidFill>
                  <a:srgbClr val="7030A0"/>
                </a:solidFill>
              </a:rPr>
              <a:t>2</a:t>
            </a:r>
            <a:r>
              <a:rPr lang="zh-CN" altLang="en-US" sz="2800" b="1" dirty="0" smtClean="0">
                <a:solidFill>
                  <a:srgbClr val="7030A0"/>
                </a:solidFill>
              </a:rPr>
              <a:t>：周期变</a:t>
            </a:r>
            <a:r>
              <a:rPr lang="zh-CN" altLang="en-US" sz="2800" b="1" dirty="0">
                <a:solidFill>
                  <a:srgbClr val="7030A0"/>
                </a:solidFill>
              </a:rPr>
              <a:t>换</a:t>
            </a:r>
            <a:endParaRPr lang="en-US" altLang="zh-CN" sz="2800" b="1" dirty="0">
              <a:solidFill>
                <a:srgbClr val="7030A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153476" y="1901043"/>
                <a:ext cx="6539949" cy="625812"/>
              </a:xfrm>
              <a:prstGeom prst="rect">
                <a:avLst/>
              </a:prstGeom>
              <a:noFill/>
            </p:spPr>
            <p:txBody>
              <a:bodyPr wrap="square" rtlCol="0">
                <a:spAutoFit/>
              </a:bodyPr>
              <a:lstStyle/>
              <a:p>
                <a14:m>
                  <m:oMath xmlns:m="http://schemas.openxmlformats.org/officeDocument/2006/math">
                    <m:r>
                      <a:rPr lang="en-US" altLang="zh-CN" sz="2400" b="1" i="1">
                        <a:latin typeface="Cambria Math"/>
                      </a:rPr>
                      <m:t>𝝎</m:t>
                    </m:r>
                    <m:r>
                      <a:rPr lang="en-US" altLang="zh-CN" sz="2400" b="1" i="1">
                        <a:latin typeface="Cambria Math"/>
                      </a:rPr>
                      <m:t>&gt;</m:t>
                    </m:r>
                    <m:r>
                      <a:rPr lang="en-US" altLang="zh-CN" sz="2400" b="1" i="1">
                        <a:latin typeface="Cambria Math"/>
                      </a:rPr>
                      <m:t>𝟏</m:t>
                    </m:r>
                    <m:r>
                      <a:rPr lang="en-US" altLang="zh-CN" sz="2400" b="1" i="1">
                        <a:latin typeface="Cambria Math"/>
                      </a:rPr>
                      <m:t>,</m:t>
                    </m:r>
                    <m:r>
                      <a:rPr lang="zh-CN" altLang="en-US" sz="2400" b="1" i="1">
                        <a:latin typeface="Cambria Math"/>
                      </a:rPr>
                      <m:t>图像上所有点的横坐标缩短为原来的</m:t>
                    </m:r>
                    <m:f>
                      <m:fPr>
                        <m:ctrlPr>
                          <a:rPr lang="en-US" altLang="zh-CN" sz="2400" b="1" i="1">
                            <a:latin typeface="Cambria Math"/>
                          </a:rPr>
                        </m:ctrlPr>
                      </m:fPr>
                      <m:num>
                        <m:r>
                          <a:rPr lang="en-US" altLang="zh-CN" sz="2400" b="1" i="1">
                            <a:latin typeface="Cambria Math"/>
                          </a:rPr>
                          <m:t>𝟏</m:t>
                        </m:r>
                      </m:num>
                      <m:den>
                        <m:r>
                          <a:rPr lang="zh-CN" altLang="en-US" sz="2400" b="1" i="1">
                            <a:latin typeface="Cambria Math"/>
                          </a:rPr>
                          <m:t>𝝎</m:t>
                        </m:r>
                      </m:den>
                    </m:f>
                  </m:oMath>
                </a14:m>
                <a:r>
                  <a:rPr lang="zh-CN" altLang="en-US" sz="2400" b="1" i="1" dirty="0">
                    <a:latin typeface="Cambria Math"/>
                  </a:rPr>
                  <a:t>倍</a:t>
                </a:r>
              </a:p>
            </p:txBody>
          </p:sp>
        </mc:Choice>
        <mc:Fallback xmlns="">
          <p:sp>
            <p:nvSpPr>
              <p:cNvPr id="12" name="TextBox 11"/>
              <p:cNvSpPr txBox="1">
                <a:spLocks noRot="1" noChangeAspect="1" noMove="1" noResize="1" noEditPoints="1" noAdjustHandles="1" noChangeArrowheads="1" noChangeShapeType="1" noTextEdit="1"/>
              </p:cNvSpPr>
              <p:nvPr/>
            </p:nvSpPr>
            <p:spPr>
              <a:xfrm>
                <a:off x="2153476" y="1901043"/>
                <a:ext cx="6539949" cy="625812"/>
              </a:xfrm>
              <a:prstGeom prst="rect">
                <a:avLst/>
              </a:prstGeom>
              <a:blipFill rotWithShape="1">
                <a:blip r:embed="rId3"/>
                <a:stretch>
                  <a:fillRect r="-1305" b="-77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54083" y="2897900"/>
                <a:ext cx="7123046" cy="625812"/>
              </a:xfrm>
              <a:prstGeom prst="rect">
                <a:avLst/>
              </a:prstGeom>
              <a:noFill/>
            </p:spPr>
            <p:txBody>
              <a:bodyPr wrap="square" rtlCol="0">
                <a:spAutoFit/>
              </a:bodyPr>
              <a:lstStyle/>
              <a:p>
                <a14:m>
                  <m:oMath xmlns:m="http://schemas.openxmlformats.org/officeDocument/2006/math">
                    <m:r>
                      <a:rPr lang="en-US" altLang="zh-CN" sz="2400" b="1" i="1">
                        <a:latin typeface="Cambria Math"/>
                      </a:rPr>
                      <m:t>0&lt;</m:t>
                    </m:r>
                    <m:r>
                      <a:rPr lang="en-US" altLang="zh-CN" sz="2400" b="1" i="1">
                        <a:latin typeface="Cambria Math"/>
                      </a:rPr>
                      <m:t>𝜔</m:t>
                    </m:r>
                    <m:r>
                      <a:rPr lang="en-US" altLang="zh-CN" sz="2400" b="1" i="1">
                        <a:latin typeface="Cambria Math"/>
                      </a:rPr>
                      <m:t>&lt;</m:t>
                    </m:r>
                    <m:r>
                      <a:rPr lang="en-US" altLang="zh-CN" sz="2400" b="1" i="1">
                        <a:latin typeface="Cambria Math"/>
                      </a:rPr>
                      <m:t>𝟏</m:t>
                    </m:r>
                    <m:r>
                      <a:rPr lang="en-US" altLang="zh-CN" sz="2400" b="1" i="1">
                        <a:latin typeface="Cambria Math"/>
                      </a:rPr>
                      <m:t>,</m:t>
                    </m:r>
                    <m:r>
                      <a:rPr lang="zh-CN" altLang="en-US" sz="2400" b="1" i="1">
                        <a:latin typeface="Cambria Math"/>
                      </a:rPr>
                      <m:t>图像上所以点的横坐标伸长为原来的</m:t>
                    </m:r>
                    <m:f>
                      <m:fPr>
                        <m:ctrlPr>
                          <a:rPr lang="en-US" altLang="zh-CN" sz="2400" b="1" i="1">
                            <a:latin typeface="Cambria Math"/>
                          </a:rPr>
                        </m:ctrlPr>
                      </m:fPr>
                      <m:num>
                        <m:r>
                          <a:rPr lang="en-US" altLang="zh-CN" sz="2400" b="1" i="1">
                            <a:latin typeface="Cambria Math"/>
                          </a:rPr>
                          <m:t>𝟏</m:t>
                        </m:r>
                      </m:num>
                      <m:den>
                        <m:r>
                          <a:rPr lang="zh-CN" altLang="en-US" sz="2400" b="1" i="1">
                            <a:latin typeface="Cambria Math"/>
                          </a:rPr>
                          <m:t>𝝎</m:t>
                        </m:r>
                      </m:den>
                    </m:f>
                  </m:oMath>
                </a14:m>
                <a:r>
                  <a:rPr lang="zh-CN" altLang="en-US" sz="2400" b="1" i="1" dirty="0">
                    <a:latin typeface="Cambria Math"/>
                  </a:rPr>
                  <a:t>倍</a:t>
                </a:r>
              </a:p>
            </p:txBody>
          </p:sp>
        </mc:Choice>
        <mc:Fallback xmlns="">
          <p:sp>
            <p:nvSpPr>
              <p:cNvPr id="14" name="TextBox 13"/>
              <p:cNvSpPr txBox="1">
                <a:spLocks noRot="1" noChangeAspect="1" noMove="1" noResize="1" noEditPoints="1" noAdjustHandles="1" noChangeArrowheads="1" noChangeShapeType="1" noTextEdit="1"/>
              </p:cNvSpPr>
              <p:nvPr/>
            </p:nvSpPr>
            <p:spPr>
              <a:xfrm>
                <a:off x="2054083" y="2897900"/>
                <a:ext cx="7123046" cy="625812"/>
              </a:xfrm>
              <a:prstGeom prst="rect">
                <a:avLst/>
              </a:prstGeom>
              <a:blipFill rotWithShape="1">
                <a:blip r:embed="rId4"/>
                <a:stretch>
                  <a:fillRect r="-685" b="-77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0" y="2390069"/>
                <a:ext cx="230587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600" b="1" i="1" spc="300" smtClean="0">
                          <a:solidFill>
                            <a:schemeClr val="tx1"/>
                          </a:solidFill>
                          <a:latin typeface="Cambria Math"/>
                          <a:ea typeface="微软雅黑" panose="020B0503020204020204" charset="-122"/>
                          <a:sym typeface="Symbol" pitchFamily="18" charset="2"/>
                        </a:rPr>
                        <m:t>𝒚</m:t>
                      </m:r>
                      <m:r>
                        <a:rPr lang="en-US" altLang="zh-CN" sz="3600" b="1" i="1" spc="300" smtClean="0">
                          <a:solidFill>
                            <a:schemeClr val="tx1"/>
                          </a:solidFill>
                          <a:latin typeface="Cambria Math"/>
                          <a:ea typeface="微软雅黑" panose="020B0503020204020204" charset="-122"/>
                          <a:sym typeface="Symbol" pitchFamily="18" charset="2"/>
                        </a:rPr>
                        <m:t>=</m:t>
                      </m:r>
                      <m:r>
                        <a:rPr lang="en-US" altLang="zh-CN" sz="3600" b="1" i="0" spc="300" smtClean="0">
                          <a:solidFill>
                            <a:schemeClr val="tx1"/>
                          </a:solidFill>
                          <a:latin typeface="Cambria Math"/>
                          <a:ea typeface="微软雅黑" panose="020B0503020204020204" charset="-122"/>
                          <a:sym typeface="Symbol" pitchFamily="18" charset="2"/>
                        </a:rPr>
                        <m:t>𝐬𝐢𝐧</m:t>
                      </m:r>
                      <m:r>
                        <a:rPr lang="en-US" altLang="zh-CN" sz="3600" b="1" i="1" spc="300">
                          <a:solidFill>
                            <a:schemeClr val="tx1"/>
                          </a:solidFill>
                          <a:latin typeface="Cambria Math"/>
                          <a:ea typeface="微软雅黑" panose="020B0503020204020204" charset="-122"/>
                          <a:sym typeface="Symbol" pitchFamily="18" charset="2"/>
                        </a:rPr>
                        <m:t>𝒙</m:t>
                      </m:r>
                    </m:oMath>
                  </m:oMathPara>
                </a14:m>
                <a:endParaRPr lang="zh-CN" altLang="en-US" sz="3600" b="1" i="1" dirty="0">
                  <a:solidFill>
                    <a:schemeClr val="tx1"/>
                  </a:solidFill>
                  <a:latin typeface="Cambria Math"/>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2390069"/>
                <a:ext cx="2305877" cy="646331"/>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832571" y="2298141"/>
                <a:ext cx="381000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4000" b="1" i="1" spc="300" smtClean="0">
                          <a:solidFill>
                            <a:schemeClr val="tx1"/>
                          </a:solidFill>
                          <a:latin typeface="Cambria Math"/>
                          <a:ea typeface="微软雅黑" panose="020B0503020204020204" charset="-122"/>
                          <a:sym typeface="Symbol" pitchFamily="18" charset="2"/>
                        </a:rPr>
                        <m:t>𝒚</m:t>
                      </m:r>
                      <m:r>
                        <a:rPr lang="en-US" altLang="zh-CN" sz="4000" b="1" i="1" spc="300" smtClean="0">
                          <a:solidFill>
                            <a:schemeClr val="tx1"/>
                          </a:solidFill>
                          <a:latin typeface="Cambria Math"/>
                          <a:ea typeface="微软雅黑" panose="020B0503020204020204" charset="-122"/>
                          <a:sym typeface="Symbol" pitchFamily="18" charset="2"/>
                        </a:rPr>
                        <m:t>=</m:t>
                      </m:r>
                      <m:r>
                        <a:rPr lang="en-US" altLang="zh-CN" sz="4000" b="1" i="0" spc="300" smtClean="0">
                          <a:solidFill>
                            <a:schemeClr val="tx1"/>
                          </a:solidFill>
                          <a:latin typeface="Cambria Math"/>
                          <a:ea typeface="微软雅黑" panose="020B0503020204020204" charset="-122"/>
                          <a:sym typeface="Symbol" pitchFamily="18" charset="2"/>
                        </a:rPr>
                        <m:t>𝐬𝐢𝐧</m:t>
                      </m:r>
                      <m:r>
                        <a:rPr lang="zh-CN" altLang="en-US" sz="4000" b="1" i="1" spc="300" smtClean="0">
                          <a:solidFill>
                            <a:schemeClr val="tx1"/>
                          </a:solidFill>
                          <a:latin typeface="Cambria Math"/>
                          <a:ea typeface="微软雅黑" panose="020B0503020204020204" charset="-122"/>
                          <a:sym typeface="Symbol" pitchFamily="18" charset="2"/>
                        </a:rPr>
                        <m:t>𝝎</m:t>
                      </m:r>
                      <m:r>
                        <a:rPr lang="en-US" altLang="zh-CN" sz="4000" b="1" i="1" spc="300">
                          <a:solidFill>
                            <a:schemeClr val="tx1"/>
                          </a:solidFill>
                          <a:latin typeface="Cambria Math"/>
                          <a:ea typeface="微软雅黑" panose="020B0503020204020204" charset="-122"/>
                          <a:sym typeface="Symbol" pitchFamily="18" charset="2"/>
                        </a:rPr>
                        <m:t>𝒙</m:t>
                      </m:r>
                    </m:oMath>
                  </m:oMathPara>
                </a14:m>
                <a:endParaRPr lang="zh-CN" altLang="en-US" sz="2800" b="1" i="1" dirty="0">
                  <a:solidFill>
                    <a:schemeClr val="tx1"/>
                  </a:solidFill>
                  <a:latin typeface="Cambria Math"/>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832571" y="2298141"/>
                <a:ext cx="3810001" cy="707886"/>
              </a:xfrm>
              <a:prstGeom prst="rect">
                <a:avLst/>
              </a:prstGeom>
              <a:blipFill rotWithShape="1">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440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p:bldP spid="14"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nvPr>
        </p:nvSpPr>
        <p:spPr>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5" name="内容占位符 4"/>
          <p:cNvSpPr txBox="1">
            <a:spLocks noGrp="1"/>
          </p:cNvSpPr>
          <p:nvPr>
            <p:ph idx="1"/>
          </p:nvPr>
        </p:nvSpPr>
        <p:spPr>
          <a:xfrm>
            <a:off x="669883" y="952625"/>
            <a:ext cx="10852237" cy="599780"/>
          </a:xfrm>
          <a:prstGeom prst="rect">
            <a:avLst/>
          </a:prstGeom>
          <a:noFill/>
        </p:spPr>
        <p:txBody>
          <a:bodyPr wrap="square" rtlCol="0">
            <a:spAutoFit/>
          </a:bodyPr>
          <a:lstStyle/>
          <a:p>
            <a:pPr marL="0" indent="0">
              <a:buNone/>
            </a:pPr>
            <a:r>
              <a:rPr lang="zh-CN" altLang="en-US" sz="2800" b="1" dirty="0">
                <a:solidFill>
                  <a:srgbClr val="7030A0"/>
                </a:solidFill>
              </a:rPr>
              <a:t>类</a:t>
            </a:r>
            <a:r>
              <a:rPr lang="zh-CN" altLang="en-US" sz="2800" b="1" dirty="0" smtClean="0">
                <a:solidFill>
                  <a:srgbClr val="7030A0"/>
                </a:solidFill>
              </a:rPr>
              <a:t>型</a:t>
            </a:r>
            <a:r>
              <a:rPr lang="en-US" altLang="zh-CN" sz="2800" b="1" dirty="0">
                <a:solidFill>
                  <a:srgbClr val="7030A0"/>
                </a:solidFill>
              </a:rPr>
              <a:t>3</a:t>
            </a:r>
            <a:r>
              <a:rPr lang="zh-CN" altLang="en-US" sz="2800" b="1" dirty="0" smtClean="0">
                <a:solidFill>
                  <a:srgbClr val="7030A0"/>
                </a:solidFill>
              </a:rPr>
              <a:t>：相位变</a:t>
            </a:r>
            <a:r>
              <a:rPr lang="zh-CN" altLang="en-US" sz="2800" b="1" dirty="0">
                <a:solidFill>
                  <a:srgbClr val="7030A0"/>
                </a:solidFill>
              </a:rPr>
              <a:t>换</a:t>
            </a:r>
            <a:endParaRPr lang="en-US" altLang="zh-CN" sz="2800" b="1" dirty="0">
              <a:solidFill>
                <a:srgbClr val="7030A0"/>
              </a:solidFill>
            </a:endParaRPr>
          </a:p>
        </p:txBody>
      </p:sp>
      <p:sp>
        <p:nvSpPr>
          <p:cNvPr id="6" name="右箭头 5"/>
          <p:cNvSpPr/>
          <p:nvPr/>
        </p:nvSpPr>
        <p:spPr>
          <a:xfrm>
            <a:off x="2358886" y="2528570"/>
            <a:ext cx="5817704" cy="369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9" name="TextBox 8"/>
              <p:cNvSpPr txBox="1"/>
              <p:nvPr/>
            </p:nvSpPr>
            <p:spPr>
              <a:xfrm>
                <a:off x="2014329" y="2064789"/>
                <a:ext cx="6506817"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b="1" i="1">
                          <a:latin typeface="Cambria Math"/>
                        </a:rPr>
                        <m:t>𝝋</m:t>
                      </m:r>
                      <m:r>
                        <a:rPr lang="en-US" altLang="zh-CN" sz="2400" b="1" i="1">
                          <a:latin typeface="Cambria Math"/>
                        </a:rPr>
                        <m:t>&gt;</m:t>
                      </m:r>
                      <m:r>
                        <a:rPr lang="en-US" altLang="zh-CN" sz="2400" b="1" i="1">
                          <a:latin typeface="Cambria Math"/>
                        </a:rPr>
                        <m:t>𝟎</m:t>
                      </m:r>
                      <m:r>
                        <a:rPr lang="en-US" altLang="zh-CN" sz="2400" b="1" i="1">
                          <a:latin typeface="Cambria Math"/>
                        </a:rPr>
                        <m:t>,</m:t>
                      </m:r>
                      <m:r>
                        <a:rPr lang="zh-CN" altLang="en-US" sz="2400" b="1" i="1" smtClean="0">
                          <a:latin typeface="Cambria Math"/>
                        </a:rPr>
                        <m:t>图像上所有点沿</m:t>
                      </m:r>
                      <m:r>
                        <a:rPr lang="en-US" altLang="zh-CN" sz="2400" b="1" i="1" smtClean="0">
                          <a:latin typeface="Cambria Math"/>
                        </a:rPr>
                        <m:t>𝒙</m:t>
                      </m:r>
                      <m:r>
                        <a:rPr lang="zh-CN" altLang="en-US" sz="2400" b="1" i="1" smtClean="0">
                          <a:latin typeface="Cambria Math"/>
                        </a:rPr>
                        <m:t>轴向</m:t>
                      </m:r>
                      <m:r>
                        <a:rPr lang="zh-CN" altLang="en-US" sz="2400" b="1" i="1">
                          <a:latin typeface="Cambria Math"/>
                        </a:rPr>
                        <m:t>左</m:t>
                      </m:r>
                      <m:r>
                        <a:rPr lang="zh-CN" altLang="en-US" sz="2400" b="1" i="1" smtClean="0">
                          <a:latin typeface="Cambria Math"/>
                        </a:rPr>
                        <m:t>平</m:t>
                      </m:r>
                      <m:r>
                        <a:rPr lang="zh-CN" altLang="en-US" sz="2400" b="1" i="1">
                          <a:latin typeface="Cambria Math"/>
                        </a:rPr>
                        <m:t>移</m:t>
                      </m:r>
                      <m:d>
                        <m:dPr>
                          <m:begChr m:val="|"/>
                          <m:endChr m:val="|"/>
                          <m:ctrlPr>
                            <a:rPr lang="en-US" altLang="zh-CN" sz="2400" b="1" i="1">
                              <a:latin typeface="Cambria Math"/>
                            </a:rPr>
                          </m:ctrlPr>
                        </m:dPr>
                        <m:e>
                          <m:r>
                            <a:rPr lang="en-US" altLang="zh-CN" sz="2400" b="1" i="1">
                              <a:latin typeface="Cambria Math"/>
                            </a:rPr>
                            <m:t>𝛗</m:t>
                          </m:r>
                        </m:e>
                      </m:d>
                      <m:r>
                        <a:rPr lang="zh-CN" altLang="en-US" sz="2400" b="1" i="1">
                          <a:latin typeface="Cambria Math"/>
                        </a:rPr>
                        <m:t>个单位</m:t>
                      </m:r>
                    </m:oMath>
                  </m:oMathPara>
                </a14:m>
                <a:endParaRPr lang="zh-CN" altLang="en-US" sz="2400" b="1" dirty="0"/>
              </a:p>
            </p:txBody>
          </p:sp>
        </mc:Choice>
        <mc:Fallback>
          <p:sp>
            <p:nvSpPr>
              <p:cNvPr id="9" name="TextBox 8"/>
              <p:cNvSpPr txBox="1">
                <a:spLocks noRot="1" noChangeAspect="1" noMove="1" noResize="1" noEditPoints="1" noAdjustHandles="1" noChangeArrowheads="1" noChangeShapeType="1" noTextEdit="1"/>
              </p:cNvSpPr>
              <p:nvPr/>
            </p:nvSpPr>
            <p:spPr>
              <a:xfrm>
                <a:off x="2014329" y="2064789"/>
                <a:ext cx="6506817" cy="463781"/>
              </a:xfrm>
              <a:prstGeom prst="rect">
                <a:avLst/>
              </a:prstGeom>
              <a:blipFill rotWithShape="1">
                <a:blip r:embed="rId2"/>
                <a:stretch>
                  <a:fillRect b="-157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054086" y="2867070"/>
                <a:ext cx="6467060"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b="1" i="1">
                          <a:latin typeface="Cambria Math"/>
                        </a:rPr>
                        <m:t>𝝋</m:t>
                      </m:r>
                      <m:r>
                        <a:rPr lang="en-US" altLang="zh-CN" sz="2400" b="1" i="1">
                          <a:latin typeface="Cambria Math"/>
                        </a:rPr>
                        <m:t>&lt;</m:t>
                      </m:r>
                      <m:r>
                        <a:rPr lang="en-US" altLang="zh-CN" sz="2400" b="1" i="1">
                          <a:latin typeface="Cambria Math"/>
                        </a:rPr>
                        <m:t>𝟎</m:t>
                      </m:r>
                      <m:r>
                        <a:rPr lang="en-US" altLang="zh-CN" sz="2400" b="1" i="1">
                          <a:latin typeface="Cambria Math"/>
                        </a:rPr>
                        <m:t>,</m:t>
                      </m:r>
                      <m:r>
                        <a:rPr lang="zh-CN" altLang="en-US" sz="2400" b="1" i="1">
                          <a:latin typeface="Cambria Math"/>
                        </a:rPr>
                        <m:t>图像上所有点沿</m:t>
                      </m:r>
                      <m:r>
                        <a:rPr lang="en-US" altLang="zh-CN" sz="2400" b="1" i="1">
                          <a:latin typeface="Cambria Math"/>
                        </a:rPr>
                        <m:t>𝒙</m:t>
                      </m:r>
                      <m:r>
                        <a:rPr lang="zh-CN" altLang="en-US" sz="2400" b="1" i="1">
                          <a:latin typeface="Cambria Math"/>
                        </a:rPr>
                        <m:t>轴</m:t>
                      </m:r>
                      <m:r>
                        <a:rPr lang="zh-CN" altLang="en-US" sz="2400" b="1" i="1" smtClean="0">
                          <a:latin typeface="Cambria Math"/>
                        </a:rPr>
                        <m:t>向</m:t>
                      </m:r>
                      <m:r>
                        <a:rPr lang="zh-CN" altLang="en-US" sz="2400" b="1" i="1">
                          <a:latin typeface="Cambria Math"/>
                        </a:rPr>
                        <m:t>右</m:t>
                      </m:r>
                      <m:r>
                        <a:rPr lang="zh-CN" altLang="en-US" sz="2400" b="1" i="1" smtClean="0">
                          <a:latin typeface="Cambria Math"/>
                        </a:rPr>
                        <m:t>平</m:t>
                      </m:r>
                      <m:r>
                        <a:rPr lang="zh-CN" altLang="en-US" sz="2400" b="1" i="1">
                          <a:latin typeface="Cambria Math"/>
                        </a:rPr>
                        <m:t>移</m:t>
                      </m:r>
                      <m:d>
                        <m:dPr>
                          <m:begChr m:val="|"/>
                          <m:endChr m:val="|"/>
                          <m:ctrlPr>
                            <a:rPr lang="en-US" altLang="zh-CN" sz="2400" b="1" i="1">
                              <a:latin typeface="Cambria Math"/>
                            </a:rPr>
                          </m:ctrlPr>
                        </m:dPr>
                        <m:e>
                          <m:r>
                            <a:rPr lang="en-US" altLang="zh-CN" sz="2400" b="1" i="1">
                              <a:latin typeface="Cambria Math"/>
                            </a:rPr>
                            <m:t>𝝋</m:t>
                          </m:r>
                        </m:e>
                      </m:d>
                      <m:r>
                        <a:rPr lang="zh-CN" altLang="en-US" sz="2400" b="1" i="1">
                          <a:latin typeface="Cambria Math"/>
                        </a:rPr>
                        <m:t>个单位</m:t>
                      </m:r>
                    </m:oMath>
                  </m:oMathPara>
                </a14:m>
                <a:endParaRPr lang="zh-CN" altLang="en-US" sz="2400" b="1" i="1" dirty="0">
                  <a:latin typeface="Cambria Math"/>
                </a:endParaRPr>
              </a:p>
            </p:txBody>
          </p:sp>
        </mc:Choice>
        <mc:Fallback>
          <p:sp>
            <p:nvSpPr>
              <p:cNvPr id="11" name="TextBox 10"/>
              <p:cNvSpPr txBox="1">
                <a:spLocks noRot="1" noChangeAspect="1" noMove="1" noResize="1" noEditPoints="1" noAdjustHandles="1" noChangeArrowheads="1" noChangeShapeType="1" noTextEdit="1"/>
              </p:cNvSpPr>
              <p:nvPr/>
            </p:nvSpPr>
            <p:spPr>
              <a:xfrm>
                <a:off x="2054086" y="2867070"/>
                <a:ext cx="6467060" cy="463781"/>
              </a:xfrm>
              <a:prstGeom prst="rect">
                <a:avLst/>
              </a:prstGeom>
              <a:blipFill rotWithShape="1">
                <a:blip r:embed="rId3"/>
                <a:stretch>
                  <a:fillRect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1059" y="2420846"/>
                <a:ext cx="188181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a:rPr>
                        <m:t>𝒚</m:t>
                      </m:r>
                      <m:r>
                        <a:rPr lang="en-US" altLang="zh-CN" sz="3200" b="1" i="1" smtClean="0">
                          <a:latin typeface="Cambria Math"/>
                        </a:rPr>
                        <m:t>=</m:t>
                      </m:r>
                      <m:r>
                        <a:rPr lang="en-US" altLang="zh-CN" sz="3200" b="1" i="0" smtClean="0">
                          <a:latin typeface="Cambria Math"/>
                        </a:rPr>
                        <m:t>𝐬𝐢𝐧</m:t>
                      </m:r>
                      <m:r>
                        <a:rPr lang="en-US" altLang="zh-CN" sz="3200" b="1" i="1" smtClean="0">
                          <a:latin typeface="Cambria Math"/>
                        </a:rPr>
                        <m:t>𝒙</m:t>
                      </m:r>
                    </m:oMath>
                  </m:oMathPara>
                </a14:m>
                <a:endParaRPr lang="zh-CN" altLang="en-US"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71059" y="2420846"/>
                <a:ext cx="1881810" cy="584775"/>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35616" y="2420847"/>
                <a:ext cx="294198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a:rPr>
                        <m:t>𝒚</m:t>
                      </m:r>
                      <m:r>
                        <a:rPr lang="en-US" altLang="zh-CN" sz="3200" b="1" i="1" smtClean="0">
                          <a:latin typeface="Cambria Math"/>
                        </a:rPr>
                        <m:t>=</m:t>
                      </m:r>
                      <m:r>
                        <a:rPr lang="en-US" altLang="zh-CN" sz="3200" b="1" i="0" smtClean="0">
                          <a:latin typeface="Cambria Math"/>
                        </a:rPr>
                        <m:t>𝐬𝐢𝐧</m:t>
                      </m:r>
                      <m:r>
                        <a:rPr lang="en-US" altLang="zh-CN" sz="3200" b="1" i="1" smtClean="0">
                          <a:latin typeface="Cambria Math"/>
                        </a:rPr>
                        <m:t>(</m:t>
                      </m:r>
                      <m:r>
                        <a:rPr lang="en-US" altLang="zh-CN" sz="3200" b="1" i="1" smtClean="0">
                          <a:latin typeface="Cambria Math"/>
                        </a:rPr>
                        <m:t>𝒙</m:t>
                      </m:r>
                      <m:r>
                        <a:rPr lang="en-US" altLang="zh-CN" sz="3200" b="1" i="1" smtClean="0">
                          <a:latin typeface="Cambria Math"/>
                        </a:rPr>
                        <m:t>+</m:t>
                      </m:r>
                      <m:r>
                        <a:rPr lang="zh-CN" altLang="en-US" sz="3200" b="1" i="1" smtClean="0">
                          <a:latin typeface="Cambria Math"/>
                        </a:rPr>
                        <m:t>𝝋</m:t>
                      </m:r>
                      <m:r>
                        <a:rPr lang="en-US" altLang="zh-CN" sz="3200" b="1" i="1" smtClean="0">
                          <a:latin typeface="Cambria Math"/>
                        </a:rPr>
                        <m:t>)</m:t>
                      </m:r>
                    </m:oMath>
                  </m:oMathPara>
                </a14:m>
                <a:endParaRPr lang="zh-CN" altLang="en-US" sz="28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335616" y="2420847"/>
                <a:ext cx="2941984" cy="584775"/>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6902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9" grpId="0"/>
      <p:bldP spid="11"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nvPr>
        </p:nvSpPr>
        <p:spPr>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5" name="矩形 4"/>
          <p:cNvSpPr/>
          <p:nvPr/>
        </p:nvSpPr>
        <p:spPr>
          <a:xfrm>
            <a:off x="649354" y="1256508"/>
            <a:ext cx="2898550" cy="523220"/>
          </a:xfrm>
          <a:prstGeom prst="rect">
            <a:avLst/>
          </a:prstGeom>
        </p:spPr>
        <p:txBody>
          <a:bodyPr wrap="none">
            <a:spAutoFit/>
          </a:bodyPr>
          <a:lstStyle/>
          <a:p>
            <a:r>
              <a:rPr lang="zh-CN" altLang="en-US" sz="2800" b="1" dirty="0">
                <a:solidFill>
                  <a:srgbClr val="7030A0"/>
                </a:solidFill>
              </a:rPr>
              <a:t>类</a:t>
            </a:r>
            <a:r>
              <a:rPr lang="zh-CN" altLang="en-US" sz="2800" b="1" dirty="0" smtClean="0">
                <a:solidFill>
                  <a:srgbClr val="7030A0"/>
                </a:solidFill>
              </a:rPr>
              <a:t>型</a:t>
            </a:r>
            <a:r>
              <a:rPr lang="en-US" altLang="zh-CN" sz="2800" b="1" dirty="0" smtClean="0">
                <a:solidFill>
                  <a:srgbClr val="7030A0"/>
                </a:solidFill>
              </a:rPr>
              <a:t>4</a:t>
            </a:r>
            <a:r>
              <a:rPr lang="zh-CN" altLang="en-US" sz="2800" b="1" dirty="0" smtClean="0">
                <a:solidFill>
                  <a:srgbClr val="7030A0"/>
                </a:solidFill>
              </a:rPr>
              <a:t>：平移变</a:t>
            </a:r>
            <a:r>
              <a:rPr lang="zh-CN" altLang="en-US" sz="2800" b="1" dirty="0">
                <a:solidFill>
                  <a:srgbClr val="7030A0"/>
                </a:solidFill>
              </a:rPr>
              <a:t>换</a:t>
            </a:r>
            <a:endParaRPr lang="en-US" altLang="zh-CN" sz="2800" b="1" dirty="0">
              <a:solidFill>
                <a:srgbClr val="7030A0"/>
              </a:solidFill>
            </a:endParaRPr>
          </a:p>
        </p:txBody>
      </p:sp>
      <mc:AlternateContent xmlns:mc="http://schemas.openxmlformats.org/markup-compatibility/2006" xmlns:a14="http://schemas.microsoft.com/office/drawing/2010/main">
        <mc:Choice Requires="a14">
          <p:sp>
            <p:nvSpPr>
              <p:cNvPr id="6" name="TextBox 5"/>
              <p:cNvSpPr txBox="1"/>
              <p:nvPr/>
            </p:nvSpPr>
            <p:spPr>
              <a:xfrm>
                <a:off x="554768" y="2902226"/>
                <a:ext cx="188181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a:rPr>
                        <m:t>𝒚</m:t>
                      </m:r>
                      <m:r>
                        <a:rPr lang="en-US" altLang="zh-CN" sz="3200" b="1" i="1" smtClean="0">
                          <a:latin typeface="Cambria Math"/>
                        </a:rPr>
                        <m:t>=</m:t>
                      </m:r>
                      <m:r>
                        <a:rPr lang="en-US" altLang="zh-CN" sz="3200" b="1" i="0" smtClean="0">
                          <a:latin typeface="Cambria Math"/>
                        </a:rPr>
                        <m:t>𝐬𝐢𝐧</m:t>
                      </m:r>
                      <m:r>
                        <a:rPr lang="en-US" altLang="zh-CN" sz="3200" b="1" i="1" smtClean="0">
                          <a:latin typeface="Cambria Math"/>
                        </a:rPr>
                        <m:t>𝒙</m:t>
                      </m:r>
                    </m:oMath>
                  </m:oMathPara>
                </a14:m>
                <a:endParaRPr lang="zh-CN" altLang="en-US"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54768" y="2902226"/>
                <a:ext cx="1881810" cy="584775"/>
              </a:xfrm>
              <a:prstGeom prst="rect">
                <a:avLst/>
              </a:prstGeom>
              <a:blipFill rotWithShape="1">
                <a:blip r:embed="rId2"/>
                <a:stretch>
                  <a:fillRect/>
                </a:stretch>
              </a:blipFill>
            </p:spPr>
            <p:txBody>
              <a:bodyPr/>
              <a:lstStyle/>
              <a:p>
                <a:r>
                  <a:rPr lang="zh-CN" altLang="en-US">
                    <a:noFill/>
                  </a:rPr>
                  <a:t> </a:t>
                </a:r>
              </a:p>
            </p:txBody>
          </p:sp>
        </mc:Fallback>
      </mc:AlternateContent>
      <p:sp>
        <p:nvSpPr>
          <p:cNvPr id="7" name="右箭头 6"/>
          <p:cNvSpPr/>
          <p:nvPr/>
        </p:nvSpPr>
        <p:spPr>
          <a:xfrm>
            <a:off x="2597427" y="3072730"/>
            <a:ext cx="5032180" cy="35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8" name="TextBox 7"/>
              <p:cNvSpPr txBox="1"/>
              <p:nvPr/>
            </p:nvSpPr>
            <p:spPr>
              <a:xfrm>
                <a:off x="7629606" y="2903966"/>
                <a:ext cx="264082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a:rPr>
                        <m:t>𝒚</m:t>
                      </m:r>
                      <m:r>
                        <a:rPr lang="en-US" altLang="zh-CN" sz="3200" b="1" i="1" smtClean="0">
                          <a:latin typeface="Cambria Math"/>
                        </a:rPr>
                        <m:t>=</m:t>
                      </m:r>
                      <m:r>
                        <a:rPr lang="en-US" altLang="zh-CN" sz="3200" b="1" i="0" smtClean="0">
                          <a:latin typeface="Cambria Math"/>
                        </a:rPr>
                        <m:t>𝐬𝐢𝐧</m:t>
                      </m:r>
                      <m:r>
                        <a:rPr lang="en-US" altLang="zh-CN" sz="3200" b="1" i="1" smtClean="0">
                          <a:latin typeface="Cambria Math"/>
                        </a:rPr>
                        <m:t>𝒙</m:t>
                      </m:r>
                      <m:r>
                        <a:rPr lang="en-US" altLang="zh-CN" sz="3200" b="1" i="1" smtClean="0">
                          <a:latin typeface="Cambria Math"/>
                        </a:rPr>
                        <m:t>+</m:t>
                      </m:r>
                      <m:r>
                        <a:rPr lang="en-US" altLang="zh-CN" sz="3200" b="1" i="1" smtClean="0">
                          <a:latin typeface="Cambria Math"/>
                        </a:rPr>
                        <m:t>𝒌</m:t>
                      </m:r>
                    </m:oMath>
                  </m:oMathPara>
                </a14:m>
                <a:endParaRPr lang="zh-CN" altLang="en-US"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629606" y="2903966"/>
                <a:ext cx="2640829" cy="58477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36578" y="2620553"/>
                <a:ext cx="5459895"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a:rPr>
                        <m:t>𝑘</m:t>
                      </m:r>
                      <m:r>
                        <a:rPr lang="en-US" altLang="zh-CN" sz="2400" i="1">
                          <a:latin typeface="Cambria Math"/>
                        </a:rPr>
                        <m:t>&gt;0,</m:t>
                      </m:r>
                      <m:r>
                        <a:rPr lang="zh-CN" altLang="en-US" sz="2400" b="0" i="1" smtClean="0">
                          <a:latin typeface="Cambria Math"/>
                        </a:rPr>
                        <m:t>图像沿</m:t>
                      </m:r>
                      <m:r>
                        <a:rPr lang="en-US" altLang="zh-CN" sz="2400" b="0" i="1" smtClean="0">
                          <a:latin typeface="Cambria Math"/>
                        </a:rPr>
                        <m:t>𝑦</m:t>
                      </m:r>
                      <m:r>
                        <a:rPr lang="zh-CN" altLang="en-US" sz="2400" b="0" i="1" smtClean="0">
                          <a:latin typeface="Cambria Math"/>
                        </a:rPr>
                        <m:t>轴向上平</m:t>
                      </m:r>
                      <m:r>
                        <a:rPr lang="zh-CN" altLang="en-US" sz="2400" b="0" i="1">
                          <a:latin typeface="Cambria Math"/>
                        </a:rPr>
                        <m:t>移</m:t>
                      </m:r>
                      <m:d>
                        <m:dPr>
                          <m:begChr m:val="|"/>
                          <m:endChr m:val="|"/>
                          <m:ctrlPr>
                            <a:rPr lang="en-US" altLang="zh-CN" sz="2400" i="1">
                              <a:latin typeface="Cambria Math"/>
                            </a:rPr>
                          </m:ctrlPr>
                        </m:dPr>
                        <m:e>
                          <m:r>
                            <a:rPr lang="en-US" altLang="zh-CN" sz="2400" b="0" i="1" smtClean="0">
                              <a:latin typeface="Cambria Math"/>
                            </a:rPr>
                            <m:t>𝑘</m:t>
                          </m:r>
                        </m:e>
                      </m:d>
                      <m:r>
                        <a:rPr lang="zh-CN" altLang="en-US" sz="2400" b="0" i="1">
                          <a:latin typeface="Cambria Math"/>
                        </a:rPr>
                        <m:t>个单位</m:t>
                      </m:r>
                    </m:oMath>
                  </m:oMathPara>
                </a14:m>
                <a:endParaRPr lang="zh-CN" alt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436578" y="2620553"/>
                <a:ext cx="5459895" cy="463781"/>
              </a:xfrm>
              <a:prstGeom prst="rect">
                <a:avLst/>
              </a:prstGeom>
              <a:blipFill rotWithShape="1">
                <a:blip r:embed="rId4"/>
                <a:stretch>
                  <a:fillRect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36578" y="3413740"/>
                <a:ext cx="5353878"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a:rPr>
                        <m:t>𝑘</m:t>
                      </m:r>
                      <m:r>
                        <a:rPr lang="en-US" altLang="zh-CN" sz="2400" dirty="0">
                          <a:latin typeface="Cambria Math"/>
                        </a:rPr>
                        <m:t>&lt;</m:t>
                      </m:r>
                      <m:r>
                        <a:rPr lang="en-US" altLang="zh-CN" sz="2400">
                          <a:latin typeface="Cambria Math"/>
                        </a:rPr>
                        <m:t>0,</m:t>
                      </m:r>
                      <m:r>
                        <a:rPr lang="zh-CN" altLang="en-US" sz="2400">
                          <a:latin typeface="Cambria Math"/>
                        </a:rPr>
                        <m:t>图像沿</m:t>
                      </m:r>
                      <m:r>
                        <a:rPr lang="en-US" altLang="zh-CN" sz="2400">
                          <a:latin typeface="Cambria Math"/>
                        </a:rPr>
                        <m:t>𝑦</m:t>
                      </m:r>
                      <m:r>
                        <a:rPr lang="zh-CN" altLang="en-US" sz="2400">
                          <a:latin typeface="Cambria Math"/>
                        </a:rPr>
                        <m:t>轴向下平移</m:t>
                      </m:r>
                      <m:d>
                        <m:dPr>
                          <m:begChr m:val="|"/>
                          <m:endChr m:val="|"/>
                          <m:ctrlPr>
                            <a:rPr lang="en-US" altLang="zh-CN" sz="2400" i="1">
                              <a:latin typeface="Cambria Math"/>
                            </a:rPr>
                          </m:ctrlPr>
                        </m:dPr>
                        <m:e>
                          <m:r>
                            <a:rPr lang="en-US" altLang="zh-CN" sz="2400">
                              <a:latin typeface="Cambria Math"/>
                            </a:rPr>
                            <m:t>𝑘</m:t>
                          </m:r>
                        </m:e>
                      </m:d>
                      <m:r>
                        <a:rPr lang="zh-CN" altLang="en-US" sz="2400">
                          <a:latin typeface="Cambria Math"/>
                        </a:rPr>
                        <m:t>个单位</m:t>
                      </m:r>
                    </m:oMath>
                  </m:oMathPara>
                </a14:m>
                <a:endParaRPr lang="zh-CN" alt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436578" y="3413740"/>
                <a:ext cx="5353878" cy="463781"/>
              </a:xfrm>
              <a:prstGeom prst="rect">
                <a:avLst/>
              </a:prstGeom>
              <a:blipFill rotWithShape="1">
                <a:blip r:embed="rId5"/>
                <a:stretch>
                  <a:fillRect b="-157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64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1" y="642072"/>
            <a:ext cx="10852237" cy="442019"/>
          </a:xfrm>
        </p:spPr>
        <p:txBody>
          <a:bodyPr>
            <a:noAutofit/>
          </a:bodyPr>
          <a:lstStyle/>
          <a:p>
            <a:r>
              <a:rPr lang="zh-CN" altLang="en-US" sz="3200" dirty="0" smtClean="0">
                <a:solidFill>
                  <a:srgbClr val="FF0000"/>
                </a:solidFill>
              </a:rPr>
              <a:t>复习课引入</a:t>
            </a:r>
            <a:endParaRPr lang="zh-CN" altLang="en-US" sz="32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609601" y="1258957"/>
                <a:ext cx="10588487" cy="954107"/>
              </a:xfrm>
              <a:prstGeom prst="rect">
                <a:avLst/>
              </a:prstGeom>
              <a:noFill/>
            </p:spPr>
            <p:txBody>
              <a:bodyPr wrap="square" rtlCol="0">
                <a:spAutoFit/>
              </a:bodyPr>
              <a:lstStyle/>
              <a:p>
                <a:r>
                  <a:rPr lang="zh-CN" altLang="en-US" sz="2800" b="1" dirty="0" smtClean="0">
                    <a:solidFill>
                      <a:srgbClr val="7030A0"/>
                    </a:solidFill>
                    <a:latin typeface="Times New Roman" charset="0"/>
                  </a:rPr>
                  <a:t>由特殊归纳到一般函数，从图像变换角度，</a:t>
                </a:r>
                <a:r>
                  <a:rPr lang="zh-CN" altLang="en-US" sz="2800" b="1" dirty="0">
                    <a:solidFill>
                      <a:srgbClr val="7030A0"/>
                    </a:solidFill>
                    <a:latin typeface="Times New Roman" charset="0"/>
                  </a:rPr>
                  <a:t>函数</a:t>
                </a:r>
                <a:r>
                  <a:rPr lang="en-US" altLang="zh-CN" sz="2800" b="1" dirty="0" smtClean="0">
                    <a:solidFill>
                      <a:srgbClr val="7030A0"/>
                    </a:solidFill>
                    <a:latin typeface="Times New Roman" charset="0"/>
                  </a:rPr>
                  <a:t>y=A</a:t>
                </a:r>
                <a:r>
                  <a:rPr lang="en-US" altLang="zh-CN" sz="2800" b="1" dirty="0" smtClean="0"/>
                  <a:t> </a:t>
                </a:r>
                <a14:m>
                  <m:oMath xmlns:m="http://schemas.openxmlformats.org/officeDocument/2006/math">
                    <m:r>
                      <a:rPr lang="en-US" altLang="zh-CN" sz="2800" b="1" i="1" smtClean="0">
                        <a:solidFill>
                          <a:srgbClr val="7030A0"/>
                        </a:solidFill>
                        <a:latin typeface="Cambria Math"/>
                      </a:rPr>
                      <m:t>𝒇</m:t>
                    </m:r>
                  </m:oMath>
                </a14:m>
                <a:r>
                  <a:rPr lang="en-US" altLang="zh-CN" sz="2800" b="1" dirty="0" smtClean="0">
                    <a:solidFill>
                      <a:srgbClr val="7030A0"/>
                    </a:solidFill>
                    <a:latin typeface="Times New Roman" charset="0"/>
                  </a:rPr>
                  <a:t>(ω</a:t>
                </a:r>
                <a14:m>
                  <m:oMath xmlns:m="http://schemas.openxmlformats.org/officeDocument/2006/math">
                    <m:r>
                      <a:rPr lang="en-US" altLang="zh-CN" sz="2800" b="1" i="1" smtClean="0">
                        <a:solidFill>
                          <a:srgbClr val="7030A0"/>
                        </a:solidFill>
                        <a:latin typeface="Cambria Math"/>
                      </a:rPr>
                      <m:t>𝒙</m:t>
                    </m:r>
                  </m:oMath>
                </a14:m>
                <a:r>
                  <a:rPr lang="en-US" altLang="zh-CN" sz="2800" b="1" dirty="0" smtClean="0">
                    <a:solidFill>
                      <a:srgbClr val="7030A0"/>
                    </a:solidFill>
                    <a:latin typeface="Times New Roman" charset="0"/>
                  </a:rPr>
                  <a:t>+φ</a:t>
                </a:r>
                <a:r>
                  <a:rPr lang="en-US" altLang="zh-CN" sz="2800" b="1" dirty="0">
                    <a:solidFill>
                      <a:srgbClr val="7030A0"/>
                    </a:solidFill>
                    <a:latin typeface="Times New Roman" charset="0"/>
                  </a:rPr>
                  <a:t>)+k </a:t>
                </a:r>
                <a:r>
                  <a:rPr lang="zh-CN" altLang="en-US" sz="2800" b="1" dirty="0" smtClean="0">
                    <a:solidFill>
                      <a:srgbClr val="7030A0"/>
                    </a:solidFill>
                    <a:latin typeface="Times New Roman" charset="0"/>
                  </a:rPr>
                  <a:t>的</a:t>
                </a:r>
                <a:r>
                  <a:rPr lang="zh-CN" altLang="en-US" sz="2800" b="1" dirty="0">
                    <a:solidFill>
                      <a:srgbClr val="7030A0"/>
                    </a:solidFill>
                    <a:latin typeface="Times New Roman" charset="0"/>
                  </a:rPr>
                  <a:t>图</a:t>
                </a:r>
                <a:r>
                  <a:rPr lang="zh-CN" altLang="en-US" sz="2800" b="1" dirty="0" smtClean="0">
                    <a:solidFill>
                      <a:srgbClr val="7030A0"/>
                    </a:solidFill>
                    <a:latin typeface="Times New Roman" charset="0"/>
                  </a:rPr>
                  <a:t>象可由</a:t>
                </a:r>
                <a:r>
                  <a:rPr lang="en-US" altLang="zh-CN" sz="2800" b="1" dirty="0" smtClean="0">
                    <a:solidFill>
                      <a:srgbClr val="7030A0"/>
                    </a:solidFill>
                    <a:latin typeface="Times New Roman" charset="0"/>
                  </a:rPr>
                  <a:t>y=</a:t>
                </a:r>
                <a:r>
                  <a:rPr lang="en-US" altLang="zh-CN" sz="2800" b="1" dirty="0" smtClean="0"/>
                  <a:t> </a:t>
                </a:r>
                <a14:m>
                  <m:oMath xmlns:m="http://schemas.openxmlformats.org/officeDocument/2006/math">
                    <m:r>
                      <a:rPr lang="en-US" altLang="zh-CN" sz="2400" b="1" i="1" smtClean="0">
                        <a:solidFill>
                          <a:srgbClr val="7030A0"/>
                        </a:solidFill>
                        <a:latin typeface="Cambria Math"/>
                      </a:rPr>
                      <m:t>𝒇</m:t>
                    </m:r>
                    <m:r>
                      <m:rPr>
                        <m:nor/>
                      </m:rPr>
                      <a:rPr lang="en-US" altLang="zh-CN" sz="2400" b="1" dirty="0">
                        <a:solidFill>
                          <a:srgbClr val="7030A0"/>
                        </a:solidFill>
                        <a:latin typeface="Times New Roman" charset="0"/>
                      </a:rPr>
                      <m:t>(</m:t>
                    </m:r>
                    <m:r>
                      <a:rPr lang="en-US" altLang="zh-CN" sz="2800" b="1" i="1" smtClean="0">
                        <a:solidFill>
                          <a:srgbClr val="7030A0"/>
                        </a:solidFill>
                        <a:latin typeface="Cambria Math"/>
                      </a:rPr>
                      <m:t>𝒙</m:t>
                    </m:r>
                    <m:r>
                      <m:rPr>
                        <m:nor/>
                      </m:rPr>
                      <a:rPr lang="en-US" altLang="zh-CN" sz="2400" b="1" dirty="0">
                        <a:solidFill>
                          <a:srgbClr val="7030A0"/>
                        </a:solidFill>
                        <a:latin typeface="Times New Roman" charset="0"/>
                      </a:rPr>
                      <m:t>)</m:t>
                    </m:r>
                  </m:oMath>
                </a14:m>
                <a:r>
                  <a:rPr lang="zh-CN" altLang="en-US" sz="2800" b="1" dirty="0" smtClean="0">
                    <a:solidFill>
                      <a:srgbClr val="7030A0"/>
                    </a:solidFill>
                    <a:latin typeface="Times New Roman" charset="0"/>
                  </a:rPr>
                  <a:t>的图像经历以下</a:t>
                </a:r>
                <a:r>
                  <a:rPr lang="zh-CN" altLang="en-US" sz="2800" b="1" dirty="0">
                    <a:solidFill>
                      <a:srgbClr val="7030A0"/>
                    </a:solidFill>
                    <a:latin typeface="Times New Roman" charset="0"/>
                  </a:rPr>
                  <a:t>几</a:t>
                </a:r>
                <a:r>
                  <a:rPr lang="zh-CN" altLang="en-US" sz="2800" b="1" dirty="0" smtClean="0">
                    <a:solidFill>
                      <a:srgbClr val="7030A0"/>
                    </a:solidFill>
                    <a:latin typeface="Times New Roman" charset="0"/>
                  </a:rPr>
                  <a:t>种变换得到。总结概括如下：</a:t>
                </a:r>
                <a:endParaRPr lang="zh-CN" altLang="en-US" sz="2800" dirty="0">
                  <a:solidFill>
                    <a:srgbClr val="7030A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1" y="1258957"/>
                <a:ext cx="10588487" cy="954107"/>
              </a:xfrm>
              <a:prstGeom prst="rect">
                <a:avLst/>
              </a:prstGeom>
              <a:blipFill rotWithShape="1">
                <a:blip r:embed="rId2"/>
                <a:stretch>
                  <a:fillRect l="-1151" t="-6410" r="-921" b="-173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576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49026"/>
            <a:ext cx="1826141" cy="584775"/>
          </a:xfrm>
          <a:prstGeom prst="rect">
            <a:avLst/>
          </a:prstGeom>
          <a:noFill/>
        </p:spPr>
        <p:txBody>
          <a:bodyPr wrap="none" rtlCol="0">
            <a:spAutoFit/>
          </a:bodyPr>
          <a:lstStyle/>
          <a:p>
            <a:r>
              <a:rPr lang="zh-CN" altLang="en-US" sz="3200" b="1" dirty="0" smtClean="0">
                <a:solidFill>
                  <a:srgbClr val="FF0000"/>
                </a:solidFill>
              </a:rPr>
              <a:t>知识回顾</a:t>
            </a:r>
            <a:endParaRPr lang="zh-CN" altLang="en-US" sz="3200" b="1" dirty="0">
              <a:solidFill>
                <a:srgbClr val="FF0000"/>
              </a:solidFill>
            </a:endParaRPr>
          </a:p>
        </p:txBody>
      </p:sp>
      <p:sp>
        <p:nvSpPr>
          <p:cNvPr id="3" name="TextBox 2"/>
          <p:cNvSpPr txBox="1"/>
          <p:nvPr/>
        </p:nvSpPr>
        <p:spPr>
          <a:xfrm>
            <a:off x="913070" y="1219200"/>
            <a:ext cx="7409295" cy="523220"/>
          </a:xfrm>
          <a:prstGeom prst="rect">
            <a:avLst/>
          </a:prstGeom>
          <a:noFill/>
        </p:spPr>
        <p:txBody>
          <a:bodyPr wrap="square" rtlCol="0">
            <a:spAutoFit/>
          </a:bodyPr>
          <a:lstStyle/>
          <a:p>
            <a:r>
              <a:rPr lang="zh-CN" altLang="en-US" sz="2800" b="1" dirty="0" smtClean="0">
                <a:solidFill>
                  <a:srgbClr val="7030A0"/>
                </a:solidFill>
              </a:rPr>
              <a:t>几类重要的图像变换</a:t>
            </a:r>
            <a:endParaRPr lang="zh-CN" altLang="en-US" sz="2800" b="1" dirty="0">
              <a:solidFill>
                <a:srgbClr val="7030A0"/>
              </a:solidFill>
            </a:endParaRPr>
          </a:p>
        </p:txBody>
      </p:sp>
      <p:sp>
        <p:nvSpPr>
          <p:cNvPr id="45" name="TextBox 44"/>
          <p:cNvSpPr txBox="1"/>
          <p:nvPr/>
        </p:nvSpPr>
        <p:spPr>
          <a:xfrm>
            <a:off x="913070" y="1946215"/>
            <a:ext cx="7288696" cy="523220"/>
          </a:xfrm>
          <a:prstGeom prst="rect">
            <a:avLst/>
          </a:prstGeom>
          <a:noFill/>
        </p:spPr>
        <p:txBody>
          <a:bodyPr wrap="square" rtlCol="0">
            <a:spAutoFit/>
          </a:bodyPr>
          <a:lstStyle/>
          <a:p>
            <a:r>
              <a:rPr lang="zh-CN" altLang="en-US" sz="2800" b="1" dirty="0" smtClean="0"/>
              <a:t>类型</a:t>
            </a:r>
            <a:r>
              <a:rPr lang="en-US" altLang="zh-CN" sz="2800" b="1" dirty="0" smtClean="0"/>
              <a:t>1</a:t>
            </a:r>
            <a:r>
              <a:rPr lang="zh-CN" altLang="en-US" sz="2800" b="1" dirty="0" smtClean="0"/>
              <a:t>：平移变换</a:t>
            </a:r>
            <a:endParaRPr lang="zh-CN" altLang="en-US" sz="2800" b="1" dirty="0"/>
          </a:p>
        </p:txBody>
      </p:sp>
      <mc:AlternateContent xmlns:mc="http://schemas.openxmlformats.org/markup-compatibility/2006" xmlns:a14="http://schemas.microsoft.com/office/drawing/2010/main">
        <mc:Choice Requires="a14">
          <p:sp>
            <p:nvSpPr>
              <p:cNvPr id="46" name="TextBox 45"/>
              <p:cNvSpPr txBox="1"/>
              <p:nvPr/>
            </p:nvSpPr>
            <p:spPr>
              <a:xfrm>
                <a:off x="715617" y="2902226"/>
                <a:ext cx="188181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a:latin typeface="Cambria Math"/>
                        </a:rPr>
                        <m:t>𝒚</m:t>
                      </m:r>
                      <m:r>
                        <a:rPr lang="en-US" altLang="zh-CN" sz="3200" b="1" i="1">
                          <a:latin typeface="Cambria Math"/>
                        </a:rPr>
                        <m:t>=</m:t>
                      </m:r>
                      <m:r>
                        <a:rPr lang="en-US" altLang="zh-CN" sz="3200" b="1" i="1">
                          <a:latin typeface="Cambria Math"/>
                        </a:rPr>
                        <m:t>𝒇</m:t>
                      </m:r>
                      <m:d>
                        <m:dPr>
                          <m:ctrlPr>
                            <a:rPr lang="zh-CN" altLang="zh-CN" sz="3200" b="1" i="1">
                              <a:latin typeface="Cambria Math"/>
                            </a:rPr>
                          </m:ctrlPr>
                        </m:dPr>
                        <m:e>
                          <m:r>
                            <a:rPr lang="en-US" altLang="zh-CN" sz="3200" b="1" i="1">
                              <a:latin typeface="Cambria Math"/>
                            </a:rPr>
                            <m:t>𝒙</m:t>
                          </m:r>
                        </m:e>
                      </m:d>
                    </m:oMath>
                  </m:oMathPara>
                </a14:m>
                <a:endParaRPr lang="zh-CN" altLang="en-US" sz="24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715617" y="2902226"/>
                <a:ext cx="1881810" cy="584775"/>
              </a:xfrm>
              <a:prstGeom prst="rect">
                <a:avLst/>
              </a:prstGeom>
              <a:blipFill rotWithShape="1">
                <a:blip r:embed="rId2"/>
                <a:stretch>
                  <a:fillRect/>
                </a:stretch>
              </a:blipFill>
            </p:spPr>
            <p:txBody>
              <a:bodyPr/>
              <a:lstStyle/>
              <a:p>
                <a:r>
                  <a:rPr lang="zh-CN" altLang="en-US">
                    <a:noFill/>
                  </a:rPr>
                  <a:t> </a:t>
                </a:r>
              </a:p>
            </p:txBody>
          </p:sp>
        </mc:Fallback>
      </mc:AlternateContent>
      <p:sp>
        <p:nvSpPr>
          <p:cNvPr id="47" name="右箭头 46"/>
          <p:cNvSpPr/>
          <p:nvPr/>
        </p:nvSpPr>
        <p:spPr>
          <a:xfrm>
            <a:off x="2597427" y="3072730"/>
            <a:ext cx="3286538" cy="319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48" name="TextBox 47"/>
              <p:cNvSpPr txBox="1"/>
              <p:nvPr/>
            </p:nvSpPr>
            <p:spPr>
              <a:xfrm>
                <a:off x="6062204" y="2829246"/>
                <a:ext cx="279024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a:latin typeface="Cambria Math"/>
                        </a:rPr>
                        <m:t>𝒚</m:t>
                      </m:r>
                      <m:r>
                        <a:rPr lang="en-US" altLang="zh-CN" sz="3200" b="1" i="1">
                          <a:latin typeface="Cambria Math"/>
                        </a:rPr>
                        <m:t>=</m:t>
                      </m:r>
                      <m:r>
                        <a:rPr lang="en-US" altLang="zh-CN" sz="3200" b="1" i="1">
                          <a:latin typeface="Cambria Math"/>
                        </a:rPr>
                        <m:t>𝒇</m:t>
                      </m:r>
                      <m:r>
                        <a:rPr lang="en-US" altLang="zh-CN" sz="3200" b="1" i="1">
                          <a:latin typeface="Cambria Math"/>
                        </a:rPr>
                        <m:t>(</m:t>
                      </m:r>
                      <m:r>
                        <a:rPr lang="en-US" altLang="zh-CN" sz="3200" b="1" i="1">
                          <a:latin typeface="Cambria Math"/>
                        </a:rPr>
                        <m:t>𝒙</m:t>
                      </m:r>
                      <m:r>
                        <a:rPr lang="en-US" altLang="zh-CN" sz="3200" b="1" i="1">
                          <a:latin typeface="Cambria Math"/>
                        </a:rPr>
                        <m:t>+</m:t>
                      </m:r>
                      <m:r>
                        <a:rPr lang="en-US" altLang="zh-CN" sz="3200" b="1" i="1">
                          <a:latin typeface="Cambria Math"/>
                        </a:rPr>
                        <m:t>𝛗</m:t>
                      </m:r>
                      <m:r>
                        <a:rPr lang="en-US" altLang="zh-CN" sz="3200" b="1">
                          <a:latin typeface="Cambria Math"/>
                        </a:rPr>
                        <m:t>)</m:t>
                      </m:r>
                    </m:oMath>
                  </m:oMathPara>
                </a14:m>
                <a:endParaRPr lang="zh-CN" altLang="en-US" sz="28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2204" y="2829246"/>
                <a:ext cx="2790248" cy="58477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2597426" y="2608949"/>
                <a:ext cx="3286539"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b="1" i="1">
                          <a:latin typeface="Cambria Math"/>
                        </a:rPr>
                        <m:t>𝝋</m:t>
                      </m:r>
                      <m:r>
                        <a:rPr lang="en-US" altLang="zh-CN" sz="2400" b="1" i="1" smtClean="0">
                          <a:latin typeface="Cambria Math"/>
                        </a:rPr>
                        <m:t>&gt;</m:t>
                      </m:r>
                      <m:r>
                        <a:rPr lang="en-US" altLang="zh-CN" sz="2400" b="1" i="1" smtClean="0">
                          <a:latin typeface="Cambria Math"/>
                        </a:rPr>
                        <m:t>𝟎</m:t>
                      </m:r>
                      <m:r>
                        <a:rPr lang="en-US" altLang="zh-CN" sz="2400" b="1" i="1" smtClean="0">
                          <a:latin typeface="Cambria Math"/>
                        </a:rPr>
                        <m:t>,</m:t>
                      </m:r>
                      <m:r>
                        <a:rPr lang="zh-CN" altLang="en-US" sz="2400" b="1" i="1" smtClean="0">
                          <a:latin typeface="Cambria Math"/>
                        </a:rPr>
                        <m:t>左移</m:t>
                      </m:r>
                      <m:d>
                        <m:dPr>
                          <m:begChr m:val="|"/>
                          <m:endChr m:val="|"/>
                          <m:ctrlPr>
                            <a:rPr lang="en-US" altLang="zh-CN" sz="2400" b="1" i="1" smtClean="0">
                              <a:latin typeface="Cambria Math"/>
                            </a:rPr>
                          </m:ctrlPr>
                        </m:dPr>
                        <m:e>
                          <m:r>
                            <a:rPr lang="en-US" altLang="zh-CN" sz="2400" b="1" i="1">
                              <a:latin typeface="Cambria Math"/>
                            </a:rPr>
                            <m:t>𝛗</m:t>
                          </m:r>
                        </m:e>
                      </m:d>
                      <m:r>
                        <a:rPr lang="zh-CN" altLang="en-US" sz="2400" b="1" i="1" smtClean="0">
                          <a:latin typeface="Cambria Math"/>
                        </a:rPr>
                        <m:t>个</m:t>
                      </m:r>
                      <m:r>
                        <a:rPr lang="zh-CN" altLang="en-US" sz="2400" b="1" i="1">
                          <a:latin typeface="Cambria Math"/>
                        </a:rPr>
                        <m:t>单位</m:t>
                      </m:r>
                    </m:oMath>
                  </m:oMathPara>
                </a14:m>
                <a:endParaRPr lang="zh-CN" altLang="en-US" sz="2400" b="1" dirty="0"/>
              </a:p>
            </p:txBody>
          </p:sp>
        </mc:Choice>
        <mc:Fallback>
          <p:sp>
            <p:nvSpPr>
              <p:cNvPr id="49" name="TextBox 48"/>
              <p:cNvSpPr txBox="1">
                <a:spLocks noRot="1" noChangeAspect="1" noMove="1" noResize="1" noEditPoints="1" noAdjustHandles="1" noChangeArrowheads="1" noChangeShapeType="1" noTextEdit="1"/>
              </p:cNvSpPr>
              <p:nvPr/>
            </p:nvSpPr>
            <p:spPr>
              <a:xfrm>
                <a:off x="2597426" y="2608949"/>
                <a:ext cx="3286539" cy="463781"/>
              </a:xfrm>
              <a:prstGeom prst="rect">
                <a:avLst/>
              </a:prstGeom>
              <a:blipFill rotWithShape="1">
                <a:blip r:embed="rId4"/>
                <a:stretch>
                  <a:fillRect b="-157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0" name="TextBox 49"/>
              <p:cNvSpPr txBox="1"/>
              <p:nvPr/>
            </p:nvSpPr>
            <p:spPr>
              <a:xfrm>
                <a:off x="2610677" y="3392556"/>
                <a:ext cx="3273288"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b="1" i="1">
                          <a:latin typeface="Cambria Math"/>
                        </a:rPr>
                        <m:t>𝝋</m:t>
                      </m:r>
                      <m:r>
                        <a:rPr lang="en-US" altLang="zh-CN" sz="2400" b="1" i="1" smtClean="0">
                          <a:latin typeface="Cambria Math"/>
                        </a:rPr>
                        <m:t>&lt;</m:t>
                      </m:r>
                      <m:r>
                        <a:rPr lang="en-US" altLang="zh-CN" sz="2400" b="1" i="1">
                          <a:latin typeface="Cambria Math"/>
                        </a:rPr>
                        <m:t>𝟎</m:t>
                      </m:r>
                      <m:r>
                        <a:rPr lang="en-US" altLang="zh-CN" sz="2400" b="1" i="1">
                          <a:latin typeface="Cambria Math"/>
                        </a:rPr>
                        <m:t>,</m:t>
                      </m:r>
                      <m:r>
                        <a:rPr lang="zh-CN" altLang="en-US" sz="2400" b="1" i="1" smtClean="0">
                          <a:latin typeface="Cambria Math"/>
                        </a:rPr>
                        <m:t>右</m:t>
                      </m:r>
                      <m:r>
                        <a:rPr lang="zh-CN" altLang="en-US" sz="2400" b="1" i="1">
                          <a:latin typeface="Cambria Math"/>
                        </a:rPr>
                        <m:t>移</m:t>
                      </m:r>
                      <m:d>
                        <m:dPr>
                          <m:begChr m:val="|"/>
                          <m:endChr m:val="|"/>
                          <m:ctrlPr>
                            <a:rPr lang="en-US" altLang="zh-CN" sz="2400" b="1" i="1">
                              <a:latin typeface="Cambria Math"/>
                            </a:rPr>
                          </m:ctrlPr>
                        </m:dPr>
                        <m:e>
                          <m:r>
                            <a:rPr lang="en-US" altLang="zh-CN" sz="2400" b="1" i="1">
                              <a:latin typeface="Cambria Math"/>
                            </a:rPr>
                            <m:t>𝝋</m:t>
                          </m:r>
                        </m:e>
                      </m:d>
                      <m:r>
                        <a:rPr lang="zh-CN" altLang="en-US" sz="2400" b="1" i="1">
                          <a:latin typeface="Cambria Math"/>
                        </a:rPr>
                        <m:t>个单位</m:t>
                      </m:r>
                    </m:oMath>
                  </m:oMathPara>
                </a14:m>
                <a:endParaRPr lang="zh-CN" altLang="en-US" sz="2400" b="1" dirty="0"/>
              </a:p>
            </p:txBody>
          </p:sp>
        </mc:Choice>
        <mc:Fallback>
          <p:sp>
            <p:nvSpPr>
              <p:cNvPr id="50" name="TextBox 49"/>
              <p:cNvSpPr txBox="1">
                <a:spLocks noRot="1" noChangeAspect="1" noMove="1" noResize="1" noEditPoints="1" noAdjustHandles="1" noChangeArrowheads="1" noChangeShapeType="1" noTextEdit="1"/>
              </p:cNvSpPr>
              <p:nvPr/>
            </p:nvSpPr>
            <p:spPr>
              <a:xfrm>
                <a:off x="2610677" y="3392556"/>
                <a:ext cx="3273288" cy="463781"/>
              </a:xfrm>
              <a:prstGeom prst="rect">
                <a:avLst/>
              </a:prstGeom>
              <a:blipFill rotWithShape="1">
                <a:blip r:embed="rId5"/>
                <a:stretch>
                  <a:fillRect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28867" y="4792284"/>
                <a:ext cx="188181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a:rPr>
                        <m:t>𝒚</m:t>
                      </m:r>
                      <m:r>
                        <a:rPr lang="en-US" altLang="zh-CN" sz="3200" b="1" i="1" smtClean="0">
                          <a:latin typeface="Cambria Math"/>
                        </a:rPr>
                        <m:t>=</m:t>
                      </m:r>
                      <m:r>
                        <a:rPr lang="en-US" altLang="zh-CN" sz="3200" b="1" i="1" smtClean="0">
                          <a:latin typeface="Cambria Math"/>
                        </a:rPr>
                        <m:t>𝒇</m:t>
                      </m:r>
                      <m:r>
                        <a:rPr lang="en-US" altLang="zh-CN" sz="3200" b="1" i="1" smtClean="0">
                          <a:latin typeface="Cambria Math"/>
                        </a:rPr>
                        <m:t>(</m:t>
                      </m:r>
                      <m:r>
                        <a:rPr lang="en-US" altLang="zh-CN" sz="3200" b="1" i="1" smtClean="0">
                          <a:latin typeface="Cambria Math"/>
                        </a:rPr>
                        <m:t>𝒙</m:t>
                      </m:r>
                      <m:r>
                        <a:rPr lang="en-US" altLang="zh-CN" sz="3200" b="1" i="1" smtClean="0">
                          <a:latin typeface="Cambria Math"/>
                        </a:rPr>
                        <m:t>)</m:t>
                      </m:r>
                    </m:oMath>
                  </m:oMathPara>
                </a14:m>
                <a:endParaRPr lang="zh-CN" altLang="en-US"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728867" y="4792284"/>
                <a:ext cx="1881810" cy="584775"/>
              </a:xfrm>
              <a:prstGeom prst="rect">
                <a:avLst/>
              </a:prstGeom>
              <a:blipFill rotWithShape="1">
                <a:blip r:embed="rId6"/>
                <a:stretch>
                  <a:fillRect/>
                </a:stretch>
              </a:blipFill>
            </p:spPr>
            <p:txBody>
              <a:bodyPr/>
              <a:lstStyle/>
              <a:p>
                <a:r>
                  <a:rPr lang="zh-CN" altLang="en-US">
                    <a:noFill/>
                  </a:rPr>
                  <a:t> </a:t>
                </a:r>
              </a:p>
            </p:txBody>
          </p:sp>
        </mc:Fallback>
      </mc:AlternateContent>
      <p:sp>
        <p:nvSpPr>
          <p:cNvPr id="11" name="右箭头 10"/>
          <p:cNvSpPr/>
          <p:nvPr/>
        </p:nvSpPr>
        <p:spPr>
          <a:xfrm>
            <a:off x="2771526" y="4962788"/>
            <a:ext cx="5032180" cy="35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mc:AlternateContent xmlns:mc="http://schemas.openxmlformats.org/markup-compatibility/2006" xmlns:a14="http://schemas.microsoft.com/office/drawing/2010/main">
        <mc:Choice Requires="a14">
          <p:sp>
            <p:nvSpPr>
              <p:cNvPr id="12" name="TextBox 11"/>
              <p:cNvSpPr txBox="1"/>
              <p:nvPr/>
            </p:nvSpPr>
            <p:spPr>
              <a:xfrm>
                <a:off x="7803705" y="4794024"/>
                <a:ext cx="264082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a:rPr>
                        <m:t>𝒚</m:t>
                      </m:r>
                      <m:r>
                        <a:rPr lang="en-US" altLang="zh-CN" sz="3200" b="1" i="1" smtClean="0">
                          <a:latin typeface="Cambria Math"/>
                        </a:rPr>
                        <m:t>=</m:t>
                      </m:r>
                      <m:r>
                        <a:rPr lang="en-US" altLang="zh-CN" sz="3200" b="1" i="1" smtClean="0">
                          <a:latin typeface="Cambria Math"/>
                        </a:rPr>
                        <m:t>𝒇</m:t>
                      </m:r>
                      <m:d>
                        <m:dPr>
                          <m:ctrlPr>
                            <a:rPr lang="en-US" altLang="zh-CN" sz="3200" b="1" i="1" smtClean="0">
                              <a:latin typeface="Cambria Math"/>
                            </a:rPr>
                          </m:ctrlPr>
                        </m:dPr>
                        <m:e>
                          <m:r>
                            <a:rPr lang="en-US" altLang="zh-CN" sz="3200" b="1" i="1" smtClean="0">
                              <a:latin typeface="Cambria Math"/>
                            </a:rPr>
                            <m:t>𝒙</m:t>
                          </m:r>
                        </m:e>
                      </m:d>
                      <m:r>
                        <a:rPr lang="en-US" altLang="zh-CN" sz="3200" b="1" i="1" smtClean="0">
                          <a:latin typeface="Cambria Math"/>
                        </a:rPr>
                        <m:t>+</m:t>
                      </m:r>
                      <m:r>
                        <a:rPr lang="en-US" altLang="zh-CN" sz="3200" b="1" i="1" smtClean="0">
                          <a:latin typeface="Cambria Math"/>
                        </a:rPr>
                        <m:t>𝒌</m:t>
                      </m:r>
                    </m:oMath>
                  </m:oMathPara>
                </a14:m>
                <a:endParaRPr lang="zh-CN" altLang="en-US" sz="28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7803705" y="4794024"/>
                <a:ext cx="2640829" cy="584775"/>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10677" y="4510611"/>
                <a:ext cx="5459895"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a:rPr>
                        <m:t>𝑘</m:t>
                      </m:r>
                      <m:r>
                        <a:rPr lang="en-US" altLang="zh-CN" sz="2400" b="0" i="1">
                          <a:latin typeface="Cambria Math"/>
                        </a:rPr>
                        <m:t>&gt;0,</m:t>
                      </m:r>
                      <m:r>
                        <a:rPr lang="zh-CN" altLang="en-US" sz="2400" b="0" i="1" smtClean="0">
                          <a:latin typeface="Cambria Math"/>
                        </a:rPr>
                        <m:t>图像沿</m:t>
                      </m:r>
                      <m:r>
                        <a:rPr lang="en-US" altLang="zh-CN" sz="2400" b="0" i="1" smtClean="0">
                          <a:latin typeface="Cambria Math"/>
                        </a:rPr>
                        <m:t>𝑦</m:t>
                      </m:r>
                      <m:r>
                        <a:rPr lang="zh-CN" altLang="en-US" sz="2400" b="0" i="1" smtClean="0">
                          <a:latin typeface="Cambria Math"/>
                        </a:rPr>
                        <m:t>轴向上平</m:t>
                      </m:r>
                      <m:r>
                        <a:rPr lang="zh-CN" altLang="en-US" sz="2400" b="0" i="1">
                          <a:latin typeface="Cambria Math"/>
                        </a:rPr>
                        <m:t>移</m:t>
                      </m:r>
                      <m:d>
                        <m:dPr>
                          <m:begChr m:val="|"/>
                          <m:endChr m:val="|"/>
                          <m:ctrlPr>
                            <a:rPr lang="en-US" altLang="zh-CN" sz="2400" i="1">
                              <a:latin typeface="Cambria Math"/>
                            </a:rPr>
                          </m:ctrlPr>
                        </m:dPr>
                        <m:e>
                          <m:r>
                            <a:rPr lang="en-US" altLang="zh-CN" sz="2400" b="0" i="1" smtClean="0">
                              <a:latin typeface="Cambria Math"/>
                            </a:rPr>
                            <m:t>𝑘</m:t>
                          </m:r>
                        </m:e>
                      </m:d>
                      <m:r>
                        <a:rPr lang="zh-CN" altLang="en-US" sz="2400" b="0" i="1">
                          <a:latin typeface="Cambria Math"/>
                        </a:rPr>
                        <m:t>个单位</m:t>
                      </m:r>
                    </m:oMath>
                  </m:oMathPara>
                </a14:m>
                <a:endParaRPr lang="zh-CN" alt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610677" y="4510611"/>
                <a:ext cx="5459895" cy="463781"/>
              </a:xfrm>
              <a:prstGeom prst="rect">
                <a:avLst/>
              </a:prstGeom>
              <a:blipFill rotWithShape="1">
                <a:blip r:embed="rId8"/>
                <a:stretch>
                  <a:fillRect b="-15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10677" y="5303798"/>
                <a:ext cx="5353878" cy="46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a:rPr>
                        <m:t>𝑘</m:t>
                      </m:r>
                      <m:r>
                        <a:rPr lang="en-US" altLang="zh-CN" sz="2400" dirty="0">
                          <a:latin typeface="Cambria Math"/>
                        </a:rPr>
                        <m:t>&lt;</m:t>
                      </m:r>
                      <m:r>
                        <a:rPr lang="en-US" altLang="zh-CN" sz="2400">
                          <a:latin typeface="Cambria Math"/>
                        </a:rPr>
                        <m:t>0,</m:t>
                      </m:r>
                      <m:r>
                        <a:rPr lang="zh-CN" altLang="en-US" sz="2400">
                          <a:latin typeface="Cambria Math"/>
                        </a:rPr>
                        <m:t>图像沿</m:t>
                      </m:r>
                      <m:r>
                        <a:rPr lang="en-US" altLang="zh-CN" sz="2400">
                          <a:latin typeface="Cambria Math"/>
                        </a:rPr>
                        <m:t>𝑦</m:t>
                      </m:r>
                      <m:r>
                        <a:rPr lang="zh-CN" altLang="en-US" sz="2400">
                          <a:latin typeface="Cambria Math"/>
                        </a:rPr>
                        <m:t>轴向下平移</m:t>
                      </m:r>
                      <m:d>
                        <m:dPr>
                          <m:begChr m:val="|"/>
                          <m:endChr m:val="|"/>
                          <m:ctrlPr>
                            <a:rPr lang="en-US" altLang="zh-CN" sz="2400" i="1">
                              <a:latin typeface="Cambria Math"/>
                            </a:rPr>
                          </m:ctrlPr>
                        </m:dPr>
                        <m:e>
                          <m:r>
                            <a:rPr lang="en-US" altLang="zh-CN" sz="2400">
                              <a:latin typeface="Cambria Math"/>
                            </a:rPr>
                            <m:t>𝑘</m:t>
                          </m:r>
                        </m:e>
                      </m:d>
                      <m:r>
                        <a:rPr lang="zh-CN" altLang="en-US" sz="2400">
                          <a:latin typeface="Cambria Math"/>
                        </a:rPr>
                        <m:t>个单位</m:t>
                      </m:r>
                    </m:oMath>
                  </m:oMathPara>
                </a14:m>
                <a:endParaRPr lang="zh-CN" alt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10677" y="5303798"/>
                <a:ext cx="5353878" cy="463781"/>
              </a:xfrm>
              <a:prstGeom prst="rect">
                <a:avLst/>
              </a:prstGeom>
              <a:blipFill rotWithShape="1">
                <a:blip r:embed="rId9"/>
                <a:stretch>
                  <a:fillRect b="-157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93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down)">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p:bldP spid="46" grpId="0"/>
      <p:bldP spid="47" grpId="0" animBg="1"/>
      <p:bldP spid="48" grpId="0"/>
      <p:bldP spid="49" grpId="0"/>
      <p:bldP spid="50" grpId="0"/>
      <p:bldP spid="10" grpId="0"/>
      <p:bldP spid="11" grpId="0" animBg="1"/>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2764</TotalTime>
  <Words>3298</Words>
  <Application>Microsoft Office PowerPoint</Application>
  <PresentationFormat>自定义</PresentationFormat>
  <Paragraphs>248</Paragraphs>
  <Slides>29</Slides>
  <Notes>1</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29</vt:i4>
      </vt:variant>
    </vt:vector>
  </HeadingPairs>
  <TitlesOfParts>
    <vt:vector size="33" baseType="lpstr">
      <vt:lpstr>1_Office 主题​​</vt:lpstr>
      <vt:lpstr>1_Office 主题</vt:lpstr>
      <vt:lpstr>公式</vt:lpstr>
      <vt:lpstr>Equation</vt:lpstr>
      <vt:lpstr>PowerPoint 演示文稿</vt:lpstr>
      <vt:lpstr>PowerPoint 演示文稿</vt:lpstr>
      <vt:lpstr>知识回顾</vt:lpstr>
      <vt:lpstr>知识回顾</vt:lpstr>
      <vt:lpstr>知识回顾</vt:lpstr>
      <vt:lpstr>知识回顾</vt:lpstr>
      <vt:lpstr>知识回顾</vt:lpstr>
      <vt:lpstr>复习课引入</vt:lpstr>
      <vt:lpstr>PowerPoint 演示文稿</vt:lpstr>
      <vt:lpstr>知识回顾</vt:lpstr>
      <vt:lpstr>PowerPoint 演示文稿</vt:lpstr>
      <vt:lpstr>PowerPoint 演示文稿</vt:lpstr>
      <vt:lpstr>PowerPoint 演示文稿</vt:lpstr>
      <vt:lpstr>PowerPoint 演示文稿</vt:lpstr>
      <vt:lpstr>典型例题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三角函数的概念</dc:title>
  <dc:creator>lenovo</dc:creator>
  <cp:lastModifiedBy>Computer</cp:lastModifiedBy>
  <cp:revision>170</cp:revision>
  <dcterms:created xsi:type="dcterms:W3CDTF">2019-06-19T02:08:00Z</dcterms:created>
  <dcterms:modified xsi:type="dcterms:W3CDTF">2020-02-16T08:52:06Z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