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65" r:id="rId2"/>
    <p:sldId id="272" r:id="rId3"/>
    <p:sldId id="284" r:id="rId4"/>
    <p:sldId id="276" r:id="rId5"/>
    <p:sldId id="277" r:id="rId6"/>
    <p:sldId id="278" r:id="rId7"/>
    <p:sldId id="293" r:id="rId8"/>
    <p:sldId id="292" r:id="rId9"/>
    <p:sldId id="286" r:id="rId10"/>
    <p:sldId id="289" r:id="rId11"/>
    <p:sldId id="291" r:id="rId12"/>
    <p:sldId id="280" r:id="rId13"/>
    <p:sldId id="290" r:id="rId14"/>
    <p:sldId id="282" r:id="rId15"/>
    <p:sldId id="271" r:id="rId16"/>
  </p:sldIdLst>
  <p:sldSz cx="9144000" cy="5143500" type="screen16x9"/>
  <p:notesSz cx="6761163" cy="994251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  <p:cmAuthor id="3" name="fzchen123@163.com" initials="f" lastIdx="1" clrIdx="2">
    <p:extLst>
      <p:ext uri="{19B8F6BF-5375-455C-9EA6-DF929625EA0E}">
        <p15:presenceInfo xmlns:p15="http://schemas.microsoft.com/office/powerpoint/2012/main" userId="393ec2198906028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01489" y="4722694"/>
            <a:ext cx="4958186" cy="447413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9199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997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6067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17881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1250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706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23723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688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31146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2020/2/21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2020/2/21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0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0.png"/><Relationship Id="rId11" Type="http://schemas.openxmlformats.org/officeDocument/2006/relationships/image" Target="../media/image27.png"/><Relationship Id="rId5" Type="http://schemas.openxmlformats.org/officeDocument/2006/relationships/image" Target="../media/image210.png"/><Relationship Id="rId15" Type="http://schemas.openxmlformats.org/officeDocument/2006/relationships/image" Target="../media/image230.png"/><Relationship Id="rId10" Type="http://schemas.openxmlformats.org/officeDocument/2006/relationships/image" Target="../media/image26.png"/><Relationship Id="rId4" Type="http://schemas.openxmlformats.org/officeDocument/2006/relationships/image" Target="../media/image20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5" Type="http://schemas.openxmlformats.org/officeDocument/2006/relationships/image" Target="../media/image35.jpeg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4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1" y="1918980"/>
            <a:ext cx="5433303" cy="1168604"/>
          </a:xfrm>
        </p:spPr>
        <p:txBody>
          <a:bodyPr>
            <a:normAutofit/>
          </a:bodyPr>
          <a:lstStyle/>
          <a:p>
            <a:pPr algn="ctr"/>
            <a:r>
              <a:rPr lang="zh-CN" altLang="en-US" sz="32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比较数式大小的常用方法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高一数学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北京工业大学附属中学  尘福真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CAB77E-316B-4CF8-9782-FF07F4E14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180" y="3377562"/>
            <a:ext cx="3598533" cy="1402484"/>
          </a:xfrm>
        </p:spPr>
        <p:txBody>
          <a:bodyPr>
            <a:normAutofit/>
          </a:bodyPr>
          <a:lstStyle/>
          <a:p>
            <a:r>
              <a:rPr lang="zh-CN" altLang="en-US" sz="900" b="0" spc="150" dirty="0">
                <a:cs typeface="+mn-cs"/>
              </a:rPr>
              <a:t>三数分别看成三个点的纵坐标</a:t>
            </a:r>
            <a:br>
              <a:rPr lang="en-US" altLang="zh-CN" sz="900" b="0" spc="150" dirty="0">
                <a:cs typeface="+mn-cs"/>
              </a:rPr>
            </a:br>
            <a:r>
              <a:rPr lang="en-US" altLang="zh-CN" sz="900" b="0" spc="150" dirty="0">
                <a:cs typeface="+mn-cs"/>
              </a:rPr>
              <a:t>  </a:t>
            </a:r>
            <a:br>
              <a:rPr lang="en-US" altLang="zh-CN" sz="900" b="0" spc="150" dirty="0">
                <a:cs typeface="+mn-cs"/>
              </a:rPr>
            </a:br>
            <a:r>
              <a:rPr lang="en-US" altLang="zh-CN" sz="900" b="0" spc="150" dirty="0">
                <a:cs typeface="+mn-cs"/>
              </a:rPr>
              <a:t>  </a:t>
            </a:r>
            <a:r>
              <a:rPr lang="zh-CN" altLang="en-US" sz="900" b="0" spc="150" dirty="0">
                <a:cs typeface="+mn-cs"/>
              </a:rPr>
              <a:t>（靠下的的点的纵坐标较小）</a:t>
            </a:r>
            <a:br>
              <a:rPr lang="en-US" altLang="zh-CN" sz="900" b="0" spc="150" dirty="0">
                <a:cs typeface="+mn-cs"/>
              </a:rPr>
            </a:br>
            <a:br>
              <a:rPr lang="en-US" altLang="zh-CN" dirty="0">
                <a:solidFill>
                  <a:srgbClr val="FF0000"/>
                </a:solidFill>
              </a:rPr>
            </a:br>
            <a:endParaRPr lang="zh-CN" altLang="en-US" dirty="0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A4EF4525-7D81-4C64-8F70-D31830EE2555}"/>
              </a:ext>
            </a:extLst>
          </p:cNvPr>
          <p:cNvCxnSpPr/>
          <p:nvPr/>
        </p:nvCxnSpPr>
        <p:spPr>
          <a:xfrm>
            <a:off x="6480893" y="99449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内容占位符 3">
                <a:extLst>
                  <a:ext uri="{FF2B5EF4-FFF2-40B4-BE49-F238E27FC236}">
                    <a16:creationId xmlns:a16="http://schemas.microsoft.com/office/drawing/2014/main" id="{C8C113AF-A417-48B9-9BCD-A88BC02C610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22061" y="893619"/>
                <a:ext cx="2851859" cy="841332"/>
              </a:xfrm>
              <a:prstGeom prst="rect">
                <a:avLst/>
              </a:prstGeom>
            </p:spPr>
            <p:txBody>
              <a:bodyPr vert="horz" wrap="square" lIns="90170" tIns="46990" rIns="90170" bIns="46990" rtlCol="0">
                <a:normAutofit/>
              </a:bodyPr>
              <a:lstStyle>
                <a:lvl1pPr marL="1714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1pPr>
                <a:lvl2pPr marL="5143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tabLst>
                    <a:tab pos="1207135" algn="l"/>
                  </a:tabLst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2pPr>
                <a:lvl3pPr marL="8572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3pPr>
                <a:lvl4pPr marL="12001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4pPr>
                <a:lvl5pPr marL="15430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内容占位符 3">
                <a:extLst>
                  <a:ext uri="{FF2B5EF4-FFF2-40B4-BE49-F238E27FC236}">
                    <a16:creationId xmlns:a16="http://schemas.microsoft.com/office/drawing/2014/main" id="{C8C113AF-A417-48B9-9BCD-A88BC02C6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2061" y="893619"/>
                <a:ext cx="2851859" cy="841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内容占位符 3">
                <a:extLst>
                  <a:ext uri="{FF2B5EF4-FFF2-40B4-BE49-F238E27FC236}">
                    <a16:creationId xmlns:a16="http://schemas.microsoft.com/office/drawing/2014/main" id="{DF4F892C-C60D-443D-B907-DD80D403AE3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77548" y="1309266"/>
                <a:ext cx="1810766" cy="1198407"/>
              </a:xfrm>
              <a:prstGeom prst="rect">
                <a:avLst/>
              </a:prstGeom>
            </p:spPr>
            <p:txBody>
              <a:bodyPr vert="horz" wrap="square" lIns="90170" tIns="46990" rIns="90170" bIns="46990" rtlCol="0">
                <a:normAutofit/>
              </a:bodyPr>
              <a:lstStyle>
                <a:lvl1pPr marL="1714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1pPr>
                <a:lvl2pPr marL="5143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tabLst>
                    <a:tab pos="1207135" algn="l"/>
                  </a:tabLst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2pPr>
                <a:lvl3pPr marL="8572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3pPr>
                <a:lvl4pPr marL="12001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4pPr>
                <a:lvl5pPr marL="15430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内容占位符 3">
                <a:extLst>
                  <a:ext uri="{FF2B5EF4-FFF2-40B4-BE49-F238E27FC236}">
                    <a16:creationId xmlns:a16="http://schemas.microsoft.com/office/drawing/2014/main" id="{DF4F892C-C60D-443D-B907-DD80D403AE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7548" y="1309266"/>
                <a:ext cx="1810766" cy="11984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内容占位符 3">
                <a:extLst>
                  <a:ext uri="{FF2B5EF4-FFF2-40B4-BE49-F238E27FC236}">
                    <a16:creationId xmlns:a16="http://schemas.microsoft.com/office/drawing/2014/main" id="{7DB68DD3-4538-4DBF-93DD-79B061B0FA2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49181" y="1079628"/>
                <a:ext cx="2851859" cy="1407327"/>
              </a:xfrm>
              <a:prstGeom prst="rect">
                <a:avLst/>
              </a:prstGeom>
            </p:spPr>
            <p:txBody>
              <a:bodyPr vert="horz" wrap="square" lIns="90170" tIns="46990" rIns="90170" bIns="46990" rtlCol="0">
                <a:normAutofit/>
              </a:bodyPr>
              <a:lstStyle>
                <a:lvl1pPr marL="1714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1pPr>
                <a:lvl2pPr marL="5143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tabLst>
                    <a:tab pos="1207135" algn="l"/>
                  </a:tabLst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2pPr>
                <a:lvl3pPr marL="8572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3pPr>
                <a:lvl4pPr marL="12001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4pPr>
                <a:lvl5pPr marL="15430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内容占位符 3">
                <a:extLst>
                  <a:ext uri="{FF2B5EF4-FFF2-40B4-BE49-F238E27FC236}">
                    <a16:creationId xmlns:a16="http://schemas.microsoft.com/office/drawing/2014/main" id="{7DB68DD3-4538-4DBF-93DD-79B061B0FA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9181" y="1079628"/>
                <a:ext cx="2851859" cy="14073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内容占位符 3">
                <a:extLst>
                  <a:ext uri="{FF2B5EF4-FFF2-40B4-BE49-F238E27FC236}">
                    <a16:creationId xmlns:a16="http://schemas.microsoft.com/office/drawing/2014/main" id="{35741D69-EBE0-468D-8F16-5FD72B1F7D8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56101" y="4215873"/>
                <a:ext cx="2851859" cy="840981"/>
              </a:xfrm>
              <a:prstGeom prst="rect">
                <a:avLst/>
              </a:prstGeom>
            </p:spPr>
            <p:txBody>
              <a:bodyPr vert="horz" wrap="square" lIns="90170" tIns="46990" rIns="90170" bIns="46990" rtlCol="0">
                <a:normAutofit/>
              </a:bodyPr>
              <a:lstStyle>
                <a:lvl1pPr marL="1714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1pPr>
                <a:lvl2pPr marL="5143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tabLst>
                    <a:tab pos="1207135" algn="l"/>
                  </a:tabLst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2pPr>
                <a:lvl3pPr marL="8572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3pPr>
                <a:lvl4pPr marL="12001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4pPr>
                <a:lvl5pPr marL="15430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内容占位符 3">
                <a:extLst>
                  <a:ext uri="{FF2B5EF4-FFF2-40B4-BE49-F238E27FC236}">
                    <a16:creationId xmlns:a16="http://schemas.microsoft.com/office/drawing/2014/main" id="{35741D69-EBE0-468D-8F16-5FD72B1F7D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101" y="4215873"/>
                <a:ext cx="2851859" cy="8409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9186EE98-A4AC-4D2F-A08E-D4F9337603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7490" y="501992"/>
            <a:ext cx="3409950" cy="42780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内容占位符 3">
                <a:extLst>
                  <a:ext uri="{FF2B5EF4-FFF2-40B4-BE49-F238E27FC236}">
                    <a16:creationId xmlns:a16="http://schemas.microsoft.com/office/drawing/2014/main" id="{720F3220-610B-4F85-A2AD-5018BF5A1FA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71033" y="1964589"/>
                <a:ext cx="2851859" cy="840981"/>
              </a:xfrm>
              <a:prstGeom prst="rect">
                <a:avLst/>
              </a:prstGeom>
            </p:spPr>
            <p:txBody>
              <a:bodyPr vert="horz" wrap="square" lIns="90170" tIns="46990" rIns="90170" bIns="46990" rtlCol="0">
                <a:normAutofit/>
              </a:bodyPr>
              <a:lstStyle>
                <a:lvl1pPr marL="1714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1pPr>
                <a:lvl2pPr marL="5143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tabLst>
                    <a:tab pos="1207135" algn="l"/>
                  </a:tabLst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2pPr>
                <a:lvl3pPr marL="8572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3pPr>
                <a:lvl4pPr marL="12001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4pPr>
                <a:lvl5pPr marL="15430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内容占位符 3">
                <a:extLst>
                  <a:ext uri="{FF2B5EF4-FFF2-40B4-BE49-F238E27FC236}">
                    <a16:creationId xmlns:a16="http://schemas.microsoft.com/office/drawing/2014/main" id="{720F3220-610B-4F85-A2AD-5018BF5A1F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033" y="1964589"/>
                <a:ext cx="2851859" cy="84098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内容占位符 3">
                <a:extLst>
                  <a:ext uri="{FF2B5EF4-FFF2-40B4-BE49-F238E27FC236}">
                    <a16:creationId xmlns:a16="http://schemas.microsoft.com/office/drawing/2014/main" id="{F93CB26B-C468-40D4-9A6C-A44D831105F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7001" y="1235843"/>
                <a:ext cx="2851859" cy="840981"/>
              </a:xfrm>
              <a:prstGeom prst="rect">
                <a:avLst/>
              </a:prstGeom>
            </p:spPr>
            <p:txBody>
              <a:bodyPr vert="horz" wrap="square" lIns="90170" tIns="46990" rIns="90170" bIns="46990" rtlCol="0">
                <a:normAutofit/>
              </a:bodyPr>
              <a:lstStyle>
                <a:lvl1pPr marL="1714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1pPr>
                <a:lvl2pPr marL="5143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tabLst>
                    <a:tab pos="1207135" algn="l"/>
                  </a:tabLst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2pPr>
                <a:lvl3pPr marL="8572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3pPr>
                <a:lvl4pPr marL="12001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4pPr>
                <a:lvl5pPr marL="15430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内容占位符 3">
                <a:extLst>
                  <a:ext uri="{FF2B5EF4-FFF2-40B4-BE49-F238E27FC236}">
                    <a16:creationId xmlns:a16="http://schemas.microsoft.com/office/drawing/2014/main" id="{F93CB26B-C468-40D4-9A6C-A44D831105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7001" y="1235843"/>
                <a:ext cx="2851859" cy="84098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内容占位符 3">
                <a:extLst>
                  <a:ext uri="{FF2B5EF4-FFF2-40B4-BE49-F238E27FC236}">
                    <a16:creationId xmlns:a16="http://schemas.microsoft.com/office/drawing/2014/main" id="{6543A1B6-E2BD-4FD1-B77E-879A1BFFF5F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93471" y="713477"/>
                <a:ext cx="2851859" cy="840981"/>
              </a:xfrm>
              <a:prstGeom prst="rect">
                <a:avLst/>
              </a:prstGeom>
            </p:spPr>
            <p:txBody>
              <a:bodyPr vert="horz" wrap="square" lIns="90170" tIns="46990" rIns="90170" bIns="46990" rtlCol="0">
                <a:normAutofit/>
              </a:bodyPr>
              <a:lstStyle>
                <a:lvl1pPr marL="1714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1pPr>
                <a:lvl2pPr marL="5143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tabLst>
                    <a:tab pos="1207135" algn="l"/>
                  </a:tabLst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2pPr>
                <a:lvl3pPr marL="8572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3pPr>
                <a:lvl4pPr marL="12001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4pPr>
                <a:lvl5pPr marL="15430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内容占位符 3">
                <a:extLst>
                  <a:ext uri="{FF2B5EF4-FFF2-40B4-BE49-F238E27FC236}">
                    <a16:creationId xmlns:a16="http://schemas.microsoft.com/office/drawing/2014/main" id="{6543A1B6-E2BD-4FD1-B77E-879A1BFFF5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3471" y="713477"/>
                <a:ext cx="2851859" cy="84098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内容占位符 3">
            <a:extLst>
              <a:ext uri="{FF2B5EF4-FFF2-40B4-BE49-F238E27FC236}">
                <a16:creationId xmlns:a16="http://schemas.microsoft.com/office/drawing/2014/main" id="{BFF1B9D7-1F4F-41B6-9F8F-F87D90624A01}"/>
              </a:ext>
            </a:extLst>
          </p:cNvPr>
          <p:cNvSpPr txBox="1">
            <a:spLocks/>
          </p:cNvSpPr>
          <p:nvPr/>
        </p:nvSpPr>
        <p:spPr>
          <a:xfrm>
            <a:off x="6023433" y="2116989"/>
            <a:ext cx="2851859" cy="840981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>
            <a:lvl1pPr marL="1714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5143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8572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2001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5430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内容占位符 3">
                <a:extLst>
                  <a:ext uri="{FF2B5EF4-FFF2-40B4-BE49-F238E27FC236}">
                    <a16:creationId xmlns:a16="http://schemas.microsoft.com/office/drawing/2014/main" id="{BAC613D9-0BCE-4C95-80B0-E3C5DA56CA9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91090" y="3865344"/>
                <a:ext cx="2851859" cy="726558"/>
              </a:xfrm>
              <a:prstGeom prst="rect">
                <a:avLst/>
              </a:prstGeom>
            </p:spPr>
            <p:txBody>
              <a:bodyPr vert="horz" wrap="square" lIns="90170" tIns="46990" rIns="90170" bIns="46990" rtlCol="0">
                <a:normAutofit/>
              </a:bodyPr>
              <a:lstStyle>
                <a:lvl1pPr marL="1714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1pPr>
                <a:lvl2pPr marL="5143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tabLst>
                    <a:tab pos="1207135" algn="l"/>
                  </a:tabLst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2pPr>
                <a:lvl3pPr marL="8572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3pPr>
                <a:lvl4pPr marL="12001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4pPr>
                <a:lvl5pPr marL="15430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内容占位符 3">
                <a:extLst>
                  <a:ext uri="{FF2B5EF4-FFF2-40B4-BE49-F238E27FC236}">
                    <a16:creationId xmlns:a16="http://schemas.microsoft.com/office/drawing/2014/main" id="{BAC613D9-0BCE-4C95-80B0-E3C5DA56CA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090" y="3865344"/>
                <a:ext cx="2851859" cy="72655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5B0334B6-3D90-4A46-8084-0E74AB999629}"/>
              </a:ext>
            </a:extLst>
          </p:cNvPr>
          <p:cNvCxnSpPr/>
          <p:nvPr/>
        </p:nvCxnSpPr>
        <p:spPr>
          <a:xfrm>
            <a:off x="5871033" y="190846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DFF7C87F-D975-4D4C-BD25-2C4C145B61B3}"/>
              </a:ext>
            </a:extLst>
          </p:cNvPr>
          <p:cNvCxnSpPr/>
          <p:nvPr/>
        </p:nvCxnSpPr>
        <p:spPr>
          <a:xfrm flipH="1" flipV="1">
            <a:off x="5860473" y="1877291"/>
            <a:ext cx="10560" cy="242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内容占位符 3">
                <a:extLst>
                  <a:ext uri="{FF2B5EF4-FFF2-40B4-BE49-F238E27FC236}">
                    <a16:creationId xmlns:a16="http://schemas.microsoft.com/office/drawing/2014/main" id="{4FBDEE2C-3737-4024-9E3F-28B4AF7696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84192" y="1627076"/>
                <a:ext cx="185536" cy="156215"/>
              </a:xfrm>
              <a:prstGeom prst="rect">
                <a:avLst/>
              </a:prstGeom>
            </p:spPr>
            <p:txBody>
              <a:bodyPr vert="horz" wrap="square" lIns="90170" tIns="46990" rIns="90170" bIns="46990" rtlCol="0">
                <a:noAutofit/>
              </a:bodyPr>
              <a:lstStyle>
                <a:lvl1pPr marL="1714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1pPr>
                <a:lvl2pPr marL="5143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tabLst>
                    <a:tab pos="1207135" algn="l"/>
                  </a:tabLst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2pPr>
                <a:lvl3pPr marL="8572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3pPr>
                <a:lvl4pPr marL="12001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4pPr>
                <a:lvl5pPr marL="15430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30" name="内容占位符 3">
                <a:extLst>
                  <a:ext uri="{FF2B5EF4-FFF2-40B4-BE49-F238E27FC236}">
                    <a16:creationId xmlns:a16="http://schemas.microsoft.com/office/drawing/2014/main" id="{4FBDEE2C-3737-4024-9E3F-28B4AF7696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4192" y="1627076"/>
                <a:ext cx="185536" cy="156215"/>
              </a:xfrm>
              <a:prstGeom prst="rect">
                <a:avLst/>
              </a:prstGeom>
              <a:blipFill>
                <a:blip r:embed="rId12"/>
                <a:stretch>
                  <a:fillRect r="-20000" b="-10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内容占位符 3">
                <a:extLst>
                  <a:ext uri="{FF2B5EF4-FFF2-40B4-BE49-F238E27FC236}">
                    <a16:creationId xmlns:a16="http://schemas.microsoft.com/office/drawing/2014/main" id="{545AB91F-E578-4249-98FE-5E7A5B285D8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17991" y="2185024"/>
                <a:ext cx="296025" cy="156215"/>
              </a:xfrm>
              <a:prstGeom prst="rect">
                <a:avLst/>
              </a:prstGeom>
            </p:spPr>
            <p:txBody>
              <a:bodyPr vert="horz" wrap="square" lIns="90170" tIns="46990" rIns="90170" bIns="46990" rtlCol="0">
                <a:noAutofit/>
              </a:bodyPr>
              <a:lstStyle>
                <a:lvl1pPr marL="1714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1pPr>
                <a:lvl2pPr marL="5143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tabLst>
                    <a:tab pos="1207135" algn="l"/>
                  </a:tabLst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2pPr>
                <a:lvl3pPr marL="8572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3pPr>
                <a:lvl4pPr marL="12001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4pPr>
                <a:lvl5pPr marL="15430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33" name="内容占位符 3">
                <a:extLst>
                  <a:ext uri="{FF2B5EF4-FFF2-40B4-BE49-F238E27FC236}">
                    <a16:creationId xmlns:a16="http://schemas.microsoft.com/office/drawing/2014/main" id="{545AB91F-E578-4249-98FE-5E7A5B285D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991" y="2185024"/>
                <a:ext cx="296025" cy="156215"/>
              </a:xfrm>
              <a:prstGeom prst="rect">
                <a:avLst/>
              </a:prstGeom>
              <a:blipFill>
                <a:blip r:embed="rId13"/>
                <a:stretch>
                  <a:fillRect r="-63265" b="-1038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内容占位符 3">
                <a:extLst>
                  <a:ext uri="{FF2B5EF4-FFF2-40B4-BE49-F238E27FC236}">
                    <a16:creationId xmlns:a16="http://schemas.microsoft.com/office/drawing/2014/main" id="{5B039BE2-B2DF-4CDE-B31C-1D9F4B174E1A}"/>
                  </a:ext>
                </a:extLst>
              </p:cNvPr>
              <p:cNvSpPr txBox="1">
                <a:spLocks/>
              </p:cNvSpPr>
              <p:nvPr/>
            </p:nvSpPr>
            <p:spPr>
              <a:xfrm rot="10800000" flipV="1">
                <a:off x="5597979" y="2461832"/>
                <a:ext cx="802820" cy="435254"/>
              </a:xfrm>
              <a:prstGeom prst="rect">
                <a:avLst/>
              </a:prstGeom>
            </p:spPr>
            <p:txBody>
              <a:bodyPr vert="horz" wrap="square" lIns="90170" tIns="46990" rIns="90170" bIns="46990" rtlCol="0">
                <a:noAutofit/>
              </a:bodyPr>
              <a:lstStyle>
                <a:lvl1pPr marL="1714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1pPr>
                <a:lvl2pPr marL="5143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tabLst>
                    <a:tab pos="1207135" algn="l"/>
                  </a:tabLst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2pPr>
                <a:lvl3pPr marL="8572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3pPr>
                <a:lvl4pPr marL="12001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4pPr>
                <a:lvl5pPr marL="15430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34" name="内容占位符 3">
                <a:extLst>
                  <a:ext uri="{FF2B5EF4-FFF2-40B4-BE49-F238E27FC236}">
                    <a16:creationId xmlns:a16="http://schemas.microsoft.com/office/drawing/2014/main" id="{5B039BE2-B2DF-4CDE-B31C-1D9F4B174E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5597979" y="2461832"/>
                <a:ext cx="802820" cy="4352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5">
                <a:extLst>
                  <a:ext uri="{FF2B5EF4-FFF2-40B4-BE49-F238E27FC236}">
                    <a16:creationId xmlns:a16="http://schemas.microsoft.com/office/drawing/2014/main" id="{65B3748F-B0E6-44AE-A98C-C9727E7971F1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502448" y="714470"/>
                <a:ext cx="3685265" cy="1162822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zh-CN" altLang="en-US" dirty="0"/>
                  <a:t>指数函数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zh-CN" altLang="en-US" dirty="0"/>
                  <a:t>，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i="1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altLang="zh-CN" dirty="0"/>
                  <a:t> </a:t>
                </a:r>
                <a:r>
                  <a:rPr lang="zh-CN" altLang="en-US" dirty="0"/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i="1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dirty="0"/>
                  <a:t>，的图象如右图所示，则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dirty="0"/>
                  <a:t>大小关系为</a:t>
                </a:r>
                <a:r>
                  <a:rPr lang="zh-CN" altLang="en-US" u="sng" dirty="0"/>
                  <a:t> ：                </a:t>
                </a:r>
                <a:r>
                  <a:rPr lang="zh-CN" altLang="en-US" dirty="0"/>
                  <a:t>      </a:t>
                </a:r>
                <a:r>
                  <a:rPr lang="zh-CN" altLang="en-US" u="sng" dirty="0"/>
                  <a:t>             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6" name="内容占位符 5">
                <a:extLst>
                  <a:ext uri="{FF2B5EF4-FFF2-40B4-BE49-F238E27FC236}">
                    <a16:creationId xmlns:a16="http://schemas.microsoft.com/office/drawing/2014/main" id="{65B3748F-B0E6-44AE-A98C-C9727E7971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02448" y="714470"/>
                <a:ext cx="3685265" cy="1162822"/>
              </a:xfr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795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37E816-B24C-461B-9A82-C5DCD9E41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367D4DF-EE4C-41EB-9625-FA3E6C0747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zh-CN" alt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94F2AB2-807B-4761-9647-4329930ACC7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dirty="0"/>
              <a:t>利用图像来比较判断大小的方法    </a:t>
            </a:r>
            <a:r>
              <a:rPr lang="zh-CN" altLang="en-US" dirty="0">
                <a:solidFill>
                  <a:srgbClr val="FF0000"/>
                </a:solidFill>
              </a:rPr>
              <a:t>图像法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dirty="0"/>
              <a:t>   </a:t>
            </a:r>
            <a:r>
              <a:rPr lang="zh-CN" altLang="en-US" dirty="0"/>
              <a:t>多用于解答选择、填空题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C803F95-DE56-4208-A97B-447958A836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endParaRPr lang="zh-CN" altLang="en-US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A173155-E1F7-4F1D-9112-3BFD42D5688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6750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>
            <a:extLst>
              <a:ext uri="{FF2B5EF4-FFF2-40B4-BE49-F238E27FC236}">
                <a16:creationId xmlns:a16="http://schemas.microsoft.com/office/drawing/2014/main" id="{CB328DB0-B8F9-48A5-AF2F-AFB73807D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比较数式大小 的常用方法</a:t>
            </a:r>
            <a:endParaRPr lang="zh-CN" altLang="en-US" dirty="0"/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A475AB2F-9F38-44D7-B317-E5867479A9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内容占位符 5">
                <a:extLst>
                  <a:ext uri="{FF2B5EF4-FFF2-40B4-BE49-F238E27FC236}">
                    <a16:creationId xmlns:a16="http://schemas.microsoft.com/office/drawing/2014/main" id="{04873424-4119-4088-8E26-B7925E5CD1DD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502480" y="1055024"/>
                <a:ext cx="3962400" cy="3701521"/>
              </a:xfrm>
            </p:spPr>
            <p:txBody>
              <a:bodyPr>
                <a:normAutofit fontScale="47500" lnSpcReduction="20000"/>
              </a:bodyPr>
              <a:lstStyle/>
              <a:p>
                <a:r>
                  <a:rPr lang="zh-CN" altLang="zh-CN" sz="2500" dirty="0"/>
                  <a:t>例</a:t>
                </a:r>
                <a:r>
                  <a:rPr lang="en-US" altLang="zh-CN" sz="2500" dirty="0"/>
                  <a:t>4.</a:t>
                </a:r>
                <a:r>
                  <a:rPr lang="zh-CN" altLang="zh-CN" sz="2500" dirty="0"/>
                  <a:t>比较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zh-CN" altLang="zh-CN" sz="25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zh-CN" altLang="zh-CN" sz="25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500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sz="2500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altLang="zh-CN" sz="2500" dirty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func>
                  </m:oMath>
                </a14:m>
                <a:r>
                  <a:rPr lang="en-US" altLang="zh-CN" sz="2500" dirty="0"/>
                  <a:t> </a:t>
                </a:r>
                <a:r>
                  <a:rPr lang="zh-CN" altLang="zh-CN" sz="2500" dirty="0"/>
                  <a:t>与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zh-CN" altLang="zh-CN" sz="25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zh-CN" altLang="zh-CN" sz="25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500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sz="2500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en-US" altLang="zh-CN" sz="2500" dirty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func>
                  </m:oMath>
                </a14:m>
                <a:r>
                  <a:rPr lang="zh-CN" altLang="zh-CN" sz="2500" dirty="0"/>
                  <a:t>的大小</a:t>
                </a:r>
              </a:p>
              <a:p>
                <a:pPr marL="0" indent="0">
                  <a:buNone/>
                </a:pPr>
                <a:r>
                  <a:rPr lang="zh-CN" altLang="en-US" sz="2500" dirty="0"/>
                  <a:t>解：</a:t>
                </a:r>
                <a:r>
                  <a:rPr lang="en-US" altLang="zh-CN" sz="2500" dirty="0"/>
                  <a:t> </a:t>
                </a:r>
                <a:r>
                  <a:rPr lang="zh-CN" altLang="en-US" sz="2500" dirty="0"/>
                  <a:t>（</a:t>
                </a:r>
                <a:r>
                  <a:rPr lang="zh-CN" altLang="zh-CN" sz="2500" dirty="0"/>
                  <a:t>作差</a:t>
                </a:r>
                <a:r>
                  <a:rPr lang="zh-CN" altLang="en-US" sz="2500" dirty="0"/>
                  <a:t>法）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zh-CN" altLang="zh-CN" sz="25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zh-CN" altLang="zh-CN" sz="25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500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sz="2500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en-US" altLang="zh-CN" sz="2500" i="1" dirty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func>
                  </m:oMath>
                </a14:m>
                <a:r>
                  <a:rPr lang="en-US" altLang="zh-CN" sz="2500" dirty="0"/>
                  <a:t>-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zh-CN" altLang="zh-CN" sz="25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zh-CN" altLang="zh-CN" sz="25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500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sz="25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altLang="zh-CN" sz="2500" i="1" dirty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func>
                  </m:oMath>
                </a14:m>
                <a:endParaRPr lang="en-US" altLang="zh-CN" sz="2500" dirty="0"/>
              </a:p>
              <a:p>
                <a:pPr marL="0" indent="0">
                  <a:buNone/>
                </a:pPr>
                <a:r>
                  <a:rPr lang="en-US" altLang="zh-CN" sz="2500" dirty="0"/>
                  <a:t>      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zh-CN" altLang="zh-CN" sz="25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zh-CN" altLang="zh-CN" sz="25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500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sz="2500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en-US" altLang="zh-CN" sz="2500" i="1" dirty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func>
                  </m:oMath>
                </a14:m>
                <a:r>
                  <a:rPr lang="en-US" altLang="zh-CN" sz="2500" dirty="0"/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5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5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zh-CN" altLang="zh-CN" sz="2500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zh-CN" altLang="zh-CN" sz="25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500" dirty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sz="2500" i="1" dirty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sz="25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</m:den>
                    </m:f>
                  </m:oMath>
                </a14:m>
                <a:endParaRPr lang="en-US" altLang="zh-CN" sz="2500" dirty="0"/>
              </a:p>
              <a:p>
                <a:pPr marL="0" indent="0">
                  <a:buNone/>
                </a:pPr>
                <a:r>
                  <a:rPr lang="en-US" altLang="zh-CN" sz="2500" dirty="0"/>
                  <a:t>   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5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zh-CN" altLang="zh-CN" sz="2500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zh-CN" altLang="zh-CN" sz="25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500" dirty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sz="2500" i="1" dirty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sz="2500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zh-CN" altLang="zh-CN" sz="2500" i="1" dirty="0">
                                <a:latin typeface="Cambria Math" panose="02040503050406030204" pitchFamily="18" charset="0"/>
                              </a:rPr>
                              <m:t>•</m:t>
                            </m:r>
                            <m:func>
                              <m:funcPr>
                                <m:ctrlPr>
                                  <a:rPr lang="zh-CN" altLang="zh-CN" sz="2500" i="1" dirty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zh-CN" altLang="zh-CN" sz="25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500" dirty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altLang="zh-CN" sz="2500" i="1" dirty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altLang="zh-CN" sz="25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zh-CN" altLang="en-US" sz="2500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2500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func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zh-CN" altLang="zh-CN" sz="2500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zh-CN" altLang="zh-CN" sz="25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500" dirty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sz="2500" i="1" dirty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sz="25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altLang="zh-CN" sz="2500" dirty="0"/>
                  <a:t>.</a:t>
                </a:r>
              </a:p>
              <a:p>
                <a:pPr marL="0" indent="0">
                  <a:buNone/>
                </a:pPr>
                <a:r>
                  <a:rPr lang="zh-CN" altLang="en-US" sz="2500" dirty="0">
                    <a:solidFill>
                      <a:srgbClr val="FF0000"/>
                    </a:solidFill>
                  </a:rPr>
                  <a:t>（</a:t>
                </a:r>
                <a:r>
                  <a:rPr lang="zh-CN" altLang="zh-CN" sz="2500" dirty="0">
                    <a:solidFill>
                      <a:srgbClr val="FF0000"/>
                    </a:solidFill>
                  </a:rPr>
                  <a:t>转化为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zh-CN" altLang="zh-CN" sz="25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zh-CN" altLang="zh-CN" sz="25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50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sz="25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en-US" altLang="zh-CN" sz="25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zh-CN" altLang="zh-CN" sz="25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•</m:t>
                        </m:r>
                        <m:func>
                          <m:funcPr>
                            <m:ctrlPr>
                              <a:rPr lang="zh-CN" altLang="zh-CN" sz="25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zh-CN" altLang="zh-CN" sz="25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50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sz="25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sz="25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zh-CN" altLang="zh-CN" sz="250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与</m:t>
                            </m:r>
                            <m:r>
                              <a:rPr lang="en-US" altLang="zh-CN" sz="25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</m:e>
                    </m:func>
                  </m:oMath>
                </a14:m>
                <a:r>
                  <a:rPr lang="zh-CN" altLang="zh-CN" sz="2500" dirty="0">
                    <a:solidFill>
                      <a:srgbClr val="FF0000"/>
                    </a:solidFill>
                  </a:rPr>
                  <a:t>的大小比较问题</a:t>
                </a:r>
                <a:r>
                  <a:rPr lang="zh-CN" altLang="en-US" sz="2500" dirty="0">
                    <a:solidFill>
                      <a:srgbClr val="FF0000"/>
                    </a:solidFill>
                  </a:rPr>
                  <a:t>）</a:t>
                </a:r>
                <a:endParaRPr lang="zh-CN" altLang="zh-CN" sz="25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altLang="zh-CN" sz="2500" dirty="0"/>
                  <a:t>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zh-CN" altLang="zh-CN" sz="25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zh-CN" altLang="zh-CN" sz="25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500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sz="2500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en-US" altLang="zh-CN" sz="2500" i="1" dirty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zh-CN" altLang="zh-CN" sz="2500" i="1" dirty="0">
                            <a:latin typeface="Cambria Math" panose="02040503050406030204" pitchFamily="18" charset="0"/>
                          </a:rPr>
                          <m:t>•</m:t>
                        </m:r>
                        <m:func>
                          <m:funcPr>
                            <m:ctrlPr>
                              <a:rPr lang="zh-CN" altLang="zh-CN" sz="2500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zh-CN" altLang="zh-CN" sz="25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500" dirty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sz="2500" i="1" dirty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sz="25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</m:e>
                    </m:func>
                  </m:oMath>
                </a14:m>
                <a:r>
                  <a:rPr lang="zh-CN" altLang="zh-CN" sz="2500" dirty="0"/>
                  <a:t>＜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500" i="1">
                            <a:latin typeface="Cambria Math" panose="02040503050406030204" pitchFamily="18" charset="0"/>
                          </a:rPr>
                          <m:t>（</m:t>
                        </m:r>
                        <m:f>
                          <m:fPr>
                            <m:ctrlPr>
                              <a:rPr lang="en-US" altLang="zh-CN" sz="25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zh-CN" altLang="zh-CN" sz="2500" i="1" dirty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zh-CN" altLang="zh-CN" sz="25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500" dirty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altLang="zh-CN" sz="2500" i="1" dirty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altLang="zh-CN" sz="2500" i="1" dirty="0">
                                    <a:latin typeface="Cambria Math" panose="02040503050406030204" pitchFamily="18" charset="0"/>
                                  </a:rPr>
                                  <m:t>4+</m:t>
                                </m:r>
                                <m:func>
                                  <m:funcPr>
                                    <m:ctrlPr>
                                      <a:rPr lang="zh-CN" altLang="zh-CN" sz="25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zh-CN" altLang="zh-CN" sz="25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2500" dirty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altLang="zh-CN" sz="2500" i="1" dirty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altLang="zh-CN" sz="2500" i="1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func>
                              </m:e>
                            </m:func>
                          </m:num>
                          <m:den>
                            <m:r>
                              <a:rPr lang="en-US" altLang="zh-CN" sz="2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zh-CN" altLang="en-US" sz="2500" i="1">
                            <a:latin typeface="Cambria Math" panose="02040503050406030204" pitchFamily="18" charset="0"/>
                          </a:rPr>
                          <m:t>）</m:t>
                        </m:r>
                      </m:e>
                      <m:sup>
                        <m:r>
                          <a:rPr lang="en-US" altLang="zh-CN" sz="25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5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</m:sup>
                    </m:sSup>
                  </m:oMath>
                </a14:m>
                <a:endParaRPr lang="en-US" altLang="zh-CN" sz="2500" dirty="0"/>
              </a:p>
              <a:p>
                <a:pPr marL="0" indent="0">
                  <a:buNone/>
                </a:pPr>
                <a:r>
                  <a:rPr lang="en-US" altLang="zh-CN" sz="2500" dirty="0"/>
                  <a:t>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500" i="1">
                            <a:latin typeface="Cambria Math" panose="02040503050406030204" pitchFamily="18" charset="0"/>
                          </a:rPr>
                          <m:t>（</m:t>
                        </m:r>
                        <m:f>
                          <m:fPr>
                            <m:ctrlPr>
                              <a:rPr lang="en-US" altLang="zh-CN" sz="25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zh-CN" altLang="zh-CN" sz="25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zh-CN" altLang="zh-CN" sz="25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500" dirty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altLang="zh-CN" sz="2500" i="1" dirty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altLang="zh-CN" sz="2500" i="1" dirty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func>
                          </m:num>
                          <m:den>
                            <m:r>
                              <a:rPr lang="en-US" altLang="zh-CN" sz="2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zh-CN" altLang="en-US" sz="2500" i="1">
                            <a:latin typeface="Cambria Math" panose="02040503050406030204" pitchFamily="18" charset="0"/>
                          </a:rPr>
                          <m:t>）</m:t>
                        </m:r>
                      </m:e>
                      <m:sup>
                        <m:r>
                          <a:rPr lang="en-US" altLang="zh-CN" sz="2500" i="1">
                            <a:latin typeface="Cambria Math" panose="02040503050406030204" pitchFamily="18" charset="0"/>
                          </a:rPr>
                          <m:t>2   </m:t>
                        </m:r>
                      </m:sup>
                    </m:sSup>
                    <m:r>
                      <a:rPr lang="en-US" altLang="zh-CN" sz="25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zh-CN" sz="2500" dirty="0"/>
                  <a:t>＜</a:t>
                </a:r>
                <a:r>
                  <a:rPr lang="en-US" altLang="zh-CN" sz="25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500" i="1">
                            <a:latin typeface="Cambria Math" panose="02040503050406030204" pitchFamily="18" charset="0"/>
                          </a:rPr>
                          <m:t>（</m:t>
                        </m:r>
                        <m:f>
                          <m:fPr>
                            <m:ctrlPr>
                              <a:rPr lang="en-US" altLang="zh-CN" sz="25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zh-CN" altLang="zh-CN" sz="2500" i="1" dirty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zh-CN" altLang="zh-CN" sz="25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500" dirty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altLang="zh-CN" sz="2500" i="1" dirty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altLang="zh-CN" sz="2500" i="1" dirty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func>
                          </m:num>
                          <m:den>
                            <m:r>
                              <a:rPr lang="en-US" altLang="zh-CN" sz="2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zh-CN" altLang="en-US" sz="2500" i="1">
                            <a:latin typeface="Cambria Math" panose="02040503050406030204" pitchFamily="18" charset="0"/>
                          </a:rPr>
                          <m:t>）</m:t>
                        </m:r>
                      </m:e>
                      <m:sup>
                        <m:r>
                          <a:rPr lang="en-US" altLang="zh-CN" sz="2500" i="1">
                            <a:latin typeface="Cambria Math" panose="02040503050406030204" pitchFamily="18" charset="0"/>
                          </a:rPr>
                          <m:t>2   </m:t>
                        </m:r>
                      </m:sup>
                    </m:sSup>
                    <m:r>
                      <a:rPr lang="en-US" altLang="zh-CN" sz="25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500" dirty="0"/>
                  <a:t>=1</a:t>
                </a:r>
                <a:endParaRPr lang="zh-CN" altLang="zh-CN" sz="2500" dirty="0"/>
              </a:p>
              <a:p>
                <a:pPr marL="0" indent="0">
                  <a:buNone/>
                </a:pPr>
                <a:r>
                  <a:rPr lang="zh-CN" altLang="en-US" sz="2500" dirty="0"/>
                  <a:t>所以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zh-CN" altLang="zh-CN" sz="25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zh-CN" altLang="zh-CN" sz="25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500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sz="2500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en-US" altLang="zh-CN" sz="2500" dirty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func>
                  </m:oMath>
                </a14:m>
                <a:r>
                  <a:rPr lang="en-US" altLang="zh-CN" sz="2500" dirty="0"/>
                  <a:t>-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zh-CN" altLang="zh-CN" sz="25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zh-CN" altLang="zh-CN" sz="25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500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sz="2500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altLang="zh-CN" sz="2500" dirty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func>
                  </m:oMath>
                </a14:m>
                <a:r>
                  <a:rPr lang="zh-CN" altLang="zh-CN" sz="2500" dirty="0"/>
                  <a:t> ＜</a:t>
                </a:r>
                <a:r>
                  <a:rPr lang="en-US" altLang="zh-CN" sz="2500" dirty="0"/>
                  <a:t>0</a:t>
                </a:r>
              </a:p>
              <a:p>
                <a:pPr marL="0" indent="0">
                  <a:buNone/>
                </a:pPr>
                <a:r>
                  <a:rPr lang="zh-CN" altLang="en-US" sz="2500" dirty="0"/>
                  <a:t>所以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zh-CN" altLang="zh-CN" sz="25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zh-CN" altLang="zh-CN" sz="25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500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sz="2500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en-US" altLang="zh-CN" sz="2500" dirty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func>
                  </m:oMath>
                </a14:m>
                <a:r>
                  <a:rPr lang="zh-CN" altLang="zh-CN" sz="2500" dirty="0"/>
                  <a:t> ＜</a:t>
                </a:r>
                <a:r>
                  <a:rPr lang="en-US" altLang="zh-CN" sz="25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zh-CN" altLang="zh-CN" sz="25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zh-CN" altLang="zh-CN" sz="25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500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sz="2500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altLang="zh-CN" sz="2500" dirty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func>
                  </m:oMath>
                </a14:m>
                <a:endParaRPr lang="zh-CN" altLang="zh-CN" sz="2500" dirty="0"/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6" name="内容占位符 5">
                <a:extLst>
                  <a:ext uri="{FF2B5EF4-FFF2-40B4-BE49-F238E27FC236}">
                    <a16:creationId xmlns:a16="http://schemas.microsoft.com/office/drawing/2014/main" id="{04873424-4119-4088-8E26-B7925E5CD1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02480" y="1055024"/>
                <a:ext cx="3962400" cy="3701521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占位符 8">
            <a:extLst>
              <a:ext uri="{FF2B5EF4-FFF2-40B4-BE49-F238E27FC236}">
                <a16:creationId xmlns:a16="http://schemas.microsoft.com/office/drawing/2014/main" id="{CC425A06-34B4-4157-80D4-5C51452415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内容占位符 9">
                <a:extLst>
                  <a:ext uri="{FF2B5EF4-FFF2-40B4-BE49-F238E27FC236}">
                    <a16:creationId xmlns:a16="http://schemas.microsoft.com/office/drawing/2014/main" id="{3EA56DEC-09D7-48FD-A916-1109A6B74D91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/>
            <p:txBody>
              <a:bodyPr>
                <a:normAutofit fontScale="47500" lnSpcReduction="20000"/>
              </a:bodyPr>
              <a:lstStyle/>
              <a:p>
                <a:pPr marL="0" indent="0">
                  <a:buNone/>
                </a:pPr>
                <a:r>
                  <a:rPr lang="zh-CN" altLang="zh-CN" sz="2400" dirty="0"/>
                  <a:t>分析思路</a:t>
                </a:r>
                <a:r>
                  <a:rPr lang="zh-CN" altLang="en-US" sz="2400" dirty="0"/>
                  <a:t>：</a:t>
                </a:r>
                <a:endParaRPr lang="en-US" altLang="zh-CN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zh-CN" altLang="zh-CN" sz="24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zh-CN" altLang="zh-CN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400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func>
                    <m:r>
                      <a:rPr lang="zh-CN" altLang="zh-CN" sz="2400" dirty="0">
                        <a:latin typeface="Cambria Math" panose="02040503050406030204" pitchFamily="18" charset="0"/>
                      </a:rPr>
                      <m:t>与</m:t>
                    </m:r>
                    <m:func>
                      <m:funcPr>
                        <m:ctrlPr>
                          <a:rPr lang="zh-CN" altLang="zh-CN" sz="24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zh-CN" altLang="zh-CN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400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func>
                  </m:oMath>
                </a14:m>
                <a:r>
                  <a:rPr lang="zh-CN" altLang="zh-CN" sz="2400" dirty="0"/>
                  <a:t>都介于</a:t>
                </a:r>
                <a:r>
                  <a:rPr lang="en-US" altLang="zh-CN" sz="2400" dirty="0"/>
                  <a:t>1</a:t>
                </a:r>
                <a:r>
                  <a:rPr lang="zh-CN" altLang="zh-CN" sz="2400" dirty="0"/>
                  <a:t>与</a:t>
                </a:r>
                <a:r>
                  <a:rPr lang="en-US" altLang="zh-CN" sz="2400" dirty="0"/>
                  <a:t>2</a:t>
                </a:r>
                <a:r>
                  <a:rPr lang="zh-CN" altLang="zh-CN" sz="2400" dirty="0"/>
                  <a:t>之间</a:t>
                </a:r>
                <a:r>
                  <a:rPr lang="en-US" altLang="zh-CN" sz="2400" dirty="0"/>
                  <a:t>,</a:t>
                </a:r>
                <a:r>
                  <a:rPr lang="zh-CN" altLang="zh-CN" sz="2400" dirty="0"/>
                  <a:t>考虑</a:t>
                </a:r>
                <a:r>
                  <a:rPr lang="zh-CN" altLang="en-US" sz="2400" dirty="0"/>
                  <a:t>他们</a:t>
                </a:r>
                <a14:m>
                  <m:oMath xmlns:m="http://schemas.openxmlformats.org/officeDocument/2006/math">
                    <m:r>
                      <a:rPr lang="zh-CN" altLang="en-US" sz="2400" i="1" dirty="0">
                        <a:latin typeface="Cambria Math" panose="02040503050406030204" pitchFamily="18" charset="0"/>
                      </a:rPr>
                      <m:t>与</m:t>
                    </m:r>
                    <m:f>
                      <m:fPr>
                        <m:ctrlPr>
                          <a:rPr lang="zh-CN" altLang="zh-CN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en-US" sz="2400" dirty="0"/>
                  <a:t>的大小关系</a:t>
                </a:r>
                <a:r>
                  <a:rPr lang="en-US" altLang="zh-CN" sz="2400" dirty="0"/>
                  <a:t>.</a:t>
                </a:r>
                <a:endParaRPr lang="zh-CN" altLang="zh-CN" sz="2400" dirty="0"/>
              </a:p>
              <a:p>
                <a:pPr marL="0" indent="0">
                  <a:buNone/>
                </a:pPr>
                <a:r>
                  <a:rPr lang="en-US" altLang="zh-CN" sz="2400" dirty="0"/>
                  <a:t>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zh-CN" altLang="zh-CN" sz="24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zh-CN" altLang="zh-CN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400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sz="2400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altLang="zh-CN" sz="2400" dirty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func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zh-CN" altLang="zh-CN" sz="24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zh-CN" altLang="zh-CN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400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func>
                  </m:oMath>
                </a14:m>
                <a:endParaRPr lang="en-US" altLang="zh-CN" sz="2400" dirty="0"/>
              </a:p>
              <a:p>
                <a:pPr marL="0" indent="0">
                  <a:buNone/>
                </a:pPr>
                <a:r>
                  <a:rPr lang="zh-CN" altLang="zh-CN" sz="2400" dirty="0"/>
                  <a:t>＞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zh-CN" altLang="zh-CN" sz="24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zh-CN" altLang="zh-CN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400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func>
                  </m:oMath>
                </a14:m>
                <a:r>
                  <a:rPr lang="en-US" altLang="zh-CN" sz="2400" dirty="0"/>
                  <a:t>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          </m:t>
                    </m:r>
                  </m:oMath>
                </a14:m>
                <a:endParaRPr lang="zh-CN" altLang="zh-CN" sz="2400" dirty="0"/>
              </a:p>
              <a:p>
                <a:pPr marL="0" indent="0">
                  <a:buNone/>
                </a:pPr>
                <a:r>
                  <a:rPr lang="en-US" altLang="zh-CN" sz="2400" dirty="0"/>
                  <a:t>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zh-CN" altLang="zh-CN" sz="24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zh-CN" altLang="zh-CN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400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sz="2400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en-US" altLang="zh-CN" sz="2400" dirty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func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zh-CN" altLang="zh-CN" sz="24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zh-CN" altLang="zh-CN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400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sz="2400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en-US" altLang="zh-CN" sz="2400" dirty="0">
                            <a:latin typeface="Cambria Math" panose="02040503050406030204" pitchFamily="18" charset="0"/>
                          </a:rPr>
                          <m:t>16</m:t>
                        </m:r>
                      </m:e>
                    </m:func>
                  </m:oMath>
                </a14:m>
                <a:endParaRPr lang="en-US" altLang="zh-CN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zh-CN" altLang="zh-CN" sz="2400" dirty="0">
                        <a:latin typeface="Cambria Math" panose="02040503050406030204" pitchFamily="18" charset="0"/>
                      </a:rPr>
                      <m:t>＜</m:t>
                    </m:r>
                    <m:f>
                      <m:fPr>
                        <m:ctrlPr>
                          <a:rPr lang="zh-CN" altLang="zh-CN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zh-CN" altLang="zh-CN" sz="24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zh-CN" altLang="zh-CN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400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sz="2400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en-US" altLang="zh-CN" sz="2400" dirty="0">
                            <a:latin typeface="Cambria Math" panose="02040503050406030204" pitchFamily="18" charset="0"/>
                          </a:rPr>
                          <m:t>27</m:t>
                        </m:r>
                      </m:e>
                    </m:func>
                  </m:oMath>
                </a14:m>
                <a:r>
                  <a:rPr lang="en-US" altLang="zh-CN" sz="24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altLang="zh-CN" sz="2400" dirty="0"/>
              </a:p>
              <a:p>
                <a:pPr marL="0" indent="0">
                  <a:buNone/>
                </a:pPr>
                <a:r>
                  <a:rPr lang="en-US" altLang="zh-CN" sz="2400" dirty="0"/>
                  <a:t>                               </a:t>
                </a:r>
                <a:r>
                  <a:rPr lang="zh-CN" altLang="en-US" sz="4500" dirty="0">
                    <a:solidFill>
                      <a:srgbClr val="FF0000"/>
                    </a:solidFill>
                  </a:rPr>
                  <a:t>中间值法 </a:t>
                </a:r>
              </a:p>
            </p:txBody>
          </p:sp>
        </mc:Choice>
        <mc:Fallback>
          <p:sp>
            <p:nvSpPr>
              <p:cNvPr id="10" name="内容占位符 9">
                <a:extLst>
                  <a:ext uri="{FF2B5EF4-FFF2-40B4-BE49-F238E27FC236}">
                    <a16:creationId xmlns:a16="http://schemas.microsoft.com/office/drawing/2014/main" id="{3EA56DEC-09D7-48FD-A916-1109A6B74D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328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BE8182-91A8-4206-8B9C-D4386F93F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8FD515-C0DC-44C8-AD16-1173DE28B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0388" y="714469"/>
            <a:ext cx="3962432" cy="285788"/>
          </a:xfrm>
        </p:spPr>
        <p:txBody>
          <a:bodyPr>
            <a:normAutofit fontScale="92500" lnSpcReduction="20000"/>
          </a:bodyPr>
          <a:lstStyle/>
          <a:p>
            <a:endParaRPr lang="zh-CN" alt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FDE3A73-D585-42B6-8DEF-DABD596F03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5536" y="2129150"/>
            <a:ext cx="718981" cy="2681883"/>
          </a:xfrm>
        </p:spPr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4EE078C-18C5-4B93-B947-20177270D2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内容占位符 5">
                <a:extLst>
                  <a:ext uri="{FF2B5EF4-FFF2-40B4-BE49-F238E27FC236}">
                    <a16:creationId xmlns:a16="http://schemas.microsoft.com/office/drawing/2014/main" id="{30039015-A186-42A0-B1E7-5723E9320FB7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09568" y="1109512"/>
                <a:ext cx="3962432" cy="370152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zh-CN" altLang="en-US" dirty="0"/>
                  <a:t>中间值法</a:t>
                </a:r>
                <a:endParaRPr lang="en-US" altLang="zh-CN" dirty="0"/>
              </a:p>
              <a:p>
                <a:pPr marL="0" indent="0">
                  <a:buNone/>
                </a:pPr>
                <a:r>
                  <a:rPr lang="zh-CN" altLang="en-US" dirty="0">
                    <a:solidFill>
                      <a:schemeClr val="tx1"/>
                    </a:solidFill>
                  </a:rPr>
                  <a:t>利用不等关系的传递性：</a:t>
                </a:r>
                <a:endParaRPr lang="en-US" altLang="zh-CN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zh-CN" altLang="en-US" dirty="0">
                    <a:solidFill>
                      <a:schemeClr val="tx1"/>
                    </a:solidFill>
                  </a:rPr>
                  <a:t>若 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B,B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C </a:t>
                </a:r>
                <a14:m>
                  <m:oMath xmlns:m="http://schemas.openxmlformats.org/officeDocument/2006/math">
                    <m:r>
                      <a:rPr lang="zh-CN" alt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则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A</a:t>
                </a:r>
                <a:r>
                  <a:rPr lang="en-US" altLang="zh-CN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C</a:t>
                </a:r>
              </a:p>
              <a:p>
                <a:r>
                  <a:rPr lang="en-US" altLang="zh-CN" dirty="0"/>
                  <a:t> 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B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为中间值，</a:t>
                </a:r>
                <a:r>
                  <a:rPr lang="zh-CN" altLang="en-US" dirty="0"/>
                  <a:t>中间值的选取是关键</a:t>
                </a:r>
                <a:endParaRPr lang="en-US" altLang="zh-CN" dirty="0"/>
              </a:p>
              <a:p>
                <a:r>
                  <a:rPr lang="zh-CN" altLang="zh-CN" dirty="0"/>
                  <a:t>中间值常常选用</a:t>
                </a:r>
                <a:r>
                  <a:rPr lang="x-none" altLang="zh-CN" dirty="0"/>
                  <a:t>0</a:t>
                </a:r>
                <a:r>
                  <a:rPr lang="zh-CN" altLang="zh-CN" dirty="0"/>
                  <a:t>、</a:t>
                </a:r>
                <a:r>
                  <a:rPr lang="x-none" altLang="zh-CN" dirty="0"/>
                  <a:t>1</a:t>
                </a:r>
                <a:r>
                  <a:rPr lang="zh-CN" altLang="zh-CN" dirty="0"/>
                  <a:t>。</a:t>
                </a:r>
              </a:p>
              <a:p>
                <a:r>
                  <a:rPr lang="zh-CN" altLang="zh-CN" dirty="0"/>
                  <a:t>有时可根据两数的结构来构造，如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x-none" altLang="zh-CN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x-none" altLang="zh-CN" i="1" dirty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x-none" altLang="zh-CN" dirty="0"/>
                  <a:t> </a:t>
                </a:r>
                <a:r>
                  <a:rPr lang="zh-CN" altLang="zh-CN" dirty="0"/>
                  <a:t>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x-none" altLang="zh-CN" dirty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x-none" altLang="zh-CN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x-none" altLang="zh-CN" i="1" dirty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zh-CN" altLang="zh-CN" dirty="0"/>
                  <a:t>比较大小时，可考虑构造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x-none" altLang="zh-CN" dirty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x-none" altLang="zh-CN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x-none" altLang="zh-CN" i="1" dirty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zh-CN" altLang="zh-CN" dirty="0"/>
                  <a:t>或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x-none" altLang="zh-CN" dirty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x-none" altLang="zh-CN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x-none" altLang="zh-CN" i="1" dirty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zh-CN" altLang="zh-CN" dirty="0"/>
                  <a:t>比较，以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x-none" altLang="zh-CN" dirty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x-none" altLang="zh-CN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x-none" altLang="zh-CN" i="1" dirty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zh-CN" altLang="zh-CN" dirty="0"/>
                  <a:t>或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x-none" altLang="zh-CN" dirty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x-none" altLang="zh-CN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x-none" altLang="zh-CN" i="1" dirty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zh-CN" altLang="zh-CN" dirty="0"/>
                  <a:t>作为中间值，两数均与构造数有相同的底或相同的指数。</a:t>
                </a:r>
              </a:p>
              <a:p>
                <a:r>
                  <a:rPr lang="x-none" altLang="zh-CN" dirty="0"/>
                  <a:t> </a:t>
                </a:r>
                <a:endParaRPr lang="zh-CN" altLang="zh-CN" dirty="0"/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>
          <p:sp>
            <p:nvSpPr>
              <p:cNvPr id="6" name="内容占位符 5">
                <a:extLst>
                  <a:ext uri="{FF2B5EF4-FFF2-40B4-BE49-F238E27FC236}">
                    <a16:creationId xmlns:a16="http://schemas.microsoft.com/office/drawing/2014/main" id="{30039015-A186-42A0-B1E7-5723E9320F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09568" y="1109512"/>
                <a:ext cx="3962432" cy="3701521"/>
              </a:xfrm>
              <a:blipFill>
                <a:blip r:embed="rId3"/>
                <a:stretch>
                  <a:fillRect l="-1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531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0FB607-C15F-483B-984F-A32BE8101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比较数式大小 的常用方法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08B9523-5B34-4BDA-BE86-92D25890B7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83E4D82-F6F4-4D2C-A1DC-BEEFB238549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1.</a:t>
            </a:r>
            <a:r>
              <a:rPr lang="zh-CN" altLang="en-US" dirty="0"/>
              <a:t>作差法</a:t>
            </a:r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2.</a:t>
            </a:r>
            <a:r>
              <a:rPr lang="zh-CN" altLang="en-US" dirty="0"/>
              <a:t>作商法</a:t>
            </a:r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3.</a:t>
            </a:r>
            <a:r>
              <a:rPr lang="zh-CN" altLang="en-US" dirty="0"/>
              <a:t>单调性法   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4.</a:t>
            </a:r>
            <a:r>
              <a:rPr lang="zh-CN" altLang="en-US" dirty="0"/>
              <a:t>图象法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 </a:t>
            </a:r>
            <a:r>
              <a:rPr lang="en-US" altLang="zh-CN" dirty="0"/>
              <a:t>5.</a:t>
            </a:r>
            <a:r>
              <a:rPr lang="zh-CN" altLang="en-US" dirty="0"/>
              <a:t> 中间值法</a:t>
            </a:r>
            <a:r>
              <a:rPr lang="en-US" altLang="zh-CN" dirty="0"/>
              <a:t>   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5FC28F7-A2DD-46C8-AB43-A357181BE4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endParaRPr lang="zh-CN" altLang="en-US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12608B7-B57F-4F33-A9EA-2A38D30BB70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zh-CN" altLang="en-US" dirty="0"/>
              <a:t>转化思想，数形结合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逻辑推理   数学运算</a:t>
            </a:r>
          </a:p>
        </p:txBody>
      </p:sp>
    </p:spTree>
    <p:extLst>
      <p:ext uri="{BB962C8B-B14F-4D97-AF65-F5344CB8AC3E}">
        <p14:creationId xmlns:p14="http://schemas.microsoft.com/office/powerpoint/2010/main" val="99569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D2C791-47A7-4800-90C8-AF340C03C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比较数式大小 的常用方法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C88B53A-2A61-480F-B03C-26D8CC5FBB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718121C-3F94-4932-A657-9EABC8035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444" y="1055024"/>
            <a:ext cx="4069556" cy="384948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zh-CN" altLang="zh-CN" dirty="0"/>
              <a:t> 若</a:t>
            </a:r>
            <a:r>
              <a:rPr lang="en-US" altLang="zh-CN" dirty="0"/>
              <a:t>a-b</a:t>
            </a:r>
            <a:r>
              <a:rPr lang="zh-CN" altLang="zh-CN" dirty="0"/>
              <a:t>＞</a:t>
            </a:r>
            <a:r>
              <a:rPr lang="en-US" altLang="zh-CN" dirty="0"/>
              <a:t>0, </a:t>
            </a:r>
            <a:r>
              <a:rPr lang="zh-CN" altLang="zh-CN" dirty="0"/>
              <a:t>则</a:t>
            </a:r>
            <a:r>
              <a:rPr lang="en-US" altLang="zh-CN" dirty="0"/>
              <a:t>a</a:t>
            </a:r>
            <a:r>
              <a:rPr lang="zh-CN" altLang="zh-CN" dirty="0"/>
              <a:t>＞</a:t>
            </a:r>
            <a:r>
              <a:rPr lang="en-US" altLang="zh-CN" dirty="0"/>
              <a:t>b;</a:t>
            </a:r>
          </a:p>
          <a:p>
            <a:pPr marL="0" indent="0" algn="ctr">
              <a:buNone/>
            </a:pPr>
            <a:r>
              <a:rPr lang="en-US" altLang="zh-CN" dirty="0"/>
              <a:t>   </a:t>
            </a:r>
            <a:r>
              <a:rPr lang="zh-CN" altLang="zh-CN" dirty="0"/>
              <a:t>若 </a:t>
            </a:r>
            <a:r>
              <a:rPr lang="en-US" altLang="zh-CN" dirty="0"/>
              <a:t>a-b</a:t>
            </a:r>
            <a:r>
              <a:rPr lang="zh-CN" altLang="zh-CN" dirty="0"/>
              <a:t>＜</a:t>
            </a:r>
            <a:r>
              <a:rPr lang="en-US" altLang="zh-CN" dirty="0"/>
              <a:t>0,</a:t>
            </a:r>
            <a:r>
              <a:rPr lang="zh-CN" altLang="zh-CN" dirty="0"/>
              <a:t>则</a:t>
            </a:r>
            <a:r>
              <a:rPr lang="en-US" altLang="zh-CN" dirty="0"/>
              <a:t>a</a:t>
            </a:r>
            <a:r>
              <a:rPr lang="zh-CN" altLang="zh-CN" dirty="0"/>
              <a:t>＜</a:t>
            </a:r>
            <a:r>
              <a:rPr lang="en-US" altLang="zh-CN" dirty="0"/>
              <a:t>b</a:t>
            </a:r>
            <a:r>
              <a:rPr lang="zh-CN" altLang="zh-CN" dirty="0"/>
              <a:t>；</a:t>
            </a:r>
            <a:endParaRPr lang="en-US" altLang="zh-CN" dirty="0"/>
          </a:p>
          <a:p>
            <a:pPr marL="0" indent="0" algn="ctr">
              <a:buNone/>
            </a:pPr>
            <a:r>
              <a:rPr lang="en-US" altLang="zh-CN" dirty="0"/>
              <a:t>   </a:t>
            </a:r>
            <a:r>
              <a:rPr lang="zh-CN" altLang="zh-CN" dirty="0"/>
              <a:t>若</a:t>
            </a:r>
            <a:r>
              <a:rPr lang="en-US" altLang="zh-CN" dirty="0"/>
              <a:t>a-b=0,  </a:t>
            </a:r>
            <a:r>
              <a:rPr lang="zh-CN" altLang="zh-CN" dirty="0"/>
              <a:t>则 </a:t>
            </a:r>
            <a:r>
              <a:rPr lang="en-US" altLang="zh-CN" dirty="0"/>
              <a:t>a=b</a:t>
            </a:r>
            <a:r>
              <a:rPr lang="zh-CN" altLang="zh-CN" dirty="0"/>
              <a:t>。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         </a:t>
            </a:r>
            <a:r>
              <a:rPr lang="zh-CN" altLang="zh-CN" dirty="0"/>
              <a:t>要比较</a:t>
            </a:r>
            <a:r>
              <a:rPr lang="en-US" altLang="zh-CN" dirty="0"/>
              <a:t>a</a:t>
            </a:r>
            <a:r>
              <a:rPr lang="zh-CN" altLang="zh-CN" dirty="0"/>
              <a:t>与</a:t>
            </a:r>
            <a:r>
              <a:rPr lang="en-US" altLang="zh-CN" dirty="0"/>
              <a:t>b</a:t>
            </a:r>
            <a:r>
              <a:rPr lang="zh-CN" altLang="zh-CN" dirty="0"/>
              <a:t>的大小，可先计算</a:t>
            </a:r>
            <a:r>
              <a:rPr lang="en-US" altLang="zh-CN" dirty="0"/>
              <a:t>a</a:t>
            </a:r>
            <a:r>
              <a:rPr lang="zh-CN" altLang="zh-CN" dirty="0"/>
              <a:t>与</a:t>
            </a:r>
            <a:r>
              <a:rPr lang="en-US" altLang="zh-CN" dirty="0"/>
              <a:t>b</a:t>
            </a:r>
            <a:r>
              <a:rPr lang="zh-CN" altLang="zh-CN" dirty="0"/>
              <a:t>的差，根据差与</a:t>
            </a:r>
            <a:r>
              <a:rPr lang="en-US" altLang="zh-CN" dirty="0"/>
              <a:t>0</a:t>
            </a:r>
            <a:r>
              <a:rPr lang="zh-CN" altLang="zh-CN" dirty="0"/>
              <a:t>的大小比较，从而得出</a:t>
            </a:r>
            <a:r>
              <a:rPr lang="en-US" altLang="zh-CN" dirty="0"/>
              <a:t>a</a:t>
            </a:r>
            <a:r>
              <a:rPr lang="zh-CN" altLang="zh-CN" dirty="0"/>
              <a:t>与</a:t>
            </a:r>
            <a:r>
              <a:rPr lang="en-US" altLang="zh-CN" dirty="0"/>
              <a:t>b</a:t>
            </a:r>
            <a:r>
              <a:rPr lang="zh-CN" altLang="zh-CN" dirty="0"/>
              <a:t>的大小。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sz="1800" dirty="0">
                <a:solidFill>
                  <a:srgbClr val="FF0000"/>
                </a:solidFill>
              </a:rPr>
              <a:t>                      </a:t>
            </a:r>
            <a:r>
              <a:rPr lang="zh-CN" altLang="en-US" sz="1800" dirty="0">
                <a:solidFill>
                  <a:srgbClr val="FF0000"/>
                </a:solidFill>
              </a:rPr>
              <a:t>作差法</a:t>
            </a:r>
            <a:endParaRPr lang="zh-CN" altLang="zh-CN" sz="1800" dirty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6565DAC-3EE7-4746-AC30-60ABA5B4E4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5">
                <a:extLst>
                  <a:ext uri="{FF2B5EF4-FFF2-40B4-BE49-F238E27FC236}">
                    <a16:creationId xmlns:a16="http://schemas.microsoft.com/office/drawing/2014/main" id="{4349ADD1-53EE-437A-B47E-EEC0AD51D365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676813" y="651566"/>
                <a:ext cx="3962432" cy="4092564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altLang="zh-CN" dirty="0"/>
                  <a:t> </a:t>
                </a:r>
                <a:r>
                  <a:rPr lang="zh-CN" altLang="en-US" dirty="0"/>
                  <a:t>已知</a:t>
                </a:r>
                <a:r>
                  <a:rPr lang="en-US" altLang="zh-CN" dirty="0" err="1"/>
                  <a:t>a,b</a:t>
                </a:r>
                <a:r>
                  <a:rPr lang="zh-CN" altLang="zh-CN" dirty="0"/>
                  <a:t>为正数时，</a:t>
                </a:r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     </a:t>
                </a:r>
                <a:r>
                  <a:rPr lang="zh-CN" altLang="zh-CN" dirty="0"/>
                  <a:t>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zh-CN" altLang="zh-CN" dirty="0"/>
                  <a:t>＞</a:t>
                </a:r>
                <a:r>
                  <a:rPr lang="en-US" altLang="zh-CN" dirty="0"/>
                  <a:t>1,</a:t>
                </a:r>
                <a:r>
                  <a:rPr lang="zh-CN" altLang="zh-CN" dirty="0"/>
                  <a:t>则</a:t>
                </a:r>
                <a:r>
                  <a:rPr lang="en-US" altLang="zh-CN" dirty="0"/>
                  <a:t>a</a:t>
                </a:r>
                <a:r>
                  <a:rPr lang="zh-CN" altLang="zh-CN" dirty="0"/>
                  <a:t>＞</a:t>
                </a:r>
                <a:r>
                  <a:rPr lang="en-US" altLang="zh-CN" dirty="0"/>
                  <a:t>b;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    </a:t>
                </a:r>
                <a:r>
                  <a:rPr lang="zh-CN" altLang="zh-CN" dirty="0"/>
                  <a:t>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zh-CN" altLang="zh-CN" dirty="0"/>
                  <a:t>＜</a:t>
                </a:r>
                <a:r>
                  <a:rPr lang="en-US" altLang="zh-CN" dirty="0"/>
                  <a:t>1</a:t>
                </a:r>
                <a:r>
                  <a:rPr lang="zh-CN" altLang="zh-CN" dirty="0"/>
                  <a:t>，则</a:t>
                </a:r>
                <a:r>
                  <a:rPr lang="en-US" altLang="zh-CN" dirty="0"/>
                  <a:t>a</a:t>
                </a:r>
                <a:r>
                  <a:rPr lang="zh-CN" altLang="zh-CN" dirty="0"/>
                  <a:t>＜</a:t>
                </a:r>
                <a:r>
                  <a:rPr lang="en-US" altLang="zh-CN" dirty="0"/>
                  <a:t>b</a:t>
                </a:r>
                <a:r>
                  <a:rPr lang="zh-CN" altLang="zh-CN" dirty="0"/>
                  <a:t>；</a:t>
                </a:r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     </a:t>
                </a:r>
                <a:r>
                  <a:rPr lang="zh-CN" altLang="zh-CN" dirty="0"/>
                  <a:t>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altLang="zh-CN" dirty="0"/>
                  <a:t>=1,</a:t>
                </a:r>
                <a:r>
                  <a:rPr lang="zh-CN" altLang="zh-CN" dirty="0"/>
                  <a:t>则</a:t>
                </a:r>
                <a:r>
                  <a:rPr lang="en-US" altLang="zh-CN" dirty="0"/>
                  <a:t>a=b</a:t>
                </a:r>
                <a:r>
                  <a:rPr lang="zh-CN" altLang="zh-CN" dirty="0"/>
                  <a:t>。</a:t>
                </a:r>
                <a:endParaRPr lang="en-US" altLang="zh-CN" dirty="0"/>
              </a:p>
              <a:p>
                <a:r>
                  <a:rPr lang="zh-CN" altLang="zh-CN" dirty="0"/>
                  <a:t>因此比较</a:t>
                </a:r>
                <a:r>
                  <a:rPr lang="en-US" altLang="zh-CN" dirty="0"/>
                  <a:t>2</a:t>
                </a:r>
                <a:r>
                  <a:rPr lang="zh-CN" altLang="zh-CN" dirty="0"/>
                  <a:t>个正数</a:t>
                </a:r>
                <a:r>
                  <a:rPr lang="en-US" altLang="zh-CN" dirty="0"/>
                  <a:t>a</a:t>
                </a:r>
                <a:r>
                  <a:rPr lang="zh-CN" altLang="zh-CN" dirty="0"/>
                  <a:t>与</a:t>
                </a:r>
                <a:r>
                  <a:rPr lang="en-US" altLang="zh-CN" dirty="0"/>
                  <a:t>b</a:t>
                </a:r>
                <a:r>
                  <a:rPr lang="zh-CN" altLang="zh-CN" dirty="0"/>
                  <a:t>的大小时，可先求出</a:t>
                </a:r>
                <a:r>
                  <a:rPr lang="en-US" altLang="zh-CN" dirty="0"/>
                  <a:t>a</a:t>
                </a:r>
                <a:r>
                  <a:rPr lang="zh-CN" altLang="zh-CN" dirty="0"/>
                  <a:t>与</a:t>
                </a:r>
                <a:r>
                  <a:rPr lang="en-US" altLang="zh-CN" dirty="0"/>
                  <a:t>b</a:t>
                </a:r>
                <a:r>
                  <a:rPr lang="zh-CN" altLang="zh-CN" dirty="0"/>
                  <a:t>的商，根据商与</a:t>
                </a:r>
                <a:r>
                  <a:rPr lang="en-US" altLang="zh-CN" dirty="0"/>
                  <a:t>1</a:t>
                </a:r>
                <a:r>
                  <a:rPr lang="zh-CN" altLang="zh-CN" dirty="0"/>
                  <a:t>的大小关系来断定</a:t>
                </a:r>
                <a:r>
                  <a:rPr lang="en-US" altLang="zh-CN" dirty="0"/>
                  <a:t>a</a:t>
                </a:r>
                <a:r>
                  <a:rPr lang="zh-CN" altLang="zh-CN" dirty="0"/>
                  <a:t>与</a:t>
                </a:r>
                <a:r>
                  <a:rPr lang="en-US" altLang="zh-CN" dirty="0"/>
                  <a:t>b</a:t>
                </a:r>
                <a:r>
                  <a:rPr lang="zh-CN" altLang="zh-CN" dirty="0"/>
                  <a:t>的大小。</a:t>
                </a:r>
                <a:endParaRPr lang="en-US" altLang="zh-CN" dirty="0"/>
              </a:p>
              <a:p>
                <a:r>
                  <a:rPr lang="en-US" altLang="zh-CN" sz="2000" dirty="0">
                    <a:solidFill>
                      <a:srgbClr val="FF0000"/>
                    </a:solidFill>
                  </a:rPr>
                  <a:t>               </a:t>
                </a:r>
                <a:r>
                  <a:rPr lang="zh-CN" altLang="en-US" sz="2000" dirty="0">
                    <a:solidFill>
                      <a:srgbClr val="FF0000"/>
                    </a:solidFill>
                  </a:rPr>
                  <a:t>作商法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6" name="内容占位符 5">
                <a:extLst>
                  <a:ext uri="{FF2B5EF4-FFF2-40B4-BE49-F238E27FC236}">
                    <a16:creationId xmlns:a16="http://schemas.microsoft.com/office/drawing/2014/main" id="{4349ADD1-53EE-437A-B47E-EEC0AD51D3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676813" y="651566"/>
                <a:ext cx="3962432" cy="4092564"/>
              </a:xfrm>
              <a:blipFill>
                <a:blip r:embed="rId3"/>
                <a:stretch>
                  <a:fillRect l="-1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051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33BBD4-0186-4272-9869-148AB3FA3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比较数式大小 的常用方法</a:t>
            </a:r>
            <a:br>
              <a:rPr lang="zh-CN" altLang="zh-CN" dirty="0"/>
            </a:b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0CE1062-1728-4490-B3CE-3E49C8DC27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22874E9-B232-43F8-9EC0-66C04780948E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502412" y="1202136"/>
                <a:ext cx="4972081" cy="3545263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altLang="zh-CN" dirty="0"/>
                  <a:t>     </a:t>
                </a:r>
                <a:r>
                  <a:rPr lang="zh-CN" altLang="en-US" dirty="0"/>
                  <a:t>例</a:t>
                </a:r>
                <a:r>
                  <a:rPr lang="en-US" altLang="zh-CN" dirty="0"/>
                  <a:t>1.  </a:t>
                </a:r>
                <a:r>
                  <a:rPr lang="zh-CN" altLang="zh-CN" dirty="0"/>
                  <a:t>已知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zh-CN" altLang="zh-CN" i="1" dirty="0">
                        <a:latin typeface="Cambria Math" panose="02040503050406030204" pitchFamily="18" charset="0"/>
                      </a:rPr>
                      <m:t>＞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zh-CN" altLang="zh-CN" i="1" dirty="0">
                        <a:latin typeface="Cambria Math" panose="02040503050406030204" pitchFamily="18" charset="0"/>
                      </a:rPr>
                      <m:t>＞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CN" dirty="0"/>
                  <a:t>,</a:t>
                </a:r>
                <a:r>
                  <a:rPr lang="zh-CN" altLang="en-US" dirty="0"/>
                  <a:t>比较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CN" i="1" dirty="0"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zh-CN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zh-CN" altLang="zh-CN" dirty="0">
                        <a:latin typeface="Cambria Math" panose="02040503050406030204" pitchFamily="18" charset="0"/>
                      </a:rPr>
                      <m:t>与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zh-CN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 dirty="0"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zh-CN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zh-CN" altLang="zh-CN" dirty="0"/>
                  <a:t>的</a:t>
                </a:r>
                <a:r>
                  <a:rPr lang="zh-CN" altLang="en-US" dirty="0"/>
                  <a:t>大小</a:t>
                </a:r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                </a:t>
                </a:r>
                <a:r>
                  <a:rPr lang="zh-CN" altLang="zh-CN" dirty="0"/>
                  <a:t>解：（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CN" i="1" dirty="0"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zh-CN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zh-CN" dirty="0"/>
                  <a:t>）</a:t>
                </a:r>
                <a:r>
                  <a:rPr lang="en-US" altLang="zh-CN" dirty="0"/>
                  <a:t>-(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zh-CN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 dirty="0"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zh-CN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CN" dirty="0"/>
                  <a:t> </a:t>
                </a:r>
                <a:r>
                  <a:rPr lang="zh-CN" altLang="zh-CN" dirty="0"/>
                  <a:t>）</a:t>
                </a:r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                      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zh-CN" dirty="0"/>
                  <a:t>-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zh-CN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dirty="0"/>
                  <a:t>+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zh-CN" altLang="zh-CN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zh-CN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                       =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dirty="0"/>
                  <a:t>（</a:t>
                </a:r>
                <a:r>
                  <a:rPr lang="zh-CN" altLang="zh-CN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-</a:t>
                </a:r>
                <a:r>
                  <a:rPr lang="zh-CN" altLang="zh-CN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dirty="0"/>
                  <a:t>）</a:t>
                </a:r>
                <a:r>
                  <a:rPr lang="en-US" altLang="zh-CN" dirty="0"/>
                  <a:t>+2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CN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-</a:t>
                </a:r>
                <a:r>
                  <a:rPr lang="zh-CN" altLang="zh-CN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)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                      = (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CN" dirty="0"/>
                  <a:t>)(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CN" dirty="0"/>
                  <a:t>)(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CN" dirty="0"/>
                  <a:t>)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                   </a:t>
                </a:r>
                <a:r>
                  <a:rPr lang="zh-CN" altLang="en-US" dirty="0"/>
                  <a:t>因为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zh-CN" altLang="zh-CN" i="1" dirty="0">
                        <a:latin typeface="Cambria Math" panose="02040503050406030204" pitchFamily="18" charset="0"/>
                      </a:rPr>
                      <m:t>＞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zh-CN" altLang="zh-CN" i="1" dirty="0">
                        <a:latin typeface="Cambria Math" panose="02040503050406030204" pitchFamily="18" charset="0"/>
                      </a:rPr>
                      <m:t>＞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altLang="zh-CN" dirty="0"/>
              </a:p>
              <a:p>
                <a:pPr marL="0" indent="0">
                  <a:buNone/>
                </a:pPr>
                <a:r>
                  <a:rPr lang="zh-CN" altLang="en-US" dirty="0"/>
                  <a:t>                      </a:t>
                </a:r>
                <a:r>
                  <a:rPr lang="en-US" altLang="zh-CN" dirty="0"/>
                  <a:t>(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CN" dirty="0"/>
                  <a:t>)(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CN" dirty="0"/>
                  <a:t>)(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CN" dirty="0"/>
                  <a:t>) </a:t>
                </a:r>
                <a14:m>
                  <m:oMath xmlns:m="http://schemas.openxmlformats.org/officeDocument/2006/math">
                    <m:r>
                      <a:rPr lang="zh-CN" altLang="zh-CN" i="1" dirty="0">
                        <a:latin typeface="Cambria Math" panose="02040503050406030204" pitchFamily="18" charset="0"/>
                      </a:rPr>
                      <m:t>＞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CN" dirty="0"/>
                  <a:t>                         </a:t>
                </a:r>
              </a:p>
              <a:p>
                <a:pPr marL="0" indent="0">
                  <a:buNone/>
                </a:pPr>
                <a:r>
                  <a:rPr lang="zh-CN" altLang="en-US" dirty="0"/>
                  <a:t>                    所以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CN" i="1" dirty="0"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zh-CN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zh-CN" altLang="zh-CN" i="1" dirty="0">
                        <a:latin typeface="Cambria Math" panose="02040503050406030204" pitchFamily="18" charset="0"/>
                      </a:rPr>
                      <m:t>＞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zh-CN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 dirty="0"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zh-CN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  </a:t>
                </a:r>
                <a:r>
                  <a:rPr lang="zh-CN" altLang="en-US" dirty="0"/>
                  <a:t>注</a:t>
                </a:r>
                <a:r>
                  <a:rPr lang="en-US" altLang="zh-CN" dirty="0"/>
                  <a:t>;</a:t>
                </a:r>
                <a:r>
                  <a:rPr lang="zh-CN" altLang="en-US" dirty="0"/>
                  <a:t>做差，因式分解时也可以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zh-CN" dirty="0"/>
                  <a:t>+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zh-CN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CN" dirty="0"/>
                  <a:t> </a:t>
                </a:r>
                <a:r>
                  <a:rPr lang="zh-CN" altLang="en-US" dirty="0"/>
                  <a:t>与 </a:t>
                </a:r>
                <a:r>
                  <a:rPr lang="en-US" altLang="zh-CN" dirty="0"/>
                  <a:t>-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zh-CN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 dirty="0"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zh-CN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zh-CN" altLang="en-US" dirty="0"/>
                  <a:t>提取公因式的结果</a:t>
                </a:r>
                <a:endParaRPr lang="zh-CN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 </a:t>
                </a:r>
                <a:endParaRPr lang="zh-CN" altLang="zh-CN" dirty="0"/>
              </a:p>
              <a:p>
                <a:pPr lvl="0"/>
                <a:r>
                  <a:rPr lang="en-US" altLang="zh-CN" dirty="0"/>
                  <a:t>  </a:t>
                </a:r>
                <a:endParaRPr lang="zh-CN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22874E9-B232-43F8-9EC0-66C0478094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02412" y="1202136"/>
                <a:ext cx="4972081" cy="3545263"/>
              </a:xfrm>
              <a:blipFill>
                <a:blip r:embed="rId3"/>
                <a:stretch>
                  <a:fillRect b="-5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249DD11-62BF-403B-9259-75746A0D72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endParaRPr lang="zh-CN" altLang="en-US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7116F7A-30CB-4094-BD2D-060EA3E3FD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74524" y="865860"/>
            <a:ext cx="3235972" cy="3723393"/>
          </a:xfrm>
        </p:spPr>
        <p:txBody>
          <a:bodyPr>
            <a:normAutofit fontScale="85000" lnSpcReduction="10000"/>
          </a:bodyPr>
          <a:lstStyle/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--------</a:t>
            </a:r>
            <a:r>
              <a:rPr lang="zh-CN" altLang="en-US" dirty="0"/>
              <a:t>作差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-------</a:t>
            </a:r>
            <a:r>
              <a:rPr lang="zh-CN" altLang="en-US" dirty="0"/>
              <a:t>差式的处理（因式分解）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------</a:t>
            </a:r>
            <a:r>
              <a:rPr lang="zh-CN" altLang="en-US" dirty="0"/>
              <a:t>差式与</a:t>
            </a:r>
            <a:r>
              <a:rPr lang="en-US" altLang="zh-CN" dirty="0"/>
              <a:t>0</a:t>
            </a:r>
            <a:r>
              <a:rPr lang="zh-CN" altLang="en-US" dirty="0"/>
              <a:t>的比较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结论 </a:t>
            </a:r>
          </a:p>
        </p:txBody>
      </p:sp>
    </p:spTree>
    <p:extLst>
      <p:ext uri="{BB962C8B-B14F-4D97-AF65-F5344CB8AC3E}">
        <p14:creationId xmlns:p14="http://schemas.microsoft.com/office/powerpoint/2010/main" val="292477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7EAEC979-4F5A-42E4-8EC7-42F01EEFF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比较数式大小 的常用方法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07EAF7C-3CB9-4C6C-A5A9-855322609F18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53630" y="768854"/>
                <a:ext cx="4425528" cy="4042179"/>
              </a:xfrm>
            </p:spPr>
            <p:txBody>
              <a:bodyPr>
                <a:normAutofit fontScale="25000" lnSpcReduction="20000"/>
              </a:bodyPr>
              <a:lstStyle/>
              <a:p>
                <a:pPr marL="0" indent="0">
                  <a:buNone/>
                </a:pPr>
                <a:r>
                  <a:rPr lang="zh-CN" altLang="zh-CN" sz="4800" dirty="0"/>
                  <a:t>例</a:t>
                </a:r>
                <a:r>
                  <a:rPr lang="en-US" altLang="zh-CN" sz="4800" dirty="0"/>
                  <a:t>2.</a:t>
                </a:r>
                <a:r>
                  <a:rPr lang="zh-CN" altLang="zh-CN" sz="4800" dirty="0"/>
                  <a:t>设</a:t>
                </a:r>
                <a:r>
                  <a:rPr lang="en-US" altLang="zh-CN" sz="4800" dirty="0"/>
                  <a:t>0</a:t>
                </a:r>
                <a:r>
                  <a:rPr lang="zh-CN" altLang="zh-CN" sz="4800" dirty="0"/>
                  <a:t>＜</a:t>
                </a:r>
                <a14:m>
                  <m:oMath xmlns:m="http://schemas.openxmlformats.org/officeDocument/2006/math">
                    <m:r>
                      <a:rPr lang="en-US" altLang="zh-CN" sz="48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zh-CN" sz="4800" dirty="0"/>
                  <a:t>＜</a:t>
                </a:r>
                <a:r>
                  <a:rPr lang="en-US" altLang="zh-CN" sz="4800" dirty="0"/>
                  <a:t>1</a:t>
                </a:r>
                <a:r>
                  <a:rPr lang="zh-CN" altLang="zh-CN" sz="4800" dirty="0"/>
                  <a:t>，</a:t>
                </a:r>
                <a:r>
                  <a:rPr lang="en-US" altLang="zh-CN" sz="4800" dirty="0"/>
                  <a:t>a</a:t>
                </a:r>
                <a:r>
                  <a:rPr lang="zh-CN" altLang="zh-CN" sz="4800" dirty="0"/>
                  <a:t>＞</a:t>
                </a:r>
                <a:r>
                  <a:rPr lang="en-US" altLang="zh-CN" sz="4800" dirty="0"/>
                  <a:t>0</a:t>
                </a:r>
                <a:r>
                  <a:rPr lang="zh-CN" altLang="zh-CN" sz="4800" dirty="0"/>
                  <a:t>，</a:t>
                </a:r>
                <a:r>
                  <a:rPr lang="en-US" altLang="zh-CN" sz="4800" dirty="0"/>
                  <a:t>a≠1,</a:t>
                </a:r>
                <a:r>
                  <a:rPr lang="zh-CN" altLang="zh-CN" sz="4800" dirty="0"/>
                  <a:t>比较</a:t>
                </a:r>
                <a:r>
                  <a:rPr lang="zh-CN" altLang="en-US" sz="4800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｜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zh-CN" altLang="zh-CN" sz="48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zh-CN" altLang="zh-CN" sz="4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4800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sz="48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altLang="zh-CN" sz="4800" i="1" dirty="0">
                            <a:latin typeface="Cambria Math" panose="02040503050406030204" pitchFamily="18" charset="0"/>
                          </a:rPr>
                          <m:t>(1−</m:t>
                        </m:r>
                        <m:r>
                          <a:rPr lang="en-US" altLang="zh-CN" sz="48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4800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zh-CN" altLang="zh-CN" sz="4800" dirty="0"/>
                  <a:t>｜</a:t>
                </a:r>
                <a:endParaRPr lang="en-US" altLang="zh-CN" sz="4800" dirty="0"/>
              </a:p>
              <a:p>
                <a:pPr marL="0" indent="0">
                  <a:buNone/>
                </a:pPr>
                <a:r>
                  <a:rPr lang="en-US" altLang="zh-CN" sz="4800" dirty="0"/>
                  <a:t>                    </a:t>
                </a:r>
                <a:r>
                  <a:rPr lang="zh-CN" altLang="zh-CN" sz="4800" dirty="0"/>
                  <a:t>与｜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zh-CN" altLang="zh-CN" sz="48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zh-CN" altLang="zh-CN" sz="4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4800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sz="48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altLang="zh-CN" sz="4800" i="1" dirty="0">
                            <a:latin typeface="Cambria Math" panose="02040503050406030204" pitchFamily="18" charset="0"/>
                          </a:rPr>
                          <m:t>(1+</m:t>
                        </m:r>
                        <m:r>
                          <a:rPr lang="en-US" altLang="zh-CN" sz="48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4800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zh-CN" altLang="zh-CN" sz="4800" dirty="0"/>
                  <a:t>｜的</a:t>
                </a:r>
                <a:r>
                  <a:rPr lang="zh-CN" altLang="en-US" sz="4800" dirty="0"/>
                  <a:t>大小</a:t>
                </a:r>
                <a:endParaRPr lang="en-US" altLang="zh-CN" sz="4800" dirty="0"/>
              </a:p>
              <a:p>
                <a:pPr marL="0" indent="0">
                  <a:buNone/>
                </a:pPr>
                <a:r>
                  <a:rPr lang="zh-CN" altLang="zh-CN" sz="4800" dirty="0"/>
                  <a:t>解：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4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zh-CN" sz="4800" dirty="0">
                            <a:latin typeface="Cambria Math" panose="02040503050406030204" pitchFamily="18" charset="0"/>
                          </a:rPr>
                          <m:t>｜</m:t>
                        </m:r>
                        <m:func>
                          <m:funcPr>
                            <m:ctrlPr>
                              <a:rPr lang="zh-CN" altLang="zh-CN" sz="4800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zh-CN" altLang="zh-CN" sz="48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4800" dirty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sz="4800" i="1" dirty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sz="4800" i="1" dirty="0">
                                <a:latin typeface="Cambria Math" panose="02040503050406030204" pitchFamily="18" charset="0"/>
                              </a:rPr>
                              <m:t>(1−</m:t>
                            </m:r>
                            <m:r>
                              <a:rPr lang="en-US" altLang="zh-CN" sz="48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sz="4800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  <m:r>
                          <a:rPr lang="zh-CN" altLang="zh-CN" sz="4800" dirty="0">
                            <a:latin typeface="Cambria Math" panose="02040503050406030204" pitchFamily="18" charset="0"/>
                          </a:rPr>
                          <m:t>｜</m:t>
                        </m:r>
                      </m:num>
                      <m:den>
                        <m:r>
                          <a:rPr lang="zh-CN" altLang="zh-CN" sz="4800" dirty="0">
                            <a:latin typeface="Cambria Math" panose="02040503050406030204" pitchFamily="18" charset="0"/>
                          </a:rPr>
                          <m:t>｜</m:t>
                        </m:r>
                        <m:func>
                          <m:funcPr>
                            <m:ctrlPr>
                              <a:rPr lang="zh-CN" altLang="zh-CN" sz="4800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zh-CN" altLang="zh-CN" sz="48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4800" dirty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sz="4800" i="1" dirty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sz="4800" i="1" dirty="0">
                                <a:latin typeface="Cambria Math" panose="02040503050406030204" pitchFamily="18" charset="0"/>
                              </a:rPr>
                              <m:t>(1+</m:t>
                            </m:r>
                            <m:r>
                              <a:rPr lang="en-US" altLang="zh-CN" sz="48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sz="4800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  <m:r>
                          <a:rPr lang="zh-CN" altLang="zh-CN" sz="4800" dirty="0">
                            <a:latin typeface="Cambria Math" panose="02040503050406030204" pitchFamily="18" charset="0"/>
                          </a:rPr>
                          <m:t>｜</m:t>
                        </m:r>
                      </m:den>
                    </m:f>
                  </m:oMath>
                </a14:m>
                <a:r>
                  <a:rPr lang="en-US" altLang="zh-CN" sz="4800" dirty="0"/>
                  <a:t>=</a:t>
                </a:r>
                <a:r>
                  <a:rPr lang="zh-CN" altLang="zh-CN" sz="4800" dirty="0"/>
                  <a:t>｜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4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zh-CN" altLang="zh-CN" sz="4800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zh-CN" altLang="zh-CN" sz="48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4800" dirty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sz="4800" i="1" dirty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sz="4800" i="1" dirty="0">
                                <a:latin typeface="Cambria Math" panose="02040503050406030204" pitchFamily="18" charset="0"/>
                              </a:rPr>
                              <m:t>(1−</m:t>
                            </m:r>
                            <m:r>
                              <a:rPr lang="en-US" altLang="zh-CN" sz="48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sz="4800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zh-CN" altLang="zh-CN" sz="4800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zh-CN" altLang="zh-CN" sz="48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4800" dirty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sz="4800" i="1" dirty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sz="4800" i="1" dirty="0">
                                <a:latin typeface="Cambria Math" panose="02040503050406030204" pitchFamily="18" charset="0"/>
                              </a:rPr>
                              <m:t>(1+</m:t>
                            </m:r>
                            <m:r>
                              <a:rPr lang="en-US" altLang="zh-CN" sz="48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sz="4800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den>
                    </m:f>
                  </m:oMath>
                </a14:m>
                <a:r>
                  <a:rPr lang="zh-CN" altLang="zh-CN" sz="4800" dirty="0"/>
                  <a:t>｜</a:t>
                </a:r>
                <a:endParaRPr lang="en-US" altLang="zh-CN" sz="4800" dirty="0"/>
              </a:p>
              <a:p>
                <a:pPr marL="0" indent="0">
                  <a:buNone/>
                </a:pPr>
                <a:r>
                  <a:rPr lang="en-US" altLang="zh-CN" sz="4800" dirty="0"/>
                  <a:t>=</a:t>
                </a:r>
                <a:r>
                  <a:rPr lang="zh-CN" altLang="zh-CN" sz="4800" dirty="0"/>
                  <a:t>｜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zh-CN" altLang="zh-CN" sz="48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zh-CN" altLang="zh-CN" sz="4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4800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sz="4800" i="1" dirty="0">
                                <a:latin typeface="Cambria Math" panose="02040503050406030204" pitchFamily="18" charset="0"/>
                              </a:rPr>
                              <m:t>(1+</m:t>
                            </m:r>
                            <m:r>
                              <a:rPr lang="en-US" altLang="zh-CN" sz="48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sz="4800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fName>
                      <m:e>
                        <m:r>
                          <a:rPr lang="en-US" altLang="zh-CN" sz="4800" i="1" dirty="0">
                            <a:latin typeface="Cambria Math" panose="02040503050406030204" pitchFamily="18" charset="0"/>
                          </a:rPr>
                          <m:t>(1</m:t>
                        </m:r>
                        <m:r>
                          <a:rPr lang="zh-CN" altLang="en-US" sz="48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48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4800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zh-CN" altLang="zh-CN" sz="4800" dirty="0"/>
                  <a:t>｜</a:t>
                </a:r>
              </a:p>
              <a:p>
                <a:pPr marL="0" indent="0">
                  <a:buNone/>
                </a:pPr>
                <a:r>
                  <a:rPr lang="en-US" altLang="zh-CN" sz="4800" dirty="0"/>
                  <a:t>       </a:t>
                </a:r>
                <a:r>
                  <a:rPr lang="zh-CN" altLang="zh-CN" sz="4800" dirty="0"/>
                  <a:t>因为</a:t>
                </a:r>
                <a:r>
                  <a:rPr lang="en-US" altLang="zh-CN" sz="4800" dirty="0"/>
                  <a:t>0</a:t>
                </a:r>
                <a:r>
                  <a:rPr lang="zh-CN" altLang="zh-CN" sz="4800" dirty="0"/>
                  <a:t>＜</a:t>
                </a:r>
                <a14:m>
                  <m:oMath xmlns:m="http://schemas.openxmlformats.org/officeDocument/2006/math">
                    <m:r>
                      <a:rPr lang="en-US" altLang="zh-CN" sz="48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zh-CN" sz="4800" dirty="0"/>
                  <a:t>＜</a:t>
                </a:r>
                <a:r>
                  <a:rPr lang="en-US" altLang="zh-CN" sz="4800" dirty="0"/>
                  <a:t>1</a:t>
                </a:r>
                <a:r>
                  <a:rPr lang="zh-CN" altLang="zh-CN" sz="4800" dirty="0"/>
                  <a:t>，所以</a:t>
                </a:r>
                <a:r>
                  <a:rPr lang="en-US" altLang="zh-CN" sz="4800" dirty="0"/>
                  <a:t>0</a:t>
                </a:r>
                <a:r>
                  <a:rPr lang="zh-CN" altLang="zh-CN" sz="4800" dirty="0"/>
                  <a:t>＜</a:t>
                </a:r>
                <a14:m>
                  <m:oMath xmlns:m="http://schemas.openxmlformats.org/officeDocument/2006/math">
                    <m:r>
                      <a:rPr lang="en-US" altLang="zh-CN" sz="4800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zh-CN" altLang="en-US" sz="4800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48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zh-CN" sz="4800" dirty="0"/>
                  <a:t>＜</a:t>
                </a:r>
                <a:r>
                  <a:rPr lang="en-US" altLang="zh-CN" sz="4800" dirty="0"/>
                  <a:t>1</a:t>
                </a:r>
                <a:r>
                  <a:rPr lang="zh-CN" altLang="zh-CN" sz="4800" dirty="0"/>
                  <a:t>，</a:t>
                </a:r>
                <a14:m>
                  <m:oMath xmlns:m="http://schemas.openxmlformats.org/officeDocument/2006/math">
                    <m:r>
                      <a:rPr lang="en-US" altLang="zh-CN" sz="4800" i="1" dirty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altLang="zh-CN" sz="48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zh-CN" sz="4800" dirty="0"/>
                  <a:t>＞</a:t>
                </a:r>
                <a:r>
                  <a:rPr lang="en-US" altLang="zh-CN" sz="4800" dirty="0"/>
                  <a:t>1</a:t>
                </a:r>
                <a:endParaRPr lang="zh-CN" altLang="zh-CN" sz="4800" dirty="0"/>
              </a:p>
              <a:p>
                <a:pPr marL="0" indent="0">
                  <a:buNone/>
                </a:pPr>
                <a:r>
                  <a:rPr lang="en-US" altLang="zh-CN" sz="4800" dirty="0"/>
                  <a:t>    </a:t>
                </a:r>
                <a:r>
                  <a:rPr lang="zh-CN" altLang="zh-CN" sz="4800" dirty="0"/>
                  <a:t>｜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zh-CN" altLang="zh-CN" sz="48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zh-CN" altLang="zh-CN" sz="4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4800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sz="4800" i="1" dirty="0">
                                <a:latin typeface="Cambria Math" panose="02040503050406030204" pitchFamily="18" charset="0"/>
                              </a:rPr>
                              <m:t>(1+</m:t>
                            </m:r>
                            <m:r>
                              <a:rPr lang="en-US" altLang="zh-CN" sz="48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sz="4800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fName>
                      <m:e>
                        <m:r>
                          <a:rPr lang="en-US" altLang="zh-CN" sz="4800" i="1" dirty="0">
                            <a:latin typeface="Cambria Math" panose="02040503050406030204" pitchFamily="18" charset="0"/>
                          </a:rPr>
                          <m:t>(1</m:t>
                        </m:r>
                        <m:r>
                          <a:rPr lang="zh-CN" altLang="en-US" sz="48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48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4800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zh-CN" altLang="zh-CN" sz="4800" dirty="0"/>
                  <a:t>｜</a:t>
                </a:r>
                <a:endParaRPr lang="en-US" altLang="zh-CN" sz="4800" dirty="0"/>
              </a:p>
              <a:p>
                <a:pPr marL="0" indent="0">
                  <a:buNone/>
                </a:pPr>
                <a:r>
                  <a:rPr lang="en-US" altLang="zh-CN" sz="4800" dirty="0"/>
                  <a:t>      =-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zh-CN" altLang="zh-CN" sz="48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zh-CN" altLang="zh-CN" sz="4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4800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sz="4800" i="1" dirty="0">
                                <a:latin typeface="Cambria Math" panose="02040503050406030204" pitchFamily="18" charset="0"/>
                              </a:rPr>
                              <m:t>(1+</m:t>
                            </m:r>
                            <m:r>
                              <a:rPr lang="en-US" altLang="zh-CN" sz="48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sz="4800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fName>
                      <m:e>
                        <m:r>
                          <a:rPr lang="en-US" altLang="zh-CN" sz="4800" i="1" dirty="0">
                            <a:latin typeface="Cambria Math" panose="02040503050406030204" pitchFamily="18" charset="0"/>
                          </a:rPr>
                          <m:t>(1</m:t>
                        </m:r>
                        <m:r>
                          <a:rPr lang="zh-CN" altLang="en-US" sz="48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48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4800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altLang="zh-CN" sz="4800" dirty="0"/>
              </a:p>
              <a:p>
                <a:pPr marL="0" indent="0">
                  <a:buNone/>
                </a:pPr>
                <a:r>
                  <a:rPr lang="en-US" altLang="zh-CN" sz="4800" dirty="0"/>
                  <a:t>      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zh-CN" altLang="zh-CN" sz="48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zh-CN" altLang="zh-CN" sz="4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4800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sz="4800" i="1" dirty="0">
                                <a:latin typeface="Cambria Math" panose="02040503050406030204" pitchFamily="18" charset="0"/>
                              </a:rPr>
                              <m:t>(1+</m:t>
                            </m:r>
                            <m:r>
                              <a:rPr lang="en-US" altLang="zh-CN" sz="48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sz="4800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zh-CN" altLang="zh-CN" sz="48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4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4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zh-CN" altLang="en-US" sz="48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48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func>
                    <m:r>
                      <a:rPr lang="en-US" altLang="zh-CN" sz="4800" b="0" i="0" dirty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altLang="zh-CN" sz="4800" dirty="0"/>
              </a:p>
              <a:p>
                <a:pPr marL="0" indent="0">
                  <a:buNone/>
                </a:pPr>
                <a:r>
                  <a:rPr lang="zh-CN" altLang="en-US" sz="4800" dirty="0"/>
                  <a:t>（目标：与</a:t>
                </a:r>
                <a:r>
                  <a:rPr lang="en-US" altLang="zh-CN" sz="4800" dirty="0"/>
                  <a:t>1</a:t>
                </a:r>
                <a:r>
                  <a:rPr lang="zh-CN" altLang="en-US" sz="4800" dirty="0"/>
                  <a:t>比大小 </a:t>
                </a:r>
                <a:endParaRPr lang="en-US" altLang="zh-CN" sz="4800" dirty="0"/>
              </a:p>
              <a:p>
                <a:pPr marL="0" indent="0">
                  <a:buNone/>
                </a:pPr>
                <a:r>
                  <a:rPr lang="zh-CN" altLang="en-US" sz="4800" dirty="0"/>
                  <a:t> </a:t>
                </a:r>
                <a:r>
                  <a:rPr lang="en-US" altLang="zh-CN" sz="4800" dirty="0"/>
                  <a:t>1=</a:t>
                </a:r>
                <a:r>
                  <a:rPr lang="zh-CN" altLang="zh-CN" sz="4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zh-CN" altLang="zh-CN" sz="48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zh-CN" altLang="zh-CN" sz="4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4800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sz="4800" i="1" dirty="0">
                                <a:latin typeface="Cambria Math" panose="02040503050406030204" pitchFamily="18" charset="0"/>
                              </a:rPr>
                              <m:t>(1+</m:t>
                            </m:r>
                            <m:r>
                              <a:rPr lang="en-US" altLang="zh-CN" sz="48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sz="4800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fName>
                      <m:e>
                        <m:r>
                          <a:rPr lang="en-US" altLang="zh-CN" sz="4800" i="1" dirty="0">
                            <a:latin typeface="Cambria Math" panose="02040503050406030204" pitchFamily="18" charset="0"/>
                          </a:rPr>
                          <m:t>(1+</m:t>
                        </m:r>
                        <m:r>
                          <a:rPr lang="en-US" altLang="zh-CN" sz="48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4800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altLang="zh-CN" sz="4800" dirty="0"/>
              </a:p>
              <a:p>
                <a:pPr marL="0" indent="0">
                  <a:buNone/>
                </a:pPr>
                <a:r>
                  <a:rPr lang="en-US" altLang="zh-CN" sz="4800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4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4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480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4800" i="1" dirty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zh-CN" altLang="en-US" sz="4800" i="1">
                        <a:latin typeface="Cambria Math" panose="02040503050406030204" pitchFamily="18" charset="0"/>
                      </a:rPr>
                      <m:t>与</m:t>
                    </m:r>
                  </m:oMath>
                </a14:m>
                <a:r>
                  <a:rPr lang="en-US" altLang="zh-CN" sz="4800" dirty="0"/>
                  <a:t>1+ </a:t>
                </a:r>
                <a14:m>
                  <m:oMath xmlns:m="http://schemas.openxmlformats.org/officeDocument/2006/math">
                    <m:r>
                      <a:rPr lang="en-US" altLang="zh-CN" sz="48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sz="4800" dirty="0"/>
                  <a:t> </a:t>
                </a:r>
                <a:r>
                  <a:rPr lang="zh-CN" altLang="en-US" sz="4800" dirty="0"/>
                  <a:t>的大小比较）</a:t>
                </a:r>
                <a:endParaRPr lang="en-US" altLang="zh-CN" sz="48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07EAF7C-3CB9-4C6C-A5A9-855322609F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53630" y="768854"/>
                <a:ext cx="4425528" cy="4042179"/>
              </a:xfrm>
              <a:blipFill>
                <a:blip r:embed="rId3"/>
                <a:stretch>
                  <a:fillRect l="-138" b="-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4">
                <a:extLst>
                  <a:ext uri="{FF2B5EF4-FFF2-40B4-BE49-F238E27FC236}">
                    <a16:creationId xmlns:a16="http://schemas.microsoft.com/office/drawing/2014/main" id="{F12D2FAE-820E-418E-AE37-7BE3541AEE3D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79158" y="663981"/>
                <a:ext cx="3962432" cy="4092667"/>
              </a:xfrm>
            </p:spPr>
            <p:txBody>
              <a:bodyPr>
                <a:normAutofit fontScale="25000" lnSpcReduction="20000"/>
              </a:bodyPr>
              <a:lstStyle/>
              <a:p>
                <a:pPr marL="0" indent="0">
                  <a:buNone/>
                </a:pPr>
                <a:endParaRPr lang="en-US" altLang="zh-CN" sz="4800" dirty="0"/>
              </a:p>
              <a:p>
                <a:pPr marL="0" indent="0">
                  <a:buNone/>
                </a:pPr>
                <a:endParaRPr lang="en-US" altLang="zh-CN" sz="4800" dirty="0"/>
              </a:p>
              <a:p>
                <a:pPr marL="0" indent="0">
                  <a:buNone/>
                </a:pPr>
                <a:endParaRPr lang="en-US" altLang="zh-CN" sz="4800" dirty="0"/>
              </a:p>
              <a:p>
                <a:pPr marL="0" indent="0">
                  <a:buNone/>
                </a:pPr>
                <a:endParaRPr lang="en-US" altLang="zh-CN" sz="4800" dirty="0"/>
              </a:p>
              <a:p>
                <a:pPr marL="0" indent="0">
                  <a:buNone/>
                </a:pPr>
                <a:r>
                  <a:rPr lang="zh-CN" altLang="zh-CN" sz="4800" dirty="0"/>
                  <a:t>由于 </a:t>
                </a:r>
                <a14:m>
                  <m:oMath xmlns:m="http://schemas.openxmlformats.org/officeDocument/2006/math">
                    <m:r>
                      <a:rPr lang="en-US" altLang="zh-CN" sz="4800" i="1" dirty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altLang="zh-CN" sz="48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zh-CN" sz="4800" dirty="0"/>
                  <a:t>＞</a:t>
                </a:r>
                <a:r>
                  <a:rPr lang="en-US" altLang="zh-CN" sz="4800" dirty="0"/>
                  <a:t>1</a:t>
                </a:r>
                <a:r>
                  <a:rPr lang="zh-CN" altLang="zh-CN" sz="4800" dirty="0"/>
                  <a:t>， </a:t>
                </a:r>
                <a:r>
                  <a:rPr lang="en-US" altLang="zh-CN" sz="4800" dirty="0"/>
                  <a:t>0</a:t>
                </a:r>
                <a:r>
                  <a:rPr lang="zh-CN" altLang="zh-CN" sz="4800" dirty="0"/>
                  <a:t>＜</a:t>
                </a:r>
                <a14:m>
                  <m:oMath xmlns:m="http://schemas.openxmlformats.org/officeDocument/2006/math">
                    <m:r>
                      <a:rPr lang="en-US" altLang="zh-CN" sz="4800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zh-CN" altLang="en-US" sz="4800" i="1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altLang="zh-CN" sz="4800" dirty="0"/>
                  <a:t> </a:t>
                </a:r>
                <a14:m>
                  <m:oMath xmlns:m="http://schemas.openxmlformats.org/officeDocument/2006/math">
                    <m:r>
                      <a:rPr lang="en-US" altLang="zh-CN" sz="48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4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zh-CN" sz="4800" dirty="0"/>
                  <a:t>＜</a:t>
                </a:r>
                <a:r>
                  <a:rPr lang="en-US" altLang="zh-CN" sz="4800" dirty="0"/>
                  <a:t>1 </a:t>
                </a:r>
                <a:endParaRPr lang="zh-CN" altLang="zh-CN" sz="4800" dirty="0"/>
              </a:p>
              <a:p>
                <a:pPr marL="0" indent="0">
                  <a:buNone/>
                </a:pPr>
                <a:r>
                  <a:rPr lang="en-US" altLang="zh-CN" sz="4800" dirty="0"/>
                  <a:t>   </a:t>
                </a:r>
                <a:r>
                  <a:rPr lang="zh-CN" altLang="zh-CN" sz="4800" dirty="0"/>
                  <a:t>所以</a:t>
                </a:r>
                <a:r>
                  <a:rPr lang="en-US" altLang="zh-CN" sz="4800" dirty="0"/>
                  <a:t>1</a:t>
                </a:r>
                <a14:m>
                  <m:oMath xmlns:m="http://schemas.openxmlformats.org/officeDocument/2006/math">
                    <m:r>
                      <a:rPr lang="en-US" altLang="zh-CN" sz="4800" i="1" dirty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zh-CN" altLang="zh-CN" sz="4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zh-CN" sz="4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zh-CN" altLang="zh-CN" sz="4800" i="0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zh-CN" altLang="zh-CN" sz="4800" dirty="0">
                        <a:latin typeface="Cambria Math" panose="02040503050406030204" pitchFamily="18" charset="0"/>
                      </a:rPr>
                      <m:t>＜</m:t>
                    </m:r>
                    <m:r>
                      <a:rPr lang="en-US" altLang="zh-CN" sz="4800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zh-CN" altLang="zh-CN" sz="4800" dirty="0"/>
                  <a:t>，</a:t>
                </a:r>
                <a:r>
                  <a:rPr lang="zh-CN" altLang="en-US" sz="4800" dirty="0"/>
                  <a:t>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4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48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zh-CN" sz="4800" i="1" dirty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m:rPr>
                        <m:nor/>
                      </m:rPr>
                      <a:rPr lang="zh-CN" altLang="zh-CN" sz="4800" dirty="0"/>
                      <m:t>＞</m:t>
                    </m:r>
                  </m:oMath>
                </a14:m>
                <a:r>
                  <a:rPr lang="en-US" altLang="zh-CN" sz="4800" dirty="0"/>
                  <a:t>1+ </a:t>
                </a:r>
                <a14:m>
                  <m:oMath xmlns:m="http://schemas.openxmlformats.org/officeDocument/2006/math">
                    <m:r>
                      <a:rPr lang="en-US" altLang="zh-CN" sz="48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sz="4800" dirty="0"/>
                  <a:t> </a:t>
                </a:r>
                <a:r>
                  <a:rPr lang="zh-CN" altLang="zh-CN" sz="4800" dirty="0"/>
                  <a:t>＞</a:t>
                </a:r>
                <a:r>
                  <a:rPr lang="en-US" altLang="zh-CN" sz="4800" dirty="0"/>
                  <a:t>1</a:t>
                </a:r>
              </a:p>
              <a:p>
                <a:pPr marL="0" indent="0">
                  <a:buNone/>
                </a:pPr>
                <a:r>
                  <a:rPr lang="en-US" altLang="zh-CN" sz="4800" dirty="0"/>
                  <a:t>  </a:t>
                </a:r>
                <a:r>
                  <a:rPr lang="zh-CN" altLang="zh-CN" sz="4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zh-CN" altLang="zh-CN" sz="48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zh-CN" altLang="zh-CN" sz="4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4800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sz="4800" i="1" dirty="0">
                                <a:latin typeface="Cambria Math" panose="02040503050406030204" pitchFamily="18" charset="0"/>
                              </a:rPr>
                              <m:t>(1+</m:t>
                            </m:r>
                            <m:r>
                              <a:rPr lang="en-US" altLang="zh-CN" sz="48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sz="4800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zh-CN" altLang="zh-CN" sz="48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4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4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zh-CN" altLang="en-US" sz="48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48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func>
                  </m:oMath>
                </a14:m>
                <a:r>
                  <a:rPr lang="zh-CN" altLang="zh-CN" sz="4800" dirty="0"/>
                  <a:t> ＞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zh-CN" altLang="zh-CN" sz="48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zh-CN" altLang="zh-CN" sz="4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4800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sz="4800" i="1" dirty="0">
                                <a:latin typeface="Cambria Math" panose="02040503050406030204" pitchFamily="18" charset="0"/>
                              </a:rPr>
                              <m:t>(1+</m:t>
                            </m:r>
                            <m:r>
                              <a:rPr lang="en-US" altLang="zh-CN" sz="48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sz="4800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fName>
                      <m:e>
                        <m:r>
                          <a:rPr lang="en-US" altLang="zh-CN" sz="4800" i="1" dirty="0">
                            <a:latin typeface="Cambria Math" panose="02040503050406030204" pitchFamily="18" charset="0"/>
                          </a:rPr>
                          <m:t>(1+</m:t>
                        </m:r>
                        <m:r>
                          <a:rPr lang="en-US" altLang="zh-CN" sz="48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4800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altLang="zh-CN" sz="4800" dirty="0"/>
                  <a:t>=1</a:t>
                </a:r>
              </a:p>
              <a:p>
                <a:pPr marL="0" indent="0">
                  <a:buNone/>
                </a:pPr>
                <a:r>
                  <a:rPr lang="en-US" altLang="zh-CN" sz="4800" dirty="0"/>
                  <a:t>     </a:t>
                </a:r>
                <a:r>
                  <a:rPr lang="zh-CN" altLang="zh-CN" sz="4800" dirty="0"/>
                  <a:t>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4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zh-CN" sz="4800" dirty="0">
                            <a:latin typeface="Cambria Math" panose="02040503050406030204" pitchFamily="18" charset="0"/>
                          </a:rPr>
                          <m:t>｜</m:t>
                        </m:r>
                        <m:func>
                          <m:funcPr>
                            <m:ctrlPr>
                              <a:rPr lang="zh-CN" altLang="zh-CN" sz="4800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zh-CN" altLang="zh-CN" sz="48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4800" dirty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sz="4800" i="1" dirty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sz="4800" i="1" dirty="0">
                                <a:latin typeface="Cambria Math" panose="02040503050406030204" pitchFamily="18" charset="0"/>
                              </a:rPr>
                              <m:t>(1−</m:t>
                            </m:r>
                            <m:r>
                              <a:rPr lang="en-US" altLang="zh-CN" sz="48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sz="4800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  <m:r>
                          <a:rPr lang="zh-CN" altLang="zh-CN" sz="4800" dirty="0">
                            <a:latin typeface="Cambria Math" panose="02040503050406030204" pitchFamily="18" charset="0"/>
                          </a:rPr>
                          <m:t>｜</m:t>
                        </m:r>
                      </m:num>
                      <m:den>
                        <m:r>
                          <a:rPr lang="zh-CN" altLang="zh-CN" sz="4800" dirty="0">
                            <a:latin typeface="Cambria Math" panose="02040503050406030204" pitchFamily="18" charset="0"/>
                          </a:rPr>
                          <m:t>｜</m:t>
                        </m:r>
                        <m:func>
                          <m:funcPr>
                            <m:ctrlPr>
                              <a:rPr lang="zh-CN" altLang="zh-CN" sz="4800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zh-CN" altLang="zh-CN" sz="48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4800" dirty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sz="4800" i="1" dirty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sz="4800" i="1" dirty="0">
                                <a:latin typeface="Cambria Math" panose="02040503050406030204" pitchFamily="18" charset="0"/>
                              </a:rPr>
                              <m:t>(1+</m:t>
                            </m:r>
                            <m:r>
                              <a:rPr lang="en-US" altLang="zh-CN" sz="48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sz="4800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  <m:r>
                          <a:rPr lang="zh-CN" altLang="zh-CN" sz="4800" dirty="0">
                            <a:latin typeface="Cambria Math" panose="02040503050406030204" pitchFamily="18" charset="0"/>
                          </a:rPr>
                          <m:t>｜</m:t>
                        </m:r>
                      </m:den>
                    </m:f>
                  </m:oMath>
                </a14:m>
                <a:r>
                  <a:rPr lang="zh-CN" altLang="zh-CN" sz="4800" dirty="0"/>
                  <a:t>＞</a:t>
                </a:r>
                <a:r>
                  <a:rPr lang="en-US" altLang="zh-CN" sz="4800" dirty="0"/>
                  <a:t>1</a:t>
                </a:r>
                <a:endParaRPr lang="zh-CN" altLang="zh-CN" sz="4800" dirty="0"/>
              </a:p>
              <a:p>
                <a:pPr marL="0" indent="0">
                  <a:buNone/>
                </a:pPr>
                <a:r>
                  <a:rPr lang="en-US" altLang="zh-CN" sz="4800" dirty="0"/>
                  <a:t> </a:t>
                </a:r>
                <a:r>
                  <a:rPr lang="zh-CN" altLang="zh-CN" sz="4800" dirty="0"/>
                  <a:t>所以｜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zh-CN" altLang="zh-CN" sz="48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zh-CN" altLang="zh-CN" sz="4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4800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sz="48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altLang="zh-CN" sz="4800" i="1" dirty="0">
                            <a:latin typeface="Cambria Math" panose="02040503050406030204" pitchFamily="18" charset="0"/>
                          </a:rPr>
                          <m:t>(1−</m:t>
                        </m:r>
                        <m:r>
                          <a:rPr lang="en-US" altLang="zh-CN" sz="48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4800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zh-CN" altLang="zh-CN" sz="4800" dirty="0"/>
                  <a:t>｜＞｜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zh-CN" altLang="zh-CN" sz="48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zh-CN" altLang="zh-CN" sz="4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4800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sz="48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altLang="zh-CN" sz="4800" i="1" dirty="0">
                            <a:latin typeface="Cambria Math" panose="02040503050406030204" pitchFamily="18" charset="0"/>
                          </a:rPr>
                          <m:t>(1+</m:t>
                        </m:r>
                        <m:r>
                          <a:rPr lang="en-US" altLang="zh-CN" sz="48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4800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zh-CN" altLang="zh-CN" sz="4800" dirty="0"/>
                  <a:t>｜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5" name="内容占位符 4">
                <a:extLst>
                  <a:ext uri="{FF2B5EF4-FFF2-40B4-BE49-F238E27FC236}">
                    <a16:creationId xmlns:a16="http://schemas.microsoft.com/office/drawing/2014/main" id="{F12D2FAE-820E-418E-AE37-7BE3541AEE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79158" y="663981"/>
                <a:ext cx="3962432" cy="4092667"/>
              </a:xfrm>
              <a:blipFill>
                <a:blip r:embed="rId4"/>
                <a:stretch>
                  <a:fillRect l="-1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091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FA6954-366C-46F7-B8A1-4BE2950B9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比较数式大小 的常用方法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EDDC1C4-E536-4118-80E3-49E3B0BD2A1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zh-CN" dirty="0"/>
              <a:t>作差比较时对差式的处理的目的与</a:t>
            </a:r>
            <a:r>
              <a:rPr lang="en-US" altLang="zh-CN" dirty="0"/>
              <a:t>0</a:t>
            </a:r>
            <a:r>
              <a:rPr lang="zh-CN" altLang="zh-CN" dirty="0"/>
              <a:t>比较，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  </a:t>
            </a:r>
            <a:r>
              <a:rPr lang="zh-CN" altLang="zh-CN" dirty="0"/>
              <a:t>其过程：作差</a:t>
            </a:r>
            <a:r>
              <a:rPr lang="en-US" altLang="zh-CN" dirty="0"/>
              <a:t>→</a:t>
            </a:r>
            <a:r>
              <a:rPr lang="zh-CN" altLang="zh-CN" dirty="0"/>
              <a:t>差式的变形</a:t>
            </a:r>
            <a:r>
              <a:rPr lang="en-US" altLang="zh-CN" dirty="0"/>
              <a:t>→</a:t>
            </a:r>
            <a:r>
              <a:rPr lang="zh-CN" altLang="zh-CN" dirty="0"/>
              <a:t>符号判定</a:t>
            </a:r>
          </a:p>
          <a:p>
            <a:pPr marL="0" indent="0">
              <a:buNone/>
            </a:pPr>
            <a:r>
              <a:rPr lang="en-US" altLang="zh-CN" dirty="0"/>
              <a:t>      </a:t>
            </a:r>
            <a:r>
              <a:rPr lang="zh-CN" altLang="zh-CN" dirty="0"/>
              <a:t>差式的</a:t>
            </a:r>
            <a:r>
              <a:rPr lang="zh-CN" altLang="en-US" dirty="0"/>
              <a:t>处理</a:t>
            </a:r>
            <a:r>
              <a:rPr lang="zh-CN" altLang="zh-CN" dirty="0"/>
              <a:t>方法：因式分解、配方、通分</a:t>
            </a:r>
            <a:r>
              <a:rPr lang="zh-CN" altLang="en-US" dirty="0"/>
              <a:t>、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                       </a:t>
            </a:r>
            <a:r>
              <a:rPr lang="zh-CN" altLang="zh-CN" dirty="0"/>
              <a:t>分子（分母）有理化等等。</a:t>
            </a:r>
          </a:p>
          <a:p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87E12C9-6EA2-42BF-97C3-B5566B528AD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r>
              <a:rPr lang="zh-CN" altLang="zh-CN" dirty="0"/>
              <a:t>作商比较时，商式与</a:t>
            </a:r>
            <a:r>
              <a:rPr lang="en-US" altLang="zh-CN" dirty="0"/>
              <a:t>1</a:t>
            </a:r>
            <a:r>
              <a:rPr lang="zh-CN" altLang="zh-CN" dirty="0"/>
              <a:t>比大小时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              </a:t>
            </a:r>
            <a:r>
              <a:rPr lang="zh-CN" altLang="zh-CN" dirty="0"/>
              <a:t>往往使用放缩的方法。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5358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FD3D63-A77C-43A4-908C-820B08C00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比较数式大小 的常用方法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36ED7FA-E76C-46E0-B227-B8A80E588A3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502447" y="714469"/>
                <a:ext cx="6799403" cy="4042179"/>
              </a:xfrm>
            </p:spPr>
            <p:txBody>
              <a:bodyPr/>
              <a:lstStyle/>
              <a:p>
                <a:r>
                  <a:rPr lang="zh-CN" altLang="zh-CN" dirty="0"/>
                  <a:t>例</a:t>
                </a:r>
                <a:r>
                  <a:rPr lang="en-US" altLang="zh-CN" dirty="0"/>
                  <a:t>3.</a:t>
                </a:r>
                <a:r>
                  <a:rPr lang="zh-CN" altLang="zh-CN" dirty="0"/>
                  <a:t>比较下列各组中两数的大小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 </a:t>
                </a:r>
                <a:r>
                  <a:rPr lang="zh-CN" altLang="zh-CN" dirty="0"/>
                  <a:t>⑴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   0.4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0.1</m:t>
                        </m:r>
                      </m:sup>
                    </m:sSup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altLang="zh-CN" dirty="0"/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0.4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0.3</m:t>
                        </m:r>
                      </m:sup>
                    </m:sSup>
                  </m:oMath>
                </a14:m>
                <a:r>
                  <a:rPr lang="en-US" altLang="zh-CN" dirty="0"/>
                  <a:t>    </a:t>
                </a:r>
                <a:r>
                  <a:rPr lang="zh-CN" altLang="zh-CN" dirty="0"/>
                  <a:t>⑵</a:t>
                </a:r>
                <a:r>
                  <a:rPr lang="en-US" altLang="zh-CN" dirty="0"/>
                  <a:t>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zh-CN" altLang="zh-CN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zh-CN" altLang="zh-C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0.3</m:t>
                            </m:r>
                          </m:sub>
                        </m:sSub>
                      </m:fName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2   </m:t>
                        </m:r>
                      </m:e>
                    </m:func>
                  </m:oMath>
                </a14:m>
                <a:r>
                  <a:rPr lang="en-US" altLang="zh-CN" dirty="0"/>
                  <a:t>,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 </m:t>
                    </m:r>
                    <m:func>
                      <m:funcPr>
                        <m:ctrlPr>
                          <a:rPr lang="zh-CN" altLang="zh-CN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zh-CN" altLang="zh-C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0.3</m:t>
                            </m:r>
                          </m:sub>
                        </m:sSub>
                      </m:fName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func>
                  </m:oMath>
                </a14:m>
                <a:endParaRPr lang="zh-CN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  </a:t>
                </a:r>
                <a:r>
                  <a:rPr lang="zh-CN" altLang="zh-CN" dirty="0"/>
                  <a:t>⑶</a:t>
                </a:r>
                <a:r>
                  <a:rPr lang="en-US" altLang="zh-CN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0.2</m:t>
                        </m:r>
                      </m:sup>
                    </m:sSup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  </m:t>
                    </m:r>
                    <m:sSup>
                      <m:sSupPr>
                        <m:ctrlPr>
                          <a:rPr lang="zh-CN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0.1</m:t>
                        </m:r>
                      </m:sup>
                    </m:sSup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        </m:t>
                    </m:r>
                  </m:oMath>
                </a14:m>
                <a:r>
                  <a:rPr lang="zh-CN" altLang="zh-CN" dirty="0"/>
                  <a:t>⑷</a:t>
                </a:r>
                <a:r>
                  <a:rPr lang="en-US" altLang="zh-CN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0.4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0.1</m:t>
                        </m:r>
                      </m:sup>
                    </m:sSup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0.5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0.1</m:t>
                        </m:r>
                      </m:sup>
                    </m:sSup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dirty="0"/>
              </a:p>
              <a:p>
                <a:pPr marL="0" indent="0">
                  <a:buNone/>
                </a:pPr>
                <a:r>
                  <a:rPr lang="zh-CN" altLang="zh-CN" dirty="0"/>
                  <a:t>分析：</a:t>
                </a:r>
                <a:r>
                  <a:rPr lang="en-US" altLang="zh-CN" dirty="0"/>
                  <a:t>(1</a:t>
                </a:r>
                <a:r>
                  <a:rPr lang="zh-CN" altLang="en-US" dirty="0"/>
                  <a:t>）比较的两个数有相同的结构</a:t>
                </a:r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      </m:t>
                    </m:r>
                    <m:sSup>
                      <m:s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   0.4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0.1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zh-CN" altLang="zh-CN" dirty="0"/>
                  <a:t>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0.4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0.3</m:t>
                        </m:r>
                      </m:sup>
                    </m:sSup>
                  </m:oMath>
                </a14:m>
                <a:r>
                  <a:rPr lang="zh-CN" altLang="zh-CN" dirty="0"/>
                  <a:t>这两个数都是指数式，</a:t>
                </a:r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      </a:t>
                </a:r>
                <a:r>
                  <a:rPr lang="zh-CN" altLang="zh-CN" dirty="0"/>
                  <a:t>有相同的底，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   0.4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0.1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altLang="zh-CN" dirty="0"/>
                  <a:t>,</a:t>
                </a:r>
                <a14:m>
                  <m:oMath xmlns:m="http://schemas.openxmlformats.org/officeDocument/2006/math">
                    <m:r>
                      <a:rPr lang="zh-CN" altLang="zh-CN">
                        <a:latin typeface="Cambria Math" panose="02040503050406030204" pitchFamily="18" charset="0"/>
                      </a:rPr>
                      <m:t>与</m:t>
                    </m:r>
                    <m:sSup>
                      <m:s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0.4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0.3</m:t>
                        </m:r>
                      </m:sup>
                    </m:sSup>
                  </m:oMath>
                </a14:m>
                <a:r>
                  <a:rPr lang="zh-CN" altLang="zh-CN" dirty="0"/>
                  <a:t>可以看成是</a:t>
                </a:r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    </a:t>
                </a:r>
                <a:r>
                  <a:rPr lang="zh-CN" altLang="zh-CN" dirty="0"/>
                  <a:t>函数</a:t>
                </a:r>
                <a:r>
                  <a:rPr lang="en-US" altLang="zh-CN" dirty="0"/>
                  <a:t>y=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0.4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zh-CN" altLang="zh-CN" dirty="0"/>
                  <a:t>的两个自变量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/>
                  <a:t>=0.1,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/>
                  <a:t>=0.3</a:t>
                </a:r>
                <a:r>
                  <a:rPr lang="zh-CN" altLang="zh-CN" dirty="0"/>
                  <a:t>的</a:t>
                </a:r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   </a:t>
                </a:r>
                <a:r>
                  <a:rPr lang="zh-CN" altLang="zh-CN" dirty="0"/>
                  <a:t>函数值</a:t>
                </a:r>
                <a:r>
                  <a:rPr lang="zh-CN" altLang="en-US" dirty="0"/>
                  <a:t>，</a:t>
                </a:r>
                <a:r>
                  <a:rPr lang="zh-CN" altLang="zh-CN" dirty="0"/>
                  <a:t>由函数的单调性可得这两个数的大小。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  </a:t>
                </a:r>
                <a:r>
                  <a:rPr lang="zh-CN" altLang="zh-CN" dirty="0"/>
                  <a:t>⑶</a:t>
                </a:r>
                <a:r>
                  <a:rPr lang="en-US" altLang="zh-CN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0.2</m:t>
                        </m:r>
                      </m:sup>
                    </m:sSup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   </m:t>
                    </m:r>
                    <m:sSup>
                      <m:s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0.1</m:t>
                        </m:r>
                      </m:sup>
                    </m:sSup>
                  </m:oMath>
                </a14:m>
                <a:r>
                  <a:rPr lang="en-US" altLang="zh-CN" dirty="0"/>
                  <a:t>  </a:t>
                </a:r>
                <a:r>
                  <a:rPr lang="zh-CN" altLang="zh-CN" dirty="0"/>
                  <a:t>底改写为</a:t>
                </a:r>
                <a:r>
                  <a:rPr lang="en-US" altLang="zh-CN" dirty="0"/>
                  <a:t>2</a:t>
                </a:r>
                <a:r>
                  <a:rPr lang="zh-CN" altLang="zh-CN" dirty="0"/>
                  <a:t>再按（</a:t>
                </a:r>
                <a:r>
                  <a:rPr lang="en-US" altLang="zh-CN" dirty="0"/>
                  <a:t>1</a:t>
                </a:r>
                <a:r>
                  <a:rPr lang="zh-CN" altLang="zh-CN" dirty="0"/>
                  <a:t>）的方法可解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</a:t>
                </a:r>
                <a:r>
                  <a:rPr lang="zh-CN" altLang="zh-CN" dirty="0"/>
                  <a:t>（</a:t>
                </a:r>
                <a:r>
                  <a:rPr lang="en-US" altLang="zh-CN" dirty="0"/>
                  <a:t>4</a:t>
                </a:r>
                <a:r>
                  <a:rPr lang="zh-CN" altLang="zh-CN" dirty="0"/>
                  <a:t>）考虑幂函数</a:t>
                </a:r>
                <a:r>
                  <a:rPr lang="en-US" altLang="zh-CN" dirty="0"/>
                  <a:t>y=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0.1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36ED7FA-E76C-46E0-B227-B8A80E588A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02447" y="714469"/>
                <a:ext cx="6799403" cy="404217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73079EF-CB9C-4EF6-BA9A-8FE0FCC842C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zh-CN" dirty="0"/>
          </a:p>
          <a:p>
            <a:r>
              <a:rPr lang="zh-CN" altLang="zh-CN" dirty="0"/>
              <a:t>比较两个数的大小时，先看它们的</a:t>
            </a:r>
            <a:r>
              <a:rPr lang="zh-CN" altLang="zh-CN" dirty="0">
                <a:solidFill>
                  <a:srgbClr val="FF0000"/>
                </a:solidFill>
              </a:rPr>
              <a:t>结构</a:t>
            </a:r>
            <a:r>
              <a:rPr lang="zh-CN" altLang="zh-CN" dirty="0"/>
              <a:t>，指数形式</a:t>
            </a:r>
            <a:r>
              <a:rPr lang="zh-CN" altLang="en-US" dirty="0"/>
              <a:t>的数式</a:t>
            </a:r>
            <a:r>
              <a:rPr lang="zh-CN" altLang="zh-CN" dirty="0"/>
              <a:t>，底数相同指数不同时考虑指数函数的单调性，指数相同底数不同时考虑幂函数，指数和底数都不相同时，先看能否化相同的底或相同的指数。</a:t>
            </a:r>
            <a:endParaRPr lang="en-US" altLang="zh-CN" dirty="0"/>
          </a:p>
          <a:p>
            <a:r>
              <a:rPr lang="zh-CN" altLang="en-US" dirty="0"/>
              <a:t>对数形式的数式亦同理。</a:t>
            </a:r>
            <a:endParaRPr lang="en-US" altLang="zh-CN" dirty="0"/>
          </a:p>
          <a:p>
            <a:r>
              <a:rPr lang="en-US" altLang="zh-CN" sz="1800" dirty="0">
                <a:solidFill>
                  <a:srgbClr val="FF0000"/>
                </a:solidFill>
              </a:rPr>
              <a:t>   </a:t>
            </a:r>
            <a:r>
              <a:rPr lang="zh-CN" altLang="en-US" sz="1800" dirty="0">
                <a:solidFill>
                  <a:srgbClr val="FF0000"/>
                </a:solidFill>
              </a:rPr>
              <a:t>单调性法</a:t>
            </a:r>
            <a:endParaRPr lang="zh-CN" altLang="zh-CN" sz="1800" dirty="0">
              <a:solidFill>
                <a:srgbClr val="FF0000"/>
              </a:solidFill>
            </a:endParaRP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4166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BE8182-91A8-4206-8B9C-D4386F93F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8FD515-C0DC-44C8-AD16-1173DE28B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0388" y="714469"/>
            <a:ext cx="3962432" cy="285788"/>
          </a:xfrm>
        </p:spPr>
        <p:txBody>
          <a:bodyPr>
            <a:normAutofit fontScale="92500" lnSpcReduction="20000"/>
          </a:bodyPr>
          <a:lstStyle/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1FDE3A73-D585-42B6-8DEF-DABD596F036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295536" y="1109512"/>
                <a:ext cx="4069556" cy="3701521"/>
              </a:xfrm>
            </p:spPr>
            <p:txBody>
              <a:bodyPr>
                <a:normAutofit/>
              </a:bodyPr>
              <a:lstStyle/>
              <a:p>
                <a:r>
                  <a:rPr lang="zh-CN" altLang="en-US" dirty="0"/>
                  <a:t>单调性法</a:t>
                </a:r>
                <a:endParaRPr lang="en-US" altLang="zh-CN" dirty="0"/>
              </a:p>
              <a:p>
                <a:pPr marL="0" indent="0">
                  <a:buNone/>
                </a:pPr>
                <a:r>
                  <a:rPr lang="zh-CN" altLang="en-US" dirty="0"/>
                  <a:t>通过已知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 dirty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zh-CN" altLang="en-US" i="1" dirty="0">
                        <a:latin typeface="Cambria Math" panose="02040503050406030204" pitchFamily="18" charset="0"/>
                      </a:rPr>
                      <m:t>（</m:t>
                    </m:r>
                    <m:r>
                      <m:rPr>
                        <m:sty m:val="p"/>
                      </m:rPr>
                      <a:rPr lang="en-US" altLang="zh-CN" i="1" dirty="0" smtClean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zh-CN" altLang="en-US" dirty="0"/>
                  <a:t>）的单调性，比较</a:t>
                </a:r>
                <a:r>
                  <a:rPr lang="en-US" altLang="zh-CN" dirty="0"/>
                  <a:t>f</a:t>
                </a:r>
                <a:r>
                  <a:rPr lang="zh-CN" altLang="en-US" dirty="0"/>
                  <a:t>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dirty="0"/>
                  <a:t>）与</a:t>
                </a:r>
                <a:r>
                  <a:rPr lang="en-US" altLang="zh-CN" dirty="0"/>
                  <a:t>f</a:t>
                </a:r>
                <a:r>
                  <a:rPr lang="zh-CN" altLang="en-US" dirty="0"/>
                  <a:t>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dirty="0"/>
                  <a:t>）</a:t>
                </a:r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   </a:t>
                </a:r>
                <a:r>
                  <a:rPr lang="zh-CN" altLang="en-US" dirty="0"/>
                  <a:t>转化为比较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dirty="0"/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dirty="0"/>
                  <a:t>的大小问题，</a:t>
                </a:r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     </a:t>
                </a:r>
                <a:r>
                  <a:rPr lang="zh-CN" altLang="en-US" dirty="0"/>
                  <a:t>找对应的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函数模型</a:t>
                </a:r>
                <a:r>
                  <a:rPr lang="zh-CN" altLang="en-US" dirty="0"/>
                  <a:t>是关键</a:t>
                </a:r>
                <a:endParaRPr lang="en-US" altLang="zh-CN" dirty="0"/>
              </a:p>
              <a:p>
                <a:r>
                  <a:rPr lang="zh-CN" altLang="zh-CN" dirty="0"/>
                  <a:t> 形如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x-none" altLang="zh-CN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x-none" altLang="zh-CN" i="1" dirty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zh-CN" altLang="zh-CN" dirty="0"/>
                  <a:t>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x-none" altLang="zh-CN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x-none" altLang="zh-CN" i="1" dirty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zh-CN" altLang="zh-CN" dirty="0"/>
                  <a:t>的两个数或式比较大小，由于底相同</a:t>
                </a:r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 </a:t>
                </a:r>
                <a:r>
                  <a:rPr lang="zh-CN" altLang="zh-CN" dirty="0"/>
                  <a:t>，指数不同，考虑函数模型</a:t>
                </a:r>
                <a14:m>
                  <m:oMath xmlns:m="http://schemas.openxmlformats.org/officeDocument/2006/math">
                    <m:r>
                      <a:rPr lang="x-none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x-none" altLang="zh-CN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zh-CN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x-none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x-none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x-none" altLang="zh-CN" dirty="0"/>
                  <a:t>,</a:t>
                </a:r>
                <a14:m>
                  <m:oMath xmlns:m="http://schemas.openxmlformats.org/officeDocument/2006/math">
                    <m:r>
                      <a:rPr lang="x-none" altLang="zh-CN" dirty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zh-CN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x-none" altLang="zh-CN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x-none" altLang="zh-CN" i="1" dirty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zh-CN" altLang="zh-CN" dirty="0"/>
                  <a:t>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x-none" altLang="zh-CN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x-none" altLang="zh-CN" i="1" dirty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zh-CN" altLang="zh-CN" dirty="0"/>
                  <a:t>看作自变量</a:t>
                </a:r>
                <a14:m>
                  <m:oMath xmlns:m="http://schemas.openxmlformats.org/officeDocument/2006/math">
                    <m:r>
                      <a:rPr lang="x-none" altLang="zh-CN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zh-CN" dirty="0"/>
                  <a:t>分别取</a:t>
                </a:r>
                <a14:m>
                  <m:oMath xmlns:m="http://schemas.openxmlformats.org/officeDocument/2006/math">
                    <m:r>
                      <a:rPr lang="x-none" altLang="zh-CN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x-none" altLang="zh-CN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x-none" altLang="zh-CN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zh-CN" altLang="zh-CN" dirty="0"/>
                  <a:t>时的函数值，从而利用</a:t>
                </a:r>
                <a14:m>
                  <m:oMath xmlns:m="http://schemas.openxmlformats.org/officeDocument/2006/math">
                    <m:r>
                      <a:rPr lang="zh-CN" altLang="zh-CN" dirty="0">
                        <a:latin typeface="Cambria Math" panose="02040503050406030204" pitchFamily="18" charset="0"/>
                      </a:rPr>
                      <m:t>函数</m:t>
                    </m:r>
                    <m:r>
                      <a:rPr lang="x-none" altLang="zh-CN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x-none" altLang="zh-CN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zh-CN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x-none" altLang="zh-CN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x-none" altLang="zh-CN" i="1" dirty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zh-CN" altLang="zh-CN" dirty="0"/>
                  <a:t>的单调性得出结论。</a:t>
                </a:r>
                <a:endParaRPr lang="en-US" altLang="zh-CN" dirty="0"/>
              </a:p>
              <a:p>
                <a:pPr marL="0" indent="0">
                  <a:buNone/>
                </a:pPr>
                <a:r>
                  <a:rPr lang="x-none" altLang="zh-CN" dirty="0"/>
                  <a:t>(</a:t>
                </a:r>
                <a:r>
                  <a:rPr lang="zh-CN" altLang="zh-CN" dirty="0"/>
                  <a:t>同理</a:t>
                </a:r>
                <a:r>
                  <a:rPr lang="zh-CN" altLang="en-US" dirty="0"/>
                  <a:t>比较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zh-CN" altLang="zh-CN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zh-CN" altLang="zh-C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x-none" altLang="zh-CN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x-none" altLang="zh-CN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x-none" altLang="zh-CN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func>
                  </m:oMath>
                </a14:m>
                <a:r>
                  <a:rPr lang="zh-CN" altLang="zh-CN" dirty="0"/>
                  <a:t>与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zh-CN" altLang="zh-CN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zh-CN" altLang="zh-C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x-none" altLang="zh-CN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x-none" altLang="zh-CN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m:rPr>
                            <m:sty m:val="p"/>
                          </m:rPr>
                          <a:rPr lang="x-none" altLang="zh-CN" dirty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func>
                  </m:oMath>
                </a14:m>
                <a:r>
                  <a:rPr lang="zh-CN" altLang="en-US" dirty="0"/>
                  <a:t>，</a:t>
                </a:r>
                <a:r>
                  <a:rPr lang="zh-CN" altLang="zh-CN" dirty="0"/>
                  <a:t>函数模型为</a:t>
                </a:r>
                <a14:m>
                  <m:oMath xmlns:m="http://schemas.openxmlformats.org/officeDocument/2006/math">
                    <m:r>
                      <a:rPr lang="x-none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zh-CN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zh-CN" altLang="zh-CN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x-none" altLang="zh-CN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x-none" altLang="zh-CN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altLang="zh-CN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</m:func>
                    <m:r>
                      <a:rPr lang="x-none" altLang="zh-CN" dirty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       </a:t>
                </a:r>
                <a:r>
                  <a:rPr lang="zh-CN" altLang="en-US" dirty="0"/>
                  <a:t>比较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x-none" altLang="zh-CN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x-none" altLang="zh-CN" i="1" dirty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zh-CN" altLang="zh-CN" dirty="0"/>
                  <a:t>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x-none" altLang="zh-CN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x-none" altLang="zh-CN" i="1" dirty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zh-CN" altLang="zh-CN" dirty="0"/>
                  <a:t>，</a:t>
                </a:r>
                <a:r>
                  <a:rPr lang="en-US" altLang="zh-CN" dirty="0"/>
                  <a:t>   </a:t>
                </a:r>
                <a:r>
                  <a:rPr lang="zh-CN" altLang="zh-CN" dirty="0"/>
                  <a:t>函数模型为</a:t>
                </a:r>
                <a14:m>
                  <m:oMath xmlns:m="http://schemas.openxmlformats.org/officeDocument/2006/math">
                    <m:r>
                      <a:rPr lang="x-none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x-none" altLang="zh-CN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zh-CN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x-none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x-none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x-none" altLang="zh-CN" dirty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x-none" altLang="zh-CN" dirty="0"/>
                  <a:t>)  </a:t>
                </a:r>
                <a:endParaRPr lang="zh-CN" altLang="zh-CN" dirty="0"/>
              </a:p>
              <a:p>
                <a:pPr marL="0" indent="0">
                  <a:buNone/>
                </a:pPr>
                <a:r>
                  <a:rPr lang="zh-CN" altLang="en-US" dirty="0"/>
                  <a:t> </a:t>
                </a:r>
              </a:p>
            </p:txBody>
          </p:sp>
        </mc:Choice>
        <mc:Fallback xmlns="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1FDE3A73-D585-42B6-8DEF-DABD596F03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295536" y="1109512"/>
                <a:ext cx="4069556" cy="3701521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4EE078C-18C5-4B93-B947-20177270D2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endParaRPr lang="zh-CN" altLang="en-US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0039015-A186-42A0-B1E7-5723E9320F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29493" y="1055024"/>
            <a:ext cx="3962432" cy="3701521"/>
          </a:xfrm>
        </p:spPr>
        <p:txBody>
          <a:bodyPr>
            <a:normAutofit/>
          </a:bodyPr>
          <a:lstStyle/>
          <a:p>
            <a:r>
              <a:rPr lang="x-none" altLang="zh-CN" dirty="0"/>
              <a:t> </a:t>
            </a:r>
            <a:endParaRPr lang="zh-CN" altLang="zh-CN" dirty="0"/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957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2976EF-89BA-4B50-B0EB-1FE98756B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比较数式大小 的常用方法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C11DC14-F877-4634-B4F5-B5AC40C72D5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502448" y="714469"/>
                <a:ext cx="3858919" cy="367064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zh-CN" altLang="en-US" dirty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   0.4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0.1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altLang="zh-CN" dirty="0"/>
                  <a:t>,</a:t>
                </a:r>
                <a14:m>
                  <m:oMath xmlns:m="http://schemas.openxmlformats.org/officeDocument/2006/math">
                    <m:r>
                      <a:rPr lang="zh-CN" altLang="zh-CN">
                        <a:latin typeface="Cambria Math" panose="02040503050406030204" pitchFamily="18" charset="0"/>
                      </a:rPr>
                      <m:t>与</m:t>
                    </m:r>
                    <m:sSup>
                      <m:s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0.4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0.3</m:t>
                        </m:r>
                      </m:sup>
                    </m:sSup>
                  </m:oMath>
                </a14:m>
                <a:r>
                  <a:rPr lang="zh-CN" altLang="zh-CN" dirty="0"/>
                  <a:t>可以看成是</a:t>
                </a:r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    </a:t>
                </a:r>
                <a:r>
                  <a:rPr lang="zh-CN" altLang="zh-CN" dirty="0"/>
                  <a:t>函数</a:t>
                </a:r>
                <a:r>
                  <a:rPr lang="en-US" altLang="zh-CN" dirty="0"/>
                  <a:t>y=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0.4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zh-CN" altLang="zh-CN" dirty="0"/>
                  <a:t>的两个自变量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/>
                  <a:t>=0.1,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/>
                  <a:t>=0.3</a:t>
                </a:r>
                <a:r>
                  <a:rPr lang="zh-CN" altLang="zh-CN" dirty="0"/>
                  <a:t>的</a:t>
                </a:r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   </a:t>
                </a:r>
                <a:r>
                  <a:rPr lang="zh-CN" altLang="zh-CN" dirty="0"/>
                  <a:t>函数值</a:t>
                </a:r>
                <a:r>
                  <a:rPr lang="zh-CN" altLang="en-US" dirty="0"/>
                  <a:t>，</a:t>
                </a:r>
                <a:r>
                  <a:rPr lang="zh-CN" altLang="zh-CN" dirty="0"/>
                  <a:t>由函数的单调性可得这两个数的大小。</a:t>
                </a:r>
              </a:p>
              <a:p>
                <a:pPr marL="0" indent="0">
                  <a:buNone/>
                </a:pPr>
                <a:r>
                  <a:rPr lang="zh-CN" altLang="en-US" dirty="0"/>
                  <a:t>    从这两个数出现的位置上考虑。</a:t>
                </a:r>
                <a:endParaRPr lang="en-US" altLang="zh-CN" dirty="0"/>
              </a:p>
              <a:p>
                <a:pPr marL="0" indent="0">
                  <a:buNone/>
                </a:pPr>
                <a:r>
                  <a:rPr lang="zh-CN" altLang="en-US" dirty="0"/>
                  <a:t>（</a:t>
                </a:r>
                <a:r>
                  <a:rPr lang="en-US" altLang="zh-CN" dirty="0"/>
                  <a:t>0.1,</a:t>
                </a:r>
                <a:r>
                  <a:rPr lang="zh-CN" altLang="zh-CN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   0.4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0.1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dirty="0"/>
                  <a:t>）</a:t>
                </a:r>
                <a:r>
                  <a:rPr lang="en-US" altLang="zh-CN" dirty="0"/>
                  <a:t>,</a:t>
                </a:r>
                <a:r>
                  <a:rPr lang="zh-CN" altLang="en-US" dirty="0"/>
                  <a:t>（</a:t>
                </a:r>
                <a:r>
                  <a:rPr lang="en-US" altLang="zh-CN" dirty="0"/>
                  <a:t>0.3,</a:t>
                </a:r>
                <a:r>
                  <a:rPr lang="zh-CN" altLang="zh-CN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0.4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0.3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dirty="0"/>
                  <a:t>）</a:t>
                </a:r>
                <a:endParaRPr lang="en-US" altLang="zh-CN" dirty="0"/>
              </a:p>
              <a:p>
                <a:pPr marL="0" indent="0">
                  <a:buNone/>
                </a:pPr>
                <a:r>
                  <a:rPr lang="zh-CN" altLang="en-US" dirty="0"/>
                  <a:t>   </a:t>
                </a:r>
                <a:r>
                  <a:rPr lang="en-US" altLang="zh-CN" dirty="0"/>
                  <a:t>  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        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C11DC14-F877-4634-B4F5-B5AC40C72D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02448" y="714469"/>
                <a:ext cx="3858919" cy="3670646"/>
              </a:xfrm>
              <a:blipFill>
                <a:blip r:embed="rId2"/>
                <a:stretch>
                  <a:fillRect r="-30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3">
                <a:extLst>
                  <a:ext uri="{FF2B5EF4-FFF2-40B4-BE49-F238E27FC236}">
                    <a16:creationId xmlns:a16="http://schemas.microsoft.com/office/drawing/2014/main" id="{A08DC341-9681-4A9E-9DF4-9B8D4D8214F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15542" y="988236"/>
                <a:ext cx="2851859" cy="840981"/>
              </a:xfrm>
              <a:prstGeom prst="rect">
                <a:avLst/>
              </a:prstGeom>
            </p:spPr>
            <p:txBody>
              <a:bodyPr vert="horz" wrap="square" lIns="90170" tIns="46990" rIns="90170" bIns="46990" rtlCol="0">
                <a:normAutofit/>
              </a:bodyPr>
              <a:lstStyle>
                <a:lvl1pPr marL="1714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1pPr>
                <a:lvl2pPr marL="5143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tabLst>
                    <a:tab pos="1207135" algn="l"/>
                  </a:tabLst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2pPr>
                <a:lvl3pPr marL="8572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3pPr>
                <a:lvl4pPr marL="12001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4pPr>
                <a:lvl5pPr marL="15430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内容占位符 3">
                <a:extLst>
                  <a:ext uri="{FF2B5EF4-FFF2-40B4-BE49-F238E27FC236}">
                    <a16:creationId xmlns:a16="http://schemas.microsoft.com/office/drawing/2014/main" id="{A08DC341-9681-4A9E-9DF4-9B8D4D821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5542" y="988236"/>
                <a:ext cx="2851859" cy="8409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内容占位符 4">
            <a:extLst>
              <a:ext uri="{FF2B5EF4-FFF2-40B4-BE49-F238E27FC236}">
                <a16:creationId xmlns:a16="http://schemas.microsoft.com/office/drawing/2014/main" id="{3D62A6D4-DDAF-45B7-BFBE-6782C3C6F7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2350" y="4670870"/>
            <a:ext cx="155990" cy="152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内容占位符 3">
                <a:extLst>
                  <a:ext uri="{FF2B5EF4-FFF2-40B4-BE49-F238E27FC236}">
                    <a16:creationId xmlns:a16="http://schemas.microsoft.com/office/drawing/2014/main" id="{ACA83C77-4FCE-4E4A-8E6A-A6AF3A7595D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92598" y="1208074"/>
                <a:ext cx="2851859" cy="840981"/>
              </a:xfrm>
              <a:prstGeom prst="rect">
                <a:avLst/>
              </a:prstGeom>
            </p:spPr>
            <p:txBody>
              <a:bodyPr vert="horz" wrap="square" lIns="90170" tIns="46990" rIns="90170" bIns="46990" rtlCol="0">
                <a:normAutofit/>
              </a:bodyPr>
              <a:lstStyle>
                <a:lvl1pPr marL="1714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1pPr>
                <a:lvl2pPr marL="5143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tabLst>
                    <a:tab pos="1207135" algn="l"/>
                  </a:tabLst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2pPr>
                <a:lvl3pPr marL="8572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3pPr>
                <a:lvl4pPr marL="12001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4pPr>
                <a:lvl5pPr marL="15430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内容占位符 3">
                <a:extLst>
                  <a:ext uri="{FF2B5EF4-FFF2-40B4-BE49-F238E27FC236}">
                    <a16:creationId xmlns:a16="http://schemas.microsoft.com/office/drawing/2014/main" id="{ACA83C77-4FCE-4E4A-8E6A-A6AF3A7595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598" y="1208074"/>
                <a:ext cx="2851859" cy="8409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内容占位符 3">
                <a:extLst>
                  <a:ext uri="{FF2B5EF4-FFF2-40B4-BE49-F238E27FC236}">
                    <a16:creationId xmlns:a16="http://schemas.microsoft.com/office/drawing/2014/main" id="{358DD745-1AA1-4E92-9392-406A8A81D7F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30719" y="2140300"/>
                <a:ext cx="1510872" cy="840981"/>
              </a:xfrm>
              <a:prstGeom prst="rect">
                <a:avLst/>
              </a:prstGeom>
            </p:spPr>
            <p:txBody>
              <a:bodyPr vert="horz" wrap="square" lIns="90170" tIns="46990" rIns="90170" bIns="46990" rtlCol="0">
                <a:normAutofit/>
              </a:bodyPr>
              <a:lstStyle>
                <a:lvl1pPr marL="1714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1pPr>
                <a:lvl2pPr marL="5143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tabLst>
                    <a:tab pos="1207135" algn="l"/>
                  </a:tabLst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2pPr>
                <a:lvl3pPr marL="8572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3pPr>
                <a:lvl4pPr marL="12001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4pPr>
                <a:lvl5pPr marL="15430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i="1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altLang="zh-CN" dirty="0"/>
                  <a:t>,(k&gt;1)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9" name="内容占位符 3">
                <a:extLst>
                  <a:ext uri="{FF2B5EF4-FFF2-40B4-BE49-F238E27FC236}">
                    <a16:creationId xmlns:a16="http://schemas.microsoft.com/office/drawing/2014/main" id="{358DD745-1AA1-4E92-9392-406A8A81D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0719" y="2140300"/>
                <a:ext cx="1510872" cy="84098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61EF37F3-79F5-4C5F-B945-389C6398ACC4}"/>
              </a:ext>
            </a:extLst>
          </p:cNvPr>
          <p:cNvCxnSpPr/>
          <p:nvPr/>
        </p:nvCxnSpPr>
        <p:spPr>
          <a:xfrm>
            <a:off x="6353544" y="2369126"/>
            <a:ext cx="0" cy="10637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FD55EC09-FCFC-46B1-85D5-439B7568F009}"/>
              </a:ext>
            </a:extLst>
          </p:cNvPr>
          <p:cNvCxnSpPr/>
          <p:nvPr/>
        </p:nvCxnSpPr>
        <p:spPr>
          <a:xfrm>
            <a:off x="6589072" y="2369126"/>
            <a:ext cx="0" cy="10637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内容占位符 11">
            <a:extLst>
              <a:ext uri="{FF2B5EF4-FFF2-40B4-BE49-F238E27FC236}">
                <a16:creationId xmlns:a16="http://schemas.microsoft.com/office/drawing/2014/main" id="{BD53AC25-1B12-4E56-ABB1-72C90A231C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8"/>
          <a:stretch>
            <a:fillRect/>
          </a:stretch>
        </p:blipFill>
        <p:spPr>
          <a:xfrm>
            <a:off x="4310832" y="186887"/>
            <a:ext cx="4412677" cy="47471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内容占位符 3">
                <a:extLst>
                  <a:ext uri="{FF2B5EF4-FFF2-40B4-BE49-F238E27FC236}">
                    <a16:creationId xmlns:a16="http://schemas.microsoft.com/office/drawing/2014/main" id="{C6DE7A49-8076-4032-8725-6E7A7B80D08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07830" y="1935669"/>
                <a:ext cx="2851858" cy="1568419"/>
              </a:xfrm>
              <a:prstGeom prst="rect">
                <a:avLst/>
              </a:prstGeom>
            </p:spPr>
            <p:txBody>
              <a:bodyPr vert="horz" wrap="square" lIns="90170" tIns="46990" rIns="90170" bIns="46990" rtlCol="0">
                <a:normAutofit/>
              </a:bodyPr>
              <a:lstStyle>
                <a:lvl1pPr marL="1714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1pPr>
                <a:lvl2pPr marL="5143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tabLst>
                    <a:tab pos="1207135" algn="l"/>
                  </a:tabLst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2pPr>
                <a:lvl3pPr marL="8572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3pPr>
                <a:lvl4pPr marL="12001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4pPr>
                <a:lvl5pPr marL="15430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altLang="zh-CN" sz="1600" dirty="0"/>
              </a:p>
              <a:p>
                <a:pPr marL="0" indent="0">
                  <a:buNone/>
                </a:pPr>
                <a:endParaRPr lang="en-US" altLang="zh-CN" sz="1600" dirty="0"/>
              </a:p>
              <a:p>
                <a:pPr marL="0" indent="0">
                  <a:buNone/>
                </a:pPr>
                <a:r>
                  <a:rPr lang="zh-CN" altLang="en-US" sz="1600" dirty="0"/>
                  <a:t>             </a:t>
                </a:r>
                <a:endParaRPr lang="en-US" altLang="zh-CN" sz="1600" dirty="0"/>
              </a:p>
              <a:p>
                <a:pPr marL="0" indent="0">
                  <a:buNone/>
                </a:pPr>
                <a:endParaRPr lang="en-US" altLang="zh-CN" sz="1600" dirty="0"/>
              </a:p>
            </p:txBody>
          </p:sp>
        </mc:Choice>
        <mc:Fallback xmlns="">
          <p:sp>
            <p:nvSpPr>
              <p:cNvPr id="15" name="内容占位符 3">
                <a:extLst>
                  <a:ext uri="{FF2B5EF4-FFF2-40B4-BE49-F238E27FC236}">
                    <a16:creationId xmlns:a16="http://schemas.microsoft.com/office/drawing/2014/main" id="{C6DE7A49-8076-4032-8725-6E7A7B80D0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7830" y="1935669"/>
                <a:ext cx="2851858" cy="156841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A0ACAA85-2178-4FB7-9511-D64ABE120FE7}"/>
              </a:ext>
            </a:extLst>
          </p:cNvPr>
          <p:cNvCxnSpPr>
            <a:cxnSpLocks/>
          </p:cNvCxnSpPr>
          <p:nvPr/>
        </p:nvCxnSpPr>
        <p:spPr>
          <a:xfrm>
            <a:off x="6107124" y="2549792"/>
            <a:ext cx="0" cy="6120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C1C62D9D-C017-440D-928E-80F676A695EA}"/>
              </a:ext>
            </a:extLst>
          </p:cNvPr>
          <p:cNvCxnSpPr/>
          <p:nvPr/>
        </p:nvCxnSpPr>
        <p:spPr>
          <a:xfrm>
            <a:off x="6247288" y="263640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3E343DAB-6682-46D6-BEC2-822D805B3EDE}"/>
              </a:ext>
            </a:extLst>
          </p:cNvPr>
          <p:cNvCxnSpPr>
            <a:cxnSpLocks/>
          </p:cNvCxnSpPr>
          <p:nvPr/>
        </p:nvCxnSpPr>
        <p:spPr>
          <a:xfrm flipH="1">
            <a:off x="6240613" y="2643083"/>
            <a:ext cx="1" cy="5188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内容占位符 3">
            <a:extLst>
              <a:ext uri="{FF2B5EF4-FFF2-40B4-BE49-F238E27FC236}">
                <a16:creationId xmlns:a16="http://schemas.microsoft.com/office/drawing/2014/main" id="{59D32AD3-F8A9-4EC7-91FC-35590ED71B71}"/>
              </a:ext>
            </a:extLst>
          </p:cNvPr>
          <p:cNvSpPr txBox="1">
            <a:spLocks/>
          </p:cNvSpPr>
          <p:nvPr/>
        </p:nvSpPr>
        <p:spPr>
          <a:xfrm>
            <a:off x="4681194" y="3185912"/>
            <a:ext cx="2851859" cy="840981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>
            <a:lvl1pPr marL="1714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5143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8572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2001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5430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CN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内容占位符 3">
                <a:extLst>
                  <a:ext uri="{FF2B5EF4-FFF2-40B4-BE49-F238E27FC236}">
                    <a16:creationId xmlns:a16="http://schemas.microsoft.com/office/drawing/2014/main" id="{40FA1BA1-7367-491F-AD69-E563019A34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63684" y="3139723"/>
                <a:ext cx="386461" cy="156978"/>
              </a:xfrm>
              <a:prstGeom prst="rect">
                <a:avLst/>
              </a:prstGeom>
            </p:spPr>
            <p:txBody>
              <a:bodyPr vert="horz" wrap="square" lIns="90170" tIns="46990" rIns="90170" bIns="46990" rtlCol="0">
                <a:normAutofit fontScale="25000" lnSpcReduction="20000"/>
              </a:bodyPr>
              <a:lstStyle>
                <a:lvl1pPr marL="1714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1pPr>
                <a:lvl2pPr marL="5143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tabLst>
                    <a:tab pos="1207135" algn="l"/>
                  </a:tabLst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2pPr>
                <a:lvl3pPr marL="8572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3pPr>
                <a:lvl4pPr marL="12001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4pPr>
                <a:lvl5pPr marL="15430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CN" sz="3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CN" sz="3200" dirty="0">
                    <a:solidFill>
                      <a:srgbClr val="FF0000"/>
                    </a:solidFill>
                  </a:rPr>
                  <a:t>.1</a:t>
                </a:r>
              </a:p>
              <a:p>
                <a:pPr marL="0" indent="0">
                  <a:buNone/>
                </a:pPr>
                <a:r>
                  <a:rPr lang="zh-CN" altLang="en-US" sz="1600" dirty="0"/>
                  <a:t>             </a:t>
                </a:r>
                <a:endParaRPr lang="en-US" altLang="zh-CN" sz="1600" dirty="0"/>
              </a:p>
              <a:p>
                <a:pPr marL="0" indent="0">
                  <a:buNone/>
                </a:pPr>
                <a:endParaRPr lang="en-US" altLang="zh-CN" sz="1600" dirty="0"/>
              </a:p>
            </p:txBody>
          </p:sp>
        </mc:Choice>
        <mc:Fallback xmlns="">
          <p:sp>
            <p:nvSpPr>
              <p:cNvPr id="39" name="内容占位符 3">
                <a:extLst>
                  <a:ext uri="{FF2B5EF4-FFF2-40B4-BE49-F238E27FC236}">
                    <a16:creationId xmlns:a16="http://schemas.microsoft.com/office/drawing/2014/main" id="{40FA1BA1-7367-491F-AD69-E563019A34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3684" y="3139723"/>
                <a:ext cx="386461" cy="156978"/>
              </a:xfrm>
              <a:prstGeom prst="rect">
                <a:avLst/>
              </a:prstGeom>
              <a:blipFill>
                <a:blip r:embed="rId10"/>
                <a:stretch>
                  <a:fillRect b="-5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内容占位符 3">
                <a:extLst>
                  <a:ext uri="{FF2B5EF4-FFF2-40B4-BE49-F238E27FC236}">
                    <a16:creationId xmlns:a16="http://schemas.microsoft.com/office/drawing/2014/main" id="{E6BA72F5-FECA-4562-B2DA-50630C6BD2B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92653" y="2990011"/>
                <a:ext cx="386461" cy="156978"/>
              </a:xfrm>
              <a:prstGeom prst="rect">
                <a:avLst/>
              </a:prstGeom>
            </p:spPr>
            <p:txBody>
              <a:bodyPr vert="horz" wrap="square" lIns="90170" tIns="46990" rIns="90170" bIns="46990" rtlCol="0">
                <a:normAutofit fontScale="25000" lnSpcReduction="20000"/>
              </a:bodyPr>
              <a:lstStyle>
                <a:lvl1pPr marL="1714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1pPr>
                <a:lvl2pPr marL="5143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tabLst>
                    <a:tab pos="1207135" algn="l"/>
                  </a:tabLst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2pPr>
                <a:lvl3pPr marL="8572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3pPr>
                <a:lvl4pPr marL="12001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4pPr>
                <a:lvl5pPr marL="15430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CN" sz="3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CN" sz="3200" dirty="0">
                    <a:solidFill>
                      <a:srgbClr val="FF0000"/>
                    </a:solidFill>
                  </a:rPr>
                  <a:t>.3</a:t>
                </a:r>
              </a:p>
              <a:p>
                <a:pPr marL="0" indent="0">
                  <a:buNone/>
                </a:pPr>
                <a:r>
                  <a:rPr lang="zh-CN" altLang="en-US" sz="1600" dirty="0"/>
                  <a:t>             </a:t>
                </a:r>
                <a:endParaRPr lang="en-US" altLang="zh-CN" sz="1600" dirty="0"/>
              </a:p>
              <a:p>
                <a:pPr marL="0" indent="0">
                  <a:buNone/>
                </a:pPr>
                <a:endParaRPr lang="en-US" altLang="zh-CN" sz="1600" dirty="0"/>
              </a:p>
            </p:txBody>
          </p:sp>
        </mc:Choice>
        <mc:Fallback xmlns="">
          <p:sp>
            <p:nvSpPr>
              <p:cNvPr id="40" name="内容占位符 3">
                <a:extLst>
                  <a:ext uri="{FF2B5EF4-FFF2-40B4-BE49-F238E27FC236}">
                    <a16:creationId xmlns:a16="http://schemas.microsoft.com/office/drawing/2014/main" id="{E6BA72F5-FECA-4562-B2DA-50630C6BD2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653" y="2990011"/>
                <a:ext cx="386461" cy="156978"/>
              </a:xfrm>
              <a:prstGeom prst="rect">
                <a:avLst/>
              </a:prstGeom>
              <a:blipFill>
                <a:blip r:embed="rId11"/>
                <a:stretch>
                  <a:fillRect b="-538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85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2976EF-89BA-4B50-B0EB-1FE98756B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比较数式大小 的常用方法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C11DC14-F877-4634-B4F5-B5AC40C72D5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502447" y="714469"/>
                <a:ext cx="4208543" cy="3956401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zh-CN" altLang="en-US" dirty="0"/>
                  <a:t>   比较两个数的大小 能不能从这两个数出现的位置上考虑？</a:t>
                </a:r>
                <a:endParaRPr lang="en-US" altLang="zh-CN" dirty="0"/>
              </a:p>
              <a:p>
                <a:pPr marL="0" indent="0">
                  <a:buNone/>
                </a:pPr>
                <a:r>
                  <a:rPr lang="zh-CN" altLang="en-US" dirty="0"/>
                  <a:t>   能不能把要比较的两数分别看成两个点的横（纵）坐标从位置上考虑它们得到大小呢？</a:t>
                </a:r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 </a:t>
                </a:r>
                <a:r>
                  <a:rPr lang="zh-CN" altLang="en-US" dirty="0"/>
                  <a:t>（靠左方的点的横坐标较小）（靠下方的点的纵坐标较小）</a:t>
                </a: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 </a:t>
                </a:r>
                <a:r>
                  <a:rPr lang="zh-CN" altLang="en-US" dirty="0"/>
                  <a:t>例如</a:t>
                </a:r>
                <a:r>
                  <a:rPr lang="en-US" altLang="zh-CN" dirty="0"/>
                  <a:t> </a:t>
                </a:r>
                <a:r>
                  <a:rPr lang="zh-CN" altLang="zh-CN" dirty="0"/>
                  <a:t>若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altLang="zh-CN" dirty="0"/>
                  <a:t>=</a:t>
                </a:r>
                <a:r>
                  <a:rPr lang="zh-CN" altLang="zh-CN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i="1" dirty="0">
                            <a:latin typeface="Cambria Math" panose="02040503050406030204" pitchFamily="18" charset="0"/>
                          </a:rPr>
                          <m:t>y</m:t>
                        </m:r>
                      </m:sup>
                    </m:sSup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＞</a:t>
                </a:r>
                <a:r>
                  <a:rPr lang="en-US" altLang="zh-CN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1</a:t>
                </a:r>
                <a:r>
                  <a:rPr lang="en-US" altLang="zh-CN" dirty="0"/>
                  <a:t>,</a:t>
                </a:r>
                <a:r>
                  <a:rPr lang="zh-CN" altLang="en-US" dirty="0"/>
                  <a:t>则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zh-CN" dirty="0"/>
                  <a:t>，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zh-CN" altLang="zh-CN" dirty="0"/>
                  <a:t>的大小关系</a:t>
                </a:r>
                <a:r>
                  <a:rPr lang="zh-CN" altLang="en-US" dirty="0"/>
                  <a:t>为？</a:t>
                </a:r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         </a:t>
                </a:r>
                <a:r>
                  <a:rPr lang="zh-CN" altLang="en-US" dirty="0"/>
                  <a:t>（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dirty="0"/>
                  <a:t>，</a:t>
                </a:r>
                <a:r>
                  <a:rPr lang="zh-CN" altLang="zh-CN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dirty="0"/>
                  <a:t>）（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dirty="0"/>
                  <a:t>，</a:t>
                </a:r>
                <a:r>
                  <a:rPr lang="zh-CN" altLang="zh-CN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i="1" dirty="0">
                            <a:latin typeface="Cambria Math" panose="02040503050406030204" pitchFamily="18" charset="0"/>
                          </a:rPr>
                          <m:t>y</m:t>
                        </m:r>
                      </m:sup>
                    </m:sSup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dirty="0"/>
                  <a:t>）</a:t>
                </a: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   </a:t>
                </a:r>
                <a:r>
                  <a:rPr lang="zh-CN" altLang="en-US" dirty="0"/>
                  <a:t>条件中的大于</a:t>
                </a:r>
                <a:r>
                  <a:rPr lang="en-US" altLang="zh-CN" dirty="0"/>
                  <a:t>1</a:t>
                </a:r>
                <a:r>
                  <a:rPr lang="zh-CN" altLang="en-US" dirty="0"/>
                  <a:t>去掉，又有何不同？</a:t>
                </a:r>
                <a:endParaRPr lang="en-US" altLang="zh-CN" dirty="0"/>
              </a:p>
              <a:p>
                <a:pPr marL="0" indent="0">
                  <a:buNone/>
                </a:pPr>
                <a:r>
                  <a:rPr lang="zh-CN" altLang="en-US" dirty="0"/>
                  <a:t>课下练习：分别用做差法、作商法比较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zh-CN" dirty="0"/>
                  <a:t>，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zh-CN" altLang="zh-CN" dirty="0"/>
                  <a:t>的</a:t>
                </a:r>
                <a:r>
                  <a:rPr lang="zh-CN" altLang="en-US" dirty="0"/>
                  <a:t>大小  </a:t>
                </a:r>
                <a:r>
                  <a:rPr lang="en-US" altLang="zh-CN" dirty="0"/>
                  <a:t> </a:t>
                </a:r>
                <a:r>
                  <a:rPr lang="zh-CN" altLang="zh-CN" dirty="0"/>
                  <a:t> </a:t>
                </a:r>
                <a:endParaRPr lang="en-US" altLang="zh-CN" dirty="0"/>
              </a:p>
              <a:p>
                <a:pPr marL="0" indent="0">
                  <a:buNone/>
                </a:pPr>
                <a:r>
                  <a:rPr lang="zh-CN" altLang="en-US" dirty="0"/>
                  <a:t>   </a:t>
                </a:r>
                <a:r>
                  <a:rPr lang="en-US" altLang="zh-CN" dirty="0"/>
                  <a:t>  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        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C11DC14-F877-4634-B4F5-B5AC40C72D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02447" y="714469"/>
                <a:ext cx="4208543" cy="395640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7E06042A-5188-4179-90B4-842CDE4914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0991" y="976350"/>
            <a:ext cx="3869342" cy="37802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3">
                <a:extLst>
                  <a:ext uri="{FF2B5EF4-FFF2-40B4-BE49-F238E27FC236}">
                    <a16:creationId xmlns:a16="http://schemas.microsoft.com/office/drawing/2014/main" id="{A08DC341-9681-4A9E-9DF4-9B8D4D8214F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15542" y="988236"/>
                <a:ext cx="2851859" cy="840981"/>
              </a:xfrm>
              <a:prstGeom prst="rect">
                <a:avLst/>
              </a:prstGeom>
            </p:spPr>
            <p:txBody>
              <a:bodyPr vert="horz" wrap="square" lIns="90170" tIns="46990" rIns="90170" bIns="46990" rtlCol="0">
                <a:normAutofit/>
              </a:bodyPr>
              <a:lstStyle>
                <a:lvl1pPr marL="1714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1pPr>
                <a:lvl2pPr marL="5143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tabLst>
                    <a:tab pos="1207135" algn="l"/>
                  </a:tabLst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2pPr>
                <a:lvl3pPr marL="8572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3pPr>
                <a:lvl4pPr marL="12001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4pPr>
                <a:lvl5pPr marL="15430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内容占位符 3">
                <a:extLst>
                  <a:ext uri="{FF2B5EF4-FFF2-40B4-BE49-F238E27FC236}">
                    <a16:creationId xmlns:a16="http://schemas.microsoft.com/office/drawing/2014/main" id="{A08DC341-9681-4A9E-9DF4-9B8D4D821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5542" y="988236"/>
                <a:ext cx="2851859" cy="8409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内容占位符 4">
            <a:extLst>
              <a:ext uri="{FF2B5EF4-FFF2-40B4-BE49-F238E27FC236}">
                <a16:creationId xmlns:a16="http://schemas.microsoft.com/office/drawing/2014/main" id="{3D62A6D4-DDAF-45B7-BFBE-6782C3C6F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2350" y="4670870"/>
            <a:ext cx="155990" cy="152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内容占位符 3">
                <a:extLst>
                  <a:ext uri="{FF2B5EF4-FFF2-40B4-BE49-F238E27FC236}">
                    <a16:creationId xmlns:a16="http://schemas.microsoft.com/office/drawing/2014/main" id="{ACA83C77-4FCE-4E4A-8E6A-A6AF3A7595D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92598" y="1208074"/>
                <a:ext cx="2851859" cy="840981"/>
              </a:xfrm>
              <a:prstGeom prst="rect">
                <a:avLst/>
              </a:prstGeom>
            </p:spPr>
            <p:txBody>
              <a:bodyPr vert="horz" wrap="square" lIns="90170" tIns="46990" rIns="90170" bIns="46990" rtlCol="0">
                <a:normAutofit/>
              </a:bodyPr>
              <a:lstStyle>
                <a:lvl1pPr marL="1714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1pPr>
                <a:lvl2pPr marL="5143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tabLst>
                    <a:tab pos="1207135" algn="l"/>
                  </a:tabLst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2pPr>
                <a:lvl3pPr marL="8572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3pPr>
                <a:lvl4pPr marL="12001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4pPr>
                <a:lvl5pPr marL="15430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内容占位符 3">
                <a:extLst>
                  <a:ext uri="{FF2B5EF4-FFF2-40B4-BE49-F238E27FC236}">
                    <a16:creationId xmlns:a16="http://schemas.microsoft.com/office/drawing/2014/main" id="{ACA83C77-4FCE-4E4A-8E6A-A6AF3A7595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598" y="1208074"/>
                <a:ext cx="2851859" cy="8409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内容占位符 3">
                <a:extLst>
                  <a:ext uri="{FF2B5EF4-FFF2-40B4-BE49-F238E27FC236}">
                    <a16:creationId xmlns:a16="http://schemas.microsoft.com/office/drawing/2014/main" id="{358DD745-1AA1-4E92-9392-406A8A81D7F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30719" y="2140300"/>
                <a:ext cx="1510872" cy="840981"/>
              </a:xfrm>
              <a:prstGeom prst="rect">
                <a:avLst/>
              </a:prstGeom>
            </p:spPr>
            <p:txBody>
              <a:bodyPr vert="horz" wrap="square" lIns="90170" tIns="46990" rIns="90170" bIns="46990" rtlCol="0">
                <a:normAutofit/>
              </a:bodyPr>
              <a:lstStyle>
                <a:lvl1pPr marL="1714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1pPr>
                <a:lvl2pPr marL="5143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tabLst>
                    <a:tab pos="1207135" algn="l"/>
                  </a:tabLst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2pPr>
                <a:lvl3pPr marL="8572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3pPr>
                <a:lvl4pPr marL="12001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4pPr>
                <a:lvl5pPr marL="15430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i="1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altLang="zh-CN" dirty="0"/>
                  <a:t>,(k&gt;1)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9" name="内容占位符 3">
                <a:extLst>
                  <a:ext uri="{FF2B5EF4-FFF2-40B4-BE49-F238E27FC236}">
                    <a16:creationId xmlns:a16="http://schemas.microsoft.com/office/drawing/2014/main" id="{358DD745-1AA1-4E92-9392-406A8A81D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0719" y="2140300"/>
                <a:ext cx="1510872" cy="8409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61EF37F3-79F5-4C5F-B945-389C6398ACC4}"/>
              </a:ext>
            </a:extLst>
          </p:cNvPr>
          <p:cNvCxnSpPr/>
          <p:nvPr/>
        </p:nvCxnSpPr>
        <p:spPr>
          <a:xfrm>
            <a:off x="6353544" y="2369126"/>
            <a:ext cx="0" cy="10637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FD55EC09-FCFC-46B1-85D5-439B7568F009}"/>
              </a:ext>
            </a:extLst>
          </p:cNvPr>
          <p:cNvCxnSpPr/>
          <p:nvPr/>
        </p:nvCxnSpPr>
        <p:spPr>
          <a:xfrm>
            <a:off x="6589072" y="2369126"/>
            <a:ext cx="0" cy="10637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68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1444</TotalTime>
  <Words>1486</Words>
  <Application>Microsoft Office PowerPoint</Application>
  <PresentationFormat>全屏显示(16:9)</PresentationFormat>
  <Paragraphs>182</Paragraphs>
  <Slides>15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等线</vt:lpstr>
      <vt:lpstr>楷体</vt:lpstr>
      <vt:lpstr>微软雅黑</vt:lpstr>
      <vt:lpstr>Arial</vt:lpstr>
      <vt:lpstr>Calibri</vt:lpstr>
      <vt:lpstr>Cambria Math</vt:lpstr>
      <vt:lpstr>1_Office 主题​​</vt:lpstr>
      <vt:lpstr>比较数式大小的常用方法</vt:lpstr>
      <vt:lpstr>比较数式大小 的常用方法</vt:lpstr>
      <vt:lpstr>比较数式大小 的常用方法 </vt:lpstr>
      <vt:lpstr>比较数式大小 的常用方法</vt:lpstr>
      <vt:lpstr>比较数式大小 的常用方法</vt:lpstr>
      <vt:lpstr>比较数式大小 的常用方法</vt:lpstr>
      <vt:lpstr> </vt:lpstr>
      <vt:lpstr>比较数式大小 的常用方法</vt:lpstr>
      <vt:lpstr>比较数式大小 的常用方法</vt:lpstr>
      <vt:lpstr>三数分别看成三个点的纵坐标      （靠下的的点的纵坐标较小）  </vt:lpstr>
      <vt:lpstr>PowerPoint 演示文稿</vt:lpstr>
      <vt:lpstr>比较数式大小 的常用方法</vt:lpstr>
      <vt:lpstr> </vt:lpstr>
      <vt:lpstr>比较数式大小 的常用方法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fzchen123@163.com</cp:lastModifiedBy>
  <cp:revision>89</cp:revision>
  <cp:lastPrinted>2020-02-04T22:15:12Z</cp:lastPrinted>
  <dcterms:created xsi:type="dcterms:W3CDTF">2020-02-01T11:21:51Z</dcterms:created>
  <dcterms:modified xsi:type="dcterms:W3CDTF">2020-02-21T10:43:48Z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