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ackage" ContentType="application/vnd.openxmlformats-officedocument.package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83" r:id="rId3"/>
    <p:sldId id="284" r:id="rId4"/>
    <p:sldId id="272" r:id="rId5"/>
    <p:sldId id="285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2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wmf"/><Relationship Id="rId4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89891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34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__7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___WPS___8999999.package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2.wmf"/><Relationship Id="rId5" Type="http://schemas.openxmlformats.org/officeDocument/2006/relationships/image" Target="../media/image20.emf"/><Relationship Id="rId10" Type="http://schemas.openxmlformats.org/officeDocument/2006/relationships/package" Target="../embeddings/___WPS___9101010101010.package"/><Relationship Id="rId4" Type="http://schemas.openxmlformats.org/officeDocument/2006/relationships/package" Target="../embeddings/Microsoft_Word___8.docx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package" Target="../embeddings/___WPS___13141414141414.package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__12.docx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WPS___14151515151515.package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5.emf"/><Relationship Id="rId5" Type="http://schemas.openxmlformats.org/officeDocument/2006/relationships/image" Target="../media/image23.emf"/><Relationship Id="rId15" Type="http://schemas.openxmlformats.org/officeDocument/2006/relationships/oleObject" Target="../embeddings/oleObject19.bin"/><Relationship Id="rId10" Type="http://schemas.openxmlformats.org/officeDocument/2006/relationships/package" Target="../embeddings/Microsoft_Word___13.docx"/><Relationship Id="rId4" Type="http://schemas.openxmlformats.org/officeDocument/2006/relationships/package" Target="../embeddings/Microsoft_Word___11.docx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1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Word___17.docx"/><Relationship Id="rId12" Type="http://schemas.openxmlformats.org/officeDocument/2006/relationships/package" Target="../embeddings/___WPS___17212121211818.package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8.emf"/><Relationship Id="rId15" Type="http://schemas.openxmlformats.org/officeDocument/2006/relationships/package" Target="../embeddings/___WPS___18222222221919.package"/><Relationship Id="rId10" Type="http://schemas.openxmlformats.org/officeDocument/2006/relationships/image" Target="../media/image30.wmf"/><Relationship Id="rId4" Type="http://schemas.openxmlformats.org/officeDocument/2006/relationships/package" Target="../embeddings/Microsoft_Word___16.docx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3.emf"/><Relationship Id="rId15" Type="http://schemas.openxmlformats.org/officeDocument/2006/relationships/image" Target="../media/image37.wmf"/><Relationship Id="rId10" Type="http://schemas.openxmlformats.org/officeDocument/2006/relationships/image" Target="../media/image35.emf"/><Relationship Id="rId4" Type="http://schemas.openxmlformats.org/officeDocument/2006/relationships/package" Target="../embeddings/___WPS___19161616162020.package"/><Relationship Id="rId9" Type="http://schemas.openxmlformats.org/officeDocument/2006/relationships/package" Target="../embeddings/___WPS___20171717172121.package"/><Relationship Id="rId14" Type="http://schemas.openxmlformats.org/officeDocument/2006/relationships/package" Target="../embeddings/___WPS___21181818182222.pack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8.wmf"/><Relationship Id="rId4" Type="http://schemas.openxmlformats.org/officeDocument/2006/relationships/package" Target="../embeddings/___WPS___22232323232323.pack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13" Type="http://schemas.openxmlformats.org/officeDocument/2006/relationships/image" Target="../media/image12.wmf"/><Relationship Id="rId18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image" Target="../media/image11.wmf"/><Relationship Id="rId5" Type="http://schemas.openxmlformats.org/officeDocument/2006/relationships/package" Target="../embeddings/Microsoft_Word___1.docx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3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4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5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package" Target="../embeddings/___WPS___5666666.pack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角恒等变换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年级数学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北京市东方德才学校 熊月琴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244737"/>
              </p:ext>
            </p:extLst>
          </p:nvPr>
        </p:nvGraphicFramePr>
        <p:xfrm>
          <a:off x="136187" y="136187"/>
          <a:ext cx="5272391" cy="515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文档" r:id="rId4" imgW="4741098" imgH="4619676" progId="Word.Document.12">
                  <p:embed/>
                </p:oleObj>
              </mc:Choice>
              <mc:Fallback>
                <p:oleObj name="文档" r:id="rId4" imgW="4741098" imgH="4619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187" y="136187"/>
                        <a:ext cx="5272391" cy="5152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9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204425"/>
              </p:ext>
            </p:extLst>
          </p:nvPr>
        </p:nvGraphicFramePr>
        <p:xfrm>
          <a:off x="142875" y="1246187"/>
          <a:ext cx="8139729" cy="1094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文档" r:id="rId4" imgW="4340518" imgH="595308" progId="">
                  <p:embed/>
                </p:oleObj>
              </mc:Choice>
              <mc:Fallback>
                <p:oleObj name="文档" r:id="rId4" imgW="4340518" imgH="59530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46187"/>
                        <a:ext cx="8139729" cy="1094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808580" y="2453611"/>
          <a:ext cx="8646622" cy="129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金山 WPS 文字" r:id="rId7" imgW="5274346" imgH="792450" progId="Office12.wps.Document.8">
                  <p:embed/>
                </p:oleObj>
              </mc:Choice>
              <mc:Fallback>
                <p:oleObj name="金山 WPS 文字" r:id="rId7" imgW="5274346" imgH="792450" progId="Office12.wps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80" y="2453611"/>
                        <a:ext cx="8646622" cy="1298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27424" y="443229"/>
          <a:ext cx="8559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金山 WPS 文字" r:id="rId10" imgW="3709800" imgH="594360" progId="Office12.wps.Document.8">
                  <p:embed/>
                </p:oleObj>
              </mc:Choice>
              <mc:Fallback>
                <p:oleObj name="金山 WPS 文字" r:id="rId10" imgW="3709800" imgH="594360" progId="Office12.wps.Documen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24" y="443229"/>
                        <a:ext cx="8559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869342"/>
              </p:ext>
            </p:extLst>
          </p:nvPr>
        </p:nvGraphicFramePr>
        <p:xfrm>
          <a:off x="1" y="1388365"/>
          <a:ext cx="6069495" cy="102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文档" r:id="rId4" imgW="3531800" imgH="599274" progId="">
                  <p:embed/>
                </p:oleObj>
              </mc:Choice>
              <mc:Fallback>
                <p:oleObj name="文档" r:id="rId4" imgW="3531800" imgH="599274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388365"/>
                        <a:ext cx="6069495" cy="1022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113792"/>
              </p:ext>
            </p:extLst>
          </p:nvPr>
        </p:nvGraphicFramePr>
        <p:xfrm>
          <a:off x="1" y="2214325"/>
          <a:ext cx="7156174" cy="134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文档" r:id="rId7" imgW="4247661" imgH="801556" progId="">
                  <p:embed/>
                </p:oleObj>
              </mc:Choice>
              <mc:Fallback>
                <p:oleObj name="文档" r:id="rId7" imgW="4247661" imgH="80155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214325"/>
                        <a:ext cx="7156174" cy="1342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87922"/>
              </p:ext>
            </p:extLst>
          </p:nvPr>
        </p:nvGraphicFramePr>
        <p:xfrm>
          <a:off x="0" y="3510747"/>
          <a:ext cx="6391662" cy="1632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文档" r:id="rId10" imgW="3861838" imgH="992300" progId="">
                  <p:embed/>
                </p:oleObj>
              </mc:Choice>
              <mc:Fallback>
                <p:oleObj name="文档" r:id="rId10" imgW="3861838" imgH="9923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10747"/>
                        <a:ext cx="6391662" cy="1632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280434" y="865947"/>
          <a:ext cx="6182889" cy="61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金山 WPS 文字" r:id="rId13" imgW="4056480" imgH="398880" progId="Office12.wps.Document.8">
                  <p:embed/>
                </p:oleObj>
              </mc:Choice>
              <mc:Fallback>
                <p:oleObj name="金山 WPS 文字" r:id="rId13" imgW="4056480" imgH="398880" progId="Office12.wps.Documen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34" y="865947"/>
                        <a:ext cx="6182889" cy="611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369197" y="0"/>
          <a:ext cx="5279499" cy="86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金山 WPS 文字" r:id="rId16" imgW="2723400" imgH="594360" progId="Office12.wps.Document.8">
                  <p:embed/>
                </p:oleObj>
              </mc:Choice>
              <mc:Fallback>
                <p:oleObj name="金山 WPS 文字" r:id="rId16" imgW="2723400" imgH="594360" progId="Office12.wps.Documen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97" y="0"/>
                        <a:ext cx="5279499" cy="861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3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5746"/>
              </p:ext>
            </p:extLst>
          </p:nvPr>
        </p:nvGraphicFramePr>
        <p:xfrm>
          <a:off x="838329" y="1905227"/>
          <a:ext cx="7663389" cy="57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文档" r:id="rId4" imgW="5273046" imgH="397353" progId="">
                  <p:embed/>
                </p:oleObj>
              </mc:Choice>
              <mc:Fallback>
                <p:oleObj name="文档" r:id="rId4" imgW="5273046" imgH="39735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329" y="1905227"/>
                        <a:ext cx="7663389" cy="576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52243"/>
              </p:ext>
            </p:extLst>
          </p:nvPr>
        </p:nvGraphicFramePr>
        <p:xfrm>
          <a:off x="0" y="3220296"/>
          <a:ext cx="7933762" cy="72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文档" r:id="rId7" imgW="4326482" imgH="397353" progId="">
                  <p:embed/>
                </p:oleObj>
              </mc:Choice>
              <mc:Fallback>
                <p:oleObj name="文档" r:id="rId7" imgW="4326482" imgH="39735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20296"/>
                        <a:ext cx="7933762" cy="721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41608"/>
              </p:ext>
            </p:extLst>
          </p:nvPr>
        </p:nvGraphicFramePr>
        <p:xfrm>
          <a:off x="2830597" y="3901621"/>
          <a:ext cx="3729229" cy="77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9" imgW="2082600" imgH="431640" progId="Equation.DSMT4">
                  <p:embed/>
                </p:oleObj>
              </mc:Choice>
              <mc:Fallback>
                <p:oleObj name="Equation" r:id="rId9" imgW="208260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97" y="3901621"/>
                        <a:ext cx="3729229" cy="773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199128" y="141011"/>
          <a:ext cx="7996470" cy="180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金山 WPS 文字" r:id="rId12" imgW="5274346" imgH="1188810" progId="Office12.wps.Document.8">
                  <p:embed/>
                </p:oleObj>
              </mc:Choice>
              <mc:Fallback>
                <p:oleObj name="金山 WPS 文字" r:id="rId12" imgW="5274346" imgH="1188810" progId="Office12.wps.Documen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28" y="141011"/>
                        <a:ext cx="7996470" cy="1802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910908" y="2582016"/>
          <a:ext cx="4707131" cy="60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金山 WPS 文字" r:id="rId15" imgW="3115800" imgH="402120" progId="Office12.wps.Document.8">
                  <p:embed/>
                </p:oleObj>
              </mc:Choice>
              <mc:Fallback>
                <p:oleObj name="金山 WPS 文字" r:id="rId15" imgW="3115800" imgH="402120" progId="Office12.wps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908" y="2582016"/>
                        <a:ext cx="4707131" cy="608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4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223965" y="1303126"/>
          <a:ext cx="7435168" cy="55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金山 WPS 文字" r:id="rId4" imgW="5274346" imgH="396360" progId="Office12.wps.Document.8">
                  <p:embed/>
                </p:oleObj>
              </mc:Choice>
              <mc:Fallback>
                <p:oleObj name="金山 WPS 文字" r:id="rId4" imgW="5274346" imgH="396360" progId="Office12.wps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5" y="1303126"/>
                        <a:ext cx="7435168" cy="55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964289" y="1903305"/>
          <a:ext cx="3449451" cy="589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Equation" r:id="rId6" imgW="2286000" imgH="393700" progId="Equation.DSMT4">
                  <p:embed/>
                </p:oleObj>
              </mc:Choice>
              <mc:Fallback>
                <p:oleObj name="Equation" r:id="rId6" imgW="2286000" imgH="393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289" y="1903305"/>
                        <a:ext cx="3449451" cy="589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372974" y="2474910"/>
          <a:ext cx="7975205" cy="60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金山 WPS 文字" r:id="rId9" imgW="5274346" imgH="396360" progId="Office12.wps.Document.8">
                  <p:embed/>
                </p:oleObj>
              </mc:Choice>
              <mc:Fallback>
                <p:oleObj name="金山 WPS 文字" r:id="rId9" imgW="5274346" imgH="396360" progId="Office12.wps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974" y="2474910"/>
                        <a:ext cx="7975205" cy="600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3332471" y="3095411"/>
          <a:ext cx="3601183" cy="113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11" imgW="2565400" imgH="812800" progId="Equation.DSMT4">
                  <p:embed/>
                </p:oleObj>
              </mc:Choice>
              <mc:Fallback>
                <p:oleObj name="Equation" r:id="rId11" imgW="2565400" imgH="812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471" y="3095411"/>
                        <a:ext cx="3601183" cy="1137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738188" y="264160"/>
          <a:ext cx="5282172" cy="111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金山 WPS 文字" r:id="rId14" imgW="3735000" imgH="792360" progId="Office12.wps.Document.8">
                  <p:embed/>
                </p:oleObj>
              </mc:Choice>
              <mc:Fallback>
                <p:oleObj name="金山 WPS 文字" r:id="rId14" imgW="3735000" imgH="792360" progId="Office12.wps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64160"/>
                        <a:ext cx="5282172" cy="1117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01638" y="992188"/>
          <a:ext cx="7631112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金山 WPS 文字" r:id="rId4" imgW="5274360" imgH="990720" progId="Office12.wps.Document.8">
                  <p:embed/>
                </p:oleObj>
              </mc:Choice>
              <mc:Fallback>
                <p:oleObj name="金山 WPS 文字" r:id="rId4" imgW="5274360" imgH="990720" progId="Office12.wps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992188"/>
                        <a:ext cx="7631112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3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</a:rPr>
              <a:t>三角恒等变换需要用到的主要知识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7780197" cy="38177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dirty="0" smtClean="0"/>
              <a:t>三角函数的定义</a:t>
            </a:r>
            <a:endParaRPr lang="en-US" altLang="zh-CN" sz="1800" dirty="0" smtClean="0"/>
          </a:p>
          <a:p>
            <a:pPr>
              <a:buNone/>
            </a:pPr>
            <a:r>
              <a:rPr lang="zh-CN" altLang="en-US" sz="1800" dirty="0" smtClean="0"/>
              <a:t>同角三角函数的基本关系</a:t>
            </a:r>
            <a:endParaRPr lang="en-US" altLang="zh-CN" sz="1800" dirty="0" smtClean="0"/>
          </a:p>
          <a:p>
            <a:pPr>
              <a:buNone/>
            </a:pPr>
            <a:r>
              <a:rPr lang="zh-CN" altLang="en-US" sz="1800" dirty="0" smtClean="0"/>
              <a:t>诱导公式</a:t>
            </a:r>
            <a:endParaRPr lang="en-US" altLang="zh-CN" sz="1800" dirty="0" smtClean="0"/>
          </a:p>
          <a:p>
            <a:pPr>
              <a:buNone/>
            </a:pPr>
            <a:r>
              <a:rPr lang="zh-CN" altLang="en-US" sz="1800" dirty="0" smtClean="0"/>
              <a:t>两角和与差的正弦、余弦、正切公式（辅助角公式）</a:t>
            </a:r>
            <a:endParaRPr lang="en-US" altLang="zh-CN" sz="1800" dirty="0" smtClean="0"/>
          </a:p>
          <a:p>
            <a:pPr>
              <a:buNone/>
            </a:pPr>
            <a:r>
              <a:rPr lang="zh-CN" altLang="en-US" sz="1800" dirty="0" smtClean="0"/>
              <a:t>二倍角公式（降幂公式）</a:t>
            </a:r>
            <a:endParaRPr lang="en-US" altLang="zh-CN" sz="1800" dirty="0" smtClean="0"/>
          </a:p>
          <a:p>
            <a:pPr>
              <a:buNone/>
            </a:pP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224" y="488105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</a:rPr>
              <a:t>在三角恒等变换中要选择好解题的突破口，即在变换中把握好</a:t>
            </a:r>
            <a:r>
              <a:rPr lang="zh-CN" altLang="en-US" sz="2400" dirty="0" smtClean="0"/>
              <a:t>“</a:t>
            </a:r>
            <a:r>
              <a:rPr lang="zh-CN" altLang="en-US" sz="2400" dirty="0" smtClean="0">
                <a:solidFill>
                  <a:srgbClr val="FF0000"/>
                </a:solidFill>
              </a:rPr>
              <a:t>三看</a:t>
            </a:r>
            <a:r>
              <a:rPr lang="zh-CN" altLang="en-US" sz="2400" dirty="0" smtClean="0"/>
              <a:t>”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230053"/>
            <a:ext cx="8139178" cy="4042179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一看角的差异</a:t>
            </a:r>
            <a:endParaRPr lang="en-US" altLang="zh-CN" sz="2000" dirty="0" smtClean="0"/>
          </a:p>
          <a:p>
            <a:r>
              <a:rPr lang="zh-CN" altLang="en-US" sz="2000" dirty="0" smtClean="0"/>
              <a:t>二看函数名称的异同</a:t>
            </a:r>
            <a:endParaRPr lang="en-US" altLang="zh-CN" sz="2000" dirty="0" smtClean="0"/>
          </a:p>
          <a:p>
            <a:r>
              <a:rPr lang="zh-CN" altLang="en-US" sz="2000" dirty="0" smtClean="0"/>
              <a:t>三看式子的结构特点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982143"/>
              </p:ext>
            </p:extLst>
          </p:nvPr>
        </p:nvGraphicFramePr>
        <p:xfrm>
          <a:off x="521736" y="263732"/>
          <a:ext cx="8053841" cy="275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文档" r:id="rId5" imgW="3521362" imgH="1213332" progId="Word.Document.12">
                  <p:embed/>
                </p:oleObj>
              </mc:Choice>
              <mc:Fallback>
                <p:oleObj name="文档" r:id="rId5" imgW="3521362" imgH="121333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36" y="263732"/>
                        <a:ext cx="8053841" cy="2750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>
            <a:off x="3461706" y="1605595"/>
            <a:ext cx="3418113" cy="3411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62453"/>
              </p:ext>
            </p:extLst>
          </p:nvPr>
        </p:nvGraphicFramePr>
        <p:xfrm>
          <a:off x="6902039" y="1520321"/>
          <a:ext cx="2107474" cy="43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文档" r:id="rId8" imgW="921010" imgH="198676" progId="Word.Document.12">
                  <p:embed/>
                </p:oleObj>
              </mc:Choice>
              <mc:Fallback>
                <p:oleObj name="文档" r:id="rId8" imgW="921010" imgH="198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02039" y="1520321"/>
                        <a:ext cx="2107474" cy="439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839949"/>
              </p:ext>
            </p:extLst>
          </p:nvPr>
        </p:nvGraphicFramePr>
        <p:xfrm>
          <a:off x="3581452" y="1246138"/>
          <a:ext cx="3211237" cy="32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10" imgW="2006280" imgH="203040" progId="Equation.DSMT4">
                  <p:embed/>
                </p:oleObj>
              </mc:Choice>
              <mc:Fallback>
                <p:oleObj name="Equation" r:id="rId10" imgW="2006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52" y="1246138"/>
                        <a:ext cx="3211237" cy="325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65697"/>
              </p:ext>
            </p:extLst>
          </p:nvPr>
        </p:nvGraphicFramePr>
        <p:xfrm>
          <a:off x="3505251" y="2052137"/>
          <a:ext cx="2351274" cy="28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12" imgW="1485720" imgH="203040" progId="Equation.DSMT4">
                  <p:embed/>
                </p:oleObj>
              </mc:Choice>
              <mc:Fallback>
                <p:oleObj name="Equation" r:id="rId12" imgW="1485720" imgH="20304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51" y="2052137"/>
                        <a:ext cx="2351274" cy="285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798583" y="1870570"/>
                <a:ext cx="1658135" cy="705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/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/>
                            </a:rPr>
                            <m:t>𝛼</m:t>
                          </m:r>
                          <m:r>
                            <a:rPr lang="zh-CN" altLang="en-US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/>
                            </a:rPr>
                            <m:t>𝛼</m:t>
                          </m:r>
                          <m:r>
                            <a:rPr lang="zh-CN" altLang="en-US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583" y="1870570"/>
                <a:ext cx="1658135" cy="70557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18159"/>
              </p:ext>
            </p:extLst>
          </p:nvPr>
        </p:nvGraphicFramePr>
        <p:xfrm>
          <a:off x="571417" y="2971815"/>
          <a:ext cx="2890289" cy="691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15" imgW="1752480" imgH="419040" progId="Equation.DSMT4">
                  <p:embed/>
                </p:oleObj>
              </mc:Choice>
              <mc:Fallback>
                <p:oleObj name="Equation" r:id="rId15" imgW="1752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1417" y="2971815"/>
                        <a:ext cx="2890289" cy="691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130216"/>
              </p:ext>
            </p:extLst>
          </p:nvPr>
        </p:nvGraphicFramePr>
        <p:xfrm>
          <a:off x="3780126" y="3068390"/>
          <a:ext cx="3563912" cy="38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7" imgW="1892160" imgH="203040" progId="Equation.DSMT4">
                  <p:embed/>
                </p:oleObj>
              </mc:Choice>
              <mc:Fallback>
                <p:oleObj name="Equation" r:id="rId17" imgW="189216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126" y="3068390"/>
                        <a:ext cx="3563912" cy="382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6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7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907271"/>
              </p:ext>
            </p:extLst>
          </p:nvPr>
        </p:nvGraphicFramePr>
        <p:xfrm>
          <a:off x="487363" y="487363"/>
          <a:ext cx="7434262" cy="411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文档" r:id="rId4" imgW="3616019" imgH="2009840" progId="">
                  <p:embed/>
                </p:oleObj>
              </mc:Choice>
              <mc:Fallback>
                <p:oleObj name="文档" r:id="rId4" imgW="3616019" imgH="20098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487363"/>
                        <a:ext cx="7434262" cy="411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9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023741"/>
              </p:ext>
            </p:extLst>
          </p:nvPr>
        </p:nvGraphicFramePr>
        <p:xfrm>
          <a:off x="766536" y="298904"/>
          <a:ext cx="4077607" cy="430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文档" r:id="rId4" imgW="2622666" imgH="2565846" progId="">
                  <p:embed/>
                </p:oleObj>
              </mc:Choice>
              <mc:Fallback>
                <p:oleObj name="文档" r:id="rId4" imgW="2622666" imgH="256584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536" y="298904"/>
                        <a:ext cx="4077607" cy="4303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7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138194"/>
              </p:ext>
            </p:extLst>
          </p:nvPr>
        </p:nvGraphicFramePr>
        <p:xfrm>
          <a:off x="534988" y="1555750"/>
          <a:ext cx="822960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文档" r:id="rId4" imgW="3631135" imgH="793624" progId="">
                  <p:embed/>
                </p:oleObj>
              </mc:Choice>
              <mc:Fallback>
                <p:oleObj name="文档" r:id="rId4" imgW="3631135" imgH="79362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1555750"/>
                        <a:ext cx="8229600" cy="179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0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97942"/>
          <a:ext cx="8393263" cy="504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金山 WPS 文字" r:id="rId4" imgW="5274346" imgH="3169800" progId="Office12.wps.Document.8">
                  <p:embed/>
                </p:oleObj>
              </mc:Choice>
              <mc:Fallback>
                <p:oleObj name="金山 WPS 文字" r:id="rId4" imgW="5274346" imgH="3169800" progId="Office12.wps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7942"/>
                        <a:ext cx="8393263" cy="5045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1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141</Words>
  <Application>Microsoft Office PowerPoint</Application>
  <PresentationFormat>全屏显示(16:9)</PresentationFormat>
  <Paragraphs>18</Paragraphs>
  <Slides>16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1_Office 主题​​</vt:lpstr>
      <vt:lpstr>文档</vt:lpstr>
      <vt:lpstr>Equation</vt:lpstr>
      <vt:lpstr>金山 WPS 文字</vt:lpstr>
      <vt:lpstr>三角恒等变换</vt:lpstr>
      <vt:lpstr>三角恒等变换需要用到的主要知识</vt:lpstr>
      <vt:lpstr>在三角恒等变换中要选择好解题的突破口，即在变换中把握好“三看”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windows</cp:lastModifiedBy>
  <cp:revision>29</cp:revision>
  <dcterms:created xsi:type="dcterms:W3CDTF">2020-02-01T11:21:51Z</dcterms:created>
  <dcterms:modified xsi:type="dcterms:W3CDTF">2020-02-17T06:22:17Z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