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sldIdLst>
    <p:sldId id="311" r:id="rId4"/>
    <p:sldId id="284" r:id="rId6"/>
    <p:sldId id="299" r:id="rId7"/>
    <p:sldId id="344" r:id="rId8"/>
    <p:sldId id="346" r:id="rId9"/>
    <p:sldId id="345" r:id="rId10"/>
    <p:sldId id="301" r:id="rId11"/>
    <p:sldId id="366" r:id="rId12"/>
    <p:sldId id="347" r:id="rId13"/>
    <p:sldId id="361" r:id="rId14"/>
    <p:sldId id="360" r:id="rId15"/>
    <p:sldId id="367" r:id="rId16"/>
    <p:sldId id="364" r:id="rId17"/>
    <p:sldId id="382" r:id="rId18"/>
    <p:sldId id="369" r:id="rId19"/>
    <p:sldId id="362" r:id="rId20"/>
    <p:sldId id="365" r:id="rId21"/>
    <p:sldId id="368" r:id="rId22"/>
    <p:sldId id="304" r:id="rId23"/>
    <p:sldId id="271" r:id="rId24"/>
  </p:sldIdLst>
  <p:sldSz cx="9144000" cy="5144135"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397" y="-48"/>
      </p:cViewPr>
      <p:guideLst>
        <p:guide orient="horz" pos="1559"/>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533" y="685800"/>
            <a:ext cx="6094934"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8548"/>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889"/>
            <a:ext cx="1433036" cy="306797"/>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887"/>
            <a:ext cx="3619500" cy="833686"/>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8035" indent="0" algn="ctr">
              <a:buNone/>
            </a:lvl7pPr>
            <a:lvl8pPr marL="2400935" indent="0" algn="ctr">
              <a:buNone/>
            </a:lvl8pPr>
            <a:lvl9pPr marL="2743835"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9" y="1510087"/>
            <a:ext cx="3619024" cy="728403"/>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9" y="714595"/>
            <a:ext cx="8139178" cy="4042886"/>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1"/>
            <a:ext cx="9144000" cy="5145035"/>
          </a:xfrm>
          <a:prstGeom prst="rect">
            <a:avLst/>
          </a:prstGeom>
        </p:spPr>
      </p:pic>
      <p:sp>
        <p:nvSpPr>
          <p:cNvPr id="3" name="日期占位符 2"/>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494"/>
            <a:ext cx="3619500" cy="833686"/>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857"/>
            <a:ext cx="3619024" cy="1014238"/>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707"/>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2"/>
            <a:ext cx="8139178"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7" y="227926"/>
            <a:ext cx="8705888" cy="46891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181"/>
            <a:ext cx="7219800" cy="542862"/>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3185"/>
            <a:ext cx="7219950" cy="2584671"/>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1" y="1"/>
            <a:ext cx="3618452" cy="51450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3"/>
            </p:custDataLst>
          </p:nvPr>
        </p:nvPicPr>
        <p:blipFill>
          <a:blip r:embed="rId4" r:link="rId5" cstate="screen"/>
          <a:stretch>
            <a:fillRect/>
          </a:stretch>
        </p:blipFill>
        <p:spPr>
          <a:xfrm>
            <a:off x="8603934" y="0"/>
            <a:ext cx="540068" cy="441707"/>
          </a:xfrm>
          <a:prstGeom prst="rect">
            <a:avLst/>
          </a:prstGeom>
        </p:spPr>
      </p:pic>
      <p:sp>
        <p:nvSpPr>
          <p:cNvPr id="2" name="标题 1"/>
          <p:cNvSpPr>
            <a:spLocks noGrp="1"/>
          </p:cNvSpPr>
          <p:nvPr>
            <p:ph type="title" hasCustomPrompt="1"/>
            <p:custDataLst>
              <p:tags r:id="rId6"/>
            </p:custDataLst>
          </p:nvPr>
        </p:nvSpPr>
        <p:spPr>
          <a:xfrm>
            <a:off x="437400" y="577973"/>
            <a:ext cx="2970000" cy="661698"/>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395"/>
            <a:ext cx="2967300" cy="3070816"/>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627"/>
            <a:ext cx="4860000" cy="381709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84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6075"/>
            <a:ext cx="8232300" cy="46994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5073"/>
            <a:ext cx="8231981" cy="621186"/>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628"/>
            <a:ext cx="8224200" cy="25738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855"/>
            <a:ext cx="9144000" cy="137218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707"/>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351"/>
            <a:ext cx="8232300" cy="424026"/>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278"/>
            <a:ext cx="8243100" cy="24091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6460"/>
            <a:ext cx="8251200" cy="75892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1"/>
            <a:ext cx="9144000" cy="68600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4703328"/>
            <a:ext cx="9144000" cy="441707"/>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53"/>
            <a:ext cx="8278200" cy="3315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773"/>
            <a:ext cx="40068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773"/>
            <a:ext cx="4025700" cy="217144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678"/>
            <a:ext cx="40068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978"/>
            <a:ext cx="4025700" cy="586075"/>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483"/>
            <a:ext cx="9144000" cy="37140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1" y="4151195"/>
            <a:ext cx="9143999" cy="993840"/>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701"/>
            <a:ext cx="6858000" cy="1790634"/>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966"/>
            <a:ext cx="6858000" cy="124237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3" y="714595"/>
            <a:ext cx="8139178"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551"/>
            <a:ext cx="8139178" cy="674493"/>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5088"/>
            <a:ext cx="8139178" cy="713363"/>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70"/>
            <a:ext cx="8139178" cy="3781677"/>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7048"/>
            <a:ext cx="8139178" cy="468716"/>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349"/>
            <a:ext cx="8139178" cy="808630"/>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972170"/>
            <a:ext cx="3962432" cy="3780661"/>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972171"/>
            <a:ext cx="3962432" cy="28580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2017"/>
            <a:ext cx="3962400"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972171"/>
            <a:ext cx="3962432" cy="28580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342017"/>
            <a:ext cx="3962432" cy="3414773"/>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972170"/>
            <a:ext cx="3962432" cy="3780661"/>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70"/>
            <a:ext cx="3962432" cy="3780661"/>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507"/>
            <a:ext cx="713238" cy="4042387"/>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501"/>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5"/>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8292"/>
            <a:ext cx="3048000" cy="856744"/>
          </a:xfrm>
          <a:prstGeom prst="rect">
            <a:avLst/>
          </a:prstGeom>
        </p:spPr>
      </p:pic>
      <p:sp>
        <p:nvSpPr>
          <p:cNvPr id="4" name="日期占位符 3"/>
          <p:cNvSpPr>
            <a:spLocks noGrp="1"/>
          </p:cNvSpPr>
          <p:nvPr>
            <p:ph type="dt" sz="half" idx="10"/>
            <p:custDataLst>
              <p:tags r:id="rId5"/>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1" y="2185925"/>
            <a:ext cx="3660458" cy="81129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2" name="标题 1"/>
          <p:cNvSpPr>
            <a:spLocks noGrp="1"/>
          </p:cNvSpPr>
          <p:nvPr>
            <p:ph type="title" hasCustomPrompt="1"/>
            <p:custDataLst>
              <p:tags r:id="rId5"/>
            </p:custDataLst>
          </p:nvPr>
        </p:nvSpPr>
        <p:spPr>
          <a:xfrm>
            <a:off x="502412" y="1941551"/>
            <a:ext cx="8139178" cy="674493"/>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595"/>
            <a:ext cx="3962432" cy="4042886"/>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707"/>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594"/>
            <a:ext cx="3962432" cy="28583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210"/>
            <a:ext cx="3962400"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4" y="714594"/>
            <a:ext cx="3962432" cy="28583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4" y="1055210"/>
            <a:ext cx="3962432" cy="370216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412"/>
            <a:ext cx="3291840" cy="1852213"/>
          </a:xfrm>
          <a:prstGeom prst="rect">
            <a:avLst/>
          </a:prstGeom>
        </p:spPr>
      </p:pic>
      <p:pic>
        <p:nvPicPr>
          <p:cNvPr id="6" name="图片 5"/>
          <p:cNvPicPr/>
          <p:nvPr>
            <p:custDataLst>
              <p:tags r:id="rId5"/>
            </p:custDataLst>
          </p:nvPr>
        </p:nvPicPr>
        <p:blipFill>
          <a:blip r:embed="rId6" r:link="rId7" cstate="screen"/>
          <a:stretch>
            <a:fillRect/>
          </a:stretch>
        </p:blipFill>
        <p:spPr>
          <a:xfrm>
            <a:off x="1" y="4703328"/>
            <a:ext cx="540068" cy="441707"/>
          </a:xfrm>
          <a:prstGeom prst="rect">
            <a:avLst/>
          </a:prstGeom>
        </p:spPr>
      </p:pic>
      <p:sp>
        <p:nvSpPr>
          <p:cNvPr id="2" name="标题 1"/>
          <p:cNvSpPr>
            <a:spLocks noGrp="1"/>
          </p:cNvSpPr>
          <p:nvPr>
            <p:ph type="title"/>
            <p:custDataLst>
              <p:tags r:id="rId8"/>
            </p:custDataLst>
          </p:nvPr>
        </p:nvSpPr>
        <p:spPr>
          <a:xfrm>
            <a:off x="502413" y="332522"/>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707"/>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9" y="332525"/>
            <a:ext cx="8139178" cy="331572"/>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595"/>
            <a:ext cx="3962432" cy="4042886"/>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595"/>
            <a:ext cx="3962432" cy="4042886"/>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707"/>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595"/>
            <a:ext cx="713238" cy="4042886"/>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5" y="714589"/>
            <a:ext cx="7371076" cy="4042886"/>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3797"/>
            <a:ext cx="2970000" cy="237671"/>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3797"/>
            <a:ext cx="2025000" cy="237671"/>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8" Type="http://schemas.openxmlformats.org/officeDocument/2006/relationships/theme" Target="../theme/theme2.xml"/><Relationship Id="rId17" Type="http://schemas.openxmlformats.org/officeDocument/2006/relationships/tags" Target="../tags/tag211.xml"/><Relationship Id="rId16" Type="http://schemas.openxmlformats.org/officeDocument/2006/relationships/tags" Target="../tags/tag210.xml"/><Relationship Id="rId15" Type="http://schemas.openxmlformats.org/officeDocument/2006/relationships/tags" Target="../tags/tag209.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3" y="332522"/>
            <a:ext cx="8139178" cy="331572"/>
          </a:xfrm>
          <a:prstGeom prst="rect">
            <a:avLst/>
          </a:prstGeom>
        </p:spPr>
        <p:txBody>
          <a:bodyPr vert="horz" wrap="square" lIns="90168" tIns="46989" rIns="90168" bIns="46989"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3" y="721265"/>
            <a:ext cx="8139178" cy="4042886"/>
          </a:xfrm>
          <a:prstGeom prst="rect">
            <a:avLst/>
          </a:prstGeom>
        </p:spPr>
        <p:txBody>
          <a:bodyPr vert="horz" wrap="square" lIns="90168" tIns="46989" rIns="90168" bIns="46989"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3797"/>
            <a:ext cx="2025000" cy="237671"/>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3797"/>
            <a:ext cx="2970000" cy="237671"/>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3797"/>
            <a:ext cx="2025000" cy="237671"/>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324057"/>
            <a:ext cx="8139178" cy="486085"/>
          </a:xfrm>
          <a:prstGeom prst="rect">
            <a:avLst/>
          </a:prstGeom>
        </p:spPr>
        <p:txBody>
          <a:bodyPr vert="horz" lIns="76200" tIns="28575" rIns="57150" bIns="28575"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972170"/>
            <a:ext cx="8139178" cy="3780661"/>
          </a:xfrm>
          <a:prstGeom prst="rect">
            <a:avLst/>
          </a:prstGeom>
        </p:spPr>
        <p:txBody>
          <a:bodyPr vert="horz" lIns="76200" tIns="0" rIns="61913"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4763208"/>
            <a:ext cx="2025000" cy="237642"/>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5"/>
            </p:custDataLst>
          </p:nvPr>
        </p:nvSpPr>
        <p:spPr>
          <a:xfrm>
            <a:off x="3087000" y="4763208"/>
            <a:ext cx="2970000" cy="237642"/>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6"/>
            </p:custDataLst>
          </p:nvPr>
        </p:nvSpPr>
        <p:spPr>
          <a:xfrm>
            <a:off x="6457950" y="4763208"/>
            <a:ext cx="2025000" cy="237642"/>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fld>
            <a:endParaRPr lang="zh-CN" altLang="en-US" kern="1200" dirty="0">
              <a:solidFill>
                <a:prstClr val="black">
                  <a:tint val="75000"/>
                </a:prstClr>
              </a:solidFill>
              <a:cs typeface="+mn-cs"/>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8035"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23.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2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25.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26.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2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28.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29.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30.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3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32.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3.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34.xml"/><Relationship Id="rId2" Type="http://schemas.openxmlformats.org/officeDocument/2006/relationships/image" Target="../media/image12.jpeg"/><Relationship Id="rId1" Type="http://schemas.openxmlformats.org/officeDocument/2006/relationships/tags" Target="../tags/tag23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18.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9.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0.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21.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2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450"/>
            <a:ext cx="9144000" cy="5143500"/>
          </a:xfrm>
          <a:prstGeom prst="rect">
            <a:avLst/>
          </a:prstGeom>
        </p:spPr>
      </p:pic>
      <p:sp>
        <p:nvSpPr>
          <p:cNvPr id="15" name="标题 14"/>
          <p:cNvSpPr>
            <a:spLocks noGrp="1"/>
          </p:cNvSpPr>
          <p:nvPr>
            <p:ph type="ctrTitle" idx="13"/>
          </p:nvPr>
        </p:nvSpPr>
        <p:spPr>
          <a:xfrm>
            <a:off x="3496942" y="1919431"/>
            <a:ext cx="5412105" cy="728345"/>
          </a:xfrm>
        </p:spPr>
        <p:txBody>
          <a:bodyPr>
            <a:normAutofit fontScale="90000"/>
          </a:bodyPr>
          <a:lstStyle/>
          <a:p>
            <a:pPr algn="ctr"/>
            <a:r>
              <a:rPr lang="en-US" altLang="zh-CN" dirty="0">
                <a:solidFill>
                  <a:srgbClr val="FF0000"/>
                </a:solidFill>
              </a:rPr>
              <a:t>2019</a:t>
            </a:r>
            <a:r>
              <a:rPr lang="zh-CN" altLang="en-US" dirty="0">
                <a:solidFill>
                  <a:srgbClr val="FF0000"/>
                </a:solidFill>
              </a:rPr>
              <a:t>年朝</a:t>
            </a:r>
            <a:r>
              <a:rPr lang="zh-CN" altLang="en-US" dirty="0">
                <a:solidFill>
                  <a:srgbClr val="FF0000"/>
                </a:solidFill>
                <a:sym typeface="+mn-ea"/>
              </a:rPr>
              <a:t>东</a:t>
            </a:r>
            <a:r>
              <a:rPr lang="zh-CN" altLang="en-US" dirty="0">
                <a:solidFill>
                  <a:srgbClr val="FF0000"/>
                </a:solidFill>
              </a:rPr>
              <a:t>西海四区</a:t>
            </a:r>
            <a:br>
              <a:rPr lang="zh-CN" altLang="en-US" dirty="0">
                <a:solidFill>
                  <a:srgbClr val="FF0000"/>
                </a:solidFill>
              </a:rPr>
            </a:br>
            <a:r>
              <a:rPr lang="zh-CN" dirty="0">
                <a:solidFill>
                  <a:srgbClr val="FF0000"/>
                </a:solidFill>
              </a:rPr>
              <a:t>记叙文阅读</a:t>
            </a:r>
            <a:endParaRPr lang="zh-CN" dirty="0">
              <a:solidFill>
                <a:srgbClr val="FF0000"/>
              </a:solidFill>
            </a:endParaRPr>
          </a:p>
        </p:txBody>
      </p:sp>
      <p:sp>
        <p:nvSpPr>
          <p:cNvPr id="10" name="矩形 9"/>
          <p:cNvSpPr/>
          <p:nvPr/>
        </p:nvSpPr>
        <p:spPr>
          <a:xfrm>
            <a:off x="4871085" y="3635825"/>
            <a:ext cx="3601720" cy="551815"/>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9" name="文本框 8"/>
          <p:cNvSpPr txBox="1"/>
          <p:nvPr/>
        </p:nvSpPr>
        <p:spPr>
          <a:xfrm>
            <a:off x="3324225" y="3699960"/>
            <a:ext cx="5289550" cy="551815"/>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rPr>
              <a:t>北京市日坛中学  周红</a:t>
            </a:r>
            <a:endParaRPr lang="zh-CN" altLang="en-US" sz="2000" spc="226" dirty="0">
              <a:solidFill>
                <a:schemeClr val="bg2">
                  <a:lumMod val="1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066699" y="1194409"/>
            <a:ext cx="4406265" cy="460375"/>
          </a:xfrm>
          <a:prstGeom prst="rect">
            <a:avLst/>
          </a:prstGeom>
          <a:noFill/>
        </p:spPr>
        <p:txBody>
          <a:bodyPr wrap="square" rtlCol="0">
            <a:spAutoFit/>
          </a:bodyPr>
          <a:p>
            <a:pPr algn="ct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5"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高三英语总复习</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940"/>
            <a:ext cx="7894955" cy="337185"/>
          </a:xfrm>
          <a:prstGeom prst="rect">
            <a:avLst/>
          </a:prstGeom>
          <a:noFill/>
        </p:spPr>
        <p:txBody>
          <a:bodyPr wrap="square" rtlCol="0">
            <a:spAutoFit/>
          </a:bodyPr>
          <a:lstStyle/>
          <a:p>
            <a:r>
              <a:rPr lang="zh-CN" altLang="en-US" sz="1600">
                <a:ea typeface="宋体" panose="02010600030101010101" pitchFamily="2" charset="-122"/>
                <a:sym typeface="+mn-ea"/>
              </a:rPr>
              <a:t>例题</a:t>
            </a:r>
            <a:r>
              <a:rPr lang="en-US" altLang="zh-CN" sz="1600">
                <a:ea typeface="宋体" panose="02010600030101010101" pitchFamily="2" charset="-122"/>
                <a:sym typeface="+mn-ea"/>
              </a:rPr>
              <a:t>1</a:t>
            </a:r>
            <a:r>
              <a:rPr lang="zh-CN" altLang="en-US" sz="1600">
                <a:ea typeface="宋体" panose="02010600030101010101" pitchFamily="2" charset="-122"/>
                <a:sym typeface="+mn-ea"/>
              </a:rPr>
              <a:t>：</a:t>
            </a:r>
            <a:r>
              <a:rPr lang="en-US" altLang="zh-CN" sz="1600">
                <a:ea typeface="宋体" panose="02010600030101010101" pitchFamily="2" charset="-122"/>
                <a:sym typeface="+mn-ea"/>
              </a:rPr>
              <a:t>20</a:t>
            </a:r>
            <a:r>
              <a:rPr lang="en-US" altLang="zh-CN" sz="1600">
                <a:ea typeface="宋体" panose="02010600030101010101" pitchFamily="2" charset="-122"/>
                <a:sym typeface="+mn-ea"/>
              </a:rPr>
              <a:t>19</a:t>
            </a:r>
            <a:r>
              <a:rPr lang="zh-CN" altLang="en-US" sz="1600">
                <a:ea typeface="宋体" panose="02010600030101010101" pitchFamily="2" charset="-122"/>
                <a:sym typeface="+mn-ea"/>
              </a:rPr>
              <a:t>年朝阳一模</a:t>
            </a:r>
            <a:r>
              <a:rPr lang="en-US" altLang="zh-CN" sz="1600">
                <a:ea typeface="宋体" panose="02010600030101010101" pitchFamily="2" charset="-122"/>
                <a:sym typeface="+mn-ea"/>
              </a:rPr>
              <a:t>B</a:t>
            </a:r>
            <a:r>
              <a:rPr lang="zh-CN" altLang="en-US" sz="1600">
                <a:ea typeface="宋体" panose="02010600030101010101" pitchFamily="2" charset="-122"/>
                <a:sym typeface="+mn-ea"/>
              </a:rPr>
              <a:t>篇：人物传记。讲述一位飞行员成功的过程及成功的秘诀。</a:t>
            </a:r>
            <a:r>
              <a:rPr lang="en-US" altLang="zh-CN" sz="1600">
                <a:sym typeface="+mn-ea"/>
              </a:rPr>
              <a:t>    </a:t>
            </a:r>
            <a:endParaRPr lang="en-US" altLang="zh-CN" sz="1600"/>
          </a:p>
        </p:txBody>
      </p:sp>
      <p:sp>
        <p:nvSpPr>
          <p:cNvPr id="6" name="文本框 5"/>
          <p:cNvSpPr txBox="1"/>
          <p:nvPr/>
        </p:nvSpPr>
        <p:spPr>
          <a:xfrm>
            <a:off x="17145" y="2827655"/>
            <a:ext cx="9109710" cy="10763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37. Irving set up his non-profit-making organization because ______.</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he hoped to become a public figure    B. he expected to start a business in other fields</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C. he saw there was great interest in what he was doing</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D. he thought he could teach more than flight schools could</a:t>
            </a:r>
            <a:endParaRPr sz="1600">
              <a:latin typeface="Times New Roman" panose="02020603050405020304" charset="0"/>
              <a:cs typeface="Times New Roman" panose="02020603050405020304" charset="0"/>
            </a:endParaRPr>
          </a:p>
        </p:txBody>
      </p:sp>
      <p:sp>
        <p:nvSpPr>
          <p:cNvPr id="7" name="文本框 6"/>
          <p:cNvSpPr txBox="1"/>
          <p:nvPr/>
        </p:nvSpPr>
        <p:spPr>
          <a:xfrm>
            <a:off x="34290" y="3903663"/>
            <a:ext cx="9144000" cy="521970"/>
          </a:xfrm>
          <a:prstGeom prst="rect">
            <a:avLst/>
          </a:prstGeom>
          <a:noFill/>
        </p:spPr>
        <p:txBody>
          <a:bodyPr wrap="square" rtlCol="0">
            <a:spAutoFit/>
          </a:bodyPr>
          <a:lstStyle/>
          <a:p>
            <a:r>
              <a:rPr lang="zh-CN" altLang="en-US" sz="1400"/>
              <a:t>解析：本题考查文章主旨。</a:t>
            </a:r>
            <a:r>
              <a:rPr lang="en-US" altLang="zh-CN" sz="1400">
                <a:sym typeface="+mn-ea"/>
              </a:rPr>
              <a:t>Irving</a:t>
            </a:r>
            <a:r>
              <a:rPr lang="zh-CN" altLang="en-US" sz="1400">
                <a:ea typeface="宋体" panose="02010600030101010101" pitchFamily="2" charset="-122"/>
                <a:sym typeface="+mn-ea"/>
              </a:rPr>
              <a:t>在第一段就表明文章主旨，他给孩子们的话就揭示了他建立这个非营利组织的原因：对想做的事有强烈的热爱之情。选项</a:t>
            </a:r>
            <a:r>
              <a:rPr lang="en-US" altLang="zh-CN" sz="1400">
                <a:ea typeface="宋体" panose="02010600030101010101" pitchFamily="2" charset="-122"/>
                <a:sym typeface="+mn-ea"/>
              </a:rPr>
              <a:t>C</a:t>
            </a:r>
            <a:r>
              <a:rPr lang="zh-CN" altLang="en-US" sz="1400">
                <a:ea typeface="宋体" panose="02010600030101010101" pitchFamily="2" charset="-122"/>
                <a:sym typeface="+mn-ea"/>
              </a:rPr>
              <a:t>符合题意并且与主旨相关，</a:t>
            </a:r>
            <a:r>
              <a:rPr lang="zh-CN" altLang="en-US" sz="1400">
                <a:ea typeface="宋体" panose="02010600030101010101" pitchFamily="2" charset="-122"/>
                <a:sym typeface="+mn-ea"/>
              </a:rPr>
              <a:t>所以选</a:t>
            </a:r>
            <a:r>
              <a:rPr lang="en-US" altLang="zh-CN" sz="1400">
                <a:ea typeface="宋体" panose="02010600030101010101" pitchFamily="2" charset="-122"/>
                <a:sym typeface="+mn-ea"/>
              </a:rPr>
              <a:t>C</a:t>
            </a:r>
            <a:r>
              <a:rPr lang="zh-CN" altLang="en-US" sz="1400">
                <a:ea typeface="宋体" panose="02010600030101010101" pitchFamily="2" charset="-122"/>
                <a:sym typeface="+mn-ea"/>
              </a:rPr>
              <a:t>。</a:t>
            </a:r>
            <a:endParaRPr lang="zh-CN" altLang="en-US" sz="1400">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34290" y="1071245"/>
            <a:ext cx="8998585" cy="10763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36. What can we learn about Irving in Paragraph 3?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He chose to reduce his budget as low as possible. B. He was finally given enough money to keep going.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C. He got the most useful flying tips from his video game.</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D. He took on a further challenge after he knew how to fly.</a:t>
            </a:r>
            <a:endParaRPr sz="1600">
              <a:latin typeface="Times New Roman" panose="02020603050405020304" charset="0"/>
              <a:cs typeface="Times New Roman" panose="02020603050405020304" charset="0"/>
            </a:endParaRPr>
          </a:p>
        </p:txBody>
      </p:sp>
      <p:sp>
        <p:nvSpPr>
          <p:cNvPr id="10" name="文本框 9"/>
          <p:cNvSpPr txBox="1"/>
          <p:nvPr/>
        </p:nvSpPr>
        <p:spPr>
          <a:xfrm>
            <a:off x="34290" y="2147570"/>
            <a:ext cx="9032240" cy="737235"/>
          </a:xfrm>
          <a:prstGeom prst="rect">
            <a:avLst/>
          </a:prstGeom>
          <a:noFill/>
        </p:spPr>
        <p:txBody>
          <a:bodyPr wrap="square" rtlCol="0">
            <a:spAutoFit/>
          </a:bodyPr>
          <a:lstStyle/>
          <a:p>
            <a:r>
              <a:rPr lang="zh-CN" altLang="en-US" sz="1400"/>
              <a:t>解析：本题考查段落细节。文章第三段主要讲了</a:t>
            </a:r>
            <a:r>
              <a:rPr lang="en-US" altLang="zh-CN" sz="1400"/>
              <a:t>Irving</a:t>
            </a:r>
            <a:r>
              <a:rPr lang="zh-CN" altLang="en-US" sz="1400">
                <a:ea typeface="宋体" panose="02010600030101010101" pitchFamily="2" charset="-122"/>
              </a:rPr>
              <a:t>为了梦想不断挑战，同时，第三段最后一句</a:t>
            </a:r>
            <a:r>
              <a:rPr lang="en-US" altLang="zh-CN" sz="1400">
                <a:ea typeface="宋体" panose="02010600030101010101" pitchFamily="2" charset="-122"/>
              </a:rPr>
              <a:t>“</a:t>
            </a:r>
            <a:r>
              <a:rPr lang="en-US" altLang="zh-CN" sz="1400">
                <a:latin typeface="Times New Roman" panose="02020603050405020304" charset="0"/>
                <a:ea typeface="宋体" panose="02010600030101010101" pitchFamily="2" charset="-122"/>
                <a:cs typeface="Times New Roman" panose="02020603050405020304" charset="0"/>
              </a:rPr>
              <a:t>I like to do things people say I can’t do</a:t>
            </a:r>
            <a:r>
              <a:rPr lang="en-US" altLang="zh-CN" sz="1400">
                <a:ea typeface="宋体" panose="02010600030101010101" pitchFamily="2" charset="-122"/>
              </a:rPr>
              <a:t>.”</a:t>
            </a:r>
            <a:r>
              <a:rPr lang="zh-CN" altLang="en-US" sz="1400">
                <a:ea typeface="宋体" panose="02010600030101010101" pitchFamily="2" charset="-122"/>
              </a:rPr>
              <a:t>也证明了</a:t>
            </a:r>
            <a:r>
              <a:rPr lang="en-US" altLang="zh-CN" sz="1400">
                <a:sym typeface="+mn-ea"/>
              </a:rPr>
              <a:t>Irving</a:t>
            </a:r>
            <a:r>
              <a:rPr lang="zh-CN" altLang="en-US" sz="1400">
                <a:ea typeface="宋体" panose="02010600030101010101" pitchFamily="2" charset="-122"/>
                <a:sym typeface="+mn-ea"/>
              </a:rPr>
              <a:t>不断挑战自己，即选项</a:t>
            </a:r>
            <a:r>
              <a:rPr lang="en-US" altLang="zh-CN" sz="1400">
                <a:ea typeface="宋体" panose="02010600030101010101" pitchFamily="2" charset="-122"/>
                <a:sym typeface="+mn-ea"/>
              </a:rPr>
              <a:t>D“</a:t>
            </a:r>
            <a:r>
              <a:rPr lang="zh-CN" altLang="en-US" sz="1400">
                <a:ea typeface="宋体" panose="02010600030101010101" pitchFamily="2" charset="-122"/>
                <a:sym typeface="+mn-ea"/>
              </a:rPr>
              <a:t>在他学会如何飞行后就开始下一步挑战</a:t>
            </a:r>
            <a:r>
              <a:rPr lang="en-US" altLang="zh-CN" sz="1400">
                <a:ea typeface="宋体" panose="02010600030101010101" pitchFamily="2" charset="-122"/>
                <a:sym typeface="+mn-ea"/>
              </a:rPr>
              <a:t>”</a:t>
            </a:r>
            <a:r>
              <a:rPr lang="zh-CN" altLang="en-US" sz="1400">
                <a:ea typeface="宋体" panose="02010600030101010101" pitchFamily="2" charset="-122"/>
                <a:sym typeface="+mn-ea"/>
              </a:rPr>
              <a:t>符合题意，</a:t>
            </a:r>
            <a:r>
              <a:rPr lang="zh-CN" altLang="en-US" sz="1400">
                <a:ea typeface="宋体" panose="02010600030101010101" pitchFamily="2" charset="-122"/>
              </a:rPr>
              <a:t>所以</a:t>
            </a:r>
            <a:r>
              <a:rPr lang="en-US" altLang="zh-CN" sz="1400">
                <a:ea typeface="宋体" panose="02010600030101010101" pitchFamily="2" charset="-122"/>
              </a:rPr>
              <a:t>D</a:t>
            </a:r>
            <a:r>
              <a:rPr lang="zh-CN" altLang="en-US" sz="1400"/>
              <a:t>选项正确。</a:t>
            </a:r>
            <a:endParaRPr lang="zh-CN" altLang="en-US" sz="1400"/>
          </a:p>
        </p:txBody>
      </p:sp>
      <p:sp>
        <p:nvSpPr>
          <p:cNvPr id="11" name="下箭头标注 10"/>
          <p:cNvSpPr/>
          <p:nvPr/>
        </p:nvSpPr>
        <p:spPr>
          <a:xfrm>
            <a:off x="7696835" y="810895"/>
            <a:ext cx="1237615" cy="65214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定位段落</a:t>
            </a:r>
            <a:endParaRPr lang="zh-CN" altLang="en-US"/>
          </a:p>
          <a:p>
            <a:pPr algn="ctr"/>
            <a:r>
              <a:rPr lang="zh-CN" altLang="en-US"/>
              <a:t>进行推理</a:t>
            </a:r>
            <a:endParaRPr lang="zh-CN" altLang="en-US"/>
          </a:p>
        </p:txBody>
      </p:sp>
      <p:sp>
        <p:nvSpPr>
          <p:cNvPr id="12" name="下箭头标注 11"/>
          <p:cNvSpPr/>
          <p:nvPr/>
        </p:nvSpPr>
        <p:spPr>
          <a:xfrm>
            <a:off x="7828915" y="3161983"/>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主旨大意</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4376420" y="1070928"/>
            <a:ext cx="314325" cy="314325"/>
          </a:xfrm>
          <a:prstGeom prst="rect">
            <a:avLst/>
          </a:prstGeom>
        </p:spPr>
      </p:pic>
      <p:pic>
        <p:nvPicPr>
          <p:cNvPr id="15" name="图片 14"/>
          <p:cNvPicPr>
            <a:picLocks noChangeAspect="1"/>
          </p:cNvPicPr>
          <p:nvPr/>
        </p:nvPicPr>
        <p:blipFill>
          <a:blip r:embed="rId3"/>
          <a:stretch>
            <a:fillRect/>
          </a:stretch>
        </p:blipFill>
        <p:spPr>
          <a:xfrm>
            <a:off x="5873750" y="2827338"/>
            <a:ext cx="314325" cy="314325"/>
          </a:xfrm>
          <a:prstGeom prst="rect">
            <a:avLst/>
          </a:prstGeom>
        </p:spPr>
      </p:pic>
      <p:pic>
        <p:nvPicPr>
          <p:cNvPr id="5" name="图片 4"/>
          <p:cNvPicPr>
            <a:picLocks noChangeAspect="1"/>
          </p:cNvPicPr>
          <p:nvPr/>
        </p:nvPicPr>
        <p:blipFill>
          <a:blip r:embed="rId3"/>
          <a:stretch>
            <a:fillRect/>
          </a:stretch>
        </p:blipFill>
        <p:spPr>
          <a:xfrm>
            <a:off x="4690745" y="1070928"/>
            <a:ext cx="314325" cy="314325"/>
          </a:xfrm>
          <a:prstGeom prst="rect">
            <a:avLst/>
          </a:prstGeom>
        </p:spPr>
      </p:pic>
      <p:pic>
        <p:nvPicPr>
          <p:cNvPr id="16" name="图片 15"/>
          <p:cNvPicPr>
            <a:picLocks noChangeAspect="1"/>
          </p:cNvPicPr>
          <p:nvPr/>
        </p:nvPicPr>
        <p:blipFill>
          <a:blip r:embed="rId3"/>
          <a:stretch>
            <a:fillRect/>
          </a:stretch>
        </p:blipFill>
        <p:spPr>
          <a:xfrm>
            <a:off x="6188075" y="2827338"/>
            <a:ext cx="314325" cy="314325"/>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62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细节定位的题目：东城一模</a:t>
            </a:r>
            <a:r>
              <a:rPr lang="en-US" altLang="zh-CN" sz="1600">
                <a:ea typeface="宋体" panose="02010600030101010101" pitchFamily="2" charset="-122"/>
                <a:sym typeface="+mn-ea"/>
              </a:rPr>
              <a:t>34</a:t>
            </a:r>
            <a:r>
              <a:rPr lang="zh-CN" altLang="en-US" sz="1600">
                <a:ea typeface="宋体" panose="02010600030101010101" pitchFamily="2" charset="-122"/>
                <a:sym typeface="+mn-ea"/>
              </a:rPr>
              <a:t>，</a:t>
            </a:r>
            <a:r>
              <a:rPr lang="en-US" altLang="zh-CN" sz="1600">
                <a:ea typeface="宋体" panose="02010600030101010101" pitchFamily="2" charset="-122"/>
                <a:sym typeface="+mn-ea"/>
              </a:rPr>
              <a:t>35  </a:t>
            </a:r>
            <a:r>
              <a:rPr lang="zh-CN" altLang="en-US" sz="1600">
                <a:ea typeface="宋体" panose="02010600030101010101" pitchFamily="2" charset="-122"/>
                <a:sym typeface="+mn-ea"/>
              </a:rPr>
              <a:t>海淀一模</a:t>
            </a:r>
            <a:r>
              <a:rPr lang="en-US" altLang="zh-CN" sz="1600">
                <a:sym typeface="+mn-ea"/>
              </a:rPr>
              <a:t> 31</a:t>
            </a:r>
            <a:r>
              <a:rPr lang="zh-CN" altLang="en-US" sz="1600">
                <a:ea typeface="宋体" panose="02010600030101010101" pitchFamily="2" charset="-122"/>
                <a:sym typeface="+mn-ea"/>
              </a:rPr>
              <a:t>西城一模</a:t>
            </a:r>
            <a:r>
              <a:rPr lang="en-US" altLang="zh-CN" sz="1600">
                <a:ea typeface="宋体" panose="02010600030101010101" pitchFamily="2" charset="-122"/>
                <a:sym typeface="+mn-ea"/>
              </a:rPr>
              <a:t>34</a:t>
            </a:r>
            <a:r>
              <a:rPr lang="en-US" altLang="zh-CN" sz="1600">
                <a:sym typeface="+mn-ea"/>
              </a:rPr>
              <a:t>  </a:t>
            </a:r>
            <a:endParaRPr lang="en-US" altLang="zh-CN" sz="1600"/>
          </a:p>
        </p:txBody>
      </p:sp>
      <p:sp>
        <p:nvSpPr>
          <p:cNvPr id="6" name="文本框 5"/>
          <p:cNvSpPr txBox="1"/>
          <p:nvPr/>
        </p:nvSpPr>
        <p:spPr>
          <a:xfrm>
            <a:off x="34925" y="2571750"/>
            <a:ext cx="9109710" cy="58356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35. Brady ran away to ______.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seek help	B. find a way out	 C. rescue Zach 	D. escape for life</a:t>
            </a:r>
            <a:endParaRPr sz="1600">
              <a:latin typeface="Times New Roman" panose="02020603050405020304" charset="0"/>
              <a:cs typeface="Times New Roman" panose="02020603050405020304" charset="0"/>
            </a:endParaRPr>
          </a:p>
        </p:txBody>
      </p:sp>
      <p:sp>
        <p:nvSpPr>
          <p:cNvPr id="7" name="文本框 6"/>
          <p:cNvSpPr txBox="1"/>
          <p:nvPr/>
        </p:nvSpPr>
        <p:spPr>
          <a:xfrm>
            <a:off x="6350" y="3356928"/>
            <a:ext cx="9144000" cy="953135"/>
          </a:xfrm>
          <a:prstGeom prst="rect">
            <a:avLst/>
          </a:prstGeom>
          <a:noFill/>
        </p:spPr>
        <p:txBody>
          <a:bodyPr wrap="square" rtlCol="0">
            <a:spAutoFit/>
          </a:bodyPr>
          <a:lstStyle/>
          <a:p>
            <a:r>
              <a:rPr lang="zh-CN" altLang="en-US" sz="1400"/>
              <a:t>解析：本题考查细节理解。根据文章第四段</a:t>
            </a:r>
            <a:r>
              <a:rPr lang="zh-CN" altLang="en-US" sz="1400">
                <a:latin typeface="Times New Roman" panose="02020603050405020304" charset="0"/>
                <a:cs typeface="Times New Roman" panose="02020603050405020304" charset="0"/>
              </a:rPr>
              <a:t>He himself wanted to run even though he didn’t have a clue which way.可知</a:t>
            </a:r>
            <a:r>
              <a:rPr lang="zh-CN" altLang="en-US" sz="1400">
                <a:latin typeface="Times New Roman" panose="02020603050405020304" charset="0"/>
                <a:cs typeface="Times New Roman" panose="02020603050405020304" charset="0"/>
                <a:sym typeface="+mn-ea"/>
              </a:rPr>
              <a:t>Steve知道</a:t>
            </a:r>
            <a:r>
              <a:rPr lang="en-US" altLang="zh-CN" sz="1400">
                <a:latin typeface="Times New Roman" panose="02020603050405020304" charset="0"/>
                <a:cs typeface="Times New Roman" panose="02020603050405020304" charset="0"/>
                <a:sym typeface="+mn-ea"/>
              </a:rPr>
              <a:t>Brady</a:t>
            </a:r>
            <a:r>
              <a:rPr lang="zh-CN" altLang="en-US" sz="1400">
                <a:latin typeface="Times New Roman" panose="02020603050405020304" charset="0"/>
                <a:ea typeface="宋体" panose="02010600030101010101" pitchFamily="2" charset="-122"/>
                <a:cs typeface="Times New Roman" panose="02020603050405020304" charset="0"/>
                <a:sym typeface="+mn-ea"/>
              </a:rPr>
              <a:t>是要去找出路，以及文章的第五段Steve and Zach hadn’t gone far when there was a familiar bark, and Brady came bounding, stopped directly in front of Steve and hit him with his head, pushing him back toward the slope they</a:t>
            </a:r>
            <a:r>
              <a:rPr lang="en-US" altLang="zh-CN" sz="1400">
                <a:latin typeface="Times New Roman" panose="02020603050405020304" charset="0"/>
                <a:ea typeface="宋体" panose="02010600030101010101" pitchFamily="2" charset="-122"/>
                <a:cs typeface="Times New Roman" panose="02020603050405020304" charset="0"/>
                <a:sym typeface="+mn-ea"/>
              </a:rPr>
              <a:t>'</a:t>
            </a:r>
            <a:r>
              <a:rPr lang="zh-CN" altLang="en-US" sz="1400">
                <a:latin typeface="Times New Roman" panose="02020603050405020304" charset="0"/>
                <a:ea typeface="宋体" panose="02010600030101010101" pitchFamily="2" charset="-122"/>
                <a:cs typeface="Times New Roman" panose="02020603050405020304" charset="0"/>
                <a:sym typeface="+mn-ea"/>
              </a:rPr>
              <a:t>d just climbed.可知</a:t>
            </a:r>
            <a:r>
              <a:rPr lang="en-US" altLang="zh-CN" sz="1400">
                <a:latin typeface="Times New Roman" panose="02020603050405020304" charset="0"/>
                <a:cs typeface="Times New Roman" panose="02020603050405020304" charset="0"/>
                <a:sym typeface="+mn-ea"/>
              </a:rPr>
              <a:t>Brady</a:t>
            </a:r>
            <a:r>
              <a:rPr lang="zh-CN" altLang="en-US" sz="1400">
                <a:latin typeface="Times New Roman" panose="02020603050405020304" charset="0"/>
                <a:ea typeface="宋体" panose="02010600030101010101" pitchFamily="2" charset="-122"/>
                <a:cs typeface="Times New Roman" panose="02020603050405020304" charset="0"/>
                <a:sym typeface="+mn-ea"/>
              </a:rPr>
              <a:t>是要去找出路，</a:t>
            </a:r>
            <a:r>
              <a:rPr lang="zh-CN" altLang="en-US" sz="1400">
                <a:latin typeface="Times New Roman" panose="02020603050405020304" charset="0"/>
                <a:cs typeface="Times New Roman" panose="02020603050405020304" charset="0"/>
                <a:sym typeface="+mn-ea"/>
              </a:rPr>
              <a:t>故正确答案是</a:t>
            </a:r>
            <a:r>
              <a:rPr lang="en-US" altLang="zh-CN" sz="1400">
                <a:latin typeface="Times New Roman" panose="02020603050405020304" charset="0"/>
                <a:cs typeface="Times New Roman" panose="02020603050405020304" charset="0"/>
                <a:sym typeface="+mn-ea"/>
              </a:rPr>
              <a:t>B</a:t>
            </a:r>
            <a:r>
              <a:rPr lang="en-US" altLang="zh-CN" sz="1400">
                <a:latin typeface="Times New Roman" panose="02020603050405020304" charset="0"/>
                <a:cs typeface="Times New Roman" panose="02020603050405020304" charset="0"/>
                <a:sym typeface="+mn-ea"/>
              </a:rPr>
              <a:t>.</a:t>
            </a:r>
            <a:r>
              <a:rPr lang="zh-CN" altLang="en-US" sz="1400"/>
              <a:t> </a:t>
            </a:r>
            <a:endParaRPr lang="zh-CN" altLang="en-US" sz="1400"/>
          </a:p>
        </p:txBody>
      </p:sp>
      <p:sp>
        <p:nvSpPr>
          <p:cNvPr id="9" name="文本框 8"/>
          <p:cNvSpPr txBox="1"/>
          <p:nvPr/>
        </p:nvSpPr>
        <p:spPr>
          <a:xfrm>
            <a:off x="34290" y="1071245"/>
            <a:ext cx="8998585" cy="58356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34. What happened to Steve and Zach at first?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They got injured.	B. They lost their dog.  C. They were trapped.  D.They became separated</a:t>
            </a:r>
            <a:endParaRPr sz="1600">
              <a:latin typeface="Times New Roman" panose="02020603050405020304" charset="0"/>
              <a:cs typeface="Times New Roman" panose="02020603050405020304" charset="0"/>
            </a:endParaRPr>
          </a:p>
        </p:txBody>
      </p:sp>
      <p:sp>
        <p:nvSpPr>
          <p:cNvPr id="10" name="文本框 9"/>
          <p:cNvSpPr txBox="1"/>
          <p:nvPr/>
        </p:nvSpPr>
        <p:spPr>
          <a:xfrm>
            <a:off x="20320" y="1738630"/>
            <a:ext cx="8844915" cy="737235"/>
          </a:xfrm>
          <a:prstGeom prst="rect">
            <a:avLst/>
          </a:prstGeom>
          <a:noFill/>
        </p:spPr>
        <p:txBody>
          <a:bodyPr wrap="square" rtlCol="0">
            <a:spAutoFit/>
          </a:bodyPr>
          <a:lstStyle/>
          <a:p>
            <a:r>
              <a:rPr lang="zh-CN" altLang="en-US" sz="1400">
                <a:sym typeface="+mn-ea"/>
              </a:rPr>
              <a:t>解析：本题考查细节理解。根据文章第二段</a:t>
            </a:r>
            <a:r>
              <a:rPr lang="zh-CN" altLang="en-US" sz="1400">
                <a:latin typeface="Times New Roman" panose="02020603050405020304" charset="0"/>
                <a:cs typeface="Times New Roman" panose="02020603050405020304" charset="0"/>
                <a:sym typeface="+mn-ea"/>
              </a:rPr>
              <a:t>“Let’s go! We can make it back to the river we crossed today!” Steve kept Brady on the lead and their heads down against the fire-wind.以及第三段Then Brady pulled Steve down a sharp slope(坡). At its base, Zach was rubbing his ankle.可知</a:t>
            </a:r>
            <a:r>
              <a:rPr lang="zh-CN" altLang="en-US" sz="1400">
                <a:latin typeface="Times New Roman" panose="02020603050405020304" charset="0"/>
                <a:cs typeface="Times New Roman" panose="02020603050405020304" charset="0"/>
                <a:sym typeface="+mn-ea"/>
              </a:rPr>
              <a:t>Steve和Zach遇到了困难，故正确答案是</a:t>
            </a:r>
            <a:r>
              <a:rPr lang="en-US" altLang="zh-CN" sz="1400">
                <a:latin typeface="Times New Roman" panose="02020603050405020304" charset="0"/>
                <a:cs typeface="Times New Roman" panose="02020603050405020304" charset="0"/>
                <a:sym typeface="+mn-ea"/>
              </a:rPr>
              <a:t>C.</a:t>
            </a:r>
            <a:r>
              <a:rPr lang="zh-CN" altLang="en-US" sz="1400">
                <a:sym typeface="+mn-ea"/>
              </a:rPr>
              <a:t> </a:t>
            </a:r>
            <a:endParaRPr lang="zh-CN" altLang="en-US" sz="1400"/>
          </a:p>
        </p:txBody>
      </p:sp>
      <p:sp>
        <p:nvSpPr>
          <p:cNvPr id="11" name="下箭头标注 10"/>
          <p:cNvSpPr/>
          <p:nvPr/>
        </p:nvSpPr>
        <p:spPr>
          <a:xfrm>
            <a:off x="7795260" y="976313"/>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定位信息</a:t>
            </a:r>
            <a:endParaRPr lang="zh-CN" altLang="en-US"/>
          </a:p>
        </p:txBody>
      </p:sp>
      <p:sp>
        <p:nvSpPr>
          <p:cNvPr id="12" name="下箭头标注 11"/>
          <p:cNvSpPr/>
          <p:nvPr/>
        </p:nvSpPr>
        <p:spPr>
          <a:xfrm>
            <a:off x="7795260" y="2363153"/>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sym typeface="+mn-ea"/>
              </a:rPr>
              <a:t>定位信息</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6932295" y="547053"/>
            <a:ext cx="314325" cy="314325"/>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62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细节定位的题目：</a:t>
            </a:r>
            <a:r>
              <a:rPr lang="en-US" altLang="zh-CN" sz="1600">
                <a:ea typeface="宋体" panose="02010600030101010101" pitchFamily="2" charset="-122"/>
                <a:sym typeface="+mn-ea"/>
              </a:rPr>
              <a:t>  </a:t>
            </a:r>
            <a:r>
              <a:rPr lang="zh-CN" altLang="en-US" sz="1600">
                <a:ea typeface="宋体" panose="02010600030101010101" pitchFamily="2" charset="-122"/>
                <a:sym typeface="+mn-ea"/>
              </a:rPr>
              <a:t>西城二模</a:t>
            </a:r>
            <a:r>
              <a:rPr lang="en-US" altLang="zh-CN" sz="1600">
                <a:ea typeface="宋体" panose="02010600030101010101" pitchFamily="2" charset="-122"/>
                <a:sym typeface="+mn-ea"/>
              </a:rPr>
              <a:t>34  </a:t>
            </a:r>
            <a:r>
              <a:rPr lang="zh-CN" altLang="en-US" sz="1600">
                <a:ea typeface="宋体" panose="02010600030101010101" pitchFamily="2" charset="-122"/>
                <a:sym typeface="+mn-ea"/>
              </a:rPr>
              <a:t>朝阳二模</a:t>
            </a:r>
            <a:r>
              <a:rPr lang="en-US" altLang="zh-CN" sz="1600">
                <a:ea typeface="宋体" panose="02010600030101010101" pitchFamily="2" charset="-122"/>
                <a:sym typeface="+mn-ea"/>
              </a:rPr>
              <a:t>35</a:t>
            </a:r>
            <a:r>
              <a:rPr lang="en-US" altLang="zh-CN" sz="1600">
                <a:sym typeface="+mn-ea"/>
              </a:rPr>
              <a:t>  </a:t>
            </a:r>
            <a:endParaRPr lang="en-US" altLang="zh-CN" sz="1600"/>
          </a:p>
        </p:txBody>
      </p:sp>
      <p:sp>
        <p:nvSpPr>
          <p:cNvPr id="6" name="文本框 5"/>
          <p:cNvSpPr txBox="1"/>
          <p:nvPr/>
        </p:nvSpPr>
        <p:spPr>
          <a:xfrm>
            <a:off x="0" y="995045"/>
            <a:ext cx="9109710" cy="8299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34. What did Madison do during the Camp Fire?</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He rescued Sullivan.       B. He waited for Gaylord.</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C. He stayed with Miguel.   D. He ran away from Paradise.</a:t>
            </a:r>
            <a:endParaRPr sz="1600">
              <a:latin typeface="Times New Roman" panose="02020603050405020304" charset="0"/>
              <a:cs typeface="Times New Roman" panose="02020603050405020304" charset="0"/>
            </a:endParaRPr>
          </a:p>
        </p:txBody>
      </p:sp>
      <p:sp>
        <p:nvSpPr>
          <p:cNvPr id="7" name="文本框 6"/>
          <p:cNvSpPr txBox="1"/>
          <p:nvPr/>
        </p:nvSpPr>
        <p:spPr>
          <a:xfrm>
            <a:off x="6350" y="1824673"/>
            <a:ext cx="9144000" cy="953135"/>
          </a:xfrm>
          <a:prstGeom prst="rect">
            <a:avLst/>
          </a:prstGeom>
          <a:noFill/>
        </p:spPr>
        <p:txBody>
          <a:bodyPr wrap="square" rtlCol="0">
            <a:spAutoFit/>
          </a:bodyPr>
          <a:lstStyle/>
          <a:p>
            <a:r>
              <a:rPr lang="zh-CN" altLang="en-US" sz="1400"/>
              <a:t>解析：本题考查细节理解。根据文章第一段</a:t>
            </a:r>
            <a:r>
              <a:rPr sz="1400">
                <a:latin typeface="Times New Roman" panose="02020603050405020304" charset="0"/>
                <a:cs typeface="Times New Roman" panose="02020603050405020304" charset="0"/>
              </a:rPr>
              <a:t>As the Camp Fire continued, killing at least 85 people and displacing thousands more in Northern California, Madison waited there.</a:t>
            </a:r>
            <a:r>
              <a:rPr lang="zh-CN" sz="1400">
                <a:latin typeface="Times New Roman" panose="02020603050405020304" charset="0"/>
                <a:ea typeface="宋体" panose="02010600030101010101" pitchFamily="2" charset="-122"/>
                <a:cs typeface="Times New Roman" panose="02020603050405020304" charset="0"/>
              </a:rPr>
              <a:t>以及第四段当</a:t>
            </a:r>
            <a:r>
              <a:rPr sz="1400">
                <a:latin typeface="Times New Roman" panose="02020603050405020304" charset="0"/>
                <a:cs typeface="Times New Roman" panose="02020603050405020304" charset="0"/>
                <a:sym typeface="+mn-ea"/>
              </a:rPr>
              <a:t>Madison</a:t>
            </a:r>
            <a:r>
              <a:rPr lang="zh-CN" sz="1400">
                <a:latin typeface="Times New Roman" panose="02020603050405020304" charset="0"/>
                <a:ea typeface="宋体" panose="02010600030101010101" pitchFamily="2" charset="-122"/>
                <a:cs typeface="Times New Roman" panose="02020603050405020304" charset="0"/>
                <a:sym typeface="+mn-ea"/>
              </a:rPr>
              <a:t>被找到的时候它在</a:t>
            </a:r>
            <a:r>
              <a:rPr lang="en-US" altLang="zh-CN" sz="1400">
                <a:latin typeface="Times New Roman" panose="02020603050405020304" charset="0"/>
                <a:ea typeface="宋体" panose="02010600030101010101" pitchFamily="2" charset="-122"/>
                <a:cs typeface="Times New Roman" panose="02020603050405020304" charset="0"/>
                <a:sym typeface="+mn-ea"/>
              </a:rPr>
              <a:t>Gaylord</a:t>
            </a:r>
            <a:r>
              <a:rPr lang="zh-CN" altLang="en-US" sz="1400">
                <a:latin typeface="Times New Roman" panose="02020603050405020304" charset="0"/>
                <a:ea typeface="宋体" panose="02010600030101010101" pitchFamily="2" charset="-122"/>
                <a:cs typeface="Times New Roman" panose="02020603050405020304" charset="0"/>
                <a:sym typeface="+mn-ea"/>
              </a:rPr>
              <a:t>的家里，第五段</a:t>
            </a:r>
            <a:r>
              <a:rPr lang="en-US" altLang="zh-CN" sz="1400">
                <a:latin typeface="Times New Roman" panose="02020603050405020304" charset="0"/>
                <a:ea typeface="宋体" panose="02010600030101010101" pitchFamily="2" charset="-122"/>
                <a:cs typeface="Times New Roman" panose="02020603050405020304" charset="0"/>
                <a:sym typeface="+mn-ea"/>
              </a:rPr>
              <a:t>“Madison waiting for her”</a:t>
            </a:r>
            <a:r>
              <a:rPr lang="zh-CN" altLang="en-US" sz="1400">
                <a:latin typeface="Times New Roman" panose="02020603050405020304" charset="0"/>
                <a:ea typeface="宋体" panose="02010600030101010101" pitchFamily="2" charset="-122"/>
                <a:cs typeface="Times New Roman" panose="02020603050405020304" charset="0"/>
                <a:sym typeface="+mn-ea"/>
              </a:rPr>
              <a:t>可知</a:t>
            </a:r>
            <a:r>
              <a:rPr lang="en-US" altLang="zh-CN" sz="1400">
                <a:latin typeface="Times New Roman" panose="02020603050405020304" charset="0"/>
                <a:ea typeface="宋体" panose="02010600030101010101" pitchFamily="2" charset="-122"/>
                <a:cs typeface="Times New Roman" panose="02020603050405020304" charset="0"/>
                <a:sym typeface="+mn-ea"/>
              </a:rPr>
              <a:t>, Madison</a:t>
            </a:r>
            <a:r>
              <a:rPr lang="zh-CN" altLang="en-US" sz="1400">
                <a:latin typeface="Times New Roman" panose="02020603050405020304" charset="0"/>
                <a:ea typeface="宋体" panose="02010600030101010101" pitchFamily="2" charset="-122"/>
                <a:cs typeface="Times New Roman" panose="02020603050405020304" charset="0"/>
                <a:sym typeface="+mn-ea"/>
              </a:rPr>
              <a:t>在等</a:t>
            </a:r>
            <a:r>
              <a:rPr lang="en-US" altLang="zh-CN" sz="1400">
                <a:latin typeface="Times New Roman" panose="02020603050405020304" charset="0"/>
                <a:ea typeface="宋体" panose="02010600030101010101" pitchFamily="2" charset="-122"/>
                <a:cs typeface="Times New Roman" panose="02020603050405020304" charset="0"/>
                <a:sym typeface="+mn-ea"/>
              </a:rPr>
              <a:t>Gaylord</a:t>
            </a:r>
            <a:r>
              <a:rPr lang="zh-CN" altLang="en-US" sz="1400">
                <a:latin typeface="Times New Roman" panose="02020603050405020304" charset="0"/>
                <a:ea typeface="宋体" panose="02010600030101010101" pitchFamily="2" charset="-122"/>
                <a:cs typeface="Times New Roman" panose="02020603050405020304" charset="0"/>
                <a:sym typeface="+mn-ea"/>
              </a:rPr>
              <a:t>与</a:t>
            </a:r>
            <a:r>
              <a:rPr lang="en-US" altLang="zh-CN" sz="1400">
                <a:latin typeface="Times New Roman" panose="02020603050405020304" charset="0"/>
                <a:ea typeface="宋体" panose="02010600030101010101" pitchFamily="2" charset="-122"/>
                <a:cs typeface="Times New Roman" panose="02020603050405020304" charset="0"/>
                <a:sym typeface="+mn-ea"/>
              </a:rPr>
              <a:t>B</a:t>
            </a:r>
            <a:r>
              <a:rPr lang="zh-CN" altLang="en-US" sz="1400">
                <a:latin typeface="Times New Roman" panose="02020603050405020304" charset="0"/>
                <a:ea typeface="宋体" panose="02010600030101010101" pitchFamily="2" charset="-122"/>
                <a:cs typeface="Times New Roman" panose="02020603050405020304" charset="0"/>
                <a:sym typeface="+mn-ea"/>
              </a:rPr>
              <a:t>选项</a:t>
            </a:r>
            <a:r>
              <a:rPr lang="en-US" altLang="zh-CN" sz="1400">
                <a:latin typeface="Times New Roman" panose="02020603050405020304" charset="0"/>
                <a:ea typeface="宋体" panose="02010600030101010101" pitchFamily="2" charset="-122"/>
                <a:cs typeface="Times New Roman" panose="02020603050405020304" charset="0"/>
                <a:sym typeface="+mn-ea"/>
              </a:rPr>
              <a:t>“</a:t>
            </a:r>
            <a:r>
              <a:rPr sz="1400">
                <a:latin typeface="Times New Roman" panose="02020603050405020304" charset="0"/>
                <a:cs typeface="Times New Roman" panose="02020603050405020304" charset="0"/>
                <a:sym typeface="+mn-ea"/>
              </a:rPr>
              <a:t>He waited for Gaylord.</a:t>
            </a:r>
            <a:r>
              <a:rPr lang="en-US" altLang="zh-CN" sz="1400">
                <a:latin typeface="Times New Roman" panose="02020603050405020304" charset="0"/>
                <a:ea typeface="宋体" panose="02010600030101010101" pitchFamily="2" charset="-122"/>
                <a:cs typeface="Times New Roman" panose="02020603050405020304" charset="0"/>
                <a:sym typeface="+mn-ea"/>
              </a:rPr>
              <a:t>”</a:t>
            </a:r>
            <a:r>
              <a:rPr lang="zh-CN" altLang="en-US" sz="1400">
                <a:latin typeface="Times New Roman" panose="02020603050405020304" charset="0"/>
                <a:ea typeface="宋体" panose="02010600030101010101" pitchFamily="2" charset="-122"/>
                <a:cs typeface="Times New Roman" panose="02020603050405020304" charset="0"/>
                <a:sym typeface="+mn-ea"/>
              </a:rPr>
              <a:t>表意一致，</a:t>
            </a:r>
            <a:r>
              <a:rPr lang="zh-CN" altLang="en-US" sz="1400">
                <a:latin typeface="Times New Roman" panose="02020603050405020304" charset="0"/>
                <a:cs typeface="Times New Roman" panose="02020603050405020304" charset="0"/>
                <a:sym typeface="+mn-ea"/>
              </a:rPr>
              <a:t>故正确答案是</a:t>
            </a:r>
            <a:r>
              <a:rPr lang="en-US" altLang="zh-CN" sz="1400">
                <a:latin typeface="Times New Roman" panose="02020603050405020304" charset="0"/>
                <a:cs typeface="Times New Roman" panose="02020603050405020304" charset="0"/>
                <a:sym typeface="+mn-ea"/>
              </a:rPr>
              <a:t>B</a:t>
            </a:r>
            <a:r>
              <a:rPr lang="en-US" altLang="zh-CN" sz="1400">
                <a:latin typeface="Times New Roman" panose="02020603050405020304" charset="0"/>
                <a:cs typeface="Times New Roman" panose="02020603050405020304" charset="0"/>
                <a:sym typeface="+mn-ea"/>
              </a:rPr>
              <a:t>.</a:t>
            </a:r>
            <a:r>
              <a:rPr lang="zh-CN" altLang="en-US" sz="1400"/>
              <a:t> </a:t>
            </a:r>
            <a:endParaRPr lang="zh-CN" altLang="en-US" sz="1400"/>
          </a:p>
        </p:txBody>
      </p:sp>
      <p:sp>
        <p:nvSpPr>
          <p:cNvPr id="9" name="文本框 8"/>
          <p:cNvSpPr txBox="1"/>
          <p:nvPr/>
        </p:nvSpPr>
        <p:spPr>
          <a:xfrm>
            <a:off x="6350" y="2778125"/>
            <a:ext cx="8998585" cy="8299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35. Why does the author mention the two people in Paragraph 2?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To stress the importance of the race.     B. To praise the experienced swimmers.</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C. To show the wide range of the participants.  D. To introduce the various events of the race. </a:t>
            </a:r>
            <a:endParaRPr sz="1600">
              <a:latin typeface="Times New Roman" panose="02020603050405020304" charset="0"/>
              <a:cs typeface="Times New Roman" panose="02020603050405020304" charset="0"/>
            </a:endParaRPr>
          </a:p>
        </p:txBody>
      </p:sp>
      <p:sp>
        <p:nvSpPr>
          <p:cNvPr id="10" name="文本框 9"/>
          <p:cNvSpPr txBox="1"/>
          <p:nvPr/>
        </p:nvSpPr>
        <p:spPr>
          <a:xfrm>
            <a:off x="0" y="3557905"/>
            <a:ext cx="8844915" cy="953135"/>
          </a:xfrm>
          <a:prstGeom prst="rect">
            <a:avLst/>
          </a:prstGeom>
          <a:noFill/>
        </p:spPr>
        <p:txBody>
          <a:bodyPr wrap="square" rtlCol="0">
            <a:spAutoFit/>
          </a:bodyPr>
          <a:lstStyle/>
          <a:p>
            <a:r>
              <a:rPr lang="zh-CN" altLang="en-US" sz="1400">
                <a:sym typeface="+mn-ea"/>
              </a:rPr>
              <a:t>解析：本题考查细节理解。根据文章第二段</a:t>
            </a:r>
            <a:r>
              <a:rPr lang="zh-CN" altLang="en-US" sz="1400">
                <a:latin typeface="Times New Roman" panose="02020603050405020304" charset="0"/>
                <a:cs typeface="Times New Roman" panose="02020603050405020304" charset="0"/>
                <a:sym typeface="+mn-ea"/>
              </a:rPr>
              <a:t>“There seemed to be a mix of open-water enthusiasts alongside complete beginners—which is precisely the aim of the swims, to get as many people as possible completing their own challenge.</a:t>
            </a:r>
            <a:r>
              <a:rPr lang="en-US" altLang="zh-CN" sz="1400">
                <a:latin typeface="Times New Roman" panose="02020603050405020304" charset="0"/>
                <a:cs typeface="Times New Roman" panose="02020603050405020304" charset="0"/>
                <a:sym typeface="+mn-ea"/>
              </a:rPr>
              <a:t>”</a:t>
            </a:r>
            <a:r>
              <a:rPr lang="zh-CN" altLang="en-US" sz="1400">
                <a:latin typeface="Times New Roman" panose="02020603050405020304" charset="0"/>
                <a:ea typeface="宋体" panose="02010600030101010101" pitchFamily="2" charset="-122"/>
                <a:cs typeface="Times New Roman" panose="02020603050405020304" charset="0"/>
                <a:sym typeface="+mn-ea"/>
              </a:rPr>
              <a:t>可知，作者提到这两个人是为了说明参赛者的范围广泛，与</a:t>
            </a:r>
            <a:r>
              <a:rPr lang="en-US" altLang="zh-CN" sz="1400">
                <a:latin typeface="Times New Roman" panose="02020603050405020304" charset="0"/>
                <a:ea typeface="宋体" panose="02010600030101010101" pitchFamily="2" charset="-122"/>
                <a:cs typeface="Times New Roman" panose="02020603050405020304" charset="0"/>
                <a:sym typeface="+mn-ea"/>
              </a:rPr>
              <a:t>C</a:t>
            </a:r>
            <a:r>
              <a:rPr lang="zh-CN" altLang="en-US" sz="1400">
                <a:latin typeface="Times New Roman" panose="02020603050405020304" charset="0"/>
                <a:ea typeface="宋体" panose="02010600030101010101" pitchFamily="2" charset="-122"/>
                <a:cs typeface="Times New Roman" panose="02020603050405020304" charset="0"/>
                <a:sym typeface="+mn-ea"/>
              </a:rPr>
              <a:t>项</a:t>
            </a:r>
            <a:r>
              <a:rPr lang="en-US" altLang="zh-CN" sz="1400">
                <a:latin typeface="Times New Roman" panose="02020603050405020304" charset="0"/>
                <a:ea typeface="宋体" panose="02010600030101010101" pitchFamily="2" charset="-122"/>
                <a:cs typeface="Times New Roman" panose="02020603050405020304" charset="0"/>
                <a:sym typeface="+mn-ea"/>
              </a:rPr>
              <a:t>“</a:t>
            </a:r>
            <a:r>
              <a:rPr sz="1400">
                <a:latin typeface="Times New Roman" panose="02020603050405020304" charset="0"/>
                <a:cs typeface="Times New Roman" panose="02020603050405020304" charset="0"/>
                <a:sym typeface="+mn-ea"/>
              </a:rPr>
              <a:t>To show the wide range of the participants. </a:t>
            </a:r>
            <a:r>
              <a:rPr lang="en-US" altLang="zh-CN" sz="1400">
                <a:latin typeface="Times New Roman" panose="02020603050405020304" charset="0"/>
                <a:ea typeface="宋体" panose="02010600030101010101" pitchFamily="2" charset="-122"/>
                <a:cs typeface="Times New Roman" panose="02020603050405020304" charset="0"/>
                <a:sym typeface="+mn-ea"/>
              </a:rPr>
              <a:t>”</a:t>
            </a:r>
            <a:r>
              <a:rPr lang="zh-CN" altLang="en-US" sz="1400">
                <a:latin typeface="Times New Roman" panose="02020603050405020304" charset="0"/>
                <a:ea typeface="宋体" panose="02010600030101010101" pitchFamily="2" charset="-122"/>
                <a:cs typeface="Times New Roman" panose="02020603050405020304" charset="0"/>
                <a:sym typeface="+mn-ea"/>
              </a:rPr>
              <a:t>表意一致</a:t>
            </a:r>
            <a:r>
              <a:rPr lang="zh-CN" altLang="en-US" sz="1400">
                <a:latin typeface="Times New Roman" panose="02020603050405020304" charset="0"/>
                <a:cs typeface="Times New Roman" panose="02020603050405020304" charset="0"/>
                <a:sym typeface="+mn-ea"/>
              </a:rPr>
              <a:t>，故正确答案是</a:t>
            </a:r>
            <a:r>
              <a:rPr lang="en-US" altLang="zh-CN" sz="1400">
                <a:latin typeface="Times New Roman" panose="02020603050405020304" charset="0"/>
                <a:cs typeface="Times New Roman" panose="02020603050405020304" charset="0"/>
                <a:sym typeface="+mn-ea"/>
              </a:rPr>
              <a:t>C</a:t>
            </a:r>
            <a:r>
              <a:rPr lang="en-US" altLang="zh-CN" sz="1400">
                <a:latin typeface="Times New Roman" panose="02020603050405020304" charset="0"/>
                <a:cs typeface="Times New Roman" panose="02020603050405020304" charset="0"/>
                <a:sym typeface="+mn-ea"/>
              </a:rPr>
              <a:t>.</a:t>
            </a:r>
            <a:r>
              <a:rPr lang="zh-CN" altLang="en-US" sz="1400">
                <a:sym typeface="+mn-ea"/>
              </a:rPr>
              <a:t> </a:t>
            </a:r>
            <a:endParaRPr lang="zh-CN" altLang="en-US" sz="1400"/>
          </a:p>
        </p:txBody>
      </p:sp>
      <p:sp>
        <p:nvSpPr>
          <p:cNvPr id="11" name="下箭头标注 10"/>
          <p:cNvSpPr/>
          <p:nvPr/>
        </p:nvSpPr>
        <p:spPr>
          <a:xfrm>
            <a:off x="7795260" y="976313"/>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定位信息</a:t>
            </a:r>
            <a:endParaRPr lang="zh-CN" altLang="en-US"/>
          </a:p>
        </p:txBody>
      </p:sp>
      <p:sp>
        <p:nvSpPr>
          <p:cNvPr id="12" name="下箭头标注 11"/>
          <p:cNvSpPr/>
          <p:nvPr/>
        </p:nvSpPr>
        <p:spPr>
          <a:xfrm>
            <a:off x="7795260" y="2777808"/>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sym typeface="+mn-ea"/>
              </a:rPr>
              <a:t>定位信息</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5389880" y="558483"/>
            <a:ext cx="314325" cy="31432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62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细节定位并推理的题目：西城一模</a:t>
            </a:r>
            <a:r>
              <a:rPr lang="en-US" altLang="zh-CN" sz="1600">
                <a:ea typeface="宋体" panose="02010600030101010101" pitchFamily="2" charset="-122"/>
                <a:sym typeface="+mn-ea"/>
              </a:rPr>
              <a:t>36</a:t>
            </a:r>
            <a:r>
              <a:rPr lang="en-US" altLang="zh-CN" sz="1600">
                <a:sym typeface="+mn-ea"/>
              </a:rPr>
              <a:t> </a:t>
            </a:r>
            <a:r>
              <a:rPr lang="zh-CN" altLang="en-US" sz="1600">
                <a:ea typeface="宋体" panose="02010600030101010101" pitchFamily="2" charset="-122"/>
                <a:sym typeface="+mn-ea"/>
              </a:rPr>
              <a:t>东城一模</a:t>
            </a:r>
            <a:r>
              <a:rPr lang="en-US" altLang="zh-CN" sz="1600">
                <a:ea typeface="宋体" panose="02010600030101010101" pitchFamily="2" charset="-122"/>
                <a:sym typeface="+mn-ea"/>
              </a:rPr>
              <a:t>36</a:t>
            </a:r>
            <a:r>
              <a:rPr lang="en-US" altLang="zh-CN" sz="1600">
                <a:sym typeface="+mn-ea"/>
              </a:rPr>
              <a:t> </a:t>
            </a:r>
            <a:endParaRPr lang="en-US" altLang="zh-CN" sz="1600"/>
          </a:p>
        </p:txBody>
      </p:sp>
      <p:sp>
        <p:nvSpPr>
          <p:cNvPr id="9" name="文本框 8"/>
          <p:cNvSpPr txBox="1"/>
          <p:nvPr/>
        </p:nvSpPr>
        <p:spPr>
          <a:xfrm>
            <a:off x="0" y="1082040"/>
            <a:ext cx="8998585" cy="58356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36. How did Emily Lancaster feel when she first heard about Operation Photo Rescue?</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   A. Excited.            B. Hopeless.          C. Satisfied.            D. Sceptical.</a:t>
            </a:r>
            <a:endParaRPr sz="1600">
              <a:latin typeface="Times New Roman" panose="02020603050405020304" charset="0"/>
              <a:cs typeface="Times New Roman" panose="02020603050405020304" charset="0"/>
            </a:endParaRPr>
          </a:p>
        </p:txBody>
      </p:sp>
      <p:sp>
        <p:nvSpPr>
          <p:cNvPr id="10" name="文本框 9"/>
          <p:cNvSpPr txBox="1"/>
          <p:nvPr/>
        </p:nvSpPr>
        <p:spPr>
          <a:xfrm>
            <a:off x="20955" y="1665605"/>
            <a:ext cx="8844915" cy="521970"/>
          </a:xfrm>
          <a:prstGeom prst="rect">
            <a:avLst/>
          </a:prstGeom>
          <a:noFill/>
        </p:spPr>
        <p:txBody>
          <a:bodyPr wrap="square" rtlCol="0">
            <a:spAutoFit/>
          </a:bodyPr>
          <a:lstStyle/>
          <a:p>
            <a:r>
              <a:rPr lang="zh-CN" altLang="en-US" sz="1400">
                <a:sym typeface="+mn-ea"/>
              </a:rPr>
              <a:t>解析：本题考查细节并进行推理。根据文章第三段最后一句中</a:t>
            </a:r>
            <a:r>
              <a:rPr lang="en-US" altLang="zh-CN" sz="1400">
                <a:sym typeface="+mn-ea"/>
              </a:rPr>
              <a:t>“</a:t>
            </a:r>
            <a:r>
              <a:rPr lang="zh-CN" altLang="en-US" sz="1400">
                <a:latin typeface="Times New Roman" panose="02020603050405020304" charset="0"/>
                <a:cs typeface="Times New Roman" panose="02020603050405020304" charset="0"/>
                <a:sym typeface="+mn-ea"/>
              </a:rPr>
              <a:t>I didn’t have a whole lot of hope they could fix them, but they did,</a:t>
            </a:r>
            <a:r>
              <a:rPr lang="en-US" altLang="zh-CN" sz="1400">
                <a:latin typeface="Times New Roman" panose="02020603050405020304" charset="0"/>
                <a:cs typeface="Times New Roman" panose="02020603050405020304" charset="0"/>
                <a:sym typeface="+mn-ea"/>
              </a:rPr>
              <a:t>”</a:t>
            </a:r>
            <a:r>
              <a:rPr lang="zh-CN" altLang="en-US" sz="1400">
                <a:latin typeface="Times New Roman" panose="02020603050405020304" charset="0"/>
                <a:ea typeface="宋体" panose="02010600030101010101" pitchFamily="2" charset="-122"/>
                <a:cs typeface="Times New Roman" panose="02020603050405020304" charset="0"/>
                <a:sym typeface="+mn-ea"/>
              </a:rPr>
              <a:t>可知，</a:t>
            </a:r>
            <a:r>
              <a:rPr lang="en-US" altLang="zh-CN" sz="1400">
                <a:latin typeface="Times New Roman" panose="02020603050405020304" charset="0"/>
                <a:ea typeface="宋体" panose="02010600030101010101" pitchFamily="2" charset="-122"/>
                <a:cs typeface="Times New Roman" panose="02020603050405020304" charset="0"/>
                <a:sym typeface="+mn-ea"/>
              </a:rPr>
              <a:t>Emily</a:t>
            </a:r>
            <a:r>
              <a:rPr lang="zh-CN" altLang="en-US" sz="1400">
                <a:latin typeface="Times New Roman" panose="02020603050405020304" charset="0"/>
                <a:ea typeface="宋体" panose="02010600030101010101" pitchFamily="2" charset="-122"/>
                <a:cs typeface="Times New Roman" panose="02020603050405020304" charset="0"/>
                <a:sym typeface="+mn-ea"/>
              </a:rPr>
              <a:t>最初的感觉是不抱太大希望的，即怀疑的感觉，故正确答案是</a:t>
            </a:r>
            <a:r>
              <a:rPr lang="en-US" altLang="zh-CN" sz="1400">
                <a:latin typeface="Times New Roman" panose="02020603050405020304" charset="0"/>
                <a:ea typeface="宋体" panose="02010600030101010101" pitchFamily="2" charset="-122"/>
                <a:cs typeface="Times New Roman" panose="02020603050405020304" charset="0"/>
                <a:sym typeface="+mn-ea"/>
              </a:rPr>
              <a:t>D.</a:t>
            </a:r>
            <a:endParaRPr lang="en-US" altLang="zh-CN" sz="1400">
              <a:latin typeface="Times New Roman" panose="02020603050405020304" charset="0"/>
              <a:ea typeface="宋体" panose="02010600030101010101" pitchFamily="2" charset="-122"/>
              <a:cs typeface="Times New Roman" panose="02020603050405020304" charset="0"/>
              <a:sym typeface="+mn-ea"/>
            </a:endParaRPr>
          </a:p>
        </p:txBody>
      </p:sp>
      <p:sp>
        <p:nvSpPr>
          <p:cNvPr id="11" name="下箭头标注 10"/>
          <p:cNvSpPr/>
          <p:nvPr/>
        </p:nvSpPr>
        <p:spPr>
          <a:xfrm>
            <a:off x="7906385" y="849630"/>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定位细节</a:t>
            </a:r>
            <a:endParaRPr lang="zh-CN" altLang="en-US"/>
          </a:p>
          <a:p>
            <a:pPr algn="ctr"/>
            <a:r>
              <a:rPr lang="zh-CN" altLang="en-US"/>
              <a:t>进行推理</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6293485" y="534988"/>
            <a:ext cx="314325" cy="314325"/>
          </a:xfrm>
          <a:prstGeom prst="rect">
            <a:avLst/>
          </a:prstGeom>
        </p:spPr>
      </p:pic>
      <p:pic>
        <p:nvPicPr>
          <p:cNvPr id="5" name="图片 4"/>
          <p:cNvPicPr>
            <a:picLocks noChangeAspect="1"/>
          </p:cNvPicPr>
          <p:nvPr/>
        </p:nvPicPr>
        <p:blipFill>
          <a:blip r:embed="rId3"/>
          <a:stretch>
            <a:fillRect/>
          </a:stretch>
        </p:blipFill>
        <p:spPr>
          <a:xfrm>
            <a:off x="5979160" y="535623"/>
            <a:ext cx="314325" cy="314325"/>
          </a:xfrm>
          <a:prstGeom prst="rect">
            <a:avLst/>
          </a:prstGeom>
        </p:spPr>
      </p:pic>
      <p:sp>
        <p:nvSpPr>
          <p:cNvPr id="6" name="文本框 5"/>
          <p:cNvSpPr txBox="1"/>
          <p:nvPr/>
        </p:nvSpPr>
        <p:spPr>
          <a:xfrm>
            <a:off x="0" y="2280285"/>
            <a:ext cx="8998585" cy="58356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sz="1600">
                <a:latin typeface="Times New Roman" panose="02020603050405020304" charset="0"/>
                <a:cs typeface="Times New Roman" panose="02020603050405020304" charset="0"/>
              </a:rPr>
              <a:t>36. How did Steve feel after Brady pulled his jeans?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Uneasy.		B. Impatient.	C. Numb.	    D. Uncertain.</a:t>
            </a:r>
            <a:endParaRPr sz="1600">
              <a:latin typeface="Times New Roman" panose="02020603050405020304" charset="0"/>
              <a:cs typeface="Times New Roman" panose="02020603050405020304" charset="0"/>
            </a:endParaRPr>
          </a:p>
        </p:txBody>
      </p:sp>
      <p:sp>
        <p:nvSpPr>
          <p:cNvPr id="7" name="文本框 6"/>
          <p:cNvSpPr txBox="1"/>
          <p:nvPr/>
        </p:nvSpPr>
        <p:spPr>
          <a:xfrm>
            <a:off x="34290" y="3022600"/>
            <a:ext cx="8844915" cy="521970"/>
          </a:xfrm>
          <a:prstGeom prst="rect">
            <a:avLst/>
          </a:prstGeom>
          <a:noFill/>
        </p:spPr>
        <p:txBody>
          <a:bodyPr wrap="square" rtlCol="0">
            <a:spAutoFit/>
          </a:bodyPr>
          <a:p>
            <a:r>
              <a:rPr lang="zh-CN" altLang="en-US" sz="1400">
                <a:sym typeface="+mn-ea"/>
              </a:rPr>
              <a:t>解析：本题考查细节并进行推理。根据文章第五段</a:t>
            </a:r>
            <a:r>
              <a:rPr lang="en-US" altLang="zh-CN" sz="1400">
                <a:sym typeface="+mn-ea"/>
              </a:rPr>
              <a:t>“</a:t>
            </a:r>
            <a:r>
              <a:rPr lang="zh-CN" altLang="en-US" sz="1400">
                <a:latin typeface="Times New Roman" panose="02020603050405020304" charset="0"/>
                <a:cs typeface="Times New Roman" panose="02020603050405020304" charset="0"/>
                <a:sym typeface="+mn-ea"/>
              </a:rPr>
              <a:t>The message was clear, but Steve hesitated. </a:t>
            </a:r>
            <a:r>
              <a:rPr lang="en-US" altLang="zh-CN" sz="1400">
                <a:latin typeface="Times New Roman" panose="02020603050405020304" charset="0"/>
                <a:cs typeface="Times New Roman" panose="02020603050405020304" charset="0"/>
                <a:sym typeface="+mn-ea"/>
              </a:rPr>
              <a:t>”</a:t>
            </a:r>
            <a:r>
              <a:rPr lang="zh-CN" altLang="en-US" sz="1400">
                <a:latin typeface="Times New Roman" panose="02020603050405020304" charset="0"/>
                <a:ea typeface="宋体" panose="02010600030101010101" pitchFamily="2" charset="-122"/>
                <a:cs typeface="Times New Roman" panose="02020603050405020304" charset="0"/>
                <a:sym typeface="+mn-ea"/>
              </a:rPr>
              <a:t>可知，</a:t>
            </a:r>
            <a:r>
              <a:rPr lang="en-US" altLang="zh-CN" sz="1400">
                <a:latin typeface="Times New Roman" panose="02020603050405020304" charset="0"/>
                <a:ea typeface="宋体" panose="02010600030101010101" pitchFamily="2" charset="-122"/>
                <a:cs typeface="Times New Roman" panose="02020603050405020304" charset="0"/>
                <a:sym typeface="+mn-ea"/>
              </a:rPr>
              <a:t>Steve</a:t>
            </a:r>
            <a:r>
              <a:rPr lang="zh-CN" altLang="en-US" sz="1400">
                <a:latin typeface="Times New Roman" panose="02020603050405020304" charset="0"/>
                <a:ea typeface="宋体" panose="02010600030101010101" pitchFamily="2" charset="-122"/>
                <a:cs typeface="Times New Roman" panose="02020603050405020304" charset="0"/>
                <a:sym typeface="+mn-ea"/>
              </a:rPr>
              <a:t>是犹豫的，不确定的，故正确答案是</a:t>
            </a:r>
            <a:r>
              <a:rPr lang="en-US" altLang="zh-CN" sz="1400">
                <a:latin typeface="Times New Roman" panose="02020603050405020304" charset="0"/>
                <a:ea typeface="宋体" panose="02010600030101010101" pitchFamily="2" charset="-122"/>
                <a:cs typeface="Times New Roman" panose="02020603050405020304" charset="0"/>
                <a:sym typeface="+mn-ea"/>
              </a:rPr>
              <a:t>D.</a:t>
            </a:r>
            <a:endParaRPr lang="en-US" altLang="zh-CN" sz="1400">
              <a:latin typeface="Times New Roman" panose="02020603050405020304" charset="0"/>
              <a:ea typeface="宋体" panose="02010600030101010101" pitchFamily="2" charset="-122"/>
              <a:cs typeface="Times New Roman" panose="02020603050405020304" charset="0"/>
              <a:sym typeface="+mn-ea"/>
            </a:endParaRPr>
          </a:p>
        </p:txBody>
      </p:sp>
      <p:sp>
        <p:nvSpPr>
          <p:cNvPr id="12" name="下箭头标注 11"/>
          <p:cNvSpPr/>
          <p:nvPr/>
        </p:nvSpPr>
        <p:spPr>
          <a:xfrm>
            <a:off x="7628255" y="1979930"/>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进行推理</a:t>
            </a:r>
            <a:endParaRPr lang="zh-CN" altLang="en-US"/>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62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细节定位并推理的题目：东城二模</a:t>
            </a:r>
            <a:r>
              <a:rPr lang="en-US" sz="1600">
                <a:ea typeface="宋体" panose="02010600030101010101" pitchFamily="2" charset="-122"/>
                <a:sym typeface="+mn-ea"/>
              </a:rPr>
              <a:t>31</a:t>
            </a:r>
            <a:r>
              <a:rPr lang="zh-CN" altLang="en-US" sz="1600">
                <a:ea typeface="宋体" panose="02010600030101010101" pitchFamily="2" charset="-122"/>
                <a:sym typeface="+mn-ea"/>
              </a:rPr>
              <a:t>，</a:t>
            </a:r>
            <a:r>
              <a:rPr lang="en-US" altLang="zh-CN" sz="1600">
                <a:ea typeface="宋体" panose="02010600030101010101" pitchFamily="2" charset="-122"/>
                <a:sym typeface="+mn-ea"/>
              </a:rPr>
              <a:t>33</a:t>
            </a:r>
            <a:endParaRPr lang="en-US" altLang="zh-CN" sz="1600">
              <a:ea typeface="宋体" panose="02010600030101010101" pitchFamily="2" charset="-122"/>
              <a:sym typeface="+mn-ea"/>
            </a:endParaRPr>
          </a:p>
        </p:txBody>
      </p:sp>
      <p:sp>
        <p:nvSpPr>
          <p:cNvPr id="9" name="文本框 8"/>
          <p:cNvSpPr txBox="1"/>
          <p:nvPr/>
        </p:nvSpPr>
        <p:spPr>
          <a:xfrm>
            <a:off x="73025" y="2827655"/>
            <a:ext cx="8998585" cy="58356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33. How </a:t>
            </a:r>
            <a:r>
              <a:rPr sz="1600">
                <a:latin typeface="Times New Roman" panose="02020603050405020304" charset="0"/>
                <a:cs typeface="Times New Roman" panose="02020603050405020304" charset="0"/>
                <a:sym typeface="+mn-ea"/>
              </a:rPr>
              <a:t>i</a:t>
            </a:r>
            <a:r>
              <a:rPr sz="1600">
                <a:latin typeface="Times New Roman" panose="02020603050405020304" charset="0"/>
                <a:cs typeface="Times New Roman" panose="02020603050405020304" charset="0"/>
              </a:rPr>
              <a:t>dd Tara know more about Mr. Dan?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From a news reporter.   B. From a stranger.   C. From a shop assistant.   D.From his neighbor.</a:t>
            </a:r>
            <a:endParaRPr sz="1600">
              <a:latin typeface="Times New Roman" panose="02020603050405020304" charset="0"/>
              <a:cs typeface="Times New Roman" panose="02020603050405020304" charset="0"/>
            </a:endParaRPr>
          </a:p>
        </p:txBody>
      </p:sp>
      <p:sp>
        <p:nvSpPr>
          <p:cNvPr id="10" name="文本框 9"/>
          <p:cNvSpPr txBox="1"/>
          <p:nvPr/>
        </p:nvSpPr>
        <p:spPr>
          <a:xfrm>
            <a:off x="73025" y="3505835"/>
            <a:ext cx="8844915" cy="737235"/>
          </a:xfrm>
          <a:prstGeom prst="rect">
            <a:avLst/>
          </a:prstGeom>
          <a:noFill/>
        </p:spPr>
        <p:txBody>
          <a:bodyPr wrap="square" rtlCol="0">
            <a:spAutoFit/>
          </a:bodyPr>
          <a:lstStyle/>
          <a:p>
            <a:r>
              <a:rPr lang="zh-CN" altLang="en-US" sz="1400">
                <a:sym typeface="+mn-ea"/>
              </a:rPr>
              <a:t>解析：本题考查细节并进行推理。根据文章第三段第一句</a:t>
            </a:r>
            <a:r>
              <a:rPr sz="1400">
                <a:latin typeface="Times New Roman" panose="02020603050405020304" charset="0"/>
                <a:cs typeface="Times New Roman" panose="02020603050405020304" charset="0"/>
                <a:sym typeface="+mn-ea"/>
              </a:rPr>
              <a:t>Tara posted the picture of her daughter and Mr. Dan on Facebook and someone who recognized him</a:t>
            </a:r>
            <a:r>
              <a:rPr lang="zh-CN" sz="1400">
                <a:latin typeface="Times New Roman" panose="02020603050405020304" charset="0"/>
                <a:ea typeface="宋体" panose="02010600030101010101" pitchFamily="2" charset="-122"/>
                <a:cs typeface="Times New Roman" panose="02020603050405020304" charset="0"/>
                <a:sym typeface="+mn-ea"/>
              </a:rPr>
              <a:t>和该段第三句</a:t>
            </a:r>
            <a:r>
              <a:rPr sz="1400">
                <a:latin typeface="Times New Roman" panose="02020603050405020304" charset="0"/>
                <a:cs typeface="Times New Roman" panose="02020603050405020304" charset="0"/>
                <a:sym typeface="+mn-ea"/>
              </a:rPr>
              <a:t> The person on Facebook told Tara </a:t>
            </a:r>
            <a:r>
              <a:rPr lang="zh-CN" altLang="en-US" sz="1400">
                <a:latin typeface="Times New Roman" panose="02020603050405020304" charset="0"/>
                <a:ea typeface="宋体" panose="02010600030101010101" pitchFamily="2" charset="-122"/>
                <a:cs typeface="Times New Roman" panose="02020603050405020304" charset="0"/>
                <a:sym typeface="+mn-ea"/>
              </a:rPr>
              <a:t>可知，</a:t>
            </a:r>
            <a:r>
              <a:rPr lang="en-US" sz="1400">
                <a:latin typeface="Times New Roman" panose="02020603050405020304" charset="0"/>
                <a:ea typeface="宋体" panose="02010600030101010101" pitchFamily="2" charset="-122"/>
                <a:cs typeface="Times New Roman" panose="02020603050405020304" charset="0"/>
                <a:sym typeface="+mn-ea"/>
              </a:rPr>
              <a:t>Tara</a:t>
            </a:r>
            <a:r>
              <a:rPr lang="zh-CN" altLang="en-US" sz="1400">
                <a:latin typeface="Times New Roman" panose="02020603050405020304" charset="0"/>
                <a:ea typeface="宋体" panose="02010600030101010101" pitchFamily="2" charset="-122"/>
                <a:cs typeface="Times New Roman" panose="02020603050405020304" charset="0"/>
                <a:sym typeface="+mn-ea"/>
              </a:rPr>
              <a:t>是由网上的这个陌生人得到的信息，故正确答案是</a:t>
            </a:r>
            <a:r>
              <a:rPr lang="en-US" altLang="zh-CN" sz="1400">
                <a:latin typeface="Times New Roman" panose="02020603050405020304" charset="0"/>
                <a:ea typeface="宋体" panose="02010600030101010101" pitchFamily="2" charset="-122"/>
                <a:cs typeface="Times New Roman" panose="02020603050405020304" charset="0"/>
                <a:sym typeface="+mn-ea"/>
              </a:rPr>
              <a:t>B</a:t>
            </a:r>
            <a:r>
              <a:rPr lang="en-US" altLang="zh-CN" sz="1400">
                <a:latin typeface="Times New Roman" panose="02020603050405020304" charset="0"/>
                <a:ea typeface="宋体" panose="02010600030101010101" pitchFamily="2" charset="-122"/>
                <a:cs typeface="Times New Roman" panose="02020603050405020304" charset="0"/>
                <a:sym typeface="+mn-ea"/>
              </a:rPr>
              <a:t>.</a:t>
            </a:r>
            <a:endParaRPr lang="en-US" altLang="zh-CN" sz="1400">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6293485" y="534988"/>
            <a:ext cx="314325" cy="314325"/>
          </a:xfrm>
          <a:prstGeom prst="rect">
            <a:avLst/>
          </a:prstGeom>
        </p:spPr>
      </p:pic>
      <p:pic>
        <p:nvPicPr>
          <p:cNvPr id="5" name="图片 4"/>
          <p:cNvPicPr>
            <a:picLocks noChangeAspect="1"/>
          </p:cNvPicPr>
          <p:nvPr/>
        </p:nvPicPr>
        <p:blipFill>
          <a:blip r:embed="rId3"/>
          <a:stretch>
            <a:fillRect/>
          </a:stretch>
        </p:blipFill>
        <p:spPr>
          <a:xfrm>
            <a:off x="5979160" y="535623"/>
            <a:ext cx="314325" cy="314325"/>
          </a:xfrm>
          <a:prstGeom prst="rect">
            <a:avLst/>
          </a:prstGeom>
        </p:spPr>
      </p:pic>
      <p:sp>
        <p:nvSpPr>
          <p:cNvPr id="6" name="文本框 5"/>
          <p:cNvSpPr txBox="1"/>
          <p:nvPr/>
        </p:nvSpPr>
        <p:spPr>
          <a:xfrm>
            <a:off x="145415" y="1146175"/>
            <a:ext cx="8998585" cy="58356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sz="1600">
                <a:latin typeface="Times New Roman" panose="02020603050405020304" charset="0"/>
                <a:cs typeface="Times New Roman" panose="02020603050405020304" charset="0"/>
                <a:sym typeface="+mn-ea"/>
              </a:rPr>
              <a:t>31. Mr. Dan looked cold because _____.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sym typeface="+mn-ea"/>
              </a:rPr>
              <a:t>A. he felt lonely 	B. he disliked little kids C. nobody had hugged him D. he knew little about Norah</a:t>
            </a:r>
            <a:endParaRPr sz="1600">
              <a:latin typeface="Times New Roman" panose="02020603050405020304" charset="0"/>
              <a:cs typeface="Times New Roman" panose="02020603050405020304" charset="0"/>
            </a:endParaRPr>
          </a:p>
        </p:txBody>
      </p:sp>
      <p:sp>
        <p:nvSpPr>
          <p:cNvPr id="7" name="文本框 6"/>
          <p:cNvSpPr txBox="1"/>
          <p:nvPr/>
        </p:nvSpPr>
        <p:spPr>
          <a:xfrm>
            <a:off x="73025" y="1750060"/>
            <a:ext cx="8844915" cy="953135"/>
          </a:xfrm>
          <a:prstGeom prst="rect">
            <a:avLst/>
          </a:prstGeom>
          <a:noFill/>
        </p:spPr>
        <p:txBody>
          <a:bodyPr wrap="square" rtlCol="0">
            <a:spAutoFit/>
          </a:bodyPr>
          <a:p>
            <a:r>
              <a:rPr lang="zh-CN" altLang="en-US" sz="1400">
                <a:sym typeface="+mn-ea"/>
              </a:rPr>
              <a:t>解析：本题考查细节理解。根据文章第二段第一句后半句，</a:t>
            </a:r>
            <a:r>
              <a:rPr lang="zh-CN" altLang="en-US" sz="1400">
                <a:latin typeface="Times New Roman" panose="02020603050405020304" charset="0"/>
                <a:cs typeface="Times New Roman" panose="02020603050405020304" charset="0"/>
                <a:sym typeface="+mn-ea"/>
              </a:rPr>
              <a:t>“she passed an old man who was by himself</a:t>
            </a:r>
            <a:r>
              <a:rPr lang="en-US" altLang="zh-CN" sz="1400">
                <a:latin typeface="Times New Roman" panose="02020603050405020304" charset="0"/>
                <a:cs typeface="Times New Roman" panose="02020603050405020304" charset="0"/>
                <a:sym typeface="+mn-ea"/>
              </a:rPr>
              <a:t>”</a:t>
            </a:r>
            <a:r>
              <a:rPr lang="zh-CN" altLang="en-US" sz="1400">
                <a:latin typeface="Times New Roman" panose="02020603050405020304" charset="0"/>
                <a:ea typeface="宋体" panose="02010600030101010101" pitchFamily="2" charset="-122"/>
                <a:cs typeface="Times New Roman" panose="02020603050405020304" charset="0"/>
                <a:sym typeface="+mn-ea"/>
              </a:rPr>
              <a:t>可知，老人是一个人走在路上，第三句 </a:t>
            </a:r>
            <a:r>
              <a:rPr lang="en-US" altLang="zh-CN" sz="1400">
                <a:latin typeface="Times New Roman" panose="02020603050405020304" charset="0"/>
                <a:ea typeface="宋体" panose="02010600030101010101" pitchFamily="2" charset="-122"/>
                <a:cs typeface="Times New Roman" panose="02020603050405020304" charset="0"/>
                <a:sym typeface="+mn-ea"/>
              </a:rPr>
              <a:t>“The man stopped and his demeanor changed from distant and serious to warm and friendly”</a:t>
            </a:r>
            <a:r>
              <a:rPr lang="zh-CN" altLang="en-US" sz="1400">
                <a:latin typeface="Times New Roman" panose="02020603050405020304" charset="0"/>
                <a:cs typeface="Times New Roman" panose="02020603050405020304" charset="0"/>
                <a:sym typeface="+mn-ea"/>
              </a:rPr>
              <a:t>.可知，遇到老人时，他的表情是冷漠而沉重的；由以上可以推出他很孤独，其他选项均与文章无关，故正确答案是</a:t>
            </a:r>
            <a:r>
              <a:rPr lang="en-US" altLang="zh-CN" sz="1400">
                <a:latin typeface="Times New Roman" panose="02020603050405020304" charset="0"/>
                <a:cs typeface="Times New Roman" panose="02020603050405020304" charset="0"/>
                <a:sym typeface="+mn-ea"/>
              </a:rPr>
              <a:t>A.</a:t>
            </a:r>
            <a:r>
              <a:rPr lang="zh-CN" altLang="en-US" sz="1400">
                <a:sym typeface="+mn-ea"/>
              </a:rPr>
              <a:t> </a:t>
            </a:r>
            <a:endParaRPr lang="en-US" altLang="zh-CN" sz="1400">
              <a:latin typeface="Times New Roman" panose="02020603050405020304" charset="0"/>
              <a:ea typeface="宋体" panose="02010600030101010101" pitchFamily="2" charset="-122"/>
              <a:cs typeface="Times New Roman" panose="02020603050405020304" charset="0"/>
              <a:sym typeface="+mn-ea"/>
            </a:endParaRPr>
          </a:p>
        </p:txBody>
      </p:sp>
      <p:sp>
        <p:nvSpPr>
          <p:cNvPr id="12" name="下箭头标注 11"/>
          <p:cNvSpPr/>
          <p:nvPr/>
        </p:nvSpPr>
        <p:spPr>
          <a:xfrm>
            <a:off x="7607300" y="2451735"/>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定位细节</a:t>
            </a:r>
            <a:endParaRPr lang="zh-CN" altLang="en-US"/>
          </a:p>
          <a:p>
            <a:pPr algn="ctr"/>
            <a:r>
              <a:rPr lang="zh-CN" altLang="en-US"/>
              <a:t>进行推理</a:t>
            </a:r>
            <a:endParaRPr lang="zh-CN" altLang="en-US"/>
          </a:p>
        </p:txBody>
      </p:sp>
      <p:sp>
        <p:nvSpPr>
          <p:cNvPr id="11" name="下箭头标注 10"/>
          <p:cNvSpPr/>
          <p:nvPr/>
        </p:nvSpPr>
        <p:spPr>
          <a:xfrm>
            <a:off x="7607300" y="766445"/>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定位细节</a:t>
            </a:r>
            <a:endParaRPr lang="zh-CN" altLang="en-US"/>
          </a:p>
          <a:p>
            <a:pPr algn="ctr"/>
            <a:r>
              <a:rPr lang="zh-CN" altLang="en-US"/>
              <a:t>进行推理</a:t>
            </a:r>
            <a:endParaRPr lang="zh-CN" altLang="en-US"/>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62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段落定位并推理的题目：西城一模</a:t>
            </a:r>
            <a:r>
              <a:rPr lang="en-US" altLang="zh-CN" sz="1600">
                <a:ea typeface="宋体" panose="02010600030101010101" pitchFamily="2" charset="-122"/>
                <a:sym typeface="+mn-ea"/>
              </a:rPr>
              <a:t>35</a:t>
            </a:r>
            <a:r>
              <a:rPr lang="en-US" altLang="zh-CN" sz="1600">
                <a:sym typeface="+mn-ea"/>
              </a:rPr>
              <a:t> </a:t>
            </a:r>
            <a:endParaRPr lang="en-US" altLang="zh-CN" sz="1600"/>
          </a:p>
        </p:txBody>
      </p:sp>
      <p:sp>
        <p:nvSpPr>
          <p:cNvPr id="9" name="文本框 8"/>
          <p:cNvSpPr txBox="1"/>
          <p:nvPr/>
        </p:nvSpPr>
        <p:spPr>
          <a:xfrm>
            <a:off x="145415" y="1146175"/>
            <a:ext cx="8998585" cy="10763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  35. From Paragraph 2, we know that Dave and Rebecca ______.</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   A. quit their jobs in 2006         B. inspired volunteers to join them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   C. spent four days mending the photos</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   D. made their work known in their newspaper</a:t>
            </a:r>
            <a:endParaRPr sz="1600">
              <a:latin typeface="Times New Roman" panose="02020603050405020304" charset="0"/>
              <a:cs typeface="Times New Roman" panose="02020603050405020304" charset="0"/>
            </a:endParaRPr>
          </a:p>
        </p:txBody>
      </p:sp>
      <p:sp>
        <p:nvSpPr>
          <p:cNvPr id="10" name="文本框 9"/>
          <p:cNvSpPr txBox="1"/>
          <p:nvPr/>
        </p:nvSpPr>
        <p:spPr>
          <a:xfrm>
            <a:off x="145415" y="2479675"/>
            <a:ext cx="8844915" cy="953135"/>
          </a:xfrm>
          <a:prstGeom prst="rect">
            <a:avLst/>
          </a:prstGeom>
          <a:noFill/>
        </p:spPr>
        <p:txBody>
          <a:bodyPr wrap="square" rtlCol="0">
            <a:spAutoFit/>
          </a:bodyPr>
          <a:lstStyle/>
          <a:p>
            <a:r>
              <a:rPr lang="zh-CN" altLang="en-US" sz="1400">
                <a:sym typeface="+mn-ea"/>
              </a:rPr>
              <a:t>解析：本题考查段落细节。根据文章第二段最后一句中</a:t>
            </a:r>
            <a:r>
              <a:rPr lang="en-US" altLang="zh-CN" sz="1400">
                <a:sym typeface="+mn-ea"/>
              </a:rPr>
              <a:t>“</a:t>
            </a:r>
            <a:r>
              <a:rPr lang="en-US" altLang="zh-CN" sz="1400">
                <a:latin typeface="Times New Roman" panose="02020603050405020304" charset="0"/>
                <a:cs typeface="Times New Roman" panose="02020603050405020304" charset="0"/>
                <a:sym typeface="+mn-ea"/>
              </a:rPr>
              <a:t>It just so happened that a popular website linked to Dave’s blog about the experience, and soon Operation Photo Rescue, as it came to be known, had emails from hundreds of volunteers, including photographers and restoration experts, eager to help.</a:t>
            </a:r>
            <a:r>
              <a:rPr lang="en-US" altLang="zh-CN" sz="1400">
                <a:sym typeface="+mn-ea"/>
              </a:rPr>
              <a:t>”</a:t>
            </a:r>
            <a:r>
              <a:rPr lang="zh-CN" altLang="en-US" sz="1400">
                <a:ea typeface="宋体" panose="02010600030101010101" pitchFamily="2" charset="-122"/>
                <a:sym typeface="+mn-ea"/>
              </a:rPr>
              <a:t>可知，作者鼓励其他的志愿者加入她们，其他选项在第二段并未提及，均为错误选项；故正确答案是</a:t>
            </a:r>
            <a:r>
              <a:rPr lang="en-US" altLang="zh-CN" sz="1400">
                <a:ea typeface="宋体" panose="02010600030101010101" pitchFamily="2" charset="-122"/>
                <a:sym typeface="+mn-ea"/>
              </a:rPr>
              <a:t>B.</a:t>
            </a:r>
            <a:endParaRPr lang="en-US" altLang="zh-CN" sz="1400">
              <a:ea typeface="宋体" panose="02010600030101010101" pitchFamily="2" charset="-122"/>
              <a:sym typeface="+mn-ea"/>
            </a:endParaRPr>
          </a:p>
        </p:txBody>
      </p:sp>
      <p:sp>
        <p:nvSpPr>
          <p:cNvPr id="11" name="下箭头标注 10"/>
          <p:cNvSpPr/>
          <p:nvPr/>
        </p:nvSpPr>
        <p:spPr>
          <a:xfrm>
            <a:off x="7906385" y="849630"/>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定位段落</a:t>
            </a:r>
            <a:endParaRPr lang="zh-CN" altLang="en-US"/>
          </a:p>
          <a:p>
            <a:pPr algn="ctr"/>
            <a:r>
              <a:rPr lang="zh-CN" altLang="en-US"/>
              <a:t>进行推理</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5074920" y="535623"/>
            <a:ext cx="314325" cy="314325"/>
          </a:xfrm>
          <a:prstGeom prst="rect">
            <a:avLst/>
          </a:prstGeom>
        </p:spPr>
      </p:pic>
      <p:pic>
        <p:nvPicPr>
          <p:cNvPr id="5" name="图片 4"/>
          <p:cNvPicPr>
            <a:picLocks noChangeAspect="1"/>
          </p:cNvPicPr>
          <p:nvPr/>
        </p:nvPicPr>
        <p:blipFill>
          <a:blip r:embed="rId3"/>
          <a:stretch>
            <a:fillRect/>
          </a:stretch>
        </p:blipFill>
        <p:spPr>
          <a:xfrm>
            <a:off x="5490845" y="535623"/>
            <a:ext cx="314325" cy="314325"/>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62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段落定位并推理的题目：朝阳二模</a:t>
            </a:r>
            <a:r>
              <a:rPr lang="en-US" altLang="zh-CN" sz="1600">
                <a:ea typeface="宋体" panose="02010600030101010101" pitchFamily="2" charset="-122"/>
                <a:sym typeface="+mn-ea"/>
              </a:rPr>
              <a:t>36</a:t>
            </a:r>
            <a:r>
              <a:rPr lang="en-US" altLang="zh-CN" sz="1600">
                <a:sym typeface="+mn-ea"/>
              </a:rPr>
              <a:t>   </a:t>
            </a:r>
            <a:endParaRPr lang="en-US" altLang="zh-CN" sz="1600"/>
          </a:p>
        </p:txBody>
      </p:sp>
      <p:sp>
        <p:nvSpPr>
          <p:cNvPr id="9" name="文本框 8"/>
          <p:cNvSpPr txBox="1"/>
          <p:nvPr/>
        </p:nvSpPr>
        <p:spPr>
          <a:xfrm>
            <a:off x="145415" y="1146175"/>
            <a:ext cx="8998585" cy="10763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36. The author suggests in Paragraph 4 that ______.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the race would cause breathing problems  B. the race became harder than she had expected</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 C. it was really necessary to prepare for tough swims</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D. it would have been easier if she had taken others’ advice</a:t>
            </a:r>
            <a:endParaRPr sz="1600">
              <a:latin typeface="Times New Roman" panose="02020603050405020304" charset="0"/>
              <a:cs typeface="Times New Roman" panose="02020603050405020304" charset="0"/>
            </a:endParaRPr>
          </a:p>
        </p:txBody>
      </p:sp>
      <p:sp>
        <p:nvSpPr>
          <p:cNvPr id="10" name="文本框 9"/>
          <p:cNvSpPr txBox="1"/>
          <p:nvPr/>
        </p:nvSpPr>
        <p:spPr>
          <a:xfrm>
            <a:off x="145415" y="2479675"/>
            <a:ext cx="8844915" cy="1168400"/>
          </a:xfrm>
          <a:prstGeom prst="rect">
            <a:avLst/>
          </a:prstGeom>
          <a:noFill/>
        </p:spPr>
        <p:txBody>
          <a:bodyPr wrap="square" rtlCol="0">
            <a:spAutoFit/>
          </a:bodyPr>
          <a:lstStyle/>
          <a:p>
            <a:r>
              <a:rPr lang="zh-CN" altLang="en-US" sz="1400">
                <a:sym typeface="+mn-ea"/>
              </a:rPr>
              <a:t>解析：本题考查段落细节。根据文章第四段</a:t>
            </a:r>
            <a:r>
              <a:rPr sz="1400">
                <a:sym typeface="+mn-ea"/>
              </a:rPr>
              <a:t> </a:t>
            </a:r>
            <a:r>
              <a:rPr sz="1400">
                <a:latin typeface="Times New Roman" panose="02020603050405020304" charset="0"/>
                <a:cs typeface="Times New Roman" panose="02020603050405020304" charset="0"/>
                <a:sym typeface="+mn-ea"/>
              </a:rPr>
              <a:t>it felt more like swimming in the sea than a lake. I tried to focus on my breathing and technique, and just keep going. As I approached the 400m-to-go mark my lower right leg became painful. I recalled overhearing people talking about how they kept swimming through the pain, so I tried. But it didn’t work. I began to feel the entire leg tight and painful.</a:t>
            </a:r>
            <a:r>
              <a:rPr lang="zh-CN" sz="1400">
                <a:latin typeface="Times New Roman" panose="02020603050405020304" charset="0"/>
                <a:ea typeface="宋体" panose="02010600030101010101" pitchFamily="2" charset="-122"/>
                <a:cs typeface="Times New Roman" panose="02020603050405020304" charset="0"/>
                <a:sym typeface="+mn-ea"/>
              </a:rPr>
              <a:t>可知作者游得很艰难，比预想的要难，与</a:t>
            </a:r>
            <a:r>
              <a:rPr lang="en-US" altLang="zh-CN" sz="1400">
                <a:latin typeface="Times New Roman" panose="02020603050405020304" charset="0"/>
                <a:ea typeface="宋体" panose="02010600030101010101" pitchFamily="2" charset="-122"/>
                <a:cs typeface="Times New Roman" panose="02020603050405020304" charset="0"/>
                <a:sym typeface="+mn-ea"/>
              </a:rPr>
              <a:t>B</a:t>
            </a:r>
            <a:r>
              <a:rPr lang="zh-CN" altLang="en-US" sz="1400">
                <a:latin typeface="Times New Roman" panose="02020603050405020304" charset="0"/>
                <a:ea typeface="宋体" panose="02010600030101010101" pitchFamily="2" charset="-122"/>
                <a:cs typeface="Times New Roman" panose="02020603050405020304" charset="0"/>
                <a:sym typeface="+mn-ea"/>
              </a:rPr>
              <a:t>项</a:t>
            </a:r>
            <a:r>
              <a:rPr lang="en-US" altLang="zh-CN" sz="1400">
                <a:latin typeface="Times New Roman" panose="02020603050405020304" charset="0"/>
                <a:ea typeface="宋体" panose="02010600030101010101" pitchFamily="2" charset="-122"/>
                <a:cs typeface="Times New Roman" panose="02020603050405020304" charset="0"/>
                <a:sym typeface="+mn-ea"/>
              </a:rPr>
              <a:t>“</a:t>
            </a:r>
            <a:r>
              <a:rPr sz="1400">
                <a:latin typeface="Times New Roman" panose="02020603050405020304" charset="0"/>
                <a:cs typeface="Times New Roman" panose="02020603050405020304" charset="0"/>
                <a:sym typeface="+mn-ea"/>
              </a:rPr>
              <a:t> the race became harder than she had expected</a:t>
            </a:r>
            <a:r>
              <a:rPr lang="en-US" altLang="zh-CN" sz="1400">
                <a:latin typeface="Times New Roman" panose="02020603050405020304" charset="0"/>
                <a:ea typeface="宋体" panose="02010600030101010101" pitchFamily="2" charset="-122"/>
                <a:cs typeface="Times New Roman" panose="02020603050405020304" charset="0"/>
                <a:sym typeface="+mn-ea"/>
              </a:rPr>
              <a:t>”</a:t>
            </a:r>
            <a:r>
              <a:rPr lang="zh-CN" altLang="en-US" sz="1400">
                <a:latin typeface="Times New Roman" panose="02020603050405020304" charset="0"/>
                <a:ea typeface="宋体" panose="02010600030101010101" pitchFamily="2" charset="-122"/>
                <a:cs typeface="Times New Roman" panose="02020603050405020304" charset="0"/>
                <a:sym typeface="+mn-ea"/>
              </a:rPr>
              <a:t>表意一致，</a:t>
            </a:r>
            <a:r>
              <a:rPr lang="zh-CN" altLang="en-US" sz="1400">
                <a:latin typeface="Times New Roman" panose="02020603050405020304" charset="0"/>
                <a:cs typeface="Times New Roman" panose="02020603050405020304" charset="0"/>
                <a:sym typeface="+mn-ea"/>
              </a:rPr>
              <a:t>故正确答案是</a:t>
            </a:r>
            <a:r>
              <a:rPr lang="en-US" altLang="zh-CN" sz="1400">
                <a:latin typeface="Times New Roman" panose="02020603050405020304" charset="0"/>
                <a:cs typeface="Times New Roman" panose="02020603050405020304" charset="0"/>
                <a:sym typeface="+mn-ea"/>
              </a:rPr>
              <a:t>B</a:t>
            </a:r>
            <a:r>
              <a:rPr lang="en-US" altLang="zh-CN" sz="1400">
                <a:latin typeface="Times New Roman" panose="02020603050405020304" charset="0"/>
                <a:cs typeface="Times New Roman" panose="02020603050405020304" charset="0"/>
                <a:sym typeface="+mn-ea"/>
              </a:rPr>
              <a:t>.</a:t>
            </a:r>
            <a:r>
              <a:rPr lang="zh-CN" altLang="en-US" sz="1400">
                <a:sym typeface="+mn-ea"/>
              </a:rPr>
              <a:t> </a:t>
            </a:r>
            <a:endParaRPr lang="zh-CN" altLang="en-US" sz="1400"/>
          </a:p>
        </p:txBody>
      </p:sp>
      <p:sp>
        <p:nvSpPr>
          <p:cNvPr id="11" name="下箭头标注 10"/>
          <p:cNvSpPr/>
          <p:nvPr/>
        </p:nvSpPr>
        <p:spPr>
          <a:xfrm>
            <a:off x="7906385" y="849630"/>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定位段落</a:t>
            </a:r>
            <a:endParaRPr lang="zh-CN" altLang="en-US"/>
          </a:p>
          <a:p>
            <a:pPr algn="ctr"/>
            <a:r>
              <a:rPr lang="zh-CN" altLang="en-US"/>
              <a:t>进行推理</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5074920" y="535623"/>
            <a:ext cx="314325" cy="314325"/>
          </a:xfrm>
          <a:prstGeom prst="rect">
            <a:avLst/>
          </a:prstGeom>
        </p:spPr>
      </p:pic>
      <p:pic>
        <p:nvPicPr>
          <p:cNvPr id="5" name="图片 4"/>
          <p:cNvPicPr>
            <a:picLocks noChangeAspect="1"/>
          </p:cNvPicPr>
          <p:nvPr/>
        </p:nvPicPr>
        <p:blipFill>
          <a:blip r:embed="rId3"/>
          <a:stretch>
            <a:fillRect/>
          </a:stretch>
        </p:blipFill>
        <p:spPr>
          <a:xfrm>
            <a:off x="5490845" y="535623"/>
            <a:ext cx="314325" cy="314325"/>
          </a:xfrm>
          <a:prstGeom prst="rect">
            <a:avLst/>
          </a:prstGeom>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62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主旨大意的题目：东城一模</a:t>
            </a:r>
            <a:r>
              <a:rPr lang="en-US" altLang="zh-CN" sz="1600">
                <a:ea typeface="宋体" panose="02010600030101010101" pitchFamily="2" charset="-122"/>
                <a:sym typeface="+mn-ea"/>
              </a:rPr>
              <a:t>37</a:t>
            </a:r>
            <a:r>
              <a:rPr lang="en-US" altLang="zh-CN" sz="1600">
                <a:sym typeface="+mn-ea"/>
              </a:rPr>
              <a:t>  </a:t>
            </a:r>
            <a:r>
              <a:rPr lang="zh-CN" altLang="en-US" sz="1600">
                <a:ea typeface="宋体" panose="02010600030101010101" pitchFamily="2" charset="-122"/>
                <a:sym typeface="+mn-ea"/>
              </a:rPr>
              <a:t>海淀一模</a:t>
            </a:r>
            <a:r>
              <a:rPr lang="en-US" altLang="zh-CN" sz="1600">
                <a:ea typeface="宋体" panose="02010600030101010101" pitchFamily="2" charset="-122"/>
                <a:sym typeface="+mn-ea"/>
              </a:rPr>
              <a:t>33</a:t>
            </a:r>
            <a:r>
              <a:rPr lang="en-US" altLang="zh-CN" sz="1600">
                <a:sym typeface="+mn-ea"/>
              </a:rPr>
              <a:t>  </a:t>
            </a:r>
            <a:endParaRPr lang="en-US" altLang="zh-CN" sz="1600"/>
          </a:p>
        </p:txBody>
      </p:sp>
      <p:sp>
        <p:nvSpPr>
          <p:cNvPr id="9" name="文本框 8"/>
          <p:cNvSpPr txBox="1"/>
          <p:nvPr/>
        </p:nvSpPr>
        <p:spPr>
          <a:xfrm>
            <a:off x="34290" y="1071245"/>
            <a:ext cx="8998585" cy="58356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37. The passage basically describes ________.</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an adventure	B. an exploration     C. an escape game 	D. a training program</a:t>
            </a:r>
            <a:endParaRPr sz="1600">
              <a:latin typeface="Times New Roman" panose="02020603050405020304" charset="0"/>
              <a:cs typeface="Times New Roman" panose="02020603050405020304" charset="0"/>
            </a:endParaRPr>
          </a:p>
        </p:txBody>
      </p:sp>
      <p:sp>
        <p:nvSpPr>
          <p:cNvPr id="10" name="文本框 9"/>
          <p:cNvSpPr txBox="1"/>
          <p:nvPr/>
        </p:nvSpPr>
        <p:spPr>
          <a:xfrm>
            <a:off x="0" y="1747520"/>
            <a:ext cx="8844915" cy="737235"/>
          </a:xfrm>
          <a:prstGeom prst="rect">
            <a:avLst/>
          </a:prstGeom>
          <a:noFill/>
        </p:spPr>
        <p:txBody>
          <a:bodyPr wrap="square" rtlCol="0">
            <a:spAutoFit/>
          </a:bodyPr>
          <a:lstStyle/>
          <a:p>
            <a:r>
              <a:rPr lang="zh-CN" altLang="en-US" sz="1400">
                <a:sym typeface="+mn-ea"/>
              </a:rPr>
              <a:t>解析：本题考查文章主旨。根据文章全文的描述</a:t>
            </a:r>
            <a:r>
              <a:rPr lang="en-US" altLang="zh-CN" sz="1400">
                <a:latin typeface="Times New Roman" panose="02020603050405020304" charset="0"/>
                <a:cs typeface="Times New Roman" panose="02020603050405020304" charset="0"/>
                <a:sym typeface="+mn-ea"/>
              </a:rPr>
              <a:t>“against the fire-wind, a thick curtain of smoke across the track” </a:t>
            </a:r>
            <a:r>
              <a:rPr lang="zh-CN" altLang="en-US" sz="1400">
                <a:latin typeface="Times New Roman" panose="02020603050405020304" charset="0"/>
                <a:ea typeface="宋体" panose="02010600030101010101" pitchFamily="2" charset="-122"/>
                <a:cs typeface="Times New Roman" panose="02020603050405020304" charset="0"/>
                <a:sym typeface="+mn-ea"/>
              </a:rPr>
              <a:t>等以及文章最后一段</a:t>
            </a:r>
            <a:r>
              <a:rPr lang="en-US" altLang="zh-CN" sz="1400">
                <a:latin typeface="Times New Roman" panose="02020603050405020304" charset="0"/>
                <a:ea typeface="宋体" panose="02010600030101010101" pitchFamily="2" charset="-122"/>
                <a:cs typeface="Times New Roman" panose="02020603050405020304" charset="0"/>
                <a:sym typeface="+mn-ea"/>
              </a:rPr>
              <a:t>“Brady led them back down the slope and into the trees”</a:t>
            </a:r>
            <a:r>
              <a:rPr lang="zh-CN" altLang="en-US" sz="1400">
                <a:ea typeface="宋体" panose="02010600030101010101" pitchFamily="2" charset="-122"/>
                <a:sym typeface="+mn-ea"/>
              </a:rPr>
              <a:t>等描述他们遇到的困难可以得知在描述一次冒险</a:t>
            </a:r>
            <a:r>
              <a:rPr lang="zh-CN" altLang="en-US" sz="1400">
                <a:latin typeface="Times New Roman" panose="02020603050405020304" charset="0"/>
                <a:cs typeface="Times New Roman" panose="02020603050405020304" charset="0"/>
                <a:sym typeface="+mn-ea"/>
              </a:rPr>
              <a:t>；故正确答案是</a:t>
            </a:r>
            <a:r>
              <a:rPr lang="en-US" altLang="zh-CN" sz="1400">
                <a:latin typeface="Times New Roman" panose="02020603050405020304" charset="0"/>
                <a:cs typeface="Times New Roman" panose="02020603050405020304" charset="0"/>
                <a:sym typeface="+mn-ea"/>
              </a:rPr>
              <a:t>A</a:t>
            </a:r>
            <a:r>
              <a:rPr lang="en-US" altLang="zh-CN" sz="1400">
                <a:latin typeface="Times New Roman" panose="02020603050405020304" charset="0"/>
                <a:cs typeface="Times New Roman" panose="02020603050405020304" charset="0"/>
                <a:sym typeface="+mn-ea"/>
              </a:rPr>
              <a:t>.</a:t>
            </a:r>
            <a:r>
              <a:rPr lang="zh-CN" altLang="en-US" sz="1400">
                <a:sym typeface="+mn-ea"/>
              </a:rPr>
              <a:t> </a:t>
            </a:r>
            <a:endParaRPr lang="zh-CN" altLang="en-US" sz="1400"/>
          </a:p>
        </p:txBody>
      </p:sp>
      <p:sp>
        <p:nvSpPr>
          <p:cNvPr id="11" name="下箭头标注 10"/>
          <p:cNvSpPr/>
          <p:nvPr/>
        </p:nvSpPr>
        <p:spPr>
          <a:xfrm>
            <a:off x="7906385" y="849630"/>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抓主线</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5074920" y="535623"/>
            <a:ext cx="314325" cy="314325"/>
          </a:xfrm>
          <a:prstGeom prst="rect">
            <a:avLst/>
          </a:prstGeom>
        </p:spPr>
      </p:pic>
      <p:pic>
        <p:nvPicPr>
          <p:cNvPr id="5" name="图片 4"/>
          <p:cNvPicPr>
            <a:picLocks noChangeAspect="1"/>
          </p:cNvPicPr>
          <p:nvPr/>
        </p:nvPicPr>
        <p:blipFill>
          <a:blip r:embed="rId3"/>
          <a:stretch>
            <a:fillRect/>
          </a:stretch>
        </p:blipFill>
        <p:spPr>
          <a:xfrm>
            <a:off x="5490845" y="535623"/>
            <a:ext cx="314325" cy="314325"/>
          </a:xfrm>
          <a:prstGeom prst="rect">
            <a:avLst/>
          </a:prstGeom>
        </p:spPr>
      </p:pic>
      <p:sp>
        <p:nvSpPr>
          <p:cNvPr id="6" name="文本框 5"/>
          <p:cNvSpPr txBox="1"/>
          <p:nvPr/>
        </p:nvSpPr>
        <p:spPr>
          <a:xfrm>
            <a:off x="34290" y="2484755"/>
            <a:ext cx="8998585" cy="8299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sz="1600">
                <a:latin typeface="Times New Roman" panose="02020603050405020304" charset="0"/>
                <a:cs typeface="Times New Roman" panose="02020603050405020304" charset="0"/>
              </a:rPr>
              <a:t>33. Which of the following words can best describe Tokuda?</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Modest and friendly.               B. Devoted and persevering.</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C. Talented and humorous.	          D. Motivated and considerate.</a:t>
            </a:r>
            <a:endParaRPr sz="1600">
              <a:latin typeface="Times New Roman" panose="02020603050405020304" charset="0"/>
              <a:cs typeface="Times New Roman" panose="02020603050405020304" charset="0"/>
            </a:endParaRPr>
          </a:p>
        </p:txBody>
      </p:sp>
      <p:sp>
        <p:nvSpPr>
          <p:cNvPr id="7" name="下箭头标注 6"/>
          <p:cNvSpPr/>
          <p:nvPr/>
        </p:nvSpPr>
        <p:spPr>
          <a:xfrm>
            <a:off x="7906385" y="2213610"/>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抓主线</a:t>
            </a:r>
            <a:endParaRPr lang="zh-CN" altLang="en-US"/>
          </a:p>
        </p:txBody>
      </p:sp>
      <p:sp>
        <p:nvSpPr>
          <p:cNvPr id="12" name="文本框 11"/>
          <p:cNvSpPr txBox="1"/>
          <p:nvPr/>
        </p:nvSpPr>
        <p:spPr>
          <a:xfrm>
            <a:off x="34290" y="3379470"/>
            <a:ext cx="8844915" cy="521970"/>
          </a:xfrm>
          <a:prstGeom prst="rect">
            <a:avLst/>
          </a:prstGeom>
          <a:noFill/>
        </p:spPr>
        <p:txBody>
          <a:bodyPr wrap="square" rtlCol="0">
            <a:spAutoFit/>
          </a:bodyPr>
          <a:p>
            <a:r>
              <a:rPr lang="zh-CN" altLang="en-US" sz="1400">
                <a:sym typeface="+mn-ea"/>
              </a:rPr>
              <a:t>解析：本题考查</a:t>
            </a:r>
            <a:r>
              <a:rPr lang="zh-CN" altLang="en-US" sz="1400">
                <a:sym typeface="+mn-ea"/>
              </a:rPr>
              <a:t>文章主旨</a:t>
            </a:r>
            <a:r>
              <a:rPr lang="zh-CN" altLang="en-US" sz="1400">
                <a:sym typeface="+mn-ea"/>
              </a:rPr>
              <a:t>。考查人物特点，根据本文第三段第一句可以看出他每天练习两到三个小时的武术，并希望余生能够一直练习和教授武术。因此他对武术非常专注也非常有毅力；</a:t>
            </a:r>
            <a:r>
              <a:rPr lang="zh-CN" altLang="en-US" sz="1400">
                <a:latin typeface="Times New Roman" panose="02020603050405020304" charset="0"/>
                <a:cs typeface="Times New Roman" panose="02020603050405020304" charset="0"/>
                <a:sym typeface="+mn-ea"/>
              </a:rPr>
              <a:t>故正确答案是</a:t>
            </a:r>
            <a:r>
              <a:rPr lang="en-US" altLang="zh-CN" sz="1400">
                <a:latin typeface="Times New Roman" panose="02020603050405020304" charset="0"/>
                <a:cs typeface="Times New Roman" panose="02020603050405020304" charset="0"/>
                <a:sym typeface="+mn-ea"/>
              </a:rPr>
              <a:t>B</a:t>
            </a:r>
            <a:r>
              <a:rPr lang="en-US" altLang="zh-CN" sz="1400">
                <a:latin typeface="Times New Roman" panose="02020603050405020304" charset="0"/>
                <a:cs typeface="Times New Roman" panose="02020603050405020304" charset="0"/>
                <a:sym typeface="+mn-ea"/>
              </a:rPr>
              <a:t>.</a:t>
            </a:r>
            <a:r>
              <a:rPr lang="zh-CN" altLang="en-US" sz="1400">
                <a:sym typeface="+mn-ea"/>
              </a:rPr>
              <a:t> </a:t>
            </a:r>
            <a:endParaRPr lang="zh-CN" altLang="en-US" sz="1400"/>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623"/>
            <a:ext cx="7693660" cy="337185"/>
          </a:xfrm>
          <a:prstGeom prst="rect">
            <a:avLst/>
          </a:prstGeom>
          <a:noFill/>
        </p:spPr>
        <p:txBody>
          <a:bodyPr wrap="square" rtlCol="0">
            <a:spAutoFit/>
          </a:bodyPr>
          <a:lstStyle/>
          <a:p>
            <a:r>
              <a:rPr lang="zh-CN" altLang="en-US" sz="1600">
                <a:ea typeface="宋体" panose="02010600030101010101" pitchFamily="2" charset="-122"/>
                <a:sym typeface="+mn-ea"/>
              </a:rPr>
              <a:t>主旨大意的题目：东城二模</a:t>
            </a:r>
            <a:r>
              <a:rPr lang="en-US" altLang="zh-CN" sz="1600">
                <a:ea typeface="宋体" panose="02010600030101010101" pitchFamily="2" charset="-122"/>
                <a:sym typeface="+mn-ea"/>
              </a:rPr>
              <a:t>34</a:t>
            </a:r>
            <a:r>
              <a:rPr lang="en-US" altLang="zh-CN" sz="1600">
                <a:sym typeface="+mn-ea"/>
              </a:rPr>
              <a:t>  </a:t>
            </a:r>
            <a:r>
              <a:rPr lang="zh-CN" altLang="en-US" sz="1600">
                <a:ea typeface="宋体" panose="02010600030101010101" pitchFamily="2" charset="-122"/>
                <a:sym typeface="+mn-ea"/>
              </a:rPr>
              <a:t>西城二</a:t>
            </a:r>
            <a:r>
              <a:rPr lang="zh-CN" altLang="en-US" sz="1600">
                <a:ea typeface="宋体" panose="02010600030101010101" pitchFamily="2" charset="-122"/>
                <a:sym typeface="+mn-ea"/>
              </a:rPr>
              <a:t>模</a:t>
            </a:r>
            <a:r>
              <a:rPr lang="en-US" altLang="zh-CN" sz="1600">
                <a:ea typeface="宋体" panose="02010600030101010101" pitchFamily="2" charset="-122"/>
                <a:sym typeface="+mn-ea"/>
              </a:rPr>
              <a:t>37</a:t>
            </a:r>
            <a:r>
              <a:rPr lang="en-US" altLang="zh-CN" sz="1600">
                <a:sym typeface="+mn-ea"/>
              </a:rPr>
              <a:t>  </a:t>
            </a:r>
            <a:endParaRPr lang="en-US" altLang="zh-CN" sz="1600"/>
          </a:p>
        </p:txBody>
      </p:sp>
      <p:sp>
        <p:nvSpPr>
          <p:cNvPr id="9" name="文本框 8"/>
          <p:cNvSpPr txBox="1"/>
          <p:nvPr/>
        </p:nvSpPr>
        <p:spPr>
          <a:xfrm>
            <a:off x="72390" y="1137285"/>
            <a:ext cx="8998585" cy="10763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a:latin typeface="Times New Roman" panose="02020603050405020304" charset="0"/>
                <a:cs typeface="Times New Roman" panose="02020603050405020304" charset="0"/>
              </a:rPr>
              <a:t>3</a:t>
            </a:r>
            <a:r>
              <a:rPr sz="1600">
                <a:latin typeface="Times New Roman" panose="02020603050405020304" charset="0"/>
                <a:cs typeface="Times New Roman" panose="02020603050405020304" charset="0"/>
              </a:rPr>
              <a:t>4. What can we learn from the story?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Giving makes a real difference.      B. It is important to respect each other.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C. We should not judge a person at first sight.</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D. Good things will happen if one keeps trying.</a:t>
            </a:r>
            <a:endParaRPr sz="1600">
              <a:latin typeface="Times New Roman" panose="02020603050405020304" charset="0"/>
              <a:cs typeface="Times New Roman" panose="02020603050405020304" charset="0"/>
            </a:endParaRPr>
          </a:p>
        </p:txBody>
      </p:sp>
      <p:sp>
        <p:nvSpPr>
          <p:cNvPr id="10" name="文本框 9"/>
          <p:cNvSpPr txBox="1"/>
          <p:nvPr/>
        </p:nvSpPr>
        <p:spPr>
          <a:xfrm>
            <a:off x="-72390" y="2213610"/>
            <a:ext cx="9144000" cy="1168400"/>
          </a:xfrm>
          <a:prstGeom prst="rect">
            <a:avLst/>
          </a:prstGeom>
          <a:noFill/>
        </p:spPr>
        <p:txBody>
          <a:bodyPr wrap="square" rtlCol="0">
            <a:spAutoFit/>
          </a:bodyPr>
          <a:lstStyle/>
          <a:p>
            <a:r>
              <a:rPr lang="zh-CN" altLang="en-US" sz="1400">
                <a:sym typeface="+mn-ea"/>
              </a:rPr>
              <a:t>解析：本题考查文章主旨。文章从一开始小女孩和老人聊天，拥抱成为朋友，老人情绪低落的情况得到好转，后来得知老人的详细情况后，女孩愿意和妈妈一起为老人庆生都体现了</a:t>
            </a:r>
            <a:r>
              <a:rPr lang="en-US" altLang="zh-CN" sz="1400">
                <a:sym typeface="+mn-ea"/>
              </a:rPr>
              <a:t>“</a:t>
            </a:r>
            <a:r>
              <a:rPr lang="zh-CN" altLang="en-US" sz="1400">
                <a:ea typeface="宋体" panose="02010600030101010101" pitchFamily="2" charset="-122"/>
                <a:sym typeface="+mn-ea"/>
              </a:rPr>
              <a:t>给于别人关心和爱为老人带来的积极影响</a:t>
            </a:r>
            <a:r>
              <a:rPr lang="en-US" altLang="zh-CN" sz="1400">
                <a:sym typeface="+mn-ea"/>
              </a:rPr>
              <a:t>”</a:t>
            </a:r>
            <a:r>
              <a:rPr lang="zh-CN" altLang="en-US" sz="1400">
                <a:ea typeface="宋体" panose="02010600030101010101" pitchFamily="2" charset="-122"/>
                <a:sym typeface="+mn-ea"/>
              </a:rPr>
              <a:t>。</a:t>
            </a:r>
            <a:r>
              <a:rPr lang="en-US" altLang="zh-CN" sz="1400">
                <a:ea typeface="宋体" panose="02010600030101010101" pitchFamily="2" charset="-122"/>
                <a:sym typeface="+mn-ea"/>
              </a:rPr>
              <a:t>A</a:t>
            </a:r>
            <a:r>
              <a:rPr lang="zh-CN" altLang="en-US" sz="1400">
                <a:ea typeface="宋体" panose="02010600030101010101" pitchFamily="2" charset="-122"/>
                <a:sym typeface="+mn-ea"/>
              </a:rPr>
              <a:t>选项</a:t>
            </a:r>
            <a:r>
              <a:rPr lang="en-US" altLang="zh-CN" sz="1400">
                <a:ea typeface="宋体" panose="02010600030101010101" pitchFamily="2" charset="-122"/>
                <a:sym typeface="+mn-ea"/>
              </a:rPr>
              <a:t>“</a:t>
            </a:r>
            <a:r>
              <a:rPr lang="zh-CN" altLang="en-US" sz="1400">
                <a:ea typeface="宋体" panose="02010600030101010101" pitchFamily="2" charset="-122"/>
                <a:sym typeface="+mn-ea"/>
              </a:rPr>
              <a:t>给予带来真正的不同</a:t>
            </a:r>
            <a:r>
              <a:rPr lang="en-US" altLang="zh-CN" sz="1400">
                <a:ea typeface="宋体" panose="02010600030101010101" pitchFamily="2" charset="-122"/>
                <a:sym typeface="+mn-ea"/>
              </a:rPr>
              <a:t>”</a:t>
            </a:r>
            <a:r>
              <a:rPr lang="zh-CN" altLang="en-US" sz="1400">
                <a:ea typeface="宋体" panose="02010600030101010101" pitchFamily="2" charset="-122"/>
                <a:sym typeface="+mn-ea"/>
              </a:rPr>
              <a:t>体现了主旨；</a:t>
            </a:r>
            <a:r>
              <a:rPr lang="en-US" altLang="zh-CN" sz="1400">
                <a:ea typeface="宋体" panose="02010600030101010101" pitchFamily="2" charset="-122"/>
                <a:sym typeface="+mn-ea"/>
              </a:rPr>
              <a:t>B</a:t>
            </a:r>
            <a:r>
              <a:rPr lang="zh-CN" altLang="en-US" sz="1400">
                <a:ea typeface="宋体" panose="02010600030101010101" pitchFamily="2" charset="-122"/>
                <a:sym typeface="+mn-ea"/>
              </a:rPr>
              <a:t>选项</a:t>
            </a:r>
            <a:r>
              <a:rPr lang="en-US" altLang="zh-CN" sz="1400">
                <a:ea typeface="宋体" panose="02010600030101010101" pitchFamily="2" charset="-122"/>
                <a:sym typeface="+mn-ea"/>
              </a:rPr>
              <a:t>“</a:t>
            </a:r>
            <a:r>
              <a:rPr lang="zh-CN" altLang="en-US" sz="1400">
                <a:ea typeface="宋体" panose="02010600030101010101" pitchFamily="2" charset="-122"/>
                <a:sym typeface="+mn-ea"/>
              </a:rPr>
              <a:t>彼此尊重很重要</a:t>
            </a:r>
            <a:r>
              <a:rPr lang="en-US" altLang="zh-CN" sz="1400">
                <a:ea typeface="宋体" panose="02010600030101010101" pitchFamily="2" charset="-122"/>
                <a:sym typeface="+mn-ea"/>
              </a:rPr>
              <a:t>”</a:t>
            </a:r>
            <a:r>
              <a:rPr lang="zh-CN" altLang="en-US" sz="1400">
                <a:ea typeface="宋体" panose="02010600030101010101" pitchFamily="2" charset="-122"/>
                <a:sym typeface="+mn-ea"/>
              </a:rPr>
              <a:t>，</a:t>
            </a:r>
            <a:r>
              <a:rPr lang="en-US" altLang="zh-CN" sz="1400">
                <a:ea typeface="宋体" panose="02010600030101010101" pitchFamily="2" charset="-122"/>
                <a:sym typeface="+mn-ea"/>
              </a:rPr>
              <a:t>C</a:t>
            </a:r>
            <a:r>
              <a:rPr lang="zh-CN" altLang="en-US" sz="1400">
                <a:ea typeface="宋体" panose="02010600030101010101" pitchFamily="2" charset="-122"/>
                <a:sym typeface="+mn-ea"/>
              </a:rPr>
              <a:t>选项</a:t>
            </a:r>
            <a:r>
              <a:rPr lang="en-US" altLang="zh-CN" sz="1400">
                <a:ea typeface="宋体" panose="02010600030101010101" pitchFamily="2" charset="-122"/>
                <a:sym typeface="+mn-ea"/>
              </a:rPr>
              <a:t>“</a:t>
            </a:r>
            <a:r>
              <a:rPr lang="zh-CN" altLang="en-US" sz="1400">
                <a:ea typeface="宋体" panose="02010600030101010101" pitchFamily="2" charset="-122"/>
                <a:sym typeface="+mn-ea"/>
              </a:rPr>
              <a:t>我们不应该在第一次见面的时候就去评判一个人</a:t>
            </a:r>
            <a:r>
              <a:rPr lang="en-US" altLang="zh-CN" sz="1400">
                <a:ea typeface="宋体" panose="02010600030101010101" pitchFamily="2" charset="-122"/>
                <a:sym typeface="+mn-ea"/>
              </a:rPr>
              <a:t>”</a:t>
            </a:r>
            <a:r>
              <a:rPr lang="zh-CN" altLang="en-US" sz="1400">
                <a:ea typeface="宋体" panose="02010600030101010101" pitchFamily="2" charset="-122"/>
                <a:sym typeface="+mn-ea"/>
              </a:rPr>
              <a:t>，</a:t>
            </a:r>
            <a:r>
              <a:rPr lang="en-US" altLang="zh-CN" sz="1400">
                <a:ea typeface="宋体" panose="02010600030101010101" pitchFamily="2" charset="-122"/>
                <a:sym typeface="+mn-ea"/>
              </a:rPr>
              <a:t>D</a:t>
            </a:r>
            <a:r>
              <a:rPr lang="zh-CN" altLang="en-US" sz="1400">
                <a:ea typeface="宋体" panose="02010600030101010101" pitchFamily="2" charset="-122"/>
                <a:sym typeface="+mn-ea"/>
              </a:rPr>
              <a:t>选项</a:t>
            </a:r>
            <a:r>
              <a:rPr lang="en-US" altLang="zh-CN" sz="1400">
                <a:ea typeface="宋体" panose="02010600030101010101" pitchFamily="2" charset="-122"/>
                <a:sym typeface="+mn-ea"/>
              </a:rPr>
              <a:t>“</a:t>
            </a:r>
            <a:r>
              <a:rPr lang="zh-CN" altLang="en-US" sz="1400">
                <a:ea typeface="宋体" panose="02010600030101010101" pitchFamily="2" charset="-122"/>
                <a:sym typeface="+mn-ea"/>
              </a:rPr>
              <a:t>如果一个人坚持努力就会有好事发生</a:t>
            </a:r>
            <a:r>
              <a:rPr lang="en-US" altLang="zh-CN" sz="1400">
                <a:ea typeface="宋体" panose="02010600030101010101" pitchFamily="2" charset="-122"/>
                <a:sym typeface="+mn-ea"/>
              </a:rPr>
              <a:t>”</a:t>
            </a:r>
            <a:r>
              <a:rPr lang="zh-CN" altLang="en-US" sz="1400">
                <a:ea typeface="宋体" panose="02010600030101010101" pitchFamily="2" charset="-122"/>
                <a:sym typeface="+mn-ea"/>
              </a:rPr>
              <a:t>均与主旨无关，故</a:t>
            </a:r>
            <a:r>
              <a:rPr lang="zh-CN" altLang="en-US" sz="1400">
                <a:latin typeface="Times New Roman" panose="02020603050405020304" charset="0"/>
                <a:cs typeface="Times New Roman" panose="02020603050405020304" charset="0"/>
                <a:sym typeface="+mn-ea"/>
              </a:rPr>
              <a:t>正确答案是</a:t>
            </a:r>
            <a:r>
              <a:rPr lang="en-US" altLang="zh-CN" sz="1400">
                <a:latin typeface="Times New Roman" panose="02020603050405020304" charset="0"/>
                <a:cs typeface="Times New Roman" panose="02020603050405020304" charset="0"/>
                <a:sym typeface="+mn-ea"/>
              </a:rPr>
              <a:t>A</a:t>
            </a:r>
            <a:r>
              <a:rPr lang="en-US" altLang="zh-CN" sz="1400">
                <a:latin typeface="Times New Roman" panose="02020603050405020304" charset="0"/>
                <a:cs typeface="Times New Roman" panose="02020603050405020304" charset="0"/>
                <a:sym typeface="+mn-ea"/>
              </a:rPr>
              <a:t>.</a:t>
            </a:r>
            <a:r>
              <a:rPr lang="zh-CN" altLang="en-US" sz="1400">
                <a:sym typeface="+mn-ea"/>
              </a:rPr>
              <a:t> </a:t>
            </a:r>
            <a:endParaRPr lang="zh-CN" altLang="en-US" sz="1400"/>
          </a:p>
          <a:p>
            <a:endParaRPr lang="zh-CN" altLang="en-US" sz="1400">
              <a:ea typeface="宋体" panose="02010600030101010101" pitchFamily="2" charset="-122"/>
              <a:sym typeface="+mn-ea"/>
            </a:endParaRPr>
          </a:p>
        </p:txBody>
      </p:sp>
      <p:sp>
        <p:nvSpPr>
          <p:cNvPr id="11" name="下箭头标注 10"/>
          <p:cNvSpPr/>
          <p:nvPr/>
        </p:nvSpPr>
        <p:spPr>
          <a:xfrm>
            <a:off x="7906385" y="849630"/>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抓主线</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5074920" y="535623"/>
            <a:ext cx="314325" cy="314325"/>
          </a:xfrm>
          <a:prstGeom prst="rect">
            <a:avLst/>
          </a:prstGeom>
        </p:spPr>
      </p:pic>
      <p:pic>
        <p:nvPicPr>
          <p:cNvPr id="5" name="图片 4"/>
          <p:cNvPicPr>
            <a:picLocks noChangeAspect="1"/>
          </p:cNvPicPr>
          <p:nvPr/>
        </p:nvPicPr>
        <p:blipFill>
          <a:blip r:embed="rId3"/>
          <a:stretch>
            <a:fillRect/>
          </a:stretch>
        </p:blipFill>
        <p:spPr>
          <a:xfrm>
            <a:off x="5490845" y="535623"/>
            <a:ext cx="314325" cy="314325"/>
          </a:xfrm>
          <a:prstGeom prst="rect">
            <a:avLst/>
          </a:prstGeom>
        </p:spPr>
      </p:pic>
      <p:sp>
        <p:nvSpPr>
          <p:cNvPr id="6" name="文本框 5"/>
          <p:cNvSpPr txBox="1"/>
          <p:nvPr/>
        </p:nvSpPr>
        <p:spPr>
          <a:xfrm>
            <a:off x="6350" y="3202940"/>
            <a:ext cx="8998585" cy="58356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sz="1600">
                <a:latin typeface="Times New Roman" panose="02020603050405020304" charset="0"/>
                <a:cs typeface="Times New Roman" panose="02020603050405020304" charset="0"/>
              </a:rPr>
              <a:t>37. What quality is emphasized in this story?</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Patience.		B. Unity.		 C. Devotion.		D. Wisdom.</a:t>
            </a:r>
            <a:endParaRPr sz="1600">
              <a:latin typeface="Times New Roman" panose="02020603050405020304" charset="0"/>
              <a:cs typeface="Times New Roman" panose="02020603050405020304" charset="0"/>
            </a:endParaRPr>
          </a:p>
        </p:txBody>
      </p:sp>
      <p:sp>
        <p:nvSpPr>
          <p:cNvPr id="7" name="下箭头标注 6"/>
          <p:cNvSpPr/>
          <p:nvPr/>
        </p:nvSpPr>
        <p:spPr>
          <a:xfrm>
            <a:off x="7960995" y="2973705"/>
            <a:ext cx="1237615" cy="716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抓主线</a:t>
            </a:r>
            <a:endParaRPr lang="zh-CN" altLang="en-US"/>
          </a:p>
        </p:txBody>
      </p:sp>
      <p:sp>
        <p:nvSpPr>
          <p:cNvPr id="12" name="文本框 11"/>
          <p:cNvSpPr txBox="1"/>
          <p:nvPr/>
        </p:nvSpPr>
        <p:spPr>
          <a:xfrm>
            <a:off x="111125" y="3786505"/>
            <a:ext cx="8844915" cy="737235"/>
          </a:xfrm>
          <a:prstGeom prst="rect">
            <a:avLst/>
          </a:prstGeom>
          <a:noFill/>
        </p:spPr>
        <p:txBody>
          <a:bodyPr wrap="square" rtlCol="0">
            <a:spAutoFit/>
          </a:bodyPr>
          <a:p>
            <a:r>
              <a:rPr lang="zh-CN" altLang="en-US" sz="1400">
                <a:sym typeface="+mn-ea"/>
              </a:rPr>
              <a:t>解析：本题考查文章主旨。文章讲述了因为大火</a:t>
            </a:r>
            <a:r>
              <a:rPr lang="en-US" altLang="zh-CN" sz="1400">
                <a:sym typeface="+mn-ea"/>
              </a:rPr>
              <a:t>Madison</a:t>
            </a:r>
            <a:r>
              <a:rPr lang="zh-CN" altLang="en-US" sz="1400">
                <a:ea typeface="宋体" panose="02010600030101010101" pitchFamily="2" charset="-122"/>
                <a:sym typeface="+mn-ea"/>
              </a:rPr>
              <a:t>和主人</a:t>
            </a:r>
            <a:r>
              <a:rPr lang="en-US" altLang="zh-CN" sz="1400">
                <a:ea typeface="宋体" panose="02010600030101010101" pitchFamily="2" charset="-122"/>
                <a:sym typeface="+mn-ea"/>
              </a:rPr>
              <a:t>Gaylord</a:t>
            </a:r>
            <a:r>
              <a:rPr lang="zh-CN" altLang="en-US" sz="1400">
                <a:ea typeface="宋体" panose="02010600030101010101" pitchFamily="2" charset="-122"/>
                <a:sym typeface="+mn-ea"/>
              </a:rPr>
              <a:t>走散了，到最后发现</a:t>
            </a:r>
            <a:r>
              <a:rPr lang="en-US" altLang="zh-CN" sz="1400">
                <a:sym typeface="+mn-ea"/>
              </a:rPr>
              <a:t>Madison</a:t>
            </a:r>
            <a:r>
              <a:rPr lang="zh-CN" altLang="en-US" sz="1400">
                <a:ea typeface="宋体" panose="02010600030101010101" pitchFamily="2" charset="-122"/>
                <a:sym typeface="+mn-ea"/>
              </a:rPr>
              <a:t>还在原来的家里守护大火烧剩下的东西，守护这个家，说明</a:t>
            </a:r>
            <a:r>
              <a:rPr lang="en-US" altLang="zh-CN" sz="1400">
                <a:sym typeface="+mn-ea"/>
              </a:rPr>
              <a:t>Madison</a:t>
            </a:r>
            <a:r>
              <a:rPr lang="zh-CN" altLang="en-US" sz="1400">
                <a:ea typeface="宋体" panose="02010600030101010101" pitchFamily="2" charset="-122"/>
                <a:sym typeface="+mn-ea"/>
              </a:rPr>
              <a:t>特别的忠诚，与</a:t>
            </a:r>
            <a:r>
              <a:rPr lang="en-US" altLang="zh-CN" sz="1400">
                <a:ea typeface="宋体" panose="02010600030101010101" pitchFamily="2" charset="-122"/>
                <a:sym typeface="+mn-ea"/>
              </a:rPr>
              <a:t>C</a:t>
            </a:r>
            <a:r>
              <a:rPr lang="zh-CN" altLang="en-US" sz="1400">
                <a:ea typeface="宋体" panose="02010600030101010101" pitchFamily="2" charset="-122"/>
                <a:sym typeface="+mn-ea"/>
              </a:rPr>
              <a:t>选项的</a:t>
            </a:r>
            <a:r>
              <a:rPr lang="en-US" altLang="zh-CN" sz="1400">
                <a:ea typeface="宋体" panose="02010600030101010101" pitchFamily="2" charset="-122"/>
                <a:sym typeface="+mn-ea"/>
              </a:rPr>
              <a:t>devotion</a:t>
            </a:r>
            <a:r>
              <a:rPr lang="zh-CN" altLang="en-US" sz="1400">
                <a:ea typeface="宋体" panose="02010600030101010101" pitchFamily="2" charset="-122"/>
                <a:sym typeface="+mn-ea"/>
              </a:rPr>
              <a:t>表意一致</a:t>
            </a:r>
            <a:r>
              <a:rPr lang="zh-CN" altLang="en-US" sz="1400">
                <a:sym typeface="+mn-ea"/>
              </a:rPr>
              <a:t>；</a:t>
            </a:r>
            <a:r>
              <a:rPr lang="zh-CN" altLang="en-US" sz="1400">
                <a:latin typeface="Times New Roman" panose="02020603050405020304" charset="0"/>
                <a:cs typeface="Times New Roman" panose="02020603050405020304" charset="0"/>
                <a:sym typeface="+mn-ea"/>
              </a:rPr>
              <a:t>故正确答案是</a:t>
            </a:r>
            <a:r>
              <a:rPr lang="en-US" altLang="zh-CN" sz="1400">
                <a:latin typeface="Times New Roman" panose="02020603050405020304" charset="0"/>
                <a:cs typeface="Times New Roman" panose="02020603050405020304" charset="0"/>
                <a:sym typeface="+mn-ea"/>
              </a:rPr>
              <a:t>C</a:t>
            </a:r>
            <a:r>
              <a:rPr lang="en-US" altLang="zh-CN" sz="1400">
                <a:latin typeface="Times New Roman" panose="02020603050405020304" charset="0"/>
                <a:cs typeface="Times New Roman" panose="02020603050405020304" charset="0"/>
                <a:sym typeface="+mn-ea"/>
              </a:rPr>
              <a:t>.</a:t>
            </a:r>
            <a:r>
              <a:rPr lang="zh-CN" altLang="en-US" sz="1400">
                <a:sym typeface="+mn-ea"/>
              </a:rPr>
              <a:t> </a:t>
            </a:r>
            <a:endParaRPr lang="zh-CN" altLang="en-US" sz="1400"/>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291942" y="223452"/>
            <a:ext cx="4559507" cy="563245"/>
          </a:xfrm>
          <a:prstGeom prst="rect">
            <a:avLst/>
          </a:prstGeom>
          <a:noFill/>
          <a:ln w="19050">
            <a:solidFill>
              <a:srgbClr val="FF0000"/>
            </a:solidFill>
          </a:ln>
        </p:spPr>
        <p:txBody>
          <a:bodyPr wrap="square" rtlCol="0">
            <a:spAutoFit/>
          </a:bodyPr>
          <a:p>
            <a:r>
              <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rPr>
              <a:t>五、总结记叙文解题思路</a:t>
            </a:r>
            <a:endParaRPr lang="zh-CN" altLang="en-US" sz="307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14894" y="1310876"/>
            <a:ext cx="8460257" cy="2745740"/>
          </a:xfrm>
          <a:prstGeom prst="rect">
            <a:avLst/>
          </a:prstGeom>
          <a:noFill/>
          <a:ln w="12700" cmpd="sng">
            <a:solidFill>
              <a:schemeClr val="accent1"/>
            </a:solidFill>
            <a:prstDash val="solid"/>
          </a:ln>
        </p:spPr>
        <p:txBody>
          <a:bodyPr wrap="square" rtlCol="0">
            <a:spAutoFit/>
          </a:bodyPr>
          <a:p>
            <a:r>
              <a:rPr lang="en-US" altLang="zh-CN" sz="1920">
                <a:sym typeface="+mn-ea"/>
              </a:rPr>
              <a:t>1. </a:t>
            </a:r>
            <a:r>
              <a:rPr lang="zh-CN" altLang="en-US" sz="1920">
                <a:sym typeface="+mn-ea"/>
              </a:rPr>
              <a:t>做细节题时，边阅读边梳理文章主线，尤其是明线（</a:t>
            </a:r>
            <a:r>
              <a:rPr lang="en-US" altLang="zh-CN" sz="1920">
                <a:sym typeface="+mn-ea"/>
              </a:rPr>
              <a:t>5W1H</a:t>
            </a:r>
            <a:r>
              <a:rPr lang="zh-CN" altLang="en-US" sz="1920">
                <a:sym typeface="+mn-ea"/>
              </a:rPr>
              <a:t>），</a:t>
            </a:r>
            <a:r>
              <a:rPr lang="zh-CN" altLang="zh-CN" sz="1920">
                <a:sym typeface="+mn-ea"/>
              </a:rPr>
              <a:t>认真读题，准确定位文中关键信息，</a:t>
            </a:r>
            <a:r>
              <a:rPr lang="zh-CN" altLang="en-US" sz="1920">
                <a:sym typeface="+mn-ea"/>
              </a:rPr>
              <a:t>对选项进行仔细辨别。</a:t>
            </a:r>
            <a:endParaRPr lang="zh-CN" altLang="en-US" sz="1920"/>
          </a:p>
          <a:p>
            <a:r>
              <a:rPr lang="zh-CN" altLang="en-US" sz="1920">
                <a:sym typeface="+mn-ea"/>
              </a:rPr>
              <a:t>       </a:t>
            </a:r>
            <a:endParaRPr lang="zh-CN" altLang="en-US" sz="1920"/>
          </a:p>
          <a:p>
            <a:pPr algn="l"/>
            <a:r>
              <a:rPr lang="en-US" altLang="zh-CN" sz="1920">
                <a:sym typeface="+mn-ea"/>
              </a:rPr>
              <a:t>2. </a:t>
            </a:r>
            <a:r>
              <a:rPr lang="zh-CN" altLang="en-US" sz="1920">
                <a:sym typeface="+mn-ea"/>
              </a:rPr>
              <a:t>做推理判断题时，做到有理有据，不用自己的观点代替作者的本意；要有篇章意识，读出暗线，全面分析。</a:t>
            </a:r>
            <a:endParaRPr lang="zh-CN" altLang="en-US" sz="1920">
              <a:sym typeface="+mn-ea"/>
            </a:endParaRPr>
          </a:p>
          <a:p>
            <a:pPr algn="l"/>
            <a:endParaRPr lang="zh-CN" altLang="en-US" sz="1920" dirty="0">
              <a:latin typeface="Times New Roman" panose="02020603050405020304" charset="0"/>
              <a:cs typeface="Times New Roman" panose="02020603050405020304" charset="0"/>
              <a:sym typeface="+mn-ea"/>
            </a:endParaRPr>
          </a:p>
          <a:p>
            <a:pPr algn="l"/>
            <a:r>
              <a:rPr lang="en-US" altLang="zh-CN" sz="1920" dirty="0">
                <a:latin typeface="Times New Roman" panose="02020603050405020304" charset="0"/>
                <a:cs typeface="Times New Roman" panose="02020603050405020304" charset="0"/>
                <a:sym typeface="+mn-ea"/>
              </a:rPr>
              <a:t>3. </a:t>
            </a:r>
            <a:r>
              <a:rPr lang="zh-CN" altLang="en-US" sz="1920" dirty="0">
                <a:latin typeface="Times New Roman" panose="02020603050405020304" charset="0"/>
                <a:cs typeface="Times New Roman" panose="02020603050405020304" charset="0"/>
                <a:sym typeface="+mn-ea"/>
              </a:rPr>
              <a:t>做主旨要义题时，通常无法直接从文中找到原句，需要结合文章的暗线，</a:t>
            </a:r>
            <a:r>
              <a:rPr lang="zh-CN" altLang="en-US" sz="1920">
                <a:sym typeface="+mn-ea"/>
              </a:rPr>
              <a:t>抓住事件发展过程中人物的情感态度变化以及事件背后的深层含义，与作者产生共鸣。</a:t>
            </a:r>
            <a:endParaRPr lang="zh-CN" altLang="en-US" sz="1920" dirty="0">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5" name="右箭头 64"/>
          <p:cNvSpPr/>
          <p:nvPr/>
        </p:nvSpPr>
        <p:spPr>
          <a:xfrm>
            <a:off x="3732369" y="1319976"/>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69" name="TextBox 9"/>
          <p:cNvSpPr txBox="1"/>
          <p:nvPr/>
        </p:nvSpPr>
        <p:spPr>
          <a:xfrm>
            <a:off x="3737976" y="1485025"/>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教学内容</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3" name="TextBox 15"/>
          <p:cNvSpPr txBox="1"/>
          <p:nvPr/>
        </p:nvSpPr>
        <p:spPr>
          <a:xfrm>
            <a:off x="5818230" y="1485544"/>
            <a:ext cx="1557618" cy="36893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zh-CN" sz="1600" dirty="0">
                <a:solidFill>
                  <a:schemeClr val="tx1"/>
                </a:solidFill>
                <a:latin typeface="宋体" panose="02010600030101010101" pitchFamily="2" charset="-122"/>
                <a:ea typeface="宋体" panose="02010600030101010101" pitchFamily="2" charset="-122"/>
              </a:rPr>
              <a:t>记叙文阅读</a:t>
            </a:r>
            <a:endParaRPr lang="zh-CN" altLang="zh-CN" sz="1600" dirty="0">
              <a:solidFill>
                <a:schemeClr val="tx1"/>
              </a:solidFill>
              <a:latin typeface="宋体" panose="02010600030101010101" pitchFamily="2" charset="-122"/>
              <a:ea typeface="宋体" panose="02010600030101010101" pitchFamily="2" charset="-122"/>
            </a:endParaRPr>
          </a:p>
        </p:txBody>
      </p:sp>
      <p:sp>
        <p:nvSpPr>
          <p:cNvPr id="66" name="右箭头 65"/>
          <p:cNvSpPr/>
          <p:nvPr/>
        </p:nvSpPr>
        <p:spPr>
          <a:xfrm rot="10800000">
            <a:off x="3179193" y="1927554"/>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0" name="TextBox 11"/>
          <p:cNvSpPr txBox="1"/>
          <p:nvPr/>
        </p:nvSpPr>
        <p:spPr>
          <a:xfrm>
            <a:off x="3737976" y="2065934"/>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教学目标</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4" name="TextBox 15"/>
          <p:cNvSpPr txBox="1"/>
          <p:nvPr/>
        </p:nvSpPr>
        <p:spPr>
          <a:xfrm>
            <a:off x="550545" y="1900555"/>
            <a:ext cx="2622550" cy="1477010"/>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、归纳记叙文的文体特点及</a:t>
            </a: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20</a:t>
            </a:r>
            <a:r>
              <a:rPr 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19</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年朝</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东</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西海四区一模二模对记叙文阅读的考察重点；</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掌握记叙文阅读的解题策略。</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右箭头 2"/>
          <p:cNvSpPr/>
          <p:nvPr/>
        </p:nvSpPr>
        <p:spPr>
          <a:xfrm>
            <a:off x="3732369" y="2521396"/>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4" name="右箭头 3"/>
          <p:cNvSpPr/>
          <p:nvPr/>
        </p:nvSpPr>
        <p:spPr>
          <a:xfrm rot="10800000">
            <a:off x="3172843" y="3130879"/>
            <a:ext cx="1904622" cy="745207"/>
          </a:xfrm>
          <a:prstGeom prst="rightArrow">
            <a:avLst>
              <a:gd name="adj1" fmla="val 66953"/>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2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1" name="TextBox 12"/>
          <p:cNvSpPr txBox="1"/>
          <p:nvPr/>
        </p:nvSpPr>
        <p:spPr>
          <a:xfrm>
            <a:off x="3737976" y="2673036"/>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教学准备</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2" name="TextBox 13"/>
          <p:cNvSpPr txBox="1"/>
          <p:nvPr/>
        </p:nvSpPr>
        <p:spPr>
          <a:xfrm>
            <a:off x="3737976" y="3267279"/>
            <a:ext cx="1240542" cy="442595"/>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charset="-122"/>
                <a:ea typeface="微软雅黑" panose="020B0503020204020204" charset="-122"/>
              </a:defRPr>
            </a:lvl1pPr>
          </a:lstStyle>
          <a:p>
            <a:pPr lvl="0">
              <a:lnSpc>
                <a:spcPct val="150000"/>
              </a:lnSpc>
              <a:defRPr/>
            </a:pPr>
            <a:r>
              <a:rPr lang="zh-CN" altLang="en-US" sz="1920" kern="0" dirty="0">
                <a:solidFill>
                  <a:schemeClr val="bg1"/>
                </a:solidFill>
                <a:latin typeface="宋体" panose="02010600030101010101" pitchFamily="2" charset="-122"/>
                <a:ea typeface="宋体" panose="02010600030101010101" pitchFamily="2" charset="-122"/>
                <a:cs typeface="华文黑体" pitchFamily="2" charset="-122"/>
              </a:rPr>
              <a:t>教学过程</a:t>
            </a:r>
            <a:endParaRPr lang="zh-CN" altLang="en-US" sz="1920" kern="0" dirty="0">
              <a:solidFill>
                <a:schemeClr val="bg1"/>
              </a:solidFill>
              <a:latin typeface="宋体" panose="02010600030101010101" pitchFamily="2" charset="-122"/>
              <a:ea typeface="宋体" panose="02010600030101010101" pitchFamily="2" charset="-122"/>
              <a:cs typeface="华文黑体" pitchFamily="2" charset="-122"/>
            </a:endParaRPr>
          </a:p>
        </p:txBody>
      </p:sp>
      <p:sp>
        <p:nvSpPr>
          <p:cNvPr id="75" name="TextBox 15"/>
          <p:cNvSpPr txBox="1"/>
          <p:nvPr/>
        </p:nvSpPr>
        <p:spPr>
          <a:xfrm>
            <a:off x="5818505" y="2673350"/>
            <a:ext cx="1891665" cy="73850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rPr>
              <a:t>2019</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年朝</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东</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西海四区</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英语一模二模试题</a:t>
            </a:r>
            <a:endPar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7" name="TextBox 15"/>
          <p:cNvSpPr txBox="1"/>
          <p:nvPr/>
        </p:nvSpPr>
        <p:spPr>
          <a:xfrm>
            <a:off x="550808" y="3377685"/>
            <a:ext cx="2514371" cy="73850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nSpc>
                <a:spcPct val="100000"/>
              </a:lnSpc>
            </a:pP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rPr>
              <a:t>总结记叙文的文体及考察重点，</a:t>
            </a:r>
            <a:r>
              <a:rPr lang="zh-CN" altLang="en-US"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并通过典型例题</a:t>
            </a:r>
            <a:r>
              <a:rPr lang="en-US"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梳理总结记叙文的解题思路。</a:t>
            </a:r>
            <a:endParaRPr lang="zh-CN" altLang="zh-CN" sz="16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标题 4"/>
          <p:cNvSpPr>
            <a:spLocks noGrp="1"/>
          </p:cNvSpPr>
          <p:nvPr>
            <p:ph type="title"/>
          </p:nvPr>
        </p:nvSpPr>
        <p:spPr>
          <a:xfrm>
            <a:off x="3607773" y="399798"/>
            <a:ext cx="1775298" cy="486085"/>
          </a:xfrm>
          <a:solidFill>
            <a:srgbClr val="00B0F0"/>
          </a:solidFill>
        </p:spPr>
        <p:txBody>
          <a:bodyPr/>
          <a:p>
            <a:pPr algn="ctr"/>
            <a:r>
              <a:rPr lang="zh-CN" altLang="en-US" sz="2800" dirty="0" smtClean="0"/>
              <a:t>目   录</a:t>
            </a:r>
            <a:endParaRPr lang="zh-CN" altLang="en-US" sz="2800"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fill="hold"/>
                                        <p:tgtEl>
                                          <p:spTgt spid="66"/>
                                        </p:tgtEl>
                                        <p:attrNameLst>
                                          <p:attrName>ppt_x</p:attrName>
                                        </p:attrNameLst>
                                      </p:cBhvr>
                                      <p:tavLst>
                                        <p:tav tm="0">
                                          <p:val>
                                            <p:strVal val="1+#ppt_w/2"/>
                                          </p:val>
                                        </p:tav>
                                        <p:tav tm="100000">
                                          <p:val>
                                            <p:strVal val="#ppt_x"/>
                                          </p:val>
                                        </p:tav>
                                      </p:tavLst>
                                    </p:anim>
                                    <p:anim calcmode="lin" valueType="num">
                                      <p:cBhvr additive="base">
                                        <p:cTn id="23" dur="500" fill="hold"/>
                                        <p:tgtEl>
                                          <p:spTgt spid="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left)">
                                      <p:cBhvr>
                                        <p:cTn id="33" dur="500"/>
                                        <p:tgtEl>
                                          <p:spTgt spid="74"/>
                                        </p:tgtEl>
                                      </p:cBhvr>
                                    </p:animEffect>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9" grpId="0"/>
      <p:bldP spid="73" grpId="0"/>
      <p:bldP spid="66" grpId="0" bldLvl="0" animBg="1"/>
      <p:bldP spid="70" grpId="0"/>
      <p:bldP spid="74" grpId="0"/>
      <p:bldP spid="3" grpId="0" bldLvl="0" animBg="1"/>
      <p:bldP spid="4" grpId="0" bldLvl="0" animBg="1"/>
      <p:bldP spid="71" grpId="0"/>
      <p:bldP spid="72" grpId="0"/>
      <p:bldP spid="75" grpId="0"/>
      <p:bldP spid="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4283"/>
            <a:ext cx="1234440" cy="1223010"/>
          </a:xfrm>
          <a:prstGeom prst="rect">
            <a:avLst/>
          </a:prstGeom>
        </p:spPr>
      </p:pic>
      <p:sp>
        <p:nvSpPr>
          <p:cNvPr id="19" name="矩形 18"/>
          <p:cNvSpPr/>
          <p:nvPr/>
        </p:nvSpPr>
        <p:spPr>
          <a:xfrm>
            <a:off x="2376806" y="2360745"/>
            <a:ext cx="4658995" cy="92075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8190"/>
            <a:ext cx="4205412" cy="505460"/>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427480" y="127000"/>
            <a:ext cx="6864985" cy="82994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西海四区一模中的记叙文</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p:nvPr>
            <p:custDataLst>
              <p:tags r:id="rId3"/>
            </p:custDataLst>
          </p:nvPr>
        </p:nvGraphicFramePr>
        <p:xfrm>
          <a:off x="875030" y="1083310"/>
          <a:ext cx="7990840" cy="3496945"/>
        </p:xfrm>
        <a:graphic>
          <a:graphicData uri="http://schemas.openxmlformats.org/drawingml/2006/table">
            <a:tbl>
              <a:tblPr firstRow="1" bandRow="1">
                <a:tableStyleId>{5C22544A-7EE6-4342-B048-85BDC9FD1C3A}</a:tableStyleId>
              </a:tblPr>
              <a:tblGrid>
                <a:gridCol w="1192530"/>
                <a:gridCol w="2611120"/>
                <a:gridCol w="983615"/>
                <a:gridCol w="1274445"/>
                <a:gridCol w="1929130"/>
              </a:tblGrid>
              <a:tr h="388620">
                <a:tc>
                  <a:txBody>
                    <a:bodyPr/>
                    <a:p>
                      <a:pPr algn="ctr">
                        <a:buNone/>
                      </a:pPr>
                      <a:r>
                        <a:rPr lang="zh-CN" altLang="en-US" sz="2100"/>
                        <a:t>城区</a:t>
                      </a:r>
                      <a:endParaRPr lang="zh-CN" altLang="en-US" sz="2100"/>
                    </a:p>
                  </a:txBody>
                  <a:tcPr marL="68580" marR="68580" marT="34290" marB="34290"/>
                </a:tc>
                <a:tc>
                  <a:txBody>
                    <a:bodyPr/>
                    <a:p>
                      <a:pPr algn="ctr"/>
                      <a:r>
                        <a:rPr lang="zh-CN" altLang="en-US" sz="2100" dirty="0" smtClean="0"/>
                        <a:t>话题</a:t>
                      </a:r>
                      <a:endParaRPr lang="zh-CN" altLang="en-US" sz="2100" dirty="0"/>
                    </a:p>
                  </a:txBody>
                  <a:tcPr marL="68580" marR="68580" marT="34290" marB="34290"/>
                </a:tc>
                <a:tc>
                  <a:txBody>
                    <a:bodyPr/>
                    <a:p>
                      <a:pPr algn="ctr"/>
                      <a:r>
                        <a:rPr lang="zh-CN" altLang="en-US" sz="2100" dirty="0" smtClean="0"/>
                        <a:t>标题</a:t>
                      </a:r>
                      <a:endParaRPr lang="zh-CN" altLang="en-US" sz="2100" dirty="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字数</a:t>
                      </a:r>
                      <a:endParaRPr lang="zh-CN" altLang="en-US" sz="2100" dirty="0" smtClean="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考查点</a:t>
                      </a:r>
                      <a:endParaRPr lang="zh-CN" altLang="en-US" sz="2100" dirty="0" smtClean="0"/>
                    </a:p>
                  </a:txBody>
                  <a:tcPr marL="68580" marR="68580" marT="34290" marB="34290"/>
                </a:tc>
              </a:tr>
              <a:tr h="595630">
                <a:tc>
                  <a:txBody>
                    <a:bodyPr/>
                    <a:p>
                      <a:r>
                        <a:rPr lang="zh-CN" altLang="en-US" sz="1500" b="1" dirty="0">
                          <a:latin typeface="Times New Roman" panose="02020603050405020304" charset="0"/>
                          <a:cs typeface="Times New Roman" panose="02020603050405020304" charset="0"/>
                          <a:sym typeface="+mn-ea"/>
                        </a:rPr>
                        <a:t>朝阳</a:t>
                      </a:r>
                      <a:r>
                        <a:rPr lang="en-US" altLang="zh-CN" sz="1500" b="1" dirty="0">
                          <a:latin typeface="Times New Roman" panose="02020603050405020304" charset="0"/>
                          <a:cs typeface="Times New Roman" panose="02020603050405020304" charset="0"/>
                          <a:sym typeface="+mn-ea"/>
                        </a:rPr>
                        <a:t>B</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讲述一位飞行员成功的过程及成功的秘诀。</a:t>
                      </a:r>
                      <a:endParaRPr lang="zh-CN" altLang="en-US" sz="1500">
                        <a:latin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rPr>
                        <a:t> </a:t>
                      </a:r>
                      <a:r>
                        <a:rPr lang="zh-CN" altLang="en-US" sz="1500">
                          <a:latin typeface="Times New Roman" panose="02020603050405020304" charset="0"/>
                          <a:cs typeface="Times New Roman" panose="02020603050405020304" charset="0"/>
                        </a:rPr>
                        <a:t>Flying High</a:t>
                      </a: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3</a:t>
                      </a:r>
                      <a:r>
                        <a:rPr lang="en-US" sz="1500">
                          <a:latin typeface="Times New Roman" panose="02020603050405020304" charset="0"/>
                          <a:cs typeface="Times New Roman" panose="02020603050405020304" charset="0"/>
                          <a:sym typeface="+mn-ea"/>
                        </a:rPr>
                        <a:t>76</a:t>
                      </a:r>
                      <a:endParaRPr 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34.35.36</a:t>
                      </a:r>
                      <a:endParaRPr lang="en-US" altLang="zh-CN" sz="1500" b="1">
                        <a:latin typeface="Times New Roman" panose="02020603050405020304" charset="0"/>
                        <a:cs typeface="Times New Roman" panose="02020603050405020304" charset="0"/>
                      </a:endParaRPr>
                    </a:p>
                    <a:p>
                      <a:pPr>
                        <a:buNone/>
                      </a:pPr>
                      <a:r>
                        <a:rPr lang="zh-CN" altLang="en-US" sz="1500" b="1">
                          <a:solidFill>
                            <a:schemeClr val="accent6"/>
                          </a:solidFill>
                          <a:latin typeface="Times New Roman" panose="02020603050405020304" charset="0"/>
                          <a:cs typeface="Times New Roman" panose="02020603050405020304" charset="0"/>
                        </a:rPr>
                        <a:t>主旨大意：</a:t>
                      </a:r>
                      <a:r>
                        <a:rPr lang="en-US" altLang="zh-CN" sz="1500" b="1">
                          <a:solidFill>
                            <a:schemeClr val="accent6"/>
                          </a:solidFill>
                          <a:latin typeface="Times New Roman" panose="02020603050405020304" charset="0"/>
                          <a:cs typeface="Times New Roman" panose="02020603050405020304" charset="0"/>
                        </a:rPr>
                        <a:t>37</a:t>
                      </a: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r h="745490">
                <a:tc>
                  <a:txBody>
                    <a:bodyPr/>
                    <a:p>
                      <a:pPr>
                        <a:buNone/>
                      </a:pPr>
                      <a:r>
                        <a:rPr lang="zh-CN" altLang="en-US" sz="1500" b="1" dirty="0">
                          <a:latin typeface="Times New Roman" panose="02020603050405020304" charset="0"/>
                          <a:cs typeface="Times New Roman" panose="02020603050405020304" charset="0"/>
                          <a:sym typeface="+mn-ea"/>
                        </a:rPr>
                        <a:t>东城</a:t>
                      </a:r>
                      <a:r>
                        <a:rPr lang="en-US" altLang="zh-CN" sz="1500" b="1" dirty="0">
                          <a:latin typeface="Times New Roman" panose="02020603050405020304" charset="0"/>
                          <a:cs typeface="Times New Roman" panose="02020603050405020304" charset="0"/>
                          <a:sym typeface="+mn-ea"/>
                        </a:rPr>
                        <a:t>B</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讲述在小狗</a:t>
                      </a:r>
                      <a:r>
                        <a:rPr lang="en-US" altLang="zh-CN" sz="1500">
                          <a:latin typeface="Times New Roman" panose="02020603050405020304" charset="0"/>
                        </a:rPr>
                        <a:t>Brady</a:t>
                      </a:r>
                      <a:r>
                        <a:rPr lang="zh-CN" altLang="en-US" sz="1500">
                          <a:latin typeface="Times New Roman" panose="02020603050405020304" charset="0"/>
                          <a:ea typeface="宋体" panose="02010600030101010101" pitchFamily="2" charset="-122"/>
                        </a:rPr>
                        <a:t>的帮助下，两个小男孩成功找到回去的河流。</a:t>
                      </a:r>
                      <a:endParaRPr lang="zh-CN" altLang="en-US" sz="1500">
                        <a:latin typeface="Times New Roman" panose="02020603050405020304" charset="0"/>
                        <a:ea typeface="宋体" panose="02010600030101010101" pitchFamily="2" charset="-122"/>
                      </a:endParaRPr>
                    </a:p>
                  </a:txBody>
                  <a:tcPr marL="68580" marR="68580" marT="34290" marB="34290"/>
                </a:tc>
                <a:tc>
                  <a:txBody>
                    <a:bodyPr/>
                    <a:p>
                      <a:pPr>
                        <a:buNone/>
                      </a:pP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394</a:t>
                      </a:r>
                      <a:r>
                        <a:rPr lang="zh-CN" altLang="en-US" sz="1500">
                          <a:latin typeface="Times New Roman" panose="02020603050405020304" charset="0"/>
                          <a:cs typeface="Times New Roman" panose="02020603050405020304" charset="0"/>
                          <a:sym typeface="+mn-ea"/>
                        </a:rPr>
                        <a:t> </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34.35.36</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主旨大意：</a:t>
                      </a:r>
                      <a:r>
                        <a:rPr lang="en-US" altLang="zh-CN" sz="1500" b="1">
                          <a:solidFill>
                            <a:schemeClr val="accent6"/>
                          </a:solidFill>
                          <a:latin typeface="Times New Roman" panose="02020603050405020304" charset="0"/>
                          <a:cs typeface="Times New Roman" panose="02020603050405020304" charset="0"/>
                          <a:sym typeface="+mn-ea"/>
                        </a:rPr>
                        <a:t>37</a:t>
                      </a:r>
                      <a:endParaRPr lang="en-US" altLang="zh-CN" sz="1500" b="1">
                        <a:solidFill>
                          <a:srgbClr val="FF0000"/>
                        </a:solidFill>
                        <a:latin typeface="Times New Roman" panose="02020603050405020304" charset="0"/>
                        <a:cs typeface="Times New Roman" panose="02020603050405020304" charset="0"/>
                      </a:endParaRPr>
                    </a:p>
                  </a:txBody>
                  <a:tcPr marL="68580" marR="68580" marT="34290" marB="34290"/>
                </a:tc>
              </a:tr>
              <a:tr h="775335">
                <a:tc>
                  <a:txBody>
                    <a:bodyPr/>
                    <a:p>
                      <a:r>
                        <a:rPr lang="zh-CN" altLang="en-US" sz="1500" b="1" dirty="0">
                          <a:latin typeface="Times New Roman" panose="02020603050405020304" charset="0"/>
                          <a:cs typeface="Times New Roman" panose="02020603050405020304" charset="0"/>
                          <a:sym typeface="+mn-ea"/>
                        </a:rPr>
                        <a:t>西城</a:t>
                      </a:r>
                      <a:r>
                        <a:rPr lang="en-US" altLang="zh-CN" sz="1500" b="1" dirty="0">
                          <a:latin typeface="Times New Roman" panose="02020603050405020304" charset="0"/>
                          <a:cs typeface="Times New Roman" panose="02020603050405020304" charset="0"/>
                          <a:sym typeface="+mn-ea"/>
                        </a:rPr>
                        <a:t>B</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讲述一位善良热心的摄影记者，在一次飓风后帮助人进行照片恢复，从而获得灵感。</a:t>
                      </a:r>
                      <a:endParaRPr lang="zh-CN" altLang="en-US" sz="1500">
                        <a:latin typeface="Times New Roman" panose="02020603050405020304" charset="0"/>
                      </a:endParaRPr>
                    </a:p>
                  </a:txBody>
                  <a:tcPr marL="68580" marR="68580" marT="34290" marB="34290"/>
                </a:tc>
                <a:tc>
                  <a:txBody>
                    <a:bodyPr/>
                    <a:p>
                      <a:pPr>
                        <a:buNone/>
                      </a:pP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415</a:t>
                      </a:r>
                      <a:r>
                        <a:rPr lang="zh-CN" altLang="en-US" sz="1500">
                          <a:latin typeface="Times New Roman" panose="02020603050405020304" charset="0"/>
                          <a:cs typeface="Times New Roman" panose="02020603050405020304" charset="0"/>
                          <a:sym typeface="+mn-ea"/>
                        </a:rPr>
                        <a:t> </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34.35.36</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主旨大意：</a:t>
                      </a:r>
                      <a:r>
                        <a:rPr lang="en-US" altLang="zh-CN" sz="1500" b="1">
                          <a:solidFill>
                            <a:schemeClr val="accent6"/>
                          </a:solidFill>
                          <a:latin typeface="Times New Roman" panose="02020603050405020304" charset="0"/>
                          <a:cs typeface="Times New Roman" panose="02020603050405020304" charset="0"/>
                          <a:sym typeface="+mn-ea"/>
                        </a:rPr>
                        <a:t>37</a:t>
                      </a: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r h="982980">
                <a:tc>
                  <a:txBody>
                    <a:bodyPr/>
                    <a:p>
                      <a:pPr>
                        <a:buNone/>
                      </a:pPr>
                      <a:r>
                        <a:rPr lang="zh-CN" altLang="en-US" sz="1500" b="1" dirty="0">
                          <a:latin typeface="Times New Roman" panose="02020603050405020304" charset="0"/>
                          <a:cs typeface="Times New Roman" panose="02020603050405020304" charset="0"/>
                          <a:sym typeface="+mn-ea"/>
                        </a:rPr>
                        <a:t>海淀</a:t>
                      </a:r>
                      <a:r>
                        <a:rPr lang="en-US" altLang="zh-CN" sz="1500" b="1" dirty="0">
                          <a:latin typeface="Times New Roman" panose="02020603050405020304" charset="0"/>
                          <a:cs typeface="Times New Roman" panose="02020603050405020304" charset="0"/>
                          <a:sym typeface="+mn-ea"/>
                        </a:rPr>
                        <a:t>A</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pPr>
                        <a:buNone/>
                      </a:pP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讲述外国友人从一开始不想学习武术到了解到武术的真谛后便一发不可收拾的爱上这项运动 。</a:t>
                      </a:r>
                      <a:endParaRPr lang="zh-CN" altLang="en-US" sz="1500">
                        <a:latin typeface="Times New Roman" panose="02020603050405020304" charset="0"/>
                      </a:endParaRPr>
                    </a:p>
                  </a:txBody>
                  <a:tcPr marL="68580" marR="68580" marT="34290" marB="34290"/>
                </a:tc>
                <a:tc>
                  <a:txBody>
                    <a:bodyPr/>
                    <a:p>
                      <a:pPr>
                        <a:buNone/>
                      </a:pPr>
                      <a:endParaRPr lang="zh-CN" altLang="en-US" sz="1500">
                        <a:latin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3</a:t>
                      </a:r>
                      <a:r>
                        <a:rPr lang="en-US" sz="1500">
                          <a:latin typeface="Times New Roman" panose="02020603050405020304" charset="0"/>
                          <a:cs typeface="Times New Roman" panose="02020603050405020304" charset="0"/>
                          <a:sym typeface="+mn-ea"/>
                        </a:rPr>
                        <a:t>90</a:t>
                      </a:r>
                      <a:endParaRPr 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a:t>
                      </a:r>
                      <a:r>
                        <a:rPr lang="en-US" altLang="zh-CN" sz="1500" b="1">
                          <a:solidFill>
                            <a:srgbClr val="FF0000"/>
                          </a:solidFill>
                          <a:latin typeface="Times New Roman" panose="02020603050405020304" charset="0"/>
                          <a:cs typeface="Times New Roman" panose="02020603050405020304" charset="0"/>
                        </a:rPr>
                        <a:t>1.32</a:t>
                      </a:r>
                      <a:endParaRPr lang="en-US" altLang="zh-CN" sz="1500" b="1">
                        <a:latin typeface="Times New Roman" panose="02020603050405020304" charset="0"/>
                        <a:cs typeface="Times New Roman" panose="02020603050405020304" charset="0"/>
                      </a:endParaRPr>
                    </a:p>
                    <a:p>
                      <a:pPr algn="l">
                        <a:buClrTx/>
                        <a:buSzTx/>
                        <a:buFontTx/>
                        <a:buNone/>
                      </a:pPr>
                      <a:r>
                        <a:rPr lang="zh-CN" altLang="en-US" sz="1500" b="1">
                          <a:solidFill>
                            <a:schemeClr val="accent6"/>
                          </a:solidFill>
                          <a:latin typeface="Times New Roman" panose="02020603050405020304" charset="0"/>
                          <a:cs typeface="Times New Roman" panose="02020603050405020304" charset="0"/>
                        </a:rPr>
                        <a:t>主旨大意：33</a:t>
                      </a:r>
                      <a:endParaRPr lang="zh-CN" altLang="en-US" sz="1500" b="1">
                        <a:solidFill>
                          <a:schemeClr val="accent6"/>
                        </a:solidFill>
                        <a:latin typeface="Times New Roman" panose="02020603050405020304" charset="0"/>
                        <a:cs typeface="Times New Roman" panose="02020603050405020304" charset="0"/>
                      </a:endParaRPr>
                    </a:p>
                  </a:txBody>
                  <a:tcPr marL="68580" marR="68580" marT="34290" marB="34290"/>
                </a:tc>
              </a:tr>
            </a:tbl>
          </a:graphicData>
        </a:graphic>
      </p:graphicFrame>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1427480" y="19050"/>
            <a:ext cx="6864985" cy="82994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一、</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20</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19年朝</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东</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西海四区二模中的记叙文</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sym typeface="+mn-ea"/>
              </a:rPr>
              <a:t>总体分析及能力考查点归类</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p:nvPr>
            <p:custDataLst>
              <p:tags r:id="rId3"/>
            </p:custDataLst>
          </p:nvPr>
        </p:nvGraphicFramePr>
        <p:xfrm>
          <a:off x="828675" y="908050"/>
          <a:ext cx="7618730" cy="3672205"/>
        </p:xfrm>
        <a:graphic>
          <a:graphicData uri="http://schemas.openxmlformats.org/drawingml/2006/table">
            <a:tbl>
              <a:tblPr firstRow="1" bandRow="1">
                <a:tableStyleId>{5C22544A-7EE6-4342-B048-85BDC9FD1C3A}</a:tableStyleId>
              </a:tblPr>
              <a:tblGrid>
                <a:gridCol w="750570"/>
                <a:gridCol w="3030855"/>
                <a:gridCol w="1246505"/>
                <a:gridCol w="751205"/>
                <a:gridCol w="1839595"/>
              </a:tblGrid>
              <a:tr h="388620">
                <a:tc>
                  <a:txBody>
                    <a:bodyPr/>
                    <a:p>
                      <a:pPr algn="ctr">
                        <a:buNone/>
                      </a:pPr>
                      <a:r>
                        <a:rPr lang="zh-CN" altLang="en-US" sz="2100"/>
                        <a:t>城区</a:t>
                      </a:r>
                      <a:endParaRPr lang="zh-CN" altLang="en-US" sz="2100"/>
                    </a:p>
                  </a:txBody>
                  <a:tcPr marL="68580" marR="68580" marT="34290" marB="34290"/>
                </a:tc>
                <a:tc>
                  <a:txBody>
                    <a:bodyPr/>
                    <a:p>
                      <a:pPr algn="ctr"/>
                      <a:r>
                        <a:rPr lang="zh-CN" altLang="en-US" sz="2100" dirty="0" smtClean="0"/>
                        <a:t>话题</a:t>
                      </a:r>
                      <a:endParaRPr lang="zh-CN" altLang="en-US" sz="2100" dirty="0"/>
                    </a:p>
                  </a:txBody>
                  <a:tcPr marL="68580" marR="68580" marT="34290" marB="34290"/>
                </a:tc>
                <a:tc>
                  <a:txBody>
                    <a:bodyPr/>
                    <a:p>
                      <a:pPr algn="ctr"/>
                      <a:r>
                        <a:rPr lang="zh-CN" altLang="en-US" sz="2100" dirty="0" smtClean="0"/>
                        <a:t>标题</a:t>
                      </a:r>
                      <a:endParaRPr lang="zh-CN" altLang="en-US" sz="2100" dirty="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字数</a:t>
                      </a:r>
                      <a:endParaRPr lang="zh-CN" altLang="en-US" sz="2100" dirty="0" smtClean="0"/>
                    </a:p>
                  </a:txBody>
                  <a:tcPr marL="68580" marR="68580" marT="34290" marB="34290"/>
                </a:tc>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考查点</a:t>
                      </a:r>
                      <a:endParaRPr lang="zh-CN" altLang="en-US" sz="2100" dirty="0" smtClean="0"/>
                    </a:p>
                  </a:txBody>
                  <a:tcPr marL="68580" marR="68580" marT="34290" marB="34290"/>
                </a:tc>
              </a:tr>
              <a:tr h="525780">
                <a:tc>
                  <a:txBody>
                    <a:bodyPr/>
                    <a:p>
                      <a:r>
                        <a:rPr lang="zh-CN" altLang="en-US" sz="1500" b="1" dirty="0">
                          <a:latin typeface="Times New Roman" panose="02020603050405020304" charset="0"/>
                          <a:cs typeface="Times New Roman" panose="02020603050405020304" charset="0"/>
                          <a:sym typeface="+mn-ea"/>
                        </a:rPr>
                        <a:t>朝阳</a:t>
                      </a:r>
                      <a:endParaRPr lang="zh-CN" altLang="en-US" sz="1500" b="1" dirty="0">
                        <a:latin typeface="Times New Roman" panose="02020603050405020304" charset="0"/>
                        <a:cs typeface="Times New Roman" panose="02020603050405020304" charset="0"/>
                        <a:sym typeface="+mn-ea"/>
                      </a:endParaRPr>
                    </a:p>
                    <a:p>
                      <a:r>
                        <a:rPr lang="en-US" altLang="zh-CN" sz="1500" b="1" dirty="0">
                          <a:latin typeface="Times New Roman" panose="02020603050405020304" charset="0"/>
                          <a:cs typeface="Times New Roman" panose="02020603050405020304" charset="0"/>
                          <a:sym typeface="+mn-ea"/>
                        </a:rPr>
                        <a:t>B</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讲述作者在寒冷的日子参加游泳比赛挑战自己的故事。</a:t>
                      </a:r>
                      <a:endParaRPr lang="zh-CN" altLang="en-US" sz="1500">
                        <a:latin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rPr>
                        <a:t>Open water swimming</a:t>
                      </a:r>
                      <a:endParaRPr lang="en-US" altLang="zh-CN"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3</a:t>
                      </a:r>
                      <a:r>
                        <a:rPr lang="en-US" sz="1500">
                          <a:latin typeface="Times New Roman" panose="02020603050405020304" charset="0"/>
                          <a:cs typeface="Times New Roman" panose="02020603050405020304" charset="0"/>
                          <a:sym typeface="+mn-ea"/>
                        </a:rPr>
                        <a:t>73</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34.35.36.37</a:t>
                      </a: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r h="1211580">
                <a:tc>
                  <a:txBody>
                    <a:bodyPr/>
                    <a:p>
                      <a:pPr>
                        <a:buNone/>
                      </a:pPr>
                      <a:r>
                        <a:rPr lang="zh-CN" altLang="en-US" sz="1500" b="1" dirty="0">
                          <a:latin typeface="Times New Roman" panose="02020603050405020304" charset="0"/>
                          <a:cs typeface="Times New Roman" panose="02020603050405020304" charset="0"/>
                          <a:sym typeface="+mn-ea"/>
                        </a:rPr>
                        <a:t>东城</a:t>
                      </a:r>
                      <a:endParaRPr lang="zh-CN" altLang="en-US" sz="1500" b="1" dirty="0">
                        <a:latin typeface="Times New Roman" panose="02020603050405020304" charset="0"/>
                        <a:cs typeface="Times New Roman" panose="02020603050405020304" charset="0"/>
                        <a:sym typeface="+mn-ea"/>
                      </a:endParaRPr>
                    </a:p>
                    <a:p>
                      <a:pPr>
                        <a:buNone/>
                      </a:pPr>
                      <a:r>
                        <a:rPr lang="en-US" altLang="zh-CN" sz="1500" b="1" dirty="0">
                          <a:latin typeface="Times New Roman" panose="02020603050405020304" charset="0"/>
                          <a:cs typeface="Times New Roman" panose="02020603050405020304" charset="0"/>
                          <a:sym typeface="+mn-ea"/>
                        </a:rPr>
                        <a:t>A</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讲述一个小女孩过生日的时候遇到一位老人，通过合影和交谈两人成了朋友，后来得知老人妻子去世后他一直不开心，小女孩帮助老人走出阴霾的故事。</a:t>
                      </a:r>
                      <a:endParaRPr lang="zh-CN" altLang="en-US" sz="1500">
                        <a:latin typeface="Times New Roman" panose="02020603050405020304" charset="0"/>
                      </a:endParaRPr>
                    </a:p>
                  </a:txBody>
                  <a:tcPr marL="68580" marR="68580" marT="34290" marB="34290"/>
                </a:tc>
                <a:tc>
                  <a:txBody>
                    <a:bodyPr/>
                    <a:p>
                      <a:pPr>
                        <a:buNone/>
                      </a:pPr>
                      <a:r>
                        <a:rPr lang="zh-CN" altLang="en-US" sz="1500">
                          <a:latin typeface="Times New Roman" panose="02020603050405020304" charset="0"/>
                          <a:cs typeface="Times New Roman" panose="02020603050405020304" charset="0"/>
                        </a:rPr>
                        <a:t>Preschool girl lifts old man’s spirits</a:t>
                      </a:r>
                      <a:endParaRPr lang="zh-CN" altLang="en-US" sz="1500">
                        <a:latin typeface="Times New Roman" panose="02020603050405020304" charset="0"/>
                        <a:cs typeface="Times New Roman" panose="02020603050405020304" charset="0"/>
                        <a:sym typeface="+mn-ea"/>
                      </a:endParaRPr>
                    </a:p>
                    <a:p>
                      <a:pPr>
                        <a:buNone/>
                      </a:pPr>
                      <a:endParaRPr lang="zh-CN" altLang="en-US" sz="1500" b="1">
                        <a:solidFill>
                          <a:srgbClr val="FF0000"/>
                        </a:solidFill>
                        <a:latin typeface="Times New Roman" panose="02020603050405020304" charset="0"/>
                        <a:cs typeface="Times New Roman" panose="02020603050405020304" charset="0"/>
                        <a:sym typeface="+mn-ea"/>
                      </a:endParaRPr>
                    </a:p>
                  </a:txBody>
                  <a:tcPr marL="68580" marR="68580" marT="34290" marB="34290"/>
                </a:tc>
                <a:tc>
                  <a:txBody>
                    <a:bodyPr/>
                    <a:p>
                      <a:pPr>
                        <a:buNone/>
                      </a:pPr>
                      <a:r>
                        <a:rPr lang="en-US" sz="1500">
                          <a:latin typeface="Times New Roman" panose="02020603050405020304" charset="0"/>
                          <a:cs typeface="Times New Roman" panose="02020603050405020304" charset="0"/>
                          <a:sym typeface="+mn-ea"/>
                        </a:rPr>
                        <a:t>348</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rPr>
                        <a:t>细节理解：</a:t>
                      </a:r>
                      <a:r>
                        <a:rPr lang="en-US" altLang="zh-CN" sz="1500" b="1">
                          <a:solidFill>
                            <a:srgbClr val="FF0000"/>
                          </a:solidFill>
                          <a:latin typeface="Times New Roman" panose="02020603050405020304" charset="0"/>
                          <a:cs typeface="Times New Roman" panose="02020603050405020304" charset="0"/>
                        </a:rPr>
                        <a:t>31.32.33</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主旨大意：</a:t>
                      </a:r>
                      <a:r>
                        <a:rPr lang="en-US" altLang="zh-CN" sz="1500" b="1">
                          <a:solidFill>
                            <a:schemeClr val="accent6"/>
                          </a:solidFill>
                          <a:latin typeface="Times New Roman" panose="02020603050405020304" charset="0"/>
                          <a:cs typeface="Times New Roman" panose="02020603050405020304" charset="0"/>
                          <a:sym typeface="+mn-ea"/>
                        </a:rPr>
                        <a:t>34</a:t>
                      </a:r>
                      <a:endParaRPr lang="en-US" altLang="zh-CN" sz="1500" b="1">
                        <a:solidFill>
                          <a:schemeClr val="accent6"/>
                        </a:solidFill>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sym typeface="+mn-ea"/>
                      </a:endParaRPr>
                    </a:p>
                    <a:p>
                      <a:pPr>
                        <a:buNone/>
                      </a:pPr>
                      <a:endParaRPr lang="zh-CN" altLang="en-US" sz="1500">
                        <a:latin typeface="Times New Roman" panose="02020603050405020304" charset="0"/>
                        <a:sym typeface="+mn-ea"/>
                      </a:endParaRPr>
                    </a:p>
                    <a:p>
                      <a:pPr>
                        <a:buNone/>
                      </a:pPr>
                      <a:endParaRPr lang="en-US" altLang="zh-CN" sz="1500" b="1">
                        <a:solidFill>
                          <a:srgbClr val="FF0000"/>
                        </a:solidFill>
                        <a:latin typeface="Times New Roman" panose="02020603050405020304" charset="0"/>
                        <a:cs typeface="Times New Roman" panose="02020603050405020304" charset="0"/>
                      </a:endParaRPr>
                    </a:p>
                  </a:txBody>
                  <a:tcPr marL="68580" marR="68580" marT="34290" marB="34290"/>
                </a:tc>
              </a:tr>
              <a:tr h="754380">
                <a:tc>
                  <a:txBody>
                    <a:bodyPr/>
                    <a:p>
                      <a:r>
                        <a:rPr lang="zh-CN" altLang="en-US" sz="1500" b="1" dirty="0">
                          <a:latin typeface="Times New Roman" panose="02020603050405020304" charset="0"/>
                          <a:cs typeface="Times New Roman" panose="02020603050405020304" charset="0"/>
                          <a:sym typeface="+mn-ea"/>
                        </a:rPr>
                        <a:t>西城</a:t>
                      </a:r>
                      <a:endParaRPr lang="zh-CN" altLang="en-US" sz="1500" b="1" dirty="0">
                        <a:latin typeface="Times New Roman" panose="02020603050405020304" charset="0"/>
                        <a:cs typeface="Times New Roman" panose="02020603050405020304" charset="0"/>
                        <a:sym typeface="+mn-ea"/>
                      </a:endParaRPr>
                    </a:p>
                    <a:p>
                      <a:r>
                        <a:rPr lang="en-US" altLang="zh-CN" sz="1500" b="1" dirty="0">
                          <a:latin typeface="Times New Roman" panose="02020603050405020304" charset="0"/>
                          <a:cs typeface="Times New Roman" panose="02020603050405020304" charset="0"/>
                          <a:sym typeface="+mn-ea"/>
                        </a:rPr>
                        <a:t>B</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endParaRPr lang="zh-CN" altLang="en-US" sz="1500" b="1" dirty="0" smtClean="0">
                        <a:latin typeface="Times New Roman" panose="02020603050405020304" charset="0"/>
                        <a:cs typeface="Times New Roman" panose="02020603050405020304" charset="0"/>
                      </a:endParaRPr>
                    </a:p>
                  </a:txBody>
                  <a:tcPr marL="68580" marR="68580" marT="34290" marB="34290"/>
                </a:tc>
                <a:tc>
                  <a:txBody>
                    <a:bodyPr/>
                    <a:p>
                      <a:pPr>
                        <a:buNone/>
                      </a:pPr>
                      <a:r>
                        <a:rPr lang="zh-CN" altLang="en-US" sz="1500">
                          <a:latin typeface="Times New Roman" panose="02020603050405020304" charset="0"/>
                        </a:rPr>
                        <a:t>讲述一只叫做</a:t>
                      </a:r>
                      <a:r>
                        <a:rPr lang="en-US" altLang="zh-CN" sz="1500">
                          <a:latin typeface="Times New Roman" panose="02020603050405020304" charset="0"/>
                        </a:rPr>
                        <a:t>Madison</a:t>
                      </a:r>
                      <a:r>
                        <a:rPr lang="zh-CN" altLang="en-US" sz="1500">
                          <a:latin typeface="Times New Roman" panose="02020603050405020304" charset="0"/>
                          <a:ea typeface="宋体" panose="02010600030101010101" pitchFamily="2" charset="-122"/>
                        </a:rPr>
                        <a:t>的狗狗一直坚守家园，赞扬了狗狗的奉献和忠诚精神。</a:t>
                      </a:r>
                      <a:endParaRPr lang="zh-CN" altLang="en-US" sz="1500">
                        <a:latin typeface="Times New Roman" panose="02020603050405020304" charset="0"/>
                        <a:ea typeface="宋体" panose="02010600030101010101" pitchFamily="2" charset="-122"/>
                      </a:endParaRPr>
                    </a:p>
                  </a:txBody>
                  <a:tcPr marL="68580" marR="68580" marT="34290" marB="34290"/>
                </a:tc>
                <a:tc>
                  <a:txBody>
                    <a:bodyPr/>
                    <a:p>
                      <a:pPr>
                        <a:buNone/>
                      </a:pPr>
                      <a:endParaRPr lang="zh-CN" altLang="en-US" sz="1500">
                        <a:latin typeface="Times New Roman" panose="02020603050405020304" charset="0"/>
                        <a:cs typeface="Times New Roman" panose="02020603050405020304" charset="0"/>
                      </a:endParaRPr>
                    </a:p>
                  </a:txBody>
                  <a:tcPr marL="68580" marR="68580" marT="34290" marB="34290"/>
                </a:tc>
                <a:tc>
                  <a:txBody>
                    <a:bodyPr/>
                    <a:p>
                      <a:pPr>
                        <a:buNone/>
                      </a:pPr>
                      <a:r>
                        <a:rPr lang="en-US" altLang="zh-CN" sz="1500">
                          <a:latin typeface="Times New Roman" panose="02020603050405020304" charset="0"/>
                          <a:cs typeface="Times New Roman" panose="02020603050405020304" charset="0"/>
                          <a:sym typeface="+mn-ea"/>
                        </a:rPr>
                        <a:t>337</a:t>
                      </a:r>
                      <a:r>
                        <a:rPr lang="zh-CN" altLang="en-US" sz="1500">
                          <a:latin typeface="Times New Roman" panose="02020603050405020304" charset="0"/>
                          <a:cs typeface="Times New Roman" panose="02020603050405020304" charset="0"/>
                          <a:sym typeface="+mn-ea"/>
                        </a:rPr>
                        <a:t> </a:t>
                      </a:r>
                      <a:endParaRPr lang="zh-CN" altLang="en-US" sz="1500">
                        <a:latin typeface="Times New Roman" panose="02020603050405020304" charset="0"/>
                        <a:cs typeface="Times New Roman" panose="02020603050405020304" charset="0"/>
                        <a:sym typeface="+mn-ea"/>
                      </a:endParaRPr>
                    </a:p>
                    <a:p>
                      <a:pPr>
                        <a:buNone/>
                      </a:pPr>
                      <a:endParaRPr lang="zh-CN" altLang="en-US" sz="1500">
                        <a:latin typeface="Times New Roman" panose="02020603050405020304" charset="0"/>
                        <a:cs typeface="Times New Roman" panose="02020603050405020304" charset="0"/>
                        <a:sym typeface="+mn-ea"/>
                      </a:endParaRPr>
                    </a:p>
                  </a:txBody>
                  <a:tcPr marL="68580" marR="68580" marT="34290" marB="34290"/>
                </a:tc>
                <a:tc>
                  <a:txBody>
                    <a:bodyPr/>
                    <a:p>
                      <a:pPr algn="l">
                        <a:buNone/>
                      </a:pPr>
                      <a:r>
                        <a:rPr lang="zh-CN" altLang="en-US" sz="1500" b="1">
                          <a:solidFill>
                            <a:srgbClr val="FF0000"/>
                          </a:solidFill>
                          <a:latin typeface="Times New Roman" panose="02020603050405020304" charset="0"/>
                          <a:cs typeface="Times New Roman" panose="02020603050405020304" charset="0"/>
                          <a:sym typeface="+mn-ea"/>
                        </a:rPr>
                        <a:t>细节理解：</a:t>
                      </a:r>
                      <a:r>
                        <a:rPr lang="en-US" altLang="zh-CN" sz="1500" b="1">
                          <a:solidFill>
                            <a:srgbClr val="FF0000"/>
                          </a:solidFill>
                          <a:latin typeface="Times New Roman" panose="02020603050405020304" charset="0"/>
                          <a:cs typeface="Times New Roman" panose="02020603050405020304" charset="0"/>
                          <a:sym typeface="+mn-ea"/>
                        </a:rPr>
                        <a:t>34.35.36</a:t>
                      </a:r>
                      <a:endParaRPr lang="en-US" altLang="zh-CN" sz="1500" b="1">
                        <a:solidFill>
                          <a:srgbClr val="FF0000"/>
                        </a:solidFill>
                        <a:latin typeface="Times New Roman" panose="02020603050405020304" charset="0"/>
                        <a:cs typeface="Times New Roman" panose="02020603050405020304" charset="0"/>
                      </a:endParaRPr>
                    </a:p>
                    <a:p>
                      <a:pPr algn="l">
                        <a:buNone/>
                      </a:pPr>
                      <a:r>
                        <a:rPr lang="zh-CN" altLang="en-US" sz="1500" b="1">
                          <a:solidFill>
                            <a:schemeClr val="accent6"/>
                          </a:solidFill>
                          <a:latin typeface="Times New Roman" panose="02020603050405020304" charset="0"/>
                          <a:cs typeface="Times New Roman" panose="02020603050405020304" charset="0"/>
                          <a:sym typeface="+mn-ea"/>
                        </a:rPr>
                        <a:t>主旨大意：</a:t>
                      </a:r>
                      <a:r>
                        <a:rPr lang="en-US" altLang="zh-CN" sz="1500" b="1">
                          <a:solidFill>
                            <a:schemeClr val="accent6"/>
                          </a:solidFill>
                          <a:latin typeface="Times New Roman" panose="02020603050405020304" charset="0"/>
                          <a:cs typeface="Times New Roman" panose="02020603050405020304" charset="0"/>
                          <a:sym typeface="+mn-ea"/>
                        </a:rPr>
                        <a:t>37</a:t>
                      </a:r>
                      <a:endParaRPr lang="en-US" altLang="zh-CN" sz="1500" b="1">
                        <a:solidFill>
                          <a:schemeClr val="accent6"/>
                        </a:solidFill>
                        <a:latin typeface="Times New Roman" panose="02020603050405020304" charset="0"/>
                        <a:cs typeface="Times New Roman" panose="02020603050405020304" charset="0"/>
                      </a:endParaRPr>
                    </a:p>
                  </a:txBody>
                  <a:tcPr marL="68580" marR="68580" marT="34290" marB="34290"/>
                </a:tc>
              </a:tr>
              <a:tr h="791845">
                <a:tc>
                  <a:txBody>
                    <a:bodyPr/>
                    <a:p>
                      <a:pPr>
                        <a:buNone/>
                      </a:pPr>
                      <a:r>
                        <a:rPr lang="zh-CN" altLang="en-US" sz="1500" b="1" dirty="0">
                          <a:latin typeface="Times New Roman" panose="02020603050405020304" charset="0"/>
                          <a:cs typeface="Times New Roman" panose="02020603050405020304" charset="0"/>
                          <a:sym typeface="+mn-ea"/>
                        </a:rPr>
                        <a:t>海淀</a:t>
                      </a:r>
                      <a:endParaRPr lang="zh-CN" altLang="en-US" sz="1500" b="1" dirty="0">
                        <a:latin typeface="Times New Roman" panose="02020603050405020304" charset="0"/>
                        <a:cs typeface="Times New Roman" panose="02020603050405020304" charset="0"/>
                        <a:sym typeface="+mn-ea"/>
                      </a:endParaRPr>
                    </a:p>
                    <a:p>
                      <a:pPr>
                        <a:buNone/>
                      </a:pPr>
                      <a:r>
                        <a:rPr lang="en-US" altLang="zh-CN" sz="1500" b="1" dirty="0">
                          <a:latin typeface="Times New Roman" panose="02020603050405020304" charset="0"/>
                          <a:cs typeface="Times New Roman" panose="02020603050405020304" charset="0"/>
                          <a:sym typeface="+mn-ea"/>
                        </a:rPr>
                        <a:t>B</a:t>
                      </a:r>
                      <a:r>
                        <a:rPr lang="zh-CN" altLang="en-US" sz="1500" b="1" dirty="0">
                          <a:latin typeface="Times New Roman" panose="02020603050405020304" charset="0"/>
                          <a:cs typeface="Times New Roman" panose="02020603050405020304" charset="0"/>
                          <a:sym typeface="+mn-ea"/>
                        </a:rPr>
                        <a:t>篇</a:t>
                      </a:r>
                      <a:endParaRPr lang="zh-CN" altLang="en-US" sz="1500" b="1" dirty="0" smtClean="0">
                        <a:latin typeface="Times New Roman" panose="02020603050405020304" charset="0"/>
                        <a:cs typeface="Times New Roman" panose="02020603050405020304" charset="0"/>
                        <a:sym typeface="+mn-ea"/>
                      </a:endParaRPr>
                    </a:p>
                    <a:p>
                      <a:pPr>
                        <a:buNone/>
                      </a:pPr>
                      <a:endParaRPr lang="zh-CN" altLang="en-US" sz="1500" b="1" dirty="0" smtClean="0">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a:latin typeface="Times New Roman" panose="02020603050405020304" charset="0"/>
                        </a:rPr>
                        <a:t>讲述了一对父母不放弃自己病危的孩子，最终奇迹发生的故事。旨在说明爱的力量。</a:t>
                      </a:r>
                      <a:endParaRPr lang="zh-CN" altLang="en-US" sz="1500">
                        <a:latin typeface="Times New Roman" panose="02020603050405020304" charset="0"/>
                      </a:endParaRPr>
                    </a:p>
                  </a:txBody>
                  <a:tcPr marL="68580" marR="68580" marT="34290" marB="34290"/>
                </a:tc>
                <a:tc>
                  <a:txBody>
                    <a:bodyPr/>
                    <a:p>
                      <a:pPr>
                        <a:buNone/>
                      </a:pPr>
                      <a:endParaRPr lang="zh-CN" altLang="en-US" sz="1500">
                        <a:latin typeface="Times New Roman" panose="02020603050405020304" charset="0"/>
                      </a:endParaRPr>
                    </a:p>
                  </a:txBody>
                  <a:tcPr marL="68580" marR="68580" marT="34290" marB="34290"/>
                </a:tc>
                <a:tc>
                  <a:txBody>
                    <a:bodyPr/>
                    <a:p>
                      <a:pPr>
                        <a:buNone/>
                      </a:pPr>
                      <a:r>
                        <a:rPr lang="zh-CN" altLang="en-US" sz="1500" b="0">
                          <a:solidFill>
                            <a:schemeClr val="tx1"/>
                          </a:solidFill>
                          <a:latin typeface="Times New Roman" panose="02020603050405020304" charset="0"/>
                          <a:cs typeface="Times New Roman" panose="02020603050405020304" charset="0"/>
                          <a:sym typeface="+mn-ea"/>
                        </a:rPr>
                        <a:t>368</a:t>
                      </a:r>
                      <a:r>
                        <a:rPr lang="zh-CN" altLang="en-US" sz="1500" b="0">
                          <a:solidFill>
                            <a:schemeClr val="accent6"/>
                          </a:solidFill>
                          <a:latin typeface="Times New Roman" panose="02020603050405020304" charset="0"/>
                          <a:cs typeface="Times New Roman" panose="02020603050405020304" charset="0"/>
                          <a:sym typeface="+mn-ea"/>
                        </a:rPr>
                        <a:t> </a:t>
                      </a:r>
                      <a:endParaRPr lang="zh-CN" altLang="en-US" sz="1500" b="1">
                        <a:solidFill>
                          <a:schemeClr val="accent6"/>
                        </a:solidFill>
                        <a:latin typeface="Times New Roman" panose="02020603050405020304" charset="0"/>
                        <a:cs typeface="Times New Roman" panose="02020603050405020304" charset="0"/>
                        <a:sym typeface="+mn-ea"/>
                      </a:endParaRPr>
                    </a:p>
                    <a:p>
                      <a:pPr>
                        <a:buNone/>
                      </a:pPr>
                      <a:endParaRPr lang="zh-CN" altLang="en-US" sz="1500" b="1">
                        <a:solidFill>
                          <a:schemeClr val="accent6"/>
                        </a:solidFill>
                        <a:latin typeface="Times New Roman" panose="02020603050405020304" charset="0"/>
                        <a:cs typeface="Times New Roman" panose="02020603050405020304" charset="0"/>
                        <a:sym typeface="+mn-ea"/>
                      </a:endParaRPr>
                    </a:p>
                  </a:txBody>
                  <a:tcPr marL="68580" marR="68580" marT="34290" marB="34290"/>
                </a:tc>
                <a:tc>
                  <a:txBody>
                    <a:bodyPr/>
                    <a:p>
                      <a:pPr>
                        <a:buNone/>
                      </a:pPr>
                      <a:r>
                        <a:rPr lang="zh-CN" altLang="en-US" sz="1500" b="1">
                          <a:solidFill>
                            <a:srgbClr val="FF0000"/>
                          </a:solidFill>
                          <a:latin typeface="Times New Roman" panose="02020603050405020304" charset="0"/>
                          <a:cs typeface="Times New Roman" panose="02020603050405020304" charset="0"/>
                        </a:rPr>
                        <a:t>细节理解：35.36</a:t>
                      </a:r>
                      <a:endParaRPr lang="zh-CN" altLang="en-US" sz="1500" b="1">
                        <a:solidFill>
                          <a:srgbClr val="FF0000"/>
                        </a:solidFill>
                        <a:latin typeface="Times New Roman" panose="02020603050405020304" charset="0"/>
                        <a:cs typeface="Times New Roman" panose="02020603050405020304" charset="0"/>
                      </a:endParaRPr>
                    </a:p>
                    <a:p>
                      <a:pPr>
                        <a:buNone/>
                      </a:pPr>
                      <a:r>
                        <a:rPr lang="zh-CN" altLang="en-US" sz="1500" b="1">
                          <a:solidFill>
                            <a:schemeClr val="accent6"/>
                          </a:solidFill>
                          <a:latin typeface="Times New Roman" panose="02020603050405020304" charset="0"/>
                          <a:cs typeface="Times New Roman" panose="02020603050405020304" charset="0"/>
                        </a:rPr>
                        <a:t>主旨大意：37</a:t>
                      </a:r>
                      <a:endParaRPr lang="zh-CN" altLang="en-US" sz="1500" b="1">
                        <a:solidFill>
                          <a:schemeClr val="accent6"/>
                        </a:solidFill>
                        <a:latin typeface="Times New Roman" panose="02020603050405020304" charset="0"/>
                        <a:cs typeface="Times New Roman" panose="02020603050405020304" charset="0"/>
                      </a:endParaRPr>
                    </a:p>
                  </a:txBody>
                  <a:tcPr marL="68580" marR="68580" marT="34290" marB="34290"/>
                </a:tc>
              </a:tr>
            </a:tbl>
          </a:graphicData>
        </a:graphic>
      </p:graphicFrame>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2881471" y="474160"/>
            <a:ext cx="3380423"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二、记叙文的文体特点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93896" y="1211712"/>
            <a:ext cx="8046244" cy="3176905"/>
          </a:xfrm>
          <a:prstGeom prst="rect">
            <a:avLst/>
          </a:prstGeom>
          <a:noFill/>
          <a:ln w="12700" cmpd="sng">
            <a:solidFill>
              <a:schemeClr val="accent1"/>
            </a:solidFill>
            <a:prstDash val="solid"/>
          </a:ln>
        </p:spPr>
        <p:txBody>
          <a:bodyPr wrap="square" rtlCol="0">
            <a:spAutoFit/>
          </a:bodyPr>
          <a:p>
            <a:pPr>
              <a:lnSpc>
                <a:spcPct val="130000"/>
              </a:lnSpc>
            </a:pPr>
            <a:r>
              <a:rPr lang="en-US" altLang="zh-CN"/>
              <a:t>      </a:t>
            </a:r>
            <a:r>
              <a:rPr lang="en-US" altLang="zh-CN">
                <a:latin typeface="宋体" panose="02010600030101010101" pitchFamily="2" charset="-122"/>
                <a:ea typeface="宋体" panose="02010600030101010101" pitchFamily="2" charset="-122"/>
                <a:cs typeface="宋体" panose="02010600030101010101" pitchFamily="2" charset="-122"/>
              </a:rPr>
              <a:t> </a:t>
            </a:r>
            <a:r>
              <a:rPr lang="zh-CN" altLang="en-US">
                <a:latin typeface="宋体" panose="02010600030101010101" pitchFamily="2" charset="-122"/>
                <a:ea typeface="宋体" panose="02010600030101010101" pitchFamily="2" charset="-122"/>
                <a:cs typeface="宋体" panose="02010600030101010101" pitchFamily="2" charset="-122"/>
              </a:rPr>
              <a:t>记叙文是记叙人物经历和事件发展过程的文体。记叙文含有时间、地点、人物以及事情的起因、经过和结果等六要素。                                                                   （</a:t>
            </a:r>
            <a:r>
              <a:rPr lang="en-US" altLang="zh-CN">
                <a:latin typeface="Times New Roman" panose="02020603050405020304" charset="0"/>
                <a:ea typeface="宋体" panose="02010600030101010101" pitchFamily="2" charset="-122"/>
                <a:cs typeface="Times New Roman" panose="02020603050405020304" charset="0"/>
              </a:rPr>
              <a:t>When</a:t>
            </a:r>
            <a:r>
              <a:rPr lang="zh-CN" altLang="en-US">
                <a:latin typeface="Times New Roman" panose="02020603050405020304" charset="0"/>
                <a:ea typeface="宋体" panose="02010600030101010101" pitchFamily="2" charset="-122"/>
                <a:cs typeface="Times New Roman" panose="02020603050405020304" charset="0"/>
              </a:rPr>
              <a:t>、</a:t>
            </a:r>
            <a:r>
              <a:rPr lang="en-US" altLang="zh-CN">
                <a:latin typeface="Times New Roman" panose="02020603050405020304" charset="0"/>
                <a:ea typeface="宋体" panose="02010600030101010101" pitchFamily="2" charset="-122"/>
                <a:cs typeface="Times New Roman" panose="02020603050405020304" charset="0"/>
              </a:rPr>
              <a:t>Where</a:t>
            </a:r>
            <a:r>
              <a:rPr lang="zh-CN" altLang="en-US">
                <a:latin typeface="Times New Roman" panose="02020603050405020304" charset="0"/>
                <a:ea typeface="宋体" panose="02010600030101010101" pitchFamily="2" charset="-122"/>
                <a:cs typeface="Times New Roman" panose="02020603050405020304" charset="0"/>
              </a:rPr>
              <a:t>、</a:t>
            </a:r>
            <a:r>
              <a:rPr lang="en-US" altLang="zh-CN">
                <a:latin typeface="Times New Roman" panose="02020603050405020304" charset="0"/>
                <a:ea typeface="宋体" panose="02010600030101010101" pitchFamily="2" charset="-122"/>
                <a:cs typeface="Times New Roman" panose="02020603050405020304" charset="0"/>
              </a:rPr>
              <a:t>Who</a:t>
            </a:r>
            <a:r>
              <a:rPr lang="zh-CN" altLang="en-US">
                <a:latin typeface="Times New Roman" panose="02020603050405020304" charset="0"/>
                <a:ea typeface="宋体" panose="02010600030101010101" pitchFamily="2" charset="-122"/>
                <a:cs typeface="Times New Roman" panose="02020603050405020304" charset="0"/>
              </a:rPr>
              <a:t>、</a:t>
            </a:r>
            <a:r>
              <a:rPr lang="en-US" altLang="zh-CN">
                <a:latin typeface="Times New Roman" panose="02020603050405020304" charset="0"/>
                <a:ea typeface="宋体" panose="02010600030101010101" pitchFamily="2" charset="-122"/>
                <a:cs typeface="Times New Roman" panose="02020603050405020304" charset="0"/>
              </a:rPr>
              <a:t>What</a:t>
            </a:r>
            <a:r>
              <a:rPr lang="zh-CN" altLang="en-US">
                <a:latin typeface="Times New Roman" panose="02020603050405020304" charset="0"/>
                <a:ea typeface="宋体" panose="02010600030101010101" pitchFamily="2" charset="-122"/>
                <a:cs typeface="Times New Roman" panose="02020603050405020304" charset="0"/>
              </a:rPr>
              <a:t>、</a:t>
            </a:r>
            <a:r>
              <a:rPr lang="en-US" altLang="zh-CN">
                <a:latin typeface="Times New Roman" panose="02020603050405020304" charset="0"/>
                <a:ea typeface="宋体" panose="02010600030101010101" pitchFamily="2" charset="-122"/>
                <a:cs typeface="Times New Roman" panose="02020603050405020304" charset="0"/>
                <a:sym typeface="+mn-ea"/>
              </a:rPr>
              <a:t>Why</a:t>
            </a:r>
            <a:r>
              <a:rPr lang="zh-CN" altLang="en-US">
                <a:latin typeface="Times New Roman" panose="02020603050405020304" charset="0"/>
                <a:ea typeface="宋体" panose="02010600030101010101" pitchFamily="2" charset="-122"/>
                <a:cs typeface="Times New Roman" panose="02020603050405020304" charset="0"/>
                <a:sym typeface="+mn-ea"/>
              </a:rPr>
              <a:t>、</a:t>
            </a:r>
            <a:r>
              <a:rPr lang="en-US" altLang="zh-CN">
                <a:latin typeface="Times New Roman" panose="02020603050405020304" charset="0"/>
                <a:ea typeface="宋体" panose="02010600030101010101" pitchFamily="2" charset="-122"/>
                <a:cs typeface="Times New Roman" panose="02020603050405020304" charset="0"/>
              </a:rPr>
              <a:t>How</a:t>
            </a:r>
            <a:r>
              <a:rPr lang="zh-CN" altLang="en-US">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a:latin typeface="宋体" panose="02010600030101010101" pitchFamily="2" charset="-122"/>
                <a:ea typeface="宋体" panose="02010600030101010101" pitchFamily="2" charset="-122"/>
                <a:cs typeface="宋体" panose="02010600030101010101" pitchFamily="2" charset="-122"/>
              </a:rPr>
              <a:t>      它的特点是用人物描写故事，用故事烘托人物。抓住记叙文的六要素可以迅速理清文本主线（事件的开始、发展、高潮和结果），而抓住事件发展过程中人物的情感态度变化以及事件背后的深层含义就可以拎出文本的暗线。此外，我们还要关注作者在语言行文上可能使用多种修辞手法，如倒叙、明喻、讽喻、夸张、类比、拟人、使用暗语、双关语等。</a:t>
            </a:r>
            <a:endParaRPr lang="zh-CN" altLang="en-US" sz="1350">
              <a:latin typeface="宋体" panose="02010600030101010101" pitchFamily="2" charset="-122"/>
              <a:ea typeface="宋体" panose="02010600030101010101" pitchFamily="2" charset="-122"/>
              <a:cs typeface="宋体" panose="02010600030101010101" pitchFamily="2" charset="-122"/>
            </a:endParaRPr>
          </a:p>
          <a:p>
            <a:endParaRPr lang="zh-CN" altLang="en-US" sz="135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3183731" y="352240"/>
            <a:ext cx="3421380"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二、记叙文的文体特点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34816" y="2780956"/>
            <a:ext cx="820579" cy="32670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记叙文</a:t>
            </a:r>
            <a:endParaRPr lang="zh-CN" altLang="en-US" sz="1400"/>
          </a:p>
        </p:txBody>
      </p:sp>
      <p:sp>
        <p:nvSpPr>
          <p:cNvPr id="5" name="左大括号 4"/>
          <p:cNvSpPr/>
          <p:nvPr/>
        </p:nvSpPr>
        <p:spPr>
          <a:xfrm>
            <a:off x="1427321" y="1645576"/>
            <a:ext cx="108109" cy="25979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sp>
        <p:nvSpPr>
          <p:cNvPr id="6" name="矩形 5"/>
          <p:cNvSpPr/>
          <p:nvPr/>
        </p:nvSpPr>
        <p:spPr>
          <a:xfrm>
            <a:off x="1535271" y="1608746"/>
            <a:ext cx="822960" cy="29241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明线</a:t>
            </a:r>
            <a:endParaRPr lang="zh-CN" altLang="en-US" sz="1400"/>
          </a:p>
        </p:txBody>
      </p:sp>
      <p:sp>
        <p:nvSpPr>
          <p:cNvPr id="7" name="矩形 6"/>
          <p:cNvSpPr/>
          <p:nvPr/>
        </p:nvSpPr>
        <p:spPr>
          <a:xfrm>
            <a:off x="1535271" y="2802546"/>
            <a:ext cx="822960" cy="305276"/>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暗线</a:t>
            </a:r>
            <a:endParaRPr lang="zh-CN" altLang="en-US" sz="1400"/>
          </a:p>
        </p:txBody>
      </p:sp>
      <p:sp>
        <p:nvSpPr>
          <p:cNvPr id="9" name="矩形 8"/>
          <p:cNvSpPr/>
          <p:nvPr/>
        </p:nvSpPr>
        <p:spPr>
          <a:xfrm>
            <a:off x="1568450" y="3937635"/>
            <a:ext cx="789940" cy="47879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修辞 </a:t>
            </a:r>
            <a:endParaRPr lang="zh-CN" altLang="en-US" sz="1400"/>
          </a:p>
          <a:p>
            <a:pPr algn="ctr"/>
            <a:r>
              <a:rPr lang="zh-CN" altLang="en-US" sz="1400"/>
              <a:t>手法</a:t>
            </a:r>
            <a:endParaRPr lang="zh-CN" altLang="en-US" sz="1400"/>
          </a:p>
        </p:txBody>
      </p:sp>
      <p:sp>
        <p:nvSpPr>
          <p:cNvPr id="10" name="矩形 9"/>
          <p:cNvSpPr/>
          <p:nvPr/>
        </p:nvSpPr>
        <p:spPr>
          <a:xfrm>
            <a:off x="2749709" y="1608746"/>
            <a:ext cx="1440180" cy="29241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六要素：</a:t>
            </a:r>
            <a:r>
              <a:rPr lang="en-US" altLang="zh-CN" sz="1400"/>
              <a:t>5W1H</a:t>
            </a:r>
            <a:endParaRPr lang="en-US" altLang="zh-CN" sz="1400"/>
          </a:p>
        </p:txBody>
      </p:sp>
      <p:sp>
        <p:nvSpPr>
          <p:cNvPr id="11" name="矩形 10"/>
          <p:cNvSpPr/>
          <p:nvPr/>
        </p:nvSpPr>
        <p:spPr>
          <a:xfrm>
            <a:off x="4477385" y="1145672"/>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起因</a:t>
            </a:r>
            <a:endParaRPr lang="zh-CN" altLang="en-US" sz="1400"/>
          </a:p>
        </p:txBody>
      </p:sp>
      <p:sp>
        <p:nvSpPr>
          <p:cNvPr id="12" name="矩形 11"/>
          <p:cNvSpPr/>
          <p:nvPr/>
        </p:nvSpPr>
        <p:spPr>
          <a:xfrm>
            <a:off x="4477385" y="1645100"/>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经过</a:t>
            </a:r>
            <a:endParaRPr lang="zh-CN" altLang="en-US" sz="1400"/>
          </a:p>
        </p:txBody>
      </p:sp>
      <p:sp>
        <p:nvSpPr>
          <p:cNvPr id="14" name="矩形 13"/>
          <p:cNvSpPr/>
          <p:nvPr/>
        </p:nvSpPr>
        <p:spPr>
          <a:xfrm>
            <a:off x="4477385" y="2119762"/>
            <a:ext cx="833914" cy="273368"/>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结果</a:t>
            </a:r>
            <a:endParaRPr lang="zh-CN" altLang="en-US" sz="1400"/>
          </a:p>
        </p:txBody>
      </p:sp>
      <p:sp>
        <p:nvSpPr>
          <p:cNvPr id="15" name="矩形 14"/>
          <p:cNvSpPr/>
          <p:nvPr/>
        </p:nvSpPr>
        <p:spPr>
          <a:xfrm>
            <a:off x="5737225" y="1145540"/>
            <a:ext cx="3128645"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开头：交代背景：时间、地点、人物</a:t>
            </a:r>
            <a:endParaRPr lang="zh-CN" altLang="en-US" sz="1400"/>
          </a:p>
        </p:txBody>
      </p:sp>
      <p:sp>
        <p:nvSpPr>
          <p:cNvPr id="16" name="矩形 15"/>
          <p:cNvSpPr/>
          <p:nvPr/>
        </p:nvSpPr>
        <p:spPr>
          <a:xfrm>
            <a:off x="5737225" y="1645920"/>
            <a:ext cx="2244725"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中间：讲述故事：高潮</a:t>
            </a:r>
            <a:endParaRPr lang="zh-CN" altLang="en-US" sz="1400"/>
          </a:p>
        </p:txBody>
      </p:sp>
      <p:sp>
        <p:nvSpPr>
          <p:cNvPr id="17" name="矩形 16"/>
          <p:cNvSpPr/>
          <p:nvPr/>
        </p:nvSpPr>
        <p:spPr>
          <a:xfrm>
            <a:off x="5737225" y="2119630"/>
            <a:ext cx="2444750" cy="27368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t>结尾：故事意义与写作意图</a:t>
            </a:r>
            <a:endParaRPr lang="zh-CN" altLang="en-US" sz="1400"/>
          </a:p>
        </p:txBody>
      </p:sp>
      <p:sp>
        <p:nvSpPr>
          <p:cNvPr id="18" name="矩形 17"/>
          <p:cNvSpPr/>
          <p:nvPr/>
        </p:nvSpPr>
        <p:spPr>
          <a:xfrm>
            <a:off x="2749550" y="2791751"/>
            <a:ext cx="5273040" cy="305276"/>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sz="1400"/>
              <a:t>事件发展过程中人物的情感态度变化以及事件背后的深层次含义</a:t>
            </a:r>
            <a:endParaRPr lang="zh-CN" altLang="en-US" sz="1400"/>
          </a:p>
        </p:txBody>
      </p:sp>
      <p:sp>
        <p:nvSpPr>
          <p:cNvPr id="19" name="矩形 18"/>
          <p:cNvSpPr/>
          <p:nvPr/>
        </p:nvSpPr>
        <p:spPr>
          <a:xfrm>
            <a:off x="2763520" y="4024630"/>
            <a:ext cx="4883150" cy="30543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sz="1400">
                <a:sym typeface="+mn-ea"/>
              </a:rPr>
              <a:t>倒叙、明喻、讽喻、夸张、类比、拟人、使用暗语、双关语</a:t>
            </a:r>
            <a:endParaRPr lang="zh-CN" altLang="en-US" sz="1400">
              <a:sym typeface="+mn-ea"/>
            </a:endParaRPr>
          </a:p>
        </p:txBody>
      </p:sp>
      <p:sp>
        <p:nvSpPr>
          <p:cNvPr id="20" name="左大括号 19"/>
          <p:cNvSpPr/>
          <p:nvPr/>
        </p:nvSpPr>
        <p:spPr>
          <a:xfrm rot="10800000" flipH="1">
            <a:off x="4323715" y="1218697"/>
            <a:ext cx="57150" cy="10125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sz="1350"/>
          </a:p>
        </p:txBody>
      </p:sp>
      <p:cxnSp>
        <p:nvCxnSpPr>
          <p:cNvPr id="21" name="直接箭头连接符 20"/>
          <p:cNvCxnSpPr>
            <a:stCxn id="6" idx="3"/>
            <a:endCxn id="10" idx="1"/>
          </p:cNvCxnSpPr>
          <p:nvPr/>
        </p:nvCxnSpPr>
        <p:spPr>
          <a:xfrm>
            <a:off x="2358231" y="1754955"/>
            <a:ext cx="391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2391093" y="2955581"/>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391251" y="4177162"/>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412264" y="1282832"/>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412264" y="1782419"/>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412264" y="2231205"/>
            <a:ext cx="3248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文本框 2"/>
          <p:cNvSpPr txBox="1"/>
          <p:nvPr/>
        </p:nvSpPr>
        <p:spPr>
          <a:xfrm>
            <a:off x="3026886" y="352240"/>
            <a:ext cx="3380423"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三、记叙文中的易错点 </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693896" y="1005972"/>
            <a:ext cx="8046244" cy="1476375"/>
          </a:xfrm>
          <a:prstGeom prst="rect">
            <a:avLst/>
          </a:prstGeom>
          <a:noFill/>
          <a:ln w="12700" cmpd="sng">
            <a:solidFill>
              <a:schemeClr val="accent1"/>
            </a:solidFill>
            <a:prstDash val="solid"/>
          </a:ln>
        </p:spPr>
        <p:txBody>
          <a:bodyPr wrap="square" rtlCol="0">
            <a:spAutoFit/>
          </a:bodyPr>
          <a:p>
            <a:r>
              <a:rPr lang="en-US" altLang="zh-CN">
                <a:latin typeface="宋体" panose="02010600030101010101" pitchFamily="2" charset="-122"/>
                <a:ea typeface="宋体" panose="02010600030101010101" pitchFamily="2" charset="-122"/>
                <a:cs typeface="宋体" panose="02010600030101010101" pitchFamily="2" charset="-122"/>
              </a:rPr>
              <a:t>1. </a:t>
            </a:r>
            <a:r>
              <a:rPr lang="zh-CN" altLang="en-US">
                <a:latin typeface="宋体" panose="02010600030101010101" pitchFamily="2" charset="-122"/>
                <a:ea typeface="宋体" panose="02010600030101010101" pitchFamily="2" charset="-122"/>
                <a:cs typeface="宋体" panose="02010600030101010101" pitchFamily="2" charset="-122"/>
              </a:rPr>
              <a:t>做细节题时，不细心。不能准确找出信息源，没有针对选项进行仔细辨别，有时会被某些选项误导。</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       </a:t>
            </a:r>
            <a:endParaRPr lang="zh-CN" altLang="en-US">
              <a:latin typeface="宋体" panose="02010600030101010101" pitchFamily="2" charset="-122"/>
              <a:ea typeface="宋体" panose="02010600030101010101" pitchFamily="2" charset="-122"/>
              <a:cs typeface="宋体" panose="02010600030101010101" pitchFamily="2" charset="-122"/>
            </a:endParaRPr>
          </a:p>
          <a:p>
            <a:pPr algn="l"/>
            <a:r>
              <a:rPr lang="en-US" altLang="zh-CN">
                <a:latin typeface="宋体" panose="02010600030101010101" pitchFamily="2" charset="-122"/>
                <a:ea typeface="宋体" panose="02010600030101010101" pitchFamily="2" charset="-122"/>
                <a:cs typeface="宋体" panose="02010600030101010101" pitchFamily="2" charset="-122"/>
              </a:rPr>
              <a:t>2. </a:t>
            </a:r>
            <a:r>
              <a:rPr lang="zh-CN" altLang="en-US">
                <a:latin typeface="宋体" panose="02010600030101010101" pitchFamily="2" charset="-122"/>
                <a:ea typeface="宋体" panose="02010600030101010101" pitchFamily="2" charset="-122"/>
                <a:cs typeface="宋体" panose="02010600030101010101" pitchFamily="2" charset="-122"/>
              </a:rPr>
              <a:t>做推理判断题时，没有做到有理有据，错误地用自己的观点代替作者的本意；没有全面分析，断章取义。</a:t>
            </a:r>
            <a:endParaRPr lang="zh-CN" altLang="en-US" sz="1350">
              <a:latin typeface="宋体" panose="02010600030101010101" pitchFamily="2" charset="-122"/>
              <a:ea typeface="宋体" panose="02010600030101010101" pitchFamily="2" charset="-122"/>
              <a:cs typeface="宋体" panose="02010600030101010101" pitchFamily="2" charset="-122"/>
            </a:endParaRPr>
          </a:p>
        </p:txBody>
      </p:sp>
      <p:sp>
        <p:nvSpPr>
          <p:cNvPr id="5" name="下箭头 4"/>
          <p:cNvSpPr/>
          <p:nvPr/>
        </p:nvSpPr>
        <p:spPr>
          <a:xfrm>
            <a:off x="4258945" y="2552065"/>
            <a:ext cx="626745"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下箭头 5"/>
          <p:cNvSpPr/>
          <p:nvPr/>
        </p:nvSpPr>
        <p:spPr>
          <a:xfrm>
            <a:off x="4258945" y="3411855"/>
            <a:ext cx="626745" cy="477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3602355" y="3029585"/>
            <a:ext cx="1938655" cy="382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p>
            <a:pPr algn="ctr"/>
            <a:r>
              <a:rPr lang="zh-CN" altLang="zh-CN">
                <a:solidFill>
                  <a:srgbClr val="FF0000"/>
                </a:solidFill>
                <a:effectLst/>
              </a:rPr>
              <a:t>细心、有理有据</a:t>
            </a:r>
            <a:endParaRPr lang="zh-CN" altLang="zh-CN">
              <a:solidFill>
                <a:srgbClr val="FF0000"/>
              </a:solidFill>
              <a:effectLst/>
            </a:endParaRPr>
          </a:p>
        </p:txBody>
      </p:sp>
      <p:sp>
        <p:nvSpPr>
          <p:cNvPr id="10" name="矩形 9"/>
          <p:cNvSpPr/>
          <p:nvPr/>
        </p:nvSpPr>
        <p:spPr>
          <a:xfrm>
            <a:off x="3220085" y="3961765"/>
            <a:ext cx="2705100" cy="427355"/>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p>
            <a:pPr algn="ctr"/>
            <a:r>
              <a:rPr lang="zh-CN" altLang="zh-CN" sz="2000">
                <a:solidFill>
                  <a:srgbClr val="FF0000"/>
                </a:solidFill>
                <a:effectLst/>
              </a:rPr>
              <a:t>文章主线</a:t>
            </a:r>
            <a:r>
              <a:rPr lang="en-US" altLang="zh-CN" sz="2000">
                <a:solidFill>
                  <a:srgbClr val="FF0000"/>
                </a:solidFill>
                <a:effectLst/>
              </a:rPr>
              <a:t>(</a:t>
            </a:r>
            <a:r>
              <a:rPr lang="zh-CN" altLang="zh-CN" sz="2000">
                <a:solidFill>
                  <a:srgbClr val="FF0000"/>
                </a:solidFill>
                <a:effectLst/>
              </a:rPr>
              <a:t>明线和暗线</a:t>
            </a:r>
            <a:r>
              <a:rPr lang="en-US" altLang="zh-CN" sz="2000">
                <a:solidFill>
                  <a:srgbClr val="FF0000"/>
                </a:solidFill>
                <a:effectLst/>
              </a:rPr>
              <a:t>)</a:t>
            </a:r>
            <a:endParaRPr lang="en-US" altLang="zh-CN" sz="2000">
              <a:solidFill>
                <a:srgbClr val="FF0000"/>
              </a:solidFill>
              <a:effectLs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ldLvl="0" animBg="1"/>
      <p:bldP spid="6" grpId="1"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1" y="111893"/>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2"/>
            <a:ext cx="2042160" cy="344170"/>
          </a:xfrm>
          <a:prstGeom prst="rect">
            <a:avLst/>
          </a:prstGeom>
          <a:noFill/>
        </p:spPr>
        <p:txBody>
          <a:bodyPr wrap="square" lIns="68579" tIns="34289" rIns="68579" bIns="34289" rtlCol="0">
            <a:spAutoFit/>
            <a:scene3d>
              <a:camera prst="orthographicFront"/>
              <a:lightRig rig="threePt" dir="t"/>
            </a:scene3d>
          </a:bodyPr>
          <a:lstStyle/>
          <a:p>
            <a:pPr defTabSz="685800"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endPar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endParaRPr>
          </a:p>
        </p:txBody>
      </p:sp>
      <p:sp>
        <p:nvSpPr>
          <p:cNvPr id="9" name="页脚占位符 8"/>
          <p:cNvSpPr>
            <a:spLocks noGrp="1"/>
          </p:cNvSpPr>
          <p:nvPr>
            <p:ph type="ftr" sz="quarter" idx="11"/>
          </p:nvPr>
        </p:nvSpPr>
        <p:spPr>
          <a:xfrm>
            <a:off x="2" y="490635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5" name="文本框 4"/>
          <p:cNvSpPr txBox="1"/>
          <p:nvPr/>
        </p:nvSpPr>
        <p:spPr>
          <a:xfrm>
            <a:off x="251460" y="1068705"/>
            <a:ext cx="3718560" cy="3415030"/>
          </a:xfrm>
          <a:prstGeom prst="rect">
            <a:avLst/>
          </a:prstGeom>
          <a:noFill/>
          <a:ln w="12700" cmpd="sng">
            <a:solidFill>
              <a:schemeClr val="accent1"/>
            </a:solidFill>
            <a:prstDash val="solid"/>
          </a:ln>
        </p:spPr>
        <p:txBody>
          <a:bodyPr wrap="square" rtlCol="0">
            <a:spAutoFit/>
          </a:bodyPr>
          <a:p>
            <a:r>
              <a:rPr lang="zh-CN" altLang="zh-CN" dirty="0" smtClean="0">
                <a:effectLst/>
                <a:latin typeface="Times New Roman" panose="02020603050405020304" charset="0"/>
                <a:ea typeface="宋体" panose="02010600030101010101" pitchFamily="2" charset="-122"/>
                <a:cs typeface="Times New Roman" panose="02020603050405020304" charset="0"/>
                <a:sym typeface="+mn-ea"/>
              </a:rPr>
              <a:t>我们先看看设问：</a:t>
            </a:r>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r>
              <a:rPr>
                <a:latin typeface="Times New Roman" panose="02020603050405020304" charset="0"/>
                <a:cs typeface="Times New Roman" panose="02020603050405020304" charset="0"/>
                <a:sym typeface="+mn-ea"/>
              </a:rPr>
              <a:t>34. According to Irving, what is the most important in achieving success?</a:t>
            </a:r>
            <a:endParaRPr kumimoji="0" lang="en-US" altLang="zh-CN"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sym typeface="+mn-ea"/>
            </a:endParaRPr>
          </a:p>
          <a:p>
            <a:endParaRPr kumimoji="0" lang="zh-CN" altLang="zh-CN" kern="1200" dirty="0" smtClean="0">
              <a:solidFill>
                <a:schemeClr val="tx1"/>
              </a:solidFill>
              <a:effectLst/>
              <a:latin typeface="Times New Roman" panose="02020603050405020304" charset="0"/>
              <a:ea typeface="宋体" panose="02010600030101010101" pitchFamily="2" charset="-122"/>
              <a:cs typeface="Times New Roman" panose="02020603050405020304" charset="0"/>
            </a:endParaRPr>
          </a:p>
          <a:p>
            <a:r>
              <a:rPr>
                <a:latin typeface="Times New Roman" panose="02020603050405020304" charset="0"/>
                <a:cs typeface="Times New Roman" panose="02020603050405020304" charset="0"/>
                <a:sym typeface="+mn-ea"/>
              </a:rPr>
              <a:t>35. What Irving replied to the pilot in the bookstore suggested that ______.</a:t>
            </a:r>
            <a:endParaRPr>
              <a:latin typeface="Times New Roman" panose="02020603050405020304" charset="0"/>
              <a:cs typeface="Times New Roman" panose="02020603050405020304" charset="0"/>
            </a:endParaRPr>
          </a:p>
          <a:p>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r>
              <a:rPr>
                <a:latin typeface="Times New Roman" panose="02020603050405020304" charset="0"/>
                <a:cs typeface="Times New Roman" panose="02020603050405020304" charset="0"/>
                <a:sym typeface="+mn-ea"/>
              </a:rPr>
              <a:t>36. What can we learn about Irving in Paragraph 3? </a:t>
            </a:r>
            <a:endParaRPr>
              <a:latin typeface="Times New Roman" panose="02020603050405020304" charset="0"/>
              <a:cs typeface="Times New Roman" panose="02020603050405020304" charset="0"/>
              <a:sym typeface="+mn-ea"/>
            </a:endParaRPr>
          </a:p>
          <a:p>
            <a:endParaRPr>
              <a:latin typeface="Times New Roman" panose="02020603050405020304" charset="0"/>
              <a:cs typeface="Times New Roman" panose="02020603050405020304" charset="0"/>
            </a:endParaRPr>
          </a:p>
          <a:p>
            <a:r>
              <a:rPr>
                <a:latin typeface="Times New Roman" panose="02020603050405020304" charset="0"/>
                <a:cs typeface="Times New Roman" panose="02020603050405020304" charset="0"/>
                <a:sym typeface="+mn-ea"/>
              </a:rPr>
              <a:t>37. Irving set up his non-profit-making organization because ______.</a:t>
            </a:r>
            <a:endParaRPr lang="en-US" altLang="zh-CN" b="1" dirty="0" smtClean="0">
              <a:effectLst/>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4131945" y="1068705"/>
            <a:ext cx="4862195" cy="2861310"/>
          </a:xfrm>
          <a:prstGeom prst="rect">
            <a:avLst/>
          </a:prstGeom>
          <a:noFill/>
          <a:ln w="12700" cmpd="sng">
            <a:solidFill>
              <a:schemeClr val="accent1"/>
            </a:solidFill>
            <a:prstDash val="solid"/>
          </a:ln>
        </p:spPr>
        <p:txBody>
          <a:bodyPr wrap="square" rtlCol="0">
            <a:spAutoFit/>
          </a:bodyPr>
          <a:p>
            <a:r>
              <a:rPr lang="zh-CN" altLang="zh-CN" dirty="0" smtClean="0">
                <a:effectLst/>
                <a:latin typeface="Times New Roman" panose="02020603050405020304" charset="0"/>
                <a:ea typeface="宋体" panose="02010600030101010101" pitchFamily="2" charset="-122"/>
                <a:cs typeface="Times New Roman" panose="02020603050405020304" charset="0"/>
                <a:sym typeface="+mn-ea"/>
              </a:rPr>
              <a:t>我们再看看主线：</a:t>
            </a:r>
            <a:endParaRPr lang="en-US" altLang="zh-CN" dirty="0" smtClean="0">
              <a:effectLst/>
              <a:latin typeface="Times New Roman" panose="02020603050405020304" charset="0"/>
              <a:ea typeface="宋体" panose="02010600030101010101" pitchFamily="2" charset="-122"/>
              <a:cs typeface="Times New Roman" panose="02020603050405020304" charset="0"/>
              <a:sym typeface="+mn-ea"/>
            </a:endParaRPr>
          </a:p>
          <a:p>
            <a:r>
              <a:rPr lang="en-US" altLang="zh-CN">
                <a:solidFill>
                  <a:srgbClr val="FF0000"/>
                </a:solidFill>
                <a:latin typeface="Times New Roman" panose="02020603050405020304" charset="0"/>
                <a:cs typeface="Times New Roman" panose="02020603050405020304" charset="0"/>
                <a:sym typeface="+mn-ea"/>
              </a:rPr>
              <a:t>what: </a:t>
            </a:r>
            <a:r>
              <a:rPr lang="en-US" altLang="zh-CN">
                <a:latin typeface="Times New Roman" panose="02020603050405020304" charset="0"/>
                <a:cs typeface="Times New Roman" panose="02020603050405020304" charset="0"/>
                <a:sym typeface="+mn-ea"/>
              </a:rPr>
              <a:t>Irving made his historic flight and founded an educational non-profit-making organization. </a:t>
            </a:r>
            <a:endParaRPr lang="en-US" altLang="zh-CN">
              <a:latin typeface="Times New Roman" panose="02020603050405020304" charset="0"/>
              <a:cs typeface="Times New Roman" panose="02020603050405020304" charset="0"/>
              <a:sym typeface="+mn-ea"/>
            </a:endParaRPr>
          </a:p>
          <a:p>
            <a:endParaRPr lang="en-US" altLang="zh-CN">
              <a:solidFill>
                <a:srgbClr val="FF0000"/>
              </a:solidFill>
              <a:latin typeface="Times New Roman" panose="02020603050405020304" charset="0"/>
              <a:cs typeface="Times New Roman" panose="02020603050405020304" charset="0"/>
              <a:sym typeface="+mn-ea"/>
            </a:endParaRPr>
          </a:p>
          <a:p>
            <a:r>
              <a:rPr lang="en-US" altLang="zh-CN">
                <a:solidFill>
                  <a:srgbClr val="FF0000"/>
                </a:solidFill>
                <a:latin typeface="Times New Roman" panose="02020603050405020304" charset="0"/>
                <a:cs typeface="Times New Roman" panose="02020603050405020304" charset="0"/>
                <a:sym typeface="+mn-ea"/>
              </a:rPr>
              <a:t>why:</a:t>
            </a:r>
            <a:r>
              <a:rPr lang="en-US" altLang="zh-CN">
                <a:latin typeface="Times New Roman" panose="02020603050405020304" charset="0"/>
                <a:cs typeface="Times New Roman" panose="02020603050405020304" charset="0"/>
                <a:sym typeface="+mn-ea"/>
              </a:rPr>
              <a:t> </a:t>
            </a:r>
            <a:r>
              <a:rPr lang="en-US">
                <a:latin typeface="Times New Roman" panose="02020603050405020304" charset="0"/>
                <a:cs typeface="Times New Roman" panose="02020603050405020304" charset="0"/>
                <a:sym typeface="+mn-ea"/>
              </a:rPr>
              <a:t>H</a:t>
            </a:r>
            <a:r>
              <a:rPr>
                <a:latin typeface="Times New Roman" panose="02020603050405020304" charset="0"/>
                <a:cs typeface="Times New Roman" panose="02020603050405020304" charset="0"/>
                <a:sym typeface="+mn-ea"/>
              </a:rPr>
              <a:t>e saw there was great interest in what he was doing</a:t>
            </a:r>
            <a:r>
              <a:rPr lang="en-US">
                <a:latin typeface="Times New Roman" panose="02020603050405020304" charset="0"/>
                <a:cs typeface="Times New Roman" panose="02020603050405020304" charset="0"/>
                <a:sym typeface="+mn-ea"/>
              </a:rPr>
              <a:t>.</a:t>
            </a:r>
            <a:endParaRPr>
              <a:latin typeface="Times New Roman" panose="02020603050405020304" charset="0"/>
              <a:cs typeface="Times New Roman" panose="02020603050405020304" charset="0"/>
            </a:endParaRPr>
          </a:p>
          <a:p>
            <a:r>
              <a:rPr lang="en-US" altLang="zh-CN">
                <a:solidFill>
                  <a:srgbClr val="FF0000"/>
                </a:solidFill>
                <a:latin typeface="Times New Roman" panose="02020603050405020304" charset="0"/>
                <a:cs typeface="Times New Roman" panose="02020603050405020304" charset="0"/>
                <a:sym typeface="+mn-ea"/>
              </a:rPr>
              <a:t>how: </a:t>
            </a:r>
            <a:r>
              <a:rPr lang="en-US" altLang="zh-CN">
                <a:latin typeface="Times New Roman" panose="02020603050405020304" charset="0"/>
                <a:cs typeface="Times New Roman" panose="02020603050405020304" charset="0"/>
                <a:sym typeface="+mn-ea"/>
              </a:rPr>
              <a:t>By</a:t>
            </a:r>
            <a:r>
              <a:rPr lang="en-US" altLang="zh-CN">
                <a:latin typeface="Times New Roman" panose="02020603050405020304" charset="0"/>
                <a:cs typeface="Times New Roman" panose="02020603050405020304" charset="0"/>
                <a:sym typeface="+mn-ea"/>
              </a:rPr>
              <a:t> determination, hard work and a strong liking for what you want to achieve.</a:t>
            </a:r>
            <a:endParaRPr lang="en-US" altLang="zh-CN">
              <a:latin typeface="Times New Roman" panose="02020603050405020304" charset="0"/>
              <a:cs typeface="Times New Roman" panose="02020603050405020304" charset="0"/>
            </a:endParaRPr>
          </a:p>
          <a:p>
            <a:r>
              <a:rPr lang="en-US" altLang="zh-CN">
                <a:solidFill>
                  <a:srgbClr val="FF0000"/>
                </a:solidFill>
                <a:latin typeface="Times New Roman" panose="02020603050405020304" charset="0"/>
                <a:cs typeface="Times New Roman" panose="02020603050405020304" charset="0"/>
                <a:sym typeface="+mn-ea"/>
              </a:rPr>
              <a:t>ending:</a:t>
            </a:r>
            <a:r>
              <a:rPr lang="en-US" altLang="zh-CN">
                <a:latin typeface="Times New Roman" panose="02020603050405020304" charset="0"/>
                <a:cs typeface="Times New Roman" panose="02020603050405020304" charset="0"/>
                <a:sym typeface="+mn-ea"/>
              </a:rPr>
              <a:t> He set up his non-profit-making organization.</a:t>
            </a:r>
            <a:endParaRPr lang="en-US" altLang="zh-CN">
              <a:latin typeface="Times New Roman" panose="02020603050405020304" charset="0"/>
              <a:cs typeface="Times New Roman" panose="02020603050405020304" charset="0"/>
              <a:sym typeface="+mn-ea"/>
            </a:endParaRPr>
          </a:p>
        </p:txBody>
      </p:sp>
      <p:sp>
        <p:nvSpPr>
          <p:cNvPr id="14" name="文本框 13"/>
          <p:cNvSpPr txBox="1"/>
          <p:nvPr/>
        </p:nvSpPr>
        <p:spPr>
          <a:xfrm>
            <a:off x="1379855" y="136525"/>
            <a:ext cx="668591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r>
              <a:rPr lang="en-US" altLang="zh-CN" sz="2400">
                <a:ln>
                  <a:solidFill>
                    <a:schemeClr val="tx1"/>
                  </a:solidFill>
                </a:ln>
                <a:latin typeface="宋体" panose="02010600030101010101" pitchFamily="2" charset="-122"/>
                <a:ea typeface="宋体" panose="02010600030101010101" pitchFamily="2" charset="-122"/>
                <a:cs typeface="宋体" panose="02010600030101010101" pitchFamily="2" charset="-122"/>
              </a:rPr>
              <a:t>--2019</a:t>
            </a:r>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朝阳一模</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1233805" y="663893"/>
            <a:ext cx="7693660" cy="337185"/>
          </a:xfrm>
          <a:prstGeom prst="rect">
            <a:avLst/>
          </a:prstGeom>
          <a:noFill/>
        </p:spPr>
        <p:txBody>
          <a:bodyPr wrap="square" rtlCol="0">
            <a:spAutoFit/>
          </a:bodyPr>
          <a:p>
            <a:r>
              <a:rPr lang="zh-CN" altLang="en-US" sz="1600">
                <a:ea typeface="宋体" panose="02010600030101010101" pitchFamily="2" charset="-122"/>
                <a:sym typeface="+mn-ea"/>
              </a:rPr>
              <a:t>这是一篇人物传记。讲述一位飞行员成功的过程及成功的秘诀。</a:t>
            </a:r>
            <a:r>
              <a:rPr lang="en-US" altLang="zh-CN" sz="1600">
                <a:sym typeface="+mn-ea"/>
              </a:rPr>
              <a:t>    </a:t>
            </a:r>
            <a:endParaRPr lang="en-US" altLang="zh-CN" sz="160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2210"/>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388"/>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388"/>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172210" y="535940"/>
            <a:ext cx="7860665" cy="337185"/>
          </a:xfrm>
          <a:prstGeom prst="rect">
            <a:avLst/>
          </a:prstGeom>
          <a:noFill/>
        </p:spPr>
        <p:txBody>
          <a:bodyPr wrap="square" rtlCol="0">
            <a:spAutoFit/>
          </a:bodyPr>
          <a:lstStyle/>
          <a:p>
            <a:r>
              <a:rPr lang="zh-CN" altLang="en-US" sz="1600">
                <a:ea typeface="宋体" panose="02010600030101010101" pitchFamily="2" charset="-122"/>
                <a:sym typeface="+mn-ea"/>
              </a:rPr>
              <a:t>例题</a:t>
            </a:r>
            <a:r>
              <a:rPr lang="en-US" altLang="zh-CN" sz="1600">
                <a:ea typeface="宋体" panose="02010600030101010101" pitchFamily="2" charset="-122"/>
                <a:sym typeface="+mn-ea"/>
              </a:rPr>
              <a:t>1</a:t>
            </a:r>
            <a:r>
              <a:rPr lang="zh-CN" altLang="en-US" sz="1600">
                <a:ea typeface="宋体" panose="02010600030101010101" pitchFamily="2" charset="-122"/>
                <a:sym typeface="+mn-ea"/>
              </a:rPr>
              <a:t>：</a:t>
            </a:r>
            <a:r>
              <a:rPr lang="en-US" altLang="zh-CN" sz="1600">
                <a:ea typeface="宋体" panose="02010600030101010101" pitchFamily="2" charset="-122"/>
                <a:sym typeface="+mn-ea"/>
              </a:rPr>
              <a:t>20</a:t>
            </a:r>
            <a:r>
              <a:rPr lang="en-US" altLang="zh-CN" sz="1600">
                <a:ea typeface="宋体" panose="02010600030101010101" pitchFamily="2" charset="-122"/>
                <a:sym typeface="+mn-ea"/>
              </a:rPr>
              <a:t>19</a:t>
            </a:r>
            <a:r>
              <a:rPr lang="zh-CN" altLang="en-US" sz="1600">
                <a:ea typeface="宋体" panose="02010600030101010101" pitchFamily="2" charset="-122"/>
                <a:sym typeface="+mn-ea"/>
              </a:rPr>
              <a:t>年朝阳一模</a:t>
            </a:r>
            <a:r>
              <a:rPr lang="en-US" altLang="zh-CN" sz="1600">
                <a:ea typeface="宋体" panose="02010600030101010101" pitchFamily="2" charset="-122"/>
                <a:sym typeface="+mn-ea"/>
              </a:rPr>
              <a:t>B</a:t>
            </a:r>
            <a:r>
              <a:rPr lang="zh-CN" altLang="en-US" sz="1600">
                <a:ea typeface="宋体" panose="02010600030101010101" pitchFamily="2" charset="-122"/>
                <a:sym typeface="+mn-ea"/>
              </a:rPr>
              <a:t>篇：人物传记。讲述一位飞行员成功的过程及成功的秘诀。</a:t>
            </a:r>
            <a:r>
              <a:rPr lang="en-US" altLang="zh-CN" sz="1600">
                <a:sym typeface="+mn-ea"/>
              </a:rPr>
              <a:t>    </a:t>
            </a:r>
            <a:endParaRPr lang="en-US" altLang="zh-CN" sz="1600"/>
          </a:p>
        </p:txBody>
      </p:sp>
      <p:sp>
        <p:nvSpPr>
          <p:cNvPr id="6" name="文本框 5"/>
          <p:cNvSpPr txBox="1"/>
          <p:nvPr/>
        </p:nvSpPr>
        <p:spPr>
          <a:xfrm>
            <a:off x="34290" y="3227070"/>
            <a:ext cx="9109710" cy="82994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35. What Irving replied to the pilot in the bookstore suggested that ______.</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he felt embarrassed to refuse the offer     B. he was doubtful about his own abilities</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C. he knew his efforts would be rewarded    D. he realized immediately how lucky he was</a:t>
            </a:r>
            <a:endParaRPr sz="1600">
              <a:latin typeface="Times New Roman" panose="02020603050405020304" charset="0"/>
              <a:cs typeface="Times New Roman" panose="02020603050405020304" charset="0"/>
            </a:endParaRPr>
          </a:p>
        </p:txBody>
      </p:sp>
      <p:sp>
        <p:nvSpPr>
          <p:cNvPr id="7" name="文本框 6"/>
          <p:cNvSpPr txBox="1"/>
          <p:nvPr/>
        </p:nvSpPr>
        <p:spPr>
          <a:xfrm>
            <a:off x="34290" y="3991928"/>
            <a:ext cx="9144000" cy="737235"/>
          </a:xfrm>
          <a:prstGeom prst="rect">
            <a:avLst/>
          </a:prstGeom>
          <a:noFill/>
        </p:spPr>
        <p:txBody>
          <a:bodyPr wrap="square" rtlCol="0">
            <a:spAutoFit/>
          </a:bodyPr>
          <a:lstStyle/>
          <a:p>
            <a:r>
              <a:rPr lang="zh-CN" altLang="en-US" sz="1400"/>
              <a:t>解析：本题考查细节理解。通过题目的</a:t>
            </a:r>
            <a:r>
              <a:rPr lang="en-US" altLang="zh-CN" sz="1400"/>
              <a:t>“</a:t>
            </a:r>
            <a:r>
              <a:rPr lang="en-US" altLang="zh-CN" sz="1400">
                <a:latin typeface="Times New Roman" panose="02020603050405020304" charset="0"/>
                <a:cs typeface="Times New Roman" panose="02020603050405020304" charset="0"/>
              </a:rPr>
              <a:t>bookstore</a:t>
            </a:r>
            <a:r>
              <a:rPr lang="en-US" altLang="zh-CN" sz="1400"/>
              <a:t>”</a:t>
            </a:r>
            <a:r>
              <a:rPr lang="zh-CN" altLang="en-US" sz="1400">
                <a:ea typeface="宋体" panose="02010600030101010101" pitchFamily="2" charset="-122"/>
              </a:rPr>
              <a:t>和</a:t>
            </a:r>
            <a:r>
              <a:rPr lang="en-US" altLang="zh-CN" sz="1400">
                <a:ea typeface="宋体" panose="02010600030101010101" pitchFamily="2" charset="-122"/>
              </a:rPr>
              <a:t>“</a:t>
            </a:r>
            <a:r>
              <a:rPr lang="en-US" altLang="zh-CN" sz="1400">
                <a:latin typeface="Times New Roman" panose="02020603050405020304" charset="0"/>
                <a:ea typeface="宋体" panose="02010600030101010101" pitchFamily="2" charset="-122"/>
                <a:cs typeface="Times New Roman" panose="02020603050405020304" charset="0"/>
              </a:rPr>
              <a:t>pilot</a:t>
            </a:r>
            <a:r>
              <a:rPr lang="en-US" altLang="zh-CN" sz="1400">
                <a:ea typeface="宋体" panose="02010600030101010101" pitchFamily="2" charset="-122"/>
              </a:rPr>
              <a:t>”</a:t>
            </a:r>
            <a:r>
              <a:rPr lang="zh-CN" altLang="en-US" sz="1400">
                <a:ea typeface="宋体" panose="02010600030101010101" pitchFamily="2" charset="-122"/>
              </a:rPr>
              <a:t>定位到文章第二段，根据文章第二段中</a:t>
            </a:r>
            <a:r>
              <a:rPr lang="en-US" altLang="zh-CN" sz="1400">
                <a:ea typeface="宋体" panose="02010600030101010101" pitchFamily="2" charset="-122"/>
              </a:rPr>
              <a:t>Irving</a:t>
            </a:r>
            <a:r>
              <a:rPr lang="zh-CN" altLang="en-US" sz="1400">
                <a:ea typeface="宋体" panose="02010600030101010101" pitchFamily="2" charset="-122"/>
              </a:rPr>
              <a:t>的话</a:t>
            </a:r>
            <a:r>
              <a:rPr lang="en-US" altLang="zh-CN" sz="1400">
                <a:ea typeface="宋体" panose="02010600030101010101" pitchFamily="2" charset="-122"/>
              </a:rPr>
              <a:t>“</a:t>
            </a:r>
            <a:r>
              <a:rPr lang="zh-CN" altLang="en-US" sz="1400">
                <a:latin typeface="Times New Roman" panose="02020603050405020304" charset="0"/>
                <a:ea typeface="宋体" panose="02010600030101010101" pitchFamily="2" charset="-122"/>
                <a:cs typeface="Times New Roman" panose="02020603050405020304" charset="0"/>
              </a:rPr>
              <a:t>I told him I didn’t think I was smart enough</a:t>
            </a:r>
            <a:r>
              <a:rPr lang="en-US" altLang="zh-CN" sz="1400">
                <a:ea typeface="宋体" panose="02010600030101010101" pitchFamily="2" charset="-122"/>
                <a:sym typeface="+mn-ea"/>
              </a:rPr>
              <a:t>”</a:t>
            </a:r>
            <a:r>
              <a:rPr lang="zh-CN" altLang="en-US" sz="1400">
                <a:ea typeface="宋体" panose="02010600030101010101" pitchFamily="2" charset="-122"/>
                <a:sym typeface="+mn-ea"/>
              </a:rPr>
              <a:t>可见，</a:t>
            </a:r>
            <a:r>
              <a:rPr lang="en-US" altLang="zh-CN" sz="1400">
                <a:latin typeface="Times New Roman" panose="02020603050405020304" charset="0"/>
                <a:ea typeface="宋体" panose="02010600030101010101" pitchFamily="2" charset="-122"/>
                <a:cs typeface="Times New Roman" panose="02020603050405020304" charset="0"/>
                <a:sym typeface="+mn-ea"/>
              </a:rPr>
              <a:t>Irving</a:t>
            </a:r>
            <a:r>
              <a:rPr lang="zh-CN" altLang="en-US" sz="1400">
                <a:ea typeface="宋体" panose="02010600030101010101" pitchFamily="2" charset="-122"/>
                <a:sym typeface="+mn-ea"/>
              </a:rPr>
              <a:t>认为自己不够聪明。和选项中</a:t>
            </a:r>
            <a:r>
              <a:rPr lang="en-US" altLang="zh-CN" sz="1400">
                <a:ea typeface="宋体" panose="02010600030101010101" pitchFamily="2" charset="-122"/>
                <a:sym typeface="+mn-ea"/>
              </a:rPr>
              <a:t>B“</a:t>
            </a:r>
            <a:r>
              <a:rPr lang="zh-CN" altLang="en-US" sz="1400">
                <a:ea typeface="宋体" panose="02010600030101010101" pitchFamily="2" charset="-122"/>
                <a:sym typeface="+mn-ea"/>
              </a:rPr>
              <a:t>他怀疑自己的能力</a:t>
            </a:r>
            <a:r>
              <a:rPr lang="en-US" altLang="zh-CN" sz="1400">
                <a:ea typeface="宋体" panose="02010600030101010101" pitchFamily="2" charset="-122"/>
                <a:sym typeface="+mn-ea"/>
              </a:rPr>
              <a:t>”</a:t>
            </a:r>
            <a:r>
              <a:rPr lang="zh-CN" altLang="en-US" sz="1400">
                <a:ea typeface="宋体" panose="02010600030101010101" pitchFamily="2" charset="-122"/>
                <a:sym typeface="+mn-ea"/>
              </a:rPr>
              <a:t>相符。所以选</a:t>
            </a:r>
            <a:r>
              <a:rPr lang="en-US" altLang="zh-CN" sz="1400">
                <a:ea typeface="宋体" panose="02010600030101010101" pitchFamily="2" charset="-122"/>
                <a:sym typeface="+mn-ea"/>
              </a:rPr>
              <a:t>B</a:t>
            </a:r>
            <a:r>
              <a:rPr lang="zh-CN" altLang="en-US" sz="1400">
                <a:ea typeface="宋体" panose="02010600030101010101" pitchFamily="2" charset="-122"/>
                <a:sym typeface="+mn-ea"/>
              </a:rPr>
              <a:t>。</a:t>
            </a:r>
            <a:endParaRPr lang="zh-CN" altLang="en-US" sz="1400">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34290" y="1071245"/>
            <a:ext cx="8998585" cy="107632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sz="1600">
                <a:latin typeface="Times New Roman" panose="02020603050405020304" charset="0"/>
                <a:cs typeface="Times New Roman" panose="02020603050405020304" charset="0"/>
              </a:rPr>
              <a:t>34. According to Irving, what is the most important in achieving success? </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A. Meeting people who provide unexpected help.     B. Getting a chance to study technical knowledge.</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C. Having something specific that you want to accomplish.</a:t>
            </a:r>
            <a:endParaRPr sz="1600">
              <a:latin typeface="Times New Roman" panose="02020603050405020304" charset="0"/>
              <a:cs typeface="Times New Roman" panose="02020603050405020304" charset="0"/>
            </a:endParaRPr>
          </a:p>
          <a:p>
            <a:r>
              <a:rPr sz="1600">
                <a:latin typeface="Times New Roman" panose="02020603050405020304" charset="0"/>
                <a:cs typeface="Times New Roman" panose="02020603050405020304" charset="0"/>
              </a:rPr>
              <a:t>D. Developing communication with different organizations.</a:t>
            </a:r>
            <a:endParaRPr sz="1600">
              <a:latin typeface="Times New Roman" panose="02020603050405020304" charset="0"/>
              <a:cs typeface="Times New Roman" panose="02020603050405020304" charset="0"/>
            </a:endParaRPr>
          </a:p>
        </p:txBody>
      </p:sp>
      <p:sp>
        <p:nvSpPr>
          <p:cNvPr id="10" name="文本框 9"/>
          <p:cNvSpPr txBox="1"/>
          <p:nvPr/>
        </p:nvSpPr>
        <p:spPr>
          <a:xfrm>
            <a:off x="34290" y="2147570"/>
            <a:ext cx="9032240" cy="1014730"/>
          </a:xfrm>
          <a:prstGeom prst="rect">
            <a:avLst/>
          </a:prstGeom>
          <a:noFill/>
        </p:spPr>
        <p:txBody>
          <a:bodyPr wrap="square" rtlCol="0">
            <a:spAutoFit/>
          </a:bodyPr>
          <a:lstStyle/>
          <a:p>
            <a:r>
              <a:rPr lang="zh-CN" altLang="en-US" sz="1400"/>
              <a:t>解析：本题考查细节理解。根据文章第一段</a:t>
            </a:r>
            <a:r>
              <a:rPr lang="en-US" altLang="zh-CN" sz="1400"/>
              <a:t>“</a:t>
            </a:r>
            <a:r>
              <a:rPr sz="1600">
                <a:solidFill>
                  <a:schemeClr val="tx1"/>
                </a:solidFill>
                <a:latin typeface="Times New Roman" panose="02020603050405020304" charset="0"/>
                <a:ea typeface="+mn-ea"/>
                <a:cs typeface="Times New Roman" panose="02020603050405020304" charset="0"/>
              </a:rPr>
              <a:t>The only thing that separates you from scientists is determination, hard work and a strong liking for what you want to achieve</a:t>
            </a:r>
            <a:r>
              <a:rPr sz="1600">
                <a:solidFill>
                  <a:schemeClr val="lt1"/>
                </a:solidFill>
                <a:latin typeface="Times New Roman" panose="02020603050405020304" charset="0"/>
                <a:ea typeface="+mn-ea"/>
                <a:cs typeface="Times New Roman" panose="02020603050405020304" charset="0"/>
              </a:rPr>
              <a:t>.</a:t>
            </a:r>
            <a:r>
              <a:rPr lang="en-US" altLang="zh-CN" sz="1400"/>
              <a:t>”</a:t>
            </a:r>
            <a:r>
              <a:rPr lang="zh-CN" altLang="en-US" sz="1400">
                <a:ea typeface="宋体" panose="02010600030101010101" pitchFamily="2" charset="-122"/>
              </a:rPr>
              <a:t>可知，</a:t>
            </a:r>
            <a:r>
              <a:rPr lang="en-US" altLang="zh-CN" sz="1400">
                <a:ea typeface="宋体" panose="02010600030101010101" pitchFamily="2" charset="-122"/>
              </a:rPr>
              <a:t>Irving</a:t>
            </a:r>
            <a:r>
              <a:rPr lang="zh-CN" altLang="en-US" sz="1400">
                <a:ea typeface="宋体" panose="02010600030101010101" pitchFamily="2" charset="-122"/>
              </a:rPr>
              <a:t>认为孩子们与科学家的不同在于决心，努力和对想实现的事情有着强烈的热爱；与答案</a:t>
            </a:r>
            <a:r>
              <a:rPr lang="en-US" altLang="zh-CN" sz="1400">
                <a:ea typeface="宋体" panose="02010600030101010101" pitchFamily="2" charset="-122"/>
              </a:rPr>
              <a:t>C“</a:t>
            </a:r>
            <a:r>
              <a:rPr lang="zh-CN" altLang="en-US" sz="1400">
                <a:ea typeface="宋体" panose="02010600030101010101" pitchFamily="2" charset="-122"/>
              </a:rPr>
              <a:t>有确切想实现的目标</a:t>
            </a:r>
            <a:r>
              <a:rPr lang="en-US" altLang="zh-CN" sz="1400">
                <a:ea typeface="宋体" panose="02010600030101010101" pitchFamily="2" charset="-122"/>
              </a:rPr>
              <a:t>”</a:t>
            </a:r>
            <a:r>
              <a:rPr lang="zh-CN" altLang="en-US" sz="1400">
                <a:ea typeface="宋体" panose="02010600030101010101" pitchFamily="2" charset="-122"/>
              </a:rPr>
              <a:t>表述含义吻合，选项中的</a:t>
            </a:r>
            <a:r>
              <a:rPr lang="en-US" altLang="zh-CN" sz="1400">
                <a:ea typeface="宋体" panose="02010600030101010101" pitchFamily="2" charset="-122"/>
              </a:rPr>
              <a:t>“</a:t>
            </a:r>
            <a:r>
              <a:rPr lang="en-US" altLang="zh-CN" sz="1400">
                <a:latin typeface="Times New Roman" panose="02020603050405020304" charset="0"/>
                <a:ea typeface="宋体" panose="02010600030101010101" pitchFamily="2" charset="-122"/>
                <a:cs typeface="Times New Roman" panose="02020603050405020304" charset="0"/>
              </a:rPr>
              <a:t>accomplish</a:t>
            </a:r>
            <a:r>
              <a:rPr lang="en-US" altLang="zh-CN" sz="1400">
                <a:ea typeface="宋体" panose="02010600030101010101" pitchFamily="2" charset="-122"/>
              </a:rPr>
              <a:t>”</a:t>
            </a:r>
            <a:r>
              <a:rPr lang="zh-CN" altLang="en-US" sz="1400">
                <a:ea typeface="宋体" panose="02010600030101010101" pitchFamily="2" charset="-122"/>
              </a:rPr>
              <a:t>与</a:t>
            </a:r>
            <a:r>
              <a:rPr lang="en-US" altLang="zh-CN" sz="1400">
                <a:ea typeface="宋体" panose="02010600030101010101" pitchFamily="2" charset="-122"/>
              </a:rPr>
              <a:t>“</a:t>
            </a:r>
            <a:r>
              <a:rPr lang="en-US" altLang="zh-CN" sz="1400">
                <a:latin typeface="Times New Roman" panose="02020603050405020304" charset="0"/>
                <a:ea typeface="宋体" panose="02010600030101010101" pitchFamily="2" charset="-122"/>
                <a:cs typeface="Times New Roman" panose="02020603050405020304" charset="0"/>
              </a:rPr>
              <a:t>achieve</a:t>
            </a:r>
            <a:r>
              <a:rPr lang="en-US" altLang="zh-CN" sz="1400">
                <a:ea typeface="宋体" panose="02010600030101010101" pitchFamily="2" charset="-122"/>
              </a:rPr>
              <a:t>”</a:t>
            </a:r>
            <a:r>
              <a:rPr lang="zh-CN" altLang="en-US" sz="1400">
                <a:ea typeface="宋体" panose="02010600030101010101" pitchFamily="2" charset="-122"/>
              </a:rPr>
              <a:t>为同义词，所以</a:t>
            </a:r>
            <a:r>
              <a:rPr lang="en-US" altLang="zh-CN" sz="1400">
                <a:ea typeface="宋体" panose="02010600030101010101" pitchFamily="2" charset="-122"/>
              </a:rPr>
              <a:t>C</a:t>
            </a:r>
            <a:r>
              <a:rPr lang="zh-CN" altLang="en-US" sz="1400"/>
              <a:t>选项正确。</a:t>
            </a:r>
            <a:endParaRPr lang="zh-CN" altLang="en-US" sz="1400"/>
          </a:p>
        </p:txBody>
      </p:sp>
      <p:sp>
        <p:nvSpPr>
          <p:cNvPr id="11" name="下箭头标注 10"/>
          <p:cNvSpPr/>
          <p:nvPr/>
        </p:nvSpPr>
        <p:spPr>
          <a:xfrm>
            <a:off x="7828915" y="872808"/>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t>定位信息</a:t>
            </a:r>
            <a:endParaRPr lang="zh-CN" altLang="en-US"/>
          </a:p>
        </p:txBody>
      </p:sp>
      <p:sp>
        <p:nvSpPr>
          <p:cNvPr id="12" name="下箭头标注 11"/>
          <p:cNvSpPr/>
          <p:nvPr/>
        </p:nvSpPr>
        <p:spPr>
          <a:xfrm>
            <a:off x="7828915" y="3161983"/>
            <a:ext cx="1237615" cy="589915"/>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a:sym typeface="+mn-ea"/>
              </a:rPr>
              <a:t>定位信息</a:t>
            </a:r>
            <a:endParaRPr lang="zh-CN" altLang="en-US"/>
          </a:p>
        </p:txBody>
      </p:sp>
      <p:sp>
        <p:nvSpPr>
          <p:cNvPr id="14" name="文本框 13"/>
          <p:cNvSpPr txBox="1"/>
          <p:nvPr/>
        </p:nvSpPr>
        <p:spPr>
          <a:xfrm>
            <a:off x="1172210" y="75565"/>
            <a:ext cx="5274945" cy="460375"/>
          </a:xfrm>
          <a:prstGeom prst="rect">
            <a:avLst/>
          </a:prstGeom>
          <a:noFill/>
          <a:ln w="19050">
            <a:solidFill>
              <a:srgbClr val="FF0000"/>
            </a:solidFill>
          </a:ln>
        </p:spPr>
        <p:txBody>
          <a:bodyPr wrap="square" rtlCol="0">
            <a:spAutoFit/>
          </a:bodyPr>
          <a:p>
            <a:r>
              <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rPr>
              <a:t>四、记叙文试题解析典型例题</a:t>
            </a:r>
            <a:endParaRPr lang="zh-CN" altLang="en-US" sz="2400">
              <a:ln>
                <a:solidFill>
                  <a:schemeClr val="tx1"/>
                </a:solidFill>
              </a:ln>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6101715" y="1070928"/>
            <a:ext cx="314325" cy="314325"/>
          </a:xfrm>
          <a:prstGeom prst="rect">
            <a:avLst/>
          </a:prstGeom>
        </p:spPr>
      </p:pic>
      <p:pic>
        <p:nvPicPr>
          <p:cNvPr id="15" name="图片 14"/>
          <p:cNvPicPr>
            <a:picLocks noChangeAspect="1"/>
          </p:cNvPicPr>
          <p:nvPr/>
        </p:nvPicPr>
        <p:blipFill>
          <a:blip r:embed="rId3"/>
          <a:stretch>
            <a:fillRect/>
          </a:stretch>
        </p:blipFill>
        <p:spPr>
          <a:xfrm>
            <a:off x="6835775" y="3161983"/>
            <a:ext cx="314325" cy="31432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212.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p="http://schemas.openxmlformats.org/presentationml/2006/main">
  <p:tag name="KSO_WM_BEAUTIFY_FLAG" val="#wm#"/>
  <p:tag name="KSO_WM_TEMPLATE_CATEGORY" val="custom"/>
  <p:tag name="KSO_WM_TEMPLATE_INDEX" val="20187308"/>
</p:tagLst>
</file>

<file path=ppt/tags/tag214.xml><?xml version="1.0" encoding="utf-8"?>
<p:tagLst xmlns:p="http://schemas.openxmlformats.org/presentationml/2006/main">
  <p:tag name="KSO_WM_UNIT_TABLE_BEAUTIFY" val="smartTable{8333752b-8afa-4f45-9e6a-02a137d12c80}"/>
</p:tagLst>
</file>

<file path=ppt/tags/tag215.xml><?xml version="1.0" encoding="utf-8"?>
<p:tagLst xmlns:p="http://schemas.openxmlformats.org/presentationml/2006/main">
  <p:tag name="KSO_WM_BEAUTIFY_FLAG" val="#wm#"/>
  <p:tag name="KSO_WM_TEMPLATE_CATEGORY" val="custom"/>
  <p:tag name="KSO_WM_TEMPLATE_INDEX" val="20187308"/>
</p:tagLst>
</file>

<file path=ppt/tags/tag216.xml><?xml version="1.0" encoding="utf-8"?>
<p:tagLst xmlns:p="http://schemas.openxmlformats.org/presentationml/2006/main">
  <p:tag name="KSO_WM_UNIT_TABLE_BEAUTIFY" val="smartTable{8333752b-8afa-4f45-9e6a-02a137d12c80}"/>
</p:tagLst>
</file>

<file path=ppt/tags/tag217.xml><?xml version="1.0" encoding="utf-8"?>
<p:tagLst xmlns:p="http://schemas.openxmlformats.org/presentationml/2006/main">
  <p:tag name="KSO_WM_BEAUTIFY_FLAG" val="#wm#"/>
  <p:tag name="KSO_WM_TEMPLATE_CATEGORY" val="custom"/>
  <p:tag name="KSO_WM_TEMPLATE_INDEX" val="20187308"/>
</p:tagLst>
</file>

<file path=ppt/tags/tag218.xml><?xml version="1.0" encoding="utf-8"?>
<p:tagLst xmlns:p="http://schemas.openxmlformats.org/presentationml/2006/main">
  <p:tag name="KSO_WM_BEAUTIFY_FLAG" val="#wm#"/>
  <p:tag name="KSO_WM_TEMPLATE_CATEGORY" val="custom"/>
  <p:tag name="KSO_WM_TEMPLATE_INDEX" val="20187308"/>
</p:tagLst>
</file>

<file path=ppt/tags/tag219.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187308"/>
</p:tagLst>
</file>

<file path=ppt/tags/tag221.xml><?xml version="1.0" encoding="utf-8"?>
<p:tagLst xmlns:p="http://schemas.openxmlformats.org/presentationml/2006/main">
  <p:tag name="KSO_WM_BEAUTIFY_FLAG" val="#wm#"/>
  <p:tag name="KSO_WM_TEMPLATE_CATEGORY" val="custom"/>
  <p:tag name="KSO_WM_TEMPLATE_INDEX" val="20187308"/>
</p:tagLst>
</file>

<file path=ppt/tags/tag222.xml><?xml version="1.0" encoding="utf-8"?>
<p:tagLst xmlns:p="http://schemas.openxmlformats.org/presentationml/2006/main">
  <p:tag name="KSO_WM_BEAUTIFY_FLAG" val="#wm#"/>
  <p:tag name="KSO_WM_TEMPLATE_CATEGORY" val="custom"/>
  <p:tag name="KSO_WM_TEMPLATE_INDEX" val="20187308"/>
</p:tagLst>
</file>

<file path=ppt/tags/tag223.xml><?xml version="1.0" encoding="utf-8"?>
<p:tagLst xmlns:p="http://schemas.openxmlformats.org/presentationml/2006/main">
  <p:tag name="KSO_WM_BEAUTIFY_FLAG" val="#wm#"/>
  <p:tag name="KSO_WM_TEMPLATE_CATEGORY" val="custom"/>
  <p:tag name="KSO_WM_TEMPLATE_INDEX" val="20187308"/>
</p:tagLst>
</file>

<file path=ppt/tags/tag224.xml><?xml version="1.0" encoding="utf-8"?>
<p:tagLst xmlns:p="http://schemas.openxmlformats.org/presentationml/2006/main">
  <p:tag name="KSO_WM_BEAUTIFY_FLAG" val="#wm#"/>
  <p:tag name="KSO_WM_TEMPLATE_CATEGORY" val="custom"/>
  <p:tag name="KSO_WM_TEMPLATE_INDEX" val="20187308"/>
</p:tagLst>
</file>

<file path=ppt/tags/tag225.xml><?xml version="1.0" encoding="utf-8"?>
<p:tagLst xmlns:p="http://schemas.openxmlformats.org/presentationml/2006/main">
  <p:tag name="KSO_WM_BEAUTIFY_FLAG" val="#wm#"/>
  <p:tag name="KSO_WM_TEMPLATE_CATEGORY" val="custom"/>
  <p:tag name="KSO_WM_TEMPLATE_INDEX" val="20187308"/>
</p:tagLst>
</file>

<file path=ppt/tags/tag226.xml><?xml version="1.0" encoding="utf-8"?>
<p:tagLst xmlns:p="http://schemas.openxmlformats.org/presentationml/2006/main">
  <p:tag name="KSO_WM_BEAUTIFY_FLAG" val="#wm#"/>
  <p:tag name="KSO_WM_TEMPLATE_CATEGORY" val="custom"/>
  <p:tag name="KSO_WM_TEMPLATE_INDEX" val="20187308"/>
</p:tagLst>
</file>

<file path=ppt/tags/tag227.xml><?xml version="1.0" encoding="utf-8"?>
<p:tagLst xmlns:p="http://schemas.openxmlformats.org/presentationml/2006/main">
  <p:tag name="KSO_WM_BEAUTIFY_FLAG" val="#wm#"/>
  <p:tag name="KSO_WM_TEMPLATE_CATEGORY" val="custom"/>
  <p:tag name="KSO_WM_TEMPLATE_INDEX" val="20187308"/>
</p:tagLst>
</file>

<file path=ppt/tags/tag228.xml><?xml version="1.0" encoding="utf-8"?>
<p:tagLst xmlns:p="http://schemas.openxmlformats.org/presentationml/2006/main">
  <p:tag name="KSO_WM_BEAUTIFY_FLAG" val="#wm#"/>
  <p:tag name="KSO_WM_TEMPLATE_CATEGORY" val="custom"/>
  <p:tag name="KSO_WM_TEMPLATE_INDEX" val="20187308"/>
</p:tagLst>
</file>

<file path=ppt/tags/tag229.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187308"/>
</p:tagLst>
</file>

<file path=ppt/tags/tag231.xml><?xml version="1.0" encoding="utf-8"?>
<p:tagLst xmlns:p="http://schemas.openxmlformats.org/presentationml/2006/main">
  <p:tag name="KSO_WM_BEAUTIFY_FLAG" val="#wm#"/>
  <p:tag name="KSO_WM_TEMPLATE_CATEGORY" val="custom"/>
  <p:tag name="KSO_WM_TEMPLATE_INDEX" val="20187308"/>
</p:tagLst>
</file>

<file path=ppt/tags/tag232.xml><?xml version="1.0" encoding="utf-8"?>
<p:tagLst xmlns:p="http://schemas.openxmlformats.org/presentationml/2006/main">
  <p:tag name="KSO_WM_BEAUTIFY_FLAG" val="#wm#"/>
  <p:tag name="KSO_WM_TEMPLATE_CATEGORY" val="custom"/>
  <p:tag name="KSO_WM_TEMPLATE_INDEX" val="20187308"/>
</p:tagLst>
</file>

<file path=ppt/tags/tag233.xml><?xml version="1.0" encoding="utf-8"?>
<p:tagLst xmlns:p="http://schemas.openxmlformats.org/presentationml/2006/main">
  <p:tag name="KSO_WM_UNIT_PLACING_PICTURE_USER_VIEWPORT" val="{&quot;height&quot;:1926,&quot;width&quot;:1944}"/>
</p:tagLst>
</file>

<file path=ppt/tags/tag234.xml><?xml version="1.0" encoding="utf-8"?>
<p:tagLst xmlns:p="http://schemas.openxmlformats.org/presentationml/2006/main">
  <p:tag name="KSO_WM_BEAUTIFY_FLAG" val="#wm#"/>
  <p:tag name="KSO_WM_TEMPLATE_CATEGORY" val="custom"/>
  <p:tag name="KSO_WM_TEMPLATE_INDEX" val="20204538"/>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10156</Words>
  <Application>WPS 演示</Application>
  <PresentationFormat>全屏显示(16:9)</PresentationFormat>
  <Paragraphs>467</Paragraphs>
  <Slides>20</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20</vt:i4>
      </vt:variant>
    </vt:vector>
  </HeadingPairs>
  <TitlesOfParts>
    <vt:vector size="36" baseType="lpstr">
      <vt:lpstr>Arial</vt:lpstr>
      <vt:lpstr>宋体</vt:lpstr>
      <vt:lpstr>Wingdings</vt:lpstr>
      <vt:lpstr>Calibri</vt:lpstr>
      <vt:lpstr>微软雅黑</vt:lpstr>
      <vt:lpstr>汉仪旗黑-85S</vt:lpstr>
      <vt:lpstr>楷体</vt:lpstr>
      <vt:lpstr>华文新魏</vt:lpstr>
      <vt:lpstr>黑体</vt:lpstr>
      <vt:lpstr>华文黑体</vt:lpstr>
      <vt:lpstr>Times New Roman</vt:lpstr>
      <vt:lpstr>Arial Unicode MS</vt:lpstr>
      <vt:lpstr>Lucida Sans Unicode</vt:lpstr>
      <vt:lpstr>微软雅黑</vt:lpstr>
      <vt:lpstr>1_Office 主题​​</vt:lpstr>
      <vt:lpstr>Office 主题​​</vt:lpstr>
      <vt:lpstr>2019年朝东西海四区 记叙文阅读</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84</cp:revision>
  <dcterms:created xsi:type="dcterms:W3CDTF">2020-02-01T11:21:00Z</dcterms:created>
  <dcterms:modified xsi:type="dcterms:W3CDTF">2020-02-11T01:49:03Z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