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5" r:id="rId2"/>
    <p:sldId id="280" r:id="rId3"/>
    <p:sldId id="273" r:id="rId4"/>
    <p:sldId id="279" r:id="rId5"/>
    <p:sldId id="292" r:id="rId6"/>
    <p:sldId id="295" r:id="rId7"/>
    <p:sldId id="296" r:id="rId8"/>
    <p:sldId id="297" r:id="rId9"/>
    <p:sldId id="298" r:id="rId10"/>
    <p:sldId id="272" r:id="rId11"/>
    <p:sldId id="299" r:id="rId12"/>
    <p:sldId id="282" r:id="rId13"/>
    <p:sldId id="281" r:id="rId14"/>
    <p:sldId id="287" r:id="rId15"/>
    <p:sldId id="308" r:id="rId16"/>
    <p:sldId id="284" r:id="rId17"/>
    <p:sldId id="285" r:id="rId18"/>
    <p:sldId id="286" r:id="rId19"/>
    <p:sldId id="271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504" y="-102"/>
      </p:cViewPr>
      <p:guideLst>
        <p:guide orient="horz" pos="160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学会运用唯物辩证法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高三政治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01235" y="3254375"/>
            <a:ext cx="35439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张莉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285" y="332740"/>
            <a:ext cx="3620770" cy="331470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你能突破这些难点吗？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2860040"/>
            <a:ext cx="8423275" cy="2290445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sz="1600" b="1"/>
              <a:t>同一性和斗争性的关系：</a:t>
            </a:r>
          </a:p>
          <a:p>
            <a:pPr marL="0" indent="0">
              <a:buNone/>
            </a:pPr>
            <a:r>
              <a:rPr sz="1600" b="1"/>
              <a:t>区别：同一性是相对的，斗争性是绝对的。</a:t>
            </a:r>
          </a:p>
          <a:p>
            <a:pPr marL="0" indent="0">
              <a:buNone/>
            </a:pPr>
            <a:r>
              <a:rPr sz="1600" b="1"/>
              <a:t>联系：矛盾的同一性不能脱离斗争性而存在，矛盾双方是对立中的同一；</a:t>
            </a:r>
          </a:p>
          <a:p>
            <a:pPr marL="0" indent="0">
              <a:buNone/>
            </a:pPr>
            <a:r>
              <a:rPr sz="1600" b="1"/>
              <a:t>矛盾的斗争性也不能脱离同一性而存在，斗争性寓于同一性之中，并为同一性所制约。</a:t>
            </a:r>
          </a:p>
          <a:p>
            <a:pPr marL="0" indent="0">
              <a:buNone/>
            </a:pPr>
            <a:r>
              <a:rPr sz="1600" b="1"/>
              <a:t>矛盾双方既对立有统一，由此推动事物的运动、变化和发展。</a:t>
            </a: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497840" y="695960"/>
            <a:ext cx="8400415" cy="148653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600" b="1"/>
              <a:t>人为事物的联系，是客观的吗？我们可以随意建立联系吗？</a:t>
            </a:r>
          </a:p>
          <a:p>
            <a:pPr marL="0" indent="0">
              <a:buNone/>
            </a:pPr>
            <a:r>
              <a:rPr sz="1600" b="1"/>
              <a:t>是客观的，只有通过实践，才能形成这样的联系，形成之后便独立于人的意识之外； 不可随意。要把握事物的真实联系，根据固有的联系，改变事物的状态，调整原有的联系，建立新的联系。不可主观臆造。</a:t>
            </a: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490220" y="2213610"/>
            <a:ext cx="8408035" cy="586105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/>
              <a:t>系统优化法</a:t>
            </a:r>
            <a:r>
              <a:rPr lang="en-US" altLang="zh-CN" sz="1600" b="1"/>
              <a:t>——</a:t>
            </a:r>
            <a:r>
              <a:rPr sz="1600" b="1"/>
              <a:t>特征与方法：整体性、有序性和内部结构的优化趋向（</a:t>
            </a:r>
            <a:r>
              <a:rPr lang="en-US" altLang="zh-CN" sz="1600" b="1"/>
              <a:t>1+1&gt;2</a:t>
            </a:r>
            <a:r>
              <a:rPr sz="1600" b="1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4250" y="1835150"/>
            <a:ext cx="4988560" cy="98425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唯物辩证法的易错易混点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哪些是易错易混点？</a:t>
            </a:r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90550" y="901065"/>
            <a:ext cx="7653655" cy="499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b="1"/>
              <a:t>普遍性与特殊性                     与                       整体和部分</a:t>
            </a:r>
          </a:p>
        </p:txBody>
      </p:sp>
      <p:sp>
        <p:nvSpPr>
          <p:cNvPr id="3" name="椭圆 2"/>
          <p:cNvSpPr/>
          <p:nvPr/>
        </p:nvSpPr>
        <p:spPr>
          <a:xfrm>
            <a:off x="5375275" y="1710055"/>
            <a:ext cx="2145665" cy="1118235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正五边形 9"/>
          <p:cNvSpPr/>
          <p:nvPr/>
        </p:nvSpPr>
        <p:spPr>
          <a:xfrm>
            <a:off x="5705475" y="2186940"/>
            <a:ext cx="655955" cy="389890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6565265" y="1835150"/>
            <a:ext cx="277495" cy="33655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1995805" y="2340610"/>
            <a:ext cx="309880" cy="25781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正五边形 13"/>
          <p:cNvSpPr/>
          <p:nvPr/>
        </p:nvSpPr>
        <p:spPr>
          <a:xfrm>
            <a:off x="811530" y="2288540"/>
            <a:ext cx="655955" cy="389890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1641475" y="1835150"/>
            <a:ext cx="320675" cy="29019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平行四边形 15"/>
          <p:cNvSpPr/>
          <p:nvPr/>
        </p:nvSpPr>
        <p:spPr>
          <a:xfrm>
            <a:off x="6630670" y="2340610"/>
            <a:ext cx="326390" cy="27432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203960" y="2805430"/>
            <a:ext cx="533400" cy="816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1793875" y="2183130"/>
            <a:ext cx="46355" cy="1329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12" idx="4"/>
          </p:cNvCxnSpPr>
          <p:nvPr/>
        </p:nvCxnSpPr>
        <p:spPr>
          <a:xfrm flipH="1">
            <a:off x="1995805" y="2598420"/>
            <a:ext cx="154940" cy="886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259205" y="3696970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ym typeface="+mn-ea"/>
              </a:rPr>
              <a:t>共性（多边形）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857885" y="1400175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ym typeface="+mn-ea"/>
              </a:rPr>
              <a:t>个性（三角形）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995805" y="1920240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ym typeface="+mn-ea"/>
              </a:rPr>
              <a:t>个性（四边形）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2865" y="1923415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ym typeface="+mn-ea"/>
              </a:rPr>
              <a:t>个性（五边形）</a:t>
            </a:r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733540" y="2789555"/>
            <a:ext cx="121285" cy="727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325870" y="3512820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/>
              <a:t>整体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80305" y="3185795"/>
            <a:ext cx="640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/>
              <a:t>部分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5335270" y="2455545"/>
            <a:ext cx="573405" cy="810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5440045" y="2171700"/>
            <a:ext cx="1264285" cy="1118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5528945" y="2555240"/>
            <a:ext cx="1115695" cy="775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-2147482491" descr="高考资源网( www.ks5u.com)，中国最大的高考网站，您身边的高考专家。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815" y="2377440"/>
            <a:ext cx="6604000" cy="1600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2412" y="34008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哪些是易错易混点？</a:t>
            </a:r>
            <a:endParaRPr lang="en-US" altLang="zh-CN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90550" y="901065"/>
            <a:ext cx="7653655" cy="499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b="1"/>
              <a:t>量变                       质变                    与                       发展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369185" y="3355975"/>
            <a:ext cx="1270" cy="5651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530975" y="3117215"/>
            <a:ext cx="2540" cy="66738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34865" y="2772410"/>
            <a:ext cx="1270" cy="81089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5060315" y="2971165"/>
            <a:ext cx="1905" cy="5619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251075" y="1414780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/>
              <a:t>根本性质变化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7970" y="1414780"/>
            <a:ext cx="1325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/>
              <a:t>数量的增减</a:t>
            </a:r>
          </a:p>
          <a:p>
            <a:r>
              <a:rPr lang="zh-CN" altLang="en-US"/>
              <a:t>场所的变更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202045" y="1469390"/>
            <a:ext cx="2011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/>
              <a:t>新事物代替旧事物</a:t>
            </a:r>
          </a:p>
          <a:p>
            <a:r>
              <a:rPr lang="zh-CN" altLang="en-US"/>
              <a:t>    前进的上升的</a:t>
            </a:r>
          </a:p>
        </p:txBody>
      </p:sp>
      <p:cxnSp>
        <p:nvCxnSpPr>
          <p:cNvPr id="18" name="曲线连接符 17"/>
          <p:cNvCxnSpPr/>
          <p:nvPr/>
        </p:nvCxnSpPr>
        <p:spPr>
          <a:xfrm flipV="1">
            <a:off x="3745230" y="2393315"/>
            <a:ext cx="1234440" cy="501015"/>
          </a:xfrm>
          <a:prstGeom prst="curvedConnector3">
            <a:avLst>
              <a:gd name="adj1" fmla="val 50051"/>
            </a:avLst>
          </a:prstGeom>
          <a:ln w="38100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596765" y="4145915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/>
              <a:t>量变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813300" y="3887470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/>
              <a:t>质变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80715" y="4153535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/>
              <a:t>量变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28795" y="3887470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/>
              <a:t>质变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08955" y="4129405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/>
              <a:t>量变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370955" y="3870325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/>
              <a:t>质变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125980" y="3921125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200"/>
              <a:t>质变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560197" y="378822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哪些是易错易混点？            主次矛盾   主次方面</a:t>
            </a:r>
            <a:endParaRPr lang="en-US" altLang="zh-CN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555625" y="3228340"/>
            <a:ext cx="8093710" cy="53403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600" b="1"/>
              <a:t>主次方面</a:t>
            </a:r>
            <a:r>
              <a:rPr lang="en-US" altLang="zh-CN" sz="1600" b="1"/>
              <a:t>——</a:t>
            </a:r>
            <a:r>
              <a:rPr sz="1600" b="1"/>
              <a:t>一个矛盾  两个方面 有主次 主要方面支配地位，决定事物的性质。</a:t>
            </a: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452120" y="1037590"/>
            <a:ext cx="8355330" cy="556895"/>
          </a:xfrm>
          <a:prstGeom prst="rect">
            <a:avLst/>
          </a:prstGeom>
        </p:spPr>
        <p:txBody>
          <a:bodyPr vert="horz" wrap="square" lIns="90170" tIns="46990" rIns="90170" bIns="4699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600" b="1"/>
              <a:t>主次矛盾</a:t>
            </a:r>
            <a:r>
              <a:rPr lang="en-US" altLang="zh-CN" sz="1600" b="1"/>
              <a:t>——</a:t>
            </a:r>
            <a:r>
              <a:rPr sz="1600" b="1"/>
              <a:t>复杂事物  多个矛盾 有主次 主要矛盾主导作用 决定事物的发展方向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1243965" y="1852930"/>
            <a:ext cx="4922520" cy="1066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807585" y="1924685"/>
            <a:ext cx="974090" cy="711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796540" y="2324100"/>
            <a:ext cx="579120" cy="4768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920875" y="2188210"/>
            <a:ext cx="522605" cy="3962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923030" y="2526665"/>
            <a:ext cx="487680" cy="347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stCxn id="9" idx="1"/>
            <a:endCxn id="9" idx="4"/>
          </p:cNvCxnSpPr>
          <p:nvPr/>
        </p:nvCxnSpPr>
        <p:spPr>
          <a:xfrm>
            <a:off x="4950460" y="2036445"/>
            <a:ext cx="344170" cy="6070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0" idx="2"/>
            <a:endCxn id="10" idx="7"/>
          </p:cNvCxnSpPr>
          <p:nvPr/>
        </p:nvCxnSpPr>
        <p:spPr>
          <a:xfrm flipV="1">
            <a:off x="2796540" y="2401570"/>
            <a:ext cx="494030" cy="1689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1" idx="2"/>
            <a:endCxn id="11" idx="5"/>
          </p:cNvCxnSpPr>
          <p:nvPr/>
        </p:nvCxnSpPr>
        <p:spPr>
          <a:xfrm>
            <a:off x="1920875" y="2393950"/>
            <a:ext cx="445770" cy="14033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2" idx="7"/>
            <a:endCxn id="12" idx="4"/>
          </p:cNvCxnSpPr>
          <p:nvPr/>
        </p:nvCxnSpPr>
        <p:spPr>
          <a:xfrm flipH="1">
            <a:off x="4166870" y="2585085"/>
            <a:ext cx="172720" cy="29654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/>
          <p:cNvCxnSpPr/>
          <p:nvPr/>
        </p:nvCxnSpPr>
        <p:spPr>
          <a:xfrm flipV="1">
            <a:off x="5781675" y="1763395"/>
            <a:ext cx="1455420" cy="630555"/>
          </a:xfrm>
          <a:prstGeom prst="curvedConnector3">
            <a:avLst>
              <a:gd name="adj1" fmla="val 5004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796540" y="3762375"/>
            <a:ext cx="1840230" cy="128333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>
            <a:stCxn id="18" idx="3"/>
          </p:cNvCxnSpPr>
          <p:nvPr/>
        </p:nvCxnSpPr>
        <p:spPr>
          <a:xfrm flipV="1">
            <a:off x="3065780" y="3769995"/>
            <a:ext cx="618490" cy="10953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8" grpId="0" bldLvl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4250" y="1835150"/>
            <a:ext cx="4988560" cy="98425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唯物辩证法的例题分析和热点链接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330" y="2957830"/>
            <a:ext cx="3737610" cy="1571625"/>
          </a:xfrm>
        </p:spPr>
        <p:txBody>
          <a:bodyPr>
            <a:normAutofit/>
          </a:bodyPr>
          <a:lstStyle/>
          <a:p>
            <a:r>
              <a:rPr lang="zh-CN" altLang="en-US"/>
              <a:t>解题思路：</a:t>
            </a:r>
            <a:br>
              <a:rPr lang="zh-CN" altLang="en-US"/>
            </a:br>
            <a:r>
              <a:rPr lang="zh-CN" altLang="en-US"/>
              <a:t>1</a:t>
            </a:r>
            <a:r>
              <a:rPr lang="en-US" altLang="zh-CN"/>
              <a:t>.</a:t>
            </a:r>
            <a:r>
              <a:t>对立统一关系：</a:t>
            </a:r>
            <a:br/>
            <a:r>
              <a:t>   对立：两种建设的区别</a:t>
            </a:r>
            <a:br/>
            <a:r>
              <a:t>   统一：两者相互作用</a:t>
            </a:r>
            <a:br/>
            <a:r>
              <a:rPr>
                <a:sym typeface="+mn-ea"/>
              </a:rPr>
              <a:t>2</a:t>
            </a:r>
            <a:r>
              <a:rPr lang="en-US" altLang="zh-CN">
                <a:sym typeface="+mn-ea"/>
              </a:rPr>
              <a:t>.</a:t>
            </a:r>
            <a:r>
              <a:rPr>
                <a:sym typeface="+mn-ea"/>
              </a:rPr>
              <a:t>看待：两点评（坚持；反对）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285" y="713740"/>
            <a:ext cx="3970655" cy="2251075"/>
          </a:xfrm>
        </p:spPr>
        <p:txBody>
          <a:bodyPr>
            <a:normAutofit lnSpcReduction="10000"/>
          </a:bodyPr>
          <a:lstStyle/>
          <a:p>
            <a:r>
              <a:rPr lang="zh-CN" altLang="en-US" b="1"/>
              <a:t>某班以“经济建设和社会建设协调发展”为主题，展开探究性学习。</a:t>
            </a:r>
          </a:p>
          <a:p>
            <a:r>
              <a:rPr lang="zh-CN" altLang="en-US" b="1"/>
              <a:t>丙组同学讨论图时发生了争论：部分同学认为“经济建设更重要，国家应该把有限的财力投入到经济建设上来”；部分同学则提出“社会建设更重要，应该加大社会建设投入”。</a:t>
            </a:r>
          </a:p>
          <a:p>
            <a:r>
              <a:rPr lang="zh-CN" altLang="en-US" b="1">
                <a:solidFill>
                  <a:srgbClr val="FF0000"/>
                </a:solidFill>
              </a:rPr>
              <a:t>（3）你如何看待经济建设和社会建设的对立统一关系？（11分）</a:t>
            </a:r>
          </a:p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17415" y="798195"/>
            <a:ext cx="3962400" cy="3735070"/>
          </a:xfrm>
        </p:spPr>
        <p:txBody>
          <a:bodyPr/>
          <a:lstStyle/>
          <a:p>
            <a:r>
              <a:rPr lang="zh-CN" altLang="en-US" sz="1400" b="1"/>
              <a:t>（3）①</a:t>
            </a:r>
            <a:r>
              <a:rPr lang="zh-CN" altLang="en-US" sz="1400" b="1">
                <a:solidFill>
                  <a:srgbClr val="FF0000"/>
                </a:solidFill>
              </a:rPr>
              <a:t>对立</a:t>
            </a:r>
            <a:r>
              <a:rPr lang="zh-CN" altLang="en-US" sz="1400" b="1"/>
              <a:t>：经济建设和社会建设是有区别的，它们的目标、内容和途径不同。在财政用于经济建设和社会建设支出一定的情况下，经济建设支出和社会建设支出存在着此消彼长的关系。</a:t>
            </a:r>
          </a:p>
          <a:p>
            <a:r>
              <a:rPr lang="zh-CN" altLang="en-US" sz="1400" b="1"/>
              <a:t>②</a:t>
            </a:r>
            <a:r>
              <a:rPr lang="zh-CN" altLang="en-US" sz="1400" b="1">
                <a:solidFill>
                  <a:srgbClr val="FF0000"/>
                </a:solidFill>
              </a:rPr>
              <a:t>统一</a:t>
            </a:r>
            <a:r>
              <a:rPr lang="zh-CN" altLang="en-US" sz="1400" b="1"/>
              <a:t>：经济建设和社会建设是相互依存的，前者为后者提供物质基础和保障，后者是前者的出发点和落脚点。</a:t>
            </a:r>
          </a:p>
          <a:p>
            <a:r>
              <a:rPr lang="zh-CN" altLang="en-US" sz="1400" b="1"/>
              <a:t>③片面强调经济建设或片面强调社会建设的重要性都是错误的。要全面地看待二者关系，坚持两分法，防止片面性，实现经济建设和社会建设协调发展。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4808855" y="382905"/>
            <a:ext cx="175260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/>
              <a:t>参考答案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629285" y="407670"/>
            <a:ext cx="1752600" cy="331470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 fontScale="8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/>
              <a:t>典型题分析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  <p:bldP spid="5" grpId="0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热点链接：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285" y="714375"/>
            <a:ext cx="7972425" cy="404241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400"/>
              <a:t>      </a:t>
            </a:r>
            <a:r>
              <a:rPr lang="zh-CN" altLang="en-US" sz="1400"/>
              <a:t>深化经济体制改革。要加快建设高标准市场体系。要加快国资国企改革，推动国有资本布局优化调整。要完善产权制度和要素市场化配置，健全支持民营经济发展的法治环境，完善中小企业发展的政策体系。要改革土地计划管理方式，深化财税体制改革。要加快金融体制改革，完善资本市场基础制度，提高上市公司质量，健全退出机制，稳步推进创业板和新三板改革，引导大银行服务重心下沉，推动中小银行聚焦主责主业，深化农村信用社改革，引导保险公司回归保障功能。对外开放要继续往更大范围、更宽领域、更深层次的方向走，加强外商投资促进和保护，继续缩减外商投资负面清单。推动对外贸易稳中提质，引导企业开拓多元化出口市场。要降低关税总水平。发挥好自贸试验区改革开放试验田作用，推动建设海南自由贸易港，健全“一带一路”投资政策和服务体系。要主动参与全球经济治理变革，积极参与世贸组织改革，加快多双边自贸协议谈判。</a:t>
            </a:r>
          </a:p>
          <a:p>
            <a:pPr marL="0" indent="0">
              <a:buNone/>
            </a:pPr>
            <a:r>
              <a:rPr lang="zh-CN" altLang="en-US" sz="1400"/>
              <a:t>                                                       ——摘自《2019中央经济工作会议公报》</a:t>
            </a:r>
          </a:p>
          <a:p>
            <a:pPr marL="0" indent="0">
              <a:buNone/>
            </a:pPr>
            <a:r>
              <a:rPr lang="zh-CN" altLang="en-US" sz="1400"/>
              <a:t>      请运用唯物辩证法的相关知识，说明我国是如何深化经济体制改革的？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1910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热点链接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12090" y="454660"/>
            <a:ext cx="5277485" cy="4639945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400" b="1"/>
              <a:t>4.十三个“坚持和完善”</a:t>
            </a:r>
          </a:p>
          <a:p>
            <a:r>
              <a:rPr lang="zh-CN" altLang="en-US"/>
              <a:t>（1）坚持和完善党的领导制度体系，提高党科学执政、民主执政、依法执政水平。</a:t>
            </a:r>
          </a:p>
          <a:p>
            <a:r>
              <a:rPr lang="zh-CN" altLang="en-US"/>
              <a:t>（2）坚持和完善人民当家作主制度体系，发展社会主义民主政治。</a:t>
            </a:r>
          </a:p>
          <a:p>
            <a:r>
              <a:rPr lang="zh-CN" altLang="en-US"/>
              <a:t>（3）坚持和完善中国特色社会主义法治体系，提高党依法治国、依法执政能力。</a:t>
            </a:r>
          </a:p>
          <a:p>
            <a:r>
              <a:rPr lang="zh-CN" altLang="en-US"/>
              <a:t>（4）坚持和完善中国特色社会主义行政体制，构建职责明确、依法行政的政府治理体系。</a:t>
            </a:r>
          </a:p>
          <a:p>
            <a:r>
              <a:rPr lang="zh-CN" altLang="en-US"/>
              <a:t>（5）坚持和完善社会主义基本经济制度，推动经济高质量发展。</a:t>
            </a:r>
          </a:p>
          <a:p>
            <a:r>
              <a:rPr>
                <a:sym typeface="+mn-ea"/>
              </a:rPr>
              <a:t>（6）坚持和完善繁荣发展社会主义先进文化的制度，巩固全体人民团结奋斗的共同思想基础。</a:t>
            </a:r>
            <a:endParaRPr lang="zh-CN" altLang="en-US"/>
          </a:p>
          <a:p>
            <a:r>
              <a:rPr>
                <a:sym typeface="+mn-ea"/>
              </a:rPr>
              <a:t>（7）坚持和完善统筹城乡的民生保障制度，满足人民日益增长的美好生活需要。</a:t>
            </a:r>
            <a:endParaRPr lang="zh-CN" altLang="en-US"/>
          </a:p>
          <a:p>
            <a:r>
              <a:rPr>
                <a:sym typeface="+mn-ea"/>
              </a:rPr>
              <a:t>（8）坚持和完善共建共治共享的社会治理制度，保持社会稳定、维护国家安全。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17870" y="454660"/>
            <a:ext cx="3114675" cy="4537710"/>
          </a:xfr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zh-CN" altLang="en-US">
                <a:sym typeface="+mn-ea"/>
              </a:rPr>
              <a:t>（9）坚持和完善生态文明制度体系，促进人与自然和谐共生。</a:t>
            </a:r>
            <a:endParaRPr lang="zh-CN" altLang="en-US"/>
          </a:p>
          <a:p>
            <a:r>
              <a:rPr lang="zh-CN" altLang="en-US">
                <a:sym typeface="+mn-ea"/>
              </a:rPr>
              <a:t>（10）坚持和完善党对人民军队的绝对领导制度，确保人民军队忠实履行新时代使命任务。</a:t>
            </a:r>
            <a:endParaRPr lang="zh-CN" altLang="en-US"/>
          </a:p>
          <a:p>
            <a:r>
              <a:rPr lang="zh-CN" altLang="en-US">
                <a:sym typeface="+mn-ea"/>
              </a:rPr>
              <a:t>（11）坚持和完善“一国两制”制度体系，推进祖国和平统一。</a:t>
            </a:r>
            <a:endParaRPr lang="zh-CN" altLang="en-US"/>
          </a:p>
          <a:p>
            <a:r>
              <a:rPr lang="zh-CN" altLang="en-US">
                <a:sym typeface="+mn-ea"/>
              </a:rPr>
              <a:t>（12）坚持和完善独立自主的和平外交政策，推动构建人类命运共同体。</a:t>
            </a:r>
            <a:endParaRPr lang="zh-CN" altLang="en-US"/>
          </a:p>
          <a:p>
            <a:r>
              <a:rPr lang="zh-CN" altLang="en-US">
                <a:sym typeface="+mn-ea"/>
              </a:rPr>
              <a:t>（13）坚持和完善党和国家监督体系，强化对权力运行的制约和监督。</a:t>
            </a:r>
            <a:endParaRPr lang="zh-CN" altLang="en-US"/>
          </a:p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节选自《中国共产党十九届四中全会公报》</a:t>
            </a:r>
          </a:p>
          <a:p>
            <a:r>
              <a:rPr lang="zh-CN" altLang="en-US"/>
              <a:t>请从唯物辩证法的角度，说明</a:t>
            </a:r>
            <a:r>
              <a:rPr lang="en-US" altLang="zh-CN"/>
              <a:t>“</a:t>
            </a:r>
            <a:r>
              <a:rPr lang="zh-CN" altLang="en-US"/>
              <a:t>十三个</a:t>
            </a:r>
            <a:r>
              <a:rPr lang="en-US" altLang="zh-CN"/>
              <a:t>‘</a:t>
            </a:r>
            <a:r>
              <a:rPr lang="zh-CN" altLang="en-US"/>
              <a:t>坚持和完善</a:t>
            </a:r>
            <a:r>
              <a:rPr lang="en-US" altLang="zh-CN"/>
              <a:t>’”</a:t>
            </a:r>
            <a:r>
              <a:rPr lang="zh-CN" altLang="en-US"/>
              <a:t>所蕴涵的哲学道理。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4250" y="1835150"/>
            <a:ext cx="4988560" cy="98425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唯物辩证法的重点和难点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4864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你会了唯物辩证法的哪种方法？   </a:t>
            </a:r>
          </a:p>
        </p:txBody>
      </p:sp>
      <p:sp>
        <p:nvSpPr>
          <p:cNvPr id="4" name="椭圆 3"/>
          <p:cNvSpPr/>
          <p:nvPr/>
        </p:nvSpPr>
        <p:spPr>
          <a:xfrm>
            <a:off x="2887980" y="2520315"/>
            <a:ext cx="921385" cy="69342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</a:rPr>
              <a:t>矛盾</a:t>
            </a:r>
          </a:p>
        </p:txBody>
      </p:sp>
      <p:sp>
        <p:nvSpPr>
          <p:cNvPr id="5" name="椭圆 4"/>
          <p:cNvSpPr/>
          <p:nvPr/>
        </p:nvSpPr>
        <p:spPr>
          <a:xfrm>
            <a:off x="2089150" y="1450975"/>
            <a:ext cx="921385" cy="6934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联系</a:t>
            </a:r>
          </a:p>
        </p:txBody>
      </p:sp>
      <p:sp>
        <p:nvSpPr>
          <p:cNvPr id="6" name="椭圆 5"/>
          <p:cNvSpPr/>
          <p:nvPr/>
        </p:nvSpPr>
        <p:spPr>
          <a:xfrm>
            <a:off x="4059555" y="1643380"/>
            <a:ext cx="921385" cy="6934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002060"/>
                </a:solidFill>
              </a:rPr>
              <a:t>发展</a:t>
            </a:r>
          </a:p>
        </p:txBody>
      </p:sp>
      <p:sp>
        <p:nvSpPr>
          <p:cNvPr id="7" name="椭圆 6"/>
          <p:cNvSpPr/>
          <p:nvPr/>
        </p:nvSpPr>
        <p:spPr>
          <a:xfrm>
            <a:off x="5307965" y="757555"/>
            <a:ext cx="921385" cy="6934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创新</a:t>
            </a:r>
          </a:p>
        </p:txBody>
      </p:sp>
      <p:sp>
        <p:nvSpPr>
          <p:cNvPr id="8" name="下箭头 7"/>
          <p:cNvSpPr/>
          <p:nvPr/>
        </p:nvSpPr>
        <p:spPr>
          <a:xfrm rot="16500000">
            <a:off x="3523615" y="1477010"/>
            <a:ext cx="107950" cy="850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rot="19740000">
            <a:off x="2722880" y="2089150"/>
            <a:ext cx="141605" cy="60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rot="14040000">
            <a:off x="3913505" y="2150110"/>
            <a:ext cx="141605" cy="60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4100000">
            <a:off x="5188585" y="1337310"/>
            <a:ext cx="205105" cy="614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0" y="664210"/>
            <a:ext cx="2000885" cy="2294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普遍性</a:t>
            </a:r>
          </a:p>
          <a:p>
            <a:pPr algn="ctr"/>
            <a:r>
              <a:rPr lang="zh-CN" altLang="en-US" sz="1400"/>
              <a:t>客观性</a:t>
            </a:r>
          </a:p>
          <a:p>
            <a:pPr algn="l"/>
            <a:r>
              <a:rPr lang="zh-CN" altLang="en-US" sz="1400"/>
              <a:t>（自在事物的联系；</a:t>
            </a:r>
          </a:p>
          <a:p>
            <a:pPr algn="l"/>
            <a:r>
              <a:rPr lang="zh-CN" altLang="en-US" sz="1400"/>
              <a:t>   人为事物的联系）</a:t>
            </a:r>
          </a:p>
          <a:p>
            <a:pPr algn="ctr"/>
            <a:r>
              <a:rPr lang="zh-CN" altLang="en-US" sz="1400"/>
              <a:t>多样性</a:t>
            </a:r>
          </a:p>
          <a:p>
            <a:pPr algn="ctr"/>
            <a:r>
              <a:rPr lang="zh-CN" altLang="en-US" sz="1400"/>
              <a:t>（条件）</a:t>
            </a:r>
          </a:p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用联系的观点看问题</a:t>
            </a:r>
            <a:endParaRPr lang="zh-CN" altLang="en-US" sz="1400" b="1"/>
          </a:p>
          <a:p>
            <a:pPr algn="ctr"/>
            <a:r>
              <a:rPr lang="zh-CN" altLang="en-US" sz="1400"/>
              <a:t>整体 部分</a:t>
            </a:r>
          </a:p>
          <a:p>
            <a:pPr algn="ctr"/>
            <a:r>
              <a:rPr lang="zh-CN" altLang="en-US" sz="1400"/>
              <a:t>系统优化法</a:t>
            </a: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44780" y="3213735"/>
            <a:ext cx="4987290" cy="1929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矛盾的含义：对立统一。</a:t>
            </a:r>
          </a:p>
          <a:p>
            <a:pPr algn="ctr"/>
            <a:r>
              <a:rPr lang="zh-CN" altLang="en-US" sz="1200"/>
              <a:t>矛盾的基本属性：同一性和斗争性；</a:t>
            </a:r>
          </a:p>
          <a:p>
            <a:pPr algn="l"/>
            <a:r>
              <a:rPr lang="zh-CN" altLang="en-US" sz="1200"/>
              <a:t>        （同一：相互依存；相互贯通，转化）（斗争：对立、排斥）</a:t>
            </a:r>
          </a:p>
          <a:p>
            <a:pPr algn="ctr"/>
            <a:r>
              <a:rPr lang="zh-CN" altLang="en-US" sz="1200"/>
              <a:t>矛盾的普遍性与特殊性的统一（矛盾问题的精髓）</a:t>
            </a:r>
          </a:p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用矛盾的观点看问题：运用矛盾分析法</a:t>
            </a:r>
          </a:p>
          <a:p>
            <a:pPr algn="ctr"/>
            <a:r>
              <a:rPr lang="zh-CN" altLang="en-US" sz="1200"/>
              <a:t>一分为二（矛盾、矛盾的普遍性）</a:t>
            </a:r>
          </a:p>
          <a:p>
            <a:pPr algn="ctr"/>
            <a:r>
              <a:rPr lang="zh-CN" altLang="en-US" sz="1200"/>
              <a:t>具体问题具体分析（矛盾特殊性</a:t>
            </a:r>
            <a:r>
              <a:rPr lang="en-US" altLang="zh-CN" sz="1200"/>
              <a:t>--</a:t>
            </a:r>
            <a:r>
              <a:rPr lang="zh-CN" altLang="en-US" sz="1200"/>
              <a:t>马克思主义活的灵魂）</a:t>
            </a:r>
          </a:p>
          <a:p>
            <a:pPr algn="ctr"/>
            <a:r>
              <a:rPr lang="zh-CN" altLang="en-US" sz="1200"/>
              <a:t>两点论和重点论的统一（主次矛盾、主次方面）</a:t>
            </a:r>
          </a:p>
          <a:p>
            <a:pPr algn="ctr"/>
            <a:r>
              <a:rPr lang="zh-CN" altLang="en-US" sz="1200"/>
              <a:t>内因和外因</a:t>
            </a:r>
            <a:r>
              <a:rPr lang="en-US" altLang="zh-CN" sz="1200"/>
              <a:t>(</a:t>
            </a:r>
            <a:r>
              <a:rPr lang="zh-CN" altLang="en-US" sz="1200"/>
              <a:t>内部矛盾和外部矛盾</a:t>
            </a:r>
            <a:r>
              <a:rPr lang="en-US" altLang="zh-CN" sz="1200"/>
              <a:t>)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210175" y="2665730"/>
            <a:ext cx="3359785" cy="15309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矛盾是事物发展的动力和源泉</a:t>
            </a:r>
          </a:p>
          <a:p>
            <a:pPr algn="ctr"/>
            <a:r>
              <a:rPr lang="zh-CN" altLang="en-US" sz="1400"/>
              <a:t>发展的实质</a:t>
            </a:r>
          </a:p>
          <a:p>
            <a:pPr algn="ctr"/>
            <a:r>
              <a:rPr lang="zh-CN" altLang="en-US" sz="1400"/>
              <a:t>（新事物代替旧事物，前进的上升的）</a:t>
            </a:r>
          </a:p>
          <a:p>
            <a:pPr algn="l"/>
            <a:r>
              <a:rPr lang="zh-CN" altLang="en-US" sz="1400"/>
              <a:t>                </a:t>
            </a:r>
            <a:r>
              <a:rPr lang="zh-CN" altLang="en-US" sz="1400" b="1">
                <a:solidFill>
                  <a:srgbClr val="FF0000"/>
                </a:solidFill>
              </a:rPr>
              <a:t>用发展的观点看问题</a:t>
            </a:r>
            <a:endParaRPr lang="zh-CN" altLang="en-US" sz="1400"/>
          </a:p>
          <a:p>
            <a:pPr algn="l"/>
            <a:r>
              <a:rPr lang="zh-CN" altLang="en-US" sz="1400"/>
              <a:t>          前途是光明的，道路是曲折</a:t>
            </a:r>
          </a:p>
          <a:p>
            <a:pPr algn="l"/>
            <a:r>
              <a:rPr lang="zh-CN" altLang="en-US" sz="1400"/>
              <a:t>     做好量变的准备，促进事物的质变</a:t>
            </a:r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6228715" y="423545"/>
            <a:ext cx="2915285" cy="1227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辩证的否定观</a:t>
            </a:r>
          </a:p>
          <a:p>
            <a:pPr algn="ctr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（辩证否定的实质：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扬弃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  <a:p>
            <a:pPr algn="ctr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辩证法的革命批判精神</a:t>
            </a: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树立创新意识</a:t>
            </a:r>
            <a:endParaRPr lang="zh-CN" altLang="en-US" sz="1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（创新是引领发展的第一动力）</a:t>
            </a:r>
          </a:p>
          <a:p>
            <a:pPr algn="ctr"/>
            <a:endParaRPr lang="zh-CN" altLang="en-US" sz="1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 rot="19320000">
            <a:off x="5123815" y="1689100"/>
            <a:ext cx="640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b="1">
                <a:sym typeface="+mn-ea"/>
              </a:rPr>
              <a:t>要求</a:t>
            </a:r>
          </a:p>
        </p:txBody>
      </p:sp>
      <p:sp>
        <p:nvSpPr>
          <p:cNvPr id="16" name="椭圆 15"/>
          <p:cNvSpPr/>
          <p:nvPr/>
        </p:nvSpPr>
        <p:spPr>
          <a:xfrm rot="20640000">
            <a:off x="2048510" y="1022985"/>
            <a:ext cx="2932430" cy="2292985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 rot="3600000">
            <a:off x="2262505" y="2378075"/>
            <a:ext cx="80645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200" b="1">
                <a:sym typeface="+mn-ea"/>
              </a:rPr>
              <a:t>根</a:t>
            </a:r>
            <a:r>
              <a:rPr sz="1200" b="1">
                <a:sym typeface="+mn-ea"/>
              </a:rPr>
              <a:t>本内容</a:t>
            </a:r>
            <a:endParaRPr lang="zh-CN" altLang="en-US" sz="1200" b="1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 rot="360000">
            <a:off x="3257550" y="141160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1">
                <a:sym typeface="+mn-ea"/>
              </a:rPr>
              <a:t>构成</a:t>
            </a:r>
          </a:p>
        </p:txBody>
      </p:sp>
      <p:sp>
        <p:nvSpPr>
          <p:cNvPr id="19" name="文本框 18"/>
          <p:cNvSpPr txBox="1"/>
          <p:nvPr/>
        </p:nvSpPr>
        <p:spPr>
          <a:xfrm rot="19020000">
            <a:off x="3862705" y="2434590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>
                <a:sym typeface="+mn-ea"/>
              </a:rPr>
              <a:t>动力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bldLvl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3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4864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你认为唯物辩证法的重点是哪些？</a:t>
            </a:r>
          </a:p>
        </p:txBody>
      </p:sp>
      <p:sp>
        <p:nvSpPr>
          <p:cNvPr id="4" name="椭圆 3"/>
          <p:cNvSpPr/>
          <p:nvPr/>
        </p:nvSpPr>
        <p:spPr>
          <a:xfrm>
            <a:off x="2887980" y="2520315"/>
            <a:ext cx="921385" cy="693420"/>
          </a:xfrm>
          <a:prstGeom prst="ellipse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FF00"/>
                </a:solidFill>
              </a:rPr>
              <a:t>矛盾</a:t>
            </a:r>
          </a:p>
        </p:txBody>
      </p:sp>
      <p:sp>
        <p:nvSpPr>
          <p:cNvPr id="5" name="椭圆 4"/>
          <p:cNvSpPr/>
          <p:nvPr/>
        </p:nvSpPr>
        <p:spPr>
          <a:xfrm>
            <a:off x="2089150" y="1450975"/>
            <a:ext cx="921385" cy="69342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联系</a:t>
            </a:r>
          </a:p>
        </p:txBody>
      </p:sp>
      <p:sp>
        <p:nvSpPr>
          <p:cNvPr id="6" name="椭圆 5"/>
          <p:cNvSpPr/>
          <p:nvPr/>
        </p:nvSpPr>
        <p:spPr>
          <a:xfrm>
            <a:off x="4157980" y="1651000"/>
            <a:ext cx="921385" cy="6934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002060"/>
                </a:solidFill>
              </a:rPr>
              <a:t>发展</a:t>
            </a:r>
          </a:p>
        </p:txBody>
      </p:sp>
      <p:sp>
        <p:nvSpPr>
          <p:cNvPr id="7" name="椭圆 6"/>
          <p:cNvSpPr/>
          <p:nvPr/>
        </p:nvSpPr>
        <p:spPr>
          <a:xfrm>
            <a:off x="5307965" y="757555"/>
            <a:ext cx="921385" cy="6934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FF0000"/>
                </a:solidFill>
              </a:rPr>
              <a:t>创新</a:t>
            </a:r>
          </a:p>
        </p:txBody>
      </p:sp>
      <p:sp>
        <p:nvSpPr>
          <p:cNvPr id="8" name="下箭头 7"/>
          <p:cNvSpPr/>
          <p:nvPr/>
        </p:nvSpPr>
        <p:spPr>
          <a:xfrm rot="16500000">
            <a:off x="3523615" y="1477010"/>
            <a:ext cx="107950" cy="850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 rot="19740000">
            <a:off x="2722880" y="2089150"/>
            <a:ext cx="141605" cy="60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 rot="14040000">
            <a:off x="3913505" y="2150110"/>
            <a:ext cx="141605" cy="60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 rot="14100000">
            <a:off x="5403850" y="1306195"/>
            <a:ext cx="141605" cy="60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0" y="688975"/>
            <a:ext cx="2089150" cy="22942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普遍性</a:t>
            </a:r>
          </a:p>
          <a:p>
            <a:pPr algn="ctr"/>
            <a:r>
              <a:rPr lang="zh-CN" altLang="en-US" sz="1400"/>
              <a:t>客观性</a:t>
            </a:r>
          </a:p>
          <a:p>
            <a:pPr algn="l"/>
            <a:r>
              <a:rPr lang="zh-CN" altLang="en-US" sz="1400"/>
              <a:t>（自在事物的联系；</a:t>
            </a:r>
          </a:p>
          <a:p>
            <a:pPr algn="l"/>
            <a:r>
              <a:rPr lang="zh-CN" altLang="en-US" sz="1400"/>
              <a:t>   人为事物的联系）</a:t>
            </a:r>
          </a:p>
          <a:p>
            <a:pPr algn="ctr"/>
            <a:r>
              <a:rPr lang="zh-CN" altLang="en-US" sz="1400"/>
              <a:t>多样性</a:t>
            </a:r>
          </a:p>
          <a:p>
            <a:pPr algn="ctr"/>
            <a:r>
              <a:rPr lang="zh-CN" altLang="en-US" sz="1400"/>
              <a:t>（条件）</a:t>
            </a:r>
          </a:p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用联系的观点看问题</a:t>
            </a:r>
            <a:endParaRPr lang="zh-CN" altLang="en-US" sz="1400" b="1"/>
          </a:p>
          <a:p>
            <a:pPr algn="ctr"/>
            <a:r>
              <a:rPr lang="zh-CN" altLang="en-US" sz="1400"/>
              <a:t>整体 部分</a:t>
            </a:r>
          </a:p>
          <a:p>
            <a:pPr algn="ctr"/>
            <a:r>
              <a:rPr lang="zh-CN" altLang="en-US" sz="1400"/>
              <a:t>系统优化法</a:t>
            </a: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144780" y="3213735"/>
            <a:ext cx="4987290" cy="192976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矛盾的含义：对立统一。</a:t>
            </a:r>
          </a:p>
          <a:p>
            <a:pPr algn="ctr"/>
            <a:r>
              <a:rPr lang="zh-CN" altLang="en-US" sz="1200"/>
              <a:t>矛盾的基本属性：同一性和斗争性；</a:t>
            </a:r>
          </a:p>
          <a:p>
            <a:pPr algn="l"/>
            <a:r>
              <a:rPr lang="zh-CN" altLang="en-US" sz="1200"/>
              <a:t>        （同一：相互依存；相互贯通，转化）（斗争：对立、排斥）</a:t>
            </a:r>
          </a:p>
          <a:p>
            <a:pPr algn="ctr"/>
            <a:r>
              <a:rPr lang="zh-CN" altLang="en-US" sz="1200"/>
              <a:t>矛盾的普遍性与特殊性的统一（矛盾问题的精髓）</a:t>
            </a:r>
          </a:p>
          <a:p>
            <a:pPr algn="ctr"/>
            <a:r>
              <a:rPr lang="zh-CN" altLang="en-US" sz="1400" b="1">
                <a:solidFill>
                  <a:srgbClr val="FF0000"/>
                </a:solidFill>
              </a:rPr>
              <a:t>用矛盾的观点看问题：运用矛盾分析法</a:t>
            </a:r>
          </a:p>
          <a:p>
            <a:pPr algn="ctr"/>
            <a:r>
              <a:rPr lang="zh-CN" altLang="en-US" sz="1200"/>
              <a:t>一分为二（矛盾、矛盾的普遍性）</a:t>
            </a:r>
          </a:p>
          <a:p>
            <a:pPr algn="ctr"/>
            <a:r>
              <a:rPr lang="zh-CN" altLang="en-US" sz="1200"/>
              <a:t>具体问题具体分析（矛盾特殊性</a:t>
            </a:r>
            <a:r>
              <a:rPr lang="en-US" altLang="zh-CN" sz="1200"/>
              <a:t>--</a:t>
            </a:r>
            <a:r>
              <a:rPr lang="zh-CN" altLang="en-US" sz="1200"/>
              <a:t>马克思主义活的灵魂）</a:t>
            </a:r>
          </a:p>
          <a:p>
            <a:pPr algn="ctr"/>
            <a:r>
              <a:rPr lang="zh-CN" altLang="en-US" sz="1200"/>
              <a:t>两点论和重点论的统一（主次矛盾、主次方面）</a:t>
            </a:r>
          </a:p>
          <a:p>
            <a:pPr algn="ctr"/>
            <a:r>
              <a:rPr lang="zh-CN" altLang="en-US" sz="1200"/>
              <a:t>内因和外因</a:t>
            </a:r>
            <a:r>
              <a:rPr lang="en-US" altLang="zh-CN" sz="1200"/>
              <a:t>(</a:t>
            </a:r>
            <a:r>
              <a:rPr lang="zh-CN" altLang="en-US" sz="1200"/>
              <a:t>内部矛盾和外部矛盾</a:t>
            </a:r>
            <a:r>
              <a:rPr lang="en-US" altLang="zh-CN" sz="1200"/>
              <a:t>)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209540" y="2689860"/>
            <a:ext cx="3480435" cy="18453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矛盾是事物发展的动力和源泉</a:t>
            </a:r>
          </a:p>
          <a:p>
            <a:pPr algn="ctr"/>
            <a:r>
              <a:rPr lang="zh-CN" altLang="en-US" sz="1400"/>
              <a:t>发展的实质</a:t>
            </a:r>
          </a:p>
          <a:p>
            <a:pPr algn="ctr"/>
            <a:r>
              <a:rPr lang="zh-CN" altLang="en-US" sz="1400"/>
              <a:t>（新事物代替旧事物，前进的上升的）</a:t>
            </a:r>
          </a:p>
          <a:p>
            <a:pPr algn="l"/>
            <a:r>
              <a:rPr lang="zh-CN" altLang="en-US" sz="1400"/>
              <a:t>                </a:t>
            </a:r>
          </a:p>
          <a:p>
            <a:pPr algn="l"/>
            <a:r>
              <a:rPr lang="zh-CN" altLang="en-US" sz="1400"/>
              <a:t>             </a:t>
            </a:r>
            <a:r>
              <a:rPr lang="zh-CN" altLang="en-US" sz="1400" b="1">
                <a:solidFill>
                  <a:srgbClr val="FF0000"/>
                </a:solidFill>
              </a:rPr>
              <a:t>用发展的观点看问题</a:t>
            </a:r>
            <a:endParaRPr lang="zh-CN" altLang="en-US" sz="1400"/>
          </a:p>
          <a:p>
            <a:pPr algn="l"/>
            <a:r>
              <a:rPr lang="zh-CN" altLang="en-US" sz="1400"/>
              <a:t>          前途是光明的，道路是曲折</a:t>
            </a:r>
          </a:p>
          <a:p>
            <a:pPr algn="l"/>
            <a:r>
              <a:rPr lang="zh-CN" altLang="en-US" sz="1400"/>
              <a:t>     做好量变的准备，促进事物的质变</a:t>
            </a:r>
          </a:p>
          <a:p>
            <a:pPr algn="ctr"/>
            <a:r>
              <a:rPr lang="zh-CN" altLang="en-US" sz="1400" b="1"/>
              <a:t>（实现事物的飞跃）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228715" y="423545"/>
            <a:ext cx="2915285" cy="12274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辩证的否定观</a:t>
            </a:r>
          </a:p>
          <a:p>
            <a:pPr algn="ctr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（辩证否定的实质：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扬弃</a:t>
            </a:r>
            <a:r>
              <a:rPr lang="en-US" altLang="zh-CN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）</a:t>
            </a:r>
          </a:p>
          <a:p>
            <a:pPr algn="ctr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辩证法的革命批判精神</a:t>
            </a:r>
          </a:p>
          <a:p>
            <a:pPr algn="ctr"/>
            <a:r>
              <a:rPr lang="zh-CN" altLang="en-US" sz="16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树立创新意识</a:t>
            </a:r>
            <a:endParaRPr lang="zh-CN" altLang="en-US" sz="1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ctr"/>
            <a:r>
              <a:rPr lang="zh-CN" altLang="en-US" sz="1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（创新是引领发展的第一动力）</a:t>
            </a:r>
          </a:p>
          <a:p>
            <a:pPr algn="ctr"/>
            <a:endParaRPr lang="zh-CN" altLang="en-US" sz="1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椭圆 2"/>
          <p:cNvSpPr/>
          <p:nvPr/>
        </p:nvSpPr>
        <p:spPr>
          <a:xfrm rot="20640000">
            <a:off x="1983740" y="561340"/>
            <a:ext cx="4405630" cy="2557145"/>
          </a:xfrm>
          <a:prstGeom prst="ellipse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39725" y="2344420"/>
            <a:ext cx="1576705" cy="564515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431280" y="1109345"/>
            <a:ext cx="2465070" cy="620395"/>
          </a:xfrm>
          <a:prstGeom prst="ellipse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307965" y="2574290"/>
            <a:ext cx="3289935" cy="923925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419090" y="4009390"/>
            <a:ext cx="3178810" cy="525780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03835" y="3213735"/>
            <a:ext cx="4927600" cy="1930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 animBg="1"/>
      <p:bldP spid="16" grpId="1" animBg="1"/>
      <p:bldP spid="17" grpId="0" bldLvl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关于矛盾的知识体系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rcRect r="20240" b="15833"/>
          <a:stretch>
            <a:fillRect/>
          </a:stretch>
        </p:blipFill>
        <p:spPr>
          <a:xfrm>
            <a:off x="795020" y="911860"/>
            <a:ext cx="7378700" cy="42360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用联系的观点看问题知识体系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250" y="861060"/>
            <a:ext cx="6838315" cy="3846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用发展的眼光看问题知识体系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345" y="857250"/>
            <a:ext cx="7059930" cy="3971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创新观的知识体系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02615" y="1002665"/>
            <a:ext cx="793940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考点</a:t>
            </a:r>
            <a:r>
              <a:rPr lang="en-US" b="1" dirty="0" smtClean="0"/>
              <a:t>60.</a:t>
            </a:r>
            <a:r>
              <a:rPr lang="zh-CN" altLang="en-US" b="1" dirty="0" smtClean="0"/>
              <a:t>辩证否定观</a:t>
            </a:r>
          </a:p>
          <a:p>
            <a:pPr lvl="0"/>
            <a:r>
              <a:rPr lang="zh-CN" altLang="en-US" b="1" dirty="0" smtClean="0">
                <a:solidFill>
                  <a:srgbClr val="FF0000"/>
                </a:solidFill>
              </a:rPr>
              <a:t>含义：辩证的否定是事物自身的否定，即自己否定自己，自己发展自己。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0"/>
            <a:r>
              <a:rPr lang="zh-CN" altLang="en-US" b="1" dirty="0" smtClean="0">
                <a:solidFill>
                  <a:srgbClr val="FF0000"/>
                </a:solidFill>
              </a:rPr>
              <a:t>特征：辩证的否定是发展的环节，是实现新事物产生和促进旧事物灭亡的根本途径。辩证否定是联系的环节，新事物总是吸取、保留和改造旧事物中的积极因素作为自己存在和发展的基础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lvl="0"/>
            <a:r>
              <a:rPr lang="zh-CN" altLang="en-US" b="1" dirty="0" smtClean="0">
                <a:solidFill>
                  <a:srgbClr val="FF0000"/>
                </a:solidFill>
              </a:rPr>
              <a:t>实质：辩证否定是既肯定又否定，既克服又保留，实质是扬弃。</a:t>
            </a:r>
          </a:p>
          <a:p>
            <a:pPr lvl="0"/>
            <a:r>
              <a:rPr lang="en-US" b="1" dirty="0" smtClean="0"/>
              <a:t> </a:t>
            </a:r>
            <a:r>
              <a:rPr lang="zh-CN" altLang="en-US" b="1" dirty="0" smtClean="0">
                <a:solidFill>
                  <a:srgbClr val="FF0000"/>
                </a:solidFill>
              </a:rPr>
              <a:t>方法论：辩证否定要求我们要树立创新意识</a:t>
            </a:r>
            <a:r>
              <a:rPr lang="zh-CN" altLang="en-US" b="1" dirty="0" smtClean="0"/>
              <a:t>。</a:t>
            </a:r>
          </a:p>
          <a:p>
            <a:r>
              <a:rPr lang="en-US" b="1" dirty="0" smtClean="0"/>
              <a:t> </a:t>
            </a:r>
          </a:p>
          <a:p>
            <a:r>
              <a:rPr lang="zh-CN" altLang="en-US" b="1" dirty="0" smtClean="0"/>
              <a:t>考点</a:t>
            </a:r>
            <a:r>
              <a:rPr lang="en-US" b="1" dirty="0" smtClean="0"/>
              <a:t>61.</a:t>
            </a:r>
            <a:r>
              <a:rPr lang="zh-CN" altLang="en-US" b="1" dirty="0" smtClean="0"/>
              <a:t>形而上学的否定观</a:t>
            </a:r>
          </a:p>
          <a:p>
            <a:r>
              <a:rPr lang="zh-CN" altLang="en-US" b="1" dirty="0" smtClean="0">
                <a:solidFill>
                  <a:srgbClr val="0000FF"/>
                </a:solidFill>
              </a:rPr>
              <a:t>这是与辩证的思维方法相对立的思维方法，其基本特征是“在绝对不相容的对立中思维”，要么肯定一切，要么否定一切。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24815" y="795655"/>
            <a:ext cx="5027930" cy="3867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95967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/>
              <a:t>创新观的知识体系 </a:t>
            </a:r>
          </a:p>
        </p:txBody>
      </p:sp>
      <p:sp>
        <p:nvSpPr>
          <p:cNvPr id="4" name="椭圆 3"/>
          <p:cNvSpPr/>
          <p:nvPr/>
        </p:nvSpPr>
        <p:spPr>
          <a:xfrm>
            <a:off x="5982970" y="2267585"/>
            <a:ext cx="608330" cy="7270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rgbClr val="C00000"/>
                </a:solidFill>
              </a:rPr>
              <a:t>创新</a:t>
            </a:r>
          </a:p>
        </p:txBody>
      </p:sp>
      <p:cxnSp>
        <p:nvCxnSpPr>
          <p:cNvPr id="5" name="直接连接符 4"/>
          <p:cNvCxnSpPr>
            <a:stCxn id="13" idx="1"/>
          </p:cNvCxnSpPr>
          <p:nvPr/>
        </p:nvCxnSpPr>
        <p:spPr>
          <a:xfrm flipH="1">
            <a:off x="3423285" y="2559050"/>
            <a:ext cx="845185" cy="32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2185670" y="2320290"/>
            <a:ext cx="1446530" cy="542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辩证否定</a:t>
            </a:r>
          </a:p>
        </p:txBody>
      </p:sp>
      <p:cxnSp>
        <p:nvCxnSpPr>
          <p:cNvPr id="8" name="直接连接符 7"/>
          <p:cNvCxnSpPr>
            <a:endCxn id="6" idx="1"/>
          </p:cNvCxnSpPr>
          <p:nvPr/>
        </p:nvCxnSpPr>
        <p:spPr>
          <a:xfrm>
            <a:off x="1701165" y="2267585"/>
            <a:ext cx="476885" cy="32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708785" y="2712720"/>
            <a:ext cx="493395" cy="314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706755" y="1807210"/>
            <a:ext cx="1002030" cy="7118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发展的环节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706755" y="2712720"/>
            <a:ext cx="1002030" cy="7118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联系的环节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268470" y="2216785"/>
            <a:ext cx="959485" cy="6845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“</a:t>
            </a:r>
            <a:r>
              <a:rPr lang="zh-CN" altLang="en-US"/>
              <a:t>扬弃</a:t>
            </a:r>
            <a:r>
              <a:rPr lang="en-US" altLang="zh-CN"/>
              <a:t>”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131695" y="1297940"/>
            <a:ext cx="1617345" cy="768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事物自身对自身的否定</a:t>
            </a:r>
          </a:p>
        </p:txBody>
      </p:sp>
      <p:cxnSp>
        <p:nvCxnSpPr>
          <p:cNvPr id="15" name="直接连接符 14"/>
          <p:cNvCxnSpPr>
            <a:stCxn id="14" idx="2"/>
          </p:cNvCxnSpPr>
          <p:nvPr/>
        </p:nvCxnSpPr>
        <p:spPr>
          <a:xfrm>
            <a:off x="2933065" y="2066290"/>
            <a:ext cx="5715" cy="283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708400" y="2591435"/>
            <a:ext cx="487680" cy="2755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1200" b="1">
                <a:sym typeface="+mn-ea"/>
              </a:rPr>
              <a:t>实质</a:t>
            </a:r>
          </a:p>
        </p:txBody>
      </p:sp>
      <p:sp>
        <p:nvSpPr>
          <p:cNvPr id="17" name="矩形 16"/>
          <p:cNvSpPr/>
          <p:nvPr/>
        </p:nvSpPr>
        <p:spPr>
          <a:xfrm>
            <a:off x="741045" y="3832860"/>
            <a:ext cx="4648835" cy="5175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唯物辩证法的革命批判精神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7329805" y="246380"/>
            <a:ext cx="1578610" cy="30918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5440680" y="2541905"/>
            <a:ext cx="542925" cy="325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6502400" y="1807210"/>
            <a:ext cx="827405" cy="581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"/>
          <p:cNvSpPr txBox="1"/>
          <p:nvPr/>
        </p:nvSpPr>
        <p:spPr>
          <a:xfrm flipH="1">
            <a:off x="7465695" y="14605"/>
            <a:ext cx="144272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400" b="1" dirty="0" smtClean="0"/>
          </a:p>
          <a:p>
            <a:pPr lvl="0"/>
            <a:r>
              <a:rPr lang="zh-CN" altLang="en-US" sz="1400" b="1" dirty="0" smtClean="0">
                <a:solidFill>
                  <a:srgbClr val="FF0000"/>
                </a:solidFill>
              </a:rPr>
              <a:t>推动社会生产力的发展</a:t>
            </a:r>
            <a:r>
              <a:rPr lang="zh-CN" altLang="en-US" sz="1400" b="1" dirty="0" smtClean="0"/>
              <a:t>，创新更新了人们的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生产工具</a:t>
            </a:r>
            <a:r>
              <a:rPr lang="zh-CN" altLang="en-US" sz="1400" b="1" dirty="0" smtClean="0"/>
              <a:t>和生产技术，提高了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劳动者</a:t>
            </a:r>
            <a:r>
              <a:rPr lang="zh-CN" altLang="en-US" sz="1400" b="1" dirty="0" smtClean="0"/>
              <a:t>的素质，开辟了更广阔的</a:t>
            </a:r>
            <a:r>
              <a:rPr lang="zh-CN" altLang="en-US" sz="1400" b="1" dirty="0" smtClean="0">
                <a:solidFill>
                  <a:srgbClr val="0000FF"/>
                </a:solidFill>
              </a:rPr>
              <a:t>劳动对象</a:t>
            </a:r>
            <a:r>
              <a:rPr lang="zh-CN" altLang="en-US" sz="1400" b="1" dirty="0" smtClean="0"/>
              <a:t>。</a:t>
            </a:r>
          </a:p>
          <a:p>
            <a:pPr lvl="0"/>
            <a:endParaRPr lang="zh-CN" altLang="en-US" sz="1400" b="1" dirty="0" smtClean="0">
              <a:solidFill>
                <a:srgbClr val="FF0000"/>
              </a:solidFill>
            </a:endParaRPr>
          </a:p>
          <a:p>
            <a:pPr lvl="0"/>
            <a:r>
              <a:rPr lang="zh-CN" altLang="en-US" sz="1400" b="1" dirty="0" smtClean="0">
                <a:solidFill>
                  <a:srgbClr val="FF0000"/>
                </a:solidFill>
              </a:rPr>
              <a:t>推动生产关系和社会制度的变革</a:t>
            </a:r>
          </a:p>
          <a:p>
            <a:endParaRPr lang="zh-CN" altLang="en-US" sz="1400" b="1" dirty="0" smtClean="0">
              <a:solidFill>
                <a:srgbClr val="FF0000"/>
              </a:solidFill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</a:rPr>
              <a:t>推动人类思维和文化的发展  </a:t>
            </a:r>
          </a:p>
        </p:txBody>
      </p:sp>
      <p:sp>
        <p:nvSpPr>
          <p:cNvPr id="23" name="文本框 22"/>
          <p:cNvSpPr txBox="1"/>
          <p:nvPr/>
        </p:nvSpPr>
        <p:spPr>
          <a:xfrm rot="19980000">
            <a:off x="6669405" y="2238375"/>
            <a:ext cx="5384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400" b="1">
                <a:sym typeface="+mn-ea"/>
              </a:rPr>
              <a:t>作用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6373495" y="3004185"/>
            <a:ext cx="469265" cy="664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 rot="3300000">
            <a:off x="6502400" y="2994660"/>
            <a:ext cx="6400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>
                <a:sym typeface="+mn-ea"/>
              </a:rPr>
              <a:t>方法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5671185" y="3668395"/>
            <a:ext cx="3237230" cy="1346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1400"/>
              <a:t>    </a:t>
            </a:r>
            <a:r>
              <a:rPr lang="en-US" altLang="zh-CN" sz="1400">
                <a:sym typeface="+mn-ea"/>
              </a:rPr>
              <a:t> 密切</a:t>
            </a:r>
            <a:r>
              <a:rPr lang="en-US" altLang="zh-CN" sz="1400"/>
              <a:t> </a:t>
            </a:r>
            <a:r>
              <a:rPr lang="en-US" altLang="zh-CN" sz="1400">
                <a:sym typeface="+mn-ea"/>
              </a:rPr>
              <a:t>关注变化发展的实际，敢于突破与实际不相符合的成规陈说，敢于破除落后的思想观念；</a:t>
            </a:r>
            <a:endParaRPr lang="en-US" altLang="zh-CN" sz="1400"/>
          </a:p>
          <a:p>
            <a:pPr algn="l"/>
            <a:r>
              <a:rPr lang="en-US" altLang="zh-CN" sz="1400">
                <a:sym typeface="+mn-ea"/>
              </a:rPr>
              <a:t>      注重研究新情况，</a:t>
            </a:r>
            <a:r>
              <a:rPr lang="en-US" altLang="zh-CN" sz="1400"/>
              <a:t>善于提出新问题，敢于寻找新思路，确立新观念，开拓新境界。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5571490" y="786765"/>
            <a:ext cx="1520825" cy="7124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600" b="1"/>
              <a:t>对既有理论和实践的突破</a:t>
            </a:r>
          </a:p>
        </p:txBody>
      </p:sp>
      <p:cxnSp>
        <p:nvCxnSpPr>
          <p:cNvPr id="28" name="直接连接符 27"/>
          <p:cNvCxnSpPr>
            <a:endCxn id="4" idx="0"/>
          </p:cNvCxnSpPr>
          <p:nvPr/>
        </p:nvCxnSpPr>
        <p:spPr>
          <a:xfrm>
            <a:off x="6284595" y="1508125"/>
            <a:ext cx="2540" cy="759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74045476"/>
  <p:tag name="KSO_WM_UNIT_PLACING_PICTURE_USER_VIEWPORT" val="{&quot;height&quot;:5400,&quot;width&quot;:9600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1599</Words>
  <Application>Microsoft Office PowerPoint</Application>
  <PresentationFormat>全屏显示(16:9)</PresentationFormat>
  <Paragraphs>182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1_Office 主题​​</vt:lpstr>
      <vt:lpstr>学会运用唯物辩证法</vt:lpstr>
      <vt:lpstr>唯物辩证法的重点和难点</vt:lpstr>
      <vt:lpstr>你会了唯物辩证法的哪种方法？   </vt:lpstr>
      <vt:lpstr>你认为唯物辩证法的重点是哪些？</vt:lpstr>
      <vt:lpstr>关于矛盾的知识体系</vt:lpstr>
      <vt:lpstr>用联系的观点看问题知识体系</vt:lpstr>
      <vt:lpstr>用发展的眼光看问题知识体系</vt:lpstr>
      <vt:lpstr>创新观的知识体系</vt:lpstr>
      <vt:lpstr>创新观的知识体系 </vt:lpstr>
      <vt:lpstr>你能突破这些难点吗？</vt:lpstr>
      <vt:lpstr>唯物辩证法的易错易混点</vt:lpstr>
      <vt:lpstr>哪些是易错易混点？</vt:lpstr>
      <vt:lpstr>哪些是易错易混点？</vt:lpstr>
      <vt:lpstr>哪些是易错易混点？            主次矛盾   主次方面</vt:lpstr>
      <vt:lpstr>唯物辩证法的例题分析和热点链接</vt:lpstr>
      <vt:lpstr>解题思路： 1.对立统一关系：    对立：两种建设的区别    统一：两者相互作用 2.看待：两点评（坚持；反对）</vt:lpstr>
      <vt:lpstr>热点链接：</vt:lpstr>
      <vt:lpstr>热点链接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68</cp:revision>
  <dcterms:created xsi:type="dcterms:W3CDTF">2020-02-01T11:21:00Z</dcterms:created>
  <dcterms:modified xsi:type="dcterms:W3CDTF">2020-02-14T13:29:27Z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