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27"/>
  </p:notesMasterIdLst>
  <p:sldIdLst>
    <p:sldId id="265" r:id="rId3"/>
    <p:sldId id="273" r:id="rId4"/>
    <p:sldId id="272" r:id="rId5"/>
    <p:sldId id="276" r:id="rId6"/>
    <p:sldId id="277" r:id="rId7"/>
    <p:sldId id="278" r:id="rId8"/>
    <p:sldId id="279" r:id="rId9"/>
    <p:sldId id="281" r:id="rId10"/>
    <p:sldId id="280" r:id="rId11"/>
    <p:sldId id="282" r:id="rId12"/>
    <p:sldId id="283" r:id="rId13"/>
    <p:sldId id="284" r:id="rId14"/>
    <p:sldId id="289" r:id="rId15"/>
    <p:sldId id="285" r:id="rId16"/>
    <p:sldId id="286" r:id="rId17"/>
    <p:sldId id="287" r:id="rId18"/>
    <p:sldId id="291" r:id="rId19"/>
    <p:sldId id="290" r:id="rId20"/>
    <p:sldId id="299" r:id="rId21"/>
    <p:sldId id="300" r:id="rId22"/>
    <p:sldId id="301" r:id="rId23"/>
    <p:sldId id="292" r:id="rId24"/>
    <p:sldId id="297" r:id="rId25"/>
    <p:sldId id="271"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04" y="-102"/>
      </p:cViewPr>
      <p:guideLst>
        <p:guide orient="horz" pos="1624"/>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2020/2/13</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2020/2/13</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dirty="0">
                <a:solidFill>
                  <a:srgbClr val="FF0000"/>
                </a:solidFill>
              </a:rPr>
              <a:t>求索真理的历程</a:t>
            </a: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高三政治</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553085"/>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人大附中朝阳学校    代超</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462280" y="302895"/>
          <a:ext cx="8326755" cy="4706620"/>
        </p:xfrm>
        <a:graphic>
          <a:graphicData uri="http://schemas.openxmlformats.org/drawingml/2006/table">
            <a:tbl>
              <a:tblPr firstRow="1" bandRow="1">
                <a:tableStyleId>{5940675A-B579-460E-94D1-54222C63F5DA}</a:tableStyleId>
              </a:tblPr>
              <a:tblGrid>
                <a:gridCol w="1180465"/>
                <a:gridCol w="4370705"/>
                <a:gridCol w="2775585"/>
              </a:tblGrid>
              <a:tr h="472440">
                <a:tc>
                  <a:txBody>
                    <a:bodyPr/>
                    <a:lstStyle/>
                    <a:p>
                      <a:pPr>
                        <a:buNone/>
                      </a:pPr>
                      <a:endParaRPr lang="zh-CN" altLang="en-US"/>
                    </a:p>
                  </a:txBody>
                  <a:tcPr/>
                </a:tc>
                <a:tc>
                  <a:txBody>
                    <a:bodyPr/>
                    <a:lstStyle/>
                    <a:p>
                      <a:pPr algn="ctr">
                        <a:buNone/>
                      </a:pPr>
                      <a:r>
                        <a:rPr lang="zh-CN" altLang="en-US" sz="1600"/>
                        <a:t>正确理解</a:t>
                      </a:r>
                    </a:p>
                  </a:txBody>
                  <a:tcPr anchor="ctr"/>
                </a:tc>
                <a:tc>
                  <a:txBody>
                    <a:bodyPr/>
                    <a:lstStyle/>
                    <a:p>
                      <a:pPr algn="ctr">
                        <a:buNone/>
                      </a:pPr>
                      <a:r>
                        <a:rPr lang="zh-CN" altLang="en-US" sz="1600"/>
                        <a:t>认识误区</a:t>
                      </a:r>
                    </a:p>
                  </a:txBody>
                  <a:tcPr anchor="ctr"/>
                </a:tc>
              </a:tr>
              <a:tr h="928370">
                <a:tc>
                  <a:txBody>
                    <a:bodyPr/>
                    <a:lstStyle/>
                    <a:p>
                      <a:pPr>
                        <a:buNone/>
                      </a:pPr>
                      <a:r>
                        <a:rPr lang="zh-CN" altLang="en-US" sz="1600">
                          <a:latin typeface="宋体" panose="02010600030101010101" pitchFamily="2" charset="-122"/>
                          <a:ea typeface="宋体" panose="02010600030101010101" pitchFamily="2" charset="-122"/>
                        </a:rPr>
                        <a:t>实践是认识的来源</a:t>
                      </a:r>
                    </a:p>
                    <a:p>
                      <a:pPr>
                        <a:buNone/>
                      </a:pPr>
                      <a:endParaRPr lang="zh-CN" altLang="en-US" sz="1600">
                        <a:latin typeface="宋体" panose="02010600030101010101" pitchFamily="2" charset="-122"/>
                        <a:ea typeface="宋体" panose="02010600030101010101" pitchFamily="2" charset="-122"/>
                      </a:endParaRPr>
                    </a:p>
                    <a:p>
                      <a:pPr>
                        <a:buNone/>
                      </a:pPr>
                      <a:endParaRPr lang="zh-CN" altLang="en-US" sz="1600">
                        <a:latin typeface="宋体" panose="02010600030101010101" pitchFamily="2" charset="-122"/>
                        <a:ea typeface="宋体" panose="02010600030101010101" pitchFamily="2" charset="-122"/>
                      </a:endParaRP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认识是主体(即人)对客体(即客观事物)的能动的反映，这种反映只有在实践中、在主体和客体的相互作用中才能实现</a:t>
                      </a: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把间接经验作为认识的来源;把认识的来源与获得认识的途径等同</a:t>
                      </a:r>
                    </a:p>
                  </a:txBody>
                  <a:tcPr/>
                </a:tc>
              </a:tr>
              <a:tr h="928370">
                <a:tc>
                  <a:txBody>
                    <a:bodyPr/>
                    <a:lstStyle/>
                    <a:p>
                      <a:pPr>
                        <a:buNone/>
                      </a:pPr>
                      <a:r>
                        <a:rPr lang="zh-CN" altLang="en-US" sz="1600">
                          <a:latin typeface="宋体" panose="02010600030101010101" pitchFamily="2" charset="-122"/>
                          <a:ea typeface="宋体" panose="02010600030101010101" pitchFamily="2" charset="-122"/>
                          <a:sym typeface="+mn-ea"/>
                        </a:rPr>
                        <a:t>实践是认识发展的动力</a:t>
                      </a: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①认识产生于实践的需要;</a:t>
                      </a:r>
                    </a:p>
                    <a:p>
                      <a:pPr>
                        <a:buNone/>
                      </a:pPr>
                      <a:r>
                        <a:rPr lang="zh-CN" altLang="en-US" sz="1600">
                          <a:latin typeface="宋体" panose="02010600030101010101" pitchFamily="2" charset="-122"/>
                          <a:ea typeface="宋体" panose="02010600030101010101" pitchFamily="2" charset="-122"/>
                          <a:cs typeface="宋体" panose="02010600030101010101" pitchFamily="2" charset="-122"/>
                        </a:rPr>
                        <a:t>②实践的发展为人们提供日益完备的认识工具;③实践锻炼和提高了人的认识能力</a:t>
                      </a:r>
                    </a:p>
                  </a:txBody>
                  <a:tcPr/>
                </a:tc>
                <a:tc>
                  <a:txBody>
                    <a:bodyPr/>
                    <a:lstStyle/>
                    <a:p>
                      <a:pPr>
                        <a:buNone/>
                      </a:pPr>
                      <a:r>
                        <a:rPr lang="zh-CN" altLang="en-US" sz="1600">
                          <a:latin typeface="宋体" panose="02010600030101010101" pitchFamily="2" charset="-122"/>
                          <a:ea typeface="宋体" panose="02010600030101010101" pitchFamily="2" charset="-122"/>
                        </a:rPr>
                        <a:t>把认识绝对化、思想僵化</a:t>
                      </a:r>
                    </a:p>
                  </a:txBody>
                  <a:tcPr/>
                </a:tc>
              </a:tr>
              <a:tr h="928370">
                <a:tc>
                  <a:txBody>
                    <a:bodyPr/>
                    <a:lstStyle/>
                    <a:p>
                      <a:pPr>
                        <a:buNone/>
                      </a:pPr>
                      <a:r>
                        <a:rPr lang="zh-CN" altLang="en-US" sz="1600">
                          <a:latin typeface="宋体" panose="02010600030101010101" pitchFamily="2" charset="-122"/>
                          <a:ea typeface="宋体" panose="02010600030101010101" pitchFamily="2" charset="-122"/>
                          <a:sym typeface="+mn-ea"/>
                        </a:rPr>
                        <a:t>实践是检验认识的真理性的唯一标准</a:t>
                      </a:r>
                    </a:p>
                    <a:p>
                      <a:pPr>
                        <a:buNone/>
                      </a:pPr>
                      <a:endParaRPr lang="zh-CN" altLang="en-US" sz="1600">
                        <a:latin typeface="宋体" panose="02010600030101010101" pitchFamily="2" charset="-122"/>
                        <a:ea typeface="宋体" panose="02010600030101010101" pitchFamily="2" charset="-122"/>
                        <a:sym typeface="+mn-ea"/>
                      </a:endParaRP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实践能把主观和客观联系起来加以比较和对照,能够检验主观认识与客观事物是否相符合</a:t>
                      </a:r>
                    </a:p>
                  </a:txBody>
                  <a:tcPr/>
                </a:tc>
                <a:tc>
                  <a:txBody>
                    <a:bodyPr/>
                    <a:lstStyle/>
                    <a:p>
                      <a:pPr>
                        <a:buNone/>
                      </a:pPr>
                      <a:r>
                        <a:rPr lang="zh-CN" altLang="en-US" sz="1600">
                          <a:latin typeface="宋体" panose="02010600030101010101" pitchFamily="2" charset="-122"/>
                          <a:ea typeface="宋体" panose="02010600030101010101" pitchFamily="2" charset="-122"/>
                        </a:rPr>
                        <a:t>把科学理论作为检验真理的标准</a:t>
                      </a:r>
                    </a:p>
                  </a:txBody>
                  <a:tcPr/>
                </a:tc>
              </a:tr>
              <a:tr h="928370">
                <a:tc>
                  <a:txBody>
                    <a:bodyPr/>
                    <a:lstStyle/>
                    <a:p>
                      <a:pPr>
                        <a:buNone/>
                      </a:pPr>
                      <a:r>
                        <a:rPr lang="zh-CN" altLang="en-US" sz="1600">
                          <a:latin typeface="宋体" panose="02010600030101010101" pitchFamily="2" charset="-122"/>
                          <a:ea typeface="宋体" panose="02010600030101010101" pitchFamily="2" charset="-122"/>
                          <a:sym typeface="+mn-ea"/>
                        </a:rPr>
                        <a:t>实践是认识的目的</a:t>
                      </a: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认识从实践中来,最终还要回到实践中去。认识本身不是目的,改造世界才是认识的目的</a:t>
                      </a: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脱离实践、纸上谈兵,认识不为实践服务</a:t>
                      </a: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540000" y="1080000"/>
            <a:ext cx="8127000" cy="246824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530" b="1" kern="0" dirty="0" smtClean="0">
                <a:solidFill>
                  <a:srgbClr val="000000"/>
                </a:solidFill>
                <a:latin typeface="Times New Roman" panose="02020603050405020304" pitchFamily="65" charset="-122"/>
                <a:ea typeface="宋体" panose="02010600030101010101" pitchFamily="2" charset="-122"/>
              </a:rPr>
              <a:t>3.</a:t>
            </a:r>
            <a:r>
              <a:rPr lang="zh-CN" altLang="en-US" sz="1530" kern="0" dirty="0" smtClean="0">
                <a:solidFill>
                  <a:srgbClr val="000000"/>
                </a:solidFill>
                <a:latin typeface="Times New Roman" panose="02020603050405020304" pitchFamily="65" charset="-122"/>
                <a:ea typeface="宋体" panose="02010600030101010101" pitchFamily="2" charset="-122"/>
              </a:rPr>
              <a:t>(2017北京文综,</a:t>
            </a:r>
            <a:r>
              <a:rPr lang="zh-CN" altLang="en-US" sz="1530" kern="0" dirty="0" smtClean="0">
                <a:solidFill>
                  <a:srgbClr val="000000"/>
                </a:solidFill>
                <a:latin typeface="Times New Roman" panose="02020603050405020304" pitchFamily="65" charset="-122"/>
                <a:ea typeface="宋体" panose="02010600030101010101" pitchFamily="2" charset="-122"/>
              </a:rPr>
              <a:t>28)</a:t>
            </a:r>
            <a:r>
              <a:rPr lang="zh-CN" altLang="en-US" sz="1530" kern="0" dirty="0" smtClean="0">
                <a:solidFill>
                  <a:srgbClr val="000000"/>
                </a:solidFill>
                <a:latin typeface="Times New Roman" panose="02020603050405020304" pitchFamily="65" charset="-122"/>
                <a:ea typeface="宋体" panose="02010600030101010101" pitchFamily="2" charset="-122"/>
              </a:rPr>
              <a:t>太空科技助力“健康中国”。“天舟一号”上开展的太空干细</a:t>
            </a:r>
            <a:r>
              <a:rPr dirty="0"/>
              <a:t/>
            </a:r>
            <a:br>
              <a:rPr dirty="0"/>
            </a:br>
            <a:r>
              <a:rPr lang="zh-CN" altLang="en-US" sz="1530" kern="0" dirty="0" smtClean="0">
                <a:solidFill>
                  <a:srgbClr val="000000"/>
                </a:solidFill>
                <a:latin typeface="Times New Roman" panose="02020603050405020304" pitchFamily="65" charset="-122"/>
                <a:ea typeface="宋体" panose="02010600030101010101" pitchFamily="2" charset="-122"/>
              </a:rPr>
              <a:t>胞实验,旨在更细致地揭示人体干细胞定向分化为骨细胞的过程,该研究有助于老年人骨质疏</a:t>
            </a:r>
            <a:r>
              <a:rPr dirty="0"/>
              <a:t/>
            </a:r>
            <a:br>
              <a:rPr dirty="0"/>
            </a:br>
            <a:r>
              <a:rPr lang="zh-CN" altLang="en-US" sz="1530" kern="0" dirty="0" smtClean="0">
                <a:solidFill>
                  <a:srgbClr val="000000"/>
                </a:solidFill>
                <a:latin typeface="Times New Roman" panose="02020603050405020304" pitchFamily="65" charset="-122"/>
                <a:ea typeface="宋体" panose="02010600030101010101" pitchFamily="2" charset="-122"/>
              </a:rPr>
              <a:t>松的治疗。医学科技的探索不局限于地球表面,也能在太空中开展。这表明</a:t>
            </a:r>
            <a:r>
              <a:rPr lang="zh-CN" altLang="en-US" sz="1195" kern="0" spc="333" dirty="0" smtClean="0">
                <a:solidFill>
                  <a:srgbClr val="000000"/>
                </a:solidFill>
                <a:latin typeface="Times New Roman" panose="02020603050405020304" pitchFamily="65" charset="-122"/>
                <a:ea typeface="宋体" panose="02010600030101010101" pitchFamily="2" charset="-122"/>
              </a:rPr>
              <a:t> </a:t>
            </a:r>
            <a:r>
              <a:rPr lang="zh-CN" altLang="en-US" sz="1530" kern="0" dirty="0" smtClean="0">
                <a:solidFill>
                  <a:srgbClr val="000000"/>
                </a:solidFill>
                <a:latin typeface="Times New Roman" panose="02020603050405020304" pitchFamily="65" charset="-122"/>
                <a:ea typeface="宋体" panose="02010600030101010101" pitchFamily="2" charset="-122"/>
              </a:rPr>
              <a:t>(　</a:t>
            </a:r>
            <a:r>
              <a:rPr lang="en-US" altLang="zh-CN" sz="1530" kern="0" dirty="0" smtClean="0">
                <a:solidFill>
                  <a:srgbClr val="FF0000"/>
                </a:solidFill>
                <a:latin typeface="Times New Roman" panose="02020603050405020304" pitchFamily="65" charset="-122"/>
                <a:ea typeface="宋体" panose="02010600030101010101" pitchFamily="2" charset="-122"/>
              </a:rPr>
              <a:t>C</a:t>
            </a:r>
            <a:r>
              <a:rPr lang="zh-CN" altLang="en-US" sz="1530"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50000"/>
              </a:lnSpc>
              <a:spcBef>
                <a:spcPts val="0"/>
              </a:spcBef>
              <a:buNone/>
            </a:pPr>
            <a:r>
              <a:rPr lang="zh-CN" altLang="en-US" sz="1530" kern="0" dirty="0" smtClean="0">
                <a:solidFill>
                  <a:srgbClr val="000000"/>
                </a:solidFill>
                <a:latin typeface="Times New Roman" panose="02020603050405020304" pitchFamily="65" charset="-122"/>
                <a:ea typeface="宋体" panose="02010600030101010101" pitchFamily="2" charset="-122"/>
              </a:rPr>
              <a:t>A.人类意识来源于客观对象,它不是无缘无故产生的</a:t>
            </a:r>
            <a:endParaRPr lang="zh-CN" altLang="en-US" dirty="0"/>
          </a:p>
          <a:p>
            <a:pPr marL="0" indent="0" eaLnBrk="0" latinLnBrk="1" hangingPunct="0">
              <a:lnSpc>
                <a:spcPct val="150000"/>
              </a:lnSpc>
              <a:spcBef>
                <a:spcPts val="0"/>
              </a:spcBef>
              <a:buNone/>
            </a:pPr>
            <a:r>
              <a:rPr lang="zh-CN" altLang="en-US" sz="1530" kern="0" dirty="0" smtClean="0">
                <a:solidFill>
                  <a:srgbClr val="000000"/>
                </a:solidFill>
                <a:latin typeface="Times New Roman" panose="02020603050405020304" pitchFamily="65" charset="-122"/>
                <a:ea typeface="宋体" panose="02010600030101010101" pitchFamily="2" charset="-122"/>
              </a:rPr>
              <a:t>B.真理最基本的属性是主观性,但需要依赖于客观实践</a:t>
            </a:r>
            <a:endParaRPr lang="zh-CN" altLang="en-US" dirty="0"/>
          </a:p>
          <a:p>
            <a:pPr marL="0" indent="0" eaLnBrk="0" latinLnBrk="1" hangingPunct="0">
              <a:lnSpc>
                <a:spcPct val="150000"/>
              </a:lnSpc>
              <a:spcBef>
                <a:spcPts val="0"/>
              </a:spcBef>
              <a:buNone/>
            </a:pPr>
            <a:r>
              <a:rPr lang="zh-CN" altLang="en-US" sz="1530" kern="0" dirty="0" smtClean="0">
                <a:solidFill>
                  <a:srgbClr val="000000"/>
                </a:solidFill>
                <a:latin typeface="Times New Roman" panose="02020603050405020304" pitchFamily="65" charset="-122"/>
                <a:ea typeface="宋体" panose="02010600030101010101" pitchFamily="2" charset="-122"/>
              </a:rPr>
              <a:t>C.实践是认识的基础,实践发展能为认识深化提供新条件</a:t>
            </a:r>
            <a:endParaRPr lang="zh-CN" altLang="en-US" dirty="0"/>
          </a:p>
          <a:p>
            <a:pPr marL="0" indent="0" eaLnBrk="0" latinLnBrk="1" hangingPunct="0">
              <a:lnSpc>
                <a:spcPct val="150000"/>
              </a:lnSpc>
              <a:spcBef>
                <a:spcPts val="0"/>
              </a:spcBef>
              <a:buNone/>
            </a:pPr>
            <a:r>
              <a:rPr lang="zh-CN" altLang="en-US" sz="1530" kern="0" dirty="0" smtClean="0">
                <a:solidFill>
                  <a:srgbClr val="000000"/>
                </a:solidFill>
                <a:latin typeface="Times New Roman" panose="02020603050405020304" pitchFamily="65" charset="-122"/>
                <a:ea typeface="宋体" panose="02010600030101010101" pitchFamily="2" charset="-122"/>
              </a:rPr>
              <a:t>D.掌握和运用系统优化的方法,才能促成认识的发展</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68245" y="220845"/>
            <a:ext cx="8127000" cy="246824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1530" b="1" kern="0" dirty="0" smtClean="0">
                <a:solidFill>
                  <a:srgbClr val="000000"/>
                </a:solidFill>
                <a:latin typeface="Times New Roman" panose="02020603050405020304" pitchFamily="65" charset="-122"/>
                <a:ea typeface="宋体" panose="02010600030101010101" pitchFamily="2" charset="-122"/>
              </a:rPr>
              <a:t>4</a:t>
            </a:r>
            <a:r>
              <a:rPr lang="zh-CN" altLang="en-US" sz="1530" b="1" kern="0" dirty="0" smtClean="0">
                <a:solidFill>
                  <a:srgbClr val="000000"/>
                </a:solidFill>
                <a:latin typeface="Times New Roman" panose="02020603050405020304" pitchFamily="65" charset="-122"/>
                <a:ea typeface="宋体" panose="02010600030101010101" pitchFamily="2" charset="-122"/>
              </a:rPr>
              <a:t>.</a:t>
            </a:r>
            <a:r>
              <a:rPr lang="zh-CN" altLang="en-US" sz="1530" dirty="0" smtClean="0">
                <a:latin typeface="Times New Roman" panose="02020603050405020304" pitchFamily="65" charset="-122"/>
                <a:ea typeface="宋体" panose="02010600030101010101" pitchFamily="2" charset="-122"/>
                <a:sym typeface="+mn-ea"/>
              </a:rPr>
              <a:t>(2019北京丰台一模,39)</a:t>
            </a:r>
            <a:r>
              <a:rPr lang="zh-CN" altLang="en-US" sz="1530" dirty="0" smtClean="0">
                <a:latin typeface="楷体" pitchFamily="49" charset="-122"/>
                <a:ea typeface="楷体" pitchFamily="49" charset="-122"/>
                <a:sym typeface="+mn-ea"/>
              </a:rPr>
              <a:t>由于月球的自转,月球总是一面朝向地球,月背对于人类而言有许多</a:t>
            </a:r>
            <a:r>
              <a:rPr sz="1530" dirty="0">
                <a:latin typeface="楷体" pitchFamily="49" charset="-122"/>
                <a:ea typeface="楷体" pitchFamily="49" charset="-122"/>
                <a:sym typeface="+mn-ea"/>
              </a:rPr>
              <a:t/>
            </a:r>
            <a:br>
              <a:rPr sz="1530" dirty="0">
                <a:latin typeface="楷体" pitchFamily="49" charset="-122"/>
                <a:ea typeface="楷体" pitchFamily="49" charset="-122"/>
                <a:sym typeface="+mn-ea"/>
              </a:rPr>
            </a:br>
            <a:r>
              <a:rPr lang="zh-CN" altLang="en-US" sz="1530" dirty="0" smtClean="0">
                <a:latin typeface="楷体" pitchFamily="49" charset="-122"/>
                <a:ea typeface="楷体" pitchFamily="49" charset="-122"/>
                <a:sym typeface="+mn-ea"/>
              </a:rPr>
              <a:t>未知等待解答。2019年1月3日,我国嫦娥4号探测器成功在月球背面实现了软着陆,成为首台</a:t>
            </a:r>
            <a:r>
              <a:rPr sz="1530" dirty="0">
                <a:latin typeface="楷体" pitchFamily="49" charset="-122"/>
                <a:ea typeface="楷体" pitchFamily="49" charset="-122"/>
                <a:sym typeface="+mn-ea"/>
              </a:rPr>
              <a:t/>
            </a:r>
            <a:br>
              <a:rPr sz="1530" dirty="0">
                <a:latin typeface="楷体" pitchFamily="49" charset="-122"/>
                <a:ea typeface="楷体" pitchFamily="49" charset="-122"/>
                <a:sym typeface="+mn-ea"/>
              </a:rPr>
            </a:br>
            <a:r>
              <a:rPr lang="zh-CN" altLang="en-US" sz="1530" dirty="0" smtClean="0">
                <a:latin typeface="楷体" pitchFamily="49" charset="-122"/>
                <a:ea typeface="楷体" pitchFamily="49" charset="-122"/>
                <a:sym typeface="+mn-ea"/>
              </a:rPr>
              <a:t>安全降落在月球背面的人类探测器,第一张月球背面的地面照也在其着陆后不久通过中继卫</a:t>
            </a:r>
            <a:r>
              <a:rPr sz="1530" dirty="0">
                <a:latin typeface="楷体" pitchFamily="49" charset="-122"/>
                <a:ea typeface="楷体" pitchFamily="49" charset="-122"/>
                <a:sym typeface="+mn-ea"/>
              </a:rPr>
              <a:t/>
            </a:r>
            <a:br>
              <a:rPr sz="1530" dirty="0">
                <a:latin typeface="楷体" pitchFamily="49" charset="-122"/>
                <a:ea typeface="楷体" pitchFamily="49" charset="-122"/>
                <a:sym typeface="+mn-ea"/>
              </a:rPr>
            </a:br>
            <a:r>
              <a:rPr lang="zh-CN" altLang="en-US" sz="1530" dirty="0" smtClean="0">
                <a:latin typeface="楷体" pitchFamily="49" charset="-122"/>
                <a:ea typeface="楷体" pitchFamily="49" charset="-122"/>
                <a:sym typeface="+mn-ea"/>
              </a:rPr>
              <a:t>星“鹊桥”传输到了地球,开启了人类月球探测新篇章。</a:t>
            </a:r>
            <a:endParaRPr lang="zh-CN" altLang="en-US" sz="1530" dirty="0">
              <a:latin typeface="楷体" pitchFamily="49" charset="-122"/>
              <a:ea typeface="楷体" pitchFamily="49" charset="-122"/>
            </a:endParaRPr>
          </a:p>
          <a:p>
            <a:pPr marL="0" indent="0" eaLnBrk="0" latinLnBrk="1" hangingPunct="0">
              <a:lnSpc>
                <a:spcPct val="150000"/>
              </a:lnSpc>
              <a:spcBef>
                <a:spcPts val="0"/>
              </a:spcBef>
              <a:buNone/>
            </a:pPr>
            <a:r>
              <a:rPr lang="zh-CN" altLang="en-US" sz="1530" dirty="0" smtClean="0">
                <a:latin typeface="楷体" pitchFamily="49" charset="-122"/>
                <a:ea typeface="楷体" pitchFamily="49" charset="-122"/>
                <a:sym typeface="+mn-ea"/>
              </a:rPr>
              <a:t>对太空奥秘的探索,人类从来没有停止过脚步,而飞上月球,更是人类千百年来的梦想。经过10</a:t>
            </a:r>
            <a:r>
              <a:rPr sz="1530" dirty="0">
                <a:latin typeface="楷体" pitchFamily="49" charset="-122"/>
                <a:ea typeface="楷体" pitchFamily="49" charset="-122"/>
                <a:sym typeface="+mn-ea"/>
              </a:rPr>
              <a:t/>
            </a:r>
            <a:br>
              <a:rPr sz="1530" dirty="0">
                <a:latin typeface="楷体" pitchFamily="49" charset="-122"/>
                <a:ea typeface="楷体" pitchFamily="49" charset="-122"/>
                <a:sym typeface="+mn-ea"/>
              </a:rPr>
            </a:br>
            <a:r>
              <a:rPr lang="zh-CN" altLang="en-US" sz="1530" dirty="0" smtClean="0">
                <a:latin typeface="楷体" pitchFamily="49" charset="-122"/>
                <a:ea typeface="楷体" pitchFamily="49" charset="-122"/>
                <a:sym typeface="+mn-ea"/>
              </a:rPr>
              <a:t>年的酝酿,中国整个探月工程最终确定为“绕”“落”“回”三个阶段。嫦娥系列登月探测</a:t>
            </a:r>
            <a:r>
              <a:rPr sz="1530" dirty="0">
                <a:latin typeface="楷体" pitchFamily="49" charset="-122"/>
                <a:ea typeface="楷体" pitchFamily="49" charset="-122"/>
                <a:sym typeface="+mn-ea"/>
              </a:rPr>
              <a:t/>
            </a:r>
            <a:br>
              <a:rPr sz="1530" dirty="0">
                <a:latin typeface="楷体" pitchFamily="49" charset="-122"/>
                <a:ea typeface="楷体" pitchFamily="49" charset="-122"/>
                <a:sym typeface="+mn-ea"/>
              </a:rPr>
            </a:br>
            <a:r>
              <a:rPr lang="zh-CN" altLang="en-US" sz="1530" dirty="0" smtClean="0">
                <a:latin typeface="楷体" pitchFamily="49" charset="-122"/>
                <a:ea typeface="楷体" pitchFamily="49" charset="-122"/>
                <a:sym typeface="+mn-ea"/>
              </a:rPr>
              <a:t>器的发射,实现着我们探索月球的梦想,也是我国迈出航天深空探测的重大举措。</a:t>
            </a:r>
            <a:endParaRPr lang="zh-CN" altLang="en-US" dirty="0">
              <a:latin typeface="楷体" pitchFamily="49" charset="-122"/>
              <a:ea typeface="楷体" pitchFamily="49" charset="-122"/>
            </a:endParaRPr>
          </a:p>
        </p:txBody>
      </p:sp>
      <p:sp>
        <p:nvSpPr>
          <p:cNvPr id="6" name="TextBox 2"/>
          <p:cNvSpPr txBox="1"/>
          <p:nvPr/>
        </p:nvSpPr>
        <p:spPr>
          <a:xfrm>
            <a:off x="468245" y="2758326"/>
            <a:ext cx="8127000" cy="66165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530" b="1" kern="0" dirty="0" smtClean="0">
                <a:solidFill>
                  <a:srgbClr val="000000"/>
                </a:solidFill>
                <a:latin typeface="宋体" pitchFamily="2" charset="-122"/>
                <a:ea typeface="宋体" pitchFamily="2" charset="-122"/>
              </a:rPr>
              <a:t>月球探测的每一个大胆设想、每一次成功实施,都是人类认识和利用星球能力的充分展示。</a:t>
            </a:r>
            <a:r>
              <a:rPr b="1" dirty="0">
                <a:latin typeface="宋体" pitchFamily="2" charset="-122"/>
                <a:ea typeface="宋体" pitchFamily="2" charset="-122"/>
              </a:rPr>
              <a:t/>
            </a:r>
            <a:br>
              <a:rPr b="1" dirty="0">
                <a:latin typeface="宋体" pitchFamily="2" charset="-122"/>
                <a:ea typeface="宋体" pitchFamily="2" charset="-122"/>
              </a:rPr>
            </a:br>
            <a:r>
              <a:rPr lang="zh-CN" altLang="en-US" sz="1530" b="1" kern="0" dirty="0" smtClean="0">
                <a:solidFill>
                  <a:srgbClr val="000000"/>
                </a:solidFill>
                <a:latin typeface="宋体" pitchFamily="2" charset="-122"/>
                <a:ea typeface="宋体" pitchFamily="2" charset="-122"/>
              </a:rPr>
              <a:t>运用认识论的相关知识,以“月球探索”为主题写一篇150字左右的短评。(8分)</a:t>
            </a:r>
            <a:endParaRPr lang="zh-CN" altLang="en-US" b="1" dirty="0">
              <a:latin typeface="宋体" pitchFamily="2" charset="-122"/>
              <a:ea typeface="宋体" pitchFamily="2" charset="-122"/>
            </a:endParaRPr>
          </a:p>
        </p:txBody>
      </p:sp>
      <p:pic>
        <p:nvPicPr>
          <p:cNvPr id="7" name="图片 3" descr="textimage31.jpeg"/>
          <p:cNvPicPr>
            <a:picLocks noChangeAspect="1"/>
          </p:cNvPicPr>
          <p:nvPr/>
        </p:nvPicPr>
        <p:blipFill>
          <a:blip r:embed="rId2" cstate="print"/>
          <a:stretch>
            <a:fillRect/>
          </a:stretch>
        </p:blipFill>
        <p:spPr>
          <a:xfrm>
            <a:off x="2967661" y="3520609"/>
            <a:ext cx="2926384" cy="15014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540000" y="1080000"/>
            <a:ext cx="8127000" cy="207435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530" b="1" kern="0" dirty="0" smtClean="0">
                <a:solidFill>
                  <a:srgbClr val="000000"/>
                </a:solidFill>
                <a:latin typeface="Times New Roman" panose="02020603050405020304" pitchFamily="65" charset="-122"/>
                <a:ea typeface="宋体" panose="02010600030101010101" pitchFamily="2" charset="-122"/>
              </a:rPr>
              <a:t>答案</a:t>
            </a:r>
            <a:r>
              <a:rPr lang="zh-CN" altLang="en-US" sz="1530" kern="0" dirty="0" smtClean="0">
                <a:solidFill>
                  <a:srgbClr val="000000"/>
                </a:solidFill>
                <a:latin typeface="Times New Roman" panose="02020603050405020304" pitchFamily="65" charset="-122"/>
                <a:ea typeface="宋体" panose="02010600030101010101" pitchFamily="2" charset="-122"/>
              </a:rPr>
              <a:t>　等级水平</a:t>
            </a:r>
            <a:endParaRPr lang="zh-CN" altLang="en-US" dirty="0"/>
          </a:p>
          <a:p>
            <a:pPr marL="0" indent="0" eaLnBrk="0" latinLnBrk="1" hangingPunct="0">
              <a:lnSpc>
                <a:spcPct val="150000"/>
              </a:lnSpc>
              <a:spcBef>
                <a:spcPts val="0"/>
              </a:spcBef>
              <a:buNone/>
            </a:pPr>
            <a:r>
              <a:rPr lang="zh-CN" altLang="en-US" sz="1530" kern="0" dirty="0" smtClean="0">
                <a:solidFill>
                  <a:srgbClr val="000000"/>
                </a:solidFill>
                <a:latin typeface="Times New Roman" panose="02020603050405020304" pitchFamily="65" charset="-122"/>
                <a:ea typeface="宋体" panose="02010600030101010101" pitchFamily="2" charset="-122"/>
              </a:rPr>
              <a:t>水平4(7~ 8分):观点鲜明,能表达自己的见解;知识运用准确、贴切;逻辑严密;条理清晰。</a:t>
            </a:r>
            <a:endParaRPr lang="zh-CN" altLang="en-US" dirty="0"/>
          </a:p>
          <a:p>
            <a:pPr marL="0" indent="0" eaLnBrk="0" latinLnBrk="1" hangingPunct="0">
              <a:lnSpc>
                <a:spcPct val="150000"/>
              </a:lnSpc>
              <a:spcBef>
                <a:spcPts val="0"/>
              </a:spcBef>
              <a:buNone/>
            </a:pPr>
            <a:r>
              <a:rPr lang="zh-CN" altLang="en-US" sz="1530" kern="0" dirty="0" smtClean="0">
                <a:solidFill>
                  <a:srgbClr val="000000"/>
                </a:solidFill>
                <a:latin typeface="Times New Roman" panose="02020603050405020304" pitchFamily="65" charset="-122"/>
                <a:ea typeface="宋体" panose="02010600030101010101" pitchFamily="2" charset="-122"/>
              </a:rPr>
              <a:t>水平3(4~ 6分):观点比较明确,能表达自己的见解;知识运用比较准确、贴切;逻辑较强,有条</a:t>
            </a:r>
            <a:r>
              <a:rPr dirty="0"/>
              <a:t/>
            </a:r>
            <a:br>
              <a:rPr dirty="0"/>
            </a:br>
            <a:r>
              <a:rPr lang="zh-CN" altLang="en-US" sz="1530" kern="0" dirty="0" smtClean="0">
                <a:solidFill>
                  <a:srgbClr val="000000"/>
                </a:solidFill>
                <a:latin typeface="Times New Roman" panose="02020603050405020304" pitchFamily="65" charset="-122"/>
                <a:ea typeface="宋体" panose="02010600030101010101" pitchFamily="2" charset="-122"/>
              </a:rPr>
              <a:t>理。</a:t>
            </a:r>
            <a:endParaRPr lang="zh-CN" altLang="en-US" dirty="0"/>
          </a:p>
          <a:p>
            <a:pPr marL="0" indent="0" eaLnBrk="0" latinLnBrk="1" hangingPunct="0">
              <a:lnSpc>
                <a:spcPct val="150000"/>
              </a:lnSpc>
              <a:spcBef>
                <a:spcPts val="0"/>
              </a:spcBef>
              <a:buNone/>
            </a:pPr>
            <a:r>
              <a:rPr lang="zh-CN" altLang="en-US" sz="1530" kern="0" dirty="0" smtClean="0">
                <a:solidFill>
                  <a:srgbClr val="000000"/>
                </a:solidFill>
                <a:latin typeface="Times New Roman" panose="02020603050405020304" pitchFamily="65" charset="-122"/>
                <a:ea typeface="宋体" panose="02010600030101010101" pitchFamily="2" charset="-122"/>
              </a:rPr>
              <a:t>水平2(1~3 分):观点不明确,简单罗列知识;知识运用不正确、逻辑混乱、条理性差。</a:t>
            </a:r>
            <a:endParaRPr lang="zh-CN" altLang="en-US" dirty="0"/>
          </a:p>
          <a:p>
            <a:pPr marL="0" indent="0" eaLnBrk="0" latinLnBrk="1" hangingPunct="0">
              <a:lnSpc>
                <a:spcPct val="150000"/>
              </a:lnSpc>
              <a:spcBef>
                <a:spcPts val="0"/>
              </a:spcBef>
              <a:buNone/>
            </a:pPr>
            <a:r>
              <a:rPr lang="zh-CN" altLang="en-US" sz="1530" kern="0" dirty="0" smtClean="0">
                <a:solidFill>
                  <a:srgbClr val="000000"/>
                </a:solidFill>
                <a:latin typeface="Times New Roman" panose="02020603050405020304" pitchFamily="65" charset="-122"/>
                <a:ea typeface="宋体" panose="02010600030101010101" pitchFamily="2" charset="-122"/>
              </a:rPr>
              <a:t>水平1(0分):应答与试题无关;重复试题材料内容;或没有应答。</a:t>
            </a:r>
            <a:endParaRPr lang="zh-CN" altLang="en-US" dirty="0"/>
          </a:p>
        </p:txBody>
      </p:sp>
      <p:sp>
        <p:nvSpPr>
          <p:cNvPr id="5" name="TextBox 2"/>
          <p:cNvSpPr txBox="1"/>
          <p:nvPr/>
        </p:nvSpPr>
        <p:spPr>
          <a:xfrm>
            <a:off x="571472" y="3277393"/>
            <a:ext cx="8127000" cy="66056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530" b="1" kern="0" dirty="0" smtClean="0">
                <a:solidFill>
                  <a:srgbClr val="000000"/>
                </a:solidFill>
                <a:latin typeface="Times New Roman" panose="02020603050405020304" pitchFamily="65" charset="-122"/>
                <a:ea typeface="宋体" panose="02010600030101010101" pitchFamily="2" charset="-122"/>
              </a:rPr>
              <a:t>解析</a:t>
            </a:r>
            <a:r>
              <a:rPr lang="zh-CN" altLang="en-US" sz="1530" kern="0" dirty="0" smtClean="0">
                <a:solidFill>
                  <a:srgbClr val="000000"/>
                </a:solidFill>
                <a:latin typeface="Times New Roman" panose="02020603050405020304" pitchFamily="65" charset="-122"/>
                <a:ea typeface="宋体" panose="02010600030101010101" pitchFamily="2" charset="-122"/>
              </a:rPr>
              <a:t>　本题属于短文类非选择题。本题可以从实践的社会历史性、主观能动性、实践决定</a:t>
            </a:r>
            <a:r>
              <a:rPr dirty="0"/>
              <a:t/>
            </a:r>
            <a:br>
              <a:rPr dirty="0"/>
            </a:br>
            <a:r>
              <a:rPr lang="zh-CN" altLang="en-US" sz="1530" kern="0" dirty="0" smtClean="0">
                <a:solidFill>
                  <a:srgbClr val="000000"/>
                </a:solidFill>
                <a:latin typeface="Times New Roman" panose="02020603050405020304" pitchFamily="65" charset="-122"/>
                <a:ea typeface="宋体" panose="02010600030101010101" pitchFamily="2" charset="-122"/>
              </a:rPr>
              <a:t>认识、认识的反复性、无限性、上升性等角度回答。注意短文的格式和表述的逻辑。</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（四）真理的含义及特点</a:t>
            </a:r>
          </a:p>
        </p:txBody>
      </p:sp>
      <p:graphicFrame>
        <p:nvGraphicFramePr>
          <p:cNvPr id="4" name="内容占位符 3"/>
          <p:cNvGraphicFramePr>
            <a:graphicFrameLocks noGrp="1"/>
          </p:cNvGraphicFramePr>
          <p:nvPr>
            <p:ph idx="1"/>
            <p:custDataLst>
              <p:tags r:id="rId1"/>
            </p:custDataLst>
          </p:nvPr>
        </p:nvGraphicFramePr>
        <p:xfrm>
          <a:off x="502412" y="784319"/>
          <a:ext cx="8361680" cy="3566160"/>
        </p:xfrm>
        <a:graphic>
          <a:graphicData uri="http://schemas.openxmlformats.org/drawingml/2006/table">
            <a:tbl>
              <a:tblPr firstRow="1" bandRow="1">
                <a:tableStyleId>{5940675A-B579-460E-94D1-54222C63F5DA}</a:tableStyleId>
              </a:tblPr>
              <a:tblGrid>
                <a:gridCol w="818515"/>
                <a:gridCol w="825500"/>
                <a:gridCol w="6717665"/>
              </a:tblGrid>
              <a:tr h="381000">
                <a:tc>
                  <a:txBody>
                    <a:bodyPr/>
                    <a:lstStyle/>
                    <a:p>
                      <a:pPr>
                        <a:buNone/>
                      </a:pPr>
                      <a:r>
                        <a:rPr lang="zh-CN" altLang="en-US" sz="1600">
                          <a:latin typeface="宋体" panose="02010600030101010101" pitchFamily="2" charset="-122"/>
                          <a:ea typeface="宋体" panose="02010600030101010101" pitchFamily="2" charset="-122"/>
                        </a:rPr>
                        <a:t>真理的含义</a:t>
                      </a:r>
                    </a:p>
                  </a:txBody>
                  <a:tcPr/>
                </a:tc>
                <a:tc gridSpan="2">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真理是标志主观同客观相符合的哲学范畴,是人们对客观事物及其规律的正确反映</a:t>
                      </a:r>
                    </a:p>
                  </a:txBody>
                  <a:tcPr/>
                </a:tc>
                <a:tc hMerge="1">
                  <a:txBody>
                    <a:bodyPr/>
                    <a:lstStyle/>
                    <a:p>
                      <a:endParaRPr lang="zh-CN"/>
                    </a:p>
                  </a:txBody>
                  <a:tcPr/>
                </a:tc>
              </a:tr>
              <a:tr h="381000">
                <a:tc rowSpan="3">
                  <a:txBody>
                    <a:bodyPr/>
                    <a:lstStyle/>
                    <a:p>
                      <a:pPr>
                        <a:buNone/>
                      </a:pPr>
                      <a:r>
                        <a:rPr lang="zh-CN" altLang="en-US" sz="1600">
                          <a:latin typeface="宋体" panose="02010600030101010101" pitchFamily="2" charset="-122"/>
                          <a:ea typeface="宋体" panose="02010600030101010101" pitchFamily="2" charset="-122"/>
                        </a:rPr>
                        <a:t>真理的特点</a:t>
                      </a:r>
                    </a:p>
                  </a:txBody>
                  <a:tcPr/>
                </a:tc>
                <a:tc>
                  <a:txBody>
                    <a:bodyPr/>
                    <a:lstStyle/>
                    <a:p>
                      <a:pPr>
                        <a:buNone/>
                      </a:pPr>
                      <a:r>
                        <a:rPr lang="zh-CN" altLang="en-US" sz="1600">
                          <a:latin typeface="宋体" panose="02010600030101010101" pitchFamily="2" charset="-122"/>
                          <a:ea typeface="宋体" panose="02010600030101010101" pitchFamily="2" charset="-122"/>
                        </a:rPr>
                        <a:t>客观性</a:t>
                      </a: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真理的内容具有客观性,检验真理的标准具有客观性真理是绝对的,真理与谬误的界限不容混淆真理只有一个真理</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最基本的属性是客观性</a:t>
                      </a:r>
                    </a:p>
                  </a:txBody>
                  <a:tcPr/>
                </a:tc>
              </a:tr>
              <a:tr h="381000">
                <a:tc vMerge="1">
                  <a:txBody>
                    <a:bodyPr/>
                    <a:lstStyle/>
                    <a:p>
                      <a:endParaRPr lang="zh-CN"/>
                    </a:p>
                  </a:txBody>
                  <a:tcPr/>
                </a:tc>
                <a:tc>
                  <a:txBody>
                    <a:bodyPr/>
                    <a:lstStyle/>
                    <a:p>
                      <a:pPr>
                        <a:buNone/>
                      </a:pPr>
                      <a:r>
                        <a:rPr lang="zh-CN" altLang="en-US" sz="1600">
                          <a:latin typeface="宋体" panose="02010600030101010101" pitchFamily="2" charset="-122"/>
                          <a:ea typeface="宋体" panose="02010600030101010101" pitchFamily="2" charset="-122"/>
                        </a:rPr>
                        <a:t>条件性</a:t>
                      </a: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真理是相对的,任何真理都有自己适用的条件和范围</a:t>
                      </a:r>
                    </a:p>
                  </a:txBody>
                  <a:tcPr/>
                </a:tc>
              </a:tr>
              <a:tr h="381000">
                <a:tc vMerge="1">
                  <a:txBody>
                    <a:bodyPr/>
                    <a:lstStyle/>
                    <a:p>
                      <a:endParaRPr lang="zh-CN"/>
                    </a:p>
                  </a:txBody>
                  <a:tcPr/>
                </a:tc>
                <a:tc>
                  <a:txBody>
                    <a:bodyPr/>
                    <a:lstStyle/>
                    <a:p>
                      <a:pPr>
                        <a:buNone/>
                      </a:pPr>
                      <a:r>
                        <a:rPr lang="zh-CN" altLang="en-US" sz="1600">
                          <a:latin typeface="宋体" panose="02010600030101010101" pitchFamily="2" charset="-122"/>
                          <a:ea typeface="宋体" panose="02010600030101010101" pitchFamily="2" charset="-122"/>
                        </a:rPr>
                        <a:t>具体性</a:t>
                      </a: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真理是相对的,任何真理都是相对于特定的过程来说的,都是</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主观与客观、理论与实践的具体的历史的统一</a:t>
                      </a:r>
                      <a:r>
                        <a:rPr lang="zh-CN" altLang="en-US" sz="1600">
                          <a:latin typeface="宋体" panose="02010600030101010101" pitchFamily="2" charset="-122"/>
                          <a:ea typeface="宋体" panose="02010600030101010101" pitchFamily="2" charset="-122"/>
                          <a:cs typeface="宋体" panose="02010600030101010101" pitchFamily="2" charset="-122"/>
                        </a:rPr>
                        <a:t>。没有放之四海而皆准的真理</a:t>
                      </a:r>
                    </a:p>
                  </a:txBody>
                  <a:tcPr/>
                </a:tc>
              </a:tr>
              <a:tr h="381000">
                <a:tc rowSpan="2">
                  <a:txBody>
                    <a:bodyPr/>
                    <a:lstStyle/>
                    <a:p>
                      <a:pPr>
                        <a:buNone/>
                      </a:pPr>
                      <a:r>
                        <a:rPr lang="zh-CN" altLang="en-US" sz="1600">
                          <a:latin typeface="宋体" panose="02010600030101010101" pitchFamily="2" charset="-122"/>
                          <a:ea typeface="宋体" panose="02010600030101010101" pitchFamily="2" charset="-122"/>
                        </a:rPr>
                        <a:t>真理与谬误的</a:t>
                      </a:r>
                    </a:p>
                    <a:p>
                      <a:pPr>
                        <a:buNone/>
                      </a:pPr>
                      <a:r>
                        <a:rPr lang="zh-CN" altLang="en-US" sz="1600">
                          <a:latin typeface="宋体" panose="02010600030101010101" pitchFamily="2" charset="-122"/>
                          <a:ea typeface="宋体" panose="02010600030101010101" pitchFamily="2" charset="-122"/>
                        </a:rPr>
                        <a:t>辩证关系</a:t>
                      </a:r>
                    </a:p>
                  </a:txBody>
                  <a:tcPr/>
                </a:tc>
                <a:tc>
                  <a:txBody>
                    <a:bodyPr/>
                    <a:lstStyle/>
                    <a:p>
                      <a:pPr>
                        <a:buNone/>
                      </a:pPr>
                      <a:r>
                        <a:rPr lang="zh-CN" altLang="en-US" sz="1600">
                          <a:latin typeface="宋体" panose="02010600030101010101" pitchFamily="2" charset="-122"/>
                          <a:ea typeface="宋体" panose="02010600030101010101" pitchFamily="2" charset="-122"/>
                          <a:sym typeface="+mn-ea"/>
                        </a:rPr>
                        <a:t>对立</a:t>
                      </a: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真理与谬误有着明确的界限,不容混淆。不能说真理中包含着谬误。</a:t>
                      </a:r>
                    </a:p>
                  </a:txBody>
                  <a:tcPr/>
                </a:tc>
              </a:tr>
              <a:tr h="381000">
                <a:tc vMerge="1">
                  <a:txBody>
                    <a:bodyPr/>
                    <a:lstStyle/>
                    <a:p>
                      <a:endParaRPr lang="zh-CN"/>
                    </a:p>
                  </a:txBody>
                  <a:tcPr/>
                </a:tc>
                <a:tc>
                  <a:txBody>
                    <a:bodyPr/>
                    <a:lstStyle/>
                    <a:p>
                      <a:pPr>
                        <a:buNone/>
                      </a:pPr>
                      <a:r>
                        <a:rPr lang="zh-CN" altLang="en-US" sz="1600">
                          <a:latin typeface="宋体" panose="02010600030101010101" pitchFamily="2" charset="-122"/>
                          <a:ea typeface="宋体" panose="02010600030101010101" pitchFamily="2" charset="-122"/>
                          <a:sym typeface="+mn-ea"/>
                        </a:rPr>
                        <a:t>统一</a:t>
                      </a:r>
                    </a:p>
                  </a:txBody>
                  <a:tcP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(1)真理与谬误相互依存。真理的条件性和具体性表明,真理和谬误往往是相伴而行的。</a:t>
                      </a:r>
                    </a:p>
                    <a:p>
                      <a:pPr>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(2)真理和谬误在一定条件下可以相互转化,因为真理是具体的、有条件的</a:t>
                      </a:r>
                    </a:p>
                    <a:p>
                      <a:pPr>
                        <a:buNone/>
                      </a:pP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noAutofit/>
          </a:bodyPr>
          <a:lstStyle/>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5.</a:t>
            </a:r>
            <a:r>
              <a:rPr lang="zh-CN" altLang="en-US" sz="1600">
                <a:latin typeface="宋体" panose="02010600030101010101" pitchFamily="2" charset="-122"/>
                <a:ea typeface="宋体" panose="02010600030101010101" pitchFamily="2" charset="-122"/>
                <a:cs typeface="宋体" panose="02010600030101010101" pitchFamily="2" charset="-122"/>
              </a:rPr>
              <a:t>以前，人们往往认为一切生物的生长都依赖阳光。现在科学家发现，在水深超过4000米的可见光不能到达的海底，在高温、高压、剧毒、缺氧的环境里，仍然存在大量海底热液生物，它们考海底热液带出的能量进行化合作用合成有机质而生产。这从一个侧面表明：（ </a:t>
            </a:r>
            <a:r>
              <a:rPr lang="en-US" altLang="zh-CN" sz="1600" b="1">
                <a:solidFill>
                  <a:srgbClr val="FF0000"/>
                </a:solidFill>
                <a:latin typeface="宋体" panose="02010600030101010101" pitchFamily="2" charset="-122"/>
                <a:ea typeface="宋体" panose="02010600030101010101" pitchFamily="2" charset="-122"/>
                <a:cs typeface="宋体" panose="02010600030101010101" pitchFamily="2" charset="-122"/>
              </a:rPr>
              <a:t>C</a:t>
            </a:r>
            <a:r>
              <a:rPr lang="zh-CN" altLang="en-US" sz="1600">
                <a:latin typeface="宋体" panose="02010600030101010101" pitchFamily="2" charset="-122"/>
                <a:ea typeface="宋体" panose="02010600030101010101" pitchFamily="2" charset="-122"/>
                <a:cs typeface="宋体" panose="02010600030101010101" pitchFamily="2" charset="-122"/>
              </a:rPr>
              <a:t> ）</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①对真理的追求是永无止境的循环过程 ②真理是理论与实践的具体的历史的统一</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③认识具有反复性、无限性   ④认识只有不断超越历史条件才能成为真理</a:t>
            </a: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A.①②  B.①④  C.②③  D.③④</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（五）认识真理是一个过程</a:t>
            </a:r>
          </a:p>
        </p:txBody>
      </p:sp>
      <p:graphicFrame>
        <p:nvGraphicFramePr>
          <p:cNvPr id="6" name="表格 5"/>
          <p:cNvGraphicFramePr/>
          <p:nvPr>
            <p:custDataLst>
              <p:tags r:id="rId1"/>
            </p:custDataLst>
          </p:nvPr>
        </p:nvGraphicFramePr>
        <p:xfrm>
          <a:off x="387985" y="753110"/>
          <a:ext cx="8514715" cy="3793490"/>
        </p:xfrm>
        <a:graphic>
          <a:graphicData uri="http://schemas.openxmlformats.org/drawingml/2006/table">
            <a:tbl>
              <a:tblPr firstRow="1" bandRow="1">
                <a:tableStyleId>{5940675A-B579-460E-94D1-54222C63F5DA}</a:tableStyleId>
              </a:tblPr>
              <a:tblGrid>
                <a:gridCol w="934720"/>
                <a:gridCol w="3065780"/>
                <a:gridCol w="4514215"/>
              </a:tblGrid>
              <a:tr h="340995">
                <a:tc>
                  <a:txBody>
                    <a:bodyPr/>
                    <a:lstStyle/>
                    <a:p>
                      <a:pPr>
                        <a:buNone/>
                      </a:pPr>
                      <a:r>
                        <a:rPr lang="zh-CN" altLang="en-US" sz="1600">
                          <a:latin typeface="宋体" panose="02010600030101010101" pitchFamily="2" charset="-122"/>
                          <a:ea typeface="宋体" panose="02010600030101010101" pitchFamily="2" charset="-122"/>
                        </a:rPr>
                        <a:t> </a:t>
                      </a:r>
                    </a:p>
                  </a:txBody>
                  <a:tcPr/>
                </a:tc>
                <a:tc>
                  <a:txBody>
                    <a:bodyPr/>
                    <a:lstStyle/>
                    <a:p>
                      <a:pPr algn="ctr">
                        <a:buNone/>
                      </a:pPr>
                      <a:r>
                        <a:rPr lang="zh-CN" altLang="en-US" sz="1600">
                          <a:latin typeface="宋体" panose="02010600030101010101" pitchFamily="2" charset="-122"/>
                          <a:ea typeface="宋体" panose="02010600030101010101" pitchFamily="2" charset="-122"/>
                        </a:rPr>
                        <a:t>理解</a:t>
                      </a:r>
                    </a:p>
                  </a:txBody>
                  <a:tcPr/>
                </a:tc>
                <a:tc>
                  <a:txBody>
                    <a:bodyPr/>
                    <a:lstStyle/>
                    <a:p>
                      <a:pPr algn="ctr">
                        <a:buNone/>
                      </a:pPr>
                      <a:r>
                        <a:rPr lang="zh-CN" altLang="en-US" sz="1600">
                          <a:latin typeface="宋体" panose="02010600030101010101" pitchFamily="2" charset="-122"/>
                          <a:ea typeface="宋体" panose="02010600030101010101" pitchFamily="2" charset="-122"/>
                        </a:rPr>
                        <a:t>原因</a:t>
                      </a:r>
                    </a:p>
                  </a:txBody>
                  <a:tcPr/>
                </a:tc>
              </a:tr>
              <a:tr h="1115060">
                <a:tc>
                  <a:txBody>
                    <a:bodyPr/>
                    <a:lstStyle/>
                    <a:p>
                      <a:pPr algn="ctr">
                        <a:buNone/>
                      </a:pPr>
                      <a:r>
                        <a:rPr lang="zh-CN" altLang="en-US" sz="1600">
                          <a:latin typeface="宋体" panose="02010600030101010101" pitchFamily="2" charset="-122"/>
                          <a:ea typeface="宋体" panose="02010600030101010101" pitchFamily="2" charset="-122"/>
                        </a:rPr>
                        <a:t>认识具有反复性</a:t>
                      </a:r>
                    </a:p>
                  </a:txBody>
                  <a:tcPr anchor="ct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人们对一个事物的正确认识往往要经过从实践到认识,再从认识到实践的多次反复才能完成</a:t>
                      </a:r>
                    </a:p>
                  </a:txBody>
                  <a:tcPr anchor="ct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①从认识的主体来看,人们对客观事物的认识总要受到主客观条件 的限制;</a:t>
                      </a:r>
                    </a:p>
                    <a:p>
                      <a:pPr>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②从认识的客体来看,客观事物是复杂的、变化着的,其本质的暴露和展现也有一个过程</a:t>
                      </a:r>
                      <a:endParaRPr lang="zh-CN" altLang="en-US" sz="1600">
                        <a:latin typeface="宋体" panose="02010600030101010101" pitchFamily="2" charset="-122"/>
                        <a:ea typeface="宋体" panose="02010600030101010101" pitchFamily="2" charset="-122"/>
                        <a:cs typeface="宋体" panose="02010600030101010101" pitchFamily="2" charset="-122"/>
                      </a:endParaRPr>
                    </a:p>
                  </a:txBody>
                  <a:tcPr anchor="ctr"/>
                </a:tc>
              </a:tr>
              <a:tr h="1066800">
                <a:tc>
                  <a:txBody>
                    <a:bodyPr/>
                    <a:lstStyle/>
                    <a:p>
                      <a:pPr algn="ctr">
                        <a:buNone/>
                      </a:pPr>
                      <a:r>
                        <a:rPr lang="zh-CN" altLang="en-US" sz="1600">
                          <a:latin typeface="宋体" panose="02010600030101010101" pitchFamily="2" charset="-122"/>
                          <a:ea typeface="宋体" panose="02010600030101010101" pitchFamily="2" charset="-122"/>
                        </a:rPr>
                        <a:t>认识具有无限性</a:t>
                      </a:r>
                    </a:p>
                  </a:txBody>
                  <a:tcPr anchor="ct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人类认识是无限发展的,追求真理是一个永无止境的过程</a:t>
                      </a:r>
                    </a:p>
                  </a:txBody>
                  <a:tcPr anchor="ctr"/>
                </a:tc>
                <a:tc>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①认识的对象是无限的变化着的物质世界</a:t>
                      </a:r>
                    </a:p>
                    <a:p>
                      <a:pPr>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②作为认识主体的人类是 世代延续的</a:t>
                      </a:r>
                    </a:p>
                    <a:p>
                      <a:pPr>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③作为认识基础的社会实践是不断发展的</a:t>
                      </a:r>
                      <a:endParaRPr lang="zh-CN" altLang="en-US" sz="1600">
                        <a:latin typeface="宋体" panose="02010600030101010101" pitchFamily="2" charset="-122"/>
                        <a:ea typeface="宋体" panose="02010600030101010101" pitchFamily="2" charset="-122"/>
                        <a:cs typeface="宋体" panose="02010600030101010101" pitchFamily="2" charset="-122"/>
                      </a:endParaRPr>
                    </a:p>
                  </a:txBody>
                  <a:tcPr anchor="ctr"/>
                </a:tc>
              </a:tr>
              <a:tr h="579120">
                <a:tc>
                  <a:txBody>
                    <a:bodyPr/>
                    <a:lstStyle/>
                    <a:p>
                      <a:pPr algn="ctr">
                        <a:buNone/>
                      </a:pPr>
                      <a:r>
                        <a:rPr lang="zh-CN" altLang="en-US" sz="1600">
                          <a:latin typeface="宋体" panose="02010600030101010101" pitchFamily="2" charset="-122"/>
                          <a:ea typeface="宋体" panose="02010600030101010101" pitchFamily="2" charset="-122"/>
                        </a:rPr>
                        <a:t>上升性</a:t>
                      </a:r>
                    </a:p>
                  </a:txBody>
                  <a:tcPr anchor="ctr"/>
                </a:tc>
                <a:tc gridSpan="2">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认识运动的反复性和无限性表明,对真理的追求是一种波浪式前进或螺旋式上升的过程。真理总是在实践中不断地向前发展</a:t>
                      </a:r>
                    </a:p>
                  </a:txBody>
                  <a:tcPr/>
                </a:tc>
                <a:tc hMerge="1">
                  <a:txBody>
                    <a:bodyPr/>
                    <a:lstStyle/>
                    <a:p>
                      <a:endParaRPr lang="zh-CN"/>
                    </a:p>
                  </a:txBody>
                  <a:tcPr/>
                </a:tc>
              </a:tr>
              <a:tr h="691515">
                <a:tc>
                  <a:txBody>
                    <a:bodyPr/>
                    <a:lstStyle/>
                    <a:p>
                      <a:pPr algn="ctr">
                        <a:buNone/>
                      </a:pPr>
                      <a:r>
                        <a:rPr lang="zh-CN" altLang="en-US" sz="1600">
                          <a:latin typeface="宋体" panose="02010600030101010101" pitchFamily="2" charset="-122"/>
                          <a:ea typeface="宋体" panose="02010600030101010101" pitchFamily="2" charset="-122"/>
                        </a:rPr>
                        <a:t>方法论</a:t>
                      </a:r>
                    </a:p>
                  </a:txBody>
                  <a:tcPr anchor="ctr"/>
                </a:tc>
                <a:tc gridSpan="2">
                  <a:txBody>
                    <a:bodyPr/>
                    <a:lstStyle/>
                    <a:p>
                      <a:pPr>
                        <a:buNone/>
                      </a:pPr>
                      <a:r>
                        <a:rPr lang="zh-CN" altLang="en-US" sz="1600">
                          <a:latin typeface="宋体" panose="02010600030101010101" pitchFamily="2" charset="-122"/>
                          <a:ea typeface="宋体" panose="02010600030101010101" pitchFamily="2" charset="-122"/>
                          <a:cs typeface="宋体" panose="02010600030101010101" pitchFamily="2" charset="-122"/>
                        </a:rPr>
                        <a:t>与时俱进,开拓创新，在实践中认识和发现真理，在实践中检验和发展真理</a:t>
                      </a:r>
                    </a:p>
                  </a:txBody>
                  <a:tcPr anchor="ctr"/>
                </a:tc>
                <a:tc hMerge="1">
                  <a:txBody>
                    <a:bodyPr/>
                    <a:lstStyle/>
                    <a:p>
                      <a:endParaRPr lang="zh-CN"/>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681355" y="398780"/>
            <a:ext cx="7849235" cy="332359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1600" b="1" kern="0" dirty="0" smtClean="0">
                <a:solidFill>
                  <a:srgbClr val="000000"/>
                </a:solidFill>
                <a:latin typeface="Times New Roman" panose="02020603050405020304" pitchFamily="65" charset="-122"/>
                <a:ea typeface="宋体" panose="02010600030101010101" pitchFamily="2" charset="-122"/>
              </a:rPr>
              <a:t>6</a:t>
            </a:r>
            <a:r>
              <a:rPr lang="zh-CN" altLang="en-US" sz="1600" b="1" kern="0" dirty="0" smtClean="0">
                <a:solidFill>
                  <a:srgbClr val="000000"/>
                </a:solidFill>
                <a:latin typeface="Times New Roman" panose="02020603050405020304" pitchFamily="65" charset="-122"/>
                <a:ea typeface="宋体" panose="02010600030101010101" pitchFamily="2" charset="-122"/>
              </a:rPr>
              <a:t>.(</a:t>
            </a:r>
            <a:r>
              <a:rPr lang="zh-CN" altLang="en-US" sz="1600" kern="0" dirty="0" smtClean="0">
                <a:solidFill>
                  <a:srgbClr val="000000"/>
                </a:solidFill>
                <a:latin typeface="Times New Roman" panose="02020603050405020304" pitchFamily="65" charset="-122"/>
                <a:ea typeface="宋体" panose="02010600030101010101" pitchFamily="2" charset="-122"/>
              </a:rPr>
              <a:t>2014北京文综,</a:t>
            </a:r>
            <a:r>
              <a:rPr lang="zh-CN" altLang="en-US" sz="1600" kern="0" dirty="0" smtClean="0">
                <a:solidFill>
                  <a:srgbClr val="000000"/>
                </a:solidFill>
                <a:latin typeface="Times New Roman" panose="02020603050405020304" pitchFamily="65" charset="-122"/>
                <a:ea typeface="宋体" panose="02010600030101010101" pitchFamily="2" charset="-122"/>
              </a:rPr>
              <a:t>27)</a:t>
            </a:r>
            <a:r>
              <a:rPr lang="zh-CN" altLang="en-US" sz="1600" kern="0" dirty="0" smtClean="0">
                <a:solidFill>
                  <a:srgbClr val="000000"/>
                </a:solidFill>
                <a:latin typeface="Times New Roman" panose="02020603050405020304" pitchFamily="65" charset="-122"/>
                <a:ea typeface="宋体" panose="02010600030101010101" pitchFamily="2" charset="-122"/>
              </a:rPr>
              <a:t>经济建设与生态建设的协调发展,通俗地讲,就是要金山银山和绿水青山。某地在实践中对这“两座山”关系的认识经过了三个阶段:一是用绿水青山去换金山银山;二是既要金山银山,也要保住绿水青山;三是绿水青山本身就是金山银山。这一认识过程</a:t>
            </a:r>
            <a:r>
              <a:rPr lang="zh-CN" altLang="en-US" sz="1600" kern="0" spc="333" dirty="0" smtClean="0">
                <a:solidFill>
                  <a:srgbClr val="000000"/>
                </a:solidFill>
                <a:latin typeface="Times New Roman" panose="02020603050405020304" pitchFamily="65" charset="-122"/>
                <a:ea typeface="宋体" panose="02010600030101010101" pitchFamily="2" charset="-122"/>
              </a:rPr>
              <a:t> </a:t>
            </a:r>
            <a:r>
              <a:rPr lang="zh-CN" altLang="en-US" sz="1600" kern="0" dirty="0" smtClean="0">
                <a:solidFill>
                  <a:srgbClr val="000000"/>
                </a:solidFill>
                <a:latin typeface="Times New Roman" panose="02020603050405020304" pitchFamily="65" charset="-122"/>
                <a:ea typeface="宋体" panose="02010600030101010101" pitchFamily="2" charset="-122"/>
              </a:rPr>
              <a:t>(　</a:t>
            </a:r>
            <a:r>
              <a:rPr lang="en-US" altLang="zh-CN" sz="1600" kern="0" dirty="0" smtClean="0">
                <a:solidFill>
                  <a:srgbClr val="FF0000"/>
                </a:solidFill>
                <a:latin typeface="Times New Roman" panose="02020603050405020304" pitchFamily="65" charset="-122"/>
                <a:ea typeface="宋体" panose="02010600030101010101" pitchFamily="2" charset="-122"/>
              </a:rPr>
              <a:t>D</a:t>
            </a:r>
            <a:r>
              <a:rPr lang="zh-CN" altLang="en-US" sz="1600" kern="0" dirty="0" smtClean="0">
                <a:solidFill>
                  <a:srgbClr val="000000"/>
                </a:solidFill>
                <a:latin typeface="Times New Roman" panose="02020603050405020304" pitchFamily="65" charset="-122"/>
                <a:ea typeface="宋体" panose="02010600030101010101" pitchFamily="2" charset="-122"/>
              </a:rPr>
              <a:t>　)</a:t>
            </a:r>
            <a:endParaRPr lang="zh-CN" altLang="en-US" sz="1600" dirty="0"/>
          </a:p>
          <a:p>
            <a:pPr marL="0" indent="0" eaLnBrk="0" latinLnBrk="1" hangingPunct="0">
              <a:lnSpc>
                <a:spcPct val="150000"/>
              </a:lnSpc>
              <a:spcBef>
                <a:spcPts val="0"/>
              </a:spcBef>
              <a:buNone/>
            </a:pPr>
            <a:r>
              <a:rPr lang="zh-CN" altLang="en-US" sz="1600" kern="0" dirty="0" smtClean="0">
                <a:solidFill>
                  <a:srgbClr val="000000"/>
                </a:solidFill>
                <a:latin typeface="Times New Roman" panose="02020603050405020304" pitchFamily="65" charset="-122"/>
                <a:ea typeface="宋体" panose="02010600030101010101" pitchFamily="2" charset="-122"/>
              </a:rPr>
              <a:t>①每一阶段的特点相同</a:t>
            </a:r>
            <a:endParaRPr lang="zh-CN" altLang="en-US" sz="1600" dirty="0"/>
          </a:p>
          <a:p>
            <a:pPr marL="0" indent="0" eaLnBrk="0" latinLnBrk="1" hangingPunct="0">
              <a:lnSpc>
                <a:spcPct val="150000"/>
              </a:lnSpc>
              <a:spcBef>
                <a:spcPts val="0"/>
              </a:spcBef>
              <a:buNone/>
            </a:pPr>
            <a:r>
              <a:rPr lang="zh-CN" altLang="en-US" sz="1600" kern="0" dirty="0" smtClean="0">
                <a:solidFill>
                  <a:srgbClr val="000000"/>
                </a:solidFill>
                <a:latin typeface="Times New Roman" panose="02020603050405020304" pitchFamily="65" charset="-122"/>
                <a:ea typeface="宋体" panose="02010600030101010101" pitchFamily="2" charset="-122"/>
              </a:rPr>
              <a:t>②是一个由浅入深的发展过程</a:t>
            </a:r>
            <a:endParaRPr lang="zh-CN" altLang="en-US" sz="1600" dirty="0"/>
          </a:p>
          <a:p>
            <a:pPr marL="0" indent="0" eaLnBrk="0" latinLnBrk="1" hangingPunct="0">
              <a:lnSpc>
                <a:spcPct val="150000"/>
              </a:lnSpc>
              <a:spcBef>
                <a:spcPts val="0"/>
              </a:spcBef>
              <a:buNone/>
            </a:pPr>
            <a:r>
              <a:rPr lang="zh-CN" altLang="en-US" sz="1600" kern="0" dirty="0" smtClean="0">
                <a:solidFill>
                  <a:srgbClr val="000000"/>
                </a:solidFill>
                <a:latin typeface="Times New Roman" panose="02020603050405020304" pitchFamily="65" charset="-122"/>
                <a:ea typeface="宋体" panose="02010600030101010101" pitchFamily="2" charset="-122"/>
              </a:rPr>
              <a:t>③是一种圆圈式的循环运动</a:t>
            </a:r>
            <a:endParaRPr lang="zh-CN" altLang="en-US" sz="1600" dirty="0"/>
          </a:p>
          <a:p>
            <a:pPr marL="0" indent="0" eaLnBrk="0" latinLnBrk="1" hangingPunct="0">
              <a:lnSpc>
                <a:spcPct val="150000"/>
              </a:lnSpc>
              <a:spcBef>
                <a:spcPts val="0"/>
              </a:spcBef>
              <a:buNone/>
            </a:pPr>
            <a:r>
              <a:rPr lang="zh-CN" altLang="en-US" sz="1600" kern="0" dirty="0" smtClean="0">
                <a:solidFill>
                  <a:srgbClr val="000000"/>
                </a:solidFill>
                <a:latin typeface="Times New Roman" panose="02020603050405020304" pitchFamily="65" charset="-122"/>
                <a:ea typeface="宋体" panose="02010600030101010101" pitchFamily="2" charset="-122"/>
              </a:rPr>
              <a:t>④经过实践和认识的多次反复达到了更高境界</a:t>
            </a:r>
            <a:endParaRPr lang="zh-CN" altLang="en-US" sz="1600" dirty="0"/>
          </a:p>
          <a:p>
            <a:pPr marL="0" indent="0" eaLnBrk="0" latinLnBrk="1" hangingPunct="0">
              <a:lnSpc>
                <a:spcPct val="150000"/>
              </a:lnSpc>
              <a:spcBef>
                <a:spcPts val="0"/>
              </a:spcBef>
              <a:buNone/>
            </a:pPr>
            <a:r>
              <a:rPr lang="zh-CN" altLang="en-US" sz="1600" kern="0" dirty="0" smtClean="0">
                <a:solidFill>
                  <a:srgbClr val="000000"/>
                </a:solidFill>
                <a:latin typeface="Times New Roman" panose="02020603050405020304" pitchFamily="65" charset="-122"/>
                <a:ea typeface="宋体" panose="02010600030101010101" pitchFamily="2" charset="-122"/>
              </a:rPr>
              <a:t>A.①③　　B.①④　　C.②③　　D.②④</a:t>
            </a:r>
            <a:endParaRPr lang="zh-CN"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7380" y="362585"/>
            <a:ext cx="7823200" cy="295465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1600" b="1" kern="0" dirty="0" smtClean="0">
                <a:solidFill>
                  <a:srgbClr val="000000"/>
                </a:solidFill>
                <a:latin typeface="Times New Roman" panose="02020603050405020304" pitchFamily="65" charset="-122"/>
                <a:ea typeface="宋体" panose="02010600030101010101" pitchFamily="2" charset="-122"/>
              </a:rPr>
              <a:t>7</a:t>
            </a:r>
            <a:r>
              <a:rPr lang="zh-CN" altLang="en-US" sz="1600" b="1" kern="0" dirty="0" smtClean="0">
                <a:solidFill>
                  <a:srgbClr val="000000"/>
                </a:solidFill>
                <a:latin typeface="Times New Roman" panose="02020603050405020304" pitchFamily="65" charset="-122"/>
                <a:ea typeface="宋体" panose="02010600030101010101" pitchFamily="2" charset="-122"/>
              </a:rPr>
              <a:t>.</a:t>
            </a:r>
            <a:r>
              <a:rPr lang="zh-CN" altLang="en-US" sz="1600" kern="0" dirty="0" smtClean="0">
                <a:solidFill>
                  <a:srgbClr val="000000"/>
                </a:solidFill>
                <a:latin typeface="Times New Roman" panose="02020603050405020304" pitchFamily="65" charset="-122"/>
                <a:ea typeface="宋体" panose="02010600030101010101" pitchFamily="2" charset="-122"/>
              </a:rPr>
              <a:t>(2017北京石景山一模,26)2000多年前,亚里士多德曾提出一个力学定理:“物体下落的速度和物体的重量成正比。”1800多年后,伽利略用实验证明,一切物体不论轻重都以同样的时间经过同样的距离坠落。牛顿在此基础上加以完善,以经典力学代替了亚里士多德力学。大约200年后,经典力学被爱因斯坦的狭义相对论力学所取代。此后不过10年,广义相对论诞生了。这表明</a:t>
            </a:r>
            <a:r>
              <a:rPr lang="zh-CN" altLang="en-US" sz="1600" kern="0" spc="333" dirty="0" smtClean="0">
                <a:solidFill>
                  <a:srgbClr val="000000"/>
                </a:solidFill>
                <a:latin typeface="Times New Roman" panose="02020603050405020304" pitchFamily="65" charset="-122"/>
                <a:ea typeface="宋体" panose="02010600030101010101" pitchFamily="2" charset="-122"/>
              </a:rPr>
              <a:t> </a:t>
            </a:r>
            <a:r>
              <a:rPr lang="zh-CN" altLang="en-US" sz="1600" kern="0" dirty="0" smtClean="0">
                <a:solidFill>
                  <a:srgbClr val="000000"/>
                </a:solidFill>
                <a:latin typeface="Times New Roman" panose="02020603050405020304" pitchFamily="65" charset="-122"/>
                <a:ea typeface="宋体" panose="02010600030101010101" pitchFamily="2" charset="-122"/>
              </a:rPr>
              <a:t>(</a:t>
            </a:r>
            <a:r>
              <a:rPr lang="zh-CN" altLang="en-US" sz="1600" kern="0" dirty="0" smtClean="0">
                <a:solidFill>
                  <a:srgbClr val="FF0000"/>
                </a:solidFill>
                <a:latin typeface="Times New Roman" panose="02020603050405020304" pitchFamily="65" charset="-122"/>
                <a:ea typeface="宋体" panose="02010600030101010101" pitchFamily="2" charset="-122"/>
              </a:rPr>
              <a:t>　</a:t>
            </a:r>
            <a:r>
              <a:rPr lang="en-US" altLang="zh-CN" sz="1600" kern="0" dirty="0" smtClean="0">
                <a:solidFill>
                  <a:srgbClr val="FF0000"/>
                </a:solidFill>
                <a:latin typeface="Times New Roman" panose="02020603050405020304" pitchFamily="65" charset="-122"/>
                <a:ea typeface="宋体" panose="02010600030101010101" pitchFamily="2" charset="-122"/>
              </a:rPr>
              <a:t>D</a:t>
            </a:r>
            <a:r>
              <a:rPr lang="zh-CN" altLang="en-US" sz="1600" kern="0" dirty="0" smtClean="0">
                <a:solidFill>
                  <a:srgbClr val="000000"/>
                </a:solidFill>
                <a:latin typeface="Times New Roman" panose="02020603050405020304" pitchFamily="65" charset="-122"/>
                <a:ea typeface="宋体" panose="02010600030101010101" pitchFamily="2" charset="-122"/>
              </a:rPr>
              <a:t>　)</a:t>
            </a:r>
            <a:endParaRPr lang="zh-CN" altLang="en-US" sz="1600" dirty="0"/>
          </a:p>
          <a:p>
            <a:pPr marL="0" indent="0" eaLnBrk="0" latinLnBrk="1" hangingPunct="0">
              <a:lnSpc>
                <a:spcPct val="150000"/>
              </a:lnSpc>
              <a:spcBef>
                <a:spcPts val="0"/>
              </a:spcBef>
              <a:buNone/>
            </a:pPr>
            <a:r>
              <a:rPr lang="zh-CN" altLang="en-US" sz="1600" kern="0" dirty="0" smtClean="0">
                <a:solidFill>
                  <a:srgbClr val="000000"/>
                </a:solidFill>
                <a:latin typeface="Times New Roman" panose="02020603050405020304" pitchFamily="65" charset="-122"/>
                <a:ea typeface="宋体" panose="02010600030101010101" pitchFamily="2" charset="-122"/>
              </a:rPr>
              <a:t>①实践活动是历史的发展着的  ②认识有一个逐步深入的过程</a:t>
            </a:r>
            <a:endParaRPr lang="zh-CN" altLang="en-US" sz="1600" dirty="0"/>
          </a:p>
          <a:p>
            <a:pPr marL="0" indent="0" eaLnBrk="0" latinLnBrk="1" hangingPunct="0">
              <a:lnSpc>
                <a:spcPct val="150000"/>
              </a:lnSpc>
              <a:spcBef>
                <a:spcPts val="0"/>
              </a:spcBef>
              <a:buNone/>
            </a:pPr>
            <a:r>
              <a:rPr lang="zh-CN" altLang="en-US" sz="1600" kern="0" dirty="0" smtClean="0">
                <a:solidFill>
                  <a:srgbClr val="000000"/>
                </a:solidFill>
                <a:latin typeface="Times New Roman" panose="02020603050405020304" pitchFamily="65" charset="-122"/>
                <a:ea typeface="宋体" panose="02010600030101010101" pitchFamily="2" charset="-122"/>
              </a:rPr>
              <a:t>③已经确定的真理可能被推翻  ④真理在发展中不断超越自身</a:t>
            </a:r>
            <a:endParaRPr lang="zh-CN" altLang="en-US" sz="1600" dirty="0"/>
          </a:p>
          <a:p>
            <a:pPr marL="0" indent="0" eaLnBrk="0" latinLnBrk="1" hangingPunct="0">
              <a:lnSpc>
                <a:spcPct val="150000"/>
              </a:lnSpc>
              <a:spcBef>
                <a:spcPts val="0"/>
              </a:spcBef>
              <a:buNone/>
            </a:pPr>
            <a:r>
              <a:rPr lang="zh-CN" altLang="en-US" sz="1600" kern="0" dirty="0" smtClean="0">
                <a:solidFill>
                  <a:srgbClr val="000000"/>
                </a:solidFill>
                <a:latin typeface="Times New Roman" panose="02020603050405020304" pitchFamily="65" charset="-122"/>
                <a:ea typeface="宋体" panose="02010600030101010101" pitchFamily="2" charset="-122"/>
              </a:rPr>
              <a:t>A.①③　　B.①④　　C.②③　　D.②④</a:t>
            </a:r>
            <a:endParaRPr lang="zh-CN"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ltLang="zh-CN"/>
              <a:t>五、易错易混分析</a:t>
            </a:r>
          </a:p>
        </p:txBody>
      </p:sp>
      <p:sp>
        <p:nvSpPr>
          <p:cNvPr id="3" name="内容占位符 2"/>
          <p:cNvSpPr>
            <a:spLocks noGrp="1"/>
          </p:cNvSpPr>
          <p:nvPr>
            <p:ph idx="1"/>
          </p:nvPr>
        </p:nvSpPr>
        <p:spPr>
          <a:xfrm>
            <a:off x="502285" y="714375"/>
            <a:ext cx="8139430" cy="4348480"/>
          </a:xfrm>
        </p:spPr>
        <p:txBody>
          <a:bodyPr>
            <a:noAutofit/>
          </a:bodyPr>
          <a:lstStyle/>
          <a:p>
            <a:r>
              <a:rPr lang="zh-CN" altLang="en-US" sz="1400"/>
              <a:t>1.人的一切活动都是实践。</a:t>
            </a:r>
          </a:p>
          <a:p>
            <a:pPr marL="0" indent="0">
              <a:buNone/>
            </a:pPr>
            <a:r>
              <a:rPr lang="zh-CN" altLang="en-US" sz="1400"/>
              <a:t>分析：实践是人们改造客观世界的物质活动。改造主观世界的活动不属于实践。</a:t>
            </a:r>
          </a:p>
          <a:p>
            <a:r>
              <a:rPr lang="zh-CN" altLang="en-US" sz="1400"/>
              <a:t>2.实践是一种主观活动</a:t>
            </a:r>
          </a:p>
          <a:p>
            <a:pPr marL="0" indent="0">
              <a:buNone/>
            </a:pPr>
            <a:r>
              <a:rPr lang="zh-CN" altLang="en-US" sz="1400"/>
              <a:t>分析：实践是主观见之于客观的活动，虽然实践具有主观能动性，不能把实践的主观性和客观性割裂开来。</a:t>
            </a:r>
          </a:p>
          <a:p>
            <a:r>
              <a:rPr lang="zh-CN" altLang="en-US" sz="1400"/>
              <a:t>3.实践是有意识的、有目的的能动性活动，因此盲目的实践是不存在的。</a:t>
            </a:r>
          </a:p>
          <a:p>
            <a:pPr marL="0" indent="0">
              <a:buNone/>
            </a:pPr>
            <a:r>
              <a:rPr lang="zh-CN" altLang="en-US" sz="1400"/>
              <a:t>分析：任何实践都是有意识、有目的的能动性活动。盲目的实践是指没有以正确认识为指导，因此盲目的实践是存在的。</a:t>
            </a:r>
          </a:p>
          <a:p>
            <a:r>
              <a:rPr lang="zh-CN" altLang="en-US" sz="1400"/>
              <a:t>4.实践是社会性的活动，因此，单个人的实践活动是不存在的。</a:t>
            </a:r>
          </a:p>
          <a:p>
            <a:pPr marL="0" indent="0">
              <a:buNone/>
            </a:pPr>
            <a:r>
              <a:rPr lang="zh-CN" altLang="en-US" sz="1400"/>
              <a:t>分析：实践具有社会性是指任何实践都是处在一定社会关系中的人的活动，孤立的活动是不存在的。单个人的实践活动是指实践的主体数量是单个人，并未否认单个人的社会性，因此单个人的实践活动不存在是不正确的。</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384175" y="816610"/>
          <a:ext cx="8317865" cy="4010025"/>
        </p:xfrm>
        <a:graphic>
          <a:graphicData uri="http://schemas.openxmlformats.org/drawingml/2006/table">
            <a:tbl>
              <a:tblPr firstRow="1" bandRow="1">
                <a:tableStyleId>{5940675A-B579-460E-94D1-54222C63F5DA}</a:tableStyleId>
              </a:tblPr>
              <a:tblGrid>
                <a:gridCol w="957580"/>
                <a:gridCol w="287655"/>
                <a:gridCol w="880745"/>
                <a:gridCol w="650240"/>
                <a:gridCol w="581660"/>
                <a:gridCol w="1846580"/>
                <a:gridCol w="3113405"/>
              </a:tblGrid>
              <a:tr h="528320">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考题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7E8"/>
                    </a:solid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涉分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7E8"/>
                    </a:solid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考点</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7E8"/>
                    </a:solid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题型</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7E8"/>
                    </a:solid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难度</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7E8"/>
                    </a:solid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设题情境</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7E8"/>
                    </a:solid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核心素养</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6E7E8"/>
                    </a:solidFill>
                  </a:tcPr>
                </a:tc>
              </a:tr>
              <a:tr h="571500">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２０1９北京文综，２８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４ 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r>
                        <a:rPr lang="zh-CN" altLang="en-US" sz="1200" b="0">
                          <a:latin typeface="宋体" panose="02010600030101010101" pitchFamily="2" charset="-122"/>
                          <a:ea typeface="宋体" panose="02010600030101010101" pitchFamily="2" charset="-122"/>
                          <a:cs typeface="宋体" panose="02010600030101010101" pitchFamily="2" charset="-122"/>
                        </a:rPr>
                        <a:t>实践与认识</a:t>
                      </a: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选择题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易</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百年前畅想的画面</a:t>
                      </a:r>
                      <a:r>
                        <a:rPr lang="en-US" sz="1200" b="0">
                          <a:latin typeface="宋体" panose="02010600030101010101" pitchFamily="2" charset="-122"/>
                          <a:ea typeface="宋体" panose="02010600030101010101" pitchFamily="2" charset="-122"/>
                          <a:cs typeface="PMingLiU" panose="02020500000000000000" charset="-120"/>
                        </a:rPr>
                        <a:t>，</a:t>
                      </a:r>
                      <a:r>
                        <a:rPr lang="en-US" sz="1200" b="0">
                          <a:latin typeface="宋体" panose="02010600030101010101" pitchFamily="2" charset="-122"/>
                          <a:ea typeface="宋体" panose="02010600030101010101" pitchFamily="2" charset="-122"/>
                          <a:cs typeface="宋体" panose="02010600030101010101" pitchFamily="2" charset="-122"/>
                        </a:rPr>
                        <a:t>如今变为现实</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科学精神</a:t>
                      </a:r>
                      <a:r>
                        <a:rPr lang="en-US" sz="1200" b="0">
                          <a:latin typeface="宋体" panose="02010600030101010101" pitchFamily="2" charset="-122"/>
                          <a:ea typeface="宋体" panose="02010600030101010101" pitchFamily="2" charset="-122"/>
                          <a:cs typeface="PMingLiU" panose="02020500000000000000" charset="-120"/>
                        </a:rPr>
                        <a:t>：</a:t>
                      </a:r>
                      <a:r>
                        <a:rPr lang="en-US" sz="1200" b="0">
                          <a:latin typeface="宋体" panose="02010600030101010101" pitchFamily="2" charset="-122"/>
                          <a:ea typeface="宋体" panose="02010600030101010101" pitchFamily="2" charset="-122"/>
                          <a:cs typeface="宋体" panose="02010600030101010101" pitchFamily="2" charset="-122"/>
                        </a:rPr>
                        <a:t>通过畅想的画面变为现实的事例</a:t>
                      </a:r>
                      <a:r>
                        <a:rPr lang="en-US" sz="1200" b="0">
                          <a:latin typeface="宋体" panose="02010600030101010101" pitchFamily="2" charset="-122"/>
                          <a:ea typeface="宋体" panose="02010600030101010101" pitchFamily="2" charset="-122"/>
                          <a:cs typeface="PMingLiU" panose="02020500000000000000" charset="-120"/>
                        </a:rPr>
                        <a:t>，</a:t>
                      </a:r>
                      <a:r>
                        <a:rPr lang="en-US" sz="1200" b="0">
                          <a:latin typeface="宋体" panose="02010600030101010101" pitchFamily="2" charset="-122"/>
                          <a:ea typeface="宋体" panose="02010600030101010101" pitchFamily="2" charset="-122"/>
                          <a:cs typeface="宋体" panose="02010600030101010101" pitchFamily="2" charset="-122"/>
                        </a:rPr>
                        <a:t>引导学生树立正确的实践观</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435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２０１８北京文综，２５</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４ 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r>
                        <a:rPr lang="zh-CN" altLang="en-US" sz="1200" b="0">
                          <a:latin typeface="宋体" panose="02010600030101010101" pitchFamily="2" charset="-122"/>
                          <a:ea typeface="宋体" panose="02010600030101010101" pitchFamily="2" charset="-122"/>
                          <a:cs typeface="宋体" panose="02010600030101010101" pitchFamily="2" charset="-122"/>
                        </a:rPr>
                        <a:t>实践与认识</a:t>
                      </a: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选择题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altLang="en-US" sz="1200" b="0">
                          <a:latin typeface="宋体" panose="02010600030101010101" pitchFamily="2" charset="-122"/>
                          <a:ea typeface="宋体" panose="02010600030101010101" pitchFamily="2" charset="-122"/>
                          <a:cs typeface="PMingLiU" panose="02020500000000000000" charset="-120"/>
                        </a:rPr>
                        <a:t>0.49</a:t>
                      </a: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“人”字形铁路与京张高铁</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科学精神</a:t>
                      </a:r>
                      <a:r>
                        <a:rPr lang="en-US" sz="1200" b="0">
                          <a:latin typeface="宋体" panose="02010600030101010101" pitchFamily="2" charset="-122"/>
                          <a:ea typeface="宋体" panose="02010600030101010101" pitchFamily="2" charset="-122"/>
                          <a:cs typeface="PMingLiU" panose="02020500000000000000" charset="-120"/>
                        </a:rPr>
                        <a:t>：</a:t>
                      </a:r>
                      <a:r>
                        <a:rPr lang="en-US" sz="1200" b="0">
                          <a:latin typeface="宋体" panose="02010600030101010101" pitchFamily="2" charset="-122"/>
                          <a:ea typeface="宋体" panose="02010600030101010101" pitchFamily="2" charset="-122"/>
                          <a:cs typeface="宋体" panose="02010600030101010101" pitchFamily="2" charset="-122"/>
                        </a:rPr>
                        <a:t>引导学生思考建设者攻坚克难中蕴含的哲学道理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08000">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２０１７北京文综，２８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４ 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r>
                        <a:rPr lang="zh-CN" altLang="en-US" sz="1200" b="0">
                          <a:latin typeface="宋体" panose="02010600030101010101" pitchFamily="2" charset="-122"/>
                          <a:ea typeface="宋体" panose="02010600030101010101" pitchFamily="2" charset="-122"/>
                          <a:cs typeface="宋体" panose="02010600030101010101" pitchFamily="2" charset="-122"/>
                        </a:rPr>
                        <a:t>实践与认识</a:t>
                      </a: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选择题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altLang="en-US" sz="1200" b="0">
                          <a:latin typeface="宋体" panose="02010600030101010101" pitchFamily="2" charset="-122"/>
                          <a:ea typeface="宋体" panose="02010600030101010101" pitchFamily="2" charset="-122"/>
                          <a:cs typeface="PMingLiU" panose="02020500000000000000" charset="-120"/>
                        </a:rPr>
                        <a:t>0.95</a:t>
                      </a: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太空科技助力“ 健康中国”</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科学精神</a:t>
                      </a:r>
                      <a:r>
                        <a:rPr lang="en-US" sz="1200" b="0">
                          <a:latin typeface="宋体" panose="02010600030101010101" pitchFamily="2" charset="-122"/>
                          <a:ea typeface="宋体" panose="02010600030101010101" pitchFamily="2" charset="-122"/>
                          <a:cs typeface="PMingLiU" panose="02020500000000000000" charset="-120"/>
                        </a:rPr>
                        <a:t>：</a:t>
                      </a:r>
                      <a:r>
                        <a:rPr lang="en-US" sz="1200" b="0">
                          <a:latin typeface="宋体" panose="02010600030101010101" pitchFamily="2" charset="-122"/>
                          <a:ea typeface="宋体" panose="02010600030101010101" pitchFamily="2" charset="-122"/>
                          <a:cs typeface="宋体" panose="02010600030101010101" pitchFamily="2" charset="-122"/>
                        </a:rPr>
                        <a:t>引导学生关注科技发展</a:t>
                      </a:r>
                      <a:r>
                        <a:rPr lang="en-US" sz="1200" b="0">
                          <a:latin typeface="宋体" panose="02010600030101010101" pitchFamily="2" charset="-122"/>
                          <a:ea typeface="宋体" panose="02010600030101010101" pitchFamily="2" charset="-122"/>
                          <a:cs typeface="PMingLiU" panose="02020500000000000000" charset="-120"/>
                        </a:rPr>
                        <a:t>，</a:t>
                      </a:r>
                      <a:r>
                        <a:rPr lang="en-US" sz="1200" b="0">
                          <a:latin typeface="宋体" panose="02010600030101010101" pitchFamily="2" charset="-122"/>
                          <a:ea typeface="宋体" panose="02010600030101010101" pitchFamily="2" charset="-122"/>
                          <a:cs typeface="宋体" panose="02010600030101010101" pitchFamily="2" charset="-122"/>
                        </a:rPr>
                        <a:t>树立创新意识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754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２０１６  北京文综，２６</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４ 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r>
                        <a:rPr lang="zh-CN" altLang="en-US" sz="1200" b="0">
                          <a:latin typeface="宋体" panose="02010600030101010101" pitchFamily="2" charset="-122"/>
                          <a:ea typeface="宋体" panose="02010600030101010101" pitchFamily="2" charset="-122"/>
                          <a:cs typeface="宋体" panose="02010600030101010101" pitchFamily="2" charset="-122"/>
                        </a:rPr>
                        <a:t>实践与认识</a:t>
                      </a: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选择题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0.78</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某国际学术期刊封面用中国山水画表现科学研究成果</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科学精神：引导考生从哲学和文化层面思考科学与艺术的关系， 体现了对人文底蕴、科学精神、审美情趣等综合性要求</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2930">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２０１５北京文综，２４</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４ 分</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r>
                        <a:rPr lang="zh-CN" altLang="en-US" sz="1200" b="0">
                          <a:latin typeface="宋体" panose="02010600030101010101" pitchFamily="2" charset="-122"/>
                          <a:ea typeface="宋体" panose="02010600030101010101" pitchFamily="2" charset="-122"/>
                          <a:cs typeface="宋体" panose="02010600030101010101" pitchFamily="2" charset="-122"/>
                        </a:rPr>
                        <a:t>实践与认识</a:t>
                      </a: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选择题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altLang="en-US" sz="1200" b="0">
                          <a:latin typeface="宋体" panose="02010600030101010101" pitchFamily="2" charset="-122"/>
                          <a:ea typeface="宋体" panose="02010600030101010101" pitchFamily="2" charset="-122"/>
                          <a:cs typeface="PMingLiU" panose="02020500000000000000" charset="-120"/>
                        </a:rPr>
                        <a:t>0.93</a:t>
                      </a: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以谷雨节气为素材</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科学精神</a:t>
                      </a:r>
                      <a:r>
                        <a:rPr lang="en-US" sz="1200" b="0">
                          <a:latin typeface="宋体" panose="02010600030101010101" pitchFamily="2" charset="-122"/>
                          <a:ea typeface="宋体" panose="02010600030101010101" pitchFamily="2" charset="-122"/>
                          <a:cs typeface="PMingLiU" panose="02020500000000000000" charset="-120"/>
                        </a:rPr>
                        <a:t>：</a:t>
                      </a:r>
                      <a:r>
                        <a:rPr lang="en-US" sz="1200" b="0">
                          <a:latin typeface="宋体" panose="02010600030101010101" pitchFamily="2" charset="-122"/>
                          <a:ea typeface="宋体" panose="02010600030101010101" pitchFamily="2" charset="-122"/>
                          <a:cs typeface="宋体" panose="02010600030101010101" pitchFamily="2" charset="-122"/>
                        </a:rPr>
                        <a:t>运用哲学思维思考生活问题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7375">
                <a:tc gridSpan="2">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北京５年总计</a:t>
                      </a:r>
                    </a:p>
                    <a:p>
                      <a:pPr indent="0" algn="ctr">
                        <a:buNone/>
                      </a:pPr>
                      <a:r>
                        <a:rPr lang="en-US" altLang="zh-CN" sz="1200" b="0">
                          <a:latin typeface="宋体" panose="02010600030101010101" pitchFamily="2" charset="-122"/>
                          <a:ea typeface="宋体" panose="02010600030101010101" pitchFamily="2" charset="-122"/>
                        </a:rPr>
                        <a:t>次数</a:t>
                      </a:r>
                      <a:endParaRPr 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5">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r>
                        <a:rPr lang="zh-CN" altLang="en-US" sz="1200" b="0">
                          <a:latin typeface="宋体" panose="02010600030101010101" pitchFamily="2" charset="-122"/>
                          <a:ea typeface="宋体" panose="02010600030101010101" pitchFamily="2" charset="-122"/>
                          <a:cs typeface="宋体" panose="02010600030101010101" pitchFamily="2" charset="-122"/>
                        </a:rPr>
                        <a:t>实践与认识：</a:t>
                      </a:r>
                      <a:r>
                        <a:rPr lang="en-US" altLang="zh-CN" sz="1200" b="0">
                          <a:latin typeface="宋体" panose="02010600030101010101" pitchFamily="2" charset="-122"/>
                          <a:ea typeface="宋体" panose="02010600030101010101" pitchFamily="2" charset="-122"/>
                          <a:cs typeface="宋体" panose="02010600030101010101" pitchFamily="2" charset="-122"/>
                        </a:rPr>
                        <a:t>5</a:t>
                      </a:r>
                      <a:r>
                        <a:rPr lang="en-US" sz="1200" b="0">
                          <a:latin typeface="宋体" panose="02010600030101010101" pitchFamily="2" charset="-122"/>
                          <a:ea typeface="宋体" panose="02010600030101010101" pitchFamily="2" charset="-122"/>
                          <a:cs typeface="宋体" panose="02010600030101010101" pitchFamily="2" charset="-122"/>
                        </a:rPr>
                        <a:t>次，20分；</a:t>
                      </a:r>
                      <a:r>
                        <a:rPr lang="zh-CN" altLang="en-US" sz="1200" b="0">
                          <a:latin typeface="宋体" panose="02010600030101010101" pitchFamily="2" charset="-122"/>
                          <a:ea typeface="宋体" panose="02010600030101010101" pitchFamily="2" charset="-122"/>
                          <a:cs typeface="宋体" panose="02010600030101010101" pitchFamily="2" charset="-122"/>
                        </a:rPr>
                        <a:t>真理、认识真理是一个过程：</a:t>
                      </a:r>
                      <a:r>
                        <a:rPr lang="en-US" sz="1200" b="0">
                          <a:latin typeface="宋体" panose="02010600030101010101" pitchFamily="2" charset="-122"/>
                          <a:ea typeface="宋体" panose="02010600030101010101" pitchFamily="2" charset="-122"/>
                          <a:cs typeface="宋体" panose="02010600030101010101" pitchFamily="2" charset="-122"/>
                        </a:rPr>
                        <a:t>未考查</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chemeClr val="tx1"/>
                      </a:solidFill>
                      <a:prstDash val="solid"/>
                      <a:headEnd type="none" w="med" len="med"/>
                      <a:tailEnd type="none" w="med" len="med"/>
                    </a:lnT>
                  </a:tcPr>
                </a:tc>
                <a:tc hMerge="1">
                  <a:txBody>
                    <a:bodyPr/>
                    <a:lstStyle/>
                    <a:p>
                      <a:endParaRPr lang="zh-CN"/>
                    </a:p>
                  </a:txBody>
                  <a:tcPr>
                    <a:lnT w="12700" cap="flat" cmpd="sng">
                      <a:solidFill>
                        <a:schemeClr val="tx1"/>
                      </a:solidFill>
                      <a:prstDash val="solid"/>
                      <a:headEnd type="none" w="med" len="med"/>
                      <a:tailEnd type="none" w="med" len="med"/>
                    </a:lnT>
                  </a:tcPr>
                </a:tc>
                <a:tc hMerge="1">
                  <a:txBody>
                    <a:bodyPr/>
                    <a:lstStyle/>
                    <a:p>
                      <a:endParaRPr lang="zh-CN"/>
                    </a:p>
                  </a:txBody>
                  <a:tcPr>
                    <a:lnT w="12700" cap="flat" cmpd="sng">
                      <a:solidFill>
                        <a:schemeClr val="tx1"/>
                      </a:solidFill>
                      <a:prstDash val="solid"/>
                      <a:headEnd type="none" w="med" len="med"/>
                      <a:tailEnd type="none" w="med" len="med"/>
                    </a:lnT>
                  </a:tcPr>
                </a:tc>
                <a:tc hMerge="1">
                  <a:txBody>
                    <a:bodyPr/>
                    <a:lstStyle/>
                    <a:p>
                      <a:endParaRPr lang="zh-CN"/>
                    </a:p>
                  </a:txBody>
                  <a:tcPr>
                    <a:lnR w="12700" cap="flat">
                      <a:solidFill>
                        <a:schemeClr val="tx1"/>
                      </a:solidFill>
                      <a:prstDash val="solid"/>
                    </a:lnR>
                    <a:lnT w="12700" cap="flat" cmpd="sng">
                      <a:solidFill>
                        <a:schemeClr val="tx1"/>
                      </a:solidFill>
                      <a:prstDash val="solid"/>
                      <a:headEnd type="none" w="med" len="med"/>
                      <a:tailEnd type="none" w="med" len="med"/>
                    </a:lnT>
                  </a:tcPr>
                </a:tc>
              </a:tr>
            </a:tbl>
          </a:graphicData>
        </a:graphic>
      </p:graphicFrame>
      <p:sp>
        <p:nvSpPr>
          <p:cNvPr id="6" name="标题 5"/>
          <p:cNvSpPr>
            <a:spLocks noGrp="1"/>
          </p:cNvSpPr>
          <p:nvPr>
            <p:ph type="title"/>
          </p:nvPr>
        </p:nvSpPr>
        <p:spPr/>
        <p:txBody>
          <a:bodyPr>
            <a:normAutofit fontScale="90000"/>
          </a:bodyPr>
          <a:lstStyle/>
          <a:p>
            <a:r>
              <a:rPr lang="zh-CN" altLang="en-US"/>
              <a:t>一、历年考情</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2285" y="415290"/>
            <a:ext cx="8139430" cy="4465955"/>
          </a:xfrm>
        </p:spPr>
        <p:txBody>
          <a:bodyPr>
            <a:noAutofit/>
          </a:bodyPr>
          <a:lstStyle/>
          <a:p>
            <a:r>
              <a:rPr lang="zh-CN" altLang="en-US" sz="1400"/>
              <a:t>5.实践是获取认识的唯一途径。</a:t>
            </a:r>
          </a:p>
          <a:p>
            <a:pPr marL="0" indent="0">
              <a:buNone/>
            </a:pPr>
            <a:r>
              <a:rPr lang="zh-CN" altLang="en-US" sz="1400"/>
              <a:t>分析：途径与来源不同。认识的来源只能是实践，而途径有两个，即直接经验和间接经验。间接经验获得的认识，其来源仍然是实践。</a:t>
            </a:r>
          </a:p>
          <a:p>
            <a:r>
              <a:rPr lang="zh-CN" altLang="en-US" sz="1400"/>
              <a:t>6.科学理论是检验认识的真理性的唯一标准。</a:t>
            </a:r>
          </a:p>
          <a:p>
            <a:pPr marL="0" indent="0">
              <a:buNone/>
            </a:pPr>
            <a:r>
              <a:rPr lang="zh-CN" altLang="en-US" sz="1400"/>
              <a:t>分析：科学理论就是已有的正确认识，不能将已有的认识作为检验后来认识真理性的标准。实践是检验认识真理性的唯一标准。</a:t>
            </a:r>
          </a:p>
          <a:p>
            <a:r>
              <a:rPr lang="zh-CN" altLang="en-US" sz="1400"/>
              <a:t>7.真理最基本的属性是客观性，因此，真理的形式是客观的。</a:t>
            </a:r>
          </a:p>
          <a:p>
            <a:pPr marL="0" indent="0">
              <a:buNone/>
            </a:pPr>
            <a:r>
              <a:rPr lang="zh-CN" altLang="en-US" sz="1400"/>
              <a:t>分析：真理的内容是客观的，但是形式是主观的。</a:t>
            </a:r>
          </a:p>
          <a:p>
            <a:r>
              <a:rPr lang="zh-CN" altLang="en-US" sz="1400"/>
              <a:t>8.真理是具体的、有条件的，因此，任何真理中都包含着谬误。</a:t>
            </a:r>
          </a:p>
          <a:p>
            <a:pPr marL="0" indent="0">
              <a:buNone/>
            </a:pPr>
            <a:r>
              <a:rPr lang="zh-CN" altLang="en-US" sz="1400"/>
              <a:t>分析：真理是具体的、有条件的是指任何真理都有自己适用的条件和范围，如果超出这个条件和范围，真理就会转化为谬误。真理是对客观事物及其规律的正确认识，任何真理中包含谬误的说法是错误的。</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2412" y="428084"/>
            <a:ext cx="8139178" cy="4042179"/>
          </a:xfrm>
        </p:spPr>
        <p:txBody>
          <a:bodyPr/>
          <a:lstStyle/>
          <a:p>
            <a:r>
              <a:rPr lang="zh-CN" altLang="en-US" sz="1400"/>
              <a:t>9.真理是客观与主观、实践与理论的具体的历史的统一。</a:t>
            </a:r>
          </a:p>
          <a:p>
            <a:pPr marL="0" indent="0">
              <a:buNone/>
            </a:pPr>
            <a:r>
              <a:rPr lang="zh-CN" altLang="en-US" sz="1400"/>
              <a:t>分析：真理是主观与客观、理论与实践的具体的历史的统一。</a:t>
            </a:r>
          </a:p>
          <a:p>
            <a:r>
              <a:rPr lang="zh-CN" altLang="en-US" sz="1400"/>
              <a:t>10.认识过程是一种圆圈式的循环运动。</a:t>
            </a:r>
          </a:p>
          <a:p>
            <a:pPr marL="0" indent="0">
              <a:buNone/>
            </a:pPr>
            <a:r>
              <a:rPr lang="zh-CN" altLang="en-US" sz="1400"/>
              <a:t>分析：认识是波浪式前进或螺旋式上升的过程，而不是圆圈式的循环运动。如果是循环运动，则认识没有在实践中得到发展。</a:t>
            </a:r>
          </a:p>
          <a:p>
            <a:r>
              <a:rPr lang="zh-CN" altLang="en-US" sz="1400"/>
              <a:t>11.认识的反复性表明，追求真理是一个永无止境的过程。</a:t>
            </a:r>
          </a:p>
          <a:p>
            <a:pPr marL="0" indent="0">
              <a:buNone/>
            </a:pPr>
            <a:r>
              <a:rPr lang="zh-CN" altLang="en-US" sz="1400"/>
              <a:t>分析：认识的无限性表明，追求真理是一个永无止境的过程。</a:t>
            </a:r>
          </a:p>
          <a:p>
            <a:r>
              <a:rPr lang="zh-CN" altLang="en-US" sz="1400"/>
              <a:t>12.认识是一个从认识到实践、从实践到认识的波浪式前进、螺旋式上升的过程。</a:t>
            </a:r>
          </a:p>
          <a:p>
            <a:pPr marL="0" indent="0">
              <a:buNone/>
            </a:pPr>
            <a:r>
              <a:rPr lang="zh-CN" altLang="en-US" sz="1400"/>
              <a:t>分析：认识是一个从实践到认识，再从认识到实践的波浪式前进、螺旋式上升的过程。实践是认识的来源，因而实践与认识的顺序不能颠倒。</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六、相关热点</a:t>
            </a:r>
          </a:p>
        </p:txBody>
      </p:sp>
      <p:sp>
        <p:nvSpPr>
          <p:cNvPr id="3" name="内容占位符 2"/>
          <p:cNvSpPr>
            <a:spLocks noGrp="1"/>
          </p:cNvSpPr>
          <p:nvPr>
            <p:ph idx="1"/>
          </p:nvPr>
        </p:nvSpPr>
        <p:spPr/>
        <p:txBody>
          <a:bodyPr/>
          <a:lstStyle/>
          <a:p>
            <a:r>
              <a:rPr altLang="zh-CN" sz="1800"/>
              <a:t>2019年10月31日，中国共产党十九届四中全会审议通过《中共中央关于坚持和完善中国特色社会主义制度、推进国家治理体系和治理能力现代化若干重大问题的决定》（以下简称《决定》）。</a:t>
            </a:r>
          </a:p>
          <a:p>
            <a:r>
              <a:rPr altLang="zh-CN" sz="1800"/>
              <a:t>《决定》对社会主义基本经济制度的内涵做了进一步完善。把社会主义基本经济制度从以往的单一制度扩展为制度体系，即不仅包括以公有制为主体、多种所有制经济共同发展的所有制制度，还包括接劳分配为主体、多种分配方式并存的分配制度和社会主义市场经济体制。</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r>
              <a:rPr lang="zh-CN" altLang="en-US" sz="1600">
                <a:latin typeface="宋体" panose="02010600030101010101" pitchFamily="2" charset="-122"/>
                <a:ea typeface="宋体" panose="02010600030101010101" pitchFamily="2" charset="-122"/>
              </a:rPr>
              <a:t>解析：我国对基本经济制度的表述体现了随着社会主义现代化建设实践的不断发展，对我国基本经济制度的认识在不断深化，体现了实践和认识的辩证关系，同时也反映了真理是具体的，适应于特定的历史时代的，反映了主观与客观的具体的历史的统一，也反映了随着中国社会的不断发展，对基本经济制度认识的无限性与上升性。</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二、命题规律与备考建议</a:t>
            </a:r>
          </a:p>
        </p:txBody>
      </p:sp>
      <p:sp>
        <p:nvSpPr>
          <p:cNvPr id="3" name="内容占位符 2"/>
          <p:cNvSpPr>
            <a:spLocks noGrp="1"/>
          </p:cNvSpPr>
          <p:nvPr>
            <p:ph idx="1"/>
          </p:nvPr>
        </p:nvSpPr>
        <p:spPr>
          <a:xfrm>
            <a:off x="502412" y="826229"/>
            <a:ext cx="8139178" cy="4042179"/>
          </a:xfrm>
        </p:spPr>
        <p:txBody>
          <a:bodyPr/>
          <a:lstStyle/>
          <a:p>
            <a:r>
              <a:rPr lang="zh-CN" altLang="en-US" sz="2000" dirty="0"/>
              <a:t>认识论部分，近五年主要</a:t>
            </a:r>
            <a:r>
              <a:rPr lang="zh-CN" altLang="en-US" sz="2000" dirty="0" smtClean="0"/>
              <a:t>考</a:t>
            </a:r>
            <a:r>
              <a:rPr lang="zh-CN" altLang="en-US" sz="2000" dirty="0" smtClean="0"/>
              <a:t>查</a:t>
            </a:r>
            <a:r>
              <a:rPr lang="zh-CN" altLang="en-US" sz="2000" dirty="0" smtClean="0"/>
              <a:t>实践</a:t>
            </a:r>
            <a:r>
              <a:rPr lang="zh-CN" altLang="en-US" sz="2000" dirty="0"/>
              <a:t>与认识的关系。</a:t>
            </a:r>
          </a:p>
          <a:p>
            <a:r>
              <a:rPr lang="zh-CN" altLang="en-US" sz="2000" dirty="0"/>
              <a:t>考查的频率很高，近五年每年都有。</a:t>
            </a:r>
          </a:p>
          <a:p>
            <a:r>
              <a:rPr lang="zh-CN" altLang="en-US" sz="2000" dirty="0"/>
              <a:t>考查的题型主要是选择题。试题多根据生产生活中的事例创设情境。</a:t>
            </a:r>
          </a:p>
          <a:p>
            <a:r>
              <a:rPr lang="zh-CN" altLang="en-US" sz="2000" dirty="0"/>
              <a:t>备考建议：本专题是高考的高频考点，在复习备考中， 既要把握宏观知识体系， 又要理解微观原理和方法论。  运用哲学知识分析生活中的情境， 培养哲学思维。</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185782"/>
            <a:ext cx="8139178" cy="331514"/>
          </a:xfrm>
        </p:spPr>
        <p:txBody>
          <a:bodyPr>
            <a:normAutofit fontScale="90000"/>
          </a:bodyPr>
          <a:lstStyle/>
          <a:p>
            <a:r>
              <a:rPr lang="zh-CN" altLang="en-US"/>
              <a:t>三、知识体系</a:t>
            </a:r>
          </a:p>
        </p:txBody>
      </p:sp>
      <p:pic>
        <p:nvPicPr>
          <p:cNvPr id="4" name="C9F754DE-2CAD-44b6-B708-469DEB6407EB-1" descr="qt_temp"/>
          <p:cNvPicPr>
            <a:picLocks noChangeAspect="1"/>
          </p:cNvPicPr>
          <p:nvPr/>
        </p:nvPicPr>
        <p:blipFill>
          <a:blip r:embed="rId2" cstate="print"/>
          <a:stretch>
            <a:fillRect/>
          </a:stretch>
        </p:blipFill>
        <p:spPr>
          <a:xfrm>
            <a:off x="1270" y="455930"/>
            <a:ext cx="9142730" cy="46710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四、知识点解析</a:t>
            </a:r>
            <a:endParaRPr lang="en-US" altLang="zh-CN"/>
          </a:p>
        </p:txBody>
      </p:sp>
      <p:sp>
        <p:nvSpPr>
          <p:cNvPr id="3" name="内容占位符 2"/>
          <p:cNvSpPr>
            <a:spLocks noGrp="1"/>
          </p:cNvSpPr>
          <p:nvPr>
            <p:ph idx="1"/>
          </p:nvPr>
        </p:nvSpPr>
        <p:spPr>
          <a:xfrm>
            <a:off x="502285" y="714375"/>
            <a:ext cx="8542020" cy="4300220"/>
          </a:xfrm>
        </p:spPr>
        <p:txBody>
          <a:bodyPr>
            <a:noAutofit/>
          </a:bodyPr>
          <a:lstStyle/>
          <a:p>
            <a:r>
              <a:rPr lang="zh-CN" altLang="en-US" sz="1800" dirty="0"/>
              <a:t>（一）实践的内涵及特点</a:t>
            </a:r>
          </a:p>
          <a:p>
            <a:r>
              <a:rPr lang="zh-CN" altLang="en-US" sz="1800" dirty="0" smtClean="0"/>
              <a:t>1</a:t>
            </a:r>
            <a:r>
              <a:rPr lang="en-US" altLang="zh-CN" sz="1800" dirty="0" smtClean="0"/>
              <a:t>.</a:t>
            </a:r>
            <a:r>
              <a:rPr lang="zh-CN" altLang="en-US" sz="1800" dirty="0" smtClean="0"/>
              <a:t>实践</a:t>
            </a:r>
            <a:r>
              <a:rPr lang="zh-CN" altLang="en-US" sz="1800" dirty="0"/>
              <a:t>以人为主体,这意味着实践是人类特有的活动,不同于动物的本能活动。 </a:t>
            </a:r>
          </a:p>
          <a:p>
            <a:r>
              <a:rPr lang="zh-CN" altLang="en-US" sz="1800" dirty="0" smtClean="0"/>
              <a:t>2</a:t>
            </a:r>
            <a:r>
              <a:rPr lang="en-US" altLang="zh-CN" sz="1800" dirty="0" smtClean="0"/>
              <a:t>.</a:t>
            </a:r>
            <a:r>
              <a:rPr lang="zh-CN" altLang="en-US" sz="1800" dirty="0" smtClean="0"/>
              <a:t>实践</a:t>
            </a:r>
            <a:r>
              <a:rPr lang="zh-CN" altLang="en-US" sz="1800" dirty="0"/>
              <a:t>是以客观事物为对象的物质性活动。实践不是纯粹的思维活动、认识活动。</a:t>
            </a:r>
          </a:p>
          <a:p>
            <a:r>
              <a:rPr lang="zh-CN" altLang="en-US" sz="1800" dirty="0" smtClean="0"/>
              <a:t>3</a:t>
            </a:r>
            <a:r>
              <a:rPr lang="en-US" altLang="zh-CN" sz="1800" dirty="0"/>
              <a:t>.</a:t>
            </a:r>
            <a:r>
              <a:rPr lang="zh-CN" altLang="en-US" sz="1800" dirty="0" smtClean="0"/>
              <a:t>实践</a:t>
            </a:r>
            <a:r>
              <a:rPr lang="zh-CN" altLang="en-US" sz="1800" dirty="0"/>
              <a:t>是一种直接现实性活动,它可以把人们头脑中的观念的存在变为现实的存在。</a:t>
            </a:r>
          </a:p>
          <a:p>
            <a:pPr marL="0" indent="0">
              <a:buNone/>
            </a:pPr>
            <a:r>
              <a:rPr lang="zh-CN" altLang="en-US" sz="1800" dirty="0"/>
              <a:t>注：认识活动不是直接现实性活动</a:t>
            </a:r>
          </a:p>
          <a:p>
            <a:r>
              <a:rPr lang="zh-CN" altLang="en-US" sz="1800" dirty="0" smtClean="0"/>
              <a:t>4</a:t>
            </a:r>
            <a:r>
              <a:rPr lang="en-US" altLang="zh-CN" sz="1800" dirty="0" smtClean="0"/>
              <a:t>.</a:t>
            </a:r>
            <a:r>
              <a:rPr lang="zh-CN" altLang="en-US" sz="1800" dirty="0" smtClean="0"/>
              <a:t>实践</a:t>
            </a:r>
            <a:r>
              <a:rPr lang="zh-CN" altLang="en-US" sz="1800" dirty="0"/>
              <a:t>活动的类别：改造自然界的活动、改造社会的活动、科学实验活动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360045" y="240030"/>
          <a:ext cx="8488680" cy="4676140"/>
        </p:xfrm>
        <a:graphic>
          <a:graphicData uri="http://schemas.openxmlformats.org/drawingml/2006/table">
            <a:tbl>
              <a:tblPr firstRow="1" bandRow="1">
                <a:tableStyleId>{5940675A-B579-460E-94D1-54222C63F5DA}</a:tableStyleId>
              </a:tblPr>
              <a:tblGrid>
                <a:gridCol w="998220"/>
                <a:gridCol w="2237105"/>
                <a:gridCol w="5253355"/>
              </a:tblGrid>
              <a:tr h="1191895">
                <a:tc>
                  <a:txBody>
                    <a:bodyPr/>
                    <a:lstStyle/>
                    <a:p>
                      <a:pPr algn="ctr">
                        <a:buNone/>
                      </a:pPr>
                      <a:r>
                        <a:rPr lang="zh-CN" altLang="en-US" sz="1800"/>
                        <a:t> 客观物质性</a:t>
                      </a:r>
                    </a:p>
                  </a:txBody>
                  <a:tcPr/>
                </a:tc>
                <a:tc>
                  <a:txBody>
                    <a:bodyPr/>
                    <a:lstStyle/>
                    <a:p>
                      <a:pPr>
                        <a:buNone/>
                      </a:pPr>
                      <a:r>
                        <a:rPr lang="zh-CN" altLang="en-US" sz="1800"/>
                        <a:t>这是实践活动与人的认识活动的区别所在</a:t>
                      </a:r>
                    </a:p>
                  </a:txBody>
                  <a:tcPr/>
                </a:tc>
                <a:tc>
                  <a:txBody>
                    <a:bodyPr/>
                    <a:lstStyle/>
                    <a:p>
                      <a:pPr>
                        <a:buNone/>
                      </a:pPr>
                      <a:r>
                        <a:rPr lang="zh-CN" altLang="en-US" sz="1800"/>
                        <a:t>①实践的基本要素——实践的主体、实践的对象和实践的手段是客观的</a:t>
                      </a:r>
                    </a:p>
                    <a:p>
                      <a:pPr>
                        <a:buNone/>
                      </a:pPr>
                      <a:r>
                        <a:rPr lang="zh-CN" altLang="en-US" sz="1800">
                          <a:sym typeface="+mn-ea"/>
                        </a:rPr>
                        <a:t>②实践活动的过程及其结果也受到客观事物及其运动规律的制约</a:t>
                      </a:r>
                      <a:endParaRPr lang="zh-CN" altLang="en-US" sz="1800"/>
                    </a:p>
                  </a:txBody>
                  <a:tcPr/>
                </a:tc>
              </a:tr>
              <a:tr h="1742440">
                <a:tc>
                  <a:txBody>
                    <a:bodyPr/>
                    <a:lstStyle/>
                    <a:p>
                      <a:pPr algn="ctr">
                        <a:buNone/>
                      </a:pPr>
                      <a:r>
                        <a:rPr lang="zh-CN" altLang="en-US" sz="1800"/>
                        <a:t> 能动性</a:t>
                      </a:r>
                    </a:p>
                  </a:txBody>
                  <a:tcPr/>
                </a:tc>
                <a:tc>
                  <a:txBody>
                    <a:bodyPr/>
                    <a:lstStyle/>
                    <a:p>
                      <a:pPr>
                        <a:buNone/>
                      </a:pPr>
                      <a:r>
                        <a:rPr lang="zh-CN" altLang="en-US" sz="1800"/>
                        <a:t>这是实践活动与动物本能活动的区别所在</a:t>
                      </a:r>
                    </a:p>
                  </a:txBody>
                  <a:tcPr/>
                </a:tc>
                <a:tc>
                  <a:txBody>
                    <a:bodyPr/>
                    <a:lstStyle/>
                    <a:p>
                      <a:pPr>
                        <a:buNone/>
                      </a:pPr>
                      <a:r>
                        <a:rPr lang="zh-CN" altLang="en-US" sz="1800"/>
                        <a:t>①实践是人有目的、有意识的活动</a:t>
                      </a:r>
                    </a:p>
                    <a:p>
                      <a:pPr>
                        <a:buNone/>
                      </a:pPr>
                      <a:r>
                        <a:rPr lang="zh-CN" altLang="en-US" sz="1800"/>
                        <a:t>②在改造自然获取物质生活资料的实践中,人创造出自然中原来没有的新的物质生活资料</a:t>
                      </a:r>
                    </a:p>
                    <a:p>
                      <a:pPr>
                        <a:buNone/>
                      </a:pPr>
                      <a:r>
                        <a:rPr lang="zh-CN" altLang="en-US" sz="1800"/>
                        <a:t>③在改造社会的过程中,人创造出新的社会结构和社会关系</a:t>
                      </a:r>
                    </a:p>
                  </a:txBody>
                  <a:tcPr/>
                </a:tc>
              </a:tr>
              <a:tr h="1741805">
                <a:tc>
                  <a:txBody>
                    <a:bodyPr/>
                    <a:lstStyle/>
                    <a:p>
                      <a:pPr algn="ctr">
                        <a:buNone/>
                      </a:pPr>
                      <a:r>
                        <a:rPr lang="zh-CN" altLang="en-US" sz="1800"/>
                        <a:t> 社会历史性</a:t>
                      </a:r>
                    </a:p>
                  </a:txBody>
                  <a:tcPr/>
                </a:tc>
                <a:tc>
                  <a:txBody>
                    <a:bodyPr/>
                    <a:lstStyle/>
                    <a:p>
                      <a:pPr>
                        <a:buNone/>
                      </a:pPr>
                      <a:r>
                        <a:rPr lang="zh-CN" altLang="en-US" sz="1800"/>
                        <a:t>这是实践活动与孤立的个人活动的区别所在</a:t>
                      </a:r>
                    </a:p>
                  </a:txBody>
                  <a:tcPr/>
                </a:tc>
                <a:tc>
                  <a:txBody>
                    <a:bodyPr/>
                    <a:lstStyle/>
                    <a:p>
                      <a:pPr>
                        <a:buNone/>
                      </a:pPr>
                      <a:r>
                        <a:rPr lang="zh-CN" altLang="en-US" sz="1800"/>
                        <a:t>①任何实践都是在一定的社会关系中进行的,必然带有一定社会的烙印</a:t>
                      </a:r>
                    </a:p>
                    <a:p>
                      <a:pPr>
                        <a:buNone/>
                      </a:pPr>
                      <a:r>
                        <a:rPr lang="zh-CN" altLang="en-US" sz="1800">
                          <a:sym typeface="Arial" panose="020B0604020202020204" pitchFamily="34" charset="0"/>
                        </a:rPr>
                        <a:t>②人的实践活动是历史的发展着的。在不同的历史发展阶段上,实践活动的内容、形式、规模和水平是各不相同的</a:t>
                      </a:r>
                    </a:p>
                    <a:p>
                      <a:pPr>
                        <a:buNone/>
                      </a:pPr>
                      <a:endParaRPr lang="zh-CN" altLang="en-US" sz="1800">
                        <a:sym typeface="+mn-ea"/>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22275" y="654685"/>
            <a:ext cx="5799455" cy="207708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b="1" kern="0" dirty="0" smtClean="0">
                <a:solidFill>
                  <a:srgbClr val="000000"/>
                </a:solidFill>
                <a:latin typeface="Times New Roman" panose="02020603050405020304" pitchFamily="65" charset="-122"/>
                <a:ea typeface="宋体" panose="02010600030101010101" pitchFamily="2" charset="-122"/>
              </a:rPr>
              <a:t>1.</a:t>
            </a:r>
            <a:r>
              <a:rPr lang="zh-CN" altLang="en-US" kern="0" dirty="0" smtClean="0">
                <a:solidFill>
                  <a:srgbClr val="000000"/>
                </a:solidFill>
                <a:latin typeface="Times New Roman" panose="02020603050405020304" pitchFamily="65" charset="-122"/>
                <a:ea typeface="宋体" panose="02010600030101010101" pitchFamily="2" charset="-122"/>
              </a:rPr>
              <a:t>(2019北京文综,</a:t>
            </a:r>
            <a:r>
              <a:rPr lang="zh-CN" altLang="en-US" kern="0" dirty="0" smtClean="0">
                <a:solidFill>
                  <a:srgbClr val="000000"/>
                </a:solidFill>
                <a:latin typeface="Times New Roman" panose="02020603050405020304" pitchFamily="65" charset="-122"/>
                <a:ea typeface="宋体" panose="02010600030101010101" pitchFamily="2" charset="-122"/>
              </a:rPr>
              <a:t>28)</a:t>
            </a:r>
            <a:r>
              <a:rPr lang="zh-CN" altLang="en-US" kern="0" dirty="0" smtClean="0">
                <a:solidFill>
                  <a:srgbClr val="000000"/>
                </a:solidFill>
                <a:latin typeface="Times New Roman" panose="02020603050405020304" pitchFamily="65" charset="-122"/>
                <a:ea typeface="宋体" panose="02010600030101010101" pitchFamily="2" charset="-122"/>
              </a:rPr>
              <a:t>一百多年前,艺术家把自己对未来生活的畅想画在了纸上,展示了人们对邮寄方式的幻想。</a:t>
            </a:r>
          </a:p>
          <a:p>
            <a:pPr marL="0" indent="0" eaLnBrk="0" latinLnBrk="1" hangingPunct="0">
              <a:lnSpc>
                <a:spcPct val="150000"/>
              </a:lnSpc>
              <a:spcBef>
                <a:spcPts val="0"/>
              </a:spcBef>
              <a:buNone/>
            </a:pPr>
            <a:r>
              <a:rPr lang="zh-CN" altLang="en-US" kern="0" dirty="0" smtClean="0">
                <a:solidFill>
                  <a:srgbClr val="000000"/>
                </a:solidFill>
                <a:latin typeface="Times New Roman" panose="02020603050405020304" pitchFamily="65" charset="-122"/>
                <a:ea typeface="宋体" panose="02010600030101010101" pitchFamily="2" charset="-122"/>
              </a:rPr>
              <a:t>随着科技进步,当时异想天开的想法,如今成为了生活中的现实。这说明</a:t>
            </a:r>
            <a:r>
              <a:rPr lang="zh-CN" altLang="en-US" kern="0" spc="333" dirty="0" smtClean="0">
                <a:solidFill>
                  <a:srgbClr val="000000"/>
                </a:solidFill>
                <a:latin typeface="Times New Roman" panose="02020603050405020304" pitchFamily="65" charset="-122"/>
                <a:ea typeface="宋体" panose="02010600030101010101" pitchFamily="2" charset="-122"/>
              </a:rPr>
              <a:t> </a:t>
            </a:r>
            <a:r>
              <a:rPr lang="zh-CN" altLang="en-US" kern="0" dirty="0" smtClean="0">
                <a:solidFill>
                  <a:srgbClr val="000000"/>
                </a:solidFill>
                <a:latin typeface="Times New Roman" panose="02020603050405020304" pitchFamily="65" charset="-122"/>
                <a:ea typeface="宋体" panose="02010600030101010101" pitchFamily="2" charset="-122"/>
              </a:rPr>
              <a:t>(　</a:t>
            </a:r>
            <a:r>
              <a:rPr lang="en-US" altLang="zh-CN" kern="0" dirty="0" smtClean="0">
                <a:solidFill>
                  <a:srgbClr val="FF0000"/>
                </a:solidFill>
                <a:latin typeface="Times New Roman" panose="02020603050405020304" pitchFamily="65" charset="-122"/>
                <a:ea typeface="宋体" panose="02010600030101010101" pitchFamily="2" charset="-122"/>
              </a:rPr>
              <a:t>D</a:t>
            </a:r>
            <a:r>
              <a:rPr lang="zh-CN" altLang="en-US"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50000"/>
              </a:lnSpc>
              <a:spcBef>
                <a:spcPts val="0"/>
              </a:spcBef>
              <a:buNone/>
            </a:pPr>
            <a:r>
              <a:rPr lang="zh-CN" altLang="en-US" kern="0" spc="43093"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sp>
        <p:nvSpPr>
          <p:cNvPr id="6" name="TextBox 2"/>
          <p:cNvSpPr txBox="1"/>
          <p:nvPr/>
        </p:nvSpPr>
        <p:spPr>
          <a:xfrm>
            <a:off x="422075" y="2660786"/>
            <a:ext cx="6111094" cy="1661795"/>
          </a:xfrm>
          <a:prstGeom prst="rect">
            <a:avLst/>
          </a:prstGeom>
          <a:noFill/>
        </p:spPr>
        <p:txBody>
          <a:bodyPr wrap="square" lIns="0" tIns="0" rIns="0" bIns="0" rtlCol="0">
            <a:spAutoFit/>
          </a:bodyPr>
          <a:lstStyle/>
          <a:p>
            <a:pPr marL="0" indent="0" eaLnBrk="0" latinLnBrk="1" hangingPunct="0">
              <a:lnSpc>
                <a:spcPct val="150000"/>
              </a:lnSpc>
              <a:spcBef>
                <a:spcPts val="3770"/>
              </a:spcBef>
              <a:buNone/>
            </a:pPr>
            <a:r>
              <a:rPr lang="zh-CN" altLang="en-US" kern="0" dirty="0" smtClean="0">
                <a:solidFill>
                  <a:srgbClr val="000000"/>
                </a:solidFill>
                <a:latin typeface="Times New Roman" panose="02020603050405020304" pitchFamily="65" charset="-122"/>
                <a:ea typeface="宋体" panose="02010600030101010101" pitchFamily="2" charset="-122"/>
              </a:rPr>
              <a:t>A.科学幻想是推动科技创新的基础</a:t>
            </a:r>
            <a:endParaRPr lang="zh-CN" altLang="en-US" dirty="0"/>
          </a:p>
          <a:p>
            <a:pPr marL="0" indent="0" eaLnBrk="0" latinLnBrk="1" hangingPunct="0">
              <a:lnSpc>
                <a:spcPct val="150000"/>
              </a:lnSpc>
              <a:spcBef>
                <a:spcPts val="0"/>
              </a:spcBef>
              <a:buNone/>
            </a:pPr>
            <a:r>
              <a:rPr lang="zh-CN" altLang="en-US" kern="0" dirty="0" smtClean="0">
                <a:solidFill>
                  <a:srgbClr val="000000"/>
                </a:solidFill>
                <a:latin typeface="Times New Roman" panose="02020603050405020304" pitchFamily="65" charset="-122"/>
                <a:ea typeface="宋体" panose="02010600030101010101" pitchFamily="2" charset="-122"/>
              </a:rPr>
              <a:t>B.意识具有直接现实性,可以把幻想变为现实</a:t>
            </a:r>
            <a:endParaRPr lang="zh-CN" altLang="en-US" dirty="0"/>
          </a:p>
          <a:p>
            <a:pPr marL="0" indent="0" eaLnBrk="0" latinLnBrk="1" hangingPunct="0">
              <a:lnSpc>
                <a:spcPct val="150000"/>
              </a:lnSpc>
              <a:spcBef>
                <a:spcPts val="0"/>
              </a:spcBef>
              <a:buNone/>
            </a:pPr>
            <a:r>
              <a:rPr lang="zh-CN" altLang="en-US" kern="0" dirty="0" smtClean="0">
                <a:solidFill>
                  <a:srgbClr val="000000"/>
                </a:solidFill>
                <a:latin typeface="Times New Roman" panose="02020603050405020304" pitchFamily="65" charset="-122"/>
                <a:ea typeface="宋体" panose="02010600030101010101" pitchFamily="2" charset="-122"/>
              </a:rPr>
              <a:t>C.意识具有能动性,人们可以在想象中创造出现实世界</a:t>
            </a:r>
            <a:endParaRPr lang="zh-CN" altLang="en-US" dirty="0"/>
          </a:p>
          <a:p>
            <a:pPr marL="0" indent="0" eaLnBrk="0" latinLnBrk="1" hangingPunct="0">
              <a:lnSpc>
                <a:spcPct val="150000"/>
              </a:lnSpc>
              <a:spcBef>
                <a:spcPts val="0"/>
              </a:spcBef>
              <a:buNone/>
            </a:pPr>
            <a:r>
              <a:rPr lang="zh-CN" altLang="en-US" kern="0" dirty="0" smtClean="0">
                <a:solidFill>
                  <a:srgbClr val="000000"/>
                </a:solidFill>
                <a:latin typeface="Times New Roman" panose="02020603050405020304" pitchFamily="65" charset="-122"/>
                <a:ea typeface="宋体" panose="02010600030101010101" pitchFamily="2" charset="-122"/>
              </a:rPr>
              <a:t>D.通过实践,观念的东西可以变成现实的东西</a:t>
            </a:r>
            <a:endParaRPr lang="zh-CN" altLang="en-US" dirty="0"/>
          </a:p>
        </p:txBody>
      </p:sp>
      <p:pic>
        <p:nvPicPr>
          <p:cNvPr id="8" name="图片 3" descr="textimage8.jpeg"/>
          <p:cNvPicPr>
            <a:picLocks noChangeAspect="1"/>
          </p:cNvPicPr>
          <p:nvPr/>
        </p:nvPicPr>
        <p:blipFill>
          <a:blip r:embed="rId3" cstate="print"/>
          <a:stretch>
            <a:fillRect/>
          </a:stretch>
        </p:blipFill>
        <p:spPr>
          <a:xfrm>
            <a:off x="6028055" y="715645"/>
            <a:ext cx="2755900" cy="1293495"/>
          </a:xfrm>
          <a:prstGeom prst="rect">
            <a:avLst/>
          </a:prstGeom>
        </p:spPr>
      </p:pic>
      <p:pic>
        <p:nvPicPr>
          <p:cNvPr id="9" name="图片 3" descr="textimage9.jpeg"/>
          <p:cNvPicPr>
            <a:picLocks noChangeAspect="1"/>
          </p:cNvPicPr>
          <p:nvPr/>
        </p:nvPicPr>
        <p:blipFill>
          <a:blip r:embed="rId4" cstate="print"/>
          <a:stretch>
            <a:fillRect/>
          </a:stretch>
        </p:blipFill>
        <p:spPr>
          <a:xfrm>
            <a:off x="6767770" y="2531953"/>
            <a:ext cx="2376430" cy="11280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175" y="812165"/>
            <a:ext cx="8499475" cy="373951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b="1" kern="0" dirty="0" smtClean="0">
                <a:solidFill>
                  <a:srgbClr val="000000"/>
                </a:solidFill>
                <a:latin typeface="Times New Roman" panose="02020603050405020304" pitchFamily="65" charset="-122"/>
                <a:ea typeface="宋体" panose="02010600030101010101" pitchFamily="2" charset="-122"/>
              </a:rPr>
              <a:t>2.</a:t>
            </a:r>
            <a:r>
              <a:rPr lang="zh-CN" altLang="en-US" kern="0" dirty="0" smtClean="0">
                <a:solidFill>
                  <a:srgbClr val="000000"/>
                </a:solidFill>
                <a:latin typeface="Times New Roman" panose="02020603050405020304" pitchFamily="65" charset="-122"/>
                <a:ea typeface="宋体" panose="02010600030101010101" pitchFamily="2" charset="-122"/>
              </a:rPr>
              <a:t>(2018北京文综,</a:t>
            </a:r>
            <a:r>
              <a:rPr lang="zh-CN" altLang="en-US" kern="0" dirty="0" smtClean="0">
                <a:solidFill>
                  <a:srgbClr val="000000"/>
                </a:solidFill>
                <a:latin typeface="Times New Roman" panose="02020603050405020304" pitchFamily="65" charset="-122"/>
                <a:ea typeface="宋体" panose="02010600030101010101" pitchFamily="2" charset="-122"/>
              </a:rPr>
              <a:t>25)</a:t>
            </a:r>
            <a:r>
              <a:rPr lang="zh-CN" altLang="en-US" kern="0" dirty="0" smtClean="0">
                <a:solidFill>
                  <a:srgbClr val="000000"/>
                </a:solidFill>
                <a:latin typeface="Times New Roman" panose="02020603050405020304" pitchFamily="65" charset="-122"/>
                <a:ea typeface="宋体" panose="02010600030101010101" pitchFamily="2" charset="-122"/>
              </a:rPr>
              <a:t>山脊上,代表中华悠久文化的长城蜿蜒曲折;山腰间,詹天佑创造性设计的“人”字形铁路折回而上;地表下,运用当代中国先进技术建造的京张高铁穿行向前。为避免破坏沿线文物和环境,京张高铁建设者采用“精准微爆破”等新技术,在地下100多米建造隧道,做到施工地表零沉降,实现了高铁与环境和谐共存。下列分析正确的是（ </a:t>
            </a:r>
            <a:r>
              <a:rPr lang="en-US" altLang="zh-CN" kern="0" dirty="0" smtClean="0">
                <a:solidFill>
                  <a:srgbClr val="FF0000"/>
                </a:solidFill>
                <a:latin typeface="Times New Roman" panose="02020603050405020304" pitchFamily="65" charset="-122"/>
                <a:ea typeface="宋体" panose="02010600030101010101" pitchFamily="2" charset="-122"/>
              </a:rPr>
              <a:t>B</a:t>
            </a:r>
            <a:r>
              <a:rPr lang="zh-CN" altLang="en-US"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50000"/>
              </a:lnSpc>
              <a:spcBef>
                <a:spcPts val="0"/>
              </a:spcBef>
              <a:buNone/>
            </a:pPr>
            <a:r>
              <a:rPr lang="zh-CN" altLang="en-US" kern="0" dirty="0" smtClean="0">
                <a:solidFill>
                  <a:srgbClr val="000000"/>
                </a:solidFill>
                <a:latin typeface="Times New Roman" panose="02020603050405020304" pitchFamily="65" charset="-122"/>
                <a:ea typeface="宋体" panose="02010600030101010101" pitchFamily="2" charset="-122"/>
              </a:rPr>
              <a:t>A.京张高铁与“人”字形铁路是新旧事物的关系</a:t>
            </a:r>
            <a:endParaRPr lang="zh-CN" altLang="en-US" dirty="0"/>
          </a:p>
          <a:p>
            <a:pPr marL="0" indent="0" eaLnBrk="0" latinLnBrk="1" hangingPunct="0">
              <a:lnSpc>
                <a:spcPct val="150000"/>
              </a:lnSpc>
              <a:spcBef>
                <a:spcPts val="0"/>
              </a:spcBef>
              <a:buNone/>
            </a:pPr>
            <a:r>
              <a:rPr lang="zh-CN" altLang="en-US" kern="0" dirty="0" smtClean="0">
                <a:solidFill>
                  <a:srgbClr val="000000"/>
                </a:solidFill>
                <a:latin typeface="Times New Roman" panose="02020603050405020304" pitchFamily="65" charset="-122"/>
                <a:ea typeface="宋体" panose="02010600030101010101" pitchFamily="2" charset="-122"/>
              </a:rPr>
              <a:t>B.工程设计与施工水平的提高说明实践活动具有社会历史性</a:t>
            </a:r>
            <a:endParaRPr lang="zh-CN" altLang="en-US" dirty="0"/>
          </a:p>
          <a:p>
            <a:pPr marL="0" indent="0" eaLnBrk="0" latinLnBrk="1" hangingPunct="0">
              <a:lnSpc>
                <a:spcPct val="150000"/>
              </a:lnSpc>
              <a:spcBef>
                <a:spcPts val="0"/>
              </a:spcBef>
              <a:buNone/>
            </a:pPr>
            <a:r>
              <a:rPr lang="zh-CN" altLang="en-US" kern="0" dirty="0" smtClean="0">
                <a:solidFill>
                  <a:srgbClr val="000000"/>
                </a:solidFill>
                <a:latin typeface="Times New Roman" panose="02020603050405020304" pitchFamily="65" charset="-122"/>
                <a:ea typeface="宋体" panose="02010600030101010101" pitchFamily="2" charset="-122"/>
              </a:rPr>
              <a:t>C.建设者的创新意识是高铁成功建设的首要前提</a:t>
            </a:r>
            <a:endParaRPr lang="zh-CN" altLang="en-US" dirty="0"/>
          </a:p>
          <a:p>
            <a:pPr marL="0" indent="0" eaLnBrk="0" latinLnBrk="1" hangingPunct="0">
              <a:lnSpc>
                <a:spcPct val="150000"/>
              </a:lnSpc>
              <a:spcBef>
                <a:spcPts val="0"/>
              </a:spcBef>
              <a:buNone/>
            </a:pPr>
            <a:r>
              <a:rPr lang="zh-CN" altLang="en-US" kern="0" dirty="0" smtClean="0">
                <a:solidFill>
                  <a:srgbClr val="000000"/>
                </a:solidFill>
                <a:latin typeface="Times New Roman" panose="02020603050405020304" pitchFamily="65" charset="-122"/>
                <a:ea typeface="宋体" panose="02010600030101010101" pitchFamily="2" charset="-122"/>
              </a:rPr>
              <a:t>D.高铁与环境和谐共存体现了矛盾同一性是推动事物发展的动力</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（二）实践与认识的辩证关系</a:t>
            </a:r>
          </a:p>
        </p:txBody>
      </p:sp>
      <p:graphicFrame>
        <p:nvGraphicFramePr>
          <p:cNvPr id="5" name="表格 4"/>
          <p:cNvGraphicFramePr/>
          <p:nvPr>
            <p:custDataLst>
              <p:tags r:id="rId1"/>
            </p:custDataLst>
          </p:nvPr>
        </p:nvGraphicFramePr>
        <p:xfrm>
          <a:off x="435610" y="898525"/>
          <a:ext cx="8413750" cy="3841877"/>
        </p:xfrm>
        <a:graphic>
          <a:graphicData uri="http://schemas.openxmlformats.org/drawingml/2006/table">
            <a:tbl>
              <a:tblPr firstRow="1" bandRow="1">
                <a:tableStyleId>{5940675A-B579-460E-94D1-54222C63F5DA}</a:tableStyleId>
              </a:tblPr>
              <a:tblGrid>
                <a:gridCol w="914400"/>
                <a:gridCol w="7499350"/>
              </a:tblGrid>
              <a:tr h="1450340">
                <a:tc>
                  <a:txBody>
                    <a:bodyPr/>
                    <a:lstStyle/>
                    <a:p>
                      <a:pPr algn="ctr">
                        <a:buNone/>
                      </a:pPr>
                      <a:r>
                        <a:rPr lang="zh-CN" altLang="en-US" sz="1800">
                          <a:latin typeface="宋体" panose="02010600030101010101" pitchFamily="2" charset="-122"/>
                          <a:ea typeface="宋体" panose="02010600030101010101" pitchFamily="2" charset="-122"/>
                        </a:rPr>
                        <a:t>原理</a:t>
                      </a:r>
                    </a:p>
                  </a:txBody>
                  <a:tcPr anchor="ctr"/>
                </a:tc>
                <a:tc>
                  <a:txBody>
                    <a:bodyPr/>
                    <a:lstStyle/>
                    <a:p>
                      <a:pPr>
                        <a:lnSpc>
                          <a:spcPct val="140000"/>
                        </a:lnSpc>
                        <a:buNone/>
                      </a:pPr>
                      <a:r>
                        <a:rPr lang="zh-CN" altLang="en-US" sz="1800">
                          <a:latin typeface="宋体" panose="02010600030101010101" pitchFamily="2" charset="-122"/>
                          <a:ea typeface="宋体" panose="02010600030101010101" pitchFamily="2" charset="-122"/>
                          <a:cs typeface="宋体" panose="02010600030101010101" pitchFamily="2" charset="-122"/>
                        </a:rPr>
                        <a:t>①实践决定认识。实践是认识的来源,是认识发展的动力,是检验认识的真理性的唯一标准,是认识的目的</a:t>
                      </a:r>
                    </a:p>
                    <a:p>
                      <a:pPr>
                        <a:lnSpc>
                          <a:spcPct val="140000"/>
                        </a:lnSpc>
                        <a:buNone/>
                      </a:pPr>
                      <a:r>
                        <a:rPr lang="zh-CN" altLang="en-US" sz="1800">
                          <a:latin typeface="宋体" panose="02010600030101010101" pitchFamily="2" charset="-122"/>
                          <a:ea typeface="宋体" panose="02010600030101010101" pitchFamily="2" charset="-122"/>
                          <a:cs typeface="宋体" panose="02010600030101010101" pitchFamily="2" charset="-122"/>
                          <a:sym typeface="+mn-ea"/>
                        </a:rPr>
                        <a:t>②认识对实践具有反作用。正确的认识能促进实践的发展,科学理论对实践具有巨大的指导作用; 错误的认识则会把人们的实践活动引向歧途</a:t>
                      </a:r>
                    </a:p>
                    <a:p>
                      <a:pPr>
                        <a:buNone/>
                      </a:pPr>
                      <a:endParaRPr lang="zh-CN" altLang="en-US" sz="1800">
                        <a:latin typeface="宋体" panose="02010600030101010101" pitchFamily="2" charset="-122"/>
                        <a:ea typeface="宋体" panose="02010600030101010101" pitchFamily="2" charset="-122"/>
                        <a:cs typeface="宋体" panose="02010600030101010101" pitchFamily="2" charset="-122"/>
                      </a:endParaRPr>
                    </a:p>
                  </a:txBody>
                  <a:tcPr/>
                </a:tc>
              </a:tr>
              <a:tr h="1939925">
                <a:tc>
                  <a:txBody>
                    <a:bodyPr/>
                    <a:lstStyle/>
                    <a:p>
                      <a:pPr algn="ctr">
                        <a:buNone/>
                      </a:pPr>
                      <a:r>
                        <a:rPr lang="zh-CN" altLang="en-US" sz="1800">
                          <a:latin typeface="宋体" panose="02010600030101010101" pitchFamily="2" charset="-122"/>
                          <a:ea typeface="宋体" panose="02010600030101010101" pitchFamily="2" charset="-122"/>
                          <a:sym typeface="+mn-ea"/>
                        </a:rPr>
                        <a:t>方法论</a:t>
                      </a:r>
                    </a:p>
                  </a:txBody>
                  <a:tcPr anchor="ctr"/>
                </a:tc>
                <a:tc>
                  <a:txBody>
                    <a:bodyPr/>
                    <a:lstStyle/>
                    <a:p>
                      <a:pPr>
                        <a:lnSpc>
                          <a:spcPct val="130000"/>
                        </a:lnSpc>
                        <a:buNone/>
                      </a:pPr>
                      <a:r>
                        <a:rPr lang="zh-CN" altLang="en-US" sz="1800">
                          <a:latin typeface="宋体" panose="02010600030101010101" pitchFamily="2" charset="-122"/>
                          <a:ea typeface="宋体" panose="02010600030101010101" pitchFamily="2" charset="-122"/>
                          <a:cs typeface="宋体" panose="02010600030101010101" pitchFamily="2" charset="-122"/>
                          <a:sym typeface="+mn-ea"/>
                        </a:rPr>
                        <a:t>①坚持实践第一的观点,积极投身于社会实践</a:t>
                      </a:r>
                    </a:p>
                    <a:p>
                      <a:pPr>
                        <a:lnSpc>
                          <a:spcPct val="130000"/>
                        </a:lnSpc>
                        <a:buNone/>
                      </a:pPr>
                      <a:r>
                        <a:rPr lang="zh-CN" altLang="en-US" sz="1800">
                          <a:latin typeface="宋体" panose="02010600030101010101" pitchFamily="2" charset="-122"/>
                          <a:ea typeface="宋体" panose="02010600030101010101" pitchFamily="2" charset="-122"/>
                          <a:cs typeface="宋体" panose="02010600030101010101" pitchFamily="2" charset="-122"/>
                          <a:sym typeface="+mn-ea"/>
                        </a:rPr>
                        <a:t>②重视科学理论、真理的指导作用,做到理论与实践具体的历史的统一</a:t>
                      </a:r>
                    </a:p>
                    <a:p>
                      <a:pPr>
                        <a:lnSpc>
                          <a:spcPct val="130000"/>
                        </a:lnSpc>
                        <a:buNone/>
                      </a:pPr>
                      <a:endParaRPr lang="zh-CN" altLang="en-US" sz="1800">
                        <a:latin typeface="宋体" panose="02010600030101010101" pitchFamily="2" charset="-122"/>
                        <a:ea typeface="宋体" panose="02010600030101010101" pitchFamily="2" charset="-122"/>
                        <a:cs typeface="宋体" panose="02010600030101010101" pitchFamily="2" charset="-122"/>
                        <a:sym typeface="+mn-ea"/>
                      </a:endParaRPr>
                    </a:p>
                  </a:txBody>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UNIT_TABLE_BEAUTIFY" val="smartTable{75da3ffd-d615-44b3-91a4-bf36b468ce27}"/>
</p:tagLst>
</file>

<file path=ppt/tags/tag153.xml><?xml version="1.0" encoding="utf-8"?>
<p:tagLst xmlns:a="http://schemas.openxmlformats.org/drawingml/2006/main" xmlns:r="http://schemas.openxmlformats.org/officeDocument/2006/relationships" xmlns:p="http://schemas.openxmlformats.org/presentationml/2006/main">
  <p:tag name="KSO_WM_UNIT_TABLE_BEAUTIFY" val="smartTable{ee9afa83-2e55-46df-945c-c9fbe72dcdc4}"/>
</p:tagLst>
</file>

<file path=ppt/tags/tag154.xml><?xml version="1.0" encoding="utf-8"?>
<p:tagLst xmlns:a="http://schemas.openxmlformats.org/drawingml/2006/main" xmlns:r="http://schemas.openxmlformats.org/officeDocument/2006/relationships" xmlns:p="http://schemas.openxmlformats.org/presentationml/2006/main">
  <p:tag name="KSO_WM_UNIT_TABLE_BEAUTIFY" val="smartTable{02a9b583-4b02-4690-8040-4f7d33feb251}"/>
</p:tagLst>
</file>

<file path=ppt/tags/tag155.xml><?xml version="1.0" encoding="utf-8"?>
<p:tagLst xmlns:a="http://schemas.openxmlformats.org/drawingml/2006/main" xmlns:r="http://schemas.openxmlformats.org/officeDocument/2006/relationships" xmlns:p="http://schemas.openxmlformats.org/presentationml/2006/main">
  <p:tag name="KSO_WM_UNIT_TABLE_BEAUTIFY" val="smartTable{c1050218-bb83-4aa5-8923-ba3cc7f25d2c}"/>
</p:tagLst>
</file>

<file path=ppt/tags/tag156.xml><?xml version="1.0" encoding="utf-8"?>
<p:tagLst xmlns:a="http://schemas.openxmlformats.org/drawingml/2006/main" xmlns:r="http://schemas.openxmlformats.org/officeDocument/2006/relationships" xmlns:p="http://schemas.openxmlformats.org/presentationml/2006/main">
  <p:tag name="KSO_WM_UNIT_TABLE_BEAUTIFY" val="smartTable{213d8e63-4dbe-4e62-adab-c459f3917a8c}"/>
</p:tagLst>
</file>

<file path=ppt/tags/tag157.xml><?xml version="1.0" encoding="utf-8"?>
<p:tagLst xmlns:a="http://schemas.openxmlformats.org/drawingml/2006/main" xmlns:r="http://schemas.openxmlformats.org/officeDocument/2006/relationships" xmlns:p="http://schemas.openxmlformats.org/presentationml/2006/main">
  <p:tag name="KSO_WM_UNIT_TABLE_BEAUTIFY" val="smartTable{84b5905c-ffbf-4245-a968-15f26a77be74}"/>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1NzE5MjY5NDI5MSIsCiAgICJHcm91cElkIiA6ICI5MjIxNDQzNyIsCiAgICJJbWFnZSIgOiAiaVZCT1J3MEtHZ29BQUFBTlNVaEVVZ0FBQ1p3QUFBU0FDQVlBQUFCeHJobzdBQUFBQ1hCSVdYTUFBQXNUQUFBTEV3RUFtcHdZQUFBZ0FFbEVRVlI0bk96ZGQzUVU5ZjcvOGRjbUcwTkNTS0VrQ0NLaEtSQ2FWS1VKb2hFVmdqVGhncFdxd0JYcFhDOGlndUlWdkNoU0JCR1E1Z0VCSVJFVkNGMUFrQ0tkQUNxNTBnS0I5TjcyOTBlK08rNW1OOG1Hb3R6N2V6N084WnpkbWMvTWZHWjI0MG1HMTd6ZkpvdkZZaEVBQUFBQUFBQUFBQUFBQUFBQTRIK2V5V1F5M2NyMmJyZHJJZ0FBQUFBQUFBQUFBQUFBQUFDQS8yMEV6Z0FBQUFBQUFBQUFBQUFBQUFBQUxpRndCZ0FBQUFBQUFBQUFBQUFBQUFCd0NZRXpBQUFBQUFBQUFBQUFBQUFBQUlCTENKd0JBQUFBQUFBQUFBQUFBQUFBQUZ4QzRBd0FBQUFBQUFBQUFBQUFBQUFBNEJJQ1p3QUFBQUFBQUFBQUFBQUFBQUFBbHhBNEF3QUFBQUFBQUFBQUFBQUFBQUM0aE1BWkFBQUFBQUFBQUFBQUFBQUFBTUFsQk00QUFBQUFBQUFBQUFBQUFBQUFBQzRoY0FZQUFBQUFBQUFBQUFBQUFBQUFjQW1CTXdBQUFBQUFBQUFBQUFBQUFBQ0FTd2ljQVFBQUFBQUFBQUFBQUFBQUFBQmNRdUFNQUFBQUFBQUFBQUFBQUFBQUFPQVNBbWNBQUFBQUFBQUFBQUFBQUFBQUFKY1FPQU1BQUFBQUFBQUFBQUFBQUFBQXVJVEFHUUFBQUFBQUFBQUFBQUFBQUFEQUpRVE9BQUFBQUFBQUFBQUFBQUFBQUFBdUlYQUdBQUFBQUFBQUFBQUFBQUFBQUhBSmdUTUFBQUFBQUFBQUFBQUFBQUFBZ0VzSW5BRUFBQUFBQUFBQUFBQUFBQUFBWEVMZ0RBQUFBQUFBQUFBQUFBQUFBQURnRWdKbkFBQUFBQUFBQUFBQUFBQUFBQUNYRURnREFBQUFBQUFBQUFBQUFBQUFBTGlFd0JrQUFBQUFBQUFBQUFBQUFBQUF3Q1VFemdBQUFBQUFBQUFBQUFBQUFBQUFMaUZ3QmdBQUFBQUFBQUFBQUFBQUFBQndDWUV6QUFBQUFBQUFBQUFBQUFBQUFJQkxDSndCQUFBQUFBQUFBQUFBQUFBQUFGeEM0QXdBQUFBQUFBQUFBQUFBQUFBQTRCSUNad0FBQUFBQUFBQUFBQUFBQUFBQWx4QTRBd0FBQUFBQUFBQUFBQUFBQUFDNGhNQVpBQUFBQUFBQUFBQUFBQUFBQU1BbEJNNEFBQUFBQUFBQUFBQUFBQUFBQUM0aGNBWUFBQUFBQUFBQUFBQUFBQUFBY0FtQk13QUFBQUFBQUFBQUFBQUFBQUNBU3dpY0FRQUFBQUFBQUFBQUFBQUFBQUJjUXVBTUFBQUFBQUFBQUFBQUFBQUFBT0FTQW1jQUFBQUFBQUFBQUFBQUFBQUFBSmNRT0FNQUFBQUFBQUFBQUFBQUFBQUF1SVRBR1FBQUFBQUFBQUFBQUFBQUFBREFKUVRPQUFBQUFBQUFBQUFBQUFBQUFBQXVJWEFHQUFBQUFBQUFBQUFBQUFBQUFIQUpnVE1BQUFBQUFBQUFBQUFBQUFBQWdFc0luQUVBQUFBQUFBQUFBQUFBQUFBQVhFTGdEQUFBQUFBQUFBQUFBQUFBQUFEZ0VnSm5BQUFBQUFBQUFBQUFBQUFBQUFDWEVEZ0RBQUFBQUFBQUFBQUFBQUFBQUxpRXdCa0FBQUFBQUFBQUFBQUFBQUFBd0NVRXpnQUFBQUFBQUFBQUFBQUFBQUFBTGlGd0JnQUFBQUFBQUFBQUFBQUFBQUJ3Q1lFekFBQUFBQUFBQUFBQUFBQUFBSUJMQ0p3QkFBQUFBQUFBQUFBQUFBQUFBRnhDNEF3QUFBQUFBQUFBQUFBQUFBQUE0QklDWndBQUFBQUFBQUFBQUFBQUFBQUFseEE0QXdBQUFBQUFBQUFBQUFBQUFBQzR4UHhYVHdBQUFBQUFBQUFBQUFEU2wxOStxZVRrWkxtNXVXbmd3SUVsMnZiNzc3L1grZlBuMWFSSkV6VnExRWozM0hPUE5tellJQjhmSDdWdjMvNjJ6M1hZc0dHNjk5NTcxYVpORzdWdDI3Ylk4UmFMUlNhVHFjaGx1M2J0a2lSVnFsUkpOV3ZXTFBHY05tN2NxT2pvYUYyL2ZsMnRXN2RXdTNidFNyeVBPMm5yMXExS1NVbVJKSFhwMHNWdTNjcVZLeVZKdnI2K2V2cnBwKy80WEM1ZnZxdzMzM3hUTldyVVVPL2V2VldyVmkyNzlUZHUzTkFiYjd5aEJnMGFxRldyVm1yWnNtV1IrOHZJeUZCTVRJeWsvTS92bm52dWtTVEZ4Y1VwTGk1Tzk5OS92N0hzcjNEaXhBbEpVa0JBZ0NwWHJ1eDB6TGx6NTVTWm1TbEpxbGV2M3A4Mk4xZjA2OWRQS1NrcENnb0swcXhacy83cTZRQUFBQkE0QXdBQUFBQUFBQUFBdUJ0ODg4MDN1bjc5dXN4bWM0a0RaNUdSa1RwKy9MaldyVnVuUllzV2FlSENoZHF6WjQrOHZMeFVxMVl0M1hmZmZabzFhNWF5czdNZHRtM1lzS0U2ZE9nZ1NWcTFhcFVSdWltb2R1M2FhdDY4dVdKaVluVG16Qm1kT1hOR1FVRkJSUWJPTGx5NG9NOC8vMXdtazBsdnYvMjJFVEJMVDAvWHl5Ky9ySkNRRVBYdDIxYzFhdFRRbENsVEpFbWRPblhTOE9IRFMzVCsxbU90WGJ0V1VuN1E2VllEWnpObXpORDMzMzlmN0xpbm5ucEtJMGVPdEZ2MmozLzhRNUpVb1VJRlk5MktGU3QwNGNJRlNZNkJzNFVMRjBxU3FsU3A0aEE0ZStLSkoyN3VCUDVQWkdTa3c3Smp4NDdwMHFWTHVuVHBrdnIzNysrd2Z2djI3WXFKaVZGTVRJeEtseTVkYk9EczFLbFRHamR1bkNScHpwdzVldUNCQnlUbGh5akR3OFBsN3U2dWhRc1hGaHIyc3ZYcnI3L0tZckVZLytYazVDZ3JLMHVabVpuS3pNeFVSa2FHVWxOVGxaS1NvdFRVVkNVbkp5cytQbDRKQ1FtS2o0L1g0NDgvN25CT0kwYU1rQ1NGaG9acXpKZ3hrcVFyVjY0b0xTMU5aY3VXVlVCQWdONS8vMzNqODNGMnphekN3OE5sTnB2MXpEUFBTSkxTMHRLVW1wcXE3T3hzWldWbEtTTWpRK25wNlVwUFR6Zm1tWktTb3NURVJDVW1Kc3JMeTh2aCsxS2N1TGc0cGFhbXl0dmJ1MFRiQVFBQTNDa0V6Z0FBQUFBQUFBQUFBTzRDMWpCWVNTdEJwYVNrNlBUcDA1THlRMkZWcWxSUjU4NmR0WGZ2WHFXbnAydnExS21hTld1V05tL2VySXlNRElmdDNkM2RqY0RaVjE5OXBhU2tKS2ZIQ1FzTFUvUG16WTFqV1k5WGxEVnIxbWp2M3IyU3BNOCsrMHlEQncrV0pPM2J0MDl4Y1hINjRZY2Y5UFRUVHh0QkgrdjUyTDczOGZGUlFFQ0FKTmZEVjhlUEh5OXliR1JrcFBiczJhTkpreVk1WFgrclZjWU9IandvS1Q5QWRqZXl6dSsrKys1VHBVcVZITlp2MmJMRmVGM1VkWncxYTVhU2s1UDE1Sk5QT3F6THpNelUxcTFiSmVWWERITWxiQ1pKcjc3NnFrdmpDck5od3diMTdkdFhwVXFWS25MY0YxOThvVzNidHFsTm16YWFPSEdpUy92ZXVuV3I1c3laSTR2Rm9zT0hEMnZVcUZFS0R3L1hva1dMWEo1ZnFWS2xOR0xFQ0psTXBpS3Y3UXN2dktBWFgzeFJVbjQxUUVseWMzTnorVGdBQUFCM0VvRXpBQUFBQUFBQUFBQ0F1MEJxYXFva3FYVHAwaVhhYnRldVhjckp5WkgwUjFDcVNaTW02dDY5dTlhc1dhUE16RXpkdUhIanRzM1RHbGFTcEIwN2R1alFvVU1PWThxVks2Zm5uMzllZ3dZTjBvRURCeFFiRzZzMWE5YW9XclZxQ2cwTjFlYk5tNDJ4MW1wZ3R2dmNzV09IOFQ0c0xFeC8vL3ZmYjl2OFhlSHI2NnZFeEVUamZZOGVQUnpHckZtejVzK2NrdHEyYldzWHhobzllclF1WDc0c0tiK1NtSzBGQ3habysvYnREdnQ0L3ZubkpjbjRQdHk0Y1VQOSt2VXoxaTlhdEVobnpwelJyNy8rS2treW1VeWFOMitldzM3ZWV1c3QrZnY3NitEQmcwcEtTbExIamgwZHhuejMzWGRHQzlHOHZMd2lXMEgyNmROSDVjcVZLM1M5bEIrMjh2YjJscGVYbDJKall5VkpucDZlYXRLa2lYeDlmZTMrUzB0TGN4bzQyNzE3dDd5OHZCUVdGcWJvNkdoSlVyVnExWW84cnEzNjlldXJSbzBhK3VXWFg3UnIxeTZkUDMvZUNJVlo1MU9xVkNtbHBLUW9OemRYa3RTb1VTT1ZMbDFhcFV1WGxvK1BqOHFVS2FQczdPeGlnNlVXaThXNFpsbFpXWktraElRRWgrdFl0V3BWaFlXRnVYd09BQUFBdHdPQk13QUFBQUFBQUFBQWdMOVljbkt5RVJvcnJqSlRRYmJocmNjZWU4eDQvY29ycnlnZ0lFQmR1M2FWaDRlSHZ2bm1HN3Z0bkZWWHNyYWtMR3hjWGw2ZURodzRZTHpmdVhPbjB6a0ZCd2ZyK2VlZlYrblNwVFZreUJDOTg4NDdrcVF6Wjg0b0pDVEVhVWl0SkNwV3JLaXBVNmNxTnpkWDgrYk5VMVJVbEV3bWt3WU5HcVI2OWVvNTNlYk5OOTlVVEV5TThiNWF0V29hTkdpUTNaaEZpeFlwSnlkSGZuNStkb0d6d1lNSEt6VTFWWm1abVRLWlRBb0lDUGpUQTJlM3c5V3JWKzNlcDZlbjIxV1RrNlQxNjljYnJ5MFdpNDRkTythd243eThQRW41clI3TlpyTTJidHhvckFzUEQxZWpSbzIwYXRVcVk5bng0OGQxL1BqeFF1ZlZ1WE5uaDhCWnBVcVZOR1BHREhsNmV1cWVlKzZ4QzJoWnY1T0JnWUhHZDZ1Z0N4Y3VhT3pZc1hyaGhSZU1aV2xwYVFvUEQ1ZWJtNXNST0Z1NmRLbVdMbDFxdDIzQm40M2x5NWNyS0NoSWdZR0IrdmpqanpWdDJqVHQyclZMSFRwMFVOdTJiZFc4ZVhONWVYa1pMV1A3OWV0blhOZnAwNmNYZXQ2MmN5dW9YcjE2UnB0U3ErVGtaRVZFUk5ndGE5NjhPWUV6QUFEd3B5TndCZ0FBQUFBQUFBQUE4QmV6RFVKZHVYSkYyZG5aOHZEd0tIYTdzMmZQNnVUSms4WjdUMDlQU1g4RVpqcDE2dVRTZmx6MTAwOC9LVDQrdmtUYnRHN2RXazgrK2FRUnpObXdZWU1zRm91OHZiMjFldlZxSTBoa08rZmh3NGNYdVU4UER3OEZCQVRvZ3c4K3NBdXZ6Wmd4dytWNVZhcFVTV0ZoWVRweTVJaGF0R2lodExRMGZmYlpaNUx5VzAzKy92dnZkdU5uenB5cDdkdTN5MncyNi92dnYzZTZ6NEpCcFFzWExqZ045aFhXU3RFNjNzUERROTk5OTUzZHVsMjdkbW5YcmwxT3QrdlRwNC96a3l5RXU3dTcwYVkwUGo3ZXFNWVZHeHRyVjEydXFPMlRrcEtNRnEyMjFkUTJiOTZzN2R1M0d5MWlYWjJQczJWcjFxd3BNdGhYMlBXTmpJeFVZbUtpcmwrL2JqZVBrSkFRWldkbjY4RUhIelJDY3lXVmtaR2hDUk1tNk1TSkU2cGZ2NzZ5c3JKa05wdnRqbU50Z1NuOVVaM01scHVibTh4bXMxMTF0SUtzbjBseHpHYit1UmNBQVB6NStBMEVBQUFBQUFBQUFBRGdMMlliYnNySnlkRXZ2L3lpT25YcUZMdWRiUldwUDROdGxiVFBQdnZNYUVkNC92eDVvMXJZOE9IRDFhbFRKN3Z0Um84ZWJieHUyTENoUm8wYXBkT25UenRVM0pLa2xKUVVoNnBidnI2Kzh2UHpNL1o3NXN3WkRSNDhXTmV1WFhONTd0V3JWMWZkdW5XTjk5SFIwUm85ZXJTU2twTDB5U2VmMkZYUXFseTVjcUg3Y1JhTyttOVRxVklsTFZxMFNKSjlOYTZsUzVjYWxmWjY5KzZ0L3YzN0c5dU1HalhLcUhabU5wdU5DbUhPV01OWElTRWhHajkrdkY1NDRRVlZyMTVkbzBlUDFwQWhROVNrU1JPTkd6ZE96ejMzbktRN2MwMlRrcElrU2Y3Ky9zYXl5cFVyYTh5WU1VYWIwREpseWhodGFMLzc3anNsSnlkTGtucjE2bVczTDJ1YjIrWExseXM4UEZ3VEpreFF3NFlOSlVuUFBQTk1rZk53dHI1Qmd3Ykc5a1d4Vmk4TURRMlZsSDg5UC83NFkwbFN6NTQ5bFpDUVFPQU1BQUQ4SmZnTkJBQUFBQUFBQUFBQW9CRG56cDNUMGFOSGRmbnlaWmNxTmozeXlDTnEyYkpsaVk5ejZ0UXB1L2MvL2ZSVHNZR3pxS2dvL2ZERER5VSsxczA2ZS9hc29xS2lqUGZXUUkrVWY1MnNxbFNwSWltLyt0VGh3NGZ0OXRHbFN4ZjE2OWZQZUYrd2lwY2s3ZGl4dzZIS1ZwOCtmZlRLSzYvb3NjY2UwL0xseSsyT0owbjE2OWZYeElrVGpYQlJabWFtUHZyb0kyM2R1bFdTVktGQ0JVMmVQRmxCUVVIR05sV3JWbFZBUUlBU0V4TTFiOTQ4b3gxcDZkS2xkZDk5OXpuTXkvcjVGOVh5MU5vaWNkbXlaWkx5ZzNKZHVuU1JsTjlxMG5yTkNyWlNMRGplV1FBck5EUlVZOGFNTWQ3YkJzVWlJeVB0eHM2WU1hUFFLbXhGK2UyMzN5VGxWOHJyM3IyNzNUcmJpbUMyZ2JPeFk4ZXFYTGx5UnZ2SE9YUG1hTXVXTGZyMjIyODFZc1FJYmRteVJaSlVwMDRkWTc0K1BqNUdzRTBxUEhEV3UzZHZJeEJteS9vZHNyWldkZWI2OWV1U3BMSmx5OW90dDFnczJyMTd0eVRwb1ljZTBvQUJBeVJKZS9mdU5RSm4xbVcyZnZ2dE55MWR1bFFXaTBWang0N1ZrQ0ZEak0vMlpsZy84NkwwN2R2WHJscWFiYlZDNitkQjRBd0FBUHdWK0EwRUFBQUFBQUFBQUFDZ2dQVDBkRzNkdWxWbnpweFJ1WExsVkxObVRmbjUrY2xrTWhXNW5UVnNWVklIRGh5d2U3OTc5MjY5OU5KTFJXN3orZWVmMjRWUmJvZFpzMllwSWlMQzZUcmJzSm1VSDRxelZtazZjdVNJSk1sa01obFZ6MDZmUHEzWnMyZmJiWE1yQVIzclBxMGh0cG8xYTZwSmt5WmF0V3FWamg4L3JrR0RCcWxmdjM0cVU2YU1QdnZzTTEyK2ZGbVNWS05HRFUyWk1rVVZLbFN3MjVmSlpGTC8vdjMxMWx0djZlVEprMGExdFpDUUVLZWZjMXBhbXFUOHFsaUZzYlpJdElhSi9QejhqR1U3ZHV3d0FtY0ZXeWs2RzEvUTVzMmJqWXBYQlJYV29yT2tacytlclYyN2Rpa3FLa3JKeWNsMjFjRnNBMmZ1N3U1R2VPeUJCeDdRalJzMzdQWXphTkFnTlcvZVhPWEtsZFBhdFdzbFNjMmJOemZhbjFhb1VNRXV3RmxZMjFjL1B6KzdZS01yZkgxOUpmMFJPQ3RYcnB6ZCt1VGtaS09hWGVQR2pWM2ViL1hxMVRWNDhHRE5uejlmZVhsNW1qMTd0dExTMGpScDBpU0hzYk5uenphTzcyeTluNStmUm93WTRkSnhyVzFMSmZ1d283WGxKb0V6QUFEd1YrQTNFQUFBQUFBQUFBQUFBQnQ1ZVhsYXUzYXRrcEtTMUxselp6M3d3QU4zOUhnblQ1N1VsU3RYN0paRlIwZnIrUEhqcWwrL2ZxSGJXUU1uZjVhSEgzNVlKMDZjVUVwS2lpUnArL2J0NnQrL3Z5d1dpeEdZcTE2OXVoSDRLVXhrWktRU0V4T1ZtcHJxMG5FclZhcGt2TzdaczZlaW9xSVVFaEtpWjU5OVZ1N3U3cXBXclpwbXpKaWgrUGg0L2Z2Zi96Ykdta3dtZGUzYVZmMzc5N2RybDFud25PcldyYXRUcDA0WkFhRW1UWm80SFp1UWtDQkpEc0cxLzBZSkNRbWFQMysrOGRyS1pETEpaREpwMDZaTjJyTm5qK2JPblNzZkh4OUpzZ3VJbWMxbURSNDhXTldyVjlmOTk5L3ZFRGd6bTgxcTJyU3AzbnZ2UGFXa3BDZ2dJRURObWpVempoa2NIR3hYNGF5bzBKUnRSYnlDWW1KaUhOYjM2dFZMQXdZTVVJVUtGUlFVRktUeTVjdmJyZmYxOWRXQ0JRc1VIaDZ1aHg5K3VOQjlPOU85ZTNmNSsvdHIrdlRwS2xPbWpOcTNiNitLRlNzNmpGdTRjS0h4dWxXclZrNzNaYTFLTjNmdVhLMWJ0MDZTTkczYU5EMzAwRU4yNDJ3RGQxNWVYc1pyS3B3QkFJQy9FcitCQUFBQUFBQUFBQUFBMk5pM2I1OWlZMlBWdDI5ZkJRWUczdkhqZmZYVlY4YnJtalZyNnBkZmZwRWtyVnExcXNqQW1YVnNnd1lOOU5OUFA5MzJlUlZzKzFpN2RtMDk5dGhqdW5yMXFoWXVYS2pZMkZqdDNMbFRucDZlUm1pcGVmUG14dmpISG50TUxWdTIxTUtGQzdWaHd3YTdmYTFZc2NJSTJSVEh0bDJreVdUU0cyKzhvZWpvYUVWRVJPak1tVE02ZGVxVXNyS3lITGF6V0N6YXZuMjdMbCsrck9EZ1lGV3VYRm1CZ1lFS0NBaFEyYkpsNWVmbkowbDY1WlZYakZhVkpwTkpiZHEwY2JvdmF5andacXZZM2F3dnYvelNlQjBkSGEzWnMyY2IxZHY2OXUyck5XdldLRE16VTFKKzRPLzExMTh2OW51Ym5KeXNOV3ZXT0N6UHpzN1c0c1dMbFp5Y3JPVGtaSDN3d1FlYU1tV0tKQmtCTVd2N1M1UEpwTkRRVUVsL1ZIK1RwRFZyMWlndkwwOVZxbFF4V3FNKzk5eHppb3FLTXVaZHQyNWR1OC9NV3VITXRtS2ZtNXRiY1plbVNKMDdkMWJuenAyZHJuTjNkOWVubjM2cVR6LzkxT242Z2hYaklpSWlqTEJYaHc0ZDVPWGxwYkpseXhwaE0rdDVXZG1HNlFxdWsvNElVVm9zRnUzWnMwZVNGQkFRb056Y1hQM3puLytVbTV1YmNkMXR3M3kyMWZXc3h5QndCZ0FBL2dyOEJnSUFBQUFBQUFBQUFQQi8wdFBUdFgvL2ZqVnIxdXhQQ1pzZE9uUkllL2Z1bFpRZjRIbnp6VGMxZXZSb3hjWEZhZi8rL2RxL2Y3OWF0R2poZE51cVZhdnF4UmRmZEJwb3VSMEthKzJZazVPak5XdldLREV4VVlzWEx6WkNNQ2FUU1IwN2RqVEdtYzFtK2ZqNEZOb3VzYVNXTDErdTlldlhLekV4MGVuNm9LQWd0VzdkV21heldYdjI3TkhGaXhjVkh4K3ZmZnYyYWQrK2ZYWmplL2JzcVVHREJrbVM2dGV2TDE5Zlh5VWxKY25UMDlPdWlwVFZ4WXNYbFo2ZUxpbS9RbFp5Y3ZJdG5jdlNwVXRkSGx1aFFnVkZSMGRyMWFwVjJyWnRtMUhacWwrL2Z2cmIzLzZtSmsyYWFOS2tTVXBLU3RKdnYvMm1jZVBHNmVtbm4xYTNidDJjVnQ4cWlvZUhoeVpNbUtCaHc0WXBKeWRIKy9idDA3cDE2OVMxYTFlSGdOT3FWYXUwYWRNbVhidDJ6UWk4U2ZtVjcwd21reEVlcTE2OXVwNTk5bG05ODg0N2txUjc3NzFYVmFwVTBhbFRwNHh0ckJYb2JQZFQ4SHRqclZ3bVNZY1BIMVp1YnE1S2xTcGxoREp2VjF2UjRtUm1adXJ3NGNOcTNicTFjbkp5WkRhYmkyeC82MnlkTlVSNTh1UkpYYnQyVFpMMDZLT1BLajA5WFQvOTlKTk1KcE11WDc2c1NwVXE2ZUxGaThaMkFRRUJ4bXNDWndBQTRLL0VieUFBQUFBQUFBQUFBQUQvNS96NTg4ckx5MU8xYXRYdStMSGk0K1AxNFljZkd1ODdkT2lnS2xXcXFHdlhya1pMdm84Ly9saHo1c3hSMmJKbEhiWi8rT0dIVmE1Y09YM3l5U2QzZks2MnpHYXp1bmJ0cWkrKytFSlhybHd4S24rMWFOSENydjJscTJ3cm1Gblp0aG0wYXR5NHNaWXNXV0kzajVvMWE2cGh3NFpxM0xpeGdvT0RqWFhkdW5YVDFhdFhkZlRvVVowOGVWSm56NTVWWEZ5Y3BQeGdYS2RPbll5eEVSRVJSdHZDakl3TXJWaXhRb01IRDdZN3RyVmxxSlFmZkFzTUREUmFoem9McUJWbjJiSmx4WTZKajQvWG5qMTd0SFhyVnAwNGNjSlliaktaMUs5ZlAvWHUzVnRTZm1CdTNyeDUrdkRERDNYNDhHRmxabVpxM2JwMVdyOSt2ZXJXcmFzV0xWcW9hZE9tcWxXcmxyR1BLbFdxYU5HaVJaTHlnMnNYTGx3dzF0V29VVU12dmZTUzhSMzg0b3N2OU1RVFR6aFVPTXZJeUxEYnpuWitQajQrU2s1T2xwK2ZueVpPbktnVEowNFlvVDlyTU13YTRET2J6Y1krYmR0SFdsdDVGcFNUazZQeDQ4ZkxZckVvT0RoWUN4WXNLUFphT3RPclZ5Kzc5OTk5OTUwUkpDeTR6amI4ZHZyMGFZV0hoeXM4UEZ3OWV2UncrSzZVeE1hTkc0M1hvYUdocWxhdG12ejkvWldRa0tCdnYvMVdBd2NPMU9uVHA0MHhsU3RYbHBSL0RheUJQZ0puQUFEZ3I4QnZJQUFBNEs2U21KaW9xMWV2U3BJZWVPQ0JPM2FjRlN0V0dEY1ovLzczdjkrV2ZWNjRjRUVSRVJGNjZhV1hDcjBoOXI5aTQ4YU5pbzZPMXZYcjE5VzZkV3UxYTlmdUw1dUw5YWxtVDA5UGxTcFY2cGIzTjNmdVhFVkhSOHZOelUwVEpreHcrbGxPbno1ZHNiR3g4dkR3MER2dnZGUGlHM3RwYVdtYVAzKytjYU8yUVlNR2V2TEpKMTNhOXZMbHkzcnp6VGRWbzBZTjllN2QyKzVtc1pUZlp1R05OOTVRZ3dZTjFLcFZLN1ZzMmJMSS9lM2R1MWNmZi95eEpPbnR0OTlXU0VpSTAzSHA2ZWxLU0VoUWZIeTg0dUxpRkJzYnE4REFRTFZxMWNwdW5NVmlVVVJFaEZxMGFHRThSWjJkbmExdDI3YnB4SWtUR2pseXBFd21rekgrM0xsektsZXVuTk4vT0xGbGUvTzc0RDlFRkxYdVp1emZ2MStIRGgxU21USmxITnJIQUFBQUFQamZaLzA3czBLRkNuZjBPR2xwYVpvd1lZS3VYNzh1U2ZMMjlsYS9mdjBrU1dGaFlWcTNicDNpNHVKMC9mcDFUWm8wU2YvNjE3L2s3ZTF0dDQveTVjdmYwVGxhV1N3VzdkcTFTeUVoSWNZeHUzZnZyZzBiTmhqek41dk5Sc1d3a25KV29TMDFOZFZoV2QyNmRUVjgrSERkZSsrOUdqOSt2SEp5Y2hRVkZhV29xQ2l0V3JYS3BXTXRYNzVjc2JHeFJqQXVKaVpHaXhjdnRodXpmdjE2aFlXRmFmanc0Um8yYkpoeWMzTTFkT2hRaDMydFhidFdhV2xwRHAvTDdmTHR0OS9hQmV5ay9POUpXbHFhVnF4WVlRVE9wUHp2NitIRGgrM0dXaXdXblR4NVVpZFBucFMzdDdmRFBZU2lQUGZjYzlxNWM2Y3NGb3ZHamgwckh4OGZaV2RuUy9vajRCUVlHS2d5WmNxb1pzMmE4dmIyTmxwRGZ2enh4NnBkdTdibXo1K3YwTkJRK2ZuNWFlellzWkx5NzkrRWhZVkorcU1OcDZlbnAzRmM2MzFCeWI2YWw2M3o1ODhiWWF0YnVRZG5yWlptdFhmdlhpTndWbkNkcmFOSGp4cXY2OVdyWjdldVNwVXFoUWJnQmc0Y2FCZlFpNCtQTjFxT1ZxdFd6Zmg4T25Ub29MVnIxMnJUcGsxNjRZVVg3TnJsMXExYlY1S016MElpY0FZQUFQNGEvQVlDQUFEdUtqLzg4SU5tenB3cDZZL2dTRzV1cmo3Ly9IT1g5K0hLVTRWYnQyNDFidkRjanNEWi9Qbnp0WGJ0V2xrc0ZxV25wMnYwNk5HM3RMOFpNMmJvKysrL0wzYmNVMDg5cFpFalIwcTZQVzBEUWtORE5XYk1tR0xIWGJod1FXdlhycFVreGNYRjNYTGc3R2JPMTZwSGp4NlM4bS9HV3ovTDhQRHdRdHRyRkdUYkhpUTZPbHJyMTY4M25wQXRlS08yY3VYSzh2WDExZWJObXlYbDMwUzB0ajJ4Y25kM2R3aGgyY3JMeTlQNzc3OXYxOHFqZXZYcUxzMVZrbzRkTzZaTGx5N3AwcVZMNnQrL3Y4UDY3ZHUzS3lZbVJqRXhNU3BkdW5TeGdiUE16RXpGeDhkTCtxTVZneVN0WHIxYWtaR1JTazVPVmxKU2tyS3lzaHkyRFE0T3RqdlhsSlFVdmZubW16cDkrclEyYk5pZ21UTm55dHZiVzNQbnp0V0dEUnNrNWQrSXRZYnJVbEpTTkhIaVJDVWxKZW1aWjU1Ujc5NjlWYlpzV1VWRlJXbmJ0bTEyeDdMT1Vjb1BCYnE2VHBLR0RCbWk3T3hzNDJaMFFkYTJIVllIRGh4UWVIaTRxbFdyUnVBTUFBQUErUCtROVcrSGduOHIzRTV4Y1hHYU1HR0N6cDA3Wnl4NzlkVlhqWkNidDdlM1huMzFWVTJkT2xWU2ZrV2wwYU5IYThxVUtTcFhydHdkbTFkQkZvdEZlL2JzMFpJbFN4UWRIYTFwMDZZWmdiT2pSNC9hdFpVMG1VeTZkT21TcWxTcFV1TGpGTldPc0NEYnltUTNJeWdvU0VGQlFaS2tyS3dzVFpreVJlbnA2VEtaVEJvMmJKaG16WnFsbkp3Y0xWaXdRQk1uVHBTN3U3c1dMRmlnQ3hjdTJMV0p0UHJvbzQrVW1wcXFidDI2cVduVHBrVWUyMXBSekZXOWUvZldwazJiZE9QR0RiVnUzVm85ZXZUUTExOS9yYTFidDlxRnRBcXFVcVdLaGd3Wm9uWHIxdW5nd1lPcVdMRmlpYStibTV1YkprK2VySUNBQUNQUWxKR1JJZW1QZ05NVFR6eWhwNTU2U2xKK2kwdHI0TXhzTnN2TnpVMnZ2ZmFhc3JPek5YNzhlS050Wks5ZXZlVG41eWRKU2toSWtHUWZPRHQvL3J6eCt0NTc3M1U2dDYxYnR4cXZyZnY2TS8zODg4K1M4ci96RFJvMGNGaHZyZFpXbkFVTEZoZ3RSTE96c3pWcDBpUmxabVlhMXlveE1WSHZ2ZmVlYnR5NElTbi8vcEgxdTF0VTYxRUFBSUEvQTRFekFBQncxOHZOemRXYU5XdGNIbjhyWmV4dlZ1dldyWTBBMXViTm05V3BVeWZWcmwyNzBQRjc5dXpScEVtVG5LNTcrdW1uNzhRVVM4elZBTnZ4NDhlTEhCc1pHZm1ubjI5NGVMalRsZzdPMkFiTzVzK2ZiOXc0am82TzFwUXBVK3pHaG9XRnlkL2YzM2gvNGNJRmh6RWVIaDc2N3J2dm5CNHJOemRYSDN6d2dWM1lUTXEvd1ZpdVhEbVhnbnNIRHg2VUpOMTMzMzFPMjVSczJiTEZlRjNVNStKc25UVW9XYXRXTFQzNDRJTjJOM2tMOHZQems2ZW5wOTJUM0Q0K1BxcFdyWnBPbno2dDZPaG9mZmpoaDVvNGNhTDY5dTJyeU1oSVpXWm02dlBQUDFlYk5tM2s3ZTJ0MmJObkcwL0NSMFpHcWxPblRpcGJ0cXgrLy8xM2g3WXB0a3E2YnNpUUllcldyWnR4WTd5Z1BuMzY2TXN2djNSWWZ2NzhlWWZyZERzcXFBRUFBQUQ0Lzl1UkkwZjAvdnZ2RzVYWHBmd0hyS3pCSGF2MjdkdnJ3SUVEeHQ4aDU4NmQwNEFCQXpSa3lCQTkvdmpqZHRXamI0YTF1bFJSaGcwYnByTm56eHJ2cjF5NW92cjE2MnZGaWhWYXNXS0ZYZmdxT3p0YmI3Lzl0dnIxNjZmbm5udk9tRjlxYXFwKysrMDNZOXlsUzVlTXRvQzNRK1hLbFRWNzl1eGl6K1BTcFVzT3l4Y3RXbVNjWDhlT0hSVVdGcWE5ZS9mcTBLRkR1bjc5dWpJek03VjgrWEo5OWRWWGt2SWYxTnUwYVpQZFBtSmpZM1h5NUVsbFptWVdHemdyS2JQWnJNbVRKNnRjdVhMeTlmVlZXbHFhY1YrZ3VHdll0R2xUTmR0K2Fob0FBQ0FBU1VSQlZHM2FWSEZ4Y1VwTVRIUUlRY1hIeHhzUGJkayt5R1hMdHNyZnVYUG5qS3B6MXZzQXhWWFdTa3RMMCtUSmszWHMyREZKK1lFcGExVzJuSndjL2ZEREQ1SmtWN0hldG5wWWpSbzFKUDBSTXF4VHA0NzI3OSt2OFBCd1k4eWVQWHMwY3VSSWRlblNSVTg5OVpUYzNkMVZwMDZkSXVkMUs5TFMwblRtekJsSitmZFB5cFFwYzFQN3NWZ3NpbzZPTnQ1ZnZIaFJGeTllZEJobmV3L0o5djhSdHZlOWlnb2ZBZ0FBM0NrRXpnQUF3UCtrdi8vOTc0cUtpbkpwYkhIQktsY0NKaUVoSVdyYnRxMzI3Tm1qeHg1NzdLWnZOa21TcjYrdlhYVXVhd1V2VzBVRjhCNTQ0SUVTVnh6NzdMUFBTalQrZHJyVjg3MWRObTdjYU55MExVeEtTb3AyN3R4NVUvdFBTa3JTbENsVGRPVElFVW41TjJkNzllcWxKVXVXS0RjM1YxT25UdFgxNjllZG5yOGtQZi84ODVKa1BOVjY0OFlObzlXS2xIK1QvTXlaTS9yMTExOGw1VDlsTzIvZVBJZjl2UFhXVzNhaE9WZTgvdnJyOHZQelU5bXlaVlcyYkZtVkwxL2U0VW4vYTlldUtTY25SOTI2ZGRQUm8wZDE2ZElsbzYySnI2K3ZIbjMwVVczZXZGa1ZLMWJVdVhQbkZCTVRZenlSYkRLWk5HalFJSm5OWmwyN2RrMzMzSE9QUTl1TXhNUkU1ZVhsU1hKc3FWSFVPbGQ0ZUhqWTNkek96TXlVeFdLUjJXeW1MUVVBQUFDQTJ5WXZMMCt6WnMzU3Q5OStheGZVYXRXcWxkNTQ0dzJuMjR3WU1VS3hzYkhHMzVJcEtTbWFObTJhdnZycUs4MllNYU5FOXg4c0Zvc1JBc3ZKeWJGclFWbTZkR25qdGUzRE90WXdWdW5TcGRXalJ3K1ZLVk5HcjczMm1sMVFwbFdyVnZMeTh0S1dMVnVVbDVlbnp6Ly9YRC8rK0tPR0RoMnFqSXdNdmZ2dXUzYmh1Z0VEQnVqaGh4OVdvMGFOTkhYcVZIbDdlOHZOemMyWW8vVy92THc4NWVibUtqYzNWL3YyN1pPUGo0OUQrMElwLytHdXdnSlR0bU9jYWQyNnRiNysrbXNGQmdZYTdVQjc5KzZ0eG8wYjY2R0hIdEs0Y2VOMDh1UkpTZm50SXdjT0hHZ0V6aTVmdnF5NHVEampZYTNDMmxVbUppWnE2ZEtsUmM3UG1hcFZxK3JSUng5VnRXclZKRW4vK2M5LzlPR0hIeHIzVUZxMGFPSFNmcXgveXhlVWtwSlM1QU5kVTZkT1ZWUlVsTnpkM1pXYm02dVltQmpqZTF0WTVURmI1OCtmMTlTcFU0M3ZTdW5TcFJVY0hLeVhYMzVaOTl4emp4SVNFcFNTa2lJcC85cEsrV0V1YS90STIrcGh3NGNQMTdsejU3UjI3VnB0MjdiTm1JZWZuNThTRXhOMS9QaHhIVDkrWEJVcVZGQ1hMbDNVc0dIRFl1Zm5ySnVDdGVLYXMvWDMzMysvUWtORGRmandZYU5DdkxPQVlYWjJkcUVQUWRxMndUU1pUQm82ZEtqeHMrL3Q3UzEvZjMvNSsvdkx6ODlQL3Y3K2lvcUtNcjVmWmN1VzFmMzMzNi9ubjMvZXVIOWlkU3R0UlFFQUFHNFcvM29DQUFEdUN2LzYxNy9zeXVGTCtVR3dvS0FnTFYrKy9LNnBLdVJLMWEvTm16Y2JMUmNMS2xXcWxMNzU1aHRWcTFiTnVKRnB0V2pSSXVYazVCZzN5NndHRHg2czFOUlVaV1pteW1ReUtTQWdvTWdBVm5Cd3NIcjI3T25pR2VVcktuQldzV0pGVFowNlZibTV1Wm8zYjU2aW9xS01nSkN6RzcyUzlPYWJieW9tSnNaNGY3dlBkK25TcFZxMmJKbmRzb2lJQ0VWRVJPaWhoeDZ5Vys3c3U5T3ZYeis3bTM5bno1NDFub2IyOWZYVmpCa3o5TU1QUDJqWnNtWHk5dmJXKysrL3I4REFRTTJaTThlWTYrdXZ2NjVUcDA1cHk1WXQ2dDI3dDdwMjdTcEpUcDh3UDNMa2lLWk5tNmJZMkZoSitUY1JwMDZkcXBDUUVKVXJWMDcvL3ZlL1piRllOSC8rZkIwN2RreHZ2UEdHdzgzZ3ExZXYycjFQVDA5M3VJRzVmdjE2NDdYRllqR2VJTFpsRFdaWjIzanMzNzlmOCtmUGx5U05IVHRXdFd2WGxvZUhoOTAvUEhUdTNObGhQd1dOSHovZVlUNnhzYkVPTFd1am9xSWNXczVhTEJiTm1ERkRVbjdiajBXTEZobWh5YXRYcnlvb0tNanVNN00rV1c1VjFMcUNJaU1qOWNRVFQ2aFRwMDQ2ZXZTb0xseTRvT2VmZjk0STlFblNjODg5cC9qNGVQWHAwNGVXbWdBQUFBQnVHemMzTjdtN3U5dUZ6VHAyN0tnMzNuakRDRndWNU9IaG9YZmZmVmRUcDA3VjNyMTdqZVZ0MjdZdDhjTnU4K2ZQMTdwMTYrVHU3cTZjbkJ5N2VkU3NXZE40YlZ2UnpNUERRODgrKzZ6NjlPa2prOG1rZnYzNjJZWEh3c0xDTkdUSUVMbTV1YWwwNmRKRzVhbVRKMDlxOXV6WmV1V1ZWNHp4clZ1MzFvMGJOM1Q2OUdudDNyMWJ1M2Z2THRIOCsvZnY3L1ErUkV4TWpOMERXU1ZScjE0OWRlalFRVjI3ZGpWQ080MGFOVko4Zkx5R0RoMXFGMnlhTW1XSy9QejhqUHNZSzFldTFNcVZLNDE5Tld2V3pPa3hrcEtTSE81aHVLSk5telo2OU5GSGxadWJxNDgrK2tpUmtaSEczL1RWcWxVejdrUGNLYlZxMWRMMjdkdWRydXZZc1dPeDJ5OWF0TWdJbTVuTlprMllNRUY1ZVhuYXRtMmJ3OWcyYmRwSWtyNzU1aHNqOEZpdlhqM0Z4TVJvMmJKbE9uandvQzVmdm15M1RhZE9uVFIwNkZEOTlOTlBXcnAwcVg3OTlWZkZ4c2JxODg4LzE0b1ZLL1RhYTY4NVZBMjBaWHZmdzVYMUxWcTBVR2hvcVBidjMyKzNyS0NTZkI5RFFrSTBZOFlNVmExYVZiNit2bmJyenA4L3J5RkRoaGp2QncwYXBBWU5HaWdoSWNHdW5hYkpaTktERHo3bzB2RUFBQUJ1SndKbkFBRGdmOUxUVHo5ZDZJMCtLYi9sWWxKU2tpVDlKWUdTU3BVcUtTd3NURWVPSEZHTEZpMlVscFptaEw3dXUrOCsvZjc3NzNialo4NmNxZTNidDh0c051djc3Nzh2ZHYvaDRlSEZ0cE93aW9pSUtISzloNGVIQWdJQzlNRUhIK2pRb1VQR2NtdEF5QlYzK254dlZXeHNyQkZ3R3pObWpLcFdyU3FUeWFUdzhIQWxKQ1JveG93Wit1Yy8vMm5jREs5VHA0NDZkZXBrM094Y3VYS2xLbGV1N0hERE5URXhVWXNXTGRMMzMzOXYzS1FPQ2dyU3UrKytxK0RnWUVuU2swOCtLVTlQVDAyZlBsMVpXVm42OGNjZmRmejRjZlh0MjFkZHVuU1JoNGVIM1Q3ZDNkMk5LbDd4OGZIR1U5cXhzYkhhc1dOSHNlZnE3dTZ1bEpRVW5UdDNUb21KaVRweDRvU3hidG15WlVwUFQxZURCZzNzbm80dEttalp0R2xUdmYvKys4VWU5MlpjdlhwVi9mdjNWKy9ldlRWbHloUzdKNEZ0RmJYT1ZUdDI3SEJvSmJKbXpScDk4ODAzZHVPS0M3UUJBQUFBUUZFR0R4NnM0OGVQNitMRml4bzhlTERDd3NLSzNjYlQwMU9USmszUzJyVnI5Y1VYWDZoeDQ4WjJEODI0cWtHREJscTdkcTBSV3JLcVVhT0dXcmR1YmJ6djJiT25waytmcm1iTm1tbllzR0dxVkttU3NXN1VxRkg2NXovL3FUSmx5dWoxMTErM3E3QStiTmd3MWFwVlM3Tm56NWJGWXRHWU1XTjAzMzMzcVhMbHlxcFJvNGJlZlBOTlNma1BBbTNhdEVsUlVWRkdwYWppbUV3bWRlalFvY1RuN0lveFk4WTRCUDdhdFd1bjNidDNhOWV1WFFvT0R0WTc3N3hqWEllWFhucEpjK2ZPTmVadU1wblV0bTFiTlc3YytJN016OTNkWFEwYU5EQXFxN1Z0MjFZalJveVFsNWZYTGUzWCtzQ1hsRjlKcjJETDBicDE2MHJLUHo4UER3OTVlWG1wU3BVcTZ0U3BrOXEyYlZ2cy90OTg4MDJOSERsUzBkSFJtakJoZ3BvMmJhcms1R1I1ZVhrcEx5OVA3dTd1OHZQelUvdjI3WTBIM1ZxMGFLR0lpQWhkdTNaTm5UdDNWcWxTcGJSaHd3YTc3MnpEaGczMTRvc3ZHdFhQV3Jac3FVY2VlVVM3ZCsvV3dvVUxkZW5TSldWbVp0NlJFRlplWHA1Ky9QRkhTZmtWeDI1SDY4NzY5ZXM3WFY2dFdqV05HalZLczJiTlVxdFdyWXp2ZjkyNmRYWDA2RkdWS2xWSzVjdVhWNjlldlZTOWV2VmJuZ2NBQUVCSkVUZ0RBQUIzaFdiTm1zblgxMWVIRGgweXdrZGR1M2FWcjYrdjB4TDNSYWxYcjE2UlR6QksrZUVTYStEc3hSZGZkSG5mUmQwSXRnYTN6R2F6bm43NmFhZGpyRzBJbzZPak5YcjBhQ1VsSmVtVFR6NnhhMDlZdVhMbFFvL2g3dTd1OGx4dlZhZE9uU1JKWjg2YzBlREJnKzFLOVJlbmV2WHF4bzFKNmZhZmI1MDZkZFMxYTFlbHBxWWExZVNxVjYrdWhnMGJxa3FWS25ZdElWYXZYdTJ3dmZXenQyclZxcFdhTjIrdUZpMWFxRTZkT2hvelpveWFOR21pVjE5OVZTdFdyTkRnd1lOVnRXcFY0MGJmbURGampDcHZQLy84czd5OXZWVzFhbFZqZjFsWldRb1BEOWVYWDM1cHRJZXducy9ERHorc1hidDJhZGV1WFhaemFOU29rZEUySWlVbFJmUG56OWZhdFd2VnZYdDM0N09ROHNONzFodkN0cFc5bGk1ZGF0enM3dDI3dC9yMzcyOXNNMnJVS0tQYW1kbHNWbHBhbXRPUTJKVXJWNHpYdGxYblN1ckREejhzOFRZRnE1NUowcHc1YzVTWm1ha2xTNWJveXBVckdqbHlwSGJzMktHalI0OFd1aC9ydXNEQVFEM3l5Q011SHo4cks4dWhCVXRhV3ByUzB0SmMzZ2NBQUFBQUZNZkR3MFBqeDQrWDJXeFdsU3BWWE43T1pES3BSNDhlYXRldW5VcVZLdVZRWGJ0T25Uckt5c3F5VzJaN244STZwbm56NWpLYnpmTDA5RlRwMHFWMS8vMzNxMlBIanNZWVNRb05EWld2cjY4ZWZ2aGhoM2swYjk1Y0kwZU9WTXVXTGVYbjUrZXcvc2tubjFURGhnMzEyMisvNmI3NzdwTWtqUnc1VW5YcjFqWCt4dS9Zc2FNNmR1d29pOFdpdUxnNFpXUmtLRHM3VzNsNWVjckx5ek5hYXRxZXU0ZUhoeXBVcUdCM0xHdFZyUExseTl0VmduSm03dHk1dW43OXV0TjF6cXJMbVV3bWpSMDdWaUVoSVFvTEM3TzdQcDA3ZDFhSERoMFVGeGNuaThVaVgxOWZwOWZpZGxickR3ME5WVVpHaHFwV3JWcGt1MGpyL1RCbkxUU0xtdGRISDMza3NDd2tKT1NXenNITHkwdVRKMDlXVEV5TUVhb3FVNlpNa1E4K0JnY0hhK2JNbVZxNGNLSGF0V3Nuazhta3A1OStXdi81ejMvVXJGa3p0V25UeHZoZTJUS1pUR3JUcG8wZWVlUVJmZnZ0dDRxTGl5czJoSFd6NS9icHA1L3EvUG56ZGkxcUpmdHIvL0xMTHp2ZGRzV0tGWFlWQW92eitPT1BxMTY5ZWlwZnZyeXhiTnEwYVRjMWJ3QUFnTnVOd0JrQUFMZ3JkT2pRUVIwNmRMQzdJV085V2VoS0cwdGJXVmxaVG0rSzNnNEYyd1Bhc3IyUlc5UTRTYXBhdGFvQ0FnS1VtSmlvZWZQbTZiSEhIcE1rbFM1ZDJ1bU5NMnYxcGxLbFNyazB6dzRkT3JqOFpHMWgrM3pzc2NlMGZQbHluVHQzem01NS9mcjFOWEhpUlBuNyswdVNNak16OWRGSEh4a3RVU3RVcUtESmt5Y3JLQ2pJMk9aMm4yK3paczNVckZrelJVWkdHb0d6ZXZYcUdkOFoyOEJaVWUxQ2JVMllNRUZlWGw3NjdMUFBkT1RJRVIwNWNrUXZ2UENDRmk1Y2FOeEFEQTBOVmQyNmRZMDVtMHdtL2ZycnI1S2s2ZE9uRzBHdzJOaFl1N0NaMld4V1RrNk9jbk56amZZaVJUR1pUTEpZTExwKy9icDI3ZHFsWjU5OXR0aHRmdnZ0TjBuNVQ3NTM3OTdkYnAzdGs4Qm1zMWtWS2xTUXQ3ZTNzckt5NU9Qam80U0VCRW41SWNNR0RSb29PRGhZNDhlUGw1VGY4c1RhQ2lJbEpVV3Z2LzY2cFB5UVh2LysvWjErUmcwYk5uUm9rVnVVd3A1U2I5V3FsUTRjT0tDY25CeHQzcnhaSVNFaFdyTm1qVVByVG1kYXRHaFJvc0JaYUdpb1FrTkR0V1RKRWkxZnZseCtmbjVhdlhxMTB4YXBSZm4zdi8vdDhsZy9Qei9WckZsVHpaczNsN2UzZDRtT0F3QUFBT0MvVjdWcTFXNTZXOXZnaVMzcjN6UzJDbGJBQ2dnSTBIdnZ2ZWZTY1lxNnIxTGNRMzRWSzFaVXhZb1ZqZmZXU2xRRm1Vd21sU3RYenFYNU9ETng0a1NYeHhZWFNIUEcwOU5UM2JwMWM3ck8yOXY3VC84N3pwVnFlQ05IanZ3VFp1SmM0OGFOSFVKY0ZTcFVjQWdLRnFkOCtmSWFOMjZjOFg3NDhPRXViMnMybTlXbFN4ZW42MjVYQUxDd2MzTGwydmZ0MjdmRXg3UDlXUUlBQUxpYkVEZ0RBQUIzamFpb0tMdnkvWm1abWZMMDlMeWxmYm9TVml0c1RMdDI3ZlRQZi83emxvNWZHSlBKcFA3OSsrdXR0OTdTeVpNbmRmWHFWVW41VDQ4NkM3aFlxeXlWS1ZQR3BmMzcrUGpJdzhOREdSa1pSWTV6OWxTMDFlblRwM1g0OEdGSlVzMmFOZFdrU1JPdFdyVkt4NDhmMTZCQmc5U3ZYeitWS1ZOR24zMzJtZEZhc2thTkdwb3laWXJEamJjN2RiN1dkaEtTakpZSk4vdWQ4Zkx5MHNXTEY0MndXczJhTmRXM2IxK1hBMnNKQ1FtYVAzKytKR25Rb0VFYU8zYXMzbjc3YmJWdjMxN2R1blhUc0dIRFhKN0xuRGx6OU1VWFgrak1tVE42NjYyMzdKNmtMc3pzMmJPMWE5Y3VSVVZGS1RrNTJRZ0VTdmFCTStzVDVZc1hMNWEvdjc5MjdOaGhWRHRyMTY2ZEdqWnNxSDM3OWhsUDNMWnAwOFo0NnQ2MjZsbnAwcVh0bnNadjJyU3AwU1pVa3Y3MXIzKzVmTDRkT25Td2V6SmR5Zy90Tlc3Y1dOT21UZFBFaVJQVm9rVUxQZlhVVTFxelpvMUwreXpZaXRUSyt2TytZY01HWTFsMGRMUUdEeDRzU2NaVDlJbUppUTR0VXExc3YzY0Z1UnB5eThySzB2WHIxM1g4K0hHZE9uVktUenp4aEdyVnF1WFN0Z0FBQUFBQUFBQUFBSDhsQW1jQUFPQ3U4YzAzMzlpOWYvSEZGL1hDQ3k5bzQ4YU5EcTBWcmFHUktsV3FHRldsL3RzOC9QRERxbHUzcms2ZE9tVzBkV2pTcEluVHNkWUtWQ1Y1S25UWnNtVmF0V3BWa1dONjlPaGhCRzBLNnRtenA2S2lvaFFTRXFKbm4zMVc3dTd1cWxhdG1tYk1tS0g0K0hpN1NrNG1rMGxkdTNaVi8vNzk3ZHBsMnJyZDV4c2RIVzNYV3ZIUW9VTWFPSENnUTJ0R1owK3cycmFpdExKWUxKbzVjNmJSbHJKNjllcHlkM2QzT2VDVW5KeHNqQjB3WUlBZWVlUVJMVnUyektqMFZ0SW5hZDk3N3oybHA2YzdQSkZ1RzJ5elhpY3Avek13bVV6YXRHbVQ5dXpabzdsejU4ckh4MGZTSHhYanBEOWFxV1JrWk9qS2xTczZjT0NBc2U2ZWUrNVJXbHFhUHYzMFUwbVNyNit2V3JkdTdkSjhiK1pwY1Z1MlQ2Wm5aV1hwN2JmZjFyVnIxL1NQZi94RGMrYk1VVkJRa0VNNHNlQTF0VmdzeGhQOWhRWE9DbU1ieWl0cVdYRmF0bXhab3ZIcDZlbmFzbVdMSWlJaUZCWVdSdWdNQUFBQUFBQUFBQURjOVFpY0FRQ0F1MEpzYkt5MmJkdG10eXd1TGs0elo4NlVyNit2UER3OGRPellNVDN5eUNOT1d6SDg4c3N2aW9xS1VxZE9uZXlXOSsvZnY5QmpYcmh3d2E1Q1UwRlZxMVoxV0phWW1LZ2VQWG9VZVM0WkdSbUZWazJMaUlpd0N4Qzk4c29yR2pObWpLVDh3SkMxeXBNdGk4V2lLMWV1U0ZLUjg3M2RUQ2FUM25qakRVVkhSeXNpSWtKbnpwelJxVk9ubEpXVjVYU08yN2R2MStYTGx4VWNIS3pLbFNzck1EQlFBUUVCS2x1MnJQejgvQ1RkM3ZOZHZueTV3N0lyVjY1b3pwdzVOM1crcTFldjFwRWpSMjVxMjhJRUJRVVo0YkNTOHZmM1Y2OWV2UnlXMndiYmJHVm5aMnZ4NHNWS1RrNVdjbkt5UHZqZ0EwMlpNa1dTakJDZGJYQno5dXpaZG1FenM5bXMrKysvWDZ0WHJ6WXExajMvL1BPRkJnaUxzM0hqUm9kbGlZbUpXcng0c1RadDJpU0x4YUpLbFNycHRkZGVjeGozNjYrLzZqLy8rWSt5c3JMMGozLzhRME9HREhHcHJXaG1acWJ4dXJCNWYvdnR0M3JtbVdmMDFGTlA2Zmp4NDdwNDhhS0NnNE1WR1JtcHI3LysyZ2piZmZubGw2cFFvWUlTRXhNMVlzUUlTZm5YN0hhM1RQSHk4bExuenAzMXpUZmZLREl5VXBVclY2YTlKZ0FBQUFBQUFBQUF1S3NST0FNQUFIZUZaY3VXS1NjblIrN3U3c3JOelpXVTM5TFExOWRYYmR1MjFiaHg0M1Q0OEdHZE9IRkNzMmJOc3R2V0doSnhjM05UeTVZdFZiWnNXV05kNzk2OW5SNXZ6Wm8xaW95TTFOLys5amU5OHNvcmQrN0VpbEcvZm4zNSt2b3FLU2xKbnA2ZUR0V3NKT25peFl0S1QwK1hsRjl4S2prNXVjVEhLUmhRS2k0MHQzejVjcTFmdjk2dWhhS3RvS0FndFc3ZFdtYXpXWHYyN05IRml4Y1ZIeCt2ZmZ2MmFkKytmWFpqZS9ic3FVR0RCa202ZmVkNzVzd1o3ZHExeTI3Wmd3OCtxTXVYTCt1NTU1N1RpaFVyak9VclY2NTAyRDRwS2NudS9hRkRoN1J3NFVLbjV4b1pHYW5vNkdpZFBYdldxSjVscTdocWU2NVdTQ3VvU3BVcVRnTm5oZkh3OE5DRUNSTTBiTmd3NWVUa2FOKytmVnEzYnAyNmR1MXFCTTVzVzNNKytPQ0RSdUNzVEpreTZ0ZXZuMHFYTHEyWFhucEpRVUZCMnJObmo3cDA2WEpUYzVma1VKWHcwS0ZEZXZmZGQ1V1NraUpQVDAvMTd0MWJ2WHIxY2xxSnJFNmRPcG8rZmJvbVRKaWc5UFIwUGZqZ2c0VWVKeTh2VDI1dWJwS2tjK2ZPR2NzTGE4ZHFEYUs1dTd2YlZVeXpXQ3hHbTgyZ29DQ2p1bDV1YnE1UkRlOW1LcDY1NnZISEg5Zm5uMyt1bjM3NlNlM2F0YnRqeHdFQUFBQUFBQUFBQUxoVkJNNEFBTUJkSVNNalE1TFV0bTFiYmQrK1haTDB5U2VmS0RrNVdWZXZYdFhQUC84c1NVNHJZclZzMlZMejVzMVRYbDZldG03ZHFwNDllMHFTZHU3Y3FXM2J0dW54eHgvWHlaTW50WFBuVGtuUzNMbHo5ZFZYWDhsaXNlakxMNzlVZG5hMkVZaVNwTjkrKzAwYk4yN1VzV1BITkhmdVhDUE1Ja21sU3BVcU5BUmtiVjlwTnB2VnZYdDNwMk1LaG1zaUlpS004Rk5HUm9aV3JGamgwT0xTdGdyVjh1WExGUmdZS0Y5ZlgwbHlHdGh5eGxwaHpGV05HemZXa2lWTGpQZG1zMWsxYTlaVXc0WU4xYmh4WXdVSEJ4dnJ1blhycHF0WHIrcm8wYU02ZWZLa3pwNDlxN2k0T0VuNVZjeHNxODdkcnZQZHNHR0RMQmFMSG5qZ0FaMDllMVpTZm9CcTRzU0pLbCsrdkYzZ3JMQWdtYTBqUjQ0VUdpWktUVTNWcEVtVGRPblNKZjN5eXk5NjlkVlg3YjRUZnpiYllGdkIxcUExYXRUUVN5KzlaSnp6RjE5OG9TZWVlTUpwaGJNK2ZmcW9kZXZXZXZYVlY1V2NuS3laTTJkcTVzeVpkc2Q2OHNrbkM1M0g2ZE9uN2Q0WFZ0WFBtY3pNVEMxWnNzVHVPMmJsNit1cnRXdlhxbTdkdXZyb280KzBkdTFhSTREb3pMaHg0M1Q2OUdtNXU3c3JMUzNOV0Y3UzFwUjc5KzQxcnVYVnExZWRuay9YcmwwbGxidzlxaXU4dkx4VXNXSkYvZnJycndUT0FBQUFBQUFBQUFEQVhZM0FHUUFBdUN0VXIxNWRGeTVjVUlNR0RZekFtWWVIaDhxV0xhdEZpeGJKWXJISVpETHAwVWNmZGRpMllzV0thdGl3b1k0Y09hTEl5RWdqY0xaNTgyYjk5Tk5QU2t0TFUyQmdvSzVmdnk1SkNnZ0kwTFJwMHpScTFDZ2xKU1ZwOWVyVmV2REJCNDE5YjkyNlZldldyWk1rSFQ1OFdFMmJOaldPNWVucHFRRURCamc5Qjl2QVdXRmpiTVhFeEdqeDRzVjJ5OWF2WDYrd3NEQU5IejVjdzRZTlUyNXVyb1lPSGVxdzdkcTFhNVdXbHVaeTZ6M2JVSklyNnRhdHErSERoK3ZlZSsvVitQSGpsWk9UbzZpb0tFVkZSUm5uV1p6bHk1Y3JOalpXbFNwVmtuUjd6N2RXclZyYXVIR2pCZzRjYUxUb2xLVEF3TUFTbmFkVjI3WnR0WExsU25YdjNsMXIxNjYxVzNmOStuV2xwcVpLa3RhdFc2ZExseTVwd29RSkxvZjlyQXFyZ0ZaUVNZSmJ6anozM0hQYXVYT25MQmFMeG80ZEt4OGZIMlZuWjB1eXIzRG00ZUZoQlBudVZsV3JWbFZDUW9MR2pSdW5hdFdxYWQ2OGVRNWo2dFNwNDlBS3RXclZxc3JKeVZGS1NvcDhmSHlLUFU1ZVhwNisrT0lMU2ZraFNYOS9mK1hrNU1oc05pc3ZMOCtvOU9mdjcyOVhGZTEycTFDaGduNy8vZmM3dG44QUFBQUFBQUFBQUlEYmdjQVpBQUM0S3dRSEI2dDY5ZXE2ZHUyYTNmTE16RXlqelYxSVNJaUNnb0tjYnYvRUUwL295SkVqT24vK3ZINy8vWGVWTGwxYUJ3OGVsQ1ExYjk1YzBkSFJEc2ViUEhteXhvMGJwNTQ5ZTZwMjdkcDY1NTEzMUsxYk4zWHExRW1yVjYrV3hXTFJsaTFiN0FKbnQwdFdWcGFtVEptaTlQUjBtVXdtRFJzMlRMTm16VkpPVG80V0xGaWdpUk1ueXQzZFhRc1dMTkNGQ3hka01wbGtzVmpzOXZIUlJ4OHBOVFZWM2JwMUszYU8vZnIxSy9FY2JTdVQzWXlnb0NEajg3cmQ1MXV2WGoyMWI5OWVqUm8xS25ZZXpxcFJGYXdNVnF0V0xYWHMyRkVEQnc1MENKeFZyVnBWTTJmTzFQang0M1hseWhWZHZIalJxQmgyTjNKemM5UGt5Wk1WRUJCZ0JNeXNGUVJ0QTJjRnRXdlhUaSsrK0dLeCt5L3N1elJzMkxBaXR6dDA2SkIrL1BGSFNmbVYwd3FyUUdadGVTbmwvL3dmUG54WWtsUzJiRm1ubGVWYXRteXBqSXdNbWMxbWVYaDRxSHo1OG1yZnZyMTY5ZXFsanovK1dHM2J0dFg0OGVPTjhWbFpXWkx5VzJWYXYyUGg0ZUhHL3lOQ1EwUDE2S09QYXViTW1ab3hZNGJNWnJOUjFYRHg0c1V1QmRodWx1MjVBd0FBQUFBQUFBQUEzSzBJbkFFQWdMdkNRdzg5SkU5UFR5TmNaclZod3dZbEp5ZExLcnE5WCt2V3JUVno1a3hsWldWcDU4NmRNcGxNUm92RUZpMWEyQVhPck5YU1FrSkN0R1RKRXBVclYwNTc5dXpSN3QyN3RYdjNiajN6ekROcTBxU0pEaDQ4cUwxNzl5b3pNMU9lbnA2MzlYd1hMVnBrdElMczJMR2p3c0xDdEhmdlhoMDZkRWpYcjE5WFptYW1saTlmcnErKytrcFNmZ2htMDZaTmR2dUlqWTNWeVpNbmxabVplVWRDY1FWVnJseFpzMmZQTG5MTXNHSERkT25TSllmbHQvdDhwMCtmN3JRUzJxMFlOV3BVb2VzcVZhcWtHVE5tNk8yMzM5YllzV05WcGt3WlNYSUl4ZjBaNHVQak5YZnVYT08xTXhVcVZEQmVuenQzenFqUVZsUkZQQjhmSDFXcFV1V201OVdsUzVjaTE2ZWxwUm1Cc3laTm1xaDkrL2JGN3ZQQWdRUEt6TXlVbFA4ekxzbXV3bGhHUm9acTE2NnQyclZyMjIxMzd0dzVJMWhXTU1UNnpEUFBTSksrLy81N1k1bTE4cHlmbjU4R0RCaWdoUXNYNnVyVnE1bzhlYkltVHB4WTdEd0JBQUFBQUFBQUFBRCtmMExnREFBQTNCVUtDM1NscHFZcUlDQkEyZG5aYXQ2OHVTd1dpODZjT2VNd3p0dmJXODJhTmRPK2ZmdVVrcEtpblR0M1Nzb1BDdDEvLy8xeWQzYzN4djd3d3c5cTNMaXhjZHpMbHk4cklpTENXRit6WmswMWFOQkFCdzhlVkVaR2hzNmNPYU9xVmF0cTRjS0ZMcDFMZG5hMlpzeVlVZVNZME5CUWZmMzExd29NRE5TZ1FZTWtTYjE3OTFianhvMzEwRU1QYWR5NGNUcDU4cVNrL0RhUkF3Y09OQUpZbHk5ZlZseGNuTTZmUHk5SmhWYUtzbFo4a3FUdnZ2dk9ibDFLU29wS2xTb2xkM2QzL2Z6enozYmJGQ1kzTjdmUWdKUHRHR2RhdDI1OVc4L1h6YzFOZm41K1JjN0Y2bFpiVkZxVkwxOWVzMmJOTW9LTVVuNGd5c3BaOVMxYkNRa0ptajkvL2kzUEl5VWx4V2o1NnN6VXFWTVZGUlVsZDNkMzVlYm1LaVlteGdqRzNYdnZ2VVh1dDZTdFY0dGlEWFpLK1Q4VHg0OGZOOWJaL2p3V1pkdTJiWkx5UTJhdFdyV1NsTi9XMHRwMmN1ellzV3JZc0tGeDdTMFdpeElTRXJSbnp4NWpIdzBiTml6Mk9OWUtjQ05HakpDL3Y3K0dEeCt1aElRRTFhMWJWNWN2WHpiRzNjbDJtZ0FBQUFBQUFBQUFBUDh0Q0p3QkFJQzcyb3N2dnFnK2Zmb29PanBhRXlkT2RBaWIyUWFrWG43NVpRMGRPbFJseXBTUnY3Ky92djMyV3lPa1VybHlaV1BjbENsVENqMmV0N2UzMnJWckp3OFBEL1hxMVV0UFBmV1VLbGV1ck11WEw5dFZSQ3BLYm01dXNXTkhqaHlwRGgwNnFHdlhya2FMdmthTkdpaytQbDVEaHc0MUFrSitmbjZhTW1XSy9Qejg1T2ZucDhURVJLMWN1VklyVjY0MDl0V3NXVE9ueDNqNTVaZjE4c3N2TzEzMzRZY2Yyb1Z5cklxcWNCVVRFM05UclRrbHFWNjllbmY4ZlA4TWFXbHA2dGF0bTB3bWs4eG1zMUZGUzVJQ0FnS0szRFk1T1ZscjFxeTUwMU5VclZxMXRIMzdkcWZyT25ic1dPaDJPM2JzMEk0ZE8yN2JQTDc3N2p0OThza244dkR3VUU1T2psMFlNVEF3c05qdFUxTlR0Vy9mUGtuNTdYU3QxN2Q5Ky9ZNmR1eVlKT24wNmRNNmZmcDBvZnR3ZDNkWHUzYnQ3SmJadGxqTnlzclN1KysrcXg5Ly9GRzlldlV5L245eDQ4WU43ZCsvWHovLy9MTlJZYzFzTnQvMlNvY0FBQUFBQUFBQUFBRC9qUWljQVFDQXU1N1piRmJObWpWVnExWXRoOEJaaXhZdGpOZkJ3Y0hHNjcvOTdXL3EzYnUzMHRQVEplVzMwZHV4WTRkKytlV1hRby9qN2UydGtTTkhHb0dvQVFNRzNNYXp2MmNzV1FBQUlBQkpSRUZVY0RSbXpCaUhxbGp0MnJYVDd0Mjd0V3ZYTGdVSEIrdWRkOTVScFVxVkpFa3Z2ZlNTNXM2ZHE1eWNIRW41MVpiYXRtMXJWR3NyaVhyMTZqa0V6dno5L2RXaFE0Zi94OTZkeDhkNHIvOGZmMDB5SVlsSUpFUUlLUW14QlVWcU9Zb2k1SlFTcGJSYTFVVXJVZFhhMi9ERnNaeHlPQzFWV3kyTlV1MUJxU0pGcWFXS29xTFVGbEpFUTRSRUZvbVF6ZnorbU4vOTZVeG1KcG1RcUxiWDgvSG9velAzTnZmTWZjK00rZVI5WDljOVBwdmkvVkhQZCtEQWdSYlRObTdjeU0yYk4wdjhITnpjM0toZHV6WVhMMTQwQzVzQlBQSEVFeVhlM3IzdzgvTlRMU0JIamh4cDBjSzBVYU5HZ1BIMWNuSnl3c1hGQlQ4L1AzcjA2RUdIRGgwZXlENEN0R2pSZ3J0Mzc2ckFscVo1OCtZV0xUQ3R1WG56SmdFQkFadzllMVlGd1FCNjlPakJuVHQzaUk2T0ppa3B5YUtxbm9PREE1NmVuZ1FHQnZMTU04OVFxMVl0QUY1NDRRWHk4dkxNbGkxWHJoeVRKazNpbTIrK0lTd3NURTMzOGZHaFFvVUtaR1ZscVcwKzk5eHpSVllBRkVJSUlZUVFRZ2doaEJCQ0NDR0UrTHVRdjVnSUlZUVE0ay9qOGNjZkp6YzNGNzFlajdPek0vWHIxNmRUcDA0Mmw5ZnBkTGk2dWdMR29ORENoUXM1ZS9Zc2FXbHBabTBSZFRvZEZTdFdwRjY5ZWpZckdQbjYrcHBWUmlvTjFsb3c2blE2M25ubkhZS0NnZ2dMQ3pNTHVQVHMyWk9Ra0JCU1UxTXhHQXk0dTd1YnRaWHMyN2N2QVBYcjF5LzJzVnUyYkttQ1NnNE9Ebmg1ZVJFYUdtcTFTbGY3OXUwQlkwdkpvVU9IRnJuZGhRc1hrcEtTWW5WZWFUOWZlNzMwMGtzVzAvYnMyV016Y0thOUJoVXFWTEE2djFXclZ0eTllMWRWT1hOemM2Tk5telk4OWRSVFZwZC80WVVYQUdPZ3IzZnYzc1h1Ny9MbHk5WHlwcXlkZjNQbXpMR1lGaFFVWlBlNTZ1bnB5WUlGQzlUajJWTjU3Tnk1YzRBeHJGV1U2dFdyOC96eno1T2ZuNi9DYjdWcTFWTG5VM0dxVjYvTy9QbnpPWHo0TVA3Ky9tYnordmJ0cTg1M2V6My8vUE5XcCt2MWVucjE2bVV4ZmRHaVJlVG41NlBYNi9IMDlKVHFaa0lJSVlRUVFnZ2hoQkJDQ0NHRUVQK2Z6cUQxTHhKQ0NDR0VFT0l2SWlzclMxVytzaFpTSzI2K0VIK0VBd2NPOE9PUFB6SjY5T2cvZWxlRUVFSUlJWVQ0VzVOL213c2hoQkJDQ0NIKzZuUTZuZTUrMXBjS1owSUlJWVFRNGk5SGE0dDZyL09GRUVJSUlZUVFRZ2doaEJCQ0NDR0VFTlpaOWpVU1FnZ2hoQkJDQ0NHRUVFSUlJWVFRUWdnaGhCQkNDQ0dza01DWkVFSUlJWVFRUWdnaGhCQkNDQ0dFRUVJSUlZUVFRZ2k3U09CTUNDR0VFRUlJSVlRUVFnZ2hoQkJDQ0NHRUVFSUlJWVJkSkhBbWhCQkNDQ0dFRUVJSUlZUVFRZ2doaEJCQ0NDR0VFTUl1K2o5NkI0UVFRZ2doaEJCQy9MbXNYcjJhMU5SVUFPclhyMDlJU01oOWJTOHVMbzd2di8rZTVzMmJFeHdjWEJxN0tJUVFRZ2doaEJCQ0NDR0VFRUtJTWlLQk15R0VFRUlJSVlRUWRsdTJiQmxyMXF4Ujl6dDI3RWluVHAxd2NMQy9nUGFkTzNkd2RuWUc0TktsU3d3ZE9oU0FvMGVQbWdYT3JseTVRa0pDQW8wYk44Yk56YTJVbm9FUVFnZ2hoQkJDQ0NHRUVFSUlJZTZIdE5RVVFnZ2hoQkJDQ0ZHc3ZMdzhacytlYlJZMkE5aXpady8vK3RlL3lNN09MbllieDQ0ZFk5cTBhVHp6ekRNa0ppWUNVS3RXTFI1NzdESEFXT25zNE1HRFp0dWVPSEVpZmZyMDRmUFBQeS9GWnlPRUVFSUlJWVFRUWdnaGhCQkNpSHNsZ1RNaGhCQkNDQ0dFRUVVNmRlb1VRNGNPWmV2V3JRQzR1N3Z6cjMvOWkyclZxZ0Z3OE9CQndzUERpWW1KS1hJN3g0OGZaKy9ldmVUbTVySjM3MTQxdlcvZnZ1cjJsMTkrcVc0ZlBYb1VBSVBCZ0orZlg2azlIeUdFRUVJSUlZUVFRZ2doaEJCQzNEc0puQWtoaEJCQ0NDR0VzT3JNbVROTW5qeVpFU05HRUI4ZkQwRDE2dFdaTTJjT2pSczNadkxreVFRRUJBQnc3ZG8xSWlNakdUZHVIRWVQSHNWZ01GaHNyMzM3OXVyMjl1M2IxZTBXTFZxbzhOb3Z2L3pDcjcvK1NtWm1KcWRPblFKQXI5ZlRva1dMc25xYVFnZ2hoQkJDQ0NHRUVFSUlJWVFvQWYwZnZRTkNDQ0dFRUVJSUlSNGUrZm41ckYrL25sMjdkbkhod2dXemVTRWhJWFR1M0ptWk0yY1NGeGRIcjE2OStPaWpqL2pvbzQ5VWdPeklrU01jT1hJRWIyOXYyclJwdzZCQmczQnpjd01nSUNDQTJyVnJFeDhmVDBKQ0FzZU9IYU5aczJib2REcDY5ZXJGK2ZQbitlYy8vMG1kT25YWXZIa3pCUVVGQURSdjNseHRRd2doaEJCQ0NDR0VFRUlJSVlRUWZ5d0puQWtoaEJCQ0NDSEVRK0RtelpzQXJGbXo1b0U4WHQyNmRRa09EcmFZcnRmck9YLyt2Rm5ZN0pGSEhpRWlJb0pXclZxUmtwSkNYRndjQm9PQjc3NzdqdkR3Y01hT0hVdUhEaDFZdUhBaGlZbUpBQ1FuSjNQMTZsV0xvTmhUVHozRmdnVUxBRmk5ZWpYTm1qVUR6TnRxR2d3R3Z2NzZhM1UvTkRUVTd1ZVZrSkJBUWtLQ1hjdVdLMWNPWDE5ZnFsZXZqazZucy9zeGhCQkNDQ0dFRUVJSUlZUVFRb2kvTXdtY0NTR0VFRUlJSWNSRElDTWpBNERMbHk4L3NNZTBGamdEZVBQTk4vbnBwNS93OXZhbVM1Y3VkT25TQlVkSFJ6SXlNbkJ5Y3FKaHc0YkV4Y1hoNysvUHhZc1g4Zkh4b1VHREJzeVpNNGRkdTNheFk4Y09mdnZ0Tjk1ODgwMkxiWWVHaHJKaXhRcXlzcktJaVluaHhJa1ROR25TeEd5WlBYdjJxTkJZbFNwVmFOZXVuZDNQS1NFaGdSOS8vTEVFcndKNGUzdlRyVnMzdkwyOVM3U2VFRUlJSVlRUVFnZ2hoQkJDQ1BGM3BETVlESVkvZWllRUVFSUlJWVFRNHUvdXdJRUQvUGpqajR3ZVBmcVAzaFhBV0tITTI5dWJybDI3bG1pOWdJQUFGaTllVEVwS0NsV3FWTEc2ekdlZmZjYktsU3NCQ0F3TVpQNzgrVGc0T0FCdzU4NGRYbi85ZGE1ZHV3YkFHMis4UVo4K2ZlN2ptVmhuTUJqSXlNamcrdlhySER4NGtCczNiaEFTRWtMVHBrMUwvYkdFRUVJSUljU2Z5OFAyYjNNaGhCQkNDQ0dFS0cyNisyejc0VkJhT3lLRUVFSUlJWVFRNHEvamZxdDkyUXFiZ2JGOXBwZVhGd0J4Y1hHc1hidFd6VnU4ZUxFS20xV3JWbzJlUFh2ZTEzN1lvdFBwcUZTcEV2WHExV1BBZ0FFMGFkS0VuVHQza3B5Y1hDYVBKNFFRUWdnaGhCQkNDQ0dFRUVMOFZVaExUU0dFRUVJSUlZUVFOcTFidDY3SStXdlhybFdCc2ZMbHkvUGlpeThXdTAwWEZ4Y2lJaUtZTVdNR0FDdFdyS0J4NDhZa0ppWVNIUjJ0bG52cnJiZHdjbks2ajcyM2o2T2pJNTA2ZFNJeE1aR3RXN2N5Y09CQTd2UGlMaUdFRUVJSUlZUVFRZ2doaEJEaUwwc0NaMElJSVlRUVFnZ2hiUEx3OExBNWI5bXlaU3BzVnJseVphWk5tMFpnWUtCZDIrM2N1VE0vL1BBRCsvYnRJejgvbjBtVEpuSDc5bTAxLzZtbm5xSlZxMWIzdC9NbDRPam9TT3ZXclltT2p1YnExYXY0K3ZvK3NNY1dRZ2doaEJCQ0NDR0VFRUlJSWY1TUpIQW1oQkJDQ0NHRUVNS3FRWU1Ha1pDUVlOZXlOMjdjWU9qUW9lcitqaDA3aWwxbjlPalJYTGh3Z2NURVJESXpNOVgwK3ZYcjg4WWJiNVI4aCsrVGo0OFBBSW1KaVJJNEUwSUlJWVFRUWdoUmFqSXlNaWdvS0FEQXk4dXJ5R1ZUVTFNQjBPbDBlSHA2bHZtK0NTR0VFRUxjQ3dtY0NTR0VFRUlJSVlUNFE1UXZYNTZnb0NBU0V4UE5wamR2M3B4eTVjbzk4UDNScXJubDV1WSs4TWNXUWdnaGhIZ1lyRjY5V2dVZDZ0ZXZUMGhJeUgxdEx5NHVqdSsvLzU3bXpac1RIQnhjR3J2NGw1YVFrSUN6c3pQZTN0NFc4NjVmdjA1T1RnNEExYXRYUjYrMzc4ODdYM3p4QlptWm1UZzRPREI0OE9BUzdVOVdWaFlPRGc2NHVyb0NZREFZMkxObkR3QU9EZzQ4OGNRVEpkcWVMUWtKQ1d6YXRJbVhYMzRaTnpjM3U5ZExUazZtU3BVcTZIUTZpM25YcmwxVDUzTERoZzFMWlQvdlYxa2MzMjNidGhFZkgwOUtTZ3J0MnJXalk4ZU9wYm5MOTIzaXhJa2tKU1VCc0hUcDBoS3RlK2ZPSGJXdXI2K3YrbzJZbXBwS2Ftb3Fqenp5U0lsK056Nm84OW1Xa1NOSHFndTZpcnBBYTgyYU5TeGJ0Z3lBM3IxN20xM1lWUktKaVltTUh6K2VPblhxMEw5L2Y0dHE1RGR1M0dERWlCRTBiZHFVeHg5L25MWnQyeGE1dmRJK0hxWHQ1TW1UQUhoNmVsS2pSZzJyeThURnhhbjNXZVBHalIvWXZ0bGowS0JCWkdWbDRlUGp3N3g1OC83bzNSRkNDQ0hzSW9FeklZUVFRZ2doaEJERmlvcUtLbmFaOGVQSHF3SG80dnp5eXkvTW16ZVArUGg0aTNtclY2L20yTEZqaEllSDA2UkprNUx1NmoyejlvY3FJWVFRUW9pL2kyWExsckZtelJwMXYyUEhqblRxMUFrSEJ3ZTd0M0huemgyY25aMEJ1SFRwa2dwS0hEMTYxQ3h3ZHVYS0ZSSVNFbWpjdUhHSkFrWi9GUkVSRVNwNHNtWExGbTdldk1ueTVjdlpzbVVMVFpzMjViLy8vYS9GT3RPbVRTTTJOaGFBVHovOTFHYWdvckRObXplVGtwS0NYcTh2VWVEczZ0V3IvTi8vL1IrdXJxN01tREdEaWhVcmN2djJiYVpQbnc2QW01dGJxUVIwRmk5ZXpQcjE2ekVZRE55K2Zac3hZOGJZdFY1QlFRR0RCdy9HWUREUXRtMWIzbjMzWGJQNWE5ZXVaZE9tVFlCOTFaZEwwNE04dmdrSkNheGZ2eDR3Qm4vdU4zQTJlL1pzdG03ZFd1eHkzYnAxWTlTb1VVUkdSbkw5K25XYnkxMjllcFg4L0h6QUdLZ3B5bi8rOHgrcVZxMnE3cDgrZlZvZDF3VUxGbEN2WGozQUdLTGN1SEVqam82T2ZQTEpKM2E5VmcvcWZMNWZodzRkTXZ2dGZlalFJWTRjT1dKMTJlN2R1OU8zYjErYjIvcmxsMSs0Y3VVS1Y2NWM0YlhYWHJPWXYzdjNicEtTa2toS1NxSkNoUXJGQnM1SzgzaWNQMzhlZzhHZy9zdlB6eWMzTjVlY25CeHljbks0YytjT3QyN2RJaXNyaTF1M2JwR1ptVWxhV2hycDZlbWtwYVhScFVzWGkrYzBjdVJJQUVKRFF4azdkaXhnUE83WjJkbDRlWG5oNmVuSmpCa3o3QXI5YmR5NEViMWV6MU5QUFFWQWRuWTJ0MjdkSWk4dmo5emNYTzdjdWNQdDI3ZTVmZnUyMnMrc3JDd3lNakxJeU1qQXhjV0ZVYU5HRmZzNm1FcE5UZVhXclZzcUVDbUVFRUw4R1VqZ1RBZ2hoQkJDQ0NGRXNmejgvSXBkeHNuSnFkaGxUcDgremVyVnEvbnh4eC9OcGovNjZLT2twNmR6NmRJbEFHSmpZeGsxYWhUQndjSDA2ZE9IbGkxYlNpQk1DQ0dFRUtJTTVPWGxNVy9lUEl1UXlaNDllN2h6NXc3anhvMHI5Zy9neDQ0ZFkvUG16Unc4ZUpDbFM1Zmk2K3RMclZxMWVPeXh4emh5NUFoeGNYRWNQSGlRTm0zYXFHMS8rdW1uNkhRNlhuNzVaUVlNR0ZCbXorOWhsSmVYUjE1ZW5ycnY0T0RBdm4zN3VIdjNMc2VPSFdQYnRtMDgrZVNUWnV0b29SMmdSRldFdE1jcGFlV2g1Y3VYcTJER21ERmptRFZybGxrbFlLMDY4UDFxMTY2ZENreHQzNzZkSGoxNjBLQkJnMkxYTzNYcUZMZHUzUUo0NkZvT2x2Yng3ZHExcTEyUGUrTEVpU0tYM2JGakIvdjM3MmZ5NU1sVzUzZnYzdDJ1eHpGMTllcFZpNHJWdG1qbmt5M2FhekJ2M2p3eU16UDU1ei8vYWJGTVRrNE9PM2Z1Qkl3VnF1d041cFhXK1J3ZEhjM2N1WE9MWEdiRGhnMzNGS1E5ZlBnd1U2Wk00ZTdkdTJwYVVhOXRSa1pHa2R2VGdtbzFhOWJFMTlmWFl2NTMzMzJuYmhkMTNwVEY4Umd5WkloZHk5a1NIUjNOZ0FFRFZNRFpsazgvL1pSZHUzYlJ2bjE3SmsyYVpOZTJkKzdjeVlJRkN6QVlEQnc5ZXBUUm8wZXpjZU5HdXk3QzB6ZzdPek55NUVoME9sMlJyKzNBZ1FONTZhV1hBR1BGUGFCRUlXOGhoQkRpanlhQk15R0VFRUlJSVlRUXhTcnVqd09BMlI5VlRHVmtaUEQ5OTkrelk4Y09kZFcreHRIUmtRRURCdkRpaXkrU2s1UER2SG56Mkw1OXU1b2ZFeE5EVEV3TVBqNCtkT2pRZ1M1ZHVoQVFFSEIvVDBZSUlZUVFRZ0RHME02SEgzNm9xczY2dTdzemN1UklGaTllVEZKU0VnY1BIaVE4UEp5UkkwY1cyUkx6K1BIajdOMjdGNEM5ZS9mU3YzOS9BUHIyN2F0Q0QxOSsrYVVLbkIwOWVoUXcvb0hkbmdzYi91cmMzTndZUEhpd3FueTFkT2xTMnJadGk3dTd1MXJHOU4vYUpRbVBhYUdzQ2hVcWxHaWZSbzRjU1dKaUltZlBudVhDaFF2czJMSEQ3QndvcmNCWlVGQVFIVHAwWVAvKy9YVHUzSm1LRlN2YXRkNkJBd2ZVN1FZTkdyQng0MGF6K1JjdlhsUzNDOC9UOU9yVjZ4NzJ1T1RLOHZpV0puZDNkN01RazdYcVdldldyVE83djJMRmlpSzNPV2pRSUxzcVNwazZjdVFJTjIvZXRBamxnYkZpWEZaV0ZnQjM3OTR0c3ZYZ0N5KzhRT1hLbFlFSGR6N2ZxMDJiTnJGdzRVSUtDZ3J3OGZGaDhlTEZGdS9aSDM3NGdhbFRwd0pRdm54NU9uZnViSFZiTDc3NEltQnNtYW45MzdTNlhGUlVGR2ZQbnVYOCtmT0FzZEwzeHg5L2JMR2RpUk1uVXFsU3BUSTVIclpvTFU5ZFhGeElUazVXenpVNE9CaDNkM2V6LzdLenM2MEd6dmJ0MjRlTGl3dGhZV0hxdTgzZjM3L0l4elhWcEVrVDZ0U3B3NisvL3NyZXZYdTVlUEdpQ29WcCsrUHM3RXhXVmhZRkJRVUFOR3ZXakFvVktsQ2hRZ1hjM055b1dMRWllWGw1eGI2WERRYURlczIwQUdSNmVyckY2MWlyVmkzQ3dzTHNmZzVDQ0NIRWd5S0JNeUdFRUVJSUlZUVF4U3F1L1VsUmZ2dnROeFl0V21SMjFUNFkvN2cwZlBod05manI3T3pNMkxGajZkcTFLd3NXTERCcnQzbnQyalUyYnR4SSsvYnQ3M2svaEJCQ0NDR0UwWmt6WjFpelpnMzc5KzlYMDZwWHI4Ni8vLzF2M04zZG1UeDVNck5temVMQ2hRdGN1M2FOeU1oSUhudnNNZnIxNjBmejVzMHRLcysyYjkrZVZhdFdBY1lxVlZyZ3JFV0xGbFNyVm8ya3BDUisrZVVYZnYzMVYzeDhmRGgxNmhRQWVyMmVGaTFhUEtCbi9YQUxEUTFsNjlhdG5EeDVrcHMzYnhJVkZjV0lFU1BVZk5OcVRPWExsN2RybTVtWm1lcmY0TVZWQWlyTXhjV0ZxVk9uTW16WU1IcjE2a1hmdm4wNWVmS2ttbThhbHJLSFBWVzZ0bS9mYm5ieGlTbG5aMmMyYjk2czd1L2J0dzh3QmtrY0hSMlpQMysremUzYW12ZWdBbWRRT3NlM1dyVnFUSjgrbllLQ0FqNysrR05pWTJQUjZYU0VoNGZUdUhGanErdU1IeitlcEtRa2RkL2YzNS93OEhDelphS2lvc2pQejhmRHc4TXNjQllSRWNHdFc3Zkl5Y2xCcDlQaDZlbHBFVGpUTEZ5NDBPcjB0TFMwWXBjSkRRMmxidDI2Nm41cWFpcDZ2WjV0MjdhcGFSczNicVJaczJabWJYOVBuRGpCaVJNbnJHNFRvR2ZQbmlyZ1ZGcm5zNysvUDcxNzk3YVlmdURBQWE1ZHV3WVlRM21mZi81NWtkdnAyclVyZ1lHQnpKbzFpdzgvL0pEdnYvOGVNSDRtVHBnd3dTSnNscHljek96WnM5WDl0OTU2eTJhSVN0c1B6ZTNidHkwdUlQdjY2Ni9WYllQQndDKy8vR0t4SGEzU1dsa2NENDJ2cnkrelo4K21mUG55bEN0WHppeWdwWDFtVksxYWxTbFRwbGpkWmtKQ0F1Kzg4dzREQnc1VTA3S3pzOW00Y1NNT0RnNXFUR0hseXBXc1hMblNiTjNDbjBtclZxM0N4OGVIcWxXcjh1R0hIekpyMWl6Mjd0MUxTRWdJSFRwMG9GV3JWcmk0dUtqdlA5TXdwYlUydVJyVGZTdXNjZVBHRnUyQU16TXpWVHRnVGF0V3JTUndKb1FRNHFFa2dUTWhoQkJDQ0NHRUVHV3FTWk1tUkVSRXNHREJBZ0RxMWF2SHdJRURWWVdMd3BvMWE4YVNKVXZZdDI4ZlgzNzVKV2ZPbkFHTVY2VTNiTmp3Z2UyM0VFSUlJY1JmU1g1K1B1dlhyMmZYcmwxY3VIREJiRjVJU0FpZE8zZG01c3laeE1YRjBhdFhMejc2NkNNKyt1Z2pGUUE2Y3VRSVI0NGN3ZHZibXpadDJqQm8wQ0RWTmk0Z0lJRGF0V3NUSHg5UFFrSUN4NDRkbzFtelp1aDBPbnIxNnNYNTgrZjU1ei8vU1owNmRkaThlYk9xQ3RPOGVmTjdhajMzVnhVUkVjRmJiNzBGR0NzSDllelprenAxNmdEM0ZqZ3pEUnBkdlhxVnZMdzhuSnljaWx3bkl5UERvckxWc21YTFdMWnNtZG0wZ3djUEZoa2ljM056WThPR0RYYnRaMG1kT25WS2hXcXN0Zmw3V04zdjhYVnljc0xUMDVPWk0yY1NFeE9qcHBzR2tZcmo2K3RMV0ZnWXg0NGRvM1hyMW1Sblo3Tmt5UkxBMkhyeHQ5OStNMXQrN3R5NTdONjlHNzFlYjlGMjE1UTl4OXJXTWcwYk5sU0JzNXMzYjNMbnpoMEFkdS9lclpiWnZuMDd1M2Z2dGxsVjJ4cEhSOGRTUDUrRGdvS29YNzgrMjdkdnAxdTNiaXA4OVBQUFB3UGc3ZTFkb25Ebm1UTm5PSGp3b0xxZm41K3Z6cEdpdlAvKys3ei8vdnZxL2l1dnZHTFJtdGpSMFZHMW0wMUxTMU9mdThuSnllelpzNmZZeDNCMGRDejE0MkZ0MnJwMTYyd0dHY0VZS3JOMmJIYnMyRUZHUmdZcEtTbG0reEVVRkVSZVhoNzE2OWMzYTA5YUVuZnUzR0hDaEFtY1BIbVNKazJha0p1YmkxNnZOM3NjclFVbW1MOS9OUTRPRHVqMWVyUHFhSVZweDZRNGVyMzhPVjhJSWNURFNiNmhoQkJDQ0NHRUVFSlkxYjE3ZDlMVDB3RjQvZlhYaTExK3k1WXQzTHg1MCtxOFhyMTZrWm1aU1hCd01JMGFOU3AyV3pxZGp2YnQyOU8rZlhzdVg3N011WFBuYkxZTUVVSUlJWVFReGRQcjlady9mOTRzYlBiSUk0OFFFUkZCcTFhdFNFbEpJUzR1RG9QQndIZmZmVWQ0ZURoang0NmxRNGNPTEZ5NGtNVEVSTUFZVnJoNjlhcEZVT3lwcDU1U0Z4aXNYcjJhWnMyYUFlWnQrUXdHZzFsbG5kRFEwREo3dm45R0RSbzBvRU9IRHZ6MDAwKzg4TUlMMUtwVlM4M0x5Y2tCak1leGNJVTVXMHpEUS9uNStmejY2NjhQN0FLT3d1ZEhVZFY1dEdvK2VyMmU3dDI3VzEzR3RQS1JhV3RHTHk4djJyWnRxNm92N2RtemgvLzg1ejhXNi8vem4vOWs1TWlSOWorQk1uQ3Z4N2RIang0QW5EMTdsb2lJQ0s1ZnYyNzNZd1lFQkpqOS9vcVBqMmZNbURIY3ZIbVRqejc2eU94MXJWR2poczN0V0FzTFdkTzNiMThpSWlMVWZWc3ROYytkTzhlYmI3NXBzWDdoU2x5bXRMQlBVRkFRa1pHUkRCdzRrSUNBQU1hTUdjUFFvVU1KRGc3bTNYZmY1ZGxubnkzUlB0dERPNThURXhPWk1tVUtGeTVjSURNemsrZWVlNDc4L0h3dVg3NE1RR0JnSUlHQmdWYlA5MTI3ZHFuMmsyRmhZZmo0K05DeVpVc2lJeU5WQlM5UFQwK3pZNUtmbjY5YVk1WXZYNTVLbFNxWmJiTndOVE5UdnI2K1JFVkZBZWJIWWVYS2xhcnlZZi8rL1hudHRkZlVPcU5IajFiVnp2UjZ2Vm5WOGNMK3lPT2gwY1lmVEYrWEdqVnFNSGJzV05VbXRHTEZpdXB6WmN1V0xXUm1aZ0x3M0hQUG1XMUxxeXEzYXRVcU5tN2N5SVFKRTNqMDBVY0I0L2RiVWF6TmI5cTBxVnEvS0Zxb1cvcytEQW9LNHNNUFB3U2dYNzkrcEtlblMrQk1DQ0hFUTB1K29ZUVFRZ2doaEJCQ1dGWDRTdkRpMlByakVCZ0RaRVcxa2loS3pabzFxVm16NWoydEs0UVFRZ2p4WjNmNzltMHVYcnhJUmthR1dVVVZXL3o4L1BEejg3TTY3ODAzMytTbm4zN0MyOXViTGwyNjBLVkxGMVVGeU1uSmlZWU5HeElYRjRlL3Z6OFhMMTdFeDhlSEJnMGFNR2ZPSEhidDJzV09IVHY0N2JmZnJBWkZRa05EV2JGaUJWbFpXY1RFeEhEaXhBbWFOR2xpdHN5ZVBYdFU2S0ZLbFNxMGE5Zk83dGRoNTg2ZEZwWFp5b29XWWpodzRNQTlyVi9VTVNqT2tDRkRHRHAwcUVYck9hM0trTDNWelFCT256NXRkdi93NGNQRkJzN0tseTl2TXh3V0d4dkx1WFBuQUdNVlkyc3QvYlp0MjBadWJxNUY0S3lvcWsybWdiUGlxanRsWjJlemE5Y3VzMms2blU2RldiVGdtYmUzTjhuSnlZQXhsTFo3OTI1ZWZmVlZpOWYxUWJ1WDQ5dTVjMmRXclZwRlhGeWMyZlFtVFpvd2FkSWtGYmJKeWNsaHpwdzU3Tnk1RXpDK0JsT25Uc1hIeDBldFU2dFdMVHc5UGNuSXlPRGpqejlXRi9WVXFGREI2bTh1TFZSa2I5V3VvcXBWMmROV1ZRczR2ZlBPTzFTdVhGbTFHMXl3WUFIZmZmY2QzM3p6RFNOSGp1Uzc3NzREak5YUnRNOFVOemMzRmFRQ1k4Q3B0TTluRHc4UEZWaGFzV0lGYmRxMElTc3JTejF1a3laTkNBNE9wbXJWcXRTc1dkTXNQUGp6enorcndKbnBlVzU2TGtSR1JwcTFHZDY2ZGF1cVlEZGd3QUNlZi81NXMvMno1elV0VFBzY0xWKytQTTg4ODR6WlBOT0tZS2FCczlJNkh0YjA3OS9mNmxqQ29FR0RnTjlieVZxVGtwSUNHTi9qcGd3R2cycTcyN3g1YzNVQjNZRURCOVR4czNaUjNZVUxGMWk1Y2lVR2c0RjMzbm1Ib1VPSDNsZnIzYzgrKzZ6WVpRWU1HR0QyM1c1YWhWSTdIaEk0RTBJSThiQ1NieWdoaEJCQ0NDR0VFRUlJSVlRUTRpRno5KzVkRGg0OHlLRkRoMHJjRnN4VzJNbkR3NE1sUzViZzdlMU4xNjVkV2JwMHFkWGxUcHc0WVJFcUN3Z0lZUEhpeGFTa3BGQ2xTaFdMZFZ4ZFhlblRwdzhyVjY0RVlOR2lSY3lmUHg4SEJ3ZkFHS2o1NUpOUDFQTDkrdlVyMFIvUkwxeTRZTE9hYmxuNThjY2Y3M25kZXcyY2VYdDdXMHpMeWNsUndRMnRDbzg5ZnZycEo3UDcrL2J0NCtXWFh5NXlIV2RuWjV1aHJ4a3pacWlBenJQUFBrdWJObTBzbHZuMjIyOEJ5d3BucFNVNk9wcmJ0MjliblhmaHdnV09IeitPazVNVHpaczNWNVdEMnJadFMzUjBOTXVYTDJmTW1ERmxzbC8ydXBmamUrYk1HWTRlUFFwQTNicDFDUTRPWnMyYU5adzRjWUx3OEhBR0RScEV4WW9WV2JKa2lhcEVXS2RPSGFaTm0yYnhlRHFkanRkZWU0MkpFeWVhdFNZTkNncXlXamt2T3pzYk1GYUpLa3J2M3IydFR0K3hZNGNLV2RsYXh2Uzlvb1dWNnRXcnB5cDdhY0xEdzJuVnFoV1ZLMWRtL2ZyMUFMUnExVXExRi9YMjlqWnJlZWprNUZUcTUzT0ZDaFVZUFhvMGtaR1I1T1hsTVd2V0xKbzNiNjZXYjlxMEtjdVdMV1BkdW5YMDd0M2JyTnFiUGJSQWx6VlJVVkdxWXRuOW1EOS9QbnYzN2lVMk5wYk16RXl6Nm1DbTN6V09qbzZsZmp5czhmRHdLUEZudTd1N08vQjc0S3h3Z0RNek0xTlZpak1OOEJVbklDQ0FpSWdJRmk5ZXpOMjdkNWsvZno3WjJkbE1uanpaWXRuNTgrZXJ4N2MyMzhQRHcrNnFpbHJnRk16RG5WckxUUW1jQ1NHRWVGakpONVFRUWdnaGhCQkNDQ0dFRUVJSThSQzVmZnMyNjlldkp6azVtWll0VytMdjc0KzN0N2RacTdWN1pTM3dVaExXd21hYXZuMzdFaDBkVFdwcUtuRnhjYXhkdTViKy9mc0RzSGp4WWhWdXFWYXRHajE3OWl6UjR3NGVQUGplZDdxRURodzR3STgvL3NqbzBhTWYyR01XeFRUb1ViaVNqeTJuVHAzaTZ0V3JadFBpNCtPdFZwNnpoOEZnNE1TSkUrcCs1Y3FWbVRwMUtpKzk5QksxYTljR2pPMy90TmFRWlJVNDAwSmsxaXhmdmh5RHdVQ2JObTNNUWh0ZHVuUWhPanFhN2R1MzA2VkxGOVh1OVdGUjNQSHQxNjhmc2JHeEJBVUY4ZlRUVCtQbzZJaS92eit6Wjg4bUxTMk5Eejc0UUMycjArbm8zYnMzcjczMm1zM1Bpelp0MnRDb1VTTk9uejZ0QWpQQndjRldsMDFQVHdlSy90d1lQWG8wYVdscFZ1ZVpCbW1PSERsaWRSbFhWMWZxMXEwTFFFUkVCQUVCQVR6eXlDTVdBU2U5WHM5amp6M0dlKys5UjFaV0ZwNmVuclJzMlpMRml4Y0RVTHQyYmJPS1drV0ZkTzduZkE0T0RxWkhqeDVFUjBkejd0dzV6cDgvRHhncmM5ZXRXNWZGaXhkVFVGREF1blhyOFBmM0w3WjFzSk9UazFrVk9qQzJMdGJDWDQ2T2psWS9kdzBHQTlldlg4ZmIyOXZxK3kwOVBWMjlOdHB4Qk9NNW90UHArUGJiYjltL2Z6OExGeTVVNjVzR3hQUjYvUU03SGxvMU0ydVNrcElzNWovMzNITzgvdnJyZUh0NzQrUGpZL0g2dUx1N3MzVHBValp1M0dnMVNGaVVaNTU1aGtxVkt2SGYvLzZYaWhVcjBxbFRKNnBWcTJheG5HbUErdkhISDdlNkxhMk43TUtGQzltd1lRT0FSVWdSTUF2Y3ViaTRxTnRTNFV3SUljVERUcjZoaEJCQ0NDR0VFRUlJSVlRUVFvaUh5TTZkTzdsNTh5WURCZ3lnYXRXcVpmSVl0dHJlYWRhdVhjdmF0V3NCWSt1MUYxOThzZGh0dXJpNEVCRVJ3WXdaTXdCank3bkdqUnVUbUpoSWRIUzBXdTZ0dDk2eVdlMUdXTHA0OGFLNmJXK3JlZTNZZ2JFQmU4SDZBQUFnQUVsRVFWUXExcSsvL2dyQW1qVnI3aWx3ZHZyMGFiTVdsVk9tVE9IYXRXdkV4TVF3ZnZ4NFdyZHV6YTFidDlUeWhTdGlaV1JrMExkdjN5SWY0ODZkT3paYkJHN2F0QWtYRnhlcVZhdkdwVXVYTE9iSHhNUnc4T0JCQUo1ODhra09IVHFrNWdVRkJWR3JWaTB1WGJyRWpCa3pXTFJva2QzQnZRZWh1T09yMCtrWU1XSUU4Zkh4Yk5xMGliTm56M0w2OUdseWMzTXRsalVZRE96ZXZadkV4RVJxMTY1TmpSbzFxRnExS3A2ZW5uaDVlZUhoNFFIQXE2Kyt5dGl4WTlYMjI3ZHZiM1ZiV21peHFJcDlpWW1KS3JoV0ZLMWFWbUdwcWFsbXoxVUxhR25WMWNENGVYWDM3bDM4L1B6WXMyY1BZS3hLRmhzYnE2cTZOV3JVeU93MUtlb3o1bjdQNS9Ed2NHSmlZcmg2OWFxcVF0VzFhMWNjSEJ3WVAzNDhFUkVSWkdSa01IZnVYQUlDQWxTZ3pwcTZkZXV5Yk5reXpwNDl5OUdqUjltM2I1OVpwVEVuSnlkR2pScGxWcW5yeHg5L1pPWEtsVnkvZnAzT25UdGJiZnVZbVpscDlYTStMeStQNWN1WGs1bVpTV1ptSmpObnptVGF0R2tBS2lDbXRiOHNpK05oMmo1U3E0QjVyM3IyN0drenZPem82TWlpUll0WXRHaVIxZm1GUDJ1MHp4aUFrSkFRWEZ4YzhQTHlVbUV6N1hscFRNTjBoZWNCK1ByNkFzYm51My8vZmdBOFBUMHBLQ2pnLy83di8zQndjRkN2dTJtWXovUmMweDVEQW1kQ0NDRWVWdklOSllRUVFnZ2hoQkJDQ0NHRUVFSThKT0xpNGpoNzlpdzllL1lzczdBWm9JSW4xaXhidGt3RmxpcFhyc3kwYWRNSURBeTBhN3VkTzNmbWh4OStZTisrZmVUbjV6TnAwaVN6Rm9oUFBmVVVyVnExdXIrZC80dTZkdTBhdTNmdlZsWGhOS2JocVlZTkd4YTduWmlZR0E0Y09BQVlBeVBqeDQ5bnpKZ3hwS2FtY3VqUUlRNGRPa1RyMXExTHRHOWZmdm1sdXQyelowL2MzTnhZdUhBaDJkblpUSnc0a1dIRGhwbFY3U2xKNjgrU0NBZ0l3R0F3Y1Bqd1lUVXRPenViMmJObkE4YXFTaTFidGpSN3pjQllKZXo5OTk4bk5UV1ZDUk1tOFA3NzcrUHE2bG9tKzJqTHZSemZWYXRXOGZYWFg1T1JrV0YxbXo0K1ByUnIxdzY5WHMvKy9mdTVmUGt5YVdscEhEeDRVQVh3TlAzNjlTTThQQnlBSmsyYTRPN3V6czJiTnlsZnZyeFpWU1hONWN1WDFYdlgzZDJkek14TXEvdnd2Ly85eitaekhqUm9rQXFhYWRXZU5OYkNoV3ZXck9IYmI3L2wrdlhycXJvWXdPN2R1OUhwZENxc0ZCQVF3Tk5QUDgyVUtWTUFxRjY5T241K2ZwdytmVnF0VTFSRnlQczluMTFjWEJnOWVyUlppOVlubm5nQ01INW1qaGt6aG9rVEo1S2JtOHZVcVZOWnVIQ2gxZjNZdlhzM24zMzJHVmV1WEZFaE0xZFhWMEpEUStuVXFSTWZmUEFCS1NrcFRKbzBpWmt6WjNMNThtWFdyMTl2RmxJOGVmSWsyZG5aZHAvUFRrNU9USmd3Z1dIRGhwR2ZuOC9CZ3dmWnNHRUR2WHYzdGdnNGxjWHhNTjFPNFZDZ1Zya000T2pSb3hRVUZPRHM3S3hDc3JZQ3FhVXRKeWVIbzBlUDBxNWRPL0x6ODlIcjlVVzJJN1kyVHp2ZlQ1MDZ4ZlhyMXdIak9YTDc5bTBPSHo2TVRxY2pNVEVSWDE5ZkxsKytyTmJ6OVBSVXR5VndKb1FRNG1FbjMxQkNDQ0dFRUlWa1pHU29xeE1mcGl0ZWhSQkNDQ0dFRUVMODlSMC9mcHpLbFN0VHIxNjlNbnNNMHhCSWNXN2N1TUhRb1VQVi9jS2hFV3RHang3TmhRc1hTRXhNTkF1cDFLOWZuemZlZUtQa08vdzNzR3ZYTGo3NjZDUGMzTnpNQWtscGFXbnMzcjFiM2E5ZnYzNlIyMGxMUytQOTk5OVg5ME5DUXZEejg2TjM3OTZxQmR5SEgzN0lnZ1VMN0I3ek9IYnNtS3JRbzlmcmVmTEpKNmxTcFFwT1RrN01uVHNYRHc4UEdqWnNhTllXcm5CRktHZG5aNTU3N2ptcjIxK3pabzNhOWpQUFBHTjFHUzJZVXJkdVhaNTg4a216d05tc1diTlVvT09sbDE1Q3A5TlpyTitsU3hlKytPSUxFaE1UaVl1TFkvejQ4YnozM250bEZvd3I3RjZQYjRzV0xWaXhZb1c2cjlmcnFWdTNMbzgrK2lndFdyUlE3UjhCK3ZUcHc3VnIxemgrL0RpblRwM2kzTGx6cW5xWVRxZWpSNDhlYXRsTm16YXA0M1huemgwKy8veHpJaUlpekI3N3A1OStVcmRYclZwRjFhcFZjWGQzQjM1disxZVNBSkN0WmJkdTNjcldyVnVaUG4wNmQrN2NzZnJacE5QcGNITnpJek16RXc4UER5Wk5tc1RKa3lkVnFFN2J0aGFRMCt2MXFrcFhZYVZ4UGdPcWxhYm1zODgrSXpJeUVqQzJMUTBORFdYbnpwMDgvdmpqTmdORExWdTJaTUdDQmRTdVhadEhIMzJVbGkxYlVybHlaWGJ2M3MyTUdUT29XTEVpVmFwVUlTVWxoUkVqUnBpdFc3OStmZDUrKzIyYjN4VitmbjVFUlVVQmxwLzVkZXJVNGVXWFgxYWZDWjkrK2lsZHUzYTFxSEJXRnNmRDlIVzExWG8zUHorZnlNaElEQVlEdFd2WFp1blNwVmFYSzA3aHo1d3RXN2FvNzZUQzgwekRiMmZPbkdIanhvMXMzTGlSdm4zN1dydzNTbUxidG0zcWRtaG9LUDcrL2xTcVZJbjA5SFMrK2VZYkJnOGV6Smt6WjlReU5XclVBSXl2Z1Jib2s4Q1pFRUtJaDVWOFF3a2hoQkNpVEh6eHhSZGtabWJpNE9EQTRNR0RTN1R1MXExYnVYanhJc0hCd1RScjFveHk1Y29SSFIyTm01c2JuVHAxS3FNOS90M0lrU050WG4xcHk3WnQyNGlQanljbEpZVjI3ZHJSc1dQSE10ekRrdHU1Y3lkWldWa0FGbVgyVjY5ZURSaXZWdTNldmZzRDM3Zjd0VzdkT3RMVDB3SFVWWkQzcyt6aXhZdEpURXlrZnYzNnZQRENDNld5ajhuSnlWU3BVc1hxb0xjMnFPVGw1WVdQajAreDIwcE1UR1Q4K1BIVXFWT0gvdjM3VzFRWnVISGpCaU5HaktCcDA2WTgvdmpqdEczYnRsU2VRMms0YytZTWx5NWRvbmJ0MnRTcVZjdnFGZFQzS3lzcmkrdlhyM1A5K25XcVZhdG1Odmh1RDRQQndLWk5td0I0N0xISDFFQ2ZFRUlJSVlRUUQwcGlZbUtSN2RmK0RNcVhMMDlRVUpCRm03SG16WnNYV1hYbzd5Z2pJNE41OCtieC9mZmZBM0RyMWkweU1qTHc4UERBWUREdzRZY2ZjdWZPSGJYOHh4OS96SC8vKzErckFZVHM3R3dtVEppZzJodTZ1cm95YU5BZ0FNTEN3dGl3WVFPcHFhbWtwS1F3ZWZKay92T2YveFJiRlNrakk4TXN3TmF0V3plcVZLa0NHS3ZWT1RrNTBiaHhZM3g5ZmZueHh4L1Zjb1dESk9YTGw3ZjVPOXcwY0ZiYzcvb09IVHFZM2YvZi8vNm5xajBGQmdiU29FRURrcE9UelY0enJYWGlzODgreTRjZmZnZ1lxdzZ0V0xIQ0xFeFpGdTczK0RacTFJamh3NGRUdlhwMUlpTWp5Yy9QSnpZMmx0allXUFc2RldmVnFsVWtKeWVyRm45SlNVa3NYNzdjYkptdnYvNmFzTEF3aGc4ZnpyQmh3eWdvS09ETk45KzAyTmI2OWV2TnFta1YxV29UNE9yVnF5ckVWSGhaYmV5dFFvVUtlSGw1NGVMaVF0V3FWYWxZc1NKMTY5YkYxZFZWQmNNKy9QQkRHalJvd09MRml3a05EY1hEdzROMzNua0hNSjViWVdGaHdPOXRIOHVYTDI5MWYwcnJmRDU3OXF3S2EybDI3dHhKcTFhdDZOeTVNd0J2dlBFRy9mcjFLM0pjd3MzTmplWExsM1B1M0RtT0hUdkcwcVZMdVhqeEloVXJWcVJmdjM0MGJ0elliSDg5UFQycFhiczJQLy84TTFldVhDbXlVbVZ4bm4zMldiNy8vbnNNQmdQdnZQTU9ibTV1NU9YbEFiOEhuTXJpZUZ5N2RzM3MrVmh6OGVKRkZiYXlGVXF6UitIUGt3TUhEcWpBV1ZHZk5jZVBIMWUzR3pkdWJEYlB6OC9QWmdCdThPREJaZ0c5dExRMDFYTFUzOTlmamVHRmhJU3dmdjE2dnYzMld3WU9IR2dXb0czVXFCR0FPaFlnZ1RNaGhCQVBML21HRWtJSUlVU1oyTHg1TXlrcEtlajEraElIem5iczJNR0pFeWZZc0dFRFVWRlJmUExKSit6ZnZ4OFhGeGNDQXdPcFdiTW04K2JOTS92aHJYbjAwVWNKQ1FrcHJhZGh0NFNFQk5hdlh3OUFhbXJxZlFmT1pzK2V6ZGF0VzR0ZHJsdTNib3dhTmNwczJyaHg0d0R3OXZaVzh6Ny8vSE0xNEZFNGNLWU5rUG41K1ZrRXp1NjNWTDFwWUcvdDJyVm1nMG9sOGRaYmI5bWN0MlhMRnZYY2lodVl0bWZaNDhlUEV4Y1hwNnJjZ1RHRXRtN2R1bUwzMDlwVmo5ZXZYMmZvMEtIVXFGR0RZY09HNGV2cnF3WmJBZDUrKzIzQWVDeGZlKzAxczNWZFhGd3MvaGp6eXkrL2NPWEtGYTVjdVdLeFBCamJHaVFsSlpHVWxFU0ZDaFZzQnM3bXpwMXJOb0IycjdTclpiVkFZMkdPam82NHVMaVFsWlhGdEduVDFFRC9rQ0ZEek00M0J3Y0hxd1BDKy9mdkp6YzNsOXpjWEhKeWNyaHo1dzYzYnQxUy8yVm1acEtlbnE3K00yM04wS1pORzZaTm13WmdzM3BENFFIdmdvSUM1cytmRDBCa1pLUUV6b1FRUWdnaHhBT1hsNWQzWHlHQ2t0TCtUVitVOGVQSGs1U1VaTmYyZnZubEYrYk5tMGQ4Zkx6RnZOV3JWM1BzMkRIQ3c4TlZpN1MvdTBHREJwbFYvSG5paVNkd2NuSlNZU1N0TmFibTVNbVRmUHp4eHd3Yk5zeHN1dFlxTWk0dVRrMGJNbVFJM3Q3ZWdERjhObVRJRUtaUG53NFlMd2dhTTJZTTA2Wk5vM0xseWxiMzdkYXRXMHlZTUVIOWx2ZjA5T1NWVjE0eFd5WTBORlRkMW9KdWdLcUVWZGEwTUlwZXJ5Y3JLOHZxaFdPbTArclVxY1A1OCtlcFZLa1NBd1lNS0hiN2FXbHBuRDE3RmpDMjY2eFdyVnFKOXE4MGpxOXBaYko3NGVQam95NXd5ODNOWmRxMGFkeStmUnVkVHNld1ljT1lOMjhlK2ZuNUxGMjZsRW1USnVIbzZNalNwVXRKU0Vnd2E1dW9tVE5uRHJkdTNhSlBuejVFUlVVeGJOZ3dGU3k2RngwNmRGRGpWdzBhTktCYnQyNkFzYVdpYVNVeUJ3Y0gzbmpqRGZMeThvaU1qRlJWN1o1NzdqbjFtYWxkWkdodGZLRzB6dWZMbHk4emFkSWtjbk56QWVqZXZUdGJ0bXdCNEtPUFBpSW9LQWdmSHgvYzNOeUtEVXNsSmlZeWFOQWdOUWJsNit0TGVIZzRiZHEwNGV1dnYyYjA2TkdVTDE4ZVIwZEhDZ29LOFBQelk4cVVLYno2NnF2Y3VIR0RDUk1tTUh2MmJLc1YySXJqNE9EQTFLbFQ4ZlQwVklFbUxmeW8zZS9hdFd1cEh3L1RkcURWcTFlM3VtODdkKzVVdHgvazk2SG01NTkvQm95VjNKbzJiV294MzFiMXZNS1dMbDJxeHFueTh2S1lQSGt5T1RrNTZyWEt5TWpndmZmZTQ4YU5HNEN4TmFuMlhpMnE5YWdRUWdqeHNKREFtUkJDQ0NIS2hCWUdLK21WeTFsWldhcmlVNE1HRGZEejg2Tm56NTRjT0hDQTI3ZHZNMzM2ZE9iTm04ZjI3ZHZOcmdEVk9EbzZFaElTUW5SME5IUG56aTN5c1RaczJGQ2lxK1RzRFYrZE9IR2l5R1YzN05qQi92MzdtVHg1c3RYNTkxdGw3TWlSSTBEeFY1aythSHYyN0RFYitDNEphNEV6cmVXRTZhQ21hUnNLYTZ3dHE0VVl5MEo2ZWpxUmtaRmtaR1NRa1pIQnlwVXJTVTlQSnpZMjFtSlpyWVdFcVdIRGhsa0VCTFhqVzdObVRYVjFzcW52dnZ0TzNTN3FQRXhPVHJhN2hZNDlldmZ1YlhWNlVGQVFzMmZQNXQvLy9yY0ttNEh4cXUyUFAvNVkzUThNREdUaHdvVVc2OXQ2bjlqanlKRWozTHg1RTNkM2QzVlZmMkgyVmpGOEVMVEJhaUdFRUVJSUlheFZSeTRyOXZ4MnRPZVAzYWRQbjJiMTZ0Vm1WWUhBZUdGWWVubzZseTVkQWlBMk5wWlJvMFlSSEJ4TW56NTlhTm15NVFOOXZnK0RqSXdNZFZzTEk3bTV1ZkgyMjIvVHFWTW5idHk0d1pRcFV6aDY5S2hhTGlRa2hEMTc5bEJRVU1ER2pSdXBYNysrK3MxMzdOZ3hac3lZb2Rvbmd2R2lKaTBvb3VuVXFSTS8vZlNUK2gwVUZ4Zkg2NisvenRDaFErblNwWXZaY2JoKy9Uci8rdGUvK1BYWFh3RmpPT1hkZDk4dE1raDI3Tmd4ZGR0VzVhTFMxck5uVHlwVXFFRHQyclU1ZS9Zc1Y2OWVMWEw1SVVPRzhQWFhYOU9wVXllN2dpemZmZmNkUzVZc0FlQ0REejZ3SzNCVzJzZTNzQm8xYXFnTHBXd1pObXdZVjY1Y3NaZ2VGUlhGdVhQbkFIanl5U2NKQ3d2andJRUR4TVRFa0pLU1FrNU9EcXRXcldMdDJyV0FNWUQxN2JmZm1tMGpPVG1aVTZkT2taT1R3Mk9QUGNibHk1ZTVkZXRXc2ErTFBXTVF4VlZ5eXM3T1p1clVxZnp5eXkrQU1hQ2p0U2pOejgvbmh4OStBSXd0WEUyVjF2a2NGeGZIaEFrVDFIdnQ4Y2NmWitUSWtlVGw1YkZqeHc1dTNickYwcVZMbVRCaGd0bTJzckt5ek42ZkdsOWZYOExDd2lnb0tPQ0pKNTdBMmRtWnJWdTNFaEVSUVY1ZUhnRUJBWXdiTjA0RjVTNWN1SUNMaXd1alJvM2kvLzd2LzRpUGoyZmt5SkZNbXpiTklyeVZscGFteGxuUzB0S3NQa2N0a0tvOU4rMDRhaFhzeXVKNG1GNzhXS2RPSGVEM1VHWERoZzA1ZE9nUUd6ZHVWTXZzMzcrZlVhTkcwYXRYTDdwMTY0YWpveU1OR3pZc2NyL3VSM1oydGdxWkJnWUczbE9ZRDR3VjlFMkQxNWN2WCtieTVjc1d5Mmx0U0FHenoyelQ5NHV0aW4xQ0NDSEVIMDBDWjBJSUlZUW9FOW9BUllVS0ZVcTAzdDY5ZTFYMUp5MTRGUndjekRQUFBNTzZkZXZJeWNsUlYzMzlWYm03dTVzTlR2YnQyOWRpR1h1cWJaV21EaDA2TUdUSUVIVi96Smd4cWpYS0YxOThZYmJzMHFWTGl3MStsWVN0QVdEdHF1emlwdG1pTGZ2R0cyOVFzMlpOb3FPamdkOEhocTlmdjA1MGRMVEZvSTYxcTZVTHZ3YndlK3RMYllEWDM5K2ZjZVBHOGU2Nzc5cTlqNlplZlBGRkFIWCszN2h4d3l4RUZSVVZ4ZG16WnpsLy9qeGcvQU9WYWFCTE0zSGlSQ3BWcW5SUCszQXZDZ29LZU8rOTk0aUppU25WN2VwME9pcFVxRURGaWhXcFdMRWlIaDRldUx1NzQrbnBpWmVYRjFXcVZNSGIyOXV1UVRuVFFUelR5b2szYnR3d20xZTlldlV5YldPUW5KejhRSStORUVJSUlZUVFZRjhJeEZxRmNURCtmdnIrKysvWnNXT0h4WVUxam82T0RCZ3dnQmRmZkpHY25CeDE4WmdtSmlhR21KZ1lmSHg4Nk5DaEExMjZkQ0VnSU9EK25zeWZ3SUVEQjh3cVhvRngzR1BzMkxGNGVucXlhZE1tbGk5ZmJsWkZ1a2VQSGd3ZlBody9QejgrL2ZSVHdGaTF1bGF0V216ZHVwVnZ2dm5HckFyVjQ0OC96b2dSSTZ3Ky9zaVJJMGxPVGxaaG1xeXNMR2JObXNYYXRXdFZwYVRkdTNjemYvNThzLzE4NjYyM0NBNE9Cb3dCaVFVTEZ1RHE2b3F6c3pNNm5ZNlVsQlJWT1VxbjA2a2dZMFpHaGtYclFWdnk4dktZUFh0Mmtjc1VydklPeGpFS0Z4Y1h6cHc1b3dJYjMzNzdyZm9kT243OGVMV3N2Nzgva3laTndzSEJ3YTU5MHM1ck56YzNnb0tDaWwyK05JK3Z2NysvMWZhNkJRVUZOZ05FcHN0WTA2NWRPNzc2Nml1cVZxMUtlSGc0QVAzNzk2ZEZpeFkwYjk2Y2Q5OTlsMU9uVGdIR2RvcURCdzlXZ2JQRXhFUlNVMVBOV3BpQ3NSMm5OZW5wNmJ6eXlpdmN1blVMblU1bjl2NkhrbGZWdjNqeEl0T25UMWNoSGkxbytNb3JyMUN1WERuUzA5UFY2MXExYWxXMVhtbWV6ei8vL0xNS2p2bjUrYWsya2hFUkVSdytmSmgyN2RvUkhoNU9hbW9xUTRZTXdkblpHVWRIUjI3Y3VNSHQyN2NCOHdCdmZuNCs3ZHUzNStqUm8yYVZJWjJkblhuNTVaZDU1cGxudUhqeG9ob0wwc1lrV3JWcVJmLysvVm05ZWpXWExsMWl5SkFoVEp3NGtjY2VlMHh0T3lzcml3MGJOdGg4UGFkUG4wNXNiS3lxbnBhVWxLUStSMnhWSHJ2ZjQ1R2RuYTNhUjVwV0R4cytmRGh4Y1hHc1g3K2VYYnQycWYzdzhQQWdJeU9ERXlkT2NPTEVDYnk5dmVuVnF4ZVBQdnBvc2Z1M2JOa3lpMmxheFRWcjh4OTU1QkZDUTBNNWV2U29HcHMyZlQwMWVYbDVOcjgzVGI4cmRUb2RiNzc1cHZvc2RuVjFwVktsU2xTcVZBa1BEdzhxVmFwRWJHeXNlajk1ZVhueHlDT1A4T0tMTDZMWDYxVVZOTGkvdHFKQ0NDRkVXWkxBbVJCQ0NDRktYV1ptcHZwaFh2aUt3dUtZRGo1MTd0eFozWDcxMVZmeDlQU2tkKy9lT0RrNXNYbnpaclAxQ2c5UytmdjdXNjI0ZE9EQUFUVmd0RzdkT2o3Ly9QTWk5NmRyMTY0V2xaZXFWYXZHOU9uVEtTZ280T09QUHlZMk5oYWRUa2Q0ZURpTkd6ZTJ1cDNDN1VmOC9mM1Z3SjRtS2lxSy9QeDhOWmlpaVlpSTROYXRXK1RrNUtEVDZmRDA5SHpnZ2JQU1lQb2FEaG8wU0EzT2ZQdnR0eFlEdlZGUlVmenZmLzhENFBubm4zOGcrMWU0SXQ3Rml4ZVpPM2N1bnA2ZVptMWFYMzMxVlZKU1V0UXhDZ2dJc0FpY0hUdDJqTW1USjZ2Z1piVnExWmd4WXdhdXJxN01temZQYkZudDNBMExDMU9WM0t3TnVoWnVSM3I3OW0yTEFTN1RRVjZEd2FDdU1EVjE5KzVkQVA3OTczOWJ6Q3RNMnc5bloyZUw5MXhocTFhdDRzS0ZDMHlhTkFtQWQ5OTlsNW8xYXpKcjFpejI3dDJMVHFmanlTZWZaUERnd2VycTBFMmJOcWxCM1ZkZmZiWEk3ZnY0K0RCanhneGNYRnh3ZFhYRnhjWGxucW9nUkVWRjRlam95TXN2djZ5bTJhcCt0blRwVXBZdVhXcTJibGxWRHN6T3ppWXBLVW5hQ2draGhCQkNpQWZPMXIrSDdmSGJiNyt4YU5FaU5RYWdDUW9LWXZqdzRmajcrd1BHM3hSang0NmxhOWV1TEZpd3dLenF5N1ZyMTlpNGNTUHQyN2UvNS8zNE05RXVqTW5KeVVHdjEvUDY2Ni9UcDA4ZkRBWURvMGFOVW1FZk1BWVdCZzRjeU1DQkF3SGpCVkF4TVRHY09IRUNCd2NIRldZeERaczkrZVNUakJneHdtYWd5c25KaVgvLys5OU1uejdkckoxamh3NGRxRml4SWhjdVhHRE9uRGtxSE9QbzZNanc0Y1BOS3U4RUJRVng3ZG8xaTFhTG1xNWR1K0xsNVFVWUwwZ3NYTTNibG9LQ2dtS1h0Ulk0MHk1VU13MmhuRHg1VWdYT09uWHFaTmZqVzZOVk9tclpzcVZkYmZSSzgvamE2aHFRbEpSMHorL2J4bzBiRXhJU1F1L2V2VldJcFZtelpxU2xwZkhtbTIrYUJYMm1UWnVHaDRlSEdxZGF2WG8xcTFldlZ0dHEyYktseGZiejh2SjQrdW1ueWN2TE16cy9yUDJXWHJGaUJXRC94YXBSVVZIcXMwT3Yxek5od2dUdTNyM0xybDI3TEpiVlBrOUsrM3grK3VtbjFkaUxOczREeHRjcktpcEtWVXh6ZFhXbGZQbnlWaXZ1bVFZWHYvcnFLN054aDBxVkt0RzllM2ZXcmwxTFZGUVVLMWV1Vk5YUVhWeGNHRHQyckZwMjBLQkJwS2VuczIzYk50cTJiVXV6WnMyS2V2a3NCQVlHMnJ4ZzlNa25ueXgyL1hzNUhwczNiMVlkS3hvM2JreFNVaEtmZmZZWlI0NGNVUmUyYW5yMDZNR2JiNzdKNGNPSFdibHlKZWZQbnljNU9abGx5NWJ4K2VlZjg4WWJiMWhVY1RTMVpzMmFJdmUvOFB6V3JWc1RHaHJLb1VPSHpLWVZWcEwzbjFiMXYxYXRXaGJWOUM1ZXZNalFvVVBWL2ZEd2NKbzJiVXA2ZXJwWk8wMmRUa2Y5K3ZYdGVqd2hoQkRpUVpQQW1SQkNDQ0ZLbldtdzZ1clZxK1RsNWRuVmZ1UGN1WE5tQTI5YVpTSXQ5TktqUncrN3RnUEdIL1QxNjlkbisvYnRkT3ZXVFFWVGZ2NzVaOEE0QUZqU01Kekd5Y2tKVDA5UFpzNmNhVmExcWJpcmNFMXBKZk9QSFR0RzY5YXR5YzdPVmkwYWF0YXN5VysvL1dhMi9OeTVjOW05ZXpkNnZkN200R3Zoa0ZKQ1FvTFY0Skt0SzBpMTVaMmNuTml5Wll2WnZMMTc5N0ozNzE2cjYxbXIrRlVjMDlhQjJkblpabGZxM2JoeGc2KysrZ293SHFld3NEQ3IyOUJhZ0ppRzF6WnQybFRrNHc0ZE9sU1ZyNytmVm9wZmZQR0ZDbUFWdmtJWGpNOVBDNXY1K1Bnd1pjb1V2THk4K09xcnIxaTBhSkhWYlc3YXRNbGkvK2ZQbjgvOCtmUE45dFhSMFZHMWNraExTMU5YTFNjbko3Tm56NTVpOTkyZUFmSjc0ZVBqbzlwNXVyaTQwS0ZEQnk1ZHVxUXF2QmtNQnF0dFE4RjQxYTEyeGJtdFVGZTVjdVVldWpheHBXbm56cDA0T2pwYUhjd1VRZ2doaEJEaVlkV2tTUk1pSWlKWXNHQUJBUFhxMVdQZ3dJRzBhZFBHNnZMTm1qVmp5WklsN051M2p5Ky8vSkl6Wjg0QXhxcGJaZGtpN1dFU0dCaklPKys4dzVJbFM1ZzBhUkwxNnRVRGpLR0NvVU9ITW1iTUdHN2Z2azNObWpVWk5XcVUyVVVwT3AyT3NXUEhFaEVSd1pneFkzamtrVWVJaUlqZ3hJa1RYTDU4bVlpSUNKdS9vVTJWTDErZXlaTW5zMzc5ZWo3OTlGTmF0R2locW1vSEJBVHd3UWNmTUc3Y09NcVZLOGU0Y2VNc0xveXBXTEVpZm41K2F1eENwOVBoNHVLaXF0VnBMZlgrN05MUzB0VEZYN2JPNmNKSysvaVdoYkZqeDFvRUVqdDI3TWkrZmZ2WXUzY3Z0V3ZYWnNxVUtmajYrZ0x3OHNzdnMzRGhRaFVzMWVsMGRPalFnUll0V2xoczI4bkppV3JWcXBtTmExV3VYSm0zMzM3YllsbHQrL1lhUDM0OG8wYU5JajQrbmdrVEp2RFlZNCtSbVptSmk0c0xkKy9leGRIUkVROFBEenAxNmtUUG5qMkIwaitmeTVVcnh4dHZ2RUZnWUNBK1BqNW0yeWtjS0twVHA0N1pHS2xPcDZOUm8wYU1IRGxTVGV2VnF4ZWJOMjhtSUNDQWtKQVEyclp0aTE2dkp6WTJscU5IajVLYm00dWpveU1kTzNiazFWZGZOWHRNblU3SDZOR2phZHUyTFczYXRMRzRLTS9QejQrb3FDakErQmxidU1WcW8wYU4xSGFjbkp4d2NYSEJ6OCtQSGoxNjBLRkRoekk1SHExYnQyYlRwazFjdjM2ZG5qMTc0dXpzVEhSMHRMbzRFb3pCMFpkZWVrbFZQMnZidGkzLytNYy8yTGR2SDU5ODhnbFhybHdoSnllblRFSllkKy9lVlcyaHZieThTdVY3eWRhRmhmNysvb3dlUFpwNTgrYngrT09QcTR0ZEd6VnF4UEhqeDNGMmRxWktsU284OTl4emY0dnFuMElJSWY2Y0pIQW1oQkJDaUZKbk9xaVVuNS9QcjcvK2F0Y1A5T0t1UEN1SnhNUkVwa3lad29VTEY4ak16T1M1NTU0alB6OWZoWTBDQXdNSkRBeTBPaEM3YTljdVZmSTlMQ3hNRGViMDZORURNRjdkR2hFUllWYmF2RGdCQVFGcUlBY2dQajZlTVdQR2NQUG1UVDc2NkNPenExWnIxS2hoY3p0bEZSWjYwRXl2MU51OGViTlpGYk1WSzFhbytRTUhEclE3WkFqWU5iQnV5N1p0MndCalc0VzR1RGhhdFdyRjFLbFQwZWwwWmxlYnd1K3RLZlI2dmRVcVd5MWF0TURWMVJVdkx5OW16cHpKNHNXTHljdkxVd1BOOThQWDExY05HSnFHN1ZhdVhLa0dmL3YzNzg5cnI3Mm0xaGs5ZXJTcWRtYXRKZVI3NzcwSEdBZEh0U3BySldVd0dGVDQ3b2tubnFCY3VYSUVCZ2JTdlh0MzFhNzBmdHk4ZWJQWWlvVFdEQmd3d081bG82S2lxRktsaWpxUEpreVl3Qk5QUEZIaU5oOGxrWjJkemM2ZE96bDM3aHhoWVdHNHVMaVUyV01KSVlRUVFnaWg2ZDY5dTJvdDl2cnJyeGU3L0pZdFd5emFCR3A2OWVwRlptWW13Y0hCWnI5N2JkSHBkTFJ2MzU3MjdkdHorZkpsenAwN1oxYmgvTytnUTRjT3RHN2RXbDFvcDZsWHJ4NFRKa3pneG8wYmhJYUdXaDBEcUY2OU92UG56MWRoSkNjbkp5SWpJOUhyOVNXNlNFZW4wOUczYjE4NmR1eW8yZ2hxQWdNRG1UZHZIdTd1N2phclR5MVpzZ1NEd1lCT3B5dHlyTUxYMS9lK0x2aXlSUnNyS010eEVxMjZtWU9EQTYxYXRiSjd2ZEk4dnFhMEtsRlZxbFF4cTR4a3pjS0ZDMGxKU2JFNnoxcjFPNTFPeHp2dnZFTlFVQkJoWVdGbVl3YzllL1lrSkNTRTFOUlVEQVlEN3U3dXFxcWNOVE5tekZEak9nNE9EbFNyVnExVWpwT0xpd3RUcDA0MXF3NWVzV0xGWWk4K0xNM3pHYkM3R21Oa1pDUzV1Yms0T0RqZzZPaG84VDREWS9oejVjcVZGdFBIalJ0SFptWW1RTEd2OXovKzhRK3orOWJlYjNQbXpMR1lGaFFVZEYvdnpYczVIclZyMTJidTNMbDg4c2tuZE96WUVaMU9SL2Z1M2JsMDZSSXRXN2FrZmZ2MjFLeFowMkk5N1h2akgvLzRCOTk4OHcycHFhbkZockR1OWJrdFdyU0lpeGN2cXZOQm8xVlQ4L0x5NHBWWFhyRzY3dWVmZjY1YXJ0cWpTNWN1Tkc3Y21DcFZxcWhwczJiTnVxZjlGa0lJSWY0SUVqZ1RRZ2doUktrN2ZmcTAyZjNEaHc4WEd6aUxqWTNsaHg5K0tMVjk4UER3VUFNeksxYXNvRTJiTm1SbFphbEFUcE1tVFFnT0RxWnExYXJVckZuVGJBRGg1NTkvVm9FejAvQk41ODZkV2JWcUZYRnhjV2FQMWFSSkV5Wk5ta1NsU3BVQVk1aHF6cHc1N055NUV6Qlc2Wm82ZGFyWlZZaTFhdFhDMDlPVGpJd01Qdjc0WXpXNFhxRkNCYXNESzNsNWVVRFJMVXExRmd5ZmZmWVpZQnlRNnRXckZ3QWJOMjVVZnh6UWx0TVVYdDdhd0Zwb2FLaEYyWDR0NkZSNEFHZjI3TmxGdHNBd0dBeG1mL1EvVVVNQUFDQUFTVVJCVktoWXYzNDl2WHYzVnMvdDZOR2padHN5clJ4WEZvUFVtc0xQdTZoQlJtM2cxTFF5bXltOVhzK0FBUVBvMXEwYng0OGZWOVhoTGwyNnBNSmlHcTBNZjBoSWlBcEhhZE1HREJoZzFzNnpLQmN1WEFDTWc1WFBQUE9NMlR6VEswV3RCYzYweW1oVnFsUzU1OERab1VPSFZQdURiZHUycVFEZnpKa3pWZUJzL3Z6NTFLaFJneXRYcmpCczJEQUFObXpZQUdDMUJhNnBqSXdNUHYzMDB4THZWMGtDWjRCWkM0MlNEb2duSkNSWXREbTFKVGMzbCtUa1pKS1NrbkIwZENRc0xJekF3TUFTUFo0UVFnZ2hoQkQzcW0vZnZpVmF2bnYzN2pibmFXMEI3MFhObWpXdC9nYitPeWdjUnRMWUUyd3FIRWJTV3BmZUM5T2dnNm5xMWFzWHVkNGZmVUZjNGNyc2hiMzExbHYzL1B0VzA2Wk5tM3NlaHlqTjQ2dVpOR21TM1k5ZlhDRE5tdkxseTlPblR4K3I4MXhkWFZYN3lPSlVyVnExeEk5dFRZc1dMU3hlZjI5dmI3eTl2VXU4clQvaWZIWjJkcmFydTRLMUN4a3JWYXFreGhrZkZxVjFQS3BVcWNLNzc3NnI3ZzhmUHR6dWRmVjZ2UnJyTEt5MHhneHRQU2RyN1h3TEsra1lGRUMxYXRWS3ZJNFFRZ2p4c0pEQW1SQkNDQ0ZLM1U4Ly9XUjJmOSsrZmJ6ODhzdEZyck5zMlRLem9NZjlxbENoQXFOSGp5WXlNcEs4dkR4bXpacEY4K2JOMWZ5bVRadXliTmt5MXExYlIrL2V2WW1JaUNoMm0yZk9uRkZocUxwMTZ4SWNITXlhTldzNGNlSUU0ZUhoREJvMGlJb1ZLN0preVJJVnZLbFRwdzdUcGsyekdLalE2WFM4OXRwclRKdzRrVk9uVHFrV0RVRkJRVllIbXJLenN3SGpsWUsydlBUU1M4RHZBVElQRHc4MWJjK2VQU3JrcFUzVFdGdStzTzNidDF0dEhRbTJXM1Rha3BhV1poYUF5c2pJWU4yNmRhcDl4LzM0NG9zdmlwdy9ac3dZZFd4TW5UbHpSclZ5MGE3eVQwcEtVcTA5QzlQYVpSWjFoZW16eno3THRXdlgrT0NERDlTMHJsMjc0dW5wcVNxa21TcFhycHhGK3dWUFQwKzdyMUNmUDM4K2UvZnVKVFkybHN6TVRMT0JTZFBYKzE0R1VYTnljbFFJenRTamp6N0s4T0hEdVh2M0xzdVhMN2U2cm1uMVBsZFhWOXpjM013R3FXMkY5c3FLdGVkaFNndWxndlZ3WGxFU0VoSlU2d1Y3VktwVWlTWk5tdEM2ZFd1cGJDYUVFRUlJSVlRUVFnZ2hoQkJDaUQ4TkNad0pJWVFRb2xTZE9uV0txMWV2bWsyTGo0L254SWtUcXJ5Nk5kWUNPUGNyT0RpWUhqMTZFQjBkemJsejV6aC8vanhndklLNmJ0MjZMRjY4bUlLQ0F0YXRXNGUvdnoraG9hRkZicTlmdjM3RXhzWVNGQlRFMDA4L2phT2pJLzcrL3N5ZVBadTB0RFN6WUpGT3A2TjM3OTY4OXRwclpvRWJVMjNhdEtGUm8wYWNQbjFhdFRrSURnNjJ1cXdXZ3JxWHF6Z2ZOcGN1WGJLWXRucjFhcnAyN1lxUGp3OTkrdlJSRmVaKy92bG5UcDQ4Q2RoK2JVeTk4TUlMOTdSUFAvMzBrd3JlbWU3bm9rV0xBTXVyLzdYallWcTFyckRzN0d3bVRKaWdua3VUSmsxNDRZVVhpSWlJSUQ0KzNtTDVyVnUzRmxrWnp2U3hGeTllYkxZZllEem5kRG9kMzM3N0xmdjM3MmZod29VcXpLVlZ5SU9TaDZqQVdQWExXdVV1WDE5ZndGaWxUS3V3QnZEZi8vNlhjZVBHbVlXM0FNYVBINCtUazVQWi9oUVZBRE1Ob2ZyNStSRVZGVVZXVmhhZmZQSUpqejc2S0IwN2RyUlk1NE1QUGxEVjFWcTNibTNmRXpSaDJ1N1YxbnZYbHJadDI5SzJiZHNTUDZZUVFnZ2hoQkJDQ0NHRUVFSUlJY1NmaVFUT2hCQkNDRkdxMXE1ZHEyN1hyVnVYWDMvOUZZQTFhOVlVR1RqVGxtM2F0Q21IRHg4dXRmMEpEdzhuSmlhR3ExZXZxbEJiMTY1ZGNYQndZUHo0OFVSRVJKQ1JrY0hjdVhNSkNBaWdidDI2TnJlbDAra1lNV0lFOGZIeGJOcTBpYk5uejNMNjlHbHljM010bGpVWURPemV2WnZFeEVScTE2NU5qUm8xcUZxMUtwNmVubmg1ZWFuS1dLKysrcXBxVmFuVDZXamZ2cjNWYldraFBudXJYWlVXMDRwaDhmSHh6SjgvWDFVSUd6QmdBT3ZXclZNQm5ZQ0FBTjUrKysxaVd5ZG93VDh3VmdqTHlNaFFiVWovODUvL3FQWU50Mi9mVnNFaGdQNzkrNWZhODdwZjE2OWZCMndmajV5Y0hDWk5tbVFXTEpzd1lRSU9EZzczL2RpWm1abXNXN2ZPWW5wZVhoN0xseThuTXpPVHpNeE1aczZjeWJScDA0RGZxM2FWVmN1VHd0VzVxbGF0YXJWU1gxSlNrc1cwb2xwUW1yNjNuSnljTUJnTWpCZ3hna3VYTHJGbnp4NGFOR2hnMW5yZ3pKa3pxaEtmZzRPRDFURGJlKys5aDZPakk1R1JrUmFQZi9YcVZiT1FYRVpHaHNYOHFsV3IybXlOSW9RUVFnZ2hoQkJDQ0NHRUVFSUk4WGNnZ1RNaGhCQkNsSnFZbUJnT0hEZ0FHTU5UNDhlUFo4eVlNYVNtcG5MbzBDRU9IVHBrcytKUXJWcTFlT21sbDZ5Mk83d2ZMaTR1akI0OW1qRmp4cWhwVHp6eEJBQ1ZLMWRtekpneFRKdzRrZHpjWEtaT25jckNoUXV0Ym1mVnFsVjgvZlhYWkdSa1dKM3Y0K05EdTNidDBPdjE3Tisvbjh1WEw1T1dsc2JCZ3djNWVQQ2cyYkw5L2g5N2R4NGYwOW4zY2Z3eldXU1ZqUWpTMkdMZmFTMjFFMVFzVVVzWFR5bFZTb21pcGZhdHRCVFZXb3FXb3NwZGFxdGR4VkpLTExlbFNwUlNTKzBTaVJBaGtXU2VQK2FaODJTeUdVcmR2ZnQ5LzNYbU90YzU1NXFUT1Y3RWQzNi9sMTdpcmJmZUFpeFZyN3k4dkxoMTZ4WXVMaTVadHRXN2VQRWlkKy9lQmNETHk0dmJ0MjgvL0kxSVorSENoWGJQOWZmMzU5eTVjeXhkdXBSdDI3WVpyUm03ZHUxS2h3NGRlUGJaWnhrOWVqUzNidDNpekprekRCbzBpT2JObTlPMmJWdWJJRkI2UjQ0Y01iYmZlZWNkcGs2ZHlxMWJ0emg0OENEZmZmY2RMNy84TWdDelpzMGlPam9hc0ZTRHExeTU4Z1BYKy9YWFgrZTRmL0Rnd1prcThJR2x6YWkxbldpclZxMjRkKzhlTFZ1MnBHL2Z2Z0JHUlRHQVc3ZHVFUnNiQzRDcnEydVdnY1BaczJmYnZFOEFQejgvQUtaTm0yWXpIaFlXQmtDTEZpM3NhdTJhSFdkblo0WVBIMDU0ZURncEtTbnMzYnVYVmF0VzBhWk5HeU5FOVNqVnpjRHlQdGV1WFp2dC92cjE2ek4xNmxTYjFwMVptVGR2SGtGQlFWeTRjTUVJZzBWRVJBQlp0MlpOWDhITjFkVVZrOGxFdTNidG1ESmxDZ2tKQ1l3Y09aSlBQLzBVRHc4UDR1UGpHVDkrdkxHR2R1M2FVYXhZc1V6bkxGQ2dnRTN3TG4wb2JkaXdZVFp6UC9yb0k1dlh3NFlOWS9Ma3lWU3FWQ25IOXlraUlpSWlJaUlpSWlJaUl2TGZUSUV6RVJFUmVTemk0dUtZUEhteThUb2tKSVNnb0NEYXRHbkRWMTk5QmNCbm4zM0c1NTkvYmdSdjBxdFpzeVo1OHVUSkZNWjVITkpYMUFMNDVwdHZqT3BHTld2V3BHblRwbXpkdXBYYXRXdG5HOGlwV3JXcVRaakp5Y21KNHNXTFU2bFNKYXBXclVxUklrV01mVzNidHVYYXRXc2NPWEtFcUtnb2Z2dnROeU9nWkRLWmFObXlwVEYzelpvMTNMcDFDNEI3OSs2eGVQSGlUS0dqZi8vNzM4YjJva1dMeUpjdkgxNWVYa0RteWxMMnlOZzZNaXR4Y1hIczNyMmJyVnUzR2kwdHJldnYycldyVVcyc1FvVUt6SjQ5bThtVEozUG8wQ0dTa3BKWXRXb1YzMy8vUFdYTGxxVkdqUm84OTl4emxDaFJBckJVL3ZybGwxOEFTMENxZXZYcTlPclZpd2tUSmdEdzFWZGZFUmdZeUpVclY0ejJrdTd1N3ZUdTNkdG1mWGZ1M09IczJiUEdPYTJzOXprNzZWdTNwbjlmNWN1WEJ5QTZPcHA3OSs0QnNIUG5Ua0pEUXlsWnNxVE5PWTRlUFdwc0wxNjhtSkNRa0V6WEtWcTBhSmJYVDA1T05nSm1HYTFmdjU3MTY5ZG5HcmNHc3F5c3JTWEJFcFpLWDRFck9EaVl6cDA3RzgvY2dnVUxhTktreVJPdmNPYmg0VUdYTGwyTWRhV1h2aTNtdzFaNHUzVHBrckh0NCtNRFFHaG9LSHYzN2lVeU1wS3paODh5Yk5nd2hnNGR5dGl4WTQwd1lmSGl4ZW5TcGNzanZCTVJFUkVSRVJFUkVSRVJFUkY1RUFYT1JFUkU1RTlMVEV4aytQRGh4TVRFQUphQWtMVnFVRmhZR0t0V3JTSTJOcGFZbUJoR2p4N05oQWtUY0hkM3R6bEgzcng1bjhqYVRwNDhhWVJ2ckxadTNVcjE2dFZwMUtnUkFHKy8vVFl2dmZTU1RXZ3NvN0pseTlLM2IxOEtGQ2pBNE1HRFNVbEo0Y1NKRTV3NGNZS2xTNWZhdFpaRml4WVJIUjFOd1lJRkFVdDd3Zm56NTl2TStmNzc3d2tMQzZOdjM3NkVoNGVUbXBxYUtXd0ZzR0xGQ2hJVEV6UGR4OGRsL2ZyMW1hcUZ1YnU3azVpWXlPTEZpMjNhVy9yNyszUG8wQ0didVdhem1haW9LS0tpb25CM2R6Y0NaM3YzN2lVeE1SR3doUGhjWFYwSkNRbmg0TUdEUkVSRWtKYVd4cmh4NDJ6YUd2YnIxeTlUdGJTVEowOHlhTkNnVE92dTM3Ky8zZTh4L1Z4cnFDdDlDTzNXclZzTUhEaVE4ZVBIRXhvYWFsUzFzZ2JoMGx1NmRDbjM3dDB6UWxIVnExZW5XTEZpbENoUmdoOSsrTUh1TlQwT0w3LzhNanQyN01Cc052UCsrKy9qNmVuSi9mdjNnVWV2Y0didmRiTUtuRmtEZkFCRGhnekJ5Y25KV0ErUVpkdExxOTkrKzgzWVR2OFpHRGh3SU9IaDRWeTZkSW1vcUNnNmQrNXNmR1o4Zkh3WVBYbzB1WExsc212ZDZRTjlhV2xwZE9qUXdTYTQrT0dISDFLOWVuVzd6aVVpSWlJaUlpSWlJaUlpSXZKUG9NQ1ppSWlJL0NteHNiRU1IejZjVTZkT0dXTTllL2JFMzk4ZnNJU1VldmJzYWJTbSsvWFhYeGt3WUFCang0NGxUNTQ4VDNSdEZ5OWVaT1RJa1ViTHcrYk5tN05od3diQTB0YXdYTGx5QkFRRTRPbnBpYWVuNXdQUGw3NHkyYU1JQ0FnZ0lDQUFzRlM2R2p0MkxIZnYzc1ZrTWhFZUhzNzA2ZE5KU1VsaHpwdzVqQnc1RWtkSFIrYk1tY09GQ3hjd21VdzJsYUlBUHYzMFUrN2N1VVBidG0xNTdybm5jcngyVmtHZ25MejY2cXY4OE1NUDNMaHhnenAxNnRDK2ZYdFdybHpKMXExYmNYRnh5ZmE0b0tBZ2V2WHF4YXBWcXpodzRBRDU4K2UzdVcrclY2ODJ0aHMyYkdoczkrL2ZuNnRYcjNMMDZGR2JzRm5IamgxdDVqMXB1M2J0TXJhTEZ5L082ZE9uR1RKa0NKOSsraWsxYTlaa3o1NDlSRVpHWnZwNStQbjVNWGp3WUh4OWZXbmZ2ajNCd2NGTW16YU5mLzNyWHpibno1VXJGNXMyYmJJWmE5YXNHV0FKWi9icTFldFB2d2NIQndjKytPQURmSDE5allDWk5mVDFKQU5uMmJGVzhBT3liR2VhdmtKYlJnY09IREMyMDFlTjgvVDBaUHo0OGZUczJaUEV4RVRqTStQbTVzYkhIMzlzUEdjUGErUEdqVWJZckVtVEprUkVSREI5K25TKytPS0xKeGJ1RkJFUkVSRVJFUkVSRVJFUitidFI0RXhFUkVRZTJjOC8vOHo0OGVOdHFnR0Zob1lTR2hwcU02OWh3NGI4KzkvL05pb0puVHAxaW03ZHV0R3JWeThhTjI2TXlXVDZVK3V3VnN4Szc5U3BVd3dmUHR4WVcrM2F0ZW5mdnovMzc5OG5JaUtDTzNmdU1HZk9ISVlQSDI1elhFSkN3Z1BiTWxvRkJnWXlZOGFNSE9kWXF6QmxORy9lUEtONlU3Tm16UWdMQ3lNeU1wS0RCdzhTRXhORFVsSVNpeFl0NHJ2dnZnT2dhZE9tbVNwbFJVZEhFeFVWUlZKUzBnTURady9MeWNtSkR6NzRnRHg1OHVEbDVVVmlZcUlSL2drTURNengyT2VlZTQ3bm5udU8yTmhZNHVQampUYU9SNDhlTmRwUmVudDdVNzkrZmNBU3ZsdXpabzNSSWpPOUxWdTJFQmdZU0lNR0RXekNVaFVxVk1nVTV2cjk5OS9ac21VTGQrN2M0ZDEzMzdYWjk5bG5uK0hpNGtMVnFsV3BWS2tTcnE2dW1hNTErZkpsZHUvZURVQ3hZc1VZUDM0OHZYdjN4c2ZIaDhEQVFBNGNPTUNISDM0SVdNSkltemR2em5UOHdZTUhTVXBLWXVUSWtWa0c4NW8wYVpMdGZWdXpaZzFyMXF6Sk5ONm1UUnViSUZwY1hCd3paODQwdHJOaURYeUM1Vm00YytjT3dGOFdtdXJjdWJPeGZlM2FOY0RTUW5YOSt2V1lUQ1l1WExoZ1ZEYXovcm1ROGQ1Y3UzYk5hTDhLVUxGaVJXTTdLaXFLcjc3Nkt0T3pmL2Z1WFJZdVhNaWJiNzVKVUZCUWxtdkxycUphVkZRVXMyZlBCaXl0ZG52MjdNbnUzYnU1ZXZVcUgzendBV1BHak1reGJDa2lJaUlpSWlJaUlpSWlJdkpQb2NDWmlJaUlQTFMwdERTbVQ1L08rdlhyYmFvODFhNWRtMzc5K21WNVRQLysvWW1PanVibm4zOEdMTUd1aVJNbjh0MTMzekZseWhSeTU4NXQ5L1hOWnJNUlVrdEpTYkZwYWVuaDRRSEE0Y09IamVCWVVGQVE3Ny8vUGdBOWV2UmcvLzc5MUtsVGg3ZmVlb3ZZMkZoNjl1eUpxNnNyam82TzNMaHhnN3QzN3dLV2dFeE9VbE5Uc3czOHBKK1RsVHAxNnJCeTVVcnk1Y3ZIVzIrOUJWaXFpbFd0V3BVcVZhb3dhTkFnb3FLaUFNaVhMeC9kdTNjM0FtZVhMMThtTmpiV0NHaFoyMVZtRkI4Zno4S0ZDM05jWDFZS0Z5NU0vZnIxallwUzU4K2ZaL0xreWNUSHh3TlFvMFlOdTg3ajUrZUhuNThmWVBuTVdFTlNBQys5OUJKMzd0eGh3NFlOZlAvOTl6WWhQd2NIQjlMUzBnQkwyOUdQUC82WU9YUG0wS2hSSStyVXFVUHAwcVZ4ZG5iRzM5K2ZNMmZPOE5OUFA3Rmp4dzZiU2xuWHIxK25YTGx5Z0tWTjV2Nzkrd0g0NmFlZmNISnlvbHk1Y2xTclZvMGFOV3BRcEVnUnpHWXowNlpOTTM1ZWpSbzF3c2ZIeHdnWmZmUE5OeXhidG95MHREVDgvZjNwM3IyN0VUaTdmdjA2am82T1hMMTZGU0RIMXF5UFEwSkNBcXRXcmNwMi8wY2ZmY1NKRXlkd2RIUWtOVFdWcTFldkdzOXBnUUlGQU10bktIMG96Q29tSmliTFVOeTllL2R5RE11bGIwdVowZW5UcHdGTFVER3JjR2xjWEp3UmlBUEx6eDlnMmJKbHhycUxGQ21Ddjc4L08zYnNZUFhxMVVadzBjclgxOWQ0Rm5mdjNrMWtaQ1MxYTllbVpjdVdWS2xTeFRoblZzeG1NMnZYcnVYTEw3OGtLU2tKRHc4UGV2ZnVqWmVYRjUwNmRlS0xMNzdnNE1HRDlPM2JsMzc5K2xHNmRPbHN6eVVpSWlJaUlpSWlJaUlpSXZKUG9NQ1ppSWlJUERRSEJ3Y2NIUjF0d21iTm1qV2pYNzkrMlFZN25KMmRHVGR1SEI5OTlCR1JrWkhHZUwxNjlSNHFiQWJ3eFJkZnNHclZLaHdkSFVsSlNiRlpSL0hpeFFGNDhjVVgrZjc3N3dFWVAzNjhVZG5KMjl1YmVmUG00ZVhsQlZncVBybTR1R1RaNnM4YVdNck8xYXRYczYyVzlDRGx5NWNuSkNTRU5tM2FHTzA4SzFldVRGeGNITDE3OXpiZWs3ZTNOMlBIanNYYjJ4dHZiMi9pNCtOWnNtUUpTNVlzTWM1VnJWcTFMSzl4NjlZdHZ2bm1tNGRlVzkyNmRhbGZ2ejZwcWFsOCt1bW5SRVJFR0FHd29rV0wwcVpObTRjKzUrTEZpNDNna1krUEQ3LysraXNMRml5d2FaOEpsc3BpQXdZTUlDNHVqcWxUcDNMOStuWEEwcnAxK2ZMbExGKytuTGZlZW90V3JWclJzMmZQTEt2SGxTdFh6Z2dOV3RXclY0LzkrL2R6Nzk0OVVsSlNPSExrQ0VlT0hHSHUzTG5VckZtVEYxOThrVU9IRGdIZzZ1cHF0TGtNQ2dxaWUvZnV4dWZEeDhlSGNlUEc0ZVBqZzV1YkczZnYzbVh3NE1FMjF5cGZ2bnkyOXlHcm9KajFmalp2M3B6dTNidG4yditnNEdOR0pVcVVZUHYyN1ZudXM3NnZKKzJUVHo0eDJscU9HemNPeVA1NW1qOS9QaHMzYmdUQVpETGg2K3ZMSDMvOHdmcjE2NDA1VmF0V05VS0s2Zm41K2RHalJ3L3ExNi9QdDk5K3k3Lys5Uy91MzcrUDJXeG0xNjVkN05xMWl5SkZpaGlWeXdBKy9QQkRJM2lYa3BKQzc5NjlqWmJBTGk0dWpCNDltdno1OHdQUXJsMDdEaDgrelA3OSsvbjk5OS9wMDZjUEkwYU1vRjY5ZW8vak5vbUlpSWlJaUlpSWlJaUlpUHd0S1hBbUlpSWlqNlJIang0Y1BYcVVpeGN2MHFOSEQ4TEN3aDU0akRYTXNXTEZDaFlzV0VEVnFsWHAyTEhqUTErN1lzV0tyRml4d2doQldRVUhCMU9uVGgwQWN1WEt4ZHR2djAySkVpV000SXVWTld5Vy9qaHJkU3F3aEY3S2xpMUwvLzc5SDNwdEQyUGd3SUdaQW5vTkdqUmcxNjVkN055NWt5SkZpakJtekJnS0Zpd0lXTm9VenB3NTB3aHBtVXdtNnRXclI5V3FWWi9JK2h3ZEhhbFlzYUpSV2ExZXZYcjA3OThmTnplM2h6N1hNODg4UTY1Y3VVaE9UcVp6NTg1NGUzdmJCQThEQWdKNDdiWFhhTmFzbVZFRmEvNzgrYXhkdTVZVksxWVFIUjBOUU1HQ0JXblRwZzFPVGs1VXFGREJDSndWTEZpUXhvMGJFeElTWXR3dnEvTGx5MU8rZkhtU2twSTRjT0FBTzNic1lNK2VQZHk3ZHcrd0JMNnFWcTNLa0NGRG1EaHhJaSs5OUJMZTN0NkE1VFBib1VNSHBreVpRdkhpeFJrMWFwUVJSbnI1NVpkWnVIQ2hUZUN4UW9VS1ZLNWNPZHY3WUEwWFpzWEp5U25IL1ZaQlFVSE1temNQc0ZRT3pCaTZLMXUyTEdENWZEZzdPK1BtNWtaUVVCQXRXN1kwZ2xKT1RrN1p0cHg4VkNhVGlXTEZpZ0dXU21yV3RwNmxTcFhpeElrVDFLNWRPOHZqeXBRcFl3VE82dGV2ajd1N080R0JnWVNGaGJGeTVVb0NBd1BwMXEwYnQyN2RZc3VXTFlBbGlObTJiVnZhdG0xcnRFZnQyTEVqSVNFaHpKOC9ueDkvL05INHVienh4aHM0T2pveWRPaFF3UEo1U045YXRHN2R1cHc2ZFlyOCtmTXpZc1FJU3BZc2FmT2VSb3dZd2RpeFk5bS9mejhOR2pSUTJFeEVSRVJFUkVSRVJFUkVSUDd4VE9iMC8wTW1JaUlpOGhET25qMzd5TUdWbUpnWVhGMWRNd1ZzTm0vZXpKRWpSd0JMSUFzd3FsVTVPVG5oN094TVhGd2NreWRQeHNuSkNSY1hGenc4UENoVXFCRE5talY3cEREVXZYdjNTRTVPTmlxM3VicTZadG42eitxRER6NEFJRy9ldlBUcTFTdkhjOCtjT1pPWW1CZ0FSbzRjYWRkNmtwS1NXTDkrUFdGaFlUZzUyWDQvSURFeGtkallXTXhtTTE1ZVhrWXc2a2xhczJZTmhRc1hwbEtsU3RuT21USmxDbUNwT05XbFM1Y3M1eHc5ZXBSRml4WXhZY0lFVENZVGl4WXQ0dWpSb3pSdjNweTZkZXRtV3gwdkxTMk4vZnYzczNQblR1clhyMiswOUR4Ly9qeHIxNjZsY2VQR0Q5M21NQ2twaWNqSVNQNzQ0dytiMXBMSGpoMmpkT25TbWU3N2poMDdxRk9uRG82T2pqYmpDUWtKUml0SEZ4Y1g4dVhMWjdOLy92ejUvT3RmL3dLeWJ6dHBiVlVaRmhaR256NTlIdXA5L0Yyc1c3ZU9GaTFhMkxUQ3RWYXZjM0Z4NGVlZmZ5WlBuanhVcUZEQjVoNnZXcldLc21YTFVxcFVLZUxqNDVrd1lRTDE2OWVuWWNPR3VMaTRaSHU5UzVjdXNXN2RPcEtTa25qbm5YZHlYRnRLU2dyTGx5K25kZXZXMmY3NVlUYWJpWWlJb0c3ZHVvLzBaNHo4dlh6eXlTYzgvL3p6MUtwVjYya3ZSVVJFUlA2aDlQZVJweTh5TXBJOWUvYnczbnZ2UGUybGlJaUlpSWlJUEJHbW5QNHoxSjdqRlRnVEVSRVJrYitLMld6T01jd25JdkswNlQ5NFJVUkU1R25UMzBlZVBnWE9SRVJFUkVUa3Y5MmZEWnhsWFVaQ1JFUkVST1FKVU5oTVJFUkVSRVJFUkVSRVJFUkU1TzlOZ1RNUkVSRVJFUkVSRVJFUkVSRVJFUkVSRVJHeGl3Sm5JaUlpSWlJaUlpSWlJaUlpSWlJaUlpSWlZaGNGemtSRVJFUkVSRVJFUkVSRVJFUkVSRVJFUk1RdUNweUppSWlJaUlpSWlJaUlpSWlJaUlpSWlJaUlYUlE0RXhFUkVSRVJFUkVSRVJFUkVSRVJFUkVSRWJzb2NDWWlJaUlpSWlJaUlpSWlJaUlpSWlJaUlpSjJVZUJNUkVSRVJFUkVSRVJFUkVSRVJFUkVSRVJFN0tMQW1ZaUlpSWlJaUlpSWlJaUlpSWlJaUlpSWlOaEZnVE1SRVJFUkVSRVJFUkVSRVJFUkVSRVJFUkd4aXdKbklpSWlJaUlpSWlJaUlpSWlJaUlpSWlJaVloY0Z6a1JFUkVSRVJFUkVSRVJFUkVSRVJFUkVSTVF1Q3B5SmlJaUlpSWlJaUlpSWlJaUlpSWlJaUlpSVhSUTRFeEVSRVJFUkVSRVJFUkVSRVJFUkVSRVJFYnNvY0NZaUlpSWlJaUlpSWlJaUlpSWlJaUlpSWlKMlVlQk1SRVJFUkVSRVJFUkVSRVJFUkVSRVJFUkU3S0xBbVlpSWlJaUlpSWlJaUlpSWlJaUlpSWlJaU5oRmdUTVJFUkVSRVJFUkVSRVJFUkVSRVJFUkVSR3hpOVBUWG9DSWlJaUlpSWlJaUlpSWlJaFlEQmt5QkFCL2YzL2VmZmRkdTQ2NWZ2MDYwNlpOQTZCZHUzWlVxVkxGWm45S1NnckxsaTNqM0xsenhNYkc4dkhISCtQZzhQUnJFbHk4ZUpFWk0yWVFHeHZMalJzM0dEUm9FTldyVjdmcjJHUEhqZ0hnNit0TFlHQmdsbk5PblRwRlVsSVNBT1hMbDM4OGkzNU11bmJ0U2tKQ0FnRUJBVXlmUHYwdnZYWnNiQ3diTjI0RW9GcTFhcFFzV2ZJdnZmNmpPbnYyTEFjT0hBREF6OCtQa0pDUVAzM082T2hvb3FLaWVQYlpaOG1kTzdmZHh5VWtKT0RnNElDN3V6c0Fack9aSDMvOEVRQUhCd2ZxMTYvL3A5ZjJ1UDJaNTAxRVJFUWtJd1hPUkVSRVJFUkVSRVJFUkVSRS9vL0paQUlnT1RtWlhMbHlQZmJ6WDd0MkxjZjkxa0JOZ1FJRmNwenI0ZUdCcDZjbkFJbUppZXpidHcrQWV2WHFaWnJyNU9URXZuMzdpSXFLQXVEUW9VTTg5OXh6bWViOThNTVAvUGJiYjlsZWM4MmFOVG11M1NvaUlzS3VlWUdCZ1Z5OGVORjRuOXUyYmJNN0FOTy9mMzhBbWpadHlzQ0JBd0c0Y3VVS2lZbUorUG41NGV2cnkvang0N2x3NGNJRDE3UjY5V3Fjbkp4bzBhSUZZTG1mZCs3YzRmNzkreVFuSjNQdjNqM3UzcjNMM2J0M3VYUG5EZ2tKQ1NRa0pCQWZIMDk4ZkR4dWJtNTJod090WW1OanVYUG5qaEZZK2l2RnhNU3dZTUVDQUR3OVBTbFpzaVNUSmsxaTgrYk5kaDBmR2hwcTEvdWRNbVdLRVd6N3MrZjcvZmZmR1RSb0VQSHg4UUFVTEZpUU1tWEtVTEJnUWJ2V25KVytmZnR5L1BoeEFMcDA2Y0pycjcxbTEzRlhybHhoMkxCaHVMdTdNMzc4ZUhMbnpzM2R1M2Y1NktPUEFNczl0U2R3OW5kNjNrUkVSRVF5VXVCTVJFUkVSRVJFUkVSRVJFVGsvM2g3ZXdPV3lrZlpWYzc2TXpwMjdHalh2Q3RYcnVRNDk1VlhYcUZidDI3Wjd1L1FvUU14TVRGWjdyTldVVXN2SWlLQ0F3Y09HRldhTWdvTEM4dDV3ZG5vMnJXckVmcDZrSzFidDdKMTY5WXM5d1VGQlRGdjNyd2NqMSt3WUFIYnRtMmpidDI2akJ3NTB1NXJmdjc1NTVqTlpnNGRPc1I3NzczSDZ0V3JIM2l0OUZ4ZFhlbmZ2ejhtazRrbVRacGtPNjlUcDA2OC92cnJnS1VpRnZBZlVXbnVVZTNldlp2Um8wZG51YTk1OCthUDdUcDc5dXhod29RSkpDWW1HbU9YTDE4bVBEeWNRWU1HVWFOR2pXeVB6ZW16Vjdod1lTTnd0bnIxYXVyVXFaUHR6OFBUMHhOZlgxOEE1cytmYjV4M3dJQUJUSnc0a2VUa1pHT3U5YytRQi9tN1AyOGlJaUx5ejZiQW1ZaUlpSWlJaUlpSWlJaUl5UDhwV3JRb0RnNE9uRDE3OW9rRXp2NGJ0R25USnRQWWtTTkhPSFBtekYrK2xsMjdkdUhtNWtaWVdCam56cDBETEQ5RGUxV29VSUhnNEdCT256N056cDA3T1h2MnJCRUtBM0J4Y2NIVjFaV0VoQVJTVTFNQnFGeTVNaDRlSGthVnVkeTVjM1AvL3YwSFZzUXptODFHKzB4clFPbm16WnVaV21vV0xsejRrUU5IT2JsKy9UcXJWcTBpTGk3T0dOdTllemRYcjE2MW1SY2VIazVDUW9KUkJhMUpreWFVS2xXS0dUTm0ySDB0THk4dm94b1pRUHYyN1RQTldiNThlWTduU0V4TTVLdXZ2bUx0MnJWR1FLOXAwNmE0dUxpd2R1MWFidCsremZEaHcybllzQ0U5ZS9iRXo4OHYwem02ZHUxcTEzcmo0dUp5REhDR2hZWFJwMDhmd0ZKZDcvTGx5NXc4ZVpJelo4NFFFUkhCczg4K2E4eTFOM0Jtci8razUwMUVSRVRFU29FekVSRVJFUkVSRVJFUkVSR1IvK1BtNWthTkdqWFl0MjhmSlV1V0pGKytmSS8xL0E5cWYyZXRrR1ZQaGFGcjE2NWxxb0kyYWRJa0prMmF4TmRmZjgzeDQ4ZjU5dHR2K2VPUFB4ZzZkQ2pGaXhjSExNR2pJVU9HVUx4NGNkcTBhVVBwMHFVQkdEWnNHTU9HRFdQcjFxMU1tREFCZ05telp4TWNIR3dUaXVyVnF4ZlIwZEhjdW5VTGdHTEZpakZqeG93SEJtQ0dEaDJhNC82c1dOc1VncVZhMWZ2dnYwK25UcDJNc2NURVJGYXZYbzJEZzRNUk9GdTRjQ0VMRnk2ME9VL0d5bU9MRmkwaUlDQ0FmUG55OGRsbm56Rng0a1IyN3R4SlNFZ0k5ZXJWbzNyMTZyaTV1Umt0VnROWGpwbzBhVksyNjAyL3RvektseS9Qb0VHRGJNWnUzNzZkcVhWaTllclZuMGpnN01hTkc1bENYb2NQSCtid2RaVkFRd0FBSUFCSlJFRlU0Y00wYmRyVUdHdmR1alhSMGRGRzRPelpaNThsSkNRa1UrQ3NhTkdpdlBYV1d6Wmo4K2JOSXlVbEJXOXZiNXZBV1k4ZVBiaHo1dzVKU1VtWVRDWjhmWDJ6RFp3bEp5ZXpjZU5HRmk5ZWJJVGpUQ1lUWGJ0MjVkVlhYeVVoSVlGaXhZb3hhOVlza3BPVDJiNTlPN3QzNzZaWnMyYTBiOStlQWdVS1BQSTlzb2VibXhzZmZQQUI0ZUhodEc3ZG12YnQyM1BzMkRGanY1ZVhsMTNuK1U5LzNrUkVSRVJ5b3NDWmlJaUlpSWlJaUlpSWlJaElPalZyMXVUTW1UTXNYNzZjeG8wYlU3Smt5Y2Qralp4YUw0SWxYSlhkbkFlRjFnQUtGaXpJOXUzYitlT1BQd0JZdW5RcG4zLytPWTZPaml4YnRneXoyY3lwVTZlSWlZa2hLQ2pvb2RmLzlkZGY4OE1QUHdDd2VmTm11NDVwMkxBaHAwNmRZdkhpeFRScjFvenExYXNiTFF5blRwMUthbW9xbnA2ZU5pR205QUdZK1BoNFltSml1SC8vdmpGV3JsdzU3dCsvVDZsU3BVaExTM3ZvOXdGdzc5NDloZzhmenJGang2aFFvUUxKeWNrNE9UblpYTWRhWVF1d2FaOW81ZURnZ0pPVGswMTF0SXlzRmRJZXhNbnA3L0hmZHdVTEZpUXNMSXlmZi82WkdqVnFrSmlZeUpkZmZnbkFNODg4WTN6MnJLWk9uY3IyN2R0eGNuSmk0OGFObWM1Myt2UnB0bXpaUWtSRWhCR3VBZ2dJQ0dEUW9FSHMyN2VQcmwyN2N1UEdEYjc5OWxzcVZhckV4SWtUT1hIaUJNbkp5YXhaczRZMWE5WlFwa3daWG5ubEZXclhybTA4SzJhem1lKy8vNTc2OWV1emJ0MDZ2dm5tRytEL242V0ZDeGZhak8zZnY1OUtsU3JoNHVKaXJDTStQajVUcGJhNWMrY3lkKzVjbTdHOWUvZm0rSHg3ZW5xeWF0V3FuRzl1QmsvamVSTVJFUkhKeWQvamI2d2lJaUlpSWlJaUlpSWlJaUovRVFjSEI5cTFhOGZXclZ0WnUzWXRmbjUrQkFRRTRPM3RiVlM4eWs1UVVOQWpCYmdlaFllSEI1MDZkZUxtelp1c1hic1dnRnExYWxHb1VDRXVYTGhBdFdyVitQYmJiMGxLU2lKLy92eWNQMytldUxnNEk3amk3KzlQelpvMWpjcGREN051YTNqSzBkSHhnZmZFeW13Mk0zbnlaTTZjT2NQdTNidkpseThmWVdGaE5HL2VuSFhyMWdHV0VGUEdxbGxXMWhDU2o0K1BNUllZR01qQWdRT1pQWHMyQUxsejU2WjU4K1lBYk5pd2dkdTNid1B3eWl1djJKekx3OE1Ec0ZRNlc3MTZOY09IRDZkU3BVb0F0R2pSSXNmM2tkWCtpaFVyR3NmbnhCb1dzbFlVSzFldUhKOTk5aGtBTDczMEVqZHYzbnhpZ2JNeVpjb1FFUkhCYjcvOVJ1L2V2UUdNS2wwNVZXM0x6cmx6NXhnd1lBQzNidDFpMnJScE5pMUZjMnBINitqb21PWDRxVk9uV0xGaWhmSGF5Y21KRjE5OGtVNmRPdUh1N3M3S2xTdU56K3FPSFRzSURRMWwyclJwYk55NGtRVUxGaGpWMEU2ZVBHbFRtZkRXclZ0OC9QSEg3TisvbncwYk5sQzVjdVVjMzlmZXZYc1pPWElrQVFFQjlPdlh6NlpkNXVQZzZlbjUwTWM4amVkTlJFUkVKQ2NLbkltSWlJaUlpSWlJaUlpSWlHVGc1dVpHeTVZdEtWV3FGTC84OGd1blQ1KzJxWGlWazRjSmJ0V3JWNDkzM25ubmdmTm16WnJGMXExYmJjWThQVDE1L2ZYWE9YZnVuQkU0cTEyN05zSEJ3WFR0MnRWbTd1N2R1OW05ZTdmTldIUjB0RTNZWk1HQ0JheGN1WkpMbHk0WlkwdVdMTW15UmFDMXlwZWJtMXVPNjU0MmJab1Jsamx4NGdTalJvMWkyYkpsYk5xMGlldlhyN05vMFNKcTFhcGx6TTk0UG12YlJVZEhSN1p0MndhQW41K2Z6Unl6MmN5dVhic0FxRktsQ3QyNmRRTWdNakxTQ0p4Wng5STdjK1lNQ3hjdXhHdzI4Lzc3NzlPclZ5OWF0MjZkNC92SmliVkNWazVlZSswMW0ycHB6czdPeHJhMVF0dmZwY0paNGNLRjhmWDFKVDQrbnRtelo5T29VU1BBRXVaNzVwbG5NczIzUGordXJxNVpuaTgwTkpSdDI3Wng3Tmd4S2xhc1NKczJiUWdNRE9UR2pSdmN1SEdEY3VYS3NXdlhMa3dtRTcvODhndmx5NWNIb0VLRkNvd2RPNWJEaHcrellzVUs2dGF0UzRrU0pRRFl1WE1uTTJiTU1NSm8vdjcrTnZjL0s5SFIwVGc2T25MMTZsVUdEeDVNeTVZdDZkbXpKeTR1THRtMk9qMXg0Z1MvL2ZhYnNaNmlSWXRtbXJOcDB5YVNrNU9Od05tbFM1ZitvNTgzRVJFUmtaejhQZjdHS2lJaUlpSWlJaUlpSWlJaThoU1VLRkhDQ0s4OENRY09IS0IvLy80UG5CY2JHL3ZFMW1BVkV4UERtalZyYk1aKy9QRkhnRXhCbTRTRUJNQlNVU3duMW5ETjVjdVhHVEJnQU43ZTNuVHExSWwyN2RyeDlkZGZVN3g0Y1pzQVVzYnplWHQ3MjZ3UElFK2VQRFp6YnQrK2JWVFhxbHExYW83clNhOVlzV0wwNk5HREw3NzRnclMwTkdiTW1FRmlZaUtqUjQvT05IZkdqQm5HOWJQYTcrM3RiZGZQRVN3dFBLM1N2M2RyVU9pdkRKeVp6V1l1WDc1c003WjU4MllqcUFkdzlPalJMTnVCbWt3bTNuenpUVWFNR0VGVVZCVFhybDBETEZYYnNxckNsWmlZQ09UOG1Sa3dZQUJPVGs3TW16ZVBFU05HWkx2bUxWdTJzR1hMRnB2eGlJZ0kyclJwWTZ6MTk5OS9aOXk0Y1pqTlpod2RIWG45OWRmcDBLSERBNE9CclZxMW9rU0pFb3diTjQ1cjE2NnhidDA2WW1KaUdEdDJMSDM2OU1ueW1QSGp4eHVCczVkZmZwbWFOV3RtbW1PdExHaDlKdjdUbnpjUkVSR1JuQ2h3SmlJaUlpSWlJaUlpSWlJaThwUWtKaVlhUVp6SDRmejU4emc2T2hJUkVRRlkyZ20rOHNvcmxDbFRobWJObWhtdEhMTnk1TWdSdTY5anJSaVZOMjlldStadjNyeVo1T1Jrb3FPam1USmxDb1VMRnlZOFBKektsU3R6NnRRcFkxNU9nUmQvZjM4Q0FnSXlYZFBMeTRzNWMrYXdldlhxTElNK09XblhyaDArUGo1TW1qU0ozTGx6MDdCaFEvTG56NTlwM2xkZmZXVnMxNjVkTzh0eldlLzV6Smt6V2JWcUZRQVRKMDZrU3BVcU52T3NyVUhCdHNMVVgxSGhMQ0VoZ2RPblR4dXZaOCtlemVyVnF5bGJ0cXd4bHJHOTV2cjE2MW0vZm4yVzU2dFpzeVpseTVibCtQSGpSaUF2dXhhVU4yL2VCQ3cveCt3RUJBVFk5MGF5NGVMaVltd0hCd2ZUdm4xNzl1L2Z6NEFCQXloUm9nUnBhV21VSzFmT2FMRnFEYWRsSEN0Um9nU2ZmLzQ1RXlkTzVPelpzOWtHemNBU2dEdDY5S2p4T2srZVBIend3UWU4L3ZyckZDbFNCSUNVbEJTU2twS0FSMnVwK1RTZU54RVJFWkdjS0hBbUlpSWlJaUlpSWlJaUlpTHlsSVNFaERCNDhPQUh6cHN5WlFvYk4yNjBHVHR6NWd4YnQyNjFDWkI4OTkxMytQdjdVN0prU1FCMjdkcEZTa29LUjQ4ZUpUQXdrREpseW1SNS9seTVjbEdwVWlVaUlpTFl1blVyRXlaTUFDeUJwT0RnWUtaUG4yNHozMXJOeXQ2QVVKY3VYU2hYcmh4ZmZ2a2w1ODZkNC96NTg5eTVjd2VBNjlldkcvTnlDdFMwYXRXS1ZxMWFaYm5QMGRHUldiTm1NV3ZXckN6M04yblN4T2IxbWpWcmpMQlhTRWdJYm01dStQbjVHV0d6akZXL1VsSlNqTzJNK3dBS0Zpd0lXTUpIMXRhbHZyNitwS2FtTW16WU1Cd2NIQmc3ZGl3QU4yN2NNSTVMWDJIS2VvMG5GVGpidFdzWFk4YU1zUmxMVFUyMUNXazlpamZlZUlPQkF3Y0NscXBuZGV2V3pUVEhiRFp6NWNvVndMNldzd01IRGpUT21WNXljckpSemU3a3laTzgrKzY3SkNjbjA3Smx5MnpYOXNZYmI5QzhlZk1zOXk5ZHVqVGJzWW9WS3pKNThtVGk0dUl5dFhGTjcvang0MFJIUndPV2RxOWp4b3poMnJWckhEeDRrS0ZEaDFLalJnM2pzdzcvL3pQL1QzL2VSRVJFUkhLaXdKbUlpSWlJaUlpSWlJaUlpTWhUc25YclZyWnUzZnBJeDE2NGNJSHZ2dnN1MDNoMGREUmR1M2JOTkw1cDB5WTJiZHFVNWJtS0ZTdkdGMTk4WWRkMXIxeTVZbFJsYzNWMU5Wb0padVhjdVhQR3RyKy9QNE1IRDJiVnFsVmN2SGlSd01CQXpwMDdaMU1keXRuWjJlWVlLNVBKUk9IQ2hlMWEzOE5LU2tyaTBLRkQxS2xUaDVTVUZKeWNuT2pjdVhPMjg3UGFaNjF1RmhVVlpRUjY2dGV2ejkyN2Q5bS9mejhtazRuTGx5OVRzR0JCTGw2OGFCem42K3RyYkQvcHdGbFc3UmhyMUtqQlN5Kzl4T2JObTQyeGpHMGVNOHE0dmdvVkt1RGw1Y1d0Vzdkd2NYR3hxZHBtZGZIaVJlN2V2UXRZS3RLbGI5bVpFMnNyU1dkblozYnQyc1dzV2JNWU5Xb1V3Y0hCakI0OW11VGtaQW9WS2tUUG5qMnpQTjdaMmRtdTYyVEhaRExsR0RZRFdMWnNtYkhkcWxVclBEMDltVGx6Sm9tSmlZd1lNWUx3OEhDYktuY2VIaDRQdFliL3R1ZE5SRVJFL2pzb2NDWWlJaUlpSWlJaUlpSWlJdktVdUx1N2t5ZFBuZ2ZPaTQyTnRhbVNCRm0zSnF4ZnZ6N0J3Y0hNbXpmdnNhMHhvNE1IRHhyYjY5YXRZOTI2ZFlTR2htWTV0M3YzN3RtZUo2dDlTNVlzWWNtU0pabkduWjJkMmJCaFE0N3JzclpFdE5xd1lZTVJiTXE0TDMwUTZkZGZmMlgxNnRXc1hyMmE5dTNiMDZOSGp4eXZrNVAwZ2I2bVRadFN0R2hSZkh4OHVIbnpKdXZYcjZkNzkrNzgrdXV2eHB6QXdFREFFall6bTgzQWt3dWNGU2hRZ05hdFc1TW5UeDdqODFHdFdqVXFWYXBrRXpqTEtqQm1kZUhDaFV3Vnl0YXNXV08wQ2IxMzd4NkxGeS9PZEEvLy9lOS9HOXVMRmkwaVg3NThlSGw1WmJyZW9VT0hPSDc4T0xWcTFhSllzV0swYWRNR2dIcjE2bkhnd0FFU0V4TVpQSGd3bzBhTll0Q2dRY3ljT2RPb0VQajExMThUSEJ4TW5UcDFNcTM3NjYrLzVzY2ZmMlQrL1BrQWhJYUc4dXFycjlyTXVYLy9QbDkrK1NYNzkrODNydmtnUC8vOHMxSFJ6c25KaVdiTm1wRTNiMTZjbloyWk9uVXEzdDdlbENsVHhxYU5hbGJCdjV6OHB6NXZJaUlpOHMrbXdKbUlpSWlJMkczNjlPbkV4TVFBWkdyQmtONm9VYU1BUzFuK1BuMzZQTlExUHZ6d1EzNzg4VWNBbGk5ZmpyZTM5Nk10OWpFNGR1d1lZUG0yc2ZVWHdCbWRPbldLcEtRa0FNcVhMLytYclUxRVJFUkVSRVQrT3p6Ly9QT1AzRkt6U0pFaVRKa3lCVWRIUi9yMjdRdEE5ZXJWYWRxMEtTKzk5QkxkdTNmbjRzV0xsQ3haa2hrelptQXltUUQ0NktPUDJMNTlPd0JUcDA2bGJObXkyVjczK3ZYcjdObXpoMWF0V2xHdFdqWE1aak1MRml6SU5LOVRwMDYwYmR2V2FIZjROSFRyMXMzbWRXUmtwQkU0eTdndnZTTkhqaGpiR2Y5dEh4UVV4Snc1YzdJOHJudjM3bHk0Y01GNEhSY1haL3hPbzJqUm9wUW9VUUt3dE94Y3NXSUZQL3p3QTUwNmRUSUNUWUJ4NysvZnYyK01QYW5BV2I1OCtRZ1BEK2UzMzM1NzVFRGlPKys4UTVFaVJXamJ0aTExNjlibDZ0V3JSb2pMNnZ2dnZ5Y3NMSXkrZmZzU0hoNU9hbW9xdlh2M3puU3VGU3RXa0ppWWlMdTd1ekcyYWRNbXRtL2Z6cUpGaTJ3cWgvbjQrREJ1M0RpR0RCbENVbElTbzBlUFp1VElrWHo1NVpjQTlPblRoeE1uVHVEcDZVbkpraVhKbHkrZnpiVUtGaXhJaHc0ZCtQWFhYOW03ZHk4Yk4yNGtPVG1aOFBCd1BEMDlPWG55SkZPbVRPSE1tVE1BTkc3Y21OYXRXK2Q0TCtMajQ1azhlYkx4T2pRMDFHaFIyYUpGQzV5ZG5TbGZ2andGQ3haa3o1NDl4anhQVDg5c3ovbDNldDVFUkVUa24wMkJNeEVSRVJHeDIrSERoMjEra1pxZHlNaElnRXpmZUgyU1huamhCZExTMHY3VU9henRMNno2OSs4UFdMNlJQSERnUU9ELzJ4ajQrZm5oNit2TCtQSGpqWHVTOFhnUkVSRVJFUkdSQi9rekxUWGQzZDJwVUtGQ2xpM3hsaXhaWXJSdXZITGxDdE9tVGFOUm8wWWNQMzdjQ0pzMWFOQWd4N0Fad01pUkkvSHk4cUpqeDQ0VUtWS0ViNy85MWdqbGVIdDdFeDhmYjJ5ZlAzK2VPWFBtMEs1ZE94bzBhRUN1WExsc0Fqa1pKU2NuTTJ2V0xPUGYxVUZCUVhUdTNCa2ZINTlNY3gwY0hCNThReDdSNGNPSEFVc2J3WW9WSzJiYTcram9hTmQ1NXN5Wlkzd3A3Zjc5KzR3ZVBacWtwQ1NqeFdaOGZEd2ZmdmdoTjI3Y0FDeHRUQU1DQWdDTTQ4RCtOcEJ4Y1hHY1BIa1NzSVFQOCtmUGI5ZHhqK3JhdFdza0pDUnc3Tmd4VWxKU3FGR2pCbVBIanVYdTNidVlUQ2JDdzhPWlBuMDZLU2twekpremg1RWpSK0xvNk1pY09YTzRjT0VDSnBQSnFPSm05ZW1ubjNMbnpoM2F0bTFMcFVxVjJMZHZIMkJwMDVteEVsaUZDaFVZTm15WThVWEhsSlFVTm0zYVJOR2lSZm1mLy9rZlJvNGNTVUpDQWhNblRtVFNwRWxHd05MS1pESXhiTmd3Qmc4ZVRGUlVGRnUzYnVYQWdRT1VLVk9HZmZ2MkdXdHIwS0FCQXdZTXlQRmUzTGx6aCtIRGgzUHQyalhBOG1YRkxsMjYyTXhwMnJTcHNXMzlBaWRnVkhiTHlqL2hlUk1SRVpIL0RncWNpWWlJaU1nRE5XblN4SzZ4akM1Y3VHRE04L1gxNWJ2dnZudnNhL3VyTFZpd2dHM2J0bEczYmwxR2poejV0SmNqSWlJaUlpSWlmM04vcHFWbVRscTNiazNldkhtSmlJamc2TkdqUmlzK3E4REFRUHIxNjJkenpNOC8vOHpPblR1TkZvRld0Mi9mNXY3OSsyemF0TW1vWnBVL2YzNmFOMjl1VXlrclBqNmVNMmZPTUduU0pJb1hMMDZ4WXNXb1ZLbFNwcldscHFheWUvZHVGaXhZWVBQRnRnc1hMdkRSUng5UnVYSmxHalJvUU4yNmRYT3NCdlU0SkNZbUdxR3RFaVZLUEhTN1F5dXoyV3dUL0x0NDhhSVIrRXR2Nzk2OXhuYjZ0b2pwNzRPTGk0dGQxOXl5Wll0UjRldVRUejU1YklHemxKU1VMS3VzcGY5Y2xDeFprbm56NXZIYmI3OEIwS3haTThMQ3dvaU1qT1Rnd1lQRXhNU1FsSlRFb2tXTGpOOEhOVzNhbEI5KytNSG1uTkhSMFVSRlJaR1VsTVM5ZS9kSVRFd0VvRzdkdWxtdTdmbm5uNmR2Mzc0RUJRVlJzV0pGdW5Ycnh2bno1eWxmdmp5TkdqVmkyN1p0SERseWhMVnIxeElXRnBicGVGZFhWOTUvLzMzNjkrOVBiR3dzOGZIeE5qK1RNbVhLRUI0ZW5tUEk4UHIxNjR3YU5ZclRwMDhEbG5EV29FR0RjZ3lTL2Z6eno4YTJyNit2TWZaUGU5NUVSRVRrdjRjQ1p5SWlJaUx5bC92aWl5K3kzZmY3Nzc4YjJ3c1hMc3kyTlVCQVFBQXZ2dmhpcHZIUTBGREN3OFB0WHNzMzMzekRraVZMY3B5emE5Y3UzTnpjQ0FzTE0zNTVYTFJvVWJ1dklTSWlJaUlpSWdKdzc5NDlZbU5qYmNZcVY2NU1qeDQ5SG5qc1YxOTl4YzZkT3dHNGZQa3lZR2tUQ0hEejVzMU04M1BuemsyZE9uVndkM2ZuN3QyN25EcDF5bWIvcFV1WEdEcDBLSTBiTjZaQmd3Ymt6cDJibFN0WDJyVCtjM1IwcEU2ZE9vU0doakpqeGd3MmJOZ0FXRUp5WThhTXNRblJYTDkrbldQSGpnR1dscEFacTU1ZnZYcVZYMy85bGNPSEQ3Tm56eDZiTmZ2NStWR3VYRG4yN05sRFNrb0todzRkNHRDaFEweWJObzJhTld2U3VIRmphdFNva1dPcnlibHo1MllhUzMrTmpQc0xGU3BFMDZaTk9YVG9FQ2twS1FBODk5eHptYzV4Ly83OWJLdTlwMitEYVRLWjZOMjd0eEhpYzNkM3g4ZkhCeDhmSDd5OXZmSHg4ZUhFaVJPY1BYdldlTStGQ2hXaVk4ZU9PRGs1R1ZYUUlPZVdpK21kT0hIQ21GK3VYTGtIemplYnpaaE1KcHZQb0xVS1dQcDdPM1RvMEV3L3Y5dTNiL1BUVHo4WnI2dFhyNDZIaHdjclY2NGtYNzU4dlBYV1d3QzgrdXFyVksxYWxTcFZxakJvMENDaW9xSUFTenZQN3QyN0c0R3p5NWN2RXhzYmE5eVBFaVZLc0duVEpzQVM0TElHenF4VjBVNmVQR20wMzJ6Um9nVnBhV25zMzcrZlAvNzR3NWpYczJkUG8xS1pxNnNyQUdscGFWeTllcFZUcDA1eDRzUUpqaHc1d3VuVHB6TlZXclA2OWRkZmVlbWxseWhRb0FERmloV2pZTUdDNU0yYmw0Q0FBR3JWcXNYMjdkdVpNV01HdDI3ZE1vN3AwNmNQeno3N0xHQUpGSDcrK2VlNHU3dmo2dXFLeVdRaUppYkdxSVJtTXBtTWUvdDNmdDVFUkVSRTlEY0ZFUkVSRVhtZ05XdldBTkNyVnkvajI3bldzYXhZdjBINnpEUFBNSFBtVE1DMkZQL3k1Y3NmNnJwWktWMjZkSmFCczQwYk43Sng0MGE3enArVkN4Y3U4UDc3NzlPcFV5ZGpMREV4a2RXclYrUGc0R0FFemhZdVhNakNoUXR0anMxWTlXM1Jva1ZHYXd3UkVSRVJFUkdSZ3djUE1ucjBhSnV4eU1oSUlpTWpIK284blR0M0JtRGN1SEdNSGozYUNFd0I1TXFWaTVrelozTGd3QUV1WHJ4b0U2eng5dmJtaFJkZVlPZk9uVnk5ZXBYang0OXovUGh4WnM2Y3liaHg0MmpldkRsNzl1ekIzZDJkNXMyYjA3WnRXL0xreVVPUEhqMk1mdy9uenAyYk1XUEdVS3hZTWFPNkZjQWJiN3hoYkpjcFU4Wm9DN2x4NDBhKytPS0xiS3V6MWF0WGovRHdjSHg5ZmJsMTZ4YmJ0bTNqaHg5KzRQVHAwNlNrcExCcjF5NTI3ZHBGMmJKbG1UcDFhcmIzWk9uU3BUbmVzNHo3YTlTb1FkT21UWTBXanRheGpLNWV2VXJYcmwxelBMZFZ1WExsbURKbENvVUxGODVVN2VyczJiUDA2dFhMZVAzV1cyOVJzV0pGYnQ2OGFkTk8wMlF5VWFwVUtidXVaNjNNVnExYU5idmFmaDQ0Y0lEaHc0ZmJmQ2Fzd2F6U3BVc2JBYWZEaHc4YmJVYXpVcVJJRWFwVnE0YURnd01oSVNHMGFkUEdDTWxWcmx5WnVMZzRldmZ1YlZ6SDI5dWJzV1BINHUzdGJiU0ZYTEpraWMwWEFLdFZxMGErZlBtNGR1MGErZkxsTTZxQUZTaFFnTXVYTDNQeTVFbGF0MjZkN1pxYU5HbUNyNjh2Z3djUEpqZzRHSDkvZjg2ZE84ZmJiNzl0ODN5azUrTGlRcU5HalNoYXRDaHIxNjQxZ29WbXM1bkxseThid1U2d1BIUDU4K2ZuMDA4LzVlN2R1NEFsSU5hM2IxK2JTblhseXBYajJyVnIyUWJhbWpScGdwK2ZIOERmK25rVEVSRVJVZUJNUkVSRVJCN0l6YzBOK1A5dnZRSlp0aVhJeUdReUdjZitWVHc5UFkxZlNqNksrUGg0WW1KaWJMNmxYSzVjT2U3ZnYwK3BVcVZJUzB0N0hNc1VFUkVSRVJFUitkTXFWS2hBYW1xcThkckR3NE9LRlNzU0Z4ZG5VNVdyVUtGQ2hJYUdFaG9haW9lSEIxMjdkbVg3OXUwc1dyU0lTNWN1VWFwVUthcFdyWXJaYktaSGp4NDBhOWJNcHNwV2x5NWRHRDE2Tk1IQndRd2ZQcHhubm5rR2dOcTFhN05zMlRLanloUllRandkT25Rd1hqZHUzSmlWSzFmYUJHQmNYRnlvVTZjT2JkcTBzUWxYZVhsNThlS0xML0xpaXkveSsrKy9zMjdkT3JadDIwWmlZaUpWcWxSNXZEY1BTL1VyYTRVcFB6OC95cFFwODZmUFdhRkNoU3pIaXhZdHludnZ2Y2YwNmRPcFhiczJJU0VoQUpRdFc1WWpSNDdnNnVwSzNyeDVlZVdWVnloV3JOZ0RyeE1YRjJkVXphcFpzNlpkYTZ0WXNTS09qbzdHN3p4Y1hGeU0rL3JDQ3k5dzd0dzV0bXpaWWxPOXk4cGtNdUhsNVVXTkdqVjQ4ODAzalM4V0RodzQwT1pMaGdBTkdqUmcxNjVkN055NWt5SkZpakJtekJpakdsL256cDJaT1hPbUVRSXptVXpVcTFlUHFsV3I4dXl6ejlLMmJWdWpyU1pZUG5zZmYveXh6ZWM4bytyVnEvUENDeTlrdWhkRmloU2hkdTNhN05peHd4ano4UENnY3VYSzFLbFRoK2VmZng0UER3OEFYbnp4Ulk0ZlA4NnVYYnM0ZE9nUVo4K2V0UW5NdFczYkZuZDNkejc1NUJPR0RCbENybHk1R0RKa1NLYWZkKzdjdVFrS0NyS3B2T2JtNWtaQVFBRDE2dFhqMVZkZnRWbjNQK2w1RXhFUmtmOHVKbk4yRVhzUkVSRVJrUXk2ZHUxcS9NTDZsVmRleVhhZTlWdkRRVUZCekpzM3o2NXptODFtQmd3WXdDKy8vR0tNbVV3bUprMmFSS1ZLbFI1NC9Bc3Z2RUJhV2hvdFc3Ymt6cDA3eE1YRkdmdlMwdEl3bTgya3BxYVNtcHBLU2tvS3ljbkpKQ2NuazVTVXhMMTc5eGd5WkFpMWF0VWlNaktTVWFOR01YejRjTWFOR3dkQTA2Wk5HVGh3SUxObnoyYkZpaFhrenAyYjVzMmJBN0Jod3dadTM3NmQ1VDE1OWRWWHMyMkRjZUhDaFd4YmNtUmtNcG53OXZhbWFOR2lmM21BVCtTZjVwTlBQdUg1NTUrblZxMWFUM3NwSWlJaThnK2x2NC9JdzFxMGFCR3BxYWw0ZVhueC9QUFBrejkvZmhJU0V2anl5eThwV2JJa1ZhcFVJVEF3TU10ajA5TFMyTEpsQzJYS2xNblVraStqbjM3NmlWcTFhbVdxcEdVMm03bDI3Wm9SWXNxYk4yK21mN3RHUlVVeGQrNWNTcFVxUmFWS2xhaFNwWXBSV2V0Qjd0Mjd4L2J0MnlsZnZyek5HcTFWeHEzL1puOVUwZEhSUnJnb2ZZV3pLVk9tQUpZZ1dwY3VYYkk4ZHZIaXhVWjd5ajU5K3RoMXZhdFhyNUkzYjk0LzNhNXc3OTY5akJneEFnY0hCMWFzV0dGM0c4NkZDeGR5OCtaTjh1WExSNjFhdFNoVXFOQ2ZXa2Qya3BLU1dMOStQV0ZoWVpuZWEySmlJckd4c1pqTlpyeTh2UEQyOXM3eFhERXhNWnc4ZVpMazVHU2JjVWRIUndvVUtFQ0pFaVd5UGZiOCtmT3NXcldLNE9CZ1NwY3VUWEJ3Y0thQVhGWVNFeE01ZS9Zc2x5NWR3cy9QejZiZDZwVXJWL0R5OGpMQ2FobWxwcVlhN1V2dHFUeVhsZiswNTAxRVJFVCsrNWpTVjVsNGxPTVZPQk1SRVJFUmU2VVBuTDM1NXB2Wnp2dnFxNitBaHd1Y0xWMjZsTGx6NTJZYTkvZjNaOWFzV1EvODVXUDZ3RmxpWWlMYnRtMHo5bGwvd1dmOTlxeW5weWU1Y3VYQzJka1paMmRuY3VYS1JiVnExZWpXclJ0cjFxeGgrdlRwVEpreWhYZmZmUmV3L1BKNndJQUJkT3JVaVd2WHJsR3ZYajFHakJpUjZaNUVSRVRZOVY3QjBqTEYraTFxZXprNE9GQ2pSZzFxMXF4cDF5OUhSZVRoNlQ5NFJVUkU1R25UMzBkRVJFUkVSRVRrU2Z1emdUTzExQlFSRVJHUlIySU5sVDBPdi96eUN3c1dMQUFzMzA2MXRrbnc4UEFnT2pxYU1XUEc4UEhISCtQczdHelgrWHIxNmtWSVNBaU9qbzQ0T2pwaU1wbUlpWWxod29RSmdLVjlROUdpUlcyT0tWMjZOR0Q1MWl4QW5qeDViUGJmdm4yYlhMbHlBVkMxYXRWSGU2UHAxS3BWeSs3L1FFcE9UamErY2IxdjN6N09uRGxEdTNidFZPMU1SRVJFUkVSRVJFUkVSRVJFL25JS25JbUlpSWpJSTltMGFWTzIrNW8xYTJiM2VmNzQ0dzlHalJwRlNrb0tSWW9VSVRBd2tOMjdkd1B3OXR0dk0zbnlaSTRlUGNyNDhlTVpObXlZWGEwSXpwMDd4N0JodzdMZC8vbm5uMmNhbXpkdkhrRkJRZmo3K3hNUUVFRGV2SGx0OW50NWVURm56aHhXcjE1TnpabzE3WDUvajBPdVhMa0lEQXdrTURDUWtpVkxzbno1Y3JadDIwYUxGaTMrMG5XSWlJaUlpSWlJaUlpSWlJaUlLSEFtSWlJaUlqbHEwcVJKbHVQMmhNb3VYTGhnYy96NjlldU5LbUVBRnk5ZVpQRGd3U1FrSk9EazVNU2dRWU5ZdW5TcHNiOW16WnFFaG9heWNlTkdmdnJwSjhhT0hjdlFvVU50emdGZ05wdEpTMHNEeUJSSSsrQ0REOGlkT3pjeE1URjgrT0dIQUx6enpqdEdoYlArL2Z2YnpHL1ZxaFd0V3JYSzh2MDRPam95YTlZc1pzMmFsZVgralBkcXpabzFqNzBLV2I1OCtXamN1REZyMTY2bFpNbVNsQ2hSNHJHZVgwUkVSRVJFUkVSRVJFUkVSQ1FuQ3B5SmlJaUl5Rk54K3ZScGhnd1p3czJiTndGTE5iUGl4WXRubWhjZUhzNlpNMmM0ZWZJa3UzZnZadURBZ1l3Y09kS201V1Z5Y3JLeDdlTGlZblA4eUpFak01MXoyclJwait0dFBCVWxTNWJFejgrUFgzNzVSWUV6RVJFUkVSRVJFUkVSRVJFUitVc3BjQ1lpSWlJaU9WcXpaZzBBQ1FrSmZQenh4eHc1Y2dTVHljU3dZY09vWHIwNml4Y3ZKaTR1RHJDRXd3NGZQc3pvMGFNeG04MlVMMStld1lNSDQrWGxCV0JVSnR1MmJSdWZmZllaZCsvZUJhQmx5NWFFaFlWbGVmMWN1WEl4WnN3WTNubm5IYTVmdjg3eDQ4ZnAwYU1INzd6ekR2WHExUVBnOXUzYnhueFBUMDhLRkNqQW0yKythWE9lVzdkdXNXelpNdU42QVFFQk52dDlmSHpzdWgrdnZQS0t6ZXNOR3pZWTE4KzR6OW5aMmE1elBvcUFnQUJPbno3OXhNNHZJaUlpSWlJaUlpSWlJaUlpa2hVRnprUkVSRVFrUjI1dWJ2ejAwMC9NbkRtVG1KZ1l3RktOckU2ZE9nQkVSa1p5NGNJRkFONTk5MTFxMUtoQmp4NDltRDE3TnNlT0hTTThQSnkzMzM2YmhnMGJBakJ2M2p5Ky9mWmI0L3lGQ2hXaWR1M2FIRHAwQ01BSXJ3RWNQWG9VZDNkM0FEcDA2TUNpUll1NGNlTUc4Zkh4akIwN2xpRkRodENvVVNPdVg3OXVISk03ZDI0R0R4NmM2WDJrcEtRWTIvdjM3ODlVQ1czejVzMk1HVE9Hb0tDZ0hPOUh0MjdkYkY1SFJrWWFnYlByem9DUEFBQWdBRWxFUVZTTSs1NGtiMjl2N3QrLy81ZGRUMFJFUkVSRVJFUkVSRVJFUkFRVU9CTVJFUkdSSENRbUp2TCsrKzl6OHVSSkFKeWNuRWhKU1dIbXpKbk1uRGt6MC94bXpab1oyODdPenBqTlptN2V2TW40OGVQNTdydnZtRHg1TXJWcTFXTEZpaFVrSnlkVHZYcDF2THk4R0RKa1NKYlhIek5tak0zcitmUG5NMlRJRUs1ZXZVcElTQWlOR2pVQ3NLbjBWYUJBQVNNQWw1MzBBYlgwMHJmbS9FOW5NcG1lOWhKRVJFUkVSRVJFUkVSRVJFVGtIOGpoYVM5QVJFUkVSUDV6dWJ1N1U3Tm1UY0JTaVd6YXRHbDJIK3Z2NzgvTW1UTXBYYm8wQU1IQndYaDZlbEs2ZEduNjlPbEQ3ZHExR1QxNjlFTzFuWHptbVdlWVBuMDZMVnEwNEwzMzNqUEc5KzNiQjRDRGd3UEZpaFV6eGtlUEhrMUVSQVFSRVJGOC9mWFh4dmlFQ1JQbzJMRWpMVnEwWU02Y09YWmZYMFJFUkVSRVJFUkVSRVJFUk9TZlRoWE9SRVJFUkNSSHI3MzJHdjcrL2pSbzBBQW5KeWMyYmRwa3M3OTc5KzVHUmJHTSt3QSsvZlJUZHU3Y1NiVnExWXl4WnMyYThjSUxMMkF5bWVqVXFST3RXN2MyOXMyZE81Y0RCdzRBTUhueVpEdzlQVzNPNStQalE3OSsvWXpYTVRFeFJqdk9NbVhLNE9ycWF1eTdmdjA2UFh2MkpDa3BpY1RFUkdQYzJuTFR3Y0dCa0pBUXUrL0YzTGx6TTQzZHZIa3oyLzJGQ2hXaWFkT21kcDlmUkVSRVJFUkVSRVJFUkVSRTVEK2RBbWNpSWlJaWtpT1R5Y1NQUC83STVNbVRIemczZlV2TmpDSWlJaktkRnl5VjBQejkvWTN4OUFHeklrV0s0TzN0bmVNMVQ1OCtUVXBLQ2dBTkd6YTAyZWZuNThmNTgrZkpuVHMzZm41K0ZDOWVuRHg1OHBBblR4NWlZMk81ZnYwNkowNmNNT1k3T2VYODErT2xTNWMrMVA0YU5Xb29jQ1lpSWlJaUlpSWlJaUlpSWlML1ZSUTRFeEVSRVpHL3RabzFhOUtzV1ROMjc5NU5reVpOYlBZNU9UbXhZY01HSTl5VzNyaHg0emg0OEtCUlRjM0h4NGZBd01DL1pNMGlJaUlpSWlJaUlpSWlJaUlpZjFjS25JbUlpSWpJQTQwWk00YlUxTlMvNUZvZE8zYWtaY3VXQUhoNGVOaDFUSGg0T0hYcjFzWGQzWjJVbEJUYXQyOFBRR0JnWUpaaE00Q3dzRER5NTgrUGc0TUR1WExsb203ZHVnK3NjSmF4U3B1SWlJaUlpSWlJaUlpSWlJaklQNDBDWnlJaUlpTHlRTGx5NWZyTHJsVzRjR0VLRnk3OFVNZTR1TGhRdlhwMXdGTFZyRWVQSGc4OHBtTEZpbFNzV0RISE9RcVlpWWlJaUlpSWlJaUlpSWlJaU5oeWVOb0xFQkVSRVJFUkVSRVJFUkVSRVJFUkVSRVJrYjhIQmM1RVJFUkVSRVJFUkVSRVJFUkVSRVJFUkVURUxncWNpWWlJaUlpSWlJaUlpSWlJaUlpSWlJaUlpRjBVT0JNUkVSRVJFUkVSRVJFUkVSRVJFUkVSRVJHN0tIQW1JaUlpSWlJaUlpSWlJaUlpSWlJaUlpSWlkbEhnVEVSRVJFUkVSRVJFUkVSRVJFUkVSRVJFUk95aXdKbUlpSWlJaUlpSWlJaUlpSWlJaUlpSWlJallSWUV6RVJFUkVSRVJFUkVSRVJFUkVSRVJFUkVSc1lzQ1p5SWlJaUlpSWlJaUlpSWlJaUlpSWlJaUltSVhCYzVFUkVSRVJFUkVSRVJFUkVSRVJFUkVSRVRFTGdxY2lZaUlpSWlJaUlpSWlJaUlpSWlJaUlpSWlGMFVPQk1SRVJFUkVSRVJFUkVSRVJFUkVSRVJFUkc3S0hBbUlpSWlJaUlpSWlJaUlpSWlJaUlpSWlJaWRsSGdURVJFUkVSRVJFUkVSRVJFUkVSRVJFUkVST3lpd0ptSWlJaUlpSWlJaUlpSWlJaUlpSWlJaUlqWVJZRXpFUkVSRVJFUkVSRVJFUkVSRVJFUkVSRVJzWXNDWnlJaUlpSWlJaUlpSWlJaUlpSWlJaUlpSW1JWHA2ZTlBQkVSRVJFUkVSRVJFUkVSRVJFUmtYK3ErUGg0VWxOVEFmRHo4OHR4Ym14c0xBQW1rd2xmWDk4bnZqWVJFWkdzS0hBbUlpSWlJaUlpSWlJaUlpSWk4ZzkwOGVKRlpzeVlRV3hzTERkdTNHRFFvRUZVcjE3OVQ1ODNLU21KSFR0MkFGQzZkR2tLRlNyRStmUG5LVnk0Y0xiSFhMNThtYUZEaHhJY0hNeXJyNzVLaVJJbGJQYmZ1SEdEZnYzNlViRmlSV3JYcmsydFdyVnlYTVAwNmRPSmlZa0JZTXlZTWRuT0d6VnFGQUI1OCthbFQ1OCtkcjAvcXc4Ly9KQWZmL3dSZ09YTGwrUHQ3ZjFReHo5cDMzNzdMWEZ4Y2Z3dmUzY2VGbFg1LzMvOE9UQUlLS0NvaUtJa20wdWl1WkNLYSs2bUdXcGxtbFp1QlZtWXU2SWlpWDdUVE5PMHRCUnl4WTlaYnFHRmlrb3VLRkZxTGlpSUdnb2lDQWpJSmpBMHZ6L21tdlBqTURNd0lHVEwvYml1cm1iT3VjOTlscGs1TW1kZTUzMER2UC8rKzA5NWEvUkxURXdrTkRTVThlUEhZMlZsWmZSeWFXbHBOR3pZRUlWQ29UTXZOVFZWQ21VOSsreXoxYmF0TlduR2pCa2tKaVlDRUI0ZWJyRGQ3dDI3Q1E0T0JtRGt5SkYvMjllMU9xbFVLbUppWW1qUW9BSE5taldyY2ovbno1L256ei8vcEZtelpqUnAwdVNKdHFtb3FLaEt5NW1ZbUtCVUdoZlJPSHo0TUFrSkNhU25wOU96WjAvNjlPbFRwWFZXaCtvK1B3dUM4TzhnQW1lQ0lBaUNJQWlDSUFpQ0lBaUNJQWlDSUFpQzhCL1V0R2xUa3BLU1NFMU5CZURFaVJNVkJzNjJiOTl1Y043Z3dZT3h0N2VudUxpWWxTdFhBdURqNDBOVVZCVEJ3Y0c4L1BMTGVIdDdZMjV1cnJQczVjdVh1WGZ2SHZmdTNXUHk1TWs2OHlNaUlraEpTU0VsSllVNmRlcFVHR2k0ZVBHaUZPQXB6OW16WndGd2RIU3NzTzJUV3JseUpVZVBIcTJXdnNvTEpaVnVvejBHZjhkZzBzYU5HOW03ZHk5cXRacUNnZ0ptejU1dDFISWxKU1c4Kys2N3FOVnF1bmZ2enJ4NTgyVHp2L3Z1TzBKRFF3SGpqdE0veFMrLy9NTG16WnRsejMvNzdUZTliWWNPSGNwcnI3MVc0OXVrVXFuSXpjMmxwS1NFa3BJU1ZDb1ZKU1VsRkJjWFUxeGNURkZSa2ZUZjQ4ZVBwZi95OHZMSXpjMGxMeStQcVZPblVxdFdMYW0vakl3TTd0eTV3NDBiTjdoNjlTb3hNVEU4ZnZ5WS92MzcwNmRQSHhZdFdtUndlMmJPbk1tUUlVUDB6bHUwYUJIRnhjVk1tRENCY2VQR0FaQ2ZuNCtGaFFYYnRtM2pmLy83bjhGKzE2OWZUOHVXTGFYbkw3MzBVbFVPRjQ2T2pyTFhzRHlKaVluczNic1gwRlMxZTlMQTJlclZxd2tMQzZ1dzNaQWhRNWc1YzZac1duV2Zud1ZCK0hjUWdUTkJFQVJCRUFSQkVBUkJFQVJCRUFSQkVBUkIrSmVhTkdtU1VjRXJnT1BIajNQOCtIRzk4N1JCaVIwN2RoaGN2bjM3OXRqYjIyTnBhU2xOS3l3c2xJWUtEQTBOSlNZbWhnMGJObUJpWWlKYlZodWNhZGFzR1E0T0RqcDlIenQyVEhvOGNPQkFnOXVnYjE1NTdiVVNFeE9sZHJhMnRuejMzWGNWTHZOM1lNeStWZFRPM2QyZHp6Ly92TG8yeVdnOWUvYVVBalZIang1bDJMQmh0RzdkdXNMbFltSml5TXZMQS9oYkRTbDU2TkFoMXE1ZFcyNmIvZnYzVjZxU20xWjBkRFNCZ1lIOCtlZWYwclRrNUdTRDdiT3pzeXU5anFySXpNeGs3Tml4VDlSSGx5NWQ2TldyRjZBSmRoMDZkRWh2dTlPblQrUGg0VkdwdnZXOTc3ZHUzY3JXclZ2cDA2Y1B0V3JWNG84Ly9xQng0OGJsOWxQMmZGVmRqUDM4WHJseXBkeTI0ZUhoUkVaR3NuanhZcjN6aHc0ZFdwWE5rMVRYK1ZrUWhIOFhFVGdUQkVFUUJFRVFCRUVRQkVFUUJFRVFCRUVRQktIYW1KcWFVcXRXTFlxS2lpZ29LT0NkZDk2aFRaczJMRnUyakhIanhwR1RreU1OUC9ubW0yOENtaUhadFArZk5HbVMxTmZtelp1Smk0dmoxcTFiQUNnVUNyNysrbXVkZFM1YXRJaDY5ZXBWKzc1czNMalI0RHp0Tm9HbThwdTJTbE5aOXZiMmpCZ3hBbDlmWDd5OXZYWG1heXRSelpneGd4NDllbEJjWE13YmI3d0J3THg1OCtqY3ViUEJiU2d2Y0pXZG5TMEZsTXByWjJOalkzQmVUWEozZDZkMzc5NUVSa2JTcjE4L3JLMnRqVnBPVzVVT05FTzIvdkRERDdMNWYvenhoL1M0N0R5dDRjT0hWMkdMbjQ3UTBGQTJiTmhBU1VrSjl2YjJiTnk0a1RwMTZzamFuRDU5bWlWTGxnQmdibTVPdjM3OS9wSnRzN096dzhIQm9kendtejRtSmlaWVdGaGdZV0hCMWF0WHBjQlphUysvL0RMMTZ0V2pmdjM2Tkd6WUVEczdPKzdkdXlmTkh6OStQTmJXMXVUbjV4dGROYXkwR3pkdWNQLytmZFJxdGV5enErMXIyN1p0bkR4NWt0cTFhK1BrNUtTM2p5Wk5ta2pWSE11alBjODlMVFkyTnJJUW9yN3FkM3YyN05HWjluYy9Qd3VDOEhTSndKa2dDSUlnQ0lJZ0NJSWdDSUlnQ0lJZ0NJSWcvQWNzV0xDZzBzc3NXN1pNNy9RNWMrWXdhTkFnVWxOVHBWQ0NTcVVpSlNXRjlQUjBsRW9sUlVWRi9QcnJyNlNtcHBLUmtZRlNxZVNUVHo2aHVMaVlIMy84RVRNek0yazRUNjJDZ2dLZGltd0hEaHlRSHF2VmFpNWZ2cXl6UGRwZ2xYWW94ZmZmZjUra3BDVFpOSDI4dkx3QVRlV2VEUnMyQVBKcVJ2cENHUHFVdDQ3V3JWc3pZc1FJTEMwdFpkWGZ5ckswdEtSdTNib1VGUlhwVEtzcE8zZnV4TXpNck1iNkIrTXFIaDA5ZXRUZ2NLTVdGaFljUEhoUWVuN216QmtBbkoyZE1UVTE1Y3N2dnpUWXI2RjVOUkU0YzNaMlp1VElrVHJUejU0OUs3M1A5K3padzg2ZE84dnRaK0RBZ2JSbzBZSlBQLzJVenovL25KTW5Ud0tnVkNyeDkvZlhDWnVscGFXeGV2VnE2Zm5VcVZOeGRuWiswdDB4bXJlM053OGVQS0JXclZyU2YrYm01cGlabWJGNDhXSWVQMzRNYU41cjJwQ1pvWEJtYVI5KytLSE90R3ZYcmttUHZieThzTEd4NGVIRGgxSkk3TzdkdTZqVmFoUUtCWUJzbU16eDQ4ZFRYRnpNNjYrL1R1L2V2Wmt4WXdacXRacTJiZHZ5M0hQUEVSTVRBMmlxT2FyVmFxNWN1UUxBODg4L2oxS3BQMWFSbHBiRy9QbnpqVGxNNVdyY3VESExsaTJqcEtTRXI3LyttdGpZV0JRS0JkN2UzclJ0MjFidk1nc1dMQ0FsSlVWNjd1enNyQk5vM2J4NU15cVZpcnAxNjhvQ1p6NCtQdVRsNVZGWVdJaENvY0RXMWxidnVhNjZ6OCtDSVB5N2lNQ1pJQWlDSUFpQ0lBaUNJQWlDSUFpQ0lBaUNJUHdIOU8zYmwvajRlSGJ1M01tTEw3NUlseTVkcEhEVjJyVnJLU2twd2NyS1NoWmFNQlE0MHljOFBGeG5TTTdidDI5eisvWnQyVFNsVWtsYVdwcHNhRFpUVTFPcENsZG1acVkwREdkYVdoby8vL3h6aGVzMk5UVUZrQUpkMnNBSi9QOVFXWGtVQ2tXNVliRHFVRlJVeEVzdnZXUncvckpseTNTT3Q3NGg4dno4L09qZnZ6K2dPVmJHTU5ST3JWWWJ0ZnpmUlV4TWpCU0NHVHg0OEZQZUdqbDNkM2RhdFdyRjBhTkhHVEpraVBRZXZIanhJcUNwQm1aaFlXRjBmOWV2WHljcUtrcDZybEtwbURwMWFvWExyVnExaWxXclZrblBKMHlZd0xoeDQ0eGViMlgxNk5IRDREenQ1eEtnVWFOR2xlcTNkQURSeE1TRS92MzdTK2VYMnJWclN4WHhTb2ZYOXV6Wnc1NDllNlJoWXUzczdIVDZyVjI3Tm52MzdxVzR1QmpRSEo4TEZ5N0kybHk2ZEltSER4OENtcUZmRFZHcFZFWVBXVndlTXpNemJHMXRXYkZpQmVmUG41ZW1sdzRTVnNUQndRRXZMeTkrLy8xM3VuYnRTbjUrUHBzMmJRSTBnZHE3ZCsvSzJxOWR1NWFJaUFpVVNpVmhZV0hsOWwxZDUyZEJFUDVkUk9CTUVBUkJFQVJCRUFSQkVBUkJFQVJCRUFSQkVQNEQxR28xcTFhdDR2YnQyMFJHUnRLb1VTTzh2THdZT25Rb2h3NGRBalNoQlgzRFBwYTFjdVZLbmFIa3RGV1ZMQzB0S1NrcG9haW9pRWFOR2pGa3lCRHM3ZTFwM0xneGpSczNwbUhEaHJKQW1IYTkyaXBGa3laTmtrSWMyN2R2UjZWU0FUQm16QmdtVDU0c0xUTnIxaXlwbW82aENrUUFvMGVQTmpodjkrN2Q1ZTVuZUhpNHpqUzFXczNzMmJObGxYd1VDZ1VyVjY2a2ZmdjI1ZlpYdXIzMkdHaXIveGc3cmFMdDB5cDlITXRyWjZ6OSsvZXpiZHMyN08zdCtlaWpqMlNCd2ZLVUYvalRWb1pUS3BVTUhUcFViNXZTZ2FMUysxRy9mbjI2ZCsvTzRjT0hBZmo1NTUvNTVKTlBkSllmUEhnd00yYk1NR3BibjBSeWNqS0JnWUhjdm4yYm5Kd2NSbzhlalVxbGtpcnR0V2pSZ2hZdFd1ZzlIaWRPbkNBM054ZlFIQzk3ZTNzNmQrNk1uNThmZ1lHQmdHWlkxTkxIUXFWU1NVTWRtcHViNnd4WldMWTZWVTB4cG9KZGVlM0dqaDNMeElrVGRhYVhQcitZbVptUm5Kd3NWU0hyMXEyYjlMbXdzcktpWGJ0MlVrVXlnSll0VzVLUmthSDNNeE1kSFMxVlNuTjNkOGZCd1VFbmNLWU50cG1abWRHMWExZUQrOVNzV2JOeWg5M1ZNaFEwSFRac0dBQnhjWEg0K1BqdzRNR0RDdnZTY25GeG9VMmJOdEx6aElRRVpzK2V6YU5IajFpM2JwM3N2ZEswYVZPRC9SZ1RCcXZKODdNZ0NQOWM0cE10Q0lJZ0NJSWdDSUlnQ0lJZ0NJSWdDSUlnQ0g4VCtmbjVSRWRIYy9QbVRka1FhSVowNjlhTjd0MjdHNXkvYnQwNnFScE5iR3dzSDMzMEVkOS8vejJIRHgvbXdZTUhoSVNFeUpZdlcrVkxPOHlhTWFHRWxpMWJzbS9mUHF5dHJWbTRjQ0hSMGRFMGJOaFFHbkpUdTMvWHJsM0QydHFhWjU1NXBzSSt0ZFhSek0zTmVmWFZWMlh6U29kSnlnczBXRmxaVmJpZXl2anV1KzkwaG8xVHE5V3NXTEdDcjc3NnlxZ2hNRC80NEFOcFdFZHRFR2YrL1BuMDdkdFhWZ250bzQ4K29rZVBIang4K0ZBbk9HZHMwTWVZdHZ2Mzc2L3dPSDN6elRjVUZoWnkrL1p0ZnZ6eFI5NTk5MTJqMWwxZVZhN1NnYk9LcW5mbDUrZHo0c1FKMlRTRlFpRzlON1hCTXpzN085TFMwZ0JOS0MwaUlvS0pFeWZTb0VFRG83YTNxdXJXclV0T1RnNEEyN1p0dzlQVGs5emNYQ21RMDY1ZE96dzhQR2pVcUJITm1qV1RoUzR2WHJ3b0JjNUtINGZTMit6bjUwZW5UcDJrNTJGaFlWSUZySEhqeHZIR0cyL0l0cWN5NzQ5L2d1SERoL1BycjcveTRNRURuZmZlOHVYTGlZNk9sczZaN3U3dVRKNDhtYnk4UEoxK1NnL0xHUk1UdzlpeFl4azdkcXcwcmFDZ1FCckcxTVBEZzlxMWF4dmNwcVNrcEhLckZsYWtYNzkraElTRUVCOGZMNXZlcmwwN0FnSUNwQkJoWVdFaGE5YXNrWUp3ZG5aMkxGbXlCSHQ3ZTJtWjVzMmJZMnRyUzNaMk5sOS8vVFg5K3ZVRG9FNmRPalJyMWt4bjNkb0tiNVdwdWxkV2RaeWZCVUg0NXhLZmJFRVFCRUVRQkVFUUJFRVFCRUVRQkVFUUJFSDRHNGlQanljOFBKeVNraEthTkdtQ201dWJyRXFOUG82T2p1WE8xNGFJa3BPVG1UMTdOblhyMXVXdHQ5N2kxVmRmWmR1MmJiaTV1Y2tDQjlwaDZyVEtocWUwVlc1QVUra0c0TjEzMzZWYnQyNDBhdFFJYzNOeldULzM3OThuT0RpWWhJUUUvdmpqRDZtQ3oralJvM25ublhmSzNYYUFMNy84a2xPblRoRWJHMHRPVG82c2lsUHBRRU41Z2JodnZ2bW13dlVZNi9MbHkyemR1bFZhcHpiTVY2ZE9IZExTMGdnTURHVEZpaFdZbVptVjI4LzY5ZXZac0dHRGJOcnk1Y3QxS25RRkJnYnFWSVBUc3JHeDBabVdrNU1qRFpPcFVDaDBYcytpb2lKTVRVMTFqcGQyYU5YeWRPM2FsVk9uVHFGVUttWEJwNy9Lb1VPSEtDZ28wRHZ2OXUzYlhMcDBDVE16TXpwMjdDZ054OWk5ZTNjT0hUckVsaTFibUQxN2RvMXVYNTA2ZFpnMWF4WitmbjRVRnhmejZhZWYwckZqUjJuK2M4ODlSM0J3TUh2MjdHSGt5Skg0K1BoVXF2OTU4K1labkxkNTgyYlpaL092VkY0RnU1OSsra2tLM0JscTkreXp6K3FkWHJZcVgyNXVMaSs4OEFJWkdSbWNPM2V1M0czU1ZsdXNpbE9uVGtudnMxNjllbFc1SDJOY3YzNWRxcTdtNXVhR2g0Y0h1M2Z2NXNxVkszaDdlek5wMGlTc3JhM1p0R2tUeWNuSkFMaTZ1ckowNlZLZDRVSVZDZ1dUSjA5bTBhSkZzcUZuM2QzZDlaNUQ4dlB6QWQxemZtVlV4L2xaRUlSL0xoRTRFd1JCRUFSQkVBUkJFQVJCRUFSQkVBUkJFSVNuTEQ0K250RFFVRnEyYk1tQUFRTjBLbzA5cWFOSGoxSlVWRVJhV2hxclY2K21lZlBtK1ByNjBxRkRCMWwxbllxcWMxMi9maDJsVWlsVnp3Rk5GU1pIUjBleXM3TUpDZ29pSVNGQjZqTXpNMVB2c0pYcDZlbXk1MWxaV2RMUWRGbFpXZEowN1pDU1I0NGNJVEl5a2cwYk5rZ2hPbTJGSGlpL2dvNjI4cFUrTDc3NFlubTdLM1AzN2wwKyt1Z2pWQ29WVGs1T05HM2FsTWpJU0FDbVRKbkNxbFdydUhMbENzdVhMMmZod29YbGhpelVhclVVREt2c05LMjllL2Z5Nk5FanJsMjd4dSsvLzA1a1pDU1BIajNDeWNtSmZ2MzYwYTlmUDJ4c2JNak56ZVhSbzBkRVJFUnc4T0JCbWpkdnp0S2xTL1VHMXNyajcrL1ByVnUzcUYrL1B2WHIxNi9Vc3RWQkd5TFRaOHVXTGFqVmFqdzlQV1VCeWdFREJuRG8wQ0dPSGozS2dBRUQ2TkNoUTQxdW80ZUhCOE9HRGVQUW9VUGN1SEdEVzdkdUFacWhGOTNjM05pNGNTTWxKU1hzMmJNSFoyZG5CZzBhVkc1L1ptWm1zaXBXQUdscGFWS1l4OVRVbElZTkcrb3NwMWFyZWZEZ0FYWjJkdFZlNGErczhpclRIVDkrWEFxY1ZWVEJycXpTcjdlSmlRbXRXclV5YXZoSzBBeFZlZURBQVVBVFZOdStmVHNIRGh4QXJWYlRwVXNYNXN5Wkl3dEhiZG15UlhyczZ1cUtqWTBOang0OUlqUTBsTDU5KytvRVNFTkNRaXExTDFwbHp3bWpSbzBpTmpZV2QzZDNSb3dZZ2FtcEtjN096cXhldlpyTXpFdysrK3d6cWExQ29XRGt5SkZNbmp6WllCRFowOU9UTm0zYWNPM2FOZWtjNitIaG9iZXQ5anhiTnJobXFHMU5uWjhGUWZqbkVwOXNRUkFFUVJBRVFSQUVRUkFFUVJBRVFSQUVRWGlLOHZQekNROFBwMlhMbHJ6ODhzczFzbzRKRXliZzd1N09wazJiU0VoSTRNNmRPOUp3YzlxcVk0RGU4RXBwSzFldXBFNmRPckxBV1VaR0JvbUppWmlhbXZMRER6L29YYTV1M2JvODg4d3pPRGc0NE9ycVNwczJiV1R6YzNKeXBPRTdTeXN1TG1iTGxpM2s1T1NRazVQRGloVXJXTHAwS1lBVVpOR0dPQXdOSVdoTXFDd3hNVkcyL0k4Ly9pZ0xkU1FsSmVIbjUwZHViaTVLcFpKNTgrYkpnblNlbnA0TUdUS0VzTEF3VHA4K3pkS2xTMW13WUlHc2oxcTFhdWxVYlFKWXVuUXBwMDZkQW1EanhvMjR1TGhVdUwxYTI3WnRrNGFsQktoZHV6YUZoWVY4Ly8zM2JOMjZWVlpsQ0RTdjczUFBQVWRCUVVHbEEyY0toUUkzTjdkS0xRT1FuWjNOYTYrOVZtNmJ4NDhmRzN6OVFrTkRzYlMwcEhIanh0eTVjMGRuL3ZuejU0bUtpZ0kwci9VdnYvd2l6WE4zZDZkNTgrYmN1WE9INWN1WDg5VlhYOVY0V003YjI1dno1ODl6Ly81OXFRTGV3SUVETVRFeFljR0NCZmo0K0pDZG5jM2F0V3R4Y1hFcDk1aTZ1YmtSSEJ4TVhGd2NGeTVjNE15Wk03TFgxTXpNakprelo4b3F6cDA3ZDQ3dDI3Zno0TUVEK3ZYckp3M2Qrayt6Y3VWSzZiR1ptWm5SWVRPdHdzSkNEaDQ4eUxmZmZpc2Judmp5NWN1ODlkWmIwdlBwMDZmTGxuTnpjMlB4NHNYTW1qV0x1TGc0ZHUvZXpadHZ2a2xVVkJTTEZpMnE0dDdvQ2c4UFI2RlFNSDM2ZEJJU0VnZ05EU1V1TG81cjE2NVJWRlNrMDE2dFZoTVJFVUZ5Y3JJVWVHM1VxQkcydHJiVXIxOWZDZ3RQbkRpUk9YUG1BSnJQckw0cWJXcTFtdnYzN3dNVlY4bUU2amsvQzRMdzd5TUNaNElnQ0lJZ0NJSWdDSUlnQ0lJZ0NJSWdDSUx3RkVWSFIxTlNVc0tBQVFPcXZlK0VoQVRwc1oyZEhYNStmdXpmdjUra3BDU2FObTFLUWtJQ1Y2NWNrZHFZbVpuSmx0RlNLQlEwYjk1Yzd6cUNnb0lJQ2dwaXdvUUoyTnZiWTJWbGhZV0ZCVEV4TVFDc1dMR0NUcDA2Y2VUSUVYYnQyc1hvMGFPTkNqbG90OGZmM3g5ZlgxOVVLaFZSVVZIczM3K2ZrU05IU29HR21xNmVjL1BtVGViUG55OVY5cGt5WllyZWtKQ3ZyeSszYjk4bUxpNk95TWhJNXN5WlEwQkFBQTBhTkFBMGxaYkt5czdPNXV6WnN3QzBidDJhUm8wYTZXMVhsb1dGQlVxbGt2NzkreE1hR29wQ29jREt5Z3ByYTJzc0xDekl5TWlRZ2ttMWE5ZW1SNDhlUFBmY2N4dytmSmowOUhScDZOTi9FaGNYRjlScU5kSFIwZEswL1B4OFZxOWVEWUNUa3hPZE8zZVdCYzVBVTBWcTFhcFZQSHo0RUg5L2YxYXRXa1h0MnJWcmJEc3RMUzJaTld1V2JBalBGMTU0QWRCVUE1dzllemFMRmkyaXFLaUlKVXVXNkF5dHFoVVJFY0dPSFR1NGQrK2U3TFVjTkdnUWZmdjI1YlBQUGlNOVBaMkFnQUJXckZoQlVsSVNlL2Z1NVk4Ly9wRDZ1SHIxS3ZuNStUV3l2OGVQSDljWkFyWThoZ0tGV3ZyQ21LVTVPanB5K1BCaE5tN2NTSWNPSGVqZXZiczBiODJhTmZ6MDAwOEFkT25TQlpWS3hWdHZ2VVZtWnFaT1A0OGZQNVk5MTRZQ1MydlhyaDM5K3ZYaitQSGo3TnUzanpGanhwUzdiVlVSRWhMQ2dRTUhaR0c0MHV6dDdlblpzeWRLcFpMSXlFaVNrcExJek13a0tpcEtDbGhxalJvMUNtOXZiMm5idFJYYXpNM045VmJMVEVwS2tvWU50Ykd4SVNjbnAwcjc4SGM0UHd1QzhQU0lUN2NnQ01KZklEczdXL3FEOVdtVW1mNm5xOHp4ZS9qd0lhQzUrR0ZyYTF2ajJ5WUlnaUFJZ2lBSWdpQUlnaUFJZ3ZDa2J0NjhTWk1tVGFwOUdFMkFkOTk5dDFMenZ2MzJXNzc5OWx1ZDZXWm1abEtnb3p6YW9lWVNFeE9aTkdrU0FLbXBxUnc2ZEloMTY5YWhWcXZadTNldlRsVWhSMGRITm0vZURNQ2tTWk5JVEV5VTVybTZ1akorL0hpKytlWWJBTFp1M2NyQWdRTjFLdWhvSzMzbDV1YXlZc1VLTGwyNmhFS2hZT0hDaFhUcDBvV2RPM2RLQVJSZlgxOHVYcnpJNHNXTFVhdlZ0RzNiRmo4L1A2bnFsN1l5MllrVEovajg4OCtsY01hd1ljUHc4dkxTdSsrMWF0VWlNRENRRHovOGtBY1BIbkR0MmpWOGZIejQ4TU1QNmQyN055TkhqaXozMk1YR3hsYllSbXZSb2tYMDd0MmJObTNhOE4xMzM1R2Fta3BNVEF5Ly8vNDdseTVkd3NURWhONjllL1BDQ3kvZzRlRkJZV0VoeDQ0ZEl5NHVqcGlZR0tLaW9wZzhlVEl2dmZRU0NvWENxSFZXbFlXRkJhTkhqOVk3VDFzbFRxbFU4dXFycitwdG94M08wTTNOalJkZmZGRVdPUHYwMDArbENuMXZ2LzIyM24wWk1HQUEvL3ZmLzBoT1RpWStQcDRGQ3hidzhjY2ZVNmRPblNmYXIvSm9oOUxVMnJGakIzNStmb0NtR3Q2Z1FZTTRmdnc0UFhyME1Cakk2ZHk1TSt2WHI4Zkp5WW4yN2R2VHVYTm5HalJvUUVSRUJNdVhMOGZhMnBxR0RSdVNucDZ1ODNscTFhb1ZIMzc0SVMxYnRxeVpIZndMNkF1Z2JkeTRrZjM3OTNQa3lCSFdyRm1EaTRzTFY2NWNJU3dzRE5DY0N5WlBub3hTcWFST25UcGtaMmRMWWIxMTY5Yng3TFBQQXNaVjNldmV2VHZIang4bkp5ZUhtemR2MHFGREIra2NsWmVYeDdwMTZ4ZzNiaHpQUFBPTXRNeW1UWnVrTUppMnJTRTVPVGxzMjdaTmVxNVVLbkZ6YzZOOSsvWjA2dFFKSnljbmFkNHJyN3hDYW1vcWx5NWRJaVltaGhzM2JzaCtEeHMyYkpqVU5qUTBsRWVQSGdHYWNOM09uVHZ4OGZHUnJmdlhYMytWSG9lRWhOQ29VU1BwM0tmdjM2SHFPRDhMZ3ZEdkl3Sm5naUFJZjRFWk0yWklmM3hWZElmR1A4V2pSNDhvTEN3RU5IYy8xT1RkVU1ZZXY5MjdkeE1jSEF6QXlKRWplZi85OTZ1MHZ1VGtaQllzV0lDcnF5dGp4b3loUllzV3N2a1pHUmxNbno2ZDU1NTdqaDQ5ZXNqdW9pa3JOemVYMDZkUE0yVElFSU50ZHUzYUpmM3hQMkhDaEFxUDViMTc5MmphdEdrbDlxaHlJaUlpeU1yS3d0SFJrWll0VzFhNnJIcFpVVkZSMHV2bjR1S0NoNGRIZFd5bXpNT0hENlVMUmE2dXJ0WGVmM2t5TWpKSVMwdWpWYXRXTlhwaFJudXhwV25UcHF4YnQ2N0cxdk8wVmZmN3J5YjhsZWUvZjR2RGh3K1RrSkJBZW5vNlBYdjJwRStmUGs5dFc2NWV2UXFBcmEydHdYTnBmSHk4OUJxM2JkdjJMOXMyUVJBRVFSQUVRUkFFNGI4ck96dTdTa01WL2wzNCtmblJ2MzkvMmJSbXpacFJwMDRkOHZMeTJMWnRHeGtaR1FEMDdkdVhEei84c05McmVQMzExemw1OGlScXRacTVjK2RpWldWRmNYRXg4UDhyNkZoYVduTDY5R2syYk5oQWVubzZvS2xHMXJOblR3RE9uajByWGF1Y09YTW1YYnQyeGNmSGg2Ky8vcHFyVjYvaTYrdkxsQ2xUNk51M0w2QUpqT3phdFV2YWhoV0VjMFVBQUNBQVNVUkJWR2VlZVlZZVBYcHc0Y0lGQUZuMXBDdFhya2hWcE41NDR3MUNRa0xJeU1nZ096dWJwVXVYTW4vKy9FcnZzekdtVDU5T2ZIeThiQWcraFVLQmc0TUQxNjlmSnpvNldxZWlFMml1WGE5ZHU1Wmp4NDR4ZmZwMFdiaWx1cG1ibS9QT08rL29uVmM2Y0dhb2pWYnYzcjFsejNmdDJpVlY4MnJSb2dXdFc3Y21MUzFOdHI5cGFXbUE1djN6K2VlZkF4QVRFOE8yYmR1cS9CdENSZUxpNHFUd2pkYng0OGZwMHFXTE5CVHRsQ2xUR0RWcVZMbkgzY3JLaWkxYnRuRGp4ZzErLy8xM2dvS0MrT09QUDdDMnRtYlVxRkcwYmR1V1ZhdFdTZTF0YlcxeGNuTGk0c1dMM0x0M1R4cGlzYVkwYnR4WTUzTmYxc21USjZYZ1VVVnQ5U2tvS09EQmd3ZWtwYVZoYjIvUGtDRkRPSGp3SVBuNStjeVpNNGRwMDZaSlFWYlF2TTdhSVdrblRweUlqWTJOTkx6a3h4OS9MQVZKOVZVMUswdDdmZ0hOKzZoMTY5WlNaY2F3c0REaTQrTlpzbVFKNzczM25oUVVMUjFpTEQyY2Jta1dGaGJTYXpOdDJqU2FOR21DbjU4ZktwV0syTmhZWW1OalpjUDFsaWNrSklTMHREUWNIQndBU0VsSlljdVdMYkkyQnc0Y3dNdkxpMm5UcHVIcjYwdEpTUWtmZlBDQlRsOTc5KzZ0Y2pVOFk4N1BnaUQ4KzRoUHR5QUl3bE5VVWZsZ1l3d2FORWo2WS9tdmtwYVd4anZ2dkVOK2ZqNmd1YU5FK3dmODAvTExMNy9JN2hiNTVaZGYrTzIzMy9TMkhUcDBhTGwzcmx5K2ZKbDc5KzV4Nzk0OUprK2VyRE0vSWlLQ2xKUVVVbEpTcUZPbmpzSEFXV0ppSW9zV0xaTDZNdlJsK2NjZmZ5UTFOUldBdDk1NnkrQjIzYng1a3cwYk5oQVhGOGNYWDN3aEhmTlRwMDZSbDVkbmNMblN5Z3UrQWFqVmFvS0RnNlU3d2xhdVhFbUhEaDJNNmx0Zlh5RWhJV3pmdmgzUWxQcis2S09QWkhlK2xGYTdkbTJwdEh4K2ZqN0p5Y2xrWm1hU21abEpSa1lHNmVucHBLZW40Kzd1enV1dnZ5NWI5dENoUSt6WXNRUDQ2ME9kUjQ0Y1ljdVdMZFN2WDU4NWMrWnc4K1pObzVlMXNiRmg2TkNoUnJYVmhoS051VWlRa0pBZ3UwT3BOS1ZTYWJCRXV6NmxqK2NiYjd3aFhhaXJMR05lbCtwOC85V1V2K1A1NzU4Z01UR1J2WHYzQXBxQTZKTUd6bGF2WGkzZHRWaWVJVU9HTUhQbVRObTBHVE5tQVBKL1ArL2Z2MDkrZmo3MTY5ZkgxdGFXNWN1WC8rdUM0b0lnQ0lJZ0NJSWdDTUxmbjZGd3dwTXFIVWdwcTZpb2lLKysra3I2SHV6bzZNajQ4ZU9wVjYrZVRsc1RFNU5LclZlaFVOQ3VYVHVpb3FLa3NObHJyNzFHdjM3OVdMOStQYSsvL2pyMjl2Wkc5MmRpWXNLU0pVdXd0YldWQWd6YVlKRlNxU1EvUDUrNWMrY1NGeGNuVFZPcFZHellzRUh2OWJBWFgzeFJlbXhtWm9aYXJTWXJLNHZseTVmejNYZmZzV3JWS3JwMzc4N2V2WHNwS2lxaVM1Y3UyTmpZR0F5T0JRWUd5cDV2MmJLRitmUG5rNUtTUXYvKy9lblhyNThVTmdLNGZ2MDZzMmJOb3JpNEdIZDNkMWF2WGkwN3hvOGVQY0xQejQvNCtIZ3NMQ3hZdlhxMXpzM1JvS2tlVnpwc1ptSmlRcDA2ZFNncEthR2dvRUE2UnIxNzk4YlMwbEw2Nzk2OWU1dzZkWXByMTY0UkdocksxS2xUSzd5aGR2LysvV3pidG8wbVRab1FFQkJBa3laTnltMWYwNnlzckFETmE1MmJtOHZZc1dOMTJwU2U1dXJxeXExYnQ2aFhyeDdqeG8wRE5HSFBaY3VXTVc3Y09KNTc3cmtuM3Fha3BDUUNBZ0trMTJUbzBLRlNaY0IxNjliaDd1NHVEVHVyM1g1RGtwT1RtVFJwa2hTT2NuQnd3TnZiRzA5UFR3NGNPTUNzV2JNd056ZkgxTlNVa3BJU0hCMGRDUXdNWk9MRWlXUmtaT0R2NzgvcTFhdXh0cmFXK3F6Ty9YVjNkOGZkM2IzY05sRlJVVkxnVEZ2aHpaQmR1M1pKTjR1Q3ByQkE2ZUZsWjh5WXdkQ2hRNWt3WVFMQndjRThldlNJcFV1WFN2TTlQRHlZTUdHQzlMeDM3OTZ5NFlHMXY4TlVaT1BHalVSR1JzcmFsMzZ0MUdvMSsvYnRBK0RQUC84MGVOUDBtMisrcVhkNi8vNzlwV05SdWpKWlZkamIyMHZuMGFLaUlwWXVYVXBCUVFFS2hRSmZYMSsrK09JTFZDb1ZRVUZCQkFRRVlHcHFTbEJRRUltSmlTZ1VDaW1vcDdWbXpScnk4dko0NVpWWGVQNzU1NDNlam9yT3o0SWcvRHVKVDdjZ0NJS1JEaDA2eE5xMWE4dHRzMy8vL2dxL0lQelRxZFZxUHZ2c015bHNBWm9Td2N1WEx5LzN5MmhOSHIvbzZHZ0NBd09sc3NpZytTSm1TSFoyZHJuOWFZTnF6Wm8xays0S0tlM1lzV1BTNC9KQ2c3bTV1Vkk0Wi9mdTNTaVZTdG1YSGEzU2Y5QnJTNFByRXgwZHpaVXJWd0Q0di8vN1A3NzY2aXZNemMzWnVuV3J3UkJYV2RyQVdWRlJFWWNPSGRLWm41NmVMb1Y5ek0zTnVYMzdOcmR2MzY2dzMxZGVlVVgyUENNamc1VXJWM0wrL0hscFduNStQdlBtelRQWVI1OCtmVmk0Y0NFQTE2NWRNM2poNXZidDJ6cUJzNmZwekpremdPWnV4bWVlZWFaU2R5bzZPanBLZ1ROakE2aUppWW5sdGgwN2RpeE5telpsMDZaTmV1ZDdlM3NidlgwMXBhYmZmeldscXVlLy93cGozOE5Ycmx3cHQyMTRlRGlSa1pFc1hyeFk3M3hqUTVxVnNYWHJWazZjT0VHdlhyMElDQWlvOXY0RlFSQUVRUkFFUVJBRTRXbHEzNzY5enJTU2toSWlJeU4xcmkwbUppYXliTmt5T25Ub1FKOCtmZWpWcTVkUjEyeVRrcEk0Y2VJRTl2YjJ1THU3azVLU3dvNGRPMlJESHc0Wk1nUWZIeDkyNzk0dERmbW12UjRJbXV0cjJtQlk2Y3BocGRuWjJVbVA0K1BqcFJ0eGE5ZXVUZTNhdGZIMDlDUXVMbzVubm5rR1B6OC9veXRZMmRuWnNYanhZbGF2WGsxc2JDeXVycTVZV1ZuUnVuVnJwazZkU2xSVUZBc1hMdVNMTDc0d3FqL1FYRi8rNG9zdjJMcDFxMDQxb1l5TURBSUNBcVFLUURFeE1iejk5dHUwYk5tUzFxMWJVNjllUGJadTNVcGFXcHAwSTYrK3NCbEFRRUFBYXJXYWE5ZXVjZmJzV1VhTUdDRlZBbHU1Y2lWSGp4NEZORU53RmhVVkVSd2NqSXVMQzYrOTlocGR1blRCMWRYVjZPcDYzM3p6RFlXRmhkeThlWk1mZi95eHdvcGtOZTNsbDErbVRwMDZPRGs1RVJjWHgvMzc5OHR0Lzk1NzczSGd3QUg2OXUxTDNicDF5YzdPWnViTW1keTllNWZMbHk4emQrNWNxYnBkVmNUSHgrUHY3eThOZGRpalJ3OW16SmhCY1hFeDRlSGg1T1hsRVJRVWhMKy92Mnk1M054Y2FablNIQndjOFBMeW9xU2toQmRlZUFFTEN3dkN3c0x3OGZHaHVMZ1lGeGNYNXMrZmo3Ky9QNm1wcWR5K2ZSdExTMHRtenB6SndvVUxTVWhJWU1hTUdTeGR1cFFtVFpwVSsvNGFReHMyTThiZXZYdGx2OStVRHB2Qi8vLzk1TlZYWCtYbzBhUGN2WHRYbW1kdWJzNEhIM3hRYmpEVzJDRTFtelp0S25zdk5XellVQmFzKy9ubm4yVkJ0clMwTk5ScWRiVmNJMjdhdENsZmZ2bGx1VzE4ZlgyNWQrK2V6dlRObXpkejQ4WU5RQk9vOWZMeTR1elpzNXcvZjU3MDlIUUtDd3NKQ1FuaHUrKytBelEzNUI0NWNrVFdSMXBhR2pFeE1SUVdGc29DWjA5NmZoWUU0ZDlKQk00RVFSRCtCbHEyYkZucGFpK0d3aVExYmZ2MjdiSVFFY0Q1OCtmWnZuMDc0OGVQLzh1M0p6UTBsQTBiTmxCU1VvSzl2VDBiTjI2VWxTd0dPSDM2TkV1V0xBRTBYenBLMzBWV212WnVFKzNkZGhrWkdVeWFORW1hdjNuelp1TGk0cmgxNnhhZ3VVUHY2NisvMXVsbjBhSkYxS3RYajJlZmZaYUZDeGV5ZVBGaS92enpUM2J1M0ltRGd3T0RCZzJTdGRkKzRUSXhNU2szY0RabXpCaWlvNk9KaVlraE1UR1JEUnMyU0pWNktxdWdvSUN2dnZxcTNEYUZoWVVWdHRIU0JuNktpb3JZdDI4ZnUzYnRrb1Z5akdGcWFpbzlidDI2TlM0dUx0amEybkxqeGcxeWNuSm8yYklsYjd6eEJ2YjI5dFgyNWUxSkpTWW1FaDhmRDJpRzNXdlVxRkdWKzZyb2JrN3QzVlNtcHFZMGJOalFZTHZTZDZ0VkpDZ29DRk5UVStsOTd1WGx4WWdSSXpoeTVFaUZKYnQ5ZlgwcjdIL3IxcTA2RndXZzV0NS9OZTN2ZHY3N3I3S3hzWkZkZU5KM1lXalBuajBWOW5QbXpCa3NMUzN4OHZLU0xoQTVPenRYMjNZS2dpQUlnaUFJZ2lBSXd0OU5Ta29LMTY5ZjUrTEZpNXc3ZDQ2c3JDeHBYdjM2OVhGM2QrZmN1WE9vVkNvdVhMakFoUXNYV0xkdUhaNmVuZ3dZTUlDdVhidEtZWWJDd2tKWlZmR1FrQkFBbm4vK2VkUnFOUmN1WE5DcG5IUDY5R2xlZWVVVnpwMDdCMENuVHAxazgzTnpjOW0vZjcvQjdWKzJiQm14c2JGU05hZVVsQlJwSGRwS1crUEdqY1BPem80K2ZmcWdWQ281ZlBpd3JJOTMzMzFYQ3RpVm5RZWE2ajZuVHAyaWMrZk8wclFYWDN5UndZTUhvMUFvZU91dHR4ZytmTGcwTHpnNFdMcUJlZFdxVlRyaHZIcjE2akY5K25TZDlUUm8wSURnNEdDdVg3L08xYXRYdVhqeEl2SHg4YVNtcG5MNjlHbFoyNDRkTzJKaVlrSlJVWkdzQ2w1SlNRbVhMbDNpOU9uVG5EeDVrcHljSEVEek9uZnMyQkZyYTJ1ZG02OURRa0xZdjM4LysvZnZSNkZRMEtwVks3cDA2WUpLcGFKMTY5YjZEcnRNNTg2ZE9YUG1ERXFsa280ZE8xYllQanM3VzJkb1NVT0tpNHRadlhwMXVXM0tWcklIbUQxN05wYVdsbHkvZmwyNjRmcklrU1BTZGJ3RkN4WkliWjJkblFrSUNKQkNTZGJXMXJScDA0YTdkKytpVXFsWXZudzVqeDgvcm5Da0VFTXVYcndvQmNjY0hSMlpPM2N1QUQ0K1BrUkhSOU96WjArOHZiMTUrUEFoNzczM0hoWVdGcGlhbXBLUmtVRkJRUUVndnlsZHBWTFJxMWN2TGx5NHdCZGZmQ0ZkdzdLd3NHRDgrUEc4K3Vxci9QSEhIOUp2R3RwS1VsMjZkR0hNbURGOCsrMjMzTGx6aC9mZWU0OUZpeGJScVZPbmF0M2ZzZ29LQ3NqUHo4Zkt5b3BhdFdvUkdSbEpZV0doem40WlVyWVNWbzhlUFdqY3VMSDBYNHNXTFFnUEQyZlhybDA2TitFWEZoYmk3ZTNOd0lFREdUeDRNRzNhdEtueWJ3aU9qbzRvbFVycTFxMUw2OWF0R1Q5K3ZQVFp5ODdPMXFtWStNMDMzM0Q4K0hFR0RSb2t2UmFnS2JKZ1ltSWkydzYxV28xYXJTWW5KMGZ2dGZ5U2toS0RnYTdTYmZUcDJiTW4rL2J0bzFHalJ0S041MlBHaktGVHAwNTA3TmlSZWZQbUVSTVRBMENqUm8xNDk5MTNwY0JaY25JeUR4OCtsQTFSVzFwMW5KOEZRZmozRVlFelFSQUVJems3TzB0anNKZDI5dXhaS1FpeVo4OGVkdTdjV1c0L0F3Y09wRVdMRnJJL1NKMmNuQmcxYWxTbHR1ZHBCTTZPSGowcVhUalFsdU5kdjM0OWYvNzVKeUVoSVRSbzBNQmcrZC9xUG42ZmZ2b3BuMy8rT1NkUG5nUTBYMFQ4L2YxMXdtWnBhV215TDZsVHAwNDFHQ2dvVzA2NW9LQkE1MHZMZ1FNSHBNZHF0WnJMbHkvcjlGTzYwbHEzYnQyWU1tVUs2OWV2cDBlUEh0S2RaYVZwUzJ0YldGam8zUzR0RXhNVFpzMmFoWStQRHlxVkNwVktwZlBGUXQvUWI1TW1UVEs2QWxwVkZSWVdzbXZYTG43ODhVZlpoU3FsVXNtbVRadHdkSFNVdGI5Ly96NnJWNi9tOTk5L0I4REZ4VVZXZWN2S3lvcU5HemNDbXRjc05qWVdCd2NIZXZic0NVQllXSmpCaXc5bEt5ZjUrZm5SdjMvL0o5OUpQVXBmbEhycHBaZGs4eHdkSFdYRHZKYW1yN3FUOXJOVk91U29qMEtoMER1OFFyZHUzWGozM1hlbDU0TUdEU0lpSW9KbHk1WUJzR0xGQ2pwMTZzUVBQL3dnMjhiU1FiKzZkZXZpNk9obzFMQ2RwUytzR2ZMdHQ5L3FEWno5RXozSitlKy9wbkhqeGl4YnRveVNraEsrL3ZwclltTmpVU2dVZUh0NzA3WnRXNzNMTEZpd2dKU1VGT201czdPelRqVyt6WnMzbzFLcHBMdFB0WHg4Zk1qTHk2T3dzQkNGUW9HdHJhMU80Q3d4TVpHNWMrZktoaTNPejgvbmh4OSt3TVRFUkxwWXQzMzdkbWtZWUsyeW45ZVFrSkJLRGZjaENJSWdDSUlnQ0lJZ0NFOWJXRmdZR3pkdWxLck5sTlc3ZDI5OGZYMnh0YlhsMGFOSG5EaHhnaU5Iam5EejVrMVVLaFZuenB6aHpKa3p0R25UUmdwaXFWUXFhVFNHMHM2ZlB5K0ZER3JYcnMxYmI3MkZoWVVGYTlldUpUYzNWN3ArcFZBbzZOS2xTNlgybzBXTEZrUkVST2lkcHgwZVU2RlE4UFBQUDVjN2pHalpaZlFwZTUxVkd4aXhzN09UVmZFcEhUQnpjbktxOExwYWRuWTJkKzdjSVNjbmg0eU1EQjQ4ZU1EZHUzZkp6TXlVQmZSS0QzVVhHUmxKWkdRa1ptWm1QUHZzczNUbzBJRVhYM3lSZXZYcXNYYnRXbW0wanlaTm1qQjY5R2h1M3J6SmE2Kzlob21KaVhTenM3bTVPYUM1NmRyRnhZV2pSNDl5L3Z4NVltTmppWTJONWNxVkszejY2YWNWSHJPQWdBQnUzTGhCZ3dZTnlyMHBWaXN2TDQrd3NMQUsyNEVtUkZOUlczMkJNKzB4TDEzSjcrclZxMUxnckx3S1hpWW1Kc3ljT1JOTFMwdjI3OStQV3ExbXpabzEyTnJhNHVucGFkUjJselppeEFqcE40VGx5NWRMbFozcTFxM0w1czJicGFFWGE5ZXVqYm01dWQ2S2JLVXJhZTNidDQrZ29DRHBlYjE2OVJnNmRDamZmZmNkbXpkdlp2djI3ZEx2QzVhV2xzeVpNMGRxTzJuU0pMS3lzamg4K0REZHUzZW5RNGNPMWI2L1pTVWxKUm1zS3VqazVGVGg4cDk4OGdtN2QrK1dScGtwUFFMQzd0MjdXYmx5Slk4ZVBaSXQwNjFiTnk1ZHVrUitmajRxbFlxd3NEREN3c0x3OFBEZ2swOCtrYlg5OE1NUGpkcVA5dTNiNjMwdkZoVVZFUmdZS1AwRzh2enp6K1BwNlVsUVVCQUpDUWs2djl2cCswMU1xM256NWdRSEIrdE1UMGxKcWZBM0FrUGF0bTFMLy83OUdUbHlwSFJ1NnRDaEE1bVptWHp3d1FmU09hVnUzYm9zWGJxVXVuWHJTdGRhdi8zMlc3Nzk5bHVwcjlLaFcyTVljMzRXQk9IZlJ3VE9CRUVRak9UdTdrNnJWcTA0ZXZRb1E0WU1rYjVnWHJ4NEVkQjgwYXdvTUZTZUgzNzRvY0l5dVZxaG9hRlZYazlWSFQ5K25NOCsrMHg2L3VxcnIrTGw1VVZHUmdiLys5Ly9BRTA1NHFLaUlyM1ZocXI3K0YyL2ZwMm9xQ2pwdVVxbFl1clVxUlV1dDJyVkt0bkZoZ2tUSmpCdTNEaFpHMU5UVTJ4dGJRRk5hV0J0cUNzdExZMmZmLzY1d25XVUR2Q0E1a3VtblowZDNidDMxM3RIamZZT242S2lvZ29yZHprNk9qSjkrblNhTjI5T3ExYXRLdHdXUStyV3JTdTdhRkpZV01oNzc3MUhVbElTcHFhbWZQTEpKM1RvMEtGU2ZhYWtwRWhmdE96czdNakt5cUs0dUpoNTgrYXhhdFVxSEJ3Y3lNM041YnZ2dm1QdjNyM1NGK0VYWG5pQm1UTm4vdVBLS2hjV0ZzcktUZXNMRTFaRlJlRkFsVXFsdDAzTGxpMHJ2YTZ5WC9SMjdOakJqaDA3S3QxUFpkWEUrNjhtUGVuNTc3L0d6TXdNVzF0YlZxeFlJYXNJVjlFZHFxVnBod3Y0L2ZmZjZkcTFLL241K2RJRm0yYk5tc25LNVFPc1hidVdpSWdJbEVxbDNvdEIyZG5acEtlblM4TlVnT2JmcGVMaVlscTFhaVVMQ2d1Q0lBaUNJQWlDSUFqQ3Y4MkFBUVBZdDIrZkxIQm1ibTVPejU0OUdUbHlwT3c2bzQyTkRTTkdqR0RFaUJIY3VuV0xRNGNPY2VMRUNmTHo4K25Zc2FNVUdxbFZxeFpPVGs2NHVibmg3T3dzL1JjV0ZrWklTQWhEaHc1bHpKZ3gwblhXR3pkdXlMNnpkK25TaFFZTkdzaTJzL1FObkRObXpOQVpNcTVObXphQUpveGxabWFHcGFVbGpvNk9EQnMyck5xdXpkVzB2THc4WnMrZXJWUDlEVFRoSjNkM2R3WU9IRWlmUG4yNGMrY09rWkdSbkQ1OW1udjM3bEZjWE16bHk1ZUppNHZEeThzTE16TXpmSHg4MkxKbEMyUEdqS0Z2Mzc2WW1KaHc1c3daRGgwNkpGM3ZVQ2dVdlA3NjY0RG1kZXZUcHc5OSt2UWhQVDJkbzBlUGN1ellNYU9ET05xcWFQOG1Db1dDOTk5L0g0VkN3YjU5KzNqKytlZDFxdThacTFhdFdreVpNb1VXTFZybzNMQ29EWnRwdWJxNnltN0FWQ2dVdEduVFJqYXF5ZkRod3psNDhDQXVMaTcwNzkrZjd0MjdvMVFxaVkyTjVjS0ZDeFFWRldGcWFrcWZQbjJZT0hHaWJKMEtoWUpaczJiUnZYdDNQRDA5cGQ4ZHFuTi95M0oyZHFaV3JWclN0Zi9TMnpKbXpKZ0tsM2R5Y2pMNE8xSFhybDFsQlFzYU5HaUFyNjh2UFh2MkpEMDluUzFidGhBZUhpNTl0dlNGdmN6TnpXVy92engrL05pby9kSXFMQ3lVemx0MmRuYk1tVE9IK3ZYcjA2dFhMOExEdy9udHQ5KzRjK2NPV1ZsWmVqL2pwV2x2cnE5dWMrYk0wUmxXdEUrZlBwdzVjNFpUcDA3aDVPUkVZR0FnRGc0T0FJd2ZQNTROR3paSTRWU0ZRa0h2M3IxMTNoUC9oZk96SUFpVkp3Sm5naUFJUmtwT1RpWXdNSkRidDIrVGs1UEQ2TkdqVWFsVUpDVWxBWnIwZm9zV0xmRHk4dEpaOXNTSkUxS1ZIeTh2cjM5Y1paVHZ2Lytlb0tBZzZRL2s5dTNiTTNueVpBRGVmdnR0NmN1TldxM21xNisra3U1aUtWMyt1THFQWCtmT25mSHo4eU13TUJBQVcxdGJXZFVubFVvbGxTNDJOemVuWHIxNnNqN0xWak1yemNIQlFmckR1WFIxc08zYnQwdC9kSThaTTBZNkJnQ3paczJTcXAwcGxVb2lJeU81ZnYyNnJOOGVQWHJvckt1b3FFZ0tRS2hVS3RMVDAyVjN5R250MnJWTE9sWUFseTVka3QydDlLU0Nnb0trL2t0S1NvenV1M1JvYU1hTUdkeTlleGRQVDA5R2p4N054WXNYV2J4NE1XbHBhY3llUFp1ZVBYdHk1TWdSYWFoTkt5c3J2TDI5OVpici92Nzc3M1h1QnZyNTU1K2x3Ri9wTzltbVRwMUtkSFEwdi96eUN3RFRwazJqdUxoWXA2eDFkVHR5NUlpc3lsTFprdUE1T1RuczI3ZXZ5djMzNzk4ZlB6Ky9DdHZwcTViMlQxTWQ3NythVWgzbnYvOEtiWVczdUxnNGZIeDhlUERnZ2RITHVyaTRTQmNsQUJJU0VwZzllemFQSGoxaTNicDFzdk43MDZaTkRmWlROdkNycGIzenNmUy9CVTJiTm1YT25EblMwTWpXMXRZTUhUb1VnSjkrK2trYWhtTDA2Tkd5dnNwVzBoUUVRUkFFUVJBRVFSQ0V2enN6TXpPbVQ1OU9jSEF3clZxMW9uMzc5blRzMkxIQ0c0QmRYVjJaTm0wYVBqNCtSRVJFMExadFcrclhyMDlRVUJEUFBQT01UcWdCTkRmcXZmVFNTenBEUzg2Y09aTnUzYnJ4NjYrL1ltVmx4YXV2dmlyTjAzZU5aODJhTlRyVDNOM2RqYm9lRkJnWWFIREl1ZXIyNXB0dlN0ZEVqTGxtNE9EZ1FMdDI3Ymg2OVNvTkdqVGdtV2Vld2MzTmpWYXRXdEd4WTBmWmNXdmR1ald0VzdkbTh1VEozTHAxaTVNblR4SVJFVUd2WHIya3FsN2R1M2VuVzdkdXNoQk41ODZkMmJScEUwcWxFcVZTU2YzNjlhVUtaNlUxYk5pUXNXUEhNbmJzMkNjOURPWHViMDFjdzlOZWl6VjBMYWdxcGt5WlFyTm16WGp4eFJlTkd2N1JrRjY5ZWhuVnpzL1BqNktpSWt4TVREQTFOY1hDd2tMblpuUnpjM08yYjkrdU0zMysvUG5TdFNzYkc1dHlLK3QxNjlaTjcvVHEydC9TbEVvbEhoNGUzTDE3RnpNek04ek56Ykd6czJQNDhPRlBmSU94azVNVDA2Wk5ZOU9tVFl3Y09aSVJJMFpJNTdDR0RSc3laODRjeG80ZHk1NDllOGpNektScjE2NkE1dmk4OXRwcmdDYUUxcWhSSTBBVEh0dTllemVnT2RlWm01dlRwMCtmY3JmQjJ0cWFoUXNYMHF0WEw1eWRuYWxmdno2Z0daSjQ5T2pSMG5WRXRWb3RHNldtcEtTRVAvLzhrei8vL0ZNcU9sQjJPRTN0KzZaaHc0WUdxOFJwYmRpd2dmVDBkTDN6OUoyWEZRb0ZjK2ZPeGQzZEhTOHZMOW0xNjVkZmZwbisvZnZ6OE9GRDFHcTF6dnVwdXMvUGdpRDh1L3ozZmdrVEJFR29vcnAxNjBwL3dHL2J0ZzFQVDA5eWMzT2xBRks3ZHUzdzhQQ2dVYU5HTkd2V1RQWUY0T0xGaTFKZ3lsQVZydjc5K3h0OUY4bVRWRktyalB6OGZOYXVYY3VKRXlla2FhNnVyaXhldkZqNmc5VFUxSlNBZ0FEbXpwM0xqUnMzQURoNDhDRFhybDFqN3R5NXVMaTRBRFZ6L0VyZkFlZm41eWM3ZnFXSFhCdzNiaHh2dlBHR2JOK3FFdEs1ZmZzMm9QbVNWL3FDQ01pSDBWUXFsZnoyMjI4Y09uUkkxdWFkZDk3UjZUTXpNMVAyL002ZE8zb0RaNy84OGdzeE1UR3lhZFVWT0R0MjdKaHNtTVdxTWpjM2w0VzhXclZxaGFlbko1R1JrYVNscGJGLy8zNUE4NFZuOE9EQlRKdzRVYnJEOFVtODlOSkxaR1ZsU1lHelljT0dVVkJRVUtPQk0rMFFvdVhKeXNyaXE2Kytxdkk2amg4L3p2SGp4NnU4dkRFT0hqeUlpWW1KTkJ6bzJMRmpHVGR1SFB2MjdlT2JiNzZwMFhWclZkZjdyN3BWNS9tdlBHZlBudVhjdVhOUHRLMmxxNi9WSkJzYkc5bXdyV1gxNjllUGtKQVE0dVBqWmRQYnRXdEhRRUNBRlBZcUxDeGt6Wm8xMHZ2YnpzNk9KVXVXeU1MWXpaczN4OWJXbHV6c2JMNysrbXY2OWVzSGFDN2NObXZXVEdmZDJ1Q3VvWDhmdFJkZ3RCZUJ0TlJxTldmT25BR2dZOGVPMG5uNjdObXowcjlaK3M3ZDVhbk02MUczYmwzYzNOem8wcVhMUDY3S295QUlnaUFJZ2lBSWd2RFA0dTd1cmpja1lBd0xDd3ZaVGFQbEJhdVVTcVZPMkV5clc3ZHVCc012MWFuMGpXczFyWG56NWpSdjNyeFN5eXhkdWhSemMvTktoYVZjWFYxeGRYVmwwcVJKMGpWMUxYMGhKV2RuNTBwdDB6L05Uei85Vk83OHFWT25HalVpU2xrdnYveHlWVGVwMGl3c0xJejZyVWZmaUNqMTZ0WFR1Y20rS21waWY1Y3NXZkpFeTArYk5vMXAwNmJwbmRlL2YzLzY5T2xqOExQVHRHbFRuV1hyMTYrUGo0K1BUbHR6YzNQZWZ2dHQ2Ym1ycXlzdnZQQ0NVZHRZVWNVdWJaV3Z5Z1Q1QWdJQ2pHNWJVU0JOSDNOemM0T2pjOVN1WFZ0Y214UUVvVXBFNEV3UUJNRklkZXJVWWRhc1dmajUrVkZjWE15bm4zNUt4NDRkcGZuUFBmY2N3Y0hCN05temg1RWpSK3I5QTdZOFZsWldtSm1aVlZqQ1Y5OWRMbHBsUTFWVjFiaHhZOGFQSDgvcTFhdTVmLysrTkwxMTY5WjgvUEhIV0ZsWk1YandZQ2xrRlI0ZXpvb1ZLd2dJQ09ES2xTc0EzTHAxaS9mZmY1L2h3NGN6WWNLRUdqOSs4K2JOTXpodjgrYk5Vc1d5Si9IbGwxOXk2dFFwWW1OanljbkprWDJoS3gwNHE4eUZnclMwTk5uenVMZzRubi8rK1NmZVZtUDk5dHR2T3VHSWlvN1ZnZ1VMWktXK1FSUGF1SC8vUHZIeDhjVEh4M1Bod2dWdTNyd3BLeHV0VkNwcDBxU0pkSGZNOTk5L3o4U0pFL1YrNldyVHBvMTBaOTMzMzM5UGNYRXh6WnMzMTFzbDdta0lDd3N6ZUFkUmRYRnljcUo3OSs0VnR0TU82VmhhVkZRVWl4WXRrazJiTjI4ZURSczJsSlV1TnpNems3MWZUVTFOcVZXclZyWGVHVmllNm5yL3dkLzcvR2RwYVdsd2ZZNk9qbFhlMXBzM2I1S1dscVpUanIrbVZCU2d1Mzc5T2hjdVhBREF6YzBORHc4UGR1L2V6WlVyVi9EMjltYlNwRWxZVzF1emFkTW1rcE9UQWMyRm5LVkxsK29FYlJVS0JaTW5UMmJSb2tYRXhNUklWU25kM2QzMS9odW9yWnhZOXM1QUxlM250ZXhRSFRrNU9kSkY2T29hT3NEWUMrZEZSVVdrcDZkejVjb1ZybDI3eHNDQkEyblJva1cxYklNZ0NJSWdDSUlnQ0lJZ0NIOWZUeHJzK0M5VzFoY0VyYi9xMnJVZ0NJSlFNZkVYaVNBSVFpVjRlSGd3Yk5nd0RoMDZ4STBiTjdoMTZ4WUF6Wm8xdzgzTmpZMGJOMUpTVXNLZVBYdHdkblptMEtCQmxlcC94NDRkVWdsZlExNTc3VFdEWWF6cUNzQ1ltWm54NmFlZnlzSlFQWHYyWk42OGVRYnZ1TEd5c21MRmloVnMyTEJCcXV4VlVsTEN0V3ZYcEVCUmRSOC9Nek16bmVGSjA5TFNwQ0NJcWFrcERSczIxRmxPclZiejRNRUQ3T3pzOU41dGw1V1Z4Y2FORzZYSFdncUZBb1ZDd1pFalI0aU1qR1REaGczUzh0cnFPcUQ1d3ErOUMyZjE2dFdFaFlVWjNBZnRjSjFhRnk5ZVpOeTRjVHJ0UHYvOGN3RGVmZmRkRWhJU0RQWjM5T2hSbldsNWVYbDYyMFpIUjdOa3lSS2RPK0ljSEJ3TTlnKzZRMGVDcGhyUTRzV0w5YlozZEhSa3dJQUJGQllXc21mUEhoSVRFNG1OaldYMjdOazZ3U0dGUWtHelpzMXdkM2ZIM2QyZHk1Y3ZTNEVxWjJkbmhnd1pRdVBHamNzOXBuOEZRNkdXMGh3ZEhRa0tDdEk3NzhVWFh6UnFQVFZkK3Ivc2R1ellzWU1kTzNZWXRhd3hWY25LQzlCVzUvc1AvdjduUDBNY0hSMmZLSFNXbHBaV2J0V3h2OUtvVWFPSWpZM0YzZDJkRVNOR1lHcHFpck96TTZ0WHJ5WXpNMU1XTGxRb0ZJd2NPWkxKa3ljYnZPdlkwOU9UeStqMlhBQUFJQUJKUkVGVU5tM2FjTzNhTmVuMTlmRHcwTnRXZTY3V1Z5RlNPOTNlM2w3bjN3UWJHeHVDZ29MNDRZY2Y4UFQwclBRKzYyTk1VTFMwZ29JQ2poMDdSbWhvS0Y1ZVhpSjBKZ2lDSUFpQ0lBaUNJQWlDSUFpQ0lBakMzNTRJbkFtQ0lGU1N0N2MzNTgrZjUvNzkrMUlZWk9EQWdaaVltTEJnd1FKOGZIekl6czVtN2RxMXVMaTQ0T2JtOXBTM3VQSVVDZ1YrZm43TW5qMGJVMU5USms2Y3lLaFJvd3hXVnRNeU16TmoyclJwZUhoNHNHN2RPZ29LQ3BnL2Y3N3NqcXZxUEg1dWJtNEVCd2NURnhmSGhRc1hPSFBtakt6U21KbVpHVE5uenBSVnJUbDM3aHpidDIvbndZTUg5T3ZYaitIRGgrdjBtNU9UdzU0OWUzU21GeGNYczJYTEZuSnljc2pKeVdIRmloVXNYYm9VUUFyTlZQYnVtcmk0T05uenExZXZrcE9UWTFTZ1NaK1ZLMWNhMVM0NU9abUFnQUM5Z1NaancxQ2xkZS9lSFdkblovNzQ0dzlBVTBxK2UvZnU5T3paRTZWU3laZGZmaWxWZndMTjhmcmtrMDkwK3JHd3NPRGd3WVBTODlMVnU4NmRPMGQwZERTQmdZR3laZUxqNDhuSXlKQ2UzN2h4ZzhMQ3drcnZRMlcwYXRVS0FFdExTd29LQ2d5MmU1SzdyUklTRXNvTkY1YkgyZGtaWDE5ZjR1UGpPWExrQ0FERGh3K25aY3VXNVc1dlpYejU1WmRWWHJhNjMzL1ZxU2JQZi85MkNvV0M2ZE9uazVDUVFHaG9LSEZ4Y1Z5N2RvMmlvaUtkdG1xMW1vaUlDSktUazNGeWNxSnAwNlkwYXRRSVcxdGI2dGV2TDFWQ25EaHhvalI4c0VLaG9GZXZYbnI3MGxhak14VGVlL25sbHcwT0VXQnFhc3BYWDMxbGNBamNza013aDRhR2xsdTFycklzTFMxNStlV1hPWGp3SU9IaDRUUnQybFNVc0JjRVFSQUVRUkFFUVJBRVFSQUVRUkFFNFcvdHYvTUxtQ0FJUWpXeHRMUmsxcXhaeko0OVc1cW1IZGU5UVlNR3pKNDltMFdMRmxGVVZNU1NKVXZZc0dGRGxkWlROdkQwMm11dlZiaE1lSGg0bGRabHlKUXBVMmpYcmwybFEzTTllL2FrWThlTzNMcDFTNmRhVVhVZHY0aUlDSGJzMk1HOWUvZWtrRm50MnJVWk5HZ1FmZnYyNWJQUFBpTTlQWjJBZ0FCV3JGaEJVbElTZS9mdWxRSlJvQWwzNWVmbkcvM0R2cG1aR2Y3Ky92ajYrcUpTcVlpS2ltTC8vdjJNSERsU0NweFZGQzdKeXNvaU16TVRaMmRuU2twS09IZnVIS0FKV2oxKy9KaVNraElPSHo3TXFGR2pqTnFtcXJLMXRaV09XKy9ldmJsOSt6WkpTVWxWN2sraFVQRGVlKytSbnA1T3g0NGRzYk96NCtiTm0remV2WnVUSjAvS2h0WXNUK25qZC83OGVjNmZQeTg5VjZsVUZCWVdzbkRoUWxrRm9hbFRwOHI2K09DREQ2cThIOFpxMnJRcDd1N3VORzNhVkc5Vk9kQlV1SHI0OEdHVjE5Ry9mMy84L1B3cWJGYzJEQU5nYjIvUDhPSERpWWlJa0FKbjNidDNwMU9uVHVUbTV1b01IVGhwMGlRQXZMeThHREZpUkpXMzJWalYvZjZEZjhiNTc5OHNKQ1NFQXdjT2tKMmRyWGUrdmIyOUZFQ05qSXdrS1NtSnpNeE1vcUtpaUlxS2tyVWROV29VM3Q3ZUFMUnIxdzRiR3hzZVBYcUV1Ym01M3FCWFVsS1NGS1Mwc2JFaEp5ZW5tdmZ1cnpGZ3dBQ0NnNE9Kam82bVQ1OCtUM3R6QkVFUUJFRVFCRUVRQkVFUUJFRVFCRUVRREJLQk0wRVFoQ3JRRGdXcHRXUEhEaWtZNHVucHlhQkJnemgrL0RnOWV2U29jblViYlhXWHAybmt5SkZWWHJaT25Ubzg5OXh6ZXVkVngvSHIzTGt6Njlldng4bkppZmJ0MjlPNWMyY2FOR2hBUkVRRXk1Y3Z4OXJhbW9ZTkc1S2VuczcwNmRObHk3WnExWW9QUC95UWxpMWI2dTNiMGRHUnpaczNBNW9nVHVsaEwxMWRYUmsvZmp6ZmZQTU5BRnUzYm1YZ3dJRkdWVGhMVFUxbDNyeDVkTzNhbFNsVHBuRHMyREVwa05Tdlh6L09uejlQYW1vcSsvZnZ4OHZMQzNOemM0TjlhZjMrKys4RUJ3ZWpWcXZKeU1qQXlzcEt0bHgrZmo0cWxRb2JHeHZaY3BhV2xqUnIxb3dHRFJvd2I5NDgzbnZ2UFduZS92Mzd5MTJucjY4djkrN2QwNW5lcVZNbnNyS3lPSFBtREVlUEh1WDY5ZXZTUEd0cmE5NTc3ejJkWVZJdlhyeklraVZMeU0zTnhjVEVSQW9pNXVYbHNXYk5HbG5iSGoxNlVGUlVSSHg4dk42aFV2OUtDb1dDeFlzWFMrOFRmWktUa3hrOWVuU1YxM0g4K0hHT0h6OWU1ZVZyd3E1ZHU2VEh5Y25KTkdyVVNPOW5OQ3NyaThMQ1FwMGhiN1ZxNHYxWDNXcnEvUGR2MWFsVEo3WnQyeVk5VnlxVnVMbTUwYjU5ZXpwMTZvU1RrNU0wNzVWWFhpRTFOWlZMbHk0UkV4UERqUnMzcEhPaFFxRmcyTEJoVXR2UTBGQWVQWG9FYUlabzNibHpwODZ3MHIvKytxdjBPQ1FraEVhTkdrbm5QR01ya1pYOXJQNzAwMDlTY0szc3ZJcUdTYTBxUzB0TEdqZHV6SzFidDBUZ1RCQUVRUkFFUVJBRVFSQUVRUkFFUVJDRXZ6VVJPQk1FUWFpa3VMZzRLV3lrZGZ6NGNicDA2VUsvZnYwQVRXV2NVYU5HeVg1Z3I2elNJYWQvaytvNmZsWldWbXpac29VYk4yN3crKysvRXhRVXhCOS8vSUcxdFRXalJvMmliZHUyckZxMVNtcHZhMnVMazVNVEZ5OWU1TjY5ZTA4VTZIdjk5ZGVscWwxejU4N0Z5c3FLNHVKaW9Qd0taek5tekNBdExZMHpaODR3ZHV4WTJYRVlPblFvbHBhVzdOMjdsN1MwTlA3M3YvOHhjZUxFY3JkajkrN2RiTisrblVPSERxRldxMW02ZEtrMGpKK3JxeXRYcjE3bGswOCt3ZGJXbGxXclZ1a0UyRWFNR01IZ3dZT3BWYXVXYkxxK1lRNUxNMVN0N091dnYyYmZ2bjE2NTdkcDAwWjZmVUV6UE9tT0hUdjQ5dHR2VWF2Vm1KcWFNbXZXTEhyMDZBRm9LdnlscHFaaWJtNk9yYTB0S1NrcG1KaVk0Ty92VDFaV0ZoY3VYSkQ2K3VLTEx3Z0xDK09ubjM0Q1lQMzY5UlFXRmpKejVzeHk5K05KMWF0WHIwYjdkM0p5b212WHJoVzIyNzE3ZDZYNi9mbm5uMW03ZHEzZWVhR2hvWVNHaHNxbTZhc2NscGlZeU15Wk0ybldyQm1MRnkrV2ZaN1MwOU9aTzNjdTJkblorUG41MGJselo3M3JxdTczbi9CMHRXblRobW5UcHRHa1NSUDgvUHhRcVZURXhzWVNHeHRyOUhzMEpDU0V0TFEwcVRKY1Nrb0tXN1pza2JVNWNPQUFYbDVlVEpzMkRWOWZYMHBLU3ZSV05keTdkMitsS2xpKzg4NDdzdWRuejU2VkFtZGw1OVVrT3pzNzd0NjkrNWV0VHhBRVFSQUVRUkFFUVJBRVFSQUVRUkFFb1NwRTRFd1FCS0VTa3BLU0NBZ0lvS2lvQ05DRWhMUWhsM1hyMXVIdTdvNjl2VDFXVmxaWVdWazkwYnEwUTl6OW0xVG44VXRPVG1iU3BFbFNPTVhCd1FGdmIyODhQVDA1Y09BQXMyYk53dHpjSEZOVFUwcEtTbkIwZENRd01KQ0pFeWVTa1pHQnY3OC9xMWV2eHRyYXV0TDdZV0ppd3BJbFM3QzF0WlVDWm84ZlB3YktENXlscGFWaGFtcUtqNDhQSDMvOE1abVptWUNtTWxDclZxMm9YYnUyRk5qYXRXc1hiZHUyTlJqV0FRZ09EZ1kwb1l3ZmZ2aUIyTmhZUUZPRnl0L2ZuNTkvL3BuVTFGUlNVMVA1di8vN1B3SURBekV4TVpHVzkvTHkwdHV2TWNPMzZqTnk1RWgrL1BGSEhqOStqSVdGQllNSEQ4Ykt5b3FkTzNmeXl5Ky9zR3paTXZ6OS9UbDM3aHhCUVVGU2xhcmF0V3V6YU5FaW5uLytlYWt2N1RDR1hsNWVYTGx5aFpTVUZBRE16YzJ4dDdmSDA5TlRxb0RXdW5Wcm9xT2pwV1ZidG15SldxMlc1anM2T2xhNDdabVptY1RGeFFHYW9GZmp4bzJyZEF3QTVzeVpZM1RiT25YcUFKQ2RuYzJISDM0b201ZWFtc3JwMDZlTjd1dnMyYk9NSHo4ZVFGWnBTaXM4UEp3ZE8zYmc0ZUZoZEovNjNMNTltL256NTVPVmxVVldWaFpyMXF4aDhlTEYwdndmZi94UkNzd3VYTGlRaVJNbjhzWWJiK2owVTkzdlArSHBLMTJackNyczdlMmxxbmhGUlVWU2lGYWhVT0RyNjhzWFgzeUJTcVVpS0NpSWdJQUFURTFOQ1FvS0lqRXhFWVZDb1JOR1hMTm1EWGw1ZWJ6eXlpdXk4OHZmV2RrQXBpQUlnaUFJZ2lBSWdpQUlnaUFJZ2lBSXd0K1JDSndKZ2lBWUtUNCtIbjkvZjJuWXJ4NDllakJqeGd5S2k0c0pEdzhuTHkrUG9LQWcvUDM5WmN2bDV1Wkt5L3lYVmZmeGMzQnd3TXZMaTVLU0VsNTQ0UVVzTEN3SUN3dkR4OGVINHVKaVhGeGNtRDkvUHY3Ky9xU21wbkw3OW0wc0xTMlpPWE1tQ3hjdUpDRWhnUmt6WnJCMDZWS2FOR2tpNnpzek01TU5HelpJai9XeHM3T1Q3VnRlWGg2QVRqV2RQLy84VTNxc1VDaVlQWHMySjArZTVPTEZpNEFtdktZZEhzN1IwWkVCQXdZUUhoNk9XcTBtTURDUVJZc1d5YXBjYWNONldpNHVMcHc2ZFlxOWUvY0MwS1JKRTJrSVVSOGZINjVkdTBaOGZEeFJVVkdzWDcrZXFWT242dDJmNm1CdmI4L1VxVk1wS2lxaVg3OSswckhJeTh2andJRURuRDU5bWpGanhzaU9xYnU3TzNQbnpwVXFHbWwxN05pUmhnMGJNbmJzV09iUG42K3pMbHRiVzJ4dGJRMXVpMEtob0czYnRrWnYrN0ZqeDlpMGFSTUFuMzMyMlJNRnpzb09HMnFNa3BJU2twT1RaZE1LQ2dvb0tDZ3d1by9TN1cvZXZNbHZ2LzFHWkdTa05QL1lzV01BTEZteWhEZmZmRk8yN01DQkF3RjQ2NjIzZVB2dHR3MnVvL1FRcUtBSjU4MllNVVBXWnZ6NDhSUVYvVC8yN2p3OHByTi9BL2c5V3hhSlRQWVFob2c5U3hGTFVKUUdsU0xFL3RyU1VrRnAwVnBTUll0V0tlV3RyYlhXM3RCYWEyMGE4ZFlTRktXU0NGb2lJWXVKUkNSQ2trbm05OGY4NW5RbU0wa21rUkJ5ZjY2clYyZk9lYzV6bnBuTVNldTQ1L3ZOeGE1ZHU2QldxN0Z4NDBiY3VYTUhVNmRPTFhPTFlYbzUxYXBWQ3l0WHJpeDJURkV0VWpkdTNJZ2JOMjRBQUhyMDZJR0FnQUNjT1hNR0Z5OWVSR3BxS25KeWNyQnQyemJzMnJVTGdPYTZPM2JzbU40Y1NxVVMwZEhSeU1uSmVXa0NaMFJFUkVSRVJFUkVSRVJFUkM4RC9xMGZFWkdKL3Z6elR5SDRwRkFvTUgzNmRBQ2FVTS81OCtmUm9VTUhCQWNISXkwdERlUEdqWU9GaFFVa0Vna2VQSGdnaEVCa01sbXg1NUJLcGNJWWJlVXZyYXlzTEdGT2JWaEplOHpMb0x6ZlA1VktoWTRkTytMU3BVdFlzV0lGNHVMaUFBQVdGaFlJQ2dwQy8vNzljZnYyYlR4NDhBREF2KzlUbXpadE1HVElFSVNHaHVMT25Uc1lOMjZjUVhXdHJLd3M3TjI3dDhqWHNtREJBc1RHeGdyVjA1S1RrNFhLT29YRGF6ZHYzaFFlVDVvMENhZFBuOGFwVTZlRWJmLzV6My9nN3U0dVBBOE9Ec2I1OCtlUmtaR0JuSndjeko0OUc1TW1UVUxQbmoyUmxwYUdsSlFVWWF5Zm54ODZkZXFFK2ZQbkMrL1A3Tm16aGVwd01wa01zMmJOd3ZqeDQ1R2RuWTBEQnc3QTNkMGRQWHYyTFBvSEJjTVdpaXFWU25qL25qeDVncEVqUitMaHc0ZEdqOVdHcmRScU5SSVNFdkRYWDM4SjFjbUFmd044Y3JrY0kwYU1RTy9ldmZXcXJtbFZxMVlOWDM3NTVUTlhDalNWdGpxY3RiVTFQRDA5eXpSSFhsNmVFRlFzclVtVEpnbnZ1MHFsUW54OFBLNWZ2NDRiTjI0Z05qWVdvMGVQMXZ1TWhvYUdJaVltQm01dWJxaFhyeDdxMWF1SDJyVnJDeituSlV1V0dJUnZ0T0xqNDJGalkyTjBYMFpHaHRGMnZyVnIxOGJ1M2J1eGZ2MTZvYXBnZ3dZTnNIRGhRcVB0YWNlTUdRTzVYSTUxNjlZQjBMVE52WC8vUHViUG55OVVkU3ZLczN6K3FITEp6ODh2TXJTck84YVlEaDA2WU0rZVBYQjJka1p3Y0RBQVlNaVFJZkR4OFVHTEZpMHdZOFlNUkVkSEF3Q2NuWjB4WnN3WTRUT2ZtSmlJdExRMDNMNTlHd0RRc0dIRFl0ZWdyUmFwUy9jelZuaC9uVHAxeWhRc0pTSWlJaUlpSWlJaUlpSWllbFc4SENrRklxSktvRy9mdnRpM2J4OEE0S3V2dmhLcU44bmxjbXpjdUZFSWNGU3JWZzNtNXVaSVNrb3ltS09rSU1zNzc3eURkOTU1eCtpK0pVdVc2RlVyMGpLbFhXQmxVTjd2MzU0OWU0UXdDd0RZMnRyaTdiZmZ4cTVkdTdCeDQwWnMyYkpGcUFabWFXbXAxK1p3MUtoUmVQandJWTRlUFlyMjdkdWplZlBtcFhvdERSczJSRVJFaE5GOVBYcjBFQjZucEtRSTRaMkJBd2VpWjgrZXlNdkxFd0puUGo0K0J0V2tiRzF0OGVtbm4rS1RUejVCZm40K0xDMHRoYmFhTmpZMmFOcTBLYUtpb3ZET08rL0F5OHNMbjM3NktWUXFGUUJnOHVUSkJzRUtWMWRYVEpnd0FZc1hMd1lBckZ5NUVuWHExSUczdDdmSnIzZkNoQWxJU0VpQVRDWkRibTZ1Y0Q3ZE1GaGlZaUtPSHorTysvZnZJejQrSG5mdTNCR3FZT2x5Y25KQzc5NjkwYWRQSDROcWNJWHBCdkVxbXJhZFp1dldyU0dSU01vMGgwcWx3c0dEQjh0MDdLUkprM0R5NUVsczJiSUZkKy9lRmQ1anJUVnIxc0RIeHdkaXNSaFpXVm40OGNjZmtaMmRqY2pJU0dHTVZDcEZuVHAxTUdmT0hEUnExRWdJM3lnVUNyUnExUW90VzdaRWZIeThVQUhQbUFNSER1REFnUU1HMjk5NDR3Mzg3My8vRTU0M2I5NGNuMy8rZWJIaHNVR0RCc0hTMGhJclZxeUFXcTNHMWF0WE1YZnVYSHo5OWRjbXZ5K0FhWjgvcXB5U2s1UEwzQjdheThzTGZuNStDQXdNRkg3V3paczNSM3A2T2laTW1DQ0VmT1Z5T2ViUG53KzVYQTY1WEk2TWpBeUVob1lpTkRSVW1LdTQxc1FBc0hQbnpsTHQ5L1gxWmVDTWlJaUlpSWlJaUlpSWlJaXFOQWJPaUloTVpHWm1odkhqeDZOaHc0WndjWEhSMjFlNFdsRDkrdlgxcWpxSlJDSjRlSGdZdEo0ckRTOHZMNFBBbWEydExmejgvTW84NS9OVTN1OWZuejU5OE1zdnY4RGQzUjErZm41bzM3NDlwRklwWW1OamNlblNKZVRtNWtJaWthQno1ODU0OTkxMzljNHBFb253OGNjZm8zMzc5bWpidGkxRUlwSGUrUlVLQlRadTNBZ0FtREpsaWtHN053OFBEMkVlbVV3R1MwdExLQlFLOU9yVkM1MDZkUkxHdWJpNFlNcVVLVGgxNmhUR2pCa2pyRHNpSWdJcWxRcWZmZmFaMGVwZUxWcTB3TFJwMC9EMTExOWp6Smd4Y0haMkJxQUpGTTJaTXdjWEwxNUUxNjVka1pLU2dwbzFheUl1TGc0REJ3NHNNZ0RSdlh0M1JFWkc0dFNwVS9EeDhVR3RXcldNaml0SzI3WnRjZXZXTGVUbDVlbHQxN1poQkRRdEx2ZnYzMiswOGxTMWF0WFF0bTFiZE9yVUNXM2J0aTF6b0t1aXBLZW5DNVhqMnJadCs4TFc0ZTN0amFTa0pDRlFwUTBHZW50NzQ3WFhYaE0rS3hZV0Z2anFxNjhRRXhPRDZPaG94TVRFSUMwdERTcVZDaGtaR1hCMWRVVkJRUUVtVEpnQVgxOWZ2YXA3U3FXeVRHdnIwNmNQenA0OWk1eWNIUFRzMlJNVEowNDBxYnBpNzk2OUlaVktzV3paTXRqWjJXSENoQW1sUHJjcG56OTZOVTJiTnMzZ2QyVG56cDF4NnRRcC9QNzc3M0J6YzhQY3VYT0ZscnhCUVVGWXZYcTFjQTJKUkNKMDZ0UUpQajQrejMzdFJFUkVSRVJFUkVSRVJFUkVyeklHem9pSVNxRmp4NDRtalFzSkNVRnViaTdFWWpFa0Vna3NMQ3dNUWswQU1HREFBQUJBNDhhTlM1eXpkZXZXUXZCSkxCYkQzdDRlM2J0M2g1MmRYU2xlUWZseGNuSXFzaFZhVWNyei9UTTNOOGVXTFZzTXRuL3l5U2ZJek13RW9BbXlHV3YzcDlXdVhUdTk1NFZiK1FIQXNtWExETFo1ZW5vYUhXdE10MjdkOE9hYmJ3cnJGSWxFbURwMUt1enQ3WXV0OE9YbjV3ZG5aMmQ0ZVhucGJiZXpzMFBYcmwwQmFBSnR5NVl0dzg4Ly80eWdvS0JpMXpGbHloUzBhdFdxeUhhYW5UdDNMckwxWGZ2MjdaR1NrZ0t4V0F5cFZBb0xDd3MwYnR3WVhicDBFY1pZV2xxaVQ1OCsyTHAxSzJyVXFBRTNOemMwYmRvVVhsNWVhTktrU2FWdS9hcXRiaVlXaTlHbVRadFNIVnV6WmswMGFkSUVnT1k5TVBWellZeXRyUzJtVFpzR2lVUUNiMi92SWorN1Vxa1VIaDRlOFBEd0VINkhKQ1ltSWlvcUNqS1pEQ0tSQ0FxRndtajF3MTY5ZXFGWHIxNWxXdCtzV2JQdytQSGpVb2RjL2YzOWhjK01OaGhVMkxOKy9wNjNzdnorcTBxMHYrc2RIUjN4L3Z2dkZ6dDI5ZXJWU0UxTk5iclBXQ0JYSkJKaCt2VHA4UFQwUkVCQWdON3ZsdDY5ZThQUHp3OXBhV2xRcTlVbC9qZEE2MW11V3lJaUlpSWlJaUlpSWlJaW9xcElwTmIyb3lFaUlpSjZCbmw1ZVJDSlJKVTZYRWIwS2psejVnd2lJeVB4OGNjZnYraWxVRG5oejdSeStPYWJiOUN1WFR1MGI5LytSUytGaUlpSXFpaisvd2hSMWNScm40aUlpSWllSjVHeGlqbWx3TDhSSmlJaW9uSWhrOGxlOUJLSWlJaUlpSWlJaUlpSWlJaUlpS2lDR2ZhcElTSWlJaUlpSWlJaUlpSWlJaUlpSWlJaUlqS0NnVE1pSWlJaUlpSWlJaUlpSWlJaUlpSWlJaUl5Q1FOblJFUkVSRVJFUkVSRVJFUkVSRVJFUkVSRVpCSUd6b2lJaUlpSWlJaUlpSWlJaUlpSWlJaUlpTWdrREp3UkVSRVJFUkVSRVJFUkVSRVJFUkVSRVJHUlNSZzRJeUlpSWlJaUlpSWlJaUlpSWlJaUlpSWlJcE13Y0VaRVJFUkVSRVJFUkVSRVJFUkVSRVJFUkVRbVllQ01pSWlJaUlpSWlJaUlpSWlJaUlpSWlJaUlUTUxBR1JFUkVSRVJFUkVSRVJFUkVSRVJFUkVSRVptRWdUTWlJaUlpSWlJaUlpSWlJaUlpSWlJaUlpSXlDUU5uUkVSRVJFUkVSRVJFUkVSRVJFUkVSRVJFWkJJR3pvaUlpSWlJaUlpSWlJaUlpSWlJaUlpSWlNZ2tESndSRVJFUkVSRVJFUkVSRVJFUkVSRVJFUkdSU1JnNEl5SWlJaUlpSWlJaUlpSWlJaUlpSWlJaUlwTXdjRVpFUkVSRVJFUkVSRVJFUkVSRVJFUkVSRVFtWWVDTWlJaUlpSWlJaUlpSWlJaUlpSWlJaUlpSVRNTEFHUkVSRVJFUkVSRVJFUkVSRVJFUkVSRVJFWmxFK3FJWFFFUkVSRVJFUkVSRVJFUkVSTURSbzBjUkZ4ZUgxTlJVZE9qUUFaMDdkMzVoYTNuNjlDbVNrNU1CQUs2dXJqQXpNd01BcEtXbElTMHREWFhxMUJHMnZRaFJVVkVBQURzN085U3FWY3ZvbUpzM2J5SW5Kd2NBNE9YbDlkelc5aks1ZS9jdVZxNWNpYlMwTkR4NDhBQXpac3hBbXpadG5ubmVuSndjL085Ly93TUFOR25TQkhYcTFNR2RPM2RRdDI1ZGc3RXFsUXI3OXUxRHJWcTEwSzVkTzVQbW56VnJGZ0RBeWNrSmt5Wk5LbkV0Q1FrSnNMZTNoNzI5ZlNsZnliOXljM1BMZEp4WUxJWlVhdmhYc3BYOUdzdkl5QUFBbUp1Ync4TEM0b1d0b3pqWHJsMkRUQ1pEL2ZyMUlSS0pBQURSMGRHSWk0dUR0N2MzRkFxRnNQMTVTMHhNeE15Wk0xRy9mbjBNR1RJRURSczIxTnYvNE1FRFRKNDhHYSs5OWhwZWYvMTF0Ry9mM3VnOEw4djFRVVJFVlE4RFowUkVSRVJFUkVSRVJFUkVSSlZBUWtJQ2R1L2VEVUFUT25uV3dOblNwVXR4NU1pUkVzZjUrL3ZqbzQ4KzB0c1dFeE9ER1RObUFBQldyVnFGUm8wYUFRQjI3TmlCL2Z2M1F5S1JZTU9HRFVXR3ZYVDk4ODgvVUt2VndqOHFsUXE1dWJuSXljbEJUazRPbmo1OWlzZVBIeU1yS3d1UEh6OUdabVltMHRQVDhmRGhRNlNucDZOcjE2NFlQWHEwM3B4VHBrd0JBSFR2M2gzVHBrMERBQ1FsSlNFN094djI5dmF3czdQRFYxOTloWVNFQkFCQVdGaFlpZXVzaW1yVnFvVzdkKzhpSlNVRkFIRDgrUEVTQTJkYnRtd3BjdDliYjcwRkZ4Y1g1T1hsWWZIaXhRQ0FzV1BINHV6WnMxaS9majE2OSs2TjRPQmdtSnViQTlDRXVDWk1tSUM0dURqWTJ0cGkvZnIxa012bEphNzczTGx6QUFDRlFxRzMvY3laTTdoNjlTclMwOU9SbXBxS3BLUWtLSlZLcU5WcUJBVUZvVU9IRGhnelpreUo4d09HbjVtZVBYdWFkRnhoQ29VQ0d6ZHVOTmhlMmEreEFRTUdBQUFDQWdMd3dRY2ZBQUQyNzk4dkJORktNbkxrU0FERmYxNUtZOWl3WVpCSUpIcmJ2di8rZThURXhNRE96ZzVyMTY2RnJhMHQ5dTNiaHhNblRrQWtFdUhISDMrRWc0TkRzZlBtNStkajllclZ6N1EyZTN0N0RCczJURy9iWDMvOWhYdjM3dUhldlhzRzd5MEFSRVJFSURrNUdjbkp5YkN5c2pJYU9IdVpyZzhpSXFwNkdEZ2pJaUlpSWlJaUlpSWlJaUo2VHJwMTYyYlN1S3RYcnhZN05pd3NES2RQbjhibm4zOXVkUC9iYjc5ZGx1Vmh4WW9WeU16TXhGdHZ2V1d3THljbkIrSGg0UUEwRmNOTUNjSUF3TGh4NDhxMEZxMkRCdzlpMkxCaEpWWloyclJwRTQ0ZlA0Nk9IVHRpenB3NXozVE9WOG1vVWFPRTRGMUp3c1BEaFo5eFlkcmcxTmF0VzRzOHZsbXpabkJ4Y1lHbHBhV3dMU2NuQi9uNStRQ0FBd2NPSURvNkdxdFhyNFpZTElhWm1SbWFObTJLdUxnNFBIejRFS3RXcmNMTW1UTkw4ZXIwWGI5K0hULy8vTFBSZlpjdVhVS0hEaDNLUEhkNWVabXZzZjM3OTV2OFdkSUd6b3I3dkpUR2tDRkQ5QUpucWFtcHVIYnRHZ0RBMXRZV3RyYTJ5TTNOeGZuejV3Rm9LdXVWRkRZRE5JR3pBd2NPUE5QYUZBcUZRZURzd29VTEFJRGF0V3ZEMWRYVjRKamZmdnROZUZ6VTcvcXFlSDBRRWRITGc0RXpJaUlpSWlJaUlpSWlJaUtpVjR5TmpZMWVKU0p0dFNKZHhvSUhGeTVjd0tOSGo5Q2pSdytEZlljUEgwWldWaFlBb0tDZ0FDdFdyQ2p5L0VPSERpMHg3Q0VXaTFHdFdqVllXbHBDcVZRQzBMVHZhOW15Sld4c2JQVCt5YzdPTmhxR09YWHFGQ3d0TFJFUUVJQzR1RGdBUUwxNjlZbzlMMVU4aVVRQ016TXo1T2JtNHNtVEozanZ2ZmZnNGVHQkJRc1dZTml3WWNqTXpCUXFOWTBlUFJvblQ1NUVWbFlXSWlJaThOWmJiK0hCZ3djbW5lZng0OGY0OWRkZkFRQ05HemRHalJvMVlHNXVEanM3TzZGZFpkdTJiZEduVHgvVXIxOWY3NW9ZTm13WS9Qejg5T2Jic21VTFRwdzRVZXc1YTlhc0tWUnZLODd3NGNPTmJuL1pyckhLS2p3OEhHcTFHZ0NFbitQSmt5ZVJuWjBOUVBQYWYvamhoMkxuOFBmM0wvYzJrdHFmdS9Zei9PREJBNHdhTlVyWXYzSGpSbHkvZmgzLy9QTVBBRUFrRXVINzc3ODNtR2YyN05td3RiVjk2YTRQSWlLcU9oZzRJeUlpSWlJaUlpSWlJaUlpZXM1cTFLaUJCUXNXSUQ4L0g5OS8vejFpWTJNaEVva1FIQndNTHk4dm84Zk1uRGxUQ0FrQW1tQlZjSEN3M3BpTkd6ZENwVkpCTHBmcmhRZkdqaDJMeDQ4Zkl5Y25CeUtSQ0haMmRrWURaMmxwYVpCS3BUaDY5S2l3YmYvKy9XamV2RGwyN3R3cGJMdDY5U3F1WHIxYTVPdnIzYnUzUVJqRzFkVVZTNWN1aGJtNU9jek16R0JtWmliczAxYjRjWFoyeHR5NWM0M09tWkNRZ09uVHAyUEVpQkhDdHV6c2JPemZ2eDlpc1ZnSW5HM1pzc1dnalYvaENrTGJ0bTJEaTR0TGtldC9WWldsT3RLQ0JRdU1icDgyYlJxNmQrK09sSlFVSVdTalVxbVFuSnlNMU5SVVNLVlM1T2JtNG84Ly9rQktTZ29lUEhnQXFWU0toUXNYSWk4dkQ0Y09IWUpNSm9OY0xzZlFvVU94Y2VOR0JBUUVvSEhqeGdnTUREUnBiV2xwYVVMNGEvejQ4UWdNRElTL3Z6K0FmMy9tRFJzMlJLdFdyUUJBNzVxd3M3TXphRGxvYlcxZDRqbVZTaVUrK2VRVGs5WlgxSm9yNnpXMlpjc1dnNHBrQnc0Y3dJRURCOUNpUlF1OTdjWmFLaHFycHFjZEZ4TVRnMG1USmdFQU9uVG9nTTgrKzZ6STExWVN0VnFOdzRjUEE5Q0VHN1d2N2RDaFE4S1k2T2hvUkVkSEZ6dVBqNCtQWHVETTE5Y1hYM3p4aGQ0WTdkekdXcU1hcTB5bWJVK3I5ZVRKRTRQM1pOKytmWHF2NWErLy9qS1lwNkNnQUFCZXV1dURpSWlxRGdiT2lJaUlpSWlJaUlpSWlJaUluak9aVEFZN096c3NXclFJRnk5ZUZMWXZYYnJVNURsY1hWMFJFQkNBeTVjdnc5ZlhGOW5aMlZpN2RpMEFUUnUzK1BoNHZmSGZmdnN0SWlJaUlKVktjZVRJRVlQNUhqMTZoS2RQbndJQUlpSWloTzIvL3ZvcklpSWlrSmVYWi9MYWRGdmY2Vzc3K2VlZmkyenBCbWhDWmNaQ0hHRmhZY2pJeUVCcWFxcmVPanc5UFpHWGw0ZkdqUnNMQVEwcVdwY3VYWER6NWsxczM3NGRQWHIwUUpzMmJTQVdpd0ZvUGgvNStmbXd0cmJXQ3pJV0ZUZ3pKaXdzektBbDU2MWJ0M0RyMWkyOWJWS3BGRXFsVW1nMUdCZ1lpSGJ0MnFGMjdkcGxmV2tBTk5XaVRKV2VubTRRQk5KV0Z5dU9TcVV5dWExa1laWDlHcXRJU1VsSnd1Tm4vVG1mUDM4ZWlZbUpBRFMvQiszdDdSRVRFMU5zUU85NWswZ2tzTE96QTZENXJHbmJ5aXFWU3BPcWhPbitmRittNjRPSWlLb09CczZJaUlpSWlJalJzZUZoQUFBZ0FFbEVRVlNJaUlpSWlJaWVrMTY5ZWdFQXJsKy9qckZqeCtMKy9mc21IK3Z1N2c0UER3L2hlVnhjSEtaT25ZcEhqeDVoK2ZMbGV0V01hdFdxVmVROHhvSXFBSW9OMFdpRE1KNmVuZ2dKQ2NHSUVTUGc3dTZPcVZPbjR2MzMzMGZMbGkweFk4WU1EQm8wcU5oelBJdEhqeDRCQUd4dGJZVnR0V3JWd3JScDA0U1dkTldyVjhmYmI3OE5RTk9lTURNekV3QXdlUEJndmJtc3JLektmWDB2QTdWYWpTVkxsdURXclZzNGZmbzBuSjJkRVJBUWdMZmZmaHNIRHg0RW9BbndGSzZjWjh6aXhZc05Xa3RxMjVsYVdsb2lQejhmdWJtNWNIWjJocisvUDF4Y1hGQ2pSZzNVcUZFRGpvNk9ldUVYcVZTcUY2WUpDd3ZENDhlUHNXZlBIZ3daTWdReW1VenZQRVZWbmZyMjIyK0YxNkcxZGV0V2JOMjZGUzFhdE1ENzc3OHZiTisrZlR1MmI5OWU0dXNzckhidDJsaXpaazJKNDNyMjdHbXdyYkpmWTAyYk5rVmdZS0JlSzBaM2QzYzBhOVlNQ29VQ2UvZnVGY2IrOU5OUEJzZHJyMUZqdEFFeEFBZ05EVVZvYUtoSmE5cS9meitxVmF1bXQyM0hqaDBHNDNTckduNzMzWGNZUDM0OEFPT1Z5WFRsNXVZS2p4TVNFb3BzdzVtUmtWRmlpMDVkcnE2dXdubDFLNzl0MmJJRktwVUtBREJreUJDTUhqMWFPT2Jqano4V3FwMUpwZi8rTmY3TGRIMFFFVkhWd2NBWkVSRVJFUkVSRVJFUkVSRlJFZFJxTlpLU2twQ1ltS2dYVENpS1FxRXdhRU9tNjgwMzM4UzJiZHR3OCtaTnZlM2UzdDZZTTJlT0VLYkt5Y25Cc21YTGhHcFJUazVPbURkdm5sNGJ5THAxNjhMT3pnNFpHUm40L3Z2djhlYWJid0xRaEttTVZjTFJCbG9zTEN5TXJrM2Jrbkw2OU9sd2NIREFqQmt6QUFDclZxM0NiNy85aGtPSERtSEtsQ240N2JmZkFHakNLZG9RaGJXMXRSQ2lBSW9Pd3d3Wk1rUUloT2thTldvVWdIOWJqUnFUbXBvS0FIb3Q4QUROeitqVXFWTUFnQll0V3VDOTk5NERBSnc1YzBZSW5HbTNtU284UE55Z0tsZEYrL3Z2djh0MFhFbWZ1ZVhMbHd2VmxXSmpZL0haWjUvaHA1OSt3dEdqUjNILy9uMXMyN1lON2R1M0Y4WmJXbHJxSGErdGxtVkt3S2xSbzBiWXMyY1BxbGV2ams4Ly9SVG56NStIbzZPajBISVQwTFJCalltSlFmWHExYkZ6NTA0aDJLUVZGaGFHYTlldTRjc3Z2MFJLU2dyaTQrTXhjK2JNVWxWbnFraDM3OTQxR2lZelJXVy94bHEzYm8zV3JWc2pMQ3hNK0xsNGVYa0pRU1Rkd0ptMm1xS3BkQ3VjbVVvaWtSaUV6UzVjdUlDWW1CaTliWkdSa1VLbHlEWnQycUJCZ3dhbFBoZWdDY1VaQzdNQm1qQmRVZnRLUS90N3hkemNIUDM3OTlmYnAxdWxVU3FWWXZIaXhTL2Q5VUZFUkZVSEEyZEVSRVJFUkVSRVJFUkVSRVJHS0pWS0hEbHlCRXFsc2xUSEZSZit1WGJ0R2k1ZHVnUUFhTkNnQVZxMmJJbWRPM2ZpNnRXckNBNE94cWhSbzFDOWVuV3NYYnRXcUFoVXYzNTl6SjgvSDA1T1RucHppVVFpakI0OUdyTm56MFowZERSU1VsSUFhQ29rR1FzZlpHZG5BOUJVQVROR0cyeHAxS2dSSGp4NG9MY3ZPRGdZYmRxMGdZT0RBM2J2M2cxQUUrelFoanljbkp6MDJnRVdycmlqSlpmTGk2MkNaSXlOalEyQWZ3Tm5EZzRPZXZzek16T0Y2bTQrUGo2bG1yc290MjdkS3ZVNm41VlNxU3oxWjAycnVNK2N0YlUxQUUyWVp1clVxWkRMNVJneFlnVDY5KytQelpzM28wR0RCbm9oeE1LZkQ3bGNydmRjdDJLU05zUTBac3dZdEd2WERzN096akEzTjllYkp5a3BDZXZYcjBkY1hCeHUzNzR0VlBVclhIVk9sN201T1I0K2ZBZ0FPSEhpQkZ4ZFhmSHV1KzhXL3lZQUdEbHlKUHIxNjRlZmZ2cEphQnNiRUJDQXZuMzd3c0xDQWs1T1RoWGVPckk0bGYwYTB6cDI3Smp3K042OWU4akp5UkYrcm1XbFcrRXNLQ2lvMlBuV3JWc0h0VnB0OEZsVXFWVDQ3cnZ2RE1iLzhjY2ZBRFMvRXd0L1RoNDllbVMwR3B1L3Y3OXdiVHhQSzFldXhPKy8vNDdZMkZoa1ptYnFWV3pVRFp3VkYvQjhWYThQSWlKNnVUQndSa1JFUkVSRVJFUkVSRVJFVk1oZmYvMkY4UEJ3T0RvNm9uZnYzbkIyZG9aY0xuL21LaklEQnc1RWJHd3NQRDA5MGJkdlgwZ2tFdFNyVnc5TGx5NUZlbm82dnZubUcyR3NTQ1JDWUdBZ1JvOGVyZGN1VTFmYnRtM2g0ZUdCbUpnWUlaRFZzbVZMbzJPMUFZWEN3VFd0c1dQSHd0M2RIWFhxMURFSXcwaWxVclJxMVFwZmZ2a2xzckt5WUdkbmg5YXRXd3V0QmQzYzNQU3FMK20yZ3l0TUcxSXlKams1MldELzRNR0Q4ZDU3NzhISnlRa3VMaTV3ZEhUVTIyOWpZNE4xNjlaaC8vNzlhTnUyYlpGemw4YVlNV1BLWlI1VGZmUE5OMmpYcnAxZXBiSHk5dXV2dnlJM054ZEtwUkpMbHk1RjNicDFNWEhpUkRSdjNseXY0bDdoZ0ZsaDE2NWRnMVFxRlNycUFab1FvRUtoUUVaR0J0YXRXNGU0dURoaHp2VDBkT3pjdWROZ250VFVWTFJ1M1JvV0ZoWTRmdnc0c3JLeWhIM3U3dTZZTm0wYXZ2amlDd0NhRm9wdWJtN28wcVZMc1d1enM3T0RyYTJ0RU9yVXZwN2F0V3Vqb0tCQWFEVm9pbVhMbHNITHkwdDR2bTNiTnBPUDFhVWJIS3JzMXhpZ3FjSjI1Y29WWWQvRml4Y3hac3dZVEowNlZlOFlZOEVrM2RhUmhXa3JuSm1ibSt0VnZDdnN5Wk1uUXZXMHdvR3pLMWV1SUQ0KzN1Q1lFU05HNFBqeDQramN1Yk5CZGJPTWpBeWoxZGhlZi8xMWc4Q1pyNit2OEpuVEtxbzlwZTQrWXg0K2ZDajg3TFMvZXdITjczV1JTSVJqeDQ3aDlPblRXTDE2dGJBTzNVQ2hWQ3FGajQvUFMzTjlFQkZSMWNQQUdSRVJFUkVSRVJFUkVSRVJrUTZsVW9udzhIQzg5dHByNk55NXMwbXRCRTBsRW9rd2VmSmt4TVhGNGNDQkE3aCsvVHBpWW1LTXR1dFVxOVdJaUloQVltSWkzTnpjVUt0V0xUZzdPOFBPemc3Mjl2WkNNT2pkZDkvRnRHblRoUGs3ZHV4b2RDNXQ0S09vYWxnaWtRamR1M2NIOEc4MU5FRFRVckdnb0FBS2hRSW5UcHdBQUF3YU5BaXhzYkZDMVNJUER3KzkxNkN0dnFSV3E0VnRZckhZdERlcENMMTc5MGJ2M3IyTjdwTklKUGp1dSsrTVZqOENESU1oQnc0Y01HZ2QrYXA3NTUxMzRPbnBpYlZyMXlJdUxnNTM3dHpCNDhlUEFVQ29PZ2JBSU5CWDJPTEZpMkZsWmFVWE9Idnc0QUVTRWhJZ2tVaXdmLzkrbzhmSjVYTFVxVk1IcnE2dXFGKy9Qanc4UE5DNGNXUDQrZm5oenovLzFBdlVBTUFiYjd5Qkd6ZHVZTmV1WFFDQXc0Y1BvM1BuemlXR1BpTWpJNFZxZndCdzZOQWhSRVZGSVNRa3BOampqRGw3OWl4bXo1NWQ2dU9LRWhZV1ZxbXZNY0I0c0M0cEtRbXJWcTBxODV3NU9UbElTMHNEQU5Tc1diUFlzZG8ydUlCaDVUVTNOemNBbXRDc2JqVkFPenM3VEp3NHNVSURtNldWbVprcHRLUFZsWmVYaHg5KytBR1ptWm5Jek16RW9rV0xNSC8rZkFBUUFvWGEvK2I0K2ZsVjZ1dURpSWlxTmdiT2lJaUlpSWlJaUlpSWlJaUkvcDlhcmNhUkkwZmc2T2hZN21HemJkdTJZZCsrZmNqSXlEQzYzOFhGQlIwNmRJQlVLc1hwMDZkeDkrNWRwS2VuNCt6WnN6aDc5cXplMklFREJ5STRPQmdBNE8zdERSc2JHeng2OUFqbTV1WkdnMVIzNzk3Rmt5ZFBBR2hDSExxaERxMmRPM2ZpMkxGanVILy9Qbkp5Y29UdEVSRVJFSWxFUXJERjNkMGRmZnYyeGR5NWN3Rm9BaVFLaFFJeE1USENNZHFLYkxyekZHNEJxRnRWNmRLbFM4alB6NGVGaFFXOHZiMEJGRjg5aUV3WEZ4Y25QSFp5Y2tKSVNBajI3dDJMdTNmdm9sYXRXb2lMaThQVnExZUZNVEtaVE84WUxaRkloTHAxNnhvOXg3cDE2N0J1M1RxODg4NDdjSEZ4Z2JXMU5Td3NMQkFkSFEwQVdMUm9FWHg4ZkhEczJESDgrT09QR0R4NGNMRnRRTFZHang2Tm16ZHZ3dFBURXlOR2pORDdIQmJseHg5LzFIdWVscGFHdExRMGZQamhoNWcxYXhiYzNkMkZmZUhoNGRpK2ZUc0FZUHIwNldqU3BJbXd6OW5aR1gvKytXZUpheXlOeW42TlhiOStIYi8vL3J2ZXRzYU5HeU14TVJHREJnMFMzaXNBQ0EwTk5YaDlSYlh5MUlaZEFjREN3a0pvZ1dtTWJoaXFjSVV6QndjSE9Eczc0NU5QUHNHVUtWUDA5blh0MnRYb2ZNWXFrK25TL1R5ZE8zZXV5Tjg3Q1FrSjVmSTdTU2FUWWRhc1daZzRjU0pVS2hYT25qMkx2WHYzSWpBd1VBaWNGVmU5VHRlTHZqNklpS2hxWStDTWlJaUlpSWlJaUlpSWlJam8veVVsSlVHcFZLSjM3OTdsR2pZREFCOGZIMnpldkZsNExwVkswYUJCQXpScjFndytQajVDOVI0QTZOZXZIMUpTVW5EbHloVkVSMGZqeG8wYlFvVWdrVWlFWHIxNkNXTVBIRGdnQkQyZVBuMks3ZHUzWSt6WXNYcm4xZzE0Yk51MkRjN096a0wxSUcxQTdlblRwMGJiNFlsRUlsaGJXeU16TXhOeXVSeHo1c3hCVkZTVUVJTFRoakMwZ1RhcFZDcThkN29CbE1MdDY3UlVLaFZDUWtLZ1Zxdmg1dWFHZGV2V0Zma2VGbWZ3NE1GNnp3OGZQaXdFNndydkt4ek1lWlVWMXg3VTJMN1EwRkNqWVNLWlRJYkRodytYZUQ1dGhheUVoQVNoZFdOS1Nnb09IanlJNWN1WFE2MVdZL2Z1M1pnOGVYS0pjNG5GWWl4YXRFaXZhbE5zYkt6d3VIQTFweE1uVGlBMk5oYTFhOWZHM2J0M0FRQjE2dFJCZkh3OFVsSlNFQmtaaVE0ZE9nampkZHVIT2pvNnd0WFZWWGd1a1VqUXZIbHpJYXowK1BGakxGKytITU9HRFVPZE9uV0VjV3ZYcmhXdWhlS0NUUUJ3L1BqeFNuMk5IVHg0RUdxMUdvMGFOY0tOR3pjQWFBSm5jK2JNZ2FPam8xN2diTU9HRGNXK1ZsMjZnYlBZMkZqTW5EblRwT01LVnpnRGdEbHo1cUJ4NDhZbW43c2t1bTBzeTVOdTBLMXdxOUg2OWVzaktDaEllQTgzYmRxRWJ0MjZHVlE0SzhtTHZqNklpS2hxWStDTWlJaUlDRUQvL3YwQkFMVnExY0x5NWN0ZjhHcktYMkppSXZMejg0MStjL1RwMDZlSWk0dEQ0OGFOU3l5NWJzeU9IVHVRbVprSnNWaGM3QTNNRnpWZldhV2twR0REaGcxUXE5Vm8zTGd4Qmd3WVlEQW1JU0VCVzdac0FhRDVGcnIyRzZORVJFUkVSRVQwOHRLMnI2dUk2aTBlSGg2WU5Ha1NhdGFzaVpDUUVLaFVLc1RHeGlJMk5oWTdkKzQwYVk1dDI3WkJxVlFLZi9HZm5KeU1IMzc0UVcvTXZuMzdFQkFRZ0VtVEptSGl4SW5JejgvSGhBa1RET2JhdlhzM3NyT3pVYTFhTlFDYTExeTllblUwYU5BQTFhcFZ3K25UcHdFQS8vM3ZmOUdrU1JPc1diTUczYnQzaDF3dXgvVHAwd0VBNXVibUNBZ0lBUEJ2aTBCemMzUGhITHJWaXV6czdJeStwdHUzYnd0VmVZb0t6SmlpOEovTHo1dzVJd1RPK0dmMmloVVNFZ0kvUHorOWJiVnIxNGFWbFJVZVAzNk16WnMzNDhHREJ3Q0FMbDI2NE1NUFB6UjU3dFdyVitQaXhZdXd0TFNFV0N6RzdkdTNoWDJGUDFOUlVWRUFOTld1Tm0zYUJFRFRlakF6TXhNMk5qYnc5dlpHang0OWpKNUgrNW5XMnJGakI1eWNuSVQ3YVVlT0hNSE5temN4Yjk0OGpCczNEb0dCZ1FBQUt5c3I0Umh0MWJIQ0xDd3NJSmZMSy8wMTFyQmhReHc5ZWhSanhvd1IydlFDei83N1VQdDd0YlNNQmM1S0d6WXJxakpacjE2OU1HblNKS0d0TEtCNS9hMWJ0OVlidDJQSERtRXR1a0ZmM1gxbE1XalFJUHp2Zi8rRFdxM0c5T25UWVcxdExZVGZUSzF3QnJ6NDY0T0lpS291QnM2SWlJaUk4TzgzQVhXL3RWV1V1TGk0SXN1K1M2VlNyRjY5MnVUemhvV0ZJU2dvcU13M1hZek5weXM4UEJ3Ly9QQURVbEpTNE9Ua2hQWHIxd3Mza2JXMmI5K08wTkJRV0Z0Ym8zLy8vaGcrZkhpcHp2bkxMNzhnTlRVVlVxbTBYQUppWlprdk1URVJRVUZCejN6dWJkdTJ3Y1hGQlFDd2ZQbHluRDkvSGlLUlNBZ2tGaFlhR29vVEowNEFBRDc2NktOblBqOFJFUkVSRVJHOWVMbTV1UUJNdTBkUUZvVURDNlhsNHVJaS9OazFOemNYOCtmUHg1TW5UeUFTaVRCeDRrU3NXTEVDS3BVSzY5YXR3NXc1Y3lDUlNMQnUzVG9rSkNRWWJiZTJiTmt5UEg3OEdQMzY5VU8zYnQzZzcrOFBRTk4rVHh1R2tVcWxFSXZGR0Q5K1BQTHk4aEFTRW9MNzkrOEQwRlFPMDc1WER4OCtCS0FmaHRFTlA5U3NXZFBvYXdvUER4Y2VWOVQ3WHBVdFdiS2t5SDI1dWJuNDdydnZoT3BMQ29VQ1FVRkJzTFcxTlJnckZvdExkVjZSU0FSdmIyK2NQWHRXQ0pzTkdEQUFiNzc1SmxhdFdvVkJnd1lKbitYaU5HalFBUHYyN1RPNlQ3Y2FFd0MwYTljT0J3OGVSUGZ1M1lWQURRQWhjSG5seXBWU3ZRWXR0VnFOUFh2MkFBQUtDZ3FNQnFFQUZIbGZ6Yy9QRHlFaElaWCtHdlB5OGtLWExsM1F2SG56SXNkb0ZiNFBDUmhXOHRMeTgvTkR5NVl0UzV3VDBGU0IwN1o5TE54U3N5S2twcVlLajF1MWFvVjMzMzFYYjc4MlZDYVh5NHZjVnhaaXNSano1czJEbloyZEVEQjcrdlFwZ05JRnppckQ5VUZFUkZVVEEyZEVSRVJVSlJqN0Zwc3hSWDNqVFd2bzBLR29WYXNXMXE1ZGEzUi9jSEJ3bWRaWG5uUnY2dFNvVVFNWkdSa0FBS1ZTaVpVclYrSS8vL21Qc0YrcFZPTG5uMzhHb0NuSjcrN3VybmU4ZzRPRFFVQ3RNTzAzNzRyNkJtZHBsZmQ4WmJGMzcxNmNQMzhlZ09hRzRnY2ZmR0F3NXBOUFB0RzdXYmQwNlZJc1hiclVZSjVuK1daMmNiUi9BVUpFUkVSRVJFUVZveXhWd011aVZxMWFXTGx5WmJGakprNmNpSHYzN2hsczM3aHhvOUQycmtlUEhnZ0lDTUNaTTJkdzhlSkZwS2FtSWljbkI5dTJiY091WGJzQUFOMjdkOGV4WThmMDVsQXFsWWlPamtaT1RnNWF0V3BWN0RxeXM3TXhiOTQ4L1BYWFh3QUFkM2QzREJreUJJQ21aZC9Ka3ljQmFLbzVhZWtHR09yWHJ3L2czOUJkMDZaTmNlN2NPZXpmdjE4WWMvcjBhWHowMFVmbzA2Y1AvUDM5SVpGSTBMUnAwMkxYUmNWcjFxeVp3YmI4L0h5Y1BuMGFtelp0MHJzWGxKQ1FnQVVMRnFCNTgrYm8zTGt6T25ic2FOSzlqYnQzNytMNDhlTndjWEdCcDZjbmtwT1RzWFhyVnVIK0NnRDQrL3RqN05peDJMbHpwOUFHOXROUFA4V1BQLzRvdFBjRE5CV2Jnb09EaGRDTnQ3ZTN3Zm5zN096ZzcrK1BQbjM2NkczMzh2TENXMis5VldUbHBTWk5tdWkxdGYzdHQ5K3dkZXRXQUpvcWJicWZOUWNIQitIeGlSTW5FQmNYSnp4WEtwVlFxOVdsL2oxUlVwRG9SVjlqYm01dVJxc2hQaXRiVzF1aklVWmpkTzhKbGtmZ1RDNlhHN1RVQmY1OXIzUi9ybzZPamliUFd6aThXMWg2ZXJyd3hlVDA5SFNqWTNRL3B6ZHYzaFNxcmVuZWozMFpyZzhpSXFxYUdEZ2pJaUtpS3FHa2IwdHFTODlMSkpKaWJ5eVU1aWJIdW5YcklKRklNR3JVS0FCQVFFQUErdmJ0aTJQSGp1bTF5Vmk0Y0NGVUtwWFJPYlp1M1lxSWlBZ0FtbTlJdnZubW15V2VWM3MrWThMQ3dveCsreERRM0dqODdMUFA5TFlaYTRkUW1QWkdpRzc3Z0dkUmx2bXNyS3lFMWdMR0hEaHdBSURtbTRQRmZaTzhXclZxdUhqeEl0YXNXU004dDdXMVJWSlNFdVJ5dVhDelI2MVdZOE9HRGNqUHo0ZFlMRWFOR2pXUW1wcUszTnhjMUt4WlU3alpXTnB2L3BhR1VxazArVVlkRVJFUkVSRVJWVjc1K2ZsRmhoRjB4eGpUb1VNSDdObXpCODdPenNLWDRJWU1HUUlmSHgrMGFORUNNMmJNUUhSME5BQk5TN3d4WThZSWdiUEV4RVNrcGFVSjFaRWFObXhZN0JwdTM3Nk5CUXNXQ09FTUt5c3J1TG01NFoxMzNvR1ptUmtlUG55SXJLd3M0VnlBSmp5akRSeUpSQ0s4OXRwckFJQkpreWJoNXMyYjJMMTdONDRmUHk0RU4rUnlPVEl5TW5EMTZsVmN2WG9WVGs1TzZOT25qOUhBVkdIcjE2ODMyS2F0Qm1Wc2Y1MDZkZEM5ZS9jUzUzMlZKQ2NuNDlxMWEvanp6ejhSR1JtcDkvN1kyOXZEMDlNVGtaR1JVS2xVdUhUcEVpNWR1b1RseTVlamJkdTI2TnExSzN4OWZZV0FZMDVPamw2MTkyM2J0Z0hRVkloU3E5VzRkT21TUVNEbjVNbVQ2TmV2SHlJakl3RUFQajQrV0xkdW5SQ0kxTnE3ZHkvT25UdUhOOTU0QXpWcjFvU0ZoUVUrK3VnalNDUVM0UjlBVTJrc1BEd2MrZm41eU0vUFI0MGFOZURqNDRPeFk4Y2FmZjI2OS8rMGRPL2RpTVZpdlgyUEhqMkNyYTB0TWpJeUREb2FiTml3QWVIaDRlamV2YnRRdlUyN2RyRllyQmRFVTZ2VlVLdlZ5TXpNTFBiZVltVzR4c1Jpc2NsVkJrMzVndSt6ZGlWWXZudzVsaTlmTGp3djZyNW1jV3hzYkRCdzRNQWk5MnZEZlFDRTlxbEZVYWxVa0Vna0VJbEV1SFRwVXJGanM3S3lzSGZ2M2lMM0wxaXdBTEd4c1pCSUpNalB6MGR5Y3JMd2M5SldxbnNacmc4aUlxcTZHRGdqSWlLaUtrRjcwNnU0TUJhZ3VURmpyTEpXdTNidDlObzdkdS9lSFJFUkVWaXdZQUVBWU5HaVJmRHg4ZEg3dHFCQ29kRDdRN2hjTG9kQ29UQzRhVk5VcVh0QXZ5UisxNjVkVWF0V3JXTFgvN3hsWm1ZS1lUbmRiMVkrNy9ua2NqbkdqUnVISDM3NEFabVptZmo0NDQvMTltc0RaeEtKeEtCYTJlYk5tNUdabVlreFk4WkFJcEZnMmJKbFFwQnMwYUpGK1BQUFA3Rng0MGJVcUZFRHk1WXRnMVFxUlZ4Y0hDWk9uQWhBRXlUczBxVUxKaytlREVCenM3K2lLOTFsWjJjak9Ublo2RGNZaVlpSWlJaUk2T1dTbkp4YzR2Mktvbmg1ZWNIUHp3K0JnWUZDRmFybXpac2pQVDBkRXlaTTBBdVp6SjgvSDNLNVhBaWNoSWFHSWpRMFZKaXJkZXZXeFo1cjQ4YU5RaEJHS3BWaTFxeFpLQ2dvd1BIanh3M0dkdXpZRVFEd3l5Ky9DQzNpdkx5OGhLcFhGeTVjUUdKaW90NHh2WHIxd29RSkUzRCsvSGxzMmJJRi8venpENVJLSmRhdlg0L3QyN2RqL1BqeFFpdENZM1MvM0dmS2ZsOWYzeW9UT0R0eTVBaldyRmtqZk1tdnNFNmRPbUhpeEltd3M3UERvMGVQY1B6NGNSdzdkZ3gvLy8wM1ZDb1ZUcDA2aFZPblRzSER3MFA0bktoVUtseTlldFZncm9zWEx3cWZ1MnJWcW1IRWlCR3dzTERBdDk5K2k2eXNMT0grbWtna1FwczJiZkRvMFNQaDJNREFRSnc2ZFFwS3BSS0ppWWxDVzBWVGZmREJCL0R4OFNteVduOVI3UzYxdFBmNXROcTNiNDlQUC8wVWMrZk9GY0o1clZxMVF0dTJiYkZ1M1RyRXhjVVpkRUVJREF3c2N2NjZkZXNhRFVacVZmWnI3RldVbFpVbEJDQkZJbEdKd2Rzelo4NWcvdno1TURNejArcytZR2xwV2Vwek4yellVUGlpY1dFOWV2UUFBTDNXclpYeCtwZzdkMjZwMWtCRVJLOFdCczZJaUlpb1N0RnRFV0NNU3FVeU9xWlJvMGFsUHBmMnhvRFcxcTFiaFJMa3BxenIwYU5Id2swbUp5Y25GQlFVRkx0KzdUZnd3c0xDOE91dnY1YTRQaXNySzd6Kyt1dDYyNDRjT1lKcjE2NEJnTjYzVkl1U25Kd3NQRTVLU2tKZVhoNWtNbG1KeDFYRWZDdFdyTUNSSTBjQWFOb05GSGVEVCt2U3BVdll2bjA3MUdvMS92cnJMNnhhdFFwZmZQRUZQdjc0WS9UcjF3OU5talNCV0N6RzVzMmI4ZmZmZnlNMk5oWkhqeDdGL2Z2MzRlRGdBTGxjanFDZ0lGaGJXNk5qeDQ3NC9mZmZjZnIwYVF3ZE9yVENXbWtDUUhoNE9DUVNDWHg5ZlN2c0hFVDAvS2hVS3R5NWN3ZEtwUkpQbmp3cHNuckZxMFlpa2NEUzBoSk9UazZvVzdkdWlhMWxpSWlJaU1pNGFkT21HVlRZN3R5NU0wNmRPb1hmZi84ZGJtNXVtRHQzTGx4ZFhRRUFRVUZCV0wxNnRmQ0ZMNUZJaEU2ZE9zSEh4NmZZODh5Y09STWZmZlFSNHVMaU1HdldMTFJxMVFxWm1abXd0TFJFUVVFQkpCSUo1SEk1dW5UcGd0Njlld1BRaExvT0hEaUErL2Z2bzNmdjNyQ3dzTURCZ3dkUlVGQWd6TnVzV1RPTUhEbFNxTXpVdm4xN3RHdlhEcWRPbmNLR0RSdHc3OTQ5NU9Ua29ISGp4dVgybmxVMVhidDJ4WjQ5ZS9RQ1orYm01dWpRb1FNQ0F3UDEzbHNiR3h2MDdkc1hmZnYyeFQvLy9JT0RCdy9pK1BIanlNN09Sb3NXTGVEbTVnWkEwL2JRemMwTkRSbzBRTDE2OVlSL2podzVnbTNidHVIdHQ5L0drQ0ZEWUdkbkJ3QzRjZU9HY044R0FOcTBhUU1IQndlOCtlYWIyTEJoQTk1Nzd6ME1HalFJUTRjT3hmYnQyeEVaR1luNzkrK1gyTFpRU3lRU29YMzc5dVh3YnVuTHlja1JXZ2M2T1RsaDJyUnBzTGUzUjhlT0hSRVdGb1lMRnk3Z3pwMDdlUGp3WVlscjdkQ2hRN0g3WDdacmJNU0lFUWJiOXUvZnJ4Y2lyRjY5dXRGeGxVVlVWQlR5OHZJQUFCNGVIaVhlejJ2ZHVqVWtFb2xlMkV5N3ZUQ0ZRb0dOR3pjQ0FLWk1tV0xRRnRuRHd3T0E1ck1yazhsZ2FXa0poVUtCWHIxNm9WT25UZ0JRNmE4UElpS3EybmczbDRpSWlLb2tQejgvaElTRWxEak9sTkx3NWFHa2J6SXJsY29TeCtpV2xGKzhlSEdKNTFRb0ZMQzN0OGVISDM0SVFGT2kvc3FWS3dnUER3ZGdXdUFzUGo1ZWVLeFNxZkQzMzMramFkT21KUjVYRWZPTkdERUNwMDZkUW1abUp0YXNXWU1HRFJvVVd3Rk1xVlJpNGNLRndvMlpYcjE2UVNhVHdjM05EWXNYTDRhenN6T3lzckxnNnVxS1FZTUdvWEhqeG5CemMwTlVWSlJ3ZzJqbHlwVUFOTitHREE0T2hrd213N3Z2dmx2V2wxK2k3T3hzaEllSDQ4YU5Hd2dJQ0NqVHR5ZUpxSEpKUzB0RFRFd01IQndjMExScFUxaGJXK3RWeDN5VjVlZm5JeXNyQzRtSmlUaDc5aXc4UER4Z2IyLy9vcGRGUkVSRTlOeG9LeFE1T2pyaS9mZmZMM2JzNnRXcmtacWFhblJmNGJBWm9Ba1hUSjgrSFo2ZW5nZ0lDTkFMOS9mdTNSdCtmbjVJUzB1RFdxMkdqWTJOU1MzMExDMHRNVy9lUEwySzI5V3JWeGVxaWh2ajV1YUdiNy85RmhzMmJFRG56cDBoRW9udzl0dHY0ODZkTzJqZHVqVTZkdXlJMnJWckcxMS94NDRkMGE1ZE94dzZkQWhwYVdsd2QzY3ZkbjFsYWJWWFZjaGtNa3llUEJucjE2OUg0OGFOMGF4Wk03Um8wYUxFNnZMMTY5ZkhwRW1UTUhic1dFUkVSTURMeXd2Mjl2Wll0MjRkNnRTcFkvU3oxNzkvZi9UczJkTWd1UFBSUngraFhidDIrT09QUDJCdGJZMysvZnNEMElTNHZ2amlDN1JwMHdZQVlHdHJpd2tUSm1EQ2hBa29LQ2hBYm02dTBCS3dxSCswNFNwSFIwZTljd1lFQkFBQW1qUnBBZ0E0ZE9oUXFkNDNzVmdNcVZTS1R6LzlGQjA3ZGtTOWV2V0VQN1BZMjl0ajhPREJHRHg0TUFCTjIweVZTZ1dWU3FXM3JvS0NBcWpWYW9oRW9tTGJhUUtWL3hvcmJPVElrUWJiVHB3NFlSQTRNemF1UEhUdTNCbUE0YzlkUy9kM2JGSGF0bTJMMWF0WFk5R2lSZWpUcDQvUk1kcXFiL2IyOXJDMHRNVHJyNytPK1BoNHlHUXl5T1Z5K1BqNG9GKy9mc0o0WTcrTGxpMWJackROMDlPenhOOWJsZjM2SUNLaXFrMmtOalg2VEVSRVJQUUtLR3VBekZoQXJhaVdtdG9RMGkrLy9BS3hXSXllUFhzQ0FJWU9IWXBodzRaaHo1NDkyTEJoQTRCL2IwQ1VSN0JOOXdhRktmTXBGQXBNbXpaTkwzQzJmLzkrSVhCbXlvM2FGU3RXNk4zMEdqNThPSUtDZ2txNzlIS2I3L2ZmZjhmOCtmTUJBQTRPRHZqKysrOWhhMnNydkI4eW1ReUhEeDlHZG5ZMnBreVpnbHUzYmdIUTNHRFJiYlg1d3c4L1lNZU9IV1YrSFlCcDcxOUNRa0tKVmZjQUlEYzNGMHFsRXNuSnlaQklKT2pXclZ1SkpmN3A1WFBtekJsRVJrWWF0SVNsNSt1YmI3NUJ1M2J0bnNzM2Y5UFMwaEFkSFEwdkx5L2hXLzlWVlhwNk9xS2lvdURwNmNuUUdSRVJWWG5QOC85SHlEait2em05Q0x6MjZXV1FsWlVsVk9VMkZsUXRhWDlscFZLcFdIV2JpSWlxSEpGSUpIcVc0L2xmVGlJaUlxcVMzTnpjVExxQlp5eDBkUGJzV2N5ZVBWdHYyNHdaTStEbzZJZ2hRNFlJMjJReW1WNlZHb2xFQWpNenMySXIxNHdZTVFJalI0N0VUei85aExWcjF3SXdIaVFMRGc3R3dJRURzV1hMbGlMYmRBTDZwZHNMejFFZS92ampENzNucDA2ZGVxYkEyYlBPMTZsVEozVHAwZ1VSRVJGNDhPQUJ2dnJxS3l4Y3VGQnZUSDUrUHViUG55K0V6ZHEwYVZQaU44a3JTa0pDQWlJakkwMGFhMnRyQzI5dmIvajYrckt5R2RFclFLVlNJU1ltaG1Hei8yZG5ad2N2THk5RVIwZWpiZHUydk5GUFJFUkVSRVJVQ1pYVWNyS2svWlVWL3d4S1JFUlVldnl2SnhFUkVWVloybS9iVmJIRlA3Z0FBQ0FBU1VSQlZKUWVQWHJvUGQrNmRXdXg0YkNpdlBYV1cyVmVRMzUrUHBSS1pabVBMMDUwZERTU2twTDB0c1hGeGVIcTFhdkZ0cktzNlBrKytPQURYTDU4R1RrNU9lalVxUk1LZjBGRExCYWpYcjE2dUhEaEFobzFhb1RaczJmcmhRQXpNakxRcjE4L3ZWTDR1ajc4OEVNa0ppWUNBSDcrK2VjaTE1R1JrUUVySzZ0aWIxaTFiOStlMzF3bXFxTHUzTGtEQndjSGhzMTAyTm5ad2NIQkFYZnUzRUg5K3ZWZjlIS0lpSWlJaUlpSWlJaUlxQWdNbkJFUkVWR1ZGQmNYaDdpNHVESWRXNjllUFV5Y09CRTNiOTdFc1dQSEFBQjkrdlJCbzBhTjhPVEprM0pjcFVaQlFVR1pqMDFNVE1UUW9VUExjVFgvMnJWcmwvQzRRWU1HK1B2dnZ3RUFPM2Z1TEZQZ3JMem1xMTY5T21iTm1nVVhGeGU0dUxnWTdCZUpSQWdPRGtiOSt2WFJzbVZMV0ZoWTZPMGZNR0NBeWVjcWFheTIxU29SVVdGS3BSSk5telo5MGN1b2RGeGRYUkViRzh2QUdSRVJFUkVSRVJFUkVWRWx4c0FaRVJFUlZVbCtmbjRJQ1FrcGNaeXg5cE11TGk3bzA2Y1BJaUlpaE1CWisvYnQ0ZVBqZzZ5c0xJT0EwYWhSb3dBQUFRRUI2TnUzYjZuWGFxeWw1b3QyOGVKRm5EbHpCb0Ftd0RWejVreE1uVG9WYVdscE9IZnVITTZkT3dkZlg5L25OcCtwNzB0ZVhsNnhZOFZpc2NsckppSjZGaytlUEhscFc0MVVKR3RyYTJSblo3L29aUkFSRVJFUkVSRVJFUkZSTVJnNEl5SWlvaW9wUER3YzRlSGhMM29aRlU2aFVHRGp4bzE2MjU0MXRKYWVubzRsUzVZSXovMzgvS0JRS0JBWUdJZ05HellBQVA3NzMvOWkxYXBWc0xlM2YrN3pQYXV3c0xCU3RTR2RPbldxMEdKeng0NGR3bmFKUlBKYzFrdEVMNmY4L0h5OWRyNmtJWkZJS3J6bE5SRVJFUkVSRVJFUkVSRTlHd2JPaUlpSXFFcHljM016cVFMWHpwMDdTelh2aVJNbjhPMjMzeHJkZCtEQUFSdzRjRUJ2bTI3MXNxSThTMEFzSVNHaFhLdWlaV2RuWTlhc1dVaE5UUVVBVkt0V1RhK0MyOTY5ZTVHV2xvYlUxRlI4L3ZubldMaHdJYXBWcTFiaDh3VUVCQlM3YnUzN0xoYUwwYXRYcnlMSGFjTWZaVzFEcW51Y2pZME5kdS9lWGFaNWlJaUlpSWlJaUlpSWlJaUlpQ29yQnM2SWlJam9sWmVSa1lFUFAveFFiMXRLU2dwT25qeHA4aHhuenB4QlVGQVFBR0R6NXMwRys4UEN3ckIxNjFhMGJObnkyUlpyaEV3bUV4N241ZVdWKy95bVNrdEx3NnhaczNEejVrMWgyN2h4NCtEazVBUkFFeFliTjI0Y0ZpeFlBQUM0ZHUwYXBrNmRpdm56NThQQndhRkM1L3ZnZ3crS1hiczJjQ2FSU0VvY1MwUkVSRVJFUkVSRVJFUkVSRVJGWStDTWlJaUlYbm41K2ZsQ3kwT3RKMCtlNE1tVEp5YlBvVHYrNzcvL3hvVUxGM0Q2OUdsaC8yKy8vUVlBbURkdkhvWVBINjUzckxiQzJJZ1JJekJ5NU1oU3IvL3c0Y01HYzVuSzFkVlZyMTBsb0YrRlM2RlFZUDc4K2NMam9seStmQmxmZmZVVjB0TFNoRzMrL3Y3dzkvZlhHOWVsU3hmODhjY2ZRdVcybXpkdjRyMzMzc1A3NzcrUHJsMjdRaVFTVmNoODVVMTd2dHUzYjJQOCtQSEl6OCtIcTZzcjFxeFpBd3NMQzcyeG8wYU5Ra0pDZ3Q1eFJFUkVSRVJFUkVSRVJFUkVSSzhxQnM2SWlJam9sV2R2Ynk4RWdWUXFGZUxqNDNIOStuWGN1SEVEc2JHeEdEMTZORnExYWlXTUR3ME5SVXhNRE56YzNGQ3ZYajNVcTFjUHRXdlhobFNxK1YrbkpVdVc0Tml4WTBiUEZSOGZEeHNiRzZQN01qSXloR0NTTHQyZzE5YXRXN0YxNjFhOS9jWkNabXZYcnNYYXRXdExlT1dhaWw3YWltR0FwcktiTGlzcksvajYra0lrRWlFdkx3KzNiOS9XMjE5UVVJQVZLMWJnMEtGRFVLdlZ3dmJYWDM4ZGt5ZFBObnJPS1ZPbVFLbFU0dkxseXdDQXJLd3NmUDMxMTlpMWF4ZVdMRm1DVFpzMmxkdDhTNWN1UmZYcTFVdDhIOHFxWHIxNkdEQmdBSGJ1M0luRXhFU3NXYk1HRXlkT2hGZ3Noa2drd3NPSEQ2RlVLaXZzL0VSRVJFUkVSRVJFUkVSRVJFU1ZEUU5uUkVSRVZDV2NQSGtTVzdac3dkMjdkNkZTcWZUMnJWbXpCajQrUGhDTHhjakt5c0tQUC82STdPeHNSRVpHQ21Pa1VpbnExS21ET1hQbW9GR2pSa0xnVEtGUW9GV3JWbWpac2lYaTQrT0xERTBCbXJhTzJ0YU91cDVIVmF5dnYvNGF0MjdkUW1wcXFyQ3RXclZxeU16TXhJQUJBeUNUeVZCUVVDQzhOM0s1SEFBZ0Zvc2hrVWowd21FOWV2VEE1TW1USVJhTGpaNUxKcFBoaXkrK3dJSUZDM0RtekJsaGU2ZE9uU0NYeTh0MXZvb01tMmtOSHo0YzRlSGhFSWxFNk5DaEE0NGVQWXIvL3ZlL01ETXpnMHFsUWtGQkFRREEzTnk4d3RkQ1JFUkVSRVJFUkVSRVJFUkU5S0l4Y0VaRVJFUlZncmUzTjVLU2tvUkFWWjA2ZGVEdDdRMXZiMis4OXRwclF0akp3c0lDWDMzMUZXSmlZaEFkSFkyWW1CaWtwYVZCcFZJaEl5TURycTZ1S0Nnb3dJUUpFK0RyNjR1YU5Xc0s1eWlQU2xjQkFRSG8yN2V2eWVQMzdkdG5OTVJXbUc2Vk55MWZYMS9ZMk5pZ1pzMmFCaTFITzNic0tEd2VPM1lzcmw2OWlydDM3MkxzMkxFSUNBZ284WHptNXViNC9QUFBzWHYzYm16YXRBaytQajVDcTlIeW5xK2lXVmhZNExQUFBvTkNvWUNWbFJWdTNib0ZBTWpOemRVYnAxc2xqNGlJaUlpSWlJaUlpSWlJaU9oVnhjQVpFUkVSVlFtMnRyYVlObTBhSkJJSnZMMjloUXBlaFVtbFVuaDRlTUREd3dNREJnd0FBQ1FtSmlJcUtnb3ltUXdpa1FnS2hVS3ZEYVpXcjE2OTBLdFhyekt0VDl1RzA5bloyZWpjUlhGMmRqYmF3dFBOelEwQVVLTkdEUUNhd0Yxa1pDUmtNaG1zckt6UXFsVXJEQm8wQ0FEUXVuVnJYTDU4R1RLWkROYlcxdkQwOU1SLy92TWZZUzZaVElhUWtCQklwZEpTclUwa0VtSEFnQUhvM0xrekxDd3NJQktKS21RK1UweWFOQW1BcHNWb1dUUnAwa1I0WExkdVhYVHExQWtpa1FoaXNSaFNxUlN1cnE0SURBd3MwOXhFUkVSRVJFUkVSRVJFUkVSRUx4TUd6b2lJaUtqS2VPT05OOHAwbkt1cksxeGRYY3Q1TmZwMjc5NWRwdU1HRHg2TXdZTUhHMnhmdDI2ZDNuTmZYMS80K3ZvYW5XUGl4SWtsbnFkZXZYcGxXaDhBT0RvNlZ2aDhKU2xyRU5BWWlVU0MyYk5ubDl0OFJFUkVSRVJFUkVSRVJFUkVSQzhUOFl0ZUFCRVJFUkVSRVJFUkVSRVJFUkVSRVJFUkViMGNHRGdqSWlJaUlpSWlJaUlpSWlJaUlpSWlJaUlpa3pCd1JrUkVSRVJFUkVSRVJFUkVSRVJFUkVSRVJDYVJ2dWdGRUJFUkVSRVJFZEd6aTRxS1FsUlVsUEI4eUpBaEwzQTFSRVJFUkVSRVJFUkVSUFNxWXVDTWlJaUlpSWlJcUJMTHo4ODNhZHpGaXhleGJkczI0Zm5BZ1FOTk9rNGlrU0EzTnhlSmlZbkZqak16TThPc1diTk1tck93K2ZQbm8xYXRXbVU2bG9pSWlJaUlpSWlJaUlncUZ3Yk9pSWlJaUlpSXFFaFBuejVGV2xvYUFLQm16Wm9RaVVSNit3c0tDcENjbkF3QXNMS3lnbHd1TDlONXZ2enlTd0NBbzZNanhvNGQrd3dyZnZYMDZOR2pRby9idTNjdlVsSlNNRzdjdUdMSExWaXdBQWtKQ1dWYVMxNWVYcG1PSXlJaUlpSWlJaUlpSXFMS1IveWlGMEJFUkVSRVJFU1YxOFdMRnhFVUZJU2dvQ0E4ZXZUSVlQL0RodytGL1JzMmJDanplVTZjT0lFVEowN2czTGx6ejdKY0lpSWlJaUlpSWlJaUlpS3FZS3h3UmtSRVJFUkVSQVptekpnQlIwZEh0Ry9mM21EZjZkT25oY2VQSHo4V0hxZWtwT2p0YzNaMlJzT0dEVXQxM29TRUJIVHIxcTNZTVVlUEhvVkVJaW5WdkMremlSTW5talR1L1Buek9ILytmS21QczdDd0tOTzZEaDA2QkRNek0xeTVjZ1ZUcDA0VnRvZUZoUUZBaVQ5SElpSWlJaUlpSWlJaUlubzVNWEJHUkVSRVJFUkVldFJxTlM1ZnZvd0dEUm9ZRFp4OS92bm5Sbys3ZE9rU0xsMjZKRHp2M3IwN3BrMmJWbEhMckRMNjlPa0RRTk9XVXR1KzFKajQrSGk5NXo0K1BzWE9xMUFvaE1mdTd1NDRkT2dRQUtCbno1N0M5b1VMRjhMYjJ4c0FvRlFxUzdkd0lpSWlJaUlpSWlJaUlub2xNWEJHUkVSRVJFUkVlaDQ5ZW9TQ2dnSmtabWJpK1BIand2YlEwRkFNR0RDZ1FzOHRsOHN4ZVBEZ1lzZUl4ZUlLWFVObEZSOGZqM0hqeHBrOGZ0U29VY1h1MTFZaUF3Q1JTQVF6TXpPRE1WS3BWTmd1RW9sTVBqY1JFUkVSRVJFUkVSRVJ2Ym9ZT0NNaUlpSWlJaUk5cWFtcEFJQ2twQ1FrSlNVSjIzLysrV2QwNmRKRnFJUUZBT25wNlJnK2ZEZ0FUVVd6U1pNbUNmdktFZ3l6c2JIQndJRUR5N3AwZW81MEs2SHBZaXROSWlJaUlpSWlJaUlpb2xjYkEyZEVSRVJFUkVTa1J6ZGtWbGhxYWlydTNic25QSC84K0xIdytQNzkremg5K3JUQk1WMjZkQkVlbHhSR1NraElLSEtNYmtVdUFwWXRXd1l2THkrVHgrL2Z2eDhyVjY2c3dCVVJFUkVSRVJFUkVSRVJVVlhBd0JrUkVSRVJFVkVsRUIwZERRRDQ1cHR2bnN2NWJHeHNNR2JNR0tQN3RJR3llZlBtb2FDZ0FKOS8vamtBVFlXenFLZ29MRml3d09oeGx5OWZ4dVhMbHcyMjZ3Yk9LdHFaTTJjUUdSbjVUSE5FUmtZKzh4eW11SDM3ZHBFL0ExTjgvUEhIcFJxdlZxdkxmQzVqdW5UcEFyRllqUFQwZEZ5NmRFblk3dWZuQndBSUR3OHYxL01SRVJFUkVSRVJFUkVSVWVYQXdCa1JFUkVSRVZFbFlHNXVEa0FUQkhzZTNOM2RpOXdYSHg4UEFLaGJ0eTV1Mzc1ZEllZVh5K1VZUFhwMGllTTJiZHFFdExRMGsrZFZLQlRQc2l3aGFGYlJQNGNuVDU0VSt6TXdSVUZCUVRtdEJzakl5TUNBQVFNTXRrK2RPaFVBSUpQSnNINzllb045Wm1abXVITGxpbDdnTENRa0JNQ3pCYzRlUG55SS9QeDhpTVZpaU1WaVNDUVM0YkZZTElaTUpvTklKQ3J6L0VSRVJFUkVSRVJFUkVSVWRneWNFUkVSRVJFUlZRTGF3Tm16Vkx3cUwrKy8vejVxMXF5Sm1qVnJHZ1RPWG4vOTlTSmJXOGJHeHVMWXNXTUFBSDkvZnpScTFLakljMWhaV2NIZjM3L0V0ZnowMDArbERwdzlTK2dzTWpJUzdkcTFRL3YyN2NzOGh5bCsrKzAzb1JKWVdiM0tMVFV2WDc0TXBWSlo3Qmd6TXpPWW01c0wvOVkrdHJTMGhMVzFOYXlzckdCbFpRV0pSUEtjVmsxRVJFUkVSRVJFUkVSVU5UQndSa1JFUkVSRVJIcXNyS3d3ZlBodzVPYm1JalUxVmRnK2QrNWMrUG41b1ZxMWFrYVBpNHFLd3NHREJ3Rm9LbUxkdTNjUDl2YjJhTmFzMlhOWmQxWHpvbHRxOXV6WjArajJidDI2UGZQY3pabzFRMDVPRGdvS0NvUi84dlB6aGNlNXVibkl5Y2tSL3YzNDhXT2twNmNMeCtpeXNMQVF3bWMyTmphd3RiV0ZYQzR2OG5OTVJFUkVSRVJFUkVSRVJNVmo0SXlJaUlpSWlJajA3Tnk1RTBlT0hFRmlZcUplU09ucTFhc0lDQWpBbDE5K1dlSWNlL2Z1eGQ2OWU5R2lSUXVqZ2JQRXhNUnlDU1pWWmVYWlV0UEd4Z2FiTjI4R0FBUUZCUW5iUTBKQzBMUnBVNGhFb25JUHJCWEh6dTcvMkx2ejhKalAvZi9qejBrbXE1Qk5FckpJUkJBU1c2d2x0UVd0bmxxaXFLV3FLR3FycmRhRFU3UktGYldycmZiUzJxcWxYeVgyb3BaVFFTTDJKVVFpc3NtK3p1K1ArYzE5NXBPWnlXSXBiZS9IZGJtdTVMUE5aMlkrTXpMM3ZPNzMyL0dwOTgzS3lpSTlQZDNnWDBKQ2dtZ1hDOW9LYVE0T0R1S2ZzN016ZG5aMnorUDBKVW1TSkVtU0pFbVNKRW1TSkVtUy90Wms0RXlTSkVtU0pFbVNKRWxTU0VsSjRjR0RCd2JMM2QzZGNYVjFmUWxuSkJuelBGdHFxbFFxM04zZERaYVhMMTllTEgvMDZKSFJkcVZaV1ZtSzlwZkd0ckd3c0NqeGVUNHJhMnRycksydGNYWjJObGlYbDVkSFNrb0t5Y25KNHQvTm16Zkp6ODhYKzVZdlh4NFhGeGZLbHkrUHZiMDlLcFhxVHp0M1NaSWtTWklrU1pJa1NaSWtTWktrdndJWk9KTWtTWklrU1pJa1NaSVVLbFNvZ0l1TEN6VnIxa1N0VmhNV0ZnYkFva1dMc0xlM1orREFnYXhldlpvdVhicncwVWNmaWYzQ3dzS1lQWHMyQUpNblQ2WlZxMVlHeHg0M2J0eFRuVk5HUnNaVDdmZDNObTdjdUZLRm9aNjFJcHFycXl0cjE2NDFXQjRlSHM0bm4zd2lmamUyemF0Q3JWYmo3T3lzQ0tOcE5CcFNVMU41L1BneDhmSHhQSDc4bVB2Mzd3UGFvSnlMaXdzVksxYWtZc1dLMk5qWXZLeFRseVJKa2lSSmtxU25scGVYeCs3ZHUvSHc4T0MxMTE0cjBUNVRwa3dCd01YRmhaRWpSeGE1YlhaMk50SFIwVGc1T2VIazVQVE01NnQvM056YzNLZXFSSnlWbGNXWU1XTm8xYW9WYjd6eEJ1WEtsVE82WGZmdTNRSHc4UEJnd1lJRnozUytyNkwvKzcvLzQ4NmRPengrL0pqZzRHQmF0bXo1c2s5SlllclVxY1RHeGdLd2F0V3FVdTJibFpVbDluVjNkOGZTMGhLQXhNUkVFaE1UcVZTcGtsajJNbXpmdnAzazVHUUFQdnp3dzJmYTl1Yk5teFFVRkZDMWF0WG5mNkltOU8vZm43UzBOTnpjM0ZpOGVIR3gyMy96elRmRXhNUlF2WHAxZXZYcTlWek9JVDQrbnZMbHl4c2QrN2h5NVFvQVRrNU91TG01Rlh1c21KZ1lKaytlVEpVcVZlalJvNGZCWTVtUWtNQ29VYU9vWGJzMnpabzFvMm5UcGlVNngyUEhqZ0hhOTVBcVZhb1V1ZTNwMDZjQjhQVDB4TlBUVTdIdS9QbnpwS1NrRUJ3Y2JIRGRIajU4bU56Y1hPclVxVk9pK3lwSmt2Um5rWUV6U1pJa1NaSWtTWklrU2VIdHQ5K21ZOGVPQVB6MjIyOGljS2FUbEpTRVJxTmh4NDRkbENsVGhqNTkrcFRvdUhmdjNtWHIxcTEwNk5DQmR1M2FrWjJkVFhoNE9KY3ZYMmJJa0NHbzFXb3VYYnBFV0ZnWW5wNmVkTzNhbFFzWExyQjE2MWF1WGJ0R3k1WXRjWEJ3ZU83Mzk2OHFMeS92VDc5TjNaY3grbkp6YzR2ZHhzdkxpM256NXIydzgzb1dLcFdLY3VYS1VhNWNPWHg5ZlFGdHdGRVhQb3VMaXlNbUpnYlF0dnFzV0xFaTd1N3VPRGc0eU9wbmtpUkpraVJKMG5PVms1UHpRbzQ1Yk5ndzd0eTVnNE9EQTZ0WHI4YmUzcjdZL1g3Ly9YZkFzSUx4eVpNbnVYVHBFa2xKU1R4Ky9KaUhEeDhTSHgrUFJxT2hiOSsrQkFjSE0zRGd3QktkMjRFREI3aHc0UUkzYjk0a0pTV0Z4TVJFY2R5RWhBUlNVbElJQ1FsaDRzU0pwYjdmdi83Nks5ZXZYK2Y2OWVza0ppWXllUEJnbzlzbEpTVUJsQ2pVMXJadDIxS2ZoODZCQXdmRXoybHBhV1JsWlZGUVVFQitmajc1K2ZuazVlV0pmems1T2VKZmRuWTJXVmxaWkdabWtwR1JRWHA2T3VibTVzVUdtSFNpbzZQWnNXTUhvQTFpUFd2Z2JQNzgrZnp5eXkvRmJ0ZStmWHZHakJuRHhJa1RlZlRva2NudEhqNThLRDdiOXUvZnY4aGp6cDQ5VzFGMVBUSXlrZ2tUSmdDd2RPbFNxbFdyQnNDV0xWdjQ4Y2NmTVRjM1o4MmFOWGg0ZUJSNTNPKy8vNTY0dUxoaTc1TXhJMGFNTUxsdTM3NTlSRWRIQThVSHpreHRtNStmejVvMWE5aTVjeWRPVGs2c1dMRkNoQ2MzYmRwRVZsWldpYzZ6cE5lTHZzVEVSTkxUMDdHMXRTM1I5dUhoNFZ5L2ZsMVVFQWR0Q0czNzl1M0Y3dHUxYTFlRDEraWpSNDhZT25Rb0hoNGVEQjgrSEhkM2Q4VTR5TWNmZnd4b3I3VUJBd1lvOXJXeHNURUliVjI4ZUpFSER4N3c0TUVEZysxQkcrcUtqWTBsTmphV01tWEttQXljSFQ5K25MTm56MUt2WGoxYXRXckZ6Smt6QWVqWXNhUEI5WkNYbHllZUl6czdPNlpPblFwQW56NTllUC85OThWMkdvMkdGU3RXY09mT0haeWNuRmkvZmozVzF0WmkzZXJWcThYcmFQMzY5VVlyMUV1U0pMME1NbkFtU1pJa1NaSWtTWklrS1ppWm1SVzVmdENnUWR5K2Zadno1OC96eXkrLzBMbHpaOHFXTGFzSUhoa0w0bXpidG8zbzZHaVdMVnRHNWNxVk9YUG1ERC84OEFNQWRlclVvWG56NXV6ZnY1LzkrL2ZqNHVMQ08rKzh3OE9IRHpsLy9qeWduZTM4dEJYUy9vNmVaMHZONHFTa3BLQldxOFdYTVVVeHRrMUp2dEI2bGRqYTJ1THQ3WTIzdHpjQVQ1NDhJU1ltaHBpWUdDSWpJNG1Nak1UYTJob3ZMeThxVmFyMFhLczRTSklrU1pJa1NmOU05dmIyUEg3OCtMa2YxOUxTa2hvMWFuRG56aDJTazVOWnVuUXBreWRQZnVyalhiMTYxV1NBNUwvLy9TL0J3Y0dsT3Q2aFE0ZUtEREJkdTNhdFJDRW4vVUJYUVVHQkNGbloyZG1KYWt1NmlTVEc1T1hsR2F4M2NuSVNvWS9uYWQyNmRmejQ0NDlQdmIrNXVUbDkrL2JGd3NJQ0tIa1E3dEtsUzBWdWUrREFBWDc3N1RjKy9mUlRvK3ZmZXV1dFVwL3J3NGNQaTN6Yzlla0NWNmJvd2thTEZ5OG1OVFdWTjk1NHcyQ2I3T3hzTVdrdU1EQ3cyTEFad0pFalI3aCsvWHFKenJFd1k0R3p3NGNQQThwSzdicGxwaGpidG1yVnFuaDZlcEtjbkV4K2ZqN3g4ZkhNbVRPSHp6Ly9ISUJkdTNieDVNbVRFcDJuZnVDc3FHdEFQd2lsMFdpQTRzZUlYb1RrNUdRbVRweElTa29LS1NrcGJOaXdnZVRrWktLaW9neTIvZVdYWHd6ZUg0WVBIMDZuVHAwVXk4NmRPd2RvcTRzWkMyd2RQSGhRL0Z6VVkzVGt5QkdPSFR1R2pZMk4wY3IrK2c0ZE9zVGN1WE1CNVh0VVlTZE9uT0RPblR1QTluV20vNzRUR1JrcHdtYlZxMWVYWVROSmtsNHBNbkFtU1pJa1NaSWtTWklrbFlwS3BXTENoQW1zV0xHQ3ZuMzdZbXRyUzBaR0JzZVBIeGZiRkc0OUdCTVR3NkZEaHdBSUNBaWdidDI2T0RnNGlNRFpnUU1IYU42OE9XKzg4UWI3OSs4blBqNmVQLzc0ZzdadDI3Sng0MGJpNCtNNWNPQUFIVHAwd04vZi84KzdzNitBbjMvK0dkQzJrdEIzOHVSSk1TQlpFcGN2WHpaNlhBY0hCNU5mQ3Yzd3d3OHNYYnFVTzNmdThQWFhYNWZpclA5ZWRCWFEvUDM5eWM3T0ZsK2EzTHg1ayt2WHIxTzJiRmtxVmFxRXQ3YzNaY3FVZWRtbkswbVNKRW1TSlAwRitmbjVjZW5TSlRJek01OTdLL2NCQXdady9QaHgwdExTT0h6NE1HKzg4UVlKQ1FrbDJqYzlQWjFmZi8wVjBJWWRLbFNvZ0pXVkZZNk9qcUtkWVpNbVRlalVxUk5WcWxRaEpTVkY3TnU3ZDI5Q1FrSVV4OXV3WVFOSGpod1J2MWVvVUVGVUhjN0p5U0V6TXhOemMzTzZkdTJLcTZzckZTcFU0TVNKRTZXNnY0Y09IUklocC9mZmY1K3laY3NDMExkdlg1UDdQSHo0MEdEOXA1OStTck5telF5MmJkV3FsYUtLbXk3UTV1N3V6bGRmZlNXV3IxaXhRclRiMDFlaFFvVVMzUTh6TXpPc3JhMnhzckxDMnRvYWEydHJiR3hzc0xHeElTa3BTVkh0Njg5UXJsdzV4ZlBidFd0WGcyMEtoeEhYcjE5ZjVESDc5Kzh2Z21aRkJYTDBuVHQzamlkUG52RG1tMjhhck51M2J4OXBhV21BTm5oWVZDdklYcjE2NGV6c1hLTGJOTWJVeEtwWnMyYVZhSmtwdW0ySERCbUNwNmNubzBhTjRzNmRPMXkvZnAwelo4N3c0NDgvR29TcG5oZU5SaU1lTTEzRnhlVGtaSVBIMGR2YlcxVEcxNDB0Nks2TlI0OGU4ZlBQUDJObFphWFl4MWlielMxYnRoZ3MwN1crZlBEZ0FRQ1ZLMWRtMHFSSm9wcGRhYjMzM25zQTRqMHZJU0ZCVVUxdjdkcTFYTDE2bFpzM2J3TGFNYThWSzFZWUhHZnExS25ZMjl1THNaV2RPM2V5YytkT3NYN1BuajNzMmJOSGNkeVMwR2cwYk5pd0FRQlhWMWQ2OU9paFdMOXYzejd4czBxbDRwdHZ2akU0aG9lSEIyKy8vWGFKYmsrU0pPbDVrb0V6U1pJa1NaSWtTWklrcWRRY0hSMFpNV0lFWGJwMEViTmVkY3pOemFsYXRhcGkyZHExYTBWYkJkMGd2bytQRDc2K3Z0eTZkWXV6WjgrU2twSkNZR0FncnE2dVBIcjBpTEN3TUlLQ2d1alNwUXZmZlBNTkdvMkdsU3RYTW4vKy9EL25UcjRpRmk1Y2FIUzVMcXozck1ldFdyVXF3Y0hCcEtTa2NQVG9VY1UydWpZNkFCWVdGa2EvQUFnUEQrZVRUejRSdjVmMFM0Sy9LaXNySzN4OGZQRHg4U0VuSjRmNzkrOXo3OTQ5SWlJaWlJaUl3Tm5abWNxVksxT3BVaVhNemMxZjl1bEtraVJKa2lSSmZ4R05HalVpTWpLU2d3Y1AwcUZEaCtkNmJIdDdlM3IxNnNYYXRXdnAyTEVqMWF0WEp6UTB0RVQ3SmlZbWlnbzlRNFlNSVRRMGxQYnQyd1AvcXdKVXRXcFZHalJvQUtBSUpEazZPaHEwNUN6Y3VySjc5KzcwN05rVGxVckY3Tm16Q1FzTHc4TENRbEdSU1Q5d3BoK3F1SERoQXZmdjMxY2NMeWNuaDNYcjFnSGc2K3RMcDA2ZENBc0xVN1RpZTlsYXRHaUJ0YlUxY1hGeHBLU2tFQkFRZ0wrL1B4WVdGaHc2ZElpRWhBU2VQSG5DNk5HanhlTVZHeHZML1BuenFWcTFLdlhxMVRNYU5xdFFvUUt6WnMwaVB6K2ZGU3RXRUJVVmhVcWxZdENnUVNhclkwK2VQRmtFQjBFYjdoazBhSkJpbTdWcjE1S1hsNGU5dmIzaStSMDhlRERwNmVsa1oyZWpVcWx3ZEhRMFdmMXUyYkpsUnBmclY4ZzJ0VTI3ZHUzdzgvTVR2eWNtSnFKV3EvbS8vL3Mvc2V6SEgzK2tidDI2Yk51MlRTeTdkT2tTbHk1ZE1ucE1nQTRkT3VEczdLeTRYZjBBM1A3OSt3MnFlNjFkdTVidnZ2c09nSjQ5ZTVvODl2TmthV25KcEVtVEdESmtDRFkyTm1LU2s2NktYMm4xNmRQSDVMckF3RUNEWUZkcWFxb2lTQVhhOXl0ZDRLendtTVh0MjdkWnVIQWhqbzZPaXNCcHYzNzllUHo0c2JpR2ZIMTlEUUpuRnk1YzROTlBQeVU5UFIzUVh0TmZmUEVGdHJhMkJxRTMzZnVQZml0TFk1WEpDcmRMemN6TU5LaW10M3YzYnZHelJxUGg0c1dMQnNjcEtDamc2dFdySkNZbUdxeDdGdnYzN3hlVENULzY2Q011WExqQTc3Ly9UcTlldmJDMHRGU00wMFJGUlJtdDhoWVVGQ1FEWjVJa3ZSUXljQ1pKa2lSSmtpUkpraVE5RlRzN096dzlQUlVEZFNxVmlnOC8vRkRSWWpBek01TnIxNjRCVUxkdVhlclZxeWZXdFdyVml0allXR3JXckVsQ1FnTDI5dmEwYmR1V08zZnU4UHJycndQYWRnS2JObTBpSXlPRGdvSUNFaElTbm1rV3NtUm95NVl0Yk5pd1FZUUNwWkt4dExURTE5Y1hYMTlmTWpJeXVIZnZIbmZ2M3VYY3VYTmN2SGdSSHg4ZnFsU3BZdkNsbWlSSjBxc3VMeStQdTNmdkVoOGZUMlptNWovbS93ZHpjM05zYkd4d2NYSEIyOXNidFZvT24wdVM5T2V4dGJXbGJkdTI3Tm16aDU5KytvazJiZG84MTBwbm9hR2h2UGJhYTNoNmVqN1RjVlFxVlltM1RVcEtNZ2gyNktwUDZaVDJ2WGJreUpIaTU3bHo1eG9FenJaczJVSmNYQndxbFlxUkkwZVNtSmpJb2tXTHlNaklvRnk1Y3F4ZHUxYng5N211U3BhWGx4ZXJWcTFTSE10VUs4SERodzhiYlpFWUV4Tmp0SXBUWWJyL1p4WXRXb1JHbytIdTNidWlQV1JXVnBhb0dGV3RXalhlZmZkZE5Cb05jK2ZPNWVMRmkxeTRjSUZhdFdvWlBhNkZoUVdPam83TW1UT0g4K2ZQaStXbG1iVGw3dTVPeDQ0ZHVYRGhBbzBiTnlZakk0T1ZLMWNDMmxhRTkrN2RVMnkvY09GQ0RoOCtqRnF0THJMdDZhNWR1NHE5YlZQYjFLaFJRd1RPbmp4NVFsWldGcUJzVS9ucnI3OXkrUEJoY25Oemk3MGRIV01UaEhSVnZVRGI1bEwvV2tsSVNCQVZyVnhjWEVUZ3FqRGRKQ3o5OEZyaHdGWmhRNGNPRmRleXNVbGNYbDVlZlBIRkYxU3BVZ1ZiVzlzaWoxVWNYY3RNWTByNk45L1QvbzIwWmNzV2Z2cnBKd0JST1ZGZlRrNk9DSnU1dWJreGZmcDBuSnljMkxseko4dVhMemQ2ek1LVnhRQ1dMRm5Da2lWTEZJK2x1Yms1am82T2dQYTlTWGRmNCtQakZWVVhUVEUzTitlMzMzNER0TmZrdUhIakFFUzF0SkNRRUhyMzdpMjJyMWl4SWxldVhDbnltQ2twS2F4ZXZScUFoZzBiMHF4Wk13WU5Hc1RkdTNjNWZQZ3diZHUySlRzN3UwVG5Ka21TOURMSVQ4eVNKRW1TSkVtU0pFblNVK3ZYcng4UEh6N0UydHFhc21YTDR1L3ZUOFdLRlJYYjJOallzSGJ0V243KytXY0NBZ0lVNjdwMDZVTDM3dDBWQS9rZmZQQ0JZaHRiVzF1bVQ1K09oNGNINWN1WGYySDM1VlZsYkxBNU1UR1JhOWV1aWRtdGRldldOV2k3a0pxYXl1elpzL0h5OHNMSHg0ZktsU3ZqNCtOajBOWUM0THZ2dml0MllQbWZFalo0V3JhMnR2ajcrK1B2NzA5OGZEdzNidHpnK3ZYclhMdDJqUW9WS3VEbjV5ZmFCVW1TSkwzS0VoTVRpWXlNeE5uWm1SbzFhbUJuWi9lUCtSSXJQeitmdExRMFltSmlPSDM2TkRWcjFsU0V5U01FU1FBQUlBQkpSRUZVNkNWSmtsNjBxbFdyMHJGalJ3NGNPTURxMWF1cFVLRUNMaTR1V0ZwYUZybWZsNWVYUVNXeHd0UnF0U0pzZHVEQUFkTFQwOW01Y3ljOWV2VEF3c0pDc2IydVVwQ1hsNWVpTmR6Q2hRdEZJRXBuNDhhTmJOeTRrWHIxNmpGMDZGQ3hmUFBteld6ZXZMbkk4ekpXa1NnckswdXh2R1hMbGtVZVF5YzlQVjFVbjdLMHRHVEpraVU4ZnZ5WWpJd01RUHY1MVZRYlJQanpRaHU2bG5qbHk1Y25QajZleU1oSTVzMmJoNTJkblFoVGdiWmxYM0p5TXZIeDhhTGlrcXVySytIaDRZU0hoek40OEdEZ2YxWGZybDY5eXVEQmczbjA2RkdKejhYWDE1ZWFOV3VLMysvY3VjTW5uM3pDa3lkUFdMUm9rZUxhOC9Ed01IbWNrajUyWGJ0MkZlY05wbHRxWHJ0MmpXSERoaG5zWHpqQXFFOFhOZ3NJQ0dEaXhJbjA2ZE1IWDE5ZlB2bmtFNFlPSFVyOSt2V1pNR0VDM2J0M04zbk8rdUdlbjM3NlNWSEZiUDM2OVdKOW56NTlERjR6UlRFVlRpc04vYUNoc2RkTmNXYk5tbFZzQUFyK0Z3UnIxNjRkb0gwOHYvNzZhd0M2ZGV0R2NuS3lJbkNtcXpRM1lzUUlybCsvVHFOR2paZ3hZd1lxbGNvZ3hLa2JWMUNyMVVZL0d3Y0ZCV0ZyYTR1VGt4Tno1c3pobTIrK0lUYzNsMnJWcXBYNi9oYm03dTR1M3N2MHI3c05HemFJQ29nOWV2Umd3SUFCWXAreFk4ZUsxNTVhclNZME5CUnJhMnVjbkp3TTNuUExsQ2xUN1B0d1lmUG56eGNWM3pRYURSTW5UdVR1M2JzQXRHblRSandYYXJXYTlldlhHMVEyN05XckYvSHg4ZitZdjlVbFNYcjF5TUNaSkVtU0pFbVNKRW1TWkZLelpzMktiSkdvcTBKV0hMVmFUZWZPblEyV0YvZkZpVTZkT25WS3ROM2ZVV0ppSW4vODhRZTNidDNpMXExYjNMNTltNFNFQk1VMkVSRVJ0R3ZYVHZHbCtBOC8vTUNaTTJjNGMrYU1XS1pTcWFoWXNTSyt2cjVVcmx5WmdJQUE2dGV2VCtYS2xRMXUxOWJXbGdZTkd0Q2tTUk8rL1BKTDBhS2lPS1lHdm9jUEgwNm5UcDFLZEl5L09oY1hGMXhjWE1qTXpCVFAyNGtUSnloWHJoeisvdjVVcWxSSkJzOGtTWG9sSlNZbUVoRVJRV0Jnb0tnQThVOWlibTZPdmIwOTl2YjJKQ1VsY2ZueVpRSUNBbVRvVEpLa1AxWFZxbFh4OFBEZ3pKa3ozTHg1MDZDaWxDbW1nZzV6NTg0MXFDUjA0TUFCcmx5NXd1ZWZmMDVjWEJ6Mzd0MWo4dVRKZi9tL1VjdVVLVVBWcWxXNWV2VXEyZG5aWEw5K1hhd0xEZzZtWWNPR0pqK3ZSRWRIRzZ3ejlWbTRmZnYyakJrelJ2eHVLcHhuN0xFSGpMYWQxRzhQcVpPWW1HaXdiVnhjbkZpbUMyNjFidDJhVFpzMktlNHZhQU5LMDZaTnc4SEJBZENHcVJZc1dFQllXQmlnL2R3eVk4WU0zTnpjeEQ3ZTN0NDRPanFTa3BMQ2loVXJhTjI2TmFCOWJJMVZ4OU9Gdkt5dHJRM1dHYk45KzNhVGJUZExFcUxTdFI0Y1AzNDh6czdPb3YzajBxVkxPWGp3SUh2MzdtWDA2TkVjUEhnUTBGYWkwZ1dMN096c0ZLMVZDNGQwTkJvTlQ1NDhFYi92MkxGREJJd0EvdnZmLzRwMTgrZlBWMVNPSzJyYzVGbVlldjArclkwYk54YTdUZS9ldmRGb05PSjMvV0JkUVVFQm9LeHdWdmh4VktsVUpnTlF1c0NlcVNyZ2FyV2EzcjE3MDc1OWU4TER3emwyN0JnQWQrL2VWYnkyd0hobE1kMnkzcjE3SzlwNUZ1WFdyVnNBV0ZsWjhjNDc3eWpXNmU2djd0eEdqUm9scnNIQ2xRT05WVnJUVlVFenBVS0ZDdUxuYytmT2laKzl2YjFwMUtnUkowK2VKRDA5bmJmZWVzdG9aVHRkZ0U4R3ppUkplbGxrNEV5U0pFbVNKRW1TSkVtU1htRjVlWG5Nbno5ZjBkcWpNQmNYRjY1Y3VVS3paczBBN2FEanBVdVhNRE16VXd5UWFqUWFZbUppaUltSjRjU0pFN1J2MzE0Uk9ITjBkS1JaczJZRUJ3ZFRwMDRkTVlqODVaZGZ2c0I3K1BkbFkyTkRRRUFBTldyVTRQNzkrMFJGUlhIbXpCa2lJaUx3OS9mSHg4ZkhaSnNlU1pLa1AxdGVYaDZSa1pILzJMQlpZWTZPamdRR0JoSVJFVUdUSmsxa2UwMUprdjVVdHJhMnRHelpzc1NWdlo2R2xaVVZ5Y25KQUJ3NWNnUjNkM2Y2OWV0WDdIN3Z2LzgrWGJwMDRZY2ZmaEF0RkR0MjdFam56cDJ4dHJiR3hjV2xWSUVZWFF2SzlQUjBmdnp4UjBBYjdOQlZvUUpLVmJGcjhPREJ4TVRFa0ptWnliSmx5OUJvTkxpNXVURjI3RmpScXU5Wi9mTExMMGJiUnhvTHJSWEYydHE2eUlwcnhxU2twQ2lxb0FGY3VYSkZoS0g4L1B5b1g3OCsyN1p0NDlLbFN3d2FOSWorL2Z0VHRteFpWcTVjU1V4TURBQlZxbFJoNXN5WnVMaTRLSTZsVXFrWU1HQUFVNmRPSlNJaWdyaTRPRUJiNWNwWUlGRlhQYTVzMmJKRm5uZG9hS2pSNVFjT0hCQnRWazF0b3grbTFJWEhxbFdyWmpBUmE5Q2dRVFJxMUFobloyZDI3TmdCUUtOR2pVUjdVUmNYRjBYTHpjSVZ5cEtTa2hTZm4xTlNVdGkrZlR2dnZmZGVrZmV0SkxaczJWTGsrazgrK1VROE55WFJ0V3RYUU51Q1VqL2s5UGJiYjR1QVhIcDZPbVhLbEJIcjlNTk54ZEcveHZURGhQb1Z5a0I3N2VtcXB1bmVUMkpqWTBYcjBjSjByOEdpcnZ2dTNic1RGeGZIdkhuenhMSzJiZHZpNk9ob3RQSzZwYVVsNWNxVlV5eHpkSFFzY2JXeEpVdVdjT3pZTWFLaW9raE5UUlVCVFZBR3psNUVxT3VOTjk0Z0lTRUJWMWRYRGg0OFNGSlNFaXFWaXJGangxS2pSZzAyYk5qQWpoMDdpSXlNcEYrL2ZpeGJ0a3p4bXBXQk0wbVNYamI1S1ZtU0pFbVNKRW1TSkVtU1htR3VycTZFaG9heWJkczJRUHNGZ0xlM043VnIxNloyN2RyVXFWTkhNU0FLMnNIR0JRc1drSldWUlZSVUZGZXVYQ0V5TXBMSXlFakZqTzNHalJ1TDIxaXdZSUhKTHhHZVJ5dFRHeHViWno3R1g1V1ptUm1WS2xXaVVxVkt4TVRFY09YS0ZjNmZQMDlrWkNUVnFsV2pTcFVxY29CWWtxU1g3dTdkdXpnN084dXdtUjVIUjBlY25aMjVlL2N1VmFwVWVkbW5JMG1TOUZTQ2dvS3d0cmJtMEtGREl0Z0QybGFLNDhhTjQ3UFBQZ08wZ1JnZkh4OWF0V3BWNVBFY0hSMXhjSEJRVkh1eXQ3ZkgwOU9UZ29LQ1VnV3VGaXhZSUVKdXVsYVlvQTJ6NklmZkNsY1NLa3F0V3JVSUNBamdrMDgrUWFQUm9GYXJtVHAxS25aMmRsaGJXeHRVU1hxWm1qVnJ4c1NKRTB1MXorelpzMFdGTXAxdTNib1JGUlZGUUVBQW5UdDN4dHpjbk1xVkt6Ti8vbnlTa3BJVXdSMlZTa1ZvYUNnREJnd3dXWEc4U1pNbTFLeFprOGpJU0I0L2ZneEEvZnIxalc2ckN4a1ZEcTdwR3p0MkxFbEpTVWJYNlFlYjlDczg2Yk8xdGNYUHp3L1FCZ3A5ZlgycFZLbVNRZUJNclZiVG9FRURQdi84YzlMUzBuQjBkS1JodzRhaWhhbVBqNCtpd2xuaE1MbXVsYUcrclZ1MzByWnRXOXpjM09qU3BZdDREZjN4eHg5Y3Zud1pNUDNZNk5NRkswdkwxT3RYVjkxTy8zWFRwazBiUm80Y1NWSlNFaXRYcnVUczJiTXNYNzVjOGR6b3dxRExsaTFqMTY1ZGdIYUNXYjE2OVJTM3F6OXVvUDladm5DRnM3Tm56eHBVVGJ0Nzl5N0xseThIL2hlTTA5RmRML3BWOVFyTHlNaGd5cFFwNHY3V3FsV0xYcjE2TVhqd1lGRmRUSitwQUdoaHljbko0bHJRblFkb1h4TXFsWXI5Ky9mejIyKy9zV3paTWxHQlRUK2dxRmFybVRsenBtSVpHSyswcGxOY0MxTmZYMSttVEpuQ3NXUEgrT0dISHdCdDRLNUdqUnFBZG16SDJ0cWEzMzc3RFlEUFAvK2NlZlBtaWZFRDNmVXN4eE1rU1hwWlpPQk1raVJKa2lSSmtpUkprbDV4UFhyMElEOC9uOERBUUdyVnFtVXdlOWNVYTJ0cjZ0YXRTOTI2ZGNXeTZPaG9JaU1qdVhMbGloZ1lWNmxVQkFZR21qeU8vaUMyOUd6YzNkMXhkM2NuTGk2T0sxZXVFQjRlenJWcjF3Z01ETVRiMi9zdjM4WklrcVMvcnZqNGVQSGxsdlEvN3U3dVJFVkZ5Y0NaSkVsL1dTRWhJWVNFaFBESEgzOG9BaXNBTFZxMDROcTFhM3ovL2ZjQTdOdTNqNVl0V3hiN04rbXBVNmRFNVN1QXZYdjNjdm55NVZLSHAzUlNVMVBGT1lDMk12TzBhZFBvMUtsVGljSThoWDM3N2JkY3VuUUpnS0ZEaCtMbjUwZGlZaUpPVGs0bHJucGtqS2txVmJvd2tidTdPMTk5OVZXeHg5R0ZmdHEyYldzUUhpdUpQWHYyS0VKQUtwVkt0UHJiczJjUFY2OWVKVEl5MG1pVmJJMUd3K0hEaDRtSmljSEh4d2NQRHc5Y1hWMXhkSFRFeWNsSlZKN3ExNitmYUFlb1VxbDQvZlhYalI3cjRjT0hnT21XcmdBeE1URWl1RllVWGZXeXdoSVRFeFgzdFYyN2RzRC9xcXVCdGxWblFVRUJYbDVlSERseUJOQUdkNktpb2tUbHNKbzFheW9lazhJVnptN2V2Q2wrdHJlM0p5VWxSYlFoblQxN05sMjZkQUVnTXpOVDBRSzFSNDhleGQ2M3AxWFU2L2YrL2Z0czNyd1owRTRTR3pwMEtBRFhyMThuTEN3TWpVWmpFRkFDN2ZPbUN6RHBxb2I5KzkvL3hzek1qSmt6WndJb3duejYxZXQwQWFlbnJmeXFxMVpvNm5ySnpzNW0yclJwaW1EWmxDbFRua3RsOE5UVVZLUHRYSE56Yy9uMjIyOUpUVTBsTlRXVk9YUG1pTWVoY0tETHpjMk4rL2Z2bCtqMmRKWG9pL1B3NFVNV0xGZ0FhQ3NVZnZEQkI0QzJlcDJGaFFVZE9uVGc1TW1UbkQ5L25vaUlDTDc5OWxzKy9QQkQ0SDh0U21YbGRFbVNYaFlaT0pNa1NaSWtTWklrU1pLa1Y1eWRuWjJZd2Z5c3ZMeTg4UEx5NG8wMzNuZ3V4NU9lanB1YkcyNXVic1RIeDNQeDRrWE9uajNMdFd2WHFGMjdkcWxhblVpU0pEMHZtWm1ab3BxRDlEOTJkbmFLTDdRbFNaTCtiZ1lNR01EMTY5Y0pDQWlnVDU4K3FGUXFOQnBOa2ZzVW5wQ1NtSmhJWW1JaUgzLzhNVk9tVE1IWDExZXNDd3NMRTZHWThlUEg0Ky92TDlhNXVyb0NzSExsU2tXWUpqczdtMU9uVG5IbXpCa1JlaXFwdlh2M3NuWHJWa0FiVHZydXUrOVl2SGd4WGw1ZXJGbXpwc1FWMk5xM2I4K1lNV01BUkt2UDRtUm1abkx5NUVtVDY3Mjl2UldUZ1o2SFRaczJzWHYzYmxKU1VveXVkM056SXpnNEdMVmF6VysvL2NiOSsvZEpTa3JpOU9uVG5ENTlXckZ0dDI3ZEdEUm9FSUNZNlBUa3lST3NyS3lNVnF5K2YvOCttWm1aQUpRclY0N1UxRlNqNTFEVUJLYisvZnVMb0ZuaFZxekducXR0MjdheGYvOStIajE2Sk1JMkFJY1BIMVpjdTc2K3ZuVHUzSm5wMDZjRFVMRmlSYnk4dklpTWpCVDdGSzd3Rmg0ZUxuNysrT09QV2Jod0lVK2VQT0g4K2ZOOC8vMzNvczNyOHVYTGlZK1BCN1RWNEVyeW5LNWZ2NzdJOVJNblRoVGh2WkxJeU1oZyt2VHBaR2RuWTI1dXpwUXBVeWhidGl3YWpZYUFnQUJhdFdyRm9VT0hpSWlJWVAzNjlhSUtGMEJFUklRSWZyVm8wWUxNekV6T25EbURTcVVpSmlZR2QzZDNSYWhLdi9wdDRjRForKysvei92dnZ3OUFodzRkeU1ySzR1MjMzMmJreUpFQW9xSVlhS3VtNmNLRDF0YldSZ09SSzFhc1VEd1BBRTVPVGdBc1dyUklzYnhqeDQ0QS9PdGYvM3FtOFJJTEN3dW1USm5DOE9IRHljdkw0L1RwMCt6YXRZdlEwRkNEKzV1ZW5xNTRMUFdGaFlVcEFxU3paczBxOXJZZlBueklwRW1UeFB1ZnJhMHRFeVpNNE9IRGh5UWxKYkZ2M3o1VUtoWGp4NDlud0lBQnBLV2w4ZjMzMzlPd1lVTnExNjR0SzV4Smt2VFN5Y0NaSkVtU0pFbVNKRW1TSkVuU1MrTGk0a0pJU0FqUjBkRmN1blNKNDhlUDQrcnFhclJWcWlSSjBvdVVuNTh2djZ3eXd0emNuUHo4L0pkOUdwSWtTUytNbVprWmMrYk1VVlExaTRxS0VqOFhybloyNU1nUm9xS2k4UFQwRktHVVNwVXFjZS9lUGVMaTRqaDE2aFRCd2NGaWUxM0ZMTkJXWVhKM2R4ZS9tNXViYytUSUVWRXR5dGJXbG95TUROUnFOZVhLbFNNeE1aR3Z2dnFLb0tDZ0V0K2ZzMmZQaXA4MUdvMElCdWxYYVNxdEpVdVdsR2k3cEtTa0lyZHQzNzY5SXB3MGJ0dzRybDY5eXA0OWU3QzF0YVYzNzk0R253R3lzckxZc21XTHFEalZ1SEZqcksydHhmcWdvQ0JGbUVtdFZ1UG41MGVkT25VSUNnckN4OGRIck92U3BRdHhjWEdFaDRjVEVSSEJ0V3ZYUkFCSXBWTHg5dHR2aTIzMzdOa2oyaXBtWldXeGVmTm1nMUNQL21POWFkTW1YRjFkUlRWdVhVQ3ROQzFXVFcycmE1azRhOVlzc3JLeWpGWkNVNmxVMk5uWmtacWFpcjI5UGRPbVRlUHk1Y3NpVktjN3RpNGdwMWFyRlgvM1pHZG5jL0hpUlVBYlFHclVxQkZEaHc1bDl1elpBS3hac3dZUER3OGVQbndvMmpmYTJ0b3liTmd3eFhta3A2ZHorL1p0Y1V3ZC9TcHR4dWovcmFGcjFRbVlyRVErZGVwVVVRVk1wVkl4WThZTXNyS3l5TXpNTkFpTWJ0dTJqZURnWUtwVnF3YWdxTTdXcmwwN0tsZXVqSU9EQThuSnllemR1NWVCQXdjcUtuTjVlSGdBMnJDWjd0aUZLNXpGeDhlTDlxakhqaDJqZmZ2MjR2WjBkRlVIQVRadjNreElTSWpCL2FwY3ViTFIrNXVUa3lNQ1pvWHQzYnVYdlh2M0dpd3ZIR0QwOHZJU0xYWDFnNDRBVmFwVW9XL2Z2cXhac3dhQWRldlcwYlp0MnhjZTZJcU9qdWJCZ3dmaWQ5MDFDT0RzN0N6ZWY1MmNuQmc4ZUREejVzMmpYTGx5cEtTa0dMVDdsQ1JKZWhua3U0OGtTWklrbGRBNzc3d0RhRDlnRlo1TjgyYzdmLzQ4QlFVRmVIcDZVckZpeGVkNjdNT0hENU9jbkl5WGx4ZlZxbFVyY2NzdVV4SVNFdmo0NDQ5eGQzZkgwOU9Ud1lNSEt3WkZKS1dZbUJnbVQ1NU1sU3BWNk5HakIxV3JWbFdzVDBoSVlOU29VZFN1WFp0bXpaclJ0R25URWgxWG85R3dZc1VLNHVQalVhbFVEQjA2RkdkbjUxS2ZYMXBhR2hxTnBzaEJ1di8rOTcrQWRxWmF6Wm8xUzNYODdPeHNjbk56bjdteVFsR3pJNHRhSnowL3IrbzFweHUwYzNSMEZBTm1oVjIvZmwwTUNoYlZZbENTSk9sNTh2THl3c1BEZzVzM2J4SVpHY21CQXdmdzgvTWpNRERRb05XTEpFbVNKRW1TSkQxUHk1WXQ0L3o1ODlqWTJHQm1aaVlDTTZDc2JnVC8rMXpkcGswYjFxMWJCMmlySktXbXBsS3VYRGxxMWFyRm0yKythZlIyeG84ZnIvaDk5ZXJWb2dXbGo0OFBsU3RYNXZEaHc2alZhcjc2Nml2R2pCbERwMDZkUkRXbWttalZxaFVuVDU3RTFkVVZiMjl2UER3OHFGaXhJbjUrZm9ydFRKM24zTGx6UzN4Yno2cGR1M2FpSWxKR1JnWTdkKzVrOU9qUk5HN2NHSUFyVjY0d2I5NDhFVGFyVnEwYWt5ZFBWb1FBYTlhc3ljaVJJNmxZc1NJVEowNGtMeStQcUtnb29xS2kyTFp0VzRuT1k5T21UY1RIeDRzd1lHeHNMTjkrKzYxaW05MjdkOU94WTBkR2poeko4T0hEeWMvUE53aGJBZXpZc1lPTWpBeHNiVzJCb2x0dGdyYkNreTdVVTNoYjNmaGRtVEpsY0hKeXdzYkdCbGRYVjhxV0xZdWZueCsydHJhaU5lVFhYMytOdjc4LzMzenpEZTNhdGNQZTNsNWNiMVpXVmlLc3BLdGFhbVZscGJpdDA2ZFBpM1ZCUVVGWVcxc1RFaExDK2ZQbk9YRGdBQVVGQlh6MjJXZmlYQUZHalJwbFVKMzY2dFdyVEpnd3dlQitqaDQ5dXNqSHdkUzJwc1l1M2QzZFJUZ3BMeS9QYUtCTlYvR3RvS0NBdVhQbnNuejVjbEpUVTBYTDBjcVZLNHV4NTVDUUVIYnMyTUgrL2Z2cDA2Y1BaODZjRWNmUmpiVVZGWERTRDhrOWVmS0VjZVBHOGNVWFg5QytmWHZxMUtrRElJSjYrclp0MjBaV1ZwWUlXalpxMUFoZlgxK3FWcTNLL3YzN1RUeENMMGIzN3QwNWV2UW9HbzJHOGVQSFkyZG5KKzZ6c1VEWHJGbXphTml3b1FnemR1ellrUkVqUnBRcVpObXdZVVBjM2QxNTh1UUozdDdlZUhwNjR1N3VUb1VLRmZEMDlGUnMrK2FiYjVLV2xzYWJiNzZKbloyZG9xcGg0V3A5a2lSSmZ4WVpPSk1rU1pLa0V0TE42TktmbFdmS25UdDNGRE84OUtuVmFwWXRXMWJpMnpYMm9YTHExS25rNXVieXdRY2YwTHQzYjBEN1lkbmEycHIxNjllelpjc1drOGRidW5TcHdld2lIWTFHdytyVnE4VWd6dHk1YzUrNXpQdmx5NWQ1OU9nUmp4NDlFdWRZRWlrcEthWDZJRjZZbloyZEloaVlrSkRBMnJWcnFWR2pocGl0bDUyZFRXWm1Kams1T2VUazVKQ2RuVTFXVnBhWURaYVJrVUZhV2hwcGFXbWtwS1RRcjE4L0VZVEt6ODh2MWZOb2pKT1RrM2orZEM1ZXZNaURCdzk0OE9BQkF3WU1NTmpuOE9IRHhNYkdFaHNiUzVreVpVb2NPRnV6WmcwN2QrNEVvR3ZYcms4Vi9BSFl1WE1ubXpadG9uTGx5bno0NFljMGJOaVFyS3dzeGZPcUcxVFJueldtNzhLRkM5eThlWk9VbEJRU0V4TkpTa3JpOGVQSEpDUWtrSktTUWtoSUNCTW5UaXp4T1VWRlJYSG8wQ0hGc3FTa0pQRno0ZWVwcUhVQVE0Y09MZFhBZ0NtaG9hRU1IVHIwbVkvelYvVXFYWFA2ZE84cjdkcTFFMjA1SGo1OFNFWkdCazVPVGpnNk92TEZGMSs4bEZDaXJKd2hTWktabVJsVnExYkZ4OGVIaUlnSWJ0eTR3ZjM3OTZsVHB3NlZLbFY2MmFjblNaSWtTWklrL1UzNStmbXhlL2R1byt2MHE1VUJ2UGJhYS96ODg4KzBhOWRPQk00QUVUNHEzQTZ2S0xhMnRsU3NXSkU3ZCs3dzBVY2ZLVDZEZTNsNXNYRGhRaXBXck1pQ0JRdkU4b1VMRjRxZjlkc2o2alJyMW95ZE8zY3FKalBtNU9UdzRNRURSZHRPVDA5UDJyVnJaN0Mvc2NCWjRiRUJqVWJEL3YzN1dibHlwZEUya3JhMnR2VHMyWlBRMEZDRFlGTmhNMmJNWU42OGVSdytmSmlFaEFTbVRKbENVRkFRZG5aMkhEdDJUR3hYcjE0OS92T2YvNGdnbHo3OXltUlB3ODNORFRjM04wRDdXTTJjT1pQTXpFeFVLaFhEaHc5bjhlTEY1T1hsc1dyVktxWk5tNGE1dVRtclZxMGlPanJhYUF2V0JRc1drSjZlVHBjdVhWaTdkaTNEaHc5L3B2YlV6WnMzRisxTi9mMzlhZCsrUGFDZGdLZ0xuS25WYXN6TXpCZ3laQWk1dWJsTW5EaFJqSEcvKys2N1lrdy9PVGtaTUF5YzZiZE5iZFdxbGZoNTlPalJ4TWJHY3VuU0pVWFk3TDMzM2xOczl5SmxaR1NRbnA0dWZuLzgrREdob2FFa0pDUlFzV0pGWEZ4Y2NISnl3c0hCQVh0N2UrenQ3Ykd6czZOTW1US01IeitlaUlnSUdqWnNLSjVEM1NUTDNOeGNQdjMwVTdLenM4VmpsWktTd3VlZmZ5NUNqcjYrdnVMYTBLL1lWbmhTMUlrVEo4VFBmbjUrM0xoeGcwbVRKckZnd1FLYU5HbkNxVk9uT0hueXBNSDE0dVRreE1TSkUzRjBkS1JyMTY1VXFWS0ZSWXNXR1h5L1lXbHBxYWpNQm9qQWFNZU9IWi9MR0t5Wm1Sa3pac3pBMGRGUkJNeDBWZHRlVkFVeGxVckYwcVZMRmU5WEdvMkd4NDhmOCtEQkEyN2N1S0VJeTNidDJsWDhySDlORlBjK0kwbVM5S0xJd0pra1NaSWsvWDhsRFpoRVIwY1h1VzJ2WHIzdzhQQmc1Y3FWUnRjUEdqVG91WjNmdW5YcldMZHVIUzFidHNUUzBwTGJ0MjhiektvcXpNek1qSnljSEg3KytXZURkWThmUHhZZkxxMnNyTGgxNnhhM2J0MHE5dHk2ZE9rQ3dEZmZmR093VG45Mms3bTV1ZEZ0QUJ3Y0hIajMzWGZGNy9uNStVYkxvNWVVZm1XMmdvSUN4bzhmejcxNzl6aDA2QkRlM3Q3VXFsV0x6WnMzODkxMzM1WDRtRTJiTnFWKy9mcmkvUGJzMmZQVTV3ZmFnYlBDZ2JOejU4NEJpTmxNaFIwOGVGRDhYSkpyVnFQUnNIYnRXc1dNeHUzYnQ3TjkrL1lpOTJ2Y3VER2ZmZmFad2ZMang0K2owV2k0ZmZzMmxTcFZJakV4a1o0OWUxSzVjbVY2OWVwRjgrYk5pejJuUTRjT0daM1JwblB0MmpYbXo1OWY1RGJ3djhHK2UvZnVzV3ZYTHBQYmxYYmRQemtrOWp5OGl0ZGNjZGF0VzhlaFE0ZDQvZlhYbVRadDJqTWY3Mms5eStDckpFbC9MeFlXRnRTdFd4Y2ZIeC9PbnovUDc3Ly96dTNidHdrS0NucW1Wa0NTSkVtU0pFblNQOU4zMzMwbjJsK0NkZ0xlb0VHRFJJaWlWcTFhQnZzNE9qclN2bjE3T25YcXBGZ2VHQmpJRzIrOGdZdUxpOUhiOHZmM1Y3UjRQSGp3SUJzM2JnUmc0c1NKMUtoUlE2eHpkbmFtUllzVzFLaFJnL3IxNnhzRXU0eU5qUmtiMDlUUmFEU2NQWHVXbUpnWThTODZPcHBIang2aDBXaWVlZkpvYW1vcVI0OGVaY2VPSGVMeGZQZmRkOFVZaUtlbko4SEJ3V3pkdXBVMWE5Ynd3dzgvMEw1OWUxcTFha1dWS2xXTUh0UEt5b3JKa3lmajZla3BIaWRkSlhlZDRPQmcvdjN2ZjVjNDlPTGg0VkZzRzlEaHc0Y3JXdm5wckYyN2xtdlhyZ0hhUUUvSGpoMDVlZklrNTgrZjUvSGp4MlJuWjdOcDB5YSsvLzU3UUR1aHIzQWxxdmo0ZUNJaUlzak96cVpCZ3diY3YzOWZFWTR4cFNSandjVTlCaGtaR2N5WU1VTlUvL0wxOWFWSGp4NkF0aExZOGVQSEFSUVRHUzlkdWlUYVBkcmIyOU9pUlF0QUc3N2JzMmVQb3VLZnpzR0RCL0h3OEtCbHk1YUtjNnBWcTVaQldPcm16WnNjUEhpUTlQUjBFWnpUK2ZycnI3R3lzaUlvS0lnNmRlb1lUTlpPVFUxbHdvUUppZ3Bta3laTll2cjA2Y3lhTmF2SXh3Smd5SkFoMk5qWVVMRmlSVFFhaldqRENYRC8vbjNGKzRLT3JnMHBJTUo5b0h4KzlBTk9NVEV4SXZqbjYrdkxGMTk4d2JCaHczQndjTUREdzROejU4N3grZWVmQTlyeDdGOS8vVlZ4ZXpFeE1ady9mNTdzN0d5bVRadG1ORHhWMURqNG5qMTdqSTdURjU0TW5KU1VKTjREOUNjazY5Ti9YN3QrL2JxNGJvMEZQUXZUYURTS1VLdEtwYUpkdTNaR2c2MDZaOCtlNWZidDI4VEZ4UkViRzh2RGh3K0ppNHNqSnljSGdMNTkreHBVWjlUUnZVNUJXd1ZRa2lUcFpaQ0JNMG1TSkVuNi8zUXpkVXlKaTRzRHRLR3A4dVhMbTl5dU5GOENybHExQ25OemMvcjM3dzlvWitOMDd0eVovZnYzbDdqa09XZy9YRHg4K0JDTlJxTW9uNnlyOUxOKy9YcU9IajJLcmEwdFBqNCtwS2VuczN6NThpS1BtWjJkWGV3Mk9yckFXWEdCa2l0WHJuRGx5aFdqNjd5OHZCU0JzK2ZKek15TUNSTW1NSHIwYURGTGIvbnk1WXAycEdabVpsaGJXNU9YbHljKzBOV3VYWnN5WmNxSWZ5K3lGZWg3NzcwSElHYVBKU1FraU9zQ3RNL2wxYXRYdVhuekpxRDl3THBpeFFxRDQweWRPbFdVSUU5TFMrT3JyNzRTSC9pZjFaMDdkOFNnUk5PbVRYRnpjK1BFaVJNVUZCU0k4eXFKQ2hVcW9GS3BLRmV1SERrNU9XUm1abUp1Yms3WHJsMXhkWFdsUW9VS2lsbHh4YkcwdERSbzc1Q1Nra0pCUVFGZzJQcWhxSFdGdFczYmxwNDlleXFXNldicWVuaDRHSDB2MEgvZS9tbGUxV3ZPbUJNblRtQmpZMFBIamgzRmJWU3VYUGtaei9qcDZTb3FTcElrNlhOd2NLQjE2OWJjdm4yYml4Y3Y4dXV2djFLelprMzgvZjBWYlhRa1NaSWtTWklreVpSVnExYUpjSkRPcmwyNytQMzMzMm5Sb2dVVksxYkUydHFhTVdQR1lHNXVMdjZCZGhKbldGZ1krZm41NU9mblU2RkNCWUtDZ2hnOGVMRFIyOUlmUDlVeE16TlQvS3kvN3NtVEo3UnQyMVl4Y2ZSWnFGUXF2dnp5UzVPZnIvVkRHYi84OGt1eGt4MEJNak16MmJWckYrSGg0Vnk4ZUZGVXViS3pzMlBFaUJHMGJ0MWFqT09xVkNvR0RCaEFsU3BWV0xKa0NTa3BLV3pidG8xdDI3Ymg3T3hNclZxMUdEVnFGUGZ1M2VQUm8wZmN2MytmVzdkdWNmWHFWZkhZR1hQaXhBbTZkT21DajQ4UFhsNWV1TG01NGVqb1NQWHExWTEyc3NqUHp6Y1pxTkhmeHBqZzRHQjI3dHlKcTZ1cm1EamRvMGNQZ29LQ3FGZXZIaE1tVENBaUlnSUFWMWRYQmc0Y0tBSm5NVEV4SkNZbWlvQ1dybDJqcWVwNXljbkpmUERCQjZTbnA2TlNxUXlDU0tYdFFIRDc5bTFtelpvbHhubktsQ21EajQ4UEgzendBWmFXbGlRbko0dHJ3OVhWRmRCZTQvcEJ4RzdkdXBHZW5zNitmZnZZdlh1M0l1aGxabVlteGhSalkyT1pNMmNPcTFhdG9uWHIxZ1FIQitQdjc0K0ZoUVV1TGk3Y3VuV0w0OGVQYy9Ub1VVVlE2OUdqUndRRUJBRGFpZHE2MXBYSGp4OUhyVllURUJCQXc0WU5hZHk0TVQ0K1BzeWVQWnZyMTY4cjd1ZWRPM2NZTUdBQURSbzB3TnZiRzJ0cmEwWG9UYVBSaU5lczdsOXViaTcxNnRWajJMQmhqQm8xQ3RDR3FCd2NIRVJsTkFjSEI2S2lvc1R6NStUa1JLVktsWGp2dmZkUXE5V0sxcmE2aWx3YWpZWkZpeGFKNjZsMTY5WTRPRGd3ZmZwMHJLeXMyTGh4SXovODhBTUZCUVc0dUxnd2NPQkE4VHcvZXZRSWMzTnpZbU5qQVcyTjh5OFZBQUFnQUVsRVFWUmIzUmNwTFMydHlJbkpzMmJOSWlvcUNuTnpjL0x6ODRtTmpSWFYyUFMvUnpEbDVzMmJoSWFHaXQvTGxpMHI5bGVwVklxSi9iclA4M3YzN2kxeUhGWDNYVTl1Ymk2REJ3L0d6TXdNUzB0TDh2THl1SHYzcnRqdWFUdExTSklrUFNzWk9KTWtTWktrLzIvVHBrMUE4V0VSbFVxbENIWHB2UGJhYXd3Y09GRDgzcTVkT3c0ZlBpeG1HczJaTTRlZ29DQkZlVzR2THkvRklJdTl2VDFlWGw1RzIzYnF6NHpxMjdjdnVibTVkTy9lbmViTm16TjY5R2cwR2cyQmdZSFVybDFiZk9qMzh2SkNvOUdJR1ZvTkdqUjRZZVdmbnpjbko2ZW5hbVZuYWlDaVdyVnFEQmt5aElVTEY1S1JrY0daTTJjSUNRbWhXYk5tV0Z0YmkrZDA0Y0tGWXFia3ZIbnpTblNieGlvejZjN0RXSXMvWStkWWVGQXBNelBUWUZhZi91Q01ScU1STS9YMDZRWTlUcDA2eGVMRmk0bVBqMWVzRHd3TVpQRGd3WW9CdGlkUG5yQnExU3B4M1ZoWldkR3hZMGVEWSt2UFZ1eldyUnVBNGh6Q3c4TVZJYUNVbEJTKy9mWmJ4VEc2ZGV0RzkrN2Q2ZG16SnlxVml0bXpaeE1XRm9hRmhRVWZmdmloMkU0L2NLYmZGdURDaFFzR00rOWF0bXhKeTVZdEFlM2o2T2JtUnYvKy9jWGpWM2hRdGFoMWhkbloyZUhsNVdXd1AyaG5ndGFyVjYvSS9mOUpYdVZyTGlrcGlmSGp4OU9uVHgreFBDTWpneDkvL0JFek16TXhFTGxod3dZMmJOaWcyTC93NjNYVHBrM0ZCcFNmUmxoWW1BeVBTSkprbEVxbHd0ZlhGdzhQRHk1Y3VNRGx5NWVKaVltaFljT0d6KzJMT1VtU0pFbVNKT252Uy85dnh0RFFVRTZjT0VGOGZEd3hNVEdscXZ3UE1HTEVDSUtDZ2t4Vys5Rk5xRFNsY0VXbXBrMmJNbjM2OUZLZGcvNTQ0ZHk1Y3cxQ1NwNmVua1JGUlFIYWdKQ2JteHNlSGg1NGVIZ1lIWE10am8yTkRSRVJFYUxxbUxtNU9lM2F0ZU9ERHo3QXljbko2RDR0Vzdha1hyMTZiTm15aGIxNzk1S2RuVTFDUWdLMnRyYWtwYVV4YXRRb01ZWlhtSXVMQzIzYXRNSE16SXhmZi8xVmpMTmtabVlhVE9iOTlOTlBqUWJPWW1Oam4zcENaR0JnSUNFaElZU0dob3BRVWQyNmRVbEtTbUxZc0dFaVFHTnZiOC9NbVRORkM4ZVVsQlMyYnQzSzFxMWJ4YkVhTm14b2NQemMzRnc2ZCs1TWJtNnVvclZpNGZFM1FGVEtLMm4xcHJWcjE0b3hIclZhelpRcFV5Z29LT0RRb1VNRzI3NysrdXNBYk42OG1SczNiZ0RhQ1Q5WHJseGgzYnAxaXZhWm9LM2M5Y2tubjVDVWxNVENoUXRGK0NveE1WRlU5aDgwYUJBZE9uVGdvNDgrTWxvOUxpQWdnTXpNVE1XeTVzMmJjK2JNR2JLeXNzakx5eU04UEp6dzhIQldyMTVOa3laTmFOcTBLV0ZoWWFqVmFzYU1HY09lUFh1SWlvb2lMeStQMDZkUEs2cVJGYWRGaXhZRUJBUXdmLzU4dkwyOURUNVAzcjU5VzFFUmJOQ2dRZFN1WFp2azVHUkZPMDJWU2tYMTZ0VUJiVFUrM1d2RDJ0cGF0TG4wOHZKaTRNQ0JQSHo0VUR5Mm4zMzJHUTRPRHRqWTJKQ1ptY25FaVJNVnR4OFlHR2p5M0kwRnhYVGhycmZlZWt2eHZZeE80YmFmeGFsYXRTcUhEeDgydWs1M3Y0cmk2K3ZMalJzM3lNbkp3Yy9QajJyVnFuSGp4ZzJHRFJ1R3BhV2xtT1FPLzZ1WVZxbFNKVVhnek5IUkVTOHZMeXBWcWtTbFNwVm8zTGl4dUMvT3pzNWN1SERCNEhadGJHeG8wS0JCcWU2ckpFblM4L0xYK01aWmtpUkprdjVFeFpYdXpzdkxNN3FOc1EvM3hTbjhRV1hqeG8yaWRIcGh4c3JVMjlyYXNtUEhEbkp6Y3dINDRJTVBERXF1aDRlSGk1bFl3Y0hCZ0haQVFIOXdKanM3bTQ4Kytvajc5KzlqYm03TzdObXpxVnUzYnFudmo0NnhrSlVwcFoycDlpemVmdnR0TEMwdGFkeTRNZmIyOXNYZXRySDFMN3JsbnJtNXVhaTZsWlNVSkdhSHhjZkhjK1RJa1JMdG41YVdwZ2ordlBYV1c2U21wbkw4K0hFdVg3N01qQmt6Nk51M0x3MGJObVRmdm4zczJMRkR6Tzd6OHZKaXlwUXArUHI2S282Ymw1ZEhXRmlZK0YwM0UrK1BQLzRReXdxWExuL3k1SWxCQ2ZtMzNucExERmFWMU1pUkk4WFBjK2ZPTlZycUhiUmhzd0VEQnRDalJ3OW16cHdwWGhlRkZiWE9tTUdEQnh0dExidGt5UktEOWdULzFBRGFxMzdOcGFTazhQanhZOFh6SGhBUVFHNXVMdFdyVnpjNXlQdG55TWpJSUN3c2pHdlhybEc5ZW5XdVhyMzYwczVGK25QcFpzenFCODhsNUdOU0JDc3JLeG8zYm95bnB5Zm56NS9ud0lFRDFLcFZpNnBWcThyQXFpUkpraVJKa21SUzY5YXRXYk5tRFI5KytDSGR1M2VuVjY5ZWJONjhtVk9uVG9sV2t5V2hVcWxvMnJUcEN6NWI0M3g4Zkl3R0t1clVxV013TWJoMzc5N2s1dWJpNWVXRnA2ZW55Y20zdFdyVk1ob2ltVHQzcnNHeWp6LyttSTgvL3BqbXpac1RHaHBxdE5WbllmYjI5Z3daTW9TZVBYdHk0TUFCd3NMQzZOU3BFMjV1YmpSdjNseU04MWxhV2xLdFdqWHExS2xENDhhTkZkV00rL2J0UzJSa0pHZk9uT0hpeFl2Y3VIR0RyS3dzUUR0WnQwbVRKc1dleDlNWU4yNmNvaklkYUVOMEowNmM0Tml4WS9qNCtEQjkrblR4T1BUdDI1ZGx5NWFKa0paS3BhSjU4K1lFQlFVWkhOdkN3b0lLRlNwdzc5NDlzY3paMlptUFAvN1lZTnVTUE03NkprK2V6Smd4WTdoejV3NVRwa3loUVlNR3BLYW1ZbU5qUTBGQkFlYm01dGpiMjlPcVZTczZkT2dBYUFPS3VqQlEzNzU5c2JlMzUrVEprK0tZYm01dTlPN2RtemZmZkZNOEw5OSsreTAvL2ZRVE8zYnNFR05oN3U3dWhJYUdvbGFycVZXcmxnaWN1YnU3MDZaTkcwSkNRZ3p1VDJCZ0lJR0JnV1JuWjNQdTNEbU9IajNLcVZPbnhITWNHaHBLdFdyVldMRmlCZi8rOTc5cDFLZ1JMVnUyNU9lZmYrYlVxVk1rSkNTUWtaRkJkblkyK2ZuNTVPWGxVVkJRZ0VhalVieXV6Y3pNcUZpeG9oaGJNOVpDRjdTVi84ZU9IY3ZpeFl0cDFxd1pJU0VoQU5Tc1daUHc4SENzcmEwcFg3NDg3Nzc3cmhqSHExKy9QcE1tVGVMTEw3K2tXN2R1SXRScFpXVkZ6NTQ5bVQ5L1BuNStmdnpuUC8raFFvVUtBSFR2M3AwTkd6WW96ckZXclZwRmZoOVIxSGl5V3EwdTBYaXovbmNXbzBlUE5nZ0YxcXhaRTlCZXZ4WVdGdGpZMk9EbDVjWGJiNzlOOCtiTkFXMzRVWGVNd3QvWG1KbVpzWGp4WWxRcUZWNWVYcWhVS254OGZGQ3BWQWFCUGQxcjQvWFhYOGZEdzBPRXpJcTZILzcrL2lKd1ptbHBpYTJ0TFY1ZVh2VHIxODlrK0ZXU0pPbEZrNEV6U1pJa1NUSWhKQ1RFWUphTk1YOUdZQ29oSWNGb0lPTE1tVE5FUmtZQzJ2Q0V1N3U3UWVCTUY5aXdzTEFRTTJJS1c3VnFsUWp4NU9mbk0yN2N1QktkMTlOVUlIdloyclZyOTl5UEdSMGRiVkJWU2NkWXhhV2l1THU3aXcrdCtwVzRObXpZSUFadGV2VG93WUFCQThRK1k4ZU9GVldmMUdvMVpjcVVZZWJNbVh6NjZhY01IRGlRNXMyYm85Rm8rUDc3NzFtM2JoM3g4ZkY4OWRWWGl0dTF0TFNrYTlldTlPN2QyMmdGdjZOSGp4cVU0bytMaXhPekJrdkQyR3NtS3l0THNWeFhzYXcwbGk1ZFNuWjJOdXZYcitmaHc0ZU1HVE9HSTBlT2lCYVl4dWpXdWJxNjh0cHJyeG5keHRMU1VqRWpUaGRhTWpjM054aDhLKzNNdWVqbzZHSkRycThLTHk4dm83Tk5RVHZvOHlwZmMwK2VQQUVRN1daQjJ4SjEzTGh4b2pWdDJiSmxlZXV0dHdEWXQyOGZxYW1wQUFhdGZvdWJWYXMvS0ZtVW5Kd2M0dVBqaVkyTnhkemNuSTRkT3hwVWg1UCszbXhzYkVoTFMzdXFHZlovWjJscGFTYXJKVWhhdXBiTzU4K2ZKenc4bkFjUEh0Q29VYU1Tei9xWEpFbVNKRW1TL2xsY1hGejQ3TFBQYU5Tb0VhRDliRHhzMkRDR0RSdEdRVUVCT1RrNUJ1MzNDdi9UalV1V0wxOWVjV3hkdFhKL2YzOUEyeDZ1TkFxUHF3UUhCK1B1N200d3Z0S2xTeGU2ZE9saXNIKzdkdTBNeHZxS0MyR05HVE1HMEk1ekdLdW9wSnY4cVQ4RzR1Ym14dGF0VzAxTzlOQ05IZWlQTytnNE9EalFyVnMzVWJrZDRQMzMzNmRKa3liNCtQamc3ZTF0TWhTblVxa0lDQWdRUWFHQ2dnSmlZbUtJaTR2RDB0TFNZTEtPcm1wWCtmTGxGWldxakZtMmJCbVBIejgydXE3dzg2STdsL0hqeHhNUUVFREhqaDBWNTl5aFF3ZENRa0pJVEV4RW85RlFybHk1SWovcmZ2SEZGeUtBWTJabVJvVUtGWjdMeENNYkd4dG16SmhCYkd5c0NGV1ZMVnZXWU1LaXZsYXRXbEcrZkhrMmJkckV2LzcxTDFRcUZlKy8vejZYTGwzaXJiZmU0dlhYWHpkNFBDd3RMWG5ublhjSURRM2x6Smt6SER0MmpCWXRXb2pIcEd2WHJsaFpXZEdtVFJ2eDJpaUtsWlVWelpvMW8xbXpabVJuWjNQeTVFbnUzYnNuUWtuTGxpM0R3OE1EMEk0OWhvYUdLbG8zUGs5dDJyUWhNREJROFZyLzhzc3ZpOXluVmF0V3VMaTRHTnpYOXUzYlkydHJTM0J3c09MNWZlKzk5K2pjdWJNWTk3T3lzaEl0VGw4RVk5OWhMRml3d0dCWlFFQkFzZDkzNk1Ka3BoU2VVR3RoWVVHTkdqVkUrMUJIUjBmZWVlY2RLbGV1REdpcnF1bGF6eGFuWDc5KzlPM2I5eS9Ud1VhU3BIOEcrWTRrU1pJa1NTYUVoWVVwcXV1OENELzk5Qk5tWm1iODYxLy9BcUJYcjE3MDd0MmJuVHQzc21iTkdySGRnQUVEU0U5UE45aGZGellEaUlpSW9GZXZYdlRxMVVzc3k4ek01T2pSbzRCMnRwR3hMM0FQSGp5b2FQUDVQRVJIUi8rcGxjdUtFeDBkYlJERTY5U3BrOUVxYkJzMmJCQXpESTJ0Ti9ZWXhzVEVHRlJWMGpGV2NlbHA2Q3BzV1ZsWjhjNDc3eWpXNlljUjFXbzFHbzBHSnljbnBreVpRbHhjSEZ1MmJPSFdyVnRjdlhyVm9CeTgvakZPbno1TmRIUTBMaTR1T0RnNFVMWnNXYnk4dktoVHA0N1JzdVhIang4WFAzLzExVmZVcVZNSEtMcWQ2SXZVckZrenpwNDlTMTVlSHIvKytpc0JBUUZzMzc2OVJJR3V4bzBibXd5Y0xWNjhXUEc3N3Y0TkdUS0VUcDA2R1d4Zm1tcy9PanFhVTZkT2xYajdsODNVZ01xcmZzMzkvdnZ2QUFhei9UUWFqV2pmV3E5ZVBkSFc5ZVRKa3lKd3B0L3F0U1JLODN3Nk9EaFFxMVl0R2pkdWpJMk5qUXljL2NPNHVMZ1FFeE1qQTJlRnhNVEVHSHlKSlJteXNyS2lhZE9tM0wxN2x6LysrSU1EQnc3UW9FRURQRDA5WC9hcFNaSWtTWklrU2E4Z1hkaXNNRE16TTZ5dHJaLzZ1Q05HakZEOGJteENXV2tFQndlTERnMHZTdnYyN1o5cWZWRlZoVXM3ZGxEVXBMNmltSm1aNGVucGFmTHYvdEowWlNndWtHYU1sWldWMGVBZmFNZE1TenA1NkhtRmk0S0NnZ3dDUWk0dUxrWTdoUlNsVnExYXpKNDlXenpIeGJXRzFURXpNNk5Ka3lZR0lVZHZiMitHRHg5ZXFuUFFzYkt5b2xXclZvcGx1ckRabjBWWGlhdzBUTFhEYk5HaWhkSGxkbloyUlZiejZ0ZXZILzM2OVN2eU5sK1Z5ZkRGbmNmWFgzLzlYRzdIek16TWFCaFVraVRwWlpLQk0wbVNKRWt5d2NmSHAwUmw0bzJGaVU2ZlBzM1VxVk1WeXlaTW1FRDU4dVhwMGFPSFdHWmhZYUdZM1dOdWJtNTBkdHJUT25ic0dKbVptY0QvWnJqcE8zZnVIUFBtelZNc0t5NGdOSG55WkdKalk1L0wrUlduWjgrZUptZmFsY2FWSzFjTVdoOTI2dFRKNk1DTy9nZmRweG40ZVZHV0xGbkNzV1BIaUlxS0lqVTFWVEZqVWo5d1ptNXVUbXBxS24zNjlGR1U2aTdNejg5UFZFZkp6YzBsTHkrUFc3ZHVHYlNPSEQ1OE9IbDVlVWJiL0IwOGVCRFFQbWFtQmhXTTBZVWkwOVBUUmRoUnJWYlR2WHQzc2MyalI0OUtmRHpRdGh3TkNncml5eSsvWk5xMGFUUnUzSmoyN2R1emZmdjJFdTFmVkdXeUsxZXVHQzNyYjZ5bFpta0hPcG8yYmZyUzJsRThUNi82TmFkN0gzRjJkalk0YjkxZ3VMRTJEMDlqN05peHorVTQwdCtmdDdjM3AwK2ZKaWtwU2JSUy9xZExTa29pSVNIQlpBQllNdVR0N1kyTGl3dW5UNS9tMUtsVCtQbjVVYnQyYmRtV1ZKSWtTWklrU1pJa3FSU0tDaFJLa2lSSmttU2NESnhKa2lSSlVoRjBKZFJmbERmZmZGUHgrOGFORzltNGNhUEJkcnQzN3dhMGJhWTJiTmpBN3QyNzBXZzBOR3JVaUhIanhpbkNSL3J0RzZ0VXFVSzVjdVY0OHVRSmUvYnNvVldyVmlKWWMrYk1HV2JNbUdGUWZjamQzYjNJY3k1SnkwQUhCd2Q2OXV4WjdIWUF5NWN2TDlGMkwwcFIxYWdLcnpNVkptcmN1REdmZmZhWjBYMk5WVndxNmphVGs1UDU1cHR2eE04NktwVUtsVXJGL3YzNytlMjMzMWkyYkprSXgrbGFQSUkydUZXdVhEbGF0MjdOTDcvOEl2YjE4UENnUm8wYTFLNWRtNkNnSU5GQ3RYUG56dVRrNUhEeDRrV2lvcUs0ZGVzV0dSa1pnUGE1RGdrSk1RaFBndmExNGUvdno5MjdkdzNLb2hkSE56dnR1KysrVTV5My9xeTErZlBubC9oNE9UazUvT2MvLytIUm8wZE1talNKcFV1WDR1Ym1aakJRVlBqNTAyZzBvdTFDVWRkMTRkbStXVmxaNHB4bENYT3RWLzJhYzNGeHdjM056YUJxVXJseTVWaTFhaFUvL3ZoanNTMDNKT2w1VTZ2VjFLeFprOHVYTHhNWUdQaVBENTBsSlNWeCtmSmxBZ0lDWkZpcWxHeHRiV25ac2lXWExsM2kyclZySkNRazBLUkpreUpuaTB1U0pFbVNKRW1TSkVtU0pFbVNKRDBMK1EyWkpFbVNKSmx3NTg0ZDd0eTU4MVQ3VnE1Y21lSERoM1A5K25YMjc5OFBhQ3RxVmF0V1RWUWNLNDNzN0d4Kyt1a250bTdkU2twS2lsaCs4ZUpGK3ZUcEkzNGZOV3FVWWo4L1B6OCsvZlJUeG80ZHk5V3JWOW0yYlJ2dnZmY2VNVEV4VEpzMnpXaWdybkFJN21tVUxWdldaSG4xd2tvYU9DdHB0VEZqN1JOYnQyNU4wNlpOV2JObURULy8vSE9KanZPeXBLYW1HcTNLbFp1Ynk3ZmZma3RxYWlxcHFhbk1tVE9IbVRObkFvalFvUDRYOUQxNjlDQXdNQkJQVDA5OGZId01TdHIzN3QwYitGOGdUcithek9QSGo0bUppU0UzTnhjN096dHhuYWhVS2pRYWpiaXRVYU5HMGExYk4wWGdyVFQzOC92dnZ4ZS9helFhcGsyYlJxZE9uYWhmdjM2cGpuWHo1azN1M3IxTFRrNE9reVpOWXVqUW9YVHUzTG5ZL2ZTcmNSWFY4cUY2OWVyODlOTlA0bmRkWVBDamp6NHkybEx6bitwVnZ1WTZkT2hBaHc0ZGpLNHpOemRuK2ZMbEp0K0xDZ2RFOSt6Wmc0Mk5UYWx1WDVKTWNYSnlJaUFnZ0lpSUNKeWRuWEYzZDhmT3p1NGZFN2pLejg4bkxTMk5tSmdZRWhJU0NBZ0lNR2g5SzVXTW1aa1pkZXJVb1h6NThwdzllNWFEQncvS0ZwdVNKRW1TSkVtU0pFbVNKRW1TSkwwd01uQW1TWklrU1NhRWhJUXdjZUxFWXJjelZxM0t6YzJOVHAwNmNmandZUkU0YTlxMEtVRkJRYVNscFJtMGJ1dmZ2ejhBSFR0Mk5Baks1T1hsMGFkUEg1S1NrZ3h1UjFkcFNjZFlnS3hXclZxMGJ0MmFzTEF3ZHU3Y1NZOGVQWEIwZEJSdEdKczNiODZ0VzdkRTlhSG5JVFUxbFowN2R6NjM0MEh4clQ1MWJ0NjhDU2pEVjJxMUdqczd1eUtyV0xWdDI5Wm9WYmJ2dnZ2T2FHVXpYUWdHNFBmZmZ6ZFp0U3c2T3JySWltWWxaV0Zod1pRcFUwUzd3ZE9uVDdOcjF5NUNRME5GNEV5LzJ0YlpzMmNOMmowK3pma2RPSEFBUHo4L29xT2pDUXdNNVBUcDAySmRjZmZMMkxGZmYvMTFwazJieHNxVkswbExTeFBMczdPek9YWHFGR2ZPbkdIY3VISEZucmUrR2pWcU1IZnVYS1pNbVVKbVppYlZxMWMzdVcxQlFRRm1abVlBWEw5K1hTd3ZXN2FzeVgxTTNVOWpMVFZMV3RudjcraFZ2K1lrNlZYbDVPUkVreVpOdUh2M0xsRlJVV1JrWkx6d0NxdXZDbk56YzJ4dGJTbGZ2anhObWpTUlZTT2ZBdzhQRHh3Y0hEaDE2aFNuVHAyaVpzMmExS3haVTdhSGtTVHBwU2dvS0NBeU1wTDQrSGdTRWhLSWo0K25lZlBtQkFRRXZORGJqWW1KSVR3OEhOQk9MQWtKQ1FIZzFxMWIrUHI2dnREYmxpUkpraVJKa2lSSmtxUi9Dam1hSzBtU0pFa21oSVdGRVJZVzlySlBBN1ZhVFpreVpVaEpTUkVoc1VXTEZsR2pSZzBBVWxKUzZOcTFhNUhIYU5xMEtXRmhZYVNtcG5ManhnMzgvZjN4OVBURTJkbVpDUk1tOE5GSEg0bHRkKzNhVmVTeGhnOGZ6b01IRDRyY0pqazUrYVcxeXF4U3BRcjUrZm1NR0RHQzFxMWIwNkpGQzF4Y1hJcmR6ODdPem1nVk5WUHRxSjZtcWxkSjZMZmc3TisvdjZKaVc1VXFWZWpidHk5cjFxeUIvOGZlbmNkRlZlK1BIMzhOek1pK3FpZ0lDQ2lLSUpDN1lwb3JhcG1wTFhiTExaZXN2TjFTeThxc2EzbXp4VFlyTmRPdm1abHBhYWJYekRWTmM0a1NOMXhRUTVOZDluMGJtTjhmODV0ekdXYUFBVkZjM3MvSG8wY3o1M3pPNTN6bW5ET0Q4NW4zZWIrQlZhdFdNWGp3WUxNWnpocFNRRUFBZm41K3hNYkdOa2gvKy9idFkvdjI3WUMrREZoaFlhRlNDalF6TTVQMzMzL2ZKQ2l6TnNIQndYejAwVWRzM0xpeHhpeUNMNzMwRW1mUG5zWGEybG9wNHdnUUdCaFk3VFpWQXhVTjU5N2EybG9KWGpNc2MzWjJydE80aFhrTmZjM1Zac3lZTVViUHQyM2JSbDVlbnRsMWxwUVZGcUt1MUdvMWJkcTBvVTJiTm8wOUZIRWJjSEJ3WU1DQUFSdzllcFF6Wjg2UW01dEx0MjdkSktCUENISERXVmxac1dqUklxUE00VGs1T1hVS09OTnF0WncrZmJyV2R1SGg0Y3JqaXhjdjh1R0hId0w2NzNNREJ3NWs4K2JOZlBiWlp3d2RPcFJwMDZaSjJXRWhoQkJDQ0NHRUVPSWF5V3lqRUVJSVVRMC9Qejk2OU9oUmE3djE2OWZYcWQ5OSsvYXhhTkVpcyt1MmJObkNsaTFiakpidDJyV0xKNTU0QW1kblp5WHowMXR2dmFXVUFMUWtDMHJsNEtpMHREU0Nnb0lZT1hJa1E0WU1NU2tsV0Z0L2xUTjczYXhTVWxLNGNPRUNGeTVjNEt1dnZtTExsaTIxWnZiWXRHbFRyY0YybFJVVUZDaVBBd01ENmRhdG05SDZ0V3ZYQXZvQXBPSERoNXRkVngrUFBQSUl2Lzc2S3pxZGp0bXpaK1BvNktpYzM4by9KQThjT0ZBSjJpb3FLbUx4NHNVOC9QRER0RzdkR3ZoZlZyMldMVnV5WU1FQ0tpb3FXTEZpQmZmZGR4K3RXclV5Mm1kRVJBUnVibTRtd1QrUFBmYVkyVEhXOU5vOVBUMTUvLzMzQWYxN3pOL2ZuNzE3OTZKV3Ezbi8vZmVaT1hNbUR6endBRmV2WHEzenNXbmR1alhaMmRtODlOSkwrUHY3OC9ubm41dTA2ZENoQThlUEh6ZlpUcXZWa3ArZmIvYUhwMjNidGhrOU4yVFFtalp0R3ZmZGR4OWFyWmJSbzBkVFhsNStSd2VjM2F6WG5KK2ZYNjFqbnpKbGl0SHpRNGNPS1FGblZkY0pJY1N0d01yS2ltN2R1dUhpNHNMSmt5Zkp6OCtuZCsvZUp1V09oUkNpdnJSYXJVVTM0UXdhTklnVksxWW96NDhjT1VKK2ZuNnROOHNZU3BnWEZCVHd3Z3N2MUxxZnlsbXBiVzF0bGNjbEpTVmtabWF5ZlBseUFMWnYzODdSbzBkNStlV1hDUXNMcTdYZjIxMXhjVEdabVptQS9ydGExZS9ORlJVVnBLU2tBUHFBWmhjWGwzcnQ1NjIzM2dLZ1diTm1USnMyN1JwR0xJUVFRZ2doaEJEaVppRUJaMElJSVFUNnU2ei85YTkvR1MxTFRVM2x3SUVERnZkeDZOQWhKa3lZQU1CWFgzMWxzbjdYcmwxOC9mWFhkT25TcGM3ajY5dTNyOUZkNGFtcHFSWnR0MnpaTWc0ZVBHalUzaEJRTTJMRUNMUGIxSll0elJLVnMzVFZ4dEp5aytYbDVSWm44UHI3NzcrVngyM2J0bFVtelhOeWNwVGwxUVVYV1NvOVBWMTUzTFZyVjU1NDRnbWo5WVlBR0JjWGwyclgxWWVWbFJWdnZ2a21ibTV1U29DWm9iUnE1WUF6UjBkSEhCMGRTVTVPWnVIQ2hWeStmSm1sUzVmeXlTZWYwTFJwVTZXZFJxUEJ4OGVINWN1WGMrVElFWTRkTzhhVUtWTjQ0SUVIbE9QbTd1NXVkaXhWWDFmVjEyZnV0UU5zM0xpUnk1Y3Y4OVJUVHhuOU1PVGo0OE9pUll2dzlQVGtvNDgrVXBaWER0QThjK1pNdGNlbXBLU0U2T2hvWmN5RzdHT1ZSVVJFVUZ4Y2pGcXRScVBSMEt4Wk0vcjM3OCtZTVdQNCtPT1A2ZHUzcjBXbGRFRWZWRFY4K0hDaklNeDI3ZHBadE8zdDZHYSs1b1FRNGs3VnJsMDduSjJkT1hMa0NMdDM3NlozNzk1R244bENDRkZmcTFhdHF2UE5WNkFQSUJzMWFsU3Q3U3AvVDZpcnlzRzFaV1ZsdUxtNThlNjc3N0pnd1FLdVhyMUtXbG9hbXpadGtvQXo0T2pSbzh5Yk53K0FEUnMybUFTVVpXZG5LL01jdzRZTlkrYk1tZlhhejc1OSt3RDlkejRKT0JOQ0NDR0VFRUtJMjRNRW5Ba2hoQkRvZzVtU2twS01saFVWRmRWWW1xK3F5dTB2WHJ6SW4zLyt5Y0dEQjVYMXUzZnZCdUROTjk5azdOaXhSdHNhZ3E3R2pSdkgrUEhqYTkyWHBTVTFXN1ZxUlhKeXN2SzhXYk5tZFNwZjB0Z3FaMTg3Y09BQS9mcjFxM1ViclZiTHpwMDdsZWVHMTd0cDB5WisrZVVYWmZtY09YTjQvZlhYTFE2TXE2cHlBR0N6WnMwczNxNjJESEZaV1Zrc1diSkVlV3hPNVJLaEZ5NWNVTEt0VmMxYXNudjNiaFl2WGt4K2ZqNmcvN0VsS1NuSkpKaEhwOU9SbTVzTDZJTzJGaTllek8rLy84N0xMNzljN3p2WWEzTFBQZmZRb1VNSHVuVHBZdkpEa3BlWGwwbjdyVnUzV3RUdkgzLzhRVWxKQ1FCMzMzMDNnTkVkK3NYRnhRUUZCUkVVRkdTMDNZVUxGeWd0TFFXb1UyWTFCd2NIT25mdVRFWkdCZzRPRGd3ZE90U2liRnEzczV2MW1oTkNpRHRaeTVZdEdUQmdBQWNQSHVUWFgzOGxJaUtDbGkxYk52YXdoQkRpdWpGa1J6TW9LaW9pSkNTRUpVdVc4T2FiYjVLZm44L3MyYlBKek16RXhjWEY0aHViYmljdnZmUVN6Wm8xSXlJaXdtUmQ1WG1NeXBtOVUxTlRqZFo1ZUhnUUdCaFlwLzNHeDhmWGV0UFo5dTNiNzhoeklvUVFRZ2doaEJDM0dnazRFMElJSWRCbjB6RUV2bWkxV3E1Y3VVSnNiQ3puejUvbjNMbHpUSjQ4bWE1ZHV5cnQxNjFieDVrelo1U1NnUDcrL25oN2V5c1pwdDUvLzMxMjdOaGhkbDlYcmx5cHR1eGVUazRPOGZIeEpzdDlmSHpxOWJwOGZIeFFxOVc0dUxnUUZCVEVoQWtUVEVwb1ZsVTFBRWlyMVNxdnE2aW9pUEhqeDVPZG5WMWpINVpNSWx2QzM5OWZDUVI4NjYyMytPS0xMNHpLbzVpVGtaRkJZV0doOGp3c0xJd2pSNDZ3ZE9sU28zWm56NTVsNHNTSjlPblRodzRkT3VEazVJUmFyY2JhMmhxMVdvMUtwVUtuMDFGUlVVRjVlVGxsWldYRXhzYmk3T3hNOSs3ZE9YbnlwTkpYYmVkSHE5VmliVzJOU3FWU01uQlZKejgvdjhiU25nc1dMT0RjdVhOWVcxdFRYbDVPU2txS0VzVG02ZWtKNksrajk5OS9ueU5IamlqYmRlblNoV2VmZlJZdkx5OU9uRGloTExleXNrS2xVakZyMWl6Q3c4Tlp0R2dSeGNYRi9Qbm5uenoxMUZQTW1UT0gwTkRRR3NkY1Y0TUhENzR1cFNjTkFZVXFsWXJldlhzRDRPcnF5cFVyVndDWVBYczI0ZUhoU3VZem5VNUhkbmEyMFk4bTRlSGhSbjBXRkJTWUJLTWFNZ0EwYmRyVXBKUnExYlozaXB2OW1xdEo1UkpQQnBVLzQ2cXU5L1gxSlRJeThycVBTd2doR3BLenN6TURCdzVrLy83OUhEeDRrQjQ5ZXVEdDdkM1l3eEpDaURvemZGOU5TMHVydHR4NjFZQ3piZHUyVVZCUVFHcHFLdVhsNVZ5OWVwWFJvMGVqMVdwWnZuejVIWGZUaUU2bjQvang0N1J0Mjlac3dKbmgrMDVWMGRIUlJ0OW5JeU1qZWZIRkY2L1hNSVVRUWdnaGhCQkMzT1FrNEV3SUlZVDQvdzRjT01EcTFhdEpTRWhBcTlVYXJWdTJiQm1kTzNmR3lzcUsvUHg4dnYzMld3b0xDemw4K0xEU1JxMVc0K3ZyeSt1dnYwNjdkdTJVZ0RNZkh4KzZkdTFLbHk1ZHVITGxDczgvLzN5MVk5aXlaUXRidG13eFdWNDFDS3hxK2MvcWhJZUg4L1BQUDF2VXRqclRwMDhuUGo0ZWpVWkRhV21wY215dXBSeWxwUjUrK0dHT0hEbENlWGs1b1A5Um9TNjh2YjNwM0xremYvMzFseEtVRlJFUlFWcGFHaGN1WEtDa3BJVGR1M2NyMmVjc01XM2FOSUtEZzVWenIxS3BhcjJyKzlDaFE4eWZQNThtVFpvb21iVEE5SWNRU3dRR0JySjM3MTZ6NjRZT0hRcm9TeFlhTXJEWjJOZ3dkZXBVaGd3Wnd1alJveWtyS3pQYXBrV0xGc3JqUVlNRzBiNTllK2JQbjgrbFM1ZElUMC9uNHNXTERSNzhVM21mbHFoOC9TOWN1TkFvZzUxQlFVR0JFdXdVRWhLQ201c2JBUDM3OTFlQ0E4K2VQY3ZaczJlcjNZKzF0VFhURlBnQUFDQUFTVVJCVkxWSkZyMmRPM2VhM1o4d2RyTmZjeldwclJSVTFmVTlldlNRZ0RNaHhDMnBTWk1tM0hQUFBSdzhlSkFqUjQ3UXBVc1gvUDM5RzN0WVFvamJoT0hmN0tkUG44YkR3OE1vS3pOQWFXbXBVbFlSb0gzNzlyUnUzVnA1L3VXWFh5cGwwdXZqOHVYTHJGMjdscFNVRkZKU1VveldMVnUyck5ydDB0TFM3cmlBczl6Y1hDb3FLc2pMeXpQS0FyNXUzYnBxczZjM0ZCY1hGOGFNR1ZOakc4TU5Ra0lJSVlRUVFnZ2hibTRTY0NhRUVFTDhmNkdob1NRbkp5c0JWYjYrdm9TR2hoSWFHa3BZV0pneTZXbHJhOHZiYjcvTm1UTm5PSDM2TkdmT25DRXpNeE90Vmt0T1RnNWVYbDVVVkZRd2ZmcDBldlRvb1dTZGdyb0hURlhIeHNiR3BGVGc5ZEt6WjAvaTR1Sk1na1pxeW1EbTZPaG9jWWF6bXJKNWhZU0U4TzY3NzdKMjdWcGlZMk9OeW5sVVI2UFIwS0pGQzdwMTY4WmpqejJHV3EybWZmdjIrUHI2NHV2cnk5eTVjOUhwZEd6ZnZwMWR1M1lSR3h1ckJMUlowdmVRSVVPSWlZbFJqa2R3Y0hDdHdYZmR1blhEMnRyYUtOak1zTHdxSHg4ZnBjem5qQmt6U0V4TU5Gb2ZIQndNNkFQZE5Cb05kbloyK1BqNE1IejRjUHIyN1F2b1Mydk9uRG1UbFN0WE1udjJiQ1VEVzFCUUVLZE9uVkw2c3JhMjVzRUhIelRaLzJlZmZjYml4WXZSNlhTTUdqV3ExdU55UGZqNStSbGxGVFFJRHc4M202VXZOemVYZ0lBQVltTmpsZXhtQU1PSEQ2ZTR1Sml0VzdlU2twSmljcTZ0ckt4d2MzTWpNRENRQng5ODBPaEhMMkc1MitHYUUwS0lPNEZHbzZGUG56NGNQbnlZUC8vOEU2MVdXK2R5YUVJSVVaM2k0bUxtejU5UFRrNE9rWkdSUFBiWVk4ck5Ccm01dVN4Y3VGQnArK3l6enpib3Y3MHJLaXFxdlRHbk9yYTJ0aFo5eDd6ZHBLZW5BNUNjbkV4eWNyS3lmTU9HRGZUdjM1K2ZmdnBKV1phVmxjWFlzV01CZlVhejU1NTdUbGxYbjhBd1oyZG5Ibjc0NGZvT1hRZ2hoQkJDQ0NIRVRVUUN6b1FRUW9qL3o5WFZsUmRmZkJGcmEydENRME54Y1hFeDIwNnRWaE1jSEV4d2NMQnk5MjlTVWhJeE1URm9OQnBVS2hVK1BqNW15eXdPSHo2YzRjT0gxMnQ4enM3T3l2NUdqUnFGaDRjSEFDVWxKVW9HbmpadDJtQmpZMk9TcGFrMi9mcjFJeXNyeSt5NmlJZ0lVbE5Uc2JLeVFxMVdZMnRyUy92MjdlbmZ2NzlKMnpsejVnRGc0T0JBOSs3ZExkcDN4NDRkbFczTUNROFBOeWx6V0IvVHAwOG5MQ3dNYTJ0cjRIL25vcnk4bkt5c0xBb0xDOUZxdFpTWGwxTlJVWUZPcDFPeW9vRSt3TXZPemc0bkp5ZDY5dXpKa2lWTGVQZmRkM25nZ1FmTTdtL1lzR0dBdmx5cm5aMGR2WHYzNXNxVksyZzBHbHhjWE9qY3VUT2pSNDlXMmxmTllnZncwVWNmbVN3TENRa3gyN2FxVHAwNjhja25ueGdGSmc0ZE9oUXZMeS9zN2UxeGQzZW5SNDhlWmpPYk5HblNoQmt6WmhpOWZ0QUhDMmswbWxyM1hSZDMzMzAzWGw1ZUp2Mk9IajNhNlBnWVJFWkdtczB1NWVucHlXZWZmVVpVVkpUSmEzcm9vWWZxZktmK3l5Ky9ET2dEVCt2NlE3emhoNjc2bHNLOVZkMHExMXhWbHJ5ZmhCRGlkbUp0YlUxRVJBUlJVVkVjUDM2YzB0SlNRa0pDR250WVFvamJ3TGZmZmt0R1JnYWdMMk81YytkTzdydnZQaDUvL0hHVG0yOXNiVzNydFkvcWJtenk5dlpHcFZLWi9Ic1M5RGVYQlFZRzBxSkZDMXEwYUlHSGh3Y2VIaDdWZnVlLzNWVU9NcXNxUFQzZDZLYW55Z0Y1VjY5ZTVlREJneWJiVko0YnFPM0dzL2o0K0dyYnlML0xoUkJDQ0NHRUVPTFdvdEtaK3hZdWhCQkNDQ0ZxcGRWcVVhc2xmbDhJMFRBT0hUckU0Y09IbVRWclZtTVA1WTcyd1FjZjBLdFhMeUlpSWhwN0tFSmNWenFkanVqb2FPTGk0Z2dNRENROFBOd29hRmdJY2VmWnZYczNnd1lOc3FqdGtTTkhpSTZPVnA0Lzg4d3p4TVRFc0diTkdvNGVQV3JVdG5uejVzeWJONC9wMDZjcnkxNS8vWFg2OU9talBJK0tpdUxQUC84MDZnOGdKeWZIb3B0SGR1M2F4ZGF0VzNGMmRzYlQwNU81YytlU21aa0p3S3V2dmxybm03S3EycjE3TjVjdVhicW1QdW9pTnplWDVzMmIwN1p0MjNwdFg5MU5jS0F2R2I5aXhRcmVmUE5OS2lvcW1EZHZIcURQY0JZVEU2TTh0MVRsUURGTE01M1gxazkxOXV6WlExeGNYTDMzVVJlNXVia0E4bTl6SVlRUVFnZ2h4RzFMZFkyVGdmSUxxUkJDQ0NGRVBVbXdtUkJDQ0NGdVZTcVZpaTVkdXFEUmFJaU5qYVdzckl5dVhidEswSmtRdHltZFRrZHBhU25sNWVYb2REb3FLaXFVL3d6UDY2Sm56NTcwN05sVGVmN3BwNS9TdkhselhudnROZUxqNC9ucXE2K1VBTEtKRXlkU1hGeHN0TDJqbzZQUjgrN2R1NXZOa20xdGJXMFVPRlZlWGs1U1VwTHl2UEs2eXRuRVhWMWRsWUN6M054Y2REcWRrcjBySVNGQitiK2RuWjJTcWJzMmhnQ2tHeVV0TFkyMHRMUjZiMTlkd05tVksxY0FhTjI2OVhVTG9uTnhjV0h5NU1tMXRsdTFhcFZ5bml3UkZ4ZDN3OCtERUVJSUlZUVFRZ2p6NUZkU0lZUVFRZ2doaEJCQ2lEdFVXRmdZR28yR21KZ1l5c3JLNk5tekoxWldWbzA5TENHRUJiUmFMWVdGaFJRVkZTbi9MeW9xb3FTa2hMS3lNa3BMUzVYL3RGcHRyZjI1dWJuVmF4ejc5dTFqeTVZdEFLeGJ0NDRISG5pQU9YUG1jUG55WlE0ZlBreGtaS1JKS1VZbkp5ZUwrblowZEdUbHlwWEs4Nm9aenlxdnk4N09KaUVoZ1lTRUJJcUtpcFRscTFldjVvc3Z2cUNrcE1Ta2Z3Y0hCOHRlSkRjMjA5WDF6TGo2ekRQUDRPbnBpYWVucDBuQVdlL2V2YXZOTkhidTNEbDI3TmdCd0xCaHcyalhybDIxKzNCd2NHRFlzR0cxanVYNzc3K3ZVOERaMUtsVExXNTdyZGF2WDA5Q1FzSU4yNThRUWdnaGhCQkMzR29rNEV3SUlZUVFRZ2doaEJEaUR0YWhRd2MwR2czSGpoM2p0OTkrbzNmdjNsaGJXemYyc0lRUTZJUEs4dkx5eU12TEl6YzNWM2xjV0ZoSVdWbVpTWHRiVzF0c2JHelFhRFRZMjl2ajZ1cUtScU9oU1pNbWFEUWExR28xS3BVS0t5c3JvLzlVS2hXblRwMnExeGhQblRxRlNxVkNwOU5SVUZEQTJyVnIrZkhISDNub29ZZDQ4c2tuQVVoUFR6ZmF4dDNkM2FLKzE2eFp3L3IxNndINDczLy9XMlBiS1ZPbWtKT1RZN0xjM0RKYlcxdTh2YjN4OWZXbHBLUUVHeHNiaThaek8zQndjR0RzMkxHVWxwWWFuWmMzM25pRGdRTUhZbTl2YjNhN21KZ1l0bTdkQ29CR295RXhNUkYzZDNmQ3c4TnZ5TGlGRUVJSUlZUVFRdHhjSk9CTUNDR0VFRUlJSVlRUTRnN1h0bTFiTkJvTmYvenhCMUZSVWZUczJWUEthd3B4Z3hVWEY1T1ptVWxXVmhhWm1abms1dVpTV0Zpb3JGZXBWRGc0T09EczdJeUhod2QyZG5iWTI5c3IvN2UxdGIybURJWDFEVGg3OXRsbkdUbHlKRjkvL1RYNzl1MURwOU5SV0ZpSVJxTlIycVNtcGlxUHJhMnRjWFYxdGFqdnNySXlrM0tjbGQxLy8vMEFSRVpHNHUvdnovSGp4MDNhMk5qWU1HalFJSHg4ZlBEMTllWFhYMytsWThlT0RCMDYxTktYZUZ0WnYzNDlQLy84TTBsSlNlaDBPbVg1cVZPbkdERmlCRys5OVZhdGZXemF0SWxObXpiUnFWTW5zd0ZuU1VsSkRCNDh1RUhITFlRUVFnZ2hoQkRpNWlJQlowSUlJWVFRUWdnaGhCQ0MxcTFiVTE1ZXp0R2pSNG1PanFaTGx5Nk5QU1FoYmx2bDVlVmtabWFTbnA2dUJKZ1p5a0NxVkNxY25KeG8xcXdaVGs1T09Eczc0K3pzaktPajQwMWI4dGJIeDRjNWMrYnc4TU1QODhVWFgxQlJVY0dZTVdPVTlWZXVYRkVlZTNoNE5OanJNQVNqbFpXVkVSa1pTZWZPbmZIejh5TWpJNE5GaXhZQlVGRlJ3YlBQUG91MXRUVmJ0bXhoeDQ0ZDdOaXhnNnRYcnpKKy9QZ0dHY2V0SkNjbmg4VEVSSlBsWGw1ZWVIaDROTUtJaEJCQ0NDR0VFRUxjaWlUZ1RBZ2hoQkJDQ0NHRUVFSUFFQkFRUUhGeE1hZFBuOGJXMXBhUWtKREdIcElRdDRXS2lnb3lNek81ZXZVcWFXbHBaR1JrVUY1ZURvQ1RreFBObXpmSHpjME5kM2QzWEYxZFVhdHY3bWxiUzdKWFJVWkdtbDJlbkp4YzYvYjkrdlhqMVZkZnJmZVlrcEtTbE1kbFpXWDgvZmZmbkRwMWlzV0xGeXZMTXpNejY5VC83YUpseTVZMGI5NmM0T0JnMUdvMWUvYnNBZUNUVHo3QnhjV0ZxVk9uc21MRkNrYVBIczFUVHoybGJMZG56eDdlZWVjZEFPYk1tVVAvL3YxTituN3h4UmZyTmFiS21meUVFRUlJSVlRUVF0d2FidTZaQ3lHRUVFSUlJWVFRUWdoeFF3VUhCMU5TVXNLWk0yZXdzYkdoYmR1MmpUMGtJVzVKaFlXRkpDY25rNVNVUkZwYW1oSmc1dXJxU2tCQUFCNGVIalJyMW93bVRabzA4a2h2WGJ0MjdUSzczTlBURXpzN095VnIzRWNmZmNTNWMrZVU5UkVSRWZ6clgvKzZJV084MlF3ZlBwd1JJMFlBY1BEZ1FTWGd6Q0FyS3d1ZFRzZkdqUnR4Y0hCZzNMaHhGdlg3OTk5L3MyN2RPdTYvLzM0aUl5TXBLU25oeElrVHhNVEU4UFRUVDZOV3F6bDE2aFI3OXV6QjI5dWJoeDU2aU9QSGo3TnUzVHJPbno5UHYzNzlMQzYxS29RUVFnZ2hoQkNpOFVuQW1SQkNDQ0dFRUVJSUlZUXdjdGRkZDFGY1hNeXhZOGV3c2JIQng4ZW5zWWNreEMwaE96dWJ4TVJFa3BLU3lNN09Cc0RCd1FFL1B6ODhQRHhvM3J3NU5qWTJqVHpLMjU5S3BhSkRodzVFUjBjREdBV2JoWVdGOGM5Ly9wT0tpb3FidGtUcDlWVGJhMzd5eVNlNWRPa1NSNDhlNWVlZmYyYmt5SkU0T1RsUlZsYW10RkdwVkNiYnJWKy9udmo0ZUpZc1dZSy92ejlSVVZGOC8vMzNBSVNIaDlPM2IxK2xuR256NXMxNThNRUhTVTVPNXVqUm93QXNYNzY4M2huU2hCQkNDQ0dFRUVMY2VCSndKb1FRUWdnaGhCQkNDQ0dNcUZRcWV2VG9RV2xwS1ZGUlVUUnAwb1FXTFZvMDlyQ0V1Q25sNU9Udzk5OS9FeDhmcjVRR2JOcTBLYUdob1hoNWVlSHM3TnpJSTJ4NEsxZXV0S2pkd1lNSCtiLy8rei9sdWIyOVBTKzk5Rkt0UWF6Mjl2YlhORDdBS09ETW9GdTNidno3My8vbXh4OS9aTnUyYlV5Y09KRisvZnFaRGFDNlU2bFVLbDU2NlNVKy8veHpKa3lZZ0wyOVBZV0ZoUnc0Y0VCcFkyZG5aN1JOVWxJU3YvenlDd0FoSVNIY2RkZGR1THE2S2dGbnUzYnRvbS9mdmd3Wk1vUWRPM2FRbHBiR3NXUEhHRHg0TUY5Ly9UVnBhV25zMnJXTCsrKy9uNkNnb0J2M1lvVVFRZ2doaEJCQzFKc0VuQWtoaEJCQ0NDR0VFRUlJRTFaV1ZrUkVSTEJ2M3o0T0hUckVQZmZjZzd1N2UyTVBTNGliUW1GaElWZXVYT0hLbFN2azVPU2dVcWxvMGFJRndjSEJlSHA2WW10cjI5aER2SzVxQ3hqTHk4dmo2NisvNXNjZmZ6UmFYbGhZeUwvLy9XOENBZ0s0NTU1N3VPZWVlMmpWcXRVMWphV3dzSkRjM0Z4YXRtd0pRRmxaR2V2WHIrZTc3NzR6YXRlcFV5ZmVmUE5OMUdvMVo4K2VKU2twaWJmZmZwc3VYYnJjbGtHQjE4TE56WTFubjMyVzBhTkhvOVBwak5aWlcxc1RHQmhvdEd6bHlwVkt5ZGdKRXlZQTRPZm5SMEJBQUhGeGNmenh4eC9rNU9UUXNXTkhQRHc4dUhyMUtudjI3S0Z6NTg2TUhqMmFaY3VXb2RQcCtPS0xML2p3d3c5dnpJc1VRZ2doaEJCQ0NIRk5KT0JNQ0NHRUVFSUlJWVFRUXBpbDBXam8wNmNQZS9mdTVjQ0JBd3dZTUFBbko2ZkdIcFlRamFLaW9vS0VoQVQrK3VzdjB0UFRBWEIzZCtldXUrN0N4OGZudGc4eXEwMUZSUVV4TVRIczNidVgzYnQzVTF4Y1hHM2J1TGc0NHVMaStQTExMMm5idGkwREJneGd3SUFCTkczYXROcHRjbk56dVhUcGt0R3lzV1BIa3BxYXl1REJnNWs1Y3laNzkrNWw3ZHExSkNRa21HeWZtcG9LZ0U2bkl5WW1Cb0RXclZ0THNGazFIQjBkOGZiMkpqNCtYbG1tVXFtWU1tV0tVZkJ4VVZFUjU4K2ZCL1RsbUR0MTZxU3M2OSsvUHlrcEtRUUhCNU9Sa1lHTGl3dURCdy9tOHVYTDlPblRCNEI3NzcyWE5XdldVRmhZU0VWRkJSa1pHVFZlQjBJSUlZUVFRZ2doYmc0U2NDYUVFRUlJSVlRUVFnZ2hxbVZyYTZzRW5lM2Z2NThCQXdhWWxGTVQ0blpXVUZCQVhGd2NseTVkb3FTa0JIdDdlNEtEZy9IMTliMmpBekRUMHRLNGN1VUs1OCtmNTl5NWM1dzhlWkw4L0h5VGRsWldWa3ljT0pFMmJkcXdiZHMyZnYvOWQ3UmFyYkwrNHNXTFhMeDRrZVhMbDNQWFhYY3hjT0JBK3ZUcFEwWkdCbi84OFlmUzdzRUhIelRwMnhCRWR1Yk1HY2FPSFV0R1JvYlJlcFZLcFdUb1NrcEs0b3N2dmlBaUlvS2NuQndBbytBb1llcUpKNTRnT1RrWlcxdGJuSnljQ0FvS3d0UFQwNmlOblowZEsxZXVaT3ZXcllTRWhCaXRHejE2Tkk4ODhnaFdWbGJLc29rVEp4cTFzYmUzNTQwMzNxQlZxMVkwYTlic3VyMFdJWVFRUWdnaGhCQU5Td0xPaEJCQ0NDR0VFRUlJSVVTTkhCMGRsYUN6MzM3N2pRRURCbUJ0YmQzWXd4TGl1dEhwZEtTa3BQRFhYMytSbkp3TWdLZW5KMjNhdEtGbHk1YW9WS3BHSG1IalNrbEpZZXJVcVRWbU1RUHc5ZlhsdWVlZUl5d3NESUR1M2J1VG5aM056cDA3MmI1OXUxSDJMSjFPeDdGanh6aDI3Qmh1Ym01NGVIaHc0Y0lGaThhVG1KaG9zdXp1dSs5bTh1VEp2UHp5eTBwZzJxWk5tOWkwYVpQU3BudjM3aGIxZjd2cTNiczN1M2J0cW5hOUlRdFpiZFJxTlNOSGpqUlozcVJKRTR1MkR3OFB0NmlkRUVJSUlZUVFRb2liaHdTY0NTR0VFRUlJSVlRUVFvaGF1YnE2RWhFUndZRURCemg2OU9nZEg2Z2hiazhWRlJYRXg4ZHo3dHc1Y25OenNiR3hvVU9IRGdRRUJHQnZiOS9Zdzd0cHRHelpraWxUcHZEWlo1K1pYZS9uNThjamp6ekNvRUdEVElMelhGMWRlZVNSUjNqa2tVYzRkZW9VVzdaczRiZmZmbE95bm5sN2U5T3RXemUwV2kxV1ZsWlVWRlFZYmE5V3EyblZxaFgrL3Y3NCtmbmg1K2ZINnRXcmlZdUxBL1JsTXFkTW1VTFBuajBCZVBIRkYzbmxsVmNvS3lzekdZZGtPQk5DQ0NHRUVFSUlJZXBIQXM2RUVFSUlJWVFRUWdnaGhFVmF0R2hCYUdnb0owK2V4TjNkbmJadDJ6YjJrSVJvRUZxdGxrdVhMbkgrL0hrS0N3dHhkbmFtVzdkdStQcjZHcFVERlA4ellzUUlkdXpZd1lVTEYxQ3BWUGo3KzlPdFd6Y0dEQmhBUUVDQVJYMkVob1lTR2hwS1ZsWVcyN1p0NDZlZmZtTGt5SkdvVkNvMEdnMUJRVUhZMk5qUXBrMGJBZ0lDYU5PbURiNit2cWpWeHRQYS92NytmUFRSUjR3Y09aS0lpQWlqSUxmdzhIRGVldXN0UHZqZ0F5WFRtWldWRlU4OTlaUmthaFJDQ0NHRUVFSUlJZXBKQXM2RUVFSUlJWVFRUWdnaGhNWGF0MjlQWm1ZbXg0OGZ4OVhWbFdiTm1qWDJrSVNvTjYxV3k0VUxGemgvL2p5bHBhVTBhOWFNVHAwNjRlbnBlY2VYemF5TlNxWGk1WmRmSmkwdGpRNGRPbHhUQmpnM056Y2VmL3h4L3ZHUGZ4aGxORnUwYUpGRjIzdDVlYkZ3NGNKcTEzZnExSWt2di95U21KZ1lNak16YWRldUhUNCtQdlVlcnhCQ0NDR0VFRUlJY2FlVGdETWhoQkJDQ0NHRUVFSUlVU2ZkdW5Vak56ZVh3NGNQTTJqUUlPenM3QnA3U0VMVVNYbDVPWC85OVJmbnpwMmpwS1FFVDA5UGdvS0NKSUN5am54OWZmSDE5VzJ3L3F5c3JLNWJSam1OUmlNbE5JVVFRZ2doaEJCQ2lBWWlBV2RDQ0NHRUVFSUlJWVFRb2s3VWFqVVJFUkhzM3IyYnc0Y1AwNjlmUHlrN0tHNEpGUlVWWEw1OG1UTm56bEJVVklTSGh3Y2RPM2FrYWRPbWpUMDBJY1FkcXF5c0RJMUcwOWpERUVJSUlZUVFRb2c2a1lBeklZUVFRZ2doaEJCQ0NGRm5UazVPZE8vZW5VT0hEbkhpeEFuSkhDUnVlc25KeVJ3L2ZwejgvSHpjM2QzcDFxMGJMVnEwYU94aENTSHVZTG01dVV5ZVBKbXdzREFlZU9BQndzTENqTmIvOE1NUHJGNjlHb0FmZi96eG12YzNhZElrOHZQemFkR2lCWjkrK21tdDdXTmlZZ0I5MmR0V3JWcVpiWFBod2dWS1Nrb0E2Tml4NHpXUDhYYTBkdTFhOHZMeXNMS3lZdXJVcWRmVTE5NjllOG5PenNiSHg0ZDI3ZHJoN096Y1FLT3NuNlNrSk9iTW1VT2JObTE0OU5GSENRd01ORnFma1pIQjg4OC9UMWhZR0wxNzl5WWlJcUtSUnFwM1BZNWZUazRPQ1FrSlpHZG5VMUJRUUdSa3BNWGJKaVltVnZ2ZXFvOWI3WHhVVmRmUEtDR0VFRUkwTGdrNEUwSUlJWVFRUWdnaGhCRDEwcXBWSzRLQ2dqaDM3aHh1Ym03NCtmazE5cENFTUpHYm04dUpFeWRJU1VuQnljbUppSWlJQnYxeFZ3aHgrOUxwZEtoVXF1dlcvL0xseThuT3ptYi8vdjM0K2ZrUkZoWm1sUEdzdExTVWdvSUNvMjFLU2twWXMyWU5BUUVCOU8vZnYwNzd5OHpNcEtDZ0FIdDdlNHZhejVneEE0REl5RWhlZlBGRlFCKzhXMWhZaUx1N08yNXVicno5OXR2RXg4Y0RzR3ZYcmpxTjUwN3gzLy8rbC9UMGROUnE5VFVGbk9sME9sYXNXTUhWcTFjQldMaHdJWGZkZFpmRjIzL3p6VGRrWm1iV2E5L3U3dTQ4L3ZqakpzdFBuanhKWW1JaWlZbUpUSjQ4MldUOTNyMTdTVWxKSVNVbEJRY0hoMFlOY0xyVzQxZWRLMWV1TUhQbVRPVzVuNThmN2RxMXEzR2JpeGN2c21USkVtSmpZL24wMDA4SkNBZ0FZUC8rL1Niditlb01HemJNWkZsRG5vL05temVqVnF1NTc3NzdBQ2dzTEtTZ29JQ3lzakpLUzBzcExpNm1xS2lJb3FJaUNnb0t5TS9QSno4L241eWNISEp5Y3JDenN6TTZMcGFvNjJlVUVFSUlJUnFYQkp3SklZUVFRZ2doaEJCQ2lIcnIyTEVqV1ZsWlJFZEg0K0xpZ3B1YlcyTVBTUWhBSDZoeDVzd1pMbDY4aUZxdEpqdzhuTFp0MjByNVZ5RkVyYXl0clFGOTVpSlhWOWZyc28vang0K3pmZnQyQUVKRFEzbmtrVWRZczJZTlAvLzhNNTkvL2psT1RrNUc3WFU2SGZ2MjdWTUNadXpzN0FnTURNVGIyNXZCZ3dkWHU1OXg0OFl4ZnZ4NHBRL2dtajRIVjYxYXhTKy8vRUtmUG4xNC9mWFg2OTNQbmFTc3JBeUFKazJhV05TK3RMU1VyVnUzbWl4UFQwOVhncVZzYkd5SWk0c2pMaTZ1MXY1R2p4NE53SjQ5ZTVUZ3dMcnk4ZkV4RzNEMjU1OS9BdUR0N1kyWGw1ZkordDI3ZHl1UGE3cE9HOUwxT242V2puLzY5T2xtbC92NCtMQnk1VW9Bb3FLaU9IWHFGQUQvK2M5L1dMcDBLVFkyTnF4YXRjcmljMlF1NEt5aHpzZWVQWHRZdkhneE9wMk82T2hvWnMyYXhlYk5tNVh4VzhMVzFwWVpNMmFnVXFsdTZHZVVFRUlJSVc0Y0NUZ1RRZ2doaEJCQ0NDR0VFUFdtVXFubzJiTW51M2J0NHRDaFF3d2VQTmppSDFTRnVGNnVYTG5Dc1dQSEtDMHR4ZC9mbjQ0ZE8ySnJhOXZZd3hKQzNDSU13VjVYcjE2OUxnRm5PVGs1dlBmZWU4cStYbm5sRlhKemMxbTNiaDBsSlNWOC92bm5Ta1l4ZzMvKzg1K2NQMy9lYU5ueDQ4Zng5dmF1Y1Y4Nm5VNHBUVmRhV2dwQWRuYTJTYm02MXExYk0yTEVDTE45L1BiYmI5aloyVEZpeEFndVg3NE1nTCsvdjJVdlZpZ1pxeHdjSEN4cVgxUlV4TktsUzJ0c1UxSlNVbXNiQTBQQVZFTWFPM1lzb0MvUmFQai9wRW1UbFBVclY2NGtOamFXdi83NkM5RC9lL0h6eno4MzZlZTExMTVyOFBmWTlUcCtQajQrUnN1VGs1TnhjSEF3VzVZek5UVVZXMXRiWEZ4Y2xHV2VucDdLNDBjZmZaU29xQ2hPbno1TmZIdzhTNVlzVVRJSzFrZERuNC9RMEZEYXRHbkR4WXNYMmI5L1A1Y3VYVktDd2tBZnNHZHJhMHQrZmo3bDVlVUEzSFhYWFRnNE9PRGc0SUNqb3lOT1RrNlVsWlhWK3IyZ0lUNmpoQkJDQ05FNEpPQk1DQ0dFRUVJSUlZUVFRbHlUSmsyYUVCRVJ3ZDY5ZTRtS2l1THV1Kzl1N0NHSk8xUnhjVEhSMGRFa0ppYmk3dTVPNTg2ZEpldWVFS0xPREFGbnYvLytPMjNhdEZFeW5qV0Vnb0lDWG4vOWRkTFMwZ0NZTkdrU1pXVmxGQmNYSzM5TGQrN2NhWklSeUJCczFyeDVjMGFNR01IdzRjTnhkSFFFOUJtQ3F0T3hZMGRlZXVrbG8yVjVlWGxzMmJMRmFGbjM3dDBaTVdJRThmSHh6SjQ5MjZqUHdzSkNObS9lakpXVmxSSnd0bnIxYWxhdlhtM1VSOVV4cjFtemhoWXRXdFIyU0c1cmVYbDVhTFZhZ0pzcThOblM4cWZWWmFaS1RVMDFlbDVVVkdTU21ldkhIMzlVSHV0ME9rNmVQR25TVDBWRmhVWGp1QmtZc251Vmw1Y3paODRjNHVQajBXZzBMRml3Z0pZdFd5cnRvcU9qZWVXVlY4akx5MlBnd0lFODg4d3pKbjFaV1ZreGE5WXNwazJiaGxhclJhdlZLb0ZiQnViTzBhUkprOHhtUUd2bzgrSGg0Y0hISDMvTWUrKzl4Lzc5K3hrNGNDQjkrL2FsZS9mdTJOblpLYVdHSzQ5bjRjS0ZKdjBaTk9SbmxCQkNDQ0Z1SGhKd0pvUVFRZ2doaEJCQ0NDR3VtWnViRzUwNmRlTFBQLzhrTGk2T2dJQ0F4aDZTdU1QRXg4Y1RIUjJOVnFzbE5EU1U5dTNiS3orSWl0cFpXMXRUWGw3ZW9JRTF0d001Sm5lMjlQUjA5dTdkUy8vKy9SdnNPb2lLaXVMTW1UUEs4MFdMRnBsdDk4a25uekJnd0FEbGVYaDRPQ05HaktCMzc5NnNXYk9HcjcvK211SERoK1BqNDJPVWVhaXFxa0VzMVZHcjlUOFg1ZVRra0o2ZXJwU0JCQWdKQ2FHc3JJejI3ZHZmVWdGQ040T1VsQlRsY1hKeU1tVmxaV2cwbWhxM2NYRnhNUW8yS2lrcDRhbW5uaUloSVFGcmEydmVlZWNkN3JycnJ1czI1cnF3dHJaV0FydXpzcktVNnkwdExZMTkrL1padEgxRHV4N0hyN3JBdS9UMDlCcURxVFp0MnNTbVRadVU1N2EydHZ6M3YvOEY5Qm5Ubm4vK2VWcTNiazM3OXUzck5KN3FOT1Q1S0M0dVp1N2N1Y1RFeEJBYUdrcHBhU2xxdGRyb3M4RlFBaFArbDUyc01pc3JLOVJxZFlOK1Jna2hoQkRpNWlGL25ZVVFRZ2doaEJCQ0NDRkVnL0QzOXljcEtZbmp4NC9qNGVHaFpGNFI0bm9xS1NraE9qcWFoSVFFM056YzZONjl1OW55VnFKbWRuWjI1T2ZuRzVYL0VwQ2ZuNCs5dlgxakQwTTBrb0VEQjdKbnp4NlNrcExvMGFNSExWcTB3TVhGNVpxQ1didDM3NDVhclZheVhvRytQSjJ6c3pOT1RrNDRPRGh3NGNJRlhGMWRTVXhNVk5vODk5eHorUGo0a0plWHg3NTkrMGhJU09ENDhlUDA3dDI3MW4zdTNMa1RnTWpJU0VBZlFQYnh4eDhEOFBEREQ1T2RuYTBFYytUbTVnSVlsVGxzMWFvVkw3NzRvbEtDejhuSmlYdnZ2UmVBYmR1MmtaZVhCOENZTVdPTTltdHBDY25iMlpVclY1VEhXcTJXaXhjdjBxRkRoenIxc1h6NWNoSVNFZ0I5Y0U3VmNxdlZxU21MV2RYc2RQWGw1ZVdsWlA2cW5PMXE5ZXJWeWpYKzZLT1BNbm55WkdXYldiTm1LZG0xYmtRUVVVTWN2NnJsTk92TDF0YVdiNy85VmhrUHdJa1RKeXdlVTIwYTZueXNXYk9HelpzM00zZnVYTUxEd3dHNDc3NzdhdHkzdWZWaFlXSEs5aldweTJlVUVFSUlJVzRlOHRkWkNDR0VFRUlJSVlRUVFqU1lybDI3c21QSERxS2lvdWpmdjc5a21CTFhWVUpDQXRIUjBaU1ZsZEd4WTBlQ2dvTGttcXVuNXMyYms1U1VKQUZuVlNRbEpkR3NXYlBHSG9ab0pHRmhZWGg2ZXZMenp6K3pkZXRXaTdmcjFhc1hFUkVSWnRjNU9Eand6anZ2VUZKU2dyT3pNODdPemlZWnIzUTZIUjRlSHB3NGNZTGR1M2NEK3VDUnF2cjE2NmNFbDlUazhjY2ZOOHBFVkhsL2hveGxobUNPOVBSMEFOemQzVTNHOU50dnZ3SFFxVk1ucGt5WkFzQ2hRNGVVZ0RQRE1rdDk4TUVIZFdyZm1HbzZweldwbk0wTzlCbnU2aEp3dG52M2JqWnYzbHpuL2RibTY2Ky9idkErSzR1TGl3UDB3WlFQUHZpZzBicktXZkt1ZHhCUlF4MC93L3Zzd3c4L3JIY2ZNMmZPQk9ENTU1L245T25UUnVzYUt1Q3NPblU1SDNGeGNheGV2UnFkVHNmczJiTjU1cGxuZU9DQkIrcTliMHV1dGJwOFJna2hoQkRpNWlGL25ZVVFRZ2doaEJCQ0NDRkVnN0d4c2FGTGx5NGNPblNJMk5oWWdvS0NHbnRJNGpaVVVsTENzV1BIaUkrUHg5WFZsWHZ1dVVjQ3BhNVI2OWF0T1hMa0NGbFpXVW81cmp0ZFZsWVdHUmtaOU9yVnE3R0hJaHBSOCtiTkdUZHVITW5KeVNRbEpaa3RHMWRWYmRtUXpwOC96eGRmZkZGam0xMjdkaEVlSHM2WU1XUFl1SEdqVVVZMGxVcEZ0MjdkR0RseXBFVUJaNkF2ajJkZ0xNWXVUd0FBSUFCSlJFRlVhMnVyUERhVXM2c2FjTmEwYVZPajdmUHk4bWpTcEFrQW5UdDN0bWlmdGJtVjNsdjF6WEQxeHg5L0dEMy83YmZmbURCaGdrWGIvdm5ubnlaQmViV2Q3emx6NWhpVjhXd3NuMzMyR2Z2MzcrZmN1WFBrNWVVWlpjeXJIT0IwUFVzV1g0L2o5L1BQUDlkN1BJYUFzOFpRbC9NUkVCREF0R25UV0xac0dSVVZGWHoyMldjVUZoWXliOTQ4cy8wYVBqUE1yWGR4Y1dIR2pCa1dqZEhTenlnaGhCQkMzRHprcjdNUVFnZ2hoQkJDQ0NHRWFGQ3RXclhDejgrUDA2ZFAwN0psUzZNZnRZUzRWb21KaVJ3OWVwVFMwbEpDUWtJSUNnckN5c3Fxc1lkMXkxT3IxUVFIQnhNVEUwUEhqaDN2K0tDenJLd3NZbUppQ0FrSnVhNEJFZUxXb0ZLcDhQTHl3c3ZMNjRidXQ2U2toSWNmZnBnSEhuaUE4dkp5S2lvcVVLbFV1TGk0S0tWZURXWC9saXhad3FaTm13QjQ3NzMzNk5TcGsxRmZobEtab0MraGExQTFlMUR6NXMxcDBhS0ZTV1kvWjJkbmxpOWZ6dWJObStuWnMyZUR2TDc2WkF5N2xadytmWnJrNUdTalpaY3ZYK2JVcVZPRWhvYld1RzFVVkJSdnZ2bW1VYUFoVU9zMVdEVmJYblZxS3JkWjJlREJnMnRjbjUyZHpiSmx5NVRIQmlxVkNwVkt4WTRkT3poNDhDQkxsaXhSU3EyWGxaVXA3YTVYRU5IMVBuNlBQZllZVHp6eFJLM3R2dnp5UzlhdVhXdTB6RkFxY3VyVXFWeStmTG5hYlExbEppc3JLQ2lvY1g4TmRUNGVmUEJCWEYxZFdiaHdJVTVPVHZUdjM1K1dMVnVhN08vLy91Ly9sTWZWbGZkdDZNOG9JWVFRUXR3ODVLK3pFRUlJSVlRUVFnZ2hoR2h3ZDkxMUYxZXZYaVVxS29xQkF3ZEt3SWE0WmhVVkZadzRjWUtMRnkvaTZ1cEszNzU5SlppeGdibTd1eE1TRXNMcDA2ZHAyclFwWGw1ZU9EbzYzakh2My9MeWN2THo4MGxLU2lJakk0T1FrQkNUc29KQ05MVEtnVDgvL1BBRFM1Y3VWWjV2MnJSSkNlZ3d0Q3N2TCtlSEgzN0F6OCtQYnQyNkFmcHlsd2NQSGdUQXpjMk44dkp5WG4zMVZheXNySmcvZno0QUdSa1pTcjlPVGs3S1kwTkFqaUdZNC83NzcrZisrKzgzTzFacmEydVdMbDFxTk1iS3FnWW5iZG15eFNodzVFN3ozWGZmS1kvYnRtM0x4WXNYQVZpL2ZuMk5BV2RKU1VtOC92cnJTbWFueW9ZT0hkcndBNzBHZVhsNWJOaXd3V1I1V1ZrWlgzNzVKWGw1ZWVUbDVmSHV1KzhxMTZMaG1ydGVmMXR1eFBGYnUzYXRTU0JaUTF1NGNHR2R0Mm5JOHpGdzRFRHM3T3h3ZDNkWGdzMlNrcEtNMmxRTzZLdTZEdjRYNE5lUW4xRkNDQ0dFdUhuSVgyY2hoQkJDQ0NHRUVFSUkwZUEwR2czZHVuWGoxMTkvNWZUcDA0U0ZoVFgya01RdHJMaTRtTU9IRDVPZW5rNjdkdTBJRFEyVnJHYlhpYnU3T3oxNzl1VHZ2Ly9tM0xsekZCWVdtdjNSL25aa2JXMk52YjA5elpvMW8yZlBudkxqdHJnaGFzc2dWZG1KRXlkWXNtUUpjWEZ4T0RrNXNYVHBVbHEwYU1IcDA2ZTVldlVxQVBmY2N3OUZSVVZFUlVXaFVxbElTa3JDeTh1TGhJUUVwWi9LR1F3bG1PUDZPSHIwS0ljT0hRTDAyYVhtekpuREN5KzhRR1ptSnIvLy9qdS8vLzQ3UFhyME1MdXRtNXVia3RXcGI5Kyt4TVhGR1oyL2hsQ1g2NjQrTkJvTmMrZk81Wi8vL0NkYXJaWWpSNDZ3YWRNbVJvMGFkZDJ2dVJ0eC9McDM3MjVSU2RqRGh3OFRGUlhWb1B1dWovcWNqNUtTRXFLam83bjc3cnZSYXJXbzFlb2F5OEdhVzJjSWxKWFBLQ0dFRU9MMkpIK2RoUkJDQ05Hb2NuSnlsQjh2NU01eElZUVFRb2piaTRlSEI0R0JnY1RHeHVMcDZVbno1czBiZTBqaUZwU1JrY0hodzRjcExTMmxSNDhlK1ByNk52YVFibnRxdFpvMmJkclFwazJieGg2S0VMZTl5cVVyaTRxS3FpMlo5KzkvLzFzSllBSjlwclBvNkdpR0RSdkc5dTNibGVXUmtaSDQrL3ZqNnVwS2RuWTJQLzMwRTFPblR1WHMyYk5LbTFhdFdnSDZRQTZkVGdkWUhzd3hac3dZbytmYnRtMGpMeS9QN0RwTHl4UGVickt5c25qLy9mZVY1d01IRHNUSHg0ZFJvMFlwR2VzKy92aGpGaTllYkhZdXpNN09EbTl2YjVvMmJjcExMNzNFVTA4OXBhd3psQ1NzemovLytVOFNFeE1iNkpYVXpzZkhoNVVyVndJd2FkSWs0dVBqbFhWdDJyUmh3b1FKeW10ZXRXb1Znd2NQdnU0WnptN0U4Y3ZJeU9EOCtmTVd0YlBVOGVQSFdiRmlCVHFkam95TURCd2RIYkd4c1ZIV0Z4WVdvdFZxY1haMnJyYVBoandmWjgrZVpmUG16V3pldkptSEhucUlhZE9tV2Z4YXFycVJuMUZDQ0NHRXVISGtyN01RUWdpTG5ENTlHb0RnNEdCVUt0VTE5WldhbXNydTNic0pEQXlrWGJ0MjE2MEV5b01QUGdqb3Y2Qis4c2tuMTJVZmxqcDY5Q2dWRlJWNGUzdmo2ZWw1VFgyVmxwYldhenNyS3l1elg4eHpjbklBc0xHeHdkYlc5cHJHVmg4elpzeFFKajhxbDVHNFhvcUxpOG5NekFUQTA5UFQ1SHF1cUtnZ0pTVUZBQWNIQjF4Y1hPcThqNUtTRW1Kall6bDkralRkdW5XamJkdTJGbStibEpURW5EbHphTk9tRFk4KytpaUJnWUZHNnpNeU1uaisrZWNKQ3d1amQrL2VSRVJFbU8xSHE5WHk0NDgvMHFwVks0dnV1QVNZTzNjdUFNMmJOK2U1NTU2cnNXMUpTUW54OGZHNHU3dGZsMEJCdzUyMmxTZkthbEplWHM0WFgzeEJVRkFRL2Z2M1Y1YVhsWld4WWNNRy92cnJMMTUrK1dXajk4REdqUnU1ZlBreS9mcjFvMU9uVG1ZelpEVFUrUkJDQ0NIdVpLR2hvYVNrcFBESEgzOHdlUERnTy9iSFoxRS9jWEZ4SER0MkREczdPd1lNR0NBbE5JVVF0NTF2di8xV2VWeTFwR1psaG1DejVzMmJNM0xrU0lZUEg0Njl2VDFaV1ZuczI3Y1BBSDkvZitWNzY4Q0JBOW00Y1NNN2R1eGczTGh4UmxtV2dvT0RBZjEzWmdOTGd6bW1USmxpTWk1RHdGblZkWGVpd3NKQzVzNmRTM3A2T2dEMjl2Wk1talFKZ0JFalJyQnAweVl5TXpOSlQwOW4zcng1dlBQT085amIyNXYwTTNMa1NJWU1HVUtUSmsyTWx0ZVdjZElRbkZPYmNlUEdXZFR1NjYrL3RxaGRkUjU1NUJGKy9mVlhkRG9kczJmUHh0SFJVYm51cm1jQTBmVStmbi85OVJkLy9mVlh2Y2RYMWZyMTYxbTllalZidDI1RnA5TXhmLzU4aW9xS2VPV1ZWMmpUcGcweE1URzg4ODQ3dUxtNThmNzc3eHNGb3RWRlhjN0hpUk1ubE1jZE8zWTBXdWZqNDhQeTVjdk43bVBxMUtsR2dXNDMrak5LQ0NHRUVEZU8vSFVXUWdoaGtaVXJWM0x5NUVuYzNOeFl2WHExRXBoVVhsNU9ZV0VoZVhsNTVPWGxrWnViUzA1T0RsbFpXV1JtWnRLdVhUdWo0QStBL2Z2M3MyclZLa0QvNDFOb2FHaWR4L1BFRTAvVTJpWTNOeGZBb29DaHk1Y3Y4OGNmZjVoZHAxYXJXYkpraWNWak14YzA5ZHBycjFGV1ZzYkVpUk41L1BISEFmMEVsSzJ0TFY5OTlSVnIxNjZ0dHIvRml4ZlRybDA3NWZsOTk5MW44VmdxcXk1dzU2R0hIZ0wwazE3UFB2c3NBSnMzYjFZQzBXb3pmdno0ZW8zSEVvbUppYnoyMm12WDFFZlYxM3owNkZIbXpac0h3SVlORzB5dWorenNiQ1VGL0xCaHc1ZzVjMmFkOS9uT08rL3cyMisvQWZyWDhNSUxMMWk4N2NtVEowbE1UQ1F4TVpISmt5ZWJyTis3ZHk4cEtTbWtwS1RnNE9CZ05zQ3B0TFNVNmRPbmMvbnlaVnhkWFZteFlvVkY3NFBmZi84ZDBGOHJsUjA2ZEloVHAwNlJsWlZGZW5vNnljbkpwS1dsb2RQcG1EQmhBbmZmZlRkVHAwNjE2UFZkcjZEQ2VmUG1jZVRJRVd4c2JQRDI5bFltcnhZdFdzU09IVHNBYU5La0NiTm56d2IwZ1lVYk4yNGtMUzJON2R1MzgrS0xMeElaR1duU2IwT2NEeUdFRU9KT1oyMXRUWThlUGRpelp3OG5UcHlnYTlldWpUMGtjUXVvcUtqZzJMRmp4TVhGNGVIaFFhOWV2VXgrTkJaQ2lOdUJwYVVOUTBOREdUbHlKSGZmZlRjN2R1eGd6Wm8xREIwNmxIWHIxbEZTVWdMb2d6UG16WnRIU1VtSlVyNHVKeWVIdDk1NlM4bTBGQkFRUUlzV0xRQ1U3ZURPelViV2tESXpNNWs3ZHk0WExseFFsajMxMUZOS2hsZDdlM3VlZXVvcEZpeFlBT2d6U0wzd3dndk1ueitmcGsyYkd2VTFZc1FJcy9zd3pPTmRLMHZuODY0MTRNekt5b28zMzN3VE56YzNKV0NvdUxnWU1BNGd5c25KWWNHQ0JUeisrT01OVW9iOWVoeS9GU3RXOE1JTEw5QzNiMSsyYjkrdXpQM05ueitmcDU5K21xU2tKSUtDZ25qbGxWY0FhTnEwS1RZMk51aDBPdmJ2MzgvMjdkc1pPblJvdFgwRHBLU2tzSG56WnM2ZE93Zm9BMUxuenAzTHZuMzdTRTFOSlRVMWxmLzg1eis4OGNZYjlTb3RidW41QURoMjdCaWdMd2xyN3B4WW1xRnUrZkxsOGhrbGhCQkMzS1lrNEV3SUlVU3RybDY5eXFsVHB3RDlGK1c5ZS9meTVaZGZVbGhZYVBTbHo1d3VYYnFZQkp3ZFBIaFFlVHhreUJDakZQT1dldUtKSnl5ZWtJdVBqNit4N1dPUFBVYXJWcTM0NG9zdnpLNS84c2tuNnp3K01EOWh1R3JWS2xhdFdrVy9mdjFvMHFRSmx5NWRvbVhMbGpYMlU1L0pnMnUxZWZObW96dlJhakorL0hpMmJ0M0tva1dMYW15M2FkTW1IQjBkNnpTT3NySXlpOGRSbTVkZWVvbG16WnFaRFFpcWZFMVdMbDJSbXBwcXRNNVFFZ3JnNTU5L3JuWmZsVi9uZ1FNSENBa0pxYmJ0c0dIRGpKNy8rZWVmQUhoN2UrUGw1V1hTZnZmdTNjcmo2cTdySmsyYTBLRkRCeTVmdmt4MmRqYUxGeTltenB3NTFZNmhOckd4c1d6WXNNSHN1dWpvYU82KysrNTY5YnRzMmJKYTIyUm5aMWZienNQRGcxR2pSZ0Z3NzczMzh2dnZ2MU5TVXNJYmI3ekIwcVZMY1hKeVl0S2tTUnc1Y29TY25CeDI3ZHFGcDZjbjQ4YU40OUNoUTZTbHBRSDZrZ0xWSGN1R09COUNDQ0dFQURjM040S0Rnemw5K2pRK1BqN0tqMGhDbUZOVVZNU2hRNGZJek15a2ZmdjJoSWFHWG5PbWJTR0V1RmxaV2xMend3OC9WQjZmTzNlT2JkdTJzWFhyVnJ5OXZaWGxDUWtKSkNRa21HeDc1TWdSNVhIbGVZaktjeTcxelpnazlJNGZQODdiYjcrdFpOVUgvYkd1T3UvVHYzOS8vdmpqRCtXR3ZBc1hMakJseWhTZWVlWVpCZzBhZE1QKzNuMzY2YWNOMGs5V1ZwWnlvMjVXVnBiWk5wVkxxbCs0Y0VHNXhnMlozWEp5Y3BnNWN5WlhybHpoNU1tVHpKNDkyMlErdWJFbEp5ZnozWGZmb2RQcHVIcjFLdG5aMlp3OGVSTFF2NDdKa3llellNRUNybHk1d3RXclY0bUtpbUxuenAyTUdER0M5UFIwZnY3NVo5UnFOZTNhdFNNZ0lBQXdyV0lSRUJEQS92MzcyYmh4STZDdnpQRDg4ODhETUczYU5NNmNPY09GQ3hjNGN1UUlpeGN2Vm00Y3Jxd2h6Z2ZvYjVTT2pZMEZJREF3RUNjbnA3b2ZOUFFaNHk1ZnZxdzhsODhvSVlRUTR2WWlBV2RDQ0NGcXRXUEhEaVdkZUk4ZVBmRDE5YTMyQzJ0VnNiR3g2SFE2WmJJa0tTbUpNMmZPQU9EczdFeWZQbjNxRlhBRzFQb2pWV3BxS3FDLzI2cnk1RjFWZGZuQ3ZIejVjcXl0clkxUzRZOGNPWklkTzNhd2Z2MTZpL3M1Zi80OHljbko2SFE2bzd2MERkbTR2dnJxSzM3OTlWZnM3ZTN4OC9NejI0ZW5weWNMRnk2c2RWOWp4NDYxZUZ5M0s1MU94L0hqeDJuYnRxM1pnRE5EeHJPcW9xT2ppWTZPVnA1SFJrYnk0b3N2QXNZVHZUVXBMQ3lzc2ExaEVzVnduZ3gzODJWa1pDalhHZWl2amRqWVdDVmR2MHFsNHZQUFB6ZnA3N1hYWHNQVjFaWEpreWR6NE1BQjh2UHoyYnQzTDBPR0RGSDZyazFCUVFFN2QrNEVvSDM3OXJSczJSSWJHeHZjM055VWNxTTllL2JrZ1FjZW9FMmJOa2JaOEI1Ly9IRUdEaHhvMU4vcTFhdVYxUG1WVlJmRVZsbGVYbDYxN1FJREE1V0FzMTY5ZXZHUGYveUR0V3ZYa3BxYXlxKy8vc3J3NGNOeGQzZm5YLy82Ri9Qbnp5Y3dNRkFwYjFyNS9UcDkrblNUQ2QyR1BoOUNDQ0dFZ0tDZ0lCSVNFb2lPam1iSWtDR05jbU9GdVBtbHA2ZHorUEJoeXNyS2xPK2ZRZ2h4Ty92MjIyK1Z1Yk1WSzFhd2Z2MTY1VHRxNVRtanFLZ29nb09EeWMzTjVlalJvd0MwYTllT0o1NTRRZ2xLc2JlM3g5WFZGVmRYVjF4Y1hIQjFkZVhjdVhOY3VuUUpBSGQzZDN4OWZSazdkaXhxdFZySk1BUllkSk9nSVF0VFpkbloyZFd1OS9YMU5adE4vSFpTVVZIQnA1OSt5azgvL1dSVWpyRjM3OTdLZWFscXhvd1pwS1dsY2Z6NGNRRHk4L041NzczMytPNjc3L2p3d3c5cm5LdXNtamxlcTlVcW1hbUtpb29ZUDM2ODBUbXB6cFl0VzJwdFk0bjgvSHcyYmRwVTdmb0ZDeFp3N3R3NXJLMnRLUzh2SnlVbFJUbE9ucDZlZ0g1dU5qZzRtQ3RYcnFEVmFubjc3YmNwTGk0MkNkWnJDUFU5Zm9aZ00ydHJhKzY5OTE2alVyaHhjWEgwN2R1WGlvb0tXclZxaFlPREEvdjM3eWNuSjRjREJ3NHdaODRjZHUzYWhWYXI1ZU9QUCthVFR6NGhNek5UbWJzR2ZYbkp2bjM3TW4vK2ZFQ2Z6ZXUxMTE1VDNwY2FqWWE1YytmeTlOTlBVMWhZeUpZdFd3Z0lDRENwaE5FUTV3UDBjNkphclJiQWJIYmltbTRTcmx3R1U2VlNNWDM2OUJ2MkdTV0VFRUtJRzBzQ3pvUVFRdFJJcTlYeTAwOC9LYy83OXUyTHQ3YzNMaTR1Mk5yYVltOXZqNE9EQXpFeE1ZRCtUcU54NDhiaDV1YUd1N3U3U2FEWDl1M2JsUyt4bzBhTnd0N2V2dFlTZTVNbVRWSyt3Rlp1dTJiTkdtVjlUVlFxbGRuU0s3MTY5VElxQXhnWkdjbmV2WHVWdFBidnZ2c3VuVHQzWnZQbXpVb2JIeDhmbzNUaExpNHUrUGo0bUMxWFdMbE01b1FKRXlncksrT1JSeDZoYjkrK3pKZ3hBNTFPUjhlT0hRa0xDK1AwNmROSy96cWRUc2tvMTdWclY1TjA1Z1pwYVdsS2l2YTZXcjE2dFVsSy9DMWJ0ckJseXhZNmRlcGt0TnpjK2FsOFRnRDgvZjJWd0ovS0RoMDZwRXllYk5pd2dXKysrYWJHY1EwZVBKakF3RURsVGp3L1A3OXFyNDk3NzcxWG1jQ283UnJLemMybG9xS0N2THc4ZnZubEYyWDV1blhyR3F3VXdiV3FQTWtFK2ttdXFoTTNQLzc0by9KWXA5TXBkMUpXVmxGUkFlaXZ6Y2NlZTR5VksxY3lZc1FJMnJkdmIvWWNtWk9abWFrRU16Nzk5Tk9NR2pWS21lUXpaUEVLREF4VUpwd3FCNXk1dWJtWmxPUzhVUk5DRXlaTTRPelpzL1RvMFlQaHc0Y3phOVlza3BLU0FQM25RR1ptSnA5ODhnbUxGaTFTQXNsVUtwWHlucTg4V2RqUTUwTUlJWVFRK3N5OW5UdDNadS9ldmNUR3h0S2hRNGZHSHBLNHlWeTZkSW1qUjQ5aWIyOVBuejU5SkhCZkNIRkhLQ3NyNCtHSEg2YWtwRVFKOERETXB3VUZCU250WG4zMVZaTnRlL2Z1VFVoSUNCOSsrQ0d0VzdmRzJkblphUDJsUzVkNDVwbG5sT2RQUHZra1lXRmhaR2RuRzFVdFVLbFV0Ry9mdnRheDFuYXpaZFgxUFhyMHVPMER6cXlzckxDMnRqWUtOaHM2ZENqUFAvOTh0Y0gxR28yRy8vem5QeXhZc0lCRGh3NHB5L3YyN1Z2blRGTFRwMDhuUGo0ZWpVWkRhV21wY2czZExNRTVnWUdCN04yNzErdzZRM2xKS3lzclpzNmNpWjJkSFpzMmJVS24wL0hSUngvaDV1Wkd6NTQ5cit2NExEbCtPVGs1eW8yWkF3Y09wR25UcGtaejN0T21UYXUyL3lGRGh1RHY3OC9Ja1NQWnNHRUR4Y1hGNU9UazRPenNUSWNPSFlpSmlXSGl4SWwwN05pUlYxOTlWZG4vODg4L3IxUlpNUER5OG1MNjlPbktuTjFubjMyR3I2OHZvYUdoRnI5ZVM4NEh3TysvLzY0ODd0R2poMG5ibEpTVVd1ZmtEVzdrWjVRUVFnZ2hiaXdKT0JOQ0NGR2pYMzc1UlFuTWFONjh1Wkx5dTJyR0lVTVFpbzJORFdQR2pESGJWM0Z4c1ZIdzJzaVJJeHRrakxXVlhOUnF0V2JidEd2WHJzNzdxdnpGRytEcnI3ODJDZHd5cUp5ZTNNRGUzcDZOR3pjcWdWSVRKMDQweXFBRmNPTEVDU1g5ZmsybENxdDdYWTBoSkNTRTl1M2JzM1BuVG9ZTkc2YmNpWHZzMkRGQWZ5eHNiVzBiYlh6cDZlbUFQdjE5Y25LeXNuekRoZzMwNzkvZjZMck15c3BTc2x0RlJrYnkzSFBQS2V2TVRSVDYrUGdvbWVrc1ZUVmdyekpyYTJ2YzNOeVVzWlNYbHdQNkFFTnpXY0xNYlc4d2F0UW9ldlhxWlZSZW96N3FVczRoS3l2TDVMWGw1K2ViYmJ0cjF5N0t5c3BZdG13Wm1abVp6SjA3VnpuR2hzK1V5c2UzdUxpWU9YUG1NSFRvVUxNVDFsWldWcno5OXR2S01jakt5bExPUFdBMnc1dE9wek5xVTFWRG5nOGhoQkJDNkg5QTkvUHo0K3pacy9qNit1TGc0TkRZUXhJM2lkallXRTZlUEltSGh3ZTlldlV5ZTlPUUVFTGNqalFhRFYyNmRHSC8vdjJBZm01dC9QanhBQVFIQnpOcDBpVFdyVnRIWVdHaHNvMk5qUTJSa1pHTUdERUNvTnFBRTM5L2YyYk5tc1dubjM1Szc5NjlsWXprd2NIQm5EaHhBbHRiVzVvMWE4YVlNV09VT1Q5UmQ5T21UZVBVcVZNa0pDUXdiZG8wNWJ6VXhNYkdobm56NXJGeDQwWldyVnBGNTg2ZDYxV2xvR2ZQbnNURnhSbGxsWUwvemF0VXA3YWJOeTN0cC9LOHpZd1pNMGhNVERSYUh4d2NET2pubGpRYURYWjJkdmo0K0RCOCtIRDY5dTJydEZPcFZEenp6RE9vVkNwKytPRUh1bmJ0U3VmT25TMGE0N1d3NVBpNXVMaXdiTmt5dnYzMld4NS8vSEVBaGc4Znp0R2pSNVVzZFZWWldWblJyMTgvWmY1NzdOaXh0R2pSZ3Z2dnYxK1pLM3I5OWRjNWV2UW9nd1lOSWpVMUZVOVBUeTVmdnN6RER6OWNiYUJtWkdRa2h3OGY1cmZmZnFOejU4NjBhdFhLYUgxRG5JK0tpZ29PSHo0TTZET09OY1JOSXZJWkpZUVFRdHllSk9CTUNDRkV0YlJhclZGR3Ftc05HTnE2ZFN1NXVibktjMGRIUnk1ZnZteVVaYXdxU3ljL1FIK0gyY3N2djF4cnU5b21TaHBDUmthRzJjeEdVVkZSU2tuUmtKQVF2THk4VEFMTzl1elpBK2duSE0zZFFXYmc3ZTNOc21YTGFoMUwxZFRxQUIwNmRHRFVxRkZHcFJNREFnSUlEdy9IeDhmSEtQWDY5OTkvYjdKOTVmTUkrbEtwYjd6eEJuRnhjZVRsNVRGbXpCaTBXaTBKQ1FtQS91NjV3TUJBc3hOdXYvenlpeEtRTkdMRWlGcExwZFpINVNDenF0TFQwNDBtWHdvS0NwVEhWNjllNWVEQmd5YmI5Ty9mbnllZmZCTEE1TTQ4UzR3Wk04YmtHQnA0ZVhrcEUwT1ZBOU5XcjE2dDNPWDQ2S09QTW5ueVpHV2JXYk5tS2RtMUttZkVVNnZWUnNGbXUzYnRvcUNnZ0I5KytJRkhIMzBValVaanRHOXpRVjRBaXhZdFl1dldyVVp0RGNHV25UcDFNcm9UOFp0dnZxazFrMTFsMzMvL3ZaSkY4SU1QUGxCS2xsYWwxV3FaUDM4K3AwNmQ0dFNwVXpnNE9OQzdkMjlBbiszd3dvVUxTdHZ3OEhCR2p4NXR0SDExNzZVVEowNVFYRnhjN2ZnYThud0lJWVFRUWk4c0xJekV4RVNPSFR0VzR3MFc0czV4NnRRcHpwMDdoN2UzTnoxNjlKQnlxMEtJMjk3UW9VT05NamZObURHRHFWT25ZbTF0amF1cnE5SDM5WC84NHg4OCt1aWpGQlFVVUY1ZWpwV1ZGWTZPamhiZkhEWm8wQ0E2ZHV4b2xKSHB2ZmZlcTllNDZ6SlBkeWZSYURTOC9QTExxTlZxazZ6dk5WR3BWRHowMEVQMDY5Y1BXMXZiYXM5cHYzNzl5TXJLTXJzdUlpS0MxTlJVckt5c1VLdlYyTnJhMHI1OWUvcjM3Mi9TOXFHSEhxcDJQcW82aHZtT3F2TmY1cTZGano3NnlHUlpTRWhJbmE2YnA1OStHbTl2YjRZT0hXb3liMVZmRFhIOHZMMjlqZWFzSEIwZFdiaHdJYm01dWVUbTVocGx1TE95c3NMTnpRMTdlM3RsbVlPRGc4bk4xMjV1Ymd3YU5BaUFGaTFhOE5GSEg3Rmh3d1ltVEpoUTQrdVpNV01HWGJ0Mk5acnpiY2p6WVdWbHhkS2xTN2wwNlpKUzd0ZkFVQUhCM2QyZGlSTW5tdDMrbTIrK1VXNm10a1JEZmtZSklZUVE0c2FTWDhDRUVFSlVhOHVXTFVvNXV2L0gzcjNINVhqL2Z3Qi8zWjNQSngxRVVTbEZCeEloaHprUGM1d05ZNWl6MllrNUxzMWl2MkdibmMyWTB4amJHTXZaak1ZUU9jUlNVWXFpS0VyVVhYZm43dDhmOStPK3ZsM2RkM1ZYTjhWZXo4ZkRZL2Q5SFQvWGZkM2RxK3QrWGU5M2ZjbGtzaHJMN3RkWGVIaTRFTlo2VWc0Y09BQWRIUjNoRC9weDQ4WmgvUGp4K09PUFA3QnAweVpodWFsVHA0cUNTMHJLc0JrQXhNWEZZZHk0Y1JnM2Jwd3dyYUNnQVAvODh3OEFJQ0FnUUhSaG9ySzB0RFMxWVRKTmRPclVDWjA2ZGNLeFk4ZUV3Sm1QajQ4UUhLb1lPUHZ4eHg5cjNKNmxwU1drVWlrQVlPdldyZWpTcFF2eTh2S0VRSTZ2cnk4Q0FnSmdiMjhQSnljbjBZV0tLMWV1Q0lHemQ5NTVwMDdIVXhObG9HejU4dVVvTHk5SGFHZ29BRVdGczlqWVdLR2xZbVgvL3Z1djJqc1ZYVjFkUmEvTDZ0V3I2enkyTm0zYXdNZkhwOGJsYnQyNkJVQnhCK3lvVWFORTh5cUdHL1gwOVBENTU1OEw1MVhwMkxGanVINzlPajc1NUJQY3YzOGZkKzdjUVhCd2NLMnFsejBKWThhTXdkV3JWeEVWRllXLy92b0xBUUVCNk5Pbmo4cHlPM2Jzd0lVTEZ3QUFmZnIwUVZCUWtEQXZMaTRPbHk1ZEVwNGJHeHVyclA5Ly8vZC9hdmRmWGJXNTZ0VG1mRlRuN05tendsMmpOYkcwdElTN3V6c0NBd09yL1d3Z0lpSnE3QXdORGVIcjY0dkxseS9qN3QyN0twVVo2TDlETHBmanlwVXJ1SG56Smx4ZFhSRVFFTkRndjU4U0VUME41dWJtb3RhSlptWm0xYlpBbEVnazlXcVIyTFJwMHpxdHg0Q1o1bHhkWGV1OGJzV2dqVHJLaW5mcWVIcDZhblFETGdBTUhqeTRWdU1DRkRmWlBXMURodzdWNnZhMDlmcXBZMkZoVWFlYlVkVXhNek9yTXNSVmVaOTF2U2FzS1RzN083WGRPOTUvLy8wYTExVldnYXVOdW41R0VSRVJVY05pNEl5SWlOUjY4T0FCdG03ZHFyWHQvZnp6ejNqOCtIRzF5OHlmUHg5dDI3YkZzV1BIOE91dnY5WjZIeTR1THFJUVNsVisrZVVYbFdtUmtaSDQ4TU1QUmRNV0xWb0VXMXRiMFlVVmZYMTlVWXM4WFYxZEdCZ1lhSzF0M3FsVHAxQlFVQUFBNk5HamgxYTJXWjJqUjQ4S2orL2V2WXVpb2lJWUdocldlanVtcHFhWU4yOGVGaTllakpLU0VuejIyV2Z3OS9jWDV2djUrV0hqeG8zWXZYczNSbzRjaVprelo5YTR6U2xUcGxRN1h4bG0wMlJaWmVuM2xpMWJJams1dWNaOU4wWnIxcXpCcVZPbkVCOGZENmxVQ2lzcksyRmV4WUJUZGU5RlEwTkQ0ZWZ3NU1tVGFOYXNHU1pQbmx6anZpZE9uSWlYWDM0WnYvLytPNDRjT1FKQVVZMXV4SWdSTURJeWdwMmRYWjB2UXV2cTZpSWtKQVJ6NXN6QjBLRkQxWWJOQUVXNE15TWpBd1VGQlZpNGNLSG9pMGc5UFQzbzYrdXJ0RDk0a3JSeFBnQm9mT2R6Y1hFeHNyS3lFQk1UZzJ2WHJxRi8vLzd3OFBDbzIrQ0ppSWdhQVRjM055UW5KK1BmZi8rRmc0TURxNEwrQjVXWGwrUENoUXRJVFUxRjY5YXQwYTVkdTRZZUVoRVJFUkVSRVJFUmFZaFg4NGlJU0szang0OURKcE9wVE0vSnljRXJyN3hTNVhxNXVibHFXMVpxOHVXQm5aMGRuSjJkUmNHTjJpb3JLNnZ6dXBvWU9IQ2c2TG15cldCbGUvZnVCUURrNWVWaDI3WnQyTHQzTCtSeU9RSURBN0Znd1FMUk1XN1pza1Y0M0twVksxaFlXQ0EzTnhmNzkrOUg3OTY5VmNySGI5Kyt2VTVqcnh4OFNVbEpRWFIwdFBBOEtpb0swNmRQeC96NTgwWExxUXNTcWFzS0ZSQVFnQ0ZEaHVEZ3dZTzRjZU1HYnQ2OENVQlJjdDdkM1IzcjE2OUhXVmtaZHUvZURWZFhWd3dZTUtEYThkYW02bFJOeTM3MzNYZHdkSFNFbzZPalN1Q3NXN2R1VllhbDR1UGpoVkRlb0VHRDBMcDFhd0NLOC9yZWUrOVZ1ODl2dnZrR2dLSThmblYzVWpacjFrejAvUEhqeDBLcjFJb2hUWWxFQW9sRWdxTkhqeUlpSWdKcjE2NFY3bTZ1R0xUUzA5TkRodzRkWUdSa0pHcFhDaWkrMkYyd1lJRlE3ZXVYWDM2Qmk0dUwyallMRlZsYlc4UEt5a3JVL3RYUzBoSk9UazRvTHkrdlZadmFyNzc2Q2o0K1BtclhXYk5tRGRhc1dTT2FscHFhcXJKc3haOURQejgvZlBIRkZ3Q3FiNWVyUEIrVlZkVlNRVWtiNTZNNnpzN090V3EzVVZCUWdPUEhqMlAvL3YwWU5td1lRMmRFUlBUTWtrZ2tDQWdJd1BIangzSDkrblg0K3ZvMjlKRG9LU29ySzhPNWMrZVFucDRPSHg4ZjRRWVJJaUlpSWlJaUlpSjZOakJ3UmtSRWFubDdld01BSEJ3Y2NQLysvWHB2ejgvUEQ5SFIwYkRPVkY0VEFBQWdBRWxFUVZTenMwTm1abWE5dDZkT1Nrb0tVbEpTNnJTdXE2c3Izbjc3YlNRbUpnb0JvK0hEaDZOMTY5WkN4YkhhS0NvcXdvRURCL0RiYjc4aEp5ZEhtSDcxNmxWTW1EQkJlRDVuemh6UmV1N3U3Z2dORGNXOGVmT1FrSkNBblR0MzR2WFhYMWRiZ2EwK2poMDdwamE0bHA2ZWp1Ky8vNzdPMjUweFl3YWlvcUtRbnA0dWhQLzY5KzhQSFIwZEJBY0hZK2JNbWNqSnljRTMzM3dETnpjM3VMdTcxM2xmdFdGcWFvclhYMzlkcUJLbHRHelpNdlR0MjdmSzlvU3hzYkU0ZVBBZ0FFVjF1N3QzNzhMR3hnYnQyclhEa0NGREFBQ0hEeDlHWm1ZbW1qWnRLaHdyOEwrQWs1bVptYkNzSnFSU0tYYnYzcTB5dmFTa0JGdTJiSUZVS29WVUtzV25uMzZLanovK0dNRC9xcjBwUTRWOSsvWkYzNzU5UmUxS2xWNTQ0UVhjdUhFRHUzYnRFc2JmcTFldkdsc1huVHQzVHZSWmNPalFJY1RHeHRhcjdjRFRwRHlQdGFXTjg2Rk54c2JHR0RwMEtBNGNPSUJqeDQ2aGVmUG1iSzlKUkVUUExHdHJhN1JxMVFvSkNRbG8yYktsMXRvUlVlTldVbEtDTTJmT0lDc3JDLzcrL2svdGJ3SWlJaUlpSWlJaUl0SWVCczZJaUVpdHRtM2J3dERRRVBQbXpjUENoUXVGNlVaR1JxTEFsSkt5eXBlaG9TRkdqeDZ0TXQvYjJ4czllL2FFcWFtcDBKSlAyL3IyN2F0UitFVmRGU1FIQndjTUh6NGNKMDZjRUFKblFVRkI2TkNoQS9MeTh0Q2hRd2ZSOHNvV2pzcTJnaFdWbHBaaXdvUUphaXNuRlJZV2lwNnJxOGptNit1TFBuMzZJRHc4SEgvODhZZW9wYWUySkNRazROU3BVNkpwbnA2ZXVIZnZIa2FQSG8wZE8zWUkwMy83N1RlVjlYTnpjOVZ1MTlqWUdQUG16Uk5WU1h2aGhSY0FBRTJhTk1IOCtmUHg0WWNmb3JpNEdNdVhMOGZhdFd1ckhHTk5MUm9IRHg0c1ZKS3FhZG1kTzNmaXlKRWp1SGZ2SHVSeXVUQTlKaVlHdzRZTnd5ZWZmRkx0K2dBUUZoYUdzTEF3K1B2N2l5cjJIVGh3QUVsSlNiQzB0TVNMTDc2b3NsNWVYbDZWWVNkL2YzODBiOTY4eG4wRGlzQmJTRWdJM243N2JaU1dsaUl5TWhKaFlXRVlPWEtrRUhEU3RCWFYxS2xUa1ppWUNHOXZiMHlZTUFFU2lVVDB1cWhUdWMxdGRuWTJzck96OGU2Nzd5SWtKQVJ1Ym03Q3ZQRHdjT0U5dEhEaFFuaDVlUW56N08zdEFTaGFaRlpXWEZ5TWZmdjJxVzJONmVqb3FMWVNXOU9tVGFzZDk1T2l6Zk5SRi8zNjljUEdqUnR4NGNJRjlPclY2NG50aDRpSTZFbno4ZkZCV2xvYUxsKyt6UCtuL1FjVUZSWGg5T25UZVB6NE1RSURBOUd5WmN1R0hoSVJFUkVSRVJFUkVkVUJBMmRFUktTV3ZyNCtQdmpnQS9qNys0dW1HeG9hcW0wUFdERndwbTUrZm40K1dyZHVqUTBiTmxTNXowV0xGdFZyek9IaDRRZ1BENi9YTnJSQlQwOFBwcWFteU1uSlFYbDVPUURnMjIrL0ZkckUxTlNXRkZDRTNjTER3eUdWU3BHVWxJVDI3ZHRqOCtiTkFCU3Y1YmZmZm92eDQ4ZWpSWXNXd2pvLy92Z2pJaU1qQVVCWXRpcTdkdTJDWEM1SDY5YXRjZVBHRFFDS3dOblNwVXRoYTJzckNweHQyclNwVnNldmJLV3A5UFBQUHd0QndDNWR1bURBZ0FFSUR3OUh0Mjdkbm1nZ3A2S2NuQnpjdlh0WFpYcXpaczJFQUZSZDVPZm40OWF0V3dCUVpSdWdSNDhlVmRuT2NmSGl4U3FCTTJkblorSDhWVzVkMnFwVksweWFORWs0SnovOTlCUDY5KzlmNjRwYU9qbzYrUFRUVDBWVnplTGo0NFhIbGF1ZG5UeDVFdkh4OFhCeWNrSmFXaG9Bb0VXTEZyaHo1dzd1MzcrUGMrZk9vWHYzN3NMeWxwYVd3bU5iVzF0UjIxRGxHQ2RQbml6YVIxNWVIcFl1WFlxU2toSlJBRTc1V0ZrMWIrclVxVFZXWXdNQW1VeUdqUnMzQ2hYbkJnNGNpTEt5TXRqYjIyUEhqaDFDOExUaTY2M08wemdmZFdGc2JJeW1UWnZpNXMyYi9IS2VpSWllYVFZR0J2RHo4OFBGaXhkeCsvWnRCcENlWTRXRmhUaDU4aVR5OC9NUkZCU2swbHFlaUlpSWlJaUlpSWllSFF5Y0VSRlJsYnAxNjZhMWJabWFtbXB0VzFWeGNYRkI1ODZkYTF4dTU4NmR0ZHJ1eVpNbnF3d003ZCsvSC92Mzd4ZE5PM2JzR0NaUG5nd0xDd3NzV0xBQUFQREpKNS9Bd01BQWdQcXFacFZWclBDVW1aa0pMeTh2T0RzN0F3Q09IRG1DeE1SRUxGKytITE5temNMSWtTTUJpRjlqNWI0cU16SXlncVdsSlR3OFBQRG5uMzlpK3ZUcHdoZ0IxQ3Q4QlNncXAxVU9xSVdIaHlNd01CQjkrdlFCQUx6NTVwdDQ5ZFZYNGVMaVVxOTkxVWJUcGsxaFoyZUh0bTNiUWs5UFR3Z21mdnZ0dDdDMHRNVDA2ZE94Y2VOR3ZQenl5NWcxYTVabzdLdFdyUUlBQkFjSHExVFlpb3lNRkVLRnJxNnVUK1ZZUm84ZWpYLysrUWR5dVJ3TEZ5NkVtWm1aOEg2cFRZQnY3ZHExaUlxS2dyR3hNWFIwZEpDY25Dek1zN2EyRmkwYkd4c0xRRkZWNjZlZmZnS2dxRndubFVwaFlXRUJYMTlmREJ3NFVPMStLbFpJQklCZmZ2a0Zkbloyb21ueDhmSDQ1Sk5Qa0pHUkFVRFJtblg5K3ZVQUFDY25KL2o0K09ESWtTUFl1WE1uRWhJU3NHalJJdGphMmxaNWJJV0ZoUWdPRHNhOGVmUGc3T3lNeDQ4ZkN6OTNGY053MnFDdDgxRVhkbloydUhQbnpoUGRCeEVSMGRQUXNtVkxKQ2NuSXpvNkdzMmJOMzlxTnlYUTAxTmNYSXhUcDA2aG9LQUFQWHIwcVBmZkhVUkVSRVJFUkVSRTFMQjRCWStJaUJxTitmUG5vMjNidGhvdG01T1RnM2ZmZlZjMDdmNzkremg5K3JURyt6dDc5aXdtVFpvRUFOaTZkYXZLL0dQSGp1SG5uMzlHUUVDQXh0dFU2dG16SjFKU1VrUmowOFQ2OWVzUkVSRWhXdDdNekV4NExKZkw4Y2NmZndBQXlzdkxZV0Zob1hZN3I3Lyt1dHJweXJhalBqNCs2TjI3TjlxM2IxL2ptTlMxcTZ4YzZRa0EwdExTc0hUcFVoUVhGd05RdEx3OGZQZ3dBRVd3eTl2Ykd3NE9EakF6TXhNZFUxM1YxQUt5b2lGRGhtRFlzR0VBZ0lpSUNKVktlSThlUFlKY0xzZWVQWHRnYW1xcXRtMnNPb2NPSFJJZUh6OStIR1BIam9XSmlZbG9tWm9xYU5XV2pvNE9saTlmRG10cmErSExXR1dyMXRwOE9ldnU3bzY5ZS9lcW5WZXhXaGtBZE8zYUZRY1BIc1NBQVFPRXdCa0F2UFhXV3dDQTZPam8yaHlDSUQ4L0gxdTNic1grL2Z1RlFOanJyNytPVjE1NVJRaWNBY0I3NzcySGdvSUNuRHg1RXYvKyt5K21USm1Dc1dQSFl0U29VVEEwTkZUWmJrUkVCQUFnT1RrWnpzN09vdXB0VlZYUytQNzc3OUd4WTBjRUJnWnFWRUZOU1Z2bm95NnFDcFlTRVJFOWF5UVNDZno5L1hIczJESGN1SEZENDc4SjZObFFXbHFLTTJmT1FDcVZvbnYzN2d5YkVSRVJFUkVSRVJFOUJ4ZzRJeUtpQm1WcWFvcStmZnNDVUxSMFZGYnhxcWlvcUVobFdsbFpHZTdkdXllYVZsQlFnSUtDQW8zM1hYSDVwS1FrWExwMFNRaXFBSW9BRVFBc1g3NWNKY0NsYk1jM1ljSUV0UzFFSzlPMHBXYno1czJSbnA0dVBMZTF0WVczdDdmdy9PVEprNklnVzJabUp1UnllYTBDTW9DaUdwd3lMS1FOaVltSkNBa0pRWFoyTmdCRmRieTVjK2VpcEtRRXg0NGRRMzUrUGpaczJJQ1FrQkRSZW5sNWVjSTZ0UkVYRnllMExkUWsxS05zcTFpVkdUTm1JRGs1R1ZGUlVUaHk1QWhHakJnQmMzTnpVYVc1eXEveGxTdFhFQk1USXp6UHpNeEVhR2dvUWtKQ3Fnd0NhdUxSbzBkWXUzYXQ4RmlkaWhYQ0VoTVRrWitmRHdDaXNOdXZ2LzRxdEw4RUZCWE5ac3lZSWJ4ZXZyNitLdHUxdHJiR29FR0RNSHo0Y05GMEh4OGZ2UGppaXlxVnlaUzh2THhFb2Mzang0OExiWFlYTDE0c2FqZmFwRWtUNU9mblk4K2VQZGkzYng5eWMzTUJLTTdqVzIrOWhTRkRocWhzWDFkWEY4SEJ3YkMxdGNYdTNidFJVRkNBTFZ1MjRQZmZmOGZZc1dNeFpzd1l0UUhFa3BJU2xKV1Y0ZmZmZnhlbVZmeDVxdWpNbVRQWXUzY3ZKazJhSlBwNTE5YjVJQ0lpb3VwWldWbWhaY3VXU0VoSWdKdWJHNHlNakJwNlNLUUY1ZVhsT0h2MkxMS3pzOUdsU3hjNE9EZzA5SkNJaUlpSWlJaUlpRWdMR0RnaklxSmEyN2x6cDlvUUdLQUloMjNidGswMHJicEFscDJkSFJZdlhpeWFWbHBhQ2owOVBjamxjbHk4ZUJFUEhqd0FJSzdtWTJOakkxVGVLaTB0eFowN2Q1Q1FrSUFiTjI0Z1BqNGVVNmRPUmNlT0hZWGxmL3Z0TjF5N2RnMHVMaTV3ZFhXRnE2c3JuSnljaFBETjZ0V3JjZlRvVWJWanZIUG5UcFVCb3B5Y0hKVktYd0RVQnVjMDRlenNERDA5UFZoYVdzTEx5d3VUSmswU2pqc25KMGNJdmlodDJyUUo0ZUhoR0RCZ0FCNCtmQ2hNRHdzTGc0Nk9qaWdrSlpmTElaZkxJWlZLWVc1dXJuRnJRV1c0cmpwWHJsd1JnbVBPenM1Q0c4V1pNMmZpd29VTDZONjlPMmJNbUlIczdHek1talVMUmtaRzBOWFZ4Y09IRDRYUW43NitmcFhiUDNyMEtOYXRXd2RUVTFQbzZ1cUtLc0JWRllLcURZbEVna1dMRm1IZHVuV1lOR2tTVEV4TUlKUEpSQlh6akkyTmhjY3ltUXhmZi8yMThMeGR1M2FJam83R2xTdFhNSEhpUkFRRkJRbno4dlB6Y2VMRUNlRmN5T1Z5bEplWG82eXNER1ZsWmJDM3R4ZFYwY3ZMeTBOWVdGaVZZMTJ4WWdYaTQrT2hxNnVMc3JJeVpHUmtDR0VyUjBkSEFNQ0dEUnV3YTljdTBYcGhZV0U0Zi80OFhuamhCVGc2T3NMSXlBanZ2LzgrZEhWMWhYK0E0a3ZCOFBCd1lYeE5telpGaHc0ZE1IUG1UTFhqVVo0TDVmcUFPT0NubzZNam1wZWJtd3RqWTJORVJrWUtZYk5telpyaGd3OCtnSmVYVjVYSExaRklNSFBtVFBqNit1S0xMNzVBYm00dTh2THkwTEpsUzlFNGxNdSsrZWFiOFBYMVJYQndNSzVldlFwQThSbnl3Z3N2aUxZcms4bVFtNXNyL1B3b1gwTWxiWndQSWlJaTBveVBqdzlTVTFOeC9mcDErUHY3Ti9Sd3FKN2tjam5PbnorUCsvZnZvMlBIam5CeWNtcm9JUkVSRVJFUkVSRVJrWll3Y0VaRVJMVzJhOWN1SVNoU1dWRlJrVkRaU0VtVENtQVZqUjgvWHFna1ZMRnFVZVV2S0U2ZlBvMXQyN1loTFMxTnFIYWx0SDc5ZW5UbzBBRTZPanJJeTh2RHI3LytDcGxNaG5Qbnpnbkw2T25wb1VXTEZsaTZkQ2xhdDI0dEJNNmNuWjNSc1dOSEJBUUU0TTZkTzVnelowNlZZOTIvZnovMjc5K3ZNcjF5RzhySzdUK3IwcTVkT3h3NWNrUmxlbkZ4TVpZdFc0YkhqeDhEQURwMjdJZ3VYYnBndzRZTlNFbEp3WTgvL2loYWZ1VElrVlh1bzJYTGx0aTRjYU5HNDlIVWlCRWpoUGFNSzFldUZDbzdXVnBhWXZQbXpVSmd6OFRFQklhR2hxSXFia3BWVlo0Q2dMWnQyeUl2THc5NWVYa3E4M3IxNnFXRkkxQlU5M3Jublhmdzhzc3ZxMVRMMHRYVmhZZUhoL0Q4OTk5L0Z5cnM5ZWpSQTRzWEwwWndjRENpbzZPUm41OHZPdi9aMmRsWXNXSkZsZnVkT1hObXJkcTJlbmg0NE1TSkUycm5EUnc0RUFCRUFjbVJJMGZpekprenlNek14TDE3OS9EcnI3OXF2QzhBZU9lZGQ5Q2hRNGNxcTNWVjFiNVZxZkt4QndVRllkbXlaUWdORGNXNzc3NkxBUU1HWVB6NDhXcGJZNm9URkJRRUh4OGZiTm15QlFEUXBVc1hBSUJVS29XT2pnN0t5OHZ4N3J2dm9yQ3dFSk1uVHhaYXZBTEEyMisvRFJzYkd3QVFRb1VQSHo3RXFGR2poR1ZhdDI2dDBUaVVORGtmUkVSRXBCa1RFeE80dTdzak1URVJIaDRlV21uRFRnM244dVhMU0V0TGc1K2ZIMXhkWFJ0Nk9FUkVSRVJFUkVSRXBFVU1uQkVSVWFQajQrT0RVNmRPcVV3Zk5HaVE2TG12cnkvUzA5T0ZzRm1MRmkzZzYrc0xYMTlmK1BuNUNWV1dqSXlNc0hMbFNseTdkZzF4Y1hHNGR1MGFzck96VVZwYWlweWNIRFJyMWd6bDVlVjQ2NjIzMExseloxRlZvc3pNVEswY2s2R2hvYWphV0dGaFlhM1dMeW9xUXBNbVRRQW9Lbm90V0xBQU5qWTI2TkdqQjQ0ZE80WkxseTdoOXUzYmVQejRzZHJXZ2hWMTc5NjlWdnVlTUdHQ3lyU0tyUkFCUmVXb045OThFeDRlSGlwdGNpcFhoMnZWcWhVeU1qS0U1eEtKQkczYnRzWGN1WE9ySElPVGt4T01qSXhFcjV1cHFTbDY5ZXFsZG54MVpXWm1CaWNuSjFIVk9vbEVnbW5UcGdsQkpVQVI0anA4K0REMDlmVXhaODRjR0JnWTROTlBQOFhCZ3dkeC9QaHhKQ2NuVjFrRnNMTE9uVHVMbmpzN08yUHo1czBBZ0xsejUrTHUzYnVpK1czYnRoWEdwYSt2RDJOall6ZzdPMlBJa0NIbzJiTW5BS0JQbno3WXRHa1RwazJiaHRHalIyUGN1SEhZc1dNSHpwMDdod2NQSHRUNEhxbDQ3QldydFdtVHZiMDl0bS9mcmxGTDFNb3NMQ3p3M252dmlhWjVlSGhnM0xoeE1EQXd3SkFoUTVDUWtDQjhObGhhV3VLOTk5NURqeDQ5aE9WNzlPaWhVdFd3ZmZ2Mkt0VUp0WEUraUlpSVNITmVYbDVJVGs1R2JHeXNFQ3luWjA5TVRBeHUzYm9GTHk4dmVIcDZOdlJ3aUlpSWlJaUlpSWhJeXhnNEl5S2lHaWtyVHltRFJIdjI3S256dG14c2JHcHNOK25qNDRQbzZHam82T2hBVDA4UEZoWVc2TjI3TjBhTUdDRmF6c3JLQ2dzV0xJQ3VyaTU4ZlgycmJCR3BwNmVIdG0zYm9tM2J0bmpsbFZjQUFQZnUzVU5zYkN6MDlmVWhrVWpnN095c2RseERoZ3pCa0NGRDZuU3NGaFlXd3Y1R2pod0plM3Q3QUlydzJNNmRPd0Vvd2xlR2hvWTFWdWt5TnpmSGtpVkwwS05IRDdpNnVncmhKeHNiRzR3Wk13Wmp4b3dCb0tnSVYxcGFpdExTVXFFbFlubDVPY3JMeXlHWHl5R1JTR0J1Ymw2cjQxQlhvZTdreVpNcVZlNHFobm1xczNqeFloUVhGd3V0Rm8yTWpFUmhQSFVrRWduQ3dzS0VZOURSMFJHMWJkU215Wk1uSXowOUhVWkdSakEzTjRlWGw1ZEthMFFMQ3dzc1dMQUFUWnMyRlFKMXVycTZHRDU4T0lZUEh3NUFjWjRMQ3d0UlZGU0UwdEpTbEpTVUNPZWk0dmxRdnU4cVY4VURnSysrK2twbG1yZTN0OXBsSzdLenM4UC8vZC8vSVRBd0VJRGlaK1d0dDk3Q1cyKzloZkx5Y2hRWEZ3dnZqNnIrbFplWEF3QnNiVzFGMng0MmJCZ0FDTzB2RHgwNlZQMExXa25GODFaZDJHenIxcTAxTGxQWnhJa1RoZmVTcDZjbjNuampEVWdrRWd3Yk5reWxRdHVjT1hQZzUrY25WTnR6ZEhRVXRkdlU1dmtnSWlJaXpSa2FHc0xUMHhPeHNiSHc5UFNFdGJWMVF3K0phaWtoSVFIeDhmRndjM09EcjY5dlF3K0hpSWlJaUlpSWlJaWVBSWxjMHhJWFJFUkU5SitSbDVlSHNySXlBRkFiNUt0cFBoRTllV2ZQbnNXNWMrY3diOTY4aGg0S2FRblBhZVB3eFJkZm9Hdlhyaytzd2lNUjFheTB0QlJIamh5QnBhVWxLNFkrWTVLVGszSHAwaVU0T1RtaFM1Y3VOZDVZUWtUcThmZVJoc2ZmelltSWlJaUk2SGtucWVlRkcxWTRJeUlpSWhWbVptYjFtazlFUkVSRVZGZDZlbnJ3OXZaR1ZGUVU3dCsvcjlLeW5ScW45UFIwUkVWRndjSEJBWjA3ZDJiWWpJaUlpSWlJaUlqb09mWmtlbEVSRVJFUkVSRVJFUkhWa2F1cks4ek56WEgxNmxXd09IL2pKNVZLY2Y3OGVWaFpXU0VvS0VqVVJwMklpSWlJaUlpSWlKNC92UHBEUkVSRVJFUkVSRVNOaWtRaWdZK1BEeDQvZm96VTFOU0dIZzVWbzZTa0JCRVJFZERSMFVGUVVCRDA5TmhRZ1lpSWlJaUlpSWpvZWNmQUdSRVJFUkVSRVJFUk5UcE9UazZ3c2JGQmJHd3N5c3ZMRzNvNHBJWmNMc2Y1OCtlUm41K1BvS0FnbUppWU5QU1FpSWlJaUlpSWlJam9LV0RnaklpSWlJaUlpSWlJR2lVL1B6L2s1K2NqSlNXbG9ZZENhc1RHeGlJOVBSMysvdjZ3dGJWdDZPRVFFUkVSRVJFUkVkRlR3aHIzUkVSRVJFVFVhR1ZtWnNMVzFoWVNpVVJsM3YzNzk1R2RuUTBBYU5PbWpVYmJpNDJOQlFCWVcxdWplZlBtYXBkSlRFeEVVVkVSQU1ESHg2Y3V3eVlpSWkyeHM3T0R2YjA5NHVQajRlcnFxdmIvQjlRd1VsTlRFUjhmajFhdFdzSE56YTJoaDBORVJFUkVSRVJFUkU4UkEyZEVSRVJFUktRMS9mdjNyL082eDQ0ZEV6MHZLeXZEOU9uVElaZkxFUlFVaEVXTEZvbm03OXExQy92MzcxZTdibFhtenAwTEFCZ3dZQUFXTEZnQUFFaFBUNGRNSm9PTmpRMnNyYTJ4Y3VWS3BLYW0xbXE3MmxCY1hQelU5a1ZFOUN4cDA2WU4vdm5uSDl5NWN3Y3RXN1pzNk9FUWdNZVBIK1BpeFl1d3RiVkYrL2J0RzNvNFJFUkVSRVJFUkVUMGxMR2xKaEVSRVJFUk5VcHhjWEhJejgrSFRDYUR0YlgxRTl2UFR6LzloRm16WnVHNzc3NTdZdnZRUkdabUpxeXNyQnAwREVSRWpaRzl2VDFzYkd3UUh4OFB1VnplME1QNXp5c3FLa0pFUkFRTURBelF0V3RYNk9qdzhpSVJFUkVSRVJFUjBYOE5LNXdSRVJFUkVaSFdOVzNhRkN0V3JLaHh1ZURnWUdSa1pLaWRkL2JzV2VHeGw1Y1g5dTNiSjVxZm5Kd3NQSzQ4VDJuNDhPRnFwNTg1Y3diR3hzWVlObXdZVWxKU0FBQ3VycTQxanZkSmtjbGt5TWpJZ0srdmI0T05nWWlvTVd2VHBnMGlJaUp3OSs1ZE9EazVOZlJ3L3JQS3k4dHg3dHc1RkJVVm9YZnYzakF5TW1yb0lSRVJFUkVSRVJFUlVRTmc0SXlJaUlpSWlMUXVLeXNMSDMzMGtVYkxWZVhNbVRNQUZFRXdYVjFkckZtenBzcGxxNW8zZlBod3BLYW1ZdUhDaFpnd1lZSXdYU2FUWWQrK2ZkRFIwUkVDWjl1MmJjTzJiZHRFNjFkdUVicDkrM1k0T0RoVWUweDFFUjRlRGwxZFhYVHUzRm5yMnlZaWVoNDRPanJDMHRJUzE2OWZaK0NzQVYyOWVoV1ptWm5vM0xuekU2MCtTa1JFUkVSRVJFUkVqUnNEWjBSRVJFUkVwSFdscGFWSVRVMnQ4L3B4Y1hHNGYvOCtBT0RGRjErczExaHljbktRbFpXRmtwSVNZWnEzdHpkS1Nrcmc2ZW1KOHZMeWVtMi9QbVF5R2NMRHczSGp4ZzBNR3pZTXhzYkdEVFlXSXFMR1RDS1JvRTJiTm9pTWpFUjZlam9jSFIwYmVrai9PZW5wNlVoTVRFVHIxcTNSb2tXTGhoNE9FUkVSRVJFUkVSRTFJQWJPaUlpSWlJaWVRYm01dVFDQW5UdDNQcFg5dWJ1N0l5QWdRT1BsbloyZHNYbno1aHFYbXpKbGl0cGcyckZqeDRUSE5qWTJDQW9Ld3A5Ly9na0FPSG55SkZhdFdxV3l6b3N2dm9pNWMrZXFURmUrVmxaV1ZzSzA1czJiWThHQ0JWaTNiaDBBd056Y0hJTUhEd1lBSEQ1OEdGS3BGQUF3WnN3WTBiWk1UVTJyUFo2S2JVQ3JVMXhjak16TVRHUmtaRUJYVnhmRGhnMkRoNGVIUnVzU0VmMVhPVGs1d2N6TUROZXZYMmZnN0NrckxDekV4WXNYWVdWbHhmYlBSRVJFUkVSRVJFVEV3QmtSRVJFUjBiTW9KeWNIQUpDV2x2YlU5bG1id0ZsNmVqcW1USm1pMFhLVnlXUXkvUDMzMzZKcEVva0V1cnE2QUNBRXorenM3SkNabVFsQUVVbzdjZUlFSmsrZWpDWk5tb2pXVmJidHRMR3hFVTJYeStWQzIwNS9mMzlNbXpZTmdDSTBwZ3ljS2FkcDZ0eTVjeG92cS96U3ZuUG56cXhzUmtTa0FZbEVBaTh2TDF5NmRBa1BIanlBdmIxOVF3L3BQMEV1bCtQaXhZc29MUzFGbHk1ZG9LT2owOUJESWlJaUlpSWlJaUtpQnNiQUdSRVJFUkhSTThqWjJSbHBhV21ZTjI5ZVF3OUZyZnEwMUR4NDhDQUtDZ3JVenJ0MTZ4YWlvNk9ocjY4UGYzOS8vUFhYWHdDQW9LQWdIRHg0RUZ1MmJNSDgrZk5GNnlnRFo1V0RhRktwRkFZR0JnQ0FEaDA2MUdtc2xUWFc4MEZFOUx4bzJiSWxybDI3aHV2WHJ6Tnc5cFFrSlNVaEl5TURBUUVCTURjM2IramhFQkVSRVJFUkVSRlJJOERBR1JFUkVSRVJhVjE5V21vcVEyVHFiTm15QlhLNUhGMjZkSUdSa1pFd3ZWKy9mamg0OENEKyt1c3Y5T3ZYRCszYnR4Zm0yZG5ad2NIQkFiYTJ0cUp0V1ZoWVlNT0dEZGkzYngrNmRPbWk2YUVSRVZFRDB0SFJnYWVuSjY1Y3VZS0hEeCtxaElsSnV4NC9mb3lyVjYraWVmUG1jSE56YStqaEVCRVJFUkVSRVJGUkk4SEFHUkVSRVJFUmFWMTlXbW8yYmRvVXQyL2ZWcGtlRlJXRnlNaElBTURBZ1FOeC92eDVZWjYzdHpkYXRteUoyN2R2WStYS2xmamhoeCtFRnBwRGh3N0YwS0ZEMWU1ZlYxY1hQL3p3QTM3NDRRZTE4L3YzN3k5NnZuLy9mcmEvSkNKcVlLNnVya0tWcys3ZHV6ZjBjSjViWldWbGlJeU1oSUdCUWEzYWFoTVJFUkVSRVJFUjBmTlBwNkVIUUVSRVJFUkV6eDlsUzgyYS9wV1dscXFzNitibWhzREFRTkUwbVV5R0w3LzhFZ0RnNHVLQ1RwMDZxYXozNnF1dkFnQ3lzN01SRWhJQ21VejJCSTZNaUlnYW1xNnVMbHEzYm8zMDlIVGs1dVkyOUhDZVc5SFIwWkJLcFFnTURJU2hvV0ZERDRlSWlJaUlpSWlJaUJvUlZqZ2pJaUlpSWlLdHEwOUxUWGQzZHd3Y09CQVhMbHdRcG4zMjJXZDQ4T0FCQUdEaXhJbVFTQ1FxMityWHJ4OSsrZVVYM0x0M0Q0bUppUWdPRHNZbm4zd0NVMVBUYXNjd1pzd1kwZlBEaHc5REtwV3FuYWV2cjEvak1SRVIwWlBuNXVhR2E5ZXVJU2twQ1IwNmRHam80VHgzN3Q2OWk1czNiOExUMHhNT0RnNE5QUndpSWlJaUlpSWlJbXBrR0RnaklpSWlJcUo2aVlpSVFHaG9xR2hhYW1xcVNqdkttaWlYUDNic21HajZyNy8raXVUa1pBQ0FoNGNIdkx5OGtKbVppY0xDUW1HWnpNeE1BTURvMGFQeDlkZGZBd0RpNHVLd2RldFd6SjQ5dTlyOVRwczJUZlQ4N05telF1Q3M4andpSW1vY0RBd000T0xpZ3R1M2I4UFgxNWVCWUMwcUtDakFwVXVYWUdWbEJSOGZuNFllRGhFUkVXbFJUazRPRGg4K2pLRkRoOExNekV6dE1wR1JrY2pQendjQTlPM2J0OWI3aUltSkVmNnVOemMzeDVRcFU2Q3JxNnZSdXJHeHNRQUFhMnRyTkcvZVhPMHlpWW1KS0NvcUFvQ24vcnZLenAwN1lXeHNERTlQVDNoNmVxck1qNGlJRUY2N0FRTUcxSHI3R3pkdXhLMWJ0MkJoWVlGUm8wYkJ3OE9qM21QV3RxS2lJaVFrSkNBdUxnNmRPbldDdTd1N3h1czI5dmVmVW5sNU9hNWV2WXIyN2R1cm5aK1hsNGZidDIvRDI5dTcxdVBUdHNHREI2T2twQVNBNnZXMG10eTdkdy9Cd2NGbzFhb1Z4bzRkcS9KK2UvandJZWJNbVFNL1B6OTA2OVlOUVVGQnRSN2ZMNy84QXFsVUNoMGRIVXlmUHIzUmplOUptakpsQ3ZMeTh1RGc0SUR2dnZ1dW9ZZERSUFJFTUhCR1JFUkVSRVNObXZJaXBKNmVIdkx5OGpCdTNEaVZaU3BPYTlXcUZXN2V2QWtyS3l1TUh6LytxWTJUaUlpZUxuZDNkOXk4ZVJQSnljbG8zYnAxUXcvbnVSRVZGWVd5c2pKMDZkSUZPam82RFQwY0lpSWkwcEt6Wjg5aXhZb1ZLQ29xd3ZYcjE3RjgrWEsxeS8zNDQ0OUNKZkxhQm40ZVBYcUVsU3RYQ2plRjJkblpZY3lZTWJDd3NOQm8vYmx6NXdKUWhMVVdMRmdBQUVoUFQ0ZE1Kb09OalEyc3JhMnhjdVZLWVh5MURkalVSMUZSRVRadjNvenk4bktNR1ROR2JlQnMwNlpOd3RocUd6Z3JMeS9Ia1NOSGtKdWJDNGxFMG1odmdGdTFhaFhPbkRrRFFGRVZkLzc4K1JxdDl5eTgvd0FnSXlNRHExYXRRbHhjSEJZc1dLRDJQRzdjdUJHSERoMUNZR0FncGt5WmdsYXRXb25tcDZhbW9xU2tCSEs1SE9YbDVaREw1U2dwS1VGSlNRbUtpNHRSWEZ5TW9xSWk1T2ZuUXlhVElUOC9IL241K2NqSnljR2pSNC93K1BGanVMdTdJemc0dUZiSFgxdFhyMTdGM2J0M2NmZnVYVXlkT2xWbC9va1RKNUNSa1lHTWpBeVltcHJXS2RCMTRNQUJaR1ZsUVU5UHI5YUJNMjJPYjkrK2ZkRFQwOE5MTDcwRUFNTHJyanduaFlXRktDZ29RRUZCQWZMejg1R1hsNGU4dkR6azVPUWdKeWNIeHNiR2VQLzk5MnMxL3V6c2JPVG41OFBFeEtSVzZ4RVJQVXNZT0NNaUlpSWlvbnJwMEtHRHFIMW1hV2twb3FLaWNQTGtTU1FrSkNBNE9GaDB4K3Z2di8rT1U2ZE9vWDM3OWdnTURFVGJ0bTJydmR0MDZOQ2hNRFUxaFl1TEN4SVNFcENlbmw3dGVHYk5tb1c5ZS9laWQrL2VzTFMwclA4QkVoRlJvMlJoWVFGN2Uzc2tKU1hCdzhORGJidGxxcDIwdERTa3A2ZWpmZnYyTURjM2IramhFQkVSa1JZRkJBVEF6czRPYVdscE9IZnVIQTRjT0lDaFE0ZHFiZnQ1ZVhsWXNtU0pFUFlCRk5YSVEwTkRzV3JWS2hnWUdOUnB1ei85OUJQKy92dHY5T2pSQTB1WEx0WFdjR3Z0eG8wYktDOHZCd0MwYWRPbVh0djY1cHR2VktaSnBhcnhyQzRBQUNBQVNVUkJWRkxrNXVZQ0FJeU5qYkZqeDQ0YXQ5T21UWnM2VlZLcnlaRWpSNnFjVjdFeTJlblRwNnV0OGpWbzBDRGg4YlB5L291TmpVVmNYQndBNE1zdnYwU1RKazBRRUJBZ3pJK0ppY0hodzRjQkFCY3VYRUQzN3QxVkFtZXJWNi9HdFd2WDZuVThCUVVGOVZwZkU1Y3VYUUlBT0RrNW9WbXpaaXJ6ang4L0xqeXViUmNESldYMXRicjgvR3RyZk9IaDRmaisrKzhobDh0eCtmSmx6SnMzRC92MjdSTmR5NnlKa1pFUjVzNmRDNGxFVXUyK0preVlnSWtUSndJQTVISTVBUEFtSGlKNnJqRndSa1JFUkVSRTlXSnNiSXdtVFpyZzBxVkxPSGZ1SENJakk1R1hseWZNUDNUb0VGYXZYZzBBeU0zTnhULy8vQU9aVElhSWlBaEVSRVRBM053Y2dZR0I2TjY5T3pwMTZxUjJIL1BuejRleHNUR3VYNzh1WExBOGV2UW9vcUtpQUVCMDE2ZXJxeXVXTGwycTBRV2RqUnMzcWt4Ny9QaHhsZk5idEdqeFJDN21FaEZSM1hoNGVDQWlJZ0xwNmVscXY0UWd6UlVYRitQS2xTdXd0cmF1Vldza0lpSWllallZR2hwaTBhSkZtRDkvUGdZTkdvUWVQWHBvYmR1Wm1aa0lDUW5CclZ1M0FBRHQycldEbnA0ZW9xS2lFQk1UZzVDUUVJU0dobXBjNmVmTW1UTXdOamJHc0dIRGtKS1NBa0R4dDM1RGlvbUpFUjQvZXZRSXAwNmRFczN2MmJPbnh0czZlUEJndGZObE1sbU55d0NLMzkrZXhEV0tMNy84VXFQbFpESlp0Y3RXREp3OUsrKy9mdjM2NGNhTkd3Z0xDME5aV1JsV3JseUpiZHUyd2NURUJES1pESjk5OXBrUUpCb3pab3pvR0pYYzNOeUV3Sm1Pamc0TURBeFFWbFltaEs4QW9GbXpabkJ4Y1lHWm1SbE1UVTFoWm1ZR2MzTnpXRmhZd05MUzhvbmVRUG42NjY4RFVMU2tWUDUzeXBRcHd2ek5temNqSVNFQk4yL2VCQUJJSkJLc1c3ZE9aVHNmZnZnaHJLeXNxdDJYc2oycXFhbHBnNDNQMTljWHJWcTFRbEpTRWs2ZE9vWGs1R1FoRkFZbzNwdEdSa2JJeTh0RFdWa1pBS0I5Ky9Zd05UVVZuWnVTa3BJYWczTnl1VnhvbjFsY1hBeEFjWjJ4Y2t2TmxpMWJZdGl3WVJxL0prUkVqUlVEWjBSRVJFUkVWRysvLy80N3RtL2ZMcHFtcjYrUGJ0MjZxVnhnbkR0M0xrNmVQSW1MRnkraXVMZ1lVcWtVNGVIaENBOFB4eGRmZkFFL1B6K1Y3U3N2dExWcjEwNllGaHNiS3dUT2V2ZnVYYWR4Nzl5NXMxYnpPM2Z1ek1BWkVWRWo0dWpvQ0ZOVFV5UW1Kakp3Vms4eE1URW9LaXBDang0OVdDMk9pSWpvT1hMNThtVXNXclJJTkczdjNyM1l1M2N2T25ic2lKVXJWOVpyKzFGUlVWaTVjaVZ5Y25JQUtHNElDQTBOaFVRaXdmejU4NUdVbElRclY2N2d2ZmZldzlLbFMrSHM3Q3hhUHpVMUZRc1hMc1NFQ1JPRWFUS1pEUHYyN1lPT2pvNFFPTnUyYlJ1MmJkc21XcmR5cGFIdDI3ZkR3Y0doWHNkVEZlWDFCMEI5aFRKMTdUMkxpNHVobzZNRFBiMy83dGV4amYzOUJ3QmxaV1dpaW5KR1JrYlEwOU5EYVdrcC9QejhzSHYzYmdEQXRXdlhrSkdSQVFBd01UR0J2cjYrNkQwNWZ2eDQ2T3JxWXRhc1daZ3hZd1lNRFEwaGs4bXdjK2RPL1BISEh3QUFHeHNiVEpnd0FZTUhEeGJkS0ptYW1vcDE2OWFoYytmT0txMUVYM3Z0TldSbFpkWDRXbFJWZWN2WjJWbFV6ZXYrL2Z1aStRVUZCVUliVTZXOWUvY0tqK1Z5T2E1ZXZhcXlYV1hGdjZwSXBWS1VscFlDVUx5bW10TDIrT3p0N2ZIMTExL2pzODgrdzZsVHA5QzNiMS8wN05rVGdZR0JNRFkyRnY3Mm1USmxpckNmenovL3ZNcnhWZnlzcXN6SHgwZmwvUzZWU3JGLy8zN1J0TURBUUFiT2lPaTU4Ti85RFllSWlJaUlpTFJtL1BqeGlJaUlRSEp5TWx4ZFhURm8wQ0QwNjlkUHBSMlhvYUVoZXZYcWhWNjlla0VtaytIczJiTTRmdnc0TGwrK2pIYnQycWtObXhFUkVWVkZJcEhBM2QwZDBkSFJ5TTNOaFlXRlJVTVA2Wm1VbVptSlc3ZHV3ZFBUczhZcUJVUkVSRVNBSWhTMmFkTW1IRGh3UUtqNDVPdnJpK1hMbHd0dEZ6Lzk5Rk1FQndjaklTRUJLU2twZVBQTk56Rmx5aFNNR0RGQ0NOdms1T1FnS3l0TFZQM0oyOXNiSlNVbDhQVDByREhVOGpSSXBWS2h6YUttcmwyN2h0V3JWNk5qeDQ2WVBYdTJhRjdGY0ZwcWFpcG16SmdoQkhObXo1Nk5rU05IQ3ZOLysrMDNBSXAyOG9NSEQ2N3JJZFJKNWFDU0ppcUdkcDRrYmIzL0FFWGc3T2VmZjFhN245T25UK1AwNmROcTkxLzV4c3V4WThkQ1YxY1hob2FHdUhmdkhnNGVQSWhEaHc1QkpwT2hTWk1tR0RGaUJQcjI3UXU1WEk2N2QrK2lzTEFRaFlXRk9IWHFGQTRjT0lDeXNqSmN1SEFCK3ZyNmFpdW5hWnV1cmk2c3JhMEJLS3IyS2F0N1pXWm00dVRKa3hxdFh4MWxPQThBMHRQVFVWSlNBbjE5L1FZWlgyRmhJVUpDUWhBYkd3dGZYMThVRnhkRFQwOVA5TG1qZkI4Qi82dE9WcEV5UEZxeE9scGx5akhXNUw4Y1FpV2k1d3MvellpSWlJaUlxTjcwOVBTd1pNa1NGQlFVd012TFM2TjFURXhNMEs5ZlAvVHIxdy9aMmRrcUYzT1VGNkZxdW9CVkgrcnVRQ1lpb21lTGk0c0xZbU5qa1ppWWlJQ0FnSVllempPbnJLd01VVkZSTURVMWhiZTNkME1QaDRpSWlMVE16czVPVkVrbkppWUd5Y25KQUlBV0xWcGczcng1YXFzREFhb1ZrLzc4ODAvbzZPZ2dQRHdjR3pac1FIWjJ0akN2VzdkdW1EMTdOb3FMaTBYVGc0T0RzWHIxYXFHYTZnOC8vSUEvLy93VDA2Wk5RMkJnSUhKemN3RkFGSHB2M3J3NUZpeFlJTFRKTXpjM0Y4SldodzhmaGxRcUJhQm9hVmlSSm0zN3dzTENzSFhyVmpnNE9PQ2pqejdTcUVydVAvLzhJd1JKVnE1Y0NUYzNOd0RBQng5OGdGdTNicWx0czdkanh3NmtwcVlpTlRVVjN0N2VlT0dGRjFTV2tjdmwrT3FycjRTd21adWJtMHJWbzAyYk5nRlFoTCtlVnVCc3hvd1pBRkNubXpuR2pCa2puRk9nOGIvL25wUmx5NVlKTFQ0QlJWdklUWnMyQ2VkVEhSTVRFN3o2NnF2bzFhdFhsY3RVcnRDV2xwWW1CS1VxenBQTDVVaExTNnQyak0yYU5STUNoUldEZ3R1MmJSUGVrMlBIanNYVXFWT0ZkU3FlcjVwQ1UzZnUzQkVlbDVhV0lpa3BDVzNhdEtsMm5TY3h2dTNidDJQZnZuMElDUWtST2llODlOSkwxZTViM1h3L1B6OVI1NFdxL1BYWFh3QWdkRWp3OXZiRzExOS9EUUI0OWRWWDhmanhZd2JPaU9pNXdVOHpJaUlpSWlMU2lwWXRXOVo1WFJzYkc1VnBodzhmcm5hZGQ5NTVCKys4ODA2dDlzT0FHUkhSODhmQXdBQXVMaTVJU1VtQnI2K3YyaS84cUdyeDhmR1FTcVhvMmJQbkV3MTVFeEVSVWUwVUZCUWdPVGtaT1RrNW9zbzc2amc3TzZ0dEZhaWNwL3piT1NjbkI1TW5Ud2FnK0IxcTlPalJXTEZpUmEzR3RYZnZYcXhkdTFaNHJxT2pnL0x5Y2tSRVJDQWlJa0tqYlNRbkoyUEpraVdZUG4yNjBHcXY4blVCdVZ5T00yZk9BQUQ4L2YweGJkbzBBTURaczJlRndKbHlXbTFzMnJRSlJVVkZ1SFhyRmc0ZE9vVHAwNmZYdU02UkkwY0FLS3JydG12WFRyaEJUdG5HMGRIUlVXV2R1WFBuWXZyMDZjakx5OE9YWDM0SlQwOVBORzNhVkxUTWpoMDdFQk1UQTBBUmpway9mMzZEL3o2V2twS0NIMy84VVhpK2V2WHFPbStyVFpzMjhQSHhhZFR2djlHalI4UEF3S0RhNjBXREJnMUNhV2twek16TUVCWVdwdEUrZ29LQ1JJRXpRSEdPRFF3TUlKUEpSTk5OVEV3d2RPaFF2UHJxcTdDMHRLeDJ1NVVyemcwZVBGaW8wbFZ4WGtGQlFaMWJOaXJIYldob2lGR2pSb25tVmF3NFdGTm82dHExYTZMbkZ5NWNxRlhnVEJ2anUzWHJGclp0MndhNVhJNkZDeGRpOXV6WkdENThlSjMzWFZVbHZJckdqeDh2K3N5dVdOVk5PVDRHem9qb2VjRlBNeUlpSWlJaUlpSWllcWE1dTd2ajVzMmJTRTVPaHFlblowTVA1NW1SbTV1TCtQaDR0R3paRWc0T0RnMDlIQ0lpSW9JaWtCQVpHWW56NTgvWHFwMWtWWUd6aXI3NDRnc2hyUFhLSzYrZ1NaTW02Tk9uanlnRVVsMEZNUjBkSFF3ZlBoeG56cHpCMWF0WDBibHpad3dZTUFBZmYveXhSbU9jUFhzMi92NzdiOFRIeDhQRHd3TWpSNDRVQWh4Tm1qUVJMU3VWU29VYkNUcDA2S0RSOWpYUnVYTm5uRHAxQ25wNmVocHROeVltQmpkdTNBQ2dDTUVwMjVCTHBWSThmUGdRQU5DNmRXdVY5V3h0YlRGNzlteDg5dGxua01sa1dMbHlKYjc2Nml1aGxlTzVjK2RFNFpWWnMyYkJ3OE9qVHNmMDJtdXYxV205eXBvMmJZcjMzbnRQSzl0U3B6RysvelNocktZbGtVZzBXaDRBQmc0Y2lCWXRXc0RlM2g0Mk5qWXdORFRFWDMvOWhkOS8vMTFZeHNyS0NpTkdqRUQvL3YzeDdiZmZZczJhTlZpMGFGR0RoNUhXckZtRFU2ZE9DVGVtVkt3K1dQRXpxYVp3NU1XTEYwWFB6NXc1ZzBtVEpqM1Y4Ym01dVdIbXpKbFl2MzQ5eXN2THNXYk5Hc2hrTW9TR2hxcmRibFpXRmdDb25XOXBhWW01YytkcU5NYkN3a0xoc1RKVUMveXY1V1pEbjJNaUltM2hweGtSRVJFUkVSRVJFVDNUTEN3c1lHOXZqNlNrSkxSdTNicFdYd2I5VjhubGNrUkZSVUZQVDArajFqQkVSRVQwNUJVVUZHRFBuajNJek14RXAwNmQ0T3JxQ2pzN082MVVjTjIyYlJ2T25Uc0hRQkdjNk5LbEMyUXltVXJydUpvcWlFa2tFZ1FIQnlNK1BoN2R1bldEVkNyRmh4OStxTkVZMnJWcmh4RWpSdUQ0OGVQdzl2YUd2cjQrN096czRPRGdBRnRiVzlHeUZoWVcyTEJoQS9idDI0Y3VYYnJVNVpEVkNna0p3YzJiTjJGalk2TzIybnBsVzdac0VUMi9jdVVLUEQwOUVSY1hKMHp6OGZGUnUyNy8vdjN4NTU5LzR1clZxN2grL1RxaW82UGg3KytQbUpnWWZQTEpKMEk0SmpBd0VNT0hEMGQ0ZURoV3JWcWxkbHVwcWFrcUxTYVZWYm1VSVpuNk1qQXdnSzJ0YlkyaHMyKysrUVlBWUcxdGpZa1RKMWE1WE1WMnBZMzEvVmRhV29wZmZ2bWx5blVxVnFvcUxpN0d0bTNicXQySDh2VndjSENBZzRNRGNuTnpzVy9mUG9TRmhRbkgxYXBWSzd6ODhzdm8zYnMzOVBYMXNYSGpScHcvZng2QUlxaTBkT2xTVVZXc0orWHg0OGRZdjM2OThGaEpJcEZBSXBIZzZOR2ppSWlJd05xMWEyRm1aZ1lBUWpVMW9QclFWRnhjSE5MVDAwWFRVbEpTRUJNVEExOWYzNmM2dmxHalJzSEt5Z3FmZi80NXpNM04wYnQzYjVWcWd3QkU3VTY3ZGV1bWRrektuN20xYTljSzFlNCsrK3d6K1B2N2k1YXIyRmJXMk5oWWVNd0taMFQwdk9HbkdSRVJFUkVSRVJFUlBmTThQRHdRRVJHQmpJd010VzJOU096V3JWdkl5c3BDcDA2ZFlHaG8yTkRESVNJaUlnRGg0ZUhJemMzRitQSGpZVzl2cjdYdGhvV0ZpYXBwbFphV1l2SGl4ZkR3OE1ES2xTdHJIVzZ4c0xCQXAwNmRVRnhjREVORHcxb0Z3a3BLU3ZEQ0N5OEl6NGNPSFlxaFE0ZXFYVlpYVnhjLy9QQURmdmpoQjdYekt3ZXc5dS9mTHdwM3FDT1JTT0R1N2w2cjhTclhrOHZsT0gzNk5NYU9IWXZUcDA4THkzVHExS25LOWQ5NTV4MHNYNzRjOCtiTmc3ZTNOMkppWXZEQkJ4K2dxS2hJV0taeWRiZUdaR1ptaGlGRGhnQlFWQnZMek14RTA2Wk4wYjkvZjZFNm16SndWbkhaNmpUbTkxOUpTWWxHYlJJQm9LaW9xTVpsbFlHelc3ZHVZZi8rL1RoKy9EaUtpb3BnWkdTRUFRTUdZUERnd2ZEMjlvWmNMa2RCUVFFZVBYcUVYcjE2SVNvcUNrbEpTWWlNakVSb2FDaENRME9mZU9oTUtwVmk5KzdkS3ROTFNrcXdaY3NXU0tWU1NLVlNmUHJwcDBJVk9XVzF0NXFxbSszYXRVdDQ3Tzd1anFTa0pBREF6cDA3TlE2Y2FYTjhmZnYyaGJHeE1XeHNiSVN3MmIxNzkwVExLTmRWTncvNFg0QlNMcGNMN1Z1dHJhMVJWbGFHSlV1V1FFZEhSeGlIc3ZvaEFKaWJtNnZzZzRFeklucGU4Tk9NaUlpSWlJaUlpSWllZVk2T2pqQTJOa1p5Y2pJRFp6VW9MaTVHYkd3czdPM3Q0ZUxpMHRERElTSWlJZ0NKaVlsSVNFakEwS0ZEdFJvMk8zSGlCTmF1WFN1YUpwRklVRnBhaXVqb2FIeisrZWNJRGc2dTFUYkhqaDBycXVCVFY4cHFRWTNaYTYrOWh0RFFVRXlkT2hVYk4yN0VqUnMzRUJVVmhYLysrUWVBb3JxWm5aMWRsZXU3dUxoZzQ4YU5RbGlyc0xCUUZEYXJ5TW5KQ2NPR0RSTk4yNzkvUHdCRnVLdFBuejVxMTN0U3IrT0JBd2VRbEpRRVMwdEx2UGppaXlyejgvTHljUERnUWJYcit2djdvM256NXYvSjkxOU1UQXplZi85OTBUUTdPenRjdjM0ZGx5OWZoa3dtUTBGQmdhaDZXa1VYTGx6QVJ4OTloR1hMbHFtRXppcUhMRFdkVnh2Nit2b0lDUW5CMjIrL2pkTFNVa1JHUmlJc0xBd2pSNDdVS0RBVkZSV0ZzMmZQQXZoZlJicjU4K2NqT3pzYjU4K2Z4L256NTlHNWMrZW5PcjZpb2lKY3Zud1ozYnQzUjJscEtmVDA5S3B0NzZsdW52TDlFaGNYaHdjUEhnQUFYbmpoQlJRVUZPRENoUXVRU0NTNGQrOGVtalZyaHJTME5HRTlhMnRyNFRFRFowVDB2T0duR1JFUkVSRVJFUkVSUGZNa0VnbGNYRndRSHgrUHdzSkNHQmtaTmZTUUdxMXIxNjZocEtSRXBmVUxFUkVSTlp6bzZHZzBhZElFclZ1MzF1cDJMU3dzVktZcFd5R3VXTEVDWGw1ZVd0MmZ0bzBaTTBiMC9QRGh3MEpyd3Nyem5rUkZxSzVkdTJMeTVNbDQ1WlZYc0hmdlhtUmxaU0UwTkZRSWpRMGZQcnpHYlNqRFpnQVFFQkFBS3lzcm1KaVlxRlJSOHZUMGhLZW5wMmlhTW5CbWJXMk5kOTU1cDc2SG83SDgvSHpjdW5VTEFOQ21UUnUxeXp4NjlFaW9kbGJaNHNXTDBieDU4MGIvL2pNMk5xNHllQ2FYeS9IbW0yL2k1czJid3JRdVhib0lWYXlxNHVucENVTkRRMUd3TURVMVZXVTVpVVFDVTFOVEdCa1p3Y2pJU0ZnbkxTME5GeTlleEsrLy9scHR5OUw2Y25aMnh1Yk5td0VBVTZaTUVZMnhWYXRXbURScGt0Qm04cWVmZmtMLy92MXJySEQyNk5FanJGNjlXbmpldDI5Zk9EczdZK1RJa2NLMnZ2NzZhM3ovL2ZjMXRyVFY1dml1WDcrT2ZmdjJZZCsrZlhqbGxWY3djK2JNR2w2ZHF2MzU1NS9DNHdFREJzRFYxUlZXVmxaNC9QZ3hEaDA2aE9uVHArUDY5ZXZDTXMyYk53ZWdDSnNwUTRZTW5CSFI4NEtmWmtUMFJJMGFOUXFBNGhlcWI3Lzl0c0hHVVZ4Y1hLZjFkSFIwYXZXTFgycHFLdmJ2MzQ5Smt5WUpQZU1id3YzNzk1R1Rrd05BY1pkL3haSzkydkxubjM4aUpTVUZXVmxaNk42OU8zcjE2cVgxZlR3UDVISTV6cDA3aDY1ZHUwSWlrYWhkSmlvcVN2amp2VVdMRmpYZTNmTTB6bTlhV2hyV3JGbUQ3T3hzUEh6NEVJc1dMVUpnWUdDOXQxdFVWQ1RjL2VmbDVZVVdMVnJnOXUzYmFObXlaWlhyM0x0M0Q4SEJ3V2pWcWhYR2poMExEdzhQMGZ5SER4OWl6cHc1OFBQelE3ZHUzUkFVRkZUdmNkWkdabVltYkcxdDFaN2YrL2Z2SXpzN0cwRFZGMllxYSt6SFd4WGxYVitPam81WXRXcVZ4dXRwKzNqdjM3OFBLeXVyS3R0Q2xaYVc0dDY5ZXlncks0T3JxNnZHNHlRaUlxSm5nNHVMQzY1ZnY0N2J0MityZkZsSENsS3BGRWxKU1hCemMxUDdCU0FSRVJFMWpIdjM3dFdxMWFPbTJyWnRDMTFkWFV5WU1BRS8vZlNUTUwxWHIxNW8yclJwblFJL2t5ZFBGbDF6djNuekp2NzY2eThBaW12cUV5Wk1nSW1KQ1FERjd4NS8vUEVIdW5idFdxY3czYlJwMDBUUHo1NDlLd1RPS3M5N0VpUVNDVjU3N1RVQWl1ODcxcTlmajhMQ1FnQ0FxNnVycUQyakpuUjBkREJ1M0RqMDdOa1RZOGVPMWZwNHRTVXlNaExsNWVVQVVLOXJhTS95KzIvYnRtMmlzQm1nZUYwT0hqeFliU3RSQXdNRFRKOCtIWVdGaGREUjBZR0Rnd09hTkdrQ1UxTlRtSnFhWXR5NGNRQVVGZTJVZ2FyNzkrOGpQejhmTFZxMFFFaElDTXpOellYbEtuSjJkaFk5VDB0TEUwSk1GZWZKNVhKUmxhMjZHRDE2TlA3NTV4L0k1WElzWExnUVptWm1Rb3RaZGQrYnlXUXloSVNFSUNzckN3QmdZbUtDS1ZPbUFBQ0dEUnVHc0xBd1pHZG5DNkhOVmF0V0NlZnBTWTh2T2pwYWVPemo0eU9hNSt6c2pBMGJOcWpkeC9UcDAwVkJ0MGVQSHVIa3laTUFGRDhYeW12WmZmdjJ4WjQ5ZTNEMDZGRk1tREFCRnk1Y0VOWnAyN1l0Z1ArMTUxVTNQaUtpWnhVL3pZam9pVktXTmJhMHRLeHgyWlNVRkZ5OGVGSHRQRDA5UFpXeXk5V3BmRWZLU3krOXBQRzZGVlc4ZzZJbTY5ZXZ4NTQ5ZXlDWHkxRlFVSUQ1OCtmWGFaOUtYMzc1Slk0Y09WTGpjb01HRFZJcHo3eHAweWFjT0hFQ0FCQWFHb3B1M2JyVmF5enFwS2FtWXMrZVBRQ0E3T3pzZWdmTzZuTzgydkFrM24rSmlZbjQ1cHR2a0pDUWdFbVRKdUgxMTE5WFdmYkJnd2RZdG13WkNnb0tBQUE5ZS9hc01YRDJOTTV2OCtiTmtaYVdodnYzN3dNQS92Nzc3eG9EWjl1MmJhdHkzb3N2dmdnSEJ3ZVVsSlRnODg4L0J3RE1uRGtUa1pHUjJMaHhJNFlPSFlvWk0yYW9EUWxkdlhvVmQrL2V4ZDI3ZHpGMTZsU1YrU2RPbkVCR1JnWXlNakpnYW1wYVl5Q3BQcVhGSzMrMmxKV1ZZZnIwNlpETDVRZ0tDc0tpUll0RTgzZnQyaVhjaGFocGlYWnRIdStPSFR1RXdGdGRkZWpRUWFQM21QS096S3J1YnF1S3RzL3Z4eDkvakx0Mzc2SnYzNzZZT1hPbTZNN1duMzc2Q1R0MzdrUnBhU2xzYkd6dzg4OC93OERBb0ZiakpTSWlvc2JOek13TWRuWjJTRTVPWnVDc0NsZXZYb1dlbmg2OHZiMGJlaWhFUkVSVVFVbEppVWJYMFd2TDJOZ1lIMzMwRWJwMjdTb0svQUNvYzNXcGltR2JuSndjL1BISEg4THo2ZE9uNDVWWFhnR2dDUHRNbVRJRk1wa00wZEhSbURsenBxaTlYRU1JQ3d2RDFxMWI0ZWpvaUtWTGw5YXFGWHRRVUJCKy9QRkhJZURqNit1TDh2THlXbDhQR3pseVpLMldid2lIRGgwU0hoOC9maHhqeDQ1VkNRZHA4djNKcy9qK2s4dmwyTDU5TzdadjN3NUFjYjN6dmZmZXcxZGZmUVc1WEk1dnYvMFdwYVdsR0RGaVJKWGJHRDU4T0ZKVFU3Rmt5UkxZMk5oZytmTGxWZDdza1pXVmhRVUxGaUFyS3d0VHBrekJzbVhMWUdCZ29QWUc1OHF2OStEQmc0VWdVOFY1QlFVRkt1MVphMHRIUndmTGx5K0h0YlcxRUpCU2hpMHJCNmF5czdNUkVoS0N4TVJFWWRxc1diT0Vkck1tSmlhWU5Xc1dWcXhZQVVCUmNXeisvUG40K09PUDBhUkpreWMrdml0WHJnQlFCRWo5L1B4VXRxWHB6L0NHRFJ1RXluVWxKU1ZDdFVObGk4MmNuQng4OHNrbmVQandJUURBemMwTkRnNE9BQ0NxZVBja3FqRVNFVFVFQnM2SXFGNDBEVzZrcHFaV3UreTRjZVBRdkhsei9QampqMnJuejVneG8wN2plNXE2ZCs4dUJMRCsrdXN2REJreXBOby9tQ0lpSWhBYUdxcDIzdURCZytzMWx2ejhmT0Z4ZlNxdGFYcCtZMkppcWwzMjJMRmpUL1I0dGVIR2pSdGFmLzhWRnhmanhvMGJBSUNmZi80WjdkdTNGOTA5VTFaV2hzOC8vMXdJbXdIQXFWT25jT0xFQ2ZUdTNidks3V3JyL0ZZdVExMmQ4UEJ3aEllSHE1Mm52TER3ODg4L1Y3bCt1M2J0NE9EZ0FHTmpZMkZhVVZFUnlzcktBQ2hLdzhmRnhXSHQycldpRXZNQWNPblNKUUNLTzc2YU5XdW1zdTNqeDQ4TGorc1RKcXVMdUxnNDRYeG82MktaTm84M1BEeGM0M05jRlFNREF5RndWbDJvVUNrbko2Zks1U3d0TFZYYURHanplQzljdUlDRWhBUUFpanZxSkJLSjZQaGRYVjJGc3VyWjJkbll1M2N2dW5idEt0cUduWjNkTTlOK3E2N1ZPNG1JaUo1M3JxNnV1SERoQWg0K2ZGam5MeStlVnc4ZVBNQzllL2ZnNStkWFpVVllJaUlpYWpoVmRVaW9yOHJYUDdSRkpwTmh5Wklsd2syckw3MzBraEQyQVFCemMzTU1IRGdRdi8zMkc3S3lzdkR4eHgvajg4OC9yM1ZBUzVzMmJkcUVvcUlpSkNVbDRkQ2hReHBYU1l1UGo4Znk1Y3VGc0JtZ3VLWjU3dHc1OU83ZEcrM2J0Ni8zalorTnhaVXJWeEFURXlNOHo4ek1SR2hvS0VKQ1F1cFVJZmRaZXYrbHBhWGgyMisvRlFKS2dDTEVObWpRSUR4NDhBRGJ0MitIWEM3SDk5OS9qOGpJU0V5Yk5rMXRaY0lUSjA3ZzY2Ky9oa3dtUTNwNk9yWnYzNDdaczJkWHVVK3BWSXFTa2hLc1g3OGVseTVkd2djZmZDQUVVTC80NGd2aE9ycW1qSXlNc0hQblRnRFZ0NzlVM21qLzZORWp0Y3NvQTJPQTRnWjc1Ylh3aXVIRGYvLzlGeXRYcmhTOS93Y05Hb1JCZ3dhSnR0VzdkMjljdkhoUmRNUCt0R25UTUh2MmJQVHIxMC9sODA5YjQ1UEpaTUkxWXc4UGp6cDNqSkhMNVVoSlNSR2VwNldscWEwaUZ4a1pLVHl1K0JwVXZFN052OFdJNkhuQndCa1IxWXN5bVY4VjVTLzZ1cnE2c0xXMXJYSzUydnlDdDJIREJ1anE2b3BLOFk0WU1RSkhqeDRWZm9HdWlxT2pvMUJkcVRycUtsSFZ4TnZiR3oxNzlrUkVSQVQ2OU9sVHJ6YUhGaFlXUXN0RUFLSS9rcFIyNzk1ZDVmb1ZBMGwxcWJTbWFTVW1iYW52OFQ1TnRYbi9lWHQ3NCtXWFg4YWVQWHRRWGw2T1R6LzlGT3ZYcnhmKzJGbTdkaTMrL2ZkZkFFRDc5dTJSbEpTRXZMdzhmUG5sbDNCMmRxNnloUDZ6ZG40cjB0WFZoWUdCQVlxTGkxRlFVSUJwMDZhaGJkdTJXTEZpQmNhUEh3K3BWQ3I4SWEzOE9WVGVEZlR3NFVQaGRRY1VkMndsSkNRSVpjMGxFZ25XclZ1bnNzOFBQL3dRVmxaV0t0T2JObTBxM0ZGVm5lRGdZR1JrWktpZGQvYnNXZUd4bDVjWDl1M2JKNXFmbkp3c1BLNDhUMGtad0hyU3g2c04xWVVLbFhKemM2dGN6dG5aK1lrZGIxbFptVkQ2M01iR0JyTm56OGFEQnc5RTI2eHN3NFlOS3VYU1Y2eFlnVTZkT3RWNG5JMUJabWJtRXp2WFJFUkV6ekluSnlkY3VYSUZ5Y25KREp4VklKZkxFUjBkRFZOVFU1VTI1a1JFUlBUZmRPalFJWlhBeE9QSGo0WEg2OWV2VjFsbjVzeVpBQlEzODMzNDRZZkNEYmRHUmthd3NMREE1czJiVVZKU2d1TGlZaFFWRlNFdkwwOVlOeVltQmhzM2JoUzJVWk9OR3plcVRLczR2c3J6VzdSb2dRRURCbFM3elU2ZE91SE1tVFBRMDlPRHY3OS9qV01vS0NqQWpoMDdzSHYzYmlIMDg4WWJiK0RPblR2NCsrKy9rWm1aaVYyN2RtSFhybDBBRkpXTExDMHQ4Y1liYndnMzFwYVhsME11bDJQNjlPbm8zcjI3MnYxVWQ4TTJVUFZOL2RxKzFpdVR5ZkQxMTE4THo5dTFhNGZvNkdoY3VYSUZFeWRPRkhVZnlNL1B4NGtUSjRTZ2tGd3VSM2w1T2NyS3lsQldWZ1o3ZTNzRUJBUlV1YS9HOVA1TFNFakEzcjE3OGZmZmZ3dXRSQUhGTmN4Um8wWUJBQ1pPbklpSER4OEtuVnFpb3FJUUZSVWxmRGZVdm4xN21KdWJZOTI2ZFRoMTZwU3dqYUZEaDJMcTFLbVF5K1ZJVDA5WDJYZjc5dTJ4YnQwNkxGdTJESW1KaVlpS2lzTE1tVE94Wk1rUytQcjZxcjFKdHlZU2lRUTJOamJWTHBPWGw0ZXdzTEFxNTY5WXNRTHg4ZkhRMWRWRldWa1pNakl5aE1DbG82TWp5c3ZMOGQxMzMrSFFvVU9pSUdhM2J0MHdaODRjdGR1Y08zY3VNak16aGU5Rjh2THk4TmxubjJIWHJsMzQ4c3N2UmQrcjFYZDhTcGN2WHhadVF1N1lzYVBLZGtwS1NxcThhYnRpRzB5SlJJSzMzbnBMT0RZVEV4TllXVm5CeXNvS2xwYVdzTEt5UW54OHZQQ2RnSTJORFZxMGFJSFhYMzhkZW5wNlFoVTBvSDZGQklpSUdoTUd6b2lvWHBRbGhhdjdRaDlRL0NLbXJtMVoxNjVkTVgzNmRPSDVnQUVEOFAvczNYbFlWT1gvLy9IbkRET3NBa0pzb2lnb2FLbTQ1MWI2TmZWRFdrcHFWcWFaWlpaK3pVK2xaWnE1cFgxZFdpeXRMTlBLdFRJdEZTMXp3WDB2TFVVUVJRVUZFUVRSa1IwRzV2Y0gxNXdmd3d3dzRDQ1c3OGQxZVRtYzVUNzNQWE1ZbU1QcnZPL2R1M2NySVpENTgrZlRybDA3azZCR1FFQ0F5UjBaN3U3dUJBUUVXRlZ1UEMwdGpYZmVlYWZTN1NwaVRRV2w3ZHUzczMzN2RvdnJIQjBkMmJ4NU0wRkJRV2FWczc3OTlsdjBlajN1N3U0bUFhelJvMGVUbloxTmZuNCtLcFVLRHc4UHF3Tm50bUFNNWhRVkZmSFZWMThSR3h1TFNxWGlsVmRlTVp2djNxaHNTS2NteDJzTFlXRmhOWEwralJneGdyMTc5NUtlbms1QVFBQjVlWGs0T3p1emJOa3laYXBGYjI5dnBrNmR5aDkvKzZHazhnQUFJQUJKUkVGVS9NSDgrZlBKeTh0ajh1VEpmUERCQnpSdTNOaXNUVnUvdmxEeWVsVlZlV0d0aVJNbkVoWVdSbXBxcWhJcTB1djFwS1Nra0o2ZWprYWpvYUNnZ0QvKytJUFUxRlN1WDcrT1JxTmgzcng1RkJZVzh1dXZ2NkxWYXBYQXFsRnVicTdaQjcrTkd6Y3FqdzBHQTZkT25UTHJUK2tMQktXbHA2Y3pZOGFNU3NlWm5wNWU3cm9EQnc0QUplZTNuWjBkbjMvK2VibmJscmZPR01DcTZmR1d2ZmcwWmNvVUxsKytETUNLRlN2dStKMmx0aDd2K3ZYclNVaElRS1ZTOGM0NzcxQ25UaDFsV3VkL281eWNIRkpTVWdnTkRhM3RyZ2doaEJCM0hUczdPeG8yYk1pbFM1ZG8wNmFOMlhRcTk2cUVoQVJ1M3J4Smx5NWR6S29LQ3lHRUVPTGV0SGZ2WHBOS1RtVlp1aVpyRE92czJMRkRDZnRBeVZSMlAvendRNlhIWEw5K1BTMWJ0bFFxNmxla3Nodk15Njd2MUtsVHBZR3o2ZE9uYys3Y09lNjc3NzRLYjVJMyt1U1RUOWk5ZTdmeTlhaFJvM2ptbVdlQWtvcE5LMWV1TkpsR3NMQ3cwT0wxUkdzRGJyVnQzYnAxSkNjbkE5Q3RXemNtVDU3TWxDbFRPSG55Sk5uWjJTYlhHRE15TWlxOG9YZjA2TkVWQnM3dWh2TXZQeitmOGVQSG03eUdVQkltZXUyMTEralZxNWV5VEtWU01XSENCQUlDQXZqdXUrK1VNRkowZERUUjBkRzBiZHVXeHg5L25QMzc5d01sVmF6R2poMUxTRWlJeVRTZ1JxVi9KL2YxOWVYVFR6L2xrMDgrWWVmT25WeS9mcDJMRnkvVzZyVy9rSkFRazNPL3RENTkrcUJXcTdHenN6TUptL1hwMDRjMzNuaWozTThiV3EyVzk5OS9uemx6NXBqY3pOMjllL2NxRjNHb3JIOUdSNDhlVlI1MzZ0VEpiTnVVbEpSSy84WnAxS0pGQ3hZc1dFQ2pSbzNNcXYzRng4ZWJWTEY3NVpWWGFOV3FGVGR2M2pTWlRsT2xVdEdzV1RPcmppZUVFSGM3dWVJbWhMQ0p5cVpzMCt2MUZyZHAyclJwbFk5VitoZEZLS200WTAzVm5ZcjZVUnY4L2YwSkR3L243Ny8vcGxPblR1VGs1Q2hUT2pabzBFQUpnaGd0WExpUTNidDNvOUZvbER0b3lsUDZycDN3OFBEYkRwSm90Vm84UER5WVAzOCt4NDhmVjVZdldMREE2alpxY3J4M1VsWFBQeWNuSjE1Ly9YVnljM041NUpGSDBPdjFMRml3UUJtVHM3TXo3Ny8vUHU3dTd2VHUzWnVZbUJnMmI5Nk1UcWRqL1BqeFRKZ3dnZi81bi84eGFkUFdyeStVWEJ5Smk0dGp6Wm8xOU9uVGg0NGRPeW9mQ2hjdVhFaFJVUkYxNnRReENRMWFVeDNNYU1lT0hXWlRjbDY4ZUpHTEZ5K2FMTk5vTktTbHBabmN0V1ZuWjZkTVYzbmp4ZzNsVHNLMHREVDI3TmxUNmJITGUzNXU5LzBnT2pwYUNVMDkrdWlqMVc2bnJKb2FiMWxwYVdsSy82djZCMGZqTktxbEdjTzRGYTJ6eEJianZYanhvaktONS9QUFAwL0xsaTM1N0xQUHVINzlPdlBtemFOOSsvYjgrdXV2eXQyWlhidDJaZWJNbWR5NGNZTTllL1pRdjM1OWl4Y2I3bWFSa1pIWTJkbjk0L290aEJCQzNDbEJRVUZjdUhDQnhNUkVnb0tDYXJzN3RVNnYxM1A2OUdtOHZMeG8wS0JCYlhkSENDR0VFUDhDL2Z2M1orM2F0V1JtWnBxdHM3T3p3OG5KQ1Njbko1eWRuWEZ3Y0VDcjFSSWRIUTJVVkozdjNMbHpyVXl0V2RXd3gydXZ2VVpNVEF5Wm1abTgrZWFiZE8vZVhWblh1WE5uT25mdXpMbHo1emg2OUNpeHNiRmN1M2FOek14TTh2THlLQ2dvVUVKSnJWdTN4c1hGcGR6ajFLdFhqL0R3OE9vUHpFWUdEaHpJYjcvOWhsYXI1WTAzM3NEZTNwNzU4K2V6WmNzV2R1N2NTWHg4dkVsNHBpSTFlZDNLVnVlZmc0TURMN3p3QXRPbVRhTzR1QmlWU2tXUEhqMTQrZVdYVGFackxPMnBwNTZpUzVjdUxGKytuUDM3OTFOY1hJeUhod2Z2dlBNT0hoNGVYTGx5aGYzNzl6Tmx5aFFDQWdJb0tpcENvOUVvVmJhTVdyZHViZksxdmIwOWt5Wk5JaWdvQ0lQQm9OeW9YRk5LWDhjZFAzNDhWNjVjTVZuZnZIbHpvT1I3UnF2VjR1VGtSRUJBQVAzNjlWTytEMGFQSGsxVVZCUkpTVW1NSGozYXFuUFl3Y0dCbVRObjh2UFBQN044K1hMYXRXdG5jZFloVy9TdnVMaVl3NGNQQXlVVnh4NTQ0QUdybjUveWxCY0NEQW9LNHMwMzMrU3p6ejdqb1ljZVVzS0t6WnMzNStUSmt6ZzZPdUxsNWNVenp6eGpzZENBRUVMOEUwbmdUQWhoVTcxNjlXTHk1TW1WYm1kTmxiQ2EwS0JCQTR0bG1NdDYvUEhIeTExWDBTL014b3BWR28yR3h4NTd6T0kyeGtwdkNRa0p2UFhXVzl5NmRZdEZpeGFaVklDclg3OSt1Y2V3NWtPNHNRS1dXcTFtM0xoeFNrbnJxakxlZFhQMjdGbEdqeDV0VXZLM01vMGJOMVorNFllYUhlL2RyblBuemdCY3UzYU5tVE5uS25kTE9UbzY4djc3NzV0OHVCZzNiaHczYnR6Z3dJRUQ1T1RrOFA3Nzd4TWJHMnRTNXR0V3IyOXBCb09Cano3NmlJc1hMM0x3NEVGOGZId0lEdy9uc2NjZVk4dVdMVUJKYUxCc2xUcExQdnp3UTdPcGE0MS81SE55Y3FLb3FJaUNnZ0o4Zkh6bzI3Y3Z2cjYrK1BuNTRlZm5oNWVYbDlsNC9QMzlsUStXSTBlT1ZFSmlLMWV1VkQ2a0R4a3loSmRlZWtuWjU4MDMzMVNxWVpWWDBjSlNNTXFTMHNjc3JmVGRmSjZlbm5UdDJwWGZmLzhkZ0QxNzlqQnYzanl6ZlI1OTlGSEdqeDlmNGZGcWFyeGxGUlFVQUNXQlVsdWNROVZsaS9HdVc3ZE9HYytxVmF0WXNXS0ZzbTFZV0JpWExsMVMzdnREUWtKNDU1MTNVS2xVN04yN2x5Ky8vQkkzTnplV0xsMWFhWm41dTBGT1RnNlJrWkdjTzNlTzhQQnduSnljYXJ0TFFnZ2h4RjNKdzhPRHVuWHJFaDhmTDRFeklEWTJscnk4dkhLbmNCSkNDQ0hFdmNFWWdEQk9PLzdCQng5VXV5MW5aMmZlZWVjZGNuTno4Zkh4d2NYRlJmbm40T0JnY1o4RkN4YWdWcXNaTldxVVZkZDliVDFkWkhYVXFWT0hXYk5tNGVMaWdxK3ZyOFZ0bWpadFd1SE45Y1liTE1zeS9xMmhSWXNXTkc3Y21QLys5NyszMytIYjVPYm14c1NKRS9IejgxTXFPTm5aMmZIRUUwOG9BYWo4L0h6eTh2TEl6ODlIcjlkVFdGaEljWEd4OHM5Z01LQlNxUWdJQ0RCcCsyNDkvenAyN01pcnI3N0ttVE5uZU9xcHA2d0tBelZvMElDcFU2ZVNscGJHN3QyN0NRa0pVVzZxZmZiWlozbjY2YWVWNjdSMmRuWU1HVEtFek14TTFHbzE5dmIyQkFVRjBhTkhENHR0UC8zMDAxWS9EeE1uVGl4M3hvdnlXUHErK3VTVFQ4eVd0V2pSb3RMdlFhMVd5K1RKazlGb05HYXZkMFZVS2hXREJ3K21SNDhlT0RvNm1seWZ0bVgvMUdvMVgzNzVKZkh4OGNwNWFkUzNiMStnNU5yK0N5KzhZSEgvTld2V2tKR1JZYzJRQU9qZHV6Y3RXN1kwcVo1NE8rZTVFRUxjN1NSd0pvU3dxY2pJU0xNcVJyYTJlZk5tMUdxMUVnb2JPblFvdzRZTjQ1ZGZmdUdiYjc2cGNOK2twS1FLdzJUV3FPaERYK25BV1dVZkRoczFhb1NIaHdjNm5ZNnZ2dnFLbmoxN0F1RGk0bUx4am5Qam5WQ09qbzRWdGx0Y1hFeHViaTVROGtGbStmTGxGVzVmVnYvKy9aVmZobnYyN01ucTFhdk55a21IaG9ZeWZmcDA2dGF0QzVSOHdQemtrMCtVMTk3YjI1dFpzMmFaZkFDdnFmSGVhZGFlZjZVRE1VYnIxNjlYS2txNXVyb3llL1pzc3p0cTFHbzEwNlpONCtPUFAxYW1aZTNTcFl1eTNwYXY3NkpGaTVTTEhiR3hzY3lZTVlOMTY5YngrKysvYyszYU5WYXZYazNYcmwyVmZjc0dXNHdsemEyNU9OUzBhVk4rK2VVWFhGMWRlZmZkZHpsMjdCaGVYbDRtZHk3bDVPUVFFeE9EcTZzckRSczJyTFJOWTNVMEJ3Y0hubnp5U1pOMXBUOWtseGZBdW5yMXFsV2xzcTlldldxMkxDY25oMTI3ZHBrc1U2bFV5bk5oREo1NWUzdVRscFlHbEh4dzNiMTdOeSsrK0tKeVVhVXFibmU4UlVWRlpoWDZvT1I3cmJ3UXNMT3pzOG1Vc25kU1ZjYmJvVU1IZHU3Y2FiYXVjK2ZPaElTRThPYWJiNUtibTB0Z1lDQno1ODVWM2xjR0RCakFqaDA3aUl1TFk5R2lSY3ljT2JPR1IyVXVNVEhScWtwN0JRVUZwS1dsa1pLU2dwMmRIZUhoNFlTRWhOeUJIZ29oaEJEL1hJR0JnZno5OTkvY3VuWExiTHFUZTBsT1RnN256cDFUUHBNSklZUVE0dDVsemMzaVZmSGdndzlXYWZzSkV5WlV1UDV1Q0poWmNydlZpTXE3Zm5vM0JNd3M2ZENoUTRYckhSd2N5ZzExVmVSdVB2L0N3OE9yVldITzI5dmJMQ0NtVXFuTXJ0R09HREdpeW0xYjQ1RkhIcW1SZHF2aWRtN3dzV1phMjl2bDdlMXRzVnBkWmU5SEFNT0dEYXZ5OGZ6OC9LcThqeEJDL0ZOSjRFd0lZVk9CZ1lFbUFaWHlmUC85OTJiTGpodzV3clJwMDB5V1RabzBDUzh2TDRZTUdhSXMwMnExSmgvUTdPenNzTGUzLzhkVndsS3BWTHowMGt0TW16Yk5aR3ErRmkxYVdLdzJsSk9UQTFEcFBQYkc3YUFrU0dMcHVhNUlqeDQ5bEYveXo1dzV3NGtUSndBSURnNm1mZnYyckYyN2xxaW9LRjU1NVJWR2poeUpxNnNyWDMvOU5jbkp5UUEwYWRLRTJiTm5tLzBDWDFQanRaVTdjZjY1dTdzellzUUlmdjc1WjVLVGszbmpqVGZNcW13VkZoYXlldlZxaGcwYlJuQndNSC85OVJldFdyVlMxdHZ5OWExVHB3NEF5Y25KdlBYV1c3aTd1ek44K0hDZWZQSkpWcXhZUVhCd3NFbmdyK3hyNGU3dWJ2SjE2WEVZZzF3dnYvd3lYYnAwd2NmSFI3a0lZV3puNnRXckxGdTJqSVNFQk9MajQ1VUtlczg4OHd5alJvMnFkQ3lmZi80NSsvYnRJelkybHN6TVRDVUFDYWFobzVxWVVuUExsaTFLOEsrc2l4Y3ZjdkxrU2JSYUxXM2J0bFdDZzEyN2RtWExsaTE4OTkxM3ZQWFdXMVUrNXUyT3R6cktDNi9wZERwbENzdXFyS3VLcW95M1M1Y3VUSnMyalhyMTZ2SGhoeDhTSHgrUG82TWp6ei8vUEdQSGp1WG16WnVvVkNvNmRlckVyNy8rU201dXJ2TFBZREFBY1BEZ1FmYnQyNmVVVzMvMjJXZHZld3hRY29IQjBoMTRSb21KaVVwWjk4clVyVnVYME5CUU9uWHFKSlhOaEJCQ0NDczBhdFNJVTZkT2taQ1FZUEk3OWIwbUppWUdLSC9xRnlHRUVFSUlJWVFRUWdnaHFrb0NaMElJbXl1dlBMU3RsSzNRczJyVktsYXRXbFhoUHF0WHI2N1dzV282eE5hNWMyZWFOMjlPVEV3TTZlbnBBTFJ2Mzk3aXRqZHYzZ1N3ZUNkR2FjYnBGcXVyZE1Eb3FhZWVJalkybGhZdFdqQmd3QURzN093SUNncGl3WUlGM0xoeGc0OC8vbGpaVnFWU01YRGdRRjU2NlNXVDZUSkxxNG54M21uV25uL3QyN2ZIMjl1YkkwZU9tTHdtZmZ2MnBXZlBuZ3djT05Cc254TW5UdkQ1NTUrVG1KakkwYU5IV2Jod29WS20zTWlXcjYvUjl1M2JsZXBKQ3hZc29GR2pSb3diTjQ0MmJkcVlWTGNyR3pBcjY4eVpNMmcwR3FWNkhaU1VSdzhJQ0VDbjA3RjA2VklTRWhLVU5tL2N1TUhhdFd2TjJqR2VHMFkzYjk1VXBrTTBuaGRRY3M2cFZDcTJiZHZHd1lNSFdieDRzUktpTTFiSWc1cVpVdE1ZSXJQa3UrKyt3MkF3MExselo1UG51M2Z2M216WnNvWHQyN2ZUdTNkdjJyUnBZM0YvVzQ3WCtINnNVcWxRcTlVODg4d3p5bkpqaFRvUER3L0N3c0pNK3JCdTNUcUtpNHZMZmU1dTNicFY3dnR1UmV0cWFyd2FqWWJ1M2J1emRldFc0dVBqZ1pMWHJVbVRKdVRuNXdNbDA4WmFPdDlLKytLTEwralFvUVBPenM1bTUyRjFsZmQrYU5TMWExZXJndHBDQ0NHRXFEcDdlM3ZxMTY5UFFrSUNvYUdodFRxTmVHM0p5c29pSVNHQnBrMmJTbUJkQ0NHRUVFSUlJWVFRUXRpTUJNNkVFRGFWa0pCQVFrSkN0ZllOQ2dwaTNMaHh4TVhGc1czYk5nQ2VlT0lKbWpadFdtNGxvWXBZcWxoMU80emx2SFU2SFlNSEQ2NXcyN3k4dkhLbnFJdUlpREM1MFAvaWl5OHljZUpFb0NSZzBhMWJON045REFhRE1xMWZRRUJBaGNmMjlmV3RjdW54MG9HYTBxV3dWU29WYjd6eEJna0pDVVJFUkhEMjdGbGlZbUlvS0NpdzJNZmR1M2VUbkp4TVlHQWc5ZXZYeDhmSEJ3OFBEenc5UFpXd2txM0hheXUyUHYrR0RoMEtsRlQ0S2gwUzAycTFhTFZhazIxUG56N042dFdyT1g3OHVMTHM4dVhMbkRoeHdtUTZUYkR0NjJ2MHdnc3YwS0pGQzc3Kyttc1NFaEs0ZE9tUzBtZGoxVEdvdkx6MWh4OStpSXVMaTBuZzdQcjE2eVFtSm1KbloxZnUxSXp1N3U0MGJOZ1FmMzkvbWpScFF2UG16VTNXWjJabUt1R28wZ29MQy9udXUrL0l6TXdrTXpPVCtmUG5NM3YyYktDa2VobFVIQnE5blNrMS9mejh1SFRwa3RueTQ4ZVBjK1RJRWFBa25IajA2RkZsWFlzV0xXalVxQkdYTGwxaTd0eTVmUG5sbDNoNmVwcTFZY3Z4R2l2aWFiVmFWQ3FWVWpudTh1WEx5akdDZzRQTktzcXRXN2RPMmErbTJXcThxYW1wZlBYVlZ3QTg4TUFEREJnd0FKVktSYk5temZqNzc3K1Y3VFFhRFU1T1RoUVZGU25QVDd0MjdmanJyNys0ZWZNbWYvNzVwMUxsVEFnaGhCRC9mSTBhTlNJeE1aRnIxNjdoNit0YjI5MjU0MkppWXJDenM2TlpzMmExM1JVaGhCQkNDQ0dFRUVJSThTOGlnVE1oaEUzMTZ0V0x5Wk1uVjdxZHBUQ1dyNjh2VHp6eEJMdDM3MVlDUDEyN2RxVmR1M1prWldYUnJsMDdrKzJOUVpIdzhIQUdEQmhnZzk3WGp0RFFVTnpjM0xoMTZ4WU9EZzRXN3pwUFNrcFNRazl1Ym01a1ptYmF0QStscXdVWkt6S3RYcjJhalJzM290UHBMTzdqNit2THd3OC9qRWFqNGVEQmd5UWxKWEhqeGcyT0hEbWlCRzZNbm5ycUtWNTU1UlhnN2hodmVlT3BqZk12S1NtSjhlUEhLMTlyTkJwNjkrN05jODg5WjdNL2lGbDZmUUdUY0tpM3R6ZVRKMDltdzRZTkpDVWxLWlVnb3FLaWxHMjBXcTNGUUtsS3BhSlJvMFlXajcxMDZWS1dMbDNLQ3krOGdLK3ZMM1hxMU1IUjBaSG82R2dBNXMrZlQ3dDI3ZGkyYlJzLy9QQUR6enp6ak5VaFE2MVd5OVNwVXhrM2JoeDZ2WjRqUjQ2d1ljTUdCZzRjcUFTU3lxdlFCYmMzcFdianhvMHhHQXdjTzNaTVdaYVRrOE9DQlF1QWt1bUZIM3p3UVpQQUdaUjhMM3owMFVka1pHUXdkZXBVUHZyb0k1eWRuYTA2WmxYSGF6QVlsT0Nnc1RLWTBhbFRwNVRIRFJzMk5GbG5NQmlVS1N2TFZ1ZmF0R2tUaXhZdDR1REJneXhhdElpZ29DQ2dwRHJmcEVtVGdKTDM5N2ZmZnR0a3YvSUN1TFlhYjJGaEllKy8vejQ1T1Rtb1ZDcjY5T25EL3YzN1VhdlZqQmt6aHNMQ1FzYVBINDllcjJmWXNHRTg5OXh6ckZ5NVVxbkVObi8rZkxadDIwYno1czJWODYrcXdVNGhoQkJDM0oxOGZYMnh0N2ZuOHVYTDkxemdMRE16azh1WEw5T3NXVE9MTjU0SUlZUVFRZ2doaEJCQ0NGRmRFamdUUXRoVVpHUWtrWkdSdGQwTkFOcTBhYU5NbDVlZG5jMmlSWXNZTm15WVNiamk2NisvVnNKUjFreXRCeVdCSGVPMGRHVVpwMnZUYURROCtlU1RGcmNwV3pFb0lpS0NXN2R1QVNXVjBkYXNXY1BvMGFOTnR2bmpqeitVeDZ0WHI4Ykh4d2MzTnpjQUpiQVZHUm5KdkhuenJCcERhVHQyN0RDcFdHWU1KTFZyMTQ0VksxWW95elVhRGNIQndiUnUzWnAyN2RvUkdCaW9yQnMwYUJDcHFhbWNQSG1TNk9ob3pwMDdSMFpHQmxBU1J1clhyNS9OeC90dllUQVlBSEJ4Y2FGUG56NE1IRGdRWDE5ZlpScEFJMXUvdmxCU2ZhMDhsdGI5K09PUC9QampqMmJMdFZvdHYvMzJXNlY5TVU1dG01aVlxQVQyVWxOVDJiSmxDNHNXTGNKZ01QRHp6ei96eGh0dm1PeFhldXJMc3ROYk5tblNoQkVqUnZETk45OEFzSHo1Y3Y3em4vOVlWZUhzZHFiVURBNE9waytmUGlhQnN3OCsrRUNwQ1BmODg4OWJuTEtwZCsvZWZQLzk5eVFuSnhNWEY4ZVVLVlA0di8vN1AxeGNYR3crM2l0WHJpaGh3N0tWMUVxSHFWcTJiR215TGk4dlQzbGM5ZytUMjdkdlY5N2pKMCtlekx4NTh3Z0tDaklKbWQ1Ly8vMW00NTQvZno1Z2VVcFhXNHhYcDlOeDl1eFpvT1I3NnBOUFBnR2dZOGVPL04vLy9SKzV1Ym5LUHE2dXJtWjlBSGowMFVjdExoZENDQ0hFUDV0YXJhWkJnd1lrSmliU3ZuMTcxR3AxYlhmcGpwSHFaa0lJSVlRUVFnZ2hoQkNpcGtqZ1RBaGhVNEdCZ1hUcTFLblM3WXpCTEd2dDJiT0hoUXNYV2x3WEVSRkJSRVNFeWJJZE8zYmc2T2lvVktyWnVuVXJjWEZ4ekpvMWl6Rmp4akJ3NEVBQWs1QkgyVW8rUm82T2pzcDBrRkFTd0NnNy9aeFI2Y0JaZWR1VWxwS1N3bmZmZldleWJPUEdqWVNIaC9QNjY2OHpidHc0aW9xS2VQWFZWODMyL2Zubm44bkp5Ykc2T2xKRmpBRVRyVmFyL0FHbWVmUG12UDc2NjlTclY0L0preWVqMSt1SmpZMGxOamJXNnRkdjllclZwS1dsNGUvdkQ5dzk0NjJxNnB4LzVWbTdkcTF5L2tGSjVhbi8vZC8vcFh2MzdpWmhuTGx6NTVLZW5rN256cDE1NG9rbmJxdi9sbDdmTzJYeTVNbjA2dFhMWkZtREJnMXdjWEVoT3p1YkZTdFdjUDM2ZFFBZWVlUVJYbnZ0dFNvZjQrbW5uMmJ2M3IwWURBYmVmdnR0NnRTcG93U3RqQld3RGg0OHlNeVpNMDMyUzB4TXJITGxMZVAyWlYvakgzNzRnZmo0ZUFCQ1FrSzQvLzc3U1V0TE13bHZwYVdsS2YzOTlOTlBBWWlPam1iRmloV01IVHZXNmo1WU0xNUFDV0NCNmRTMHg0NGRJeVltQmloNWYrdlFvWU5KKzZXbmdDMGI4QXdQRDFlbURjM0l5T0QxMTEvbnVlZWU0L2ZmZndkSy9xRGJ0V3RYc3o2WHJSQllGZGFNMTh2TGkrN2R1MU5jWEl5L3Z6OWVYbDdVclZ1WCt2WHJBNWhNZjFyZTFMRDc5dTNEMDlQVExJQW5oQkJDaUgrK2hnMGJjdkhpUmE1ZXZhcjhmdkJ2ZCt2V0xTNWZ2c3dERHp4UTdtZGRJWVFRdFUrbjAvSGJiNy9SdjM5L3MrcmtSa2VPSEZFK3E1ZTl4bUtOcUtnbzVUcUdxNnNySTBlT3JQQUd2ZG93WXNRSUFPclZxMWVsR3k1UG56NE5nSWVIUjdrLzQrUGk0cFFiTytVenZ4QkNDQ0dFRUxZamdUTWhSTFhwZERxemNFaHFhaXI3OSsrM3VvMURodzRwRnhSS1Y5TXkyckZqQjZ0V3JhSjkrL2JWN3FmQllPQ1hYMzRCb0xpNFdLbVVWZFp6enoxbmNibTEwNFJXVlVGQkFiTm56eVkzTnhlVlNzVzRjZVA0N0xQUDBPdjFMRjI2bE9uVHAyTm5aOGZTcFV0SlRFeEVwVklwMWJDTVB2bmtFN0t6c3hrMGFCQU5HelkwQ1RKWlM2L1hrNU9UQTVoWEh5cGRtYXc2ZkgxOWxXbHJiRDNlRGgwNm9OUHBtRE5uRHNPR0RhTlZxMWEzMVZkTGJISCtsZmJlZSs5eDRNQUJ1blRwb2l6ejhQQWdMQ3pNYk50cjE2NFJGeGZIMmJObjZkMjdkNDI4dmg5OTlGRzUreFVVRlBEbGwxOHExYVlDQWdJWU1XSUVkZXZXTmR1MnFpRTJsVXBGYUdnb1I0NGNVY0ptZ3djUHBtZlBubnp4eFJjOC9mVFRWWnJ1U0sxV00ydldMRHc4UEpRQWtqSG9WZEdVbXJaa3ZDaXMwV2pJeXNwaTZOQ2hadHVVWHRha1NSTXVYTGhBM2JwMUdUWnNXSldPWmUxNFM3OFhOMjNhRkNoNTN6YUczUURDd3NMTXpvdjA5SFRsY2RtQXAxcXRadHEwYWN5Yk40LzkrL2VUbTV2TDBxVkxsZlU5ZS9Zc045QlZYZGFPZCtyVXFTYjc2ZlY2VWxKUzBPdjFKbE9ibHE3T1dOcGZmLzNGbGkxYjZOdTNMeE1tVExEcEdJUVFRZ2hSdTd5OHZIQnljaUl4TWZHZUNaekZ4TVNnMFdpVTN3T0ZFRUpVajhGZ3NGakIzQllPSFRyRW5EbHp5TS9QNTh5Wk04eWFOY3ZpZGw5Ly9iVnlmYWFxZ2JNYk4yNHdkKzVjNVNZNGIyOXZubm5tbVhLdmo1YTJaczBhWlFhRDZtclhyaDBQUGZSUXBkc2xKeWNERlZlcXQyVDgrUEZBeWZXTmlSTW5BbkQxNmxWeWNuTHc5UFRFdzhPRHVYUG5LczlmUlRlSkNpR0VFRUlJSWFwR0FtZENpR29yS2lwU0xnWVk1ZWJta3B1YmEzVWJwYmMvZi80OGYvNzVKd2NQSGxUVzc5eTVFNEJaczJhWkJjS01sWWFHRHgvTzg4OC9YKzR4OXV6WlEwSkNndkoxV2xwYWpWNHNzdGEzMzM3THVYUG5BT2pUcHcvaDRlRWNPblNJNDhlUGs1NmVUbjUrUHF0WHIrYW5uMzRDU2k2Y2JOdTJ6YVNOdExRMG9xT2p5Yy9QNStPUFB5WWtKS1RLL2RpOWU3Znl1THlwNW96cTE2L1A1NTkvWHVFMjQ4YU40OHFWSzJiTGJUM2VrSkFRSmt5WXdPWExsemwxNmhSdnYvMDJqenp5aUZWanRxU216ci9TRGh3NEFNRGx5NWVWWmNaS1RhWHA5WHFTa3BLQWtpcDh2cjYrK1BuNTJmejFiZDI2dGRuMlJVVkZIRHg0a09YTGw1dE1iWmlZbU1pY09YTm8wNllOUFhyMG9GdTNidVhlZVZ0YVVsSVN1M2J0d3RmWGx4WXRXcENTa3NLcVZhdE1wcUxzMjdjdm8wZVBadTNhdGNxVXErKysrNjZ5L3NhTkd5eGV2Rmg1YkltM3Q3ZnlPQzR1VHJuejF4aVlhdGV1bmNuMG1YcTludVBIajdObnp4N09uajNMbENsVENBNE9WdGF2VzdlT2ZmdjIwYVpOR3pwMjdFano1czBydk9qWnYzOS9YRnhjQ0F3TTVPelpzMXk5ZXJYQzUyWE1tREZzM0xpUlJ4NTV4S1NDb3EzR2UrM2FOWlBudUgzNzl1aDBPaVpQbnF4Y1pIWjJkbWJJa0NGbWJlL1pzMGQ1WExadlVCTHlDZzhQNTh5Wk15YmhOSUJkdTNhUm5KeE1hR2dvVFpvMG9VR0RCc3FVdU9XOTU5cGl2RkZSVVJ3N2RveTB0RFN1WGJ0R2FtcXE4bDYvWXNVS05tL2VESlQ4c2JtOFB6SWJqMTFVVkdSeHZSQkNDQ0grdVZRcUZRRUJBVnk0Y0FHOVhuL0hia3FvTFRxZGpzVEVSSm8zYnk3VnpZUVFvcHFNNzU4Nm5jN2l6WGUyMEw1OWU3eTl2VWxLU3VMdzRjTnMzcnlaL3YzNzI2ejlyS3dzM24zM1hlVTZBSlJjVzVzNWN5Yno1czJyOUdkRVpHU2t5YldoNnJDM3QxY0NaeXRYcnF4MGU1MU9WKzUyN3U3dVZzMENzSHo1Y25idDJrVzNidDJZUG4xNjFUb3NoQkJDQ0NHRXNOcS8rd3FiRUtKR2VYcDZLbmVGNmZWNkxsKyt6Tm16WnpsMzdoeXhzYkc4OU5KTEpsTzEvZmpqajhURXhCQVlHRWhRVUJCQlFVRTBhTkJBdWRqLzBVY2ZtUVdNakM1ZnZsenVuWGZHaStsbEJRUUVvTlBwbENDRDBUZmZmRU5rWkNSaFlXRktkU1dBRFJzMm9GYXJUVUlSQm9NQmc4RkFabVlteGNYRmZQUE5OMVk5TjRXRmhTeFlzS0RDYmNMQ3d2amxsMS93OGZIaGxWZGVBV0RJa0NHMGE5ZU90bTNiTW1uU0pLS2pvd0h3OGZIaDVaZGZWcDZmNU9Sa01qSXlUS2J3cTh6Rml4ZDU3NzMzc0xlM3g4N09EclZhalU2bjQ5cTFhOG8yalJzM3JyQ05vcUtpY2dNaHBiZXg1T0dISDdicGVGMWRYV25ldkRtWEwxOUdyOWN6ZCs1Yzh2THk2TnUzYjZYUGhTVWJOMjYwK2ZrSGtKbVphYks4VTZkT2hJYUdZbTl2VDBGQkFTa3BLWHovL2ZmS2MxOVVWTVNCQXdlVUlPWUREenhnVlRqeWRsN2ZsSlFVenB3NXcxOS8vY1hodzRlNWVmT21zczdUMDVNV0xWcHcrUEJoOUhvOUowNmM0TVNKRXl4YXRJak9uVHZUdTNkdk9uWHFwSVFKOC9QelRhcERyVjY5R29BT0hUcGdNQmc0Y2VLRVdlVzYvZnYzTTJqUUlBNGZQZ3lZVDcrWWxaWEZoZzBieWgzN25EbHppSTJOeGM3T2pxS2lJbEpTVXBSajFLdFhEeWlaR3ZLKysrN2p6ei8vNVBEaHd4dzVjb1NzckN5bGpWOS8vVldwK0hicjFpMzI3dDFMVGs0T0J3OGU1T0RCZzdpNnV0S3hZMGNlZnZoaEhuendRWXY5ZU91dHQzQnljdUxNbVRQS2ViaHQyemFPSHo4T3dKUXBVNVJ0ZzRLQ21ENTl1c1hxY0xZWTc1bzFhNVF3WTJCZ0lMbTV1WXdiTjQ2VWxCU2xuVEZqeHVEaTRrSy9mdjF3ZFhYRjN0NmU3T3hzZERxZHNrMkRCZzBBT0hQbURJY09IZUw4K2ZPY09YUEdaTnJOMG9xTGk0bUppVkdtN0RSU3E5VzR1TGpnNE9DQVJxTXhxYTVuaS9HZVBuMmFIMy84MGVMK00yYk1VTWJVcDA4ZlpYbnA3NnNqUjQ0UUd4c0xsRXk1SllRUVFvaC9uNENBQU02ZE84ZVZLMWRvMUtoUmJYZW5Sc1hFeEtEVmFxdDF3NG9RUW9nUy92NytRTWtOWFRVVk9ITndjR0RTcEVtODlkWmI5TzNibDI3ZHV0bXM3YlMwTktaT25jckZpeGVCa3BzT05Sb054NDhmSnlvcWlxbFRwekp6NWt5enl1WTFhZFdxVlpWdWMrdldyWEszQ3dnSUtEZHdkdURBQVp5Y25BZ1BEMWR1UEE0S0NxcDJYNFVRUWdnaGhCQ1ZrOENaRU9LMjdOKy9uNVVyVjVLVWxJU3pmc0N2QUFBZ0FFbEVRVlJlcnpkWnQyVEpFdHExYTRkYXJTWXJLNHNmZnZpQm5Kd2NKVlFDSlpWeUdqWnN5UFRwMDJuYXRLa1MrQWtJQ0tCRGh3NjBiOStleTVjdjg4WWJiNVRiaDRpSUNDSWlJc3lXLy9ycnI3ejMzbnRLZUtaRGh3NTA3dHlacFV1WGtwQ1F3TmRmZjIyeWZVWFRGVFpxMUloWnMyYXhkZXZXeXA4VVNrSkRsVzA3WWNJRWV2WHF4Y0NCQTVWS1VXM2F0T0hHalJ1OCt1cXJTcURDM2QyZDJiTm40Kzd1anJ1N096cWRqaDkvL05Fa1hGRmVBS2JzR0c3ZXZLbE1yMWlXblowZFR6NzVaSVZ0cEtTa01ITGt5RXFQWlVuTGxpMXRPbDYxV3MyRUNSTndjbkppdzRZTkdBd0dQdm5rRXp3OFBPamN1WE9WKzJmcjgyL0hqaDFjdTNaTm1YcEFwVkx4NG9zdk1tVElFRlFxRlNFaElVckE3cnZ2dml1M2ZXdW1IWURxdmI1YnQyNWx5WklsNVlhSHVuZnZ6cmh4NC9EdzhPRFdyVnZzMnJXTGJkdTJjZjc4ZWZSNlBRY09IT0RBZ1FNMGI5NWNPUWYxZWoxUlVWRm1iUjAvZmx4NWpaMmRuUmsrZkRpT2pvNHNYTGlRckt3c1huNzVaYURrZWVyWXNhTlZZellLQ1FreHFlUldXdW1BMGJwMTY1UUFuSkZXcStXaGh4NHlDU282T0Rnd2Z2eDQ5dXpad3g5Ly9FRkJRUUdabVpsRVJrWVNHUm5KeHg5L2JIRUtWMk0xc05LVjQwNmZQcTBFem02bkFsOXAxb3kzVjY5ZWJOMjZGWVBCd01DQkEvbnBwNTlNd21hREJnMVN4bHl2WGoyVEtwQkdUazVPOU83ZEd5Z0pIa1pFUkppZFh3NE9EZ3dlUEpnK2ZmcXdhOWN1OXV6Wm93UkRTeXN1TGlZek01UE16RXk2ZCs5ZXBTbFRyUmx2NlVwc2JtNXVlSGw1b2RWcU9YdjJyREsyZXZYcThmVFRUeXZibGE3UU4yM2FOT1Z4YUdpbzFYMFRRZ2doeEQrSHA2Y25kZXJVSVRFeDhWOGRPTHQ1OHlaSlNVbFMzVXdJSVc1VHZYcjE4UGIyNXVqUm96UnAwcVRLVXoxVzVNU0pFMHlhTk1sazJjYU5HOW00Y1NNZE9uUmc3dHk1dDlYKzhlUEhtVHQzcm5MelZVaElDRE5uemtTbFV2SFdXMjl4L3Z4NS92cnJMMTUvL1hXbVQ1K3UzRFJaa2JKVFVVNlpNa1dwNEw5aXhRcWJQaitWU1V4TTVPMjMzMmI0OE9IS3NweWNIRFp0Mm9SYXJWYXVBNnhjdWRLc1dwcHh4Z0tqMWF0WFYra2FoUkJDQ0NHRUVPTC9rOENaRU9LMmhJYUdjdlhxVlNWczFyQmhRMEpEUXdrTkRhVlZxMVpLOVI1SFIwZm16cDFMVEV3TTBkSFJ4TVRFa0pHUmdWNnZSNmZUNGUvdlQzRnhNYSsrK2lxZE9uVlNxdFlBSm1YZnF5SS9QNS83N3JzUEtKbU9iZUxFaVhoNmV0S3RXemQyN05qQm4zLyt5YVZMbDdoNTg2Wlp4YVd5SG43NDRXcjFvVElUSjA0MHEzRFVvMGNQRGh3NHdMNTkrd2dNRE9TOTk5NVQ3cW9jTVdJRWl4Y3ZWcDV2bFVwRjkrN2R6U3BDV1dKblo4Y0REenlnaEYrTVhGeGN1UC8rKzNuMjJXZHAyYktsalVabW1hM0hxMUtwR0R0MkxDcVZpbDkrK1lVT0hUcFk5VnhZMHJadFc1dWVmMUJTcWUzcHA1OG1JaUtDcVZPbm1nU3BYbjMxVldiTW1GRnUrMXF0bHI1OSsvTFlZNDlaZGF6cXZMNjllL2ZtbDE5K01RbWNPVGc0OFBERER6Tnc0RUNhTld1bUxIZHpjMlBBZ0FFTUdEQ0FDeGN1c0dYTEZuYnQya1ZPVGc1dDI3WWxNREFRS0prcUlUQXdrT0RnWUtXU1lWQlFFRnUzYm1YMTZ0VTg5dGhqREJreUJBOFBEd0RPblR0bkVzN3MyTEdqOG4xckZCQVFvRXlIT1g3OGVMTXBXNXMzYnc2VW5BOWFyUlluSnljQ0FnTG8xNjhmM2J0M1Y3WWJObXdZQnc4ZUpENCtucUNnSVByMjdVdnYzcjNOcGhwMWNIQ2dSNDhlOU9qUmc1eWNIQTRkT3NUT25UczVjZUlFclZ1M3RoZzJzeVZiakxkVnExWU1HVEtFdzRjUDA2ZFBIOExDd3BnNWN5WkhqeDdsMldlZk5RbU9CZ2NIYytuU0pRd0dBeHFOQmhjWEY0S0NnaGc1Y3FReWxhV3ZyeTlqeG94UktqY0dCZ2JTbzBjUCt2WHJwNFM5aGc0ZHl0Q2hRMGxMU3lNcUtvcTR1RGdTRWhLNGV2VXExNjlmSnk4dkQ1VktaWEpCMkZiajdkeTVNMHVXTEtGZXZYbzRPVGtCSlJVcVAvamdBM2J1M0ltSGh3ZXpaODlXMWdGMDY5YU5IMy84VVFtRkdwY1pqeWVFRUVLSWY1K0FnQUJpWTJNcEtDajQxNGF4enB3NWcxYXJwV25UcHJYZEZTR0UrRWRUcVZUMDdkdVgxYXRYczN2M2JoNTU1SkU3R3FxcWpweWNITDc1NWhzMmI5NnNYT3NNRFExbDFxeFp5azFYOCtmUFo4cVVLY29OV3YvN3YvL0x5SkVqR1RCZ2dNVXE3T1ZKUzBzak5UVVZvRXI3Z2VsMUFDTmpFS3lpZFVZNm5ZNzA5SFNsc2p0QWl4WXRLQ3dzcEZtelpoUVhGMWVwUDBJSUlZUVFRb2pxVVJrcVMxa0lJVVFsOXU3ZGk1MmRIYUdob1NaVlppcVRuSnpNNmRPbjBXcTFOcXY4WThtK2Zmc0lDZ29xOTI0OWc4R0FYcTlIcjlkVFZGUkVVVkVSeGNYRkZCY1hZekFZVUtsVXluUnpkMHArZmo2Ly92b3I0ZUhoeXBTalJqazVPV1JrWkdBd0dIQnpjNnZTYzE1ZHMyYk5Bc0RMeTR1eFk4ZFd1TzNpeFl0SlQwOEhZUHIwNlZhMWI0dnhidDY4bVQ1OStxRFZhcTA2NXAxU1ZGUkVZbUtpRXNncXpXQXdrSnFhYW5LQkRFckNZMTVlWG5ma25JdU9qbWJac21VMGE5YU0xcTFiMDdadFd4d2RIYTNhTnk4dmo5MjdkOU95WlVzOFBUMUpTMHVqWWNPR0ZpODA2dlY2OHZMeVRLcEtHUjArZkpnLy92aURPblhxOE9TVFQ5Ym9PWDNwMGlWeWMzTzUvLzc3cTd4dlJrWUdCUVVGK1BuNUtjdU1nY0RKa3llYmhOdU1QdnZzTTZVQ1h0bTdnV3VhWHEvbjZ0V3J5bnRmZm40K01URXh0RzNidHRwdEhqbHloT0RnWUx5OHZLcThiMzUrUG5sNWVYZmtQY3VvcUtpSVZhdFc4Zmpqanl2aHVkTHk4dks0Y09FQ1JVVkYxSzFiVjZiVEZFSUE4UEhISDlPbFN4ZTZkdTFhMjEwUlF0allyVnUzMkxadEcrM2J0eTkzdXZsL3NxeXNMTFp1M1VyejVzMXAwYUpGYlhkSENIRWI1UGVSdThlcFU2ZUlqSXprdnZ2dW8xT25Udmo2K3VMdTdvNUtwYXAybTRtSmlXemN1Rkg1T2lvcVNxa1dQbWpRSU02ZlA4K3BVNmVzYXV2MzMzOUhyVllUR1JuSjBxVkxUVzZxZXVpaGh4ZzdkcXpadGJhOHZEdysrdWdqa3dyMVFVRkJqQm8xeXVSbXlaRWpSNUtZbUFpWVg5TVlNV0lFeWNuSmFMVmFmdnZ0TjZ2NmFrMm96SnAxaHc0ZFlzYU1HVXlkT3BYMzMzOGZnTEN3TUNaT25NaFhYMzNGenovL2pLdXJxM0xONXJmZmZpTXpNeE9BWjU1NXhxVHRJVU9HV0x4V1ZWdmtlMThJSVlRUVF0eEpxdHY1WUlNRXpvUVFRZ2doaEJCQ0NJWDhrVWVJZjdmdDI3ZGpiMjlQang0OWFyc3JObmZpeEFuaTQrUHAxNjhmRGc0T3RkMGRJY1J0a045SDdpNXBhV2xzM2JxMVNsWHdyWDM5ZERvZEw3NzRJcG1abWRqYjI3Tnk1VXJtekpsVHBjQlpSRVFFaXhjdlZwYXAxZXBxVi9sNitlV1hlZnJwcHdIVHdObnZ2LzlPbno1OXF0U1dzN016bXpadFVyNjJWZUFzSWlLQ3p6NzdqQVVMRmpCaHdnU2dKSEQyMWx0dk1YejRjRkpUVStuZXZUdlRwazB6RzBkVmJ3WmN1M1l0U1VsSlZkcm5kalZvME1Bc0dDZUVFRUlJSVVSTnVOM0FtVXlwS1lRUVFnZ2hoQkJDQ0NIdUNRMGJOaVFxS29yYzNGeVQ2YmIvNmZMejgwbElTQ0F3TUZEQ1prSUlZV1BlM3Q0TUh6NmNxMWV2a3B5Y1RFRkJRYVg3bERmVFFsa2ZmL3l4VW4xcjhPREIzSGZmZmZUczJaTUhIbmhBMmFhaUNsMXF0Wm9ubm5pQ0F3Y09jT3JVS1RwMTZrUllXQml6WjgrMjZ2aGp4NDVsMTY1ZHhNYkdFaElTd3NDQkE2M2F6eHBsSzZzWjZYUTZWcTVjV2VWMVJzYVpGZTY3N3o2VDVjYlFIa0M3ZHUycTJsMkxnb09EYmRLT3RaS1NrdTVvWlhnaGhCQkNDQ0Z1aHdUT2hCQkNDQ0dFRUVJSUljUTlvVUdEQmtSRlJaR2NuRXlUSmsxcXV6czJZNXdtdkduVHByWGRGU0dFK0ZkU3FWVDQrL3ZqNys5dnN6WlhybHpKNGNPSEFYQjNkNmR6NTg3azVPVHcrT09QbTJ4MzZOQWhKWEEyYXRRb2kzMmJNbVVLc2JHeFBQVFFRMlJtWmlyVnZTclR1blZyQmd3WXdNNmRPMm5Sb2dWYXJWWlpWMVJVcExTdlZxdVZzRnRSVVJIcjE2OEh3TVBEZzdDd01KTTIxNjFiUjNGeGNibUJzMXUzYnJGcTFhb3FyelB5OXZiRzE5Y1hMeTh2aytWdWJtNHNYYnFVVFpzMjBibHo1d3Jic0ZiNzl1MXAzNzY5VGRxeXhzY2ZmNHlibTlzZE81NFFRZ2doaEJDM1F3Sm5RZ2doaEJCQ0NDR0VFT0tlVUtkT0hkemQzYmx5NWNxL0puQldWRlRFK2ZQbjhmZjN4OVhWdGJhN0k0UVF3Z29iTm13d0NWYnA5WG9tVDU1TVNFZ0ljK2ZPTlFsK1djUE56WTBISDN5UWdvSUNIQndjcWhTNEtpd3M1SC8rNTMvTWx1Zms1QUNnMVdwUnFWUksyTzN5NWN0SzRDdzRPTmdzQkxkdTNUcGx2NXJRdjM5Lyt2ZnZiM0dkblowZFgzNzVKVjkrK2FYRjljYnBPWTBpSWlMK1ZSVlBoUkJDQ0NHRXVKTWtjQ2FFRUVJSUlZUVFRZ2doN2huMTY5Zm56Smt6RkJZVzF0Z2Z3KytraElRRTh2UHphZGFzV1cxM1JRZ2hoQlYyNzk3TjRzV0xUWmFwVkNyMGVqMG5UNTdrd3c4L1pNcVVLVlZxYzhpUUlkeTZkZXUyKzdaanh3NEFEQVlEMmRuWlFFbFl1N1JUcDA0cGp4czJiR2l5em1Bd1VGeGNES0JNYjJtMGFkTW1GaTFheE1HREIxbTBhQkZCUVVFQW5EaHhna21USmdFbGdiQzMzMzdiWkwreUlURWhoQkJDQ0NIRTNVRUNaMElJSVlRUVFnZ2hoQkRpbnVIdjcwOU1UQXhYcjE0MSswUDVQNDNCWU9EY3VYTjRlbnFhVFMwbWhCRGk3bVJweWtRUER3K2VmLzU1NXN5WncvMzMzMThMdlRKMTVjb1ZDZ3NMQWZEMDlEUlpad3lsQWJSczJkSmtYVjVlbnZMWXdjSEJaTjMyN2R1SmpJd0VZUExreWN5Yk40K2dvQ0NPSERtaWJHTnA3UFBuendmQTBkSFJxcjRicC80MCt1MjMzNVFwU2N1dSt6Y0V6NFVRUWdnaGhLZ3RFamdUUWdnaGhCQkNDQ0dFRVBjTUR3OFBuSnljU0U1Ty9zY0h6cEtUazhuS3lxSkxseTYxM1JVaGhCQldhdDY4T1haMmRnd2ZQcHpseTVjcnkzdjA2SUdmbjErMUFtY3Z2dmdpQlFVRnl0Y1hMbHhnKy9idEFLalZhb1lQSDQ2enN6TUFtWm1aL1BMTEwzVHAwb1dtVFp0YWJPL3MyYlBLNDRDQUFPWHhzV1BIaUltSkFVb0NZQjA2ZEREWnoxZ1ZEVENicWpJOFBKemp4NDl6NU1nUk1qSXllUDMxMTNudXVlZjQvZmZmbFg1MjdkclZyQy90MnJXci9Ba29wZXdVbjRjT0hWSUNaMlhYQ1NHRUVFSUlJYXBQQW1kQ0NDR0VFRUlJSVlRUTRwNVN2MzU5RWhJU0tDb3F3czdPcnJhN1UyMW56NTdGeGNXRit2WHIxM1pYaEJCQ1dNbkp5WWtaTTJiUXBVc1hrOEFaV0s3d1pZMSsvZm9wajNVNkhiLzg4b3Z5OWNzdnY4emd3WU9Ca3JEWnlKRWp5Y25KNGVUSms0d2VQUm9QRHcrejl2YnYzNjg4Tm9iU2REb2RuMzc2cWJJOExDek1yT3BZZW5xNjh0Z1ljRE5TcTlWTW16YU5lZlBtc1gvL2ZuSnpjMW02ZEtteXZtZlBubEt0VXdnaGhCQkNpSDhRZFcxM1FBZ2hoQkJDQ0NHRUVFS0lPNmwrL2ZybzlYcXVYYnRXMjEycHR2VDBkSzVmdjA3VHBrMVJxVlMxM1IwaGhCQlZVRk9WS1hOeWNuajMzWGRKVFUwRjRQSEhIMWZDWmdDdXJxNzA2ZE1IS1BrNU1udjJiSXFLaWt6YXVIYnRHc2VPSFZPK2J0KytQVHFkanNtVEo1T1dsZ2FVaE1tR0RCbGlkdnc5ZS9Zb2o5M2QzYzNXYXpRYXdzUERMUWJMZHUzYXhldXZ2ODZ5WmN2WXZYczNjWEZ4NkhRNkRBWkRGWjRCSVlRUVFnZ2h4SjBpRmM2RUVFSUlJWVFRUWdnaHhEM0Z5OHNMclZaTGNuSXk5ZXJWcSszdVZNdjU4K2ZSYXJVRUJnYldkbGVFRUVMWXlLKy8va3BTVXBMSnNwczNieXFQbHl4WllyYlA2TkdqQWNqSXlHRGF0R21jTzNjT0tKbnkwczNOalcrLy9aYkN3a0lLQ2dySXo4OG5LeXRMMlRjcUtvcGx5NVlwYlFDc1diT0d3c0pDQUFJREE4bk56V1hjdUhHa3BLUW8yNHdaTXdZWEZ4ZjY5ZXVIcTZzcjl2YjJaR2RubzlQcGxHMGFOR2dBd0prelp6aDA2QkRuejUvbnpKa3pKdE51bGxaY1hFeE1USXd5WmFlUldxM0d4Y1VGQndjSE5Cb05IMzMwRWI2K3ZoYmJXTFpzbWRteTBzOWYyZlVOR3pZa0xDek1ZbHRDQ0NHRUVFS0lpa25nVEFnaGhCQkNDQ0dFRUVMY1U5UnFOZjcrL2x5NWNvVjI3ZHI5NHlxRTVlZm5jK1hLRllLRGc5Rm81UEtlRUVMOFcremR1NWUvL3ZxcjNQWHIxNjgzVzJZTWkrM1lzVU1KbXdIazVlWHh3dzgvVkhyTTlldlgwN0psU3g1NjZDRUFldlhxeGRhdFd6RVlEQXdjT0pDZmZ2ckpKR3cyYU5BZyt2YnRDMEM5ZXZWSVNFZ3dhOVBKeVluZXZYc0Q0T25wU1VSRUJEazVPU2JiT0RnNE1IandZUHIwNmNPdVhidllzMmNQOGZIeFptMFZGeGVUbVpsSlptWW0zYnQzTHpkc0JyQjI3ZG9LeDFwMmZhZE9uU1J3Sm9RUVFnZ2hSRFhKRlNraGhCQkNDQ0dFRUVJSWNjL3g5L2ZuMHFWTFpHUmtjTjk5OTlWMmQ2b2tQajZlNHVKaUdqZHVYTnRkRVVJSWNaZm8zNzgvYTlldUpUTXowMnlkblowZFRrNU9PRGs1NGV6c2pJT0RBMXF0bHVqb2FBQ1dMbDFLNTg2ZHNiT3pvMVdyVmd3Wk1vVERody9UcDA4ZndzTENtRGx6SmtlUEh1WFpaNTlsNU1pUlNydkJ3Y0ZjdW5RSmc4R0FScVBCeGNXRm9LQWdSbzRjaWJlM053Qyt2cjZNR1RPR0JRc1dBQ1ZWMDNyMDZFRy9mdjJVYVRlSERoM0swS0ZEU1V0TEl5b3Fpcmk0T0JJU0VyaDY5U3JYcjE4bkx5OFBsVXJGOE9IRGEvcHBGRUlJSVlRUVFsaEpBbWRDQ0NHRUVFSUlJWVFRNHA3ajUrZUhXcTNteXBVci82akFtY0ZnNE9MRmkvajQrT0RxNmxyYjNSRkNDSEViZXZYcUJhRDhIUHJnZ3crcTNaYXpzelB2dlBNT3VibTUrUGo0NE9MaW92eHpjSEN3dU0rQ0JRdFFxOVdNR2pVS096czdaZm56enovUGYvN3pIOVJxTldxMW1tblRwaEVURTBQYnRtMU45cDgwYVJLVEprMnF0Rzk5Ky9iRnc4T0Q0T0Jndkx5OHl0M08yOXVibmoxNzByTm5UNVBsK2ZuNTVPWGxLUUcxOHV6WXNhUFN2Z2doaEJCQ0NDRnNRd0puUWdnaGhCQkNDQ0dFRU9LZW85Rm84UFgxNWNxVks3UnExYXEydTJPMTFOUlVzck96LzFGOUZrSUlZZG5reVpOdDJ0NkREejVZcGUwblRKaGdjYmxHb3lFZ0lFRDUyc0hCd1N4c1ZsV2RPM2V1OXI0T0RnNFdRM01TTUJOQ0NDR0VFS0wycUd1N0EwSUlJWVFRUWdnaGhCQkMxQVovZjMreXNyTEl5c3FxN2E1WTdjS0ZDemc2T3VMdjcxL2JYUkZDQ0NHRUVFSUlJWVFROXlnSm5Ba2hoQkJDQ0NHRUVFS0llNUtmbng4QUtTa3B0ZHdUNitUazVIRDE2bFdDZ29KUXErV3luaEJDQ0NHRUVFSUlJWVNvSFhKbFNnZ2hoQkJDQ0NHRUVFTGNrNXlkblhGemMvdkhCTTR1WHJ3SVFPUEdqV3U1SjBJSUlZUVFRZ2doaEJEaVhpYUJNeUdFRUVJSUlZUVFRZ2h4ei9MejgrUGF0V3NVRlJYVmRsY3FWRnhjVEh4OFBQWHExY1BaMmJtMnV5T0VFRUlJSVlRUVFnZ2g3bUVTT0JOQ0NDR0VFRUlJSVlRUTk2eDY5ZXBSVkZSRVdscGFiWGVsUXNuSnllVGw1ZEdrU1pQYTdvb1FRZ2doaEJCQ0NDR0V1TWRwYXJzRFFnZ2hoQkJDQ0NHRUVFTFVGaTh2THpRYURTa3BLZmo1K2RWMmQ4cDE4ZUpGWEZ4YzhQWDFyZTJ1Q0NHRUVFSlVhTVNJRVVCSnNIL2V2SGxXNzNmNjlHa0FQRHc4cUYrL3ZzVnQ0dUxpeU0vUEI2Qmx5NWEzMlZOUkhkVjlmU3NUSHgvUGdnVUxBSGo2NmFmcDFxMmIxZnZxOVhxaW82TzU3Nzc3YU5DZ2djMzZaR3RKU1VsOC92bm5aR1JrY1AzNmRTWk5ta1RIamgxdnU5MzgvSHoyN3QwTHdQMzMzMC9EaGcyNWRPa1NqUm8xdXUyMmJXWGt5SkZrWldYaDYrdkxaNTk5VnVuMnljbkpUSmt5aFNaTm1qQmt5QkJDUWtKTTFsKy9mcDAzM25pRFZxMWE4ZEJERDlHMWE5Y3E5Mm5yMXEwY1BIZ1FnTm16WjZOU3FhcmNocEhCWUdEOSt2VWtKeWR6N2RvMUJnMGFSUHYyN2F2ZFhtMHczb1RsN2UxZHBmMDJiTmlBd1dCQXE5WFN2Mzkvb09TY05CZ01PRG82MnJ5ZmxpeFpzb1RrNUdTYU5XdkcwS0ZEYjZ1dHZMdzg1Ym1vVjY4ZUdzMy9qOVNzV2JNR2dQNzkrK1BtNWdiQXJWdTMyTHg1TXdERGhnMno2aGo1K2ZrVUZoWlNwMDZkMitwcldUTm16QUJLcm5QODk3Ly90V25idFVtbjB3SGc0T0J3eDg0cFlSMEpuQWtoaEJCQ0NDR0VFRUtJZTVaYXJjYkh4NGVVbEpUYTdrcTVjbk56dVhidEdzMmJONyt0UDRJSUlZUVE0dTVXVUZCUVkyMnZXYk9Hakl5TTIycWpYYnQyUFBUUVE1VnVsNXljRElDZG5WMlYyaDgvZmp3QVlXRmhUSnc0RVlDclY2K1NrNU9EcDZjbkhoNGV6SjA3bDhURVJBQjI3TmhScGZhcmE5eTRjZVRrNU54Mk85OSsreTBBLy9uUGYyNjdyZExQRWR6ZHIyOUY0MTI2ZENtQmdZRUFMRnUyak5qWVdBQ09IVHRXYnVCTXI5ZHovZnAxTGwyNnhMbHo1emg5K2pUUjBkSGs1ZVhScTFjdmV2VG93YlJwMDhvOTVvUUpFK2pidDY5VmZiZTErdlhyazVTVVJHcHFLZ0M3ZHUycU5IQzJjdVhLY3RjOSt1aWorUHI2VWxoWXlJY2ZmZ2pBNk5Hak9YTGtDTXVXTGFOLy8vNjg4c29yT0RnNG1PeTNhZE1tTkJvTmp6LytPQUE1T1Rsa1oyZFRXRmhJUVVFQmVYbDU1T2Jta3B1YlMzWjJObGxaV1dSbFphSFQ2ZERwZERnNU9URmh3b1FxalQwakk0UHM3R3ljbloydDJ2N1VxVk5jdVhLRksxZXU4TkpMTDVtdDM3MTdOeWtwS2FTa3BPRGk0bEt0d0ZsOGZEeEhqeDZ0OG42V3FGUXFZbUppT0hEZ2dMS3NOZ0pudTNmdnRtbzdOemMzay82bHBxYnk5dHR2azUrZnovdnZ2MDl3Y0xEVngxeStmRGs1T1RuWTI5dlR2MzkvMHRMU21ERmpCcDZlbnN5YU5RdTF1dVluM1R0NThpUnhjWEVVRlJVcHk1WXNXY0w2OWVzcjNYZnc0TUdNSGoxYStmcnZ2LzlXM2tOV3IxNk5yNit2OG5ObitmTGxBSVNFaEZDdlhqMmc1T2VVY1huMzd0MEJzTGUzNStyVnExeTRjQUdkVGtkR1JnWTNidHdnUFQyZDY5ZXZvOVBwNk5XckY1TW5UNzd0c1pkMjZOQWhBQUlDQXF6YVBqazVXUWtSM3c3ajgyVHJuNWRHZ3djUEJpQThQRndKMG0zYXRFa0pvbFhtK2VlZkIycm01Kys5VGdKblFnZ2hoQkJDQ0NHRUVPS2U1dWZuUjNKeU10bloyYmk0dU5SMmQ4eGN2bndaZzhGd1YxVW9FRUlJSVlSdHVidTdrNTZlWG1QdFIwWkdLbjh3cnk1N2Uzc2xrRlJSQ01aSXA5T1Z1NTI3dXp0UFBQRkVwVzBzWDc2Y1hidDIwYTFiTjZaUG4xNjFEdHRJVWxJUzJkblp0WEpzYS8xVFgxK2pnd2NQY3V6WU1lWHIzMy8vblU2ZE92SHd3dytiYmZ2RkYxK3daY3NXaSszczM3Ky8xcXRLalJ3NTB1clhJakl5a3NqSVNJdnJBZ0lDK1BiYmIxbTFhbFc1KzdkdTNScGZYMStjbkp5VVpmbjUrVXJvSmlJaWd1am9hQll2WHF5RWZpSWpJL25paXk4d0dBeWNPSEdDTjk5OGswMmJOcGtGUENyaTZPakkrUEhqVWFsVUZRWTRoZzhmcmdROURBWURnTlhob3ovLy9CT0FCZzBhNE8vdmI3Wis1ODZkeXVQcWhrZ0tDd3VCa3JDWXRUZjJXSHVzWThlT2xidXQ4Yld0Q1hQbXpMRnF1NUNRRU9WN0pTb3FpbG16Wm5IejVrMEFEaHc0VUtYQVdaMDZkY2pKeWFHZ29BQ0R3Y0QxNjlkSlNFZ2dMaTZPWmN1Vzhjb3JyMVI5SUhlWmtTTkhtbno5N3J2dlZyaGQ0OGFOYWRhc0dWdTNiaTIzelhQbnpyRmd3WUlLdHdIYmhxc3pNek54ZFhXMVdYdGwzY21mbDVzMmJiTDZ2ZGI0UGlSc1R3Sm5RZ2doaEJCQ0NDR0VFT0tlWnB4S015VWxoU1pObXRSeWI4d2xKQ1RnNWVWMVY0YmhoQkJDQ0dFYndjSEJSRVZGa1p1YmF4SWV1VnRWRklJeHVuWHJWcm5iQlFRRWxCdElPbkRnQUU1T1RvU0hoNU9Ra0FCQVVGQlF0ZnQ2dDJyYXRDazlldlNvMGo1ZmYvMTF6WFNtakpwNGZRY1BIc3hqanozR2tpVkxPSHIwS0E0T0RuaDdlNU9Sa2NFbm4zd0NsRXpsNStQalEzUjBOUFBtemVQRER6L2tnUWNlS0xjUC9mdjNwMjdkdW5oNmV1TGw1WVczdHpkWHJseFIxbzhZTVFKWFYxZHljbkpxTE9Cek43Q3pzOFBlM3A2Q2dnSnljM01aTldvVXpaczNaODZjT1F3Yk5vek16RXpjM2QwQkNBME5wVW1USnB3L2Y1NTkrL1lSSHg5dkVzWXdUbG1YbFpXbEJOZmF0R21EaTRzTExpNHUxS2xUQjFkWFZ3b0xDN0czdDYrd1h3YURRWmsrMDFqQjhlYk5tMlpUYWpacTFJanc4SEFBbm52dU9hQmt5a3pqLzZYRFB0OSsreTFuejU3bHdvVUxRRWxZN0t1dnZqSTc5clJwMDZoYnR5NXIxNjVWZ2xSbFJVZEhLNCtYTEZsUzdqaEtWNy82Tnlrc0xHVGx5cFg4OU5OUEZCY1hvMUtwZU9tbGwzam1tV2VxMUU2ZE9uVzRkdTBhVUZLZCsvNzc3MmZzMkxFc1hMaVF4TVJFaW91TGE2ekttVEY4YXF4MGRlM2FOYlpzMldKVzFjL1NOSnZmZi8rOTFjY3hWa1UwaHNPNmQrK3VmRDdQenM1bTM3NTlKdHY1K1BpZ1ZxdFJxVlM0dWJrcDM1dDJkbllNSGp3WUh4OGYvUHo4VENyaTJaS2xpcWw3OSs1bHdZSUZ2UDMyMjBxNDJNWEZSZm5lc3lRaUlnSW9DWXIyNjlldjNPMnNyVng0dDdpYmYvNyswMGpnVEFnaGhCQkNDQ0dFRUVMYzAxeGNYSEIxZGIwckEyYzNidHpnMXExYmRPalFvYmE3SW9RUVFvZ2ExTEZqUjJKaVl0aTVjeWY5Ky9ldjBXT1ZyWll5WmNvVUxsKytETUNLRlN1cVBCWG03VWhNVE9UdHQ5OW0rUERoeXJLY25CdzJiZHFFV3ExV0FtY3JWNjQwcTZaVnRucVFjVW92Vzl1NGNhUEY1WHE5bm1IRGhpbFRXWTRkTzVhQkF3ZGEzVzVnWUNCUFBmVlVsZnBpelIrODc2Ylh0elIzZDNmOC9QdzRmZm8wQUE4Ly9EQWFqWVpKa3lZcFlaRlhYMzJWK3ZYck0yYk1HUEx6ODNubm5YZVlPWE1tYmRxMHNkam1hNis5WnJZc0ppWkdlUndlSG82Ym14c1pHUmxLNE14WVBmaE9URlUvWmNxVUt1OVRYb1dxaVJNbkVoWVdSbXBxcWhMSzB1djFwS1Nra0o2ZWprYWpvYUNnZ0QvKytJUFUxRlN1WDcrT1JxTmgzcng1RkJZVzh1dXZ2NkxWYXZIeDhlSFRUei9sZ3c4K1lOKytmZlRxMVl2dTNidlRzV05Ibkp5Y2xPZWxkS1UyNDNTZGxwVCszaTJyWmN1V1RKbzB5V1JaWm1hbUVtSXg2dGl4b3hKNk1VNDNhcFNibTJ0V3hhajA5NlRCWU9EVXFWTm14eTR1TGdaZzI3WnRsVlpCTWhnTUZVNjlhQ2x3NXVmbnA3eFdOMjdjNEsrLy9xSm56NTRtMjV3OGVaSm16WnJoNk9nSW1GZkpxZ2s3ZHV4ZzY5YXRMRml3QUlDdnZ2cUtKazJhOE5sbm55blArNDRkT3poeTVBZ3Z2dmlpOG55N3VMZ3dhZElrdW5UcG9yVDEyR09QS1ZYZ3JGVTJhSHJreUJFZWZmVFJHcHNDZWVIQ2hTWmZ4OGZIczNEaFFqdzhQT2pWcTVleS9NVVhYeVE5UFYxNXIybmN1TEZaNEd6eDRzVnMyTERCWk5senp6MkhpNHVMY3M0WkEyY3Z2UENDTW0xbFltS2lFamdyUGRXc1hxL24yV2VmUmFWU01XL2VQQ0lqSTlGcXRZd2FOVXJacG5UZ3JIU2c2KysvL3lZcEtjbHN2R1hEbWtaT1RrNG03YWFtcGhJWEYwZElTSWh5bkxsejUxSlVWTVI3NzczSGUrKzlSNWN1WFhCM2QyZk1tREY4OTkxM1pHWm04dWFiYjVxMGF6eG43T3pzbEtrc2pWYXNXRUZtWmlZdnYveXlFdkN6NWMvTGxTdFhtb1dhSXlJaWlJaUlvRzNidGliTExaMWZGVldickttZnYvY2lDWndKSVlRUVFnZ2hoQkJDaUh1ZW41OGY4Zkh4TlhyM2RYVmN1blFKdFZwTmd3WU5hcnNyUWdnaGhLaEJ6czdPL09jLy95RWlJb0xObXpmVHUzZnZPMWJwTEMwdFRRa2RWUFgzSUV0VHd4bURZQld0TTlMcGRLU25wNXVFR2xxMGFFRmhZU0hObWpWVFFpTjNvKzNidHl0L1BOZG9OR1poRXl6aG5OZ0FBQ0FBU1VSQlZHdHMyclNKenovLzNLcHR5NFowckZXYnIyOVp4NDRkVTZaYjY5bXpKN05temVMczJiTUFoSVdGS1ZWM1JvMGF4WklsUzhqT3p1YWRkOTVoMUtoUkRCbzB5Q3drdG4zN2R1V3hXcTJtVjY5ZXloU1Z6czdPeXRSeHBTdHhyVisvbnZYcjE5T2lSUXMrL2ZSVDY1NklhbnJra1VlSWk0dGp6Wm8xOU9uVGg0NGRPeXF2d2NLRkN5a3FLcUpPblRvbVV3NWFPeVVpbElRc3lrN0plZkhpUlM1ZXZHaXlUS1BSa0phV3BreE5tWmVYeDlTcFV6bDkralNob2FFVUZCU2cwV2hNdmcrTlUyQ0M1V3BKYXJVYWpVWlQ0VlIxeGdwcGxkRm96Q01MZG5aMmVIaDRBQ1dCTG1OYmFXbHA3Tm16cDlJMmF6cFlxZFZxcVYrL1ByLzk5aHZmZlBNTldWbFpOR2pRUUFrNXhjYkc4dm5ubitQbTVzYXp6ejViWVhXbzJ1RHA2YWxVZm12ZXZEbFRwa3pCMTlmM3J2czhiRXZmZi84OW16ZHZCa3pmTzZ3UkdSbkptalZybEpEWmpCa3pUTllibHh0RGhkOSsrNjNGODdvaXI3Lyt1dkw0d3c4L3RCZzRLKy9uZ0p1Ym0wbmdERXFxdjQwZlA1NWR1M2J4d1FjZktOOURuVHAxTXJtaDdiUFBQbE9DZEkwYk43WXFPSDNpeEFuV3JGbWpCRDYvK09JTHRGcHR1ZHZiNHVlbHJkMkpuNy8zQWdtY0NTR0VFRUlJSVlRUVFvaDducCtmSDNGeGNhU25wK1BqNDFQYjNRRks3c3EvZlBreTlldlhyL0RpclJCQ0NDSCtIVUpDUWdnUEQyZkhqaDBzVzdZTVB6OC92TDI5SzUyMkxpQWdRUGxqZDNVWXd5UmFyZmFPVkgwcTdkYXRXd0RVclZ0WFdWYS9mbjBtVHB5b1RKUG42dXJLWTQ4OUJzQnZ2LzFHWm1ZbWdObTBiOVpNUDc1aHd3WldyRmlCcjY4dk0yYk1VQUk0VlpXWGwyZFNjZTJSUng1UnBpeTgyOVRtNjF2V3JsMjdnSktwTTMvNjZTZE9uandKbEZTYktWMDlaL0Rnd1NRa0pMQnQyemIwZWoxZmZmVVZ4Y1hGWmhWcFNsZmUwbXExSkNjbks5TWtkdW5TUlJsdm5UcDFDQTBOSlNvcVN0bSthZE9tTlRQSVVnd0dBeDk5OUJFWEwxN2s0TUdEK1BqNEVCNGV6bU9QUGFaTUJlanY3MjhTT0N2UGh4OSthRlpwekRqVnJKT1RFMFZGUlJRVUZPRGo0MFBmdm4zeDlmWEZ6ODhQUHo4L3ZMeThsT2RpOWVyVmJOcTBpYWxUcDlLNmRXc0FIbi84OFFxUGJXbDlxMWF0bFAwcllnejJoSVdGQVpnRS9aNTY2aWx1M3J4cE1aamo3Kyt2QkJwTFZ5cGF1WElsZXIwZWdDRkRodkRTU3k4cCs3ejU1cHRLdFROTGJaYXRndlRXVzI5eDh1UkpmSDE5V2IxNnRjbTY4cW9qR2QrWC92enpUOGFNR1VOOGZMeHlQR09nQmlBNU9SbG5aMmR1M0xqQjRzV0xXYmR1SFlNR0RhSjM3OTVLeGJQYTFMUnBVMTU3N1RXeXM3TVpNR0FBS3BXS3FLZ281cytmejV0dnZrbmJ0bTNwMzcrLzhseFg1T2JObTBxRnI0Q0FBTFBxVXpYcDk5OS9CK0MvLy8wdmNYRnhkT3pZa1ZtelpxRlNxVmk2ZEtuSnRzYkFsVWFqc2ZoZU9IVG9VUHIzNzg5WFgzM0ZzV1BIQVBqZ2d3L3c4ZkhoenovL3JMUlNYbG1XQXJoNWVYa215NnM2cldONUxJMW54NDRkZVAwLzlzNDhycWIwOGVPZnV5UVY3YVJ5VTFvc2xkMlV5VVFhaWNsU0dySTNDSkd4RndZVFdUS1JyM1ZzSVRIMHMwUVlVNWJJWkdlR29ScExTaHN0S2pXdHQrN3ZqL3M2ei9lZTdsckttTzg4NzlmcnZsNzNudk9jNSt6bjNQT2N6L1A1R0JvaUtpcUtDRWlIREJtQ0JRc1dzQVNaa3laTndxKy8vb3JTMGxMczJiTUhWbFpXc0xlM2x6dXYvUHg4aElhR2tqbzlQRHdVdGxjMDluN1pwVXNYZUhwNjRxKy8vaUxYa1k0ZE82Sjc5KzRRQ0FRc043b1RKMDVJVGMvOHY2QTBMMVJ3UnFGUUtCUUtoVUtoVUNnVUNvVkMrZGZUcGswYmNMbGM1T1hsZlRLQ3N6ZHYzcUNxcWdvZE9uVDR1eGVGUXFGUUtCVEtSOExhMmhxbXBxYTRlL2N1WHI1OFNhSVFsZEVRd1ZsdGJTM2MzZDJsaHRmVTFNaDFxTkxVMU1UWnMyZFZub2VxRkJRVUFCQzc3VWdpRW9sSTFGalBuajJKYzh2Tm16ZUo0S3krbTRzcVJFUkVvS3FxQ21scGFiaHc0UUw4L1B3YXRkd0hEaHhBWVdFaCtjM0VsalVVVjFkWDlPclZTNld5cW9wVVBxWDlLMGxGUlFYdTNMa0RRQnpWbDVxYUNnRFEwOVBEMnJWcnBkWnYwYUpGNEhBNCtPV1hYNkNtcHNhS3g1UEh5SkVqY2UvZVBlVGw1VW50MncwYk51RHUzYnNrVXMvVzFyWXBWa3VLYmR1MkVXRkxhbW9xdnYvK2U1dzRjUUsvL1BJTDh2THljT1RJRVh6KytlZWtmSDBuUXliYVVSV0hMaHNiRzV3K2ZScXRXN2ZHZDk5OWg3dDM3OExRMEpCRWJnTGlpTnJrNUdTMGJ0MGFRcUVRaHc4ZmhrZ2tRbUJnSUdiUG5pMFZnZGdRNnNmZHlXTENoQWtzdHpSSllRcmpZTmdRSnlqR3ZVMWRYUjJqUjQ5bWpaTjBSRlJXcDBna0ltS3hoanovWldkbjQralJveXdYdWM2ZE8yUEJnZ1hJeU1qQXJGbXpJQktKNE83dWpzT0hEK1Bnd1lNNGYvNDg4dlB6Y2ZyMGFUeDY5QWorL3Y0ZkpCSnVLaGdSSUNDT3ZseTNiaDBxS3l1eGN1VktIRHAwQ1A3Ky9pclZrNUdSd1JLYzFZOWViRTdxbnljY0RrZnV1Vk5WVlFWQUxFQ1ZoYTZ1TG5SMGRJanJJaUIyUnpRMU5jWDkrL2ZKTUhueG9BMXh6R29zOWVmdDUrZUg5UFIwSWo2VnBLYW1oZ2k5T0J3T3BreVpnZ2tUSmtpVmE5T21EZWJQbjQrUWtCRFUxdFppM2JwMTJMMTdOMHNJemxCZVhvNFZLMWFncUtnSWdEaTJtSW5EbFVkajc1ZDkrL1pGMzc1OWNlblNKU0k0czdPencrelpzd0dBSlRoclROeGxjOXgvLzQxUXdSbUZRcUZRS0JRS2hVS2hVQ2dVQ3VWZkQ0L0hnNEdCQWZMeTh2N3VSU0ZrWkdTZ1pjdVdhTmV1M2QrOUtCUUtoVUtoVUQ0aW1wcWFHRGh3WUpNNW56UUY4c1FiSlNVbExPY1NWY2N4TUlJekF3TUQxdkRTMGxMaTdLYnFDMkZWY0hCd1FHSmlJdmg4ZnFQcnZYZnZIczZjT2NNYXRtdlhMbmg2ZWlJcEtRbTV1Ym53OXZaV3FhNVdyVnBCVFUwTmxaV1ZDc3UxYk5teVdkM0ptbXYvMWkvUENMRXlNek14ZS9ac1BILytITzNhdGNQMjdkdkI0WEFRRWhJQ0FOaTBhUlA1WHo1ejVreGtaV1ZKaVJJQmFmRkZXVmtaQmd3WWdNTENRdHk2ZFV2aDhzZ1NhRFFGakpnbEp5Y0hpeGN2aG82T0RpWk5tb1RSbzBjak1qSVNWbFpXTFBFQ0UvdkpVTi81UnpLMmxJbnI4L1B6UTc5Ky9kQzJiVnVvcTZ1ejZzbk56Y1grL2Z1Um5wNk9WNjlla2UwNGR1eFlUSjgrSFRObnpzU2VQWHRRVjFlSEhUdDJvTHk4SE1IQndWTHJzV1BIRG5KK3locXZvNk9EQlFzV3FMUk5KSTl2eVhXWGRKeFNsUjA3ZGlBeE1SR3BxYWtvTFMxbGlXSWtCV2ZLQkh1UEhqMGlEa2hNZEtjcXZIdjNqb2pOOVBUMDRPdnJpeUZEaHVENDhlT0lqSXdrNGpyR0NXM3UzTGtZTm13WXRtelpnai8vL0JNdlg3NUVUazZPU3U1d0RXWEZpaFZFMU1rd2E5WXNxWEtNOFBUU3BVc1FpVVE0ZnZ3NERoNDhDSkZJQkI2UGgyWExsc0hRMEJDQStOcW1DQU1EQXd3Wk1vVDhaZ1NkSDRPVWxCU2twS1FBQUlrSGZmUG1EVTZmUGkyelBCUG5xOGhkNjlHalI2eDFDQTRPeHViTm0xbGxsRVVITTR3ZlA1N01seEgwOHZsOGpCa3pocFQ1a1BhSGx5OWZJajA5SFlEaSs2U21waVlDQXdOSlpMRXNuSjJkNGVMaWdvU0VCQlFXRm1MRGhnMElEUTFsbGFtdHJVVklTQWc1L2ovNzdETWkvcEpIVTl3djQrTGl5UGZzN0d4VVZWV1I2OTZIOEtuY2YvL3BVTUVaaFVLaFVDZ1VDb1ZDb1ZBb0ZBcUZBbkhQM3BTVUZBaUZ3Z2E5OUdnT3FxdXJrWk9UQXlzcks5cTRTYUZRS0JRSzVZTmhoQjBjRGdkY0xwZkVVZGJXMWhKSEpUMDlQWmJqRFNDT3FhcXJxNVA3MytqOSsvZHlYWTRValdObzA2WU5qSXlNaUxpQlFWdGJHL3YyN2NQWnMyZmg2T2lvZkFWVlpNV0tGWGo1OGlYMDlmVmxDcGlVa1oyZHpZb1NrK1RzMmJQWXVYTW5SQ0lSc3JLeU1IZnVYSlZjcXFLaW9oQWRIYTJ3akxlM04yYk9uQ2wzL0tlNmZ5VnAxNjRkUm8wYWhaTW5UeUloSVFFVEowNUVSRVFFNXM2ZGkrVGtaTlovM3VUa1pCSmY5OE1QUDhqYzNzQi80eG9CZ012bG9sT25UdGl6WjQ5S3krUGg0YUh5c2plRytQaDRWRmRYSXo4L0grSGg0ZWpRb1FNQ0FnTFFvMGNQUEgvK25KUlRGaTJYa3BJQ1BwK1BRWU1Ha1dFR0JnWVFDQVFvS1NuQnZuMzdrSjZlVHVvc0tpcVNlVHd4NHJIUm8wZERWMWNYWVdGaGFOMjZOVnhjWEdSMmNJbUlpQ0RmNVFsVkdNSGZybDI3aU52UUR6LzhJQldwS0JsdEorbm9wc2pockxpNG1PeExSa3dFaUk5eERvZUR1TGc0SkNVbFlkZXVYVVRrVjFOVFE4b3BlNTQ3ZXZRbytaNlltSWo5Ky9kajJyUnBTcCs5Um80Y2lhU2tKSFR2M2gxZVhsNG9MaTVHWUdBZ2lmTHMwYU1IcXF1cmtaeWNqRjI3ZHVIUm8wZVlOMjhldG0vZmpsT25UdUhPblRzeUhRai9Ebkp5Y3JCbHl4YjgvdnZ2QU1TdWNTdFdyR0JkY3lWZHBHUmhibTZPTVdQR2dNdmxvcTZ1ampoZmZRenUzYnNuZFEzS3lNakFqei8rQ0FCU1FpYm1PREl5TXBKYlozMFJhM0Z4TVlLQ2dsZ0NjSG5PYjArZVBNR05HemZJNzIrKytRWUFjT3pZTVRLTXorZVQ0UUFRSGg0dWQxbVVJU21zNjkrL1AydWNpWWtKT0J3T3NyT3pZV0JnZ042OWV5dXRiKzdjdWZqOTk5OVJWVlVGWjJkbnFYT0J5K1hDd3NJQzkrL2ZoNDJORFZhdVhLbndIdGNVOTh2MDlIUVN2UXdBRHg0OGdKK2ZIeFl2WHN3cUo4dDFUbDRzcmlSTmNmLzl0ME1GWnhRS2hVS2hVQ2dVQ29WQ29WQW9GQXJFVVNySnlja29LQ2o0MjEzRnNyS3lVRmRYUitNMEtSUUtoVUtoTkFubDVlVUF4SEYySEE2SHhGRytmdjJhQ0pLc3JLeWtZaXBQbkRoQnBtc09oZzhmanVIRGg4c2N4K1B4OE9PUFB4THhRSDNxdTh6RXhzWkt4UlBXaDhQaHdNcktxbEhMV2xCUWdHWExsaEh4akxxNk9tcHFhb2hvSmo4L243eFl2M0RoQXQ2OGVZT1ZLMWRDUzB1clVmTnJDSi9xL3EyUHQ3YzN6cHc1QTZGUWlMaTRPRXlmUHAySTVSUUpGK1NKZ01MQ3dzaDNOVFUxbGNWbUh3TmZYMS9ZMnRwaTc5NjlTRTlQUjBaR0JuRllrblExcWkrMnJFOVlXQmkwdExSWWdyUEN3a0prWm1hQ3grUEpqVUxWMGRHQm1aa1pURXhNWUdscGlhNWR1NUp4cnE2dTBORFFnTDYrUG5udXljbkpZVTB2RkFySjkvcmpBTEdnQlJCSFV5WWxKUUVRaXhwcmEydngzWGZmZ2N2bEVzYzZ5VGc5U1VjM1poNnl4R0dscGFYazJKV2twcVlHQnc4ZVJHbHBLVXBMUzdGeDQwWXlINlkrWlVMUFU2ZE9FWkVWaDhPQlNDUkNkSFEwMHRQVDhkMTMzeW04am5BNEhJU0ZoYUdrcEFRLy9mUVR6cHc1UTZJYVhWMWRzWERoUWhKTGVPZk9IU1FsSmVHMzMzNkRqNDhQUm80Y2lkR2pSemRiaDZLeFk4ZkMxZFVWZCs3Y3daVXJWd0FBczJmUGhxNnVMdUxpNHZEZ3dRTUF3UExseTNIcjFpMzQrZm1odXJvYWdQaDRDUTRPaHAyZFhZUG55K0Z3b0srdmo0S0NBdGErL3RSZ3pqdDVjYWFscGFXNGR1MGFhNWlPamc0S0NncHcvZnAxTXN6THkwdm05RHdlanlVNFkrcjh2Ly83UC9KYkpCSmgxYXBWR0RseXBFb2lNSGxrWm1hU2ZXeHJheXUxVGp3ZUQ1TW1UY0w2OWV1Um1abUo4UEJ3TEYrK1hHR2RyVnUzeG9vVksyQmtaQ1JUbE1maGNEQmp4Z3hZV2xxaWQrL2VDbU1tbStwK2VlVElFYW02YzNOenNYUG5Ub1hyUXZsNFVNRVpoVUtoVUNnVUNvVkNvVkFvRkFxRkFyRlRBSS9IUTE1ZTN0OHVPTXZNeklTMnRqWXJJb1pDb1ZBb0ZBcWxNWWhFSWlKMFlaeUFHQmhYSGdBd016T1RtbzU1T2N6RVd6S2NQWHNXMjdadFExSlNFclp0MjBiaUNSOCtmSWlnb0NBQVlrRllZR0FnYXpwVm84ZytOZDYrZll2QXdFRGs1dWFTWVlzV0xVSjRlRGlKNDVvK2ZUcU1qSXl3ZmZ0MmlFUWlQSGp3QVBQbno4ZjY5ZXZScGswYmxlWlRYMkNqU2pUblAybi9HaGdZb0d2WHJuajgrREVlUG53STRMOGlvZnJMMEJnRUFnRisrZVVYN05tekJ6MTY5TURubjM5T3htM1pzZ1UvLy93ekFIRVVYSFBCUk53QllnZS9wVXVYSWlZbUJsbFpXVEExTlVWNmVqcisrT01QVWtaTlRZMDFEUU9IdzVIYitXVGZ2bjNZdDI4ZmZIMTlZV1JraEZhdFdxRmx5NVo0K3ZRcEFHRGp4bzNvMWFzWDR1TGljT3pZTVl3ZE81WWxTS21xcXNMRGh3L1J2MzkvNHU0OFpjb1V1ZXNrYXh6aktQVDA2Vk1pNUJrd1lBQXFLaXB3OSs1ZGNEZ2M1T1Rrd01URUJGbFpXV1E2eWZoS1JZSXplYWlwcVdIRmloVUlDQWlBVUNqRTdkdTNFUk1UQTA5UFQ1WHFPMy8rUEV1WXVHYk5HcHc3ZHc1Mzc5N0ZuVHQzTUgvK2ZLeGR1MWJ1OUNrcEtiaDgrVExpNCtQSnVhK3BxUWwvZjMrV2MxbElTQWlpbzZNUkdSbUo4dkp5SERod0FNZVBINGVycXlzR0Rod0lXMXRibFJ3UUc0Szl2VDBBc2NzWGc2dXJLN1MxdGZIa3lSTWlPSE54Y1lHbHBTVnUzNzROQUxDMHRNVHExYXRoWkdTRXpNeE0xckVpNlJ3MWJ0dzRGQlFVUUU5UGp5V2lBc1NkdHdvS0NsQlZWWVdTa2hLbHpuMU53ZVRKa3pGNThtUUFZdkZ5WldVbFBEdzhNRy9lUEFCZzdlZjM3OS9qM2J0M0FNUVJpWXpRVHBLWW1CaFVWMWVEeitlVFl5a3dNQkJSVVZFWU1HQUFxYThoOTdHOWUvZWlyS3lNL0s2cXFzS3RXN2R3OSs1ZExGbXlwSUZyTEVZa0VtSGJ0bTFFckR0NjlHaVo1VnhjWEJBYkc0c25UNTRnSVNFQkJnWUdVazVkcXE1TFRVMk53ckpjTHBkRVh6YlYvZkxQUC85RVltSWlhejZkT25WQ1RrNE94b3dadzNJcFBINzh1TlF5U1RvcnFrSmo3cjhVS2ppalVDZ1VDb1ZDb1ZBb2plQ3Z2Lzc2S0QxMEtSUUtoVUw1bUhDNVhCZ1lHTEFjQi80T3FxcXFrSitmank1ZHV2eXR5MEdoVUNnVUN1Vi9nK3pzYkJJMVZ6OUdVbEpNVU4vWmhua3hESWpkU1NTSmo0OG43aXBMbHk1RmFHZ29MQ3dzaUlBQkFEcDM3aXkxTEJzM2JnUUFoYzRva2pEUmtBdy8vL3d6U2t0TFpZNXJMcGV1NTgrZlk4V0tGVVNzQUlqZHExeGNYS1RpMElZUEh3NGRIUjFzMkxBQlFxRVE2ZW5wQ0FnSXdMcDE2MVJ5Vm11TVNPT2Z0bjh0TEN6dytQRmo0cHJGdUxOcGFtcktuVVllc21MVTl1elpnNWlZR01URnhXSExsaTNvMkxFai92ampEMXk4ZUJHQTJQbG4yclJwRFo2WHF2ajUrVFZvM1BIangyV0tKZFRVMUloQVRoR01BMUJtWmlhbVRwMEtRQ3o0T0gvK1BMWnQyd2FSU0lSVHAwNWgvdno1WkpxVWxCU2NQWHNXWjgrZS9lQzR1RjkrK1lWOGQzTnpnNFdGQlhSMWRWRmNYSXdMRnk3QXo4OFBLU2twcEl5cHFTa0FzZGlNY1RpU0pSQVRDQVE0Y09BQUFPbG9QRXRMUzB5Wk1vWEVmaDQ2ZEFpREJ3OVc2bkMyZi85K1ZuemVwRW1UNE9qb2lENTkrbUR0MnJWSVNrcENXbG9hMXExYnA5TDBET1hsNWRpOGVUTTJiOTRzY3pySmN1Zk9uY081YytmZzUrZUhNV1BHS0N6ZldCaWhENS9QWnpuS1NXSm1ab2FaTTJjaUl5TURmbjUrVUZOVHcvMzc5N0Z5NVVwNGVIakEzOThmWEM1WDVYa2FHeHNqT1RrWmdOZ1JqN21XTVlMRzVpUS9QNTljenhJVEV6RjA2RkRZMk5pd3lraUtQSThlUFFwWFYxZXBlcGhqek4zZEhlZlBud2NBZE9qUUFWdTJiTUgxNjlkWlFqekplZXJyNjh0c0o3OTI3Um81UHpRMU5WRmVYZzQrbnc5dGJXMjhlL2NPbXpadFFxOWV2UnE4dnNlUEh5Y09mZGJXMWxKeG1wSXNYTGdRL3Y3K3FLcXF3c21USjFGYld3dC9mLzltYzlscnl2dmwrZlBuSVJLSllHTmpnMmZQbmdFUUM4NVdyVm9GUTBORGx1Qk1NZ0s0c1h3TWtlVC9JbFJ3UnFGUUtCVEtSNFRwYVdCcWFvcHQyN2I5YmN2eDl1MWJsSlNVQUJBL0NNaDc2RkNGeDQ4Zkl6OC9YK1lmOU1adzY5WXR2SHo1RWhNblRteVMrbVNSa0pDQTR1SmlDQVFDMk5qWVFGdGJ1OW5tOWFHa3BLUWdJeU1ENXVibTZOQ2hnOUpZQUVEOFFMZDgrWEpZV2xyQ3g4Y0gxdGJXclBHRmhZV1lQMzgrdW5YckJpY25KMVpQUDByekl4S0pjUExrU2VUazVDQXZMdzllWGw0cTJXZFhWbGJpMXExYmNIRnhhYkpsK2Vtbm42Q3RyUTBQRHc4eUxDOHZEMHVXTEVHZlBuM2c3T3dNZTN0N1Z1TkNlbm82VHB3NGdXdlhyaUUwTkpUMG5LTlFLQlFLNVgrRnRtM2I0dW5UcDZpcHFmbG8wVUwxeWM3T2hrZ2traHYxUWFGUUtCUUtoZElRL3Z6elQvSmQ4di9GM2J0M2lVQ2daY3VXNk5PbkQyczZ4alVMZ0ZTYjFJZ1JJL0Rnd1FQY3ZuMGI3OTY5dzd4NTh6Qng0a1R5Y3AzTDVjcHNjMnJveS9YNkVaQTNiOTRrZ3JQNjQ1cURoSVFFYk5xMGllV0c0K1BqZ3drVEpzaWR4dG5aR1pxYW12aisrKzlSWFYyTmQrL2VZZUhDaFZpeFlvVlNaeTFKVVkycS9GUDJiMDFORFlSQ0lXbVhycXFxUWxsWkdWa09TZWVyaGxCUlVZRzh2RHprNStmRHlNZ0lRNGNPeGJsejUxQmVYbzRsUzVaZzNyeDVSSGdGQUdQR2pFSEhqaDBiTmE5UGhhVkxsMHExeDdkdjN4NWFXbHI0NjYrL0VCa1pTYUlOWFZ4YzhPMjMzN0xLUG5yMGlIeXZMMFFVQ0FUWXQyK2Z6UG42K2ZteGp0R2lvaUlTUVdoaFlVSGFvVjFkWFhIcTFDbkV4Y1ZoMHFSSnVIdjNMcG1HaWZaa1JKSkF3eHpPR01hTUdZUHIxNjlESkJJaE1EQVFyVnExSW5YS3EyL0lrQ0dJajQ5SFVWRVJmSHg4aURzV244L0h5cFVyRVJJU2dpZFBubUR4NHNWWXRXcVYxUFNlbnA2SWlZbUJVQ2lFcnE0dVMxU2pDam82T25qLy9qMWF0MjZORVNOR05IQ05WZWY1OCtjQXhNKzJpb1JGWDMzMUZmbisrKysvWS9YcTFSQUtoVGh6NWd4NjlPZ0JKeWNubGVjcGVlM0p5TWhBbHk1ZDhQNzlleXhac2dRTEZpeVFLVkJ0S3A0OGVVSytNL1Bjc0dFRGhnNGRpdTdkdXdNQUVaeEtFaDBkamNyS1N1SXFibWRuaDd5OFBEZzRPQkRCR1NBK1B2YnYzOCthVmpKeXRyYTJGaFVWRmF6eFBqNCt4Tm5NM053Y0ZoWVdTRWhJQUovUHg2Wk5tN0J3NFVLTUhEbXl3WjNkRWhJU2NQRGdRUURpNi9DOGVmTVU3bU9CUUlDNWMrZGkwNlpOQU1RdWJtL2V2TUdTSlV0VU9nNWpZMlBKdkNUZklkU0h4K00xK2YzUzJ0b2F2L3p5Qy96OC9GaHVjRzNidGxXNHpJMmxNZmRmQ2hXY1VTZ1VDb1h5VVdFc1hGVlJ5cWVucCtQZXZYc3l4L0g1Zk96YXRVdmwrZGJ2NlJVUkVZR0VoQVFBUUhCd2NJTWVIQ1NKaW9wQ1ZGUVVXclJvQVJzYkd3Z0VBbUpkWEIrQlFDRHpEMXRrWkNSTVRFd0FpTzJybVl4N016TXpPRHM3QTJpWVJiR2taYklzUkNJUjl1L2ZULzdJaDRXRm9VZVBIaXJWL2ZMbFM3eCsvVnJtdUc3ZHVrRmZYeDk3OSs1VldnL1RZMHpTU2xrU0hvOEhEUTBObEpXVklTUWtCUG41K1FDQVdiTm1ZZGl3WWFRY2w4dVY2bjBJaUVXQTJkblp5TTdPbHRsYkx5RWhBVy9ldk1HYk4yK2dwYVdsVUhEMm9URUhrc2VldkxvOFBUMVpEM0NLbURCaGdzSUhsQThoSUNDQTlLajhFSmllZC9MZ2NEaElUazdHcjcvK1NvWXBFNXdKaFVJRUJ3Zmp3WU1IdUhuekpoWXRXb1NXTFZzMmVQK01IejhlMzN6ekRRRHh3eUx6Y1BydzRVTXNXclFJV2xwYWlJeU1SRTVPRG1Kall4RWJHd3RkWFYwNE9UbkIwdElTVjY5ZUpRL3dIQTRITjI3Y29JSXpDb1ZDb2Z6UDBiWnRXeng1OGdUNStmbmtmK3JIaG9uVC9KUTdSbEFvRkFxRlF2bm53TFMzQVNDdUx5VWxKZmpQZi81RGhydTV1VW01VWhVVUZKRHY5ZDJudUZ3dVZxNWNpZERRVU55NGNRTVZGUlVza2NxZ1FZTmdhR2pZcE92UkZNVEV4Q0F5TWhMR3hzWll0V29WakkyTkZaWTNORFJrQ1F1bVQ1OHU1YXdtaXo1OStpQWtKQVNyVnExQ1ZWVVZBTlVjMkJpSHFvYndUOW0vcWFtcEdEcDBLUGx0Wm1iR0VqNnBJZ0k3ZHV3WVMxemk2ZW5KYW1OZHNHQUJoZzBiQmw5ZlgremZ2eC92Mzc5SFNFZ0lHZCs3ZDIvNCt2cXF2TXhGUlVWRTBHZHVibzUyN2RvcG5ZWVJkc2lpdXJvYVAvNzRJMmtuRndnRW1ESmxDaEc4U05JUWR5bEEzRlpuYjIrUDI3ZHZFN0dadDdjM0JnMGFoSjA3ZDJMTW1ERXdNaklDQVB6MjIyOWttbTdkdWtuVnBXclU0NzU5KzhqeFhWTlRnK0RnWUZSVlZaRzI5NUtTRXF4YnQ0NHNUOGVPSGNreU1OTUJqWE1uNUhLNVdMTm1EZlQwOUlqQWpIa3ZJVTl3SmhBSXNHYk5HdVRtNWtwMTZ1WHhlRml4WWdWeWMzUFJ2bjE3bWRNYkdCZ2dLQ2dJMXRiV2lJMk5KUkY4eXRxRG1mUGEzZDBkZ3djUFJtNXVMamtmUzBwS3NINzlla3lZTUVIbXZtZ29iOSsrSmNlWHVibTVTdE1rSmlZaU5EU1VDUGE4dmIyVnZqTXFMeTlIZG5ZMnNyS3lrSldWUldKM0FTQTVPUm51N3U1NCsvWXQwdExTTUhmdVhJU0VoTURSMGJISjF4Y0FxNTNkeXNvS0wxNjh3TEpseTdCbHl4WTRPanJpMXExYnVIbnpKamdjRGhHZUFtSm5zcVZMbDBKUFR3L2UzdDdvMnJVcjdPM3RaWXJBSksrWDlXRkV0UFV4TnpkSGVubzZaczJheFhwUEloQUlzSFhyVmhnYkcyUExsaTFrK05hdFc4bDNSaXdzeWZYcjF4RWFHa3JXWWVMRWllalVxUk1aTDdsdWtnd1pNZ1FaR1JrNGNlSUVBTEhwdzNmZmZZZHQyN1poN3R5NWN0Y0wrSy9nak1maktTMzd4eDkvTk9uOTBzN09EaTR1TGlxOXY1UGxkbG5mR1ZFWmpibi9VcWpnakVLaFVDaVVKa1ZWOFVkbVpxYkNzdVBIajRlcHFhbGM4ZEtNR1RNYXRYd01rcjNYV3JWcTFlaDZyS3lzSUJLSlVGVlZoYkN3TUd6ZHVoVUNnUUFWRlJYZ2NEZ1FDb1hFdnRuWTJCaFZWVlZFSUNYcmo5N0FnUU5KQThtV0xWdGdaMmNuWlFPdkt0WFYxVEpGVEFVRkJlU0JRVjFkSFdscGFVaExTMU5hbjVlWEZ5NWZ2aXlWNDg0UUVoS0N2bjM3eWgwdkNTTTQ4L1QwbERuZTF0WVc0ZUhoV0x0MkxSR2JBY0R1M2J1eGUvZHU4dHZhMmxxbThQRCsvZnNBeEwzYVpMMGt2WHo1TXZuK29ZS3lwb0RMNWJKNnRDbWl0cmEyMlpZakt5dUxkVzU4S0twdTI3dDM3OG90eTFqSHYzLy9uZ2hXcjEyN2h0ZXZYMlB0MnJVZnRIeDkrL2FGbVprWlhyOStqUnMzYnFDZ29BRGJ0bTNEd29VTE1YandZSncrZlJxM2J0MGk5dmVTMk5qWVlPblNwZFIxaFVLaFVDai9rekF2TFBMeTh2NFd3Um1OMDZSUUtCUUtoZEtVNU9YbHNkeUZldmZ1alpLU0VpeGR1cFMwTzJscWFzTEh4MGRxV3NhNUNKRGRnWmJQNTJQRWlCRklTVW1SZWhsLzllcFY1T1Rrd043ZUhwYVdsbWpmdmozYXRtMExiVzN0Wm92eVVvV0lpQWhVVlZYaHhZc1h1SERoZ2xLWE5IdDdlL2o2K3VMWXNXTll2SGd4NlNDckNyMTY5Y0txVmF1d2FkTW1yRjY5dWxuKzMvMlQ5bS9uenAxeC8vNTkxTlhWb1VXTEZwZzJiUnBpWW1MSWVHWHVid0J3NnRRcGxyaWpmb2RlUnJnMGV2Um94TWZIc3pvUHE2dXJZODZjT1EwU2NsMitmSm0wMFcvZXZGa2x3Um5qcUNSSmJXMHRrcEtTY09qUUlWYTdlR1ptSnRhdlg0OGVQWHBnNE1DQitPS0xMMVJxcjgvS3lzTFZxMWRoWkdRRVcxdGJ2SG56QmxGUlVheGpZZWpRb1pnNWN5YWlvNk1SR3h1TDkrL2Y0N3Z2dmtONWVUa1IwVmxiV3pjNi9VUWtFaUU5UFoyMVRGbFpXVkxsSkdOWUpRV0hrdHRCVnFmcW9xSWkwdlpkVkZRa2N4bmF0R2xEdmo5Ly9weTA3U3FLWiszY3ViTmN0eTArbjYrMHZWUFdOYUFoYmFRZE9uUkFodzRkQUlpRlNnc1hMc1RyMTYveCtQRmpCQVlHZm5DNmhhU1RsekpYTWFGUWlJaUlDSnc2ZFlxSWxkemQzY243cDl6Y1hMeDkrNVo4bU8xYlZGU0VrU05Ic3VxU2pJVzlkZXNXaEVJaDYvelQxdFp1bHZYTnljbEJVbElTQUxHZ2NjT0dEWmd6Wnc1MGRYVmhhbXFLKy9mdms0alUxTVlmd3dBQUlBQkpSRUZVd1lNSEl6NCtYbXI2Qnc4ZW9LcXFpcmpheVJLY01ZS21vcUlpeko4L0h6azVPVkJYVjBkMWRUVkVJaEU2ZHV5STc3NzdEbVptWm1TYUkwZU9vRXVYTHVqZHU3ZVVJRXBXVzRPeVR2a0dCZ2FvcTZzREFIenh4UmVZT0hFaVJDSVJ1ZVpLaW5Ick0yUEdERlJYVitQczJiTUFnSEhqeGltY1YyTm82dnRsWFYwZDVzeVowK1RMU1dsYXFPQ01RcUZRS0pRbWhPbWRJNCszYjk4Q0VQY0dVTlFEckNFUGVmdjI3UU9QeHlQcSt4RWpSbURVcUZHSWk0dERkSFMwekdra1JUV0xGeTlXZVY0TXpKL2pmdjM2b1h2MzduajA2QkZTVWxKdzZ0UXBMRnUyREt0WHI0YWZueC9NemMxSk5PYTRjZU93ZXZWcVRKMDZGYTZ1cmpJRk5zN096bkJ5Y2tKU1VoTEt5c29RRVJIQnNzcDFkbmFXMndPdGZ1K0Rpb29LL1Bqamp3clhvNnFxU21rWkJpOHZMNVhLTlFXMXRiVll0MjRkSGp4NDBLRHBtRzNOOUJnckxDeGtiWmNEQnc3Z3p6Ly94TXVYTHdHSWU3QkpDdGdZVnE1Y0tkV3J6dG5aR2JObXpTSy9GeTllakp5Y0hBRGlXRVpKOXUzYlJ4ejBaREZod2dTNHVMZ2dJQ0FBbFpXVnNMS3lJdU8rL1BKTG1jZEdVRkNRM1ByK0RlanI2MlBMbGkzNDRZY2ZrSmlZQ0tGUWlCWXRXcER4bnA2ZStQcnJyK1ZPUDM3OGVLbGh4c2JHMkxwMUsxYXVYSWtYTDE1Zzl1elp1SGJ0R3E1Y3VZSm56NTZ4TE9FNUhBNE1EUTFKUStXelo4OFFHQmlJZ1FNSFl0eTRjZFI5aFVLaFVDai9VM0M1WEJnYUdqWTQycUtwb0hHYUZBcUZRcUZRbXBLalI0K1NqbjdtNXVhb3FLaEFRRUFBM3J4NVE4ck1talVMV2xwYThQRHdRT3ZXcmRHaVJRdjg5ZGRmTEdFUDQvaVRrcEtDbXpkdjRzV0xGMGhKU1pIYmVhK3VyZzdKeWNsU0xpMWNMaGRhV2xwUVYxY24wV0x5MmxUclI1Z0JRSEZ4c2R6eFptWm1jSE56VTdRNTBMZHZYL3o2NjYvZzgvbm8yYk9ud3JJTVBqNCtHREJnUUtNNkkzejIyV2VJaW9xU0thaGg0UFA1UkNqMTg4OC9zOGFWbFpXaFpjdVc0UEY0eEpXS21RYjRaK3hmQmpVMU5VeWRPaFhhMnRwd2NIQkFhbW9xNlRoclpHU2tNSVdoL25vek9EazVvVjI3ZHVSamJXMk5TNWN1NGRpeFkxSWRucXVxcWpCanhnd01IandZUTRZTVFkZXVYWldLSDFOVFV3R0lPMjNiMnRvcVhUNUozcng1ZzVTVUZQejIyMitrVXllRHZyNCtiRzF0aVREbjRjT0hlUGp3SWJadDJ3WkhSMGQ4K2VXWGNIQnd3TE5uejhpeUwxeTRrRXgvNU1nUkFHSm5JSkZJaEljUEgwcTVHOTI0Y1FOZVhsNjRkZXNXZ1AvR25UNTgrSkM0RU5XUFdRWEVUbVh5WElFa093MXpPQnpNbVRNSDgrZlBCeUFXZWVucTZrSlhWeGM2T2pyUTFkVkZhbW9xWHIxNlJkYlp6TXdNRXlkT0pCMThHR1NKN01yS3lsaUN4UHFzWDc4ZXFhbXA0UEY0cUsydHhaczNiOGcyVU9aY0tJdkt5a3J3ZUR6dytYems1K2VUZGxCVjNONGFHOFhYdW5WcmRPM2FGYTlmdjRaUUtNU0dEUnRRV1ZuSkV1WTFoUHo4Zk5ZMms3Vi9HVkpTVXJCdDJ6YThlUEdDREJzNWNpVG16SmxEem91NWMrZktkZStxajc2K1Bpd3RMZkh5NVVzVUZ4Zmp6Smt6eU03T0JpQStWaXdzTEtDdXJ0Nms2eXNTaWJCdDJ6YlNTWDNRb0VIUTFkWEY2dFdyb2E2dWpxaW9LSnc0Y1FKMWRYVm8wNllOL1B6OGlPQXNMeThQUEI2UFhDdVZ1Y0dKUkNMY3VIRUR1M2J0SXU5ZmZIMTlVVkpTZ3VQSGp5TXRMUTB6WnN5QXE2c3IzTjNkMGJWclZ3d2VQTGhKMjgzdDdPelFxMWN2cUttcFlkbXlaUkNKUlBEMjlnWWd2cjVLWG1Oa3ZXTU1DQWhBdTNidDhQdnZ2Nk5mdjM1TnRseVNOT1g5a3N2bHFwUVdCVFRlV09GRDdyOFVNWFJyVUNnVUNvWFNoREFQZXNxc1Z6a2NEa3Nzd3RDdlh6LzQrZm1SMzI1dWJraElTTUQ2OWVzQkFCczNia1N2WHIxSUx3UkEzSHRHOHFGSFIwY0hBb0ZBNFIreHBuUngrdWFiYnpCLy9ud1lHUm1oVTZkT3lNdkxRMDVPRG9LRGcxa09USHcrSDlYVjFRZ0xDMVBZbTgvZjN4LzM3dDJEaTRzTC9QMzlXZU8wdExRK21SZHZseTVkUW5wNk9tdC9TVEoyN0ZoV0Q4bjkrL2RMQ1FDUEhEbUN0TFEwMG5NbUtDZ0k3ZHUzSjZJaURvY0RkM2QzK1BuNWtRZUUyTmhZN055NUU1cWFtaVFha1lFUk5ESlVWRlJJUGV5ZU9YT0dmQmVKUkhqOCtMSFVzak85WkpvTFBUMDlWRlJVRUl0enByRURFRGNHU1A3K21FaHVHMG1FUWlFbVRKaEFCRml6WjgrVzYwNG5pM2J0MnBGenVLaW9DTC85OWhzR0RSckVLdlBvMFNOMDZ0U0pXS25MdW9hb3E2dGp4WW9WT0g3OE9OemMzRmpuK0pVclYwZ0RYVU5vMWFvVlFrTkRrWjZlams2ZE9vSEQ0WkJlaDN3K0g1MDZkWUtscFNXKytPSUxtSnVibzZDZ0FBa0pDYmh5NVFvS0NncHc5ZXBWbWJHdEZBcUZRcUg4MDJuYnRpMGVQMzdNY3VqOVdHUmxaZEU0VFFxRlFxRlFLRTJHcTZzckxsNjhDSkZJQkU5UFQvemYvLzBmUzR6azVlVkZYdlliR3h1ekhJc1lORFEwOE9XWFh3SVFpd3BpWTJOUlhsN09LcU91cmc1dmIyKzR1N3ZqNnRXcnVIYnRHaEdhU0ZKWFY0ZlMwbEtVbHBiQzJkbFpZUWRlZVoxcDVZMTNjSEJRS2poYnRXb1ZuajE3QmdNREE1VWpJVGtjemdjNTN5cjdQK25yNnl1M2srMm1UWnVJZTQ4a1RCdnBQMjMvTXZGcUpTVWwrT0dISDhqd3VYUG5xdlFTUHpRMEZOSFIwU1RCSVRnNG1JeUxqbzVHV0ZnWVNRbGc2TmV2SHg0OWVvVHk4bklJaFVKY3ZIZ1JGeTllUk8vZXZSRWFHcXB3Zm93VFdOKytmVldPbWJ4NDhTTDI3TmtqdHczZTJka1pBUUVCME5QVHcvdjM3M0gxNmxYRXhjWGh4WXNYRUFxRitQWFhYL0hycjcraWE5ZXU2TnUzTHdCeCsrUWZmL3doVmRlREJ3K0l5RXBUVXhPVEprMUN5NVl0c1hYclZwU1ZsWkcyYXc2SFF4ems3dHk1UTZaM2NIQ1FxdlBObXpjcVI4c3hTUjBkT25TUWVuNTU5ZW9WWnMrZVRYN1BtREVEM2JwMVEzRnhNU3RPazhQaHNHSUJWY1hhMmxwdXAyZDNkL2NHMXhjZEhVM2U3MGlpeXZ1SXhrYnhjYmxjTEZ5NEVCb2FHb2lKaVlGSUpNS1dMVnVncDZjSFIwZkhCdGUzYytkT2N1NEtCQUpZVzF2TExQZjA2Vk1zV0xDQUhEdGNMaGZUcGszRG1ERmpXT1dNalkxbENzNll6c2ttSmlZd01UR0JxYWtwT0J3TzNOemNTQWYvUFh2MmtQSldWbGJRME5BQWdDWmRYMGFvQ1FBdFc3WWsrMTBnRU1EUHo0K2s3K2pxNm1MdDJyWFExZFdGaG9ZR0tpb3FzSFRwVWxaZGRuWjJjdWR6N2RvMVJFUkVzSzZ0VGs1T0dEMTZORVFpRVFvTEMzSHAwaVhVMXRZaVBqNGU4Zkh4Nk42OXU4SjRYVmxJdXFDRmhZVkp1YkVCd0x4NTgyQmtaRVN1UjEyN2RtV2Qwd3p5M01XOHZiMmIxVnlodWUrWFRjMkgzSDhwWXFqZ2pFS2hVQ2lVWmtCWmp4YWhVQ2l6akkyTlRZUG5WZi9oS1NvcUNsRlJVUXFua2JRYUh6RmloTW9QeTdLd3RiWEZuRGx6NE9ibVJxeXFnNEtDa0ptWnliSk03dHk1TTFhdlhvMmJOMjhxYkN3eU1qSkNSRVNFVEh0eXBqRkFGWFIwZEZoLzBLdXFxakJyMWl4a1pXV0J4K01oTkRSVXBlejM1c1RJeUlnMGptaG9hTURaMlJrWkdSbWs1NDlJSkpLN3ptVmxaVmkrZkRrQXNYT1o1SjljSG84SFBUMDlBR0tCRTlQREp6OC9uMldWTHc5WngwTmlZaUlTRXhObGxwZmxucVVNeHIydFk4ZU9yTmhVVlk3ZmowMThmRHdSbS9INWZDbXhtRExVMU5SZ2FtcUtuMy8rR1JFUkVTZ3JLMFA3OXUzaDZ1b0tRTnhUY3NlT0hkRFcxc2E0Y2VQZzRlRWhzNTdTMGxJVUZoYkt0THVXak54VWxhS2lJcHcvZng3anhvMGpqVHFkT25WQ1FFQUFqSXlNMEwxN2QxeTRjQUY3OXV4QmJHd3N3c1BEWVc5dkR5c3JLMHliTmcwUEhqeEFkWFUxN2RGRG9WQW9sUDlKMnJadEMwQWN4MjVxYXZyUjVsdFZWWVc4dkR3YXAwbWhVQ2dVQ3FYSjZOYXRHM3g4ZkhEcjFpMjR1N3ZEemMwTndjSEJ1SFBuRHNhTkc4Y1NTbGhaV1NFakl3TWlrUWg4UGg5YVdscXdzTERBMUtsVFNYU2RrWkVSWnMyYWhmRHdjQUJpVjVpQkF3ZkN3OE9EZEk0YlAzNDh4bzhmai96OGZQenh4eDk0L3Z3NTB0UFRrWnViaThMQ1FsUldWb0xENFdEU3BFa2ZmWHMwVnR6eWQyRm5aeWYxd2x0WFY1ZTBLLzFUOTYrT2pnNW16cHlKLy96blA1ZzBhWkpNNFpNc3pNM05TWWZOK2pnNE9PRG8wYVBrdDRHQkFRSUNBdEMvZjM4VUZCVGc0TUdEdUhUcEVoSFpLT3RRV2xSVVJEcjROa1FNOCtXWFgrTDA2ZE1zd1ptNnVqcjY5KzhQVDA5UDF2R25yYTJOVWFOR1lkU29VWGo1OGlYT256K1BxMWV2b3J5OEhEMTc5aVN1U3kxYXRJQzV1VG1zckt4Z1lXRkJQaGN2WHNTUkkwY3diTmd3K1BqNGtEYmhaOCtlc2RxVVAvdnNNeExIeHppZTZldnJOOGx6aDcyOXZjemhGaFlXV0xSb0ViWnYzdzRuSnlkeXpIYnQyaFdQSGoxQ3k1WXRZV2hvaUxGang2Smp4NDVTMHdzRUFodzRjQUFBc0dEQkF0Sm16dEMxYTFjQTRuTmFUVTBOR2hvYUVBZ0U4UER3YUZDVUg0T3NiY0huODZVNmZUYzFIQTRIczJmUEJvZkR3ZW5UcDlHblQ1OUdkOGdPQ0FoQWRuWTIwdFBURmFaaDJOcmFvbWZQbm5qNDhDSDA5ZlVSR0JpSTNyMTdTNVhyMHFVTE5EUTBZR3BxeWhLWEdSc2J5eFFHZVhoNDRPTEZpMUxDVnNuMjlLWmMzOTY5ZTJQWnNtWDQ0WWNmOFBYWFg1TnJsTHE2T3NhTkc0Znc4SEJZV1ZuaCsrKy9KKytieG93Wmc4T0hEN01jQWUzdDdSVytLeElJQkN5eG1ZZUhCM0dDNDNBNFdMSmtDY3pNekJBVkZZWHE2bW9BeXE4dkRPYm01aktkNkxwMzd5N1R0S0srbUt0ejU4NjRlL2N1ZUR3ZU5EUTAwS1pOR3d3YU5FaWhxS3doc2NML0ZHVGRiODZlUGR2Z2R5YVNLTHYvVXNUUXQwTVVDb1ZDb1RRanJxNnVVajBsWk5GWXU5Zkd3anpzY3JsY0JBUUVLTFVPVjhhb1VhUEk5MWV2WGlFNU9Sbng4ZkVzWVZ0OGZEek9uRG1ENTgrZks2MVBsdGpzUTltM2J4K3lzcklBaUNNckphTTZGU0VwV21zSVQ1NDh3ZUhEaDFtLzZ5TVNpVWd2bFFFREJxQkZpeGF3dHJiR3NHSERjUDc4K1ViTkZ4QS9kREFQNDFPblRpWGl4c09IRHhPN2RCOGZINVl6MWFKRmk0amIyY2NRRURFdVdrd3Z2VStWeXNwSzFuNTBjWEZSMmNhWmlTdTlmLzgrWnMyYVJYcDk4dmw4Vmx4bFRrNE9ORFUxVVZSVWhGMjdkdUhFaVJQdzh2TENsMTkreVdwQTI3NTlPKzdmdjQvUTBGQXBjZXI0OGVNVk5uN1V2OFpVVlZWaDFhcFZTRTFOeGIxNzl4QWNIQXg5ZlgyRjF5SkoyMzVKMU5UVXBPeW1HVEl6TTFXMmxPZHdPTkRSMFlHRmhRWHA4VWFoVUNnVXl0K0ZycTR1K0h6K1J4ZWMwVGhOQ29WQ29WQW96Y0hreVpNeGVQQmdjTGxjY0xsY3JGeTVFc25KeVZLUmtrRkJRUWdLQ2xKYTM5Q2hRNkducHdjckt5dUZMbUhNaSsvNm5mZXFxcXBRV1ZtcHRJMmxzZTF5bnpwTUJKb3F3cmUrZmZzU29RMlh5NFcrdmo3YzNOeUlzQWo0OVBmdnZIbnpBRWdMZW9ZT0hZb3VYYnJJakxKajJqWWJncm01T2ViTm00ZTllL2ZDMDlNVG8wYU5JbTFyaG9hR1dMSmtDY2FQSDQrVEowK2lxS2hJcWNpTmNUZmpjcm5FSFV3VjFOVFVNSC8rZk96ZnZ4K2RPblZDOSs3ZDBiTm5UN2xDT1FaTFMwdk1temNQTTJmT1JFSkNBdXpzN0tDdnI0OTkrL2JCek14TXBraGs5T2pSK09xcnI2UWlLUmN1WEloKy9mcmgzcjE3YU5XcUZVYVBIazNXNWNjZmY4U3JWNjhnRW9sWTd3VVlKeng5ZlgyNWpqOUhqeDVsdFdzcTQ4c3Z2NFNkblIzck9KSjB0cE9GclBOK3k1WXRVc05zYlcxVnVrWTRPVG1wdE14ZHUzWWxBazBlandjZEhSMzA2TkZEcmd0am56NTlTQnZtNU1tVEZkYk50QzhyY3RIeTkvZEgrL2J0NGU3dVRpTCtHb3Fob1NIQ3c4Tng0TUFCREJreWhEV3VWNjllTEFGVFFFQUFvcU9qTVd2V0xKbVJwZ0JZRG5XcTBLSkZDNFNGaFdIMzd0MjRkKzhldUZ3dVhGeGNaSXF2bW1KOUFYRjdmWnMyYmRDNWMyZlc4S0ZEaDBKVFV4UDkrL2RuZGJDZk9IRWlSbzBhaGFLaUlnQmljUnJUNFV3ZWxwYVdzTGUzUjExZEhYeDlmYVhFYVJ3T0J6NCtQbkIyZGtaMGREUlNVMU9sSW9MNzkrOFBFeE1UcVhYMTh2S1NLUTV6YzNOVDZ0akpyTS9FaVJPVmxtc3N6UFg3UTB3clBnYXl6c0ZyMTY1SkNjNmErdjVMQVRpaStvSE9GQXFGUXFGUVBwakdDc2hrQ2RUa1JXcnUyTEVEQUhEdTNEbHd1Vng4OWRWWEFNVENrd2tUSnVEMDZkT0lpSWdBd0g1SXE2dXJJdzhiYW1wcUNudTZ5R0w0OE9Fd05EVEU5OTkvajVzM2I1TGhTNVlzUVk4ZVBUQjU4bVRVMXRiQ3hNUUVmZnYyUld4c0xFUWlFYXlzckpDZm40OSsvZnJCMGRHUjJKMUhSa2JDeE1RRTI3ZHZSMnhzck14dG9hcGdCUkJIQk5iL3czZjU4bVZzM0xpeFFldkpJTG50OXV6Wmc1TW5Ud0lBbGk5ZmpvS0NBdXpkdXhjQUVCSVNncjU5KzZwazE4M1VlZnYyYmF4Y3VWSnEvTWFORzBuano0NGRPMkJxYW9yczdHd0VCQVFBQUdKaVlnRDh0NWNNNDNER0hIZVN2YjhrQldjMk5qWjQ5dXdaMU5YVmNlVElFZWpxNnBKNUxsaXdnSWppenA4L1Qzb29NWFc2dWJteFJIcVM5ZFovc0E4UER5Yzk2Q1RITVhYNStQZ2dPam9hSXBFSW16ZHZScmR1M2NpNEVTTkdzQVNNa3ZNRHhEMVZsRDNBTnlXN2R1MGkyeHRvV0p4bVltSWlqaDQ5aXJTME5ES3NjK2ZPV0xCZ0FUSXlNc2cyY0hkM3grREJnM0h3NEVHY1AzK2VSSnBhV2xyQzM5OGYzYnQzeDYrLy9vclZxMWNERU52amI5cTBDZGJXMW1TN2VYcDZLanlYR1JjNlJwaFdWRlNFeFlzWEV4ZkNObTNhWU92V3JZMXlxMU1rT0x0NTh5YnBOYWtxWEM0WERnNE9jSFIwL0ovc2JVWDU5Tm04ZVRQNjllc24xVEJFb1ZEK2ZWeS9maDFDb2ZDajlsNU5URXhFUlVXRjFNc0JDb1h5NzRMK0g2RlFLQlFLcGZIVTF0Wis4dUlJQ29YeXo2S3lzbEtwYUpTaHZwaVQwanlVbFpXUmRCOVpBblpsNHlsaU9COTRzRktITXdxRlFxRlFtaEZ6YzNPVkdvaC8rdWtucVdHeXhFaEJRVUV3TkRTRWo0OFBHYWFtcHNaNmdPYnhlR2pSb29YY2grcnk4bkx5dmFhbVJ1YThGVEZ3NEVDNVBkdmF0bTJMaFFzWHd0allHSFoyZHJoMDZSSTBOVFh4MTE5LzRjV0xGOURSMFlHRGd3T2NuSnhJYktDV2xwYkMrVWt1cnlxVWxaVkJWMWVYL0tHL2YvOCtObS9lekNxanJJZmM4dVhMV1JiSnNtQkVnSTJscnE0T0J3OGVsRGxPc3FlUnBxWW1XclZxUmVKS0FjanRjYVNNSFR0MklERXhFYW1wcVNndExXVUp6aGlSRXlDN3QwcDhmRHh4WTZ0UFF3V1d6NTgvSjViVk5UVTFySEVhR2hxZlRBK1JlL2Z1NGN5Wk02eGh1M2J0Z3Flbko1S1NrcENibTB0NnhNamkzYnQzUkd5bXA2Y0hYMTlmREJreUJNZVBIMGRrWkNUWkJvd1QydHk1Y3pGczJEQnMyYklGZi83NUoxNitmSW1jbkJ4MDc5NGQxdGJXc0xPenc1TW5UMUJlWG81bHk1WWhNaktTekNzbUpvWWxqRk9HbnA0ZU5tL2VqTURBUUx4NjlRcG1abVl3TkRRa2NiYy8vL3d6cVgvOCtQRVlPWEtrM0xvVVBZOTgvdm5uS3I4a3E2NnVSbjUrUGw2OWVvVTdkKzRnTFMwTm8wZVBwbTVuRkFxRlF2bmJNRFEwUkdwcTZrZDdZVlZUVTRQOC9QeC9WTVFUaFVLaFVDZ1VDb1h5cVVIRlpoUUtwYWxSVld3R0tHNHZwelFkeXQ2VE5mWTlHcVZoVU1FWmhVS2hVQ2pOREtPZ2J5N3FPMnBGUlVVaEtpcEtibmttVHJPeFNOcVFtNWlZSUNjbmh6WGV6YzBOOSsvZng3ZmZmb3ZVMUZRQVFNZU9IYUd0clkzZmYvOGRxMWV2aHEydExiNysrbXM0T0RpUStFYkcwcGx4RUdPNGYvOCtRa0pDR3JTTXNiR3gwTkRRd04yN2Q3Rm16Um9TSThsUVArZStQaDlpNGN3d2R1eFlUSjgrbmZ6ZXYzOC9FZk1BWW9HUXBQTlZXRmdZbGkxYkpyV3N5NWN2aDVxYUdrdVl4Ymg5eWFPNHVCaDc5dXdoM3hrNEhBNDRIQTdpNHVLUWxKU0VYYnQya1QvZGt2VTNkNlJtdjM3OVlHQmdnUGo0ZUd6WXNBR0hEaDBpNDZLam8xbmI2ZThpT3pzYm9hR2hrR1VHZlBic1dlemN1Uk1pa1FoWldWbVlPM2V1eklhc2tTTkhJaWtwQ2QyN2Q0ZVhseGVLaTRzUkdCaElva3Q3OU9pQjZ1cHFKQ2NuWTlldVhYajA2Qkhtelp1SDdkdTM0OVNwVTdoejV3NDV2NDJNakJBZUhvN0l5RWpFeE1SZzBhSkZTc1dheXREVjFVVllXQmpDd3NJUUdCZ0lEb2NEZlgxOVBIMzZsQ1ZFdlhyMUttN2N1Q0czbnNaRUhNaWlSWXNXTURVMWhhbXBLV3hzYkhEeTVFbGN2WHFWdURkU0tCUUtoZkt4TVRBd1FGMWRIZDY5ZTRjMmJkbzArL3pldm4yTHVybzZwZjlWS1JRS2hVS2hVQ2dVQ29WQ29WQW9sTDhiS2ppalVDZ1VDcVVaU1U5UFIzcDZlcU9tdGJDd1FFQkFBSjQvZjQ2NHVEZ0FZZ0dMalkwTktpb3FHcjFNUmtaR1VoR0l5cENNVDJTaUZ1Zk9uWXVTa2hMaThGUlpXWW5vNkdoY3VuUUpHUmtaQU1UUmVGNWVYcGcwYVJKeWMzT1JsSlNFWThlTzRlblRwM2o2OUNsYXRXcUY3dDI3dzkvZkgwNU9UbkJ5Y3BJU25EV1duSndjckZxMVNxYmdUNVhZUzJWY3VuUUo2ZW5wOFBQekk4TWtYY0tVUlFIV2QyMXEyN2F0eko0dnNweldsRVdNbHBhV3l0eU9OVFUxT0hqd0lFcExTMUZhV29xTkd6Y1NNUjhqZEtzdm5KSVVIcVducDJQSGpoMUVaRGhod2dTY1BIa1NWVlZWQU1UQ3dtKy8vUlp0MjdaVnVId0FNR2ZPSENRbEphR2twQVNuVDU5V1d2NWpVbEJRZ0dYTGx1SDkrL2NBeE1kOFRVME4yYi81K2ZsRWlIYmh3Z1c4ZWZNR0sxZXVsQktBY1RnY2hJV0ZvYVNrQkQvOTlCUE9uRGxEdHBXcnF5c1dMbHlJMnRwYXJGdTNEbmZ1M0VGU1VoSisrKzAzK1BqNFlPVElrUmc5ZWpUcm1PQndPUEQxOWNYWFgzOU41c1VJUUwyOXZURmx5aFJTbG5HZDgvYjJ4c3laTXlFU2lSQWJHd3NqSXlQV011cm82R0R0MnJYa2QxcGFHbGF1WE1rU0lDcHorMnNPMnJadGl5Ky8vQkxuenAyRGpZME5ySzJ0UC9veU5JYlJvMGNEQUV4TlRiRnQyN2EvYlRuZXZuMkxrcElTQUlDeHNURmF0MjdkNkxvZVAzNk0vUHo4Sm91VHUzWHJGbDYrZkltSkV5YzJTWDBVQ29YU25CZ1lHQUFRL3pmNEdJS3puSndjdEd6WjhwTnhlNlZRS0JRS2hVS2hVQ2dVQ29WQ29WRGtRUVZuRkFxRlFxRTBJNjZ1cmxpNmRLblNjcklpQ1kyTWpEQnk1RWdrSkNRUXdkbm5uMytPWHIxNm9heXNETDE2OVdLVloxeXZSb3dZZ1ZHalJqWEIwdjhYU2ZHSlBPdmdsaTFiNHU3ZHUwUnMxcU5IRDB5ZE9oVVpHUm53OS9kSFlXRWh3c1BENGVMaWdvaUlDTnk4ZVJObFpXWEl5Y2xSS0ZCeWRuYVdFc2lkUEhrU2UvYnNRWXNXTFhEaHdnVzUweklDSVdkblo2U2xwU0VySzB2bGRXNE1qSmdJQUo0K2ZZckRodytUMzArZVBHR1ZIVEJnQUxadTNjb1NxY25pd0lFREVBZ0V5TXpNSlB1WTJSNE5qYkpVVTFQRGloVXJFQkFRQUtGUWlOdTNieU1tSmdhZW5wNUVjRmJmM2F4Tm16WklUMDlIZEhRMHJsNjlTcFozNnRTcEdEZHVISHIzN28zZzRHQzhmLzhlYVdscENBb0t3ckJodytEbDVZVjI3ZHJKWFJaTlRVMTg5dGxuU0VoSXdNMmJOOGx3VjFkWHFLbXA0WmRmZmdHSHc4SGl4WXVocDZjSG9WQ0lvMGVQeW8xemJTcmV2bjJMd01CQTVPYm1rbUdMRmkxQ2VIZzRLaXNyQVFEVHAwK0hrWkVSdG0vZkRwRkloQWNQSG1EKy9QbFl2MzQ5NjJWMFNrb0tMbCsralBqNGVES3RwcVltL1AzOVdhTEhrSkFRUkVkSEl6SXlFdVhsNVRodzRBQ09IejhPVjFkWERCdzRFTGEydGtRSUdCSVNBak16TTdpNnVxSjkrL2FrM3ZmdjN5TS9QeDhBb0sydHpWcW5aOCtlWWZ2MjdVaE5UWVdPamc3Mjd0MExmWDE5QU9JWDZGdTNib1d2cnk5cWEydXhmUGx5bEphV2ttazlQVDB4ZS9ac3FlMFVIaDZPaXhjdk5uNURxNENOalEzMDlmWHgrUEhqZjR6Z2pCRXA2dWpvS0MyYm5wNk9lL2Z1eVJ6SDUvT3hhOWN1bGVkYi94b1pFUkdCaElRRUFFQndjRENjbkp4VXJrc1N4akd6UllzV3NMR3hnVUFnd1BEaHc4bHhKd2x6bmFwUFpHUWtjZXBaczJZTmNjc3pNek9EczdNemdJWmR5enc4UERCdjNyekdyQTZGUXFFMEdEVTFOZWpvNktDd3NMRFo1eVVTaVpDYm13dFRVMU1hdjBHaFVDZ1VDb1ZDb1ZBb0ZBcUZRdm5rb1lJekNvVkNvVkNha1N0WHJ1REtsU3QvOTJJQUVDOUxhR2hvZzZlN2RPa1NxcXVyeVc5RldmWHo1OC9IdG0zYjBLVkxGeFFXRm1MRmloVjQvLzQ5V3Jac2lWR2pSa0ZIUndjdlhyeEFjSEF3TWpJeWNPSENCZlR0MjFmdVN6V1JTQVEzTnplNTg2dXVycFlwVkhCemM4T1NKVXZRdm4xN0dCZ1lJQ2dvQ0xObXpTTGpZMkppRks1elFFQUFzck96RlphUkJTTTJBY1N1UUV4MG9peTB0TFRnNitzck00NVFNc1pSbVZPYUxBUUNBYWxYMHAwT0FDd3RMVEZseWhSRVJFUUFBQTRkT29UQmd3ZExPWndWRlJVaEtTa0pWNjVjWVlubE9Cd09wazZkQ2g4Zkh3Q0F2YjA5ZHUvZWpVMmJOdUhodzRlb3FxcENURXdNenB3NWc2NWR1OExCd1FGOSt2U1JFZ3pWMWRXUjQwb3lsdFhFeEFSZmZQRUZmdm5sRjRoRUl0eStmUnVqUm8zQzNyMTdpV09nUUNDQXZiMTlnN2VMTXA0L2Y0NFZLMWJnM2J0M1pKaXZyeTljWEZ3UUhoN09LanQ4K0hEbzZPaGd3NFlORUFxRlNFOVBSMEJBQU5hdFd3Y3JLeXVwQ0ZXRzh2SnliTjY4R1pzM2IxYTRMT1hsNVRoMzdoek9uVHNIUHo4L2pCa3pCaUtSQ0hmdjNrVmlZaUtTa3BLd2QrOWVVajQyTmhheHNiRUFnQ1ZMbHBEaDE2NWR3NmxUcDhneFZWTlRnMGVQSHNIRnhRV0FXQmg1Ky9adDNMNTlXeXE2RlJCSDJzcTZicVNrcENoYy9xYkN5TWdJTDE2OCtDanpVZ1ZWaFZHWm1aa0t5NDRmUHg2bXBxYXNmU2pKakJrekdyVjhESkxSeVV4c2JtT3dzcktDU0NSQ1ZWVVZ3c0xDc0hYclZnZ0VBbFJVVklERDRVQW9GQkp4cHJHeE1hcXFxb2dMcGl6eDJjQ0JBNG5nYk11V0xiQ3pzeVBpUndxRlF2bFVNVFEweE92WHJ5RVNpWnBWQ0ZaWVdJanE2bW9ZR3hzMzJ6d29GQXFGUXFGUUtCUUtoVUtoVUNpVXBvSUt6aWdVQ29WQ2FVYk16YzNoNE9DZ3RKd3NZWW9pcmwyN2hxMWJ0OG9jSnlrOFlXaG9oR1o5R0RjYk5UVTFoUUtva3BJU3pKMDdGNDhmUDhhQkF3ZGdaR1FFYjI5djlPN2RHemR1M01ETW1UUHgxMTkvWWNhTUdmajY2NjlsT2ljeGxKYVdZdWZPblIrMDNLTkdqY0tRSVVQUW9rVUwxbkJaTVp1U1NBcSs1SkdRa0lDQ2dnTFdzTGR2M3pabytjYU1HU05UY0NicEhyUnMyVEx3K1h5V0VJaHhPbXNzWThhTXdmWHIxeUVTaVJBWUdJaFdyVnFSK2htSHN3c1hMaUF5TXBJMW5hYW1Kc3JMeTNIMDZGRWlPQVBFTG1nUEh6NWtsUldKUkNRNlZWTlRreVU0UzBoSXdPN2R1NG5JclQ0V0ZoYm8xcTBiSGo5K2pCczNiaENCQ29mRHdhQkJnMkJtWnZaQjZ5K0xoSVFFYk5xMGlTV3U5UEh4d1lRSkUrUk80K3pzREUxTlRYei8vZmVvcnE3R3UzZnZzSERoUXF4WXNRS2VucDZJaVltQlVDaUVycTR1UzhTbUNqbzZPbmovL2oxYXQyNk5FU05HQUFBeU1qTElzV0ZyYTZ0U1Bjd3hxcSt2ajFHalJtSEVpQkdzNk04Ly92aURmSjh3WVFJT0hUcUVBUU1HNFByMTZ3REVvaUZsRWE3TmlZNk9qcFFJN3Ura2ZpUnBmWmhyQUkvSFUrakcxNUNJeTMzNzlvSEg0MG01V01iRnhjbTlkMGdLemhZdlhxenl2QmlZZTBhL2Z2M1F2WHQzUEhyMENDa3BLVGgxNmhTV0xWdUcxYXRYdzgvUEQrYm01aVFhYzl5NGNWaTllaldtVHAzaUhRTUZBQUFnQUVsRVFWUUtWMWRYbVlJN1oyZG5PRGs1SVNrcENXVmxaWWlJaUdBSkpKMmRuZUhyNnl0em1UNzB1a2VoVUNpTnhjREFBQzlmdnNUNzkrOVZjckJzTERrNU9lQnl1VXJ2TlJRS2hVS2hVQ2dVQ29WQ29WQW9GTXFuQUJXY1VTZ1VDb1hTUkpTVWxPRGJiNzlsRFh2NzlpMFJ5NmpDelpzM01XWEtGQUNRRXZzQVloRkFWRlFVZXZmdTNlRGxNek16ZzZlblo0T25Fd3FGS0M4dkI2RFkzZXpHalJ2WXRtMGJWcTFhQlZkWFYyaHFhcUt3c0JDLy92b3JEaDQ4Q0pGSUJCNlBoeUZEaHNEUjBSR3hzYkVZUEhnd05EUTBaTlozOSs1ZGRPellrU1hJcXFtcFFXaG9LRjY5ZXNVcU8yWEtGQXdZTUlEOFpnUTFqRkNuUHQ3ZTNxcXR2QUxXcjE4dk5TdzFOWlY4bDR5UkF5RFg4VW9Xa2s1cGt0R09EQjhxQU9KeXVWaXpaZzMwOVBTSXdJd1JNakcvZlh4OEVCY1hoOExDUXZUdjN4L2UzdDQ0ZmZvMHJseTVRaHlNWkNFUUNEQjc5bXpFeE1UZy92MzdhTmV1SFR3OFBGaGxiR3hzOFBUcFUvSzdmLy8rVXFKSVB6OC9mUHZ0dDBUOFoyQmdnRFZyMXNER3hrYWxkU3dxS3NLZmYvNEpRQ3o4VkJUdkNZamRTeVFGY05PblQ4ZllzV09WenFkUG56NElDUW5CcWxXclNLU3FtcG9hY2RhenRyWkdiR3dzVHA0OENRQXlCWWFTTUtJYWQzZDNEQjQ4R0xtNXVlUzhTMDVPSnVYczdPeFkwNDBkT3hiVHAwOEhJQmI3aFlXRkFRRGF0MitQaVJNbllzQ0FBYmh6NXc1T256NE5OemMzOGpMNzBhTkhBQUE5UFQyTUh6OGVscGFXY0hSMEpJS3p2ek5TRThBbkZ5bDI1TWdSQU1yRlR4d09SMHJvQ29nRlhINStmdVMzbTVzYkVoSVN5UFZrNDhhTjZOV3JGODZlUFV2S0NBUUM0andJaUVWNEFvRkFvZWhCVW5EMm9Yenp6VGVZUDM4K2pJeU0wS2xUSitUbDVTRW5Kd2ZCd2NGWXUzWXRLY2ZuODFGZFhZMndzREIwNmRKRmJuMysvdjY0ZCs4ZVhGeGM0Ty92enhxbnBhVUZnVURRWk10T29WQW9UUUVqSUM0c0xHeDJ3Vm5idG0ybDRzMHBGQXFGUXFGUUtCUUtoVUtoVUNpVVR4SGFpa1doVUNnVVNoTlJXMXZMaWdZRWdJcUtDbFJVVktoY2gyVDVGeTllNFA3OSswaEtTaUxqTDErK0RBQllzMllOY1pWaFlOeGtKazJhaE1tVEowdlZiVzF0TFJWcnFBb0pDUW5rdXlKWG50dTNid01RUiszdDNyMmJKWXBxMWFvVmhnNGRpcUZEaCtMMzMzOUhVRkFROHZQemNmUG1UYXhmdjU2NHBqSENOb2FTa2hJaVBuajkralcyYjk5T3hHWXVMaTRvTHkvSG5UdDNjUGp3WVJRWEYyUFNwRW5OK2lKUUVTS1JpSWltdExXMVdXSXpBQ3puTEZrd1FrUGd2eTVKYW1wcXVIRGhBamdjRGpJek00bkloWm1Qdk1pK29xSWk3TnExaTN5WFJaczJiY2ozNTgrZkU0R0twcVltQUxGNFpNMmFOVEF3TUlDMnRqYkt5OHR4Ly81OUFJQ3BxYW5DZGVuVHB3LzY5T21EZCsvZW9hU2toQ1dXQWNUUmUrcnE2dERYMTRlenN6UEdqeDlQMXFtc3JBeEpTVWw0OU9nUkRBd01pRU5YWVdFaFRwNDhDVjlmWDZsdEs0dkxseStUdU1MTm16Y3JGWnpaMjl2RDE5Y1h4NDRkdytMRmkrSHM3S3gwSGd5OWV2WENxbFdyc0duVEpxeGV2WnFJYldUVjBSQXhUWWNPSGRDaFF3ZnlXekxhdEw3RFdXVmxKUzVldkloejU4NnhIS01jSFIzaDZ1b0tRSHh1UmtkSDQvejU4NGlPanNhN2QrK1FucDVPMW9IRDRjRFIwWkZWYjB4TWpOSUkybjhqeWtTZlFxRlFaaGxWQlpPU3VMdTdzMzVIUlVVaEtpcEs0VFJsWldYays0Z1JJNlRPd1laZ2EydUxPWFBtd00zTmpWd2Znb0tDa0ptWmlkZXZYNU55blR0M3h1clZxM0h6NWsyRjRsb2pJeU5FUkVUSVBDY3ZYcno0VVlTTUZBcUYwaEMwdExUUXNtVkxGQlFVb0dQSGpzMHlqN0t5TXBTV2xqYnF2enFGUXFGUUtCUUtoVUtoVUNnVUNvWHlkMEFGWnhRS2hVS2hOQkg2K3ZwRU5DTVVDdkg2OVd2OCtlZWZlUGJzR1ZKVFV6RnQyalQwNmRPSGxEOSsvRGlTazVOaGJtNE9Dd3NMV0ZoWW9IMzc5c1RWWU5PbVRZaUxpNU01cjlldlgwTmJXMXZtdUpLU0VwbENCMlZDbDdTME5LeGV2Um90V3JRQWo4Y0RsOHRGU1VrSjh2THlTSm42TDlra294OEJzVmpKenM0T2VYbDVLQ2dvUUs5ZXZlRGk0Z0lURXhOY3YzNGRDeFlzUUVsSkNRREF5c29LWDMvOU5TdWlVOUwxU2xkWEY5T25UMGRjWEJ3U0V4Tng3OTQ5NG5abGFXbUorZlBubzdxNkduUG56c1diTjI5dzl1eFovUHp6eitqWHJ4K0dEaDNLMnRiMXFlK21KUlFLeVhhdnFLakE1TW1UVVZ4Y3JIQjcxYS9qL1BuelpMczdPanBDSkJJUmQ2YkN3a0xjdVhNSEFHUzZIdFhueFlzWEFNVENMbGtPVDBWRlJTd0hvL294cDJWbFpRcEZRdXZYcjBkcWFpcDRQQjVxYTJ2eDVzMGJzbTJOalkxSk9Rc0xDd0RpS01kTm16YVJmYWRLVEN3Z1BpZjA5ZldsaG5PNVhKdy9mNTc4bGhScVNncWNSbzRjaVpLU0VseTdkZzJBV1B4NDdkbzF6Snc1RTZOSGoxWTRiOFp0cmxXclZpckhUL3I0K0dEQWdBRXFDZHJxODlsbm55RXFLa3FoK3h2d1llNTBqQnVadnI0KzJyVnJ4em8zSlIyeFNrcEt3T2Z6SVJRS2taV1ZoZHJhV2xSVVZKRFlVK1psTmlNZ0JDRDNmQkVJQkRKRlVrK2VQTUhidDI4L09RZXlqNDJycXl1V0xsMnF0Snc4Y1doendWd2Z1Rnd1QWdJQ1BuZy9qUm8xaW54Lzllb1ZrcE9URVI4Znp4SzJ4Y2ZINDh5Wk0zaisvTG5TK3BRSlFDa1VDdVZUdzlEUVVDcEt2U2xoL2d0Si9nK2pVQ2dVQ29WQ29WQW9GQXFGUXFGUVBtV280SXhDb1ZBb2xDYmt4bzBiT0h6NE1MS3lzbGp4ZkFDd1o4OGU5T3JWQzF3dUYyVmxaVGgyN0JqS3k4dHg2OVl0VW9iUDU4UE16QXlyVnEyQ2pZME5FWndKQkFMMDZkTUh2WHYzeHV2WHJ6Ri8vbnk1eXhBYkc0dlkyRmlwNGZVRlV2WHAwS0VEaW91THBWekdHSGc4bnBUSTU5bXpaK1M3aVlrSjFxNWRDNEZBQURNek0zenh4UmQ0OHVRSm9xS2lrSkdSUWNwMTd0d1pQajQrK1B6eno2VkVFSDM3OXNYbm4zK08xNjlmSXpRMEZJbUppY1NsaXNIUjBSRkJRVUhRMU5TRXBxWW13c1BEc1h6NWNxU25wNk9tcGdZM2J0eUFsNWVYd25XdHo1dzVjNUNabVFrMU5UVlVWMWVUZmRlcVZTdFd1V25UcHNsMGowdExTOE9lUFh2STc4R0RCK1A1OCtlWU0yY09PQndPRVhNQjhvVi9temR2SmpHSFRFeWRQS0hVd1lNSGlRc1FoOE9CbnA2ZXFxc0tRQ3c0a25TdWswVFNUYW0ydGhaYnRtekJwVXVYVUZkWEIwQXNRbXRNTktzaTZrZWtNbWhxYW1MT25EbG8xNjRkb3FPaklSS0p3T2Z6VlhJZlkrSTArL2J0cTdLN0U0ZkRhWlRZakVHWjJBeFFIc1Vvajh6TVRDSXdZNDRMV2VlNXJhMHRkSFYxWVdWbGhkVFVWTnkrZlZ2S0lldnp6ejhISUk3d0JjVHJMUyttdDArZlBpUlM4NGNmZnNDdFc3ZkE1L09KK1BEZi9tTDh5cFVydUhMbFNyUE80OXk1YytCeXVmanFxNjhBQU9QSGo4ZUVDUk53K3ZScFJFUkVTSld2cTZzalRwazhIZytIRGgxcTBQeUdEeDhPUTBORGZQLzk5K1FZQVlBbFM1YWdSNDhlOFBmM1IyMXRMVXhNVE9EcTZvclkyRmlJUkNMRXhNUWdQejhmN3U3dWNIUjBSSEJ3TUt2ZTdkdTNzNDVaU2JHZXNxaFpTZXBmbHlrVUN1VmpZR0JnZ0t5c0xGUlhWNnZVZWFDaDVPYm1RbGRYbHpoSlVpZ1VDb1ZDb1ZBb0ZBcUZRcUZRS0o4NlZIQkdvVkFvRkVvVFltOXZqOXpjWENKWU1qTXpnNzI5UGV6dDdkR3RXemZpUk5XeVpVdHMyTEFCeWNuSmVQcjBLWktUay9IdTNUc0loVUtVbEpUQXhNUUVkWFYxbURObkRod2NIRmlpanZ6OC9HWlpkaDZQaHk1ZHV1REJnd2VzNFZwYVd1amN1VFBHalJzSE96czcxamhIUjBjSUJBSzBhdFVLYTlldVJYWjJOaVpQbnN4eXpHTHFjSFoyeHJCaHc5QzVjMmVGeXhFWUdJaXFxaXJvNit2RDI5c2JDUWtKZVA3OE9XeHNiREIrL0hnNE9UbXh5cmRwMHdZN2QrN0VrU05IY1Bic1dYejIyV2NxTzFwSnJrZGFXaHBxYW1wWXcrdTdFdkg1Zk9LRUpvbVdsaGJhdEdtRHpNeE1kTzNhRlQxNjlFQmRYUjAwTlRXbEJIeGZmLzAxK2M3aGNJaHJuTEd4TVltNTdOU3BFMUpUVTZYV2xhRkxseTVFY0RaZ3dBQ3BsNU1DZ1lBSU9CWXNXSURzN0d6VytLNWR1NUw1cTZtcFFVTkRBd0tCQUI0ZUhpd3hGNC9IUTdkdTNZancwZG5aR1FzV0xJQ0dob2JNNVdvc0RnNE8wTkhSUVVWRkJYcjI3SW5QUHZzTVBYdjJKT0s4YWRPbXdjbkpDWHYzN2tYNzl1MVpjYUN5S0NvcUlyR2s5U01pLzZrVUZ4ZkQzTndjNmVucDVQZ2VPblFvenB3NWc5cmFXZ3dhTkFoZVhsNnd0TFFFSUJaUkJnY0hvN0N3a05UQjRYRHd4UmRmd00zTkRRRGc1T1NFMnRwYUZCY1hxeVJhN05tekowdTRhbXBxcWxEOCttL0EzTnljQ1BnVThkTlBQMGtOdTMzN05sYXVYTWthRmhRVUJFTkRRL2o0K0pCaGFtcHFMTkVrajhjalRwU3lrTHptMU5UVXlKeTNJZ1lPSEFoRFEwT1o0OXEyYll1RkN4ZkMyTmdZZG5aMnVIVHBFalExTmZIWFgzL2h4WXNYME5IUmdZT0RBNXljbk9EaDRRRkFmSDFVaER5UnN6ekt5c3FncTZ2N3IzZlhvMUFvSHhmbVB2bnUzYnNtZDJrVUNvVW9LQ2hvVk93eWhVS2hVQ2dVQ29WQ29WQW9GQXFGOG5kQkJXY1VDb1ZDb1RRaHVycTZXTEprQ2Y2ZnZmc09hL0xjM3dCK2g3QUpJS2lnU0JCd29hZ29LaWp1VW5IVWdZTnFWV3FMcTFvY1IwdWR4MUZicTlWcVhUMXU2NnExUlQzaU91NHFEcHkxS2lwaUVVVlJRTUN3Wjk3Zkg3bnkvb2dKRUNCYTI5NmY2enJYZ1hjODc1TkFxSGx6UDkrdlZDcEZzMmJOWUd0cnEvTTRZMk5qTkduU0JFMmFOTUdnUVlNQXFGcnAzTDU5R3lZbUpwQklKSkRMNVRxcllmWHUzVnY4SU4vUUZpMWFWS0hqVFV4TU1HZk9IRGc2T3NMQ3dnTFcxdFl3TnpjSG9LcVk1dVhsQlY5Zlg3UnMyUkltSmlaNmpXbGxaU1VHRkNRU0NXYk1tSUhpNG1LNHVycVdlbzZwcVNsQ1FrSXdaTWdRcmRDWVdwY3VYWkNlbnE1em41K2ZINUtTa21Ca1pBUmpZMk9ZbTV1alVhTkc2TnExcTE1emRuUjB4UExseXpGNzltd3hnR05rWklSaHc0WWhKU1VGWm1abXNMVzFSZE9tVGRHNGNXUHhQQ01qSTQzS2FHcWhvYUZ3ZFhYVmFITll1M1p0Yk4yNkZZQ3FrdGIwNmROUnZYcDFOR3ZXVER4R1Z4Vzc1Y3VYYTIzejlQUXN0K0tkV2tCQUFQTHk4c1NmWjJsNjl1d0pBRHBiYUtwTm1qUUpBTFNDaThiR3h2anl5eS9oNHVKU2FtVVBEdzhQTEZ1MnJOU2ZiMG5xNm1aR1JrYnc4ZkVwOS9qWHJYWHIxbUpJVDFlRnZKSzJiZHNHUVBzNWF0YXNHVFpzMklEazVHVHh0VlNuVGgzTW5Uc1hycTZ1V2lFOER3OFAvUGpqajBoT1RrWmhZU0VrRWdtcVZhdW1VUjJxVzdkdTZOYXRtMFk0Vk8zUW9VTUFvQkZxOHZmM2g1K2ZINlJTcVZZSTZwK3N1TGo0dFk3L2FvVzY3ZHUzWS92MjdhVWVYN0xkYm1Xby80YlhxRkVEVGs1T0dpMXZBZFhmaEt0WHIyTGl4SWxpNjFwM2QzZlkyTmpneG8wYm1EOS9Qanc5UFJFVUZBUmZYMTh4cE92dDdRMVRVMU9FaDRkcmpIZjE2bFVzV0xDZ1FuT01pSWd3ZVBDVmlLZ3Nkbloya0Vna3J5VndscEtTQXFWU0tWYTZKU0lpSWlJaUlpSWkraXVRQ0xvK1lTSWlJaUtxcE5UVVZGaFlXUHdqV3dJSmdzQ3FPMFFHZE9IQ0JWeThlQkZUcDA3OXM2ZWk0ZFhxaC9vcTJVWXlLU2tKVVZGUmlJMk5GYXNJOXV2WER3MGJOa1J1Ymk1V3IxNnQ5N2o2QmtoTEV4SVNnb1NFQkFEQTd0Mjd4ZUNvUXFFUVE5RVRKa3hBYm00dWpoOC9MclpKTmpJeXdvQUJBeEFjSEl4bno1N2gvUG56MkxWcmwwWmJZaTh2TDR3Yk4wNE1VcWlmTy9WemNmYnMyYmN1Y1BidHQ5K2lYYnQyZWxXdkk2Si9qbVBIanNIUzBoSWRPblF3NkxnM2J0eEFYRndjQWdNRHhXcklSRVQ4OXdnUkVSRVJFUkc5YnBJcWZxakpDbWRFUkVSa1VOV3JWLyt6cC9DbllkaU02SitsWklDc0xMb0NhbzZPanVqWHJ4OU9uejR0QnM3OC9Qemc3ZTJOckt3c2VIdDdheHdmRWhJQ0FPamJ0eThDQXdNTk1Qdi9WN0p5b0xyQzJhdk16YzF4K2ZKbE1Xeldva1VMaElTRTROR2pSeGczYmh4U1UxT3hiTmt5ZE8zYUZaczJiY0tGQ3hlUWxaV0Z4TVJFT0RnNGxIcnRUcDA2YVFYbXdzUERzVzdkT3BpYW1vclY5b2lJL214MmRuWjQvdnk1d2NkTlNrcEN6Wm8xR1RZaklpSWlJaUlpSXFLL0ZBYk9pSWlJaUlpSUt1SGt5Wk00ZWZMa256ME5BS3E1VkxRdE1xQ3FqbFpRVUNCK1gxcmdEQUFtVDU2TWxTdFhvbkhqeGtoTlRjWHMyYk9Sa1pFQmMzTnpCQVlHd3RiV0ZnOGVQTUM4ZWZQdzZORWpIRHAwQ0czYXRDazFqQ3NJQWdJQ0FrcTlYa0ZCZ2M2d1hrQkFBTUxDd2lyd0tJbUlxczdlM2g3eDhmSEl5Y2t4V0NYZjNOeGNaR1Jrd00zTnpTRGpFUkVSRVJFUkVSRVJ2U2tNbkJFUkVSRVJFVldDcTZzcmZIMTl5ejF1OSs3ZEZScjMxMTkveFlvVkszVHVpNGlJUUVSRWhNYTJxcmJVek12TEF3Q1ltSmlVV1dGSG9WQmd3b1FKdUhuekpqWnYzZ3hIUjBjTUdqUUlyVnExUW1Sa0pNYU9IWXZzN0d5TUdUTUdRVUZCR0Q5K2ZLbGpaV1ptWXMyYU5WV2FOeEhSbTZSdU41eVdsbWF3d0ZsU1VoSUFvRmF0V2dZWmo0aUlpSWlJaUlpSTZFMWg0SXlJaUlpSWlLZ2NDb1VDRXlkTzFOaVdsSlNFeU1oSXZjZTRjT0VDUm93WUFRRFl1bldyMXY3ang0OWorL2J0YU5XcVZZWG41K0xpZ3Y3OSsxZjR2S0tpSXVUazVBQW91N3BaWkdRa1ZxNWNpVGx6NXNEZjN4K1dscFpJVFUzRnVYUG5zR1hMRmdpQ0FLbFVpdTdkdTZOdDI3YUlpSWhBdDI3ZFlHRmhvWE84eTVjdnc5M2RIWnMzYnhhM0ZSWVdZdEdpUlhqNDhLSEdzU05HakVEbnpwM0Y3NjJzckNyOE9JbUlxc3JXMWhaR1JrWklUMCtIczdPelFjWjgvdnc1TEN3c1lHTmpZNUR4aUlpSWlJaUlpSWlJM2hRR3pvaUlpSWlJaU1wUlhGeU14TVJFalcyNXVibkl6YzNWZTR5U3h6OTQ4QUJYcjE3RitmUG54ZjBuVHB3QUFIenh4UmNZUG55NHhybnExcExCd2NINDhNTVB0Y1p1MEtBQkdqUm9vUGRjMUU2ZlBpMStiVzF0WGVweFVWRlJBSUM3ZCs5aTdkcTFTRWhJRVBmSlpETDA3TmtUUFh2MnhJMGJOekJ0MmpTa3BLVGd3b1VMV0xod29WZzFUUjFzVTFNb0ZKREw1UUNBeDQ4Zlk5V3FWV0xZckd2WHJzakp5Y0dsUzVld2JkczJ2SHo1RXNIQndiQzF0YTN3WXlRaU1nUWpJeU5VcTFZTmFXbHBCaGxQRUFRa0p5ZXp1aGtSRVJFUkVSRVJFZjBsTVhCR1JFUkVSRVJVRG50N2U3RjFaVkZSRVI0L2ZveVltQmpjdjM4ZjkrN2R3OGlSSTlHNmRXdngrSjkrK2dsMzd0eUJxNnNyM056YzRPYm1CbWRuWnhnYnE5NkNMVjI2RkVlUEh0VjVyY2VQSDVkYTdVYWhVR2lFdmRUVXdhM1N4TVhGWWY3OCtUQTFOWVZVS29XUmtSRVVDZ1dTazVQRlk5emQzVFhPVWJmYVZMTzB0RVRUcGsyUm5KeU1GeTlld052YkcxMjdkb1dUa3hQT25EbURmLzNyWDFBb0ZBQ0ErdlhySXlnb1NLTkZaM1IwdFBoMXRXclZNR3JVS0J3OWVoUm56NTdGbFN0WElBZ0NBS0JldlhxWVBIa3lDZ29LTUdIQ0JEeC8vaHo3OSsvSDRjT0gwYTVkTy9UczJWUGp1VFlrOVJ5SWlIU3h0N2ZIbzBlUElBZ0NKQkpKbGNaNitmSWw4dlB6R1RnaklpSWlJaUlpSXFLL0pBYk9pSWlJaUlpSTlCQVpHWWx0MjdiaHlaTW5LQ29xMHRpM2J0MDZlSHQ3dzhqSUNGbFpXZGkxYXhkeWNuSnc4ZUpGOFJoalkyTzR1TGhnenB3NWFOaXdvUmc0azh2bGFOMjZOVnExYW9YSGp4OWo4dVRKcGM0aElpSUNFUkVSV3R2VllialMxSzFiRnk5ZnZ0U3FNcVltbFVveGNPQkFqVzMzNzk4WHYzWnljc0tYWDM0SnVWd09GeGNYZE96WUViZHYzOGIyN2R2eDZORWo4VGdQRHc4TUdUSUVmbjUrV21HTU5tM2F3TS9QRDQ4ZlA4YWlSWXR3OXV4WnJGKy9YdU9ZdG0zYll0cTBhYkMwdElTbHBTV1dMVnVHbVRObklqNCtIb1dGaFlpTWpNU0FBUVBLZkt4Vm9RN01tWnFhdnJackVORmZsNzI5UFI0OGVJQ3NyS3d5cTBMcVF4MzRkWEJ3TU1UVWlJaUlpSWlJaUlpSTNpZ0d6b2lJaUlpSWlQVFFyRmt6UEh2MlRBeWJ1Ymk0b0ZtelptaldyQm1hTjI4dVZ2TXlOemZIMTE5L2pUdDM3aUE2T2hwMzd0eEJXbG9haW9xS29GQW80T1RrQktWU2lVOC8vUlMrdnI2b1hidTJlSTJVbEpUWE1uZXBWSXJHalJ2ajJyVnJHdHV0ckt6ZzRlR0JEejc0QUUyYk50WFkxN1p0VzhqbGNzaGtNbno1NVpkNCt2UXBQdnp3UXp4Ly9seWpFcGlWbFJVNmRlcUVYcjE2d2NQRG84eDVmUDc1NThqUHo0ZTl2VDBHRFJxRTA2ZFBJelkyRmcwYk5zVFFvVVBSdm4xN2plTnIxcXlKTld2V1lNZU9IZGkvZno5OGZIemc2ZWxaeFdlamRFbEpTUUJVQVRzaW9sZXAyL29xRklvcUI4NVNVbEpnYlcwTmMzTnpRMHlOaUlpSWlJaUlpSWpvalpJSTdCbENSRVJFUkVSdm9Rc1hMdURpeFl1WU9uWHFuejBWMFprelp5Q1ZTdEdzV1RNeGVLQ1B4TVJFM0w1OUd5WW1KdWphdGV0cm5LRmh4Y2ZIdzlIUkVSWVdGaEFFQVdQSGprVjhmRHhjWEZ6ZzVlVUZYMTlmdEd6WkVpWW1KcFVhUHlFaEFjWEZ4WEIxZFMzMzJKeWNIQlFXRmxib2VhK0k0dUppN055NUV3QVFIQnhjNVhaNVJQVDNvMVFxc1hmdlhqUnUzTGhLNFZkQkVMQi8vMzdJNVhLMGF0WEtnRE1rb3IrTGI3LzlGdTNhdFlPZm45K2ZQUlVpSWlJaUlpTDZtNUpVOFNZNEs1d1JFUkVSRVJIcHFYUG56cFU2ejhuSjZTOVpOYXRrRUV3aWtlRHJyNytHaFlVRkxDMHREVEsrWEM3WCsxaERYVk9YNHVKaW5ENTlHcW1wcVJnK2ZEakRaa1NrazVHUkVXeHNiTVQydTVYMTh1VkxGQllXb21iTm1nYWFHUkVSRVJFUkVSRVIwWnZGd0JrUkVSRVJFUkhwcFhyMTZuLzJGQXhHRUFRb0ZBb2tKU1hoMHFWTFNFMU5oYisvUHdNZ1JGUW1XMXRicEthbVZta01kZnRrL3IwaElpSWlJaUlpSXFLL0tnYk9pSWlJaUlqb3JaU1FrQUJBMVZMb1RYQjJkc2Jnd1lQZnlMWG85VkczWXEySW1qVnJZdmp3NFF4L0VGRzViRzF0OGZqeFl4UVZGY0hZdUhLMzFWNjhlQUdaVEFZTEN3c0R6NDZJaUlpSWlJaUlpT2pOWU9DTWlJaUlpSWplU3JhMnRuank1QW1jblozZnlQWHExNi8vUnE1RHIxZEYyblNhbXByQ3lja0p0V3ZYWmh0Tkl0S0xyYTB0QUVDaFVGU3E2cU1nQ0VoSlNVR2RPblVNUFRVaUlpSWlJaUlpSXFJM2hvRXpJaUlpSWlKNks5blkyQUFBcTQ1Umhjamw4Z3FGem9pSUtxSmF0V29BS2g4NHk4aklRRUZCQVNzcUVoRVJFUkVSRVJIUlg1clJuejBCSWlJaUlpSWlJaUtpdndJTEN3dVltcHBDb1ZCVTZ2eVVsQlFBUUkwYU5RdzVMU0lpSWlJaUlpSWlvamVLZ1RNaUlpSWlJaUlpSWlJOTJkcmE0dVhMbDVVNjk4V0xGN0MwdElTVmxaV0JaMFZFUkVSRVJFUkVSUFRtTUhCR1JFUkVSRVJFUkVTa0oxdGIyMHBYT0V0TFM2dFVLMDRpSWlJaUlpSWlJcUszQ1FOblJFUkVSRVJFRlpDWW1JaVBQdm9JQ3hZc1FHeHNyTmIrMU5SVUJBY0hZOG1TSmJodzRZTGU0eXFWU3R5NGNhUFUvVmxaV1lpT2pxN1VuSW1JeUhCc2JXMVJXRmlJbkp5Y0NwMlhuNStQN094czJOdmJ2NmFaRVJFUkVSRVJFUkVSdlJuR2YvWUVpSWlJaUlpSS9rcHUzcnlKcDArZjR1blRweGc1Y3FUVy90T25UK1A1OCtkNC92dzVyS3lzNE9mblYrNll6NTgveDZKRml4QWRIWTJ3c0RBRUJBUm9IYk54NDBZY09uUUlQajQrQ0FrSlFiMTY5VFQySnlRa29MQ3dFSUlnUUtsVVFoQUVGQllXb3JDd0VBVUZCU2dvS0JERERqazVPY2pPemtaMmRqWVVDZ1hTMDlQeDh1VkwxSzlmSHpObnpxejhrME5FOUE5UXJWbzFBSUJDb1lDbHBhWGU1NlducHdNQUEyZEVSS1MzME5CUTFLNWRHeDA3ZGtTblRwM0tQVjRRQkVna2tqSzNuVDE3RmdEZzVPU0UrdlhyVjJnK3FhbXBtRGh4SXB5Y25PRHM3SXl4WThmQzNOeGM3L09QSFR1R21KZ1lTQ1FTakI0OUdtWm1abHJIL1BycnIvajk5OThCQUpNbVRjS1RKMDlRclZvMXlHUXlyV01URXhNeGMrWk0xS3RYRDBPR0RFR0RCZzIwNWp0NThtUTBiOTRjN2R1MzErdTltUzVmZmZVVmNuTnpBUUJmZnZsbHBjWlFTMGhJUUd4c0xCSVNFdURwNlluV3JWdFhhYnduVDU1ZzllclZTRXRMUTJwcUtxWk5td1lmSDU4cWpRbW9ndkpuenB3QkFIaDRlTURGeFFXUEhqMUMzYnAxcXp3MkVSRVJFZjA5TUhCR1JFUkVSRVJVQVZldlhnVUFPRHM3dzhuSlNXdi9pUk1ueEsrN2RldW0xNWkzYjk4V3E1Y3RXN1lNMWF0WFI2dFdyY1Q5dDI3ZHd1SERod0VBbHk5ZlJvY09IYlFDWjB1WExzV2RPM2NxOW1CZW9mNFFoWWlJU21kall3TkFGVGlyWGJ1MjN1ZWxwYVZCSXBHSWdUVWlJdnJuMnIxN04vTHo4M1h1OC9Ed2dJK1BENTQvZjQ2WW1CakV4TVRBMGRHeHpNQlpRa0lDTm03Y0NJbEVncmx6NTRvQnM5emNYSHowMFVmdzlQVEVzR0hEVUs5ZVBTeFlzQUFBMEx0M2IweWFOS2xDODc1OSt6YVNrNU9Sbkp5TW5KeWNDb1hOaW91THNYNzllaWdVQ25oNGVPZ01td0dxOXo0SER4NkVSQ0pCa3laTjhOMTMzNkZCZ3daWXZIaXgxam1HWGd4MC92eDU3Tm16QjYxYnQwYkhqaDBobDhzQkFGZXVYRUYyZHJiZWo3VXNGeTVjd01hTkd3RUFuVHQzcm5MZ3JFNmRPbmp5NUFtU2twSUFBS2RPblNvM2NMWnQyN1pTOTNYdjNoMk9qbzRvTEN6RWtpVkxBQUJqeDQ1RlZGUVVObTdjaUQ1OSttRE1tREdsL3Z5SWlJaUk2SitEZ1RNaUlpSWlJaUk5REI4K0hJQnFsYno2LzBOQ1FzVDltemR2Umt4TURQNzQ0dzhBZ0VRaXdkcTFhN1hHK2ZlLy82MFZObmozM1hkeC8vNTk3TnUzRDhYRnhmajY2Nit4YmRzMldGcGFJaWNuQjk5ODh3MEVRUUFBREI0OEdEMTc5dFFhMTkzZFhReWNHUmtad2RUVUZNWEZ4U2dzTEJTUGNYSnlncXVySzJReUdheXNyQ0NUeVdCdGJRMGJHeHZZMnRyQzF0YTJLazhSRWRFL2dyR3hNV1F5R1Y2K2ZGbWg4OUxTMG1Call3TmpZOTZPSXlMNnAvdjU1NStSa1pHaGMxL2Z2bjNoNCtPRHUzZnZpdHM4UER6S0hDODhQQndYTGx3QUFLeGZ2eDVqeDQ0RkFFUkZSU0V0TFEyUmtaSG8xYXNYRWhJU3hIT3lzckkwdnBmSlpMQ3pzeE8vWDdkdW5kWjFidCsrTFg0dGxVcDFIZ09vcW9FT0hqeFlZOXZKa3llaFVDZ0FBUGZ1M2ROYW5MTnYzejZOS21aR1JrYnc4UENBcWFrcG9xT2o4YzAzMzJEMjdOa2ExZG9NdlJqbzZOR2p1SFhyRm03ZHVvV2FOV3VLZ2JPS0VBUUI0ZUhocGU0ditlK0hHemR1NEpkZmZpbjEyRFp0MnNEVjFSVWhJU0VhUDZ1eW5EeDVFaWRQbnRTNVR5NlhZL1BtemRpK2ZYdXA1M3Q1ZWNIUjBSRVdGaGJpdHZ6OGZCUVhGd01BSWlJaUVCMGRqZSsvL3g1R1JrWjZ6WW1JaUlpSS9wNTRoNHVJaUlpSWlFZ1A2aFhqYXJtNXVWbzMvZi83My8rS1h3dUNnSnMzYjJxTm8xUXFBYWhXK08vY3VWUGNibTV1RG1Oall4UVZGYUY1OCtiaWh4UjM3dHpCOCtmUEFRQ1dscFl3TVRIUldKRStiTmd3U0tWU2ZQTEpKK0pLODV5Y0hPemV2UnQ3OSs0Rm9HcmZGaHdjakY2OWVtbDhLSkNRa0lDMWE5ZkMxOWNYL3Y3K2xYcGVpSWoraVd4dGJjVVB6ZldWbHBhbTg4TndJaUlpWGRSaEtrRFZadkxhdFd0YXgxU3ZYaDNEaHcvSG1ERmpjT1hLRmFTa3BDQThQQnh1Ym00SUNBakFzV1BIeEdObnpKaWhjZTZ2di82S1gzLzlWZnkrYjkrK21EQmhndmg5V2FFcEFMaDc5ODd3dEVFQUFDQUFTVVJCVks1R0tLNGt1Vnl1RVRncktDakFqaDA3eWh4UFRmMSt5ZGpZR0hLNUhOT25UOGZDaFF2UnVuVnJNV3oyT2hZRHBhV2w0Y3FWS3dBQVUxUFRTcmZmVkNxVldMOSt2VjdIS2hTS01vKzF0YldGcTZ0cnBlWlJWVktwRkthbXBpZ29LRUJ1Ymk1R2pScUZKazJhWU9IQ2hSZzJiQmd5TXpPNVlJbUlpSWpvSDQ2Qk15SWlJaUlpb2dxUVNxWGl5di8wOUhSeHBYZEtTb3JHQnpabG5RK29BbWVsclN5UGpJeEVaR1NrMXZhY25CeXREMnFHREJrQ3FWUUtNek16SkNZbTR1REJnemgwNkJCeWNuSlF2WHAxQkFZR3d0L2ZINElnNE9uVHA4akx5ME5lWGg3T25qMkxBd2NPb0xpNEdKY3ZYNGFKaVluT3ltbEVSS1ROMXRZV2lZbUpVQ3FWZWxYM3lNN09SbjUrUHV6dDdkL0E3SWlJNkcyM1o4OGVyVzBsSzNBcGxVb3gvQVFBWjg2YzBUbU9xNnNyaGc4ZkRpc3JLNHdmUHg3ejU4OEhBTVRFeE1EVDAxTm5TTzNQOE1NUFArRFpzMmNBZ01tVEo2TjU4K1lBZ0UyYk51SDgrZk93c3JKQ2VubzZNakl5eE1wdlVxa1VpWW1Ka012bFdMcDBLYXlzckpDZm53OHpNek9ETHdZQ2dQMzc5Nk9vcUFpQWFqSFFxbFdyeEgwbDI1OHVXclJJNTJPc1g3OCtCZzBhVlA2VFVVVXpaODZzOERrTEZ5N1V1VDBzTEF3QkFRRklTa29TUTN4RlJVVjQvdnc1WHJ4NEFXTmpZeFFVRk9ES2xTdElTa3BDYW1vcWpJMk5zV2pSSWhRV0Z1TFFvVU13TVRHcDB1TWhJaUlpb3I4dUJzNklpSWlJaUlncXdNbkpDWnMzYndZQWpkWW0yN1p0RXorZ0dESmtDRWFPSENtZU0zWHFWUEVEanRmWlNtMysvUG1JaTRzVHYwOU5UY1dtVFp1d2FkT21Vcyt4dExSRVVGQVF1blRwOHRybVJVVDBkMU90V2pVSWdvQ01qQXl0TnNtNnBLV2xBUUFEWjBSRXBKZkxseThqUFQyOVF1ZDA2TkFCM2J0M1I2ZE9uZURqNDRPREJ3OUNFQVJZV2xyaWwxOStnYW1wS1lEL0Q3YjE3dDBia3laTktuZGNkUnRHZmVocVczbisvSG14V2xyTGxpMWhZbUtDYjcvOUZxR2hvZUo3bDJiTm1tbFVLQU5VaTIxR2pCaWhzVzN4NHNYdzl2WVd2emZVWXFDc3JDeEVSRVNJMnpNeU1rcHRTMW5hOXF5c0xBd2FOQWhTcVJUSGp4OFh0K2ZuNTJQWHJsM1l2MzgvbGk1ZGlucjE2bW1kdTJYTEZseTZkQW5Cd2NIdzgvUFRhQnY2cXE1ZHV5STJOaFk3ZCs1RWp4NDk0T1BqSTRiZlY2eFlnZUxpWXNoa01vd1pNMFk4cDdUQW1TN0hqeC9YZW94eGNYRWE3ek1CMWZ2YWxKUVVWbThsSWlJaStnZGo0SXlJaUlpSWlNZ0ExRGZnemN6TU1IRGdRSTE5SlZmT3F3Tm5wcWFtR2g5RXZLcG56NTRvS2lxQ1RDYkR2bjM3OUpxRG41K2Z6ZzhDVEUxTmtaT1RvN0hkMHRJU2ZmcjBRVkJRRUZ1aEVCRlZrUHJ2cGtLaDBEdHdKcFZLWVdOajg3cW5Sa1JFZndNSERod1F2MTYvZmozYzNOd0FBQThmUGhTRFJKTW1UVUx2M3IwMXp2dnNzOC9FcjcyOHZEQjE2bFRjdlh0WHF5SVlvQXBJdlZvVnpNYkd4dUR2RGRhdlh3OUJFR0JsWllWUFB2a0VZV0ZoeU1qSXdQang0eUVJQWdDZ2MrZk9pSXFLcXZEWWhsb010SFBuVG1SbFpWWCtRWmJod0lFRDJMbHpKd0JWQzg4MWE5YUlJVGxBOVQ1eTkrN2RLQzR1eHJ4NTh6QnYzankwYjkrKzFQRUVRY0RTcFVzUkZ4ZUg4K2ZQdzhIQkFYMzc5a1d2WHIxdzhPQkJBS3JucFdUZ3JEUkxsaXpCa2lWTE5MYXBmOWNzTEN4UVhGeU1nb0lDT0RnNG9HZlBubkIwZEVTdFdyVlFxMVl0MUtoUm84eGdIQkVSRVJIOS9URndSa1JFUkVSRVpBQ3JWNi9HMmJObmNlL2VQV1JtWm1vRUVFb0d6dFNyNk11ai9vQ2tJamZ4ZS9Ub0FSY1hGemc0T01EZTNoNW1abVk0ZHV3WWZ2bmxGL0dZYXRXcUlUQXdFTjI2ZGNQS2xTdXhldlZxVEpzMjdiVldYaU1pK3J1eHNyS0NWQ3JGeTVjdlViZHUzWEtQVDB0TGc1MmRuVjd0TjRtSTZPMFRHeHVMMzMvL0hZbUppU2dzTEN6MytIYnQyc0hQejY5UzE3cC8vejd1M2JzbmZxOXVNYW1laDVwY0xnY0FKQ1FrNFByMTZ4cGo5T3ZYVDZOaTJPSERoN1d1OCt1dnYycFZBUnM2ZENnKy92aGpqVzBKQ1FrNks1ZnBhOGlRSVZpK2ZEbENRME9SbTV1TE5XdldZTTJhTldMQXpOcmFHaDA2ZElCTUprTmVYaDRXTGx3b0J0RWNIQnd3WWNJRWNTeGQxY0YwcWNoaW9KaVlHSTBGUHQ5ODh3MWF0bXlwY1U1Z1lDQ3lzN01Cb014RlE3b01IRGdRMGRIUk9IZnVIRkpTVWpCdjNqeDgrKzIzTURZMlJsRlJFUll2WGl4V1poc3laSWpPc05uS2xTdkZZKzdkdTRlNWMrZmlsMTkrd2YvKzl6OGtKeWRqeDQ0ZEdyOXZGaFlXR3Vlcks4enA4MTYwWWNPRzJMdDNMNnl0clRGcjFpeGN2bndaTldyVUVGdHVBcXJxYzNmdTNJRzF0VFZjWEZ3cTlId1FFUkVSMGQ4SFAxRWdJaUlpSWlLcWdKY3ZYMkxkdW5YaTEyb1NpUVFTaVFSSGp4N0YrZlBuOGYzMzMwTW1rd0dBeG9kUzZnOFdmdnp4eDFLdm9mNkFCUUFLQ2dxd2JkdTJNdWYwNFljZkFnQWNIUjNoNk9pSWpJd003TisvSC92MjdVTm1aaVlBMVljekF3WU1RTmV1WFdGaVlvS05HemZpMHFWTEFJQzh2RHpNbVRNSEppWW1GWGtxaUlqK3NTUVNDV3hzYk1TL3NXVVJCQUhwNmVsNmYwaE9SRVJ2ajl6Y1hKdzhlUkl4TVRHb1hyMDY2dGV2RDF0YjIzSVhoYWpEWUtWWnRXcVZSZ3ZIa2txR3pRQlZlMDB2THk4QXdJMGJOd0NvL2p1a3JrUjE5KzVkckY2OVd1T2NmdjM2bFhuOU55a2dJQUJTcVJTUmtaRzRlUEVpZXZmdWpZNGRPNHFCczBHREJzSGMzQnh0MjdiRmtTTkhJQWdDakl5TUlBZ0NrcE9UWVdOamd5Wk5tbFRvbWhWWkRIVHExQ2t4ek5XcFV5ZXRzRmxsL2ZiYmIzanc0QUVBd04zZEhSY3ZYa1J4Y1RHVVNxVVljTHQvLzc0WWpyTzF0WVcxdGJYR1lxRjMzMzBYZG5aMjR2dkt4TVJFZlBiWlo3QzF0VVZ3Y0RBR0RoeUlyVnUzb243OStqQTNOeGZQczdhMjFwakxxMVhyU3JaSVZRY1RSNDhlalhidDJzSEJ3UUZtWm1ZYTR6eDc5Z3diTjI1RWZIdzhIajU4aU9Ua1pBREE0TUdETVdyVXFDbytVMFJFUkVUMFY4WEFHUkVSRVJFUlVRVmtabWFLSzhSTEtpd3N4Sll0VzVDWm1Zbk16RXdzWHJ3WUN4WXNBUEQvMWNyVUs4b0xDd3V4ZmZ0MnZhNlhuNTlmN3JIcXdGbGNYQndpSWlKdzRzUUo1T2Zudzl6Y0hBRUJBZWpWcXhjOFBUMGhDQUp5YzNPUm5wNk9MbDI2NE5xMWEzanc0QUdpb3FMRTlpME1uUkVSNmNmYTJocHBhV25sSHBlUmtZSGk0bUtOOWxsRVJQVDJVeXFWMkxObkR6SXlNdENuVHg4MGJOandqVnkzYmR1MnVIMzd0dGppOGZUcDB4ZzVjaVFFUWNDVksxY0FxQUpNNWJWcFBuNzhPQlFLaFZpWnF6eE9UazQ2dDFlclZnMGZmUENCWG1QODV6Ly8wZG9tbFVyUnFWTW4vUDc3N3hBRUFRY09IQkJiaGpvN095TW9LQWlBcXNXbmVxR050N2MzbEVvbHJsKy9qdFdyVjJQVnFsVTZxM01aWWpGUXo1NDlzWGZ2WHNoa01vd2JOMDZ2eDZtUGMrZk82UXdWM3J0M1R5dFVDS2phZEcvWXNFRmptNWVYbDhhL0g0NGRPNGFDZ2dLa3BLUmcyYkpscUZ1M0xrSkRROUdpUlF1TjZuZmx0VVc5ZS9jdWpJMk44YzQ3NzRqYnFsZXZEcmxjTHM0alBqNWVIRE05UFIyN2QrL1dHdWZGaXhkbFhvZUlpSWlJL3Q0WU9DTWlJaUlpSWpJQUV4TVR6SjQ5RzZHaG9TZ3FLa0pVVkJUMjdkdUgvdjM3aTRHejE5bTI4dGF0VzVneVpZckd0cG8xYStMdTNidTRmdjA2Y25KeWtKdWJxMUU5cmFUTGx5OWo3dHk1bUQ5L1BrTm5SRVI2a01sa1NFaElnQ0FJWlZhNlVZZlM3TzN0MzlUVWlJaklBS0tpb3BDU2tvSmh3NGJCd2NIaHRWMG5PRGhZNDNzUER3Kzg4ODQ3U0VwS3dxWk5tNUNTa29Jelo4N0F6TXhNREZYNStQaUl4Ny96emp2dzgvUERwazJiY1BEZ1FZMnhkdTdjcWRFdXNpeWx0WXEwdHJiR2dBRUQ5QnBEVitBTUFNek56UkVXRmdaemMzTXhoR1ZtWm9hWk0yZkN4TVFFUlVWRldMaHdvUmhnQ2dvS1FuWjJOcTVmdjQ3WTJGaXNXN2NPNDhlUDF4clhFSXVCWEYxZDBhSkZDL1RwMHdkbno1NHQ5VEdvbGRaZXRLS3ROaXZqbzQ4K2dxZW5KOWF2WDQvNCtIZzhldlJJREJTcXE0NEJRSTBhTmNvY1o4bVNKYkN5c3RJSW5LV21waUloSVFGU3FSVDc5Ky9YZVo2dHJTMWNYRnpnNU9TRWV2WHFWYmp5SEJFUkVSSDl2VEJ3UmtSRVJFUkVWQUZ5dVZ4c1FSSVNFb0tFaEFSeFg3MTY5VEJpeEFoczJyUUpBUERERHorZ1c3ZHVXaDlxV0ZoWWxQcUJoQ0FJR0RkdUhQNzQ0dzl4Vzl1MmJjVVBTRXJUcUZFam1KbVpJVDgvWDl4V2NtNXFFb2tFVmxaV01EYzNoN201dVhqT2t5ZFBjT1hLRmV6YXRVdXNtRVpFUktXVHlXUVFCQUhaMmRsaTFSUmQwdExTWUdwcVd1WXhSRVQwZHNuTnpjV2xTNWZRcGsyYjF4bzJBMURxdjcyTGlvb1FIaDRPaFVLQkxWdTJpTzBOSlJJSmV2VG9JUjVuYkd3TW1VejIyaGFOWkdabVl1L2V2VlVhSXkwdERaczNiOGJSbzBjQnFPWThZOFlNTkdqUUFBcUZBbDk5OVJWKysrMDNBRURuenAzaDdlME5BUEQwOUVSMGREVDI3ZHNIaVVTQ01XUEc2S3gwOXFxS0xnYjYvUFBQVWJObXpTby96cExVMTVGSUpEaDI3RmlWeG9xUGp4ZS9ybG16SnFaUG40NTkrL2JoeVpNbnFGT25EdUxqNDNIcjFpM3hHQk1URTQxejFDUVNDZXJXcmF2ekdoczJiTUNHRFJ2dzBVY2Z3ZEhSRVRLWkRPYm01b2lPamdZQUxGNjhHTjdlM2poNjlDaDI3ZHFGd1lNSGw5czZsb2lJaUlqKzNoZzRJeUlpSWlJaU1xRDMzMzhmWjg2Y2dTQUkrUHp6enlHVHljUzJMZnBVT051MmJadEcyQXhRVlZjNGVQQWdldmZ1WGVwNXBxYW1HRDE2TlBMeThtQmtaQVJIUjBkVXIxNGRWbFpXc0xLeXd0Q2hRd0dvMnRhb0EzTkpTVW5JenM2R2k0c0xacytlRFd0cmEvRTRJaUlxbXpwQWxwV1ZWVzdnak5YTmlJaitXaDQrZkFpbFVnazNON2MvYlE3R3hzYm8zNzgvZnZqaEJ6eDc5Z3pQbmowREFQajYrcGJhL3JJc3VoYThmUC85OStWV1FIdjU4bVc1VmIvS2N2YnNXWHp6elRmaXdoaExTMHZNbWpVTFBqNCt1SC8vUG1iUG5vMzA5SFFBcWxhaEphczJmL2JaWndnTkRVVjJkamIyN3QwTE16TXpoSVNFaVBzTnNSZ0lVSVc0QUtCdTNib0lDQWpRZWd5blRwMFN6OU8xWHhkMWhWTnpjM085amkvTDZOR2pLN1R2cDU5K3drOC8vYVMxM2NURUJJY1BIeTczZWp0MjdBQ2dXc0NrZnI2VGtwSnc4T0JCckZ5NUVvSWdZTStlUFpnOGViSytENEdJaUlpSS9vWVlPQ01pb2dvWk9IQWdBS0JPblRwWXVYTGxuemFQcEtRa0tCUUtBRUR0MnJYRlZaNlZjZlBtVGFTa3BNRGYzOThnYzd0NDhTTCsrT01QREI4KzNDRGpBUkFmcTVtWm1VRnVWQUhBK1BIajRlYm1odTdkdTZONTgrWmErM3YxNmdWQWRmTnUzYnAxQnJsbVJUeDgrQkJidDI3RnhJa1QzL29QNkRadTNJaTR1RGpZMk5oZzRNQ0JhTkNnd1o4OUpTMzUrZm1JaVlsQmRIUTAyclJwZy9yMTYxZDRERUVRc0hidFdxU2twRUFpa1dEOCtQR29YcjE2aGNmSnlzcUNJQWhsdm02dlg3OE9RSFZqOWsyM2FIZ2RyemRET1hEZ0FJcUxpK0hpNGlLdStINVZjbkl5VHAwNkJRQm8wcVNKenRlM3JuTW1UNTZNZHUzYW9XdlhybWphdENrQW9FK2ZQZ0JVYlRQVU41eXBmRVpHUnZqaWl5OWdaMmNuQnN6eTh2SUFsQjA0RXdRQk8zYnNFSjlycVZTS1NaTW1ZZm55NVJBRUFTdFhya1JSVVJFQ0F3TkxIYU5mdjM1SVNFakFyRm16WUc5dmp5KysrQUkyTmpZNmozM3g0Z1hDd3NMdzRzVUxoSVNFWVA3OCtUQTFOUzJ6TFJ3UkVmMC85YjlsTWpNelVhdFdMWjNIRkJjWFE2RlFWQ29ZUUVSRWZ4NzErMEoxRU9sTkVBUUJaOCtlaGFlbnA5Z1NjZURBZ1RoNDhLRFlhdExZMkJoanhveXAxUGlKaVlsYTI5VHRHRjhuYjI5dldGdGJJejgvSHg0ZUhwZzJiUnFjblowQkFHNXVibkJ3Y0VCNmVqb2FOV3FFcjc3NkNwYVdsdUs1enM3TytQZS8vNDI1YytmQ3hzWUc3Ny8vZm9XdVhkSEZRSzFhdFVLclZxMjB0cDgvZjE0TW5JV0ZoZWwxYmZVaW92TGFXNzR0cGsrZnJuVnYxTm5aR1ZaV1Zzak96c2JXclZ1Um1wb0tBT2phdFNzbVRwejRaMHlUaUlpSWlONGlESndSRVZHRlpHUmtBRkNGRDhvVEh4K1BLMWV1Nk54bmJHeU03Ny8vWHUvcnZyb0tjOU9tVFRoOStqUUFZTjY4ZVdqZnZyM2VZNVcwZmZ0MmJOKytIYWFtcG1qWXNDSGtjam42OU9rakJnTktrc3ZsT2x1VGJkMjZWZndBNllzdnZrQmtaQ1FBd01YRkJaMDZkUUlBZE92V1RlODU5ZTdkRzVNbVRkTFlObWpRSUFCQTM3NTlNV0hDQkFEQS92Mzd4UnVnNVhtMVBjUGp4NDhSR3h1TDJOaFk1T1hsb1huejVvaVBqMGRoWWFFWWxsTGZnRlAvUHdBY1BYb1V6Wm8xZzVPVEU4TER3OFhWdFZXbGZreHFDUWtKbURGakJsSlRVeEVkSFkyRkN4ZkN3Y0ZCNStwTVhjYU9IV3VRZWVsRHFWVGl5SkVqeU1qSWdFUWl3YWhSbzk3WXRTdGkwYUpGT0hmdUhBRGc2ZE9uK095enp5bzh4cVpObThUMkVvTUdEYXBVMkF3QTl1N2RpeDA3ZHNETnpRMmpSbzFDbXpadGtKZVhweEh1bWpadEdnRE4xY29saFlXRmlUYzZxK3JWOFEzMWV0dTJiWnRCNWpkczJEQklwVklvbFVxc1hic1dCUVVGNk51M2I2bUJzNnRYcjRvcnVELzc3RE85QW1kSGpoeEJTa29LSWlJaUFFQU1uS24vRnBxYW1ocmlvVlNZSUFoL3luWExrNTZlTHY0M1RMMFMvMVVsUDVpS2pZMFZQOGdwK2VGSlNVK2VQTUhLbFN2Rk5qS0FhcVY2ejU0OWtaeWNqQjA3ZGtBUUJLeFpzd1pSVVZFWU5XcVV6dURvNmRPbjhkMTMzeUVuSndmUG5qM0RqaDA3TUg3OCtGS3ZtWm1aaWNMQ1FxeGJ0dzVYcjE3RmpCa3o5UHB2UEJGUlZURFkrdGYxdHY2M21ZakkwTlIvNzk3RWV5RkJFSEQrL0hsczNib1Y4Zkh4K09hYmI4U1EwdSsvLzQ3TXpFenhXSWxFZ3FkUG4xYXFsZUdJRVNNcU5iL1MzcGZyb3V2K2wwd213K1RKazdGdjN6NE1HVEpFREpzQnF2dU1reVpOd3JGanh6QnExQ2prNWVYaDh1WEw4UEh4QWFCYXNCWWZINDlodzRhaFdiTm1GVzVQWGRuRlFGV1ZrSkNBbEpRVUFEQklsYnlsUzVlV3VxK2dvQUQvK2M5L3hIdVdjcmtjSTBhTVFMVnExYlNPTlRJeXF0QjFKUklKbWpWcmhxaW9LUEVlektCQmcvRE9PKzlnelpvMWVQLzk5K0hvNkZpaE1ZbUlpSWpvNzRPQk15SWkwcUJ2TUNvaElhSE1ZNGNPSFlvNmRlcGcvZnIxT3ZkWGRqV21Xc2tWbUJXOTJWUlMvZnIxSVFnQzh2UHpzV1RKRXF4WXNRSnl1Unk1dWJtUVNDUW9LaW9TUTFXMWE5ZEdmbjQrek16TUFFQm4rS3hMbHk1aTRHejU4dVZvMnJUcGE2dk90WC8vZnAxejBPWFZ3Smw2amdEUXVuVnJqQjgvSHJHeHNmRDA5TVIzMzMybmM0eVhMMTlpK2ZMbFVDcVZHRDU4T0s1Y3VZSjc5KzVWL2dHVVVESndGaHNiaTFtelpva2hEanM3TzlTcFV3ZXBxYWtJRHcvWGE3elhGVGhic1dLRjFyYk16RXd4aUdsaFlZR2RPM2VXTzA3anhvMzFic0ZRRVVlT0hDbDFYOG5YU1dSa0pEdzlQVXM5dG1mUG5ocmZDNEtBelpzM1kvZnUzZUsyOFBEd2NuOGV2cjYrK1BMTEw3VzJSMFpHUWhBRVBIejRFQzR1TGtoTFM4TUhIM3dBTnpjM0RCMDZWQXhxbHVYWnMyZElTa29xOXpoRHFjenJiZnYyN1FhNTl1REJnNUdWbFlWbno1NmhvS0FBZ09xR2Rja0FuSTJOamZoN2VQZnVYWEY3N2RxMU5ZNHpOVFdGaFlXRnh2aUZoWVZpU3cySlJJSUJBd2FVTzZlaW9pS2twS1NnZHUzYWxYOWdlbEFvRkRBeE1YbXQxNmlNckt5c010dk9MRnk0RVBmdTNZTlVLa1Z4Y1RHZVAzOHVmbUQxNm5NV0V4T0QvLzczdnpoMTZoU1VTcVc0ZmZqdzRXSlYwUTgvL0JDcHFhbmlhL3phdFd1NGR1MGFQRDA5MGFsVEo3Um8wUUxXMXRaWXUzWXR6cDQ5SzQ3UnAwOGZqQnc1RW9JZzZBd0l0MmpSQW12WHJzWDgrZk1SR3h1TGE5ZXVZZXpZc1pnMWF4YWFOV3RXK1NlSWlJaUlpSWowRmhvYWl2djM3NHZmUDN2MkRNMmFOY1BPblR1eGMrZE9qYkJ2WVdFaDVzNmRpNUNRRUx6Ly92dGlpRHM3T3h0eGNYSGljVStmUGtXZE9uWGUzSU1vUjRzV0xiQnMyVEtFaFlXaGZmdjJHRGR1SEdiT25JbkhqeC9qbzQ4K3dxZWZmb285ZS9aZzNicDFFQVFCNjlhdFE5MjZkVEZtekJpa3BLVEF6YzBOUTRZTTBScjNkU3dHTW9RVEowNklYK3V6Q0t3OFhsNWVXdHVLaTR0eC92eDUvUERERHhyM0t4SVNFckJ3NFVLMGFORUNYYnAwUWNlT0hmVzZkL3JreVJPY09uVUtqbzZPOFBUMHhQUG56N0Y5KzNaY3ZueFpQS1puejU0WU8zWXNkdS9lallpSUNHUmtaR0RXckZsVmZueEVSRVJFOU5mRXdCa1JFV2tvYjFXYU91QWhsVXJMTEFsZmtSYVhHelpzZ0ZRcVJVaElDQUJWVmFIQXdFQWNQWHBVSStCU1VzbkFXV1VxTmFrcnByVnIxdzVlWGw3NC9mZmZjZmZ1WGV6WnN3Y3pac3pBL1Buek1YcjBhTGk2dW9xdE1ULzQ0QVBNbno4ZklTRWg4UGYzMXhtNDY5U3BFOXEzYjQvejU4OGpLeXNMbXpadDBpaTEzNmxUSjN6MDBVYzY1NlIrL0crQ3VqcWNWQ3BGaHc0ZGNPblNKY1RHeGlJNk9ocVBIajFDM2JwMXRjNDVkZW9VaW91TEFRRE5talVydFhwZFZadzdkdzZMRnk4V1Y1czZPanFLN1JRTVZjMnFLZzRlUEZqbS9weWNuSEtQQVZTclQxOUg0R3pac21WNkhaZVRrMVBtc1NVRFoxbFpXVmk2ZENuT256OWY1ZmtCcXNxSDhmSHhBQUEvUHo4NE9qcmkzTGx6VUNxVllyc0owcFNabVlrUFB2aEFZOXVLRlNzMEFwRGg0ZUZpWmJhU3BrNmRxdkc5djc4L3BrK2Zyckh0OE9IRFNFdExBd0IwNk5DaDNBOGxCRUhBb2tXTGNPWEtGVXlkT2xXdmdHQmxKU1VsdlZVZmt1aXJRWU1HNHQvWlYvWG8wUU9BcXMzdHYvNzFMOFRHeG1yc3Q3UzB4TVNKRXpWYW1VZ2tFa3laTWdWeXVSeGJ0bXdSSzA5R1IwY2pPam9hTFZ1MnhIdnZ2U2VHaWMzTXpEQisvSGcwYU5BQXZYdjMxcHBEeVZYdGpvNk8rTzY3NzdCOCtYS2NPSEVDcWFtcGlJdUxZK0NNaUlpSWlPZzFLbGxaWHgwMnM3S3l3cUJCZzJCdGJZMXg0OGFKNzUwQm9IMzc5ckN3c01DSkV5ZWdWQ3F4Y2VOR1hMeDRFWjkrK2lueTh2THc1WmRmaXUvckFHRFVxRkZvMjdZdFdyUm9nWVVMRjhMUzBsSjhIeUFJZ3ZnL3BWS0o0dUppRkJjWEl5b3FDaktaVEt4NHJWYmVvbE45N04yN1Y1eWZyNjh2SEJ3Y2tKdWJDMEQxbm5UbzBLSHc5ZlhGdW5YckFBQy8vUElMcGsyYmhzREFRR3pZc0FFUEh6N0U4ZVBIdGU2bEdHb3hVRVVlWDFuSHpwdzVFNzYrdnVLOUlZbEVBajgvUDczSExzL3o1ODl4OSs1ZC9QYmJiN2g0OFNKZXZud3A3ck8zdDRlbnB5Y3VYcnlJb3FJaVhMOStIZGV2WDhmS2xTdlJ0bTFidlB2dXUvRDE5UlYvMy9Mejh6Rmx5aFR4L0IwN2RnQlFMVXdWQkFIWHIxL1hxbXdhR1JtSkFRTUc0T0xGaXdCUWF1VjFJaUlpSXZwbllPQ01pSWcwcUc4dWxCZCtra2drT3RzS3RHdlhEcU5IanhhL0R3Z0l3T25UcDdGdzRVSUF3T0xGaStIdDdZMzkrL2VMeDhqbGNraWxVdkY3VzF0YnlPWHlNbHQ2bFF5Y1ZkWEhIMytNeVpNbnc5SFJFWTBhTlVKeWNqSVNFeE14Yjk0OGplcE14c2JHS0Nnb3dKSWxTOUM0Y2VOU3h4czNiaHl1WExtQ3JsMjdZdHk0Y1JyN3JLeXM5RzU3c0czYk5xMEtTUkVSRVlpSWlFRExsaTAxdHIvYWNoUlEvUXgxVldTNmYvOCtIajE2QkVDMXl0TGEyaHJ2dmZlZUdDZzZjdVFJUHZua0U2M3oxSlYxNnRldmo1WXRXMkxWcWxWNnpYM1hybDFsaGhQVkRoOCtqT1hMbDR2ZjE2eFpFMHVXTEJGWG9zcmxjcDJQazE2Zml4Y3ZZdFdxVldJYkNMV21UWnRpN05peHNMS3lFcmRsWkdSZ3c0WU5pSTZPQnFBS3ZQVHQyMWRyektOSGo0cGZCd1VGQVFCdTNyd3BidnY5OTk4MWdtY0toUUpidG16UkdDTW9LRWo4VzZWTHladS9HelpzZ0t1cmExa1BFOERyZWIycGo3dHo1NDdZSnJkRGh3NllPM2R1dWZNcFNkOVdudWJtNW1MRlJrQVZLSDIxT3RpcmY3Zno4L1BGVnJVU2lVU3JHcUl1SzFldXhKa3pad0FBQ3hZc3dQejU4dzE2QTEwdEppWUdhV2xwNk5DaGc4SEhycXFTTFdYKzlhOS80ZW5UcHhyN216UnBBa0QxbkpxWW1NREN3Z0p5dVJ5OWUvY1dBM3BtWm1iNDZLT1A4TzkvL3h0S3BSSVNpUVJkdW5UQjZOR2pOVmJnbHhRVUZJUjI3ZHJoaHg5K1FHUmtKSlJLSmV6czdEQmp4Z3pZMmRuaDZkT25pSXlNeE15Wk15R1h5MUZjWEF4alkyTVVGUlZwalBQcTZuaFRVMU5NbXpZTmJtNXVFQVFCL2ZyMU04anpSRVNrRDdab2ZQdXhCU29Sa2VHVnJHaG1ZbUtDd01CQURCMDZGQktKQkNFaElScmhzYjU5KzJMOCtQRXdNaktDbFpXVmVFOHRPam9hcTFldnhzY2ZmNnl4aUNnMU5SVjM3OTdGdVhQbmNPN2N1UXJOYStUSWtWcUJzNnBLUzBzVDMzZks1WEowNzk0ZEVva0VuVHQzUm5oNE9KS1RrL0g3NzcralJZc1dhTkdpQlg3NzdUZjgrdXV2R0QxNk5QcjE2NGVmZi80WkNvVUNPM2Z1aEwrL3Y4WTl4UExvc3hqSTBINzY2U2V4QXJtUGowK3A3KzhxNHNpUkkxaTNibDJwOTBNN2RlcUUwTkJRMk5uWklTTWpBNmRPbmNMUm8wZng0TUVERkJVVmliOExUWm8wUVpzMmJRQ29LcGZmdW5WTGE2eHIxNjZKL3o2enRMUkVjSEF3ek0zTnNXTEZDbVJsWlluM2ZTVVNpZGo2bElpSWlJaittUmc0SXlJaW5jcHJIVmRVVktUem1JWU5HMWI0V3EvZTRObStmWHU1cmVpeXNyTEVyL3YyN1Z1aG0wMnY4dlQweEtlZmZvcUFnQUN4blA2MGFkT1FrSkNBeDQ4Zmk4ZDVlSGhnL3Z6NXVIRGhRcW1WMXdCVnRaaE5temFoVnExYVd2dU9IRGxTWnR2RE42SGs5ZFUzdlZxM2JnMEhCd2NrSnlmaitQSGpHRGx5cE1ZNTBkSFI0c3BhZFVpb0xEZHUzQUFBMUt0WFQ2K3dHYUJhRldscGFZbWNuQnpVcmwwYlM1WXN3ZlhyMTJGcGFWbG0rUEJOS2hrMFNraEl3Smd4WThRZ3gvang0OUcvZjM5eHYvcG1xbzJORFhyMTZ2Vkc1MWt5REtPdlZ3TlRXVmxaR21HelhyMTZJVE16RTVHUmtiaDkremErK09JTGpCZ3hBbTNhdE1IaHc0ZXhaODhlOFhVcGw4c3hlL1pzdUx1N2ExeWpxS2dJSjArZUZMOVh0L1g4N2JmZnhHMFJFUkVhNTJSa1pPREhIMy9VMk5hclY2OHF0ZEo5MDBxMk1uUjJkcTd3K1RZMk5nZ1BEOGZFaVJPUm1KaUl2bjM3YWdYRGJHeHNjT0RBQWR5NGNVT3NxamhzMkRBRUJ3ZVhPZmF1WGJ2dzRzVUxBRUNkT25YS0RPY3BsVXA4KysyM09IYnNtTGp0M1hmZlJidDI3U3I4bU1xVG5KeU1reWRQd3NQREF3MGFOREQ0K0pXbEsyeFlNaWlyNXVucHFWZEExc2ZIQjU5KytpbnUzcjJMb0tBZ3JkZU1MczdPenBnOWV6WlNVbEp3K3ZScE5HalFBSFoyZGdCVWxUamZmLzk5R0J1cjN1WkpwVklNR1RJRW1abVpNREl5Z3FtcEtkemMzTkNsU3hlZFk3Ly8vdnZsWHArSWlJaUlpS291S0NnSVM1WXNRWnMyYlJBYUdnb25KeWR4MzlTcFV6RnIxaXhZVzF0ajRzU0pHdjkrRHcwTlJZTUdEYkI2OVdvSWdvQ3dzREE0T3p1alRwMDZxRmV2SG1iT25BbEE5ZDdsNk5HanVIZnZudFlDbE5KSUpCS05Tc3RxTXBsTTd3cGd1cXFOSFQ5K0hEazVPUUNBTVdQR2lKWFd1blRwZ3ZEd2NKaWJtK09QUC81QWl4WXQwTDE3ZDhURXhLQjE2OWJJeU1pQXZiMDlnb0tDc0hIalJxU21wdUxldlh2aXZRVEFNSXVCMU9NWWdwV1ZGVHAyN0lpalI0OGlMUzFOWnh2UXluajMzWGV4ZCs5ZTRPM0JVd0FBSUFCSlJFRlVqY0NabVprWk9uVG9nUDc5KzZOUm8wYmlkaHNiR3dRR0JpSXdNQkIvL1BFSERoNDhpRk9uVGlFbkp3Y3RXN1lVMy9lYm1wckMxZFVWOWV2WGg1dWJtL2kvSTBlT1lNZU9IZWpWcXhlR0RCa2l2dCs4Zi8rK3hqMUZIeDhmVks5ZTNTQ1BqNGlJaUlqK21oZzRJeUtpTXVscXY2WkxWVXZyVjVUNkJvdVJrUkZDUTBPcnZPbytNREJRL1ByaHc0ZTRjK2NPamgwN3BoRnNPM2JzR1A3NzMvOXF0VC9UUlZmWXJLSWFOMjZNL3YzN0l6czdXd3g0dUx1N3c4dkxDM0s1WE9NbTNpKy8vS0oxdm5vMVpVbFpXVmthZ1I4MWlVU0NuajE3NHM2ZE8raldyWnZXODFtclZpMzA2OWNQMTY5ZlIrZk9uY1h0R3pkdTFEbjNlL2Z1bFh1TTJxaFJvOFJyakJ3NUV2LzczLy93MVZkZklUWTJGc3VYTDhlMmJkc3dlL1pzalJ1S2Z6WkJFTEI4K1hMeHBxMjd1N3RXTmE5Tm16WUJVTjIwZkZPQnN6Rmp4Z0JRM1Z5c3FNR0RCMnY4enNoa01peFlzQUR6NXMzRDZOR2owYWxUSndpQ2dKOS8vaGsvL1BBRFVsSlNzSFRwVW8weFRFMU5NV2pRSUF3Yk5reG5CY1F6Wjg0Z1BUMWRZMXRTVXBKR201RFg0Y2lSSThqTnpVWC8vdjFML1Z2eE9sNXZhb21KaWVMWFAvMzBreGhHTE0vKy9mdGhhV2tKaVVRQ3BWSXBqaU9WU3NYMm1lSGg0YkMxdFJYRGdpVmIzWmJjWHBLam95Tk1UVTN4NU1rVC9Qenp6K0wyc3Y2T0ZoY1hpNEZiTlg5L2Y0U0ZoUm1zNmtsQlFRRlNVbElRRnhlSHExZXZvbWJObW5qbm5YY01NdmJickcvZnZqcXJBWmFuWnMyYVdnRXhpVVFpaHMzVVJvd1lVYVg1RVJFUkVSR1I0UVVFQk1ER3hnWnQyN2JWMnVmajQ0TXBVNmJBejg5UDV3Szg3dDI3dzh2TEMzRnhjZUtpcGlsVHBxQkpreWJpZ3N3ZVBYcWdSNDhlRUFRQmFXbHB5TXZMUTJGaElaUktKWlJLcGRoU1UwMGR5Q3BaalVzZFhyT3lzdEs3a3BXNk9sckppdWlEQnc5Ry9mcjFjZW5TSlkzSDI2aFJJM3ovL2Zkd2QzY1g1OTJsU3hkMDd0eFo0MzFObno1OVlHTmpnODZkTzRzTFJRMjlHS2lpaS9iS3MyTEZDdXpkdTlkZzFlSk1URXd3ZWZKa2JOeTRFWTBhTllLWGx4ZGF0bXdKYzNQek1zK3JWNjhlSmsyYWhMRmp4K0wwNmRObzJyUXA3TzN0c1dIREJyaTR1SWpodjVJR0RoeUk5OTU3VDJ1aDM1UXBVOUN1WFR0Y3VYSUZNcGtNQXdjT05NaGpJeUlpSXFLL0xnYk9pSWlvVENkUG50UVpVREtrQXdjT3dNaklDTys5OXg0QVlPalFvUmcyYkJqMjd0MHJoblpLVWlxVnlNM05CYUFLWHZ6d3d3OFZ1bDZmUG4xUW8wWU56SjA3VnlNOEVSWVdoaFl0V21EY3VIRW9MaTZHazVNVC9QMzlFUkVSQVVFUXNHL2ZQcVNrcEtCSGp4NW8yN1l0NXMyYnB6SHVxbFdyTktvemxRenJWZVRHbGZxR1RwczJiZENtVFJzY1AzNWNETUEwYmRvVTQ4ZVBCNkM1YW5UOSt2VjZqWDNnd0FIeHVYdlY4T0hEU3oydmV2WHFDQTBOaFZLcDFMZ1pWVmFsTndENDQ0OC9OTm9qNnFJT25BR3FuMDFBUUFEUzA5T3hlUEZpQ0lLQUZ5OWVJQzR1RGhjdlhpeHpuSkxjM054MHJzbzFsSjA3ZDRwdEI0eU5qZkhaWjU5VnFjcWVJY1RIeDJ2OEhyd2FCcXVJeG8wYnc5UFRFL2IyOXBnOWV6YVNrcEx3NDQ4L0lpNHVEakV4TWFXdWpsWXFsWWlLaWtKQ1FnSnExcXlKYXRXcXdkcmFHbks1SEY1ZVhqcFhPa2RHUm1yTVdkM3FUeDFpclV5MXRwTDI3OStQUTRjT1FSQUVYTDU4R1dGaFlUcFg0TDZPMTV0YXlRcG4rcEpLcGVLTmRFRFZhbFM5dlhuejVsclBwYTQyeUtXMXZWMnpaZzNjM2QzeDlkZGZvN0N3VUsvNVpHZG5hL3k5N04yN055Wk9uS2hYMk96Q2hRc1ZldjBhR1JtaGJkdTI4UFgxMVhuem00aUlpSWlJNk85QVY5aE1yV2ZQbm1XZVc2dFdMWTNGanMyYk45ZDVuRVFpcVhRVnFxNWR1MWI0bkpKVncwcHExYW9WV3JWcXBiWDkxWXJXdXU2dFdGcGFsdnQ4dkcxcTFhb2wzazh3RkU5UFQ1MmhPbjJZbTV0clBJY2xBNEd2TWpZMkxyV3FmTHQyN1Y1TGxYTWlJaUlpK210aTRJeUlpTXJrNnVvS1B6Ky9jbzk3dGVVZEFFUkZSZUhmLy82M3hyWnAwNmFoUm8wYUdpWGxUVXhNTkc0b1NhVlNtSnFhbGhyZ1VaZmhCNERDd2tLZDF5NUxseTVkU20zejZPRGdnQ2xUcHFCMjdkcG8yclFwamg4L0RrdExTMlJuWitQQmd3ZXd0YldGcjY4djJyZHZqOTY5ZXdNbyt5Yk5xL1BWUjFaV0ZxcFZxeVlHT1k0ZVBTcnVlL3IwS2ZMejgyRm1abGFoTWRYejJMTm5qODU5WlZXb1MwaEkwTnEvZHUxYTFLdFhyOEp6S0k5RUlrRlJVUkhtekpralZveHExYW9WZXZmdWpZQ0FBTDNINmRpeDQyc0xuRjI4ZUZHajVlc25uM3hTNlpaL0gzendnVUhtVkt0V0xVeWFOTWtnWTZsbFptWWlPRGdZK2ZuNXBSNVR2MzU5MUtoUkE5ZXVYVU5oWVNHS2lvb1FGeGVIdUxnNGplTkNRME5SVkZTRW1KZ1lyVEZPbkRnQlFCVzBOTlRLMzVJZVBIZ2dydHErZHUwYVJvOGVqU2xUcHFCRGh3NDZqemZVNjYya2toWE9Sb3dZVWVaNEd6WnNnQ0FJc0xhMjF0aCs2ZElsQUtvd1lNa2dXbVh0M0xrVDkrL2ZyL0I1RW9rRUgzLzhjWVYrZC9WdFRTS1JTRkN0V2pXNHVyckN3c0tpd25NaklpSWlJaUlpSWlJaUlpS2lONE9CTXlJaUtsZHhjZkZySGI5SGp4NGEzMi9mdmwwajBQTXFkVHZOeWxLWG02OVJvd2Fjbkp3MHdpQ0FxcTNCMWF0WE1YSGlSTEUxcEx1N08yeHNiSERqeGczTW56OGZucDZlQ0FvS2dxK3ZyMWptMzl2Ykc2YW1wZ2dQRDljWTcrclZxMWl3WUVHRjVoZ1JFUUVMQ3d2RXg4ZUxsWTJBL3cvTWZQYlpaeHJINjJvUEVCSVNvdEZPNytMRmkxQW9GQldhaDc1NjkrNHRCcDdVNGJUZzRHQjgrT0dIMkxadG0vanpWTTl6eFlvVk9IandvTlk0ZVhsNW1EVnJsa2FMeFduVHBobXNaVjlWM2JwMUMxOTk5UldVU2lVQVZadUxmdjM2NGVUSmsxaTBhSkhPYzNRRjl0VFB3NHNYTHd3eUwxTlRVOVNvVWFQYzBObUtGU3NBQUhaMmR2and3dzlMUGM3SnlRazJOalo0NTUxM2NPVElFUUNxTUZDZE9uWFF1SEZqTkcvZUhON2Uzbmp5NUFrQVZVdmFnb0lDM0x4NUUvZnUzVU5jWEp3WXREUXhNWUcvdjc5VytCUlEvVzN4OFBEQW8wZVAwS0ZEaDlkU0pXN3ExS200ZWZNbTFxNWRpOExDUW1SbVptTCsvUG5vM2JzM1B2bmtFNDN3bHlGZmJ5V3BLNXlabVptVldVa3dOemRYcko3MmF1Qk0zU3JUM2QwZEtTa3A0dmJFeEVSa1pHVGc4T0hEZVBqd0lUNzk5Rk1Bd0tCQmd6QjI3TmhTcjNYdTNEbHhUcnBDaFRrNU9kaXdZWVBHTmdzTEM0U0ZoYUZqeDQ2bGpxdUxYQzdYTzNSR1JFUkVSRVJFUkVSRVJFUkViejhHem9pSXFFeng4ZkVhNForS2NITnpRMmhvS0dKalk4V3FRZjM2OVVQRGhnMUxiZXVvRDBkSFI1MkJqN0tVRElPb0F5WVRKa3lBUXFIQW9FR0RBS2pDVHJ0Mzc4Yng0OGZ4Nk5FakFLcldiZ01HREVCd2NEQ2VQWHVHOCtmUFk5ZXVYWWlPamtaMGREUmtNaG04dkx3d2J0dzR0Ry9mSHUzYnQ5Y0tuRlhGamgwN3RMWTllL1lNYTlhc3FmQlk3dTd1QUZTdENGNnR1aFljSEt4MXZEb2tabU5qZzM3OSttbnNzN096cS9EMXk1T1RrNFBaczJmanpwMDdPcStsNjJkZVhGd3NCaGJkM2QyeGJ0MDZnODlMN2RhdFc1Z3hZNFpHT0tleWJTbGVCNWxNSmxiZE8zejRNRkpTVWxDclZpMTA2OVpOYkV1b0RweVZQTFlzUTRZTVFkT21UZUhzN0F4WFYxZXR5bHJEaGcwRDhQOXRMMHUyVlhqeDRnVVNFeE5SV0ZnSW1Vd21CbGNsRW9sWWNVd3FsV0x5NU1rSUNnclN1N1ZqWmZUdDJ4ZU5HemZHRjE5OGdlZlBud01BRGg0OGlGdTNibUhPbkRsd2NYRUJZTmpYbTFwK2ZqN1MwdElBQUxWcjF5N3oyTXpNVFBGckd4c2JqWDNxc0dqSnRyMEFNSEhpUkFDcXFvTWx3M0lPRGc2bEJ1RGtjcmxZVFc3U3BFbjQ1cHR2TlBhZlBYc1dhOWV1MVFpMm1abVpZZVhLbFhCMWRTM3pNUkFSRVJFUkVSRVJFUkVSRWRIZkh3Tm5SRVJVSm45L2YweWZQcjNjNDNTMVpIUjBkRVMvZnYxdyt2UnBNWERtNStjSGIyOXZaR1Zsd2R2YlcrUDRrSkFRQUtwd1NHQmdvQUZtLy85S2hsblVGYzVlWlc1dWpzdVhMNHRoc3hZdFdpQWtKQVNQSGozQ3VISGprSnFhaW1YTGxxRnIxNjdZdEdrVExseTRnS3lzTENRbUpzTEJ3YUhVYTNmcTFFa3JMQlVlSG81MTY5YkIxTlFVaHc0ZDBubGVURXdNenA0OXE3R3RVYU5HU0V4TXhQdnZ2NCtkTzNlSzIzLzY2U2V0ODlVdEtkVmNYVjBoazhudzRZY2Y0dnZ2djlmWXA2dmFsVHB3Wm10clcyWTFMRU5adFdvVmJ0MjY5ZHF2VTFsNWVYbWx0cGQwZG5aRzM3NTlOYmFwZzBFeW1RenZ2UE9PenZNcUdwelUxNEVEQjhRV3NOMjdkOWZhbjVXVnBiUENIQUMwYk5rU2RlclVBYUNxcXJWNjllcHlyNmVyaWx0Sng0OGZSLzM2OVpHUWtJQ21UWnNpS2lwSzNGZldlYVdOM2JGalI4eVpNNmZjZVpYVW9FRURmUC85OS9qcXE2OXc3ZG8xQUtyblFSMmlNL1RyVFUxZDNReFEvWTFSVnlyVEpTa3BTZno2MVFwbitpZ1pNSHYxTlY2Uyt1Y3hjT0JBZE92V1RReWNLWlZLZlA3NTUvanR0OSswempFek05TUltNldscGVIaHc0Znc4dklTcXp3U0VSRVJFUkVSRVJFUkVSSFJQd00vSFNJaW9qS2RQSGtTSjArZS9MT25BUUJsdGkwc3kvSGp4MUZRVUNCK1gxcmdEQUFtVDU2TWxTdFhvbkhqeGtoTlRjWHMyYk9Sa1pFQmMzTnpCQVlHd3RiV0ZnOGVQTUM4ZWZQdzZORWpIRHAwQ0czYXRDbTE1YU1nQ0FnSUNDajFlZ1VGQlRvRE53RUJBVEF5TW9JZ0NHallzQ0h1Mzc4UFFCV0FtVE5uRG1yVXFLRVJnTm0wYVZPNXo0TkVJa0gvL3YzUnIxOC9qVERLclZ1M2RBWk0xQlFLQmJadDI2YTEzZEFoTkI4Zkg1dzRjUUwyOXZZb0xpNStiZTAvSzZ0VnExYW9WcTBhTEMwdHRkcXdObXJVQ0kwYU5kTFlwZzZjMmRuWlljS0VDVzlzbnRuWjJZaUxpd01BTkc3Y1dPY3g2ZW5wWXJXelYwMmZQbDBNbkJtU3U3czdYRjFkRVJNVFkvQ3g5V1Z0YlkyRkN4ZGl3NFlOT0hqd0lCWXNXSUFhTldvQVVGVThNK1RyVGExazRPemV2WHVZT1hPbVh1ZTlXdUdzWkRqeCt2WHJtRFp0R2dCVmVOWFcxbGJ2K2FqL1Z0bmIyMnUxM0RReU1rSzdkdTNFdndkMmRuWklUMC9YT2M3ang0OHhmZnAwbUp1Ym8wK2ZQaGd6Wm96ZWN5QWlJaUlpSWlJaUlpSWlJcUsvTmdiT2lJaW9USzZ1cnZEMTlTMzN1TjI3ZDFkbzNGOS8vYlhVd0V0RVJJUlcyN2lxVm9MS3k4c0RBSmlZbUlqdEJYVlJLQlNZTUdFQ2J0NjhpYzJiTjhQUjBSR0RCZzFDcTFhdEVCa1ppYkZqeHlJN094dGp4b3hCVUZBUXhvOGZYK3BZbVptWlZXckYxNkJCQS96dmYvL0Q2TkdqRVJZV0ptNHZxNXBhZVhTRnhHN2V2Q2xXTTlNbEl5TkQ1MzVEQjg0NmR1d0lUMDlQVEo4K0hUTm56bnpyQW1kR1JrWVlPblFvT25YcWhDRkRodnpaMHlsVlZGUVVsRW9sQUZWYjI2cnc5L2NYS3hIbTV1Wml6Wm8xQ0FvS1F0MjZkUUg4ZjFYQ1dyVnFZZUhDaFZBcWxkaTRjU1BlZSs4OXJkQ2FuNThmN096c3RBSm5RNGNPMVhudEgzLzhFWUFxZVBWcSs4K3F0SFUwTWpMQzJMRmpNV0RBQU5Tc1dWUGMvanBlYndDMHdvbjZlalZ3bHBlWGg4ek1UQ2dVQ2p4NDhFRGN2bVhMRm1SbVpzTFgxeGRUcGt6QnBFbVRJSlZLTmM3ZHRXc1hObS9lREFBWU1XS0V1RjFYVURZd01CRG56NStIczdNelJvMGFoZjc5Kyt1YzM4dVhMOFY1bFJaS0l5SWlJaUlpSWlJaUlpSWlvcjhuQnM2SWlFaWtVQ2d3Y2VKRWpXMUpTVW1Jakl6VWU0d0xGeTZJZ1lhdFc3ZHE3VDkrL0RpMmI5K09WcTFhVlhoK0xpNHVwWVlmeWxKVVZJU2NuQndBWlZjM2k0eU14TXFWS3pGbnpoejQrL3ZEMHRJU3FhbXBPSGZ1SExaczJRSkJFQ0NWU3RHOWUzZTBiZHNXRVJFUjZOYXRHeXdzTEhTT2QvbnlaYmk3dTR0QkQwRFYyblBSb2tWNCtQQ2h4ckVqUm94QTU4NmR4ZSt0ckt6dzh1VkxkTzNhRlMxYXRDajNNZW9LNUlXRWhHaTAySHZiR1JzYlkvbnk1YVZXaXpPMDlQUjBNZnprNnVxS1dyVnFsWHRPWlg3LzNyU1NMVnBQbkRpQklVT0dpRzBqMWVSeXVjYnZaV2xrTWhsa01obWVQWHVHSlV1V0lENCtIdi81ejMrd2N1VktWSzllWFR6T3hNUUVjcmtjLzhmZWZVWkhWZlZ2SC85T0ttbUVraEFJaEI2bGluUVNCQVdSSnRJczRNMU5rU0lxNEEwQ2dpQ2lnblQ1Q3dLS0lDQVNCVVVRUktVM0lVU0tnQmg2THpFeEZFTkNlakxQaXp4elZvYVpKQk1NMWV1elZwWXplKyt6eno0ek9STVh1ZkxiOCtiTkl5SWlndjM3OTlPM2IxODZkT2hnVlZITG5wZGVlc2x1dXlWdzV1dnJtK09ZZnlKNzJBeWdSbzBhdCtWK2UvTEpKeDMrdk51OGVUTmZmLzAxWUwybFprSkNRbzdmZTViM3UwNmRPcHc1YzRiaHc0ZlRva1VMbm4zMldmejkvZG13WVlQeFhqLysrT04wNjlZdDF6V1lUQ1ltVDU1c0UxcXpoQmd0b3FPampjZTNveUtlaUlpSWlJaUlpSWlJaUlpSTNMc1VPQk1SRVVOR1JvWk5OWjZrcENTU2twSWNuaVA3K0pNblQ3SjM3MTUyN3R4cDlHL2N1QkdBOTk5L24vLys5NzlXeDFxMmx1emV2YnZkNmxuQndjRUVCd2M3dkJhTExWdTJHSSt6aHpodUZoRVJBY0NSSTBmNDlOTlByY0lqM3Q3ZXRHblRoalp0Mm5EZ3dBRkdqQmhCYkd3czRlSGhUSmd3d2FpYVpnbTJXY1RGeFJFVUZBUmtiVUgzOGNjZkcyR3paczJha1ppWXlLKy8vc3JpeFl2NSsrKy82ZDY5dTdFOVhwRWlSUmd3WUVDK3J6ZS91blhyWmplRVluay9IQTBuRllUOGhzMXVEc0hreDhhTkcvbnNzODhBK1BERER4MEtuTjNyOXUvZno2RkRoNHpuc2JHeHZQdnV1N3o5OXRzMkZiTWN0WEhqUm1iUG5rMUNRZ0tRRlpxTWlvcXlDWkNaeldhdVg3OE9RRXBLQ3JObnorYlhYMzlsNU1pUitkcnk4VzRwWDc3OGJibmZpaFFwUXBFaVJSd2E2K2JtWmp6Ty9sbmw1ZVdGczdNekdSa1pOc2ZVckZrVGYzOS9LbFdxeEtSSms0aUxpK083Nzc1ajFhcFZoSWFHRWg0ZURtUjlmbWF2M0phYjdHRXpKeWNuTWpNelNVaEk0UERodzFTclZvM0V4RVNyejNYTFo1eUlpSWlJaUlpSWlJaUlpSWo4T3lod0ppSWlobUxGaWhtVmU5TFQwemwvL2p6SGpoM2orUEhqSEQxNmxENTkrbEN2WGoxai9OS2xTemw4K0REbHk1ZW5Rb1VLVktoUWdUSmx5dURpa3ZYalpkcTBhYXhidDg3dXVjNmZQNTlqQUNZdUxzNXVwYUM4UWcyblQ1L212ZmZldzgzTkRXZG5aNXljbklpTGkrT3Z2LzR5eGxTc1dOSHFHTXRXbXhhZW5wN1VxRkdEdi83Nmk4dVhMMU9uVGgyYU5XdEdZR0FnMjdadFk4aVFJY1pXajVVclYrYjU1NSszMnFJek1qTFNlRnlrU0JINjl1M0x1blhyMkw1OU8zdjI3TUZzTmdOUXFWSWxCZzhlVEdwcUtvTUdEU0k2T3BwVnExYngwMDgvRVJJU1FwczJiYWhYcjU3RFFSMUxPT3hlWnphYnljakk0UHo1ODBEK0EyYnA2ZWs0T3pzYngvMzY2NjlHbitYN3psRkhqeDRGc3NLRTFhdFh6OWV4MmUzY3VaTjMzMzAzeC80TEZ5N1lmWC8rNlRheE4wdE1UT1Nqano0eW50ZXFWWXVEQncreWYvOStldlRvUVdob3FORjM0OFlOdG16WllyeU9ack9aek14TU1qSXl5TWpJb0VTSkVsU3VYSmxwMDZZWlFVeUF1blhyTW1qUUlBSURBemw0OEtEUjd1VGtoTWxrWXVqUW9kU3FWWXNaTTJhUW5Kek0zcjE3ZWVXVlZ4ZzFhaFExYTlZczBPc3RhRTVPVGdWNnYwVkZSVmx0WDVsZk0yZk9aT2JNbWNiek45NTRBMTlmWDBxVUtFRlVWQlRqeG8wRFlPellzY2E2UjQwYXhWZGZmY1hXclZ0SlQwOW4rL2J0eHZGOSt2VEIzZDA5Mytzb1diS2tFVVQrMy8vK2g2dXJLK25wNmNabkdVQ1ZLbFZ1NlJwRlJFUkVSRVJFUkVSRVJFVGsvcVRBbVlpSVdQbmxsMTlZdkhneEZ5OWVKRDA5M2Fwdjd0eTUxS2xUQnljbkp4SVNFdmo2NjY5SlRFeGsxNjVkeGhnWEZ4ZktsaTNMTysrOHcwTVBQV1FFem9LQ2dxaFhyeDUxNjlibC9QbnpEQjQ4T01jMXJGNjltdFdyVjl1MDV4WFFLVmV1SEgvLy9iZE5sVEVMWjJkbm5uMzJXYXUyNDhlUEc0OERBd01aUDM0OFFVRkJsQzFibGlaTm12REhIMy93NVpkZmN1N2NPV05jbFNwVjZOcTFLNkdob1RhQnFmcjE2eE1hR3NyNTgrZVpOR2tTMjdkdk42cG9XVFJxMUlnUkkwYmc2ZW1KcDZjbjA2ZFBaOVNvVVp3OWU1YTB0RFIrK2VVWE9uZnVuT3UxM3E5YXRteUp5V1F5d2lyNXJYejF6VGZmc0dqUkl0emMzSEJ5Y3JLcXZsZW1USmw4eldYWlRyTisvZm8yMndmZWo3Nzk5bHNqR05Ta1NSTkdqaHpKcUZHak9IandJRGR1M0xDNmY2NWV2Y3FFQ1JOeW5LdC8vLzVVclZxVnMyZlBBdUR1N2s2L2Z2MW8xYW9WblR0M0ppMHR6V3A4UUVDQThiaEZpeFk4L1BERGpCczNqak5uem5ENThtVk9uang1endmTzduVnQyclF4SGxzcXlkMnNYTGx5dlBYV1cvVHMyWk92dnZxS0RSczJHRlVBMzNyckxZWU5HMGJMbGkzemRkNzI3ZHZ6NmFlZkdzOXZmdStiTjI5dTlmNkxpSWlJaUlpSWlJaUlpSWpJZzArQk14RVJzVkt6WmszKy9QTlBJMnhXdG14WmF0YXNTYzJhTlhua2tVZU1hbDZGQ2hWaTRzU0pIRDU4bU1qSVNBNGZQc3pWcTFkSlQwOG5MaTZPd01CQU1qTXpHVEJnQUEwYk5xUlVxVkxHT1dKalkyL0wycDJkbmFsYXRTcjc5dTJ6YXZmeThxSktsU3E4K09LTDFLaFJ3NnF2VWFOR0JBVUY0ZTN0emZqeDQ3bDA2Ukk5ZXZRZ09qcmFxb0tQbDVjWFRaczJwVzNidG5sVzgzbnp6VGRKU1VtaFdMRmlQUGZjYzJ6WnNvVVRKMDd3MEVNUDhaLy8vSWZHalJ0YmpmZjM5MmYyN05rc1diS0VWYXRXMGFCQmczeFgzT3JldmJ0TjI2cFZxM0lNcHR4T0F3Y09CT0RoaHg4R29FR0RCdmo2K2hJZEhjM3k1Y3V0WHRkV3JWcmxhKzc2OWV1emNPRkNVbEpTck5yZDNkMTU3cm5uSEo3bjJyVnJ4TVRFQUZuZkEvOUVxVktsYU4rKy9UK2FveUIwNnRTSm4zNzZDVmRYVndZUEhveWJteHVUSjA5bXpabzFiTnk0a1RObnp0aThiamxwMkxBaG5wNmV2UEhHR3l4WXNJQTMzM3pUcURCWXBVb1ZxMjA3N1FVNWc0S0NtRFZyRnJObno4WnNOdE9wVTZlQ3U5QjdnQ1AzbTQrUGo5MXhkMEpnWUNERGhnMmpTNWN1TEZ5NGtGOSsrWVZTcFVyUnBFbVRmTS8xN0xQUDR1UGp3K2JObTdsMjdScVptWms0T1RuaDUrZEhvMGFOYU51MjdXMjRBaEVSRVJFUkVSRVJFUkVSRWJtWEtYQW1JaUpXaWhRcHd2RGh3M0YyZHFabXpabzVWcUJ5Y1hHaFdyVnFWS3RXelFqNlJFVkY4Y2NmZitEcTZvckpaQ0lvS01qdU5wanQycldqWGJ0MnQyWDlreVpOeXRkNFYxZFgzbm5uSFFJQ0F2RHc4TURIeDRkQ2hRb0JXZFdDYXRXcVJjT0dEYWxkdXphdXJxNE96ZW5sNVlXWGx4ZVF0V1hrVzIrOVJVWkdCdVhMbDgveEdEYzNOM3IzN2szWHJsMXRLZ2c1b2tlUEhqWnRXN2R1elRGdzVzaDJqc3VXTFFQSXRmcVg1WDNNWHIycVE0Y09WbU9xVktsQ2xTcFZpSStQeDlQVDB3aXNsQ3RYTHNjQXpCTlBQTUcxYTlkczJpdFZxa1N6WnMyQXJQZk96YzBOZjM5L21qVnJaaFZxekl1bHVwbVRreE1OR2pSdytEZ0xTOENzZXZYcVZLeFlrVUdEQnVWN2pvSld1SEJoaGc4ZlRzbVNKWTN0YXAyZG5lblFvWVB4bnFTa3BKQ2NuRXhLU2dycDZlbWtwYVdSbVpscGZKbk5adVBlQmFoZHV6WXpaODYwcXVUWHVuVnJBZ01EOGZUMHBGaXhZalJzMkpBS0ZTcllyTWZOelkwaFE0WllCUXd0YTNMMFhycFZreWRQTmg2WExGbXl3T2QzNUg3ejhmR3hPNjRnbEM1ZG1sNjllZ0VZbjFmMkJBVUY4YzQ3NzNEOCtIRmNYRnp3OFBDd095NnZ6NE9XTFZ2bXV6S2FpSWlJaUlpSWlJaUlpSWlJUExoTTVwdC9DeWdpSXZJdmQrWEtGVHc4UFBEMDlMemJTOGxWUWtJQ0dSa1pnUDJ0S2ZQcUZ4SEg2WDRURVJFcE9ObkQ3UHBucVh1ZjNpK1JPKy9ERHo4a0pDU0UwTkRRdTcyVWY2M3c4SEIyN2RyRjBLRkQ3L1pTUkVSRVJFUkViZ3RUOW4vMHVRV3FjQ1lpSW5LVDRzV0wzKzBsT01UYjIvc2Y5WXVJNDNTL2lZaUlpSWlJaUlpSWlJaUlpR1J4dXRzTEVCRVJFUkVSRVJFUkVWdVptWmwzZXdraUlpSWlJaUlpSWlJMkZEZ1RFUkVSRVJFUkVaSDdRbHhjSEwxNzkrYmt5Wk1PalU5T1RxWjE2OVpXWCtmUG44L1hPZVBqNHhrK2ZEamg0ZUczc3VSYkVoMGRUYytlUGVuY3ViTkQ0OWVzV1lQSlpMTDYrdVNUVDI3ektrVkVSRVJFUkVSRTVOOUtXMnFLaUlpSWlJaUlpTWc5Ny9qeDQzVG8wSUdqUjQreVljTUd0bTdkU3FWS2xYSTlKajA5blhYcjFsbTFwYVNrT0hRK3M5bk1GMTk4d1Z0dnZVVjBkRFRmZmZjZEJ3NGNvSERod3NhWVR6NzVoQnMzYnVUL1l2Ni9ZY09HMmJSTm56NmQ5OTU3ait2WHJ3TXdkKzVjK3Zmdm4rTWNOMjdjWU1DQUFUYnQ0ZUhodlBycXE3ZThOaEVSRVJFUkVSRVJrWndvY0NZaUlpSWlJaUlpSXZlMCtQaDRIbnZzTVdKall3RzRlUEVpelpvMVkrdldyVlNzV0RGZmM3bTV1VGswN3RLbFN3d1lNSURFeEVRQXpwdzV3OENCQTFtOGVMRXg1cjMzM2lNbUppWmY1OC9PWHVCczM3NTlSdGdNNEkwMzNxQjU4K1lFQndmYm5lT3R0OTZ5VzdWdHlaSWxQUDMwMDNUdDJ2V1cxeWNpSWlJaUlpSWlJbUtQdHRRVUVSRVJFUkVSRVpGN21vK1BEOU9tVGJOcXUzRGhBczJiTitmQ2hRczVIcGVSa1dIVDV1cnE2dEE1eTVRcHc5aXhZNjNhdnZ6eVMxYXVYT25ROGJkcXhvd1orUG41R2M4VEV4UHAxYXNYbVptWk5tUER3c0w0K09PUGM1enJsVmRlNGNpUkk3ZGxuU0lpSWlJaUlpSWk4dStsd0ptSWlJaUlpSWlJaU56emV2VG93Ymh4NDZ6YXpwMDdSNHNXTGZqcnI3L3NIcE9XbG1iVDV1WGw1ZkE1MzNqakRSNTU1QkdydHY3OSt4dVYxbTRIUHo4L1B2cm9JNnUyOFBCd3BrK2ZidFcyYjk4Kyt2WHJaOVUyY2VKRW1qWnRhanlQaTR1alZhdFdYTHg0OGJhdFYwUkVSRVJFUkVSRS9uMFVPQk1SRVJFUkVSRVJrZnZDMjIrL1RlL2V2YTNhL1AzOU1abE1kc2ZiQzV4NWUzczdmRDRYRnhlYkNtSlhyMTVseTVZdGRzZWJ6ZVpjdndJQ0FodzZiN2R1M2F5Q1k3Nit2bGJISGpod2dOYXRXNU9VbEdTMGRlalFnUkVqUnJCdzRVS3JhN3h3NFFJdFc3Yk10UktjaUlpSWlJaUlpSWhJZmlod0ppSWlJaUlpSWlJaTk0MVBQLzJVSjU1NEFvRHUzYnV6ZWZObS9QMzk3WTY5Y2VPRzFYTjNkM2VjblozemRiNm1UWnZ5L1BQUEExQ3BVaVYrK2VVWFhuamhoZnd2UEo5bXpacUZzN016VHovOU5KR1JrWFR2M2gyQTNidDMwN3g1Y3k1ZnZteU1yVml4SW9zV0xjSmtNbEd4WWtVKytlUVRxN21PSERsQ2d3WU4yTE5uejIxZnQ0aUlpSWlJaUlpSVBQZ1VPQk1SRVJFUkVSRVJrZnVHcTZzcjMzMzNIUjkvL0RHTEZ5L0d6YzB0eDdHSmlZbFd6MU5TVW14Q2FJNllNbVVLcjd6eUNnY09IQ0FrSkNUZng5K0ttalZyc21mUEh0YXNXVVBwMHFVQitPcXJyMmpldkRuWHJsMHp4dm40K1BEZGQ5OVJwRWdSbysyLy8vMHY3Nzc3cnRWODBkSFJORzNhbEFrVEpwQ2FtbnBIcmtGRVJFUkVSRVJFUkI1TUNweUppSWlJaUlpSWlNaDlwVml4WWd3Y09ERFBjWC8vL2JkTjI5bXpaL045dnZMbHkvUEpKNS9rYXp2T2dsQzdkbTBBVWxOVEdUQmdBTjI2ZGJNS3pCVXVYSmgxNjlieDZLT1AyaHc3ZHV4WSt2ZnZiOVdXbkp6TTZOR2plZnp4eDIvdndrVkVSRVJFUkVSRTVJR213Sm1JaUlpSWlJaUlpTnpkNGxaRkFBQWdBRWxFUVZTenVuYnRpc2xrc3Z1VmwreVZ3Q3djQ1p4MTdOanhsczk1cTRZUEgwNk5HalhzZnBuTlp0YXVYV3MxM3RmWGwvWHIxK2RhY2UzVFR6OWwrUERoTnUxZHUzWXQ4UFdMaUlpSWlJaUlpTWkvaHdKbklpSWlJaUlpSWlMeVFQcnp6ejl0Mm43Ly9mZTdzSks4WGJod2djaklTTHRmN3U3dVRKczJ6UmpyNU9URXVISGpNSnZOUkVSRTVEcnZsQ2xUK1BEREQzRnhjUUdnU3BVcURCZ3c0TFplaTRpSWlJaUlpSWlJUE5oYzd2WUNSRVJFUkVSRVJFUkVib2RMbHk3WnRPM2R1L2N1ck9TZjY5U3BFN1ZyMXlZdUxvNXo1ODd4K3V1dkczMW1zOWxtZkVaR0JyTm56K2I4K2ZOTW16YU5CZzBhMExWclY4YU1HV09FejBSRVJFUkVSRVJFUkc2Ri9uVkpSRVJFUkVSRVJFVHVXZlhyMXljNU9SbUFYMzc1aGF0WHJ6cDg3S2xUcDJ6YWR1L2VuZWR4NWNxVm8zcjE2Z0FjUDM2Y3RMUTBoODk1TzMzeXlTY0VCd2NUR0JoSVJrWkdqdVAyN3QzTEs2Kzh3cjU5KzRDc3FtWjkrL2JsNE1HREZDMWE5RTR0VjBSRVJFUkVSRVJFSGxBS25JbUlpSWlJaUlpSXlEMXI2TkNoREIwNkZJREhIbnVNblR0M09uenNIMy84WWROMjhlSkZEaDA2Uk0yYU5YTThic2FNR2Niajh1WExjKzdjT1lmT2wzM2JTM3NTRXhOejdGdTZkQ2xMbHk3Tjlad05HemJNZGY0elo4NHdjZUpFUHYvOGN6SXpNNDMyQVFNR1VLTkdEUm8xYXBUcjhTSWlJaUlpSWlJaUlvNVE0RXhFUkVSRVJFUkVSQjQ0Q1FrSkhEbHl4RzdmRHovOGtHdmc3RllOSHo2OHdPZDB4TkdqUjVrNGNTSmZmZlVWNmVucE52MStmbjZjTzNkT2dUTVJFUkVSRVJFUkVTa1FUbmQ3QVNJaUlpSWlJaUlpSWdWdDA2Wk5kc05YQUdGaFlYZDROYmRYOWVyVldieDRzYzMxRmkxYWxFbVRKbkh5NUVtNmRPbHlsMVluSWlJaUlpSWlJaUlQR2dYT1JFUkVSRVJFUkVUa3ZyWnIxeTVXcmx4cDFmYlpaNTlaUFE4SUNEQWVIejU4bU0yYk45K1J0ZDBKMmJmUEJQRDI5bWJreUpHY1BuMmFFU05HNE9IaGNaZFdKaUwzaTBXTEZyRi8vMzZydHJpNE9MNzQ0Z3VTa3BJY21pTWhJWUdWSzFkaU5wdXQybDk4OFVWZWZQRkZZM3RraTZpb0tEWnQydlRQRnY2QWlvMk5aZXZXcmNUSHgrZjcyTUdEQnpONDhHRFdyRmxqdDMvTm1qWEdtTHpFeGNYeDlkZGZrNUNRa09PWWlJZ0lObTNhZE12djVhRkRoNWcrZlRyVHAwOW4zcng1WkdSa09IeHNWRlFVdlhyMVl0eTRjWnc0Y2NLbS84cVZLM1R2M3AycFU2Y1NIaDUrUyt1N2VQRWlJMGVPNU9XWFgrYlpaNTlsOSs3ZHR6VFB6VkpTVWxpL2ZqM3IxNi9uL1BuekFBNXY0UzBpSWlJaWNpL1FscG9pSWlJaUlpSWlJbkxmV3I5K1BaMDdkK2JwcDUrbVU2ZE9BSnc0Y1lLMWE5Y2FZNXljbkpnMmJScmR1M2MzMnFaT25Vcno1czF2K2J3blRwd2dPanJhZUo2Wm1ZbVQwOTM5Mjg2SEgzNlkxMTU3alY2OWVsRzRjR0dqL2RLbFM1UXVYZm91cmt4RTdtVTdkKzRrTEN5TXNMQXdIbjMwVWFaT25jcU9IVHVZTW1VS1NVbEpYTDkrblVHREJ1VTZSMFpHQnUrLy96Nzc5KzluejU0OXZQWFdXL2o0K0FCdytmSmxBS3Z3NjU5Ly9zbXdZY080ZXZVcWhRc1hwbjc5K3JmdkF1OHovL3ZmL3poOCtEQUF2WHIxb2x1M2JybU9qNHFLc25vZUdSa0pRSVVLRld6NkFFNmRPbVdNdWJtL1pNbVN4cyt5OFBCd0preVlRRXBLQ2tlT0hPSDk5OSszZS83UFB2dU1DeGN1QVBEa2swL21kWGxXcmwyN3hzU0pFNG1OalFYQTM5K2ZMbDI2V1AwTXk4M3Z2Ly9PcFV1WHVIVHBFbjM2OUxIcDM3SmxDOUhSMFVSSFIrUGw1VVZvYUdpKzFnZFF1blJwTGw2OFNFeE1EQUNiTjIrbVFZTUd1UjZ6ZVBIaUhQdGF0V3BGUUVBQWFXbHBUSjA2RllEKy9mc1RFUkhCL1BuemVlYVpaM2o1NVpkeGQzZlA5MXBGUkVSRVJPNGtCYzVFUkVSRVJFUkVST1MrOU0wMzM5QzllM2RTVTFQNThjY2ZTVWhJd052Ym05ZGVlODJxNnRkVFR6M0Y4ODgvejRBQkE3aCsvVG9BYTlldVplM2F0YlJ1M1RyZjV4MC9manliTjIrMnFwTDJuLy84aDZKRml6SjE2bFM4dmIydHhwODZkWXArL2ZyUnFsVXJSb3dZY1V2WG1wS1NRbGhZR0wxNzk3YnBlK2FaWnhnNGNDQlBQZlVVSnBQSnFpOGhJWUdnb0NCQ1FrTG8xS2tUN2RxMW8wcVZLcmUwQmhHNWMxSlRVKy9JZWVMaTRwZzVjNmJ4M0JJWXl2NDU4Y01QUHhBYUdrcmR1blZ6bkNjcEtjbFk4NTQ5ZXhnMGFCRGp4NCtuVEpreU5tT2pvcUlZTm15WUVUTDY4ODgvQytSYTdpZVdnSlk5NWNxVk13Sm5xMWF0NHJISEhzc3gwT3p0N1UzUG5qM3Q5cTFac3liSEttY1dOeCs3Yk5reWloVXJCa0RkdW5YeDkvZm40c1dMN05xMWl4OSsrSUZubm5rbTEvbnlJeUVoZ2RHalJ4dmZCNUJWMmUzZGQ5OWwwcVJKdUxtNTVUbkgzcjE3QVNoVHBneUJnWUUyL1JzM2JqUWVQL1hVVXpuTzA3dDM3MXpmayt4eXErWVdGQlRFZ2dVTCtQTExMM004dmxhdFdnUUVCRmdGTUZOU1VvekticXRYcnlZeU1wSTVjK2JjOVNDN2lJaUlpRWh1RkRnVEVSRVJFUkVSRVpINzBvc3Z2bWdFeTI3Y3VNR2VQWHM0ZCs2YzFTK1lJZXNYeWU3dTduVHUzSmxGaXhZWjdhKy8vanI3OXUwenF2QTRvbCsvZnN5ZlA1L3k1Y3NiYldGaFlTeGJ0Z3lBbjMvK21jOC8vNXdubjN5U3pNeE1QdnJvSThhTUdVTmlZaUpidDI2bFVxVktQUGZjYy9tNnpxdFhyOUt4WTBldVhidG1OM0MyZXZYcUhJK05pb3JDYkRZVEhoNU9lSGc0dzRjUDU5eTVjNVF0V3paZmF4Q1JPOGZYMTllb0NuWTdaV1JrTUdIQ0JLNWV2UXBBalJvMWFOV3FGUUIrZm42ODlOSkx6Smt6QjdQWnpQang0L240NDQvdEJzZ2dLL2cwWmNvVUprK2V6UGJ0MjdsMDZSSS8vdmdqL2Z2M3R4azdkKzVjWW1Oak1abE12UDc2NjdScjErNzJYZVE5eXQ1bnVUM1hybDJqYjkrK09mYTNiOSsrb0paa3c5M2RuUkVqUmpCczJERGF0R2xEa3laTkNtenUyTmhZM243N2JVNmZQZzFraGJCY1hGell0MjhmaHc0ZDR1MjMzK2JkZDkvRjA5UFQ3dkgvL2U5L2dhd3RNeTMvemY2YUxsaXdnR1BIam5IcTFDa0FUQ1lUbjM3NnFjMDhZOGFNb1VpUklnVjJYZm5oN095TW01c2JxYW1wSkNVbDBiZHZYNnBWcThhRUNSUG8xcTBiOGZIeCtQcjYzcFcxaVlpSWlJZzRRb0V6RVJFUkVSRVJFUkc1TDJXdll2Yk9PKy9nNGVIQnE2Kythalhta1VjZU1RSmVBd1lNc0FxY25UaHhndDY5ZS9QdHQ5ODZmTTc1OCtjRGNQNzhlWktTa3JoMDZSSURCZ3d3K3MrZE84Y0hIM3hnVkFsYXUzWXRpWW1KQUpqTlpucjA2RUZRVUJBTkd6WjArSndOR3piazVNbVRlSGw1T1h5TWhlV1g3UmFGQ3hkVzJFemtIbGU1Y21VT0hUcEVVbEtTVlJXa2dtUTJtL25vbzQvNDdiZmZBUEQwOUdUa3lKRldWUkk3ZHV6STd0MjcyYnQzcjFHTmF0cTBhZmo3KzF2TmRlblNKZVB6dUVlUEhpUWxKWEgxNmxWYXRXcGxWVFVxTFMyTkN4Y3UwS2xUSnc0Y09FQ25UcDJvVmF1V01TWW9LT2kyWE91REx2c1cwb0JSdWJOTGx5Njg5TkpMTnVNWExseG9oS1J2UHRiWjJabmZmdnZOcGhybjk5OS96L2ZmZjArOWV2V1lPSEhpUDFydnZuMzdtRGh4SW5GeGNRQUVCd2Z6N3J2dllqS1pHRFpzR0NkUG5tVC8vdjM4NzMvLzQ1MTMzckg3ZldIWjN0SWlLU25KcGtMWjk5OS9iencybTgzOC92dnZOdk5rLy84SWkxR2pSdVg3bWlaTW1HQzNmZmp3NGJSczJaS1ltQmdqSkplZW5rNTBkRFNYTDEvR3hjV0YxTlJVOXV6WlEweE1ERmV1WE1IRnhZVkpreWFSbHBiR2p6LytpS3VyYTc3WEl5SWlJaUp5Snlod0ppSWlJaUlpSWlJaTk3Vmh3NGJSbzBjUFFrTkRTVTVPdHVxYlBIbXlzU1ZWdlhyMWFObXlKZXZYcnpmNmx5OWZ6cUJCZzVnNWM2Yk5kcFM1TVp2TkhENThtRDU5K2hpL05BY29WYW9VWDMvOU5RQk9UazZFaFlYeDZLT1BFaFVWQldUOVVyeDkrL2JzM3IyYmN1WEtPWFN1a3lkUEFsbFYzQ3p6WkplUmtZR3pzN1BkWXkzYnNsblVxbFhMb1hPS3lOM1RvRUVERGg4K3pNYU5Hd3QwQzBNTHM5bk0vLzNmL3hsaEk1UEp4RnR2dlVWQVFJRFZPSlBKeE1pUkl4a3dZQUF4TVRGRVJVVXhaTWdRcGs2ZFNxbFNwWXh4QXdZTTRNYU5HemJuNmRldm45WHo2T2hvcXlwVVlXRmhoSVdGR2M4M2JOaFFJTmQzUDdCY3E5bHM1dnZ2ditmeHh4OW56Wm8xeGxhTWx2N0ZpeGRidGUzZXZadGF0V3JoN3U2ZTV6bCsrdWtud3NQRGJkci8vdnR2NDNGT1B6dHVoOFRFUkQ3Ly9ITisrT0VIekdZekFEVnIxdVQ5OTk4M3RxS2VQSGt5bzBhTjR0aXhZNXc5ZTVaWFgzMlYzcjE3MDdGalI3dmJTem83TzFPMGFGRWdxeHFjWlZ2SzJOaFl0bTdkbXVlYTdGMS9zMmJOT0hIaUJHRmhZYlJ1M1pvR0RSb1k1NTR4WXdZWkdSbDRlM3Z6OHNzdkc4ZmtGRGl6WjhPR0RUWmJjcDQrZmRxbzltYmg0dUpDYkd5czNhMUNSVVJFUkVUdUJRcWNpWWlJaUlpSWlJaklmU0VwS2NtbWJjQ0FBWFR2M3AwbVRacncxMTkvV2ZXMWJOblNxUFJpTVczYU5PclVxVU42ZXJyUk5tdldMSzVkdThiY3VYT3Rxb2laeldhYk9RRjhmSHhZdEdnUjA2Wk40K0RCZzBhN2k0c0x5NVl0c3dwdCtQdjdzM1RwVXBvM2IyNmM4NisvL3FKVHAwN3MzTG5UYnZXaW0wTnpGbjUrZnFTbXB0cjhnbnozN3QyRWhJVFlqRTlMU3pQQ2J4WU5HalN3TzdlSTNEczhQVDE1NnFtbldMMTZOVC84OEFNdFdyUW9zRXBuaVltSlRKdzRrWWlJQ0tOdDRNQ0JOR3JVeU81NFgxOWZ4bzhmejVBaFEwaElTQ0FtSm9hQkF3Y3ljdVJJNnRldlh5QnIrcmU2ZnYwNmt5ZFBadmZ1M2Z6MDAwODgrdWlqdVk2UGlJamduWGZlSVNBZ2dNR0RCMU8zYnQxY3g4Zkh4eE1mSDUvdmRmbjcrMXR0MVhubzBDSE9uRGtEUU5teVpSazZkS2pkYW1FQVR6MzFsTlh6dFd2WDR1VGt4S1pObTVnM2I1NnhmU3RBNDhhTmVlMjExMGhOVGJWcUh6VnFGTk9tVGVQUW9VT2twS1R3eVNlZnNIYnRXdnIyN1d2ek15d3dNSkFGQ3hZQVdkdVVXcXFjTFY2ODJQaVoyN1ZyVi9yMDZXTWNrMzM5TGk2MnZ5SXptODFNbXphTjA2ZFBzM1BuVGtxVUtFSDc5dTFwMjdZdGE5YXNNYzZiUFhDV2s2bFRwekoxNmxTcnRnb1ZLZ0RnNGVGQlJrWUdxYW1wbENoUmdqWnQyaEFRRUVESmtpVXBXYklrZm41KytRckNpNGlJaUlqY2FRcWNpWWlJaUlpSWlJaklQUzh1TG83SXlFaXJ0dTdkdTlPalJ3OGVmL3h4cTRvdGtQVUw4NFVMRjlyTVU3Tm1UZDU4ODAyYmFpUmhZV0ZFUkVTd1k4Y09TcFlzQ1VCNGVMaE55SzFpeFlyODhNTVBmUFhWVnl4ZHV0U3FiK0xFaVRScDBzVG1uRTJhTk9HRER6NncycUpzLy83OXZQenl5MGJsR292cjE2L2JiQlVHVUxkdVhWYXNXRUhac21VcFZxeVlzVTBuUU51MmJlbllzU08rdnI1R1czSnlNdHUyYmVQbzBhTTJheEdSZTE5d2NERHQyN2RudzRZTnpKOC9uNUlsUytMdjc0K2JtMXVleHdZRkJkbmRoakF4TVpFQkF3Wnc4ZUpGSUt1QzJZQUJBNnpDUmZhVUwxK2VpUk1uTW1MRUNCSVRFN2wrL1RxalI0L21zODgrbzN6NThsWmJGd0pFUlVYeC9mZmZzMmJOR3RMUzBxejZUQ1lUdFdyVjRva25ucUJKa3lZVUxsdzR6K3V4MkxScGswMFZxTnZsK3ZYckFIWXJoRGtpcC9mQVl2djI3VWJZR2JKK1psbXFmdVVrTmpZV1oyZG5vcU9qR1RseUpPM2F0ZU9WVjE2eHFYWjJjNlc0N0VFc1I2cklCUVVGTVdqUUlDRHJaNjlsVzA0M056ZGVlT0dGZkZYemdxeXRMZWZNbVdNOGQzSnlJak16azUwN2Q3Sno1MDZINWpoejVneWpSNCttWDc5K3ZQRENDM21PdDN5ZnVMdTc4K3l6ejFyMVpkOUcweEk0bXpsenBsRWQ3ZWpSbzR3ZE81WnZ2LzJXdFd2WDh0ZGZmN0ZreVJKQ1EwT040MjRPZ0M1ZnZoeHdyR0xjUXc4OXhJb1ZLL0R4OFdIMDZOSHMzcjBiUHo4L1k4dE55THBYRHg4K2pJK1BqN2JCRmhFUkVaRjdsZ0puSWlJaUlpSWlJaUp5ejVzd1lRSXBLU25HOHlaTm1qQi8vbnhpWTJOdEtvQ1lUQ2FXTEZtUzR6WlVZOGVPWmV2V3JUWkJna3FWS2hsaE13QlhWMWRjWFYyTndFUklTQWlyVjY4bUxDeU1Eejc0d09yWTU1NTdqbUhEaHVXNC91SERoN054NDBhclgvWXZXYktFT25YcU1HVElFS1BOOGt2cjdMcDA2Y0xDaFF1TlgzQTNiTmpRQ0l4QTF2Wm9peFl0eXZIY0ZuNStmamJWWjBUazNoVWNIRXpwMHFYWnZYczNwMDZkNHZ6NTh3NGZheS9zNU9ucFNlUEdqVm0yYkJtUVZjbHAxcXhaekpvMXkrRjVYVnhjU0U5UHAyM2J0cFF2WHg3SXFxUjEvUGh4L3ZqakQvYnUzV3NWZEsxYnR5Nzc5dTBEd012TGk4S0ZDM1Bnd0FFT0hEakFyRm16cUZldkhrOCsrU1FoSVNGNWJoTjUrdlJwSXdoMnAremF0ZXVXajgwcGNIYnExQ25HangrUDJXekcyZG1aSGoxNjhPS0xMOW9Fa0cvMnpEUFBFQndjelBqeDQ0bUppV0hObWpWY3ZueVpjZVBHQWVRWXhNcSs3WE5PWTFxM2JtMjEzYW5GaHg5K2FGUkplKzY1NXloZXZEak5temVuYXRXcXhwaWZmdnJKR05PbFN4ZXI0NTJjbk9qUW9RTTdkdXpnOTk5L3AySERoclJzMmRKWWMxNWVlKzAxTm0vZXpOR2pSd2tPRHFaVHAwNE9IVGRyMWl5MmI5L08wYU5IaVkrUHAwaVJJa1pmOXNDWkpTQm0yZEl6S2lxS1ljT0c0ZXZyUy9mdTNYbjIyV2Y1NG9zdnFGeTVNb1VLRlRLTzgvSHhzVHBmOXNBM1lGUmRBNHpYdFYrL2ZvU0VoRkNpUkFuamU5MHl6NTkvL3NuOCtmTTVlL1lzWjg2Y01hcXJkdW5TaGI1OSt6cDB6U0lpSWlJaWQ1b0NaeUlpSWlJaUlpSWljcy9yMkxFak0yYk1JQ1VsaGNxVks3Tnk1VXJjM053b1hibzBzMmZQNWovLytZOHhkdno0OGJSczJUTEh1ZHpjM0ZpK2ZEa2hJU0djTzNjT3lQcWw3N3g1ODZ6R05XalFnQTgvL0pEWFgzK2QxcTFiODkxMzN4RVpHV2tWRUFPb1hiczJYM3p4UmE3ck41bE1MRnEwaUVjZWVZUXJWNjRZN2FOR2phSkxseTVHT0s1TGx5NU1uanlaNDhlUEEvRFdXMi94d1FjZldJWHFoZzhmenFwVnE2eTJCYzJMazVNVFU2Wk13ZFBUMCtGalJPVHU4L1QwNUlrbm51Q0pKNTRva1BsZWV1a2xMbDI2aE5sc2RyaTZWSGJ2di84KzMzNzdMYSsrK3FyUnRtM2JObWJNbUdFMXJsaXhZdlRzMlpNMmJkb1luOGZGaWhWai92ejViTm15aGFWTGwzTDI3RmtpSWlLSWlJaWdjZVBHdlB2dXU3bWV1MSsvZnZsZTc2MEtEdzluMTY1ZERCMDZ0TURucmxTcEVzODk5eHk3ZCs5bTJMQmhCQWNIazVtWlNmWHExWTNBbHFYYTFzMXR3Y0hCeko0OW15bFRwbkRtekJtakVobGdWRXZMVFU1amJ0eTRZZE8yZVBGaUkzRG42K3RMbzBhTlNFeE01T21ubjdZYUZ4NGViZ1RPN0lXalRDWVRvMGFONHVqUm96UnUzSmo0K0hqR2pCbVQ1MW9CYXRXcVJjZU9IZG00Y1NQVnExZkgxZFhWcXYvdnYvOW03dHk1eHVQczV6U1pUS3hidDQ2ZE8zY3laODRjSTFTV3ZlcmV6VnRxcmwrL250VFVWR0pqWTVrK2ZUcmx5cFZqNE1DQlBQcm9vNXc0Y2NJWWQzUEE3R1pIamh6QnhjV0Y1czJiRzIzRml4Y25LQ2lJdUxnNDVzMmJ4OW16WjQwNXIxMjdaZ1JCczd0OCtYS3U1eEVSRVJFUnVac1VPQk1SRVJFUkVSRVJrWHRlU0VnSW4zNzZLVys4OFFacjFxeWhlUEhpUnQrTEw3N0l3b1VMMmJCaEEyKy8vVGFqUm8zS2M3NVNwVXF4Y2VOR21qWnR5cDkvL3NuRWlSUHRibHMxYU5BZ3pHWXovZnYzeDkzZG5mcjE2ek5uemh3R0RScEVlbm82SlV1V1pQWHExUTRGdVFJREE1azNieDZkTzNjR29ITGx5b1NGaFZsVll2UHk4bUxac21VMGF0U0lpUk1uMm9UYklLdkMyWVlOR3hnN2Rpejc5dTJ6R3hTQXJBcHRBUUVCMUt0WGowR0RCbG45NGx0RS9wMmNuWjBaTzNZc1AvMzBrMUV4N2ZMbHk4YjJ3ZG1yTDFsY3ZIalIyTzZ4YXRXcVRKa3l4YXIvNmFlZjV2dnZ2K2ZjdVhPVUwxK2U5dTNiMDdKbFM5emQzVWxQVDJma3lKRkFWckRYeWNtSko1OThrdWJObTdOanh3NldMRm5DNmRPbmFkdTI3ZTIrOUh2S1N5Kzl4RXN2dlpUamRkc0xIMW5hSG5ua0VhWk5tOGExYTljb1ZxeVl6YmoyN2R0YkJkRnkyMUl6cDZxWEsxZXV0S3E0Wm5rZmc0T0RtVGh4b2szd0t5K0ZDeGVtZnYzNnBLYW00dTd1VHFOR2pSdytOaTB0amNjZmY5eHVYM3g4dk4zS29HbHBhU3hjdUpENCtIamk0K09aUEhteVVWWE5FdGEydC8xbHIxNjlxRjY5T3A5OTlobG56NTdsM0xsenhzOVlTOVV4eUtvWW1wdXBVNmZpNWVWbDlYUDN5cFVyWExod0FXZG5aMWF0V21YM09GOWZYOHFXTFV0Z1lDQ1ZLbFdpV3JWcXVaNUhSRVJFUk9SdVV1Qk1SRVJFUkVSRVJFVHVDNzE2OWFKNTgrWjJnMkV6Wjg0a0xDek00VzI2SUN2d3RXUEhEdDU1NXgycmFqMDNlLzMxMTYyZXYvTEtLNVFxVllwZXZYcXhhdFVxeXBRcDQvQTVPM1hxWkZTQStlaWpqL0R5OHJJWjgraWpqM0x3NEVFZWZ2amhIT2Q1NG9rbjJMWnRtOFBuRlJISnJtM2J0a2JZNlkwMzN1RFFvVU5BVm9YSUNoVXFXSTN0MEtFRGlZbUpBTWJXdnRsbFptWXlmUGh3WEYxZEtWZXVuTkdla1pIQnRXdlhtRFJwRXBEMTJWYTNibDJqUHpRMGxKQ1FFUGJzMlVPZE9uVXdtODAyV3lRL3FQSWIyTHFaeVdTeUd6WXJDRnUyYkdIT25EazI1MHRQVCtmZ3dZTk1uVHJWb1dCM2RsMjdkaTJRN1ZCdkRzemx4TlhWbGJmZmZwdUJBd2VTbnA1T1JFUUVLMWV1cEZPblRrYmdMSHQxczdObnp4cVAvZjM5R1RseUpDdFhydVRpeFl1VUxsMmFzMmZQR3ZlSVpmN3N4MWlZVENhcmV5QzdlZlBtTVcvZVBIcjE2a1ZBUUFEZTN0NFVLbFNJeU1oSUFDWlBua3lkT25WWXQyNGRYMy85TlYyNmRNbHhXMVlSRVJFUmtYdUJBbWNpSWlJaUlpSWlJbkxmc0JjMkE2aFNwVXErd21ZV0ZTdFdaTW1TSmZrK3JrT0hEcHcrZlpxaVJZdm0rOWk1YytmaTVPU1U2NWpjd21ZaUlnWEpVdjBLc3NJMk4wdE5UUVd5dGlPMlZ4V3FkZXZXRHAzbndJRUR1WTV0MDZZTmI3enhoa056UFNpKytPSUx0bTdkeXNLRkM0R3MxNkJyMTY1V1k5TFMwdmpzczgvWXZYczNBRTJiTnMxMXp0V3JWN042OVdxN2ZUbFZOTXV1Y09IQ05tMUZpeGFsUjQ4ZVRKZ3dnU3BWcXVRNXg1MFNGQlRFZ2dVTEFPdEticEMxZFduUG5qMzUvUFBQQVZpMGFCRlBQZldVM1FwbnVXM1hhcTl2NmRLbExGMjYxS2JkMWRXVm4zNzZLYzkxVy82LzQ4S0ZDL1R1M1J1QW1KZ1kxcXhadzh5Wk16R2J6WHozM1hjTUhqdzR6N2xFUkVSRVJPNFdCYzVFUkVSRVJFUkVSRVJ1d2EyRXpZQTh3MllpSW5mS3NXUEgrUHZ2dndFb1hydzQzdDdlVnYzcDZlbEdRTWRlZFRQNVp3SURBM254eFJjNWN1UUlFUkVSL1B6eno2U21wakp3NEVDOHZiMDVkdXdZMDZkUDUvVHAwd0MwYU5HQ0RoMDYySjBycDU5SmNYRnhaR1ptNWpvbWU3WE5hdFdxNGV6c1RQZnUzVm0wYUpIUi9zUVRUMUN5Wk1sYkNweTk5TkpMUm5BUjROU3BVNnhmdng3SStwbll2WHQzWTJ2cStQaDRWcXhZUVVoSUNBODk5RkMrejVYZEN5Kzh3TFp0MnpDYnpiejU1cHQ0ZTN1VGxwWUdXRmM0dXhOR2poekprMDgrYWRWV3Brd1p2THk4dUhIakJsOTg4UVZYcmx3Qm9GbXpaamJWVlVWRVJFUkU3alVLbkltSWlJaUlpSWlJaUlpSS9NdWtwcVl5ZS9aczQzbjI3UzR0YnR5NFlUeTJ0d1V3d1BEaHcrMjIvL2JiYjJ6YXRBbklDcXNsSlNVQjBLNWRPNnBXcldvenZuVHAwbzR2L2dGaU1wa1lQWG8wSTBlT0pESXlrazJiTnJGMzcxNnFWcTNLcjcvK2l0bHNCcklDWDhPR0RiTTZOak16azB1WExnSHc0WWNmMnAxLzFLaFJSRWRINXpvR3NxcHRCUVFFNE9IaHdkaXhZd2tKQ2JFS25BRzNYTjJzWGJ0Mnh1TzR1RGhXckZoaFBPL1hyeC9QUGZjY2tCVTI2OTI3TjRtSmlSdzhlSkQrL2Z2ZmNyZ2Jzc0pzNzcvL1BrV0xGalVDWnNuSnlZQjE0R3phdEdrNXpwR2Ftc29ubjN4aVZFOExDZ3FpWjgrZUZDbFN4Tzc1OHNOa01sR3paazBpSWlLTXNObHp6ejFIOCtiTm1UMTdOaSs4OEFJQkFRSDVtbE5FUkVSRTVFNVI0RXhFUkVSRVJFUkVSRVJFNUY4a05qYVdDUk1tY09USUVTQXIrTkt4WTBjeU16T3RRalBuejU4M0h0dmJhaEdnWmN1V1ZzL1QwOU5ac1dJRjI3WnRBN0syR1p3eVpRb2ZmUEFCMGRIUnJGKy9uckpseTlLaFF3ZFZmUHovQ2hVcXhKdHZ2c21RSVVPNGV2VXFjWEZ4UkVSRUdQMVZxMVpsNE1DQk5sdWEvdjMzMzhhV2pJN0lhK3pzMmJONTZLR0hDQWtKeWQ4Rk9DZ3hNWkhSbzBjVEV4TUR3Tk5QUDIyRXpRQjhmSHhvM2JvMVM1Y3U1ZkxseTR3Yk40NnBVNmZhM2NvVjROcTFhOHlaTThkNGJFLzJiV0pQbkRoaGhDZ3RGZFVBYXRXcVpYTmNSa1lHTzNmdVpOR2lSVlpiZFY2NGNJRUpFeWJ3NktPUDhzUVRUOUNrU1JPYnlvRDJYTHg0a2MyYk54TVFFRUQxNnRXSmpvN215eSsvTkxaS2hhd3RWZnYzNzgreVpjdFl2WG8xMTY5ZlovVG8wWG5PTFNJaUlpSnlOeWh3SmlJaUlpSWlJaUlpSWlMeUx4QVhGOGVxVmF0WXZueTVVWEVNc3JZZURBNE9adHk0Y2V6ZXZSdHZiMi9jM2QyNWV2V3FNY2JQenkvSGVUTXpNemw1OGlRN2QrNWsvZnIxWEw1OEdRQm5aMmVHRFJ0R2xTcFZlUC85OXhrNmRDang4ZkhNbVRPSDc3Ly9ubmJ0MmhFYUd2cXZxMjZXbVpsSmRIUTBKMDZjNE9qUm94dzhlSkNUSjA4YTFjeHVkdVRJRVo1Ly9ubEtsU3BGeFlvVkNRd014TS9QTDhlcWM3Zkxqei8reU1XTEY2M2FMRnV5QXN5ZE85Zm1tUDc5K3dOdzllcFZ4b3dady9Iang0R3NrRjNod29WWnNHQUJhV2xwcEthbWtwS1NRa0pDZ25Ic29VT0htRDkvdmpISHpSSVNFbGk1Y21XTzY1MHdZUUpIang3RjJkbVpqSXdNb3FPampkZTRWS2xTTnVPam82TTVjdVFJKy9mdlo5ZXVYVmJYVnF4WU1hcFhyODZ1WGJ0SVQwL250OTkrNDdmZmZtUG16SmswYXRTSUZpMWEwTEJoUStQNlVsSlNlT09OTjR6amx5eFpBa0M5ZXZVd204Mzg5dHR2TnUvM0w3LzhRdWZPbmRtMWF4Y0FkZXJVeWZIYVJFUkVSRVR1TmdYT1JFUkVSRVJFUkVSRVJFVCtCZGF0VzhlWFgzNXAxZGEyYlZ2NjlPa0RRR0JnSU1uSnljYTJnOWs5OXRoak5tM3A2ZW1NR1RPR3lNaElxd0FiWkcwOU9IVG9VS3BYcnc1QWhRb1ZtRDU5T21QSGppVXFLb3FvcUNnKysrd3pQdnZzTTN4OWZlblpzeWZQUFBOTVFWM3FQZXZzMmJPOCt1cXJwS2VuMisxM2QzZW5lZlBtVktoUWdSOSsrTUdvcm1VMm00M1h6YUpuejU1czJMQWgxL1AxN3QzYm1DT3ZzWG5adG0wYisvZnZ6N0YvK2ZMbE5tMldzTmlHRFJ1TU1CWmtiVzM1OWRkZjUzbk81Y3VYVTZOR0RSbzNicHp2OVFZSEI3Tmx5eGE3ZmExYnR6WWUvL3p6ejh5ZE85ZHFDOW5zbWpadHlzQ0JBeWxhdENqWHIxOW44K2JOckZ1M2pwTW5UNUtlbnM2T0hUdllzV01IMWFwVm8zNzkra0RXdlhIbzBDR2J1ZmJ0MjJjRXpUdzlQZW5ldlR1RkNoVml4b3daSkNRazBLOWZQeUNyNm1DREJnM3lmYzBpSWlJaUluZUtBbWNpSWlJaUlpSWlJaUlpSXY4Q0w3endBaWRQbm1UTGxpMzQrUGp3OHNzdld3VnZBZ01ETVpsTVZwV1hpaFl0U3FkT25Yanl5U2R0NW5OeGNhRnUzYnJzM2JzWHlBckpWS3RXaldlZWVZWm16WnJaYkpsWnZueDU1czZkUzFoWUdLdFdyVEpDYXY3Ky9yUnExZXAyWFBJOXAzejU4alJ1M05qWWNoVEF5OHVMUng5OWxNY2VlNHlRa0JDamNzL3NsOGtBQUNBQVNVUkJWRm5IamgwNWZQZ3dPM2JzNExmZmZ1UE1tVFBHZStQcjYwdm56cDN2eWpYY2ltZWVlWVpseTVZUkh4OXYwK2ZzN0l5SGh3Y2VIaDU0ZW5yaTd1Nk9xNnNya1pHUkFNeWJONDlHalJyWmJLMFpGQlRFZ2dVTEFCZ3laQWlYTGwyeTZxOVdyUnFROVgzcDZ1cUtoNGNIUVVGQnRHdlhqcVpObXhyaldyUm93WW9WSzZ3Q1orN3U3anoyMkdOMDZ0U0poeDkrMkdndlhMZ3dIVHQycEdQSGpwdzZkWW8xYTlhd2VmTm1FaE1UcVYyN051WExsd2ZBemMyTjh1WExVN2x5WlNwVXFHQjgvZnp6enl4WnNvUzJiZHZTdFd0WGloWXRDc0R4NDhmNStlZWZqZk0wYU5DQTRzV0w1L3QxRmhFUkVSRzVVMHptbkdvMGk0aUlpSWlJaUlpSUZEQ1R5V1E4MWo5TDNmdjBmb2s4ZUpLU2t2anh4eDlwM2JvMTN0N2Vkc2RrWm1hU2taR0J5V1RDeFNYM3YxdFBUMDluOXV6WlZLNWNtUVlOR3VEdjcrL1FPbTdjdU1IMjdkdlp1M2N2ZmZyMElUQXdNTi9YY3J1RWg0ZXphOWN1aGc0ZGVsdm1QM2Z1SEN0WHJxUlNwVXBVcVZLRlNwVXEyWVR6N0VsTVRPVE1tVE5jdW5TSllzV0tVYTlldlR5UFdiVnFGWEZ4Y1FEMDZORWpYK3VjTkdrU0FNV0xGemNxYi8wVGUvYnNJU2twaVJJbFN1RGw1V1Y4dWJ1NzJ4MC9mZnAwbkp5YzZOdTNiNDdmcXdVbE1qS1MrZlBuOC9EREQxT3JWaTFxMTY1Tm9VS0ZIRG8yT1RtWkxWdTJVS05HRFlvVkswWnNiQ3hseTVhMSs1Nm1wNmVUbkp4czkzcDI3ZHJGbmoxNzhQYjI1dGxubjhYWDEvY2ZYNWVJaUlpSVNFNU0yZi9SNTFhT1YrQk1SRVJFUkVSRVJFVHVGQVdZN2k5NnYwVGszK2gyQjg1RVJFUkVSRVR1dG44YU9NdjdUMlpFUkVSRVJFUkVSRVJFUkVSRVJFUkVSRVJFVU9CTVJFUkVSRVJFUkVSRVJFUkVSRVJFUkVSRUhLVEFtWWlJaUlpSWlJaUlpSWlJaUlpSWlJaUlpRGhFZ1RNUkVSRVJFUkVSRVJFUkVSRVJFUkVSRVJGeGlBSm5JaUlpSWlJaUlpSWlJaUlpSWlJaUlpSWk0aENYdTcwQUVSRVJFUkVSRVJINWR6S1pUSGQ3Q1NJaUlpSWlJaUlpSXBKUHFuQW1JaUlpSWlJaUlpSWlJaUlpSWlJaUlpSWlEbEhnVEVSRVJFUkVSRVJFUkVSRVJFUkVSRVJFUkJ5aUxUVkZSRVJFUkVSRVJPU09NWnZOZDNzSkJlYklrU1A4OGNjZmRPN2NHV2RuWjZNOU5qYVdyVnUzOHZqamoxT2lSSW03dUVJUkVSRVJFUkVSRVpHQ3B3cG5JaUlpSWlJaUlpSWl0eUFoSVFFUER3K3JzQm1BcDZjbkFJbUppWGRqV1NJaUlpSWlJaUlpSXJlVkFtY2lJaUlpSWlJaUlpSzM0TWFORzNoN2U5dTBlM2g0QUFxY2lZaUlpSWlJaUlqSWcwbUJNeEVSRVJFUkVSRVJrVnVRa0pCZ04zRG01T1JFb1VLRkZEZ1RFUkVSRVJFUkVaRUhrZ0puSWlJaUlpSWlJaUlpK1pTUmtVRlNVaEplWGw1Mit6MDlQVWxLU3JyRHF4SVJFUkVSRVJFUkVibjlGRGdURVJFUkVSRVJFUkhKcHhzM2JnRFlyWEFHV1lFelZUZ1RFUkVSRVJFUkVaRUhrUUpuSWlJaUlpSWlJaUlpK1pTUWtBQW9jQ1lpSWlJaUlpSWlJdjgrQ3B5SmlJaUlpSWlJaUlqa2t5TVZ6dExUMDBsTlRiMlR5eElSRVJFUkVSRVJFYm50WE83MkFtNjNoSVFFZnZubEY5cTBhWlBqbUsrLy9wcnIxNjhEMEt0WEw5emQzWE9kODlLbFM1UXVYYnBBMTJuUGhRc1hXTDE2TlQxNzlzenhIeS90aVkyTnhjL1BENVBKWk5NWEV4UEQxYXRYQWFoYXRXcUJyZlYyMjdObkR3QWVIaDdVcUZIanRwN3JUcngrRnk5ZVpOYXNXVnk5ZXBVclY2NHdZc1FJR2pSb2NNdnpXYVNrcExCdDJ6WUFxbFNwUXRteVpUbDM3aHpseXBYTDkxeGp4NDRGd00vUGowR0RCdjNqdGQycXFLZ29SbzBhUmFWS2xlamF0U3ZCd2NGVy9WZXVYR0h3NE1FODhzZ2pORzdjbU5EUTBMdXl6dTNidHdOUXVuUnBLbFdxbE92WWlJZ0lBTXFVS1VPWk1tVnUrOXJ1dHB6dTM0MGJOM0wrL0huS2x5OVAwNlpOY1hINTV6K1M3dFRuODcxeWY0aUlpSWlJeU4yVGtKQ0FtNXNicnE2dWR2czlQVDBCU0VwS3dzM043VTR1VFVSRVJFUkVSRVJFNUxaNm9BTm5GeTVjWU15WU1WeTZkSWxMbHk3UnQyOWZ1K04rL1BGSFltSmlBT2pldlh1Tzg1MDhlWkk1YytadzdOZ3hQdjc0WXlwV3JBaGtCVTBzZjlXYWw5eUNiOW5OblR1WDc3NzdEclBaVEZKU0VzT0dEWFBvdUl5TURQcjE2NGZaYkNZME5KUVJJMFpZOVgvenpUZXNYcjBhZ0EwYk51UTZWMEpDQXNuSnlXUm1acEtSa1VGR1JnYnA2ZW5HVjJwcXF2R1ZrcEpDY25JeVNVbEpKQ1ltY3VQR0RaeWRuWTNYUER3OG5MaTRPSWV1d2Q1ck5HclVLQUNDZ29KWXNHQ0JWZDlUVHozbDBMejIzUHdhRk9Ucmw1dlNwVXR6OGVKRjQvdHU4K2JOZVFiT0ZpOWVuR05mcTFhdENBZ0lJQzB0amFsVHB3TFF2MzkvSWlJaW1EOS9Qczg4OHd3dnYveHlubUhLN01MRHc0R3MxOXdSVVZGUjlPelowK0g1YzdKa3lSSUNBZ0tNNTcvLy9ydHhEL2ZwMDhkbS9KWXRXNGlPamlZNk9ob3ZMNjhjQTJjNWZaOTA2dFNKTld2V09MUzJidDI2MGExYk53QisrZVVYOXV6WlErM2F0V25XckJuanhvMERvSDM3OWpZQnBQVDBkSktUazRHc3Yzd2ZNMllNa1BWNTA2TkhENGZPblYvM3cvMjdhdFVxamg0OVN0R2lSV25Xck5rL3V0NDcrZmtNOTg3OUlTSWlJaUlpZDA5Q1FrS3VmeUJvQ1p3bEppYmk2K3Q3cDVZbElpSWlJaUlpSWlKeTJ6M1FnYk9FaEFRdVg3NE13TEpseTNCeGNhRlhyMTQyNDh4bXMvRTRwNzlLQmRpOWV6ZUhEaDBDWVB6NDhYenl5U2U0dTd1emFORWlMbHk0NE5DYUhBMDBQUGJZWTN6MzNYY0FyRisvbm5idDJsR2xTcFU4ajR1TWpEVENGVVdMRm5Yb1hEbFp0R2dScTFhdHV1WGpuWjJkNmRteko2NnVyaXhac29RVEowNDRkRnp4NHNXTnNaWnd6NTFTa0s5Zjc5NjlIZjYrMkxScEU1czJiYkxiWnducGZQbmxsemtlWDZ0V0xRSUNBdkR3OEREYVVsSlN5TWpJQUdEMTZ0VkVSa1l5Wjg0Y25Kd0taaWZkK1BoNGZIeDhDbVN1M096ZHV4ZklxZ1lXR0JobzA3OXg0MGJqOGEyRUQ1MmNuRWhMUzNOb3JPWDFCTmk2ZFN2YnQyL0h3OE1qejdEVTVzMmJqU0RnUHdrcTVzZTlmdjlldm55Wlk4ZU9BVkN6WmszanM5ckN5OHVMZ1FNSDVua1BXVjdQTy9uNTdJZzdkWCtJaUlpSWlNamRrNUNRUUxGaXhYTHN6eDQ0RXhFUkVSRVJFUkVSZVpBODBJR3pxbFdyTW5yMGFONTk5MTB5TXpNSkN3c2pNRENRbGkxYldvMUxUMDhIc29JbnVRWE91bmJ0eXU3ZHU0bU1qT1RDaFF2TW1UT0hJVU9HM0phMVY2OWVuYVpObTdKejUwNmFOMi91Y0hEQlVuVUhzclpVdkRsd2N1Yk1HZU54VG1HVURoMDZBRkN5WkVtSHp1bms1RVNoUW9Wd2QzZW5VS0ZDRkNwVUNBOFBEenc4UExoMjdSb2xTcFJ3YUI2TFhidDJHUlduOGhNNEsxbXlKQk1tVE1oejNLaFJvNGlPanJiYlY1Q3YzOTNnN095TW01c2JxYW1wSkNVbDBiZHZYNnBWcThhRUNSUG8xcTBiOGZIeCtmNnI2dFRVVkp1MmJkdTJNWDM2ZE41ODgwMGFOMjRNWkFXRTJyZHZuK004bHNwd1RrNU90R3ZYTHNkeGxuK1EvKzkvL3d0a2JabHArVy92M3IyTmNRc1dMT0RZc1dPY09uVUtBSlBKeEtlZmZtb3ozNWd4WXloU3BJanh2RnUzYmpScjFveUJBd2VTbkp4TTVjcVZqYjRXTFZyWURhM2RYT25PYkRienh4OS9BTEJpeFFwV3JGaGhkWjJXYTdXczgyNjQxKy9malJzM0dtSGY3ZHUzRzF1U1d1UldiZEtlTy9uNW5OM2R1ajlFUkVSRVJPVHV5c2pJSUNFaGdmTGx5K2M0eHQzZEhTY25Kd1hPUkVSRVJFUkVSRVRrZ2ZOQUI4NEFRa0pDZVBYVlY1azllemFOR3plbWFkT21ObU1zZ1lGQ2hRcmxPcGVUa3hORGh3NmxmLy8reHJaMDJTc2VnZjNxUmJsVnVuS2tJdFA2OWV0WnYzNjkzYjVDaFFyeHd3OC9HTTkzN05nQlFJVUtGWEIyZG1iV3JGazV6cHRUbnlVdzlmampqMU9vVUNGaVltS0lpNHVqZXZYcVZLbFNCVmRYVnpadjNzeVZLMWU0ZnYwNlE0WU1NYmFRaUk2T1p2cjA2UVFIQjFPN2RtMGpyREpuemh3ZzY2OS9Cd3dZUUZSVUZON2Uzc3laTTRlaVJZdXlidDA2bm43NmFWeGNYSmd4WTBhZXI0azlseTlmWnV6WXNRNk55MGxCdm43WldiWVV6SStjd25QRGh3K25aY3VXeE1URUdLR3M5UFIwb3FPanVYejVNaTR1THFTbXBySm56eDVpWW1LNGN1VUtMaTR1VEpvMGliUzBOSDc4OFVkY1hWMzUrT09QN2M3djRlRmh0ZjFzVEV3TUowNmNJRGc0R01oNmpTWk9uRWhHUmdidnZmY2U3NzMzSGlFaElmajYrdkxLSzYrd2NPRkM0dVBqR1RwMHFOVzhsa0NOczdPenpaYVRYM3p4QmZIeDhmVHIxOC9ZOXRPeTNhaEZVbEtTelgzMC9mZmZHNC9OWmpPLy8vNjd6ZlZrWm1aYVBTOWF0Q2hKU1VuR0ZwZDE2dFF4K2txVkttWDFQQ2ZIamgzajZ0V3JlWTY3bSs3bCt6YzlQZDNxdlhORXAwNmRqTWNiTm13Z0lTSEJxcitnUDUvdjlmdERSRVJFUkVUdXJ2ajRlQUFLRnk2YzZ6aFBUMDhGemtSRVJFUkVSRVJFNUlIendBZk9BRHAyN0lpL3Z6K2hvYUdZVENhYi9wU1VGQ0FyZUdZMm0rMk9zUWdLQ21MdzRNR1VLMWVPaHg5KytMYXQrVlpFUmtZYUlaMVdyVnI5NC9uOC9mMHBWNjRjTTJmT3hHdzJjKzdjT1dQZTVPUmtvNHJSUXc4OVJKY3VYVENielV5ZE9wWGZmLytkQXdjT1VMTm1UYXY1TWpJeW1EQmhBbEZSVVpoTUp0NTg4MDJLRnk5Tzc5NjlpWW1KSVRrNW1TNWR1dHp5ZXRQVDB4M2VPcytlZ243OXNtdldyQmtuVHB3Z0xDeU0xcTFiMDZCQkEyTnJ5eGt6WnBDUmtZRzN0emN2di95eWNZd2oxZG9zTm16WVlMTWw1K25UcHpsOStyUlZtNHVMQzdHeHNRUUdCbHBWNGNxdWNPSENWb0VhZ0RWcjFqQmt5QkEyYjk3TWxDbFRqQ0JQdzRZTnFWZXZuakh1NDQ4LzV1ZWZmd2FnWXNXS1ZpR2huUHoyMjIrRWhZVVpnYkhaczJkYlZScDBkblkydGplOWR1MmFjZTdZMkZpMmJ0MmE1L3pPenM0MmJmdjI3VFBXbUgzN2t5Ky8vRExYclVzdGR1N2NDV1JWVVJ3K2ZEaUFVWDN0eVNlZnRLcnNWYXBVS1k0Y09aTG5uQVh0WHI1L2x5OWZibFN1NjlDaEE4ZVBIK2ZJa1NPNHU3dno1cHR2QWxDdVhEbXI5L2UxMTE0ekh1L2R1OWNtY0FZRisvbDh2OXdmSWlJaUlpSnlkOFRGeFFIa1dVWGMwOU9UcEtTa083RWtFUkVSRVJFUkVSR1JPK2FCRFp6dDNMblRKdVJoMmRvc3U5VFVWTkxTMG9Dc3dOTGx5NWZ4OS9lM0dmZjExMTl6OGVKRjQvbkJnd2VOb01rLzRjZ1dheTR1THJSdDI5YnVHRGMzTitOeDl1bzl4WW9WSXpRMGxMVnIxd0t3ZGV0V0prMmFaSE44cTFhdGN0eDJidTdjdVFENCtma1JHeHZMNGNPSCtmREREL0gyOWphcVEwSFdsb0ovLy8wM3NiR3hSb1dwRWlWS2NQRGdRUTRlUEVqLy92MUpUVTFsOHVUSjdObXpCOGphYXE5T25Ub2tKeWZ6K09PUDg4MDMzeEFXRmthTEZpMXlmRDN5RWhRVTVORDJoVGxWTkNybzF5ODdzOW5NdEduVE9IMzZORHQzN3FSRWlSSzBiOStldG0zYkdzR2Z3TUJBcThCWlRxWk9uY3JVcVZPdDJpcFVxQUJrVlYvS3lNZ2dOVFdWRWlWSzBLWk5Hd0lDQWloWnNpUWxTNWJFejg4djEwQWxZTGQvdzRZTitQbjU4ZVdYWHhyYklGcXVQWHVncTN2Mzd1ellzWVA0K0hqbXpwMUw1Y3FWYllKTDJjWEd4akpwMGlSanpuYnQydG1FYVFJREE0MzNOZnQ3dDNqeFltTTczSzVkdTlLblR4L2ptS0ZEaHhyZml5NHV0aDl6RVJFUkFOU3ZYei9YMXlJbm5UcDFvbENoUWhRclZveWdvQ0NyUGk4dkw1dTJ1K0Zldm44dFlURmZYMS82OWV0bjNGc3VMaTUycTFEbTVYWjlQdHR6cjkwZklpSWlJaUp5ZDF5L2ZoMW5aMmU4dkx4eUhlZnA2VWxzYk93ZFdwV0lpSWlJaUlpSWlNaWQ4Y0FHenZidTNXc0VlU3h1cmtvRFdSV1RzanQzN3B6ZHdObXZ2LzVLWkdTa1ZWdEJCQnB1M2pvdHUreUJzOXpHQVNRbUpySjU4MmFyTnBQSlpJUWRMTUVwZjM5LzR4ODZpeFVyeHBZdFczanBwWmNvWHJ5NHpaekxseSszYWJQTWs5M1ZxMWR0eHNiRXhCaHQvZnYzWi9yMDZXemZ2dDNvWDdKa0NVdVdMTEU2SmlrcGlmbno1K2U1dFdsTy92enpUNlBLVkY3amJuWTdYcitaTTJjYWxZNk9IajNLMkxGaitmYmJiMW03ZGkxLy9mVVhTNVlzSVRRMDFCanY0ZUZoZGJ6bDliTlhvZXRtRHozMEVDdFdyTURIeDRmUm8wZXplL2R1L1B6OGpDMDNMZGQ0K1BCaGZIeDhLRnUyck0zMmd2MzY5ZVBzMmJOR2VDMjd0TFEwRmk5ZWJMd3VQWHYydEtyaVplSHY3OC9nd1lNWk4yNGNHUmtaZlBEQkIzejY2YWNVS1ZMRVpteGlZaUp2di8yMmNRKzJiOTgrMXdEbXpTelYyOXpkM1huMjJXZXQrckp2bzNsejRPenk1Y3NjTzNZTWdBWU5HbGoxdFcvZm5vNGRPOXFjNitidnF4RWpSbkQyN0ZrQXBrK2ZidFczZXZWcW0rcFl0eXY4bEp0NytmN3QwNmNQSjArZUpEUTB0RUMyaUx3ZG44LzMrLzBoSWlJaUlpSzNWMXhjSEQ0K1BubitVWmVsd2xsZUZmVkZSRVJFUkVSRVJFVHVKdzlzNE14Uk4vK1Y2YkZqeDZ5MlFMdGZyRm16SnNjdEdrNmZQdjMvMkx2dnFDaXU5b0hqMzExQWVsZFFGQkVVUWJFZ0dpeFlvcUtKdmZjYUU4V0NZdThhUzlSWFk0bTlKakYyWHd2UldHSnZFQlY3QmNXQ1FRbUk5RjczOThlZW5aZGxseFkxUHpYM2MwNU9kbWZ1ek55ZDNjRXB6MzBlN3R5NWc1NmVIblhxMU9Ia3laTUFOR3JVaUNOSGp2RHp6ejh6Y2VMRUF0ZHRZR0JRWkltSS9CSVNFdFN5S0xWdDIxYWo1R05lZW5wNlpHZG5jL2JzV1kwZ29PSjZtNUthNzJQL21aaVlBQkFSRWNIRWlSTXhOemRud0lBQmRPdldqVjkrK1lVcVZhcW9CZWVZbXBxcUxaOS9uK2ZOM3FZS2dCbzZkQ2dOR3piRXhzWkdDdHhScmVldnYvNWl5NVl0aElXRjhmejVjMTYvZmcxQXIxNjlOSUl2bno1OUtnVlFlWGg0RkxpZmpJeU1tRHg1c3Rac2dTcE5temFsZWZQbW5EdDNqcGlZR0JZdFdxU1JIUzRuSjRmNTgrZExRV09lbnA1cUpST0xZODJhTlZ5OGVKR1FrQkNTa3BMVWduYnlCcHpsRDlnTERRMlZNa2Fwc2h1cUdCb2FTdVU3UHhVZjR2Rjc3OTQ5cWxXclJtWm1KZ2NQSHVUVnExZUE4dnM0ZVBCZ2lmcjZUL2dZanc5QkVBUkJFQVJCRU42dmhJUUVyUU1XOHpNeU1pSTNONWYwOUhTTmdXYUNJQWlDSUFpQ0lBaUNJQWlDOExINlpBUE8vUHo4OFBQelkvbnk1UncvZnJ6QWR2a0RsRzdkdXFVMU04MFBQL3dBL0MvTFRVRlV3VWg1cGFTa0ZMUFhmNSsyN2FyOC9QUFBLQlFLR2pSb29CYmc1TzN0elpFalJ6aDU4aVRlM3Q2NHU3dHJYZDdMeTR1cFU2ZVdxRC8vK2M5LzFBSlVhdFdxeFpneFk3QzJ0c2JLeW9xTWpBeGV2SGlCZ1lFQkhoNGVsQzVkbW5YcjF1SHE2c3E5ZS9kS3RDMlZ0eW1wK1Q3MzM4bVRKOG5NekNRNk9wcmx5NWZqNE9DQXI2OHY3dTd1aElhR1N1MktDZ29LRGc1R1YxZVhGaTFhU05Pc3JhMnh0N2NuSVNHQnpaczNFeFlXSnEwekxpNk92WHYzYXF6bnpaczNHdFB5QnZrMGJ0eFliWjZkblIweW1ZeFhyMTVoYlcxTjNicDFDKzBuS0RQMzNiNTltNHlNREpvMmJhb3hpbHN1bCtQbzZNajE2OWVwV3JVcXMyYk5LakNUVzN4OHZGUWVNajQrWHBvdWs4bVF5V1NjT0hHQ3dNQkExcTFiSndYNTVRMGt5NS9ockdIRGhsaGJXM1B5NUVrV0xWckUxcTFicFhsNzkrN1Z1cy95bXo5L3ZrYXdtaW9Jc0dYTGxocC9RL0tYOS8wbmZZakhiMEJBQVA3Ky9oclRNek16V2I5K3ZmUyt1S1ZKMy9mZjV3LzUrQkFFUVJBRVFSQUU0WitYbloxTmFtb3FabVptUmJZMU1qSUNsRm1oUmNDWklBaUNJQWlDSUFpQ0lBaUM4S240WkFQT2lrdFZXay9sL3YzN0pDVWxhV1NiS3E3dnYvKytSTzBURWhMbzNyMTdvVzNTMDlOcDFhcVYxbm1IRHgvRzBOQ1FzbVhMOHVMRkM0MzVOMjdjNE1xVkt3QjgrZVdYWEwxNlZacm41dWFHZzRNREwxNjhZTkdpUmF4ZnZ4NHJLeXRwdnFxa1hLdFdyUXJOYmxRUVZkOVVPblRvSUwyK2N1VUtxMWV2QnBUQk82VkxsNVl5K1B6ZGdMTzNLYW41UHZhZnl1REJnM0Z6YzJQVHBrMkVoWVh4NHNVTEtjaEZsWFVNb0hUcDBvWDIrL3Z2djhmWTJGZ3Q0Q3dtSm9idzhIQjBkSFE0ZE9pUTF1WE16YzJwV0xFaWRuWjJWSzVjbWVyVnE2dk5EdzhQbDc1Zk56YzNqU0FmSFIwZEJnd1l3TUtGQ3drUEQyZjU4dVZNbno2OTBMNmFtcG95YytaTWJHMXRzYlcxMVpndms4a1lObXdZbFN0WHBtN2R1b1dXWVV4S1N0SmFIaklySzR1ZmYvNlpwS1Fra3BLU1dMeDRNZlBuendlVU4vOVZmZGRtMUtoUkJBWUdrcENROExjeWF0bmEydkx5NWN0aXRTMVRwc3ovUzhEWngzYjgvaE5LK3ZjWlB2empReEFFUVJBRVFSQ0VmMTVpWWlKUTlNQXgrRi9BV1VwS2l0WjdCb0lnQ0lJZ0NJSWdDSUlnQ0lMd01mclhCWnpGeDhjVEZ4ZUhvNk1qT1RrNVhMNThHVkNXblV0UFR5Y25KNGZmZi8rZEhqMTYvRC8zdEdTY25KeFFLQlFFQlFWSjAxSlRVMW0rZkRrQWxTcFY0clBQUGxNTG1BTG8wYU1IUzVjdUpUWTJscGt6WjdKMDZWTHBadWk3bGpmVG5LcFVIQ2lEdXVMaTRnQ0tWWTZpSUc5VFV2Tjk3TCs4bVpiS2xDbkQxS2xUOGZmMzUrWExsNVF2WDU2d3NEQzE0Qnc5UFQydDJabGtNaGtPRGc1YSs3MTU4MlkyYjk3TTRNR0RzYlcxeGNURUJBTURBeDQ4ZUFEQTRzV0w4ZkR3NE1TSkUremV2WnRldlhxcEJjd29GQXBXclZwRlRrNE9BTjI2ZGRPNm5lYk5tM1A0OEdIdTM3L1B1WFBuc0xhMnhzZkhSNjFOUVVHUitXVmxaUlhhVmk2WGMrTEVpU0xYbzZlbng4eVpNL0gxOVNVN081c3JWNjdnNys5UGx5NWRwSUN6L05uTlZJeU1qUEQwOU9UY3VYUDg4Y2NmMHZTV0xWdWlwNmZINzcvL2prd21ZK0xFaVZoYVdwS2RuYzNPblR1bG9NQ1VsSlFDZ3h2UG5EbWpGdUMxY09IQ0lqL0x4K0JkSHI4alI0NlVBdFJpWTJQcDFhc1hvTnovZWJPeEZTZUE5SDM2bUk4UFFSQUVRUkFFUVJEZW40U0VCSUFTWlRoTFRrNStyMzBTQkVFUUJFRVFCRUVRQkVFUWhIL1N2eXJnTENvcWlpbFRwbEMvZm4xR2pCakI2ZE9uaVkyTkJhQkZpeGJjdUhHRHFLZ28vUDM5NmRpeEkvcjYra1d1OC9idDIyelpzZ1dGUWtGTVRBd21KaVpxeTZXbXBwS2RuVjNnVFVnREF3TXAyQ0kvVldrL1hWM2RBZ01kOVBUMEFLaFNwUXBmZnZtbFdzRFVraVZMcEF4YUF3Y08xQ2piQnNxeWtMdDI3U0lpSW9MUTBGQ21UNS9PZ2dVTE1EWTJsdHBNbWpTSlI0OGVjZmp3WVl5TWpPalhyeDhXRmhacTYwbFBUMmZYcmwzRXhNUUFVTDkrZlkyc1BLcmdyZngrL2ZWWDZYVzlldlVvVzdhczFuWkZlWnVTbXU5ai93MGRPclRBUG1pYnQyZlBIdmJzMmFNeFhVOVBqMlBIamhYNXVYYnMyQUVvTXpLcEFuV2lvcUk0Y3VRSXExYXRRcUZRY09EQUFjYU9IYXUyemR1M2J3UGc3T3lzVVM0d3IvSGp4ek5peEFneU1qTFl2MzgvT1RrNWpCZ3hRdXQrZVpmeWZxLzV2N3ZLbFNzemFOQWdmdnp4UndDMmJ0MUtxMWF0aXN4d2xwdWJTMlptSmdBUkVSSFNkRHM3TzVvMGFjTHZ2LytPUXFIZ3lwVXJkTzdjV2NwT0Z4WVdocjI5UFk2T2p1L2xzNzRQSC9yeHF3cjZCV1YydERkdjNoU1o3YSs0M3Zidjg4ZHdmQWlDSUFpQ0lBaUM4TTlMVEV4RVYxZTNXQVAyZEhSME1ESXlFZ0ZuZ2lBSWdpQUlnaUFJZ2lBSXdpZmxYeFZ3Tm03Y09LS2pvd2tJQ0tCdjM3NVNrQXBBMjdadE1UUTA1TUNCQTBSSFI3TnIxeTYrK3VxclF0ZTNkKzlldG0zYnhwRWpSMUFvRk15ZlA1KzB0RFNtVFp0RzVjcVZ1WC8vUHYvNXozK3d0TFJrNmRLbFdnUFk5UFgxK2VhYmJ3cGNQeWdEemdwcW85SzBhVk8xOTd0MzcrYjU4K2VBTWxEQzFkV1Y2T2hvMHRQVHBUYlIwZEVBOU96Wmt4OSsrQUdBQnc4ZThNc3Z2MGpaaHdCYXQyNHRaV3hLVFUzbDRNR0RqQnMzanZyMTZ3TVFIQnpNc21YTHBHQ1ZxbFdyTW4zNjlQY2FhQkVZR01pY09YUFVwb1dIaHhjN2k1Q0txcjJxL0tES3U5eC83OVBVcVZOcDJiS2wyclFLRlNwZ2JHeE1Ta29Ldi96eWkvUzlORy9lbkRGanhranR6cDA3eDg4Ly93d29zeWI1K2ZrVitwM1oyOXN6ZXZSb2xpNWRDb0MvdnorUmtaRk1talFKVTFOVE9uYnNXR2hmRHg4K0xHMnJmZnYyQmJZcktFaXNJRDE3OXVUQ2hRc29GQW9tVDU2TWlZa0pXVmxaZ1BZTVorZk9uV1BEaGcxU1VGcCtqbzZPMUtwVmk3dDM3M0xwMGlVdVhib0VLRFBOdFdqUmdvb1ZLNnExWDdod0laOTk5cG4wVytyWXNTT2pSNDh1OFcveGZma1FqOSs4ZnZ2dE4rbjE2OWV2bVRwMUtpdFdyUGpiWlkxVjN2YnY4NmR5ZkFpQ0lBaUNJQWlDOE80bEpDUmdabVpXN09zbUV4TVRFWEFtQ0lJZ0NJSWdDSUlnQ0lJZ2ZGTCtWUUZuMGRIUjZPam80T1BqdzRJRkM2UXljQjRlSHJpNHVHQmtaTVRCZ3dkUktCVHMzcjJiR2pWcThObG5ueFc0dmkxYnRnQVFHUm5Kb1VPSENBa0pBWlRCU2pObnp1VDgrZk5FUlVVUkZSWEZkOTk5eDl5NWM1SEw1ZS8vZzZLOG1RbktnSnZrNUdUNjl1MnIwU2J2dE1xVksvUDA2Vk1zTEN6bzE2K2ZSdHQ1OCtheGJOa3l6cDA3UjB4TURETm56c1REd3dNVEV4TXVYcndvdGF0VHB3N2ZmdnV0MWxHK2VZTzZybHk1d3F4WnN3Q1lQMzgrRFJvMGtPYXRYTG55YjN6aWQrdGQ3RDlWNElrMm1abVpyRisvWHNyV1pXOXZ6NkJCZ3pReVR3RWwvczNJWkRKcTFxekpsU3RYcENDaTd0MjcwNkpGQzlhdVhVdlBuajBKQ1FuaFAvLzVEd3FGQW9EKy9mdmo0dUlpclVNMVBiOHZ2dmlDRnk5ZXNHL2ZQa0NabldyR2pCbXNXcldLMGFOSEY5b3ZWVUNOam81T2tXMUxRaTZYTTIvZVBDd3RMYVVBTTFWZ29MYUFzNnBWcTBvbFJ3RWFOMjZzRVhBNGRPaFF4b3daSSswSGEydHI1czJiUjlXcVZZRi92aFJLWEZ3Y2p4NDlBcFRsWFV1YVJleERQWDdQbkRuRDA2ZFBBVEEzTnljaElZRVhMMTR3ZS9ac2xpeFpVcUxQbU4vYi9IMitjT0hDQjM5OEpDUWtzSERoUXZyMTYwZXRXcldLYkM4SWdpQUlnaUFJd3J1VG1KaFlvdXN5VTFOVFhyMTY5UjU3SkFpQ0lBaUNJQWlDSUFpQ0lBai9yRTgrNEN3M04xZDZMWlBKbURoeEloY3VYT0RXclZ1QU1sakZ4OGNIVUFiOWVIdDdjK3JVS1JRS0JYUG56bVhXckZsU0ppQkFLc09uNHVUa3hNV0xGemx3NEFBQTVjcVZrMG9XK3ZqNDhQRGhRMEpEUTdseTVRcHIxNjU5cDRFMmhlblFvUVBHeHNaVXFsU0pSNDhlOGRkZmZ4WGFmdmp3NGZ6NjY2ODBiOTRjYzNOempmbjYrdnBNbno2ZENoVXFzSDM3ZGdCdTNyeXAxcVp4NDhiTW1ERkRhNUJQVVhKemMwbElTQ0FoSVFFL1B6LzgvUHdLYmUvaDRhRldQak03TzVzYk4yNXcvdng1SGoxNnhQVHAwNmxTcFlvMGY5KytmVnk4ZUJGM2QzYzhQVDJwWHIxNm9abUMzc1grcTEyN3RrYTduSndjQWdNRDJicDFxMXBweVBEd2NCWXVYSWk3dXp1ZmYvNDVUWm8wa1lMZUN2UHk1VXZPbmoyTHJhMHRibTV1UkVaR3NuMzdkclhTb0czYXRNSEh4NGU5ZS9keStQQmhFaE1UNmRTcGszUnNOR25TaFA3OSs2TlFLS1RSMmZmdjN5OXdtOE9HRFNNek01TkRodzRCMEtkUG55TDcrVGJpNHVKWXQyNmQ5RnFiTW1YS1NLOURRME5KU1VrQjBCbzRWYTVjT2ZUMTliR3lzcUpwMDZiMDdkdFhDcVpLVGs0bU1EQ1FPM2Z1WUcxdHpaczNid0NJaVlsaC8vNzlEQjQ4R0RzN3UwTDdxMUFvMUFMU1pESVpyVnUzcG5YcjFpWDQxT3BPZlFzdjN3QUFJQUJKUkVGVW56N05wazJiQUZpMmJGbUpBODQrdE9NWGxLVk0xNjVkSzcyZlAzOCtodzRkNHN5Wk05eS9mNTlseTVhcHRTOU94cmgzOWZmWjJ0cjZnejQrRWhJU0dEOStQSC8rK1NkMzc5NWw4dVRKTkcvZS9KMXZSeEFFUVJBRVFSQUVUWm1abWFTbHBXRm1abGJzWlV4TVRFaFBUeWM3Ty90dlhYTUpnaUFJbjZhc3JDenB2bWU5ZXZYdzh2SjZiOXVhTm0wYW9MeVBPbjc4K0xkYTE1a3paNlQ3bjUwNmRWS2J0MmZQSGdETXpNeG8yN2J0VzIybk9EWnUzRWhFUkFRdUxpNWFCNDMvSGRIUjBaUXVYVnBySnRQZzRHQUFyS3lzc0xXMUxYSmRFUkVSVEo4K25jcVZLOU83ZDIrY25aM1Y1c2ZFeERCMjdGaHExYXFGbDVjWGpSbzFLbEZmWTJKaUdETm1ESFoyZGxTb1VBRWZIeDhNREF5S3ZmekpreWQ1OU9nUk1wbU1vVU9IYXEzU2MvNzhlZTdjdVFPQW41OGZMMSsreE1MQ29salBMMEQ1REdQTm1qWEV4c1lTRXhQRGxDbFQ4UFQwTEhZZmk1S1dsaWJkRnpZMk52Nmd6cldHREJsQ2NuSXl0cmEyckY2OSt2KzdPNElnQ0lJZ0NPL2NoM1BtOVo2RWhvWktyLzM4L0FnTURDUWdJRUNhMXFkUEg1eWNuS1QzdzRZTkl5Z29pSVNFQkRJeU1wZzFheForZm42MGE5ZU8yTmhZb3FLaXBMWXRXN2FrYWRPbXpKOC9Id0E5UFQxbXpab2xuV2pyNmVreGMrWk1Sb3dZUVdwcUtvY1BIOGJKeVlsMjdkcVJrSkNnVnRLek1GbFpXU3hmdnJ6UU50b3VFaWRPbklpaG9TSEJ3Y0cwYWRNR2dCTW5UbkRqeGcwQXBrK2ZMclYxZEhSazl1elpVb2FmMU5SVVhyeDR3ZXZYcjNuNThpWFBuajNqMGFOSGFwOC92NENBQUxwMjdVcWxTcFd3dDdmSDF0WVdTMHRMWEZ4Y3VIYnRHcW1wcWFTbXBwS1dsa1pFUklTMDNJSUZDOGpJeUVDaFVHQm1aaVlGaDZpb0x1THlNalEweE5yYW11dlhyM1A1OG1XdVhMbWlGdVJ6OU9oUktjTllZbUlpRnk1Y0lEVTFsY0RBUUFJREF6RTFOY1hUMDVQR2pSc1htTVh1YmZaZlhwR1JrUVFIQjNQcjFpMHVYNzVNZkh5OE5NL0t5Z28zTnpjdVg3NU1kblkyTjIvZTVPYk5tNnhhdFlvR0RScmc3ZTFOL2ZyMWVmejRNUUFaR1JscTMvV09IVHNBNVEwSmhVTEJ6WnMzTmJJdlhicDBpYTVkdTNMNThtVkFHYXhYbzBZTlBEdzgwTlBUWTlxMGFTZ1VDcnAzN3c0b2Y3ZDUrNml0dEtHdnJ5OWx5NWJsOXUzYk5HellVT3YrZTFlU2s1UHg5L2N2Y1A3Q2hRc0pDUWxCUjBlSG5Kd2NJaU1qcFgxUXJsdzVqZlp5dVp3alI0NUk3L1ArRnYzOS9hVnRkZXJVaVlTRUJNNmZQdzhvU3l5ZVAzOGVIeDhmdnZqaWl3TDc4L1RwVTdwMDZTSzlOelUxbGZvams4bDQ5dXlaTksrNDVWZFUyYmxNVEV4d2MzTXJzdjJIZnZ4R1JrWXlkZXBVa3BLU0FHWFp6MnJWcWxHNWNtWEN3OE41L1BneGFXbHA1T1RrRkd2L0FPLzA3L09IZm55WW1wcFN2WHAxL3Z6elQ3S3pzMW0wYUJIcDZlblMzeWxCRUFSQkVBUkJFTjZmeE1SRUFLMkQ5UXFpdWc1SlRrN1dtdGxjRUFSQitQQ283dHRsWm1aU3FsU3A5N0tON094czZUNmxzYkV4WGw1ZVBIandvRVJaTWN1WEw0K2JteHNLaFlLc3JLd0MyMTIvZmgyQUNoVXFhQXphekN2L1o5VVdxTFp6NTA1cE1IWCtnRFBWTXc5N2UzdU5nTFBpRENndFRQNHFGUUIzN3R3aE5EUlU3VDdpeG8wYjJiOS9mNUhyNjk2OXU1U01RT1gxNjllTUhEbVM4dVhMNCt2cmk1MmRIZG5aMmRMOE1XUEdBTXBCM2w5Ly9iWGFzb2FHaGhyNzcrN2R1N3g2OVlwWHIxNXB0QWZsUGVmSXlFZ2lJeU14TmpZdWNjRFovZnYzZWYzNk5hOWZ2eVkxTmJWRXdXWTVPVGxzMnJTSmhJUUVYRjFkdFFhYkFkeTdkNDhqUjQ0Z2s4bW9YcjA2UC96d0E4N096aXhldkxqQVpmSXFYNzQ4TDErK2xPN2RuajE3dHRDQXM1U1VGTFVCOWZuWHBhcENvbXI3MVZkZkVSY1hoMHdtWStmT25XcUQwL002ZE9nUXVycTZ0R3ZYRGxEZVEwOUpTU0VySzR2TXpFelMwOU5KUzBzakxTMk5sSlFVa3BPVFNVNU9sZ1phR3hvYWxqaFlNelkybHBTVUZLMEQ0d1ZCRUFSQkVENEZuM1RBV1ZSVWxIVGgwNk5IRDlxMWEwZFdWcFlVY09iaDRjSEFnUVBWbHJHd3NHREdqQmxNbXphTm5Kd2NEQTBOcFlBa016TXpxbFdyeHYzNzl4azhlREExYXRSZ3hvd1owZ1hIMkxGak5VYW8yTm5aTVdyVUtMNy8vbnNBMXF4WlE4V0tGYkcydHViNDhlUEYraHc1T1RsRnR0VjJvcXN0MDliOSsvZWxnS25DTXVJa0pTVXhkdXhZdFF4eGVaVXBVd1p2YjIva2Nqa25UNTRrT2pvYVVJNG1DUTRPVmdzeW1UTm5EdnYzN3krd0RLR3EvQ0VvYjhJbUp5ZlRyVnMzNUhJNU1wbE03VUk1NzZpWmZmdjJTUUZYS25wNmVuaDVlYWtGWHVqcjZ6TnUzRGpPbnovUHRXdlh5TXpNSkNrcGlUTm56bkRtekJtV0xWdW10U1RkMit3L2dPUEhqN054NDBZcDIxWitUWnMyeGRmWEYwdExTeElURXpsNzlpd25UcHpneVpNblpHZG5FeEFRUUVCQUFOV3JWNWQrZzluWjJkeTdkMDlqWFRkdTNKQ0Ntb3lNakJnd1lBQUdCZ2FzWExtUzVPUmtoZzRkQ2lodmxLZ3U1dno4L0xDMXRaVXl2Vld2WHAyclY2OXE3YWMyM2J0M3Aydlhyb1h1ZzMrQ3M3TXo1ODZkMHpydnl5Ky9MSEw1NTgrZmE1MXVaR1RFcUZHaktGdTJMSHYzN2tXaFVLQ3JxMXZnL2xCeGNuTGl5Wk1uWkdabVVxVktGYXBXcmNxVEowOFlOV29VcFVxVlVydWhVOXdMVFZVNXpjOCsrNnpRekh3cUgvcngrOHN2djBoWkF5dFVxTURJa1NNQjVRMnQyYk5uczJYTEZpWlBucXgyd3lkdkVOK3BVNmMwK3ZNdS96N1hyRm56Z3o0KzVISTU0OGVQeDlEUUVIOS9meFFLQlN0V3JNRFMwbEt0dktrZ0NJSWdDSUlnQ085ZVFrSUNRSWt6bklFSU9CTUVRZmlZcU80TlIwZEhVNzU4K1g5c3V5ZE9uQ2oyY3dOUUJqNjV1Ymx4L3Z4NUZpNWNXR1Q3bHk5ZlNnRTMydVFQNmxJRnF0bmIyeGU3VHgrcitQaDRwazZkS2dVWWJkdTJqZmo0ZUdrd2NGN0hqeC9YK0o1OGZYMDFBdkR5QnZwcHE1eHgrdlJwNlhWUkFYa2JOMjdVbUphM0VvT09qbzdXTnFCODd0V3JWeSsxYVdmT25KSE9hMEpDUWpTMjcrL3ZyL1k4Umk2WDQrcnFTcWxTcFhqdzRBRkxsaXhoNXN5WnlHUXloZ3dab2xiUnBUQ3E1ekxhMk52Yk0zdjI3QUoveTcxNjlWSUxPUHY1NTUrbHFpZ0toWUl0VzdaSVFaTDV0N2wyN1ZwcDBQNkVDUk00ZE9pUVdoV2RvaGdZR0RCdTNEaGtNbG1oMzlXQUFRT2s1NDZxWnpiYUVoVUlnaUFJZ2lCOENqN3BnRE5iVzF2R2pSdEhRRUNBRkhEVHFWTW56cDA3UjNaMk50OSsrNjNXRTcwNmRlb3dhZElrbGl4Wnd0Q2hRN0d4c1FGQVYxZVgyYk5uYytQR0RieTl2WW1LaXFKY3VYS0VoWVhSbzBlUEFrdm10VzdkbXN1WEx4TVFFSUNIaHdmbHk1ZFhDOUw0RU5uYTJ0SzBhVk1wdTFPcFVxV29XclVxdFd2WHBuNzkrcmk2dWtxanZBWU5Hc1REaHc4SkNncmk3dDI3UEhueVJQcDhWbFpXTkdqUUFITnpjNUtUazlIVDA4UGEybHI2ejhMQ0FrdExTOHpNekRBMU5jWEd4Z1lURXhNcGFDZS92Q044K3ZYclIyQmdJTStmUDhmUjBaRTJiZHJnN2UydGtYRklYMStmenovL25NOC8vNXpVMUZUKytPTVBUcDgremMyYk42bGR1N2JXWUxOM3dkdmJtNE1IRDZvRm5PbnI2OU80Y1dPNmRPbUNpNHVMTk4zTXpJek9uVHZUdVhObm5qNTl5cEVqUnpoNzlpeXBxYW5VcVZPSFNwVXFBY3J2b1ZLbFNsU3BVZ1ZIUjBmcHYrUEhqN05qeHc3YXRtMUw3OTY5c2JTMEJPRHg0OGRxRjc2ZW5wNVlXMXNEYUZ6Z3VycTZFaFFVaEk2T0RvYUdocFFwVTRZV0xWb1VHalR6VDF3bzJkdmJTeGQrNDhhTjB4amhWNzE2ZFVBWlRLZW5wNGVob1NIMjl2YTBiOSsreU9Bd2dQcjE2Mk51Yms1YVdocDE2dFRCMDlPVE9uWHFTRGRSdnY3NmE3eTh2TmkwYVJNVktsU2dUSmt5S0JRS3FVLzVSMHpKNVhKV3IxNk5UQ2JEM3Q0ZW1VeEdwVXFWa01sa1pHUmtTTzFrTWhrZUhoNUY5aTh1TGs0YS9WWGNZS0lQL2ZnZFBudzQxNjVkUTBkSGh3VUxGbUJzYkt6Vzl4a3pabWdzcXdwS0ErV05tdndCWisveTd6TjgrTWVIVENaajVNaVJ5R1F5RGg0OFNMMTY5WXIxZXhJRVFSQUVRUkFFNGUwa0ppWksxNTdGcGJybVVXVjVGZ1JCRUQ1OGpvNk95T1Z5bmo5Ly9vOEduUDBiTkczYWxPSERoMHZ2SjA2Y0tGVlUyTFZybDFyYnpaczNheDFzck1vTXB3cVlldjM2TlVlT0hOSEl1S1d0ekdiK2JjRC9TbCtxN2owN09qb3liZG8wcGt5WlVwS1BKdW5mdnorZ0xIbXArditRSVVPaytULzk5Qk9QSGozaTZkT25nUEplMzRZTkd6VFdNMnZXTENsWXZhaXNiZmtIRXVkbGIyK3ZGbkNXbVptcE1aaS9JS3BCemJxNnV0amIyek4xNmxRV0xseEl2WHIxaWwzQjQxMVJQZmNBdUhMbENvY1BId2FVejFkVWcvcWRuWjJsYWhVcU5XdldwSExseWp4NThvU0xGeS95L1BsenRXUVUrdnI2R0JnWWtKeWNMR1hMYzNkM3g5allHR05qWTB4TVREQTFOU1VySzZ2SWpJY0toVUlxbjZrYWZCNGZINjlSVXRQQndZR09IVHYrelQwaENJSWdDSUx3WWZpa0E4NUFPU3FrUllzVzBvbXZUQ1pqNHNTSldGbFpGWnBkcUdYTGx0alkyRkNqUmcyMTZaYVdsbmg3ZXdQS3dJZ1ZLMWF3Zi85K0JnMGFWR2cveG8wYlI3MTY5ZFJHRDJsTEFmMjI5UFQwQUlxVkJha29Bd2NPcEVHREJsU3FWQWtIQndkMGRiWC9YR1F5R1c1dWJsS3B2OXpjWENJaUlvaUtpcUpVcVZMbzZPZ3dkKzVjVEUxTnNiUzBMTlpGU04yNmRZbU5qVVZIUjRkU3BVcGhZV0ZCbzBhTjFDNFVkSFYxbVRGakJtbHBhYmk2dWhick14a1pHZUh0N1kyM3R6ZXhzYkVhNmNQZjVmN1QwOU5qN05peGJObXlCUmNYRjJyWHJrMmRPbldLVEd0ZHVYSmwvUHo4OFBIeDRkeTVjOVNvVVFNckt5czJiOTVNeFlvVnRRYXhkT3ZXalhidDJxbU5PQUpsNXJ1R0RSdHk3ZG8xVEV4TTZOYXRXNEhiN2QrL3YzUWgvRDc0K2ZrQnhkKzMybzZQRlN0V2FFeHpjM01yMXJHazJuNytZMXBYVjVmdnZ2dU9paFVyRnZnM3dkWFZsZVhMbDB2WnVsVEJaQVhKVzZZWGxMK0ZhdFdxOGZyMWEzUjBkTEMwdEtSYnQyNDRPam9XMlc5VmRqTzVYRjVvcXZIOFB1VGoxOXpjbklrVEoxS3hZa1d0SS90VS9QejhTRXRMMDVnK2YvNThyU1VDM3VYZjUvdyt0T05EWmNTSUVWU29VSUV2di94Uyt2c2xDSUlnQ0lJZ0NNTDdrNUNRVUtKeW1xQTh6emN5TWlvd2M3UWdDSUx3NFRFME5LUisvZnBjdlhxVnFsV3JTb1BTMzVYOEdaTDI3dDNMa1NOSDFBYlE3dHExaTBlUEh0RzRjV05BV2YxaTc5NjlkT3ZXalE0ZE9xZ3QzN3g1ODBJcmNxaTJsM2R3NzhkczVjcVZhdStmUDMvT3lwVXJzYlMwcEdYTGx0TDByNzc2aWpkdjNraUJhVTVPVGhvQlo3ZHYzMmJPbkRuU3dQR3laY3V5YU5FaWpJeU1OSUtFVlB1eFk4ZU9qQjQ5V20xYVhxb0J4Q3BwYVdrYUdjQisvZlZYNmJWQ29lRHUzYnNhNnltb2dzWGIycnAxcTFTQll1ellzZEtnL0I5Ly9KSEF3RUNNalkySmk0c2pNVEZSS2lldW82TkRSRVFFOXZiMkxGMjZGR05qWXpJeU1qU0MvS1pQbjE3aS91VE5hRmFwVWlYNjlPbkRxVk9uOFBEd1lOS2tTYlJyMTQ3TXpFd3A0T3paczJjc1hyd1loVUtCdWJrNTY5ZXY1OXR2dnlVME5KUk5telpoYkd5c1ZnWEh4c2FHSDM3NGdTVkxsbkR4NGtWYXRteEowNlpOOGZUMHhORFFVTHJublRkVG02b3FoallEQmd3b2NGNk5HalUwQWhXVGtwS2s0RGdWVDA5UEVYQW1DSUlnQ01KSFQ2WlE1WFFWQkVFUUJFRVFCRUVRQkVFUUJLRkFodzhmcG56NTh0U3RXN2RFeTEyNGNJSGMzTnhDZ3dFRVFSQ0VEMHR1Ymk2N2R1MGlNVEVSYjI5dnRWSitiMHRia0pLeHNURlRwa3doTkRTVWhJUUU3dHk1UTNoNE9CTW5UcVJseTViTW56K2ZnSUFBbkp5Y3FGS2xDcmEydGpnN085T3dZY01peXpFV2x5b2c3VjJ0VDA5UGoyUEhqZ0ZGbDR3c1N0NUJ4d1d0U3hWd3Bzb0dkdXJVS1ZhdFdzVnZ2LzBHd01tVEo2VktDTjI3ZDhmSHg0ZWdvQ0NwNG9LdHJTM3o1czNEMGRFUmYzOS8xcTlmLzdmNnFlcWZhdkF4S0N0WnFMSm43ZHExaTRFREI1S2RuVjNvdXZidjN5OEZ1ditkb0VGdHl3UUdCakozN2x3VUNnVjE2dFRCMjl1Ylk4ZU80ZXZyeTd4NTgvanJyNzlvMEtBQlY2NWNLWEw5aXhjdnhzUERReTFRNjlTcFU0U0dockp6NTA2Ky9QSkxQRDA5cFVIMEsxZXVKQ2NuQnhNVEU0WU5HMVpnUCtmTW1VTmdZQ0R0MnJWajJMQmhVcW5TSlV1V1lHbHB5YVJKazRpUGowY21rL0hkZDkvaDZlbEpaR1FrdnI2K1VuQmgvLzc5R1RCZ2dMVHRoSVFFek16TXVILy9QalZyMXRSSVJnRGc0K1BEeTVjdkFUaDY5S2pHZkxsY1h1REFicFdjbkJ5Ky9QTExJdmRkbzBhTm1EdDNicEh0QkVFUUJFRVEzaWZaVzZhcy9lUXpuQW1DSUFpQ0lBaUNJQWlDSUFqQzI4ckl5Q0FqSTZQRUdjNEFURTFOcFRKZGdpQUl3c2RCTHBmVHJWczN6cHc1dzIrLy9ZYVZsUlcydHJhWW01c1hXUVhBM3Q2KzBBb0pBd1lNSURzN205Mjdkd1BLS2c0TkdqU2dZY09HVkt0V2pjbVRKL1BpeFF0a01obXBxYWtBV0Z0YkE4cnNUakV4TWN5YU5ZdmF0V3UvbzAvN2Nmbjk5OThCR0QxNk5LR2hvWGg2ZWpKdjNqeGtNaG1iTjI5V2E2c0s4dExWMWRYNnZYbDRlR0JrWklTVmxSV0xGeTltNDhhTlpHVmx2Wk1BUXpzN095blFLMjlRMXJadDI2UmdzOTY5ZS9QMTExOUx5MHlZTUVIS2RsWlVjTlBmc1duVEpoUUtCY2JHeGd3ZlBweEpreWFSbUpqSXlKRWpVZVduYU5hc1diRUN6clJSS0JRc1hicVVaOCtlRVJnWWlJMk5EUjA3ZHFSdDI3WlNLVlE3T3p1MWdMUDg0dUxpQUNoZHVqVHg4ZkhTOUxDd01PYk1tU01kRTE5ODhRWGx5cFdUOXVzMzMzekQ4dVhMVVNnVTdOaXhnMmZQbmpGMzdseDI3TmpCb1VPSG1EbHpwblRNRkZidG9xRDV0V3JWS3RZeGQvTGtTUUFwdU5ITnpZMGZmdmdCZ0I0OWVoQWZILzlldmx0QkVBUkJFSVIvbWppakVRUkJFQVJCcXovKytJUExseThYcTYyNXVUbFZxbFRCMDlPejBKTFZnaUFJZ2lBSWd2Q3hVbVhNTURNeksvR3lKaVltcEtlbms1MmRMUjR3Q29JZ2ZFUU1EUTFwMzc0OUxpNHUzTDE3bHlkUG5wQ1ZsVldzWlFzTE9CczRjQ0JwYVdsU3dGbU5HalhvM2JzM1VWRlJUSjA2bFpjdlh5S1R5UmcvZmp4MTY5WWxKaWFHSVVPR1VLbFNKZGF1WFV0Q1FnSlRwa3hod29RSmF0bSs3TzN0MmJ4NU03bTV1Unc4ZUpCdDI3YVJtWm1Kc2JFeFgzMzFGZTNhdFVNbWszSDY5R24rK3VzdnFUUmcvb3hNcXVuYnQyOEhsUC8ycWJKTUhUcDBTQ3F6bUwrMFlQNzJPam82R3ArOWRldldUSm8wU1hxZlB6dFdYc3VYTCtmNDhlTWE2OGkvWHBsTXBuVmJvQXdZQitXL3hkcm82dXJTcjE4LzJyUnB3NTA3ZDdoNDhTSUFMMTY4ME1na05tVElFQUJhdG14SnYzNzkxS2IxNjlkUHJaeG5ZWjQ5ZXdhQXZyNCszYnAxVTV1WHQ0eW10bk9HOFBEd3Q4b1cxN3QzYjFhc1dJR3ZyeTlwYVdtc1hidVd0V3ZYU2dGbXBxYW1ORzdjV0RwM1diaHdvUlNJWm1Oakk1VVNCYWhjdVRJQXExYXRrZ0w3UWtKQytQYmJiOW0zYngrLy8vNDdyMSsvWnNlT0hUUnExRWhhenREUVVLMVBxb3gwcXU4d0ppWUdVQVpacW9MUFZPOVZ3V2FnRER4VUJSOXEwN0JoUTU0OWU4YTJiZHRRS0JSTW5qeVprU05IU3IvbHYwUDFHeTlNdjM3OXlGdGNTazlQVDNxdCtuN0YrYUFnQ0lJZ0NKOENjVVlqQ0lJZ0NJSldoZDBZelNzek01TTNiOTV3Nzk0OUhqNThTS3RXclhCMmRuN1B2Uk1FUVJBRVFSQ0VmNVlxdzhiZnlYQ21lc2lkbkp5TWhZWEZPKzJYSUFpQzhQNDVPenYvSS9jNk1qTXpTVWxKb1ZTcFVreWZQaDB2THk4cHVLaFhyMTU4ODgwMzJOdmJNMi9lUFBUMTlYRnpjOU5ZeDdWcjEvanBwNTk0L3Z3NU1wbU10bTNiTW5qd1lNek16SWlQajJmdDJyVmN1blFKZ1BUMGRJWVBINjZ4am9FREJ3TC9DNjR4TnplWHBwMC9mMTRLT0ZOTlU5SFdQcitUSjA5S0dhRHlLMDRnVlhCd01NSEJ3Y0QvL20yT2pJems0TUdEV3R1bnBLUklmU3BJejU0OWlZcUtZdG15WldwOXNiUzBsQUtwOGlwVnFwUkdBTHFscFdXeDc2V3RXYk9HaXhjdkVoSVNRbEpTa3RxNVFkNkFzNEtDNk41RzY5YXQwZEhSNGRLbFMxeStmSm4yN2R2VHBFa1RLZUNzZS9mdUdCZ1kwS0JCQTQ0ZlA0NUNvVUF1bDZOUUtIajkralZtWm1aVXIxNWRiWjJxODV5SWlBZ21UcHlJdWJrNUF3WU1vRnUzYnZ6eXl5OVVxVklGQXdNRHFiMnBxYW5hOHZtL0c5WDNhbTF0TGIyV3krVTBhZEtFWnMyYTBiUnBVK2JQbjEvZ1orelNwUXRwYVdtMGJ0MGF1VnlPajQ4UEd6ZHVKRGMzbHpWcjFwQ2Ftc3FjT1hNMGxsdXpaZzF2M3J3QjBEcmYzTnljY2VQR0ZiamR2TkxUMDZYWGVUOTczb3g3Z2lBSWdpQUlIenR4UmlNSWdpQUlnbFpGbFgvSUx5MHRqZE9uVDNQNDhHRTZkdXdvZ3M0RVFSQUVRUkNFVDBwOGZEeUdob2JvNit1WGVGblZnOWo4RDVVRlFSQUVBZURSbzBmczNidVhGaTFhTUdiTUdCSVNFcWhZc2FLVStRdVUvNGFFaDRkalpXWEY1TW1UZ2Y4RnIremR1eGRRQnJrTUdUSkVtcTVRS0RoMjdCakhqaDNUMkdhdFdyVndkM2NINFBEaHc0QXlxT2REZCszYU5ZMHNVeTlldkdEOSt2V0FNbUFxTDFYQWtxMnRiWUhyVEUxTlplYk1tU1FuSndOUXMyWk4rdmJ0aTQrUEQyRmhZUnJ0ang4L3JqWHpXbjd4OGZGczNMaFJyUitnek1nbWs4azRjZUlFZ1lHQnJGdTNUanBYeUp0QlQxdFFrb1dGQlgzNjlDbHkyNEMwVC9MUzBkR2hhZE9tM0xsekI0VkN3VysvL2NadnYvMEdRSVVLRmVqUm93ZWdESkxmdG0wYm9DdzdtcHVieTgyYk4xbXpaZzJyVjYvV0dneDM4dVJKTWpNemlZNk9adm55NVRnNE9PRHI2NHU3dXp1aG9hRlN1OEtDLzFKU1VxU3NkRE5tekpDbTUrYm0wcnAxYXc0Y09JQ1ptUm1uVHAwaU16T1RmZnYyRVJ3Y3pLeFpzOURYMStmcDA2Zm82ZWxSc1dKRmFkbHUzYnBoWVdIQjk5OS9qNm1wS2MyYk42ZHMyYklhMi83eHh4K2wxMTVlWGxyN3A4ckN0MjdkT3Z6OS9RRllzbVFKZGVyVVVXdW5Dc29FOVl4dUlzT1pJQWlDSUFpZkVuRkdJd2lDSUFqQ08yRm9hRWlIRGgzNDdiZmZPSFhxRk9YTGx4ZmxOUVZCRUFSQkVJUlBSbHhjSEphV2xuOXJXV05qWXdEcFFiWWdDSUx3Ny9YbXpSdU9IRG5DNDhlUHBXbTNiOThtSnllSGUvZnVjZlhxVmEzTEZSUTRkdXJVS2F5c3JLVDNkZXJVNGZuejV4Z1lHSkNXbGtac2JLdzB6OXpjbkJZdFd0Q2tTUk4rL3ZsbmJ0eTRRWjA2ZFRSS0hMNFB1M2J0a2w2SGhZV3haczBhSWlJaUFHVUp3djM3OTB1QlJrNU9Ub3daTXdZYkc1dTMzdTdyMTYrQmdqUDVaMlJrTUh2MmJMWEFzcGt6Wjc2VDRMdWtwQ1NwWEdSZVdWbFovUHp6enlRbEpaR1VsTVRpeFl1bGpGM1oyZGxBd2RuTlRFMU42ZHExYTdHMnJ5M2dESlFadHlaTm1vU0JnWUVVYktpdnI4LzA2ZFBSMDlNak96dWJoUXNYU3RtK2V2VG9RVXBLQ2pkdjNpUTBOSlNOR3pjeWN1UklqZlVPSGp3WU56YzNObTNhUkZoWUdDOWV2SkF5ekttK0I0RFNwVXNYMk9lOHYxZHRidCsrellrVEo2UXl0UHYzN3ljNU9abmc0R0RjM2QzWnZYczNGeTVjd05QVGt3VUxGa2pMdFd6WkVrTkRRNnlzcktSZ005WHZUMFcxNzdYTkE3Q3pzd09VZ1p5QmdZRUFVaGE4R1RObUlKZkxwZTlSVlJZVTFETzZxYlloQXM0RVFSQUVRZmdVaURNYVFSQUVRUkRlS1c5dmI3WnMyVUpRVUJDZmYvNzUvM2QzSk1uSnlWeTZkSWsyYmRvVTJHYjM3dDNTQ01UQmd3Y1htYjNpMWF0WGxDOWYvcDMyODMzWXNHRURZV0ZoT0RvNjBxMWJ0MEp2N0wydDJOaFk0dUxpQUtoY3VmSjcyNDRnQ0lJZ0NNSS9LVHM3bThURXhCSmxBTTVMUjBjSEl5TWpFWEFtQ0lJZ2tKNmV6czZkTzlXbXlXUXlMQzB0cFlDcnR6RnExQ2lDZ29JSUNBamcvdjM3Nk92clU3OStmVnEwYUVIOSt2WFIxZFZsNzk2OTNMOS9uM3YzN2hFVUZNVGt5Wk8xbHVjc2lpb0RWbkdVS1ZPR3NMQXc5dTdkeTltelo2Vk1UME9HREtGUG56N1VyVnVYT1hQbWtKaVl5TE5uejVneVpRcHQyN2FsYTlldWF0bW9CZzRjS0pYcjdOQ2hBK25wNmJSdjN4NC9QejhBS2FNWUtMTk1xUUtZREF3TXlNek0xT2pYaGcwYnVIUG5qdG8wVlFEZnFsV3IxS1ozN05nUmdIYnQydUhqNDFQc3o1NmZucDRlTTJmT3hOZlhsK3pzYks1Y3VZSy92ejlkdW5RcE1pQXBLU21wd1BLaHhSVWJHOHRQUC8zRWlSTW5wRzFObXpZTloyZG5FaElTV0xCZ0FiZHUzUUtnV2JObWVIaDRBT0RtNXNhREJ3L3c5L2RISnBNeGJOZ3dkSFIwMUlMMXlwUXB3OVNwVS9IMzkrZmx5NWVVTDErZXNMQXc3dDI3cC9iNXRXV09VeDBIMDZkUFY1dis5T2xUS1l2Zml4Y3ZDQW9LNHVYTGwvVHAwd2RYVjFldVg3L092WHYzY0hkM2x3STVLMVdxcExhT2pJd01idDY4U2VQR2pjbk96a1pYVjVkQmd3WVZ1SSswelZObE4zdnc0SUVVUU5lc1dUUFMwdElJQ2dwQ0pwTVJFUkdCblowZEwxKytsSmJMTzJCQkJKd0pnaUFJZ3ZBcEVXYzBINGlzckN6MDlQVCt2N3NoQ0lJZ0NHL04wTkNRc21YTDh2VHAwdzhtNEN3OFBKeFpzMmJ4NnRVclhyMTZ4VGZmZktPMTNkR2pSNG1LaWdKZ3dJQUJCYTd2eVpNbnJGdTNqa2VQSHJGNjlXcWNuSndBdUhqeG9qUnlzeWg1QTkrU2s1TkpUMDhuTnplWG5Kd2Njbkp5eU03T2x2N0x6TXlVL3N2SXlDQTlQWjIwdERSU1UxTkpTVWxCUjBlbndNOTAvZnAxRGh3NEFDaHZ0QTRiTnF4WS9WTkpUVTBsSWlLQ3VMZzQ0dUxpaUltSjRjMmJON3g1OHdZM056ZDY5dXlwMXY3SWtTTlNhUXZWalRoQkVBUkJFSVNQbmFvTTF0L05jQWJLN0JZaTRFd1FCRUd3czdPalZLbFNHQnNiU3dPMmV2YnNxWEZkdjNyMWFpbjdsSXFKaVFscjE2NlZNaTNsZGZqd1lmNzczLzlLOXpWVTIzSjNkMGN1bDNQcDBpVk9uejR0M1Zjd05UVWxNVEdSaUlnSXhvOGZUOSsrZmVuZnYzK0JtYlcweVYvYVVwdTR1RGdDQXdNNWMrWU05Ky9mbDZiTFpES0dEQmxDNzk2OUFXVVp5dzBiTnJCMDZWSnUzcnhKUmtZRy92NysvUHJycjFTdlhwMzY5ZXRUcjE0OW5KMmRBWWlPamlZOVBSMVEzbzlwMDZZTlZhdFdWZHQyM2lDbm5UdDMwckpsUzQzK09UbzZhdTEzWm1hbUZHQ1czOUdqUnpsNjlLakc5UHozUWV6dDdmbnBwNThBWldCZDNoS3BsU3RYWnRDZ1FWSVp4NjFidDlLcVZhc2lNNXpGeDhjWG1MbXNPQzVldk1pU0pVdWs0RVlqSXlObXpKaUJwNmNuang4L1p1Yk1tZEx2MHNuSmlmSGp4MHZMVHB3NEVWOWZYMUpTVWpoNDhDRDYrdm9NR1RLRW9VT0hGcmc5YmZQMjdObkRuajE3TkticjZlbHg3Tmd4UHZ2c005NjhlVU5VVkJUUjBkRzR1TGdBVUtwVUtieTl2ZG0yYlJzUkVSRThmUGlRYXRXcWNmMzZkWUtEZzRtTGkrT3Z2LzRDa01yRnFnUUhCM1BvMENFT0hUcEU5KzdkM3lwZzhQZmZmNWRldDI3ZEdrZEhSeXdzTElpUGorZm8wYU1NSFRxVTRPQmdxWTFxc0dwMmRqWUtoUUlRQVdlQ0lBaUNJSHdheEJuTjM3QnUzVHBjWFYzeDlQVEV4TVJFbW43dDJqVWlJaUx3OFBEQTN0NmVWNjllY2VyVUtRWU5Hb1JNSml0d2ZZbUppWHo5OWRmVXFsV0xUcDA2VWF0V0xiWDVCdzhlbEVZSy9mcnJyeVhxNi83OSs2VUxsSzVkdTFLcVZLbkRXTUtrQUFBZ0FFbEVRVlFTTFI4VkZjV1BQLzZJUXFIQXhjV0Y3dDI3YTdRSkR3K1grbWRyYTF2Z0EyK1ZpSWdJcGsrZlR1WEtsZW5kdTdkMGdhZ1NFeFBEMkxGanFWV3JGbDVlWGpScTFLaEVmWDVYTGw2OENDZ3ZCb3JLMEhMbHloVUFLbFNvUUlVS0ZkNTczd1JCRUQ1MFpjcVU0YzgvLy96LzdvWWtPVGxaS2dPd2QrOWVkSFYxR1R4NHNFWTcxVTBmb05CQThLQ2dJT21tNVhmZmZjZjY5ZXZSMTlkbjY5YXRhamNQQzVNMzRHenIxcTBjT25Tb1dNdHBvNk9qdzZCQmd6VDZIQjRlcmxZK0lEUTBsTmF0V3hlcmI2b2JpZzhmUG1UYXRHbGEyejE3OWt3ajRFd1FCRUVRQk9GVHBIcncrallCWnlZbUpyeDY5ZXBkZFVrUUJFSDRTTW5sY2paczJJQzF0VFdkT25YUzJzYmYzNS9EaHc5alpHUkVhbW9xb0N4NW1KeWN6S3haczFpK2ZEbm01dVpxeTVpWW1LZ0ZtNEh5WHJ5MjBvQ2dEUGd5TURCQUxwZVRtcHJLc1dQSGFOV3FsZFpndHJkeDlPaFJmdm5sRjdWcHFzKzFjK2RPS2VBTWxQZVRidDY4cWRaV29WRHc0TUVESGp4NGdKR1JrZlE4SVcvd1dtSmlJcE1tVFdMUm9rVzBhZE9HMnJWckEzRDgrSEdOL3V6ZHU1ZjA5SFFzTEN3QThQVDB4TW5KQ1dkblp5bmoxeitsWjgrZVhMaHdBWVZDd2VUSmt6RXhNU0VyS3d0NGZ3RkpIaDRlbUpxYWtwR1JnYXVySzFPbVRKR2VhVGc2T21KalkwTmNYQnd1TGk0c1dMQUFJeU1qYWRrS0ZTb3dhOVlzdnYzMlc4ek16TjdMUGFIdDI3ZXJaYzdUMGRGaHdvUUpnREpMWGJseTVYQjFkU1VrSklRTEZ5NVFzMlpOQUI0L2ZzemR1M2NCNVQwOTFYU1Z2Rm5zYXRTb29UYlAzdDZlelpzM2ErM1AwS0ZEMWU3MXhjWEZjZjc4ZVVDNXYxUy94NVl0VzNMZ3dBRk9uRGpCZ0FFRENBb0trcGFwWHIwNmdQVGRnZ2c0RXdSQkVBVGgwL0RKbjlHMGF0WHFyWmJQUHlMbC92MzcrUHY3QXpCbXpCZzZkT2dnemZ2MTExOEpDZ3JDeU1pSVZhdFdNWHo0Y0xLenN6RXpNNk5yMTY0RmJtUHo1czNFeDhkejhlSkZLbFdxUksxYXRkUXlubVZtWm1wa1M4bkl5R0RIamgwNE9UblJ2SG56QXRlOWRldFdhYVJLbHk1ZFN2YmhVYWFNVnFVQzd0YXRtOVkyZS9ic2tVNnc4NDUyS2NqZHUzZWxERE5mZi8yMXh2eHo1ODRSR1JsSlpHUWt4c2JHQlFhY0ZmVGRkdW5TaFNOSGpoVFpENEIrL2ZyUnIxOC9BQzVkdXNTMWE5ZW9VNmNPelpzM1ovNzgrWUF5VGZibzBhUFZsc3ZPenBaR1Q1bVltREJyMWl4QW1RMUhsYzViRUFUaDM2eWtBYzd2VzdWcTFaZ3hZd1p6NXN3aE56ZVhuVHQzWW1kbnB4RjhwUXJTbHN2bGhRYWM5ZTdkbTZDZ0lCNDhlRUI0ZURqcjFxMWozTGh4Zjd0L2VVdERGRVl1bDJOZ1lJQyt2ajRHQmdZWUdCaGdhR2lJb2FFaGNYRngyTmpZU0czRHc4T1pPblhxVzJmUmNIVjF4Y25KQ1V0TFN4NC9ma3hTVWhKVnExYWxUNTgrMk5yYW9sQW9DZzJzRndSQkVBUkIrQlRFeGNWaGFHaUlnWUhCMzE2SGlZa0o2ZW5wSXN1OUlBaUNnTDI5UFdscGFWcm5IVDU4V01wZ05YejRjSll2WHc3QWwxOSt5WlVyVi9qenp6K1pQSGt5Q3hjdXhOcmFXbHJPeTh1TGdRTUhvbEFvQ0FvS29udjM3aGdiRzJOb2FNaVNKVXVrekUvNzl1M0QwTkNRZ0lBQUhCMGRLVisrUEpzMmJhSjc5KzZVSzFldXlMNnJNbllWVisvZXZUbHg0Z1F4TVRFMGJ0eVk3dDI3Yy9EZ1FjNmNPWU8rdm42Qnk5bmIyek55NUVqOC9mMjVmdjA2WmN1V3BYMzc5dEw4Z0lBQTZYV1ZLbFY0OHVRSjA2Wk5ZOFdLRlRSbzBJRExseS96eHg5L0lKUEoxQVlZV2xsWk1YWHFWQ3d0TGVuZXZUdVZLMWRtMWFwVjdOcTFTMjM3cFVxVlVzdGtCY3J2QUpUUERFYU9IRm1pL2FDTlhDNW4zcng1V0ZwYVNnRklxdWNPQlFVazVjMmFWaFJ0ejFCTVRFd1lPM1lzL3Y3KzlPN2RXMjBBZldKaUluNStmcHc4ZVpKdnZ2bUc5UFIwZ29LQzhQVDBCSlFET3NQQ3d1alhyeDgxYTlhVUVqSXNYYnEwd0Q1a1ptYXlmdjE2S1dqTDN0NmVRWU1HU1FGL2VjbmxjclZTbEFDNXVibFMwS1dob1NFQWpSczNKaVFraElDQUFEcDE2b1NSa1JFdUxpNEVCZ1lDVUt0V0xZMXpObFdKVUpsTXBwSDBBUXJPS0pmZjVzMmJwV2R1V1ZsWnpKa3poNHlNREtuRXBxb2thVXhNREtETUVtZHJhd3VnVmpKWG5Bc0tnaUFJZ3ZBcCtPUUR6dDQxVlNCVDZkS2xwWXNMZ0xTME5HN2Z2ZzFBL2ZyMWNYQnd3TXZMaXdzWEx2RFRUei9Sc0dGRHJSZHJ0Mi9mbGk1YWF0YXNTYytlUGRteFl3ZkhqeDludzRZTm1KcWFxclZYS0JTY1AzK2VMVnUyOFByMWF3d05EWEYyZGk0d3ExWnVicTcwdXFRUC8vMzkvYVZSR0FxRlFpUG9DbURhdEdtY09YTkdlcjk4K1hMcEFqanZldkptZ3J0Ky9UcWdIQTJqYmJUVTZkT25wZGQvSjJCUUxwZXJqUlFwVEU1T2p2VDYvUG56WEx4NEVVTkR3MEtEK0FET25qM0w5OTkvRDRoeVlZSWdDQitMaGcwYk1tTEVDTmF1WFl1WGx4ZE5temJWYUpPWm1RbFE1SU5FdVZ6T2hBa1Q4UEh4a2NwZTV2MDNCYlQvKzVDL2ZJSktzMmJOTURBd0lDb3Fpb1NFQk56YzNIQjFkVVZQVDQrelo4OFNFeE5EWW1JaTQ4YU5rLzVOall5TVpQbnk1VGc3TzFPblRoMjFZTE43OSs0eGQrNWNFaElTcEdtdXJxNk1HemRPNDRaV1RrNE9XN1pzNGVyVnE0RHlCbHZqeG8ybCtTWW1KbXpjdUJHQTBhTkhFeElTZ3AyZG5kVG0rUEhqR3YvMnErVC9kM3pxMUtsYXkxY0lnaUFJZ2lCODZPTGk0dDRxdXhrZ25jZWxwS1JvZmNncUNJSWcvTHZsNXVieTQ0OC84dC8vL2hkUVpreHEwNmFOZE0xdFlHREF0R25UbURoeElzK2VQV1BreUpGTW5qeVp1blhyQXNvQUpVdExTN1p0MjBaY1hCejM3dDJUN3VubkRld3lOVFVsT0RpWXhZc1hvMUFvcUY2OU9oMDdkcVJNbVRMdjVYUHA2dW95Yjk0OHJLMnRNVE16SXpVMVZYcEdvQ28xV0pCNjllcFJyMTQ5WW1OalNVaElrSUtDSWlJaXBPQWlKeWNuRmkxYXhLaFJvN0N3c0tCOCtmSmN2MzVkeXZqZXFsVXJUcDQ4cWJiZWlJZ0lidHk0UVVaR0JyTm56OVlhK0ZiWXM0bkRodzlybERzRjVXRDR2SUZvY1hGeHJGdTNUbnF0VGQ3OUhob2FLaVVmeUp0WjdGMXpkM2RuK2ZMbFRKbzBDUzh2TDBhTUdNSDA2ZFA1ODg4L0dUeDRNS05HamVMQWdRTnMzTGdSaFVMQnhvMGJjWEJ3WU5pd1lVUkhSK1BvNktpV21VNlZVUzZ2bkp3Y0FnTUROYW9CaEllSHMzRGhRdHpkM2ZuODg4OXAwcVNKMnZNalUxTlRCZzBhaElPREEvYjI5dGpaMmJGdjN6NEFqSTJOQWVVOXZsMjdkbEczYmwwc0xTM3g5L2RITHBmVHQyOWZRUG1NTHEvVTFGUWVQWG9FZ0xPenM4Wnp0K0pTS0JTRWhZVko3MSsrZktrUklBZi9xNGdENmhVTzh1Nkh3b0l0QlVFUUJFRVFQaGIvbW9DenNtWExzbkRoUXJWcFE0WU0wVHB2K3ZUcFJFWkdhcXdqTGk2T0N4Y3VBTkNuVHgraW9xS2tRSy96NTg5TEQ2a2JOR2hBY25JeXZYcjFJakF3a0diTm1xRlFLS1FNSXdZR0J1anE2cEtRa01DU0pVc0E1VW4wdEduVFNFeE1aTStlUFdSa1pMQmh3d1ltVFpxazFnZGZYMThlUDM2c051MzI3ZHNGQnB5cE1yWG82ZW1WS1B2SWpSczNwSWZMUmtaR1dGaFk4TmRmZjJGdWJpNWQ2Q2dVQ243ODhVZHljbktReStXVUxWdVdOMi9la0ptWlNibHk1YVR0eWVWeUFQcjM3dzhnamV5SWlZbVJ2Z05Ram94NjlPZ1JUNTgrQlpRalRUWnMyS0RSdDFtelpxbmRtTzNYcngvTm16ZkgxOWVYOVBSMHFsU3BJczN6OXZiV2VtRTRaY29VdGZjS2hVSkt3WDN3NEVFT0hqd296Y3QvOFZqU0VWeUNJQWpDaDZOejU4NlVLVk9HUm8wYWFmMTNVVFhTTURNenM4ak1YZmIyOW93ZE94WUhCd2RjWEZ6ZXFsOWx5cFRCd2NHQlZhdFdvVkFvZVBIaUJWOTg4UVdnSE5tcUNuaXZXclVxdlhyMVFxRlE4UDMzMzNQMzdsMXUzNzZ0VmliZ3lKRWpyRjY5V2dvNnQ3S3lJalkybHBDUUVKWXRXOGEwYWRPazg0YUlpQWlXTFZ2R2d3Y1BBT1ZONEduVHBra2pWd1ZCRUFSQkVBVGxBOU9rcENUczdlM2ZhajJxaDZsSlNVa2k0RXdRQk9GZlRLRlFrSk9UbzFiK01qVTFsZkhqeDB2WDU5V3JWOWVhU2QzTnpZMXg0OGF4ZE9sU1ltTmptVDE3TnBzM2IrYnExYXNjT0hCQVdxZWVuaDZHaG9aa1oyZVRrcEpDZkh5ODJucmk0dUtvVUtFQzRlSGhQSHo0a0ljUEg3SjU4Mlk2ZGVwRWh3NGQxQUtBUUptMUtXK1p3K0p5Y0hDZ1diTm1PRG82QXZEaXhRdVdMbDBxRFpETEh4aFVFQ3NySzZ5c3JBRGwvbHUxYXBVMDhLOUZpeFpZV0Znd2QrNWM5UFgxMmI1OU8vdjI3U00zTjVjeVpjb3dkT2hRS2VEczlldlg2T2pvU005L0tsV3FWT0xQVkJMSnljbFN4Unh0Rmk1Y1NFaElDRG82T3VUazVCQVpHU2xsWXlzbzIxeDRlUGhiVi9ZNWVQQWdzYkd4Z1BJN3NMR3hrVEx1SFR0MmpMNTkrMUsvZm4zcEdkRytmZnVZTW1VS25UdDNadlBtelR4Ly9weFRwMDVwVkE2SWpJd2tPRGlZVzdkdWNmbnlaYlhmblpXVkZXNXVibHkrZkpuczdHeHUzcnpKelpzM1diVnFGUTBhTk1EYjI1djY5ZXRUcVZJbGJHeHNDQWdJSURJeWtxaW9LQzVldkFnb1M1dXJ2c3R2dnZrR2ZYMTlMbDI2QkNoL285SFIwWUJ5djU4OGVSSVhGeGNjSEJ5NGVmT205S3lzWHIxNkd2c2pLeXRMNndCUjFUd1ZtVXpHcUZHakdEdDJMUEMvWjJjV0ZoYVltNXRqWVdGQlNFZ0l6NTgvbHo1enhZb1Y2ZCsvUDdxNnVsSVdORURqR0JNRVFSQUVRZmdZL1dzQ3p2VDA5QXE4TVpoL1hrR3BiUDM5L2NuT3pzYlcxcGE2ZGV2eTlkZGZZMnRyeTdScDB6aCsvTGpVYnRHaVJXckxuVHg1VW0wRXpkU3BVMm5Rb0FHelo4K1dUb0NIREJsQ1ZsWVc2ZW5wTkdyVWlIUG56bkh5NUVtTkN3ZFZzRm1aTW1YbzJMRWo3ZHUzeDhURWhQRHdjSDc5OVZlTlBxc3VUaFFLQmF0WHJ5NXcvNmgwN2RvVlcxdGJWcXhZSVFXU0xWNjhtRnUzYnZIVFR6OVJ0bXhaVnF4WWdhNnVMbUZoWWZqNitnTEtGTkxObXplWFRyUWJOMjdNc0dIRDFOYWQ5d0lhbEZuaDhwL0U1LzBNQ29XQ3UzZnZhdlF4YjlZMlVGNWtwS1dsU2FtbVBUdzhwSG5seXBWVGUxK1FSNDhlU1JkWWdpQUl3cWNsTURDUTRPQmd0V2xlWGw0YTdUSXpNNldiU05uWjJieDU4MGJyNk43ZHUzZXJqVjY4YytlT1JvQjRTYWx1NEpVdVhacm82R2dlUG56SXNtWExwTEpMS2djUEhpUStQcDdvNkdqcDMwZ2JHeHZ1M0xuRG5UdDM4UEh4d2NYRkJibGNUbTV1THExYnQyYk1tREY4OTkxM1hMbHloY2VQSCtQajQwT1hMbDJReStYczI3ZFB1dUZtWm1iR3JGbXpjSGQzVit2YnZuMzcyTFJwazlxMDgrZlBheTJuUFhyMGFJS0NncVJzYVg1K2ZtUmxaVW1qZVFWQkVBUkJFRDVHOGZIeEtCU0tkNWJoN0cxTG5ndUNJQWdmdDVTVUZMcDI3YXBXNXRIVzFoWVRFeE1lUEhpQXM3TXpDeFlzS0RBRFV1dldyY25KeVdIbHlwWDA3Tm1UcUtnb05tellJTjAzYjlpd0ljT0hEK2VISDM1UXk2NEV5cEtFT2pvNk5HblNoTWFORy9QSEgzK3djK2RPUWtORGlZbUo0ZWpSbzdSdDIxWmptNG1KaVd6ZnZyM0VuN1ZKa3lZMGE5YU1uSndjVnF4WXdhbFRwNlIrT2pvNjBxVkxseEt2VXhXb0JNckIvYXBLTlBiMjlnd2RPbFFxSFdwaFljRjMzMzJIaFlVRmhvYUdwS1dsTVhYcVZMVjExYWhSbzhEdGFBc1VVL1czYmR1MkRCMDZWR04rU2Nza09qczdjKzdjT2EzejhsYlllWmRpWTJQWnMyY1BvTnhuWDN6eEJUS1pqR2JObXJGLy8zNWV2MzdOblR0M2NIZDN4OTNkblZ1M2JuSCsvSG1HRGgxS3AwNmQrTzkvLzB0Q1FnSTdkKzZrWmN1VzZPam9jUHo0Y1RadTNDaGxaOHV2YWRPbStQcjZZbWxwU1dKaUltZlBudVhFaVJNOGVmS0U3T3hzQWdJQ0NBZ0lvSHIxNnF4Y3VSSmRYVjJXTGwycWRveUFzblNxcXZKTVlWVEJrU05Hak1EQndVRzZUd1hhZ3h3akl5UFZraU1VeHMzTmplWExsK1BnNElDWm1abmF2T2ZQbjZ0bHVCczJiQmkxYXRVaVBqNWVyWnltVENaNzY4R3JnaUFJZ2lBSUg0Si9UY0JaWWFNK2lqTWlKRDQrbmtPSERnRXdlUEJnRGh3NFFFNU9EaWtwS1NRa0pHZzh5QzVLVUZBUUR4OCtsTjZ2WExsU2E3dFZxMWJSb2tVTDZYM3QyclhwMkxFalhsNWU3Tml4ZyszYnQ5TytmWHVpbzZPMXBuQld5YzdPTG5TK1Nvc1dMU2hmdmp6ZmZmY2RFeVpNb0d2WHJyaTZ1aUtYeS9ubGwxOTQ4dVFKSVNFaC9QNzc3N3grL1JwcmEydk16YzBaTkdnUUppWW1OR25TaElzWEx4SVlHRWpmdm4yMWp0TFEwZEdSYnRMR3hjVkpJNUdpbzZPbGg5ZUZVYVhOenV2R2pSdUFNbjIyYXFRVHdQYnQyNHQxSWF4S3YxMnRXalVwYUVCMWdkR3laVXY2OWVzbnRTMVhybHlKdjI5QkVBVGgvOC8xNjllbERHRXEzM3p6alVhNy9LVU5Ycng0b1RYZzdPclZxOUtJWTVXM0RUamJ2MysveGpSVnllMjhZbU5qTmRwR1JVVkowM3g4ZkhCMmRwYXlvQTBlUEJpWlRNYmN1WFBac21VTCsvYnRJek16azcxNzk2cXRvMWF0V2t5ZE92V3R5MmUwYTllTytQaDQ2VVplKy9idFNVdExFd0ZuZ2lBSWdpQjgxRlRuaVc4YmNDYVh5ekV5TWhJQlo0SWdDUDl5SmlZbWxDOWZYaHJNWm1CZ1FKTW1UYkN6czhQUzBwSXZ2dmlpeUhLS2JkcTBvVUtGQ2xTdFdoVjlmWDIrK3VvcmJ0MjZ4Y0NCQTNGemN3T1VXZEp1M2JvbExXTm9hS2cyU0Z3bWsrSGw1WVdYbHhkLy9QRUh1M2Z2WnV6WXNaaWJtNy96ejZ5am8wT3RXclU0Y2VJRW9BeEFHamR1SElhR2hpVmVWOTI2ZFprMmJScExsaXloUjQ4ZVVuLzE5ZlhwMDZjUHk1Y3ZwMHFWS256NzdiZVVMVnNXZ0o0OWU3SnQyemExQUthYU5XdHFETHJMcTdBTVZMcTZ1c1hLVUdWdmJ5OVZUQmszYmh5dlhyMVNtMSs5ZW5WQStWMm9zdExaMjl2VHZuMTdtalp0V21DL2lwdmhURnZRM0tsVHAwaE5UUVdVQVZHcUNqV2ZmLzQ1Ky9mdng4REFnS2RQbitMdTdzNFhYM3pCbzBlUHFGZXZIb21KaVZoWldkR2pSdysyYk5sQ1RFd01JU0VodUxtNTRlM3R6Y0dEQjlVQ3p2VDE5V25jdURGZHVuUlJDNjR5TXpPamMrZk9kTzdjbWFkUG4zTGt5QkhPbmoxTGFtb3FkZXJVQWFCVXFWTFkyTmlvSlRHb1dMRWkzYnAxVTZ0T1V4UWRIUjF5YzNPNWZQa3lvTXc0VnExYXRXSXZYNUM4bFFieWNuUjBaTUtFQ2F4ZXZSb3ZMeTlhdG13SktML25PM2Z1WUdCZ1FPblNwZW5WcXhkT1RrNXYzUTlCRUFSQkVJVC9iLythZ0xPM3RYLy9mbEpUVTVISlpKdy9mMTRhUWRPOWUzZTFCNy90MnJYRHg4Y0hVR1lyT1hyMEtJQmFzRmVwVXFWSVQwOUhWMWRYeWlvQ3loTndNek16VEUxTk1UWTJKalEwRkFzTEM3V0xFRDgvUCt6dDdVbEtTdUw4K2ZPOGZQbVMyN2R2Uzl0OFc2VktsUUtVcWFTLy8vNTdiR3hzU0U1T3hzN09qcDQ5ZStMaTRrS2xTcFc0Zi8rKzFLODFhOVlBeWhHNnc0WU5RMDlQajYrKytxckFiZGpaMlVrWFdVT0dESkd5bkczYnRrM2FINzE3OSticnI3K1dscGt3WVlLVXlVVlhWL05uZStYS0ZRQSsrK3l6di9XNXUzVHBnb0dCQVZaV1ZocVo4SXlOamQrNmJJWWdDSUx3NFZObEhWVlIzVkQ3SnhrWUdKVDR4bTVDUW9KYUZqUlFCc2ZuNXVieTh1VkxIajkrelAzNzk3bDI3VnFCNndnSkNXSFJva1ZVcmx5WkNoVXFVTHAwYVV4TlRTbGJ0aXpWcTFlbmI5KytnRExiV1ZaV0ZnNE9EbHF6eEFtQ0lBaUNJSHlLNHVMaU1EQXd3TURBNEszWFpXcHFLZ0xPQkVFUUJQcjA2Y1ByMTY4eE56ZkgwOU1UVzF0YmdCSmwvTW9iOU5LN2QyOTY5KzZ0TnI5NzkrNVNCaXA5ZlgzTXpjMjEzbHNIYU5Tb0VZMGFOZEtZZnVyVXFXTDNweWl0VzdjbVBUMGRCd2NIYXRldVhXQTdWVmEydkFQTDgydmV2RGxseXBUQjFkVlZZMWtqSXlNYU4yNnNObkM5Zi8vK2RPN2NXUW9pMTlmWHg4Ykc1bTArVHFHMDdiY1ZLMVpvVEhOemN5djJQcDQrZlRxZ2ZGN2g2ZWxackdWVUdkeU1qWTJsYWIxNjlhSktsU3BjdlhxVkJnMGFTTk5kWEZ4WXQyNGRUazVPMHI3Ny9QUFBhZGFzbWRydnBrT0hEcGlabWRHc1dUTXBNRkpQVDQreFk4ZXlaY3NXWEZ4Y3FGMjdOblhxMUNueTNLbHk1Y3I0K2ZuaDQrUER1WFBuMURMT0xWeTRrSXlNRENrUXo4YkdCcGxNeHJGang0cjEyZk5hdjM0OXo1OC9SNkZRSUpQSnBPbDVmMnVEQncvV3V1ek9uVHRMVkIzSDI5dWJHalZxVUxwMGFXbmFraVZMU3R4blFSQUVRUkNFajhHL0p1Q3NiTm15L0I5N2R4NFdWZG4vRC93OU15eUN3OENBQ0xJb2dyaWJpU2x1bVNuaVRtNlVZcm1sb1ZtcGxaVmJaWmJaNDFKcG1KWlptV2srcVNSZk0zTUpGMUF6S1hOSENURVVHSWQ5bjJIZy9QNlkzNXlIWVdaZ1VCQ1g5K3U2dXBvNTV6NzN1V2NBWitDODUvTlp0bXlaMFRaREJhdXEreFlzV0lDTWpBeWpzWUdCZ1FEMGJSNE5WVHVVU2lYYzNkMXg1c3daY1p4TUpoTS9sVlA1RjVxcW45UnAzTGd4bGk5ZkRvMUdBNFZDQVlWQ1lWSnVXUkFFc1UzV3dZTUhqZFpjV2I5Ky9SQVVGR1QyRjVPbm4zNWEvQ1VxT2pyYTdLZHU1czZkaS9Qbnp3T0FVWm51STBlT1lPdldyU2JqcXhvOWVyVEp0a09IRGdHbzNTK2t5Y25KNGhyR2pCbGp0Szl5RzgycXZ4Um5abVlpTVRFUkFFeCswUW9MQzhQSWtTTk56bFgxZVh6enpUZVJrcElDQUZpOWVyWFJ2cGlZR0pQcWNIZGF5WWFJaU82ZTJiTm5ZL2JzMlZpOWVyVlJDK3lxcXJaNS91dXZ2NHdxWEJwODhza25BSURwMDZlTHJ4M21WRzZuYldDcHRZQkI3OTY5VGRvNzFHVDU4dVhpNnk2Z3IrNzUyMisvSVNNand5allYbG1IRGgwZ2s4bHc3dHc1Q0lJQXJWYUxjK2ZPNGR5NWMwYmozbnZ2UGZUczJSTWRPblRBMmJObnhmY0ZMVnUyeEpBaFErRHA2Vm50YzBwRVJFVDBJTWpLeW9LYm0xdWR6Q1dYeTAzZWR4SVIwY01uTkRUVTZyRzNHL3FTeStWV1ZlRzZtOExDd21vYzgrcXJyMW8xbDZWMm1FODg4WVRaN1RVOUgxT21US24yZy9SQTNRYndhdXZKSjUrczlUR1dxcVIxN2RvVlhidDJOZGx1dUE1bVlLN2JqS09qbzBtclZrRC90eVp6b1Rwck5HclV5R1RPNXMyYjM5WmM1cmk3dTV1dDZtL045NXE1dnczV3hGQlpqNGlJaU9oQjk5QUV6bXh0YlMxV3FhcTZyMnJ3QzlBSG1jYVBINC84L0h5eGFsbEVSSVJKK1Y1ejRTUUFSaVdPbzZLaTBMcDFhMXk1Y2dWZmZQRkZ0ZXMrY09BQU9uZnVqR2VlZVFZN2QrNDB1bkFza1VqUXJWczNzNEVxUU45R015OHZENEMrYlVQbFQ3RlVIV2RncUhEV0VENzc3RE1jUFhvVWx5OWZSa0ZCQVZ4Y1hNUjlsUU5uVlgvSnVYcjFxbGdLdTZ5c3pHaWZnNFBESGJlOElDS2loNE1odkd4dy92eDVGQlFVd01uSjZiYm1XN0ZpaGRWakRYK3dIRGh3b0ZGNHpGb3hNVEZpdUwxdDI3Yll2SG16MFg0Ykd4dDA2TkFCd2NIQjZOT25ENW8xYXdZQXVIWHJGazZlUElrLy8vd1Q1OCtmRjk4M0FQby94Z1VIQjR2M0s0ZlFUNXc0Z1ZPblRtSEpraVZHNTdsNjlTcXlzckxFKzFldVhJRkdvNm4xNHlFaUlpSzZWMmkxV2hRVUZNRFB6NjlPNWxNb0ZOQnF0ZEJvTkVZZitpTWlJaUlpSWlJaUlycWZQRFNCczlUVVZJdDk3YXZiWitEZzRJQ3BVNmRpL3Z6NUFQUnRJWWNQSDQ2U2toSmN1WEtsenRkYm1VYWpRWGg0T0o1NjZpbVVsNWVqb3FJQ0Vva0V6czdPWXNsaWM1S1Nrc1NnbHJlM3QxR3A0TXEwV3ExNDJ4QTR5OHZMdytqUm84MVdMd09BVjE1NUJXbHBhUUJnMUZLMHFyeThQRFJ1M05pb0tsbHViaTQyYk5nZzNqYVFTQ1NRU0NUNDlkZGZFUjhmajNYcjFvbWZPS29jSkt0YTRheG56NTV3YzNQRC92Mzc4ZUdISCtLYmI3NFI5MjNmdmgzYnQyKzN1RDZEcFV1WG1vVFZERlhRQmd3WVlQSXBsa3VYTHRVNEp4RVIzZHR5YzNPUms1T0RsaTFib3J5OEhDZE9uQUNnLzFSbGFXa3B5c3ZMc1cvZlBvU0hoemZ3U212bnNjY2VRNDhlUGFCUUtHQmpZNE8yYmR1aWRldlc0bXU4VHFjenFxclJwVXNYZE9uU0JZQStnSGI5K25YWTJOakF6YzBOVXFrVUFKQ1FrSUNFaEFUeEdKMU9CNDFHZzRVTEZ4cTEzSGo1NVplTjFqSnIxcXg2ZTV4RVJFUkVkNE9oaFZKZFZUaFRLQlFBZ1B6OGZMT1ZOb2lJaUlpSWlJaUlpTzRIRDAzZ3JDN0V4c2JpOU9uVEFJQVhYbmdCTmpZMmVPS0pKNUNkblkyZmZ2b0pnTDRrOUlzdnZnZ0FXTGR1blZqdGJOKytmZUk4NXNvUVZ5N0Z2R3ZYTG56KytlZmkvZWpvYUh6MTFWZEc0OHJMeTdGcjF5NzQrZm1oVzdkdVp0ZHJXQ3RnV2dxNXN0TFNVdkcyNGRPMVk4ZU90VGkrcXByR2Z2VFJSd2dLQ2hMdkZ4UVVtQTJwbFpXVjRldXZ2MFpCUVFFS0NncncwVWNmWWVuU3BRRCtWNFhOM0hNSDZDOW94OGZISXk4dno2VHFuRFU4UER4dzQ4WU5xOGE2dTdzemNFWkVkSjlUcVZSNDg4MDNFUndjakprelorTGd3WVBpeGNUKy9mc2pJU0VCS3BVSzBkSFJDQXNMczZyNnhKa3paN0J4NDBZSWdvQ3NyQ3pJNVhLajQ0cUxpNkhUNmNTTGpPYk1temNQaVltSmlJbUpnYU9qSXlaTW1HQlU4UlBRdjI1djNicFZyQ1FXSEJ5TVJvMGFpZnNsRW9uNCtqbHc0RURzM2J2WCtpZm0vNnY4dnFTb3FNaWtKVUx2M3IyaDFXcHg5ZXBWTkduU3BOYnpFeEVSRWQwdnNyT3pJWkZJNnF4NnVyT3pNd0Q5Qi9RWU9DTWlJaUlpSWlJaW92dlZBeDg0MjdScGs4VjlQL3p3QS9idjM0L3AwNmVqWjgrZTFjNlRtNXVMTld2V0FOQmZ5TjIwYVJNKyt1Z2o5T2pSQS9Qbnp4Y0RaNEQ1VUpTbG9KUkJUUlhXS3Z2Nzc3K3hidDA2SkNjbnc4bkpDWjkvL2prOFBEeU14dWgwT3FPUVcrV1dXRlZWRHB4VnZtQjl0OW5hMm1MUm9rVjQ2YVdYb05QcGNQTGtTVVJIUjJQVXFGRmk0S3hxZFRNRFIwZEhkTy9lSGJHeHNUaCsvTGk0ZmNDQUFiQzF0Y1crZmZzZ2tVancrdXV2UTZsVVFxZlQ0ZnZ2dnhjdmtoY1ZGWWtWemFvNmRPaVFVWHV6WmN1VzFkVkRKaUtpQmpKMzdseW8xV3JFeGNVaElpSkNESFlEd05DaFErSGc0SUNkTzNkQ3JWWmo2OWF0bURKbFNyWHpiZCsrSFpzM2I4YWVQWHNnQ0FLV0xsMktrcElTeko4L0h3RUJBVGgvL2p5V0wxOE9wVktKbFN0WFdneXdoWWFHaXE4NXhjWEYyTFZyRitiT25TdStqbCs2ZEFtclZxMFN3MmF0VzdmR2dnVUxMRll4clFzN2R1eUFTcVdDdmIwOWxFb2xNakl5SUpWS3NXalJJdVRtNXVMUFAvOFV4NjVkdXhhLy9QS0xHSEtMaW9xQ1JxUEJxNisrV20vckl5SWlJcXBQV1ZsWmNIWjJ0dmozaU5xeXQ3ZUh2YjA5OHZQejYyUStJaUlpSWlJaUlpS2lodkJBQjg1ME9oM09uajJMbmoxN3d0WFZWV3p6OU1RVFQ2QlZxMVppOVk3Tm16ZWpRNGNPNk5DaGczaGNRa0lDamg0OWlsbXpac0hSMFJGeXVWeHNUeWtJQXY3OTkxOEFnRktwTkxySUd4TVRJMVkxcTZ4eW9Dd3FLZ3F0VzdjMjJsKzVPa2hKU1FtS2lvck1QcVozM25uSEtGQlZYbDZPUC8vOEUwT0dEREVhdDJmUEhxaFVLZ0Q2ZHFBOWV2U3crRHdaem1Wall5TUc0dzRjT0FDMVdtM3htS3BlZi8xMXNjWG0xcTFieGUweW1ReXVycTVHWTMxOWZjVWc0TlNwVTQzYWVnVUVCR0RTcEVuaWhmOXZ2dmtHQXdjT3JMSENXVVZGaGRnYTFMQU9RTi82OVBISEg4ZStmZnNnQ0FKT25qeUprU05ING9zdnZrQktTZ3BTVWxMZzYrdUxsaTFiV3YxWWlZam8vcWRXcXlHVHlSQVpHWWtQUHZnQU9UazVBSUNnb0NDMGFkTUdqbzZPMkxWckZ3UkJ3TFp0MjVHY1RxWUFBQ0FBU1VSQlZOQ3hZMGVMRlVVQllPUEdqUUNBakl3TTdONjlHNWN2WHdZQWJOdTJEWXNXTGNMaHc0ZWhVcW1nVXFudy92dnZZOG1TSldLN3lxcmVlKzg5ckZxMUNyR3hzY2pLeXNLaVJZc1FGQlFFdVZ5T28wZVBpdU82ZE9tQ2Q5NTVwOXIyMmdhaG9hR1lOMjlldFdOV3IxNk5YMzc1eFdSN3ExYXRBT2lydUo0N2R3NFpHUmtBOUJkTFBUdzgwS05IRDdFQ1d0dTJiWEhxMUNueDJOYXRXME1RQkhHL3I2OXZqV3NsSWlJaXVsY0lnb0RzN093NmZ3K2pVQ2dZT0NNaUlpSWlJaUlpb3Z2YUF4MDRPMzM2TkQ3NTVCTjgrdW1ubURGamhuanh0M1hyMWhnN2RpeGVmLzExckZ5NUVocU5Ca3VXTE1GMzMzMEhlM3Q3Yk5teUJkOS8vNzA0OXFtbm5vS05qUTJHREJrQ3RWb05iMjl2TkczYUZLNnVyZ2dJQ0tpVHRXN2J0azI4WGJXbFptV0dzSm03dXp0R2poeUo0Y09IbTF4b1RrMU5OYXJVWW02TWdVYWpnVWFqQWFBUHBsVVdFUkZSK3dkUzVUaUZRb0dkTzNmVzZ2aW5uMzRhUjQ0Y2dTQUllT09OTnlDWHkxRldWZ2JBZklXejJOaFlyRisvWGd5bFZkV3laVXM4OHNnak9IdjJMSTRkTzRaang0NEIwRmVxNjkrL1A1bzNiMjQwZnRteVplaldyWnNZRWd3TEM4UExMNzljcXlwMFJFUjA3ekVFeHdHSVZTK1BIRG1Ddi83NkN3QWdsVW9SR1JrSlFCK01DZ2tKd1lFREJ5QUlBcFlzV1lMRml4Y2JWUXcxQkowTi9QMzljZlRvVWZGMXIxbXpacGd6Wnc0QUlESXlFaGN2WHNUVnExZHg4dVJKUkVWRmlVSDRxdXp0N2JGZ3dRTDQrUGpndSsrK0F3Q2pLbUlBMEtkUEh5eGN1TERPS20xVXAwdVhMbWpTcEFraUlpSXdmLzU4ay8xS3BiTGFGbE1TaVFRZE8zYXN6eVVTV2Eyd3NGRDhzSVdibTl0ZCtSa2lJcUw3VjJGaEliUmFMZHpjM09wMFhvVkNnUnMzYnRUcG5FUkVSRVJFUkVSRVJIZlRBMzJGNWJmZmZnT2cvMFRxbzQ4K2FySS9ORFFVT3AwT2E5YXN3Y3laTS9Ienp6L0R3OE1EUTRjT3hiWnQyMUJSVVlHWW1CZzg5ZFJUQUlBWk0yYUl4K3AwT3FTbHBTRXhNUkcydHJiaTlyQ3dNTHo0NG9zQWdIWHIxb25WemlxM3R6UlhwY3ZhTUZPblRwMHdjdVJJOU9uVEI3LysraXUyYk5tQ3dZTUhpNkVwdFZxTkJRc1dpRzB5bloyZDhjd3p6MWljNzlhdFcrSnRheXFrM0ExU3FSVHZ2ZmNlbEVxbGVCSFE4SGpNWFJSczNibzFMbHk0SU43djA2ZVBXTDNPWVByMDZYamxsVmNnQ0FJQS9RWEc5OTU3VDZ3MFYxaFlXQytQaFlpSTdoMVhyMTRWYjgrZVBSdng4ZkdJaTRzVHQ0MGZQeDcrL3Y3aS9SZGVlQUduVHAxQ1hsNGVOQm9ORmk5ZWpObXpaMlBZc0dISXpzNFdLNGtDK2hiT2ZmdjJ4ZEtsU3dIbzIwUXZYcndZY3JsY3ZMOW8wU0xNbkRrVHhjWEZpSW1KZ2IrL1A0WU5HNGJpNG1KY3YzNGR0Mjdkd28wYk41Q2NuSXpFeEVTaithdUtpNHZENk5HajRlZm5CMTlmWDNoNGVFQ3BWS0pObXpZbVZWUUJmVFhUeWhWRnpiRlVYZFhSMFJFZmZQQ0IrRmpJZW9XRmhUaDI3SmhKSmRyS3RtM2JKbFk0bVR4NXNzVjJxd1kzYjk2RXQ3ZDNuYTZ6UHNYR3hpSTNOeGUrdnI1bzNibzFGQXBGdlo2dnNMQVF0Mjdkd3ExYnQrRHA2UWsvUHorai9mUG16VU5TVWhLYU5Ha2lCanJ2eFBuejV3SG9nNWVXdmk1WHIxNFZQK0RCOENVUjBmM0YwTWE4UGdKbmhnOEExdlRhVDBSRVJFUkVSRVJFZEM5NllBTm4rZm41aUkrUEJ3QzBhZFBHNkFKeVpVT0hEa1huenAzaDdlMk5sMTkrR1pjdlgwYnYzcjNSczJkUHhNZkg0OTkvLzhYNTgrZWgwV2p3eHg5LzRPYk5tN2h4NHdiUzA5TlJYbDRPQU5pd1lZUFJuT1lDWlpaYVFScFkyMUp6OWVyVjR1M0xseTlqNzk2OTJMTm5EM2J2M28yclY2OWl5WklsUmlHeVYxNTVCYzdPem1ibjBtZzBSdTB2cTdhK05JUzJybDI3aHBrelo2Szh2QnhlWGw3WXNHRURHalZxWkRTMmNtdk1xbUd2cW5KeWNyQnUzVHJ4dGpudTd1N2k3YXRYcjRyUGg3bFFYTE5teldCdmJ3OVhWMWYwN2RzWEVSRVI0aG9LQ3dzUkh4K1B2Ly8rRzI1dWJzak16QVNnLzZQeGpoMDdNSG55WkhoNWVWVzdYa0VRakFKcEVva0VvYUdoQ0EwTnJmWTRJaUs2ZDZoVUt2RjFLanc4SE1PR0RVTlpXWmtZT0FzS0NzTEVpUk9Oam5GeGNjSENoUXN4Zi81OGxKZVh3OEhCUVd5cnFWQW8wSzVkTzV3L2Z4NlRKMDlHeDQ0ZHNYRGhRckhhNXB3NWN4QVlHR2cwbjVlWEYyYk5tb1VWSzFZQUFENzc3RE0wYjk0Y1RaczJ4Wnc1YzR3cXNGWG03dTZPa0pBUVNLVlM3TisvWDJ4NVhWSlNna3VYTHVIU3BVdmkySGZmZmRkczRDdytQbDU4WDNRN0xMMlBJc3RTVTFPeGVQRmkzTHg1RXpkdjNzUzBhZFBNanZ2NTU1L0ZjT0Z6enoxbmNiNmtwQ1NzVzdjT2lZbUpXTHQycmZnMU9YcjBxTVgzalZXWkM3N2RTUVhYbXQ3ekNZS0FqUnMzaXU5TlY2eFlZZlpESU5XSmo0K0hWcXVGVnF1RlJxTkJhV2twaW9xS3hQOEtDZ3FRbTVzci9tY0lkZ0ZBang0OXhCQW9vSzhVbkpTVUJFRC9IblRVcUZHMVdvdE1Kc05QUC8xa3RHM3UzTGtBak52V3BxZW5vN2k0R0s2dXJsQXFsZmp3d3crdGZwOU1SRVQzbHV6c2JOaloyZFY1OE43d2Q1cjgvSHlqdjM4UUVSRVJFUkVSRVJIZEx4N1l3Tm0rZmZ2RVZsY2pSb3dBb0E4S0NZS0FLMWV1SUM4dlQyd2g2ZWJtaGxPblR1SEtsU3NBZ09iTm02Tmp4NDdpaGRsOSsvYWhTWk1tRmx0RFZxNXdGaE1USTFZMXE2enl4YnpodzRkajl1elpSdnUzYmRzR1FSQWdrVWl3Y2VOR2JOKytIUktKQkFCZ1oyY25qanQxNmhUYXQyK1AvUHg4SkNRa0FBQUNBd094WmNzV2JOdTJUV3c5Q1FEUFB2c3MrdmJ0Szk2Zk9IRWlTa3RMWVdkbkI0bEVncHljSEtPTGNoMDZkREQ3K0ZxMmJJbXhZOGRpKy9idFNFdEx3NFlORy9EU1N5OUJLcFZDSXBFZ056ZFh2UGh0amNMQ1FrUkhSMXZjdjJ6Wk1seStmQmt5bVF6bDVlWEl5TWdRSzVNMWE5Yk1aTHhVS3NXZVBYdkUrMmxwYWVMdDZPaG84VnhQUGZVVTh2THljUGp3WVFENmlodUhEeDlHWkdRa0JnMGFaSEU5Ly96emo5RUZTU2NuSjNFOUVva0V5Y25KNGo3RDE0eUlpTzR0SGg0ZW1EdDNMdUxpNGpCOStuUUErdGVGMk5oWTZIUTZ2UFBPTzVCS3BTYkhkZW5TQmZQbXpjTi8vdk1mVEo4K0hVMmJOZ1dncjdqNTl0dHZJeUVoQVNFaElWQ3BWR2pXckJsU1VsSVFIaDV1TVpRY0docUtFeWRPSUM0dURrRkJRZkQyOWhZRDA0YlhKenM3TzdSdTNScWRPM2RHY0hBdzJyWnRLNzYrVEpvMENSY3ZYc1NwVTZkdzl1eFpKQ1VsaVZWQVhWMWQwYU5IajdwKzZ1ZzJGUllXaWtIMzdkdTN3OGJHQnBNblR6WVpaM2hQQVJpL3A2enExS2xUT0hmdUhBRGcvZmZmeCtlZmZ3NTdlM3Q4ODgwM05WYXZNNml1MHRxZDBHcTFSdS9GRERJek04V3dtYjI5UFpLVGs0M2VOMWt5ZXZSbzhmYTc3NzU3MitzNmZmbzA4dlB6b1ZBb1VGcGFhdFN5dnJ5OFhQendpTFhNL1J0aHpqZmZmSVBmZnZzTmp6LytPTjUrKysxYW5ZT0lpTzR0V1ZsWmRWN2RESUJZOFRNdkw0K0JNeUlpSWlJaUlpSWl1aTg5c0lHendNQkFQUHJvbzBoT1RrYS9mdjBBNkt1SXFkVnFYTDU4R1dQSGpqVjduS0Y2bFplWEYvcjI3WXZ1M2J2ajhjY2ZGOE5uTmpZMjhQSHhRY3VXTGRHOGVYT3hNc21kS2lzclEzaDRPRFFhalZnZHhWRDFyRzNidHVLNGhRc1htaHpidlh0M0hEbHl4Q2hzRmg0ZWprbVRKaG1OYTlteUpZNGZQMjcyL0FxRkFtUEdqTEc0dm1lZmZSYUhEaDJDUkNKQm56NTlzRy9mUG56eXlTZXdzN09EVHFjVHE3TFVSU3VJd01CQXhNYkdtdDAzZVBEZ0dvKy9kdTJhMmUyT2pvNllOV3NXUEQwOXNYMzdkZ2lDQUJzYkc2TlFuam4rL3Y1SVNrcUNWcXRGcTFhdDBMcDFheVFsSldIV3JGbXdzN01UZzQyR2N4QVIwYjFwNE1DQjZOKy92eGpla2tna2VQMzExK0hxNmxydHY5OERCZ3hBMDZaTlRWcmhLWlZLaElTRUFOQUgyajcrK0dQczJMSEQ1UFczcXJsejUrS3h4eDdEc0dIRHhHMFRKMDVFang0OTRPZm5oeFl0V3BodElXMVljNGNPSGNTUWVFVkZCZExTMHFCU3FXQm5aMmRTVWRVd0xqZzRHT1BIajY5MlhkdTNiOGVKRXllcUhVUFdhOWV1SFJZdVhJaDMzMzBYRlJVVitQNzc3K0hsNVdVU1JqUzg3NU5LcGRVR3pzYU5HNGRUcDA3aHdvVUxTRTFOeGJwMTY4VHFXblhCMDlNVHk1WXRxM0hjZ2dVTGtKR1JZYlN0cEtURUtNeGxqa2FqcVhHTVFlWEFtU1VTaVFTTkd6ZUdrNU1Ubkp5YzRPenNESVZDQWFWU0NWZFhWelJwMGdUdTd1N2llOU0xYTlhSTYvN2dndy9Rdlh0M3E5WmlyYmk0T0RnNE9DQXNMQXdwS1NrQTlPKzlpWWpvL3FYVDZaQ1hsd2NmSDU4Nm45dmUzaDcyOXZaaVcyMGlJaUlpSWlJaUlxTDd6UU1iT092U3BRdTZkT21DL1B4ODhVTFQxS2xUc1hMbFNvdlZEQ1FTQ1NaTm1pVCtNWEh4NHNYaXZ1N2R1MlBEaGcxbzNyeTV4WXZBZ0w1RnA2RnlpaVhtTGliYTJ0cWlhOWV1T0hyMEtBRDlIeDhOcmIzYXQyK1BxVk9uNG9jZmZrQnhjYkY0akwyOVBVSkRRekYyN0ZnTUhUb1VjK2JNUVZwYUdpSWpJekZ5NUVpVGMvajUrWmtFemh3Y0hOQ2xTeGRNbXpiTnFLMW5WWTBhTmNJNzc3d0RYMTlmTkc3Y1dLeE9VVGxzQlFDUFBmWll0WThkQUh4OWZiRnAweVlBK292dU4yL2VOTnJmdm4xN0FQcXZoNjJ0TFJ3Y0hPRHI2NHZodzRmWEdBNEQ5QmZWbloyZFVWSlNnaTVkdXFCNzkrN28wcVVMZkgxOUFRRFBQLzg4ZXZmdWpTKysrQUkrUGo1d2QzZUhJQWppbXFwK3VsZ3FsV0x0MnJXUVNDVHc5ZldGUkNLQm41OGZKQktKVVlVNGlVU0NvS0NnR3RkSFJFUU5wMm9neS9EYVVKTk9uVHJWT0VZdWw1dXRZRldWUXFFd0Nwc1oxbUh0V2lxVFNxWHc4Zkd4ZUNIMGswOCtzWHF1WjU1NUJzODg4MHkxWTlhdVhWdmpQQk1uVGpScFQvcXc2dG16SjJiT25JbW9xQ2owN3QzYjdQc1l3M3VwcXUzS3E1SktwWGp0dGRjUUdSa0puVTRIblU1bjhwN1dYTHZHeW0zUHE1T1ptWWwzM25uSHFuRU53Y1BEQXg5KytDRWNIQnpnNk9nSUJ3Y0hxeXZMYnQrK1hYeHVKQklKMXE5ZmovWHIxOWZxL0gzNzloVi92bE5UVS9IR0cyOFl0VUF0TGk3Rzd0MjdJWlZLeGNEWjVzMmJzWG56WnFONXFyWXczYkpsQ3p3OFBHcTFGaUlpdWp1eXM3TWhDRUs5VkRnRDlPOEpHVGdqSWlJaUlpSWlJcUw3MVFNYk9ETXd0Q2tBZ0pDUUVIVHQyaFZYcjE0MXFnWUc2Q3VYK2Z2N1cyeGw0T3pzREdkblo0dm5tVGx6SmdBZ0lDQUFjcm5jcXJVTkhqellxUFhWM0xsek1YMzZkTWhrTXJpNHVCZ0YwOGFQSDQ5eDQ4YWhxS2dJNWVYbGtFcWxrTXZsNG9VMkp5Y25MRnUyREFVRkJXalZxcFhaODAyYU5Ba1JFUkhpZlpsTVZtMTRycXJLbGRaYXRHaUJ2bjM3UWlLUlFDcVZ3c2JHQmw1ZVhrYXRKNnN5ZHhIMDQ0OC9OdG5Xb1VNSHMyT3JNclFsclZweHhzYkdCdSsvL3o2YU4yOXVzV0pOMjdadHNYcjFhdkg3d0JBbXM4VGYzOS9vdnEydExkcTFhNGRidDI1QkpwTkJxVlJpekpneHJHUkJSRVJFUmthT0hBbDNkM2YwNnRYTGJFREtFRjdYYXJWaWUzVkxmSDE5TVdmT0hMUm8wUUp0MnJTcDAzWHFkRHFyVzNOVzVlenNiUFRlVGFQUllNYU1HYmh4NHdaa01obVdMMStPUng5OTlJN1daMmRuZDF1aFRBQkdsWE1GUWJpdHg1bWRuUzNlenN2TFEyWm1wdEh2RXgwNmRFQlpXUm5hdEdralZ2NGxJcUw3bTFxdGhrUWlnYXVyYTczTXIxQW9jT1BHalhxWm00aUlpSWlJaUlpSXFMNDk4SUd6cXBSS1paMjMwQUdzYS8xVGxhRUZrSUZjTHE4MnJDYVJTS3JkNytIaFVXMkZCS2xVV2ljdEx3RjlXSzF5QmJpR01IejRjSXY3S29manFsTmQ2NnFhUW0rMXFScERSRVJFRDQvNCtIaGN1blRKYUZ2djNyMU54bW0xV2pHMHBOUHBrSm1aYWZiREQ5dTJiVE82SVAzMzMzOWozcng1ZGJybXloVm9xMk5OeGJRdnYveFNYRzk1ZWJuVmE2M3V2VmQrZmo2Ky8vNTdxK2FwYk1LRUNlamF0U3N5TWpMZzUrZUhDeGN1MUhpdXlxcFdKRE9zQlFCY1hGekViZDdlM3BnM2I1NVlPYzNKeVFsRGh3NEZBT3pkdXhjRkJRVUFZRkpGc0hIanhyVjhSRVJFZExka1ptYkMxZFcxVmgvVXF3MkZRZ0dOUmdPTlJsTm5mNnNoSWlJaUlpSWlJaUs2V3g2NndCa1JFUkhWUDBNZ1pkV3FWWGZsZkQ0K1BqVzJnNlI3My9IangzSGl4SW1HWG9aVmV2YnNpVjY5ZXBuZGQvcjBhZXpaczhkbzI3UnAwMHpHNWVUa0dOMi9mdjI2MmNEWjc3Ly9MZ2FsRE9vNmNKYWVubzZwVTZkYU5hNDZCdzhleE83ZHUrdHFXYUs4dkR4ODg4MDN0VDV1d29RSjZOR2pCL3IyN1l0OSsvYUp6Nk81SUptMURHMUZxMWE4RVFRQmNYRnhBQ0MyckFmMDM5ZUd3Sm01N3dOTGF2dno0T3pzakZhdFdxRjc5KzRXcS93U0VaRjFLaW9xa0pXVlpiR0NmRjB3QkpkemMzUFpYcG1JaUlpSWlJaUlpTzQ3REp3UkVSRlJuWE4yZHNhTkd6Zmc0K056Vjg1WG54Y0Q2ZTY1M1phSkRhRXUxcXBXcTQzdUp5WW00ckhISHJ2amVXL0huYlRVTkRoOStyUkp5TFNtcW1rTEZpeEFSa2JHSFoyM0pwMDZkUUlBN051M1Q5eG1hTTFlazA4Ly9kUmtteUZ3NXVibVpyUzlvS0FBZG5aMkFJQ2dvS0RiV210bHRma2UwMnExeU16TXhMbHo1M0R4NGtVTUhEZ1FnWUdCZDd3R0lxS0hWVTVPRHNyTHk4MEd3ZXVLczdNekFBYk9pSWlJaUlpSWlJam8vc1RBR1JFUkVkVTVoVUlCd0xSOUhGRjFmSDE5NzZ2UW1TV3paOC9HN05tenNYcjFhdnp5eXk4V3gxVU5lUDMxMTErWU1HR0N5VGhERysvcDA2Y2pKU1hGNG56NzkrODMyVlpVVkdUVm11KzBwZWFwVTZmdzNudnZRYWZUR1czMzh2S3FkcjdxMnBzTGdtQ3l2c0xDUW56MTFWZm8zTGt6K3ZYclozTE1xbFdyeEdCWmNIQ3d4YmwzN2RwVjdicXE0Kzd1RGc4UER6UnAwc1JvdTBLaHdKZGZmb25kdTNlalI0OGV0ejIvd2UzOFBKU1VsT0Rnd1lPSWlZbEJXRmdZUTJkRVJMZkpFQXF2K205OVhiSzF0VVhqeG8yUmw1ZFhiK2NnSWlJaUlpSWlJaUtxTHd5Y0VSRVJFUkUxZ01URVJLUDc1OCtmUjBGQkFaeWNuRzVydmhVclZ0ejJXdTZrcFdaYVdocmVmdnR0bEplWG0rd2JQSGp3YmE5SnE5V0t0MjF0YlNFSUF1Yk1tWVByMTYvajhPSERhTnUyTFR3OVBjVXhseTVkRWtOM1VxbTAyc2R6SjlYY1Jvd1lnUkVqUnBqZEo1UEo4UG5ubitQenp6ODN1NzlxSzgrWW1CZzRPRGpjOWxxcWNuQnd3SWdSSS9CLy8vZC9PSERnQUx5OXZkbGVrNGpvTnFqVmFyaTR1RlFiaks0TExpNHV5TTNOcmRkekVCRVJFUkVSRVJFUjFRY0d6b2lJaUlpSTdvTGMzRnprNU9TZ1pjdVdLQzh2eDRrVEp3QUFqUm8xUW1scEtjckx5N0Z2M3o2RWg0ZmY5YlhkU1V0TnBWS0ppb29LQUVEZnZuMlJuSnlNR3pkdTNQR2FLbCtBYjlTb0VTUVNDY2FNR1lQVnExZWpzTEFRYjcvOU5qNysrR094T3N5SEgzNG9ybVBNbURIdzkvYzNtbS8yN05rWVBYbzBYbm5sRlJRV0ZzTFYxUlhmZi84OWJHd2V2RitKUWtKQ3NISGpScHc2ZGNwc0pUZ2lJckpNRUFSa1ptYWlaY3VXOVg0dVoyZG5wS1dsb2FLaUFsS3B0TjdQUjBSRVJFUkVSRVJFVkZjZXZLc3JSRVJFUkRVUUJBSHIxNitIV3EyR1JDTEJpeSsrQ0RjM3QxclBVMWhZQ0VFUXFxMUk5ZWVmZndMUUIyYmF0MjlmN1h4cGFXbFlzR0FCQWdJQ01HN2NPSk4yZUZsWldaZ3padzRlZWVRUjlPN2RHNzE2OWJKcW5VZVBIZ1VBZUh0N0l5QWdvTnF4SjArZUJBRDQrUGpBeDhmSGFGOUNRZ0x5OHZMUXAwOGYyTm5aR2UyTGpZMUZXVmtaT25mdURBOFBENnZXOVRCUnFWUjQ4ODAzRVJ3Y2pKa3paK0xnd1lQSXpzNEdBUFR2M3g4SkNRbFFxVlNJam81R1dGZ1k3TzN0YTV6enpKa3oyTGh4SXdSQlFGWldGdVJ5dWRGeHhjWEYwT2wwWW92YjZ0eEpTMDBIQndmNCtQakF6YzBOYjc3NUptYk1tQ0h1aTQ2T3JuYStsMTU2Q1RkdjNqUzdyL0oyRnhjWEFNQ1FJVU53OHVSSkhEOStITmV1WGNQQ2hRdXhZTUVDTEYyNlZLeSsxcXBWSzB5ZVBObGtQcFZLaGZuejU2T3dzRkJjOThjZmYxempZd2FBUng1NUJJTUdEYkpxYk5WV3dudjM3a1ZCUVlIWmZmVlZPY2ZCd1FHZW5wNzQ1NTkvR0RnaklxcWwzTnhjNkhTNmVtMm5hZURpNGdKQkVKQ2ZueSsrMWhFUkVSRVJFUkVSRWQwUEdEZ2pJaUtpaDg1WFgzMkZYYnQyQVFER2poMTdXMkV6QU5pMWF4ZTJiTm1DbGkxYll0cTBhZWpXclJ0S1MwdlJxRkVqY2N5YmI3NEp3THBBejltelozSHo1azNjdkhrVHp6Ly92TW4rMk5oWVpHUmtJQ01qQTQwYk43WVlPRHQyN0JqKytPTVBkT25TQlU4KytTU1dMbDBLQUFnTEM4UExMNzlzTkZhbjA2RzB0QlFBSUpmTHNYanhZZ0RBYzg4OWg0a1RKNHJqRENHOWxKUVV1THE2NHR0dnZ4VWZweUFJMkxoeEkyN2R1Z1VBK1BiYmIrSGw1Vlh0WTMzWXpKMDdGMnExR25GeGNZaUlpTUJYWDMwbDdoczZkQ2djSEJ5d2MrZE9xTlZxYk4yNkZWT21US2wydnUzYnQyUHo1czNZczJjUEJFSEEwcVZMVVZKU2d2bno1eU1nSUFEbno1L0g4dVhMb1ZRcXNYTGxTcU1nV254OFBONTk5MTJqK1ZKVFUwM2FQZGJFTVA3QWdRTVlPWElrQmcwYVpCSkVOTmRtc3pKQkVDenV1M0xsaW5pN2N1dk1lZlBtaVVHMUN4Y3VZTktrU2REcGRBRDBGKzdmZmZkZGszVmN1M1lOaXhZdEVyOUhBWWcvYTlhUXlXUldCODZtVFp0bWRQLzQ4ZU5pNEt6cXZ2cms3dTZPZi8vOTk2NmRqNGpvUVpHWm1RbEEvKzlvZlRPRXpISnpjeGs0SXlJaUlpSWlJaUtpK3dvRFowUkVSUFRRRUFRQm16WnR3dmJ0MjhWdE8zYnN3STRkTzZvOUxqZzRHTysvLzc3SjltUEhqa0VRQkZ5N2RnM05temRIZG5ZMnhvOGZqNVl0V3lJaUlnSjkrL2F0MWZwT256NE5RRjlkekZ4ZzYrREJnK0x0NnNKQmh3OGZ4dEdqUitIZzRJQW5uM3l5Mm5QKzl0dHZXTEZpQlFCOWNNaVN1TGc0cEtTa0FOQUhwQ3FINmk1ZXZDZ0dlZHEwYWNPd21SbHF0Um95bVF5UmtaSDQ0SU1Qa0pPVEF3QUlDZ3BDbXpadDRPam9pRjI3ZGtFUUJHemJ0ZzBkTzNaRXQyN2RMTTYzY2VOR0FFQkdSZ1oyNzk2Tnk1Y3ZBd0MyYmR1R1JZc1c0ZkRodzFDcFZGQ3BWSGovL2ZleFpNbVNlbTNWRlJZV1puYjcyTEZqYjN0T3c4OERBS08yWm5LNUhCOSsrQ0ZtekpnaFZuRUQ5Rlc5UHZyb0k1TUtld2NQSHNTYU5XdFFVbElDUUI5ZXk4aklnSTJORFVhTUdJSHc4SEF4VktCU3FSQVRFNE85ZS9lS2xkQ2VmUEpKUFBmY2M3ZjlPQnBLMWRBZEVSRlpSNjFXdzhuSnlhcHFvM2VxY2VQR3NMVzFSVjVlWHIyZmk0aUlpSWlJaUlpSXFDNHhjRVpFUkVRUGhjTENRcXhjdVJMeDhmRjFNbDlLU29vWXdPclZxeGM4UER3UUZ4ZUhpb29LL1BQUFA3V2E2OWxubndXZ2I1bHArUC9VcVZQRi9aczJiVUppWXFJNHIwUWl3ZnIxNjAzbVdieDRNWnlkblhIKy9Ia0ErZ3BzaGtwdUFCQVRFNE9ZbUJpamVhMGhDQUkyYjk0TUFHamF0Q25HalJ0bnRIL3YzcjNpYllsRWdnMGJOcGpNNGUzdGplSERoMXQxdmdkRlJVV0ZlRnNpa2VEMTExL0hrU05IOE5kZmZ3RUFwRklwSWlNakFlZ3I0SVdFaE9EQWdRTVFCQUZMbGl6QjRzV0xFUndjTE02aDFXcU41dmYzOThmUm8wZXhjK2RPQUVDelpzMHdaODRjQUVCa1pDUXVYcnlJcTFldjR1VEprNGlLaWhLcjJ3VUZCUmw5N1hVNkhSSVNFbkQ0OEdFa0ppWml3WUlGYU5XcWxiai94eDkveE5HalIvSG9vNCtpZS9mdWFOKytQV1F5V1YwK1ZTWlVLaFhPbmowcjNuL2trVWZFMnhjdVhNQlhYMzJGNHVKaW8yTktTa3F3ZWZObVBQLzg4L0QxOVJXM3A2U2tvS1NrQkRZMk5wZ3hZd2JDd3NJUUhSMk5iNy85RnRIUjBZaUppVUgzN3QxUlVsS0N2Ly8rVzZ5NjFyMTdkenozM0hObzI3WnR2VDVXSWlLNnQ2alZhcE8yNHZYSjJka1p1Ym01ZCsxOFJFUkVSRVJFUkVSRWRZR0JNeUlpSW5yZ25UaHhBbXZYcm9WYXJUYmEzckZqUjBSR1JxSng0OGJpdHZ6OGZIejU1WmU0Y09FQ0FNRGUzdDVzOWFaZmYvMVZ2QjBlSGc0QVJnR1p2Ly8rMnloNGxwZVhoNisvL3Rwb2p2RHdjTWpsY3FoVUtxUHRKU1VsU0UxTk5kcjIwMDgvaWJjRlFUQTZsMEZGUlFVU0V4T1JuWjF0c3U5Ty9QcnJyMks0YnNhTUdUaHo1Z3grLy8xM1JFUkV3TTdPRGtlT0hCSEhYcjU4V2F5MlZWbFFVTkJERnppN2V2V3FlSHYyN05tSWo0OUhYRnljdUczOCtQSHc5L2NYNzcvd3dnczRkZW9VOHZMeW9ORm9zSGp4WXN5ZVBSdkRoZzFEZG5hMjBmZkpnQUVEMExkdlg3RmRxcTJ0TFJZdlhneTVYQzdlWDdSb0VXYk9uSW5pNG1MRXhNVEEzOThmdzRZTmc0T0RBOXpjM0hENjlHbWNPSEVDSjArZUZLdDVBY0RQUC8rTWxTdFhBdEQvUEJ3NWNnVEZ4Y1dJajQ5SGZIdzhuSnljMEwxN2QvVHAwNmZhS215QWFkVThuVTRIR3h2OXJ5QWxKU1dZT0hHaTJZdnNQLzc0b3hqODh2UHpnN3U3TzQ0Y09ZTGR1M2ZqM0xselJtT1ZTcVZZTVM0K1BoN0hqeDlINzk2OU1YejRjSFRwMGtWc1Q5dXZYeiswYXRVS0dvMEdBUUVCR0RCZ0FQN3YvLzRQNWVYbE9ISGloTkdjN2RxMVE0OGVQYURSYUtCV3E5R2tTUk5JSkpKcUh5dnd2OHB6bFZWK2ZGWDNOMi9lSEtHaG9UWE9TMFJFZDBkZVhoNjBXaTJhTkdseTE4N3A0dUxDRnNoRVJFUkVSRVJFUkhUZlllQ01pSWlJSG1pRmhZVkdZYk9oUTRlaW9LQUF4NDRkdy9uejUvSGVlKzloMHFSSjZOYXRHL2J1M1l1ZE8zZUs0UnRmWDE4c1dyVElLQlFFNkVNemh3NGRFdTkzNk5BQkFNVEtWUUNNS29rQit1RE8xcTFiamJZTkhUcFVEQWdCZ0V3bWcxS3BCQURrNU9TZ3ZMd2NnTDdTeHVIRGgydDhyREtaVEt6ZzFxNWRPOHliTnc4QXhHcHBBd1lNd0lRSkU4VHh6Wm8xdzZWTGw2cWRNeTh2VHd6SmRPdldEYjE3OThZTEw3eUE2OWV2SXpZMkZnTUhEb1JHbzdGcWJROFRsVW9saGdiRHc4TXhiTmd3bEpXVmlZR3pvS0FnVEp3NDBlZ1lGeGNYTEZ5NEVQUG56MGQ1ZVRrY0hCekVRSmRDb1VDN2R1MXcvdng1VEo0OEdSMDdkc1RDaFF2RmRwSno1c3hCWUdDZzBYeGVYbDZZTld1VzJETDFzODgrUS9QbXpkR3BVeWY4K09PUDJMSmxpOUY0VzF0YjlPN2RHME9HREJHMzJkdmJZKzdjdVRoOCtERCsrT01QYUxWYUZCUVU0TkNoUXpoMDZCQldyVnBsVkgyc0pyTm16VUpxYWlwc2JXMmgxV3JGOVZmK09majMzMy94ODg4L2kvZURnb0lRSGg2T29xSWlvN2xjWFYwUkdSbUpKNTU0QXR1MmJjUFdyVnRSVmxZR1FSQVFGeGVIdUxnNCtQbjVZZm55NVhCemM4UHUzYnR4NWNvVlhMOStYZnpaTWdnTURFUlpXWmtZckx4MDZaTFJ6NGFOalEyYU5tMktWYXRXVlJ0Q3FOeXUxNXI5d2NIQkRKd1JFZDFERE9IdXBrMmIzclZ6dXJpNElDa3BDU1VsSlhCd2NMaHI1eVVpSWlJaUlpSWlJcm9UREp3UkVSSFJBMDB1bDJQcDBxVjQ5OTEzTVgzNmRQVHQyeGVDSU9DLy8vMHZ2dm5tRzZqVmFyR2FrNEdkblIzR2poMkxDUk1td003T3ptVE9JMGVPaUJXVkRGUXFsUmhXdVYxZVhsNWlxOE9wVTZlS2dhWE5temVMd1p4eDQ4YUpGWnNBNExYWFhoT3JuZG5ZMkdEVXFGRm8xS2dSWEYxZGpkb0tBa0RqeG8xTnR0Vms5ZXJWeU12TEE2Q3ZyUGJXVzIvaCt2WHJBSUNRa0JEczM3OWZQUGUzMzM1cmNvRTJlbVRZSmdBQUlBQkpSRUZVSWlJQ2FyWDZvUXVjZVhoNFlPN2N1WWlMaThQMDZkTUJBRTg5OVJSaVkyT2gwK253emp2dlFDcVZtaHpYcFVzWHpKczNELy81ejM4d2ZmcDA4Zm0wc2JIQjIyKy9qWVNFQklTRWhFQ2xVcUZaczJaSVNVbEJlSGk0eGRCU2FHZ29UcHc0Z2JpNE9BUUZCY0hiMnhzQU1HSENCTVRIeCtQYXRXdG8yYklsaGd3WmdwQ1FFRGc1T1JrZGIyOXZqMzc5K3FGZnYzNG9MaTdHOGVQSGNmRGdRZno1NTUvbzNMbHpyY0ptQU5DalJ3OGtKeWVqckt6TWFQdkFnUVBGMjk3ZTNnZ0xDOE91WGJ2ZzdlMk5hZE9tSVQ4L0h3Y1BIZ1NnYnowMmV2Um9qQjQ5R28wYU5RS2diMHM3WU1BQWZQMzExemg4K0xCWUhXM0tsQ2x3ZG5iR2I3LzlabFI1ejliV0ZwMDZkVUp3Y0RCNjllb0ZUMDlQQU1EMTY5ZHg4dVJKSkNRazRPTEZpMktZVXFmVG9YLy8vbmUxNGcwUkVkMTlLcFVLenM3T2R6WDQ1ZUxpQWtCZkVaT0JNeUlpSWlJaUlpSWl1bDh3Y0VaRVJFUVBORUVRNE9ycWlrV0xGa0dsVW1IcjFxMUlUazVHWW1LaUdPS3FxcUtpQWlkUG5rUnFhaXJjM2QzaDR1SUNKeWNuK1ByNm9uUG56b2lPampZNTV0aXhZK0x0bFN0WG9uUG56Z0QrRjZUeDlmVVZ3MlMxbFp5Y0RFQWYvaGt6Wm96SldnMXNiR3d3Wjg0Y01maTJldlZxbzdFeE1URW1sZGNNVmRBc01RUnhBT0QwNmRQaTdSWXRXcUI3OSs0NGZ2dzRpb3FLTUhUb1VEZzZPcG9jYjZnazliQUZ6Z0Q5MTc1Ly8vNWlLMGFKUklMWFgzOGRycTZ1WnA4cmd3RURCcUJwMDZibzJMR2owWGFsVW9tUWtCQUEra0RieHg5L2pCMDdkbURTcEVuVnJtUHUzTGw0N0xISE1HellNSEdialkwTkZpNWNpSktTRXJSdDI5YXF4K1BvNklpUWtCQ0VoSVFnT3pzYldxM1c3TGgrL2ZxWkJESU5ldlhxQlpWS0JhbFVDaHNiR3pScTFBaHQyclRCazA4K0tZNlJ5V1NZT1hNbVBEMDkwYjU5ZTlqYTJtTEdqQm5JemMzRkUwODhnU2VmZkJMMjl2WW1jemRyMWd3TEZpekFwRW1Uc0dmUEhtZzBHdlRxMVFzQThNWWJieUFxS2dydDJyVkRwMDZkMEtGREI3Tnp0R2pSQWkxYXRNQXp6enlEOHZKeUpDY25JeWtwQ2FtcHFSZzNibHlOejFIVkZxSkVSSFQvcUtpb2dGcXRSa0JBd0YwOXIwS2hnRVFpUVc1dUxwbzFhM1pYejAxRVJFUkVSRVJFUkhTN0dEZ2pJaUtpQjFwQlFRR2VlKzY1YXRzK3RtclZDazJhTkVGQ1FnTEt5c3FnMCttUW5Kd3NCcjBNWG5ycEplaDBPaVFtSnByTVlhaStKSmZMVFlKQ2QrcXp6ejdEMGFOSGNmbnlaUlFVRklpVk1BRGp3Rmw5aExvR0RScUVyS3dzTkczYUZBY1BIa1JPVGc0a0VnbGVlKzAxdEd2WERwczNiOGJPblR0eDhlSkZUSmt5QmV2V3JZTzd1N3Q0L01NY09BTk1IN2UxRmVZNmRlcFU0eGk1WEk3Smt5ZlhPRTZoVUJpRnpReGF0R2hoMVZyTWNYVjF0Yml2YXF2UXl0cTBhWU8zM25yTHFuT01HalZLdk8zczdJd1BQL3pRcXVPOHZiMFJHUmxwdE0zWDF4ZkxseSszNm5nRG1VeUd3TUJBazFhbGxURmdSa1QwNE1qS3lrSjVlVGs4UER6dTZubGxNaG1jbkp5UW01dDdWODlMUkVSRVJFUkVSRVIwSnhnNEl5SWlvZ2VhUXFGQS8vNzk4Y3N2dndEUVY1bnk5dlpHdTNidDhNZ2pqeUFvS0FnM2J0d0FBSXdjT1JKYXJSWm56NTdGNWN1WGtaeWNqT0xpWWdENkZud0RCZ3pBNHNXTFRjNVJYbDZPdG0zYjR2cjE2K2pUcDg5dGg2dHljM094WWNNRzhiYUJSQ0tCUkNMQnI3Lytpdmo0ZUt4YnR3NXl1UndBakZvVDJ0allZT25TcFNidENxZE9uUXBBWHpscndvUUpSdnN1WGJwVTdacjgvZjJ4YU5FaUhEMTZGRC8rK0NNQTRPbW5uMGE3ZHUwQTZDK1NObXJVQ1BIeDhRQ0FEejc0QUt0V3JSS2ZBME1WdVljMWNFWkVSRVQzQjBNRnpvWm9uNnhVS3BHWm1Yblh6MHRFUkVSRVJFUkVSSFM3R0RnaklpS2lCOTY0Y2VQUXNXTkgrUGo0d00vUHo2U2RvU0dFWldoNzJiTm5UM0ZmWm1ZbTB0TFNVRlpXQnJsY0xsYnNra2drRUFRQmdENU1OV2ZPSElTSGg1dUV2V3Fqb0tBQU8zYnNNTmxlVmxhR3I3LytHZ1VGQlNnb0tNQkhIMzJFcFV1WEFqQU5kSGw0ZUlnQnVwcTR1N3ZYR0RnRGdQVDBkSHo4OGNjQTlOWGdERlcxdEZvdGJHMXRNV0xFQ0J3L2Zod0pDUW00Y09FQ3Z2NzZhMHliTmcwQXhNcHlVcW5VcWpVUkVSRVJOUVNWU2dVM056ZlkyTno5UDVVcGxVcGN2MzRkV3EwV2RuWjJkLzM4UkVSRVJFUkVSRVJFdGNYQUdSRVJFVDN3L3ZqakQzejIyV2Mxamt0TlRjWEFnUU10N2o5dzRBQmF0V3FGMU5SVWRPellFU2RQbmhUM1ZYZWNwYmtmZi94eHZQMzIyeld1eTliV0Zvc1dMUkpiZXA0OGVSTFIwZEVZTldxVUdEZ3pYQnd0S2lvU0s1cFZkZWpRSVJ3NmRFaTh2Mnpac2hyUG5aNmVqdm56NTZPd3NCQUE0T2pvaURmZmZCUHA2ZW5JeWNuQjNyMTdJWkZJOE1ZYmIrRDU1NTlIWVdFaC92dmYvNkpidDI1NDVKRkhXT0dNaUlpSTdubGFyUlk1T1RubzBLRkRnNXpmMEtvNkp5Zm5ycmYwSkNJaUlpSWlJaUlpdWgwc05VRkVSRVJVQy83Ky9wZ3laUW9VQ2tXZHorM3I2NHNEQnc3Z3dJRUQ4UFgxTmRvWEVCQ0FTWk1taWZlLytlWWJGQllXMW51Z0t6VTFGVGR2M2hUdm56MTdGbWZQbm9WYXJZYXpzek1rRWdrQS9ZWFN5TWhJQVBvMnBubDVlU2J0UG9tSWlJanVSYmR1M1lJZ0NQRDA5R3lRODd1NHVFQWlrU0FuSjZkQnprOUVSRVJFUkVSRVJGUmJ2UEpIUkVSRUQ3d0JBd1lnS0NnSUFGQlNVb0tvcUNpRWg0ZWpSWXNXQUNCV0JQUDA5TVN5WmN0UVVWR0JqUnMzWXRpd1lmRDI5amFhcTFldlhsQXFsVWhNVERUYUhoRVJZZmJjVzdkdUJhQVBZUTBmUHR4b241K2ZYNjBleDlOUFA0MGpSNDVBRUFTODhjWWJrTXZsWXFqTFhLQnIyYkpsNk5hdG0xaFpMU3dzREMrLy9IS04xZGdxNjlhdEc3eTh2SkNmbjQ4V0xWckF4OGNIWGw1ZThQVDBoSStQajlIWXdZTUhvN0N3RUlNSEQ0WmNMa2RlWHA2NGorMmhpSWlJNkY2bFVxbGdaMmNIRnhlWEJqbS9UQ2FEUXFGQWRuWjJnNXlmaUlpSWlJaUlpSWlvdGhnNEl5SWlvZ2VlWEM2SFhDNUhlbm82VnF4WWdaU1VGSHorK2VkWXMyWU4zTnpjeEhHMnRyYnc5ZlhGbDE5K2laTW5UK0t2di83Q3RHblQ4TlJUVHhsVjhqSm55cFFwWnJjYkFtZk96czRXeDFoTEtwWGl2ZmZlZzFLcEZBTm1wYVdsQU9xdmdwaEVJa0ZVVkJUa2NybTRUUkFFWkdabTR1Yk5tMGhLU2tLclZxM0VmV1BIamhWdkZ4VVZpYmZ0N2UzclpYMUVSRVJFZDBxbFVxRnAwNmJpKzcyR29GUXFjZXZXclFZN1B4RVJFUkVSRVJFUlVXMHdjRVpFUkVRUGhZTUhEeUlxS2dxRmhZVUFnTEt5TXFTbHBaa0V5QVJCUUg1K1BnQkFvOUVnS2lvS3YvLytPOTU2NnkwNE96dlg2eHB6Y25Ld2J0MDY4Ylk1N3U3dTR1MnJWNitLb1M1SFI4Y2E1eGNFUVh6OGdENU1GaG9haXREUVVJdkgvUEhISDdoMjdScFVLaFV5TWpLUW5wNE9sVW9GclZZTEFKZzBhWkpSNEt5eUsxZXVpTGNiTjI1YzQvcUlpSWlJN3JhaW9pSVVGUldoYmR1MkRib09WMWRYcEtTa29MUzBGSTBhTldyUXRSQVJFUkVSRVJFUkVkV0VnVE1pSWlKNm9PWGw1V0hseXBVNGVmS2t1SzFyMTY1NCtlV1g0ZVhsaGIvLy9sdmNMcFZLSVpGSThOcHJyNkZ6NTg3NDlOTlBVVnBhaXRPblQyUEdqQmxZc0dBQk9uWHFWRzlyTFN3c1JIUjB0TVg5eTVZdHcrWExseUdUeVZCZVhvNk1qQXdJZ2dBQWFOYXNXWTN6Ly9QUFB4ZzFhcFI0MzhuSlNUeGVJcEVnT1RsWjNHZW84UEh6eno4alBqN2U0cHlHVnBsbFpXV0lqSXlFVkNxRm5aMGRkRG9kcmwrL0xvNnJYRW1PaUlpSTZGNmhVcWtBQUI0ZUhnMjZEcVZTQ1VEL29RTnIzdGNSRVJFUkVSRVJFUkUxSkFiT2lJaUk2SUZtYTJ1TGxKUVVBUHEyanRPblQ4ZWdRWU13ZXZSb2xKV1ZHWTJ0ZktFeEpDUUViZHEwd2RLbFMzSHQyalZrWm1ZaUtTbXBYZ05uTlFrTURFUnNiS3paZllNSEQ2N3hlSDkvZnlRbEpVR3IxYUpWcTFabzNibzFrcEtTTUd2V0xOaloyWWxWeTREL1ZVeHIzcnk1VWVCTXFWVEMxOWNYelpzM1IvUG16UkVjSEF4QS96eTd1Ym5oekprekp1ZDFjSERBWTQ4OVZxdkhTa1JFUkhRM3BLZW5ReTZYTjNnMVZoY1hGMGlsVWdiT2lJaUlpSWlJaUlqb3ZzREFHUkVSRVQzUUhCMGQ4ZXFycjJMVHBrMTQ0NDAzNE92ckN3Qm8yN1l0enAwN0o0NlR5V1FZTTJhTTBiRyt2cjc0N0xQUEVCVVZCVUVRaktxRDFRZGZYMTlzMnJRSkFEQjM3bHpjdkhuVGFILzc5dTBCNkt1UDJkcmF3c0hCQWI2K3ZoZytmRGo2OXUwTFFOKzYwakJINWZhYmdMNkMyOXExYXlHUlNPRHI2d3VKUkFJL1B6OUlKQkpvTkJweG5FUWlRVkJRRUFEZzhjY2ZoN2UzdHhneWs4dmxGdGZmdG0xYk1YQm1aMmNIUjBkSCtQcjZZc3FVS1NhdFM0bUlpSWdhV25sNU9WUXFGUUlDQWhwNktaQktwWEIyZHJiWVZwMklpSWlJaUlpSWlPaGV3c0FaRVJFUlBmQzZkT21DTld2V2lHMGlBWDFGTUM4dkx6ZzZPc0xWMVJYQndjRm8yYktseWJGMmRuYVlPM2V1MkhyU1FDYVR3ZGJXdGs3V2QrREFBWk50SDMvOHNjbTJEaDA2bUIxYm1TRk1ab20vdjcvUmZWdGJXN1JyMXc2M2J0MkNUQ2FEVXFuRW1ERmp4T2NpTURBUWdZR0IxandNVEpreUJaTW1UWUtORGQ5aUVoRVIwYjFQclZhanZMejhucWtvcGxRcWtaYVcxdERMSUNJaUlpSWlJaUlpcWhHdkJoSVJFZEZEb1hMWURBQkNRME1SR2hwNjI4ZS8rdXFyZVBYVlYyczhycWFBMk4xUTB4bysrZVNUT2ptUFZDcUZWQ3F0azdtSWlJaUk2bHQ2ZWpwc2JXM1JwRW1UaGw0S0FNRFYxUlhKeWNrb0tTbUJnNE5EUXkrSGlJaUlpSWlJaUlqSUlsNFJKQ0lpSWlJaUlpS2loMDVhV2hvOFBUM3ZtY0M4VXFrRUFMYlZKQ0lpSWlJaUlpS2llOTY5OFJjMUlpSWlJaUlpSWlLaXV5UXZMdy9GeGNYM1REdE5BRkFvRkpCS3Bjak96bTdvcFJBUkVSRVJFUkVSRVZXTGdUTWlJaUlpSWlJaUlucW9wS2VuUXlLUndOUFRzNkdYSXBKS3BWQXFsUXljRVJFUkVSRVJFUkhSUFkrQk15SWlJaUlpSWlJaWVxaWtwNmZEemMwTjl2YjJEYjBVSTI1dWJzakt5b0lnQ0EyOUZDSWlJaUlpSWlJaUlvc1lPS01hRlJZV1FxVlNRYVZTUWFmVE5mUnlpSWlJaUlpSWlJaHVtMGFqUVZaVzFqM1ZUdFBBemMwTk9wME8rZm41RGIwVUlpSWlJaUlpSWlJaWkyd2FlZ0VOWmQrK2ZVaEpTVUZtWmliNjlPbURmdjM2TmZTU2pDeGV2QmdaR1JrQWdDKy8vTEpXeDVhV2xvckhlbmw1d2M3T0RnQ1FuWjJON094c05HL2VYTnhtalhuejVpRXBLUWxObWpUQmQ5OTlWNnUxVkVjUUJNeWFOUXNBNE9Qamd3VUxGdFRaM0FDZ1ZxdHg0Y0lGZE8zYUZVNU9UclU2OXRhdFc1Z3padzU2OXV5Sko1OThFaDA3ZGdRQWpCZ3hBZ0RnN095TUxWdTIxT2w2cmJWanh3N2s1dVlDQUtaTm0xWm5ZeXY3NElNUGNQandZWEVPWjJmbjIxdHNIVWhMUzhPQ0JRc1FFQkNBY2VQR0lUQXcwR2gvVmxZVzVzeVpnMGNlZVFTOWUvZEdyMTY5R21pbDlVT2owYUNzckF4eXVieWhsM0pYeE1iR0lqYzNGNzYrdm1qZHVqVVVDa1ZETDhsRWZuNCtOQm9OQUVDaFVGaFZFVUduMCtHbm4zNkN0N2MzZXZic2FkVjVGaTFhQkFCd2QzZkg3Tm16cXgycjBXaVFtcG9LVjFkWHVMcTZXalUvRVJFUkVkSERLaU1qQTRJZzNMT0JNd0RJek14czBOL0ZpWWlJaUlpSWlJaUlxdlBRQnM1U1UxT3hjK2RPQVBvZzFwMEd6bGF2WG8xZmZ2bWx4bkZEaGd6QnE2KytpcmZlZWd1M2J0MnlPQzQ5UFYyc0pqWjE2dFJxNTF5K2ZEbWFObTBxM3I5NDhTTGVmUE5OQUVCVVZCUmF0MjROQU5pNmRTdDI3OTRObVV5R3I3NzZDdDdlM2pXdTkvang0MGhLU2dJQTVPVGtZTlNvVVRVZVU1bE1Kc05QUC8xa2RwOUdvOEhWcTFjQm9NNURKYk5uejhiRml4Y0JBSk1uVDhhRUNSTnFkZnd2di93Q3RWcU5tSmdZQUJBRFo2V2xwUUJRcThCZVhkdTdkeTlTVTFNQjFCd2lxODNZdXZEUFAvOUFFQVR4UDUxT0I2MVdDNDFHQTQxR2c5TFNVaFFWRmFHd3NCQkZSVVVvS0NoQVRrNE9jbk56a1pPVGc1Q1FFRHovL1BOR2M1NDlleFkzYjk3RXpaczNUZllCK29CU1JrWUdNakl5MExoeDR4b0Rad01IRHJ5dHgrYnI2NHRObXphSjkxTlRVMnY4MmF6SmwxOStDVDgvUDV3NWN3Yi8vUE1QOHZMeWtKMmRqWnljSEdSbVppSXJLd3Q1ZVhrWU1HQUEzbnJyclZyUFAyalFJRlJVVk56MitrSkRRekZ2M2p6OCt1dXZ1SExsaXNWeGhwK1RtaHc0Y0tEYS9ZSWdZT1BHamVLL2pTdFdyTUNqano1cS9ZTHZBclZhalduVHBxRzR1QmdBc0dIREJ2ajcrMWQ3akZhcnhheFpzNUNTa2dJWEZ4ZHMzTGpScWd0SHYvLytPd0Q5OTE1bHg0OGZ4N2x6NThUdmsvVDBkS2pWYWdpQ2dFbVRKcUZQbno2WVBuMjZWWStucHEvSm5kQnF0ZlUyTnhFUkVSSFJuVWhQVDBmanhvM3Z5VUNYZzRNREhCMGRrWldWaFlDQWdJWmVEaEVSRVJFUkVSRVJrVmtQZE9ETTJtREp1WFBucWgxNzRNQUJ4TWZINDkxMzN6VzdmK2pRb2JWZVczcDZPdExTMHF3YWF3Z01XV0lJcHExZHV4WUZCUVVZTkdpUXlSaU5Sb05EaHc0QjBJZW5yQW1ibFphVzR2UFBQeGZ2bDVlWG83eTgzS28xRzBpbC8rdmFPbWZPSEZ5NGNNSHN1SVNFQkxOZmc2b2huOHFxZTE1YXRHZ2hCczUyNzk2TlBuMzZHSzJsTXJsY0RxVlNLZDR2S3l2RDNyMTdBUUFTaVFTalI0KzJlQjREblU0SHRWcGRyNStPam8yTkJRQXg2Rko1bXlYbXhnWUdCc0xIeDZjZVZnak1tREhqam83ZnMyY1BKa3lZZ0VhTkdvbmJUcDgrRFVCZkJjL0x5OHZrbUlNSEQ0cTNheE1tYzNKeU12dXpVdFdPSFRzc0htOHBnSm1YbDRmZmZ2c05BTkMvZjMrTEZ6RU1RY3ZmZnZ1dDJzRHFsU3RYckFxMTFsZDQ2UFRwMDJMRnU2ckN3c0pxUFo5V3E4V2VQWHRNdG1kbVpvcGhNM3Q3ZXlRbkp5TTVPYm5HK2F6NUdhMExnaUJnMWFwVlJqOVhYM3p4QlQ3ODhFTklKQktMeDluWjJhRmR1M1pJU1VsQmJtNHVvcUtpN3FpaVkySmlvc1h2eXovLy9CTjkrdlM1N2JucmtscXRob3VMUzBNdmc0aUlpSWpJU0VWRkJUSXlNdENpUll1R1hvcEZUWm8wUVZaV1ZrTXZnNGlJaUlpSWlJaUl5S0lIT25CMnR5Z1VDdVRsNVluM3g0NGRhekttYWpqZzIyKy9yWGJPcVZPbmlvRXFhME1rcDArZlJuNStQZ1lQSG15eWIrL2V2U2dzTEFTZy8rUHEyclZyTGM0VEVSRUJOemMzckZtelJtek4rY0VISDZCNzkrNVdyYU0rVkZSVUlEczdHMDJhTkJHM1dWdGRLaWNucDlycVhtRmhZWGo1NVpmRiszdjM3a1YyZGpZQW9FK2ZQaldHOHdSQndQTGx5L0hISDMvZ3RkZGVROSsrZmExYVYyMHRXN2JNcW0wMUhUOXo1a3o0K1BoZ3c0WU5Gc2YrODg4LzR1M05temRick9qbTRlR0JrU05IMW5odXFWUUtSMGRIT0RnNFFLMVdBOUFIaXJwMjdRcUZRbUgwWDNGeE1SbzFhb1JubjMwV0FNUS9zbWRsWlJsOXpUZHQyb1RFeEVSeHJSS0pCT3ZYcnpjNTkrTEZpODJHWG14dGJkR3FWYXNhMTI1T1NVa0pvcU9qNGVEZ1lIYS9vUktlNFhGYUdyZDc5MjVFUkVUQTA5TVRFb2tFQ29VQ1dxMFdKU1Vsa01sa0dEdDJMSm8yYlFwUFQwL0V4Y1hkMWxvQm9GbXpabGkrZkxuVjR5ZE5tblJiNXpFWHdQdjc3NzlOUW1NbEpTVkdZVlp6TkJwTmpXTU03bGJnYlBQbXpVaElTRERhbHBDUWdNMmJOOWY0bkQzLy9QTTRkdXdZQ2dzTEVSc2JpMEdEQmxsOUFhbW9xQWo3OSs4SEFMUnAwd2FlbnA2d3Q3ZUhVcWtVLzQzdTBhTUhubnJxS1FRRUJCaTlIazJZTUFFREJnd3dlUnlXQW9SMXBiaTRHQmtaR2VqVXFWTzlub2VJaUlpSXFMWXlNek5SVmxaMlQ3YlROSEJ6YzhPLy8vNkwwdEpTb3c5a0VSRVJFUkVSRVJFUjNTc2Vpc0NacDZjbmxpMWJodkx5Y3F4ZnZ4NlhMMStHUkNMQkN5KzhJTFpLckdyQmdnWGloWHdBYU5teUpWNTQ0UVdqTVpzMmJZSk9wNE96czdQUkJmN0l5RWdVRlJWQm85RkFJcEZBcVZSYXJFYXpidDA2czl0emNuSnFIQk1hR21vVW1Nbk96b2FOalEzMjdkc25idHU5ZXpjZWZmUlJiTisrWGR4Mjd0dzVuRHQzenV5Y0FEQml4QWdjUEhoUURMb1pnanptd2p6VjZkdTNMeVpQbml6ZWo0aUlRRzV1cm5qL3lKRWpPSFhxRkFCOUM4ektvYVlWSzFZWXpaV2RuWTN4NDhmRHo4OFBVNmRPUmMrZVBXdTFGbXRwTkJyODhNTVBBUFNQZStMRWlUVWVzMmJOR2h3NWNnUUFzSFRwVWl4WnNxVEd0bzczQWt2ZmsxVlYxeTZ4YmR1MlpnTm5YbDVlV0wxNk5lenQ3V0ZuWjJmMHRUVlVJV3ZhdENtV0xGbGljVzZWU21WMHY2U2t4S1NxWGVWMnJZSWc0T3pac3lieldHb3BtWjJkWGFzUVZ0VzFiTjI2MWFxeE5WVWxHejE2Tko1KyttbU1IejhlRW9rRXk1Y3Z4NkZEaDJCcmEyc1VsS3djT0JzK2ZMaDQrOHlaTTdoeDQwYTE1N0N4c1RGYkhjNWFDeGN1eE1LRkMzSG8wQ0h4T1Z1L2ZqMENBZ0tNd3FzdnZ2Z2kxR28xOHZQekFRRCsvdjc0N0xQUHJLcFNkcS9idjM4L3RtelpBa0QvYjhOTEw3MkVxS2dvVkZSVVlNdVdMWEJ6Y3pQNnVsVGw3T3lNaUlnSWJOcTBDV0ZoWVdqVHBvM1ZMWXF6czdQRmZ4Tm56cHlKVWFOR1ljaVFJUUQrOS9NVUdCaUl4eDU3REFDTVhvK1VTcVZKUzA2NVhHN2xvNzU5aHc0ZGdrd21RM0J3Y0wyZmk0aUlpSWlvTm03Y3VBRmJXMXMwYmRxMG9aZGlrWnViR3dEOUI2K3NxVkJQUkVSRVJFUkVSRVIwdHowVWdUTmJXMXNvbFVwODlORkhSdFZwVnE5ZWJmVWNYbDVlQ0FzTHc1a3paeEFjSEl6aTRtSjg4Y1VYQVBTdC92Nzk5MStqOFo5KytpbGlZMk5oWTJOVGJlQWtPanE2eG5OYkd0T3VYVHN4Y0phZm55OVdWYXJjWm5ILy92MklqWTFGV1ZsWmplY3hrTWxrUm5NSWdsQmpXMDl6REZYQ0RDcFhTTXZOemNWWFgzMEZRTjgyczJwUW8ycmd6QkJVTTdTa0EvNVgrVTBRQlB6MDAwOTQ0b2tuc0dmUEhuejMzWGRHK3pkdjNteTA3ZFNwVStqY3VUUHM3ZTFOMXJ4dDJ6WmtabVlDQUx5OXZlSG41MmZ4OFZWVVZHRFZxbFZpNVNFQUNBa0pxYmN3bk9IeFZLNStWMTBZRE5BSGdBeGhwUHBxdDJpT1RDYkRqaDA3cWcyMXBhYW1tbTJCV1hXZE1wbE1iSG1hazVNanRuVlZxOVZXVldtU3lXUm10OTlwUzAyRGJkdTJvYVNreEdpYlZxc1YyNHV1WDcvZXBFS2N2YjA5Smt5WUlONjNzYW5kUDhXelo4OFdiNjlZc2FMR3dKbWw1N28rZlB2dHQvajExMThCd09obm96Sm5aMmVqcjdOR284R01HVE53NDhZTnlHUXlMRisrSEk4Kyt1aGRXYTgxRGgwNmhGV3JWb24zeDR3Wmc3Q3dNR1JsWlluQnd6VnIxa0NyMVZaYmJXM1VxRkhvMmJQbkhiZTByYTU5WjFVNU9Ua20vMzRicWwzV2grTGlZaHc2ZEFoWHJseEJXRmlZeGVwK1JFUkVSRVFOUVJBRTNMeDVFMTVlWHBCS3BRMjlISXRjWEZ3Z2s4a1lPQ01pSWlJaUlpSWlvbnZXQXgwNE00U1lFaE1URVJrWmlWdTNibGw5ckwrL1A5cTNieS9lVDBsSndldXZ2NDc4L0h5c1diUG0vN0YzNTJGUmxXMFl3TzloQmtGQUVKRlZVQVFwRFlqQzNORFBjc2xjY1NuTkpUZTBYQlBORFRmU2JMTk1LNVV5UzgwMVN5T1YxRndUZDNJTlFYQkJrRVZnRkpSTmxobm0rMk91ZVp2RERJdG1JbnIvcnN1cm1YUGU4ODU3aGhrYVp1NTVIa21BcEtJMy84b0x1NVQxeGh0dllNeVlNZUo2ZVMwMUwxKytqQWtUSmhnY1gxRWdUQmMyOC9iMlJraElDSVlPSFFvUER3OU1tellONDhlUFIvUG16VEZ6NWt3TUdEQkFyTGw1OCtaSVQwK0h1N3M3WW1KaUROWlJrY3FDTGZIeDhWaTBhSkVJcFBYcTFhdmNzVGs1T2NqTHkwTjhmTHpZcG45LzUrVGtZTkdpUllpS2lzS3VYYnNxRGFtY1BIa1NvYUdoY0hSMHhPVEprOUc4ZVhPeEx5VWxCVC8vL0xPNFhsR29RNjFXWThHQ0JUaCsvTGpZMXFsVEoweWZQdjIrd2lEL1ZtQmc0QU1mYSt6bnFkRm9NRzNhTkVtbE1KbE1oczgvL3h4K2ZuNFBmRnYvaG91TEMxYXZYZzFBK3J4WXQyNGRWQ29WQUdEZ3dJRVlOV3FVT0dicTFLbmlITW9MYytYbTVsYTV5bHRGcmw2OWluWHIxa20yVFowNlZYTDlrMDgra1Z6WHIvd0hHSC9PRkJZV1NyYS84c29yRDd4R0V4TVQyTmpZQU5CV1o5T0ZVM1ZCUHVDZnFvcm01dVlpSkdScGFYbmZ0NlVMQk1ybDhpby9GMWF0V2lWQ2MycTFHdE9uVDYvU2NZOGlSUG5MTDc5ZzFhcFYwR2cwQUFBL1B6L3hXQnMyYkJqaTR1Snc5dXhaYURRYWZQUE5OMGhKU2NINDhlT05QdTRVQ29Va2JMWnYzejdrNStmajExOS94Y0NCQTJGcWFpb1pyL3Y1dTdtNWllY0FvQTAwUjBSRVNNYXVYNzhlNjlldng0c3Z2b2p4NDhlTDdSczNic1RHalJzZitQeVRrNU9yRkRndUxpNkdVcWxFZW5vNjVISTVBZ01ENGVYbDljQzNTMFJFUkVUMFg3aDE2eFlLQ3d2LzlaZEEvbXN5bVF4MmRuYTRmZnQyZFMrRmlJaUlpSWlJaUlqSXFDYzZjTmF4WTBkczJMQUJWNjVja1d6MzlmVkZhR2dvNnRhdEMwQmJYV2ZwMHFVNGNPQUFBTURlM2g0ZmZQQUJIQjBkeFRHTkdqV0NyYTB0N3Q2OWkyKy8vUllkTzNZRW9BMWtHSHVqVWhmeU1qYzNyOUphSzZvR1ZaWEtSSW1KaVFDQUdUTm13TTdPRGpObnpnUUFyRml4QXZ2Mzc4ZnZ2LytPS1ZPbVlQLysvUUMwMWRGMElRSXJLeXNSM0FHMFFaSFdyVnVqZmZ2MjJMTm5qd2ljL1pzS1NUZHYzc1Q1OCtkeCtQQmhFYzRBdEQ4TFk2RXBNek16RkJVVjRlN2R1NUsyY3lZbUptamN1REVBSURJeUVzdVhMeGRCR1h0N2V6RnZlWlJLSmVSeU9kTFQweEVTRW9LZVBYdGk3Tml4a012bCtPU1RUNnBjQ1M0L1AxOFNOdXZac3ljbVRacjBTTU5tLzRXZmYvN1pvQzJsUnFQQm9rV0w4TTAzMzRqUVVsVU1IRGdRM2J0M045Z2VGQlFFNEo5V3R3OUsxNmJSek13TXI3Lyt1bVNmZmh2TnNzRWYvWkNTN2pFZEdCaUlkOTk5VjJ4ZnRteVpxQjVuTE5SVXIxNDk3TnUzRDNsNWVVWURvR1hsNStkTHJxOVlzUUlSRVJGR3ErejlGOXpjM1BEOTk5OERrRmI4MHc5WTZ1NkwvdjM3RzdTU1RVMU54YSsvL29yVTFGU3g3YWVmZm9LMXRiWEJiUlVYRndOQWxTdGI3ZCsvSDl1M2I3K1BzM2swQ2dvSzhOVlhYK0hnd1lOaW02ZW5KK2JQbnk4ZVUzSzVIS0dob1pneFl3WXVYNzRNQU5pNWN5ZGlZMk14WThZTWVIaDRBTkJXb1N0YjdXM2Z2bjI0ZE9rU1B2cm9JMlJrWk9ER2pSdVlQWHYyWS9jN0pEazVHU2RPbktqUzJMcDE2OExYMXhldFdyVmlaVE1pSWlJaWVpeWxwS1JBb1ZCSTN1OTVYTm5aMlNFK1BoNmxwYVdQZFRVMklpSWlJaUlpSWlKNk9qM1JnYk5MbHk3aDdObXpBSUFtVFpxZ2VmUG0yTEpsQzZLam8vSE9PKzhnS0NnSWRlclV3WGZmZlllMHREUUEya0RCd29VTFlXOXZMNWxMSnBOaDFLaFJtRGR2SG1KaVlwQ1JrUUZBV3pYTVdFQ2dvS0FBZ0xadFgwWDB3MVQ2ZEdHV2lzYTR1Ym1KeTdydzJEUFBQR1B3RGRoMzNua0hMVnUyaEoyZEhiWnQyd1pBMjk1UzExN1UzdDVlRXJReU5UV0ZyNjh2QUdEUG5qMWl1MzRidjRwODlkVlhCdHUyYnQxcTBQNnhkZXZXQ0FrSmdWd3VSMVJVbEFqbGRPalFBUjA2ZEpEY3RrNlBIajFRcDA0ZFhMdDJEUjkrK0NFMEdnM2tjam1HRFJ1R1FZTUdpU0JOZVhyMTZnVXZMeTk4K09HSHlNaklRRVJFQkc3ZHVvVW1UWnFJd01qOWtNbGtHRGx5SkFaTEFKaW1BQUFnQUVsRVFWUU5HblRmeHo0TXVuWis1WmsyYlpwNGJGZm03Ny8veHRxMWF3Rm9nelM2U2xXV2xwWlFLcFZZc0dBQkZpMWFaRkNGcVR3Mk5qYkl5Y21wMGxnZFl3R204aXhmdmh5UmtaR0lpNHREYm02dUNKQUMwc0NaZnBYQjhrS1RPM2JzS0xjOXFmNHg1dWJtMkxsenA3aHVhV21KeFlzWEd4eGpiMitQZmZ2MklTRWhBU2twS1JnK2ZMaDRUdW5vVjBrY1BIZ3dBRzB3VFJlK1VpZ1VvdW9nZ1B1cTBBaG9nNEs2K3lFNU9WbUU4b3FLaXNTWXNrRTlRQnRDMDYxQkxwZmo1NTkveHExYnR3enVIMTA3MDdLQlVkM3ZyY3ArOXdIQTZkT25KYTBxQVVncWVSa3plL1pzcEtlbkcyeC9XTTlCSnljbkRCOCtIRXVXTE1ITm16ZkY5cVpObStLamp6NkNsWlVWWG52dE5YSGY3dHUzRDRzV0xVSm9hQ2lpbzZNQkFOZXVYY1A0OGVQUnUzZHZnMnAyK3N6TXpFU0w0RC8vL0JNdUxpNFlPWEprcFdzY05td1krdlhyaDE5KytVVzBiQTRNREVTZlBuMWdibTR1SG44UFEwQkFBQUlDQWg3S1hFUkVSRVJFMVVtajBTQWxKUVV1TGk1VnJrWmZuZXpzN0ZCYVdvcnM3R3pZMmRsVjkzS0lpSWlJaUlpSWlJZ2tudWpBV2YvKy9SRVhGd2R2YjIvMDZkTUhjcmtjalJzM3hwSWxTNUNkblMwSk9zaGtNdlR0MnhlalJvMlNCRUgwdFc3ZEdzODk5eHhpWTJOeDY5WXRBSkMwWk5TbkN4R1VEYTdwbXpwMXFxak9WWmF1NVIyZ0RXVVlZMkZoZ1NaTm1nQUF4b3daQXc4UER6UnMyTkFnY0taUUtQRFNTeS9obzQ4K1FsNWVIbXh0YmRHaVJRdXNYTGtTQU9EdTdpNnBjRlplQzhKZmYvMjEzSE9wek5peFkzSCsvSG5jdUhFRHp6enpEQVlPSElqLy9lOS9ZdiszMzM0clFuTWRPblRBZSsrOWh5NWR1dURPblRzaVZPYm82Q2pPMTlQVEUyKzg4UWFpb3FJd2JkbzBlSGw1b2JTMEZON2Uzbmp6elRjQi9OUGFyK3cyTHk4dnJGaXhBcDk5OWhtdVg3K09kOTk5VjdTbjAxVldLNnVnb0FDclZxMlNiS3RkdXphbVQ1OHVPWTlIVFJkVStyZHUzTGlCOTk5L0h5cVZDdTd1N21qUW9BR09IVHNHQUJnM2Jod1dMMTZNNk9ob2ZQTEpKNWd6WjA2VjM1elhWVE16SmowOTNXRC9tMisraWRHalIwdTIzYmx6Unp4V2RjOHJRUHVjbGNsaytPT1BQM0RzMkRHRWhZWEJ5c29LQUNRQlN2M0hzMzVJRTRDa3lsL1o5cEs2NEpUK01mb1ZDeWRQbml5cS81VzFiOTgrRkJRVVlNNmNPYmgxNnhicTFLbGo5QU9DU1pNbXdkZlhWNFNNTm0vZUxGbTNmdmhveVpJbFJtK3JQUHJQNmRMU1VxUGhQMlBiaW9xS3hIUGdRYjVGci91ZFZyOSsvUXJIUlVWRjRZTVBQcENzRTlDMlVLMUllWUZIM2Uva2Y4dlUxQlNmZmZZWmxFcWwyTmF1WFR2TW5EbXozSXFWVmxaV1dMUm9FY0xDd3NUdkVyVmFqZGpZV0ppYW1zTGYzeC9tNXVZNGVQQ2dlRndCMnRiTjA2ZFB4NGNmZmdoQUd5QjFkM2RIaHc0ZEtseWpyYTB0NnRhdEt3TFZnRGJnNmVycWl0TFMwdnVxUnJsMDZWTDQrUGhVZVR3UkVSRVJVVTExKy9idEd0Rk9VMGYzTitUdDI3Y1pPQ01pSWlJaUlpSWlvc2ZPRXgwNGs4bGttRHg1TWhJVEU3Rmp4dzdFeDhjak5qWld0SHpUcDlGb2NPalFJYVNscFluQWpZT0RBMnh0YlZHdlhqM1JTbkRreUpHWVBuMjZtTjlZMkVpajBZaktPR1VETHZyUzB0S3FGSkxRaFdMS3lzcktrcHhybHk1ZEFQeFRYUTNRVmhZckxTMkZtNXVicUVnMFlNQUF4TVhGaWNwWHp6MzNuT1ErS1MvUVVkNDZxdUxpeFl0bzI3WXQyclp0QzFkWFY5eTdkMC9TWWs2LzVXRFoxbk02Q1FrSlNFaElFT2M1Y3VSSWpCdzUwbWpiUmdEWXNtVkx1ZHVlZi81NUxGNjhHTm5aMmFoWHI1NElYQVFIQitPenp6NlRIQk1aR1lsdnYvMVdFa0F4TXpQRDExOS9EWGQzOXlxYy9lTXRKU1VGSVNFaHlNdkxnMEtod015Wk15WDNYZXZXcmRHdFd6ZnMzcjBiUjQ0Y3djS0ZDekY3OW15RFlLWitPOU9IMmU0ak56ZlhhTHZaa3BJU3JGbXpCcm01dWNqTnpjV2lSWXV3Y09GQ0FQK0VyZlNEY1JXRjM2cXFzTEFRaXhZdEVpMXJBVzA3VmQzNTZnZUt2dnp5Uzl5NmRRc0toVUlFSlFGdGFPNzY5ZXZpSFBUUFU3L0ZwVWFqUVdob0tIcjM3bDF1c0xXeXRlbzBiZG9VeTVZdEF5QnRxV21zdmVqUW9VTU5XbXI2K2ZsaDM3NTlPSERnQUQ3OTlGTUEycENvcDZlbm1GZEhWLzJ4b2hZMWFXbHBDQTBORmFGUWZWMjdkcTN5T2Y0WFpESVpRa0pDTUczYU5Namxjb3djT1JMOSsvZXZ0TldscWFrcGdvT0QwYng1YzN6OTlkZTRkKzhlWnMyYUJZVkNnVTZkT3FGVHAwNDRkKzZjSkhBR0FDKy8vREl1WDc0c2Z2YTdkdTNDSzYrOFV1bnRuVGh4UXR6WEFQRDc3Ny9qNHNXTENBa0plY0F6SnlJaUlpSjZzdW5hYVRvNU9WWDNVcXFrVnExYXFGT25qc0dYQ29tSWlJaUlpSWlJaUI0SFQyemdiTU9HRGZqdHQ5OXc5KzVkby9zZEhSM1JybDA3S0JRS0hEdDJEQ2twS2NqT3pzYkpreWR4OHVSSnlkaisvZnZqblhmZUFRRDQrdnJDMnRvYU9UazVNRE16USszYXRRM21Ua2xKd2IxNzl3Qm9Xd1RtNXVZYVhZTitOYU95Z29LQ1JNQ3JiR3MwWTlWcnRtelpnai8rK0FPWm1abVNDbDJIRGgyQ1RDWVRZU0FQRHcvMDZkTUhDeFlzQUFBNE96dkR6YzBOc2JHeDRoajlJRkZ3Y0RENjlldUhTWk1tSVM4dkQvWHExY1BHalJ2THJZSldubTNidHVIVXFWTlZHdnY1NTU5WHVGOFhPS3RxYThmeXlHUXkxS3RYRDRDMjVlcnJyNytPVjE5OVZRVE9Ta3RMTVdQR0RKdzdkODdnV0RNek0wbllMQ3NyQzlldlg0ZWZuOTk5M3pmL3hvOC8vbGpoL3BDUUVFbGJ3TEt1WHIyS1diTm1pY3BoNDhhTms0U2pkQ1pPbklpRWhBVEV4OGZqMkxGam1ENTlPa0pEUXlYZnN0Wi8zSlg5MmVoWExqdDc5aXpVYWpYTXpjMUZtOG43cWNpa2Z4dHo1ODdGeElrVG9WS3BjUExrU1lTSGg2TnYzNzRpY0tiL3M2Z29NSm1YbDJjUUJDcnZPUDFLYUlEMlB0TTlaM1NCb2g5Ly9CR0hEaDJDaFlVRkNnb0tZR3BxaXJGangrTFNwVXY0N3J2dkFBRDkrdldEdjcrL21PZTc3NzZUcktHb3FBZ25UcHhBVkZTVUNMbmVELzNmTy8vMnVWSlZOMi9lRklGWGMzUHpjdHZVMnRyYWlwYVU3ZHUzRjYxSC80MkgxVUpTWjl5NGNmRDE5VFg2ZktoSXUzYnQ4T0tMTCtMYXRXdVZWbXZUR1RWcUZLNWN1UUp2YjI4TUhUcFU4anU3UEdYLy81R1ZsWVdzckN4TW1qUUpjK2ZPaFllSGg5aDM0TUFCYk55NEVRQXdZOFlNTkczYVZPeHpjSENvNnFrUkVSRVJFZFZZdW5hYXpzN09OYUtkcGs3OSt2VXIvSnVlaUlpSWlJaUlpSWlvdWp5eGdUTi9mMzlKR0VkWFpjalB6dy8rL3Y2U3NGQy9mdjJRa1pHQkN4Y3VJQ1ltQnBjdlh4YlZ3MlF5R1hyMjdDbkc3dGl4UTdTaEt5d3N4TWFOR3pGbXpCakpiZi8xMTEvaThvWU5HK0RnNEFCcmEyc0FFQUcxK3duWWxEZDI5KzdkMkwxN056NysrR01VRmhZYURkVElaREpZV1ZraE56Y1hOalkyQ0EwTnhjV0xGMFdvVGplM0xpQ25VQ2drYjc1bVpHUmcxcXhaSWdoVHUzWnRMRjI2dEVycmZ2NzU1L0hhYTY5VitUd2YxSTgvL29nLy8vd1RhOWFzQVFCMDY5WU5Bd2NPbEl3cEtTbkJkOTk5aDZpb0tBRGFrSXUrZXZYcUdmd2NUVXhNMEtaTkd4RTRzN1cxTGJjRjZvMGJOeEFTRWdKemMzUDA2dFZMQkJRZmx2ejhmRkVWU3ovWXBWL2x6aGo5Q2xJWEwxNFVsMzE4ZkhEdzRFRjgrZVdYNG1mZnMyZFBCQVlHR3AyblZxMWFXTEJnQVNaTm1vVE16RXpFeHNaaXpKZ3htRFJwa3Jndjlkc3o2bHBibHFWU3FSQVNFZ0tOUmdOM2QzZUROcVhHdUxtNVlmWHExUUNrUVV4QTIxcDErUERoK09HSEh3QUFhOWV1eGF1dnZtcTB3cGt1a0tUUmFMQnUzVHBzMkxBQkFOQ3FWU3ZSMGxBbkxTME5RVUZCVUt2VmVPR0ZGekJuemh6VXJWdlg2UHA2OU9oaHNNM0h4d2Z0MjdmSHhJa1RNVy9lUEVSRlJZbkhIZ0FFQmdaS1dvZisrZWVmMkxObkR3Q0lrSnBDb1lDMXRUV3lzckt3ZVBGaVNUaXRLdlREdHRIUjBVWi9qeGpidG43OWVsRUJEVERlNXJROFo4NmNFWmNqSWlJUUVSR0JidDI2R1l5clhiczJYRjFkWVdkbmg1a3paMkxzMkxGaVgzaDRlSVczTVhIaVJLU21wbFpwUGY5RzM3NTlIL2hZUzB0TFBQLzg4MVVlYjJKaWdrV0xGa21xbXNYRnhZbkxaYXVkL2Zubm40aUxpNE9ycTZzSTZqVnMyQkEzYnR4QVJrWUdUcHc0Z1hidDJvbnh1Z3FkZ1BZREsvMGdYRTM2c0kySWlJaUk2RUZsWldYaDNyMTdGVmFoZnh6WjJkbmgrdlhyeU12TEsvZnZiQ0lpSWlJaUlpSWlvdXJ3eEFiT25udnVPUVFIQjhQWjJSa2hJU0ZRcVZTSWk0dERYRnljMFZhTHhtellzQUZLcFZKOE9KK2VuaTVDVFRxLy9mWWJBZ01ERVJ3Y2pJa1RKMEt0Vm1QQ2hBa0djMjNidGcwRkJRV3dzTEFBVUhHclRVQmJLVWdYbWlrN1ZoZTRzYlMwUkwxNjlWQzdkbTA0T0RpZ1RwMDZhTktrQ1N3c0xIRHMyREVBMnJaK1RaczJ4Y3FWSzlHbFN4ZlkyTmhneG93WkFMUlZ1blFCSTExVklqTXpNM0U3MTY5Zng5eTVjNUdabVNtMnBhYW1Wam5zSVpmTFJlQ3NiS0RueXBVcnNMYTJGbTMzakZWMFMweE14TDE3OTlDc1diTUtiOGZGeFFXREJnM0NwVXVYY1BMa1NlemV2UnZGeGNXWU9IRWlyS3lzRUI4Zmp5VkxsaUFoSVFFQTBMbHpaL1R1M2R0Z0htTXQ3UHIwNllOang0N0IxZFVWbzBlUExqZUVvcXNRVmxoWVdHNG83ZCtJajQrWHRISFVtVEpsU3BYbjBCODdhTkFnU1lXa2hnMGJvbTNidGpoNzlpd0FTTTRoT2pwYVBHNEhEUnFFRFJzMjRQYnQyN2g3OXk0V0xseUlXYk5tb1dQSGpwTDJmbVdyZ09sY3YzNWRWRzU2V0crV0R4Z3dBSWNQSDRaR284R01HVE5nWldVbFdsV1dyVGFYbkp5TXBVdVhJam82V214emNYRkJYbDRlVHAwNkphcEFyVjY5R3MyYk4wZFVWQlRPbnorUG9LQWdqQmd4QWwyN2RoWFZ6TnEyYll2R2pSc0QwTFpkMWJYWUxTMHRSV1JrSkc3ZHVvV2hRNGVLZ0tDZG5SM3UzcjBMbFVxRkhUdDJJQ0lpQXZiMjluanR0ZGZFN3lSM2QzYzBidHdZaHc0ZGdrS2h3T0xGaS9IZWUrK2hkKy9la3VkaFZlaTNnSlhMNVRBMU5SVnROc3RlcjFXcmxxUU5hbkZ4TVVwTFMyRnVibDV1ZGJUTXpFeWNPSEVDdlhyMVFvc1dMYURSYUxCMjdWcURjVU9IRGtXL2Z2ME1XckQyNmRNSHI3MzJtc0YyWTIwMjlWVlcrYXVtQ2dzTHc1a3paMUM3ZG0yWW1KaUlnQ2xnK0h6U2hVYzdkKzRzN3ZPWFgzNFp1Ym01c0xhMmhxK3ZiN210U1hXLy8zVTJiZG9FZTN2N2gzZ21SRVJFUkVTUG41U1VGTWpsOGhyVFRsTkhWNUZZcVZReWNFWkVSRVJFUkVSRVJJK1ZKelp3QmtCU21leEJPRG82aWtCVWNYRXhGaTVjaUh2MzdrRW1rMkhpeElsWXRtd1pWQ29WVnExYWhkRFFVTWpsY3F4YXRRckp5Y2xHVzZJdFhib1UrZm41Nk5ldkgxYXZYbzJKRXllS29OZURhTisrUGQ1Nzd6MEFRTk9tVFVVbG9iTm56NHJBbVVLaGdJbUpDY2FORzRlU2toS0VoSVNJNE1xYmI3NHBLdC9vQWxPNndObisvZnZ4OWRkZmkrcFhUazVPU0U5UGgwS2hRSzlldmRDL2YzOFJVc2pJeU1DT0hUdXdhOWN1VVFtdFE0Y09HRHAwcU5GMTc5bXpCOHVYTDRlOXZUMisvUEpMU2ZVZG5jek1UTXlhTlF1M2I5OUduejU5RUJRVUJITno4M0x2QzVsTWhqbHo1aUFrSkFReE1URTRjT0FBVHA4K2pXYk5tdUhVcVZQaVovSEtLNjlnMnJScFZiMkxJWlBKc0dqUklvTXFRTHAyZ0RycDZlbmljb01HRFNxZE56czdHL0h4OFFDMElhTkgvYVozUUVBQXRtM2JodUxpWXJSczJSTFcxdGFZTld1VzBiRzY5cXM2YTlhc3dheFpzNUNlbm81T25UcWhZOGVPQUNBSnlEZzdPeHVkNjhDQkErS3lzWi83Z3pBeE1jRUhIM3dBVzF0YkVURFRCYWwwMTlQUzB2RFRUejloNzk2OUl0Q2tVQ2lnVXFrUUhoNk9YYnQyb1UrZlBpTDBPSC8rZkVsRnN0emNYQ3hidGd6cjE2OUhwMDZkTUhyMGFPemV2VnM4NTJOalk1R1JrU0ZDWHNYRnhZaU5qWVc3dXp0ZWV1a2xCQVFFd01mSEJ6azVPVGh4NGdUT25EbURpeGN2SWlNakF5MWJ0a1JrWkNRU0V4TXhkdXhZU1d0SU56YzNmUFhWVjNCMmRwWlVGdnpxcTYvRVpmMTJ1UHIwVzFRT0dqUUliNzMxbGdnaGRldldEY0hCd2Zqb280L3c1NTkvd3RQVEV4OTk5QkZNVEV5d2J0MDZiTisrSFFEdzdydnZpaGEyWllXR2hzTGEyaHB2dmZVVzNOM2RzWG56WmhIcXRMR3hFUlhXYkd4c2tKU1VoRldyVnVIMTExL0hLNis4Z2xxMWFwVmJUZStOTjk0d3V2MUoxNlJKRS96MjIyOUc5K2xYS3dPQU5tM2FJQ0lpQWwyNmRKR0UvSFJoNXdzWEx2eG42eVFpSWlJaXFvbFNVbExnNHVKUzR5cjhXbHBhd3NMQ0FrcWxVbnpoaVlpSWlJZ3FsNWVYaHlOSGpoanR3S0d6ZWZObTBibGx4SWdSa29JTXhxU21wbGJwODUrcVNrdEx3K3pacytIcDZZbUJBd2ZDeTh0THN2LzI3ZHVZUEhreW5uLytlYlJ0MnhZQkFRRVBkRHU2VGlmNjNXUXFvdnZTZk0rZVBRMitNRTVFUkVTazc0a09uSlhWb0VFRExGKyt2TUl4NWJWclc3MTZOUzVmdmd3QTZOcTFLd0lEQTNIOCtIR2NPWE1HdDI3ZFFsRlJFVFpzMklDZmYvNFpBTkNsU3hmODhjY2Zram1VU2lWaVltSlFWRlNFbDE1NkNTa3BLY2pQejY5MDNjWmFaWlpWdHBKVFdRVUZCZmpnZ3cvdzk5OS9Bd0E4UER4RTIwbVZTb1VqUjQ0QWdBaDE2YXFMS1JRS2pCMDdGb0dCZ1FnUEQ4ZVBQLzZJOFBCdzdOaXhBeTFidHNTOWUvZHc0Y0lGRWVocTJiSWxoZzRkaXFaTm14cXNJVHM3RzE5Ly9UV09IajBLUVB2aS9PVEprMGJiYmw2N2RnMEZCUVhRYURRSUR3L0g4ZVBITVhQbVRQajYrcFo3anVibTVwZ3hZd2FtVEptQ3JLd3MzTDE3VjdRT0JZQm16WnBoNHNTSjkvMEdzLzU0RXhNVGxKYVdJaTh2RDdHeHNYanV1ZWRRVUZBZ0FuNUE1ZFhyQUcyZzc3dnZ2Z01BZlBIRkY1VUd6bng5ZmJGcDB5Ykp0bXZYcm1ILy92M0l6ODhYd1VPZEw3LzhFbVptWnZEMzk0ZWZuNTlCV00vZTNoN3Z2dnN1VHA0OGlUbHo1bURac21XVnJsbkgxZFVWeTVZdHc5cTFheVhWL1BSRExwNmVuZ0QrQ1gzcWduKzZJQk1BSER0MlRGVHY2dGF0RytSeXVkRnFkdG5aMlFnTEN4T1hqZEd2MEhUbHloWHh2TkpWWnN2UHo4ZStmZnVnVnF0UnExWXREQm8wQ1AzNzk4Zng0OGNSRmhZR2IyOXZ5Unh0MnJUQmxTdFhNSExrU0ZoWVdHRGx5cFZJUzB2RG5UdDNVRmhZQ0lWQ2dlVGtaRWxWc1B6OGZKdzZkUW9Bc0dyVktreWNPQkdKaVlsSVRFekUxcTFiamE3NzU1OS9ocTJ0TFY1KytXVTBhOVlNelpzM2x3VE9BRWphSCtwRVJFUVluVS9mbFN0WHhPV0dEUnNhSFROMjdGaWNPM2NPbHk1ZHdyaHg0MUJVVkNUQ3A2NnVydUo1ZmY3OGVVUkdSa29lNTRBMmlGZFNVb0k5ZS9hSTZvOU9UazdvM3IyNzVBL1h1M2Z2SWlFaEFaOS8vam1hTkdrQ0R3K1BTdGYvcE5tOGViTWtCQmdXRm9aMzNubEgvTzQyOXJ2TjF0WVczYnAxTTZqSTZPUGpnOWRlZTYzY3ltUk5temFWdEpUZXYzKy9hSk1hRWhJaWVaN1oyZGs5K0VrUkVSRVJFZFVBV1ZsWktDZ29nSitmWDNVdjVZSFkyOXZmZDhWcklpSWlvcWRaY25JeTVzMmJKenIyakI0OTJ1aTQzMy8vWFhSdUthK0FBZ0JjdlhvVllXRmhpSStQeDdKbHk4VDcyNUdSa1ZYNmpBK0EwZURiMzMvL0xkWTRhdFFvZy8ySERoMUNlbm82MHRQVFlXbHArY0NCcy91aFZxdng0WWNmNHRpeFk5aTllemZtenAyTFJvMGFpZERhL1FnSUNEQW9hRUJFUkVSUGxxY3FjS1pXcXl0dGQxaGVPN2QyN2RyaDExOS9oWU9EQTk1NTV4MEF3TUNCQStIdjc0OFhYM3dSTTJmT1JFeE1EQUJ0eTRPMzMzNWJCTTdTMHRLUWxaVWxLa0RwdnFWUVhqV2JPM2Z1WU1TSUVjalB6NGRNSnNQZXZYc2wrKy8zaGQzMTY5Zng4Y2NmSXpFeEVZRDJHN0x1N3U0WU1XSUVhdFdxaFR0MzdvaktaTHAyRGJvWHQ2Kzg4Z3FhTkdtQ29xSWllSHA2b2xPblR0aTVjeWZVYWpWT25EZ2h1WjFtelpxaGRldldLQ29xZ2xLcFJQMzY5VVdsdHgwN2RtRHQyclhpZG14dGJURjU4bVMwYk5rU3QyL2Z4cTFidHdEODA5YXlUWnMyK082Nzc3Qm8wU0pFUjBjakl5TURVNmRPeFp0dnZvbmh3NGREb1ZDZ3RMUVU2ZW5wdUhMbEN1TGk0bkRod2dWY3ZYcTEzSlo3bHk1ZFF2LysvZUhzN0F3UER3KzR1TGlnZnYzNmNIUjByUElMZFNjbko2U2xwUUVBZ29PRFlXcHFDcFZLSmJsTlkyRzdzdUxpNGdCbzIwcDZlM3RYT3Q3VTFCVDI5dlpJU0VqQWtTTkhjUGp3WVVrUU1UTXpVOHh6OGVKRlVaM3J5SkVqVUNnVThQYjJSb3NXTGRDcVZTdTR1N3NEMEFZblgzdnROY2hrTWd3ZE9sUVNhdm4rKys5eCt2UnBBTURpeFlzTlduZlVyVnNYa3lkUEZ0Y0xDZ3JFYmNwa01qei8vUFBpUHJweTVRcTJiZHVHZ3djUGl2dEpWd0VyT2pvYTBkSFJzTGUzUisvZXZZMStBSkNYbDRmdzhQQnk3NXVQUC80WWNYRnhrTXZsVUt2VlNFOVBGN2VqcTdUbTVlV0ZrU05IUXFsVW9uUG56a2hJU01Dbm4zNktzMmZQb3FDZ3dPQ2JTNldscGJoMTZ4WWlJaUxRcWxVcnpKMDdGemR1M01EKy9mdkwvZU5VVnlXc29LQUFWbFpXNHJGc3JOTGk3dDI3b1ZhclJhdkVWMTk5RmRiVzF1V2U0LzBxTFMwVjRWSUE4UGIyTnFqS2QrUEdEWncrZlJyKy92NzQ2NisvSkMxUnUzYnRpdkhqeDZOMjdkb0FnRjkvL1ZYeWZKZkw1V2pYcmgyNmRldUc1Y3VYWTlldVhRQzBBYjhGQ3hiZy9QbnpZbXhtWnFab0FhbFFLQ29OWkpZTjNLbFVLaEhLdW5mdkhvWU5HeVpDY1RYRnFsV3JSQmhaSnp3OEhLZE9uY0xMTDc4TVoyZG5tSnViNDczMzNvTmNMaGYvQU8zUDhzQ0JBMUNyMVZDcjFYQnljb0svdnovR2pCbGo5TFowUDhleVFWbjl5L3I3Y25KeVVMZHUzWWQycmtSRVJFUkVqNXZrNU9RYTJVNVR4OEhCQVVsSlNjakx5Mk5iVFNJaUlxSXF5TXZMRTU4NWJkbXlCUXFGQWlOR2pEQVlwLys1anFtcGFibnpSVVZGSVRvNkdnRHc0WWNmNHB0dnZvR1ptUm5XcmwxYnBZSVJnUEhBbWU0ekdGZFhWNk5mUE4rL2Y3KzRYTm5uZ2l0WHJxeDBEWGZ1M0NsM25JT0RBL3IyN1l2UzBsTHgyVVppWWlJbVRweUkrZlBuVnpvM0VSRVJQWjJlcXNCWmVubzZnb0tDSHVoWUh4OGZkT3JVQ1gzNzloVnY4TDN3d2d2SXpzN0doQWtUSkVHYWhRc1h3c2JHUm9ScWZ2cnBKL3owMDA5aXJoWXRXaGpNWDFKU2dqNTkrcUNrcEVUeUl0ZFlPRU5YdWNiUzBySkthMSs5ZXJVSW15a1VDc3lkT3hlbHBhVTRlUENnd2RqLy9lOS9BTFFWaWV6czdMQjkrM1pjdm53WlNVbEpCbUU4THk4dmxKU1VpTGt2WGJxRVM1Y3VpZjBLaFFJT0RnNzQ0b3N2RUIwZExjSm1MVnEwd0xScDA3Qno1MDY4Ly83N2tqbDFBUnhBMjlMMGl5Kyt3TWFORzdGKy9YcVVscGJpMkxGakdEUm9FRkpTVWpCdTNEaW9WQ3FqNTJ4bVpvYU9IVHVpY2VQRzJMbHpwM2pScjlGb2tKYVdKa0pqQURCOCtQQXFCODRDQXdQeDdiZmZpdXNsSlNXUy9SMDdkaFJ0V0N1aWE2Zlpva1dMS2xWY0t5d3N4Tml4WTQxVzMvUDI5aGF0VDNYYXQyK1BxS2dvRkJZV1FxVlM0Y0tGQzdodzRRSysvLzU3dEc3ZEdnc1hMZ1R3VDhEUDN0NWVVaTFKLzAxc2QzZjNTdHRmN3R5NVU3U3g5UEh4UVhwNk90YXZYNC9UcDA5TDdtdEFHOENhTUdFQ29xS2lzRzdkT2x5N2RnMUtwUkxmZi84OU5tN2NpSEhqeGxWWTVyb3NMeTh2SERwMHlPZytYUXRKQUJnd1lJQm9aYXZQemMwTnZyNitTRXBLQXFBTjVOeThlUk1tSmlhSWlZbEJURXdNVnE5ZURXZG5aeXhmdmh4V1ZsYWkwbGRwYVNuZWVPTU41T1RrUUtQUmlLcUI4K2JOcS9MNkFWVHBNYU5QUDVUMStlZWZHNFJTWTJKaVJDbndSbzBhd2NIQlFmTFkyYlZybDZpUzFxMWJOeXhkdWhRZmZmU1JlQzd2MmJNSEJ3OGVSTU9HRFRGZ3dBQjA3OTRkSjA2Y2dJV0ZCYnAzNzQ1Ky9mckJ6czRPWThhTUVjZlVxVk1IQ3hZc2dJZUhoNmdHQ1FBalI0NFVsNXMxYTFiaEgrN0dUSmd3QWNuSnlUQTFOVVZ4Y2JGNHp0ZWtEMXIwdzRSOSsvYkYwYU5Ib1ZRcWtaYVdoczJiTjkvWFhPKysreTc4L2YxRjliNnkzbnJyclFxUC8vampqeVhYK1MweklpSWlJbnFTYVRRYTNMaHhBeTR1THBWV2huOWM2ZjVXVnlxVk5lcnZJQ0lpSXFMcTBxeFpNOHlaTXdmejU4OUhhV2twTm03Y0NCY1hGM1RwMGtVeVR2ZGVzNG1KU1lYdld3OGNPQkJSVVZHSWlZbEJjbkl5d3NMQ01HWEtsQWRlbis0OTNOdTNiNHYvNm45MnVYcjFhc1RIeCtQYXRXc0F0Si9qNkg4dXBUTnYzanp4WmVMeXVxem95ODNOTFhlY2w1Y1grdmJ0QzFOVFU0U0dodUxycjc5R1JFUUViRzF0MGFSSkV6RXVNREFRZmZyMEVkZmZmLzk5SkNjbm8zbno1cEtPT0FERUY5cUppSWpveVZVejMyMnJKdE9uVDVkVWlnRzBGY0NPSGoyS3lNaEl1THU3WThHQ0JlS2JDTU9IRDBkWVdKaDQwU3FUeWRDK2ZYdjQrL3NiekcxcWFnb25KeWZjdUhGRGJMT3pzOE9rU1pNTXhocjdwa05GWnMrZWpmZmVldytKaVltWU8zY3VYbnJwSmVUbTVxSjI3ZG9vTFMyRlhDNkhqWTBOT25Ub2dGNjllZ0hRaGprT0hqd29LbkhwMXVqcjY0dFdyVm9oSUNCQWZEczRLU2tKSjArZXhKa3paeEFiRzR1aW9pSUEyaGZySFR0MlJQMzY5VEZseWhSY3YzNGRmZnIwRWJlaHE0S2xyMnpyT0psTWhyZmVlZ3UrdnI1WXNtUUozbi8vZlZoWVdNRGQzUjF0MjdiRjRjT0h4VmhMUzB1ODhNSUxhTmV1SGRxMGFTTUNlWDM2OUVGc2JDeU9IajJLczJmUDR2cjE2NUtBWUw5Ky9hcDhYNzcrK3V1b1U2Y09EaDQ4aU96c2JKU1dsc0xFeEFUMTY5ZEg2OWF0MGIxNzkwcm55TTdPRmxXSVdyZHVYYVhiTlRjM2g2K3Zyd2dOdWJpNG9IUG56dWpVcVpQQjQ4SEh4d2MrUGo0b0tpckM2ZE9uY2Zqd1ladzRjVUlFd3ZyMjdWdmw4NjJxVnExYVljZU9IY2pNekVTdlhyMWdibTZPaUlnSVNWVXRQejgvREJzMlRQemNBd0lDMEtaTkd4dzllaFEvL1BBRFVsTlRVVlJVaEdlZmZWWXl0NXVibTJqUE9HWEtGSVBRM1hQUFBRZEErMWd4TlRWRjdkcTE0ZWJtaHA0OWU2SjkrL2FTc1g1K2Z0aThlVE5jWEZ6dzhzc3ZvME9IRHBnN2R5NVdyRmdobnFjZUhoNElDZ3JDZ0FFRGNQejRjUnc4ZUJEbnpwMUR2WHIxUkhCSVAwQ1VsNWNIWjJkbnlULzk5b2hWYVg5WkZlN3U3bmpwcFpjTXR2djUrYUZXclZxU2JUNCtQbWpUcGcxT25EZ2h2dm1rSDByVS9Wd3NMQ3pnNnVvS2QzZDNmUFBOTjlpNmRTdTJidDJLdTNmdm9yaTRHQVVGQldqVnFoWE16YzB4WnN3WWRPM2FWZklCeDRnUkl6Qi8vbng0ZW5waTd0eTVjSFYxQlFDMGJkc1d2L3p5aStUM21abVpHUVlOR25UZjU5MjZkV3NrSkNRWWhEc2ZwSVIzZGVuWXNTTisrT0VIakI0OUdnTUdETURnd1lPeGNlTkduRGh4QXBtWm1lVldaU3hMSnBNOWtyTHBSRVJFUkVSUGlveU1EQlFXRm9wSzN6V1JwYVVsTEN3c29GUXEwYmh4NCtwZURoRVJFVkdOMEtaTkc0d2JOdzRyVnF4QTI3WnREVDRyQUlEaTRtSUEyczlmS21KaVlvS3BVNmRpekpneFVLbFVVS2xVQmdVYXluYnVBSUNnb0NDakZkRDB1NDBBMnZmdXk0N1Q3NUNrMFdna0hVMTB5blkxZVZoa01obUNnNE5oWTJPRFRwMDZTUW9TMk5qWWlFSVpTcVVTS1NrcEFMU2ZuVlhXM1lTSWlJaWVQREpOVlQvcHJzRSsrT0FEQUVEOSt2VXhmaXp3T2FFQUFDQUFTVVJCVlB6NENzZUdoWVdKVXJ1aG9hRlZtcitvcUFpLy8vNDdBZ01ERGI0eFcxQlFnS3lzTEdnMEdsaGJXMWRZS1Nvek0xT0V0VXhNVE9EazVGU2w2bGRsblQxN0ZqTm56Z1FBckZpeEFzODg4d3lVU2lYUzA5TWxRWmpLSkNjblk4V0tGV2pXckJsOGZYM2g3ZTF0MEhxd0xMVmFqWVNFQkZ5OWVoWEp5Y2tZUG55NE9FWVh6dElwS0NqQWloVXJVS3RXTGRTcFV3ZSt2cjVHcTcvcGxEMCtLU2tKNGVIaDhQVDBSTk9tVGVIcDZXa1FDRFNtb0tBQTE2OWZSMnBxS3VyVnEyYzB4UE5mT25ueUpPYk5td2NURXhOczI3YXR5dDlRVGtwS3dzNmRPOUc1YytjcXRlM1VWMVJVaE9QSGorUEdqUnNZUG54NGxXNUwxN2JRMjl1N1N0OEV2M1hyRm43NDRRZk1tREVETXBrTVgzMzFGWktTa3RDaVJRdjg3My8vRTJFa1kxUXFGWDcvL1hka1pXVkpLbUk5YkJxTkJsZXZYaFZ0YlFGZytmTGxPSFRvRUV4TVRPRHE2b29KRXlaSXZyRURBRmxaV2NqSnlSRWZVaFFXRnVMY3VYTndkWFdGczdPejBmdG45T2pSS0N3c3hJWU5HKzVyMzlHalI1R1FrQUJUVTlNSENtanBGQlFVWU9iTW1majAwMDlGK1BLOTk5NURRVUVCQWdJQzBLSkZDeno3N0xNR3o1bWlvaUljT1hJRWtaR1JHRHg0Y0tXUHRTTkhqaUFnSU1EZ2Q1VkdvMEZHUm9ZSWl0V3ZYNy9jYnpTdFc3ZE90RHNPRGc2VzdJdVBqMGQ0ZURoTVRFeWdVQ2hnYm02T1o1OTlGaDA2ZEtqUzgvMi84TlpiYjRrM0ZLcGFvU3dxS2dvdFc3WTAyRjVhV29yaTRtTFJNck84ZjdvM0R6dzhQQ1RITDF1MkRJQTI5Tm15WlV2eEprbFY2ZTVYSWlKNjhody9maHduVHB6QTFLbFRxM3NwUkVUVjV1VEprMUFxbGVqWnM2ZW84RjBUL2ZYWFg4akl5RURQbmoycmV5bEVSRVJFTmNxeFk4Y1FFQkJnOUxWZzkrN2RVVkpTQW9WQ2dWMjdkbFg2ZW5IdjNyMW8xS2lSK05LOGZxQ3Nzc0NaL243ZGw2bmxjcm5vK3BPZG5TM2VjOTYwYVJPR0RSdFdib2NmbmExYnQwbytjeXdwS2NIS2xTdVJsWldGdVhQbml2ZlBkYmVuLytYK3dzSkN6SjQ5RzEyN2RqV28vSGJuemgzazV1WktBbVM2T1lZT0hRb25KeWQ4L3ZubkZhNnQ3RGtURVJIUjQwbjJMOTh3ZXlvQ1owUkVUeU9WU2lVSkV4VVZGVlVhR2lVaUlxSW5Bd05uUlBTMEt5a3B3YzZkTytIcDZRay9QNy9xWHM2L2twaVlpTC8rK2d2ZHUzY1hYeWdpSWlJaUlrUEhqaDNEcFV1WEpOdEdqeDV0TUs2NHVCZzlldlFRMXpkdDJpUmFtZXZidkhtenFPS2xNMzM2ZEFEL1BuQ21Id0RUSDl1MWExZnMyYk1IZ0xhZDU2aFJvOFN4VTZkT0ZkWE9mdnZ0TjhscncwMmJObUhObWpVQWdDNWR1b2gxbHIwOWxVcUY5OTkvSDFGUlVRQ0ErZlBubzIzYnRnQzBRYlNwVTZjaU9Ua1pVNlpNUVljT0hTUnpNSEJHUkVUMFpQbTNnVE9XTlNFaWVrS1ZyVnpGc0JrUkVSRVJFVDB0VWxKU29GYXJhM1E3VFIzZGg1K1ptWmxzcTBsRVJFUlBuQ3RYcnVEQ2hRdElTMHNUSFRNcTBxWk5Hd1FFQkJqZGQvcjBhVVJFUkVpMkdRdWM2VHB1NkNRbEpSa05uSjA2ZFFveE1UR1NiYm9nMTM4bElTRUJnUGI5L05kZmYxMnlUNytOWnRuMy85OTg4MDM4L2ZmZk9IUG1EUGJ1M1l2bXpadWpZOGVPQnZOdjNMaFJoTTA2ZHV3b3VTL1BuRG1ESzFldVFLUFI0T09QUDhhVksxZnc5dHR2bDd2V3NxR3k3ZHUzWS9ueTVWVThVeUlpSXFycEdEZ2pJaUlpSWlJaUlxSW5TbEpTRXVyV3JTdHBNMVJUV1ZwYXd0TFNFa3Fsa29FeklpSWllbUxjdTNjUEJ3NGNRSHg4UE96czdOQ2tTUlBZMk5oVTJ0cFN2OVhqZzFJcWxaTHI4Zkh4ZU9tbGwvNzF2QS9EOHVYTEVSa1ppYmk0T09UbTVxSnUzYnBpbjM3Z1RDNlhTNDZUeStXWU8zY3VKaytlakY2OWVoa05td0hBNE1HRGtaNmVqbnYzN21IR2pCbVMrN3R0MjdhWU5Xc1dQdnZzTTZoVUt0eTVjNmZDbjBkUVVKRGtlbDVlM24yZEt4RVJFZFZzREp3UkVSRVJFUkVSRWRFVEl6OC9IMHFsc3NhMzB0Um5iMitQek16TTZsNEdFUkVSMFVOUldscUtiZHUySVNjbkI3MTY5Y0l6enp6elVPWU5EZzVHY0hBd2xpeFpndDI3ZDVjN1R0ZStVdWZjdVhNWU1tU0l3Ymd2di93U0FQRDIyMjhqTVRHeDNQbjI3dDFyc0MwL1A3L0N0ZDY1Y3djclY2NFVsM1ZrTWhsa01obisrT01QSER0MkRHRmhZYkN5c2dJQVNRVTRYWVV6WGJ0TGZjdVhMemVvTkphY25Hd3d0bXZYcnVMeTg4OC9qeSsrK0FJZE9uU0FwYVVsZnZubEYweVpNZ1ZxdFZxTU1URXhNWmlUaUlpSW5sNE1uQkVSRVJFUkVSRVIwUk1qS1NrSk1wa01EUnMyck82bFBEUU9EZzVJVEV4RWZuNCtMQzB0cTNzNVJFUkVSUC9LeVpNbm9WUXFNV1RJRURnNE9EenkyNCtQajVkY3YzanhJbkp6YzFHblRwMEhtdS96enorLzcyTnljM094ZGV0V2crMGxKU1ZZczJZTmNuTnprWnViaTBXTEZtSGh3b1VBQUpWS0JjQ3d1dG5ENXUvdmo1WXRXd0xRVnFMVEtkdkdreTAxaVlpSW5tNE1uQkVSRVJFUkVSRVIwUk1qS1NrSmpvNk9NRGMzcis2bFBEVDI5dllBZ016TVRMYlZKQ0lpb2hydDNyMTdPSFhxRkZxMGFQSEl3bVozN3R4QmRuWTJHamR1RExWYWpSTW5UZ0FBek0zTlVWaFlDTFZhalQxNzlxQi8vLzZQWkQwVk1UVTF4ZHk1Y3pGeDRrU29WQ3FjUEhrUzRlSGg2TnUzcndpYzZRZS9CZzhlYkRCSGNYRXh0bS9mTHFtSXB1UHM3SXdPSFRvWWJIZHljaEtYMTZ4Wmc4dVhMNk5MbHk1NDRZVVh4UGJhdFd0TGpqRldYWTJJaUlpZUhneWNFUkVSRVJFUkVSSFJFK0gyN2R2SXk4dUR0N2QzZFMvbG9iS3dzSUNscFNXVVNpVURaMFJFUkZTalhiOStIYVdscFkvc05VMUdSZ1ptenB5SlZxMWFZZHk0Y2RpL2Z6K3lzcklBQUIwN2RzU1pNMmVRa1pHQjhQQndCQVlHd3N6TXJOSTV6NTgvaisrLy94NGFqUWEzYjkrR2xaV1Y1TGlDZ2dLb1ZDcFlXMXVYTzRlYm14dFdyMTROQUFnS0NwSzBwL1QwOU1UdzRjUHh3dzgvQUFEV3JsMkxWMTk5MVdpRnM1RWpSMHJtemN2TFEyaG9LRXBLU2lDVHlhRFJhQUJBWEw1NTh5YlVhalZHalJvRm1VeG1kRzJYTGwxQ2RIUTA3dHk1QXpjM043RzlUcDA2WWcxRVJFUkVKcFVQSVNJaUlpSWlJaUlpZXZ3bEpTVkJvVkNnUVlNRzFiMlVoODdCd1FHWm1ablZ2UXdpSWlLaWYrWHUzYnNBL3FuZytsK2JNbVVLVWxOVGNmVG9VZHk5ZTFlRXVBQ2dlL2Z1YU5ldUhRQkFxVlJpMDZaTmxjNjNaY3NXekprelI0UzFGaTVjaUVtVEppRXhNUkZ5dVJ5WExsM0N1SEhqRUJvYUNwVks5Y0R0THdjTUdJQW1UWnJBMDlNVFM1Y3VoWldWbGFoWVZyYTFwVTVjWEJ6R2pSdUg2T2hvQU1BNzc3d2o5cm02dXFKYnQyN2lIR2JNbUlGYnQyNFp6S0ZTcVhENThtVUFnTGUzTjFKU1VzUStlM3Q3ZE9uU0JmUG56OGV1WGJ1d2I5OCttSmhvUDJvZVBIZ3d0bS9manZIangrT1BQLzU0b0hNbUlpS2ltb1dCTXlJaUlpSWlJaUlpcXZGS1MwdVJuSndNTnplM0IvNWc3M0htNk9pSWUvZnVpUTlwaVlpSWlHb2lYY1d0V3JWcVBaTGJVeXFWa012bEdETm1ERDc2NkNOa1oyY0RBUHo5L2ZIc3M4K2lSNDhlSWp5MmVmTm0vUFhYWHhYTzkvMzMzNk80dUJqcDZlbFl0V29WNHVMaWtKU1VoTTJiTndNQS92enpUMlJrWkNBdUxnNGZmdmdoU2t0TEgyamRKaVltK09DREQ3QjgrWEo0ZUhnQUFBb0xDd0VZQnM3eTgvTVJGaGFHeVpNbkl6MDlIUUR3MWx0djRZMDMzcENNQ3c0T3hpdXZ2QUpBVzZVdEtDZ0ltelp0UWxGUmtSaHo1Y29WY2QzSHgwZUV6d0RBeGNVRkZ5OWV4SUlGQ3pCbXpCZ29sVXF4THpjM0Z5Tkhqa1JZV0JpMmJ0MzZRT2RNUkVSRU5Rc0RaMFJFUkVSRVJFUkVWT09scHFhaXVMZ1lqUm8xcXU2bC9DY2NIUjBoazhuRWg0aEVSRVJFWkp4K3lFc21rMkhhdEdrNGZQZ3d6cDA3QjBBYjVob3paZ3dBYld2THpwMDdBOUNHNFJZc1dJQlRwMDVKNWlzdUxwWmM5L0R3UUdSa0pMWnQyd1lBY0haMnh1VEprd0VBWThhTWdaZVhGd0RnNU1tVFdMRmloZEUxWm1kbkl5d3NER0ZoWVNJRVY1YTl2YjBJbDEyNWNnWDUrZmtBdE8zV0FXM1FiTjI2ZFJnMmJCakN3OE9oVnF1aFVDZ1FIQnlNNGNPSEc4d25sOHN4ZS9ac0VVUzdkKzhlMXF4Wmc0RURCMkxMbGkwQXRFRTBIUjhmSDV3K2ZSb0FZR05qZzlxMWErT3p6ejZEUnFPQnViazU2dGV2TDhiV3FWTUhiZHUyQlFDc1c3ZE9Fa1lqSWlLaUp4TURaMFJFUkVSRVJFUkVWT05kdTNZTmRlclVlV1R0bVI2MVdyVnF3ZGJXRmhrWkdkVzlGQ0lpSXFMSDJwVXJWOFRsNE9CZ0hEdDJESkdSa1dMYm9FR0RSTlV3UU50NjBzYkdCZ0JRVkZTRWVmUG00ZmZmZndjQVpHVmxTVjUvZGVyVUNjT0hEOGZhdFdzQkFLYW1wcGczYng2c3JLekU5Ymx6NTRwUTJJNGRPOFJjK3ZMeThoQWVIbzd3OEhEazVlVVo3UC80NDQ4eGJOZ3dqQnc1RXNPR0RjT0VDUk5FZFRobloyY0Eya3BuSjArZVJFNU9EZ0J0QmJLbFM1ZWlaOCtlNWQ0M01wa01ZOGFNd1lJRkMyQnRiUzNXb3Z2U3h0bXpad0VBZG5aMnlNN09Sbkp5TWdCdCtPeVRUejdCelpzM1lXSmlndURnWU55OGVWT0UrMlF5R2Q1KysyM1kyOXVqcUtoSTBycVVpSWlJbmt3TW5CRVJFUkVSRVJFUlVZMldrNU1EcFZJcCtlRHdTZVRrNUFTbFVnbTFXbDNkU3lFaUlpSjZMR1ZrWklpUVZQLysvZEdqUncvNCtmbUovZjcrL2hnMmJKamttTHAxNjJMT25EbWlMWHZ0MnJYUm9rVUxBSUMxdFRXYU5Xc0dBQmd4WWdTNmRldUdqei8rR0NxVkNnQXdlZkprVWRGTXg4WEZCUk1tVEJEWGx5OWZqdWpvNlBzNkR5OHZMOXk4ZVJNcEtTbTRlZk9tQ0pzQlFOZXVYUUVBWm1abW1EOS9QdXpzN0RCbzBDQjg5OTEzYU5xMGFaWG1Ed2dJd0pvMWE5Q3paMC8wN05rVHJWdTNSa0ZCQVM1ZXZBZ0E4UGIybHJURzlQSHhFWlYyTzNmdWpJa1RKMHFxcU5uYTJxSjI3ZHA0KysyM1lXWm1abkNmRUJFUjBaTkhVZmtRSWlJaUlpSWlJaUtpeDFkQ1FnTGtjam5jM2QycmV5bi9LU2NuSjhUR3hrS3BWTUxKeWFtNmwwTkVSRVQwMkhGMGRNU1VLVk53OU9oUnZQMzIyd0NBM3IxNzQ5Q2hRMUNwVkhqLy9mZGhZbUpZaitQRkYxL0U5T25UOGRsbm4rSHR0OStHZzRNREFHMFZzZERRVUp3NWN3YWRPM2RHUmtZR25KMmRrWmlZaVA3OSs2TkxseTVHMTlHbFN4ZWNPSEVDUjQ4ZWhiKy9QeG8wYUNEWjcrYm1odFdyVndNQXBreVpndFRVVk1uKzU1NTdEb0MyY3BpcHFTbHExNjROTnpjMzlPelpFKzNidHhmakhCd2NzR0hEQnRGNjgzNVlXMXNqT0RoWVhMOXo1dzVlZlBGRm5EOS9IajQrUG5qNTVaZVJtWm1Kakl3TTlPN2RHejE3OXNUdTNidlJ1M2R2SEQ1OEdFVkZSUUMwN1RiLzk3Ly9BUUE2ZE9nQUh4K2ZKN2JxTUJFUkVmMURwdEdQeEJNUkVSRVJFVkdOZC96NGNadzRjUUpUcDA2dDdxVVFFZjNuMUdvMWR1N2NpUVlOR29oS0ZFOHFqVWFEN2R1M3c5M2RIUys4OEVKMUw0ZUlpSWpvdmoycXYxZlZhcldvV0FZQXljbkpxRmV2SGl3dExTczhMam82R2o0K1BwREpaT1dPeWN2THc5YXRXekY4K1BBS3grWGs1T0RJa1NQbzBhUEgvWi9BUTVLV2xnWkFHNXpUaGVncVUxQlFnTkxTVWxoWldhR3dzQkJ4Y1hFR3J6MFBIVHFFL1B4ODJOall3TS9QVDdUbkpDSWlvcHBEVnRFTG1TcGdoVE1pSWlJaUlpSWlJcXF4YnR5NGdaS1NFbmg2ZWxiM1V2NXpNcGtNam82T29wMFJFUkVSRVJtbkh6WUR0QlhGcXNMWDE3ZlNNVlpXVmhneFlrU2w0Nnl0cmFzMWJBWm8yM3ZlTHdzTEMzSFozTnpjNkJjZE9uVG84Sy9XUlVSRVJEV2ZZYzFZSWlJaUlpSWlJaUtpR2lJaElRRjE2OVpGdlhyMXFuc3BqNFNUa3hOeWMzTlJVRkJRM1VzaElpSWlJaUlpSXFLbkZBTm5SRVJFUkVSRVJFUlVJMlZuWnlNcksrdXBxRzZtNCtqb0NBQ3Nja1pFUkVSRVJFUkVSTldHZ1RNaUlpSWlJaUlpSXFxUnJsMjdCbE5UVXpSczJMQzZsL0xJV0ZoWXdOcmFtb0V6SWlJaUlpSWlJaUtxTmd5Y0VSRVJFUkVSRVJGUmpWTlNVb0liTjI2Z1VhTkdVQ2dVMWIyY1I4ckp5UW1abVpuUWFEVFZ2UlFpSWlJaUlpSWlJbm9LTVhCR1JFUkVSRVJFUkVRMVRsSlNFdFJxOVZQVlRsUEgwZEVSSlNVbHVIMzdkblV2aFlpSWlJaUlpSWlJbmtJTW5CRVJFUkVSRVJFUlVZMXo3ZG8xMk52Ync5cmF1cnFYOHNqWjI5dERMcGNqSXlPanVwZENSRVJFUkVSRVJFUlBJUWJPaUlpSWlJaUlpSWlvUmxFcWxjakp5WGtxcTVzQmdGd3VoNzI5UGRMVDA2dDdLVVJFUkVSRVJFUkU5QlJpNEl5SWlJaUlpSWlJaUdxVXk1Y3Z3OHpNREEwYU5LanVwVlFiUjBkSFpHVmxvYWlvcUxxWFFrUkVSRVJFUkVSRVR4a0d6b2lJaUlpSWlJaUlxTWJJemMxRldsb2F2THk4WUdMeTlMNjE1ZUxpQWdCSVMwdXI1cFVRRVJFUkVSRVJFZEhUNXVsOVY0NklpSWlJaUlpSWlHcWN5NWN2UTZGUVBMWHROSFdzckt4Z2JXM053QmtSRVJFUkVSRVJFVDF5REp3UkVSRVJFUkVSRVZHTlVGUlVoTVRFUkRSdTNCaTFhdFdxN3VWVU94Y1hGMlJrWkVDdFZsZjNVb2lJaUlpSWlJaUk2Q25Dd0JrUkVSRVJFUkVSRWRVSVY2OWVoVWFqZ1plWFYzVXY1YkhRb0VFRHFOVnFaR1JrVlBkU2lJaUlpSWlJaUlqb0tjTEFHUkVSRVJFUkVSRVJQZlpVS2hXdVhyMEtOemMzV0ZwYVZ2ZHlIZ3UydHJZd056ZG5XMDBpSWlJaUlpSWlJbnFrR0RnaklpSWlJaUlpSXFMSFhtSmlJb3FMaS9Ic3M4OVc5MUllR3pLWkRDNHVMa2hMUzROR282bnU1UkFSRVJFUkVSRVIwVk9DZ1RNaUlpSWlJaUlpSW5xc2FUUWFYTDU4R1k2T2pxaGJ0MjUxTCtleDR1TGlncUtpSXR5K2ZidTZsMEpFUkVSRVJFUkVSRThKQnM2SWlJaUlpSWlJaU9peGxwcWFpdno4ZkZZM004TEJ3UUVLaFlKdE5ZbUlpSWlJaUlpSTZKRmg0SXlJaUo0cWQrL2VSVlpXRnJLeXNpb2RxeHVYblozOUNGWkdSRVJFUkVUbGlZK1BSOTI2ZGVIbzZGamRTM25zeU9WeU9EazVNWEJHUkVSRVJFUkVSRVNQaktLNkYwQkVSSSt2dkx3OEhEbHlCTjI2ZFN0M3pPYk5tNUdUa3dNQUdERmlCTXpNekNxY016VTFGUTBhTkhpbzY3d2ZVNlpNUVhKeU1nQmczNzU5NVk3YnNtVUx2di8rZXdCQTM3NTlNWDc4K0FlNnZlTGk0Z2M2enNURUJBckZrL08vYWFWU2laaVlHRFJ2M2h4MTZ0UzVyMk16TXpNeGVmSmt0R25UQmgwNmRJQ1BqdzhBb0ZldlhnQUFHeHNiYk5pd29VcHpwYVdsWWZiczJmRDA5TVRBZ1FQaDVlVWwyWC83OW0xTW5qd1p6ei8vUE5xMmJZdUFnSUFLNXlzc0xFUjZlam9BYlN1aldyVnFBZmduck5pd1lVT3g3WEZ4NE1BQjVPWGxBUUI2OSs0dDJmZlRUejhCQUt5dHJkRzllL2RIdmpZaUlpSWlZNVJLSmJLeXN0Q3FWYXZxWHNwank4WEZCU2twS2NqTnpiM3YxOXRFUkVSRVJFUkVSRVQzNjhuNUpKdUlpQjZxNU9Sa3pKczNENm1wcVVoTlRjWG8wYU9OanZ2OTk5K1JrWkVCQUJnNmRHaTU4MTI5ZWhWaFlXR0lqNC9Ic21YTDRPSGhBUUNJakl4RWZuNStsZFpVVWZEdFlUcDE2aFJXcjE0dHVYNzY5R21qWTd0Mzc0NDMzbmlqM0xsNjlPanhRR3R3YzNPVHJBRUFvcUtpeWwxSFZlbUNjNisrK3FyUi9YMzc5a1ZFUkVTVjVob3laQWlHREJsUzZiamc0R0RFeHNZQzBJWVNxM0tNdnQyN2QwT3BWR0xIamgwQUlBSm5oWVdGQUhCZmdhNi8vLzViUEtaSGpScGxzUC9Rb1VOSVQwOUhlbm82TEMwdEt3MmN4Y2JHWXViTW1RQ0FGU3RXNEpsbm5nRUFiTnEwQ2R1M2I0ZGNMc2NQUC94UXBaRGx0V3ZYb05Gb3hEK1ZTb1hpNG1JVUZSV2hxS2dJaFlXRnlNL1BSMTVlSHZMejg1R2JtNHZzN0d6Y3VYTUgyZG5aNk55NXM4RTV6Wm8xQ3dCZ2IyK1A5OTU3RHdDd2NlTkdFYm9zR3pqNzRZY2ZBR2dmZjJVRForVTlacXFxb29BbkVSRVJVVVV1WDc0TUN3c0x1THE2VnZkU0hsdk96czZReVdSSVRVMUYwNlpOcTNzNVJFUkVSRVJFUkVUMGhHUGdqSWlJak1yTHk4T3RXN2NBYUt0OUtSUUtqQmd4d21DY1JxTVJsMDFOVGN1ZEx5b3FDdEhSMFFDQUR6LzhFTjk4OHczTXpNeXdkdTFhRVg2cGpDNXdGaEVSZ2ErKytxckNzZUhoNGJDeXNxclN2R1hYdVdEQkFwU1dsb3B0RmJXbXVYdjM3bjNmeG9PS2lZbEJlSGo0djVxanNrcHRKaVltS0NrcHFkSmNhclZhWEs3b1o5aW9VU01ST051K2ZUdmF0V3NIRXhQalhiMnRyS3hnYTJzcnJwZVVsR0RYcmwwQUFKbE1objc5K2xXNkxwVktCYVZTQ1dkblo0Tjl1c0NlcTZzclhGeGNEUGJ2Mzc5ZlhLNG9ZTFZzMlRMazV1Yml0ZGRlTTloWFZGU0VBd2NPQU5DRzQ2cGEwVy9zMkxGVkdsZWVpSWdJREJreUJPYm01bUtiN256ZDNOeisxZHhFUkVSRTFlWHUzYnRJUzB1RG41OWZ1YThoU2ZzbERIdDdlNlNscFRGd1JrUkVSRVJFUkVSRS96a0d6b2lJeUtobXpacGh6cHc1bUQ5L1BrcExTN0Z4NDBhNHVMaWdTNWN1a25FcWxRcUFOcWhVVWVCczRNQ0JpSXFLUWt4TURKS1RreEVXRm9ZcFU2YjhwK2R3djNiczJJR3dzRENvMVdvNE9qcGk1Y3FWc0xTMGxJdzVjdVFJUHZqZ0F3Q0FtWmtaT25ic1dLVzVuWjJkOGZubm4xYzY3cTIzM3JyL2hmOExRNFlNUVljT0hUQng0a1FVRmhhaVNaTW1ZbC9uenAyTmhxNTBGYjMwQlFVRlZlbjJzck96eTYyV0J3Q0JnWUY0OTkxM3hmVmR1M1loS3lzTEFOQ3VYYnRLdzFzYWpRYWZmdm9wL3ZyckwweWRPaFh0MjdjSDhNLzlldnYyYmZGZi9UV3ZYcjBhOGZIeHVIYnRHZ0J0dU8zYmI3ODFtSC9ldkhtb1c3Y3VUcDgralp5Y0hIVHQydFZneks1ZHUwVEx5dExTVWl4YnRxemM5UTRlUEJoMmRuWVZucE9KaVFrc0xDeFF1M1p0S0pWS0FOckhYdlBteldGdGJTMzVWMUJRSUFtYy9SZmF0Mjh2Q2NkTm16Wk5oREkzYmRva0didHExU29jT25Ub1AxMFBFUkVSUGRsaVltSmdabVltS2lSVCtWeGNYSEQrL0hrVUZoYis1NjhKaVlpSWlJaUlpSWpvNmNiQUdSRVJsYXRObXpZWU4yNGNWcXhZZ2JadDI0cndqcjdpNG1JQXFQUUREUk1URTB5ZE9oVmp4b3lCU3FXQ1NxV1NWTWdDakxmY0N3b0tNcWllMWJoeFkvVHQyOWRnN1BIangwVjd6NjFidDJManhvMFZydW5WVjErRmw1Y1hQdnZzTTN6NTVaYzRmUGd3QUVDaFVHRHUzTGtHWVRPbFVva2xTNWFJNisrKyt5NGFOMjVjNFczb0g2dHJiL2lnUm80Y2laRWpSeHJkMTdWclY2alZhdGpZMkdEcjFxMVZudFBXMWhiMzd0MFQ3U245L2YzRlBtZG5aOG4xUjYyb3FBZy8vZlFUQUcwQWJOaXdZWlVlOC9YWFg0dWY0OEtGQzdGZ3dRSUVCQVNJeDRYT3ZYdjNEQjVYdi8zMm03aXMwV2p3OTk5L0c4eXZxM3lYbFpVRmhVS0JQWHYyaUgzYnQyL0hDeSs4Z0MxYnRvaHQwZEhSb3JLZk1iMTY5VElJbkxtNHVHREpraVV3TXpORHJWcTFKQzFEZFFGQUJ3Y0hMRml3b054NWlZaUlpSjRFMmRuWlNFMU5oWitmSHhRS3ZvVlZHVjNnN09iTm0xWCtPNFdJaUlpSWlJaUlpT2hCOE4wNklpS3FVSjgrZldCdmI0K0FnQURJWkRLRC9VVkZSUUMwd1RPTlJtTjBqSTZibXhzbVQ1Nk1SbzBhNGRsbm4zM2dOWGw3ZStQWlo1L0YzcjE3MGExYk4zR2I1ODZkQXdEWTI5dmYxemY2TDEyNmhKTW5UNHJyS3BWS1VtV3JQSXNYTDhiaXhZdkY5UkVqUm1ESWtDRkd4NnBVcWlxM0RyMWZCUVVGSXJ6bjZPaDQzOGVmT1hNR0FPRGg0WUY2OWVxSjdldlhyOGY2OWV1ck5JY3VMS2pSYVBEYmI3L2g1WmRmUmtSRWhEaGV0My9kdW5XU2JWRlJVZkR6ODRPWm1abkJuSnMzYnhadFhSczBhQUIzZC9keWI3KzB0QlJmZlBFRjl1N2RLN1oxN3R3WmJkcTBrWXlUeStXaVpXZDJkcmE0MzVSS0pmNzg4ODlLejFNdWx5TW5KMGNFOVBTcmQrM2R1eGVIRGgycWNrdFMzWHpHdG0zZHVyWEM0R0J5Y3JMUjZuTzYrN25zdnZMR2w5YzJWRGZlMU5SVXREVFZpWXlNUkdSa3BOSGpCZzhlWE82YWlZaUlpTzVYVEV3TXpNM040ZW5wV2QxTHFSRXNMUzFoWTJPRDFOUlVCczZJaUlpSWlJaUlpT2cveGNBWkVSRVpPSGJzR0M1ZHVpVFoxclp0VzROeHhjWEZJbHlqVXFsdzY5WXQyTnZiRzR6YnZIa3pVbEpTeFBVTEZ5NWcrdlRwRDd5K3RMUTBMRml3QUFrSkNjak56Y1diYjc0SmxVb2xic1BMeXd0ZVhsNElEQXcwT1BiZ3dZT2kzV0ZnWUNBY0hSM1Jva1VMaElTRWlJcFJ0cmEya3FwU0twVkt0R0kwTXpORDNicDFKWE9Xclo1bGpLdXJLMWF1WEZucHVCNDllbFE2cGl6ZDJnQTgwSWR4dXJCZGl4WXQ3dnRZZlRrNU9WaTBhQkdpb3FLd2E5Y3V2UERDQzVYZWJtaG9LQndkSFRGNThtUTBiOTVjN0V0SlNjSFBQLzhzcmxjVVpGU3IxVml3WUFHT0h6OHV0blhxMUFuVHAwODNPTTdGeFFXclY2OEdJSzJldDI3ZE90RWVkdURBZ1JnMWFwUTRadXJVcWFMYW1VS2hRR0ppWXJscjBUMGZ2TDI5RVJJU2dxRkRoOExEd3dQVHBrM0QrUEhqMGJ4NWM4eWNPUk1EQmd3QVlEeHdSa1JFUkVUYTE3ZzNiOTdFaXkrK3lOZE05OEhWMVJXeHNiRW9MaTZXL0UxRFJFUkVSRVJFUkVUME1ERndSa1JFQms2ZlBvMklpQWpKdHRHalJ4dU15ODdPbGx4UFNrb3lHamc3ZGVvVVltSmlKTnYrVGVETXhzWUd1Ym01QUlBZmYvd1JyVnUzUmw1ZW5nZ00rZnI2b25uejVuQndjSUNycTZza2RIVHUzRGtST05PdllxYmYxakFrSkVUU1NuTDM3dDJpbGVhUUlVTXdhTkFneVhyS3F4S2xMeVVsNVlIQ1pQZHpHNEIycmJ0Mzd5NTN2NG1KQ2Y3NDR3OXgvZGF0VzRpUGp3Y0F0R3paVWpJMk1EQVFmZnIwTVpnaktDaklZRnRrWkNTV0wxOHVIaFAyOXZiUWFEUVZybFdwVkVJdWx5TTlQUjBoSVNIbzJiTW54bzRkQzdsY2prOCsrYVRLbGNMeTgvTWxZYk9lUFh0aTBxUkpGWWJVeWtwSVNBQ2dEUlMrL3Zyci8yZnZ6dU9xck5QL2o3OE9peXl5Q0lnb2lncTRZN2t2dUdWcWxwcW0yYUpmSjAwYk5hY21NNWVzdE0xR3M4VlduVXF6MHB4eXhpWE54dHpOUkVsTlUwRlJYRkRFUURZUkJJRUQ1L2NIdjNNUGh4MlgwSHcvSDQ5NXpEbjMvYm52K3pvSFBBSG5mYTdMWnA5MWpDYllCczZtVFp1R2o0OFB6ei8vUEFEejU4OW44K2JOL1BEREQweWFOSW5ObXpjRDBMeDVjeVBZNXVibVpueWZRdW1CczJIRGh0Ry9mLzlpMjYzUGZlM2F0Wms5ZTNhcGorZXh4eDRETUxySmVYaDQ4TUFERHdBRm96OHZYYnBrczg2cTZQcVM2dXZidDYvTnY5L0N3YjJpWTNIbnpadFg1dmRqVWJ0MjdXTDM3dDBWV3V2bzZJaS92eit0V3JXaWNlUEdGYjZHaUlpSTNCb2lJeU54Y1hGUnA2NUtDZ2dJSURJeVVsM09SRVJFUkVSRVJFVGtobExnVEVSRXJscGlZcUxOL1dQSGp0RytmZnNiZnQzcTFhc3plZkprcGsrZlRtNXVMbSs5OVJadDJyUXg5dDk1NTUwc1dyU0lGU3RXTUdUSUVNYVBIMStwODFzRFJDVlp2SGl4MFNIcnp5QTZPdG9JaGhVTmVMbTR1QmpqSjh0eTh1UkozbmpqRFN3V0MvYjI5b3djT1pMaHc0ZVhPNDV6NE1DQk5HN2NtRGZlZUlPRWhBVFdyVnRIVWxJU2pSbzE0dmp4NDVWK0xDYVRpZEdqUnhjTEJGYkV4eDkvekk0ZE80aUtpaUk5UGQybWkxM2h3Sm05dmIwUnJtclNwSWxOZHptQWNlUEcwYkZqUjN4OGZGaTVjaVZRRU9TemppMzE5ZlcxZVo0ZEhSMUxyTWZUMDlNSWhWV1VoNGVIY1h2a3lKSEEvd0prbnA2ZXhyYnQyN2NiNTdadU9oNGxPQUFBSUFCSlJFRlVzeXBwZlZFYk4yNjBHVjFhV0VXRGthVUpDQWlvMERxTHhVSmFXaG9YTGx4ZzdkcTFORzNhbE42OWUrUGk0bkpOMXhjUkVaR2JRMkppSWdrSkNiUnIxMDdkelNySjNkMmRHalZxRUJzYnE4Q1ppSWlJaUlpSWlJamNNQXFjaVloSU1STW5UbVRpeElubGRpZXlCbStzRGh3NHdJZ1JJNHF0ZS8vOTl3RVlPM1pzbWVNSVN3cXhYTDU4dWNTMTdkcTE0Lzc3NzJmZHVuVWNQMzZja3lkUEFnVWpaQm8xYXNTbm4zNUtYbDRlSzFhc0lEQXdrTDU5KzVaNlhTZ0kvdmo1K2Rsc1MweE1OTUpHOXZiMjFLeFpzOWh4Rm91RkN4Y3U0T3ZyaTV1Ylc3SDlYMy85ZFpuWExVM1JOOVllZXVpaFV0ZHUzNzZkcEtRazZ0YXRTMmhvYUtYT0d4b2FpbytQRHhzM2JtVE9uRGw4K2VXWHhyN2x5NWV6ZlBueWNtc05EZzdtb1ljZVlzK2VQVXlaTW9YR2pSdVRuNTlQU0VnSWp6NzZLRkF3OWhJb3RxMXg0OGJNbnorZnQ5NTZpOU9uVC9QM3YvL2Q2SzduNU9SRWRuWjJzZXRsWm1heWNPRkNtMjB1TGk1TW5UcVY3dDI3bDFucnhZc1hqZEdtRnk5ZU5MYWJUQ1pNSmhNYk5td2dMQ3lNQlFzV0dGL1B3Z0V4QndjSHhvOGZUMUJRRVBYcjF5OFdPSE53Y0tCOSsvYjg0eC8vSUNNakF5OHZMenAwNkdCY3MySERoallkemh3Y1N2OVJyS1JPY2xieDhmSEY5ai82NktNbGRpSzhsUVFFQkZRNGRHWjEvUGh4Tm0vZXpNcVZLL20vLy9zLzdPenNibEIxSWlJaThrZUpqSXlrZXZYcU5HellzS3BMdVNYVnIxK2Z3NGNQYytYS0ZaeWRuYXU2SEJFUkVSRVJFUkVSK1JOUzRFeEVSSzZhZFJTalZVUkVCT25wNmJpN3UxL1YrZDUrKysxS3JSODNiaHkvL3ZvcnYvLyt1eEZvdXVlZWU3Q3pzK1BGRjE5ay9QanhwS1dsOGNFSEh4QVVGRVNqUm8xS1BWZWpSbzFZdEdnUng0NGRZLy8rL2V6Y3VkT21zNVdqb3lQUFBmZWN6YWpOM2J0M3MyVEpFaTVjdUVDdlhyMk1rWVhoNGVITW5EbXpVbytsTEpzMmJTcTFTMXRXVnBZUjBPcldyUnM5ZXZRQUNycHZWZFJUVHoxRldGZ1lhV2xwckZxMTZxcHFIRDE2TktOSGp5NXhEQ1JRWW5ETnV1M09PKy9rblhmZUlUVTFGVzl2YjFxMmJBa1VCQi9mZXVzdG0yTjI3TmpCSjU5OFl0TmR6OG5KaVE4Ly9MQkNiMGltcDZlellzV0tZdHR6YzNQNTRvc3ZTRTlQSnowOW5ibHo1ekpyMWl3QUl5Qm1EZXVaVENZandKaVptV21jWThXS0ZlVG41eE1RRU1EMjdkc0JlT1NSUjRpS2l1TDgrZk1BdEdqUmdweWNIT01ZYTRlend1TkhiOWJBMUwvKzlTL2pka3hNREI5Ly9MSHh1RWFNR01HS0ZTdU1nR0JRVUJEUFBQTU10V3JWdXVGMU5XblNoQm8xYXJCczJUSisrZVdYY2tPWElpSWljbk5MU0VnZ01UR1JEaDA2M0xRL0Y5M3M2dFdyeDZGRGh6aDM3bHladndPSmlJaUlpSWlJaUloY0xRWE9SRVNrd2k1ZXZFaHFhaXFCZ1lIazVlV3hlL2R1QUp5ZG5ibHk1UXA1ZVhuOCtPT1BQUHp3dzM5SVBTNHVMa3llUEprcFU2WVkyKzY2Nnk0QWZIeDhtREpsQ2pObnppUW5KNGZYWDMrZEJRc1dsSGllYmR1MnNYVHBVdUxpNG95UW1hdXJLMzM3OXVYdXUrL20zWGZmSlNrcGlaZGZmcG01YytkeTd0dzVWcTVjeWVuVHA0MXpSRVJFa0ptWmlhdXI2dzE4eE1WOTk5MTNSdWVDN2R1M0d5R3VUWnMyVmZnY3JxNnVkT3pZa1czYnRyRnIxeTVqZSsvZXZYRjBkT1RISDMvRVpESXhaY29Vdkx5OE1Kdk5MRnUyektialcybWpJU3ZLWkRMaDdlME5GSVQvaGc0ZHlqMzMzR01FenZMejg1azJiUm9IRGh3b2RxeVRrNU5OMkN3bEpZWFRwMC9UcWxXck1qdUlGZWJvNk1pTUdUTjQrdW1uTVp2TmhJZUhzM3IxYW9ZTUdXSUV6cXpuV3I1OE9SczJiT0RDaFFzMkhkaTJiZHVHeVdReXdtTkJRVUVNSGp5WTExNTdEWUE2ZGVvUUVCREFrU05IakdPcVZhc0dZSE9lb3M5bDRjNWwrL2Z2Snk4dkQyZG5aKzY0NHc3ZzJzWllMbG15cE1KcmZYMTlpWW1KWWZueTVXemR1dFg0dHpKbXpCaUdEeDlPdTNidGVQWFZWN2wwNlJLblRwM2krZWVmcDMvLy9qejQ0SVBVcmwzN3FtdXNpRnExYXRHK2ZYdkN3OE5wM2JxMVJtdUtpSWpjd2lJakkzRjNkNmRCZ3daVlhjb3RxM3IxNnZqNCtCQWJHNnZBbVlpSWlJaUlpSWlJM0JBS25JbUlTSVVrSkNUdy9QUFAwNmxUSnlaTW1NRG16WnRKU1VrQm9GZXZYdno2NjY4a0pDU3dldlZxQmcwYWhKT1RVN25uL08yMzMxaTBhQkVXaTRYazVHVGMzTnhzanN2TXpNUnNOdVBoNFZIcU9heWpOSzJXTGwzSzlPblRBZWpjdVROOSsvWmx5NVl0ZE8zYXRkVHdVWWNPSFpnL2Z6NE5HemFrVmF0V2RPalFBUjhmSDdadDI4YWNPWE53ZDNlblpzMmFKQ1VsOGV5eno5b2MyN1JwVTU1NTVobWJqbUt0VzdkbThlTEZRTUZJMEE4Ly9KQVJJMFpRdjM1OVk4MW5uMzFHZUhnNGdMRzJzbUppWW95Um5WMjdkdVg0OGVOWGRaNzgvSHlqNjVhMVl4V0F2NzgvM2J0MzU4Y2ZmOFJpc1JBZUhzN2d3WVA1N0xQUGlJbUpJU1ltaG9DQUFDUDRCUERWVjEreGZmdDJ2dmppQ3dENjlldkhzR0hEYks2WG01dkxaNTk5eHA0OWV3Q01ybXhXM3Q3ZXhUcTYyZG5aRVJvYWFnVE92THk4U0UxTkxmSHhuRDE3bHVuVHArUHM3TXpBZ1FNWk4yNmNzUzhnSU1CNHZzZU1HV016RmpZNE9KaFJvMGJ4K2VlZkEvRGxsMTl5enozM0ZPdHdkdVhLbFdMalpLRWdOT2ZtNWtaNmVqcWVucDY4L1BMTFJFUkVHRjluYXpBc0t5c0xLQWl3V2M5NTZkSWw0endsaldhRmdrNXIwNmRQeDJLeDBMQmh3MkpqUmEvRzBxVkx5MTJUbXBwS1dGZ1lXN1pzSVNJaXd0aHVNcGtZTTJhTThmVzk0NDQ3K09TVFQzam5uWGZZdjM4LzJkblpyRjY5bXUrKys0NFdMVnJRcVZNbjJyZHZUK1BHamErNTdwSUVCUVd4Wjg4ZVltSmlhTjY4K1EyNWhvaUlpTnhZOGZIeEpDY24wNmxUSjB3bVUxV1hjMHVyWDc4K0J3NGNxSklQeFlpSWlJaUlpSWlJeUorZlpoT0lpRWlGVEpvMGliaTRPSGJ1M0VsYVdwb1J5Z0hvMzc4LzNicDFBeUF4TWRGbTlGNXBsaTlmemtzdnZXUzhrVFJyMWl5ZWVlWVpZbUppc0xlMzUralJvMHlZTUlHWFgzNFpzOWxzQkhNS08zYnNtRTBkQUZ1MmJHSHIxcTNHL1FrVEp2REpKNTh3ZnZ4NG5KMmRTNnpGemMyTkw3NzRnbkhqeHVIazVNVENoUXNaUDM0OFAvendBdzg5OUJDVEowODJPbEZCUWRpcFRaczJBTVRGeGVIcDZXbHpQbWRuWndJQ0FnZ0lDT0QwNmRORVIwZnordXV2czIvZlBtTjc5ZXJWamZYVnFsVXI4WDhlSGg0RUJBU1VXUE9GQ3hkNDZhV1h5TW5Kd1dReThkQkRENVgxZExOMDZWTG16WnRIUkVTRXpmakdiZHUyTVdEQUFNTEN3a284TGpBd2tEdnZ2Qk9BbjMvK21jbVRKeE1URTRQSlpLSlhyMTQySVRvb0NLa05IejZjenAwN0E3QisvWHFXTEZtQ2g0Y0gvdjcrcEtlbk0zdjJiQ05zMXFkUEgyTVVhV0VsdmNFNGVQQmdXclZxeFlBQkE4b002VjI4ZUJFb0NJYVZGa29yelNPUFBFS2pSbzBJRGc3bXZmZmV3ODNOamR6Y1hPQi9IYzVxMWFxRnU3czdiZHEwb1d2WHJzYXg3Ny8vUGl0V3JPREJCeDlrN3R5NWVIcDZHbU5pblp5Y0dEUm9FUEMvTVp5Rnc1VUpDUW5HYlM4dnJ4SnJPMzM2dFBHMUt5MlVkaVA4OE1NUGZQREJCelpoTTFkWFZ5d1dDOHVXTGJOWjYrdnJ5Lzc5KzIyMldTd1dJaU1qV2J4NHNVMTN0K3ZOMTljWCtOL1hYMFJFUkc0OUVSRVJaZjRNTEJWWHIxNDlUQ1lUNTg2ZHErcFNSRVJFUkVSRVJFVGtUMGdkemtSRXBFSVNFeE94dDdkbi9QangvT01mL3pDQ1BHM2J0cVZwMDZhNHVycXlhdFVxTEJZTDMzenpEUzFidHFSRGh3NmxubS9Sb2tWQVFSZUROV3ZXRUJVVkJjQTMzM3pEakJrejJMNTlPd2tKQ1NRa0pQREdHMi93Mm11dllXZjN2NXowdVhQbmVQbmxsNDNPWFAzNzkrZS8vLzB2QUI5KytDRWhJU0g0K2ZuaDV1WldiampuL1BuempCa3pocnk4UEtBZ05EVnUzRGc2ZCs3TWQ5OTl4K1RKazNGeWNzTGUzcDY4dkR3Q0FnSjQ3YlhYR0QxNk5Nbkp5Y3lZTVlONTgrYmg3dTV1YzE2THhjS3FWYXVBZ2k1aXBYVnErOHRmL2xMaTl0NjlleHZkMmdvN2VmSWtNMmZPSkRFeEVZRDc3cnV2M0ZFNVI0NGNZZCsrZmF4ZnY5Nm9DYUJKa3laRVJrWWE5N3QxNjFac0hPZllzV041NXBsbmpMQ1RqNDhQcjcvK3VrMVh0OEpNSmhNdnZmUVMwNmRQSnpJeWtpMWJ0ckJ2M3o2YU4yL09MNy84WXB5blo4K2VOdU5ReTJNeW1aZzdkMjZ4OEtGMXRLTlZmSHk4Y2J0dTNib1ZQajhVZEZKNy9mWFg4Zkx5TWdKbVY2NWNBZjRYT0x2bm5udm8xNjhmVUREaTBocldjM0J3d003T2pna1RKcENibTh2MDZkTzVjT0VDVURBVzB4cE10QWFpQ2dmT0NvOW5yVk9uVG9tMWJkbXl4YmhkTk9SWUdaWHRxRGRzMkRBMmJOaEFjbkl5M2JwMTQ2R0hIbUxWcWxWczJiS2x6RTZHQVFFQi9PMXZmMlAxNnRYczI3ZVAyclZyYy8vOTkxOTEzZVd4aGtJTEJ5cEZSRVRrMWhFWEYwZHFhaXFob2FIcWJuWWRPRHM3NCt2clMyeHNiS2svdDR1SWlJaUl5TzB0TmphVzZPaG9ZbU5qQ1FrSm9YMzc5dGQ4em4vODR4L0dsSTgzM25qam1zOTNQWjA3ZDQ2UFAvNllsSlFVa3BPVGVmNzU1K25Zc2VNMW56YzdPNXVmZnZvSmdHYk5tbEcvZm4zT25EbERnd1lOU2ozbS9Qbnp2UGppaXdRSEJ6TnMyTEJpazBHU2s1TjU5dGxudWZQT08rbmF0U3RkdW5TNTVqcEZSSzQzQmM1RVJLUlVoWU04SnBPSktWT204Tk5QUHhsakRlM3M3SXpSaHdFQkFmVHAwNGRObXpaaHNWaDQ3YlhYbURsekpwMDZkVExPWVEySFdRVUZCYkZqeHc1V3Jsd0pGQVJ0ckNNcng0OGZ6NUVqUjRpT2ppWThQSno1OCtmejk3Ly9IWURvNkdobXpKaGhqUFRzMnJVcmt5Wk5JamMzbDAyYk5uSDU4bVVXTGx6SWpCa3piSzZYa1pGaEhGT1l2NzgvZ3dZTklpOHZqN3Z1dWd0bloyZldyMS9QK1BIanljM05KU2dvaUJkZWVJRVpNMmFRa0pEQXFWT25jSEZ4NGJubm51T2xsMTRpSmlhR1NaTW1NV3ZXTEp1dzBQYnQyNG1KaVRIdUp5WW1ZckZZcnZvTk5JdkZ3dHExYS9uc3M4K001N0pldlhvOCtlU1R4ZGFtcHFZYW5iS3lzN09OemxMKy92NDJ3Ymc2ZGVyZzVPU0V0N2MzUFhyMDRQLys3LytNd0ZsR1JnWmhZV0VjUEhnUUh4OGZrcEtTZ0lKZmRGYXNXTUhqanorT3Y3OS9pYlU2T3pzemJkbzBKazJhUkVwS0NtbHBhY1pvU1lEbXpadno5Tk5QbDlpNXJpeUYxOXZaMlpHZm4wOUdSZ1pIamh5aFJZc1daR1ptMm5Scks5b2RJelUxbFFVTEZoaTNTMkx0bEFVRjMydVhMMThHTUVZUmxUYWExU296TTVQWFgzK2RRNGNPQVFYZjU5YXhrMmF6bVo5Ly9obkFwdVBld1lNSGpkdkJ3Y0VBUmpqTEd0UmJzMmFOc1NZc0xJem5ubnVPQng1NGdINzkrbUZ2YjMvRHhrZzZPRGp3K3V1djQrUGpnNGVIQjVtWm1lemJ0dzhvUDlEWHZuMTcycmR2YjN3UFZQYnJMU0lpSXJlSHZMdzhEaDQ4aUplWFY2VS9NQ0NsQ3dnSTROZGZmeVVqSStNUDdaQXJJaUlpSWlLM2hsMjdkaG5OQWU2NjY2NUtCYzdDd3NKWXVYSWw3ZHUzcDN2MzdzYmY0dmZ1M1d2OFRiMmk0dUxpbURselpxV09LYW9pSDdTdVc3Y3U1ODZkTXlhT2JOMjZ0ZHpBMlpJbFMwcmRkKys5OStMbjUwZHVicTR4N1dUOCtQR0VoNGV6YU5FaUJnNGNhRXpXS2VyUW9VUEV4Y1VSRnhmSEUwODhVV3ovdG0zYmlJK1BKejQrbnVyVnE1Y1pPTHZubm52S2ZBemxtVGx6SmoxNjlPRHR0OTltNDhhTjEzUXVxNktORFVUa3owbUJNeEVSS1ZWMGRMUnhlK0xFaVlTRmhiRno1MDVqMi9EaHd3a0tDakx1anhzM2pqMTc5cENXbGtaMmRqWXpaODVrNHNTSkRCZ3dnSlNVRkp1eGdiMTc5NlpIang3TW1qVUxBRWRIUjJiT25HbThFZUxvNk1pTUdUT1lNR0VDbVptWnJGMjdscUNnSUFZTUdNQ0JBd2VNNEZoQVFBRFRwazBEQ242UTM3Tm5EOTI2ZFdQY3VIR2twS1R3NUpOUDR1enNqTDI5UGNuSnljWW5heHdkSFkxYXpHWXozYnQzWi8vKy9YejAwVWRHU016WjJabFJvMFl4ZE9oUVRwOCtUWEp5TXZDL3dGSEhqaDBaTm13WTMzNzdMV2ZPbk9ISko1OWs1c3ladEcvZm5yUzBOQ1BZWlBYNTU1K3paY3NXK3ZidGE1d0xZUFhxMWRqWjJka0UwU3dXQ3hhTGhmVDBkTnpkM1RsKy9EZ0xGaXl3NlVibTdlM043Tm16alNCVTRjYzBiZG8wNDVmRGd3Y1BHbU1jcmFOQXJlenM3RmkzYnAxeC8vejU4eloxclY2OUdvQUhIbmlBdExRMHRtL2ZEaFQ4c3JOOSszYkdqeC9QMEtGRHljL1BKejQrbnVqb2FLS2lvamg0OENBblRwd290ZHZVMGFOSGVmamhoNmxUcHc1QlFVSDQrL3RUczJaTi9QejhLdnhKbmRxMWF4djFUcHc0RVVkSFI4eG1zODAxbXpWclpuTk1Sa2FHOFpoS01udjJiS0tpb294dWR2SHg4Y2I1U3VzOFZ0anAwNmVaUFh1MjhUMVV2WHAxR2pac3lPT1BQMDYxYXRXNGVQRWlHUmtaUU1Gb1RpZ0lxRmxIakpwTUptT0U2Y1NKRTRtT2ptYmx5cFZzM2JyVnFNUFQwNU8wdERRT0h6N000Y09IOGZYMTVZRUhIcUJWcTFhbDFwV1dsbGJtTDhhbGFkQ2dBWGZkZFJlQmdZRUFuRGx6aG5mZWVZZTB0RFFBbTBCcFdieTl2ZkgyOXE3MDlVVkVST1QyWUEzNWQrclVTZDNOcnFONjllcXhmLzkrWW1OamI5aUhFMFJFUkVSRTVPWmxzVmhZc1dKRnFmdXQwemdBZnZ2dE4vN3puLytVdXJaRGh3NDBiTmpRdUw5aHd3YWJ2MUVYL2ZCM1plVG01aEliRzN2Vnh4YzJac3lZQ3A5cnk1WXROcE5GQ2dzSUNHRHg0c1VzWGJxMDFPTmJ0V3FGbjU4ZkxpNHV4cmJzN0d4am1zN2F0V3VKakl4a3dZSUZOaE44QU9ORDNmWHExU3Z4Zy8yYk4yODJicGNYS0N1dE1RRDg3ejJmR2pWcUdPOGxGVlc0ZmhHUnlsRGdURVJFU3BTUWtHRDhVUDd3d3c4ellNQUFjbk56amNCWjI3WnRHVGx5cE0weE5XclU0S1dYWHVLRkYxNGdMeThQRnhjWFk2eW1oNGNIelpzM0p5SWlnc2NmZjV5V0xWdnkwa3N2WVRhYkFYajIyV2VMdFF6MjkvZm5xYWVlTWo0Wjh2SEhIMU8vZm4wR0R4N01kOTk5QjhDY09YT01INUk5UFQxWnZIaXhNYnJTMWRVVkp5Y25mdi85OTJLUEx5UWt4TGk5YXRVcUZpNWNhUE00K3Zmdno3Ly8vVzhXTDE3TWtpVkxqSTVpTGk0dVRKMDYxVmc3WnN3WUxsNjh5STgvL2tpWExsMW8zYm8xT1RrNXZQYmFhOFl2YSszYnQ2ZHo1ODRzWExpUW1KZ1lQdnZzTTV0YWhnd1pVdXJYb1VHREJuenl5U2NzV3JUSUptem03Ky9QbkRsemJFSlFyVnUzNXRTcFV3REV4TVRZZEZlRGdqRFRmZmZkVitxMXdIYTBZMkd1cnE0ODlkUlQxSzVkbStYTGwyT3hXSEJ3Y0tCSGp4N0V4TVF3WWNJRTQydFpsSk9URTcxNjlTSXdNSkR2di8vZStMNnlXQ3ljUDMvZUp1UTJhdFNvQ2dmT0JnMGF4Q2VmZkdMY3o4M050ZG5mcTFjdi9QejhLblF1cThhTkc3TnQyN1lTOTVYMzNFSEJwNmlzejd1RGd3TXpac3dnUHorZnJWdTNGbHZidlh0M0FMNy8vbnRqYkdmTGxpMkpqNDluNmRLbDdOdTN6K2E1Z1lLdVowODk5UlI3OXV4aHlaSWxuRHg1a3NURVJCWXRXc1N5WmN1WU1HR0NNZTZ6c0V1WExwWDVpM0ZwdW5mdnpsMTMzVVZlWGg3dnZmY2Vtelp0TWpvZkJnWUdsdm05S3lJaUlsSVJXVmxaSEQxNmxQcjE2K1BqNDFQVjVmeXBWS3RXamRxMWF5dHdKaUlpSWlKeW04clB6eS8yZmtScDB0TFN5bHpyNmVscEJNNVNVbExZdTNjdlVQQjd4KzArN3RIZTNwNXExYXFSazVORFZsWVdmLzNyWDJuUm9nV3paODlteElnUnBLZW40K25wQ2NCZi92SVhBS01wUVhKeU1tUEdqREhPdFhqeFlvNGRPOGJKa3llQmd2ZDFDcjhQWWpWejVreHExS2dCd0ZkZmZWVnFiZGF3MnRpeFkrbmJ0MitaaitQcHA1OW0zTGh4eGJZLzlOQkRBRXlhTkltdVhidVNtNXZMOE9IREFYaisrZWVOOXdGRjVQYWp3Sm1JaUpUSXo4K1BTWk1tc1hQblRzYU9IUXNVZExuYXRtMGJack9aVjE1NXBkZ25NcUNnZzliVXFWTjU2NjIzR0R0MnJOSEZ5Y0hCZ1pkZmZwbGZmLzJWUG4zNmtKQ1FRSjA2ZFlpSmllSGhoeDh1OVFmZHZuMzdzbnYzYm5idTNFbmJ0bTJwVzdjdTFhcFZZOEtFQ1RSdTNMaFlvTWdhTnJNS0RnNG1QajdldUc4eW1XalJvZ1dUSmsweXRqM3d3QU44Ly8zM0JBVUYwYnQzYjdwMDZZS0Rnd05SVVZIczM3K2ZuSndjN08zdDZkbXpKNk5IajdhNXBzbGtZdkxreVhUcDBvWE9uVHRqTXBsSVQwODMzaXp6OWZWbDZ0U3BlSHQ3MDcxN2R6WnQyc1MrZmZzNGMrWU1GeTllTExVRG1GVzNidDF3Y0hCZ3pwdzVmUERCQjZ4ZnY1N3UzYnN6ZWZKa3FsZXZick4yekpneDVPVGtzSFBuVHRMUzBveHpPem82MHFCQkE0WVBIMTZzNDFkUm5UcDF3dFBUazZ5c0xOcTBhVVBIamgxcDA2YU44ZW1rSjU1NGdxNWR1L0xaWjU5UnIxNDlmSDE5OGZYMXBXdlhydnowMDAvR2VhcFhyMDdyMXEzcDFxMGJvYUdoUnEyREJ3L215SkVqN055NWsvMzc5M1A2OUdtYnpsMFBQdmhnbWZVVk5uVG9VTnpkM2RtNmRTdXBxYW5rNStkaloyZEh6Wm8xNmR5NU0vMzc5eTkyalBWVFNWRHd5MUZjWEp6Ti9oWXRXZ0FGWDFkSFIwZGNYRndJQ0FqZy92dnZwMGVQSHVYVzlPS0xML0xjYzg4UkV4UERqQmt6YU4rK1BlbnA2Ymk0dUpDZm40Kzl2VDJlbnA3Y2ZmZmREQnc0MEhqTzE2NWR5NFVMRnhnNGNDRE96czZzVzdmT1pxUnRxMWF0R0RseXBOSDlyRXVYTG9TR2hySno1MDQrLy94ejR1TGl5TTdPcG1uVHBoVisvaXJEM3Q2ZU8rKzhrdzBiTmdEUW8wY1BKazJhcEU4K2lZaUl5RFdMaUlqQVlyRVlQK2ZJOVJVUUVNQ2VQWHU0ZE9sU3NkK1ZSRVJFUkVSRXJzYWFOV3VNRDZBN096dnowVWNmR2Z1eXM3T04yMisrK1dhSnh6ZHExTWdJTVFFMGJOaXcxQkdNL2Z2M056NXNYdGt4alMrKytHS2wxa1BCRkpTU1RKMDZsYjU5KzVLUWtHQ0V4c3htTS9IeDhTUWxKZUhnNEVCT1RnNTc5KzRsSVNHQjVPUmtIQndjZVBQTk44bk56ZVdISDM3QTBkSFJaaElRRkh3SXEyaEhObXZEQlNqNDRQNmhRNGVLMVdOOS8rRDgrZk9NR2pXcTNNZjE5dHR2RzgwZFNySjQ4V0lDQWdMSy9KdS9pNHNMbnA2ZVJvT0d3dHRFNVBaa3NwVDNUcmVJaU56Vzh2THlzTGUzTis3SHhzYmk3ZTFkTE94VTFPSERoMm5ac21XWkkzRXlNakpZc1dJRm8wYU5LblBkcFV1WCtQbm5ueGt3WUVDbDY3OXk1UW81T1RuWTJkbGhiMitQczdOemlkZXlXQ3pGdGwrOGVKSDA5SFNnSU1oVzJSK2FkK3pZUVdCZ1lLbXRwQzBXQzJhekdiUFpURjVlSG5sNWVlVG41NU9mbjIvVTQrN3VUclZxMVl4am9xS2l5ZzJOVllSMWpHYkxsaTF0Mm1CYnIxRy9mdjFTMnl0YjVlYm1HbU04ejV3NXcrclZxd2tPRHFaWnMyWUVCd2VYR0Vnc0tqTXprOU9uVHhNWEY0ZTN0N2N4QnZSV3NYLy9mcDUvL25rQTVzK2ZUNU1tVFVoTVRDUStQcDQ3N3Jpand1ZEpTa3JpODg4L1o5cTBhWmhNSmo3NDRBUE9uRGxEaHc0ZDZONjlPL1hxMVN2MVdMUFp6QTgvL0VCS1NncWpSNCsrNXNkVWxyVnIxOUtnUVlNeXgzZk9temNQS0JpaitmampqOS9RZW9wNjk5MTNDUTBOdmUwL1VTY0NzR3ZYTG5idjNzM2t5Wk9ydWhRUmtWS2xwS1N3WmNzV1FrSkNqT0MvWEYrNXVibDgvLzMzTkczYTFLYkxzNGlJaUVoVjBlK3JJbFVuT3p1YmI3NzVoalZyMXZET08rOFFIQnhjYk0wWFgzekJMNy84d21PUFBVYVhMbDJLdlcrU2taSEJZNDg5UmtaR3hsWFgwYWxUSjk1NDQ0MEtyYTFzNEt6d1NNMU5tellSSFIzTnNtWEx1TysrKytqWXNhUHh2c1VISDN4QVhsNGVibTV1TmwyOXJCM0JyQjlldDk0dktYRFd1M2Z2VWtkeUZ1Ymc0TURubjMrT3Y3Ky9jVDU3ZTN1OHZMd0FTRTFOTmNady91dGYvMkxreUpHbFRwU3hXckZpQlo2ZW5qYUJzNUxlaTdJK0Y2VzlyMmZkdjNqeFl2ejgvSzdxZmJpaXBrK2ZUdS9ldmEvNVBDSnk0NW5LZW9PK0F0VGhURVJFeWxRNGJBWWwvOEJha29xRWJkemMzQ29VU1BIdzhManFIM0tkbloxeGRuWXVkMTFKL3oydFVhT0cwWkw0YXBUWEVjdmFSY3NhMnFxSTZ4RTJnNExSak5kNmpjSjFOMmpRZ0dlZmZiYlNkYmk2dWhJU0VuTEx2dm5WdG0zYllyL2tXcnUrVlViTm1qV040QnJBeElrVEszeXNnNE1ERHp6d1FLV3VkN1VHRFJwVTdwcm5ubnZ1RDZoRVJFUkUvZ3grKyswM1hGMWRiMWlYVmluNG1iMU9uVHFjUFh2Mmx2MlpXMFJFUkVSRXJvL3Z2LytlWmN1V0FRVWpHZWZQbjIrRW5nQk9uVHJGOHVYTHljdkw0OVZYWCtYVlYxK2xhOWV1TnVkWXRtelpOWVhOL2tnV2k0VjMzbm1IVTZkT0VSWVdScTFhdFJnMGFCRDkrL2MzUHBUdjcrOWY0aGpKb2tycUVCWVlHQWdVZFBuS3k4c2pKeWVIV3JWcTBhOWZQL3o4L0toZHV6YTFhOWVtWnMyYXhkNkQ4dmYzTjZheEZBN0pMVm15eEFpYkRSczJqQ2VlZU1JNFp2TGt5VWEzTXdlSDRqR1BvcDNTWnMyYXhjeVpNNEdDNlRWRjM0Y29pOGxrTW1xMmRsT3I2RFlSdVgwb2NDWWlJaUlpSWlJaUluK29zMmZQa3B5Y1RHaG9hTEVQdWNqMVZiOStmYzZkTzBkU1VoSTFhOWFzNm5KRVJFUkVSS1FNV1ZsWm5ENTltclMwTkNveXFDd2dJS0RDalFLR0RoMUtaR1FrTzNmdUpERXhrVmRmZlpWMzMzMFhCd2NIekdZemMrZk9OVHB0RFJzMnJGalk3Tml4WTZ4ZXZkcTQvOVpiYjlHbVRSdWJOWU1IRCtieTVjdEE1VWRnWGc4ZmZ2aWg4Umlpb3FKNDVaVlgrTTkvL3NPUFAvN0loUXNYK1BycnIyMG1aQlFkSWJsaXhRcWdlRE9Ha2pScDBvUlZxMWJoN3U3T1N5Kzl4SjQ5ZTZoWnM2YlJBUTBLcHJ3Y09YSUVkM2QzNnRldlgrNDVUNTA2QllDVGt4TkRodzYxMlZjNDBGVlM0TXdhWUxNcStzSDRrSkNRWW12R2pCbFRZaDFQUGZXVThVRjNhMWUyRjE1NGdidnZ2cHVjbkJ5alNjUXJyN3hDMTY1ZFNVbEo0ZEZISHkzMzhZbkluNHNDWnlJaUlpSWlJaUlpOG9jeG04MGNPblFJWDEvZk1rZUh5L1ZScDA0ZG5KeWNPSDM2dEFKbklpSWlJaUkzcWZ6OGZNTER3L25sbDE4cTNTbXF2TURaZ1FNSE9ISGlCQUJCUVVIczNyMmJ2THc4OHZQempRRFo4ZVBIamJDVHA2Y243dTd1L09jLy96SE8wYWRQSDdadTNXcUV1WHIwNkZFc2JIWTFTZ3M4V1JVZUxWbmUyc1dMRitQbTVnYkErZlBubVRKbENwNmVuanoyMkdNTUhUcVVyNzc2aWthTkd0bE14WEYzZDdjNWg2ZW5aN0Z6RnIzKzJMRmpDUTBOcFZhdFdqZzVPZG1jNS9mZmYyZlJva1hFeE1Sdyt2UnBMbHk0QU1Damp6N0tYLy82MXpMckIvajQ0NC9ac1dNSFVWRlJwS2VuMjB6aEtmeDlZUTNFMWFsVGh4VXJWdkRRUXc4VmUzNnM0Ym5DeDVmMEhLNVlzUUozZDNlYjUzcisvUGtzV0xEQVp0MmNPWE40ODgwM2JiYTk5dHBySlU0UUVwSGJnd0puSWlJaUlpSWlJaUx5aDRtS2l1TEtsU3QwNjlhdHFrdTVMZGpaMmRHZ1FRTk9uanhKbXpadFN2d2t2SWlJaUlpSVZKMnNyQ3hXcmx4SlltSWlIVHAwSURBd0VGOWZYNnBWcTNaZHpyOXo1MDdXcmwxYmJIdFVWQlJSVVZIRnRxZWxwYkZ3NFVLYmJhMWF0YUpmdjM2c1dyVUtOemMzSmt5WWNGMXFLem9HOG5xdDNiaHhJems1T1NRbUpqSnYzandhTkdqQTAwOC9UZXZXclltT2pqYldGUTJZRlhYMDZGRWNIQnpvMWF1WHNjM0h4NGVBZ0FEamVZcUppVEhPbVpxYXl2TGx5NHVkSnlrcHllYit4WXNYK2ZUVFQ0M2JWdFlSbFJzMmJDQXNMSXkycTNDeEFBQWdBRWxFUVZRRkN4WVlJYnJjM0Z4am5mWDNPcFBKaEtlblo3SE9aVkFRZ3JPR0FuMThmSEIyZGk1eFhVblBnY1ZpS2RaaHI2TGJST1Qyb2I4d2lZaUlpSWlJaUlqSUgrTHk1Y3NjUDM2Y29LQWdtMDlxeTQwVkdCakk4ZVBIaVkyTkpUQXdzS3JMRVJFUkVSR1JRclpzMmNLbFM1Y1lNV0lFdFdyVnF1cHlTdFd3WVVOYXQyN053SUVEMmJGakIvLzg1ei9MWEc4ZHhWalVIekZxOC9ISEh5Y2tKSVRQUHZ1TW1KZ1l6cHc1WTR6NnRIWWRBOHJ0QXYzMjIyOVR2WHAxbThCWmNuSXlzYkd4Mk52YnMyYk5taEtQOC9UMHBINzkrdmo3K3hNY0hFeUxGaTFzOXFlbnB4ZnJRQVlGb2JJdnZ2aUM5UFIwMHRQVG1UdDNMck5telFMKzErMnQ4TGpQOHJxK1djMmZQNy9NL1o2ZW5yejMzbnNsZm0xbXpackZqaDA3QVBqMDAwOEpDZ3FxMERWRjVNOVBnVE1SRVJFUkVSRVJFZmxESERwMENEczdPMEpDUXFxNmxOdUtoNGNIM3Q3ZW5ENTlXb0V6RVJFUkVaR2JTSFIwTk1lT0hXUGd3SUUzTEd4bURTcVpUQ1kyYnR4NFRlZWFObTBhdnI2K3JGcTE2bnFVVm03NHJILy8va1pucjRvRTFXSmlZb3pidnI2K1RKOCtuZFdyVjNQdTNEbnExcTFMVEV3TWh3OGZOdFk0T2pyYUhHTmxNcGxvMEtCQmlkZFl1SEFoQ3hjdTVQSEhIOGZQenc4M056ZWNuWjJKakl3RVlPN2N1YlJ0MjVZTkd6Ynd6VGZmOE9pamo1WTc5clJ3UFRObXpPRHBwNS9HYkRZVEhoN082dFdyR1RKa2lQRjFMTnkxdWpKZDM4cVNrWkZCUmtaR3NlMXBhV25zMnJVTGdHYk5tbEdyVnEwUzF4WGw3T3lzN3RvaXR3SDlLeGNSRVJFUkVSRVJrUnN1SVNHQmMrZk8wYnAxYTV5Y25LcTZuTnRPWUdBZ3YvNzZLNWN1WGNMRHc2T3F5eEVSRVJFUkVlRGd3WVA0K1BqUXBFbVRHM2FObEpRVW9DQUVkSzE4ZlgwQmFOQ2dBWDM3OWkyMmYrdldyVVl3cXFUOU45cllzV01ydGUvYmI3L2wyMisvTGJiZDBkR1IvLzczditWZTcrdXZ2d1lLZ2wvV2JtTUpDUW1zVzdlT0R6LzhFSXZGd3NxVkszbjIyV2R0amdzSUNEREdXNDRaTThZbU9CWWNITXlvVWFQNC9QUFBBZmp5eXkrNTU1NTdTdXh3VmxZSWIvejQ4Wnc2ZFlyT25Uc2JYZExLVWxwSE9xdW9xQ2lHREJsUzdua0FaczZjU1k4ZVBTcTBWa1J1WFFxY2lZaUlpSWlJaUlqSURXVTJtOW0zYngrZW5wNEVCd2RYZFRtM3BZQ0FBSDc3N1RkaVltSzQ4ODQ3cTdvY0VSRVJFUkVCenA4L1Q2TkdqVzdvTlU2ZVBBbVVQejZ5TXRxMWEwZTdkdTJLYlE4TEN6T0NVVk9uVHIxdTE3dVpUSjgrbmQ2OWU5dHNxMWV2SHRXclYrZnk1Y3Q4OWRWWEpDY25BM0QzM1hmenpEUFBWUG9hanp6eUNELzk5Qk1XaTRWcDA2Ymg1dVptZEhvcjJqbHN5NVl0TEZ1MnpHWmJYbDRlNTgrZkIrRG8wYU5sanQ0Y09YSWtQWHYyckhTTklpSUtuSW1JaUlpSWlJaUl5QTExK1BCaHNyS3k2TktsQzNaMmRsVmR6bTNKMGRHUmdJQUF6cHc1UTh1V0xmVjFFQkVSRVJHNUNlVG01dUxwNlhuRHpoOGJHMHRpWWlKUTBQWDRWbU94V0NxMS9wMTMzaWwxWDA1T0R2Lzg1eitOYm1JQkFRR01HaldLR2pWcUZGdGIyZCtYVENZVGQ5eHhCK0hoNFViWTdLR0hIcUpYcjE3TW56K2ZSeDU1QkQ4L3Z3cWZ6ODdPanRkZmZ4MHZMeThqWUhibHloV2dlT0FzSXlPanpOR2FhV2xwcEtXbGxicmZPaUt6Y0xlMG8wZVBNbm55WkhKemN3a0pDV0hldkhrMno4bWxTNWVZUG4wNjBkSFJPRHM3TTIvZVBCbzNibHpoeHljaWZ3NEtuSW1JaUlpSWlJaUl5QTJUbEpURWlSTW5hTmFzR1Y1ZVhsVmR6bTB0TURDUW1KZ1k0dVBqOGZmM3IrcHlSRVJFUkVTRWdyRFNqYko1ODJiajlxM1c2VGd5TXRMb2xsWTBaRldhVnExYUZkdVdsNWRIV0ZnWVgzNzVwVTB3S3pZMmx0bXpaOU82ZFd0Njl1eEo5KzdkY1hOeksvY2E1ODZkWSt2V3JmajUrUkVTRWtKOGZEeExseTVsejU0OXhwcCsvZm94ZnZ4NGxpOWZ6dHExYTdsMDZSSXZ2ZlNTc1Q4MU5aVUZDeFlZdDB0aUhWOEtFQjBkemVYTGx3RndkWFV0dFRacmFNdzZIdFBhalczTGxpMjgrZWFiSmE0cEtqazVtWmRmZnRub3FCWVpHY25Ja1NOcDBxUUp6Wm8xbzBhTkduejU1WmNrSmliaTZ1cktLNis4b3JDWnlHMUtnVE1SRVJFUkVSRVJFYmtoOHZMeTJMdDNMKzd1N3JSbzBhS3F5N250MWF4WkV6YzNOMDZmUHEzQW1ZaUlpSWpJbjF4bVppYnIxcTBEQ2tKdFhicDB1ZVp6bGhaU3F1emFGMTk4a2J2dnZ0dG0yNFlORy9qa2swK29YcjA2OXZiMkpDUWtHUHNLaDY4cUlqNCtucU5IajNMZ3dBRjI3OTdOeFlzWGpYM2UzdDZFaElTd2UvZHV6R1l6Ky9mdlovLysvWHo0NFlkMDd0eVpQbjM2MEtsVEo0NGZQdzVBZG5ZMnp6MzNuSEg4MTE5L0RVRDc5dTJ4V0N6czM3Ky9XQ2UybjMvK21RY2ZmSkRkdTNjRDBMWnRXNXY5R1JrWnJGNjl1dFQ2WjgrZVRWUlVGUGIyOXVUbDVSRWZIMjljbzA2ZE9wVjZMa3B5NmRLbFV2ZjUrUGl3YU5FaWpoNDlTa1JFQkFjT0hDQTZPcHFFaEFSKy92bG5tN1Z0MnJUQnpzNk9uSndjcWxXcmRzMTFpY2l0UllFekVSRVJFUkVSRVJHNUlTSWpJOG5JeUtCWHIxN1kyOXRYZFRsQ1FaZXppSWdJcmx5NWdyT3pjMVdYSXlJaUlpSWlOOGkzMzM1ckJJczZkdXhZNmREV0g2MUZpeFprWkdRWUl4NEw2OW16WjRYT3NYNzllajc5OUZPakcxaFJQWHIwNE9tbm44Ykx5NHRMbHk2eGRldFdObXpZd0lrVEp6Q2J6ZXpjdVpPZE8zZlNva1VMT25Ub0FJRFpiT2J3NGNQRnp2WHJyNzhhSVRCWFYxY2VlK3d4bkoyZCtlQ0REOGpJeUdEczJMRkFRZGl2WThlT0ZhcmZxbkhqeG16YnRxM0VmZmZkZDErbHpsWFVtREZqT0hmdW5ISGZ5Y2tKS0JpOWVlYk1HZExUMDBsT1R1YkNoUXVjUFh1VzFOUlVtMENkeVdReTdvZUZoUkVXRm9ham95UE5temVuZGV2VzNIZmZmVGY5OTVxSVhCOEtuSW1JaUlpSWlJaUl5SFdYa3BMQzhlUEhhZEtrQ1Q0K1BsVmRqdngvRFJzMkpDSWlnak5uenRDMGFkT3FMa2RFUkVSRVJHNlE3dDI3czJIREJsSlNVaGcyYk5oMU9XZEFRTUIxT1UvMTZ0V0xiYXRYcng3T3pzNWN1WExGWmwzUG5qMTU3TEhIS25UZVBuMzZzR3JWS3B2QW1aT1RFOTI2ZFdQSWtDRTJ2d041ZUhnd2VQQmdCZzhlek1tVEoxbTNiaDFidDI0bE16T1RObTNhMExCaFF3Q3FWYXRHdzRZTmFkU29FWUdCZ2NiLzFxOWZ6OWRmZjAzLy92MFpObXdZWGw1ZUFCdy9mcHoxNjljYjErbllzV094MzRrREFnSll2SGd4QUpNbVRTSXVMczVtdjdWRHVNbGt3dEhSRVJjWEZ3SUNBcmovL3Z2cDBhTkh1YytEOWZtMWppSjFjSEF3dHRXdFc5Y1lMZXJsNVVXN2R1MEF1SHo1TWxPbVRDbldyUTNBenM2T2tKQVE3cm5uSG5yMjdNbVpNMmNJQ3d2ajU1OS9KaTR1anR6Y1hBNGRPc1N4WThjWU5HaFF1ZldKeUorRHlWTFNLNGFJaUlpSXlDM20zWGZmSlRRMDlMcTBoaGU1MWUzYXRZdmR1M2N6ZWZMa3FpNUZSRzVUK2ZuNWJONjhHYlBaekwzMzNxdnVaamVablR0M2twR1JjYzJmakJjUkVSR3BMUDIrS21MclJ2OU5NejQrbmxXclZ2RzN2LzN0aHB6L2VqT2J6VmdzRmt3bUUzWjJkdGpaMlZYNkhKR1JrU3hhdElpbVRadlNxbFVyMnJScFUrSHV6bGV1WEdIYnRtMjBiTmtTYjI5dkVoTVRxVisvZm9sMW1NMW1ybHk1Z3B1Ylc3Rjl1M2Z2WnUvZXZiaTV1VEYwNkZBOFBUMHIvVGdxS2pNemsvVDBkQUQ4L1B6S1hSOGJHMHRLU2dvT0RnNEVCUVhoNHVKaTdKczhlVElSRVJINCtQaFF2MzU5R2pWcVJOT21UV25UcGsySmp4UGc1TW1UL1BUVFQyemJ0bzN1M2JzemJ0eTQ2L1BBUk9TR001bE1wbXM1WGgzT1JFUkVSRVJFUkVUa3VqcDY5Q2hwYVduY2RkZGRDcHZkaEFJREE5bTFheGZKeWNucVBpY2lJaUlpOGlkV3UzYnRXeVpzQnYvcnlIVXRRa0pDZU8rOTk2N3FXR2RuWi9yMTYyZmNMNmtUbTVXRGcwT3BJYXpRMEZCQ1EwT3Zxb2JLY25WMXhkWFZ0Y0xyQXdJQ1N1MVVOMnZXTEp5Y25DcjFlM3h3Y0REQndjR01HVE1HczlsYzRlTkU1TlpYK1Vpd2lJaUlpSWlJaUloSUtkTFMwamg2OUNqQndjSFVxbFdycXN1UkV0U3BVd2NuSnlkT25UcFYxYVdJaUlpSWlJaklUY0xWMWZXYVBqUjJQUUtESW5MclVPQk1SRVJFUkVSRVJFU3VDNHZGd3Q2OWUzRnhjZUdPTys2bzZuS2tGSFoyZGdRR0JuTDI3Rm15czdPcnVod1JFUkVSRVJFUkVibkZLSEFtSWlJaUlpSWlJaUxYUlZSVUZLbXBxYlJyMXc1SFI4ZXFMa2ZLRUJ3Y2pNVmlVWmN6RVJFUkVSRVJFUkdwTkFYT1JFUkVSRVJFUkVUa21pVWxKUkVaR1VuRGhnMnBYYnQyVlpjajVYQjFkYVZ1M2JxY1BIbVMvUHo4cWk1SFJFUkVSRVJFUkVSdUlRcWNpWWlJaUlpSWlJaklOY25PemlZOFBCeDNkM2ZhdEdsVDFlVklCVFZ1M0ppc3JDemk0dUtxdWhRUkVSRVJFUkVSRWJtRktIQW1JaUlpSWlJaUlpSlh6V0t4c0dmUEhuSnljdWpjdVRNT0RnNVZYWkpVVU0yYU5mSHk4aUk2T3JxcVN4RVJFUkVSRVJFUmtWdUlBbWNpSWlJaUlpSWlJbkxWamg4L1RueDhQRzNidHNYVDA3T3F5NUZLYXRTb0Vjbkp5YVNtcGxaMUtTSWlJaUlpSWlJaWNvdFE0RXhFUkVSRVJFUkVSSzVLVWxJU2h3OGZwa0dEQmpSczJMQ3F5NUdyVUw5K2ZaeWNuRGh4NGtSVmx5SWlJaUlpSWlJaUlyY0lCYzVFUkVSRVJFUkVSS1RTY25KeUNBOFB4OTNkbmJadDIxWjFPWEtWN096c0NBNE81dXpaczJSbloxZDFPU0lpSWlJaUlpSWljZ3RRNEV4RVJFUkVSRVJFUkNyRllyR3daODhlY25KeUNBME54Y0hCb2FwTGttc1FIQnlNeFdMaDFLbFRWVjJLaUlpSWlJaUlpSWpjQWhRNEV4RVJFUkVSRVJHUlNqbCsvRGkvLy80N2JkdTJ4Y1BEbzZyTGtXdms3T3hNUUVBQUowNmNJRDgvdjZyTEVSRVJFUkVSRVJHUm01d0NaeUlpSWlJaUlpSWlVbUhKeWNrY1BueVloZzBiMHJCaHc2b3VSNjZUeG8wYmMrWEtGZUxpNHFxNkZCRVJFUkVSRVJFUnVja3BjQ1lpSWlJaUlpSWlJaFdTazVORGVIZzQ3dTd1dEduVHBxckxrZXZJMjlzYkh4OGZvcU9qcTdvVUVSRVJFUkVSRVJHNXlTbHdKaUlpSWlJaUlpSWk1Y3JQenljOFBKenM3R3hDUTBOeGNIQ282cExrT212VXFCSEp5Y21rcEtSVWRTa2lJaUlpSWlJaUluSVRVK0JNUkVSRVJFUkVSRVRLdFgvL2ZoSVNFbWpmdmowZUhoNVZYWTdjQVBYcTFjUEZ4WVVUSjA1VWRTa2lJaUlpSWlJaUluSVRVK0JNUkVSRVJFUkVSRVRLZFBUb1VVNmZQazNMbGkycFg3OStWWmNqTjRpZG5SM0J3Y0djUFh1V3k1Y3ZWM1U1SWlJaUlpSWlJaUp5azFMZ1RFUkVSRVJFUkVSRVNuWDI3RmtpSWlJSURBeWtlZlBtVlYyTzNHREJ3Y0hZMjl0ejdOaXhxaTVGUkVSRVJFUkVSRVJ1VWc1VlhZQ0lpTWpOSWlNamc1OS8vcGwrL2ZxVnV1YWJiNzdoMHFWTEFEeisrT000T1RtVmVjNjR1RGpxMXExN1hlc3NTV3hzTEd2WHJtWFVxRkc0dWJsVitMakV4RVJxMXF5SnlXUXF0aThoSVlHVWxCU0FDcit4ZVA3OGVWNTg4VVdDZzRNWk5td1lqUnMzdHRtZm5Kek1zODgreTUxMzNrblhybDNwMHFWTGhXdTErdGUvL2tWNmVqcDJkbmFNSFR1MlVzZG1aR1N3YWRNbUJnOGViUE9ZaHc4ZkRvQy92ei92dnZ1dXplTTVldlFvdlh2M3J2QTF0bXpaUWtaR0JnQVBQUENBemI1dnYvMFdBQThQRC9yMzcxL2k4V2ZPbkNFbko4Zm11Yk5ZTEJ3NGNBQUFaMmRuV3JSb0FSUjhqZno4L0NwY1cwVmR1WEtGMU5SVTZ0U3BZMnc3ZHV3WWMrYk00ZTY3NytiKysrL0h4OGVueEdNSERod0lRRUJBQUFzV0xManV0ZDFLYnVYWGxPdGwyN1p0WEx4NGtZQ0FBSm8wYWZLbkc3OFdFUkVCZ0plWFY2bGZsK2pvYUxLenN3Rm8yYkxsSDFhYmlNajFrcFNVeE42OWUvSHo4Nk50MjdaVlhZNzhBYXBWcTBhalJvMDRmdnc0elpzM3g4WEZwYXBMRWhFUkVSRVJFUkdSbTR3Q1p5SWlJaFFFdG1iT25FbGNYQnh4Y1hIODlhOS9MWEhkRHovOFFFSkNBZ0NQUGZaWXFlYzdjZUlFQ3hZczROaXhZM3owMFVjRUJRVUJzR1BIamdxUHBpa3JwRkxZcDU5K3lzcVZLN0ZZTEdSbFpURmx5cFFLSFplWGw4ZllzV094V0N4MDZkS0Y1NTkvM21iL3YvLzliOWF1WFF2QXBrMmJLblRPUTRjT0djL2hFMDg4VVd6L3RtM2JpSStQSno0K251clZxMTlWNE96Nzc3OG5LU2tKQndlSFNnWE84dkx5ZVAzMTF6bHc0QUI3OSs3bGhSZGV3TjNkSFNoNEl4V3dlVFB0OTk5L1o4cVVLYVNrcE9EaDRVR0hEaDJLbmZPRkYxNEF3TmZYbCtlZWV3NkFaY3VXRVJzYkN4UVBuSDMrK2VkQVFSaXJ0TURaa2lWTDJMRmpCNzYrdnN5ZVBadUdEUnNDTUgzNmRDd1dDLzcrL256MTFWZUVoWVh4eGh0dk1HREFBSjU4OGtrY0hBcCtyRHQvL2p3N2R1d284ZHdEQnc1azVjcVZtTTFtY25KeXlNcktJak16azh1WEw1T2VuczZsUzVlNGVQRWltWm1aMk5uWjhlT1BQeHJCdkkwYk54SVhGOGUzMzM1clUzdE9UbzdOTmE1Y3VRSkFWbGFXelQ0N096dWp4dHZCcmZLYWNzODk5MVRvMkpLVTk3cGdzVmhZdEdnUkZ5NWNBT0R0dDkrbWRldldGVDcvbmoxNzJMZHYzMVhYQi9DM3YvME5LUDF4RGhreWhIWHIxbFhvWENOR2pHREVpQkUyMnlaTm1nUkEzNzU5bVRwMUtsRHcycEdabVltM3R6ZGVYbDdNbVRQSGVFMm82R3VwaU1qTklpTWpnN0N3TU56ZDNRa05EY1hPVG8zeWJ4ZE5talFoT2pxYVk4ZU9WZXEvM3lJaUlpSWlJaUlpY251NGZkNzFFeEVSS1VOR1JvWVJPbHErZkRrT0RnNDgvdmpqeGRaWkxCYmp0cU9qWTZubjI3Tm5ENGNQSHdiZ2pUZmU0Si8vL0NkT1RrNTgrZVdYUnZDZ1BCVU5uSFhyMW8yVksxY0NCYUdnKysrL24yYk5tcFY3WEdSa3BCRlU4Zkx5cXRDMXltTU5oOVNyVnc5L2YvOWkremR2M216Y3Z0cWdTMjV1TGxEUWVhRXlDZ2VnOXU3ZHk5Ly8vbmZlZU9NTjZ0V3JWMnp0K2ZQbm1USmxDb21KaVVCQmdLUWsxc2NiRUJCUXFWcEtrNUdSd2U3ZHU0R0NJSmUxTnBQSlJMVnExY2pPenNac05wT2ZuOC95NWNzeG04MnNXYk9Ha3lkUDh0cHJyK0hoNGNIWnMyZU5ZRnRSanp6eUNQLys5NytOYmt0bHljL1A1OUtsUzNoNmVuTGx5aFcyYk5rQ1FQLysvZkgxOVRYV0RSZ3dvTVRqejUwN1o3TXZKQ1NFOTk5L3YySlB4Si9BcmZ5YVVsazVPVGtsaHJhU2twS01zSm1Ua3hPblRwM2kxS2xUNVo3dndRY2ZCQXBlbzFhdlhuMU50VmtEWjZXeHM3TXpYbFBLazVlWFY2RjFYMzc1SlZ1M2JxVjc5KzY4L1BMTEZUcEdST1JtbEoyZHpjOC8vNHlkblIzZHVuVXI4NzlUOHVmajVPUkVjSEF3SjArZXBIbno1dVYyWVJVUkVSRVJFUkVSa2R1TEFtY2lJaUlVakl4ODZhV1hlUFhWVjhuUHoyZlpzbVg0Ky92VHQyOWZtM1Ztc3hrb0NDbVU5YWJic0dIRDJMTm5ENUdSa2NUR3hySmd3UUtqRTg3MUZoSVNRbzhlUFFnTEM2TlhyMTVHMTY3eTdOcTF5N2pkckZrejFxeFpZN1AvOU9uVHh1MmkrNnlzSGJ6KzhwZS9BQVVqTTYzL1AyYk1HR1BkNHNXTE9YYnNHQ2RQbmdRS0FsU2ZmUEpKc2ZQTm5EbVRHalZxbEZtM05TUlh2WHIxTXRjVjVlYm14bHR2dmNYY3VYUFpzV01IY1hGeC9QRERENHdmUDc3WTJrOC8vWlRFeEVSTUpoUFBQUE1NOTk5L2Y2V3VkYlhXclZ0bmhGLzY5T2xqMHhITTJkblpDSnpaMmRueDl0dHY4K2FiYjdKejUwNGlJaUpZdEdnUnp6MzNISTZPanNiWXdyeThQT1A1Y25Cd3dNN09qc0RBUUtLaW9vQ0MwSjZMaXd0cGFXa0ErUG41MGFGREIzeDlmZkh6ODhQWjJSa29DREpldm53Wkp5Y25oZzhmenFWTGwvNTBveEd2dDF2dE5hVjI3ZHJNbmoyNzNIVXZ2dmdpOGZIeE50dXlzckw0NXovL1dlWngyZG5aNWE2eHNnYk9ib1FSSTBadzk5MTM4L1RUVDNQbHloVWFOV3BrN092VHAwK0pRZGlpM1I5THNuUG5UbHhjWEJnMGFCQXhNVEVBQkFZR1hyZTZieVZtczVrelo4NlFtSmhJVmxaV2hZTjZjbnV5dDdmSHhjVUZYMTlmR2pSb2NGdDF3cnpaNWVYbHNXdlhMcTVjdVVMUG5qMXhkWFd0NnBLa0NqUnAwb1FUSjA1dy9QaHg3cmpqanFvdVIwUkVSRVJFUkVSRWJpTDZhNjZJaU1qL0Z4b2F5b1FKRTVnL2Z6NWR1M2FsUjQ4ZXhkWllPMlJaZ3ppbHNiT3pZL0xreVl3ZlB4NnoyWXpaYkM3MnBudEpvOVhHakJsVGFyZWlpblFFMjdoeEl4czNiaXh4bjdPek05OS8vNzF4ZitmT25VQkJLTUxlM3A2UFAvNjQxUE9XdHM4YU9MT09CTFRLeXNvcTlqaSsrKzQ3NDdiRll1SFFvVVBGenBlZm4xOXFEUURwNmVsR1FLZThyMEZoY1hGeHhybEhqaHhKVmxZV0tTa3AzSHZ2dlRaMTV1Ym1FaHNieTVBaFEvanR0OThZTW1RSXJWcTFNdFpjcjA1bUpjbk56VFc2T2RuWjJURjQ4R0NiL1c1dWJxU2xwUmtCTWljbkoxNSsrV1htelp0SFltSWlUejMxRkFEdDJyVXpPdDdOblR2WDZDbzNZY0lFWXhzVVBIL1dzVmpXNzYxV3JWb3hjZUpFbSt1YXpXYVdMMThPd1BEaHc4bkx5MlBZc0dIVXJWdVhnUU1IOHZYWFg5dXN0NFlQNjlTcHc5dHZ2MjFzdngyN290enNyeW1GSlNVbDhjb3JyMVJvM1I5bDlPalJqQjQ5dXNSOTk5MTNIM2w1ZVhoNmVySml4WW9LbjlQTHk0dXNyQ3hqOUd2YnRtMk5mWFhxMUxHNVg1clkyRmltVFp0bU13STFNek9UTld2V1lHZG5ad1RPbGl4WndwSWxTMnlPTGZvNi92WFhYK1BuNTFmaCttOTJLU2twSERseUJCOGZINW8zYjQ2Ym14djI5dlpWWFpiY3hQTHk4c2pJeU9EOCtmT0VoNGZUb2tVTHZMMjlxN3FzMjU3RlltSHYzcjBrSnlmVHRXdlg2OVlKVjI0OUxpNHVCQVlHY3VMRUNabzJiVnJwRHNNaUlpSWlJaUlpSXZMbnBjQ1ppSWhJSVlNSEQ4YlgxNWN1WGJwZ01wbUs3YmVPSXN6SnljRmlzWlM0eGlvZ0lJQm5uMzJXQmcwYTBMUnAweHRXODlXSWpJdzBRbUwzM252dmRUdXZ2YjI5OGFaa2FtcXFFWWhKVEV4aysvYnRGVHErTElVN0svMysrKy9rNXVaV0tNajAxRk5QR1VHdHdzYU9IVnZzL0lVN3N5MWJ0b3hseTVZWjk2MkJucUtoa2RqWTJCSURnYVdGQkszckhSMGQrZTkvL3dzVWREZExTVWtCb0V1WEx0U3VYZHZtR0E4UEQrTGk0c2pPemlZM054Y0hCd2RTVWxLNDc3NzdpSXVMNDd2dnZxTkZpeFpHOTRuVnExY2JZYk4rL2ZveGFOQWdvT0NOdy96OGZKdFJqbVZadVhJbEZ5NWN3Ti9mbjRjZmZwaTVjK2VTbTV0TFhGd2NIMzMwRVI5OTlGR0p4LzMrKys5RytNenFpU2VlWU5pd1lSVzY3cC9GcmZLYVlqYWJLenlhc3loUFQwK2JzRnQyZGpaUFB2a2s1ODZkdzk3ZW5qZmZmSlBXclZ0ZnIxTEp6TXcwWGx1dUpxejE2NisvQWhBVUZHUVRiRm02ZENsTGx5NHQ5L2kwdERTU2twSnNSbkdHaElTUW01dEwwNlpOeXczTy9sbWxwS1FRR1JsSnk1WXRGVTZSQ3JPM3Q4ZlQweE5QVDA5U1UxT0ppSWdnSkNSRW9iTXFGaEVSUVd4c0xHM2J0cVZPblRwVlhZNVVzV2JObW5IcTFDbWlvNk1KQ1FtcDZuSkVSRVJFUkVSRVJPUW1vY0NaaUlqYzlzTEN3amg2OUtqTnRxNWR1eFpibDVPVFl3UU16R1l6U1VsSitQcjZGbHYzelRmZmNPN2NPZVArd1lNSG1UcDE2alhYYVEwTWxXVHQyclZBd2RqRS92MzdsN2ltY0VlQ3d1RVFiMjl2dW5UcHdvOC8vZ2pBOXUzYmVmUE5ONHNkZisrOTk1WTd3cy9mMzUvRml4Y0R0cDJWbGl4WlluUW1HelpzR0U4ODhZUnh6T1RKazQxdVorV04wanA3OXF4eDIydzJjK0xFQ1pvM2IxN21NYmVDOVBSMG0wNUl2cjYrWkdabWN1SENCZU4vMXJHWFVORDVLVGs1MlhoT3JmN3lsNzl3eHgxM2NPalFJVDc5OUZPZzRFM0N2Ly85NzhhYXp6Nzd6T2dJVmJRajF1WExsMjFDUjNYcjFtWERoZzFBUVlEcy92dnZONEpxRHp6d1FLVTZTOTFPYnBYWGxNSUNBZ0tNZjd0bHFVakh0SVVMRnhyMTV1WGxWYmpXa2pxMGxjUTZ1aGNnT0RpNFFzY1VGaDRlRGtDSERoMHFmU3pBcFV1WEFHekcvOWF0VzVlcFU2Y2FvNExkM2QyTjErTC8vdmUvcEtlbkEvRG9vNC9hbkt1eW80RnZWbWF6bVNOSGppaHNKdGZFeTh1TGxpMWJFaGtaU2VmT25UVmVzNHBFUjBjVEZSVkYwNlpOcitvMVZ2NThYRjFkYWRpd0lkSFIwVFJwMHVTMjdGb3JJaUlpSWlJaUlpTEY2Uys0SWlKeTI5dTNieC9yMXEyejJmYlh2LzYxMkxyVTFGU2IrMmZPbkNreEhQTExMNzhRR1JscHMrMTZoRU1LaDRhS0todzRLMnNkRkhRSDJycDFxODAyazhsa2RCZXpCczk4ZlgxSlRFd0VDa0pwMjdadFkvVG8wZmo0K0ZTNjlsT25UZ0VGWXlDSERoMXFzNjl3TjZEeTNsdytjdVNJemYwOWUvWlVLSEJXZUp3bndQbno1L251dSs5WXQyNmRUWmNpS0hndVdyVnFSYytlUGVuZXZUc2VIaDdGem1jZHBXZnRodVRoNFdHTUYxMnpabzBSU0NrOGNxK2s5ZGJuZk9IQ2hXUmtaTmlzZmZmZGQ5bXhZMGVKajZmb0NGTW9HTGxvSGM4NGE5WXM4dkx5TUpsTWRPblNoVzNidGdIUXZYdjNFczluRlJZV1JsaFltSEYveFlvVnhralJ3aDNSUER3OEdERmlCUDM3OStmZ3dZUDg2MS8vNHJISEhxTmx5NVlBUnFjMloyZG5YRjFkZWYvOTl6bDA2QkJ1Ym01bFhqODJOdmFxdTJ4WjdkNjl1OWkvdnhzaEtDaUkzcjE3bDdqdlZubE5LZXozMzMrMzZlNVgxcnF5Yk42OG1UVnIxbHh6UFJVWklReXdmdjE2MXE5ZlgrcCtPenM3SXpRSkJTTkJqeDA3QmtESGpoMXQxZzRhTktqWUtGdWcyUE5pSFN0YXRBT1R4V0l4UmhXM2FkUEcrSnJ2MnJYTENKeVY5SDFRbXNyOGV6Q1pUSGg2ZWhJWUdJaUxpMHVGcjNHOW5EbHpCaDhmSDRYTjVKcDVlWG5oNCtQRG1UTm5GSGFxQWlkUG51UzMzMzZqZnYzNlJzZFVFU2o0QUVOTVRBd25UNTZrV2JObVZWMk9pSWlJaUlpSWlJamNCQlE0RXhFUnFTQnIrTXJxMkxGanRHL2Z2b3FxdVhycjFxMGpLeXVyeEgyblRwM2k0TUdET0RvNjBxWk5Help1M0FnVWpIaGN0MjRkWDN6eEJWT21US24wTlQvKytHTjI3TmhCVkZRVTZlbnBOcDJCQ2dmT3lodXB1WGZ2WHB2N08zZnVaTlNvVWVWZVB6MDluZVBIanhNUkVjRytmZnVJaW9veTlyVnIxODRZc1ZlOWVuVThQRHo0N2JmZitPMjMzL2o0NDQ5cDM3NDl2WHYzSmpRMEZDY25Kd0JHamh3Si9DOUE1dW5wYVd6YnZuMjdFVGl6YnJNcWFmMHZ2L3hTWW1DbXJCRldkOXh4QjNmZWVTZTFhOWVtZHUzYStQbjVVYXRXTGVQNXUzanhJbEFRZ0NuY3RhcFZxMWJsUGxkRmRlblNoZmo0ZUxLenN6bDgrREJRMEdITnpjME5OemMzdnZycUt4SVRFNWszYng2aG9hR01IajNhK0I1NTlORkhHVFZxRk5IUjBVQkJCN3l5eE1iR3NudjM3a3JYV0pUMStiK1JUcDA2VldyZ3JLSnVwdGVVYXhtcGFiVnYzejdlZmZkZG0yM2xkVTE3OGNVWGJVYmwzbWpSMGRGR2VMSm8yTlRGeGFWQ2dTbHI0S3hvK0RZOVBkM29KTm0yYmR0cnJ2VnEvajNZMmRuUnFWTW5PbmZ1Zk0zWHI0ekV4TVEvUmJkSnVUbjQrL3NURlJXbHdOa2Y3UFRwMCt6ZnY1OTY5ZXJSc1dQSE1rYzh5KzNIemMyTit2WHJjL3o0Y1JvMWFxUU9oQ0lpSWlJaUlpSWlvc0NaaUlqSXhJa1RtVGh4SXZQbXpTdXpVMDdSTU1hQkF3Y1lNV0pFc1hYdnYvOCtBR1BIamlVbUpxYlU4MW5EWElWZHZueTVnbFZmdlpLdWEvWEZGMTlnc1ZqbzNMa3p6czdPeHZZK2ZmcXdidDA2Tm03Y1NKOCtmV2pkdW5XSngxKzhlTkVZNVdnTlBVRkI5eDJUeWNTR0RZamFsQXNBQUNBQVNVUkJWQnNJQ3d0andZSUZScmVyd3FHUHN0Njhpb3lNTE5aZEtTWW1oc09IRDVmYmhlT25uMzdpZ3c4K3NObm03ZTNOcUZHajZOZXZIMzM3OWpXMkxWcTBpRzNidHZIdHQ5OFNFeE5EZUhnNDRlSGhkTzNhbFZkZmZiWE02MXlOMHJweDNYWFhYUVFHQmxLclZpMzgvUHlJaUloZ3pwdzVRTUVvd09IRGgxLzNXdnIyN1Z1c2MxYUhEaDFvMTY0ZEV5ZE9CQW82WEF3WU1BQW82SFkxZHV4WW1qVnJ4cXBWcTlpOWV6ZDMzWFhYLzJQdnpLT2lPUFkyL0F3TXNvZ29pS0FvSUxpTEszR0pZb3hiM1BXYXVDYkc1VjZqYURSeGp5dlJ1TWMxR29PSm1zUTF4cmlnWG8yN29vS2lnb3FLaXFDaUxFSVFFRUVRR0pqdmovbW03d3d6QTRPaW90WnpEb2ZwNnVycTZ1bXFudTdxdDk2ZnRLMnBxU25oNGVHUzgxcGhnck9XTFZ2U3NtWEw1Njcvc21YTGFOR2l4UXVWVVJ5OGlkZVVGdzJwZWVIQ0JlYk1tYU1UNXJXd2MyNG9MRmVmUG4wTWJ1UHY3OCtqUjQrb1hMa3lMVnEwS0xEOC9DTFdGaTFhVUw1OGVZNGNPY0xDaFF2WnNHR0R0Rzc3OXUxczM3Njl3UEpBNWY3bzZPaUl2YjI5VnJxTmpRM3IxcTFqNzk2OXhTTDRLa3AveU03T0pqRXhrWHYzN25IKy9IbnUzcjJMczdQekM5ZkJXREl6TXd0MU1CUUlqTVhhMnBxTWpJelhYWTEzaXZ2Mzd4TWNIRXlsU3BWbzNyeTVFSnNKOUZLN2RtM3UzNy9Qdlh2M3FGR2p4dXV1amtBZ0VBZ0VBb0ZBSUJBSUJBS0I0RFVqQkdjQ2dVQWdFQmlKT2d5Ym11dlhyNU9XbGthWk1tV2VxN3dsUzVZVUtYOXFhbXFCSWd5QVo4K2VHUXhGdDIvZlBpd3RMYWxZc1NMMzc5L1hXUjhTRWtKUVVCQUFuVHQzNXZ6NTg5STZEdzhQWEYxZHVYLy9QZ3NYTG1UTm1qVTY0ZVJBNWZDemMrZE9uZlNjbkJ4Ky8vMTMwdExTU0V0TDQvdnZ2MmZ1M0xrQWtrQ2xNSGV6di83NlMvcGN2WHAxSWlNakFaVklwRERCV2JkdTNkaXpady8zNzkrbmF0V3E5T3paazQ0ZE8ySnVibzVDb1dEcTFLa0FsQ2xUQmhNVEU5cTNiMCs3ZHUwSUNBaGd5NVl0M0wxN2w2NWR1eGE0aitkRkhaYW9WYXRXVWpnK2dCbzFhbWk5ek5NVWp4UWtPZ0tWOENnbEpRVTdPenRPbkRqQndvVUxNVEV4MFhLV0t3cC8vUEVIdDI3ZFFpNlhNMkhDQkdReUdSa1pHVXlaTW9YazVHUSsvUEJEdnYzMld4NDllcVIxTGl3dExhbFhyeDc3OSs4bk5qWVdSMGZINTlyLzI4cnJ2cVpvOGlJaE5lUGk0dmoyMjIvSnpjM1ZXZGU1YytmbnFvKzN0N2ZlOU16TVRDbGNhYXRXcldqZHVqVUFOV3ZXTkxyczBhTkhFeGdZU0dwcUtydDM3eTV5M1hyMDZFR1BIajMwcmpNMU5XWE5taldzV2JORzcvcjgxMmYxZGZsRktWV3FGSlVyVjZaeTVjclVyRm1UblR0M0ZucWRLRTV5YzNNTHZZWUxCTVppYW1xcTkzb2llRGxFUjBkejhlSkZIQjBkYWRHaUJTWW1KcSs3U29JU2lvMk5EVldxVkNFOFBCeDNkM2R4M1JjSUJBS0JRQ0FRQ0FRQ2dVQWdlTWNSSTRrQ2dVQWdFQmpnOGVQSDNMdDNEMUM5VEZlSE5sTTdmK1htNW5MbzBLSFhWci9ueGQzZG5XYk5tbW1sWldSa3NIejVjZ0NxVnExSzA2Wk5kYmJyMjdjdkFNbkp5Y3ljT2JOSTdpTm1abWJNbkRsVGNqQUxDZ3JDejg4UCtKL2dyQ0IzczVDUUVNNmVQUXVvM05LbVQ1OHVDZDdPbnordkpZN1RSMTVlSHBNblQrYVhYMzdoNTU5L3Btdlhyc2psY25KemMwbEpTV0hSb2tVc1dyU0lIVHQya0p1YlMyNXVMbmw1ZWJSczJaS2ZmdnFKT1hQbTRPbnBLWVhpTTVaTm16WnAvZW1qV3JWcVZLeFlrWWtUSnhaWWxvdUxpK1E0b2c1UnFZL1kyRmhHalJyRnBFbVRVQ2dVQkFjSFM5dXJRNElXaGFDZ0lLbnVibTV1bkR4NWtvVUxGM0wrL0hrKy9QQkRyS3lzT0hMa0NGOTk5UldQSHovV2NyWXJXN1lzb0RxM3JxNnU3N3hqU2ttK3BxaERhaGIybDkvQkRNRFcxbFlLamR1NmRXdXFWS255MHVxNVo4OGVuajE3aG9XRkJmNysvb3dlUFpyUm8wY1hxUXdyS3l2cEdxaStyZ0MwYjk5ZUVzakpaREltVDU3TWdnVUxtRE5uRHJWcTFkSnhOQ3VwT0RnNDBLRkRCeW4wcDBBZ0VCZ2lLaXFLOCtmUFU2RkNCYnk4dklTQVNGQW9kZXJVSVRNejg1V0ttZ1VDZ1VBZ0VBZ0VBb0ZBSUJBSUJDVVQ0WEFtRUFnRUFvRWVFaElTbURKbENzMmJOMmZVcUZFY08zYU01T1JrQU5xMWEwZElTQWdKQ1FuNCtmblJzMmRQbzRROFY2NWNZZjM2OVNpVlNwS1NrckMydHRiYUxpTWpBNFZDZ1kyTmpkN3RMU3dzNk4rL3Y5NTE2akJ3Y3JtYzNyMTc2ODJqRGwxWHZYcDFPbmZ1eklVTEY2UjFpeGN2NXA5Ly9nRmc4T0RCZW9WQkhUcDA0STgvL2lBdUxvNklpQWltVDUvTy9QbnpLVjI2dEpSSE15eGYvdEI3MWFwVlk4aVFJZno2NjY4QWJOaXdnWTgrK3FoUWg3T1VsQlNXTGwwcUxiZHYzeDVuWjJjKy92aGpxYXdmZnZpQm4zNzZTYS9yR2hqdnNuVGx5cFVDODNicDBvVUpFeVlZVlJiQTVzMmJDODNqNk9qSTNMbHpDdzFIWjI1dWpvdUxDL2Z2M3ljbUpvWW5UNTdvYlN2bHk1Zm44ZVBISkNVbHNXclZLczZjT1FPZ053eHEvdENJVDU4KzFVcXJWS2tTZCs3Y2tZUjJFUkVSa3RqdG80OCtvbi8vL3ZUdTNadGp4NDV4Nk5BaG1qUnB3czJiTjZYdGJXeHNTRTlQbDVaTGxTcEZxVktsQ3Z0SzNrcEs0alZGa3hjSnFXbHBhVW1WS2xVb1g3NDhVNlpNWWVUSWtkSTZ0YkRVRUdQR2pDRTJOcmJRL1lKS0dMRmx5eFlBdkx5OHVIMzd0bEhiNVNjdkwwOEs4eG9YRnllbE96azU4Y0VISDNEbzBDR1VTaVZCUVVIMDZ0V0x0V3ZYRWhVVlJWUlVGTTdPem9VNkt1YS9Udi85OTkra3BhWHBYV2NvcE9pTFVyTm1UU3d0TGNuTXpId3A1UXNFZ2plZk8zZnVjT25TSlJ3ZEhXblpzcVVRbXdtTW9seTVjamc1T1hIanhnMWNYVjBMbkRBaUVBZ0VBb0ZBSUJBSUJBS0JRQ0I0dXhFalF3S0JRQ0FRNkdIOCtQRWtKaVlTRUJEQVo1OTlKZ21iQUxwMjdZcWxwU1c3ZHUwaU1UR1JQLzc0ZzMvLys5OEZscmQ5KzNZMmJkckUvdjM3VVNxVnpKMDdsOHpNVEtaTm0wYTFhdFc0ZnYwNml4WXR3dGJXbHFWTGwrb1ZtNWlibS9QRkYxOFlMQjlVZ2pORGVkU29ROUNwMmJadG0rUzZWS05HRFdyWHJrMWlZaUxQbmoyVDhpUW1KZ0xRcjE4L2Z2amhCd0RDd3NMWXVIRWpYMzc1WllINzA2UmZ2MzZjT25VS3BWTEpOOTk4ZzdXMU5UazVPVkxkODVPUmtjSE1tVE1scHg0ckt5c3A3Ri9QbmozeDgvTWpPVG1aUjQ4ZU1YdjJiQll0V29TVmxaWFI5U2twVksxYTFhaDg5ZXJWNC83OSt5aVZTaTVmdnN5SEgzNEl3TjI3ZHlsWHJoeDJkblpZV0Znd2F0UW81czJieDhHREI2VnRXN1ZxcFZOZS9oQ0tnWUdCQkFZR1Nzc2JOMjZrZGV2V0hEMTZsRnExYXVIczdFekZpaFd4dGJYRjJ0cWFqei8rV0d2N1FZTUdhUzNQbmoxYlovM2d3WU9OT3RhM2paSjBUUWtNRE5RNU45SFIwUWJEOFJwQ25mL28wYVAwNnRXTFRwMDY2UWdLQ3d1TFo2eHI0RC8vL01PTUdUUEl6czVHSnBQUnAwOGZGaXhZWURELzVzMmJTVXhNcEdQSGpuaDRlRWpwSjArZTVPZWZmOWJyMUFZcUY3OEdEUnB3OWVwVnpwdzVJd2syWlRJWjdkcTF3OFhGcGRDNjVyOEduejE3VmhLY0ZYWjlMazVLbHk0dEJHY0NnVUF2NGVIaFhMMTZGU2NuSjk1Ly8zMGhOaE1VaVhyMTZuSDA2RkZ1Mzc1TjNicDFYM2QxQkFLQlFDQVFDQVFDZ1VBZ0VBZ0Vyd2toT0JNSUJBS0JRQStKaVltWW1wcmk3ZTNOL1BuelNVbEpBY0RUMDVOYXRXcGhaV1hGN3QyN1VTcVZiTnUyalhyMTZ1a05RNmxtL2ZyMUFNVEh4N04zNzE1dTNib0ZxTVJlTTJmT3hOL2ZuNFNFQkJJU0VwZzNieDdmZmZjZEppYXZKdksxMmxsTExwZVRucDdPWjU5OXBwTkhNNjFhdFdyY3VYT0hjdVhLTVhEZ3dDTHR5OFRFaERsejVtQnJheXNKek5UQ3R2eUNNM1hvVHMzd2tTTkhqcVJDaFFxQVNudzJjdVJJU1hSeTgrWk5KazJheE55NWN5bGZ2cnhXV1pNblQ5WmJuMHVYTG5IOCtIRUFMVGVnN3QyN1U2ZE9IWjM4bFN0WEx2UVlqWEdKZWw2YU5HbkNnUU1IQVBEMzk1Y0VaNmRQbjhiUHo0OVBQdm1Fd1lNSDgrR0hIeElZR01qSmt5Y0IxWGRWcTFhdDU5cW5zN016R3paczBFa1BEdzkvdm9ONFIzbmJyeWs5ZS9iVW05Nm5UNThYTHZ2T25UdjQrUGhJd3RmT25UdFR2WHIxQXJlNWNlTUd3Y0hCSER4NGtOMjdkMHZwTld2V0pDd3NURnB1MWFvVlI0OGUxZHAyK1BEaGZQMzExNUlZcm56NThzeVpNNGVhTld1KzhMRzhTdFNoV2dVQ2dVQ1Q2OWV2Yy9QbVRWeGNYR2phdE9rcnU5OFV2RDJVTFZ1V3FsV3JFaDRlanJ1N3UvaTlFUWdFQW9GQVVDSkpUMC9uekpremRPblN4V0NlYmR1MjhlVEpFd0NHRGgxYXFOdDhiR3lzVVdPRGhaR2JtOHUxYTlkd2NIREEzdDVlbXJ5M1k4Y08vUDM5S1ZldUhJTUhENWJHOHA0OWU4WnZ2LzNHZ0FFRERFWjNlQm5FeGNVeGZmcDBxbFdyeG9BQkE2aFJvNGJXK3FTa0pNYU5HMGVEQmczdzh2S2laY3VXTDdTLy8vem5QNlNucCtQbzZNaVBQLzVZcEcxMzd0d3BUUzc4NUpOUDN0a0lDODlEVEV3TXExZXZKams1bWFTa0pLWk1tVUt6WnMxZXVOeXNyQ3hPblRvRlFPM2F0YVhJSGE2dXJnYTNLYTQyVjlMN1dIWjJOa2VPSEFIQXc4TUROemMzcWQ2RlRkNVZvNitOSzVWS0hqNThpSk9UazVRV0ZSVWxSWHJRSE5zMGxQNm1jL3YyYlc3ZnZzMkRCdzk0NzczM2FONjhlWkhMU0UxTjVjaVJJNFNFaERCdjNqeXQ5MVpLcFpKcDA2WlJwVW9WdW5idGlydTd1OEZ5aXZNYVdwSi8wd1FDSVRnVENBUUNnZUQveWN2TGt6N0xaREltVFpyRXFWT251SHo1TXFBU1MzbDdld01xRVU2SERoMDRldlFvU3FXUzc3NzdEaDhmSDYwYldQVU51eHAzZDNkT256N05ybDI3QUZXNHduSGp4Z0hnN2UzTmpSczNpSWlJSUNnb2lKOSsrb212dnZycXBSNnZtaDQ5ZWxDNmRHbnB4ZEhEaHc4THpEOXk1RWoyN05sRDI3WnRLVnUyck5hNmxKUVVmSDE5cGMvNlVBdkdRQldpOGVuVHB3QmF6bVJYcmx4aDRjS0ZVc2hCVUlXenpIOUQzYlp0V3k1ZXZDZ0pSaUlpSXZqaWl5LzQ4c3N2NmRDaGd4UWF0R1BIamxyYktSUUtkdS9lTFQzMG1wbVpzWGp4WXViUG4wOThmRHhIamh6QnhjV0ZmLzNyWHlYcVJXelRwazJ4c3JJaUl5T0RzMmZQY3UvZVBkemMzSWlJaUNBakk0Ty8vLzZiSVVPR2tKcWF5dlhyMTZYdE1qSXlHREZpQkVPR0RHSFlzR0ZTT3phR1c3ZHVFUnNieThPSEQ0bU5qU1VtSm9ibzZHaTh2THdrWnoyQSsvZnZzMnpaTWhJU0VnQlZIMnJUcGcwREJneWdYTGx5Z0VyVTl5NVJVcThwbnA2ZVdzSkloVUpCU0VnSS92NytoSWVITTMzNmRDMUIxNDRkT3poOStqU05HaldpV2JObTFLMWI5NVc0NFNpVlN2YnQyOGZhdFd1bFk2OVNwWXBXeUU0MUtTa3AyTnJhQXFvQnJSczNiZ0NxTUpsbHlwU1I4bFdxVkFsemMzUHM3T3hvM2JvMW4zMzJtWFQ5U0U5UEp6QXdrTkRRVU1xWEx5ODVLeVlsSmJGejUwNkdEaDJxTldBakVBZ0VieEpLcFpJclY2NFFHUmxKdFdyVmFOeTRzZDRRNmdLQk1YaDRlUERnd1FQQ3dzSjQ3NzMzWG5kMUJBS0JRQ0FRQ0xTSWpvN0d4OGVIMk5oWVltTmpEYnFOSHpod1FCckh5dS9hcjBsa1pDUyt2cjZFaDRmejQ0OC9TZ0tEMDZkUFMrT2FoYUU1cG5uejVrMXBjdXlubjM0cVJTQUlDUW5oOXUzYkFJd1pNd1pRalhGTW1US0ZHemR1Y09yVUtiNzc3anRxMTY2dFUzNm5UcDIweHFHS1NzZU9IWFVtN0Y2OWVsWDZEb2NORzZhenpjbVRKNG1QanljK1BwN1NwVXUvc09Bc09UbVpwMCtmUGxmMGlnMGJOcENWbFFXZ0U1RkJVRENWSzFjbUppWkc2Z3NuVHB3b1ZIQzJhZE1tZytzNmRlcUVvNk1qT1RrNUxGbXlCRkNOVXdZRkJiRisvWHA2OU9qQmlCRWo5SXBoaXF2TmxmUStscG1aeWNxVkt3RVlOV3FVSkRqYnVuVXJtemR2TnFxOC9CTm9RVFdPLy9YWFgrUGs1TVRzMmJOeGMzTmp6cHc1UkVkSDYyeGpLQjEwbzZJOEQ3YTJ0aXhidGd5Z3lGRTFES0h2T3BXZlk4ZU80ZWZuQjhDREJ3K2VTM0FXR2hySzJyVnJBZGl6WjQvV2hPcVRKMDhTRWhKQ1NFZ0lTcVd5d0hkNHhkV2VTL3B2MnN2aVJkcU52djRoZUhrSXdabEFJQkFJQlArUHBwUFcyTEZqQ1F3TUpDQWdRRXI3OU5OUHRXWXNqQmd4Z2dzWExwQ2Fta3BXVmhZK1BqNk1IVHVXYnQyNmtaeWNMTjNjQWJSdjM1N1dyVnN6ZCs1Y1FDVnc4dkh4a2R6RnpNek1tRGx6SnFOR2pTSWpJNE45Ky9iaDd1NU90MjdkU0UxTjFRcS9WeEE1T1Rrc1g3Njh3RHdUSmt6UVNaczBhUktXbHBiY3ZIbFR1bGs4ZlBnd0lTRWhBRXlmUGwzSzYrYm14cmZmZnF0WGlKV2VuaTdkME90andZSUYzTHAxQzFOVFUzSnpjNG1QajVkY2hDcFZxa1JlWGg0Ly92Z2pCdzRjMEFxMTUrWGxKUWxwOHFNT1ZYamx5aFdwRG9zWEwrYXZ2LzVpK2ZMbGt0Z2tMeStQeU1oSUFnTURPWExraUNRbU1UVTFaZEtrU2RTdVhaczVjK1l3Y2VKRTB0TFM4UFgxWmMrZVBYVHYzcDJXTFZzV09Oc2pOVFcxd0FkdFE3aTZ1a291WmNaZ2JtNU9wMDZkOFBQekl5OHZqOFdMRnpONzlteXVYYnNHUUowNmRVaFBUMmY2OU9tU0c1U2pveU1KQ1FrOGZQaVFSWXNXNGV2clM1TW1UYWhSb3dhMnRyWllXbHBpWW1LQ1Vxa2tMeThQcFZLSlFxRWdKeWNIVzF0YmZ2dnRONjIrb1VZbWsyRmlZc0xseTVmeDkvY25LQ2hJZXVpV3krVW9GQXBPbmp6SnVYUG4rUGpqaituWHI5ODdKemdycWRjVVMwdEx5cGN2VDNCd01PZk9uU01vS0lqMDlIU3A3QU1IRHJCMDZWSUFuang1d3FsVHA4akl5SkJDcnBZcFU0Wm16WnJScWxXckFsM1lRUGZoVHFGUVNMUENNak16R1R4NE1JOGZQOWJaN3ZidDIvajYrbXE1a2RuWjJiRmd3UUpwNE5ITXpFeGE5ODAzMzlDa1NSTkFOU2lRa1pFQlFPUEdqYlhLTlRFeFlmLysvZEp5WEZ5YzlOblB6MCs2ZnYzclgvOGlOVFVWZjM5L1FEVUE0Ty92ajdlM043MTc5elo0dkdybk9VMDBqeS8vZWhjWEZ4MUJyRUFnRUJRM0NvV0M4K2ZQRXhjWFIrM2F0YWxmdi83cnJwTGdEY2ZTMHBKYXRXcHg4K1pOYXRTb2dZMk56ZXV1a2tBZ0VBZ0VBb0ZFZW5xNk5PNjNmZnQyNUhJNVE0Y08xY21uT2Zhb09jYVFud3NYTGtoamIvUG16V1BObWpXWW01dXpZY01HU2JCUkdKb3Y1OVhqcmZDL2NRdWxVc25ObXpjQktGZXVISlVxVlFKVVk0R2VucDdjdUhHRDVPUmtKazJheElJRkMyalFvSUZSKzMwUmdvT0RBZFhrUDMwVDhJNGRPeVo5TGtnWVVOQzZRWU1HTVhqd1lPQi81K041SnY5cUNvR0V1NWt1Ly9uUGY0eHVxOGVQSDVjaWd1VEgyZG1aMzM3N3JVQlJWTU9HRFhGMGROUWFCODdLeXBLY3UvYnQyMGRZV0JpK3ZyNDY1N3E0MnR5YjBzZUtHL1c0YzFKUzBndE5talcyclJTRU9wTE15MEF6bWtWK2NuSnlwTTlYcmx4aDU4NmRCcThwbjN6eUNhQmZZQ2VUeVZBcWxXellzSUcvLy81YlNsZi90b0NxdldwdU8zZnVYSzEzU01YVm5rdjZieHFvVEMzVWtZeWVGeUVTZTNNUmdqT0JRQ0FRQ0lDRWhBVHBacXB2Mzc1MDY5YU5uSndjNlNiZDA5TlRldmhWVTY1Y09XYk1tTUcwYWRQSXpjM0YwdEpTRWwvWTJOaFFwMDRkcmwrL3p0Q2hRNmxYcng0elpzeVFyTDNIalJ1blk2SHI1T1RFNk5HanBaay9xMWV2eHNYRmhmTGx5M1B3NEVHamppTTNON2ZRdlBvRVoycW5zb1lORzBwcDE2OWZseDdPMnJadGE5VCtDNk5HalJwU21NZjhkTzdjR1JNVEUweE5UYlZ1amp0MzdzeTRjZU1NUGhpWW1aa3hiOTQ4Rml4WXdObXpaNlgwMXExYlU2Wk1HUlFLQlQ0K1BvU0ZoZWs4NkRnN096Tng0a1E4UER3QWxaaHUrZkxsekpvMWk3aTRPT0xpNGxpN2RpMXIxNjZsYk5teURCa3loQjQ5ZXVqVTRjbVRKMGJQUHRMa2d3OCtLSkxnREdEQWdBRWNPWEtFcDArZkVoa1p5ZWVmZnk2dGE5NjhPUmN2WHBSbWFqazdPN05xMVNwdTNyekoyclZyaVlxSzRzbVRKNXc0Y1lJVEowNFV1cTlQUC8wVVYxZFhTVGpsNk9pSXM3TXpMaTR1UkVkSDA3ZHZYNjM4Wm1abWZQWFZWelJwMG9TLy92cUxBd2NPOE96Wk03WnQyOFovLy90ZnBreVp3dnZ2djErazQzMVRLY25YbFByMTY3Tmp4dzYyYk5taWxkL016QXd2THkrdEIwWnpjM1BHangrUHY3OC9GeTllSkRzN203UzBOR253YWRteVpVVWFnQms5ZWpUUjBkR1ltWm1SblowdDFWOHRsQU9WTUdMOSt2VmFZak1uSnljV0xsd29EUVlCTkdyVWlMdDM3d0lxRy9pb3FDaXRmY2xrTWpwMzdseGdmZTdkdTZjMzNjcktpdEdqUjFPeFlrVzJiOStPVXFsRUxwZlR1blhyQXN2VGRQMHpabjN6NXMyRjRFd2dFTHhVbmoxN1JrQkFBSThmUDhiVDA1TnExYXE5N2lvSjNoSnExYXJGM2J0M3VYcjFLcTFhdFhyZDFSRUlCQUtCUUNDUXFGT25Eak5tekdEMjdObms1ZVd4ZGV0V25KeWM5RVpBQUpYQXFhQ1g4d01HRE9EQ2hRdUVoWVVSSFIyTnI2OHY0OGVQZis3NkJRWUdBcW94Ri9XWVpHUmtwRFI1cm03ZHVscjVod3daZ3JtNU9iLysraXZWcTFmWEdmL1JwRktsU2l4YXRNam91Z3daTWtRblRUM1dtSlNVSlAzWEZGWDg5dHR2aEllSGMrZk9IVUExL3ZMenp6L3JsT1BqNHlORlBUQ0VVcW1Vd21lcTNlMGZQMzZzRTFMVDFkV1ZuajE3R2l4SGZTN056TXlFazNNSndkVFVsRktsU3BHZG5VMW1aaVpmZlBFRmRldldaY0dDQlF3Y09KQzB0RFRwblVSeHQ3bVMzc2VNSWYrNExjQ3VYYnNNVHZaWEtwVlNOSmNtVFpvVUdrN3haYVBaRHpVamJlaERmYTRyVnF6SWdnVUxET1lyWGJvMEFHdldyREdxRHJtNXVmenl5eThHMTZzRlp3V0pyTEt5c2d5dTE1eklEUDhUdXhWM2V5N3B2Mmt2bThMYWhacnAwNmNUSHgvL0Ntb2t5SThRbkFrRUFvRkFnRXBJTTM3OGVBSUNBaGcrZkRpZ2NyZzVlZklrQ29XQ1diTm02UlU4Tlc3Y21NbVRKN040OFdLR0R4K09nNE1Eb0hKNCt2YmJid2tKQ2FGRGh3NGtKQ1JRcVZJbG9xS2k2TnUzcjBHQlFjZU9IVGwzN2h3QkFRRjRlbnBTdVhMbEY1NFo4Q3BSejNJQ2xmTlliR3lzMW5yMXc1eE1Kc1BNekF4TFMwdWNuWjNwM3IyN0pPVHc5dmJtMnJWcnhNVEU0TzN0WGVCZ2docHpjM05tejU3TnJsMjcyTEJoQTU2ZW50S052Vnd1NTczMzNwTm1sTWhrTXVyV3JVdVBIajFvMjdhdHpubXRXclVxdi96eUMxdTNibVh2M3IyU1NLMUNoUXAwNnRUcEJiNmQ0c0hPem83Smt5Y3paODRjcmRsN1pjdVdwVTJiTnBpWm1WR21UQm5zN094WXRHZ1IxdGJXTkczYWxDWk5tbkRseWhVQ0FnSzRmdjA2c2JHeGt0VzhJUm8wYUVEWnNtWHAyclVyN3U3dTBrTWRxR2JXakJ3NVVuTGRhdFNvRWFOSGo2WnExYXFBU2xnMFlNQUF0bXpad3NHREIzbjY5T2s3Rlk2d0pGOVRBQVlPSEVoZ1lLQVVsclZMbHk1MDZOQkJLL3drcVBwV216WnRhTk9talJUSzlkaXhZMXk2ZEltR0RSc1dlYmJmKysrL3o5MjdkN1ZtbTRIMkxDNjVYTTdDaFF0WnVYSWxCdzhlNUlNUFBtRGl4SWxhN1E5VWd4SFoyZGtFQkFTUW1wb3FDVlhOek14d2RYWGwwMDgvMVd1QnIwbno1czBwVzdZc21abVpORzdjbUdiTm10RzRjV09jblowQkdEWnNHRjVlWHF4ZHU1WXFWYXBvaFFRV0NBU0NrczZUSjA4NGMrWU0yZG5aZUhsNWFZbDJCWUlYUlM2WDQrSGhRVWhJQ0ltSmllSTNVaUFRQ0FRQ1FZbWlSWXNXakJvMWlwOSsrZ2t2THkrOUU4alVBaWNMQzRzQ3l6SXhNV0hpeElsNGUzdWpVQ2hRS0JTU1c1TWFmYzRzaGx5bDFKUGZzckt5Nk5hdG04NzZzMmZQR25TN0NRc0xrOFpLMjdkdno5U3BVN1hXeStYeUZ4NS8wM1RZQjVWVFVmN2oyTE5uai9SWnFWUnk5ZXBWblhMVTQ1WUZoWGFyVjY4ZVU2Wk0wVXBMUzB0ajM3NTlXbW5ObWpXalo4K2VSRWRIYSsxYnN3N3EvL25GYXZyNDVKTlBDb3htOFRhakdjbkVXQXlKUFNaUG5rekhqaDFKU0VpUXh1SVZDZ1h4OGZFOGV2UUl1VnhPZG5ZMkZ5OWVKQ0VoZ2FTa0pPUnlPWXNXTFNJbko0Y0RCdzVnWm1aVzdHMnVKUGV4L0tFNTE2eFp3NW8xYTNTdUlkT21UZFBaTmpVMTFXQzVseTlmbHI3SGp6NzZpQ1ZMbG5Ea3lCR3RQSWFPV1oydXJrTlJuYWFPSERuQzZ0V3JwZmNvNWNxVjB6STljSFoyNXVuVHA0VytpekF4TWRFWi8xVmpaMmRYcERvVmhjS09WLzM5YUw3N0tvamliczlRc24vVFFQWGQ2SHVQbVpPVG95VUNxMUtsU3BGRndZOGVQV0xXckZsRzVSTzhIb1RnVENBUUNBU0MvK2Vqano2aVhidDIwZzJQVENaajBxUkoyTm5aU1NIYzlORytmWHNjSEJ5b1Y2K2VWcnF0clMwZE9uUUFWT0tURlN0V3NIUG56a0pudFl3ZlA1NG1UWnBvUFF5OUREdFo5U3dIVTFQVEZ5NUxYLzFXckZpaGsrYmg0Vkhvc1ppWm1URjE2bFRrY3JraytqQUdtVXhHbno1OWFOT21EUllXRmxvM3JyMTY5U0kyTnBicTFhdlRyRm16UWwrSVdWaFlNR3pZTUFZTUdNRHAwNmNKRGc1bTJMQmhPcGJzeFgxZTFNZHJhMnRiWUQ0dkx5K1dMbDNLaGcwYmlJeU14TUhCZ2ErLy9scXlLaDh6Wmd6Tm16Zlhla0NUeVdRMGJ0eFlLOFJnVmxZV09UazVLSlZLNlErUVBwY3RXOWFnczV5MXRUVlRwa3hoLy83OTlPalJRNmY5QTVRdlg1NnhZOGZTcDA4ZnpwMDdoNHVMUzlHK2tEZWNrbnhOa2N2bHpKZ3hnOHpNekVKRldXcXNyS3pvMEtFREhUcDBJRGs1V1hxSXpVK2JObTFJU1VuUnU2NWx5NVlrSkNSZ1ltS0NYQzdId3NLQ1dyVnE2YmdvbXBxYU1tSENCTHAyN1dxd2Z1Ym01b3dkTzVheFk4Y1dXbmQxbnZ6ZnFWd3VaOTY4ZWJpNHVCZzhKN1ZyMTJiNTh1VTZJamw5Q090djQwbEpTU24wV2dlUW5Kek01Y3VYS1ZPbURGWldWdFNvVWFOWVoybHFob2x3Y1hIUm1zWDY5T2xUSGo1OFNQWHExVjk0UDlldlgrZjY5ZXZTOG9BQkExNjRUSUdnSUJJU0VqaDM3aHh5dVp5MmJkc1c2aXdnRUR3UGJtNXVSRVJFRUJvYVN2djI3WVdiaEVBZ0VBZ0VnaEpGcjE2OXFGQ2hBaTFidHRSN242SVdQMlJuWjZOVUtndThsM0YyZG1iY3VIRzR1cnBTcTFhdGwxYm5GeVU2T3JyQTBHeEZ3ZFRVVkhwdVQwbEprUVFKaVltSitQdjdHN1U5b09Qd3IwbCtrWU1oNUhLNXRPLzhZalJORkFwRmdldlZ0R3ZYN3AwVm5MVnQyNWFJaUFpMmJ0MUs1ODZkYWRhc21UVCt1M0xsU25KemM3RzJ0bWJFaUJIU05zYTRDNms1ZXZTb1Rrak91M2Z2U2xFSzFNamxjaElURTdYRVc4WFY1bDRteGRuSENrTGZ1R3RCL2VYQWdRUFM1OGFORzJ0RmdubFpQSDM2bEZXclZtbEZVdkgwOUdUS2xDazZBakZmWDE4ZEFWeCs0dUxpNk4rL3Y5NTErc1pjcTFTcFVxQ0RtVDY4dmIySmlZblJTVGZtbkJaMDduMThmSFJFWU1YZG5rdnliNXF2cjYvZTlPam9hQzEzTjE5Zlg2MXd1OGFnVUNpS0pjeXI0T1VoQkdjQ2dVQWdFR2lRL3liT1dNRlQvZnIxQzgxamJXMnRON1o2Zm14c2JQVE92Q2x1TkdQUDYrT3JyNzdpcTYrK2V1bjEwSWVibTl0emIydHZiNitUSnBmTGpSS2w1S2QwNmRKMDZkSkZKeWI5eThLWUdUSnE2dGV2ejdKbHkvU3VhOWV1blZGbG1KdWJ2NUJ3bzM3OStrYTEvY3FWSzlPblQ1L24zcytiVEVtK3ByaTZ1aHBWRjMwVU5LdXNvSUhFV3JWcTZjd01MQWhqeFhDRjBiMTc5eGZlaHo0cmNpRXdLem9LaFlJLy8veVRyVnUzOHMwMzN4UWFzams0T0ZnS0MydGxaY1ZmZi8xVnJQWFJESVBRcDA4ZlNYQ1duSnpNTk41UEZ3QUFJQUJKUkVGVXRHblRpSXFLb25mdjNnd2RPbFJIZEF6R0Q0NkhoSVJvaFVQSUg1TFlFS2FtcG1Sblordlk5T2VuVktsU3pKdzUwNmd5OHpOMzd0eDNkcUQ5YlNVOFBKeHIxNjVoWTJORHExYXRDaFE1Q3dRdmdrd21vMEdEQmdRRUJCQWRIZjNPVFM0UUNBUUNnVUJRUENpVlNoNCtmRWhjWEp6QnlXMmFPRHM3R3h4ZkNRd001T2JObTFwcFhsNWVPdm15czdPbGlXVUtoWUpIang3cG5hQzZiZHMyTFhGQ2FHZ29reWRQTHJTT0JhSHAvQU1xa2NXZmYvNEpxSTdOMk9kRmZTNUxKaVltVXBqQ3pNeE15WEZHYzhLWGVwS2doWVdGOU9KZm42dVFrNU9UTkZhcDZXeXphZE1tS1hUYmdBRURHRFpzbUxUTnhJa1RKYWNldVZ6T3BrMmJDajBPdFFoRjdkN3Y0ZUhCRHovOEFLaWVuUjgvZml3Snpvb0xmYy8zbWh3L2ZseEhJUFd5aVl5TWZPNXRDK29UK1ZFcWxTeGR1cFM3ZCs4U0dCaUlnNE1EUFh2MnBHdlhydXpmdng5UW5YdE53WmtobGl4WklvM1pxRkdQNjF0YVdwS2JtMHQyZGpZT0RnNTA2ZElGUjBkSEtsYXNTTVdLRmJHM3Q5Y1J4QlJIbTRPUzNjZEdqeDVOWm1ZbTY5ZXZCK0NERHo2Z1ljT0dPdnZSOTU1ZzY5YXQvUEhISHpycGNYRnhCQVFFU01zeW1ZeVdMVnZpNk9qSTNyMTdlZkxrQ2FEdE5tZ28zVml1WGJ2Rzk5OS9MN2w1bVpxYU1tVElFQVlNR1BEU0p5S05HalVLVUoxdlk4ZmwxSHo4OGNmazVPVG8xTEdnc1dOMXY3QzJ0cVpObXpaNjgraHJLOFhSbnQrRTM3U1hqYkhPY2dVNXNBbGVMa0p3SmhBSUJBS0JRQ0FRQ0FTQ1Y4SzBhZE80Y3VVS0FFdVhMcVZTcFVvRml2NDBCMVhhdEdsVHJPNW1oc2pMeThQSHgwY2FYTjZ4WXdjWEwxNWsyclJwdUx1N2ErWHQzTG56YyszRDJPMzgvUHhJU0VoZzVNaVJCZVpic0dEQmN3K3FHT1BlSjNnelVDZ1VCQWNIRXgwZGpiT3pNMDJhTkNuMkZ6TUNRWDRxVmFxRWc0TUQxNjlmcDBxVktnYmRjUVVDZ1VBZ0VBajBrWmlZeU1HREIwbE1UQ3pTZG9iRU5jSEJ3Wkk0UU0wWFgzeWhreSsvTS92OSsvZjF2cHcvZi80OFlXRmhXbWt2K25JKy84VFcxYXRYUzUrOXZMeGVhT0tyczdPekpHVFp0R2tUbXpkdkJ0Q2F2S1YyNk9uYnQyK0Jrd1lOb1g1V05qYzNwM2Z2M2xyck5FUEF5ZVZ5YWY4Rk1YRGdRQ25xQW1oUCtGT1hwMzZ1OGZUMDFEdjVyMSsvZnRJNTlmUHp3OXJhV2lmUCtQSGpKZWZ4d3NZVzd0NjlLNGx4WGhXSmlZbEY3Z2VhRkNRNFc3VnFsU1RNdVhYckZyTm16V0xIamgwY09uU0lmLzc1aHkxYnR0Q3laVXNwZjM0SG9wMDdkd0xHT1lqVnJGbVQzYnQzVTZaTUdXYk1tTUdGQ3hld3Q3ZVhRbTRDWkdSa2NPUEdEY3FVS1dQVXBKV2l0RGtvMlgyc1o4K2VwS2FtU21YVXExZVBmLzNyWHpyN0tZb2h3Ylp0MjdTK0IxQWRwNWVYRi83Ky9sSmIxcXlMb2ZUQ3lNM041ZGRmZjJYbnpwMVN2M1YwZEdUYXRHbDRlSGdZVlViK1Btd29aS1crc0tDZ0NvbXIzczZZRUxyNTJiSmxDNDZPanRLeXBnTlhRVHg3OW96UTBGQzk2MEpEUTNGd2NOQ2EyR3FJb3JUbk4rRTM3V1h6OE9GRG84N1J3NGNQWDBGdEJQb1FJNDhDZ1VBZ0VBZ0VBb0ZBSUhnbDlPclZTeEtjWldkbk0zdjJiSDcrK1dmS2xTdEhVRkFRUGo0K0JyZjkrKysvRGJwei92YmJiMFVLdzF3UUppWW16SjA3bHhVclZoQVVGQVJBVkZRVVI0OGV4ZHZidTFqMklSQVVOK25wNlp3OWU1WW5UNTdRb0VHREVoM21SL0QyMGFCQkE0NGRPMFprWkNRMWE5WjgzZFVSQ0FRQ2dVRHdobkQxNmxXT0h6K092YjA5UFhyMHdNSEJnYkpseTc2U01OMzVoVDNoNGVFMGFkTGtwZTgzUDArZlB0VVNWRGc1T1JVNm1haDA2ZEphenZOS3BWSVNLVVJIUjBzQ0JuVjROVUJIMUFBcWdjemV2WHNCbFpESVdFZngxYXRYYy9yMGFXN2R1a1ZhV2hybHlwV1QxbW1LSllvUzNsRHRFZ1VxVnlnMWFwRlVRUk5wRkFvRnFhbXBnT3A1WHA5Ym16cWZtc0ljem9ZUEgxNTRwWXVSWmN1VzBhSkZDeTNSVjNHaUZ1REZ4Y1V4YWRJa3lwWXR5NkJCZytqZHV6Y2JOMjZrZXZYcVd0OTdtVEpsdExaWE8zcXAwUlFGcVlVZ3c0Y1BwMFdMRmpnNE9FaUNQblU1RHg4K1pQMzY5VVJGUlhIdjNqMysrZWNmQVByMzc2OVhQSk9mRjJsemIwSWZVeWdVenoxWjdNNmRPeHcrZlBpNXRuMGVVbE5UMmJGamg3VGNxbFVySms2Y3FGZmthUWhEWVNsZlZiaFNmZnMxaHNKQ094cnJ0dll5cnFFbDVUZnRaU0JDYXBaOGhPQk1JQkFJQkFLQlFDQVFDQVN2QkM4dkwzcjI3TW0rZmZzQVNFcEtZdEdpUlN4Y3VMRFk5cEdUazBOOGZIeVJ0MHRMUzlNYXdCZ3hZZ1FWS2xUZ3YvLzlMKzNidDZkcjE2N1NldlVBNnBneFk0d3ErOEtGQzF5NGNFRmFOblk3elFIZm9uRGd3QUZLbFNwRmFHZ29reVpOa3RMVnMwaGZ4d0NlNE9VUkZ4ZkhoUXNYTURFeG9YWHIxamc0T0x6dUtnbmVNV3h0YlhGMWRlWEdqUnRVclZxMTBCZDRBb0ZBSUJBSUJLQUtXOWlnUVFQYXRHbFRwQmZyQlRGMjdGakdqaDNMOHVYTE9YandvTUY4K1Y5ZVg3NThtWUVEQitya1U0ZDJIRDU4T0ZGUlVRYkwwK2ZDOC9UcDAwTHIrK2VmZjVLWm1Ta3RMMSsrdk5CdDJyZHZ6OVNwVTZWbFRTRlZYbDZlWG1jdWZXbFpXVm1TWUVhZlMrM2p4NC81NVpkZnBNOXFaRElaTXBtTXc0Y1BFeGdZaUsrdnJ5UTIwWFRRbHN2bDBqT29yNjh2Zm41K0FDeGV2SmpHalJzYnJKK211MVoraHpOOVJFWkdTdmtxVjY1c1VMQ29HYTcxWGIxZlBYTGtDTm5aMlNRbUpySjgrWEpjWFYwWk0yWU1qUm8xSWlJaVFzcVhYMkNXbjVzM2J5S1h5Mm5YcnAyVVZyNThlWnlkblVsTlRXWGR1blZFUlVWSlphYWtwTEI5KzNhZGNoNDllcVMxWEJ4dExqOGxzWThsSlNWSm4zZnMyTUhldlh2WnVIRWpuM3p5Q1owNmRTcTBmcG9jT0hCQXl5SHdWVE5yMXF3aWIyTmpZNk8xclA3dVRFeE10SVJybVptWkJicnlqeDA3dHNqN0JsMUJwZm82bFpXVnhheFpzd2dKQ2NIZDNWMXFpL2tkMkpSS0pjT0dEU01tSm9aMjdkb3hhZElrdlcydk9OcnptL2FiOWpJUUlUVkxQa0p3SmhBSUJBS0JRQ0FRQ0FTQ1Y4YUlFU01JRGc0bUxpNE9nSC8rK1VlYTNhcUp2YjI5d1RMeTh2SklUazdXdSs3Qmd3ZUZocURVeCtIRGh3M09DajErL0RqSGp4K1hsbGVzV0tFVjlxQXdrZHVEQncrMGxqMDlQUXVzaTZaYm03dTdPd2NPSEFDMFF5b3NXclNJK3ZYckE3b3pHUVh2QnJtNXVZU0dobkxuemgxc2JXMXAyYklsVmxaV3I3dGFnbmVVZXZYcUVSMGR6YzJiTjJuWXNPSHJybzVBSUJBSTNoQmlZbUpZdlhvMXljbkpKQ1VsTVdYS0ZKbzFhL2JDNVdabFpYSHExQ2tBYXRldWpZdUxDL2Z2MzhmVjFkWGdOcHBpbEtKZ1ltS2k4Nkk1UFQyZE0yZk9GQmkyYmR1MmJkSkw5cUZEaHhZYTRpODJOcGJLbFNzL1Z4MUxHbXB4aEwyOWZiR0t6WXBDZUhpNDF2TDE2OWRKUzB2VEVTSVl5NUlsUzRxOFRVSkNBcnQyN1hxdS9XbWk2UTVXdTNadEtjU2NacmcvelJCMmF2SEVvRUdEQ2d5bGw1YVdKb1ZTMUNRbko0ZmZmLytkdExRMDB0TFMrUDc3NzVrN2R5N3dQMkdPNWpsVktwVUVCZ1lDcW9rS3VibTV6Smd4UTNJWEIyMEJqdVk1VUpkWGtPQXNPRGhZK2x5alJnMkQrVFMvcDhMNjI5dkswS0ZEOGZEd1lPM2F0VVJGUlhILy9uMUpSS0k1TGxQUWVBeW8ybnZwMHFXMUJHZEpTVWxFUjBkamFtb3F1WHJscDJ6WnNyaTR1T0RrNUVTMWF0V29XN2V1MXZyaWFuTnFTbG9meThqSVlOQ2dRVnJpdEVlUEhtRnZiMC9YcmwwTEZGZnA0K2pSbzFTdlhoMVE5WnUwdExRaUh0bnJJZjg1VVg5ZmxTdFhMalNrcGtLaGtOcHFZV05yaG5qOCtER1BIei9HM3Q1ZVMzeHFibTR1aVMzdjNyMUxhR2lvM21mYnMyZlBhZ21iREYyZmlyczlGMFJKK0UxN1dZaVFtaVVmSVRnVENBUUNnVUFnRUFnRUFzRXJ3OXpjbkVtVEp1SGo0OFBubjM5T3IxNjlrTXZsM0x0M1R5dmZ0bTNiREphUm5KeE0vLzc5WDNaVmphYW9JcmZDQmtvMEJ5cGxNcG5lMmRkeXVWeEtmeFVoWndRbGk5VFVWTTZmUDA5cWFpbzFhOWFrZnYzNmVsMEpCSUpYaFpXVkZUVnIxdVQyN2R1NHU3cy85OEMyUUNBUUNONHRLbGV1VEV4TURBa0pDUUNjT0hHaVVNSFpwazJiREs3cjFLa1RqbzZPNU9Ua1NDOUx2YjI5Q1FvS1l2MzY5ZlRvMFlNUkkwYm9GWnRvVHU0b0N2bWRONktqby9IeDhTRTJOcGJZMkZpRDRlSU9IRGdnSGZlZ1FZTU1saDhaR1ltdnJ5L2g0ZUg4K09PUHVMdTdBM0Q2OUdtajNVWUtFcjY5RHRMVDB3Rm8zcno1S3hPYlBYNzhtSlNVRk56YzNNak56ZVhjdVhPQXlsWDYyYk5uNU9ibWN1alFJZnIyN2Z0SzZxTlVLbG01Y3FXT3dNVER3NFBseTVkcjNkc25KaVl5ZXZSb1VsSlNBSFFja0RSRkptWm1aaSt4MXYvYng4eVpNeGt6Wmd3S2hZS2dvQ0Q4L1B6NCtPT1A5UXJFd3NMQ0pJSEloeDkrU0dabUpoY3VYRUFta3hFWEY0ZVRreE14TVRGU2ZsdGJXK2x6WVlJemhVTEJvVU9IcE9YbXpac2JyTGVoc0ozdkFwcE9SaFVxVkdEcTFLbjQrZmtSRXhORDVjcVZpWXFLNHRxMWExSWVNek16dmU1SE1wbk1vSEIzM2JwMXJGdTNqcUZEaCtMbzZJaTF0VFVXRmhhRWhZVUI4UDMzMytQcDZjbmh3NGZadG0wYi9mdjMxNXBzVnhCRmJYTlFNdnVZcGFXbGppak0yZG1aVHAwNnNYSGp4dWNxczI3ZHVsaFpXVEZnd0FEV3JWc25wZXR6dGpma2RxOU9yMUdqQnI2K3ZzOVZqNkx3SWlFMS8vbm5INFlNR1ZJczlWaXhZZ1VBNDhlUDE3dGVNMktBb2ZybG42Q3FkbklzaU9kcHova3BhYjlwTHhNUlVyUGtJd1JuQW9GQUlCQUlCQUtCUUNCNHBkU3ZYNTl0MjdacGhjb1FGQitHWHBhSlVKcHZCNUdSa1lTR2hsS3FWQ2xhdDI2Tm82UGo2NjZTUUFDb1p2dEhSVVVSRWhMQ2h4OStLTVN3QW9GQUlBQ0tGdUlvLzR0YlRkVENMcldiakQ0YU5teUlvNk9qMW5OR1ZsWVd1Ym01QU96YnQ0K3dzREI4ZlgxZm1sZy9QVDFkQ2hPM2ZmdDI1SEk1UTRjTzFjbW5HUUt0SUFIRGhRc1hKQ0hJdkhueldMTm1EZWJtNW16WXNNSG83N1drQ2M3VWdvdFhGUW8rSVNHQktWT20wTHg1YzBhTkdzV3hZOGNreCt4Mjdkb1JFaEpDUWtJQ2ZuNSs5T3paMHlqM3F5dFhyckIrL1hxVVNpVkpTVWxZVzF0cmJaZVJrWUZDb2RBSkhhZG05KzdkWEx4NEVWQzU1RFZzMkpETGx5OFRGaGJHbWpWckdEMTZOS0NhYkRWMTZsUkpDUFB4eHgvcmhLTk1UVTJWUGwrN2RzMW9vY25telp1MStsUC8vdjIxQkpLYVlzcjgvYmhhdFdvTUdUS0VYMy85RllBTkd6YncwVWNmNlhYbjBSU0VkZXpZRVRjM044cVZLOGZqeDQ4NWNPQUF3NGNQNStiTm0xSWV0Wk9mUXFHUStva2g4Y1grL2ZzbDRhYWxwU1h2di8rKzNuend2M0J3Y3JuOHRianF2VTZHRHg5ZXBIVi8vdmtuZi83NXAwNjZtWmtaZi8vOWQ2SDcyN0psQzZBUzZLZ24zQ1VrSkxCLy8zNVdyVnFGVXFsazE2NWRqQnMzVG11NzRtcHpVSEw3V09uU3BiRzN0NWNFZmQyN2QrZVRUejdCeTh1TFI0OGVrWnljTERuMTdkbXpoMzM3OWdFWURDbm80dUxDbDE5K1dhaEFTYUFmYzNOem80V1B4cUI1YjFHYzdWbVRrdmliOWpJUklUVkxQdUxxSXhBSUJBS0JRQ0FRQ0FTQ1YwNWhZclBuRlVkVnExWk55eUVzSnlmSDRBc2N6WDMwNmRNSGIyOXZ2Zm1VU2lVeE1URkdEMEtwUTI0YXk5NjllMW05ZXJYUitRWHZKcG1abVlTRWhQRHc0VU9jbkp4bzBxVEpPeHNLUmxBeU1UTXpvMUdqUmdRRkJSRVZGWVdibTl2cnJwSkFJQkFJM2xGTVRVMHBWYW9VMmRuWlpHWm04c1VYWDFDM2JsMFdMRmpBd0lFRFNVdExrOEptNWFkU3BVcEdoWkw2L1BQUDlhYlhxVk9IR1RObU1IdjJiUEx5OHRpNmRTdE9UazUwN05oUks1LzZwYktKaVVtQmdyTUJBd1p3NGNJRndzTENpSTZPeHRmWDE2QWJ5NXVDV2dCbzZCd1VOK1BIanljeE1aR0FnQUErKyt3ejZRVS9RTmV1WGJHMHRHVFhybDBrSmlieXh4OS84TzkvLzd2QThyWnYzODZtVFp2WXYzOC9TcVdTdVhQbmtwbVp5YlJwMDZoV3JSclhyMTluMGFKRjJOcmFzblRwVXAxNzl1dlhyN04rL1hwcGVjQ0FBWHoyMldlTUdUT0dxS2dvOXV6Wmcwd21vMzM3OXN5ZE8xY1NWSGw2ZWpKaXhBaWQraVFtSmtxZlRVMU5NVE16azl5ODhpK1hLbFZLU3hDUm5aMU5YbDRlRmhZV1JYWnU2dGV2SDZkT25VS3BWUExOTjk5Z2JXMHR1VW1weFM4cEtTbjQrL3NENE9ibUpnbHAycmR2ejY1ZHV6aDgrRENEQmczaXdvVUxVcm5xTUl1YXpsVDZ4RFRSMGRGYTU3Sjc5KzVZV1ZucHJXdFdWaFpaV1ZsQTRXTVJndWRqNnRTcHRHL2ZYaXV0U3BVcWxDNWRtcWRQbjdKeDQwWXBkR3JidG0zNSt1dXZpN3dQWTlvY2xPdyt0bXJWS214c2JPalRwNC9PZDNYdDJqV1dMMStPbzZNam16ZHYxcnBHNW5lK1Z6dEttNWlZMEtsVEp4Mnh0cVp6cHFIUWl0bloyVnJsbGk5ZlhpZFBjZkhsbDE4eWJOZ3dmdjMxVjBKRFEvbjIyMit4dDdjbk5qYVdDUk1tQUtySnFUTm56cFMyOGZYMWxjSmpxN0d6czJQMjdObGFhVEV4TWRMNWJ0U29FYjE2OVFLUTh0bmIyek5tekJpZE9ybTZ1bEttVEJtanhFd3ZBMlBiYzM1SzJtOWFjUklZR0toemZvMXh2c3VQT3IvbStMRGc1U0VFWndLQlFDQVFDQVFDZ1VBZ2VPbnMzcjJiTld2VzZLUy96SWQvUHo4L2R1M2F4ZlRwMDZWQmEwTUVCd2N6WXNRSUhVY2VoVUxCMHFWTENRZ0lZTjY4ZVRScTFLalEvVTZjT0xGSTlkUjBOeWdPMnJadGk0bUpDU2twS1Z5NmRFbEtWdy8rR25LTkVKUk1sRW9sZCsvZTVlclZxeWlWU2hvM2JrejE2dFZmZDdVRUFyMDRPenR6Ly81OXJsNjlpcE9Ua3hCRkNnUUNnVUNMNmRPbkYzbWJCUXNXNkUyZlBIa3lIVHQySkNFaFFSSi9LUlFLNHVQamVmVG9FWEs1bk96c2JDNWV2RWhDUWdKSlNVbkk1WElXTFZwRVRrNE9CdzRjMEN1d1NVeE1aTnEwYVVXdXB5WXRXclJnMUtoUi9QVFRUM2g1ZWRHNmRXdWRQTm5aMlVEaG9mMU1URXlZT0hFaTN0N2VLQlFLRkFxRkpOaFNvKytaNmsxdytuaFZicWlKaVltWW1wcmk3ZTNOL1BuekpTY2pUMDlQYXRXcWhaV1ZGYnQzNzBhcFZMSnQyemJxMWF0SDA2Wk5EWmFuRmpiRXg4ZXpkKzllYnQyNkJjQzJiZHVZT1hNbS92NytKQ1Fra0pDUXdMeDU4L2p1dSs4a0FVcFVWQlErUGo2UzRMQk9uVG9NR2pRSXVWek8zTGx6R1Q5K1BJOGVQY0xQejA4ck5GdWpSbzM0N3J2djlJb1FOTU5SZnZycHAzeisrZWQwN3R3WlVMbmJqUjA3bHZuejUrUHY3MCsxYXRXWVAzOCtKaVltYk5xMGliMTc5d0x3MVZkZjZZZ2lDOFBFeElRNWMrWmdhMnNyMVVzdHVsRXZyMXUzVGhKNjVlVGtNSHYyYkxLeXNxUVFtNm1wcWN5ZlAxOFNJcm03dTBzT3p1cnRRTmNGTURFeGtlblRwMHY3SzF1MkxQMzc5emRZVi9YK0FJT2l0TGVacFV1WEdseVhuWjNObWpWcnBPdUZzN016UTRZTW9WeTVjanA1aStvTUtaUEpxRisvUGtGQlFkSTU3dE9uRCszYXRlT25uMzZpWDc5K1JYTHNOcWJOdlFsOVROTXhUUk4xK0ZFVEV4T2Q2Mk4ra2ZPSUVTTUtESmM0ZVBCZ1FDVyttenAxS3A5OTlobjkrdlZETHBlalVDajQ0NDgvK1B2dnY1azdkeTRlSGg0R3k4bFAvdDhmWXlsZHVqVGg0ZUVjUFhvVXBWS0pqNDhQWThhTTRlSERoMUtldW5YclltZG5KeTAzYnR4WTUzeFlXRmpnNWVXbGxhWTVnYk5seTVZNjZ5MHRMYVcwaUlnSWZ2dnROMXEwYU1Helo4KzBoSGd2RWhYZ2VjWTJqV25QK2loSnYya0NBUWpCbVVBZ0VBZ0VBb0ZBSUJBSVNpQkZzYlRYOTZKbzM3NTkrUHI2QWpCaHdnVCsvZTkvMDY5ZlA0TXZOYUtpb2dnS0NxSkZpeFpTMnRPblQ1azllelpYcmx3QndNZkhod1VMRmxDL2Z2MEM2NU9YbDJkMDNRc2pOVFZWWitZcndLUkprd0RWc1d2TzNGV3ZLMVdxRktHaG9WcUNzNmxUcHdKQ2NQWW1rWmFXUmtoSUNJbUppVGc2T3ZMZWUrOVJ1blRwMTEwdGdhQkFQRDA5T1h6NE1GZXVYS0Y1OCthdnV6b0NnVUFnS0VHMGJkdVdpSWdJdG03ZFN1Zk9uV25XckpuMDBuTGx5cFhrNXVaaWJXMnQ1VEJqU0hDbWo2TkhqK3JjNjk2OWU1ZTdkKzlxcGNubGNoSVRFM0Z5Y3RJcFE2RlFGSXRRcTFldlhsU29VSUdXTFZ2cWZRWlJpMm15czdOUktwVUZpcStjblowWk4yNGNycTZ1MUtwVjY0WHI5aTZnK1V3bWs4bVlOR2tTcDA2ZDR2TGx5NERxUmIvYTRkcloyWmtPSFRwSVFvanZ2dnNPSHg4ZnJmc1l0VUJRamJ1N082ZFBuMmJYcmwyQXlobFBIUjdRMjl1Ykd6ZHVFQkVSUVZCUUVELzk5Qk5mZmZVVkFKczJiU0k5UFIxUU9mVjgrKzIza3JDZ2JObXlmUERCQjFvaUdGQUpMQVlNR0dCUXlCOFJFU0Y5ZG5GeDBadG41TWlSWEw1OG1aczNiekpxMUNpeXNySjQvUGd4b0hKVzBqY0pLaVVsUlhxbVZnc2E4bE9oUWdXdGVxakRWbHBaV2FGVUtxV3dnYUFTN1dnS2Q5UUVCUVZKbnpYRHYycjJRODFqdjMzN050OTk5NTJXaU96cnI3ODI2SmlYbFpYRkgzLzhJUzFyQ2xyZUZSbzJiS2lUbHB1YlMyQmdvRTU0M3Vqb2FCWXNXRUNqUm8xbzA2WU5IM3p3QWRiVzFvWHVJeVltaGhNblR1RG82SWlIaHdmeDhmRnMzcnhaeTcydVM1Y3VlSHQ3czMzN2R2YnQyOGVUSjArWU1XT0d0UDVGMnh5OFdYMU1rNXljSEFJREF3RjQ4dVNKM3I1U1ZMS3lzbGl5WkFsWldWbjgvdnZ2T0RrNTBhWk5HODZlUFN1RitwdzJiUnJ6NTg4dmRKeExUWEJ3c1BTNXFLRnBQVDA5V2JKa0NhdFhyeVlxS29vNWMrWm9sVkduVGgxeWMzT2x0RzdkdXRHdFd6ZUQ1U2tVQ2kxUm4xd3UxeXZ3MWlRcEtZbmc0R0NDZzROSlNVbGh5SkFoT25ua2NqbVZLbFVxOUhnZVBud29DUnYxVVJ6dFdVMUovVTByYmp3OVBiVWM1eFFLQlNFaElmajcreE1lSHM3MDZkTzFKbUR1MkxHRDA2ZFAwNmhSSTVvMWEwYmR1blhmdVpESkpRRWhPQk1JQkFLQlFDQVFDQVFDUVlualJTM3RTNWN1amJtNU9WbFpXZVRtNXJKKy9YckN3OE9aUEhteXdSQWF2Ly8rTzAyYk5rVXVsM1AvL24xbXo1NnROY2luVkNwNStQQmhvUU54SXFTbTRFWEp5OHZqOXUzYmhJV0ZJWmZMYWRxMEtWV3JWbjNkMVJJSWpNTEt5Z29QRHc5Q1EwT3BXclZxa1Z3TEJBS0JRUEIybzFRcVdicDBLWGZ2M2lVd01CQUhCd2Q2OXV4SjE2NWQyYjkvUHdCT1RrNTZRNXJsWjhtU0pUcWhMOVhobkMwdExjbk56U1U3T3hzSEJ3ZTZkT21DbzZNakZTdFdwR0xGaXRqYjJ4c1VlRldwVW9WZmZ2bWwwUDNyZXdrZUdCakl6WnMzdGRMeU82MkE2a1d2T215V1FxSGcwYU5IV2krZDFXemJ0azNyZVNRME5KVEpreWNYV2plQnRrQms3Tml4QkFZR0VoQVFJS1Y5K3VtbnVMdTdTOHNqUm96Z3dvVUxwS2Fta3BXVmhZK1BEMlBIanFWYnQyNGtKeWRMSWZkQTVSemR1blZyNXM2ZEM2Z21BZm40K0VpaUhETXpNMmJPbk1tb1VhUEl5TWhnMzc1OXVMdTcwNjFiTnhvMWFzU1pNMmNvWGJvMEN4Y3VwSHo1OGx5OWVwVmp4NDV4NnRRcE1qSXlkSTdsMmJOblRKMDZGVHM3TzVvMGFVSzlldldvVWFNR0xpNHV5T1Z5cmw2OUt1WDE4UERRbVFEMTRNRURnb09EOGZUMGxCei8xSFR1M0prdnYveFM3ek55ZW5xNmpqQkhrd1VMRm5EcjFpMU1UVTNKemMwbFBqNWVFdFZVcWxRSm1Vekc2TkdqSmRHQ2xaVVY1Y3FWbzF5NWNwUXRXNVp5NWNweDY5WXQ3dDI3QjZqRVFTNHVMbnorK2VmSTVYSXRRWms2MU55ZmYvN0p0bTNidE1KdGZ2NzU1MW9pazhHREIvUHMyVE5LbFNxRlRDWWpKU1ZGeXkydEtHNU9ieHZ4OGZIY3ZIbVR5NWN2Yys3Y09Va1FCYXJ2MzhQRGczUG56cUZRS0xoMDZSS1hMbDFpMWFwVnZQLysrM1RvMElIbXpadHorL1p0UUNWbVVvZENCTml5WlFzQVRabzBRYWxVY3VuU0pSMlIxWmt6Wi9qa2swODRkKzRjb0JLWGFQS2liUTU0SS9xWVdoQUgvM042M0x0M3I1VCs5T2xUSmsyYVJMVnExYVI4Ly8zdmY2Vzh1Ym01NU9YbEZTcFdYckZpQlhGeGNRRDA2TkdETm0zYUFOQzZkV3RHakJqQjJyVnJ5Y3pNWk1hTUdTeGF0RWh2WklDQkF3ZVNtNXVMaFlVRk9UazVXdjNTbU9lOHAwK2ZjdmZ1WFpLU2traElTT0RCZ3dkYUxtbWFuMmZQbm8ySmlRbDJkbmJZMnRwaVkyT0R0YlUxbHBhV2xDcFZDaWNuSjNyMzdrMVNVaEluVHB4Zzc5NjlXdC8xNE1HRDlZWUZUVWxKSVRvNm1sS2xTbWs1a1JrYVk2bFVxWkpSWTVLRk9Za1dSM3RXVTFKLzA2Qm96bkE5ZS9Zc2NQM1JvMGNwWDc0OHdjSEJuRHQzanFDZ0lLMytjdURBQWNteDhjbVRKMUtmRGd3TUpEQXdrREpseXRDc1dUTmF0V3BWb0t1Ym9IZ1Jnak9CUUNBUUNBUUNnVUFnRUx4MFBEMDltVEJoQXYvODg0ODBFRmtRLy9uUGY0cFVmdjdCb1BidDIrUHE2c3JzMmJPbGdaUXpaODRRSHgvUGp6LytxSGZHMjcxNzk5aTJiUnZPenM0c1c3Wk1zcklIMVd5L0dUTm1HSnpOcXNuckRxbHBhQWJvaTRRSEVMdzY0dVBqdVhMbENtbHBhVGc3TzlPb1VhTkNReTBKQkNXTkdqVnE4T0RCQTBKQ1F1alVxWk9ZWlN3UUNBVHZNS3RXclpKZUtOKzZkWXRaczJheFk4Y09EaDA2SkQwYnRHelpVc3FmWC9peWMrZE93RGdubFpvMWE3Sjc5MjdLbENuRGpCa3p1SERoQXZiMjlscWh5REl5TXJoeDR3Wmx5cFRSZTI4ZkV4TlRvS05LUVFRSEIwdkNPVFZmZlBHRlRyNzhUaWYzNzkvWEt6ZzdmLzY4RkdKTmpSQ2NGVTVDUW9Ja0F1amJ0eS9kdW5Vakp5ZEhlam52NmVrcGhadFRVNjVjT1diTW1NRzBhZFBJemMzRjB0SlNlbGx0WTJORG5UcDF1SDc5T2tPSERxVmV2WHJNbURGRGNyWVpOMjRjTldyVTBDclB5Y21KMGFOSFM2TEkxYXRYNCtMaVFzT0dEYkcydG1iQmdnVWNPblFJZjM5L25mWmdZbUpDcDA2ZDhQRHdZTk9tVFpMQUl6azVtU05Iam5Ea3lCRkE1ZXBWdFdwVm5qeDVBb0NycXlzT0RnN0V4c1pLWmYzOTk5OVNtK3pTcFFzclZxeGcvdno1a3ZQWW9VT0hPSEhpQkM0dUx2VHIxNCsyYmRzYS9UM1hxRkdEa3lkUDZsMm5EamZvNGVIQjh1WExjWFYxeGNiR1JpdlB2WHYzK1BMTEw2WGxFU05HMEtCQkF4NC9mcXdsRUpQSlpOU3FWWXZzN0d6T25UdW5KVGJyMjdldmprT1JtNXNiWjgrZTFWc3ZHeHNiZXZmdWJmUXh2aTBjUEhpUVgzNzVSWEpQeWsvcjFxMFpNMllNdHJhMlBIbnloQk1uVG5ENDhHRWlJeU5SS0JRRUJBUVFFQkJBM2JwMXBYNmhVQ2k0ZHUyYVRsa2hJU0hTR0llVmxSV0RCZzNDd3NLQ2xTdFhrcDZlenZEaHd3SFZlVzNXckZtUmpzT1lObGZTKzlqS2xTdTF6b09GaFFXeHNiSFNPSm16c3pQMTZ0WGo0TUdEVWhoU1VBbkdOREUzTjJmdjNyMEdmeHYvK3VzdnlmR3phZE9takI0OVdtdDkzNzU5U1VsSlljZU9IV1JtWmpKOStuU1dMRm1pY3kyclhiczJwMCtmMXJ1UC9IWFNoMHdtNC92dnY5Y1NPR211YTk2OE9ZOGVQU0l5TWhKUVRiNTc5T2dSang0OTBzay9iOTQ4N3QyN3g4aVJJM1VjdndZUEhzeW5uMzZxbGQvT3pvN2s1R1RTMDlOMXhoaGxNaG0xYTlmV1crZm82T2hYTW41bVRIdUdrdjJiWnF3elhsSFlzV09IenJpeG1aa1pYbDVlV2k2WTV1Ym1qQjgvSG45L2Z5NWV2RWgyZGpacGFXa2NQMzZjNDhlUHMyelpNaG8wYUZEczlSUG9JZ1JuQW9GQUlCQUlCQUtCUUNCNDZWU3RXcFdxVmF0eTU4NGRvd1JueFJIR3BucjE2cXhldlJvZkh4LzVIc2ZlQUFBZ0FFbEVRVlJ1M2JxRm1aa1pRNFlNd2RUVVZHdFdwaVpidG16Um1hMzY4Y2NmTTN6NGNMMmhPL1ZSbkNFMWJXeHMyTGh4STREV1FQclVxVk9wVTZjT01wbXMyQVZyZ3RkRFdsb2FvYUdoUEh6NEVHdHJhMXExYW1WVUdBZUJvQ1FpazhsbzBxUUp4NDRkNDhhTkd5OWxJRm9nRUFnRWJ3WnFoNHk0dURnbVRacEUyYkpsR1RSb0VMMTc5MmJqeG8xVXIxNWRTMXhmcGt3WnJlM3poOG5UbkdpaWZvRThmUGh3V3JSb2dZT0RneFFTVFYzT3c0Y1BXYjkrUFZGUlVkeTdkMDk2RHVqZnY3OWVNZGlySURFeFVXczVQRHljSmsyYXZKYTZ2STA0T2pveWZ2eDRBZ0lDSkhITHYvNzFMMDZlUElsQ29XRFdyRmxTS0ZkTkdqZHV6T1RKazFtOGVESERody9Id2NFQlVJVlgrL2JiYndrSkNhRkRodzRrSkNSUXFWSWxvcUtpNk51M0x4MDdkdFJiajQ0ZE8zTHUzRGtDQWdMdzlQU2tjdVhLMk5uWnNYTGxTbHhjWEFnTEM5TVN3bGhaV2RHaFF3ZjY5T2tqUFFlMGE5ZU80OGVQczNmdlhrbVFBVkN0V2pXNmQrOE9RSXNXTFRoMzdwd2trTWpNekpUeXFaOU5yYXlzcUZLbENsV3JWbVhObWpYczNMbVRuVHQza3BxYVNuWjJOaGtaR1RxaDBKMmRuYVgrTm43OGVDMlJEU0M1SWNsa01zek16TEMwdE1UWjJabnUzYnRyT1k0WnVnOTBjM05qNHNTSi9QampqM2g1ZWRHK2ZYdXAzTkRRVUN3c0xMQzN0NmQvLy82U2M4LzMzMy9QdUhIamlJdUx3OXZibTE2OWV1bVVXN1ZxVlIzQm1hV2xKWTBiTithTEw3N0EzdDVlYjMzZVpqcDA2TUR1M2J1MWhFN201dWEwYXRXS2p6LytXQ3RVcjQyTkRiMTY5YUpYcjE3Y3VYT0gvZnYzYytMRUNUSXlNbWpjdUxIa0NsV3FWQ21xVnExSzllclZjWE56ay80T0hqeklsaTFiNk5xMUt3TUdETURXMWhaUWhVSTllUENndEo5bXpacnB1RkVWUjV0emRYVXQwWDJzUm8wYVhMbHlCVkJkVytyWHIwOUVSSVFrekI0NGNDRHQycldqZHUzYTdOaXh3MkJvVFhkMzl3S0YyT3J0YXRldXpiZmZmcXMzNy9EaHc0bUxpeU13TUJCemMzTzlnc1E2ZGVwdyt2UnB5VW10VktsU1ZLcFVpYTVkdStydGYvbXhzckppOHVUSlRKNDhHYVZTaWJtNU9SNGVIalJyMW96V3JWdExZdXRIang1eDdkbzFJaU1qZWZEZ0FROGZQaVFwS1VseXQycmJ0cTEwamVyVHB3OS8vZlVYb0JLMWpodzVVcTk0Yk1DQUFWSklTMDFrTWhuOSsvYzM2TkJXWENFMWkrc2FXcEovMDlUSFdad01IRGlRd01CQTd0MjdoNXViRzEyNmRLRkRodzQ2OTRmbTV1YTBhZE9HTm0zYWtKR1J3ZG16WnpsMjdCaVhMbDJpWWNPR1FtejJDcEVweGNpMFFDQVFDQVFDZ2VBdFlObXlaYlJvMFVKclpyUkE4SzZ5ZmZ0MlltSmlpdXkwOVR3Y08zYU1EaDA2R0ozL3pwMDdqQnc1VWxwVzI5a0hCUVhoNCtQejNQWFF0TVhQVDNaMk5zdVhMNmRkdTNhNHVMand4eDkvY1BUbzBRSUhoa0QxY3V1YmI3NHBkTlp0L21ONjBaQ2FobzVGYzRibDBxVkxhZGl3SVFELy9QTVBVNmRPMWNuLzdOa3pyWmRaK2dhQjVzNmRLdzBTbFJTSzJxYmVkSEp5Y3JoeDR3WVJFUkhJNVhMcTFxMUw5ZXJWOVE0WUNnUnZHcUdob1VSRVJQRFJSeC9wQ0FZRUFvRkE4RzZ4WWNNR3RtN2RLaTI3dXJveVpzd1lHalZxUkVSRWhPUjA5T0dISHpKejVreUQ1Unc1Y2dTNVhFNjdkdTJrKytPcFU2ZlN2bjE3VWxOVDJieDVNMUZSVVVSRVJPZ05uYWFtZmZ2Mld2ZlErdHhYak1IVTFGUkh3TEo4K1hKSldLSHYzdjdnd1lNc1g3NWNXbTdZc0tFVUlrb2Z3NGNQbDl4eTFPVnBodkxTNTNyMjY2Ky9rcHljYkxBT3I1Tlg5YnlhbTV1ckpiS0lqbzdHenM2TzBxVkxGN2pkdFd2WHFGZXZYb0doNnRMVDA5bTVjeWREaGd3cE1OK1RKMDg0YythTVh0YzhoVUxCcUZHanNMZTNwMDJiTm56NDRZY0ZPaHMvZVBDQXdNQkFMbCsrektCQmd5UWhWMFpHQmxPbVRHSFJva1hTc1UyWU1JR01qQXhhdG14SjA2Wk5xVldybHM3elJWWldGbWZPbk9IMDZkTjg5dGxuQnQxK1hqYng4ZkhZMjlzamx4dm5rWktRa0VCYVdoclZxMWZYdXo0dkwwL0xCYzNVMU5Ub3NsOFhyMkpNTXl3c2pQWHIxMU9yVmkwYU5teEk0OGFOalhiU2Z2YnNHU2RQbnFSZXZYclkyZG1SbUppSWk0dUwzbWRXaFVMQnMyZlBKTEd4SnVmT25lUGl4WXRZVzF2VHUzZnZsLzU4VUJMN1dFQkFBSkdSa2RqYTJ0S29VU05jWFYwQmxTajd3SUVEa3FCSVRYcDZ1aFFXVVMxS2s4bGsyTmpZU0FJaWdPdlhyN04zNzE0QXZ2bm1HMHhNVEZpN2RpMkRCZzNTZXk3VVpHWm1zbjc5ZWdZUEh2eFN6OGY1OCtleHM3UER6YzJ0U1AxUm9WRHc5T2xUS2F3bXFMN1hOV3ZXMEs1ZHUwSkZSUThlUE9ET25UdVNNTEJVcVZKVXIxNWRyNkNzWDc5K0FGU3VYSmtWSzFZVVdqZE5FWmxhQVBjeUtlbS9hY1hKL2Z2M3ljek1mSzdmcGVUa1pMS3pzNmxZc2VKTHFObmJpYXlnazI3TTlrSndKaEFJQkFLQlFDQjRHeENDTTRIZ2Y3d05nclBDWG9xRWhvWXlhZElrby9QSHhjV3hkZXRXamg4L0xnM1NhZEsyYlZ1Q2c0TkpTMHVUMHRRdnJnb2ovekhKNWZJQ0IyanlrNWVYcDFXbm9nck9ERkhVNzZpazhLNEl6aFFLQlpHUmtZU0hoNU9kblkyYm14djE2dFVUNFRNRmJ4VUtoWUxEaHc5amFXbEoyN1p0aTNSdEZBZ0VBc0hieDhXTEYxbTdkcTBrbnBvOWV6WmVYbDRFQmdZeWUvWnNBSHIzN3ExMWI1MmZqejc2aU5LbFM3Tm56eDdwL2xqdGNHWnFhcW9UWGs5TjJiSmxjWEZ4d2NuSmlXclZxbEczYmwxU1VsSmVhTkpMZnRUMzI0VUp6bjc0NFFjT0hEZ2dMWnVhbXJKanh3NGQ5dzQxaFFuT2pLMVhTZUZWUHErV2RKUktaYkhjSHlrVUNpMFJSMVpXbHVUMkp5ajVpREhObDRmb1l3S0JRRkF3THlvNEs5bVNib0ZBSUJBSUJBS0JRQ0FRQ0Y2QUd6ZHU0T2ZueCtuVHB3c01kVm0rZkhrbVRKakFkOTk5SjZVdFhyeVkrUGg0K3ZmdlgrUVptSzhhOVV4TVRUUm5kUnZLNCt6c3pMSmx5MTVhdlFTNjVPYm1jdWZPSFc3ZHVrVldWaGFPam83VXIxOWZDalVpRUx4TnlPVnkzbnZ2UGM2Y09jUGR1M2VwVnEzYTY2NlNRQ0FRQ0Y0eGFxRVVRSVVLRlpnNmRTcCtmbjdFeE1SUXVYSmxvcUtpdUhidG1wVEh6TXhNYXhzMU1wbE1jb0xKejdwMTYxaTNiaDFEaHc3RjBkRVJhMnRyTEN3c0NBc0xBMVJoK0R3OVBUbDgrRERidG0yamYvLytPRHM3RXhRVVZLekhhb2pIangrVGtwS0NtNXNidWJtNW5EdDNEZ0FMQ3d1ZVBYdEdibTR1aHc3OUgzdDNIaGRWMlQ1Ky9EUERzTzhva0NpNGF3cUlrcm1obGt1bXVhU1ZocGxyRm85bHFhVzVvTG1WUzVvK21rdmxVbys3NVZJdXVlK2lSdTRJcUpoaW9FRW9paUN5ekRDL1ArWTM1OHZJQUlNaG1sN3YxOHVYTStmYzV6NzNHVWFadWM5MVg5ZDJ1bmZ2WGliakVZK1AwZ3JHdi8vN3FnVENDR0VnLzhhRUVPTGhrb0F6SVlRUVFnZ2hoQkNQblFFREJoUzVQeXNycTlCOVdxMldRNGNPc1dIREJzNmZQMTlndjUrZkgzMzY5T0h6eno4MzJkNjhlWE42OU9paHBNTFB5OHZqaHg5K1lQLysvYnozM25zOC8venpGbzM5bjViVUxJbTB0RFEwR2cyM2J0MHF0cTI1TmxMaXJ1em9kRHF1WExsQ2JHd3NXVmxaZUhsNTRlL3ZYNkFFa3hCUG1tZWVlUVpmWDEraW9xTHc4ZkhCM3Q3K1VROUpDQ0ZFR2JxL1BGaHgrOWFzV2NPYU5Xc0tiTGUydHViWFgzOHQ5bndyVnF3QURLV21qTjhwa3BPVDJiSmxDM1BuemtXdjE3TisvWHFHRGgxSy9mcjFXYnAwS1FCMzc5NWw3dHk1OU9yVkN6OC9QNlcvNzc3N1RnbE1NN1l0aWVUa1pFYU9IRW5qeG8wWk5HZ1F1M2Z2VmtwZHRtN2RtaE1uVHBDY25NekdqUnZwMHFXTFJVRU1wMCtmWnZIaXhlajFlbTdldkltVGs1UEpjWm1abVdpMVdseGNYRW84WGlHRUVFSUlJU3dsQVdkQ0NDR0VFRUlJSVI0N2xwYUh1ZCt4WThlWU0yY09OMjdjS0xEUDI5dWJ2bjM3MHFaTkc5UnFkWUdBTXpEYzlNck56V1hqeG8zS3R2ajRlTWFNR1VPdFdyWG8xS2tUTDd6d0FnNE9EbXpac2dXQWxKUVVrejZPSERsaU5pdERZYzZkTzJmeTNOaXZtNXNielpzM04zdk1Uei85eFB6NTg0bVBqK2UvLy8ydnhlY1NaUzg3TzV2TGx5OXo2ZElsc3JLeThQVDBwRW1USm5oNmVqN3FvUWxSWnVyWHI4LzI3ZHM1ZmZvMFRaczJmZFRERVVJSThZUVpOV29VYmRxME1kbFdxVklsSEIwZHVYdjNMdi83My8rNGVmTW1BSzFhdGVLamp6NENEQm5HZkgxOUFkaTJiUnR4Y1hGTW1qU0ovL3puUDNUcjFnMEFSMGRIcFU4Ykd4dXo1N2V6c3l0MEljZXdZY05JU1VuaDhPSER2UFhXV3l4WnNrVFo5OG9ycjJCdmI4LzY5ZXRKU1VsaDFhcFY5Ty9mdjhoclhidDJMY3VXTFdQTGxpM285WG9tVDU3TXZYdjNHRDE2Tk5XclYrZmN1WE5NbXpZTmQzZDNaczZjS1ZsNGhCQkNDQ0hFUXlNQlowSUlJWVFRUWdnaHlzenAwNmRObnFlbXB1TGg0VkZxL1Zlb1VFRzVtV1RrNXVaR3IxNjk2TlNwazFJR0lTY25wOUErM24vL2ZlenQ3Vm05ZWpWNnZWN1pmdkhpUldiTm1vV2pveU10Vzdaa3pwdzVaby8vNmFlZi90RTFHUHV0V2JNbXpaczNKeTB0alFNSERwaTArZTIzMzVUSDF0Ylc3TnExcTBBL1o4NmNZZmp3NGNwemMyM0V3NU9lbnM3Rml4ZTVldlVxT3AwT2IyOXZHamR1akplWDE2TWVtaEJsenM3T2pxQ2dJSTRmUDg3VnExY0xMWWttaEJEaXlUTno1c3hDOStYazVMQnc0VUpsc1ltdnJ5OTkrL2JGemMydFFGdTFXbDJpODZwVUtnSURBemwyN0pqeS9lQ05OOTZnZGV2V3pKOC9ueDQ5ZXVEdDdRMkFYcTludzRZTmdDSExjV0dad2Q1KysyMnoyOXUwYWNPb1VhUE03a3RKU2NIS3lvcXdzREMrK09JTEpldHdjSEF3dFd2WHhzSEJnUTBiTnFEWDYxbTllalVCQVFGRlpsWmV2SGd4QUVsSlNmenl5eTlLUnVmVnExY3pkdXhZOXUvZlQzSnlNc25KeVh6KytlZE1uRGl4eEsrZEVFSUlJWVFRbHBDQU15R0VFRUlJSVlRUVpXTHQyclhLRFJLanp6NzdqTTgvLzV3bVRacVVTa0JVNWNxVmVmSEZGOW0zYng5MmRuWjA3OTZkN3QyN0Z5amhaaXlMWTNUL1RaaisvZnRUcjE0OXBrK2ZibEtLOHZubm42ZGx5NWIvZUp5V1dyVnFGY3VXTFVPbjA1WFpPY1dEMCt2MUpDY25jK25TSmY3NjZ5L1VhaldWSzFlbVZxMWFVdEpJUFBXcVZxMUtRa0lDSjArZXBGeTVjamc1T1QzcUlRa2hoQ2dEUVVGQkJiYnBkRG9pSWlMNDRZY2ZUREliSnlRa01HWEtGT3JYcjgrTEw3NUlpeFl0TFBwOWtaaVl5TjY5ZS9IMjlzYmYzNStrcENTV0wxOU9aR1NrMHFaRGh3NkVoWVd4ZHUxYU5tM2F4SjA3ZHdnUER3ZGcvLzc5SmhtS1UxSlMwT3YxcUZTcUI3cm12THc4NWJGS3BXTDQ4T0VjT0hDQVU2ZE9BWWJ2SG1GaFlZQWh5SzV0MjdiczJyVUx2VjdQeElrVEdUZHVISTBiTjFiNnVIK3hUTFZxMVRoNDhDRHIxNjhIREl0dWhnNGRDa0JZV0JneE1USEV4Y1Z4N05neDVzK2Z6NGNmZnZoQTF5R0VFRUlJSVVSUkpPQk1DQ0dFRUVJSUljUkR0M1BuemdMQlpnQVhMbHpnblhmZTRiWFhYcU5wMDZZODg4d3pPRGc0V055dlRxY2pOemVYM054Y0FKeWRuZW5UcHc5MmRuYjA2OWNQRHc4UDlIbzlFeVpNQUVDajBaQ1dsc2JaczJkTitqR1haZTI1NTU1ajBhSkZMRisrbksxYnR3SXdhTkFnWmIrNUFMblUxRlF1WHJ6SStmUG5PWC8rUFBYcjF5YzBOTlNrVFhwNk90T21UY1BYMTVjcVZhcFF0V3BWcWxTcFlyYmN6ZXJWcTRzTk5wTmd0RWN2SXlPRCtQaDQ0dVBqdVhmdkhyYTJ0dmo3KzFPOWVuVXBZeVJFUHM4Ly96dzdkKzdrMkxGanRHN2RXakt1Q0NIRVV5UXBLWW5ZMkZoT25UckYwYU5IdVgzN3RyTFB3OE1EZjM5L2poNDlpbGFyNWVUSms1dzhlWks1YytmU3BFa1Qyclp0UytQR2pibDQ4U0pnS0ZuKzhjY2ZLOGV2V0xFQ2dJWU5HNkxYNnpsNThxUkpwbUtBUTRjTzhkcHJyM0gwNkZIQWtHRU1JQzB0alFVTEZwaTBYYkprQ1h2MjdLRmR1M1ltMlpNM2J0eUlXcTAyQ1VUVDYvWG85WHJTMDlOeGRuWUdJQzR1VHRrL1pNZ1FJaUlpT0h6NHNMS3RaOCtlVkt0V1RYbiszbnZ2RVJrWlNWcGFHdG5aMll3Yk40NGhRNGJRc1dOSFVsTlRTVTVPVnRxMmFkT0dsaTFiTW5ueVpNQ1E3WGpjdUhGS1lKNjF0VFZqeDQ1bDBLQkJaR1ptc21uVEpxcFZxMGJIamgyTCtRa0pJWVFRUWdoUk1oSndKb1FRUWdnaGhCRGlvU3RmdnJ6Sjg1Q1FFSTRmUDA1MmRqWjM3dHpoaHg5KzRJY2ZmZ0RBeXNvS2pVYWovRkdyMWNxTkhKMU9oMDZuUTZ2Vm90VnFUVzRrdmYzMjIvVHQyNWRLbFNxWjNJQlNxVlJrWldWeDRzU0pRc2RYdlhwMXM5dGRYVjBaUEhnd1BYcjBJRG82R2w5ZlgyVmZhbW9xcDA2ZDR2TGx5MXkrZkprclY2NFVLT2NaSFIxTnUzYnRUQUxhZnZycEp5SWpJMDB5THFoVUtpcFVxRUMxYXRXb1dyVXEvdjcrUFBmY2MxU3RXclhBbUJ3Y0hHallzQ0ZObWpUaHl5Ky90RGhqd1VzdnZXUjIrK0RCZzNuMTFWY3Q2a1A4SDYxV1MwSkNBdkh4OGR5NGNRT1ZTb1czdHpkQlFVSDQrUGhnWldYMXFJY294R1BIM3Q2ZWhnMGJjdVRJRWM2ZE8wZTlldlVlOVpDRUVFSThaTnUyYmVQYmI3L2w3dDI3WnZlM2JObVN3WU1INCs3dXpwMDdkOWk3ZHk4N2R1emcwcVZMYUxWYURoOCt6T0hEaDZsYnQ2NVNhbEtyMVJJVkZWV2dyeE1uVGlqZkR4d2NIT2pkdXpkMmRuYk1tVE9Iakl3TTNuMzNYY0R3MmJ0Um8wYms1T1F3Y2VKRUpmak4rQmw3MGFKRnhNZkg4OTEzMzVuMDM2MWJ0MEt2czNMbHlpeGV2SmprNUdRbGExdjM3dDNwMkxFanVibTVTc0JaY0hBd2ZmcjBNVG5XemMyTjhQQndSbzhlalU2bnc5N2VYcmxXRnhjWDZ0U3B3N2x6NStqWHJ4OEJBUUdFaDRlajFXb0JHRHAwS0RWcjFqVHB6OGZIaHc4KytJQVpNMllBTUcvZVBQejgvQWdNREN4MC9FSUlJWVFRUXBTVUJKd0pJWVFRUWdnaGhIam9HalJvZ0tlbkp5a3BLYlJxMVlyUm8wY1RFeFBEVjE5OVpWSkdCMUNDeXJLenN5M3VYNlZTMGI1OSswTDMxNnRYcjlDQXM4REFRT3JYcjE5ay8xNWVYbmg1ZVpsczAycTF6Sm8xcTBDSm0vdzhQVDJKalkwbEpDUUVNRnhiVkZRVWFyWGFwTlNPWHEvbit2WHJYTDkrbmNPSEQ5T2hRd2VUZ0ROM2QzZENRa0pvM3J3NVFVRkJhRFNHci9OZmZ2bGxrZU1XcFNzbko0ZnIxNjl6N2RvMWtwT1QwZWwwT0RzN0V4Z1lTT1hLbFF1VWJoVkNGRlN4WWtXcVZLbkNoUXNYOFBiMnh0dmIrMUVQU1FnaHhFUFV0bTFiTm16WVlCSndabXRyUy9QbXplbldyUnUxYTlkV3RydTR1TkMxYTFlNmR1M0tIMy84d1pZdFc5aTdkeStabVprMGFOQ0FLbFdxQUdCalkwT1ZLbFdvVWFNR1ZhdFdWZjVzMjdhTkZTdFc4TW9ycnhBYUdvcTd1enNBRnk5ZVpOdTJiY3A1R2pWcVJMbHk1VWhQVDZkY3VYS0E0WFA3aUJFajhQRHdvRVdMRnV6YXRZdmp4NDl6OWVwVmJ0KytYU0JqMnYyYU4yOE9nTGUzTjhPR0RlUHc0Y05LZ051cnI3N0t2bjM3MEdxMWpCOC8zbXlHendZTkdqQml4QWkrL1BKTDNuMzNYZVc3aDBhajRiUFBQdVBFaVJPMGJkdVc1T1JrS2xTb1FIeDhQTjI3ZDZkZHUzWm14OU91WFR1T0hqM0s0Y09IQ1E0T3BtTEZpa1dPWHdnaGhCQkNpSkpTNll2N2xDeUVFRUlJSWNTL3dGZGZmVVhUcGsxcDFxelpveDZLRUkvYzJyVnJTVXhNNUpOUFBubm81OXE5ZXpkdDI3YTFxTzJTSlV1SWlZbGgyclJwV0Z0YkE1Q1hsOGVSSTBlSWpJemt5cFVyM0xselJ3azR5LzhuTHkvUDVPLzd2OG8rLy96elRKa3lwZEJ6bnpoeGdsR2pSaW5QVlNvVm5wNmVoSVNFMEtkUEg2VUVUVWt0WHJ5WXRXdlhLbjFXcmx5WmV2WHFVYTllUFlLQ2duQnpjek43WEZaV0Z1ZlBueWMyTnBhWW1CaGlZbUs0YytlT3NuL0NoQW1FaElTZzErdUpqbzdHMzkvZnBIU1BVYytlUFI5bzNQbjE3OSsvMEJ0VmowSkozbE5sSVRNemsydlhybkh0MmpWdTNMaUJYcS9IM3Q2ZWloVXI0dWZucDl5a0ZFSllUcXZWc25QblRuUTZIZTNhdFpQU3MwSUk4WVNMam81bThlTEYxSzVkbTZDZ0lCbzBhSUNkbloxRngyWmxaYkZ2M3o0Q0FnTHc4UEFnSlNVRlB6OC9zMEZiV3EyV3JLd3NzNS90ang0OXl1Ky8vNDZUa3hPdnYvNDZycTZ1eXI2REJ3OVN0V3BWazJ6RytlbjFlaVhEY3Y3dkozbDVlZWoxZWxRcUZjN096dGpZMkNqSDZIUTZrNHkzQ1FrSmVIaDQ0T2pvV09UMVJrVkZFUkFRWVBhenYxRkdSZ2JyMXEyamI5KytSYmE3YytjT2h3NGRldXpLYVpibDkxVWgvZzFrVGxNSUljU2pvaXJxdzZRbHgwdkFtUkJDQ0NHRWVCTEk1SXdRLytkeERUaExUazdHMGRIeGdZTzc3bWU4eVdPOG1XUE0rbVdPVHFmajVzMmJhRFFhYkcxdHNiZTNOM3VUcXFReU1qSll1WElsQVFFQkJBWUc0dUxpOHNCOUpTUWtFQk1UUTJ4c0xQLzV6MzhzdmduM3BIblVBV2M1T1RuOC9mZmZwS1NrOFBmZmZ5dUJnQzR1TGxTc1dKR0tGU3NxMlRLRUVBL3U1czJiN051M0QyOXZiNW8zYjE3a0RYTWhoQkJDUERrazRFd0lVektuS1lRUTRsSDVwd0ZuVWxKVENDR0VFRUlJSVVTWktPMnlhV3ExR3JWYVhXU2dtWkdWbFZXQmtwaWx3Y25KaWJDd3NGTHB5OWZYRjE5ZlgxNSsrZVZTNlU5WUpqTXprMXUzYnBHU2trSktTZ3EzYjk4R0RPV0x5cGN2VDVVcVZmRHg4Y0haMmZrUmoxU0lKMHU1Y3VXb1c3Y3UwZEhSeE1YRlVhdFdyVWM5SkNHRUVFSUlJWVFRUWdoaElRazRFMElJSVlRUVFvZ25URVpHQmdEejVzMTc2T2ZLemMzbDd0Mjd2UHJxcXcvOVhFTDhFM3E5bnJ0MzczTHIxaTF1Mzc2dC9KMmRuUTBZZ2hMTGxTdEhRRUFBWGw1ZXVMdTdsMG9XUENGRTRlclVxY09OR3plSWlvckMwOU5Uc2djS0ljUWpscG1aU1dSa0pKY3VYU0l0TGMyaVl5UXJ6NU5oM3J4NXl1ZGlJWVFRUWdnaExDRUJaMElJSVlRUVFnanhoTGwzN3g1QW1kMHdTRWhJS0pQekNGRWN2VjVQWm1ZbUdSa1pKbi91M3IxTFJrWUdPcDBPQUpWS2hhdXJLeFVxVk1EZDNSMDNOemZjM2QyeHNySjZ4RmNneE5ORnBWTFJ1SEZqZHUzYXhiRmp4M2pwcFpjc3lsb3BoQkNpOU1YRnhiRnIxeTUwT2gwVktsU2dSbzBhMk5qWUZIdWNyNjl2R1l4T1BHeSt2cjVsOXIxT0F0dUVFRUlJSVo0TU1vTWpoQkJDQ0NHRUVFOFlUMDlQRWhNVCtlU1RUeDc2dVhidjNrM2J0bTBmK25uRTArWFdyVnRrWldXUmw1ZEhYbDRlT3AzTzVIRk9UZzdaMmRsa1oyY1hlSnlmV3EzRzBkRVJKeWNudkx5OGNIRnh3ZDNkSFJjWEZ3a3VFK0l4WVd0clM1TW1UZGkvZnorblRwM2krZWVmZjlSREVrS0lwMDVjWEJ5Yk5tMmlWcTFhdEczYkZudDcrMGM5SkZIR3lqSmo5ZHExYTBsTVRDeXo4d2toaEJCQ2lJZERBczZFRUVJSUlZUVFRZ2p4V0RsejVnd3BLU21GN2xlcFZOamEyaXAvWEYxZGxjY09EZzVLa0ptOXZUMHFsYW9NUnk2RWVCRGx5NWNuTURDUXMyZlA0dTN0alorZjM2TWVraEJDUERVeU16UFp0V3NYdFdyVm9uUG56bzk2T0VJSUlZUVFRb2gvQ1FrNEUwSUlJWVFRUWdnaHhHT2xRWU1HNkhRNjFHbzFhclVhS3lzcms4ZFNjaytJSjArdFdyVklTVW5oK1BIanVMaTQ0T2JtOXFpSEpJUVFUNFhJeUVoME9wMWtMUlpDQ0NHRUVFS1VpUHBSRDBBSUlZUVFRZ2doaEJBaVAxZFhWenc4UEhCemM4UEZ4UVZIUjBmczdlMnh0YldWWURNaG5sQXFsWXBHalJwaGIyOVBSRVFFMmRuWmozcElRZ2p4VkxoMDZSSVZLbFNRTXBwQ0NDR0VFRUtJRXBGWldpR0VFR1VtSXlPRFE0Y08wYUZEaDBMYnJGNjltanQzN2dEUXIxOC9iRzF0aSt6ejJyVnJWS3hZc2RURytQWFhYM1BqeGcwQUprNmNXR2k3OGVQSEE0YlNMeDkrK09FL091ZnAwNmM1ZGVvVUFQMzc5eSt5N2ZYcjF4a3paZ3pWcTFjbk5EU1VtalZybXV5L2VmTW1RNGNPcFY2OWVvU0VoTkNzV2JNaSswdExTK1BYWDMrbGMrZk9PRGs1bVcxejdOZ3g3dDY5QzBDYk5tMHN2U3hGVkZRVXUzYnRBc0RaMlprQkF3WmdaV1ZWNG42TUVoTVRtVGR2SHFtcHFkeThlWk9SSTBmU3FGR2pCKzdQS0RzN213TUhEZ0R3N0xQUDR1Zm54OVdyVjZsY3VmSS83dnRCckZxMWlwU1VGSHIyN0ltWGwxZWg3ZlI2UGVmT25lUE9uVHVFaElRQW9OUHBpSXFLd3N2TGkvTGx5Mk5qWXdQQVR6Lzl4UDc5KzNGemM2TlBuejdVcmwwYmdLeXNMSll1WFVwb2FDZ2VIaDRQLytLRUVFSUlJWVF3dzhiR2h1Yk5tN05ueng2T0hqMUt5NVl0VWF0bHZhd1FRanhNYVdscDFLaFI0NkdmcDdUbnRCNzNPVHdoaEJCQ0NDR2VkQkp3Sm9RUW9rd2tKQ1F3YnR3NHJsMjd4clZyMXhnNGNLRFpkbHUzYmlVNU9SbUEzcjE3RjlyZnBVdVhXTEJnQVJjdVhPRHJyNyttV3JWcUFCdzhlRkFKamlxT3VjQzNVNmRPa1pDUVVPeXhSNDRjQWNEWDE5ZnMvc0w2c0xLeXdzZkh4MlRiMmJObldiVnFGVkQ4Wk5YWnMyZVYxL0NkZDk0cHNIL2Z2bjBrSlNXUmxKU0VvNk5qa1pOelI0NGNZY3FVS1dSblp4TWJHOHVrU1pQTXR2dnV1KytVNnlscHdObXRXN2VZT25VcUtTa3BBSGg2ZXZMbW0yL2k0dUpTb243eXExaXhJb21KaWNyN1pPL2V2Y1VHbkMxYnRxelFmUysvL0RMZTN0N2s1dVl5WThZTUFNTEN3amgyN0JpTEZ5K21jK2ZPdlBmZWV5YkJqNE1IRHlZek0vT0JyOEZvNmRLbEFJd2RPeGFBTjk5OGs4REFRQUFPSERqQTVjdVg2ZENoZ3hKd3B0VnFTVXBLNHErLy91THk1Y3RjdkhpUjA2ZFBjK2ZPSFp5ZG5YbnV1ZWV3czdNak5qYVdFU05HQU5DelowOEdEQmdBd0lrVEo3aDQ4YUp5RFdBSXRCczVjaVF4TVRFY09IQ0FpUk1uOHV5eno1cDluZkx5OGg3NFd0dTFhNmVNNldISXlja0JESmt4aEJCQ0NDSEV2NWV6c3pPTkd6Zm04T0hEbkQ1OW11RGc0RWM5SkNHRWVPSVpGNm85VEtVNXB3V1AveHllRUVJSUlZUVFUem9KT0JOQ0NGRW1Nakl5bEZXSGE5ZXVSYVBSMEs5ZnZ3THQ5SHE5OHRqYTJyclEvaUlqSTRtS2lnTGc4ODgvWitIQ2hkamEydkxERHo5WU5Oa0VwZ0ZuTDczMFVvSDk1cmJkTHlFaFFXbm43dTdPanovK0NLQUUrTnpQMjl1YjVjdVhrNVdWQldDMlhJRmVyMWVDNXU3UE9uYjgrSEVBS2xXcVZHRFNDMkQzN3QwV2ovKzU1NTdEMDlPVHhNUkVqaDQ5eXViTm0rbmN1WE9SeDVSRVJrWUc0ZUhoU3JBWlFFcEtDaE1tVEdEYXRHbEZUbVlPR0REQTRwL2puajE3MkxObmo5bDl2cjYrTEYyNmxPWExseGQ2ZkZCUUVON2UzaVkvaSt6c2JIUTZIUUNiTm0waU9qcWFCUXNXS05rVkVoTVRMUTVzdE1SdnYvMEdHSUtsRmkxYXhNaVJJMDMyZi8zMTErVGs1S0RSYU5peVpZdlpQdExUMDltMmJSdmR1blhqeElrVHl2WUdEUm9BaHZkVmJHd3NBRzV1YmxTb1VBRUFXMXRiZ29PRGlZbUpJVFUxbGVIRGh6Tmx5aFRxMWF0WGF0ZFhGb3p2TXpjM3QwYzhFaUdFRUVJSThVOVZxRkNCZXZYcWNmYnNXVnhkWGFsZXZmcWpIcElRUW9oL3FMVG10UDR0YzNoQ0NDR0VFRUk4NlNUZ1RBZ2hSSm1vVTZjTzRlSGhUSmd3Z2J5OFBGYXVYSW1QancvdDJyVXphYWZWYWdGUXE5VkZCcHlGaG9ZU0dSbEpkSFEwQ1FrSkxGaXdnR0hEaGozVWF5Z3RpWW1KeW1TV3NkUmtmbi85OVJkOSsvWUZZUHYyN1ZoWldmSDIyMjhEaHZJQ3hyL3pUNGd0WGJxVUN4Y3U4TWNmZndDR3dLVnZ2dm1tUU4vanhvMVRBbkpzYlcwWk9YSWt3NGNQcDZnL2h6d0FBQ0FBU1VSQlZFT0hEclJvMGFMVXJqRWxKWVd4WThkeStmSmx3QkRVcGRGb09ISGlCRkZSVVl3ZE81WUpFeWJnNE9CUWF1ZjhwNnlzckxDeHNTRW5KNGQ3OSs0eGNPQkE2dGF0eTVRcFUralZxeGZwNmVtNHVybysxREhjdW5XTEN4Y3VzRy9mUG1WYmJtNHV1M2Z2Smlzcmk5ZGZmMTNaYm0xdGphZW5KNVVxVmNMUHo0K2FOV3NxMmRFaUlpSUF3OC9ZMzk4Zk1HUUZOR1pscTF1M3JzbDUrL2J0aTYydExVdVdMS0ZHalJvRnlscmtWNkZDQmFaTm0yYnhOUm5meXcvYjVjdVhVYXZWVktsU3BVek9KNFFRSlhIeDRrVlNVMU9WNTNYcjFuMmdiSjkzN3R3aE96c2JUMC9QRWg5NzVzd1o1YkdycTJ1Si9yL1U2L1ZjdlhvVkd4c2JzemNIaFJEaVlhaGR1elpwYVdtY09uVUtaMmZuSXN2TUN5R0VlSHc5akRtdHN2SWdjM2hDQ0NHRUVFSThMU1RnVEFnaFJKbHAyclFwZ3dZTll2NzgrWVNFaE5DeVpjc0NiWXhsOGV6czdJcnNTNjFXODhrbm54QVdGb1pXcTBXcjFTb1pxWXpNVFFRVmxqbHIwNlpOQUx6Ly92c2tKaWFhYkRPblM1Y3VnR0ZWNW9JRkM1UXg1VC8zK2ZQbitmREREd0dZTVdNRzlldlhCd3BQMVY4VVkvbElvM3YzN2hYbzUrZWZmMVllNi9WNnpwNDlXNkNmdkx3OFRwNDhXU0NEMXM4Ly84elBQLzlNdzRZTm1UcDFhb25IbDkrSkV5ZVlPblVxYVdscEFOU3NXWk1KRXlhZ1Vxa1lQbnc0bHk1ZDR0U3BVd3daTW9UUFB2dXMwSklHUm1QR2pDbnhHS1pNbVdKMis0Z1JJMmpYcmgzSnljbktoS2V4VE9XTkd6ZlFhRFRrNU9UdysrKy9rNXljek0yYk45Rm9ORXliTm8zYzNGeTJidDJLdGJXMXlXdWRuMWFycFZldlhrcFF3ZnZ2djArM2J0MHNIbmV6WnMyNGNPRUNSNDhlVmJZZFAzNmN6TXhNR2pkdWpMdTd1N0o5NjlhdGhaYVB2SExsQ21ESTFOYXhZOGNDKzQ4Y09WTG82dC9vNkdqbC9kMm1UUnRHalJwbHNsK2owVHgyd1FaLy8vMDN4NDhmcDBtVEptWlhIQXNoSGsrRlpSSjRFTVlTeFkraitQaDRoZzRkU201dUxtRDR2TEI2OWVvUzlhSFg2OW02ZFN0TGx5N0YxOWVYMmJObm0zenVzTVR3NGNPVng4MmFOV1BpeElrRjJ1VG01bkw3OW0yU2twSzRkdTBhOGZIeC9QSEhIOFRGeFhIMzdsMDZkT2hBMzc1OXpaWkFLczZTSlVzb1Y2NWNpWThUUWp6ZG5udnVPZExUMHpseTVBaXRXclY2NkF0QWhCQkNsTDdTbk5PQ3gzOE9Ud2doaEJCQ2lLZUZCSndKSVlRb1UxMjdkc1hUMDVObXpacVpEWmJKenM0R0RJRm5lcjIrMElBYU1KUkxIRHAwS0pVclY2WjI3ZHIvYUZ6R0lKWDg1ek5PU0JWRnBWSVZHdUJ5NnRRcEFCd2RIUWtJQ1BoSDR6T3lzckpTZ281dTNicWxCTm1scEtTd2YvOStpNDUvV0RJek0xbXlaQW1iTjI5V1NxTUdCZ1l5YWRJa3BhekE5T25UR1RObURCY3VYQ0ErUHA1Qmd3WXhZTUFBdW5idFd1aU44MWF0V2hFWEY4ZktsU3RwMzc0OWpSbzFVdHJPbVRNSG5VNkhrNU1UNzczM25uSk1ZUUZuNXV6YXRhdEFTYzdMbHk4cjJkbU1OQm9OS1NrcFJRWmI3ZHk1VXdrMjAyZzB0RzdkMnVKeGdDRjdtSStQRDliVzFzcS9oY1RFUkRRYURaMDZkVEtaNkN6cTM4YkRsTDhFeGVQZ3dvVUw3Tm16QjA5UFR4bzNidnlvaHlPRUtJR240ZWFOVnF0bCt2VHBTckFaR0c2VXpaMDdsd2tUSmxqY3o3Smx5MWl4WWdVQU1URXhyRjI3bHA0OWU1YnFXSmN1WFZwc0lOekpreWZwM2J2M0E1V1ZOdDRnRkVLSWtyQ3lzcUo1OCticzNidVhRNGNPMGJwMTY4Y3FTN0lRUWdqTGxkYWMxcjlsRGs4SUlZUVFRb2dublFTY0NTR0VlT2dpSWlLSWpZMDEyUllTRWxLZ1hVNU9qbkpEVnF2VmN1UEdEYk1sbzFhdlhxMnNZQVJEaWFnUkkwYVU4cWpoelRmZkxIVGYyclZyaXozZU9Gbldva1VMTkpyUytaWHI0K09qWkhISm42MXQyYkpsU2puUzBOQlFrOHdqbjN6eWliSXlWS1BSNE9ucGFUSVJGeFVWcFdURTh2UHpNMmwvdi9zRGpiWnYzNDVhcldiUG5qMHNXclRJcEZ4WVNFZ0k3Ny8vUGprNU9TYmJ4NHdadzh5Wk00bUtpaUk3TzV1RkN4ZXlmZnQyQmc0Y1NLTkdqUXFjVTYvWE0zUG1UQzVmdmt4RVJBUmVYbDUwNmRLRlYxNTVoUzFidGlpdlMvNkFzOExNbURHREdUTm1tR3lyV3JVcVlKaXcxT2wwNU9UazRPWGxSWWNPSGZEMjl1YVpaNTdobVdlZW9YejU4a1VHZVdWbFpiRnMyVExsK1lOa1lNakt5bUxzMkxGWVcxc3phZElrd1BBNmR1M2FGWHQ3ZTVQZ2pQdi9UUUU0T3p0VHFWSWxQdjc0WTVQdDE2OWZaODJhTllBaFVMTjc5KzRXamNkY2NKMWFyVmF1Njk2OWUyUmxaUUdZWkYrN2Rlc1dZTWhVYUp6TWRYUjBMUEpjQ1FrSkZnZWY2UFY2MHRMU1NFNU9KalUxbFdlZmZaYldyVnVYT051UEVFSThiTXVXTGVQU3BVc0Z0a2RFUkxCNTgyWTZkKzVzVVQrZE8zZG13NFlOU21ua1pjdVcwYXhaTXlwWHJseHFZNjFVcVZLeGJXN2Z2cTJVUWhKQ2lMSmlhMnRMaXhZdGxLQ3pWcTFhWVdOajg2aUhKWVFRb29SS1kwNnJNSS9qSEo0UVFnZ2hoQkJQT3Zua0xJUVE0cUU3ZnZ5NEVoaGtOSERnd0FMdGpFRXFSbGV2WGpVYmNQYmJiNzhSSFIxdHN1MWhCSndaczNJOWlMaTRPQ1ZEMXZidDI5bStmVHNBRXlaTXdNL1BUMm1Ya0pDZ2xKNDBQdi83Nzc5TGZEN2p1V3h0YlhuOTlkZE45dVhQS0tMUmFQRDE5VlhLQktTbHBkRy9mMzhBYkd4czZOR2pSNG15ZzRHaDdJR3hKQUVZQXBMeTh2S0lpSWdnSWlMQ29qNnVYTGxDZUhnNDc3NzdMajE2OUdEdTNMbktTdGZ6NTg4emZ2eDRmdnJwSjdadjM4N2ZmLy9OaWhVcmFOYXNtWEw4L1N0VTE2MWJCMWlXMGExV3JWcHMyTEFCWjJkbndzUERpWXlNcEh6NThrckpUVEJrYjR1SmljSFoyZG5rNTVmZjBxVkxUVzdDMTZ4WjA2SnJ6eTgyTnBaWnMyYVpiUHZpaXkrVXgvbUQ2ajc2NktNQ3h4dExwSFhvME1Gays3eDU4NVRISVNFaEJmYVhoSyt2TDRzWEx3WU1rOExMbHk4SDRNY2ZmMVRhR0FNVHUzZnZUcDgrZlN6cU55RWh3YVNVYUhHc3JhMnBXTEVpelpzM2Y2RFhXZ2p4ZUhuenpUZk5mallvek9MRml5MjZjZlFvN2Q2OVd3bjJCY1B2NEx5OFBPWDM4amZmZkVPVktsVUlEQXdzdGk4UER3LzY5T25ETjk5OEF4Z0M4MmZQbnMzczJiTWZLTnVZVnFzbEl5TkRlVzVyYTR1M3QzZWg3WWNNR1VKZ1lDQyt2cjRGQXM2bVQ1OU9jSEJ3Z1dQTWxmQVdRb2dINWVUa1JQUG16ZG0vZno4UkVSRzBiTm55b1dadkZrSUlVWFpLTXFkVm1IL1RISjRRUWdnaGhCQlBDZ2s0RTBJSThkaElTVWt4ZVg3aHdnVWFObXo0aUVZRFM1WXNlZUJqODk5Z0xzcUFBUU9LZkc2cGVmUG1jZkRnUWM2ZlAwOTZlanB1Ym03S3Z2eVRjL2ZmbFBucXE2OUlUMDhINEkwMzNxQmN1WEswYnQyYU9uWHFLRzErL2ZWWHBjMzlLMGJWYWpXdnZ2b3FodzhmNXV6WnN6UnUzSmgyN2RveGVmSmtpOGI5L3Z2dnMzZnZYczZmUDAvTm1qWHAxcTBiOEg4VGhkZXZYMmY0OE9HNHVyclN1M2R2WG4vOWRmNzN2LzlSbzBZTjdPenNsSDZjbloxTityMC9zNWh4QlMzODMydjg3cnZ2MHJScFU3eTh2TEMxdFRYcDU2Ky8vbUx4NHNYRXg4ZHo1Y29WWlFLeHNJQ0kzMy8vblo5Ly90bGsyNElGQytqV3JSc1JFUkg4OWRkZnZQSEdHeGE5SnFYdDd0Mjc3Tnk1VTNudTQrTlRiQ1l4UjBkSFBEdzhsT2Q2dlY1NUh5VWtKQ2dUd01heW4wQ0JTV0V3QktIOThzc3ZnT0c5bHo4bzdYN05talV6Q1NJVVFqeGQxcTVkKzlnSGtKWEU3Ny8vemxkZmZhV1VtQWJvM2JzM21abVp5blhtNU9RUUhoN090R25UcUZ1M2JyRjl2dnJxcTJ6ZXZKbHIxNjRCY09mT0haS1NraXdPN00wdk1qSlMrWjBMaG9EbWpoMDdNbVBHRE1xWEw0OU9welA1ZmRlNGNXT3ppd0NFRUtJc2VYaDQwTFJwVXlJaUlvaU1qS1JKa3lhUHJNeThFRUtJMHZPZ2MxcjUvWnZtOElRUVFnZ2hoSGhTU01DWkVFS0loMjdJa0NFTUdUS0VXYk5tc1czYnRrTGIzUjhFYytyVUtYcjE2bFdnM1gvLysxL0FFREFVSHg5ZmFILzVnMnlNU3BJRnhMaWkwWnoyN2RzWHVpODZPcHBEaHc0cHo3LzY2aXMyYk5oZ2NiYXZvdHkrZlp0dnYvMVdlV3lrVXFsUXFWVHMyTEdEaUlnSUZpeFlvQVJ0R2N1VWd1bHEwR1hMbGlrWnBWeGRYV25TcEFtWm1abDA3TmpSNUp4SGpoeFJBczdNQlZ1cFZDckdqQm5EK2ZQbkNRa0pJVDA5blhIanhsbDBQVUZCUVhUdDJwWGR1M2ZqNysrUHRiVzF5ZjZkTzNlU2s1TkRTa29LczJiTm9uTGx5Z3dlUEpqNjllc1RGeGVudEN1dWRHVnNiQ3dhalliV3JWc3IyOHFWSzRldnJ5OXBhV2tzV3JTSStQaDRwYzlidDI2WkRYeTRjZU5HZ1czWHJsMWoyclJwSmtFRlJyLzg4Z3Z6NTg5SHI5ZVRtSmpJaHg5K1dPUUVhWU1HRFJneVpBaXpaODlteDQ0ZGdPSDlYckZpUlp5ZG5kbXdZUU5nZU0xbnpackY5dTNibFhhelo4L0d4Y1dsUUo5cjFxemgzcjE3eXZQN002aVowNlpORzBhTkdxVThONWEyQU1Oazc1MDdkd29jWTI1YmRuYTJFcFFtNVM2RkVFK0w2T2hvSmsyYVpQSi81N1BQUGt0b2FDZzZuWTZqUjQveTU1OS9Bb2JTeEdQR2pHSGF0R2s4Kyt5elJmYXIwV2g0OTkxMytlcXJyK2pkdTdkSmVlelM0T0RnUVAzNjlRRkR3TGNRUWp5T0tsU293SFBQUGNmeDQ4YzVmdnc0RFJzMmxLQXpJWVQ0bHlqTk9hMzdQWTV6ZUVJSUlZUVFRanpwSk9CTUNDSEVZK1BDaFFzbXo4K2RPMGQ2ZW5xQjdGV1dtakZqaGtYdGpPWC83bGZVaEpSUlFrS0N5ZkZidDI3bCtQSGpKc0ZINWN1WE44bkc1ZXZyeTY1ZHU1VG4rY3NTNXQ5dVRucDZ1bEl1TXIvYzNGeSsvLzU3MHRQVFNVOVBaL3IwNlVxV01lTU43L3lCVGhzM2JsVE9hV3d6YXRRb2F0YXN5ZFNwVXdzRWZoWEh4Y1dGNTU5L25weWNIR3h0YlduU3BJbkZ4K2JtNXZMQ0N5K1kzZGV2WHovOC9mMzU3cnZ2aUkrUDUrclZxMHJRWVA2eUJlWExseS95SERObXpNRFIwZEVrNE96bXpac2tKQ1JnWldXbFpPRzZuNnVySzM1K2Z2ajQrRkM5ZXZVQ0dXaHUzTGpCNk5HamxXQXJXMXRiY25OemxSVzRLU2tweW50aDY5YXRKQ1VsTVc3Y09Cd2RIUXNkYTB4TWpFbXc1TFJwMDdDMXRlV3JyNzVTZnBiVzF0WUVCQVJ3OHVSSnBWMUFRRUNCdnBLVGsxbS9mbjJScjQwbHNyS3lsTWZQUHZzc1gzLzlOVkQ0ZTlmNGI2SjM3OTRQbEhsSENQSDBlZVdWVjBxVUNYTGR1blg4K3V1dkQzRkVEK2Jnd1lOTW56NmRuSndjWlp1VGt4TWpSNDVFclZhalZxdjU5Tk5QR1Rac21ITHo3TzdkdXd3ZlBweGh3NGJScGsyYkl2c1BDUW1oUVlNR09EZzRBQ2pscDB0RC9teVc5L2VibDVkWDZMbWtiS1lRb3F4VnJWcVZuSndjenA0OWk1V1ZsZG15dmtJSUlSNC9wVEduOVcrYXd4TkNDQ0dFRU9KSkp3Rm5RZ2doSHBuYnQyOXo2OVl0cWxhdHFtVDhBTEN6c3lNckt3dWRUc2YyN2R2cDNyMzdJeDVweVhUcTFJbVZLMWVhelhnRi96YzVObXJVcUVKdkxGdlNKajlyYTJ2R2poM0w0TUdEMFdxMUhEdDJqSTBiTjlLdFd6ZGxjczY0RW5UZnZuMHNXTERBNUhpVlNvVldxK1hNbVRQTW1ER0RNV1BHV0hheC8xOW9hS2paREZjbFpaeXN5NSs1enRQVGsxR2pSckZ4NDBZU0V4T3BXTEVpOGZIeFJFVkZLVzJzcmEzTlpydFRxVlJVcmx6WjdMa1dMVnJFb2tXTDZOZXZIOTdlM2pnNU9XRm5aMGQwZERRQTA2ZFBKemc0bUIwN2RyQjY5V3JlZlBOTmZIMTlsZU9UazVQNTlOTlArZXV2djVSdG4zenlDYk5telZJQ3RBWU9ISWkzdHpkZmYvMDFlcjJlRXlkT01IVG9VS1pNbVdLMk5GbEtTZ3JmZnZzdGVyMGVCd2NITWpNenljM05WUUxWak5sdmlncFlNOUxyOWN5Wk04ZGtOVENBdjc4L3MyYk5Nc2s0bHBLU3dnY2ZmTUN0VzdjQWVQbmxsMDJPTVdhNEEwb2NqQ2lFRUpad2RuWTIrVC9Xa3ZhUG16VnIxckIwNlZLVDMvODJOalpNbWpTSlNwVXFLZHRxMTY1TmVIZzRreVpOVWdLOHNyT3ptVFp0R2hjdVhDQXNMTXdrU0R4L0lCZ1lncHQxT2gxcXRSb3JLeXZsZCtlWk0yZTRmdjA2SFRwME1EdSsvRGZYbWpWcnhzU0pFMDMyZi8vOTk2eGF0Y3Jzc1crLy9iYnl1TEEyUWdoUmxtclhyazFlWGg3bnpwM0R5c3FLb0tDZ1J6MGtJWVFRRDZna2MxcWw3VkhNNFFraGhCQkNDUEdra0lBeklZUVFqMFJ5Y2pJalI0NmtjZVBHREJvMGlOMjdkNU9hbWdwQTY5YXRPWEhpQk1uSnlXemN1SkV1WGJwZ2EydGJiSituVDU5bThlTEY2UFY2YnQ2OGlaT1RrOGx4bVptWmFMWGFBbVVITjIzYUJFQkdSZ2JUcDAvbnpKa3pxRlFxd3NQRGFkU29FU3RYcmxRQ2NRWVBIc3lwVTZlWU1HRUNlcjJlZ0lBQVJvMGFwZlJwWTJORHVYTGwrT2lqajVnelowNnB2RmI1K2ZyNnNuVHBVZ0FHREJoZ1VvYTBldlhxOU8zYmx5VkxsZ0R3d3c4LzhOSkxMeFZZRFdxdTdLSzd1enQ5K3ZSaHlwUXB4WmIwS2d2dnZ2dHVpZmF0V2JPR05XdldGTmh1YlcxdFVRYWNGU3RXQUliVnJnTUdEQUFNNzlFdFc3WXdkKzVjOUhvOTY5ZXZaK2pRb1FERXhjVXhkdXhZNVQwTGhteHNyVnExS2xDeXNuUG56cmk2dWpKMTZsUzBXaTN4OGZFTUhqeVlMNzc0Z2hvMWFwaTBYYnAwS1RxZGpvWU5HNUthbXNybHk1Y1pPblFvczJiTlFxL1hjK1hLRmNEdzh5ck9oZzBiK1AzMzN3RkRPY3Vnb0NCT25UcEZkSFEwQ3hjdTVJTVBQZ0FnTlRXVlVhTkdLZS94YnQyNjBhQkJBNU8rMHRMU2xNZFJVVkZtVnhTYjI3WjgrWEtUVEhwdnZ2bW0yYktzUWdpeGR1MWFzNldNL3czUzA5T1pPM2N1Ky9mdk45bHVMRGtkR0Job1V0cFlyVllURWhLaWxGRE9iK1BHalp3N2Q0NlBQdnBJK1gxODVNZ1JKa3lZVU9DOHhpeVNXVmxaTEZxMGlNMmJOd09Hb09TV0xWdVc3a1htbzFhclRiSStsT1E0SVlRb1RYWHExRUduMHhFYkc0dVZsWlhaakw5Q0NDRWVINlV4cC9Wdm1zTVRRZ2doaEJEaVNTY0JaMElJSVI2SlljT0drWktTd3VIRGgzbnJyYmVVQ1NVd2xOV3l0N2RuL2ZyMXBLU2tzR3JWS3ZyMzcxOWtmMnZYcm1YWnNtVnMyYklGdlY3UDVNbVR1WGZ2SHFOSGo2WjY5ZXFjTzNlT2FkT200ZTd1enN5Wk0wMEMwZXp0N1RsMDZCQUxGaXpneG8wYkFBd2FOSWptelpzRGhodTl4a213anovK21NYU5HeE1XRnNZMzMzekR1WFBuR0R4NE1JTUdEYUpWcTFaS254MDZkSGdrazFVOWV2VGd3SUVENlBWNlB2MzBVNXljbkpRTVY4YlZvSFhyMXNYS3lvcmV2WHZ6d3c4L0tNZSsrT0tMUFBQTU13OFVjTmEvZjMrVDhtRi8vUEdIVWhaU3JWYlR1M2R2cGZ4WGVubzZHelpzb0duVHB0U3FWZXRCTC9VZk03Znl0RktsU2pnNk9uTDM3bDMrOTcvL2NmUG1UUUJhdFdyRlJ4OTlCQmd5eE0yY09kUGtla05EUStuVnExZWg1MnJac2lVT0RnNk1Ieitlbkp3Y1VsTlQrZmpqanhrN2RpeU5HalZTMm5sNGVIRHo1azBHRGh6SWwxOStxV3liUG4wNnZyNit2UGZlZXdCVXFGQ2h5R3M3ZCs0Y2l4Y3ZOaG5mVzIrOXhlREJnNG1Qaitmbm4zOUdwVkxScGswYkprK2VUSEp5TWdEQndjSEtPZkpMU1VsUkhsdFpXV0Z0YmExa2Nidi91WTJOalVsUVFVNU9Ebmw1ZWRqWjJVbDJOQ0hFRStlMzMzNWoxcXhaSmdISVlQaS9jTlNvVVlTRWhBRFFwVXNYWlYvNTh1Vlp2WG8xcjd6eUNpcVZpcmx6NXlvMzBzQVExUHpSUngvUnNXTkgzbm5ubldMSEVCTVR3K2JObTVXc0ROT25UOGZMeSt1aEJaQ1hLMWRPQ1c0VFFvaEhMU0Fnd0NUb3JFNmRPbzk2U0VJSUlSNlFKWE5hVDlJY25oQkNDQ0grbWR6Y1hMbm5JTVFqSmdGblFnZ2hIb21VbEJTc3JLd0lDd3ZqaXkrK1VGWWZCZ2NIVTd0MmJSd2NITml3WVFONnZaN1ZxMWNURUJEQTg4OC9YMmgveHVDYXBLUWtmdm5sRjg2ZlB3L0E2dFdyR1R0MkxQdjM3eWM1T1puazVHUSsvL3h6Sms2Y2lGcXRKak16azA4Ly9aUUxGeTRBaGdrc3JWYkxnZ1VMQ3BTZEJHamZ2cjN5Mk5yYUdyMWV6KzNidDVrNmRTby8vdmdqTTJmT3hNbkpxZFJlcDVKU3E5Vk1talFKZDNkM1pUTE9HQWlVZjNKdS9QanhORzNhMUNUZ0RIamdtOU9kT25WU0hxZWxwYkZod3dibCtidnZ2c3NiYjd3QkdJTE5CZ3dZUUdabUptZk9uQ0VzTE14c3RxNlpNMmNXZXE2Y25Cd1dMbHlvVENENit2clN0MjlmM056Y0NyUXRhVFlWbFVwRllHQWd4NDRkVTRMTjNuampEVnEzYnMzOCtmUHAwYU1INWN1WE53a01HRGh3SUcrKytXYXhmVGRzMkpESmt5ZnoyV2Vma1oyZERSUXNUL25hYTY5eDc5NDlxbGV2YnJLOWF0V3FKQ1ltS3RkOC8vNzg0dVBqR1RkdW5ETEdPblhxMEx0M2J6UWFEWk1uVDJiWXNHSGN1SEdEalJzM3NuSGpSdVc0K3ZYck0zSGlSTE5sS2hJVEU1WEhQWHYyNU8yMzMxYitMWFRvMElFaFE0Ynd4UmRmc0gvL2ZxcFhyODRYWDN5QldxMW0yYkpsL1BMTEx3QjgrT0dIdEd2WHJ0alhTUWp4OUNoSkNjMlNNcGQxc1RTOStlYWIrUGo0Rk1oUUJvWk1vcE1tVGNMZjM3L1lmanAwNkVERmloV1pPSEdpU1dscXZWN1BsaTFiZU82NTUxQ3BWRVgyRVJ3Y3pGdHZ2Y1hLbFNzQncrL0o4ZVBITTIvZVBMUGxtd3ZUdjM5L0pjRC92ZmZlVTdKcWdxR01aa242RWtLSXNoUVVGS1NVMTlUcGRKTHBUQWdoL3FXS205TjYwdWJ3aEJEaWNaQ1ltTWk4ZWZOSVRVM2w1czJiakJ3NTBtU0I5SVBLenM3bXdJRURnT0dlZzUrZkgxZXZYcVZ5NWNvRjJ1Yms1Q2lMMS8zOS9hbGF0U29BT3AwT25VNW4wZmxzYkd3c2FwZVVsRVJzYkN6WHIxOUhxOVhTdDI5Zmk0NHJLNnRXclNJOVBSMjFXbDFrRlJoenJsKy96cGd4WTZoZXZUcWhvYUhVckZuVFpQL05temNaT25RbzllclZJeVFraEdiTm1oWGFWMFpHQm9jT0hhSkRodzZGdGxtOWVyVXlsOVd2WDc5aXF4UmR1M2FOaWhVcmx1Q0tpbmJuemgzZWVlY2Q2dFdyeDZ1dnZrcTlldlZNOW0vWXNJRmx5NVlCOFBQUFA1ZW83M1hyMWluM1YxNTc3VFdMMzE5Q1BJMGs0RXdJSVVTWnljdkxVeDZyVkNxR0R4L09nUU1IT0hYcUZHQ1lXQW9MQ3dNTU42SGJ0bTNMcmwyNzBPdjFUSnc0a1hIanh0RzRjV09sai93WnBnQ3FWYXZHd1lNSFdiOStQV0RJQW1Vc2dSZ1dGa1pNVEF4eGNYRWNPM2FNK2ZQbjgrR0hIK0xnNEVDVEprMjRjT0VDZm41K2pCbzFpdmZmZjkraTYvSDA5R1RDaEFuTW1qV0w4K2ZQVTcxNmRiTVRWWFBtekRFcEUvQlAzTHAxUzVsRU13YnBtUnVYVVZ4Y0hIZnYzZ1ZRTW93Qk5HM2F0RlRHYzcvTXpFekN3OE9WakZrZE8zWlVnczBBbkoyZGFkKytQV3ZXck9IR2pSdE1uanlaR1RObUtLVVJqSUtDZ2dyMHJkUHBpSWlJNEljZmZqQjVQUk1TRXBneVpRcjE2OWZueFJkZnBFV0xGaFpOR0NZbUpySjM3MTY4dmIzeDkvY25LU21KNWN1WEV4a1pxYlRwMEtFRFlXRmhyRjI3bGsyYk5uSG56aDNDdzhQcDE2OGZxMWV2WnZqdzRTVXFXeFljSE14bm4zM0d6Smt6bVRoeFlvRU1ET1hLbFROWlpadmY5dTNibGNlQmdZR0ZubVBac21Wa1pHUUFodXhvbjMzMm1USlI2K3JxU29zV0xVd0N6UURzN093SURRMHQ5RXRoWEZ5Yzh0alB6ODlzbS8vODV6K2NPbldLMk5oWUJnMGFSSFoyTnJkdjN3WU1tZU9NbVhlRUVNTElXRTduMzZwbHk1YXNXclZLK1owSFVLVktGY2FQSDArbFNwVXM3cWRldlhyTW16ZVBxVk9uRWhzYnEyeHYzNzQ5elpzMzU4YU5HNHdaTXdhQUtWT21tTzJqYjkrK3hNYkdjdkxrU2NCUUxubjgrUEhNbmozYm9yTGsrWjAvZjk0azJPeCtNMmJNVUNhQ1MyclhybDBQZEp3UVFoU25mdjM2cUZRcVltTmp5YzNOVlo0TElZUjRmUHpUT2ExLzJ4eWVFRUtVeEtPYU82MVlzU0tKaVluSzNNYmV2WHVMRFRnekJ2R1k4L0xMTCtQdDdVMXViaTR6WnN3QURQZG1qaDA3eHVMRmkrbmN1VFB2dmZlZXlWekZ2WHYzbEV5VGd3WU5VZ0xPVnE1Y3lmTGx5eTI2RGt2bkcrTGo0MDNtVmw1ODhVV3pRWEQ1RFJnd3dLSytpK0x1N3M1WFgzMVZiTHZObXpkejQ4WU5OQnBOaVFQT3pwNDl5N1ZyMTdoMjdaclpqUG43OXUwaktTbUpwS1FrSEIwZEN3MDRTMGhJWU55NGNVcGZBd2NPTk50dTY5YXR5dnVtZCsvZWhZN3IwcVZMTEZpd2dBc1hMdkQxMTE5VHJWbzFBQTRlUEtqOG5pK091Y0MzUllzV2NmdjJiUTRlUEVpVktsV29WNitlU2Nhem5KeWNBdjFuWjJlellzVUtxbFdyVnVoOUdEQ1U5alltRGVqV3JadEZZeFRpYVNVQlowSUlJY3BNL3FDVklVT0dFQkVSd2VIRGg1VnRQWHYyVkQ1c2dpRzdSbVJrSkdscGFXUm5aek51M0RpR0RCbEN4NDRkU1UxTk5ibkIyNlpORzFxMmJNbmt5Wk1CdzhyRmNlUEdLWk5IMXRiV2pCMDdsa0dEQnBHWm1jbW1UWnVvVnEwYUhUdDJwRmV2WG5oNmV2TGlpeStpMFdoTUFudkFrS0hMT05sMC96NkEyYk5uYy9EZ3dVSXpzQmx2L3Q3djk5OS9KeTB0emVUbWN2N01ZT1prWkdRVUNCYktiOHFVS1p3L2Z4NHJLeXQwT2gxSlNVbktsOVhpeWpDQzRVdEMvbXhXZ0JJMEJQRHR0OThXT01ZWUpKaWFtc3E0Y2VPNGVQRWlZQWhpY25GeFllblNwZVRtNXBLVGswTjJkcllTREFVUUZSWEY0c1dMbFQ3dVoxeHhkT3JVS1k0ZVBXb3lGZzhQRC96OS9UbDY5Q2hhclphVEowOXk4dVJKNXM2ZFM1TW1UV2pidGkyTkd6ZFd4cE9kbmMzSEgzK3NITDlpeFFyQWtIbE1yOWR6OHVUSkFsL3NEeDA2eEd1dnZjYlJvMGNCUThBWUdFcFV2dkRDQy9qNCtCVDFjcHJWcUZFamxpOWZiallBNE9iTm04cDdiZXpZc2NyMm1KZ1k1ZWZ1N094Y1pOYUcrdlhyYytqUUlSd2RIWms2ZFNybHlwWGo3Tm16N042OW13TUhEcENabVZuZ21LeXNMRWFOR29XSGh3Y05HellrSUNDQW1qVnI0dWZuaDBhajRlelpzMHBiZjM5L2srQlJnRC8vL0pQang0OFRIQnpNNzcvL2J2SnZzMzM3OXJ6Ly92dlkyOXRiK0FvSklaNVVhV2xwSmtISUQwdFpCVFU1T1RreGV2Um9oZzBiaGw2dnAwdVhMb1NGaFQzUXFzY0tGU293Wjg0Y2Z2NzVaNzcvL250Y1hWMlZtMmZseTVkWEpzRUtDemhUcVZTTUhqMmFzTEF3cGJ6bmxTdFhPSFBtVElsWEpwdjdMTEpseXhaYXRHaEJqUm8xU3RTWEVFS1VGWlZLUmYzNjliRzJ0aVltSmdhdFZrdkRoZzBsNkV3SUlSNGpwVEduOVcrYXd4TkNDRXRaVzF1VGxwYjIwUG9mTUdDQXhjRzBlL2JzWWMrZVBXYjMrZnI2c25UcDBpS0R3SUtDZ3ZEMjlqYVpDODdPemxZeWxXM2F0SW5vNkdnV0xGaFE0dW9rbG9pUGp5OVJvRlpod1ZSR3UzYnRLcFZBNUh2MzdsblV6bGhLK2tIbWxvNGZQdzRZRm4rYnUyK3hlL2R1NVhGUmxRRXlNaktVc3RWcjE2NUZvOUhRcjErL0F1M3kzMHNwcXF4bFpHUWtVVkZSQUh6KytlY3NYTGdRVzF2YkFva0Zpbkovd05ucDA2ZVYzL09CZ1lIMDZOR0RGU3RXc0czYk5yNzU1aHVjblowTGpIWC8vdjBzWHJ5WXYvLytHM3Q3ZTJyV3JGbm9ndEg4OXo4a3U1a1FSWk9BTXlHRUVHVWlPVGxaK2ZEWXZYdDNPbmJzU0c1dXJoSndGaHdjVEo4K2ZVeU9jWE56SXp3OG5OR2pSNlBUNmJDM3QxY21oRnhjWEtoVHB3N256cDJqWDc5K0JBUUVFQjRlcnFTNUhUcDBhSUdVd1Q0K1Buend3UWZLeXBwNTgrYmg1K2RIWUdBZysvZnZMN0tNbzFIK2RQejNLK3dHZC9mdTNUbDU4aVIvL1BHSHlYWnpYOTRXTGx4WTdCaUtVck5tVGZidDIyZDJYMUZqTjhxZmNjNmNkZXZXRmRobURCYmJ0V3VYRXR3RmhpQ20xYXRYRjN2T2RldlcreFlpZkFBQUlBQkpSRUZVRVJBUVFFaElpTEp0MjdadGZQdnR0NFd1Y0duWnNpV0RCdy9HM2QyZE8zZnVzSGZ2WG5iczJNR2xTNWZRYXJVY1BueVl3NGNQVTdkdVhlVTlvOVZxbFM4MitaMDRjVUw1Y3VUZzRFRHYzcjJ4czdOanpwdzVaR1JrS0Y5UVZTcVZjdE5lcFZJOVVMQ1pVV0haWnI3OTlsdXpRWDM1dmZUU1MyYkxYaG9GQlFYaDVPVEVsQ2xUMkw1OU8vdjM3eSt3Y2xpdFZ2UHl5eS9qNysvUHNtWEwrUHZ2dndGRDBPRE9uVHVWekRVZmZmUVJWYXBVVVZKalY2NWNHUzh2TDY1ZHU2YjA5ZXV2djdKbHl4YkE4TVZ2OXV6WmZQSEZGOFRIeHdPR0NkNjllL2ZpNStkSGp4NDlpbHc1SklRUXBlWCtOUHFselhqRHk5L2Zud0VEQmxDMWFsV1RMS3dQUXFWUzBhMWJOMEpDUWtoTFN5dHhvSzd4YzlPSUVTUHc5UFJrN05peEpTNlYvZGRmZjNIdzRNRUMyMWV0V3NXR0RSc1lPM1lzTmpZMjJOblptZXpYNi9YS3lrOHcvSjZUSUE4aHhLUGc3KytQalkwTnAwK2ZKamMzbHlaTm1qeVVHMWxDQ0NGS255VnpXaXFWNm9tWnd4TkNDQ01mSHg5bGZ2WkpZV1ZsaFkyTkRUazVPZHk3ZDQrQkF3ZFN0MjVkcGt5WlFxOWV2VWhQVDhmVjFkWGkvb3lMeC9OYnYzNTlrWUhNanhOTDUwaU05ME1jSFIwdDd2dnR0OThHREl2WmpYL256OHEyZE9sU0xseTRvUHh1VTZsVWZQUE5Od1g2R1RkdUhHNXVidFNwVTRmdzhIQW1USmhBWGw0ZUsxZXV4TWZIaDNidDJwbTBOOTZMVTZ2VlJRYWNoWWFHRWhrWlNYUjBOQWtKQ1N4WXNJQmh3NFpaZkgzM1MwdEw0OHN2dndRTWkvTkhqeDdOblR0M1dMTm1EZG5aMlh6enpUZU1HREhDNUpqQmd3ZWIzTHNDUTlCYVlRRm54bXV6dHJhVytTMGhpaUVCWjBJSUljcUV0N2MzdzRZTjQvRGh3MG9BejZ1dnZzcStmZnZRYXJXTUh6L2U3STJBQmcwYU1HTEVDTDc4OGt2ZWZmZGR2THk4QU5Cb05IejIyV2VjT0hHQ3RtM2JrcHljVElVS0ZZaVBqNmQ3OSs0RlB2d2F0V3ZYanFOSGozTDQ4R0dDZzROTHRXWjhmaXFWU3JtZVRwMDZFUkFRd0pVclY0cE56MXdjNHlvaWdHSERocGtFL2dEVXJWdFhPYisxdFRYMjl2YjQrdnJTcVZPbkVwVitmQkNkTzNkbTdkcTFwS2VuRjloblpXV0Z2YjA5OXZiMk9EZzRZR3RyaTdXMU5kSFIwWUFoL1hHVEprMlUwcHB0MjdabHc0WU5KZ0ZudHJhMk5HL2VuRzdkdWxHN2RtMWx1NHVMQzEyN2RxVnIxNjc4OGNjZmJObXloYjE3OTVLWm1VbURCZzJvVXFVS1lGaUpVcVZLRldyVXFFSFZxbFdWUDl1MmJXUEZpaFc4OHNvcmhJYUc0dTd1RHNERml4Zlp0bTJiY3A1R2pScFJybHk1VW4vZExQWE9PKy93NDQ4LzByMTc5eUxiVmE1Y21UbHo1dURuNTBkMGRMUkpzSm1EZ3dOdDI3YmxqVGZlVUlJbFdyZHV6WjQ5ZS9qbGwxKzRkT21TMHJaNjllcDA2dFFKTUpSZ1BYcjBxTEx5S2YrS0xPTnFId2NIQnlwVnFrU1ZLbFZZdUhBaDY5YXRZOTI2ZGFTbHBaR1RrME5tWnVZL0RzWVFRdnk3cWRWcVhGeGNUTGJwZExvQ1paV05qTUd1WU1pYVdaSVZoWmFVS1NndG9hR2hwZHFmbDVlWDhubW5wT3JWcTBkNGVEakJ3Y0VtSllMTVpiYzA1L3Z2djFkV0hkOHZLeXVMOGVQSDg4a25uekJreUJDVGZlZk9uVE9aTEp3MmJWcVIyVGlGRU9KaHFsbXpKdGJXMWh3L2ZwekRody9UdEduVEltK0FDQ0dFS0J1UDY1eld3NXJERTBJSVN3VUZCYkZwMHlZdVhyeElyVnExSHVxNXhvd1pVK0pqQ3N1MlBtTEVDTnExYTBkeWNySVM5S1RWYWtsS1NsTEtRdWJrNUNnVk1XN2V2SWxHbzJIYXRHbms1dWF5ZGV0V09uWHFaSkpOYXVIQ2hTeGN1TEJBWVBEbzBhTUxuTjljVnJncVZhb294eTVac29TSWlJZ1NYNi94ZDVWUlNUUHA3OXk1azNuejVpbHo2RzV1YmlhVlZ3cVRucDZ1QkRyZHY5Q3ZLUG1yallCaDd2Nyt6R0UvLy95ejhsaXYxNXRVTkRISy8zTm8yclFwZ3dZTll2NzgrWVNFaEpqOVBaeVRrMlBSV05WcU5aOTg4Z2xoWVdGb3RWcTBXbTJCdVNkenI3RzV6SHgzNzk3bHM4OCtJeVVsUldtVG01dExWbFlXelpvMVk5KytmZXpjdWJOQUJqZGpzSm1ucHlkZHVuU2hVNmRPT0RrNWtaQ1FZUExhR0JrVEZPajFlcjcrK3VzaXJ3L2d0ZGRlZTJqM0dvVjQzRW5BbVJCQ2lETHowa3N2MGJwMWEyVkZnRXFsWXZqdzRYaDRlT0RnNEZEb2NXM2F0TUhMeTZ2QWpVdDNkM2ZhdG0wTEdBTGFacytlemJwMTYramJ0MitSNHhnMmJCZ05HemFrWThlT3lyYUpFeWNXZW9QMVFhalZhbmJzMktFODkvSHhvVm16Wm9DaGJHVnhmdnJwSjhBUTlBUG1QM0RQbmoyN3dEWi9mLzhTZlFGcTA2WU5nQkpJWlZ3WjhpQWNIQndZUFhvMDkrN2R3OHZMQzBkSFIrVlBZUm05WnMyYWhWcXRadURBZ1NZQkI5YlcxZ3dkT3BURml4ZFR1M1p0Z29LQ2FOQ2dRYkZmWHFwWHI4NlFJVU1JQ3d0ajM3NTlCQVFFNE9IaHdhSkZpL0R6OHpNYjFQajY2Ni9Uc1dOSGt4dnpBQjkvL0RGTm16Ymw5OTkveDhuSmlkZGZmLzBCWGhYTFdQb3o2OWl4bzBrNjZLWk5tK0xwNlZtZ25aK2ZId0JkdTNabHg0NGRsQzlmbmhkZmZKRVhYbmlod0d0b2JXMU4rL2J0YWQrK1BYLysrU2NSRVJHY09uV0szcjE3Sy85V1I0MGF4Y2lSSTVVQXRCbzFhaEFZR0VobVppYk5talhqK2VlZnAzYnQyc3JycTlGb0NBME5wVnUzYmh3NmRJaURCdy95MWx0dkZmbnZYQWp4NUhOMmRtYjkrdlVtMjhMQ3duQjBkS1JKa3lhMGJObVNaNTU1QmpBRW91WFBTREJ3NEVCZWZmWFZNaDN2djFXREJnMU1zcVBwOWZvQ0szN05aY284ZmZxMGtsR2lldlhxSmxrZGF0U293YVZMbDlEcGRPellzWU0yYmRwSXhpQWh4R090U3BVcVdGdGJjK3pZTWZidDIwZno1czNsczJnSmFiVmFybDY5U2twS0N2ZnUzU3ZWNzh0Q0NBUGo0anhQVDA4cVY2NWNaRGJ6ZjdQU250TjYzT2Z3aEJDaXBHcldyRW50MnJYWnZYczNibTV1RDd3SXpSS3RXclVpTGk2T2xTdFgwcjU5ZXhvMWFxUjh2NTh6Wnc0Nm5RNG5KeWZlZSs4OTVaakNBczdNMmJWclY0R01rSmN2WCtieTVjc20yelFhalJJMFpBbGpjRk4reGYwdVNFMU5MWlZ5bUphNmUvY3VjK2ZPWmUvZXZjcTI0T0JnUm80Y2lZZUhSN0hISnlVbEtZLy8rdXN2Y25OelM3Und4c3JLU2xsTWYrdldMZVgxU1VsSllmLysvUllkbjEvWHJsM3g5UFNrV2JObVpyTjhHVFBkNStUa29OZnJpOHdFNXV2cnk5Q2hRNmxjdWJKSk1vR1Npb3lNSkNZbVJuaytaODRjcyszbXpwMUw2OWF0bGVkQlFVRjA2ZEtGa0pBUVZxeFl3ZkxseStuVXFSTXBLU2xzMnJTcDBQTnB0ZG9pOXh1MWJ0MWFBczdFVSt2Si9BWWpoQkRpc1hYL2gxWmZYMStMamdzTURDeTJqWk9UazlsYTh2ZHpjWEV4Q1RhRHNxM0Ric201ZXZYcVZRWWpNUVFTbFNaaitVcExGYld5eDkvZjMrd0VwQ1hzN096bzBLR0Q4cnlvRk5RYWphWkFzSmxSMDZaTmFkcTBhWW5PdlhuejVoSzFMNG44d1daZ21JeTR2M1JzZmhxTmh1KysrODdpdE05K2ZuNzQrZm5SczJkUGsrME9EZzdNbmozYlpQSjc2dFNwaFFZU0d0bmEydEsyYlZzbE1GUUlJZks3ZVBHaU11RVlGUldGazVNVHI3enlpdG0ySzFldTVKZGZmaW15djRVTEZ4YjcvOUxUWU9USWtjVEZ4V0ZyYTR1ZG5SMVpXVmttNVM3QkVLaC92OTkrKzAxNTNMNTllK2JQbjIvUzU4U0pFNmxVcVJKdnZQRUdMNy84Y3BGak1GY2FZZnIwNlFRSEI1ZjBjb1FRNG9GVnJGaVJsaTFiY3VUSUVmYnMyVVB6NXMyVkd6Q2lhS21wcWNURXhGQ3VYRG5xMUttRGs1TlRvUmxKaFJBUFRxZlRrWkdSd2ZYcjF6bDI3QmgxNjlhMTZJYjAwKzVwbmNNVFFqeloyclJwdy9yMTYxbTVjaVVOR3pha1dyVnFlSHA2bHZyL2VYcTlucGt6WjNMNThtVWlJaUx3OHZLaVM1Y3V2UExLSzJ6WnNnVXdCTjdtRHpncnpJd1pNNWd4WTRiSnRxcFZxd0pnYjIrUFRxY2pKeWNITHk4dk9uVG9nTGUzTjg4ODh3elBQUE1NNWN1WFI2VlM4Y0VISDNEdjNqMFdMMTRNUUlzV0xRZ0tDaXB3cnZ1empvRmhybWpWcWxVV1hYZHhBYzB6WnN4ZzU4NmRGdlZsVGxSVUZOT25UMWV5alZsWldkRzNiMTlDUTBNdG5wdi84ODgvbGNkYXJaWkxseTVScDA0ZGk4Zmc0K09qdkU3NXM0TXRXN1pNeVp3V0docktPKys4b3h6enlTZWZLTm5PTkJvTkVSRVJ4TWJHbXZRYkVoSlM0Rnc1T1RuazV1WXFZNzF4NDRiWmhmR3JWNjhtTVRGUmVYN216SmtDNVM1TG9sR2pSbWcwR3VWNndIQVB3c1hGQldkblp4d2RIWW1MaThQTnpjMGtrK3FRSVVQdzlmVWxQVDJkL2Z2M2s1aVl5T25UcHdrTEMzdmdzZVJYbHA5TmhIamNTTUNaRUVJSUljUVR6Tkl2dE1XNWY2VzFCSFVJSWY0cDQwUW1HQ1ptaWlxVGMrdldMWk1Td2Via1QvMy9OR3ZZc0NGeGNYRmtaMmNYQ0RRek12ZGFOMnZXakhYcjFsRytmSG1lZSs0NWszMk9qbzU4K2VXWGVIaDRLR1VJaEJEaTM4RFQwNU0yYmRwdzZOQWg5dTNiUjVNbVRmRHg4WG5VdzNxc3BhYW1FaDBkVFVCQWdBVG9DZkdRV1ZsWjRlcnFpcXVySzdkdTNlTGN1WFA0Ky90TDBKa1FRanlGN08zdGVldXR0L2p0dDk4NGR1d1lrWkdSRmgvYnRHbFRKVE9qT1hQbnpsV3lYWjAvZjU3eDQ4ZnowMDgvc1gzN2R2NysrMjlXckZoaGNueityT2tBNjlhdEF3b21FekNuVnExYWJOaXdBV2RuWjhMRHc0bU1qS1I4K2ZKS3lVMkF6TXhNWW1KaWNIWjJwa3VYTHFTbHBTa0Jad0VCQVdZejNOK2ZRS0NrQmd3WVVPVCttemR2UGxDL09wMk9KVXVXc0c3ZE9xVU1vN2UzTjZOSGo4YmYzNzlFZmVYUDNBV0diRjRsQ1RncmpIR3hwNjJ0YllFcUx2bm4walFhRGNlUEh6ZVpyd05EMVlINzNUOUhkL1hxVmJNQlo3Lzk5aHZSMGRFbTIvNUp3Sm1qb3lQVHBrMzdmK3pkZVh4TWQvdjQvOWRNTXJLTlJIWkNTQVN4aE9DdXZhM2FXMXFsZHExU3BXalYwdEtpOXExVnBhWG9wNWEyZG1wMzI2dW9TZ1ZWZW90OVN5cENqQ1FTV1dTWnpPK1AvSEsrT1ptWmJJTFE2L2w0OU9HYzkzbWY5M21mTTJmdTJ4elh1UzVTVTFOeGRuYkcyZG5aTEF1Y3lXVEN5OHVMdi8vK20vMzc5d09XUC8rWFhucUordlhyV3d4RzdONjl1M0tPVzdac3NaaXdZT1RJa1lTRmhRSHlieVhpMzAwQ3pvUVFRZ2doaEJCQ1BGYTNidDFTdlRtYWtaSEJxVk9uZU9HRkY1N2dyRXEya0pBUTFmcXBVNmZvM2J1M1dVQndjSEF3YTlldXRUaUdWcXVsZi8vK1ZLOWUzV3hiVUZBUXBVdVhwa3VYTGhZZkltYy9PTFN6c3pQTFVKdWFtc3FkTzNlVWRTOHZMN09IYmZtVnhSWkNpRWRGcjlmVHFsVXIvdmpqRDBKQ1FnZ09EcVphdFdwUGVsb2xVa1pHQnVmT25aTmdNeUdlQUZkWFY0S0Nnamg3OWl5Tkd6ZCtac3RyQ2lHRXNFNnIxZEtrU1JQcTFxM0w5ZXZYaVkrUFY0S1k4cEpmRlpuc1lKbW9xQ2hHalJxRmk0c0xmZnIwb1V1WExpeGZ2cHdxVmFxb2ZyUG5yckxoNHVLaVdzK1piU3c3a0dmZ3dJRTBhZEpFOVR3Z2U1eGJ0MjZ4ZE9sU3dzUER1WDc5dXZMOG9FZVBIaGFEbVRJeU1vcjkvd2NmVlduTitQaDRwYlF5d1BQUFA4L0hIMzlzdGFKS1hrNmNPS0ZhUDNMa0NIMzc5bjNvT1M1WXNJRERodzl6NGNJRjd0Ky9UNWt5WlpSdE9RUE9DcFBST0hjNTFJc1hML0xjYzg4OTlGd0w0dEtsU3l4ZXZEalBQci84OGd2QndjSDA2TkdEVFpzMnFUS2lhVFFhR2pSb1FLZE9uU3p1bTVHUlFYeDhQSkQxbmJSV1BTZm5tSkxoVFB5YnlhOFdJWVFRUWdnaGhCQ1AxYkpseTVTM2F5SHJBZGYwNmRQcDA2Y1BQWHIwUUt2VnF2b1BIVHJVNGh1dS94WWhJU0ZNbno1ZDFSWVdGc2FVS1ZQNDVKTlBWQStEYTlhc3FWeERqVWFEVnF0RnA5UGg0dUpDL2ZyMUtWZXVuTVZqYURRYW5uLytlVHAwNkpCbk5ybktsU3VibGJJSUN3dFRsZEVjTzNZc1FVRkJSVGxWSVlSNEpMSXphZjc1NTUvOC9mZmYzTHQzai8vODV6OVNKaktYaUlnSTNOM2RKZGhNaUNmRTFkVVZkM2QzSWlJaUNBZ0llTkxURVVJSThZUTRPRGhRczJiTlloOTMzNzU5cEtXbFlUQVltRHQzTHBVcVZXTG8wS0hVclZ1WHk1Y3ZLLzF5QjVqbGR2NzhlV3h0YlduWnNxWFM1dTd1anErdkwvSHg4U3hac29UdzhIQmx6TGk0T05hdlgyODJ6dDI3ZHdGMWRyRU5HemF3YmRzMmxpOWZ6aHR2dkVHN2R1MktmTDZqUjQ5K3FHeGFSVEZwMHFRaTdYZjI3Rmx1M2JxbGFnc1BEK2ZNbVRQVXJsMjdRR1BjdTNlUDc3Ly9YbG5PcHRGbzBHZzA3TjI3bDVDUUVCWXRXcVFFeEdXWHhZU3NER2ZEaHc5bitQRGh6SjA3bDkyN2QxczlWdTRBdmxPblRsa3NNZjNOTjk4QVdRR0o0ZUhoVnNlelZNNDBLU25KYXYrQ1NFMU5wVnUzYnJ6Kyt1c1lqVVl5TXpQUmFEUzR1TGpnNk9ob2RiOHJWNjRvZ1hqbHk1ZTNXa0VtTFMxTldaYUFNL0Z2SmdGblFnZ2hoQkJDQ0NFZW04T0hEL1BiYjcrWnRXZG1acko4K1hKMjdkcWxlbWhaR0NhVHFkaEtDWmNVcDA2ZFl2cjA2YW8zSjdPRmhvYnl6anZ2MEtaTkcyclhybzJibXhzNm5ZNVdyVnFoMVdxVndEMlR5VVJtWmlZcEtTbGN1WElGbzlHbytzL1IwWkZxMWFveGVQQmdIQndjOGkxZktvUVFUeU90Vmt2RGhnMXhkblltTEN5TWUvZnUwYVJKRTdNTUR2OW1Cb09oV01yMkNDR0t6c2ZIaHdzWExrakFtUkJDaUdMWHIxOC9hdFdxeGVMRml3a1BEeWNpSWtJSjZzbVp0ZHpEd3lQUGNXYlBubzJUazVQcTJVMU1UQXczYnR6QXhzYUdiZHUyV2R6UHhjV0ZpaFVyNHVQalEwQkFBSlVyVjZaTGx5NGtKQ1FvZmU3ZXZZdUhod2Z0MjdkWEJVTVZSTTdTaUczYXRDblV2dm1OOTZqOS9QUFB5bktWS2xXNGN1VUtBT3ZYcnk5d3dObjkrL2VWOHFjNXBhZW44K09QUDNMLy9uM3UzNy9QckZtem1EWnRHdkQvc25RVjlrV2NpeGN2cXRiRHdzSzRmLzkra1g5YnpaNDl1MGo3NWZ5TU5tL2V6SGZmZmFlc2I5bXloV1hMbHFuNkdZMUdObS9lakorZkh3MGFOTEE0NXA5Ly9xa3NWNjFhMWVxeEh6eDRvQ3hMU1UzeGJ5WUJaMElJSVlRUVFnZ2hIb3ZyMTYvejlkZGZxOXJlZmZkZGR1L2VUVlJVRkpEMWo5MjUzM3hkc0dBQml4WXRVckoyNVpRZFRHVXltZkQyOW1iRmloWFBWTkNacmEydEt0ak14Y1VGbzlGSVltSWlrRlcrWWVQR2pSWWZLaFpVcjE2OXFGYXRXcDV2ZUVMQkg5am16SGFXVTU4K2ZYajc3YmNMUFQ4aGhDaE8xYXRYeDgzTmpkRFFVUGJ2MzArREJnMm9VS0hDazU1V2laQ1NrbEtrOGo5Q2lPS2oxK3RKVGs1KzB0TVFRZ2p4RE1tWldjclQwNU14WThhd1pjc1dJaU1qS1YrK3ZKSkpLNXRPcDdPWWpVcWowVkNwVWlXTHgxaXlaQWxMbGl5aFg3OStlSHQ3bzlmcnNiZTM1K3pac3dETW1qV0wrdlhyczNmdlh0YXVYVXVQSGoyb1VLRUM5Ky9mVjQzajYrdEx1M2J0V0w1OCtjT2ZPRm5QVkFwVG5qTWpJOFBpQzMrUDBzbVRKL25qanorQXJHczhidHc0Um8wYVJXeHNMTWVPSGVQWXNXTTBhdFNveU9QcmREckdqeC9QMEtGRHljaklJRFEwbEMxYnR0QzVjMmZsWFBPN1J2ZnUzU011TGc1L2YzK01SaU5Iang0RndON2VuZ2NQSG1BMEd0bXpady9kdW5VcjhqeUxvakNCaFgvLy9UZUxGaTNpMnJWcmxDNWRtdSsrK3c1dmIyOVZuNHlNRFBiczJhT3M1M1hkY3dhYzVTeEpLOFMvalFTY0NTR0VFRUlJSVlSNDVESXpNNWs1YzZZU0tBWFFyRmt6ZXZic3lhdXZ2c3JLbFN2WnZYczNLU2twVnZmUFRtbHZUY3VXTForcFlET0FvS0Fndkx5OHVIUG5EbTV1Ym56NTVaZWtwS1F3ZGVwVURBWkRzUnlqUllzV3hUS09FRUk4TGJ5OHZHalRwZzJob2FFY1BYcVVhdFdxVWJ0MmJiT1N6djgyUnFOUnlvd0s4WVRaMk5pb1NzOExJWVFRRDJ2Z3dJR0Yyclp1M1RyV3JWdG4xcTdUNmRpMWExZSt4MXUxYWhXUVZYYXhmLy8rQUVSSFI3Tmp4dzdtejUrUHlXUmkwNlpOakJneEFpY25Kenc4UEpRQXQxZGZmWlUzM25pRFpzMmFjZmZ1WFdKalk1VXNVMXUzYm1YNzl1MEEvUERERC9uT0E2QjkrL1o4K09HSGZQSEZGL24ySFRObUROOSsrNjF5ak1jaExpNk9yNzc2U2xsdjFhb1Z2cjYrZE83Y1djbk85YzAzMzdCdzRVTGMzTnp5SE12WDExZTVMdjM3OTFlVnZRd0lDS0J2Mzc3S21ELzk5Qk50MnJRcFVJYXo2T2hvUHYzMFV4bzFhc1NRSVVQWXYzOC9zYkd4UU5aenVKTW5UeElkSGMyV0xWdm8yTEZqZ2JKOW5UNTltcVZMbDJJeW1ZaUppVUd2MTZ2MlMwNU9KaU1qQTJkbjV6ekh5Wm1OTHlVbHhXb1p6a21USmlsQmZaRDF1K2V2di83aWxWZGVVZlhic1dNSDBkSFJRRlpwMjhhTkcxczlkdmF4YkcxdDVUZVUrRmVUZ0RNaGhCQkNDQ0dFRUkrY1ZxdGwxcXhaZlBQTk54dzllcFJ5NWNvcG1iRDBlajFEaGd5aFQ1OCtuRGh4Z3ZQbnozUHQyalh1Mzc5UFVsSVNEeDQ4VUFMT01qTXpNUnFOeXAvdy8wcHBObXZXN0VtZTRpT2gwV2hvMGFJRmUvZnVaZmJzMlZTc1dCSEllcmk2Yjk4K2poOC9UbFJVRlBmdjN5Y2pJME81THRuL21VeW1QTWYzOWZYRjM5Ky9RSE41MkRjMmRUcmRRKzB2aEJERnljSEJnWmRlZW9td3NEQXVYTGpBM2J0M2FkaXdvWlRZRkVJSUlZUVFvcERHakJsRHExYXRWRzBWS2xUQXljbUpwS1FrbGk5ZlRreE1ESkQxMHR1d1ljTUFtRDkvUHM3T3puVHQydFZzM3pObnpqQjM3bHk4dmIxWnVYSWxMaTR1eXZaU3BVcXArdWYzZC9oZmYvMjFRT2Z3T0NVbkp6TisvSGp1M3IwTGdLT2pveEtnMTdGalI3WnMyVUpzYkN4Mzc5NWw4dVRKZlBIRkYvbG1wczlMOSs3ZCtlMjMzekNaVEh6eXlTZm85WHFsYkdsZUdjNUdqaHlKd1dEZ3lKRWo5TzdkV3dsYWc2eUFQZ2NIQnpadDJvVEJZR0RObWpXODg4NDdlYzVqL2ZyMXJGaXhnaDA3ZG1BeW1aZzJiUm9wS1NtTUhUdVdnSUFBd3NMQytPS0xMM0IxZGVXcnI3N0tNNEJ0N2RxMXluTHVrcG81WlFlYmVYcDYwcWxUSjE1OTlWV3phM25qeGczVnVWbnFreTAxTlpYVTFGUWc2M2VsRVA5bUVuQW1oQkJDQ0NHRUVPS3hjSE56WStyVXFlemV2WnVnb0NEVncwTElDanhyMGFMRk01ZHhhK2pRb2NweVVSNUV0VzNibHBZdFd5ckJacEFWL05XeFkwYzZkdXlZNy80WkdSbEtBRnJ1Z0xUY0Qya0I3T3pzcUZldm5yS2UzZWUvLy8xdm9lY3VoQkFsbVVham9YYnQycmk3dTNQaXhBbCsrZVVYNnRTcFEwQkF3RE9YTVZNSUlZUVFRdnc3NWN5Z2xWdGFXaHJmZmZlZGtnM0wxOWVYdm4zN1VxWk1HYk8raGMwR25QMTM3ZERRVUNYWXJHdlhyclJzMlpLRkN4ZlN2WHQzZkgxOWlZK1B0N2gvZGpsT3JWWnI5bmZ6dDk1NlM3WCszbnZ2RmFpYzQ3aHg0MVRQbkE0ZVBNak1tVE1MZFY0NUZUVXJhV3hzTE9QSGorZnk1Y3RLMitEQmcvSDA5QVN5Z3M4R0R4NnN6TzM4K2ZPTUdqV0thZE9tNGU3dVhxUmphclZhcGs2ZGlxdXJxeEpnbGwwV01xK0FNNFBCZ0kyTkRZTUdEV0xHakJuRXhjVUJVTDkrZlFJREEzRjBkR1R6NXMyWVRDYldybDFMVUZBUURSbzBzRHJlMHFWTEFiaDkremJidG0zandvVUxRRmJ3MlBqeDR6bDA2QkRSMGRGRVIwY3pmZnAwcGt5Wll2WGVLMmhKemRxMWE5T3BVeWVlZi81NTl1N2R5NnBWcTNqNTVaZVY1MndHZzRGeDQ4WXAxOFBGeFlVZVBYcFlIZS9PblR2SzhzTUVBUXJ4TEpDQU15R0VFRUlJSVlRUWoxWHVsUFhQdXRkZmYvMmg5czhaYUZZVXRyYTJlVDQ4ek0zZDNaMHZ2L3p5b1k0cGhCQlBFeDhmSDlxMWE4ZWZmLzdKcVZPbnVIbnpKZzBhTkpCL1BCQkNDQ0dFRUUrOTRPQmdzemFqMFVoSVNBZy8vZlNUcXZUaWpSczNtRGx6Sm5YcjF1V2xsMTdpaFJkZVFLL1g1M3VNeU1oSURodzRnTGUzTjdWcTFlTDI3ZHVzWExtUzQ4ZVBLMzFlZWVVVkJnMGF4UHIxNjltK2ZUc0pDUWw4OXRsbkZzZExUMDhuSkNRRWdJU0VCQ0lqSXd0NzJoWnQzNzZkWThlT0tldlo1Uk9MNnM4Ly8xU1dDMXBXOGZUcDAzeisrZWRLV1VySXVqYTVuNVcxYU5GQ2VTa0c0UExseXd3WU1JRDMzMytmMXExYm13WGh4Y1hGc1dqUkltWFprdXlBdHV6eHNzdEM1djdkazVtWnFTeHJOQnBHalJyRmI3Lzl4cWxUcDRDczRMVkJnd1lCV1VHS3JWdTM1cGRmZnNGa01qRmx5aFFtVEpoQW8wYU5sREhTMHRKVTQxZXVYSm5EaHcremFkTW1BTXFWSzhlSUVTTUFHRFJvRU9mT25lUHk1Y3VFaG9heWNPRkNQdnp3UTR2blU5Q1NtblBuemxXV0wxeTR3SzVkdTlpeFl3ZmJ0bTNqOHVYTFRKa3lSUlZFTm16WU1MT1haTE9scHFheVpzMGFaVDIvVXFkQ1BPc2s0RXdJSVlRUVFnZ2hoQkJDQ1BHdlptOXZ6L1BQUDgvMTY5YzVmZm8wKy9idG8xNjllbFNxVk9sSlQwMElJWVFRUW9pSGR2djJiYzZmUDgrcFU2YzRldlFvOSs3ZFU3YTV1YmxScTFZdGpoNDlTa1pHQm4vOTlSZC8vZlVYOCtmUHAzSGp4clJ1M1pwR2pScHg2ZElsSUN2bzVxT1BQbEwyWDdWcUZRRFBQZmNjSnBPSnYvNzZDNVBKcERyKzc3Ly96aHR2dk1IUm8wZUJyQXhaQUltSmlVcWY3Q0NxYmR1MktlMUpTVW1NR2pXS2dJQUFwZDkvLy90ZnBXOTJObmVUeVpSdmx1S3dzRERDd3NJc2JrdEtTbExPVDZmVFdleno1cHR2WWpRYXNiZTNKejA5WFJXazVPM3RuZWV4TXpNeitmYmJiOW01YzZmcTJqUnIxa3dKdHNvdHU1emw2ZE9uZ2F4cjllV1hYL0x6eno4emQrNWNWU25SeE1SRXRtelpZdlg0TTJmTzVNS0ZDOWpZMkdBMEdybDkrN1l5ajNMbHlxbjY1c3k4Tm56NGNFSkNRamh5NUlqUzFxdFhMeXBYcnF5c3YvZmVleHcvZnB6NCtIaFNVMU9aTUdFQ3c0Y1BwME9IRHNUR3hxb0MrMXExYXNXTEw3N0l0R25UZ0t4clBXSENCQ1d3VWFmVE1YNzhlSVlNR1VKeWNqTGJ0MituY3VYS2RPalF3ZXljMXE1ZHEzenVTNWN1WmYzNjljbzlrRE9qLy9Iang2bFpzeVlKQ1FtY1BIa1NnS3BWcTdKcTFTcldybDJybEJhRnJPeDVMNzc0b3JMKzl0dHY4K0RCQTBxVktvVkdveUV1TGs0cHB3bFFxMVl0cTlkY2lIOERDVGdUUWdnaGhCQkNDQ0dFRUVJSXdOL2ZIeTh2TDA2Y09NSHg0OGY1NTU5L3FGZXZYb0V5T3dnaGhCQkNDRkhTN042OW0rKy8vOTVxOXFjWFgzeVJvVU9INHVycVNrSkNBZ2NPSEdEdjNyMWN1WEtGakl3TWpodzV3cEVqUjZoWnM2WlNLakVqSTRNelo4NllqWFh5NUVrbGlNblIwWkUrZmZwZ2IyL1B2SG56U0V4TVpPREFnVUJXWUZtREJnM28xS21UYWw3Mjl2YmN2SGxUQ1dEejlmVWxLQ2lJM2J0M0syVTVBVjU3N1RYVmNlM3M3TmkyYlp2VkxHUERodzhIc29MY2ZIeDhWTnU2ZE9sQ1FrSUNuVHAxVXRxcVZhdG1jWnpxMWF0eitQQmhpOXR5enlrM3JWYUxqWTJOS3RqczVaZGZac1NJRVZaTFJ1cDBPcVpQbjg3TW1UUDU0NDgvbFBZWFgzeFJGV3hXRUZXclZ1WGd3WU1XdDczODhzdktjblIwdEpMMXJsdTNiblRvMElIMDlIUWw0S3grL2ZxOC9mYmJxdjNMbENuRFo1OTl4dGl4WXpFYWpUZzRPQ2ozaXJPek16VnExQ0FzTEl4Ky9mb1JGQlRFWjU5OVJrWkdCZ0FqUm95Z2F0V3FxdkY4Zkh6NDRJTVBtRDE3TmdBTEZpeWdZc1dLMUs1ZFc5VXZQVDJkYnQyNmtacWFxb3lYbmZXc2V2WHFTajlMbWZRYU5tekliNy85cGdvMjY5YXRHMzM3OWxYMTgvZjNWMTM3bkp5ZG5lblNwWXZGYlVMOFcwakFtUkJDQ0NHRUVFSUlJWVFRUXZ6L25KeWNhTjY4T1ZldVhDRXNMSXk5ZS9kU28wWU5BZ01EQzF3cVJ3Z2hoQkJDaUpLZ2RldldiTjY4V1JXeko3bGpBQUFnQUVsRVFWVFlaV2RueC9QUFAwL256cDBKREF4VTJwMmRuZW5VcVJPZE9uWGk2dFdyN05peGd3TUhEcENjbkV5OWV2WHc4L01Ec3JKSCtmbjVVYVZLRmZ6OS9aWC9kdS9lemFwVnEyamZ2ajA5ZS9iRTFkVVZnRXVYTHJGNzkyN2xPQTBiTnNURHc0T3FWYXNxMmJ0c2JXMnBYYnMybHk5ZnhtZzBBbGtaeFZxMmJFbjE2dFhac0dHRDFkS2FsU3RYenZQdjZhKysrcXJWYlFFQkFVcXBTTWdLZHJKV3dyRkdqUm9jUG54WWxVV3JYTGx5dEcvZlhoV3daczJnUVlNNGMrWU1rWkdSREJvMGlJNGRPK2E3ajUyZEhaTW5UMmJUcGszODlOTlAxSzlmbjdmZWVzdXNuNit2THovODhBT1FsUm50NXMyYnF1MDFhOVlFc29MOWREb2REZzRPK1ByNjh1cXJyNm95ZW5sN2V6Tnk1RWlPSERtaUJBaSsvdnJySER4NGtJeU1EQ1pObW1ReFFLNWV2WHFNSGoyYUw3Lzhrb0VEQitMbDVRVmtmYTRUSjA3azVNbVR0RzdkbXVqb2FNcVZLMGQ0ZURqZHVuV2piZHUyRnMrN2JkdTJIRDE2bENOSGpsQy9mbjNLbHk5djFrZW4wL0dmLy94SENRSzBzN05UZ3VGcTFxeEovLzc5V2JkdUhjbkp5YXJyMmJadFc3cDI3VXI3OXUwWk1XSUVVVkZSREJvMHlPSm42T2ZuWnhadzV1RGdRTDE2OVJnd1lJQ3FyS2NRLzBZYVUrNThsa0lJSVlRUVFnZ2hubXJyMTY4bk1qS1Nqei8rK0pFZmEvLysvYlJ1M2ZxUkgwZjhlOGc5SllRb1NSNDhlTURmZi8vTlAvLzhnMTZ2cDE2OWVwUXRXL1pKVCt1UmtQLzlGYUprZU56ZnhUbHo1dENrU1JPYU5tMzYySTRwL3QwZTUrOVZJVVNXczJmUHNuVHBVZ0lEQXdrT0RxWmV2WHJZMjlzWGFOOEhEeDV3OE9CQmdvS0NjSE56dzJBd1VMRmlSWXRCUnhrWkdUeDQ4TUJpZHVDalI0OXk0c1FKOUhvOVhicDB3Y1hGaFNOSGpuRGx5aFZjWFYycFc3ZXVVczQrS2lxS25UdDNLZ0ZQMlJJVEU1V3lqZGxCYVJxTkJtZG5aeVhBQ1NBMk5oYkl5cGptNk9pWTUvbkZ4c2FTbkp5TVRxZkQwZEd4MEpuREN1djY5ZXZZMnRyaTYrdGI2SDN2M3IyTHZiMzlZOG0rYkRRYVZVRjhOMjdjd00zTkRTY25wenozTzNQbURFRkJRWG1XTjAxTVRHVGp4bzMwN2RzM3ozNEpDUW44L3Z2dnFuS2E5Ky9mVjhyQit2cjZrcGlZU0dKaUlqWTJOcFFwVThhc0hLckpaQ0lwS1FtajBZaFdxMFd2MTZ1T0dSMGR6ZjM3OTZsU3BZckZPV1JtWnFxeW9OblkyR0JyS3ptZHhMTkRrMTh0NHZ6Mmw0QXpJWVFRUWdnaGhIaTJTTUNaZUpySlBTV0VLSWtNQmdOLy9mVVhDUWtKbEM5Zm5qcDE2anh6WlRibGYzK0ZLQmtrNEV3ODZ5VGdUQWdoaEJDaVpIallnRFBMQllHRkVFSUlJWVFRUWdnaGhCQkNBT0RwNlVtYk5tMElEZzRtT2pxYVBYdjJjUExrU1ZKU1VwNzAxSVFRUWdnaGhCQkNDQ0VlTzhuM0o0UVFRZ2doaEJDaXlHeHNiTXpTN0F0UlZISXZDU0ZLTXExV1M3VnExYWhZc1NJWExsemc2dFdyUkVSRVVLVktGUUlEQTdHenMzdlNVeFJDQ0NHRUVFSUlJWVI0TENUZ1RBZ2hoQkJDQ0NGRWtUazRPSkNZbUlpTGk4dVRub3A0QmlRbUp1TG82UGlrcHlHRUVIbXl0N2VuYnQyNlZLdFdqWFBuem5IcDBpV3VYcjFLWUdBZ1ZhcFVvVlNwVWs5NmlrSUlJWVFRUWdnaGhCQ1BsQVNjQ1NHRUVFSUlJWVFvTWs5UFQ2S2lvaVRnVEJTTHFLZ29QRHc4bnZRMGhCQ2lRQndkSFhudXVlY0lEQXprN05tem5EMTdsb3NYTCtMdjcwL1ZxbFZ4Y25KNjBsTjhvakl6TXpsMzdod0dnNEdZbUJnTUJnTXZ2dmdpdFdyVmVxVEhqWXFLNHUrLy93YWdWS2xTdEdyVkNvQnIxNjVSdVhMbGZQZVBqNDhuT2pwYVdmZjA5TVRWMWJWWTUvakhIMy93NjYrL01tYk1HSFE2WFo1OUZ5MWF4S2xUcDVUMXI3NzZxbEIvNzRxS2lzTEh4NmZJY3kyTUhUdDI0T0hoUWFWS2xTaGJ0aXdhamNaaXYram9hRTZlUEVtOWV2VW9WNjVja1k5My9mcDF5cFVyaDcyOWZaNzl3c1BEOGZEd1FLL1hGL2xZUWdnaGhCQkNDQ0hVSk9CTUNDR0VFRUlJSVVTUlZhcFVpZERRVU9MaTRvcjlIMlBGdjB0Y1hCd3hNVEUwYWRMa1NVOUZDQ0VLcFhUcDBqUnUzSmdhTldvbzJjNnVYTGxDK2ZMbENRd014TTNON1VsUDhZblFhclhNbXplUDhQQndwUzArUHI1UUFXY1pHUm1jUFhzMjMzN0J3Y0hLOHBVclY1ZzdkeTRBZXIyZVZxMWFzVzNiTmhZc1dNRExMNy9Nb0VHRDhndzhPbkRnQUlzV0xWTFdodzRkeXV1dnYxN2dPZWZGWkRLeGV2VnFWcXhZZ2NsazRzR0RCMHlaTWdWYlcrdVA2YU9qbzFYWDBGb1FWMjR4TVRFc1diS0VBd2NPTUhueVpKbzJiYXBzUzBsSklTVWxwVWpuWU8xK1RraElZUDc4K1poTUpnQmVlT0VGSms2Y2FMSHZuajE3V0xWcUZRRGUzdDdNbURHRFNwVXFGWGdPSnBPSmpSczM4c01QUDFDdlhqMm1UWnRtdFNSM2Ftb3FFeVpNSURFeGtlN2R1OU81YytkOEE5UXNTVTlQSnkwdGpiUzBOR1U1TlRXVjVPUmtrcEtTVlA4bEpDUVFGeGZIdlh2M3VIZnZIdkh4OFN4YnRreXl1QW9oaEJCQ0NDR2VLUkp3Sm9RUVFnZ2hoQkNpeUd4dGJhbFpzeVpoWVdFRUJRVkowSmtva3JpNE9NTEN3cWhWcTViVmZ6QVdRb2lTenNYRmhRWU5HaEFVRk1UVnExZTVldlVxa1pHUmVIaDRFQkFRUVBueTVaK1ovNDNMeU1nZ1BUMDkzMzZ0VzdkbTZkS2x5bnBvYUNpSmlZbjVYZ2NIQndjQWtwS1NHRFZxVkw3SCtlV1hYNVRsbk1GRXFhbXB4TWJHc21USkVpQXIwT25reVpPTUdUT0dPblhxV0J3cktTbEp0VjZjbWVyaTR1TFl0bTJiRXBSMS9QaHhwazZkeXNTSkUvTU1Pc3VwSVAzaTQrTjU5OTEzbFhPWlBYczIzMy8vUFY1ZVhnQnMyTENCbFN0WEZ1a2NjbDdybk02Y09hT2NGNUJuQVBtQkF3ZVU1YVNrSk1xWEwxK29PVXlmUHAzRGh3OERjT0xFQ2ViTW1jTW5uM3hpc2UrcVZhdTRmZnMyQUQvODhBTmJ0MjVsOGVMRkZyUEVyVjY5bXJWcjEySXltY2pNekZUOStiQ3VYNy8reUxQN0NTR0VFRUlJSWNUakpBRm5RZ2doaEJCQ0NDRWVpcHViRzdWcTFlTHMyYk80dTd2ajQrT0RYcTkvWnY1UlhUd2FScU9SeE1SRW9xS2lpSW1Kb1ZhdFd2L2FMRUJDaUdlTGc0TURRVUZCVks5ZW5mRHdjQzVmdnN5eFk4ZlE2WFQ0K3ZyaTUrZUh1N3Y3azU3bVEvbnBwNTlZdjM1OW9mZExTa3FpYytmTytmYXpGdFJVRURtelNLV25wK1BxNnNxc1diT1lPWE1tZCs3Y3dXQXdzR1hMbGdJSG5GMi9mbDBKYmlxcXVuWHI0dXpzakp1Ykc5T25UK2Zqano4bU5UVVZnS05IanpKcjFpekdqUnRuTVh0WlJrYUdhcjFVcVZMNUhzL0Z4WVgyN2R1elljTUdBQklURS9uaWl5K1lNMmRPZ1RPa0ZkYng0OGVWWlZ0Ylc2c0JaMmZQbmlVcUtrcFpiOTY4ZVlHRDdiSzk5dHByaElTRVlEUWFnYXo3eGNQRGcvNzkrNnY2WGI1OG1ZMGJONnJhdW5YclpyVWthVUJBZ1BLNUZCZU5Sb09Ua3hOMzd0eVJnRE1oaEJCQ0NDSEVNMFVDem9RUVFnZ2hoQkJDUERRM056Y2FOMjVNUkVRRUZ5NWNJRGs1V2ZsSFFDRXNzYkd4d2RIUkVROFBEeG8zYmx6b2Yyd1dRb2lTenRiV2xpcFZxaEFRRUlEQllDQThQSnlJaUFpdVhidUdYcS9IejgrUFNwVXFTWm05WXBhZEhTMWJTa29LdFdyVll0R2lSVXlkT3BYRXhFUSsrZVFUWW1OamNYRnhNUXVRengxdzl2UFBQei8wbkw3KyttdUNnb0lBQ0F3TVpQejQ4VXlhTkluTXpFd0FmdnZ0TnpwMDZFRGR1blhOOXMzNTl5bGJXOXNDLy85bHYzNzlDQTBONWNhTkcwQldCckoxNjliUnExZXZoejBkeGFGRGh3Z05EUVd5TW8xbGMzRnhZY2VPSGFxK1BYdjJCREJyMSt2MUhEeDQwR3hzRHc4UGF0ZXViZkc0ZGV2V1plREFnZnpmLy8yZjByWjI3Vm9hTkdpZzdKT1dsc2FzV2JOVUFYdXZ2UElLWGJ0MnRYbytGU3RXVksxck5CcDBPaDJsU3BVaU5UWFZMS3RmMWFwVkNRd014TW5KaWRLbFM2UFg2OUhyOVRnN08rUGk0a0taTW1VczNtTkNDQ0dFRUVJSThTeVFwN2xDQ0NHRUVFSUlJWXFGcmEwdEFRRUJCQVFFUE9tcENDR0VFQ1dHUnFQQnk4c0xMeTh2NnRldlQyUmtKT0hoNFlTRmhSRVdGa2FaTW1YdzhmSEJ4OGRIU2xQbkl6dnptY0Znb0hmdjNoYjc1QTQ0MjdWckYwbEpTVVJIUjJNMEdybHo1dzV2dlBFR0dSa1pMRm15QkQ4L1AxWC81T1RrUnpMM25CbzNic3lRSVVOWXVIQWhEZzRPakJzM3ptS3dHYURLdUpYNzNQSlNxbFFwUHZyb0l6NzY2Q05NSmhNYWpZYkl5RWlMZmZQS0tMZGl4UXFyNVRldlhMbkNyNy8rYXRZZUV4UERzbVhMVkcwOWUvWWtQajdlTEZ1Y3RVeDV6Wm8xVXdXYy9mMzMzNnJ0VmFwVW9YTGx5bHk3ZGcyTlJrUG56cDNKek14VSt2MzY2NjlFUkVRby9UMDlQV25ldkxuWk9JR0JnVW9aMW5MbHlyRng0MFlseU16VzFwYnIxNit6YnQwNkRoMDZwT3dURUJCQTM3NTlMV1p4UzA1T1p0dTJiWVNFaERCbXpCakozaXFFRUVJSUlZUjRaa25BbVJCQ0NDR0VFRUlJSVlRUVFqd0d0cmEyK1BuNTRlZm5SMUpTRWpkdTNDQXFLb3B6NTg1eDd0dzVIQndjbE9BelQwL1BweVl6VW5iQTB0bXpaL0h5OHNMVDAxTzFQUzB0VFJXd0V4Z1lTS1ZLbFpUMUgzLzhrVFZyMWhUNStPSGg0YXhaczRiYnQyOXorL1p0MWJidnYvL2U2bjRHZzhFczRDeDNock5IcFZPblRzVEh4L1A4ODgvbkdheWZNK0FzTlRWVkNSNHJpS0NnSUY1NTVSVWlJaUlZUEhndzFhdFhmK2g1UDR5dFc3ZVNscFpXb0w2NU03bU5HalhLYWwrVHljVG16WnZadkhtejFUNEdnNEV4WThhWXRlY01PdFJvTkxpNHVKQ1JrY0d4WThmWXRXc1hKMDZjd0dReUFWblhzMGVQSGpScTFNanNNMGhLU21MNzl1MXMzTGlSaElRRUFJWU5HOGFVS1ZPc1ptb1RRZ2doaEJCQ2lLZVpCSndKSVlRUVFnZ2hoQkJDQ0NIRVkrYms1RVQxNnRXcFhyMDZxYW1wM0xwMWk2aW9LQ0lpSXJoNjlTb2FqUVpYVjFjOFBEeHdkM2ZIdzhORHljUlVFajE0OElCcDA2WVJIeDlQMjdadDZkMjdOOTdlM2dBa0pDUXdlL1pzcGUrSEgzNm9Damg3V0ptWm1SYkxNdWJGM3Q3ZVluQlo3cmF0VzdmaTVPVDBVUE96cG0vZnZ2bjJ5VG1mdExRMDd0MjdWNmhNZUVPSERrV24weFZwZm9YbDYrdXJMTis3ZDQvNzkrOHI2OW1adndycVNaWGFEZzhQWjlTb1VjVEh4NnZheTVZdGkxNnZaK1BHamF4Y3VaS1VsQlFlUEhpZy9KbXpkR2ZPZlFvYVlDZUVFRUlJSVlRUVR4c0pPQk5DQ0NHRUVFSUlJWVFRUW9nbnlNN09Uc2w4WmpRYU1SZ01HQXdHN3Q2OXk1VXJWN2gwNlJLUUZhVG00ZUdCaTRzTHpzN09PRHM3NCtqb1dPQ01WNC9TMnJWcmlZbUpBYkxLV083YnQ0OE9IVHJ3NXB0dm1nWGRGRFZ3cmsyYk5oYmJLMVNvZ0VhalVUSlI1VlM3ZG0ycVZxMkt0N2MzM3Q3ZVNubFRGeGNYaTJQbERQRFNhRFE0T2pvV2FhNjV6WnMzangwN2RwaTFqeDQ5bXJadDIxcmRMMmZRRnNEdDI3ZnpERGl6VmdLelg3OSt2UG5tbTRXWWNlSDk4TU1QeXZMU3BVdFY1VEkzYk5pZ09wZisvZnZUcTFjdjFmNXZ2dmttZCs3Y0FYaGkyZjNLbFN2SGd3Y1B6Tm90WmMrenh0ZlhsMzc5K3ZIQ0N5K1VpTyttRUVJSUlZUVFRandLRW5BbWhCQkNDQ0dFRUVJSUlZUVFKWVNOalExbHk1YWxiTm15UUZiMnJyaTRPTzdldlV0TVRBelIwZEZFUkVTbyttY0huems3TytQZzRJQ0Rnd1AyOXZiWTI5dFRxbFNwWXA5alVGQ1FXUkJaZ3dZTnVIanhJaWRQbmdRZ0l5T0RiZHUyOGNjZmZ6QjU4bVJWWHdjSEI5VjZyVnExNk55NWM1SG5VNnBVS1lZTkc0YXpzelBseXBWai9Qanh4TWJHQXRDeFkwZGVldW1sQW8rVm5KeXNHdmZQUC84czhyd2c2N29VVlhwNnVsbkEyZFdyVjZsUm84WkR6ZWxKK085Ly82c3NseWxUeHVMbm5UTmdNSGVHcyt5eXJYa1pObXdZNTgrZlY5YjM3dDJMVnFzdDFEenQ3T3dJRGc3bStQSGpadHQwT2gybFM1Y21NVEhSWXVZeUx5OHYrdlRwdzBzdnZWU2lzeEVLSVlRUVFnZ2hSSEdRZ0RNaGhCQkNDQ0dFRUVJSUlZUW9vYlJhTGU3dTdyaTd1eXR0cWFtcEpDUWtjUC8rZlJJU0VraElTT0RPblR1cVFMU2MrMmNIb09sME9teHNiTkJxdGRqWTJLaVdDNk54NDhZMGJ0eFlXZi8yMjIveDlQUmt3b1FKM0xoeGcrWExseXVCV3YzNjlUUExHS1hYNjFYckRSczJwR0hEaG1iSHNiR3hVWlZwTkJxTlJFVkZLZXM1dDczNjZxdktjcGt5WlpTQXM0U0VCRXdtRTNmdjN1WG16WnRFUmtZcWZ6bzRPREJ1M0RqVk1YTm1PRXROVFRYYlhoZzJOamJzMmJPbnlQc2JEQWF6dHV4c2QwK2JIMzc0Z1czYnRyRng0MGI2OU9sak1TQXJQVDFkV1M1S1NjM2NaUzBMRzJ5V3JXdlhyZ1FIQjFPMmJGazhQVDF4ZFhYRnhjV0ZHemR1c0dMRkNvNGRPNmJxWDZaTUdYcjM3azJIRGgxWXNXSUY3Ny8vUHJObXpjTFQwN05JeHdlWU0yZE9rZmN0aWhzM2Jqelc0d2toaEJCQ0NDR2VmaEp3Sm9RUVFnZ2hoQkJDQ0NHRUVFOFJPenM3UEQwOXpRSmFNakl5U0VsSjRjR0RCOHFmT1pmVDB0SXdHbzFrWm1aaU5CcFZ5OVpLVE9ibjBLRkRiTisrSFlCMTY5YngrdXV2TTI3Y09NTER3emw2OUNodDI3WWxKQ1JFdFUvcDBxVUxOTFplcjFlVmFZeVBqNmRyMTY3S2VzNXQ5KzdkSXpJeWtzaklTRkpTVXBUMkZTdFdzSGp4WWxKVFU4M0dkM0p5VXExblptYXE5bjFZZG5aMnluTEhqaDFwMUtnUkFCTW1UQ2pRL2ptRDY3S2RPWE1tejMwYU5teW9mSllMRml3bzZGUWZPV2RuWi9yMDZVTzlldlg0di8vN1B5RHJtdVNVTTJDc0tBRm5ScU5SV1g2WVVwYjE2dFdqWHIxNnl2cmx5NWRadUhBaG9hR2hxbjcrL3Y1MDd0eVpWcTFhb2RQcG1EcDFLa2VPSEFGZzVNaVJ6Smt6QjI5djd5TE5vVUtGQ2tXZWYyRkZSa1lXK2ZzdmhCQkNDQ0dFK1BlU2dETWhoQkJDQ0NHRUVFSUlJWVI0QnRqYTJsSzZkT2tDQjNUbHRILy8vaUlkODh5Wk0yZzBHa3dtRTBsSlNheFpzNGF0VzdmU3RXdFgzbnZ2UFFEdTNyMnIyc2ZOemExQVk2OWF0WXIxNjljRDZwS01sZ3dZTUlENCtIaXpka3R0OXZiMlZLaFFnWW9WSzVLYW1xb0VodVVzcDFrY2NtYng4dmYzeDkvZnYxRDdYNzE2MWF3dE8wTmIrZkxsTGU1VHZYcDFxbGV2RGhRODRLeE5temFGbWxkUng5bStmYnNTL0hmMTZsV3FWYXVtekJXc0I1d1ZaWDRtazZuQSs5V3BVOGRpUnJIVHAwK3phZE1tVmFDWlJxT2hTWk1tZE83Y21icDE2NnI2QndjSEt3Rm4wZEhSakJ3NWtybHo1eXJsY1F1alI0OGVoZDZucU9iTW1ZT3pzL05qTzU0UVFnZ2hoQkRpMlNBQlowSUlJWVFRUWdnaGhCQkNDQ0dLNU1NUFA2UlRwMDZzWExtU1E0Y09ZVEtaU0U1T1JxZlRLWDJpbzZPVlpSc2JHOHFVS1ZPZ3NkUFQwODNLY2ViMDJtdXZBZEMyYlZ2OC9mMDVmZnEwV1I4N096dGF0MjZOcjY4dkZTdFc1TGZmZmlNb0tJaVhYMzdacks5ZXIrZVhYMzRwME55czZkQ2hBMmxwYVFBV3kwWVdoclZzWnIvLy9qczllL1o4cUxHZmhPam9hQ1hUWEVaR0JsT25UbVh4NHNWS2lkV2NBV2VGTGZOYVhOTFMwamh3NEFCYnRtemgyclZyU3J1VGt4TXZ2L3d5blRwMVVnV1FwYWFta3BpWVNHSmlJbFdyVnFWUm8wWkt5VTJEd2NDb1VhTWVLdE9aRUVJSUlZUVFRcFJVRW5BbWhCQWlUeWFUaVkwYk53Slo1US9hdFd0bjFtZkRoZzE1YnM5UFpHUWtDeFlzSURZMmxwaVlHRDc5OUZNYU5tejRjQk1uNjZIZmI3LzlCbVM5NFZ1eFlrVWlJaUtvVktuU1E0K2QwNGtUSndCd2NIQWdLQ2hJYVU5TVRPVDMzMy9ubFZkZXNicnYyclZyU1VoSUFLQmZ2MzZxY2h1VzVQVVc4N09vT08rL1ovWHpzSGIvV2ZPMGY5K0VFRUlJSVlRUUpZK3ZyeS9qeG8yalc3ZHVMRjY4bU16TVRGV0dwbi8rK1VkWjl2THlRcXZWRnN0eHM0UFIwdFBUYWR1MkxmWHIxOGZQejQrWW1Cam16WnNIWkpYSi9QREREN0d4c1dINzl1M3MzYnVYdlh2M2N1Zk9IZDUrKysxaW1VZE82ZW5weW5KK3Z5bHpTa2hJd0dBd0VCQVFBR1NWQ0QxNThxUnFyT3hnclowN2Q5S2pSNCtIS2h2NUpMenp6anVjUEhsU3lkeG1NQmlZTjI4ZW4zMzJHYUF1aVZtVWtwckZZZXpZc2Z6dmYvOVR0V20xV2lwWHJzekZpeGVaTkdrU0tTa3BKQ2NuazVTVXBBcVNzeVE2T3ByUm8wY3paODRjc3hLNFFnZ2hoQkJDQ1BFMGs0QXpJWVFRZVRJYWpTeGV2QmlBaWhVcm1nWDBtRXdtWlh1bFNwV0tGSEJXdm54NUlpTWpsVGVlRHh3NGtHOEF6SW9WSzZ4dWE5ZXVIZDdlM3FTbnB6Tjc5bXdBQmcwYVJHaG9LRXVYTHVXMTExN2p2ZmZlVXg3OC92SEhIeFpMYkZoaUtWaHAzTGh4UU5ZRDloOSsrQUdBR3pkdU1HSENCRzdldk1uTm16Y1pNR0NBeGZGMjd0eXBuSGVmUG4yc0h2ZktsU3NzV3JTSWl4Y3Y4dTIzMzFLNWNtVUFEaDgrVEZKU1VwSG5YbHlLcS96R2tDRkRlT09OTjVUMTRyci9TdkxuOFNqdXY3dzg2ZStiRUVJSUlZUVE0dWxYa04rQWJkdTJ0ZGgrNjlhdGZQZC82YVdYbENDa29zd3BLaXBLV1U1UFR5Y2lJb0l6Wjg2d2NPRkNwVDAyTmhiSUN1ektIV0JVRkkwYU5jTFcxaGFUeWFTMEZmUjNVRXhNREdQR2pLRk9uVHA4K09HSEFPemF0VXNWek5Tdlh6KysvLzU3QUc3ZnZzM3Z2Ly9PaXkrK1dPaDV4c2JHOHZycnIvUHFxNjhDV2Ircml5dHdiY0tFQ2NyeWdRTUhDQWtKVVcyM3RiVmw3Tml4REI0OFdEbTNRNGNPMGFoUkkxcTBhS0c2ZGprejVIMzExVmY1SHZ2Nzc3L244dVhMcXJheVpjc3lhdFNvZlBmTnpyQUdVS05HRGJQN0lUTXowMnEydVlLNGRlc1dvMGVQWnU3Y3VRVXVKeXVFRUVJSUlZUVFKWjBFbkFraGhDZ3dTdzhnTXpNemxlVzgzbER1Mzc4L04yN2NLTkJ4ZnYzMVYzNzk5VmVMMjdLRGFsYXVYR2wxLytEZ1lMeTl2WEZ3Y0ZEYVVsTlRsVGRsdDIvZnp0bXpaMW0wYUJGYXJaWlZxMWFaUFpTMHh0M2RYZW43NXB0dld1MlhtSmpJM2J0M0FWaS9majIydHJiMDY5ZlBySisxaDZtNUhUOStYSG00T1gzNmRMNzc3anZzN096NDZhZWZDbnhkSDJYQTJlUHdNUGRmU2Y0OEhzWDlWNUsvYjBJSUlZUVFRZ2hSWEt5VnZ5eFhyaHdPRGc2a3BLUUE4UFhYWDNQaHdnVmxlOU9tVFJrMmJCZ0ExNjVkWTlxMGFRODlselZyMXVEazVLUnFLMGhKelZ1M2JqRnk1RWh1M2JwRlFrSUNIM3p3QVRFeE1heGZ2MTdwNCs3dXpodHZ2TUhXclZ1Vmw0ZVdMVnRHMDZaTkM1VUo3UHo1ODB5ZVBKbFpzMmJoNStjSHdJd1pNN0N6czJQdzRNR3F3S3UwdERSV3IxN044ZVBIbVRObkRvNk9qdm1PbnpNQTd0S2xTeGI3VktwVWlaNDllN0pxMVNvZzY3ZDNjbkt5V2Fhd25DVTFnNE9EOHp6dW1UTm51SExsaWxuNzdkdTNpWXFLS3RUemtBWU5HcWl1UFdRRnlwVXVYUnE5WG8ram95UHA2ZW1xY3B2dDJyWEQwOU1UT3pzNzdPM3RsVC9Ed3NMWXZuMDdrSldWWEg0VEN5R0VFRUlJSVo0bEVuQW1oQkFpVHprZitPVjgyR2RwKzVNcWQyQ05qWTBOcFVxVklpMHRqWlNVRkFZTUdFRE5taldaT1hNbWI3NzVKdmZ2MzhmRnhhVlFZeDQ5ZXBRZE8zWUFlUWY4MUtoUmc4OCsrNHpKa3llVG1abko2dFdyOGZIeE1YdkRPL3Y2YWJYYVBBT2NldmJzeWZIanh6bDc5aXczYnR4ZzBhSkZqQnc1c2xCemY1U3lzMnhaTTNQbVRDRHJJZm1nUVlPczlxdGF0YXBxdmJqdXYyZmw4eWpvL2Zja1BJcnZteEJDQ0NHRUVFSVVoVWFqb1VhTkd2ejExMThBcW1Dek9uWHFNSFRvVURJek00czlBQ2k3eEdlMmdnU2NyVjY5V25uNUtTRWhnZHUzYi9QZGQ5K1JuSnlzOUduYnRpMWFyWlptelpxeGVmTm1JQ3VMMjRvVksramZ2MytCNWhZYUdzcXFWYXZJeU1nZ0tpb0tQejgvOXUzYng2RkRoNENzRjZ1R0R4OU9zMmJOdUhidEdsT25UdVhtelpzQVRKMDZsUmt6WmxqOFhWNFV2WHYzNXVEQmc5aloyVEZtekJqOC9mM05zb1VYOUJtVHdXRGc4ODgvVjcxQVptdHJxL3krWDdCZ0FSVXFWS0IyN2RvRkdxOVdyVnBNbkRnUkR3OFBYRnhjaUl5TU5Nc0tIaG9hcXNybTFxTkhEM3g5ZllHc2JIVzdkdTJpVjY5ZXRHalJnclMwTktLaW9wZzJiVnFCZ3ZhRUVFSUlJWVFRNG1sUnNpSURoQkJDbERocGFXbktjcWxTcFFxOTNaTDhncE1zeVE1WXltMzA2TkcwYmR1VzZPaG8zbnJyTFNBcmFPajI3ZHZjdlhzWFcxdGIwdExTT0hIaUJOSFIwY1RFeEdCcmE4c1hYM3hCZW5vNk8zZnVaTkdpUlVCV0Zxd1BQdmlBcUtnbzlIbzlpeFl0d3RYVmxiMTc5OUtoUXdkc2JXMlpOMjllZ2VmY3BFa1RoZ3dad3NLRkMybldySm5GVWhmWjF5Ky9oOUJhclphUFAvNllRWU1Ha1pHUlFVWkdocEpCS3B1bE43c0xrK25xWWJSbzBTTFA3ZG1mbjZPalk3NTljeXJPKzYra2ZoNlA2djdMVnRLK2Iza0Y4Z2toaEJCQ0NDR2VEai84OEVPQitvV0VoTEJzMlRKbDNkSFJrVTgvL1ZRSnpyR21PQUp6Y2dhY1pXdlFvQUdUSmsxaTY5YXQ3TnExaTM3OSt1SHM3UHpReDhxV08yaXFJQ1Uxc3dPbGJHeHNHRDkrUEh2MjdDRTBORlRacnRmcjZkYXRHd0JkdW5SaCsvYnRTakRWdW5YcnFGbXpKbzBiTjg3M09EbUQ3c0xEd3lsYnRpeno1ODlYMnVMaTRwUWdOMjl2YjFVQTE4bVRKL24yMjI4Wk1XSkV2c2NwQ0oxT3g0d1pNL0QyOWxZQ3kxSlRVMVY5Q2hKd0Zoa1p5V2VmZlliQllGRGFtalZyUnZYcTFaWDdMaTB0amJGanh6SjY5R2lhTjIrZTc1aTJ0cmE4OE1JTEpDY25NMlBHREU2Y09FSC8vdjNwMmJObnZ2dkd4OGN6ZXZSb2J0eTR3ZEdqUnhrM2Jod2pSb3pBYURRVytKbVpFRUlJSVlRUVFqd3RKT0JNQ0NGRW5uSSs4TE1VaEpQempkdUNQaEJ1MGFJRmx5OWZadlhxMWJ6ODhzczBiTmhRZWF0NDNyeDVHSTFHOUhvOTc3MzNucktQdFFBWVMzNzU1UmV6RW9IWHJsMVRsVHVBckllSUJvTUJIeDhmakVZak0yZk9KQ29xQ28xR3d5ZWZmSUs3dXp2OSsvY25PanFhQnc4ZTBLTkhqd0xQSVZ1blRwM3c5UFNrYWRPbUZrdENabC9mdExRMFRDYVR4VDdaZkgxOUdURmlCSlVxVlNJd01MRFFjM25VQ2hMY2R1UEdEZHEwYVdOeG02VUFyZUsrLzBycTUvR283ajhvbWQ4M0lZUVFRZ2doeE5NdHY0Q3grL2Z2czNMbFNyWnUzYXBxVDA1T1p0S2tTVlN1WEpubXpadlR2SGx6eXBjdi8xQnpTVTVPSmlFaGdiSmx5d0tRbnA3Tyt2WHIrZm5ubjFYOTZ0V3J4OVNwVTdHMXRlWDgrZk5FUlVYeCtlZWZzM0hqUnF1bE9RdnJmLy83bjJyZDB1L1luSUZjMlRRYURaOSsraWx4Y1hHc1hidFd0YTFYcjE2VUxsMGFBQzh2TDlxMWE4Zk9uVHVWc2FaTm04YkVpUk5wMUtpUmFyL2NKU3F6MmRyYTR1RGd3T1RKazFXL3VWOTc3VFhsOTdxVGt4T1RKazFpMkxCaFNwK2RPM2RTb1VJRnVuYnRhdlg4dzhQRGxlV0VoQVNyL1FDenp6M243M3NnMzVlVmZ2bmxGeFl1WEtnSzh2UHc4R0RFaUJIbzlYcENRa0tVSUx2VTFGU21UNTlPU0VnSUF3WU13TXZMSzgreDc5eTV3L2p4NDdsKy9UcVFWYjQwUGo0K3o0enRBRXVYTGxXZWkxeStmSmtoUTRZd2JOZ3dxODlCaEJCQ0NDR0VFT0pwSmdGblFnZ2g4cFR6d1oyVGs1UFo5c1RFUkdWWnI5Y1hhRXlUeWNSWFgzM0Z0V3ZYQ0FrSndjdkxpNDRkTzlLK2ZYdWxYS0NQajQ4cUFNYWEyYk5uTTN2MmJGV2J2NzgvQUE0T0RoaU5SdExTMHZEeTh1S1ZWMTdCMjl1YnNtWExVclpzV1R3OFBOQm9OS1NscFRGcjFpeE9uRGdCWkpVcXJGKy9QZzhlUEtCNTgrYjgvUFBQckY2OW10YXRXLzdIOStjQUFDQUFTVVJCVkJmby9FSkNRamgvL3J5cXJWbXpabWI5MHRMU1NFOVBCN0llQk4rOWV4ZFBUMCt6Zm12WHJpVXlNbEpaLy92dnZ4azllblNCNXZLMEs0NzdyNlIvSHNWOS8rVlcwcjV2UWdnaGhCQkNpR2RUWm1ZbVlXRmhIRHg0a1AzNzk1dVZsOHdwK3lXVkgzLzhrU3BWcXRDeVpVdGF0bXlKdTd1NzFYMFNFaEtVQUtCc2I3MzFGdEhSMGJScDA0YVBQdnFJZ3djUHNtYk5HdFZ2dG16UjBkRkExbStrc0xBd0FDcFZxbFNzR2M3Mjc5K3ZXaTlUcG94Wm45dTNiNXUxalJ3NWt1am9hRlUyT0FBL1B6ODZkZXFrYW52cnJiYzRmUGd3OSsvZkI3SitVMDZhTkltMzNucUwzcjE3S3k4WVdib0dYbDVlZlBycHB5eGJ0b3hidDI0cDdUVnExT0Q5OTk5WDlhMWN1VExEaGcxVC9RWmNzbVFKVmFwVW9XN2R1aGJQZitEQWdSYmJDeUpuVmpldy9Bd0E0Tnk1Y3l4YnRzd3N1RSt2MXpOOStuVGxtaytjT0pFUkkwWnc1ODRkcGMvQmd3YzVjdVFJelpzM3AzMzc5Z1FGQlpuOVR0MjNieC9mZmZlZDZubURxNnRyZ2JLakRSczJESzFXeTY1ZHU0Q3NFcXRmZnZrbDU4NmQ0LzMzMzVlTTMwSUlJWVFRUW9obmlnU2NDU0dFeUZQT04xTGo0dUl3R28zWTJOZ29iYkd4c2NweVRFeU0xWEhtejUrdmxCeThjT0VDa3laTllzT0dEZXpaczRjN2QrNndhdFVxbWpadHF2UjNjSEJRN2I5eDQwWUExYkd0cVZhdEdwczNiNlowNmRKODl0bG5IRDkrSEE4UEQ2VUVJR1M5T1h2dTNEbEtseTdObWpWck9IejRzTEp0MWFwVnJGcTFTalZtU2tvS1M1Y3V6YmZVSXNDZmYvNnBCUEprR3pCZ2dGbS91TGc0MVhwRVJJVEZBS2RqeDQ1eDl1eFpWVnRKRHpqTFhWNmxmLy8rQUpRdFcxYVZQV3ZjdUhFV0g3Wm5LNDc3cjZSL0huUG56aTNXK3c5Szl2ZXRZc1dLVnNmNjQ0OC9PSHIwYUlIT1VhZlQ0ZVBqUTNCd01GV3JWaTNRUGtJSUlZUVFRb2ppWXpBWStPZWZmN2gwNlJJWExsemdmLy83bnlwSUo1dFdxNlZmdjM0RUJBU3dhOWN1amgwN3BzcStkZVhLRmE1Y3VjS1NKVXVvVzdjdXJWcTE0b1VYWGlBbUprWjVNUWV5eWtubWxoMUVkdTdjT2Q1NjZ5MnozNFVhalViSktCWVZGY1hpeFl0cDJyUXA4Zkh4UUZiV3M4TDQ3YmZmK09PUFB5aFZxaFE2blE2dFZvdFdxeVU1T1prTEZ5NFFFUkdoNmwrNWNtV3pNWGJ2M3ExYWYvdnR0L25QZi81RDM3NTlWZTMyOXZaTW1EREJyQlNqaDRjSEgzLzhNWk1uVDFiYWpFWWpxMWV2cG5uejVrcjJ1ZHd2WGdVSEJ6Tm16Qmptelp2SHVYUG5sSFpYVjFjbVRweG9zWVJsMjdadENRc0xVK2FjbVpuSjlPblRXYmh3SWQ3ZTN0WXVVNTRpSWlMNDZxdXZjSEp5d3RiV0ZxMVdTMHhNREpjdVhWTDF5L2w3UERVMWxaQ1FFTFp2MzI3MmV6eTc3L1RwMDFYWDI5UFRrOW16WnpOMjdGaWlvcUtVOXZUMGRQYnYzOC8rL2Z0eGRYV2xmdjM2TkdqUWdEcDE2dkROTjk5dy9QaHgxZGlWS2xWaTlPalJsQzFibHVUa1pOTFQwemw5K3JURmM5UHBkSXdjT1pLYU5Xc3lmLzU4MHRMU0FOaXhZd2VYTGwxaTRzU0pSYjV1UWdnaGhCQkNDRkhTU01DWkVFS0lQT1Y4V0h2dTNEbm16cDNMcUZHamxEZEFzeC91UWxaZ1MxcGFtdG5EVVBoLzJhZWlvcUlZTldvVUxpNHU5T25UaHk1ZHVyQjgrWEtxVkttaUNxYkpMaGVSemNYRlJiV2VNNkFwTzVocDRNQ0JOR25TQkM4dkwrenM3RlRqM0xwMWk2VkxseEllSHM3MTY5ZVZOMXg3OU9oQisvYnR6VW9DNXFUVDZjakl5T0RBZ1FNMGJOalFhci9DTWhnTXF2V0xGeS95M0hQUEZkdjRUNUsxUUNXTlJxUGFsbC9HcStLNi93cmlTWDBlaitMK0s4bmZOMHZCZnRueUs4dVR6V1F5RVI4Zno1MDdkOWkrZlR1QmdZRzBhdFhLTEhCT0NDR0VFRUlJOFdqY3ZuMmJnUU1INXBuRkRLQml4WW9NSHo2Y09uWHFBTkN3WVVQdTNidkh2bjM3MkxObmoxSitFTEwrbm4vcTFDbE9uVHFGcTZzclhsNWVYTDU4dVVEenVYbnpwbG5iODg4L3o3dnZ2c3VZTVdPVTM0NWJ0bXhoeTVZdFNwL0Mvc1ozZEhUa3dJRURCZXFyMStzdGpwL3paYWNXTFZyUXAwOGZBUHIwNmNPUFAvNm9iQnMrZkxqVkYzYWFOV3RHNTg2ZFZlZnk5dHR2cTM1VHRXdlhqZ01IRG5ENjlHbmF0bTNMeUpFaitmenp6MVdaeEVxVktzV1VLVlB3OFBDd2VoNGZmUEFCWVdGaHltY1ZIeC9QMUtsVFdiQmdRWDZYd0tLS0ZTdHk2OVl0SmVqUEVyMWVUMEJBQUpEMUF0Tzc3NzdMM2J0M0xmWnQyTEFobzBhTnd0WFYxV3liajQ4UEN4Y3VaTTZjT1J3NWNzUnNlMXhjSEFjUEhxUjE2OVpFUlVYeDExOS9xYlkzYnR5WVR6LzlsSzFidDdKOCtYS3I4ODM5REtSZHUzYjQrL3N6Y2VKRTVibEdkSFIwdnQ4WElZUVFRZ2doaEhpYVNNQ1pFRUtJUE9WOEN4U3lTZ3VVTGwyYXdZTUhBNmpLV2FTbHBYSDY5T2s4SDlqdTI3ZVB0TFEwREFZRGMrZk9wVktsU2d3ZE9wUzZkZXVxSGlUbkRuako3Zno1ODlqYTJ0S3laVXVsemQzZEhWOWZYK0xqNDFteVpBbmg0ZUhLbUhGeGNheGZ2OTVzbkx0MzcxS25UaDJHRFJ1R3U3czdibTV1cEthbUVoRVJnYjI5UGZYcjE4ZkR3NE5GaXhaUnZYcDF6cHc1aytlOElPdWg4UERodzVrN2Q2N1ptOHM1NVh5d0RuRHExQ25lZlBOTnMzN2ZmUE1Oa0JYZ0V4NGViblc4ZmZ2Mm1iWGxMRW41T09WK016dmJyVnUzckc2enBEanV2NUwrZVJUMy9aZDdEaVh0KzVZWFgxL2ZBZ2VkWmJ0MDZSTDc5KzluMDZaTnF2SXhRZ2doaEJCQ2lFZW5iTm15REJnd3dHclFrWitmSDkyN2Q2ZDE2OVptTHhxVktWT0c3dDI3MDcxN2Q4NmNPY1AyN2RzNWN1U0lrdldzUW9VS05HalFnSXlNRExSYUxabVptYXI5YlcxdEtWKytQUDcrL3ZqNStlSG41OGVLRlN1NGR1MGFrSldSYXNDQUFUUnUzQmpJeWtnOWR1eFkwdFBUemVaUjJBeG50V3ZYdGppbjNHeHRiZm5vbzQrVWw0RnkrdkRERHdrUEQwZWowVEJxMUNpbHZXZlBuaHc2ZElqcjE2OHpaTWdRV3JkdW5lY3hoZ3daUW5KeU1udjM3cVZLbFNwMDc5NWR0VjJyMWZMWlo1K3hZOGNPSlFOMTkrN2RPWC8rdlBMQzFhaFJvNmhSbzBhZXg3R3pzMlBzMkxFTUd6YU1qSXdNdkwyOUdUeDRzTVVYeUhLK3JMUng0MGFsdEdST0dvMkdvS0FnUWtKQ3JCNXp3SUFCeXN0a2pvNk9mUGpoaDB5ZVBGbkpWZ2ZnNXViR2dBRURhTk9tVFo3ejErdjFUSm8waVpDUUVKWXRXMmIyMjMvdzRNSEt5MmFqUjQvbTg4OC9wMVNwVWd3Y09GQXBaMXFyVmkycjQ5dmIyMXZNV2xhdFdqVVdMbHpJcEVtVHVIbnpKbDk4OFFXVktsWEtjNjVDQ0NHRUVFSUk4VFNSZ0RNaGhCQjV5aG1Va3YxUWRkT21UVGc3TzlPN2QyLysvdnR2VmYvZmYvODl6NEN6ZnYzNlVhdFdMUll2WGt4NGVEZ1JFUkZLRUU1MkZpUWd6N2RyQVdiUG5vMlRrNU1xQUNZbUpvWWJOMjVnWTJQRHRtM2JMTzduNHVKQ3hZb1Y4Zkh4SVNBZ2dKbzFhd0x3Mm11dktYMUNRMFA1OXR0dkFaZzJiUm9lSGg2OC8vNzdBSVVPK01uTHhZc1hWZXRoWVdIY3YzL2ZMTnRVUWMyZVBiczRwbFdpRlBmOWw1Y24rWGs4cXZ1dnBIN2ZpbE8xYXRVb1U2WU1xMWV2NXRpeFl6UnAwcVRZanlHRUVFSUlJWVF3MTdGalIvYnUzY3ZseTVmUmFEVDQrL3ZUb0VFRFdyWnNhYkdVcENXMWE5ZW1kdTNheE1YRnNXdlhMbmJ1M0VtblRwM1FhRFRvZERxcVY2K09uWjBkQVFFQlZLNWNtWUNBQUNwV3JHaFcvdEhmMzUrdnYvNmFUcDA2MGJScFUxVXdWSEJ3TURObXpHRE9uRGxLcGpPdFZzdmd3WU90WnVlMnh0N2VIajgvUHlXNExhZFNwVXJoNWVWRjNicDE2ZHk1czlYc1pLVktsV0x5NU1sb3RWcFZobTZ0VnNzSEgzekF4WXNYZWVPTk4vS2RpMGFqNGVPUFAwYW4wOUcrZlh1TDUxS21UQmtsMkF3Z01EQ1FCUXNXTUg3OGVKbzBhVUtMRmkwS2N0cFVyVnFWZDk1NWg2dFhyekpzMkRDY25Kd3M5c3Y1QXBHUGo0L1Y4cEdCZ1lHRWhJU2cxV3JSNlhUWTJkbmg0dUpDUUVBQXI3enlDdlhyMTFmMWI5cTBLZDI3ZDJmOSt2V1VLVk9HTGwyNjBLbFRKMVhtN3Z3MGE5YU1wazJiY3ZUb1VYYnUzTWxmZi8xRnk1WXQ2ZHk1czlLblpjdVd4TWZIRXh3Y3JMcUhyUVdLT1RrNU1YejRjS3Yza2J1N08zUG16T0hXclZ2NCtma1ZlSzVDQ0NHRUVFSUk4VFNRZ0RNaGhCQldHWTFHVHAwNkJXU1ZCeGczYmh6VHAwL0haREx4MDA4L1ViNThlU0lpSWxUN0hENThtQTgrK01Ec29WL09URkNlbnA2TUdUT0dMVnUyRUJrWlNmbnk1UWtQRDFjRjAraDBPb3Zab3pRYWpkVUhmVXVXTEdISmtpWDA2OWNQYjI5djlIbzk5dmIybkQxN0ZvQlpzMlpSdjM1OTl1N2R5OXExYStuUm80ZnlNRFJuNXF1Y0Q0NVBuanlwbEx2dzlQVE03NUxsNmQ2OWU4VEZ4ZUh2NzQvUmFPVG8wYU5BMWdQckJ3OGVZRFFhMmJObkQ5MjZkWHVvNDVRRWUvYnNVYTIvL1BMTFFOYkQ1eVZMbGlqdEF3Y09OSHU3T0Z0eDNuK1dsS1RQbzdqdnY1TCtmU3R1WGw1ZVBQZmNjNFNHaGxLM2JsMHByU21FRUVJSUljUmpvTkZvR0RObURBYURnUm8xYXVEbzZGamtzVnhkWFhuenpUZnAxYXVYS252WXZIbnpDclMvajQ5UG5pLzkxS3RYang5Ly9KR3dzREJpWTJPcFZxMWFrWCtmZlAvOTkwWGFMeWQzZDNlTDdjSEJ3UVFIQnhkNEhJMUd3L0Rod3d0MWJEYzNONzcrK212czdPd0t0Vi91REdxUWxZbHN3SUFCRnZ2MzZOR0RIajE2V056V3ExY3ZldlhxVmFqanYvUE9PMVN0V3BXbVRadWkwK2tLdFc4MmpVWkQwNlpOYWRxMEtVbEpTUmJIeVJtQWxzM056WTNwMDZjRFdZR0JOalkydUxpNDRPdnJxd29hdE1UT3prNkN6WVFRUWdnaGhCRFBKQWs0RTBJSVlWVm9hQ2pKeWNrQVZLOWVuUmRmZkpGMzMzMlhaY3VXOGZISEgzUDY5R21scjYrdkx6ZHUzQ0E1T1puZHUzZWJQYUFiT0hDZzFlTlkyclp1M1RyV3JWdG4xcTdUNlN5V1pNaHQxYXBWUUZhWnhQNzkrd01RSFIzTmpoMDdtRDkvUGlhVGlVMmJOakZpeEFnQTVzNmRhM0djclZ1M0tzdlBQZmNjWmN1V3pmZllsa1JIUi9QcHA1L1NxRkVqaGd3Wnd2NzkrNG1OalFXeTNxQTllZklrMGRIUmJObXloWTRkT3hib3dlL3AwNmRadW5RcEpwT0ptSmdZOUhxOWFyL2s1R1F5TWpKd2RuWXUwcHdMeW1Bd0VCWVdwdHdya0JYNFpVbHljckpxVzg1OURoNDhDS0M4WVYyYzkxOXVKZTN6S083N3I2Ui8zeDZGeXBVcmMvejRjY0xEdy9NdENTT0VFRUlJSVlRb0hoVXJWclNheWFzb3RGb3RXcTIyMk1iTFNhZlRGYnFFNXJPcXNNRm1KWUdOalEzTm16Y3Z0dkdzWldtenBsR2pSc1YyYkNHRUVFSUlJWVI0RmtqQW1SQkNDS3R5bHNsNzRZVVhnS3czVklPQ2duQjJkdWFiYjc1UnRuL3l5U2VNSFR1V3hNUkVObXpZUVB2MjdSLzdBOHd4WThiUXFsVXJWVnVGQ2hWd2NuSWlLU21KNWN1WEV4TVRBMlFGTlEwYk51eXh6VzNreUpFWURBYU9IRGxDNzk2OVdiWnNtYkt0ZmZ2Mk9EZzRzR25USmd3R0EydldyT0dkZDk3SmM3ejE2OWV6WXNVS2R1ellnY2xrWXRxMGFhU2twREIyN0ZnQ0FnSUlDd3ZqaXkrK3dOWFZsYSsrK3VxUmZoYm56NTluNXN5WnFyYmM2OWxpWW1Lc2JzdHV6dzQ0ZTVUMzM3UDhlVHd1SmUzN2xwMEI3dDY5ZTQvME9FSUlJWVFRUWdnaGhCQkNDQ0dFRUVMODIwbkFtUkJDQ0l0T256NnRsRFBVNlhTMGJ0MWEyVmFqUmcxR2pCaEJSa1lHQUkwYk42WjY5ZXEwYk5tUzdkdTNZekFZV0w5K1BXKy8vYmF5ejFkZmZXWDFXR2xwYVh6MzNYZEthVVZmWDEvNjl1MUxtVEpselBvVzlrMW5qVVpEN2RxMUNRME5WWUpmdW5idFNzdVdMVm00Y0NIZHUzZkgyOXViWDM3NVJka25ORFNVQ1JNbUFEQnQyalFhTjI2c2JDdG9PWS9jREFZRE5qWTJEQm8waUJrelppaGxFdXZYcjA5Z1lDQ09qbzVzM3J3Wms4bkUyclZyQ1FvS29rR0RCbGJIVzdwMEtRQzNiOTltMjdadFhMaHdBWUMxYTljeWZ2eDREaDA2UkhSME5OSFIwVXlmUHAwcFU2WVUrTnJGeGNWeDhlSkZBUHo4L0lxYzFlMWhGUGY5bDF0Sit6eUsrLzRyNmQrM1J5RzdqSW5KWkhvazR3c2hoQkJDQ0NHRUVFS0lwME5TVWhJM2I5NEVzcDV2V2lwL0d4OGZUM2g0T0FDT2pvNVVyVnIxb1krYmtwSkNXbG9ha0pWSjBkYlc4ai9ESmlZbTh2dnZ2L1BLSzY5WUhXdnQyclVrSkNRQTBLOWZ2M3hmWUwxNTh5Ymx5NWN2NHN3THJrdVhMZ0NVTDErZStmUG5QL0xqV1JNV0ZnWmtsZVcyZHQ2WEwxOG1OVFVWZ0tDZ29EekhpNHFLWXR5NGNRUUVCTkN6WjAreit5RW1Kb1lSSTBaUXAwNGRtalZyUnRPbVRZczA3NjFidDNMNThtV0Nnb0o0NmFXWCtPZWZmOWl5WlFzalI0NThiQzhweDhmSEV4MGREVUMxYXRYK1AvYnVQYjduK3YvLytHMG5NMlpzWm1NYXMyZ3g1Sml6c0NIazBFR2hIQkpKYUlqRUdwV29Qb3BQS1JMNStLQ2taSkZFYXczTklSR1ZZM3cweG13MlpqYWJIZCsvUC9aOXYzNTc3LzNlQVZ0VTkrdmxzc3ZuOVg2K25xL242L2w2djkvN2FLL0wvZlY4bE1zNTR1UGpqYkxyNXQrRFM1Y3U4Y3N2dnhnUG5JdUl5RitmQW1jaUltSWxOemVYeFlzWEc2OTc5T2hCMWFwVmpkZkxsaTNqNk5HalFINFlhTXlZTVFEMDc5K2ZyNzc2eWdqcHRHdlh6dmpEN0o1NzdyRjVucDA3ZDdKaXhRb2ovQUw1WmZubXpwMUxzMmJONk5LbEM1MDZkY0xWMWJYRWVaODllNWJ2di84ZWIyOXZBZ01EaVkrUFo5V3FWZXpkdTlmbzA2dFhMOGFNR2NQYXRXdlp1SEVqVjY1Y0lUUTB0Tmh4OC9MeVNFbEpJU1VsaFpDUUVFSkNRa3FjaS9rNE16czdPNlpNbWNMMjdkdU5JSlc5dmIzeDN2bjYraEljSEV4RVJBUW1rNGxYWG5tRnNMQXdpNUlONXBzVlp2NysvdXpZc1lNdnZ2Z0NnRnExYWhrbEM4ZU1HY09SSTBjNGNlSUVlL2JzNGYzMzMyZkNoQW1sbXZkMzMzM0hoeDkrQ01EYmI3OWRZdUNzYytmT1JFUkVNSExrU09OekxCaWdLbzZ0WThyait3ZC8zYy9qUnI1L2YrWGZOeEVSRVJFUkVSRVJrWnZ4MjIrL0dROTBMbDI2RkQ4L1A2cytjK2JNTWU0TE5tblNoUG56NTF2MXVYcjFxc1c5cm9KcTE2NXRFZGE1ZXZVcVR6NzVKTW5KeWRqWjJmSHh4eDhiSy9JWEZCc2JTMWhZR09mT25lUGN1WE9NR2pYSzV2aGZmLzIxRVFvYU9uUm9rZGQ2OHVSSkZpMWF4UEhqeDFtNGNDSCsvdjRBN05peGc2dFhyeFo1WEVIRkJkOEtNNGZnQ3Q2dkxVcE1UQXcvL2ZTVHpYMk9qbzRzV3JTbzFPY3RmTDk1MHFSSlFQNjk0NmxUcHdKdy92eDUwdFBUOGZEd3dOM2RuZGRmZjczVTk2dC8vZlZYNHpONTZxbW5yUFpIUlVVUkh4OVBmSHc4bFN0WHZxSEFXVjVlSHA5OTlobUppWW5zMnJXTGUrNjVoNUNRRUhKemMzRjNkemZ1VFplM0gzNzR3WGl3dWVBOWVmTkQxYVZobnV2aHc0Y0pDQWl3Q2xldVc3ZU9EUnMyNE9MaXd0S2xTNG1MaStPMTExN2p5cFVyWEw1OG1RY2ZmTENNcmtaRVJHNGxCYzVFUk1US3A1OSt5cWxUcHdCd2RuYm04Y2NmTi9aRlJVWHgrZWVmRzYrSER4L09IWGZjQVVDZE9uWG8zTGt6Mjdkdkp5Y25oMW16WnZIZWUrL2g0ZUZoOUkrUGorZm8wYU1jT0hDQTNidDNXNVMvOC9Ed0lEQXdrTjI3ZDVPVGs4UFBQLy9NenovL3pMdnZ2a3ZidG0wSkRnNm1UWnMyL1A3Nzd3QmtabVl5ZWZKazQvalZxMWNEMEtwVkswd21Fei8vL0xQVmFrYy8vUEFERHozMEVMdDM3d2J5VjdUNitPT1BTVTlQSnowOW5ZeU1ET0xpNG96K2MrYk1JVE16RTVQSmhKdWJteEVtTWpNSG4ydzVjZUtFc1IwU0VzTE9uVHVKam80MjJnWVBIbXpjQUFCNCt1bW4yYnQzTHlrcEtXUm1aaElXRmtaSVNBaDkrdlRoMHFWTHhnMEdnS0NnSURwMzdzenMyYk9CL09CVldGaVlFUlJ5Y25MaXBaZGVZdXpZc2FTbnA3Tng0MGI4L2YzcDA2ZFBrZk0xTTYvTzVlcnFTbUJnWUluOXI0ZjU4N0N6c3lNMU5aV2twQ1RqdFZsNWZmOXUxOCtqdkw1L2NIdit2b21JaUlpSWlJaUl5RCtYK1Q1Z1ZsYVd6WlhIL2d6aDRlRkcyQXp5QTJyaDRlRldJWmpFeEVUbXpwMXJjNHpISG52TUluRDJuLy84eDZpaVlES1pXTFpzR2RPblQ3YzZMaTB0emJnbnVuYnRXaHdkSFJreFlvUlZ2NEwzMlp5Y25JcThscjE3OS9MYmI3OEI4TnBycjdGNDhXS2NuWjJ0SGpvdFRzSEFXZmZ1M1V0MVRHeHNiTEY5aHd3WlF1M2F0WTBIbXd0Nyt1bW5TM1dlNjdGaXhRcSsvLzU3T25YcXhNeVpNNi9yMkgzNzlnRnd4eDEzNE9Qalk3WC91KysrTTdhTHUyNWIrNVl2WDQ2dnJ5OVJVVkVrSmlZYS9YeDhmT2pac3llYk4yOG1QRHljbmoxNzJneEgvaGx5YzNOWnQyNWRxZnNQSFRxVUR6LzhrTTJiTnpOZ3dBQ2VmZlpaWTE5MmRqYmJ0bTBEd012TEMyOXZiK3pzN0l4UTJ1TEZpNmxjdVRJOWV2UW8wMnNRRVpFL253Sm5JaUppeGN2THk5Z2VOR2lROFNUV3FWT25MRXIxdFd6WmtrY2ZmZFRpMkZHalJyRm56eDR5TXpOSlRFd2tMQ3lNOTk1N2p5MWJ0ckJreVpJaW42cnEzTGt6NDhlUHg5M2RuU3RYcnZEOTk5K3pkZXRXVHA0OFNVNU9EdEhSMFVSSFI5T29VU09qdEdGT1RvN3h4M1JCKy9mdk4vNGdyMVNwRWtPSERxVml4WXE4ODg0N3BLV2xNWHIwYUNELzVzYTk5OTdMcUZHalNFdExzem12YTlldUdkdXVycTZrcGFYeDhNTVBZMjl2ajUyZEhkbloyUmI3elJJU0Vvdy82QWNPSEVpZlBuM0l6czQyQWs0dFdyU3dLdmxZclZvMVFrTkRtVDU5T3JtNXViaTR1QmpYNnVibVJzT0dEVGwwNkJBalJveWdjZVBHaElhR0dtVWxKMDZjYUxYTXQ0K1BEK1BHaldQZXZIa0F2UGZlZTlTcFU0Y21UWnJZdkZZemN6bk4xcTFiNCtEZ1VHemY2NVdSa2NHRER6NklrNU1UMmRuWnhxcGpCYjl6NWZIOXUzRGh3bTM3ZWF4YnQ2N012My9mZlBQTmJmdjdKaUlpSWlJaUlpSWkvMXptc29HSmlZbC9TZ25Jd2c0ZVBNaVNKVXNBOFBUMHhNWEZoZGpZV0pZc1dVTE5talZwMTY1ZHFjWnhkM2MzdHZmczJjUEdqUnVCL1B1RzV2dHREUm8wNEpGSEhyRTRybUhEaG9TR2h2THl5eStUbDVmSHh4OS9qSStQajFYNHhueWYwZDdldnRqQTJhQkJnOWk3ZHkrSER4OG1OamFXUllzV0dhdC8zUWh2Yis5aTk1c2Z3blZ3Y01EVDA3UElmbFdxVkNuMU9aY3VYWXFEZ3dNalI0NEVvRisvZmd3WU1JQ3RXN2V5ZHUzYVlvK05qbzdHeGNXRmZ2MzZHU1ZTNjlXclYrcHpQL0hFRTBCK3lVenovNXJuQWZsaHNlUEhqL08vLy8wUHlML0grY0VISDFpTkV4WVdSclZxMVlvOGovbXpOdXZRb1FPSmlZbmNmLy85Yk5teUJWOWZYMUpUVTQxQW1xZW5wOFZEMnJlamZmdjJZVEtaQ0E4UHAyblRwblRzMkJHQXJWdTNrcEtTQWtDN2R1MUlURXpFenM2T0NSTW1NSHYyYkZ4Y1hNakx5ek91RmY0YTF5c2lJdFlVT0JNUkVTdmR1M2ZuNE1HRG5EeDVra0dEQmhudDllclY0N0hISG1QMTZ0WFVyRm1UR1RObVdQMFJVTE5tVFo1NTVobmVlZWNkUER3OGVQNzU1N0d6c3lNNE9KajE2OWRiQkdDY25aM3AyTEVqRHo3NElBRUJBVWE3bTVzYkF3WU1ZTUNBQWZ6dmYvOWowNlpOZlAvOTk2U25wOU84ZVhQaktaOEtGU3JnNStkSC9mcjFxVmV2bnZIenpUZmZzSHIxYW5yMzdzMmdRWU9NUC81Ly8vMTN2dm5tRytNODk5NTdMOVdyVjZkcTFhcWtwYVhoNU9SRTllclZqWjlxMWFyaDd1Nk9tNXNiVmFwVXdjdkxDMWRYVi96OS9UbDU4cVRWKzFad0dXMXZiMjhtVFpwRWRIUzBFYmpwMzc4L1VWRlJ4dXBiOXZiMlZtTTBiOTZjcVZPbjhxOS8vWXZSbzBjYjRTdEhSMGRtenB6Si92MzdDUTRPSmlFaGdWcTFhaEVURThQQWdRT0xmQnFvUjQ4ZTdONjltK2pvYUZxMGFGSGlUWnprNUdUanBrSGJ0bTJMN1hzaktsV3FSTTJhTlMxVzhZTDhtd2htNWZIOXU1MC9qL0w0L3QzT3YyOGlJaUlpSWlJaUl2TFBaYjUzOU1jZmY1UjU0R3pSb2tXRWg0ZGJ0Sm52Qlg3d3dRZWtwNmNURmhaR2JtNHU5dmIyekpneEF4Y1hGeVpNbUVCT1RnNnpaOC9taFJkZW9FdVhMZ0Q0K2ZreGVQQmdJaUlpYU5HaUJWT25UcVZQbno1a1pXVVoxM0hxMUNuZWZQTk5UQ1lUVmF0V1pmSGl4Y3lhTllzVEowN3c0WWNmVXJseVphdVNsZTNhdFdQczJMRzgvLzc3ZE9qUWdjNmRPMXRkUzFaV0ZnQVZLMVlzOXBydDdlMTUvdm5uR1RObUREazVPZVRrNUpDYm0ydlJ4MVk1eVpFalI5cGNBYzFjMWFCZzZNb1dPenM3bXl2VXRXdlh6bmpQSWY5K2FGUlVsTEZTM0p0dnZrbUxGaTNZc0dHRDBjZlgxOWZpd2VlcVZhdmk2K3RyVmJZek5qYVdGMTU0d2FMRWFIcDZPaHMyYk1EZTN0NEluSzFjdVpLVksxZGFIRnQ0NWJIVnExZmo3ZTF0VWNVQzhoK1lMdnkrZlBubGw4YTJ5V1RpMTE5L3RicHU4NFBWWm5QbXpDRTBOTlI0dlduVEpvdHhwMHlaWXRFL0ppYkdvcnJFMnJWckxTckhsSVUzM25pRHlNaElpN2J1M2J2ajdlM042dFdyU3l3N1d0ajA2ZE9aUEhreWVYbDV2UDMyMndRRUJGQ3RXaldMa09Dbm4zN0twNTkrYW5IYzFhdFhlZnZ0dHkzYU5tN2NpSXVMeTNWZWtZaUkzR29LbkltSWlFM2p4bzNqNHNXTHhqTEhrUDlINUxCaHc2aFhyeDUrZm42NHViblpQUGFCQng0Z1BUMmQrKzY3ejNnaXlzbkppWWtUSjdKczJUSUNBZ0s0NTU1N2FONjhlWWwvTU45NTU1MkVoSVF3WnN3WW9xS2lhTnk0TVI0ZUhpeGR1cFE2ZGVyWURBazkvUEREOU9uVHgyTEZKNERKa3lmVHJsMDdmdnJwSjF4ZFhYbjQ0WWNCZU9XVlY2aFNwUXJ1N3U2bGVvcW1aY3VXWExwMENRY0hCeXBVcUVDMWF0Vm8zNzY5MWROcTNidDNwMXUzYnNhWWRuWjJUSmt5QlE4UER5cFZxbFRrK0VGQlFYaDVlZEc0Y1dPTGRuZDNkNEtEZzRIOFFOdUNCUXRZdDI0ZHc0Y1BMM2Era3laTm9sV3JWcVVxcDJsZTNjemUzdjY2VjZQcTBLRURseTVkS3JIZlk0ODlSbHhjSFBiMjlsU3NXSkdBZ0FCYXRteHAwYWVzdjM5dyszNGU1Zkg5dTUxLzMwUkVSRVJFNVBiazRPQkFibTV1bWE5MExTS2xwOTlCK1NjdzMrLzc2YWVmdU91dXV5eXFIWlNucUtnb3dzUERqU0RYNk5HampVb1E0OGVQNTkvLy9qZloyZG5NbVRPSG8wZVA4dVNUVDFLeFlrWE9uRGxEVWxJU1RrNU9wS2VuRzhlN3U3c1RFeFBEdEduVFNFdEx3ODdPamhkZWVJRWFOV293YytaTXhvOGZUMHBLQ3ZQbnorZkNoUXNNSFRyVTR0N2FnQUVEcUZHakJ1M2J0N2Q1VHpBek14UElENTZaVEtaaTd4djYrdm95Y2VKRTZ0YXRhL0dnNmMwb3FSeG5UazZPelQ0Rnk0eVcxdjMzMzIveGV0V3FWYXhhdGNxcVgwcEtDa2xKU1JaVkh3SURBOG5PemlZZ0lNQXE5SFU5SEJ3Y2pCQmhjbkt5RWRwTFRFdzB5a09XZEh4QnRXclZNcmFUazVOWnNXTEZEYy90ZGhVWUdNakFnUU5adTNZdGFXbHByRnExQ2s5UFQrTGo0Mi8xMUVSRTVFK2l3Sm1JaU5oVXFWS2xJa000blRwMUt2SDR3cVVPSWY4UGtBVUxGdHpRZkNwV3JHanhKRmpseXBXTDdPdm82R2dWZmpGcjE2NmQxYkxvZGV2V3ZhNjVqQm8xaWxHalJwV3FiK0UvTkgxOWZVdDFYRWxsTHlHL2hPS0lFU05LN09mbTVsYXFzQm5rcjJwMnZVOHltVDMxMUZPbDZ0ZTdkKzhTKzVUSDl3OXV6OCtqdkw1L3QrdnZtNGlJaUlpSTNKNWNYRnhJUzB1eldrMUVSUDQ4YVdscHhUNFVKL0ozVXFOR0RkYXRXMGR3Y1BBTmhaUnNhZEdpQlJVcVZPQ1hYMzdoMkxGakFQVHExWXVZbUJpTFZaZjgvUHlvWHIwNlVWRlJRUDY5eUx2dkE0UGhJQUFBSUFCSlJFRlV2dHM0WnYzNjlhU21wdkxDQ3krUW5Kd001SmY4dTN6NXNqRkdURXdNTDcvOE11bnA2UUQwN05tVFdyVnFHU0dzVWFOR01YLytmRXdtRTZ0WHIrYlVxVlAwNk5HRG8wZVBXc3k1UTRjT1Z0ZVJsWlZsaEtweWNuSklTa3FpUm8wYVZ2M1dyRm5EMmJObmpkZS8vUElMVTZkT3ZjNTNyWGhCUVVHOCtPS0xKZllydklKWWViaHk1UXFBUmVuSzJyVnJNM1hxVktQTVpaVXFWWXo3ejVzM2J5WTFOUlhJZndpNm9NTDNPMzE4ZkZpK2ZEbGd1ZnJieXBVcmpmS21nd1lOc3JnSC92enp6eHVyblJWOGNMcXc5OTkvMzVnSHdOQ2hReGsyYkJpUXZ3TFlSeDk5Qk5oZWlhNHN0VzdkR2pjM04vYnYzOCtaTTJjQWVQREJCM0Z6YzJQWnNtWFhOVmJqeG8xcDI3WXRRNGNPWmMrZVBYVHExSWw3NzcyWDU1OS8zcUpmd1dzcStMNlc5N1dLaU1pZlE0RXpFUkVSRVJFUkVSRVJrWCs0R2pWcUVCY1hwOENaeUMwVUZ4ZUhwNmZuclo2R3lKL2k0WWNmSmpJeWtxKysrZ29QRHcrOHZiMnBXclZxaVJVQWZIMTlpM3lJdEczYnRyUnQyNVpubjMzV2FIdm9vWWR3Y25MaXFhZWVNbGF0aW9tSk1VbzhGbVpuWjRlZG5aMFJVTHA0OFNJQTFhdFhOOEpuNXRmbXNCbkFsaTFiMkxKbFM1SHpidGV1SGZ2MjdXUFRwazBXN2JZZUxDMTRIb0RUcDAvYkRKejkrT09QSEQ1ODJLS3RyQU5ua1pHUlZtVVl5OXBYWDMyRnZiMjk4WkR1a0NGRGVQenh4MW0vZnIwUnhnSklTa29Dc0NvMWFUS1ppSTZPQnFCNTgrYkdlN3ByMXk0ajZGWGFCOGdMTzNYcUZBRE96czVXRlJ3S3JxaFdYT0RNUEViQitacS9peWFUeVdnM3Q5bloyZG1zTkhHemdvS0NDQW9Lc25obzJ2eTdjcjJCd2F5c0xOcTJiWXV6c3pNZmZQQUJXVmxaakJrenhtTDFPY0Nxdkt1dDl2SzZYaEVSS1g4S25JbUlpSWlJaUlpSWlJajh3OVd0VzVjOWUvYVFuSnhzbEpRU2tUOVBjbkl5Rnk5ZTFFcmg4by9oNHVMQ0F3ODhRRUJBQUwvKytpc25UNTYwQ3FzVXBiaXFCWC84OFFjblRwd3dYaTlac29UUTBGQjY5T2lCbjU4Zml4Y3ZMbmJzMTE5L25lUEhqeHRWQ2N5cm1sV3ZYdDNZdHJlM3AxT25UdHgzMzMxMDd0eVoyYk5uRnpuZWd3OCtTRVpHQmoxNjlPRDQ4ZU9sdXI3RXhFU0wxOGVQSDZkVnExYWxPcmFzK2ZuNTBiNTkreEw3ZmZMSkoxWnRlL2JzSVN3c3pLSnQyclJwZUhwNk1talFJS1BOeWNuSm9qS0ZnNE1ERlNwVXNLcFdZUTZjVmE5ZTNhSTlOVFdWQ2hVcUFQbXIzSldsOTk1N2p4MDdkbkRzMkRGU1UxTXRWbGNyR0RncnJoeHlzMmJOT0hqd29QRjY5ZXJWckY2OTJxcWZ1YlJvNWNxVitmTExMd0VZUEhqd1RWOERRTTJhTlZtd1lBSEhqaDNqM0xselJudG1aaWJPenM0M05YWnhZYnZDNVZKdHRYdDZlckptelpxYm1vT0lpTndhQ3B5SmlJaUlpSWlJaUlpSS9NTTVPanJTcUZFakRoMDZST1BHalJVNkUva1RKU2NuYytqUUlRSURBNHNOTFlqOEhUVm8wSUFHRFJxVTJYam1vSTdadm4zN0dEOStQTE5uejhiWDE1ZUhIbm9JeUY5WjZ2VHAwMVNwVXNVcXdOU3laVXNBcmw2OVNtWm1KZ0Nob2FIRy9yeThQSHIwNk1FWFgzeUJtNXNiRVJFUlpHVmw4Zm5ubjNQMDZGSEN3c0p3ZG5ibWYvLzdIMDVPVHRTcFV3ZUFrSkFRUWtKQ21EOS9QdDk4ODAyUjEyQXVPMmgyNE1BQkhuLzhjYXQrLy83M3Z3RVlQWG8wTVRFeFJZNzM3YmZmV3JWZHZYcTF5UDZGRmJWS1ZWa3BIRXBhdFdvVnExYXRzdXBYbzBZTnZMMjlyVmFDZEhOelkrblNwV3pZc0lHMmJkdmUwQnd1WDc3TWtpVkxqRzB6ODRwM1c3ZHVaZWZPblN4YXRBaFhWMWNBaTRCa2NhR3I0Y09IYzlkZGQvSFpaNTlkOTd6TUlidWJaUTdrZmZYVlZ4YnR3NFlOWStqUW9Xelpzc1hxM3gvenFtZSt2cjVHdVZGYmR1ellRYU5HalJnOGVERGZmZmNkRnk5ZUpDNHVya3ptTFNJaXR6Y0Z6a1JFUkVSRVJFUkVSRVFFRHc4UEFnTURPWHo0TU5XclY4Zkh4d2RYVjFjRllFVEtRVzV1TG1scGFjVEZ4WEh4NGtVQ0F3T3R5c1NKeVBWSlRFeTBDbGZaMmRseDd0dzVObTNhUk5ldVhYRjNkOGZiMjV0cDA2Wng0TUFCaGc0ZHlyQmh3MGhPVHVhNTU1NGpNRENRN3QyNzA3SmxTeTVkdWxUcytRNGVQTWpXclZ0cDNMZ3hnd1lOWXQyNmRhU2xwWEgwNkZHYU5XdkdtalZyMkw1OU8vZmVleTl6NXN3cDlYVVVYZ250MEtGRHBLYW1VcVZLbGRLL0dRWE1temZ2aG82RC9QS2p4WVhaaWxPdlhqM0dqeC9QaVJNbjJMcDFLd0Q5Ky9mbnJydnVJaU1qNDdySDY5dTNMMzM3OXJXNXo4SEJnY1dMRnhlNWdsM2hrcEViTjI3RXhjWEZlSjJhbXNxNmRldXNqc3ZPenVZLy8va1BxYW1wcEthbTh1YWJieG9yMnVYazVCam5MazdWcWxVWlBYcTBFVGd6ZitjQVB2MzBVNk5zYUVSRVJMSGozS3pFeEVTKy8vNTdpN1pMbHk3eHpqdnY0T2JtaHBPVEU3LysraXZ0MnJXamFkT21Wc2VmUEhtU1k4ZU84Y0FERHhodEpwT0poUXNYY3ZYcVZYcjA2TUhNbVRPWlBIbXlzYi9nTlkwY09kSUlVNWIzdFlxSXlKOURnVE1SRVJFUkVSRVJFUkVSQWZKRFoyM2J0dVgwNmRNY08zYU05UFQwY2wvWlJPU2Z5TUhCZ1VxVkt1SHA2VW5idG0yTFhSMUhSRXBuMWFwVjVPVGs0T3pzYkt4TU5tclVLUGJ0MjhlRkN4ZVlNR0VDRHp6d0FDRWhJVFJvMElBREJ3NndiOTgraGcwYnh0R2pSNG1QanljK1BwN216WnNEK1VHaEdUTm1XSnpqZi8vN0gydlhyZ1hnOU9uVDdOMjdsN05uenpKNDhHRHV2dnR1OXUzYngyKy8vVWF6WnMzNC9mZmZnZnl5bE1XNWZQa3l5Y25KMUt0WGo5emNYSGJ2M2cxQXhZb1Z1WGJ0R3JtNXVXelpzb1dCQXdlVzVkdFZLa0ZCUWJ6NDRvc2w5aXNjNkFMdzl2YW1mLy8rUkVWRkdZR3o5dTNiMDZKRkM5TFMwcXpLWDQ0Y09SS0FmdjM2TVdEQWdES1kvYzF6Y25MaXBaZGVZdno0OGVUazVMQm56eDdDdzhONThNRUhqY0JaZWY3L2Qxa0dzK2JQbjA5T1RnNE9EZzdHZjl2VnIxOGZOemMzT25mdXpMUnAwL2o1NTU4NWRPZ1FDeGN1dERoMi9mcjFMRjY4R0h0N2U5cTNiMjhFcEE4ZE9tU3NDSGZseWhXTGtxTWlJdkwzcDc5Z1JFUkVSRVRLUVZwYUdqLzg4QU85ZXZVcXNzK2FOV3U0Y3VVS0FDTkdqTURaMmJuWU1jK2RPMGZ0MnJYTGRKN2xLU29xaXN1WEwrUHI2OHRkZDkyRm01dmJUWTlaOEVubDl1M2JHMlVNYmxSeWNqSnhjWEdjUDM4ZVQwOVBtalZyeGhOUFBFRmlZaUtBY1VQVWxrT0hEZ0hnN3U1ZTVPZHk0c1FKNHlaMzQ4YU5iMnF1SWlJaUluOFdSMGRIN3J6elR1Njg4ODViUFJVUkVaRlNNNGRvZXZic3ljYU5Hd0c0OTk1N2VlU1JSOWkwYVJQUjBkRkVSRVR3MUZOUEVSZ1lDT1N2SnBhUmtjSEJnd2VCL0RCb3UzYnRnUHhTamExYnR5WXBLWW1FaEFRU0V4TUpDQWdBOGtzVUJnY0hzM0xsU3VMaTRqaHk1QWdOR3paazM3NTlIRDE2bE9Ua1pNNmZQdzlBczJiTmlweHpRa0lDMDZaTm8wMmJOb3dkTzVidnZ2dk9XRm10VzdkdTdOKy9uNFNFQk1MRHcrblhyMStKOTQ0Z2YrVzFaY3VXWVRLWnVIanhJcTZ1cmhiSHBhZW5rNU9UVTZyN05KR1JrVVJHUnBiWTczYncyR09QV2J6ZXZIa3pxYW1wTnZjNU9UbFp2QzVZTnJMZ1Nsd0FkOTU1SjhPSER6ZFdJbHV4WWdYZHUzY3Y5UXBuaFJWVk10UWMycXRjdWJKVmFkaXljTzNhTlFBNmQrNU1WRlFVQU8rKyt5NnBxYWtrSkNSdzRNQUJBRHAxNm1SMWJQdjI3Zm5nZ3cvSXk4c2pNakxTQ0Q5dTI3Yk42Tk90V3plcjQyd0ZFUXUzZTNwNnNtYk5taHU3S0JFUnVhVVVPQk1SRVJFUktXT3hzYkdFaFlWeDd0dzV6cDA3eDZoUm8yejIrL3JycjBsSVNBRHlsOU12eXNtVEoxbTBhQkhIang5bjRjS0YrUHY3QTdCanh3NnVYcjFhcWpuWkNyNFZkZE9uTkVwNnd0SmtNckZzMlRJdVhMZ0E1SmR2S080R2Eya1ZMQU94ZE9uU1VnWE9EaDQ4eUprelo3aDQ4YUx4azVTVVJIeDh2SEd6RGFCbHk1WTBhOWFNM054Yzh2THlTaHgzMHFSSkFQVG8wWU9wVTZjQ2NQNzhlZExUMC9IdzhNRGQzWjNYWDMvOWxwUUwwQ29rSWlJaUlpSWk4ay9Ub0VFRC92ampEMXEzYm0wRXpnRHM3ZTNwMXEwYlM1WXNJVE16azhqSVNEcDM3Z3hBWGw0ZXg0OGY1K2VmZndieXcySG1JTmFxVmF0WXVYS2xNWTZEZ3dQUFAvODhrTC82V0sxYXRiajc3cnM1ZHV3WTI3ZHZwMG1USmdEOC92dnYvUHJycjBCK3NNbmNic3VrU1pOSVRFd2tPanFhSVVPR0dLRW1nTjY5ZStQaTRzSVhYM3hCWW1JaW4zenlDVTgrK1dTeDc4SGF0V3RadVhJbG16WnR3bVF5TVh2MmJESXlNcGcrZlRwMzNua25odzRkNG8wMzNzRGQzWjIzM25xcnhBQ2JuNThmYmRxMEtiYVArYnpYWTl1MmJienp6anMyOTIzY3VOSGk4NFBTM1ZNcGZQOXQxNjVkUnVDc3FIdHpwZlhvbzQreWZmdDJUQ1lUTDd6d0FxNnVybVJuWndQbHU4SlpXZkwzOXljMk5wYW1UWnNhZ1RNbkp5YzhQRHhZdm53NUpwTUpPenM3N3J2dlBxdGphOWFzeVQzMzNNUEJnd2VKaUloZzRNQ0I1T1hsOGNNUFB3RDVJYm5TZkU5RVJPVHY1YS94TDZDSWlJaUl5RjlJV2xvYVNVbEpRUDROTjBkSFIwYU1HR0hWejJReUdkdUZuNndzYU8vZXZmejIyMjhBdlBiYWF5eGV2QmhuWjJkV3JGaGg4Y1JsY1lwYmFlMW1aR1Zsc1duVEpxdjJwS1FrSTJ6bTdPek1xVk9uT0hYcVZJbmpQZlRRUTJVK3gzWHIxdkhqanorVzJPL28wYU9sQ3BvVlo4V0tGWHovL2ZkMDZ0U0ptVE5uM3RSWU55TTlQZjJXblZ0RVJFUkVSRVRrVnZEMzkrZnBwNSsyZUxqTXpOWFZsUll0V3JCbnp4NisvZlpiK3Zmdmo0ZUhCOW5aMlJ3K2ZKalRwMDhEMEtWTEYrTVlUMDlQaXpIeTh2S012N2RkWEZ3QTZOaXhJOGVPSFNNNk9wcisvZnRUcVZJbEFnSUMyTGx6SndCTm16YWxZc1dLUmM0NU1URVJCd2NIeG93Wnc1dzVjMGhPVGdhZ1JZc1dCQVFFVUtsU0pkYXZYNC9KWkdMTm1qVTBidHlZMXExYkZ6bmVzbVhMQUlpUGoyZkRoZzBjTzNZTXlGOWwvNldYWG1MYnRtMGtKQ1NRa0pEQWE2Kzl4aXV2dklLOXZUMEFLU2twUFBmY2N4YmpKU1FrR0tHaTB0aTFheGZEaHc4SDRMLy8vYS9WL29pSUNGYXRXa1hMbGkxTFBlYnR3TjdlbmxkZmZSVjNkM2NqWUdiK250a0tuSm5MZzlyeXhCTlA4TVFUVHdEdzJXZWZHU3VyYmRteUJRQTdPN3N5bmJ1Wm41OGYvdjcreHYwNnM4ek1UT1BlWG1CZ0lON2UzamFQNzk2OU93Y1BIdVNQUC83Z3pKa3p4TWZIRzkvWFRwMDYyYnkzV1RBb1dIRGx1RC96b1V3UkVTay9DcHlKaUlpSWlKU3hoZzBiRWhvYXlzc3Z2MHhlWGg0ZmYvd3hQajQrOU9qUnc2S2ZlZWw5ZTN2N1lnTm5nd1lOWXUvZXZSdytmSmpZMkZnV0xWcGtySzVWRm1yV3JNbmN1WE5MN0Rkanhnemk0K010MmpJeU1saThlSEd4eDJWbVpwYll4Nnc4QW1lK3ZyNUZCczVhdDI1TnpabzE4Zkh4d2NmSDU0WUNaOUhSMGJpNHVOQ3ZYejlpWW1JQXFGZXYzczFNK2Fha3A2ZVRscFoyeTg0dklpSWlJaUlpY2lzMGJ0d1llM3Q3OXV6WlkzTi94NDRkT1hEZ0FGNWVYbVJtWnZMKysrOVR2WHAxUHZ2c015RC9ZY0NPSFRzYS9SczJiTWp3NGNPcFc3Y3V2cjYrK1BqNDhQbm5ud1A1S3pvQnRHdlhqazgrK1lTV0xWdmk3dTVPZUhnNDl2YjJEQmt5Qk1EbXFrOEY3ejNZMmRreFpjb1V0bS9mYnBRMHRMZTNaOHlZTVVEK1BZM2c0R0FpSWlJd21VeTg4c29yaElXRldZeWJsWlZsTWI2L3Z6ODdkdXpnaXkrK0FLQldyVnBNbkRnUmdERmp4bkRreUJGT25EakJuajE3ZVAvOTk1a3dZUUtRdjFwNlhGeWN4VmdaR1Jsa1pHUVUvYVlYVXJEL3laTW4yYmR2bnhHK0EvanV1KzhBZVBYVlY0M1FsWmw1SmY2aFE0Y3liTml3VXArekxDUW5KN05vMFNKajI1WWFOV29ZMnlkT25EQ3FEbFNxVk9tNnptVm5aMmVVNFN3WUxydmUwcHpYcTNuejVqZzdPMXM5T0xwcDB5WmpKYmllUFhzV2VYekhqaDE1NTUxM3lNcktZdnYyN1JZUHdRWUZCWlhQcEVWRTVMYW13Sm1JaUlpSVNEbG8xNjRkWThlTzVmMzMzNmREaHc1R3FZYUN6RGNFaTN2U0ZmSnZORDcvL1BPTUdUT0duSndjY25KeXJFb20ybm95c09DVGc4VkpTa3BpMXF4WnBlcjNWOVN4WTBlOHZMeW9VYU1HbnA2ZXpKdzUwN2g1V0pxZ1hVR3hzYkc4OE1JTEZpVlEwOVBUMmJCaEEvYjI5a2JnYk9YS2xSWmxOOEM2aE9ucTFhdUxmR3IwWmtSR1JwYmIwN0FpSWlJaUlpSWl0eXZ6U2wyRlpXUms4TU1QUDVDZG5jMllNV053ZG5abSsvYnR4djV2di8wV3lIOGdiOWV1WFVCK09NZlB6dzh2THkraW82T0pqNDhuSVNHQkhUdDJBT0R1N200Y04yclVLSnlkblkyVndGSlNVa2hNVEFUeVY4SC85dHR2Q1FnSW9HN2R1a0IrV01rc0pDU0VuVHQzRWgwZGJiUU5IandZZjM5LzQvWFRUei9OM3IxN1NVbEpJVE16azdDd01FSkNRdWpUcHcrWExsMGlJU0hCNkJzVUZFVG56cDJaUFhzMmtCK2lDd3NMdzlYVjFYajkwa3N2TVhic1dOTFQwOW00Y1NQKy92NzA2ZE1IRHc4UDQvNVNUazRPWjg2YzRmang0L3orKys4Y08zYU1wNTU2aWxhdFdobm4rdlRUVHpseTVBaCtmbjdVcTFlUGV2WHFjY2NkZHhncmZyMzExbHRzM2JyVjVtZHk1c3dabzNScFlTa3BLVGJ2Wi9uNit0cnNELzkvWmJlQ0xsKytYT1QrT25YcVdEd1ltcGFXUm5oNGVKSGp6NTA3bDJQSGp1SGc0RUJ1Ymk3eDhmRkc1WUphdFdwWjlaOHpadzZob2FFMngxcTFhaFdyVnEyeWFpOTQzeWdzTE16bXZjU2JVVlQ1MUt0WHIrTHU3azUyZGpiMzNuc3ZKcE9KNDhlUFcvV3JWS2tTclZ1M1pzK2VQVnkrZk5uNHpsYXZYcDE3N3JuSDV0aUY3NFVWMWY3bW0yL1Nva1dMNjdrY0VSRzVEU2h3SmlJaUlpSlNUZ1lNR0VDTkdqVm8zNzY5elFCUVptWW1rQjg4TTVsTXhZYUVmSDE5bVRoeEluWHIxaVVnSUtCTTU1bVRrMVBxMHB5RlZhMWExU0xzbHBtWnlUUFBQTVBaczJkeGNIRGdqVGZlb0ZtelptVTExUnNTR0JoSVlHQ2c4ZnBtbmhoTlNVa2hLU21KN094c2kvR3pzN01KQ0FpNDZaS2NOeU05UFozSXlFaCsvLzEzQWdJQ2JONGNGQkVSRVJFUkVmbW51WExsQ3ZQbXpTdXhYMnhzck5Gdjl1eloxS2hSQTBkSFI5NTY2eTBqWEdSV3YzNzlVbzFwZmhodDdOaXgxSzFibDRTRUJPTWV6TUNCQStuVHB3L1oyZGxHZUtkRml4WldxM3RWcTFhTjBOQlFwaytmVG01dUxpNHVMa1paVFRjM054bzJiTWloUTRjWU1XSUVqUnMzSmpRMDFGaFZmK0xFaVRSbzBNQmlQQjhmSDhhTkcyZk0vNzMzM3FOT25UbzBhZEtFSDM3NGdaVXJWM0wyN0ZsakRMTWxTNWJRb2tVTDdPM3RTVXRMWTgyYU5hU25wN043OTI2amo2T2pJM1hxMUdIbXpKbmNkZGRkUnVETTE5ZVhWcTFhMGJKbFM4NmNPV09zdUdiTHhvMGIyYmh4bzFWN2NXVVkxNjVkVytRK1cvdmJ0R2xqVlltZ09BMGFOQ0FxS3NybXZ2dnZ2OS9ZOXZIeEFmS3ZkOFNJRVVEK3ZiUGIyYkJod3hneVpBZ3hNVEhNbkRuVDZuNVN3WktoSTBhTVlOeTRjVGc3TzNQbHloVzJiZHRHbHk1ZDlPQ2ppTWcvbEFKbklpSWlJdkszc1h2Mzdoc09UbDJQK3ZYcjA3SmxTNXY3ZHU3Y3lkR2pSeTNhT25Ub1lOVXZLeXZMQ0MzbDVPU1FsSlJrc1RTLzJabzFhemg3OXF6eCtwZGZmbUhxMUtrM00zMHJ2cjYrTEYrK3ZNUitwVmt4YmVuU3BjWjhjM056U3ozWDRtNGFGbVgwNk5GRjdwczhlVEs5ZXZXNjdqRkxjdVhLRlNEL1pxOVo3ZHExbVRwMUtoOTg4QUVBVmFwVW9YZnYzZ0JzM3J6WktFdncyR09QV1l4bExyOWhTMnhzYkttL3kxbFpXU1FtSmhJZkg0K0Rnd1A5K3ZVem5xUVdFUkVSRVJFUmtSdFhvVUlGdkx5OExGWVJxMU9uRGc4Ly9ERHIxNjh2OVRqbWg5Kzh2YjJaTkdrUzBkSFJ4bjJOL3YzN0V4VVZSVTVPRHJObXpiSzVVbHZ6NXMyWk9uVXEvL3JYdnhnOWVqUmVYbDVBZmhobzVzeVo3TisvbitEZ1lCSVNFcWhWcXhZeE1URU1IRGl3eUZCVmp4NDkyTDE3TjlIUjBiUm8wWUxhdFdzRDBLUkpFODZmUDIrRXpjeEJ0Q1pObXRDMGFWTmpiaFVyVnVUMTExL255SkVqSEQ1OG1DTkhqbkRwMGlWeWNuSklTVW5CeDhlSHZMdzh4bzBiUjVzMmJTeFdBYnNkNzFrVXZEYzJhZElrenAwN1o3Ry9VYU5HUUg0SlRDY25KMXhjWFBEMTllV0JCeDZ3V0luc3YvLzlyN0g5K09PUDJ6elhZNDg5eHFCQmc0cWRUMG5WRU1xYW82TWo5ZXZYcDBHREJsYUJzNExsVy8zOC9JenQwTkJRZ29LQ2lsMjl2N2hWNHdweWNYRzV2Z21MaU1odFFZRXpFUkVSRWZsYktSak9LazlGQmM3MjdkdkhwazJiTE5wR2pScGwxYzljMHRIczlPblROZ05uUC83NEk0Y1BIN1pvSyt2QTJmbno1eGs1Y21TcCtoWG51KysrWThPR0RXVTFyZHVTdWF5b2g0ZUhSYnZKWkRLZVJtN2V2TG54bWUvYXRjc0luTm42SGhRbE5qYlc0Z25oa2xTclZvMG1UWnJRcGswYlhGeGNic3VidHlJaUlpSWlJaUszZ3JlMzl3MDk2R1kyZCs1Y01qTXpqYUNSbDVjWGRuWjJiTjY4K1liRzY5NjlPOTI2ZFROV2hiS3pzMlBLbENsNGVIaFFxVktsSW84TENnckN5OHVMeG8wYlc3Uzd1N3NUSEJ3TTVGL3JnZ1VMV0xkdUhjT0hEeTkySHBNbVRhSlZxMWIwNmRQSGFLdFdyUnBUcDA3RndjR0JKazJhRkxrNmw2T2pJNDBhTmFKUm8wWTg4c2dqQU1URnhYSG8wQ0djbkp5d3M3UEQxOWZYWmhuTUJ4NTRnQWNlZUtEWXVWMnZHLzE4YlIyM1lNRUNxN2JBd01DYitnNEJqQjgvSG9DQWdBQ2p4T250cGtPSERtUmxaZUhvNkVqRmloVUpDQWlnYTlldVJmWnYyN2F0VmRzamp6eGlQTEI1dTE2bmlJaVVEUVhPUkVSRVJPUnZvMTI3ZHJSdjMvNVdUNk5VQ2dlQ2poOC9UcXRXclc3SlhHNm1wS2Jadm4zN2VQdnR0eTNhU2xvMWJjYU1HY1RIeDkvd09XdldySW1UazVQTmZlYlZ3MkppWXZqcXE2OHM5cVdscFJuYkN4Y3V0RHEydVAzbWNhdFhyMjdSbnBxYVNvVUtGWUQ4OGhjM3EzMzc5bitaNzdLSWlJaUlpSWpJN2FSdDI3WTNIUTRxcUU2ZE9tVTJscGw1eFRNelc4RXNXNW8wYVZKaUgxZFhWNk9jWTNIYzNOd3N3bVptOTkxM1g2bm1VcGlQajQ5UlVySzhsZVhuKzJmcDM3Ly9yWjRDVUh6Z3IxV3JWamQ5ZjlLODZyK0lpUHo5S1hBbUlpSWlJbEtHUWtKQ0NBa0pZZjc4K1h6enpUZEY5aXNjOERwdzRJRE5wZmIvL2U5L0EvbmxJMk5pWW9vYzc5dHZ2N1ZxdTNyMWFxbm1mTE1sTmZmdTNjdXJyNzVxbEZzd0sra21ZMUZoc2RLYVBYdTJ4VkwrdHNUSHg3Tng0OFlpOXhlM3o5Yis1NTU3RG05dmJ6dzlQUzNhM2R6Y1dMcDBLUnMyYkxENWRLZUlpSWlJaUlpSWlJaUlpTWpmaFFKbklpSWlJaUszd1BIanh5MWVIenAwaU5UVVZLcFVxWEpENDgyYk4rK0c1M0l6SlRYajR1S1lPWE1tdWJtNVZ2dnV2Ly8rRzU3VDdhcHYzNzcwN2R2WDVqNEhCd2NXTDE3TTRzV0xiZTd2M3IyN3hldU5HemZpNHVKUzVuTVVFUkVSRVJFUkVSRVJFUkVwVHdxY2lZaUlpSWo4Q1M1ZnZreHljakwxNnRVak56ZVgzYnQzQTFDeFlrV3VYYnRHYm00dVc3WnNZZURBZ1gvNjNHNm1wS2E3dXp0NWVYa0FkTzdjbVZPblRuSDI3Tm15bk41TktWeEd3MlF5MGJ0M2IzSnljbkIxZFNVOFBOenFtTUdEQjVPVWxBVDhOVXMwaUlpSWlJaUlpSWlJaUlpSWxDY0Z6a1JFUkVSRXlsbENRZ0xUcGsyalRaczJqQjA3bHUrKys0NUxseTRCMEsxYk4vYnYzMDlDUWdMaDRlSDA2OWNQWjJmbkVzYzhlUEFneTVZdHcyUXljZkhpUlZ4ZFhTMk9TMDlQSnljbkJ6YzN0eExIdXBtU21pNHVMdHh4eHgxVXIxNmRhZE9tOGN3enp4ajdiSVc1Q2hvL2Zqem56cDByOGJ4bEtTWW14aWo5NmVYbFZlYmpQL2JZWXhhdk4yL2VUR3BxcXMxOU4xdFNWRVJFUkVSRVJFUkVSRVJFNUZaUTRFeEVSRVJFcEp4Tm1qU0p4TVJFb3FPakdUSmtDQjk5OUpHeHIzZnYzcmk0dVBERkYxK1FtSmpJSjU5OHdwTlBQbG5zZUd2WHJtWGx5cFZzMnJRSms4bkU3Tm16eWNqSVlQcjA2ZHg1NTUwY09uU0lOOTU0QTNkM2Q5NTY2eTJMSU5yT25UdDUrZVdYTGNhTGpZMjFLdmRZRW5QL2lJZ0lCZ3dZUU0rZVBhbFFvWUpGSDF0bE5nc3ltVXpYZGM2eXNHM2JObU83VWFOR1pUNytxRkdqTEY3djJyWExDSndWM2ljaUlpSWlJaUlpSWlJaUl2SlhwTUNaaUlpSWlFZzVTMHhNeE1IQmdURmp4akJuemh5U2s1TUJhTkdpQlFFQkFWU3FWSW4xNjlkak1wbFlzMllOalJzM3BuWHIxa1dPdDJ6Wk1nRGk0K1Bac0dFRHg0NGRBMkRObWpXODlOSkxiTnUyallTRUJCSVNFbmp0dGRkNDVaVlhzTGUzTDdmcjY5ZXZuODMyUng1NXBOek9lU011WGJyRWwxOSthYnp1MkxIakxaeU5pSWlJaUlpSWlJaUlpSWpJWDVNQ1p5SWlJaUlpNVNBdkw4L1l0ck96WThxVUtXemZ2cDBEQnc0QVlHOXZ6NWd4WTREOGtwYkJ3Y0ZFUkVSZ01wbDQ1WlZYQ0FzTG8wMmJOc1lZV1ZsWkZ1UDcrL3V6WThjT3Z2amlDd0JxMWFyRnhJa1RBUmd6Wmd4SGpoemh4SWtUN05temgvZmZmNThKRXlZQStTRzNndVV6YzNKeTJMOS9QOXUyYmVQNDhlUE1tREdEK3ZYckcvcy8vL3h6ZHV6WVFiTm16YmozM250cDFLZ1JEZzRPWmZsVy9Ta3lNako0OWRWWFNVOVBCL0xmdnhZdFd0emlXWW1JaUlpSWlJaUlpSWlJaVB6MUtIQW1JaUlpSWxJT1RwdzRZV3lIaElTd2MrZE9vcU9qamJiQmd3Zmo3Kzl2dkg3NjZhZlp1M2N2S1NrcFpHWm1FaFlXUmtoSUNIMzY5T0hTcFVza0pDUVlmWU9DZ3VqY3VUT3paODhHd01uSmliQ3dNRnhkWFkzWEw3MzBFbVBIamlVOVBaMk5HemZpNys5UG56NTljSEZ4b1hyMTZ1emJ0NC9kdTNlelo4OGUwdExTakxHLy92cHIzbnJyTFFDdVhMbkM5dTNiU1U5UForZk9uZXpjdVpNcVZhcHc3NzMzMHJGangySlhZWVA4Y3BzRjVlVGs0T2lZL3lkSVJrWUd3NFlONC9MbHkxYkhsYmE4NStqUm80dmQ3Kzd1em1lZmZVWnNiQ3h6NTg3bDVNbVRRSDdZYitMRWlkaloyWlhxUEtWbFhubXVvSUxYVjNoL25UcDE2TkdqUjVuT1FVUkVSRVJFUkVSRVJFUkVwTHdwY0NZaUlpSWlVc1lTRWhLSWpZMEZZT0RBZ2ZUcDA0ZnM3R3dqY05haVJRdUdEUnRtY1V5MWF0VUlEUTFsK3ZUcDVPYm00dUxpWWdTNjNOemNhTml3SVljT0hXTEVpQkUwYnR5WTBOQlFjbkp5QUpnNGNTSU5HalN3R00vSHg0ZHg0OFl4Yjk0OEFONTc3ejNxMUtsRGt5Wk4rUHp6ejFtOWVyVkZmeWNuSnpwMDZFQ3ZYcjJNTm1kblp5Wk5tc1MyYmR2NDZhZWZ5TXJLSWpVMWxjaklTQ0lqSTNuNzdiZHAyclJwcWQrWGNlUEdFUnNiaTVPVEUxbFpXY2I4elVHNThtQXltVmk0Y0tFUk5yT3pzeU1rSklTR0RSdVcrYm5XcmwxN1hmdmJ0R21qd0ptSWlJaUlpSWlJaUlpSWlQemxLSEFtSWlJaUlsTEd2TDI5bVRScEV0SFIwY1lxWFAzNzl5Y3FLb3FjbkJ4bXpacUZ2YjI5MVhITm16ZG42dFNwL090Zi8yTDA2TkY0ZVhrQjRPam95TXlaTTltL2Z6L0J3Y0VrSkNSUXExWXRZbUppR0Rod1lKR2hwUjQ5ZXJCNzkyNmlvNk5wMGFJRnRXdlhCdUR4eHg5bjU4NmQvUEhISDlTclY0OWV2WG9SSEJ4TWxTcFZMSTUzZG5hbVM1Y3VkT25TaGZUMGRIYnQyc1YzMzMzSHp6Ly96RDMzM0hOZFlUT0F0bTNiY3VyVUtiS3pzeTNhQzY5bzV1dnJlMTNqRnFWcTFhclkyZGt4Wjg0Y1hudnROWDdyQ29GRkFBQWdBRWxFUVZUKytXY21UWnBFdDI3ZHltUjhFUkVSRVJFUkVSRVJFUkdSZnlJRnprUkVSRVJFeWtIMzd0M3AxcTJiVWJiUnpzNk9LVk9tNE9IaFFhVktsWW84TGlnb0NDOHZMeG8zYm16Ujd1N3VUbkJ3TUpBZmFGdXdZQUhyMXExaitQRGh4YzVqMHFSSnRHclZpajU5K2hodGpvNk9oSWFHa3BHUndkMTMzMTJxNjZsVXFSTEJ3Y0VFQndkejZkSWxzckt5YlBicjBxVUx5Y25KTnZlMWI5K2VoSVFFN08zdGNYUjBwR0xGaWdRRUJOQzFhMWVMZnN1WEx5L1ZuRXJMeWNtSm1UTm5rcFNVaExlM2Q0bjkxNnhaYzBQbktWeENWRVJFUkVSRVJFUkVSRVJFNU85SWdUTVJFUkVSa1hMaTRPQmc4YnEwSzNjMWFkS2t4RDZ1cnE2TUdER2l4SDV1Ym00V1lUT3p1blhybG1vdXRuaDRlQlM1cjNDcDBJSUNBZ0o0OGNVWGIvaThOOFBCd2FGVVliUHJvWUNaaUlpSWlJaUlpSWlJaUlqOEUxblg4UkVSRVJFUkVSRVJFUkVSRVJFUkVSRVJFUkd4UVlFekVSRVJFUkVSRVJFUkVSRVJFUkVSRVJFUktSVUZ6a1JFUkVSRVJFUkVSRVJFUkVSRVJFUkVSS1JVRkRnVEVSRVJFUkVSRVJFUkVSRVJFUkVSRVJHUlVsSGdURVJFUkVSRVJFUkVSRVJFUkVSRVJFUkVSRXJGOFZaUFFFUkU1SFp4Nk5BaEdqUm9nTE96YzVGOVB2cm9JeTVkdWdUQTFLbFRpK3lYa0pEQXh4OS96Tk5QUDQycnE2dk5QdnYzN3ljeU1wTERody96emp2dlVLMWF0WnVhZjNoNE9DYVRDU2NuSi9yMjdRdEFabVltSnBPSmloVXJGbnRzWEZ3Y3VibTUrUHI2V3UyN2R1MGFNVEV4QkFRRVlHZG5WK1FZS1NrcEpDVWxjZWVkZDFxMGI5MjZsVjkvL1JXd2ZNL216WnNIUU5PbVRlblpzMmZwTHJLQXpNeE14bzhmRDBDZE9uVUlDd3NqTXpPVDhQQnd1blhyaHBlWGw5VXg1bk5PbWpRSlI4ZXkrYytneTVjdlU3RmlSYXYzT0RFeGtjcVZLMU9wVXFVeU9jL05mTDRGZmZ2dHQ4WjIrL2J0aS94K2xsWnljakp4Y1hHY1AzOGVUMDlQbWpWcnhoTlBQRUZpWWlLUS8vbUxpSWlJaUlpSWlJaUlpSWlJeU4rSEFtY2lJaUxBenAwN21UMTdObmZjY1FkaFlXSFVyVnUzeUg2eHNiRkEwWUd6SzFldU1HM2FOTTZkTzhlQkF3ZVlOV3NXOWV2WHQrb1hGeGRIUkVRRUFLdFhyemJDVXpkcXhZb1ZwS2VuVTZGQ0JmcjI3VXRpWWlLelpzM0N3OE9EVjE5OUZYdDc2NFZOSXlNaitjOS8va05DUWdJMWF0UmcyYkpsVmdHcGp6LyttRTgvL1JSWFYxY2Vmdmhobm5qaUNhdHhkdTdjeVlJRkMzQnljdUtERHo2Z2F0V3F4cjdEaHc4YklhZUM3NW01emNIQjRZWUNaeFVxVk9EMDZkT1lUQ1lBOHZMeWVPNjU1emgxNmhSUlVWRzg4ODQ3VmtFczh6bERRa0tNdHU3ZHU1ZjZuRnUyYk1IQndRSElEMXE5K3VxckhENThtQ0ZEaGpCaXhBaUx2cSs5OWhwSGp4NmxidDI2ekp3NTAyYVk3M3JjeU9kcml6bDBCN0IwNmRKU0JjNE9IanpJbVRObnVIanhvdkdUbEpSRWZIdzgxNjVkTS9xMWJObVNaczJha1p1YlMxNWUzdlZmcElpSWlJaUlpSWlJaUlpSWlJamM5aFE0RXhFUklUK0lsSnVieStuVHA1a3dZUUpUcGt5aGR1M2F4TVRFV1BTN2V2V3FzUjBaR1drMVRxdFdyWEJ6YzZOVHAwNTgrdW1ueE1mSEV4SVN3aHR2dk1Ia3laT0xQUCtHRFJ2WXNHR0RSZHVRSVVONDhza25TMzBOcnE2dXBLZW5rNVdWaGNsazR1TEZpOFRFeEhEaXhBbVdMVnZHMDA4L0RXQUU1Z0JxMXF4SlNrb0trTDhpMTN2dnZjZmd3WU9OL1ltSmlheGJ0dzZBakl3TS9QMzlMWTZ2WHIwNmxTcFY0dFNwVThZNDgrYk40N1hYWGl2MXZHK1VuWjBkTGk0dXBLZW5jKzNhTmV6dDdYbm1tV2Q0OGNVWHljN09KaTR1RG45Ly8xS1BWN05tVFp5Y25MaDI3UnFKaVluWTJkbHh4eDEza0pPVHcvbno1NjM2dTd1N1U2RkNCVXdtRStIaDRUenl5Q05HZU92VXFWTWNPWElFZ1BUMGRFd21rOFg3VmxCcGcyaWwvWHpMdzdwMTYvanh4eDlMN0hmMDZORmJGalRMeXNvQ0tIWVZQaEVSRVJFUkVSRVJFUkVSRVJHNWVRcWNpWWlJQUxObXplS0REejRnUER5Y2E5ZXVjZTNhTmFLaW9saTdkbTJSeDd6eHhodFdiUXNXTEtCeDQ4WTg5ZFJUMUtsVGgvbno1OU9zV1RNYU5teFludE1IOGdOSkZ5NWNBUExEWVhmZmZUZlBQdnNzNzd6ekRyR3hzZVRsNVdGdmI4L0lrU09MSENNaUlzSllkYTJ3M054Y1pzMmFaZEgyNG9zdkVoUVV4T0RCZzltMmJSdG56cHpoeHg5LzVNc3Z2NlJkdTNZY09YTEVJcXdWRlJWbE5lNzU4K2VOOXE1ZHU3Sm56eDdDd3NLdTY5cmo0K010VmlxTGpZMWx6Smd4UVA0cVhxTkhqN2JvMzZkUEh3Q0xWZVhtenAyTHI2K3ZjZjVLbFNxeGZQbHk0dUxpR0Q1OHVNWFlYMzMxRllDeHFwakpaT0xkZDkrbFdyVnFQUFRRUTN6eXlTZEcvd3NYTHZEVVUwOFZPZmVpM3UvQ1N2djVsZ2RmWDk4aUEyZXRXN2VtWnMyYStQajQ0T1BqYzhzQ1orWVNuamRibWxaRVJFUkVSRVJFUkVSRVJFUkVpcWZBbVlpSUNQbkJvV2VmZlJZUER3OHFWcXhJang0OVdMWnMyWFdQVTNCMXBlN2R1K1BqNDBQOSt2VnhkUHovLytRR0JRWHgrT09QRnpsRzRVQlk3OTY5eWM3T3ZxNTU5Ty9mMytMMW5qMTc2Tm16WjZuRFRkZkwwZEdSQ1JNbUdDVXo5KzNiaDZ1cksyKysrYVpGdjdsejUxb2RlL0RnUVE0ZVBBamtCODV1bGNMdis5V3JWMjJXMjR5UGp5YzhQTnlpTFNNand3ak5WYTllblIwN2RwVDZ2SCtGejdkang0NTRlWGxSbzBZTlBEMDltVGx6SnNuSnlZRHR6L1JXT0hYcUZQYjI5dmo1K2QzcXFZaUlpSWlJaUlpSWlJaUlpSWo4clNsd0ppSWlRbjQ1dm95TURBWU5HbVJ6LzVZdFd3QVlQWHEwVVJyUjNQYisrKzhiSzE1NWVub0MrZUVYRHc4UEFnTURyY2FxV0xHaTBlOVdpSWlJNE50dnZ5MnhYK1hLbGVuUW9ZTkYyemZmZk1QUm8wY0JyRXFFTm12V2pBY2VlSURBd0VDQ2c0TnRsaHd0alRwMTZoUzdJbGpoK2NURnhlSG82R2l4Q3BrdGMrZk9aY2FNR1VCK2ljaEhIbm5FWW4rL2Z2Mm9XclVxWjgrZUpTb3FDaWNuSndZTkdrUnFhaXBmZnZsbHFlZS9hdFVxVENZVGZmdjJaY0tFQ1NXV2VPemR1M2VweDc1VkFnTURMYjdMRGc0T3QzQTIxaTVjdU1DK2ZmdG8yN1l0TGk0dXQzbzZJaUlpSWlJaUlpSWlJaUlpSW45ckNweUppTWcvbnNsazRzMDMzK1R3NGNPRWhvYlNwRWtUcXo2MkFqYm10bE9uVGdINUFTMXZiMjh1WGJwRWFHZ29EZzRPeko0OW0zcjE2bGtjOS9YWFgvUDExMStYZW41OSsvWWxKeWVueEg2WEwxODJWdGJ5OWZXbGVmUG1SZmFkTjI5ZWllUDUrdnJpNGVIQmM4ODlCOEM3Nzc3TEw3LzhZZ1RKQ2dmT0FFSkNRb3p0b0tBZ2dvS0NtRDkvUHQ5ODh3MWdXVDdTdkhwWXIxNjlMTWJ5OGZFcE12aFgyTEZqeDRpTGl5TTNOOWM0WnQyNmRady9mNTVISDMwVWIyOXZZbUppU2pYV2dBRURqSkthVVZGUlZLaFFnV0hEaGhFWEYyY1JPR3ZkdWpVUkVSRTg4Y1FUSkNRa01ISGlSS05FSjhET25UdFp1SEFoWDMzMWxSRkVMSXFmbjErNWZMNmxWYmpVYUVHVEowK21WNjllTjMyTzhuYjgrSEVpSXlPcFVhTUdiZHEwdWRYVEVSRVJFUkVSRVJFUkVSRVJFZm5iVStCTVJFVCs4Ylp0MjJZRWVWNTQ0UVVtVEpod1hhdE9qUjgvbnV6c2JKeWRuUUg0OHNzdlNVcEtBbURpeEluTW5EbVRsaTFiM3ZEOHhvNGRXNnArcDArZnRnZ2tUWmd3NFliUGVUMSsvLzEzZnZycEo0dTJnaVZEVFNZVFFJa3JmUlZtcTV5bDJaQWhRM2p5eVNkeGMzTXp6cEdlbms2RkNoVll2MzQ5aVltSlJFZEhzMmJObWxLZnI3UWxOYzNNSWJIQ1ljUU9IVG9RR1JuSkR6LzhVS3J6M3U2Zjc1OHBOamJXV0VHd09DYVRpWlNVRkJJU0VyaDA2UkozMzMwMzNicDF3OTdlL2srWXBZaUlpSWlJaUlpSWlJaUlpTWcvbXdKbklpTHlqOWUxYTFmT25UdkhmLy83WDNKeWNnZ1BEeWM0T05paWo2M2dVZUcyTGwyNkVCb2F5dkRod3psLy9qemJ0bTBqUFQyZE9YUG04UEhISHh2OWV2VG93WWdSSTRxY3o1QWhRNnphRmkxYVZPdzFWSzllblo0OWV4cXZVMUpTaXUxdjV1dnJ5L0xseXkzYWlndFoyWEwwNkZGV3JGaGgwVll3Y0phZG5RMlVUeG5HYXRXcUdkdVhMMS9tMTE5L0pURXhFY2d2a1ZtYUFKS3ZyeThBZVhsNXhNWEZHUUc1cWxXcjR1Ym14b1VMRi9EeThnSXNRM1Btd05uYmI3L04yMisvYmJULzk3Ly9aZEtrU1VhUUxEczcyeWozK2N3enoxQ3paazFlZnZsbEFPNjY2eTZnL0Q3Zmt0U3NXUk1uSnllYit5cFhyZ3hBVEV5TTFVcHRhV2xweHZiQ2hRdXRqaTF1ZjNGQnVkallXSGJ2M2wzeXhBRW5KeWRxMTY1Tng0NGRhZENnUWFtT0VSRVJFUkVSRVJFUkVSRVJFWkdicDhDWmlJZ0k4TVFUVCtEdDdjM3ExYXQ1L2ZYWHFWQ2hnaEU4dWw0T0RnNU1uejRkazhuRWpoMDdtREpsQ2k0dUxzYiszTnhjcmwyN2RsMWpob2VIRjd2Zno4K1BSeDk5Rkh0N2UvTHk4a2hPVGk3VnVMbTV1VVpBcTZ3VkRxN2w1T1RZRExOOTg4MDNSc2xOODJkUVVPL2V2WG5ra1VjQTYxWElQRDA5amUzejU4K3pjdVZLQUtwVXFjS0FBUU5LTmMvWFgzK2RiZHUyc1huelpnQmF0bXhKMTY1ZHFWT25EbXZXckNFMk5oWXZMeTllZWVVVml3Q2JPVWhYbUxPek0zLzg4UWNtazRtNzc3N2JJcVJXcFVvVkkxQmxiMjl2aEF2TDYvTXR5ZXpacy9Iejh5dTJUM3g4UEJzM2JpeHlmM0g3Yk8wdkxuRFd2bjE3MnJkdlgreDRJaUlpSWlJaUlpSWlJaUlpSW5KcktYQW1JaUx5ZjdwMzcwN1hybDF4ZE16LzU5RzhncFdqb3lNZmZ2Z2hXN2R1eGQvZjMySTFwUlVyVmhobERyMjl2WTEyZTN0N3BrK2ZUcGN1WGF3Q05KR1JrVVJHUnBiNS9PM3M3UER3OENBcEtZbUxGeStXNnBpNHVEaWJLNnBkai83OSs5Ty9mMytXTEZuQ3VuWHJibW9zVzZwVXFXS3NRbFpZelpvMWplM0ZpeGNiNGJsQmd3WVpLM1NaelpneHc5ZzJCOWdBUHY3NFl5UHdabWRueDg4Ly84eisvZnVOL1czYnRtWGt5SkZHeVZRemMyancwVWNmeGMzTmpXWExsZ0ZRb1VJRm5uLytlU0QvKzFHalJnMkw0eVpPbkVqejVzMDVmZm8wdFd2WExzVTdnREczNi8xOFJVUkVSRVJFUkVSRVJFUkVSRVRLbWdKbklpSWkvK2Z3NGNOczM3NmQ3dDI3MDZCQkF6SXlNb0Q4MG4ySERoMWk3ZHExQkFZR3NtREJBdXpzN0VoT1R1YW5uMzRDOHNOQVBYcjBzQmd2T1RtWktsV3FsTW5jSWlJaWpPM0Jnd2VUbEpTRXU3czduMzMybVVVL0x5OHZrcEtTeU16TUpDVWxoYXBWcTViSitXL0VqQmt6dUhidEd2UG56d2VnU1pNbTlPM2IxOWcvZCs1Y0FKbzFhMGJ2M3IwQkxGYUNNOHZPenJZbzBWalFIWGZjWVd5ZlBuMGFBQjhmSHg1ODhNRlN6L08rKys0ekFtZUFzYkpkNjlhdDZkZXZINy85OXB2VmFtYlhybDBqTHk4UHlBK2tWYXhZMGRoWHNIUm80WEtWcWFtcEpDY24wN1JwVTVvMmJVcHViaTRPRGc2MzllZmJ0bTFiaS9tWlRDWjY5KzVOVGs0T3JxNnVObGRuTTE4RFdINTNSVVJFUkVSRVJFUkVSRVJFUk9Tdno3N2tMaUlpSXY4TUJ3NGNJRHc4bkdlZmZaYURCdytTa3BJQzVKZElkSGQzQi9KRGFaOTk5aGttazRuNTgrY2JvYlF1WGJwUXAwNGRpL0YyN2RyRmxDbFRHRGx5SkdmT25ESGErL1hyUjBSRUJNT0dEUVB5dzJyejVzMGpJaUtDaUlnSXBrK2ZUdVhLbFlzTVdSV25WcTFheG5aY1hKeXhiVjZ0clRCZlgxL2p2T2Fmc3RLMWExZGNYVjJOMTIzYXRLRnIxNjdHVDhFNW05dmF0bTFyTmM3NjlldDU4TUVIYlliSWF0V3FSYVZLbFN6YW5udnVPWXVnVjVVcVZlalZxeGRMbHk0MTJyNysrbXNpSWlLNC8vNzdPWDM2Tk4yNmRUTldVZlB6ODJQTW1ERUVCUVh4MDA4LzhkbG5uekY5K25TTHo3RGdlK3ZoNFdIeC9wcURhR0Fkb1B2Z2d3OFlNbVNJOFJNYkcydmpuU3ZhOVg2KzVTRW1Kc1k0bjVlWDE1OTJYaEVSRVJFUkVSRVJFUkVSRVJHNVBTaHdKaUlpOG44T0hUb0U1SmZRYk5pd0lmSHg4VUIrWUtsTm16YjQrL3NEOE5GSEh6Rmp4Z3oyN05rRGdLdXJLMlBHakxFYXoxeVc4Zno1ODNoNmVscnRIekJnQUpVclY4WmtNdkhtbTI5eTlPaFJaczZjeWV1dnY4N1ZxMWZadUhFanYvenl5M1ZkUThIU2srWVZ2NjVjdWNLNGNlTTRkdXlZVmYvWTJGaTZkKzl1OFZPV3Z2enlTMk83WmN1V1pUbzI1SWYxQ29hZWV2WHFSY3VXTFFrUEQyZjU4dVZjdm55WjZ0V3JNM255WlB6OC9JeCtKMCtlWlBMa3ladzhlWklWSzFidy9mZmZFeHNiaThsa0lpWW1oaVZMbHZER0cyK3djZU5HSVA4OW5ENTlPcGN1WFFMeVExZVFYenJWMjl1YnJLd3NJTCtjWm1wcXFyR3ZZT0N1TEZ6djUxc2V0bTNiWm13M2F0VG9Uem1uaUlpSWlJaUlpSWlJaUlpSWlOdytWRkpUUkVRRXlNM041ZkRod3dBMGJOZ1FlM3Q3WS9VcER3OFA3T3pzR0RkdUhGT21UTUZrTXJGdjN6NGdQL0EwYmRvMHFsZXZiakZlVGs0T0J3OGVCS0JwMDZaV3EzQkJmcEJ0K1BEaExGcTBpS1NrSko1NzdqbGpYMkJnSUU4OTlSUk5talFwZHQ3cDZlbWNPM2VPczJmUGN2YnNXZXJWcTJmc08zTGtDUGZmZno4SkNRbWNPbldLQ1JNbU1IdjJiSnVyaUpVRmMraktMQ1VsaGJObnp3TDVwUy9yMTY5L1hlT3RYYnUyeUgzbWxjT1dMMTl1aEw4QW8yUm5YRndjWDM3NUpaczNiMmJkdW5WV3g2ZW5wL1BiYjc5eDVzd1pBZ0lDak0rcU9CY3VYT0RERHova3hSZGZORDcvT25YcTRPam9hS3gwVjdGaVJSSVNFb3p0OVBSMGk5WFdwazZkYWxWNnRUaTMwK2NMY09uU0pZc1FZY2VPSGN2dFhDSWlJaUlpSWlJaUlqY2lMUzJOSDM3NGdWNjllaFhaWjgyYU5WeTVjZ1dBRVNORzRPenNYT3lZNTg2ZG8zYnQybVUyeDdpNE9HYk1tTUdkZDk3Sm9FR0RhTkNnZ2NYK2l4Y3ZNbkhpUkpvMmJVcUhEaDFvMzc1OW1aMzc3ekEvRVJFUnVmVVVPQk1SRVFHT0hUdkd0V3ZYQUdqZXZEbUhEeDhtT3pzYnlBOUxRWDc0eDhYRmhmVDBkT000VDA5UG02dFlIVHAweU9oWFhBQ29iOSsrUkVaR2N2ejRjYU90WDc5K1RKZ3d3WGg5L3Z4NUVoSVNqSityVjY4Q2tKeWNUUC8rL1MzRysvVFRUNDN0M2J0M2s1T1RZMUVLMHMzTnphSy9qNDhQYjczMWxrWGJrQ0ZEakcxZlgxOW16NTV0YkJkbHk1WXRiTnEweVhpOWNPRkNubjc2YWQ1OTkxMWVlT0VGbStVd1MrTGg0VUZ1Ymk2WEwxL200c1dMLzQrOSs0Nks2bHpiQm41TlFhUUlnZ29DRGlJSXFLZ29NUkkwTVJaRXhWNkRHa3VNU296NjJvOGFTelFxTWRGb0xNRVNOVkZqU2F5eE53UVZ4QnF4QUJhQ0tLSWlUUlNwQS9QOU1XdjJ4MlptWUVCTVBKN3J0OWE3M3BtOW4vM3NaNFpoRFB0Yys3NlJrcElpL0YrREJnM3crUEZqN05peFEzVE1tVE5uNE9ycWltZlBuZ0ZRdDZCVXFWVEl5c3BDV2xxYU1PN3k1Y3NBMUZYQ2ZIMTlVVkJRQURNek03UnUzUnA1ZVhrSURnNEdBR3pmdmgwUkVSR3d0cmJHd1lNSE1YNzhlT1RsNVFuVjdSbzNiZ3dBUXVVemMzTnozTHQzRDRENjh6SjI3RmlNR2pXcTFOZjVKbisrbFNrbkp3ZmZmUE9OOExsMmRuYUdsNWZYR3pzZkVSRVJFUkVSRVJHOWV5UVNDUUQxemF0VnFsU3A5UGtURXhNeFo4NGNKQ1VsSVNrcENTTkhqdFE1N3ZEaHc4S05vME9HRE5FN1gxeGNISUtEZzNIbnpoMnNXclZLNklKeDl1eFo0VHBlV1hRRjMyN2N1Q0dzOGZQUFA5ZmFIeG9haXFkUG4rTHAwNmN3TXpNck5kQzFiZHMyNGZwa2VWbGJXMlB3NE1GdmRIMUVSRVQwYm1MZ2pJaUlDQkFxVmdGQXMyYk5jT3pZTWVHNXViazU1cytmai9Ed2NLM2pVbEpTTUduU0pIaDRlS0J6NTg3dzhmR0JwYVVsenA4L0w0eng4ZkVSWFh4NDhPQUJmdjc1Wjl5OWV4ZDM3dHhCang0OUlKZkxoUXByQnc0Y3dNT0hEOUc5ZTNlOC8vNzdHRDkrUERJek13MTZIZGJXMW5CeGNjSGZmLytONTgrZlkvLysvVWhLU2dLZ3ZwaFR2RUlXQU1oa010U3FWVXQ0cnJuSW9tRm1aZ1p2YjI5SUpCSVVGQlRnL3YzN1d1YzhkKzRjbGkxYkJwVktKV3c3Y09BQXpwMDdoNDgrK2dpZE9uV0NwYVdsRU5MU21EOS9Qb3FLaWxCVVZJVFEwRkFVRkJRZ1B6OGY5dmIyV0xkdUhkTFQwNUdabVNtYVY4UFcxbGEwVmxOVFUyUm5aK1BBZ1FObzM3NDk3dDY5Q3dCd2RYWEYzTGx6dGM2OWQrOWVBT29MVU03T3p2ajc3NzlSV0ZpSTd0MjdpKzVVUEgzNk5EWnMyQUEzTnpmTW1ERURabVptT0hqd29OQTJNeU1qQTF1M2JzWEpreWNCQUxWcjEwWmtaS1R3ZmljbEpXSGV2SG5DZk0rZVBVTkNRZ0prTWhrQVFLVlNZZkxreVpYKzh6VzBOV3BaWVRnckt5djg4Y2NmU0V4TVJGQlFFT0xpNGdDbzI0Vk9uRGhSdUVCSVJFUkVSRVJFUkVSa0NFdExTd0RxNjZxVldURk1JeXNyQzZtcHFRRFVIUlRrY2ptR0R4K3VOYTc0TmNmaUhRcEt1blRwRW03ZXZBa0FXTGh3SWRhc1dRTmpZMlA4K3V1dlFvZU1zdWdLbkdtdVI5ZXBVd2YyOXZaYSswK2RPaVU4THV0YVgwaElpTUZyS1VtaFVPZ01uRlhtK29pSWlPamR4TUFaRVJFUjFCY09BTURZMkJqVnExZkg2ZE9uaGVmbno1OFgvY0h1N095TVFZTUc0WmRmZmhIQ1B0SFIwWWlPanNhb1VhTXdZTUFBUkVSRUFBQ2NuSnhRdTNadGhJYUdDc2RmdjM0ZDE2OWZGNTViV1ZuaDIyKy94WW9WS3hBU0VnSUFpSXFLUWxSVUZIeDlmV0ZuWjZjemtDU1JTRkN6WmszWTI5dkQzdDRlRGc0T2tFZ2s4UFB6dzVvMWF3QUE2OWF0RThiWHIxOWZhRVZaMHZmZmY0LzQrSGpoWWd5Z0RuRzlmUGtTL2ZyMWc1R1JFWXFLaXFCVUtnSDgvd3REbXNlYUN6UnQyclJCUWtJQ0hqNThpSXlNREJ3NGNLRDBONzRFTHk4dkRCczJEUEh4OGFXT0t4NDJHeng0TU56ZDNURjM3bHprNU9RZ01EQlEyTmUwYVZOY3UzWk5kR3pWcWxWaGIyK1AzTnhjWEw1OFdmalp1N201d2NyS0NyZHUzUUtnRGxVMWI5NGN0cmEydUh2M0xzYU5HNGVKRXlmQzBkRVJnUHJuSnBQSnNHWExGbUZ1T3pzN0hEbHlCQUF3Yjk0OHJGaXhRblIzNGViTm03RjU4MmJoZVpVcVZWQ3ZYcjAzL3ZOOUhTcVZDcXRXclJMQ1poS0pCQk1tVEVERGhnMHIvVnhFUkVSRVJFUkVSUFJ1cTFldkhxUlNLZTdmdi85R0FtY05HemJFckZtek1HL2VQQlFWRldIYnRtMnd0N2VIbjUrZmFKem1PcWRVS2kwMWNCWVFFSUJMbHk0aE9qb2FpWW1KQ0E0T3hxUkpreXE4dms4Ly9SUUFoRzRNYVdscEdERmloTEIvMDZaTnVIUG5EdjcrKzI4QTZtdHhhOWV1MVpwbnpwdzVxRjY5ZW9YWDhkKzZQaUlpSW5wN01IQkdSRVQvODNKemMvSGl4UXNBNmhhSjF0Ylc2Tml4STQ0ZVBZcE9uVHFoYmR1Mm1EeDVNb3lOalRGdzRFQjg4c2tua012bDhQSHh3WjQ5ZS9ESEgzOGdLeXNMSGg0ZTZOKy9QMkpqWTRXV2pwcDJtalkyTmxybnRiVzFoYnU3T3hvMWFnUVRFeFBNbURFRGJkdTJ4YVpObTNELy9uMlltNXNqTURBUTI3ZHZoNG1KQ1J3Y0hFVGhJenM3T3hnYkcydk4yNjFiTnh3OWVoUUpDUW1pN2UzYnQ5ZjdIbGhiV3d0VnVqUzh2YjFoWVdFQk96czdQSDc4V0xUdm80OCtFaDQzYWRJRWRuWjJjSGQzeDh5Wk02RlVLbkhreUJHRWhJVGc3dDI3S0NvcUt1WGRGMnZmdmozczdPd0FxTU4rdHJhMnFGMjdObXJYcmcwN096dlVybDBidHJhMjJMaHhJNjVldllyUFB2dE1hQUhxNitzcnVyT3VXclZxOFBiMmhvbUpDUlFLQlp5Y25GQzNibDNVckZrVEVva0V4NDhmeDlLbFMyRnFhb3BKa3laaDVjcVZHRGR1bkhDOGs1TVQzTnpjRUJ3Y2pJVUxGK0xhdFd0NCt2UXAyclZyQnc4UEQvajQrS0JxMWFvSUR3K0hwYVVsV3JSb2dWNjllaUU4UEJ4T1RrNW8xYW9WR2pkdWpGOSsrUVZoWVdISXlzclNlcjF1Ym01d2RYV0ZxYWxwcGY1OFMydC9XaDZXbHBhUVNDUll0R2dSRmk1Y2lMLysrZ3VUSmswcTliTkVSRVJFUkVSRVJFU2tqNG1KQ2J5OXZYSHg0a1c0dWJucHZHNzZ1bng4ZkRCbXpCajg5Tk5QYU4yNk5kcTBhYU0xSmo4L0g0RDY1dFRTU0tWU1RKa3lCWUdCZ1ZBcWxWQXFsU2dzTEJTTktYbGRGUUJHakJpaHMrcFl5UTRUT1RrNVd1UDI3OTh2UEZhcFZMaHg0NGJXUFBxdXVlcGFpeTc2cXBLOTZmVVJFUkhSdTBPaTB0V25pb2lJNkgvUS9mdjNrWjJkRFE4UER3QVFMbnBZV1ZuaHhJa1RhTkdpQmF5dHJiV095OG5Kd2VuVHArSHA2WWs2ZGVvZ096c2I0ZUhoT0hYcUZJWVBINDVHalJvQkFKWXZYNDY4dkR4NGUzdkQwOU5UNTF3YXNiR3h5TXZMUTdObXpTcjBXcDQvZjQ2MWE5Zmk4dVhMa0VxbGFOZXVIUUlEQTRWV2pwcFdpclZyMThhQ0JRdHc4ZUpGckYrL0hrWkdSakF6TTBPTEZpMHdZTUFBeUdReXJGNjlHbEZSVVRBeU1vSzV1VGs4UER3d2NPQkFVUmdxS2lvS1RabzBFZWJYS0Nnb1FFcEtDbDY5ZXFXek5TYWd2Z3RPS3BWQ0pwUEJ3Y0VCUmtaR1NFOVBML1g5eWM3T3h0V3JWMFhCdDZLaUl1emN1Uk9uVHAyQ1hDN0htREZqMEx4NTgxTG51SEhqaGxDRmJ1clVxYmh4NHdhcVZxMEtGeGNYakIwN0Z2WHIxd2NBRkJZVzRzaVJJK2pXclJza0VnbHUzNzZOK3ZYclF5N1h6dTdIeE1SQUlwR0lLb0NwVkNxa3BLUWdNek1UK2ZuNXdnV1hHalZxNkN4Slg1YXlmcjV2UW1GaElWSlRVMkZyYS92R3prRkVsZWY4K2ZPSWpJekVsQ2xUL3UybEVCRVJFUkhSVyt5SEgzNkFqNDhQV3JWcTlXOHZoZjZIRkJVVllmdjI3WGp4NGdWOGZYM2g1dWIyUnM0VEVSR0JWcTFhUVNLUmFPM3o5L2RIUVVFQjVISTVqaHc1b25OTWNTZE9uRURkdW5YaDd1NE9RQndvS3l0d1ZueS9KdWdsazhsZ1pXVUZBTWpJeUJCQ2JOdTNiOGZRb1VPRkNtejY3TjY5VytoQ1VkWmFkTkdzUTZGUVlOT21UVzkwZlVSRVJQUjJrcFQxSDBCbEhjL0FHUkVSRVJFUjBidUZnVE1pSWlJaUlqSUVBMmYwYjhuSnlVRklTQWp1M0xrRGEydHIyTnJhQ3RYMlM2TlFLUFJXOTQrSWlFQnNiS3hvMjhpUkk3WEc1ZWZubzJ2WHJzTHo3ZHUzbzFhdFdscmpkdXpZZ1VlUEhvbTJUWnMyRGNEckI4NktCNzJLaiszY3VUT09IVHNHUU4zTzgvUFBQeGVPblRKbGlsQk5iUC8rL1RBek05TTZmc2lRSVZwcjBXWHIxcTFhNjNoVDZ5TWlJcUszMCtzR3p0aFNrNGlJaUlpSWlJaUlpSWlJaUlqK01TWW1KdWpXclJ2YzNkMXg0OFlOeE1YRm9hQ2d3S0JqOVFYT3JseTVna09IRG9tMjZRcWNaV1JraUo0L2VQQkFaK0RzNHNXTGlJNk9GbTNUQk03ZWxQajRlQUNBc2JFeCt2YnRLOXBYdkUybHJzNEx3UDhQa3IwcHI3cytJaUlpZW5md1gzc2lJaUlpSWlJaUlpSWlJaUlpK3NlNXVyckMxZFgxSHoxblNrcUs2UG1kTzNmUW9rV0xmM1FOK3F4ZXZScG56NTdGN2R1MzhmTGxTMVN2WGwzWVZ6elFKWlBKL28zbHZmWHJJeUlpb244T0EyZEVSRVJFUkVSRVJFUkVSRVJFOUY5dHdvUUptREJoQXBZdFc0YWpSNC9xSGFkcEQ2bHg3ZG8xREI0OFdHdmNqei8rQ0FBWU5Xb1VFaElTOU01MzRzUUpyVzJ2WHIwcWRhM1Buei9IdW5YcmhNY2FFb2tFRW9rRXg0OGZSMFJFQklLRGcyRnViZzRBb2dwdytpcUk2V3J2cVl1bWRlWS92VDRpSWlKNmQvQmZleUlpSWlJaUlpSWlJaUlpSWlMNm4zRG56aDNSODF1M2J1SGx5NWVvVnExYWhlWmJzbVJKdVk5NStmSWxkdS9lcmJXOW9LQUF2L3p5QzE2K2ZJbVhMMS9pdSsrK3c0SUZDd0FBU3FVU3dEOVRQZXh0WHg4UkVSSDkreGc0SXlJaUlpSWlJaUlpSWlJaUlta2hRd29BQUNBQVNVUkJWS0ozMHZQbno1R1JrWUY2OWVxaHNMQVFrWkdSQUlDcVZhc2lOemNYaFlXRk9IYnNHUHIzNy84dnJ4UXdNakxDN05tek1XN2NPQ2lWU2x5NGNBSDc5dTFENzk2OWhVQlhhZFhEeXFwYzltK3ZqNGlJaU40ZC9CZWZpSWlJaUlpSWlJaUlpSWlJaU40NXljbkptRDU5T3J5OXZURm16QmljT25VSzZlbnBBSUQyN2R2ajZ0V3JTRTVPeHI1OSs5Q2pSdzhZR3h1WE9XZFVWQlEyYk5nQWxVcUZ0TFEwbUp1Ymk0N0x6czZHVXFtRWhZV0YzamtVQ2dVMmJkb0VBQmd4WW9Tb3phZUxpd3VHRFJ1R2pSczNBZ0IrL2ZWWGRPelk4Uit0SVBhMnI0K0lpSWorZlF5Y0VSRVJFUkVSRVJFUkVSRVJFZEU3WjlLa1NVaEpTVUY0ZURnR0RSb2toS1FBd04vZkh5WW1KdGl6Wnc5U1VsS3dmZnQyZlBiWlo2WE85L3Z2djJQTGxpMDRkT2dRVkNvVkZpeFlnSnljSE15Y09STXVMaTY0ZGVzV0ZpOWVEQ3NyS3l4ZHV0U2dBSnN1QXdZTXdKa3paNkJTcWZDZi8vd0g1dWJtS0Nnb0FGQjZCYkVoUTRZWU5QL1dyVnNydEs3WFhSOFJFUkc5Ty9ndlBoRVJFUkVSRVJFUkVSRVJFUkc5YzFKU1VpQ1R5UkFZR0loRml4WWhJeU1EQU9EbDVRVjNkM2VZbXBwaTc5NjlVS2xVMkxGakJ4bzNib3ozMzM5Zjczd2JObXdBQUR4OStoUi8vdmtuYnQrK0RRRFlzV01IWnMrZWpiQ3dNQ1FuSnlNNU9Sa0xGeTdFL1BueklaVkt5NzF1cVZTS2I3NzVCbFpXVmtLQUt6YzNGMERwZ2E2aFE0Y2FOUC9yQnM0cXVqNGlJaUo2ZC9CZmZDSWlJaUlpSWlJaUlpSWlJaUo2SnhRVkZRbVBKUklKcGs2ZGlqTm56dURhdFdzQTFHR3B3TUJBQU9yV2tiNit2amg1OGlSVUtoWG16NStQT1hQbXdOdmJXNWdqUHo5Zk5MK3pzelBPbmoyTFBYdjJBQURzN093d2NlSkVBRUJnWUNCaVltSnc3OTQ5WExod0FULzk5QlBHangrdnRjYU1qQXdFQndjTGozV3BWYXVXOFBqZXZYdDQ5ZW9WQU1EVTFGVHZhMSsxYXBYZWZlWHhwdFpIUkVSRTd3NEd6b2lJaUlpSWlJaUlpSWlJaUlqb25YRHYzajNoOFlRSkV4QVJFWUh3OEhCaDI4Q0JBK0hzN0N3OEh6MTZOQzVkdW9UTXpFems1ZVZoenB3NW1EQmhBcnAyN1lyMDlIUWtKeWNMWXp0MDZJQTJiZHBnd1lJRkFBQWpJeVBNbVRNSDV1Ym13dlBaczJkanpKZ3h5TTdPeG9FREIrRHM3SXl1WGJ1SzFwaVZsWVY5Ky9icGZRMUJRVUc0ZmZzMlpESVpDZ3NMOGZUcFU2aFVLZ0RxZ0pzK0J3NGNNT1F0S3RPYldoOFJFUkc5TzhwZnc1V0lpSWlJaUlpSWlJaUlpSWlJNkMyVG5KeU14TVJFQUVELy92M1J0V3RYZUhwNkN2dTl2THkwMms1V3IxNGRzMmJOZ2t3bUF3Q1ltSmdJYlRVdExDelFzR0ZEQU1EdzRjUFJwVXNYQkFVRlFhbFVBZ0FtVHB3SVYxZFgwWHoyOXZZWU8zYXM4SHoxNnRXNGVmTm11VjZIcTZzcm5qeDVna2VQSHVISmt5ZENtQXNBT25mdVhLNjUzb1MzZlgxRVJFVDA1ckhDR1JFUkVSRVJFUkVSRVJFUkVSSDkxN08xdGNXa1NaTVFIaDZPVWFOR0FRQjY5dXlKME5CUUtKVktmUDMxMTVCS3RldHhORy9lSE5PbVRjUDMzMytQVWFOR3djYkdCZ0FnbDhzeGQrNWNYTDE2RmI2K3ZraE9Ub2FkblIwU0VoTFF2MzkvK1BuNTZWeUhuNThmSWlNakVSNGVEaTh2THpnNE9JajJLeFFLYk5xMENRQXdhZElrSkNVbGlmWTNhdFFJZ0xvbHFKR1JFVXhNVEtCUUtOQ3RXemUwYWRORzcrcy9lZktrUWU5VHg0NGRTOTMvcHRaSFJFUkU3dzZKcW5qa25JaUlpSWlJaVA3cm5UOS9IcEdSa1pneVpjcS92UlFpSWlJaUlucUwvZkRERC9EeDhVR3JWcTMrN2FVUVZhckN3a0toWWhrQUpDWW13dHJhR21abVpxVWVkL1BtVFRSdTNCZ1NpVVR2bUt5c0xPemV2UnZEaGcwcmRkeUxGeTl3N3R3NXJYYWFsZTNJa1NONDhlSUZBQ0FnSU1DZ1kzYnUzQWxBWGNITjM5Ly9qYTJOaUlpSTNsNlMwdjVEeGdDc2NFWkVSRVJFUkVSRVJFUkVSRVJFNzR6aVlUTkFYYkhMRUUyYU5DbHpqTG01T1lZUEgxN21PQXNMaXpjZU5nTlFvY0NZb2NFMElpSWlJbjIwYThZU0VSRVJFUkVSRVJFUkVSRVJFUkVSRVJFUjZjREFHUkVSRVJFUkVSRVJFUkVSRVJFUkVSRVJFUm1FZ1RNaUlpSWlJaUlpSWlJaUlpSWlJaUlpSWlJeUNBTm5SRVJFUkVSRVJFUkVSRVJFUkVSRVJFUkVaQkFHem9pSWlJaUlpSWlJaUlpSWlJaUlpSWlJaU1nZ0RKd1JFUkVSRVJFUkVSRVJFUkVSRVJFUkVSR1JRUmc0SXlJaUlpSWlJaUlpSWlJaUlpSWlJaUlpSW9Nd2NFWkVSRVJFUkVSRVJFUkVSRVJFUkVSRVJFUUdZZUNNaUlpSWlJaUlpSWlJaUlpSWlJaUlpSWlJRE1MQUdSRVJFUkVSRVJFUkVSRVJFUkVSRVJFUkVSbUVnVE1pSWlJaUlpSWlJaUlpSWlJaUlpSWlJaUl5Q0FOblJFUkVSRVJFUkVSRVJFUkVSRVJFUkVSRVpCQUd6b2lJaUlpSWlJaUlpSWlJaUlpSWlJaUlpTWdnREp3UkVSRVJFUkVSRVJFUkVSRVJFUkVSRVJHUlFSZzRJeUlpSWlJaUlpSWlJaUlpSWlJaUlpSWlJb013Y0VaRVJFUkVSRVJFUkVSRVJFUkVSRVJFUkVRR1llQ01pSWlJaUlpSWlJaUlpSWlJaUlpSWlJaUlEQ0wvdHhkQVJQVGZKams1R1ptWm1RQUFPenM3Vkt0VzdSODkvNGdSSTVDWW1BZ0FPSG55cE5iK2JkdTJRYWxVb2xtelp2RDA5SHl0YzJWbVppSTFOUlV1TGk2aTdjZVBIOGVOR3pjQUFOT21UUk8yTDFteUJBRFF0R2xUZE9yVTZiWE8vVytJaW9wQ1dsb2FwRklwMnJWclYybnpwcWVuWS8zNjljTHp3WU1IUTZGUTZCMGZFUkdCMk5oWUFNRElrU08xOXA4K2ZScjM3dDFEYm00dUpreVlZTkFhbmo1OWlyLysrZ3RkdW5TQlJDSXA1eXVvdUEwYk5pQStQaDRXRmhibzI3Y3ZYRjFkWDN2T1I0OGVZZlhxMVVoUFQwZGFXaHFtVDUrT2xpMWJ2dmE4ZVhsNU9IUG1EQUNnUVlNR2NIUjB4SU1IRDFDM2J0MXl6ZVB2NzQrQ2dnSUF1bjlIOWNuS3lzSzVjK2ZRcFVzWHZXTjI3TmlCRnk5ZUFBQ0dEeDhPWTJQalV1ZE1Ta3FDZzRPRHdXc29yN3k4UEJRVUZNRGMzTHhjeHhVV0Z1TG16WnV3c2JGQnpabzFVYVZLRlFEQXJsMjdFQllXaHVyVnEyUG8wS0Z3ZDNjSEFPVG01bUxUcGswSUNBaUF0YlYxcGIrTzh1cmJ0eThBd01IQkFTdFhydnlYVjBORVJFUkVSRVJFUkVSRVJFVDB6Mkxnaklpb25EWnUzSWpRMEZBQXdMeDU4OUM2ZGVzS3pYUDI3RmxjdjM1ZDcvN3g0OGVYZTg3Q3drTHMzcjBiV1ZsWk9IdjJMRFp1M0lpT0hUc2FmSHp4Y0V4RVJBU1dMMThPSXlNanJGMjdGcGFXbHNLKzZPaG9uRGh4QW9BNGNLYlpKcFBKM25qZzdNbVRKemg4K1BCcno5T25UeDhod1BMNzc3L2p5cFVyTURJeUVnSm51M2J0UWs1T2pzSHpEUjA2Vkd2YnVuWHJjUHIwYWVINXk1Y3ZNWC8rZk1qbHV2OFp2bkxsQ2c0ZE9nUkFkK0RzN05temlJaUlBQUFFQkFUQTF0WlcySmVabVluRXhFUWtKeWNqTVRFUkNRa0p1SDM3TnRMUzBnQUFDb1VDVFpvME1majF2STZpb2lJY1BYb1VMMTY4Z0VRaTBmbGFLc0xCd1FHUEhqMUNjbkl5QUhVQXI2ekEyWll0Vy9UdTY5U3BFMnh0YlZGUVVDQ0VKZ01EQTNIaHdnVnMyTEFCM2J0M3gralJvOHNNZDcyT3hNUkV6Smt6QjBsSlNVaEtTdEw3WGgwK2ZGaDQzVU9HRE5FN1gxeGNISUtEZzNIbnpoMnNXclVLenM3T0FOU2ZuVmV2WGhtMEprM3dMU29xQ24vLy9UY3lNek9SbnA2T2pJd01wS2FtSWkwdERabVptZWpRb1FObXpKaFJucGVMMk5oWTRidGo0TUNCR0RGaUJBRGc2dFdydUh2M0xnQmczTGh4QU5TaHR1blRweU1tSmdabnpwekIvUG56MGFCQkEyR3U0OGVQQzhmb2N1REFBWVBXVko1d29DYjBWL3g3VVorRWhBUmN2bnhaNXo2NVhJN2c0R0NEejF1ZU5SSVJFUkVSRVJFUkVSRVJFUkc5S1F5Y0VSR1ZVL0d3Um5tcitoUjMvZnIxVW9NUUZRbWNSVVZGSVNzckN3QmV1MEpYZkh5OFVNbHR5WklsV0xodzRXdk5WOW1lUFh1RzMzLy8vYlhuYWRldVhha1ZrM2J0Mm9XTWpBeUQ1eXNaT0R0NThxUVFOcE5JSkZDcFZMaDA2UklXTDE2TVdiTm1RU0tSNEk4Ly9rQllXQmdBNkEyZkZLK2FWZHlubjM0cVBPN2R1emNLQ3d0TC9WeWRPblhxalFUT1ZxeFlvYlh0NWN1WFFqREh4TVFFMjdadEszT2VoZzBid3MvUFQxVEpyeXdoSVNFSUNRblJ1VStoVUdEVHBrM1l1bldyM3VNOVBUMWhhMnNMRXhNVFlWdGVYaDRLQ3dzQnFBTkwwZEhSQ0E0T2hsVDZacnFSWjJWbElUVTFGWUE2K0NpWHl6RjgrSEN0Y1NxVlNuaHNaR1NrZDc1TGx5N2g1czJiQUlDRkN4ZGl6Wm8xTURZMnhxKy8vbXJ3KzZvSm5KMCtmUnBIang3Vk8rN3UzYnRZdG14WnFXTUFjVmpxNnRXcnd1UG16WnNEVUw4MlRXVy82dFdydzg3T0RnQmdiR3dNTHk4dnhNVEVJRDA5SFZPblRrVlFVQkNhTm0wS1FCM1ExUHorbE5TalI0OHlYcVZ1aGdaMUV4TVRTeDA3YU5BZ09EZzRpQ29jRmpkNjlPZ0tyWStJaUlpSWlJaUlpSWlJaUlqbzM4VEFHUkZST1JVUG5FMmRPclhjeDcvSkNqWEZnMDBsUXhEKy92N28xNitmMWpHN2QrL0drU05IdExZUEhEZ1FZV0ZoZVBqd0lTNWV2SWo5Ky9mRHg4Y0hNVEV4ZVBMa2lUQk9VKzJ0dUNkUG5namJLN00xNVp0eTZOQWhwS2VuNC9Ianh3RFVsZUpLcTRobHFKczNiK0xISDM4RW9QNlpMRnk0RUZ1M2JzWHQyN2R4NXN3WldGbFpZZXpZc1VoT1RzYTllL2RlKzN3bG1adWJ3OGJHQm5YcTFJR1RreE5jWFYzaDRlRlI2ZWNCSUZSazB5YzdPN3ZNTVFDUW41OFBQeisveWxwV3VjaGtNbFNwVWdYNStmbkl5Y25CeUpFajBhaFJJd1FGQldIdzRNRjQrZktsUVJXdEtxSmh3NGFZTldzVzVzMmJoNktpSW16YnRnMzI5dlphNzRWU3FRUUFTS1hTVWdObkFRRUJ1SFRwRXFLam81R1ltSWpnNEdCTW1qU3BRbXVyWGJzMkpCSUpMQ3dzaFBkR0pwT2hYNzkrc0xHeFFlM2F0UkVlSGw2dU9UVVYrb3lOallYUFpGeGNITEt6c3dFQWpSbzFFbzBmTm13WWpJMk5zWEhqUnRTdlg3OUNyVmw3OSs2dHRlMzY5ZXVJajQvWDJsNjhhcUF1bWlwek1wa01OV3ZXMUR1dVBDMlhmLzc1Wjhoa01xSGFXNDhlUGRDclZ5OGNQMzY4VXNLMVJFUkVSRVJFUkVSRVJFUkVSSldGZ1RNaW9uSXl0QjFkZVdoQ2FLdFdyUktxVXkxWnNrUm9VYWxQeDQ0ZGhYWjJlWGw1UXVpamVmUG1Xb0dKc0xBd1VWVWhqWmN2WCtxY1d5NlhZL3o0OFVMYnV5dFhyc0RjM0J6ZmZmZWRhRnhRVUpEV3NWRlJVWWlLaWdMdzVnSm5ucDZlb3ZCZThZcFltelp0Z2tLaEVJMHZ2cjlrNk8vNzc3OFhoVTZLaW9xRWlsZ2x4NDRhTlFvSkNRbW9VNmNPZnZubEY3M3JpNDZPeHV6WnM1R2ZudzlBM1JxelpjdVdxRisvUHNhT0hZdlUxRlRzMzcrLzFMQktjZXZYcjBkTVRBeU9IeitPZHUzYXdkUFRFd0N3WnMwYUZCUVVvSHYzN21qYXRLbW9rdGUrZmZzTW12dHQ5OVZYWDVYN0dGMmZTMERkQXRiUHp3L0p5Y2xDZFRpbFVvbW5UNThpTlRVVmNya2MrZm41dUh6NU1wS1RrNUdXbGdhNVhJN0ZpeGVqb0tBQWh3OGZocEdSRVFZT0hDaFVKQ3VOdnVwWG1zcHJ4Zm40K0dETW1ESDQ2YWVmMExwMWE3UnAwMGJyT00zbnFXclZxcVdlVnlxVllzcVVLUWdNRElSU3FZUlNxUlFxdG1ub0NyL3FxaXczWU1BQURCdzRFQktKQklzWEwwWklTQWlNakl4RWJUK0xCODY2ZGVzbVBJNktpc0tqUjQrMHpuUC8vbjBBNmtweVhidDIxZHAvL3Z4NXZlOWRkSFMwVUxtc1E0Y09tRFZyRm1iTm1vV1FrQkFzWHJ3WUFMQjI3VnE0dUxoZzFhcFZ3bkZmZnZrbFVsSlNoS3A3enM3T1dMMTZ0YzdBMlcrLy9TYThINldSU0NTb1VxV0sxbllmSHgrTUdqVktlTzduNTRmUTBGRGhjL25kZDkvQnk4c0xmLzc1cHpCR29WQkFKcE1KenkwdExhRlFLTjVZeUpHSWlJaUlpSWlJaUlpSWlJaW9vaGc0SXlJcUowM0xTa0JkZ2FaNFFPRGZkUHIwYWFFNlVKMDZkYlQyWjJkbkMvc04xYXhaTTNUcjFnMGVIaDd3OWZYVjI3YndmMFZVVkJRU0VoSUFBTDYrdm5ySFhicDBDZDk4OHczeTh2SUFBSDM2OU1HQUFRTUFBTmJXMXZqcXE2OHdkZXBVcUZRcW5XRVZYZXJVcVlObHk1Ymg1czJieU16TWhMKy9QK0xpNG5EbHloV29WQ3JVcUZGRFowRHBuMUk4dkpTWW1JalJvMGNMMWJpKy9QSkxVWFdwblR0M0FnQXNMQ3pnNys5ZjV0enQyclhEdlh2M3NHM2JOblR1M0JrdFc3WVVXbHV1V0xFQ2hZV0ZNRGMzRjdVbjFCYzQwN2Yya3AvdCtQaDRyU0NTWEM1SFNrb0s3TzN0RFo2N3ZIcjE2b1ZhdFdxaFZhdFdrRWdrV3ZzMW42bjgvSHlvVkNxZFl6UVVDZ1VtVHB5SXVuWHJ3dDNkdmNKcmtzdkw5NStMRXlaTUVCNHZXYkpFWitEczM3SjU4MlljUDM0Y0FNb005QUlvcy8yb1VxblVPY2JOemEzY2ErdmN1YlBvK2RhdFcwdHRCVXRFUkVSRVJFUkVSRVJFUkVUMGIySGdqSWlvbkRRVnpxUlNLY2FORzFkcTRPTjFlSHA2Nmd3amhZV0ZDYUczYnQyNm9VR0RCZ0NBZ3djUGxqcmZKNTk4SXFwSXBMRmh3NFpTMjdVVkQ0OTA2TkFCSFRwMHdMSmx5M0QwNkZFQTRxQ1JwaUpSbHk1ZE1Ibnk1RkxYOHpaWnQyNGRBR0RtekptNGN1VUtqSXlNZExZWjFiVFpsRXFsZXFzdkFjRGp4NCtGWUZDL2Z2MFFHQmdvMnQra1NSTU1IejRjTmpZMjZOQ2hnNmdLa3k3Mzc5L0gwYU5IWVdKaUFnQjQ4T0FCRmk1Y2lBY1BIa0NsVWdGUXQvWUxEZzRXSFZmeU9hQnVqOWluVDU5U3ovYzZWQ29WbGk5ZkxvVE5uSjJkaFdwVUdoczNiZ1NnRGtRWkVqaFRxVlJZdW5RcDR1UGpFUkVSQVJzYkcvVG8wUVArL3Y1Q20wNTdlM3RSNEV5ZkpVdVdZTW1TSmFKdDllclZBd0NZbUppZ3NMQVErZm41c0xHeFFaY3VYV0JyYTR2YXRXdWpkdTNhcUZtenBzN2Y5NUxWOUI0OWVpVDhYSXJ2VTZsVU9zTlhFUkVSaUkyTkZXMXIzYnExMXJqOC9Id1VGQlFBVUFlZFVsTlRVYXRXTGExeE8zYnNFSjNuK3ZYclFxWENpdEQxV2MvTnpSVnRiOXUyYmJubUxQbjk4UGp4WXlHSXFGQW8wTDkvZjRQbUtXLzRUMVBsVFNhVGxldTdXMU5Kc2l5bGZTLzhFODZmUDIvUU9JbEVBa3RMUzlTclYwLzRYaUVpSWlJaUlpSWlJaUlpSWlJeUZBTm5SRVRsVUZSVWhKeWNIQURxd01LdnYvNWFydU83ZCs5dWNBdEZQejgvS0JRS0dCc2J3OW5aV2RoKy9mcDFJWENtQ1lORlJVWGgzcjE3cGM1MzhPQkJoSVdGYVczWDFWTHo3dDI3dUh6NXNtamI0TUdEaGNlYU1NMmJDdHU5TGZMejg0WFFYMmhvS0c3ZXZBa0ErUERERDJGalk2UDN1QzVkdW1EYnRtMTQvdnc1ZHUvZWpkMjdkK3NjOS9ISEg2TkRodzVscnVQeDQ4ZGE3VEhQblRzbmVxNnAxbFE4M0tXcnBXYURCZzNlYU9CczI3WnR3dnNrbDhzeGRlclVDbFVCWExseXBSQU91bjM3TnI3KyttdnMyclVMeDQ0ZHc3Tm56L0RiYjcraFZhdFd3dmlTb1JuTmUyN0l1ZDNjM0xCMzcxNVVxMVlOczJiTndxVkxsMUN6WmsyaDVTYWdyaEFZRXhPRGF0V3F3ZEhSVVhSOHlkYVkvdjcrUWpDcytMNmNuQnl0OEIyZ2JsZXJDYzVwNkFxSFptUmtpSjQvZVBCQVorRHM0c1dMaUk2T0ZtMTduY0RabTlDbFN4ZlI4OVdyVnd1UFc3ZHVyYlcvTkVsSlNkaTdkeStTa3BLRWJUdDM3b1NGaFlYV1dFMUwwdktHckVKQ1F0NTRoY2VEQnc5Q0twVUtMVVlIRFJxRXdZTUhZKy9ldlVKSXN5eVJrWkhsT3FkVUtvVzN0emMrK09BRG9Xb2dFUkVSRVJFUkVSRVJFUkVSVVZrWU9DTWlLb2ZpTFNrTENncXdmZnYyY2gzZnRtMWJuWUV6WFZWeHRtM2JoczJiTjhQR3hnYkJ3Y0U2d3hNYXUzYnRLdlBjNVdtcEdSc2JxeFdtS3g0NDA0UnAzcFoyb3BXdHFLZ0lTNVlzd2ExYnQ3QjU4MmFrcEtTSUFqSEd4c1k2MzNNTEN3dDA2dFFKeHNiR1dMbHlKWVlPSFZycWVZeU5qUTFhajQyTkRmejgvSVRueWNuSnVINzlPZ0RnZ3c4K0tQV3o4VStLakl3VXRRRDg0b3N2NE9ycVdxRzV6TTNOQWFqRGRsT25Ub1dscFNXR0RCbUN2bjM3WXZQbXphaGZ2ejZxVnEwcWpLOVdyWnJvZUV0TFM5SHo0c0d2RVNOR0FBQkdqUm9GSHg4ZjJOallDRDhMelR4UG5qekJoZzBia0pDUWdQdjM3K1BaczJjQTlGY0svQ2VrcEtTSW50KzVjd2N0V3JSNDQrY2ROR2dRQUhWMXh6Ly8vQk9BT2t5b2FSTUxRSGgvS3VMVnExZWk5cGIyOXZabHRySTBNek9EdGJVMUFDQTFOUlVIRGh3UTdkZUVhMHNHL0RSaDNaS2ZsN0k0T1RtSkFvNzY2UG8zNGNLRkM1Z3paNDVvMi9UcDAxR3paazBFQkFRSTI0eU1qRVRmcVRLWkRGV3FWQ25YOSt5VUtWTU1HcGVmbjQrVWxCVGN2MzhmRnk5ZVJIeDhQUHIyN2N0cVowUkVSRVJFUkVSRVJFUkVSR1FRQnM2SWlNcEIwMDZ6b29vSFpNclN0R2xUQU9wd1VWQlFFTDc5OWx1OUZjVTBsYUJLVTlHV21zV1ZETVlwbFVxZFlibWpSNDhLTFRkdGJXM3gyMisvR1RTL29jNmVQWXNGQ3hibzNhOEpGT2xUY3MySERoMUNWRlFVSGo5K0RFRDlmcDQ0Y1FJV0ZoYkl5OHZETjk5OGd4Y3ZYZ2pqaTdjUkxVNmhVS0JUcDA0QUFEczdPMkY3eTVZdDRldnJLenhmc1dJRlhyMTZaZkRud2RYVlZWU2g2dXpaczBMZ2JNaVFJWEJ6Y3hQMkZXL1BxVm1uNXZYMjZORUQ0OGVQTitpYzVYWHo1azBzV3JRSVJVVkZBTlN2dVdmUG5nZ0pDY0hpeFl0MUhwT1ltS2oxc3lqNTNwNDRjVUlJeHl4YnRneDE2OWJGdUhIajBLeFpNMUZWdjVJQnM1SmlZMk1obDh2UnZuMTdZVnVOR2pXZ1VDaVFtWm1KbjMvK0dRa0pDY0tjR1JrWk9uOHZVbE5UU3oxUFJVeVlNQUVUSmt3UXRhclZwV1FJNjlxMWE2SWdxTWFQUC80SVFCMm9TMGhJMER0ZjhaQ1hocTd2dU04Kyt3eUF1bFduaGx3dUY3WUR3TEpseS9TZXB5dzdkKzRVS2tjYU9wZWhMUzVMMGxTSk03VFNaSEdHZk0rK2pzNmRPNHVlYjkyNlZSVGdyRXhWcWxTQmc0TURIQndjNE9ibWh0MjdkK1AwNmROQ2RUVWlJaUlpSWlJaUlpSWlJaUtpMGpCd1JrUlVEcmEydG5yRFJ2cU1HREZDQ0lyb3EyZzFaTWdRQU1DbFM1ZHc1ODRkQUVDVEprM2c3KytQdzRjUDQrclZxOWkrZmJ2T2NBa0ExS3RYRC9mdjMwZDZlcnJlZFpTbnBXYlBuajNSczJkUHJGdTNUbTg3eUhmSmdBRUR0S3EvU1NRU09EbzZZdUhDaGJoOSsvWnJ6ZS9nNElCMjdkb0p6eldCSUVNcm5BRzZxK0FCd05peFk0WEhIVHAwZ0ptWkdRRDhvKzN4YnQ2OGlaa3paeUl2TDAvWVZxTkdqVXFaZS9qdzRmRHc4TUQ2OWV1UmtKQ0FCdzhlQ0tHbzRsVzF5Z29RTFZteUJHWm1acUxBV1ZwYUdoSVRFeUdUeVlUS1hTVlpXbHJDMGRFUjl2YjJjSEZ4UWFOR2pTcmhWVldNNXJ0QjQ5YXRXM2o1OG1XNXEzVnBMRm15eE9DeEwxKyt4QjkvL0NFOFY2bFVtRHQzTG5yMjdJbjMzbnV2UXVjSDFJSGFQWHYyVlBoNEFQRDA5TVRKa3lkRjRjYTFhOWZDeGNWRkZNRFVuQTlRZjVlWFIwSkNRcW5odmRMVXExY1A0OGFOdzcxNzkzRDgrSEVBNnU5WU56YzNVZER1MzJKall3TmZYMThjUEhnUWJtNXVGYTVLU0VSRVJFUkVSRVJFUkVSRVJQODdHRGdqSW5yRE5PMG5BZjBWempTdEZ6TXpNMFdoa3BFalJ5SWlJZ0xQbnovSGxpMWIwS1JKRTUzSDE2MWJGNk5IajlaYlNRb29YMHROZmI3NjZpdms1dVlLRllpYU5HbUM3dDI3Qy91RGdvSUFBTTJhTllPL3Z6OEF2SkVXYlk2T2p2amtrMDlFMi83NDR3K29WQ29BUU8vZXZWR2xTaFhSL2lOSGpnamh1cExIbmpselJ2VGV5T1Z5ckYyN0Z1dlhyOGVGQ3hkRVl4VUtoYWc5STZBL0RGWmNWbFlXSkJJSk1qSXloSE9abXBxV2VWeDVhVDV2SlYvL201U2JteXNLbXhWWHAwNGRyYmFHbXZhSDV1Ym1vZ0JZY2NYRFBiVnExY0tNR1RPd2I5OCtQSHIwQ0E0T0RraElTTURObXplRk1VWkdSam9EUVJLSkJIWHIxdFY1anA5Ly9oay8vL3d6aGc4ZkRsdGJXNWlibTZOcTFhcUlqbzRHQUh6MzNYZnc4dkxDOGVQSHNXUEhEbnp5eVNkUUtCUmE4NVQyOHpma3M2SFA4K2ZQa1pHUmdYcjE2cUd3c0JDUmtaRUExTjhqdWJtNUtDd3N4TEZqeDlDL2YvOEtuOE5RNjlldkY5cFJBa0JlWGg0aUl5Tng2ZElsVWZXOThsQ3BWRml4WW9Yb094SUFQRHc4c0d6Wk1sRm9NaVVsQldQSGpoVXFsR2txQ1piSGt5ZFBoTis5cWxXcjR1N2R1d1lmYTJoRk5WMC9iMXRiVy9UczJST2hvYUZDNEt4VnExYnc4dkpDVmxZV3ZMeThST00xRlJwNzlPaUJYcjE2R2J6RzErSG01Z1pyYTJ2Y3VIR0RnVE1pSWlJaUlpSWlJaUlpSWlJcUV3Tm5SRVFHS0swdFlHbE9uanlKL1B4ODRYbDVXbW9DNmtET3lKRWpzWFRwVWpScjFreHZWUjRmSHg5WVdscVd1c2JLYUtuWnJsMDduRHQzVG5qdTdlMHRxdHlsQ1p6WjJkbUp0bGMySnljbjBXdDU4ZUtGOEJxa1VpbkdqQm1qMVg3MC9QbnpRdUNzNVB1UW5KeU1Eei84RUZGUlVZaUxpNE5FSWtGUlVSRnUzTGhSYVd0ZXQyNGRqaDA3SnRwV3YzNzljaDBmR1JtSjk5OS9IOUhSMFFnT0RnWUF6SjA3RjFLcEZES1pERzV1YmtKRnA0cFd2YXFJOTk1N0Q5V3JWNGVwcWFuUWxsVEQzZDBkN3U3dW9tMmF3Sm1WbFpYZUZwK2pSbzNTZXo1ZCszYnUzSW1kTzNkcWJUY3lNc0tSSTBmS2ZBMmF0cStKaVlsQzRDYzVPUm1IRGgzQ3lwVXJvVktwc0dmUEhreWNPTEhNdVNwRGNuSXlwaytmRG05dmI0d1pNd2FuVHAwU0toaTJiOThlVjY5ZVJYSnlNdmJ0MjRjZVBYb1lWQzB2S2lvS0d6WnNnRXFsUWxwYUdzek56VVhIWldkblE2bFV3c0xDUW5SY1dGaVk4TmsxTlRWRmRuWTI1SEk1TEN3c2tKNmVqcVZMbDJxRnBneXhkKzllWEw1OEdZRDY5OWJUMHhQWHJsMURkSFEwMXF4WkkxVHZTMDlQeDR3Wk00U3dXZS9ldmRHOGVmTnluKy9xMWF2QzQwT0hEdUhRb1VQbzBxV0xRY2VHaElRZ0pDU2szT2Y4YjJKcmE0dTR1TGgvZXhsRVJFUkVSRVJFUkVSRVJFVDBYNENCTXlLaU55dzNOeGVBT3ZoU2tUYUhmbjUrTURVMXhVY2ZmYVIzaktXbHBkYTJrcFYyZnYvOTl6S0RaUjA3ZHNUbm4zK09nSUFBdldQMjc5OHZQSDZkVm5xVktUWTJWbmhzWTJPakZUWXJ5Nnhac3dBQU0yZk9GTGJWcTFjUE0yZk94THg1ODlDL2YzOVJPOEdLS0JrVzdOQ2hBN3k5dlEwK1BqVTFGYi8rK2l0MjdOaUJMNy84VXRoKy92eDVuRDU5R2cwYU5NQ1BQLzRvdEF5MHNiRjVyZldXaDFRcXhhQkJnOUNtVFp0U1B6dHZteGt6WnFCRGh3NmliWFhxMUlHWm1SbGV2WHFGelpzM0l5MHREWUE2YlBsLy8vZC9PdWNwV2ZYczBhTkhRclc5NHZ0VUtoVWVQWHBrME5vbVRacUVsSlFVaEllSFk5Q2dRZGk0Y2FPd3o5L2ZIeVltSnRpelp3OVNVbEt3ZmZ0MmZQYlpaNlhPOS92dnYyUExsaTA0ZE9nUVZDb1ZGaXhZZ0p5Y0hNeWNPUk11TGk2NGRlc1dGaTllRENzckt5eGR1bFFJb3IxNjlRcExseTRGb0E1NjFxdFhENkdob1pETDVWaTZkQ2ttVDU2TW5qMTdpdHFiR3VMV3JWdllzR0dEOER3Z0lBQ0RCZzNDdUhIamtKQ1FnUDM3OTBNaWthQkRodzVZc0dDQjhMbjI4dkxDNk5Hank1ei8yYk5uaUl5TVJQZnUzZkgrKys5RHBWTGgxMTkvMVJvM1pNZ1E5T25UcDh5S2dFNU9UZ2I5dmhvYTN0VUlDd3ZEaWhVcmRPNDdjT0NBRU03VUtHOUw1L0t3dExUVXFqWkhSRVJFUkVSRVJFUkVSRVJFcEFzRFowUkVCbkIwZEVUdjNyM0xmWnhTcVJTMWNOTkhVNVdxZUl0QURZbEVVbXJZN0UwcVhwME5VTGY4L3pYbUVBQUFJQUJKUkVGVTFBUm02dFNwVTY0S1habVptUWdLQ3NMZ3dZUFJ0R25UU2wxbjhjcGhKYXRwdlk1V3JWcGg3ZHExY0haMmZ1M0FXZWZPbmRHb1VTTVlHUm5CMXRZV2l4Y3Z4cG8xYTlDNmRXdU1IejllYjZVdmpkRFFVQURxSUp5NXVibXd2V25UcGdnSkNVRk1UQXhPbkRnaHRKWFUxMGJTRUJrWkdVSnJWeWNuSjlTdVhidk1ZeXJ5KzFFYVRjaEpsL3o4Zkt4WnN3YUppWWtBMUtHdVljT0dvWHIxNmxwanl4dnlsRWdrYU5La0NTNWN1Q0NFemZyMTY0ZjI3ZHZqcDU5K3dvQUJBN1RDZ3lWYnJQcjcrd3ZCbmVMN2NuSnl0TnFMNnBPU2tnS1pUSWJBd0VBc1dyUklxTzdsNWVVRmQzZDNtSnFhWXUvZXZWQ3BWTml4WXdjYU4yNk05OTkvWCs5OG1uRFgwNmRQOGVlZmYrTDI3ZHNBZ0IwN2RtRDI3TmtJQ3d0RGNuSXlrcE9Uc1hEaFFzeWZQeDlTcVJSbVptYXdzN05EUWtJQ3Z2amlDMUhnU2FGUVlNV0tGYkN6czhQeTVjdUY3Y1VEVkRFeE1WcHJTVWhJd0p3NWM2QlVLZ0VBRFJzMnhKQWhReUNYeTdGZ3dRSk1talFKcWFtcDJMZHZIL2J0MnljYzE2eFpNOHlmUHg5eWVkbi8rVHAzN2x4WVdGamcwMDgvaFpPVEUzYnMySUg0K0hnQTZtQlZabWFtOFBqQmd3ZjQrZWVmMGJkdlg3UnQyeFk1T1RsYTRjTGs1R1JSZGNleW5EOS9Ic09HRFFNQWJONjhXV3YveVpNbnNYWHIxcmNtdEF1ZzNFRmRJaUlpSWlJaUlpSlNpNDJOeFlNSEQrRGs1SVM2ZGV2Q3hNU2t6R01lUDM2TXI3NzZDaTR1TGdnSUNJQ3JxNnRvZjFwYUdpWk9uSWltVFp1aWRldldhTldxbGQ2NXNyS3ljTzdjdVZLcitlL1lzUU12WHJ3QUFBd2ZQcnpNamdsSlNVbHdjSEFvODNVWXFxaW9DQkVSRWZEdzhJQzF0ZlZyelpXWm1ZblUxRlM0dUxpSXRoOC9mbHpvV2pKdDJqUmgrNUlsU3dDb3I2VjM2dFRKNFBNOGV2UUlxMWV2Um5wNk90TFMwakI5K25TMGJObnl0ZFlPQUhsNWVUaHo1Z3dBb0VHREJuQjBkTVNEQnc5S3ZhWmZXWitYd3NKQzNMeDVFelkyTnFoWnM2WndJKzZ1WGJzUUZoYUc2dFdyWStqUW9jTC96cEtibTR0Tm16WWhJQ0RndFg5dVJFVDA3bUhnaklqSUFLNnVybHIvQVc4SVRVZ0lLTDNGWWNrcU52cGtabVlpSlNYRm9MSEZneTVwYVduWXRXc1hpb3FLUk5XeGdvS0M0T0RnZ042OWV3dHQ5RFNobldQSGp1SFFvVVBDMkZXclZtSDA2TkZZdVhJbC92T2YvNVFyWUpTWm1ZbkpreWZqNGNPSHVISGpCdjd6bi85VVdzdk5NMmZPSUR3OFhIais0WWNmVnNxOEdzN096cUxuS3BWS0s0aG5pSm8xYTZKbXpackNISGZ2M3NYTm16ZHg4K1pOckZtelJqUzJzTEJROUZ4endRQlF0MU1zenNYRkJUNCtQcmgyN1JwQ1EwT0ZvSk9IaDBlNTE2aHg2dFFwckYrL0hnRHd3dzgvR0JRNHEyeWVucDVhMndvTEN4RVJFWUZmZi8xVkNKc0I2amFZUVVGQmFOYXNHZHEyYll1UFB2cElGTXJUNTlHalJ6aDkralJzYlczaDRlR0JwMCtmWXV2V3JiaDA2Wkl3cGt1WExnZ01ETVR2di8rT0F3Y080TVdMRjVnMWF4WisrT0VIclo5VFdhcFdyU3BVd0pMSlpGcjdpNHFLaE1jU2lRUlRwMDdGbVRObmNPM2FOUURxOEZ4Z1lDQUFkZGpMMTljWEowK2VoRXFsd3Z6NTh6Rm56aHhSRmE2U24xTm5aMmVjUFhzV2UvYnNBYUJ1ZmF0cEVSb1lHSWlZbUJqY3UzY1BGeTVjd0U4Ly9TU0VJRC8rK0dNMGJOZ1E3NzMzbmxhRkxYdDdlNjNYVWZ4N1E1Y3RXN1lnS3lzTEFHQnRiWTI1YytjS0lUSkxTMHQ4OU5GSG9xQ1o1cjBMQ0FqUWVTRXNLaW9LWjgrZVJVUkVoR2o3eTVjdlVWQlFnR1BIanVHWFgzNEJBTlN1WFJ2Ky92Nmk3OGZNekV6RXg4ZGp5WklscUYrL1BxcFhyNjdWR2pZbkp3YzVPVG1sdmk1OTQrUGk0bkRseWhYUitrNmRPZ1VBK09hYmIvRHBwNStLanRWVXB4d3laQWlHRGgxcThEbUppSWlJaUlpSWlFaDlNK1QxNjlkZmV4N045U1BOZGF5U1pESVpURXhNa0pXVmhRVUxGZ2pYN2IvNDRndjQrL3NMNDZSU3FjNXJXamR1M0VCU1VoS1NrcEx3K2VlZmErMFBEUTNGMDZkUDhmVHBVNWlabWVrTkVDVW1KbUxPbkRuQ1hDTkhqdFE1N3ZEaHcwSVhnU0ZEaHVoOTNYRnhjUWdPRHNhZE8zZXdhdFVxNGZyNDJiTm44ZXJWSzczSEZhY3IrSGJqeGcxODg4MDNBSUMrZmZ2QzA5TVQ5KzdkTTJpKzR0ZklJaUlpc0h6NWNoZ1pHV0h0MnJXaTdpL1IwZEU0Y2VJRUFISGdUTE5OSnBPVkszRG00T0NBUjQ4ZUNlL2I2ZE9ueXd5Y2JkbXlSZSsrVHAwNndkYldGZ1VGQlVJSUxqQXdFQmN1WE1DR0RSdlF2WHQzakI0OStvMStYbUpqWTRYM1p1REFnUmd4WWdRQTRPclZxN2g3OXk0QVlOeTRjUURVd2JqcDA2Y2pKaVlHWjg2Y3dmejU4OUdnUVFPZHI2djR0ZTN5OHZQekUvMjhpSWpvdndjRFowUkVsU0ErUGg3ejU4OUhsU3BWSUpQSklKVktrWm1aS1dvelZ6SzRaSWdIRHg1Z3pwdzVNREl5Z2t3bVEzSnlzdENpczZ4QWpVS2hRR3hzTEk0Y09ZSlRwMDRKMVlTZVBIbUNsaTFiNHNTSkU0aUxpME5jWEJ3dVhyeUk3dDI3WThDQUFhaFdyUnJPblR1SFpjdVdDVzBCQVhVbzd0eTVjL2pvbzQvUXFWTW5XRnBhNHNLRkM2Snp6cDgvSDBWRlJTZ3FLaExDVC9uNStVSjFyNGNQSDBLcFZPTGJiNzlGYm01dXFYZGNHZUxZc1dPaWFrb0toYUpDMWVBS0Nnb2drVWlFS2xLbGVmVG9FYnAyN1dyUXZCS0pCQ3FWQ3JkdjMwWk9UbzV3Wjl1VksxZVFsNWNIQUVLVk9FMDRKU2NuUjZnS3BibTc2TkNoUThMNDJyVnJJekl5VW5TT2tTTkhRaWFUWWZiczJRRFVGekZlNTA0clRmVXJjM1B6MXdxdVJVUkVZTjY4ZVhyM0p5WW1hclYrQmNSdEE1OCtmWXJZMkZoY3UzWU5rWkdSZVA3OHViRFAydG9hSGg0ZWlJeU1oRktweEY5Ly9ZVy8vdm9MSzFldXhBY2ZmQUJmWDE5NGUzc0xmeWpuNWVWaDh1VEp3dkcvL2ZZYkFLQkZpeFpRcVZUNDY2Ky9SSjk1QURoMzdoejY5T2tqdk9kZVhsNEFkQWV0eWlLUlNFcTlDNno0QlpZSkV5WWdJaUpDRktZY09IQ2c2SHRrOU9qUnVIVHBFakl6TTVHWGw0YzVjK1pnd29RSjZOcTFLOUxUMDRVTElZQzZoV3ViTm0yd1lNRUNBT29XdjNQbXpCRytSNHlNakRCNzlteU1HVE1HMmRuWk9IRGdBSnlkbmRHMWExZDA3TmhSQ0tSV2htYk5tdUhjdVhNd016UER0OTkraXhvMWF1REdqUnM0ZGVvVXpwdzVJMVNGTEM0M054Y3pac3lBdGJVMVdyUm9nY2FORzhQVjFSV09qbzdZdTNldjZIZENKcFBod3c4L1JKY3VYYkI2OVdvY09YSUVBR0JxYW9yNTgrY2pLaXBLR1B2czJUUGN1blVMQUNDWHk2RlFLR0JrWkNSOEJwVktKUjQrZklnN2QrN2c3dDI3dUgzN05qNy8vSE8wYU5GQ21HUG56cDJJaVlrUldvN1dxMWNQZGVyVUVVSjBTNWN1eGZIangzVytGdzhmUHRUNzNtWm1ab3FDbFJvbFc3Z1NFUkVSRVJFUkVkSC9sNUtTb3ZPYVNrWHB1L0hhdzhNRHk1WXR3OEtGQzBVM2lhOWR1eFpyMTY0Vm5ydTZ1aUk0T0ZqcitDdFhyZ0JRZHhMUmRhMVJjOE1pQUozWFVEV3lzcktRbXBvS0FQajk5OThobDhzeGZQaHdyWEhGcjNzYUdSbnBuZS9TcFV0Q0o1YUZDeGRpelpvMU1EWTIxcm9KdURTNnJ2c1g3eDdnN2UyTjBOQlFIRDE2MUtENWlnZk80dVBqaGU0RlM1WXN3Y0tGQ3cyYVE1OFJJMFlZL0xwQ1FrSVFFaEtpYzU5Q29jQ21UWnV3ZGV0V3ZjZDdlbnJDMXRaV1ZBRXZMeTlQdUxINXdJRURpSTZPUm5Cd3NGYm5qc3I2dkZ5OWVsVjQzTHg1Y3dEcXowWnNiQ3dBZFVFQ096czdBSUN4c1RHOHZMd1FFeE9EOVBSMFRKMDZGVUZCUVpYZXdZYUlpUDU3TVhCR1JGUUo2dGF0aStmUG4rc01TZ0RxQUVUZnZuMzFIcThKTjZ4YXRVcFU3Y3pSMFJHWm1aazY1eTJ0ZlI0QXpKbzFTMVNwU1NLUm9IMzc5bkIwZEFRQU5HN2NHTzNidDBkb2FDaHljM094YTljdUhEaHdBR3ZXcklHbHBhWHdCMmliTm0yUWtKQ0FodzhmSWlNancrQnFiQnBlWGw3bzFxMGJKaytlREJNVEUremJ0dzhxbFFyTGx5K0hsWlVWUHZqZ2czTE5Cd0RaMmRuNC92dnZSUldEek16TU1IdjJiSjJWbzhveWJkbzBSRWRIQzg4TmFkbG5DSHQ3ZXlRbEpTRTJObFp2SzBYTkgyY3JWcXpRK21OVjg0ZGR0MjdkSUpGSThQRGhROHlkTzFjMHh0emNISFoyZGxpOGVMSHdoN0dQajQvTzlwS0cwclRUZlAvOTl5djBmbGFHbzBlUFl0MjZkWHJ2bW12VHBnM0dqUnNIS3lzcnZIanhBcWRQbjhieDQ4Y1JGeGNIcFZLSjhQQndoSWVIbzFHalJzTHZpbEtwMU5tMjl1clZxOExuM2RUVUZFT0dERUhWcWxXeFlzVUtaR1ZsWWRTb1VRRFV2ME9WVVRKZGwrVGtaT0huMTc5L2YzVHQyaFVGQlFWQzRNekx5MHVyMmxYMTZ0VXhhOVlzekp3NUU0V0ZoVEF4TVJGZXE0V0ZCUm8yYkloYnQyNWgrUERoYU55NE1XYk5taVVFVHlkT25LaFZ0ZEhlM2g1ang0NFY3cTVidlhvMUhCMGQwYVJKazNLOWx1S0J3U1ZMbGdoM0VHcDRlbnJDM053Y1FVRkJPSGJzR01MQ3dyVENubEtwRkowNmRZS0hod2UyYk5raWhIZlQwOU54NHNRSlljNy8rNy8vZzcrL1B5SWpJMkZxYWdwL2YzLzA2ZE1ITldyVVFHQmdvTkJpdGxxMWFwZy9mejZjbloyRkFDSUFmUGJaWjhMamhnMGJDaGZienAwN2h5MWJ0dURSbzBmQ2U2YXhidDA2ZUhsNVFTcVZJaXNyQ3p0MjdFQjJkcllvOUNhWHkrSG82SWk1YytmQ3pjMU5DSndwRkFxMGFORUM3NzMzSGg0K2ZDaFVtTlBsd0lFRE9yOXZTMWFaSXlJaUlpSWlJaUtpZjE1aFlTRVdMVm9rQ3ZBWVFsUHRQaTB0VGZqL21pcFRnTHF5MnAwN2QvRDMzMzhEVUYrVExCNWcwNWd6Wnc2cVY2K09oZzBiWXRhc1daZzNieDZLaW9xd2JkczIyTnZidzgvUFR6UmVjNDFMS3BXV0dqZ0xDQWpBcFV1WEVCMGRqY1RFUkFRSEIyUFNwRW5sZW8wbEZSUVVDQzBrN2UzdDBheFpNMUYzbVBJWU9IQWd3c0xDOFBEaFExeThlQkg3OSsrSGo0OFBZbUppOE9USkUyR2Nydm1mUEhraWJLK3NEaXdWSVpQSlVLVktGZVRuNXlNbkp3Y2pSNDVFbzBhTkVCUVVoTUdEQitQbHk1ZEM1YmJLL3J4by9qY1ZZMk5qNFdienVMZzQ0WCtEYXRTb2tlaTRZY09Hd2RqWUdCczNia1Q5K3ZWTDdRU2srZDhwRERWczJEQ0R4eElSMGR1SmdUTWlva29nazhuUXNHRkRyVDh1emN6TTBLQkJBd3djT0JDTkd6Y1c3ZXZWcXhkYXQyNHQydmJwcDUraVY2OWV3bk9KUkFJWEZ4ZFJTTWJZMkJqZTN0NUNXV045aGc0ZGlyLysrZ3VGaFlWbzNibzFoZ3daSXFxT1pHOXZqNWt6WjJMZ3dJRll2MzQ5TGwrK0RIZDNkeWdVQ3RTcFV3ZDJkblp3ZDNmSHpKa3pvVlFxY2VUSUVZU0VoT0R1M2J2bEtvK3NhUUVwa1VqdzVaZGZRaUtSWU8vZXZXalJvb1ZRTGFxOFRFMU40ZVBqZzh1WEx5TS9QeC8yOXZiNCt1dXZLMVJGRGdEYzNOeEVnVE5kN1J3MXFsZXZqb0VEQjRxMmxXeUpxZkhsbDE5aTBhSkZlb09JalJzM3hzY2ZmeXc4TGhrNDgvWDFCYUFPbFgzeXlTY0ExT0VvelIrWHJWdTNGa0pwUFhyMHdMVnIxNUNSa1ZGcVNmU3laR1JrQ0pXeEtoSUdMTTdPems1djBLNHN2cjYrMkx0M3J5aHdabXhzakE4Ly9CQzllL2VHdTd1N3NOM0N3Z0s5ZXZWQ3IxNjk4UGZmZitQUW9VTTRmZm8wc3JPejBieDVjemc1T1FGUVY0eHpjbkpDL2ZyMWhVcFU5ZXJWdzlHalIvSGJiNy9CMzk4ZkFRRUJzTEt5QWdEY3ZYdFhkSmRkeTVZdFVhTkdqUXE5bnJMWTJ0cGkwcVJKQ0E4UEZ3SnVQWHYyUkdob0tKUktKYjcrK211dHU5b0E5VjFvMDZaTncvZmZmNDlSbzBiQnhzWUdnRHJ3TkhmdVhGeTllaFcrdnI1SVRrNkduWjBkRWhJUzBMOS9mNjBMVGhwK2ZuNklqSXhFZUhnNHZMeTg0T0RnWU5ENm5aeWNSRlcvTkR3OVBZVktmUnAxNjliRmloVXI0T2pvaU9qb2FGSFl6TlRVRkw2K3Z1alhyNS93Mlc3ZnZqMUNRa0x3NTU5L0lpNHVUaGpyNHVLQ2J0MjZRYVZTSVRBd0VKMDdkeFpWZmh3K2ZEam16WnNIRnhjWHpKNDlHM1hxMUFHZy9yM1p0V3NYSGo1OEtJdzFOallXL1Y0M2FkSUVUNTQ4RVM3RWFZSjNUWm8wUWRPbVRZV2ZSZFdxVmZIdHQ5OGlKaVlHMGRIUnd0MStTcVVTbVptWnNMZTNSMUZSRWNhT0hRdHZiMi9oTlFFd3VEMHlFUkVSRVJFUkVSRVp6cENLVjVvS1VGV3JWc1hCZ3dkTEhmdmJiNzhoUGo1ZXVCRjQrdlRwcUZPbkRyNy8vbnVjUFhzV0Vva0VuVHQzeHFoUm8xQ3RXalVBNmhzSmYvcnBKNWlhbW9wdWVBUWc2a29BcUR0ZWxLeXd0WC8vZnVHeFNxWENqUnMzdE5aVi9CcTlqNDhQeG93Wmc1OSsrZ210VzdkR216WnR0TWJuNStjTHI3azBVcWtVVTZaTVFXQmdJSlJLSlpSS3BWQ0JTMFBYRFpHbFZRb0xEdzhYcXBMMTZkTUhFb2xFdFAvWXNXTmFOejdydXBFVlVGLzNIRDkrdk5DQzhjcVZLekEzTjhkMzMzMG5HaGNVRktSMWJGUlVsTkQ5UUZmZzdLdXZ2dEs1L3RMb09nK2d2c25kejg4UHljbkpRbWhNcVZUaTZkT25TRTFOaFZ3dVIzNStQaTVmdm96azVHU2twYVZCTHBkajhlTEZLQ2dvd09IRGgyRmtaRlRwbjVmNzkrOERVRmRXMDlYSjVmejU4M29ycEVWSFJ3dlgrenQwNklBWk0yYUk5c3ZsOGdwMUJpRWlvdjllREp3UkVWV1M4dHk1QWFncjNaUnNqV1psWlNXRVhUUysrKzQ3RkJZV1FpS1JRQ2FUbFZwOWE5Q2dRUURVbFhvMFlURW5KeWVocXBrdVRrNU9DQW9Ld3RXclY0VnpTeVFTVEo0OEdVMmFOSUZVS2tXVktsV0VRRTlCUVFGU1VsTHc2dFVycmZhREdoS0pCRktwRkRLWlRDdXdNbWJNR05TcFV3ZWRPM2N1OVU2cXNuVHExQWwxNjlaRlpHUWtBZ0lDUkdXb2RmbmlpeS8wVnN0cTJiSWxzckt5VUxWcVZTZ1VDblRxMUVsclRJY09IUUFBTldyVVFKOCtmVVQ3TkhjUGxXeVgyTEpsUyt6WXNRTjM3dHhCVmxhVzhIN0paRExZMk5pZ2Z2MzZ3aC9YSGg0ZWFOMjZOYVJTS2VSeU9SbzJiQ2dLSDJyTW16Y1BCUVVGc0xLeUVnSTBnUHJPbzVVclYrTGl4WXR3Y1hFUkhhUDU0N3UwejRHR3BycFpSZHR5YXY3ZzlQRHdnTE96TThhUEgxL3VPUUIxV2ZlSkV5ZGl3NFlOY0hkM2g2ZW5KNW8zYjE3bUJSRVhGeGRNbURBQmdZR0JDQTBOUmVQR2pXRnRiWTJmZi80WmpvNk9Pa05iZmZ2MlJkZXVYYlhhMUU2ZVBGa0lOcHFibTVkYXBiQzRhZE9tbFN1VXFkR3hZMGUwYjk5ZStFeElKQkpNblRvVjF0YldNRFUxMVh0Y2h3NGRZR05qb3hWcXRiS3lFa0tMdHJhMldMNThPWGJ2M2wzbW5XT1RKazFDaXhZdGRGNXcrUERERDJGdmI2LzF1OXVuVHgrdDN3dEFIV0RURlc3VGZCWjc5ZXFGNDhlUG8yYk5tbWpidGkwKy92aGpyWit4a1pFUk9uZnVqTTZkTytQaHc0ZUlpSWpBdFd2WE1HVElFRWdrRWtna0V2VHIxMC9ySEsxYnQ4YmN1WFBScWxVcjBRV3JhdFdxWWNPR0RVaE9Ua1pCUVFFQW9HYk5tcUx2a09yVnEyUGF0R21ReVdSbzBxU0pjRWRoU1hLNUhJMGFOVUtqUm8yRU5UeCsvQmkzYnQyQ2taRVJKQktKenU5NlFGMjVzRnUzYmpybkpTSWlJaUlpSWlLaXQ0T3RyYTNRcnRERXhBUnQyclRCZ3djUGtKU1VCRUFkOERsNjlLak85cEJaV1ZsQ2lHblRwazJpYTBReW1VeTRIcCtSa1NHRXVsSlNVaEFXRmxibXVrb0d0SHIxNm9WYXRXcWhWYXRXV29FdVFCMHdBdFRCTTVWS3BYT01oa0tod01TSkUxRzNibDNSamI4VnRYZnZYdUd4cm12djVkV3NXVE4wNjlZTkhoNGU4UFgxMWR2bXNyemF0V3VIZS9mdVlkdTJiZWpjdVROYXRtd3BYRTllc1dJRkNnc0xZVzV1anRHalJ3dkg2QXVjNlhMeTVFbXR0Y2JIeHlNK1BsNjBUUzZYSXlVbFJSVGVxdXpQeTV1UW1KaFlhanRQSWlKNjl6QndSa1QwbGpNeU1qSTRtRlh5YmlsZGR6THA4OTU3NzRtZU4ydldUTzk2WHZjdWxlN2R1Ny9XOFJvTkdqUkFnd1lOREJwYlduaXFSWXNXT3FzekZWZnlicDNpTklFdVhVeE5UZEc4ZWZNeTExZXZYajNNbXpldnpIR2x2VjViVzF1ZEZjWDBWYlBTNVlNUFBuaXRsbjBWRFpqcDR1SGhnZVhMbDFmbzJLcFZxNkpMbHk3Q2N6TXpNNzFqNVhLNVZ0aE13OGZIQno0K1B1VTY5K3VVWXkvNWg3K3VvSkl1aHJTOU5EYzN4L0RodzhzY1oyRmhvVE5zQnFnRFp4OSsrS0ZCYXpLRVhDN0grdlhyUzczQVZaeWpveU1jSFIyMXFnenE4OUZISCtuY0xwRklVTHQyN1ZLUDFWUWZMQzk3ZTN2ZXlVZEVSRVJFUkVSRTlCWll0R2dSQVBYMXJvcGV0MVNwVkVLbHJZOC8vaGhWcWxTQnE2c3IvUDM5Y2VqUW9RcXZ6ZDdlSHBzMmJRSWdyZzYyWmNzV29lcCtRRUFBUHYvOGMrR1lLVk9tQ05XcjVISTVJaUlpRUJzYks1cjMvN0YzNTJGUjFlMGZ4OThEdzQ2Z2lLQWlpUHVDSmxLNXRKZ0xZYWk1Wk82NVpDNlp1R3Z1bW85TG1vYVBadnFvV0xtbFBybWttV3U0SklyaFdvaW9tS0tnc1FtQzdBek03NCs1NXZ3WVp0aGN5cDd1MTNWNVhUTm4rWjV6aHNuaTIrZDczMFc3cW9BdVpLWmZlS25SYUVoS1NxSktsU3BHeDIzYnRvM1kyRmpsL2ErLy9scmkzSGRaWExod2dXdlhyaW52VFMwbzNySmxpOUg4WU9GT0I2YU1HemRPZWQyaFF3YzZkT2hBWUdDZ0V2d3JQTWV0RDBINSsvc3pjZUxFWXNmVWFyVXNXN2FNVzdkdWNmcjBhVnhjWE9qYXRhdkJ6N3A2OWVvR2diUGlMRjI2bEtWTGx4cHNxMVdyRnFBTEx1Ym41NU9ibTR1TGl3disvdjY0dXJwU3RXcFZxbGF0aXJPenM5SG44VFMrTDREUjg5Ky9mNS90MjdjRHVybm9YcjE2bGZwcyt2c3B5c3pNVEZtNG01V1ZSWFoyTm9CQmtRVjl0d3RyYTJ0bEFYQkpjL2RDQ0NHZWJ4STRFMElJSVlRUWY1bXloczJFRUVJSUlZUVFRZ2doeFArZXFLZ29mdjMxVis3ZnY2K0Vva3JTdW5WclhubmxsVEtOcmEvODVPenMvTmlCczE5KytZWDc5KzhEdXRhUGh3NGRBblNkU2ZRaHBGV3JWdUhtNXNhOWUvY0lDQWdBWU0rZVBRRDA2TkdqWE5mVFY3dXlzckl5NnJoUXVLdUNXcTNtL1BuelJxRzNZY09HR1kycEQvbm8zYmx6eDJUZzdKZGZmaUVpSXNKZzI1TUV6clJhclJLU0tzbVdMVnZLTk42Tkd6YzRkKzZjd2JZQkF3WVlYQS9LTjkrNGN1VktwVnJZdFd2WG1EdDNMdDk5OXgySERoMGlJU0dCTFZ1MkdIemZpblphMmJsekoxQzJDbUwxNjlkbjkrN2RWS2hRZ1prelp4SVdGb2F6czdQU2NoTWdNek9UcTFldlVxRkNoVEoxTENuUDl3VXdXS1FOdXUrdTNxdXZ2bXEwdnp6YzNkMEpDZ29DZEVHNHpaczNBL0RmLy81WE9VWWYvdXZWcXhlREJnMTY3R3NKSVlSNFBramdUQWdoaEJCQ0NDR0VFRUlJSVlRUVFnanhwOG5LeWlJNE9KanIxNjlUdVhKbDZ0YXRpNk9qWTZsaG9iSjJCQ2lMbkp3Y2hnNGRhclM5V2JObWpCczNqb0tDQXI3KyttdVQ1MXBhV2lxdmJXMXRzYmUzeDliV1Z0bFdYRWVGMHF4YXRZcWZmLzZaYTlldThlalJJeXBXcktqc0t4d2dLaytMeE1URVJJUDMxNjlmTDdYang5Tnc0TUFCYnR5NDhkVEdpNHlNNUp0dnZqSFlWamh3cGc4c2x1ZXowZitjN3QrL3orVEprM0YwZEdUZ3dJSDA3Tm1UalJzM1VyZHVYWU9xYkJVcVZEQTRYMS9SUzY5d3dFNy8zUm8rZkRpdFc3Zkd4Y1VGS3lzcmczSCsrT01QZ29LQ2lJNk81dmJ0MnlRa0pBRFFwMDhmaytIQm9wN2srNUtSa2FGVTd3TmQxVEo5NWJUaTJOblo0ZVRrcEx6WGFyWEtkV0ppWXBUUW03NkZLMkFVaEFOZENHM3YzcjNLdlJVT3BRa2hoUGo3a01DWkVFSUlJWVFRUWdnaGhCQkNDQ0dFRUdXVW1wcXFWRVVxSEw0UVpWTlFVTUN1WGJ0SVMwdmo3YmZmcG43OStuL0pmV2kxV3BNQkczMjd3RDE3OWlnVnBFRFhKbkg2OU9sS0MwTzlHVE5tWUdGaFlWQ2h6VlNRcmJDSER4K3lkdTFhNWJXZVNxVkNwVkp4K1BCaFRwOCt6ZXJWcTVWUVZPSHgxV28xNDhhTlk5eTRjUWF0SkUwcCtveVhMbDB5Q0dycC9mdmYvd1owQWFubzZPaGl4eXNjVXRMTHlNZ3cybmI3OXUxaXgvand3dzhaT0hBZ0twVUtaMmRuNFArclg3Mzc3cnVNSERteTJIT0wwcCtucDlGb2pMWUJIRHg0VVBtY1hGMWREU3FySFRseWhOemNYQklURXdrTURLUm16Wm9FQkFUZzdlMU5WRlNVY2x6UmdGbFJrWkdScU5WcTJyZHZyMnlyWExreTd1N3VwS2Ftc243OWVxS2pvNVV4VTFKUzJMRmpoOUU0U1VsSkJ1K2Z4dmVscU8zYnQ1T1ZsYVc4RHd3TUxQSFpRTmUrZE5xMGFjcjd3djhzRkJRVWtKYVdablNPcVcwNU9UbEtLTTNNekt6VTZ3b2hoSGcrU2VCTUNDR0VFRUlJSVlRUVFnZ2hoQkJDUEJQcDZlbWNPbldxeEZadDI3WnRVMElKUTRZTVVhb0FGZWZldlh1NHViazkxZnNzandrVEppZ2hucU5IajVicG5OallXRmF0V2tWeWNqSVBIanhnNnRTcHRHalI0b252SlNjbmg1TW5Ud0xRc0dGRFBEdzh1SFBuRGpWcjFuemlzWitWczJmUGtwaVl5SUFCQTNCeGNmbXJiNmRZUmRzbnVyaTRtS3pBRmhjWFo3U3R0RXBSang0OVV0b3hGcGFYbDhmWFgzL05vMGVQZVBUb0VVdVdMR0grL1BuQS80ZDd5bFBCQzNRVnpRcTdjdVVLang0OU1xcldWVlpMbHk0dDAzR05HemRtNzk2OXFOVnFvNURlOTk5L3o5ZGZmNDJWbFpWUlc5RGlkT3ZXalc3ZHVyRjI3VnFUbjkyVEdESmtDRjVlWHF4YnQ0N282R2p1M0xtamhPajBWY2NBSlJ4WG5LVkxsMkpuWjJjUU9Idnc0QUV4TVRHWW01c3JWYjJLY25SMHhNUERnK3JWcTFPblRoMGFOMjVzc1A5cGYxL2k0K1BadFd0WGljOVNGdG5aMmNycmhnMGI4c1VYWHdDR0xUVUwveDJwRHdJT0hEaFFXbW9LSWNUL0FBbWNDU0dFRUVJSUlZUVFRZ2doaEJCQ2lLY3VKaWFHMmJObmMrL2VQZTdkdTFkc2k3Z2ZmL3lSK1BoNFFCZEVLTTdObXpkWnZYbzExNjlmNTRzdnZxQjI3ZG9BL1B6enp5WXJMSmxTVXZEdFdYSnpjeU0yTmxaNXptUEhqcFVhT051MGFWT3grenAyN0lpcnF5dDVlWGxLQUdqa3lKR2NQWHVXb0tBZzNuNzdiVWFNR0ZGcWVPL1BscFdWeFMrLy9NTExMNy84bDRmTnJLMnQrZUdISDRyZC84WWJiN0JpeFFxRDFvU21mUFhWVjdpN3V4TVRFNk5VTnRPSGJFeFYyaXFKaFlVRnMyYk5JaUFnQUkxR3c5bXpaOW16Wnc4OWV2UlFBa1NtcWxVVjl2RGhRMUpTVXFoVnF4YjUrZm1FaG9ZQ3V1Zk56czRtUHorZlE0Y08wYXRYcjNMZFczazFiTmdRZTN0N1hubmxGYU9xYVByS1dxYkNVSGZ2M2lVNE9OaGdXOXUyYllzTjJzMllNWVBzN0d5bFFsZlRwazE1KysyM2xmMkxGaTBDd052Ym0wNmRPZ0gvSHlZc1hNbXRTcFVxVEpzMmpUMTc5aEFiRzR1Ym14dlIwZEdFaDRjcngxaFlXSmlzL3FaU3FZb05lYTVmdjU3MTY5Y3paTWdRWEYxZHNiZTN4OXJhbW9pSUNBQ1dMRm1DajQ4UGh3OGZadHUyYmZUcDA2Zk1yV01mNS91aTFXcFpzV0tGUVFVMEFDOHZMd0lEQXcwcWppVW1Kako2OUdoU1VsSUEzZDg3aFQxNjlNamdYb1FRUXZ5elNPQk1DQ0dFRUVJSThiZVJtcHBLUkVRRVY2OWU1WTAzM3FCZXZYcGxPdS9odzRmazVlVlJwVXFWWW84Wk8zWXM5KzdkQXloMWxhZFdxeVUwTkpUV3JWdWJYTjBNY09IQ0JhWDFob2VIQnkxYnRpelR2UW9oaEJCQ0NDSEUvNHIwOUhTbE5keU9IVHRRcTlVTUdUTEU2RGl0VnF1OExpbTBFQllXcG9RL0ZpeFl3Sm8xYTdDeXN1S2JiNzRwdGFLVW5qNXd0bi8vZmxhc1dGSGlzWHYyN0ZIYTA1WEYwS0ZEeTN3ZndjSEJScUVhUFhkM2Q3NzY2aXVsUXBBcHpabzF3OVhWMWFBS1YwNU9qdExxYzkrK2ZVUkVSTEI2OWVybnFtV01sclNXQUFBZ0FFbEVRVlRkN2R1M0tTZ29vRmF0V24vMXJaVEt6czZPSVVPRzhOVlhYeG50Sy95ZGZaelBWLzh6QnVQdlRaMDZkUmc4ZURBYk5td0E0SnR2dnVITk45OHNVNFd6K1BoNHBrNmRTc3VXTFJrMWFoUS8vZlFUeWNuSkFMUnYzNTRMRnk0UUh4L1BuajE3Nk5xMWE1a0NpWmN2WHlZb0tBaXRWc3VEQncrd3Q3YzNPQzh6TXhPTlJvT0RnNFBCZWRXcVZTTWdJSUNiTjI4YWphbXZHbWFxeWxwWVdCaGhZV0VHMjE1NTVSV2ppbk42N2RxMTQ5U3BVOHI3bGkxYjBxNWRPK1c5UG5CV3JWbzFnKzJnYXg5YUhGUDd0bS9menZidDI0MjJXMWhZY09EQWdXTEgwdE8zOFN3Y1RveVBqMmYvL3Yyc1hMa1NyVmJMcmwyN0dEOSt2TUY1VC9QN3NudjNiczZkT3dmb3Zydk5talhqMHFWTFJFUkVzR2JOR2thUEhnMUFjbkl5MDZaTlU4Sm1QWHIwb0huejVnWmpwYWFtS3EvRHc4Tk5CaXhOYmR1OGViUEIzMjk5K3ZRcE5wQXNoQkRpK2ZYOC9CZW1FRUlJSVlRUVFwUmk2dFNwekowN2x4MDdkdkQ5OTkrWDZaeUNnZ0lXTGx6SW1ERmppSXFLS3ZhNDlQUjAwdExTbERZdXhZbUtpbUxNbURITW5UdVhyVnUzbWp3bUlTR0JlZlBtc1c3ZE90YXRXMmUwa2xjSUlZUVFRZ2doL2drYU5XckV6Smt6bFVETzFxMWJUZjUrcEE5R21KbVpsUmc0Njl1M0wxNWVYb0F1c0xGNjllcG5jTmQvTCtibTVsaGFXZ0s2cWxHREJnMWkwYUpGVktoUWdRRURCaGhVSUhvZTZBTXFKUzBJZTU3MDd0M2I1UGJDclFTblQ1L08wS0ZEbVRGamhySnQ2TkNoU3FEb2NhOWJ0MjVkNnRTcHcvTGx5N0czdDFjcVVwVlU0V3pDaEFuY3UzZVBrSkFRVWxOVGxSQVNRS2RPblhqdHRkY0FYZVdxYjcvOXR0VDcyTEZqQnpObnpsUVcyODJmUDUreFk4Y1NIUjJOdWJrNWtaR1JqQm8xaWpsejVxRFJhQXpDVFNxVmlnNGRPcGdjMTFRSTdVa1VuaU42OGNVWG4rcllUMnJhdEdrY1BYcVVBUU1HS050cTFLaUJuWjBkQUJzM2JtVEZpaFZvdFZyYXRXdkgyTEZqeTMyTnNuNWZybHk1UWxCUWtQSytiOSsreko4L0gwOVBUMEQzT2VxclNJNGRPNWE3ZCs4QzRPUGp3NGdSSTR5dW01aVlxTHcyTnpmSDJ0cTYyUGVXbHBaWVcxc3JmL1QvWHJDMnRwYnFhRUlJOFRjbEZjNkVFRUlJSVlRUWZ4dWRPblhpaXkrK0FPRFVxVk9NSFR1MjFOVzR1M2J0NHZMbHl3Qk1uRGlSVHo3NTVJa21IM056YzdseDR3YWdXNUhwN2UxTmt5Wk5sUDM1K2Zrc1hicFVhUThCdXZZdXg0OGZOMXBKKzZ6azV1YitLZGNSUWdnaGhCQkNpTkswYnQyYVVhTkc4ZVdYWC9McXE2L1NwazBibzJQMHY4TVVEaWVZWW1abXhxUkpreGc1Y2lRYWpRYU5ScU5VOU5MVHR6SXN6RlRsc1ZxMWF0R2pSdytqWTgrY09hTzB2ZHk1YzJleEM0MzAzbnp6VGVyVnEyY1VmaXNjUGlvcmZTV21vcVpNbVlLZm54L3g4Zkc4OTk1N2dDNmtGeGNYUjFKU0VtcTFtdHpjWE02ZE8wZDhmRHdQSGp4QXJWYXplUEZpOHZMeStQSEhINStiUUllK01wZytKUGQzVlhpeDJoOS8vR0cwdjZ5VjdvcGpabWJHdi83MUx5cFZxcVFFaHZRaHQ1SUNaNG1KaVppYm16Tnk1RWdXTGx5b1ZLZnk4ZkdoUVlNRzJOcmFzbnYzYnJSYUxkdTJiYU5Ka3lhOC9QTEx4WTZuRHlmRnhjV3hkKzllcmwyN0JzQzJiZHVZTldzV0owNmNJRDQrbnZqNGVCWXNXTUM4ZWZOS3JmZ1dGeGVuQkpuaTQrTUpEZzQyQ0thOSsrNjdqQnc1c3Rqemk4NTVwS2FtRWhzYkMraUNYSFhyMWkzeCtvVXRXN2FzeE91c1diTkcrVm02dTdzemVQQmdLbGFzYUhSc2VhdmNxVlFxbWpadHl0bXpaM253NEFHZ2UrNzI3ZHZ6NVpkZjBydDNiMXhkWGNzOFhsbStMOUhSMGN5ZVBWc0orRFpxMUlpQkF3ZWlWcXVaUDM4K0V5Wk1JQ2twaVQxNzlyQm56eDVsYkc5dmIrYk5tMmZ5ZTZmLzNBSDY5ZXZIZSsrOXgxdHZ2UVhvcWttT0d6ZU9oUXNYY3VMRUNlclVxY1BDaFFzeE16TmowNlpON04yN0Y0QXhZOGJnNStkWDVtY1ZRZ2p4L0pEQW1SQkNDQ0dFRU9LNVlxclV2aWxaV1ZsMDZkS2wyUDFkdTNabHpKZ3hkT25TaGV2WHIzUHk1RW15czdPWk5Xc1d5NVl0TTJyMW9GLzVDYVluaHF0VnE0WmFyY2JMeTR0MzNubUhYYnQyVVZCUXdKSWxTMWk3ZGkyMnRyWUFyRjY5V2dtNGVYdDdjL1BtVGRMVDB3a01ETVRkM2IxY0U1K1BLekV4MGVRRXFCQkNDQ0dFRUVMOEZicDM3MDZWS2xWNDVaVlhsRXBKaGVYazVBQzZnSWRXcXpWNWpKNjd1enZqeDQrblpzMmFOR2pRNExIdnljdkxpd1lOR25Ea3lCSDgvZjJWYTE2NmRBblFWZUFxTFFCWGtuYnQyaEVWRmNYV3JWdDU2NjIzYU5HaWhSSktXYkZpQmZuNStkamIyeHRVRFNvdWNHYkswYU5IalZweTNycDFpMXUzYmhsc1U2dlZKQ1ltVXIxNjljZCtGcUV6ZVBCZzViVStsR2hoWWNHUFAvNklTcVV5YUpPb0R6NFdOOGVSa3BLaWhCVDFvYkNpQ2xlQmk0cUtJaU1qQTBDWmY5QXJLQ2hRWHF0VUtpWlBuc3pKa3llVjc3S1ptWmtTNEhKM2Q4ZlgxNWVqUjQraTFXcVpOMjhlczJmUHBtWExsc29ZUlFOZHRXdlg1dWVmZjJiWHJsMkFibjVFMy9KeDVNaVJYTDE2bGFpb0tNNmVQY3VYWDM3Sm1ERmpURDZQM3I1OSt3enVkOW15WlVyb3FqU0hEaDFpLy83OXl2c3Z2dmlDRVNOR3NITGxTajcrK0dPVElkS1NOR3ZXekdoYmZuNCtwMCtmTm1yVkd4TVR3NkpGaS9EMjlxWnQyN2E4L3ZyclpXcTVHeHNieTdGangzQjFkY1hMeTR1NHVEZzJiOTVzMERiVTM5K2ZrU05Ic21QSER2YnQyMGRhV2hvelo4NVU5aitONzh1bVRadElUMDhId01uSmlUbHo1aWdoTWtkSFIxNS8vWFdEb0Jub1FzQjkrL1l0ZHJGbjRVNENIaDRlSm8vNThNTVB1WFRwa2xJTkx5Y25oNGNQSHdLNmdHRGg5clJDQ0NIK1hpUndKb1FRUWdnaGhQaWZabU5qdzZ4WnM2aFpzeWFiTm0yaWZmdjI1T1hsbGRqYXd0UytqUnMzS2hQMGd3Y1A1dVRKa3lRbEplSHU3azUyZGphMnRyWUVCUVVwRTZkVnFsUmgxcXhabkR0M2ppVkxscENkbmMyMGFkUDQ3TFBQcUYyNzlyTjVXQ0F6TTVPNHVEaWFObTM2eks0aGhCQkNDQ0dFRUtVNWZmbzBrWkdSQnR0ZWZmVlZvK055YzNPVkJVQWFqWWFrcENTVDdSYTNiZHRtVUUzbjExOS9aY3FVS1k5OWYvZnYzMmZldkhuY3VuV0xSNDhlMGFkUEh6UWFqWEtOZXZYcVVhOWVQYnAyN1dwMDdyRmp4NVRnUnRldVhVMVdJdEpxdFN4YnRveGJ0MjV4K3ZScFhGeGM2TnExSzUwNmRWSUNNOVdyVnpmWnBxNm9wVXVYc25UcFVvTnR0V3JWQW5TLzgrYm41NU9ibTR1TGl3disvdjY0dXJwU3RXcFZxbGF0aXJPemM0a0J2djhsOSsvZk53aUY2U1VsSlprTWZtVm5aNWU0Nk0xVXRUdzlmVXRJTnpjM2s1OXZTa3FLRXZnQjR3cFk2ZW5wUnVHZXdoWXRXc1MxYTljd056Y25QeitmdUxnNEpaaFRyVm8xZzJNTGgzN0dqUnZINmRPbkNRa0pVYmIxNjlmUFlCNWl4SWdSaElXRmtacWFTazVPRHJObnoyYmN1SEYwN3R5WjVPUmtKVXdIMEtGREI5cTBhY1A4K2ZNQlhjQnU5dXpaU3RES3dzS0NXYk5tTVdyVUtESXpNOW0zYngrMWE5ZW1jK2ZPSnA4ckppWkdxV3hWclZvMVhudnROYjc3N2p2V3IxK3ZIUFBERHo5dzh1UkpMQ3dzc0xDd1FLdlYwclJwVTE1ODhVVUNBd01OQWtyNzl1M2oxS2xUdlA3NjYzVHMyQkZIUjBmT25qMXJjTTE1OCtaUlVGQkFRVUVCeDQ4Zkp5OHZqOXpjWERwMTZxVDhYT0xpNG9pTWpPVFNwVXVFaG9ZcWdTalFoYk84dkx3SURRMUZvOUZ3OGVKRkxsNjh5TXFWSzJuVnFoVyt2cjYwYk5sU3FZYWZrNVBEeElrVGxmTzNiTmtDd0VzdnZZUldxK1hpeFl0R0lhdFRwMDd4emp2dkVCb2FDdWdxMGhYMk5MNHYzdDdlbkRwMUNqczdPejc5OUZNcVY2N01iNy85eGs4Ly9jVEpreWZKek13MEdsYy9sK1hrNU1STEw3MUVreVpOcUZldkhoNGVIcWpWYW43NzdUZmxXQzh2TDRQd0k4RGR1M2M1Zi80OFBqNCtTZ1ZHdmJmZWVvdVBQdm9JR3h1YllwOUxDQ0hFODAwQ1owSUlJWVFRUW9qblN0SEovQU1IRGlqbC9ydDA2VkxtTmdWRlY2a09IRGlReG8wYjQrM3R6WlVyVjU3b0htMXNiQmczYmh4WldWbTBhOWNPalVaRFlHQWdCdzhlQkhTclJ4Y3NXSUNqb3lPK3ZyNWN2WHFWSDM3NGdkVFVWQ1pNbU1ERWlSTjU0NDAzbnVnZWloTWNISXk1dWJuQjZtUWhoQkJDQ0NHRStMT2RQMy9lb0JJUndMQmh3NHlPSzFxdDU4NmRPeVlEWjcvODhnc1JFUkVHMjU0a2NPYm82TWlqUjQ4QTNRS2pWcTFha1o2ZXJ2eitxUSs0dUxpNFVLTkdEWU5RMGFWTGw1VEFXZUZxVGl0WHJsUmFmRjY3ZG8yNWMrZnkzWGZmY2VqUUlSSVNFdGl5WlF1dnZQS0tjbnpSb01YT25Uc0JNRGMzTC9YKzY5ZXZ6KzdkdTZsUW9RSXpaODRrTEN3TVoyZG5wZVVtNkJZa1hiMTZsUW9WS2hSYmZVaVUzZWVmZjY2RUN4Y3NXQURvUWphbWZQMzExOG9jZ1VxbG9sS2xTdVc2VnIxNjlUaCsvTGpKZmZxV2hhQ3J0S2F2d3RXclZ5ODZkKzVNWGw2ZUVqano4ZkZoMEtCQkJ1ZFhyRmlSbVRObk1uMzZkUEx6ODdHeHNWSGFham80T05Db1VTT3VYTG5Da0NGRGFOS2tDVE5uemxUK3VSZy9manoxNnRVekdLOTY5ZXFNSGoxYUNVV3VXclVLRHc4UGt3dmgvdk9mL3lnVjFMcDM3MDdYcmwyNWMrZU9RYld2bkp3Y0VoTVREYzU3KysyM2NYUjBWRUpVYmRxMElUbzZtcnQzNzVLU2ttSlFOYTBzZkh4ODZOS2xDd2NQSG1UdDJyVUc0Y0RDMnJScFEwQkFBSlVxVlNJdExZMWp4NDV4K1BCaGJ0NjhpVWFqSVNRa2hKQ1FFQm8zYnF4OGhocU5odkR3Y0tPeExseTRvTnkvcmEwdEF3Y094TnJhbWhVclZwQ2Vuczd3NGNNQjNmZWxSWXNXNVhxZXNueGZtalZyaHIyOVBZc1dMZUxRb1VPY09ISEM2TzlmTXpNek9uYnNpSmVYRjVzMmJTSWhJUUdBNU9Sa2podzV3cEVqUndBWU8zWXNucDZlU212Wm1qVnI0dUxpd3IxNzk1U3hEaHc0b1B3N3dOL2ZuK1hMbDdOdzRVS2lvNk1CWGJXNlk4ZU80ZUhoUWUvZXZXblhybDI1bmxrSUljUmZUd0puUWdnaGhCQkNpT2RLMGRZTGh3OGZWaVkyUjQ4ZXJaVDdMNnZ3OEhBMmJOakF5SkVqZWZIRkZ3SGRKRnZSbGNwRGh3NVZKbWxMV3NXczE2cFZLd0FTRWhMNDVKTlBsQlhGMXRiV0xGaXd3R0QxY0VCQUFDa3BLWVNFaEpDWm1jbUNCUXU0ZHUyYTB0TGlhY2pNekNRNE9KZ2JOMjdRdFd0WFdTRXFoQkJDQ0NHRStGc29HaXk1ZnYwNkw3MzAwak8vcnAyZEhaTW1UV0xhdEduazVlWHgyV2VmMGJ4NWMyWC9DeSs4UUZCUUVEdDM3cVJIang1bCt2MU5YL1hwL3YzN1RKNDhHVWRIUndZT0hFalBuajNadUhFamRldldOV2pUV2FGQ0JZUHpIUjBkRGQ1LzlkVlh5bXQ5SmU3aHc0ZlR1blZyWEZ4Y2xEWjMrbkgrK09NUGdvS0NpSTZPNXZidDIwcFlwRStmUGliRGZ2OXIxR28xN3U3dVQzVk1sVXFsL0g1ZnJWbzFKUXpab0VFRHJsMjdackpxSDBDalJvMlV3TmtiYjd4aDFBYlQzZDFkK2ZsT21EREJJS2dEMExoeFkrWDZGaFlXMk5qWTRPN3VUcGN1WFdqVHBvMXluS3VyS3hNbVRDQWtKRVFKTEhYcjFvM2p4NCtqMFdpWU8zZXV5WVY3elpzM1o4cVVLWHoyMldjTUh6NGNGeGNYUVBjWnpwa3pod3NYTHVEcjYwdDhmRHpWcWxVak9qcWFYcjE2NGVmblovSjUvZno4Q0EwTkpTUWtCQjhmSDl6YzNFd2VOMm5TSktaUG4wNTZlanBkdW5SQnJWYXpZTUVDVHAwNlJXaG9LTEd4c2FTa3BKQ1ptVWxlWGg0RkJRVktBS3RhdFdwVXExYU5CZzBhTUgzNmREUWFEUWNPSEZEbVFvcFcxeXBKKy9idEFmRDE5V1gzN3QwR2dUTXJLeXRlZSswMWV2VG9ZZEMyMThIQmdlN2R1OU85ZTNkKy8vMTM5dS9mejdGang4ak16S1I1OCtaNGVub0NZR2xwaWFlbkozWHIxcVZXclZyS240TUhEN0pseXhZNmRlcEUzNzU5bFJEaWpSczNsTzhLUUlzV0xhaGN1YkxCL1Q2Tjcwdk5talZac1dJRkhoNGVSRVJFR0lUTmJHMXQ4ZlgxNWQxMzMxVXFvclZ2MzU3ZzRHRDI3dDJyVlBRRHFGT25EbDI2ZEFHZ2RldldoSWFHS3BVQ3M3S3lsT1AwUHc5YlcxdHExS2lCcDZjbmE5YXNZZWZPbmV6Y3VaUFUxRlJ5YzNQSnpNeVVSWk5DQ1BFM3BkSktZMlFoaEJCQ0NDSCswUTRkT2tSRVJBUTFhdFQ0VTY1WHQyNWRKZmhWRm41K2ZtaTFXc3pNekRoOCtIQzVycFdRa01BSEgzeEFkblkyS3BXSzNyMTdNMlRJRUpPaHRiSUV6aVpObW1UUUxnQjBLOUNIRGgxS1dsb2FGU3BVWVA3OCtUUnExTWhvUXJlZ29JRFBQLzljV1EzNitlZWY4OElMTHhSNzcyZk9uQ25UTStibTVwS1ltRWhjWEJ6bTV1YTgrZWFiUnF1TmhSQkNDQ0dFRU1LVXp6Ly9uTmF0V3h0VTNYcmFDbGVETnZXNzFzR0RCd2tNREZUZU4ydldqR1hMbGhVNzN2RGh3NVVLT2ZyeEN2OCtaNnJxMllZTkcwaE9Ualo1RHl0V3JGQ3E4T2piMGRXb1VZTU5Hell3WmNvVTVYZkFLVk9tS0dHYjBuNS8vT2FiYjlpNmRhdnl2bWJObWdRRUJPRHQ3VTFVVkJRZmZmUVJvQXNpelpvMXE5aG5QWExrQ0dxMW12YnQyeXVCam1uVHB0R2hRd2RTVTFQWnZIa3owZEhSUkVWRm1XeUhwOWVoUXdlbVRadFc3UDQvMDVrelp3Z05EV1hTcEVsLzlhMDhzZjM3OTlPNWMyZWwrcDFHbzFGQ2ZsWldWbHkrZkpuS2xTdlR0R25UTWxXdGV4TDUrZmtHMTRpSmljSEp5UWs3TzdzU3p3c1BENmRKa3lZbHRsMU5UMDluNTg2ZERCNDh1TVRqMHRMU09IWHFsRkU3elJzM2Jpai96UHI1K1pHZW5rNXNiQ3dOR3pZc3c1TVp1bno1c3NuUE15OHZqOFRFUkRJeU1vemFWZXFwVkNyTXpNd3dOemZIemMwTkN3c0xBQ0lpSWdnS0NxSkJnd1kwYTlhTTVzMmJHd1JEUzVLZG5jM3g0OGRwMHFRSlRrNU9KQ1ltNHVIaFlUTGtwOUZveU03T1ZvS3BoWVdHaG5MdTNEbnM3ZTNwMmJPblVmajBhZE5vTkl3YU5RcG5aMmZhdG0zTEcyKzhVZUl6MzcxN2w5T25UM1BwMGlVR0RoeW9WSy9Mek14azZ0U3BMRjY4V1BtdVRadzRrY3pNVEY1NTVSVmVmdmxsR2pSb1lQUjU1T1RrY09yVUtYNysrV2Y2OSsvL1dOOEZJWVFRVDA3MWhIM1hwY0taRUVJSUlZUVEvM0NwcWFrQXhNYkcvbW5YTEd2Z0xEYzNWNWtvTENnb1VDYllTN0oyN1ZwbDliR0xpd3VmZlBJSlM1WXNJU1VsaFIwN2RsQ3JWaTA2ZE9qdytEZGZoS09qSTRNSEQyYlhybDNjdjMrZjhlUEhHNnc4QmQzRTU1WXRXeGd3WUFCMTY5YmwwcVZMSlliTlFEZlpXRllWSzFha2FkT210R3paVWlxYkNTR0VFRUlJSWY1V3JsKy9idkQreXBVclBIcjB5S2o2VjFucDIvcVYxWWdSSTdodzRRSi8vUEdIMGc3enpUZmZ4TXpNakJrelpqQnk1RWhTVTFOWnNXSUZ0V3ZYcG03ZHVxV09PV1RJRUx5OHZGaTNiaDNSMGRIY3VYTkhxYUNrRHlRQk9EczdsL29zZG5aMlNqVW1nQWNQSGhBVEU0TzV1VGw3OSs0MWVaNmpveU1lSGg1VXIxNmRPblhxS05XUHhOT2xyL0trcDFhcnFWNjl1dkwrYWM0OWxLWm9BS3VzbGQ1TXRiMHN5dDdlbmlGRGhwUjZuSU9EZzFIWURIVHRYK3ZYcjI4dzN1TUdqTHk5dlUxdXQ3Q3dNUGpzeThQTHk0dmx5NWMvMXJuVzF0YjQrL3NyNzBzSytLblZhcE5oTTlCVkNtdmR1dlZqM2NQalVLdlZyRnUzcnNRQVlXRWVIaDU0ZUhqUXIxOC9nKzIydHJZc1g3N2NZR0hucDU5K3FsUmZMSTZWbFJXK3ZyNzQrdnFXLythRkVFSThOeVJ3Sm9RUVFnZ2h4RCtjdTdzN3NiR3h6K1hxNHZUMDlIS2ZVM1JGNW9zdnZzaVhYMzdKM0xsemFkT21EUys4OEVLcHdiWGk5ci8vL3Z0VXFWS0ZzMmZQR3JSYjhQZjNwMzM3OXZUbzBjUG9uSXNYTDdKcTFTcGlZbUw0NVpkZldMRmlCZDI2ZFN2MU9aN0huNGNRUWdnaGhCQkNQS21IRHgrU2twSkNyVnExeU0vUFZ4YmJXRnRiazUyZFRYNStQb2NPSGFKWHIxNS95djNZMk5nd2FkSWtKaytlckd4NzQ0MDNBS2hjdVRLVEowOW05dXpaNU9ibThxOS8vWXZWcTFjWE81YStpaE5BbFNwVm1EWnRHbnYyN0NFMk5oWTNOemVpbzZNSkR3OVhqckd3c0RBNFIwK2xVbEd6WmsyVDExaS9majNyMTY5bnlKQWh1THE2WW05dmo3VzFOUkVSRVFBc1diSUVIeDhmRGg4K3pMWnQyK2pUcDg5VGJ6TXBoUGo3ZThLaU5vcWlYUVJLQzVzSklZVDQzeUdCTXlHRUVFSUlJY1J6NjhHREI4cHJSMGRIWmRLL3FDTkhqcENkblEwWUI4NUFOOUUvZCs1Y1hGMWRTVXhNZk96NzZkKy9QNkJyNFZJNGNHWmhZYUcwWXRDN2N1VUtXN1pzNGNLRkM4cTJ1M2Z2Y3ZIaXhUOTExYW9RUWdnaGhCQkNQQy9pNCtPWk9uVXFMVnUyWk5Tb1VmejAwMDlLcTh2MjdkdHo0Y0lGNHVQajJiTm5EMTI3ZGkxVGNPSHk1Y3NFQlFXaDFXcDU4T0FCOXZiMkJ1ZGxabWFpMFdod2NIQW9kb3pmZi8vZDRQM216WnVWRnBTdFdyWEN6OCtQNE9CZ1huMzFWYU53UldIRGh3OHYxNzd0MjdlemZmdDJvKzBXRmhZY09IQ2cyTEgwdG16WkF1amFKdzRkT2hUUWZjYjc5KzluNWNxVmFMVmFkdTNheGZqeDQwc2RTd2doaEJCQ2lQS1F3SmtRUWdnaGhCRGl1Vlc0dFVxalJvMFlNMmFNeWVOT25qeXBCTTVzYlcxTkhyTnc0VUl5TWpMdzlmVTFhSGU1ZS9kdTl1L2ZEOEJMTDczRVJ4OTk5TVQzSFJzYnk0UUpFNVQzYXJVYVgxOWYzbnZ2UFZ4ZFhaOTRmQ0dFRUVJSUlZVDRPNW93WVFLSmlZbUVoSVRRdjM5L05tellvT3pyMUtrVE5qWTI3TnExaThURVJMNzk5bHZlZi8vOUVzZmJzV01IbXpadFl2LysvV2kxV3ViUG4wOVdWaGJUcDArblRwMDZYTGx5aGNXTEYxT3BVaVdXTFZ0bU1zQjIvZnAxZy9zQUNBNE9wa1dMRmtvcnkxR2pSdEdyVnk4OFBUMmYvRU40UXRPbVRUTnExVmlqUmczczdPekl5TWhnNDhhTnl1S3RkdTNhTVhiczJML2lOb1VRUWdnaHhQODRDWndKSVlRUVFnZ2hubHZIang5WFhqZHExS2pZNC9SaE01VktaYkxDV1ZwYUd0ZXVYVU9yMVhMdTNEbjY5ZXNIUUhKeU1zSEJ3WUN1TXRyNDhlTnhkWFhsL3YzN2JOeTRrZjc5K3hmYnhxUWtXcTBXQURzN085NTY2eTE2OU9pQnE2c3JPVGs1NVI1TENDR0VFRUlJSWY1WEpDWW1ZbTV1enNpUkkxbTRjQ0VwS1NrQStQajQwS0JCQTJ4dGJkbTllemRhclpadDI3YlJwRWtUWG43NTVXTEhDd29LQWlBdUxvNjllL2R5N2RvMUFMWnQyOGFzV2JNNGNlSUU4Zkh4eE1mSHMyREJBdWJObTRlWm1abHlmbXhzTEhQbXpDRTNOeGZRaGQ3MGxjVldybHlKbDVlWDByYlMzdDYrMU9kYnRteFpzZnR5YzNOWnMyWU5NVEV4QUxpN3V6TjQ4R0FxVnF4b2RHemhleXdMbFVwRjA2Wk5PWHYyckJJMmUvZmRkMm5mdmoxZmZ2a2x2WHYzbHNWUFFnZ2hoQkRpcVNyZmY3RUtJWVFRUWdnaHhKOGtQRHljMzM3N1RYbGZYQnZLZ29JQ0pjaFZYSFd6c0xBd0pRVFdwazBiWmZ1cVZhdkl5c29DWU1pUUliaTZ1aEllSHM0SEgzekFzV1BIbURkdm5ySy9KRHQyN0ZEK0J3V0F2YjA5VTZaTVlmdjI3WHo0NFlmS3hQNm5uMzVLUUVBQVc3WnM0ZEdqUjZXT0s0UVFRZ2doaEJCL2R3VUZCY3BybFVyRjVNbVRPWG55SkpjdVhRSjA0YXFSSTBjQ3VoQ1dyNjh2b0Z2SU0yL2VQSDc1NVJlRDhRci83Z1ZRdTNadGZ2NzVaM2J0MmdWQXRXclZsQmFTSTBlT3BGNjllZ0NjUFh1V0w3LzhVamt2S2lxS1NaTW1LUzA5WDMzMVZTWk1tTUNiYjc0SlFFWkdCdXZYcnpkNm52VDBkT1djb3BvMWEyYjBwMG1USnFTbXBocUV6VURYQm5QUm9rVjgrKzIzM0w5L256cDE2aWpuTkczYXROalBNelkybG1QSGpoRVJFUUhvd25aTGx5NGxMQ3hNT2NiZjM1K1JJMGR5OGVKRjl1M2Jwd1R6aEJCQ0NDR0VlRnFrd3BrUVFnZ2hoQkRpdVpPVmxjWHk1Y3VWOTQwYk42WldyVm9tankwYzNMS3pzek41VEdob0tLRDdueHV2dmZZYUFNZU9IZVBVcVZPQXJwWG1PKys4QTBDVEprMW8wcVFKbHk5ZkppWW1obFdyVmpGbHlwUmk3M1hldkhtRWhJUVlCT0lxVmFxRW41K2YwYkVKQ1FsRVJVVngvZnAxZkgxOXFWQ2hRckhqQ2lHRUVFSUlJY1QvZ3Fpb0tPWDF1SEhqT0gzNk5DRWhJY3EyZnYzNlVidDJiZVg5aUJFakNBc0xJelUxbFp5Y0hHYlBuczI0Y2VQbzNMa3p5Y25KeE1mSEs4ZDI2TkNCTm0zYU1ILytmQUFzTEN5WVBYdTJVbzNNd3NLQ1diTm1NV3JVS0RJek05bTNieCsxYTllbWMrZk9YTHAwU1FtT3VidTc4L0hISHdPNmtGcFlXQml2dmZZYUkwYU1JRGs1bVE4Ly9CQnJhMnZNemMxNThPQ0JzakRKd3NMQzVEUEh4Y1VSR1JuSnBVdVhDQTBONWVIRGg4bytKeWNudkx5OENBME5SYVBSY1BIaVJTNWV2TWpLbFN0cDFhb1Z2cjYrdEd6WmtoczNiZ0NRazVQRHhJa1RsZk8zYk5rQzZINlAxV3ExWEx4NFVWbGdwWGZxMUNuZWVlY2Q1WGRoSHgrZjBuOVFRZ2doaEJCQ2xJTUV6b1FRUWdnaGhCRFBsWnljSE9iTm0yZXc4dnY5OTk4djl2ano1ODhycjAwRnVISnpjemwzN2h3QURSbzB3Tm5abVZ1M2JpbUJ0c3FWS3pOdDJqUlVLaFZhclpiYzNGdysrT0FESmt5WWdFYWo0Y2lSSTdSczJkS2dNbHBoK3Y5UmN2ZnVYV1ZiWGw2ZTBYRWFqWWJZMkZoQUY0eVRkaVpDQ0NHRUVFS0k1MEhSaW1GUFUzeDh2UEs3WGE5ZXZlamN1VE41ZVhuSzcxRStQajRNR2pUSTRKeUtGU3N5YytaTXBrK2ZUbjUrUGpZMk5rcGJUUWNIQnhvMWFzU1ZLMWNZTW1RSVRabzBZZWJNbVdnMEdnREdqeCt2VkRUVHExNjlPcU5IajJicDBxV0FydEsxaDRjSDNidDM1L3Z2dndkMDFhajFGYk1kSFIzNTZxdXZjSEJ3QUhTVnRLMnNyUGpqanorTW5zL0x5OHZnL2NHREIxbTdkaTBaR1JrbVA0ODJiZG9RRUJCQXBVcVZTRXRMNDlpeFl4dytmSmliTjIraTBXZ0lDUWtoSkNTRXhvMGJLOCtzMFdnSUR3ODNHdXZDaFF0SzBNelcxcGFCQXdkaWJXM05paFVyU0U5UFovanc0WUJ1NFZXTEZpMU0zbzhRUWdnaGhCQ1BTd0puUWdnaGhCQkNpT2ZHZ3djUG1EZHZIcEdSa2NxMkxsMjY0TzN0RGVncWxhMWV2UnBMUzB2VWFqVTVPVG5jdTNkUE9kYkZ4Y1ZvekhQbnppbXJ6MXUyYklsR28ySDY5T2xrWjJjRHVqWXBIM3p3QWRuWjJlVG01aHF0REFkWXVYSWx6Wm8xdzlIUkVjQ29IV2JMbGkxcDJyUXBscGFXNU9ibUVoY1h4N2ZmZnF1czBzL1B6eWNrSkVTNWowYU5HcUZTcVI3N2N4SkNDQ0dFRUVLSXA4SFIwWkdrcEtSbk5yNnJxeXNUSmt3Z0pDUkVDVUIxNjlhTjQ4ZVBvOUZvbUR0M0xtWm1aa2JuTlcvZW5DbFRwdkRaWjU4eGZQaHc1WGM5dFZyTm5EbHp1SERoQXI2K3ZzVEh4MU90V2pXaW82UHAxYXVYeVVyVEFINStmb1NHaGhJU0VvS1Bqdzl1Ym01WVdsb3lhdFFvNnRXclo3UWdTQjgyMDZ0VHB3NXhjWEhLZTVWS1JlUEdqWmt3WVlMQmNiNit2dXpldmRzZ2NHWmxaY1ZycjcxR2p4NDlhTkNnZ2NFMXVuZnZUdmZ1M2ZuOTk5L1p2MzgveDQ0ZEl6TXprK2JObStQcDZRbUFwYVVsbnA2ZTFLMWJsMXExYWlsL0RoNDh5Sll0VytqVXFSTjkrL2FsVXFWS0FOeTRjWU9EQnc4cTEyblJvZ1dWSzFjMi9RTVNRZ2doaEJEaU1hbTBwdjV2aWhCQ0NDR0VFT0lmNDh5Wk00U0doakpwMHFTLytsWklTMHZqbzQ4K1VscWt2UERDQ3l4WnNnUzFXcmRXSmprNW1UNTkraFI3L3B3NWMzajk5ZGNOdHMyZlA1K2ZmLzRaZ0MrLy9KTDY5ZXN6YytaTXdzTEN5blZ2SFRwMFlOcTBhU1FrSlBEZWUrK2gxV3BScVZTOC8vNzc5TzNiRnhvdHNPTUFBQ0FBU1VSQlZKVkt4Zmp4NDRtSWlDaDFySEhqeHRHbFM1ZHlYVjhJSVlRUVFnZ2hucllUSjA0UUhoN09zR0hEc0xHeGVXYlh5Yy9QeDl6Y1hIa2ZFeE9EazVNVGRuWjJKWjRYSGg1T2t5Wk5TbHl3azU2ZXpzNmRPeGs4ZUhDSng2V2xwWEhxMUNrNmQrNWM3dnZYTDFBeU16UEQzTndjYTJ2cllxOFZFUkZCVUZBUURSbzBvRm16WmpSdjNoeHJhK3N5WCtmNDhlTTBhZElFSnljbkVoTVQ4ZkR3TUJuSzAyZzBaR2RuSysxREN3c05EZVhjdVhQWTI5dlRzMmRQWmZIVTgrQjVtb01RUWdnaGhQZ25VejNocW5pcGNDYUVFRUlJSVlSNGJqZzRPREIzN2x6R2poMUxzMmJOK09TVFQ1U3dHWUNUa3hPdXJxNUtJQTEwSzl5clY2OU85KzdkamNKbUFMVnExZUxtelp0a1pXVXByVlY2OSs1TlhsNGVGU3RXeE43ZUhudDdlMnhzYkpRLzF0YldXRmxaa1plWHg2SkZpekEzTjZkcTFhcG90VnBjWEZ6bzNiczMrL2J0WTlhc1dRYXRTVWFQSHMzY3VYTkpURXcwK1h3V0ZoYjQrL3ZUcVZPbnAvV1JDU0dFRUVJSUljUmphOUdpQlZldlh1V25uMzdpN2JmZmZtYlhLUncyQTNCM2R5L1RlVTJiTmkzMUdIdDdlNFlNR1ZMcWNRNE9EbzhWTmdPd3RyWXVjMmpNeTh1TDVjdVhQL1oxL1AzOWxmY2xCZkxVYXJYSnNCbEE2OWF0YWQyNjlXUGRneEJDQ0NHRUVHVWhGYzZFRUVJSUlZVDRoM3NlVnhkSFJFVFFxRkVqazZ1NE16SXlsTlh4RmhZV1dGcGFsbW5NdUxnNHFsYXRXdTU3T1hQbURBMGJOc1RKeVVuWmxwK2ZUMHhNak5MaXBEQ3RWa3Q4ZkR4NWVYa0cyODNOelhGMmRpN3ovUW9oaEJCQ0NDSEVueUVxS29wOSsvWlJ2MzU5ZkgxOW4ybWxNeUdleHprSUlZUVFRb2gvb2lldGNDYUJNeUdFRUVJSUlmN2haTEpYQ0NHRUVFSUlJZjdab3FLaU9IcjBLUG41K1ZTdFdwVXFWYXFVYWJHTXU3dDdtYXVWaWVmWGhRc1h1SG56NXA5eXJkallXQUNaZ3hCQ0NDR0UrSXRKUzAwaGhCQkNDQ0dFRUVJSUlZUVFRZ2p4Mk9yVnE0ZWJteHRoWVdIOC92dnYzTDE3dDh6blN1RHM3Ky9telp0S0VFd0lJWVFRUW9peWtNQ1pFRUlJSVlRUVFnZ2hoQkJDQ0NIRVA1eXRyUzF0MjdhbGJkdTJmL1d0aUQ5Wm56NTkvclJyNmF1c0N5R0VFRUtJdnplenYvb0doQkJDQ0NHRUVFSUlJWVFRUWdnaGhCQkNDQ0dFRUVMOFBVamdUQWdoaEJCQ0NDR0VFRUlJSVlRUVFnZ2hoQkJDQ0NGRW1VamdUQWdoaEJCQ0NDR0VFRUlJSVlRUVFnZ2hoQkJDQ0NGRW1hai82aHNRUWdnaHhQK3VvS0FnYnQyNmhZT0RBejE3OXFSZXZYcFBQR1pzYkN5clZxMGlPVG1aQnc4ZU1IWHFWRnEwYVBIRTQrYms1SER5NUVrQUdqWnNpSWVIQjNmdTNLRm16WnJsR3FkVHAwN2s1ZVVCY1BUbzBUS2ZsNUdSd2IxNzl3RHc5UFRFMHRMUzZKalUxRlNpbzZNQnNMVzFmU3FmWjFaV0ZybTV1UURZMmRtaFZwZjlQdzl6Y25MSXk4dkQzdDYrWE5mTXo4OG5QRHdjRnhjWG5KMmRsV2Y5N3J2dk9ISGlCQlVyVm1UUW9FRTBhTkFBZ096c2JMNzY2aXY2OXUyTGs1TlR1YTcxTFBUczJSTUFOemMzVnE1YytSZmZqUkJDQ0NHRUVFSUlJWTRmUDg3RGh3OXhkM2VuZnYzNk9EZzRQTlBycGFlbms1Q1FRRUpDQWxXclZzWFQwOVBvbU1qSVNDd3NMS2hUcHc0cWxRcUFpSWdJb3FPamFkcTBLZTd1N3NwMklZUVFRZ2doL200a2NDYUVFRUtJWjZLZ29JQ0RCdytTbHBhR1NxVmkyTEJoVDJWY056YzNZbU5qaVkrUEIrRFlzV09sQnM0MmJkcFU3TDZPSFR2aTZ1cEtYbDRlUzVjdUJXRGt5SkdjUFh1V29LQWczbjc3YlVhTUdJR1ZsZFZUdWYvaWhJZUhNM3YyYkFEV3IxOXZjcUp5NGNLRlhMcDBDWUNtVFpzU0dCaG9kRXhHUmdaaFlXRW1yK0htNWtiOSt2VU5qbjMvL2ZkSlNVbEJwVkt4ZGV0V3FsU3BZbkRPNWN1WCtmMzMzMGxOVFNVNU9abVVsQlNTa3BKNDhPQUJxYW1wZE9qUWdXblRwcFhyV1NNakk1a3laUW9BL2ZyMVkralFvUUJjdUhDQkd6ZHVBQkFRRUFEb1FtMVRwMDdsNnRXcm5EeDVrbm56NXRHd1lVT2pNVHQyN0VoQlFVRzU3cU13UHo4LzVaNUtrNWFXQm9Dam8yT3B4MFpIUjNQdTNEbVQrOVJxTmF0WHJ5N3pQWllud0ZoZVdxMzJtWTB0aEJCQ0NDR0VFRUs4K2VhYmozMXVhYjhQYTdWYWdvS0NTRWhJQUdEcDBxVjRlM3VYNnhxblQ1OG1OemVYM054Y2NuSnl5TTdPSmlNalEvbno2TkVqSGo1OHFQekp5Y2xSem0zVnFoWHo1ODgzR3ZNLy8va1BWNjllcFZLbFNxeGJ0NDZLRlN2eS9mZmZjK0xFQ1ZRcUZkdTJiYU55NWNvbDNsZCtmbjY1NWc1TWNYSnlZc0NBQVU4MGhoQkNDQ0dFRUVWSjRFd0lJWVFRVDJ6RmloVkcyeDQ5ZXFRRWMyeHNiTmk2ZFd1cDR6UnExQWcvUHorR0RoMUtURXhNbWE0ZEhCeE1jSEN3eVgzdTd1NTg5ZFZYYk42OHVkanptelZyaHF1ckt6WTJOc3Eybkp3Yzh2UHpBZGkzYng4UkVSR3NYcjBhTTdPL3JodjVuajE3bExBWjZBSnFlL2Jzb1VlUEhnYkhKU1ltc21qUklwTmo5T25UeHlCdzl2WFhYNU9Ta2dMOC8rVHM5T25URGM0NWR1d1lCdzhlTFBhK2J0eTRRV0JnWUluSGdPSGs4SVVMRjVUWHpaczNWNjRmR1JrSlFNV0tGYWxXclJvQVZsWlcrUGo0Y1BYcVZaS1RrNWs4ZVRLTEZpM2loUmRlS1BGNlQ2S3NrK0F4TVRFbEh0dS9mMy9jM054WXQyNmR5ZjBqUm94NHJQdDdGbEpUVTdHd3NQaXJiME1JSVlRUVFnZ2hoQ2hXYm00dSsvZnZOOXFlbEpTa2hNMnNyS3k0ZGVzV3QyN2RLblc4ZDk1NVIzbjl5U2VmUFBaOW5UOS9uclMwTklPcWFrbEpTUWJ6SEJVclZpUTNOMWRaSk5pd1ljTlN3MmFnQzV6dDI3ZnZzZThOZFBOakVqZ1RRZ2doaEJCUG13VE9oQkJDQ1BIRVRFMzJGWmFabVZucU1hQ2JPUFR6ODN0YXQxVXU1dWJtV0ZwYWtwdWJTMVpXRnNPR0RhTng0OFlzV3JTSUFRTUc4T2pSb3pKVnRIb1dMbCsrek5xMWF3RndkbmJHeHNhR21KZ1kxcTVkUzlXcVZXbmR1bldaeHFsVXFaTHkrdXpaczhxRXBZT0RBMmxwYVJ3N2RveDY5ZXJ4N3J2dktzZFZyVm9WbFVxRmc0T0Q4dG1ZbTV2ejdydnY0dUxpUXRXcVZRa0pDU25YODV3K2ZSclFUUUo3ZVhrQmNQUG1UVEl6TXdGbzNMaXh3ZkdEQncvR3lzcUtEUnMyVUxkdTNSSmJpVmFyVm8zRml4ZVgrVjRHRHg1c3RNM1YxYlhFYy9UVjljek56WEYyZGk3MnVBb1ZLcFQ1UHRhdlg0KzV1YmxTN2ExcjE2NTA3OTZkdzRjUHMyUEhqaktQODdqaTQrTnhjM043NXRjUlFnZ2hoQkJDQ1BIUFZyVnExV0lYeWhVMlk4WU00dUxpRExabFpXV3haczJhRXMvTHlja3A5Umk5d29HejRxaFVLdXpzN0toUW9RSVZLbFRBMGRFUkJ3Y0hLbFdxaEpPVEU4N096bFNwVXNXb01uNXdjTEJTVGJ4RGh3NEFuRHAxU3BuN01ETXo0K3V2dnk3eDJ2Nysvamc1T1pYcFdZUVFRZ2doaFBpelNlQk1DQ0dFRU0rMUdUTm1sUHVjNGlZdXAweVpncCtmSC9IeDhiejMzbnNBYURRYTR1TGlTRXBLUXExV2s1dWJ5N2x6NTRpUGorZkJnd2VvMVdvV0wxNU1YbDRlUC83NEl4WVdGdlRyMTQra3BLUlM3Nk80NmxmNnltc0FxMWV2WnMrZVBRYjdodzhmRHVoYUwyUm1aako3OW16eTgvTXhNek5qeG93WjJOallNR2JNR0RRYURmUG56K2ZqanorbWJkdTJBSGg2ZXRLdlh6K09IajJLajQ4UFU2Wk1vWFBuenVUbTVpcUJzMXUzYnJGa3lSSzBXaTJPam82c1diT0d1WFBuRWhVVnhicDE2N0N6czhQZjN4K0EzcjE3MDY5ZlAxUXFGWXNYTHlZNE9CZ0xDd3VERnFtRkEyZGR1blJSWGwrK2ZKblkyRmlqNTc5OSt6YWdtd1R1M0xtejBmNHpaODRVKzlsRlJFVFF0V3RYQUpQdFBOVnFOZFdyVnpkNWJsbHQyYklGUUFsL0ZVZWxVbUZwYVdtMHZYWHIxc3JQRUhUdE9vOGZQNjU4TDVjc1dZS1Bqdzk3OSs1VmpuRjNkOGZjM0Z4NTcram9pTHU3KzU4U2NyeCsvVHJKeWNtODl0cHJ6L3hhUWdnaGhCQkNDQ0grMlpLU2twZzdkMjZaanZzcnVMcTY4dW1ubjJKalk0T3RyUzAyTmphb1ZLcHlqYUhWYWpsdzRBQ2dXNnltbitQNDhjY2ZsV01pSWlLSWlJZ29jUndmSHgrRHdGbkxsaTFac0dDQndUSDZzUXZQTlJYZEo0UVFRZ2doeExNZ2dUTWhoQkJDUExIQzdSSmpZbUlZTVdJRUdvMEdnSTgrK3NpZzdlUDI3ZHNCWFZXdFRwMDZsVHAydTNidGlJcUtZdXZXcmJ6MTFsdTBhTkZDYVcyNVlzVUs4dlB6c2JlM04yaFBXSmFWc29YdnZXaExUbE90RjlScU5ZbUppVThjWmlxUDQ4ZVBzMmZQSG5KemN3RmRFSzFwMDZZQUJBUUU4TzkvLzV1OHZEd1dMbHhJWkdRazc3Ly9QdGJXMXR5OWU1ZWtwQ1FzTEN6SXpNeFV6cTlVcVJMUjBkRk1uVHFWOVBSMFZDb1ZIMy84TVZXcVZHSE9uRGtFQkFTUW1wcEtZR0FnQ1FrSkRCdzRFTFc2ZlArNU9HN2NPT1gxMHFWTFRRYk9ucVhTMmx5V2Q2eVNhRFFhazhjVWJsdGFWbSs5OVpiQis4MmJONWZZQ3ZacFNVaElJRGc0bUlZTkc1WllPVTRJSVlRUVFnZ2hoSGdhaXZ0ZHVpd2NIUjBONXFCeWNuTDQ4TU1QaVkyTnhkemNuTVdMRitQdDdmMUU5MmRwYVltN3Uvc1RqUkVXRnNiOSsvY0JxRjY5T2s1T1RseTllcFh3OFBBbkdsY0lJWVFRUW9qbmlRVE9oQkJDQ1BIVWFMVmFsaTlmcm9UTmF0ZXVyVlNqMHR1d1lRT2dXM2xabHNDWlZxdGwyYkpsM0xwMWk5T25UK1BpNGtMWHJsM3AxS21UMHFhemV2WHFCb0d6NGl4ZHVwU2xTNWNhYkt0VnF4WUFOalkyNU9mbms1dWJpNHVMQy83Ky9yaTZ1bEsxYWxXcVZxMktzN096eVJXdFJTY2hZMk5qbFpZSmhmZHB0VnFUNFNzZkh4OHNMUzM1OWRkZnVYYnRHcUJybVJBZEhXM1FTdEhUMDVQS2xTdHovUGh4QUd4dGJXbllzS0Z5enU3ZHUzbjA2QkVmZi93eEtTa3BnSzc5NXNPSEQ1VXhvcU9qK2VTVFQ1VDJEUjA3ZHFSYXRXcktSTyt3WWNNSURBeEVxOVd5WmNzV2J0MjZ4Wmt6WjR6dU9UczcyeURVcGErdVZsWVRKMDQwZUgvLy9uMGxpT2p1N2s2dlhyM0tOSTZwOEorWm1abFNGU3dySzR2czdHekFzSjJvL3ZPeHRyYkd4c1lHQURzN3UyS3ZZNnFTbWlsL2w1WER1Ym01SkNZbWN1dldMYzZmUDArVktsVm8zNzc5WDMxYlFnZ2hoQkJDQ0NIK0FVeFY0akpsNk5DaHBRYlQxcTlmcjh5MTVPZm5NMlhLbERMZFErSFFXbEZwYVdsczNicTFUT01VTm1EQUFPWDF0OTkrYTdSLzA2Wk55dXMxYTlZd2F0UW9vUFRQUTcrSUVIUUw0NHBydzVtYW1scHFpMDRoaEJCQ0NDR2VKZ21jQ1NHRUVPS3AyYnAxcTdKYVU2MVdNM255WklNMmdXVzFjdVZLOHZQekFiaDI3UnB6NTg3bHUrKys0OUNoUXlRa0pMQmx5eFplZWVVVjVYaDlhRWh2NTg2ZEFHVzZkdjM2OWRtOWV6Y1ZLbFJnNXN5WmhJV0Y0ZXpzckxUY0JNak16T1RxMWF0VXFGQUJEdzhQZy9PTFRncDI2dFNKdkx3OG8zMVpXVmxHNFR1QVZxMWEwYXBWS3o3NjZDTmwyenZ2dklPRmhRVWZmUENCOGpsRVIwY1hXN2xOcFZLaFVxbm8wNmNQQUE4ZVBBQ2djdVhLU3JoSy8xNGZOZ000ZE9nUWh3NGRLdmF6YWQyNnRjbkEyWlBTdCt2VVc3VnFsZkw2MVZkZk5kcGZIdTd1N2dRRkJRRzZ5Vng5bGJELy92ZS95akg2WUZpdlhyMFlOR2hRcVdNR0J3Y2JWY0Y3Mm43NDRRZk16TXlVRnFQOSsvZG53SUFCN042OVd3bHBsdWJNbVRPRWhvYVcrWnBtWm1hMGF0V0tsaTFiS2xVRGhSQkNDQ0dFRUVLSVorbVBQLzVnNk5DaFpUcXVKRC85OUJONzkrNTlXcmVsU0UxTjVadHZ2aW4zZWZyQTJmbno1N2w2OWFyQnZ0RFFVQzVjdUFCQWl4WXRxRnUzN21QZDIvMzc5MDJHMlVBWGxDdHVueEJDQ0NHRUVNK0NCTTZFRUVJSThWU0Vob1lhdEFEODhNTVBIN3RGbjcyOVBhQ2JTSnM4ZVRLT2pvNE1IRGlRbmoxN3NuSGpSdXJXcll1MXRiVnlmSVVLRlF6TzExZTQwaXNjL05KUGFnNGZQcHpXclZ2ajR1S0NsWldWd1RoLy9QRUhRVUZCUkVkSGMvdjJiUklTRWdEbzA2Y1B3NFlOZTZ4bktzbnQyN2VKaW9wUzNxOWR1NWFaTTJmaTUrZUhwNmNuYTlhc0tmSDhUei85bE92WHIxT3paazBBcGFwWjVjcVZsZGRtWm1hOC92cnJ2UEhHRzdScDA0YjU4K2NYTzE2UEhqM0l5c3JDejg5UG1lRE55TWhRSm5MVmFqVzllL2RXanRkL1BvOGpJeU9ESTBlT0tPK3JWNjllNmdwbU96czduSnljbFBkYXJaYUNnZ0pBdDlxM1o4K2VnSzYxaHA1K1cySC8vZTkvbFdjeU56YzNDS1VWNXVucGFSQndMSTZwaWQyelo4OHllL1pzZzIxVHAwN0YyZG1adm4zN0t0c3NMQ3dNQXBMbTV1WllXbHFXSzdCWjFwWWZLcFdLaWhVcjR1bnBhUlRXRkVJSUlZUVFRZ2dobnFVbmFhbXBkLzc4ZVQ3Ly9IT0RiYVZWVFpzeFl3WnhjWEZQZE4zU2FEUWFrM000NTg2ZEEzUy9qNy8vL3ZzRys5TFMwdmp1dSsrTXp2SDM5MWZteDRRUVFnZ2hoSGdlU2VCTUNDR0VFRThzUER5Y2hRc1hLcUdmRmkxYTBLMWJONEtEZzFtOGVMSEpjMkppWW94YUVCWnRhWERreUJHbC9WOWdZQ0ExYTlZa0lDQUFiMjl2ZzRCVzBZQlpVWkdSa2FqVmFvTzJnWlVyVjhiZDNaM1UxRlRXcjE5UGRIUzBNbVpLU29wQk8wdTlwS1NrRXEvenVMNy8vbnVEOStmUG55Y2dJSUQ1OCtmajd1N09PKys4QStpQ1ZYZnUzS0ZDaFFwVXJselo0SndYWDN3UjBBVzQ5RUdybVRObkt2c0xDZ3J3OC9OajE2NWRPRGc0Y1BUb1VYSnpjL251dSsrSWpJeGs5dXpaV0ZsWjhmdnZ2Mk5oWWFGVWN0TlBoRzdidGswWlM2MVdHMHlRQmdZR1B2YXpiOSsrbmF5c3JIS05WYlRGcGI2RnEvNDUwOUxTak00eHRTMG5KMGY1ckVxcjhLV3ZOUGVzdlBYV1d3YnZOMi9lYkJEZ0xBdDNkL2N5aDg2RUVFSUlJWVFRUW9pL3dwTzIxQXdMQytOZi8vcVh3VndBNkJhd2xjVEN3cUxZZlZxdDF1aiswdFBUMmJCaEE4MmFOYU50MjdaRzUzeisrZWRLMWZpV0xWc0M4T3V2djNMMzdsMmpZd2NPSE1peFk4ZG8yN2F0VVhXejFOUlUxcTFiWjNUT3E2KythaFE0YTlteUpRc1dMRERZcHA5Yk0vVzVGcDEzRTBJSUlZUVE0bW1Td0prUVFnZ2hua2g0ZURqVHAwODNxQ1pWTkF6MXVJWU1HWUtYbHhmcjFxMGpPanFhTzNmdWtKR1JBUmhXMVhKMmRpNXhuS1ZMbDJKbloyY1FPSHZ3NEFFeE1UR1ltNXNYMjRMQjBkRVJEdzhQcWxldlRwMDZkV2pjdVBGVGVDcERpWW1KQmhXK1FMZmk5ZDY5ZSt6ZnY1OTI3ZHBScVZJbFhGMWRtVHAxS3BjdVhXTGd3SUVNR2pTSWxKUVV4bzRkaTVlWEYyKysrU1l2dnZnaXljbkpKVjd2OHVYTEhENThtQ1pObXRDM2IxOTI3dHhKZW5vNmtaR1JlSHQ3czIzYk5rNmVQRW1MRmkxWXVIQWhBSThlUFRLby9xWFZhcGt6Wnc3ZHVuVlRnbTZQSXo0K25sMjdkajMyK1hyWjJkbks2NFlORy9MRkYxOEFoaTAxQzRjWjlST3Urcyt4Tk5IUjBVUkhSei9XdmRXcVZZdUFnQUNpb3FJNGZQZ3dBTjI2ZGFOKy9mb0dRVHNoaEJCQ0NDR0VFT0tmNEVsYWF0Ni9mNTg1YythWVhCUldkQ0ZYZWVUbTVpcXZMU3dzMEdxMWpCOC9uanQzN25EaXhBa2FObXhJMWFwVmxXTWlJeU9WdVJ3ek16UGxlVHc5UFFHb1VxVUtpWW1KeXZHVktsVWlJQ0NnVE5YVGhSQkNDQ0dFK0x1UXdKa1FRZ2dobmtoMmRyWkIyS3l3R2pWcTBMVnJWNE50Ky9idEEzUnRNd3NId0FvckhPNnBVcVVLMDZaTlk4K2VQY1RHeHVMbTVrWjBkRFRoNGVIS01SWVdGaVlEUVNxVlNta3pXZFQ2OWV0WnYzNDlRNFlNd2RYVkZYdDdlNnl0clltSWlBQmd5WklsK1BqNGNQandZYlp0MjBhZlBuMU1WbzhxYWJWb1dWYVNidDY4R1kxR2c1V1ZsZkk1RGhzMmpQUG56NU9Ra01DWU1XUG8wcVVMNDhhTm8xNjllbHk2ZEluejU4OHphTkFnSWlNamlZdUxJeTR1anViTm13TzZrTnlNR1RNTXJ2SDc3NzhyRmR2dTNMbERXRmdZc2JHeDlPdlhqNFlORzNMKy9IbkN3OFB4OXZibXhvMGJ3UDlQa2dLc1c3ZU85UFIwNVgxT1RnNmhvYUdFaFlVeFpjcVVVcC9SRksxV3k0b1ZLOGpMeXpQWTd1WGxSV0Jnb0VIRnNjVEVSRWFQSGsxS1Nnb0FIVHQyTkRqbjBhTkh5dXVTVml3L3JxSVYxWXBqNnVmdDZ1cEt0MjdkT0g3OHVCSTRlK1dWVi9EeDhTRTlQUjBmSHgrRDQvV1QxRjI3ZHFWNzkrNVA0ZTZGRUVJSUlZUVFRb2pueDVPMDFLeFVxWkpTWGI5Tm16YmN1bldMMk5qWUo3Nm5odzhmS3ErdHJhMVJxVlQwN05tVHdNQkEwdFBUbVRObkRzdVhMOGZPem83VTFGUSsvZlJUNVQ1Njl1eEo3ZHExQWQwQ1RCY1hGNlpQbjg2RUNSTU1ydUhyNjJ2eTJxVlZmQ3RjZmUyWFgzNHBkcTdKVkNjQklZUVFRZ2dobmlVSm5Ba2hoQkRpaWJ6NDRvdFVyRmdSVzF0Yjd0Ky9iN0N2UVlNR05HalF3R0NiUG5CV3FWSWx4b3daWTNMTTRjT0hGM3M5VS91MmI5L085dTNiamJaYldGaHc0TUNCVXA5aHk1WXRnRzV5VGgvNGlZK1BaLy8rL2F4Y3VSS3RWc3V1WGJzWVAzNThxV09WbDM1VmJzZU9IWlhQcGtXTEZyejc3cnZzMzcrZmtKQVFqaDQ5eWdjZmZJQ1hseGNBMTY5Zkp5c3JpOHVYTHdOZ2JtNU82OWF0QVhCd2NPRGxsMThtS1NtSitQaDRFaE1UbForQnBhVWx2cjYrYk5xMGlmdjM3M1AxNmxVYU5XckUrZlBuaVl5TUpDVWxSVmxCN08zdERjQ0pFeWVVRmhHMnRyWmtabWFpVnF0eGNIQWdPVG1aWmN1V0dZV215bUwzN3QyY08zY08wSzBHYnRhc0daY3VYU0lpSW9JMWE5WXdldlJvQUpLVGs1azJiWm9TTnV2Um80Y1NydE5MVFUxVlhvZUhoNXVjWURXMXJXamJ5ajU5K2pCczJEQ2o0NEtEZ3drT0RpNzNNd29oaEJCQ0NDR0VFTUxRazdUVXRMR3hvVWFOR2xTdVhKbXBVNmZ5NFljZkt2djI3TmxUNG5nQkFRSGN1M2ZQNUw3QzJ5dFdyQWlBdjc4L1o4K2U1Y3laTTl5K2ZadVpNMmN5WThZTTVzK2ZyOHlkMUsxYmx5RkRoaGlNTldmT0hLTzVzQ2RSZEtHZUVFSUlJWVFRendzSm5Ba2hoQkRpaVppWm1kRy9mMy9hdEdsRDM3NTkvK3JiS2JOcDA2YlJvVU1IZzIwMWF0VEF6czZPakl3TU5tN2N5SU1IRHdCbzE2NGRZOGVPTlRsTzBhcG5zYkd4eXVyVHd2dTBXcTNKVmJmMTZ0WGo5dTNidlB6eXkwcmdESFNmYS92MjdWbTdkaTA1T1RrRUJ3ZlRwazBiQUFvS0NyaCsvVG9YTDE0RWRPRXdCd2NIUUJlaTJyUnBrektPdWJrNWt5Wk5BblNyZEt0VnEwYkRoZzI1ZHUwYUowK2VwR25UcGdEY3VIR0QzMzc3RGRBRjlabzJiVXBHUmdiTGxpMERkQlhQYXRXcXhmSGp4MUdyMVN4YnRveUpFeWZTclZzM2cvYW1aWEhseWhXQ2dvS1U5MzM3OXFWLy8vNEVCQVFRSFIzTjk5OS9qMHFsb2tPSERzeWZQNS80K0hnQWZIeDhHREZpaE5GNGhkdFVtSnViWTJGaG9iVFpMUHJlMHRMU29IcGFibTR1QlFVRldGdGJGMXNkemRQVGs1WXRXNWI2WFBvcWNtVjE0c1FKVnF4WVlYTGZ2bjM3REw0UFlOZ1dWQWdoaEJCQ0NDR0VlTjZkUG4yYVR6NzV4R0RiNDFUaTBoOS85T2hSdXY5ZmUzY2VWMVdkLzNIOERWeGtWUlFWRWdWUk5CSTBGYmZjTjhZdHB6U1h6RUtzTkNRMXRYSjBOSnNwUjdPcHNaK1ZPcFcyb0tPWnV6OXpLMWRBekkwZUtTNXBSV0FHNFJLSUlIRHgvdjdnY2M5d3VSZThtczJ2bk5mejhlalJ2ZWQ4ejdublhBNk5mdWY5L1h3R0RWTGZ2bjFWclZvMW16R08ybXlXVjc1U1dFWFdhdStTYkZwblRwMDYxUWlxcGFXbEtUWTJWbWF6V1ZKWk1PMnZmLzJyM1hYY2JOaXNzdS9EV3UzKzZ0V3J4cmFtVFp1cVhidDJOdU5XckZnaHFXd0I0c0NCQXgzdSsyOWtzVmprNHVMeS8zMFpBQUFBZHpRQ1p3QUE0QmNiUEhqd2JUMmZOZVRrU0hGeHNSWXZYbXlzY2cwT0RsWnNiS3l4QXJXODhzRWlaN2k0dUtoRml4WTZjT0NBRVRZYk9uU29ldlhxcFlVTEYycjQ4T0VLREF5ME9hYmlxdHdCQXdZWXEwL0w3eXNzTExSckx5cEpqUnMzMWxOUFBXVUVvc3J6OWZWVlZGU1VEaHc0b0IwN2R1akJCeCtVdjcrL1NrcEtsSmFXcHUrLy8xNlMxS05IRCtPWU9uWHEySnpqK3ZYcktpZ29rRlMyRWxpU3VuVHBvbE9uVGlrcEtVa1BQdmlndkwyOUZSNGVydVRrWkVuU3ZmZmVLMDlQVDBsU3ZYcjFsSjZlcm5Ianh0a0Vub0tEZzdWZ3dRTFZxMWRQYjd6eGhyRzlmSURxeElrVGR2ZVVucDZ1V2JObUdSTzB6Wm8xVTB4TWpFd21rMmJQbnEwcFU2Ym93b1VMV3I5K3ZjM3E1RmF0V3VtbGwxNlN5V1QveDlmeVFiNUhIbmxFanozMm1QcjE2eWVwYkVYeXBFbVROR2ZPSE8zWnMwZGhZV0dhTTJlT1hGMWRsWkNRb0kwYk4wcVNKazZjcUQ1OStpZzNOOWN1WEppZG5hM0V4RVM3ejYzTS92MzdGUnNiSzBuNjZLT1A3UFovOXRsbldyWnNtZHEwYWVQME9RRUFBQUFBZ0J6T3JVaGw4emUzNnZEaHc4YnJSbzBhR2E5OWZYMzF5aXV2YU55NGNTb29LRERtTXJ5OHZQVHFxNi9helJIOUdpNWN1R0M4YnR1MnJSNS8vSEdiL2RaUW1aK2ZYNlg3L3R1VWxKUm8rUERocWwrL3ZwNTQ0Z203eXZ4cjFxelIyclZySlVrclY2NlVWRlloYjhPR0RaSWN6K1drcEtUb20yKyswV09QUFhiYnJ2UDgrZk9hTVdPR3dzTENOR0xFQ0RWdDJ0Um0vOFdMRnpWNThtVGRlKys5NnR5NXN6cDE2bFRwdWZMejg1V1ltS2orL2Z0WE9tYmx5cFhLeTh1VEpJMGVQVm9lSGg1Vlh0OFBQL3lnK3ZYcjM4UWQzWG5PblR1bnQ5OStXNWN1WGRMRml4YzFiZG8wdFcvZi9oZWZ0NmlvU0h2MzdwVWszWFBQUFFvSkNkSDMzMyt2aGcwYlZuck03WHBlU2t0TGRlellNUVVFQktoT25UcEdhSGIxNnRYYXMyZVBhdGFzcVZHalJobmgyV3ZYcnVuOTk5L1hpQkVqNU8vdi80dnZIUUJ3WnlGd0JnQUFmbk5hdG14cHQ2MjB0RlRKeWNuNjhNTVBiVm9xWkdabWF1N2N1V3JWcXBWNjlPaWhybDI3eXRmWDk0YWZjZTdjT2UzYXRVdUJnWUdLakl4VVZsYVdsaTFicG9NSER4cGordmZ2cjdpNE9LMWF0VXFiTm0xU1hsNmVaczZjcVgvODR4ODNYRGxia2FlbnAxRUJ5ODNOemRqZXZIbHp1YnE2NnNDQkF3NlA2OUtsaTFKVFV4VVFFS0Npb2lJdFhMaFF0V3ZYMWllZmZDS3ByQnBabHk1ZGpQSE5talZUYkd5c0dqWnNxT0RnWUFVRkJXbjE2dFdTSkI4ZkgwbFN4NDRkdFdMRkNyVnAwMGExYXRYUyt2WHJqVXAxa215cWVYWHYzbDNObWpWVG16WnQ3Q3BzQlFVRjJWM3Y1czJicS93ZUVoSVNsSitmTDBueTkvZlhpeSsrYUlUSS9QejgxTFZyVjdzMkdKNmVuaG94WWtTbEUyRm56cHd4WG9lRWhEZ2NNMjdjT0tXbXB1cmt5Wk9LajQ5WFVWR1Jmdjc1WjBsbGxlMnNLNTFMUzB2dFdzTVdGaGFxc0xDd3l2dXFiUHpaczJkMStQQmhJOHduU1o5Ly9ya2s2ZVdYWDdhYnFMU3VhbzZKaWRHb1VhT2Mva3dBQUFBQUFINXJvcUtpYkJiam1jMW1IVGx5Ukh2MjdOSHAwNmMxWThZTU5XblN4TmkvZXZWcTdkdTNUNjFhdFZMNzl1MFZFUkZoTTRmeWE4ak96allxdmt0bGkvQ3MwdExTdEhUcFVtTWhuMVZoWWFFU0VoTDA1Sk5QMmxXK3YxbCtmbjU2K09HSDdiYUhoWVZKS2x1NFoxVnhrV0ZWcXFyb2RxZjcrdXV2bForZnI5T25UenRjdUZoUVVHQVQ1Sk9rSzFldTJNMEhXYjM4OHN2R1FzU1FrQkNqQThITlZPcXpWcXdyNzZ1dnZ0SVBQL3lnSDM3NFFVOCsrYVRkTWJ0MzcxWldWcGF5c3JMazQrTlRhWUFvTXpOVHMyYk5NczQxWnN3WWgrTSsvZlJUbzR0QVRFeE1wZGQ2OXV4WkxWcTBTS2RQbjlaYmI3Mmx4bzBiUzVMMjdkdG5VM0d2S3VXRGI1Vjl0c3h2c2dBQUlBQkpSRUZVVDAyYk50VzFhOWZzV3VjNlltM0ZXMWtIQ2F1c3JDek5tREhEcVd0Y3YzNzlEZWVRNjlldnIzUG56aG5mMjY1ZHUyNFlPQ3ZmZWFLaXZuMzdLakF3VUNVbEpYcnR0ZGNrU1hGeGNUcHc0SUNXTEZtaVAvN3hqM3JxcWFjY3pvSGVydWZsNU1tVG1qcDFxcVN5aGJ0UFBQR0VKT25Ja1NOR3RjY0pFeVpJS2d2R1RaczJUU2RPbk5EZXZYdjEwa3N2Nlo1NzduRjRYOWV2WDYvcWE2bFNuejU5akdzQ0FQeStFRGdEQUFDL0NrZHRFOHFyckdWQStWQlRWbGFXVHA0OHFkVFVWS1drcEJnQklha3NyQlFaR2FtVWxCU1p6V1lkUFhwVVI0OGUxWnR2dnFuNzdydFAwZEhSNnRDaGcvRVg1YUtpSWozNzdMUEc4Y3VYTDVkVXRqclVZckhvNk5HamRwTnhpWW1KZXVpaGg1U1NraUpKeG9wSVIwR3JHM0Z4Y1hHNENxeXlLbXlGaFlWS1RFeFVTVW1KNHVMaTVPSGhZYXg4azZRZE8zWklLbXYxc0gvL2ZrbFM2OWF0RlJvYXFvQ0FBQ1VsSlNrckswdloyZG5hdDIrZkpLbFdyVnJHY1dQR2pKR0hoNGN4WVphYm0ydTBwc3pQejllT0hUc1VIaDZ1UC96aEQwYTd6dHVoVmF0V1NreE1sSStQajE1NTVSWFZybDFiWDMzMWxUNy8vSFB0M2J2WGJoSlhLbHRKTjMzNmRQbjcrNnR0MjdacTNyeTVtalp0cXBDUUVKbE1KcHVKNGNqSVNMc0pqb3lNREIwK2ZGaFJVVkU2ZE9pUU1Va2tTZjM2OWRQVFR6OXRWSC96OS9jM25rR3oyYXlNakF5ZFBuMWFYMy85dFU2ZE9xVW5uM3hTYmR1Mk5ZNy8rT09QZGVMRUNhUGxhS05HamRTZ1FRTmpRdlAxMTEvWDl1M2JIWDRYR1JrWmxYNjN1Ym01RGlmY2Z1bEVOZ0FBQUFBQS95bGVYbDZxWGJ1MkRoOCtySlNVRkIwNGNNQlloQ2FWQldDc1ZlN3o4dktNZVlIazVHUWxKeWVyZXZYcWF0Kyt2YnAwNldMWFNyS2lpb3ZrekdhejhYZnp3c0pDalJvMXltWmV5V3IxNnRYR2ZGQm9hS2pxMXEycnZYdjNhdVBHalRwMjdKak4yRnExYXVueTVjdVN5dWE5OXUvZnI4NmRPMnZnd0lGcTNicjFUVmZhbDhwYVlRNGJOcXpTL2VYblBHNDBKMkEybStYbTVpWVhGeGNkUFhyMHBxL2xQOFhhNnJLNHVOaXVKZW50WUsxWTUrTGlJaTh2TDJWbVpxcGF0V3FxV2JPbWZ2cnBKK1htNWhwanJYTXZqclpadis4ZVBYb1k4MmR2dlBHR21qZHZmbHNxUFZtdnMwR0RCZzduR3EwTEZxV3F3MjM1K2ZsR2dHN1ZxbFV5bVV3YVBYcTAzYmp5ODU3dTd1NlZudS9nd1lQR3MvKzN2LzFOaXhjdmxvZUhoOTBpNEtwVVZXbk42bForWDY1ZXZXb0VwQnlaTzNldThkclgxOWZ1TTh4bXM5M2M0eE5QUE9IMGZlM2N1Vk03ZCs1MHVNOGFpbHUyYkZtbHg3ZHMyVktCZ1lIR1BLUlVObWR0WGRpOGFkTW1wYVdsYWRHaVJYYlhmcnVlbHlOSGpoaXZXN2R1TGFuczJUaDU4cVNrc25iQjllclZreVI1ZUhnb0tpcEtKMDZjMEtWTGwvVDg4ODlyN3R5NU5zRmNBTUIvTndKbkFBRGdOMmZyMXExNjU1MTNLbDAxMTYxYk4wMllNRUcxYXRWU1hsNmVkdTNhcGUzYnQrdnMyYk15bTgxS1NrcFNVbEtTSWlJaWpBbEpzOWxzTjFFb2xmMGwyenJoNHUzdHJaaVlHSGw2ZW1yQmdnWEt6OC9YMkxGakpaVk5VdDJPa3VuT3lzdkxNMWE2VlNVek05TVlOM3YyYk5XdFcxY21rMG12di82NlhZQ3VTWk1tVHAzVHVoSXZQajVlRHozMDBFMWRkL2tKM3RkZWU4MEl1Rm0xYk5sU3ZyNittanQzcnJadDI2WTllL1lZazdWV3JxNnU2dHUzcnlJakk1V1FrS0NmZnZwSmtuVHAwaVh0MkxIRE9PY3p6enlqME5CUW94MUF3NFlORlJBUW9COSsrTUU0MTVZdFc0eXFhLzM3OTljYmI3eWhPWFBtR0N1RXQyM2JwbDI3ZGlra0pFVERodzlYejU0OWxaaVlxSVNFQkowN2Q4NW9sMkgxemp2dktDb3FTcTZ1cnNyUHo5ZktsU3RWVUZCZ2hCSWx5V1F5S1NRa1JDKysrS0x1dnZ0dUkzQVdIQnlzdG0zYnFrMmJOc3JJeU5Ea3laTXIvUjQzYmRxa1RaczJWZm45QWdBQUFBRHdXN2Q2OVdwajBaK1Z1N3U3T25mdWJCTks4ZkR3MEpRcFU3Um56eDRkT25SSXhjWEZ1bkxsaWhIdytNYy8vbkZUSVlmeDQ4Y3JNek5UN3U3dUtpNHVOdjUrWDc2aVVVWkdoajc5OUZQamZWUlVsSVlORzJZM0grWHY3Nis0dURoMTc5NWRLMWV1MUlvVksxUlNVaUtMeFdMTVFZV0dodXFmLy96bmJhM0lscCtmYjh3M3VMaTQyTFhRcTJqLy92MmFQWHUycWxXcnB1TGlZbU43K1hETGI0R2ZuNThrS1NjbjUxZHAyV2l0TW0reFdQVDAwMDlMS210Yk9HYk1HRDMvL1BNMll4MkZsNnpickhNdzNicDFVK2ZPblpXY25LejgvSHd0WGJyVXBocFR0MjdkSEFhOEtqdS90ZHI5eFlzWGpYK1hIL2YrKysvcjlPblQrdWFiYnlTVi9lei8rYzkvMnAxbjFxeFpxbG16cHBvMWE2YVpNMmZxcjMvOXE2NWZ2NjUvL2V0ZkNnb0tVcDgrZld6R1czOEhYRjFkcXd5Y2pSZ3hRZ2NQSGxSYVdwb3lNek8xYU5FaVRaa3lwZEx4enVyZHU3ZEdqQmloK1BoNG1jMW1OVzdjV01lUEh6ZjJXenN2bFBkTDJzSysrKzY3cWx1M3JzMjJmZnYyYWZiczJiZDh6dHZGemMzTitEMHRMQ3pVbURGakZCRVJvYmx6NStyUlJ4L1ZsU3RYak4rVDIvMjhXSDgvUER3OEZCa1pLYW1zcXAwMWlCY1JFV0Z6WEd4c3JEdzhQTFIwNlZJMWFkS2t5djhPMWF0WFQvUG16WFA2ZTRpTmpYVjZMQURndDRuQUdRQUErRlhVcTFkUER6end3QzBkR3gwZHJYWHIxdGxNOEhsNGVLaExseTRhUEhpd3dzUERqZTAxYXRUUW9FR0ROR2pRSUgzenpUZmF2SG16ZHUzYXBZS0NBcVBpbHlSVnExWk5vYUdoYXRLa2lWR0pxbEdqUnRxNmRhdVdMMSt1QVFNR2FNU0lFYXBWcTVha3N2TDdXN2R1TlQ2bmZmdjJxbDI3OWkzZHozOWF0V3JWRkJBUVlGUEpLeVFrUkVPR0RORzZkZXVjUG8rems2U2hvYUUyVmIrc1dyWnNhYmRTdFdIRGhscXdZSUZDUWtLVWxwWm1FemJ6OXZaV2RIUzBoZzRkYXF5azY5V3JsM2J1M0ttTkd6ZnE3Tm16eHRpd3NEQU5IRGhRVWxtTDBKU1VGR1AxWHZuMmw5WnFaOTdlM21yUW9JRkNRME8xZVBGaXJWbXpSbXZXckZGdWJxNktpNHRWVUZCZ3RCSnQwYUtGZnZ6eFIyTWlMaVFrUkMxYXRGQ0xGaTEwNzczM0dpc01QVDA5OWNvcnIrakVpUk5LUzBzelZ2dVp6V2JsNXVZcUtDaEkxNjlmMS9qeDQ5V2hRd2ZqbmlRWjFlUUFBQUFBQUxpVFBmcm9vMHBPVHRaMzMzMm5SbzBhcVgvLy9vcU9qbGIxNnRWdHhubDRlS2hIang3cTBhT0hDZ29LdEgvL2ZuMysrZWM2ZXZTb1dyWnNlZE1WZGU2Nzd6NTkrKzIzS2lrcHNkbGV2dkpQL2ZyMTljQUREMmpkdW5XcVg3Kyt4b3dabzd5OFBLTlNrSitmbng1NjZDRTk5TkJEOHZUMGxGUVcvdWpkdTdjKytPQUQ3ZG16eDFqczkvampqOS8yOXAvSGp4ODNyajhpSXVLRzdmL2F0V3NuTnpjM203Q1pkZnR2U2FOR2plVHE2cXJ2dnZ2dXRnZk92djc2YTMzMzNYY085NWxNSnRXb1VVTkZSVVVxS2lxU0pLUHl2S050NWNYSHgrdlFvVVBxMmJPbjR1UGpiZmI1K1BqY1ZFWDY4dk4xVXRrOFZzVUtXeHMyYkRCZVd5d1dtMHAzVnVVci9IZnMyRkh4OGZGYXVIQ2hPbmZ1YkxUOUxNLzZYRmlmNWNxNHVycnF1ZWVlVTF4Y25NeG1zOHhtczFHQnk4clJnc2diVlFyejhmSFJ0V3ZYalBtMk5tM2EyQVRPSG4vOGNidGpLZ2JPZkgxOTlkbG5uK25MTDcvVTFLbFQ1ZUxpb2pWcjFoZy9zME9IRGhsakhRWFlic1RaZHB6bGxhK3FWdDdVcVZQVnAwOGZaV2RuRzZFeHM5bXNyS3dzWGJod1FTYVRTY1hGeFVZM2hvc1hMOHBrTW1uZXZIa3FLU25ScDU5K0tuZDM5OXYrdkZoL1A0cUtpblQvL2ZmYmpkdS9mMytsRmRMUzB0S00rZjdldlh0cit2VHBOdnROSnRNdGRRWUJBUHgrRVRnREFBQzNqZlV2bkpHUmtXcmN1TEVtVHB4NFMrZHhkM2ZYNU1tVHRXVEpFb1dIaDZ0bHk1WnEzYnIxRFNkRXdzTENOR25TSk1YRnhXbjM3dDFHaWZ2MzNudFBJU0VoRGt1MUR4a3lSUGZmZjcvZHBOMnp6ejZyamgwNzZ0Q2hRL0wxOWRXUUlVT2N1dmFwVTZmYXRYUzhGWUdCZ2Irb210WGN1WE5WVkZRa2QzZDNlWGw1S1NBZ1FDNHVMdHF5WmNzdG43TkxseTRLQ2dxeVd3VnBuWHl0cUUrZlBuYXJLYVd5QUpja0RSbzBTTnUzYjFlZE9uWFVvMGNQZGUvZTNlNW43Tzd1cm43OStxbGZ2MzdLeU1oUWNuS3lVbE5URlJNVFk3UmdtRDU5dXFaTm0yWUUwSm8wYWFJV0xWcW9vS0JBblRwMVVydDI3UlFlSG03OC9FMG1rMGFNR0tIQmd3Y3JNVEZSKy9idDA4aVJJK1h0N1MycHJIVDgxS2xUNWVibXBoWXRXaGdyQ2lzeW1VeUtpSWhRUkVTRWhnNGRLa2s2Zi82OGpoOC9MbmQzZDdtNHVDZzRPTmpocE9QQWdRT042d1VBQUFBQTRFNWxNcGswYytaTUZSWVc2cDU3N25IcUdPdUN0T2pvYUYyNmRNa3VRR1hWbzBjUHU2cnBWcDA2ZFZKMmRyWmNYVjFsTXBuazZlbXA4UEJ3OWV6WjB4amo1dWFtK1BoNDNYWFhYWXFJaUpDN3U3dkdqUnVubjMvK1dkMjdkMWZQbmozbDRlRmhkKzU2OWVwcHhvd1ppbzJOMWViTm0xVlVWS1JPblRyWlhac2sxYWxUeCtIMWRlM2F0Y3I5VWxsb2J0R2lSWHIxMVZmMTRJTVBPaHhqclJMbjcrOHZMeTh2ZGU3Y1dSa1pHWEozZDVlZm41K2lvcUp1dW5yOXI4M0x5MHNkT25UUUYxOThvYnZ2dmxzQkFRRzM3ZHhyMXF5UlZEYTM4OUZISHhselBWWnIxNjVWUWtLQzBmWnc3ZHExa3VSd1czbUJnWUZhdW5TcDdycnJMcnQ5VzdkdXRWbTA2aXczTnpkajRldmx5NWVOVUZkT1RvNzI3Tm5qMVBIbERSbzBTSFhyMWxXblRwMk1PYlB5cklHNjR1SmlXU3dXaDJPc2dvT0ROWG55WkRWczJOQm00ZTh2WmUwKzRlTGlvcWlvS0gzMDBVZTNkQjVyZThtUWtCQ0hBVUZKQ2dvS3N2dU9DZ29LakVwaGp2VHMyVk5uenB6UnYvNzFML1hyMTAvdDI3YzM1aE1YTEZpZzB0SlMrZnI2NnFtbm5qS09xU3h3NXNobm4zMW0xNUx6MjIrLzFiZmZmbXV6eldReUtTY254eWE4ZGJ1ZmwxOURabVptbGUwOEFRQjNIaGRMeFY1TEFBQUF3SC9JalNhNG5HVTJtMlV5L1hzdFJWRlJrY05KWVFBQUFBQUFnTitUaW5NZWQ0THIxNjlyeFlvVnlzdkxVM1IwdE82KysrN2JjczZCQXdmYVZiV1RwTkdqUnh1dEJDOWV2S2hMbHk1Smt0RWUwTkcyR1RObXFFR0RCcFYrM3MwRWF3WU9IS2hKa3liWkhCY2NIS3ozMzM5ZmttMTFzSDc5K21uYnRtMlN5dHBiUHZua2s4WjVubnZ1T2FONjFZWU5HL1RsbDEvcTVNbVROcDgxWnN3WXU4OHZMaTYycVdhMVlzVUt1M2FUa3JSeTVVcWRPM2ZPWnB1MWZXajVhN3hSaGJQeSs2MzMrOEFERHlnckswc0hEeDVVczJiTjlPYWJiOW9jVS80K3JaWXVYU3JKOXJ1eVdDeUtpWWxSZG5hMmhnOGZyckZqeHhyakR4MDZaRlFwYzNTUDVWdHFybCsvWHI2K3ZqYlhzR1BIRG8wYk44NElnQVVFQk9pQkJ4N1FnQUVEak9CbVVGQ1FUVkN1NHMrenF1ZGl6Smd4V3JKa2lieTh2RlJhV3FyaTRtSUZCQVNvZi8vK0Nnd00xRjEzM2FXNzdycExkZXJVTWVaTGIrZno0dVBqWXhlT1BILyt2RDcrK0dQak00WU5HMWJwOVpjWEZCU2tsaTFiU3BMNjl1MnI2OWV2eTlYVjFWaTRXMWhZcUd2WHJrbVNFWlNUWklTRVBUMDlqWGEvUFhyME1OcmZBZ0QrczF4KzRmOUJkMmY5Q1JVQUFBQy9LN2NqYkNiSmJ1S1ZzQmtBQUFBQUFMZ1QzR2xoTTZtc2JlT1FJVU8wYytkTy9lLy8vcS84L2YwVkdCZ29QeisvRzg0VlZWWk4zdFhWVlkwYk45YnAwNmNkSG5mbXpKbWIybFpVVktTMzNucExtelp0TXZhVmJ5Tm9EZjg0NDBidFVNdXpocDA4UER6c09pNlU3NnBnTXBsMCtQQmhiZDY4MldhTW84Qlp4VXFBMzMvL3ZjUEEyUmRmZktHMHREU2JiZGJBMlM5VldscHFWRGhyMzc2OTNYNXJ1T3hHdnZqaUM2UE41Q2VmZktKUFB2bEVVbGtMemViTm14dmpuRzJwK2VhYmJ4clZ3azZkT3FXLy9PVXZXcjE2dGJadDI2YWZmdnBKeTVjdnQ2bGdhQTFKV1ZtcjZqbFRRZXp1dSsvV3VuWHJWTDE2ZGMyY09WTUhEeDVVblRwMWpKYWJVbGtWdGhNblRxaDY5ZXBHbDRpcTNNenpJdjI3S3FMVjIyKy9iYnp1M0xtejNmNmJFUndjckNWTGxraXlyUnBvL1JsSi93N1FEUnMyVEtOR2picmx6d0lBL0RiY2VYOUtCUUFBQUFBQUFBQUFBUENiNWVYbHBZRURCeW84UEZ4ZmZmV1Z6cDQ5NjdBNm1TT09BbWVTRkJFUm9VNmRPbW4zN3QxS1QwOVhtelp0Tkg3OGVQbjUrYWxaczJZM2RYM2wyeGxXVkZCUWNGUG55cy9QVjgyYU5aMWFlUG4yMjI5cjM3NTlPblhxbEs1Y3VhS2FOV3NhKzhvSGlHNm1SV0pPVG83Tis5T25UNnR0MjdaT0gzODduRDE3Vm9XRmhaTGtWSkRLa2V2WHIrdkREeitzZEwrN3UzdWxMVFlyc3JiS3RJWUJ6NTgvcitlZmYxNStmbjZLaVluUmtDRkQ5TkZISDZsSmt5Ynk5UFEwanF0ZXZick5lYXdWdmF6S0J4R2ZlT0lKU2RMWXNXUFZzV05IQlFRRUdJdGtyZWY1OGNjZnRXVEpFcVducCt1Nzc3N1RUei85SkVsNitPR0hIWVlISy9vbHo4dlZxMWUxWThjTzQzMVFVSkJST2EweVBqNCs4dmYzTjk1YkxCYmpjekl6TTQzUW03V0ZxeVM3SUp4VUZrTGJ1SEdqY1czbFEya0FnTjhQQW1jQUFBQUFBQUFBQUFBQS91T2FObTFxdExIOHBWcTFhcVZXclZvcEtTbEprdVR0N1cyRTA2S2lvdXlDVjVYeDhmR1JsNWVYb3FLaVZLMWFOYU9LbGRYaHc0ZU4xb3pPMnJScGswMTFySjkvL2xudnZQT084ZHJLeGNWRkxpNHUycjU5dTVLVGs3Vm8wU0lqRkZVK2tHY3ltVFJwMGlSTm1qUko4K2ZQdDJ1VldGN0ZFRkZxYXFvZWZmUlJ1M0gvOHovL0k2a3NJSldlbmw3cCtjcUhsS3l1WHIxYTZYaXA3T2ZzNit1ckkwZU9hUEhpeFdyVHBvM05ma2R0T2l1MnA5eStmYnUrK2VZYjQvMjhlZk8wZi85K293cGRqUm8xakZEYmpRd2RPbFJidG13eDN1L1lzVVBGeGNYS3ljblIvUG56MWJCaFEwMllNRUd0V3JXeXFZUlhNV0JXMGNtVEoyVXltZFNyVnk5alcrM2F0UlVjSEt6YzNGeTk5OTU3U2s5UE44NTUrZkpsclZxMXl1NDhGeTVjc0hsL081NlhpajcrK0dPYjcydisvUGxWM3B0a1crVlBLbXY1YTNYOStuWGw1ZVhaSGVOb1cxRlJrUkZLczRiL0FBQy9Qd1RPQUFBQUFBQUFBQUFBQVB5dUJRY0g2K0xGaTBiUXBxQ2d3QWhiMWE5ZjMrazJpekV4TVJvMWFwUTZkKzZzenAwNzJ3WE9ib2NyVjY0NFBHOUpTWWsrK09BRFhibHlSVmV1WE5HcnI3NXFoTnVzNFo2YnFXNG15YTdONlBIangzWGx5aFc3YWwzT2V1MjExMjc2R0ZkWFZ6MzMzSE1hTldxVUxseTRvQTBiTnR6ME9lclZxMmZ6UGlBZ3dLWmRxY1ZpY2JwS1hrV2pSNDlXWkdTazNuMzNYYVducCt2Nzc3ODNRblRXcW1PU1ZLZE9uU3JQODlwcnI4bkh4OGNtY0hieDRrVmxabWJLemMzTnFPcFZrWitmbjBKQ1FoUVVGS1N3c0RCRlJFVFk3TC9kejB0MmRyYldybDFiNWIwNDQ5cTFhOGJyZSs2NVIyKzk5WllrMjVhYTVjT0UxaENoOVhjTUFQRDdSdUFNQUFBQUFBQUFBQUFBd08rYXRZV2gxWkVqUjR4dHR6TTAxcTFiTjd1S1hHdldyTkU3Nzd5amF0V3E2ZE5QUDczbGM3dTd1K3VGRjE3UWhBa1RaRGFiZGVEQUFhMWZ2MTZEQnc4MkFrU09xbFdWOS9QUFArdnk1Y3RxMUtpUlNrdExsWktTSWtueTlQVFV0V3ZYVkZwYXFtM2J0bW5Zc0dHM2ZKMjNvbTdkdXJyMzNudDE5T2hSSlNjbjIrejcrT09QYjNoOGl4WXQ1TzN0WFdsTDA3Q3dNSWVWMHFSL0I1MHF0cW9zWDhtdGJ0MjZtajU5dXRhdlg2OXo1ODZwZnYzNlNrOVAxN0ZqeDR3eDd1N3VEcXUvdWJpNHFHSERoZzQvKzczMzN0Tjc3NzJuMGFOSEt6QXdVTDYrdnZMMDlGUmFXcG9rNmRWWFgxVlVWSlMyYjkrdWxTdFg2dUdISDY2MGJXeEZ0L0s4V0N3V0xWaXd3QzZjRnhrWnFmbno1OXRVSE12SnlkSDQ4ZU4xK2ZKbFNWTGZ2bjF0anJseTVZck50UUFBL3JzUU9BTUFBQUFBQUFBQUFBRHdYNkd5NmtvVld6ZzZZckZZMUtkUG4wcjNGeGNYT3p4UG56NTlOSFhxVk9OOWNIQ3czbi8vZlVsbFFibnliUy9Ed3NJVUd4dXJwVXVYU3BJKy9QQkQvZUVQZjNDcXdsbDJkcmFtVFp1bURoMDZLRDQrWHA5Ly9ya3VYYm9rU2VyVnE1ZU9IRG1pN094c3JWKy9YZzg4OElBOFBEeHVlTTlmZnZtbGxpeFpJb3ZGb29zWEw4clgxOWZtdUlLQ0Fwbk5adFdvVWFQSzg1U1dscXEwdEZTU2RPN2NPWnRxWWRaN3JZcWJtNXM2ZE9pZzFOUlVtN2FTdjhUWXNXTnZhdC9ISDMvc01Cem43dTV1MDZLek1zdVhMNWRVMXViVUdvYk16czdXNXMyYjllYWJiOHBpc1dqdDJyV2FQSG15elhHMzgzbFp0MjZkRGgwNkpLbXM4bHpMbGkyVm1wcXF0TFEwTFY2OFdPUEhqNWNrWGJwMFNkT25UemZDWm9NSEQxYnIxcTF0enBXYm0ydThQbmJzbU1ObjM5RzJaY3VXR1JYUUpQc2dJQURnOTRIQUdRQUFBQUFBQUFBQUFJRGZOV3QxcTZlZmZscG56cHhSMTY1ZDllS0xMK3JZc1dQeTgvTXp4bFVNdXpqcnlwVXJXcmh3NFcyNzNxb01IejVjZS9mdWxjVmkwWi8rOUNmNSt2b2FGYW1xcW5BMlpjb1U1ZVRrS0NrcFNTTkhqclFKY2cwWU1FQmVYbDVhdTNhdGNuSnl0R0xGQ2ozKytPTlZYc2VxVmF1VWtKQ2d6WnMzeTJLeGFQYnMyU29zTE5TZi8veG5oWVdGNmZqeDQ1bzNiNTVxMWFxbDExOS92ZElBMi9Ianh6Vmd3QUJkdjM1ZFVsbHc3MWFNSHovZUNFU1ZkK0hDQmFjQ2c2dFdyZEtxVmF1TTEvOEowNmRQVisvZXZXMjJOV2pRUUQ0K1BycDY5YW8rK3VnalhieDRVWkxVczJkUFBmUE1NemY5R2M0K0w4ZVBIOWVTSlV1TTl5TkdqTkRJa1NNMVljSUVwYWVuYThPR0RYSnhjVkh2M3IwMWUvWnNaV2RuUzVLaW9xTDAxRk5QMlgxdVRrNk84ZHJOelUzdTd1NUdtODJLNzZ0VnEyWlRQYTI0dUZqWHIxK1hwNmNuMWRFQTRIZUt3QmtBQUFBQUFBQUFBQUNBTzBwSlNZbm16NSt2czJmUGF0R2lSYi80ZkFjUEhsVGp4bzJOU2xQV3o1ZzNiNTYrKys0N203R3hzYkhxM3IyNzhkN0h4K2VtUHN2VjFWVXZ2L3l5YXRXcVpRU0dyTUdkcWdKbk9UazVjbk56VTF4Y25PYk1tV05VcDRxS2lsSjRlTGk4dmIyMWJ0MDZXU3dXclZ5NVVzMmJOMWU3ZHUwcVBaODFuSlNWbGFXTkd6ZnExS2xUa3FTVksxZnFoUmRlMEo0OWU1U2RuYTNzN0d6OTdXOS8wMHN2dldRVEtySUtDd3ZUdDk5K2E3eHYxNjZkVFd0S1I2MHdIUVhJeWdjSEszSjNkNWZaYkpiRllwR2JtNXZOZFZqRFY2NnVya2JGTHhjWEY3MysrdXVWbnErNHVGaUxGeTgycW9rRkJ3Y3JOalpXTld2V3RCdnI2SjZyNHVMaW9oWXRXdWpBZ1FORzJHem8wS0hxMWF1WEZpNWNxT0hEaHlzd01ORHA4em56dktTbnAydldyRmxHNWJObXpab3BKaVpHSnBOSnMyZlAxcFFwVTNUaHdnV3RYNzllNjlldk44N2RxbFVydmZUU1N3NmZ1M1BuemhtdkgzbmtFVDMyMkdQcTE2K2ZKS2wvLy82YU5HbVM1c3lab3oxNzlpZ3NMRXh6NXN5UnE2dXJFaElTdEhIalJrblN4SWtUcTZ3YUNBRDQ3U0p3QmdBQUFBQUFBQUFBQU9DT2N1REFBVW15YWQwb1NTTkhqdFNqano1cU4vNysrKyszMjFaUVVHRHpQamMzVjhIQndaS2tqSXdNdmZYV1cwYllyR2ZQbmlvb0tOQVhYM3loaElRRS9menp6NHFKaVhFWWtycDgrYklSZ3JPR3dpcXFXN2V1OGZyTW1UTzZldldxSk1uYjI5dG1uTFZxbUZRV1pIcisrZWUxZCs5ZXBhYW1TaW9MSThYRnhVa3FDMDFGUjBmcnM4OCtrOFZpMFVzdnZhUlpzMmFwUTRjT3hqbUtpNHR0enQrNGNXUHQyN2RQYTlldWxTVFZxMWZQYVBrWUZ4ZW5FeWRPNk15Wk16cHc0SUFXTGx5b2lSTW4ydDJMbDVlWGF0V3FwV3JWcXVtKysrN1Q0NDgvN25EY3piQzJwSlRLZnNaYnRteFJRa0tDbGkxYnBwbzFhMnJXckZtS2pJeVU5Ty93MnJCaHcyeGFOOWFxVmN2dXZLV2xwVXBPVHRhSEgzNW8wN295TXpOVGMrZk9WYXRXcmRTalJ3OTE3ZHBWdnI2K043ek9jK2ZPYWRldVhRb01ERlJrWktTeXNySzBiTmt5SFR4NDBCalR2MzkveGNYRmFkV3FWZHEwYVpQeTh2STBjK1pNWS8vdGVGNFNFaEtVbjU4dlNmTDM5OWVMTDc1b2hNajgvUHpVdFd0WG02Q1pKSGw2ZW1yRWlCR1ZWcTQ3YythTThUb2tKTVRobUhIanhpazFOVlVuVDU1VWZIeThpb3FLakphb0RSbzB1T1ZxZHdDQS8zOEV6Z0FBQUFBQUFBQUFBQURjRWNvSHNLU3lrRmhwYWFueHZxaW9TTG01dVU2ZEt5MHR6WGhkczJaTmpSa3pSdHUzYjllK2ZmdDA2TkFoSXl3VEZoYW15Wk1ucTdpNFdCTW5UalFxZ20zWnNrVWRPM1pVLy83OTFiWnRXK05jK2ZuNWR1R2U4dWJPbmF0VHAwN0p6YzFOcGFXbHlzcktNajZyWHIxNk5tUExoMzRtVFpxazVPUmtKU1VsR2RzZWVlUVJOVzdjMkhqLzFGTlA2ZURCZzhyTnpWVlJVWkZtelpxbFNaTW02Zjc3NzllbFM1ZU1Ob3FTMUx0M2IzWHIxazJ6WjgrV1ZGWkZiTmFzV1ViUXl0M2RYUys4OElMaTQrTlZVRkNnVFpzMnFYSGp4ZzdEZTU5ODhvbngrb01QUHJENUdYend3UWVWZmhlNXVibmFzR0dEQmcwYVZPa1lxMUdqUnVuOCtmTTZkZXFVVVhXc2ZOdkh5bVJsWmVua3laTktUVTFWU2txS0VZaVN5c0paa1pHUlNrbEprZGxzMXRHalIzWDA2Rkc5K2VhYnV1KysreFFkSGEwT0hUcm82NisvbGxUMmZEMzc3TFBHOGN1WEw1Y2t0VzNiVmhhTFJVZVBIclVMV1NVbUp1cWhoeDVTU2txS3BMS0tkT1hkanVlbFZhdFdTa3hNbEkrUGoxNTU1UlhWcmwxYlgzMzFsVDcvL0hQdDNidlhMbHdwbFZWSm16NTl1dno5L2RXMmJWczFiOTVjVFpzMlZVaElpRXdtazc3NjZpdGpiR1JrcE4zdlhrWkdoZzRmUHF5b3FDZ2RPblRJNXRucTE2K2Zubjc2YVhsNWVWVjZYd0NBM3pZQ1p3QUFBQUFBQUFBQUFBQis5NjVldmFvZmZ2akJlQjhXRnFacDA2WVpiUlFsYWUzYXRVYTFyaHRwMTY2ZE9uWHFwSXlNRE0yYk4wLzc5dTNUdSsrK2F6UG12dnZ1MDdScDArVHQ3UzF2YjIvTm56OWZNMmJNVUhwNnVrcEtTb3d3MGMxbzJyU3BkdS9lN1hDZnRXV2hKR1ZuWnh0VnVJWU5HNmI3Nzc5ZkpTVWxSdUFzS2lwS28wYU5zam0rWnMyYW1qbHpwdjc4NXorcnRMUlVYbDVlUmx2TkdqVnFxRm16WmpwKy9MaEdqeDZ0NXMyYmErYk1tVVlieHNtVEo2dHAwNlkyNXdzS0N0TDQ4ZVAxMm11dlNaTGVmdnR0aFlTRXFFV0xGcFhlMzRvVks2cDhYMTVlWHA0Ky9mUlR1OERaMy8vK2R5VW5KeHV0R2EyZWZmWlpuVHAxU3BNbVRaS0xpNHROQ0twNjllbzJZN2R1M2FwMzNubkhxQVpXVWJkdTNUUmh3Z1RWcWxWTGVYbDUyclZybDdadjM2NnpaOC9LYkRZcktTbEpTVWxKaW9pSU1MNURzOW1zWThlTzJaM3J5SkVqUmdqTTI5dGJNVEV4OHZUMDFJSUZDNVNmbjYreFk4ZEtLcXRTMTc1OSswcS9EMGVjZVY1YXRtd3BYMTlmelowN1Y5dTJiZE9lUFh2c3FxVzV1cnFxYjkrK2lveU1WRUpDZ243NjZTZEowcVZMbDdSanh3N3QyTEZEa3ZUTU04OG9ORFJVZVhsNWtxU0dEUnNxSUNEQTVuZHZ5NVl0MnJ4NXM2U3lDbTV2dlBHRzVzeVpZN1JTM2JadG0zYnQycVdRa0JBTkh6NWNQWHYydktsN0JnRDgveU53QmdBQUFBQUFBQUFBQU9CM3I3aTRXRjVlWHJwMjdab2VmUEJCalJzM3ptZ2JlS3YrOUtjL3FhaW9TUDcrL2hvNmRLaDI3OTZ0TTJmTzZPNjc3OWJJa1NQVnVYTm5tL0YxNjliVndvVUx0WHo1Y20zY3VGSHQyN2MzV2p0OGl6ZTdBQUFISFVsRVFWUmFCUWNINi8zMzM1Y2tUWmt5eFNhb0kwa1JFUkdTeXNKSDd1N3U4dkx5VW5Cd3NBWU9IS2h1M2JvWjR3SURBelZseWhRbEpTVVpnYVVISDN4UXUzZnZsdGxzMWwvKzhoZWowbGQ1clZ1MzF0U3BVL1gzdi85ZFk4ZU9WVUJBZ0NUSlpETHB4UmRmMUpFalJ4UWRIYTNzN0d6VnExZFA2ZW5wR2pac21QcjA2ZVB3TytyVHA0OVNVbEtVbEpTa3FLZ28xYTlmLzJhKzRwc1NHQmdvTnpjMzNYWFhYUm93WUlDYU5XdW1SbzBhR2Z1clZhdW1pSWdJdWJtNUdVRTVxZXc3N2R1M3I4MjVvcU9qdFc3ZE9wdkFtWWVIaDdwMDZhTEJnd2NyUER6YzJGNmpSZzBOR2pSSWd3WU4wamZmZktQTm16ZHIxNjVkS2lnb1VPdldyUlVhR21wOGZtaG9xSm8wYWFKR2pSb1ovMnpkdWxYTGx5L1hnQUVETkdMRUNLT2Q1OWRmZjYydFc3Y2FuOU8rZlh2VnJsM2I1anB2eC9QU3NHRkRMVml3UUNFaElVcExTN01KbTNsN2V5czZPbHBEaHc0MUtxTDE2dFZMTzNmdTFNYU5HM1gyN0ZsamJGaFltQVlPSENoSjZ0aXhvMUpTVW95V3BZV0ZoY1k0YTlEUDI5dGJEUm8wVUdob3FCWXZYcXcxYTlab3pabzF5czNOVlhGeHNRb0tDbXhhdWdJQWZqOWNMRFJHQmdBQUFBQUFBQUFBQUhBSE9IcjBxSDc4OFVlN3RvNXhjWEdTcEQvKzhZOUdZS2E4aVJNblNwSUdEQmlnL3YzN1Yzcit6TXhNbFphV0dnR2pxaFFVRktpa3BFUitmbjQzY1FjM3I3UzAxS2FLVzJabXB2ejkvZVhqNDFQbGNjZU9IVlB6NXMzbDR1SlM2Wmo4L0h5dFdiTkdzYkd4Vlk3THk4dFRZbUtpemZlK2MrZE9TVktEQmcxc3dsdi9DZWZQbjVmRllwRzd1N3Q4ZlgzbDdlM3RjRnhhV3BxV0xGbWk4UEJ3dFd6WlVxMWJ0NWFucDZkVG4zSHQyalh0M3IxYnpaczNsNysvdjNKeWNoUVNFdUl3NUdjMm0zWHQyaldqSFdsNUtTa3BPblRva0h4OWZUVmt5SkJmL1hreG04MktqNDlYblRwMTFLTkhEM1h2M3IzS2U4N0l5RkJ5Y3JKU1UxTVZFeE5qVks4cktDalF0R25UTkcvZVBPTlplL2JaWjFWUVVLQk9uVHFwWGJ0MkNnOFB0L3MraW9xS2xKaVlxSDM3OW1ua3lKRzY1NTU3ZnIyYkJRQlV5cVdxLzJGMzVuZ0Nad0FBQUFBQUFBQUFBQUFBL0hld1dDeFZCZ2lkWlRhYmJhb0lGaFVWeWNQRDR4ZWZGd0R3NnlOd0JnQUFBQUFBQUFBQUFBQUFBQUJ3eWk4Tm5Oblg4d1FBQUFBQUFBQUFBQUFBQUFBQXdBRUNad0FBQUFBQUFBQUFBQUFBQUFBQXB4QTRBd0FBQUFBQUFBQUFBQUFBQUFBNGhjQVpBQUFBQUFBQUFBQUFBQUFBQU1BcEJNNEFBQUFBQUFBQUFBQUFBQUFBQUU0aGNBWUFBQUFBQUFBQUFBQUFBQUFBY0FxQk13QUFBQUFBQUFBQUFBQUFBQUNBVXdpY0FRQUFBQUFBQUFBQUFBQUFBQUNjUXVBTUFBQUFBQUFBQUFBQUFBQUFBT0FVQW1jQUFBQUFBQUFBQUFBQUFBQUFBS2NRT0FNQUFBQUFBQUFBQUFBQUFBQUFPSVhBR1FBQUFBQUFBQUFBQUFBQUFBREFLUVRPQUFBQUFBQUFBQUFBQUFBQUFBQk9JWEFHQUFBQUFBQUFBQUFBQUFBQUFIQUtnVE1BQUFBQUFBQUFBQUFBQUFBQWdGTUluQUVBQUFBQUFBQUFBQUFBQUFBQW5FTGdEQUFBQUFBQUFBQUFBQUFBQUFEZ0ZBSm5BQUFBQUFBQUFBQUFBQUFBQUFDbkVEZ0RBQUFBQUFBQUFBQUFBQUFBQURpRndCa0FBQUFBQUFBQUFBQUFBQUFBd0NrRXpnQUFBQUFBQUFBQUFBQUFBQUFBVGlGd0JnQUFBQUFBQUFBQUFBQUFBQUJ3Q29FekFBQUFBQUFBQUFBQUFBQUFBSUJUQ0p3QkFBQUFBQUFBQUFBQUFBQUFBSnhDNEF3QUFBQUFBQUFBQUFBQUFBQUE0QlFDWndBQUFBQUFBQUFBQUFBQUFBQUFweEE0QXdBQUFBQUFBQUFBQUFBQUFBQTRoY0FaQUFBQUFBQUFBQUFBQUFBQUFNQXBCTTRBQUFBQUFBQUFBQUFBQUFBQUFFNGhjQVlBQUFBQUFBQUFBQUFBQUFBQWNBcUJNd0FBQUFBQUFBQUFBQUFBQUFDQVV3aWNBUUFBQUFBQUFBQUFBQUFBQUFDY1F1QU1BQUFBQUFBQUFBQUFBQUFBQU9BVUFtY0FBQUFBQUFBQUFBQUFBQUFBQUtjUU9BTUFBQUFBQUFBQUFBQUFBQUFBT0lYQUdRQUFBQUFBQUFBQUFBQUFBQURBS1FUT0FBQUFBQUFBQUFBQUFBQUFBQUJPSVhBR0FBQUFBQUFBQUFBQUFBQUFBSEFLZ1RNQUFBQUFBQUFBQUFBQUFBQUFnRk1JbkFFQUFBQUFBQUFBQUFBQUFBQUFuRUxnREFBQUFBQUFBQUFBQUFBQUFBRGdGQUpuQUFBQUFBQUFBQUFBQUFBQUFBQ25FRGdEQUFBQUFBQUFBQUFBQUFBQUFEaUZ3QmtBQUFBQUFBQUFBQUFBQUFBQXdDa0V6Z0FBQUFBQUFBQUFBQUFBQUFBQVRpRndCZ0FBQUFBQUFBQUFBQUFBQUFCd0NvRXpBQUFBQUFBQUFBQUFBQUFBQUlCVENKd0JBQUFBQUFBQUFBQUFBQUFBQUp4QzRBd0FBQUFBQUFBQUFBQUFBQUFBNEJRQ1p3QUFBQUFBQUFBQUFBQUFBQUFBcHhBNEF3QUFBQUFBQUFBQUFBQUFBQUFBQUFBQUFBQUFBQUFBQUFBQUFBQUFBQUFBQUFBQUFBQUFBQUFBQUFBQUFBQUFBQUFBQUFBQUFBQUFBQUFBQUFBQUFBQUFBQUFBQUFBQUFBQUFBQUFBQUFBQUFBQUFBQUFBQUFBQUFBQUFBQUFBQUFBQUFBQUFBQUFBQUFBQUFBQUFBQUFBY003L0FXUHFHbFMvSDVPdEFBQUFBRWxGVGtTdVFtQ0MiLAogICAiVHlwZSIgOiAibWluZCIKfQo="/>
    </extobj>
  </extobjs>
</s:customData>
</file>

<file path=customXml/itemProps1.xml><?xml version="1.0" encoding="utf-8"?>
<ds:datastoreItem xmlns:ds="http://schemas.openxmlformats.org/officeDocument/2006/customXml" ds:itemID="{98EB5552-6A42-418A-B429-B403413D6E88}">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3</TotalTime>
  <Words>2620</Words>
  <Application>Microsoft Office PowerPoint</Application>
  <PresentationFormat>全屏显示(16:9)</PresentationFormat>
  <Paragraphs>204</Paragraphs>
  <Slides>24</Slides>
  <Notes>5</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1_Office 主题​​</vt:lpstr>
      <vt:lpstr>求索真理的历程</vt:lpstr>
      <vt:lpstr>一、历年考情</vt:lpstr>
      <vt:lpstr>二、命题规律与备考建议</vt:lpstr>
      <vt:lpstr>三、知识体系</vt:lpstr>
      <vt:lpstr>四、知识点解析</vt:lpstr>
      <vt:lpstr>幻灯片 6</vt:lpstr>
      <vt:lpstr>幻灯片 7</vt:lpstr>
      <vt:lpstr>幻灯片 8</vt:lpstr>
      <vt:lpstr>（二）实践与认识的辩证关系</vt:lpstr>
      <vt:lpstr>幻灯片 10</vt:lpstr>
      <vt:lpstr>幻灯片 11</vt:lpstr>
      <vt:lpstr>幻灯片 12</vt:lpstr>
      <vt:lpstr>幻灯片 13</vt:lpstr>
      <vt:lpstr>（四）真理的含义及特点</vt:lpstr>
      <vt:lpstr>幻灯片 15</vt:lpstr>
      <vt:lpstr>（五）认识真理是一个过程</vt:lpstr>
      <vt:lpstr>幻灯片 17</vt:lpstr>
      <vt:lpstr>幻灯片 18</vt:lpstr>
      <vt:lpstr>五、易错易混分析</vt:lpstr>
      <vt:lpstr>幻灯片 20</vt:lpstr>
      <vt:lpstr>幻灯片 21</vt:lpstr>
      <vt:lpstr>六、相关热点</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16</cp:revision>
  <dcterms:created xsi:type="dcterms:W3CDTF">2020-02-01T11:21:00Z</dcterms:created>
  <dcterms:modified xsi:type="dcterms:W3CDTF">2020-02-13T13:42:18Z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