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65" r:id="rId2"/>
    <p:sldId id="276" r:id="rId3"/>
    <p:sldId id="293" r:id="rId4"/>
    <p:sldId id="300" r:id="rId5"/>
    <p:sldId id="273" r:id="rId6"/>
    <p:sldId id="272" r:id="rId7"/>
    <p:sldId id="279" r:id="rId8"/>
    <p:sldId id="278" r:id="rId9"/>
    <p:sldId id="297" r:id="rId10"/>
    <p:sldId id="299" r:id="rId11"/>
    <p:sldId id="288" r:id="rId12"/>
    <p:sldId id="280" r:id="rId13"/>
    <p:sldId id="281" r:id="rId14"/>
    <p:sldId id="282" r:id="rId15"/>
    <p:sldId id="292" r:id="rId16"/>
    <p:sldId id="285" r:id="rId17"/>
    <p:sldId id="286" r:id="rId18"/>
    <p:sldId id="294" r:id="rId19"/>
    <p:sldId id="271" r:id="rId20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50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736861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 cstate="print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 cstate="print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3032616" y="1997569"/>
            <a:ext cx="3133746" cy="629783"/>
          </a:xfrm>
          <a:prstGeom prst="rect">
            <a:avLst/>
          </a:prstGeom>
          <a:noFill/>
        </p:spPr>
        <p:txBody>
          <a:bodyPr wrap="square" lIns="35223" tIns="17611" rIns="35223" bIns="17611" rtlCol="0">
            <a:spAutoFit/>
          </a:bodyPr>
          <a:lstStyle/>
          <a:p>
            <a:endParaRPr lang="zh-CN" altLang="en-US" sz="3900" b="1" dirty="0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41" y="2930302"/>
            <a:ext cx="5098334" cy="358731"/>
          </a:xfrm>
          <a:prstGeom prst="rect">
            <a:avLst/>
          </a:prstGeom>
          <a:noFill/>
        </p:spPr>
        <p:txBody>
          <a:bodyPr wrap="square" lIns="35223" tIns="17611" rIns="35223" bIns="17611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450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3032616" y="1997569"/>
            <a:ext cx="3133746" cy="629783"/>
          </a:xfrm>
          <a:prstGeom prst="rect">
            <a:avLst/>
          </a:prstGeom>
          <a:noFill/>
        </p:spPr>
        <p:txBody>
          <a:bodyPr wrap="square" lIns="35223" tIns="17611" rIns="35223" bIns="17611" rtlCol="0">
            <a:spAutoFit/>
          </a:bodyPr>
          <a:lstStyle/>
          <a:p>
            <a:endParaRPr lang="zh-CN" altLang="en-US" sz="3900" b="1" dirty="0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41" y="2930302"/>
            <a:ext cx="5098334" cy="358731"/>
          </a:xfrm>
          <a:prstGeom prst="rect">
            <a:avLst/>
          </a:prstGeom>
          <a:noFill/>
        </p:spPr>
        <p:txBody>
          <a:bodyPr wrap="square" lIns="35223" tIns="17611" rIns="35223" bIns="17611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920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3032616" y="1997569"/>
            <a:ext cx="3133746" cy="629783"/>
          </a:xfrm>
          <a:prstGeom prst="rect">
            <a:avLst/>
          </a:prstGeom>
          <a:noFill/>
        </p:spPr>
        <p:txBody>
          <a:bodyPr wrap="square" lIns="35223" tIns="17611" rIns="35223" bIns="17611" rtlCol="0">
            <a:spAutoFit/>
          </a:bodyPr>
          <a:lstStyle/>
          <a:p>
            <a:endParaRPr lang="zh-CN" altLang="en-US" sz="3900" b="1" dirty="0" smtClean="0">
              <a:solidFill>
                <a:srgbClr val="4040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048041" y="2930302"/>
            <a:ext cx="5098334" cy="358731"/>
          </a:xfrm>
          <a:prstGeom prst="rect">
            <a:avLst/>
          </a:prstGeom>
          <a:noFill/>
        </p:spPr>
        <p:txBody>
          <a:bodyPr wrap="square" lIns="35223" tIns="17611" rIns="35223" bIns="17611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0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4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5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6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7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8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9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9" r:id="rId20"/>
    <p:sldLayoutId id="2147483672" r:id="rId21"/>
    <p:sldLayoutId id="2147483674" r:id="rId2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551638" y="1918980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3600" dirty="0" smtClean="0">
                <a:solidFill>
                  <a:srgbClr val="FF0000"/>
                </a:solidFill>
              </a:rPr>
              <a:t>哲学基础</a:t>
            </a:r>
            <a:r>
              <a:rPr lang="zh-CN" altLang="en-US" sz="3600" dirty="0" smtClean="0">
                <a:solidFill>
                  <a:srgbClr val="FF0000"/>
                </a:solidFill>
              </a:rPr>
              <a:t>与马哲唯物论</a:t>
            </a:r>
            <a:r>
              <a:rPr lang="en-US" altLang="zh-CN" sz="3600" dirty="0" smtClean="0">
                <a:solidFill>
                  <a:srgbClr val="FF0000"/>
                </a:solidFill>
              </a:rPr>
              <a:t/>
            </a:r>
            <a:br>
              <a:rPr lang="en-US" altLang="zh-CN" sz="3600" dirty="0" smtClean="0">
                <a:solidFill>
                  <a:srgbClr val="FF0000"/>
                </a:solidFill>
              </a:rPr>
            </a:br>
            <a:r>
              <a:rPr lang="zh-CN" altLang="en-US" sz="3600" dirty="0" smtClean="0">
                <a:solidFill>
                  <a:srgbClr val="FF0000"/>
                </a:solidFill>
              </a:rPr>
              <a:t>核心知识</a:t>
            </a:r>
            <a:r>
              <a:rPr lang="zh-CN" altLang="en-US" sz="3600" dirty="0" smtClean="0">
                <a:solidFill>
                  <a:srgbClr val="FF0000"/>
                </a:solidFill>
              </a:rPr>
              <a:t>复习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高三政治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清华附中朝阳学校    肖丽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2194" y="1430215"/>
            <a:ext cx="42883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/>
              <a:t>第二部分</a:t>
            </a:r>
            <a:endParaRPr lang="en-US" altLang="zh-CN" sz="3200" b="1" dirty="0" smtClean="0"/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/>
              <a:t>马克思主义哲学唯物论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13240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91763925"/>
              </p:ext>
            </p:extLst>
          </p:nvPr>
        </p:nvGraphicFramePr>
        <p:xfrm>
          <a:off x="517187" y="111953"/>
          <a:ext cx="8502447" cy="2591204"/>
        </p:xfrm>
        <a:graphic>
          <a:graphicData uri="http://schemas.openxmlformats.org/drawingml/2006/table">
            <a:tbl>
              <a:tblPr/>
              <a:tblGrid>
                <a:gridCol w="1381951"/>
                <a:gridCol w="1391385"/>
                <a:gridCol w="5729111"/>
              </a:tblGrid>
              <a:tr h="370172">
                <a:tc>
                  <a:txBody>
                    <a:bodyPr/>
                    <a:lstStyle/>
                    <a:p>
                      <a:pPr algn="just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高考考点</a:t>
                      </a:r>
                      <a:endParaRPr lang="zh-CN" sz="1500" kern="100" dirty="0">
                        <a:latin typeface="Calibri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90825" algn="l"/>
                        </a:tabLst>
                      </a:pP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考查频率</a:t>
                      </a:r>
                      <a:endParaRPr lang="zh-CN" sz="1500" kern="100" dirty="0">
                        <a:latin typeface="Calibri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35305" algn="just" defTabSz="-635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提纲挈领</a:t>
                      </a:r>
                      <a:endParaRPr lang="zh-CN" sz="1500" kern="100" dirty="0">
                        <a:latin typeface="Calibri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344">
                <a:tc>
                  <a:txBody>
                    <a:bodyPr/>
                    <a:lstStyle/>
                    <a:p>
                      <a:pPr algn="just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265" algn="l"/>
                        </a:tabLst>
                      </a:pPr>
                      <a:r>
                        <a:rPr lang="zh-CN" sz="1500" b="1" kern="100">
                          <a:latin typeface="Times New Roman"/>
                          <a:ea typeface="宋体"/>
                          <a:cs typeface="Calibri"/>
                        </a:rPr>
                        <a:t>世界的物质性</a:t>
                      </a:r>
                      <a:endParaRPr lang="zh-CN" sz="1500" kern="100">
                        <a:latin typeface="Calibri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1500" b="1" kern="100" dirty="0" smtClean="0">
                          <a:latin typeface="Times New Roman"/>
                          <a:ea typeface="宋体"/>
                          <a:cs typeface="Calibri"/>
                        </a:rPr>
                        <a:t>5</a:t>
                      </a:r>
                      <a:r>
                        <a:rPr lang="zh-CN" sz="1500" b="1" kern="100" dirty="0" smtClean="0">
                          <a:latin typeface="Times New Roman"/>
                          <a:ea typeface="宋体"/>
                          <a:cs typeface="Calibri"/>
                        </a:rPr>
                        <a:t>年</a:t>
                      </a:r>
                      <a:r>
                        <a:rPr lang="en-US" sz="1500" b="1" kern="100" dirty="0">
                          <a:latin typeface="Times New Roman"/>
                          <a:ea typeface="宋体"/>
                          <a:cs typeface="Calibri"/>
                        </a:rPr>
                        <a:t>1</a:t>
                      </a: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考</a:t>
                      </a:r>
                      <a:endParaRPr lang="zh-CN" sz="1500" kern="100" dirty="0">
                        <a:latin typeface="Calibri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265" algn="l"/>
                        </a:tabLst>
                      </a:pP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明确</a:t>
                      </a:r>
                      <a:r>
                        <a:rPr lang="en-US" sz="1500" b="1" kern="100" dirty="0">
                          <a:latin typeface="Times New Roman"/>
                          <a:ea typeface="宋体"/>
                          <a:cs typeface="Calibri"/>
                        </a:rPr>
                        <a:t>1</a:t>
                      </a: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个区分</a:t>
                      </a:r>
                      <a:r>
                        <a:rPr lang="en-US" sz="1500" kern="100" dirty="0">
                          <a:latin typeface="宋体"/>
                          <a:ea typeface="宋体"/>
                          <a:cs typeface="Calibri"/>
                        </a:rPr>
                        <a:t>——</a:t>
                      </a:r>
                      <a:r>
                        <a:rPr lang="zh-CN" sz="1500" kern="100" dirty="0">
                          <a:latin typeface="Times New Roman"/>
                          <a:ea typeface="宋体"/>
                          <a:cs typeface="Calibri"/>
                        </a:rPr>
                        <a:t>物质的唯一特性与固有的根本属性</a:t>
                      </a:r>
                      <a:endParaRPr lang="zh-CN" sz="1500" kern="100" dirty="0">
                        <a:latin typeface="Calibri"/>
                        <a:ea typeface="宋体"/>
                        <a:cs typeface="Calibri"/>
                      </a:endParaRPr>
                    </a:p>
                    <a:p>
                      <a:pPr algn="just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265" algn="l"/>
                        </a:tabLst>
                      </a:pP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把握</a:t>
                      </a:r>
                      <a:r>
                        <a:rPr lang="en-US" sz="1500" b="1" kern="100" dirty="0">
                          <a:latin typeface="Times New Roman"/>
                          <a:ea typeface="宋体"/>
                          <a:cs typeface="Calibri"/>
                        </a:rPr>
                        <a:t>3</a:t>
                      </a: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对关系</a:t>
                      </a:r>
                      <a:r>
                        <a:rPr lang="en-US" sz="1500" kern="100" dirty="0">
                          <a:latin typeface="宋体"/>
                          <a:ea typeface="宋体"/>
                          <a:cs typeface="Calibri"/>
                        </a:rPr>
                        <a:t>——</a:t>
                      </a:r>
                      <a:r>
                        <a:rPr lang="zh-CN" sz="1500" kern="100" dirty="0">
                          <a:latin typeface="Times New Roman"/>
                          <a:ea typeface="宋体"/>
                          <a:cs typeface="Calibri"/>
                        </a:rPr>
                        <a:t>物质与运动的关系；运动与静止的关系；客观规律与主观能动性的关系</a:t>
                      </a:r>
                      <a:endParaRPr lang="zh-CN" sz="1500" kern="100" dirty="0">
                        <a:latin typeface="Calibri"/>
                        <a:ea typeface="宋体"/>
                        <a:cs typeface="Calibri"/>
                      </a:endParaRPr>
                    </a:p>
                    <a:p>
                      <a:pPr algn="just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265" algn="l"/>
                        </a:tabLst>
                      </a:pP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理解</a:t>
                      </a:r>
                      <a:r>
                        <a:rPr lang="en-US" sz="1500" b="1" kern="100" dirty="0">
                          <a:latin typeface="Times New Roman"/>
                          <a:ea typeface="宋体"/>
                          <a:cs typeface="Calibri"/>
                        </a:rPr>
                        <a:t>3</a:t>
                      </a: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大原理</a:t>
                      </a:r>
                      <a:r>
                        <a:rPr lang="en-US" sz="1500" kern="100" dirty="0">
                          <a:latin typeface="宋体"/>
                          <a:ea typeface="宋体"/>
                          <a:cs typeface="Calibri"/>
                        </a:rPr>
                        <a:t>——</a:t>
                      </a:r>
                      <a:r>
                        <a:rPr lang="zh-CN" sz="1500" kern="100" dirty="0">
                          <a:latin typeface="Times New Roman"/>
                          <a:ea typeface="宋体"/>
                          <a:cs typeface="Calibri"/>
                        </a:rPr>
                        <a:t>世界的</a:t>
                      </a:r>
                      <a:r>
                        <a:rPr lang="zh-CN" sz="1500" kern="100" dirty="0" smtClean="0">
                          <a:latin typeface="Times New Roman"/>
                          <a:ea typeface="宋体"/>
                          <a:cs typeface="Calibri"/>
                        </a:rPr>
                        <a:t>物质性</a:t>
                      </a:r>
                      <a:r>
                        <a:rPr lang="zh-CN" sz="1500" kern="100" dirty="0">
                          <a:latin typeface="Times New Roman"/>
                          <a:ea typeface="宋体"/>
                          <a:cs typeface="Calibri"/>
                        </a:rPr>
                        <a:t>原理；运动和静止的辩证关系原理；规律的客观性与普遍性原理</a:t>
                      </a:r>
                      <a:endParaRPr lang="zh-CN" sz="1500" kern="100" dirty="0">
                        <a:latin typeface="Calibri"/>
                        <a:ea typeface="宋体"/>
                        <a:cs typeface="Calibri"/>
                      </a:endParaRPr>
                    </a:p>
                    <a:p>
                      <a:pPr algn="just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265" algn="l"/>
                        </a:tabLst>
                      </a:pP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理解</a:t>
                      </a:r>
                      <a:r>
                        <a:rPr lang="en-US" sz="1500" b="1" kern="100" dirty="0">
                          <a:latin typeface="Times New Roman"/>
                          <a:ea typeface="宋体"/>
                          <a:cs typeface="Calibri"/>
                        </a:rPr>
                        <a:t>4</a:t>
                      </a: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个概念</a:t>
                      </a:r>
                      <a:r>
                        <a:rPr lang="en-US" sz="1500" kern="100" dirty="0">
                          <a:latin typeface="宋体"/>
                          <a:ea typeface="宋体"/>
                          <a:cs typeface="Calibri"/>
                        </a:rPr>
                        <a:t>——</a:t>
                      </a:r>
                      <a:r>
                        <a:rPr lang="zh-CN" sz="1500" kern="100" dirty="0">
                          <a:latin typeface="Times New Roman"/>
                          <a:ea typeface="宋体"/>
                          <a:cs typeface="Calibri"/>
                        </a:rPr>
                        <a:t>物质、运动、静止、规律</a:t>
                      </a:r>
                      <a:endParaRPr lang="zh-CN" sz="1500" kern="100" dirty="0">
                        <a:latin typeface="Calibri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688">
                <a:tc>
                  <a:txBody>
                    <a:bodyPr/>
                    <a:lstStyle/>
                    <a:p>
                      <a:pPr algn="just" defTabSz="-635"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哲学</a:t>
                      </a:r>
                      <a:r>
                        <a:rPr lang="zh-CN" sz="1500" b="1" kern="100" dirty="0" smtClean="0">
                          <a:latin typeface="Times New Roman"/>
                          <a:ea typeface="宋体"/>
                          <a:cs typeface="Calibri"/>
                        </a:rPr>
                        <a:t>的</a:t>
                      </a:r>
                      <a:endParaRPr lang="en-US" altLang="zh-CN" sz="1500" b="1" kern="100" dirty="0" smtClean="0">
                        <a:latin typeface="Times New Roman"/>
                        <a:ea typeface="宋体"/>
                        <a:cs typeface="Calibri"/>
                      </a:endParaRPr>
                    </a:p>
                    <a:p>
                      <a:pPr algn="just" defTabSz="-635"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1500" b="1" kern="100" dirty="0" smtClean="0">
                          <a:latin typeface="Times New Roman"/>
                          <a:ea typeface="宋体"/>
                          <a:cs typeface="Calibri"/>
                        </a:rPr>
                        <a:t>运动概念</a:t>
                      </a:r>
                      <a:endParaRPr lang="zh-CN" sz="1500" kern="100" dirty="0">
                        <a:latin typeface="Calibri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1500" b="1" kern="100" dirty="0">
                          <a:latin typeface="Times New Roman"/>
                          <a:ea typeface="宋体"/>
                          <a:cs typeface="Calibri"/>
                        </a:rPr>
                        <a:t>5</a:t>
                      </a: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年</a:t>
                      </a:r>
                      <a:r>
                        <a:rPr lang="en-US" sz="1500" b="1" kern="100" dirty="0">
                          <a:latin typeface="Times New Roman"/>
                          <a:ea typeface="宋体"/>
                          <a:cs typeface="Calibri"/>
                        </a:rPr>
                        <a:t>0</a:t>
                      </a: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考</a:t>
                      </a:r>
                      <a:endParaRPr lang="zh-CN" sz="1500" kern="100" dirty="0">
                        <a:latin typeface="Calibri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9236168"/>
              </p:ext>
            </p:extLst>
          </p:nvPr>
        </p:nvGraphicFramePr>
        <p:xfrm>
          <a:off x="516107" y="2712741"/>
          <a:ext cx="8495031" cy="2400300"/>
        </p:xfrm>
        <a:graphic>
          <a:graphicData uri="http://schemas.openxmlformats.org/drawingml/2006/table">
            <a:tbl>
              <a:tblPr/>
              <a:tblGrid>
                <a:gridCol w="1375216"/>
                <a:gridCol w="1398954"/>
                <a:gridCol w="5720861"/>
              </a:tblGrid>
              <a:tr h="421233">
                <a:tc>
                  <a:txBody>
                    <a:bodyPr/>
                    <a:lstStyle/>
                    <a:p>
                      <a:pPr algn="just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265" algn="l"/>
                        </a:tabLst>
                      </a:pP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物质决定意识</a:t>
                      </a:r>
                      <a:endParaRPr lang="zh-CN" sz="1500" kern="100" dirty="0">
                        <a:latin typeface="Calibri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1500" b="1" kern="100" dirty="0" smtClean="0">
                          <a:latin typeface="Times New Roman"/>
                          <a:ea typeface="宋体"/>
                          <a:cs typeface="Calibri"/>
                        </a:rPr>
                        <a:t>5</a:t>
                      </a: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年</a:t>
                      </a:r>
                      <a:r>
                        <a:rPr lang="en-US" sz="1500" b="1" kern="100" dirty="0">
                          <a:latin typeface="Times New Roman"/>
                          <a:ea typeface="宋体"/>
                          <a:cs typeface="Calibri"/>
                        </a:rPr>
                        <a:t>2</a:t>
                      </a: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考</a:t>
                      </a:r>
                      <a:endParaRPr lang="zh-CN" sz="1500" kern="100" dirty="0">
                        <a:latin typeface="Calibri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265" algn="l"/>
                        </a:tabLst>
                      </a:pP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明确</a:t>
                      </a:r>
                      <a:r>
                        <a:rPr lang="en-US" sz="1500" b="1" kern="100" dirty="0">
                          <a:latin typeface="Times New Roman"/>
                          <a:ea typeface="宋体"/>
                          <a:cs typeface="Calibri"/>
                        </a:rPr>
                        <a:t>1 </a:t>
                      </a: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个概念</a:t>
                      </a:r>
                      <a:r>
                        <a:rPr lang="en-US" sz="1500" kern="100" dirty="0">
                          <a:latin typeface="宋体"/>
                          <a:ea typeface="宋体"/>
                          <a:cs typeface="Calibri"/>
                        </a:rPr>
                        <a:t>——</a:t>
                      </a:r>
                      <a:r>
                        <a:rPr lang="zh-CN" sz="1500" kern="100" dirty="0">
                          <a:latin typeface="Times New Roman"/>
                          <a:ea typeface="宋体"/>
                          <a:cs typeface="Calibri"/>
                        </a:rPr>
                        <a:t>意识的概念</a:t>
                      </a:r>
                      <a:endParaRPr lang="zh-CN" sz="1500" kern="100" dirty="0">
                        <a:latin typeface="Calibri"/>
                        <a:ea typeface="宋体"/>
                        <a:cs typeface="Calibri"/>
                      </a:endParaRPr>
                    </a:p>
                    <a:p>
                      <a:pPr algn="just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265" algn="l"/>
                        </a:tabLst>
                      </a:pP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理解</a:t>
                      </a:r>
                      <a:r>
                        <a:rPr lang="en-US" sz="1500" b="1" kern="100" dirty="0">
                          <a:latin typeface="Times New Roman"/>
                          <a:ea typeface="宋体"/>
                          <a:cs typeface="Calibri"/>
                        </a:rPr>
                        <a:t>2 </a:t>
                      </a: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个表现</a:t>
                      </a:r>
                      <a:r>
                        <a:rPr lang="en-US" sz="1500" kern="100" dirty="0">
                          <a:latin typeface="宋体"/>
                          <a:ea typeface="宋体"/>
                          <a:cs typeface="Calibri"/>
                        </a:rPr>
                        <a:t>——</a:t>
                      </a:r>
                      <a:r>
                        <a:rPr lang="zh-CN" sz="1500" kern="100" dirty="0">
                          <a:latin typeface="Times New Roman"/>
                          <a:ea typeface="宋体"/>
                          <a:cs typeface="Calibri"/>
                        </a:rPr>
                        <a:t>意识能动作用的</a:t>
                      </a:r>
                      <a:r>
                        <a:rPr lang="en-US" sz="1500" kern="100" dirty="0">
                          <a:latin typeface="Times New Roman"/>
                          <a:ea typeface="宋体"/>
                          <a:cs typeface="Calibri"/>
                        </a:rPr>
                        <a:t>2</a:t>
                      </a:r>
                      <a:r>
                        <a:rPr lang="zh-CN" sz="1500" kern="100" dirty="0">
                          <a:latin typeface="Times New Roman"/>
                          <a:ea typeface="宋体"/>
                          <a:cs typeface="Calibri"/>
                        </a:rPr>
                        <a:t>个表现</a:t>
                      </a:r>
                      <a:endParaRPr lang="zh-CN" sz="1500" kern="100" dirty="0">
                        <a:latin typeface="Calibri"/>
                        <a:ea typeface="宋体"/>
                        <a:cs typeface="Calibri"/>
                      </a:endParaRPr>
                    </a:p>
                    <a:p>
                      <a:pPr algn="just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265" algn="l"/>
                        </a:tabLst>
                      </a:pP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理解</a:t>
                      </a:r>
                      <a:r>
                        <a:rPr lang="en-US" sz="1500" b="1" kern="100" dirty="0">
                          <a:latin typeface="Times New Roman"/>
                          <a:ea typeface="宋体"/>
                          <a:cs typeface="Calibri"/>
                        </a:rPr>
                        <a:t>2 </a:t>
                      </a: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对关系</a:t>
                      </a:r>
                      <a:r>
                        <a:rPr lang="en-US" sz="1500" b="1" kern="100" dirty="0">
                          <a:latin typeface="Times New Roman"/>
                          <a:ea typeface="宋体"/>
                          <a:cs typeface="Calibri"/>
                        </a:rPr>
                        <a:t>(</a:t>
                      </a: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原理</a:t>
                      </a:r>
                      <a:r>
                        <a:rPr lang="en-US" sz="1500" b="1" kern="100" dirty="0">
                          <a:latin typeface="Times New Roman"/>
                          <a:ea typeface="宋体"/>
                          <a:cs typeface="Calibri"/>
                        </a:rPr>
                        <a:t>)</a:t>
                      </a:r>
                      <a:r>
                        <a:rPr lang="en-US" sz="1500" kern="100" dirty="0">
                          <a:latin typeface="宋体"/>
                          <a:ea typeface="宋体"/>
                          <a:cs typeface="Calibri"/>
                        </a:rPr>
                        <a:t>——</a:t>
                      </a:r>
                      <a:r>
                        <a:rPr lang="zh-CN" sz="1500" kern="100" dirty="0">
                          <a:latin typeface="Times New Roman"/>
                          <a:ea typeface="宋体"/>
                          <a:cs typeface="Calibri"/>
                        </a:rPr>
                        <a:t>物质与意识的辩证关系、尊重客观规律与发挥主观能动性的关系</a:t>
                      </a:r>
                      <a:endParaRPr lang="zh-CN" sz="1500" kern="100" dirty="0">
                        <a:latin typeface="Calibri"/>
                        <a:ea typeface="宋体"/>
                        <a:cs typeface="Calibri"/>
                      </a:endParaRPr>
                    </a:p>
                    <a:p>
                      <a:pPr algn="just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265" algn="l"/>
                        </a:tabLst>
                      </a:pP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把握</a:t>
                      </a:r>
                      <a:r>
                        <a:rPr lang="en-US" sz="1500" b="1" kern="100" dirty="0">
                          <a:latin typeface="Times New Roman"/>
                          <a:ea typeface="宋体"/>
                          <a:cs typeface="Calibri"/>
                        </a:rPr>
                        <a:t>2 </a:t>
                      </a: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个方法论要求</a:t>
                      </a:r>
                      <a:r>
                        <a:rPr lang="en-US" sz="1500" kern="100" dirty="0">
                          <a:latin typeface="宋体"/>
                          <a:ea typeface="宋体"/>
                          <a:cs typeface="Calibri"/>
                        </a:rPr>
                        <a:t>——</a:t>
                      </a:r>
                      <a:r>
                        <a:rPr lang="zh-CN" sz="1500" kern="100" dirty="0">
                          <a:latin typeface="Times New Roman"/>
                          <a:ea typeface="宋体"/>
                          <a:cs typeface="Calibri"/>
                        </a:rPr>
                        <a:t>一切从实际出发，实事求是；重视意识的能动作用</a:t>
                      </a:r>
                      <a:endParaRPr lang="zh-CN" sz="1500" kern="100" dirty="0">
                        <a:latin typeface="Calibri"/>
                        <a:ea typeface="宋体"/>
                        <a:cs typeface="Calibri"/>
                      </a:endParaRPr>
                    </a:p>
                    <a:p>
                      <a:pPr algn="just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882265" algn="l"/>
                        </a:tabLst>
                      </a:pP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牢记</a:t>
                      </a:r>
                      <a:r>
                        <a:rPr lang="en-US" sz="1500" b="1" kern="100" dirty="0">
                          <a:latin typeface="Times New Roman"/>
                          <a:ea typeface="宋体"/>
                          <a:cs typeface="Calibri"/>
                        </a:rPr>
                        <a:t>3 </a:t>
                      </a: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个特点</a:t>
                      </a:r>
                      <a:r>
                        <a:rPr lang="en-US" sz="1500" kern="100" dirty="0">
                          <a:latin typeface="宋体"/>
                          <a:ea typeface="宋体"/>
                          <a:cs typeface="Calibri"/>
                        </a:rPr>
                        <a:t>——</a:t>
                      </a:r>
                      <a:r>
                        <a:rPr lang="zh-CN" sz="1500" kern="100" dirty="0">
                          <a:latin typeface="Times New Roman"/>
                          <a:ea typeface="宋体"/>
                          <a:cs typeface="Calibri"/>
                        </a:rPr>
                        <a:t>意识活动的</a:t>
                      </a:r>
                      <a:r>
                        <a:rPr lang="en-US" sz="1500" kern="100" dirty="0">
                          <a:latin typeface="Times New Roman"/>
                          <a:ea typeface="宋体"/>
                          <a:cs typeface="Calibri"/>
                        </a:rPr>
                        <a:t>3</a:t>
                      </a:r>
                      <a:r>
                        <a:rPr lang="zh-CN" sz="1500" kern="100" dirty="0">
                          <a:latin typeface="Times New Roman"/>
                          <a:ea typeface="宋体"/>
                          <a:cs typeface="Calibri"/>
                        </a:rPr>
                        <a:t>个特点</a:t>
                      </a:r>
                      <a:endParaRPr lang="zh-CN" sz="1500" kern="100" dirty="0">
                        <a:latin typeface="Calibri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0">
                <a:tc>
                  <a:txBody>
                    <a:bodyPr/>
                    <a:lstStyle/>
                    <a:p>
                      <a:pPr algn="just" defTabSz="-635"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意识</a:t>
                      </a:r>
                      <a:r>
                        <a:rPr lang="zh-CN" sz="1500" b="1" kern="100" dirty="0" smtClean="0">
                          <a:latin typeface="Times New Roman"/>
                          <a:ea typeface="宋体"/>
                          <a:cs typeface="Calibri"/>
                        </a:rPr>
                        <a:t>的</a:t>
                      </a:r>
                      <a:endParaRPr lang="en-US" altLang="zh-CN" sz="1500" b="1" kern="100" dirty="0" smtClean="0">
                        <a:latin typeface="Times New Roman"/>
                        <a:ea typeface="宋体"/>
                        <a:cs typeface="Calibri"/>
                      </a:endParaRPr>
                    </a:p>
                    <a:p>
                      <a:pPr algn="just" defTabSz="-635"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zh-CN" sz="1500" b="1" kern="100" dirty="0" smtClean="0">
                          <a:latin typeface="Times New Roman"/>
                          <a:ea typeface="宋体"/>
                          <a:cs typeface="Calibri"/>
                        </a:rPr>
                        <a:t>能动作用</a:t>
                      </a:r>
                      <a:endParaRPr lang="zh-CN" sz="1500" kern="100" dirty="0">
                        <a:latin typeface="Calibri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0530" algn="l"/>
                        </a:tabLst>
                      </a:pPr>
                      <a:r>
                        <a:rPr lang="en-US" sz="1500" b="1" kern="100" dirty="0">
                          <a:latin typeface="Times New Roman"/>
                          <a:ea typeface="宋体"/>
                          <a:cs typeface="Calibri"/>
                        </a:rPr>
                        <a:t>5</a:t>
                      </a: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年</a:t>
                      </a:r>
                      <a:r>
                        <a:rPr lang="en-US" sz="1500" b="1" kern="100" dirty="0">
                          <a:latin typeface="Times New Roman"/>
                          <a:ea typeface="宋体"/>
                          <a:cs typeface="Calibri"/>
                        </a:rPr>
                        <a:t>6</a:t>
                      </a:r>
                      <a:r>
                        <a:rPr lang="zh-CN" sz="1500" b="1" kern="100" dirty="0">
                          <a:latin typeface="Times New Roman"/>
                          <a:ea typeface="宋体"/>
                          <a:cs typeface="Calibri"/>
                        </a:rPr>
                        <a:t>考</a:t>
                      </a:r>
                      <a:endParaRPr lang="zh-CN" sz="1500" kern="100" dirty="0">
                        <a:latin typeface="Calibri"/>
                        <a:ea typeface="宋体"/>
                        <a:cs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椭圆 4"/>
          <p:cNvSpPr/>
          <p:nvPr/>
        </p:nvSpPr>
        <p:spPr>
          <a:xfrm>
            <a:off x="1695939" y="3946769"/>
            <a:ext cx="1344246" cy="3751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7702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199" y="13196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二、马克思主义哲学唯物论</a:t>
            </a:r>
            <a:endParaRPr lang="zh-CN" altLang="en-US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6645392"/>
              </p:ext>
            </p:extLst>
          </p:nvPr>
        </p:nvGraphicFramePr>
        <p:xfrm>
          <a:off x="489472" y="1306879"/>
          <a:ext cx="8349728" cy="300167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33655"/>
                <a:gridCol w="7316073"/>
              </a:tblGrid>
              <a:tr h="151447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800" b="1" kern="100" dirty="0">
                          <a:effectLst/>
                        </a:rPr>
                        <a:t>原理</a:t>
                      </a:r>
                      <a:endParaRPr lang="zh-CN" sz="1800" b="1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3178" marR="631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800" b="1" kern="100" dirty="0">
                          <a:effectLst/>
                        </a:rPr>
                        <a:t>自然界是物质的，人类社会的产生、存在、发展及其构成要素，也具有客观的物质性</a:t>
                      </a:r>
                      <a:r>
                        <a:rPr lang="zh-CN" sz="1800" b="1" kern="100" dirty="0" smtClean="0">
                          <a:effectLst/>
                        </a:rPr>
                        <a:t>。</a:t>
                      </a:r>
                      <a:endParaRPr lang="en-US" altLang="zh-CN" sz="18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800" b="1" kern="100" dirty="0" smtClean="0">
                          <a:effectLst/>
                        </a:rPr>
                        <a:t>人</a:t>
                      </a:r>
                      <a:r>
                        <a:rPr lang="zh-CN" sz="1800" b="1" kern="100" dirty="0">
                          <a:effectLst/>
                        </a:rPr>
                        <a:t>的意识一开始就是社会的产物，它是在劳动中伴随着人和人类社会一起产生的</a:t>
                      </a:r>
                      <a:r>
                        <a:rPr lang="zh-CN" sz="1800" b="1" kern="100" dirty="0" smtClean="0">
                          <a:effectLst/>
                        </a:rPr>
                        <a:t>。</a:t>
                      </a:r>
                      <a:endParaRPr lang="en-US" altLang="zh-CN" sz="1800" b="1" kern="100" dirty="0" smtClean="0">
                        <a:effectLst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800" b="1" kern="100" dirty="0" smtClean="0">
                          <a:effectLst/>
                        </a:rPr>
                        <a:t>因此</a:t>
                      </a:r>
                      <a:r>
                        <a:rPr lang="zh-CN" sz="1800" b="1" kern="100" dirty="0">
                          <a:effectLst/>
                        </a:rPr>
                        <a:t>，世界是物质的世界，世界的真正统一性就在于它的物质性</a:t>
                      </a:r>
                      <a:endParaRPr lang="zh-CN" sz="1800" b="1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3178" marR="63178" marT="0" marB="0" anchor="ctr"/>
                </a:tc>
              </a:tr>
              <a:tr h="5470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800" b="1" kern="100">
                          <a:effectLst/>
                        </a:rPr>
                        <a:t>方法论</a:t>
                      </a:r>
                      <a:endParaRPr lang="zh-CN" sz="1800" b="1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3178" marR="6317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800" b="1" kern="100" dirty="0">
                          <a:effectLst/>
                        </a:rPr>
                        <a:t>要求我们想问题、办事情要一切从实际出发，主观符合客观</a:t>
                      </a:r>
                      <a:endParaRPr lang="zh-CN" sz="1800" b="1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3178" marR="63178" marT="0" marB="0" anchor="ctr"/>
                </a:tc>
              </a:tr>
              <a:tr h="808673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800" b="1" kern="100">
                          <a:effectLst/>
                        </a:rPr>
                        <a:t>反对错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800" b="1" kern="100">
                          <a:effectLst/>
                        </a:rPr>
                        <a:t>误倾向</a:t>
                      </a:r>
                      <a:endParaRPr lang="zh-CN" sz="1800" b="1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63178" marR="631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800" b="1" kern="100" dirty="0">
                          <a:effectLst/>
                        </a:rPr>
                        <a:t>反对不从实际出发的主观主义，反对本本主义</a:t>
                      </a:r>
                      <a:r>
                        <a:rPr lang="en-US" sz="1800" b="1" kern="100" dirty="0">
                          <a:effectLst/>
                        </a:rPr>
                        <a:t>(</a:t>
                      </a:r>
                      <a:r>
                        <a:rPr lang="zh-CN" sz="1800" b="1" kern="100" dirty="0">
                          <a:effectLst/>
                        </a:rPr>
                        <a:t>教条主义</a:t>
                      </a:r>
                      <a:r>
                        <a:rPr lang="en-US" sz="1800" b="1" kern="100" dirty="0">
                          <a:effectLst/>
                        </a:rPr>
                        <a:t>)</a:t>
                      </a:r>
                      <a:r>
                        <a:rPr lang="zh-CN" sz="1800" b="1" kern="100" dirty="0">
                          <a:effectLst/>
                        </a:rPr>
                        <a:t>、经验主义</a:t>
                      </a:r>
                      <a:endParaRPr lang="zh-CN" sz="1800" b="1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3178" marR="63178" marT="0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06585" y="682842"/>
            <a:ext cx="203132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（一）世界物质性</a:t>
            </a:r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6041291" y="3032369"/>
            <a:ext cx="1617785" cy="3751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4367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24441046"/>
              </p:ext>
            </p:extLst>
          </p:nvPr>
        </p:nvGraphicFramePr>
        <p:xfrm>
          <a:off x="859692" y="694151"/>
          <a:ext cx="7541846" cy="404715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03570"/>
                <a:gridCol w="3243384"/>
                <a:gridCol w="3094892"/>
              </a:tblGrid>
              <a:tr h="28881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en-US" sz="1600" kern="100" dirty="0">
                          <a:effectLst/>
                        </a:rPr>
                        <a:t> </a:t>
                      </a:r>
                      <a:endParaRPr lang="zh-CN" sz="7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5127" marR="45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kern="100">
                          <a:effectLst/>
                        </a:rPr>
                        <a:t>原理内容</a:t>
                      </a:r>
                      <a:endParaRPr lang="zh-CN" sz="7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5127" marR="451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kern="100">
                          <a:effectLst/>
                        </a:rPr>
                        <a:t>错误倾向</a:t>
                      </a:r>
                      <a:endParaRPr lang="zh-CN" sz="7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5127" marR="45127" marT="0" marB="0" anchor="ctr"/>
                </a:tc>
              </a:tr>
              <a:tr h="173287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kern="100" dirty="0">
                          <a:effectLst/>
                        </a:rPr>
                        <a:t>物质</a:t>
                      </a:r>
                      <a:endParaRPr lang="zh-CN" sz="700" kern="1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kern="100" dirty="0">
                          <a:effectLst/>
                        </a:rPr>
                        <a:t>和运动</a:t>
                      </a:r>
                      <a:endParaRPr lang="zh-CN" sz="7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5127" marR="4512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kern="100">
                          <a:effectLst/>
                        </a:rPr>
                        <a:t>物质是运动的，运动是物质固有的根本属性和存在方式。运动是物质的运动，物质是运动的承担者</a:t>
                      </a:r>
                      <a:endParaRPr lang="zh-CN" sz="7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5127" marR="4512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kern="100">
                          <a:effectLst/>
                        </a:rPr>
                        <a:t>既反对脱离物质谈运动的唯心主义观点，又反对离开运动谈物质的形而上学观点</a:t>
                      </a:r>
                      <a:endParaRPr lang="zh-CN" sz="7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5127" marR="45127" marT="0" marB="0" anchor="ctr"/>
                </a:tc>
              </a:tr>
              <a:tr h="202168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kern="100" dirty="0">
                          <a:effectLst/>
                        </a:rPr>
                        <a:t>运动</a:t>
                      </a:r>
                      <a:endParaRPr lang="zh-CN" sz="700" kern="100" dirty="0">
                        <a:effectLst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kern="100" dirty="0">
                          <a:effectLst/>
                        </a:rPr>
                        <a:t>和静止</a:t>
                      </a:r>
                      <a:endParaRPr lang="zh-CN" sz="7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5127" marR="4512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kern="100">
                          <a:effectLst/>
                        </a:rPr>
                        <a:t>运动是无条件的、永恒的和绝对的，静止是有条件的、暂时的和相对的。物质世界是绝对运动和相对静止的统一</a:t>
                      </a:r>
                      <a:endParaRPr lang="zh-CN" sz="7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45127" marR="4512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kern="100" dirty="0">
                          <a:effectLst/>
                        </a:rPr>
                        <a:t>既反对只承认静止而否认运动的形而上学的不变论，又反对只承认绝对运动而否认相对静止导致的相对主义和诡辩论</a:t>
                      </a:r>
                      <a:endParaRPr lang="zh-CN" sz="7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45127" marR="45127" marT="0" marB="0"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743452" y="104992"/>
            <a:ext cx="310854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b="1" dirty="0"/>
              <a:t>(</a:t>
            </a:r>
            <a:r>
              <a:rPr lang="zh-CN" altLang="zh-CN" b="1" dirty="0"/>
              <a:t>二</a:t>
            </a:r>
            <a:r>
              <a:rPr lang="en-US" altLang="zh-CN" b="1" dirty="0"/>
              <a:t>)</a:t>
            </a:r>
            <a:r>
              <a:rPr lang="zh-CN" altLang="zh-CN" b="1" dirty="0"/>
              <a:t>物质、运动、静止的关系</a:t>
            </a:r>
            <a:endParaRPr lang="zh-CN" altLang="zh-CN" dirty="0"/>
          </a:p>
        </p:txBody>
      </p:sp>
      <p:sp>
        <p:nvSpPr>
          <p:cNvPr id="4" name="椭圆 3"/>
          <p:cNvSpPr/>
          <p:nvPr/>
        </p:nvSpPr>
        <p:spPr>
          <a:xfrm>
            <a:off x="1969477" y="1664677"/>
            <a:ext cx="1148861" cy="3751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092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6472461"/>
              </p:ext>
            </p:extLst>
          </p:nvPr>
        </p:nvGraphicFramePr>
        <p:xfrm>
          <a:off x="274883" y="656492"/>
          <a:ext cx="8525239" cy="42793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381978"/>
                <a:gridCol w="4470400"/>
                <a:gridCol w="2672861"/>
              </a:tblGrid>
              <a:tr h="4043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关系</a:t>
                      </a:r>
                      <a:endParaRPr lang="zh-CN" sz="8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50542" marR="50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具体内容</a:t>
                      </a:r>
                      <a:endParaRPr lang="zh-CN" sz="8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50542" marR="5054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方法论</a:t>
                      </a:r>
                      <a:endParaRPr lang="zh-CN" sz="8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50542" marR="50542" marT="0" marB="0" anchor="ctr"/>
                </a:tc>
              </a:tr>
              <a:tr h="1951513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800" kern="100">
                          <a:effectLst/>
                        </a:rPr>
                        <a:t>物质决定意识，意识是物质的反映</a:t>
                      </a:r>
                      <a:endParaRPr lang="zh-CN" sz="8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50542" marR="505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从意识的起源看，它是物质世界长期发展的产物；从意识的生理基础看，它是高度发达的物质系统</a:t>
                      </a:r>
                      <a:r>
                        <a:rPr lang="en-US" sz="1800" kern="100" dirty="0">
                          <a:effectLst/>
                        </a:rPr>
                        <a:t>——</a:t>
                      </a:r>
                      <a:r>
                        <a:rPr lang="zh-CN" sz="1800" kern="100" dirty="0">
                          <a:effectLst/>
                        </a:rPr>
                        <a:t>人脑的机能；从意识的内容看，它是客观存在的主观映象</a:t>
                      </a:r>
                      <a:endParaRPr lang="zh-CN" sz="8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50542" marR="505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800" kern="100" dirty="0">
                          <a:effectLst/>
                        </a:rPr>
                        <a:t>想问题、办事情要坚持一切从实际出发，实事求是</a:t>
                      </a:r>
                      <a:endParaRPr lang="zh-CN" sz="8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50542" marR="50542" marT="0" marB="0" anchor="ctr"/>
                </a:tc>
              </a:tr>
              <a:tr h="191634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altLang="en-US" sz="1600" kern="100" dirty="0" smtClean="0">
                          <a:effectLst/>
                          <a:latin typeface="宋体"/>
                          <a:cs typeface="Courier New"/>
                        </a:rPr>
                        <a:t>意识对物质具有能动作用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zh-CN" sz="16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50542" marR="505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altLang="en-US" sz="1600" kern="100" dirty="0" smtClean="0">
                          <a:effectLst/>
                          <a:latin typeface="楷体"/>
                          <a:ea typeface="楷体"/>
                          <a:cs typeface="Courier New"/>
                        </a:rPr>
                        <a:t>①</a:t>
                      </a:r>
                      <a:r>
                        <a:rPr lang="zh-CN" altLang="en-US" sz="1600" kern="100" dirty="0" smtClean="0">
                          <a:effectLst/>
                          <a:latin typeface="宋体"/>
                          <a:cs typeface="Courier New"/>
                        </a:rPr>
                        <a:t>人能够能动地认识世界。意识活动具有目的性；意识活动具有自觉选择性和主动创造性</a:t>
                      </a:r>
                      <a:endParaRPr lang="en-US" altLang="zh-CN" sz="1600" kern="100" dirty="0" smtClean="0">
                        <a:effectLst/>
                        <a:latin typeface="宋体"/>
                        <a:cs typeface="Courier New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altLang="en-US" sz="1600" kern="100" dirty="0" smtClean="0">
                          <a:effectLst/>
                          <a:latin typeface="楷体"/>
                          <a:ea typeface="楷体"/>
                          <a:cs typeface="Courier New"/>
                        </a:rPr>
                        <a:t>②</a:t>
                      </a:r>
                      <a:r>
                        <a:rPr lang="zh-CN" altLang="en-US" sz="1600" kern="100" dirty="0" smtClean="0">
                          <a:effectLst/>
                          <a:latin typeface="宋体"/>
                          <a:cs typeface="Courier New"/>
                        </a:rPr>
                        <a:t>人能够能动地改造世界。意识对改造客观世界具有指导作用；意识对于人体生理活动具有调节和控制作用</a:t>
                      </a:r>
                      <a:endParaRPr lang="zh-CN" sz="16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50542" marR="5054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altLang="en-US" sz="1600" kern="100" dirty="0" smtClean="0">
                          <a:effectLst/>
                          <a:latin typeface="宋体"/>
                          <a:cs typeface="Courier New"/>
                        </a:rPr>
                        <a:t>重视意识的作用，重视精神的力量，树立正确的思想意识，克服错误的思想意识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zh-CN" sz="16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50542" marR="50542" marT="0" marB="0"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743452" y="104992"/>
            <a:ext cx="287771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b="1" dirty="0" smtClean="0"/>
              <a:t>(</a:t>
            </a:r>
            <a:r>
              <a:rPr lang="zh-CN" altLang="en-US" b="1" dirty="0" smtClean="0"/>
              <a:t>三</a:t>
            </a:r>
            <a:r>
              <a:rPr lang="en-US" altLang="zh-CN" b="1" dirty="0" smtClean="0"/>
              <a:t>)</a:t>
            </a:r>
            <a:r>
              <a:rPr lang="zh-CN" altLang="zh-CN" b="1" dirty="0" smtClean="0"/>
              <a:t>物质</a:t>
            </a:r>
            <a:r>
              <a:rPr lang="zh-CN" altLang="en-US" b="1" dirty="0" smtClean="0"/>
              <a:t>与意识</a:t>
            </a:r>
            <a:r>
              <a:rPr lang="zh-CN" altLang="zh-CN" b="1" dirty="0" smtClean="0"/>
              <a:t>的</a:t>
            </a:r>
            <a:r>
              <a:rPr lang="zh-CN" altLang="en-US" b="1" dirty="0" smtClean="0"/>
              <a:t>辩证</a:t>
            </a:r>
            <a:r>
              <a:rPr lang="zh-CN" altLang="zh-CN" b="1" dirty="0" smtClean="0"/>
              <a:t>关系</a:t>
            </a:r>
            <a:endParaRPr lang="zh-CN" altLang="zh-CN" dirty="0"/>
          </a:p>
        </p:txBody>
      </p:sp>
      <p:sp>
        <p:nvSpPr>
          <p:cNvPr id="4" name="椭圆 3"/>
          <p:cNvSpPr/>
          <p:nvPr/>
        </p:nvSpPr>
        <p:spPr>
          <a:xfrm>
            <a:off x="3204308" y="2110154"/>
            <a:ext cx="1344246" cy="3751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6080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88096875"/>
              </p:ext>
            </p:extLst>
          </p:nvPr>
        </p:nvGraphicFramePr>
        <p:xfrm>
          <a:off x="431371" y="836712"/>
          <a:ext cx="8190115" cy="2469838"/>
        </p:xfrm>
        <a:graphic>
          <a:graphicData uri="http://schemas.openxmlformats.org/drawingml/2006/table">
            <a:tbl>
              <a:tblPr/>
              <a:tblGrid>
                <a:gridCol w="1030106"/>
                <a:gridCol w="628580"/>
                <a:gridCol w="808264"/>
                <a:gridCol w="3967843"/>
                <a:gridCol w="1755322"/>
              </a:tblGrid>
              <a:tr h="713807">
                <a:tc rowSpan="4">
                  <a:txBody>
                    <a:bodyPr/>
                    <a:lstStyle/>
                    <a:p>
                      <a:pPr algn="ctr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33675" algn="l"/>
                        </a:tabLst>
                      </a:pPr>
                      <a:r>
                        <a:rPr lang="zh-CN" sz="1400" b="1" kern="100" dirty="0">
                          <a:latin typeface="Times New Roman"/>
                          <a:ea typeface="宋体"/>
                          <a:cs typeface="Times New Roman"/>
                        </a:rPr>
                        <a:t>意识具</a:t>
                      </a:r>
                      <a:endParaRPr lang="zh-CN" sz="1400" b="1" kern="100" dirty="0">
                        <a:latin typeface="宋体"/>
                        <a:ea typeface="宋体"/>
                        <a:cs typeface="Courier New"/>
                      </a:endParaRPr>
                    </a:p>
                    <a:p>
                      <a:pPr algn="ctr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33675" algn="l"/>
                        </a:tabLst>
                      </a:pPr>
                      <a:r>
                        <a:rPr lang="zh-CN" sz="1400" b="1" kern="100" dirty="0">
                          <a:latin typeface="Times New Roman"/>
                          <a:ea typeface="宋体"/>
                          <a:cs typeface="Times New Roman"/>
                        </a:rPr>
                        <a:t>有能动</a:t>
                      </a:r>
                      <a:endParaRPr lang="zh-CN" sz="1400" b="1" kern="100" dirty="0">
                        <a:latin typeface="宋体"/>
                        <a:ea typeface="宋体"/>
                        <a:cs typeface="Courier New"/>
                      </a:endParaRPr>
                    </a:p>
                    <a:p>
                      <a:pPr algn="ctr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33675" algn="l"/>
                        </a:tabLst>
                      </a:pPr>
                      <a:r>
                        <a:rPr lang="zh-CN" sz="1400" b="1" kern="100" dirty="0">
                          <a:latin typeface="Times New Roman"/>
                          <a:ea typeface="宋体"/>
                          <a:cs typeface="Times New Roman"/>
                        </a:rPr>
                        <a:t>性</a:t>
                      </a:r>
                      <a:endParaRPr lang="zh-CN" sz="14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79312" marR="7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33675" algn="l"/>
                        </a:tabLst>
                      </a:pPr>
                      <a:r>
                        <a:rPr lang="zh-CN" sz="1400" b="1" kern="100" dirty="0">
                          <a:latin typeface="Times New Roman"/>
                          <a:ea typeface="宋体"/>
                          <a:cs typeface="Times New Roman"/>
                        </a:rPr>
                        <a:t>反</a:t>
                      </a:r>
                      <a:endParaRPr lang="zh-CN" sz="1400" b="1" kern="100" dirty="0">
                        <a:latin typeface="宋体"/>
                        <a:ea typeface="宋体"/>
                        <a:cs typeface="Courier New"/>
                      </a:endParaRPr>
                    </a:p>
                    <a:p>
                      <a:pPr algn="ctr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33675" algn="l"/>
                        </a:tabLst>
                      </a:pPr>
                      <a:r>
                        <a:rPr lang="zh-CN" sz="1400" b="1" kern="100" dirty="0">
                          <a:latin typeface="Times New Roman"/>
                          <a:ea typeface="宋体"/>
                          <a:cs typeface="Times New Roman"/>
                        </a:rPr>
                        <a:t>映</a:t>
                      </a:r>
                      <a:endParaRPr lang="zh-CN" sz="14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79312" marR="7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33675" algn="l"/>
                        </a:tabLst>
                      </a:pPr>
                      <a:r>
                        <a:rPr lang="zh-CN" sz="1400" b="1" kern="100" dirty="0">
                          <a:latin typeface="Times New Roman"/>
                          <a:ea typeface="宋体"/>
                          <a:cs typeface="Times New Roman"/>
                        </a:rPr>
                        <a:t>纵向</a:t>
                      </a:r>
                      <a:endParaRPr lang="zh-CN" sz="14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79312" marR="7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33675" algn="l"/>
                        </a:tabLst>
                      </a:pPr>
                      <a:r>
                        <a:rPr lang="zh-CN" sz="1400" b="1" kern="100" dirty="0">
                          <a:latin typeface="Times New Roman"/>
                          <a:ea typeface="宋体"/>
                          <a:cs typeface="Times New Roman"/>
                        </a:rPr>
                        <a:t>意识不仅能反映事物的外部现象，而且能够把握事物的本质和规律</a:t>
                      </a:r>
                      <a:endParaRPr lang="zh-CN" sz="14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79312" marR="7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33675" algn="l"/>
                        </a:tabLst>
                      </a:pPr>
                      <a:r>
                        <a:rPr lang="zh-CN" sz="1400" b="1" kern="100">
                          <a:latin typeface="Times New Roman"/>
                          <a:ea typeface="宋体"/>
                          <a:cs typeface="Times New Roman"/>
                        </a:rPr>
                        <a:t>坚持可知论，认识事物的本质和规律</a:t>
                      </a:r>
                      <a:endParaRPr lang="zh-CN" sz="1400" b="1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79312" marR="7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87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33675" algn="l"/>
                        </a:tabLst>
                      </a:pPr>
                      <a:r>
                        <a:rPr lang="zh-CN" sz="1400" b="1" kern="100">
                          <a:latin typeface="Times New Roman"/>
                          <a:ea typeface="宋体"/>
                          <a:cs typeface="Times New Roman"/>
                        </a:rPr>
                        <a:t>横向</a:t>
                      </a:r>
                      <a:endParaRPr lang="zh-CN" sz="1400" b="1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79312" marR="7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33675" algn="l"/>
                        </a:tabLst>
                      </a:pPr>
                      <a:r>
                        <a:rPr lang="zh-CN" sz="1400" b="1" kern="100" dirty="0">
                          <a:latin typeface="Times New Roman"/>
                          <a:ea typeface="宋体"/>
                          <a:cs typeface="Times New Roman"/>
                        </a:rPr>
                        <a:t>世界上只有尚未认识之物，而没有不可认识之物</a:t>
                      </a:r>
                      <a:endParaRPr lang="zh-CN" sz="14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79312" marR="7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  <a:tr h="47587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33675" algn="l"/>
                        </a:tabLst>
                      </a:pPr>
                      <a:r>
                        <a:rPr lang="zh-CN" sz="1400" b="1" kern="100">
                          <a:latin typeface="Times New Roman"/>
                          <a:ea typeface="宋体"/>
                          <a:cs typeface="Times New Roman"/>
                        </a:rPr>
                        <a:t>反</a:t>
                      </a:r>
                      <a:endParaRPr lang="zh-CN" sz="1400" b="1" kern="100">
                        <a:latin typeface="宋体"/>
                        <a:ea typeface="宋体"/>
                        <a:cs typeface="Courier New"/>
                      </a:endParaRPr>
                    </a:p>
                    <a:p>
                      <a:pPr algn="ctr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33675" algn="l"/>
                        </a:tabLst>
                      </a:pPr>
                      <a:r>
                        <a:rPr lang="zh-CN" sz="1400" b="1" kern="100">
                          <a:latin typeface="Times New Roman"/>
                          <a:ea typeface="宋体"/>
                          <a:cs typeface="Times New Roman"/>
                        </a:rPr>
                        <a:t>作</a:t>
                      </a:r>
                      <a:endParaRPr lang="zh-CN" sz="1400" b="1" kern="100">
                        <a:latin typeface="宋体"/>
                        <a:ea typeface="宋体"/>
                        <a:cs typeface="Courier New"/>
                      </a:endParaRPr>
                    </a:p>
                    <a:p>
                      <a:pPr algn="ctr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33675" algn="l"/>
                        </a:tabLst>
                      </a:pPr>
                      <a:r>
                        <a:rPr lang="zh-CN" sz="1400" b="1" kern="100">
                          <a:latin typeface="Times New Roman"/>
                          <a:ea typeface="宋体"/>
                          <a:cs typeface="Times New Roman"/>
                        </a:rPr>
                        <a:t>用</a:t>
                      </a:r>
                      <a:endParaRPr lang="zh-CN" sz="1400" b="1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79312" marR="7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33675" algn="l"/>
                        </a:tabLst>
                      </a:pPr>
                      <a:r>
                        <a:rPr lang="zh-CN" sz="1400" b="1" kern="100">
                          <a:latin typeface="Times New Roman"/>
                          <a:ea typeface="宋体"/>
                          <a:cs typeface="Times New Roman"/>
                        </a:rPr>
                        <a:t>对外</a:t>
                      </a:r>
                      <a:endParaRPr lang="zh-CN" sz="1400" b="1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79312" marR="7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33675" algn="l"/>
                        </a:tabLst>
                      </a:pPr>
                      <a:r>
                        <a:rPr lang="zh-CN" sz="1400" b="1" kern="100" dirty="0">
                          <a:latin typeface="Times New Roman"/>
                          <a:ea typeface="宋体"/>
                          <a:cs typeface="Times New Roman"/>
                        </a:rPr>
                        <a:t>意识对改造客观世界具有指导作用</a:t>
                      </a:r>
                      <a:endParaRPr lang="zh-CN" sz="14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79312" marR="7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33675" algn="l"/>
                        </a:tabLst>
                      </a:pPr>
                      <a:r>
                        <a:rPr lang="zh-CN" sz="1400" b="1" kern="100" dirty="0">
                          <a:latin typeface="Times New Roman"/>
                          <a:ea typeface="宋体"/>
                          <a:cs typeface="Times New Roman"/>
                        </a:rPr>
                        <a:t>要重视意识的作用，自觉树立正确的思想意识，克服错误的思想意识</a:t>
                      </a:r>
                      <a:endParaRPr lang="zh-CN" sz="14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79312" marR="7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587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33675" algn="l"/>
                        </a:tabLst>
                      </a:pPr>
                      <a:r>
                        <a:rPr lang="zh-CN" sz="1400" b="1" kern="100">
                          <a:latin typeface="Times New Roman"/>
                          <a:ea typeface="宋体"/>
                          <a:cs typeface="Times New Roman"/>
                        </a:rPr>
                        <a:t>对内</a:t>
                      </a:r>
                      <a:endParaRPr lang="zh-CN" sz="1400" b="1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79312" marR="7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defTabSz="-635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33675" algn="l"/>
                        </a:tabLst>
                      </a:pPr>
                      <a:r>
                        <a:rPr lang="zh-CN" sz="1400" b="1" kern="100" dirty="0">
                          <a:latin typeface="Times New Roman"/>
                          <a:ea typeface="宋体"/>
                          <a:cs typeface="Times New Roman"/>
                        </a:rPr>
                        <a:t>意识对于人体生理活动具有调节和控制作用</a:t>
                      </a:r>
                      <a:endParaRPr lang="zh-CN" sz="14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79312" marR="7931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3551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5473963"/>
              </p:ext>
            </p:extLst>
          </p:nvPr>
        </p:nvGraphicFramePr>
        <p:xfrm>
          <a:off x="576847" y="869839"/>
          <a:ext cx="8027890" cy="38039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60120"/>
                <a:gridCol w="4327956"/>
                <a:gridCol w="203981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原理</a:t>
                      </a:r>
                      <a:endParaRPr lang="zh-CN" sz="1600" b="1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>
                          <a:effectLst/>
                          <a:latin typeface="宋体" pitchFamily="2" charset="-122"/>
                          <a:ea typeface="宋体" pitchFamily="2" charset="-122"/>
                        </a:rPr>
                        <a:t>内容</a:t>
                      </a:r>
                      <a:endParaRPr lang="zh-CN" sz="1600" b="1" kern="10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>
                          <a:effectLst/>
                          <a:latin typeface="宋体" pitchFamily="2" charset="-122"/>
                          <a:ea typeface="宋体" pitchFamily="2" charset="-122"/>
                        </a:rPr>
                        <a:t>方法论</a:t>
                      </a:r>
                      <a:endParaRPr lang="zh-CN" sz="1600" b="1" kern="10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规律具有客观性</a:t>
                      </a:r>
                      <a:r>
                        <a:rPr lang="zh-CN" sz="1600" b="1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和普遍性</a:t>
                      </a:r>
                      <a:endParaRPr lang="zh-CN" sz="1600" b="1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规律是客观的，是不以人的意志为转移的，它既不能被创造，也不能被消灭。规律是普遍的，没有规律的物质运动是不存在的</a:t>
                      </a:r>
                      <a:endParaRPr lang="zh-CN" sz="1600" b="1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尊重规律，按规律办事，而不能违背规律</a:t>
                      </a:r>
                      <a:endParaRPr lang="zh-CN" sz="1600" b="1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尊重客观规律离不开发挥主</a:t>
                      </a:r>
                      <a:endParaRPr lang="zh-CN" sz="1600" b="1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观能动性</a:t>
                      </a:r>
                      <a:endParaRPr lang="zh-CN" sz="1600" b="1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人在客观规律面前并不是无能为力的，人可以在认识和把握规律的基础上，根据规律发生作用的条件和形式利用规律，改造客观世界，造福人类</a:t>
                      </a:r>
                      <a:endParaRPr lang="zh-CN" sz="1600" b="1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在尊重客观规律的基础上充分发挥主观能动性，把尊重客观规律和发挥主观能动性有机地结合起来</a:t>
                      </a:r>
                      <a:endParaRPr lang="zh-CN" sz="1600" b="1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反对错</a:t>
                      </a:r>
                      <a:endParaRPr lang="zh-CN" sz="1600" b="1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误倾向</a:t>
                      </a:r>
                      <a:endParaRPr lang="zh-CN" sz="1600" b="1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反对片面夸大人的主观能动性、否认规律的客观性、盲目蛮干的唯心主义错误；也要反对片面夸大规律的客观性、忽视人的主观能动性、无所作为的机械唯物主义</a:t>
                      </a:r>
                      <a:r>
                        <a:rPr lang="zh-CN" sz="1600" b="1" kern="100" dirty="0" smtClean="0">
                          <a:effectLst/>
                          <a:latin typeface="宋体" pitchFamily="2" charset="-122"/>
                          <a:ea typeface="宋体" pitchFamily="2" charset="-122"/>
                          <a:cs typeface="Times New Roman"/>
                        </a:rPr>
                        <a:t>错误</a:t>
                      </a:r>
                      <a:endParaRPr lang="zh-CN" sz="1600" b="1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endParaRPr lang="zh-CN" sz="105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691661" y="276205"/>
            <a:ext cx="614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2</a:t>
            </a:r>
            <a:r>
              <a:rPr lang="zh-CN" altLang="zh-CN" b="1" dirty="0"/>
              <a:t>．规律的客观性与发挥主观能动性的辩证关系原理</a:t>
            </a:r>
            <a:endParaRPr lang="zh-CN" altLang="zh-CN" dirty="0"/>
          </a:p>
        </p:txBody>
      </p:sp>
      <p:sp>
        <p:nvSpPr>
          <p:cNvPr id="4" name="椭圆 3"/>
          <p:cNvSpPr/>
          <p:nvPr/>
        </p:nvSpPr>
        <p:spPr>
          <a:xfrm>
            <a:off x="2172677" y="1609969"/>
            <a:ext cx="2805723" cy="3751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2172676" y="3055815"/>
            <a:ext cx="2633785" cy="3751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8765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7743313"/>
              </p:ext>
            </p:extLst>
          </p:nvPr>
        </p:nvGraphicFramePr>
        <p:xfrm>
          <a:off x="601784" y="662147"/>
          <a:ext cx="8339016" cy="441100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7662"/>
                <a:gridCol w="7901354"/>
              </a:tblGrid>
              <a:tr h="9321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kern="100" dirty="0">
                          <a:effectLst/>
                        </a:rPr>
                        <a:t>是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kern="100" dirty="0">
                          <a:effectLst/>
                        </a:rPr>
                        <a:t>什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kern="100" dirty="0">
                          <a:effectLst/>
                        </a:rPr>
                        <a:t>么</a:t>
                      </a:r>
                      <a:endParaRPr lang="zh-CN" sz="16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6101" marR="361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kern="100" dirty="0">
                          <a:effectLst/>
                        </a:rPr>
                        <a:t>尊重物质运动的客观规律，从客观存在的事物出发，经过调查研究，找出事物本身固有的而不是臆造的规律性，以此作为我们行动的依据</a:t>
                      </a:r>
                      <a:endParaRPr lang="zh-CN" sz="16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6101" marR="36101" marT="0" marB="0" anchor="ctr"/>
                </a:tc>
              </a:tr>
              <a:tr h="14849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kern="100">
                          <a:effectLst/>
                        </a:rPr>
                        <a:t>为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kern="100">
                          <a:effectLst/>
                        </a:rPr>
                        <a:t>什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kern="100">
                          <a:effectLst/>
                        </a:rPr>
                        <a:t>么</a:t>
                      </a:r>
                      <a:endParaRPr lang="zh-CN" sz="1600" kern="100">
                        <a:effectLst/>
                        <a:latin typeface="宋体"/>
                        <a:cs typeface="Courier New"/>
                      </a:endParaRPr>
                    </a:p>
                  </a:txBody>
                  <a:tcPr marL="36101" marR="361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kern="100" dirty="0">
                          <a:effectLst/>
                        </a:rPr>
                        <a:t>哲学依据：世界是物质的世界，物质决定意识，物质运动是有规律的，规律具有客观性、普遍性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kern="100" dirty="0">
                          <a:effectLst/>
                        </a:rPr>
                        <a:t>重要意义：这是我们做好各项事情的基本要求，也是无产阶级政党制定和执行正确的路线、方针、政策的前提条件</a:t>
                      </a:r>
                      <a:endParaRPr lang="zh-CN" sz="16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6101" marR="36101" marT="0" marB="0" anchor="ctr"/>
                </a:tc>
              </a:tr>
              <a:tr h="14849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altLang="en-US" sz="1600" kern="100" dirty="0" smtClean="0">
                          <a:effectLst/>
                          <a:latin typeface="宋体"/>
                          <a:cs typeface="Courier New"/>
                        </a:rPr>
                        <a:t>怎</a:t>
                      </a:r>
                      <a:endParaRPr lang="en-US" altLang="zh-CN" sz="1600" kern="100" dirty="0" smtClean="0">
                        <a:effectLst/>
                        <a:latin typeface="宋体"/>
                        <a:cs typeface="Courier New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altLang="en-US" sz="1600" kern="100" dirty="0" smtClean="0">
                          <a:effectLst/>
                          <a:latin typeface="宋体"/>
                          <a:cs typeface="Courier New"/>
                        </a:rPr>
                        <a:t>么</a:t>
                      </a:r>
                      <a:endParaRPr lang="en-US" altLang="zh-CN" sz="1600" kern="100" dirty="0" smtClean="0">
                        <a:effectLst/>
                        <a:latin typeface="宋体"/>
                        <a:cs typeface="Courier New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altLang="en-US" sz="1600" kern="100" dirty="0" smtClean="0">
                          <a:effectLst/>
                          <a:latin typeface="宋体"/>
                          <a:cs typeface="Courier New"/>
                        </a:rPr>
                        <a:t>办</a:t>
                      </a:r>
                      <a:endParaRPr lang="zh-CN" sz="16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6101" marR="3610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altLang="en-US" sz="1600" kern="100" dirty="0" smtClean="0">
                          <a:effectLst/>
                          <a:latin typeface="宋体"/>
                          <a:cs typeface="Courier New"/>
                        </a:rPr>
                        <a:t>①要求我们发挥主观能动性，不断解放思想，与时俱进，以求真务实的精神探求事物的本质和规律，用科学理论武装头脑、指导实践。②坚持主观与客观的统一，把发挥主观能动性和尊重客观规律结合起来；把高度的革命热情同严谨踏实的科学态度结合起来。③反对错误倾向：反对夸大意识能动作用的唯意志主义，反对片面强调客观条件，安于现状、因循守旧、无所作为的思想</a:t>
                      </a:r>
                      <a:endParaRPr lang="zh-CN" sz="1600" kern="100" dirty="0">
                        <a:effectLst/>
                        <a:latin typeface="宋体"/>
                        <a:cs typeface="Courier New"/>
                      </a:endParaRPr>
                    </a:p>
                  </a:txBody>
                  <a:tcPr marL="36101" marR="36101" marT="0" marB="0" anchor="ctr"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808891" y="91539"/>
            <a:ext cx="58341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/>
              <a:t>一切从实际出发，实事求是</a:t>
            </a:r>
            <a:r>
              <a:rPr lang="en-US" altLang="zh-CN" b="1" dirty="0"/>
              <a:t>(</a:t>
            </a:r>
            <a:r>
              <a:rPr lang="zh-CN" altLang="zh-CN" b="1" dirty="0"/>
              <a:t>辩证唯物论的方法论要求</a:t>
            </a:r>
            <a:r>
              <a:rPr lang="en-US" altLang="zh-CN" b="1" dirty="0"/>
              <a:t>)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xmlns="" val="140801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-156282"/>
            <a:ext cx="71199" cy="312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35223" tIns="17611" rIns="35223" bIns="17611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28554" y="259102"/>
            <a:ext cx="8149537" cy="6175708"/>
          </a:xfrm>
          <a:prstGeom prst="rect">
            <a:avLst/>
          </a:prstGeom>
        </p:spPr>
        <p:txBody>
          <a:bodyPr wrap="square" lIns="35223" tIns="17611" rIns="35223" bIns="1761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1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误区清零</a:t>
            </a:r>
            <a:r>
              <a:rPr lang="en-US" altLang="zh-CN" sz="1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] </a:t>
            </a:r>
            <a:r>
              <a:rPr lang="en-US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---</a:t>
            </a:r>
            <a:r>
              <a:rPr lang="zh-CN" altLang="en-US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请判断正误，并说明理由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</a:t>
            </a:r>
            <a:endParaRPr lang="en-US" altLang="zh-CN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意识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具有直接现实性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可以把幻想变为现实。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充分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发挥主观能动性就能促进农村经济发展。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zh-CN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事物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的不同特性是由人的不同需要确定的。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zh-CN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4.“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量化评估”创造了新的规律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督促我有条不紊地完成任务。（          ）</a:t>
            </a: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通过实践总能把观念中的东西变成现实的东西。 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意识是对客观存在的正确反映。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en-US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意识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是主观的也是不真实的。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en-US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的意识能够创造出自然界所没有的客观事物。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9.</a:t>
            </a:r>
            <a:r>
              <a:rPr lang="zh-CN" altLang="zh-CN" sz="2000" dirty="0"/>
              <a:t>正确的意识是我们想问题、办事情的出发点</a:t>
            </a:r>
            <a:r>
              <a:rPr lang="zh-CN" altLang="zh-CN" sz="2000" dirty="0" smtClean="0"/>
              <a:t>。</a:t>
            </a:r>
            <a:r>
              <a:rPr lang="zh-CN" altLang="en-US" sz="2000" dirty="0" smtClean="0"/>
              <a:t>（           ）</a:t>
            </a:r>
            <a:endParaRPr lang="zh-CN" altLang="zh-CN" sz="2000" dirty="0"/>
          </a:p>
          <a:p>
            <a:pPr>
              <a:lnSpc>
                <a:spcPct val="150000"/>
              </a:lnSpc>
            </a:pPr>
            <a:endParaRPr lang="en-US" altLang="zh-CN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zh-CN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227593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0092" y="414216"/>
            <a:ext cx="64633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哲学</a:t>
            </a:r>
            <a:endParaRPr lang="en-US" altLang="zh-CN" dirty="0" smtClean="0"/>
          </a:p>
          <a:p>
            <a:r>
              <a:rPr lang="zh-CN" altLang="en-US" dirty="0" smtClean="0"/>
              <a:t>基础</a:t>
            </a:r>
            <a:endParaRPr lang="en-US" altLang="zh-CN" dirty="0" smtClean="0"/>
          </a:p>
          <a:p>
            <a:r>
              <a:rPr lang="zh-CN" altLang="en-US" dirty="0" smtClean="0"/>
              <a:t>知识</a:t>
            </a:r>
            <a:endParaRPr lang="zh-CN" altLang="en-US" dirty="0"/>
          </a:p>
        </p:txBody>
      </p:sp>
      <p:sp>
        <p:nvSpPr>
          <p:cNvPr id="6" name="左大括号 5"/>
          <p:cNvSpPr/>
          <p:nvPr/>
        </p:nvSpPr>
        <p:spPr>
          <a:xfrm>
            <a:off x="953477" y="376326"/>
            <a:ext cx="384292" cy="1271995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322276" y="16594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哲学是什么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17012" y="69992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哲学的作用</a:t>
            </a:r>
            <a:endParaRPr lang="zh-CN" altLang="en-US" dirty="0"/>
          </a:p>
        </p:txBody>
      </p:sp>
      <p:sp>
        <p:nvSpPr>
          <p:cNvPr id="9" name="左大括号 8"/>
          <p:cNvSpPr/>
          <p:nvPr/>
        </p:nvSpPr>
        <p:spPr>
          <a:xfrm>
            <a:off x="2643997" y="94899"/>
            <a:ext cx="141015" cy="50398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762742" y="12059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哲学与世界观的关系</a:t>
            </a:r>
            <a:endParaRPr lang="zh-CN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770558" y="490368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哲学与具体科学的关系</a:t>
            </a:r>
            <a:endParaRPr lang="zh-CN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2762743" y="252512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世界观与方法论的关系</a:t>
            </a:r>
            <a:endParaRPr lang="zh-CN" alt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05412" y="102895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哲学的基本派别</a:t>
            </a:r>
            <a:endParaRPr lang="zh-CN" altLang="en-US" dirty="0"/>
          </a:p>
        </p:txBody>
      </p:sp>
      <p:sp>
        <p:nvSpPr>
          <p:cNvPr id="19" name="左大括号 18"/>
          <p:cNvSpPr/>
          <p:nvPr/>
        </p:nvSpPr>
        <p:spPr>
          <a:xfrm>
            <a:off x="3090033" y="1025873"/>
            <a:ext cx="146402" cy="40454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211580" y="94388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唯物主义</a:t>
            </a:r>
            <a:endParaRPr lang="zh-CN" alt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211581" y="1251663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唯心主义</a:t>
            </a:r>
            <a:endParaRPr lang="zh-CN" alt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250092" y="2978117"/>
            <a:ext cx="87716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 smtClean="0"/>
              <a:t>马哲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唯物论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431730" y="2098700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物质与意识</a:t>
            </a:r>
            <a:endParaRPr lang="en-US" altLang="zh-CN" dirty="0" smtClean="0"/>
          </a:p>
          <a:p>
            <a:r>
              <a:rPr lang="zh-CN" altLang="en-US" dirty="0" smtClean="0"/>
              <a:t>辩证关系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317012" y="3853598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规律的客观性和</a:t>
            </a:r>
            <a:endParaRPr lang="en-US" altLang="zh-CN" dirty="0" smtClean="0"/>
          </a:p>
          <a:p>
            <a:r>
              <a:rPr lang="zh-CN" altLang="en-US" dirty="0" smtClean="0"/>
              <a:t>主观能动性辩证关系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74829" y="2036881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物质决定意识，意识是物质的反映</a:t>
            </a:r>
            <a:endParaRPr lang="zh-CN" alt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858213" y="2411482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意识对物质有能动作用</a:t>
            </a:r>
            <a:endParaRPr lang="zh-CN" altLang="en-US" sz="1400" dirty="0"/>
          </a:p>
        </p:txBody>
      </p:sp>
      <p:sp>
        <p:nvSpPr>
          <p:cNvPr id="28" name="左大括号 27"/>
          <p:cNvSpPr/>
          <p:nvPr/>
        </p:nvSpPr>
        <p:spPr>
          <a:xfrm>
            <a:off x="2711811" y="2231896"/>
            <a:ext cx="146402" cy="40454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左大括号 28"/>
          <p:cNvSpPr/>
          <p:nvPr/>
        </p:nvSpPr>
        <p:spPr>
          <a:xfrm>
            <a:off x="1243810" y="2421866"/>
            <a:ext cx="187919" cy="1955713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箭头连接符 30"/>
          <p:cNvCxnSpPr/>
          <p:nvPr/>
        </p:nvCxnSpPr>
        <p:spPr>
          <a:xfrm>
            <a:off x="5752540" y="2215444"/>
            <a:ext cx="3233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75880" y="2036881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一切从实际出发，主观符合客观</a:t>
            </a:r>
            <a:endParaRPr lang="zh-CN" altLang="en-US" sz="1400" dirty="0"/>
          </a:p>
        </p:txBody>
      </p:sp>
      <p:cxnSp>
        <p:nvCxnSpPr>
          <p:cNvPr id="33" name="直接箭头连接符 32"/>
          <p:cNvCxnSpPr/>
          <p:nvPr/>
        </p:nvCxnSpPr>
        <p:spPr>
          <a:xfrm>
            <a:off x="4852087" y="2590778"/>
            <a:ext cx="3233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94997" y="2436890"/>
            <a:ext cx="2698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重视意识作用，树立正确意识。</a:t>
            </a:r>
            <a:endParaRPr lang="zh-CN" alt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3580804" y="3878011"/>
            <a:ext cx="2159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规律具有普遍性、客观性</a:t>
            </a:r>
            <a:endParaRPr lang="zh-CN" altLang="en-US" sz="1400" dirty="0"/>
          </a:p>
        </p:txBody>
      </p:sp>
      <p:cxnSp>
        <p:nvCxnSpPr>
          <p:cNvPr id="39" name="直接箭头连接符 38"/>
          <p:cNvCxnSpPr/>
          <p:nvPr/>
        </p:nvCxnSpPr>
        <p:spPr>
          <a:xfrm>
            <a:off x="5713622" y="4048283"/>
            <a:ext cx="3233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036962" y="3870778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尊重规律，按规律办事</a:t>
            </a:r>
            <a:endParaRPr lang="zh-CN" altLang="en-US" sz="1400" dirty="0"/>
          </a:p>
        </p:txBody>
      </p:sp>
      <p:sp>
        <p:nvSpPr>
          <p:cNvPr id="41" name="左大括号 40"/>
          <p:cNvSpPr/>
          <p:nvPr/>
        </p:nvSpPr>
        <p:spPr>
          <a:xfrm>
            <a:off x="3500196" y="4054607"/>
            <a:ext cx="146402" cy="40454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3608963" y="4247608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人具有主观能动性</a:t>
            </a:r>
            <a:endParaRPr lang="zh-CN" altLang="en-US" sz="1400" dirty="0"/>
          </a:p>
        </p:txBody>
      </p:sp>
      <p:cxnSp>
        <p:nvCxnSpPr>
          <p:cNvPr id="43" name="直接箭头连接符 42"/>
          <p:cNvCxnSpPr/>
          <p:nvPr/>
        </p:nvCxnSpPr>
        <p:spPr>
          <a:xfrm>
            <a:off x="5199465" y="4383836"/>
            <a:ext cx="44243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5588120" y="4223691"/>
            <a:ext cx="28777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/>
              <a:t>发挥主观能动性，认识</a:t>
            </a:r>
            <a:r>
              <a:rPr lang="zh-CN" altLang="en-US" sz="1400" dirty="0"/>
              <a:t>和利用规律</a:t>
            </a:r>
          </a:p>
        </p:txBody>
      </p:sp>
      <p:cxnSp>
        <p:nvCxnSpPr>
          <p:cNvPr id="48" name="直接箭头连接符 47"/>
          <p:cNvCxnSpPr/>
          <p:nvPr/>
        </p:nvCxnSpPr>
        <p:spPr>
          <a:xfrm>
            <a:off x="573257" y="1363484"/>
            <a:ext cx="0" cy="15712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直角上箭头 48"/>
          <p:cNvSpPr/>
          <p:nvPr/>
        </p:nvSpPr>
        <p:spPr>
          <a:xfrm rot="5400000">
            <a:off x="3714327" y="2440828"/>
            <a:ext cx="385226" cy="813487"/>
          </a:xfrm>
          <a:prstGeom prst="bentUpArrow">
            <a:avLst>
              <a:gd name="adj1" fmla="val 25000"/>
              <a:gd name="adj2" fmla="val 23401"/>
              <a:gd name="adj3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3632878" y="2661677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 smtClean="0"/>
              <a:t>表现</a:t>
            </a:r>
            <a:endParaRPr lang="zh-CN" altLang="en-US" sz="105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641895" y="1887511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 smtClean="0"/>
              <a:t>要求</a:t>
            </a:r>
            <a:endParaRPr lang="zh-CN" altLang="en-US" sz="105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786772" y="2284524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 smtClean="0"/>
              <a:t>要求</a:t>
            </a:r>
            <a:endParaRPr lang="zh-CN" altLang="en-US" sz="105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5620308" y="3738922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 smtClean="0"/>
              <a:t>要求</a:t>
            </a:r>
            <a:endParaRPr lang="zh-CN" altLang="en-US" sz="105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5134150" y="4129920"/>
            <a:ext cx="4539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b="1" dirty="0" smtClean="0"/>
              <a:t>要求</a:t>
            </a:r>
            <a:endParaRPr lang="zh-CN" altLang="en-US" sz="1050" b="1" dirty="0"/>
          </a:p>
        </p:txBody>
      </p:sp>
      <p:sp>
        <p:nvSpPr>
          <p:cNvPr id="56" name="左大括号 55"/>
          <p:cNvSpPr/>
          <p:nvPr/>
        </p:nvSpPr>
        <p:spPr>
          <a:xfrm>
            <a:off x="4367246" y="2847904"/>
            <a:ext cx="259462" cy="40454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4562781" y="2719259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人能能动的认识世界</a:t>
            </a:r>
            <a:endParaRPr lang="zh-CN" altLang="en-US" sz="1400" dirty="0"/>
          </a:p>
        </p:txBody>
      </p:sp>
      <p:sp>
        <p:nvSpPr>
          <p:cNvPr id="58" name="TextBox 57"/>
          <p:cNvSpPr txBox="1"/>
          <p:nvPr/>
        </p:nvSpPr>
        <p:spPr>
          <a:xfrm>
            <a:off x="4565122" y="3048334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/>
              <a:t>人能能动的改造世界</a:t>
            </a:r>
            <a:endParaRPr lang="zh-CN" altLang="en-US" sz="1400" dirty="0"/>
          </a:p>
        </p:txBody>
      </p:sp>
      <p:sp>
        <p:nvSpPr>
          <p:cNvPr id="59" name="右弧形箭头 58"/>
          <p:cNvSpPr/>
          <p:nvPr/>
        </p:nvSpPr>
        <p:spPr>
          <a:xfrm>
            <a:off x="8392817" y="3878011"/>
            <a:ext cx="304800" cy="58113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697617" y="384327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 smtClean="0"/>
              <a:t>前</a:t>
            </a:r>
            <a:endParaRPr lang="en-US" altLang="zh-CN" sz="1200" b="1" dirty="0" smtClean="0"/>
          </a:p>
          <a:p>
            <a:r>
              <a:rPr lang="zh-CN" altLang="en-US" sz="1200" b="1" dirty="0" smtClean="0"/>
              <a:t>提</a:t>
            </a:r>
            <a:endParaRPr lang="zh-CN" altLang="en-US" sz="1200" b="1" dirty="0"/>
          </a:p>
        </p:txBody>
      </p:sp>
      <p:sp>
        <p:nvSpPr>
          <p:cNvPr id="61" name="下弧形箭头 60"/>
          <p:cNvSpPr/>
          <p:nvPr/>
        </p:nvSpPr>
        <p:spPr>
          <a:xfrm rot="14835151">
            <a:off x="7842779" y="3788329"/>
            <a:ext cx="574363" cy="3292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31689" y="335611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 smtClean="0"/>
              <a:t>重要</a:t>
            </a:r>
            <a:endParaRPr lang="en-US" altLang="zh-CN" sz="1200" b="1" dirty="0" smtClean="0"/>
          </a:p>
          <a:p>
            <a:r>
              <a:rPr lang="zh-CN" altLang="en-US" sz="1200" b="1" dirty="0" smtClean="0"/>
              <a:t>条件</a:t>
            </a:r>
            <a:endParaRPr lang="zh-CN" altLang="en-US" sz="12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317012" y="1479045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/>
              <a:t>马克思主义主义哲学</a:t>
            </a:r>
            <a:endParaRPr lang="zh-CN" alt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64957" y="3712859"/>
            <a:ext cx="1210588" cy="400110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</a:rPr>
              <a:t>物意主规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8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02931" y="1430215"/>
            <a:ext cx="2646878" cy="14818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/>
              <a:t>第一部分</a:t>
            </a:r>
            <a:endParaRPr lang="en-US" altLang="zh-CN" sz="3200" b="1" dirty="0" smtClean="0"/>
          </a:p>
          <a:p>
            <a:pPr algn="ctr">
              <a:lnSpc>
                <a:spcPct val="150000"/>
              </a:lnSpc>
            </a:pPr>
            <a:r>
              <a:rPr lang="zh-CN" altLang="en-US" sz="3200" b="1" dirty="0" smtClean="0"/>
              <a:t>哲学基础知识</a:t>
            </a:r>
            <a:endParaRPr lang="zh-CN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43397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-156282"/>
            <a:ext cx="71199" cy="312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35223" tIns="17611" rIns="35223" bIns="17611" numCol="1" anchor="ctr" anchorCtr="0" compatLnSpc="1">
            <a:spAutoFit/>
          </a:bodyPr>
          <a:lstStyle/>
          <a:p>
            <a:endParaRPr lang="zh-CN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2594546"/>
              </p:ext>
            </p:extLst>
          </p:nvPr>
        </p:nvGraphicFramePr>
        <p:xfrm>
          <a:off x="596329" y="627819"/>
          <a:ext cx="7562932" cy="2863503"/>
        </p:xfrm>
        <a:graphic>
          <a:graphicData uri="http://schemas.openxmlformats.org/drawingml/2006/table">
            <a:tbl>
              <a:tblPr firstRow="1" firstCol="1" bandRow="1"/>
              <a:tblGrid>
                <a:gridCol w="1540792"/>
                <a:gridCol w="2442694"/>
                <a:gridCol w="2041629"/>
                <a:gridCol w="1537817"/>
              </a:tblGrid>
              <a:tr h="3892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9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核心考点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9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考情概览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9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考查角度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900" b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试题类型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84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9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哲学</a:t>
                      </a:r>
                      <a:r>
                        <a:rPr lang="zh-CN" sz="19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</a:t>
                      </a:r>
                      <a:endParaRPr lang="en-US" altLang="zh-CN" sz="1900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9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内涵</a:t>
                      </a:r>
                      <a:endParaRPr lang="zh-CN" sz="19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9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近三年未涉及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9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哲学</a:t>
                      </a:r>
                      <a:r>
                        <a:rPr lang="zh-CN" sz="19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与</a:t>
                      </a:r>
                      <a:r>
                        <a:rPr lang="zh-CN" altLang="en-US" sz="19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世界观、</a:t>
                      </a:r>
                      <a:r>
                        <a:rPr lang="zh-CN" sz="19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具体科学</a:t>
                      </a:r>
                      <a:r>
                        <a:rPr lang="zh-CN" altLang="en-US" sz="19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的关系</a:t>
                      </a:r>
                      <a:endParaRPr lang="zh-CN" sz="19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25656" marR="25656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9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选择题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44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9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马克思主义</a:t>
                      </a:r>
                      <a:endParaRPr lang="en-US" altLang="zh-CN" sz="1900" dirty="0" smtClean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9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哲学</a:t>
                      </a:r>
                      <a:endParaRPr lang="zh-CN" sz="19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2018</a:t>
                      </a:r>
                      <a:r>
                        <a:rPr lang="zh-CN" sz="1900" i="1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·</a:t>
                      </a:r>
                      <a:r>
                        <a:rPr lang="zh-CN" sz="19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全国卷</a:t>
                      </a:r>
                      <a:r>
                        <a:rPr lang="en-US" sz="19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Ⅲ</a:t>
                      </a:r>
                      <a:r>
                        <a:rPr lang="zh-CN" altLang="en-US" sz="19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，</a:t>
                      </a:r>
                      <a:r>
                        <a:rPr lang="en-US" sz="1900" dirty="0" smtClean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23</a:t>
                      </a:r>
                      <a:endParaRPr lang="zh-CN" sz="1900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9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　马克思主义哲学特点</a:t>
                      </a:r>
                    </a:p>
                  </a:txBody>
                  <a:tcPr marL="25656" marR="25656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1900" dirty="0"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选择题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椭圆 7"/>
          <p:cNvSpPr/>
          <p:nvPr/>
        </p:nvSpPr>
        <p:spPr>
          <a:xfrm rot="16001898">
            <a:off x="6055784" y="1828014"/>
            <a:ext cx="2579076" cy="9678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488898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153" y="13777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一、哲学基本知识</a:t>
            </a:r>
            <a:endParaRPr lang="zh-CN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5384" y="622985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（一）哲学是什么</a:t>
            </a:r>
            <a:endParaRPr lang="zh-CN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707293" y="1224770"/>
            <a:ext cx="28408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1.</a:t>
            </a:r>
            <a:r>
              <a:rPr lang="zh-CN" altLang="en-US" b="1" dirty="0" smtClean="0"/>
              <a:t>世界观</a:t>
            </a:r>
            <a:r>
              <a:rPr lang="zh-CN" altLang="en-US" b="1" dirty="0"/>
              <a:t>与</a:t>
            </a:r>
            <a:r>
              <a:rPr lang="zh-CN" altLang="en-US" b="1" dirty="0" smtClean="0"/>
              <a:t>方法论的关系</a:t>
            </a:r>
            <a:endParaRPr lang="zh-CN" altLang="en-US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153" y="1817443"/>
            <a:ext cx="5924062" cy="2380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3866" y="131342"/>
            <a:ext cx="39885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2.</a:t>
            </a:r>
            <a:r>
              <a:rPr lang="zh-CN" altLang="en-US" sz="2000" b="1" dirty="0" smtClean="0"/>
              <a:t>哲学</a:t>
            </a:r>
            <a:r>
              <a:rPr lang="zh-CN" altLang="en-US" sz="2000" b="1" dirty="0"/>
              <a:t>与</a:t>
            </a:r>
            <a:r>
              <a:rPr lang="zh-CN" altLang="en-US" sz="2000" b="1" dirty="0" smtClean="0"/>
              <a:t>世界观、具体科学的关系</a:t>
            </a:r>
            <a:endParaRPr lang="zh-CN" altLang="en-US" sz="2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798" y="592138"/>
            <a:ext cx="7083425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椭圆 7"/>
          <p:cNvSpPr/>
          <p:nvPr/>
        </p:nvSpPr>
        <p:spPr>
          <a:xfrm>
            <a:off x="5314463" y="1922585"/>
            <a:ext cx="2579076" cy="3751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957406" y="171977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不一定</a:t>
            </a:r>
            <a:endParaRPr lang="en-US" altLang="zh-CN" b="1" dirty="0" smtClean="0"/>
          </a:p>
          <a:p>
            <a:r>
              <a:rPr lang="zh-CN" altLang="en-US" b="1" dirty="0"/>
              <a:t>是</a:t>
            </a:r>
            <a:r>
              <a:rPr lang="zh-CN" altLang="en-US" b="1" dirty="0" smtClean="0"/>
              <a:t>科学的</a:t>
            </a:r>
            <a:endParaRPr lang="zh-CN" altLang="en-US" b="1" dirty="0"/>
          </a:p>
        </p:txBody>
      </p:sp>
      <p:sp>
        <p:nvSpPr>
          <p:cNvPr id="10" name="椭圆 9"/>
          <p:cNvSpPr/>
          <p:nvPr/>
        </p:nvSpPr>
        <p:spPr>
          <a:xfrm>
            <a:off x="4685324" y="3935046"/>
            <a:ext cx="2579076" cy="3751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384" y="27686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（二）哲学的作用</a:t>
            </a:r>
            <a:endParaRPr lang="zh-CN" alt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61292" y="781538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多角度理解</a:t>
            </a:r>
            <a:endParaRPr lang="zh-CN" alt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6606" y="1228498"/>
            <a:ext cx="6198333" cy="319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75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1548256"/>
              </p:ext>
            </p:extLst>
          </p:nvPr>
        </p:nvGraphicFramePr>
        <p:xfrm>
          <a:off x="510190" y="648656"/>
          <a:ext cx="7774118" cy="259143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5339"/>
                <a:gridCol w="829578"/>
                <a:gridCol w="1281724"/>
                <a:gridCol w="5017477"/>
              </a:tblGrid>
              <a:tr h="4518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阵营</a:t>
                      </a:r>
                      <a:endParaRPr lang="zh-CN" sz="1600" b="1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14579" marR="14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>
                          <a:effectLst/>
                          <a:latin typeface="宋体" pitchFamily="2" charset="-122"/>
                          <a:ea typeface="宋体" pitchFamily="2" charset="-122"/>
                        </a:rPr>
                        <a:t>基本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>
                          <a:effectLst/>
                          <a:latin typeface="宋体" pitchFamily="2" charset="-122"/>
                          <a:ea typeface="宋体" pitchFamily="2" charset="-122"/>
                        </a:rPr>
                        <a:t>观点</a:t>
                      </a:r>
                      <a:endParaRPr lang="zh-CN" sz="1600" b="1" kern="10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14579" marR="14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内部派别</a:t>
                      </a:r>
                      <a:endParaRPr lang="zh-CN" sz="1600" b="1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14579" marR="14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>
                          <a:effectLst/>
                          <a:latin typeface="宋体" pitchFamily="2" charset="-122"/>
                          <a:ea typeface="宋体" pitchFamily="2" charset="-122"/>
                        </a:rPr>
                        <a:t>主要区别</a:t>
                      </a:r>
                      <a:endParaRPr lang="zh-CN" sz="1600" b="1" kern="10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14579" marR="14579" marT="0" marB="0" anchor="ctr"/>
                </a:tc>
              </a:tr>
              <a:tr h="532862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唯物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主义</a:t>
                      </a:r>
                      <a:endParaRPr lang="zh-CN" sz="1600" b="1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14579" marR="14579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物质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决定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意识</a:t>
                      </a:r>
                      <a:endParaRPr lang="zh-CN" sz="1600" b="1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14579" marR="1457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>
                          <a:effectLst/>
                          <a:latin typeface="宋体" pitchFamily="2" charset="-122"/>
                          <a:ea typeface="宋体" pitchFamily="2" charset="-122"/>
                        </a:rPr>
                        <a:t>古代朴素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>
                          <a:effectLst/>
                          <a:latin typeface="宋体" pitchFamily="2" charset="-122"/>
                          <a:ea typeface="宋体" pitchFamily="2" charset="-122"/>
                        </a:rPr>
                        <a:t>唯物主义</a:t>
                      </a:r>
                      <a:endParaRPr lang="zh-CN" sz="1600" b="1" kern="10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14579" marR="145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把物质归结为某一种或几种具体的物质形态</a:t>
                      </a:r>
                      <a:r>
                        <a:rPr lang="en-US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(</a:t>
                      </a: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如金、木、水、火、</a:t>
                      </a:r>
                      <a:r>
                        <a:rPr lang="zh-CN" sz="1600" b="1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土</a:t>
                      </a:r>
                      <a:r>
                        <a:rPr lang="zh-CN" altLang="en-US" sz="1600" b="1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、气</a:t>
                      </a:r>
                      <a:r>
                        <a:rPr lang="zh-CN" sz="1600" b="1" kern="100" dirty="0" smtClean="0">
                          <a:effectLst/>
                          <a:latin typeface="宋体" pitchFamily="2" charset="-122"/>
                          <a:ea typeface="宋体" pitchFamily="2" charset="-122"/>
                        </a:rPr>
                        <a:t>等</a:t>
                      </a:r>
                      <a:r>
                        <a:rPr lang="en-US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)</a:t>
                      </a:r>
                      <a:endParaRPr lang="zh-CN" sz="1600" b="1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14579" marR="14579" marT="0" marB="0" anchor="ctr"/>
                </a:tc>
              </a:tr>
              <a:tr h="6799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近代形而上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学唯物主义</a:t>
                      </a:r>
                      <a:endParaRPr lang="zh-CN" sz="1600" b="1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14579" marR="145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认为原子是世界的本原，把一切运动都归结为机械运动</a:t>
                      </a:r>
                      <a:endParaRPr lang="zh-CN" sz="1600" b="1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14579" marR="14579" marT="0" marB="0" anchor="ctr"/>
                </a:tc>
              </a:tr>
              <a:tr h="89095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>
                          <a:effectLst/>
                          <a:latin typeface="宋体" pitchFamily="2" charset="-122"/>
                          <a:ea typeface="宋体" pitchFamily="2" charset="-122"/>
                        </a:rPr>
                        <a:t>辩证唯物主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>
                          <a:effectLst/>
                          <a:latin typeface="宋体" pitchFamily="2" charset="-122"/>
                          <a:ea typeface="宋体" pitchFamily="2" charset="-122"/>
                        </a:rPr>
                        <a:t>义和历史唯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>
                          <a:effectLst/>
                          <a:latin typeface="宋体" pitchFamily="2" charset="-122"/>
                          <a:ea typeface="宋体" pitchFamily="2" charset="-122"/>
                        </a:rPr>
                        <a:t>物主义</a:t>
                      </a:r>
                      <a:endParaRPr lang="zh-CN" sz="1600" b="1" kern="10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14579" marR="14579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把唯物主义和辩证法有机地结合在一起，把自然观和历史观在唯物辩证的基础上有机地结合在一起</a:t>
                      </a:r>
                      <a:endParaRPr lang="zh-CN" sz="1600" b="1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14579" marR="14579" marT="0" marB="0" anchor="ctr"/>
                </a:tc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64595479"/>
              </p:ext>
            </p:extLst>
          </p:nvPr>
        </p:nvGraphicFramePr>
        <p:xfrm>
          <a:off x="508005" y="3227734"/>
          <a:ext cx="7776303" cy="15687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40857"/>
                <a:gridCol w="836246"/>
                <a:gridCol w="1281728"/>
                <a:gridCol w="5017472"/>
              </a:tblGrid>
              <a:tr h="719013"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唯心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主义</a:t>
                      </a:r>
                      <a:endParaRPr lang="zh-CN" sz="1600" b="1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13734" marR="1373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意识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决定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物质</a:t>
                      </a:r>
                      <a:endParaRPr lang="zh-CN" sz="1600" b="1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13734" marR="137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主观唯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心主义</a:t>
                      </a:r>
                      <a:endParaRPr lang="zh-CN" sz="1600" b="1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13734" marR="1373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把人的主观精神</a:t>
                      </a:r>
                      <a:r>
                        <a:rPr lang="en-US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(</a:t>
                      </a: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目的、意志、感觉、经验、心灵</a:t>
                      </a:r>
                      <a:r>
                        <a:rPr lang="en-US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)</a:t>
                      </a: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夸大为唯一实在，认为客观世界依赖于人的主观精神</a:t>
                      </a:r>
                      <a:endParaRPr lang="zh-CN" sz="1600" b="1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13734" marR="13734" marT="0" marB="0" anchor="ctr"/>
                </a:tc>
              </a:tr>
              <a:tr h="84972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>
                          <a:effectLst/>
                          <a:latin typeface="宋体" pitchFamily="2" charset="-122"/>
                          <a:ea typeface="宋体" pitchFamily="2" charset="-122"/>
                        </a:rPr>
                        <a:t>客观唯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>
                          <a:effectLst/>
                          <a:latin typeface="宋体" pitchFamily="2" charset="-122"/>
                          <a:ea typeface="宋体" pitchFamily="2" charset="-122"/>
                        </a:rPr>
                        <a:t>心主义</a:t>
                      </a:r>
                      <a:endParaRPr lang="zh-CN" sz="1600" b="1" kern="10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13734" marR="1373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4229100" algn="l"/>
                        </a:tabLst>
                      </a:pP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把客观精神</a:t>
                      </a:r>
                      <a:r>
                        <a:rPr lang="en-US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(</a:t>
                      </a: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上帝、理念、绝对精神</a:t>
                      </a:r>
                      <a:r>
                        <a:rPr lang="en-US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)</a:t>
                      </a:r>
                      <a:r>
                        <a:rPr lang="zh-CN" sz="1600" b="1" kern="100" dirty="0">
                          <a:effectLst/>
                          <a:latin typeface="宋体" pitchFamily="2" charset="-122"/>
                          <a:ea typeface="宋体" pitchFamily="2" charset="-122"/>
                        </a:rPr>
                        <a:t>看作世界的本原和主宰，认为现实的物质世界是客观精神的外化和表现</a:t>
                      </a:r>
                      <a:endParaRPr lang="zh-CN" sz="1600" b="1" kern="100" dirty="0">
                        <a:effectLst/>
                        <a:latin typeface="宋体" pitchFamily="2" charset="-122"/>
                        <a:ea typeface="宋体" pitchFamily="2" charset="-122"/>
                        <a:cs typeface="Courier New"/>
                      </a:endParaRPr>
                    </a:p>
                  </a:txBody>
                  <a:tcPr marL="13734" marR="13734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5384" y="9752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（三）哲学的基本派别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xmlns="" val="232567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-156282"/>
            <a:ext cx="71199" cy="312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35223" tIns="17611" rIns="35223" bIns="17611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12024" y="290877"/>
            <a:ext cx="7126622" cy="3544219"/>
          </a:xfrm>
          <a:prstGeom prst="rect">
            <a:avLst/>
          </a:prstGeom>
        </p:spPr>
        <p:txBody>
          <a:bodyPr wrap="square" lIns="35223" tIns="17611" rIns="35223" bIns="17611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1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误区清零</a:t>
            </a:r>
            <a:r>
              <a:rPr lang="en-US" altLang="zh-CN" sz="1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] ---</a:t>
            </a:r>
            <a:r>
              <a:rPr lang="zh-CN" altLang="en-US" sz="1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请判断正误，并说明理由　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endParaRPr lang="en-US" altLang="zh-CN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哲学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是“科学之科学”。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哲学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来源于人们形成的世界观。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zh-CN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有什么样的方法论就有什么样的世界观。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zh-CN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以哲学指导实践就不会犯错误。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真正的哲学是对问题的高明认识和解决问题的巧妙方法。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6.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哲学都是自己时代的精神上的精华。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en-US" altLang="zh-CN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endParaRPr lang="zh-CN" altLang="zh-CN" sz="1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001334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1439</TotalTime>
  <Words>1468</Words>
  <Application>Microsoft Office PowerPoint</Application>
  <PresentationFormat>全屏显示(16:9)</PresentationFormat>
  <Paragraphs>224</Paragraphs>
  <Slides>19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1_Office 主题​​</vt:lpstr>
      <vt:lpstr>哲学基础与马哲唯物论 核心知识复习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52</cp:revision>
  <dcterms:created xsi:type="dcterms:W3CDTF">2020-02-01T11:21:51Z</dcterms:created>
  <dcterms:modified xsi:type="dcterms:W3CDTF">2020-02-13T12:51:26Z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