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65" r:id="rId2"/>
    <p:sldId id="302" r:id="rId3"/>
    <p:sldId id="276" r:id="rId4"/>
    <p:sldId id="305" r:id="rId5"/>
    <p:sldId id="274" r:id="rId6"/>
    <p:sldId id="275" r:id="rId7"/>
    <p:sldId id="299" r:id="rId8"/>
    <p:sldId id="304" r:id="rId9"/>
    <p:sldId id="277" r:id="rId10"/>
    <p:sldId id="278" r:id="rId11"/>
    <p:sldId id="284" r:id="rId12"/>
    <p:sldId id="281" r:id="rId13"/>
    <p:sldId id="279" r:id="rId14"/>
    <p:sldId id="306" r:id="rId15"/>
    <p:sldId id="283" r:id="rId16"/>
    <p:sldId id="287" r:id="rId17"/>
    <p:sldId id="285" r:id="rId18"/>
    <p:sldId id="286" r:id="rId19"/>
    <p:sldId id="289" r:id="rId20"/>
    <p:sldId id="300" r:id="rId21"/>
    <p:sldId id="288" r:id="rId22"/>
    <p:sldId id="310" r:id="rId23"/>
    <p:sldId id="290" r:id="rId24"/>
    <p:sldId id="308" r:id="rId25"/>
    <p:sldId id="294" r:id="rId26"/>
    <p:sldId id="292" r:id="rId27"/>
    <p:sldId id="295" r:id="rId28"/>
    <p:sldId id="311" r:id="rId29"/>
    <p:sldId id="293" r:id="rId30"/>
    <p:sldId id="314" r:id="rId31"/>
    <p:sldId id="313" r:id="rId32"/>
    <p:sldId id="271" r:id="rId3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9900"/>
    <a:srgbClr val="66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2" d="100"/>
          <a:sy n="92" d="100"/>
        </p:scale>
        <p:origin x="756"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2394441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extLst>
      <p:ext uri="{BB962C8B-B14F-4D97-AF65-F5344CB8AC3E}">
        <p14:creationId xmlns:p14="http://schemas.microsoft.com/office/powerpoint/2010/main" val="100262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634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43524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2.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2.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2.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1.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1.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1.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1.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2.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6.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1.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2.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1.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2.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1.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1.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2.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2.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2.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1.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2.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1.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2020/2/10</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http:/hiphotos.baidu.com/%C3%BB%C6%D7/pic/item/a6386a09386e81cd3bc76339.jpg"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a:srcRect r="531"/>
          <a:stretch/>
        </p:blipFill>
        <p:spPr>
          <a:xfrm>
            <a:off x="0" y="-11834"/>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fontScale="90000"/>
          </a:bodyPr>
          <a:lstStyle/>
          <a:p>
            <a:pPr algn="ctr"/>
            <a:r>
              <a:rPr lang="zh-CN" altLang="zh-CN" sz="4000" b="1" spc="300" dirty="0" smtClean="0">
                <a:solidFill>
                  <a:srgbClr val="FF0000"/>
                </a:solidFill>
                <a:latin typeface="微软雅黑" panose="020B0503020204020204" charset="-122"/>
                <a:ea typeface="微软雅黑" panose="020B0503020204020204" charset="-122"/>
              </a:rPr>
              <a:t>整体把握</a:t>
            </a:r>
            <a:r>
              <a:rPr lang="en-US" altLang="zh-CN" sz="4000" b="1" spc="300" dirty="0" smtClean="0">
                <a:solidFill>
                  <a:srgbClr val="FF0000"/>
                </a:solidFill>
                <a:latin typeface="微软雅黑" panose="020B0503020204020204" charset="-122"/>
                <a:ea typeface="微软雅黑" panose="020B0503020204020204" charset="-122"/>
              </a:rPr>
              <a:t/>
            </a:r>
            <a:br>
              <a:rPr lang="en-US" altLang="zh-CN" sz="4000" b="1" spc="300" dirty="0" smtClean="0">
                <a:solidFill>
                  <a:srgbClr val="FF0000"/>
                </a:solidFill>
                <a:latin typeface="微软雅黑" panose="020B0503020204020204" charset="-122"/>
                <a:ea typeface="微软雅黑" panose="020B0503020204020204" charset="-122"/>
              </a:rPr>
            </a:br>
            <a:r>
              <a:rPr lang="zh-CN" altLang="zh-CN" sz="4000" b="1" spc="300" dirty="0" smtClean="0">
                <a:solidFill>
                  <a:srgbClr val="FF0000"/>
                </a:solidFill>
                <a:latin typeface="微软雅黑" panose="020B0503020204020204" charset="-122"/>
                <a:ea typeface="微软雅黑" panose="020B0503020204020204" charset="-122"/>
              </a:rPr>
              <a:t>旅游地理</a:t>
            </a:r>
            <a:r>
              <a:rPr lang="zh-CN" altLang="zh-CN" sz="4000" b="1" spc="300" dirty="0">
                <a:solidFill>
                  <a:srgbClr val="FF0000"/>
                </a:solidFill>
                <a:latin typeface="微软雅黑" panose="020B0503020204020204" charset="-122"/>
                <a:ea typeface="微软雅黑" panose="020B0503020204020204" charset="-122"/>
              </a:rPr>
              <a:t>分析思路</a:t>
            </a:r>
            <a:endParaRPr lang="zh-CN" altLang="en-US" sz="4000" b="1" spc="300" dirty="0">
              <a:solidFill>
                <a:srgbClr val="FF0000"/>
              </a:solidFill>
              <a:latin typeface="微软雅黑" panose="020B0503020204020204" charset="-122"/>
              <a:ea typeface="微软雅黑" panose="020B0503020204020204" charset="-122"/>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高三年级地理</a:t>
            </a:r>
            <a:r>
              <a:rPr lang="zh-CN" altLang="en-US" sz="24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636565" y="3612496"/>
            <a:ext cx="4836240" cy="553998"/>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北京市工业大学附属中学   刘晓曦</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Line 2"/>
          <p:cNvSpPr>
            <a:spLocks noChangeShapeType="1"/>
          </p:cNvSpPr>
          <p:nvPr/>
        </p:nvSpPr>
        <p:spPr bwMode="auto">
          <a:xfrm flipH="1">
            <a:off x="2927748" y="1181092"/>
            <a:ext cx="53935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sp>
        <p:nvSpPr>
          <p:cNvPr id="38914" name="Line 3"/>
          <p:cNvSpPr>
            <a:spLocks noChangeShapeType="1"/>
          </p:cNvSpPr>
          <p:nvPr/>
        </p:nvSpPr>
        <p:spPr bwMode="auto">
          <a:xfrm flipH="1">
            <a:off x="4656535" y="1181092"/>
            <a:ext cx="53935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1350"/>
          </a:p>
        </p:txBody>
      </p:sp>
      <p:grpSp>
        <p:nvGrpSpPr>
          <p:cNvPr id="38915" name="Organization Chart 2"/>
          <p:cNvGrpSpPr>
            <a:grpSpLocks noChangeAspect="1"/>
          </p:cNvGrpSpPr>
          <p:nvPr/>
        </p:nvGrpSpPr>
        <p:grpSpPr bwMode="auto">
          <a:xfrm>
            <a:off x="5210175" y="973923"/>
            <a:ext cx="2277666" cy="2052638"/>
            <a:chOff x="1134" y="1272"/>
            <a:chExt cx="1440" cy="1584"/>
          </a:xfrm>
        </p:grpSpPr>
        <p:sp>
          <p:nvSpPr>
            <p:cNvPr id="38916" name="AutoShape 3"/>
            <p:cNvSpPr>
              <a:spLocks noChangeAspect="1" noChangeArrowheads="1" noTextEdit="1"/>
            </p:cNvSpPr>
            <p:nvPr/>
          </p:nvSpPr>
          <p:spPr bwMode="auto">
            <a:xfrm>
              <a:off x="1134" y="1272"/>
              <a:ext cx="1440"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1350"/>
            </a:p>
          </p:txBody>
        </p:sp>
        <p:cxnSp>
          <p:nvCxnSpPr>
            <p:cNvPr id="38917" name="_s1028"/>
            <p:cNvCxnSpPr>
              <a:cxnSpLocks noChangeShapeType="1"/>
              <a:stCxn id="38923" idx="1"/>
              <a:endCxn id="38920" idx="2"/>
            </p:cNvCxnSpPr>
            <p:nvPr/>
          </p:nvCxnSpPr>
          <p:spPr bwMode="auto">
            <a:xfrm rot="10800000">
              <a:off x="1566" y="1560"/>
              <a:ext cx="144" cy="115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18" name="_s1029"/>
            <p:cNvCxnSpPr>
              <a:cxnSpLocks noChangeShapeType="1"/>
              <a:stCxn id="38922" idx="1"/>
              <a:endCxn id="38920" idx="2"/>
            </p:cNvCxnSpPr>
            <p:nvPr/>
          </p:nvCxnSpPr>
          <p:spPr bwMode="auto">
            <a:xfrm rot="10800000">
              <a:off x="1566" y="1560"/>
              <a:ext cx="144"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19" name="_s1030"/>
            <p:cNvCxnSpPr>
              <a:cxnSpLocks noChangeShapeType="1"/>
              <a:stCxn id="38921" idx="1"/>
              <a:endCxn id="38920" idx="2"/>
            </p:cNvCxnSpPr>
            <p:nvPr/>
          </p:nvCxnSpPr>
          <p:spPr bwMode="auto">
            <a:xfrm rot="10800000">
              <a:off x="1566" y="1560"/>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8920" name="_s1031"/>
            <p:cNvSpPr>
              <a:spLocks noChangeArrowheads="1"/>
            </p:cNvSpPr>
            <p:nvPr/>
          </p:nvSpPr>
          <p:spPr bwMode="auto">
            <a:xfrm>
              <a:off x="1134" y="1272"/>
              <a:ext cx="864" cy="288"/>
            </a:xfrm>
            <a:prstGeom prst="roundRect">
              <a:avLst>
                <a:gd name="adj" fmla="val 16667"/>
              </a:avLst>
            </a:prstGeom>
            <a:solidFill>
              <a:srgbClr val="CC3300"/>
            </a:solidFill>
            <a:ln w="9525">
              <a:solidFill>
                <a:schemeClr val="tx1"/>
              </a:solidFill>
              <a:round/>
              <a:headEnd/>
              <a:tailEnd/>
            </a:ln>
          </p:spPr>
          <p:txBody>
            <a:bodyPr wrap="none" lIns="0" tIns="0" rIns="0" bIns="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100" b="1" dirty="0">
                  <a:solidFill>
                    <a:schemeClr val="bg1"/>
                  </a:solidFill>
                </a:rPr>
                <a:t>地理位置</a:t>
              </a:r>
            </a:p>
          </p:txBody>
        </p:sp>
        <p:sp>
          <p:nvSpPr>
            <p:cNvPr id="38921" name="_s1032"/>
            <p:cNvSpPr>
              <a:spLocks noChangeArrowheads="1"/>
            </p:cNvSpPr>
            <p:nvPr/>
          </p:nvSpPr>
          <p:spPr bwMode="auto">
            <a:xfrm>
              <a:off x="1710" y="1704"/>
              <a:ext cx="864" cy="2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100"/>
                <a:t>经纬度位置</a:t>
              </a:r>
            </a:p>
          </p:txBody>
        </p:sp>
        <p:sp>
          <p:nvSpPr>
            <p:cNvPr id="38922" name="_s1033"/>
            <p:cNvSpPr>
              <a:spLocks noChangeArrowheads="1"/>
            </p:cNvSpPr>
            <p:nvPr/>
          </p:nvSpPr>
          <p:spPr bwMode="auto">
            <a:xfrm>
              <a:off x="1710" y="2136"/>
              <a:ext cx="864" cy="2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100"/>
                <a:t>海陆位置</a:t>
              </a:r>
            </a:p>
          </p:txBody>
        </p:sp>
        <p:sp>
          <p:nvSpPr>
            <p:cNvPr id="38923" name="_s1034"/>
            <p:cNvSpPr>
              <a:spLocks noChangeArrowheads="1"/>
            </p:cNvSpPr>
            <p:nvPr/>
          </p:nvSpPr>
          <p:spPr bwMode="auto">
            <a:xfrm>
              <a:off x="1710" y="2568"/>
              <a:ext cx="864" cy="2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100"/>
                <a:t>相邻位置</a:t>
              </a:r>
            </a:p>
          </p:txBody>
        </p:sp>
      </p:grpSp>
      <p:grpSp>
        <p:nvGrpSpPr>
          <p:cNvPr id="38924" name="Organization Chart 11"/>
          <p:cNvGrpSpPr>
            <a:grpSpLocks noChangeAspect="1"/>
          </p:cNvGrpSpPr>
          <p:nvPr/>
        </p:nvGrpSpPr>
        <p:grpSpPr bwMode="auto">
          <a:xfrm>
            <a:off x="2765823" y="973923"/>
            <a:ext cx="2591990" cy="1296591"/>
            <a:chOff x="1134" y="1272"/>
            <a:chExt cx="1872" cy="1152"/>
          </a:xfrm>
        </p:grpSpPr>
        <p:sp>
          <p:nvSpPr>
            <p:cNvPr id="38925" name="AutoShape 12"/>
            <p:cNvSpPr>
              <a:spLocks noChangeAspect="1" noChangeArrowheads="1" noTextEdit="1"/>
            </p:cNvSpPr>
            <p:nvPr/>
          </p:nvSpPr>
          <p:spPr bwMode="auto">
            <a:xfrm>
              <a:off x="1134" y="1272"/>
              <a:ext cx="187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1350"/>
            </a:p>
          </p:txBody>
        </p:sp>
        <p:cxnSp>
          <p:nvCxnSpPr>
            <p:cNvPr id="38926" name="_s1037"/>
            <p:cNvCxnSpPr>
              <a:cxnSpLocks noChangeShapeType="1"/>
              <a:stCxn id="38934" idx="0"/>
              <a:endCxn id="38932" idx="2"/>
            </p:cNvCxnSpPr>
            <p:nvPr/>
          </p:nvCxnSpPr>
          <p:spPr bwMode="auto">
            <a:xfrm rot="-5400000">
              <a:off x="2497" y="2057"/>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8927" name="_s1038"/>
            <p:cNvCxnSpPr>
              <a:cxnSpLocks noChangeShapeType="1"/>
              <a:stCxn id="38933" idx="0"/>
              <a:endCxn id="38931" idx="2"/>
            </p:cNvCxnSpPr>
            <p:nvPr/>
          </p:nvCxnSpPr>
          <p:spPr bwMode="auto">
            <a:xfrm rot="-5400000">
              <a:off x="1490" y="2057"/>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8928" name="_s1039"/>
            <p:cNvCxnSpPr>
              <a:cxnSpLocks noChangeShapeType="1"/>
              <a:stCxn id="38932" idx="0"/>
              <a:endCxn id="38930" idx="2"/>
            </p:cNvCxnSpPr>
            <p:nvPr/>
          </p:nvCxnSpPr>
          <p:spPr bwMode="auto">
            <a:xfrm rot="5400000" flipH="1">
              <a:off x="2250" y="1380"/>
              <a:ext cx="144"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29" name="_s1040"/>
            <p:cNvCxnSpPr>
              <a:cxnSpLocks noChangeShapeType="1"/>
              <a:stCxn id="38931" idx="0"/>
              <a:endCxn id="38930" idx="2"/>
            </p:cNvCxnSpPr>
            <p:nvPr/>
          </p:nvCxnSpPr>
          <p:spPr bwMode="auto">
            <a:xfrm rot="-5400000">
              <a:off x="1741" y="1374"/>
              <a:ext cx="144" cy="50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8930" name="_s1041"/>
            <p:cNvSpPr>
              <a:spLocks noChangeArrowheads="1"/>
            </p:cNvSpPr>
            <p:nvPr/>
          </p:nvSpPr>
          <p:spPr bwMode="auto">
            <a:xfrm>
              <a:off x="1638" y="1272"/>
              <a:ext cx="864" cy="288"/>
            </a:xfrm>
            <a:prstGeom prst="roundRect">
              <a:avLst>
                <a:gd name="adj" fmla="val 16667"/>
              </a:avLst>
            </a:prstGeom>
            <a:solidFill>
              <a:srgbClr val="CC3300"/>
            </a:solidFill>
            <a:ln w="9525">
              <a:solidFill>
                <a:schemeClr val="tx1"/>
              </a:solidFill>
              <a:round/>
              <a:headEnd/>
              <a:tailEnd/>
            </a:ln>
          </p:spPr>
          <p:txBody>
            <a:bodyPr wrap="none" lIns="0" tIns="0" rIns="0" bIns="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025" b="1">
                  <a:solidFill>
                    <a:schemeClr val="bg1"/>
                  </a:solidFill>
                </a:rPr>
                <a:t>地理成因</a:t>
              </a:r>
            </a:p>
          </p:txBody>
        </p:sp>
        <p:sp>
          <p:nvSpPr>
            <p:cNvPr id="38931" name="_s1042"/>
            <p:cNvSpPr>
              <a:spLocks noChangeArrowheads="1"/>
            </p:cNvSpPr>
            <p:nvPr/>
          </p:nvSpPr>
          <p:spPr bwMode="auto">
            <a:xfrm>
              <a:off x="1134" y="1704"/>
              <a:ext cx="864" cy="2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025"/>
                <a:t>自然环境</a:t>
              </a:r>
            </a:p>
          </p:txBody>
        </p:sp>
        <p:sp>
          <p:nvSpPr>
            <p:cNvPr id="38932" name="_s1043"/>
            <p:cNvSpPr>
              <a:spLocks noChangeArrowheads="1"/>
            </p:cNvSpPr>
            <p:nvPr/>
          </p:nvSpPr>
          <p:spPr bwMode="auto">
            <a:xfrm>
              <a:off x="2142" y="1704"/>
              <a:ext cx="864" cy="2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025"/>
                <a:t>社会环境</a:t>
              </a:r>
            </a:p>
          </p:txBody>
        </p:sp>
        <p:sp>
          <p:nvSpPr>
            <p:cNvPr id="38933" name="_s1044"/>
            <p:cNvSpPr>
              <a:spLocks noChangeArrowheads="1"/>
            </p:cNvSpPr>
            <p:nvPr/>
          </p:nvSpPr>
          <p:spPr bwMode="auto">
            <a:xfrm>
              <a:off x="1135" y="2136"/>
              <a:ext cx="863" cy="2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025"/>
                <a:t>气地水生土</a:t>
              </a:r>
            </a:p>
          </p:txBody>
        </p:sp>
        <p:sp>
          <p:nvSpPr>
            <p:cNvPr id="38934" name="_s1045"/>
            <p:cNvSpPr>
              <a:spLocks noChangeArrowheads="1"/>
            </p:cNvSpPr>
            <p:nvPr/>
          </p:nvSpPr>
          <p:spPr bwMode="auto">
            <a:xfrm>
              <a:off x="2143" y="2136"/>
              <a:ext cx="863" cy="2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025"/>
                <a:t>历史文化</a:t>
              </a:r>
            </a:p>
          </p:txBody>
        </p:sp>
      </p:grpSp>
      <p:sp>
        <p:nvSpPr>
          <p:cNvPr id="38935" name="Rectangle 24"/>
          <p:cNvSpPr>
            <a:spLocks noChangeArrowheads="1"/>
          </p:cNvSpPr>
          <p:nvPr/>
        </p:nvSpPr>
        <p:spPr bwMode="auto">
          <a:xfrm>
            <a:off x="2016228" y="-50980"/>
            <a:ext cx="5280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600" b="1" dirty="0">
                <a:solidFill>
                  <a:srgbClr val="0000CC"/>
                </a:solidFill>
                <a:latin typeface="黑体" panose="02010609060101010101" pitchFamily="49" charset="-122"/>
                <a:ea typeface="黑体" panose="02010609060101010101" pitchFamily="49" charset="-122"/>
              </a:rPr>
              <a:t>中外著名旅游景观的欣赏</a:t>
            </a:r>
            <a:endParaRPr lang="zh-CN" altLang="en-US" sz="4950" dirty="0">
              <a:solidFill>
                <a:srgbClr val="0000CC"/>
              </a:solidFill>
              <a:latin typeface="黑体" panose="02010609060101010101" pitchFamily="49" charset="-122"/>
              <a:ea typeface="黑体" panose="02010609060101010101" pitchFamily="49" charset="-122"/>
            </a:endParaRPr>
          </a:p>
        </p:txBody>
      </p:sp>
      <p:grpSp>
        <p:nvGrpSpPr>
          <p:cNvPr id="38936" name="Organization Chart 22"/>
          <p:cNvGrpSpPr>
            <a:grpSpLocks noChangeAspect="1"/>
          </p:cNvGrpSpPr>
          <p:nvPr/>
        </p:nvGrpSpPr>
        <p:grpSpPr bwMode="auto">
          <a:xfrm>
            <a:off x="1538287" y="848909"/>
            <a:ext cx="1358504" cy="610790"/>
            <a:chOff x="1056" y="1272"/>
            <a:chExt cx="864" cy="288"/>
          </a:xfrm>
        </p:grpSpPr>
        <p:sp>
          <p:nvSpPr>
            <p:cNvPr id="38937" name="AutoShape 23"/>
            <p:cNvSpPr>
              <a:spLocks noChangeAspect="1" noChangeArrowheads="1" noTextEdit="1"/>
            </p:cNvSpPr>
            <p:nvPr/>
          </p:nvSpPr>
          <p:spPr bwMode="auto">
            <a:xfrm>
              <a:off x="1056" y="1272"/>
              <a:ext cx="864" cy="288"/>
            </a:xfrm>
            <a:prstGeom prst="rect">
              <a:avLst/>
            </a:prstGeom>
            <a:solidFill>
              <a:srgbClr val="8E2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40986" name="_s1048"/>
            <p:cNvSpPr>
              <a:spLocks noChangeArrowheads="1"/>
            </p:cNvSpPr>
            <p:nvPr/>
          </p:nvSpPr>
          <p:spPr bwMode="auto">
            <a:xfrm>
              <a:off x="1056" y="1272"/>
              <a:ext cx="864" cy="288"/>
            </a:xfrm>
            <a:prstGeom prst="roundRect">
              <a:avLst>
                <a:gd name="adj" fmla="val 16667"/>
              </a:avLst>
            </a:prstGeom>
            <a:solidFill>
              <a:srgbClr val="CC3300"/>
            </a:solidFill>
            <a:ln w="9525">
              <a:solidFill>
                <a:schemeClr val="tx1"/>
              </a:solidFill>
              <a:round/>
            </a:ln>
            <a:effectLst>
              <a:outerShdw dist="107763" dir="13500000" algn="ctr" rotWithShape="0">
                <a:srgbClr val="808080">
                  <a:alpha val="50000"/>
                </a:srgbClr>
              </a:outerShdw>
            </a:effectLst>
          </p:spPr>
          <p:txBody>
            <a:bodyPr wrap="none" lIns="0" tIns="0" rIns="0" bIns="0" anchor="ctr"/>
            <a:lstStyle/>
            <a:p>
              <a:pPr algn="ctr">
                <a:defRPr/>
              </a:pPr>
              <a:r>
                <a:rPr lang="zh-CN" altLang="en-US" sz="1875" b="1">
                  <a:solidFill>
                    <a:schemeClr val="bg1"/>
                  </a:solidFill>
                </a:rPr>
                <a:t>景观特点</a:t>
              </a:r>
            </a:p>
          </p:txBody>
        </p:sp>
      </p:grpSp>
      <p:sp>
        <p:nvSpPr>
          <p:cNvPr id="28" name="TextBox 27"/>
          <p:cNvSpPr txBox="1">
            <a:spLocks noChangeArrowheads="1"/>
          </p:cNvSpPr>
          <p:nvPr/>
        </p:nvSpPr>
        <p:spPr bwMode="auto">
          <a:xfrm>
            <a:off x="1518913" y="3152563"/>
            <a:ext cx="6062855" cy="193899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黑体" panose="02010609060101010101" pitchFamily="49" charset="-122"/>
                <a:ea typeface="黑体" panose="02010609060101010101" pitchFamily="49" charset="-122"/>
              </a:rPr>
              <a:t>结合所学自然地理知识分析</a:t>
            </a:r>
            <a:r>
              <a:rPr lang="zh-CN" altLang="en-US" sz="2400" b="1" dirty="0" smtClean="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教材</a:t>
            </a:r>
            <a:r>
              <a:rPr lang="zh-CN" altLang="en-US" sz="2400" b="1" dirty="0" smtClean="0">
                <a:latin typeface="黑体" panose="02010609060101010101" pitchFamily="49" charset="-122"/>
                <a:ea typeface="黑体" panose="02010609060101010101" pitchFamily="49" charset="-122"/>
              </a:rPr>
              <a:t>中以</a:t>
            </a:r>
            <a:endParaRPr lang="en-US" altLang="zh-CN" sz="2400" b="1" dirty="0" smtClean="0">
              <a:latin typeface="黑体" panose="02010609060101010101" pitchFamily="49" charset="-122"/>
              <a:ea typeface="黑体" panose="02010609060101010101" pitchFamily="49" charset="-122"/>
            </a:endParaRPr>
          </a:p>
          <a:p>
            <a:r>
              <a:rPr lang="zh-CN" altLang="en-US" sz="2400" b="1" dirty="0" smtClean="0">
                <a:latin typeface="黑体" panose="02010609060101010101" pitchFamily="49" charset="-122"/>
                <a:ea typeface="黑体" panose="02010609060101010101" pitchFamily="49" charset="-122"/>
              </a:rPr>
              <a:t>“黄山”</a:t>
            </a:r>
            <a:r>
              <a:rPr lang="zh-CN" altLang="en-US" sz="2400" b="1" dirty="0">
                <a:latin typeface="黑体" panose="02010609060101010101" pitchFamily="49" charset="-122"/>
                <a:ea typeface="黑体" panose="02010609060101010101" pitchFamily="49" charset="-122"/>
              </a:rPr>
              <a:t>、</a:t>
            </a:r>
            <a:r>
              <a:rPr lang="zh-CN" altLang="en-US" sz="2400" b="1" dirty="0" smtClean="0">
                <a:latin typeface="黑体" panose="02010609060101010101" pitchFamily="49" charset="-122"/>
                <a:ea typeface="黑体" panose="02010609060101010101" pitchFamily="49" charset="-122"/>
              </a:rPr>
              <a:t>“元阳梯田”</a:t>
            </a:r>
            <a:r>
              <a:rPr lang="zh-CN" altLang="en-US" sz="2400" b="1" dirty="0">
                <a:latin typeface="黑体" panose="02010609060101010101" pitchFamily="49" charset="-122"/>
                <a:ea typeface="黑体" panose="02010609060101010101" pitchFamily="49" charset="-122"/>
              </a:rPr>
              <a:t>、</a:t>
            </a:r>
            <a:r>
              <a:rPr lang="zh-CN" altLang="en-US" sz="2400" b="1" dirty="0" smtClean="0">
                <a:latin typeface="黑体" panose="02010609060101010101" pitchFamily="49" charset="-122"/>
                <a:ea typeface="黑体" panose="02010609060101010101" pitchFamily="49" charset="-122"/>
              </a:rPr>
              <a:t>“塞纳河畔”</a:t>
            </a:r>
            <a:r>
              <a:rPr lang="zh-CN" altLang="en-US" sz="2400" b="1" dirty="0">
                <a:latin typeface="黑体" panose="02010609060101010101" pitchFamily="49" charset="-122"/>
                <a:ea typeface="黑体" panose="02010609060101010101" pitchFamily="49" charset="-122"/>
              </a:rPr>
              <a:t>、“大堡礁”为例，介绍了其成因和景观特点，但考试并不拘泥于此，所选情景新颖，要结合资料灵活作答。</a:t>
            </a:r>
          </a:p>
        </p:txBody>
      </p:sp>
    </p:spTree>
    <p:extLst>
      <p:ext uri="{BB962C8B-B14F-4D97-AF65-F5344CB8AC3E}">
        <p14:creationId xmlns:p14="http://schemas.microsoft.com/office/powerpoint/2010/main" val="554680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澳大利亚"/>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913" y="1144429"/>
            <a:ext cx="4703087" cy="382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ChangeArrowheads="1"/>
          </p:cNvSpPr>
          <p:nvPr/>
        </p:nvSpPr>
        <p:spPr bwMode="auto">
          <a:xfrm>
            <a:off x="368898" y="323850"/>
            <a:ext cx="8742828" cy="83099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000000"/>
                </a:solidFill>
                <a:latin typeface="楷体" panose="02010609060101010101" pitchFamily="49" charset="-122"/>
                <a:ea typeface="楷体" panose="02010609060101010101" pitchFamily="49" charset="-122"/>
                <a:cs typeface="Arial" panose="020B0604020202020204" pitchFamily="34" charset="0"/>
              </a:rPr>
              <a:t>澳大利亚拥有艾尔斯巨石、大堡礁等</a:t>
            </a:r>
            <a:r>
              <a:rPr lang="en-US" altLang="zh-CN" sz="2400" b="1" dirty="0">
                <a:solidFill>
                  <a:srgbClr val="000000"/>
                </a:solidFill>
                <a:latin typeface="楷体" panose="02010609060101010101" pitchFamily="49" charset="-122"/>
                <a:ea typeface="楷体" panose="02010609060101010101" pitchFamily="49" charset="-122"/>
                <a:cs typeface="Arial" panose="020B0604020202020204" pitchFamily="34" charset="0"/>
              </a:rPr>
              <a:t>10</a:t>
            </a:r>
            <a:r>
              <a:rPr lang="zh-CN" altLang="en-US" sz="2400" b="1" dirty="0">
                <a:solidFill>
                  <a:srgbClr val="000000"/>
                </a:solidFill>
                <a:latin typeface="楷体" panose="02010609060101010101" pitchFamily="49" charset="-122"/>
                <a:ea typeface="楷体" panose="02010609060101010101" pitchFamily="49" charset="-122"/>
                <a:cs typeface="Arial" panose="020B0604020202020204" pitchFamily="34" charset="0"/>
              </a:rPr>
              <a:t>多处世界遗产。</a:t>
            </a:r>
            <a:endParaRPr lang="zh-CN" altLang="en-US" sz="2400" b="1" dirty="0">
              <a:latin typeface="楷体" panose="02010609060101010101" pitchFamily="49" charset="-122"/>
              <a:ea typeface="楷体" panose="02010609060101010101" pitchFamily="49" charset="-122"/>
              <a:cs typeface="Arial" panose="020B0604020202020204" pitchFamily="34" charset="0"/>
            </a:endParaRPr>
          </a:p>
          <a:p>
            <a:pPr eaLnBrk="1" hangingPunct="1"/>
            <a:r>
              <a:rPr lang="en-US" altLang="zh-CN" sz="2400" b="1" dirty="0" smtClean="0">
                <a:solidFill>
                  <a:srgbClr val="000000"/>
                </a:solidFill>
                <a:latin typeface="宋体" panose="02010600030101010101" pitchFamily="2" charset="-122"/>
                <a:ea typeface="楷体_GB2312" charset="-122"/>
                <a:cs typeface="Arial" panose="020B0604020202020204" pitchFamily="34" charset="0"/>
              </a:rPr>
              <a:t>4</a:t>
            </a:r>
            <a:r>
              <a:rPr lang="en-US" altLang="zh-CN" sz="2400" b="1" dirty="0">
                <a:solidFill>
                  <a:srgbClr val="000000"/>
                </a:solidFill>
                <a:latin typeface="宋体" panose="02010600030101010101" pitchFamily="2" charset="-122"/>
                <a:ea typeface="楷体_GB2312" charset="-122"/>
                <a:cs typeface="Arial" panose="020B0604020202020204" pitchFamily="34" charset="0"/>
              </a:rPr>
              <a:t>.</a:t>
            </a:r>
            <a:r>
              <a:rPr lang="zh-CN" altLang="en-US" sz="2400" b="1" dirty="0" smtClean="0">
                <a:solidFill>
                  <a:srgbClr val="000000"/>
                </a:solidFill>
                <a:latin typeface="宋体" panose="02010600030101010101" pitchFamily="2" charset="-122"/>
                <a:ea typeface="楷体_GB2312" charset="-122"/>
                <a:cs typeface="Arial" panose="020B0604020202020204" pitchFamily="34" charset="0"/>
              </a:rPr>
              <a:t> 简述</a:t>
            </a:r>
            <a:r>
              <a:rPr lang="zh-CN" altLang="en-US" sz="2400" b="1" dirty="0">
                <a:solidFill>
                  <a:srgbClr val="000000"/>
                </a:solidFill>
                <a:latin typeface="宋体" panose="02010600030101010101" pitchFamily="2" charset="-122"/>
                <a:ea typeface="楷体_GB2312" charset="-122"/>
                <a:cs typeface="Arial" panose="020B0604020202020204" pitchFamily="34" charset="0"/>
              </a:rPr>
              <a:t>大堡礁相对于艾尔斯巨石的旅游资源开发优势。（</a:t>
            </a:r>
            <a:r>
              <a:rPr lang="en-US" altLang="zh-CN" sz="2400" b="1" dirty="0">
                <a:solidFill>
                  <a:srgbClr val="000000"/>
                </a:solidFill>
                <a:latin typeface="宋体" panose="02010600030101010101" pitchFamily="2" charset="-122"/>
                <a:ea typeface="楷体_GB2312" charset="-122"/>
                <a:cs typeface="Arial" panose="020B0604020202020204" pitchFamily="34" charset="0"/>
              </a:rPr>
              <a:t>8</a:t>
            </a:r>
            <a:r>
              <a:rPr lang="zh-CN" altLang="en-US" sz="2400" b="1" dirty="0">
                <a:solidFill>
                  <a:srgbClr val="000000"/>
                </a:solidFill>
                <a:latin typeface="宋体" panose="02010600030101010101" pitchFamily="2" charset="-122"/>
                <a:ea typeface="楷体_GB2312" charset="-122"/>
                <a:cs typeface="Arial" panose="020B0604020202020204" pitchFamily="34" charset="0"/>
              </a:rPr>
              <a:t>分）</a:t>
            </a:r>
          </a:p>
        </p:txBody>
      </p:sp>
      <p:sp>
        <p:nvSpPr>
          <p:cNvPr id="652294" name="Rectangle 6"/>
          <p:cNvSpPr>
            <a:spLocks noChangeArrowheads="1"/>
          </p:cNvSpPr>
          <p:nvPr/>
        </p:nvSpPr>
        <p:spPr bwMode="auto">
          <a:xfrm>
            <a:off x="2469024" y="765346"/>
            <a:ext cx="864394" cy="37861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652295" name="Rectangle 7"/>
          <p:cNvSpPr>
            <a:spLocks noChangeArrowheads="1"/>
          </p:cNvSpPr>
          <p:nvPr/>
        </p:nvSpPr>
        <p:spPr bwMode="auto">
          <a:xfrm>
            <a:off x="6411432" y="782096"/>
            <a:ext cx="1346526" cy="35123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9" name="矩形 8"/>
          <p:cNvSpPr/>
          <p:nvPr/>
        </p:nvSpPr>
        <p:spPr>
          <a:xfrm>
            <a:off x="128270" y="0"/>
            <a:ext cx="2082621" cy="369332"/>
          </a:xfrm>
          <a:prstGeom prst="rect">
            <a:avLst/>
          </a:prstGeom>
        </p:spPr>
        <p:txBody>
          <a:bodyPr wrap="none">
            <a:spAutoFit/>
          </a:bodyPr>
          <a:lstStyle/>
          <a:p>
            <a:r>
              <a:rPr lang="zh-CN" altLang="zh-CN" dirty="0">
                <a:ea typeface="宋体" panose="02010600030101010101" pitchFamily="2" charset="-122"/>
                <a:cs typeface="Times New Roman" panose="02020603050405020304" pitchFamily="18" charset="0"/>
              </a:rPr>
              <a:t>（</a:t>
            </a:r>
            <a:r>
              <a:rPr lang="en-US" altLang="zh-CN" dirty="0" smtClean="0">
                <a:ea typeface="宋体" panose="02010600030101010101" pitchFamily="2" charset="-122"/>
                <a:cs typeface="Times New Roman" panose="02020603050405020304" pitchFamily="18" charset="0"/>
              </a:rPr>
              <a:t>2010</a:t>
            </a:r>
            <a:r>
              <a:rPr lang="zh-CN" altLang="zh-CN" dirty="0" smtClean="0">
                <a:ea typeface="宋体" panose="02010600030101010101" pitchFamily="2" charset="-122"/>
                <a:cs typeface="Times New Roman" panose="02020603050405020304" pitchFamily="18" charset="0"/>
              </a:rPr>
              <a:t>北京</a:t>
            </a:r>
            <a:r>
              <a:rPr lang="zh-CN" altLang="zh-CN" dirty="0">
                <a:ea typeface="宋体" panose="02010600030101010101" pitchFamily="2" charset="-122"/>
                <a:cs typeface="Times New Roman" panose="02020603050405020304" pitchFamily="18" charset="0"/>
              </a:rPr>
              <a:t>文综）</a:t>
            </a:r>
            <a:endParaRPr lang="zh-CN" altLang="en-US" dirty="0"/>
          </a:p>
        </p:txBody>
      </p:sp>
      <p:sp>
        <p:nvSpPr>
          <p:cNvPr id="10" name="Rectangle 3"/>
          <p:cNvSpPr txBox="1">
            <a:spLocks noRot="1" noChangeArrowheads="1"/>
          </p:cNvSpPr>
          <p:nvPr/>
        </p:nvSpPr>
        <p:spPr>
          <a:xfrm>
            <a:off x="128270" y="1378658"/>
            <a:ext cx="4565868" cy="3352800"/>
          </a:xfrm>
          <a:prstGeom prst="rect">
            <a:avLst/>
          </a:prstGeom>
          <a:noFill/>
          <a:ln>
            <a:noFill/>
          </a:ln>
        </p:spPr>
        <p:txBody>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Font typeface="Wingdings" pitchFamily="2" charset="2"/>
              <a:buNone/>
            </a:pPr>
            <a:r>
              <a:rPr lang="zh-CN" altLang="en-US" sz="2800" b="1" dirty="0" smtClean="0">
                <a:solidFill>
                  <a:srgbClr val="0000CC"/>
                </a:solidFill>
                <a:latin typeface="黑体" pitchFamily="2" charset="-122"/>
                <a:ea typeface="黑体" pitchFamily="2" charset="-122"/>
              </a:rPr>
              <a:t>资源：</a:t>
            </a:r>
            <a:r>
              <a:rPr lang="zh-CN" altLang="en-US" sz="2800" b="1" dirty="0" smtClean="0">
                <a:solidFill>
                  <a:srgbClr val="FF0000"/>
                </a:solidFill>
                <a:latin typeface="黑体" pitchFamily="2" charset="-122"/>
                <a:ea typeface="黑体" pitchFamily="2" charset="-122"/>
              </a:rPr>
              <a:t>周边有其他旅游资源，空间组合好；</a:t>
            </a:r>
          </a:p>
          <a:p>
            <a:pPr>
              <a:lnSpc>
                <a:spcPct val="100000"/>
              </a:lnSpc>
              <a:buFont typeface="Wingdings" pitchFamily="2" charset="2"/>
              <a:buNone/>
            </a:pPr>
            <a:r>
              <a:rPr lang="zh-CN" altLang="en-US" sz="2800" b="1" dirty="0" smtClean="0">
                <a:solidFill>
                  <a:srgbClr val="0000CC"/>
                </a:solidFill>
                <a:latin typeface="黑体" pitchFamily="2" charset="-122"/>
                <a:ea typeface="黑体" pitchFamily="2" charset="-122"/>
              </a:rPr>
              <a:t>交通与市场：</a:t>
            </a:r>
            <a:r>
              <a:rPr lang="zh-CN" altLang="en-US" sz="2800" b="1" dirty="0" smtClean="0">
                <a:solidFill>
                  <a:srgbClr val="FF0000"/>
                </a:solidFill>
                <a:latin typeface="黑体" pitchFamily="2" charset="-122"/>
                <a:ea typeface="黑体" pitchFamily="2" charset="-122"/>
              </a:rPr>
              <a:t>交通便利，靠近国内外客源市场；</a:t>
            </a:r>
          </a:p>
          <a:p>
            <a:pPr>
              <a:lnSpc>
                <a:spcPct val="100000"/>
              </a:lnSpc>
              <a:buFont typeface="Wingdings" pitchFamily="2" charset="2"/>
              <a:buNone/>
            </a:pPr>
            <a:r>
              <a:rPr lang="zh-CN" altLang="en-US" sz="2800" b="1" dirty="0" smtClean="0">
                <a:solidFill>
                  <a:srgbClr val="0000CC"/>
                </a:solidFill>
                <a:latin typeface="黑体" pitchFamily="2" charset="-122"/>
                <a:ea typeface="黑体" pitchFamily="2" charset="-122"/>
              </a:rPr>
              <a:t>基础设施：</a:t>
            </a:r>
            <a:r>
              <a:rPr lang="zh-CN" altLang="en-US" sz="2800" b="1" dirty="0" smtClean="0">
                <a:solidFill>
                  <a:srgbClr val="FF0000"/>
                </a:solidFill>
                <a:latin typeface="黑体" pitchFamily="2" charset="-122"/>
                <a:ea typeface="黑体" pitchFamily="2" charset="-122"/>
              </a:rPr>
              <a:t>临近东部沿海经济发达地区，基础设施条件好。</a:t>
            </a:r>
          </a:p>
        </p:txBody>
      </p:sp>
    </p:spTree>
    <p:extLst>
      <p:ext uri="{BB962C8B-B14F-4D97-AF65-F5344CB8AC3E}">
        <p14:creationId xmlns:p14="http://schemas.microsoft.com/office/powerpoint/2010/main" val="9513082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2294"/>
                                        </p:tgtEl>
                                        <p:attrNameLst>
                                          <p:attrName>style.visibility</p:attrName>
                                        </p:attrNameLst>
                                      </p:cBhvr>
                                      <p:to>
                                        <p:strVal val="visible"/>
                                      </p:to>
                                    </p:set>
                                    <p:animEffect transition="in" filter="blinds(horizontal)">
                                      <p:cBhvr>
                                        <p:cTn id="7" dur="500"/>
                                        <p:tgtEl>
                                          <p:spTgt spid="65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2295"/>
                                        </p:tgtEl>
                                        <p:attrNameLst>
                                          <p:attrName>style.visibility</p:attrName>
                                        </p:attrNameLst>
                                      </p:cBhvr>
                                      <p:to>
                                        <p:strVal val="visible"/>
                                      </p:to>
                                    </p:set>
                                    <p:animEffect transition="in" filter="blinds(horizontal)">
                                      <p:cBhvr>
                                        <p:cTn id="12" dur="500"/>
                                        <p:tgtEl>
                                          <p:spTgt spid="65229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4" grpId="0" animBg="1"/>
      <p:bldP spid="652295"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33920" y="295908"/>
            <a:ext cx="889945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41</a:t>
            </a:r>
            <a:r>
              <a:rPr kumimoji="0" lang="zh-CN" alt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a:t>
            </a:r>
            <a:r>
              <a:rPr kumimoji="0" lang="en-US" altLang="zh-CN"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26</a:t>
            </a:r>
            <a:r>
              <a:rPr kumimoji="0" lang="zh-CN" altLang="en-US"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ahoma" panose="020B0604030504040204" pitchFamily="34" charset="0"/>
              </a:rPr>
              <a:t>分）</a:t>
            </a:r>
            <a:r>
              <a:rPr kumimoji="0" lang="zh-CN" altLang="en-US"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ahoma" panose="020B0604030504040204" pitchFamily="34" charset="0"/>
              </a:rPr>
              <a:t>坭兴陶、宜兴陶、建水陶和荣昌陶并称中国四大名陶。随着全域旅游的兴起，“坭兴陶文化”成为广西钦洲市旅游业发展的重要品牌之一。</a:t>
            </a:r>
            <a:endParaRPr kumimoji="0" lang="zh-CN" altLang="en-US" sz="20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2000" b="1" i="0" u="none" strike="noStrike" cap="none" normalizeH="0" baseline="0" dirty="0" smtClean="0">
              <a:ln>
                <a:noFill/>
              </a:ln>
              <a:solidFill>
                <a:schemeClr val="tx1"/>
              </a:solidFill>
              <a:effectLst/>
              <a:latin typeface="Arial" panose="020B0604020202020204" pitchFamily="34" charset="0"/>
            </a:endParaRPr>
          </a:p>
        </p:txBody>
      </p:sp>
      <p:pic>
        <p:nvPicPr>
          <p:cNvPr id="1025" name="图片 20" descr="北京文综图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596" y="936868"/>
            <a:ext cx="3810000" cy="2124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29610" y="3048280"/>
            <a:ext cx="80359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ahoma" panose="020B0604030504040204" pitchFamily="34" charset="0"/>
              </a:rPr>
              <a:t>（</a:t>
            </a:r>
            <a:r>
              <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ahoma" panose="020B0604030504040204" pitchFamily="34" charset="0"/>
              </a:rPr>
              <a:t>1</a:t>
            </a: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ahoma" panose="020B0604030504040204" pitchFamily="34" charset="0"/>
              </a:rPr>
              <a:t>）读图</a:t>
            </a:r>
            <a:r>
              <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ahoma" panose="020B0604030504040204" pitchFamily="34" charset="0"/>
              </a:rPr>
              <a:t>19</a:t>
            </a: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ahoma" panose="020B0604030504040204" pitchFamily="34" charset="0"/>
              </a:rPr>
              <a:t>，简述钦洲市“坭兴陶文化”主题旅游开发的有利条件。（</a:t>
            </a:r>
            <a:r>
              <a:rPr kumimoji="0" lang="en-US"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ahoma" panose="020B0604030504040204" pitchFamily="34" charset="0"/>
              </a:rPr>
              <a:t>10</a:t>
            </a:r>
            <a:r>
              <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ahoma" panose="020B0604030504040204" pitchFamily="34" charset="0"/>
              </a:rPr>
              <a:t>分）</a:t>
            </a:r>
            <a:endParaRPr kumimoji="0" lang="zh-CN" altLang="en-US"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p:txBody>
      </p:sp>
      <p:sp>
        <p:nvSpPr>
          <p:cNvPr id="5" name="矩形 4"/>
          <p:cNvSpPr/>
          <p:nvPr/>
        </p:nvSpPr>
        <p:spPr>
          <a:xfrm>
            <a:off x="128270" y="0"/>
            <a:ext cx="2082621" cy="369332"/>
          </a:xfrm>
          <a:prstGeom prst="rect">
            <a:avLst/>
          </a:prstGeom>
        </p:spPr>
        <p:txBody>
          <a:bodyPr wrap="none">
            <a:spAutoFit/>
          </a:bodyPr>
          <a:lstStyle/>
          <a:p>
            <a:r>
              <a:rPr lang="zh-CN" altLang="zh-CN" dirty="0">
                <a:ea typeface="宋体" panose="02010600030101010101" pitchFamily="2" charset="-122"/>
                <a:cs typeface="Times New Roman" panose="02020603050405020304" pitchFamily="18" charset="0"/>
              </a:rPr>
              <a:t>（</a:t>
            </a:r>
            <a:r>
              <a:rPr lang="en-US" altLang="zh-CN" dirty="0" smtClean="0">
                <a:ea typeface="宋体" panose="02010600030101010101" pitchFamily="2" charset="-122"/>
                <a:cs typeface="Times New Roman" panose="02020603050405020304" pitchFamily="18" charset="0"/>
              </a:rPr>
              <a:t>2018</a:t>
            </a:r>
            <a:r>
              <a:rPr lang="zh-CN" altLang="zh-CN" dirty="0" smtClean="0">
                <a:ea typeface="宋体" panose="02010600030101010101" pitchFamily="2" charset="-122"/>
                <a:cs typeface="Times New Roman" panose="02020603050405020304" pitchFamily="18" charset="0"/>
              </a:rPr>
              <a:t>北京</a:t>
            </a:r>
            <a:r>
              <a:rPr lang="zh-CN" altLang="zh-CN" dirty="0">
                <a:ea typeface="宋体" panose="02010600030101010101" pitchFamily="2" charset="-122"/>
                <a:cs typeface="Times New Roman" panose="02020603050405020304" pitchFamily="18" charset="0"/>
              </a:rPr>
              <a:t>文综）</a:t>
            </a:r>
            <a:endParaRPr lang="zh-CN" altLang="en-US" dirty="0"/>
          </a:p>
        </p:txBody>
      </p:sp>
      <p:sp>
        <p:nvSpPr>
          <p:cNvPr id="4" name="矩形 3"/>
          <p:cNvSpPr/>
          <p:nvPr/>
        </p:nvSpPr>
        <p:spPr>
          <a:xfrm>
            <a:off x="40279" y="3900139"/>
            <a:ext cx="9144000" cy="1200329"/>
          </a:xfrm>
          <a:prstGeom prst="rect">
            <a:avLst/>
          </a:prstGeom>
        </p:spPr>
        <p:txBody>
          <a:bodyPr wrap="square">
            <a:spAutoFit/>
          </a:bodyPr>
          <a:lstStyle/>
          <a:p>
            <a:pPr>
              <a:spcAft>
                <a:spcPts val="1000"/>
              </a:spcAft>
            </a:pPr>
            <a:r>
              <a:rPr lang="zh-CN" altLang="zh-CN"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历史文化价值、美学价值等突出，已建有相关文化设施</a:t>
            </a:r>
            <a:r>
              <a:rPr lang="zh-CN" altLang="zh-CN" sz="2400"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；旅游资源</a:t>
            </a:r>
            <a:r>
              <a:rPr lang="zh-CN" altLang="zh-CN"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丰富，地域组合好</a:t>
            </a:r>
            <a:r>
              <a:rPr lang="zh-CN" altLang="zh-CN" sz="2400"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；临近</a:t>
            </a:r>
            <a:r>
              <a:rPr lang="zh-CN" altLang="zh-CN"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珠江三角洲等发达地区，客源市场广阔，文化旅游需求潜力大；交通可进入性好；基础设施较为完善。</a:t>
            </a:r>
          </a:p>
        </p:txBody>
      </p:sp>
      <p:sp>
        <p:nvSpPr>
          <p:cNvPr id="6" name="椭圆 5"/>
          <p:cNvSpPr/>
          <p:nvPr/>
        </p:nvSpPr>
        <p:spPr>
          <a:xfrm>
            <a:off x="3657599" y="936868"/>
            <a:ext cx="2296391" cy="574612"/>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86100" y="2379834"/>
            <a:ext cx="841664" cy="1971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403272" y="1738344"/>
            <a:ext cx="914401" cy="574612"/>
          </a:xfrm>
          <a:prstGeom prst="ellipse">
            <a:avLst/>
          </a:prstGeom>
          <a:noFill/>
          <a:ln w="28575">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675747" y="1439578"/>
            <a:ext cx="621547" cy="2883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4135582" y="936868"/>
            <a:ext cx="13196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317673" y="652850"/>
            <a:ext cx="13196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64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矩形 1"/>
          <p:cNvSpPr>
            <a:spLocks noChangeArrowheads="1"/>
          </p:cNvSpPr>
          <p:nvPr/>
        </p:nvSpPr>
        <p:spPr bwMode="auto">
          <a:xfrm>
            <a:off x="1371600" y="285750"/>
            <a:ext cx="62293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4000" b="1" dirty="0" smtClean="0">
                <a:solidFill>
                  <a:srgbClr val="0000CC"/>
                </a:solidFill>
                <a:latin typeface="黑体" panose="02010609060101010101" pitchFamily="49" charset="-122"/>
                <a:ea typeface="黑体" panose="02010609060101010101" pitchFamily="49" charset="-122"/>
              </a:rPr>
              <a:t>二</a:t>
            </a:r>
            <a:r>
              <a:rPr lang="en-US" altLang="zh-CN" sz="4000" b="1" dirty="0" smtClean="0">
                <a:solidFill>
                  <a:srgbClr val="0000CC"/>
                </a:solidFill>
                <a:latin typeface="黑体" panose="02010609060101010101" pitchFamily="49" charset="-122"/>
                <a:ea typeface="黑体" panose="02010609060101010101" pitchFamily="49" charset="-122"/>
              </a:rPr>
              <a:t>.</a:t>
            </a:r>
            <a:r>
              <a:rPr lang="zh-CN" altLang="en-US" sz="4000" b="1" dirty="0" smtClean="0">
                <a:solidFill>
                  <a:srgbClr val="0000CC"/>
                </a:solidFill>
                <a:latin typeface="黑体" panose="02010609060101010101" pitchFamily="49" charset="-122"/>
                <a:ea typeface="黑体" panose="02010609060101010101" pitchFamily="49" charset="-122"/>
              </a:rPr>
              <a:t>旅游资源</a:t>
            </a:r>
            <a:r>
              <a:rPr lang="zh-CN" altLang="en-US" sz="4000" b="1" dirty="0">
                <a:solidFill>
                  <a:srgbClr val="0000CC"/>
                </a:solidFill>
                <a:latin typeface="黑体" panose="02010609060101010101" pitchFamily="49" charset="-122"/>
                <a:ea typeface="黑体" panose="02010609060101010101" pitchFamily="49" charset="-122"/>
              </a:rPr>
              <a:t>的综合评价</a:t>
            </a:r>
            <a:endParaRPr lang="en-US" altLang="zh-CN" sz="4000" b="1" dirty="0">
              <a:solidFill>
                <a:srgbClr val="0000CC"/>
              </a:solidFill>
              <a:latin typeface="黑体" panose="02010609060101010101" pitchFamily="49" charset="-122"/>
              <a:ea typeface="黑体" panose="02010609060101010101" pitchFamily="49" charset="-122"/>
            </a:endParaRPr>
          </a:p>
          <a:p>
            <a:endParaRPr lang="en-US" altLang="zh-CN" sz="4000" b="1" dirty="0" smtClean="0">
              <a:solidFill>
                <a:srgbClr val="0000CC"/>
              </a:solidFill>
              <a:latin typeface="黑体" panose="02010609060101010101" pitchFamily="49" charset="-122"/>
              <a:ea typeface="黑体" panose="02010609060101010101" pitchFamily="49" charset="-122"/>
            </a:endParaRPr>
          </a:p>
          <a:p>
            <a:r>
              <a:rPr lang="en-US" altLang="zh-CN" sz="4000" b="1" dirty="0" smtClean="0">
                <a:solidFill>
                  <a:srgbClr val="0000CC"/>
                </a:solidFill>
                <a:latin typeface="黑体" panose="02010609060101010101" pitchFamily="49" charset="-122"/>
                <a:ea typeface="黑体" panose="02010609060101010101" pitchFamily="49" charset="-122"/>
              </a:rPr>
              <a:t>3.</a:t>
            </a:r>
            <a:r>
              <a:rPr lang="zh-CN" altLang="zh-CN" sz="4000" b="1" dirty="0">
                <a:solidFill>
                  <a:srgbClr val="0000CC"/>
                </a:solidFill>
                <a:latin typeface="黑体" panose="02010609060101010101" pitchFamily="49" charset="-122"/>
                <a:ea typeface="黑体" panose="02010609060101010101" pitchFamily="49" charset="-122"/>
              </a:rPr>
              <a:t>旅游资源开发条件评价</a:t>
            </a:r>
            <a:endParaRPr lang="en-US" altLang="zh-CN" sz="4000" b="1" dirty="0">
              <a:solidFill>
                <a:srgbClr val="0000CC"/>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65383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547813" y="303610"/>
            <a:ext cx="6210300" cy="600164"/>
          </a:xfrm>
          <a:prstGeom prst="rect">
            <a:avLst/>
          </a:prstGeom>
          <a:noFill/>
          <a:ln w="9525" algn="ctr">
            <a:noFill/>
            <a:miter lim="800000"/>
            <a:headEnd/>
            <a:tailEnd/>
          </a:ln>
          <a:effectLst/>
        </p:spPr>
        <p:txBody>
          <a:bodyPr>
            <a:spAutoFit/>
          </a:bodyPr>
          <a:lstStyle/>
          <a:p>
            <a:pPr algn="ctr">
              <a:defRPr/>
            </a:pPr>
            <a:r>
              <a:rPr lang="en-US" altLang="zh-CN" sz="3300" b="1" dirty="0">
                <a:solidFill>
                  <a:srgbClr val="0000CC"/>
                </a:solidFill>
                <a:ea typeface="宋体" pitchFamily="2" charset="-122"/>
              </a:rPr>
              <a:t>3</a:t>
            </a:r>
            <a:r>
              <a:rPr lang="en-US" altLang="zh-CN" sz="3300" b="1" dirty="0" smtClean="0">
                <a:solidFill>
                  <a:srgbClr val="0000CC"/>
                </a:solidFill>
                <a:ea typeface="宋体" pitchFamily="2" charset="-122"/>
              </a:rPr>
              <a:t>.</a:t>
            </a:r>
            <a:r>
              <a:rPr lang="en-US" altLang="zh-CN" sz="3300" b="1" dirty="0" smtClean="0">
                <a:solidFill>
                  <a:srgbClr val="0000CC"/>
                </a:solidFill>
                <a:latin typeface="黑体" pitchFamily="2" charset="-122"/>
                <a:ea typeface="黑体" pitchFamily="2" charset="-122"/>
              </a:rPr>
              <a:t> </a:t>
            </a:r>
            <a:r>
              <a:rPr lang="zh-CN" altLang="en-US" sz="3300" b="1" dirty="0">
                <a:solidFill>
                  <a:srgbClr val="0000CC"/>
                </a:solidFill>
                <a:latin typeface="黑体" pitchFamily="2" charset="-122"/>
                <a:ea typeface="黑体" pitchFamily="2" charset="-122"/>
              </a:rPr>
              <a:t>旅游资源开发条件及评价</a:t>
            </a:r>
          </a:p>
        </p:txBody>
      </p:sp>
      <p:sp>
        <p:nvSpPr>
          <p:cNvPr id="65539" name="Rectangle 3"/>
          <p:cNvSpPr>
            <a:spLocks noChangeArrowheads="1"/>
          </p:cNvSpPr>
          <p:nvPr/>
        </p:nvSpPr>
        <p:spPr bwMode="auto">
          <a:xfrm>
            <a:off x="1314450" y="1655847"/>
            <a:ext cx="1943100" cy="507831"/>
          </a:xfrm>
          <a:prstGeom prst="rect">
            <a:avLst/>
          </a:prstGeom>
          <a:noFill/>
          <a:ln w="9525" algn="ctr">
            <a:noFill/>
            <a:miter lim="800000"/>
            <a:headEnd/>
            <a:tailEnd/>
          </a:ln>
        </p:spPr>
        <p:txBody>
          <a:bodyPr anchor="ctr">
            <a:spAutoFit/>
          </a:bodyPr>
          <a:lstStyle/>
          <a:p>
            <a:pPr algn="ctr">
              <a:tabLst>
                <a:tab pos="428625" algn="l"/>
              </a:tabLst>
            </a:pPr>
            <a:r>
              <a:rPr lang="en-US" altLang="en-US" sz="2700" b="1">
                <a:ea typeface="黑体" pitchFamily="2" charset="-122"/>
              </a:rPr>
              <a:t>①</a:t>
            </a:r>
            <a:r>
              <a:rPr lang="zh-CN" altLang="en-US" sz="2700" b="1">
                <a:latin typeface="黑体" pitchFamily="2" charset="-122"/>
                <a:ea typeface="黑体" pitchFamily="2" charset="-122"/>
              </a:rPr>
              <a:t>资源价值</a:t>
            </a:r>
          </a:p>
        </p:txBody>
      </p:sp>
      <p:sp>
        <p:nvSpPr>
          <p:cNvPr id="65540" name="Rectangle 4"/>
          <p:cNvSpPr>
            <a:spLocks noChangeArrowheads="1"/>
          </p:cNvSpPr>
          <p:nvPr/>
        </p:nvSpPr>
        <p:spPr bwMode="auto">
          <a:xfrm>
            <a:off x="3143250" y="1025485"/>
            <a:ext cx="3943350" cy="738664"/>
          </a:xfrm>
          <a:prstGeom prst="rect">
            <a:avLst/>
          </a:prstGeom>
          <a:noFill/>
          <a:ln w="9525" algn="ctr">
            <a:noFill/>
            <a:miter lim="800000"/>
            <a:headEnd/>
            <a:tailEnd/>
          </a:ln>
        </p:spPr>
        <p:txBody>
          <a:bodyPr anchor="ctr">
            <a:spAutoFit/>
          </a:bodyPr>
          <a:lstStyle/>
          <a:p>
            <a:pPr algn="ctr">
              <a:tabLst>
                <a:tab pos="428625" algn="l"/>
              </a:tabLst>
            </a:pPr>
            <a:r>
              <a:rPr lang="zh-CN" altLang="en-US" sz="2100" b="1" dirty="0">
                <a:latin typeface="黑体" pitchFamily="2" charset="-122"/>
                <a:ea typeface="黑体" pitchFamily="2" charset="-122"/>
              </a:rPr>
              <a:t>美学、科学、历史文化</a:t>
            </a:r>
            <a:r>
              <a:rPr lang="zh-CN" altLang="en-US" sz="2100" b="1" dirty="0">
                <a:solidFill>
                  <a:srgbClr val="FF0000"/>
                </a:solidFill>
                <a:latin typeface="黑体" pitchFamily="2" charset="-122"/>
                <a:ea typeface="黑体" pitchFamily="2" charset="-122"/>
              </a:rPr>
              <a:t>价值</a:t>
            </a:r>
            <a:endParaRPr lang="en-US" altLang="zh-CN" sz="2100" b="1" dirty="0">
              <a:solidFill>
                <a:srgbClr val="FF0000"/>
              </a:solidFill>
              <a:latin typeface="黑体" pitchFamily="2" charset="-122"/>
              <a:ea typeface="黑体" pitchFamily="2" charset="-122"/>
            </a:endParaRPr>
          </a:p>
          <a:p>
            <a:pPr algn="ctr">
              <a:tabLst>
                <a:tab pos="428625" algn="l"/>
              </a:tabLst>
            </a:pPr>
            <a:r>
              <a:rPr lang="zh-CN" altLang="en-US" sz="2100" b="1" dirty="0">
                <a:latin typeface="黑体" pitchFamily="2" charset="-122"/>
                <a:ea typeface="黑体" pitchFamily="2" charset="-122"/>
              </a:rPr>
              <a:t>（特色、非凡性）</a:t>
            </a:r>
          </a:p>
        </p:txBody>
      </p:sp>
      <p:sp>
        <p:nvSpPr>
          <p:cNvPr id="65541" name="Rectangle 5"/>
          <p:cNvSpPr>
            <a:spLocks noChangeArrowheads="1"/>
          </p:cNvSpPr>
          <p:nvPr/>
        </p:nvSpPr>
        <p:spPr bwMode="auto">
          <a:xfrm>
            <a:off x="4629150" y="1872868"/>
            <a:ext cx="2856310" cy="415498"/>
          </a:xfrm>
          <a:prstGeom prst="rect">
            <a:avLst/>
          </a:prstGeom>
          <a:noFill/>
          <a:ln w="9525" algn="ctr">
            <a:noFill/>
            <a:miter lim="800000"/>
            <a:headEnd/>
            <a:tailEnd/>
          </a:ln>
        </p:spPr>
        <p:txBody>
          <a:bodyPr anchor="ctr">
            <a:spAutoFit/>
          </a:bodyPr>
          <a:lstStyle/>
          <a:p>
            <a:pPr algn="ctr">
              <a:tabLst>
                <a:tab pos="428625" algn="l"/>
              </a:tabLst>
            </a:pPr>
            <a:r>
              <a:rPr lang="zh-CN" altLang="en-US" sz="2100" b="1">
                <a:latin typeface="黑体" pitchFamily="2" charset="-122"/>
                <a:ea typeface="黑体" pitchFamily="2" charset="-122"/>
              </a:rPr>
              <a:t>景观集群性（多样）</a:t>
            </a:r>
          </a:p>
        </p:txBody>
      </p:sp>
      <p:sp>
        <p:nvSpPr>
          <p:cNvPr id="65542" name="Rectangle 6"/>
          <p:cNvSpPr>
            <a:spLocks noChangeArrowheads="1"/>
          </p:cNvSpPr>
          <p:nvPr/>
        </p:nvSpPr>
        <p:spPr bwMode="auto">
          <a:xfrm>
            <a:off x="4743450" y="2330068"/>
            <a:ext cx="2399110" cy="415498"/>
          </a:xfrm>
          <a:prstGeom prst="rect">
            <a:avLst/>
          </a:prstGeom>
          <a:noFill/>
          <a:ln w="9525" algn="ctr">
            <a:noFill/>
            <a:miter lim="800000"/>
            <a:headEnd/>
            <a:tailEnd/>
          </a:ln>
        </p:spPr>
        <p:txBody>
          <a:bodyPr anchor="ctr">
            <a:spAutoFit/>
          </a:bodyPr>
          <a:lstStyle/>
          <a:p>
            <a:pPr algn="ctr">
              <a:tabLst>
                <a:tab pos="428625" algn="l"/>
              </a:tabLst>
            </a:pPr>
            <a:r>
              <a:rPr lang="zh-CN" altLang="en-US" sz="2100" b="1">
                <a:latin typeface="黑体" pitchFamily="2" charset="-122"/>
                <a:ea typeface="黑体" pitchFamily="2" charset="-122"/>
              </a:rPr>
              <a:t>地域组合（差异）</a:t>
            </a:r>
          </a:p>
        </p:txBody>
      </p:sp>
      <p:sp>
        <p:nvSpPr>
          <p:cNvPr id="65543" name="Rectangle 7"/>
          <p:cNvSpPr>
            <a:spLocks noChangeArrowheads="1"/>
          </p:cNvSpPr>
          <p:nvPr/>
        </p:nvSpPr>
        <p:spPr bwMode="auto">
          <a:xfrm>
            <a:off x="3257550" y="2101468"/>
            <a:ext cx="1485900" cy="415498"/>
          </a:xfrm>
          <a:prstGeom prst="rect">
            <a:avLst/>
          </a:prstGeom>
          <a:noFill/>
          <a:ln w="9525" algn="ctr">
            <a:noFill/>
            <a:miter lim="800000"/>
            <a:headEnd/>
            <a:tailEnd/>
          </a:ln>
        </p:spPr>
        <p:txBody>
          <a:bodyPr anchor="ctr">
            <a:spAutoFit/>
          </a:bodyPr>
          <a:lstStyle/>
          <a:p>
            <a:pPr algn="ctr">
              <a:tabLst>
                <a:tab pos="428625" algn="l"/>
              </a:tabLst>
            </a:pPr>
            <a:r>
              <a:rPr lang="zh-CN" altLang="en-US" sz="2100" b="1" dirty="0">
                <a:solidFill>
                  <a:srgbClr val="FF0000"/>
                </a:solidFill>
                <a:latin typeface="黑体" pitchFamily="2" charset="-122"/>
                <a:ea typeface="黑体" pitchFamily="2" charset="-122"/>
              </a:rPr>
              <a:t>经济价值</a:t>
            </a:r>
          </a:p>
        </p:txBody>
      </p:sp>
      <p:sp>
        <p:nvSpPr>
          <p:cNvPr id="65544" name="Rectangle 8"/>
          <p:cNvSpPr>
            <a:spLocks noChangeArrowheads="1"/>
          </p:cNvSpPr>
          <p:nvPr/>
        </p:nvSpPr>
        <p:spPr bwMode="auto">
          <a:xfrm>
            <a:off x="1371600" y="2615491"/>
            <a:ext cx="2286000" cy="507831"/>
          </a:xfrm>
          <a:prstGeom prst="rect">
            <a:avLst/>
          </a:prstGeom>
          <a:noFill/>
          <a:ln w="9525" algn="ctr">
            <a:noFill/>
            <a:miter lim="800000"/>
            <a:headEnd/>
            <a:tailEnd/>
          </a:ln>
          <a:effectLst/>
        </p:spPr>
        <p:txBody>
          <a:bodyPr anchor="ctr">
            <a:spAutoFit/>
          </a:bodyPr>
          <a:lstStyle/>
          <a:p>
            <a:pPr algn="ctr">
              <a:tabLst>
                <a:tab pos="428625" algn="l"/>
              </a:tabLst>
              <a:defRPr/>
            </a:pPr>
            <a:r>
              <a:rPr lang="en-US" altLang="en-US" sz="2700" b="1" dirty="0">
                <a:ea typeface="黑体" pitchFamily="2" charset="-122"/>
              </a:rPr>
              <a:t>②</a:t>
            </a:r>
            <a:r>
              <a:rPr lang="zh-CN" altLang="en-US" sz="2700" b="1" dirty="0">
                <a:latin typeface="黑体" pitchFamily="2" charset="-122"/>
                <a:ea typeface="黑体" pitchFamily="2" charset="-122"/>
              </a:rPr>
              <a:t>位置与交通</a:t>
            </a:r>
          </a:p>
        </p:txBody>
      </p:sp>
      <p:sp>
        <p:nvSpPr>
          <p:cNvPr id="65545" name="Rectangle 9"/>
          <p:cNvSpPr>
            <a:spLocks noChangeArrowheads="1"/>
          </p:cNvSpPr>
          <p:nvPr/>
        </p:nvSpPr>
        <p:spPr bwMode="auto">
          <a:xfrm>
            <a:off x="1347677" y="3564285"/>
            <a:ext cx="1818085" cy="461665"/>
          </a:xfrm>
          <a:prstGeom prst="rect">
            <a:avLst/>
          </a:prstGeom>
          <a:noFill/>
          <a:ln w="9525" algn="ctr">
            <a:noFill/>
            <a:miter lim="800000"/>
            <a:headEnd/>
            <a:tailEnd/>
          </a:ln>
        </p:spPr>
        <p:txBody>
          <a:bodyPr anchor="ctr">
            <a:spAutoFit/>
          </a:bodyPr>
          <a:lstStyle/>
          <a:p>
            <a:pPr algn="ctr">
              <a:tabLst>
                <a:tab pos="428625" algn="l"/>
              </a:tabLst>
            </a:pPr>
            <a:r>
              <a:rPr lang="en-US" altLang="en-US" sz="2400" b="1" dirty="0">
                <a:ea typeface="黑体" pitchFamily="2" charset="-122"/>
              </a:rPr>
              <a:t>③</a:t>
            </a:r>
            <a:r>
              <a:rPr lang="zh-CN" altLang="en-US" sz="2400" b="1" dirty="0">
                <a:latin typeface="黑体" pitchFamily="2" charset="-122"/>
                <a:ea typeface="黑体" pitchFamily="2" charset="-122"/>
              </a:rPr>
              <a:t>客源市场</a:t>
            </a:r>
          </a:p>
        </p:txBody>
      </p:sp>
      <p:sp>
        <p:nvSpPr>
          <p:cNvPr id="65546" name="Rectangle 10"/>
          <p:cNvSpPr>
            <a:spLocks noChangeArrowheads="1"/>
          </p:cNvSpPr>
          <p:nvPr/>
        </p:nvSpPr>
        <p:spPr bwMode="auto">
          <a:xfrm>
            <a:off x="1257300" y="4359397"/>
            <a:ext cx="2000250" cy="461665"/>
          </a:xfrm>
          <a:prstGeom prst="rect">
            <a:avLst/>
          </a:prstGeom>
          <a:noFill/>
          <a:ln w="9525" algn="ctr">
            <a:noFill/>
            <a:miter lim="800000"/>
            <a:headEnd/>
            <a:tailEnd/>
          </a:ln>
        </p:spPr>
        <p:txBody>
          <a:bodyPr anchor="ctr">
            <a:spAutoFit/>
          </a:bodyPr>
          <a:lstStyle/>
          <a:p>
            <a:pPr algn="ctr">
              <a:tabLst>
                <a:tab pos="428625" algn="l"/>
              </a:tabLst>
            </a:pPr>
            <a:r>
              <a:rPr lang="en-US" altLang="en-US" sz="2400" b="1" dirty="0">
                <a:ea typeface="黑体" pitchFamily="2" charset="-122"/>
              </a:rPr>
              <a:t>④</a:t>
            </a:r>
            <a:r>
              <a:rPr lang="zh-CN" altLang="en-US" sz="2400" b="1" dirty="0">
                <a:latin typeface="黑体" pitchFamily="2" charset="-122"/>
                <a:ea typeface="黑体" pitchFamily="2" charset="-122"/>
              </a:rPr>
              <a:t>基础设施</a:t>
            </a:r>
          </a:p>
        </p:txBody>
      </p:sp>
      <p:sp>
        <p:nvSpPr>
          <p:cNvPr id="65547" name="AutoShape 11"/>
          <p:cNvSpPr>
            <a:spLocks/>
          </p:cNvSpPr>
          <p:nvPr/>
        </p:nvSpPr>
        <p:spPr bwMode="auto">
          <a:xfrm>
            <a:off x="3143250" y="1485900"/>
            <a:ext cx="228600" cy="800100"/>
          </a:xfrm>
          <a:prstGeom prst="leftBrace">
            <a:avLst>
              <a:gd name="adj1" fmla="val 29167"/>
              <a:gd name="adj2" fmla="val 50000"/>
            </a:avLst>
          </a:prstGeom>
          <a:noFill/>
          <a:ln w="38100">
            <a:solidFill>
              <a:schemeClr val="tx1"/>
            </a:solidFill>
            <a:round/>
            <a:headEnd/>
            <a:tailEnd/>
          </a:ln>
        </p:spPr>
        <p:txBody>
          <a:bodyPr wrap="none" anchor="ctr"/>
          <a:lstStyle/>
          <a:p>
            <a:endParaRPr lang="zh-CN" altLang="en-US" sz="1350"/>
          </a:p>
        </p:txBody>
      </p:sp>
      <p:sp>
        <p:nvSpPr>
          <p:cNvPr id="65548" name="AutoShape 12"/>
          <p:cNvSpPr>
            <a:spLocks/>
          </p:cNvSpPr>
          <p:nvPr/>
        </p:nvSpPr>
        <p:spPr bwMode="auto">
          <a:xfrm>
            <a:off x="4572000" y="2057400"/>
            <a:ext cx="171450" cy="514350"/>
          </a:xfrm>
          <a:prstGeom prst="leftBrace">
            <a:avLst>
              <a:gd name="adj1" fmla="val 25000"/>
              <a:gd name="adj2" fmla="val 50000"/>
            </a:avLst>
          </a:prstGeom>
          <a:noFill/>
          <a:ln w="38100">
            <a:solidFill>
              <a:schemeClr val="tx1"/>
            </a:solidFill>
            <a:round/>
            <a:headEnd/>
            <a:tailEnd/>
          </a:ln>
        </p:spPr>
        <p:txBody>
          <a:bodyPr wrap="none" anchor="ctr"/>
          <a:lstStyle/>
          <a:p>
            <a:endParaRPr lang="zh-CN" altLang="en-US" sz="1350"/>
          </a:p>
        </p:txBody>
      </p:sp>
      <p:sp>
        <p:nvSpPr>
          <p:cNvPr id="65550" name="Line 14"/>
          <p:cNvSpPr>
            <a:spLocks noChangeShapeType="1"/>
          </p:cNvSpPr>
          <p:nvPr/>
        </p:nvSpPr>
        <p:spPr bwMode="auto">
          <a:xfrm>
            <a:off x="3119327" y="3829050"/>
            <a:ext cx="457200" cy="0"/>
          </a:xfrm>
          <a:prstGeom prst="line">
            <a:avLst/>
          </a:prstGeom>
          <a:noFill/>
          <a:ln w="76200">
            <a:solidFill>
              <a:schemeClr val="tx1"/>
            </a:solidFill>
            <a:round/>
            <a:headEnd/>
            <a:tailEnd/>
          </a:ln>
        </p:spPr>
        <p:txBody>
          <a:bodyPr/>
          <a:lstStyle/>
          <a:p>
            <a:endParaRPr lang="zh-CN" altLang="en-US" sz="2400"/>
          </a:p>
        </p:txBody>
      </p:sp>
      <p:sp>
        <p:nvSpPr>
          <p:cNvPr id="34830" name="AutoShape 15"/>
          <p:cNvSpPr>
            <a:spLocks noChangeArrowheads="1"/>
          </p:cNvSpPr>
          <p:nvPr/>
        </p:nvSpPr>
        <p:spPr bwMode="auto">
          <a:xfrm>
            <a:off x="1655676" y="857250"/>
            <a:ext cx="1659024" cy="685800"/>
          </a:xfrm>
          <a:prstGeom prst="cloudCallout">
            <a:avLst>
              <a:gd name="adj1" fmla="val -28694"/>
              <a:gd name="adj2" fmla="val 96704"/>
            </a:avLst>
          </a:prstGeom>
          <a:noFill/>
          <a:ln w="19050">
            <a:solidFill>
              <a:srgbClr val="FF0000"/>
            </a:solidFill>
            <a:round/>
            <a:headEnd/>
            <a:tailEnd/>
          </a:ln>
        </p:spPr>
        <p:txBody>
          <a:bodyPr/>
          <a:lstStyle/>
          <a:p>
            <a:pPr algn="ctr"/>
            <a:r>
              <a:rPr lang="zh-CN" altLang="en-US" sz="2700" b="1" dirty="0">
                <a:solidFill>
                  <a:srgbClr val="FF0000"/>
                </a:solidFill>
                <a:ea typeface="黑体" pitchFamily="2" charset="-122"/>
              </a:rPr>
              <a:t>核心</a:t>
            </a:r>
          </a:p>
        </p:txBody>
      </p:sp>
      <p:sp>
        <p:nvSpPr>
          <p:cNvPr id="65552" name="AutoShape 16"/>
          <p:cNvSpPr>
            <a:spLocks/>
          </p:cNvSpPr>
          <p:nvPr/>
        </p:nvSpPr>
        <p:spPr bwMode="auto">
          <a:xfrm>
            <a:off x="3576527" y="3543300"/>
            <a:ext cx="171450" cy="514350"/>
          </a:xfrm>
          <a:prstGeom prst="leftBrace">
            <a:avLst>
              <a:gd name="adj1" fmla="val 25000"/>
              <a:gd name="adj2" fmla="val 50000"/>
            </a:avLst>
          </a:prstGeom>
          <a:noFill/>
          <a:ln w="38100">
            <a:solidFill>
              <a:schemeClr val="tx1"/>
            </a:solidFill>
            <a:round/>
            <a:headEnd/>
            <a:tailEnd/>
          </a:ln>
        </p:spPr>
        <p:txBody>
          <a:bodyPr wrap="none" anchor="ctr"/>
          <a:lstStyle/>
          <a:p>
            <a:endParaRPr lang="zh-CN" altLang="en-US" sz="2400"/>
          </a:p>
        </p:txBody>
      </p:sp>
      <p:sp>
        <p:nvSpPr>
          <p:cNvPr id="65553" name="Rectangle 17"/>
          <p:cNvSpPr>
            <a:spLocks noChangeArrowheads="1"/>
          </p:cNvSpPr>
          <p:nvPr/>
        </p:nvSpPr>
        <p:spPr bwMode="auto">
          <a:xfrm>
            <a:off x="3747977" y="3278535"/>
            <a:ext cx="2856310" cy="461665"/>
          </a:xfrm>
          <a:prstGeom prst="rect">
            <a:avLst/>
          </a:prstGeom>
          <a:noFill/>
          <a:ln w="9525" algn="ctr">
            <a:noFill/>
            <a:miter lim="800000"/>
            <a:headEnd/>
            <a:tailEnd/>
          </a:ln>
        </p:spPr>
        <p:txBody>
          <a:bodyPr anchor="ctr">
            <a:spAutoFit/>
          </a:bodyPr>
          <a:lstStyle/>
          <a:p>
            <a:pPr algn="ctr">
              <a:tabLst>
                <a:tab pos="428625" algn="l"/>
              </a:tabLst>
            </a:pPr>
            <a:r>
              <a:rPr lang="zh-CN" altLang="en-US" sz="2400" b="1">
                <a:latin typeface="黑体" pitchFamily="2" charset="-122"/>
                <a:ea typeface="黑体" pitchFamily="2" charset="-122"/>
              </a:rPr>
              <a:t>客源地与景区距离</a:t>
            </a:r>
          </a:p>
        </p:txBody>
      </p:sp>
      <p:sp>
        <p:nvSpPr>
          <p:cNvPr id="65554" name="Rectangle 18"/>
          <p:cNvSpPr>
            <a:spLocks noChangeArrowheads="1"/>
          </p:cNvSpPr>
          <p:nvPr/>
        </p:nvSpPr>
        <p:spPr bwMode="auto">
          <a:xfrm>
            <a:off x="3709429" y="3792885"/>
            <a:ext cx="3281473" cy="461665"/>
          </a:xfrm>
          <a:prstGeom prst="rect">
            <a:avLst/>
          </a:prstGeom>
          <a:noFill/>
          <a:ln w="9525" algn="ctr">
            <a:noFill/>
            <a:miter lim="800000"/>
            <a:headEnd/>
            <a:tailEnd/>
          </a:ln>
        </p:spPr>
        <p:txBody>
          <a:bodyPr wrap="square" anchor="ctr">
            <a:spAutoFit/>
          </a:bodyPr>
          <a:lstStyle/>
          <a:p>
            <a:pPr algn="ctr">
              <a:tabLst>
                <a:tab pos="428625" algn="l"/>
              </a:tabLst>
            </a:pPr>
            <a:r>
              <a:rPr lang="zh-CN" altLang="en-US" sz="2400" b="1" dirty="0">
                <a:latin typeface="黑体" pitchFamily="2" charset="-122"/>
                <a:ea typeface="黑体" pitchFamily="2" charset="-122"/>
              </a:rPr>
              <a:t>客源地经济发展水平</a:t>
            </a:r>
          </a:p>
        </p:txBody>
      </p:sp>
      <p:sp>
        <p:nvSpPr>
          <p:cNvPr id="18" name="Rectangle 4"/>
          <p:cNvSpPr>
            <a:spLocks noChangeArrowheads="1"/>
          </p:cNvSpPr>
          <p:nvPr/>
        </p:nvSpPr>
        <p:spPr bwMode="auto">
          <a:xfrm>
            <a:off x="3371850" y="4395104"/>
            <a:ext cx="3943350" cy="415498"/>
          </a:xfrm>
          <a:prstGeom prst="rect">
            <a:avLst/>
          </a:prstGeom>
          <a:noFill/>
          <a:ln w="9525" algn="ctr">
            <a:noFill/>
            <a:miter lim="800000"/>
            <a:headEnd/>
            <a:tailEnd/>
          </a:ln>
        </p:spPr>
        <p:txBody>
          <a:bodyPr anchor="ctr">
            <a:spAutoFit/>
          </a:bodyPr>
          <a:lstStyle/>
          <a:p>
            <a:pPr algn="ctr">
              <a:tabLst>
                <a:tab pos="428625" algn="l"/>
              </a:tabLst>
            </a:pPr>
            <a:r>
              <a:rPr lang="zh-CN" altLang="en-US" sz="2100" b="1" dirty="0">
                <a:latin typeface="黑体" pitchFamily="2" charset="-122"/>
                <a:ea typeface="黑体" pitchFamily="2" charset="-122"/>
              </a:rPr>
              <a:t>接待能力、旅游环境承载力</a:t>
            </a:r>
          </a:p>
        </p:txBody>
      </p:sp>
      <p:sp>
        <p:nvSpPr>
          <p:cNvPr id="19" name="Rectangle 13"/>
          <p:cNvSpPr>
            <a:spLocks noChangeArrowheads="1"/>
          </p:cNvSpPr>
          <p:nvPr/>
        </p:nvSpPr>
        <p:spPr bwMode="auto">
          <a:xfrm>
            <a:off x="6414103" y="342900"/>
            <a:ext cx="901097" cy="51435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20" name="Text Box 14"/>
          <p:cNvSpPr txBox="1">
            <a:spLocks noChangeArrowheads="1"/>
          </p:cNvSpPr>
          <p:nvPr/>
        </p:nvSpPr>
        <p:spPr bwMode="auto">
          <a:xfrm>
            <a:off x="7328503" y="171450"/>
            <a:ext cx="880369" cy="92333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700" b="1" dirty="0">
                <a:solidFill>
                  <a:srgbClr val="FF0000"/>
                </a:solidFill>
                <a:latin typeface="黑体" panose="02010609060101010101" pitchFamily="49" charset="-122"/>
                <a:ea typeface="黑体" panose="02010609060101010101" pitchFamily="49" charset="-122"/>
              </a:rPr>
              <a:t>优势</a:t>
            </a:r>
          </a:p>
          <a:p>
            <a:r>
              <a:rPr lang="zh-CN" altLang="en-US" sz="2700" b="1" dirty="0">
                <a:solidFill>
                  <a:srgbClr val="009900"/>
                </a:solidFill>
                <a:latin typeface="黑体" panose="02010609060101010101" pitchFamily="49" charset="-122"/>
                <a:ea typeface="黑体" panose="02010609060101010101" pitchFamily="49" charset="-122"/>
              </a:rPr>
              <a:t>劣势</a:t>
            </a:r>
          </a:p>
        </p:txBody>
      </p:sp>
      <p:sp>
        <p:nvSpPr>
          <p:cNvPr id="21" name="Line 14"/>
          <p:cNvSpPr>
            <a:spLocks noChangeShapeType="1"/>
          </p:cNvSpPr>
          <p:nvPr/>
        </p:nvSpPr>
        <p:spPr bwMode="auto">
          <a:xfrm>
            <a:off x="3169389" y="4604162"/>
            <a:ext cx="457200" cy="0"/>
          </a:xfrm>
          <a:prstGeom prst="line">
            <a:avLst/>
          </a:prstGeom>
          <a:noFill/>
          <a:ln w="76200">
            <a:solidFill>
              <a:schemeClr val="tx1"/>
            </a:solidFill>
            <a:round/>
            <a:headEnd/>
            <a:tailEnd/>
          </a:ln>
        </p:spPr>
        <p:txBody>
          <a:bodyPr/>
          <a:lstStyle/>
          <a:p>
            <a:endParaRPr lang="zh-CN" altLang="en-US" sz="2400"/>
          </a:p>
        </p:txBody>
      </p:sp>
    </p:spTree>
    <p:extLst>
      <p:ext uri="{BB962C8B-B14F-4D97-AF65-F5344CB8AC3E}">
        <p14:creationId xmlns:p14="http://schemas.microsoft.com/office/powerpoint/2010/main" val="100415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blinds(horizontal)">
                                      <p:cBhvr>
                                        <p:cTn id="7" dur="500"/>
                                        <p:tgtEl>
                                          <p:spTgt spid="6553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5547"/>
                                        </p:tgtEl>
                                        <p:attrNameLst>
                                          <p:attrName>style.visibility</p:attrName>
                                        </p:attrNameLst>
                                      </p:cBhvr>
                                      <p:to>
                                        <p:strVal val="visible"/>
                                      </p:to>
                                    </p:set>
                                    <p:animEffect transition="in" filter="blinds(horizontal)">
                                      <p:cBhvr>
                                        <p:cTn id="10" dur="500"/>
                                        <p:tgtEl>
                                          <p:spTgt spid="6554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5540"/>
                                        </p:tgtEl>
                                        <p:attrNameLst>
                                          <p:attrName>style.visibility</p:attrName>
                                        </p:attrNameLst>
                                      </p:cBhvr>
                                      <p:to>
                                        <p:strVal val="visible"/>
                                      </p:to>
                                    </p:set>
                                    <p:animEffect transition="in" filter="blinds(horizontal)">
                                      <p:cBhvr>
                                        <p:cTn id="19" dur="500"/>
                                        <p:tgtEl>
                                          <p:spTgt spid="6554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5541"/>
                                        </p:tgtEl>
                                        <p:attrNameLst>
                                          <p:attrName>style.visibility</p:attrName>
                                        </p:attrNameLst>
                                      </p:cBhvr>
                                      <p:to>
                                        <p:strVal val="visible"/>
                                      </p:to>
                                    </p:set>
                                    <p:animEffect transition="in" filter="blinds(horizontal)">
                                      <p:cBhvr>
                                        <p:cTn id="24" dur="500"/>
                                        <p:tgtEl>
                                          <p:spTgt spid="6554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5542"/>
                                        </p:tgtEl>
                                        <p:attrNameLst>
                                          <p:attrName>style.visibility</p:attrName>
                                        </p:attrNameLst>
                                      </p:cBhvr>
                                      <p:to>
                                        <p:strVal val="visible"/>
                                      </p:to>
                                    </p:set>
                                    <p:animEffect transition="in" filter="blinds(horizontal)">
                                      <p:cBhvr>
                                        <p:cTn id="27" dur="500"/>
                                        <p:tgtEl>
                                          <p:spTgt spid="6554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5543"/>
                                        </p:tgtEl>
                                        <p:attrNameLst>
                                          <p:attrName>style.visibility</p:attrName>
                                        </p:attrNameLst>
                                      </p:cBhvr>
                                      <p:to>
                                        <p:strVal val="visible"/>
                                      </p:to>
                                    </p:set>
                                    <p:animEffect transition="in" filter="blinds(horizontal)">
                                      <p:cBhvr>
                                        <p:cTn id="30" dur="500"/>
                                        <p:tgtEl>
                                          <p:spTgt spid="6554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5548"/>
                                        </p:tgtEl>
                                        <p:attrNameLst>
                                          <p:attrName>style.visibility</p:attrName>
                                        </p:attrNameLst>
                                      </p:cBhvr>
                                      <p:to>
                                        <p:strVal val="visible"/>
                                      </p:to>
                                    </p:set>
                                    <p:animEffect transition="in" filter="blinds(horizontal)">
                                      <p:cBhvr>
                                        <p:cTn id="33" dur="500"/>
                                        <p:tgtEl>
                                          <p:spTgt spid="6554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5544"/>
                                        </p:tgtEl>
                                        <p:attrNameLst>
                                          <p:attrName>style.visibility</p:attrName>
                                        </p:attrNameLst>
                                      </p:cBhvr>
                                      <p:to>
                                        <p:strVal val="visible"/>
                                      </p:to>
                                    </p:set>
                                    <p:animEffect transition="in" filter="blinds(horizontal)">
                                      <p:cBhvr>
                                        <p:cTn id="38" dur="500"/>
                                        <p:tgtEl>
                                          <p:spTgt spid="6554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65545"/>
                                        </p:tgtEl>
                                        <p:attrNameLst>
                                          <p:attrName>style.visibility</p:attrName>
                                        </p:attrNameLst>
                                      </p:cBhvr>
                                      <p:to>
                                        <p:strVal val="visible"/>
                                      </p:to>
                                    </p:set>
                                    <p:animEffect transition="in" filter="blinds(horizontal)">
                                      <p:cBhvr>
                                        <p:cTn id="43" dur="500"/>
                                        <p:tgtEl>
                                          <p:spTgt spid="6554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5550"/>
                                        </p:tgtEl>
                                        <p:attrNameLst>
                                          <p:attrName>style.visibility</p:attrName>
                                        </p:attrNameLst>
                                      </p:cBhvr>
                                      <p:to>
                                        <p:strVal val="visible"/>
                                      </p:to>
                                    </p:set>
                                    <p:animEffect transition="in" filter="blinds(horizontal)">
                                      <p:cBhvr>
                                        <p:cTn id="46" dur="500"/>
                                        <p:tgtEl>
                                          <p:spTgt spid="6555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65546"/>
                                        </p:tgtEl>
                                        <p:attrNameLst>
                                          <p:attrName>style.visibility</p:attrName>
                                        </p:attrNameLst>
                                      </p:cBhvr>
                                      <p:to>
                                        <p:strVal val="visible"/>
                                      </p:to>
                                    </p:set>
                                    <p:animEffect transition="in" filter="blinds(horizontal)">
                                      <p:cBhvr>
                                        <p:cTn id="51" dur="500"/>
                                        <p:tgtEl>
                                          <p:spTgt spid="6554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65552"/>
                                        </p:tgtEl>
                                        <p:attrNameLst>
                                          <p:attrName>style.visibility</p:attrName>
                                        </p:attrNameLst>
                                      </p:cBhvr>
                                      <p:to>
                                        <p:strVal val="visible"/>
                                      </p:to>
                                    </p:set>
                                    <p:animEffect transition="in" filter="blinds(horizontal)">
                                      <p:cBhvr>
                                        <p:cTn id="54" dur="500"/>
                                        <p:tgtEl>
                                          <p:spTgt spid="6555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5553"/>
                                        </p:tgtEl>
                                        <p:attrNameLst>
                                          <p:attrName>style.visibility</p:attrName>
                                        </p:attrNameLst>
                                      </p:cBhvr>
                                      <p:to>
                                        <p:strVal val="visible"/>
                                      </p:to>
                                    </p:set>
                                    <p:animEffect transition="in" filter="blinds(horizontal)">
                                      <p:cBhvr>
                                        <p:cTn id="59" dur="500"/>
                                        <p:tgtEl>
                                          <p:spTgt spid="6555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5554"/>
                                        </p:tgtEl>
                                        <p:attrNameLst>
                                          <p:attrName>style.visibility</p:attrName>
                                        </p:attrNameLst>
                                      </p:cBhvr>
                                      <p:to>
                                        <p:strVal val="visible"/>
                                      </p:to>
                                    </p:set>
                                    <p:animEffect transition="in" filter="blinds(horizontal)">
                                      <p:cBhvr>
                                        <p:cTn id="64" dur="500"/>
                                        <p:tgtEl>
                                          <p:spTgt spid="65554"/>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linds(horizontal)">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blinds(horizontal)">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blinds(horizontal)">
                                      <p:cBhvr>
                                        <p:cTn id="79" dur="500"/>
                                        <p:tgtEl>
                                          <p:spTgt spid="2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linds(horizontal)">
                                      <p:cBhvr>
                                        <p:cTn id="8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65540" grpId="0"/>
      <p:bldP spid="65541" grpId="0"/>
      <p:bldP spid="65542" grpId="0"/>
      <p:bldP spid="65543" grpId="0"/>
      <p:bldP spid="65544" grpId="0"/>
      <p:bldP spid="65545" grpId="0"/>
      <p:bldP spid="65546" grpId="0"/>
      <p:bldP spid="65547" grpId="0" animBg="1"/>
      <p:bldP spid="65548" grpId="0" animBg="1"/>
      <p:bldP spid="65550" grpId="0" animBg="1"/>
      <p:bldP spid="34830" grpId="0" animBg="1"/>
      <p:bldP spid="65552" grpId="0" animBg="1"/>
      <p:bldP spid="65553" grpId="0"/>
      <p:bldP spid="65554" grpId="0"/>
      <p:bldP spid="18" grpId="0"/>
      <p:bldP spid="19" grpId="0" bldLvl="0" animBg="1"/>
      <p:bldP spid="20" grpId="0" bldLvl="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
          <p:cNvSpPr>
            <a:spLocks noChangeArrowheads="1"/>
          </p:cNvSpPr>
          <p:nvPr/>
        </p:nvSpPr>
        <p:spPr bwMode="auto">
          <a:xfrm>
            <a:off x="152759" y="253045"/>
            <a:ext cx="8842786" cy="1061829"/>
          </a:xfrm>
          <a:prstGeom prst="rect">
            <a:avLst/>
          </a:prstGeom>
          <a:noFill/>
          <a:ln w="9525">
            <a:noFill/>
            <a:miter lim="800000"/>
            <a:headEnd/>
            <a:tailEnd/>
          </a:ln>
        </p:spPr>
        <p:txBody>
          <a:bodyPr wrap="square" anchor="ctr">
            <a:spAutoFit/>
          </a:bodyPr>
          <a:lstStyle/>
          <a:p>
            <a:r>
              <a:rPr lang="zh-CN" altLang="en-US" sz="2100" b="1" dirty="0">
                <a:solidFill>
                  <a:srgbClr val="323E32"/>
                </a:solidFill>
                <a:latin typeface="华文楷体" pitchFamily="2" charset="-122"/>
                <a:ea typeface="华文楷体" pitchFamily="2" charset="-122"/>
              </a:rPr>
              <a:t>海昏侯墓将规划建设成国家考古遗址公园。目前学术界基本上一致认为海昏侯墓的墓主就是刘贺，但在西高穴墓的墓主是否为曹操这一问题</a:t>
            </a:r>
            <a:r>
              <a:rPr lang="zh-CN" altLang="en-US" sz="2100" b="1" dirty="0" smtClean="0">
                <a:solidFill>
                  <a:srgbClr val="323E32"/>
                </a:solidFill>
                <a:latin typeface="华文楷体" pitchFamily="2" charset="-122"/>
                <a:ea typeface="华文楷体" pitchFamily="2" charset="-122"/>
              </a:rPr>
              <a:t>上存在</a:t>
            </a:r>
            <a:r>
              <a:rPr lang="zh-CN" altLang="en-US" sz="2100" b="1" dirty="0">
                <a:latin typeface="华文楷体" pitchFamily="2" charset="-122"/>
                <a:ea typeface="华文楷体" pitchFamily="2" charset="-122"/>
              </a:rPr>
              <a:t>争议。</a:t>
            </a:r>
          </a:p>
        </p:txBody>
      </p:sp>
      <p:sp>
        <p:nvSpPr>
          <p:cNvPr id="3" name="矩形 2"/>
          <p:cNvSpPr>
            <a:spLocks noChangeArrowheads="1"/>
          </p:cNvSpPr>
          <p:nvPr/>
        </p:nvSpPr>
        <p:spPr bwMode="auto">
          <a:xfrm>
            <a:off x="1222773" y="2011879"/>
            <a:ext cx="6211490" cy="1569660"/>
          </a:xfrm>
          <a:prstGeom prst="rect">
            <a:avLst/>
          </a:prstGeom>
          <a:noFill/>
          <a:ln w="9525">
            <a:noFill/>
            <a:miter lim="800000"/>
            <a:headEnd/>
            <a:tailEnd/>
          </a:ln>
        </p:spPr>
        <p:txBody>
          <a:bodyPr>
            <a:spAutoFit/>
          </a:bodyPr>
          <a:lstStyle/>
          <a:p>
            <a:pPr>
              <a:buFont typeface="Arial" pitchFamily="34" charset="0"/>
              <a:buChar char="•"/>
              <a:defRPr/>
            </a:pPr>
            <a:r>
              <a:rPr lang="zh-CN" altLang="en-US" sz="2400" b="1" dirty="0">
                <a:latin typeface="黑体" pitchFamily="49" charset="-122"/>
                <a:ea typeface="黑体" pitchFamily="49" charset="-122"/>
              </a:rPr>
              <a:t>增加旅游</a:t>
            </a:r>
            <a:r>
              <a:rPr lang="zh-CN" altLang="en-US" sz="2400" b="1" dirty="0">
                <a:solidFill>
                  <a:srgbClr val="FF0000"/>
                </a:solidFill>
                <a:latin typeface="黑体" pitchFamily="49" charset="-122"/>
                <a:ea typeface="黑体" pitchFamily="49" charset="-122"/>
              </a:rPr>
              <a:t>资源数量</a:t>
            </a:r>
            <a:r>
              <a:rPr lang="zh-CN" altLang="en-US" sz="2400" b="1" dirty="0">
                <a:latin typeface="黑体" pitchFamily="49" charset="-122"/>
                <a:ea typeface="黑体" pitchFamily="49" charset="-122"/>
              </a:rPr>
              <a:t>，丰富旅游</a:t>
            </a:r>
            <a:r>
              <a:rPr lang="zh-CN" altLang="en-US" sz="2400" b="1" dirty="0">
                <a:solidFill>
                  <a:srgbClr val="FF0000"/>
                </a:solidFill>
                <a:latin typeface="黑体" pitchFamily="49" charset="-122"/>
                <a:ea typeface="黑体" pitchFamily="49" charset="-122"/>
              </a:rPr>
              <a:t>资源种类</a:t>
            </a:r>
            <a:r>
              <a:rPr lang="zh-CN" altLang="en-US" sz="2400" b="1" dirty="0">
                <a:latin typeface="黑体" pitchFamily="49" charset="-122"/>
                <a:ea typeface="黑体" pitchFamily="49" charset="-122"/>
              </a:rPr>
              <a:t>；</a:t>
            </a:r>
            <a:endParaRPr lang="en-US" altLang="zh-CN" sz="2400" b="1" dirty="0">
              <a:latin typeface="黑体" pitchFamily="49" charset="-122"/>
              <a:ea typeface="黑体" pitchFamily="49" charset="-122"/>
            </a:endParaRPr>
          </a:p>
          <a:p>
            <a:pPr>
              <a:buFont typeface="Arial" pitchFamily="34" charset="0"/>
              <a:buChar char="•"/>
              <a:defRPr/>
            </a:pPr>
            <a:r>
              <a:rPr lang="zh-CN" altLang="en-US" sz="2400" b="1" dirty="0">
                <a:latin typeface="黑体" pitchFamily="49" charset="-122"/>
                <a:ea typeface="黑体" pitchFamily="49" charset="-122"/>
              </a:rPr>
              <a:t>扩展</a:t>
            </a:r>
            <a:r>
              <a:rPr lang="zh-CN" altLang="en-US" sz="2400" b="1" dirty="0">
                <a:solidFill>
                  <a:srgbClr val="FF0000"/>
                </a:solidFill>
                <a:latin typeface="黑体" pitchFamily="49" charset="-122"/>
                <a:ea typeface="黑体" pitchFamily="49" charset="-122"/>
              </a:rPr>
              <a:t>旅游线路</a:t>
            </a:r>
            <a:r>
              <a:rPr lang="zh-CN" altLang="en-US" sz="2400" b="1" dirty="0">
                <a:latin typeface="黑体" pitchFamily="49" charset="-122"/>
                <a:ea typeface="黑体" pitchFamily="49" charset="-122"/>
              </a:rPr>
              <a:t>，提高旅游目的地的</a:t>
            </a:r>
            <a:r>
              <a:rPr lang="zh-CN" altLang="en-US" sz="2400" b="1" dirty="0">
                <a:solidFill>
                  <a:srgbClr val="FF0000"/>
                </a:solidFill>
                <a:latin typeface="黑体" pitchFamily="49" charset="-122"/>
                <a:ea typeface="黑体" pitchFamily="49" charset="-122"/>
              </a:rPr>
              <a:t>知名度</a:t>
            </a:r>
            <a:r>
              <a:rPr lang="zh-CN" altLang="en-US" sz="2400" b="1" dirty="0">
                <a:latin typeface="黑体" pitchFamily="49" charset="-122"/>
                <a:ea typeface="黑体" pitchFamily="49" charset="-122"/>
              </a:rPr>
              <a:t>；</a:t>
            </a:r>
            <a:endParaRPr lang="en-US" altLang="zh-CN" sz="2400" b="1" dirty="0">
              <a:latin typeface="黑体" pitchFamily="49" charset="-122"/>
              <a:ea typeface="黑体" pitchFamily="49" charset="-122"/>
            </a:endParaRPr>
          </a:p>
          <a:p>
            <a:pPr>
              <a:buFont typeface="Arial" pitchFamily="34" charset="0"/>
              <a:buChar char="•"/>
              <a:defRPr/>
            </a:pPr>
            <a:r>
              <a:rPr lang="zh-CN" altLang="en-US" sz="2400" b="1" dirty="0">
                <a:latin typeface="黑体" pitchFamily="49" charset="-122"/>
                <a:ea typeface="黑体" pitchFamily="49" charset="-122"/>
              </a:rPr>
              <a:t>扩大</a:t>
            </a:r>
            <a:r>
              <a:rPr lang="zh-CN" altLang="en-US" sz="2400" b="1" dirty="0">
                <a:solidFill>
                  <a:srgbClr val="FF0000"/>
                </a:solidFill>
                <a:latin typeface="黑体" pitchFamily="49" charset="-122"/>
                <a:ea typeface="黑体" pitchFamily="49" charset="-122"/>
              </a:rPr>
              <a:t>客源市场</a:t>
            </a:r>
            <a:r>
              <a:rPr lang="zh-CN" altLang="en-US" sz="2400" b="1" dirty="0">
                <a:latin typeface="黑体" pitchFamily="49" charset="-122"/>
                <a:ea typeface="黑体" pitchFamily="49" charset="-122"/>
              </a:rPr>
              <a:t>，增加旅游</a:t>
            </a:r>
            <a:r>
              <a:rPr lang="zh-CN" altLang="en-US" sz="2400" b="1" dirty="0">
                <a:solidFill>
                  <a:srgbClr val="FF0000"/>
                </a:solidFill>
                <a:latin typeface="黑体" pitchFamily="49" charset="-122"/>
                <a:ea typeface="黑体" pitchFamily="49" charset="-122"/>
              </a:rPr>
              <a:t>收入</a:t>
            </a:r>
            <a:r>
              <a:rPr lang="zh-CN" altLang="en-US" sz="2400" b="1" dirty="0">
                <a:latin typeface="黑体" pitchFamily="49" charset="-122"/>
                <a:ea typeface="黑体" pitchFamily="49" charset="-122"/>
              </a:rPr>
              <a:t>；</a:t>
            </a:r>
            <a:endParaRPr lang="en-US" altLang="zh-CN" sz="2400" b="1" dirty="0">
              <a:latin typeface="黑体" pitchFamily="49" charset="-122"/>
              <a:ea typeface="黑体" pitchFamily="49" charset="-122"/>
            </a:endParaRPr>
          </a:p>
          <a:p>
            <a:pPr>
              <a:buFont typeface="Arial" pitchFamily="34" charset="0"/>
              <a:buChar char="•"/>
              <a:defRPr/>
            </a:pPr>
            <a:r>
              <a:rPr lang="zh-CN" altLang="en-US" sz="2400" b="1" dirty="0">
                <a:latin typeface="黑体" pitchFamily="49" charset="-122"/>
                <a:ea typeface="黑体" pitchFamily="49" charset="-122"/>
              </a:rPr>
              <a:t>促进旅游</a:t>
            </a:r>
            <a:r>
              <a:rPr lang="zh-CN" altLang="en-US" sz="2400" b="1" dirty="0">
                <a:solidFill>
                  <a:srgbClr val="FF0000"/>
                </a:solidFill>
                <a:latin typeface="黑体" pitchFamily="49" charset="-122"/>
                <a:ea typeface="黑体" pitchFamily="49" charset="-122"/>
              </a:rPr>
              <a:t>设施</a:t>
            </a:r>
            <a:r>
              <a:rPr lang="zh-CN" altLang="en-US" sz="2400" b="1" dirty="0">
                <a:latin typeface="黑体" pitchFamily="49" charset="-122"/>
                <a:ea typeface="黑体" pitchFamily="49" charset="-122"/>
              </a:rPr>
              <a:t>建设和</a:t>
            </a:r>
            <a:r>
              <a:rPr lang="zh-CN" altLang="en-US" sz="2400" b="1" dirty="0">
                <a:solidFill>
                  <a:srgbClr val="FF0000"/>
                </a:solidFill>
                <a:latin typeface="黑体" pitchFamily="49" charset="-122"/>
                <a:ea typeface="黑体" pitchFamily="49" charset="-122"/>
              </a:rPr>
              <a:t>交通</a:t>
            </a:r>
            <a:r>
              <a:rPr lang="zh-CN" altLang="en-US" sz="2400" b="1" dirty="0">
                <a:latin typeface="黑体" pitchFamily="49" charset="-122"/>
                <a:ea typeface="黑体" pitchFamily="49" charset="-122"/>
              </a:rPr>
              <a:t>条件改善。</a:t>
            </a:r>
          </a:p>
        </p:txBody>
      </p:sp>
      <p:sp>
        <p:nvSpPr>
          <p:cNvPr id="4" name="矩形 3"/>
          <p:cNvSpPr/>
          <p:nvPr/>
        </p:nvSpPr>
        <p:spPr>
          <a:xfrm>
            <a:off x="505611" y="1374400"/>
            <a:ext cx="8137082" cy="461665"/>
          </a:xfrm>
          <a:prstGeom prst="rect">
            <a:avLst/>
          </a:prstGeom>
        </p:spPr>
        <p:txBody>
          <a:bodyPr wrap="square">
            <a:spAutoFit/>
          </a:bodyPr>
          <a:lstStyle/>
          <a:p>
            <a:pPr eaLnBrk="0" hangingPunct="0">
              <a:buFontTx/>
              <a:buNone/>
              <a:defRPr/>
            </a:pPr>
            <a:r>
              <a:rPr lang="zh-CN" altLang="zh-CN" sz="24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400" b="1" dirty="0">
                <a:latin typeface="黑体" panose="02010609060101010101" pitchFamily="49" charset="-122"/>
                <a:ea typeface="黑体" panose="02010609060101010101" pitchFamily="49" charset="-122"/>
                <a:cs typeface="Times New Roman" panose="02020603050405020304" pitchFamily="18" charset="0"/>
              </a:rPr>
              <a:t>2</a:t>
            </a:r>
            <a:r>
              <a:rPr lang="zh-CN" altLang="en-US" sz="2400" b="1" dirty="0">
                <a:latin typeface="黑体" panose="02010609060101010101" pitchFamily="49" charset="-122"/>
                <a:ea typeface="黑体" panose="02010609060101010101" pitchFamily="49" charset="-122"/>
                <a:cs typeface="Times New Roman" panose="02020603050405020304" pitchFamily="18" charset="0"/>
              </a:rPr>
              <a:t>）列举该遗址公园对当地旅游业发展的影响。（</a:t>
            </a:r>
            <a:r>
              <a:rPr lang="en-US" altLang="zh-CN" sz="2400" b="1" dirty="0">
                <a:latin typeface="黑体" panose="02010609060101010101" pitchFamily="49" charset="-122"/>
                <a:ea typeface="黑体" panose="02010609060101010101" pitchFamily="49" charset="-122"/>
                <a:cs typeface="Times New Roman" panose="02020603050405020304" pitchFamily="18" charset="0"/>
              </a:rPr>
              <a:t>10</a:t>
            </a:r>
            <a:r>
              <a:rPr lang="zh-CN" altLang="en-US" sz="2400" b="1" dirty="0">
                <a:latin typeface="黑体" panose="02010609060101010101" pitchFamily="49" charset="-122"/>
                <a:ea typeface="黑体" panose="02010609060101010101" pitchFamily="49" charset="-122"/>
                <a:cs typeface="Times New Roman" panose="02020603050405020304" pitchFamily="18" charset="0"/>
              </a:rPr>
              <a:t>分）</a:t>
            </a:r>
          </a:p>
        </p:txBody>
      </p:sp>
      <p:sp>
        <p:nvSpPr>
          <p:cNvPr id="5" name="矩形 4"/>
          <p:cNvSpPr>
            <a:spLocks noChangeArrowheads="1"/>
          </p:cNvSpPr>
          <p:nvPr/>
        </p:nvSpPr>
        <p:spPr bwMode="auto">
          <a:xfrm>
            <a:off x="1222773" y="3933166"/>
            <a:ext cx="5940028" cy="830997"/>
          </a:xfrm>
          <a:prstGeom prst="rect">
            <a:avLst/>
          </a:prstGeom>
          <a:solidFill>
            <a:srgbClr val="00FFFF"/>
          </a:solidFill>
          <a:ln w="9525">
            <a:noFill/>
            <a:miter lim="800000"/>
            <a:headEnd/>
            <a:tailEnd/>
          </a:ln>
        </p:spPr>
        <p:txBody>
          <a:bodyPr>
            <a:spAutoFit/>
          </a:bodyPr>
          <a:lstStyle/>
          <a:p>
            <a:r>
              <a:rPr lang="zh-CN" altLang="en-US" sz="2400" b="1" dirty="0">
                <a:latin typeface="楷体" pitchFamily="49" charset="-122"/>
                <a:ea typeface="楷体" pitchFamily="49" charset="-122"/>
              </a:rPr>
              <a:t>增加就业、带动相关产业发展？设问是对旅游资源开发条件的</a:t>
            </a:r>
            <a:r>
              <a:rPr lang="zh-CN" altLang="en-US" sz="2400" b="1" dirty="0" smtClean="0">
                <a:latin typeface="楷体" pitchFamily="49" charset="-122"/>
                <a:ea typeface="楷体" pitchFamily="49" charset="-122"/>
              </a:rPr>
              <a:t>影响</a:t>
            </a:r>
            <a:endParaRPr lang="zh-CN" altLang="en-US" sz="2400" b="1" dirty="0">
              <a:latin typeface="楷体" pitchFamily="49" charset="-122"/>
              <a:ea typeface="楷体" pitchFamily="49" charset="-122"/>
            </a:endParaRPr>
          </a:p>
        </p:txBody>
      </p:sp>
      <p:sp>
        <p:nvSpPr>
          <p:cNvPr id="8" name="矩形 7"/>
          <p:cNvSpPr/>
          <p:nvPr/>
        </p:nvSpPr>
        <p:spPr>
          <a:xfrm>
            <a:off x="128270" y="0"/>
            <a:ext cx="2082621" cy="369332"/>
          </a:xfrm>
          <a:prstGeom prst="rect">
            <a:avLst/>
          </a:prstGeom>
        </p:spPr>
        <p:txBody>
          <a:bodyPr wrap="none">
            <a:spAutoFit/>
          </a:bodyPr>
          <a:lstStyle/>
          <a:p>
            <a:r>
              <a:rPr lang="zh-CN" altLang="zh-CN" dirty="0">
                <a:ea typeface="宋体" panose="02010600030101010101" pitchFamily="2" charset="-122"/>
                <a:cs typeface="Times New Roman" panose="02020603050405020304" pitchFamily="18" charset="0"/>
              </a:rPr>
              <a:t>（</a:t>
            </a:r>
            <a:r>
              <a:rPr lang="en-US" altLang="zh-CN" dirty="0" smtClean="0">
                <a:ea typeface="宋体" panose="02010600030101010101" pitchFamily="2" charset="-122"/>
                <a:cs typeface="Times New Roman" panose="02020603050405020304" pitchFamily="18" charset="0"/>
              </a:rPr>
              <a:t>2016</a:t>
            </a:r>
            <a:r>
              <a:rPr lang="zh-CN" altLang="zh-CN" dirty="0" smtClean="0">
                <a:ea typeface="宋体" panose="02010600030101010101" pitchFamily="2" charset="-122"/>
                <a:cs typeface="Times New Roman" panose="02020603050405020304" pitchFamily="18" charset="0"/>
              </a:rPr>
              <a:t>北京</a:t>
            </a:r>
            <a:r>
              <a:rPr lang="zh-CN" altLang="zh-CN" dirty="0">
                <a:ea typeface="宋体" panose="02010600030101010101" pitchFamily="2" charset="-122"/>
                <a:cs typeface="Times New Roman" panose="02020603050405020304" pitchFamily="18" charset="0"/>
              </a:rPr>
              <a:t>文综）</a:t>
            </a:r>
            <a:endParaRPr lang="zh-CN" altLang="en-US" dirty="0"/>
          </a:p>
        </p:txBody>
      </p:sp>
    </p:spTree>
    <p:extLst>
      <p:ext uri="{BB962C8B-B14F-4D97-AF65-F5344CB8AC3E}">
        <p14:creationId xmlns:p14="http://schemas.microsoft.com/office/powerpoint/2010/main" val="125894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descr="10 导游图 5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859" y="184666"/>
            <a:ext cx="4998628" cy="336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3"/>
          <p:cNvSpPr>
            <a:spLocks noChangeArrowheads="1"/>
          </p:cNvSpPr>
          <p:nvPr/>
        </p:nvSpPr>
        <p:spPr bwMode="auto">
          <a:xfrm>
            <a:off x="350875" y="3771721"/>
            <a:ext cx="868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0002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pPr>
            <a:r>
              <a:rPr lang="en-US" altLang="zh-CN" sz="2400" b="1" dirty="0">
                <a:latin typeface="黑体" panose="02010609060101010101" pitchFamily="49" charset="-122"/>
                <a:ea typeface="黑体" panose="02010609060101010101" pitchFamily="49" charset="-122"/>
              </a:rPr>
              <a:t>6</a:t>
            </a:r>
            <a:r>
              <a:rPr lang="zh-CN" altLang="en-US" sz="2400" b="1" dirty="0">
                <a:latin typeface="黑体" panose="02010609060101010101" pitchFamily="49" charset="-122"/>
                <a:ea typeface="黑体" panose="02010609060101010101" pitchFamily="49" charset="-122"/>
              </a:rPr>
              <a:t>．在景区服务设施中，依次布局游客中心、加油站、餐厅、巡防站的合理方案是</a:t>
            </a:r>
          </a:p>
          <a:p>
            <a:pPr eaLnBrk="0" hangingPunct="0"/>
            <a:r>
              <a:rPr lang="en-US" altLang="zh-CN" sz="2400" b="1" dirty="0">
                <a:latin typeface="黑体" panose="02010609060101010101" pitchFamily="49" charset="-122"/>
                <a:ea typeface="黑体" panose="02010609060101010101" pitchFamily="49" charset="-122"/>
              </a:rPr>
              <a:t>A</a:t>
            </a:r>
            <a:r>
              <a:rPr lang="zh-CN" altLang="en-US" sz="2400" b="1" dirty="0">
                <a:latin typeface="黑体" panose="02010609060101010101" pitchFamily="49" charset="-122"/>
                <a:ea typeface="黑体" panose="02010609060101010101" pitchFamily="49" charset="-122"/>
              </a:rPr>
              <a:t>．①③②④  </a:t>
            </a:r>
            <a:r>
              <a:rPr lang="en-US" altLang="zh-CN" sz="2400" b="1" dirty="0">
                <a:latin typeface="黑体" panose="02010609060101010101" pitchFamily="49" charset="-122"/>
                <a:ea typeface="黑体" panose="02010609060101010101" pitchFamily="49" charset="-122"/>
              </a:rPr>
              <a:t>B</a:t>
            </a:r>
            <a:r>
              <a:rPr lang="zh-CN" altLang="en-US" sz="2400" b="1" dirty="0">
                <a:latin typeface="黑体" panose="02010609060101010101" pitchFamily="49" charset="-122"/>
                <a:ea typeface="黑体" panose="02010609060101010101" pitchFamily="49" charset="-122"/>
              </a:rPr>
              <a:t>．②③①④  </a:t>
            </a:r>
            <a:r>
              <a:rPr lang="en-US" altLang="zh-CN" sz="2400" b="1" dirty="0">
                <a:latin typeface="黑体" panose="02010609060101010101" pitchFamily="49" charset="-122"/>
                <a:ea typeface="黑体" panose="02010609060101010101" pitchFamily="49" charset="-122"/>
              </a:rPr>
              <a:t>C</a:t>
            </a:r>
            <a:r>
              <a:rPr lang="zh-CN" altLang="en-US" sz="2400" b="1" dirty="0">
                <a:latin typeface="黑体" panose="02010609060101010101" pitchFamily="49" charset="-122"/>
                <a:ea typeface="黑体" panose="02010609060101010101" pitchFamily="49" charset="-122"/>
              </a:rPr>
              <a:t>．③②④①  </a:t>
            </a:r>
            <a:r>
              <a:rPr lang="en-US" altLang="zh-CN" sz="2400" b="1" dirty="0">
                <a:latin typeface="黑体" panose="02010609060101010101" pitchFamily="49" charset="-122"/>
                <a:ea typeface="黑体" panose="02010609060101010101" pitchFamily="49" charset="-122"/>
              </a:rPr>
              <a:t>D</a:t>
            </a:r>
            <a:r>
              <a:rPr lang="zh-CN" altLang="en-US" sz="2400" b="1" dirty="0">
                <a:latin typeface="黑体" panose="02010609060101010101" pitchFamily="49" charset="-122"/>
                <a:ea typeface="黑体" panose="02010609060101010101" pitchFamily="49" charset="-122"/>
              </a:rPr>
              <a:t>．④①③②</a:t>
            </a:r>
          </a:p>
        </p:txBody>
      </p:sp>
      <p:sp>
        <p:nvSpPr>
          <p:cNvPr id="530436" name="Oval 4"/>
          <p:cNvSpPr>
            <a:spLocks noChangeArrowheads="1"/>
          </p:cNvSpPr>
          <p:nvPr/>
        </p:nvSpPr>
        <p:spPr bwMode="auto">
          <a:xfrm>
            <a:off x="4522825" y="4522824"/>
            <a:ext cx="342900" cy="342900"/>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1350">
              <a:latin typeface="Calibri" panose="020F0502020204030204" pitchFamily="34" charset="0"/>
            </a:endParaRPr>
          </a:p>
        </p:txBody>
      </p:sp>
      <p:sp>
        <p:nvSpPr>
          <p:cNvPr id="6" name="矩形 5"/>
          <p:cNvSpPr/>
          <p:nvPr/>
        </p:nvSpPr>
        <p:spPr>
          <a:xfrm>
            <a:off x="128270" y="0"/>
            <a:ext cx="2082621" cy="369332"/>
          </a:xfrm>
          <a:prstGeom prst="rect">
            <a:avLst/>
          </a:prstGeom>
        </p:spPr>
        <p:txBody>
          <a:bodyPr wrap="none">
            <a:spAutoFit/>
          </a:bodyPr>
          <a:lstStyle/>
          <a:p>
            <a:r>
              <a:rPr lang="zh-CN" altLang="zh-CN" dirty="0">
                <a:ea typeface="宋体" panose="02010600030101010101" pitchFamily="2" charset="-122"/>
                <a:cs typeface="Times New Roman" panose="02020603050405020304" pitchFamily="18" charset="0"/>
              </a:rPr>
              <a:t>（</a:t>
            </a:r>
            <a:r>
              <a:rPr lang="en-US" altLang="zh-CN" dirty="0" smtClean="0">
                <a:ea typeface="宋体" panose="02010600030101010101" pitchFamily="2" charset="-122"/>
                <a:cs typeface="Times New Roman" panose="02020603050405020304" pitchFamily="18" charset="0"/>
              </a:rPr>
              <a:t>2018</a:t>
            </a:r>
            <a:r>
              <a:rPr lang="zh-CN" altLang="zh-CN" dirty="0" smtClean="0">
                <a:ea typeface="宋体" panose="02010600030101010101" pitchFamily="2" charset="-122"/>
                <a:cs typeface="Times New Roman" panose="02020603050405020304" pitchFamily="18" charset="0"/>
              </a:rPr>
              <a:t>北京</a:t>
            </a:r>
            <a:r>
              <a:rPr lang="zh-CN" altLang="zh-CN" dirty="0">
                <a:ea typeface="宋体" panose="02010600030101010101" pitchFamily="2" charset="-122"/>
                <a:cs typeface="Times New Roman" panose="02020603050405020304" pitchFamily="18" charset="0"/>
              </a:rPr>
              <a:t>文综）</a:t>
            </a:r>
            <a:endParaRPr lang="zh-CN" altLang="en-US" dirty="0"/>
          </a:p>
        </p:txBody>
      </p:sp>
    </p:spTree>
    <p:extLst>
      <p:ext uri="{BB962C8B-B14F-4D97-AF65-F5344CB8AC3E}">
        <p14:creationId xmlns:p14="http://schemas.microsoft.com/office/powerpoint/2010/main" val="1714916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0436"/>
                                        </p:tgtEl>
                                        <p:attrNameLst>
                                          <p:attrName>style.visibility</p:attrName>
                                        </p:attrNameLst>
                                      </p:cBhvr>
                                      <p:to>
                                        <p:strVal val="visible"/>
                                      </p:to>
                                    </p:set>
                                    <p:animEffect transition="in" filter="blinds(horizontal)">
                                      <p:cBhvr>
                                        <p:cTn id="7" dur="500"/>
                                        <p:tgtEl>
                                          <p:spTgt spid="530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矩形 1"/>
          <p:cNvSpPr>
            <a:spLocks noChangeArrowheads="1"/>
          </p:cNvSpPr>
          <p:nvPr/>
        </p:nvSpPr>
        <p:spPr bwMode="auto">
          <a:xfrm>
            <a:off x="839974" y="324292"/>
            <a:ext cx="724077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0000CC"/>
                </a:solidFill>
                <a:latin typeface="黑体" panose="02010609060101010101" pitchFamily="49" charset="-122"/>
                <a:ea typeface="黑体" panose="02010609060101010101" pitchFamily="49" charset="-122"/>
              </a:rPr>
              <a:t>三</a:t>
            </a:r>
            <a:r>
              <a:rPr lang="en-US" altLang="zh-CN" sz="3600" b="1" dirty="0" smtClean="0">
                <a:solidFill>
                  <a:srgbClr val="0000CC"/>
                </a:solidFill>
                <a:latin typeface="黑体" panose="02010609060101010101" pitchFamily="49" charset="-122"/>
                <a:ea typeface="黑体" panose="02010609060101010101" pitchFamily="49" charset="-122"/>
              </a:rPr>
              <a:t>.</a:t>
            </a:r>
            <a:r>
              <a:rPr lang="zh-CN" altLang="en-US" sz="3600" b="1" dirty="0" smtClean="0">
                <a:solidFill>
                  <a:srgbClr val="0000CC"/>
                </a:solidFill>
                <a:latin typeface="黑体" panose="02010609060101010101" pitchFamily="49" charset="-122"/>
                <a:ea typeface="黑体" panose="02010609060101010101" pitchFamily="49" charset="-122"/>
              </a:rPr>
              <a:t>旅游</a:t>
            </a:r>
            <a:r>
              <a:rPr lang="zh-CN" altLang="en-US" sz="3600" b="1" dirty="0">
                <a:solidFill>
                  <a:srgbClr val="0000CC"/>
                </a:solidFill>
                <a:latin typeface="黑体" panose="02010609060101010101" pitchFamily="49" charset="-122"/>
                <a:ea typeface="黑体" panose="02010609060101010101" pitchFamily="49" charset="-122"/>
              </a:rPr>
              <a:t>规划与旅游活动的设计</a:t>
            </a:r>
            <a:endParaRPr lang="en-US" altLang="zh-CN" sz="3600" b="1" dirty="0">
              <a:solidFill>
                <a:srgbClr val="0000CC"/>
              </a:solidFill>
              <a:latin typeface="黑体" panose="02010609060101010101" pitchFamily="49" charset="-122"/>
              <a:ea typeface="黑体" panose="02010609060101010101" pitchFamily="49" charset="-122"/>
            </a:endParaRPr>
          </a:p>
          <a:p>
            <a:endParaRPr lang="en-US" altLang="zh-CN" sz="3600" b="1" dirty="0" smtClean="0">
              <a:solidFill>
                <a:srgbClr val="0000CC"/>
              </a:solidFill>
              <a:latin typeface="黑体" panose="02010609060101010101" pitchFamily="49" charset="-122"/>
              <a:ea typeface="黑体" panose="02010609060101010101" pitchFamily="49" charset="-122"/>
            </a:endParaRPr>
          </a:p>
          <a:p>
            <a:r>
              <a:rPr lang="en-US" altLang="zh-CN" sz="3600" b="1" dirty="0" smtClean="0">
                <a:solidFill>
                  <a:srgbClr val="0000CC"/>
                </a:solidFill>
                <a:latin typeface="黑体" panose="02010609060101010101" pitchFamily="49" charset="-122"/>
                <a:ea typeface="黑体" panose="02010609060101010101" pitchFamily="49" charset="-122"/>
              </a:rPr>
              <a:t>1.</a:t>
            </a:r>
            <a:r>
              <a:rPr lang="zh-CN" altLang="en-US" sz="3600" b="1" dirty="0" smtClean="0">
                <a:solidFill>
                  <a:srgbClr val="0000CC"/>
                </a:solidFill>
                <a:latin typeface="黑体" panose="02010609060101010101" pitchFamily="49" charset="-122"/>
                <a:ea typeface="黑体" panose="02010609060101010101" pitchFamily="49" charset="-122"/>
              </a:rPr>
              <a:t>对</a:t>
            </a:r>
            <a:r>
              <a:rPr lang="zh-CN" altLang="en-US" sz="3600" b="1" dirty="0">
                <a:solidFill>
                  <a:srgbClr val="0000CC"/>
                </a:solidFill>
                <a:latin typeface="黑体" panose="02010609060101010101" pitchFamily="49" charset="-122"/>
                <a:ea typeface="黑体" panose="02010609060101010101" pitchFamily="49" charset="-122"/>
              </a:rPr>
              <a:t>旅游景区的景点、交通和服务设施进行</a:t>
            </a:r>
            <a:r>
              <a:rPr lang="zh-CN" altLang="en-US" sz="3600" b="1" dirty="0" smtClean="0">
                <a:solidFill>
                  <a:srgbClr val="0000CC"/>
                </a:solidFill>
                <a:latin typeface="黑体" panose="02010609060101010101" pitchFamily="49" charset="-122"/>
                <a:ea typeface="黑体" panose="02010609060101010101" pitchFamily="49" charset="-122"/>
              </a:rPr>
              <a:t>规划</a:t>
            </a:r>
            <a:endParaRPr lang="en-US" altLang="zh-CN" sz="3600" b="1" dirty="0">
              <a:solidFill>
                <a:srgbClr val="0000CC"/>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242244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9" name="Text Box 3"/>
          <p:cNvSpPr txBox="1">
            <a:spLocks noChangeArrowheads="1"/>
          </p:cNvSpPr>
          <p:nvPr/>
        </p:nvSpPr>
        <p:spPr bwMode="auto">
          <a:xfrm>
            <a:off x="1473994" y="1172766"/>
            <a:ext cx="957313" cy="553998"/>
          </a:xfrm>
          <a:prstGeom prst="rect">
            <a:avLst/>
          </a:prstGeom>
          <a:noFill/>
          <a:ln w="9525">
            <a:noFill/>
            <a:miter lim="800000"/>
            <a:headEnd/>
            <a:tailEnd/>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000" b="1" dirty="0">
                <a:solidFill>
                  <a:srgbClr val="FF0000"/>
                </a:solidFill>
                <a:ea typeface="黑体" panose="02010609060101010101" pitchFamily="49" charset="-122"/>
              </a:rPr>
              <a:t>景点</a:t>
            </a:r>
          </a:p>
        </p:txBody>
      </p:sp>
      <p:sp>
        <p:nvSpPr>
          <p:cNvPr id="618500" name="Text Box 4"/>
          <p:cNvSpPr txBox="1">
            <a:spLocks noChangeArrowheads="1"/>
          </p:cNvSpPr>
          <p:nvPr/>
        </p:nvSpPr>
        <p:spPr bwMode="auto">
          <a:xfrm>
            <a:off x="1473994" y="2258616"/>
            <a:ext cx="957313" cy="553998"/>
          </a:xfrm>
          <a:prstGeom prst="rect">
            <a:avLst/>
          </a:prstGeom>
          <a:noFill/>
          <a:ln w="9525">
            <a:noFill/>
            <a:miter lim="800000"/>
            <a:headEnd/>
            <a:tailEnd/>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000" b="1" dirty="0">
                <a:solidFill>
                  <a:srgbClr val="FF0000"/>
                </a:solidFill>
                <a:ea typeface="黑体" panose="02010609060101010101" pitchFamily="49" charset="-122"/>
              </a:rPr>
              <a:t>交通</a:t>
            </a:r>
          </a:p>
        </p:txBody>
      </p:sp>
      <p:sp>
        <p:nvSpPr>
          <p:cNvPr id="618501" name="Text Box 5"/>
          <p:cNvSpPr txBox="1">
            <a:spLocks noChangeArrowheads="1"/>
          </p:cNvSpPr>
          <p:nvPr/>
        </p:nvSpPr>
        <p:spPr bwMode="auto">
          <a:xfrm>
            <a:off x="1371600" y="3829050"/>
            <a:ext cx="1729961" cy="553998"/>
          </a:xfrm>
          <a:prstGeom prst="rect">
            <a:avLst/>
          </a:prstGeom>
          <a:noFill/>
          <a:ln w="9525">
            <a:noFill/>
            <a:miter lim="800000"/>
            <a:headEnd/>
            <a:tailEnd/>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000" b="1">
                <a:solidFill>
                  <a:srgbClr val="FF0000"/>
                </a:solidFill>
                <a:ea typeface="黑体" panose="02010609060101010101" pitchFamily="49" charset="-122"/>
              </a:rPr>
              <a:t>服务设施</a:t>
            </a:r>
          </a:p>
        </p:txBody>
      </p:sp>
      <p:sp>
        <p:nvSpPr>
          <p:cNvPr id="49156" name="Text Box 6"/>
          <p:cNvSpPr txBox="1">
            <a:spLocks noChangeArrowheads="1"/>
          </p:cNvSpPr>
          <p:nvPr/>
        </p:nvSpPr>
        <p:spPr bwMode="auto">
          <a:xfrm>
            <a:off x="2959894" y="110251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sz="1350"/>
          </a:p>
        </p:txBody>
      </p:sp>
      <p:sp>
        <p:nvSpPr>
          <p:cNvPr id="618503" name="Rectangle 7"/>
          <p:cNvSpPr>
            <a:spLocks noChangeArrowheads="1"/>
          </p:cNvSpPr>
          <p:nvPr/>
        </p:nvSpPr>
        <p:spPr bwMode="auto">
          <a:xfrm>
            <a:off x="2418588" y="758219"/>
            <a:ext cx="5429250" cy="1200329"/>
          </a:xfrm>
          <a:prstGeom prst="rect">
            <a:avLst/>
          </a:prstGeom>
          <a:noFill/>
          <a:ln>
            <a:noFill/>
          </a:ln>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dirty="0">
                <a:solidFill>
                  <a:srgbClr val="000000"/>
                </a:solidFill>
                <a:latin typeface="Times New Roman" panose="02020603050405020304" pitchFamily="18" charset="0"/>
                <a:ea typeface="黑体" panose="02010609060101010101" pitchFamily="49" charset="-122"/>
              </a:rPr>
              <a:t>丰富且布局合理</a:t>
            </a:r>
            <a:r>
              <a:rPr lang="zh-CN" altLang="en-US" sz="2400" b="1" dirty="0" smtClean="0">
                <a:solidFill>
                  <a:srgbClr val="000000"/>
                </a:solidFill>
                <a:latin typeface="Times New Roman" panose="02020603050405020304" pitchFamily="18" charset="0"/>
                <a:ea typeface="黑体" panose="02010609060101010101" pitchFamily="49" charset="-122"/>
              </a:rPr>
              <a:t>；</a:t>
            </a:r>
            <a:endParaRPr lang="en-US" altLang="zh-CN" sz="2400" b="1" dirty="0" smtClean="0">
              <a:solidFill>
                <a:srgbClr val="000000"/>
              </a:solidFill>
              <a:latin typeface="Times New Roman" panose="02020603050405020304" pitchFamily="18" charset="0"/>
              <a:ea typeface="黑体" panose="02010609060101010101" pitchFamily="49" charset="-122"/>
            </a:endParaRPr>
          </a:p>
          <a:p>
            <a:endParaRPr lang="zh-CN" altLang="en-US" sz="2400" b="1" dirty="0">
              <a:solidFill>
                <a:srgbClr val="000000"/>
              </a:solidFill>
              <a:latin typeface="Times New Roman" panose="02020603050405020304" pitchFamily="18" charset="0"/>
              <a:ea typeface="黑体" panose="02010609060101010101" pitchFamily="49" charset="-122"/>
            </a:endParaRPr>
          </a:p>
          <a:p>
            <a:r>
              <a:rPr lang="zh-CN" altLang="en-US" sz="2400" b="1" dirty="0">
                <a:solidFill>
                  <a:srgbClr val="000000"/>
                </a:solidFill>
                <a:latin typeface="Times New Roman" panose="02020603050405020304" pitchFamily="18" charset="0"/>
                <a:ea typeface="黑体" panose="02010609060101010101" pitchFamily="49" charset="-122"/>
              </a:rPr>
              <a:t>突出景区风格，自然美与人工美统一；</a:t>
            </a:r>
          </a:p>
        </p:txBody>
      </p:sp>
      <p:sp>
        <p:nvSpPr>
          <p:cNvPr id="618504" name="Rectangle 8"/>
          <p:cNvSpPr>
            <a:spLocks noChangeArrowheads="1"/>
          </p:cNvSpPr>
          <p:nvPr/>
        </p:nvSpPr>
        <p:spPr bwMode="auto">
          <a:xfrm>
            <a:off x="2400300" y="2686050"/>
            <a:ext cx="3792141" cy="415498"/>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100" b="1">
                <a:solidFill>
                  <a:srgbClr val="000000"/>
                </a:solidFill>
                <a:ea typeface="黑体" panose="02010609060101010101" pitchFamily="49" charset="-122"/>
              </a:rPr>
              <a:t>外：多条线路、方式到达；</a:t>
            </a:r>
          </a:p>
        </p:txBody>
      </p:sp>
      <p:sp>
        <p:nvSpPr>
          <p:cNvPr id="618505" name="Rectangle 9"/>
          <p:cNvSpPr>
            <a:spLocks noChangeArrowheads="1"/>
          </p:cNvSpPr>
          <p:nvPr/>
        </p:nvSpPr>
        <p:spPr bwMode="auto">
          <a:xfrm>
            <a:off x="2400300" y="2114550"/>
            <a:ext cx="4601766" cy="415498"/>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100" b="1">
                <a:solidFill>
                  <a:srgbClr val="000000"/>
                </a:solidFill>
                <a:ea typeface="黑体" panose="02010609060101010101" pitchFamily="49" charset="-122"/>
              </a:rPr>
              <a:t>内：线路布局合理，方便游客游览；</a:t>
            </a:r>
          </a:p>
        </p:txBody>
      </p:sp>
      <p:sp>
        <p:nvSpPr>
          <p:cNvPr id="618508" name="Rectangle 12"/>
          <p:cNvSpPr>
            <a:spLocks noChangeArrowheads="1"/>
          </p:cNvSpPr>
          <p:nvPr/>
        </p:nvSpPr>
        <p:spPr bwMode="auto">
          <a:xfrm>
            <a:off x="3144625" y="3433148"/>
            <a:ext cx="4574381" cy="738664"/>
          </a:xfrm>
          <a:prstGeom prst="rect">
            <a:avLst/>
          </a:prstGeom>
          <a:noFill/>
          <a:ln>
            <a:noFill/>
          </a:ln>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100" b="1">
                <a:solidFill>
                  <a:srgbClr val="000000"/>
                </a:solidFill>
                <a:latin typeface="Times New Roman" panose="02020603050405020304" pitchFamily="18" charset="0"/>
                <a:ea typeface="黑体" panose="02010609060101010101" pitchFamily="49" charset="-122"/>
              </a:rPr>
              <a:t>将游览区和服务区分开；服务区建在景区之外</a:t>
            </a:r>
            <a:r>
              <a:rPr lang="en-US" altLang="zh-CN" sz="2100" b="1">
                <a:solidFill>
                  <a:srgbClr val="000000"/>
                </a:solidFill>
                <a:latin typeface="Times New Roman" panose="02020603050405020304" pitchFamily="18" charset="0"/>
                <a:ea typeface="黑体" panose="02010609060101010101" pitchFamily="49" charset="-122"/>
              </a:rPr>
              <a:t>—</a:t>
            </a:r>
            <a:r>
              <a:rPr lang="zh-CN" altLang="en-US" sz="2100" b="1">
                <a:solidFill>
                  <a:srgbClr val="000000"/>
                </a:solidFill>
                <a:latin typeface="Times New Roman" panose="02020603050405020304" pitchFamily="18" charset="0"/>
                <a:ea typeface="黑体" panose="02010609060101010101" pitchFamily="49" charset="-122"/>
              </a:rPr>
              <a:t>减少对景区的污染；</a:t>
            </a:r>
          </a:p>
        </p:txBody>
      </p:sp>
      <p:sp>
        <p:nvSpPr>
          <p:cNvPr id="618509" name="Rectangle 13"/>
          <p:cNvSpPr>
            <a:spLocks noChangeArrowheads="1"/>
          </p:cNvSpPr>
          <p:nvPr/>
        </p:nvSpPr>
        <p:spPr bwMode="auto">
          <a:xfrm>
            <a:off x="3144625" y="4373801"/>
            <a:ext cx="4085035" cy="415498"/>
          </a:xfrm>
          <a:prstGeom prst="rect">
            <a:avLst/>
          </a:prstGeom>
          <a:noFill/>
          <a:ln>
            <a:noFill/>
          </a:ln>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100" b="1">
                <a:solidFill>
                  <a:srgbClr val="000000"/>
                </a:solidFill>
                <a:latin typeface="黑体" panose="02010609060101010101" pitchFamily="49" charset="-122"/>
                <a:ea typeface="黑体" panose="02010609060101010101" pitchFamily="49" charset="-122"/>
              </a:rPr>
              <a:t>旅游设施建设要与景观相协调。</a:t>
            </a:r>
          </a:p>
        </p:txBody>
      </p:sp>
      <p:sp>
        <p:nvSpPr>
          <p:cNvPr id="618510" name="AutoShape 14"/>
          <p:cNvSpPr>
            <a:spLocks/>
          </p:cNvSpPr>
          <p:nvPr/>
        </p:nvSpPr>
        <p:spPr bwMode="auto">
          <a:xfrm>
            <a:off x="1143000" y="1428750"/>
            <a:ext cx="342900" cy="2686050"/>
          </a:xfrm>
          <a:prstGeom prst="leftBrace">
            <a:avLst>
              <a:gd name="adj1" fmla="val 65060"/>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2" name="左大括号 1"/>
          <p:cNvSpPr/>
          <p:nvPr/>
        </p:nvSpPr>
        <p:spPr>
          <a:xfrm>
            <a:off x="2322576" y="986363"/>
            <a:ext cx="192024" cy="77033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左大括号 17"/>
          <p:cNvSpPr/>
          <p:nvPr/>
        </p:nvSpPr>
        <p:spPr>
          <a:xfrm>
            <a:off x="2322576" y="2227622"/>
            <a:ext cx="192024" cy="77033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左大括号 18"/>
          <p:cNvSpPr/>
          <p:nvPr/>
        </p:nvSpPr>
        <p:spPr>
          <a:xfrm>
            <a:off x="3005549" y="3816273"/>
            <a:ext cx="192024" cy="77033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4152851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8499"/>
                                        </p:tgtEl>
                                        <p:attrNameLst>
                                          <p:attrName>style.visibility</p:attrName>
                                        </p:attrNameLst>
                                      </p:cBhvr>
                                      <p:to>
                                        <p:strVal val="visible"/>
                                      </p:to>
                                    </p:set>
                                    <p:animEffect transition="in" filter="blinds(horizontal)">
                                      <p:cBhvr>
                                        <p:cTn id="7" dur="500"/>
                                        <p:tgtEl>
                                          <p:spTgt spid="61849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8510"/>
                                        </p:tgtEl>
                                        <p:attrNameLst>
                                          <p:attrName>style.visibility</p:attrName>
                                        </p:attrNameLst>
                                      </p:cBhvr>
                                      <p:to>
                                        <p:strVal val="visible"/>
                                      </p:to>
                                    </p:set>
                                    <p:animEffect transition="in" filter="blinds(horizontal)">
                                      <p:cBhvr>
                                        <p:cTn id="10" dur="500"/>
                                        <p:tgtEl>
                                          <p:spTgt spid="6185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18500"/>
                                        </p:tgtEl>
                                        <p:attrNameLst>
                                          <p:attrName>style.visibility</p:attrName>
                                        </p:attrNameLst>
                                      </p:cBhvr>
                                      <p:to>
                                        <p:strVal val="visible"/>
                                      </p:to>
                                    </p:set>
                                    <p:animEffect transition="in" filter="blinds(horizontal)">
                                      <p:cBhvr>
                                        <p:cTn id="13" dur="500"/>
                                        <p:tgtEl>
                                          <p:spTgt spid="61850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18501"/>
                                        </p:tgtEl>
                                        <p:attrNameLst>
                                          <p:attrName>style.visibility</p:attrName>
                                        </p:attrNameLst>
                                      </p:cBhvr>
                                      <p:to>
                                        <p:strVal val="visible"/>
                                      </p:to>
                                    </p:set>
                                    <p:animEffect transition="in" filter="blinds(horizontal)">
                                      <p:cBhvr>
                                        <p:cTn id="16" dur="500"/>
                                        <p:tgtEl>
                                          <p:spTgt spid="61850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18503"/>
                                        </p:tgtEl>
                                        <p:attrNameLst>
                                          <p:attrName>style.visibility</p:attrName>
                                        </p:attrNameLst>
                                      </p:cBhvr>
                                      <p:to>
                                        <p:strVal val="visible"/>
                                      </p:to>
                                    </p:set>
                                    <p:animEffect transition="in" filter="blinds(horizontal)">
                                      <p:cBhvr>
                                        <p:cTn id="25" dur="500"/>
                                        <p:tgtEl>
                                          <p:spTgt spid="61850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18505"/>
                                        </p:tgtEl>
                                        <p:attrNameLst>
                                          <p:attrName>style.visibility</p:attrName>
                                        </p:attrNameLst>
                                      </p:cBhvr>
                                      <p:to>
                                        <p:strVal val="visible"/>
                                      </p:to>
                                    </p:set>
                                    <p:animEffect transition="in" filter="blinds(horizontal)">
                                      <p:cBhvr>
                                        <p:cTn id="34" dur="500"/>
                                        <p:tgtEl>
                                          <p:spTgt spid="61850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18504"/>
                                        </p:tgtEl>
                                        <p:attrNameLst>
                                          <p:attrName>style.visibility</p:attrName>
                                        </p:attrNameLst>
                                      </p:cBhvr>
                                      <p:to>
                                        <p:strVal val="visible"/>
                                      </p:to>
                                    </p:set>
                                    <p:animEffect transition="in" filter="blinds(horizontal)">
                                      <p:cBhvr>
                                        <p:cTn id="39" dur="500"/>
                                        <p:tgtEl>
                                          <p:spTgt spid="61850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618508"/>
                                        </p:tgtEl>
                                        <p:attrNameLst>
                                          <p:attrName>style.visibility</p:attrName>
                                        </p:attrNameLst>
                                      </p:cBhvr>
                                      <p:to>
                                        <p:strVal val="visible"/>
                                      </p:to>
                                    </p:set>
                                    <p:animEffect transition="in" filter="blinds(horizontal)">
                                      <p:cBhvr>
                                        <p:cTn id="48" dur="500"/>
                                        <p:tgtEl>
                                          <p:spTgt spid="61850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618509"/>
                                        </p:tgtEl>
                                        <p:attrNameLst>
                                          <p:attrName>style.visibility</p:attrName>
                                        </p:attrNameLst>
                                      </p:cBhvr>
                                      <p:to>
                                        <p:strVal val="visible"/>
                                      </p:to>
                                    </p:set>
                                    <p:animEffect transition="in" filter="blinds(horizontal)">
                                      <p:cBhvr>
                                        <p:cTn id="53" dur="500"/>
                                        <p:tgtEl>
                                          <p:spTgt spid="618509"/>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 nodeType="clickEffect">
                                  <p:stCondLst>
                                    <p:cond delay="0"/>
                                  </p:stCondLst>
                                  <p:childTnLst>
                                    <p:set>
                                      <p:cBhvr>
                                        <p:cTn id="57" dur="1" fill="hold">
                                          <p:stCondLst>
                                            <p:cond delay="0"/>
                                          </p:stCondLst>
                                        </p:cTn>
                                        <p:tgtEl>
                                          <p:spTgt spid="618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p:bldP spid="618500" grpId="0"/>
      <p:bldP spid="618501" grpId="0"/>
      <p:bldP spid="618503" grpId="0"/>
      <p:bldP spid="618503" grpId="1"/>
      <p:bldP spid="618504" grpId="0" bldLvl="0"/>
      <p:bldP spid="618505" grpId="0"/>
      <p:bldP spid="618508" grpId="0" bldLvl="0"/>
      <p:bldP spid="618509" grpId="0"/>
      <p:bldP spid="618510" grpId="0" animBg="1"/>
      <p:bldP spid="2"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图片 2" descr="A图12 新西兰"/>
          <p:cNvPicPr>
            <a:picLocks noChangeAspect="1" noChangeArrowheads="1"/>
          </p:cNvPicPr>
          <p:nvPr/>
        </p:nvPicPr>
        <p:blipFill>
          <a:blip r:embed="rId2" cstate="print">
            <a:lum contrast="12000"/>
            <a:grayscl/>
            <a:extLst>
              <a:ext uri="{28A0092B-C50C-407E-A947-70E740481C1C}">
                <a14:useLocalDpi xmlns:a14="http://schemas.microsoft.com/office/drawing/2010/main" val="0"/>
              </a:ext>
            </a:extLst>
          </a:blip>
          <a:srcRect/>
          <a:stretch>
            <a:fillRect/>
          </a:stretch>
        </p:blipFill>
        <p:spPr bwMode="auto">
          <a:xfrm>
            <a:off x="6164640" y="-2691"/>
            <a:ext cx="2585955" cy="344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6"/>
          <p:cNvSpPr>
            <a:spLocks noChangeArrowheads="1"/>
          </p:cNvSpPr>
          <p:nvPr/>
        </p:nvSpPr>
        <p:spPr bwMode="auto">
          <a:xfrm>
            <a:off x="450554" y="680442"/>
            <a:ext cx="52697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00025">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r>
              <a:rPr lang="en-US" altLang="zh-CN" sz="2400" b="1" dirty="0" smtClean="0">
                <a:latin typeface="黑体" panose="02010609060101010101" pitchFamily="49" charset="-122"/>
                <a:ea typeface="黑体" panose="02010609060101010101" pitchFamily="49" charset="-122"/>
              </a:rPr>
              <a:t>36</a:t>
            </a:r>
            <a:r>
              <a:rPr lang="zh-CN" altLang="en-US" sz="2400" b="1" dirty="0" smtClean="0">
                <a:latin typeface="黑体" panose="02010609060101010101" pitchFamily="49" charset="-122"/>
                <a:ea typeface="黑体" panose="02010609060101010101" pitchFamily="49" charset="-122"/>
              </a:rPr>
              <a:t>（</a:t>
            </a:r>
            <a:r>
              <a:rPr lang="en-US" altLang="zh-CN" sz="2400" b="1" dirty="0" smtClean="0">
                <a:latin typeface="黑体" panose="02010609060101010101" pitchFamily="49" charset="-122"/>
                <a:ea typeface="黑体" panose="02010609060101010101" pitchFamily="49" charset="-122"/>
              </a:rPr>
              <a:t>4</a:t>
            </a:r>
            <a:r>
              <a:rPr lang="zh-CN" altLang="en-US" sz="2400" b="1" dirty="0" smtClean="0">
                <a:latin typeface="黑体" panose="02010609060101010101" pitchFamily="49" charset="-122"/>
                <a:ea typeface="黑体" panose="02010609060101010101" pitchFamily="49" charset="-122"/>
              </a:rPr>
              <a:t>）</a:t>
            </a:r>
            <a:r>
              <a:rPr lang="en-US" altLang="zh-CN" sz="2400" b="1" dirty="0" smtClean="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新西兰多火山地震，分析其成因，并概述火山旅游活动的主要内容。（</a:t>
            </a:r>
            <a:r>
              <a:rPr lang="en-US" altLang="zh-CN" sz="2400" b="1" dirty="0">
                <a:latin typeface="黑体" panose="02010609060101010101" pitchFamily="49" charset="-122"/>
                <a:ea typeface="黑体" panose="02010609060101010101" pitchFamily="49" charset="-122"/>
              </a:rPr>
              <a:t>8</a:t>
            </a:r>
            <a:r>
              <a:rPr lang="zh-CN" altLang="en-US" sz="2400" b="1" dirty="0">
                <a:latin typeface="黑体" panose="02010609060101010101" pitchFamily="49" charset="-122"/>
                <a:ea typeface="黑体" panose="02010609060101010101" pitchFamily="49" charset="-122"/>
              </a:rPr>
              <a:t>分）</a:t>
            </a:r>
          </a:p>
        </p:txBody>
      </p:sp>
      <p:sp>
        <p:nvSpPr>
          <p:cNvPr id="8" name="矩形 7"/>
          <p:cNvSpPr/>
          <p:nvPr/>
        </p:nvSpPr>
        <p:spPr>
          <a:xfrm>
            <a:off x="128270" y="0"/>
            <a:ext cx="2082621" cy="369332"/>
          </a:xfrm>
          <a:prstGeom prst="rect">
            <a:avLst/>
          </a:prstGeom>
        </p:spPr>
        <p:txBody>
          <a:bodyPr wrap="none">
            <a:spAutoFit/>
          </a:bodyPr>
          <a:lstStyle/>
          <a:p>
            <a:r>
              <a:rPr lang="zh-CN" altLang="zh-CN" dirty="0">
                <a:ea typeface="宋体" panose="02010600030101010101" pitchFamily="2" charset="-122"/>
                <a:cs typeface="Times New Roman" panose="02020603050405020304" pitchFamily="18" charset="0"/>
              </a:rPr>
              <a:t>（</a:t>
            </a:r>
            <a:r>
              <a:rPr lang="en-US" altLang="zh-CN" dirty="0" smtClean="0">
                <a:ea typeface="宋体" panose="02010600030101010101" pitchFamily="2" charset="-122"/>
                <a:cs typeface="Times New Roman" panose="02020603050405020304" pitchFamily="18" charset="0"/>
              </a:rPr>
              <a:t>2013</a:t>
            </a:r>
            <a:r>
              <a:rPr lang="zh-CN" altLang="zh-CN" dirty="0" smtClean="0">
                <a:ea typeface="宋体" panose="02010600030101010101" pitchFamily="2" charset="-122"/>
                <a:cs typeface="Times New Roman" panose="02020603050405020304" pitchFamily="18" charset="0"/>
              </a:rPr>
              <a:t>北京</a:t>
            </a:r>
            <a:r>
              <a:rPr lang="zh-CN" altLang="zh-CN" dirty="0">
                <a:ea typeface="宋体" panose="02010600030101010101" pitchFamily="2" charset="-122"/>
                <a:cs typeface="Times New Roman" panose="02020603050405020304" pitchFamily="18" charset="0"/>
              </a:rPr>
              <a:t>文综）</a:t>
            </a:r>
            <a:endParaRPr lang="zh-CN" altLang="en-US" dirty="0"/>
          </a:p>
        </p:txBody>
      </p:sp>
      <p:sp>
        <p:nvSpPr>
          <p:cNvPr id="2" name="矩形 1"/>
          <p:cNvSpPr/>
          <p:nvPr/>
        </p:nvSpPr>
        <p:spPr>
          <a:xfrm>
            <a:off x="318975" y="3438227"/>
            <a:ext cx="8825025" cy="1641475"/>
          </a:xfrm>
          <a:prstGeom prst="rect">
            <a:avLst/>
          </a:prstGeom>
        </p:spPr>
        <p:txBody>
          <a:bodyPr wrap="square">
            <a:spAutoFit/>
          </a:bodyPr>
          <a:lstStyle/>
          <a:p>
            <a:pPr>
              <a:spcAft>
                <a:spcPts val="1000"/>
              </a:spcAft>
            </a:pPr>
            <a:r>
              <a:rPr lang="zh-CN" altLang="zh-CN" sz="28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位于环太平洋火山地震带或板块构造边缘地带</a:t>
            </a:r>
            <a:r>
              <a:rPr lang="zh-CN" altLang="zh-CN" sz="2800"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endParaRPr lang="en-US" altLang="zh-CN" sz="2800"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a:spcAft>
                <a:spcPts val="1000"/>
              </a:spcAft>
            </a:pPr>
            <a:r>
              <a:rPr lang="zh-CN" altLang="zh-CN" sz="2800"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地壳运动</a:t>
            </a:r>
            <a:r>
              <a:rPr lang="zh-CN" altLang="zh-CN" sz="28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活跃（内力作用强烈）</a:t>
            </a:r>
            <a:r>
              <a:rPr lang="zh-CN" altLang="zh-CN" sz="2800"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endParaRPr lang="en-US" altLang="zh-CN" sz="2800"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a:spcAft>
                <a:spcPts val="1000"/>
              </a:spcAft>
            </a:pPr>
            <a:r>
              <a:rPr lang="zh-CN" altLang="zh-CN" sz="2800" b="1"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观赏</a:t>
            </a:r>
            <a:r>
              <a:rPr lang="zh-CN" altLang="zh-CN" sz="28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火山地貌等景观，利用温泉等地热资源度假疗养。</a:t>
            </a:r>
          </a:p>
        </p:txBody>
      </p:sp>
    </p:spTree>
    <p:extLst>
      <p:ext uri="{BB962C8B-B14F-4D97-AF65-F5344CB8AC3E}">
        <p14:creationId xmlns:p14="http://schemas.microsoft.com/office/powerpoint/2010/main" val="398642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表格 17409"/>
          <p:cNvGraphicFramePr/>
          <p:nvPr>
            <p:extLst>
              <p:ext uri="{D42A27DB-BD31-4B8C-83A1-F6EECF244321}">
                <p14:modId xmlns:p14="http://schemas.microsoft.com/office/powerpoint/2010/main" val="1727446818"/>
              </p:ext>
            </p:extLst>
          </p:nvPr>
        </p:nvGraphicFramePr>
        <p:xfrm>
          <a:off x="1360967" y="562554"/>
          <a:ext cx="6201883" cy="4483899"/>
        </p:xfrm>
        <a:graphic>
          <a:graphicData uri="http://schemas.openxmlformats.org/drawingml/2006/table">
            <a:tbl>
              <a:tblPr/>
              <a:tblGrid>
                <a:gridCol w="958585"/>
                <a:gridCol w="4220726"/>
                <a:gridCol w="1022572"/>
              </a:tblGrid>
              <a:tr h="320279">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100" b="1" dirty="0">
                          <a:latin typeface="Calibri" panose="020F0502020204030204" pitchFamily="34" charset="0"/>
                        </a:rPr>
                        <a:t>年份</a:t>
                      </a: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100" b="1" dirty="0">
                          <a:latin typeface="Calibri" panose="020F0502020204030204" pitchFamily="34" charset="0"/>
                          <a:cs typeface="Times New Roman" panose="02020603050405020304" pitchFamily="18" charset="0"/>
                        </a:rPr>
                        <a:t>考点</a:t>
                      </a:r>
                      <a:endParaRPr lang="zh-CN" altLang="en-US"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100" b="1" dirty="0">
                          <a:latin typeface="Calibri" panose="020F0502020204030204" pitchFamily="34" charset="0"/>
                          <a:cs typeface="Times New Roman" panose="02020603050405020304" pitchFamily="18" charset="0"/>
                        </a:rPr>
                        <a:t>分值</a:t>
                      </a:r>
                      <a:endParaRPr lang="zh-CN" altLang="en-US"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27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2008</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100" b="1" dirty="0">
                          <a:latin typeface="Calibri" panose="020F0502020204030204" pitchFamily="34" charset="0"/>
                          <a:cs typeface="Times New Roman" panose="02020603050405020304" pitchFamily="18" charset="0"/>
                        </a:rPr>
                        <a:t>旅游景观的成因；开发条件评价</a:t>
                      </a:r>
                      <a:endParaRPr lang="zh-CN" altLang="en-US"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8</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279">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2009</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100" b="1" dirty="0">
                          <a:latin typeface="Calibri" panose="020F0502020204030204" pitchFamily="34" charset="0"/>
                          <a:cs typeface="Times New Roman" panose="02020603050405020304" pitchFamily="18" charset="0"/>
                        </a:rPr>
                        <a:t>旅游资源类型及分布</a:t>
                      </a:r>
                      <a:endParaRPr lang="zh-CN" altLang="en-US"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6</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27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2010</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100" b="1" dirty="0">
                          <a:latin typeface="Calibri" panose="020F0502020204030204" pitchFamily="34" charset="0"/>
                          <a:cs typeface="Times New Roman" panose="02020603050405020304" pitchFamily="18" charset="0"/>
                        </a:rPr>
                        <a:t>开发条件评价</a:t>
                      </a:r>
                      <a:endParaRPr lang="zh-CN" altLang="en-US"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8</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0556">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2011</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100" b="1" dirty="0" smtClean="0">
                          <a:latin typeface="Calibri" panose="020F0502020204030204" pitchFamily="34" charset="0"/>
                          <a:cs typeface="Times New Roman" panose="02020603050405020304" pitchFamily="18" charset="0"/>
                        </a:rPr>
                        <a:t> 旅游</a:t>
                      </a:r>
                      <a:r>
                        <a:rPr lang="zh-CN" altLang="en-US" sz="2100" b="1" dirty="0">
                          <a:latin typeface="Calibri" panose="020F0502020204030204" pitchFamily="34" charset="0"/>
                          <a:cs typeface="Times New Roman" panose="02020603050405020304" pitchFamily="18" charset="0"/>
                        </a:rPr>
                        <a:t>景观的成因；旅游景观的欣赏；旅游业对区域发展的作用</a:t>
                      </a:r>
                      <a:endParaRPr lang="zh-CN" altLang="en-US"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10</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279">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2012</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100" b="1" dirty="0">
                          <a:latin typeface="Calibri" panose="020F0502020204030204" pitchFamily="34" charset="0"/>
                          <a:cs typeface="Times New Roman" panose="02020603050405020304" pitchFamily="18" charset="0"/>
                        </a:rPr>
                        <a:t>旅游景观的成因；旅游景区规划</a:t>
                      </a:r>
                      <a:endParaRPr lang="zh-CN" altLang="en-US"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8</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27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2013</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100" b="1" dirty="0">
                          <a:latin typeface="Calibri" panose="020F0502020204030204" pitchFamily="34" charset="0"/>
                          <a:cs typeface="Times New Roman" panose="02020603050405020304" pitchFamily="18" charset="0"/>
                        </a:rPr>
                        <a:t>旅游活动设计</a:t>
                      </a:r>
                      <a:endParaRPr lang="zh-CN" altLang="en-US"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4</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279">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2014</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100" b="1" dirty="0">
                          <a:latin typeface="Calibri" panose="020F0502020204030204" pitchFamily="34" charset="0"/>
                          <a:cs typeface="Times New Roman" panose="02020603050405020304" pitchFamily="18" charset="0"/>
                        </a:rPr>
                        <a:t>旅游活动中的环境问题及措施</a:t>
                      </a:r>
                      <a:endParaRPr lang="zh-CN" altLang="en-US"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8</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27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2015</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100" b="1" dirty="0">
                          <a:latin typeface="Calibri" panose="020F0502020204030204" pitchFamily="34" charset="0"/>
                        </a:rPr>
                        <a:t>旅游业、旅游资源分类</a:t>
                      </a: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8</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279">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2016</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100" b="1" dirty="0">
                          <a:latin typeface="Calibri" panose="020F0502020204030204" pitchFamily="34" charset="0"/>
                        </a:rPr>
                        <a:t>旅游项目的建设对旅游业的影响</a:t>
                      </a: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10</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27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2017</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100" b="1" dirty="0">
                          <a:latin typeface="Calibri" panose="020F0502020204030204" pitchFamily="34" charset="0"/>
                          <a:sym typeface="+mn-ea"/>
                        </a:rPr>
                        <a:t>游览价值、环境保护措施</a:t>
                      </a: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10</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0279">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2018</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zh-CN" altLang="en-US" sz="2100" b="1" dirty="0">
                          <a:latin typeface="Calibri" panose="020F0502020204030204" pitchFamily="34" charset="0"/>
                          <a:sym typeface="+mn-ea"/>
                        </a:rPr>
                        <a:t>旅游开发条件评价</a:t>
                      </a: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buNone/>
                      </a:pPr>
                      <a:r>
                        <a:rPr lang="en-US" altLang="zh-CN" sz="2100" b="1" dirty="0">
                          <a:latin typeface="Calibri" panose="020F0502020204030204" pitchFamily="34" charset="0"/>
                          <a:cs typeface="Times New Roman" panose="02020603050405020304" pitchFamily="18" charset="0"/>
                        </a:rPr>
                        <a:t>10</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279">
                <a:tc>
                  <a:txBody>
                    <a:bodyPr/>
                    <a:lstStyle/>
                    <a:p>
                      <a:pPr lvl="0" algn="ctr" eaLnBrk="1" hangingPunct="1">
                        <a:buNone/>
                      </a:pPr>
                      <a:r>
                        <a:rPr lang="en-US" altLang="zh-CN" sz="2100" b="1" dirty="0" smtClean="0">
                          <a:latin typeface="Calibri" panose="020F0502020204030204" pitchFamily="34" charset="0"/>
                          <a:ea typeface="Times New Roman" panose="02020603050405020304" pitchFamily="18" charset="0"/>
                        </a:rPr>
                        <a:t>2019</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2100" b="1" i="0" u="none" kern="1200" baseline="0" dirty="0" smtClean="0">
                          <a:solidFill>
                            <a:schemeClr val="tx1"/>
                          </a:solidFill>
                          <a:latin typeface="Calibri" panose="020F0502020204030204" pitchFamily="34" charset="0"/>
                          <a:ea typeface="宋体" panose="02010600030101010101" pitchFamily="2" charset="-122"/>
                          <a:cs typeface="+mn-cs"/>
                        </a:rPr>
                        <a:t>旅游活动设计</a:t>
                      </a:r>
                      <a:endParaRPr lang="zh-CN" altLang="en-US" sz="2100" b="1" dirty="0">
                        <a:latin typeface="Calibri" panose="020F0502020204030204" pitchFamily="34" charset="0"/>
                        <a:sym typeface="+mn-ea"/>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lvl="0" algn="ctr" eaLnBrk="1" hangingPunct="1">
                        <a:buNone/>
                      </a:pPr>
                      <a:r>
                        <a:rPr lang="en-US" altLang="zh-CN" sz="2100" b="1" dirty="0" smtClean="0">
                          <a:latin typeface="Calibri" panose="020F0502020204030204" pitchFamily="34" charset="0"/>
                          <a:ea typeface="Times New Roman" panose="02020603050405020304" pitchFamily="18" charset="0"/>
                        </a:rPr>
                        <a:t>10</a:t>
                      </a:r>
                      <a:endParaRPr lang="en-US" altLang="zh-CN" sz="2100" b="1" dirty="0">
                        <a:latin typeface="Calibri" panose="020F0502020204030204" pitchFamily="34"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8487" name="TextBox 6"/>
          <p:cNvSpPr txBox="1">
            <a:spLocks noChangeArrowheads="1"/>
          </p:cNvSpPr>
          <p:nvPr/>
        </p:nvSpPr>
        <p:spPr bwMode="auto">
          <a:xfrm>
            <a:off x="1117997" y="13676"/>
            <a:ext cx="68877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b="1" dirty="0" smtClean="0">
                <a:latin typeface="黑体" panose="02010609060101010101" pitchFamily="49" charset="-122"/>
                <a:ea typeface="黑体" panose="02010609060101010101" pitchFamily="49" charset="-122"/>
              </a:rPr>
              <a:t>2008—2019</a:t>
            </a:r>
            <a:r>
              <a:rPr lang="zh-CN" altLang="en-US" sz="2400" b="1" dirty="0" smtClean="0">
                <a:latin typeface="黑体" panose="02010609060101010101" pitchFamily="49" charset="-122"/>
                <a:ea typeface="黑体" panose="02010609060101010101" pitchFamily="49" charset="-122"/>
              </a:rPr>
              <a:t>北京</a:t>
            </a:r>
            <a:r>
              <a:rPr lang="zh-CN" altLang="en-US" sz="2400" b="1" dirty="0">
                <a:latin typeface="黑体" panose="02010609060101010101" pitchFamily="49" charset="-122"/>
                <a:ea typeface="黑体" panose="02010609060101010101" pitchFamily="49" charset="-122"/>
              </a:rPr>
              <a:t>卷</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旅游地理</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考点及分值统计</a:t>
            </a:r>
          </a:p>
        </p:txBody>
      </p:sp>
    </p:spTree>
    <p:extLst>
      <p:ext uri="{BB962C8B-B14F-4D97-AF65-F5344CB8AC3E}">
        <p14:creationId xmlns:p14="http://schemas.microsoft.com/office/powerpoint/2010/main" val="2003319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8546" y="416404"/>
            <a:ext cx="3426254" cy="3046988"/>
          </a:xfrm>
          <a:prstGeom prst="rect">
            <a:avLst/>
          </a:prstGeom>
          <a:noFill/>
        </p:spPr>
        <p:txBody>
          <a:bodyPr wrap="square" rtlCol="0">
            <a:spAutoFit/>
          </a:bodyPr>
          <a:lstStyle/>
          <a:p>
            <a:r>
              <a:rPr lang="zh-CN" altLang="en-US" sz="2400" b="1" dirty="0">
                <a:latin typeface="楷体" pitchFamily="49" charset="-122"/>
                <a:ea typeface="楷体" pitchFamily="49" charset="-122"/>
              </a:rPr>
              <a:t>琅勃拉邦自然风光优美、地域文化独特，游客多选择在</a:t>
            </a:r>
            <a:r>
              <a:rPr lang="en-US" sz="2400" b="1" dirty="0">
                <a:latin typeface="楷体" pitchFamily="49" charset="-122"/>
                <a:ea typeface="楷体" pitchFamily="49" charset="-122"/>
              </a:rPr>
              <a:t>1</a:t>
            </a:r>
            <a:r>
              <a:rPr lang="zh-CN" altLang="en-US" sz="2400" b="1" dirty="0">
                <a:latin typeface="楷体" pitchFamily="49" charset="-122"/>
                <a:ea typeface="楷体" pitchFamily="49" charset="-122"/>
              </a:rPr>
              <a:t>月至</a:t>
            </a:r>
            <a:r>
              <a:rPr lang="en-US" sz="2400" b="1" dirty="0">
                <a:latin typeface="楷体" pitchFamily="49" charset="-122"/>
                <a:ea typeface="楷体" pitchFamily="49" charset="-122"/>
              </a:rPr>
              <a:t>2</a:t>
            </a:r>
            <a:r>
              <a:rPr lang="zh-CN" altLang="en-US" sz="2400" b="1" dirty="0">
                <a:latin typeface="楷体" pitchFamily="49" charset="-122"/>
                <a:ea typeface="楷体" pitchFamily="49" charset="-122"/>
              </a:rPr>
              <a:t>月期间前往旅游。</a:t>
            </a:r>
          </a:p>
          <a:p>
            <a:r>
              <a:rPr lang="en-US" altLang="zh-CN" sz="2400" b="1" dirty="0" smtClean="0">
                <a:latin typeface="黑体" pitchFamily="49" charset="-122"/>
                <a:ea typeface="黑体" pitchFamily="49" charset="-122"/>
              </a:rPr>
              <a:t>36.</a:t>
            </a:r>
            <a:r>
              <a:rPr lang="zh-CN" altLang="en-US" sz="2400" b="1" dirty="0" smtClean="0">
                <a:latin typeface="黑体" pitchFamily="49" charset="-122"/>
                <a:ea typeface="黑体" pitchFamily="49" charset="-122"/>
              </a:rPr>
              <a:t>（</a:t>
            </a:r>
            <a:r>
              <a:rPr lang="en-US" sz="2400" b="1" dirty="0" smtClean="0">
                <a:latin typeface="黑体" pitchFamily="49" charset="-122"/>
                <a:ea typeface="黑体" pitchFamily="49" charset="-122"/>
              </a:rPr>
              <a:t>4</a:t>
            </a:r>
            <a:r>
              <a:rPr lang="zh-CN" altLang="en-US" sz="2400" b="1" dirty="0">
                <a:latin typeface="黑体" pitchFamily="49" charset="-122"/>
                <a:ea typeface="黑体" pitchFamily="49" charset="-122"/>
              </a:rPr>
              <a:t>）简述游客选择该时段出行的理由。（</a:t>
            </a:r>
            <a:r>
              <a:rPr lang="en-US" sz="2400" b="1" dirty="0">
                <a:latin typeface="黑体" pitchFamily="49" charset="-122"/>
                <a:ea typeface="黑体" pitchFamily="49" charset="-122"/>
              </a:rPr>
              <a:t>10</a:t>
            </a:r>
            <a:r>
              <a:rPr lang="zh-CN" altLang="en-US" sz="2400" b="1" dirty="0">
                <a:latin typeface="黑体" pitchFamily="49" charset="-122"/>
                <a:ea typeface="黑体" pitchFamily="49" charset="-122"/>
              </a:rPr>
              <a:t>分）</a:t>
            </a:r>
          </a:p>
          <a:p>
            <a:endParaRPr lang="zh-CN" altLang="en-US" sz="2400" b="1" dirty="0">
              <a:latin typeface="黑体" pitchFamily="49" charset="-122"/>
              <a:ea typeface="黑体" pitchFamily="49" charset="-122"/>
            </a:endParaRPr>
          </a:p>
        </p:txBody>
      </p:sp>
      <p:pic>
        <p:nvPicPr>
          <p:cNvPr id="89090" name="Picture 2" descr="图15"/>
          <p:cNvPicPr>
            <a:picLocks noChangeAspect="1" noChangeArrowheads="1"/>
          </p:cNvPicPr>
          <p:nvPr/>
        </p:nvPicPr>
        <p:blipFill>
          <a:blip r:embed="rId2" cstate="print"/>
          <a:srcRect/>
          <a:stretch>
            <a:fillRect/>
          </a:stretch>
        </p:blipFill>
        <p:spPr bwMode="auto">
          <a:xfrm>
            <a:off x="4114800" y="171450"/>
            <a:ext cx="4657060" cy="3536896"/>
          </a:xfrm>
          <a:prstGeom prst="rect">
            <a:avLst/>
          </a:prstGeom>
          <a:noFill/>
          <a:ln w="9525">
            <a:noFill/>
            <a:miter lim="800000"/>
            <a:headEnd/>
            <a:tailEnd/>
          </a:ln>
        </p:spPr>
      </p:pic>
      <p:sp>
        <p:nvSpPr>
          <p:cNvPr id="4" name="TextBox 3"/>
          <p:cNvSpPr txBox="1"/>
          <p:nvPr/>
        </p:nvSpPr>
        <p:spPr>
          <a:xfrm>
            <a:off x="1169580" y="3935376"/>
            <a:ext cx="6391498" cy="954107"/>
          </a:xfrm>
          <a:prstGeom prst="rect">
            <a:avLst/>
          </a:prstGeom>
          <a:noFill/>
          <a:ln>
            <a:noFill/>
          </a:ln>
        </p:spPr>
        <p:txBody>
          <a:bodyPr wrap="square" rtlCol="0">
            <a:spAutoFit/>
          </a:bodyPr>
          <a:lstStyle/>
          <a:p>
            <a:r>
              <a:rPr lang="zh-CN" altLang="en-US" sz="2800" b="1" dirty="0">
                <a:solidFill>
                  <a:srgbClr val="FF0000"/>
                </a:solidFill>
                <a:latin typeface="黑体" pitchFamily="49" charset="-122"/>
                <a:ea typeface="黑体" pitchFamily="49" charset="-122"/>
              </a:rPr>
              <a:t>处于旱季，降水相对少，气温相对低，湿度适宜，灾害相对少，出行安全。</a:t>
            </a:r>
          </a:p>
        </p:txBody>
      </p:sp>
      <p:sp>
        <p:nvSpPr>
          <p:cNvPr id="6" name="矩形 5"/>
          <p:cNvSpPr/>
          <p:nvPr/>
        </p:nvSpPr>
        <p:spPr>
          <a:xfrm>
            <a:off x="128270" y="0"/>
            <a:ext cx="2082621" cy="369332"/>
          </a:xfrm>
          <a:prstGeom prst="rect">
            <a:avLst/>
          </a:prstGeom>
        </p:spPr>
        <p:txBody>
          <a:bodyPr wrap="none">
            <a:spAutoFit/>
          </a:bodyPr>
          <a:lstStyle/>
          <a:p>
            <a:r>
              <a:rPr lang="zh-CN" altLang="zh-CN" dirty="0">
                <a:ea typeface="宋体" panose="02010600030101010101" pitchFamily="2" charset="-122"/>
                <a:cs typeface="Times New Roman" panose="02020603050405020304" pitchFamily="18" charset="0"/>
              </a:rPr>
              <a:t>（</a:t>
            </a:r>
            <a:r>
              <a:rPr lang="en-US" altLang="zh-CN" dirty="0" smtClean="0">
                <a:ea typeface="宋体" panose="02010600030101010101" pitchFamily="2" charset="-122"/>
                <a:cs typeface="Times New Roman" panose="02020603050405020304" pitchFamily="18" charset="0"/>
              </a:rPr>
              <a:t>2019</a:t>
            </a:r>
            <a:r>
              <a:rPr lang="zh-CN" altLang="zh-CN" dirty="0" smtClean="0">
                <a:ea typeface="宋体" panose="02010600030101010101" pitchFamily="2" charset="-122"/>
                <a:cs typeface="Times New Roman" panose="02020603050405020304" pitchFamily="18" charset="0"/>
              </a:rPr>
              <a:t>北京</a:t>
            </a:r>
            <a:r>
              <a:rPr lang="zh-CN" altLang="zh-CN" dirty="0">
                <a:ea typeface="宋体" panose="02010600030101010101" pitchFamily="2" charset="-122"/>
                <a:cs typeface="Times New Roman" panose="02020603050405020304" pitchFamily="18" charset="0"/>
              </a:rPr>
              <a:t>文综）</a:t>
            </a:r>
            <a:endParaRPr lang="zh-CN" altLang="en-US" dirty="0"/>
          </a:p>
        </p:txBody>
      </p:sp>
    </p:spTree>
    <p:extLst>
      <p:ext uri="{BB962C8B-B14F-4D97-AF65-F5344CB8AC3E}">
        <p14:creationId xmlns:p14="http://schemas.microsoft.com/office/powerpoint/2010/main" val="330627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矩形 1"/>
          <p:cNvSpPr>
            <a:spLocks noChangeArrowheads="1"/>
          </p:cNvSpPr>
          <p:nvPr/>
        </p:nvSpPr>
        <p:spPr bwMode="auto">
          <a:xfrm>
            <a:off x="1314449" y="228600"/>
            <a:ext cx="715969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0000CC"/>
                </a:solidFill>
                <a:latin typeface="黑体" panose="02010609060101010101" pitchFamily="49" charset="-122"/>
                <a:ea typeface="黑体" panose="02010609060101010101" pitchFamily="49" charset="-122"/>
              </a:rPr>
              <a:t>三</a:t>
            </a:r>
            <a:r>
              <a:rPr lang="en-US" altLang="zh-CN" sz="3600" b="1" dirty="0" smtClean="0">
                <a:solidFill>
                  <a:srgbClr val="0000CC"/>
                </a:solidFill>
                <a:latin typeface="黑体" panose="02010609060101010101" pitchFamily="49" charset="-122"/>
                <a:ea typeface="黑体" panose="02010609060101010101" pitchFamily="49" charset="-122"/>
              </a:rPr>
              <a:t>.</a:t>
            </a:r>
            <a:r>
              <a:rPr lang="zh-CN" altLang="en-US" sz="3600" b="1" dirty="0" smtClean="0">
                <a:solidFill>
                  <a:srgbClr val="0000CC"/>
                </a:solidFill>
                <a:latin typeface="黑体" panose="02010609060101010101" pitchFamily="49" charset="-122"/>
                <a:ea typeface="黑体" panose="02010609060101010101" pitchFamily="49" charset="-122"/>
              </a:rPr>
              <a:t>旅游</a:t>
            </a:r>
            <a:r>
              <a:rPr lang="zh-CN" altLang="en-US" sz="3600" b="1" dirty="0">
                <a:solidFill>
                  <a:srgbClr val="0000CC"/>
                </a:solidFill>
                <a:latin typeface="黑体" panose="02010609060101010101" pitchFamily="49" charset="-122"/>
                <a:ea typeface="黑体" panose="02010609060101010101" pitchFamily="49" charset="-122"/>
              </a:rPr>
              <a:t>规划与旅游活动的设计</a:t>
            </a:r>
            <a:endParaRPr lang="en-US" altLang="zh-CN" sz="3600" b="1" dirty="0">
              <a:solidFill>
                <a:srgbClr val="0000CC"/>
              </a:solidFill>
              <a:latin typeface="黑体" panose="02010609060101010101" pitchFamily="49" charset="-122"/>
              <a:ea typeface="黑体" panose="02010609060101010101" pitchFamily="49" charset="-122"/>
            </a:endParaRPr>
          </a:p>
          <a:p>
            <a:endParaRPr lang="en-US" altLang="zh-CN" sz="3600" b="1" dirty="0" smtClean="0">
              <a:solidFill>
                <a:srgbClr val="0000CC"/>
              </a:solidFill>
              <a:latin typeface="黑体" panose="02010609060101010101" pitchFamily="49" charset="-122"/>
              <a:ea typeface="黑体" panose="02010609060101010101" pitchFamily="49" charset="-122"/>
            </a:endParaRPr>
          </a:p>
          <a:p>
            <a:r>
              <a:rPr lang="en-US" altLang="zh-CN" sz="3600" b="1" dirty="0" smtClean="0">
                <a:solidFill>
                  <a:srgbClr val="0000CC"/>
                </a:solidFill>
                <a:latin typeface="黑体" panose="02010609060101010101" pitchFamily="49" charset="-122"/>
                <a:ea typeface="黑体" panose="02010609060101010101" pitchFamily="49" charset="-122"/>
              </a:rPr>
              <a:t>2</a:t>
            </a:r>
            <a:r>
              <a:rPr lang="en-US" altLang="zh-CN" sz="3600" b="1" dirty="0">
                <a:solidFill>
                  <a:srgbClr val="0000CC"/>
                </a:solidFill>
                <a:latin typeface="黑体" panose="02010609060101010101" pitchFamily="49" charset="-122"/>
                <a:ea typeface="黑体" panose="02010609060101010101" pitchFamily="49" charset="-122"/>
              </a:rPr>
              <a:t>.</a:t>
            </a:r>
            <a:r>
              <a:rPr lang="zh-CN" altLang="en-US" sz="3600" b="1" dirty="0" smtClean="0">
                <a:solidFill>
                  <a:srgbClr val="0000CC"/>
                </a:solidFill>
                <a:latin typeface="黑体" panose="02010609060101010101" pitchFamily="49" charset="-122"/>
                <a:ea typeface="黑体" panose="02010609060101010101" pitchFamily="49" charset="-122"/>
              </a:rPr>
              <a:t>收集</a:t>
            </a:r>
            <a:r>
              <a:rPr lang="zh-CN" altLang="en-US" sz="3600" b="1" dirty="0">
                <a:solidFill>
                  <a:srgbClr val="0000CC"/>
                </a:solidFill>
                <a:latin typeface="黑体" panose="02010609060101010101" pitchFamily="49" charset="-122"/>
                <a:ea typeface="黑体" panose="02010609060101010101" pitchFamily="49" charset="-122"/>
              </a:rPr>
              <a:t>旅游信息</a:t>
            </a:r>
            <a:r>
              <a:rPr lang="en-US" altLang="zh-CN" sz="3600" b="1" dirty="0">
                <a:solidFill>
                  <a:srgbClr val="0000CC"/>
                </a:solidFill>
                <a:latin typeface="黑体" panose="02010609060101010101" pitchFamily="49" charset="-122"/>
                <a:ea typeface="黑体" panose="02010609060101010101" pitchFamily="49" charset="-122"/>
              </a:rPr>
              <a:t>,</a:t>
            </a:r>
            <a:r>
              <a:rPr lang="zh-CN" altLang="en-US" sz="3600" b="1" dirty="0">
                <a:solidFill>
                  <a:srgbClr val="0000CC"/>
                </a:solidFill>
                <a:latin typeface="黑体" panose="02010609060101010101" pitchFamily="49" charset="-122"/>
                <a:ea typeface="黑体" panose="02010609060101010101" pitchFamily="49" charset="-122"/>
              </a:rPr>
              <a:t>确定旅游点</a:t>
            </a:r>
            <a:r>
              <a:rPr lang="en-US" altLang="zh-CN" sz="3600" b="1" dirty="0">
                <a:solidFill>
                  <a:srgbClr val="0000CC"/>
                </a:solidFill>
                <a:latin typeface="黑体" panose="02010609060101010101" pitchFamily="49" charset="-122"/>
                <a:ea typeface="黑体" panose="02010609060101010101" pitchFamily="49" charset="-122"/>
              </a:rPr>
              <a:t>,</a:t>
            </a:r>
            <a:r>
              <a:rPr lang="zh-CN" altLang="en-US" sz="3600" b="1" dirty="0">
                <a:solidFill>
                  <a:srgbClr val="0000CC"/>
                </a:solidFill>
                <a:latin typeface="黑体" panose="02010609060101010101" pitchFamily="49" charset="-122"/>
                <a:ea typeface="黑体" panose="02010609060101010101" pitchFamily="49" charset="-122"/>
              </a:rPr>
              <a:t>选择合理的旅游</a:t>
            </a:r>
            <a:r>
              <a:rPr lang="zh-CN" altLang="en-US" sz="3600" b="1" dirty="0" smtClean="0">
                <a:solidFill>
                  <a:srgbClr val="0000CC"/>
                </a:solidFill>
                <a:latin typeface="黑体" panose="02010609060101010101" pitchFamily="49" charset="-122"/>
                <a:ea typeface="黑体" panose="02010609060101010101" pitchFamily="49" charset="-122"/>
              </a:rPr>
              <a:t>路线；</a:t>
            </a:r>
            <a:endParaRPr lang="en-US" altLang="zh-CN" sz="3600" b="1" dirty="0" smtClean="0">
              <a:solidFill>
                <a:srgbClr val="0000CC"/>
              </a:solidFill>
              <a:latin typeface="黑体" panose="02010609060101010101" pitchFamily="49" charset="-122"/>
              <a:ea typeface="黑体" panose="02010609060101010101" pitchFamily="49" charset="-122"/>
            </a:endParaRPr>
          </a:p>
          <a:p>
            <a:r>
              <a:rPr lang="zh-CN" altLang="zh-CN" sz="3600" b="1" dirty="0">
                <a:solidFill>
                  <a:srgbClr val="0000CC"/>
                </a:solidFill>
                <a:latin typeface="黑体" panose="02010609060101010101" pitchFamily="49" charset="-122"/>
                <a:ea typeface="黑体" panose="02010609060101010101" pitchFamily="49" charset="-122"/>
              </a:rPr>
              <a:t>地形、气候、水文等条件与旅游安全的关系，以及安全防范措施</a:t>
            </a:r>
            <a:endParaRPr lang="en-US" altLang="zh-CN" sz="3600" b="1" dirty="0">
              <a:solidFill>
                <a:srgbClr val="0000CC"/>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3872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4" descr="地理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95360"/>
            <a:ext cx="4105663" cy="367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Rectangle 3"/>
          <p:cNvSpPr>
            <a:spLocks noChangeArrowheads="1"/>
          </p:cNvSpPr>
          <p:nvPr/>
        </p:nvSpPr>
        <p:spPr bwMode="auto">
          <a:xfrm>
            <a:off x="458529" y="480001"/>
            <a:ext cx="40563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dirty="0" smtClean="0">
                <a:latin typeface="黑体" panose="02010609060101010101" pitchFamily="49" charset="-122"/>
                <a:ea typeface="黑体" panose="02010609060101010101" pitchFamily="49" charset="-122"/>
              </a:rPr>
              <a:t>39</a:t>
            </a:r>
            <a:r>
              <a:rPr lang="zh-CN" altLang="en-US" sz="2400" b="1" dirty="0" smtClean="0">
                <a:latin typeface="黑体" panose="02010609060101010101" pitchFamily="49" charset="-122"/>
                <a:ea typeface="黑体" panose="02010609060101010101" pitchFamily="49" charset="-122"/>
              </a:rPr>
              <a:t>（</a:t>
            </a:r>
            <a:r>
              <a:rPr lang="en-US" altLang="zh-CN" sz="2400" b="1" dirty="0" smtClean="0">
                <a:latin typeface="黑体" panose="02010609060101010101" pitchFamily="49" charset="-122"/>
                <a:ea typeface="黑体" panose="02010609060101010101" pitchFamily="49" charset="-122"/>
              </a:rPr>
              <a:t>2</a:t>
            </a:r>
            <a:r>
              <a:rPr lang="zh-CN" altLang="en-US" sz="2400" b="1" dirty="0" smtClean="0">
                <a:latin typeface="黑体" panose="02010609060101010101" pitchFamily="49" charset="-122"/>
                <a:ea typeface="黑体" panose="02010609060101010101" pitchFamily="49" charset="-122"/>
              </a:rPr>
              <a:t>）</a:t>
            </a:r>
            <a:r>
              <a:rPr lang="en-US" altLang="zh-CN" sz="2400" b="1" dirty="0" smtClean="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在经济和社会文化两方面中任选其一，简述发展红色旅游的作用。（</a:t>
            </a:r>
            <a:r>
              <a:rPr lang="en-US" altLang="zh-CN" sz="2400" b="1" dirty="0">
                <a:latin typeface="黑体" panose="02010609060101010101" pitchFamily="49" charset="-122"/>
                <a:ea typeface="黑体" panose="02010609060101010101" pitchFamily="49" charset="-122"/>
              </a:rPr>
              <a:t>6</a:t>
            </a:r>
            <a:r>
              <a:rPr lang="zh-CN" altLang="en-US" sz="2400" b="1" dirty="0">
                <a:latin typeface="黑体" panose="02010609060101010101" pitchFamily="49" charset="-122"/>
                <a:ea typeface="黑体" panose="02010609060101010101" pitchFamily="49" charset="-122"/>
              </a:rPr>
              <a:t>分）</a:t>
            </a:r>
          </a:p>
        </p:txBody>
      </p:sp>
      <p:sp>
        <p:nvSpPr>
          <p:cNvPr id="575493" name="Rectangle 5"/>
          <p:cNvSpPr>
            <a:spLocks noChangeArrowheads="1"/>
          </p:cNvSpPr>
          <p:nvPr/>
        </p:nvSpPr>
        <p:spPr bwMode="auto">
          <a:xfrm>
            <a:off x="370810" y="2362541"/>
            <a:ext cx="4231758" cy="1384995"/>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FF0000"/>
                </a:solidFill>
                <a:ea typeface="黑体" panose="02010609060101010101" pitchFamily="49" charset="-122"/>
              </a:rPr>
              <a:t>经济方面：带动相关产业发展，增加收入，促进区域经济发展。</a:t>
            </a:r>
          </a:p>
        </p:txBody>
      </p:sp>
      <p:sp>
        <p:nvSpPr>
          <p:cNvPr id="575494" name="Rectangle 6"/>
          <p:cNvSpPr>
            <a:spLocks noChangeArrowheads="1"/>
          </p:cNvSpPr>
          <p:nvPr/>
        </p:nvSpPr>
        <p:spPr bwMode="auto">
          <a:xfrm>
            <a:off x="370810" y="4025098"/>
            <a:ext cx="7856781" cy="954107"/>
          </a:xfrm>
          <a:prstGeom prst="rect">
            <a:avLst/>
          </a:prstGeom>
          <a:noFill/>
          <a:ln>
            <a:noFill/>
          </a:ln>
        </p:spPr>
        <p:txBody>
          <a:bodyPr wrap="square">
            <a:spAutoFit/>
          </a:bodyPr>
          <a:lstStyle/>
          <a:p>
            <a:r>
              <a:rPr lang="zh-CN" altLang="en-US" sz="2800" b="1" dirty="0">
                <a:solidFill>
                  <a:srgbClr val="FF0000"/>
                </a:solidFill>
                <a:latin typeface="Arial" panose="020B0604020202020204" pitchFamily="34" charset="0"/>
                <a:ea typeface="黑体" panose="02010609060101010101" pitchFamily="49" charset="-122"/>
              </a:rPr>
              <a:t>社会文化方面：增加就业机会，提高生活质量，促进文化交流，促进历史遗存保护。</a:t>
            </a:r>
          </a:p>
        </p:txBody>
      </p:sp>
      <p:sp>
        <p:nvSpPr>
          <p:cNvPr id="6" name="矩形 5"/>
          <p:cNvSpPr/>
          <p:nvPr/>
        </p:nvSpPr>
        <p:spPr>
          <a:xfrm>
            <a:off x="128270" y="0"/>
            <a:ext cx="2082621" cy="369332"/>
          </a:xfrm>
          <a:prstGeom prst="rect">
            <a:avLst/>
          </a:prstGeom>
        </p:spPr>
        <p:txBody>
          <a:bodyPr wrap="none">
            <a:spAutoFit/>
          </a:bodyPr>
          <a:lstStyle/>
          <a:p>
            <a:r>
              <a:rPr lang="zh-CN" altLang="zh-CN" dirty="0">
                <a:ea typeface="宋体" panose="02010600030101010101" pitchFamily="2" charset="-122"/>
                <a:cs typeface="Times New Roman" panose="02020603050405020304" pitchFamily="18" charset="0"/>
              </a:rPr>
              <a:t>（</a:t>
            </a:r>
            <a:r>
              <a:rPr lang="en-US" altLang="zh-CN" dirty="0" smtClean="0">
                <a:ea typeface="宋体" panose="02010600030101010101" pitchFamily="2" charset="-122"/>
                <a:cs typeface="Times New Roman" panose="02020603050405020304" pitchFamily="18" charset="0"/>
              </a:rPr>
              <a:t>2011</a:t>
            </a:r>
            <a:r>
              <a:rPr lang="zh-CN" altLang="zh-CN" dirty="0" smtClean="0">
                <a:ea typeface="宋体" panose="02010600030101010101" pitchFamily="2" charset="-122"/>
                <a:cs typeface="Times New Roman" panose="02020603050405020304" pitchFamily="18" charset="0"/>
              </a:rPr>
              <a:t>北京</a:t>
            </a:r>
            <a:r>
              <a:rPr lang="zh-CN" altLang="zh-CN" dirty="0">
                <a:ea typeface="宋体" panose="02010600030101010101" pitchFamily="2" charset="-122"/>
                <a:cs typeface="Times New Roman" panose="02020603050405020304" pitchFamily="18" charset="0"/>
              </a:rPr>
              <a:t>文综）</a:t>
            </a:r>
            <a:endParaRPr lang="zh-CN" altLang="en-US" dirty="0"/>
          </a:p>
        </p:txBody>
      </p:sp>
    </p:spTree>
    <p:extLst>
      <p:ext uri="{BB962C8B-B14F-4D97-AF65-F5344CB8AC3E}">
        <p14:creationId xmlns:p14="http://schemas.microsoft.com/office/powerpoint/2010/main" val="872062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54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75494"/>
                                        </p:tgtEl>
                                        <p:attrNameLst>
                                          <p:attrName>style.visibility</p:attrName>
                                        </p:attrNameLst>
                                      </p:cBhvr>
                                      <p:to>
                                        <p:strVal val="visible"/>
                                      </p:to>
                                    </p:set>
                                    <p:animEffect transition="in" filter="blinds(horizontal)">
                                      <p:cBhvr>
                                        <p:cTn id="11" dur="500"/>
                                        <p:tgtEl>
                                          <p:spTgt spid="575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3" grpId="0"/>
      <p:bldP spid="57549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矩形 1"/>
          <p:cNvSpPr>
            <a:spLocks noChangeArrowheads="1"/>
          </p:cNvSpPr>
          <p:nvPr/>
        </p:nvSpPr>
        <p:spPr bwMode="auto">
          <a:xfrm>
            <a:off x="1314450" y="228600"/>
            <a:ext cx="676629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0000CC"/>
                </a:solidFill>
                <a:latin typeface="黑体" panose="02010609060101010101" pitchFamily="49" charset="-122"/>
                <a:ea typeface="黑体" panose="02010609060101010101" pitchFamily="49" charset="-122"/>
              </a:rPr>
              <a:t>四</a:t>
            </a:r>
            <a:r>
              <a:rPr lang="en-US" altLang="zh-CN" sz="3600" b="1" dirty="0" smtClean="0">
                <a:solidFill>
                  <a:srgbClr val="0000CC"/>
                </a:solidFill>
                <a:latin typeface="黑体" panose="02010609060101010101" pitchFamily="49" charset="-122"/>
                <a:ea typeface="黑体" panose="02010609060101010101" pitchFamily="49" charset="-122"/>
              </a:rPr>
              <a:t>.</a:t>
            </a:r>
            <a:r>
              <a:rPr lang="zh-CN" altLang="en-US" sz="3600" b="1" dirty="0" smtClean="0">
                <a:solidFill>
                  <a:srgbClr val="0000CC"/>
                </a:solidFill>
                <a:latin typeface="黑体" panose="02010609060101010101" pitchFamily="49" charset="-122"/>
                <a:ea typeface="黑体" panose="02010609060101010101" pitchFamily="49" charset="-122"/>
              </a:rPr>
              <a:t>旅游</a:t>
            </a:r>
            <a:r>
              <a:rPr lang="zh-CN" altLang="en-US" sz="3600" b="1" dirty="0">
                <a:solidFill>
                  <a:srgbClr val="0000CC"/>
                </a:solidFill>
                <a:latin typeface="黑体" panose="02010609060101010101" pitchFamily="49" charset="-122"/>
                <a:ea typeface="黑体" panose="02010609060101010101" pitchFamily="49" charset="-122"/>
              </a:rPr>
              <a:t>与区域发展</a:t>
            </a:r>
            <a:endParaRPr lang="en-US" altLang="zh-CN" sz="3600" b="1" dirty="0">
              <a:solidFill>
                <a:srgbClr val="0000CC"/>
              </a:solidFill>
              <a:latin typeface="黑体" panose="02010609060101010101" pitchFamily="49" charset="-122"/>
              <a:ea typeface="黑体" panose="02010609060101010101" pitchFamily="49" charset="-122"/>
            </a:endParaRPr>
          </a:p>
          <a:p>
            <a:endParaRPr lang="en-US" altLang="zh-CN" sz="3600" b="1" dirty="0" smtClean="0">
              <a:solidFill>
                <a:srgbClr val="0000CC"/>
              </a:solidFill>
              <a:latin typeface="黑体" panose="02010609060101010101" pitchFamily="49" charset="-122"/>
              <a:ea typeface="黑体" panose="02010609060101010101" pitchFamily="49" charset="-122"/>
            </a:endParaRPr>
          </a:p>
          <a:p>
            <a:r>
              <a:rPr lang="en-US" altLang="zh-CN" sz="3600" b="1" dirty="0" smtClean="0">
                <a:solidFill>
                  <a:srgbClr val="0000CC"/>
                </a:solidFill>
                <a:latin typeface="黑体" panose="02010609060101010101" pitchFamily="49" charset="-122"/>
                <a:ea typeface="黑体" panose="02010609060101010101" pitchFamily="49" charset="-122"/>
              </a:rPr>
              <a:t>1.</a:t>
            </a:r>
            <a:r>
              <a:rPr lang="zh-CN" altLang="en-US" sz="3600" b="1" dirty="0" smtClean="0">
                <a:solidFill>
                  <a:srgbClr val="0000CC"/>
                </a:solidFill>
                <a:latin typeface="黑体" panose="02010609060101010101" pitchFamily="49" charset="-122"/>
                <a:ea typeface="黑体" panose="02010609060101010101" pitchFamily="49" charset="-122"/>
              </a:rPr>
              <a:t>旅游业</a:t>
            </a:r>
            <a:r>
              <a:rPr lang="zh-CN" altLang="en-US" sz="3600" b="1" dirty="0">
                <a:solidFill>
                  <a:srgbClr val="0000CC"/>
                </a:solidFill>
                <a:latin typeface="黑体" panose="02010609060101010101" pitchFamily="49" charset="-122"/>
                <a:ea typeface="黑体" panose="02010609060101010101" pitchFamily="49" charset="-122"/>
              </a:rPr>
              <a:t>的发展对社会、经济、文化的作用。</a:t>
            </a:r>
            <a:endParaRPr lang="en-US" altLang="zh-CN" sz="3600" b="1" dirty="0">
              <a:solidFill>
                <a:srgbClr val="0000CC"/>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11282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107576" y="153289"/>
            <a:ext cx="9036424" cy="2343150"/>
          </a:xfrm>
          <a:prstGeom prst="rect">
            <a:avLst/>
          </a:prstGeom>
          <a:noFill/>
          <a:ln w="38100" cmpd="dbl">
            <a:noFill/>
          </a:ln>
        </p:spPr>
        <p:txBody>
          <a:bodyPr>
            <a:no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itchFamily="2" charset="2"/>
              <a:buNone/>
            </a:pPr>
            <a:r>
              <a:rPr lang="zh-CN" altLang="en-US" sz="2800" b="1" dirty="0" smtClean="0">
                <a:solidFill>
                  <a:srgbClr val="FF0000"/>
                </a:solidFill>
                <a:latin typeface="黑体" pitchFamily="2" charset="-122"/>
                <a:ea typeface="黑体" pitchFamily="2" charset="-122"/>
              </a:rPr>
              <a:t>经济</a:t>
            </a:r>
            <a:r>
              <a:rPr lang="zh-CN" altLang="en-US" sz="2800" b="1" dirty="0" smtClean="0">
                <a:latin typeface="黑体" pitchFamily="2" charset="-122"/>
                <a:ea typeface="黑体" pitchFamily="2" charset="-122"/>
              </a:rPr>
              <a:t> ：  国际旅游</a:t>
            </a:r>
            <a:r>
              <a:rPr lang="en-US" altLang="zh-CN" sz="2800" b="1" dirty="0" smtClean="0">
                <a:ea typeface="黑体" pitchFamily="2" charset="-122"/>
              </a:rPr>
              <a:t>——</a:t>
            </a:r>
            <a:r>
              <a:rPr lang="zh-CN" altLang="en-US" sz="2800" b="1" dirty="0" smtClean="0">
                <a:latin typeface="黑体" pitchFamily="2" charset="-122"/>
                <a:ea typeface="黑体" pitchFamily="2" charset="-122"/>
              </a:rPr>
              <a:t>外汇收入</a:t>
            </a:r>
          </a:p>
          <a:p>
            <a:pPr>
              <a:buFont typeface="Wingdings" pitchFamily="2" charset="2"/>
              <a:buNone/>
            </a:pPr>
            <a:r>
              <a:rPr lang="zh-CN" altLang="en-US" sz="2800" b="1" dirty="0" smtClean="0">
                <a:latin typeface="黑体" pitchFamily="2" charset="-122"/>
                <a:ea typeface="黑体" pitchFamily="2" charset="-122"/>
              </a:rPr>
              <a:t>         国内旅游</a:t>
            </a:r>
            <a:r>
              <a:rPr lang="en-US" altLang="zh-CN" sz="2800" b="1" dirty="0" smtClean="0">
                <a:ea typeface="黑体" pitchFamily="2" charset="-122"/>
              </a:rPr>
              <a:t>——</a:t>
            </a:r>
            <a:r>
              <a:rPr lang="zh-CN" altLang="en-US" sz="2800" b="1" dirty="0" smtClean="0">
                <a:latin typeface="黑体" pitchFamily="2" charset="-122"/>
                <a:ea typeface="黑体" pitchFamily="2" charset="-122"/>
              </a:rPr>
              <a:t>回笼货币，稳定市场</a:t>
            </a:r>
          </a:p>
          <a:p>
            <a:pPr>
              <a:buFont typeface="Wingdings" pitchFamily="2" charset="2"/>
              <a:buNone/>
            </a:pPr>
            <a:r>
              <a:rPr lang="zh-CN" altLang="en-US" sz="2800" b="1" dirty="0" smtClean="0">
                <a:latin typeface="黑体" pitchFamily="2" charset="-122"/>
                <a:ea typeface="黑体" pitchFamily="2" charset="-122"/>
              </a:rPr>
              <a:t>         </a:t>
            </a:r>
            <a:r>
              <a:rPr lang="zh-CN" altLang="en-US" sz="2800" b="1" dirty="0" smtClean="0">
                <a:solidFill>
                  <a:srgbClr val="0000CC"/>
                </a:solidFill>
                <a:latin typeface="黑体" pitchFamily="2" charset="-122"/>
                <a:ea typeface="黑体" pitchFamily="2" charset="-122"/>
              </a:rPr>
              <a:t>拉动相关产业发展，促进区域经济发展</a:t>
            </a:r>
          </a:p>
          <a:p>
            <a:pPr>
              <a:buFont typeface="Wingdings" pitchFamily="2" charset="2"/>
              <a:buNone/>
            </a:pPr>
            <a:r>
              <a:rPr lang="zh-CN" altLang="en-US" sz="2800" b="1" dirty="0" smtClean="0">
                <a:solidFill>
                  <a:srgbClr val="FF0000"/>
                </a:solidFill>
                <a:latin typeface="黑体" pitchFamily="2" charset="-122"/>
                <a:ea typeface="黑体" pitchFamily="2" charset="-122"/>
              </a:rPr>
              <a:t>社会文化</a:t>
            </a:r>
            <a:r>
              <a:rPr lang="zh-CN" altLang="en-US" sz="2800" b="1" dirty="0" smtClean="0">
                <a:latin typeface="黑体" pitchFamily="2" charset="-122"/>
                <a:ea typeface="黑体" pitchFamily="2" charset="-122"/>
              </a:rPr>
              <a:t>：提高国民素质；提高生活质量 </a:t>
            </a:r>
          </a:p>
          <a:p>
            <a:pPr>
              <a:buFont typeface="Wingdings" pitchFamily="2" charset="2"/>
              <a:buNone/>
            </a:pPr>
            <a:r>
              <a:rPr lang="zh-CN" altLang="en-US" sz="2800" b="1" dirty="0" smtClean="0">
                <a:solidFill>
                  <a:srgbClr val="0000CC"/>
                </a:solidFill>
                <a:latin typeface="黑体" pitchFamily="2" charset="-122"/>
                <a:ea typeface="黑体" pitchFamily="2" charset="-122"/>
              </a:rPr>
              <a:t>          扩大就业；加强文化交流</a:t>
            </a:r>
          </a:p>
          <a:p>
            <a:endParaRPr lang="zh-CN" altLang="en-US" sz="2800" b="1" dirty="0" smtClean="0">
              <a:latin typeface="黑体" pitchFamily="2" charset="-122"/>
              <a:ea typeface="黑体" pitchFamily="2" charset="-122"/>
            </a:endParaRPr>
          </a:p>
          <a:p>
            <a:endParaRPr lang="en-US" altLang="zh-CN" sz="2800" b="1" dirty="0"/>
          </a:p>
        </p:txBody>
      </p:sp>
      <p:sp>
        <p:nvSpPr>
          <p:cNvPr id="4" name="Rectangle 5"/>
          <p:cNvSpPr>
            <a:spLocks noChangeArrowheads="1"/>
          </p:cNvSpPr>
          <p:nvPr/>
        </p:nvSpPr>
        <p:spPr bwMode="auto">
          <a:xfrm>
            <a:off x="384586" y="3558805"/>
            <a:ext cx="8759414" cy="1384995"/>
          </a:xfrm>
          <a:prstGeom prst="rect">
            <a:avLst/>
          </a:prstGeom>
          <a:solidFill>
            <a:srgbClr val="66FFFF"/>
          </a:solidFill>
          <a:ln w="38100" cmpd="dbl">
            <a:noFill/>
            <a:miter lim="800000"/>
            <a:headEnd/>
            <a:tailEnd/>
          </a:ln>
        </p:spPr>
        <p:txBody>
          <a:bodyPr wrap="square" anchor="ctr">
            <a:spAutoFit/>
          </a:bodyPr>
          <a:lstStyle/>
          <a:p>
            <a:pPr>
              <a:lnSpc>
                <a:spcPct val="150000"/>
              </a:lnSpc>
            </a:pPr>
            <a:r>
              <a:rPr lang="zh-CN" altLang="en-US" sz="2800" b="1" dirty="0">
                <a:solidFill>
                  <a:srgbClr val="FF0000"/>
                </a:solidFill>
                <a:latin typeface="黑体" pitchFamily="2" charset="-122"/>
                <a:ea typeface="黑体" pitchFamily="2" charset="-122"/>
              </a:rPr>
              <a:t>经济</a:t>
            </a:r>
            <a:r>
              <a:rPr lang="zh-CN" altLang="en-US" sz="2800" b="1" dirty="0" smtClean="0">
                <a:solidFill>
                  <a:srgbClr val="FF0000"/>
                </a:solidFill>
                <a:latin typeface="黑体" pitchFamily="2" charset="-122"/>
                <a:ea typeface="黑体" pitchFamily="2" charset="-122"/>
              </a:rPr>
              <a:t>：     </a:t>
            </a:r>
            <a:r>
              <a:rPr lang="zh-CN" altLang="en-US" sz="2800" b="1" dirty="0" smtClean="0">
                <a:latin typeface="黑体" pitchFamily="2" charset="-122"/>
                <a:ea typeface="黑体" pitchFamily="2" charset="-122"/>
              </a:rPr>
              <a:t>脆弱</a:t>
            </a:r>
            <a:r>
              <a:rPr lang="zh-CN" altLang="en-US" sz="2800" b="1" dirty="0">
                <a:latin typeface="黑体" pitchFamily="2" charset="-122"/>
                <a:ea typeface="黑体" pitchFamily="2" charset="-122"/>
              </a:rPr>
              <a:t>，易受外界影响</a:t>
            </a:r>
          </a:p>
          <a:p>
            <a:pPr>
              <a:lnSpc>
                <a:spcPct val="150000"/>
              </a:lnSpc>
            </a:pPr>
            <a:r>
              <a:rPr lang="zh-CN" altLang="en-US" sz="2800" b="1" dirty="0">
                <a:solidFill>
                  <a:srgbClr val="FF0000"/>
                </a:solidFill>
                <a:latin typeface="黑体" pitchFamily="2" charset="-122"/>
                <a:ea typeface="黑体" pitchFamily="2" charset="-122"/>
              </a:rPr>
              <a:t>社会文化</a:t>
            </a:r>
            <a:r>
              <a:rPr lang="zh-CN" altLang="en-US" sz="2800" b="1" dirty="0" smtClean="0">
                <a:solidFill>
                  <a:srgbClr val="FF0000"/>
                </a:solidFill>
                <a:latin typeface="黑体" pitchFamily="2" charset="-122"/>
                <a:ea typeface="黑体" pitchFamily="2" charset="-122"/>
              </a:rPr>
              <a:t>： </a:t>
            </a:r>
            <a:r>
              <a:rPr lang="zh-CN" altLang="en-US" sz="2800" b="1" dirty="0" smtClean="0">
                <a:latin typeface="黑体" pitchFamily="2" charset="-122"/>
                <a:ea typeface="黑体" pitchFamily="2" charset="-122"/>
              </a:rPr>
              <a:t>对</a:t>
            </a:r>
            <a:r>
              <a:rPr lang="zh-CN" altLang="en-US" sz="2800" b="1" dirty="0">
                <a:latin typeface="黑体" pitchFamily="2" charset="-122"/>
                <a:ea typeface="黑体" pitchFamily="2" charset="-122"/>
              </a:rPr>
              <a:t>当地生活秩序、地域文化的冲击</a:t>
            </a:r>
          </a:p>
        </p:txBody>
      </p:sp>
    </p:spTree>
    <p:extLst>
      <p:ext uri="{BB962C8B-B14F-4D97-AF65-F5344CB8AC3E}">
        <p14:creationId xmlns:p14="http://schemas.microsoft.com/office/powerpoint/2010/main" val="299076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文本框 99"/>
          <p:cNvSpPr txBox="1">
            <a:spLocks noChangeArrowheads="1"/>
          </p:cNvSpPr>
          <p:nvPr/>
        </p:nvSpPr>
        <p:spPr bwMode="auto">
          <a:xfrm>
            <a:off x="606056" y="571500"/>
            <a:ext cx="8378456"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06388">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楷体" panose="02010609060101010101" pitchFamily="49" charset="-122"/>
                <a:ea typeface="楷体" panose="02010609060101010101" pitchFamily="49" charset="-122"/>
              </a:rPr>
              <a:t>北京故宫博物院是在明清两代皇宫及其收藏的基础上建立起来的综合性博物馆，建筑艺术精湛，是中国最大的古代文化艺术博物馆。</a:t>
            </a:r>
          </a:p>
          <a:p>
            <a:r>
              <a:rPr lang="en-US" altLang="zh-CN" sz="2100" b="1" dirty="0" smtClean="0">
                <a:latin typeface="黑体" panose="02010609060101010101" pitchFamily="49" charset="-122"/>
                <a:ea typeface="黑体" panose="02010609060101010101" pitchFamily="49" charset="-122"/>
              </a:rPr>
              <a:t>40</a:t>
            </a:r>
            <a:r>
              <a:rPr lang="zh-CN" altLang="en-US" sz="2100" b="1" dirty="0" smtClean="0">
                <a:latin typeface="黑体" panose="02010609060101010101" pitchFamily="49" charset="-122"/>
                <a:ea typeface="黑体" panose="02010609060101010101" pitchFamily="49" charset="-122"/>
              </a:rPr>
              <a:t>（</a:t>
            </a:r>
            <a:r>
              <a:rPr lang="en-US" altLang="zh-CN" sz="2100" b="1" dirty="0" smtClean="0">
                <a:latin typeface="黑体" panose="02010609060101010101" pitchFamily="49" charset="-122"/>
                <a:ea typeface="黑体" panose="02010609060101010101" pitchFamily="49" charset="-122"/>
              </a:rPr>
              <a:t>1</a:t>
            </a:r>
            <a:r>
              <a:rPr lang="zh-CN" altLang="en-US" sz="2100" b="1" dirty="0" smtClean="0">
                <a:latin typeface="黑体" panose="02010609060101010101" pitchFamily="49" charset="-122"/>
                <a:ea typeface="黑体" panose="02010609060101010101" pitchFamily="49" charset="-122"/>
              </a:rPr>
              <a:t>）</a:t>
            </a:r>
            <a:r>
              <a:rPr lang="en-US" altLang="en-US" sz="2100" b="1" dirty="0" smtClean="0">
                <a:latin typeface="黑体" panose="02010609060101010101" pitchFamily="49" charset="-122"/>
                <a:ea typeface="黑体" panose="02010609060101010101" pitchFamily="49" charset="-122"/>
              </a:rPr>
              <a:t>.</a:t>
            </a:r>
            <a:r>
              <a:rPr lang="zh-CN" altLang="en-US" sz="2100" b="1" dirty="0">
                <a:latin typeface="黑体" panose="02010609060101010101" pitchFamily="49" charset="-122"/>
                <a:ea typeface="黑体" panose="02010609060101010101" pitchFamily="49" charset="-122"/>
              </a:rPr>
              <a:t>阐述北京故宫博物院的主要旅游价值</a:t>
            </a:r>
            <a:r>
              <a:rPr lang="zh-CN" altLang="en-US" sz="2100" b="1" dirty="0" smtClean="0">
                <a:latin typeface="黑体" panose="02010609060101010101" pitchFamily="49" charset="-122"/>
                <a:ea typeface="黑体" panose="02010609060101010101" pitchFamily="49" charset="-122"/>
              </a:rPr>
              <a:t>，</a:t>
            </a:r>
            <a:endParaRPr lang="en-US" altLang="zh-CN" sz="2100" b="1" dirty="0" smtClean="0">
              <a:latin typeface="黑体" panose="02010609060101010101" pitchFamily="49" charset="-122"/>
              <a:ea typeface="黑体" panose="02010609060101010101" pitchFamily="49" charset="-122"/>
            </a:endParaRPr>
          </a:p>
          <a:p>
            <a:r>
              <a:rPr lang="zh-CN" altLang="en-US" sz="2800" b="1" dirty="0" smtClean="0">
                <a:latin typeface="黑体" panose="02010609060101010101" pitchFamily="49" charset="-122"/>
                <a:ea typeface="黑体" panose="02010609060101010101" pitchFamily="49" charset="-122"/>
              </a:rPr>
              <a:t>列举</a:t>
            </a:r>
            <a:r>
              <a:rPr lang="zh-CN" altLang="en-US" sz="2800" b="1" dirty="0">
                <a:latin typeface="黑体" panose="02010609060101010101" pitchFamily="49" charset="-122"/>
                <a:ea typeface="黑体" panose="02010609060101010101" pitchFamily="49" charset="-122"/>
              </a:rPr>
              <a:t>故宫博物院在对公众开放游览方面应采取的环境保护措施。（</a:t>
            </a:r>
            <a:r>
              <a:rPr lang="en-US" altLang="zh-CN" sz="2800" b="1" dirty="0">
                <a:latin typeface="黑体" panose="02010609060101010101" pitchFamily="49" charset="-122"/>
                <a:ea typeface="黑体" panose="02010609060101010101" pitchFamily="49" charset="-122"/>
              </a:rPr>
              <a:t>10</a:t>
            </a:r>
            <a:r>
              <a:rPr lang="zh-CN" altLang="en-US" sz="2800" b="1" dirty="0">
                <a:latin typeface="黑体" panose="02010609060101010101" pitchFamily="49" charset="-122"/>
                <a:ea typeface="黑体" panose="02010609060101010101" pitchFamily="49" charset="-122"/>
              </a:rPr>
              <a:t>分）</a:t>
            </a:r>
          </a:p>
        </p:txBody>
      </p:sp>
      <p:sp>
        <p:nvSpPr>
          <p:cNvPr id="3" name="文本框 2"/>
          <p:cNvSpPr txBox="1">
            <a:spLocks noChangeArrowheads="1"/>
          </p:cNvSpPr>
          <p:nvPr/>
        </p:nvSpPr>
        <p:spPr bwMode="auto">
          <a:xfrm>
            <a:off x="2222204" y="2956768"/>
            <a:ext cx="4666364" cy="2062103"/>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b="1" dirty="0">
                <a:solidFill>
                  <a:srgbClr val="FF0000"/>
                </a:solidFill>
                <a:latin typeface="黑体" panose="02010609060101010101" pitchFamily="49" charset="-122"/>
                <a:ea typeface="黑体" panose="02010609060101010101" pitchFamily="49" charset="-122"/>
              </a:rPr>
              <a:t>确定合理的游览路线，</a:t>
            </a:r>
            <a:endParaRPr lang="en-US" altLang="zh-CN" sz="3200" b="1" dirty="0">
              <a:solidFill>
                <a:srgbClr val="FF0000"/>
              </a:solidFill>
              <a:latin typeface="黑体" panose="02010609060101010101" pitchFamily="49" charset="-122"/>
              <a:ea typeface="黑体" panose="02010609060101010101" pitchFamily="49" charset="-122"/>
            </a:endParaRPr>
          </a:p>
          <a:p>
            <a:r>
              <a:rPr lang="zh-CN" altLang="en-US" sz="3200" b="1" dirty="0">
                <a:solidFill>
                  <a:srgbClr val="FF0000"/>
                </a:solidFill>
                <a:latin typeface="黑体" panose="02010609060101010101" pitchFamily="49" charset="-122"/>
                <a:ea typeface="黑体" panose="02010609060101010101" pitchFamily="49" charset="-122"/>
              </a:rPr>
              <a:t>限制游客人数，</a:t>
            </a:r>
            <a:endParaRPr lang="en-US" altLang="zh-CN" sz="3200" b="1" dirty="0">
              <a:solidFill>
                <a:srgbClr val="FF0000"/>
              </a:solidFill>
              <a:latin typeface="黑体" panose="02010609060101010101" pitchFamily="49" charset="-122"/>
              <a:ea typeface="黑体" panose="02010609060101010101" pitchFamily="49" charset="-122"/>
            </a:endParaRPr>
          </a:p>
          <a:p>
            <a:r>
              <a:rPr lang="zh-CN" altLang="en-US" sz="3200" b="1" dirty="0">
                <a:solidFill>
                  <a:srgbClr val="FF0000"/>
                </a:solidFill>
                <a:latin typeface="黑体" panose="02010609060101010101" pitchFamily="49" charset="-122"/>
                <a:ea typeface="黑体" panose="02010609060101010101" pitchFamily="49" charset="-122"/>
              </a:rPr>
              <a:t>健全旅游规章制度，</a:t>
            </a:r>
            <a:endParaRPr lang="en-US" altLang="zh-CN" sz="3200" b="1" dirty="0">
              <a:solidFill>
                <a:srgbClr val="FF0000"/>
              </a:solidFill>
              <a:latin typeface="黑体" panose="02010609060101010101" pitchFamily="49" charset="-122"/>
              <a:ea typeface="黑体" panose="02010609060101010101" pitchFamily="49" charset="-122"/>
            </a:endParaRPr>
          </a:p>
          <a:p>
            <a:r>
              <a:rPr lang="zh-CN" altLang="en-US" sz="3200" b="1" dirty="0">
                <a:solidFill>
                  <a:srgbClr val="FF0000"/>
                </a:solidFill>
                <a:latin typeface="黑体" panose="02010609060101010101" pitchFamily="49" charset="-122"/>
                <a:ea typeface="黑体" panose="02010609060101010101" pitchFamily="49" charset="-122"/>
              </a:rPr>
              <a:t>倡导绿色文明旅游等。</a:t>
            </a:r>
          </a:p>
        </p:txBody>
      </p:sp>
      <p:sp>
        <p:nvSpPr>
          <p:cNvPr id="5" name="矩形 4"/>
          <p:cNvSpPr/>
          <p:nvPr/>
        </p:nvSpPr>
        <p:spPr>
          <a:xfrm>
            <a:off x="904447" y="83225"/>
            <a:ext cx="2082621" cy="369332"/>
          </a:xfrm>
          <a:prstGeom prst="rect">
            <a:avLst/>
          </a:prstGeom>
        </p:spPr>
        <p:txBody>
          <a:bodyPr wrap="none">
            <a:spAutoFit/>
          </a:bodyPr>
          <a:lstStyle/>
          <a:p>
            <a:r>
              <a:rPr lang="zh-CN" altLang="zh-CN" dirty="0">
                <a:ea typeface="宋体" panose="02010600030101010101" pitchFamily="2" charset="-122"/>
                <a:cs typeface="Times New Roman" panose="02020603050405020304" pitchFamily="18" charset="0"/>
              </a:rPr>
              <a:t>（</a:t>
            </a:r>
            <a:r>
              <a:rPr lang="en-US" altLang="zh-CN" dirty="0">
                <a:ea typeface="宋体" panose="02010600030101010101" pitchFamily="2" charset="-122"/>
                <a:cs typeface="Times New Roman" panose="02020603050405020304" pitchFamily="18" charset="0"/>
              </a:rPr>
              <a:t>2017</a:t>
            </a:r>
            <a:r>
              <a:rPr lang="zh-CN" altLang="zh-CN" dirty="0">
                <a:ea typeface="宋体" panose="02010600030101010101" pitchFamily="2" charset="-122"/>
                <a:cs typeface="Times New Roman" panose="02020603050405020304" pitchFamily="18" charset="0"/>
              </a:rPr>
              <a:t>北京文综）</a:t>
            </a:r>
            <a:endParaRPr lang="zh-CN" altLang="en-US" dirty="0"/>
          </a:p>
        </p:txBody>
      </p:sp>
    </p:spTree>
    <p:extLst>
      <p:ext uri="{BB962C8B-B14F-4D97-AF65-F5344CB8AC3E}">
        <p14:creationId xmlns:p14="http://schemas.microsoft.com/office/powerpoint/2010/main" val="283977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矩形 1"/>
          <p:cNvSpPr>
            <a:spLocks noChangeArrowheads="1"/>
          </p:cNvSpPr>
          <p:nvPr/>
        </p:nvSpPr>
        <p:spPr bwMode="auto">
          <a:xfrm>
            <a:off x="797443" y="308346"/>
            <a:ext cx="807011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0000CC"/>
                </a:solidFill>
                <a:latin typeface="黑体" panose="02010609060101010101" pitchFamily="49" charset="-122"/>
                <a:ea typeface="黑体" panose="02010609060101010101" pitchFamily="49" charset="-122"/>
              </a:rPr>
              <a:t>四</a:t>
            </a:r>
            <a:r>
              <a:rPr lang="en-US" altLang="zh-CN" sz="3600" b="1" dirty="0" smtClean="0">
                <a:solidFill>
                  <a:srgbClr val="0000CC"/>
                </a:solidFill>
                <a:latin typeface="黑体" panose="02010609060101010101" pitchFamily="49" charset="-122"/>
                <a:ea typeface="黑体" panose="02010609060101010101" pitchFamily="49" charset="-122"/>
              </a:rPr>
              <a:t>.</a:t>
            </a:r>
            <a:r>
              <a:rPr lang="zh-CN" altLang="en-US" sz="3600" b="1" dirty="0" smtClean="0">
                <a:solidFill>
                  <a:srgbClr val="0000CC"/>
                </a:solidFill>
                <a:latin typeface="黑体" panose="02010609060101010101" pitchFamily="49" charset="-122"/>
                <a:ea typeface="黑体" panose="02010609060101010101" pitchFamily="49" charset="-122"/>
              </a:rPr>
              <a:t>旅游</a:t>
            </a:r>
            <a:r>
              <a:rPr lang="zh-CN" altLang="en-US" sz="3600" b="1" dirty="0">
                <a:solidFill>
                  <a:srgbClr val="0000CC"/>
                </a:solidFill>
                <a:latin typeface="黑体" panose="02010609060101010101" pitchFamily="49" charset="-122"/>
                <a:ea typeface="黑体" panose="02010609060101010101" pitchFamily="49" charset="-122"/>
              </a:rPr>
              <a:t>与区域发展</a:t>
            </a:r>
            <a:endParaRPr lang="en-US" altLang="zh-CN" sz="3600" b="1" dirty="0">
              <a:solidFill>
                <a:srgbClr val="0000CC"/>
              </a:solidFill>
              <a:latin typeface="黑体" panose="02010609060101010101" pitchFamily="49" charset="-122"/>
              <a:ea typeface="黑体" panose="02010609060101010101" pitchFamily="49" charset="-122"/>
            </a:endParaRPr>
          </a:p>
          <a:p>
            <a:endParaRPr lang="en-US" altLang="zh-CN" sz="3600" b="1" dirty="0" smtClean="0">
              <a:solidFill>
                <a:srgbClr val="0000CC"/>
              </a:solidFill>
              <a:latin typeface="黑体" panose="02010609060101010101" pitchFamily="49" charset="-122"/>
              <a:ea typeface="黑体" panose="02010609060101010101" pitchFamily="49" charset="-122"/>
            </a:endParaRPr>
          </a:p>
          <a:p>
            <a:r>
              <a:rPr lang="en-US" altLang="zh-CN" sz="3600" b="1" dirty="0" smtClean="0">
                <a:solidFill>
                  <a:srgbClr val="0000CC"/>
                </a:solidFill>
                <a:latin typeface="黑体" panose="02010609060101010101" pitchFamily="49" charset="-122"/>
                <a:ea typeface="黑体" panose="02010609060101010101" pitchFamily="49" charset="-122"/>
              </a:rPr>
              <a:t>2.</a:t>
            </a:r>
            <a:r>
              <a:rPr lang="zh-CN" altLang="en-US" sz="3600" b="1" dirty="0" smtClean="0">
                <a:solidFill>
                  <a:srgbClr val="0000CC"/>
                </a:solidFill>
                <a:latin typeface="黑体" panose="02010609060101010101" pitchFamily="49" charset="-122"/>
                <a:ea typeface="黑体" panose="02010609060101010101" pitchFamily="49" charset="-122"/>
              </a:rPr>
              <a:t>旅游</a:t>
            </a:r>
            <a:r>
              <a:rPr lang="zh-CN" altLang="en-US" sz="3600" b="1" dirty="0">
                <a:solidFill>
                  <a:srgbClr val="0000CC"/>
                </a:solidFill>
                <a:latin typeface="黑体" panose="02010609060101010101" pitchFamily="49" charset="-122"/>
                <a:ea typeface="黑体" panose="02010609060101010101" pitchFamily="49" charset="-122"/>
              </a:rPr>
              <a:t>与景区建设对地理环境的</a:t>
            </a:r>
            <a:r>
              <a:rPr lang="zh-CN" altLang="en-US" sz="3600" b="1" dirty="0" smtClean="0">
                <a:solidFill>
                  <a:srgbClr val="0000CC"/>
                </a:solidFill>
                <a:latin typeface="黑体" panose="02010609060101010101" pitchFamily="49" charset="-122"/>
                <a:ea typeface="黑体" panose="02010609060101010101" pitchFamily="49" charset="-122"/>
              </a:rPr>
              <a:t>影响；</a:t>
            </a:r>
            <a:endParaRPr lang="en-US" altLang="zh-CN" sz="3600" b="1" dirty="0" smtClean="0">
              <a:solidFill>
                <a:srgbClr val="0000CC"/>
              </a:solidFill>
              <a:latin typeface="黑体" panose="02010609060101010101" pitchFamily="49" charset="-122"/>
              <a:ea typeface="黑体" panose="02010609060101010101" pitchFamily="49" charset="-122"/>
            </a:endParaRPr>
          </a:p>
          <a:p>
            <a:r>
              <a:rPr lang="zh-CN" altLang="en-US" sz="3600" b="1" dirty="0" smtClean="0">
                <a:solidFill>
                  <a:srgbClr val="0000CC"/>
                </a:solidFill>
                <a:latin typeface="黑体" panose="02010609060101010101" pitchFamily="49" charset="-122"/>
                <a:ea typeface="黑体" panose="02010609060101010101" pitchFamily="49" charset="-122"/>
              </a:rPr>
              <a:t>旅游</a:t>
            </a:r>
            <a:r>
              <a:rPr lang="zh-CN" altLang="en-US" sz="3600" b="1" dirty="0">
                <a:solidFill>
                  <a:srgbClr val="0000CC"/>
                </a:solidFill>
                <a:latin typeface="黑体" panose="02010609060101010101" pitchFamily="49" charset="-122"/>
                <a:ea typeface="黑体" panose="02010609060101010101" pitchFamily="49" charset="-122"/>
              </a:rPr>
              <a:t>开发过程中的环境保护</a:t>
            </a:r>
            <a:r>
              <a:rPr lang="zh-CN" altLang="en-US" sz="3600" b="1" dirty="0" smtClean="0">
                <a:solidFill>
                  <a:srgbClr val="0000CC"/>
                </a:solidFill>
                <a:latin typeface="黑体" panose="02010609060101010101" pitchFamily="49" charset="-122"/>
                <a:ea typeface="黑体" panose="02010609060101010101" pitchFamily="49" charset="-122"/>
              </a:rPr>
              <a:t>措施</a:t>
            </a:r>
            <a:endParaRPr lang="zh-CN" altLang="en-US" sz="3600" b="1" dirty="0">
              <a:solidFill>
                <a:srgbClr val="0000CC"/>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193919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descr="3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1551" y="0"/>
            <a:ext cx="3364226" cy="386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Rectangle 6"/>
          <p:cNvSpPr>
            <a:spLocks noChangeArrowheads="1"/>
          </p:cNvSpPr>
          <p:nvPr/>
        </p:nvSpPr>
        <p:spPr bwMode="auto">
          <a:xfrm>
            <a:off x="340242" y="648949"/>
            <a:ext cx="48803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00025">
              <a:tabLst>
                <a:tab pos="1466850" algn="l"/>
                <a:tab pos="2667000" algn="l"/>
                <a:tab pos="3867150" algn="l"/>
              </a:tabLst>
              <a:defRPr>
                <a:solidFill>
                  <a:schemeClr val="tx1"/>
                </a:solidFill>
                <a:latin typeface="Arial" panose="020B0604020202020204" pitchFamily="34" charset="0"/>
                <a:ea typeface="宋体" panose="02010600030101010101" pitchFamily="2" charset="-122"/>
              </a:defRPr>
            </a:lvl1pPr>
            <a:lvl2pPr>
              <a:tabLst>
                <a:tab pos="1466850" algn="l"/>
                <a:tab pos="2667000" algn="l"/>
                <a:tab pos="3867150" algn="l"/>
              </a:tabLst>
              <a:defRPr>
                <a:solidFill>
                  <a:schemeClr val="tx1"/>
                </a:solidFill>
                <a:latin typeface="Arial" panose="020B0604020202020204" pitchFamily="34" charset="0"/>
                <a:ea typeface="宋体" panose="02010600030101010101" pitchFamily="2" charset="-122"/>
              </a:defRPr>
            </a:lvl2pPr>
            <a:lvl3pPr>
              <a:tabLst>
                <a:tab pos="1466850" algn="l"/>
                <a:tab pos="2667000" algn="l"/>
                <a:tab pos="3867150" algn="l"/>
              </a:tabLst>
              <a:defRPr>
                <a:solidFill>
                  <a:schemeClr val="tx1"/>
                </a:solidFill>
                <a:latin typeface="Arial" panose="020B0604020202020204" pitchFamily="34" charset="0"/>
                <a:ea typeface="宋体" panose="02010600030101010101" pitchFamily="2" charset="-122"/>
              </a:defRPr>
            </a:lvl3pPr>
            <a:lvl4pPr>
              <a:tabLst>
                <a:tab pos="1466850" algn="l"/>
                <a:tab pos="2667000" algn="l"/>
                <a:tab pos="3867150" algn="l"/>
              </a:tabLst>
              <a:defRPr>
                <a:solidFill>
                  <a:schemeClr val="tx1"/>
                </a:solidFill>
                <a:latin typeface="Arial" panose="020B0604020202020204" pitchFamily="34" charset="0"/>
                <a:ea typeface="宋体" panose="02010600030101010101" pitchFamily="2" charset="-122"/>
              </a:defRPr>
            </a:lvl4pPr>
            <a:lvl5pPr>
              <a:tabLst>
                <a:tab pos="1466850" algn="l"/>
                <a:tab pos="2667000" algn="l"/>
                <a:tab pos="3867150" algn="l"/>
              </a:tabLst>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tabLst>
                <a:tab pos="1466850" algn="l"/>
                <a:tab pos="2667000" algn="l"/>
                <a:tab pos="3867150" algn="l"/>
              </a:tabLs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tabLst>
                <a:tab pos="1466850" algn="l"/>
                <a:tab pos="2667000" algn="l"/>
                <a:tab pos="3867150" algn="l"/>
              </a:tabLs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tabLst>
                <a:tab pos="1466850" algn="l"/>
                <a:tab pos="2667000" algn="l"/>
                <a:tab pos="3867150" algn="l"/>
              </a:tabLs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tabLst>
                <a:tab pos="1466850" algn="l"/>
                <a:tab pos="2667000" algn="l"/>
                <a:tab pos="3867150" algn="l"/>
              </a:tabLst>
              <a:defRPr>
                <a:solidFill>
                  <a:schemeClr val="tx1"/>
                </a:solidFill>
                <a:latin typeface="Arial" panose="020B0604020202020204" pitchFamily="34" charset="0"/>
                <a:ea typeface="宋体" panose="02010600030101010101" pitchFamily="2" charset="-122"/>
              </a:defRPr>
            </a:lvl9pPr>
          </a:lstStyle>
          <a:p>
            <a:pPr eaLnBrk="0" hangingPunct="0"/>
            <a:r>
              <a:rPr lang="en-US" altLang="zh-CN" sz="2400" b="1" dirty="0" smtClean="0">
                <a:latin typeface="黑体" panose="02010609060101010101" pitchFamily="49" charset="-122"/>
                <a:ea typeface="黑体" panose="02010609060101010101" pitchFamily="49" charset="-122"/>
              </a:rPr>
              <a:t>36</a:t>
            </a:r>
            <a:r>
              <a:rPr lang="zh-CN" altLang="en-US" sz="2400" b="1" dirty="0" smtClean="0">
                <a:latin typeface="黑体" panose="02010609060101010101" pitchFamily="49" charset="-122"/>
                <a:ea typeface="黑体" panose="02010609060101010101" pitchFamily="49" charset="-122"/>
              </a:rPr>
              <a:t>（</a:t>
            </a:r>
            <a:r>
              <a:rPr lang="en-US" altLang="zh-CN" sz="2400" b="1" dirty="0" smtClean="0">
                <a:latin typeface="黑体" panose="02010609060101010101" pitchFamily="49" charset="-122"/>
                <a:ea typeface="黑体" panose="02010609060101010101" pitchFamily="49" charset="-122"/>
              </a:rPr>
              <a:t>3</a:t>
            </a:r>
            <a:r>
              <a:rPr lang="zh-CN" altLang="en-US" sz="2400" b="1" dirty="0" smtClean="0">
                <a:latin typeface="黑体" panose="02010609060101010101" pitchFamily="49" charset="-122"/>
                <a:ea typeface="黑体" panose="02010609060101010101" pitchFamily="49" charset="-122"/>
              </a:rPr>
              <a:t>）</a:t>
            </a:r>
            <a:r>
              <a:rPr lang="en-US" altLang="zh-CN" sz="2400" b="1" dirty="0" smtClean="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指出河源地区旅游开发和景区建设给河流带来的环境问题，列举一项应对措施。（</a:t>
            </a:r>
            <a:r>
              <a:rPr lang="en-US" altLang="zh-CN" sz="2400" b="1" dirty="0">
                <a:latin typeface="黑体" panose="02010609060101010101" pitchFamily="49" charset="-122"/>
                <a:ea typeface="黑体" panose="02010609060101010101" pitchFamily="49" charset="-122"/>
              </a:rPr>
              <a:t>8</a:t>
            </a:r>
            <a:r>
              <a:rPr lang="zh-CN" altLang="en-US" sz="2400" b="1" dirty="0">
                <a:latin typeface="黑体" panose="02010609060101010101" pitchFamily="49" charset="-122"/>
                <a:ea typeface="黑体" panose="02010609060101010101" pitchFamily="49" charset="-122"/>
              </a:rPr>
              <a:t>分）</a:t>
            </a:r>
          </a:p>
        </p:txBody>
      </p:sp>
      <p:sp>
        <p:nvSpPr>
          <p:cNvPr id="568327" name="Rectangle 7"/>
          <p:cNvSpPr>
            <a:spLocks noChangeArrowheads="1"/>
          </p:cNvSpPr>
          <p:nvPr/>
        </p:nvSpPr>
        <p:spPr bwMode="auto">
          <a:xfrm>
            <a:off x="129568" y="2232956"/>
            <a:ext cx="5840926" cy="954107"/>
          </a:xfrm>
          <a:prstGeom prst="rect">
            <a:avLst/>
          </a:prstGeom>
          <a:noFill/>
          <a:ln>
            <a:noFill/>
          </a:ln>
        </p:spPr>
        <p:txBody>
          <a:bodyPr wrap="square" anchor="ctr">
            <a:spAutoFit/>
          </a:bodyPr>
          <a:lstStyle>
            <a:lvl1pPr>
              <a:tabLst>
                <a:tab pos="1466850" algn="l"/>
                <a:tab pos="2667000" algn="l"/>
                <a:tab pos="3867150" algn="l"/>
              </a:tabLst>
              <a:defRPr>
                <a:solidFill>
                  <a:schemeClr val="tx1"/>
                </a:solidFill>
                <a:latin typeface="Arial" panose="020B0604020202020204" pitchFamily="34" charset="0"/>
                <a:ea typeface="宋体" panose="02010600030101010101" pitchFamily="2" charset="-122"/>
              </a:defRPr>
            </a:lvl1pPr>
            <a:lvl2pPr>
              <a:tabLst>
                <a:tab pos="1466850" algn="l"/>
                <a:tab pos="2667000" algn="l"/>
                <a:tab pos="3867150" algn="l"/>
              </a:tabLst>
              <a:defRPr>
                <a:solidFill>
                  <a:schemeClr val="tx1"/>
                </a:solidFill>
                <a:latin typeface="Arial" panose="020B0604020202020204" pitchFamily="34" charset="0"/>
                <a:ea typeface="宋体" panose="02010600030101010101" pitchFamily="2" charset="-122"/>
              </a:defRPr>
            </a:lvl2pPr>
            <a:lvl3pPr>
              <a:tabLst>
                <a:tab pos="1466850" algn="l"/>
                <a:tab pos="2667000" algn="l"/>
                <a:tab pos="3867150" algn="l"/>
              </a:tabLst>
              <a:defRPr>
                <a:solidFill>
                  <a:schemeClr val="tx1"/>
                </a:solidFill>
                <a:latin typeface="Arial" panose="020B0604020202020204" pitchFamily="34" charset="0"/>
                <a:ea typeface="宋体" panose="02010600030101010101" pitchFamily="2" charset="-122"/>
              </a:defRPr>
            </a:lvl3pPr>
            <a:lvl4pPr>
              <a:tabLst>
                <a:tab pos="1466850" algn="l"/>
                <a:tab pos="2667000" algn="l"/>
                <a:tab pos="3867150" algn="l"/>
              </a:tabLst>
              <a:defRPr>
                <a:solidFill>
                  <a:schemeClr val="tx1"/>
                </a:solidFill>
                <a:latin typeface="Arial" panose="020B0604020202020204" pitchFamily="34" charset="0"/>
                <a:ea typeface="宋体" panose="02010600030101010101" pitchFamily="2" charset="-122"/>
              </a:defRPr>
            </a:lvl4pPr>
            <a:lvl5pPr>
              <a:tabLst>
                <a:tab pos="1466850" algn="l"/>
                <a:tab pos="2667000" algn="l"/>
                <a:tab pos="3867150" algn="l"/>
              </a:tabLst>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tabLst>
                <a:tab pos="1466850" algn="l"/>
                <a:tab pos="2667000" algn="l"/>
                <a:tab pos="3867150" algn="l"/>
              </a:tabLs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tabLst>
                <a:tab pos="1466850" algn="l"/>
                <a:tab pos="2667000" algn="l"/>
                <a:tab pos="3867150" algn="l"/>
              </a:tabLs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tabLst>
                <a:tab pos="1466850" algn="l"/>
                <a:tab pos="2667000" algn="l"/>
                <a:tab pos="3867150" algn="l"/>
              </a:tabLs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tabLst>
                <a:tab pos="1466850" algn="l"/>
                <a:tab pos="2667000" algn="l"/>
                <a:tab pos="3867150" algn="l"/>
              </a:tabLs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FF0000"/>
                </a:solidFill>
                <a:latin typeface="黑体" panose="02010609060101010101" pitchFamily="49" charset="-122"/>
                <a:ea typeface="黑体" panose="02010609060101010101" pitchFamily="49" charset="-122"/>
              </a:rPr>
              <a:t>问题：水污染；径流量变化加大，出现旱涝灾害；含沙量增加。</a:t>
            </a:r>
          </a:p>
        </p:txBody>
      </p:sp>
      <p:sp>
        <p:nvSpPr>
          <p:cNvPr id="10" name="Rectangle 7"/>
          <p:cNvSpPr>
            <a:spLocks noChangeArrowheads="1"/>
          </p:cNvSpPr>
          <p:nvPr/>
        </p:nvSpPr>
        <p:spPr bwMode="auto">
          <a:xfrm>
            <a:off x="129568" y="3417895"/>
            <a:ext cx="5715000" cy="1384995"/>
          </a:xfrm>
          <a:prstGeom prst="rect">
            <a:avLst/>
          </a:prstGeom>
          <a:noFill/>
          <a:ln>
            <a:noFill/>
          </a:ln>
        </p:spPr>
        <p:txBody>
          <a:bodyPr anchor="ctr">
            <a:spAutoFit/>
          </a:bodyPr>
          <a:lstStyle/>
          <a:p>
            <a:pPr>
              <a:tabLst>
                <a:tab pos="1466850" algn="l"/>
                <a:tab pos="2667000" algn="l"/>
                <a:tab pos="3867150" algn="l"/>
              </a:tabLst>
            </a:pPr>
            <a:r>
              <a:rPr lang="zh-CN" altLang="en-US" sz="2800" b="1" dirty="0">
                <a:solidFill>
                  <a:srgbClr val="FF0000"/>
                </a:solidFill>
                <a:latin typeface="黑体" panose="02010609060101010101" pitchFamily="49" charset="-122"/>
                <a:ea typeface="黑体" panose="02010609060101010101" pitchFamily="49" charset="-122"/>
              </a:rPr>
              <a:t>应对措施：合理规划，加强监测，立法管理，控制旅游人数</a:t>
            </a:r>
            <a:r>
              <a:rPr lang="zh-CN" altLang="en-US" sz="2800" b="1" dirty="0" smtClean="0">
                <a:solidFill>
                  <a:srgbClr val="FF0000"/>
                </a:solidFill>
                <a:latin typeface="黑体" panose="02010609060101010101" pitchFamily="49" charset="-122"/>
                <a:ea typeface="黑体" panose="02010609060101010101" pitchFamily="49" charset="-122"/>
              </a:rPr>
              <a:t>，</a:t>
            </a:r>
            <a:endParaRPr lang="en-US" altLang="zh-CN" sz="2800" b="1" dirty="0" smtClean="0">
              <a:solidFill>
                <a:srgbClr val="FF0000"/>
              </a:solidFill>
              <a:latin typeface="黑体" panose="02010609060101010101" pitchFamily="49" charset="-122"/>
              <a:ea typeface="黑体" panose="02010609060101010101" pitchFamily="49" charset="-122"/>
            </a:endParaRPr>
          </a:p>
          <a:p>
            <a:pPr>
              <a:tabLst>
                <a:tab pos="1466850" algn="l"/>
                <a:tab pos="2667000" algn="l"/>
                <a:tab pos="3867150" algn="l"/>
              </a:tabLst>
            </a:pPr>
            <a:r>
              <a:rPr lang="zh-CN" altLang="en-US" sz="2800" b="1" dirty="0" smtClean="0">
                <a:solidFill>
                  <a:srgbClr val="FF0000"/>
                </a:solidFill>
                <a:latin typeface="黑体" panose="02010609060101010101" pitchFamily="49" charset="-122"/>
                <a:ea typeface="黑体" panose="02010609060101010101" pitchFamily="49" charset="-122"/>
              </a:rPr>
              <a:t>保护</a:t>
            </a:r>
            <a:r>
              <a:rPr lang="zh-CN" altLang="en-US" sz="2800" b="1" dirty="0">
                <a:solidFill>
                  <a:srgbClr val="FF0000"/>
                </a:solidFill>
                <a:latin typeface="黑体" panose="02010609060101010101" pitchFamily="49" charset="-122"/>
                <a:ea typeface="黑体" panose="02010609060101010101" pitchFamily="49" charset="-122"/>
              </a:rPr>
              <a:t>植被，植树种草等。</a:t>
            </a:r>
          </a:p>
        </p:txBody>
      </p:sp>
      <p:sp>
        <p:nvSpPr>
          <p:cNvPr id="7" name="矩形 6"/>
          <p:cNvSpPr/>
          <p:nvPr/>
        </p:nvSpPr>
        <p:spPr>
          <a:xfrm>
            <a:off x="904447" y="83225"/>
            <a:ext cx="2082621" cy="369332"/>
          </a:xfrm>
          <a:prstGeom prst="rect">
            <a:avLst/>
          </a:prstGeom>
        </p:spPr>
        <p:txBody>
          <a:bodyPr wrap="none">
            <a:spAutoFit/>
          </a:bodyPr>
          <a:lstStyle/>
          <a:p>
            <a:r>
              <a:rPr lang="zh-CN" altLang="zh-CN" dirty="0">
                <a:ea typeface="宋体" panose="02010600030101010101" pitchFamily="2" charset="-122"/>
                <a:cs typeface="Times New Roman" panose="02020603050405020304" pitchFamily="18" charset="0"/>
              </a:rPr>
              <a:t>（</a:t>
            </a:r>
            <a:r>
              <a:rPr lang="en-US" altLang="zh-CN" dirty="0" smtClean="0">
                <a:ea typeface="宋体" panose="02010600030101010101" pitchFamily="2" charset="-122"/>
                <a:cs typeface="Times New Roman" panose="02020603050405020304" pitchFamily="18" charset="0"/>
              </a:rPr>
              <a:t>2014</a:t>
            </a:r>
            <a:r>
              <a:rPr lang="zh-CN" altLang="zh-CN" dirty="0" smtClean="0">
                <a:ea typeface="宋体" panose="02010600030101010101" pitchFamily="2" charset="-122"/>
                <a:cs typeface="Times New Roman" panose="02020603050405020304" pitchFamily="18" charset="0"/>
              </a:rPr>
              <a:t>北京</a:t>
            </a:r>
            <a:r>
              <a:rPr lang="zh-CN" altLang="zh-CN" dirty="0">
                <a:ea typeface="宋体" panose="02010600030101010101" pitchFamily="2" charset="-122"/>
                <a:cs typeface="Times New Roman" panose="02020603050405020304" pitchFamily="18" charset="0"/>
              </a:rPr>
              <a:t>文综）</a:t>
            </a:r>
            <a:endParaRPr lang="zh-CN" altLang="en-US" dirty="0"/>
          </a:p>
        </p:txBody>
      </p:sp>
    </p:spTree>
    <p:extLst>
      <p:ext uri="{BB962C8B-B14F-4D97-AF65-F5344CB8AC3E}">
        <p14:creationId xmlns:p14="http://schemas.microsoft.com/office/powerpoint/2010/main" val="3530200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83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7" grpId="0"/>
      <p:bldP spid="10"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190737" y="1871953"/>
            <a:ext cx="13877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b="1" dirty="0">
                <a:solidFill>
                  <a:srgbClr val="FF0000"/>
                </a:solidFill>
                <a:latin typeface="黑体" panose="02010609060101010101" pitchFamily="49" charset="-122"/>
                <a:ea typeface="黑体" panose="02010609060101010101" pitchFamily="49" charset="-122"/>
              </a:rPr>
              <a:t>正面</a:t>
            </a:r>
          </a:p>
        </p:txBody>
      </p:sp>
      <p:sp>
        <p:nvSpPr>
          <p:cNvPr id="5" name="Text Box 7"/>
          <p:cNvSpPr txBox="1">
            <a:spLocks noChangeArrowheads="1"/>
          </p:cNvSpPr>
          <p:nvPr/>
        </p:nvSpPr>
        <p:spPr bwMode="auto">
          <a:xfrm>
            <a:off x="1190737" y="3529303"/>
            <a:ext cx="13877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b="1" dirty="0">
                <a:solidFill>
                  <a:srgbClr val="FF0000"/>
                </a:solidFill>
                <a:latin typeface="黑体" panose="02010609060101010101" pitchFamily="49" charset="-122"/>
                <a:ea typeface="黑体" panose="02010609060101010101" pitchFamily="49" charset="-122"/>
              </a:rPr>
              <a:t>负面</a:t>
            </a:r>
          </a:p>
        </p:txBody>
      </p:sp>
      <p:sp>
        <p:nvSpPr>
          <p:cNvPr id="7" name="AutoShape 11"/>
          <p:cNvSpPr>
            <a:spLocks/>
          </p:cNvSpPr>
          <p:nvPr/>
        </p:nvSpPr>
        <p:spPr bwMode="auto">
          <a:xfrm>
            <a:off x="1000125" y="2197016"/>
            <a:ext cx="228600" cy="1714500"/>
          </a:xfrm>
          <a:prstGeom prst="leftBrace">
            <a:avLst>
              <a:gd name="adj1" fmla="val 62500"/>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8" name="Rectangle 4"/>
          <p:cNvSpPr>
            <a:spLocks noChangeArrowheads="1"/>
          </p:cNvSpPr>
          <p:nvPr/>
        </p:nvSpPr>
        <p:spPr bwMode="auto">
          <a:xfrm>
            <a:off x="2611082" y="1904628"/>
            <a:ext cx="6056555" cy="584775"/>
          </a:xfrm>
          <a:prstGeom prst="rect">
            <a:avLst/>
          </a:prstGeom>
          <a:noFill/>
          <a:ln w="9525">
            <a:noFill/>
            <a:miter lim="800000"/>
            <a:headEnd/>
            <a:tailEnd/>
          </a:ln>
        </p:spPr>
        <p:txBody>
          <a:bodyPr wrap="square">
            <a:spAutoFit/>
          </a:bodyPr>
          <a:lstStyle/>
          <a:p>
            <a:r>
              <a:rPr lang="zh-CN" altLang="en-US" sz="3200" b="1" dirty="0">
                <a:ea typeface="黑体" pitchFamily="2" charset="-122"/>
              </a:rPr>
              <a:t>促进环境保护，利于古迹的保护</a:t>
            </a:r>
          </a:p>
        </p:txBody>
      </p:sp>
      <p:sp>
        <p:nvSpPr>
          <p:cNvPr id="9" name="Rectangle 5"/>
          <p:cNvSpPr>
            <a:spLocks noChangeArrowheads="1"/>
          </p:cNvSpPr>
          <p:nvPr/>
        </p:nvSpPr>
        <p:spPr bwMode="auto">
          <a:xfrm>
            <a:off x="1884605" y="3316287"/>
            <a:ext cx="6858000" cy="1368425"/>
          </a:xfrm>
          <a:prstGeom prst="rect">
            <a:avLst/>
          </a:prstGeom>
          <a:noFill/>
          <a:ln w="9525">
            <a:noFill/>
            <a:miter lim="800000"/>
            <a:headEnd/>
            <a:tailEnd/>
          </a:ln>
        </p:spPr>
        <p:txBody>
          <a:bodyPr anchor="ctr">
            <a:spAutoFit/>
          </a:bodyPr>
          <a:lstStyle/>
          <a:p>
            <a:pPr algn="ctr">
              <a:lnSpc>
                <a:spcPct val="130000"/>
              </a:lnSpc>
            </a:pPr>
            <a:r>
              <a:rPr lang="en-US" altLang="zh-CN" sz="3200" b="1" dirty="0">
                <a:solidFill>
                  <a:schemeClr val="tx1"/>
                </a:solidFill>
                <a:latin typeface="黑体" pitchFamily="2" charset="-122"/>
                <a:ea typeface="黑体" pitchFamily="2" charset="-122"/>
              </a:rPr>
              <a:t>  </a:t>
            </a:r>
            <a:r>
              <a:rPr lang="zh-CN" altLang="en-US" sz="3200" b="1" dirty="0">
                <a:solidFill>
                  <a:schemeClr val="tx1"/>
                </a:solidFill>
                <a:latin typeface="黑体" pitchFamily="2" charset="-122"/>
                <a:ea typeface="黑体" pitchFamily="2" charset="-122"/>
              </a:rPr>
              <a:t>环境污染，地表环境的破坏；</a:t>
            </a:r>
          </a:p>
          <a:p>
            <a:pPr algn="ctr">
              <a:lnSpc>
                <a:spcPct val="130000"/>
              </a:lnSpc>
            </a:pPr>
            <a:r>
              <a:rPr lang="zh-CN" altLang="en-US" sz="3200" b="1" dirty="0">
                <a:solidFill>
                  <a:schemeClr val="tx1"/>
                </a:solidFill>
                <a:latin typeface="黑体" pitchFamily="2" charset="-122"/>
                <a:ea typeface="黑体" pitchFamily="2" charset="-122"/>
              </a:rPr>
              <a:t>  生态破坏，生物多样性减少。</a:t>
            </a:r>
          </a:p>
        </p:txBody>
      </p:sp>
      <p:sp>
        <p:nvSpPr>
          <p:cNvPr id="10" name="Text Box 3"/>
          <p:cNvSpPr txBox="1">
            <a:spLocks noChangeArrowheads="1"/>
          </p:cNvSpPr>
          <p:nvPr/>
        </p:nvSpPr>
        <p:spPr bwMode="auto">
          <a:xfrm>
            <a:off x="665405" y="550696"/>
            <a:ext cx="8077200" cy="641350"/>
          </a:xfrm>
          <a:prstGeom prst="rect">
            <a:avLst/>
          </a:prstGeom>
          <a:noFill/>
          <a:ln w="9525">
            <a:noFill/>
            <a:miter lim="800000"/>
            <a:headEnd/>
            <a:tailEnd/>
          </a:ln>
        </p:spPr>
        <p:txBody>
          <a:bodyPr>
            <a:spAutoFit/>
          </a:bodyPr>
          <a:lstStyle/>
          <a:p>
            <a:pPr algn="ctr"/>
            <a:r>
              <a:rPr lang="zh-CN" altLang="en-US" sz="3600" b="1" dirty="0" smtClean="0">
                <a:solidFill>
                  <a:srgbClr val="0000CC"/>
                </a:solidFill>
                <a:latin typeface="黑体" pitchFamily="2" charset="-122"/>
                <a:ea typeface="黑体" pitchFamily="2" charset="-122"/>
              </a:rPr>
              <a:t>旅游</a:t>
            </a:r>
            <a:r>
              <a:rPr lang="zh-CN" altLang="en-US" sz="3600" b="1" dirty="0">
                <a:solidFill>
                  <a:srgbClr val="0000CC"/>
                </a:solidFill>
                <a:latin typeface="黑体" pitchFamily="2" charset="-122"/>
                <a:ea typeface="黑体" pitchFamily="2" charset="-122"/>
              </a:rPr>
              <a:t>与景区建设对自然环境的影响</a:t>
            </a:r>
          </a:p>
        </p:txBody>
      </p:sp>
      <p:sp>
        <p:nvSpPr>
          <p:cNvPr id="11" name="AutoShape 11"/>
          <p:cNvSpPr>
            <a:spLocks/>
          </p:cNvSpPr>
          <p:nvPr/>
        </p:nvSpPr>
        <p:spPr bwMode="auto">
          <a:xfrm>
            <a:off x="2528719" y="3482910"/>
            <a:ext cx="164727" cy="1098059"/>
          </a:xfrm>
          <a:prstGeom prst="leftBrace">
            <a:avLst>
              <a:gd name="adj1" fmla="val 62500"/>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1350"/>
          </a:p>
        </p:txBody>
      </p:sp>
    </p:spTree>
    <p:extLst>
      <p:ext uri="{BB962C8B-B14F-4D97-AF65-F5344CB8AC3E}">
        <p14:creationId xmlns:p14="http://schemas.microsoft.com/office/powerpoint/2010/main" val="184366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1"/>
          <p:cNvSpPr>
            <a:spLocks noChangeArrowheads="1"/>
          </p:cNvSpPr>
          <p:nvPr/>
        </p:nvSpPr>
        <p:spPr bwMode="auto">
          <a:xfrm>
            <a:off x="1228935" y="121462"/>
            <a:ext cx="77032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b="1" dirty="0" smtClean="0">
                <a:solidFill>
                  <a:srgbClr val="0000CC"/>
                </a:solidFill>
                <a:latin typeface="黑体" panose="02010609060101010101" pitchFamily="49" charset="-122"/>
                <a:ea typeface="黑体" panose="02010609060101010101" pitchFamily="49" charset="-122"/>
              </a:rPr>
              <a:t>旅游</a:t>
            </a:r>
            <a:r>
              <a:rPr lang="zh-CN" altLang="en-US" sz="3200" b="1" dirty="0">
                <a:solidFill>
                  <a:srgbClr val="0000CC"/>
                </a:solidFill>
                <a:latin typeface="黑体" panose="02010609060101010101" pitchFamily="49" charset="-122"/>
                <a:ea typeface="黑体" panose="02010609060101010101" pitchFamily="49" charset="-122"/>
              </a:rPr>
              <a:t>开发过程中的环境保护</a:t>
            </a:r>
            <a:r>
              <a:rPr lang="zh-CN" altLang="en-US" sz="3200" b="1" dirty="0" smtClean="0">
                <a:solidFill>
                  <a:srgbClr val="0000CC"/>
                </a:solidFill>
                <a:latin typeface="黑体" panose="02010609060101010101" pitchFamily="49" charset="-122"/>
                <a:ea typeface="黑体" panose="02010609060101010101" pitchFamily="49" charset="-122"/>
              </a:rPr>
              <a:t>措施</a:t>
            </a:r>
            <a:endParaRPr lang="zh-CN" altLang="en-US" sz="3200" b="1" dirty="0">
              <a:solidFill>
                <a:srgbClr val="0000CC"/>
              </a:solidFill>
              <a:latin typeface="黑体" panose="02010609060101010101" pitchFamily="49" charset="-122"/>
              <a:ea typeface="黑体" panose="02010609060101010101" pitchFamily="49" charset="-122"/>
            </a:endParaRPr>
          </a:p>
        </p:txBody>
      </p:sp>
      <p:sp>
        <p:nvSpPr>
          <p:cNvPr id="5" name="矩形 4"/>
          <p:cNvSpPr>
            <a:spLocks noChangeArrowheads="1"/>
          </p:cNvSpPr>
          <p:nvPr/>
        </p:nvSpPr>
        <p:spPr bwMode="auto">
          <a:xfrm>
            <a:off x="1860698" y="833827"/>
            <a:ext cx="6134986" cy="4524315"/>
          </a:xfrm>
          <a:prstGeom prst="rect">
            <a:avLst/>
          </a:prstGeom>
          <a:noFill/>
          <a:ln w="9525">
            <a:noFill/>
            <a:miter lim="800000"/>
            <a:headEnd/>
            <a:tailEnd/>
          </a:ln>
        </p:spPr>
        <p:txBody>
          <a:bodyPr wrap="square">
            <a:spAutoFit/>
          </a:bodyPr>
          <a:lstStyle/>
          <a:p>
            <a:pPr>
              <a:buFont typeface="Arial" pitchFamily="34" charset="0"/>
              <a:buChar char="•"/>
              <a:defRPr/>
            </a:pPr>
            <a:r>
              <a:rPr lang="zh-CN" altLang="en-US" sz="3200" b="1" dirty="0">
                <a:latin typeface="黑体" panose="02010609060101010101" pitchFamily="49" charset="-122"/>
                <a:ea typeface="黑体" panose="02010609060101010101" pitchFamily="49" charset="-122"/>
              </a:rPr>
              <a:t>合理规划景区；</a:t>
            </a:r>
            <a:endParaRPr lang="en-US" altLang="zh-CN" sz="3200" b="1" dirty="0">
              <a:latin typeface="黑体" panose="02010609060101010101" pitchFamily="49" charset="-122"/>
              <a:ea typeface="黑体" panose="02010609060101010101" pitchFamily="49" charset="-122"/>
            </a:endParaRPr>
          </a:p>
          <a:p>
            <a:pPr>
              <a:buFont typeface="Arial" pitchFamily="34" charset="0"/>
              <a:buChar char="•"/>
              <a:defRPr/>
            </a:pPr>
            <a:r>
              <a:rPr lang="zh-CN" altLang="en-US" sz="3200" b="1" dirty="0" smtClean="0">
                <a:latin typeface="黑体" panose="02010609060101010101" pitchFamily="49" charset="-122"/>
                <a:ea typeface="黑体" panose="02010609060101010101" pitchFamily="49" charset="-122"/>
              </a:rPr>
              <a:t>政府</a:t>
            </a:r>
            <a:r>
              <a:rPr lang="zh-CN" altLang="en-US" sz="3200" b="1" dirty="0">
                <a:latin typeface="黑体" panose="02010609060101010101" pitchFamily="49" charset="-122"/>
                <a:ea typeface="黑体" panose="02010609060101010101" pitchFamily="49" charset="-122"/>
              </a:rPr>
              <a:t>进行环境立法；</a:t>
            </a:r>
          </a:p>
          <a:p>
            <a:pPr>
              <a:buFont typeface="Arial" pitchFamily="34" charset="0"/>
              <a:buChar char="•"/>
              <a:defRPr/>
            </a:pPr>
            <a:r>
              <a:rPr lang="zh-CN" altLang="en-US" sz="3200" b="1" dirty="0" smtClean="0">
                <a:latin typeface="黑体" panose="02010609060101010101" pitchFamily="49" charset="-122"/>
                <a:ea typeface="黑体" panose="02010609060101010101" pitchFamily="49" charset="-122"/>
              </a:rPr>
              <a:t>建立</a:t>
            </a:r>
            <a:r>
              <a:rPr lang="zh-CN" altLang="en-US" sz="3200" b="1" dirty="0">
                <a:latin typeface="黑体" panose="02010609060101010101" pitchFamily="49" charset="-122"/>
                <a:ea typeface="黑体" panose="02010609060101010101" pitchFamily="49" charset="-122"/>
              </a:rPr>
              <a:t>自然保护区；</a:t>
            </a:r>
          </a:p>
          <a:p>
            <a:pPr>
              <a:buFont typeface="Arial" pitchFamily="34" charset="0"/>
              <a:buChar char="•"/>
              <a:defRPr/>
            </a:pPr>
            <a:r>
              <a:rPr lang="zh-CN" altLang="en-US" sz="3200" b="1" dirty="0">
                <a:latin typeface="黑体" panose="02010609060101010101" pitchFamily="49" charset="-122"/>
                <a:ea typeface="黑体" panose="02010609060101010101" pitchFamily="49" charset="-122"/>
              </a:rPr>
              <a:t>景区内禁止违章工程；</a:t>
            </a:r>
            <a:endParaRPr lang="en-US" altLang="zh-CN" sz="3200" b="1" dirty="0">
              <a:latin typeface="黑体" panose="02010609060101010101" pitchFamily="49" charset="-122"/>
              <a:ea typeface="黑体" panose="02010609060101010101" pitchFamily="49" charset="-122"/>
            </a:endParaRPr>
          </a:p>
          <a:p>
            <a:pPr>
              <a:buFont typeface="Arial" pitchFamily="34" charset="0"/>
              <a:buChar char="•"/>
              <a:defRPr/>
            </a:pPr>
            <a:r>
              <a:rPr lang="zh-CN" altLang="en-US" sz="3200" b="1" dirty="0">
                <a:solidFill>
                  <a:srgbClr val="FF0000"/>
                </a:solidFill>
                <a:latin typeface="黑体" panose="02010609060101010101" pitchFamily="49" charset="-122"/>
                <a:ea typeface="黑体" panose="02010609060101010101" pitchFamily="49" charset="-122"/>
              </a:rPr>
              <a:t>景区内进行限流、疏导、淡旺季（昼夜票价）等措施；</a:t>
            </a:r>
          </a:p>
          <a:p>
            <a:pPr>
              <a:buFont typeface="Arial" pitchFamily="34" charset="0"/>
              <a:buChar char="•"/>
              <a:defRPr/>
            </a:pPr>
            <a:r>
              <a:rPr lang="zh-CN" altLang="en-US" sz="3200" b="1" dirty="0">
                <a:latin typeface="黑体" panose="02010609060101010101" pitchFamily="49" charset="-122"/>
                <a:ea typeface="黑体" panose="02010609060101010101" pitchFamily="49" charset="-122"/>
              </a:rPr>
              <a:t>给民众普及旅游环境保护教育，提倡绿色旅游。。。</a:t>
            </a:r>
          </a:p>
          <a:p>
            <a:pPr>
              <a:buFont typeface="Arial" pitchFamily="34" charset="0"/>
              <a:buChar char="•"/>
              <a:defRPr/>
            </a:pPr>
            <a:endParaRPr lang="en-US" altLang="zh-CN" sz="3200" b="1" dirty="0" smtClean="0">
              <a:latin typeface="黑体" pitchFamily="49" charset="-122"/>
              <a:ea typeface="黑体" pitchFamily="49" charset="-122"/>
            </a:endParaRPr>
          </a:p>
        </p:txBody>
      </p:sp>
    </p:spTree>
    <p:extLst>
      <p:ext uri="{BB962C8B-B14F-4D97-AF65-F5344CB8AC3E}">
        <p14:creationId xmlns:p14="http://schemas.microsoft.com/office/powerpoint/2010/main" val="150284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99"/>
          <p:cNvSpPr txBox="1">
            <a:spLocks noChangeArrowheads="1"/>
          </p:cNvSpPr>
          <p:nvPr/>
        </p:nvSpPr>
        <p:spPr bwMode="auto">
          <a:xfrm>
            <a:off x="-81056" y="589485"/>
            <a:ext cx="9122736"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06388">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楷体" panose="02010609060101010101" pitchFamily="49" charset="-122"/>
                <a:ea typeface="楷体" panose="02010609060101010101" pitchFamily="49" charset="-122"/>
              </a:rPr>
              <a:t>北京故宫博物院是在明清两代皇宫及其收藏的基础上建立起来的综合性博物馆，建筑艺术精湛，是中国最大的古代文化艺术博物馆</a:t>
            </a:r>
            <a:r>
              <a:rPr lang="zh-CN" altLang="en-US" sz="2400" b="1" dirty="0" smtClean="0">
                <a:latin typeface="楷体" panose="02010609060101010101" pitchFamily="49" charset="-122"/>
                <a:ea typeface="楷体" panose="02010609060101010101" pitchFamily="49" charset="-122"/>
              </a:rPr>
              <a:t>。</a:t>
            </a:r>
            <a:endParaRPr lang="en-US" altLang="zh-CN" sz="2400" b="1" dirty="0" smtClean="0">
              <a:latin typeface="楷体" panose="02010609060101010101" pitchFamily="49" charset="-122"/>
              <a:ea typeface="楷体" panose="02010609060101010101" pitchFamily="49" charset="-122"/>
            </a:endParaRPr>
          </a:p>
          <a:p>
            <a:endParaRPr lang="zh-CN" altLang="en-US" sz="2100" b="1" dirty="0">
              <a:latin typeface="楷体" panose="02010609060101010101" pitchFamily="49" charset="-122"/>
              <a:ea typeface="楷体" panose="02010609060101010101" pitchFamily="49" charset="-122"/>
            </a:endParaRPr>
          </a:p>
          <a:p>
            <a:r>
              <a:rPr lang="en-US" altLang="zh-CN" sz="3200" b="1" dirty="0" smtClean="0">
                <a:latin typeface="宋体" panose="02010600030101010101" pitchFamily="2" charset="-122"/>
              </a:rPr>
              <a:t>40</a:t>
            </a:r>
            <a:r>
              <a:rPr lang="zh-CN" altLang="en-US" sz="3200" b="1" dirty="0" smtClean="0">
                <a:latin typeface="宋体" panose="02010600030101010101" pitchFamily="2" charset="-122"/>
              </a:rPr>
              <a:t>（</a:t>
            </a:r>
            <a:r>
              <a:rPr lang="en-US" altLang="zh-CN" sz="3200" b="1" dirty="0" smtClean="0">
                <a:latin typeface="宋体" panose="02010600030101010101" pitchFamily="2" charset="-122"/>
              </a:rPr>
              <a:t>1</a:t>
            </a:r>
            <a:r>
              <a:rPr lang="zh-CN" altLang="en-US" sz="3200" b="1" dirty="0" smtClean="0">
                <a:latin typeface="宋体" panose="02010600030101010101" pitchFamily="2" charset="-122"/>
              </a:rPr>
              <a:t>）</a:t>
            </a:r>
            <a:r>
              <a:rPr lang="en-US" altLang="en-US" sz="3200" b="1" dirty="0" smtClean="0">
                <a:latin typeface="宋体" panose="02010600030101010101" pitchFamily="2" charset="-122"/>
              </a:rPr>
              <a:t>.</a:t>
            </a:r>
            <a:r>
              <a:rPr lang="zh-CN" altLang="en-US" sz="3200" b="1" dirty="0">
                <a:latin typeface="宋体" panose="02010600030101010101" pitchFamily="2" charset="-122"/>
              </a:rPr>
              <a:t>阐述北京故宫博物院的主要旅游价值</a:t>
            </a:r>
            <a:r>
              <a:rPr lang="zh-CN" altLang="en-US" sz="3200" b="1" dirty="0" smtClean="0">
                <a:latin typeface="宋体" panose="02010600030101010101" pitchFamily="2" charset="-122"/>
              </a:rPr>
              <a:t>，</a:t>
            </a:r>
            <a:r>
              <a:rPr lang="zh-CN" altLang="en-US" sz="2400" b="1" dirty="0" smtClean="0">
                <a:latin typeface="宋体" panose="02010600030101010101" pitchFamily="2" charset="-122"/>
              </a:rPr>
              <a:t>列举</a:t>
            </a:r>
            <a:r>
              <a:rPr lang="zh-CN" altLang="en-US" sz="2400" b="1" dirty="0">
                <a:latin typeface="宋体" panose="02010600030101010101" pitchFamily="2" charset="-122"/>
              </a:rPr>
              <a:t>故宫博物院在对公众开放游览方面应采取的环境保护措施。（</a:t>
            </a:r>
            <a:r>
              <a:rPr lang="en-US" altLang="zh-CN" sz="2400" b="1" dirty="0">
                <a:latin typeface="Times New Roman" panose="02020603050405020304" pitchFamily="18" charset="0"/>
              </a:rPr>
              <a:t>10</a:t>
            </a:r>
            <a:r>
              <a:rPr lang="zh-CN" altLang="en-US" sz="2400" b="1" dirty="0">
                <a:latin typeface="宋体" panose="02010600030101010101" pitchFamily="2" charset="-122"/>
              </a:rPr>
              <a:t>分）</a:t>
            </a:r>
          </a:p>
        </p:txBody>
      </p:sp>
      <p:sp>
        <p:nvSpPr>
          <p:cNvPr id="3" name="文本框 2"/>
          <p:cNvSpPr txBox="1">
            <a:spLocks noChangeArrowheads="1"/>
          </p:cNvSpPr>
          <p:nvPr/>
        </p:nvSpPr>
        <p:spPr bwMode="auto">
          <a:xfrm>
            <a:off x="1204081" y="3344771"/>
            <a:ext cx="7195640" cy="584775"/>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b="1" dirty="0">
                <a:solidFill>
                  <a:srgbClr val="FF0000"/>
                </a:solidFill>
                <a:latin typeface="黑体" panose="02010609060101010101" pitchFamily="49" charset="-122"/>
                <a:ea typeface="黑体" panose="02010609060101010101" pitchFamily="49" charset="-122"/>
              </a:rPr>
              <a:t>美学价值、历史文化价值、经济价值。</a:t>
            </a:r>
          </a:p>
        </p:txBody>
      </p:sp>
      <p:sp>
        <p:nvSpPr>
          <p:cNvPr id="2" name="矩形 1"/>
          <p:cNvSpPr/>
          <p:nvPr/>
        </p:nvSpPr>
        <p:spPr>
          <a:xfrm>
            <a:off x="904447" y="83225"/>
            <a:ext cx="2082621" cy="369332"/>
          </a:xfrm>
          <a:prstGeom prst="rect">
            <a:avLst/>
          </a:prstGeom>
        </p:spPr>
        <p:txBody>
          <a:bodyPr wrap="none">
            <a:spAutoFit/>
          </a:bodyPr>
          <a:lstStyle/>
          <a:p>
            <a:r>
              <a:rPr lang="zh-CN" altLang="zh-CN" dirty="0">
                <a:ea typeface="宋体" panose="02010600030101010101" pitchFamily="2" charset="-122"/>
                <a:cs typeface="Times New Roman" panose="02020603050405020304" pitchFamily="18" charset="0"/>
              </a:rPr>
              <a:t>（</a:t>
            </a:r>
            <a:r>
              <a:rPr lang="en-US" altLang="zh-CN" dirty="0">
                <a:ea typeface="宋体" panose="02010600030101010101" pitchFamily="2" charset="-122"/>
                <a:cs typeface="Times New Roman" panose="02020603050405020304" pitchFamily="18" charset="0"/>
              </a:rPr>
              <a:t>2017</a:t>
            </a:r>
            <a:r>
              <a:rPr lang="zh-CN" altLang="zh-CN" dirty="0">
                <a:ea typeface="宋体" panose="02010600030101010101" pitchFamily="2" charset="-122"/>
                <a:cs typeface="Times New Roman" panose="02020603050405020304" pitchFamily="18" charset="0"/>
              </a:rPr>
              <a:t>北京文综）</a:t>
            </a:r>
            <a:endParaRPr lang="zh-CN" altLang="en-US" dirty="0"/>
          </a:p>
        </p:txBody>
      </p:sp>
    </p:spTree>
    <p:extLst>
      <p:ext uri="{BB962C8B-B14F-4D97-AF65-F5344CB8AC3E}">
        <p14:creationId xmlns:p14="http://schemas.microsoft.com/office/powerpoint/2010/main" val="277314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7085" y="402089"/>
            <a:ext cx="85911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79400"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27940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Calibri" panose="020F0502020204030204" pitchFamily="34" charset="0"/>
              </a:rPr>
              <a:t>近年来，滑雪、登山、徒步等户外活动渐成一种休闲和时尚的生活方式。几位户外运动爱好者拟于</a:t>
            </a:r>
            <a:r>
              <a:rPr kumimoji="0" lang="en-US" altLang="zh-CN" sz="20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Calibri" panose="020F0502020204030204" pitchFamily="34" charset="0"/>
              </a:rPr>
              <a:t>8</a:t>
            </a:r>
            <a:r>
              <a:rPr kumimoji="0" lang="zh-CN" altLang="en-US" sz="20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Calibri" panose="020F0502020204030204" pitchFamily="34" charset="0"/>
              </a:rPr>
              <a:t>月前往下图所示区域进行峡谷徒步旅游。</a:t>
            </a:r>
          </a:p>
          <a:p>
            <a:pPr marL="0" marR="0" lvl="0" indent="279400" algn="l" defTabSz="914400" rtl="0" eaLnBrk="0" fontAlgn="base" latinLnBrk="0" hangingPunct="0">
              <a:lnSpc>
                <a:spcPct val="100000"/>
              </a:lnSpc>
              <a:spcBef>
                <a:spcPct val="0"/>
              </a:spcBef>
              <a:spcAft>
                <a:spcPct val="0"/>
              </a:spcAft>
              <a:buClrTx/>
              <a:buSzTx/>
              <a:buFontTx/>
              <a:buNone/>
              <a:tabLst/>
            </a:pPr>
            <a:endParaRPr kumimoji="0" lang="zh-CN" altLang="en-US" sz="20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p:txBody>
      </p:sp>
      <p:pic>
        <p:nvPicPr>
          <p:cNvPr id="12289"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468" y="1185973"/>
            <a:ext cx="4368724" cy="23121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16957" y="1326702"/>
            <a:ext cx="43699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zh-CN"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Calibri" panose="020F0502020204030204" pitchFamily="34" charset="0"/>
              </a:rPr>
              <a:t>分析该时段在该地区峡谷徒步旅游可能遭遇的风险。</a:t>
            </a:r>
            <a:endParaRPr kumimoji="0" lang="zh-CN" altLang="zh-CN" sz="24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p:txBody>
      </p:sp>
      <p:sp>
        <p:nvSpPr>
          <p:cNvPr id="5" name="矩形 4"/>
          <p:cNvSpPr/>
          <p:nvPr/>
        </p:nvSpPr>
        <p:spPr>
          <a:xfrm>
            <a:off x="904447" y="83225"/>
            <a:ext cx="2082621" cy="369332"/>
          </a:xfrm>
          <a:prstGeom prst="rect">
            <a:avLst/>
          </a:prstGeom>
        </p:spPr>
        <p:txBody>
          <a:bodyPr wrap="none">
            <a:spAutoFit/>
          </a:bodyPr>
          <a:lstStyle/>
          <a:p>
            <a:r>
              <a:rPr lang="zh-CN" altLang="zh-CN" dirty="0">
                <a:ea typeface="宋体" panose="02010600030101010101" pitchFamily="2" charset="-122"/>
                <a:cs typeface="Times New Roman" panose="02020603050405020304" pitchFamily="18" charset="0"/>
              </a:rPr>
              <a:t>（</a:t>
            </a:r>
            <a:r>
              <a:rPr lang="en-US" altLang="zh-CN" dirty="0" smtClean="0">
                <a:ea typeface="宋体" panose="02010600030101010101" pitchFamily="2" charset="-122"/>
                <a:cs typeface="Times New Roman" panose="02020603050405020304" pitchFamily="18" charset="0"/>
              </a:rPr>
              <a:t>2015</a:t>
            </a:r>
            <a:r>
              <a:rPr lang="zh-CN" altLang="en-US" dirty="0" smtClean="0">
                <a:ea typeface="宋体" panose="02010600030101010101" pitchFamily="2" charset="-122"/>
                <a:cs typeface="Times New Roman" panose="02020603050405020304" pitchFamily="18" charset="0"/>
              </a:rPr>
              <a:t>全国</a:t>
            </a:r>
            <a:r>
              <a:rPr lang="en-US" altLang="zh-CN" dirty="0" smtClean="0">
                <a:ea typeface="宋体" panose="02010600030101010101" pitchFamily="2" charset="-122"/>
                <a:cs typeface="Times New Roman" panose="02020603050405020304" pitchFamily="18" charset="0"/>
              </a:rPr>
              <a:t>Ⅱ</a:t>
            </a:r>
            <a:r>
              <a:rPr lang="zh-CN" altLang="en-US" dirty="0" smtClean="0">
                <a:ea typeface="宋体" panose="02010600030101010101" pitchFamily="2" charset="-122"/>
                <a:cs typeface="Times New Roman" panose="02020603050405020304" pitchFamily="18" charset="0"/>
              </a:rPr>
              <a:t>卷</a:t>
            </a:r>
            <a:r>
              <a:rPr lang="zh-CN" altLang="zh-CN" dirty="0" smtClean="0">
                <a:ea typeface="宋体" panose="02010600030101010101" pitchFamily="2" charset="-122"/>
                <a:cs typeface="Times New Roman" panose="02020603050405020304" pitchFamily="18" charset="0"/>
              </a:rPr>
              <a:t>）</a:t>
            </a:r>
            <a:endParaRPr lang="zh-CN" altLang="en-US" dirty="0"/>
          </a:p>
        </p:txBody>
      </p:sp>
      <p:sp>
        <p:nvSpPr>
          <p:cNvPr id="4" name="矩形 3"/>
          <p:cNvSpPr/>
          <p:nvPr/>
        </p:nvSpPr>
        <p:spPr>
          <a:xfrm>
            <a:off x="435934" y="3584729"/>
            <a:ext cx="8133907" cy="1569660"/>
          </a:xfrm>
          <a:prstGeom prst="rect">
            <a:avLst/>
          </a:prstGeom>
        </p:spPr>
        <p:txBody>
          <a:bodyPr wrap="square">
            <a:spAutoFit/>
          </a:bodyPr>
          <a:lstStyle/>
          <a:p>
            <a:r>
              <a:rPr lang="zh-CN" altLang="zh-CN"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该峡谷地形复杂、植被茂密、人烟稀少，易迷路；（</a:t>
            </a:r>
            <a:r>
              <a:rPr lang="en-US" altLang="zh-CN"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2</a:t>
            </a:r>
            <a:r>
              <a:rPr lang="zh-CN" altLang="zh-CN"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分）海拔高、缺氧，易发高原反应；（</a:t>
            </a:r>
            <a:r>
              <a:rPr lang="en-US" altLang="zh-CN"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2</a:t>
            </a:r>
            <a:r>
              <a:rPr lang="zh-CN" altLang="zh-CN"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分）</a:t>
            </a:r>
            <a:r>
              <a:rPr lang="en-US" altLang="zh-CN"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8</a:t>
            </a:r>
            <a:r>
              <a:rPr lang="zh-CN" altLang="zh-CN"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月份降水多，易遭遇洪水；（</a:t>
            </a:r>
            <a:r>
              <a:rPr lang="en-US" altLang="zh-CN"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2</a:t>
            </a:r>
            <a:r>
              <a:rPr lang="zh-CN" altLang="zh-CN"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分）山高谷深，易遭遇崩塌、泥石流等地质灾害；（</a:t>
            </a:r>
            <a:r>
              <a:rPr lang="en-US" altLang="zh-CN"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2</a:t>
            </a:r>
            <a:r>
              <a:rPr lang="zh-CN" altLang="zh-CN"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分）河谷蚊虫较多，易受蚊虫侵扰。（</a:t>
            </a:r>
            <a:r>
              <a:rPr lang="en-US" altLang="zh-CN"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2</a:t>
            </a:r>
            <a:r>
              <a:rPr lang="zh-CN" altLang="zh-CN"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分）</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9226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20993" y="248297"/>
            <a:ext cx="837845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79400"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2794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安仁古镇位于成都市大邑县境内，地处成都平原西部，距成都市区</a:t>
            </a:r>
            <a:r>
              <a:rPr kumimoji="0" lang="en-US" altLang="zh-CN"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39</a:t>
            </a:r>
            <a:r>
              <a:rPr kumimoji="0" lang="zh-CN" altLang="en-US"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千米，距大邑县城</a:t>
            </a:r>
            <a:r>
              <a:rPr kumimoji="0" lang="en-US" altLang="zh-CN"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8.5</a:t>
            </a:r>
            <a:r>
              <a:rPr kumimoji="0" lang="zh-CN" altLang="en-US"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千米。古镇内现有保存完好的民国时期公馆</a:t>
            </a:r>
            <a:r>
              <a:rPr kumimoji="0" lang="en-US" altLang="zh-CN"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27</a:t>
            </a:r>
            <a:r>
              <a:rPr kumimoji="0" lang="zh-CN" altLang="en-US"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座，现代博物馆</a:t>
            </a:r>
            <a:r>
              <a:rPr kumimoji="0" lang="en-US" altLang="zh-CN"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30</a:t>
            </a:r>
            <a:r>
              <a:rPr kumimoji="0" lang="zh-CN" altLang="en-US"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楷体" panose="02010609060101010101" pitchFamily="49" charset="-122"/>
              </a:rPr>
              <a:t>余座，在全国同类小镇中首屈一指，素有“中国博物馆小镇”之称。近年来，安仁古镇开展了以博物馆为特色的观光旅游，游客人数逐年增加，但同时也存在游客很少留宿古镇的现象。</a:t>
            </a:r>
            <a:endParaRPr kumimoji="0" lang="zh-CN" altLang="en-US"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Calibri" panose="020F0502020204030204" pitchFamily="34" charset="0"/>
            </a:endParaRPr>
          </a:p>
          <a:p>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rPr>
              <a:t>简述游客在安仁古镇很少留宿的主要原因，并为当地吸引游客留宿古镇提出合理建议。</a:t>
            </a:r>
            <a:r>
              <a:rPr lang="en-US" altLang="zh-CN" sz="2000" b="1" dirty="0" smtClean="0">
                <a:solidFill>
                  <a:srgbClr val="191919"/>
                </a:solidFill>
                <a:latin typeface="黑体" panose="02010609060101010101" pitchFamily="49" charset="-122"/>
                <a:ea typeface="黑体" panose="02010609060101010101" pitchFamily="49" charset="-122"/>
                <a:cs typeface="宋体" panose="02010600030101010101" pitchFamily="2" charset="-122"/>
              </a:rPr>
              <a:t>(</a:t>
            </a:r>
            <a:r>
              <a:rPr lang="en-US" altLang="zh-CN" sz="2000" b="1" dirty="0">
                <a:solidFill>
                  <a:srgbClr val="191919"/>
                </a:solidFill>
                <a:latin typeface="黑体" panose="02010609060101010101" pitchFamily="49" charset="-122"/>
                <a:ea typeface="黑体" panose="02010609060101010101" pitchFamily="49" charset="-122"/>
                <a:cs typeface="宋体" panose="02010600030101010101" pitchFamily="2" charset="-122"/>
              </a:rPr>
              <a:t>10</a:t>
            </a:r>
            <a:r>
              <a:rPr lang="zh-CN" altLang="en-US" sz="2000" b="1" dirty="0">
                <a:solidFill>
                  <a:srgbClr val="191919"/>
                </a:solidFill>
                <a:latin typeface="黑体" panose="02010609060101010101" pitchFamily="49" charset="-122"/>
                <a:ea typeface="黑体" panose="02010609060101010101" pitchFamily="49" charset="-122"/>
                <a:cs typeface="宋体" panose="02010600030101010101" pitchFamily="2" charset="-122"/>
              </a:rPr>
              <a:t>分</a:t>
            </a:r>
            <a:r>
              <a:rPr lang="en-US" altLang="zh-CN" sz="2000" b="1" dirty="0">
                <a:solidFill>
                  <a:srgbClr val="191919"/>
                </a:solidFill>
                <a:latin typeface="黑体" panose="02010609060101010101" pitchFamily="49" charset="-122"/>
                <a:ea typeface="黑体" panose="02010609060101010101" pitchFamily="49" charset="-122"/>
                <a:cs typeface="宋体" panose="02010600030101010101" pitchFamily="2" charset="-122"/>
              </a:rPr>
              <a:t>)</a:t>
            </a:r>
            <a:endParaRPr lang="en-US" altLang="zh-CN" sz="2000" b="1" dirty="0">
              <a:latin typeface="黑体" panose="02010609060101010101" pitchFamily="49" charset="-122"/>
              <a:ea typeface="黑体" panose="02010609060101010101" pitchFamily="49" charset="-122"/>
              <a:cs typeface="Calibri" panose="020F0502020204030204" pitchFamily="34" charset="0"/>
            </a:endParaRPr>
          </a:p>
          <a:p>
            <a:pPr marL="0" marR="0" lvl="0" indent="279400" algn="l" defTabSz="914400" rtl="0" eaLnBrk="0" fontAlgn="base" latinLnBrk="0" hangingPunct="0">
              <a:lnSpc>
                <a:spcPct val="100000"/>
              </a:lnSpc>
              <a:spcBef>
                <a:spcPct val="0"/>
              </a:spcBef>
              <a:spcAft>
                <a:spcPct val="0"/>
              </a:spcAft>
              <a:buClrTx/>
              <a:buSzTx/>
              <a:buFontTx/>
              <a:buNone/>
              <a:tabLst/>
            </a:pPr>
            <a:endParaRPr kumimoji="0" lang="zh-CN" altLang="en-US" sz="20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Calibri" panose="020F0502020204030204" pitchFamily="34" charset="0"/>
            </a:endParaRPr>
          </a:p>
          <a:p>
            <a:pPr marL="0" marR="0" lvl="0" indent="279400" algn="l" defTabSz="914400" rtl="0" eaLnBrk="0" fontAlgn="base" latinLnBrk="0" hangingPunct="0">
              <a:lnSpc>
                <a:spcPct val="100000"/>
              </a:lnSpc>
              <a:spcBef>
                <a:spcPct val="0"/>
              </a:spcBef>
              <a:spcAft>
                <a:spcPct val="0"/>
              </a:spcAft>
              <a:buClrTx/>
              <a:buSzTx/>
              <a:buFontTx/>
              <a:buNone/>
              <a:tabLst/>
            </a:pPr>
            <a:endParaRPr kumimoji="0" lang="zh-CN" altLang="en-US" sz="20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p:txBody>
      </p:sp>
      <p:sp>
        <p:nvSpPr>
          <p:cNvPr id="5" name="矩形 4"/>
          <p:cNvSpPr/>
          <p:nvPr/>
        </p:nvSpPr>
        <p:spPr>
          <a:xfrm>
            <a:off x="1" y="8794"/>
            <a:ext cx="2082621" cy="369332"/>
          </a:xfrm>
          <a:prstGeom prst="rect">
            <a:avLst/>
          </a:prstGeom>
        </p:spPr>
        <p:txBody>
          <a:bodyPr wrap="none">
            <a:spAutoFit/>
          </a:bodyPr>
          <a:lstStyle/>
          <a:p>
            <a:r>
              <a:rPr lang="zh-CN" altLang="zh-CN" dirty="0">
                <a:ea typeface="宋体" panose="02010600030101010101" pitchFamily="2" charset="-122"/>
                <a:cs typeface="Times New Roman" panose="02020603050405020304" pitchFamily="18" charset="0"/>
              </a:rPr>
              <a:t>（</a:t>
            </a:r>
            <a:r>
              <a:rPr lang="en-US" altLang="zh-CN" dirty="0" smtClean="0">
                <a:ea typeface="宋体" panose="02010600030101010101" pitchFamily="2" charset="-122"/>
                <a:cs typeface="Times New Roman" panose="02020603050405020304" pitchFamily="18" charset="0"/>
              </a:rPr>
              <a:t>2019</a:t>
            </a:r>
            <a:r>
              <a:rPr lang="zh-CN" altLang="en-US" dirty="0" smtClean="0">
                <a:ea typeface="宋体" panose="02010600030101010101" pitchFamily="2" charset="-122"/>
                <a:cs typeface="Times New Roman" panose="02020603050405020304" pitchFamily="18" charset="0"/>
              </a:rPr>
              <a:t>全国</a:t>
            </a:r>
            <a:r>
              <a:rPr lang="en-US" altLang="zh-CN" dirty="0" smtClean="0">
                <a:ea typeface="宋体" panose="02010600030101010101" pitchFamily="2" charset="-122"/>
                <a:cs typeface="Times New Roman" panose="02020603050405020304" pitchFamily="18" charset="0"/>
              </a:rPr>
              <a:t>Ⅰ</a:t>
            </a:r>
            <a:r>
              <a:rPr lang="zh-CN" altLang="en-US" dirty="0" smtClean="0">
                <a:ea typeface="宋体" panose="02010600030101010101" pitchFamily="2" charset="-122"/>
                <a:cs typeface="Times New Roman" panose="02020603050405020304" pitchFamily="18" charset="0"/>
              </a:rPr>
              <a:t>卷</a:t>
            </a:r>
            <a:r>
              <a:rPr lang="zh-CN" altLang="zh-CN" dirty="0" smtClean="0">
                <a:ea typeface="宋体" panose="02010600030101010101" pitchFamily="2" charset="-122"/>
                <a:cs typeface="Times New Roman" panose="02020603050405020304" pitchFamily="18" charset="0"/>
              </a:rPr>
              <a:t>）</a:t>
            </a:r>
            <a:endParaRPr lang="zh-CN" altLang="en-US" dirty="0"/>
          </a:p>
        </p:txBody>
      </p:sp>
      <p:sp>
        <p:nvSpPr>
          <p:cNvPr id="4" name="矩形 3"/>
          <p:cNvSpPr/>
          <p:nvPr/>
        </p:nvSpPr>
        <p:spPr>
          <a:xfrm>
            <a:off x="318975" y="2708260"/>
            <a:ext cx="8484784" cy="2067233"/>
          </a:xfrm>
          <a:prstGeom prst="rect">
            <a:avLst/>
          </a:prstGeom>
        </p:spPr>
        <p:txBody>
          <a:bodyPr wrap="square">
            <a:spAutoFit/>
          </a:bodyPr>
          <a:lstStyle/>
          <a:p>
            <a:pPr algn="just">
              <a:spcAft>
                <a:spcPts val="1000"/>
              </a:spcAft>
            </a:pPr>
            <a:r>
              <a:rPr lang="zh-CN" altLang="zh-CN" sz="2000" b="1" dirty="0">
                <a:solidFill>
                  <a:srgbClr val="FF0000"/>
                </a:solidFill>
                <a:latin typeface="黑体" panose="02010609060101010101" pitchFamily="49" charset="-122"/>
                <a:ea typeface="黑体" panose="02010609060101010101" pitchFamily="49" charset="-122"/>
                <a:cs typeface="宋体" panose="02010600030101010101" pitchFamily="2" charset="-122"/>
              </a:rPr>
              <a:t>主要原因：安仁古镇离成都市区（和大邑县城）近，大部分游客在观光旅游结束容易返回市区（县城）；古镇旅游主要以参观博物馆和公馆为主，旅游项目相对单一，游客选择余地较少。</a:t>
            </a:r>
            <a:endParaRPr lang="zh-CN" altLang="zh-CN" sz="2000" b="1"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r>
              <a:rPr lang="zh-CN" altLang="zh-CN" sz="2000" b="1" dirty="0">
                <a:solidFill>
                  <a:srgbClr val="FF0000"/>
                </a:solidFill>
                <a:latin typeface="黑体" panose="02010609060101010101" pitchFamily="49" charset="-122"/>
                <a:ea typeface="黑体" panose="02010609060101010101" pitchFamily="49" charset="-122"/>
                <a:cs typeface="宋体" panose="02010600030101010101" pitchFamily="2" charset="-122"/>
              </a:rPr>
              <a:t>合理建议：挖掘古镇现有旅游资源的文化内涵和价值，（建立各类文创基地，）开展深度体验游；充分利用古镇周边自然环境，拓展农家乐等乡村休闲体验游；改善古镇旅游环境，提高旅游服务质量与水平等。</a:t>
            </a:r>
            <a:endParaRPr lang="zh-CN" altLang="en-US" sz="20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3395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201479" y="458530"/>
            <a:ext cx="6964326" cy="28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3300" b="1" dirty="0" smtClean="0">
                <a:solidFill>
                  <a:srgbClr val="0000CC"/>
                </a:solidFill>
                <a:latin typeface="黑体" panose="02010609060101010101" pitchFamily="49" charset="-122"/>
                <a:ea typeface="黑体" panose="02010609060101010101" pitchFamily="49" charset="-122"/>
              </a:rPr>
              <a:t>一</a:t>
            </a:r>
            <a:r>
              <a:rPr lang="en-US" altLang="zh-CN" sz="3300" b="1" dirty="0" smtClean="0">
                <a:solidFill>
                  <a:srgbClr val="0000CC"/>
                </a:solidFill>
                <a:latin typeface="黑体" panose="02010609060101010101" pitchFamily="49" charset="-122"/>
                <a:ea typeface="黑体" panose="02010609060101010101" pitchFamily="49" charset="-122"/>
              </a:rPr>
              <a:t>.</a:t>
            </a:r>
            <a:r>
              <a:rPr lang="zh-CN" altLang="en-US" sz="3300" b="1" dirty="0" smtClean="0">
                <a:solidFill>
                  <a:srgbClr val="0000CC"/>
                </a:solidFill>
                <a:latin typeface="黑体" panose="02010609060101010101" pitchFamily="49" charset="-122"/>
                <a:ea typeface="黑体" panose="02010609060101010101" pitchFamily="49" charset="-122"/>
              </a:rPr>
              <a:t>旅游资源</a:t>
            </a:r>
            <a:r>
              <a:rPr lang="zh-CN" altLang="en-US" sz="3300" b="1" dirty="0">
                <a:solidFill>
                  <a:srgbClr val="0000CC"/>
                </a:solidFill>
                <a:latin typeface="黑体" panose="02010609060101010101" pitchFamily="49" charset="-122"/>
                <a:ea typeface="黑体" panose="02010609060101010101" pitchFamily="49" charset="-122"/>
              </a:rPr>
              <a:t>的类型与分布</a:t>
            </a:r>
            <a:endParaRPr lang="en-US" altLang="zh-CN" sz="3300" b="1" dirty="0">
              <a:solidFill>
                <a:srgbClr val="0000CC"/>
              </a:solidFill>
              <a:latin typeface="黑体" panose="02010609060101010101" pitchFamily="49" charset="-122"/>
              <a:ea typeface="黑体" panose="02010609060101010101" pitchFamily="49" charset="-122"/>
            </a:endParaRPr>
          </a:p>
          <a:p>
            <a:pPr marL="514350" indent="-514350">
              <a:buAutoNum type="arabicPeriod"/>
            </a:pPr>
            <a:r>
              <a:rPr lang="zh-CN" altLang="zh-CN" sz="3200" b="1" dirty="0" smtClean="0">
                <a:solidFill>
                  <a:srgbClr val="0000CC"/>
                </a:solidFill>
                <a:latin typeface="黑体" panose="02010609060101010101" pitchFamily="49" charset="-122"/>
                <a:ea typeface="黑体" panose="02010609060101010101" pitchFamily="49" charset="-122"/>
              </a:rPr>
              <a:t>旅游资源</a:t>
            </a:r>
            <a:r>
              <a:rPr lang="zh-CN" altLang="zh-CN" sz="3200" b="1" dirty="0">
                <a:solidFill>
                  <a:srgbClr val="0000CC"/>
                </a:solidFill>
                <a:latin typeface="黑体" panose="02010609060101010101" pitchFamily="49" charset="-122"/>
                <a:ea typeface="黑体" panose="02010609060101010101" pitchFamily="49" charset="-122"/>
              </a:rPr>
              <a:t>的内涵及多样性</a:t>
            </a:r>
            <a:r>
              <a:rPr lang="en-US" altLang="zh-CN" sz="3200" b="1" dirty="0">
                <a:solidFill>
                  <a:srgbClr val="0000CC"/>
                </a:solidFill>
                <a:latin typeface="黑体" panose="02010609060101010101" pitchFamily="49" charset="-122"/>
                <a:ea typeface="黑体" panose="02010609060101010101" pitchFamily="49" charset="-122"/>
              </a:rPr>
              <a:t>  </a:t>
            </a:r>
            <a:r>
              <a:rPr lang="en-US" altLang="zh-CN" sz="3200" b="1" dirty="0" smtClean="0">
                <a:solidFill>
                  <a:srgbClr val="0000CC"/>
                </a:solidFill>
                <a:latin typeface="黑体" panose="02010609060101010101" pitchFamily="49" charset="-122"/>
                <a:ea typeface="黑体" panose="02010609060101010101" pitchFamily="49" charset="-122"/>
              </a:rPr>
              <a:t>        </a:t>
            </a:r>
          </a:p>
          <a:p>
            <a:pPr marL="514350" indent="-514350">
              <a:buAutoNum type="arabicPeriod"/>
            </a:pPr>
            <a:r>
              <a:rPr lang="zh-CN" altLang="zh-CN" sz="3200" b="1" dirty="0" smtClean="0">
                <a:solidFill>
                  <a:srgbClr val="0000CC"/>
                </a:solidFill>
                <a:latin typeface="黑体" panose="02010609060101010101" pitchFamily="49" charset="-122"/>
                <a:ea typeface="黑体" panose="02010609060101010101" pitchFamily="49" charset="-122"/>
              </a:rPr>
              <a:t>自然</a:t>
            </a:r>
            <a:r>
              <a:rPr lang="zh-CN" altLang="zh-CN" sz="3200" b="1" dirty="0">
                <a:solidFill>
                  <a:srgbClr val="0000CC"/>
                </a:solidFill>
                <a:latin typeface="黑体" panose="02010609060101010101" pitchFamily="49" charset="-122"/>
                <a:ea typeface="黑体" panose="02010609060101010101" pitchFamily="49" charset="-122"/>
              </a:rPr>
              <a:t>旅游资源与人文旅游资源</a:t>
            </a:r>
          </a:p>
          <a:p>
            <a:r>
              <a:rPr lang="en-US" altLang="zh-CN" sz="3200" b="1" dirty="0">
                <a:solidFill>
                  <a:srgbClr val="0000CC"/>
                </a:solidFill>
                <a:latin typeface="黑体" panose="02010609060101010101" pitchFamily="49" charset="-122"/>
                <a:ea typeface="黑体" panose="02010609060101010101" pitchFamily="49" charset="-122"/>
              </a:rPr>
              <a:t>3</a:t>
            </a:r>
            <a:r>
              <a:rPr lang="en-US" altLang="zh-CN" sz="3200" b="1" dirty="0" smtClean="0">
                <a:solidFill>
                  <a:srgbClr val="0000CC"/>
                </a:solidFill>
                <a:latin typeface="黑体" panose="02010609060101010101" pitchFamily="49" charset="-122"/>
                <a:ea typeface="黑体" panose="02010609060101010101" pitchFamily="49" charset="-122"/>
              </a:rPr>
              <a:t>.</a:t>
            </a:r>
            <a:r>
              <a:rPr lang="zh-CN" altLang="zh-CN" sz="3200" b="1" dirty="0" smtClean="0">
                <a:solidFill>
                  <a:srgbClr val="0000CC"/>
                </a:solidFill>
                <a:latin typeface="黑体" panose="02010609060101010101" pitchFamily="49" charset="-122"/>
                <a:ea typeface="黑体" panose="02010609060101010101" pitchFamily="49" charset="-122"/>
              </a:rPr>
              <a:t>中国</a:t>
            </a:r>
            <a:r>
              <a:rPr lang="zh-CN" altLang="zh-CN" sz="3200" b="1" dirty="0">
                <a:solidFill>
                  <a:srgbClr val="0000CC"/>
                </a:solidFill>
                <a:latin typeface="黑体" panose="02010609060101010101" pitchFamily="49" charset="-122"/>
                <a:ea typeface="黑体" panose="02010609060101010101" pitchFamily="49" charset="-122"/>
              </a:rPr>
              <a:t>的“世界文化与自然遗产”，及其重要价值</a:t>
            </a:r>
          </a:p>
        </p:txBody>
      </p:sp>
    </p:spTree>
    <p:extLst>
      <p:ext uri="{BB962C8B-B14F-4D97-AF65-F5344CB8AC3E}">
        <p14:creationId xmlns:p14="http://schemas.microsoft.com/office/powerpoint/2010/main" val="2547739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32638" y="1501379"/>
            <a:ext cx="70127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700" b="1">
                <a:ea typeface="黑体" panose="02010609060101010101" pitchFamily="49" charset="-122"/>
              </a:rPr>
              <a:t>自然旅游资源</a:t>
            </a:r>
          </a:p>
        </p:txBody>
      </p:sp>
      <p:sp>
        <p:nvSpPr>
          <p:cNvPr id="3" name="Text Box 3"/>
          <p:cNvSpPr txBox="1">
            <a:spLocks noChangeArrowheads="1"/>
          </p:cNvSpPr>
          <p:nvPr/>
        </p:nvSpPr>
        <p:spPr bwMode="auto">
          <a:xfrm>
            <a:off x="1767304" y="800100"/>
            <a:ext cx="1540669" cy="83099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u="sng" dirty="0">
                <a:ea typeface="黑体" panose="02010609060101010101" pitchFamily="49" charset="-122"/>
              </a:rPr>
              <a:t>地文景观</a:t>
            </a:r>
            <a:r>
              <a:rPr lang="zh-CN" altLang="en-US" sz="2400" b="1" dirty="0">
                <a:ea typeface="黑体" panose="02010609060101010101" pitchFamily="49" charset="-122"/>
              </a:rPr>
              <a:t>＊</a:t>
            </a:r>
          </a:p>
        </p:txBody>
      </p:sp>
      <p:sp>
        <p:nvSpPr>
          <p:cNvPr id="4" name="Text Box 4"/>
          <p:cNvSpPr txBox="1">
            <a:spLocks noChangeArrowheads="1"/>
          </p:cNvSpPr>
          <p:nvPr/>
        </p:nvSpPr>
        <p:spPr bwMode="auto">
          <a:xfrm>
            <a:off x="1712535" y="1933575"/>
            <a:ext cx="1728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a:ea typeface="黑体" panose="02010609060101010101" pitchFamily="49" charset="-122"/>
              </a:rPr>
              <a:t>水域风光</a:t>
            </a:r>
          </a:p>
        </p:txBody>
      </p:sp>
      <p:sp>
        <p:nvSpPr>
          <p:cNvPr id="5" name="Text Box 5"/>
          <p:cNvSpPr txBox="1">
            <a:spLocks noChangeArrowheads="1"/>
          </p:cNvSpPr>
          <p:nvPr/>
        </p:nvSpPr>
        <p:spPr bwMode="auto">
          <a:xfrm>
            <a:off x="1879223" y="3940969"/>
            <a:ext cx="1550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a:ea typeface="黑体" panose="02010609060101010101" pitchFamily="49" charset="-122"/>
              </a:rPr>
              <a:t>生物景观</a:t>
            </a:r>
          </a:p>
        </p:txBody>
      </p:sp>
      <p:sp>
        <p:nvSpPr>
          <p:cNvPr id="6" name="Text Box 6"/>
          <p:cNvSpPr txBox="1">
            <a:spLocks noChangeArrowheads="1"/>
          </p:cNvSpPr>
          <p:nvPr/>
        </p:nvSpPr>
        <p:spPr bwMode="auto">
          <a:xfrm>
            <a:off x="1605379" y="3013473"/>
            <a:ext cx="2110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a:ea typeface="黑体" panose="02010609060101010101" pitchFamily="49" charset="-122"/>
              </a:rPr>
              <a:t>天象与气候</a:t>
            </a:r>
          </a:p>
        </p:txBody>
      </p:sp>
      <p:sp>
        <p:nvSpPr>
          <p:cNvPr id="7" name="AutoShape 7"/>
          <p:cNvSpPr>
            <a:spLocks/>
          </p:cNvSpPr>
          <p:nvPr/>
        </p:nvSpPr>
        <p:spPr bwMode="auto">
          <a:xfrm>
            <a:off x="1335107" y="1177528"/>
            <a:ext cx="485775" cy="3024188"/>
          </a:xfrm>
          <a:prstGeom prst="leftBrace">
            <a:avLst>
              <a:gd name="adj1" fmla="val 51706"/>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8" name="Text Box 2"/>
          <p:cNvSpPr txBox="1">
            <a:spLocks noChangeArrowheads="1"/>
          </p:cNvSpPr>
          <p:nvPr/>
        </p:nvSpPr>
        <p:spPr bwMode="auto">
          <a:xfrm>
            <a:off x="3660398" y="1345406"/>
            <a:ext cx="70246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700" b="1">
                <a:ea typeface="黑体" panose="02010609060101010101" pitchFamily="49" charset="-122"/>
              </a:rPr>
              <a:t>人文旅游资源</a:t>
            </a:r>
          </a:p>
        </p:txBody>
      </p:sp>
      <p:sp>
        <p:nvSpPr>
          <p:cNvPr id="9" name="Text Box 3"/>
          <p:cNvSpPr txBox="1">
            <a:spLocks noChangeArrowheads="1"/>
          </p:cNvSpPr>
          <p:nvPr/>
        </p:nvSpPr>
        <p:spPr bwMode="auto">
          <a:xfrm>
            <a:off x="4633138" y="914400"/>
            <a:ext cx="1835944" cy="83099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u="sng">
                <a:ea typeface="黑体" panose="02010609060101010101" pitchFamily="49" charset="-122"/>
              </a:rPr>
              <a:t>建筑与设施</a:t>
            </a:r>
            <a:r>
              <a:rPr lang="zh-CN" altLang="en-US" sz="2400" b="1">
                <a:ea typeface="黑体" panose="02010609060101010101" pitchFamily="49" charset="-122"/>
              </a:rPr>
              <a:t>＊</a:t>
            </a:r>
          </a:p>
        </p:txBody>
      </p:sp>
      <p:sp>
        <p:nvSpPr>
          <p:cNvPr id="10" name="Text Box 4"/>
          <p:cNvSpPr txBox="1">
            <a:spLocks noChangeArrowheads="1"/>
          </p:cNvSpPr>
          <p:nvPr/>
        </p:nvSpPr>
        <p:spPr bwMode="auto">
          <a:xfrm>
            <a:off x="4633139" y="1994298"/>
            <a:ext cx="1498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a:ea typeface="黑体" panose="02010609060101010101" pitchFamily="49" charset="-122"/>
              </a:rPr>
              <a:t>遗址遗迹</a:t>
            </a:r>
          </a:p>
        </p:txBody>
      </p:sp>
      <p:sp>
        <p:nvSpPr>
          <p:cNvPr id="11" name="Text Box 5"/>
          <p:cNvSpPr txBox="1">
            <a:spLocks noChangeArrowheads="1"/>
          </p:cNvSpPr>
          <p:nvPr/>
        </p:nvSpPr>
        <p:spPr bwMode="auto">
          <a:xfrm>
            <a:off x="4633139" y="3020616"/>
            <a:ext cx="1498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a:ea typeface="黑体" panose="02010609060101010101" pitchFamily="49" charset="-122"/>
              </a:rPr>
              <a:t>旅游商品</a:t>
            </a:r>
          </a:p>
        </p:txBody>
      </p:sp>
      <p:sp>
        <p:nvSpPr>
          <p:cNvPr id="12" name="Text Box 6"/>
          <p:cNvSpPr txBox="1">
            <a:spLocks noChangeArrowheads="1"/>
          </p:cNvSpPr>
          <p:nvPr/>
        </p:nvSpPr>
        <p:spPr bwMode="auto">
          <a:xfrm>
            <a:off x="4578370" y="4100513"/>
            <a:ext cx="1498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a:ea typeface="黑体" panose="02010609060101010101" pitchFamily="49" charset="-122"/>
              </a:rPr>
              <a:t>人文活动</a:t>
            </a:r>
          </a:p>
        </p:txBody>
      </p:sp>
      <p:sp>
        <p:nvSpPr>
          <p:cNvPr id="13" name="AutoShape 7"/>
          <p:cNvSpPr>
            <a:spLocks/>
          </p:cNvSpPr>
          <p:nvPr/>
        </p:nvSpPr>
        <p:spPr bwMode="auto">
          <a:xfrm>
            <a:off x="4254520" y="1076325"/>
            <a:ext cx="270272" cy="3186113"/>
          </a:xfrm>
          <a:prstGeom prst="leftBrace">
            <a:avLst>
              <a:gd name="adj1" fmla="val 97910"/>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14" name="Rectangle 8"/>
          <p:cNvSpPr>
            <a:spLocks noChangeArrowheads="1"/>
          </p:cNvSpPr>
          <p:nvPr/>
        </p:nvSpPr>
        <p:spPr bwMode="auto">
          <a:xfrm>
            <a:off x="6061888" y="1381392"/>
            <a:ext cx="2571750" cy="646331"/>
          </a:xfrm>
          <a:prstGeom prst="rect">
            <a:avLst/>
          </a:prstGeom>
          <a:solidFill>
            <a:srgbClr val="FFFF00"/>
          </a:solidFill>
          <a:ln>
            <a:noFill/>
          </a:ln>
          <a:effectLst>
            <a:prstShdw prst="shdw17" dist="17961" dir="2700000">
              <a:srgbClr val="000099"/>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r>
              <a:rPr lang="zh-CN" altLang="en-US" b="1">
                <a:latin typeface="黑体" panose="02010609060101010101" pitchFamily="49" charset="-122"/>
                <a:ea typeface="黑体" panose="02010609060101010101" pitchFamily="49" charset="-122"/>
              </a:rPr>
              <a:t>建筑设施保存较完整，遗址被破坏较大。 </a:t>
            </a:r>
          </a:p>
        </p:txBody>
      </p:sp>
    </p:spTree>
    <p:extLst>
      <p:ext uri="{BB962C8B-B14F-4D97-AF65-F5344CB8AC3E}">
        <p14:creationId xmlns:p14="http://schemas.microsoft.com/office/powerpoint/2010/main" val="228715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9" grpId="0" animBg="1"/>
      <p:bldP spid="10" grpId="0"/>
      <p:bldP spid="11" grpId="0"/>
      <p:bldP spid="12"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ChangeArrowheads="1"/>
          </p:cNvSpPr>
          <p:nvPr/>
        </p:nvSpPr>
        <p:spPr bwMode="auto">
          <a:xfrm>
            <a:off x="2826931" y="330712"/>
            <a:ext cx="380246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300" b="1" dirty="0" smtClean="0">
                <a:latin typeface="黑体" panose="02010609060101010101" pitchFamily="49" charset="-122"/>
                <a:ea typeface="黑体" panose="02010609060101010101" pitchFamily="49" charset="-122"/>
              </a:rPr>
              <a:t>旅游资源价值</a:t>
            </a:r>
            <a:endParaRPr lang="zh-CN" altLang="en-US" sz="2700" b="1" dirty="0">
              <a:solidFill>
                <a:srgbClr val="FF0000"/>
              </a:solidFill>
              <a:latin typeface="黑体" panose="02010609060101010101" pitchFamily="49" charset="-122"/>
              <a:ea typeface="黑体" panose="02010609060101010101" pitchFamily="49" charset="-122"/>
            </a:endParaRPr>
          </a:p>
        </p:txBody>
      </p:sp>
      <p:sp>
        <p:nvSpPr>
          <p:cNvPr id="153607" name="Rectangle 7"/>
          <p:cNvSpPr>
            <a:spLocks noChangeArrowheads="1"/>
          </p:cNvSpPr>
          <p:nvPr/>
        </p:nvSpPr>
        <p:spPr bwMode="auto">
          <a:xfrm>
            <a:off x="1943100" y="2800350"/>
            <a:ext cx="4400550" cy="46166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黑体" panose="02010609060101010101" pitchFamily="49" charset="-122"/>
                <a:ea typeface="黑体" panose="02010609060101010101" pitchFamily="49" charset="-122"/>
              </a:rPr>
              <a:t>科学价值</a:t>
            </a:r>
            <a:r>
              <a:rPr lang="en-US" altLang="zh-CN" sz="2400" b="1" dirty="0" smtClean="0">
                <a:latin typeface="黑体" panose="02010609060101010101" pitchFamily="49" charset="-122"/>
                <a:ea typeface="黑体" panose="02010609060101010101" pitchFamily="49" charset="-122"/>
              </a:rPr>
              <a:t>—</a:t>
            </a:r>
            <a:r>
              <a:rPr lang="zh-CN" altLang="en-US" sz="2400" b="1" dirty="0" smtClean="0">
                <a:solidFill>
                  <a:srgbClr val="0000FF"/>
                </a:solidFill>
                <a:latin typeface="黑体" panose="02010609060101010101" pitchFamily="49" charset="-122"/>
                <a:ea typeface="黑体" panose="02010609060101010101" pitchFamily="49" charset="-122"/>
              </a:rPr>
              <a:t>多自然旅游资源</a:t>
            </a:r>
            <a:endParaRPr lang="zh-CN" altLang="en-US" sz="2400" b="1" dirty="0">
              <a:solidFill>
                <a:srgbClr val="0000FF"/>
              </a:solidFill>
              <a:latin typeface="黑体" panose="02010609060101010101" pitchFamily="49" charset="-122"/>
              <a:ea typeface="黑体" panose="02010609060101010101" pitchFamily="49" charset="-122"/>
            </a:endParaRPr>
          </a:p>
        </p:txBody>
      </p:sp>
      <p:sp>
        <p:nvSpPr>
          <p:cNvPr id="153608" name="Rectangle 8"/>
          <p:cNvSpPr>
            <a:spLocks noChangeArrowheads="1"/>
          </p:cNvSpPr>
          <p:nvPr/>
        </p:nvSpPr>
        <p:spPr bwMode="auto">
          <a:xfrm>
            <a:off x="1885950" y="2057400"/>
            <a:ext cx="4743450" cy="46166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黑体" panose="02010609060101010101" pitchFamily="49" charset="-122"/>
                <a:ea typeface="黑体" panose="02010609060101010101" pitchFamily="49" charset="-122"/>
              </a:rPr>
              <a:t>历史文化价值</a:t>
            </a:r>
            <a:r>
              <a:rPr lang="en-US" altLang="zh-CN" sz="2400" b="1" dirty="0" smtClean="0">
                <a:latin typeface="黑体" panose="02010609060101010101" pitchFamily="49" charset="-122"/>
                <a:ea typeface="黑体" panose="02010609060101010101" pitchFamily="49" charset="-122"/>
              </a:rPr>
              <a:t>—</a:t>
            </a:r>
            <a:r>
              <a:rPr lang="zh-CN" altLang="en-US" sz="2400" b="1" dirty="0" smtClean="0">
                <a:solidFill>
                  <a:srgbClr val="0000FF"/>
                </a:solidFill>
                <a:latin typeface="黑体" panose="02010609060101010101" pitchFamily="49" charset="-122"/>
                <a:ea typeface="黑体" panose="02010609060101010101" pitchFamily="49" charset="-122"/>
              </a:rPr>
              <a:t>多人文</a:t>
            </a:r>
            <a:r>
              <a:rPr lang="zh-CN" altLang="en-US" sz="2400" b="1" dirty="0">
                <a:solidFill>
                  <a:srgbClr val="0000FF"/>
                </a:solidFill>
                <a:latin typeface="黑体" panose="02010609060101010101" pitchFamily="49" charset="-122"/>
                <a:ea typeface="黑体" panose="02010609060101010101" pitchFamily="49" charset="-122"/>
              </a:rPr>
              <a:t>旅游资源</a:t>
            </a:r>
          </a:p>
        </p:txBody>
      </p:sp>
      <p:sp>
        <p:nvSpPr>
          <p:cNvPr id="153609" name="Rectangle 9"/>
          <p:cNvSpPr>
            <a:spLocks noChangeArrowheads="1"/>
          </p:cNvSpPr>
          <p:nvPr/>
        </p:nvSpPr>
        <p:spPr bwMode="auto">
          <a:xfrm>
            <a:off x="1885950" y="1314450"/>
            <a:ext cx="3429000" cy="46166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黑体" panose="02010609060101010101" pitchFamily="49" charset="-122"/>
                <a:ea typeface="黑体" panose="02010609060101010101" pitchFamily="49" charset="-122"/>
              </a:rPr>
              <a:t>美学</a:t>
            </a:r>
            <a:r>
              <a:rPr lang="zh-CN" altLang="en-US" sz="2400" b="1" dirty="0" smtClean="0">
                <a:latin typeface="黑体" panose="02010609060101010101" pitchFamily="49" charset="-122"/>
                <a:ea typeface="黑体" panose="02010609060101010101" pitchFamily="49" charset="-122"/>
              </a:rPr>
              <a:t>价值</a:t>
            </a:r>
            <a:endParaRPr lang="zh-CN" altLang="en-US" sz="2400" b="1" dirty="0">
              <a:solidFill>
                <a:srgbClr val="FF0000"/>
              </a:solidFill>
              <a:latin typeface="黑体" panose="02010609060101010101" pitchFamily="49" charset="-122"/>
              <a:ea typeface="黑体" panose="02010609060101010101" pitchFamily="49" charset="-122"/>
            </a:endParaRPr>
          </a:p>
        </p:txBody>
      </p:sp>
      <p:sp>
        <p:nvSpPr>
          <p:cNvPr id="153610" name="Rectangle 10"/>
          <p:cNvSpPr>
            <a:spLocks noChangeArrowheads="1"/>
          </p:cNvSpPr>
          <p:nvPr/>
        </p:nvSpPr>
        <p:spPr bwMode="auto">
          <a:xfrm>
            <a:off x="1885950" y="3429000"/>
            <a:ext cx="4229100" cy="1200329"/>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latin typeface="黑体" panose="02010609060101010101" pitchFamily="49" charset="-122"/>
                <a:ea typeface="黑体" panose="02010609060101010101" pitchFamily="49" charset="-122"/>
              </a:rPr>
              <a:t>经济价值</a:t>
            </a:r>
          </a:p>
          <a:p>
            <a:r>
              <a:rPr lang="en-US" altLang="zh-CN" sz="2400" b="1">
                <a:solidFill>
                  <a:srgbClr val="FF0000"/>
                </a:solidFill>
                <a:latin typeface="黑体" panose="02010609060101010101" pitchFamily="49" charset="-122"/>
                <a:ea typeface="黑体" panose="02010609060101010101" pitchFamily="49" charset="-122"/>
              </a:rPr>
              <a:t>--</a:t>
            </a:r>
            <a:r>
              <a:rPr lang="zh-CN" altLang="en-US" sz="2400" b="1">
                <a:solidFill>
                  <a:srgbClr val="FF0000"/>
                </a:solidFill>
                <a:latin typeface="黑体" panose="02010609060101010101" pitchFamily="49" charset="-122"/>
                <a:ea typeface="黑体" panose="02010609060101010101" pitchFamily="49" charset="-122"/>
              </a:rPr>
              <a:t>地域组合（差异与互补）</a:t>
            </a:r>
          </a:p>
          <a:p>
            <a:r>
              <a:rPr lang="en-US" altLang="zh-CN" sz="2400" b="1">
                <a:solidFill>
                  <a:srgbClr val="FF0000"/>
                </a:solidFill>
                <a:latin typeface="黑体" panose="02010609060101010101" pitchFamily="49" charset="-122"/>
                <a:ea typeface="黑体" panose="02010609060101010101" pitchFamily="49" charset="-122"/>
              </a:rPr>
              <a:t>--</a:t>
            </a:r>
            <a:r>
              <a:rPr lang="zh-CN" altLang="en-US" sz="2400" b="1">
                <a:solidFill>
                  <a:srgbClr val="FF0000"/>
                </a:solidFill>
                <a:latin typeface="黑体" panose="02010609060101010101" pitchFamily="49" charset="-122"/>
                <a:ea typeface="黑体" panose="02010609060101010101" pitchFamily="49" charset="-122"/>
              </a:rPr>
              <a:t>集群性（多与少）</a:t>
            </a:r>
          </a:p>
        </p:txBody>
      </p:sp>
      <p:sp>
        <p:nvSpPr>
          <p:cNvPr id="7" name="AutoShape 7"/>
          <p:cNvSpPr>
            <a:spLocks/>
          </p:cNvSpPr>
          <p:nvPr/>
        </p:nvSpPr>
        <p:spPr bwMode="auto">
          <a:xfrm>
            <a:off x="1335107" y="1507137"/>
            <a:ext cx="485775" cy="3024188"/>
          </a:xfrm>
          <a:prstGeom prst="leftBrace">
            <a:avLst>
              <a:gd name="adj1" fmla="val 51706"/>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1350"/>
          </a:p>
        </p:txBody>
      </p:sp>
    </p:spTree>
    <p:extLst>
      <p:ext uri="{BB962C8B-B14F-4D97-AF65-F5344CB8AC3E}">
        <p14:creationId xmlns:p14="http://schemas.microsoft.com/office/powerpoint/2010/main" val="4162719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09"/>
                                        </p:tgtEl>
                                        <p:attrNameLst>
                                          <p:attrName>style.visibility</p:attrName>
                                        </p:attrNameLst>
                                      </p:cBhvr>
                                      <p:to>
                                        <p:strVal val="visible"/>
                                      </p:to>
                                    </p:set>
                                    <p:animEffect transition="in" filter="blinds(horizontal)">
                                      <p:cBhvr>
                                        <p:cTn id="7" dur="500"/>
                                        <p:tgtEl>
                                          <p:spTgt spid="1536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08"/>
                                        </p:tgtEl>
                                        <p:attrNameLst>
                                          <p:attrName>style.visibility</p:attrName>
                                        </p:attrNameLst>
                                      </p:cBhvr>
                                      <p:to>
                                        <p:strVal val="visible"/>
                                      </p:to>
                                    </p:set>
                                    <p:animEffect transition="in" filter="blinds(horizontal)">
                                      <p:cBhvr>
                                        <p:cTn id="12" dur="500"/>
                                        <p:tgtEl>
                                          <p:spTgt spid="1536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07"/>
                                        </p:tgtEl>
                                        <p:attrNameLst>
                                          <p:attrName>style.visibility</p:attrName>
                                        </p:attrNameLst>
                                      </p:cBhvr>
                                      <p:to>
                                        <p:strVal val="visible"/>
                                      </p:to>
                                    </p:set>
                                    <p:animEffect transition="in" filter="blinds(horizontal)">
                                      <p:cBhvr>
                                        <p:cTn id="17" dur="500"/>
                                        <p:tgtEl>
                                          <p:spTgt spid="1536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3610"/>
                                        </p:tgtEl>
                                        <p:attrNameLst>
                                          <p:attrName>style.visibility</p:attrName>
                                        </p:attrNameLst>
                                      </p:cBhvr>
                                      <p:to>
                                        <p:strVal val="visible"/>
                                      </p:to>
                                    </p:set>
                                    <p:animEffect transition="in" filter="blinds(horizontal)">
                                      <p:cBhvr>
                                        <p:cTn id="22" dur="500"/>
                                        <p:tgtEl>
                                          <p:spTgt spid="153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7" grpId="0" bldLvl="0"/>
      <p:bldP spid="153608" grpId="0" bldLvl="0"/>
      <p:bldP spid="153609" grpId="0" bldLvl="0"/>
      <p:bldP spid="153610"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1143001" y="1904978"/>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1350"/>
          </a:p>
        </p:txBody>
      </p:sp>
      <p:pic>
        <p:nvPicPr>
          <p:cNvPr id="121858" name="Picture 3" descr="http://hiphotos.baidu.com/%C3%BB%C6%D7/pic/item/a6386a09386e81cd3bc76339.jpg"/>
          <p:cNvPicPr>
            <a:picLocks noChangeAspect="1" noChangeArrowheads="1"/>
          </p:cNvPicPr>
          <p:nvPr/>
        </p:nvPicPr>
        <p:blipFill>
          <a:blip r:embed="rId2" r:link="rId3">
            <a:lum bright="20000" contrast="20000"/>
            <a:grayscl/>
            <a:extLst>
              <a:ext uri="{28A0092B-C50C-407E-A947-70E740481C1C}">
                <a14:useLocalDpi xmlns:a14="http://schemas.microsoft.com/office/drawing/2010/main" val="0"/>
              </a:ext>
            </a:extLst>
          </a:blip>
          <a:srcRect l="23064" t="30359" r="6119" b="11807"/>
          <a:stretch>
            <a:fillRect/>
          </a:stretch>
        </p:blipFill>
        <p:spPr bwMode="auto">
          <a:xfrm>
            <a:off x="5143500" y="1493875"/>
            <a:ext cx="3834507" cy="300369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1859" name="Rectangle 4"/>
          <p:cNvSpPr>
            <a:spLocks noChangeArrowheads="1"/>
          </p:cNvSpPr>
          <p:nvPr/>
        </p:nvSpPr>
        <p:spPr bwMode="auto">
          <a:xfrm>
            <a:off x="593760" y="668186"/>
            <a:ext cx="6672263"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pPr>
            <a:r>
              <a:rPr lang="en-US" altLang="zh-CN" sz="2800" b="1" dirty="0" smtClean="0">
                <a:solidFill>
                  <a:srgbClr val="000000"/>
                </a:solidFill>
                <a:latin typeface="黑体" panose="02010609060101010101" pitchFamily="49" charset="-122"/>
                <a:ea typeface="黑体" panose="02010609060101010101" pitchFamily="49" charset="-122"/>
              </a:rPr>
              <a:t>7.</a:t>
            </a:r>
            <a:r>
              <a:rPr lang="zh-CN" altLang="en-US" sz="2800" b="1" dirty="0" smtClean="0">
                <a:solidFill>
                  <a:srgbClr val="000000"/>
                </a:solidFill>
                <a:latin typeface="黑体" panose="02010609060101010101" pitchFamily="49" charset="-122"/>
                <a:ea typeface="黑体" panose="02010609060101010101" pitchFamily="49" charset="-122"/>
              </a:rPr>
              <a:t>图</a:t>
            </a:r>
            <a:r>
              <a:rPr lang="zh-CN" altLang="en-US" sz="2800" b="1" dirty="0">
                <a:solidFill>
                  <a:srgbClr val="000000"/>
                </a:solidFill>
                <a:latin typeface="黑体" panose="02010609060101010101" pitchFamily="49" charset="-122"/>
                <a:ea typeface="黑体" panose="02010609060101010101" pitchFamily="49" charset="-122"/>
              </a:rPr>
              <a:t>是海南省著名旅游景观</a:t>
            </a:r>
            <a:r>
              <a:rPr lang="zh-CN" altLang="en-US" sz="2800" b="1" dirty="0">
                <a:solidFill>
                  <a:srgbClr val="000000"/>
                </a:solidFill>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南天一柱</a:t>
            </a:r>
            <a:r>
              <a:rPr lang="zh-CN" altLang="en-US" sz="2800" b="1" dirty="0">
                <a:solidFill>
                  <a:srgbClr val="000000"/>
                </a:solidFill>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照片。该景观</a:t>
            </a:r>
            <a:endParaRPr lang="zh-CN" altLang="en-US" sz="2800" b="1" dirty="0">
              <a:latin typeface="黑体" panose="02010609060101010101" pitchFamily="49" charset="-122"/>
              <a:ea typeface="黑体" panose="02010609060101010101" pitchFamily="49" charset="-122"/>
            </a:endParaRPr>
          </a:p>
          <a:p>
            <a:pPr>
              <a:lnSpc>
                <a:spcPct val="130000"/>
              </a:lnSpc>
            </a:pPr>
            <a:r>
              <a:rPr lang="en-US" altLang="zh-CN" sz="2800" b="1" dirty="0">
                <a:solidFill>
                  <a:srgbClr val="000000"/>
                </a:solidFill>
                <a:latin typeface="黑体" panose="02010609060101010101" pitchFamily="49" charset="-122"/>
                <a:ea typeface="黑体" panose="02010609060101010101" pitchFamily="49" charset="-122"/>
              </a:rPr>
              <a:t>A</a:t>
            </a:r>
            <a:r>
              <a:rPr lang="zh-CN" altLang="en-US" sz="2800" b="1" dirty="0">
                <a:solidFill>
                  <a:srgbClr val="000000"/>
                </a:solidFill>
                <a:latin typeface="黑体" panose="02010609060101010101" pitchFamily="49" charset="-122"/>
                <a:ea typeface="黑体" panose="02010609060101010101" pitchFamily="49" charset="-122"/>
              </a:rPr>
              <a:t>．形成受海水侵蚀的影响</a:t>
            </a:r>
            <a:endParaRPr lang="zh-CN" altLang="en-US" sz="2800" b="1" dirty="0">
              <a:latin typeface="黑体" panose="02010609060101010101" pitchFamily="49" charset="-122"/>
              <a:ea typeface="黑体" panose="02010609060101010101" pitchFamily="49" charset="-122"/>
            </a:endParaRPr>
          </a:p>
          <a:p>
            <a:pPr>
              <a:lnSpc>
                <a:spcPct val="130000"/>
              </a:lnSpc>
            </a:pPr>
            <a:r>
              <a:rPr lang="en-US" altLang="zh-CN" sz="2800" b="1" dirty="0">
                <a:solidFill>
                  <a:srgbClr val="000000"/>
                </a:solidFill>
                <a:latin typeface="黑体" panose="02010609060101010101" pitchFamily="49" charset="-122"/>
                <a:ea typeface="黑体" panose="02010609060101010101" pitchFamily="49" charset="-122"/>
              </a:rPr>
              <a:t>B</a:t>
            </a:r>
            <a:r>
              <a:rPr lang="zh-CN" altLang="en-US" sz="2800" b="1" dirty="0">
                <a:solidFill>
                  <a:srgbClr val="000000"/>
                </a:solidFill>
                <a:latin typeface="黑体" panose="02010609060101010101" pitchFamily="49" charset="-122"/>
                <a:ea typeface="黑体" panose="02010609060101010101" pitchFamily="49" charset="-122"/>
              </a:rPr>
              <a:t>．表现出石灰岩沉积特点</a:t>
            </a:r>
            <a:endParaRPr lang="zh-CN" altLang="en-US" sz="2800" b="1" dirty="0">
              <a:latin typeface="黑体" panose="02010609060101010101" pitchFamily="49" charset="-122"/>
              <a:ea typeface="黑体" panose="02010609060101010101" pitchFamily="49" charset="-122"/>
            </a:endParaRPr>
          </a:p>
          <a:p>
            <a:pPr>
              <a:lnSpc>
                <a:spcPct val="130000"/>
              </a:lnSpc>
            </a:pPr>
            <a:r>
              <a:rPr lang="en-US" altLang="zh-CN" sz="2800" b="1" dirty="0">
                <a:solidFill>
                  <a:srgbClr val="000000"/>
                </a:solidFill>
                <a:latin typeface="黑体" panose="02010609060101010101" pitchFamily="49" charset="-122"/>
                <a:ea typeface="黑体" panose="02010609060101010101" pitchFamily="49" charset="-122"/>
              </a:rPr>
              <a:t>C</a:t>
            </a:r>
            <a:r>
              <a:rPr lang="zh-CN" altLang="en-US" sz="2800" b="1" dirty="0">
                <a:solidFill>
                  <a:srgbClr val="000000"/>
                </a:solidFill>
                <a:latin typeface="黑体" panose="02010609060101010101" pitchFamily="49" charset="-122"/>
                <a:ea typeface="黑体" panose="02010609060101010101" pitchFamily="49" charset="-122"/>
              </a:rPr>
              <a:t>．反映热带自然景观特征</a:t>
            </a:r>
            <a:endParaRPr lang="zh-CN" altLang="en-US" sz="2800" b="1" dirty="0">
              <a:latin typeface="黑体" panose="02010609060101010101" pitchFamily="49" charset="-122"/>
              <a:ea typeface="黑体" panose="02010609060101010101" pitchFamily="49" charset="-122"/>
            </a:endParaRPr>
          </a:p>
          <a:p>
            <a:pPr>
              <a:lnSpc>
                <a:spcPct val="130000"/>
              </a:lnSpc>
            </a:pPr>
            <a:r>
              <a:rPr lang="en-US" altLang="zh-CN" sz="2800" b="1" dirty="0">
                <a:solidFill>
                  <a:srgbClr val="000000"/>
                </a:solidFill>
                <a:latin typeface="黑体" panose="02010609060101010101" pitchFamily="49" charset="-122"/>
                <a:ea typeface="黑体" panose="02010609060101010101" pitchFamily="49" charset="-122"/>
              </a:rPr>
              <a:t>D</a:t>
            </a:r>
            <a:r>
              <a:rPr lang="zh-CN" altLang="en-US" sz="2800" b="1" dirty="0">
                <a:solidFill>
                  <a:srgbClr val="000000"/>
                </a:solidFill>
                <a:latin typeface="黑体" panose="02010609060101010101" pitchFamily="49" charset="-122"/>
                <a:ea typeface="黑体" panose="02010609060101010101" pitchFamily="49" charset="-122"/>
              </a:rPr>
              <a:t>．在冬季观赏的效果最佳</a:t>
            </a:r>
          </a:p>
        </p:txBody>
      </p:sp>
      <p:sp>
        <p:nvSpPr>
          <p:cNvPr id="572421" name="Oval 5"/>
          <p:cNvSpPr>
            <a:spLocks noChangeArrowheads="1"/>
          </p:cNvSpPr>
          <p:nvPr/>
        </p:nvSpPr>
        <p:spPr bwMode="auto">
          <a:xfrm>
            <a:off x="593760" y="1881210"/>
            <a:ext cx="437598" cy="40479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1350"/>
          </a:p>
        </p:txBody>
      </p:sp>
      <p:sp>
        <p:nvSpPr>
          <p:cNvPr id="6" name="矩形 5"/>
          <p:cNvSpPr/>
          <p:nvPr/>
        </p:nvSpPr>
        <p:spPr>
          <a:xfrm>
            <a:off x="904447" y="83225"/>
            <a:ext cx="2082621" cy="369332"/>
          </a:xfrm>
          <a:prstGeom prst="rect">
            <a:avLst/>
          </a:prstGeom>
        </p:spPr>
        <p:txBody>
          <a:bodyPr wrap="none">
            <a:spAutoFit/>
          </a:bodyPr>
          <a:lstStyle/>
          <a:p>
            <a:r>
              <a:rPr lang="zh-CN" altLang="zh-CN" dirty="0">
                <a:ea typeface="宋体" panose="02010600030101010101" pitchFamily="2" charset="-122"/>
                <a:cs typeface="Times New Roman" panose="02020603050405020304" pitchFamily="18" charset="0"/>
              </a:rPr>
              <a:t>（</a:t>
            </a:r>
            <a:r>
              <a:rPr lang="en-US" altLang="zh-CN" dirty="0" smtClean="0">
                <a:ea typeface="宋体" panose="02010600030101010101" pitchFamily="2" charset="-122"/>
                <a:cs typeface="Times New Roman" panose="02020603050405020304" pitchFamily="18" charset="0"/>
              </a:rPr>
              <a:t>2011</a:t>
            </a:r>
            <a:r>
              <a:rPr lang="zh-CN" altLang="zh-CN" dirty="0" smtClean="0">
                <a:ea typeface="宋体" panose="02010600030101010101" pitchFamily="2" charset="-122"/>
                <a:cs typeface="Times New Roman" panose="02020603050405020304" pitchFamily="18" charset="0"/>
              </a:rPr>
              <a:t>北京</a:t>
            </a:r>
            <a:r>
              <a:rPr lang="zh-CN" altLang="zh-CN" dirty="0">
                <a:ea typeface="宋体" panose="02010600030101010101" pitchFamily="2" charset="-122"/>
                <a:cs typeface="Times New Roman" panose="02020603050405020304" pitchFamily="18" charset="0"/>
              </a:rPr>
              <a:t>文综）</a:t>
            </a:r>
            <a:endParaRPr lang="zh-CN" altLang="en-US" dirty="0"/>
          </a:p>
        </p:txBody>
      </p:sp>
    </p:spTree>
    <p:extLst>
      <p:ext uri="{BB962C8B-B14F-4D97-AF65-F5344CB8AC3E}">
        <p14:creationId xmlns:p14="http://schemas.microsoft.com/office/powerpoint/2010/main" val="2968780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2421"/>
                                        </p:tgtEl>
                                        <p:attrNameLst>
                                          <p:attrName>style.visibility</p:attrName>
                                        </p:attrNameLst>
                                      </p:cBhvr>
                                      <p:to>
                                        <p:strVal val="visible"/>
                                      </p:to>
                                    </p:set>
                                    <p:animEffect transition="in" filter="blinds(horizontal)">
                                      <p:cBhvr>
                                        <p:cTn id="7" dur="500"/>
                                        <p:tgtEl>
                                          <p:spTgt spid="572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377581" y="163369"/>
            <a:ext cx="6229350" cy="1754326"/>
          </a:xfrm>
          <a:prstGeom prst="rect">
            <a:avLst/>
          </a:prstGeom>
          <a:solidFill>
            <a:srgbClr val="FFFFFF"/>
          </a:solid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0000CC"/>
                </a:solidFill>
                <a:latin typeface="黑体" panose="02010609060101010101" pitchFamily="49" charset="-122"/>
                <a:ea typeface="黑体" panose="02010609060101010101" pitchFamily="49" charset="-122"/>
              </a:rPr>
              <a:t>二</a:t>
            </a:r>
            <a:r>
              <a:rPr lang="en-US" altLang="zh-CN" sz="3600" b="1" dirty="0" smtClean="0">
                <a:solidFill>
                  <a:srgbClr val="0000CC"/>
                </a:solidFill>
                <a:latin typeface="黑体" panose="02010609060101010101" pitchFamily="49" charset="-122"/>
                <a:ea typeface="黑体" panose="02010609060101010101" pitchFamily="49" charset="-122"/>
              </a:rPr>
              <a:t>.</a:t>
            </a:r>
            <a:r>
              <a:rPr lang="zh-CN" altLang="en-US" sz="3600" b="1" dirty="0" smtClean="0">
                <a:solidFill>
                  <a:srgbClr val="0000CC"/>
                </a:solidFill>
                <a:latin typeface="黑体" panose="02010609060101010101" pitchFamily="49" charset="-122"/>
                <a:ea typeface="黑体" panose="02010609060101010101" pitchFamily="49" charset="-122"/>
              </a:rPr>
              <a:t>旅游资源</a:t>
            </a:r>
            <a:r>
              <a:rPr lang="zh-CN" altLang="en-US" sz="3600" b="1" dirty="0">
                <a:solidFill>
                  <a:srgbClr val="0000CC"/>
                </a:solidFill>
                <a:latin typeface="黑体" panose="02010609060101010101" pitchFamily="49" charset="-122"/>
                <a:ea typeface="黑体" panose="02010609060101010101" pitchFamily="49" charset="-122"/>
              </a:rPr>
              <a:t>的综合评价</a:t>
            </a:r>
            <a:endParaRPr lang="en-US" altLang="zh-CN" sz="3600" b="1" dirty="0">
              <a:solidFill>
                <a:srgbClr val="0000CC"/>
              </a:solidFill>
              <a:latin typeface="黑体" panose="02010609060101010101" pitchFamily="49" charset="-122"/>
              <a:ea typeface="黑体" panose="02010609060101010101" pitchFamily="49" charset="-122"/>
            </a:endParaRPr>
          </a:p>
          <a:p>
            <a:r>
              <a:rPr lang="en-US" altLang="zh-CN" sz="3600" b="1" dirty="0" smtClean="0">
                <a:solidFill>
                  <a:srgbClr val="0000CC"/>
                </a:solidFill>
                <a:latin typeface="黑体" panose="02010609060101010101" pitchFamily="49" charset="-122"/>
                <a:ea typeface="黑体" panose="02010609060101010101" pitchFamily="49" charset="-122"/>
              </a:rPr>
              <a:t>1.</a:t>
            </a:r>
            <a:r>
              <a:rPr lang="zh-CN" altLang="en-US" sz="3600" b="1" dirty="0" smtClean="0">
                <a:solidFill>
                  <a:srgbClr val="0000CC"/>
                </a:solidFill>
                <a:latin typeface="黑体" panose="02010609060101010101" pitchFamily="49" charset="-122"/>
                <a:ea typeface="黑体" panose="02010609060101010101" pitchFamily="49" charset="-122"/>
              </a:rPr>
              <a:t>旅游</a:t>
            </a:r>
            <a:r>
              <a:rPr lang="zh-CN" altLang="en-US" sz="3600" b="1" dirty="0">
                <a:solidFill>
                  <a:srgbClr val="0000CC"/>
                </a:solidFill>
                <a:latin typeface="黑体" panose="02010609060101010101" pitchFamily="49" charset="-122"/>
                <a:ea typeface="黑体" panose="02010609060101010101" pitchFamily="49" charset="-122"/>
              </a:rPr>
              <a:t>景观欣赏方法</a:t>
            </a:r>
          </a:p>
          <a:p>
            <a:endParaRPr lang="en-US" altLang="zh-CN" sz="3600" b="1" dirty="0">
              <a:solidFill>
                <a:srgbClr val="0000CC"/>
              </a:solidFill>
              <a:latin typeface="黑体" panose="02010609060101010101" pitchFamily="49" charset="-122"/>
              <a:ea typeface="黑体" panose="02010609060101010101" pitchFamily="49" charset="-122"/>
            </a:endParaRPr>
          </a:p>
        </p:txBody>
      </p:sp>
      <p:sp>
        <p:nvSpPr>
          <p:cNvPr id="3" name="Rectangle 3"/>
          <p:cNvSpPr>
            <a:spLocks noChangeArrowheads="1"/>
          </p:cNvSpPr>
          <p:nvPr/>
        </p:nvSpPr>
        <p:spPr bwMode="auto">
          <a:xfrm>
            <a:off x="2057400" y="2057400"/>
            <a:ext cx="5314950" cy="2400657"/>
          </a:xfrm>
          <a:prstGeom prst="rect">
            <a:avLst/>
          </a:prstGeom>
          <a:noFill/>
          <a:ln w="9525" algn="ctr">
            <a:noFill/>
            <a:miter lim="800000"/>
            <a:headEnd/>
            <a:tailEnd/>
          </a:ln>
        </p:spPr>
        <p:txBody>
          <a:bodyPr>
            <a:spAutoFit/>
          </a:bodyPr>
          <a:lstStyle/>
          <a:p>
            <a:r>
              <a:rPr lang="zh-CN" altLang="en-US" sz="3000" b="1" dirty="0">
                <a:solidFill>
                  <a:srgbClr val="FF0000"/>
                </a:solidFill>
                <a:latin typeface="黑体" pitchFamily="2" charset="-122"/>
                <a:ea typeface="黑体" pitchFamily="2" charset="-122"/>
              </a:rPr>
              <a:t>选择位置</a:t>
            </a:r>
          </a:p>
          <a:p>
            <a:r>
              <a:rPr lang="zh-CN" altLang="en-US" sz="3000" b="1" dirty="0">
                <a:solidFill>
                  <a:srgbClr val="FF0000"/>
                </a:solidFill>
                <a:latin typeface="黑体" pitchFamily="2" charset="-122"/>
                <a:ea typeface="黑体" pitchFamily="2" charset="-122"/>
              </a:rPr>
              <a:t>把握时机</a:t>
            </a:r>
          </a:p>
          <a:p>
            <a:r>
              <a:rPr lang="zh-CN" altLang="en-US" sz="3000" b="1" dirty="0">
                <a:solidFill>
                  <a:srgbClr val="FF0000"/>
                </a:solidFill>
                <a:latin typeface="黑体" pitchFamily="2" charset="-122"/>
                <a:ea typeface="黑体" pitchFamily="2" charset="-122"/>
              </a:rPr>
              <a:t>抓住特色</a:t>
            </a:r>
          </a:p>
          <a:p>
            <a:r>
              <a:rPr lang="zh-CN" altLang="en-US" sz="3000" b="1" dirty="0">
                <a:latin typeface="黑体" pitchFamily="2" charset="-122"/>
                <a:ea typeface="黑体" pitchFamily="2" charset="-122"/>
              </a:rPr>
              <a:t>领悟自然与人文和谐</a:t>
            </a:r>
          </a:p>
          <a:p>
            <a:r>
              <a:rPr lang="zh-CN" altLang="en-US" sz="3000" b="1" dirty="0">
                <a:latin typeface="黑体" pitchFamily="2" charset="-122"/>
                <a:ea typeface="黑体" pitchFamily="2" charset="-122"/>
              </a:rPr>
              <a:t>以情观景</a:t>
            </a:r>
          </a:p>
        </p:txBody>
      </p:sp>
      <p:sp>
        <p:nvSpPr>
          <p:cNvPr id="4" name="AutoShape 4"/>
          <p:cNvSpPr>
            <a:spLocks/>
          </p:cNvSpPr>
          <p:nvPr/>
        </p:nvSpPr>
        <p:spPr bwMode="auto">
          <a:xfrm>
            <a:off x="1714500" y="2000250"/>
            <a:ext cx="285750" cy="2514600"/>
          </a:xfrm>
          <a:prstGeom prst="leftBrace">
            <a:avLst>
              <a:gd name="adj1" fmla="val 73333"/>
              <a:gd name="adj2" fmla="val 50000"/>
            </a:avLst>
          </a:prstGeom>
          <a:noFill/>
          <a:ln w="57150">
            <a:solidFill>
              <a:schemeClr val="hlink"/>
            </a:solidFill>
            <a:round/>
            <a:headEnd/>
            <a:tailEnd/>
          </a:ln>
        </p:spPr>
        <p:txBody>
          <a:bodyPr wrap="none" anchor="ctr"/>
          <a:lstStyle/>
          <a:p>
            <a:endParaRPr lang="zh-CN" altLang="en-US" sz="1350"/>
          </a:p>
        </p:txBody>
      </p:sp>
      <p:sp>
        <p:nvSpPr>
          <p:cNvPr id="5" name="Rectangle 6"/>
          <p:cNvSpPr>
            <a:spLocks noChangeArrowheads="1"/>
          </p:cNvSpPr>
          <p:nvPr/>
        </p:nvSpPr>
        <p:spPr bwMode="auto">
          <a:xfrm>
            <a:off x="3829050" y="2057400"/>
            <a:ext cx="3543300" cy="461665"/>
          </a:xfrm>
          <a:prstGeom prst="rect">
            <a:avLst/>
          </a:prstGeom>
          <a:solidFill>
            <a:schemeClr val="bg1"/>
          </a:solidFill>
          <a:ln w="9525" algn="ctr">
            <a:noFill/>
            <a:miter lim="800000"/>
            <a:headEnd/>
            <a:tailEnd/>
          </a:ln>
        </p:spPr>
        <p:txBody>
          <a:bodyPr>
            <a:spAutoFit/>
          </a:bodyPr>
          <a:lstStyle/>
          <a:p>
            <a:pPr algn="ctr"/>
            <a:r>
              <a:rPr lang="zh-CN" altLang="en-US" sz="2400" b="1" dirty="0">
                <a:solidFill>
                  <a:schemeClr val="tx1"/>
                </a:solidFill>
                <a:latin typeface="黑体" pitchFamily="2" charset="-122"/>
                <a:ea typeface="黑体" pitchFamily="2" charset="-122"/>
              </a:rPr>
              <a:t>距离、角度、动态</a:t>
            </a:r>
          </a:p>
        </p:txBody>
      </p:sp>
      <p:sp>
        <p:nvSpPr>
          <p:cNvPr id="6" name="Rectangle 7"/>
          <p:cNvSpPr>
            <a:spLocks noChangeArrowheads="1"/>
          </p:cNvSpPr>
          <p:nvPr/>
        </p:nvSpPr>
        <p:spPr bwMode="auto">
          <a:xfrm>
            <a:off x="3886200" y="2571750"/>
            <a:ext cx="3543300" cy="461665"/>
          </a:xfrm>
          <a:prstGeom prst="rect">
            <a:avLst/>
          </a:prstGeom>
          <a:solidFill>
            <a:schemeClr val="bg1"/>
          </a:solidFill>
          <a:ln w="9525" algn="ctr">
            <a:noFill/>
            <a:miter lim="800000"/>
            <a:headEnd/>
            <a:tailEnd/>
          </a:ln>
        </p:spPr>
        <p:txBody>
          <a:bodyPr>
            <a:spAutoFit/>
          </a:bodyPr>
          <a:lstStyle/>
          <a:p>
            <a:pPr algn="ctr"/>
            <a:r>
              <a:rPr lang="zh-CN" altLang="en-US" sz="2400" b="1" dirty="0">
                <a:solidFill>
                  <a:schemeClr val="tx1"/>
                </a:solidFill>
                <a:latin typeface="黑体" pitchFamily="2" charset="-122"/>
                <a:ea typeface="黑体" pitchFamily="2" charset="-122"/>
              </a:rPr>
              <a:t>时间、天气、季节</a:t>
            </a:r>
          </a:p>
        </p:txBody>
      </p:sp>
      <p:sp>
        <p:nvSpPr>
          <p:cNvPr id="7" name="Rectangle 8"/>
          <p:cNvSpPr>
            <a:spLocks noChangeArrowheads="1"/>
          </p:cNvSpPr>
          <p:nvPr/>
        </p:nvSpPr>
        <p:spPr bwMode="auto">
          <a:xfrm>
            <a:off x="4686300" y="3028950"/>
            <a:ext cx="1600200" cy="461665"/>
          </a:xfrm>
          <a:prstGeom prst="rect">
            <a:avLst/>
          </a:prstGeom>
          <a:solidFill>
            <a:schemeClr val="bg1"/>
          </a:solidFill>
          <a:ln w="9525" algn="ctr">
            <a:noFill/>
            <a:miter lim="800000"/>
            <a:headEnd/>
            <a:tailEnd/>
          </a:ln>
        </p:spPr>
        <p:txBody>
          <a:bodyPr>
            <a:spAutoFit/>
          </a:bodyPr>
          <a:lstStyle/>
          <a:p>
            <a:r>
              <a:rPr lang="zh-CN" altLang="en-US" sz="2400" b="1" dirty="0">
                <a:latin typeface="黑体" pitchFamily="2" charset="-122"/>
                <a:ea typeface="黑体" pitchFamily="2" charset="-122"/>
              </a:rPr>
              <a:t>了解景点</a:t>
            </a:r>
          </a:p>
        </p:txBody>
      </p:sp>
    </p:spTree>
    <p:extLst>
      <p:ext uri="{BB962C8B-B14F-4D97-AF65-F5344CB8AC3E}">
        <p14:creationId xmlns:p14="http://schemas.microsoft.com/office/powerpoint/2010/main" val="338464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矩形 1"/>
          <p:cNvSpPr>
            <a:spLocks noChangeArrowheads="1"/>
          </p:cNvSpPr>
          <p:nvPr/>
        </p:nvSpPr>
        <p:spPr bwMode="auto">
          <a:xfrm>
            <a:off x="1371600" y="285750"/>
            <a:ext cx="6229350"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0000CC"/>
                </a:solidFill>
                <a:latin typeface="黑体" panose="02010609060101010101" pitchFamily="49" charset="-122"/>
                <a:ea typeface="黑体" panose="02010609060101010101" pitchFamily="49" charset="-122"/>
              </a:rPr>
              <a:t>二</a:t>
            </a:r>
            <a:r>
              <a:rPr lang="en-US" altLang="zh-CN" sz="3600" b="1" dirty="0" smtClean="0">
                <a:solidFill>
                  <a:srgbClr val="0000CC"/>
                </a:solidFill>
                <a:latin typeface="黑体" panose="02010609060101010101" pitchFamily="49" charset="-122"/>
                <a:ea typeface="黑体" panose="02010609060101010101" pitchFamily="49" charset="-122"/>
              </a:rPr>
              <a:t>.</a:t>
            </a:r>
            <a:r>
              <a:rPr lang="zh-CN" altLang="en-US" sz="3600" b="1" dirty="0" smtClean="0">
                <a:solidFill>
                  <a:srgbClr val="0000CC"/>
                </a:solidFill>
                <a:latin typeface="黑体" panose="02010609060101010101" pitchFamily="49" charset="-122"/>
                <a:ea typeface="黑体" panose="02010609060101010101" pitchFamily="49" charset="-122"/>
              </a:rPr>
              <a:t>旅游资源</a:t>
            </a:r>
            <a:r>
              <a:rPr lang="zh-CN" altLang="en-US" sz="3600" b="1" dirty="0">
                <a:solidFill>
                  <a:srgbClr val="0000CC"/>
                </a:solidFill>
                <a:latin typeface="黑体" panose="02010609060101010101" pitchFamily="49" charset="-122"/>
                <a:ea typeface="黑体" panose="02010609060101010101" pitchFamily="49" charset="-122"/>
              </a:rPr>
              <a:t>的综合评价</a:t>
            </a:r>
            <a:endParaRPr lang="en-US" altLang="zh-CN" sz="3600" b="1" dirty="0">
              <a:solidFill>
                <a:srgbClr val="0000CC"/>
              </a:solidFill>
              <a:latin typeface="黑体" panose="02010609060101010101" pitchFamily="49" charset="-122"/>
              <a:ea typeface="黑体" panose="02010609060101010101" pitchFamily="49" charset="-122"/>
            </a:endParaRPr>
          </a:p>
          <a:p>
            <a:endParaRPr lang="en-US" altLang="zh-CN" sz="3600" b="1" dirty="0" smtClean="0">
              <a:solidFill>
                <a:srgbClr val="0000CC"/>
              </a:solidFill>
              <a:latin typeface="黑体" panose="02010609060101010101" pitchFamily="49" charset="-122"/>
              <a:ea typeface="黑体" panose="02010609060101010101" pitchFamily="49" charset="-122"/>
            </a:endParaRPr>
          </a:p>
          <a:p>
            <a:r>
              <a:rPr lang="en-US" altLang="zh-CN" sz="3600" b="1" dirty="0" smtClean="0">
                <a:solidFill>
                  <a:srgbClr val="0000CC"/>
                </a:solidFill>
                <a:latin typeface="黑体" panose="02010609060101010101" pitchFamily="49" charset="-122"/>
                <a:ea typeface="黑体" panose="02010609060101010101" pitchFamily="49" charset="-122"/>
              </a:rPr>
              <a:t>2.</a:t>
            </a:r>
            <a:r>
              <a:rPr lang="zh-CN" altLang="en-US" sz="4050" b="1" dirty="0" smtClean="0">
                <a:solidFill>
                  <a:srgbClr val="0000CC"/>
                </a:solidFill>
                <a:latin typeface="黑体" panose="02010609060101010101" pitchFamily="49" charset="-122"/>
                <a:ea typeface="黑体" panose="02010609060101010101" pitchFamily="49" charset="-122"/>
              </a:rPr>
              <a:t>中外</a:t>
            </a:r>
            <a:r>
              <a:rPr lang="zh-CN" altLang="en-US" sz="4050" b="1" dirty="0">
                <a:solidFill>
                  <a:srgbClr val="0000CC"/>
                </a:solidFill>
                <a:latin typeface="黑体" panose="02010609060101010101" pitchFamily="49" charset="-122"/>
                <a:ea typeface="黑体" panose="02010609060101010101" pitchFamily="49" charset="-122"/>
              </a:rPr>
              <a:t>著名旅游景区的景观特点及其形成</a:t>
            </a:r>
            <a:r>
              <a:rPr lang="zh-CN" altLang="en-US" sz="4050" b="1" dirty="0" smtClean="0">
                <a:solidFill>
                  <a:srgbClr val="0000CC"/>
                </a:solidFill>
                <a:latin typeface="黑体" panose="02010609060101010101" pitchFamily="49" charset="-122"/>
                <a:ea typeface="黑体" panose="02010609060101010101" pitchFamily="49" charset="-122"/>
              </a:rPr>
              <a:t>原因</a:t>
            </a:r>
            <a:endParaRPr lang="en-US" altLang="zh-CN" sz="3600" b="1" dirty="0">
              <a:solidFill>
                <a:srgbClr val="0000CC"/>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7759727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3169</TotalTime>
  <Words>2010</Words>
  <Application>Microsoft Office PowerPoint</Application>
  <PresentationFormat>全屏显示(16:9)</PresentationFormat>
  <Paragraphs>225</Paragraphs>
  <Slides>32</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32</vt:i4>
      </vt:variant>
    </vt:vector>
  </HeadingPairs>
  <TitlesOfParts>
    <vt:vector size="45" baseType="lpstr">
      <vt:lpstr>汉仪旗黑-85S</vt:lpstr>
      <vt:lpstr>黑体</vt:lpstr>
      <vt:lpstr>华文楷体</vt:lpstr>
      <vt:lpstr>楷体</vt:lpstr>
      <vt:lpstr>楷体_GB2312</vt:lpstr>
      <vt:lpstr>宋体</vt:lpstr>
      <vt:lpstr>微软雅黑</vt:lpstr>
      <vt:lpstr>Arial</vt:lpstr>
      <vt:lpstr>Calibri</vt:lpstr>
      <vt:lpstr>Tahoma</vt:lpstr>
      <vt:lpstr>Times New Roman</vt:lpstr>
      <vt:lpstr>Wingdings</vt:lpstr>
      <vt:lpstr>1_Office 主题​​</vt:lpstr>
      <vt:lpstr>整体把握 旅游地理分析思路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刘晓曦</dc:creator>
  <cp:lastModifiedBy>高鹏</cp:lastModifiedBy>
  <cp:revision>51</cp:revision>
  <dcterms:created xsi:type="dcterms:W3CDTF">2020-02-01T11:21:51Z</dcterms:created>
  <dcterms:modified xsi:type="dcterms:W3CDTF">2020-02-10T01:52:13Z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