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3" r:id="rId4"/>
    <p:sldId id="274" r:id="rId5"/>
    <p:sldId id="282" r:id="rId6"/>
    <p:sldId id="283" r:id="rId7"/>
    <p:sldId id="278" r:id="rId8"/>
    <p:sldId id="275" r:id="rId9"/>
    <p:sldId id="276" r:id="rId10"/>
    <p:sldId id="277" r:id="rId11"/>
    <p:sldId id="279" r:id="rId12"/>
    <p:sldId id="280" r:id="rId13"/>
    <p:sldId id="281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64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22867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6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7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3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5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20/2/9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tags" Target="../tags/tag1.xml"/><Relationship Id="rId22" Type="http://schemas.openxmlformats.org/officeDocument/2006/relationships/tags" Target="../tags/tag2.xml"/><Relationship Id="rId23" Type="http://schemas.openxmlformats.org/officeDocument/2006/relationships/tags" Target="../tags/tag3.xml"/><Relationship Id="rId24" Type="http://schemas.openxmlformats.org/officeDocument/2006/relationships/tags" Target="../tags/tag4.xml"/><Relationship Id="rId25" Type="http://schemas.openxmlformats.org/officeDocument/2006/relationships/tags" Target="../tags/tag5.xml"/><Relationship Id="rId2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20/2/9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.png"/><Relationship Id="rId1" Type="http://schemas.openxmlformats.org/officeDocument/2006/relationships/tags" Target="../tags/tag15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7.jpe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0" y="1918980"/>
            <a:ext cx="9143999" cy="72834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zh-CN" altLang="zh-CN" dirty="0" smtClean="0"/>
              <a:t>《地域联系方式、特点与作用分析》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区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和平街一中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苑萍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作用分析</a:t>
            </a:r>
            <a:r>
              <a:rPr lang="zh-CN" altLang="en-US" dirty="0"/>
              <a:t>：</a:t>
            </a: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63679" y="1732934"/>
            <a:ext cx="479322" cy="1644859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800" dirty="0" smtClean="0"/>
              <a:t>交通运输</a:t>
            </a:r>
            <a:endParaRPr lang="zh-CN" altLang="en-US" sz="1800" dirty="0"/>
          </a:p>
        </p:txBody>
      </p:sp>
      <p:cxnSp>
        <p:nvCxnSpPr>
          <p:cNvPr id="6" name="直接箭头连接符 5"/>
          <p:cNvCxnSpPr>
            <a:stCxn id="4" idx="3"/>
          </p:cNvCxnSpPr>
          <p:nvPr/>
        </p:nvCxnSpPr>
        <p:spPr>
          <a:xfrm>
            <a:off x="1143001" y="2555364"/>
            <a:ext cx="1142999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391334" y="2128987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作用</a:t>
            </a:r>
            <a:endParaRPr lang="zh-CN" altLang="en-US" dirty="0"/>
          </a:p>
        </p:txBody>
      </p:sp>
      <p:sp>
        <p:nvSpPr>
          <p:cNvPr id="10" name="左大括号 9"/>
          <p:cNvSpPr/>
          <p:nvPr/>
        </p:nvSpPr>
        <p:spPr>
          <a:xfrm>
            <a:off x="2286000" y="1264880"/>
            <a:ext cx="464574" cy="258096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809568" y="1264879"/>
            <a:ext cx="4358148" cy="1153855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经济意义：提高效率（时间、距离）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</a:t>
            </a:r>
            <a:r>
              <a:rPr lang="zh-CN" altLang="en-US" b="1" dirty="0" smtClean="0"/>
              <a:t>带动相关产业、促进经济发展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</a:t>
            </a:r>
            <a:r>
              <a:rPr lang="zh-CN" altLang="en-US" b="1" dirty="0" smtClean="0"/>
              <a:t>提高城市化</a:t>
            </a:r>
            <a:endParaRPr lang="en-US" altLang="zh-CN" b="1" dirty="0" smtClean="0"/>
          </a:p>
          <a:p>
            <a:endParaRPr lang="zh-CN" altLang="en-US" b="1" dirty="0" smtClean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809568" y="2752008"/>
            <a:ext cx="4358148" cy="1153855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社会意义：方便出行、拉动就业、增加居民收入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</a:t>
            </a:r>
            <a:r>
              <a:rPr lang="zh-CN" altLang="en-US" b="1" dirty="0" smtClean="0"/>
              <a:t>加强对外交流（文化交流）</a:t>
            </a:r>
            <a:endParaRPr lang="en-US" altLang="zh-CN" b="1" dirty="0" smtClean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             </a:t>
            </a:r>
            <a:endParaRPr lang="zh-CN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2729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0"/>
            <a:ext cx="813917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巩固应用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" y="376216"/>
            <a:ext cx="9144000" cy="789039"/>
          </a:xfrm>
        </p:spPr>
        <p:txBody>
          <a:bodyPr>
            <a:normAutofit fontScale="25000" lnSpcReduction="20000"/>
          </a:bodyPr>
          <a:lstStyle/>
          <a:p>
            <a:r>
              <a:rPr lang="zh-CN" altLang="en-US" sz="6400" dirty="0"/>
              <a:t>（</a:t>
            </a:r>
            <a:r>
              <a:rPr lang="en-US" altLang="zh-CN" sz="6400" dirty="0"/>
              <a:t>2018</a:t>
            </a:r>
            <a:r>
              <a:rPr lang="zh-CN" altLang="en-US" sz="6400" dirty="0"/>
              <a:t>）</a:t>
            </a:r>
            <a:r>
              <a:rPr lang="zh-CN" altLang="zh-CN" sz="6400" dirty="0"/>
              <a:t>在全球化背景下，中国与多米尼加等拉丁美洲国家的经济交流合作不断</a:t>
            </a:r>
            <a:r>
              <a:rPr lang="zh-CN" altLang="zh-CN" sz="6400" dirty="0" smtClean="0"/>
              <a:t>深化</a:t>
            </a:r>
            <a:endParaRPr lang="en-US" altLang="zh-CN" sz="6400" dirty="0" smtClean="0"/>
          </a:p>
          <a:p>
            <a:r>
              <a:rPr lang="zh-CN" altLang="zh-CN" sz="6400" dirty="0"/>
              <a:t>列举该国主要交通运输方式，任选其一概述分布特点。（</a:t>
            </a:r>
            <a:r>
              <a:rPr lang="en-US" altLang="zh-CN" sz="6400" dirty="0"/>
              <a:t>8</a:t>
            </a:r>
            <a:r>
              <a:rPr lang="zh-CN" altLang="zh-CN" sz="6400" dirty="0"/>
              <a:t>分）</a:t>
            </a:r>
          </a:p>
          <a:p>
            <a:endParaRPr lang="zh-CN" altLang="en-US" sz="2800" dirty="0"/>
          </a:p>
        </p:txBody>
      </p:sp>
      <p:pic>
        <p:nvPicPr>
          <p:cNvPr id="4" name="图片 3" descr="说明: C:\Users\Administrator\Desktop\高考工作\北京\地理图\北京\北京文综图16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" y="1225068"/>
            <a:ext cx="4922777" cy="31478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5021827" y="1165256"/>
            <a:ext cx="412217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海运、铁路、公路、航空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endParaRPr lang="zh-CN" altLang="zh-CN" sz="1600" dirty="0"/>
          </a:p>
          <a:p>
            <a:r>
              <a:rPr lang="zh-CN" altLang="zh-CN" sz="1600" dirty="0"/>
              <a:t>海运分布特点：沿海分布，靠近城市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endParaRPr lang="zh-CN" altLang="zh-CN" sz="1600" dirty="0"/>
          </a:p>
          <a:p>
            <a:pPr lvl="0"/>
            <a:r>
              <a:rPr lang="zh-CN" altLang="zh-CN" sz="1600" dirty="0"/>
              <a:t>航空分布特点</a:t>
            </a:r>
            <a:r>
              <a:rPr lang="zh-CN" altLang="zh-CN" sz="1600" dirty="0" smtClean="0"/>
              <a:t>：</a:t>
            </a:r>
            <a:endParaRPr lang="en-US" altLang="zh-CN" sz="1600" dirty="0" smtClean="0"/>
          </a:p>
          <a:p>
            <a:pPr lvl="0"/>
            <a:r>
              <a:rPr lang="zh-CN" altLang="zh-CN" sz="1600" dirty="0" smtClean="0"/>
              <a:t>机场</a:t>
            </a:r>
            <a:r>
              <a:rPr lang="zh-CN" altLang="zh-CN" sz="1600" dirty="0"/>
              <a:t>主要分布于北部和南部沿海平原地区，靠近城市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lvl="0"/>
            <a:endParaRPr lang="zh-CN" altLang="zh-CN" sz="1600" dirty="0"/>
          </a:p>
          <a:p>
            <a:pPr lvl="0"/>
            <a:r>
              <a:rPr lang="zh-CN" altLang="zh-CN" sz="1600" dirty="0"/>
              <a:t>铁路分布特点</a:t>
            </a:r>
            <a:r>
              <a:rPr lang="zh-CN" altLang="zh-CN" sz="1600" dirty="0" smtClean="0"/>
              <a:t>：</a:t>
            </a:r>
            <a:endParaRPr lang="en-US" altLang="zh-CN" sz="1600" dirty="0" smtClean="0"/>
          </a:p>
          <a:p>
            <a:pPr lvl="0"/>
            <a:r>
              <a:rPr lang="zh-CN" altLang="zh-CN" sz="1600" dirty="0" smtClean="0"/>
              <a:t>北部</a:t>
            </a:r>
            <a:r>
              <a:rPr lang="zh-CN" altLang="zh-CN" sz="1600" dirty="0"/>
              <a:t>和南部沿海平原地区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lvl="0"/>
            <a:endParaRPr lang="zh-CN" altLang="zh-CN" sz="1600" dirty="0"/>
          </a:p>
          <a:p>
            <a:pPr lvl="0"/>
            <a:r>
              <a:rPr lang="zh-CN" altLang="zh-CN" sz="1600" dirty="0"/>
              <a:t>公路分布特点</a:t>
            </a:r>
            <a:r>
              <a:rPr lang="zh-CN" altLang="zh-CN" sz="1600" dirty="0" smtClean="0"/>
              <a:t>：</a:t>
            </a:r>
            <a:endParaRPr lang="en-US" altLang="zh-CN" sz="1600" dirty="0" smtClean="0"/>
          </a:p>
          <a:p>
            <a:pPr lvl="0"/>
            <a:r>
              <a:rPr lang="zh-CN" altLang="zh-CN" sz="1600" dirty="0" smtClean="0"/>
              <a:t>东部</a:t>
            </a:r>
            <a:r>
              <a:rPr lang="zh-CN" altLang="zh-CN" sz="1600" dirty="0"/>
              <a:t>平原密集、西部山区稀疏。</a:t>
            </a:r>
          </a:p>
        </p:txBody>
      </p:sp>
    </p:spTree>
    <p:extLst>
      <p:ext uri="{BB962C8B-B14F-4D97-AF65-F5344CB8AC3E}">
        <p14:creationId xmlns:p14="http://schemas.microsoft.com/office/powerpoint/2010/main" val="6657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727" y="0"/>
            <a:ext cx="8422546" cy="1400961"/>
          </a:xfrm>
        </p:spPr>
        <p:txBody>
          <a:bodyPr>
            <a:normAutofit/>
          </a:bodyPr>
          <a:lstStyle/>
          <a:p>
            <a:r>
              <a:rPr lang="zh-CN" altLang="zh-CN" sz="1400" dirty="0"/>
              <a:t>（</a:t>
            </a:r>
            <a:r>
              <a:rPr lang="en-US" altLang="zh-CN" sz="1400" dirty="0"/>
              <a:t>2019</a:t>
            </a:r>
            <a:r>
              <a:rPr lang="zh-CN" altLang="zh-CN" sz="1400" dirty="0"/>
              <a:t>海淀期末）建设中的川藏铁路东起四川省成都市，途经雅安、昌都、林芝等地，最终抵达西藏自治区首府拉萨市。全线运营长度约</a:t>
            </a:r>
            <a:r>
              <a:rPr lang="en-US" altLang="zh-CN" sz="1400" dirty="0"/>
              <a:t>1900km</a:t>
            </a:r>
            <a:r>
              <a:rPr lang="zh-CN" altLang="zh-CN" sz="1400" dirty="0"/>
              <a:t>，累计爬升高度达</a:t>
            </a:r>
            <a:r>
              <a:rPr lang="en-US" altLang="zh-CN" sz="1400" dirty="0"/>
              <a:t>16 000 m</a:t>
            </a:r>
            <a:r>
              <a:rPr lang="zh-CN" altLang="zh-CN" sz="1400" dirty="0"/>
              <a:t>。铁路经过四川盆地、横断山区、青藏高原等地形区，所经区域地形条件极其复杂，堪称“最具挑战的铁路工程”。说出铁路建成后对西藏带来的有利影响。（</a:t>
            </a:r>
            <a:r>
              <a:rPr lang="en-US" altLang="zh-CN" sz="1400" dirty="0"/>
              <a:t>5</a:t>
            </a:r>
            <a:r>
              <a:rPr lang="zh-CN" altLang="zh-CN" sz="1400" dirty="0"/>
              <a:t>分）</a:t>
            </a:r>
          </a:p>
          <a:p>
            <a:endParaRPr lang="zh-CN" altLang="zh-CN" sz="1400" dirty="0"/>
          </a:p>
          <a:p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96" y="1478504"/>
            <a:ext cx="7083794" cy="195786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516194" y="3676713"/>
            <a:ext cx="83697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/>
              <a:t> 完善了当地的交通网络；</a:t>
            </a:r>
            <a:r>
              <a:rPr lang="en-US" altLang="zh-CN" sz="1600" dirty="0"/>
              <a:t>  </a:t>
            </a:r>
            <a:r>
              <a:rPr lang="zh-CN" altLang="zh-CN" sz="1600" dirty="0"/>
              <a:t>促进西藏与内地间的商品往来，改善西藏物资供应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r>
              <a:rPr lang="en-US" altLang="zh-CN" sz="1600" dirty="0" smtClean="0"/>
              <a:t> </a:t>
            </a:r>
          </a:p>
          <a:p>
            <a:r>
              <a:rPr lang="zh-CN" altLang="zh-CN" sz="1600" dirty="0" smtClean="0"/>
              <a:t>促进</a:t>
            </a:r>
            <a:r>
              <a:rPr lang="zh-CN" altLang="zh-CN" sz="1600" dirty="0"/>
              <a:t>西藏资源开发、旅游业的发展，带动西藏经济发展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r>
              <a:rPr lang="en-US" altLang="zh-CN" sz="1600" dirty="0"/>
              <a:t> </a:t>
            </a:r>
            <a:endParaRPr lang="en-US" altLang="zh-CN" sz="1600" dirty="0" smtClean="0"/>
          </a:p>
          <a:p>
            <a:r>
              <a:rPr lang="zh-CN" altLang="zh-CN" sz="1600" dirty="0" smtClean="0"/>
              <a:t>促进</a:t>
            </a:r>
            <a:r>
              <a:rPr lang="zh-CN" altLang="zh-CN" sz="1600" dirty="0"/>
              <a:t>区域间的人员流动，促进文化交流，加强民族团结；</a:t>
            </a:r>
            <a:r>
              <a:rPr lang="en-US" altLang="zh-CN" sz="1600" dirty="0"/>
              <a:t> </a:t>
            </a:r>
            <a:r>
              <a:rPr lang="zh-CN" altLang="zh-CN" sz="1600" dirty="0"/>
              <a:t>巩固国防安全。</a:t>
            </a:r>
          </a:p>
        </p:txBody>
      </p:sp>
    </p:spTree>
    <p:extLst>
      <p:ext uri="{BB962C8B-B14F-4D97-AF65-F5344CB8AC3E}">
        <p14:creationId xmlns:p14="http://schemas.microsoft.com/office/powerpoint/2010/main" val="3839310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0"/>
            <a:ext cx="9144000" cy="1929468"/>
          </a:xfrm>
        </p:spPr>
        <p:txBody>
          <a:bodyPr>
            <a:normAutofit/>
          </a:bodyPr>
          <a:lstStyle/>
          <a:p>
            <a:r>
              <a:rPr lang="zh-CN" altLang="zh-CN" sz="1400" dirty="0"/>
              <a:t>（</a:t>
            </a:r>
            <a:r>
              <a:rPr lang="en-US" altLang="zh-CN" sz="1400" dirty="0"/>
              <a:t>2019</a:t>
            </a:r>
            <a:r>
              <a:rPr lang="zh-CN" altLang="zh-CN" sz="1400" dirty="0"/>
              <a:t>朝阳二模</a:t>
            </a:r>
            <a:r>
              <a:rPr lang="zh-CN" altLang="zh-CN" sz="1400" dirty="0" smtClean="0"/>
              <a:t>）阅读</a:t>
            </a:r>
            <a:r>
              <a:rPr lang="zh-CN" altLang="zh-CN" sz="1400" dirty="0"/>
              <a:t>图文资料，回答下列问题。</a:t>
            </a:r>
          </a:p>
          <a:p>
            <a:r>
              <a:rPr lang="zh-CN" altLang="zh-CN" sz="1400" dirty="0"/>
              <a:t>爱沙尼亚面积约</a:t>
            </a:r>
            <a:r>
              <a:rPr lang="en-US" altLang="zh-CN" sz="1400" dirty="0"/>
              <a:t>4.5</a:t>
            </a:r>
            <a:r>
              <a:rPr lang="zh-CN" altLang="zh-CN" sz="1400" dirty="0"/>
              <a:t>万平方千米，人口约</a:t>
            </a:r>
            <a:r>
              <a:rPr lang="en-US" altLang="zh-CN" sz="1400" dirty="0"/>
              <a:t>131.3</a:t>
            </a:r>
            <a:r>
              <a:rPr lang="zh-CN" altLang="zh-CN" sz="1400" dirty="0"/>
              <a:t>万人（</a:t>
            </a:r>
            <a:r>
              <a:rPr lang="en-US" altLang="zh-CN" sz="1400" dirty="0"/>
              <a:t>2015</a:t>
            </a:r>
            <a:r>
              <a:rPr lang="zh-CN" altLang="zh-CN" sz="1400" dirty="0"/>
              <a:t>年）。该国于</a:t>
            </a:r>
            <a:r>
              <a:rPr lang="en-US" altLang="zh-CN" sz="1400" dirty="0"/>
              <a:t>2004</a:t>
            </a:r>
            <a:r>
              <a:rPr lang="zh-CN" altLang="zh-CN" sz="1400" dirty="0"/>
              <a:t>年加入欧盟，近年来与俄罗斯经贸联系密切，经济进入高速增长阶段。爱沙尼亚主要工业部门有机械制造、电子、纺织和海产品与肉类加工业，农业以畜牧业为主，区域产业促进城市发展。塔林港封冻期短，且多深水码头。</a:t>
            </a:r>
            <a:r>
              <a:rPr lang="zh-CN" altLang="zh-CN" sz="1400" dirty="0" smtClean="0"/>
              <a:t>图为</a:t>
            </a:r>
            <a:r>
              <a:rPr lang="zh-CN" altLang="zh-CN" sz="1400" dirty="0"/>
              <a:t>爱沙尼亚位置</a:t>
            </a:r>
            <a:r>
              <a:rPr lang="zh-CN" altLang="zh-CN" sz="1400" dirty="0" smtClean="0"/>
              <a:t>示意图</a:t>
            </a:r>
            <a:r>
              <a:rPr lang="zh-CN" altLang="en-US" sz="1400" dirty="0" smtClean="0"/>
              <a:t>。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7" y="2029132"/>
            <a:ext cx="4136728" cy="289682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06530" y="149270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dirty="0" smtClean="0"/>
              <a:t>塔林港被视为爱沙尼亚最具发展潜力的港口，阐述其主要理由。（</a:t>
            </a:r>
            <a:r>
              <a:rPr lang="en-US" altLang="zh-CN" dirty="0" smtClean="0"/>
              <a:t>8</a:t>
            </a:r>
            <a:r>
              <a:rPr lang="zh-CN" altLang="zh-CN" dirty="0" smtClean="0"/>
              <a:t>分）</a:t>
            </a:r>
            <a:endParaRPr lang="zh-CN" altLang="zh-CN" dirty="0"/>
          </a:p>
        </p:txBody>
      </p:sp>
      <p:sp>
        <p:nvSpPr>
          <p:cNvPr id="6" name="矩形 5"/>
          <p:cNvSpPr/>
          <p:nvPr/>
        </p:nvSpPr>
        <p:spPr>
          <a:xfrm>
            <a:off x="4387645" y="2315169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1600" dirty="0"/>
              <a:t>塔林港沟通了欧洲北部与南部、西部与东部，交通位置重要</a:t>
            </a:r>
            <a:r>
              <a:rPr lang="zh-CN" altLang="zh-CN" sz="1600" dirty="0" smtClean="0"/>
              <a:t>；（</a:t>
            </a:r>
            <a:r>
              <a:rPr lang="en-US" altLang="zh-CN" sz="1600" dirty="0"/>
              <a:t>2</a:t>
            </a:r>
            <a:r>
              <a:rPr lang="zh-CN" altLang="zh-CN" sz="1600" dirty="0"/>
              <a:t>分</a:t>
            </a:r>
            <a:r>
              <a:rPr lang="zh-CN" altLang="zh-CN" sz="1600" dirty="0" smtClean="0"/>
              <a:t>）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港</a:t>
            </a:r>
            <a:r>
              <a:rPr lang="zh-CN" altLang="zh-CN" sz="1600" dirty="0"/>
              <a:t>阔水深，（</a:t>
            </a:r>
            <a:r>
              <a:rPr lang="en-US" altLang="zh-CN" sz="1600" dirty="0"/>
              <a:t>2</a:t>
            </a:r>
            <a:r>
              <a:rPr lang="zh-CN" altLang="zh-CN" sz="1600" dirty="0"/>
              <a:t>分）港口通过发达的铁路或公路网连接广阔的经济腹地（地域）（</a:t>
            </a:r>
            <a:r>
              <a:rPr lang="en-US" altLang="zh-CN" sz="1600" dirty="0"/>
              <a:t>2</a:t>
            </a:r>
            <a:r>
              <a:rPr lang="zh-CN" altLang="zh-CN" sz="1600" dirty="0"/>
              <a:t>分</a:t>
            </a:r>
            <a:r>
              <a:rPr lang="zh-CN" altLang="zh-CN" sz="1600" dirty="0" smtClean="0"/>
              <a:t>）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与</a:t>
            </a:r>
            <a:r>
              <a:rPr lang="zh-CN" altLang="zh-CN" sz="1600" dirty="0"/>
              <a:t>欧盟和俄罗斯社会经济联系较紧密（或经济发展快，首都提供的基础设施较好）（</a:t>
            </a:r>
            <a:r>
              <a:rPr lang="en-US" altLang="zh-CN" sz="1600" dirty="0"/>
              <a:t>2</a:t>
            </a:r>
            <a:r>
              <a:rPr lang="zh-CN" altLang="zh-CN" sz="1600" dirty="0"/>
              <a:t>分）</a:t>
            </a:r>
          </a:p>
        </p:txBody>
      </p:sp>
    </p:spTree>
    <p:extLst>
      <p:ext uri="{BB962C8B-B14F-4D97-AF65-F5344CB8AC3E}">
        <p14:creationId xmlns:p14="http://schemas.microsoft.com/office/powerpoint/2010/main" val="42903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）</a:t>
            </a:r>
            <a:r>
              <a:rPr lang="zh-CN" altLang="zh-CN" dirty="0" smtClean="0"/>
              <a:t>简述</a:t>
            </a:r>
            <a:r>
              <a:rPr lang="zh-CN" altLang="zh-CN" dirty="0"/>
              <a:t>新西兰对外联系的交通运输方式及其原因。（</a:t>
            </a:r>
            <a:r>
              <a:rPr lang="en-US" altLang="zh-CN" dirty="0"/>
              <a:t>8</a:t>
            </a:r>
            <a:r>
              <a:rPr lang="zh-CN" altLang="zh-CN" dirty="0"/>
              <a:t>分）</a:t>
            </a:r>
            <a:endParaRPr lang="zh-CN" altLang="en-US" dirty="0"/>
          </a:p>
        </p:txBody>
      </p:sp>
      <p:pic>
        <p:nvPicPr>
          <p:cNvPr id="4" name="图片 3" descr="A图12 新西兰"/>
          <p:cNvPicPr/>
          <p:nvPr/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11955"/>
            <a:ext cx="3213100" cy="42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75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5576" y="51620"/>
            <a:ext cx="5512929" cy="9291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）</a:t>
            </a:r>
            <a:r>
              <a:rPr lang="zh-CN" altLang="zh-CN" dirty="0" smtClean="0"/>
              <a:t>北京</a:t>
            </a:r>
            <a:r>
              <a:rPr lang="zh-CN" altLang="zh-CN" dirty="0"/>
              <a:t>与河北张家口相邻，地域联系密切</a:t>
            </a:r>
            <a:r>
              <a:rPr lang="zh-CN" altLang="zh-CN" dirty="0" smtClean="0"/>
              <a:t>。说明</a:t>
            </a:r>
            <a:r>
              <a:rPr lang="zh-CN" altLang="zh-CN" dirty="0"/>
              <a:t>百余年来北京至张家口之间交通运输的变化，并分析此变化对聚落兴衰的影响。（</a:t>
            </a:r>
            <a:r>
              <a:rPr lang="en-US" altLang="zh-CN" dirty="0"/>
              <a:t>10</a:t>
            </a:r>
            <a:r>
              <a:rPr lang="zh-CN" altLang="zh-CN" dirty="0"/>
              <a:t>分）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4" name="图片 3" descr="36 5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6" y="0"/>
            <a:ext cx="3468841" cy="5471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31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3191" y="618668"/>
            <a:ext cx="1407502" cy="1837703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自然因素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社会经济因素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20729" y="1312607"/>
            <a:ext cx="870155" cy="44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现象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979174" y="1537520"/>
            <a:ext cx="641555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086896" y="1312607"/>
            <a:ext cx="870155" cy="44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原因</a:t>
            </a:r>
            <a:endParaRPr lang="zh-CN" altLang="en-US" dirty="0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490884" y="1537520"/>
            <a:ext cx="737419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228303" y="1312607"/>
            <a:ext cx="870155" cy="44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作用</a:t>
            </a:r>
            <a:endParaRPr lang="zh-CN" altLang="en-US" dirty="0"/>
          </a:p>
        </p:txBody>
      </p:sp>
      <p:sp>
        <p:nvSpPr>
          <p:cNvPr id="14" name="左大括号 13"/>
          <p:cNvSpPr/>
          <p:nvPr/>
        </p:nvSpPr>
        <p:spPr>
          <a:xfrm rot="5400000">
            <a:off x="3945192" y="811161"/>
            <a:ext cx="191729" cy="212376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09112"/>
              </p:ext>
            </p:extLst>
          </p:nvPr>
        </p:nvGraphicFramePr>
        <p:xfrm>
          <a:off x="2086896" y="2095498"/>
          <a:ext cx="4225645" cy="2058263"/>
        </p:xfrm>
        <a:graphic>
          <a:graphicData uri="http://schemas.openxmlformats.org/drawingml/2006/table">
            <a:tbl>
              <a:tblPr/>
              <a:tblGrid>
                <a:gridCol w="687290"/>
                <a:gridCol w="379041"/>
                <a:gridCol w="451421"/>
                <a:gridCol w="610784"/>
                <a:gridCol w="567927"/>
                <a:gridCol w="521262"/>
                <a:gridCol w="1007920"/>
              </a:tblGrid>
              <a:tr h="1822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运输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方式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b="1" kern="100" dirty="0" smtClean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特点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3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运量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运价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运速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灵活性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连续性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b="1" kern="100" dirty="0">
                          <a:solidFill>
                            <a:srgbClr val="00206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成本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2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水路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大</a:t>
                      </a:r>
                      <a:endParaRPr lang="zh-CN" altLang="en-US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小</a:t>
                      </a:r>
                      <a:endParaRPr lang="zh-CN" altLang="en-US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低</a:t>
                      </a:r>
                      <a:endParaRPr lang="zh-CN" altLang="en-US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2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高</a:t>
                      </a:r>
                      <a:endParaRPr lang="zh-CN" altLang="en-US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慢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差</a:t>
                      </a:r>
                      <a:endParaRPr lang="zh-CN" sz="1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差</a:t>
                      </a:r>
                      <a:endParaRPr lang="zh-CN" sz="1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低</a:t>
                      </a:r>
                      <a:endParaRPr lang="zh-CN" sz="1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铁路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16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较快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差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好</a:t>
                      </a:r>
                      <a:endParaRPr lang="zh-CN" sz="1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投资大、占地广</a:t>
                      </a:r>
                      <a:endParaRPr lang="zh-CN" sz="1200" kern="1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36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公路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较慢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好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好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短途运输成本低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6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航空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6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快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差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差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投资大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管道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损耗小、平稳</a:t>
                      </a:r>
                      <a:r>
                        <a:rPr lang="zh-CN" altLang="en-US" sz="1200" kern="100" dirty="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安全、管理方便</a:t>
                      </a:r>
                      <a:endParaRPr lang="zh-CN" altLang="en-US" sz="1200" kern="100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差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好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投资大</a:t>
                      </a:r>
                      <a:endParaRPr lang="zh-CN" sz="1200" kern="1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ourier New" panose="02070309020205020404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817" y="2094269"/>
            <a:ext cx="4948812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右大括号 15"/>
          <p:cNvSpPr/>
          <p:nvPr/>
        </p:nvSpPr>
        <p:spPr>
          <a:xfrm>
            <a:off x="1570693" y="691331"/>
            <a:ext cx="427703" cy="16923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大括号 17"/>
          <p:cNvSpPr/>
          <p:nvPr/>
        </p:nvSpPr>
        <p:spPr>
          <a:xfrm rot="10800000">
            <a:off x="6280345" y="691330"/>
            <a:ext cx="427703" cy="169237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6819629" y="618668"/>
            <a:ext cx="703751" cy="183770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 smtClean="0"/>
              <a:t>经济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社会</a:t>
            </a:r>
            <a:endParaRPr lang="zh-CN" altLang="en-US" dirty="0"/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7523380" y="726971"/>
            <a:ext cx="403878" cy="16567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 smtClean="0"/>
              <a:t>可</a:t>
            </a:r>
            <a:endParaRPr lang="en-US" altLang="zh-CN" dirty="0" smtClean="0"/>
          </a:p>
          <a:p>
            <a:r>
              <a:rPr lang="zh-CN" altLang="en-US" dirty="0" smtClean="0"/>
              <a:t>持</a:t>
            </a:r>
            <a:endParaRPr lang="en-US" altLang="zh-CN" dirty="0" smtClean="0"/>
          </a:p>
          <a:p>
            <a:r>
              <a:rPr lang="zh-CN" altLang="en-US" dirty="0" smtClean="0"/>
              <a:t>续</a:t>
            </a:r>
            <a:endParaRPr lang="en-US" altLang="zh-CN" dirty="0" smtClean="0"/>
          </a:p>
          <a:p>
            <a:r>
              <a:rPr lang="zh-CN" altLang="en-US" dirty="0" smtClean="0"/>
              <a:t>发</a:t>
            </a:r>
            <a:endParaRPr lang="en-US" altLang="zh-CN" dirty="0" smtClean="0"/>
          </a:p>
          <a:p>
            <a:r>
              <a:rPr lang="zh-CN" altLang="en-US" dirty="0" smtClean="0"/>
              <a:t>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527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6" grpId="0" animBg="1"/>
      <p:bldP spid="18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2013</a:t>
            </a:r>
            <a:r>
              <a:rPr lang="zh-CN" altLang="en-US" dirty="0" smtClean="0"/>
              <a:t>）</a:t>
            </a:r>
            <a:r>
              <a:rPr lang="zh-CN" altLang="zh-CN" dirty="0" smtClean="0"/>
              <a:t>简述</a:t>
            </a:r>
            <a:r>
              <a:rPr lang="zh-CN" altLang="zh-CN" dirty="0"/>
              <a:t>新西兰对外联系的交通运输方式及其原因。（</a:t>
            </a:r>
            <a:r>
              <a:rPr lang="en-US" altLang="zh-CN" dirty="0"/>
              <a:t>8</a:t>
            </a:r>
            <a:r>
              <a:rPr lang="zh-CN" altLang="zh-CN" dirty="0"/>
              <a:t>分）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8258" y="714469"/>
            <a:ext cx="4143332" cy="4042179"/>
          </a:xfrm>
        </p:spPr>
        <p:txBody>
          <a:bodyPr>
            <a:normAutofit/>
          </a:bodyPr>
          <a:lstStyle/>
          <a:p>
            <a:r>
              <a:rPr lang="zh-CN" altLang="zh-CN" sz="2000" dirty="0"/>
              <a:t>水路运输</a:t>
            </a:r>
            <a:r>
              <a:rPr lang="zh-CN" altLang="zh-CN" sz="2000" dirty="0" smtClean="0"/>
              <a:t>；</a:t>
            </a:r>
            <a:endParaRPr lang="en-US" altLang="zh-CN" sz="2000" dirty="0" smtClean="0"/>
          </a:p>
          <a:p>
            <a:r>
              <a:rPr lang="zh-CN" altLang="zh-CN" sz="2000" dirty="0" smtClean="0"/>
              <a:t>航空运输；</a:t>
            </a:r>
            <a:endParaRPr lang="en-US" altLang="zh-CN" sz="2000" dirty="0" smtClean="0"/>
          </a:p>
          <a:p>
            <a:endParaRPr lang="en-US" altLang="zh-CN" sz="2000" dirty="0" smtClean="0"/>
          </a:p>
          <a:p>
            <a:r>
              <a:rPr lang="zh-CN" altLang="zh-CN" sz="2000" dirty="0" smtClean="0"/>
              <a:t>岛国</a:t>
            </a:r>
            <a:r>
              <a:rPr lang="zh-CN" altLang="zh-CN" sz="2000" dirty="0"/>
              <a:t>，经济发达</a:t>
            </a:r>
            <a:endParaRPr lang="zh-CN" altLang="en-US" sz="2000" dirty="0"/>
          </a:p>
        </p:txBody>
      </p:sp>
      <p:pic>
        <p:nvPicPr>
          <p:cNvPr id="4" name="图片 3" descr="A图12 新西兰"/>
          <p:cNvPicPr/>
          <p:nvPr/>
        </p:nvPicPr>
        <p:blipFill>
          <a:blip r:embed="rId2" cstate="print">
            <a:lum contrast="1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611955"/>
            <a:ext cx="3213100" cy="42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311941" y="352338"/>
            <a:ext cx="889233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672357" y="367939"/>
            <a:ext cx="444616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69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5576" y="51620"/>
            <a:ext cx="5512929" cy="92914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2015</a:t>
            </a:r>
            <a:r>
              <a:rPr lang="zh-CN" altLang="en-US" dirty="0" smtClean="0"/>
              <a:t>）</a:t>
            </a:r>
            <a:r>
              <a:rPr lang="zh-CN" altLang="zh-CN" dirty="0" smtClean="0"/>
              <a:t>北京</a:t>
            </a:r>
            <a:r>
              <a:rPr lang="zh-CN" altLang="zh-CN" dirty="0"/>
              <a:t>与河北张家口相邻，地域联系密切</a:t>
            </a:r>
            <a:r>
              <a:rPr lang="zh-CN" altLang="zh-CN" dirty="0" smtClean="0"/>
              <a:t>。说明</a:t>
            </a:r>
            <a:r>
              <a:rPr lang="zh-CN" altLang="zh-CN" dirty="0"/>
              <a:t>百余年来北京至张家口之间交通运输的变化，并分析此变化对聚落兴衰的影响。（</a:t>
            </a:r>
            <a:r>
              <a:rPr lang="en-US" altLang="zh-CN" dirty="0"/>
              <a:t>10</a:t>
            </a:r>
            <a:r>
              <a:rPr lang="zh-CN" altLang="zh-CN" dirty="0"/>
              <a:t>分）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6986" y="988142"/>
            <a:ext cx="5094603" cy="3768506"/>
          </a:xfrm>
        </p:spPr>
        <p:txBody>
          <a:bodyPr>
            <a:normAutofit/>
          </a:bodyPr>
          <a:lstStyle/>
          <a:p>
            <a:r>
              <a:rPr lang="zh-CN" altLang="zh-CN" sz="1600" dirty="0"/>
              <a:t>运输方式变化大；出现铁路、公路、高速公路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交通</a:t>
            </a:r>
            <a:r>
              <a:rPr lang="zh-CN" altLang="zh-CN" sz="1600" dirty="0"/>
              <a:t>线路增多，路网密度变大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古</a:t>
            </a:r>
            <a:r>
              <a:rPr lang="zh-CN" altLang="zh-CN" sz="1600" dirty="0"/>
              <a:t>驿站衰落；部分聚落（张家口、崇礼等）等级提升。</a:t>
            </a:r>
            <a:endParaRPr lang="zh-CN" altLang="en-US" sz="1600" dirty="0"/>
          </a:p>
        </p:txBody>
      </p:sp>
      <p:pic>
        <p:nvPicPr>
          <p:cNvPr id="4" name="图片 3" descr="36 5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66" y="0"/>
            <a:ext cx="3468841" cy="54717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6711192" y="285226"/>
            <a:ext cx="1568742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900568" y="544843"/>
            <a:ext cx="1568742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41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0290" y="1"/>
            <a:ext cx="8139178" cy="1091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400" dirty="0" smtClean="0"/>
              <a:t>（</a:t>
            </a:r>
            <a:r>
              <a:rPr lang="en-US" altLang="zh-CN" sz="1400" dirty="0" smtClean="0"/>
              <a:t>2016</a:t>
            </a:r>
            <a:r>
              <a:rPr lang="zh-CN" altLang="en-US" sz="1400" dirty="0" smtClean="0"/>
              <a:t>）</a:t>
            </a:r>
            <a:r>
              <a:rPr lang="zh-CN" altLang="zh-CN" sz="1400" dirty="0" smtClean="0"/>
              <a:t>法国</a:t>
            </a:r>
            <a:r>
              <a:rPr lang="zh-CN" altLang="zh-CN" sz="1400" dirty="0"/>
              <a:t>作家大仲马在《基督山伯爵》中，对马赛进行了刻画。图</a:t>
            </a:r>
            <a:r>
              <a:rPr lang="en-US" altLang="zh-CN" sz="1400" dirty="0"/>
              <a:t>13</a:t>
            </a:r>
            <a:r>
              <a:rPr lang="zh-CN" altLang="zh-CN" sz="1400" dirty="0"/>
              <a:t>为马赛的地理位置及港区旧貌图。马赛三面被石灰岩山丘所环抱，气候宜人，拥有法国最大的海港</a:t>
            </a:r>
            <a:r>
              <a:rPr lang="zh-CN" altLang="zh-CN" sz="1400" dirty="0" smtClean="0"/>
              <a:t>。</a:t>
            </a:r>
            <a:r>
              <a:rPr lang="zh-CN" altLang="zh-CN" sz="1400" dirty="0"/>
              <a:t>简述马赛成为法国天然良港的条件。（</a:t>
            </a:r>
            <a:r>
              <a:rPr lang="en-US" altLang="zh-CN" sz="1400" dirty="0"/>
              <a:t>10</a:t>
            </a:r>
            <a:r>
              <a:rPr lang="zh-CN" altLang="zh-CN" sz="1400" dirty="0"/>
              <a:t>分）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" y="1091381"/>
            <a:ext cx="4139337" cy="36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4378780" y="1233122"/>
            <a:ext cx="4176284" cy="334625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1400" dirty="0"/>
              <a:t>位于地中海沿岸</a:t>
            </a:r>
            <a:r>
              <a:rPr lang="zh-CN" altLang="zh-CN" sz="1400" dirty="0" smtClean="0"/>
              <a:t>；</a:t>
            </a:r>
            <a:endParaRPr lang="en-US" altLang="zh-CN" sz="1400" dirty="0" smtClean="0"/>
          </a:p>
          <a:p>
            <a:r>
              <a:rPr lang="zh-CN" altLang="zh-CN" sz="1400" dirty="0" smtClean="0"/>
              <a:t>为</a:t>
            </a:r>
            <a:r>
              <a:rPr lang="zh-CN" altLang="zh-CN" sz="1400" dirty="0"/>
              <a:t>基岩海岸，港阔水深</a:t>
            </a:r>
            <a:r>
              <a:rPr lang="zh-CN" altLang="zh-CN" sz="1400" dirty="0" smtClean="0"/>
              <a:t>；</a:t>
            </a:r>
            <a:endParaRPr lang="en-US" altLang="zh-CN" sz="1400" dirty="0" smtClean="0"/>
          </a:p>
          <a:p>
            <a:r>
              <a:rPr lang="zh-CN" altLang="zh-CN" sz="1400" dirty="0" smtClean="0"/>
              <a:t>海湾</a:t>
            </a:r>
            <a:r>
              <a:rPr lang="zh-CN" altLang="zh-CN" sz="1400" dirty="0"/>
              <a:t>风浪小，潮差小</a:t>
            </a:r>
            <a:r>
              <a:rPr lang="zh-CN" altLang="zh-CN" sz="1400" dirty="0" smtClean="0"/>
              <a:t>；</a:t>
            </a:r>
            <a:endParaRPr lang="en-US" altLang="zh-CN" sz="1400" dirty="0" smtClean="0"/>
          </a:p>
          <a:p>
            <a:r>
              <a:rPr lang="zh-CN" altLang="zh-CN" sz="1400" dirty="0" smtClean="0"/>
              <a:t>靠近</a:t>
            </a:r>
            <a:r>
              <a:rPr lang="zh-CN" altLang="zh-CN" sz="1400" dirty="0"/>
              <a:t>罗讷河口；腹地广阔。</a:t>
            </a:r>
          </a:p>
          <a:p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551962" y="603566"/>
            <a:ext cx="1300295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1442906" y="495763"/>
            <a:ext cx="1098958" cy="595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天然良港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2588003" y="495763"/>
            <a:ext cx="1098958" cy="595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原因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2638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400334"/>
            <a:ext cx="8641588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/>
              <a:t>2016</a:t>
            </a:r>
            <a:r>
              <a:rPr lang="zh-CN" altLang="en-US" dirty="0" smtClean="0"/>
              <a:t>）</a:t>
            </a:r>
            <a:r>
              <a:rPr lang="zh-CN" altLang="zh-CN" dirty="0" smtClean="0"/>
              <a:t>分析</a:t>
            </a:r>
            <a:r>
              <a:rPr lang="zh-CN" altLang="zh-CN" dirty="0"/>
              <a:t>甲高速公路施工难度大的原因，概述该公路对大别山区社会经济发展的影响。（</a:t>
            </a:r>
            <a:r>
              <a:rPr lang="en-US" altLang="zh-CN" dirty="0"/>
              <a:t>10</a:t>
            </a:r>
            <a:r>
              <a:rPr lang="zh-CN" altLang="zh-CN" dirty="0"/>
              <a:t>分）</a:t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10316" y="714469"/>
            <a:ext cx="3531274" cy="4042179"/>
          </a:xfrm>
        </p:spPr>
        <p:txBody>
          <a:bodyPr/>
          <a:lstStyle/>
          <a:p>
            <a:r>
              <a:rPr lang="zh-CN" altLang="zh-CN" sz="1600" dirty="0"/>
              <a:t>经过山地、河流</a:t>
            </a:r>
            <a:r>
              <a:rPr lang="zh-CN" altLang="zh-CN" sz="1600" dirty="0" smtClean="0"/>
              <a:t>，</a:t>
            </a:r>
            <a:endParaRPr lang="en-US" altLang="zh-CN" sz="1600" dirty="0" smtClean="0"/>
          </a:p>
          <a:p>
            <a:r>
              <a:rPr lang="zh-CN" altLang="zh-CN" sz="1600" dirty="0" smtClean="0"/>
              <a:t>需要</a:t>
            </a:r>
            <a:r>
              <a:rPr lang="zh-CN" altLang="zh-CN" sz="1600" dirty="0"/>
              <a:t>修建隧道、桥梁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endParaRPr lang="en-US" altLang="zh-CN" sz="1600" dirty="0"/>
          </a:p>
          <a:p>
            <a:endParaRPr lang="en-US" altLang="zh-CN" sz="1600" dirty="0" smtClean="0"/>
          </a:p>
          <a:p>
            <a:r>
              <a:rPr lang="zh-CN" altLang="zh-CN" sz="1600" dirty="0" smtClean="0"/>
              <a:t>扩大</a:t>
            </a:r>
            <a:r>
              <a:rPr lang="zh-CN" altLang="zh-CN" sz="1600" dirty="0"/>
              <a:t>对外联系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r>
              <a:rPr lang="zh-CN" altLang="zh-CN" sz="1600" dirty="0" smtClean="0"/>
              <a:t>缩短</a:t>
            </a:r>
            <a:r>
              <a:rPr lang="zh-CN" altLang="zh-CN" sz="1600" dirty="0"/>
              <a:t>距离，节约时间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r>
              <a:rPr lang="zh-CN" altLang="zh-CN" sz="1600" dirty="0" smtClean="0"/>
              <a:t>带动</a:t>
            </a:r>
            <a:r>
              <a:rPr lang="zh-CN" altLang="zh-CN" sz="1600" dirty="0"/>
              <a:t>相关产业；增加就业。</a:t>
            </a:r>
          </a:p>
          <a:p>
            <a:endParaRPr lang="zh-CN" altLang="en-US" dirty="0"/>
          </a:p>
        </p:txBody>
      </p:sp>
      <p:pic>
        <p:nvPicPr>
          <p:cNvPr id="4" name="图片 3" descr="dl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9" y="731848"/>
            <a:ext cx="4965700" cy="3812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椭圆 4"/>
          <p:cNvSpPr/>
          <p:nvPr/>
        </p:nvSpPr>
        <p:spPr>
          <a:xfrm>
            <a:off x="1535185" y="1577130"/>
            <a:ext cx="3171039" cy="21559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96498" y="200895"/>
            <a:ext cx="479571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501155" y="200894"/>
            <a:ext cx="1391175" cy="2596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13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原因分析：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3678" y="1378560"/>
            <a:ext cx="648929" cy="1999234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zh-CN" altLang="en-US" dirty="0"/>
          </a:p>
          <a:p>
            <a:r>
              <a:rPr lang="zh-CN" altLang="en-US" sz="1800" dirty="0" smtClean="0"/>
              <a:t>陆路</a:t>
            </a:r>
            <a:endParaRPr lang="en-US" altLang="zh-CN" sz="1800" dirty="0" smtClean="0"/>
          </a:p>
          <a:p>
            <a:endParaRPr lang="en-US" altLang="zh-CN" sz="1800" dirty="0"/>
          </a:p>
          <a:p>
            <a:r>
              <a:rPr lang="zh-CN" altLang="en-US" sz="1800" dirty="0" smtClean="0"/>
              <a:t>海运</a:t>
            </a:r>
            <a:endParaRPr lang="zh-CN" altLang="en-US" sz="1800" dirty="0"/>
          </a:p>
        </p:txBody>
      </p:sp>
      <p:sp>
        <p:nvSpPr>
          <p:cNvPr id="4" name="左大括号 3"/>
          <p:cNvSpPr/>
          <p:nvPr/>
        </p:nvSpPr>
        <p:spPr>
          <a:xfrm>
            <a:off x="1378975" y="1334729"/>
            <a:ext cx="324464" cy="208689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703439" y="1169624"/>
            <a:ext cx="1179871" cy="356834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自然</a:t>
            </a:r>
            <a:r>
              <a:rPr lang="zh-CN" altLang="en-US" b="1" dirty="0"/>
              <a:t>条件</a:t>
            </a: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703439" y="3128701"/>
            <a:ext cx="1467464" cy="356834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社会经济条件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3215148" y="3067456"/>
            <a:ext cx="147484" cy="479323"/>
          </a:xfrm>
          <a:prstGeom prst="lef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3441291" y="2961135"/>
            <a:ext cx="1467464" cy="1131542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沿线需求</a:t>
            </a:r>
            <a:endParaRPr lang="en-US" altLang="zh-CN" b="1" dirty="0" smtClean="0"/>
          </a:p>
          <a:p>
            <a:r>
              <a:rPr lang="zh-CN" altLang="en-US" b="1" dirty="0"/>
              <a:t>经济发展</a:t>
            </a:r>
            <a:endParaRPr lang="en-US" altLang="zh-CN" b="1" dirty="0" smtClean="0"/>
          </a:p>
          <a:p>
            <a:endParaRPr lang="zh-CN" altLang="en-US" b="1" dirty="0" smtClean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421626" y="343072"/>
            <a:ext cx="1614947" cy="1014991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地形、地质</a:t>
            </a:r>
            <a:endParaRPr lang="en-US" altLang="zh-CN" b="1" dirty="0" smtClean="0"/>
          </a:p>
          <a:p>
            <a:r>
              <a:rPr lang="zh-CN" altLang="en-US" b="1" dirty="0" smtClean="0"/>
              <a:t>水文、气候等</a:t>
            </a:r>
            <a:endParaRPr lang="en-US" altLang="zh-CN" b="1" dirty="0" smtClean="0"/>
          </a:p>
          <a:p>
            <a:r>
              <a:rPr lang="zh-CN" altLang="en-US" b="1" dirty="0"/>
              <a:t>工程难度</a:t>
            </a:r>
            <a:endParaRPr lang="zh-CN" altLang="en-US" b="1" dirty="0" smtClean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934929" y="1348041"/>
            <a:ext cx="42770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2"/>
          <p:cNvSpPr txBox="1">
            <a:spLocks/>
          </p:cNvSpPr>
          <p:nvPr/>
        </p:nvSpPr>
        <p:spPr>
          <a:xfrm>
            <a:off x="3421627" y="1364587"/>
            <a:ext cx="1614946" cy="1014991"/>
          </a:xfrm>
          <a:prstGeom prst="rect">
            <a:avLst/>
          </a:prstGeom>
          <a:ln w="28575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170" tIns="46990" rIns="90170" bIns="46990" rtlCol="0">
            <a:normAutofit lnSpcReduction="10000"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沿海 海岸岩质</a:t>
            </a:r>
            <a:endParaRPr lang="en-US" altLang="zh-CN" b="1" dirty="0" smtClean="0"/>
          </a:p>
          <a:p>
            <a:r>
              <a:rPr lang="zh-CN" altLang="en-US" b="1" dirty="0" smtClean="0"/>
              <a:t>水深 风浪 潮差</a:t>
            </a:r>
            <a:endParaRPr lang="en-US" altLang="zh-CN" b="1" dirty="0" smtClean="0"/>
          </a:p>
          <a:p>
            <a:r>
              <a:rPr lang="zh-CN" altLang="en-US" b="1" dirty="0"/>
              <a:t>河</a:t>
            </a:r>
            <a:r>
              <a:rPr lang="zh-CN" altLang="en-US" b="1" dirty="0" smtClean="0"/>
              <a:t>海联运</a:t>
            </a:r>
          </a:p>
        </p:txBody>
      </p:sp>
      <p:sp>
        <p:nvSpPr>
          <p:cNvPr id="13" name="椭圆 12"/>
          <p:cNvSpPr/>
          <p:nvPr/>
        </p:nvSpPr>
        <p:spPr>
          <a:xfrm>
            <a:off x="5036573" y="479323"/>
            <a:ext cx="1622324" cy="479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公路铁路</a:t>
            </a:r>
            <a:endParaRPr lang="zh-CN" altLang="en-US" dirty="0"/>
          </a:p>
        </p:txBody>
      </p:sp>
      <p:sp>
        <p:nvSpPr>
          <p:cNvPr id="14" name="椭圆 13"/>
          <p:cNvSpPr/>
          <p:nvPr/>
        </p:nvSpPr>
        <p:spPr>
          <a:xfrm>
            <a:off x="5036573" y="1632421"/>
            <a:ext cx="1622324" cy="479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海运</a:t>
            </a:r>
            <a:endParaRPr lang="zh-CN" altLang="en-US" dirty="0"/>
          </a:p>
        </p:txBody>
      </p:sp>
      <p:sp>
        <p:nvSpPr>
          <p:cNvPr id="16" name="椭圆 15"/>
          <p:cNvSpPr/>
          <p:nvPr/>
        </p:nvSpPr>
        <p:spPr>
          <a:xfrm>
            <a:off x="1548579" y="2132902"/>
            <a:ext cx="1622324" cy="479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位置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11377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659</Words>
  <Application>Microsoft Macintosh PowerPoint</Application>
  <PresentationFormat>全屏显示(16:9)</PresentationFormat>
  <Paragraphs>147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1_Office 主题​​</vt:lpstr>
      <vt:lpstr>《地域联系方式、特点与作用分析》</vt:lpstr>
      <vt:lpstr>（2013）简述新西兰对外联系的交通运输方式及其原因。（8分）</vt:lpstr>
      <vt:lpstr>（2015）北京与河北张家口相邻，地域联系密切。说明百余年来北京至张家口之间交通运输的变化，并分析此变化对聚落兴衰的影响。（10分） </vt:lpstr>
      <vt:lpstr>自然因素   社会经济因素</vt:lpstr>
      <vt:lpstr>（2013）简述新西兰对外联系的交通运输方式及其原因。（8分）</vt:lpstr>
      <vt:lpstr>（2015）北京与河北张家口相邻，地域联系密切。说明百余年来北京至张家口之间交通运输的变化，并分析此变化对聚落兴衰的影响。（10分） </vt:lpstr>
      <vt:lpstr>PowerPoint 演示文稿</vt:lpstr>
      <vt:lpstr>（2016）分析甲高速公路施工难度大的原因，概述该公路对大别山区社会经济发展的影响。（10分） </vt:lpstr>
      <vt:lpstr>原因分析：</vt:lpstr>
      <vt:lpstr>作用分析：</vt:lpstr>
      <vt:lpstr>巩固应用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 x</cp:lastModifiedBy>
  <cp:revision>58</cp:revision>
  <dcterms:created xsi:type="dcterms:W3CDTF">2020-02-01T11:21:51Z</dcterms:created>
  <dcterms:modified xsi:type="dcterms:W3CDTF">2020-02-09T08:27:05Z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