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heme/theme2.xml" ContentType="application/vnd.openxmlformats-officedocument.theme+xml"/>
  <Override PartName="/ppt/tags/tag15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65" r:id="rId2"/>
    <p:sldId id="283" r:id="rId3"/>
    <p:sldId id="273" r:id="rId4"/>
    <p:sldId id="274" r:id="rId5"/>
    <p:sldId id="275" r:id="rId6"/>
    <p:sldId id="276" r:id="rId7"/>
    <p:sldId id="277" r:id="rId8"/>
    <p:sldId id="278" r:id="rId9"/>
    <p:sldId id="281" r:id="rId10"/>
    <p:sldId id="279" r:id="rId11"/>
    <p:sldId id="280" r:id="rId12"/>
    <p:sldId id="284" r:id="rId13"/>
    <p:sldId id="282" r:id="rId14"/>
    <p:sldId id="271" r:id="rId15"/>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5" d="100"/>
          <a:sy n="45" d="100"/>
        </p:scale>
        <p:origin x="-936" y="-11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commentAuthors" Target="commentAuthors.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381533" y="685800"/>
            <a:ext cx="6094934"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150394178"/>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panose="020F0502020204030204"/>
      </a:defRPr>
    </a:lvl1pPr>
    <a:lvl2pPr indent="228600" latinLnBrk="0">
      <a:defRPr sz="1200">
        <a:latin typeface="+mj-lt"/>
        <a:ea typeface="+mj-ea"/>
        <a:cs typeface="+mj-cs"/>
        <a:sym typeface="Calibri" panose="020F0502020204030204"/>
      </a:defRPr>
    </a:lvl2pPr>
    <a:lvl3pPr indent="457200" latinLnBrk="0">
      <a:defRPr sz="1200">
        <a:latin typeface="+mj-lt"/>
        <a:ea typeface="+mj-ea"/>
        <a:cs typeface="+mj-cs"/>
        <a:sym typeface="Calibri" panose="020F0502020204030204"/>
      </a:defRPr>
    </a:lvl3pPr>
    <a:lvl4pPr indent="685800" latinLnBrk="0">
      <a:defRPr sz="1200">
        <a:latin typeface="+mj-lt"/>
        <a:ea typeface="+mj-ea"/>
        <a:cs typeface="+mj-cs"/>
        <a:sym typeface="Calibri" panose="020F0502020204030204"/>
      </a:defRPr>
    </a:lvl4pPr>
    <a:lvl5pPr indent="914400" latinLnBrk="0">
      <a:defRPr sz="1200">
        <a:latin typeface="+mj-lt"/>
        <a:ea typeface="+mj-ea"/>
        <a:cs typeface="+mj-cs"/>
        <a:sym typeface="Calibri" panose="020F0502020204030204"/>
      </a:defRPr>
    </a:lvl5pPr>
    <a:lvl6pPr indent="1143000" latinLnBrk="0">
      <a:defRPr sz="1200">
        <a:latin typeface="+mj-lt"/>
        <a:ea typeface="+mj-ea"/>
        <a:cs typeface="+mj-cs"/>
        <a:sym typeface="Calibri" panose="020F0502020204030204"/>
      </a:defRPr>
    </a:lvl6pPr>
    <a:lvl7pPr indent="1371600" latinLnBrk="0">
      <a:defRPr sz="1200">
        <a:latin typeface="+mj-lt"/>
        <a:ea typeface="+mj-ea"/>
        <a:cs typeface="+mj-cs"/>
        <a:sym typeface="Calibri" panose="020F0502020204030204"/>
      </a:defRPr>
    </a:lvl7pPr>
    <a:lvl8pPr indent="1600200" latinLnBrk="0">
      <a:defRPr sz="1200">
        <a:latin typeface="+mj-lt"/>
        <a:ea typeface="+mj-ea"/>
        <a:cs typeface="+mj-cs"/>
        <a:sym typeface="Calibri" panose="020F0502020204030204"/>
      </a:defRPr>
    </a:lvl8pPr>
    <a:lvl9pPr indent="1828800" latinLnBrk="0">
      <a:defRPr sz="1200">
        <a:latin typeface="+mj-lt"/>
        <a:ea typeface="+mj-ea"/>
        <a:cs typeface="+mj-cs"/>
        <a:sym typeface="Calibri" panose="020F0502020204030204"/>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notesMaster" Target="../notesMasters/notesMaster1.xml"/><Relationship Id="rId3"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pPr/>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xfrm>
            <a:off x="381000" y="685800"/>
            <a:ext cx="6096000" cy="3429000"/>
          </a:xfrm>
          <a:ln/>
        </p:spPr>
      </p:sp>
      <p:sp>
        <p:nvSpPr>
          <p:cNvPr id="33795" name="Rectangle 3"/>
          <p:cNvSpPr>
            <a:spLocks noGrp="1" noChangeArrowheads="1"/>
          </p:cNvSpPr>
          <p:nvPr>
            <p:ph type="body" idx="1"/>
          </p:nvPr>
        </p:nvSpPr>
        <p:spPr>
          <a:noFill/>
          <a:ln/>
        </p:spPr>
        <p:txBody>
          <a:bodyPr/>
          <a:lstStyle/>
          <a:p>
            <a:endParaRPr lang="zh-CN" altLang="en-US" smtClean="0">
              <a:latin typeface="Calibri" pitchFamily="34" charset="0"/>
              <a:ea typeface="宋体"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TextEdit="1"/>
          </p:cNvSpPr>
          <p:nvPr>
            <p:ph type="sldImg"/>
          </p:nvPr>
        </p:nvSpPr>
        <p:spPr>
          <a:xfrm>
            <a:off x="381000" y="685800"/>
            <a:ext cx="6096000" cy="3429000"/>
          </a:xfrm>
          <a:ln/>
        </p:spPr>
      </p:sp>
      <p:sp>
        <p:nvSpPr>
          <p:cNvPr id="34819" name="备注占位符 2"/>
          <p:cNvSpPr>
            <a:spLocks noGrp="1"/>
          </p:cNvSpPr>
          <p:nvPr>
            <p:ph type="body" idx="1"/>
          </p:nvPr>
        </p:nvSpPr>
        <p:spPr>
          <a:noFill/>
          <a:ln/>
        </p:spPr>
        <p:txBody>
          <a:bodyPr/>
          <a:lstStyle/>
          <a:p>
            <a:endParaRPr lang="zh-CN" altLang="en-US" smtClean="0"/>
          </a:p>
        </p:txBody>
      </p:sp>
      <p:sp>
        <p:nvSpPr>
          <p:cNvPr id="34820" name="灯片编号占位符 3"/>
          <p:cNvSpPr>
            <a:spLocks noGrp="1"/>
          </p:cNvSpPr>
          <p:nvPr>
            <p:ph type="sldNum" sz="quarter" idx="5"/>
          </p:nvPr>
        </p:nvSpPr>
        <p:spPr>
          <a:xfrm>
            <a:off x="3884613" y="8685213"/>
            <a:ext cx="2971800" cy="457200"/>
          </a:xfrm>
          <a:prstGeom prst="rect">
            <a:avLst/>
          </a:prstGeom>
          <a:noFill/>
        </p:spPr>
        <p:txBody>
          <a:bodyPr/>
          <a:lstStyle/>
          <a:p>
            <a:fld id="{4E4BDD25-DFEB-44A8-BD51-8265A939660B}" type="slidenum">
              <a:rPr lang="en-US" altLang="zh-CN" smtClean="0"/>
              <a:pPr/>
              <a:t>11</a:t>
            </a:fld>
            <a:endParaRPr lang="en-US"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4" Type="http://schemas.openxmlformats.org/officeDocument/2006/relationships/tags" Target="../tags/tag10.xml"/><Relationship Id="rId5" Type="http://schemas.openxmlformats.org/officeDocument/2006/relationships/tags" Target="../tags/tag11.xml"/><Relationship Id="rId6" Type="http://schemas.openxmlformats.org/officeDocument/2006/relationships/tags" Target="../tags/tag12.xml"/><Relationship Id="rId7" Type="http://schemas.openxmlformats.org/officeDocument/2006/relationships/tags" Target="../tags/tag13.xml"/><Relationship Id="rId8" Type="http://schemas.openxmlformats.org/officeDocument/2006/relationships/slideMaster" Target="../slideMasters/slideMaster1.xml"/><Relationship Id="rId9" Type="http://schemas.openxmlformats.org/officeDocument/2006/relationships/image" Target="../media/image1.png"/><Relationship Id="rId1" Type="http://schemas.openxmlformats.org/officeDocument/2006/relationships/tags" Target="../tags/tag7.xml"/><Relationship Id="rId2" Type="http://schemas.openxmlformats.org/officeDocument/2006/relationships/tags" Target="../tags/tag8.xml"/></Relationships>
</file>

<file path=ppt/slideLayouts/_rels/slideLayout10.xml.rels><?xml version="1.0" encoding="UTF-8" standalone="yes"?>
<Relationships xmlns="http://schemas.openxmlformats.org/package/2006/relationships"><Relationship Id="rId11" Type="http://schemas.openxmlformats.org/officeDocument/2006/relationships/image" Target="../media/image3.png"/><Relationship Id="rId12" Type="http://schemas.openxmlformats.org/officeDocument/2006/relationships/image" Target="file:///C:\Users\1V994W2\PycharmProjects\PPT_Background_Generation/pic_temp/1_pic_quater_right_up.png" TargetMode="External"/><Relationship Id="rId1" Type="http://schemas.openxmlformats.org/officeDocument/2006/relationships/tags" Target="../tags/tag73.xml"/><Relationship Id="rId2" Type="http://schemas.openxmlformats.org/officeDocument/2006/relationships/tags" Target="../tags/tag74.xml"/><Relationship Id="rId3" Type="http://schemas.openxmlformats.org/officeDocument/2006/relationships/tags" Target="../tags/tag75.xml"/><Relationship Id="rId4" Type="http://schemas.openxmlformats.org/officeDocument/2006/relationships/tags" Target="../tags/tag76.xml"/><Relationship Id="rId5" Type="http://schemas.openxmlformats.org/officeDocument/2006/relationships/tags" Target="../tags/tag77.xml"/><Relationship Id="rId6" Type="http://schemas.openxmlformats.org/officeDocument/2006/relationships/tags" Target="../tags/tag78.xml"/><Relationship Id="rId7" Type="http://schemas.openxmlformats.org/officeDocument/2006/relationships/tags" Target="../tags/tag79.xml"/><Relationship Id="rId8" Type="http://schemas.openxmlformats.org/officeDocument/2006/relationships/slideMaster" Target="../slideMasters/slideMaster1.xml"/><Relationship Id="rId9" Type="http://schemas.openxmlformats.org/officeDocument/2006/relationships/image" Target="../media/image2.png"/><Relationship Id="rId10" Type="http://schemas.openxmlformats.org/officeDocument/2006/relationships/image" Target="file:///C:\Users\1V994W2\PycharmProjects\PPT_Background_Generation/pic_temp/0_pic_quater_left_up.png" TargetMode="Externa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82.xml"/><Relationship Id="rId4" Type="http://schemas.openxmlformats.org/officeDocument/2006/relationships/tags" Target="../tags/tag83.xml"/><Relationship Id="rId5" Type="http://schemas.openxmlformats.org/officeDocument/2006/relationships/tags" Target="../tags/tag84.xml"/><Relationship Id="rId6" Type="http://schemas.openxmlformats.org/officeDocument/2006/relationships/tags" Target="../tags/tag85.xml"/><Relationship Id="rId7" Type="http://schemas.openxmlformats.org/officeDocument/2006/relationships/slideMaster" Target="../slideMasters/slideMaster1.xml"/><Relationship Id="rId8" Type="http://schemas.openxmlformats.org/officeDocument/2006/relationships/image" Target="../media/image6.png"/><Relationship Id="rId9" Type="http://schemas.openxmlformats.org/officeDocument/2006/relationships/image" Target="file:///C:\Users\1V994W2\PycharmProjects\PPT_Background_Generation/pic_temp/pic_sup.png" TargetMode="External"/><Relationship Id="rId1" Type="http://schemas.openxmlformats.org/officeDocument/2006/relationships/tags" Target="../tags/tag80.xml"/><Relationship Id="rId2" Type="http://schemas.openxmlformats.org/officeDocument/2006/relationships/tags" Target="../tags/tag81.xml"/></Relationships>
</file>

<file path=ppt/slideLayouts/_rels/slideLayout12.xml.rels><?xml version="1.0" encoding="UTF-8" standalone="yes"?>
<Relationships xmlns="http://schemas.openxmlformats.org/package/2006/relationships"><Relationship Id="rId11" Type="http://schemas.openxmlformats.org/officeDocument/2006/relationships/image" Target="../media/image3.png"/><Relationship Id="rId12" Type="http://schemas.openxmlformats.org/officeDocument/2006/relationships/image" Target="file:///C:\Users\1V994W2\PycharmProjects\PPT_Background_Generation/pic_temp/1_pic_quater_right_up.png" TargetMode="External"/><Relationship Id="rId1" Type="http://schemas.openxmlformats.org/officeDocument/2006/relationships/tags" Target="../tags/tag86.xml"/><Relationship Id="rId2" Type="http://schemas.openxmlformats.org/officeDocument/2006/relationships/tags" Target="../tags/tag87.xml"/><Relationship Id="rId3" Type="http://schemas.openxmlformats.org/officeDocument/2006/relationships/tags" Target="../tags/tag88.xml"/><Relationship Id="rId4" Type="http://schemas.openxmlformats.org/officeDocument/2006/relationships/tags" Target="../tags/tag89.xml"/><Relationship Id="rId5" Type="http://schemas.openxmlformats.org/officeDocument/2006/relationships/tags" Target="../tags/tag90.xml"/><Relationship Id="rId6" Type="http://schemas.openxmlformats.org/officeDocument/2006/relationships/tags" Target="../tags/tag91.xml"/><Relationship Id="rId7" Type="http://schemas.openxmlformats.org/officeDocument/2006/relationships/tags" Target="../tags/tag92.xml"/><Relationship Id="rId8" Type="http://schemas.openxmlformats.org/officeDocument/2006/relationships/slideMaster" Target="../slideMasters/slideMaster1.xml"/><Relationship Id="rId9" Type="http://schemas.openxmlformats.org/officeDocument/2006/relationships/image" Target="../media/image2.png"/><Relationship Id="rId10" Type="http://schemas.openxmlformats.org/officeDocument/2006/relationships/image" Target="file:///C:\Users\1V994W2\PycharmProjects\PPT_Background_Generation/pic_temp/0_pic_quater_left_up.png" TargetMode="External"/></Relationships>
</file>

<file path=ppt/slideLayouts/_rels/slideLayout13.xml.rels><?xml version="1.0" encoding="UTF-8" standalone="yes"?>
<Relationships xmlns="http://schemas.openxmlformats.org/package/2006/relationships"><Relationship Id="rId11" Type="http://schemas.openxmlformats.org/officeDocument/2006/relationships/image" Target="../media/image2.png"/><Relationship Id="rId12" Type="http://schemas.openxmlformats.org/officeDocument/2006/relationships/image" Target="file:///C:\Users\1V994W2\PycharmProjects\PPT_Background_Generation/pic_temp/0_pic_quater_left_up.png" TargetMode="External"/><Relationship Id="rId13" Type="http://schemas.openxmlformats.org/officeDocument/2006/relationships/image" Target="../media/image3.png"/><Relationship Id="rId14" Type="http://schemas.openxmlformats.org/officeDocument/2006/relationships/image" Target="file:///C:\Users\1V994W2\PycharmProjects\PPT_Background_Generation/pic_temp/1_pic_quater_right_up.png" TargetMode="External"/><Relationship Id="rId1" Type="http://schemas.openxmlformats.org/officeDocument/2006/relationships/tags" Target="../tags/tag93.xml"/><Relationship Id="rId2" Type="http://schemas.openxmlformats.org/officeDocument/2006/relationships/tags" Target="../tags/tag94.xml"/><Relationship Id="rId3" Type="http://schemas.openxmlformats.org/officeDocument/2006/relationships/tags" Target="../tags/tag95.xml"/><Relationship Id="rId4" Type="http://schemas.openxmlformats.org/officeDocument/2006/relationships/tags" Target="../tags/tag96.xml"/><Relationship Id="rId5" Type="http://schemas.openxmlformats.org/officeDocument/2006/relationships/tags" Target="../tags/tag97.xml"/><Relationship Id="rId6" Type="http://schemas.openxmlformats.org/officeDocument/2006/relationships/tags" Target="../tags/tag98.xml"/><Relationship Id="rId7" Type="http://schemas.openxmlformats.org/officeDocument/2006/relationships/tags" Target="../tags/tag99.xml"/><Relationship Id="rId8" Type="http://schemas.openxmlformats.org/officeDocument/2006/relationships/tags" Target="../tags/tag100.xml"/><Relationship Id="rId9" Type="http://schemas.openxmlformats.org/officeDocument/2006/relationships/tags" Target="../tags/tag101.xml"/><Relationship Id="rId10"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104.xml"/><Relationship Id="rId4" Type="http://schemas.openxmlformats.org/officeDocument/2006/relationships/tags" Target="../tags/tag105.xml"/><Relationship Id="rId5" Type="http://schemas.openxmlformats.org/officeDocument/2006/relationships/tags" Target="../tags/tag106.xml"/><Relationship Id="rId6" Type="http://schemas.openxmlformats.org/officeDocument/2006/relationships/tags" Target="../tags/tag107.xml"/><Relationship Id="rId7" Type="http://schemas.openxmlformats.org/officeDocument/2006/relationships/tags" Target="../tags/tag108.xml"/><Relationship Id="rId8" Type="http://schemas.openxmlformats.org/officeDocument/2006/relationships/tags" Target="../tags/tag109.xml"/><Relationship Id="rId9" Type="http://schemas.openxmlformats.org/officeDocument/2006/relationships/slideMaster" Target="../slideMasters/slideMaster1.xml"/><Relationship Id="rId10" Type="http://schemas.openxmlformats.org/officeDocument/2006/relationships/image" Target="../media/image2.png"/><Relationship Id="rId11" Type="http://schemas.openxmlformats.org/officeDocument/2006/relationships/image" Target="file:///C:\Users\1V994W2\PycharmProjects\PPT_Background_Generation/pic_temp/0_pic_quater_left_up.png" TargetMode="External"/><Relationship Id="rId1" Type="http://schemas.openxmlformats.org/officeDocument/2006/relationships/tags" Target="../tags/tag102.xml"/><Relationship Id="rId2" Type="http://schemas.openxmlformats.org/officeDocument/2006/relationships/tags" Target="../tags/tag103.xml"/></Relationships>
</file>

<file path=ppt/slideLayouts/_rels/slideLayout15.xml.rels><?xml version="1.0" encoding="UTF-8" standalone="yes"?>
<Relationships xmlns="http://schemas.openxmlformats.org/package/2006/relationships"><Relationship Id="rId11" Type="http://schemas.openxmlformats.org/officeDocument/2006/relationships/slideMaster" Target="../slideMasters/slideMaster1.xml"/><Relationship Id="rId12" Type="http://schemas.openxmlformats.org/officeDocument/2006/relationships/image" Target="../media/image2.png"/><Relationship Id="rId13" Type="http://schemas.openxmlformats.org/officeDocument/2006/relationships/image" Target="file:///C:\Users\1V994W2\PycharmProjects\PPT_Background_Generation/pic_temp/0_pic_quater_left_up.png" TargetMode="External"/><Relationship Id="rId14" Type="http://schemas.openxmlformats.org/officeDocument/2006/relationships/image" Target="../media/image3.png"/><Relationship Id="rId15" Type="http://schemas.openxmlformats.org/officeDocument/2006/relationships/image" Target="file:///C:\Users\1V994W2\PycharmProjects\PPT_Background_Generation/pic_temp/1_pic_quater_right_up.png" TargetMode="External"/><Relationship Id="rId1" Type="http://schemas.openxmlformats.org/officeDocument/2006/relationships/tags" Target="../tags/tag110.xml"/><Relationship Id="rId2" Type="http://schemas.openxmlformats.org/officeDocument/2006/relationships/tags" Target="../tags/tag111.xml"/><Relationship Id="rId3" Type="http://schemas.openxmlformats.org/officeDocument/2006/relationships/tags" Target="../tags/tag112.xml"/><Relationship Id="rId4" Type="http://schemas.openxmlformats.org/officeDocument/2006/relationships/tags" Target="../tags/tag113.xml"/><Relationship Id="rId5" Type="http://schemas.openxmlformats.org/officeDocument/2006/relationships/tags" Target="../tags/tag114.xml"/><Relationship Id="rId6" Type="http://schemas.openxmlformats.org/officeDocument/2006/relationships/tags" Target="../tags/tag115.xml"/><Relationship Id="rId7" Type="http://schemas.openxmlformats.org/officeDocument/2006/relationships/tags" Target="../tags/tag116.xml"/><Relationship Id="rId8" Type="http://schemas.openxmlformats.org/officeDocument/2006/relationships/tags" Target="../tags/tag117.xml"/><Relationship Id="rId9" Type="http://schemas.openxmlformats.org/officeDocument/2006/relationships/tags" Target="../tags/tag118.xml"/><Relationship Id="rId10" Type="http://schemas.openxmlformats.org/officeDocument/2006/relationships/tags" Target="../tags/tag119.xml"/></Relationships>
</file>

<file path=ppt/slideLayouts/_rels/slideLayout16.xml.rels><?xml version="1.0" encoding="UTF-8" standalone="yes"?>
<Relationships xmlns="http://schemas.openxmlformats.org/package/2006/relationships"><Relationship Id="rId11" Type="http://schemas.openxmlformats.org/officeDocument/2006/relationships/slideMaster" Target="../slideMasters/slideMaster1.xml"/><Relationship Id="rId12" Type="http://schemas.openxmlformats.org/officeDocument/2006/relationships/image" Target="../media/image2.png"/><Relationship Id="rId13" Type="http://schemas.openxmlformats.org/officeDocument/2006/relationships/image" Target="file:///C:\Users\1V994W2\PycharmProjects\PPT_Background_Generation/pic_temp/0_pic_quater_left_up.png" TargetMode="External"/><Relationship Id="rId14" Type="http://schemas.openxmlformats.org/officeDocument/2006/relationships/image" Target="../media/image3.png"/><Relationship Id="rId15" Type="http://schemas.openxmlformats.org/officeDocument/2006/relationships/image" Target="file:///C:\Users\1V994W2\PycharmProjects\PPT_Background_Generation/pic_temp/1_pic_quater_right_up.png" TargetMode="External"/><Relationship Id="rId1" Type="http://schemas.openxmlformats.org/officeDocument/2006/relationships/tags" Target="../tags/tag120.xml"/><Relationship Id="rId2" Type="http://schemas.openxmlformats.org/officeDocument/2006/relationships/tags" Target="../tags/tag121.xml"/><Relationship Id="rId3" Type="http://schemas.openxmlformats.org/officeDocument/2006/relationships/tags" Target="../tags/tag122.xml"/><Relationship Id="rId4" Type="http://schemas.openxmlformats.org/officeDocument/2006/relationships/tags" Target="../tags/tag123.xml"/><Relationship Id="rId5" Type="http://schemas.openxmlformats.org/officeDocument/2006/relationships/tags" Target="../tags/tag124.xml"/><Relationship Id="rId6" Type="http://schemas.openxmlformats.org/officeDocument/2006/relationships/tags" Target="../tags/tag125.xml"/><Relationship Id="rId7" Type="http://schemas.openxmlformats.org/officeDocument/2006/relationships/tags" Target="../tags/tag126.xml"/><Relationship Id="rId8" Type="http://schemas.openxmlformats.org/officeDocument/2006/relationships/tags" Target="../tags/tag127.xml"/><Relationship Id="rId9" Type="http://schemas.openxmlformats.org/officeDocument/2006/relationships/tags" Target="../tags/tag128.xml"/><Relationship Id="rId10" Type="http://schemas.openxmlformats.org/officeDocument/2006/relationships/tags" Target="../tags/tag129.xml"/></Relationships>
</file>

<file path=ppt/slideLayouts/_rels/slideLayout17.xml.rels><?xml version="1.0" encoding="UTF-8" standalone="yes"?>
<Relationships xmlns="http://schemas.openxmlformats.org/package/2006/relationships"><Relationship Id="rId11" Type="http://schemas.openxmlformats.org/officeDocument/2006/relationships/tags" Target="../tags/tag140.xml"/><Relationship Id="rId12" Type="http://schemas.openxmlformats.org/officeDocument/2006/relationships/tags" Target="../tags/tag141.xml"/><Relationship Id="rId13" Type="http://schemas.openxmlformats.org/officeDocument/2006/relationships/slideMaster" Target="../slideMasters/slideMaster1.xml"/><Relationship Id="rId14" Type="http://schemas.openxmlformats.org/officeDocument/2006/relationships/image" Target="../media/image2.png"/><Relationship Id="rId15" Type="http://schemas.openxmlformats.org/officeDocument/2006/relationships/image" Target="file:///C:\Users\1V994W2\PycharmProjects\PPT_Background_Generation/pic_temp/0_pic_quater_left_up.png" TargetMode="External"/><Relationship Id="rId16" Type="http://schemas.openxmlformats.org/officeDocument/2006/relationships/image" Target="../media/image3.png"/><Relationship Id="rId17" Type="http://schemas.openxmlformats.org/officeDocument/2006/relationships/image" Target="file:///C:\Users\1V994W2\PycharmProjects\PPT_Background_Generation/pic_temp/1_pic_quater_right_up.png" TargetMode="External"/><Relationship Id="rId1" Type="http://schemas.openxmlformats.org/officeDocument/2006/relationships/tags" Target="../tags/tag130.xml"/><Relationship Id="rId2" Type="http://schemas.openxmlformats.org/officeDocument/2006/relationships/tags" Target="../tags/tag131.xml"/><Relationship Id="rId3" Type="http://schemas.openxmlformats.org/officeDocument/2006/relationships/tags" Target="../tags/tag132.xml"/><Relationship Id="rId4" Type="http://schemas.openxmlformats.org/officeDocument/2006/relationships/tags" Target="../tags/tag133.xml"/><Relationship Id="rId5" Type="http://schemas.openxmlformats.org/officeDocument/2006/relationships/tags" Target="../tags/tag134.xml"/><Relationship Id="rId6" Type="http://schemas.openxmlformats.org/officeDocument/2006/relationships/tags" Target="../tags/tag135.xml"/><Relationship Id="rId7" Type="http://schemas.openxmlformats.org/officeDocument/2006/relationships/tags" Target="../tags/tag136.xml"/><Relationship Id="rId8" Type="http://schemas.openxmlformats.org/officeDocument/2006/relationships/tags" Target="../tags/tag137.xml"/><Relationship Id="rId9" Type="http://schemas.openxmlformats.org/officeDocument/2006/relationships/tags" Target="../tags/tag138.xml"/><Relationship Id="rId10" Type="http://schemas.openxmlformats.org/officeDocument/2006/relationships/tags" Target="../tags/tag139.xml"/></Relationships>
</file>

<file path=ppt/slideLayouts/_rels/slideLayout18.xml.rels><?xml version="1.0" encoding="UTF-8" standalone="yes"?>
<Relationships xmlns="http://schemas.openxmlformats.org/package/2006/relationships"><Relationship Id="rId11" Type="http://schemas.openxmlformats.org/officeDocument/2006/relationships/image" Target="../media/image2.png"/><Relationship Id="rId12" Type="http://schemas.openxmlformats.org/officeDocument/2006/relationships/image" Target="file:///C:\Users\1V994W2\PycharmProjects\PPT_Background_Generation/pic_temp/0_pic_quater_left_up.png" TargetMode="External"/><Relationship Id="rId13" Type="http://schemas.openxmlformats.org/officeDocument/2006/relationships/image" Target="../media/image7.png"/><Relationship Id="rId14" Type="http://schemas.openxmlformats.org/officeDocument/2006/relationships/image" Target="file:///C:\Users\1V994W2\PycharmProjects\PPT_Background_Generation/pic_temp/1_pic_quater_left_down.png" TargetMode="External"/><Relationship Id="rId1" Type="http://schemas.openxmlformats.org/officeDocument/2006/relationships/tags" Target="../tags/tag142.xml"/><Relationship Id="rId2" Type="http://schemas.openxmlformats.org/officeDocument/2006/relationships/tags" Target="../tags/tag143.xml"/><Relationship Id="rId3" Type="http://schemas.openxmlformats.org/officeDocument/2006/relationships/tags" Target="../tags/tag144.xml"/><Relationship Id="rId4" Type="http://schemas.openxmlformats.org/officeDocument/2006/relationships/tags" Target="../tags/tag145.xml"/><Relationship Id="rId5" Type="http://schemas.openxmlformats.org/officeDocument/2006/relationships/tags" Target="../tags/tag146.xml"/><Relationship Id="rId6" Type="http://schemas.openxmlformats.org/officeDocument/2006/relationships/tags" Target="../tags/tag147.xml"/><Relationship Id="rId7" Type="http://schemas.openxmlformats.org/officeDocument/2006/relationships/tags" Target="../tags/tag148.xml"/><Relationship Id="rId8" Type="http://schemas.openxmlformats.org/officeDocument/2006/relationships/tags" Target="../tags/tag149.xml"/><Relationship Id="rId9" Type="http://schemas.openxmlformats.org/officeDocument/2006/relationships/tags" Target="../tags/tag150.xml"/><Relationship Id="rId10"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1" Type="http://schemas.openxmlformats.org/officeDocument/2006/relationships/image" Target="file:///C:\Users\1V994W2\PycharmProjects\PPT_Background_Generation/pic_temp/0_pic_quater_left_up.png" TargetMode="External"/><Relationship Id="rId12" Type="http://schemas.openxmlformats.org/officeDocument/2006/relationships/image" Target="../media/image3.png"/><Relationship Id="rId13" Type="http://schemas.openxmlformats.org/officeDocument/2006/relationships/image" Target="file:///C:\Users\1V994W2\PycharmProjects\PPT_Background_Generation/pic_temp/1_pic_quater_right_up.png" TargetMode="External"/><Relationship Id="rId1" Type="http://schemas.openxmlformats.org/officeDocument/2006/relationships/tags" Target="../tags/tag14.xml"/><Relationship Id="rId2" Type="http://schemas.openxmlformats.org/officeDocument/2006/relationships/tags" Target="../tags/tag15.xml"/><Relationship Id="rId3" Type="http://schemas.openxmlformats.org/officeDocument/2006/relationships/tags" Target="../tags/tag16.xml"/><Relationship Id="rId4" Type="http://schemas.openxmlformats.org/officeDocument/2006/relationships/tags" Target="../tags/tag17.xml"/><Relationship Id="rId5" Type="http://schemas.openxmlformats.org/officeDocument/2006/relationships/tags" Target="../tags/tag18.xml"/><Relationship Id="rId6" Type="http://schemas.openxmlformats.org/officeDocument/2006/relationships/tags" Target="../tags/tag19.xml"/><Relationship Id="rId7" Type="http://schemas.openxmlformats.org/officeDocument/2006/relationships/tags" Target="../tags/tag20.xml"/><Relationship Id="rId8" Type="http://schemas.openxmlformats.org/officeDocument/2006/relationships/tags" Target="../tags/tag21.xml"/><Relationship Id="rId9" Type="http://schemas.openxmlformats.org/officeDocument/2006/relationships/slideMaster" Target="../slideMasters/slideMaster1.xml"/><Relationship Id="rId10"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4.xml"/><Relationship Id="rId4" Type="http://schemas.openxmlformats.org/officeDocument/2006/relationships/tags" Target="../tags/tag25.xml"/><Relationship Id="rId5" Type="http://schemas.openxmlformats.org/officeDocument/2006/relationships/tags" Target="../tags/tag26.xml"/><Relationship Id="rId6" Type="http://schemas.openxmlformats.org/officeDocument/2006/relationships/slideMaster" Target="../slideMasters/slideMaster1.xml"/><Relationship Id="rId7" Type="http://schemas.openxmlformats.org/officeDocument/2006/relationships/image" Target="../media/image4.png"/><Relationship Id="rId8" Type="http://schemas.openxmlformats.org/officeDocument/2006/relationships/image" Target="file:///C:\Users\1V994W2\PycharmProjects\PPT_Background_Generation/pic_temp/pic_half_top.png" TargetMode="External"/><Relationship Id="rId1" Type="http://schemas.openxmlformats.org/officeDocument/2006/relationships/tags" Target="../tags/tag22.xml"/><Relationship Id="rId2" Type="http://schemas.openxmlformats.org/officeDocument/2006/relationships/tags" Target="../tags/tag23.xml"/></Relationships>
</file>

<file path=ppt/slideLayouts/_rels/slideLayout4.xml.rels><?xml version="1.0" encoding="UTF-8" standalone="yes"?>
<Relationships xmlns="http://schemas.openxmlformats.org/package/2006/relationships"><Relationship Id="rId11" Type="http://schemas.openxmlformats.org/officeDocument/2006/relationships/image" Target="../media/image2.png"/><Relationship Id="rId12" Type="http://schemas.openxmlformats.org/officeDocument/2006/relationships/image" Target="file:///C:\Users\1V994W2\PycharmProjects\PPT_Background_Generation/pic_temp/0_pic_quater_left_up.png" TargetMode="External"/><Relationship Id="rId13" Type="http://schemas.openxmlformats.org/officeDocument/2006/relationships/image" Target="../media/image3.png"/><Relationship Id="rId14" Type="http://schemas.openxmlformats.org/officeDocument/2006/relationships/image" Target="file:///C:\Users\1V994W2\PycharmProjects\PPT_Background_Generation/pic_temp/1_pic_quater_right_up.png" TargetMode="External"/><Relationship Id="rId1" Type="http://schemas.openxmlformats.org/officeDocument/2006/relationships/tags" Target="../tags/tag27.xml"/><Relationship Id="rId2" Type="http://schemas.openxmlformats.org/officeDocument/2006/relationships/tags" Target="../tags/tag28.xml"/><Relationship Id="rId3" Type="http://schemas.openxmlformats.org/officeDocument/2006/relationships/tags" Target="../tags/tag29.xml"/><Relationship Id="rId4" Type="http://schemas.openxmlformats.org/officeDocument/2006/relationships/tags" Target="../tags/tag30.xml"/><Relationship Id="rId5" Type="http://schemas.openxmlformats.org/officeDocument/2006/relationships/tags" Target="../tags/tag31.xml"/><Relationship Id="rId6" Type="http://schemas.openxmlformats.org/officeDocument/2006/relationships/tags" Target="../tags/tag32.xml"/><Relationship Id="rId7" Type="http://schemas.openxmlformats.org/officeDocument/2006/relationships/tags" Target="../tags/tag33.xml"/><Relationship Id="rId8" Type="http://schemas.openxmlformats.org/officeDocument/2006/relationships/tags" Target="../tags/tag34.xml"/><Relationship Id="rId9" Type="http://schemas.openxmlformats.org/officeDocument/2006/relationships/tags" Target="../tags/tag35.xml"/><Relationship Id="rId10"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1" Type="http://schemas.openxmlformats.org/officeDocument/2006/relationships/tags" Target="../tags/tag46.xml"/><Relationship Id="rId12" Type="http://schemas.openxmlformats.org/officeDocument/2006/relationships/slideMaster" Target="../slideMasters/slideMaster1.xml"/><Relationship Id="rId13" Type="http://schemas.openxmlformats.org/officeDocument/2006/relationships/image" Target="../media/image2.png"/><Relationship Id="rId14" Type="http://schemas.openxmlformats.org/officeDocument/2006/relationships/image" Target="file:///C:\Users\1V994W2\PycharmProjects\PPT_Background_Generation/pic_temp/0_pic_quater_left_up.png" TargetMode="External"/><Relationship Id="rId15" Type="http://schemas.openxmlformats.org/officeDocument/2006/relationships/image" Target="../media/image3.png"/><Relationship Id="rId16" Type="http://schemas.openxmlformats.org/officeDocument/2006/relationships/image" Target="file:///C:\Users\1V994W2\PycharmProjects\PPT_Background_Generation/pic_temp/1_pic_quater_right_up.png" TargetMode="External"/><Relationship Id="rId1" Type="http://schemas.openxmlformats.org/officeDocument/2006/relationships/tags" Target="../tags/tag36.xml"/><Relationship Id="rId2" Type="http://schemas.openxmlformats.org/officeDocument/2006/relationships/tags" Target="../tags/tag37.xml"/><Relationship Id="rId3" Type="http://schemas.openxmlformats.org/officeDocument/2006/relationships/tags" Target="../tags/tag38.xml"/><Relationship Id="rId4" Type="http://schemas.openxmlformats.org/officeDocument/2006/relationships/tags" Target="../tags/tag39.xml"/><Relationship Id="rId5" Type="http://schemas.openxmlformats.org/officeDocument/2006/relationships/tags" Target="../tags/tag40.xml"/><Relationship Id="rId6" Type="http://schemas.openxmlformats.org/officeDocument/2006/relationships/tags" Target="../tags/tag41.xml"/><Relationship Id="rId7" Type="http://schemas.openxmlformats.org/officeDocument/2006/relationships/tags" Target="../tags/tag42.xml"/><Relationship Id="rId8" Type="http://schemas.openxmlformats.org/officeDocument/2006/relationships/tags" Target="../tags/tag43.xml"/><Relationship Id="rId9" Type="http://schemas.openxmlformats.org/officeDocument/2006/relationships/tags" Target="../tags/tag44.xml"/><Relationship Id="rId10" Type="http://schemas.openxmlformats.org/officeDocument/2006/relationships/tags" Target="../tags/tag45.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49.xml"/><Relationship Id="rId4" Type="http://schemas.openxmlformats.org/officeDocument/2006/relationships/tags" Target="../tags/tag50.xml"/><Relationship Id="rId5" Type="http://schemas.openxmlformats.org/officeDocument/2006/relationships/tags" Target="../tags/tag51.xml"/><Relationship Id="rId6" Type="http://schemas.openxmlformats.org/officeDocument/2006/relationships/tags" Target="../tags/tag52.xml"/><Relationship Id="rId7" Type="http://schemas.openxmlformats.org/officeDocument/2006/relationships/slideMaster" Target="../slideMasters/slideMaster1.xml"/><Relationship Id="rId8" Type="http://schemas.openxmlformats.org/officeDocument/2006/relationships/image" Target="../media/image5.png"/><Relationship Id="rId9" Type="http://schemas.openxmlformats.org/officeDocument/2006/relationships/image" Target="file:///C:\Users\1V994W2\Documents\Tencent%20Files\574576071\FileRecv\&#25340;&#35013;&#32032;&#26448;\forright\\06\subject_holdleft_84,125,158_0_staid_full_0.png" TargetMode="External"/><Relationship Id="rId10" Type="http://schemas.openxmlformats.org/officeDocument/2006/relationships/image" Target="../media/image3.png"/><Relationship Id="rId11" Type="http://schemas.openxmlformats.org/officeDocument/2006/relationships/image" Target="file:///C:\Users\1V994W2\PycharmProjects\PPT_Background_Generation/pic_temp/1_pic_quater_right_up.png" TargetMode="External"/><Relationship Id="rId1" Type="http://schemas.openxmlformats.org/officeDocument/2006/relationships/tags" Target="../tags/tag47.xml"/><Relationship Id="rId2" Type="http://schemas.openxmlformats.org/officeDocument/2006/relationships/tags" Target="../tags/tag48.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55.xml"/><Relationship Id="rId4" Type="http://schemas.openxmlformats.org/officeDocument/2006/relationships/slideMaster" Target="../slideMasters/slideMaster1.xml"/><Relationship Id="rId1" Type="http://schemas.openxmlformats.org/officeDocument/2006/relationships/tags" Target="../tags/tag53.xml"/><Relationship Id="rId2" Type="http://schemas.openxmlformats.org/officeDocument/2006/relationships/tags" Target="../tags/tag54.xml"/></Relationships>
</file>

<file path=ppt/slideLayouts/_rels/slideLayout8.xml.rels><?xml version="1.0" encoding="UTF-8" standalone="yes"?>
<Relationships xmlns="http://schemas.openxmlformats.org/package/2006/relationships"><Relationship Id="rId11" Type="http://schemas.openxmlformats.org/officeDocument/2006/relationships/image" Target="../media/image2.png"/><Relationship Id="rId12" Type="http://schemas.openxmlformats.org/officeDocument/2006/relationships/image" Target="file:///C:\Users\1V994W2\PycharmProjects\PPT_Background_Generation/pic_temp/0_pic_quater_left_up.png" TargetMode="External"/><Relationship Id="rId13" Type="http://schemas.openxmlformats.org/officeDocument/2006/relationships/image" Target="../media/image3.png"/><Relationship Id="rId14" Type="http://schemas.openxmlformats.org/officeDocument/2006/relationships/image" Target="file:///C:\Users\1V994W2\PycharmProjects\PPT_Background_Generation/pic_temp/1_pic_quater_right_up.png" TargetMode="External"/><Relationship Id="rId1" Type="http://schemas.openxmlformats.org/officeDocument/2006/relationships/tags" Target="../tags/tag56.xml"/><Relationship Id="rId2" Type="http://schemas.openxmlformats.org/officeDocument/2006/relationships/tags" Target="../tags/tag57.xml"/><Relationship Id="rId3" Type="http://schemas.openxmlformats.org/officeDocument/2006/relationships/tags" Target="../tags/tag58.xml"/><Relationship Id="rId4" Type="http://schemas.openxmlformats.org/officeDocument/2006/relationships/tags" Target="../tags/tag59.xml"/><Relationship Id="rId5" Type="http://schemas.openxmlformats.org/officeDocument/2006/relationships/tags" Target="../tags/tag60.xml"/><Relationship Id="rId6" Type="http://schemas.openxmlformats.org/officeDocument/2006/relationships/tags" Target="../tags/tag61.xml"/><Relationship Id="rId7" Type="http://schemas.openxmlformats.org/officeDocument/2006/relationships/tags" Target="../tags/tag62.xml"/><Relationship Id="rId8" Type="http://schemas.openxmlformats.org/officeDocument/2006/relationships/tags" Target="../tags/tag63.xml"/><Relationship Id="rId9" Type="http://schemas.openxmlformats.org/officeDocument/2006/relationships/tags" Target="../tags/tag64.xml"/><Relationship Id="rId10"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1" Type="http://schemas.openxmlformats.org/officeDocument/2006/relationships/image" Target="file:///C:\Users\1V994W2\PycharmProjects\PPT_Background_Generation/pic_temp/0_pic_quater_left_up.png" TargetMode="External"/><Relationship Id="rId12" Type="http://schemas.openxmlformats.org/officeDocument/2006/relationships/image" Target="../media/image3.png"/><Relationship Id="rId13" Type="http://schemas.openxmlformats.org/officeDocument/2006/relationships/image" Target="file:///C:\Users\1V994W2\PycharmProjects\PPT_Background_Generation/pic_temp/1_pic_quater_right_up.png" TargetMode="External"/><Relationship Id="rId1" Type="http://schemas.openxmlformats.org/officeDocument/2006/relationships/tags" Target="../tags/tag65.xml"/><Relationship Id="rId2" Type="http://schemas.openxmlformats.org/officeDocument/2006/relationships/tags" Target="../tags/tag66.xml"/><Relationship Id="rId3" Type="http://schemas.openxmlformats.org/officeDocument/2006/relationships/tags" Target="../tags/tag67.xml"/><Relationship Id="rId4" Type="http://schemas.openxmlformats.org/officeDocument/2006/relationships/tags" Target="../tags/tag68.xml"/><Relationship Id="rId5" Type="http://schemas.openxmlformats.org/officeDocument/2006/relationships/tags" Target="../tags/tag69.xml"/><Relationship Id="rId6" Type="http://schemas.openxmlformats.org/officeDocument/2006/relationships/tags" Target="../tags/tag70.xml"/><Relationship Id="rId7" Type="http://schemas.openxmlformats.org/officeDocument/2006/relationships/tags" Target="../tags/tag71.xml"/><Relationship Id="rId8" Type="http://schemas.openxmlformats.org/officeDocument/2006/relationships/tags" Target="../tags/tag72.xml"/><Relationship Id="rId9" Type="http://schemas.openxmlformats.org/officeDocument/2006/relationships/slideMaster" Target="../slideMasters/slideMaster1.xml"/><Relationship Id="rId10"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9" cstate="print"/>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20/2/18</a:t>
            </a:fld>
            <a:endParaRPr lang="zh-CN" altLang="en-US"/>
          </a:p>
        </p:txBody>
      </p:sp>
      <p:sp>
        <p:nvSpPr>
          <p:cNvPr id="17" name="页脚占位符 16"/>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6" name="文本占位符 5"/>
          <p:cNvSpPr>
            <a:spLocks noGrp="1"/>
          </p:cNvSpPr>
          <p:nvPr>
            <p:ph type="body" sz="quarter" idx="16" hasCustomPrompt="1"/>
            <p:custDataLst>
              <p:tags r:id="rId4"/>
            </p:custDataLst>
          </p:nvPr>
        </p:nvSpPr>
        <p:spPr>
          <a:xfrm>
            <a:off x="4824418" y="3497935"/>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4" name="文本占位符 3"/>
          <p:cNvSpPr>
            <a:spLocks noGrp="1"/>
          </p:cNvSpPr>
          <p:nvPr>
            <p:ph type="body" sz="quarter" idx="15" hasCustomPrompt="1"/>
            <p:custDataLst>
              <p:tags r:id="rId5"/>
            </p:custDataLst>
          </p:nvPr>
        </p:nvSpPr>
        <p:spPr>
          <a:xfrm>
            <a:off x="4824418" y="3854214"/>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3" name="副标题 2"/>
          <p:cNvSpPr>
            <a:spLocks noGrp="1"/>
          </p:cNvSpPr>
          <p:nvPr>
            <p:ph type="subTitle" idx="14" hasCustomPrompt="1"/>
            <p:custDataLst>
              <p:tags r:id="rId6"/>
            </p:custDataLst>
          </p:nvPr>
        </p:nvSpPr>
        <p:spPr>
          <a:xfrm>
            <a:off x="4824417" y="2391469"/>
            <a:ext cx="3619500" cy="833540"/>
          </a:xfrm>
        </p:spPr>
        <p:txBody>
          <a:bodyPr vert="horz" wrap="square" lIns="0" tIns="0" rIns="0" bIns="0" anchor="t" anchorCtr="0">
            <a:normAutofit/>
          </a:bodyPr>
          <a:lstStyle>
            <a:lvl1pPr marL="0" marR="0" indent="0" algn="l" defTabSz="914400" rtl="0" eaLnBrk="1" fontAlgn="auto" latinLnBrk="0" hangingPunct="1">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4824418" y="1509822"/>
            <a:ext cx="3619024" cy="728276"/>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4050" b="0" spc="6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0" y="0"/>
            <a:ext cx="9144000" cy="441630"/>
            <a:chOff x="0" y="0"/>
            <a:chExt cx="12192000" cy="588767"/>
          </a:xfrm>
        </p:grpSpPr>
        <p:pic>
          <p:nvPicPr>
            <p:cNvPr id="8" name="图片 7"/>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20/2/18</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
        <p:nvSpPr>
          <p:cNvPr id="7" name="内容占位符 6"/>
          <p:cNvSpPr>
            <a:spLocks noGrp="1"/>
          </p:cNvSpPr>
          <p:nvPr>
            <p:ph sz="quarter" idx="13"/>
            <p:custDataLst>
              <p:tags r:id="rId5"/>
            </p:custDataLst>
          </p:nvPr>
        </p:nvSpPr>
        <p:spPr>
          <a:xfrm>
            <a:off x="502448" y="714469"/>
            <a:ext cx="8139178" cy="4042179"/>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8" r:link="rId9" cstate="print"/>
          <a:stretch>
            <a:fillRect/>
          </a:stretch>
        </p:blipFill>
        <p:spPr>
          <a:xfrm>
            <a:off x="0" y="0"/>
            <a:ext cx="9144000" cy="5144135"/>
          </a:xfrm>
          <a:prstGeom prst="rect">
            <a:avLst/>
          </a:prstGeom>
        </p:spPr>
      </p:pic>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20/2/18</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
        <p:nvSpPr>
          <p:cNvPr id="7" name="文本占位符 6"/>
          <p:cNvSpPr>
            <a:spLocks noGrp="1"/>
          </p:cNvSpPr>
          <p:nvPr>
            <p:ph type="body" idx="14" hasCustomPrompt="1"/>
            <p:custDataLst>
              <p:tags r:id="rId5"/>
            </p:custDataLst>
          </p:nvPr>
        </p:nvSpPr>
        <p:spPr>
          <a:xfrm>
            <a:off x="4953000" y="2739014"/>
            <a:ext cx="3619500" cy="833540"/>
          </a:xfrm>
        </p:spPr>
        <p:txBody>
          <a:bodyPr vert="horz" wrap="square" lIns="0" tIns="0" rIns="0" bIns="0" anchor="t" anchorCtr="0">
            <a:normAutofit/>
          </a:bodyPr>
          <a:lstStyle>
            <a:lvl1pPr marL="257175" marR="0" indent="-257175" algn="l" rtl="0" eaLnBrk="1" fontAlgn="auto">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20000"/>
              </a:lnSpc>
              <a:spcBef>
                <a:spcPts val="0"/>
              </a:spcBef>
              <a:spcAft>
                <a:spcPts val="0"/>
              </a:spcAft>
              <a:buClr>
                <a:schemeClr val="tx1">
                  <a:lumMod val="65000"/>
                  <a:lumOff val="35000"/>
                </a:schemeClr>
              </a:buClr>
              <a:buSzPts val="1800"/>
              <a:buFont typeface="Arial" panose="020B0604020202020204" pitchFamily="34" charset="0"/>
              <a:buNone/>
            </a:pPr>
            <a:r>
              <a:rPr lang="zh-CN" altLang="en-US"/>
              <a:t>单击此处编辑副标题</a:t>
            </a:r>
          </a:p>
        </p:txBody>
      </p:sp>
      <p:sp>
        <p:nvSpPr>
          <p:cNvPr id="2" name="标题 1"/>
          <p:cNvSpPr>
            <a:spLocks noGrp="1"/>
          </p:cNvSpPr>
          <p:nvPr>
            <p:ph type="title" idx="13" hasCustomPrompt="1"/>
            <p:custDataLst>
              <p:tags r:id="rId6"/>
            </p:custDataLst>
          </p:nvPr>
        </p:nvSpPr>
        <p:spPr>
          <a:xfrm>
            <a:off x="4953000" y="1571581"/>
            <a:ext cx="3619024" cy="1014061"/>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4950" b="0" spc="700">
                <a:solidFill>
                  <a:schemeClr val="tx1"/>
                </a:solidFill>
                <a:latin typeface="Arial" panose="020B0604020202020204" pitchFamily="34" charset="0"/>
                <a:ea typeface="汉仪旗黑-85S" panose="00020600040101010101" pitchFamily="18" charset="-122"/>
              </a:defRPr>
            </a:lvl1pPr>
          </a:lstStyle>
          <a:p>
            <a:r>
              <a:rPr lang="zh-CN" altLang="en-US"/>
              <a:t>编辑标题</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8" name="组合 7"/>
          <p:cNvGrpSpPr/>
          <p:nvPr>
            <p:custDataLst>
              <p:tags r:id="rId1"/>
            </p:custDataLst>
          </p:nvPr>
        </p:nvGrpSpPr>
        <p:grpSpPr>
          <a:xfrm>
            <a:off x="0" y="0"/>
            <a:ext cx="9144000" cy="441630"/>
            <a:chOff x="0" y="0"/>
            <a:chExt cx="12192000" cy="588767"/>
          </a:xfrm>
        </p:grpSpPr>
        <p:pic>
          <p:nvPicPr>
            <p:cNvPr id="7" name="图片 6"/>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4"/>
            <a:ext cx="8139178"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20/2/18</a:t>
            </a:fld>
            <a:endParaRPr lang="zh-CN" altLang="en-US"/>
          </a:p>
        </p:txBody>
      </p:sp>
      <p:sp>
        <p:nvSpPr>
          <p:cNvPr id="4" name="页脚占位符 3"/>
          <p:cNvSpPr>
            <a:spLocks noGrp="1"/>
          </p:cNvSpPr>
          <p:nvPr>
            <p:ph type="ftr" sz="quarter" idx="11"/>
            <p:custDataLst>
              <p:tags r:id="rId4"/>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219056" y="227885"/>
            <a:ext cx="8705888" cy="468836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hasCustomPrompt="1"/>
            <p:custDataLst>
              <p:tags r:id="rId3"/>
            </p:custDataLst>
          </p:nvPr>
        </p:nvSpPr>
        <p:spPr>
          <a:xfrm>
            <a:off x="961200" y="937016"/>
            <a:ext cx="7219800" cy="542767"/>
          </a:xfrm>
        </p:spPr>
        <p:txBody>
          <a:bodyPr wrap="square" anchor="ctr">
            <a:normAutofit/>
          </a:bodyPr>
          <a:lstStyle>
            <a:lvl1pP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7" name="内容占位符 6"/>
          <p:cNvSpPr>
            <a:spLocks noGrp="1"/>
          </p:cNvSpPr>
          <p:nvPr>
            <p:ph sz="quarter" idx="13"/>
            <p:custDataLst>
              <p:tags r:id="rId4"/>
            </p:custDataLst>
          </p:nvPr>
        </p:nvSpPr>
        <p:spPr>
          <a:xfrm>
            <a:off x="960835" y="1622900"/>
            <a:ext cx="7219950" cy="258421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20/2/18</a:t>
            </a:fld>
            <a:endParaRPr lang="zh-CN" altLang="en-US"/>
          </a:p>
        </p:txBody>
      </p:sp>
      <p:sp>
        <p:nvSpPr>
          <p:cNvPr id="4" name="页脚占位符 3"/>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0"/>
            <a:ext cx="3618452" cy="514413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8" name="图片 7"/>
          <p:cNvPicPr/>
          <p:nvPr>
            <p:custDataLst>
              <p:tags r:id="rId2"/>
            </p:custDataLst>
          </p:nvPr>
        </p:nvPicPr>
        <p:blipFill>
          <a:blip r:embed="rId10" r:link="rId11" cstate="screen"/>
          <a:stretch>
            <a:fillRect/>
          </a:stretch>
        </p:blipFill>
        <p:spPr>
          <a:xfrm>
            <a:off x="8603933" y="0"/>
            <a:ext cx="540068" cy="441630"/>
          </a:xfrm>
          <a:prstGeom prst="rect">
            <a:avLst/>
          </a:prstGeom>
        </p:spPr>
      </p:pic>
      <p:sp>
        <p:nvSpPr>
          <p:cNvPr id="2" name="标题 1"/>
          <p:cNvSpPr>
            <a:spLocks noGrp="1"/>
          </p:cNvSpPr>
          <p:nvPr>
            <p:ph type="title" hasCustomPrompt="1"/>
            <p:custDataLst>
              <p:tags r:id="rId3"/>
            </p:custDataLst>
          </p:nvPr>
        </p:nvSpPr>
        <p:spPr>
          <a:xfrm>
            <a:off x="437400" y="577871"/>
            <a:ext cx="2970000" cy="661582"/>
          </a:xfrm>
        </p:spPr>
        <p:txBody>
          <a:bodyPr wrap="square" anchor="ctr" anchorCtr="0">
            <a:normAutofit/>
          </a:bodyPr>
          <a:lstStyle>
            <a:lvl1pPr>
              <a:defRPr sz="27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20/2/18</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7"/>
            </p:custDataLst>
          </p:nvPr>
        </p:nvSpPr>
        <p:spPr>
          <a:xfrm>
            <a:off x="440100" y="1323163"/>
            <a:ext cx="2967300" cy="307027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3825900" y="577525"/>
            <a:ext cx="4860000" cy="381642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0"/>
            <a:ext cx="9144000" cy="1998496"/>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9000" y="585972"/>
            <a:ext cx="8232300" cy="469858"/>
          </a:xfrm>
        </p:spPr>
        <p:txBody>
          <a:bodyPr wrap="square" anchor="ctr">
            <a:normAutofit/>
          </a:bodyPr>
          <a:lstStyle>
            <a:lvl1pPr algn="ctr">
              <a:defRPr sz="27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20/2/18</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7"/>
            </p:custDataLst>
          </p:nvPr>
        </p:nvSpPr>
        <p:spPr>
          <a:xfrm>
            <a:off x="459000" y="1244854"/>
            <a:ext cx="8231981" cy="621077"/>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9" name="内容占位符 8"/>
          <p:cNvSpPr>
            <a:spLocks noGrp="1"/>
          </p:cNvSpPr>
          <p:nvPr>
            <p:ph sz="quarter" idx="14"/>
            <p:custDataLst>
              <p:tags r:id="rId8"/>
            </p:custDataLst>
          </p:nvPr>
        </p:nvSpPr>
        <p:spPr>
          <a:xfrm>
            <a:off x="459581" y="2106260"/>
            <a:ext cx="8224200" cy="257341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3772194"/>
            <a:ext cx="9144000" cy="1371941"/>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3600" y="502262"/>
            <a:ext cx="8232300" cy="423952"/>
          </a:xfrm>
        </p:spPr>
        <p:txBody>
          <a:bodyPr wrap="square" anchor="ctr" anchorCtr="0">
            <a:normAutofit/>
          </a:bodyPr>
          <a:lstStyle>
            <a:lvl1pPr algn="ct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20/2/18</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内容占位符 6"/>
          <p:cNvSpPr>
            <a:spLocks noGrp="1"/>
          </p:cNvSpPr>
          <p:nvPr>
            <p:ph sz="quarter" idx="13"/>
            <p:custDataLst>
              <p:tags r:id="rId7"/>
            </p:custDataLst>
          </p:nvPr>
        </p:nvSpPr>
        <p:spPr>
          <a:xfrm>
            <a:off x="453628" y="1261056"/>
            <a:ext cx="8243100" cy="240869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8"/>
            </p:custDataLst>
          </p:nvPr>
        </p:nvSpPr>
        <p:spPr>
          <a:xfrm>
            <a:off x="445500" y="3885780"/>
            <a:ext cx="8251200" cy="75879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p:custDataLst>
              <p:tags r:id="rId1"/>
            </p:custDataLst>
          </p:nvPr>
        </p:nvSpPr>
        <p:spPr>
          <a:xfrm>
            <a:off x="0" y="0"/>
            <a:ext cx="9144000" cy="68588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702505"/>
            <a:ext cx="9144000" cy="441630"/>
            <a:chOff x="0" y="6269233"/>
            <a:chExt cx="12192000" cy="588767"/>
          </a:xfrm>
        </p:grpSpPr>
        <p:pic>
          <p:nvPicPr>
            <p:cNvPr id="12" name="图片 11"/>
            <p:cNvPicPr/>
            <p:nvPr userDrawn="1">
              <p:custDataLst>
                <p:tags r:id="rId11"/>
              </p:custDataLst>
            </p:nvPr>
          </p:nvPicPr>
          <p:blipFill>
            <a:blip r:embed="rId14" r:link="rId15" cstate="screen"/>
            <a:stretch>
              <a:fillRect/>
            </a:stretch>
          </p:blipFill>
          <p:spPr>
            <a:xfrm>
              <a:off x="11471910" y="6269233"/>
              <a:ext cx="720090" cy="588767"/>
            </a:xfrm>
            <a:prstGeom prst="rect">
              <a:avLst/>
            </a:prstGeom>
          </p:spPr>
        </p:pic>
        <p:pic>
          <p:nvPicPr>
            <p:cNvPr id="10" name="图片 9"/>
            <p:cNvPicPr/>
            <p:nvPr userDrawn="1">
              <p:custDataLst>
                <p:tags r:id="rId12"/>
              </p:custDataLst>
            </p:nvPr>
          </p:nvPicPr>
          <p:blipFill>
            <a:blip r:embed="rId16" r:link="rId17" cstate="screen"/>
            <a:stretch>
              <a:fillRect/>
            </a:stretch>
          </p:blipFill>
          <p:spPr>
            <a:xfrm>
              <a:off x="0" y="6269233"/>
              <a:ext cx="720090" cy="588767"/>
            </a:xfrm>
            <a:prstGeom prst="rect">
              <a:avLst/>
            </a:prstGeom>
          </p:spPr>
        </p:pic>
      </p:grpSp>
      <p:sp>
        <p:nvSpPr>
          <p:cNvPr id="2" name="标题 1"/>
          <p:cNvSpPr>
            <a:spLocks noGrp="1"/>
          </p:cNvSpPr>
          <p:nvPr>
            <p:ph type="title"/>
            <p:custDataLst>
              <p:tags r:id="rId3"/>
            </p:custDataLst>
          </p:nvPr>
        </p:nvSpPr>
        <p:spPr>
          <a:xfrm>
            <a:off x="434700" y="178222"/>
            <a:ext cx="8278200"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20/2/18</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内容占位符 6"/>
          <p:cNvSpPr>
            <a:spLocks noGrp="1"/>
          </p:cNvSpPr>
          <p:nvPr>
            <p:ph sz="quarter" idx="13"/>
            <p:custDataLst>
              <p:tags r:id="rId7"/>
            </p:custDataLst>
          </p:nvPr>
        </p:nvSpPr>
        <p:spPr>
          <a:xfrm>
            <a:off x="434700" y="1247554"/>
            <a:ext cx="40068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4681800" y="1247554"/>
            <a:ext cx="40257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9"/>
            </p:custDataLst>
          </p:nvPr>
        </p:nvSpPr>
        <p:spPr>
          <a:xfrm>
            <a:off x="429300" y="3613046"/>
            <a:ext cx="40068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0"/>
            </p:custDataLst>
          </p:nvPr>
        </p:nvSpPr>
        <p:spPr>
          <a:xfrm>
            <a:off x="4689900" y="3610346"/>
            <a:ext cx="40257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715357"/>
            <a:ext cx="9144000" cy="371342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150469"/>
            <a:ext cx="9143999" cy="993666"/>
            <a:chOff x="0" y="5533275"/>
            <a:chExt cx="12191999" cy="1324725"/>
          </a:xfrm>
        </p:grpSpPr>
        <p:pic>
          <p:nvPicPr>
            <p:cNvPr id="9" name="图片 8"/>
            <p:cNvPicPr/>
            <p:nvPr userDrawn="1">
              <p:custDataLst>
                <p:tags r:id="rId8"/>
              </p:custDataLst>
            </p:nvPr>
          </p:nvPicPr>
          <p:blipFill>
            <a:blip r:embed="rId11" r:link="rId12" cstate="screen"/>
            <a:stretch>
              <a:fillRect/>
            </a:stretch>
          </p:blipFill>
          <p:spPr>
            <a:xfrm>
              <a:off x="10571797" y="5533275"/>
              <a:ext cx="1620202" cy="1324725"/>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0" y="5533275"/>
              <a:ext cx="1620202" cy="1324725"/>
            </a:xfrm>
            <a:prstGeom prst="rect">
              <a:avLst/>
            </a:prstGeom>
          </p:spPr>
        </p:pic>
      </p:grpSp>
      <p:sp>
        <p:nvSpPr>
          <p:cNvPr id="2" name="标题 1"/>
          <p:cNvSpPr>
            <a:spLocks noGrp="1"/>
          </p:cNvSpPr>
          <p:nvPr>
            <p:ph type="title" hasCustomPrompt="1"/>
            <p:custDataLst>
              <p:tags r:id="rId3"/>
            </p:custDataLst>
          </p:nvPr>
        </p:nvSpPr>
        <p:spPr>
          <a:xfrm>
            <a:off x="1142100" y="1004524"/>
            <a:ext cx="6858000" cy="1790321"/>
          </a:xfrm>
        </p:spPr>
        <p:txBody>
          <a:bodyPr wrap="square" anchor="b">
            <a:normAutofit/>
          </a:bodyPr>
          <a:lstStyle>
            <a:lvl1pPr algn="ctr">
              <a:defRPr sz="45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20/2/18</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7"/>
            </p:custDataLst>
          </p:nvPr>
        </p:nvSpPr>
        <p:spPr>
          <a:xfrm>
            <a:off x="1141810" y="2897458"/>
            <a:ext cx="6858000" cy="1242153"/>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pPr/>
              <a:t>20/2/18</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3"/>
            </p:custDataLst>
          </p:nvPr>
        </p:nvSpPr>
        <p:spPr>
          <a:xfrm>
            <a:off x="502412" y="714469"/>
            <a:ext cx="8139178"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20/2/18</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7" r:link="rId8" cstate="screen"/>
          <a:stretch>
            <a:fillRect/>
          </a:stretch>
        </p:blipFill>
        <p:spPr>
          <a:xfrm>
            <a:off x="3048000" y="4287541"/>
            <a:ext cx="3048000" cy="856594"/>
          </a:xfrm>
          <a:prstGeom prst="rect">
            <a:avLst/>
          </a:prstGeom>
        </p:spPr>
      </p:pic>
      <p:sp>
        <p:nvSpPr>
          <p:cNvPr id="4" name="日期占位符 3"/>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20/2/18</a:t>
            </a:fld>
            <a:endParaRPr lang="zh-CN" altLang="en-US"/>
          </a:p>
        </p:txBody>
      </p:sp>
      <p:sp>
        <p:nvSpPr>
          <p:cNvPr id="5" name="页脚占位符 4"/>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
        <p:nvSpPr>
          <p:cNvPr id="2" name="标题 1"/>
          <p:cNvSpPr>
            <a:spLocks noGrp="1"/>
          </p:cNvSpPr>
          <p:nvPr>
            <p:ph type="ctrTitle" idx="13" hasCustomPrompt="1"/>
            <p:custDataLst>
              <p:tags r:id="rId5"/>
            </p:custDataLst>
          </p:nvPr>
        </p:nvSpPr>
        <p:spPr>
          <a:xfrm>
            <a:off x="3569970" y="2185543"/>
            <a:ext cx="3660458" cy="811154"/>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4800"/>
              <a:buFont typeface="Arial" panose="020B0604020202020204" pitchFamily="34" charset="0"/>
              <a:buNone/>
              <a:defRPr sz="3600" b="0" spc="5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3"/>
            </p:custDataLst>
          </p:nvPr>
        </p:nvSpPr>
        <p:spPr>
          <a:xfrm>
            <a:off x="502448"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4"/>
            </p:custDataLst>
          </p:nvPr>
        </p:nvSpPr>
        <p:spPr>
          <a:xfrm>
            <a:off x="4679158" y="714469"/>
            <a:ext cx="3962432" cy="4042179"/>
          </a:xfrm>
        </p:spPr>
        <p:txBody>
          <a:bodyPr wrap="square"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charset="-122"/>
              </a:defRPr>
            </a:lvl1pPr>
            <a:lvl2pPr eaLnBrk="1" fontAlgn="auto" latinLnBrk="0" hangingPunct="1">
              <a:defRPr sz="1200">
                <a:solidFill>
                  <a:schemeClr val="tx1"/>
                </a:solidFill>
                <a:latin typeface="Arial" panose="020B0604020202020204" pitchFamily="34" charset="0"/>
                <a:ea typeface="微软雅黑" panose="020B0503020204020204" charset="-122"/>
              </a:defRPr>
            </a:lvl2pPr>
            <a:lvl3pPr eaLnBrk="1" fontAlgn="auto" latinLnBrk="0" hangingPunct="1">
              <a:defRPr sz="1200">
                <a:solidFill>
                  <a:schemeClr val="tx1"/>
                </a:solidFill>
                <a:latin typeface="Arial" panose="020B0604020202020204" pitchFamily="34" charset="0"/>
                <a:ea typeface="微软雅黑" panose="020B0503020204020204" charset="-122"/>
              </a:defRPr>
            </a:lvl3pPr>
            <a:lvl4pPr eaLnBrk="1" fontAlgn="auto" latinLnBrk="0" hangingPunct="1">
              <a:defRPr sz="1200">
                <a:solidFill>
                  <a:schemeClr val="tx1"/>
                </a:solidFill>
                <a:latin typeface="Arial" panose="020B0604020202020204" pitchFamily="34" charset="0"/>
                <a:ea typeface="微软雅黑" panose="020B0503020204020204" charset="-122"/>
              </a:defRPr>
            </a:lvl4pPr>
            <a:lvl5pPr eaLnBrk="1" fontAlgn="auto" latinLnBrk="0" hangingPunct="1">
              <a:defRPr sz="12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20/2/18</a:t>
            </a:fld>
            <a:endParaRPr lang="zh-CN" altLang="en-US"/>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1"/>
            </p:custDataLst>
          </p:nvPr>
        </p:nvGrpSpPr>
        <p:grpSpPr>
          <a:xfrm>
            <a:off x="0" y="0"/>
            <a:ext cx="9144000" cy="441630"/>
            <a:chOff x="0" y="0"/>
            <a:chExt cx="12192000" cy="588767"/>
          </a:xfrm>
        </p:grpSpPr>
        <p:pic>
          <p:nvPicPr>
            <p:cNvPr id="11" name="图片 10"/>
            <p:cNvPicPr/>
            <p:nvPr userDrawn="1">
              <p:custDataLst>
                <p:tags r:id="rId10"/>
              </p:custDataLst>
            </p:nvPr>
          </p:nvPicPr>
          <p:blipFill>
            <a:blip r:embed="rId13" r:link="rId14" cstate="screen"/>
            <a:stretch>
              <a:fillRect/>
            </a:stretch>
          </p:blipFill>
          <p:spPr>
            <a:xfrm>
              <a:off x="0" y="0"/>
              <a:ext cx="720090" cy="588767"/>
            </a:xfrm>
            <a:prstGeom prst="rect">
              <a:avLst/>
            </a:prstGeom>
          </p:spPr>
        </p:pic>
        <p:pic>
          <p:nvPicPr>
            <p:cNvPr id="10" name="图片 9"/>
            <p:cNvPicPr/>
            <p:nvPr userDrawn="1">
              <p:custDataLst>
                <p:tags r:id="rId11"/>
              </p:custDataLst>
            </p:nvPr>
          </p:nvPicPr>
          <p:blipFill>
            <a:blip r:embed="rId15" r:link="rId16"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3"/>
            </p:custDataLst>
          </p:nvPr>
        </p:nvSpPr>
        <p:spPr>
          <a:xfrm>
            <a:off x="502448" y="714469"/>
            <a:ext cx="3962432" cy="285788"/>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4"/>
            </p:custDataLst>
          </p:nvPr>
        </p:nvSpPr>
        <p:spPr>
          <a:xfrm>
            <a:off x="502444" y="1055024"/>
            <a:ext cx="3962400"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5"/>
            </p:custDataLst>
          </p:nvPr>
        </p:nvSpPr>
        <p:spPr>
          <a:xfrm>
            <a:off x="4676813" y="714469"/>
            <a:ext cx="3962432" cy="285788"/>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6"/>
            </p:custDataLst>
          </p:nvPr>
        </p:nvSpPr>
        <p:spPr>
          <a:xfrm>
            <a:off x="4676813" y="1055024"/>
            <a:ext cx="3962432"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7"/>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20/2/18</a:t>
            </a:fld>
            <a:endParaRPr lang="zh-CN" altLang="en-US"/>
          </a:p>
        </p:txBody>
      </p:sp>
      <p:sp>
        <p:nvSpPr>
          <p:cNvPr id="8" name="页脚占位符 7"/>
          <p:cNvSpPr>
            <a:spLocks noGrp="1"/>
          </p:cNvSpPr>
          <p:nvPr>
            <p:ph type="ftr" sz="quarter" idx="11"/>
            <p:custDataLst>
              <p:tags r:id="rId8"/>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9"/>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8" r:link="rId9" cstate="screen"/>
          <a:stretch>
            <a:fillRect/>
          </a:stretch>
        </p:blipFill>
        <p:spPr>
          <a:xfrm>
            <a:off x="5623560" y="1646123"/>
            <a:ext cx="3291840" cy="1851889"/>
          </a:xfrm>
          <a:prstGeom prst="rect">
            <a:avLst/>
          </a:prstGeom>
        </p:spPr>
      </p:pic>
      <p:pic>
        <p:nvPicPr>
          <p:cNvPr id="6" name="图片 5"/>
          <p:cNvPicPr/>
          <p:nvPr>
            <p:custDataLst>
              <p:tags r:id="rId2"/>
            </p:custDataLst>
          </p:nvPr>
        </p:nvPicPr>
        <p:blipFill>
          <a:blip r:embed="rId10" r:link="rId11" cstate="screen"/>
          <a:stretch>
            <a:fillRect/>
          </a:stretch>
        </p:blipFill>
        <p:spPr>
          <a:xfrm>
            <a:off x="0" y="4702505"/>
            <a:ext cx="540068" cy="441630"/>
          </a:xfrm>
          <a:prstGeom prst="rect">
            <a:avLst/>
          </a:prstGeom>
        </p:spPr>
      </p:pic>
      <p:sp>
        <p:nvSpPr>
          <p:cNvPr id="2" name="标题 1"/>
          <p:cNvSpPr>
            <a:spLocks noGrp="1"/>
          </p:cNvSpPr>
          <p:nvPr>
            <p:ph type="title"/>
            <p:custDataLst>
              <p:tags r:id="rId3"/>
            </p:custDataLst>
          </p:nvPr>
        </p:nvSpPr>
        <p:spPr>
          <a:xfrm>
            <a:off x="502412" y="332464"/>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20/2/18</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20/2/18</a:t>
            </a:fld>
            <a:endParaRPr lang="zh-CN" altLang="en-US"/>
          </a:p>
        </p:txBody>
      </p:sp>
      <p:sp>
        <p:nvSpPr>
          <p:cNvPr id="3" name="页脚占位符 2"/>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48"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3"/>
            </p:custDataLst>
          </p:nvPr>
        </p:nvSpPr>
        <p:spPr>
          <a:xfrm>
            <a:off x="502448" y="714469"/>
            <a:ext cx="3962432" cy="4042179"/>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4679194"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pPr/>
              <a:t>20/2/18</a:t>
            </a:fld>
            <a:endParaRPr lang="zh-CN" altLang="en-US" dirty="0"/>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竖排标题 1"/>
          <p:cNvSpPr>
            <a:spLocks noGrp="1"/>
          </p:cNvSpPr>
          <p:nvPr>
            <p:ph type="title" orient="vert"/>
            <p:custDataLst>
              <p:tags r:id="rId2"/>
            </p:custDataLst>
          </p:nvPr>
        </p:nvSpPr>
        <p:spPr>
          <a:xfrm>
            <a:off x="7928351" y="714469"/>
            <a:ext cx="713238" cy="4042179"/>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3"/>
            </p:custDataLst>
          </p:nvPr>
        </p:nvSpPr>
        <p:spPr>
          <a:xfrm>
            <a:off x="502444" y="714463"/>
            <a:ext cx="7371076" cy="4042179"/>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20/2/18</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21" Type="http://schemas.openxmlformats.org/officeDocument/2006/relationships/tags" Target="../tags/tag1.xml"/><Relationship Id="rId22" Type="http://schemas.openxmlformats.org/officeDocument/2006/relationships/tags" Target="../tags/tag2.xml"/><Relationship Id="rId23" Type="http://schemas.openxmlformats.org/officeDocument/2006/relationships/tags" Target="../tags/tag3.xml"/><Relationship Id="rId24" Type="http://schemas.openxmlformats.org/officeDocument/2006/relationships/tags" Target="../tags/tag4.xml"/><Relationship Id="rId25" Type="http://schemas.openxmlformats.org/officeDocument/2006/relationships/tags" Target="../tags/tag5.xml"/><Relationship Id="rId26" Type="http://schemas.openxmlformats.org/officeDocument/2006/relationships/tags" Target="../tags/tag6.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1"/>
            </p:custDataLst>
          </p:nvPr>
        </p:nvSpPr>
        <p:spPr>
          <a:xfrm>
            <a:off x="502412" y="332464"/>
            <a:ext cx="8139178" cy="331514"/>
          </a:xfrm>
          <a:prstGeom prst="rect">
            <a:avLst/>
          </a:prstGeom>
        </p:spPr>
        <p:txBody>
          <a:bodyPr vert="horz" wrap="square"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2"/>
            </p:custDataLst>
          </p:nvPr>
        </p:nvSpPr>
        <p:spPr>
          <a:xfrm>
            <a:off x="502412" y="721138"/>
            <a:ext cx="8139178" cy="4042179"/>
          </a:xfrm>
          <a:prstGeom prst="rect">
            <a:avLst/>
          </a:prstGeom>
        </p:spPr>
        <p:txBody>
          <a:bodyPr vert="horz" wrap="square" lIns="90170" tIns="46990" rIns="90170" bIns="4699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3"/>
            </p:custDataLst>
          </p:nvPr>
        </p:nvSpPr>
        <p:spPr>
          <a:xfrm>
            <a:off x="659807" y="4762963"/>
            <a:ext cx="2025000" cy="237629"/>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pPr/>
              <a:t>20/2/18</a:t>
            </a:fld>
            <a:endParaRPr lang="zh-CN" altLang="en-US"/>
          </a:p>
        </p:txBody>
      </p:sp>
      <p:sp>
        <p:nvSpPr>
          <p:cNvPr id="5" name="页脚占位符 4"/>
          <p:cNvSpPr>
            <a:spLocks noGrp="1"/>
          </p:cNvSpPr>
          <p:nvPr>
            <p:ph type="ftr" sz="quarter" idx="3"/>
            <p:custDataLst>
              <p:tags r:id="rId24"/>
            </p:custDataLst>
          </p:nvPr>
        </p:nvSpPr>
        <p:spPr>
          <a:xfrm>
            <a:off x="3087000" y="4762963"/>
            <a:ext cx="2970000" cy="237629"/>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5"/>
            </p:custDataLst>
          </p:nvPr>
        </p:nvSpPr>
        <p:spPr>
          <a:xfrm>
            <a:off x="6457950" y="4762963"/>
            <a:ext cx="2025000" cy="237629"/>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KSO_TEMPLATE" hidden="1"/>
          <p:cNvSpPr/>
          <p:nvPr>
            <p:custDataLst>
              <p:tags r:id="rId2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8.png"/><Relationship Id="rId1" Type="http://schemas.openxmlformats.org/officeDocument/2006/relationships/tags" Target="../tags/tag151.xml"/><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eg"/><Relationship Id="rId3" Type="http://schemas.openxmlformats.org/officeDocument/2006/relationships/image" Target="../media/image1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image" Target="../media/image21.jpeg"/><Relationship Id="rId1" Type="http://schemas.openxmlformats.org/officeDocument/2006/relationships/tags" Target="../tags/tag152.xml"/><Relationship Id="rId2" Type="http://schemas.openxmlformats.org/officeDocument/2006/relationships/tags" Target="../tags/tag15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jpeg"/><Relationship Id="rId1" Type="http://schemas.openxmlformats.org/officeDocument/2006/relationships/slideLayout" Target="../slideLayouts/slideLayout7.xml"/><Relationship Id="rId2"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A2141037-D0A4-4E21-8F8B-B1408E39520C}"/>
              </a:ext>
            </a:extLst>
          </p:cNvPr>
          <p:cNvPicPr>
            <a:picLocks noChangeAspect="1"/>
          </p:cNvPicPr>
          <p:nvPr/>
        </p:nvPicPr>
        <p:blipFill rotWithShape="1">
          <a:blip r:embed="rId4" cstate="print"/>
          <a:srcRect r="531"/>
          <a:stretch/>
        </p:blipFill>
        <p:spPr>
          <a:xfrm>
            <a:off x="0" y="0"/>
            <a:ext cx="9144000" cy="5143500"/>
          </a:xfrm>
          <a:prstGeom prst="rect">
            <a:avLst/>
          </a:prstGeom>
        </p:spPr>
      </p:pic>
      <p:sp>
        <p:nvSpPr>
          <p:cNvPr id="15" name="标题 14"/>
          <p:cNvSpPr>
            <a:spLocks noGrp="1"/>
          </p:cNvSpPr>
          <p:nvPr>
            <p:ph type="ctrTitle" idx="13"/>
          </p:nvPr>
        </p:nvSpPr>
        <p:spPr>
          <a:xfrm>
            <a:off x="3496941" y="1918980"/>
            <a:ext cx="5412105" cy="728345"/>
          </a:xfrm>
        </p:spPr>
        <p:txBody>
          <a:bodyPr>
            <a:normAutofit/>
          </a:bodyPr>
          <a:lstStyle/>
          <a:p>
            <a:pPr algn="ctr"/>
            <a:r>
              <a:rPr lang="zh-CN" altLang="en-US" b="1" spc="300" dirty="0" smtClean="0">
                <a:solidFill>
                  <a:srgbClr val="FF0000"/>
                </a:solidFill>
                <a:latin typeface="微软雅黑" panose="020B0503020204020204" charset="-122"/>
                <a:ea typeface="微软雅黑" panose="020B0503020204020204" charset="-122"/>
                <a:sym typeface="+mn-ea"/>
              </a:rPr>
              <a:t>工业区位分析思路</a:t>
            </a:r>
            <a:endParaRPr lang="zh-CN" altLang="en-US" dirty="0">
              <a:solidFill>
                <a:srgbClr val="FF0000"/>
              </a:solidFill>
            </a:endParaRPr>
          </a:p>
        </p:txBody>
      </p:sp>
      <p:sp>
        <p:nvSpPr>
          <p:cNvPr id="10" name="矩形 9"/>
          <p:cNvSpPr/>
          <p:nvPr/>
        </p:nvSpPr>
        <p:spPr>
          <a:xfrm>
            <a:off x="4871085" y="3635375"/>
            <a:ext cx="3601720" cy="553085"/>
          </a:xfrm>
          <a:prstGeom prst="rect">
            <a:avLst/>
          </a:prstGeom>
        </p:spPr>
        <p:txBody>
          <a:bodyPr wrap="square">
            <a:spAutoFit/>
          </a:bodyPr>
          <a:lstStyle/>
          <a:p>
            <a:pPr algn="l">
              <a:lnSpc>
                <a:spcPct val="150000"/>
              </a:lnSpc>
            </a:pPr>
            <a:r>
              <a:rPr lang="en-US" altLang="zh-CN" b="1" spc="226" dirty="0">
                <a:solidFill>
                  <a:schemeClr val="tx1"/>
                </a:solidFill>
                <a:latin typeface="楷体" panose="02010609060101010101" charset="-122"/>
                <a:ea typeface="楷体" panose="02010609060101010101" charset="-122"/>
                <a:cs typeface="楷体" panose="02010609060101010101" charset="-122"/>
              </a:rPr>
              <a:t>  </a:t>
            </a:r>
            <a:r>
              <a:rPr lang="en-US" altLang="zh-CN" sz="2000" spc="226" dirty="0">
                <a:solidFill>
                  <a:schemeClr val="tx1"/>
                </a:solidFill>
                <a:latin typeface="微软雅黑" panose="020B0503020204020204" charset="-122"/>
                <a:ea typeface="微软雅黑" panose="020B0503020204020204" charset="-122"/>
              </a:rPr>
              <a:t> </a:t>
            </a:r>
          </a:p>
        </p:txBody>
      </p:sp>
      <p:sp>
        <p:nvSpPr>
          <p:cNvPr id="11" name="文本框 10"/>
          <p:cNvSpPr txBox="1"/>
          <p:nvPr/>
        </p:nvSpPr>
        <p:spPr>
          <a:xfrm>
            <a:off x="4066619" y="1194123"/>
            <a:ext cx="4093845" cy="461665"/>
          </a:xfrm>
          <a:prstGeom prst="rect">
            <a:avLst/>
          </a:prstGeom>
          <a:noFill/>
        </p:spPr>
        <p:txBody>
          <a:bodyPr wrap="square" rtlCol="0">
            <a:spAutoFit/>
          </a:bodyPr>
          <a:lstStyle/>
          <a:p>
            <a:pPr algn="ctr"/>
            <a:r>
              <a:rPr lang="zh-CN" altLang="en-US" sz="20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朝阳区线上课堂</a:t>
            </a:r>
            <a:r>
              <a:rPr lang="en-US" altLang="zh-CN" sz="2000" b="1" spc="226" dirty="0" smtClean="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a:t>
            </a:r>
            <a:r>
              <a:rPr lang="zh-CN" altLang="en-US" sz="2000" b="1" spc="226" dirty="0" smtClean="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高三年级地理</a:t>
            </a:r>
            <a:r>
              <a:rPr lang="zh-CN" altLang="en-US" sz="2400" b="1" spc="226" dirty="0" smtClean="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 </a:t>
            </a:r>
            <a:endParaRPr lang="zh-CN" altLang="en-US" sz="24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endParaRPr>
          </a:p>
        </p:txBody>
      </p:sp>
      <p:sp>
        <p:nvSpPr>
          <p:cNvPr id="9" name="文本框 8"/>
          <p:cNvSpPr txBox="1"/>
          <p:nvPr/>
        </p:nvSpPr>
        <p:spPr>
          <a:xfrm>
            <a:off x="3324224" y="3699565"/>
            <a:ext cx="4836240" cy="528350"/>
          </a:xfrm>
          <a:prstGeom prst="rect">
            <a:avLst/>
          </a:prstGeom>
          <a:noFill/>
        </p:spPr>
        <p:txBody>
          <a:bodyPr wrap="square" rtlCol="0">
            <a:spAutoFit/>
          </a:bodyPr>
          <a:lstStyle/>
          <a:p>
            <a:pPr algn="ctr">
              <a:lnSpc>
                <a:spcPct val="150000"/>
              </a:lnSpc>
            </a:pPr>
            <a:r>
              <a:rPr lang="zh-CN" altLang="en-US" sz="2000" spc="226" dirty="0" smtClean="0">
                <a:solidFill>
                  <a:schemeClr val="bg2">
                    <a:lumMod val="10000"/>
                  </a:schemeClr>
                </a:solidFill>
                <a:latin typeface="微软雅黑" panose="020B0503020204020204" charset="-122"/>
                <a:ea typeface="微软雅黑" panose="020B0503020204020204" charset="-122"/>
              </a:rPr>
              <a:t>外经贸</a:t>
            </a:r>
            <a:r>
              <a:rPr lang="zh-CN" altLang="en-US" sz="2000" spc="226" dirty="0" smtClean="0">
                <a:solidFill>
                  <a:schemeClr val="bg2">
                    <a:lumMod val="10000"/>
                  </a:schemeClr>
                </a:solidFill>
                <a:latin typeface="微软雅黑" panose="020B0503020204020204" charset="-122"/>
                <a:ea typeface="微软雅黑" panose="020B0503020204020204" charset="-122"/>
              </a:rPr>
              <a:t>附中  </a:t>
            </a:r>
            <a:r>
              <a:rPr lang="zh-CN" altLang="en-US" sz="2000" spc="226" dirty="0" smtClean="0">
                <a:solidFill>
                  <a:schemeClr val="bg2">
                    <a:lumMod val="10000"/>
                  </a:schemeClr>
                </a:solidFill>
                <a:latin typeface="微软雅黑" panose="020B0503020204020204" charset="-122"/>
                <a:ea typeface="微软雅黑" panose="020B0503020204020204" charset="-122"/>
              </a:rPr>
              <a:t>邓  虎</a:t>
            </a:r>
            <a:endParaRPr lang="zh-CN" altLang="en-US" sz="2000" spc="226" dirty="0">
              <a:solidFill>
                <a:schemeClr val="bg2">
                  <a:lumMod val="10000"/>
                </a:schemeClr>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0" y="0"/>
            <a:ext cx="9144000" cy="1815882"/>
          </a:xfrm>
          <a:prstGeom prst="rect">
            <a:avLst/>
          </a:prstGeom>
          <a:noFill/>
          <a:ln w="9525">
            <a:noFill/>
            <a:miter lim="800000"/>
            <a:headEnd/>
            <a:tailEnd/>
          </a:ln>
        </p:spPr>
        <p:txBody>
          <a:bodyPr anchor="ctr">
            <a:spAutoFit/>
          </a:bodyPr>
          <a:lstStyle/>
          <a:p>
            <a:pPr indent="266700" eaLnBrk="0" hangingPunct="0"/>
            <a:r>
              <a:rPr lang="zh-CN" sz="1600" dirty="0">
                <a:latin typeface="Calibri" pitchFamily="34" charset="0"/>
                <a:ea typeface="宋体" pitchFamily="2" charset="-122"/>
              </a:rPr>
              <a:t>阅读图文材料，完成下列要求。</a:t>
            </a:r>
            <a:endParaRPr lang="en-US" altLang="zh-CN" sz="1600" dirty="0"/>
          </a:p>
          <a:p>
            <a:pPr indent="266700" eaLnBrk="0" hangingPunct="0"/>
            <a:r>
              <a:rPr lang="zh-CN" altLang="en-US" sz="1600" dirty="0" smtClean="0">
                <a:latin typeface="楷体" pitchFamily="49" charset="-122"/>
                <a:ea typeface="楷体" pitchFamily="49" charset="-122"/>
                <a:cs typeface="Times New Roman" pitchFamily="18" charset="0"/>
              </a:rPr>
              <a:t>  澳</a:t>
            </a:r>
            <a:r>
              <a:rPr lang="zh-CN" altLang="en-US" sz="1600" dirty="0">
                <a:latin typeface="楷体" pitchFamily="49" charset="-122"/>
                <a:ea typeface="楷体" pitchFamily="49" charset="-122"/>
                <a:cs typeface="Times New Roman" pitchFamily="18" charset="0"/>
              </a:rPr>
              <a:t>大利亚是一个地广人稀的发达国家，第二次世界大战后，本土汽车生产主要由美日几家大型汽车品牌公司控制，整车和零部件工厂主要布局在墨尔本、阿德莱德和吉朗等地</a:t>
            </a:r>
            <a:r>
              <a:rPr lang="en-US" altLang="zh-CN" sz="1600" dirty="0">
                <a:latin typeface="楷体" pitchFamily="49" charset="-122"/>
                <a:ea typeface="楷体" pitchFamily="49" charset="-122"/>
                <a:cs typeface="Times New Roman" pitchFamily="18" charset="0"/>
              </a:rPr>
              <a:t>(</a:t>
            </a:r>
            <a:r>
              <a:rPr lang="zh-CN" altLang="en-US" sz="1600" dirty="0">
                <a:latin typeface="楷体" pitchFamily="49" charset="-122"/>
                <a:ea typeface="楷体" pitchFamily="49" charset="-122"/>
                <a:cs typeface="Times New Roman" pitchFamily="18" charset="0"/>
              </a:rPr>
              <a:t>位置见图</a:t>
            </a:r>
            <a:r>
              <a:rPr lang="en-US" altLang="zh-CN" sz="1600" dirty="0">
                <a:latin typeface="楷体" pitchFamily="49" charset="-122"/>
                <a:ea typeface="楷体" pitchFamily="49" charset="-122"/>
                <a:cs typeface="Times New Roman" pitchFamily="18" charset="0"/>
              </a:rPr>
              <a:t>)</a:t>
            </a:r>
            <a:r>
              <a:rPr lang="zh-CN" altLang="en-US" sz="1600" dirty="0">
                <a:latin typeface="楷体" pitchFamily="49" charset="-122"/>
                <a:ea typeface="楷体" pitchFamily="49" charset="-122"/>
                <a:cs typeface="Times New Roman" pitchFamily="18" charset="0"/>
              </a:rPr>
              <a:t>。</a:t>
            </a:r>
            <a:r>
              <a:rPr lang="en-US" altLang="zh-CN" sz="1600" dirty="0">
                <a:latin typeface="楷体" pitchFamily="49" charset="-122"/>
                <a:ea typeface="楷体" pitchFamily="49" charset="-122"/>
                <a:cs typeface="Times New Roman" pitchFamily="18" charset="0"/>
              </a:rPr>
              <a:t>1974</a:t>
            </a:r>
            <a:r>
              <a:rPr lang="zh-CN" altLang="en-US" sz="1600" dirty="0">
                <a:latin typeface="楷体" pitchFamily="49" charset="-122"/>
                <a:ea typeface="楷体" pitchFamily="49" charset="-122"/>
                <a:cs typeface="Times New Roman" pitchFamily="18" charset="0"/>
              </a:rPr>
              <a:t>年澳大利亚汽车生产以</a:t>
            </a:r>
            <a:r>
              <a:rPr lang="en-US" altLang="zh-CN" sz="1600" dirty="0">
                <a:latin typeface="楷体" pitchFamily="49" charset="-122"/>
                <a:ea typeface="楷体" pitchFamily="49" charset="-122"/>
                <a:cs typeface="Times New Roman" pitchFamily="18" charset="0"/>
              </a:rPr>
              <a:t>47.5</a:t>
            </a:r>
            <a:r>
              <a:rPr lang="zh-CN" altLang="en-US" sz="1600" dirty="0">
                <a:latin typeface="楷体" pitchFamily="49" charset="-122"/>
                <a:ea typeface="楷体" pitchFamily="49" charset="-122"/>
                <a:cs typeface="Times New Roman" pitchFamily="18" charset="0"/>
              </a:rPr>
              <a:t>万辆的产量居世界第</a:t>
            </a:r>
            <a:r>
              <a:rPr lang="en-US" altLang="zh-CN" sz="1600" dirty="0">
                <a:latin typeface="楷体" pitchFamily="49" charset="-122"/>
                <a:ea typeface="楷体" pitchFamily="49" charset="-122"/>
                <a:cs typeface="Times New Roman" pitchFamily="18" charset="0"/>
              </a:rPr>
              <a:t>10</a:t>
            </a:r>
            <a:r>
              <a:rPr lang="zh-CN" altLang="en-US" sz="1600" dirty="0">
                <a:latin typeface="楷体" pitchFamily="49" charset="-122"/>
                <a:ea typeface="楷体" pitchFamily="49" charset="-122"/>
                <a:cs typeface="Times New Roman" pitchFamily="18" charset="0"/>
              </a:rPr>
              <a:t>位。</a:t>
            </a:r>
            <a:r>
              <a:rPr lang="en-US" altLang="zh-CN" sz="1600" dirty="0">
                <a:latin typeface="楷体" pitchFamily="49" charset="-122"/>
                <a:ea typeface="楷体" pitchFamily="49" charset="-122"/>
                <a:cs typeface="Times New Roman" pitchFamily="18" charset="0"/>
              </a:rPr>
              <a:t>1988</a:t>
            </a:r>
            <a:r>
              <a:rPr lang="zh-CN" altLang="en-US" sz="1600" dirty="0">
                <a:latin typeface="楷体" pitchFamily="49" charset="-122"/>
                <a:ea typeface="楷体" pitchFamily="49" charset="-122"/>
                <a:cs typeface="Times New Roman" pitchFamily="18" charset="0"/>
              </a:rPr>
              <a:t>年澳大利亚政府开始实施取消进口汽车配额限制并大幅降低关税的政策，使世界各地的汽车大量涌入，原本多样化的本土汽车市场进一步细分，每种品牌和车型的车辆需求都校少，汽车生产成本也居高不下。</a:t>
            </a:r>
            <a:r>
              <a:rPr lang="en-US" altLang="zh-CN" sz="1600" dirty="0">
                <a:latin typeface="楷体" pitchFamily="49" charset="-122"/>
                <a:ea typeface="楷体" pitchFamily="49" charset="-122"/>
                <a:cs typeface="Times New Roman" pitchFamily="18" charset="0"/>
              </a:rPr>
              <a:t>2016</a:t>
            </a:r>
            <a:r>
              <a:rPr lang="zh-CN" altLang="en-US" sz="1600" dirty="0">
                <a:latin typeface="楷体" pitchFamily="49" charset="-122"/>
                <a:ea typeface="楷体" pitchFamily="49" charset="-122"/>
                <a:cs typeface="Times New Roman" pitchFamily="18" charset="0"/>
              </a:rPr>
              <a:t>年仅以</a:t>
            </a:r>
            <a:r>
              <a:rPr lang="en-US" altLang="zh-CN" sz="1600" dirty="0">
                <a:latin typeface="楷体" pitchFamily="49" charset="-122"/>
                <a:ea typeface="楷体" pitchFamily="49" charset="-122"/>
                <a:cs typeface="Times New Roman" pitchFamily="18" charset="0"/>
              </a:rPr>
              <a:t>16.1</a:t>
            </a:r>
            <a:r>
              <a:rPr lang="zh-CN" altLang="en-US" sz="1600" dirty="0">
                <a:latin typeface="楷体" pitchFamily="49" charset="-122"/>
                <a:ea typeface="楷体" pitchFamily="49" charset="-122"/>
                <a:cs typeface="Times New Roman" pitchFamily="18" charset="0"/>
              </a:rPr>
              <a:t>万辆的产量排在世界第</a:t>
            </a:r>
            <a:r>
              <a:rPr lang="en-US" altLang="zh-CN" sz="1600" dirty="0">
                <a:latin typeface="楷体" pitchFamily="49" charset="-122"/>
                <a:ea typeface="楷体" pitchFamily="49" charset="-122"/>
                <a:cs typeface="Times New Roman" pitchFamily="18" charset="0"/>
              </a:rPr>
              <a:t>32</a:t>
            </a:r>
            <a:r>
              <a:rPr lang="zh-CN" altLang="en-US" sz="1600" dirty="0">
                <a:latin typeface="楷体" pitchFamily="49" charset="-122"/>
                <a:ea typeface="楷体" pitchFamily="49" charset="-122"/>
                <a:cs typeface="Times New Roman" pitchFamily="18" charset="0"/>
              </a:rPr>
              <a:t>位。</a:t>
            </a:r>
            <a:r>
              <a:rPr lang="en-US" altLang="zh-CN" sz="1600" dirty="0">
                <a:latin typeface="楷体" pitchFamily="49" charset="-122"/>
                <a:ea typeface="楷体" pitchFamily="49" charset="-122"/>
                <a:cs typeface="Times New Roman" pitchFamily="18" charset="0"/>
              </a:rPr>
              <a:t>2017</a:t>
            </a:r>
            <a:r>
              <a:rPr lang="zh-CN" altLang="en-US" sz="1600" dirty="0">
                <a:latin typeface="楷体" pitchFamily="49" charset="-122"/>
                <a:ea typeface="楷体" pitchFamily="49" charset="-122"/>
                <a:cs typeface="Times New Roman" pitchFamily="18" charset="0"/>
              </a:rPr>
              <a:t>年</a:t>
            </a:r>
            <a:r>
              <a:rPr lang="en-US" altLang="zh-CN" sz="1600" dirty="0">
                <a:latin typeface="楷体" pitchFamily="49" charset="-122"/>
                <a:ea typeface="楷体" pitchFamily="49" charset="-122"/>
                <a:cs typeface="Times New Roman" pitchFamily="18" charset="0"/>
              </a:rPr>
              <a:t>10</a:t>
            </a:r>
            <a:r>
              <a:rPr lang="zh-CN" altLang="en-US" sz="1600" dirty="0">
                <a:latin typeface="楷体" pitchFamily="49" charset="-122"/>
                <a:ea typeface="楷体" pitchFamily="49" charset="-122"/>
                <a:cs typeface="Times New Roman" pitchFamily="18" charset="0"/>
              </a:rPr>
              <a:t>月</a:t>
            </a:r>
            <a:r>
              <a:rPr lang="en-US" altLang="zh-CN" sz="1600" dirty="0">
                <a:latin typeface="楷体" pitchFamily="49" charset="-122"/>
                <a:ea typeface="楷体" pitchFamily="49" charset="-122"/>
                <a:cs typeface="Times New Roman" pitchFamily="18" charset="0"/>
              </a:rPr>
              <a:t>20</a:t>
            </a:r>
            <a:r>
              <a:rPr lang="zh-CN" altLang="en-US" sz="1600" dirty="0">
                <a:latin typeface="楷体" pitchFamily="49" charset="-122"/>
                <a:ea typeface="楷体" pitchFamily="49" charset="-122"/>
                <a:cs typeface="Times New Roman" pitchFamily="18" charset="0"/>
              </a:rPr>
              <a:t>日，最后一条汽车生产线在阿德菜德关闭，宣告本土汽车制造成为历史。</a:t>
            </a:r>
            <a:endParaRPr lang="zh-CN" altLang="en-US" sz="1600" dirty="0">
              <a:latin typeface="楷体" pitchFamily="49" charset="-122"/>
              <a:ea typeface="楷体" pitchFamily="49" charset="-122"/>
            </a:endParaRPr>
          </a:p>
        </p:txBody>
      </p:sp>
      <p:pic>
        <p:nvPicPr>
          <p:cNvPr id="29699" name="图片 2" descr="9824cc32d6c9357756a6935d1b353ec"/>
          <p:cNvPicPr>
            <a:picLocks noChangeAspect="1" noChangeArrowheads="1"/>
          </p:cNvPicPr>
          <p:nvPr/>
        </p:nvPicPr>
        <p:blipFill>
          <a:blip r:embed="rId2" cstate="print"/>
          <a:srcRect b="10881"/>
          <a:stretch>
            <a:fillRect/>
          </a:stretch>
        </p:blipFill>
        <p:spPr bwMode="auto">
          <a:xfrm>
            <a:off x="108373" y="2106983"/>
            <a:ext cx="4716463" cy="2376488"/>
          </a:xfrm>
          <a:prstGeom prst="rect">
            <a:avLst/>
          </a:prstGeom>
          <a:noFill/>
          <a:ln w="9525">
            <a:noFill/>
            <a:miter lim="800000"/>
            <a:headEnd/>
            <a:tailEnd/>
          </a:ln>
        </p:spPr>
      </p:pic>
      <p:sp>
        <p:nvSpPr>
          <p:cNvPr id="29700" name="Rectangle 2"/>
          <p:cNvSpPr>
            <a:spLocks noChangeArrowheads="1"/>
          </p:cNvSpPr>
          <p:nvPr/>
        </p:nvSpPr>
        <p:spPr bwMode="auto">
          <a:xfrm>
            <a:off x="4787901" y="2113007"/>
            <a:ext cx="4105275" cy="707886"/>
          </a:xfrm>
          <a:prstGeom prst="rect">
            <a:avLst/>
          </a:prstGeom>
          <a:noFill/>
          <a:ln w="9525">
            <a:noFill/>
            <a:miter lim="800000"/>
            <a:headEnd/>
            <a:tailEnd/>
          </a:ln>
        </p:spPr>
        <p:txBody>
          <a:bodyPr anchor="ctr">
            <a:spAutoFit/>
          </a:bodyPr>
          <a:lstStyle/>
          <a:p>
            <a:r>
              <a:rPr lang="zh-CN" altLang="en-US" sz="2000" dirty="0"/>
              <a:t>（</a:t>
            </a:r>
            <a:r>
              <a:rPr lang="en-US" altLang="zh-CN" sz="2000" dirty="0"/>
              <a:t>3</a:t>
            </a:r>
            <a:r>
              <a:rPr lang="zh-CN" altLang="en-US" sz="2000" dirty="0"/>
              <a:t>）</a:t>
            </a:r>
            <a:r>
              <a:rPr lang="zh-CN" altLang="zh-CN" sz="2000" dirty="0"/>
              <a:t>简述澳大利亚汽车生产成本居高不下的主要原因。</a:t>
            </a:r>
            <a:r>
              <a:rPr lang="en-US" altLang="zh-CN" sz="2000" dirty="0"/>
              <a:t>(4</a:t>
            </a:r>
            <a:r>
              <a:rPr lang="zh-CN" altLang="zh-CN" sz="2000" dirty="0"/>
              <a:t>分</a:t>
            </a:r>
            <a:r>
              <a:rPr lang="en-US" altLang="zh-CN" sz="2000" dirty="0"/>
              <a:t>)</a:t>
            </a:r>
            <a:endParaRPr lang="zh-CN" altLang="zh-CN" sz="2000" dirty="0"/>
          </a:p>
        </p:txBody>
      </p:sp>
      <p:sp>
        <p:nvSpPr>
          <p:cNvPr id="138243" name="Rectangle 3"/>
          <p:cNvSpPr>
            <a:spLocks noChangeArrowheads="1"/>
          </p:cNvSpPr>
          <p:nvPr/>
        </p:nvSpPr>
        <p:spPr bwMode="auto">
          <a:xfrm>
            <a:off x="4808221" y="3114467"/>
            <a:ext cx="4176713" cy="1200329"/>
          </a:xfrm>
          <a:prstGeom prst="rect">
            <a:avLst/>
          </a:prstGeom>
          <a:noFill/>
          <a:ln w="9525">
            <a:noFill/>
            <a:miter lim="800000"/>
            <a:headEnd/>
            <a:tailEnd/>
          </a:ln>
        </p:spPr>
        <p:txBody>
          <a:bodyPr anchor="ctr">
            <a:spAutoFit/>
          </a:bodyPr>
          <a:lstStyle/>
          <a:p>
            <a:pPr eaLnBrk="0" hangingPunct="0"/>
            <a:r>
              <a:rPr lang="zh-CN" altLang="en-US" sz="2400" dirty="0">
                <a:solidFill>
                  <a:srgbClr val="FF0000"/>
                </a:solidFill>
                <a:latin typeface="Times New Roman" pitchFamily="18" charset="0"/>
              </a:rPr>
              <a:t>（发达国家）劳动力成本高；汽车厂商难以通过规模生产降低成本。</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82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ChangeArrowheads="1"/>
          </p:cNvSpPr>
          <p:nvPr/>
        </p:nvSpPr>
        <p:spPr bwMode="auto">
          <a:xfrm>
            <a:off x="0" y="0"/>
            <a:ext cx="9144000" cy="1815882"/>
          </a:xfrm>
          <a:prstGeom prst="rect">
            <a:avLst/>
          </a:prstGeom>
          <a:noFill/>
          <a:ln w="9525">
            <a:noFill/>
            <a:miter lim="800000"/>
            <a:headEnd/>
            <a:tailEnd/>
          </a:ln>
        </p:spPr>
        <p:txBody>
          <a:bodyPr anchor="ctr">
            <a:spAutoFit/>
          </a:bodyPr>
          <a:lstStyle/>
          <a:p>
            <a:pPr indent="266700" eaLnBrk="0" hangingPunct="0"/>
            <a:r>
              <a:rPr lang="zh-CN" sz="1600" dirty="0">
                <a:latin typeface="Calibri" pitchFamily="34" charset="0"/>
                <a:ea typeface="宋体" pitchFamily="2" charset="-122"/>
              </a:rPr>
              <a:t>阅读图文材料，完成下列要求。</a:t>
            </a:r>
            <a:endParaRPr lang="en-US" altLang="zh-CN" sz="1600" dirty="0"/>
          </a:p>
          <a:p>
            <a:pPr indent="266700" eaLnBrk="0" hangingPunct="0"/>
            <a:r>
              <a:rPr lang="zh-CN" altLang="en-US" sz="1600" dirty="0" smtClean="0">
                <a:latin typeface="楷体" pitchFamily="49" charset="-122"/>
                <a:ea typeface="楷体" pitchFamily="49" charset="-122"/>
                <a:cs typeface="Times New Roman" pitchFamily="18" charset="0"/>
              </a:rPr>
              <a:t>  澳</a:t>
            </a:r>
            <a:r>
              <a:rPr lang="zh-CN" altLang="en-US" sz="1600" dirty="0">
                <a:latin typeface="楷体" pitchFamily="49" charset="-122"/>
                <a:ea typeface="楷体" pitchFamily="49" charset="-122"/>
                <a:cs typeface="Times New Roman" pitchFamily="18" charset="0"/>
              </a:rPr>
              <a:t>大利亚是一个地广人稀的发达国家，第二次世界大战后，本土汽车生产主要由美日几家大型汽车品牌公司控制，整车和零部件工厂主要布局在墨尔本、阿德莱德和吉朗等地</a:t>
            </a:r>
            <a:r>
              <a:rPr lang="en-US" altLang="zh-CN" sz="1600" dirty="0">
                <a:latin typeface="楷体" pitchFamily="49" charset="-122"/>
                <a:ea typeface="楷体" pitchFamily="49" charset="-122"/>
                <a:cs typeface="Times New Roman" pitchFamily="18" charset="0"/>
              </a:rPr>
              <a:t>(</a:t>
            </a:r>
            <a:r>
              <a:rPr lang="zh-CN" altLang="en-US" sz="1600" dirty="0">
                <a:latin typeface="楷体" pitchFamily="49" charset="-122"/>
                <a:ea typeface="楷体" pitchFamily="49" charset="-122"/>
                <a:cs typeface="Times New Roman" pitchFamily="18" charset="0"/>
              </a:rPr>
              <a:t>位置见图</a:t>
            </a:r>
            <a:r>
              <a:rPr lang="en-US" altLang="zh-CN" sz="1600" dirty="0">
                <a:latin typeface="楷体" pitchFamily="49" charset="-122"/>
                <a:ea typeface="楷体" pitchFamily="49" charset="-122"/>
                <a:cs typeface="Times New Roman" pitchFamily="18" charset="0"/>
              </a:rPr>
              <a:t>)</a:t>
            </a:r>
            <a:r>
              <a:rPr lang="zh-CN" altLang="en-US" sz="1600" dirty="0">
                <a:latin typeface="楷体" pitchFamily="49" charset="-122"/>
                <a:ea typeface="楷体" pitchFamily="49" charset="-122"/>
                <a:cs typeface="Times New Roman" pitchFamily="18" charset="0"/>
              </a:rPr>
              <a:t>。</a:t>
            </a:r>
            <a:r>
              <a:rPr lang="en-US" altLang="zh-CN" sz="1600" dirty="0">
                <a:latin typeface="楷体" pitchFamily="49" charset="-122"/>
                <a:ea typeface="楷体" pitchFamily="49" charset="-122"/>
                <a:cs typeface="Times New Roman" pitchFamily="18" charset="0"/>
              </a:rPr>
              <a:t>1974</a:t>
            </a:r>
            <a:r>
              <a:rPr lang="zh-CN" altLang="en-US" sz="1600" dirty="0">
                <a:latin typeface="楷体" pitchFamily="49" charset="-122"/>
                <a:ea typeface="楷体" pitchFamily="49" charset="-122"/>
                <a:cs typeface="Times New Roman" pitchFamily="18" charset="0"/>
              </a:rPr>
              <a:t>年澳大利亚汽车生产以</a:t>
            </a:r>
            <a:r>
              <a:rPr lang="en-US" altLang="zh-CN" sz="1600" dirty="0">
                <a:latin typeface="楷体" pitchFamily="49" charset="-122"/>
                <a:ea typeface="楷体" pitchFamily="49" charset="-122"/>
                <a:cs typeface="Times New Roman" pitchFamily="18" charset="0"/>
              </a:rPr>
              <a:t>47.5</a:t>
            </a:r>
            <a:r>
              <a:rPr lang="zh-CN" altLang="en-US" sz="1600" dirty="0">
                <a:latin typeface="楷体" pitchFamily="49" charset="-122"/>
                <a:ea typeface="楷体" pitchFamily="49" charset="-122"/>
                <a:cs typeface="Times New Roman" pitchFamily="18" charset="0"/>
              </a:rPr>
              <a:t>万辆的产量居世界第</a:t>
            </a:r>
            <a:r>
              <a:rPr lang="en-US" altLang="zh-CN" sz="1600" dirty="0">
                <a:latin typeface="楷体" pitchFamily="49" charset="-122"/>
                <a:ea typeface="楷体" pitchFamily="49" charset="-122"/>
                <a:cs typeface="Times New Roman" pitchFamily="18" charset="0"/>
              </a:rPr>
              <a:t>10</a:t>
            </a:r>
            <a:r>
              <a:rPr lang="zh-CN" altLang="en-US" sz="1600" dirty="0">
                <a:latin typeface="楷体" pitchFamily="49" charset="-122"/>
                <a:ea typeface="楷体" pitchFamily="49" charset="-122"/>
                <a:cs typeface="Times New Roman" pitchFamily="18" charset="0"/>
              </a:rPr>
              <a:t>位。</a:t>
            </a:r>
            <a:r>
              <a:rPr lang="en-US" altLang="zh-CN" sz="1600" dirty="0">
                <a:latin typeface="楷体" pitchFamily="49" charset="-122"/>
                <a:ea typeface="楷体" pitchFamily="49" charset="-122"/>
                <a:cs typeface="Times New Roman" pitchFamily="18" charset="0"/>
              </a:rPr>
              <a:t>1988</a:t>
            </a:r>
            <a:r>
              <a:rPr lang="zh-CN" altLang="en-US" sz="1600" dirty="0">
                <a:latin typeface="楷体" pitchFamily="49" charset="-122"/>
                <a:ea typeface="楷体" pitchFamily="49" charset="-122"/>
                <a:cs typeface="Times New Roman" pitchFamily="18" charset="0"/>
              </a:rPr>
              <a:t>年澳大利亚政府开始实施取消进口汽车配额限制并大幅降低关税的政策，使世界各地的汽车大量涌入，原本多样化的本土汽车市场进一步细分，每种品牌和车型的车辆需求都校少，汽车生产成本也居高不下。</a:t>
            </a:r>
            <a:r>
              <a:rPr lang="en-US" altLang="zh-CN" sz="1600" dirty="0">
                <a:latin typeface="楷体" pitchFamily="49" charset="-122"/>
                <a:ea typeface="楷体" pitchFamily="49" charset="-122"/>
                <a:cs typeface="Times New Roman" pitchFamily="18" charset="0"/>
              </a:rPr>
              <a:t>2016</a:t>
            </a:r>
            <a:r>
              <a:rPr lang="zh-CN" altLang="en-US" sz="1600" dirty="0">
                <a:latin typeface="楷体" pitchFamily="49" charset="-122"/>
                <a:ea typeface="楷体" pitchFamily="49" charset="-122"/>
                <a:cs typeface="Times New Roman" pitchFamily="18" charset="0"/>
              </a:rPr>
              <a:t>年仅以</a:t>
            </a:r>
            <a:r>
              <a:rPr lang="en-US" altLang="zh-CN" sz="1600" dirty="0">
                <a:latin typeface="楷体" pitchFamily="49" charset="-122"/>
                <a:ea typeface="楷体" pitchFamily="49" charset="-122"/>
                <a:cs typeface="Times New Roman" pitchFamily="18" charset="0"/>
              </a:rPr>
              <a:t>16.1</a:t>
            </a:r>
            <a:r>
              <a:rPr lang="zh-CN" altLang="en-US" sz="1600" dirty="0">
                <a:latin typeface="楷体" pitchFamily="49" charset="-122"/>
                <a:ea typeface="楷体" pitchFamily="49" charset="-122"/>
                <a:cs typeface="Times New Roman" pitchFamily="18" charset="0"/>
              </a:rPr>
              <a:t>万辆的产量排在世界第</a:t>
            </a:r>
            <a:r>
              <a:rPr lang="en-US" altLang="zh-CN" sz="1600" dirty="0">
                <a:latin typeface="楷体" pitchFamily="49" charset="-122"/>
                <a:ea typeface="楷体" pitchFamily="49" charset="-122"/>
                <a:cs typeface="Times New Roman" pitchFamily="18" charset="0"/>
              </a:rPr>
              <a:t>32</a:t>
            </a:r>
            <a:r>
              <a:rPr lang="zh-CN" altLang="en-US" sz="1600" dirty="0">
                <a:latin typeface="楷体" pitchFamily="49" charset="-122"/>
                <a:ea typeface="楷体" pitchFamily="49" charset="-122"/>
                <a:cs typeface="Times New Roman" pitchFamily="18" charset="0"/>
              </a:rPr>
              <a:t>位。</a:t>
            </a:r>
            <a:r>
              <a:rPr lang="en-US" altLang="zh-CN" sz="1600" dirty="0">
                <a:latin typeface="楷体" pitchFamily="49" charset="-122"/>
                <a:ea typeface="楷体" pitchFamily="49" charset="-122"/>
                <a:cs typeface="Times New Roman" pitchFamily="18" charset="0"/>
              </a:rPr>
              <a:t>2017</a:t>
            </a:r>
            <a:r>
              <a:rPr lang="zh-CN" altLang="en-US" sz="1600" dirty="0">
                <a:latin typeface="楷体" pitchFamily="49" charset="-122"/>
                <a:ea typeface="楷体" pitchFamily="49" charset="-122"/>
                <a:cs typeface="Times New Roman" pitchFamily="18" charset="0"/>
              </a:rPr>
              <a:t>年</a:t>
            </a:r>
            <a:r>
              <a:rPr lang="en-US" altLang="zh-CN" sz="1600" dirty="0">
                <a:latin typeface="楷体" pitchFamily="49" charset="-122"/>
                <a:ea typeface="楷体" pitchFamily="49" charset="-122"/>
                <a:cs typeface="Times New Roman" pitchFamily="18" charset="0"/>
              </a:rPr>
              <a:t>10</a:t>
            </a:r>
            <a:r>
              <a:rPr lang="zh-CN" altLang="en-US" sz="1600" dirty="0">
                <a:latin typeface="楷体" pitchFamily="49" charset="-122"/>
                <a:ea typeface="楷体" pitchFamily="49" charset="-122"/>
                <a:cs typeface="Times New Roman" pitchFamily="18" charset="0"/>
              </a:rPr>
              <a:t>月</a:t>
            </a:r>
            <a:r>
              <a:rPr lang="en-US" altLang="zh-CN" sz="1600" dirty="0">
                <a:latin typeface="楷体" pitchFamily="49" charset="-122"/>
                <a:ea typeface="楷体" pitchFamily="49" charset="-122"/>
                <a:cs typeface="Times New Roman" pitchFamily="18" charset="0"/>
              </a:rPr>
              <a:t>20</a:t>
            </a:r>
            <a:r>
              <a:rPr lang="zh-CN" altLang="en-US" sz="1600" dirty="0">
                <a:latin typeface="楷体" pitchFamily="49" charset="-122"/>
                <a:ea typeface="楷体" pitchFamily="49" charset="-122"/>
                <a:cs typeface="Times New Roman" pitchFamily="18" charset="0"/>
              </a:rPr>
              <a:t>日，最后一条汽车生产线在阿德菜德关闭，宣告本土汽车制造成为历史。</a:t>
            </a:r>
            <a:endParaRPr lang="zh-CN" altLang="en-US" sz="1600" dirty="0">
              <a:latin typeface="楷体" pitchFamily="49" charset="-122"/>
              <a:ea typeface="楷体" pitchFamily="49" charset="-122"/>
            </a:endParaRPr>
          </a:p>
        </p:txBody>
      </p:sp>
      <p:pic>
        <p:nvPicPr>
          <p:cNvPr id="30723" name="图片 2" descr="9824cc32d6c9357756a6935d1b353ec"/>
          <p:cNvPicPr>
            <a:picLocks noChangeAspect="1" noChangeArrowheads="1"/>
          </p:cNvPicPr>
          <p:nvPr/>
        </p:nvPicPr>
        <p:blipFill>
          <a:blip r:embed="rId3" cstate="print"/>
          <a:srcRect b="10881"/>
          <a:stretch>
            <a:fillRect/>
          </a:stretch>
        </p:blipFill>
        <p:spPr bwMode="auto">
          <a:xfrm>
            <a:off x="1" y="1707356"/>
            <a:ext cx="4716463" cy="2376488"/>
          </a:xfrm>
          <a:prstGeom prst="rect">
            <a:avLst/>
          </a:prstGeom>
          <a:noFill/>
          <a:ln w="9525">
            <a:noFill/>
            <a:miter lim="800000"/>
            <a:headEnd/>
            <a:tailEnd/>
          </a:ln>
        </p:spPr>
      </p:pic>
      <p:sp>
        <p:nvSpPr>
          <p:cNvPr id="30724" name="Rectangle 2"/>
          <p:cNvSpPr>
            <a:spLocks noChangeArrowheads="1"/>
          </p:cNvSpPr>
          <p:nvPr/>
        </p:nvSpPr>
        <p:spPr bwMode="auto">
          <a:xfrm>
            <a:off x="4821767" y="1930127"/>
            <a:ext cx="4105275" cy="707886"/>
          </a:xfrm>
          <a:prstGeom prst="rect">
            <a:avLst/>
          </a:prstGeom>
          <a:noFill/>
          <a:ln w="9525">
            <a:noFill/>
            <a:miter lim="800000"/>
            <a:headEnd/>
            <a:tailEnd/>
          </a:ln>
        </p:spPr>
        <p:txBody>
          <a:bodyPr anchor="ctr">
            <a:spAutoFit/>
          </a:bodyPr>
          <a:lstStyle/>
          <a:p>
            <a:r>
              <a:rPr lang="zh-CN" altLang="en-US" sz="2000" dirty="0"/>
              <a:t>（</a:t>
            </a:r>
            <a:r>
              <a:rPr lang="en-US" altLang="zh-CN" sz="2000" dirty="0"/>
              <a:t>4</a:t>
            </a:r>
            <a:r>
              <a:rPr lang="zh-CN" altLang="en-US" sz="2000" dirty="0"/>
              <a:t>）</a:t>
            </a:r>
            <a:r>
              <a:rPr lang="zh-CN" altLang="zh-CN" sz="2000" dirty="0"/>
              <a:t>指出汽车生产的退出对当地城市经济发展的影响。</a:t>
            </a:r>
            <a:r>
              <a:rPr lang="en-US" altLang="zh-CN" sz="2000" dirty="0"/>
              <a:t>(4</a:t>
            </a:r>
            <a:r>
              <a:rPr lang="zh-CN" altLang="zh-CN" sz="2000" dirty="0"/>
              <a:t>分</a:t>
            </a:r>
            <a:r>
              <a:rPr lang="en-US" altLang="zh-CN" sz="2000" dirty="0"/>
              <a:t>)</a:t>
            </a:r>
            <a:endParaRPr lang="zh-CN" altLang="zh-CN" sz="2000" dirty="0"/>
          </a:p>
        </p:txBody>
      </p:sp>
      <p:sp>
        <p:nvSpPr>
          <p:cNvPr id="138243" name="Rectangle 3"/>
          <p:cNvSpPr>
            <a:spLocks noChangeArrowheads="1"/>
          </p:cNvSpPr>
          <p:nvPr/>
        </p:nvSpPr>
        <p:spPr bwMode="auto">
          <a:xfrm>
            <a:off x="4690426" y="2934749"/>
            <a:ext cx="4453574" cy="1569660"/>
          </a:xfrm>
          <a:prstGeom prst="rect">
            <a:avLst/>
          </a:prstGeom>
          <a:noFill/>
          <a:ln w="9525">
            <a:noFill/>
            <a:miter lim="800000"/>
            <a:headEnd/>
            <a:tailEnd/>
          </a:ln>
        </p:spPr>
        <p:txBody>
          <a:bodyPr wrap="square" anchor="ctr">
            <a:spAutoFit/>
          </a:bodyPr>
          <a:lstStyle/>
          <a:p>
            <a:pPr eaLnBrk="0" hangingPunct="0"/>
            <a:r>
              <a:rPr lang="zh-CN" altLang="en-US" sz="2400" dirty="0">
                <a:solidFill>
                  <a:srgbClr val="FF0000"/>
                </a:solidFill>
                <a:latin typeface="Times New Roman" pitchFamily="18" charset="0"/>
              </a:rPr>
              <a:t>外资撤离，投资减少，经济下滑；相关配套产业萎缩或消失，产业结构发生变化（更突出发展服务业和高新技术产业）。</a:t>
            </a:r>
            <a:endParaRPr lang="zh-CN" sz="2400" dirty="0"/>
          </a:p>
        </p:txBody>
      </p:sp>
      <p:sp>
        <p:nvSpPr>
          <p:cNvPr id="6" name="TextBox 5"/>
          <p:cNvSpPr txBox="1"/>
          <p:nvPr/>
        </p:nvSpPr>
        <p:spPr>
          <a:xfrm>
            <a:off x="3277456" y="0"/>
            <a:ext cx="1202077" cy="369332"/>
          </a:xfrm>
          <a:prstGeom prst="rect">
            <a:avLst/>
          </a:prstGeom>
          <a:solidFill>
            <a:srgbClr val="FFC000"/>
          </a:solidFill>
        </p:spPr>
        <p:txBody>
          <a:bodyPr wrap="square" rtlCol="0">
            <a:spAutoFit/>
          </a:bodyPr>
          <a:lstStyle/>
          <a:p>
            <a:r>
              <a:rPr lang="zh-CN" altLang="en-US" dirty="0" smtClean="0">
                <a:solidFill>
                  <a:srgbClr val="FF0000"/>
                </a:solidFill>
              </a:rPr>
              <a:t>动态分析</a:t>
            </a:r>
            <a:endParaRPr lang="zh-CN" altLang="en-US" dirty="0">
              <a:solidFill>
                <a:srgbClr val="FF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82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3" grpId="0"/>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匈牙利-5"/>
          <p:cNvPicPr>
            <a:picLocks noChangeAspect="1" noChangeArrowheads="1"/>
          </p:cNvPicPr>
          <p:nvPr/>
        </p:nvPicPr>
        <p:blipFill>
          <a:blip r:embed="rId2" cstate="print"/>
          <a:srcRect/>
          <a:stretch>
            <a:fillRect/>
          </a:stretch>
        </p:blipFill>
        <p:spPr bwMode="auto">
          <a:xfrm>
            <a:off x="0" y="1589244"/>
            <a:ext cx="5183188" cy="2572940"/>
          </a:xfrm>
          <a:prstGeom prst="rect">
            <a:avLst/>
          </a:prstGeom>
          <a:noFill/>
          <a:ln w="9525">
            <a:noFill/>
            <a:miter lim="800000"/>
            <a:headEnd/>
            <a:tailEnd/>
          </a:ln>
        </p:spPr>
      </p:pic>
      <p:sp>
        <p:nvSpPr>
          <p:cNvPr id="25603" name="Rectangle 3"/>
          <p:cNvSpPr>
            <a:spLocks noChangeArrowheads="1"/>
          </p:cNvSpPr>
          <p:nvPr/>
        </p:nvSpPr>
        <p:spPr bwMode="auto">
          <a:xfrm>
            <a:off x="179388" y="-50036"/>
            <a:ext cx="4895850" cy="400110"/>
          </a:xfrm>
          <a:prstGeom prst="rect">
            <a:avLst/>
          </a:prstGeom>
          <a:noFill/>
          <a:ln w="9525">
            <a:noFill/>
            <a:miter lim="800000"/>
            <a:headEnd/>
            <a:tailEnd/>
          </a:ln>
        </p:spPr>
        <p:txBody>
          <a:bodyPr anchor="ctr">
            <a:spAutoFit/>
          </a:bodyPr>
          <a:lstStyle/>
          <a:p>
            <a:pPr eaLnBrk="0" hangingPunct="0"/>
            <a:r>
              <a:rPr lang="zh-CN" altLang="en-US" sz="2000">
                <a:solidFill>
                  <a:srgbClr val="000000"/>
                </a:solidFill>
                <a:latin typeface="Times New Roman" pitchFamily="18" charset="0"/>
                <a:cs typeface="Times New Roman" pitchFamily="18" charset="0"/>
              </a:rPr>
              <a:t>读图，回答下列问题。</a:t>
            </a:r>
            <a:endParaRPr lang="zh-CN" altLang="en-US" sz="2000">
              <a:solidFill>
                <a:srgbClr val="000000"/>
              </a:solidFill>
            </a:endParaRPr>
          </a:p>
        </p:txBody>
      </p:sp>
      <p:sp>
        <p:nvSpPr>
          <p:cNvPr id="25604" name="Rectangle 4"/>
          <p:cNvSpPr>
            <a:spLocks noChangeArrowheads="1"/>
          </p:cNvSpPr>
          <p:nvPr/>
        </p:nvSpPr>
        <p:spPr bwMode="auto">
          <a:xfrm>
            <a:off x="133565" y="301330"/>
            <a:ext cx="8748713" cy="1231106"/>
          </a:xfrm>
          <a:prstGeom prst="rect">
            <a:avLst/>
          </a:prstGeom>
          <a:noFill/>
          <a:ln w="9525">
            <a:noFill/>
            <a:miter lim="800000"/>
            <a:headEnd/>
            <a:tailEnd/>
          </a:ln>
        </p:spPr>
        <p:txBody>
          <a:bodyPr anchor="ctr">
            <a:spAutoFit/>
          </a:bodyPr>
          <a:lstStyle/>
          <a:p>
            <a:pPr indent="200025" eaLnBrk="0" hangingPunct="0"/>
            <a:r>
              <a:rPr lang="zh-CN" altLang="en-US" sz="1800" dirty="0">
                <a:solidFill>
                  <a:srgbClr val="000000"/>
                </a:solidFill>
                <a:latin typeface="楷体" pitchFamily="49" charset="-122"/>
                <a:ea typeface="楷体" pitchFamily="49" charset="-122"/>
                <a:cs typeface="Times New Roman" pitchFamily="18" charset="0"/>
              </a:rPr>
              <a:t>匈牙利的汽车工业历史悠久。</a:t>
            </a:r>
            <a:r>
              <a:rPr lang="zh-CN" altLang="en-US" sz="1800" dirty="0">
                <a:solidFill>
                  <a:srgbClr val="FF0000"/>
                </a:solidFill>
                <a:latin typeface="楷体" pitchFamily="49" charset="-122"/>
                <a:ea typeface="楷体" pitchFamily="49" charset="-122"/>
                <a:cs typeface="Times New Roman" pitchFamily="18" charset="0"/>
              </a:rPr>
              <a:t>杰尔是全国重要的汽车工业城市</a:t>
            </a:r>
            <a:r>
              <a:rPr lang="zh-CN" altLang="en-US" sz="1800" dirty="0">
                <a:solidFill>
                  <a:srgbClr val="000000"/>
                </a:solidFill>
                <a:latin typeface="楷体" pitchFamily="49" charset="-122"/>
                <a:ea typeface="楷体" pitchFamily="49" charset="-122"/>
                <a:cs typeface="Times New Roman" pitchFamily="18" charset="0"/>
              </a:rPr>
              <a:t>，拥有多家与汽车工业相关的研发和教育机构。近年来，杰尔、肖普朗、埃斯泰尔戈姆和松博特海伊等城市吸引了诸多跨国汽车公司和零部件供应商投资建厂，</a:t>
            </a:r>
            <a:r>
              <a:rPr lang="en-US" altLang="zh-CN" sz="1800" dirty="0">
                <a:solidFill>
                  <a:srgbClr val="000000"/>
                </a:solidFill>
                <a:latin typeface="楷体" pitchFamily="49" charset="-122"/>
                <a:ea typeface="楷体" pitchFamily="49" charset="-122"/>
                <a:cs typeface="Times New Roman" pitchFamily="18" charset="0"/>
              </a:rPr>
              <a:t>80%</a:t>
            </a:r>
            <a:r>
              <a:rPr lang="zh-CN" altLang="en-US" sz="1800" dirty="0">
                <a:solidFill>
                  <a:srgbClr val="000000"/>
                </a:solidFill>
                <a:latin typeface="楷体" pitchFamily="49" charset="-122"/>
                <a:ea typeface="楷体" pitchFamily="49" charset="-122"/>
                <a:cs typeface="Times New Roman" pitchFamily="18" charset="0"/>
              </a:rPr>
              <a:t>以上的产品用于出口。</a:t>
            </a:r>
            <a:endParaRPr lang="en-US" altLang="zh-CN" sz="1800" dirty="0">
              <a:solidFill>
                <a:srgbClr val="000000"/>
              </a:solidFill>
              <a:latin typeface="楷体" pitchFamily="49" charset="-122"/>
              <a:ea typeface="楷体" pitchFamily="49" charset="-122"/>
              <a:cs typeface="Times New Roman" pitchFamily="18" charset="0"/>
            </a:endParaRPr>
          </a:p>
          <a:p>
            <a:pPr indent="200025" eaLnBrk="0" hangingPunct="0"/>
            <a:r>
              <a:rPr lang="zh-CN" altLang="en-US" sz="2000" dirty="0">
                <a:solidFill>
                  <a:srgbClr val="000000"/>
                </a:solidFill>
                <a:latin typeface="黑体" pitchFamily="49" charset="-122"/>
                <a:ea typeface="楷体" pitchFamily="49" charset="-122"/>
                <a:cs typeface="Times New Roman" pitchFamily="18" charset="0"/>
              </a:rPr>
              <a:t>说明匈牙利汽车工业分布特点和原因。（</a:t>
            </a:r>
            <a:r>
              <a:rPr lang="en-US" altLang="zh-CN" sz="2000" dirty="0">
                <a:solidFill>
                  <a:srgbClr val="000000"/>
                </a:solidFill>
                <a:latin typeface="黑体" pitchFamily="49" charset="-122"/>
                <a:ea typeface="楷体" pitchFamily="49" charset="-122"/>
                <a:cs typeface="Times New Roman" pitchFamily="18" charset="0"/>
              </a:rPr>
              <a:t>12</a:t>
            </a:r>
            <a:r>
              <a:rPr lang="zh-CN" altLang="en-US" sz="2000" dirty="0">
                <a:solidFill>
                  <a:srgbClr val="000000"/>
                </a:solidFill>
                <a:latin typeface="黑体" pitchFamily="49" charset="-122"/>
                <a:ea typeface="楷体" pitchFamily="49" charset="-122"/>
                <a:cs typeface="Times New Roman" pitchFamily="18" charset="0"/>
              </a:rPr>
              <a:t>分）</a:t>
            </a:r>
          </a:p>
        </p:txBody>
      </p:sp>
      <p:sp>
        <p:nvSpPr>
          <p:cNvPr id="24581" name="Rectangle 5"/>
          <p:cNvSpPr>
            <a:spLocks noChangeArrowheads="1"/>
          </p:cNvSpPr>
          <p:nvPr/>
        </p:nvSpPr>
        <p:spPr bwMode="auto">
          <a:xfrm>
            <a:off x="313576" y="4082274"/>
            <a:ext cx="8675688" cy="707886"/>
          </a:xfrm>
          <a:prstGeom prst="rect">
            <a:avLst/>
          </a:prstGeom>
          <a:noFill/>
          <a:ln w="9525">
            <a:noFill/>
            <a:miter lim="800000"/>
            <a:headEnd/>
            <a:tailEnd/>
          </a:ln>
        </p:spPr>
        <p:txBody>
          <a:bodyPr anchor="ctr">
            <a:spAutoFit/>
          </a:bodyPr>
          <a:lstStyle/>
          <a:p>
            <a:r>
              <a:rPr lang="zh-CN" altLang="zh-CN" sz="2000" dirty="0">
                <a:solidFill>
                  <a:srgbClr val="FF0000"/>
                </a:solidFill>
              </a:rPr>
              <a:t>集中分布在匈牙利西北部。汽车工业基础好；劳动力素质高；汽车工业生产地域联系紧密；公路和铁路交通便利；主要面向国外消费市场。</a:t>
            </a:r>
          </a:p>
        </p:txBody>
      </p:sp>
      <p:pic>
        <p:nvPicPr>
          <p:cNvPr id="25606" name="Picture 7" descr="https://timgsa.baidu.com/timg?image&amp;quality=80&amp;size=b9999_10000&amp;sec=1575523234500&amp;di=582341dc07f815858422b3847417117d&amp;imgtype=0&amp;src=http%3A%2F%2F5b0988e595225.cdn.sohucs.com%2Fimages%2F20180913%2F73ce1330ab3c4abba8bd484851ba7b36.jpg"/>
          <p:cNvPicPr>
            <a:picLocks noChangeAspect="1" noChangeArrowheads="1"/>
          </p:cNvPicPr>
          <p:nvPr/>
        </p:nvPicPr>
        <p:blipFill>
          <a:blip r:embed="rId3" cstate="print"/>
          <a:srcRect/>
          <a:stretch>
            <a:fillRect/>
          </a:stretch>
        </p:blipFill>
        <p:spPr bwMode="auto">
          <a:xfrm>
            <a:off x="5176838" y="1735035"/>
            <a:ext cx="3967162" cy="194429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5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a:blip r:embed="rId2" cstate="print">
            <a:lum bright="5000" contrast="54000"/>
          </a:blip>
          <a:srcRect t="13694"/>
          <a:stretch>
            <a:fillRect/>
          </a:stretch>
        </p:blipFill>
        <p:spPr bwMode="auto">
          <a:xfrm>
            <a:off x="942437" y="147682"/>
            <a:ext cx="7182061" cy="4083367"/>
          </a:xfrm>
          <a:prstGeom prst="rect">
            <a:avLst/>
          </a:prstGeom>
          <a:noFill/>
          <a:ln w="9525">
            <a:noFill/>
            <a:miter lim="800000"/>
            <a:headEnd/>
            <a:tailEnd/>
          </a:ln>
        </p:spPr>
      </p:pic>
      <p:sp>
        <p:nvSpPr>
          <p:cNvPr id="3" name="TextBox 2"/>
          <p:cNvSpPr txBox="1"/>
          <p:nvPr/>
        </p:nvSpPr>
        <p:spPr>
          <a:xfrm>
            <a:off x="1746606" y="4345968"/>
            <a:ext cx="2065106" cy="369332"/>
          </a:xfrm>
          <a:prstGeom prst="rect">
            <a:avLst/>
          </a:prstGeom>
          <a:solidFill>
            <a:srgbClr val="FFC000"/>
          </a:solidFill>
        </p:spPr>
        <p:txBody>
          <a:bodyPr wrap="square" rtlCol="0">
            <a:spAutoFit/>
          </a:bodyPr>
          <a:lstStyle/>
          <a:p>
            <a:r>
              <a:rPr lang="zh-CN" altLang="en-US" dirty="0" smtClean="0">
                <a:solidFill>
                  <a:srgbClr val="FF0000"/>
                </a:solidFill>
              </a:rPr>
              <a:t>抓主导，综合分析</a:t>
            </a:r>
            <a:endParaRPr lang="zh-CN" altLang="en-US" dirty="0">
              <a:solidFill>
                <a:srgbClr val="FF0000"/>
              </a:solidFill>
            </a:endParaRPr>
          </a:p>
        </p:txBody>
      </p:sp>
      <p:sp>
        <p:nvSpPr>
          <p:cNvPr id="4" name="TextBox 3"/>
          <p:cNvSpPr txBox="1"/>
          <p:nvPr/>
        </p:nvSpPr>
        <p:spPr>
          <a:xfrm>
            <a:off x="4325420" y="4325420"/>
            <a:ext cx="1684962" cy="369332"/>
          </a:xfrm>
          <a:prstGeom prst="rect">
            <a:avLst/>
          </a:prstGeom>
          <a:solidFill>
            <a:srgbClr val="FFC000"/>
          </a:solidFill>
        </p:spPr>
        <p:txBody>
          <a:bodyPr wrap="square" rtlCol="0">
            <a:spAutoFit/>
          </a:bodyPr>
          <a:lstStyle/>
          <a:p>
            <a:r>
              <a:rPr lang="zh-CN" altLang="en-US" dirty="0" smtClean="0">
                <a:solidFill>
                  <a:srgbClr val="FF0000"/>
                </a:solidFill>
              </a:rPr>
              <a:t>时空对比分析</a:t>
            </a:r>
            <a:endParaRPr lang="zh-CN" altLang="en-US" dirty="0">
              <a:solidFill>
                <a:srgbClr val="FF0000"/>
              </a:solidFill>
            </a:endParaRPr>
          </a:p>
        </p:txBody>
      </p:sp>
      <p:sp>
        <p:nvSpPr>
          <p:cNvPr id="5" name="TextBox 4"/>
          <p:cNvSpPr txBox="1"/>
          <p:nvPr/>
        </p:nvSpPr>
        <p:spPr>
          <a:xfrm>
            <a:off x="6667928" y="4335694"/>
            <a:ext cx="1202077" cy="369332"/>
          </a:xfrm>
          <a:prstGeom prst="rect">
            <a:avLst/>
          </a:prstGeom>
          <a:solidFill>
            <a:srgbClr val="FFC000"/>
          </a:solidFill>
        </p:spPr>
        <p:txBody>
          <a:bodyPr wrap="square" rtlCol="0">
            <a:spAutoFit/>
          </a:bodyPr>
          <a:lstStyle/>
          <a:p>
            <a:r>
              <a:rPr lang="zh-CN" altLang="en-US" dirty="0" smtClean="0">
                <a:solidFill>
                  <a:srgbClr val="FF0000"/>
                </a:solidFill>
              </a:rPr>
              <a:t>动态分析</a:t>
            </a:r>
            <a:endParaRPr lang="zh-CN" altLang="en-US" dirty="0">
              <a:solidFill>
                <a:srgbClr val="FF0000"/>
              </a:solidFill>
            </a:endParaRPr>
          </a:p>
        </p:txBody>
      </p:sp>
      <p:sp>
        <p:nvSpPr>
          <p:cNvPr id="6" name="TextBox 5"/>
          <p:cNvSpPr txBox="1"/>
          <p:nvPr/>
        </p:nvSpPr>
        <p:spPr>
          <a:xfrm>
            <a:off x="3739792" y="791110"/>
            <a:ext cx="2126751" cy="369332"/>
          </a:xfrm>
          <a:prstGeom prst="rect">
            <a:avLst/>
          </a:prstGeom>
          <a:solidFill>
            <a:srgbClr val="FFC000"/>
          </a:solidFill>
        </p:spPr>
        <p:txBody>
          <a:bodyPr wrap="square" rtlCol="0">
            <a:spAutoFit/>
          </a:bodyPr>
          <a:lstStyle/>
          <a:p>
            <a:r>
              <a:rPr lang="zh-CN" altLang="en-US" dirty="0" smtClean="0">
                <a:solidFill>
                  <a:srgbClr val="FF0000"/>
                </a:solidFill>
              </a:rPr>
              <a:t>表达：读、点、评</a:t>
            </a:r>
            <a:endParaRPr lang="zh-CN" altLang="en-US" dirty="0">
              <a:solidFill>
                <a:srgbClr val="FF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2"/>
            </p:custDataLst>
          </p:nvPr>
        </p:nvPicPr>
        <p:blipFill>
          <a:blip r:embed="rId4" cstate="print">
            <a:clrChange>
              <a:clrFrom>
                <a:srgbClr val="FFFFFF">
                  <a:alpha val="100000"/>
                </a:srgbClr>
              </a:clrFrom>
              <a:clrTo>
                <a:srgbClr val="FFFFFF">
                  <a:alpha val="100000"/>
                  <a:alpha val="0"/>
                </a:srgbClr>
              </a:clrTo>
            </a:clrChange>
          </a:blip>
          <a:stretch>
            <a:fillRect/>
          </a:stretch>
        </p:blipFill>
        <p:spPr>
          <a:xfrm>
            <a:off x="3954780" y="793833"/>
            <a:ext cx="1234440" cy="1223010"/>
          </a:xfrm>
          <a:prstGeom prst="rect">
            <a:avLst/>
          </a:prstGeom>
        </p:spPr>
      </p:pic>
      <p:sp>
        <p:nvSpPr>
          <p:cNvPr id="19" name="矩形 18"/>
          <p:cNvSpPr/>
          <p:nvPr/>
        </p:nvSpPr>
        <p:spPr>
          <a:xfrm>
            <a:off x="2376805" y="2360295"/>
            <a:ext cx="4658995" cy="922020"/>
          </a:xfrm>
          <a:prstGeom prst="rect">
            <a:avLst/>
          </a:prstGeom>
        </p:spPr>
        <p:txBody>
          <a:bodyPr wrap="square">
            <a:spAutoFit/>
          </a:bodyPr>
          <a:lstStyle/>
          <a:p>
            <a:pPr algn="r"/>
            <a:r>
              <a:rPr lang="zh-CN" altLang="en-US" sz="5400" b="1" spc="300" dirty="0">
                <a:solidFill>
                  <a:srgbClr val="002060"/>
                </a:solidFill>
                <a:latin typeface="微软雅黑" panose="020B0503020204020204" charset="-122"/>
                <a:ea typeface="微软雅黑" panose="020B0503020204020204" charset="-122"/>
              </a:rPr>
              <a:t>谢谢您的观看</a:t>
            </a:r>
          </a:p>
        </p:txBody>
      </p:sp>
      <p:sp>
        <p:nvSpPr>
          <p:cNvPr id="7" name="矩形 6"/>
          <p:cNvSpPr/>
          <p:nvPr/>
        </p:nvSpPr>
        <p:spPr>
          <a:xfrm>
            <a:off x="2632710" y="3507740"/>
            <a:ext cx="4205412" cy="442878"/>
          </a:xfrm>
          <a:prstGeom prst="rect">
            <a:avLst/>
          </a:prstGeom>
        </p:spPr>
        <p:txBody>
          <a:bodyPr wrap="square">
            <a:spAutoFit/>
          </a:bodyPr>
          <a:lstStyle/>
          <a:p>
            <a:pPr algn="l">
              <a:lnSpc>
                <a:spcPct val="150000"/>
              </a:lnSpc>
            </a:pPr>
            <a:r>
              <a:rPr lang="zh-CN" altLang="en-US" spc="226" dirty="0">
                <a:solidFill>
                  <a:srgbClr val="002060"/>
                </a:solidFill>
                <a:latin typeface="楷体" panose="02010609060101010101" charset="-122"/>
                <a:ea typeface="楷体" panose="02010609060101010101" charset="-122"/>
              </a:rPr>
              <a:t>北京市朝阳区教育研究中心  制作</a:t>
            </a:r>
          </a:p>
        </p:txBody>
      </p:sp>
    </p:spTree>
    <p:custDataLst>
      <p:tags r:id="rId1"/>
    </p:custData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468314" y="681038"/>
            <a:ext cx="7991475" cy="2308324"/>
          </a:xfrm>
          <a:prstGeom prst="rect">
            <a:avLst/>
          </a:prstGeom>
          <a:noFill/>
          <a:ln w="9525">
            <a:noFill/>
            <a:miter lim="800000"/>
            <a:headEnd/>
            <a:tailEnd/>
          </a:ln>
        </p:spPr>
        <p:txBody>
          <a:bodyPr>
            <a:spAutoFit/>
          </a:bodyPr>
          <a:lstStyle/>
          <a:p>
            <a:pPr>
              <a:spcBef>
                <a:spcPct val="50000"/>
              </a:spcBef>
            </a:pPr>
            <a:r>
              <a:rPr lang="zh-CN" altLang="en-US" sz="3600" b="0" dirty="0">
                <a:solidFill>
                  <a:srgbClr val="FF0000"/>
                </a:solidFill>
                <a:latin typeface="隶书" pitchFamily="49" charset="-122"/>
                <a:ea typeface="隶书" pitchFamily="49" charset="-122"/>
              </a:rPr>
              <a:t>区位的含义：</a:t>
            </a:r>
          </a:p>
          <a:p>
            <a:pPr>
              <a:spcBef>
                <a:spcPct val="50000"/>
              </a:spcBef>
            </a:pPr>
            <a:r>
              <a:rPr lang="zh-CN" altLang="en-US" sz="3600" b="0" dirty="0">
                <a:latin typeface="隶书" pitchFamily="49" charset="-122"/>
                <a:ea typeface="隶书" pitchFamily="49" charset="-122"/>
              </a:rPr>
              <a:t>一是指生产活动所选定的地理位置</a:t>
            </a:r>
          </a:p>
          <a:p>
            <a:pPr>
              <a:spcBef>
                <a:spcPct val="50000"/>
              </a:spcBef>
            </a:pPr>
            <a:r>
              <a:rPr lang="zh-CN" altLang="en-US" sz="3600" b="0" dirty="0">
                <a:latin typeface="隶书" pitchFamily="49" charset="-122"/>
                <a:ea typeface="隶书" pitchFamily="49" charset="-122"/>
              </a:rPr>
              <a:t>二是指生产活动与周围事物的空间联系</a:t>
            </a:r>
          </a:p>
        </p:txBody>
      </p:sp>
      <p:sp>
        <p:nvSpPr>
          <p:cNvPr id="19459" name="矩形 1"/>
          <p:cNvSpPr>
            <a:spLocks noChangeArrowheads="1"/>
          </p:cNvSpPr>
          <p:nvPr/>
        </p:nvSpPr>
        <p:spPr bwMode="auto">
          <a:xfrm>
            <a:off x="4203173" y="2471473"/>
            <a:ext cx="1857375" cy="369332"/>
          </a:xfrm>
          <a:prstGeom prst="rect">
            <a:avLst/>
          </a:prstGeom>
          <a:noFill/>
          <a:ln w="38100">
            <a:solidFill>
              <a:srgbClr val="C00000"/>
            </a:solidFill>
            <a:miter lim="800000"/>
            <a:headEnd/>
            <a:tailEnd/>
          </a:ln>
        </p:spPr>
        <p:txBody>
          <a:bodyPr>
            <a:spAutoFit/>
          </a:bodyPr>
          <a:lstStyle/>
          <a:p>
            <a:endParaRPr lang="zh-CN" altLang="en-US" b="0">
              <a:solidFill>
                <a:srgbClr val="FF0000"/>
              </a:solidFill>
            </a:endParaRPr>
          </a:p>
        </p:txBody>
      </p:sp>
      <p:sp>
        <p:nvSpPr>
          <p:cNvPr id="4" name="TextBox 3"/>
          <p:cNvSpPr txBox="1">
            <a:spLocks noChangeArrowheads="1"/>
          </p:cNvSpPr>
          <p:nvPr/>
        </p:nvSpPr>
        <p:spPr bwMode="auto">
          <a:xfrm>
            <a:off x="429155" y="3593042"/>
            <a:ext cx="8280400" cy="369332"/>
          </a:xfrm>
          <a:prstGeom prst="rect">
            <a:avLst/>
          </a:prstGeom>
          <a:noFill/>
          <a:ln w="9525">
            <a:noFill/>
            <a:miter lim="800000"/>
            <a:headEnd/>
            <a:tailEnd/>
          </a:ln>
        </p:spPr>
        <p:txBody>
          <a:bodyPr>
            <a:spAutoFit/>
          </a:bodyPr>
          <a:lstStyle/>
          <a:p>
            <a:r>
              <a:rPr lang="zh-CN" altLang="en-US" dirty="0">
                <a:solidFill>
                  <a:srgbClr val="FF0000"/>
                </a:solidFill>
                <a:latin typeface="黑体" pitchFamily="49" charset="-122"/>
              </a:rPr>
              <a:t>工业区位、农业区位、城市区位、交通区位</a:t>
            </a:r>
            <a:r>
              <a:rPr lang="en-US" altLang="zh-CN" dirty="0">
                <a:solidFill>
                  <a:srgbClr val="FF0000"/>
                </a:solidFill>
                <a:latin typeface="黑体" pitchFamily="49" charset="-122"/>
              </a:rPr>
              <a:t>……………..</a:t>
            </a:r>
            <a:endParaRPr lang="zh-CN" altLang="en-US" dirty="0">
              <a:solidFill>
                <a:srgbClr val="FF0000"/>
              </a:solidFill>
              <a:latin typeface="黑体" pitchFamily="49" charset="-122"/>
            </a:endParaRPr>
          </a:p>
        </p:txBody>
      </p:sp>
      <p:grpSp>
        <p:nvGrpSpPr>
          <p:cNvPr id="2" name="组合 7"/>
          <p:cNvGrpSpPr>
            <a:grpSpLocks/>
          </p:cNvGrpSpPr>
          <p:nvPr/>
        </p:nvGrpSpPr>
        <p:grpSpPr bwMode="auto">
          <a:xfrm>
            <a:off x="5466291" y="3162698"/>
            <a:ext cx="1511300" cy="377428"/>
            <a:chOff x="5076056" y="4581128"/>
            <a:chExt cx="1512168" cy="504056"/>
          </a:xfrm>
        </p:grpSpPr>
        <p:sp>
          <p:nvSpPr>
            <p:cNvPr id="19462" name="矩形标注 5"/>
            <p:cNvSpPr>
              <a:spLocks noChangeArrowheads="1"/>
            </p:cNvSpPr>
            <p:nvPr/>
          </p:nvSpPr>
          <p:spPr bwMode="auto">
            <a:xfrm>
              <a:off x="5076056" y="4581128"/>
              <a:ext cx="1440160" cy="504056"/>
            </a:xfrm>
            <a:prstGeom prst="wedgeRectCallout">
              <a:avLst>
                <a:gd name="adj1" fmla="val -46065"/>
                <a:gd name="adj2" fmla="val -130000"/>
              </a:avLst>
            </a:prstGeom>
            <a:noFill/>
            <a:ln w="28575" algn="ctr">
              <a:solidFill>
                <a:schemeClr val="tx1"/>
              </a:solidFill>
              <a:round/>
              <a:headEnd/>
              <a:tailEnd/>
            </a:ln>
          </p:spPr>
          <p:txBody>
            <a:bodyPr wrap="none" anchor="ctr"/>
            <a:lstStyle/>
            <a:p>
              <a:pPr algn="ctr"/>
              <a:endParaRPr lang="zh-CN" altLang="en-US" sz="1800" b="0"/>
            </a:p>
          </p:txBody>
        </p:sp>
        <p:sp>
          <p:nvSpPr>
            <p:cNvPr id="19463" name="TextBox 6"/>
            <p:cNvSpPr txBox="1">
              <a:spLocks noChangeArrowheads="1"/>
            </p:cNvSpPr>
            <p:nvPr/>
          </p:nvSpPr>
          <p:spPr bwMode="auto">
            <a:xfrm>
              <a:off x="5076056" y="4581128"/>
              <a:ext cx="1512168" cy="493244"/>
            </a:xfrm>
            <a:prstGeom prst="rect">
              <a:avLst/>
            </a:prstGeom>
            <a:noFill/>
            <a:ln w="9525">
              <a:noFill/>
              <a:miter lim="800000"/>
              <a:headEnd/>
              <a:tailEnd/>
            </a:ln>
          </p:spPr>
          <p:txBody>
            <a:bodyPr>
              <a:spAutoFit/>
            </a:bodyPr>
            <a:lstStyle/>
            <a:p>
              <a:r>
                <a:rPr lang="zh-CN" altLang="en-US">
                  <a:solidFill>
                    <a:srgbClr val="FF0000"/>
                  </a:solidFill>
                </a:rPr>
                <a:t>区位因素</a:t>
              </a: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ChangeArrowheads="1"/>
          </p:cNvSpPr>
          <p:nvPr/>
        </p:nvSpPr>
        <p:spPr bwMode="auto">
          <a:xfrm>
            <a:off x="3490914" y="2031206"/>
            <a:ext cx="2232025" cy="1566863"/>
          </a:xfrm>
          <a:prstGeom prst="rect">
            <a:avLst/>
          </a:prstGeom>
          <a:noFill/>
          <a:ln w="19050">
            <a:solidFill>
              <a:schemeClr val="tx1"/>
            </a:solidFill>
            <a:miter lim="800000"/>
            <a:headEnd/>
            <a:tailEnd/>
          </a:ln>
        </p:spPr>
        <p:txBody>
          <a:bodyPr wrap="none" anchor="ctr"/>
          <a:lstStyle/>
          <a:p>
            <a:endParaRPr lang="zh-CN" altLang="en-US" b="1">
              <a:latin typeface="黑体" pitchFamily="49" charset="-122"/>
              <a:ea typeface="黑体" pitchFamily="49" charset="-122"/>
            </a:endParaRPr>
          </a:p>
        </p:txBody>
      </p:sp>
      <p:sp>
        <p:nvSpPr>
          <p:cNvPr id="5123" name="Text Box 6"/>
          <p:cNvSpPr txBox="1">
            <a:spLocks noChangeArrowheads="1"/>
          </p:cNvSpPr>
          <p:nvPr/>
        </p:nvSpPr>
        <p:spPr bwMode="auto">
          <a:xfrm>
            <a:off x="4354513" y="2463404"/>
            <a:ext cx="647700" cy="369332"/>
          </a:xfrm>
          <a:prstGeom prst="rect">
            <a:avLst/>
          </a:prstGeom>
          <a:solidFill>
            <a:schemeClr val="accent1"/>
          </a:solidFill>
          <a:ln w="9525">
            <a:noFill/>
            <a:miter lim="800000"/>
            <a:headEnd/>
            <a:tailEnd/>
          </a:ln>
        </p:spPr>
        <p:txBody>
          <a:bodyPr>
            <a:spAutoFit/>
          </a:bodyPr>
          <a:lstStyle/>
          <a:p>
            <a:pPr>
              <a:spcBef>
                <a:spcPct val="50000"/>
              </a:spcBef>
            </a:pPr>
            <a:r>
              <a:rPr lang="zh-CN" altLang="en-US" b="1" dirty="0">
                <a:latin typeface="黑体" pitchFamily="49" charset="-122"/>
                <a:ea typeface="黑体" pitchFamily="49" charset="-122"/>
              </a:rPr>
              <a:t>工厂</a:t>
            </a:r>
          </a:p>
        </p:txBody>
      </p:sp>
      <p:sp>
        <p:nvSpPr>
          <p:cNvPr id="5124" name="Text Box 7"/>
          <p:cNvSpPr txBox="1">
            <a:spLocks noChangeArrowheads="1"/>
          </p:cNvSpPr>
          <p:nvPr/>
        </p:nvSpPr>
        <p:spPr bwMode="auto">
          <a:xfrm>
            <a:off x="2554289" y="1168003"/>
            <a:ext cx="936625" cy="523220"/>
          </a:xfrm>
          <a:prstGeom prst="rect">
            <a:avLst/>
          </a:prstGeom>
          <a:noFill/>
          <a:ln w="19050">
            <a:solidFill>
              <a:schemeClr val="tx1"/>
            </a:solidFill>
            <a:miter lim="800000"/>
            <a:headEnd/>
            <a:tailEnd/>
          </a:ln>
        </p:spPr>
        <p:txBody>
          <a:bodyPr>
            <a:spAutoFit/>
          </a:bodyPr>
          <a:lstStyle/>
          <a:p>
            <a:pPr>
              <a:spcBef>
                <a:spcPct val="50000"/>
              </a:spcBef>
            </a:pPr>
            <a:r>
              <a:rPr lang="zh-CN" altLang="en-US" sz="2800" b="1">
                <a:solidFill>
                  <a:srgbClr val="FF0000"/>
                </a:solidFill>
                <a:latin typeface="黑体" pitchFamily="49" charset="-122"/>
                <a:ea typeface="黑体" pitchFamily="49" charset="-122"/>
              </a:rPr>
              <a:t>投入</a:t>
            </a:r>
          </a:p>
        </p:txBody>
      </p:sp>
      <p:sp>
        <p:nvSpPr>
          <p:cNvPr id="5125" name="Text Box 8"/>
          <p:cNvSpPr txBox="1">
            <a:spLocks noChangeArrowheads="1"/>
          </p:cNvSpPr>
          <p:nvPr/>
        </p:nvSpPr>
        <p:spPr bwMode="auto">
          <a:xfrm>
            <a:off x="3490914" y="2788444"/>
            <a:ext cx="1368425" cy="369332"/>
          </a:xfrm>
          <a:prstGeom prst="rect">
            <a:avLst/>
          </a:prstGeom>
          <a:noFill/>
          <a:ln w="9525">
            <a:noFill/>
            <a:miter lim="800000"/>
            <a:headEnd/>
            <a:tailEnd/>
          </a:ln>
        </p:spPr>
        <p:txBody>
          <a:bodyPr>
            <a:spAutoFit/>
          </a:bodyPr>
          <a:lstStyle/>
          <a:p>
            <a:pPr>
              <a:spcBef>
                <a:spcPct val="50000"/>
              </a:spcBef>
            </a:pPr>
            <a:r>
              <a:rPr lang="zh-CN" altLang="en-US" b="1">
                <a:latin typeface="黑体" pitchFamily="49" charset="-122"/>
                <a:ea typeface="黑体" pitchFamily="49" charset="-122"/>
              </a:rPr>
              <a:t>占地</a:t>
            </a:r>
            <a:r>
              <a:rPr lang="en-US" altLang="zh-CN" b="1">
                <a:latin typeface="黑体" pitchFamily="49" charset="-122"/>
                <a:ea typeface="黑体" pitchFamily="49" charset="-122"/>
              </a:rPr>
              <a:t>100</a:t>
            </a:r>
            <a:r>
              <a:rPr lang="zh-CN" altLang="en-US" b="1">
                <a:latin typeface="黑体" pitchFamily="49" charset="-122"/>
                <a:ea typeface="黑体" pitchFamily="49" charset="-122"/>
              </a:rPr>
              <a:t>亩</a:t>
            </a:r>
          </a:p>
        </p:txBody>
      </p:sp>
      <p:sp>
        <p:nvSpPr>
          <p:cNvPr id="5126" name="Text Box 9"/>
          <p:cNvSpPr txBox="1">
            <a:spLocks noChangeArrowheads="1"/>
          </p:cNvSpPr>
          <p:nvPr/>
        </p:nvSpPr>
        <p:spPr bwMode="auto">
          <a:xfrm>
            <a:off x="4714875" y="2788444"/>
            <a:ext cx="1081088" cy="369332"/>
          </a:xfrm>
          <a:prstGeom prst="rect">
            <a:avLst/>
          </a:prstGeom>
          <a:noFill/>
          <a:ln w="9525">
            <a:noFill/>
            <a:miter lim="800000"/>
            <a:headEnd/>
            <a:tailEnd/>
          </a:ln>
        </p:spPr>
        <p:txBody>
          <a:bodyPr>
            <a:spAutoFit/>
          </a:bodyPr>
          <a:lstStyle/>
          <a:p>
            <a:pPr>
              <a:spcBef>
                <a:spcPct val="50000"/>
              </a:spcBef>
            </a:pPr>
            <a:r>
              <a:rPr lang="en-US" altLang="zh-CN" b="1">
                <a:latin typeface="黑体" pitchFamily="49" charset="-122"/>
                <a:ea typeface="黑体" pitchFamily="49" charset="-122"/>
              </a:rPr>
              <a:t>3</a:t>
            </a:r>
            <a:r>
              <a:rPr lang="zh-CN" altLang="en-US" b="1">
                <a:latin typeface="黑体" pitchFamily="49" charset="-122"/>
                <a:ea typeface="黑体" pitchFamily="49" charset="-122"/>
              </a:rPr>
              <a:t>千工人</a:t>
            </a:r>
          </a:p>
        </p:txBody>
      </p:sp>
      <p:sp>
        <p:nvSpPr>
          <p:cNvPr id="5127" name="AutoShape 10"/>
          <p:cNvSpPr>
            <a:spLocks noChangeArrowheads="1"/>
          </p:cNvSpPr>
          <p:nvPr/>
        </p:nvSpPr>
        <p:spPr bwMode="auto">
          <a:xfrm>
            <a:off x="2771775" y="2680097"/>
            <a:ext cx="719138" cy="161925"/>
          </a:xfrm>
          <a:prstGeom prst="rightArrow">
            <a:avLst>
              <a:gd name="adj1" fmla="val 50000"/>
              <a:gd name="adj2" fmla="val 83272"/>
            </a:avLst>
          </a:prstGeom>
          <a:solidFill>
            <a:schemeClr val="accent1"/>
          </a:solidFill>
          <a:ln w="9525">
            <a:solidFill>
              <a:schemeClr val="tx1"/>
            </a:solidFill>
            <a:miter lim="800000"/>
            <a:headEnd/>
            <a:tailEnd/>
          </a:ln>
        </p:spPr>
        <p:txBody>
          <a:bodyPr wrap="none" anchor="ctr"/>
          <a:lstStyle/>
          <a:p>
            <a:endParaRPr lang="zh-CN" altLang="en-US" b="1">
              <a:latin typeface="黑体" pitchFamily="49" charset="-122"/>
              <a:ea typeface="黑体" pitchFamily="49" charset="-122"/>
            </a:endParaRPr>
          </a:p>
        </p:txBody>
      </p:sp>
      <p:sp>
        <p:nvSpPr>
          <p:cNvPr id="5128" name="AutoShape 11"/>
          <p:cNvSpPr>
            <a:spLocks noChangeArrowheads="1"/>
          </p:cNvSpPr>
          <p:nvPr/>
        </p:nvSpPr>
        <p:spPr bwMode="auto">
          <a:xfrm rot="5400000">
            <a:off x="2816027" y="1626196"/>
            <a:ext cx="270272" cy="215900"/>
          </a:xfrm>
          <a:prstGeom prst="rightArrow">
            <a:avLst>
              <a:gd name="adj1" fmla="val 50000"/>
              <a:gd name="adj2" fmla="val 41728"/>
            </a:avLst>
          </a:prstGeom>
          <a:solidFill>
            <a:schemeClr val="accent1"/>
          </a:solidFill>
          <a:ln w="9525">
            <a:solidFill>
              <a:schemeClr val="tx1"/>
            </a:solidFill>
            <a:miter lim="800000"/>
            <a:headEnd/>
            <a:tailEnd/>
          </a:ln>
        </p:spPr>
        <p:txBody>
          <a:bodyPr wrap="none" anchor="ctr"/>
          <a:lstStyle/>
          <a:p>
            <a:endParaRPr lang="zh-CN" altLang="en-US" b="1">
              <a:latin typeface="黑体" pitchFamily="49" charset="-122"/>
              <a:ea typeface="黑体" pitchFamily="49" charset="-122"/>
            </a:endParaRPr>
          </a:p>
        </p:txBody>
      </p:sp>
      <p:sp>
        <p:nvSpPr>
          <p:cNvPr id="5129" name="Text Box 12"/>
          <p:cNvSpPr txBox="1">
            <a:spLocks noChangeArrowheads="1"/>
          </p:cNvSpPr>
          <p:nvPr/>
        </p:nvSpPr>
        <p:spPr bwMode="auto">
          <a:xfrm>
            <a:off x="6154738" y="2193131"/>
            <a:ext cx="792162" cy="369332"/>
          </a:xfrm>
          <a:prstGeom prst="rect">
            <a:avLst/>
          </a:prstGeom>
          <a:noFill/>
          <a:ln w="19050">
            <a:solidFill>
              <a:schemeClr val="tx1"/>
            </a:solidFill>
            <a:miter lim="800000"/>
            <a:headEnd/>
            <a:tailEnd/>
          </a:ln>
        </p:spPr>
        <p:txBody>
          <a:bodyPr>
            <a:spAutoFit/>
          </a:bodyPr>
          <a:lstStyle/>
          <a:p>
            <a:pPr>
              <a:spcBef>
                <a:spcPct val="50000"/>
              </a:spcBef>
            </a:pPr>
            <a:r>
              <a:rPr lang="zh-CN" altLang="en-US" b="1">
                <a:latin typeface="黑体" pitchFamily="49" charset="-122"/>
                <a:ea typeface="黑体" pitchFamily="49" charset="-122"/>
              </a:rPr>
              <a:t>产品</a:t>
            </a:r>
          </a:p>
        </p:txBody>
      </p:sp>
      <p:sp>
        <p:nvSpPr>
          <p:cNvPr id="5130" name="Text Box 13"/>
          <p:cNvSpPr txBox="1">
            <a:spLocks noChangeArrowheads="1"/>
          </p:cNvSpPr>
          <p:nvPr/>
        </p:nvSpPr>
        <p:spPr bwMode="auto">
          <a:xfrm>
            <a:off x="6154738" y="2895600"/>
            <a:ext cx="792162" cy="369332"/>
          </a:xfrm>
          <a:prstGeom prst="rect">
            <a:avLst/>
          </a:prstGeom>
          <a:noFill/>
          <a:ln w="19050">
            <a:solidFill>
              <a:schemeClr val="tx1"/>
            </a:solidFill>
            <a:miter lim="800000"/>
            <a:headEnd/>
            <a:tailEnd/>
          </a:ln>
        </p:spPr>
        <p:txBody>
          <a:bodyPr>
            <a:spAutoFit/>
          </a:bodyPr>
          <a:lstStyle/>
          <a:p>
            <a:pPr>
              <a:spcBef>
                <a:spcPct val="50000"/>
              </a:spcBef>
            </a:pPr>
            <a:r>
              <a:rPr lang="zh-CN" altLang="en-US" b="1">
                <a:latin typeface="黑体" pitchFamily="49" charset="-122"/>
                <a:ea typeface="黑体" pitchFamily="49" charset="-122"/>
              </a:rPr>
              <a:t>三废</a:t>
            </a:r>
          </a:p>
        </p:txBody>
      </p:sp>
      <p:sp>
        <p:nvSpPr>
          <p:cNvPr id="5131" name="AutoShape 14"/>
          <p:cNvSpPr>
            <a:spLocks/>
          </p:cNvSpPr>
          <p:nvPr/>
        </p:nvSpPr>
        <p:spPr bwMode="auto">
          <a:xfrm>
            <a:off x="6081713" y="2355056"/>
            <a:ext cx="73025" cy="647700"/>
          </a:xfrm>
          <a:prstGeom prst="leftBracket">
            <a:avLst>
              <a:gd name="adj" fmla="val 98551"/>
            </a:avLst>
          </a:prstGeom>
          <a:noFill/>
          <a:ln w="25400">
            <a:solidFill>
              <a:schemeClr val="tx1"/>
            </a:solidFill>
            <a:round/>
            <a:headEnd/>
            <a:tailEnd/>
          </a:ln>
        </p:spPr>
        <p:txBody>
          <a:bodyPr wrap="none" anchor="ctr"/>
          <a:lstStyle/>
          <a:p>
            <a:endParaRPr lang="zh-CN" altLang="en-US" b="1">
              <a:latin typeface="黑体" pitchFamily="49" charset="-122"/>
              <a:ea typeface="黑体" pitchFamily="49" charset="-122"/>
            </a:endParaRPr>
          </a:p>
        </p:txBody>
      </p:sp>
      <p:sp>
        <p:nvSpPr>
          <p:cNvPr id="5132" name="AutoShape 15"/>
          <p:cNvSpPr>
            <a:spLocks noChangeArrowheads="1"/>
          </p:cNvSpPr>
          <p:nvPr/>
        </p:nvSpPr>
        <p:spPr bwMode="auto">
          <a:xfrm>
            <a:off x="6946900" y="2301479"/>
            <a:ext cx="647700" cy="107156"/>
          </a:xfrm>
          <a:prstGeom prst="rightArrow">
            <a:avLst>
              <a:gd name="adj1" fmla="val 50000"/>
              <a:gd name="adj2" fmla="val 113333"/>
            </a:avLst>
          </a:prstGeom>
          <a:solidFill>
            <a:schemeClr val="accent1"/>
          </a:solidFill>
          <a:ln w="9525">
            <a:solidFill>
              <a:schemeClr val="tx1"/>
            </a:solidFill>
            <a:miter lim="800000"/>
            <a:headEnd/>
            <a:tailEnd/>
          </a:ln>
        </p:spPr>
        <p:txBody>
          <a:bodyPr wrap="none" anchor="ctr"/>
          <a:lstStyle/>
          <a:p>
            <a:endParaRPr lang="zh-CN" altLang="en-US" b="1">
              <a:latin typeface="黑体" pitchFamily="49" charset="-122"/>
              <a:ea typeface="黑体" pitchFamily="49" charset="-122"/>
            </a:endParaRPr>
          </a:p>
        </p:txBody>
      </p:sp>
      <p:sp>
        <p:nvSpPr>
          <p:cNvPr id="5133" name="AutoShape 16"/>
          <p:cNvSpPr>
            <a:spLocks noChangeArrowheads="1"/>
          </p:cNvSpPr>
          <p:nvPr/>
        </p:nvSpPr>
        <p:spPr bwMode="auto">
          <a:xfrm>
            <a:off x="6946901" y="3003948"/>
            <a:ext cx="574675" cy="107156"/>
          </a:xfrm>
          <a:prstGeom prst="rightArrow">
            <a:avLst>
              <a:gd name="adj1" fmla="val 50000"/>
              <a:gd name="adj2" fmla="val 100556"/>
            </a:avLst>
          </a:prstGeom>
          <a:solidFill>
            <a:schemeClr val="accent1"/>
          </a:solidFill>
          <a:ln w="9525">
            <a:solidFill>
              <a:schemeClr val="tx1"/>
            </a:solidFill>
            <a:miter lim="800000"/>
            <a:headEnd/>
            <a:tailEnd/>
          </a:ln>
        </p:spPr>
        <p:txBody>
          <a:bodyPr wrap="none" anchor="ctr"/>
          <a:lstStyle/>
          <a:p>
            <a:endParaRPr lang="zh-CN" altLang="en-US" b="1">
              <a:latin typeface="黑体" pitchFamily="49" charset="-122"/>
              <a:ea typeface="黑体" pitchFamily="49" charset="-122"/>
            </a:endParaRPr>
          </a:p>
        </p:txBody>
      </p:sp>
      <p:sp>
        <p:nvSpPr>
          <p:cNvPr id="5134" name="Text Box 18"/>
          <p:cNvSpPr txBox="1">
            <a:spLocks noChangeArrowheads="1"/>
          </p:cNvSpPr>
          <p:nvPr/>
        </p:nvSpPr>
        <p:spPr bwMode="auto">
          <a:xfrm>
            <a:off x="601133" y="2085975"/>
            <a:ext cx="2463799" cy="369332"/>
          </a:xfrm>
          <a:prstGeom prst="rect">
            <a:avLst/>
          </a:prstGeom>
          <a:noFill/>
          <a:ln w="9525">
            <a:noFill/>
            <a:miter lim="800000"/>
            <a:headEnd/>
            <a:tailEnd/>
          </a:ln>
        </p:spPr>
        <p:txBody>
          <a:bodyPr wrap="square">
            <a:spAutoFit/>
          </a:bodyPr>
          <a:lstStyle/>
          <a:p>
            <a:pPr>
              <a:spcBef>
                <a:spcPct val="50000"/>
              </a:spcBef>
            </a:pPr>
            <a:r>
              <a:rPr lang="zh-CN" altLang="en-US" b="1" u="sng" dirty="0">
                <a:latin typeface="黑体" pitchFamily="49" charset="-122"/>
                <a:ea typeface="黑体" pitchFamily="49" charset="-122"/>
              </a:rPr>
              <a:t>＿＿</a:t>
            </a:r>
            <a:r>
              <a:rPr lang="en-US" altLang="zh-CN" sz="1200" b="1" u="sng" dirty="0">
                <a:latin typeface="黑体" pitchFamily="49" charset="-122"/>
                <a:ea typeface="黑体" pitchFamily="49" charset="-122"/>
              </a:rPr>
              <a:t>(</a:t>
            </a:r>
            <a:r>
              <a:rPr lang="zh-CN" altLang="en-US" sz="1200" b="1" dirty="0">
                <a:latin typeface="黑体" pitchFamily="49" charset="-122"/>
                <a:ea typeface="黑体" pitchFamily="49" charset="-122"/>
              </a:rPr>
              <a:t>矿产、农产品或零部件）</a:t>
            </a:r>
          </a:p>
        </p:txBody>
      </p:sp>
      <p:sp>
        <p:nvSpPr>
          <p:cNvPr id="5135" name="Text Box 19"/>
          <p:cNvSpPr txBox="1">
            <a:spLocks noChangeArrowheads="1"/>
          </p:cNvSpPr>
          <p:nvPr/>
        </p:nvSpPr>
        <p:spPr bwMode="auto">
          <a:xfrm>
            <a:off x="754064" y="2516982"/>
            <a:ext cx="2016125" cy="369332"/>
          </a:xfrm>
          <a:prstGeom prst="rect">
            <a:avLst/>
          </a:prstGeom>
          <a:noFill/>
          <a:ln w="9525">
            <a:noFill/>
            <a:miter lim="800000"/>
            <a:headEnd/>
            <a:tailEnd/>
          </a:ln>
        </p:spPr>
        <p:txBody>
          <a:bodyPr>
            <a:spAutoFit/>
          </a:bodyPr>
          <a:lstStyle/>
          <a:p>
            <a:pPr>
              <a:spcBef>
                <a:spcPct val="50000"/>
              </a:spcBef>
            </a:pPr>
            <a:r>
              <a:rPr lang="zh-CN" altLang="en-US" b="1" u="sng" dirty="0">
                <a:latin typeface="黑体" pitchFamily="49" charset="-122"/>
                <a:ea typeface="黑体" pitchFamily="49" charset="-122"/>
              </a:rPr>
              <a:t>＿＿</a:t>
            </a:r>
            <a:r>
              <a:rPr lang="en-US" altLang="zh-CN" sz="1200" b="1" u="sng" dirty="0">
                <a:latin typeface="黑体" pitchFamily="49" charset="-122"/>
                <a:ea typeface="黑体" pitchFamily="49" charset="-122"/>
              </a:rPr>
              <a:t>(</a:t>
            </a:r>
            <a:r>
              <a:rPr lang="zh-CN" altLang="en-US" sz="1200" b="1" dirty="0">
                <a:latin typeface="黑体" pitchFamily="49" charset="-122"/>
                <a:ea typeface="黑体" pitchFamily="49" charset="-122"/>
              </a:rPr>
              <a:t>燃料或电力）</a:t>
            </a:r>
          </a:p>
        </p:txBody>
      </p:sp>
      <p:sp>
        <p:nvSpPr>
          <p:cNvPr id="5136" name="Text Box 20"/>
          <p:cNvSpPr txBox="1">
            <a:spLocks noChangeArrowheads="1"/>
          </p:cNvSpPr>
          <p:nvPr/>
        </p:nvSpPr>
        <p:spPr bwMode="auto">
          <a:xfrm>
            <a:off x="754064" y="2733675"/>
            <a:ext cx="2016125" cy="369332"/>
          </a:xfrm>
          <a:prstGeom prst="rect">
            <a:avLst/>
          </a:prstGeom>
          <a:noFill/>
          <a:ln w="9525">
            <a:noFill/>
            <a:miter lim="800000"/>
            <a:headEnd/>
            <a:tailEnd/>
          </a:ln>
        </p:spPr>
        <p:txBody>
          <a:bodyPr>
            <a:spAutoFit/>
          </a:bodyPr>
          <a:lstStyle/>
          <a:p>
            <a:pPr>
              <a:spcBef>
                <a:spcPct val="50000"/>
              </a:spcBef>
            </a:pPr>
            <a:r>
              <a:rPr lang="zh-CN" altLang="en-US" b="1" u="sng" dirty="0">
                <a:latin typeface="黑体" pitchFamily="49" charset="-122"/>
                <a:ea typeface="黑体" pitchFamily="49" charset="-122"/>
              </a:rPr>
              <a:t>＿＿</a:t>
            </a:r>
            <a:endParaRPr lang="zh-CN" altLang="en-US" b="1" dirty="0">
              <a:latin typeface="黑体" pitchFamily="49" charset="-122"/>
              <a:ea typeface="黑体" pitchFamily="49" charset="-122"/>
            </a:endParaRPr>
          </a:p>
        </p:txBody>
      </p:sp>
      <p:sp>
        <p:nvSpPr>
          <p:cNvPr id="5137" name="Text Box 22"/>
          <p:cNvSpPr txBox="1">
            <a:spLocks noChangeArrowheads="1"/>
          </p:cNvSpPr>
          <p:nvPr/>
        </p:nvSpPr>
        <p:spPr bwMode="auto">
          <a:xfrm>
            <a:off x="754064" y="3274219"/>
            <a:ext cx="2016125" cy="369332"/>
          </a:xfrm>
          <a:prstGeom prst="rect">
            <a:avLst/>
          </a:prstGeom>
          <a:noFill/>
          <a:ln w="9525">
            <a:noFill/>
            <a:miter lim="800000"/>
            <a:headEnd/>
            <a:tailEnd/>
          </a:ln>
        </p:spPr>
        <p:txBody>
          <a:bodyPr>
            <a:spAutoFit/>
          </a:bodyPr>
          <a:lstStyle/>
          <a:p>
            <a:pPr>
              <a:spcBef>
                <a:spcPct val="50000"/>
              </a:spcBef>
            </a:pPr>
            <a:r>
              <a:rPr lang="zh-CN" altLang="en-US" b="1">
                <a:latin typeface="黑体" pitchFamily="49" charset="-122"/>
                <a:ea typeface="黑体" pitchFamily="49" charset="-122"/>
              </a:rPr>
              <a:t>资金</a:t>
            </a:r>
          </a:p>
        </p:txBody>
      </p:sp>
      <p:sp>
        <p:nvSpPr>
          <p:cNvPr id="5138" name="Text Box 23"/>
          <p:cNvSpPr txBox="1">
            <a:spLocks noChangeArrowheads="1"/>
          </p:cNvSpPr>
          <p:nvPr/>
        </p:nvSpPr>
        <p:spPr bwMode="auto">
          <a:xfrm>
            <a:off x="3635376" y="3057525"/>
            <a:ext cx="792163" cy="369332"/>
          </a:xfrm>
          <a:prstGeom prst="rect">
            <a:avLst/>
          </a:prstGeom>
          <a:noFill/>
          <a:ln w="9525">
            <a:noFill/>
            <a:miter lim="800000"/>
            <a:headEnd/>
            <a:tailEnd/>
          </a:ln>
        </p:spPr>
        <p:txBody>
          <a:bodyPr>
            <a:spAutoFit/>
          </a:bodyPr>
          <a:lstStyle/>
          <a:p>
            <a:pPr>
              <a:spcBef>
                <a:spcPct val="50000"/>
              </a:spcBef>
            </a:pPr>
            <a:r>
              <a:rPr lang="zh-CN" altLang="en-US" b="1" u="sng">
                <a:latin typeface="黑体" pitchFamily="49" charset="-122"/>
                <a:ea typeface="黑体" pitchFamily="49" charset="-122"/>
              </a:rPr>
              <a:t>＿＿</a:t>
            </a:r>
            <a:endParaRPr lang="zh-CN" altLang="en-US" b="1">
              <a:latin typeface="黑体" pitchFamily="49" charset="-122"/>
              <a:ea typeface="黑体" pitchFamily="49" charset="-122"/>
            </a:endParaRPr>
          </a:p>
        </p:txBody>
      </p:sp>
      <p:sp>
        <p:nvSpPr>
          <p:cNvPr id="5139" name="Text Box 24"/>
          <p:cNvSpPr txBox="1">
            <a:spLocks noChangeArrowheads="1"/>
          </p:cNvSpPr>
          <p:nvPr/>
        </p:nvSpPr>
        <p:spPr bwMode="auto">
          <a:xfrm>
            <a:off x="4787901" y="3057525"/>
            <a:ext cx="792163" cy="369332"/>
          </a:xfrm>
          <a:prstGeom prst="rect">
            <a:avLst/>
          </a:prstGeom>
          <a:noFill/>
          <a:ln w="9525">
            <a:noFill/>
            <a:miter lim="800000"/>
            <a:headEnd/>
            <a:tailEnd/>
          </a:ln>
        </p:spPr>
        <p:txBody>
          <a:bodyPr>
            <a:spAutoFit/>
          </a:bodyPr>
          <a:lstStyle/>
          <a:p>
            <a:pPr>
              <a:spcBef>
                <a:spcPct val="50000"/>
              </a:spcBef>
            </a:pPr>
            <a:r>
              <a:rPr lang="zh-CN" altLang="en-US" b="1" u="sng">
                <a:latin typeface="黑体" pitchFamily="49" charset="-122"/>
                <a:ea typeface="黑体" pitchFamily="49" charset="-122"/>
              </a:rPr>
              <a:t>＿＿</a:t>
            </a:r>
            <a:endParaRPr lang="zh-CN" altLang="en-US" b="1">
              <a:latin typeface="黑体" pitchFamily="49" charset="-122"/>
              <a:ea typeface="黑体" pitchFamily="49" charset="-122"/>
            </a:endParaRPr>
          </a:p>
        </p:txBody>
      </p:sp>
      <p:sp>
        <p:nvSpPr>
          <p:cNvPr id="5140" name="Text Box 25"/>
          <p:cNvSpPr txBox="1">
            <a:spLocks noChangeArrowheads="1"/>
          </p:cNvSpPr>
          <p:nvPr/>
        </p:nvSpPr>
        <p:spPr bwMode="auto">
          <a:xfrm>
            <a:off x="7523163" y="2247900"/>
            <a:ext cx="792162" cy="369332"/>
          </a:xfrm>
          <a:prstGeom prst="rect">
            <a:avLst/>
          </a:prstGeom>
          <a:noFill/>
          <a:ln w="9525">
            <a:noFill/>
            <a:miter lim="800000"/>
            <a:headEnd/>
            <a:tailEnd/>
          </a:ln>
        </p:spPr>
        <p:txBody>
          <a:bodyPr>
            <a:spAutoFit/>
          </a:bodyPr>
          <a:lstStyle/>
          <a:p>
            <a:pPr>
              <a:spcBef>
                <a:spcPct val="50000"/>
              </a:spcBef>
            </a:pPr>
            <a:r>
              <a:rPr lang="zh-CN" altLang="en-US" b="1" u="sng">
                <a:latin typeface="黑体" pitchFamily="49" charset="-122"/>
                <a:ea typeface="黑体" pitchFamily="49" charset="-122"/>
              </a:rPr>
              <a:t>＿＿</a:t>
            </a:r>
            <a:endParaRPr lang="zh-CN" altLang="en-US" b="1">
              <a:latin typeface="黑体" pitchFamily="49" charset="-122"/>
              <a:ea typeface="黑体" pitchFamily="49" charset="-122"/>
            </a:endParaRPr>
          </a:p>
        </p:txBody>
      </p:sp>
      <p:sp>
        <p:nvSpPr>
          <p:cNvPr id="5141" name="Text Box 26"/>
          <p:cNvSpPr txBox="1">
            <a:spLocks noChangeArrowheads="1"/>
          </p:cNvSpPr>
          <p:nvPr/>
        </p:nvSpPr>
        <p:spPr bwMode="auto">
          <a:xfrm>
            <a:off x="7594601" y="2895600"/>
            <a:ext cx="792163" cy="369332"/>
          </a:xfrm>
          <a:prstGeom prst="rect">
            <a:avLst/>
          </a:prstGeom>
          <a:noFill/>
          <a:ln w="9525">
            <a:noFill/>
            <a:miter lim="800000"/>
            <a:headEnd/>
            <a:tailEnd/>
          </a:ln>
        </p:spPr>
        <p:txBody>
          <a:bodyPr>
            <a:spAutoFit/>
          </a:bodyPr>
          <a:lstStyle/>
          <a:p>
            <a:pPr>
              <a:spcBef>
                <a:spcPct val="50000"/>
              </a:spcBef>
            </a:pPr>
            <a:r>
              <a:rPr lang="zh-CN" altLang="en-US" b="1" u="sng">
                <a:latin typeface="黑体" pitchFamily="49" charset="-122"/>
                <a:ea typeface="黑体" pitchFamily="49" charset="-122"/>
              </a:rPr>
              <a:t>＿＿</a:t>
            </a:r>
            <a:endParaRPr lang="zh-CN" altLang="en-US" b="1">
              <a:latin typeface="黑体" pitchFamily="49" charset="-122"/>
              <a:ea typeface="黑体" pitchFamily="49" charset="-122"/>
            </a:endParaRPr>
          </a:p>
        </p:txBody>
      </p:sp>
      <p:sp>
        <p:nvSpPr>
          <p:cNvPr id="5142" name="Text Box 27"/>
          <p:cNvSpPr txBox="1">
            <a:spLocks noChangeArrowheads="1"/>
          </p:cNvSpPr>
          <p:nvPr/>
        </p:nvSpPr>
        <p:spPr bwMode="auto">
          <a:xfrm>
            <a:off x="2771776" y="2409825"/>
            <a:ext cx="792163" cy="369332"/>
          </a:xfrm>
          <a:prstGeom prst="rect">
            <a:avLst/>
          </a:prstGeom>
          <a:noFill/>
          <a:ln w="9525">
            <a:noFill/>
            <a:miter lim="800000"/>
            <a:headEnd/>
            <a:tailEnd/>
          </a:ln>
        </p:spPr>
        <p:txBody>
          <a:bodyPr>
            <a:spAutoFit/>
          </a:bodyPr>
          <a:lstStyle/>
          <a:p>
            <a:pPr>
              <a:spcBef>
                <a:spcPct val="50000"/>
              </a:spcBef>
            </a:pPr>
            <a:r>
              <a:rPr lang="zh-CN" altLang="en-US" b="1" u="sng">
                <a:latin typeface="黑体" pitchFamily="49" charset="-122"/>
                <a:ea typeface="黑体" pitchFamily="49" charset="-122"/>
              </a:rPr>
              <a:t>＿＿</a:t>
            </a:r>
            <a:endParaRPr lang="zh-CN" altLang="en-US" b="1">
              <a:latin typeface="黑体" pitchFamily="49" charset="-122"/>
              <a:ea typeface="黑体" pitchFamily="49" charset="-122"/>
            </a:endParaRPr>
          </a:p>
        </p:txBody>
      </p:sp>
      <p:sp>
        <p:nvSpPr>
          <p:cNvPr id="5143" name="Text Box 28"/>
          <p:cNvSpPr txBox="1">
            <a:spLocks noChangeArrowheads="1"/>
          </p:cNvSpPr>
          <p:nvPr/>
        </p:nvSpPr>
        <p:spPr bwMode="auto">
          <a:xfrm>
            <a:off x="6946901" y="2031207"/>
            <a:ext cx="792163" cy="369332"/>
          </a:xfrm>
          <a:prstGeom prst="rect">
            <a:avLst/>
          </a:prstGeom>
          <a:noFill/>
          <a:ln w="9525">
            <a:noFill/>
            <a:miter lim="800000"/>
            <a:headEnd/>
            <a:tailEnd/>
          </a:ln>
        </p:spPr>
        <p:txBody>
          <a:bodyPr>
            <a:spAutoFit/>
          </a:bodyPr>
          <a:lstStyle/>
          <a:p>
            <a:pPr>
              <a:spcBef>
                <a:spcPct val="50000"/>
              </a:spcBef>
            </a:pPr>
            <a:r>
              <a:rPr lang="zh-CN" altLang="en-US" b="1" u="sng">
                <a:latin typeface="黑体" pitchFamily="49" charset="-122"/>
                <a:ea typeface="黑体" pitchFamily="49" charset="-122"/>
              </a:rPr>
              <a:t>＿＿</a:t>
            </a:r>
            <a:endParaRPr lang="zh-CN" altLang="en-US" b="1">
              <a:latin typeface="黑体" pitchFamily="49" charset="-122"/>
              <a:ea typeface="黑体" pitchFamily="49" charset="-122"/>
            </a:endParaRPr>
          </a:p>
        </p:txBody>
      </p:sp>
      <p:sp>
        <p:nvSpPr>
          <p:cNvPr id="5144" name="AutoShape 29"/>
          <p:cNvSpPr>
            <a:spLocks noChangeArrowheads="1"/>
          </p:cNvSpPr>
          <p:nvPr/>
        </p:nvSpPr>
        <p:spPr bwMode="auto">
          <a:xfrm rot="5400000">
            <a:off x="6416477" y="1626196"/>
            <a:ext cx="270272" cy="215900"/>
          </a:xfrm>
          <a:prstGeom prst="rightArrow">
            <a:avLst>
              <a:gd name="adj1" fmla="val 50000"/>
              <a:gd name="adj2" fmla="val 41728"/>
            </a:avLst>
          </a:prstGeom>
          <a:solidFill>
            <a:schemeClr val="accent1"/>
          </a:solidFill>
          <a:ln w="9525">
            <a:solidFill>
              <a:schemeClr val="tx1"/>
            </a:solidFill>
            <a:miter lim="800000"/>
            <a:headEnd/>
            <a:tailEnd/>
          </a:ln>
        </p:spPr>
        <p:txBody>
          <a:bodyPr wrap="none" anchor="ctr"/>
          <a:lstStyle/>
          <a:p>
            <a:endParaRPr lang="zh-CN" altLang="en-US" b="1">
              <a:latin typeface="黑体" pitchFamily="49" charset="-122"/>
              <a:ea typeface="黑体" pitchFamily="49" charset="-122"/>
            </a:endParaRPr>
          </a:p>
        </p:txBody>
      </p:sp>
      <p:sp>
        <p:nvSpPr>
          <p:cNvPr id="5145" name="Rectangle 30"/>
          <p:cNvSpPr>
            <a:spLocks noChangeArrowheads="1"/>
          </p:cNvSpPr>
          <p:nvPr/>
        </p:nvSpPr>
        <p:spPr bwMode="auto">
          <a:xfrm>
            <a:off x="754064" y="2031206"/>
            <a:ext cx="1944687" cy="1566863"/>
          </a:xfrm>
          <a:prstGeom prst="rect">
            <a:avLst/>
          </a:prstGeom>
          <a:noFill/>
          <a:ln w="19050">
            <a:solidFill>
              <a:schemeClr val="tx1"/>
            </a:solidFill>
            <a:miter lim="800000"/>
            <a:headEnd/>
            <a:tailEnd/>
          </a:ln>
        </p:spPr>
        <p:txBody>
          <a:bodyPr wrap="none" anchor="ctr"/>
          <a:lstStyle/>
          <a:p>
            <a:endParaRPr lang="zh-CN" altLang="en-US" b="1">
              <a:latin typeface="黑体" pitchFamily="49" charset="-122"/>
              <a:ea typeface="黑体" pitchFamily="49" charset="-122"/>
            </a:endParaRPr>
          </a:p>
        </p:txBody>
      </p:sp>
      <p:sp>
        <p:nvSpPr>
          <p:cNvPr id="5146" name="AutoShape 31"/>
          <p:cNvSpPr>
            <a:spLocks noChangeArrowheads="1"/>
          </p:cNvSpPr>
          <p:nvPr/>
        </p:nvSpPr>
        <p:spPr bwMode="auto">
          <a:xfrm>
            <a:off x="5722939" y="2625329"/>
            <a:ext cx="358775" cy="161925"/>
          </a:xfrm>
          <a:prstGeom prst="rightArrow">
            <a:avLst>
              <a:gd name="adj1" fmla="val 50000"/>
              <a:gd name="adj2" fmla="val 41544"/>
            </a:avLst>
          </a:prstGeom>
          <a:solidFill>
            <a:schemeClr val="accent1"/>
          </a:solidFill>
          <a:ln w="9525">
            <a:solidFill>
              <a:schemeClr val="tx1"/>
            </a:solidFill>
            <a:miter lim="800000"/>
            <a:headEnd/>
            <a:tailEnd/>
          </a:ln>
        </p:spPr>
        <p:txBody>
          <a:bodyPr wrap="none" anchor="ctr"/>
          <a:lstStyle/>
          <a:p>
            <a:endParaRPr lang="zh-CN" altLang="en-US" b="1">
              <a:latin typeface="黑体" pitchFamily="49" charset="-122"/>
              <a:ea typeface="黑体" pitchFamily="49" charset="-122"/>
            </a:endParaRPr>
          </a:p>
        </p:txBody>
      </p:sp>
      <p:sp>
        <p:nvSpPr>
          <p:cNvPr id="5147" name="Line 32"/>
          <p:cNvSpPr>
            <a:spLocks noChangeShapeType="1"/>
          </p:cNvSpPr>
          <p:nvPr/>
        </p:nvSpPr>
        <p:spPr bwMode="auto">
          <a:xfrm>
            <a:off x="4643438" y="2355056"/>
            <a:ext cx="0" cy="161925"/>
          </a:xfrm>
          <a:prstGeom prst="line">
            <a:avLst/>
          </a:prstGeom>
          <a:noFill/>
          <a:ln w="19050">
            <a:solidFill>
              <a:schemeClr val="tx1"/>
            </a:solidFill>
            <a:round/>
            <a:headEnd/>
            <a:tailEnd type="triangle" w="med" len="med"/>
          </a:ln>
        </p:spPr>
        <p:txBody>
          <a:bodyPr/>
          <a:lstStyle/>
          <a:p>
            <a:endParaRPr lang="zh-CN" altLang="en-US"/>
          </a:p>
        </p:txBody>
      </p:sp>
      <p:sp>
        <p:nvSpPr>
          <p:cNvPr id="5148" name="Line 33"/>
          <p:cNvSpPr>
            <a:spLocks noChangeShapeType="1"/>
          </p:cNvSpPr>
          <p:nvPr/>
        </p:nvSpPr>
        <p:spPr bwMode="auto">
          <a:xfrm flipV="1">
            <a:off x="4138613" y="2680097"/>
            <a:ext cx="215900" cy="161925"/>
          </a:xfrm>
          <a:prstGeom prst="line">
            <a:avLst/>
          </a:prstGeom>
          <a:noFill/>
          <a:ln w="19050">
            <a:solidFill>
              <a:schemeClr val="tx1"/>
            </a:solidFill>
            <a:round/>
            <a:headEnd/>
            <a:tailEnd type="triangle" w="med" len="med"/>
          </a:ln>
        </p:spPr>
        <p:txBody>
          <a:bodyPr/>
          <a:lstStyle/>
          <a:p>
            <a:endParaRPr lang="zh-CN" altLang="en-US"/>
          </a:p>
        </p:txBody>
      </p:sp>
      <p:sp>
        <p:nvSpPr>
          <p:cNvPr id="5149" name="Line 34"/>
          <p:cNvSpPr>
            <a:spLocks noChangeShapeType="1"/>
          </p:cNvSpPr>
          <p:nvPr/>
        </p:nvSpPr>
        <p:spPr bwMode="auto">
          <a:xfrm flipH="1" flipV="1">
            <a:off x="4930775" y="2680097"/>
            <a:ext cx="215900" cy="161925"/>
          </a:xfrm>
          <a:prstGeom prst="line">
            <a:avLst/>
          </a:prstGeom>
          <a:noFill/>
          <a:ln w="19050">
            <a:solidFill>
              <a:schemeClr val="tx1"/>
            </a:solidFill>
            <a:round/>
            <a:headEnd/>
            <a:tailEnd type="triangle" w="med" len="med"/>
          </a:ln>
        </p:spPr>
        <p:txBody>
          <a:bodyPr/>
          <a:lstStyle/>
          <a:p>
            <a:endParaRPr lang="zh-CN" altLang="en-US"/>
          </a:p>
        </p:txBody>
      </p:sp>
      <p:sp>
        <p:nvSpPr>
          <p:cNvPr id="5150" name="AutoShape 35"/>
          <p:cNvSpPr>
            <a:spLocks/>
          </p:cNvSpPr>
          <p:nvPr/>
        </p:nvSpPr>
        <p:spPr bwMode="auto">
          <a:xfrm rot="16200000" flipH="1">
            <a:off x="2933304" y="987028"/>
            <a:ext cx="107156" cy="1871663"/>
          </a:xfrm>
          <a:prstGeom prst="leftBracket">
            <a:avLst>
              <a:gd name="adj" fmla="val 0"/>
            </a:avLst>
          </a:prstGeom>
          <a:noFill/>
          <a:ln w="25400">
            <a:solidFill>
              <a:schemeClr val="tx1"/>
            </a:solidFill>
            <a:round/>
            <a:headEnd/>
            <a:tailEnd/>
          </a:ln>
        </p:spPr>
        <p:txBody>
          <a:bodyPr wrap="none" anchor="ctr"/>
          <a:lstStyle/>
          <a:p>
            <a:endParaRPr lang="zh-CN" altLang="en-US" b="1">
              <a:latin typeface="黑体" pitchFamily="49" charset="-122"/>
              <a:ea typeface="黑体" pitchFamily="49" charset="-122"/>
            </a:endParaRPr>
          </a:p>
        </p:txBody>
      </p:sp>
      <p:sp>
        <p:nvSpPr>
          <p:cNvPr id="5151" name="Text Box 36"/>
          <p:cNvSpPr txBox="1">
            <a:spLocks noChangeArrowheads="1"/>
          </p:cNvSpPr>
          <p:nvPr/>
        </p:nvSpPr>
        <p:spPr bwMode="auto">
          <a:xfrm>
            <a:off x="6011864" y="1168003"/>
            <a:ext cx="936625" cy="523220"/>
          </a:xfrm>
          <a:prstGeom prst="rect">
            <a:avLst/>
          </a:prstGeom>
          <a:noFill/>
          <a:ln w="19050">
            <a:solidFill>
              <a:schemeClr val="tx1"/>
            </a:solidFill>
            <a:miter lim="800000"/>
            <a:headEnd/>
            <a:tailEnd/>
          </a:ln>
        </p:spPr>
        <p:txBody>
          <a:bodyPr>
            <a:spAutoFit/>
          </a:bodyPr>
          <a:lstStyle/>
          <a:p>
            <a:pPr>
              <a:spcBef>
                <a:spcPct val="50000"/>
              </a:spcBef>
            </a:pPr>
            <a:r>
              <a:rPr lang="zh-CN" altLang="en-US" sz="2800" b="1">
                <a:solidFill>
                  <a:srgbClr val="FF0000"/>
                </a:solidFill>
                <a:latin typeface="黑体" pitchFamily="49" charset="-122"/>
                <a:ea typeface="黑体" pitchFamily="49" charset="-122"/>
              </a:rPr>
              <a:t>产出</a:t>
            </a:r>
          </a:p>
        </p:txBody>
      </p:sp>
      <p:sp>
        <p:nvSpPr>
          <p:cNvPr id="5152" name="Line 37"/>
          <p:cNvSpPr>
            <a:spLocks noChangeShapeType="1"/>
          </p:cNvSpPr>
          <p:nvPr/>
        </p:nvSpPr>
        <p:spPr bwMode="auto">
          <a:xfrm>
            <a:off x="3562350" y="1437085"/>
            <a:ext cx="2376488" cy="0"/>
          </a:xfrm>
          <a:prstGeom prst="line">
            <a:avLst/>
          </a:prstGeom>
          <a:noFill/>
          <a:ln w="19050">
            <a:solidFill>
              <a:schemeClr val="tx1"/>
            </a:solidFill>
            <a:round/>
            <a:headEnd type="triangle" w="med" len="med"/>
            <a:tailEnd type="triangle" w="med" len="med"/>
          </a:ln>
        </p:spPr>
        <p:txBody>
          <a:bodyPr/>
          <a:lstStyle/>
          <a:p>
            <a:endParaRPr lang="zh-CN" altLang="en-US"/>
          </a:p>
        </p:txBody>
      </p:sp>
      <p:sp>
        <p:nvSpPr>
          <p:cNvPr id="5153" name="Text Box 38"/>
          <p:cNvSpPr txBox="1">
            <a:spLocks noChangeArrowheads="1"/>
          </p:cNvSpPr>
          <p:nvPr/>
        </p:nvSpPr>
        <p:spPr bwMode="auto">
          <a:xfrm>
            <a:off x="4500563" y="3327797"/>
            <a:ext cx="1485370" cy="276999"/>
          </a:xfrm>
          <a:prstGeom prst="rect">
            <a:avLst/>
          </a:prstGeom>
          <a:noFill/>
          <a:ln w="9525">
            <a:noFill/>
            <a:miter lim="800000"/>
            <a:headEnd/>
            <a:tailEnd/>
          </a:ln>
        </p:spPr>
        <p:txBody>
          <a:bodyPr wrap="square">
            <a:spAutoFit/>
          </a:bodyPr>
          <a:lstStyle/>
          <a:p>
            <a:pPr>
              <a:spcBef>
                <a:spcPct val="50000"/>
              </a:spcBef>
            </a:pPr>
            <a:r>
              <a:rPr lang="zh-CN" altLang="en-US" sz="1200" b="1" dirty="0">
                <a:latin typeface="黑体" pitchFamily="49" charset="-122"/>
                <a:ea typeface="黑体" pitchFamily="49" charset="-122"/>
              </a:rPr>
              <a:t>（数量和质量）</a:t>
            </a:r>
          </a:p>
        </p:txBody>
      </p:sp>
      <p:sp>
        <p:nvSpPr>
          <p:cNvPr id="5154" name="Text Box 39"/>
          <p:cNvSpPr txBox="1">
            <a:spLocks noChangeArrowheads="1"/>
          </p:cNvSpPr>
          <p:nvPr/>
        </p:nvSpPr>
        <p:spPr bwMode="auto">
          <a:xfrm>
            <a:off x="4138613" y="2085975"/>
            <a:ext cx="1223962" cy="369332"/>
          </a:xfrm>
          <a:prstGeom prst="rect">
            <a:avLst/>
          </a:prstGeom>
          <a:noFill/>
          <a:ln w="9525">
            <a:noFill/>
            <a:miter lim="800000"/>
            <a:headEnd/>
            <a:tailEnd/>
          </a:ln>
        </p:spPr>
        <p:txBody>
          <a:bodyPr>
            <a:spAutoFit/>
          </a:bodyPr>
          <a:lstStyle/>
          <a:p>
            <a:pPr>
              <a:spcBef>
                <a:spcPct val="50000"/>
              </a:spcBef>
            </a:pPr>
            <a:r>
              <a:rPr lang="zh-CN" altLang="en-US" b="1">
                <a:latin typeface="黑体" pitchFamily="49" charset="-122"/>
                <a:ea typeface="黑体" pitchFamily="49" charset="-122"/>
              </a:rPr>
              <a:t>机械设备</a:t>
            </a:r>
          </a:p>
        </p:txBody>
      </p:sp>
      <p:sp>
        <p:nvSpPr>
          <p:cNvPr id="5155" name="Text Box 40"/>
          <p:cNvSpPr txBox="1">
            <a:spLocks noChangeArrowheads="1"/>
          </p:cNvSpPr>
          <p:nvPr/>
        </p:nvSpPr>
        <p:spPr bwMode="auto">
          <a:xfrm>
            <a:off x="4354513" y="1113235"/>
            <a:ext cx="792162" cy="369332"/>
          </a:xfrm>
          <a:prstGeom prst="rect">
            <a:avLst/>
          </a:prstGeom>
          <a:noFill/>
          <a:ln w="9525">
            <a:noFill/>
            <a:miter lim="800000"/>
            <a:headEnd/>
            <a:tailEnd/>
          </a:ln>
        </p:spPr>
        <p:txBody>
          <a:bodyPr>
            <a:spAutoFit/>
          </a:bodyPr>
          <a:lstStyle/>
          <a:p>
            <a:pPr>
              <a:spcBef>
                <a:spcPct val="50000"/>
              </a:spcBef>
            </a:pPr>
            <a:r>
              <a:rPr lang="zh-CN" altLang="en-US" b="1" u="sng">
                <a:latin typeface="黑体" pitchFamily="49" charset="-122"/>
                <a:ea typeface="黑体" pitchFamily="49" charset="-122"/>
              </a:rPr>
              <a:t>＿＿</a:t>
            </a:r>
            <a:endParaRPr lang="zh-CN" altLang="en-US" b="1">
              <a:latin typeface="黑体" pitchFamily="49" charset="-122"/>
              <a:ea typeface="黑体" pitchFamily="49" charset="-122"/>
            </a:endParaRPr>
          </a:p>
        </p:txBody>
      </p:sp>
      <p:sp>
        <p:nvSpPr>
          <p:cNvPr id="5156" name="Text Box 41"/>
          <p:cNvSpPr txBox="1">
            <a:spLocks noChangeArrowheads="1"/>
          </p:cNvSpPr>
          <p:nvPr/>
        </p:nvSpPr>
        <p:spPr bwMode="auto">
          <a:xfrm>
            <a:off x="810156" y="2090473"/>
            <a:ext cx="503237" cy="369332"/>
          </a:xfrm>
          <a:prstGeom prst="rect">
            <a:avLst/>
          </a:prstGeom>
          <a:noFill/>
          <a:ln w="9525">
            <a:noFill/>
            <a:miter lim="800000"/>
            <a:headEnd/>
            <a:tailEnd/>
          </a:ln>
        </p:spPr>
        <p:txBody>
          <a:bodyPr>
            <a:spAutoFit/>
          </a:bodyPr>
          <a:lstStyle/>
          <a:p>
            <a:pPr>
              <a:spcBef>
                <a:spcPct val="50000"/>
              </a:spcBef>
            </a:pPr>
            <a:r>
              <a:rPr lang="en-US" altLang="zh-CN" b="1" dirty="0">
                <a:latin typeface="黑体" pitchFamily="49" charset="-122"/>
                <a:ea typeface="黑体" pitchFamily="49" charset="-122"/>
              </a:rPr>
              <a:t>①</a:t>
            </a:r>
          </a:p>
        </p:txBody>
      </p:sp>
      <p:sp>
        <p:nvSpPr>
          <p:cNvPr id="5157" name="Text Box 42"/>
          <p:cNvSpPr txBox="1">
            <a:spLocks noChangeArrowheads="1"/>
          </p:cNvSpPr>
          <p:nvPr/>
        </p:nvSpPr>
        <p:spPr bwMode="auto">
          <a:xfrm>
            <a:off x="795868" y="2421071"/>
            <a:ext cx="619126" cy="369332"/>
          </a:xfrm>
          <a:prstGeom prst="rect">
            <a:avLst/>
          </a:prstGeom>
          <a:noFill/>
          <a:ln w="9525">
            <a:noFill/>
            <a:miter lim="800000"/>
            <a:headEnd/>
            <a:tailEnd/>
          </a:ln>
        </p:spPr>
        <p:txBody>
          <a:bodyPr wrap="square">
            <a:spAutoFit/>
          </a:bodyPr>
          <a:lstStyle/>
          <a:p>
            <a:pPr>
              <a:spcBef>
                <a:spcPct val="50000"/>
              </a:spcBef>
            </a:pPr>
            <a:r>
              <a:rPr lang="en-US" altLang="zh-CN" b="1" dirty="0">
                <a:latin typeface="黑体" pitchFamily="49" charset="-122"/>
                <a:ea typeface="黑体" pitchFamily="49" charset="-122"/>
              </a:rPr>
              <a:t>②</a:t>
            </a:r>
          </a:p>
        </p:txBody>
      </p:sp>
      <p:sp>
        <p:nvSpPr>
          <p:cNvPr id="5158" name="Text Box 43"/>
          <p:cNvSpPr txBox="1">
            <a:spLocks noChangeArrowheads="1"/>
          </p:cNvSpPr>
          <p:nvPr/>
        </p:nvSpPr>
        <p:spPr bwMode="auto">
          <a:xfrm>
            <a:off x="827089" y="2733675"/>
            <a:ext cx="503237" cy="369332"/>
          </a:xfrm>
          <a:prstGeom prst="rect">
            <a:avLst/>
          </a:prstGeom>
          <a:noFill/>
          <a:ln w="9525">
            <a:noFill/>
            <a:miter lim="800000"/>
            <a:headEnd/>
            <a:tailEnd/>
          </a:ln>
        </p:spPr>
        <p:txBody>
          <a:bodyPr>
            <a:spAutoFit/>
          </a:bodyPr>
          <a:lstStyle/>
          <a:p>
            <a:pPr>
              <a:spcBef>
                <a:spcPct val="50000"/>
              </a:spcBef>
            </a:pPr>
            <a:r>
              <a:rPr lang="en-US" altLang="zh-CN" b="1">
                <a:latin typeface="黑体" pitchFamily="49" charset="-122"/>
                <a:ea typeface="黑体" pitchFamily="49" charset="-122"/>
              </a:rPr>
              <a:t>③</a:t>
            </a:r>
          </a:p>
        </p:txBody>
      </p:sp>
      <p:sp>
        <p:nvSpPr>
          <p:cNvPr id="5159" name="Text Box 44"/>
          <p:cNvSpPr txBox="1">
            <a:spLocks noChangeArrowheads="1"/>
          </p:cNvSpPr>
          <p:nvPr/>
        </p:nvSpPr>
        <p:spPr bwMode="auto">
          <a:xfrm>
            <a:off x="7019925" y="1977629"/>
            <a:ext cx="503238" cy="369332"/>
          </a:xfrm>
          <a:prstGeom prst="rect">
            <a:avLst/>
          </a:prstGeom>
          <a:noFill/>
          <a:ln w="9525">
            <a:noFill/>
            <a:miter lim="800000"/>
            <a:headEnd/>
            <a:tailEnd/>
          </a:ln>
        </p:spPr>
        <p:txBody>
          <a:bodyPr>
            <a:spAutoFit/>
          </a:bodyPr>
          <a:lstStyle/>
          <a:p>
            <a:pPr>
              <a:spcBef>
                <a:spcPct val="50000"/>
              </a:spcBef>
            </a:pPr>
            <a:r>
              <a:rPr lang="en-US" altLang="zh-CN" b="1">
                <a:latin typeface="黑体" pitchFamily="49" charset="-122"/>
                <a:ea typeface="黑体" pitchFamily="49" charset="-122"/>
              </a:rPr>
              <a:t>④</a:t>
            </a:r>
          </a:p>
        </p:txBody>
      </p:sp>
      <p:sp>
        <p:nvSpPr>
          <p:cNvPr id="5160" name="Text Box 46"/>
          <p:cNvSpPr txBox="1">
            <a:spLocks noChangeArrowheads="1"/>
          </p:cNvSpPr>
          <p:nvPr/>
        </p:nvSpPr>
        <p:spPr bwMode="auto">
          <a:xfrm>
            <a:off x="7596189" y="2139554"/>
            <a:ext cx="503237" cy="369332"/>
          </a:xfrm>
          <a:prstGeom prst="rect">
            <a:avLst/>
          </a:prstGeom>
          <a:noFill/>
          <a:ln w="9525">
            <a:noFill/>
            <a:miter lim="800000"/>
            <a:headEnd/>
            <a:tailEnd/>
          </a:ln>
        </p:spPr>
        <p:txBody>
          <a:bodyPr>
            <a:spAutoFit/>
          </a:bodyPr>
          <a:lstStyle/>
          <a:p>
            <a:pPr>
              <a:spcBef>
                <a:spcPct val="50000"/>
              </a:spcBef>
            </a:pPr>
            <a:r>
              <a:rPr lang="en-US" altLang="zh-CN" b="1">
                <a:latin typeface="黑体" pitchFamily="49" charset="-122"/>
                <a:ea typeface="黑体" pitchFamily="49" charset="-122"/>
              </a:rPr>
              <a:t>⑦</a:t>
            </a:r>
          </a:p>
        </p:txBody>
      </p:sp>
      <p:sp>
        <p:nvSpPr>
          <p:cNvPr id="5161" name="Text Box 47"/>
          <p:cNvSpPr txBox="1">
            <a:spLocks noChangeArrowheads="1"/>
          </p:cNvSpPr>
          <p:nvPr/>
        </p:nvSpPr>
        <p:spPr bwMode="auto">
          <a:xfrm>
            <a:off x="4859339" y="3003947"/>
            <a:ext cx="503237" cy="369332"/>
          </a:xfrm>
          <a:prstGeom prst="rect">
            <a:avLst/>
          </a:prstGeom>
          <a:noFill/>
          <a:ln w="9525">
            <a:noFill/>
            <a:miter lim="800000"/>
            <a:headEnd/>
            <a:tailEnd/>
          </a:ln>
        </p:spPr>
        <p:txBody>
          <a:bodyPr>
            <a:spAutoFit/>
          </a:bodyPr>
          <a:lstStyle/>
          <a:p>
            <a:pPr>
              <a:spcBef>
                <a:spcPct val="50000"/>
              </a:spcBef>
            </a:pPr>
            <a:r>
              <a:rPr lang="en-US" altLang="zh-CN" b="1">
                <a:latin typeface="黑体" pitchFamily="49" charset="-122"/>
                <a:ea typeface="黑体" pitchFamily="49" charset="-122"/>
              </a:rPr>
              <a:t>⑥</a:t>
            </a:r>
          </a:p>
        </p:txBody>
      </p:sp>
      <p:sp>
        <p:nvSpPr>
          <p:cNvPr id="5162" name="Text Box 48"/>
          <p:cNvSpPr txBox="1">
            <a:spLocks noChangeArrowheads="1"/>
          </p:cNvSpPr>
          <p:nvPr/>
        </p:nvSpPr>
        <p:spPr bwMode="auto">
          <a:xfrm>
            <a:off x="7667625" y="2842022"/>
            <a:ext cx="503238" cy="369332"/>
          </a:xfrm>
          <a:prstGeom prst="rect">
            <a:avLst/>
          </a:prstGeom>
          <a:noFill/>
          <a:ln w="9525">
            <a:noFill/>
            <a:miter lim="800000"/>
            <a:headEnd/>
            <a:tailEnd/>
          </a:ln>
        </p:spPr>
        <p:txBody>
          <a:bodyPr>
            <a:spAutoFit/>
          </a:bodyPr>
          <a:lstStyle/>
          <a:p>
            <a:pPr>
              <a:spcBef>
                <a:spcPct val="50000"/>
              </a:spcBef>
            </a:pPr>
            <a:r>
              <a:rPr lang="en-US" altLang="zh-CN" b="1">
                <a:latin typeface="黑体" pitchFamily="49" charset="-122"/>
                <a:ea typeface="黑体" pitchFamily="49" charset="-122"/>
              </a:rPr>
              <a:t>⑧</a:t>
            </a:r>
          </a:p>
        </p:txBody>
      </p:sp>
      <p:sp>
        <p:nvSpPr>
          <p:cNvPr id="5163" name="Text Box 50"/>
          <p:cNvSpPr txBox="1">
            <a:spLocks noChangeArrowheads="1"/>
          </p:cNvSpPr>
          <p:nvPr/>
        </p:nvSpPr>
        <p:spPr bwMode="auto">
          <a:xfrm>
            <a:off x="4356101" y="1059657"/>
            <a:ext cx="792163" cy="369332"/>
          </a:xfrm>
          <a:prstGeom prst="rect">
            <a:avLst/>
          </a:prstGeom>
          <a:noFill/>
          <a:ln w="9525">
            <a:noFill/>
            <a:miter lim="800000"/>
            <a:headEnd/>
            <a:tailEnd/>
          </a:ln>
        </p:spPr>
        <p:txBody>
          <a:bodyPr>
            <a:spAutoFit/>
          </a:bodyPr>
          <a:lstStyle/>
          <a:p>
            <a:pPr>
              <a:spcBef>
                <a:spcPct val="50000"/>
              </a:spcBef>
            </a:pPr>
            <a:r>
              <a:rPr lang="zh-CN" altLang="en-US" b="1">
                <a:solidFill>
                  <a:srgbClr val="993300"/>
                </a:solidFill>
                <a:latin typeface="黑体" pitchFamily="49" charset="-122"/>
                <a:ea typeface="黑体" pitchFamily="49" charset="-122"/>
              </a:rPr>
              <a:t>政策</a:t>
            </a:r>
          </a:p>
        </p:txBody>
      </p:sp>
      <p:sp>
        <p:nvSpPr>
          <p:cNvPr id="5164" name="Text Box 51"/>
          <p:cNvSpPr txBox="1">
            <a:spLocks noChangeArrowheads="1"/>
          </p:cNvSpPr>
          <p:nvPr/>
        </p:nvSpPr>
        <p:spPr bwMode="auto">
          <a:xfrm>
            <a:off x="3708400" y="3003947"/>
            <a:ext cx="503238" cy="369332"/>
          </a:xfrm>
          <a:prstGeom prst="rect">
            <a:avLst/>
          </a:prstGeom>
          <a:noFill/>
          <a:ln w="9525">
            <a:noFill/>
            <a:miter lim="800000"/>
            <a:headEnd/>
            <a:tailEnd/>
          </a:ln>
        </p:spPr>
        <p:txBody>
          <a:bodyPr>
            <a:spAutoFit/>
          </a:bodyPr>
          <a:lstStyle/>
          <a:p>
            <a:pPr>
              <a:spcBef>
                <a:spcPct val="50000"/>
              </a:spcBef>
            </a:pPr>
            <a:r>
              <a:rPr lang="en-US" altLang="zh-CN" b="1">
                <a:latin typeface="黑体" pitchFamily="49" charset="-122"/>
                <a:ea typeface="黑体" pitchFamily="49" charset="-122"/>
              </a:rPr>
              <a:t>⑤</a:t>
            </a:r>
          </a:p>
        </p:txBody>
      </p:sp>
      <p:sp>
        <p:nvSpPr>
          <p:cNvPr id="5165" name="Line 52"/>
          <p:cNvSpPr>
            <a:spLocks noChangeShapeType="1"/>
          </p:cNvSpPr>
          <p:nvPr/>
        </p:nvSpPr>
        <p:spPr bwMode="auto">
          <a:xfrm flipH="1">
            <a:off x="5724525" y="3489722"/>
            <a:ext cx="863600" cy="0"/>
          </a:xfrm>
          <a:prstGeom prst="line">
            <a:avLst/>
          </a:prstGeom>
          <a:noFill/>
          <a:ln w="19050">
            <a:solidFill>
              <a:schemeClr val="tx1"/>
            </a:solidFill>
            <a:round/>
            <a:headEnd/>
            <a:tailEnd type="triangle" w="med" len="med"/>
          </a:ln>
        </p:spPr>
        <p:txBody>
          <a:bodyPr/>
          <a:lstStyle/>
          <a:p>
            <a:endParaRPr lang="zh-CN" altLang="en-US"/>
          </a:p>
        </p:txBody>
      </p:sp>
      <p:sp>
        <p:nvSpPr>
          <p:cNvPr id="5166" name="Line 53"/>
          <p:cNvSpPr>
            <a:spLocks noChangeShapeType="1"/>
          </p:cNvSpPr>
          <p:nvPr/>
        </p:nvSpPr>
        <p:spPr bwMode="auto">
          <a:xfrm>
            <a:off x="6588125" y="3219451"/>
            <a:ext cx="0" cy="270272"/>
          </a:xfrm>
          <a:prstGeom prst="line">
            <a:avLst/>
          </a:prstGeom>
          <a:noFill/>
          <a:ln w="19050">
            <a:solidFill>
              <a:schemeClr val="tx1"/>
            </a:solidFill>
            <a:round/>
            <a:headEnd/>
            <a:tailEnd/>
          </a:ln>
        </p:spPr>
        <p:txBody>
          <a:bodyPr/>
          <a:lstStyle/>
          <a:p>
            <a:endParaRPr lang="zh-CN" altLang="en-US"/>
          </a:p>
        </p:txBody>
      </p:sp>
      <p:sp>
        <p:nvSpPr>
          <p:cNvPr id="5167" name="Text Box 54"/>
          <p:cNvSpPr txBox="1">
            <a:spLocks noChangeArrowheads="1"/>
          </p:cNvSpPr>
          <p:nvPr/>
        </p:nvSpPr>
        <p:spPr bwMode="auto">
          <a:xfrm>
            <a:off x="5724526" y="3274219"/>
            <a:ext cx="1223963" cy="276999"/>
          </a:xfrm>
          <a:prstGeom prst="rect">
            <a:avLst/>
          </a:prstGeom>
          <a:noFill/>
          <a:ln w="9525">
            <a:noFill/>
            <a:miter lim="800000"/>
            <a:headEnd/>
            <a:tailEnd/>
          </a:ln>
        </p:spPr>
        <p:txBody>
          <a:bodyPr>
            <a:spAutoFit/>
          </a:bodyPr>
          <a:lstStyle/>
          <a:p>
            <a:pPr>
              <a:spcBef>
                <a:spcPct val="50000"/>
              </a:spcBef>
            </a:pPr>
            <a:r>
              <a:rPr lang="zh-CN" altLang="en-US" sz="1200" b="1">
                <a:latin typeface="黑体" pitchFamily="49" charset="-122"/>
                <a:ea typeface="黑体" pitchFamily="49" charset="-122"/>
              </a:rPr>
              <a:t>部分再循环</a:t>
            </a:r>
          </a:p>
        </p:txBody>
      </p:sp>
      <p:sp>
        <p:nvSpPr>
          <p:cNvPr id="5168" name="Text Box 55"/>
          <p:cNvSpPr txBox="1">
            <a:spLocks noChangeArrowheads="1"/>
          </p:cNvSpPr>
          <p:nvPr/>
        </p:nvSpPr>
        <p:spPr bwMode="auto">
          <a:xfrm>
            <a:off x="3708400" y="1221581"/>
            <a:ext cx="719138" cy="276999"/>
          </a:xfrm>
          <a:prstGeom prst="rect">
            <a:avLst/>
          </a:prstGeom>
          <a:noFill/>
          <a:ln w="9525">
            <a:noFill/>
            <a:miter lim="800000"/>
            <a:headEnd/>
            <a:tailEnd/>
          </a:ln>
        </p:spPr>
        <p:txBody>
          <a:bodyPr>
            <a:spAutoFit/>
          </a:bodyPr>
          <a:lstStyle/>
          <a:p>
            <a:pPr>
              <a:spcBef>
                <a:spcPct val="50000"/>
              </a:spcBef>
            </a:pPr>
            <a:r>
              <a:rPr lang="zh-CN" altLang="en-US" sz="1200" b="1">
                <a:latin typeface="黑体" pitchFamily="49" charset="-122"/>
                <a:ea typeface="黑体" pitchFamily="49" charset="-122"/>
              </a:rPr>
              <a:t>影响</a:t>
            </a:r>
          </a:p>
        </p:txBody>
      </p:sp>
      <p:sp>
        <p:nvSpPr>
          <p:cNvPr id="5169" name="Text Box 57"/>
          <p:cNvSpPr txBox="1">
            <a:spLocks noChangeArrowheads="1"/>
          </p:cNvSpPr>
          <p:nvPr/>
        </p:nvSpPr>
        <p:spPr bwMode="auto">
          <a:xfrm>
            <a:off x="5219700" y="1221581"/>
            <a:ext cx="719138" cy="276999"/>
          </a:xfrm>
          <a:prstGeom prst="rect">
            <a:avLst/>
          </a:prstGeom>
          <a:noFill/>
          <a:ln w="9525">
            <a:noFill/>
            <a:miter lim="800000"/>
            <a:headEnd/>
            <a:tailEnd/>
          </a:ln>
        </p:spPr>
        <p:txBody>
          <a:bodyPr>
            <a:spAutoFit/>
          </a:bodyPr>
          <a:lstStyle/>
          <a:p>
            <a:pPr>
              <a:spcBef>
                <a:spcPct val="50000"/>
              </a:spcBef>
            </a:pPr>
            <a:r>
              <a:rPr lang="zh-CN" altLang="en-US" sz="1200" b="1">
                <a:latin typeface="黑体" pitchFamily="49" charset="-122"/>
                <a:ea typeface="黑体" pitchFamily="49" charset="-122"/>
              </a:rPr>
              <a:t>影响</a:t>
            </a:r>
          </a:p>
        </p:txBody>
      </p:sp>
      <p:sp>
        <p:nvSpPr>
          <p:cNvPr id="5170" name="Text Box 58"/>
          <p:cNvSpPr txBox="1">
            <a:spLocks noChangeArrowheads="1"/>
          </p:cNvSpPr>
          <p:nvPr/>
        </p:nvSpPr>
        <p:spPr bwMode="auto">
          <a:xfrm>
            <a:off x="6948489" y="2842023"/>
            <a:ext cx="719137" cy="276999"/>
          </a:xfrm>
          <a:prstGeom prst="rect">
            <a:avLst/>
          </a:prstGeom>
          <a:noFill/>
          <a:ln w="9525">
            <a:noFill/>
            <a:miter lim="800000"/>
            <a:headEnd/>
            <a:tailEnd/>
          </a:ln>
        </p:spPr>
        <p:txBody>
          <a:bodyPr>
            <a:spAutoFit/>
          </a:bodyPr>
          <a:lstStyle/>
          <a:p>
            <a:pPr>
              <a:spcBef>
                <a:spcPct val="50000"/>
              </a:spcBef>
            </a:pPr>
            <a:r>
              <a:rPr lang="zh-CN" altLang="en-US" sz="1200" b="1">
                <a:latin typeface="黑体" pitchFamily="49" charset="-122"/>
                <a:ea typeface="黑体" pitchFamily="49" charset="-122"/>
              </a:rPr>
              <a:t>影响</a:t>
            </a:r>
          </a:p>
        </p:txBody>
      </p:sp>
      <p:sp>
        <p:nvSpPr>
          <p:cNvPr id="5171" name="Text Box 59"/>
          <p:cNvSpPr txBox="1">
            <a:spLocks noChangeArrowheads="1"/>
          </p:cNvSpPr>
          <p:nvPr/>
        </p:nvSpPr>
        <p:spPr bwMode="auto">
          <a:xfrm>
            <a:off x="357188" y="482204"/>
            <a:ext cx="8064500" cy="584775"/>
          </a:xfrm>
          <a:prstGeom prst="rect">
            <a:avLst/>
          </a:prstGeom>
          <a:noFill/>
          <a:ln w="9525">
            <a:noFill/>
            <a:miter lim="800000"/>
            <a:headEnd/>
            <a:tailEnd/>
          </a:ln>
        </p:spPr>
        <p:txBody>
          <a:bodyPr>
            <a:spAutoFit/>
          </a:bodyPr>
          <a:lstStyle/>
          <a:p>
            <a:pPr>
              <a:spcBef>
                <a:spcPct val="50000"/>
              </a:spcBef>
            </a:pPr>
            <a:r>
              <a:rPr lang="zh-CN" altLang="en-US" sz="3200" b="1">
                <a:latin typeface="黑体" pitchFamily="49" charset="-122"/>
              </a:rPr>
              <a:t>将影响工业的主要区位因素填入下图中。</a:t>
            </a:r>
          </a:p>
        </p:txBody>
      </p:sp>
      <p:sp>
        <p:nvSpPr>
          <p:cNvPr id="5172" name="Text Box 60"/>
          <p:cNvSpPr txBox="1">
            <a:spLocks noChangeArrowheads="1"/>
          </p:cNvSpPr>
          <p:nvPr/>
        </p:nvSpPr>
        <p:spPr bwMode="auto">
          <a:xfrm>
            <a:off x="2843214" y="2301479"/>
            <a:ext cx="503237" cy="369332"/>
          </a:xfrm>
          <a:prstGeom prst="rect">
            <a:avLst/>
          </a:prstGeom>
          <a:noFill/>
          <a:ln w="9525">
            <a:noFill/>
            <a:miter lim="800000"/>
            <a:headEnd/>
            <a:tailEnd/>
          </a:ln>
        </p:spPr>
        <p:txBody>
          <a:bodyPr>
            <a:spAutoFit/>
          </a:bodyPr>
          <a:lstStyle/>
          <a:p>
            <a:pPr>
              <a:spcBef>
                <a:spcPct val="50000"/>
              </a:spcBef>
            </a:pPr>
            <a:r>
              <a:rPr lang="en-US" altLang="zh-CN" b="1">
                <a:latin typeface="黑体" pitchFamily="49" charset="-122"/>
                <a:ea typeface="黑体" pitchFamily="49" charset="-122"/>
              </a:rPr>
              <a:t>④</a:t>
            </a:r>
          </a:p>
        </p:txBody>
      </p:sp>
      <p:sp>
        <p:nvSpPr>
          <p:cNvPr id="5173" name="Text Box 61"/>
          <p:cNvSpPr txBox="1">
            <a:spLocks noChangeArrowheads="1"/>
          </p:cNvSpPr>
          <p:nvPr/>
        </p:nvSpPr>
        <p:spPr bwMode="auto">
          <a:xfrm>
            <a:off x="755651" y="3003947"/>
            <a:ext cx="720725" cy="369332"/>
          </a:xfrm>
          <a:prstGeom prst="rect">
            <a:avLst/>
          </a:prstGeom>
          <a:noFill/>
          <a:ln w="9525">
            <a:noFill/>
            <a:miter lim="800000"/>
            <a:headEnd/>
            <a:tailEnd/>
          </a:ln>
        </p:spPr>
        <p:txBody>
          <a:bodyPr>
            <a:spAutoFit/>
          </a:bodyPr>
          <a:lstStyle/>
          <a:p>
            <a:pPr>
              <a:spcBef>
                <a:spcPct val="50000"/>
              </a:spcBef>
            </a:pPr>
            <a:r>
              <a:rPr lang="zh-CN" altLang="en-US" b="1" dirty="0">
                <a:latin typeface="黑体" pitchFamily="49" charset="-122"/>
                <a:ea typeface="黑体" pitchFamily="49" charset="-122"/>
              </a:rPr>
              <a:t>水源</a:t>
            </a:r>
          </a:p>
        </p:txBody>
      </p:sp>
      <p:sp>
        <p:nvSpPr>
          <p:cNvPr id="5174" name="TextBox 54"/>
          <p:cNvSpPr txBox="1">
            <a:spLocks noChangeArrowheads="1"/>
          </p:cNvSpPr>
          <p:nvPr/>
        </p:nvSpPr>
        <p:spPr bwMode="auto">
          <a:xfrm>
            <a:off x="0" y="107157"/>
            <a:ext cx="3143250" cy="523220"/>
          </a:xfrm>
          <a:prstGeom prst="rect">
            <a:avLst/>
          </a:prstGeom>
          <a:noFill/>
          <a:ln w="9525">
            <a:noFill/>
            <a:miter lim="800000"/>
            <a:headEnd/>
            <a:tailEnd/>
          </a:ln>
        </p:spPr>
        <p:txBody>
          <a:bodyPr>
            <a:spAutoFit/>
          </a:bodyPr>
          <a:lstStyle/>
          <a:p>
            <a:r>
              <a:rPr lang="zh-CN" altLang="en-US" sz="2800" b="1">
                <a:latin typeface="黑体" pitchFamily="49" charset="-122"/>
                <a:ea typeface="黑体" pitchFamily="49" charset="-122"/>
              </a:rPr>
              <a:t>回顾工业区位因素</a:t>
            </a:r>
            <a:endParaRPr lang="zh-CN" altLang="en-US" sz="2800">
              <a:latin typeface="黑体" pitchFamily="49" charset="-122"/>
              <a:ea typeface="黑体" pitchFamily="49" charset="-122"/>
            </a:endParaRPr>
          </a:p>
        </p:txBody>
      </p:sp>
      <p:sp>
        <p:nvSpPr>
          <p:cNvPr id="5175" name="Rectangle 57"/>
          <p:cNvSpPr>
            <a:spLocks noChangeArrowheads="1"/>
          </p:cNvSpPr>
          <p:nvPr/>
        </p:nvSpPr>
        <p:spPr bwMode="auto">
          <a:xfrm>
            <a:off x="3563938" y="3659267"/>
            <a:ext cx="1928733" cy="369332"/>
          </a:xfrm>
          <a:prstGeom prst="rect">
            <a:avLst/>
          </a:prstGeom>
          <a:noFill/>
          <a:ln w="9525">
            <a:noFill/>
            <a:miter lim="800000"/>
            <a:headEnd/>
            <a:tailEnd/>
          </a:ln>
        </p:spPr>
        <p:txBody>
          <a:bodyPr wrap="none" anchor="ctr">
            <a:spAutoFit/>
          </a:bodyPr>
          <a:lstStyle/>
          <a:p>
            <a:pPr eaLnBrk="0" hangingPunct="0"/>
            <a:r>
              <a:rPr lang="zh-CN" altLang="en-US" b="1">
                <a:latin typeface="黑体" pitchFamily="49" charset="-122"/>
                <a:ea typeface="黑体" pitchFamily="49" charset="-122"/>
              </a:rPr>
              <a:t>工业生产过程图 </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3490914" y="1599010"/>
            <a:ext cx="2232025" cy="1566863"/>
          </a:xfrm>
          <a:prstGeom prst="rect">
            <a:avLst/>
          </a:prstGeom>
          <a:noFill/>
          <a:ln w="19050">
            <a:solidFill>
              <a:schemeClr val="tx1"/>
            </a:solidFill>
            <a:miter lim="800000"/>
            <a:headEnd/>
            <a:tailEnd/>
          </a:ln>
        </p:spPr>
        <p:txBody>
          <a:bodyPr wrap="none" anchor="ctr"/>
          <a:lstStyle/>
          <a:p>
            <a:endParaRPr lang="zh-CN" altLang="en-US" b="1">
              <a:latin typeface="黑体" pitchFamily="49" charset="-122"/>
              <a:ea typeface="黑体" pitchFamily="49" charset="-122"/>
            </a:endParaRPr>
          </a:p>
        </p:txBody>
      </p:sp>
      <p:sp>
        <p:nvSpPr>
          <p:cNvPr id="6147" name="Text Box 3"/>
          <p:cNvSpPr txBox="1">
            <a:spLocks noChangeArrowheads="1"/>
          </p:cNvSpPr>
          <p:nvPr/>
        </p:nvSpPr>
        <p:spPr bwMode="auto">
          <a:xfrm>
            <a:off x="4354513" y="2031207"/>
            <a:ext cx="647700" cy="369332"/>
          </a:xfrm>
          <a:prstGeom prst="rect">
            <a:avLst/>
          </a:prstGeom>
          <a:solidFill>
            <a:schemeClr val="accent1"/>
          </a:solidFill>
          <a:ln w="9525">
            <a:noFill/>
            <a:miter lim="800000"/>
            <a:headEnd/>
            <a:tailEnd/>
          </a:ln>
        </p:spPr>
        <p:txBody>
          <a:bodyPr>
            <a:spAutoFit/>
          </a:bodyPr>
          <a:lstStyle/>
          <a:p>
            <a:pPr>
              <a:spcBef>
                <a:spcPct val="50000"/>
              </a:spcBef>
            </a:pPr>
            <a:r>
              <a:rPr lang="zh-CN" altLang="en-US" b="1">
                <a:latin typeface="黑体" pitchFamily="49" charset="-122"/>
                <a:ea typeface="黑体" pitchFamily="49" charset="-122"/>
              </a:rPr>
              <a:t>工厂</a:t>
            </a:r>
          </a:p>
        </p:txBody>
      </p:sp>
      <p:sp>
        <p:nvSpPr>
          <p:cNvPr id="6148" name="Text Box 4"/>
          <p:cNvSpPr txBox="1">
            <a:spLocks noChangeArrowheads="1"/>
          </p:cNvSpPr>
          <p:nvPr/>
        </p:nvSpPr>
        <p:spPr bwMode="auto">
          <a:xfrm>
            <a:off x="2554289" y="735807"/>
            <a:ext cx="936625" cy="523220"/>
          </a:xfrm>
          <a:prstGeom prst="rect">
            <a:avLst/>
          </a:prstGeom>
          <a:noFill/>
          <a:ln w="19050">
            <a:solidFill>
              <a:schemeClr val="tx1"/>
            </a:solidFill>
            <a:miter lim="800000"/>
            <a:headEnd/>
            <a:tailEnd/>
          </a:ln>
        </p:spPr>
        <p:txBody>
          <a:bodyPr>
            <a:spAutoFit/>
          </a:bodyPr>
          <a:lstStyle/>
          <a:p>
            <a:pPr>
              <a:spcBef>
                <a:spcPct val="50000"/>
              </a:spcBef>
            </a:pPr>
            <a:r>
              <a:rPr lang="zh-CN" altLang="en-US" sz="2800" b="1">
                <a:solidFill>
                  <a:srgbClr val="FF0000"/>
                </a:solidFill>
                <a:latin typeface="黑体" pitchFamily="49" charset="-122"/>
                <a:ea typeface="黑体" pitchFamily="49" charset="-122"/>
              </a:rPr>
              <a:t>投入</a:t>
            </a:r>
          </a:p>
        </p:txBody>
      </p:sp>
      <p:sp>
        <p:nvSpPr>
          <p:cNvPr id="6149" name="Text Box 5"/>
          <p:cNvSpPr txBox="1">
            <a:spLocks noChangeArrowheads="1"/>
          </p:cNvSpPr>
          <p:nvPr/>
        </p:nvSpPr>
        <p:spPr bwMode="auto">
          <a:xfrm>
            <a:off x="3490914" y="2356247"/>
            <a:ext cx="1368425" cy="369332"/>
          </a:xfrm>
          <a:prstGeom prst="rect">
            <a:avLst/>
          </a:prstGeom>
          <a:noFill/>
          <a:ln w="9525">
            <a:noFill/>
            <a:miter lim="800000"/>
            <a:headEnd/>
            <a:tailEnd/>
          </a:ln>
        </p:spPr>
        <p:txBody>
          <a:bodyPr>
            <a:spAutoFit/>
          </a:bodyPr>
          <a:lstStyle/>
          <a:p>
            <a:pPr>
              <a:spcBef>
                <a:spcPct val="50000"/>
              </a:spcBef>
            </a:pPr>
            <a:r>
              <a:rPr lang="zh-CN" altLang="en-US" b="1" dirty="0">
                <a:latin typeface="黑体" pitchFamily="49" charset="-122"/>
                <a:ea typeface="黑体" pitchFamily="49" charset="-122"/>
              </a:rPr>
              <a:t>占地</a:t>
            </a:r>
            <a:r>
              <a:rPr lang="en-US" altLang="zh-CN" b="1" dirty="0">
                <a:latin typeface="黑体" pitchFamily="49" charset="-122"/>
                <a:ea typeface="黑体" pitchFamily="49" charset="-122"/>
              </a:rPr>
              <a:t>100</a:t>
            </a:r>
            <a:r>
              <a:rPr lang="zh-CN" altLang="en-US" b="1" dirty="0">
                <a:latin typeface="黑体" pitchFamily="49" charset="-122"/>
                <a:ea typeface="黑体" pitchFamily="49" charset="-122"/>
              </a:rPr>
              <a:t>亩</a:t>
            </a:r>
          </a:p>
        </p:txBody>
      </p:sp>
      <p:sp>
        <p:nvSpPr>
          <p:cNvPr id="6150" name="Text Box 6"/>
          <p:cNvSpPr txBox="1">
            <a:spLocks noChangeArrowheads="1"/>
          </p:cNvSpPr>
          <p:nvPr/>
        </p:nvSpPr>
        <p:spPr bwMode="auto">
          <a:xfrm>
            <a:off x="4714875" y="2356247"/>
            <a:ext cx="1081088" cy="369332"/>
          </a:xfrm>
          <a:prstGeom prst="rect">
            <a:avLst/>
          </a:prstGeom>
          <a:noFill/>
          <a:ln w="9525">
            <a:noFill/>
            <a:miter lim="800000"/>
            <a:headEnd/>
            <a:tailEnd/>
          </a:ln>
        </p:spPr>
        <p:txBody>
          <a:bodyPr>
            <a:spAutoFit/>
          </a:bodyPr>
          <a:lstStyle/>
          <a:p>
            <a:pPr>
              <a:spcBef>
                <a:spcPct val="50000"/>
              </a:spcBef>
            </a:pPr>
            <a:r>
              <a:rPr lang="en-US" altLang="zh-CN" b="1">
                <a:latin typeface="黑体" pitchFamily="49" charset="-122"/>
                <a:ea typeface="黑体" pitchFamily="49" charset="-122"/>
              </a:rPr>
              <a:t>3</a:t>
            </a:r>
            <a:r>
              <a:rPr lang="zh-CN" altLang="en-US" b="1">
                <a:latin typeface="黑体" pitchFamily="49" charset="-122"/>
                <a:ea typeface="黑体" pitchFamily="49" charset="-122"/>
              </a:rPr>
              <a:t>千工人</a:t>
            </a:r>
          </a:p>
        </p:txBody>
      </p:sp>
      <p:sp>
        <p:nvSpPr>
          <p:cNvPr id="6151" name="AutoShape 7"/>
          <p:cNvSpPr>
            <a:spLocks noChangeArrowheads="1"/>
          </p:cNvSpPr>
          <p:nvPr/>
        </p:nvSpPr>
        <p:spPr bwMode="auto">
          <a:xfrm>
            <a:off x="2771775" y="2247900"/>
            <a:ext cx="719138" cy="161925"/>
          </a:xfrm>
          <a:prstGeom prst="rightArrow">
            <a:avLst>
              <a:gd name="adj1" fmla="val 50000"/>
              <a:gd name="adj2" fmla="val 83272"/>
            </a:avLst>
          </a:prstGeom>
          <a:solidFill>
            <a:schemeClr val="accent1"/>
          </a:solidFill>
          <a:ln w="9525">
            <a:solidFill>
              <a:schemeClr val="tx1"/>
            </a:solidFill>
            <a:miter lim="800000"/>
            <a:headEnd/>
            <a:tailEnd/>
          </a:ln>
        </p:spPr>
        <p:txBody>
          <a:bodyPr wrap="none" anchor="ctr"/>
          <a:lstStyle/>
          <a:p>
            <a:endParaRPr lang="zh-CN" altLang="en-US" b="1">
              <a:latin typeface="黑体" pitchFamily="49" charset="-122"/>
              <a:ea typeface="黑体" pitchFamily="49" charset="-122"/>
            </a:endParaRPr>
          </a:p>
        </p:txBody>
      </p:sp>
      <p:sp>
        <p:nvSpPr>
          <p:cNvPr id="6152" name="AutoShape 8"/>
          <p:cNvSpPr>
            <a:spLocks noChangeArrowheads="1"/>
          </p:cNvSpPr>
          <p:nvPr/>
        </p:nvSpPr>
        <p:spPr bwMode="auto">
          <a:xfrm rot="5400000">
            <a:off x="2816027" y="1193999"/>
            <a:ext cx="270272" cy="215900"/>
          </a:xfrm>
          <a:prstGeom prst="rightArrow">
            <a:avLst>
              <a:gd name="adj1" fmla="val 50000"/>
              <a:gd name="adj2" fmla="val 41728"/>
            </a:avLst>
          </a:prstGeom>
          <a:solidFill>
            <a:schemeClr val="accent1"/>
          </a:solidFill>
          <a:ln w="9525">
            <a:solidFill>
              <a:schemeClr val="tx1"/>
            </a:solidFill>
            <a:miter lim="800000"/>
            <a:headEnd/>
            <a:tailEnd/>
          </a:ln>
        </p:spPr>
        <p:txBody>
          <a:bodyPr rot="10800000" vert="eaVert" wrap="none" anchor="ctr"/>
          <a:lstStyle/>
          <a:p>
            <a:endParaRPr lang="zh-CN" altLang="en-US" b="1">
              <a:latin typeface="黑体" pitchFamily="49" charset="-122"/>
              <a:ea typeface="黑体" pitchFamily="49" charset="-122"/>
            </a:endParaRPr>
          </a:p>
        </p:txBody>
      </p:sp>
      <p:sp>
        <p:nvSpPr>
          <p:cNvPr id="6153" name="Text Box 9"/>
          <p:cNvSpPr txBox="1">
            <a:spLocks noChangeArrowheads="1"/>
          </p:cNvSpPr>
          <p:nvPr/>
        </p:nvSpPr>
        <p:spPr bwMode="auto">
          <a:xfrm>
            <a:off x="6154738" y="1760935"/>
            <a:ext cx="792162" cy="369332"/>
          </a:xfrm>
          <a:prstGeom prst="rect">
            <a:avLst/>
          </a:prstGeom>
          <a:noFill/>
          <a:ln w="19050">
            <a:solidFill>
              <a:schemeClr val="tx1"/>
            </a:solidFill>
            <a:miter lim="800000"/>
            <a:headEnd/>
            <a:tailEnd/>
          </a:ln>
        </p:spPr>
        <p:txBody>
          <a:bodyPr>
            <a:spAutoFit/>
          </a:bodyPr>
          <a:lstStyle/>
          <a:p>
            <a:pPr>
              <a:spcBef>
                <a:spcPct val="50000"/>
              </a:spcBef>
            </a:pPr>
            <a:r>
              <a:rPr lang="zh-CN" altLang="en-US" b="1">
                <a:latin typeface="黑体" pitchFamily="49" charset="-122"/>
                <a:ea typeface="黑体" pitchFamily="49" charset="-122"/>
              </a:rPr>
              <a:t>产品</a:t>
            </a:r>
          </a:p>
        </p:txBody>
      </p:sp>
      <p:sp>
        <p:nvSpPr>
          <p:cNvPr id="6154" name="Text Box 10"/>
          <p:cNvSpPr txBox="1">
            <a:spLocks noChangeArrowheads="1"/>
          </p:cNvSpPr>
          <p:nvPr/>
        </p:nvSpPr>
        <p:spPr bwMode="auto">
          <a:xfrm>
            <a:off x="6154738" y="2463403"/>
            <a:ext cx="792162" cy="369332"/>
          </a:xfrm>
          <a:prstGeom prst="rect">
            <a:avLst/>
          </a:prstGeom>
          <a:noFill/>
          <a:ln w="19050">
            <a:solidFill>
              <a:schemeClr val="tx1"/>
            </a:solidFill>
            <a:miter lim="800000"/>
            <a:headEnd/>
            <a:tailEnd/>
          </a:ln>
        </p:spPr>
        <p:txBody>
          <a:bodyPr>
            <a:spAutoFit/>
          </a:bodyPr>
          <a:lstStyle/>
          <a:p>
            <a:pPr>
              <a:spcBef>
                <a:spcPct val="50000"/>
              </a:spcBef>
            </a:pPr>
            <a:r>
              <a:rPr lang="zh-CN" altLang="en-US" b="1">
                <a:latin typeface="黑体" pitchFamily="49" charset="-122"/>
                <a:ea typeface="黑体" pitchFamily="49" charset="-122"/>
              </a:rPr>
              <a:t>三废</a:t>
            </a:r>
          </a:p>
        </p:txBody>
      </p:sp>
      <p:sp>
        <p:nvSpPr>
          <p:cNvPr id="6155" name="AutoShape 11"/>
          <p:cNvSpPr>
            <a:spLocks/>
          </p:cNvSpPr>
          <p:nvPr/>
        </p:nvSpPr>
        <p:spPr bwMode="auto">
          <a:xfrm>
            <a:off x="6081713" y="1922860"/>
            <a:ext cx="73025" cy="647700"/>
          </a:xfrm>
          <a:prstGeom prst="leftBracket">
            <a:avLst>
              <a:gd name="adj" fmla="val 98551"/>
            </a:avLst>
          </a:prstGeom>
          <a:noFill/>
          <a:ln w="25400">
            <a:solidFill>
              <a:schemeClr val="tx1"/>
            </a:solidFill>
            <a:round/>
            <a:headEnd/>
            <a:tailEnd/>
          </a:ln>
        </p:spPr>
        <p:txBody>
          <a:bodyPr wrap="none" anchor="ctr"/>
          <a:lstStyle/>
          <a:p>
            <a:endParaRPr lang="zh-CN" altLang="en-US" b="1">
              <a:latin typeface="黑体" pitchFamily="49" charset="-122"/>
              <a:ea typeface="黑体" pitchFamily="49" charset="-122"/>
            </a:endParaRPr>
          </a:p>
        </p:txBody>
      </p:sp>
      <p:sp>
        <p:nvSpPr>
          <p:cNvPr id="6156" name="AutoShape 12"/>
          <p:cNvSpPr>
            <a:spLocks noChangeArrowheads="1"/>
          </p:cNvSpPr>
          <p:nvPr/>
        </p:nvSpPr>
        <p:spPr bwMode="auto">
          <a:xfrm>
            <a:off x="6946900" y="1869282"/>
            <a:ext cx="647700" cy="107156"/>
          </a:xfrm>
          <a:prstGeom prst="rightArrow">
            <a:avLst>
              <a:gd name="adj1" fmla="val 50000"/>
              <a:gd name="adj2" fmla="val 113333"/>
            </a:avLst>
          </a:prstGeom>
          <a:solidFill>
            <a:schemeClr val="accent1"/>
          </a:solidFill>
          <a:ln w="9525">
            <a:solidFill>
              <a:schemeClr val="tx1"/>
            </a:solidFill>
            <a:miter lim="800000"/>
            <a:headEnd/>
            <a:tailEnd/>
          </a:ln>
        </p:spPr>
        <p:txBody>
          <a:bodyPr wrap="none" anchor="ctr"/>
          <a:lstStyle/>
          <a:p>
            <a:endParaRPr lang="zh-CN" altLang="en-US" b="1">
              <a:latin typeface="黑体" pitchFamily="49" charset="-122"/>
              <a:ea typeface="黑体" pitchFamily="49" charset="-122"/>
            </a:endParaRPr>
          </a:p>
        </p:txBody>
      </p:sp>
      <p:sp>
        <p:nvSpPr>
          <p:cNvPr id="6157" name="AutoShape 13"/>
          <p:cNvSpPr>
            <a:spLocks noChangeArrowheads="1"/>
          </p:cNvSpPr>
          <p:nvPr/>
        </p:nvSpPr>
        <p:spPr bwMode="auto">
          <a:xfrm>
            <a:off x="6946901" y="2571751"/>
            <a:ext cx="574675" cy="107156"/>
          </a:xfrm>
          <a:prstGeom prst="rightArrow">
            <a:avLst>
              <a:gd name="adj1" fmla="val 50000"/>
              <a:gd name="adj2" fmla="val 100556"/>
            </a:avLst>
          </a:prstGeom>
          <a:solidFill>
            <a:schemeClr val="accent1"/>
          </a:solidFill>
          <a:ln w="9525">
            <a:solidFill>
              <a:schemeClr val="tx1"/>
            </a:solidFill>
            <a:miter lim="800000"/>
            <a:headEnd/>
            <a:tailEnd/>
          </a:ln>
        </p:spPr>
        <p:txBody>
          <a:bodyPr wrap="none" anchor="ctr"/>
          <a:lstStyle/>
          <a:p>
            <a:endParaRPr lang="zh-CN" altLang="en-US" b="1">
              <a:latin typeface="黑体" pitchFamily="49" charset="-122"/>
              <a:ea typeface="黑体" pitchFamily="49" charset="-122"/>
            </a:endParaRPr>
          </a:p>
        </p:txBody>
      </p:sp>
      <p:sp>
        <p:nvSpPr>
          <p:cNvPr id="6158" name="Text Box 14"/>
          <p:cNvSpPr txBox="1">
            <a:spLocks noChangeArrowheads="1"/>
          </p:cNvSpPr>
          <p:nvPr/>
        </p:nvSpPr>
        <p:spPr bwMode="auto">
          <a:xfrm>
            <a:off x="754064" y="1653778"/>
            <a:ext cx="2016125" cy="553998"/>
          </a:xfrm>
          <a:prstGeom prst="rect">
            <a:avLst/>
          </a:prstGeom>
          <a:noFill/>
          <a:ln w="9525">
            <a:noFill/>
            <a:miter lim="800000"/>
            <a:headEnd/>
            <a:tailEnd/>
          </a:ln>
        </p:spPr>
        <p:txBody>
          <a:bodyPr>
            <a:spAutoFit/>
          </a:bodyPr>
          <a:lstStyle/>
          <a:p>
            <a:pPr>
              <a:spcBef>
                <a:spcPct val="50000"/>
              </a:spcBef>
            </a:pPr>
            <a:r>
              <a:rPr lang="zh-CN" altLang="en-US" b="1" u="sng" dirty="0">
                <a:latin typeface="黑体" pitchFamily="49" charset="-122"/>
                <a:ea typeface="黑体" pitchFamily="49" charset="-122"/>
              </a:rPr>
              <a:t>＿＿</a:t>
            </a:r>
            <a:r>
              <a:rPr lang="en-US" altLang="zh-CN" sz="1200" b="1" u="sng" dirty="0">
                <a:latin typeface="黑体" pitchFamily="49" charset="-122"/>
                <a:ea typeface="黑体" pitchFamily="49" charset="-122"/>
              </a:rPr>
              <a:t>(</a:t>
            </a:r>
            <a:r>
              <a:rPr lang="zh-CN" altLang="en-US" sz="1200" b="1" dirty="0">
                <a:latin typeface="黑体" pitchFamily="49" charset="-122"/>
                <a:ea typeface="黑体" pitchFamily="49" charset="-122"/>
              </a:rPr>
              <a:t>矿产、农产品或零部件）</a:t>
            </a:r>
          </a:p>
        </p:txBody>
      </p:sp>
      <p:sp>
        <p:nvSpPr>
          <p:cNvPr id="6159" name="Text Box 15"/>
          <p:cNvSpPr txBox="1">
            <a:spLocks noChangeArrowheads="1"/>
          </p:cNvSpPr>
          <p:nvPr/>
        </p:nvSpPr>
        <p:spPr bwMode="auto">
          <a:xfrm>
            <a:off x="657014" y="2145745"/>
            <a:ext cx="2275736" cy="369332"/>
          </a:xfrm>
          <a:prstGeom prst="rect">
            <a:avLst/>
          </a:prstGeom>
          <a:noFill/>
          <a:ln w="9525">
            <a:noFill/>
            <a:miter lim="800000"/>
            <a:headEnd/>
            <a:tailEnd/>
          </a:ln>
        </p:spPr>
        <p:txBody>
          <a:bodyPr wrap="square">
            <a:spAutoFit/>
          </a:bodyPr>
          <a:lstStyle/>
          <a:p>
            <a:pPr>
              <a:spcBef>
                <a:spcPct val="50000"/>
              </a:spcBef>
            </a:pPr>
            <a:r>
              <a:rPr lang="zh-CN" altLang="en-US" b="1" u="sng" dirty="0">
                <a:latin typeface="黑体" pitchFamily="49" charset="-122"/>
                <a:ea typeface="黑体" pitchFamily="49" charset="-122"/>
              </a:rPr>
              <a:t>＿＿</a:t>
            </a:r>
            <a:r>
              <a:rPr lang="en-US" altLang="zh-CN" sz="1200" b="1" u="sng" dirty="0">
                <a:latin typeface="黑体" pitchFamily="49" charset="-122"/>
                <a:ea typeface="黑体" pitchFamily="49" charset="-122"/>
              </a:rPr>
              <a:t>(</a:t>
            </a:r>
            <a:r>
              <a:rPr lang="zh-CN" altLang="en-US" sz="1200" b="1" dirty="0">
                <a:latin typeface="黑体" pitchFamily="49" charset="-122"/>
                <a:ea typeface="黑体" pitchFamily="49" charset="-122"/>
              </a:rPr>
              <a:t>燃料或电力）</a:t>
            </a:r>
          </a:p>
        </p:txBody>
      </p:sp>
      <p:sp>
        <p:nvSpPr>
          <p:cNvPr id="6160" name="Text Box 16"/>
          <p:cNvSpPr txBox="1">
            <a:spLocks noChangeArrowheads="1"/>
          </p:cNvSpPr>
          <p:nvPr/>
        </p:nvSpPr>
        <p:spPr bwMode="auto">
          <a:xfrm>
            <a:off x="703264" y="2394612"/>
            <a:ext cx="2016125" cy="369332"/>
          </a:xfrm>
          <a:prstGeom prst="rect">
            <a:avLst/>
          </a:prstGeom>
          <a:noFill/>
          <a:ln w="9525">
            <a:noFill/>
            <a:miter lim="800000"/>
            <a:headEnd/>
            <a:tailEnd/>
          </a:ln>
        </p:spPr>
        <p:txBody>
          <a:bodyPr>
            <a:spAutoFit/>
          </a:bodyPr>
          <a:lstStyle/>
          <a:p>
            <a:pPr>
              <a:spcBef>
                <a:spcPct val="50000"/>
              </a:spcBef>
            </a:pPr>
            <a:r>
              <a:rPr lang="zh-CN" altLang="en-US" b="1" u="sng" dirty="0">
                <a:latin typeface="黑体" pitchFamily="49" charset="-122"/>
                <a:ea typeface="黑体" pitchFamily="49" charset="-122"/>
              </a:rPr>
              <a:t>＿＿</a:t>
            </a:r>
            <a:endParaRPr lang="zh-CN" altLang="en-US" b="1" dirty="0">
              <a:latin typeface="黑体" pitchFamily="49" charset="-122"/>
              <a:ea typeface="黑体" pitchFamily="49" charset="-122"/>
            </a:endParaRPr>
          </a:p>
        </p:txBody>
      </p:sp>
      <p:sp>
        <p:nvSpPr>
          <p:cNvPr id="6162" name="Text Box 18"/>
          <p:cNvSpPr txBox="1">
            <a:spLocks noChangeArrowheads="1"/>
          </p:cNvSpPr>
          <p:nvPr/>
        </p:nvSpPr>
        <p:spPr bwMode="auto">
          <a:xfrm>
            <a:off x="701147" y="2875888"/>
            <a:ext cx="2016125" cy="369332"/>
          </a:xfrm>
          <a:prstGeom prst="rect">
            <a:avLst/>
          </a:prstGeom>
          <a:noFill/>
          <a:ln w="9525">
            <a:noFill/>
            <a:miter lim="800000"/>
            <a:headEnd/>
            <a:tailEnd/>
          </a:ln>
        </p:spPr>
        <p:txBody>
          <a:bodyPr>
            <a:spAutoFit/>
          </a:bodyPr>
          <a:lstStyle/>
          <a:p>
            <a:pPr>
              <a:spcBef>
                <a:spcPct val="50000"/>
              </a:spcBef>
            </a:pPr>
            <a:r>
              <a:rPr lang="zh-CN" altLang="en-US" b="1" dirty="0">
                <a:latin typeface="黑体" pitchFamily="49" charset="-122"/>
                <a:ea typeface="黑体" pitchFamily="49" charset="-122"/>
              </a:rPr>
              <a:t>资金</a:t>
            </a:r>
          </a:p>
        </p:txBody>
      </p:sp>
      <p:sp>
        <p:nvSpPr>
          <p:cNvPr id="6163" name="Text Box 19"/>
          <p:cNvSpPr txBox="1">
            <a:spLocks noChangeArrowheads="1"/>
          </p:cNvSpPr>
          <p:nvPr/>
        </p:nvSpPr>
        <p:spPr bwMode="auto">
          <a:xfrm>
            <a:off x="3635375" y="2625329"/>
            <a:ext cx="1519132" cy="369332"/>
          </a:xfrm>
          <a:prstGeom prst="rect">
            <a:avLst/>
          </a:prstGeom>
          <a:noFill/>
          <a:ln w="9525">
            <a:noFill/>
            <a:miter lim="800000"/>
            <a:headEnd/>
            <a:tailEnd/>
          </a:ln>
        </p:spPr>
        <p:txBody>
          <a:bodyPr wrap="square">
            <a:spAutoFit/>
          </a:bodyPr>
          <a:lstStyle/>
          <a:p>
            <a:pPr>
              <a:spcBef>
                <a:spcPct val="50000"/>
              </a:spcBef>
            </a:pPr>
            <a:r>
              <a:rPr lang="zh-CN" altLang="en-US" b="1" u="sng">
                <a:latin typeface="黑体" pitchFamily="49" charset="-122"/>
                <a:ea typeface="黑体" pitchFamily="49" charset="-122"/>
              </a:rPr>
              <a:t>＿＿</a:t>
            </a:r>
            <a:endParaRPr lang="zh-CN" altLang="en-US" b="1">
              <a:latin typeface="黑体" pitchFamily="49" charset="-122"/>
              <a:ea typeface="黑体" pitchFamily="49" charset="-122"/>
            </a:endParaRPr>
          </a:p>
        </p:txBody>
      </p:sp>
      <p:sp>
        <p:nvSpPr>
          <p:cNvPr id="6164" name="Text Box 20"/>
          <p:cNvSpPr txBox="1">
            <a:spLocks noChangeArrowheads="1"/>
          </p:cNvSpPr>
          <p:nvPr/>
        </p:nvSpPr>
        <p:spPr bwMode="auto">
          <a:xfrm>
            <a:off x="4787901" y="2625329"/>
            <a:ext cx="792163" cy="369332"/>
          </a:xfrm>
          <a:prstGeom prst="rect">
            <a:avLst/>
          </a:prstGeom>
          <a:noFill/>
          <a:ln w="9525">
            <a:noFill/>
            <a:miter lim="800000"/>
            <a:headEnd/>
            <a:tailEnd/>
          </a:ln>
        </p:spPr>
        <p:txBody>
          <a:bodyPr>
            <a:spAutoFit/>
          </a:bodyPr>
          <a:lstStyle/>
          <a:p>
            <a:pPr>
              <a:spcBef>
                <a:spcPct val="50000"/>
              </a:spcBef>
            </a:pPr>
            <a:r>
              <a:rPr lang="zh-CN" altLang="en-US" b="1" u="sng">
                <a:latin typeface="黑体" pitchFamily="49" charset="-122"/>
                <a:ea typeface="黑体" pitchFamily="49" charset="-122"/>
              </a:rPr>
              <a:t>＿＿</a:t>
            </a:r>
            <a:endParaRPr lang="zh-CN" altLang="en-US" b="1">
              <a:latin typeface="黑体" pitchFamily="49" charset="-122"/>
              <a:ea typeface="黑体" pitchFamily="49" charset="-122"/>
            </a:endParaRPr>
          </a:p>
        </p:txBody>
      </p:sp>
      <p:sp>
        <p:nvSpPr>
          <p:cNvPr id="6165" name="Text Box 21"/>
          <p:cNvSpPr txBox="1">
            <a:spLocks noChangeArrowheads="1"/>
          </p:cNvSpPr>
          <p:nvPr/>
        </p:nvSpPr>
        <p:spPr bwMode="auto">
          <a:xfrm>
            <a:off x="7523163" y="1815704"/>
            <a:ext cx="792162" cy="369332"/>
          </a:xfrm>
          <a:prstGeom prst="rect">
            <a:avLst/>
          </a:prstGeom>
          <a:noFill/>
          <a:ln w="9525">
            <a:noFill/>
            <a:miter lim="800000"/>
            <a:headEnd/>
            <a:tailEnd/>
          </a:ln>
        </p:spPr>
        <p:txBody>
          <a:bodyPr>
            <a:spAutoFit/>
          </a:bodyPr>
          <a:lstStyle/>
          <a:p>
            <a:pPr>
              <a:spcBef>
                <a:spcPct val="50000"/>
              </a:spcBef>
            </a:pPr>
            <a:r>
              <a:rPr lang="zh-CN" altLang="en-US" b="1" u="sng">
                <a:latin typeface="黑体" pitchFamily="49" charset="-122"/>
                <a:ea typeface="黑体" pitchFamily="49" charset="-122"/>
              </a:rPr>
              <a:t>＿＿</a:t>
            </a:r>
            <a:endParaRPr lang="zh-CN" altLang="en-US" b="1">
              <a:latin typeface="黑体" pitchFamily="49" charset="-122"/>
              <a:ea typeface="黑体" pitchFamily="49" charset="-122"/>
            </a:endParaRPr>
          </a:p>
        </p:txBody>
      </p:sp>
      <p:sp>
        <p:nvSpPr>
          <p:cNvPr id="6166" name="Text Box 22"/>
          <p:cNvSpPr txBox="1">
            <a:spLocks noChangeArrowheads="1"/>
          </p:cNvSpPr>
          <p:nvPr/>
        </p:nvSpPr>
        <p:spPr bwMode="auto">
          <a:xfrm>
            <a:off x="7594601" y="2463404"/>
            <a:ext cx="792163" cy="369332"/>
          </a:xfrm>
          <a:prstGeom prst="rect">
            <a:avLst/>
          </a:prstGeom>
          <a:noFill/>
          <a:ln w="9525">
            <a:noFill/>
            <a:miter lim="800000"/>
            <a:headEnd/>
            <a:tailEnd/>
          </a:ln>
        </p:spPr>
        <p:txBody>
          <a:bodyPr>
            <a:spAutoFit/>
          </a:bodyPr>
          <a:lstStyle/>
          <a:p>
            <a:pPr>
              <a:spcBef>
                <a:spcPct val="50000"/>
              </a:spcBef>
            </a:pPr>
            <a:r>
              <a:rPr lang="zh-CN" altLang="en-US" b="1" u="sng">
                <a:latin typeface="黑体" pitchFamily="49" charset="-122"/>
                <a:ea typeface="黑体" pitchFamily="49" charset="-122"/>
              </a:rPr>
              <a:t>＿＿</a:t>
            </a:r>
            <a:endParaRPr lang="zh-CN" altLang="en-US" b="1">
              <a:latin typeface="黑体" pitchFamily="49" charset="-122"/>
              <a:ea typeface="黑体" pitchFamily="49" charset="-122"/>
            </a:endParaRPr>
          </a:p>
        </p:txBody>
      </p:sp>
      <p:sp>
        <p:nvSpPr>
          <p:cNvPr id="6167" name="Text Box 23"/>
          <p:cNvSpPr txBox="1">
            <a:spLocks noChangeArrowheads="1"/>
          </p:cNvSpPr>
          <p:nvPr/>
        </p:nvSpPr>
        <p:spPr bwMode="auto">
          <a:xfrm>
            <a:off x="2771776" y="1977629"/>
            <a:ext cx="792163" cy="369332"/>
          </a:xfrm>
          <a:prstGeom prst="rect">
            <a:avLst/>
          </a:prstGeom>
          <a:noFill/>
          <a:ln w="9525">
            <a:noFill/>
            <a:miter lim="800000"/>
            <a:headEnd/>
            <a:tailEnd/>
          </a:ln>
        </p:spPr>
        <p:txBody>
          <a:bodyPr>
            <a:spAutoFit/>
          </a:bodyPr>
          <a:lstStyle/>
          <a:p>
            <a:pPr>
              <a:spcBef>
                <a:spcPct val="50000"/>
              </a:spcBef>
            </a:pPr>
            <a:r>
              <a:rPr lang="zh-CN" altLang="en-US" b="1" u="sng">
                <a:latin typeface="黑体" pitchFamily="49" charset="-122"/>
                <a:ea typeface="黑体" pitchFamily="49" charset="-122"/>
              </a:rPr>
              <a:t>＿＿</a:t>
            </a:r>
            <a:endParaRPr lang="zh-CN" altLang="en-US" b="1">
              <a:latin typeface="黑体" pitchFamily="49" charset="-122"/>
              <a:ea typeface="黑体" pitchFamily="49" charset="-122"/>
            </a:endParaRPr>
          </a:p>
        </p:txBody>
      </p:sp>
      <p:sp>
        <p:nvSpPr>
          <p:cNvPr id="6168" name="Text Box 24"/>
          <p:cNvSpPr txBox="1">
            <a:spLocks noChangeArrowheads="1"/>
          </p:cNvSpPr>
          <p:nvPr/>
        </p:nvSpPr>
        <p:spPr bwMode="auto">
          <a:xfrm>
            <a:off x="6946901" y="1599010"/>
            <a:ext cx="792163" cy="369332"/>
          </a:xfrm>
          <a:prstGeom prst="rect">
            <a:avLst/>
          </a:prstGeom>
          <a:noFill/>
          <a:ln w="9525">
            <a:noFill/>
            <a:miter lim="800000"/>
            <a:headEnd/>
            <a:tailEnd/>
          </a:ln>
        </p:spPr>
        <p:txBody>
          <a:bodyPr>
            <a:spAutoFit/>
          </a:bodyPr>
          <a:lstStyle/>
          <a:p>
            <a:pPr>
              <a:spcBef>
                <a:spcPct val="50000"/>
              </a:spcBef>
            </a:pPr>
            <a:r>
              <a:rPr lang="zh-CN" altLang="en-US" b="1" u="sng">
                <a:latin typeface="黑体" pitchFamily="49" charset="-122"/>
                <a:ea typeface="黑体" pitchFamily="49" charset="-122"/>
              </a:rPr>
              <a:t>＿＿</a:t>
            </a:r>
            <a:endParaRPr lang="zh-CN" altLang="en-US" b="1">
              <a:latin typeface="黑体" pitchFamily="49" charset="-122"/>
              <a:ea typeface="黑体" pitchFamily="49" charset="-122"/>
            </a:endParaRPr>
          </a:p>
        </p:txBody>
      </p:sp>
      <p:sp>
        <p:nvSpPr>
          <p:cNvPr id="6169" name="AutoShape 25"/>
          <p:cNvSpPr>
            <a:spLocks noChangeArrowheads="1"/>
          </p:cNvSpPr>
          <p:nvPr/>
        </p:nvSpPr>
        <p:spPr bwMode="auto">
          <a:xfrm rot="5400000">
            <a:off x="6416477" y="1193999"/>
            <a:ext cx="270272" cy="215900"/>
          </a:xfrm>
          <a:prstGeom prst="rightArrow">
            <a:avLst>
              <a:gd name="adj1" fmla="val 50000"/>
              <a:gd name="adj2" fmla="val 41728"/>
            </a:avLst>
          </a:prstGeom>
          <a:solidFill>
            <a:schemeClr val="accent1"/>
          </a:solidFill>
          <a:ln w="9525">
            <a:solidFill>
              <a:schemeClr val="tx1"/>
            </a:solidFill>
            <a:miter lim="800000"/>
            <a:headEnd/>
            <a:tailEnd/>
          </a:ln>
        </p:spPr>
        <p:txBody>
          <a:bodyPr rot="10800000" vert="eaVert" wrap="none" anchor="ctr"/>
          <a:lstStyle/>
          <a:p>
            <a:endParaRPr lang="zh-CN" altLang="en-US" b="1">
              <a:latin typeface="黑体" pitchFamily="49" charset="-122"/>
              <a:ea typeface="黑体" pitchFamily="49" charset="-122"/>
            </a:endParaRPr>
          </a:p>
        </p:txBody>
      </p:sp>
      <p:sp>
        <p:nvSpPr>
          <p:cNvPr id="6170" name="Rectangle 26"/>
          <p:cNvSpPr>
            <a:spLocks noChangeArrowheads="1"/>
          </p:cNvSpPr>
          <p:nvPr/>
        </p:nvSpPr>
        <p:spPr bwMode="auto">
          <a:xfrm>
            <a:off x="754064" y="1599010"/>
            <a:ext cx="1944687" cy="1566863"/>
          </a:xfrm>
          <a:prstGeom prst="rect">
            <a:avLst/>
          </a:prstGeom>
          <a:noFill/>
          <a:ln w="19050">
            <a:solidFill>
              <a:schemeClr val="tx1"/>
            </a:solidFill>
            <a:miter lim="800000"/>
            <a:headEnd/>
            <a:tailEnd/>
          </a:ln>
        </p:spPr>
        <p:txBody>
          <a:bodyPr wrap="none" anchor="ctr"/>
          <a:lstStyle/>
          <a:p>
            <a:endParaRPr lang="zh-CN" altLang="en-US" b="1">
              <a:latin typeface="黑体" pitchFamily="49" charset="-122"/>
              <a:ea typeface="黑体" pitchFamily="49" charset="-122"/>
            </a:endParaRPr>
          </a:p>
        </p:txBody>
      </p:sp>
      <p:sp>
        <p:nvSpPr>
          <p:cNvPr id="6171" name="AutoShape 27"/>
          <p:cNvSpPr>
            <a:spLocks noChangeArrowheads="1"/>
          </p:cNvSpPr>
          <p:nvPr/>
        </p:nvSpPr>
        <p:spPr bwMode="auto">
          <a:xfrm>
            <a:off x="5722939" y="2193131"/>
            <a:ext cx="358775" cy="161925"/>
          </a:xfrm>
          <a:prstGeom prst="rightArrow">
            <a:avLst>
              <a:gd name="adj1" fmla="val 50000"/>
              <a:gd name="adj2" fmla="val 41544"/>
            </a:avLst>
          </a:prstGeom>
          <a:solidFill>
            <a:schemeClr val="accent1"/>
          </a:solidFill>
          <a:ln w="9525">
            <a:solidFill>
              <a:schemeClr val="tx1"/>
            </a:solidFill>
            <a:miter lim="800000"/>
            <a:headEnd/>
            <a:tailEnd/>
          </a:ln>
        </p:spPr>
        <p:txBody>
          <a:bodyPr wrap="none" anchor="ctr"/>
          <a:lstStyle/>
          <a:p>
            <a:endParaRPr lang="zh-CN" altLang="en-US" b="1">
              <a:latin typeface="黑体" pitchFamily="49" charset="-122"/>
              <a:ea typeface="黑体" pitchFamily="49" charset="-122"/>
            </a:endParaRPr>
          </a:p>
        </p:txBody>
      </p:sp>
      <p:sp>
        <p:nvSpPr>
          <p:cNvPr id="6172" name="Line 28"/>
          <p:cNvSpPr>
            <a:spLocks noChangeShapeType="1"/>
          </p:cNvSpPr>
          <p:nvPr/>
        </p:nvSpPr>
        <p:spPr bwMode="auto">
          <a:xfrm>
            <a:off x="4643438" y="1922860"/>
            <a:ext cx="0" cy="161925"/>
          </a:xfrm>
          <a:prstGeom prst="line">
            <a:avLst/>
          </a:prstGeom>
          <a:noFill/>
          <a:ln w="19050">
            <a:solidFill>
              <a:schemeClr val="tx1"/>
            </a:solidFill>
            <a:round/>
            <a:headEnd/>
            <a:tailEnd type="triangle" w="med" len="med"/>
          </a:ln>
        </p:spPr>
        <p:txBody>
          <a:bodyPr/>
          <a:lstStyle/>
          <a:p>
            <a:endParaRPr lang="zh-CN" altLang="en-US"/>
          </a:p>
        </p:txBody>
      </p:sp>
      <p:sp>
        <p:nvSpPr>
          <p:cNvPr id="6173" name="Line 29"/>
          <p:cNvSpPr>
            <a:spLocks noChangeShapeType="1"/>
          </p:cNvSpPr>
          <p:nvPr/>
        </p:nvSpPr>
        <p:spPr bwMode="auto">
          <a:xfrm flipV="1">
            <a:off x="4138613" y="2247900"/>
            <a:ext cx="215900" cy="161925"/>
          </a:xfrm>
          <a:prstGeom prst="line">
            <a:avLst/>
          </a:prstGeom>
          <a:noFill/>
          <a:ln w="19050">
            <a:solidFill>
              <a:schemeClr val="tx1"/>
            </a:solidFill>
            <a:round/>
            <a:headEnd/>
            <a:tailEnd type="triangle" w="med" len="med"/>
          </a:ln>
        </p:spPr>
        <p:txBody>
          <a:bodyPr/>
          <a:lstStyle/>
          <a:p>
            <a:endParaRPr lang="zh-CN" altLang="en-US"/>
          </a:p>
        </p:txBody>
      </p:sp>
      <p:sp>
        <p:nvSpPr>
          <p:cNvPr id="6174" name="Line 30"/>
          <p:cNvSpPr>
            <a:spLocks noChangeShapeType="1"/>
          </p:cNvSpPr>
          <p:nvPr/>
        </p:nvSpPr>
        <p:spPr bwMode="auto">
          <a:xfrm flipH="1" flipV="1">
            <a:off x="4930775" y="2247900"/>
            <a:ext cx="215900" cy="161925"/>
          </a:xfrm>
          <a:prstGeom prst="line">
            <a:avLst/>
          </a:prstGeom>
          <a:noFill/>
          <a:ln w="19050">
            <a:solidFill>
              <a:schemeClr val="tx1"/>
            </a:solidFill>
            <a:round/>
            <a:headEnd/>
            <a:tailEnd type="triangle" w="med" len="med"/>
          </a:ln>
        </p:spPr>
        <p:txBody>
          <a:bodyPr/>
          <a:lstStyle/>
          <a:p>
            <a:endParaRPr lang="zh-CN" altLang="en-US"/>
          </a:p>
        </p:txBody>
      </p:sp>
      <p:sp>
        <p:nvSpPr>
          <p:cNvPr id="6175" name="AutoShape 31"/>
          <p:cNvSpPr>
            <a:spLocks/>
          </p:cNvSpPr>
          <p:nvPr/>
        </p:nvSpPr>
        <p:spPr bwMode="auto">
          <a:xfrm rot="16200000" flipH="1">
            <a:off x="2933304" y="554832"/>
            <a:ext cx="107156" cy="1871663"/>
          </a:xfrm>
          <a:prstGeom prst="leftBracket">
            <a:avLst>
              <a:gd name="adj" fmla="val 0"/>
            </a:avLst>
          </a:prstGeom>
          <a:noFill/>
          <a:ln w="25400">
            <a:solidFill>
              <a:schemeClr val="tx1"/>
            </a:solidFill>
            <a:round/>
            <a:headEnd/>
            <a:tailEnd/>
          </a:ln>
        </p:spPr>
        <p:txBody>
          <a:bodyPr vert="eaVert" wrap="none" anchor="ctr"/>
          <a:lstStyle/>
          <a:p>
            <a:endParaRPr lang="zh-CN" altLang="en-US" b="1">
              <a:latin typeface="黑体" pitchFamily="49" charset="-122"/>
              <a:ea typeface="黑体" pitchFamily="49" charset="-122"/>
            </a:endParaRPr>
          </a:p>
        </p:txBody>
      </p:sp>
      <p:sp>
        <p:nvSpPr>
          <p:cNvPr id="6176" name="Text Box 32"/>
          <p:cNvSpPr txBox="1">
            <a:spLocks noChangeArrowheads="1"/>
          </p:cNvSpPr>
          <p:nvPr/>
        </p:nvSpPr>
        <p:spPr bwMode="auto">
          <a:xfrm>
            <a:off x="6011864" y="735807"/>
            <a:ext cx="936625" cy="523220"/>
          </a:xfrm>
          <a:prstGeom prst="rect">
            <a:avLst/>
          </a:prstGeom>
          <a:noFill/>
          <a:ln w="19050">
            <a:solidFill>
              <a:schemeClr val="tx1"/>
            </a:solidFill>
            <a:miter lim="800000"/>
            <a:headEnd/>
            <a:tailEnd/>
          </a:ln>
        </p:spPr>
        <p:txBody>
          <a:bodyPr>
            <a:spAutoFit/>
          </a:bodyPr>
          <a:lstStyle/>
          <a:p>
            <a:pPr>
              <a:spcBef>
                <a:spcPct val="50000"/>
              </a:spcBef>
            </a:pPr>
            <a:r>
              <a:rPr lang="zh-CN" altLang="en-US" sz="2800" b="1">
                <a:solidFill>
                  <a:srgbClr val="FF0000"/>
                </a:solidFill>
                <a:latin typeface="黑体" pitchFamily="49" charset="-122"/>
                <a:ea typeface="黑体" pitchFamily="49" charset="-122"/>
              </a:rPr>
              <a:t>产出</a:t>
            </a:r>
          </a:p>
        </p:txBody>
      </p:sp>
      <p:sp>
        <p:nvSpPr>
          <p:cNvPr id="6177" name="Line 33"/>
          <p:cNvSpPr>
            <a:spLocks noChangeShapeType="1"/>
          </p:cNvSpPr>
          <p:nvPr/>
        </p:nvSpPr>
        <p:spPr bwMode="auto">
          <a:xfrm>
            <a:off x="3562350" y="1004888"/>
            <a:ext cx="2376488" cy="0"/>
          </a:xfrm>
          <a:prstGeom prst="line">
            <a:avLst/>
          </a:prstGeom>
          <a:noFill/>
          <a:ln w="9525">
            <a:solidFill>
              <a:schemeClr val="tx1"/>
            </a:solidFill>
            <a:round/>
            <a:headEnd type="triangle" w="med" len="med"/>
            <a:tailEnd type="triangle" w="med" len="med"/>
          </a:ln>
        </p:spPr>
        <p:txBody>
          <a:bodyPr/>
          <a:lstStyle/>
          <a:p>
            <a:endParaRPr lang="zh-CN" altLang="en-US"/>
          </a:p>
        </p:txBody>
      </p:sp>
      <p:sp>
        <p:nvSpPr>
          <p:cNvPr id="6178" name="Text Box 34"/>
          <p:cNvSpPr txBox="1">
            <a:spLocks noChangeArrowheads="1"/>
          </p:cNvSpPr>
          <p:nvPr/>
        </p:nvSpPr>
        <p:spPr bwMode="auto">
          <a:xfrm>
            <a:off x="4500563" y="2895600"/>
            <a:ext cx="1324884" cy="276999"/>
          </a:xfrm>
          <a:prstGeom prst="rect">
            <a:avLst/>
          </a:prstGeom>
          <a:noFill/>
          <a:ln w="9525">
            <a:noFill/>
            <a:miter lim="800000"/>
            <a:headEnd/>
            <a:tailEnd/>
          </a:ln>
        </p:spPr>
        <p:txBody>
          <a:bodyPr wrap="square">
            <a:spAutoFit/>
          </a:bodyPr>
          <a:lstStyle/>
          <a:p>
            <a:pPr>
              <a:spcBef>
                <a:spcPct val="50000"/>
              </a:spcBef>
            </a:pPr>
            <a:r>
              <a:rPr lang="zh-CN" altLang="en-US" sz="1200" b="1" dirty="0">
                <a:latin typeface="黑体" pitchFamily="49" charset="-122"/>
                <a:ea typeface="黑体" pitchFamily="49" charset="-122"/>
              </a:rPr>
              <a:t>（数量</a:t>
            </a:r>
            <a:r>
              <a:rPr lang="zh-CN" altLang="en-US" sz="1200" b="1" dirty="0" smtClean="0">
                <a:latin typeface="黑体" pitchFamily="49" charset="-122"/>
                <a:ea typeface="黑体" pitchFamily="49" charset="-122"/>
              </a:rPr>
              <a:t>和素质）</a:t>
            </a:r>
            <a:endParaRPr lang="zh-CN" altLang="en-US" sz="1200" b="1" dirty="0">
              <a:latin typeface="黑体" pitchFamily="49" charset="-122"/>
              <a:ea typeface="黑体" pitchFamily="49" charset="-122"/>
            </a:endParaRPr>
          </a:p>
        </p:txBody>
      </p:sp>
      <p:sp>
        <p:nvSpPr>
          <p:cNvPr id="6179" name="Text Box 35"/>
          <p:cNvSpPr txBox="1">
            <a:spLocks noChangeArrowheads="1"/>
          </p:cNvSpPr>
          <p:nvPr/>
        </p:nvSpPr>
        <p:spPr bwMode="auto">
          <a:xfrm>
            <a:off x="4138613" y="1653779"/>
            <a:ext cx="1223962" cy="369332"/>
          </a:xfrm>
          <a:prstGeom prst="rect">
            <a:avLst/>
          </a:prstGeom>
          <a:noFill/>
          <a:ln w="9525">
            <a:noFill/>
            <a:miter lim="800000"/>
            <a:headEnd/>
            <a:tailEnd/>
          </a:ln>
        </p:spPr>
        <p:txBody>
          <a:bodyPr>
            <a:spAutoFit/>
          </a:bodyPr>
          <a:lstStyle/>
          <a:p>
            <a:pPr>
              <a:spcBef>
                <a:spcPct val="50000"/>
              </a:spcBef>
            </a:pPr>
            <a:r>
              <a:rPr lang="zh-CN" altLang="en-US" b="1">
                <a:latin typeface="黑体" pitchFamily="49" charset="-122"/>
                <a:ea typeface="黑体" pitchFamily="49" charset="-122"/>
              </a:rPr>
              <a:t>机械设备</a:t>
            </a:r>
          </a:p>
        </p:txBody>
      </p:sp>
      <p:sp>
        <p:nvSpPr>
          <p:cNvPr id="6180" name="Text Box 36"/>
          <p:cNvSpPr txBox="1">
            <a:spLocks noChangeArrowheads="1"/>
          </p:cNvSpPr>
          <p:nvPr/>
        </p:nvSpPr>
        <p:spPr bwMode="auto">
          <a:xfrm>
            <a:off x="4211638" y="681038"/>
            <a:ext cx="792162" cy="369332"/>
          </a:xfrm>
          <a:prstGeom prst="rect">
            <a:avLst/>
          </a:prstGeom>
          <a:noFill/>
          <a:ln w="9525">
            <a:noFill/>
            <a:miter lim="800000"/>
            <a:headEnd/>
            <a:tailEnd/>
          </a:ln>
        </p:spPr>
        <p:txBody>
          <a:bodyPr>
            <a:spAutoFit/>
          </a:bodyPr>
          <a:lstStyle/>
          <a:p>
            <a:pPr>
              <a:spcBef>
                <a:spcPct val="50000"/>
              </a:spcBef>
            </a:pPr>
            <a:r>
              <a:rPr lang="zh-CN" altLang="en-US" b="1" u="sng">
                <a:latin typeface="黑体" pitchFamily="49" charset="-122"/>
                <a:ea typeface="黑体" pitchFamily="49" charset="-122"/>
              </a:rPr>
              <a:t>＿＿</a:t>
            </a:r>
            <a:endParaRPr lang="zh-CN" altLang="en-US" b="1">
              <a:latin typeface="黑体" pitchFamily="49" charset="-122"/>
              <a:ea typeface="黑体" pitchFamily="49" charset="-122"/>
            </a:endParaRPr>
          </a:p>
        </p:txBody>
      </p:sp>
      <p:sp>
        <p:nvSpPr>
          <p:cNvPr id="6181" name="Text Box 37"/>
          <p:cNvSpPr txBox="1">
            <a:spLocks noChangeArrowheads="1"/>
          </p:cNvSpPr>
          <p:nvPr/>
        </p:nvSpPr>
        <p:spPr bwMode="auto">
          <a:xfrm>
            <a:off x="684213" y="1599010"/>
            <a:ext cx="646112" cy="369332"/>
          </a:xfrm>
          <a:prstGeom prst="rect">
            <a:avLst/>
          </a:prstGeom>
          <a:noFill/>
          <a:ln w="9525">
            <a:noFill/>
            <a:miter lim="800000"/>
            <a:headEnd/>
            <a:tailEnd/>
          </a:ln>
        </p:spPr>
        <p:txBody>
          <a:bodyPr>
            <a:spAutoFit/>
          </a:bodyPr>
          <a:lstStyle/>
          <a:p>
            <a:pPr>
              <a:spcBef>
                <a:spcPct val="50000"/>
              </a:spcBef>
            </a:pPr>
            <a:r>
              <a:rPr lang="zh-CN" altLang="en-US" b="1" dirty="0">
                <a:solidFill>
                  <a:srgbClr val="993300"/>
                </a:solidFill>
                <a:latin typeface="黑体" pitchFamily="49" charset="-122"/>
                <a:ea typeface="黑体" pitchFamily="49" charset="-122"/>
              </a:rPr>
              <a:t>原料</a:t>
            </a:r>
          </a:p>
        </p:txBody>
      </p:sp>
      <p:sp>
        <p:nvSpPr>
          <p:cNvPr id="6182" name="Text Box 38"/>
          <p:cNvSpPr txBox="1">
            <a:spLocks noChangeArrowheads="1"/>
          </p:cNvSpPr>
          <p:nvPr/>
        </p:nvSpPr>
        <p:spPr bwMode="auto">
          <a:xfrm>
            <a:off x="683757" y="2108986"/>
            <a:ext cx="646112" cy="369332"/>
          </a:xfrm>
          <a:prstGeom prst="rect">
            <a:avLst/>
          </a:prstGeom>
          <a:noFill/>
          <a:ln w="9525">
            <a:noFill/>
            <a:miter lim="800000"/>
            <a:headEnd/>
            <a:tailEnd/>
          </a:ln>
        </p:spPr>
        <p:txBody>
          <a:bodyPr>
            <a:spAutoFit/>
          </a:bodyPr>
          <a:lstStyle/>
          <a:p>
            <a:pPr>
              <a:spcBef>
                <a:spcPct val="50000"/>
              </a:spcBef>
            </a:pPr>
            <a:r>
              <a:rPr lang="zh-CN" altLang="en-US" b="1" dirty="0">
                <a:solidFill>
                  <a:srgbClr val="993300"/>
                </a:solidFill>
                <a:latin typeface="黑体" pitchFamily="49" charset="-122"/>
                <a:ea typeface="黑体" pitchFamily="49" charset="-122"/>
              </a:rPr>
              <a:t>动力</a:t>
            </a:r>
          </a:p>
        </p:txBody>
      </p:sp>
      <p:sp>
        <p:nvSpPr>
          <p:cNvPr id="6183" name="Text Box 39"/>
          <p:cNvSpPr txBox="1">
            <a:spLocks noChangeArrowheads="1"/>
          </p:cNvSpPr>
          <p:nvPr/>
        </p:nvSpPr>
        <p:spPr bwMode="auto">
          <a:xfrm>
            <a:off x="704534" y="2646864"/>
            <a:ext cx="649287" cy="369332"/>
          </a:xfrm>
          <a:prstGeom prst="rect">
            <a:avLst/>
          </a:prstGeom>
          <a:noFill/>
          <a:ln w="9525">
            <a:noFill/>
            <a:miter lim="800000"/>
            <a:headEnd/>
            <a:tailEnd/>
          </a:ln>
        </p:spPr>
        <p:txBody>
          <a:bodyPr>
            <a:spAutoFit/>
          </a:bodyPr>
          <a:lstStyle/>
          <a:p>
            <a:pPr>
              <a:spcBef>
                <a:spcPct val="50000"/>
              </a:spcBef>
            </a:pPr>
            <a:r>
              <a:rPr lang="zh-CN" altLang="en-US" b="1" dirty="0">
                <a:solidFill>
                  <a:schemeClr val="tx1"/>
                </a:solidFill>
                <a:latin typeface="黑体" pitchFamily="49" charset="-122"/>
                <a:ea typeface="黑体" pitchFamily="49" charset="-122"/>
              </a:rPr>
              <a:t>水源</a:t>
            </a:r>
          </a:p>
        </p:txBody>
      </p:sp>
      <p:sp>
        <p:nvSpPr>
          <p:cNvPr id="6184" name="Text Box 40"/>
          <p:cNvSpPr txBox="1">
            <a:spLocks noChangeArrowheads="1"/>
          </p:cNvSpPr>
          <p:nvPr/>
        </p:nvSpPr>
        <p:spPr bwMode="auto">
          <a:xfrm>
            <a:off x="692680" y="2381067"/>
            <a:ext cx="887199" cy="369332"/>
          </a:xfrm>
          <a:prstGeom prst="rect">
            <a:avLst/>
          </a:prstGeom>
          <a:noFill/>
          <a:ln w="9525">
            <a:noFill/>
            <a:miter lim="800000"/>
            <a:headEnd/>
            <a:tailEnd/>
          </a:ln>
        </p:spPr>
        <p:txBody>
          <a:bodyPr wrap="square">
            <a:spAutoFit/>
          </a:bodyPr>
          <a:lstStyle/>
          <a:p>
            <a:pPr>
              <a:spcBef>
                <a:spcPct val="50000"/>
              </a:spcBef>
            </a:pPr>
            <a:r>
              <a:rPr lang="zh-CN" altLang="en-US" b="1" dirty="0">
                <a:solidFill>
                  <a:srgbClr val="993300"/>
                </a:solidFill>
                <a:latin typeface="黑体" pitchFamily="49" charset="-122"/>
                <a:ea typeface="黑体" pitchFamily="49" charset="-122"/>
              </a:rPr>
              <a:t>技术</a:t>
            </a:r>
          </a:p>
        </p:txBody>
      </p:sp>
      <p:sp>
        <p:nvSpPr>
          <p:cNvPr id="6185" name="Text Box 41"/>
          <p:cNvSpPr txBox="1">
            <a:spLocks noChangeArrowheads="1"/>
          </p:cNvSpPr>
          <p:nvPr/>
        </p:nvSpPr>
        <p:spPr bwMode="auto">
          <a:xfrm>
            <a:off x="2700338" y="1922860"/>
            <a:ext cx="646112" cy="369332"/>
          </a:xfrm>
          <a:prstGeom prst="rect">
            <a:avLst/>
          </a:prstGeom>
          <a:noFill/>
          <a:ln w="9525">
            <a:noFill/>
            <a:miter lim="800000"/>
            <a:headEnd/>
            <a:tailEnd/>
          </a:ln>
        </p:spPr>
        <p:txBody>
          <a:bodyPr>
            <a:spAutoFit/>
          </a:bodyPr>
          <a:lstStyle/>
          <a:p>
            <a:pPr>
              <a:spcBef>
                <a:spcPct val="50000"/>
              </a:spcBef>
            </a:pPr>
            <a:r>
              <a:rPr lang="zh-CN" altLang="en-US" b="1" dirty="0">
                <a:solidFill>
                  <a:srgbClr val="993300"/>
                </a:solidFill>
                <a:latin typeface="黑体" pitchFamily="49" charset="-122"/>
                <a:ea typeface="黑体" pitchFamily="49" charset="-122"/>
              </a:rPr>
              <a:t>交通</a:t>
            </a:r>
          </a:p>
        </p:txBody>
      </p:sp>
      <p:sp>
        <p:nvSpPr>
          <p:cNvPr id="6186" name="Text Box 42"/>
          <p:cNvSpPr txBox="1">
            <a:spLocks noChangeArrowheads="1"/>
          </p:cNvSpPr>
          <p:nvPr/>
        </p:nvSpPr>
        <p:spPr bwMode="auto">
          <a:xfrm>
            <a:off x="4701949" y="2615292"/>
            <a:ext cx="1009650" cy="369332"/>
          </a:xfrm>
          <a:prstGeom prst="rect">
            <a:avLst/>
          </a:prstGeom>
          <a:noFill/>
          <a:ln w="9525">
            <a:noFill/>
            <a:miter lim="800000"/>
            <a:headEnd/>
            <a:tailEnd/>
          </a:ln>
        </p:spPr>
        <p:txBody>
          <a:bodyPr>
            <a:spAutoFit/>
          </a:bodyPr>
          <a:lstStyle/>
          <a:p>
            <a:pPr>
              <a:spcBef>
                <a:spcPct val="50000"/>
              </a:spcBef>
            </a:pPr>
            <a:r>
              <a:rPr lang="zh-CN" altLang="en-US" b="1" dirty="0">
                <a:solidFill>
                  <a:srgbClr val="993300"/>
                </a:solidFill>
                <a:latin typeface="黑体" pitchFamily="49" charset="-122"/>
                <a:ea typeface="黑体" pitchFamily="49" charset="-122"/>
              </a:rPr>
              <a:t>劳动力</a:t>
            </a:r>
          </a:p>
        </p:txBody>
      </p:sp>
      <p:sp>
        <p:nvSpPr>
          <p:cNvPr id="6187" name="Text Box 43"/>
          <p:cNvSpPr txBox="1">
            <a:spLocks noChangeArrowheads="1"/>
          </p:cNvSpPr>
          <p:nvPr/>
        </p:nvSpPr>
        <p:spPr bwMode="auto">
          <a:xfrm>
            <a:off x="3348037" y="2571750"/>
            <a:ext cx="1921615" cy="369332"/>
          </a:xfrm>
          <a:prstGeom prst="rect">
            <a:avLst/>
          </a:prstGeom>
          <a:noFill/>
          <a:ln w="9525">
            <a:noFill/>
            <a:miter lim="800000"/>
            <a:headEnd/>
            <a:tailEnd/>
          </a:ln>
        </p:spPr>
        <p:txBody>
          <a:bodyPr wrap="square">
            <a:spAutoFit/>
          </a:bodyPr>
          <a:lstStyle/>
          <a:p>
            <a:pPr>
              <a:spcBef>
                <a:spcPct val="50000"/>
              </a:spcBef>
            </a:pPr>
            <a:r>
              <a:rPr lang="zh-CN" altLang="en-US" b="1" dirty="0">
                <a:solidFill>
                  <a:srgbClr val="993300"/>
                </a:solidFill>
                <a:latin typeface="黑体" pitchFamily="49" charset="-122"/>
                <a:ea typeface="黑体" pitchFamily="49" charset="-122"/>
              </a:rPr>
              <a:t>土地（地价）</a:t>
            </a:r>
          </a:p>
        </p:txBody>
      </p:sp>
      <p:sp>
        <p:nvSpPr>
          <p:cNvPr id="6188" name="Text Box 44"/>
          <p:cNvSpPr txBox="1">
            <a:spLocks noChangeArrowheads="1"/>
          </p:cNvSpPr>
          <p:nvPr/>
        </p:nvSpPr>
        <p:spPr bwMode="auto">
          <a:xfrm>
            <a:off x="7596189" y="1760935"/>
            <a:ext cx="720725" cy="369332"/>
          </a:xfrm>
          <a:prstGeom prst="rect">
            <a:avLst/>
          </a:prstGeom>
          <a:noFill/>
          <a:ln w="9525">
            <a:noFill/>
            <a:miter lim="800000"/>
            <a:headEnd/>
            <a:tailEnd/>
          </a:ln>
        </p:spPr>
        <p:txBody>
          <a:bodyPr>
            <a:spAutoFit/>
          </a:bodyPr>
          <a:lstStyle/>
          <a:p>
            <a:pPr>
              <a:spcBef>
                <a:spcPct val="50000"/>
              </a:spcBef>
            </a:pPr>
            <a:r>
              <a:rPr lang="zh-CN" altLang="en-US" b="1" dirty="0">
                <a:solidFill>
                  <a:srgbClr val="993300"/>
                </a:solidFill>
                <a:latin typeface="黑体" pitchFamily="49" charset="-122"/>
                <a:ea typeface="黑体" pitchFamily="49" charset="-122"/>
              </a:rPr>
              <a:t>市场</a:t>
            </a:r>
          </a:p>
        </p:txBody>
      </p:sp>
      <p:sp>
        <p:nvSpPr>
          <p:cNvPr id="6189" name="Text Box 45"/>
          <p:cNvSpPr txBox="1">
            <a:spLocks noChangeArrowheads="1"/>
          </p:cNvSpPr>
          <p:nvPr/>
        </p:nvSpPr>
        <p:spPr bwMode="auto">
          <a:xfrm>
            <a:off x="7667625" y="2409825"/>
            <a:ext cx="649288" cy="369332"/>
          </a:xfrm>
          <a:prstGeom prst="rect">
            <a:avLst/>
          </a:prstGeom>
          <a:noFill/>
          <a:ln w="9525">
            <a:noFill/>
            <a:miter lim="800000"/>
            <a:headEnd/>
            <a:tailEnd/>
          </a:ln>
        </p:spPr>
        <p:txBody>
          <a:bodyPr>
            <a:spAutoFit/>
          </a:bodyPr>
          <a:lstStyle/>
          <a:p>
            <a:pPr>
              <a:spcBef>
                <a:spcPct val="50000"/>
              </a:spcBef>
            </a:pPr>
            <a:r>
              <a:rPr lang="zh-CN" altLang="en-US" b="1">
                <a:solidFill>
                  <a:srgbClr val="993300"/>
                </a:solidFill>
                <a:latin typeface="黑体" pitchFamily="49" charset="-122"/>
                <a:ea typeface="黑体" pitchFamily="49" charset="-122"/>
              </a:rPr>
              <a:t>环境</a:t>
            </a:r>
          </a:p>
        </p:txBody>
      </p:sp>
      <p:sp>
        <p:nvSpPr>
          <p:cNvPr id="6190" name="Text Box 46"/>
          <p:cNvSpPr txBox="1">
            <a:spLocks noChangeArrowheads="1"/>
          </p:cNvSpPr>
          <p:nvPr/>
        </p:nvSpPr>
        <p:spPr bwMode="auto">
          <a:xfrm>
            <a:off x="4211638" y="627460"/>
            <a:ext cx="792162" cy="369332"/>
          </a:xfrm>
          <a:prstGeom prst="rect">
            <a:avLst/>
          </a:prstGeom>
          <a:noFill/>
          <a:ln w="9525">
            <a:noFill/>
            <a:miter lim="800000"/>
            <a:headEnd/>
            <a:tailEnd/>
          </a:ln>
        </p:spPr>
        <p:txBody>
          <a:bodyPr>
            <a:spAutoFit/>
          </a:bodyPr>
          <a:lstStyle/>
          <a:p>
            <a:pPr>
              <a:spcBef>
                <a:spcPct val="50000"/>
              </a:spcBef>
            </a:pPr>
            <a:r>
              <a:rPr lang="zh-CN" altLang="en-US" b="1" dirty="0">
                <a:solidFill>
                  <a:srgbClr val="993300"/>
                </a:solidFill>
                <a:latin typeface="黑体" pitchFamily="49" charset="-122"/>
                <a:ea typeface="黑体" pitchFamily="49" charset="-122"/>
              </a:rPr>
              <a:t>政策</a:t>
            </a:r>
          </a:p>
        </p:txBody>
      </p:sp>
      <p:sp>
        <p:nvSpPr>
          <p:cNvPr id="6191" name="Text Box 47"/>
          <p:cNvSpPr txBox="1">
            <a:spLocks noChangeArrowheads="1"/>
          </p:cNvSpPr>
          <p:nvPr/>
        </p:nvSpPr>
        <p:spPr bwMode="auto">
          <a:xfrm>
            <a:off x="7019925" y="1545431"/>
            <a:ext cx="647700" cy="369332"/>
          </a:xfrm>
          <a:prstGeom prst="rect">
            <a:avLst/>
          </a:prstGeom>
          <a:noFill/>
          <a:ln w="9525">
            <a:noFill/>
            <a:miter lim="800000"/>
            <a:headEnd/>
            <a:tailEnd/>
          </a:ln>
        </p:spPr>
        <p:txBody>
          <a:bodyPr>
            <a:spAutoFit/>
          </a:bodyPr>
          <a:lstStyle/>
          <a:p>
            <a:pPr>
              <a:spcBef>
                <a:spcPct val="50000"/>
              </a:spcBef>
            </a:pPr>
            <a:r>
              <a:rPr lang="zh-CN" altLang="en-US" b="1" dirty="0">
                <a:solidFill>
                  <a:srgbClr val="993300"/>
                </a:solidFill>
                <a:latin typeface="黑体" pitchFamily="49" charset="-122"/>
                <a:ea typeface="黑体" pitchFamily="49" charset="-122"/>
              </a:rPr>
              <a:t>交通</a:t>
            </a:r>
          </a:p>
        </p:txBody>
      </p:sp>
      <p:sp>
        <p:nvSpPr>
          <p:cNvPr id="6192" name="Line 48"/>
          <p:cNvSpPr>
            <a:spLocks noChangeShapeType="1"/>
          </p:cNvSpPr>
          <p:nvPr/>
        </p:nvSpPr>
        <p:spPr bwMode="auto">
          <a:xfrm flipH="1">
            <a:off x="5724525" y="3002756"/>
            <a:ext cx="863600" cy="0"/>
          </a:xfrm>
          <a:prstGeom prst="line">
            <a:avLst/>
          </a:prstGeom>
          <a:noFill/>
          <a:ln w="19050">
            <a:solidFill>
              <a:schemeClr val="tx1"/>
            </a:solidFill>
            <a:round/>
            <a:headEnd/>
            <a:tailEnd type="triangle" w="med" len="med"/>
          </a:ln>
        </p:spPr>
        <p:txBody>
          <a:bodyPr/>
          <a:lstStyle/>
          <a:p>
            <a:endParaRPr lang="zh-CN" altLang="en-US"/>
          </a:p>
        </p:txBody>
      </p:sp>
      <p:sp>
        <p:nvSpPr>
          <p:cNvPr id="6193" name="Line 49"/>
          <p:cNvSpPr>
            <a:spLocks noChangeShapeType="1"/>
          </p:cNvSpPr>
          <p:nvPr/>
        </p:nvSpPr>
        <p:spPr bwMode="auto">
          <a:xfrm>
            <a:off x="6588125" y="2732485"/>
            <a:ext cx="0" cy="270272"/>
          </a:xfrm>
          <a:prstGeom prst="line">
            <a:avLst/>
          </a:prstGeom>
          <a:noFill/>
          <a:ln w="19050">
            <a:solidFill>
              <a:schemeClr val="tx1"/>
            </a:solidFill>
            <a:round/>
            <a:headEnd/>
            <a:tailEnd/>
          </a:ln>
        </p:spPr>
        <p:txBody>
          <a:bodyPr/>
          <a:lstStyle/>
          <a:p>
            <a:endParaRPr lang="zh-CN" altLang="en-US"/>
          </a:p>
        </p:txBody>
      </p:sp>
      <p:sp>
        <p:nvSpPr>
          <p:cNvPr id="6194" name="Text Box 50"/>
          <p:cNvSpPr txBox="1">
            <a:spLocks noChangeArrowheads="1"/>
          </p:cNvSpPr>
          <p:nvPr/>
        </p:nvSpPr>
        <p:spPr bwMode="auto">
          <a:xfrm>
            <a:off x="5724526" y="2787254"/>
            <a:ext cx="1223963" cy="276999"/>
          </a:xfrm>
          <a:prstGeom prst="rect">
            <a:avLst/>
          </a:prstGeom>
          <a:noFill/>
          <a:ln w="9525">
            <a:noFill/>
            <a:miter lim="800000"/>
            <a:headEnd/>
            <a:tailEnd/>
          </a:ln>
        </p:spPr>
        <p:txBody>
          <a:bodyPr>
            <a:spAutoFit/>
          </a:bodyPr>
          <a:lstStyle/>
          <a:p>
            <a:pPr>
              <a:spcBef>
                <a:spcPct val="50000"/>
              </a:spcBef>
            </a:pPr>
            <a:r>
              <a:rPr lang="zh-CN" altLang="en-US" sz="1200" b="1">
                <a:latin typeface="黑体" pitchFamily="49" charset="-122"/>
                <a:ea typeface="黑体" pitchFamily="49" charset="-122"/>
              </a:rPr>
              <a:t>部分再循环</a:t>
            </a:r>
          </a:p>
        </p:txBody>
      </p:sp>
      <p:sp>
        <p:nvSpPr>
          <p:cNvPr id="6195" name="Text Box 51"/>
          <p:cNvSpPr txBox="1">
            <a:spLocks noChangeArrowheads="1"/>
          </p:cNvSpPr>
          <p:nvPr/>
        </p:nvSpPr>
        <p:spPr bwMode="auto">
          <a:xfrm>
            <a:off x="3708400" y="789385"/>
            <a:ext cx="719138" cy="276999"/>
          </a:xfrm>
          <a:prstGeom prst="rect">
            <a:avLst/>
          </a:prstGeom>
          <a:noFill/>
          <a:ln w="9525">
            <a:noFill/>
            <a:miter lim="800000"/>
            <a:headEnd/>
            <a:tailEnd/>
          </a:ln>
        </p:spPr>
        <p:txBody>
          <a:bodyPr>
            <a:spAutoFit/>
          </a:bodyPr>
          <a:lstStyle/>
          <a:p>
            <a:pPr>
              <a:spcBef>
                <a:spcPct val="50000"/>
              </a:spcBef>
            </a:pPr>
            <a:r>
              <a:rPr lang="zh-CN" altLang="en-US" sz="1200" b="1">
                <a:latin typeface="黑体" pitchFamily="49" charset="-122"/>
                <a:ea typeface="黑体" pitchFamily="49" charset="-122"/>
              </a:rPr>
              <a:t>影响</a:t>
            </a:r>
          </a:p>
        </p:txBody>
      </p:sp>
      <p:sp>
        <p:nvSpPr>
          <p:cNvPr id="6196" name="Text Box 52"/>
          <p:cNvSpPr txBox="1">
            <a:spLocks noChangeArrowheads="1"/>
          </p:cNvSpPr>
          <p:nvPr/>
        </p:nvSpPr>
        <p:spPr bwMode="auto">
          <a:xfrm>
            <a:off x="5148264" y="789385"/>
            <a:ext cx="719137" cy="276999"/>
          </a:xfrm>
          <a:prstGeom prst="rect">
            <a:avLst/>
          </a:prstGeom>
          <a:noFill/>
          <a:ln w="9525">
            <a:noFill/>
            <a:miter lim="800000"/>
            <a:headEnd/>
            <a:tailEnd/>
          </a:ln>
        </p:spPr>
        <p:txBody>
          <a:bodyPr>
            <a:spAutoFit/>
          </a:bodyPr>
          <a:lstStyle/>
          <a:p>
            <a:pPr>
              <a:spcBef>
                <a:spcPct val="50000"/>
              </a:spcBef>
            </a:pPr>
            <a:r>
              <a:rPr lang="zh-CN" altLang="en-US" sz="1200" b="1">
                <a:latin typeface="黑体" pitchFamily="49" charset="-122"/>
                <a:ea typeface="黑体" pitchFamily="49" charset="-122"/>
              </a:rPr>
              <a:t>影响</a:t>
            </a:r>
          </a:p>
        </p:txBody>
      </p:sp>
      <p:sp>
        <p:nvSpPr>
          <p:cNvPr id="6197" name="Text Box 53"/>
          <p:cNvSpPr txBox="1">
            <a:spLocks noChangeArrowheads="1"/>
          </p:cNvSpPr>
          <p:nvPr/>
        </p:nvSpPr>
        <p:spPr bwMode="auto">
          <a:xfrm>
            <a:off x="6948489" y="2409825"/>
            <a:ext cx="719137" cy="276999"/>
          </a:xfrm>
          <a:prstGeom prst="rect">
            <a:avLst/>
          </a:prstGeom>
          <a:noFill/>
          <a:ln w="9525">
            <a:noFill/>
            <a:miter lim="800000"/>
            <a:headEnd/>
            <a:tailEnd/>
          </a:ln>
        </p:spPr>
        <p:txBody>
          <a:bodyPr>
            <a:spAutoFit/>
          </a:bodyPr>
          <a:lstStyle/>
          <a:p>
            <a:pPr>
              <a:spcBef>
                <a:spcPct val="50000"/>
              </a:spcBef>
            </a:pPr>
            <a:r>
              <a:rPr lang="zh-CN" altLang="en-US" sz="1200" b="1">
                <a:latin typeface="黑体" pitchFamily="49" charset="-122"/>
                <a:ea typeface="黑体" pitchFamily="49" charset="-122"/>
              </a:rPr>
              <a:t>影响</a:t>
            </a:r>
          </a:p>
        </p:txBody>
      </p:sp>
      <p:sp>
        <p:nvSpPr>
          <p:cNvPr id="6198" name="Rectangle 55"/>
          <p:cNvSpPr>
            <a:spLocks noChangeArrowheads="1"/>
          </p:cNvSpPr>
          <p:nvPr/>
        </p:nvSpPr>
        <p:spPr bwMode="auto">
          <a:xfrm>
            <a:off x="3563938" y="3227071"/>
            <a:ext cx="1928733" cy="369332"/>
          </a:xfrm>
          <a:prstGeom prst="rect">
            <a:avLst/>
          </a:prstGeom>
          <a:noFill/>
          <a:ln w="9525">
            <a:noFill/>
            <a:miter lim="800000"/>
            <a:headEnd/>
            <a:tailEnd/>
          </a:ln>
        </p:spPr>
        <p:txBody>
          <a:bodyPr wrap="none" anchor="ctr">
            <a:spAutoFit/>
          </a:bodyPr>
          <a:lstStyle/>
          <a:p>
            <a:pPr eaLnBrk="0" hangingPunct="0"/>
            <a:r>
              <a:rPr lang="zh-CN" altLang="en-US" b="1">
                <a:latin typeface="黑体" pitchFamily="49" charset="-122"/>
                <a:ea typeface="黑体" pitchFamily="49" charset="-122"/>
              </a:rPr>
              <a:t>工业生产过程图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8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8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8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8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8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19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1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1" grpId="0"/>
      <p:bldP spid="6182" grpId="0"/>
      <p:bldP spid="6184" grpId="0"/>
      <p:bldP spid="6185" grpId="0"/>
      <p:bldP spid="6186" grpId="0"/>
      <p:bldP spid="6187" grpId="0"/>
      <p:bldP spid="6188" grpId="0"/>
      <p:bldP spid="6189" grpId="0"/>
      <p:bldP spid="619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ChangeArrowheads="1"/>
          </p:cNvSpPr>
          <p:nvPr/>
        </p:nvSpPr>
        <p:spPr bwMode="auto">
          <a:xfrm>
            <a:off x="4211638" y="375911"/>
            <a:ext cx="4932362" cy="1323439"/>
          </a:xfrm>
          <a:prstGeom prst="rect">
            <a:avLst/>
          </a:prstGeom>
          <a:solidFill>
            <a:schemeClr val="bg1">
              <a:lumMod val="20000"/>
              <a:lumOff val="80000"/>
            </a:schemeClr>
          </a:solidFill>
          <a:ln w="9525">
            <a:noFill/>
            <a:miter lim="800000"/>
            <a:headEnd/>
            <a:tailEnd/>
          </a:ln>
        </p:spPr>
        <p:txBody>
          <a:bodyPr anchor="ctr">
            <a:spAutoFit/>
          </a:bodyPr>
          <a:lstStyle/>
          <a:p>
            <a:pPr>
              <a:defRPr/>
            </a:pPr>
            <a:r>
              <a:rPr lang="zh-CN" altLang="en-US" sz="2000" dirty="0">
                <a:latin typeface="楷体" pitchFamily="49" charset="-122"/>
                <a:ea typeface="楷体" pitchFamily="49" charset="-122"/>
              </a:rPr>
              <a:t>澳大利亚是世界主要蔗糖生产和出口国，甘蔗种植区主要分布在东部沿海多雨的平原和河谷地带，所产蔗糖的</a:t>
            </a:r>
            <a:r>
              <a:rPr lang="en-US" altLang="zh-CN" sz="2000" dirty="0">
                <a:latin typeface="楷体" pitchFamily="49" charset="-122"/>
                <a:ea typeface="楷体" pitchFamily="49" charset="-122"/>
              </a:rPr>
              <a:t>75</a:t>
            </a:r>
            <a:r>
              <a:rPr lang="zh-CN" altLang="en-US" sz="2000" dirty="0">
                <a:latin typeface="楷体" pitchFamily="49" charset="-122"/>
                <a:ea typeface="楷体" pitchFamily="49" charset="-122"/>
              </a:rPr>
              <a:t>％以上销往</a:t>
            </a:r>
            <a:r>
              <a:rPr lang="en-US" altLang="zh-CN" sz="2000" dirty="0">
                <a:latin typeface="楷体" pitchFamily="49" charset="-122"/>
                <a:ea typeface="楷体" pitchFamily="49" charset="-122"/>
              </a:rPr>
              <a:t>30</a:t>
            </a:r>
            <a:r>
              <a:rPr lang="zh-CN" altLang="en-US" sz="2000" dirty="0">
                <a:latin typeface="楷体" pitchFamily="49" charset="-122"/>
                <a:ea typeface="楷体" pitchFamily="49" charset="-122"/>
              </a:rPr>
              <a:t>多个国家和地区。</a:t>
            </a:r>
          </a:p>
        </p:txBody>
      </p:sp>
      <p:sp>
        <p:nvSpPr>
          <p:cNvPr id="349188" name="Rectangle 4"/>
          <p:cNvSpPr>
            <a:spLocks noChangeArrowheads="1"/>
          </p:cNvSpPr>
          <p:nvPr/>
        </p:nvSpPr>
        <p:spPr bwMode="auto">
          <a:xfrm>
            <a:off x="0" y="3580458"/>
            <a:ext cx="9232053" cy="1384995"/>
          </a:xfrm>
          <a:prstGeom prst="rect">
            <a:avLst/>
          </a:prstGeom>
          <a:noFill/>
          <a:ln w="9525">
            <a:noFill/>
            <a:miter lim="800000"/>
            <a:headEnd/>
            <a:tailEnd/>
          </a:ln>
        </p:spPr>
        <p:txBody>
          <a:bodyPr wrap="square" anchor="ctr">
            <a:spAutoFit/>
          </a:bodyPr>
          <a:lstStyle/>
          <a:p>
            <a:r>
              <a:rPr lang="zh-CN" altLang="en-US" sz="2800" dirty="0">
                <a:solidFill>
                  <a:srgbClr val="FF0000"/>
                </a:solidFill>
                <a:latin typeface="黑体" pitchFamily="49" charset="-122"/>
                <a:ea typeface="黑体" pitchFamily="49" charset="-122"/>
              </a:rPr>
              <a:t>主要分布在东部沿海地区（甘蔗种植区）。接近原料地（原料指向）；接近港口，交通便利；城市多，接近市场。</a:t>
            </a:r>
          </a:p>
        </p:txBody>
      </p:sp>
      <p:pic>
        <p:nvPicPr>
          <p:cNvPr id="21508" name="图片 4" descr="澳大利亚"/>
          <p:cNvPicPr>
            <a:picLocks noChangeAspect="1" noChangeArrowheads="1"/>
          </p:cNvPicPr>
          <p:nvPr/>
        </p:nvPicPr>
        <p:blipFill>
          <a:blip r:embed="rId2" cstate="print"/>
          <a:srcRect/>
          <a:stretch>
            <a:fillRect/>
          </a:stretch>
        </p:blipFill>
        <p:spPr bwMode="auto">
          <a:xfrm>
            <a:off x="1" y="303610"/>
            <a:ext cx="4214813" cy="2678906"/>
          </a:xfrm>
          <a:prstGeom prst="rect">
            <a:avLst/>
          </a:prstGeom>
          <a:noFill/>
          <a:ln w="9525">
            <a:noFill/>
            <a:miter lim="800000"/>
            <a:headEnd/>
            <a:tailEnd/>
          </a:ln>
        </p:spPr>
      </p:pic>
      <p:pic>
        <p:nvPicPr>
          <p:cNvPr id="21509" name="Picture 6" descr="https://timgsa.baidu.com/timg?image&amp;quality=80&amp;size=b9999_10000&amp;sec=1576475571702&amp;di=9517770e698ad508d442f53857296866&amp;imgtype=jpg&amp;src=http%3A%2F%2Fwww.xulv.net%2Fd%2Ffile%2Fmeishi%2Fjiankangyangsheng%2F2017-03-14%2F6fc0468ced954d632d0569ac100b8dbf.png"/>
          <p:cNvPicPr>
            <a:picLocks noChangeAspect="1" noChangeArrowheads="1"/>
          </p:cNvPicPr>
          <p:nvPr/>
        </p:nvPicPr>
        <p:blipFill>
          <a:blip r:embed="rId3" cstate="print"/>
          <a:srcRect/>
          <a:stretch>
            <a:fillRect/>
          </a:stretch>
        </p:blipFill>
        <p:spPr bwMode="auto">
          <a:xfrm>
            <a:off x="4238733" y="1856345"/>
            <a:ext cx="2460625" cy="1383506"/>
          </a:xfrm>
          <a:prstGeom prst="rect">
            <a:avLst/>
          </a:prstGeom>
          <a:noFill/>
          <a:ln w="9525">
            <a:noFill/>
            <a:miter lim="800000"/>
            <a:headEnd/>
            <a:tailEnd/>
          </a:ln>
        </p:spPr>
      </p:pic>
      <p:pic>
        <p:nvPicPr>
          <p:cNvPr id="21510" name="Picture 8" descr="https://timgsa.baidu.com/timg?image&amp;quality=80&amp;size=b9999_10000&amp;sec=1576475630188&amp;di=c34447c1be3dcf0f8e18d4bf7a128e9d&amp;imgtype=0&amp;src=http%3A%2F%2Fimage01.71.net%2Fimage01%2F25%2F07%2F13%2F55%2F5b88e852-f34d-4fd5-bb7e-f8106cc198e2.jpg"/>
          <p:cNvPicPr>
            <a:picLocks noChangeAspect="1" noChangeArrowheads="1"/>
          </p:cNvPicPr>
          <p:nvPr/>
        </p:nvPicPr>
        <p:blipFill>
          <a:blip r:embed="rId4" cstate="print"/>
          <a:srcRect/>
          <a:stretch>
            <a:fillRect/>
          </a:stretch>
        </p:blipFill>
        <p:spPr bwMode="auto">
          <a:xfrm>
            <a:off x="6911976" y="1815704"/>
            <a:ext cx="2232025" cy="1437084"/>
          </a:xfrm>
          <a:prstGeom prst="rect">
            <a:avLst/>
          </a:prstGeom>
          <a:noFill/>
          <a:ln w="9525">
            <a:noFill/>
            <a:miter lim="800000"/>
            <a:headEnd/>
            <a:tailEnd/>
          </a:ln>
        </p:spPr>
      </p:pic>
      <p:sp>
        <p:nvSpPr>
          <p:cNvPr id="21511" name="矩形 6"/>
          <p:cNvSpPr>
            <a:spLocks noChangeArrowheads="1"/>
          </p:cNvSpPr>
          <p:nvPr/>
        </p:nvSpPr>
        <p:spPr bwMode="auto">
          <a:xfrm>
            <a:off x="0" y="3280993"/>
            <a:ext cx="8426027" cy="369332"/>
          </a:xfrm>
          <a:prstGeom prst="rect">
            <a:avLst/>
          </a:prstGeom>
          <a:noFill/>
          <a:ln w="9525">
            <a:noFill/>
            <a:miter lim="800000"/>
            <a:headEnd/>
            <a:tailEnd/>
          </a:ln>
        </p:spPr>
        <p:txBody>
          <a:bodyPr wrap="square">
            <a:spAutoFit/>
          </a:bodyPr>
          <a:lstStyle/>
          <a:p>
            <a:r>
              <a:rPr lang="zh-CN" altLang="en-US" dirty="0" smtClean="0">
                <a:latin typeface="黑体" pitchFamily="49" charset="-122"/>
              </a:rPr>
              <a:t>问题：指</a:t>
            </a:r>
            <a:r>
              <a:rPr lang="zh-CN" altLang="en-US" dirty="0">
                <a:latin typeface="黑体" pitchFamily="49" charset="-122"/>
              </a:rPr>
              <a:t>出澳大利亚蔗糖加工业的主要分布地区，简述其区位因素。（</a:t>
            </a:r>
            <a:r>
              <a:rPr lang="en-US" altLang="zh-CN" dirty="0">
                <a:latin typeface="黑体" pitchFamily="49" charset="-122"/>
              </a:rPr>
              <a:t>7</a:t>
            </a:r>
            <a:r>
              <a:rPr lang="zh-CN" altLang="en-US" dirty="0">
                <a:latin typeface="黑体" pitchFamily="49" charset="-122"/>
              </a:rPr>
              <a:t>分）</a:t>
            </a:r>
          </a:p>
        </p:txBody>
      </p:sp>
      <p:sp>
        <p:nvSpPr>
          <p:cNvPr id="21512" name="TextBox 7"/>
          <p:cNvSpPr txBox="1">
            <a:spLocks noChangeArrowheads="1"/>
          </p:cNvSpPr>
          <p:nvPr/>
        </p:nvSpPr>
        <p:spPr bwMode="auto">
          <a:xfrm>
            <a:off x="5724525" y="2842022"/>
            <a:ext cx="935038" cy="369332"/>
          </a:xfrm>
          <a:prstGeom prst="rect">
            <a:avLst/>
          </a:prstGeom>
          <a:noFill/>
          <a:ln w="9525">
            <a:noFill/>
            <a:miter lim="800000"/>
            <a:headEnd/>
            <a:tailEnd/>
          </a:ln>
        </p:spPr>
        <p:txBody>
          <a:bodyPr>
            <a:spAutoFit/>
          </a:bodyPr>
          <a:lstStyle/>
          <a:p>
            <a:r>
              <a:rPr lang="en-US" altLang="zh-CN">
                <a:solidFill>
                  <a:srgbClr val="FF0000"/>
                </a:solidFill>
              </a:rPr>
              <a:t>10</a:t>
            </a:r>
            <a:r>
              <a:rPr lang="zh-CN" altLang="en-US">
                <a:solidFill>
                  <a:srgbClr val="FF0000"/>
                </a:solidFill>
              </a:rPr>
              <a:t>吨</a:t>
            </a:r>
          </a:p>
        </p:txBody>
      </p:sp>
      <p:sp>
        <p:nvSpPr>
          <p:cNvPr id="21513" name="TextBox 8"/>
          <p:cNvSpPr txBox="1">
            <a:spLocks noChangeArrowheads="1"/>
          </p:cNvSpPr>
          <p:nvPr/>
        </p:nvSpPr>
        <p:spPr bwMode="auto">
          <a:xfrm>
            <a:off x="6948489" y="2842022"/>
            <a:ext cx="936625" cy="369332"/>
          </a:xfrm>
          <a:prstGeom prst="rect">
            <a:avLst/>
          </a:prstGeom>
          <a:noFill/>
          <a:ln w="9525">
            <a:noFill/>
            <a:miter lim="800000"/>
            <a:headEnd/>
            <a:tailEnd/>
          </a:ln>
        </p:spPr>
        <p:txBody>
          <a:bodyPr>
            <a:spAutoFit/>
          </a:bodyPr>
          <a:lstStyle/>
          <a:p>
            <a:r>
              <a:rPr lang="en-US" altLang="zh-CN">
                <a:solidFill>
                  <a:srgbClr val="FF0000"/>
                </a:solidFill>
              </a:rPr>
              <a:t>1</a:t>
            </a:r>
            <a:r>
              <a:rPr lang="zh-CN" altLang="en-US">
                <a:solidFill>
                  <a:srgbClr val="FF0000"/>
                </a:solidFill>
              </a:rPr>
              <a:t>吨</a:t>
            </a:r>
          </a:p>
        </p:txBody>
      </p:sp>
      <p:sp>
        <p:nvSpPr>
          <p:cNvPr id="10" name="TextBox 9"/>
          <p:cNvSpPr txBox="1"/>
          <p:nvPr/>
        </p:nvSpPr>
        <p:spPr>
          <a:xfrm>
            <a:off x="297950" y="0"/>
            <a:ext cx="2065106" cy="369332"/>
          </a:xfrm>
          <a:prstGeom prst="rect">
            <a:avLst/>
          </a:prstGeom>
          <a:solidFill>
            <a:srgbClr val="FFC000"/>
          </a:solidFill>
        </p:spPr>
        <p:txBody>
          <a:bodyPr wrap="square" rtlCol="0">
            <a:spAutoFit/>
          </a:bodyPr>
          <a:lstStyle/>
          <a:p>
            <a:r>
              <a:rPr lang="zh-CN" altLang="en-US" dirty="0" smtClean="0">
                <a:solidFill>
                  <a:srgbClr val="FF0000"/>
                </a:solidFill>
              </a:rPr>
              <a:t>抓主导，综合分析</a:t>
            </a:r>
            <a:endParaRPr lang="zh-CN" altLang="en-US" dirty="0">
              <a:solidFill>
                <a:srgbClr val="FF0000"/>
              </a:solidFill>
            </a:endParaRPr>
          </a:p>
        </p:txBody>
      </p:sp>
      <p:sp>
        <p:nvSpPr>
          <p:cNvPr id="11" name="TextBox 10"/>
          <p:cNvSpPr txBox="1"/>
          <p:nvPr/>
        </p:nvSpPr>
        <p:spPr>
          <a:xfrm>
            <a:off x="2907586" y="0"/>
            <a:ext cx="2126751" cy="369332"/>
          </a:xfrm>
          <a:prstGeom prst="rect">
            <a:avLst/>
          </a:prstGeom>
          <a:solidFill>
            <a:srgbClr val="FFC000"/>
          </a:solidFill>
        </p:spPr>
        <p:txBody>
          <a:bodyPr wrap="square" rtlCol="0">
            <a:spAutoFit/>
          </a:bodyPr>
          <a:lstStyle/>
          <a:p>
            <a:r>
              <a:rPr lang="zh-CN" altLang="en-US" dirty="0" smtClean="0">
                <a:solidFill>
                  <a:srgbClr val="FF0000"/>
                </a:solidFill>
              </a:rPr>
              <a:t>表达：读、点、评</a:t>
            </a:r>
            <a:endParaRPr lang="zh-CN" altLang="en-US" dirty="0">
              <a:solidFill>
                <a:srgbClr val="FF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491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88" grpId="0" autoUpdateAnimBg="0"/>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ChangeArrowheads="1"/>
          </p:cNvSpPr>
          <p:nvPr/>
        </p:nvSpPr>
        <p:spPr bwMode="auto">
          <a:xfrm>
            <a:off x="0" y="146008"/>
            <a:ext cx="8858250" cy="1015663"/>
          </a:xfrm>
          <a:prstGeom prst="rect">
            <a:avLst/>
          </a:prstGeom>
          <a:noFill/>
          <a:ln w="9525">
            <a:noFill/>
            <a:miter lim="800000"/>
            <a:headEnd/>
            <a:tailEnd/>
          </a:ln>
        </p:spPr>
        <p:txBody>
          <a:bodyPr anchor="ctr">
            <a:spAutoFit/>
          </a:bodyPr>
          <a:lstStyle/>
          <a:p>
            <a:pPr indent="304800" eaLnBrk="0" hangingPunct="0">
              <a:tabLst>
                <a:tab pos="1466850" algn="l"/>
                <a:tab pos="2667000" algn="l"/>
                <a:tab pos="3867150" algn="l"/>
              </a:tabLst>
            </a:pPr>
            <a:r>
              <a:rPr lang="zh-CN" altLang="en-US" sz="2000" b="1" dirty="0" smtClean="0">
                <a:latin typeface="黑体" pitchFamily="49" charset="-122"/>
                <a:ea typeface="黑体" pitchFamily="49" charset="-122"/>
                <a:cs typeface="Times New Roman" pitchFamily="18" charset="0"/>
              </a:rPr>
              <a:t>读</a:t>
            </a:r>
            <a:r>
              <a:rPr lang="zh-CN" altLang="en-US" sz="2000" b="1" dirty="0">
                <a:latin typeface="黑体" pitchFamily="49" charset="-122"/>
                <a:ea typeface="黑体" pitchFamily="49" charset="-122"/>
                <a:cs typeface="Times New Roman" pitchFamily="18" charset="0"/>
              </a:rPr>
              <a:t>图和材料，回答问题</a:t>
            </a:r>
            <a:endParaRPr lang="en-US" altLang="zh-CN" sz="2000" dirty="0">
              <a:latin typeface="黑体" pitchFamily="49" charset="-122"/>
              <a:ea typeface="黑体" pitchFamily="49" charset="-122"/>
              <a:cs typeface="Times New Roman" pitchFamily="18" charset="0"/>
            </a:endParaRPr>
          </a:p>
          <a:p>
            <a:pPr indent="304800" eaLnBrk="0" hangingPunct="0">
              <a:tabLst>
                <a:tab pos="1466850" algn="l"/>
                <a:tab pos="2667000" algn="l"/>
                <a:tab pos="3867150" algn="l"/>
              </a:tabLst>
            </a:pPr>
            <a:r>
              <a:rPr lang="zh-CN" altLang="en-US" sz="2000" b="1" dirty="0">
                <a:latin typeface="楷体_GB2312" pitchFamily="49" charset="-122"/>
                <a:ea typeface="楷体_GB2312" pitchFamily="49" charset="-122"/>
                <a:cs typeface="Times New Roman" pitchFamily="18" charset="0"/>
              </a:rPr>
              <a:t>材料：中国工业布局受政治、资源、市场等因素影响而不断变化，</a:t>
            </a:r>
            <a:r>
              <a:rPr lang="zh-CN" altLang="en-US" sz="2000" b="1" dirty="0">
                <a:latin typeface="楷体" pitchFamily="49" charset="-122"/>
                <a:ea typeface="楷体_GB2312" pitchFamily="49" charset="-122"/>
                <a:cs typeface="Times New Roman" pitchFamily="18" charset="0"/>
              </a:rPr>
              <a:t>“</a:t>
            </a:r>
            <a:r>
              <a:rPr lang="zh-CN" altLang="en-US" sz="2000" b="1" dirty="0">
                <a:latin typeface="楷体_GB2312" pitchFamily="49" charset="-122"/>
                <a:ea typeface="楷体_GB2312" pitchFamily="49" charset="-122"/>
                <a:cs typeface="Times New Roman" pitchFamily="18" charset="0"/>
              </a:rPr>
              <a:t>十二五</a:t>
            </a:r>
            <a:r>
              <a:rPr lang="zh-CN" altLang="en-US" sz="2000" b="1" dirty="0">
                <a:latin typeface="楷体" pitchFamily="49" charset="-122"/>
                <a:ea typeface="楷体_GB2312" pitchFamily="49" charset="-122"/>
                <a:cs typeface="Times New Roman" pitchFamily="18" charset="0"/>
              </a:rPr>
              <a:t>”</a:t>
            </a:r>
            <a:r>
              <a:rPr lang="zh-CN" altLang="en-US" sz="2000" b="1" dirty="0">
                <a:latin typeface="楷体_GB2312" pitchFamily="49" charset="-122"/>
                <a:ea typeface="楷体_GB2312" pitchFamily="49" charset="-122"/>
                <a:cs typeface="Times New Roman" pitchFamily="18" charset="0"/>
              </a:rPr>
              <a:t>期间，依据国家区域发展新棋局，要依托黄金水道，建设长江经济带。</a:t>
            </a:r>
            <a:endParaRPr lang="zh-CN" altLang="en-US" sz="2000" b="1" dirty="0">
              <a:latin typeface="楷体_GB2312" pitchFamily="49" charset="-122"/>
              <a:ea typeface="楷体_GB2312" pitchFamily="49" charset="-122"/>
            </a:endParaRPr>
          </a:p>
        </p:txBody>
      </p:sp>
      <p:pic>
        <p:nvPicPr>
          <p:cNvPr id="12292" name="Picture 38" descr="图9 长江"/>
          <p:cNvPicPr>
            <a:picLocks noChangeAspect="1" noChangeArrowheads="1"/>
          </p:cNvPicPr>
          <p:nvPr/>
        </p:nvPicPr>
        <p:blipFill>
          <a:blip r:embed="rId2" cstate="print"/>
          <a:srcRect/>
          <a:stretch>
            <a:fillRect/>
          </a:stretch>
        </p:blipFill>
        <p:spPr bwMode="auto">
          <a:xfrm>
            <a:off x="690987" y="1083892"/>
            <a:ext cx="7643812" cy="2134791"/>
          </a:xfrm>
          <a:prstGeom prst="rect">
            <a:avLst/>
          </a:prstGeom>
          <a:noFill/>
          <a:ln w="9525">
            <a:noFill/>
            <a:miter lim="800000"/>
            <a:headEnd/>
            <a:tailEnd/>
          </a:ln>
        </p:spPr>
      </p:pic>
      <p:sp>
        <p:nvSpPr>
          <p:cNvPr id="12293" name="Rectangle 4"/>
          <p:cNvSpPr>
            <a:spLocks noChangeArrowheads="1"/>
          </p:cNvSpPr>
          <p:nvPr/>
        </p:nvSpPr>
        <p:spPr bwMode="auto">
          <a:xfrm>
            <a:off x="500064" y="3169599"/>
            <a:ext cx="8143875" cy="400110"/>
          </a:xfrm>
          <a:prstGeom prst="rect">
            <a:avLst/>
          </a:prstGeom>
          <a:noFill/>
          <a:ln w="9525">
            <a:noFill/>
            <a:miter lim="800000"/>
            <a:headEnd/>
            <a:tailEnd/>
          </a:ln>
        </p:spPr>
        <p:txBody>
          <a:bodyPr anchor="ctr">
            <a:spAutoFit/>
          </a:bodyPr>
          <a:lstStyle/>
          <a:p>
            <a:pPr eaLnBrk="0" hangingPunct="0">
              <a:tabLst>
                <a:tab pos="1466850" algn="l"/>
                <a:tab pos="2667000" algn="l"/>
                <a:tab pos="3867150" algn="l"/>
              </a:tabLst>
            </a:pPr>
            <a:r>
              <a:rPr lang="zh-CN" altLang="en-US" sz="2000" b="1" dirty="0" smtClean="0">
                <a:latin typeface="黑体" pitchFamily="49" charset="-122"/>
                <a:ea typeface="黑体" pitchFamily="49" charset="-122"/>
                <a:cs typeface="Times New Roman" pitchFamily="18" charset="0"/>
              </a:rPr>
              <a:t>问题：与</a:t>
            </a:r>
            <a:r>
              <a:rPr lang="zh-CN" altLang="en-US" sz="2000" b="1" dirty="0">
                <a:latin typeface="黑体" pitchFamily="49" charset="-122"/>
                <a:ea typeface="黑体" pitchFamily="49" charset="-122"/>
                <a:cs typeface="Times New Roman" pitchFamily="18" charset="0"/>
              </a:rPr>
              <a:t>长三角地区相比，概述川渝地区发展的地理优势。（</a:t>
            </a:r>
            <a:r>
              <a:rPr lang="en-US" altLang="zh-CN" sz="2000" b="1" dirty="0">
                <a:latin typeface="黑体" pitchFamily="49" charset="-122"/>
                <a:ea typeface="黑体" pitchFamily="49" charset="-122"/>
                <a:cs typeface="Times New Roman" pitchFamily="18" charset="0"/>
              </a:rPr>
              <a:t>10</a:t>
            </a:r>
            <a:r>
              <a:rPr lang="zh-CN" altLang="en-US" sz="2000" b="1" dirty="0">
                <a:latin typeface="黑体" pitchFamily="49" charset="-122"/>
                <a:ea typeface="黑体" pitchFamily="49" charset="-122"/>
                <a:cs typeface="Times New Roman" pitchFamily="18" charset="0"/>
              </a:rPr>
              <a:t>分）</a:t>
            </a:r>
          </a:p>
        </p:txBody>
      </p:sp>
      <p:sp>
        <p:nvSpPr>
          <p:cNvPr id="6" name="矩形 5"/>
          <p:cNvSpPr>
            <a:spLocks noChangeArrowheads="1"/>
          </p:cNvSpPr>
          <p:nvPr/>
        </p:nvSpPr>
        <p:spPr bwMode="auto">
          <a:xfrm>
            <a:off x="571500" y="3648260"/>
            <a:ext cx="8072438" cy="1200329"/>
          </a:xfrm>
          <a:prstGeom prst="rect">
            <a:avLst/>
          </a:prstGeom>
          <a:noFill/>
          <a:ln w="9525">
            <a:noFill/>
            <a:miter lim="800000"/>
            <a:headEnd/>
            <a:tailEnd/>
          </a:ln>
        </p:spPr>
        <p:txBody>
          <a:bodyPr>
            <a:spAutoFit/>
          </a:bodyPr>
          <a:lstStyle/>
          <a:p>
            <a:r>
              <a:rPr lang="zh-CN" altLang="en-US" sz="2400" b="1">
                <a:solidFill>
                  <a:srgbClr val="FF0000"/>
                </a:solidFill>
                <a:latin typeface="黑体" pitchFamily="49" charset="-122"/>
                <a:ea typeface="黑体" pitchFamily="49" charset="-122"/>
              </a:rPr>
              <a:t>川渝地区位于长江上游，土地广阔（面积大），价格较低；矿产、能源、水能等资源丰富，原料、动力充足；政策支持；劳动力丰富；市场广阔；经济发展潜力较大。</a:t>
            </a:r>
          </a:p>
        </p:txBody>
      </p:sp>
      <p:sp>
        <p:nvSpPr>
          <p:cNvPr id="7" name="TextBox 6"/>
          <p:cNvSpPr txBox="1"/>
          <p:nvPr/>
        </p:nvSpPr>
        <p:spPr>
          <a:xfrm>
            <a:off x="3349375" y="123290"/>
            <a:ext cx="1684962" cy="369332"/>
          </a:xfrm>
          <a:prstGeom prst="rect">
            <a:avLst/>
          </a:prstGeom>
          <a:solidFill>
            <a:srgbClr val="FFC000"/>
          </a:solidFill>
        </p:spPr>
        <p:txBody>
          <a:bodyPr wrap="square" rtlCol="0">
            <a:spAutoFit/>
          </a:bodyPr>
          <a:lstStyle/>
          <a:p>
            <a:r>
              <a:rPr lang="zh-CN" altLang="en-US" dirty="0" smtClean="0">
                <a:solidFill>
                  <a:srgbClr val="FF0000"/>
                </a:solidFill>
              </a:rPr>
              <a:t>时空对比分析</a:t>
            </a:r>
            <a:endParaRPr lang="zh-CN" altLang="en-US" dirty="0">
              <a:solidFill>
                <a:srgbClr val="FF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1"/>
          <p:cNvSpPr txBox="1">
            <a:spLocks noChangeArrowheads="1"/>
          </p:cNvSpPr>
          <p:nvPr/>
        </p:nvSpPr>
        <p:spPr bwMode="auto">
          <a:xfrm>
            <a:off x="0" y="0"/>
            <a:ext cx="9144000" cy="1015663"/>
          </a:xfrm>
          <a:prstGeom prst="rect">
            <a:avLst/>
          </a:prstGeom>
          <a:solidFill>
            <a:schemeClr val="bg1">
              <a:lumMod val="20000"/>
              <a:lumOff val="80000"/>
            </a:schemeClr>
          </a:solidFill>
          <a:ln w="9525">
            <a:noFill/>
            <a:miter lim="800000"/>
            <a:headEnd/>
            <a:tailEnd/>
          </a:ln>
        </p:spPr>
        <p:txBody>
          <a:bodyPr>
            <a:spAutoFit/>
          </a:bodyPr>
          <a:lstStyle/>
          <a:p>
            <a:pPr>
              <a:defRPr/>
            </a:pPr>
            <a:r>
              <a:rPr lang="zh-CN" altLang="en-US" sz="2000" dirty="0">
                <a:latin typeface="楷体" pitchFamily="49" charset="-122"/>
                <a:ea typeface="楷体" pitchFamily="49" charset="-122"/>
              </a:rPr>
              <a:t>材料：国家大力推进信息化、工业化协同发展，实施精准扶贫政策，为大别山区农产品加工业发展带来新契机。</a:t>
            </a:r>
          </a:p>
          <a:p>
            <a:pPr>
              <a:defRPr/>
            </a:pPr>
            <a:r>
              <a:rPr lang="zh-CN" altLang="en-US" sz="2000" dirty="0" smtClean="0">
                <a:latin typeface="黑体" pitchFamily="49" charset="-122"/>
              </a:rPr>
              <a:t>问题：阐</a:t>
            </a:r>
            <a:r>
              <a:rPr lang="zh-CN" altLang="en-US" sz="2000" dirty="0">
                <a:latin typeface="黑体" pitchFamily="49" charset="-122"/>
              </a:rPr>
              <a:t>述大别山区发展农产品加工业的有利因素。（</a:t>
            </a:r>
            <a:r>
              <a:rPr lang="en-US" altLang="zh-CN" sz="2000" dirty="0">
                <a:latin typeface="黑体" pitchFamily="49" charset="-122"/>
              </a:rPr>
              <a:t>8</a:t>
            </a:r>
            <a:r>
              <a:rPr lang="zh-CN" altLang="en-US" sz="2000" dirty="0">
                <a:latin typeface="黑体" pitchFamily="49" charset="-122"/>
              </a:rPr>
              <a:t>分）</a:t>
            </a:r>
          </a:p>
        </p:txBody>
      </p:sp>
      <p:sp>
        <p:nvSpPr>
          <p:cNvPr id="3" name="TextBox 2"/>
          <p:cNvSpPr txBox="1">
            <a:spLocks noChangeArrowheads="1"/>
          </p:cNvSpPr>
          <p:nvPr/>
        </p:nvSpPr>
        <p:spPr bwMode="auto">
          <a:xfrm>
            <a:off x="214314" y="3813572"/>
            <a:ext cx="8929687" cy="646331"/>
          </a:xfrm>
          <a:prstGeom prst="rect">
            <a:avLst/>
          </a:prstGeom>
          <a:noFill/>
          <a:ln w="9525">
            <a:noFill/>
            <a:miter lim="800000"/>
            <a:headEnd/>
            <a:tailEnd/>
          </a:ln>
        </p:spPr>
        <p:txBody>
          <a:bodyPr>
            <a:spAutoFit/>
          </a:bodyPr>
          <a:lstStyle/>
          <a:p>
            <a:r>
              <a:rPr lang="zh-CN" altLang="en-US">
                <a:solidFill>
                  <a:srgbClr val="FF0000"/>
                </a:solidFill>
                <a:latin typeface="黑体" pitchFamily="49" charset="-122"/>
              </a:rPr>
              <a:t>政策和技术支持；农产品资源丰富，接近原料地；距合肥、武汉等大中城市较近，市场广阔；修建高速公路，交通运输条件改善。</a:t>
            </a:r>
          </a:p>
        </p:txBody>
      </p:sp>
      <p:pic>
        <p:nvPicPr>
          <p:cNvPr id="22532" name="Picture 4" descr="1"/>
          <p:cNvPicPr>
            <a:picLocks noChangeAspect="1" noChangeArrowheads="1"/>
          </p:cNvPicPr>
          <p:nvPr/>
        </p:nvPicPr>
        <p:blipFill>
          <a:blip r:embed="rId2" cstate="print"/>
          <a:srcRect r="51625" b="53827"/>
          <a:stretch>
            <a:fillRect/>
          </a:stretch>
        </p:blipFill>
        <p:spPr bwMode="auto">
          <a:xfrm>
            <a:off x="179388" y="985812"/>
            <a:ext cx="4779962" cy="2753915"/>
          </a:xfrm>
          <a:prstGeom prst="rect">
            <a:avLst/>
          </a:prstGeom>
          <a:noFill/>
          <a:ln w="9525">
            <a:noFill/>
            <a:miter lim="800000"/>
            <a:headEnd/>
            <a:tailEnd/>
          </a:ln>
        </p:spPr>
      </p:pic>
      <p:pic>
        <p:nvPicPr>
          <p:cNvPr id="22533" name="Picture 6" descr="https://ss1.bdstatic.com/70cFvXSh_Q1YnxGkpoWK1HF6hhy/it/u=1225794488,2311212023&amp;fm=26&amp;gp=0.jpg"/>
          <p:cNvPicPr>
            <a:picLocks noChangeAspect="1" noChangeArrowheads="1"/>
          </p:cNvPicPr>
          <p:nvPr/>
        </p:nvPicPr>
        <p:blipFill>
          <a:blip r:embed="rId3" cstate="print"/>
          <a:srcRect/>
          <a:stretch>
            <a:fillRect/>
          </a:stretch>
        </p:blipFill>
        <p:spPr bwMode="auto">
          <a:xfrm>
            <a:off x="5080531" y="992612"/>
            <a:ext cx="3168650" cy="888206"/>
          </a:xfrm>
          <a:prstGeom prst="rect">
            <a:avLst/>
          </a:prstGeom>
          <a:noFill/>
          <a:ln w="9525">
            <a:noFill/>
            <a:miter lim="800000"/>
            <a:headEnd/>
            <a:tailEnd/>
          </a:ln>
        </p:spPr>
      </p:pic>
      <p:pic>
        <p:nvPicPr>
          <p:cNvPr id="22534" name="Picture 8" descr="https://timgsa.baidu.com/timg?image&amp;quality=80&amp;size=b9999_10000&amp;sec=1576476191437&amp;di=0a90339d93078ec142c50d6510725ba1&amp;imgtype=0&amp;src=http%3A%2F%2Fwww.tbw-xie.com%2FtuxieJDEwLmFsaWNkbi5jb20vYmFvL3VwbG9hZGVkL2kxLzE2NjQwMjM2NzQvTzFDTjAxRWNUcno0MWQwamNRMTdtTDNfISExNjY0MDIzNjc0JDk.jpg"/>
          <p:cNvPicPr>
            <a:picLocks noChangeAspect="1" noChangeArrowheads="1"/>
          </p:cNvPicPr>
          <p:nvPr/>
        </p:nvPicPr>
        <p:blipFill>
          <a:blip r:embed="rId4" cstate="print"/>
          <a:srcRect/>
          <a:stretch>
            <a:fillRect/>
          </a:stretch>
        </p:blipFill>
        <p:spPr bwMode="auto">
          <a:xfrm>
            <a:off x="5080531" y="1870553"/>
            <a:ext cx="3168650" cy="1079897"/>
          </a:xfrm>
          <a:prstGeom prst="rect">
            <a:avLst/>
          </a:prstGeom>
          <a:noFill/>
          <a:ln w="9525">
            <a:noFill/>
            <a:miter lim="800000"/>
            <a:headEnd/>
            <a:tailEnd/>
          </a:ln>
        </p:spPr>
      </p:pic>
      <p:pic>
        <p:nvPicPr>
          <p:cNvPr id="22535" name="Picture 10" descr="https://timgsa.baidu.com/timg?image&amp;quality=80&amp;size=b9999_10000&amp;sec=1576479346649&amp;di=d488ebca323ba8c822d93ba766f190ef&amp;imgtype=0&amp;src=http%3A%2F%2Fimg.yxad.cn%2Fimages%2F20181202%2Ff3daa92aeb9b42558459f8633a185197.jpeg"/>
          <p:cNvPicPr>
            <a:picLocks noChangeAspect="1" noChangeArrowheads="1"/>
          </p:cNvPicPr>
          <p:nvPr/>
        </p:nvPicPr>
        <p:blipFill>
          <a:blip r:embed="rId5" cstate="print"/>
          <a:srcRect b="13396"/>
          <a:stretch>
            <a:fillRect/>
          </a:stretch>
        </p:blipFill>
        <p:spPr bwMode="auto">
          <a:xfrm>
            <a:off x="5080529" y="2855622"/>
            <a:ext cx="3168650" cy="1026319"/>
          </a:xfrm>
          <a:prstGeom prst="rect">
            <a:avLst/>
          </a:prstGeom>
          <a:noFill/>
          <a:ln w="9525">
            <a:noFill/>
            <a:miter lim="800000"/>
            <a:headEnd/>
            <a:tailEnd/>
          </a:ln>
        </p:spPr>
      </p:pic>
      <p:sp>
        <p:nvSpPr>
          <p:cNvPr id="8" name="TextBox 7"/>
          <p:cNvSpPr txBox="1"/>
          <p:nvPr/>
        </p:nvSpPr>
        <p:spPr>
          <a:xfrm>
            <a:off x="6688476" y="390418"/>
            <a:ext cx="1684962" cy="369332"/>
          </a:xfrm>
          <a:prstGeom prst="rect">
            <a:avLst/>
          </a:prstGeom>
          <a:solidFill>
            <a:srgbClr val="FFC000"/>
          </a:solidFill>
        </p:spPr>
        <p:txBody>
          <a:bodyPr wrap="square" rtlCol="0">
            <a:spAutoFit/>
          </a:bodyPr>
          <a:lstStyle/>
          <a:p>
            <a:r>
              <a:rPr lang="zh-CN" altLang="en-US" dirty="0" smtClean="0">
                <a:solidFill>
                  <a:srgbClr val="FF0000"/>
                </a:solidFill>
              </a:rPr>
              <a:t>时空对比分析</a:t>
            </a:r>
            <a:endParaRPr lang="zh-CN" altLang="en-US" dirty="0">
              <a:solidFill>
                <a:srgbClr val="FF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ChangeArrowheads="1"/>
          </p:cNvSpPr>
          <p:nvPr/>
        </p:nvSpPr>
        <p:spPr bwMode="auto">
          <a:xfrm>
            <a:off x="0" y="12627"/>
            <a:ext cx="9144000" cy="1815882"/>
          </a:xfrm>
          <a:prstGeom prst="rect">
            <a:avLst/>
          </a:prstGeom>
          <a:noFill/>
          <a:ln w="9525">
            <a:noFill/>
            <a:miter lim="800000"/>
            <a:headEnd/>
            <a:tailEnd/>
          </a:ln>
        </p:spPr>
        <p:txBody>
          <a:bodyPr anchor="ctr">
            <a:spAutoFit/>
          </a:bodyPr>
          <a:lstStyle/>
          <a:p>
            <a:pPr indent="266700" eaLnBrk="0" hangingPunct="0"/>
            <a:r>
              <a:rPr lang="zh-CN" sz="1600" dirty="0">
                <a:latin typeface="Calibri" pitchFamily="34" charset="0"/>
                <a:ea typeface="宋体" pitchFamily="2" charset="-122"/>
              </a:rPr>
              <a:t>阅读图文材料，完成下列要求。</a:t>
            </a:r>
            <a:endParaRPr lang="en-US" altLang="zh-CN" sz="1600" dirty="0"/>
          </a:p>
          <a:p>
            <a:pPr indent="266700" eaLnBrk="0" hangingPunct="0"/>
            <a:r>
              <a:rPr lang="zh-CN" altLang="en-US" sz="1600" dirty="0" smtClean="0">
                <a:latin typeface="楷体" pitchFamily="49" charset="-122"/>
                <a:ea typeface="楷体" pitchFamily="49" charset="-122"/>
                <a:cs typeface="Times New Roman" pitchFamily="18" charset="0"/>
              </a:rPr>
              <a:t>  澳</a:t>
            </a:r>
            <a:r>
              <a:rPr lang="zh-CN" altLang="en-US" sz="1600" dirty="0">
                <a:latin typeface="楷体" pitchFamily="49" charset="-122"/>
                <a:ea typeface="楷体" pitchFamily="49" charset="-122"/>
                <a:cs typeface="Times New Roman" pitchFamily="18" charset="0"/>
              </a:rPr>
              <a:t>大利亚是一个地广人稀的发达国家，第二次世界大战后，本土汽车生产主要由美日几家大型汽车品牌公司控制，整车和零部件工厂主要布局在墨尔本、阿德莱德和吉朗等地</a:t>
            </a:r>
            <a:r>
              <a:rPr lang="en-US" altLang="zh-CN" sz="1600" dirty="0">
                <a:latin typeface="楷体" pitchFamily="49" charset="-122"/>
                <a:ea typeface="楷体" pitchFamily="49" charset="-122"/>
                <a:cs typeface="Times New Roman" pitchFamily="18" charset="0"/>
              </a:rPr>
              <a:t>(</a:t>
            </a:r>
            <a:r>
              <a:rPr lang="zh-CN" altLang="en-US" sz="1600" dirty="0">
                <a:latin typeface="楷体" pitchFamily="49" charset="-122"/>
                <a:ea typeface="楷体" pitchFamily="49" charset="-122"/>
                <a:cs typeface="Times New Roman" pitchFamily="18" charset="0"/>
              </a:rPr>
              <a:t>位置见图</a:t>
            </a:r>
            <a:r>
              <a:rPr lang="en-US" altLang="zh-CN" sz="1600" dirty="0">
                <a:latin typeface="楷体" pitchFamily="49" charset="-122"/>
                <a:ea typeface="楷体" pitchFamily="49" charset="-122"/>
                <a:cs typeface="Times New Roman" pitchFamily="18" charset="0"/>
              </a:rPr>
              <a:t>)</a:t>
            </a:r>
            <a:r>
              <a:rPr lang="zh-CN" altLang="en-US" sz="1600" dirty="0">
                <a:latin typeface="楷体" pitchFamily="49" charset="-122"/>
                <a:ea typeface="楷体" pitchFamily="49" charset="-122"/>
                <a:cs typeface="Times New Roman" pitchFamily="18" charset="0"/>
              </a:rPr>
              <a:t>。</a:t>
            </a:r>
            <a:r>
              <a:rPr lang="en-US" altLang="zh-CN" sz="1600" dirty="0">
                <a:latin typeface="楷体" pitchFamily="49" charset="-122"/>
                <a:ea typeface="楷体" pitchFamily="49" charset="-122"/>
                <a:cs typeface="Times New Roman" pitchFamily="18" charset="0"/>
              </a:rPr>
              <a:t>1974</a:t>
            </a:r>
            <a:r>
              <a:rPr lang="zh-CN" altLang="en-US" sz="1600" dirty="0">
                <a:latin typeface="楷体" pitchFamily="49" charset="-122"/>
                <a:ea typeface="楷体" pitchFamily="49" charset="-122"/>
                <a:cs typeface="Times New Roman" pitchFamily="18" charset="0"/>
              </a:rPr>
              <a:t>年澳大利亚汽车生产以</a:t>
            </a:r>
            <a:r>
              <a:rPr lang="en-US" altLang="zh-CN" sz="1600" dirty="0">
                <a:latin typeface="楷体" pitchFamily="49" charset="-122"/>
                <a:ea typeface="楷体" pitchFamily="49" charset="-122"/>
                <a:cs typeface="Times New Roman" pitchFamily="18" charset="0"/>
              </a:rPr>
              <a:t>47.5</a:t>
            </a:r>
            <a:r>
              <a:rPr lang="zh-CN" altLang="en-US" sz="1600" dirty="0">
                <a:latin typeface="楷体" pitchFamily="49" charset="-122"/>
                <a:ea typeface="楷体" pitchFamily="49" charset="-122"/>
                <a:cs typeface="Times New Roman" pitchFamily="18" charset="0"/>
              </a:rPr>
              <a:t>万辆的产量居世界第</a:t>
            </a:r>
            <a:r>
              <a:rPr lang="en-US" altLang="zh-CN" sz="1600" dirty="0">
                <a:latin typeface="楷体" pitchFamily="49" charset="-122"/>
                <a:ea typeface="楷体" pitchFamily="49" charset="-122"/>
                <a:cs typeface="Times New Roman" pitchFamily="18" charset="0"/>
              </a:rPr>
              <a:t>10</a:t>
            </a:r>
            <a:r>
              <a:rPr lang="zh-CN" altLang="en-US" sz="1600" dirty="0">
                <a:latin typeface="楷体" pitchFamily="49" charset="-122"/>
                <a:ea typeface="楷体" pitchFamily="49" charset="-122"/>
                <a:cs typeface="Times New Roman" pitchFamily="18" charset="0"/>
              </a:rPr>
              <a:t>位。</a:t>
            </a:r>
            <a:r>
              <a:rPr lang="en-US" altLang="zh-CN" sz="1600" dirty="0">
                <a:latin typeface="楷体" pitchFamily="49" charset="-122"/>
                <a:ea typeface="楷体" pitchFamily="49" charset="-122"/>
                <a:cs typeface="Times New Roman" pitchFamily="18" charset="0"/>
              </a:rPr>
              <a:t>1988</a:t>
            </a:r>
            <a:r>
              <a:rPr lang="zh-CN" altLang="en-US" sz="1600" dirty="0">
                <a:latin typeface="楷体" pitchFamily="49" charset="-122"/>
                <a:ea typeface="楷体" pitchFamily="49" charset="-122"/>
                <a:cs typeface="Times New Roman" pitchFamily="18" charset="0"/>
              </a:rPr>
              <a:t>年澳大利亚政府开始实施取消进口汽车配额限制并大幅降低关税的政策，使世界各地的汽车大量涌入，原本多样化的本土汽车市场进一步细分，每种品牌和车型的车辆需求都校少，汽车生产成本也居高不下。</a:t>
            </a:r>
            <a:r>
              <a:rPr lang="en-US" altLang="zh-CN" sz="1600" dirty="0">
                <a:latin typeface="楷体" pitchFamily="49" charset="-122"/>
                <a:ea typeface="楷体" pitchFamily="49" charset="-122"/>
                <a:cs typeface="Times New Roman" pitchFamily="18" charset="0"/>
              </a:rPr>
              <a:t>2016</a:t>
            </a:r>
            <a:r>
              <a:rPr lang="zh-CN" altLang="en-US" sz="1600" dirty="0">
                <a:latin typeface="楷体" pitchFamily="49" charset="-122"/>
                <a:ea typeface="楷体" pitchFamily="49" charset="-122"/>
                <a:cs typeface="Times New Roman" pitchFamily="18" charset="0"/>
              </a:rPr>
              <a:t>年仅以</a:t>
            </a:r>
            <a:r>
              <a:rPr lang="en-US" altLang="zh-CN" sz="1600" dirty="0">
                <a:latin typeface="楷体" pitchFamily="49" charset="-122"/>
                <a:ea typeface="楷体" pitchFamily="49" charset="-122"/>
                <a:cs typeface="Times New Roman" pitchFamily="18" charset="0"/>
              </a:rPr>
              <a:t>16.1</a:t>
            </a:r>
            <a:r>
              <a:rPr lang="zh-CN" altLang="en-US" sz="1600" dirty="0">
                <a:latin typeface="楷体" pitchFamily="49" charset="-122"/>
                <a:ea typeface="楷体" pitchFamily="49" charset="-122"/>
                <a:cs typeface="Times New Roman" pitchFamily="18" charset="0"/>
              </a:rPr>
              <a:t>万辆的产量排在世界第</a:t>
            </a:r>
            <a:r>
              <a:rPr lang="en-US" altLang="zh-CN" sz="1600" dirty="0">
                <a:latin typeface="楷体" pitchFamily="49" charset="-122"/>
                <a:ea typeface="楷体" pitchFamily="49" charset="-122"/>
                <a:cs typeface="Times New Roman" pitchFamily="18" charset="0"/>
              </a:rPr>
              <a:t>32</a:t>
            </a:r>
            <a:r>
              <a:rPr lang="zh-CN" altLang="en-US" sz="1600" dirty="0">
                <a:latin typeface="楷体" pitchFamily="49" charset="-122"/>
                <a:ea typeface="楷体" pitchFamily="49" charset="-122"/>
                <a:cs typeface="Times New Roman" pitchFamily="18" charset="0"/>
              </a:rPr>
              <a:t>位。</a:t>
            </a:r>
            <a:r>
              <a:rPr lang="en-US" altLang="zh-CN" sz="1600" dirty="0">
                <a:latin typeface="楷体" pitchFamily="49" charset="-122"/>
                <a:ea typeface="楷体" pitchFamily="49" charset="-122"/>
                <a:cs typeface="Times New Roman" pitchFamily="18" charset="0"/>
              </a:rPr>
              <a:t>2017</a:t>
            </a:r>
            <a:r>
              <a:rPr lang="zh-CN" altLang="en-US" sz="1600" dirty="0">
                <a:latin typeface="楷体" pitchFamily="49" charset="-122"/>
                <a:ea typeface="楷体" pitchFamily="49" charset="-122"/>
                <a:cs typeface="Times New Roman" pitchFamily="18" charset="0"/>
              </a:rPr>
              <a:t>年</a:t>
            </a:r>
            <a:r>
              <a:rPr lang="en-US" altLang="zh-CN" sz="1600" dirty="0">
                <a:latin typeface="楷体" pitchFamily="49" charset="-122"/>
                <a:ea typeface="楷体" pitchFamily="49" charset="-122"/>
                <a:cs typeface="Times New Roman" pitchFamily="18" charset="0"/>
              </a:rPr>
              <a:t>10</a:t>
            </a:r>
            <a:r>
              <a:rPr lang="zh-CN" altLang="en-US" sz="1600" dirty="0">
                <a:latin typeface="楷体" pitchFamily="49" charset="-122"/>
                <a:ea typeface="楷体" pitchFamily="49" charset="-122"/>
                <a:cs typeface="Times New Roman" pitchFamily="18" charset="0"/>
              </a:rPr>
              <a:t>月</a:t>
            </a:r>
            <a:r>
              <a:rPr lang="en-US" altLang="zh-CN" sz="1600" dirty="0">
                <a:latin typeface="楷体" pitchFamily="49" charset="-122"/>
                <a:ea typeface="楷体" pitchFamily="49" charset="-122"/>
                <a:cs typeface="Times New Roman" pitchFamily="18" charset="0"/>
              </a:rPr>
              <a:t>20</a:t>
            </a:r>
            <a:r>
              <a:rPr lang="zh-CN" altLang="en-US" sz="1600" dirty="0">
                <a:latin typeface="楷体" pitchFamily="49" charset="-122"/>
                <a:ea typeface="楷体" pitchFamily="49" charset="-122"/>
                <a:cs typeface="Times New Roman" pitchFamily="18" charset="0"/>
              </a:rPr>
              <a:t>日，最后一条汽车生产线在阿德菜德关闭，宣告本土汽车制造成为历史。</a:t>
            </a:r>
            <a:endParaRPr lang="zh-CN" altLang="en-US" sz="1600" dirty="0">
              <a:latin typeface="楷体" pitchFamily="49" charset="-122"/>
              <a:ea typeface="楷体" pitchFamily="49" charset="-122"/>
            </a:endParaRPr>
          </a:p>
        </p:txBody>
      </p:sp>
      <p:pic>
        <p:nvPicPr>
          <p:cNvPr id="28675" name="图片 2" descr="9824cc32d6c9357756a6935d1b353ec"/>
          <p:cNvPicPr>
            <a:picLocks noChangeAspect="1" noChangeArrowheads="1"/>
          </p:cNvPicPr>
          <p:nvPr/>
        </p:nvPicPr>
        <p:blipFill>
          <a:blip r:embed="rId2" cstate="print"/>
          <a:srcRect b="10881"/>
          <a:stretch>
            <a:fillRect/>
          </a:stretch>
        </p:blipFill>
        <p:spPr bwMode="auto">
          <a:xfrm>
            <a:off x="0" y="2005383"/>
            <a:ext cx="4716463" cy="2376488"/>
          </a:xfrm>
          <a:prstGeom prst="rect">
            <a:avLst/>
          </a:prstGeom>
          <a:noFill/>
          <a:ln w="9525">
            <a:noFill/>
            <a:miter lim="800000"/>
            <a:headEnd/>
            <a:tailEnd/>
          </a:ln>
        </p:spPr>
      </p:pic>
      <p:sp>
        <p:nvSpPr>
          <p:cNvPr id="28676" name="Rectangle 2"/>
          <p:cNvSpPr>
            <a:spLocks noChangeArrowheads="1"/>
          </p:cNvSpPr>
          <p:nvPr/>
        </p:nvSpPr>
        <p:spPr bwMode="auto">
          <a:xfrm>
            <a:off x="4801448" y="1904931"/>
            <a:ext cx="4105275" cy="1015663"/>
          </a:xfrm>
          <a:prstGeom prst="rect">
            <a:avLst/>
          </a:prstGeom>
          <a:noFill/>
          <a:ln w="9525">
            <a:noFill/>
            <a:miter lim="800000"/>
            <a:headEnd/>
            <a:tailEnd/>
          </a:ln>
        </p:spPr>
        <p:txBody>
          <a:bodyPr anchor="ctr">
            <a:spAutoFit/>
          </a:bodyPr>
          <a:lstStyle/>
          <a:p>
            <a:pPr eaLnBrk="0" hangingPunct="0"/>
            <a:r>
              <a:rPr lang="zh-CN" sz="2000" dirty="0">
                <a:latin typeface="Calibri" pitchFamily="34" charset="0"/>
                <a:ea typeface="宋体" pitchFamily="2" charset="-122"/>
              </a:rPr>
              <a:t>（</a:t>
            </a:r>
            <a:r>
              <a:rPr lang="en-US" altLang="zh-CN" sz="2000" dirty="0">
                <a:latin typeface="Calibri" pitchFamily="34" charset="0"/>
                <a:ea typeface="宋体" pitchFamily="2" charset="-122"/>
              </a:rPr>
              <a:t>1</a:t>
            </a:r>
            <a:r>
              <a:rPr lang="zh-CN" altLang="en-US" sz="2000" dirty="0">
                <a:latin typeface="Calibri" pitchFamily="34" charset="0"/>
                <a:ea typeface="宋体" pitchFamily="2" charset="-122"/>
              </a:rPr>
              <a:t>）说明澳大利亚汽车生产存续期间，整车和零部件工厂布局在东南沿海地区的有利条件。（</a:t>
            </a:r>
            <a:r>
              <a:rPr lang="en-US" altLang="zh-CN" sz="2000" dirty="0">
                <a:latin typeface="Calibri" pitchFamily="34" charset="0"/>
                <a:ea typeface="宋体" pitchFamily="2" charset="-122"/>
              </a:rPr>
              <a:t>8</a:t>
            </a:r>
            <a:r>
              <a:rPr lang="zh-CN" altLang="en-US" sz="2000" dirty="0">
                <a:latin typeface="Calibri" pitchFamily="34" charset="0"/>
                <a:ea typeface="宋体" pitchFamily="2" charset="-122"/>
              </a:rPr>
              <a:t>分）</a:t>
            </a:r>
            <a:endParaRPr lang="zh-CN" altLang="en-US" sz="2000" dirty="0"/>
          </a:p>
        </p:txBody>
      </p:sp>
      <p:sp>
        <p:nvSpPr>
          <p:cNvPr id="138243" name="Rectangle 3"/>
          <p:cNvSpPr>
            <a:spLocks noChangeArrowheads="1"/>
          </p:cNvSpPr>
          <p:nvPr/>
        </p:nvSpPr>
        <p:spPr bwMode="auto">
          <a:xfrm>
            <a:off x="4754035" y="2924908"/>
            <a:ext cx="4301912" cy="1938992"/>
          </a:xfrm>
          <a:prstGeom prst="rect">
            <a:avLst/>
          </a:prstGeom>
          <a:noFill/>
          <a:ln w="9525">
            <a:noFill/>
            <a:miter lim="800000"/>
            <a:headEnd/>
            <a:tailEnd/>
          </a:ln>
        </p:spPr>
        <p:txBody>
          <a:bodyPr wrap="square" anchor="ctr">
            <a:spAutoFit/>
          </a:bodyPr>
          <a:lstStyle/>
          <a:p>
            <a:pPr eaLnBrk="0" hangingPunct="0"/>
            <a:r>
              <a:rPr lang="zh-CN" sz="2400" dirty="0">
                <a:solidFill>
                  <a:srgbClr val="FF0000"/>
                </a:solidFill>
                <a:latin typeface="Times New Roman" pitchFamily="18" charset="0"/>
              </a:rPr>
              <a:t>开发早的城市地区，基础设施齐全，易于配套；人口密集，经济发达，是主要消费市场；劳动力充足；临海，港口多，交通运输方便。</a:t>
            </a:r>
            <a:endParaRPr lang="zh-CN" sz="24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82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0" y="0"/>
            <a:ext cx="9144000" cy="1815882"/>
          </a:xfrm>
          <a:prstGeom prst="rect">
            <a:avLst/>
          </a:prstGeom>
          <a:noFill/>
          <a:ln w="9525">
            <a:noFill/>
            <a:miter lim="800000"/>
            <a:headEnd/>
            <a:tailEnd/>
          </a:ln>
        </p:spPr>
        <p:txBody>
          <a:bodyPr anchor="ctr">
            <a:spAutoFit/>
          </a:bodyPr>
          <a:lstStyle/>
          <a:p>
            <a:pPr indent="266700" eaLnBrk="0" hangingPunct="0"/>
            <a:r>
              <a:rPr lang="zh-CN" sz="1600" dirty="0">
                <a:latin typeface="Calibri" pitchFamily="34" charset="0"/>
                <a:ea typeface="宋体" pitchFamily="2" charset="-122"/>
              </a:rPr>
              <a:t>阅读图文材料，完成下列要求。</a:t>
            </a:r>
            <a:endParaRPr lang="en-US" altLang="zh-CN" sz="1600" dirty="0"/>
          </a:p>
          <a:p>
            <a:pPr indent="266700" eaLnBrk="0" hangingPunct="0"/>
            <a:r>
              <a:rPr lang="zh-CN" altLang="en-US" sz="1600" dirty="0" smtClean="0">
                <a:latin typeface="楷体" pitchFamily="49" charset="-122"/>
                <a:ea typeface="楷体" pitchFamily="49" charset="-122"/>
                <a:cs typeface="Times New Roman" pitchFamily="18" charset="0"/>
              </a:rPr>
              <a:t>  澳</a:t>
            </a:r>
            <a:r>
              <a:rPr lang="zh-CN" altLang="en-US" sz="1600" dirty="0">
                <a:latin typeface="楷体" pitchFamily="49" charset="-122"/>
                <a:ea typeface="楷体" pitchFamily="49" charset="-122"/>
                <a:cs typeface="Times New Roman" pitchFamily="18" charset="0"/>
              </a:rPr>
              <a:t>大利亚是一个地广人稀的发达国家，第二次世界大战后，本土汽车生产主要由美日几家大型汽车品牌公司控制，整车和零部件工厂主要布局在墨尔本、阿德莱德和吉朗等地</a:t>
            </a:r>
            <a:r>
              <a:rPr lang="en-US" altLang="zh-CN" sz="1600" dirty="0">
                <a:latin typeface="楷体" pitchFamily="49" charset="-122"/>
                <a:ea typeface="楷体" pitchFamily="49" charset="-122"/>
                <a:cs typeface="Times New Roman" pitchFamily="18" charset="0"/>
              </a:rPr>
              <a:t>(</a:t>
            </a:r>
            <a:r>
              <a:rPr lang="zh-CN" altLang="en-US" sz="1600" dirty="0">
                <a:latin typeface="楷体" pitchFamily="49" charset="-122"/>
                <a:ea typeface="楷体" pitchFamily="49" charset="-122"/>
                <a:cs typeface="Times New Roman" pitchFamily="18" charset="0"/>
              </a:rPr>
              <a:t>位置见图</a:t>
            </a:r>
            <a:r>
              <a:rPr lang="en-US" altLang="zh-CN" sz="1600" dirty="0">
                <a:latin typeface="楷体" pitchFamily="49" charset="-122"/>
                <a:ea typeface="楷体" pitchFamily="49" charset="-122"/>
                <a:cs typeface="Times New Roman" pitchFamily="18" charset="0"/>
              </a:rPr>
              <a:t>)</a:t>
            </a:r>
            <a:r>
              <a:rPr lang="zh-CN" altLang="en-US" sz="1600" dirty="0">
                <a:latin typeface="楷体" pitchFamily="49" charset="-122"/>
                <a:ea typeface="楷体" pitchFamily="49" charset="-122"/>
                <a:cs typeface="Times New Roman" pitchFamily="18" charset="0"/>
              </a:rPr>
              <a:t>。</a:t>
            </a:r>
            <a:r>
              <a:rPr lang="en-US" altLang="zh-CN" sz="1600" dirty="0">
                <a:latin typeface="楷体" pitchFamily="49" charset="-122"/>
                <a:ea typeface="楷体" pitchFamily="49" charset="-122"/>
                <a:cs typeface="Times New Roman" pitchFamily="18" charset="0"/>
              </a:rPr>
              <a:t>1974</a:t>
            </a:r>
            <a:r>
              <a:rPr lang="zh-CN" altLang="en-US" sz="1600" dirty="0">
                <a:latin typeface="楷体" pitchFamily="49" charset="-122"/>
                <a:ea typeface="楷体" pitchFamily="49" charset="-122"/>
                <a:cs typeface="Times New Roman" pitchFamily="18" charset="0"/>
              </a:rPr>
              <a:t>年澳大利亚汽车生产以</a:t>
            </a:r>
            <a:r>
              <a:rPr lang="en-US" altLang="zh-CN" sz="1600" dirty="0">
                <a:latin typeface="楷体" pitchFamily="49" charset="-122"/>
                <a:ea typeface="楷体" pitchFamily="49" charset="-122"/>
                <a:cs typeface="Times New Roman" pitchFamily="18" charset="0"/>
              </a:rPr>
              <a:t>47.5</a:t>
            </a:r>
            <a:r>
              <a:rPr lang="zh-CN" altLang="en-US" sz="1600" dirty="0">
                <a:latin typeface="楷体" pitchFamily="49" charset="-122"/>
                <a:ea typeface="楷体" pitchFamily="49" charset="-122"/>
                <a:cs typeface="Times New Roman" pitchFamily="18" charset="0"/>
              </a:rPr>
              <a:t>万辆的产量居世界第</a:t>
            </a:r>
            <a:r>
              <a:rPr lang="en-US" altLang="zh-CN" sz="1600" dirty="0">
                <a:latin typeface="楷体" pitchFamily="49" charset="-122"/>
                <a:ea typeface="楷体" pitchFamily="49" charset="-122"/>
                <a:cs typeface="Times New Roman" pitchFamily="18" charset="0"/>
              </a:rPr>
              <a:t>10</a:t>
            </a:r>
            <a:r>
              <a:rPr lang="zh-CN" altLang="en-US" sz="1600" dirty="0">
                <a:latin typeface="楷体" pitchFamily="49" charset="-122"/>
                <a:ea typeface="楷体" pitchFamily="49" charset="-122"/>
                <a:cs typeface="Times New Roman" pitchFamily="18" charset="0"/>
              </a:rPr>
              <a:t>位。</a:t>
            </a:r>
            <a:r>
              <a:rPr lang="en-US" altLang="zh-CN" sz="1600" dirty="0">
                <a:latin typeface="楷体" pitchFamily="49" charset="-122"/>
                <a:ea typeface="楷体" pitchFamily="49" charset="-122"/>
                <a:cs typeface="Times New Roman" pitchFamily="18" charset="0"/>
              </a:rPr>
              <a:t>1988</a:t>
            </a:r>
            <a:r>
              <a:rPr lang="zh-CN" altLang="en-US" sz="1600" dirty="0">
                <a:latin typeface="楷体" pitchFamily="49" charset="-122"/>
                <a:ea typeface="楷体" pitchFamily="49" charset="-122"/>
                <a:cs typeface="Times New Roman" pitchFamily="18" charset="0"/>
              </a:rPr>
              <a:t>年澳大利亚政府开始实施取消进口汽车配额限制并大幅降低关税的政策，使世界各地的汽车大量涌入，原本多样化的本土汽车市场进一步细分，每种品牌和车型的车辆需求都校少，汽车生产成本也居高不下。</a:t>
            </a:r>
            <a:r>
              <a:rPr lang="en-US" altLang="zh-CN" sz="1600" dirty="0">
                <a:latin typeface="楷体" pitchFamily="49" charset="-122"/>
                <a:ea typeface="楷体" pitchFamily="49" charset="-122"/>
                <a:cs typeface="Times New Roman" pitchFamily="18" charset="0"/>
              </a:rPr>
              <a:t>2016</a:t>
            </a:r>
            <a:r>
              <a:rPr lang="zh-CN" altLang="en-US" sz="1600" dirty="0">
                <a:latin typeface="楷体" pitchFamily="49" charset="-122"/>
                <a:ea typeface="楷体" pitchFamily="49" charset="-122"/>
                <a:cs typeface="Times New Roman" pitchFamily="18" charset="0"/>
              </a:rPr>
              <a:t>年仅以</a:t>
            </a:r>
            <a:r>
              <a:rPr lang="en-US" altLang="zh-CN" sz="1600" dirty="0">
                <a:latin typeface="楷体" pitchFamily="49" charset="-122"/>
                <a:ea typeface="楷体" pitchFamily="49" charset="-122"/>
                <a:cs typeface="Times New Roman" pitchFamily="18" charset="0"/>
              </a:rPr>
              <a:t>16.1</a:t>
            </a:r>
            <a:r>
              <a:rPr lang="zh-CN" altLang="en-US" sz="1600" dirty="0">
                <a:latin typeface="楷体" pitchFamily="49" charset="-122"/>
                <a:ea typeface="楷体" pitchFamily="49" charset="-122"/>
                <a:cs typeface="Times New Roman" pitchFamily="18" charset="0"/>
              </a:rPr>
              <a:t>万辆的产量排在世界第</a:t>
            </a:r>
            <a:r>
              <a:rPr lang="en-US" altLang="zh-CN" sz="1600" dirty="0">
                <a:latin typeface="楷体" pitchFamily="49" charset="-122"/>
                <a:ea typeface="楷体" pitchFamily="49" charset="-122"/>
                <a:cs typeface="Times New Roman" pitchFamily="18" charset="0"/>
              </a:rPr>
              <a:t>32</a:t>
            </a:r>
            <a:r>
              <a:rPr lang="zh-CN" altLang="en-US" sz="1600" dirty="0">
                <a:latin typeface="楷体" pitchFamily="49" charset="-122"/>
                <a:ea typeface="楷体" pitchFamily="49" charset="-122"/>
                <a:cs typeface="Times New Roman" pitchFamily="18" charset="0"/>
              </a:rPr>
              <a:t>位。</a:t>
            </a:r>
            <a:r>
              <a:rPr lang="en-US" altLang="zh-CN" sz="1600" dirty="0">
                <a:latin typeface="楷体" pitchFamily="49" charset="-122"/>
                <a:ea typeface="楷体" pitchFamily="49" charset="-122"/>
                <a:cs typeface="Times New Roman" pitchFamily="18" charset="0"/>
              </a:rPr>
              <a:t>2017</a:t>
            </a:r>
            <a:r>
              <a:rPr lang="zh-CN" altLang="en-US" sz="1600" dirty="0">
                <a:latin typeface="楷体" pitchFamily="49" charset="-122"/>
                <a:ea typeface="楷体" pitchFamily="49" charset="-122"/>
                <a:cs typeface="Times New Roman" pitchFamily="18" charset="0"/>
              </a:rPr>
              <a:t>年</a:t>
            </a:r>
            <a:r>
              <a:rPr lang="en-US" altLang="zh-CN" sz="1600" dirty="0">
                <a:latin typeface="楷体" pitchFamily="49" charset="-122"/>
                <a:ea typeface="楷体" pitchFamily="49" charset="-122"/>
                <a:cs typeface="Times New Roman" pitchFamily="18" charset="0"/>
              </a:rPr>
              <a:t>10</a:t>
            </a:r>
            <a:r>
              <a:rPr lang="zh-CN" altLang="en-US" sz="1600" dirty="0">
                <a:latin typeface="楷体" pitchFamily="49" charset="-122"/>
                <a:ea typeface="楷体" pitchFamily="49" charset="-122"/>
                <a:cs typeface="Times New Roman" pitchFamily="18" charset="0"/>
              </a:rPr>
              <a:t>月</a:t>
            </a:r>
            <a:r>
              <a:rPr lang="en-US" altLang="zh-CN" sz="1600" dirty="0">
                <a:latin typeface="楷体" pitchFamily="49" charset="-122"/>
                <a:ea typeface="楷体" pitchFamily="49" charset="-122"/>
                <a:cs typeface="Times New Roman" pitchFamily="18" charset="0"/>
              </a:rPr>
              <a:t>20</a:t>
            </a:r>
            <a:r>
              <a:rPr lang="zh-CN" altLang="en-US" sz="1600" dirty="0">
                <a:latin typeface="楷体" pitchFamily="49" charset="-122"/>
                <a:ea typeface="楷体" pitchFamily="49" charset="-122"/>
                <a:cs typeface="Times New Roman" pitchFamily="18" charset="0"/>
              </a:rPr>
              <a:t>日，最后一条汽车生产线在阿德菜德关闭，宣告本土汽车制造成为历史。</a:t>
            </a:r>
            <a:endParaRPr lang="zh-CN" altLang="en-US" sz="1600" dirty="0">
              <a:latin typeface="楷体" pitchFamily="49" charset="-122"/>
              <a:ea typeface="楷体" pitchFamily="49" charset="-122"/>
            </a:endParaRPr>
          </a:p>
        </p:txBody>
      </p:sp>
      <p:pic>
        <p:nvPicPr>
          <p:cNvPr id="26627" name="图片 2" descr="9824cc32d6c9357756a6935d1b353ec"/>
          <p:cNvPicPr>
            <a:picLocks noChangeAspect="1" noChangeArrowheads="1"/>
          </p:cNvPicPr>
          <p:nvPr/>
        </p:nvPicPr>
        <p:blipFill>
          <a:blip r:embed="rId2" cstate="print"/>
          <a:srcRect b="10881"/>
          <a:stretch>
            <a:fillRect/>
          </a:stretch>
        </p:blipFill>
        <p:spPr bwMode="auto">
          <a:xfrm>
            <a:off x="0" y="2079890"/>
            <a:ext cx="4716463" cy="2376488"/>
          </a:xfrm>
          <a:prstGeom prst="rect">
            <a:avLst/>
          </a:prstGeom>
          <a:noFill/>
          <a:ln w="9525">
            <a:noFill/>
            <a:miter lim="800000"/>
            <a:headEnd/>
            <a:tailEnd/>
          </a:ln>
        </p:spPr>
      </p:pic>
      <p:sp>
        <p:nvSpPr>
          <p:cNvPr id="26628" name="Rectangle 2"/>
          <p:cNvSpPr>
            <a:spLocks noChangeArrowheads="1"/>
          </p:cNvSpPr>
          <p:nvPr/>
        </p:nvSpPr>
        <p:spPr bwMode="auto">
          <a:xfrm>
            <a:off x="4842088" y="1884611"/>
            <a:ext cx="4105275" cy="1015663"/>
          </a:xfrm>
          <a:prstGeom prst="rect">
            <a:avLst/>
          </a:prstGeom>
          <a:noFill/>
          <a:ln w="9525">
            <a:noFill/>
            <a:miter lim="800000"/>
            <a:headEnd/>
            <a:tailEnd/>
          </a:ln>
        </p:spPr>
        <p:txBody>
          <a:bodyPr anchor="ctr">
            <a:spAutoFit/>
          </a:bodyPr>
          <a:lstStyle/>
          <a:p>
            <a:pPr eaLnBrk="0" hangingPunct="0"/>
            <a:r>
              <a:rPr lang="zh-CN" altLang="en-US" sz="2000" dirty="0">
                <a:latin typeface="Calibri" pitchFamily="34" charset="0"/>
                <a:ea typeface="宋体" pitchFamily="2" charset="-122"/>
              </a:rPr>
              <a:t>（</a:t>
            </a:r>
            <a:r>
              <a:rPr lang="en-US" altLang="zh-CN" sz="2000" dirty="0">
                <a:latin typeface="Calibri" pitchFamily="34" charset="0"/>
                <a:ea typeface="宋体" pitchFamily="2" charset="-122"/>
              </a:rPr>
              <a:t>2</a:t>
            </a:r>
            <a:r>
              <a:rPr lang="zh-CN" altLang="en-US" sz="2000" dirty="0">
                <a:latin typeface="Calibri" pitchFamily="34" charset="0"/>
                <a:ea typeface="宋体" pitchFamily="2" charset="-122"/>
              </a:rPr>
              <a:t>）分析澳大利亚汽车市场对每种品牌和车型的车辆需求都较少的原因。</a:t>
            </a:r>
            <a:r>
              <a:rPr lang="en-US" altLang="zh-CN" sz="2000" dirty="0">
                <a:latin typeface="Calibri" pitchFamily="34" charset="0"/>
                <a:ea typeface="宋体" pitchFamily="2" charset="-122"/>
              </a:rPr>
              <a:t>(8</a:t>
            </a:r>
            <a:r>
              <a:rPr lang="zh-CN" altLang="en-US" sz="2000" dirty="0">
                <a:latin typeface="Calibri" pitchFamily="34" charset="0"/>
                <a:ea typeface="宋体" pitchFamily="2" charset="-122"/>
              </a:rPr>
              <a:t>分</a:t>
            </a:r>
            <a:r>
              <a:rPr lang="en-US" altLang="zh-CN" sz="2000" dirty="0">
                <a:latin typeface="Calibri" pitchFamily="34" charset="0"/>
                <a:ea typeface="宋体" pitchFamily="2" charset="-122"/>
              </a:rPr>
              <a:t>)</a:t>
            </a:r>
          </a:p>
        </p:txBody>
      </p:sp>
      <p:sp>
        <p:nvSpPr>
          <p:cNvPr id="138243" name="Rectangle 3"/>
          <p:cNvSpPr>
            <a:spLocks noChangeArrowheads="1"/>
          </p:cNvSpPr>
          <p:nvPr/>
        </p:nvSpPr>
        <p:spPr bwMode="auto">
          <a:xfrm>
            <a:off x="4754035" y="2835176"/>
            <a:ext cx="4176713" cy="2308324"/>
          </a:xfrm>
          <a:prstGeom prst="rect">
            <a:avLst/>
          </a:prstGeom>
          <a:noFill/>
          <a:ln w="9525">
            <a:noFill/>
            <a:miter lim="800000"/>
            <a:headEnd/>
            <a:tailEnd/>
          </a:ln>
        </p:spPr>
        <p:txBody>
          <a:bodyPr anchor="ctr">
            <a:spAutoFit/>
          </a:bodyPr>
          <a:lstStyle/>
          <a:p>
            <a:pPr eaLnBrk="0" hangingPunct="0"/>
            <a:r>
              <a:rPr lang="zh-CN" altLang="en-US" sz="2400" dirty="0">
                <a:solidFill>
                  <a:srgbClr val="FF0000"/>
                </a:solidFill>
                <a:latin typeface="Times New Roman" pitchFamily="18" charset="0"/>
              </a:rPr>
              <a:t>人口少，市场规模小；国土面积大，自然环境多样，对车的种类和型号要求多样；进口政策放宽后，国外汽车品牌进入加剧了本土汽车市场竞争，消费者偏好趋于多元化。</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82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3"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0.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9.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15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4、7、9、11、16、19、20、21、22、23、26、29、34、38"/>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53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WPS主题色">
      <a:dk1>
        <a:srgbClr val="000000"/>
      </a:dk1>
      <a:lt1>
        <a:srgbClr val="FFFFFF"/>
      </a:lt1>
      <a:dk2>
        <a:srgbClr val="ECEEEF"/>
      </a:dk2>
      <a:lt2>
        <a:srgbClr val="FCFDFD"/>
      </a:lt2>
      <a:accent1>
        <a:srgbClr val="547D9D"/>
      </a:accent1>
      <a:accent2>
        <a:srgbClr val="437F81"/>
      </a:accent2>
      <a:accent3>
        <a:srgbClr val="4F7A5C"/>
      </a:accent3>
      <a:accent4>
        <a:srgbClr val="6E6D45"/>
      </a:accent4>
      <a:accent5>
        <a:srgbClr val="905E43"/>
      </a:accent5>
      <a:accent6>
        <a:srgbClr val="9D5458"/>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主题">
      <a:majorFont>
        <a:latin typeface="Calibri"/>
        <a:ea typeface="Calibri"/>
        <a:cs typeface="Calibri"/>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77</TotalTime>
  <Words>1013</Words>
  <Application>Microsoft Macintosh PowerPoint</Application>
  <PresentationFormat>全屏显示(16:9)</PresentationFormat>
  <Paragraphs>128</Paragraphs>
  <Slides>14</Slides>
  <Notes>3</Notes>
  <HiddenSlides>0</HiddenSlides>
  <MMClips>0</MMClips>
  <ScaleCrop>false</ScaleCrop>
  <HeadingPairs>
    <vt:vector size="4" baseType="variant">
      <vt:variant>
        <vt:lpstr>主题</vt:lpstr>
      </vt:variant>
      <vt:variant>
        <vt:i4>1</vt:i4>
      </vt:variant>
      <vt:variant>
        <vt:lpstr>幻灯片标题</vt:lpstr>
      </vt:variant>
      <vt:variant>
        <vt:i4>14</vt:i4>
      </vt:variant>
    </vt:vector>
  </HeadingPairs>
  <TitlesOfParts>
    <vt:vector size="15" baseType="lpstr">
      <vt:lpstr>1_Office 主题​​</vt:lpstr>
      <vt:lpstr>工业区位分析思路</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微课名称：XXX微课</dc:title>
  <dc:creator>User</dc:creator>
  <cp:lastModifiedBy>x x</cp:lastModifiedBy>
  <cp:revision>23</cp:revision>
  <dcterms:created xsi:type="dcterms:W3CDTF">2020-02-01T11:21:51Z</dcterms:created>
  <dcterms:modified xsi:type="dcterms:W3CDTF">2020-02-18T08:28:02Z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