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73" r:id="rId3"/>
    <p:sldId id="291" r:id="rId4"/>
    <p:sldId id="294" r:id="rId5"/>
    <p:sldId id="292" r:id="rId6"/>
    <p:sldId id="275" r:id="rId7"/>
    <p:sldId id="272" r:id="rId8"/>
    <p:sldId id="288" r:id="rId9"/>
    <p:sldId id="293" r:id="rId10"/>
    <p:sldId id="284" r:id="rId11"/>
    <p:sldId id="289" r:id="rId12"/>
    <p:sldId id="280" r:id="rId13"/>
    <p:sldId id="290" r:id="rId14"/>
    <p:sldId id="277" r:id="rId15"/>
    <p:sldId id="281" r:id="rId16"/>
    <p:sldId id="282" r:id="rId17"/>
    <p:sldId id="283" r:id="rId18"/>
    <p:sldId id="278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1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74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农业区位因素分析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地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理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外经贸附中   韩明霞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4540" y="117710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06510"/>
            <a:ext cx="44722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>
              <a:lnSpc>
                <a:spcPct val="120000"/>
              </a:lnSpc>
            </a:pP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啤酒花是制造啤酒的重要原料，为藤本植物</a:t>
            </a:r>
            <a:r>
              <a:rPr lang="zh-CN" altLang="zh-CN" b="1" kern="100" dirty="0" smtClean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，喜凉喜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光，以土层深厚、通气性良好的壤土为宜，生长期不耐旱涝。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D:\2019年\各区地理题\东城区\高三年级\高三地理一模\磨题资料\图\5_华盛顿州-0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33" y="117710"/>
            <a:ext cx="4327995" cy="24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6632" y="1556729"/>
            <a:ext cx="44138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分析雅基玛山谷成为世界啤酒花高产优质产地的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自然原因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。（</a:t>
            </a:r>
            <a:r>
              <a:rPr lang="en-US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10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158" y="2220482"/>
            <a:ext cx="83421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------- 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我在哪儿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----------  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依靠谁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673819" y="1908260"/>
            <a:ext cx="711640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15142" y="2220482"/>
            <a:ext cx="1238596" cy="67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5142" y="1928553"/>
            <a:ext cx="1238596" cy="67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83450" y="2574912"/>
            <a:ext cx="22765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啤酒花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的生长习性？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723293" y="1191419"/>
            <a:ext cx="3456858" cy="194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2555" y="1498319"/>
            <a:ext cx="3456858" cy="194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55766" y="294704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喜凉</a:t>
            </a:r>
            <a:endParaRPr lang="zh-CN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455766" y="326958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喜光</a:t>
            </a:r>
            <a:endParaRPr lang="zh-CN" altLang="en-US" b="1" kern="100" dirty="0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5766" y="376400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壤土</a:t>
            </a:r>
            <a:endParaRPr lang="zh-CN" altLang="en-US" b="1" kern="100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5675" y="416738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C0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不耐旱</a:t>
            </a:r>
            <a:endParaRPr lang="zh-CN" altLang="en-US" b="1" kern="100" dirty="0">
              <a:solidFill>
                <a:srgbClr val="C00000"/>
              </a:solidFill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4541" y="46618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不耐涝</a:t>
            </a:r>
            <a:endParaRPr lang="zh-CN" altLang="en-US" b="1" kern="100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251802" y="28288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 smtClean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气温</a:t>
            </a:r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较低</a:t>
            </a:r>
            <a:endParaRPr lang="zh-CN" altLang="en-US" b="1" dirty="0"/>
          </a:p>
        </p:txBody>
      </p:sp>
      <p:sp>
        <p:nvSpPr>
          <p:cNvPr id="32" name="矩形 31"/>
          <p:cNvSpPr/>
          <p:nvPr/>
        </p:nvSpPr>
        <p:spPr>
          <a:xfrm>
            <a:off x="7136386" y="31813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光照条件好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42002" y="37414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土层深厚</a:t>
            </a:r>
            <a:endParaRPr lang="zh-CN" altLang="en-US" b="1" kern="100" dirty="0">
              <a:solidFill>
                <a:schemeClr val="tx1"/>
              </a:solid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587359" y="37368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土壤肥沃</a:t>
            </a:r>
            <a:endParaRPr lang="zh-CN" altLang="en-US" b="1" dirty="0"/>
          </a:p>
        </p:txBody>
      </p:sp>
      <p:sp>
        <p:nvSpPr>
          <p:cNvPr id="35" name="矩形 34"/>
          <p:cNvSpPr/>
          <p:nvPr/>
        </p:nvSpPr>
        <p:spPr>
          <a:xfrm>
            <a:off x="7632716" y="37041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土质疏松</a:t>
            </a:r>
            <a:endParaRPr lang="zh-CN" altLang="en-US" b="1" dirty="0"/>
          </a:p>
        </p:txBody>
      </p:sp>
      <p:sp>
        <p:nvSpPr>
          <p:cNvPr id="36" name="矩形 35"/>
          <p:cNvSpPr/>
          <p:nvPr/>
        </p:nvSpPr>
        <p:spPr>
          <a:xfrm>
            <a:off x="6795108" y="41601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C0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灌溉水源较丰富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37358" y="46973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排水条件良好</a:t>
            </a:r>
            <a:endParaRPr lang="zh-CN" altLang="en-US" b="1" dirty="0"/>
          </a:p>
        </p:txBody>
      </p:sp>
      <p:sp>
        <p:nvSpPr>
          <p:cNvPr id="38" name="矩形 37"/>
          <p:cNvSpPr/>
          <p:nvPr/>
        </p:nvSpPr>
        <p:spPr>
          <a:xfrm>
            <a:off x="3607310" y="2979173"/>
            <a:ext cx="16288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                                                                               </a:t>
            </a:r>
            <a:endParaRPr lang="zh-CN" alt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36888" y="2824068"/>
            <a:ext cx="3303823" cy="224259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4540" y="117710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D:\2019年\各区地理题\东城区\高三年级\高三地理一模\磨题资料\图\5_华盛顿州-0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33" y="117710"/>
            <a:ext cx="4327995" cy="24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506510"/>
            <a:ext cx="44722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>
              <a:lnSpc>
                <a:spcPct val="120000"/>
              </a:lnSpc>
            </a:pP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啤酒花是制造啤酒的重要原料，为藤本植物</a:t>
            </a:r>
            <a:r>
              <a:rPr lang="zh-CN" altLang="zh-CN" b="1" kern="100" dirty="0" smtClean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，喜凉喜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光，以土层深厚、通气性良好的壤土为宜，生长期不耐旱涝。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632" y="1556729"/>
            <a:ext cx="44138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分析雅基玛山谷成为世界啤酒花高产优质产地的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自然原因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。（</a:t>
            </a:r>
            <a:r>
              <a:rPr lang="en-US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10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5767" y="28047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喜凉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455766" y="326958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喜光</a:t>
            </a:r>
            <a:endParaRPr lang="zh-CN" altLang="en-US" b="1" kern="100" dirty="0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5766" y="376400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壤土</a:t>
            </a:r>
            <a:endParaRPr lang="zh-CN" altLang="en-US" b="1" kern="100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766" y="419595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C0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不耐旱</a:t>
            </a:r>
            <a:endParaRPr lang="zh-CN" altLang="en-US" b="1" kern="100" dirty="0">
              <a:solidFill>
                <a:srgbClr val="C00000"/>
              </a:solidFill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4541" y="46618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不耐涝</a:t>
            </a:r>
            <a:endParaRPr lang="zh-CN" altLang="en-US" b="1" kern="100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42002" y="37414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土层深厚</a:t>
            </a:r>
            <a:endParaRPr lang="zh-CN" altLang="en-US" b="1" kern="100" dirty="0">
              <a:solidFill>
                <a:schemeClr val="tx1"/>
              </a:solid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1802" y="28288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 smtClean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气温</a:t>
            </a:r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较低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3319754" y="278016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纬度较高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7136386" y="31813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光照条件好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25481" y="31570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降水少，</a:t>
            </a:r>
            <a:r>
              <a:rPr lang="zh-CN" altLang="zh-CN" b="1" kern="100" dirty="0" smtClean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晴天</a:t>
            </a:r>
            <a:r>
              <a:rPr lang="zh-CN" altLang="zh-CN" b="1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55176" y="3410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白昼长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37664" y="34333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纬度较高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90779" y="314071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kern="100" dirty="0">
                <a:solidFill>
                  <a:srgbClr val="FF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背风坡</a:t>
            </a:r>
            <a:endParaRPr lang="zh-CN" altLang="en-US" b="1" u="sng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87359" y="37368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土壤肥沃</a:t>
            </a: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7632716" y="37041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土质疏松</a:t>
            </a:r>
            <a:endParaRPr lang="zh-CN" alt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2790779" y="37907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 smtClean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河谷</a:t>
            </a:r>
            <a:r>
              <a:rPr lang="zh-CN" altLang="zh-CN" b="1" kern="100" dirty="0" smtClean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沿岸</a:t>
            </a:r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冲积平原</a:t>
            </a:r>
            <a:endParaRPr lang="zh-CN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6795108" y="41601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C0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灌溉水源较丰富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83858" y="4231965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kern="100" dirty="0" smtClean="0">
                <a:solidFill>
                  <a:srgbClr val="C0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有</a:t>
            </a:r>
            <a:r>
              <a:rPr lang="zh-CN" altLang="zh-CN" b="1" u="sng" kern="100" dirty="0" smtClean="0">
                <a:solidFill>
                  <a:srgbClr val="C0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河</a:t>
            </a:r>
            <a:r>
              <a:rPr lang="zh-CN" altLang="en-US" b="1" u="sng" kern="100" dirty="0" smtClean="0">
                <a:solidFill>
                  <a:srgbClr val="C0000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流流经</a:t>
            </a:r>
            <a:endParaRPr lang="zh-CN" altLang="en-US" b="1" u="sng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99165" y="47141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山谷地区</a:t>
            </a:r>
            <a:r>
              <a:rPr lang="zh-CN" altLang="zh-CN" b="1" kern="100" dirty="0" smtClean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，有一定坡度</a:t>
            </a:r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7037358" y="46973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排水条件良好</a:t>
            </a:r>
            <a:endParaRPr lang="zh-CN" altLang="en-US" b="1" dirty="0"/>
          </a:p>
        </p:txBody>
      </p:sp>
      <p:sp>
        <p:nvSpPr>
          <p:cNvPr id="31" name="矩形 30"/>
          <p:cNvSpPr/>
          <p:nvPr/>
        </p:nvSpPr>
        <p:spPr>
          <a:xfrm>
            <a:off x="301158" y="2220482"/>
            <a:ext cx="83421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------- 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我在哪儿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----------  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依靠谁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577873" y="1260024"/>
            <a:ext cx="315884" cy="80153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698439" y="2828828"/>
            <a:ext cx="6137990" cy="224259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4540" y="117710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D:\2019年\各区地理题\东城区\高三年级\高三地理一模\磨题资料\图\5_华盛顿州-0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933" y="117710"/>
            <a:ext cx="4327995" cy="240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506510"/>
            <a:ext cx="44722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>
              <a:lnSpc>
                <a:spcPct val="120000"/>
              </a:lnSpc>
            </a:pP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啤酒花是制造啤酒的重要原料，为藤本植物</a:t>
            </a:r>
            <a:r>
              <a:rPr lang="zh-CN" altLang="zh-CN" b="1" kern="100" dirty="0" smtClean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，喜凉喜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光，以土层深厚、通气性良好的壤土为宜，生长期不耐旱涝。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632" y="1556729"/>
            <a:ext cx="44138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分析雅基玛山谷成为世界啤酒花高产优质产地的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自然原因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。（</a:t>
            </a:r>
            <a:r>
              <a:rPr lang="en-US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10</a:t>
            </a:r>
            <a:r>
              <a:rPr lang="zh-CN" altLang="zh-CN" b="1" kern="100" dirty="0">
                <a:solidFill>
                  <a:srgbClr val="333333"/>
                </a:solidFill>
                <a:latin typeface="Calibri" panose="020F050202020403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819" y="2646258"/>
            <a:ext cx="6999316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纬度较高，气温较低；（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生长期白昼长，位于雨影区，晴天多，光照条件好；（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河谷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沿岸冲积平原，土层深厚，土壤肥沃，土质疏松；（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分）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灌溉水源较丰富；（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分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）</a:t>
            </a:r>
            <a:endParaRPr lang="en-US" altLang="zh-CN" b="1" kern="1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Helvetica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山谷地区，有一定坡度，排水条件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良好</a:t>
            </a:r>
            <a:r>
              <a:rPr lang="zh-CN" altLang="en-US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。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分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Helvetica" panose="020B0604020202020204" pitchFamily="34" charset="0"/>
              </a:rPr>
              <a:t>）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9311" y="92771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 bwMode="auto">
          <a:xfrm>
            <a:off x="4339705" y="210605"/>
            <a:ext cx="4704080" cy="2170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-59311" y="473615"/>
            <a:ext cx="4271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“斗南国际花卉产业园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是亚洲最大的鲜花生产和交易中心，日上市鲜花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个大类，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多个品种。每日有近百吨鲜花从这里销往日本、韩国等地。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88" y="1741953"/>
            <a:ext cx="4713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简述斗南花卉大量销往日本、韩国的原因</a:t>
            </a:r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91745" y="2604024"/>
            <a:ext cx="147356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日本</a:t>
            </a:r>
            <a:r>
              <a:rPr lang="zh-CN" altLang="zh-CN" sz="20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韩国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131607" y="2997153"/>
            <a:ext cx="4416196" cy="139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519131" y="1724608"/>
            <a:ext cx="949750" cy="3788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01423" y="2651850"/>
            <a:ext cx="381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大量</a:t>
            </a:r>
            <a:r>
              <a:rPr lang="zh-CN" altLang="en-US" sz="20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购买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32103" y="301295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大量</a:t>
            </a:r>
            <a:r>
              <a:rPr lang="zh-CN" altLang="en-US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运输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579" y="2657953"/>
            <a:ext cx="336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大量</a:t>
            </a:r>
            <a:r>
              <a:rPr lang="zh-CN" altLang="en-US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生产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03914" y="3147532"/>
            <a:ext cx="157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市场</a:t>
            </a:r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需求量</a:t>
            </a:r>
            <a:r>
              <a:rPr lang="zh-CN" altLang="zh-CN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en-US" altLang="zh-CN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6816649" y="36926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花卉品种多样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7189148" y="41697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价格较低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513592" y="355419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邻近</a:t>
            </a:r>
            <a:r>
              <a:rPr lang="zh-CN" altLang="zh-CN" b="1" u="sng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机场</a:t>
            </a:r>
            <a:endParaRPr lang="en-US" altLang="zh-CN" b="1" u="sng" dirty="0" smtClean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b="1" dirty="0" smtClean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航空运输</a:t>
            </a:r>
            <a:r>
              <a:rPr lang="zh-CN" altLang="zh-CN" b="1" dirty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便利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440050" y="313503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纬度</a:t>
            </a:r>
            <a:r>
              <a:rPr lang="zh-CN" altLang="zh-CN" b="1" u="sng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endParaRPr lang="en-US" altLang="zh-CN" b="1" u="sng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b="1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热量充足</a:t>
            </a:r>
            <a:endParaRPr lang="en-US" altLang="zh-CN" b="1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101214" y="3818246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/>
            <a:r>
              <a:rPr lang="zh-CN" altLang="en-US" b="1" u="sng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气候温和</a:t>
            </a:r>
            <a:endParaRPr lang="en-US" altLang="zh-CN" b="1" u="sng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en-US" b="1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全年适宜花卉</a:t>
            </a:r>
            <a:r>
              <a:rPr lang="zh-CN" altLang="zh-CN" b="1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生长</a:t>
            </a:r>
            <a:endParaRPr lang="en-US" altLang="zh-CN" b="1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7093" y="2128630"/>
            <a:ext cx="37914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融入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情境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事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儿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真想</a:t>
            </a:r>
          </a:p>
        </p:txBody>
      </p:sp>
      <p:sp>
        <p:nvSpPr>
          <p:cNvPr id="25" name="矩形 24"/>
          <p:cNvSpPr/>
          <p:nvPr/>
        </p:nvSpPr>
        <p:spPr>
          <a:xfrm>
            <a:off x="479589" y="2734925"/>
            <a:ext cx="133355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中国</a:t>
            </a:r>
            <a:r>
              <a:rPr lang="zh-CN" altLang="en-US" sz="20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云南      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61051" y="404434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劳动力成本</a:t>
            </a:r>
            <a:r>
              <a:rPr lang="zh-CN" altLang="zh-CN" b="1" u="sng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endParaRPr lang="en-US" altLang="zh-CN" b="1" u="sng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b="1" u="sng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地价低</a:t>
            </a:r>
            <a:endParaRPr lang="zh-CN" altLang="en-US" b="1" u="sng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64853" y="315639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经济</a:t>
            </a:r>
            <a:r>
              <a:rPr lang="zh-CN" altLang="zh-CN" b="1" u="sng" kern="100" dirty="0" smtClean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发达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847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071" y="2288574"/>
            <a:ext cx="77640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纬度低，热量充足，适宜花卉生长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kern="1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全年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生长期长，产量高；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花卉品种多样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kern="1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劳动力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成本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  <a:r>
              <a:rPr lang="zh-CN" altLang="en-US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地价</a:t>
            </a: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低，竞争力强；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日本、韩国经济发达，市场需求量大；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邻近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机场，航空运输便利。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 bwMode="auto">
          <a:xfrm>
            <a:off x="4339705" y="210605"/>
            <a:ext cx="4704080" cy="2170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-59311" y="92771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71" y="555253"/>
            <a:ext cx="4271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“斗南国际花卉产业园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是亚洲最大的鲜花生产和交易中心，日上市鲜花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个大类，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多个品种。每日有近百吨鲜花从这里销往日本、韩国等地。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071" y="1837412"/>
            <a:ext cx="4713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简述斗南花卉大量销往日本、韩国的原因</a:t>
            </a:r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96033" y="3104246"/>
            <a:ext cx="37914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融入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情境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事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儿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真想</a:t>
            </a:r>
          </a:p>
        </p:txBody>
      </p:sp>
    </p:spTree>
    <p:extLst>
      <p:ext uri="{BB962C8B-B14F-4D97-AF65-F5344CB8AC3E}">
        <p14:creationId xmlns:p14="http://schemas.microsoft.com/office/powerpoint/2010/main" val="13874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" y="1157004"/>
            <a:ext cx="277645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  <a:tabLst>
                <a:tab pos="1466850" algn="l"/>
                <a:tab pos="2667000" algn="l"/>
                <a:tab pos="3867150" algn="l"/>
              </a:tabLst>
            </a:pPr>
            <a:r>
              <a:rPr lang="zh-CN" altLang="zh-CN" b="1" kern="105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丝绸之路</a:t>
            </a:r>
            <a:r>
              <a:rPr lang="zh-CN" altLang="zh-CN" b="1" kern="105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东起中国西安，西至埃及亚历山大。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丝绸之路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>
            <a:fillRect/>
          </a:stretch>
        </p:blipFill>
        <p:spPr bwMode="auto">
          <a:xfrm>
            <a:off x="3006573" y="689957"/>
            <a:ext cx="6012736" cy="27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466272" y="3516972"/>
            <a:ext cx="295465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25000"/>
              </a:lnSpc>
              <a:tabLst>
                <a:tab pos="1466850" algn="l"/>
                <a:tab pos="2667000" algn="l"/>
                <a:tab pos="3867150" algn="l"/>
              </a:tabLst>
            </a:pPr>
            <a:r>
              <a:rPr lang="zh-CN" altLang="zh-CN" kern="1050" dirty="0">
                <a:latin typeface="Cambria" panose="020405030504060302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古代陆上丝绸之路示意图</a:t>
            </a:r>
            <a:endParaRPr lang="zh-CN" altLang="zh-CN" sz="3200" kern="100" dirty="0"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632" y="3955554"/>
            <a:ext cx="8401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6220" algn="just">
              <a:lnSpc>
                <a:spcPct val="150000"/>
              </a:lnSpc>
              <a:tabLst>
                <a:tab pos="1466850" algn="l"/>
                <a:tab pos="2667000" algn="l"/>
                <a:tab pos="3867150" algn="l"/>
              </a:tabLst>
            </a:pPr>
            <a:r>
              <a:rPr lang="zh-CN" altLang="zh-CN" b="1" kern="1050" spc="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在图中的甲、乙两地中任选其一，说明主要农作物及其分布，并阐述农业发展的自</a:t>
            </a:r>
            <a:r>
              <a:rPr lang="zh-CN" altLang="zh-CN" b="1" kern="105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然地理条件。（</a:t>
            </a:r>
            <a:r>
              <a:rPr lang="en-US" altLang="zh-CN" b="1" kern="105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b="1" kern="105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74540" y="92771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TW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75710" y="2502131"/>
            <a:ext cx="315884" cy="231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641870" y="1762298"/>
            <a:ext cx="315884" cy="231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1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65018" y="3973306"/>
            <a:ext cx="10071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133350"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地：盛产棉花、水稻、小麦等；农业集中分布在盆地边缘的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绿洲</a:t>
            </a:r>
            <a:r>
              <a:rPr lang="zh-CN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kern="10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3400" indent="133350" algn="just">
              <a:lnSpc>
                <a:spcPct val="150000"/>
              </a:lnSpc>
            </a:pPr>
            <a:r>
              <a:rPr lang="en-US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土壤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肥沃，灌溉水源充足；主要为温带大陆性气候，日照充足，热量丰富，温差大。</a:t>
            </a:r>
          </a:p>
        </p:txBody>
      </p:sp>
      <p:pic>
        <p:nvPicPr>
          <p:cNvPr id="3" name="图片 2" descr="丝绸之路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>
            <a:fillRect/>
          </a:stretch>
        </p:blipFill>
        <p:spPr bwMode="auto">
          <a:xfrm>
            <a:off x="1706947" y="83129"/>
            <a:ext cx="6012736" cy="27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椭圆 3"/>
          <p:cNvSpPr/>
          <p:nvPr/>
        </p:nvSpPr>
        <p:spPr>
          <a:xfrm>
            <a:off x="1787237" y="1950870"/>
            <a:ext cx="315884" cy="231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03521" y="1144537"/>
            <a:ext cx="315884" cy="2311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57942" y="2854655"/>
            <a:ext cx="9202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20675" algn="just">
              <a:lnSpc>
                <a:spcPct val="150000"/>
              </a:lnSpc>
            </a:pPr>
            <a:r>
              <a:rPr lang="zh-CN" altLang="zh-CN" b="1" kern="100" spc="-2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甲地：盛产棉花、水稻、小麦等</a:t>
            </a:r>
            <a:r>
              <a:rPr lang="zh-CN" altLang="zh-CN" b="1" kern="100" spc="-2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b="1" kern="100" spc="-2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农业集中分布在地中海沿岸、尼罗河沿岸及三角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洲</a:t>
            </a:r>
            <a:r>
              <a:rPr lang="zh-CN" altLang="zh-CN" b="1" kern="100" spc="-3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kern="100" spc="-2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20700" indent="-320675" algn="just">
              <a:lnSpc>
                <a:spcPct val="150000"/>
              </a:lnSpc>
            </a:pPr>
            <a:r>
              <a:rPr lang="en-US" altLang="zh-CN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土壤</a:t>
            </a:r>
            <a:r>
              <a:rPr lang="zh-CN" altLang="zh-CN" b="1" kern="100" spc="-3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肥沃，灌溉水源</a:t>
            </a:r>
            <a:r>
              <a:rPr lang="zh-CN" altLang="zh-CN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充足</a:t>
            </a:r>
            <a:r>
              <a:rPr lang="zh-CN" altLang="en-US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zh-CN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主要</a:t>
            </a:r>
            <a:r>
              <a:rPr lang="zh-CN" altLang="zh-CN" b="1" kern="100" spc="-3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为热带沙漠气候，日照充足，热量丰富，温差大</a:t>
            </a:r>
            <a:r>
              <a:rPr lang="zh-CN" altLang="zh-CN" b="1" kern="100" spc="-3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65" y="50338"/>
            <a:ext cx="4166235" cy="22720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8066" y="0"/>
            <a:ext cx="4869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茶树原产长江以南山区。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1959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年，我国在青岛市崂山区进行“南茶北引”移植试验，经多地试验失败后，终于在素有“小江南”之称的太清宫景区引种成功。由于自然条件优越，加上全部采用人工采摘，崂山茶品质极佳、声名远扬。图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为青岛市崂山太清宫附近等高线（米）分布图。读图，回答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题。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854205"/>
            <a:ext cx="8753302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太清宫景区引种茶树取得成功的主要自然原因是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．位于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夏季风迎风坡，降水丰沛，水分条件好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．位于沿海地区低山丘陵区的阴坡，光照较弱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．受地形阻挡，冷空气影响弱，热量条件较好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．位于山前坡地，地势平坦，利于大规模种植</a:t>
            </a:r>
          </a:p>
          <a:p>
            <a:pPr indent="3048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近年来，崂山茶叶生产成本不断攀升的主要原因是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．人力成本上升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B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．种植面积扩大</a:t>
            </a:r>
          </a:p>
          <a:p>
            <a:pPr indent="533400" algn="just">
              <a:lnSpc>
                <a:spcPct val="1500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．运输成本攀升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D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．土质退化严重</a:t>
            </a:r>
          </a:p>
        </p:txBody>
      </p:sp>
      <p:sp>
        <p:nvSpPr>
          <p:cNvPr id="6" name="矩形 5"/>
          <p:cNvSpPr/>
          <p:nvPr/>
        </p:nvSpPr>
        <p:spPr>
          <a:xfrm>
            <a:off x="7060882" y="279440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19071" y="4107818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 smtClean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447" y="483522"/>
            <a:ext cx="487825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依靠谁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447" y="3707073"/>
            <a:ext cx="37914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融入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情境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事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儿</a:t>
            </a:r>
            <a:r>
              <a:rPr lang="zh-CN" altLang="en-US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87660" y="1645316"/>
            <a:ext cx="507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自然因素：气候、地形、土壤、水源等</a:t>
            </a:r>
            <a:endParaRPr lang="zh-CN" altLang="zh-CN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087660" y="2626778"/>
            <a:ext cx="609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社会经济因素：市场、</a:t>
            </a:r>
            <a:r>
              <a:rPr lang="zh-CN" altLang="en-US" sz="2000" b="1" dirty="0"/>
              <a:t>政策</a:t>
            </a:r>
            <a:r>
              <a:rPr lang="zh-CN" altLang="en-US" sz="2000" b="1" dirty="0" smtClean="0"/>
              <a:t>、</a:t>
            </a:r>
            <a:r>
              <a:rPr lang="zh-CN" altLang="en-US" sz="2000" b="1" dirty="0"/>
              <a:t>交通</a:t>
            </a:r>
            <a:r>
              <a:rPr lang="zh-CN" altLang="en-US" sz="2000" b="1" dirty="0" smtClean="0"/>
              <a:t>、技术、劳动力等</a:t>
            </a:r>
            <a:endParaRPr lang="zh-CN" altLang="zh-CN" sz="20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294313" y="1310467"/>
            <a:ext cx="884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农 业区 位因 素分 析</a:t>
            </a:r>
            <a:endParaRPr lang="zh-CN" altLang="zh-CN" sz="2000" b="1" dirty="0"/>
          </a:p>
        </p:txBody>
      </p:sp>
      <p:sp>
        <p:nvSpPr>
          <p:cNvPr id="8" name="椭圆 7"/>
          <p:cNvSpPr/>
          <p:nvPr/>
        </p:nvSpPr>
        <p:spPr>
          <a:xfrm>
            <a:off x="2108386" y="1249688"/>
            <a:ext cx="1070123" cy="20605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5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08" y="217462"/>
            <a:ext cx="4530435" cy="34068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68" y="134464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  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阅读材料，回答下列问题。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706582"/>
            <a:ext cx="4509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广西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是我国重要的</a:t>
            </a:r>
            <a:r>
              <a:rPr lang="en-US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南菜北运</a:t>
            </a:r>
            <a:r>
              <a:rPr lang="en-US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生产基地之一。</a:t>
            </a:r>
            <a:r>
              <a:rPr lang="en-US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百色一号</a:t>
            </a:r>
            <a:r>
              <a:rPr lang="en-US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专列集装箱自备冷藏系统，</a:t>
            </a:r>
            <a:r>
              <a:rPr lang="en-US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2017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zh-CN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向北京输送</a:t>
            </a:r>
            <a:r>
              <a:rPr lang="zh-CN" altLang="zh-CN" b="1" dirty="0">
                <a:ea typeface="楷体" panose="02010609060101010101" pitchFamily="49" charset="-122"/>
                <a:cs typeface="Times New Roman" panose="02020603050405020304" pitchFamily="18" charset="0"/>
              </a:rPr>
              <a:t>绿色果蔬近万吨。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08064" y="1791417"/>
            <a:ext cx="45803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）将材料中说到的省级</a:t>
            </a:r>
            <a:r>
              <a:rPr lang="zh-CN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行政区填到</a:t>
            </a:r>
            <a:endParaRPr lang="en-US" altLang="zh-CN" b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zh-CN" altLang="en-US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相应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位置。</a:t>
            </a:r>
          </a:p>
          <a:p>
            <a:pPr algn="just"/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）说出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南菜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输出量大的季节。 </a:t>
            </a:r>
          </a:p>
          <a:p>
            <a:pPr algn="just">
              <a:lnSpc>
                <a:spcPts val="18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）简述果蔬“北运”的社会经济条件。</a:t>
            </a:r>
          </a:p>
          <a:p>
            <a:pPr algn="just">
              <a:lnSpc>
                <a:spcPts val="1800"/>
              </a:lnSpc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74525" y="29344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广西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70370" y="134004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京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9907" y="26307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冬季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563" y="3389174"/>
            <a:ext cx="5678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交通条件的改善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b="1" kern="10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冷藏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保鲜技术的提高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b="1" kern="10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政策支持</a:t>
            </a:r>
            <a:endParaRPr lang="en-US" altLang="zh-CN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市场需求量大）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956487" y="3434693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259983" y="3442819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39585" y="1283156"/>
            <a:ext cx="1558636" cy="5364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82630" y="1283156"/>
            <a:ext cx="169360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382755" y="1593721"/>
            <a:ext cx="656259" cy="21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94924" y="1049858"/>
            <a:ext cx="316094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87660" y="1645316"/>
            <a:ext cx="507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自然因素：气候、地形、土壤、水源等</a:t>
            </a:r>
            <a:endParaRPr lang="zh-CN" altLang="zh-CN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087660" y="2626778"/>
            <a:ext cx="609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社会经济因素：市场、</a:t>
            </a:r>
            <a:r>
              <a:rPr lang="zh-CN" altLang="en-US" sz="2000" b="1" dirty="0"/>
              <a:t>政策</a:t>
            </a:r>
            <a:r>
              <a:rPr lang="zh-CN" altLang="en-US" sz="2000" b="1" dirty="0" smtClean="0"/>
              <a:t>、</a:t>
            </a:r>
            <a:r>
              <a:rPr lang="zh-CN" altLang="en-US" sz="2000" b="1" dirty="0"/>
              <a:t>交通</a:t>
            </a:r>
            <a:r>
              <a:rPr lang="zh-CN" altLang="en-US" sz="2000" b="1" dirty="0" smtClean="0"/>
              <a:t>、技术、劳动力等</a:t>
            </a:r>
            <a:endParaRPr lang="zh-CN" altLang="zh-CN" sz="20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294313" y="1310467"/>
            <a:ext cx="884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农 业区 位因 素分 析</a:t>
            </a:r>
            <a:endParaRPr lang="zh-CN" altLang="zh-CN" sz="2000" b="1" dirty="0"/>
          </a:p>
        </p:txBody>
      </p:sp>
      <p:sp>
        <p:nvSpPr>
          <p:cNvPr id="8" name="椭圆 7"/>
          <p:cNvSpPr/>
          <p:nvPr/>
        </p:nvSpPr>
        <p:spPr>
          <a:xfrm>
            <a:off x="2108386" y="1249688"/>
            <a:ext cx="1070123" cy="20605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310" y="550682"/>
            <a:ext cx="5266690" cy="20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06098" y="117710"/>
            <a:ext cx="41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385" y="480958"/>
            <a:ext cx="3549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年来，雁翅镇着力发展“一沟一品”的特色林果经济，农业产业结构逐年调整。区域内耕地面积不断减少，林果种植面积逐年增加，建成苹果、葡萄、香椿、蘑菇等特色农业生产基地，极大地促进了区域经济发展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475499"/>
            <a:ext cx="5754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简述雁翅镇农业产业结构调整的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区位条件</a:t>
            </a:r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。（8分）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310" y="550682"/>
            <a:ext cx="5266690" cy="20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06098" y="117710"/>
            <a:ext cx="41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385" y="480958"/>
            <a:ext cx="3549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年来，雁翅镇着力发展“一沟一品”的特色林果经济，农业产业结构逐年调整。区域内耕地面积不断减少，林果种植面积逐年增加，建成苹果、葡萄、香椿、蘑菇等特色农业生产基地，极大地促进了区域经济发展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475499"/>
            <a:ext cx="5754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简述雁翅镇农业产业结构调整的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区位条件</a:t>
            </a:r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。（8分）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5389" y="2942356"/>
            <a:ext cx="1070123" cy="20605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23206" y="3009207"/>
            <a:ext cx="872305" cy="19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农 业区 位因 素分 析</a:t>
            </a:r>
            <a:endParaRPr lang="zh-CN" altLang="zh-CN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595512" y="3347497"/>
            <a:ext cx="507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自然因素：气候、地形、土壤、水源等</a:t>
            </a:r>
            <a:endParaRPr lang="zh-CN" altLang="zh-CN" sz="20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548151" y="4325702"/>
            <a:ext cx="609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社会经济因素：市场、</a:t>
            </a:r>
            <a:r>
              <a:rPr lang="zh-CN" altLang="en-US" sz="2000" b="1" dirty="0"/>
              <a:t>政策</a:t>
            </a:r>
            <a:r>
              <a:rPr lang="zh-CN" altLang="en-US" sz="2000" b="1" dirty="0" smtClean="0"/>
              <a:t>、</a:t>
            </a:r>
            <a:r>
              <a:rPr lang="zh-CN" altLang="en-US" sz="2000" b="1" dirty="0"/>
              <a:t>交通</a:t>
            </a:r>
            <a:r>
              <a:rPr lang="zh-CN" altLang="en-US" sz="2000" b="1" dirty="0" smtClean="0"/>
              <a:t>、技术、劳动力等</a:t>
            </a:r>
            <a:endParaRPr lang="zh-CN" altLang="zh-CN" sz="2000" b="1" dirty="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2877378" y="2793204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310" y="550682"/>
            <a:ext cx="5266690" cy="20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06098" y="117710"/>
            <a:ext cx="411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阅读图文资料，回答下列问题。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385" y="480958"/>
            <a:ext cx="3549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年来，雁翅镇着力发展“一沟一品”的特色林果经济，农业产业结构逐年调整。区域内耕地面积不断减少，林果种植面积逐年增加，建成苹果、葡萄、香椿、蘑菇等特色农业生产基地，极大地促进了区域经济发展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475499"/>
            <a:ext cx="5754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简述雁翅镇农业产业结构调整的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区位条件</a:t>
            </a:r>
            <a:r>
              <a:rPr lang="zh-TW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。（8分）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2476" y="2660165"/>
            <a:ext cx="4572000" cy="2537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山区地形，适宜发展林果经济；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农产品的市场需求更加多样；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交通及基础设施条件更加完善；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冷藏保鲜技术不断发展；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政策支持不断加强；</a:t>
            </a:r>
          </a:p>
          <a:p>
            <a:pPr indent="266700"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区域生态环境保护的要求增强。</a:t>
            </a:r>
          </a:p>
        </p:txBody>
      </p:sp>
      <p:sp>
        <p:nvSpPr>
          <p:cNvPr id="7" name="矩形 6"/>
          <p:cNvSpPr/>
          <p:nvPr/>
        </p:nvSpPr>
        <p:spPr>
          <a:xfrm>
            <a:off x="1143000" y="3199350"/>
            <a:ext cx="1997765" cy="194415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1146" y="3384653"/>
            <a:ext cx="10021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社 会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</a:rPr>
              <a:t>经 济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</a:rPr>
              <a:t>因 素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142663" y="3528391"/>
            <a:ext cx="1073856" cy="24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16992" y="3929102"/>
            <a:ext cx="1073856" cy="24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641951" y="4327349"/>
            <a:ext cx="1073856" cy="24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91125" y="4739140"/>
            <a:ext cx="1073856" cy="24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216992" y="5136703"/>
            <a:ext cx="1073856" cy="24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84618" y="3804129"/>
            <a:ext cx="2502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体现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变化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0" y="184068"/>
            <a:ext cx="4567250" cy="2766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4319" y="2258607"/>
            <a:ext cx="449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分析湖南省洞庭湖平原发展水稻种植业</a:t>
            </a:r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有利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自然条件。</a:t>
            </a:r>
          </a:p>
        </p:txBody>
      </p:sp>
      <p:sp>
        <p:nvSpPr>
          <p:cNvPr id="4" name="矩形 3"/>
          <p:cNvSpPr/>
          <p:nvPr/>
        </p:nvSpPr>
        <p:spPr>
          <a:xfrm>
            <a:off x="-90569" y="18406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 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读图文材料，回答下列问题。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83127" y="690380"/>
            <a:ext cx="4688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水稻发芽、分蘖、抽穗和开花所需的最低日均气温分别为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20 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℃和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℃。每形成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1kg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稻谷需水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800kg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。“湖广熟，天下足”。湖广指明朝时期的湖广省，包括如今的湖北省、湖南省。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021" y="2948734"/>
            <a:ext cx="487825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依靠谁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139770" y="2568633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45704" y="2568633"/>
            <a:ext cx="1922681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45704" y="2861847"/>
            <a:ext cx="961340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87553" y="3400503"/>
            <a:ext cx="646331" cy="1704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气候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地形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土壤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水源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96075" y="1236657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878826" y="1562338"/>
            <a:ext cx="526143" cy="81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04299" y="3526959"/>
            <a:ext cx="20441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水稻的生长习性？</a:t>
            </a:r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6033" y="3475628"/>
            <a:ext cx="60291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亚热带季风气候，夏季高温、雨热同期，水热条件好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0" y="184068"/>
            <a:ext cx="4567250" cy="27669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11723" y="3816293"/>
            <a:ext cx="4097304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亚热带季风气候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b="1" kern="10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夏季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高温、雨热同期，水热条件好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4" y="1076520"/>
            <a:ext cx="188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u="sng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位于</a:t>
            </a:r>
            <a:r>
              <a:rPr lang="zh-CN" altLang="zh-CN" b="1" u="sng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东部</a:t>
            </a:r>
            <a:r>
              <a:rPr lang="zh-CN" altLang="zh-CN" b="1" u="sng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季风区</a:t>
            </a:r>
            <a:endParaRPr lang="zh-CN" altLang="zh-CN" b="1" u="sng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5316" y="4250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热量充足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2534457" y="10536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降水丰沛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164" y="2632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b="1" u="sng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纬度</a:t>
            </a:r>
            <a:r>
              <a:rPr lang="zh-CN" altLang="zh-CN" b="1" u="sng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较低</a:t>
            </a:r>
            <a:endParaRPr lang="zh-CN" altLang="zh-CN" b="1" u="sng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748" y="6097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u="sng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位于亚热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带</a:t>
            </a: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016"/>
            <a:ext cx="4044415" cy="343775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2797813" y="3792228"/>
            <a:ext cx="111321" cy="24843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9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50" y="184068"/>
            <a:ext cx="4567250" cy="2766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4319" y="2258607"/>
            <a:ext cx="449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分析湖南省洞庭湖平原发展水稻种植业</a:t>
            </a:r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b="1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有利</a:t>
            </a:r>
            <a:r>
              <a:rPr lang="zh-CN" altLang="zh-CN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自然条件。</a:t>
            </a:r>
          </a:p>
        </p:txBody>
      </p:sp>
      <p:sp>
        <p:nvSpPr>
          <p:cNvPr id="4" name="矩形 3"/>
          <p:cNvSpPr/>
          <p:nvPr/>
        </p:nvSpPr>
        <p:spPr>
          <a:xfrm>
            <a:off x="-90569" y="18406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/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 </a:t>
            </a:r>
            <a:r>
              <a:rPr lang="zh-CN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读图文材料，回答下列问题。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83127" y="690380"/>
            <a:ext cx="4688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水稻发芽、分蘖、抽穗和开花所需的最低日均气温分别为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20 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℃、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℃和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℃。每形成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1kg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稻谷需水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800kg</a:t>
            </a:r>
            <a:r>
              <a:rPr lang="zh-CN" altLang="zh-CN" b="1" kern="100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。“湖广熟，天下足”。湖广指明朝时期的湖广省，包括如今的湖北省、湖南省。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8357" y="3682920"/>
            <a:ext cx="66584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亚热带季风气候，夏季高温、雨热同期，水热条件好；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河流、湖泊众多，</a:t>
            </a:r>
            <a:r>
              <a:rPr lang="zh-CN" altLang="zh-CN" b="1" kern="1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水源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丰富；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位于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平原</a:t>
            </a:r>
            <a:r>
              <a:rPr lang="zh-CN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b="1" kern="100" dirty="0" smtClean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地形</a:t>
            </a:r>
            <a:r>
              <a:rPr lang="zh-CN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平坦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b="1" kern="100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土壤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深厚</a:t>
            </a:r>
            <a:r>
              <a:rPr lang="zh-CN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肥沃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b="1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便于</a:t>
            </a:r>
            <a:r>
              <a:rPr lang="zh-CN" altLang="zh-CN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耕作</a:t>
            </a:r>
            <a:endParaRPr lang="zh-CN" altLang="zh-CN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021" y="2948734"/>
            <a:ext cx="487825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28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en-US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---</a:t>
            </a:r>
            <a:r>
              <a:rPr lang="zh-CN" altLang="zh-CN" sz="2800" b="1" kern="1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依靠谁</a:t>
            </a:r>
            <a:endParaRPr lang="zh-CN" altLang="en-US" sz="28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1735</Words>
  <Application>Microsoft Office PowerPoint</Application>
  <PresentationFormat>全屏显示(16:9)</PresentationFormat>
  <Paragraphs>179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Cambria</vt:lpstr>
      <vt:lpstr>Helvetica</vt:lpstr>
      <vt:lpstr>Times New Roman</vt:lpstr>
      <vt:lpstr>1_Office 主题​​</vt:lpstr>
      <vt:lpstr>农业区位因素分析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</cp:lastModifiedBy>
  <cp:revision>61</cp:revision>
  <dcterms:created xsi:type="dcterms:W3CDTF">2020-02-01T11:21:51Z</dcterms:created>
  <dcterms:modified xsi:type="dcterms:W3CDTF">2020-02-08T16:35:03Z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