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9" r:id="rId3"/>
    <p:sldId id="668" r:id="rId4"/>
    <p:sldId id="462" r:id="rId5"/>
    <p:sldId id="466" r:id="rId6"/>
    <p:sldId id="468" r:id="rId7"/>
    <p:sldId id="470" r:id="rId8"/>
    <p:sldId id="474" r:id="rId9"/>
    <p:sldId id="477" r:id="rId10"/>
    <p:sldId id="388" r:id="rId11"/>
    <p:sldId id="598" r:id="rId12"/>
    <p:sldId id="599" r:id="rId13"/>
    <p:sldId id="600" r:id="rId14"/>
    <p:sldId id="611" r:id="rId15"/>
    <p:sldId id="613" r:id="rId16"/>
    <p:sldId id="669" r:id="rId17"/>
    <p:sldId id="612" r:id="rId18"/>
    <p:sldId id="671" r:id="rId19"/>
    <p:sldId id="615" r:id="rId20"/>
    <p:sldId id="672" r:id="rId21"/>
    <p:sldId id="614" r:id="rId22"/>
    <p:sldId id="673" r:id="rId23"/>
    <p:sldId id="639" r:id="rId24"/>
    <p:sldId id="651" r:id="rId25"/>
    <p:sldId id="674" r:id="rId26"/>
    <p:sldId id="666" r:id="rId27"/>
    <p:sldId id="652" r:id="rId28"/>
    <p:sldId id="653" r:id="rId29"/>
    <p:sldId id="654" r:id="rId30"/>
    <p:sldId id="655" r:id="rId31"/>
    <p:sldId id="657" r:id="rId32"/>
    <p:sldId id="656" r:id="rId33"/>
    <p:sldId id="658" r:id="rId34"/>
    <p:sldId id="675" r:id="rId35"/>
    <p:sldId id="659" r:id="rId36"/>
    <p:sldId id="660" r:id="rId37"/>
    <p:sldId id="661" r:id="rId38"/>
    <p:sldId id="662" r:id="rId39"/>
    <p:sldId id="663" r:id="rId40"/>
    <p:sldId id="664" r:id="rId41"/>
    <p:sldId id="667" r:id="rId42"/>
    <p:sldId id="284" r:id="rId43"/>
  </p:sldIdLst>
  <p:sldSz cx="5761038" cy="3240088"/>
  <p:notesSz cx="6858000" cy="9144000"/>
  <p:defaultTextStyle>
    <a:defPPr>
      <a:defRPr lang="zh-CN"/>
    </a:defPPr>
    <a:lvl1pPr marL="0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10389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420777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631166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841939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052327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262716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473105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1683494" algn="l" defTabSz="42077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91">
          <p15:clr>
            <a:srgbClr val="A4A3A4"/>
          </p15:clr>
        </p15:guide>
        <p15:guide id="2" orient="horz" pos="1123">
          <p15:clr>
            <a:srgbClr val="A4A3A4"/>
          </p15:clr>
        </p15:guide>
        <p15:guide id="3" pos="1821">
          <p15:clr>
            <a:srgbClr val="A4A3A4"/>
          </p15:clr>
        </p15:guide>
        <p15:guide id="4" pos="10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9" autoAdjust="0"/>
    <p:restoredTop sz="95238" autoAdjust="0"/>
  </p:normalViewPr>
  <p:slideViewPr>
    <p:cSldViewPr snapToGrid="0" showGuides="1">
      <p:cViewPr varScale="1">
        <p:scale>
          <a:sx n="131" d="100"/>
          <a:sy n="131" d="100"/>
        </p:scale>
        <p:origin x="-724" y="-56"/>
      </p:cViewPr>
      <p:guideLst>
        <p:guide orient="horz" pos="1191"/>
        <p:guide orient="horz" pos="1123"/>
        <p:guide pos="1821"/>
        <p:guide pos="10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CE6C-7D12-4367-8E70-794DE029FEEA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96440-F0BF-41AB-AD52-E92AAD722A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28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76423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52846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829269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105692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382116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658539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934962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211385" algn="l" defTabSz="552846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251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617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8030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9162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6563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7009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7009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8171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817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064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064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013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25512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62551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2070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74886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2296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83818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780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674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85604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71270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6697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6697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2302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34778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36575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43009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22570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3853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09571" name="Rectangle 3"/>
          <p:cNvSpPr>
            <a:spLocks noGrp="1" noRot="1" noChangeArrowheads="1"/>
          </p:cNvSpPr>
          <p:nvPr>
            <p:ph type="body" idx="4294967295"/>
          </p:nvPr>
        </p:nvSpPr>
        <p:spPr>
          <a:noFill/>
          <a:ln/>
        </p:spPr>
        <p:txBody>
          <a:bodyPr>
            <a:prstTxWarp prst="textNoShape">
              <a:avLst/>
            </a:prstTxWarp>
          </a:bodyPr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63933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130" y="530265"/>
            <a:ext cx="4320778" cy="1128031"/>
          </a:xfrm>
        </p:spPr>
        <p:txBody>
          <a:bodyPr anchor="b"/>
          <a:lstStyle>
            <a:lvl1pPr algn="ctr"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130" y="1701797"/>
            <a:ext cx="4320778" cy="782271"/>
          </a:xfrm>
        </p:spPr>
        <p:txBody>
          <a:bodyPr/>
          <a:lstStyle>
            <a:lvl1pPr marL="0" indent="0" algn="ctr">
              <a:buNone/>
              <a:defRPr sz="1100"/>
            </a:lvl1pPr>
            <a:lvl2pPr marL="216148" indent="0" algn="ctr">
              <a:buNone/>
              <a:defRPr sz="900"/>
            </a:lvl2pPr>
            <a:lvl3pPr marL="431911" indent="0" algn="ctr">
              <a:buNone/>
              <a:defRPr sz="800"/>
            </a:lvl3pPr>
            <a:lvl4pPr marL="648059" indent="0" algn="ctr">
              <a:buNone/>
              <a:defRPr sz="800"/>
            </a:lvl4pPr>
            <a:lvl5pPr marL="864206" indent="0" algn="ctr">
              <a:buNone/>
              <a:defRPr sz="800"/>
            </a:lvl5pPr>
            <a:lvl6pPr marL="1079970" indent="0" algn="ctr">
              <a:buNone/>
              <a:defRPr sz="800"/>
            </a:lvl6pPr>
            <a:lvl7pPr marL="1296117" indent="0" algn="ctr">
              <a:buNone/>
              <a:defRPr sz="800"/>
            </a:lvl7pPr>
            <a:lvl8pPr marL="1512265" indent="0" algn="ctr">
              <a:buNone/>
              <a:defRPr sz="800"/>
            </a:lvl8pPr>
            <a:lvl9pPr marL="1728028" indent="0" algn="ctr">
              <a:buNone/>
              <a:defRPr sz="8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2743" y="172504"/>
            <a:ext cx="1242224" cy="27458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072" y="172504"/>
            <a:ext cx="3654658" cy="27458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071" y="807773"/>
            <a:ext cx="4968895" cy="1347786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071" y="2168309"/>
            <a:ext cx="4968895" cy="708769"/>
          </a:xfrm>
        </p:spPr>
        <p:txBody>
          <a:bodyPr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161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3191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4805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86420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0799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29611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51226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17280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71" y="862523"/>
            <a:ext cx="2448441" cy="20558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6526" y="862523"/>
            <a:ext cx="2448441" cy="205580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22" y="172505"/>
            <a:ext cx="4968895" cy="62626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822" y="794272"/>
            <a:ext cx="2437189" cy="389260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6148" indent="0">
              <a:buNone/>
              <a:defRPr sz="900" b="1"/>
            </a:lvl2pPr>
            <a:lvl3pPr marL="431911" indent="0">
              <a:buNone/>
              <a:defRPr sz="800" b="1"/>
            </a:lvl3pPr>
            <a:lvl4pPr marL="648059" indent="0">
              <a:buNone/>
              <a:defRPr sz="800" b="1"/>
            </a:lvl4pPr>
            <a:lvl5pPr marL="864206" indent="0">
              <a:buNone/>
              <a:defRPr sz="800" b="1"/>
            </a:lvl5pPr>
            <a:lvl6pPr marL="1079970" indent="0">
              <a:buNone/>
              <a:defRPr sz="800" b="1"/>
            </a:lvl6pPr>
            <a:lvl7pPr marL="1296117" indent="0">
              <a:buNone/>
              <a:defRPr sz="800" b="1"/>
            </a:lvl7pPr>
            <a:lvl8pPr marL="1512265" indent="0">
              <a:buNone/>
              <a:defRPr sz="800" b="1"/>
            </a:lvl8pPr>
            <a:lvl9pPr marL="1728028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822" y="1183533"/>
            <a:ext cx="2437189" cy="17407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6526" y="794272"/>
            <a:ext cx="2449191" cy="389260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6148" indent="0">
              <a:buNone/>
              <a:defRPr sz="900" b="1"/>
            </a:lvl2pPr>
            <a:lvl3pPr marL="431911" indent="0">
              <a:buNone/>
              <a:defRPr sz="800" b="1"/>
            </a:lvl3pPr>
            <a:lvl4pPr marL="648059" indent="0">
              <a:buNone/>
              <a:defRPr sz="800" b="1"/>
            </a:lvl4pPr>
            <a:lvl5pPr marL="864206" indent="0">
              <a:buNone/>
              <a:defRPr sz="800" b="1"/>
            </a:lvl5pPr>
            <a:lvl6pPr marL="1079970" indent="0">
              <a:buNone/>
              <a:defRPr sz="800" b="1"/>
            </a:lvl6pPr>
            <a:lvl7pPr marL="1296117" indent="0">
              <a:buNone/>
              <a:defRPr sz="800" b="1"/>
            </a:lvl7pPr>
            <a:lvl8pPr marL="1512265" indent="0">
              <a:buNone/>
              <a:defRPr sz="800" b="1"/>
            </a:lvl8pPr>
            <a:lvl9pPr marL="1728028" indent="0">
              <a:buNone/>
              <a:defRPr sz="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6526" y="1183533"/>
            <a:ext cx="2449191" cy="17407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23" y="216006"/>
            <a:ext cx="1858084" cy="756021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191" y="466513"/>
            <a:ext cx="2916526" cy="2302563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823" y="972027"/>
            <a:ext cx="1858084" cy="1800799"/>
          </a:xfrm>
        </p:spPr>
        <p:txBody>
          <a:bodyPr/>
          <a:lstStyle>
            <a:lvl1pPr marL="0" indent="0">
              <a:buNone/>
              <a:defRPr sz="800"/>
            </a:lvl1pPr>
            <a:lvl2pPr marL="216148" indent="0">
              <a:buNone/>
              <a:defRPr sz="700"/>
            </a:lvl2pPr>
            <a:lvl3pPr marL="431911" indent="0">
              <a:buNone/>
              <a:defRPr sz="600"/>
            </a:lvl3pPr>
            <a:lvl4pPr marL="648059" indent="0">
              <a:buNone/>
              <a:defRPr sz="500"/>
            </a:lvl4pPr>
            <a:lvl5pPr marL="864206" indent="0">
              <a:buNone/>
              <a:defRPr sz="500"/>
            </a:lvl5pPr>
            <a:lvl6pPr marL="1079970" indent="0">
              <a:buNone/>
              <a:defRPr sz="500"/>
            </a:lvl6pPr>
            <a:lvl7pPr marL="1296117" indent="0">
              <a:buNone/>
              <a:defRPr sz="500"/>
            </a:lvl7pPr>
            <a:lvl8pPr marL="1512265" indent="0">
              <a:buNone/>
              <a:defRPr sz="500"/>
            </a:lvl8pPr>
            <a:lvl9pPr marL="1728028" indent="0">
              <a:buNone/>
              <a:defRPr sz="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23" y="216006"/>
            <a:ext cx="1858084" cy="756021"/>
          </a:xfrm>
        </p:spPr>
        <p:txBody>
          <a:bodyPr anchor="b"/>
          <a:lstStyle>
            <a:lvl1pPr>
              <a:defRPr sz="1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9191" y="466513"/>
            <a:ext cx="2916526" cy="2302563"/>
          </a:xfrm>
        </p:spPr>
        <p:txBody>
          <a:bodyPr anchor="t"/>
          <a:lstStyle>
            <a:lvl1pPr marL="0" indent="0">
              <a:buNone/>
              <a:defRPr sz="1500"/>
            </a:lvl1pPr>
            <a:lvl2pPr marL="216148" indent="0">
              <a:buNone/>
              <a:defRPr sz="1300"/>
            </a:lvl2pPr>
            <a:lvl3pPr marL="431911" indent="0">
              <a:buNone/>
              <a:defRPr sz="1100"/>
            </a:lvl3pPr>
            <a:lvl4pPr marL="648059" indent="0">
              <a:buNone/>
              <a:defRPr sz="900"/>
            </a:lvl4pPr>
            <a:lvl5pPr marL="864206" indent="0">
              <a:buNone/>
              <a:defRPr sz="900"/>
            </a:lvl5pPr>
            <a:lvl6pPr marL="1079970" indent="0">
              <a:buNone/>
              <a:defRPr sz="900"/>
            </a:lvl6pPr>
            <a:lvl7pPr marL="1296117" indent="0">
              <a:buNone/>
              <a:defRPr sz="900"/>
            </a:lvl7pPr>
            <a:lvl8pPr marL="1512265" indent="0">
              <a:buNone/>
              <a:defRPr sz="900"/>
            </a:lvl8pPr>
            <a:lvl9pPr marL="1728028" indent="0">
              <a:buNone/>
              <a:defRPr sz="9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823" y="972027"/>
            <a:ext cx="1858084" cy="1800799"/>
          </a:xfrm>
        </p:spPr>
        <p:txBody>
          <a:bodyPr/>
          <a:lstStyle>
            <a:lvl1pPr marL="0" indent="0">
              <a:buNone/>
              <a:defRPr sz="800"/>
            </a:lvl1pPr>
            <a:lvl2pPr marL="216148" indent="0">
              <a:buNone/>
              <a:defRPr sz="700"/>
            </a:lvl2pPr>
            <a:lvl3pPr marL="431911" indent="0">
              <a:buNone/>
              <a:defRPr sz="600"/>
            </a:lvl3pPr>
            <a:lvl4pPr marL="648059" indent="0">
              <a:buNone/>
              <a:defRPr sz="500"/>
            </a:lvl4pPr>
            <a:lvl5pPr marL="864206" indent="0">
              <a:buNone/>
              <a:defRPr sz="500"/>
            </a:lvl5pPr>
            <a:lvl6pPr marL="1079970" indent="0">
              <a:buNone/>
              <a:defRPr sz="500"/>
            </a:lvl6pPr>
            <a:lvl7pPr marL="1296117" indent="0">
              <a:buNone/>
              <a:defRPr sz="500"/>
            </a:lvl7pPr>
            <a:lvl8pPr marL="1512265" indent="0">
              <a:buNone/>
              <a:defRPr sz="500"/>
            </a:lvl8pPr>
            <a:lvl9pPr marL="1728028" indent="0">
              <a:buNone/>
              <a:defRPr sz="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072" y="172505"/>
            <a:ext cx="4968895" cy="626267"/>
          </a:xfrm>
          <a:prstGeom prst="rect">
            <a:avLst/>
          </a:prstGeom>
        </p:spPr>
        <p:txBody>
          <a:bodyPr vert="horz" lIns="55285" tIns="27642" rIns="55285" bIns="276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072" y="862523"/>
            <a:ext cx="4968895" cy="2055806"/>
          </a:xfrm>
          <a:prstGeom prst="rect">
            <a:avLst/>
          </a:prstGeom>
        </p:spPr>
        <p:txBody>
          <a:bodyPr vert="horz" lIns="55285" tIns="27642" rIns="55285" bIns="276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072" y="3003082"/>
            <a:ext cx="1296233" cy="172504"/>
          </a:xfrm>
          <a:prstGeom prst="rect">
            <a:avLst/>
          </a:prstGeom>
        </p:spPr>
        <p:txBody>
          <a:bodyPr vert="horz" lIns="55285" tIns="27642" rIns="55285" bIns="27642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C81A-D027-4A12-8E52-B5DDDC2B9315}" type="datetimeFigureOut">
              <a:rPr lang="zh-CN" altLang="en-US" smtClean="0"/>
              <a:pPr/>
              <a:t>2020/2/15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8344" y="3003082"/>
            <a:ext cx="1944350" cy="172504"/>
          </a:xfrm>
          <a:prstGeom prst="rect">
            <a:avLst/>
          </a:prstGeom>
        </p:spPr>
        <p:txBody>
          <a:bodyPr vert="horz" lIns="55285" tIns="27642" rIns="55285" bIns="27642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8734" y="3003082"/>
            <a:ext cx="1296233" cy="172504"/>
          </a:xfrm>
          <a:prstGeom prst="rect">
            <a:avLst/>
          </a:prstGeom>
        </p:spPr>
        <p:txBody>
          <a:bodyPr vert="horz" lIns="55285" tIns="27642" rIns="55285" bIns="27642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31911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882" indent="-107882" algn="l" defTabSz="431911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29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40177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40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88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235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999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147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94" indent="-107882" algn="l" defTabSz="431911" rtl="0" eaLnBrk="1" latinLnBrk="0" hangingPunct="1">
        <a:lnSpc>
          <a:spcPct val="90000"/>
        </a:lnSpc>
        <a:spcBef>
          <a:spcPts val="236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16148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11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59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206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970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17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265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28" algn="l" defTabSz="431911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5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0" y="0"/>
            <a:ext cx="5811838" cy="3240088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82910" y="527793"/>
            <a:ext cx="5335686" cy="725174"/>
          </a:xfrm>
          <a:prstGeom prst="rect">
            <a:avLst/>
          </a:prstGeom>
        </p:spPr>
        <p:txBody>
          <a:bodyPr wrap="square" lIns="55285" tIns="27642" rIns="55285" bIns="27642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dirty="0">
                <a:latin typeface="楷体" pitchFamily="49" charset="-122"/>
                <a:ea typeface="楷体" pitchFamily="49" charset="-122"/>
              </a:rPr>
              <a:t>通史体例中国古代史复习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1700" dirty="0">
                <a:latin typeface="微软雅黑" pitchFamily="34" charset="-122"/>
                <a:ea typeface="微软雅黑" pitchFamily="34" charset="-122"/>
              </a:rPr>
              <a:t>第三讲 </a:t>
            </a:r>
            <a:r>
              <a:rPr lang="en-US" altLang="zh-CN" sz="17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700" dirty="0">
                <a:latin typeface="微软雅黑" pitchFamily="34" charset="-122"/>
                <a:ea typeface="微软雅黑" pitchFamily="34" charset="-122"/>
              </a:rPr>
              <a:t>魏晋南北朝</a:t>
            </a:r>
            <a:r>
              <a:rPr lang="en-US" altLang="zh-CN" sz="1700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700" dirty="0">
                <a:latin typeface="微软雅黑" pitchFamily="34" charset="-122"/>
                <a:ea typeface="微软雅黑" pitchFamily="34" charset="-122"/>
              </a:rPr>
              <a:t>隋唐（</a:t>
            </a:r>
            <a:r>
              <a:rPr lang="en-US" altLang="zh-CN" sz="1700" dirty="0"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700" dirty="0"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en-US" sz="2700" spc="18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82910" y="1324165"/>
            <a:ext cx="4264389" cy="1717817"/>
          </a:xfrm>
          <a:prstGeom prst="rect">
            <a:avLst/>
          </a:prstGeom>
        </p:spPr>
        <p:txBody>
          <a:bodyPr wrap="square" lIns="55285" tIns="27642" rIns="55285" bIns="27642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137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学段：高中</a:t>
            </a:r>
          </a:p>
          <a:p>
            <a:pPr>
              <a:lnSpc>
                <a:spcPct val="150000"/>
              </a:lnSpc>
            </a:pPr>
            <a:r>
              <a:rPr lang="zh-CN" altLang="en-US" sz="1200" spc="137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学科：历史</a:t>
            </a:r>
          </a:p>
          <a:p>
            <a:pPr>
              <a:lnSpc>
                <a:spcPct val="150000"/>
              </a:lnSpc>
            </a:pPr>
            <a:r>
              <a:rPr lang="zh-CN" altLang="en-US" sz="1200" spc="137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年级：高三</a:t>
            </a:r>
          </a:p>
          <a:p>
            <a:pPr>
              <a:lnSpc>
                <a:spcPct val="150000"/>
              </a:lnSpc>
            </a:pPr>
            <a:r>
              <a:rPr lang="zh-CN" altLang="en-US" sz="1200" spc="137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版本：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岳麓版教材</a:t>
            </a:r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朝阳高三目标教材</a:t>
            </a:r>
            <a:endParaRPr lang="zh-CN" altLang="en-US" sz="1200" spc="137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spc="137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单位：人大附中朝阳学校</a:t>
            </a:r>
          </a:p>
          <a:p>
            <a:pPr>
              <a:lnSpc>
                <a:spcPct val="150000"/>
              </a:lnSpc>
            </a:pPr>
            <a:r>
              <a:rPr lang="zh-CN" altLang="en-US" sz="1200" spc="137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作者：刘云峰</a:t>
            </a:r>
            <a:endParaRPr lang="en-US" altLang="zh-CN" sz="1200" spc="137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12045" r="31981" b="24572"/>
          <a:stretch>
            <a:fillRect/>
          </a:stretch>
        </p:blipFill>
        <p:spPr>
          <a:xfrm>
            <a:off x="4780807" y="2322595"/>
            <a:ext cx="1031031" cy="917492"/>
          </a:xfrm>
          <a:prstGeom prst="rect">
            <a:avLst/>
          </a:prstGeom>
        </p:spPr>
      </p:pic>
      <p:pic>
        <p:nvPicPr>
          <p:cNvPr id="2" name="图片 1" descr="111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10" y="108059"/>
            <a:ext cx="3319172" cy="41307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2517" y="509588"/>
            <a:ext cx="5276386" cy="231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7" rIns="91435" bIns="45717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课标解读：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本专题的时间范围约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700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年。隋、唐是盛世，三国两晋南北朝是在为盛世奠定基础。因此，两个时段在学习时应联系起来考虑。民族交融问题的主要内容出现在两晋南北朝，隋唐盛世很大程度上是两晋南北朝民族交融的结果。制度创新主要发生在隋朝和唐朝前期，但其中很多内容如三省六部制、科举制等在三国两晋南北朝时期已有基础。在区域开发方面，要注意东晋南朝对江南的开发与隋唐大运河兴修、航运的关系。思想文化和中外交流中的佛教传播、诗歌、书法、绘画，都可以跨越朝代体系联系起来进行考察。</a:t>
            </a:r>
            <a:endParaRPr lang="en-US" altLang="zh-CN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gray">
          <a:xfrm>
            <a:off x="1495335" y="131978"/>
            <a:ext cx="2799608" cy="71555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7642" tIns="26874" rIns="27642" bIns="26874" anchor="ctr" anchorCtr="1"/>
          <a:lstStyle/>
          <a:p>
            <a:pPr algn="ctr" defTabSz="431911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隋唐时期</a:t>
            </a:r>
            <a:endParaRPr lang="en-US" altLang="zh-CN" sz="12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 defTabSz="431911">
              <a:lnSpc>
                <a:spcPct val="150000"/>
              </a:lnSpc>
              <a:spcBef>
                <a:spcPct val="0"/>
              </a:spcBef>
              <a:defRPr/>
            </a:pPr>
            <a:r>
              <a:rPr lang="zh-CN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（公元</a:t>
            </a: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581</a:t>
            </a:r>
            <a:r>
              <a:rPr lang="zh-CN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公元</a:t>
            </a:r>
            <a:r>
              <a:rPr lang="en-US" altLang="zh-CN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907</a:t>
            </a:r>
            <a:r>
              <a:rPr lang="zh-CN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年）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50364" y="1111973"/>
            <a:ext cx="2581414" cy="695325"/>
          </a:xfrm>
          <a:prstGeom prst="rect">
            <a:avLst/>
          </a:prstGeom>
        </p:spPr>
        <p:txBody>
          <a:bodyPr vert="horz" lIns="55285" tIns="27642" rIns="55285" bIns="27642" rtlCol="0" anchor="ctr">
            <a:normAutofit/>
          </a:bodyPr>
          <a:lstStyle/>
          <a:p>
            <a:pPr defTabSz="431911">
              <a:lnSpc>
                <a:spcPct val="90000"/>
              </a:lnSpc>
              <a:spcBef>
                <a:spcPct val="0"/>
              </a:spcBef>
              <a:defRPr/>
            </a:pPr>
            <a:endParaRPr lang="zh-CN" altLang="en-US" sz="2100" dirty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555624" y="2714052"/>
            <a:ext cx="4649787" cy="51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岳麓版  必修一  第</a:t>
            </a:r>
            <a:r>
              <a:rPr lang="en-US" altLang="zh-CN" sz="1000" b="1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课    第</a:t>
            </a:r>
            <a:r>
              <a:rPr lang="en-US" altLang="zh-CN" sz="1000" b="1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课</a:t>
            </a:r>
          </a:p>
          <a:p>
            <a:pPr algn="ctr">
              <a:lnSpc>
                <a:spcPct val="150000"/>
              </a:lnSpc>
            </a:pP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岳麓版  必修二第一单元  必修第三第一单元 第二</a:t>
            </a:r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单元</a:t>
            </a:r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；   </a:t>
            </a:r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岳</a:t>
            </a: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麓版 选修</a:t>
            </a:r>
            <a:r>
              <a:rPr lang="en-US" altLang="zh-CN" sz="1000" b="1" dirty="0">
                <a:latin typeface="微软雅黑" pitchFamily="34" charset="-122"/>
                <a:ea typeface="微软雅黑" pitchFamily="34" charset="-122"/>
              </a:rPr>
              <a:t>4 </a:t>
            </a: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1000" b="1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000" b="1" dirty="0">
                <a:latin typeface="微软雅黑" pitchFamily="34" charset="-122"/>
                <a:ea typeface="微软雅黑" pitchFamily="34" charset="-122"/>
              </a:rPr>
              <a:t>课</a:t>
            </a:r>
            <a:endParaRPr lang="en-US" altLang="zh-CN" sz="105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772" y="1702850"/>
            <a:ext cx="5729887" cy="10132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【考点】</a:t>
            </a:r>
            <a:endParaRPr lang="en-US" altLang="zh-CN" sz="1000" b="1" dirty="0" smtClean="0">
              <a:latin typeface="微软雅黑" pitchFamily="34" charset="-122"/>
              <a:ea typeface="微软雅黑" pitchFamily="34" charset="-122"/>
            </a:endParaRPr>
          </a:p>
          <a:p>
            <a:pPr indent="266700">
              <a:lnSpc>
                <a:spcPct val="150000"/>
              </a:lnSpc>
              <a:spcBef>
                <a:spcPct val="50000"/>
              </a:spcBef>
            </a:pPr>
            <a:r>
              <a:rPr lang="zh-CN" altLang="en-US" sz="1000" b="1" dirty="0" smtClean="0">
                <a:latin typeface="楷体" pitchFamily="49" charset="-122"/>
                <a:ea typeface="楷体" pitchFamily="49" charset="-122"/>
              </a:rPr>
              <a:t>隋</a:t>
            </a:r>
            <a:r>
              <a:rPr lang="zh-CN" altLang="en-US" sz="1000" b="1" dirty="0">
                <a:latin typeface="楷体" pitchFamily="49" charset="-122"/>
                <a:ea typeface="楷体" pitchFamily="49" charset="-122"/>
              </a:rPr>
              <a:t>唐的三省六部制、藩镇割据；隋唐时期生产工具的改进与耕作技术的发展、土地制度的演变、金属冶炼、制瓷和纺织，官营手工业与民营手工业、商业发展繁荣与尘世的繁荣。“三教合一”、四大发明、天文学、汉字与书法、绘画、唐诗、唐传奇。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4621" y="639226"/>
            <a:ext cx="5761038" cy="1013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zh-CN" sz="1000" b="1" dirty="0" smtClean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000" b="1" dirty="0" smtClean="0">
                <a:latin typeface="微软雅黑" pitchFamily="34" charset="-122"/>
                <a:ea typeface="微软雅黑" pitchFamily="34" charset="-122"/>
              </a:rPr>
              <a:t>课标要求</a:t>
            </a:r>
            <a:r>
              <a:rPr lang="zh-CN" altLang="zh-CN" sz="1000" b="1" dirty="0" smtClean="0">
                <a:latin typeface="微软雅黑" pitchFamily="34" charset="-122"/>
                <a:ea typeface="微软雅黑" pitchFamily="34" charset="-122"/>
              </a:rPr>
              <a:t>】</a:t>
            </a:r>
            <a:endParaRPr lang="en-US" altLang="zh-CN" sz="1000" b="1" dirty="0" smtClean="0">
              <a:latin typeface="微软雅黑" pitchFamily="34" charset="-122"/>
              <a:ea typeface="微软雅黑" pitchFamily="34" charset="-122"/>
            </a:endParaRPr>
          </a:p>
          <a:p>
            <a:pPr indent="266700">
              <a:lnSpc>
                <a:spcPct val="150000"/>
              </a:lnSpc>
              <a:spcBef>
                <a:spcPct val="50000"/>
              </a:spcBef>
            </a:pPr>
            <a:r>
              <a:rPr lang="zh-CN" altLang="en-US" sz="1000" b="1" dirty="0" smtClean="0">
                <a:latin typeface="楷体" pitchFamily="49" charset="-122"/>
                <a:ea typeface="楷体" pitchFamily="49" charset="-122"/>
              </a:rPr>
              <a:t>列举</a:t>
            </a:r>
            <a:r>
              <a:rPr lang="zh-CN" altLang="en-US" sz="1000" b="1" dirty="0">
                <a:latin typeface="楷体" pitchFamily="49" charset="-122"/>
                <a:ea typeface="楷体" pitchFamily="49" charset="-122"/>
              </a:rPr>
              <a:t>唐朝政治制度的史实，说明中国古代政治制度的特点。了解隋唐时期农业、手工业、商业发展的基本史实，认识古代中国经济发展的特征。概述隋唐时期的科技成就，汉子、绘画的发展演变，知道唐诗的成就，了解中国古代不同时期的文学特色。</a:t>
            </a:r>
            <a:endParaRPr lang="zh-CN" altLang="en-US" sz="9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326847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38244"/>
            <a:ext cx="5761038" cy="363600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pPr lvl="0" algn="ctr"/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一、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隋唐时期的政治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0" y="3174277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Oval 5"/>
          <p:cNvSpPr>
            <a:spLocks noChangeArrowheads="1"/>
          </p:cNvSpPr>
          <p:nvPr/>
        </p:nvSpPr>
        <p:spPr bwMode="gray">
          <a:xfrm>
            <a:off x="323390" y="231062"/>
            <a:ext cx="5143500" cy="71555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7642" tIns="26874" rIns="27642" bIns="26874" anchor="ctr" anchorCtr="1"/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岳麓版 必修一 选修一     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663509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605D1AC-6790-4FA4-B095-D7720972A6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82" y="0"/>
            <a:ext cx="2204356" cy="1526720"/>
          </a:xfrm>
          <a:prstGeom prst="rect">
            <a:avLst/>
          </a:prstGeom>
        </p:spPr>
      </p:pic>
      <p:pic>
        <p:nvPicPr>
          <p:cNvPr id="14" name="Picture 3" descr="C:\Users\user\Desktop\timg (1).jpg">
            <a:extLst>
              <a:ext uri="{FF2B5EF4-FFF2-40B4-BE49-F238E27FC236}">
                <a16:creationId xmlns:a16="http://schemas.microsoft.com/office/drawing/2014/main" xmlns="" id="{F1763493-97E5-4D07-A9A8-37C65CE93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" b="2199"/>
          <a:stretch/>
        </p:blipFill>
        <p:spPr bwMode="auto">
          <a:xfrm>
            <a:off x="3556682" y="1588674"/>
            <a:ext cx="2266660" cy="148357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Box 3"/>
          <p:cNvSpPr txBox="1"/>
          <p:nvPr/>
        </p:nvSpPr>
        <p:spPr>
          <a:xfrm>
            <a:off x="149981" y="196524"/>
            <a:ext cx="3270552" cy="2549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隋唐政治概况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266700">
              <a:lnSpc>
                <a:spcPct val="120000"/>
              </a:lnSpc>
              <a:spcAft>
                <a:spcPts val="600"/>
              </a:spcAft>
            </a:pP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政治上：隋唐重建了大一统，但唐朝后期出现了藩镇割据，削弱了中央集权，北宋初期重新加强了中央集权。在君主专制方面，隋唐进行了制度的创新，两宋在此基础上进一步削弱相权。</a:t>
            </a:r>
          </a:p>
          <a:p>
            <a:pPr indent="266700">
              <a:lnSpc>
                <a:spcPct val="120000"/>
              </a:lnSpc>
              <a:spcAft>
                <a:spcPts val="600"/>
              </a:spcAft>
            </a:pP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经济上：唐朝经济空前繁荣，经济重心开始南移；两宋时期经济繁荣超过了前代，经济重心完成了南移。</a:t>
            </a:r>
          </a:p>
          <a:p>
            <a:pPr indent="266700">
              <a:lnSpc>
                <a:spcPct val="120000"/>
              </a:lnSpc>
              <a:spcAft>
                <a:spcPts val="600"/>
              </a:spcAft>
            </a:pPr>
            <a:r>
              <a:rPr lang="zh-CN" altLang="en-US" sz="1100" b="1" dirty="0">
                <a:latin typeface="楷体" pitchFamily="49" charset="-122"/>
                <a:ea typeface="楷体" pitchFamily="49" charset="-122"/>
              </a:rPr>
              <a:t>文化上：隋唐儒学受到挑战，两宋时期理学形成，打破三教合流局面。隋唐两宋时期中国科技一直保持世界领先地位</a:t>
            </a:r>
            <a:r>
              <a:rPr lang="zh-CN" altLang="en-US" sz="11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11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041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9D5B4EE-8B34-46CB-8FB7-8E85055D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761038" cy="3039339"/>
          </a:xfrm>
        </p:spPr>
        <p:txBody>
          <a:bodyPr/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隋唐政治概况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）三省六部制的确立与完善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6C76EF0C-8A08-41EC-9AA4-2B9F62BA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04"/>
          <a:stretch>
            <a:fillRect/>
          </a:stretch>
        </p:blipFill>
        <p:spPr bwMode="auto">
          <a:xfrm>
            <a:off x="7741" y="880497"/>
            <a:ext cx="3514173" cy="115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CF884726-76BE-46AC-A11A-0AE07312D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75"/>
          <a:stretch>
            <a:fillRect/>
          </a:stretch>
        </p:blipFill>
        <p:spPr bwMode="auto">
          <a:xfrm>
            <a:off x="89671" y="2103031"/>
            <a:ext cx="3432243" cy="35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9F16B1BF-6548-4552-8BC0-F4616D374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742" y="1122433"/>
            <a:ext cx="576982" cy="2462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000" dirty="0">
                <a:latin typeface="SimHei" charset="0"/>
                <a:ea typeface="SimHei" charset="0"/>
                <a:cs typeface="SimHei" charset="0"/>
              </a:rPr>
              <a:t>政事堂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8934C19B-B2E1-4138-94D9-2C8DB603E512}"/>
              </a:ext>
            </a:extLst>
          </p:cNvPr>
          <p:cNvSpPr txBox="1"/>
          <p:nvPr/>
        </p:nvSpPr>
        <p:spPr>
          <a:xfrm>
            <a:off x="3362476" y="125001"/>
            <a:ext cx="2360991" cy="2943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105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r>
              <a:rPr lang="zh-CN" altLang="en-US" sz="1050" b="1" dirty="0">
                <a:latin typeface="楷体" panose="02010609060101010101" pitchFamily="49" charset="-122"/>
                <a:ea typeface="楷体" panose="02010609060101010101" pitchFamily="49" charset="-122"/>
              </a:rPr>
              <a:t>省的分工使在想的权力一分为三，三省六部有分工也有合作，相互牵制和监督，从而使中枢官僚机构形成完整严密的体系，加强了集体议政，提高了行政效率，加强了中央的统治力量</a:t>
            </a:r>
            <a:r>
              <a:rPr lang="zh-CN" altLang="en-US" sz="105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05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sz="105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r>
              <a:rPr lang="zh-CN" altLang="en-US" sz="1050" b="1" dirty="0">
                <a:latin typeface="楷体" panose="02010609060101010101" pitchFamily="49" charset="-122"/>
                <a:ea typeface="楷体" panose="02010609060101010101" pitchFamily="49" charset="-122"/>
              </a:rPr>
              <a:t>省的长官品级较低，这就削弱了相权，加强了皇权</a:t>
            </a:r>
            <a:r>
              <a:rPr lang="zh-CN" altLang="en-US" sz="105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05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sz="105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r>
              <a:rPr lang="zh-CN" altLang="en-US" sz="1050" b="1" dirty="0">
                <a:latin typeface="楷体" panose="02010609060101010101" pitchFamily="49" charset="-122"/>
                <a:ea typeface="楷体" panose="02010609060101010101" pitchFamily="49" charset="-122"/>
              </a:rPr>
              <a:t>省六部制度的确立和完备，是中国官制史上的重大变革。历朝基本上沿袭这种制度。</a:t>
            </a:r>
            <a:endParaRPr lang="en-US" altLang="zh-CN" sz="105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朝阳区目标与检测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》P19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747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27227 -0.003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1 -0.0118 L -0.2681 -0.0118 C -0.25703 -0.0162 -0.25573 -0.0162 -0.24479 -0.02222 C -0.24336 -0.02315 -0.24206 -0.0243 -0.24063 -0.02523 C -0.23985 -0.02569 -0.23906 -0.02615 -0.23815 -0.02662 C -0.2362 -0.02824 -0.23438 -0.02986 -0.23242 -0.03125 C -0.23125 -0.03194 -0.23008 -0.03217 -0.22904 -0.03264 C -0.22683 -0.03565 -0.22435 -0.03796 -0.2224 -0.04143 C -0.22123 -0.04352 -0.22031 -0.04583 -0.21901 -0.04745 C -0.21693 -0.05 -0.21419 -0.05023 -0.21237 -0.05347 C -0.21133 -0.05532 -0.21029 -0.05764 -0.20899 -0.05926 C -0.20808 -0.06065 -0.20677 -0.06111 -0.20573 -0.06227 C -0.20482 -0.06319 -0.20417 -0.06435 -0.20326 -0.06528 C -0.20183 -0.06643 -0.20039 -0.06713 -0.19909 -0.06828 C -0.19336 -0.07338 -0.20039 -0.0699 -0.19245 -0.07268 C -0.19076 -0.07407 -0.18906 -0.07546 -0.18737 -0.07708 C -0.18646 -0.07801 -0.18581 -0.0794 -0.1849 -0.08009 C -0.18308 -0.08148 -0.18099 -0.08194 -0.17904 -0.0831 C -0.17826 -0.08356 -0.17748 -0.08403 -0.17656 -0.08449 C -0.17552 -0.08518 -0.17435 -0.08541 -0.17318 -0.08588 C -0.17162 -0.0868 -0.16992 -0.08796 -0.16823 -0.08889 C -0.16393 -0.09143 -0.1612 -0.09328 -0.15573 -0.09328 L -0.13828 -0.09328 L -0.13737 -0.0919 L -0.13737 -0.08588 " pathEditMode="relative" ptsTypes="AAAAAAAAAAAAAAAAAAAAAAA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0989F63-372D-48E6-A964-A17E4F776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537" y="784656"/>
            <a:ext cx="3661640" cy="22546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657" y="179010"/>
            <a:ext cx="403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隋唐政治概况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）三省六部制的确立与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完善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6678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2C95FDF-46DA-41F1-B688-8CE7FB9DD8CE}"/>
              </a:ext>
            </a:extLst>
          </p:cNvPr>
          <p:cNvSpPr/>
          <p:nvPr/>
        </p:nvSpPr>
        <p:spPr>
          <a:xfrm>
            <a:off x="304800" y="522270"/>
            <a:ext cx="5210629" cy="20313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有学者认为，唐代前期中央各级行政机关以及地方诸道州府，行政上皆承受于尚书省。“有事皆申尚书省取裁闻奏，不能径奏君相</a:t>
            </a: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诏令制敕亦必先下尚书省详定，然后下百司。”由此可见，尚书省 </a:t>
            </a:r>
          </a:p>
          <a:p>
            <a:pPr indent="1344613">
              <a:lnSpc>
                <a:spcPct val="150000"/>
              </a:lnSpc>
            </a:pP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剥夺中书与门下省的权力 </a:t>
            </a:r>
          </a:p>
          <a:p>
            <a:pPr indent="1344613">
              <a:lnSpc>
                <a:spcPct val="150000"/>
              </a:lnSpc>
            </a:pP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 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拥有起草诏令制敕的职权 </a:t>
            </a:r>
          </a:p>
          <a:p>
            <a:pPr indent="1344613">
              <a:lnSpc>
                <a:spcPct val="150000"/>
              </a:lnSpc>
            </a:pP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C. 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阻隔皇帝与各州府的联系 </a:t>
            </a:r>
          </a:p>
          <a:p>
            <a:pPr indent="1344613">
              <a:lnSpc>
                <a:spcPct val="150000"/>
              </a:lnSpc>
            </a:pPr>
            <a:r>
              <a:rPr lang="en-US" altLang="zh-CN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D. </a:t>
            </a:r>
            <a:r>
              <a:rPr lang="zh-CN" altLang="en-US" sz="1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成为全国行政运行的</a:t>
            </a:r>
            <a:r>
              <a:rPr lang="zh-CN" altLang="en-US" sz="12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枢纽</a:t>
            </a:r>
            <a:endParaRPr lang="zh-CN" altLang="en-US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4925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54295" y="3006433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2E0BE92-330F-4E3C-9C6D-80FB66F01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5" y="1546249"/>
            <a:ext cx="2880519" cy="100250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4E267A2-C8A8-4F29-A94A-C453EBDBA9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8273" y="471090"/>
            <a:ext cx="3510509" cy="728757"/>
          </a:xfrm>
          <a:prstGeom prst="rect">
            <a:avLst/>
          </a:prstGeom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xmlns="" id="{E4382810-A670-4527-A0B5-55C033058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8767" y="142264"/>
            <a:ext cx="2294194" cy="2462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latin typeface="微软雅黑" pitchFamily="34" charset="-122"/>
                <a:ea typeface="微软雅黑" pitchFamily="34" charset="-122"/>
                <a:cs typeface="SimHei" charset="0"/>
              </a:rPr>
              <a:t>中国古代选官制度的演变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B1CF9FC7-D007-4978-9EE4-F123DDD2F565}"/>
              </a:ext>
            </a:extLst>
          </p:cNvPr>
          <p:cNvSpPr txBox="1"/>
          <p:nvPr/>
        </p:nvSpPr>
        <p:spPr>
          <a:xfrm>
            <a:off x="2727472" y="1287498"/>
            <a:ext cx="2889166" cy="1584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选拔标准：从血缘到才能，更加科学。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选拔方式：由继承到考试，更加公平。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选拔范围：从家族到社会，更加广泛。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选拔过程：从固定到流动，更加活跃。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选拔权力：从地方到中央，更加集权。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171" y="169333"/>
            <a:ext cx="2514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隋唐政治概况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）科举制度的确立与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完善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943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27227 -0.003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81 -0.0118 L -0.2681 -0.0118 C -0.25703 -0.0162 -0.25573 -0.0162 -0.24479 -0.02222 C -0.24336 -0.02315 -0.24206 -0.0243 -0.24063 -0.02523 C -0.23985 -0.02569 -0.23906 -0.02615 -0.23815 -0.02662 C -0.2362 -0.02824 -0.23438 -0.02986 -0.23242 -0.03125 C -0.23125 -0.03194 -0.23008 -0.03217 -0.22904 -0.03264 C -0.22683 -0.03565 -0.22435 -0.03796 -0.2224 -0.04143 C -0.22123 -0.04352 -0.22031 -0.04583 -0.21901 -0.04745 C -0.21693 -0.05 -0.21419 -0.05023 -0.21237 -0.05347 C -0.21133 -0.05532 -0.21029 -0.05764 -0.20899 -0.05926 C -0.20808 -0.06065 -0.20677 -0.06111 -0.20573 -0.06227 C -0.20482 -0.06319 -0.20417 -0.06435 -0.20326 -0.06528 C -0.20183 -0.06643 -0.20039 -0.06713 -0.19909 -0.06828 C -0.19336 -0.07338 -0.20039 -0.0699 -0.19245 -0.07268 C -0.19076 -0.07407 -0.18906 -0.07546 -0.18737 -0.07708 C -0.18646 -0.07801 -0.18581 -0.0794 -0.1849 -0.08009 C -0.18308 -0.08148 -0.18099 -0.08194 -0.17904 -0.0831 C -0.17826 -0.08356 -0.17748 -0.08403 -0.17656 -0.08449 C -0.17552 -0.08518 -0.17435 -0.08541 -0.17318 -0.08588 C -0.17162 -0.0868 -0.16992 -0.08796 -0.16823 -0.08889 C -0.16393 -0.09143 -0.1612 -0.09328 -0.15573 -0.09328 L -0.13828 -0.09328 L -0.13737 -0.0919 L -0.13737 -0.08588 " pathEditMode="relative" ptsTypes="AAAAAAAAAAAAAAAAAAAAAAA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9D5B4EE-8B34-46CB-8FB7-8E85055D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761038" cy="3039339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隋唐政治概况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）科举制度的确立与完善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CE08E8E7-6088-422D-8212-391A4027A35A}"/>
              </a:ext>
            </a:extLst>
          </p:cNvPr>
          <p:cNvSpPr/>
          <p:nvPr/>
        </p:nvSpPr>
        <p:spPr>
          <a:xfrm>
            <a:off x="117994" y="638536"/>
            <a:ext cx="57187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    科举制度确立于隋唐时期。与察举相比，科举制下考生可以“怀牒自列于州县”，自由报考，且“取士不问家世”，“一切以程文为去留”，没有如“人门兼美”等附加条件。考试科目中以进士科最为显要，主要考诗赋，即命题作诗。据学者统计，唐代</a:t>
            </a:r>
            <a:r>
              <a: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290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年共取进士</a:t>
            </a:r>
            <a:r>
              <a: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6603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endParaRPr lang="en-US" altLang="zh-CN" sz="1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266700">
              <a:lnSpc>
                <a:spcPct val="200000"/>
              </a:lnSpc>
            </a:pP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依据材料，概括科举制的主要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特征。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A5C8F367-8743-4D3B-AD79-A3AF4122181B}"/>
              </a:ext>
            </a:extLst>
          </p:cNvPr>
          <p:cNvSpPr/>
          <p:nvPr/>
        </p:nvSpPr>
        <p:spPr>
          <a:xfrm>
            <a:off x="15108" y="2071766"/>
            <a:ext cx="5718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谁来选拔？</a:t>
            </a:r>
            <a:r>
              <a:rPr lang="zh-CN" altLang="en-US" sz="1000" b="1" dirty="0">
                <a:latin typeface="楷体" pitchFamily="49" charset="-122"/>
                <a:ea typeface="楷体" pitchFamily="49" charset="-122"/>
              </a:rPr>
              <a:t>政府主导：加强了对选拔官吏权力，加强</a:t>
            </a:r>
            <a:r>
              <a:rPr lang="zh-CN" altLang="en-US" sz="1000" b="1" dirty="0" smtClean="0">
                <a:latin typeface="楷体" pitchFamily="49" charset="-122"/>
                <a:ea typeface="楷体" pitchFamily="49" charset="-122"/>
              </a:rPr>
              <a:t>中央集权</a:t>
            </a:r>
            <a:endParaRPr lang="en-US" altLang="zh-CN" sz="1000" b="1" dirty="0"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200000"/>
              </a:lnSpc>
            </a:pP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怎么选拔？</a:t>
            </a:r>
            <a:r>
              <a:rPr lang="zh-CN" altLang="en-US" sz="1000" b="1" dirty="0">
                <a:latin typeface="楷体" pitchFamily="49" charset="-122"/>
                <a:ea typeface="楷体" pitchFamily="49" charset="-122"/>
              </a:rPr>
              <a:t>自由报考，公开考试：相对公平，不问门第出身，扩大了统治</a:t>
            </a:r>
            <a:r>
              <a:rPr lang="zh-CN" altLang="en-US" sz="1000" b="1" dirty="0" smtClean="0">
                <a:latin typeface="楷体" pitchFamily="49" charset="-122"/>
                <a:ea typeface="楷体" pitchFamily="49" charset="-122"/>
              </a:rPr>
              <a:t>基础</a:t>
            </a:r>
            <a:endParaRPr lang="en-US" altLang="zh-CN" sz="1000" b="1" dirty="0">
              <a:latin typeface="楷体" pitchFamily="49" charset="-122"/>
              <a:ea typeface="楷体" pitchFamily="49" charset="-122"/>
            </a:endParaRPr>
          </a:p>
          <a:p>
            <a:pPr algn="r">
              <a:lnSpc>
                <a:spcPct val="200000"/>
              </a:lnSpc>
            </a:pP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选拔标准？</a:t>
            </a:r>
            <a:r>
              <a:rPr lang="zh-CN" altLang="en-US" sz="1000" b="1" dirty="0">
                <a:latin typeface="楷体" pitchFamily="49" charset="-122"/>
                <a:ea typeface="楷体" pitchFamily="49" charset="-122"/>
              </a:rPr>
              <a:t>考试内容丰富，考察诗歌，促进文化发展。择优取士，提升了官员的文化</a:t>
            </a:r>
            <a:r>
              <a:rPr lang="zh-CN" altLang="en-US" sz="1000" b="1" dirty="0" smtClean="0">
                <a:latin typeface="楷体" pitchFamily="49" charset="-122"/>
                <a:ea typeface="楷体" pitchFamily="49" charset="-122"/>
              </a:rPr>
              <a:t>素质</a:t>
            </a:r>
            <a:endParaRPr lang="zh-CN" altLang="en-US" sz="1000" b="1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600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90DF72A8-A942-4869-B3B2-A61891258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53" y="64894"/>
            <a:ext cx="3609051" cy="204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DAF4E8CC-389F-43E8-B8EE-C57A281F05A2}"/>
              </a:ext>
            </a:extLst>
          </p:cNvPr>
          <p:cNvSpPr/>
          <p:nvPr/>
        </p:nvSpPr>
        <p:spPr>
          <a:xfrm>
            <a:off x="74714" y="2118823"/>
            <a:ext cx="5599569" cy="81439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“贞观之治”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的表现：官吏多自清谨。制驭王公、妃主之家，大姓豪猾之伍，皆畏威屏迹，无敢侵欺细人。商旅野次，无复盗贼，囹圄常空，马牛布野，外户不闭。又频致丰稔（丰收），斗米三四钱</a:t>
            </a:r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此皆古昔未有也。</a:t>
            </a:r>
          </a:p>
        </p:txBody>
      </p:sp>
    </p:spTree>
    <p:extLst>
      <p:ext uri="{BB962C8B-B14F-4D97-AF65-F5344CB8AC3E}">
        <p14:creationId xmlns:p14="http://schemas.microsoft.com/office/powerpoint/2010/main" val="210005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4" b="3434"/>
          <a:stretch>
            <a:fillRect/>
          </a:stretch>
        </p:blipFill>
        <p:spPr>
          <a:xfrm>
            <a:off x="0" y="0"/>
            <a:ext cx="5761038" cy="3240088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957235" y="683231"/>
            <a:ext cx="1752603" cy="472732"/>
            <a:chOff x="5714599" y="2076217"/>
            <a:chExt cx="3864839" cy="1042588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814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1800" b="1" spc="137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教学内容</a:t>
              </a: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3"/>
              <a:ext cx="3581400" cy="407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CONTENT</a:t>
              </a:r>
              <a:endParaRPr lang="zh-CN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48566" y="678002"/>
            <a:ext cx="939454" cy="949630"/>
            <a:chOff x="2918306" y="1498847"/>
            <a:chExt cx="1553762" cy="157077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3339961" y="1961070"/>
              <a:ext cx="838312" cy="738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635">
                <a:defRPr/>
              </a:pPr>
              <a:r>
                <a:rPr lang="en-US" altLang="zh-CN" sz="230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0 1</a:t>
              </a:r>
              <a:endParaRPr lang="zh-CN" altLang="en-US" sz="230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88020" y="1516416"/>
            <a:ext cx="3324452" cy="932987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pPr algn="ctr">
              <a:defRPr/>
            </a:pPr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通史体例中国古代史复习</a:t>
            </a:r>
          </a:p>
          <a:p>
            <a:pPr algn="ctr">
              <a:defRPr/>
            </a:pPr>
            <a:endParaRPr lang="en-US" altLang="zh-CN" sz="1500" b="1" dirty="0">
              <a:latin typeface="微软雅黑" pitchFamily="34" charset="-122"/>
              <a:ea typeface="微软雅黑" pitchFamily="34" charset="-122"/>
            </a:endParaRPr>
          </a:p>
          <a:p>
            <a:pPr algn="ctr">
              <a:defRPr/>
            </a:pPr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第三讲</a:t>
            </a:r>
            <a:r>
              <a:rPr lang="en-US" altLang="zh-CN" sz="15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魏晋南北朝</a:t>
            </a:r>
            <a:r>
              <a:rPr lang="en-US" altLang="zh-CN" sz="1500" b="1" dirty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隋唐时期（</a:t>
            </a:r>
            <a:r>
              <a:rPr lang="en-US" altLang="zh-CN" sz="1500" b="1" dirty="0"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1500" b="1" dirty="0"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pPr algn="ctr"/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90DF72A8-A942-4869-B3B2-A61891258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48" y="295124"/>
            <a:ext cx="1971242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733" y="67894"/>
            <a:ext cx="36828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隋唐政治概况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）唐太宗与“贞观之治”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政治方面：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吸取隋朝灭亡的教训。知人善任，虚怀纳谏。</a:t>
            </a:r>
          </a:p>
          <a:p>
            <a:pPr>
              <a:lnSpc>
                <a:spcPct val="120000"/>
              </a:lnSpc>
            </a:pP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完善制度，减少失误。编订唐律，务在宽简。</a:t>
            </a:r>
          </a:p>
          <a:p>
            <a:pPr>
              <a:lnSpc>
                <a:spcPct val="120000"/>
              </a:lnSpc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经济方面：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休养生息、轻徭薄赋。推行均田制、租庸调制。</a:t>
            </a:r>
          </a:p>
          <a:p>
            <a:pPr>
              <a:lnSpc>
                <a:spcPct val="120000"/>
              </a:lnSpc>
            </a:pP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文化方面：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文德治国、崇儒重孔。完善科举制度。</a:t>
            </a:r>
            <a:endParaRPr lang="en-US" altLang="zh-CN" sz="1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en-US" altLang="zh-CN" sz="11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民族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方面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1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CN" sz="11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对外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关系：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积极友好、博大开放、兼收并蓄</a:t>
            </a:r>
            <a:endParaRPr lang="en-US" altLang="zh-CN" sz="1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en-US" altLang="zh-CN" sz="11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统治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思想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存百姓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1513" y="1506877"/>
            <a:ext cx="2746361" cy="13693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indent="266700">
              <a:lnSpc>
                <a:spcPct val="120000"/>
              </a:lnSpc>
            </a:pP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设置羁縻府州作为民族地区地方制度。</a:t>
            </a:r>
          </a:p>
          <a:p>
            <a:pPr indent="266700">
              <a:lnSpc>
                <a:spcPct val="120000"/>
              </a:lnSpc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册封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;</a:t>
            </a:r>
          </a:p>
          <a:p>
            <a:pPr indent="266700">
              <a:lnSpc>
                <a:spcPct val="120000"/>
              </a:lnSpc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西北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各族首领尊请唐太宗为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“天可汗”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;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设置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机构：唐攻下西突厥后设置安西都护府，管辖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西域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;</a:t>
            </a:r>
          </a:p>
          <a:p>
            <a:pPr indent="266700">
              <a:lnSpc>
                <a:spcPct val="120000"/>
              </a:lnSpc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和亲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：吐蕃赞普松赞干布请求与唐通婚，唐太宗以文成公主与吐蕃赞普松赞干布和亲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851505" y="1630438"/>
            <a:ext cx="2196495" cy="4838"/>
          </a:xfrm>
          <a:prstGeom prst="straightConnector1">
            <a:avLst/>
          </a:prstGeom>
          <a:ln w="6350">
            <a:solidFill>
              <a:schemeClr val="bg1">
                <a:lumMod val="75000"/>
              </a:schemeClr>
            </a:solidFill>
            <a:prstDash val="dash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901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1">
            <a:extLst>
              <a:ext uri="{FF2B5EF4-FFF2-40B4-BE49-F238E27FC236}">
                <a16:creationId xmlns:a16="http://schemas.microsoft.com/office/drawing/2014/main" xmlns="" id="{0D031E85-5B6E-48A3-918E-59A33F698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74499" y="-3840"/>
            <a:ext cx="2325657" cy="299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61F9F01-E919-4B6D-B92A-3D7BDDAD92AC}"/>
              </a:ext>
            </a:extLst>
          </p:cNvPr>
          <p:cNvSpPr/>
          <p:nvPr/>
        </p:nvSpPr>
        <p:spPr>
          <a:xfrm>
            <a:off x="224982" y="1335051"/>
            <a:ext cx="2764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   《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新唐书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：“藩镇“据要险，专方面，既有其土地，又有其人民，又有其甲兵，又有其财赋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方镇不得不强，京师不得不弱”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984" y="290286"/>
            <a:ext cx="2764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隋唐政治概况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）唐中后期的藩镇割据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25387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1">
            <a:extLst>
              <a:ext uri="{FF2B5EF4-FFF2-40B4-BE49-F238E27FC236}">
                <a16:creationId xmlns:a16="http://schemas.microsoft.com/office/drawing/2014/main" xmlns="" id="{0D031E85-5B6E-48A3-918E-59A33F698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993" y="376513"/>
            <a:ext cx="1897474" cy="244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44AB7C8A-6441-429C-8217-5F7018684AF3}"/>
              </a:ext>
            </a:extLst>
          </p:cNvPr>
          <p:cNvSpPr txBox="1"/>
          <p:nvPr/>
        </p:nvSpPr>
        <p:spPr>
          <a:xfrm>
            <a:off x="2543448" y="376513"/>
            <a:ext cx="3003931" cy="1754326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SimHei" charset="0"/>
              </a:rPr>
              <a:t>藩镇的割据性：</a:t>
            </a:r>
            <a:endParaRPr lang="en-US" altLang="zh-CN" sz="1200" b="1" dirty="0">
              <a:latin typeface="楷体" pitchFamily="49" charset="-122"/>
              <a:ea typeface="楷体" pitchFamily="49" charset="-122"/>
              <a:cs typeface="SimHei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sz="1200" b="1" dirty="0">
                <a:latin typeface="楷体" pitchFamily="49" charset="-122"/>
                <a:ea typeface="楷体" pitchFamily="49" charset="-122"/>
                <a:cs typeface="SimHei" charset="0"/>
              </a:rPr>
              <a:t>1.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SimHei" charset="0"/>
              </a:rPr>
              <a:t>自行任免官吏（行政权）</a:t>
            </a:r>
            <a:endParaRPr lang="en-US" altLang="zh-CN" sz="1200" b="1" dirty="0">
              <a:latin typeface="楷体" pitchFamily="49" charset="-122"/>
              <a:ea typeface="楷体" pitchFamily="49" charset="-122"/>
              <a:cs typeface="SimHei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sz="1200" b="1" dirty="0">
                <a:latin typeface="楷体" pitchFamily="49" charset="-122"/>
                <a:ea typeface="楷体" pitchFamily="49" charset="-122"/>
                <a:cs typeface="SimHei" charset="0"/>
              </a:rPr>
              <a:t>2.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SimHei" charset="0"/>
              </a:rPr>
              <a:t>节度使职位传子或部将</a:t>
            </a:r>
            <a:r>
              <a:rPr lang="zh-CN" altLang="en-US" sz="1200" b="1" dirty="0" smtClean="0">
                <a:latin typeface="楷体" pitchFamily="49" charset="-122"/>
                <a:ea typeface="楷体" pitchFamily="49" charset="-122"/>
                <a:cs typeface="SimHei" charset="0"/>
              </a:rPr>
              <a:t>，</a:t>
            </a:r>
            <a:endParaRPr lang="en-US" altLang="zh-CN" sz="1200" b="1" dirty="0" smtClean="0">
              <a:latin typeface="楷体" pitchFamily="49" charset="-122"/>
              <a:ea typeface="楷体" pitchFamily="49" charset="-122"/>
              <a:cs typeface="SimHei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200" b="1" dirty="0" smtClean="0">
                <a:latin typeface="楷体" pitchFamily="49" charset="-122"/>
                <a:ea typeface="楷体" pitchFamily="49" charset="-122"/>
                <a:cs typeface="SimHei" charset="0"/>
              </a:rPr>
              <a:t>不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SimHei" charset="0"/>
              </a:rPr>
              <a:t>受中央委派（世袭）</a:t>
            </a:r>
            <a:endParaRPr lang="en-US" altLang="zh-CN" sz="1200" b="1" dirty="0">
              <a:latin typeface="楷体" pitchFamily="49" charset="-122"/>
              <a:ea typeface="楷体" pitchFamily="49" charset="-122"/>
              <a:cs typeface="SimHei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sz="1200" b="1" dirty="0">
                <a:latin typeface="楷体" pitchFamily="49" charset="-122"/>
                <a:ea typeface="楷体" pitchFamily="49" charset="-122"/>
                <a:cs typeface="SimHei" charset="0"/>
              </a:rPr>
              <a:t>3.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SimHei" charset="0"/>
              </a:rPr>
              <a:t>本地税收不上交朝廷（财政权）</a:t>
            </a:r>
            <a:endParaRPr lang="en-US" altLang="zh-CN" sz="1200" b="1" dirty="0">
              <a:latin typeface="楷体" pitchFamily="49" charset="-122"/>
              <a:ea typeface="楷体" pitchFamily="49" charset="-122"/>
              <a:cs typeface="SimHei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sz="1200" b="1" dirty="0">
                <a:latin typeface="楷体" pitchFamily="49" charset="-122"/>
                <a:ea typeface="楷体" pitchFamily="49" charset="-122"/>
                <a:cs typeface="SimHei" charset="0"/>
              </a:rPr>
              <a:t>4.</a:t>
            </a:r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SimHei" charset="0"/>
              </a:rPr>
              <a:t>拥有武装，不听朝廷节制（军权）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xmlns="" id="{00538A72-96BC-432F-ACB0-F029801C04AE}"/>
              </a:ext>
            </a:extLst>
          </p:cNvPr>
          <p:cNvSpPr txBox="1"/>
          <p:nvPr/>
        </p:nvSpPr>
        <p:spPr>
          <a:xfrm>
            <a:off x="2368496" y="2268321"/>
            <a:ext cx="3431247" cy="613694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SimHei" charset="0"/>
              </a:rPr>
              <a:t>藩镇割据下唐朝持续原因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SimHei" charset="0"/>
              </a:rPr>
              <a:t>：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SimHei" charset="0"/>
              </a:rPr>
              <a:t>【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SimHei" charset="0"/>
              </a:rPr>
              <a:t>中央与地方制衡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SimHei" charset="0"/>
              </a:rPr>
              <a:t>】</a:t>
            </a:r>
          </a:p>
          <a:p>
            <a:pPr algn="r">
              <a:lnSpc>
                <a:spcPct val="150000"/>
              </a:lnSpc>
              <a:defRPr/>
            </a:pP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SimHei" charset="0"/>
              </a:rPr>
              <a:t>东南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SimHei" charset="0"/>
              </a:rPr>
              <a:t>财税支持，南方经济开发。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Sim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893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38244"/>
            <a:ext cx="5761038" cy="363600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pPr lvl="0" algn="ctr"/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二、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隋唐的经济文化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0" y="3174277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Oval 5"/>
          <p:cNvSpPr>
            <a:spLocks noChangeArrowheads="1"/>
          </p:cNvSpPr>
          <p:nvPr/>
        </p:nvSpPr>
        <p:spPr bwMode="gray">
          <a:xfrm>
            <a:off x="323390" y="231062"/>
            <a:ext cx="5143500" cy="71555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7642" tIns="26874" rIns="27642" bIns="26874" anchor="ctr" anchorCtr="1"/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岳麓版 必修一 选修一     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1398491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 descr="曲辕犁">
            <a:extLst>
              <a:ext uri="{FF2B5EF4-FFF2-40B4-BE49-F238E27FC236}">
                <a16:creationId xmlns:a16="http://schemas.microsoft.com/office/drawing/2014/main" xmlns="" id="{963ED904-61E2-4174-A64C-B16D7B6B6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" r="6172" b="3592"/>
          <a:stretch>
            <a:fillRect/>
          </a:stretch>
        </p:blipFill>
        <p:spPr bwMode="auto">
          <a:xfrm>
            <a:off x="2895139" y="1631648"/>
            <a:ext cx="2642067" cy="134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390" y="133629"/>
            <a:ext cx="5167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隋唐时期的经济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）农业的进一步发展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en-US" altLang="zh-CN" sz="12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曲辕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代替直辕明显地降低了犁的受力点，既减轻了扶犁农夫的体力消耗，又大大节省了畜力，充分有效地利用畜力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曲辕犁成为有唐一代生产工具水平的标志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78499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xmlns="" id="{D5C33B13-680C-48F2-9CEE-9B4B54CC8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0" y="864215"/>
            <a:ext cx="1653563" cy="206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B09554AC-BFC1-42B6-9D26-43810267C5F7}"/>
              </a:ext>
            </a:extLst>
          </p:cNvPr>
          <p:cNvSpPr/>
          <p:nvPr/>
        </p:nvSpPr>
        <p:spPr>
          <a:xfrm>
            <a:off x="464419" y="228539"/>
            <a:ext cx="4448696" cy="2275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水轮咏</a:t>
            </a:r>
          </a:p>
          <a:p>
            <a:pPr algn="ctr">
              <a:lnSpc>
                <a:spcPct val="15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北宋梅尧臣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宛陵先生集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卷四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孤轮运寒水，</a:t>
            </a:r>
          </a:p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无乃农者营。</a:t>
            </a:r>
          </a:p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随流转自速，</a:t>
            </a:r>
          </a:p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居高还复倾。</a:t>
            </a:r>
          </a:p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利才畎浍间，</a:t>
            </a:r>
          </a:p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功欲霖雨并。</a:t>
            </a: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41BCEA76-8221-445F-B307-101ED3253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610" y="1366383"/>
            <a:ext cx="2276392" cy="156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747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149771"/>
            <a:ext cx="5761038" cy="288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>
              <a:lnSpc>
                <a:spcPct val="120000"/>
              </a:lnSpc>
            </a:pPr>
            <a:r>
              <a:rPr lang="zh-CN" altLang="en-US" sz="11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唐代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均田制的主要内容：其一，对百姓授田的规定。十八岁以上的中男和丁男，每人受口分田八十亩，永业田二十亩。老男、残疾受口分田四十亩，寡妻妾受口分田三十亩。杂户受田如百姓。工商业者、官户受田减百姓之半。道士、和尚给田三十亩，尼姑、女冠给田二十亩。此外，一般妇女、部曲、奴婢都不受田。其二，对贵族官僚受田的规定。有爵位的贵族从亲王到公侯伯子男，受永业田一百顷递降至五顷。职事官从一品到八、九品，受永业田六十顷递降至二顷。散官五品以上受永业田同职事官。勋官从上柱国到云骑、武骑尉，受永业田三十顷递降至六十亩。此外，各级官僚和官府，还分别领有多少不等的职分田和公廨田，职分田的地租作为官僚俸禄的补充，公廨田的地租作官署的费用。这两种土地的所有权归国家。其三，对土地买卖的规定。贵族官僚的永业田和赐田，可以自由出卖。百姓迁移和无力丧葬的，准许出卖永业田。迁往人少地多的宽乡和卖充住宅、邸店的，并准许卖口分田。买地的数量不得超过本人应占的法定数额。 </a:t>
            </a:r>
          </a:p>
          <a:p>
            <a:pPr algn="r"/>
            <a:r>
              <a: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摘编自唐武德七年（</a:t>
            </a:r>
            <a:r>
              <a: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624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）令、开元七年（</a:t>
            </a:r>
            <a:r>
              <a: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719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）令、开元二十五年令</a:t>
            </a:r>
            <a:endParaRPr lang="en-US" altLang="zh-CN" sz="1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材料，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归纳唐朝均田制的主要</a:t>
            </a:r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均田制将土地分为多种类型（口分田、永业田、职分田和公廨田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 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②对百姓授田区别对待。授田对象主要是成年男子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。③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贵族官僚按爵位和品级的高低分得相应的永业田。（贵族官僚按等级授田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）④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各级官僚和官府的职分田和公廨田，所有权归国家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。⑤</a:t>
            </a: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部分土地可以</a:t>
            </a:r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买卖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7116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3">
            <a:extLst>
              <a:ext uri="{FF2B5EF4-FFF2-40B4-BE49-F238E27FC236}">
                <a16:creationId xmlns:a16="http://schemas.microsoft.com/office/drawing/2014/main" xmlns="" id="{CD2A0A50-1396-4384-9533-B54101F7D08E}"/>
              </a:ext>
            </a:extLst>
          </p:cNvPr>
          <p:cNvGrpSpPr>
            <a:grpSpLocks/>
          </p:cNvGrpSpPr>
          <p:nvPr/>
        </p:nvGrpSpPr>
        <p:grpSpPr bwMode="auto">
          <a:xfrm>
            <a:off x="3294551" y="128836"/>
            <a:ext cx="2273448" cy="1849511"/>
            <a:chOff x="1927" y="1191"/>
            <a:chExt cx="3833" cy="3129"/>
          </a:xfrm>
        </p:grpSpPr>
        <p:pic>
          <p:nvPicPr>
            <p:cNvPr id="17" name="Picture 4" descr="p95031">
              <a:extLst>
                <a:ext uri="{FF2B5EF4-FFF2-40B4-BE49-F238E27FC236}">
                  <a16:creationId xmlns:a16="http://schemas.microsoft.com/office/drawing/2014/main" xmlns="" id="{83D54A44-7053-4336-AFFF-CDA446288B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191"/>
              <a:ext cx="3833" cy="3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xmlns="" id="{4C2017A3-0A83-43B2-9930-0C35C69AC4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1191"/>
              <a:ext cx="2148" cy="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1050" dirty="0">
                  <a:ea typeface="黑体" panose="02010609060101010101" pitchFamily="49" charset="-122"/>
                </a:rPr>
                <a:t>唐代丝织业的发展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E3451F5F-FA34-4554-ABEB-5AC2FEE501D5}"/>
              </a:ext>
            </a:extLst>
          </p:cNvPr>
          <p:cNvSpPr/>
          <p:nvPr/>
        </p:nvSpPr>
        <p:spPr>
          <a:xfrm>
            <a:off x="-12039" y="47358"/>
            <a:ext cx="3334359" cy="293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    从自然条件来看，殷商、战国、秦汉、唐代前期都是十分温暖湿润的时期。从近</a:t>
            </a:r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2000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年的历史气候来看，前</a:t>
            </a:r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1000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年相对温暖湿润，而后</a:t>
            </a:r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1000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年相对寒冷。北方黄河流域相对温暖湿润的气候使当时的水热条件比后来好，这便更有利于桑树的生长和蚕虫的养育。但安史之乱以后北方气候开始变寒，特别是南宋以后，北方气候更是变得寒冷。</a:t>
            </a:r>
          </a:p>
          <a:p>
            <a:pPr>
              <a:lnSpc>
                <a:spcPct val="150000"/>
              </a:lnSpc>
            </a:pP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简要说明中国古代丝织业中心变化的情况。从社会因素和自然因素两方面分析变化的原因。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情况：秦汉丝织业中心主要在北方地区；唐宋丝织业中心主要分布长江以北地区；元明清丝织业中心集中在江南地区。</a:t>
            </a:r>
            <a:endParaRPr lang="en-US" altLang="zh-CN" dirty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原因：北方战乱频繁； 江南开发；北方气候变冷。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5F83272-47DA-4622-AB39-9A4FCC2129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81593" y="2157457"/>
            <a:ext cx="2336520" cy="27966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2298BC0-8847-4292-A7B6-D6C745DFB2F7}"/>
              </a:ext>
            </a:extLst>
          </p:cNvPr>
          <p:cNvSpPr/>
          <p:nvPr/>
        </p:nvSpPr>
        <p:spPr>
          <a:xfrm>
            <a:off x="3688865" y="2472839"/>
            <a:ext cx="13131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日本正仓院藏唐代缂丝带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4CFB57B7-3A46-4D08-BBB6-E9654DED8C2C}"/>
              </a:ext>
            </a:extLst>
          </p:cNvPr>
          <p:cNvSpPr/>
          <p:nvPr/>
        </p:nvSpPr>
        <p:spPr>
          <a:xfrm>
            <a:off x="3187881" y="2654013"/>
            <a:ext cx="25239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00" b="1" dirty="0">
                <a:latin typeface="楷体" panose="02010609060101010101" pitchFamily="49" charset="-122"/>
                <a:ea typeface="楷体" panose="02010609060101010101" pitchFamily="49" charset="-122"/>
              </a:rPr>
              <a:t>    随着中原地区桑蚕织造技术的日益成熟，至唐代开始以蚕丝为经纬线，开辟了“缂丝”发展之路。唐代兴起的缂丝织造，宋代达到巅峰。</a:t>
            </a:r>
          </a:p>
        </p:txBody>
      </p:sp>
    </p:spTree>
    <p:extLst>
      <p:ext uri="{BB962C8B-B14F-4D97-AF65-F5344CB8AC3E}">
        <p14:creationId xmlns:p14="http://schemas.microsoft.com/office/powerpoint/2010/main" val="3193204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9D5B4EE-8B34-46CB-8FB7-8E85055D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5761038" cy="3039339"/>
          </a:xfrm>
        </p:spPr>
        <p:txBody>
          <a:bodyPr/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隋唐时期的经济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）手工业的进一步发展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Group 14">
            <a:extLst>
              <a:ext uri="{FF2B5EF4-FFF2-40B4-BE49-F238E27FC236}">
                <a16:creationId xmlns:a16="http://schemas.microsoft.com/office/drawing/2014/main" xmlns="" id="{4D803CEE-AF58-4965-9F45-4A289088E56B}"/>
              </a:ext>
            </a:extLst>
          </p:cNvPr>
          <p:cNvGrpSpPr>
            <a:grpSpLocks/>
          </p:cNvGrpSpPr>
          <p:nvPr/>
        </p:nvGrpSpPr>
        <p:grpSpPr bwMode="auto">
          <a:xfrm>
            <a:off x="323228" y="193864"/>
            <a:ext cx="3165670" cy="1730467"/>
            <a:chOff x="231" y="1218"/>
            <a:chExt cx="3970" cy="2257"/>
          </a:xfrm>
        </p:grpSpPr>
        <p:pic>
          <p:nvPicPr>
            <p:cNvPr id="13" name="Picture 2" descr="p95005">
              <a:extLst>
                <a:ext uri="{FF2B5EF4-FFF2-40B4-BE49-F238E27FC236}">
                  <a16:creationId xmlns:a16="http://schemas.microsoft.com/office/drawing/2014/main" xmlns="" id="{A1011F7D-060E-4DD5-936D-0254E21E74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8" y="1218"/>
              <a:ext cx="1586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 descr="唐E1">
              <a:extLst>
                <a:ext uri="{FF2B5EF4-FFF2-40B4-BE49-F238E27FC236}">
                  <a16:creationId xmlns:a16="http://schemas.microsoft.com/office/drawing/2014/main" xmlns="" id="{87A03930-322F-4A8D-B96C-AF904B3CA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" y="1671"/>
              <a:ext cx="2190" cy="1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3">
              <a:extLst>
                <a:ext uri="{FF2B5EF4-FFF2-40B4-BE49-F238E27FC236}">
                  <a16:creationId xmlns:a16="http://schemas.microsoft.com/office/drawing/2014/main" xmlns="" id="{CB409588-EEF4-4ED9-8208-EC8761F3E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" y="2859"/>
              <a:ext cx="2154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zh-CN" altLang="en-US" dirty="0">
                  <a:latin typeface="微软雅黑" pitchFamily="34" charset="-122"/>
                  <a:ea typeface="微软雅黑" pitchFamily="34" charset="-122"/>
                </a:rPr>
                <a:t>唐朝邢州的白瓷碗</a:t>
              </a: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xmlns="" id="{937EFA88-D376-4C74-A77B-A7F09F8577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9" y="3033"/>
              <a:ext cx="154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唐朝越窑</a:t>
              </a:r>
            </a:p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青釉秘色瓷碗</a:t>
              </a:r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xmlns="" id="{BA3D6065-59E8-4A72-8E66-31E326C0D83B}"/>
              </a:ext>
            </a:extLst>
          </p:cNvPr>
          <p:cNvGrpSpPr>
            <a:grpSpLocks/>
          </p:cNvGrpSpPr>
          <p:nvPr/>
        </p:nvGrpSpPr>
        <p:grpSpPr bwMode="auto">
          <a:xfrm>
            <a:off x="3781132" y="70158"/>
            <a:ext cx="1979492" cy="1858417"/>
            <a:chOff x="3911" y="1497"/>
            <a:chExt cx="2164" cy="2468"/>
          </a:xfrm>
        </p:grpSpPr>
        <p:pic>
          <p:nvPicPr>
            <p:cNvPr id="20" name="Picture 13">
              <a:extLst>
                <a:ext uri="{FF2B5EF4-FFF2-40B4-BE49-F238E27FC236}">
                  <a16:creationId xmlns:a16="http://schemas.microsoft.com/office/drawing/2014/main" xmlns="" id="{92629807-A458-490C-8D21-0AD44F7AA8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" y="1497"/>
              <a:ext cx="1874" cy="1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xmlns="" id="{AA5A1BFF-BA56-4AB5-B1E8-A2B7224DD8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1" y="3515"/>
              <a:ext cx="2164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唐三彩是陶器</a:t>
              </a:r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，</a:t>
              </a:r>
              <a:endParaRPr lang="en-US" altLang="zh-CN" dirty="0" smtClean="0">
                <a:latin typeface="微软雅黑" pitchFamily="34" charset="-122"/>
                <a:ea typeface="微软雅黑" pitchFamily="34" charset="-122"/>
              </a:endParaRPr>
            </a:p>
            <a:p>
              <a:pPr algn="ctr"/>
              <a:r>
                <a:rPr lang="zh-CN" altLang="en-US" dirty="0" smtClean="0">
                  <a:latin typeface="微软雅黑" pitchFamily="34" charset="-122"/>
                  <a:ea typeface="微软雅黑" pitchFamily="34" charset="-122"/>
                </a:rPr>
                <a:t>由于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防水性不强，一般随葬时用。</a:t>
              </a: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76FD57F7-B386-491B-A1E3-F1444458EB73}"/>
              </a:ext>
            </a:extLst>
          </p:cNvPr>
          <p:cNvSpPr/>
          <p:nvPr/>
        </p:nvSpPr>
        <p:spPr>
          <a:xfrm>
            <a:off x="108748" y="1834552"/>
            <a:ext cx="30423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唐代瓷窑分布在中原和江南许多地区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唐三彩为后代彩瓷诞生开辟了道路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制瓷业在唐代成为一个独立的生产部门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从唐代起，瓷器取代丝绸成为中华文明新象征</a:t>
            </a:r>
          </a:p>
        </p:txBody>
      </p:sp>
      <p:pic>
        <p:nvPicPr>
          <p:cNvPr id="23" name="Picture 2" descr="C:\Users\user\Desktop\5月12日讲座\微信图片_20170512040948.jpg">
            <a:extLst>
              <a:ext uri="{FF2B5EF4-FFF2-40B4-BE49-F238E27FC236}">
                <a16:creationId xmlns:a16="http://schemas.microsoft.com/office/drawing/2014/main" xmlns="" id="{DC08F3C4-8E48-45B1-8C69-6F4590D35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054" y="2196140"/>
            <a:ext cx="1087021" cy="8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930D8FA9-EB13-4FD1-BF28-465E0C2B357C}"/>
              </a:ext>
            </a:extLst>
          </p:cNvPr>
          <p:cNvSpPr/>
          <p:nvPr/>
        </p:nvSpPr>
        <p:spPr>
          <a:xfrm>
            <a:off x="4272605" y="2670007"/>
            <a:ext cx="14884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从“黑石号”沉船上打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捞起的白釉绿彩鱼底吸杯</a:t>
            </a:r>
          </a:p>
        </p:txBody>
      </p:sp>
    </p:spTree>
    <p:extLst>
      <p:ext uri="{BB962C8B-B14F-4D97-AF65-F5344CB8AC3E}">
        <p14:creationId xmlns:p14="http://schemas.microsoft.com/office/powerpoint/2010/main" val="3161254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D2CEBEC8-E708-4C5C-AF72-04963AB52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990" y="1155661"/>
            <a:ext cx="1732592" cy="1554738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600" y="176170"/>
            <a:ext cx="378339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隋唐时期的经济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）商业的进一步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发展        </a:t>
            </a:r>
            <a:r>
              <a:rPr lang="en-US" altLang="zh-CN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国内商贸的繁荣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原因：国家统一，政治环境安定；农业、手工业发展；商业自身的活跃性；</a:t>
            </a:r>
            <a:r>
              <a:rPr lang="zh-CN" altLang="en-US" sz="12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沟通南北的大运河的开通。</a:t>
            </a:r>
            <a:endParaRPr lang="en-US" altLang="zh-CN" sz="1200" b="1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“炀帝此举为其国促数年之祚，而为后世开万世之利，可谓不仁而有功者矣。隋虽无道，然开此三渠，以通天下漕，百世之后赖以通济”。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9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900" dirty="0">
                <a:latin typeface="楷体" pitchFamily="49" charset="-122"/>
                <a:ea typeface="楷体" pitchFamily="49" charset="-122"/>
              </a:rPr>
              <a:t>（清）傅泽洪</a:t>
            </a:r>
            <a:r>
              <a:rPr lang="en-US" altLang="zh-CN" sz="9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900" dirty="0">
                <a:latin typeface="楷体" pitchFamily="49" charset="-122"/>
                <a:ea typeface="楷体" pitchFamily="49" charset="-122"/>
              </a:rPr>
              <a:t>行水金鉴</a:t>
            </a:r>
            <a:r>
              <a:rPr lang="en-US" altLang="zh-CN" sz="900" dirty="0">
                <a:latin typeface="楷体" pitchFamily="49" charset="-122"/>
                <a:ea typeface="楷体" pitchFamily="49" charset="-122"/>
              </a:rPr>
              <a:t>》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    隋氏作之虽劳，后代实受其利焉。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900" dirty="0"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900" dirty="0">
                <a:latin typeface="楷体" panose="02010609060101010101" pitchFamily="49" charset="-122"/>
                <a:ea typeface="楷体" panose="02010609060101010101" pitchFamily="49" charset="-122"/>
              </a:rPr>
              <a:t>元和郡县图志</a:t>
            </a:r>
            <a:r>
              <a:rPr lang="en-US" altLang="zh-CN" sz="9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900" dirty="0">
                <a:latin typeface="楷体" panose="02010609060101010101" pitchFamily="49" charset="-122"/>
                <a:ea typeface="楷体" panose="02010609060101010101" pitchFamily="49" charset="-122"/>
              </a:rPr>
              <a:t>卷六</a:t>
            </a:r>
            <a:r>
              <a:rPr lang="en-US" altLang="zh-CN" sz="9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900" dirty="0">
                <a:latin typeface="楷体" panose="02010609060101010101" pitchFamily="49" charset="-122"/>
                <a:ea typeface="楷体" panose="02010609060101010101" pitchFamily="49" charset="-122"/>
              </a:rPr>
              <a:t>河阴县</a:t>
            </a:r>
            <a:r>
              <a:rPr lang="en-US" altLang="zh-CN" sz="9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en-US" altLang="zh-CN" sz="9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948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2208571" y="209106"/>
            <a:ext cx="1770335" cy="307777"/>
            <a:chOff x="315682" y="569837"/>
            <a:chExt cx="3903939" cy="678786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2041390" y="822219"/>
              <a:ext cx="2178231" cy="3139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4290" tIns="17145" rIns="34290" bIns="17145">
              <a:spAutoFit/>
            </a:bodyPr>
            <a:lstStyle/>
            <a:p>
              <a:pPr algn="ctr" defTabSz="493338"/>
              <a:r>
                <a:rPr lang="en-CA" sz="7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CONTENT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315682" y="569837"/>
              <a:ext cx="1990879" cy="6787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93338"/>
              <a:r>
                <a:rPr lang="zh-CN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教学内容</a:t>
              </a:r>
              <a:endParaRPr lang="en-CA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7" name="Triangle 201"/>
          <p:cNvSpPr/>
          <p:nvPr/>
        </p:nvSpPr>
        <p:spPr>
          <a:xfrm rot="10800000">
            <a:off x="2688767" y="887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2653390" y="543822"/>
            <a:ext cx="476905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8"/>
          <p:cNvGrpSpPr/>
          <p:nvPr/>
        </p:nvGrpSpPr>
        <p:grpSpPr>
          <a:xfrm>
            <a:off x="663459" y="606289"/>
            <a:ext cx="1758662" cy="2324488"/>
            <a:chOff x="1714589" y="1519176"/>
            <a:chExt cx="2044719" cy="4312498"/>
          </a:xfrm>
        </p:grpSpPr>
        <p:sp>
          <p:nvSpPr>
            <p:cNvPr id="10" name="圆角矩形 9"/>
            <p:cNvSpPr/>
            <p:nvPr/>
          </p:nvSpPr>
          <p:spPr>
            <a:xfrm>
              <a:off x="1714589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317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981705" y="1701002"/>
              <a:ext cx="1510486" cy="1510484"/>
            </a:xfrm>
            <a:prstGeom prst="ellipse">
              <a:avLst/>
            </a:prstGeom>
            <a:solidFill>
              <a:srgbClr val="94CF2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053791" y="1836279"/>
              <a:ext cx="1223989" cy="12239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092871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4" name="文本框 43"/>
            <p:cNvSpPr txBox="1"/>
            <p:nvPr/>
          </p:nvSpPr>
          <p:spPr>
            <a:xfrm>
              <a:off x="2513970" y="5166832"/>
              <a:ext cx="419714" cy="59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00" dirty="0">
                  <a:solidFill>
                    <a:srgbClr val="94CF29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1500" dirty="0">
                <a:solidFill>
                  <a:srgbClr val="94CF2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14"/>
            <p:cNvGrpSpPr/>
            <p:nvPr/>
          </p:nvGrpSpPr>
          <p:grpSpPr>
            <a:xfrm>
              <a:off x="1905919" y="5207576"/>
              <a:ext cx="1662059" cy="31862"/>
              <a:chOff x="3060700" y="4724400"/>
              <a:chExt cx="5955507" cy="7880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矩形 16"/>
            <p:cNvSpPr/>
            <p:nvPr/>
          </p:nvSpPr>
          <p:spPr>
            <a:xfrm>
              <a:off x="1982274" y="3183646"/>
              <a:ext cx="1338199" cy="59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rgbClr val="FF000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魏晋南北朝</a:t>
              </a:r>
            </a:p>
          </p:txBody>
        </p:sp>
        <p:sp>
          <p:nvSpPr>
            <p:cNvPr id="18" name="KSO_Shape"/>
            <p:cNvSpPr/>
            <p:nvPr/>
          </p:nvSpPr>
          <p:spPr bwMode="auto">
            <a:xfrm>
              <a:off x="2467428" y="2153179"/>
              <a:ext cx="539040" cy="503107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20"/>
          <p:cNvGrpSpPr/>
          <p:nvPr/>
        </p:nvGrpSpPr>
        <p:grpSpPr>
          <a:xfrm>
            <a:off x="3168064" y="711586"/>
            <a:ext cx="2185174" cy="2315714"/>
            <a:chOff x="3999067" y="1519176"/>
            <a:chExt cx="2044719" cy="4312498"/>
          </a:xfrm>
        </p:grpSpPr>
        <p:sp>
          <p:nvSpPr>
            <p:cNvPr id="22" name="圆角矩形 21"/>
            <p:cNvSpPr/>
            <p:nvPr/>
          </p:nvSpPr>
          <p:spPr>
            <a:xfrm>
              <a:off x="3999067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317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274996" y="1565536"/>
              <a:ext cx="1510486" cy="1510484"/>
            </a:xfrm>
            <a:prstGeom prst="ellipse">
              <a:avLst/>
            </a:prstGeom>
            <a:solidFill>
              <a:srgbClr val="92D050"/>
            </a:solidFill>
            <a:ln w="14288" cap="flat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409431" y="1836279"/>
              <a:ext cx="1223990" cy="12239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377349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18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49"/>
            <p:cNvSpPr txBox="1"/>
            <p:nvPr/>
          </p:nvSpPr>
          <p:spPr>
            <a:xfrm>
              <a:off x="4831276" y="5185494"/>
              <a:ext cx="358792" cy="601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500" dirty="0">
                  <a:solidFill>
                    <a:srgbClr val="94CF29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1500" dirty="0">
                <a:solidFill>
                  <a:srgbClr val="94CF29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26"/>
            <p:cNvGrpSpPr/>
            <p:nvPr/>
          </p:nvGrpSpPr>
          <p:grpSpPr>
            <a:xfrm>
              <a:off x="4190397" y="5207576"/>
              <a:ext cx="1662059" cy="31862"/>
              <a:chOff x="3060700" y="4724400"/>
              <a:chExt cx="5955507" cy="7880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矩形 27"/>
            <p:cNvSpPr/>
            <p:nvPr/>
          </p:nvSpPr>
          <p:spPr>
            <a:xfrm>
              <a:off x="4538912" y="3183645"/>
              <a:ext cx="892780" cy="6018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rgbClr val="FF0000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隋唐时期</a:t>
              </a:r>
            </a:p>
          </p:txBody>
        </p:sp>
        <p:sp>
          <p:nvSpPr>
            <p:cNvPr id="29" name="KSO_Shape"/>
            <p:cNvSpPr/>
            <p:nvPr/>
          </p:nvSpPr>
          <p:spPr bwMode="auto">
            <a:xfrm>
              <a:off x="4721680" y="2131928"/>
              <a:ext cx="599492" cy="559526"/>
            </a:xfrm>
            <a:custGeom>
              <a:avLst/>
              <a:gdLst>
                <a:gd name="T0" fmla="*/ 1555232 w 2741613"/>
                <a:gd name="T1" fmla="*/ 1766302 h 2557463"/>
                <a:gd name="T2" fmla="*/ 1500877 w 2741613"/>
                <a:gd name="T3" fmla="*/ 1732308 h 2557463"/>
                <a:gd name="T4" fmla="*/ 410527 w 2741613"/>
                <a:gd name="T5" fmla="*/ 1777780 h 2557463"/>
                <a:gd name="T6" fmla="*/ 294306 w 2741613"/>
                <a:gd name="T7" fmla="*/ 1747980 h 2557463"/>
                <a:gd name="T8" fmla="*/ 1473436 w 2741613"/>
                <a:gd name="T9" fmla="*/ 1657260 h 2557463"/>
                <a:gd name="T10" fmla="*/ 1387009 w 2741613"/>
                <a:gd name="T11" fmla="*/ 1662603 h 2557463"/>
                <a:gd name="T12" fmla="*/ 511578 w 2741613"/>
                <a:gd name="T13" fmla="*/ 1682417 h 2557463"/>
                <a:gd name="T14" fmla="*/ 414761 w 2741613"/>
                <a:gd name="T15" fmla="*/ 1659264 h 2557463"/>
                <a:gd name="T16" fmla="*/ 1116006 w 2741613"/>
                <a:gd name="T17" fmla="*/ 1639146 h 2557463"/>
                <a:gd name="T18" fmla="*/ 1025639 w 2741613"/>
                <a:gd name="T19" fmla="*/ 1606463 h 2557463"/>
                <a:gd name="T20" fmla="*/ 902419 w 2741613"/>
                <a:gd name="T21" fmla="*/ 1619000 h 2557463"/>
                <a:gd name="T22" fmla="*/ 844427 w 2741613"/>
                <a:gd name="T23" fmla="*/ 1606240 h 2557463"/>
                <a:gd name="T24" fmla="*/ 445447 w 2741613"/>
                <a:gd name="T25" fmla="*/ 1163753 h 2557463"/>
                <a:gd name="T26" fmla="*/ 787487 w 2741613"/>
                <a:gd name="T27" fmla="*/ 791326 h 2557463"/>
                <a:gd name="T28" fmla="*/ 436007 w 2741613"/>
                <a:gd name="T29" fmla="*/ 849224 h 2557463"/>
                <a:gd name="T30" fmla="*/ 288609 w 2741613"/>
                <a:gd name="T31" fmla="*/ 1698536 h 2557463"/>
                <a:gd name="T32" fmla="*/ 48617 w 2741613"/>
                <a:gd name="T33" fmla="*/ 1149773 h 2557463"/>
                <a:gd name="T34" fmla="*/ 9281 w 2741613"/>
                <a:gd name="T35" fmla="*/ 859603 h 2557463"/>
                <a:gd name="T36" fmla="*/ 145851 w 2741613"/>
                <a:gd name="T37" fmla="*/ 699059 h 2557463"/>
                <a:gd name="T38" fmla="*/ 1592699 w 2741613"/>
                <a:gd name="T39" fmla="*/ 734392 h 2557463"/>
                <a:gd name="T40" fmla="*/ 1871083 w 2741613"/>
                <a:gd name="T41" fmla="*/ 787391 h 2557463"/>
                <a:gd name="T42" fmla="*/ 1890905 w 2741613"/>
                <a:gd name="T43" fmla="*/ 1065196 h 2557463"/>
                <a:gd name="T44" fmla="*/ 1812940 w 2741613"/>
                <a:gd name="T45" fmla="*/ 1357575 h 2557463"/>
                <a:gd name="T46" fmla="*/ 1457031 w 2741613"/>
                <a:gd name="T47" fmla="*/ 968693 h 2557463"/>
                <a:gd name="T48" fmla="*/ 1541163 w 2741613"/>
                <a:gd name="T49" fmla="*/ 700164 h 2557463"/>
                <a:gd name="T50" fmla="*/ 1241834 w 2741613"/>
                <a:gd name="T51" fmla="*/ 723340 h 2557463"/>
                <a:gd name="T52" fmla="*/ 1102527 w 2741613"/>
                <a:gd name="T53" fmla="*/ 893083 h 2557463"/>
                <a:gd name="T54" fmla="*/ 798746 w 2741613"/>
                <a:gd name="T55" fmla="*/ 901471 h 2557463"/>
                <a:gd name="T56" fmla="*/ 624337 w 2741613"/>
                <a:gd name="T57" fmla="*/ 850924 h 2557463"/>
                <a:gd name="T58" fmla="*/ 750839 w 2741613"/>
                <a:gd name="T59" fmla="*/ 677208 h 2557463"/>
                <a:gd name="T60" fmla="*/ 1062788 w 2741613"/>
                <a:gd name="T61" fmla="*/ 640566 h 2557463"/>
                <a:gd name="T62" fmla="*/ 137222 w 2741613"/>
                <a:gd name="T63" fmla="*/ 399417 h 2557463"/>
                <a:gd name="T64" fmla="*/ 292755 w 2741613"/>
                <a:gd name="T65" fmla="*/ 345682 h 2557463"/>
                <a:gd name="T66" fmla="*/ 334009 w 2741613"/>
                <a:gd name="T67" fmla="*/ 437452 h 2557463"/>
                <a:gd name="T68" fmla="*/ 372176 w 2741613"/>
                <a:gd name="T69" fmla="*/ 447403 h 2557463"/>
                <a:gd name="T70" fmla="*/ 362248 w 2741613"/>
                <a:gd name="T71" fmla="*/ 593130 h 2557463"/>
                <a:gd name="T72" fmla="*/ 240028 w 2741613"/>
                <a:gd name="T73" fmla="*/ 702591 h 2557463"/>
                <a:gd name="T74" fmla="*/ 122440 w 2741613"/>
                <a:gd name="T75" fmla="*/ 567478 h 2557463"/>
                <a:gd name="T76" fmla="*/ 107439 w 2741613"/>
                <a:gd name="T77" fmla="*/ 480131 h 2557463"/>
                <a:gd name="T78" fmla="*/ 170093 w 2741613"/>
                <a:gd name="T79" fmla="*/ 347893 h 2557463"/>
                <a:gd name="T80" fmla="*/ 1776846 w 2741613"/>
                <a:gd name="T81" fmla="*/ 366247 h 2557463"/>
                <a:gd name="T82" fmla="*/ 1798449 w 2741613"/>
                <a:gd name="T83" fmla="*/ 502465 h 2557463"/>
                <a:gd name="T84" fmla="*/ 1760093 w 2741613"/>
                <a:gd name="T85" fmla="*/ 621435 h 2557463"/>
                <a:gd name="T86" fmla="*/ 1630031 w 2741613"/>
                <a:gd name="T87" fmla="*/ 697505 h 2557463"/>
                <a:gd name="T88" fmla="*/ 1535902 w 2741613"/>
                <a:gd name="T89" fmla="*/ 561508 h 2557463"/>
                <a:gd name="T90" fmla="*/ 1552215 w 2741613"/>
                <a:gd name="T91" fmla="*/ 453594 h 2557463"/>
                <a:gd name="T92" fmla="*/ 1541854 w 2741613"/>
                <a:gd name="T93" fmla="*/ 422193 h 2557463"/>
                <a:gd name="T94" fmla="*/ 1010412 w 2741613"/>
                <a:gd name="T95" fmla="*/ 326683 h 2557463"/>
                <a:gd name="T96" fmla="*/ 1058285 w 2741613"/>
                <a:gd name="T97" fmla="*/ 408958 h 2557463"/>
                <a:gd name="T98" fmla="*/ 1092921 w 2741613"/>
                <a:gd name="T99" fmla="*/ 435649 h 2557463"/>
                <a:gd name="T100" fmla="*/ 1092260 w 2741613"/>
                <a:gd name="T101" fmla="*/ 528071 h 2557463"/>
                <a:gd name="T102" fmla="*/ 1006661 w 2741613"/>
                <a:gd name="T103" fmla="*/ 635492 h 2557463"/>
                <a:gd name="T104" fmla="*/ 893265 w 2741613"/>
                <a:gd name="T105" fmla="*/ 569098 h 2557463"/>
                <a:gd name="T106" fmla="*/ 861497 w 2741613"/>
                <a:gd name="T107" fmla="*/ 458589 h 2557463"/>
                <a:gd name="T108" fmla="*/ 868115 w 2741613"/>
                <a:gd name="T109" fmla="*/ 376093 h 2557463"/>
                <a:gd name="T110" fmla="*/ 514509 w 2741613"/>
                <a:gd name="T111" fmla="*/ 219583 h 2557463"/>
                <a:gd name="T112" fmla="*/ 515613 w 2741613"/>
                <a:gd name="T113" fmla="*/ 155869 h 2557463"/>
                <a:gd name="T114" fmla="*/ 520248 w 2741613"/>
                <a:gd name="T115" fmla="*/ 152562 h 2557463"/>
                <a:gd name="T116" fmla="*/ 791747 w 2741613"/>
                <a:gd name="T117" fmla="*/ 99650 h 2557463"/>
                <a:gd name="T118" fmla="*/ 848917 w 2741613"/>
                <a:gd name="T119" fmla="*/ 59085 h 2557463"/>
                <a:gd name="T120" fmla="*/ 813158 w 2741613"/>
                <a:gd name="T121" fmla="*/ 292558 h 2557463"/>
                <a:gd name="T122" fmla="*/ 481620 w 2741613"/>
                <a:gd name="T123" fmla="*/ 286605 h 2557463"/>
                <a:gd name="T124" fmla="*/ 458664 w 2741613"/>
                <a:gd name="T125" fmla="*/ 50267 h 25574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741613" h="2557463">
                  <a:moveTo>
                    <a:pt x="2199444" y="2463800"/>
                  </a:moveTo>
                  <a:lnTo>
                    <a:pt x="2327275" y="2463800"/>
                  </a:lnTo>
                  <a:lnTo>
                    <a:pt x="2325367" y="2467928"/>
                  </a:lnTo>
                  <a:lnTo>
                    <a:pt x="2325685" y="2470150"/>
                  </a:lnTo>
                  <a:lnTo>
                    <a:pt x="2326003" y="2473325"/>
                  </a:lnTo>
                  <a:lnTo>
                    <a:pt x="2326321" y="2477770"/>
                  </a:lnTo>
                  <a:lnTo>
                    <a:pt x="2326321" y="2483803"/>
                  </a:lnTo>
                  <a:lnTo>
                    <a:pt x="2325685" y="2492058"/>
                  </a:lnTo>
                  <a:lnTo>
                    <a:pt x="2323777" y="2502218"/>
                  </a:lnTo>
                  <a:lnTo>
                    <a:pt x="2321233" y="2514283"/>
                  </a:lnTo>
                  <a:lnTo>
                    <a:pt x="2319326" y="2515235"/>
                  </a:lnTo>
                  <a:lnTo>
                    <a:pt x="2316464" y="2515870"/>
                  </a:lnTo>
                  <a:lnTo>
                    <a:pt x="2308514" y="2516505"/>
                  </a:lnTo>
                  <a:lnTo>
                    <a:pt x="2293568" y="2517140"/>
                  </a:lnTo>
                  <a:lnTo>
                    <a:pt x="2292614" y="2517140"/>
                  </a:lnTo>
                  <a:lnTo>
                    <a:pt x="2292296" y="2516823"/>
                  </a:lnTo>
                  <a:lnTo>
                    <a:pt x="2291024" y="2515235"/>
                  </a:lnTo>
                  <a:lnTo>
                    <a:pt x="2290388" y="2513965"/>
                  </a:lnTo>
                  <a:lnTo>
                    <a:pt x="2289435" y="2512060"/>
                  </a:lnTo>
                  <a:lnTo>
                    <a:pt x="2288799" y="2511425"/>
                  </a:lnTo>
                  <a:lnTo>
                    <a:pt x="2288163" y="2511108"/>
                  </a:lnTo>
                  <a:lnTo>
                    <a:pt x="2286891" y="2510790"/>
                  </a:lnTo>
                  <a:lnTo>
                    <a:pt x="2285937" y="2511108"/>
                  </a:lnTo>
                  <a:lnTo>
                    <a:pt x="2284029" y="2511425"/>
                  </a:lnTo>
                  <a:lnTo>
                    <a:pt x="2282121" y="2512695"/>
                  </a:lnTo>
                  <a:lnTo>
                    <a:pt x="2276397" y="2516188"/>
                  </a:lnTo>
                  <a:lnTo>
                    <a:pt x="2264313" y="2525078"/>
                  </a:lnTo>
                  <a:lnTo>
                    <a:pt x="2251594" y="2533333"/>
                  </a:lnTo>
                  <a:lnTo>
                    <a:pt x="2245234" y="2537143"/>
                  </a:lnTo>
                  <a:lnTo>
                    <a:pt x="2238238" y="2540636"/>
                  </a:lnTo>
                  <a:lnTo>
                    <a:pt x="2231243" y="2543811"/>
                  </a:lnTo>
                  <a:lnTo>
                    <a:pt x="2223929" y="2547303"/>
                  </a:lnTo>
                  <a:lnTo>
                    <a:pt x="2216615" y="2549843"/>
                  </a:lnTo>
                  <a:lnTo>
                    <a:pt x="2208665" y="2552066"/>
                  </a:lnTo>
                  <a:lnTo>
                    <a:pt x="2200716" y="2554606"/>
                  </a:lnTo>
                  <a:lnTo>
                    <a:pt x="2192130" y="2555876"/>
                  </a:lnTo>
                  <a:lnTo>
                    <a:pt x="2183226" y="2557146"/>
                  </a:lnTo>
                  <a:lnTo>
                    <a:pt x="2174004" y="2557463"/>
                  </a:lnTo>
                  <a:lnTo>
                    <a:pt x="2164147" y="2557463"/>
                  </a:lnTo>
                  <a:lnTo>
                    <a:pt x="2153971" y="2557146"/>
                  </a:lnTo>
                  <a:lnTo>
                    <a:pt x="2145703" y="2556193"/>
                  </a:lnTo>
                  <a:lnTo>
                    <a:pt x="2139026" y="2554923"/>
                  </a:lnTo>
                  <a:lnTo>
                    <a:pt x="2133302" y="2553336"/>
                  </a:lnTo>
                  <a:lnTo>
                    <a:pt x="2128850" y="2551113"/>
                  </a:lnTo>
                  <a:lnTo>
                    <a:pt x="2125352" y="2548891"/>
                  </a:lnTo>
                  <a:lnTo>
                    <a:pt x="2123762" y="2547303"/>
                  </a:lnTo>
                  <a:lnTo>
                    <a:pt x="2122808" y="2545716"/>
                  </a:lnTo>
                  <a:lnTo>
                    <a:pt x="2121854" y="2544446"/>
                  </a:lnTo>
                  <a:lnTo>
                    <a:pt x="2121536" y="2542858"/>
                  </a:lnTo>
                  <a:lnTo>
                    <a:pt x="2120900" y="2539366"/>
                  </a:lnTo>
                  <a:lnTo>
                    <a:pt x="2121218" y="2535873"/>
                  </a:lnTo>
                  <a:lnTo>
                    <a:pt x="2122490" y="2532380"/>
                  </a:lnTo>
                  <a:lnTo>
                    <a:pt x="2124398" y="2528570"/>
                  </a:lnTo>
                  <a:lnTo>
                    <a:pt x="2126624" y="2524443"/>
                  </a:lnTo>
                  <a:lnTo>
                    <a:pt x="2129486" y="2520633"/>
                  </a:lnTo>
                  <a:lnTo>
                    <a:pt x="2132984" y="2516505"/>
                  </a:lnTo>
                  <a:lnTo>
                    <a:pt x="2137118" y="2512060"/>
                  </a:lnTo>
                  <a:lnTo>
                    <a:pt x="2141252" y="2507933"/>
                  </a:lnTo>
                  <a:lnTo>
                    <a:pt x="2150155" y="2499678"/>
                  </a:lnTo>
                  <a:lnTo>
                    <a:pt x="2160013" y="2491740"/>
                  </a:lnTo>
                  <a:lnTo>
                    <a:pt x="2169871" y="2484120"/>
                  </a:lnTo>
                  <a:lnTo>
                    <a:pt x="2178774" y="2477770"/>
                  </a:lnTo>
                  <a:lnTo>
                    <a:pt x="2193402" y="2467610"/>
                  </a:lnTo>
                  <a:lnTo>
                    <a:pt x="2199444" y="2463800"/>
                  </a:lnTo>
                  <a:close/>
                  <a:moveTo>
                    <a:pt x="417513" y="2463800"/>
                  </a:moveTo>
                  <a:lnTo>
                    <a:pt x="545027" y="2463800"/>
                  </a:lnTo>
                  <a:lnTo>
                    <a:pt x="551069" y="2467610"/>
                  </a:lnTo>
                  <a:lnTo>
                    <a:pt x="565696" y="2477770"/>
                  </a:lnTo>
                  <a:lnTo>
                    <a:pt x="574918" y="2484120"/>
                  </a:lnTo>
                  <a:lnTo>
                    <a:pt x="584775" y="2491740"/>
                  </a:lnTo>
                  <a:lnTo>
                    <a:pt x="594315" y="2499678"/>
                  </a:lnTo>
                  <a:lnTo>
                    <a:pt x="603537" y="2507933"/>
                  </a:lnTo>
                  <a:lnTo>
                    <a:pt x="607671" y="2512060"/>
                  </a:lnTo>
                  <a:lnTo>
                    <a:pt x="611805" y="2516505"/>
                  </a:lnTo>
                  <a:lnTo>
                    <a:pt x="614984" y="2520633"/>
                  </a:lnTo>
                  <a:lnTo>
                    <a:pt x="618164" y="2524443"/>
                  </a:lnTo>
                  <a:lnTo>
                    <a:pt x="620390" y="2528570"/>
                  </a:lnTo>
                  <a:lnTo>
                    <a:pt x="622298" y="2532380"/>
                  </a:lnTo>
                  <a:lnTo>
                    <a:pt x="623570" y="2535873"/>
                  </a:lnTo>
                  <a:lnTo>
                    <a:pt x="623888" y="2539366"/>
                  </a:lnTo>
                  <a:lnTo>
                    <a:pt x="622934" y="2542858"/>
                  </a:lnTo>
                  <a:lnTo>
                    <a:pt x="622616" y="2544446"/>
                  </a:lnTo>
                  <a:lnTo>
                    <a:pt x="621980" y="2545716"/>
                  </a:lnTo>
                  <a:lnTo>
                    <a:pt x="620708" y="2547303"/>
                  </a:lnTo>
                  <a:lnTo>
                    <a:pt x="619436" y="2548891"/>
                  </a:lnTo>
                  <a:lnTo>
                    <a:pt x="615938" y="2551113"/>
                  </a:lnTo>
                  <a:lnTo>
                    <a:pt x="611487" y="2553336"/>
                  </a:lnTo>
                  <a:lnTo>
                    <a:pt x="605763" y="2554923"/>
                  </a:lnTo>
                  <a:lnTo>
                    <a:pt x="599085" y="2556193"/>
                  </a:lnTo>
                  <a:lnTo>
                    <a:pt x="590817" y="2557146"/>
                  </a:lnTo>
                  <a:lnTo>
                    <a:pt x="580642" y="2557463"/>
                  </a:lnTo>
                  <a:lnTo>
                    <a:pt x="570784" y="2557463"/>
                  </a:lnTo>
                  <a:lnTo>
                    <a:pt x="561244" y="2557146"/>
                  </a:lnTo>
                  <a:lnTo>
                    <a:pt x="552659" y="2555876"/>
                  </a:lnTo>
                  <a:lnTo>
                    <a:pt x="544073" y="2554606"/>
                  </a:lnTo>
                  <a:lnTo>
                    <a:pt x="536123" y="2552066"/>
                  </a:lnTo>
                  <a:lnTo>
                    <a:pt x="528173" y="2549843"/>
                  </a:lnTo>
                  <a:lnTo>
                    <a:pt x="520542" y="2547303"/>
                  </a:lnTo>
                  <a:lnTo>
                    <a:pt x="513546" y="2543811"/>
                  </a:lnTo>
                  <a:lnTo>
                    <a:pt x="506232" y="2540636"/>
                  </a:lnTo>
                  <a:lnTo>
                    <a:pt x="499554" y="2537143"/>
                  </a:lnTo>
                  <a:lnTo>
                    <a:pt x="493195" y="2533333"/>
                  </a:lnTo>
                  <a:lnTo>
                    <a:pt x="480475" y="2525078"/>
                  </a:lnTo>
                  <a:lnTo>
                    <a:pt x="468391" y="2516188"/>
                  </a:lnTo>
                  <a:lnTo>
                    <a:pt x="462668" y="2512695"/>
                  </a:lnTo>
                  <a:lnTo>
                    <a:pt x="460760" y="2511425"/>
                  </a:lnTo>
                  <a:lnTo>
                    <a:pt x="458852" y="2511108"/>
                  </a:lnTo>
                  <a:lnTo>
                    <a:pt x="457580" y="2510790"/>
                  </a:lnTo>
                  <a:lnTo>
                    <a:pt x="456626" y="2511108"/>
                  </a:lnTo>
                  <a:lnTo>
                    <a:pt x="455990" y="2511425"/>
                  </a:lnTo>
                  <a:lnTo>
                    <a:pt x="455036" y="2512060"/>
                  </a:lnTo>
                  <a:lnTo>
                    <a:pt x="454400" y="2513965"/>
                  </a:lnTo>
                  <a:lnTo>
                    <a:pt x="453446" y="2515235"/>
                  </a:lnTo>
                  <a:lnTo>
                    <a:pt x="452492" y="2516823"/>
                  </a:lnTo>
                  <a:lnTo>
                    <a:pt x="452174" y="2517140"/>
                  </a:lnTo>
                  <a:lnTo>
                    <a:pt x="450902" y="2517140"/>
                  </a:lnTo>
                  <a:lnTo>
                    <a:pt x="436274" y="2516505"/>
                  </a:lnTo>
                  <a:lnTo>
                    <a:pt x="428325" y="2515870"/>
                  </a:lnTo>
                  <a:lnTo>
                    <a:pt x="425463" y="2515235"/>
                  </a:lnTo>
                  <a:lnTo>
                    <a:pt x="423555" y="2514283"/>
                  </a:lnTo>
                  <a:lnTo>
                    <a:pt x="420693" y="2502218"/>
                  </a:lnTo>
                  <a:lnTo>
                    <a:pt x="419421" y="2492058"/>
                  </a:lnTo>
                  <a:lnTo>
                    <a:pt x="418149" y="2483803"/>
                  </a:lnTo>
                  <a:lnTo>
                    <a:pt x="418149" y="2477770"/>
                  </a:lnTo>
                  <a:lnTo>
                    <a:pt x="418467" y="2473325"/>
                  </a:lnTo>
                  <a:lnTo>
                    <a:pt x="418785" y="2470150"/>
                  </a:lnTo>
                  <a:lnTo>
                    <a:pt x="419421" y="2467928"/>
                  </a:lnTo>
                  <a:lnTo>
                    <a:pt x="417513" y="2463800"/>
                  </a:lnTo>
                  <a:close/>
                  <a:moveTo>
                    <a:pt x="2051490" y="2346325"/>
                  </a:moveTo>
                  <a:lnTo>
                    <a:pt x="2152651" y="2346325"/>
                  </a:lnTo>
                  <a:lnTo>
                    <a:pt x="2151061" y="2349527"/>
                  </a:lnTo>
                  <a:lnTo>
                    <a:pt x="2151697" y="2351449"/>
                  </a:lnTo>
                  <a:lnTo>
                    <a:pt x="2152015" y="2353690"/>
                  </a:lnTo>
                  <a:lnTo>
                    <a:pt x="2152333" y="2357533"/>
                  </a:lnTo>
                  <a:lnTo>
                    <a:pt x="2152015" y="2362336"/>
                  </a:lnTo>
                  <a:lnTo>
                    <a:pt x="2151697" y="2368741"/>
                  </a:lnTo>
                  <a:lnTo>
                    <a:pt x="2150106" y="2376747"/>
                  </a:lnTo>
                  <a:lnTo>
                    <a:pt x="2148198" y="2386674"/>
                  </a:lnTo>
                  <a:lnTo>
                    <a:pt x="2146289" y="2387314"/>
                  </a:lnTo>
                  <a:lnTo>
                    <a:pt x="2144062" y="2387634"/>
                  </a:lnTo>
                  <a:lnTo>
                    <a:pt x="2137700" y="2388595"/>
                  </a:lnTo>
                  <a:lnTo>
                    <a:pt x="2125929" y="2388915"/>
                  </a:lnTo>
                  <a:lnTo>
                    <a:pt x="2125611" y="2388915"/>
                  </a:lnTo>
                  <a:lnTo>
                    <a:pt x="2124975" y="2388595"/>
                  </a:lnTo>
                  <a:lnTo>
                    <a:pt x="2124021" y="2387314"/>
                  </a:lnTo>
                  <a:lnTo>
                    <a:pt x="2123702" y="2386354"/>
                  </a:lnTo>
                  <a:lnTo>
                    <a:pt x="2123066" y="2384752"/>
                  </a:lnTo>
                  <a:lnTo>
                    <a:pt x="2122112" y="2384432"/>
                  </a:lnTo>
                  <a:lnTo>
                    <a:pt x="2121794" y="2383792"/>
                  </a:lnTo>
                  <a:lnTo>
                    <a:pt x="2120521" y="2383792"/>
                  </a:lnTo>
                  <a:lnTo>
                    <a:pt x="2119885" y="2383792"/>
                  </a:lnTo>
                  <a:lnTo>
                    <a:pt x="2117022" y="2385073"/>
                  </a:lnTo>
                  <a:lnTo>
                    <a:pt x="2112250" y="2387955"/>
                  </a:lnTo>
                  <a:lnTo>
                    <a:pt x="2103025" y="2395000"/>
                  </a:lnTo>
                  <a:lnTo>
                    <a:pt x="2092845" y="2401724"/>
                  </a:lnTo>
                  <a:lnTo>
                    <a:pt x="2087437" y="2404927"/>
                  </a:lnTo>
                  <a:lnTo>
                    <a:pt x="2082347" y="2407489"/>
                  </a:lnTo>
                  <a:lnTo>
                    <a:pt x="2076621" y="2410371"/>
                  </a:lnTo>
                  <a:lnTo>
                    <a:pt x="2070895" y="2412612"/>
                  </a:lnTo>
                  <a:lnTo>
                    <a:pt x="2064850" y="2415174"/>
                  </a:lnTo>
                  <a:lnTo>
                    <a:pt x="2058806" y="2416775"/>
                  </a:lnTo>
                  <a:lnTo>
                    <a:pt x="2052444" y="2418376"/>
                  </a:lnTo>
                  <a:lnTo>
                    <a:pt x="2045763" y="2419657"/>
                  </a:lnTo>
                  <a:lnTo>
                    <a:pt x="2038447" y="2420618"/>
                  </a:lnTo>
                  <a:lnTo>
                    <a:pt x="2031448" y="2420938"/>
                  </a:lnTo>
                  <a:lnTo>
                    <a:pt x="2023495" y="2420938"/>
                  </a:lnTo>
                  <a:lnTo>
                    <a:pt x="2015542" y="2420618"/>
                  </a:lnTo>
                  <a:lnTo>
                    <a:pt x="2008862" y="2419977"/>
                  </a:lnTo>
                  <a:lnTo>
                    <a:pt x="2003454" y="2418697"/>
                  </a:lnTo>
                  <a:lnTo>
                    <a:pt x="1999000" y="2417736"/>
                  </a:lnTo>
                  <a:lnTo>
                    <a:pt x="1995501" y="2415814"/>
                  </a:lnTo>
                  <a:lnTo>
                    <a:pt x="1992638" y="2413893"/>
                  </a:lnTo>
                  <a:lnTo>
                    <a:pt x="1990729" y="2411652"/>
                  </a:lnTo>
                  <a:lnTo>
                    <a:pt x="1989456" y="2409410"/>
                  </a:lnTo>
                  <a:lnTo>
                    <a:pt x="1989138" y="2406528"/>
                  </a:lnTo>
                  <a:lnTo>
                    <a:pt x="1989456" y="2403966"/>
                  </a:lnTo>
                  <a:lnTo>
                    <a:pt x="1990411" y="2401084"/>
                  </a:lnTo>
                  <a:lnTo>
                    <a:pt x="1991683" y="2397882"/>
                  </a:lnTo>
                  <a:lnTo>
                    <a:pt x="1993592" y="2394679"/>
                  </a:lnTo>
                  <a:lnTo>
                    <a:pt x="1996137" y="2391477"/>
                  </a:lnTo>
                  <a:lnTo>
                    <a:pt x="1999000" y="2387955"/>
                  </a:lnTo>
                  <a:lnTo>
                    <a:pt x="2005362" y="2381230"/>
                  </a:lnTo>
                  <a:lnTo>
                    <a:pt x="2012679" y="2374825"/>
                  </a:lnTo>
                  <a:lnTo>
                    <a:pt x="2019996" y="2368421"/>
                  </a:lnTo>
                  <a:lnTo>
                    <a:pt x="2027949" y="2362336"/>
                  </a:lnTo>
                  <a:lnTo>
                    <a:pt x="2035265" y="2356893"/>
                  </a:lnTo>
                  <a:lnTo>
                    <a:pt x="2046718" y="2349527"/>
                  </a:lnTo>
                  <a:lnTo>
                    <a:pt x="2051490" y="2346325"/>
                  </a:lnTo>
                  <a:close/>
                  <a:moveTo>
                    <a:pt x="592138" y="2346325"/>
                  </a:moveTo>
                  <a:lnTo>
                    <a:pt x="693618" y="2346325"/>
                  </a:lnTo>
                  <a:lnTo>
                    <a:pt x="698072" y="2349527"/>
                  </a:lnTo>
                  <a:lnTo>
                    <a:pt x="709842" y="2356893"/>
                  </a:lnTo>
                  <a:lnTo>
                    <a:pt x="716841" y="2362336"/>
                  </a:lnTo>
                  <a:lnTo>
                    <a:pt x="724794" y="2368421"/>
                  </a:lnTo>
                  <a:lnTo>
                    <a:pt x="732428" y="2374825"/>
                  </a:lnTo>
                  <a:lnTo>
                    <a:pt x="739427" y="2381230"/>
                  </a:lnTo>
                  <a:lnTo>
                    <a:pt x="746108" y="2387955"/>
                  </a:lnTo>
                  <a:lnTo>
                    <a:pt x="748971" y="2391477"/>
                  </a:lnTo>
                  <a:lnTo>
                    <a:pt x="751197" y="2394679"/>
                  </a:lnTo>
                  <a:lnTo>
                    <a:pt x="753106" y="2397882"/>
                  </a:lnTo>
                  <a:lnTo>
                    <a:pt x="754697" y="2401084"/>
                  </a:lnTo>
                  <a:lnTo>
                    <a:pt x="755333" y="2403966"/>
                  </a:lnTo>
                  <a:lnTo>
                    <a:pt x="755651" y="2406528"/>
                  </a:lnTo>
                  <a:lnTo>
                    <a:pt x="755333" y="2409410"/>
                  </a:lnTo>
                  <a:lnTo>
                    <a:pt x="754379" y="2411652"/>
                  </a:lnTo>
                  <a:lnTo>
                    <a:pt x="752470" y="2413893"/>
                  </a:lnTo>
                  <a:lnTo>
                    <a:pt x="749607" y="2415814"/>
                  </a:lnTo>
                  <a:lnTo>
                    <a:pt x="746108" y="2417736"/>
                  </a:lnTo>
                  <a:lnTo>
                    <a:pt x="741336" y="2418697"/>
                  </a:lnTo>
                  <a:lnTo>
                    <a:pt x="736246" y="2419977"/>
                  </a:lnTo>
                  <a:lnTo>
                    <a:pt x="729565" y="2420618"/>
                  </a:lnTo>
                  <a:lnTo>
                    <a:pt x="721612" y="2420938"/>
                  </a:lnTo>
                  <a:lnTo>
                    <a:pt x="713659" y="2420938"/>
                  </a:lnTo>
                  <a:lnTo>
                    <a:pt x="706343" y="2420618"/>
                  </a:lnTo>
                  <a:lnTo>
                    <a:pt x="699344" y="2419657"/>
                  </a:lnTo>
                  <a:lnTo>
                    <a:pt x="692346" y="2418376"/>
                  </a:lnTo>
                  <a:lnTo>
                    <a:pt x="685983" y="2416775"/>
                  </a:lnTo>
                  <a:lnTo>
                    <a:pt x="679939" y="2415174"/>
                  </a:lnTo>
                  <a:lnTo>
                    <a:pt x="673895" y="2412612"/>
                  </a:lnTo>
                  <a:lnTo>
                    <a:pt x="668487" y="2410371"/>
                  </a:lnTo>
                  <a:lnTo>
                    <a:pt x="662760" y="2407489"/>
                  </a:lnTo>
                  <a:lnTo>
                    <a:pt x="657352" y="2404927"/>
                  </a:lnTo>
                  <a:lnTo>
                    <a:pt x="652263" y="2401724"/>
                  </a:lnTo>
                  <a:lnTo>
                    <a:pt x="642083" y="2395000"/>
                  </a:lnTo>
                  <a:lnTo>
                    <a:pt x="632539" y="2387955"/>
                  </a:lnTo>
                  <a:lnTo>
                    <a:pt x="628086" y="2385073"/>
                  </a:lnTo>
                  <a:lnTo>
                    <a:pt x="624904" y="2383792"/>
                  </a:lnTo>
                  <a:lnTo>
                    <a:pt x="624268" y="2383792"/>
                  </a:lnTo>
                  <a:lnTo>
                    <a:pt x="623314" y="2383792"/>
                  </a:lnTo>
                  <a:lnTo>
                    <a:pt x="622678" y="2384432"/>
                  </a:lnTo>
                  <a:lnTo>
                    <a:pt x="622041" y="2384752"/>
                  </a:lnTo>
                  <a:lnTo>
                    <a:pt x="621405" y="2386354"/>
                  </a:lnTo>
                  <a:lnTo>
                    <a:pt x="620769" y="2387314"/>
                  </a:lnTo>
                  <a:lnTo>
                    <a:pt x="620133" y="2388595"/>
                  </a:lnTo>
                  <a:lnTo>
                    <a:pt x="619496" y="2388915"/>
                  </a:lnTo>
                  <a:lnTo>
                    <a:pt x="619178" y="2388915"/>
                  </a:lnTo>
                  <a:lnTo>
                    <a:pt x="607408" y="2388595"/>
                  </a:lnTo>
                  <a:lnTo>
                    <a:pt x="601045" y="2387634"/>
                  </a:lnTo>
                  <a:lnTo>
                    <a:pt x="598819" y="2387314"/>
                  </a:lnTo>
                  <a:lnTo>
                    <a:pt x="596910" y="2386674"/>
                  </a:lnTo>
                  <a:lnTo>
                    <a:pt x="595001" y="2376747"/>
                  </a:lnTo>
                  <a:lnTo>
                    <a:pt x="593411" y="2368741"/>
                  </a:lnTo>
                  <a:lnTo>
                    <a:pt x="593092" y="2362336"/>
                  </a:lnTo>
                  <a:lnTo>
                    <a:pt x="592774" y="2357533"/>
                  </a:lnTo>
                  <a:lnTo>
                    <a:pt x="593092" y="2353690"/>
                  </a:lnTo>
                  <a:lnTo>
                    <a:pt x="593411" y="2351449"/>
                  </a:lnTo>
                  <a:lnTo>
                    <a:pt x="593729" y="2349527"/>
                  </a:lnTo>
                  <a:lnTo>
                    <a:pt x="592138" y="2346325"/>
                  </a:lnTo>
                  <a:close/>
                  <a:moveTo>
                    <a:pt x="1474788" y="2290762"/>
                  </a:moveTo>
                  <a:lnTo>
                    <a:pt x="1567135" y="2290762"/>
                  </a:lnTo>
                  <a:lnTo>
                    <a:pt x="1571609" y="2293338"/>
                  </a:lnTo>
                  <a:lnTo>
                    <a:pt x="1582473" y="2300422"/>
                  </a:lnTo>
                  <a:lnTo>
                    <a:pt x="1588864" y="2305252"/>
                  </a:lnTo>
                  <a:lnTo>
                    <a:pt x="1595894" y="2310404"/>
                  </a:lnTo>
                  <a:lnTo>
                    <a:pt x="1602924" y="2316522"/>
                  </a:lnTo>
                  <a:lnTo>
                    <a:pt x="1609634" y="2322640"/>
                  </a:lnTo>
                  <a:lnTo>
                    <a:pt x="1615386" y="2328758"/>
                  </a:lnTo>
                  <a:lnTo>
                    <a:pt x="1617942" y="2331978"/>
                  </a:lnTo>
                  <a:lnTo>
                    <a:pt x="1620179" y="2334875"/>
                  </a:lnTo>
                  <a:lnTo>
                    <a:pt x="1621776" y="2337451"/>
                  </a:lnTo>
                  <a:lnTo>
                    <a:pt x="1623374" y="2340671"/>
                  </a:lnTo>
                  <a:lnTo>
                    <a:pt x="1624013" y="2343247"/>
                  </a:lnTo>
                  <a:lnTo>
                    <a:pt x="1624013" y="2345501"/>
                  </a:lnTo>
                  <a:lnTo>
                    <a:pt x="1623694" y="2348399"/>
                  </a:lnTo>
                  <a:lnTo>
                    <a:pt x="1622735" y="2350009"/>
                  </a:lnTo>
                  <a:lnTo>
                    <a:pt x="1620818" y="2352585"/>
                  </a:lnTo>
                  <a:lnTo>
                    <a:pt x="1618581" y="2353873"/>
                  </a:lnTo>
                  <a:lnTo>
                    <a:pt x="1615386" y="2355483"/>
                  </a:lnTo>
                  <a:lnTo>
                    <a:pt x="1611232" y="2357093"/>
                  </a:lnTo>
                  <a:lnTo>
                    <a:pt x="1606119" y="2357737"/>
                  </a:lnTo>
                  <a:lnTo>
                    <a:pt x="1600048" y="2358703"/>
                  </a:lnTo>
                  <a:lnTo>
                    <a:pt x="1593018" y="2359025"/>
                  </a:lnTo>
                  <a:lnTo>
                    <a:pt x="1585668" y="2359025"/>
                  </a:lnTo>
                  <a:lnTo>
                    <a:pt x="1578958" y="2358703"/>
                  </a:lnTo>
                  <a:lnTo>
                    <a:pt x="1572567" y="2357415"/>
                  </a:lnTo>
                  <a:lnTo>
                    <a:pt x="1566496" y="2356127"/>
                  </a:lnTo>
                  <a:lnTo>
                    <a:pt x="1560744" y="2355161"/>
                  </a:lnTo>
                  <a:lnTo>
                    <a:pt x="1554993" y="2353229"/>
                  </a:lnTo>
                  <a:lnTo>
                    <a:pt x="1549560" y="2351297"/>
                  </a:lnTo>
                  <a:lnTo>
                    <a:pt x="1544128" y="2349043"/>
                  </a:lnTo>
                  <a:lnTo>
                    <a:pt x="1539335" y="2346467"/>
                  </a:lnTo>
                  <a:lnTo>
                    <a:pt x="1529749" y="2340993"/>
                  </a:lnTo>
                  <a:lnTo>
                    <a:pt x="1520802" y="2334875"/>
                  </a:lnTo>
                  <a:lnTo>
                    <a:pt x="1511535" y="2328758"/>
                  </a:lnTo>
                  <a:lnTo>
                    <a:pt x="1507701" y="2326182"/>
                  </a:lnTo>
                  <a:lnTo>
                    <a:pt x="1505144" y="2324894"/>
                  </a:lnTo>
                  <a:lnTo>
                    <a:pt x="1503866" y="2324572"/>
                  </a:lnTo>
                  <a:lnTo>
                    <a:pt x="1503227" y="2324894"/>
                  </a:lnTo>
                  <a:lnTo>
                    <a:pt x="1502269" y="2325860"/>
                  </a:lnTo>
                  <a:lnTo>
                    <a:pt x="1501629" y="2326826"/>
                  </a:lnTo>
                  <a:lnTo>
                    <a:pt x="1500990" y="2328114"/>
                  </a:lnTo>
                  <a:lnTo>
                    <a:pt x="1500351" y="2329080"/>
                  </a:lnTo>
                  <a:lnTo>
                    <a:pt x="1499712" y="2329080"/>
                  </a:lnTo>
                  <a:lnTo>
                    <a:pt x="1499073" y="2329080"/>
                  </a:lnTo>
                  <a:lnTo>
                    <a:pt x="1488528" y="2328758"/>
                  </a:lnTo>
                  <a:lnTo>
                    <a:pt x="1482777" y="2328436"/>
                  </a:lnTo>
                  <a:lnTo>
                    <a:pt x="1480540" y="2328114"/>
                  </a:lnTo>
                  <a:lnTo>
                    <a:pt x="1478942" y="2327148"/>
                  </a:lnTo>
                  <a:lnTo>
                    <a:pt x="1477025" y="2318132"/>
                  </a:lnTo>
                  <a:lnTo>
                    <a:pt x="1476066" y="2310726"/>
                  </a:lnTo>
                  <a:lnTo>
                    <a:pt x="1475747" y="2305252"/>
                  </a:lnTo>
                  <a:lnTo>
                    <a:pt x="1475108" y="2300422"/>
                  </a:lnTo>
                  <a:lnTo>
                    <a:pt x="1475747" y="2297202"/>
                  </a:lnTo>
                  <a:lnTo>
                    <a:pt x="1476066" y="2294948"/>
                  </a:lnTo>
                  <a:lnTo>
                    <a:pt x="1476386" y="2293338"/>
                  </a:lnTo>
                  <a:lnTo>
                    <a:pt x="1474788" y="2290762"/>
                  </a:lnTo>
                  <a:close/>
                  <a:moveTo>
                    <a:pt x="1243723" y="2290762"/>
                  </a:moveTo>
                  <a:lnTo>
                    <a:pt x="1335088" y="2290762"/>
                  </a:lnTo>
                  <a:lnTo>
                    <a:pt x="1333507" y="2293338"/>
                  </a:lnTo>
                  <a:lnTo>
                    <a:pt x="1334140" y="2294948"/>
                  </a:lnTo>
                  <a:lnTo>
                    <a:pt x="1334140" y="2297202"/>
                  </a:lnTo>
                  <a:lnTo>
                    <a:pt x="1334456" y="2300422"/>
                  </a:lnTo>
                  <a:lnTo>
                    <a:pt x="1334456" y="2305252"/>
                  </a:lnTo>
                  <a:lnTo>
                    <a:pt x="1333824" y="2310726"/>
                  </a:lnTo>
                  <a:lnTo>
                    <a:pt x="1332559" y="2318132"/>
                  </a:lnTo>
                  <a:lnTo>
                    <a:pt x="1330978" y="2327148"/>
                  </a:lnTo>
                  <a:lnTo>
                    <a:pt x="1329398" y="2328114"/>
                  </a:lnTo>
                  <a:lnTo>
                    <a:pt x="1327185" y="2328436"/>
                  </a:lnTo>
                  <a:lnTo>
                    <a:pt x="1321494" y="2328758"/>
                  </a:lnTo>
                  <a:lnTo>
                    <a:pt x="1311061" y="2329080"/>
                  </a:lnTo>
                  <a:lnTo>
                    <a:pt x="1310113" y="2329080"/>
                  </a:lnTo>
                  <a:lnTo>
                    <a:pt x="1309797" y="2329080"/>
                  </a:lnTo>
                  <a:lnTo>
                    <a:pt x="1309165" y="2328114"/>
                  </a:lnTo>
                  <a:lnTo>
                    <a:pt x="1308848" y="2326826"/>
                  </a:lnTo>
                  <a:lnTo>
                    <a:pt x="1307900" y="2325860"/>
                  </a:lnTo>
                  <a:lnTo>
                    <a:pt x="1306952" y="2324894"/>
                  </a:lnTo>
                  <a:lnTo>
                    <a:pt x="1306003" y="2324572"/>
                  </a:lnTo>
                  <a:lnTo>
                    <a:pt x="1305371" y="2324894"/>
                  </a:lnTo>
                  <a:lnTo>
                    <a:pt x="1302842" y="2326182"/>
                  </a:lnTo>
                  <a:lnTo>
                    <a:pt x="1298732" y="2328758"/>
                  </a:lnTo>
                  <a:lnTo>
                    <a:pt x="1289880" y="2334875"/>
                  </a:lnTo>
                  <a:lnTo>
                    <a:pt x="1281028" y="2340993"/>
                  </a:lnTo>
                  <a:lnTo>
                    <a:pt x="1271228" y="2346467"/>
                  </a:lnTo>
                  <a:lnTo>
                    <a:pt x="1266485" y="2349043"/>
                  </a:lnTo>
                  <a:lnTo>
                    <a:pt x="1261111" y="2351297"/>
                  </a:lnTo>
                  <a:lnTo>
                    <a:pt x="1256053" y="2353229"/>
                  </a:lnTo>
                  <a:lnTo>
                    <a:pt x="1250362" y="2355161"/>
                  </a:lnTo>
                  <a:lnTo>
                    <a:pt x="1244356" y="2356127"/>
                  </a:lnTo>
                  <a:lnTo>
                    <a:pt x="1238349" y="2357415"/>
                  </a:lnTo>
                  <a:lnTo>
                    <a:pt x="1232026" y="2358703"/>
                  </a:lnTo>
                  <a:lnTo>
                    <a:pt x="1225387" y="2359025"/>
                  </a:lnTo>
                  <a:lnTo>
                    <a:pt x="1218116" y="2359025"/>
                  </a:lnTo>
                  <a:lnTo>
                    <a:pt x="1211161" y="2358703"/>
                  </a:lnTo>
                  <a:lnTo>
                    <a:pt x="1205154" y="2357737"/>
                  </a:lnTo>
                  <a:lnTo>
                    <a:pt x="1200096" y="2357093"/>
                  </a:lnTo>
                  <a:lnTo>
                    <a:pt x="1195986" y="2355483"/>
                  </a:lnTo>
                  <a:lnTo>
                    <a:pt x="1193141" y="2353873"/>
                  </a:lnTo>
                  <a:lnTo>
                    <a:pt x="1190295" y="2352585"/>
                  </a:lnTo>
                  <a:lnTo>
                    <a:pt x="1189031" y="2350009"/>
                  </a:lnTo>
                  <a:lnTo>
                    <a:pt x="1187766" y="2348399"/>
                  </a:lnTo>
                  <a:lnTo>
                    <a:pt x="1187450" y="2345501"/>
                  </a:lnTo>
                  <a:lnTo>
                    <a:pt x="1187766" y="2343247"/>
                  </a:lnTo>
                  <a:lnTo>
                    <a:pt x="1188715" y="2340671"/>
                  </a:lnTo>
                  <a:lnTo>
                    <a:pt x="1189663" y="2337451"/>
                  </a:lnTo>
                  <a:lnTo>
                    <a:pt x="1191560" y="2334875"/>
                  </a:lnTo>
                  <a:lnTo>
                    <a:pt x="1193457" y="2331978"/>
                  </a:lnTo>
                  <a:lnTo>
                    <a:pt x="1195986" y="2328758"/>
                  </a:lnTo>
                  <a:lnTo>
                    <a:pt x="1201676" y="2322640"/>
                  </a:lnTo>
                  <a:lnTo>
                    <a:pt x="1208315" y="2316522"/>
                  </a:lnTo>
                  <a:lnTo>
                    <a:pt x="1215271" y="2310404"/>
                  </a:lnTo>
                  <a:lnTo>
                    <a:pt x="1222226" y="2305252"/>
                  </a:lnTo>
                  <a:lnTo>
                    <a:pt x="1228865" y="2300422"/>
                  </a:lnTo>
                  <a:lnTo>
                    <a:pt x="1239613" y="2293338"/>
                  </a:lnTo>
                  <a:lnTo>
                    <a:pt x="1243723" y="2290762"/>
                  </a:lnTo>
                  <a:close/>
                  <a:moveTo>
                    <a:pt x="1481543" y="1798637"/>
                  </a:moveTo>
                  <a:lnTo>
                    <a:pt x="1701801" y="1798637"/>
                  </a:lnTo>
                  <a:lnTo>
                    <a:pt x="1567093" y="2273300"/>
                  </a:lnTo>
                  <a:lnTo>
                    <a:pt x="1465263" y="2273300"/>
                  </a:lnTo>
                  <a:lnTo>
                    <a:pt x="1481543" y="1798637"/>
                  </a:lnTo>
                  <a:close/>
                  <a:moveTo>
                    <a:pt x="1119188" y="1798637"/>
                  </a:moveTo>
                  <a:lnTo>
                    <a:pt x="1336331" y="1798637"/>
                  </a:lnTo>
                  <a:lnTo>
                    <a:pt x="1346201" y="2272028"/>
                  </a:lnTo>
                  <a:lnTo>
                    <a:pt x="1240177" y="2273300"/>
                  </a:lnTo>
                  <a:lnTo>
                    <a:pt x="1119188" y="1798637"/>
                  </a:lnTo>
                  <a:close/>
                  <a:moveTo>
                    <a:pt x="2677270" y="1559805"/>
                  </a:moveTo>
                  <a:lnTo>
                    <a:pt x="2530833" y="1600780"/>
                  </a:lnTo>
                  <a:lnTo>
                    <a:pt x="2674417" y="1589663"/>
                  </a:lnTo>
                  <a:lnTo>
                    <a:pt x="2677270" y="1559805"/>
                  </a:lnTo>
                  <a:close/>
                  <a:moveTo>
                    <a:pt x="64561" y="1559805"/>
                  </a:moveTo>
                  <a:lnTo>
                    <a:pt x="67742" y="1589663"/>
                  </a:lnTo>
                  <a:lnTo>
                    <a:pt x="211812" y="1600780"/>
                  </a:lnTo>
                  <a:lnTo>
                    <a:pt x="64561" y="1559805"/>
                  </a:lnTo>
                  <a:close/>
                  <a:moveTo>
                    <a:pt x="1743293" y="1510232"/>
                  </a:moveTo>
                  <a:lnTo>
                    <a:pt x="1815377" y="1673934"/>
                  </a:lnTo>
                  <a:lnTo>
                    <a:pt x="2196121" y="1673934"/>
                  </a:lnTo>
                  <a:lnTo>
                    <a:pt x="2051635" y="1522922"/>
                  </a:lnTo>
                  <a:lnTo>
                    <a:pt x="1743293" y="1510232"/>
                  </a:lnTo>
                  <a:close/>
                  <a:moveTo>
                    <a:pt x="1093583" y="1510232"/>
                  </a:moveTo>
                  <a:lnTo>
                    <a:pt x="785241" y="1522922"/>
                  </a:lnTo>
                  <a:lnTo>
                    <a:pt x="641072" y="1673934"/>
                  </a:lnTo>
                  <a:lnTo>
                    <a:pt x="1021499" y="1673934"/>
                  </a:lnTo>
                  <a:lnTo>
                    <a:pt x="1093583" y="1510232"/>
                  </a:lnTo>
                  <a:close/>
                  <a:moveTo>
                    <a:pt x="840494" y="1363662"/>
                  </a:moveTo>
                  <a:lnTo>
                    <a:pt x="1955417" y="1363662"/>
                  </a:lnTo>
                  <a:lnTo>
                    <a:pt x="2368551" y="1768475"/>
                  </a:lnTo>
                  <a:lnTo>
                    <a:pt x="398463" y="1768475"/>
                  </a:lnTo>
                  <a:lnTo>
                    <a:pt x="840494" y="1363662"/>
                  </a:lnTo>
                  <a:close/>
                  <a:moveTo>
                    <a:pt x="1125700" y="1131888"/>
                  </a:moveTo>
                  <a:lnTo>
                    <a:pt x="1123793" y="1132523"/>
                  </a:lnTo>
                  <a:lnTo>
                    <a:pt x="1121569" y="1134110"/>
                  </a:lnTo>
                  <a:lnTo>
                    <a:pt x="1118710" y="1136650"/>
                  </a:lnTo>
                  <a:lnTo>
                    <a:pt x="1111084" y="1144270"/>
                  </a:lnTo>
                  <a:lnTo>
                    <a:pt x="1101553" y="1155065"/>
                  </a:lnTo>
                  <a:lnTo>
                    <a:pt x="1077405" y="1184275"/>
                  </a:lnTo>
                  <a:lnTo>
                    <a:pt x="1046268" y="1220153"/>
                  </a:lnTo>
                  <a:lnTo>
                    <a:pt x="1059613" y="1236028"/>
                  </a:lnTo>
                  <a:lnTo>
                    <a:pt x="1064696" y="1242378"/>
                  </a:lnTo>
                  <a:lnTo>
                    <a:pt x="1070098" y="1248093"/>
                  </a:lnTo>
                  <a:lnTo>
                    <a:pt x="1074546" y="1252538"/>
                  </a:lnTo>
                  <a:lnTo>
                    <a:pt x="1078994" y="1256665"/>
                  </a:lnTo>
                  <a:lnTo>
                    <a:pt x="1083124" y="1260158"/>
                  </a:lnTo>
                  <a:lnTo>
                    <a:pt x="1087890" y="1263333"/>
                  </a:lnTo>
                  <a:lnTo>
                    <a:pt x="1092656" y="1266508"/>
                  </a:lnTo>
                  <a:lnTo>
                    <a:pt x="1098375" y="1269365"/>
                  </a:lnTo>
                  <a:lnTo>
                    <a:pt x="1111084" y="1276350"/>
                  </a:lnTo>
                  <a:lnTo>
                    <a:pt x="1127606" y="1284605"/>
                  </a:lnTo>
                  <a:lnTo>
                    <a:pt x="1149529" y="1295400"/>
                  </a:lnTo>
                  <a:lnTo>
                    <a:pt x="1139362" y="1143953"/>
                  </a:lnTo>
                  <a:lnTo>
                    <a:pt x="1136185" y="1141413"/>
                  </a:lnTo>
                  <a:lnTo>
                    <a:pt x="1133325" y="1138238"/>
                  </a:lnTo>
                  <a:lnTo>
                    <a:pt x="1126971" y="1132205"/>
                  </a:lnTo>
                  <a:lnTo>
                    <a:pt x="1126017" y="1131888"/>
                  </a:lnTo>
                  <a:lnTo>
                    <a:pt x="1125700" y="1131888"/>
                  </a:lnTo>
                  <a:close/>
                  <a:moveTo>
                    <a:pt x="505679" y="1004887"/>
                  </a:moveTo>
                  <a:lnTo>
                    <a:pt x="511721" y="1004887"/>
                  </a:lnTo>
                  <a:lnTo>
                    <a:pt x="517446" y="1005205"/>
                  </a:lnTo>
                  <a:lnTo>
                    <a:pt x="522535" y="1006158"/>
                  </a:lnTo>
                  <a:lnTo>
                    <a:pt x="528259" y="1007746"/>
                  </a:lnTo>
                  <a:lnTo>
                    <a:pt x="533348" y="1009969"/>
                  </a:lnTo>
                  <a:lnTo>
                    <a:pt x="538436" y="1012828"/>
                  </a:lnTo>
                  <a:lnTo>
                    <a:pt x="543207" y="1015687"/>
                  </a:lnTo>
                  <a:lnTo>
                    <a:pt x="548296" y="1019498"/>
                  </a:lnTo>
                  <a:lnTo>
                    <a:pt x="552748" y="1023310"/>
                  </a:lnTo>
                  <a:lnTo>
                    <a:pt x="557201" y="1028075"/>
                  </a:lnTo>
                  <a:lnTo>
                    <a:pt x="561335" y="1033157"/>
                  </a:lnTo>
                  <a:lnTo>
                    <a:pt x="566106" y="1038239"/>
                  </a:lnTo>
                  <a:lnTo>
                    <a:pt x="570240" y="1044274"/>
                  </a:lnTo>
                  <a:lnTo>
                    <a:pt x="573738" y="1050309"/>
                  </a:lnTo>
                  <a:lnTo>
                    <a:pt x="577555" y="1056980"/>
                  </a:lnTo>
                  <a:lnTo>
                    <a:pt x="581371" y="1063968"/>
                  </a:lnTo>
                  <a:lnTo>
                    <a:pt x="585188" y="1071274"/>
                  </a:lnTo>
                  <a:lnTo>
                    <a:pt x="588686" y="1078897"/>
                  </a:lnTo>
                  <a:lnTo>
                    <a:pt x="591867" y="1086838"/>
                  </a:lnTo>
                  <a:lnTo>
                    <a:pt x="598227" y="1103673"/>
                  </a:lnTo>
                  <a:lnTo>
                    <a:pt x="603952" y="1121461"/>
                  </a:lnTo>
                  <a:lnTo>
                    <a:pt x="609677" y="1140202"/>
                  </a:lnTo>
                  <a:lnTo>
                    <a:pt x="614447" y="1159260"/>
                  </a:lnTo>
                  <a:lnTo>
                    <a:pt x="619218" y="1179589"/>
                  </a:lnTo>
                  <a:lnTo>
                    <a:pt x="623670" y="1200553"/>
                  </a:lnTo>
                  <a:lnTo>
                    <a:pt x="627487" y="1221518"/>
                  </a:lnTo>
                  <a:lnTo>
                    <a:pt x="630667" y="1242799"/>
                  </a:lnTo>
                  <a:lnTo>
                    <a:pt x="634165" y="1264399"/>
                  </a:lnTo>
                  <a:lnTo>
                    <a:pt x="636710" y="1285681"/>
                  </a:lnTo>
                  <a:lnTo>
                    <a:pt x="639254" y="1306963"/>
                  </a:lnTo>
                  <a:lnTo>
                    <a:pt x="641798" y="1327927"/>
                  </a:lnTo>
                  <a:lnTo>
                    <a:pt x="643389" y="1348574"/>
                  </a:lnTo>
                  <a:lnTo>
                    <a:pt x="644979" y="1368903"/>
                  </a:lnTo>
                  <a:lnTo>
                    <a:pt x="647841" y="1407337"/>
                  </a:lnTo>
                  <a:lnTo>
                    <a:pt x="649431" y="1441960"/>
                  </a:lnTo>
                  <a:lnTo>
                    <a:pt x="650703" y="1471501"/>
                  </a:lnTo>
                  <a:lnTo>
                    <a:pt x="651021" y="1495641"/>
                  </a:lnTo>
                  <a:lnTo>
                    <a:pt x="645933" y="1500088"/>
                  </a:lnTo>
                  <a:lnTo>
                    <a:pt x="640526" y="1461971"/>
                  </a:lnTo>
                  <a:lnTo>
                    <a:pt x="635120" y="1423219"/>
                  </a:lnTo>
                  <a:lnTo>
                    <a:pt x="629713" y="1515335"/>
                  </a:lnTo>
                  <a:lnTo>
                    <a:pt x="623988" y="1520417"/>
                  </a:lnTo>
                  <a:lnTo>
                    <a:pt x="225488" y="1414008"/>
                  </a:lnTo>
                  <a:lnTo>
                    <a:pt x="154884" y="1399079"/>
                  </a:lnTo>
                  <a:lnTo>
                    <a:pt x="603316" y="1539476"/>
                  </a:lnTo>
                  <a:lnTo>
                    <a:pt x="319945" y="1798670"/>
                  </a:lnTo>
                  <a:lnTo>
                    <a:pt x="585824" y="1798670"/>
                  </a:lnTo>
                  <a:lnTo>
                    <a:pt x="752475" y="1798670"/>
                  </a:lnTo>
                  <a:lnTo>
                    <a:pt x="687596" y="2326906"/>
                  </a:lnTo>
                  <a:lnTo>
                    <a:pt x="595365" y="2326906"/>
                  </a:lnTo>
                  <a:lnTo>
                    <a:pt x="586778" y="1847904"/>
                  </a:lnTo>
                  <a:lnTo>
                    <a:pt x="581371" y="1857433"/>
                  </a:lnTo>
                  <a:lnTo>
                    <a:pt x="578509" y="1862516"/>
                  </a:lnTo>
                  <a:lnTo>
                    <a:pt x="575329" y="1866963"/>
                  </a:lnTo>
                  <a:lnTo>
                    <a:pt x="531758" y="2443162"/>
                  </a:lnTo>
                  <a:lnTo>
                    <a:pt x="415356" y="2443162"/>
                  </a:lnTo>
                  <a:lnTo>
                    <a:pt x="356837" y="1985125"/>
                  </a:lnTo>
                  <a:lnTo>
                    <a:pt x="349840" y="1985760"/>
                  </a:lnTo>
                  <a:lnTo>
                    <a:pt x="346024" y="1986078"/>
                  </a:lnTo>
                  <a:lnTo>
                    <a:pt x="342207" y="1986078"/>
                  </a:lnTo>
                  <a:lnTo>
                    <a:pt x="337437" y="1985760"/>
                  </a:lnTo>
                  <a:lnTo>
                    <a:pt x="332348" y="1985443"/>
                  </a:lnTo>
                  <a:lnTo>
                    <a:pt x="145661" y="1959078"/>
                  </a:lnTo>
                  <a:lnTo>
                    <a:pt x="141208" y="1957490"/>
                  </a:lnTo>
                  <a:lnTo>
                    <a:pt x="137074" y="1955267"/>
                  </a:lnTo>
                  <a:lnTo>
                    <a:pt x="133257" y="1952726"/>
                  </a:lnTo>
                  <a:lnTo>
                    <a:pt x="129441" y="1949867"/>
                  </a:lnTo>
                  <a:lnTo>
                    <a:pt x="125624" y="1946055"/>
                  </a:lnTo>
                  <a:lnTo>
                    <a:pt x="122126" y="1941926"/>
                  </a:lnTo>
                  <a:lnTo>
                    <a:pt x="119264" y="1937479"/>
                  </a:lnTo>
                  <a:lnTo>
                    <a:pt x="116401" y="1932397"/>
                  </a:lnTo>
                  <a:lnTo>
                    <a:pt x="113539" y="1927632"/>
                  </a:lnTo>
                  <a:lnTo>
                    <a:pt x="110995" y="1921914"/>
                  </a:lnTo>
                  <a:lnTo>
                    <a:pt x="108768" y="1916197"/>
                  </a:lnTo>
                  <a:lnTo>
                    <a:pt x="106542" y="1910162"/>
                  </a:lnTo>
                  <a:lnTo>
                    <a:pt x="102408" y="1897774"/>
                  </a:lnTo>
                  <a:lnTo>
                    <a:pt x="98909" y="1885068"/>
                  </a:lnTo>
                  <a:lnTo>
                    <a:pt x="96365" y="1872363"/>
                  </a:lnTo>
                  <a:lnTo>
                    <a:pt x="93503" y="1859339"/>
                  </a:lnTo>
                  <a:lnTo>
                    <a:pt x="90004" y="1836152"/>
                  </a:lnTo>
                  <a:lnTo>
                    <a:pt x="86824" y="1817728"/>
                  </a:lnTo>
                  <a:lnTo>
                    <a:pt x="85234" y="1811058"/>
                  </a:lnTo>
                  <a:lnTo>
                    <a:pt x="84280" y="1806293"/>
                  </a:lnTo>
                  <a:lnTo>
                    <a:pt x="83962" y="1800894"/>
                  </a:lnTo>
                  <a:lnTo>
                    <a:pt x="76965" y="1730695"/>
                  </a:lnTo>
                  <a:lnTo>
                    <a:pt x="69968" y="1653826"/>
                  </a:lnTo>
                  <a:lnTo>
                    <a:pt x="62017" y="1556628"/>
                  </a:lnTo>
                  <a:lnTo>
                    <a:pt x="52158" y="1552499"/>
                  </a:lnTo>
                  <a:lnTo>
                    <a:pt x="43571" y="1548687"/>
                  </a:lnTo>
                  <a:lnTo>
                    <a:pt x="35938" y="1545511"/>
                  </a:lnTo>
                  <a:lnTo>
                    <a:pt x="29895" y="1542017"/>
                  </a:lnTo>
                  <a:lnTo>
                    <a:pt x="25443" y="1538523"/>
                  </a:lnTo>
                  <a:lnTo>
                    <a:pt x="23535" y="1536617"/>
                  </a:lnTo>
                  <a:lnTo>
                    <a:pt x="21944" y="1535346"/>
                  </a:lnTo>
                  <a:lnTo>
                    <a:pt x="20990" y="1533758"/>
                  </a:lnTo>
                  <a:lnTo>
                    <a:pt x="20354" y="1532170"/>
                  </a:lnTo>
                  <a:lnTo>
                    <a:pt x="19718" y="1530582"/>
                  </a:lnTo>
                  <a:lnTo>
                    <a:pt x="20354" y="1529311"/>
                  </a:lnTo>
                  <a:lnTo>
                    <a:pt x="17492" y="1522641"/>
                  </a:lnTo>
                  <a:lnTo>
                    <a:pt x="15266" y="1515017"/>
                  </a:lnTo>
                  <a:lnTo>
                    <a:pt x="12721" y="1504853"/>
                  </a:lnTo>
                  <a:lnTo>
                    <a:pt x="10495" y="1493100"/>
                  </a:lnTo>
                  <a:lnTo>
                    <a:pt x="8269" y="1479759"/>
                  </a:lnTo>
                  <a:lnTo>
                    <a:pt x="6043" y="1465148"/>
                  </a:lnTo>
                  <a:lnTo>
                    <a:pt x="4134" y="1449583"/>
                  </a:lnTo>
                  <a:lnTo>
                    <a:pt x="2544" y="1432431"/>
                  </a:lnTo>
                  <a:lnTo>
                    <a:pt x="954" y="1414325"/>
                  </a:lnTo>
                  <a:lnTo>
                    <a:pt x="318" y="1395267"/>
                  </a:lnTo>
                  <a:lnTo>
                    <a:pt x="0" y="1375256"/>
                  </a:lnTo>
                  <a:lnTo>
                    <a:pt x="318" y="1354926"/>
                  </a:lnTo>
                  <a:lnTo>
                    <a:pt x="954" y="1333962"/>
                  </a:lnTo>
                  <a:lnTo>
                    <a:pt x="2544" y="1312363"/>
                  </a:lnTo>
                  <a:lnTo>
                    <a:pt x="4452" y="1290763"/>
                  </a:lnTo>
                  <a:lnTo>
                    <a:pt x="7315" y="1268846"/>
                  </a:lnTo>
                  <a:lnTo>
                    <a:pt x="11131" y="1246929"/>
                  </a:lnTo>
                  <a:lnTo>
                    <a:pt x="13357" y="1236447"/>
                  </a:lnTo>
                  <a:lnTo>
                    <a:pt x="15584" y="1225647"/>
                  </a:lnTo>
                  <a:lnTo>
                    <a:pt x="18446" y="1214847"/>
                  </a:lnTo>
                  <a:lnTo>
                    <a:pt x="21308" y="1204047"/>
                  </a:lnTo>
                  <a:lnTo>
                    <a:pt x="24489" y="1193248"/>
                  </a:lnTo>
                  <a:lnTo>
                    <a:pt x="27669" y="1183083"/>
                  </a:lnTo>
                  <a:lnTo>
                    <a:pt x="31486" y="1172601"/>
                  </a:lnTo>
                  <a:lnTo>
                    <a:pt x="35302" y="1162436"/>
                  </a:lnTo>
                  <a:lnTo>
                    <a:pt x="39436" y="1152272"/>
                  </a:lnTo>
                  <a:lnTo>
                    <a:pt x="43889" y="1142425"/>
                  </a:lnTo>
                  <a:lnTo>
                    <a:pt x="48978" y="1132578"/>
                  </a:lnTo>
                  <a:lnTo>
                    <a:pt x="54066" y="1123367"/>
                  </a:lnTo>
                  <a:lnTo>
                    <a:pt x="59473" y="1113838"/>
                  </a:lnTo>
                  <a:lnTo>
                    <a:pt x="64879" y="1104944"/>
                  </a:lnTo>
                  <a:lnTo>
                    <a:pt x="70922" y="1096050"/>
                  </a:lnTo>
                  <a:lnTo>
                    <a:pt x="77601" y="1087473"/>
                  </a:lnTo>
                  <a:lnTo>
                    <a:pt x="84280" y="1079215"/>
                  </a:lnTo>
                  <a:lnTo>
                    <a:pt x="91276" y="1071274"/>
                  </a:lnTo>
                  <a:lnTo>
                    <a:pt x="98591" y="1063968"/>
                  </a:lnTo>
                  <a:lnTo>
                    <a:pt x="106542" y="1056662"/>
                  </a:lnTo>
                  <a:lnTo>
                    <a:pt x="114811" y="1049674"/>
                  </a:lnTo>
                  <a:lnTo>
                    <a:pt x="123080" y="1043321"/>
                  </a:lnTo>
                  <a:lnTo>
                    <a:pt x="131985" y="1036651"/>
                  </a:lnTo>
                  <a:lnTo>
                    <a:pt x="141526" y="1031251"/>
                  </a:lnTo>
                  <a:lnTo>
                    <a:pt x="150749" y="1025851"/>
                  </a:lnTo>
                  <a:lnTo>
                    <a:pt x="160926" y="1021087"/>
                  </a:lnTo>
                  <a:lnTo>
                    <a:pt x="171740" y="1016322"/>
                  </a:lnTo>
                  <a:lnTo>
                    <a:pt x="182553" y="1012193"/>
                  </a:lnTo>
                  <a:lnTo>
                    <a:pt x="193684" y="1009016"/>
                  </a:lnTo>
                  <a:lnTo>
                    <a:pt x="205452" y="1005522"/>
                  </a:lnTo>
                  <a:lnTo>
                    <a:pt x="209904" y="1005522"/>
                  </a:lnTo>
                  <a:lnTo>
                    <a:pt x="218809" y="1005840"/>
                  </a:lnTo>
                  <a:lnTo>
                    <a:pt x="243298" y="1007428"/>
                  </a:lnTo>
                  <a:lnTo>
                    <a:pt x="280508" y="1009969"/>
                  </a:lnTo>
                  <a:lnTo>
                    <a:pt x="409313" y="1420361"/>
                  </a:lnTo>
                  <a:lnTo>
                    <a:pt x="397228" y="1297751"/>
                  </a:lnTo>
                  <a:lnTo>
                    <a:pt x="390867" y="1077309"/>
                  </a:lnTo>
                  <a:lnTo>
                    <a:pt x="382598" y="1056345"/>
                  </a:lnTo>
                  <a:lnTo>
                    <a:pt x="399136" y="1028392"/>
                  </a:lnTo>
                  <a:lnTo>
                    <a:pt x="436029" y="1028392"/>
                  </a:lnTo>
                  <a:lnTo>
                    <a:pt x="450976" y="1056345"/>
                  </a:lnTo>
                  <a:lnTo>
                    <a:pt x="443979" y="1081438"/>
                  </a:lnTo>
                  <a:lnTo>
                    <a:pt x="489141" y="1401937"/>
                  </a:lnTo>
                  <a:lnTo>
                    <a:pt x="481508" y="1015369"/>
                  </a:lnTo>
                  <a:lnTo>
                    <a:pt x="489459" y="1011875"/>
                  </a:lnTo>
                  <a:lnTo>
                    <a:pt x="495501" y="1009016"/>
                  </a:lnTo>
                  <a:lnTo>
                    <a:pt x="499000" y="1006793"/>
                  </a:lnTo>
                  <a:lnTo>
                    <a:pt x="499636" y="1005840"/>
                  </a:lnTo>
                  <a:lnTo>
                    <a:pt x="499954" y="1005522"/>
                  </a:lnTo>
                  <a:lnTo>
                    <a:pt x="505679" y="1004887"/>
                  </a:lnTo>
                  <a:close/>
                  <a:moveTo>
                    <a:pt x="2233205" y="1004887"/>
                  </a:moveTo>
                  <a:lnTo>
                    <a:pt x="2238276" y="1005205"/>
                  </a:lnTo>
                  <a:lnTo>
                    <a:pt x="2243665" y="1005522"/>
                  </a:lnTo>
                  <a:lnTo>
                    <a:pt x="2243665" y="1005840"/>
                  </a:lnTo>
                  <a:lnTo>
                    <a:pt x="2244299" y="1006793"/>
                  </a:lnTo>
                  <a:lnTo>
                    <a:pt x="2248102" y="1009016"/>
                  </a:lnTo>
                  <a:lnTo>
                    <a:pt x="2253808" y="1011875"/>
                  </a:lnTo>
                  <a:lnTo>
                    <a:pt x="2261732" y="1015369"/>
                  </a:lnTo>
                  <a:lnTo>
                    <a:pt x="2254441" y="1401937"/>
                  </a:lnTo>
                  <a:lnTo>
                    <a:pt x="2299133" y="1081438"/>
                  </a:lnTo>
                  <a:lnTo>
                    <a:pt x="2292160" y="1056345"/>
                  </a:lnTo>
                  <a:lnTo>
                    <a:pt x="2307374" y="1028392"/>
                  </a:lnTo>
                  <a:lnTo>
                    <a:pt x="2344142" y="1028392"/>
                  </a:lnTo>
                  <a:lnTo>
                    <a:pt x="2360307" y="1056345"/>
                  </a:lnTo>
                  <a:lnTo>
                    <a:pt x="2352066" y="1077309"/>
                  </a:lnTo>
                  <a:lnTo>
                    <a:pt x="2346044" y="1297751"/>
                  </a:lnTo>
                  <a:lnTo>
                    <a:pt x="2333682" y="1420361"/>
                  </a:lnTo>
                  <a:lnTo>
                    <a:pt x="2462052" y="1009969"/>
                  </a:lnTo>
                  <a:lnTo>
                    <a:pt x="2499137" y="1007428"/>
                  </a:lnTo>
                  <a:lnTo>
                    <a:pt x="2523860" y="1005840"/>
                  </a:lnTo>
                  <a:lnTo>
                    <a:pt x="2532735" y="1005522"/>
                  </a:lnTo>
                  <a:lnTo>
                    <a:pt x="2536855" y="1005522"/>
                  </a:lnTo>
                  <a:lnTo>
                    <a:pt x="2548266" y="1009016"/>
                  </a:lnTo>
                  <a:lnTo>
                    <a:pt x="2559677" y="1012193"/>
                  </a:lnTo>
                  <a:lnTo>
                    <a:pt x="2570453" y="1016322"/>
                  </a:lnTo>
                  <a:lnTo>
                    <a:pt x="2580913" y="1021087"/>
                  </a:lnTo>
                  <a:lnTo>
                    <a:pt x="2591056" y="1025851"/>
                  </a:lnTo>
                  <a:lnTo>
                    <a:pt x="2600882" y="1031251"/>
                  </a:lnTo>
                  <a:lnTo>
                    <a:pt x="2610391" y="1036651"/>
                  </a:lnTo>
                  <a:lnTo>
                    <a:pt x="2618949" y="1043321"/>
                  </a:lnTo>
                  <a:lnTo>
                    <a:pt x="2627507" y="1049674"/>
                  </a:lnTo>
                  <a:lnTo>
                    <a:pt x="2635431" y="1056662"/>
                  </a:lnTo>
                  <a:lnTo>
                    <a:pt x="2643355" y="1063968"/>
                  </a:lnTo>
                  <a:lnTo>
                    <a:pt x="2650962" y="1071274"/>
                  </a:lnTo>
                  <a:lnTo>
                    <a:pt x="2657618" y="1079215"/>
                  </a:lnTo>
                  <a:lnTo>
                    <a:pt x="2664274" y="1087473"/>
                  </a:lnTo>
                  <a:lnTo>
                    <a:pt x="2670614" y="1096050"/>
                  </a:lnTo>
                  <a:lnTo>
                    <a:pt x="2676636" y="1104944"/>
                  </a:lnTo>
                  <a:lnTo>
                    <a:pt x="2682341" y="1113838"/>
                  </a:lnTo>
                  <a:lnTo>
                    <a:pt x="2688047" y="1123367"/>
                  </a:lnTo>
                  <a:lnTo>
                    <a:pt x="2692801" y="1132578"/>
                  </a:lnTo>
                  <a:lnTo>
                    <a:pt x="2697872" y="1142425"/>
                  </a:lnTo>
                  <a:lnTo>
                    <a:pt x="2702310" y="1152272"/>
                  </a:lnTo>
                  <a:lnTo>
                    <a:pt x="2706430" y="1162436"/>
                  </a:lnTo>
                  <a:lnTo>
                    <a:pt x="2710551" y="1172601"/>
                  </a:lnTo>
                  <a:lnTo>
                    <a:pt x="2714037" y="1183083"/>
                  </a:lnTo>
                  <a:lnTo>
                    <a:pt x="2717207" y="1193248"/>
                  </a:lnTo>
                  <a:lnTo>
                    <a:pt x="2720694" y="1204047"/>
                  </a:lnTo>
                  <a:lnTo>
                    <a:pt x="2723229" y="1214847"/>
                  </a:lnTo>
                  <a:lnTo>
                    <a:pt x="2726082" y="1225647"/>
                  </a:lnTo>
                  <a:lnTo>
                    <a:pt x="2728618" y="1236447"/>
                  </a:lnTo>
                  <a:lnTo>
                    <a:pt x="2730836" y="1246929"/>
                  </a:lnTo>
                  <a:lnTo>
                    <a:pt x="2734640" y="1268846"/>
                  </a:lnTo>
                  <a:lnTo>
                    <a:pt x="2737176" y="1290763"/>
                  </a:lnTo>
                  <a:lnTo>
                    <a:pt x="2739394" y="1312363"/>
                  </a:lnTo>
                  <a:lnTo>
                    <a:pt x="2740979" y="1333962"/>
                  </a:lnTo>
                  <a:lnTo>
                    <a:pt x="2741613" y="1354926"/>
                  </a:lnTo>
                  <a:lnTo>
                    <a:pt x="2741613" y="1375256"/>
                  </a:lnTo>
                  <a:lnTo>
                    <a:pt x="2741296" y="1395267"/>
                  </a:lnTo>
                  <a:lnTo>
                    <a:pt x="2740662" y="1414325"/>
                  </a:lnTo>
                  <a:lnTo>
                    <a:pt x="2739394" y="1432431"/>
                  </a:lnTo>
                  <a:lnTo>
                    <a:pt x="2737493" y="1449583"/>
                  </a:lnTo>
                  <a:lnTo>
                    <a:pt x="2735591" y="1465148"/>
                  </a:lnTo>
                  <a:lnTo>
                    <a:pt x="2733689" y="1479759"/>
                  </a:lnTo>
                  <a:lnTo>
                    <a:pt x="2731470" y="1493100"/>
                  </a:lnTo>
                  <a:lnTo>
                    <a:pt x="2728935" y="1504853"/>
                  </a:lnTo>
                  <a:lnTo>
                    <a:pt x="2726716" y="1515017"/>
                  </a:lnTo>
                  <a:lnTo>
                    <a:pt x="2724180" y="1522641"/>
                  </a:lnTo>
                  <a:lnTo>
                    <a:pt x="2721962" y="1529311"/>
                  </a:lnTo>
                  <a:lnTo>
                    <a:pt x="2721962" y="1530582"/>
                  </a:lnTo>
                  <a:lnTo>
                    <a:pt x="2721328" y="1532170"/>
                  </a:lnTo>
                  <a:lnTo>
                    <a:pt x="2720694" y="1533758"/>
                  </a:lnTo>
                  <a:lnTo>
                    <a:pt x="2719426" y="1535346"/>
                  </a:lnTo>
                  <a:lnTo>
                    <a:pt x="2718158" y="1536617"/>
                  </a:lnTo>
                  <a:lnTo>
                    <a:pt x="2716573" y="1538523"/>
                  </a:lnTo>
                  <a:lnTo>
                    <a:pt x="2711819" y="1542017"/>
                  </a:lnTo>
                  <a:lnTo>
                    <a:pt x="2705796" y="1545511"/>
                  </a:lnTo>
                  <a:lnTo>
                    <a:pt x="2698506" y="1548687"/>
                  </a:lnTo>
                  <a:lnTo>
                    <a:pt x="2689948" y="1552499"/>
                  </a:lnTo>
                  <a:lnTo>
                    <a:pt x="2680122" y="1556628"/>
                  </a:lnTo>
                  <a:lnTo>
                    <a:pt x="2671881" y="1653826"/>
                  </a:lnTo>
                  <a:lnTo>
                    <a:pt x="2664908" y="1730695"/>
                  </a:lnTo>
                  <a:lnTo>
                    <a:pt x="2657935" y="1800894"/>
                  </a:lnTo>
                  <a:lnTo>
                    <a:pt x="2657618" y="1806293"/>
                  </a:lnTo>
                  <a:lnTo>
                    <a:pt x="2656350" y="1811058"/>
                  </a:lnTo>
                  <a:lnTo>
                    <a:pt x="2655399" y="1817728"/>
                  </a:lnTo>
                  <a:lnTo>
                    <a:pt x="2652230" y="1836152"/>
                  </a:lnTo>
                  <a:lnTo>
                    <a:pt x="2648109" y="1859339"/>
                  </a:lnTo>
                  <a:lnTo>
                    <a:pt x="2645890" y="1872363"/>
                  </a:lnTo>
                  <a:lnTo>
                    <a:pt x="2643038" y="1885068"/>
                  </a:lnTo>
                  <a:lnTo>
                    <a:pt x="2639551" y="1897774"/>
                  </a:lnTo>
                  <a:lnTo>
                    <a:pt x="2635431" y="1910162"/>
                  </a:lnTo>
                  <a:lnTo>
                    <a:pt x="2633529" y="1916197"/>
                  </a:lnTo>
                  <a:lnTo>
                    <a:pt x="2630993" y="1921914"/>
                  </a:lnTo>
                  <a:lnTo>
                    <a:pt x="2628458" y="1927632"/>
                  </a:lnTo>
                  <a:lnTo>
                    <a:pt x="2625605" y="1932397"/>
                  </a:lnTo>
                  <a:lnTo>
                    <a:pt x="2622752" y="1937479"/>
                  </a:lnTo>
                  <a:lnTo>
                    <a:pt x="2619583" y="1941926"/>
                  </a:lnTo>
                  <a:lnTo>
                    <a:pt x="2616413" y="1946055"/>
                  </a:lnTo>
                  <a:lnTo>
                    <a:pt x="2612926" y="1949867"/>
                  </a:lnTo>
                  <a:lnTo>
                    <a:pt x="2609123" y="1952726"/>
                  </a:lnTo>
                  <a:lnTo>
                    <a:pt x="2605002" y="1955267"/>
                  </a:lnTo>
                  <a:lnTo>
                    <a:pt x="2600882" y="1957490"/>
                  </a:lnTo>
                  <a:lnTo>
                    <a:pt x="2596444" y="1959078"/>
                  </a:lnTo>
                  <a:lnTo>
                    <a:pt x="2410704" y="1985443"/>
                  </a:lnTo>
                  <a:lnTo>
                    <a:pt x="2405633" y="1985760"/>
                  </a:lnTo>
                  <a:lnTo>
                    <a:pt x="2400561" y="1986078"/>
                  </a:lnTo>
                  <a:lnTo>
                    <a:pt x="2397075" y="1986078"/>
                  </a:lnTo>
                  <a:lnTo>
                    <a:pt x="2393271" y="1985760"/>
                  </a:lnTo>
                  <a:lnTo>
                    <a:pt x="2385981" y="1985125"/>
                  </a:lnTo>
                  <a:lnTo>
                    <a:pt x="2327660" y="2443162"/>
                  </a:lnTo>
                  <a:lnTo>
                    <a:pt x="2211651" y="2443162"/>
                  </a:lnTo>
                  <a:lnTo>
                    <a:pt x="2168545" y="1866963"/>
                  </a:lnTo>
                  <a:lnTo>
                    <a:pt x="2165375" y="1862516"/>
                  </a:lnTo>
                  <a:lnTo>
                    <a:pt x="2162522" y="1857433"/>
                  </a:lnTo>
                  <a:lnTo>
                    <a:pt x="2156817" y="1847904"/>
                  </a:lnTo>
                  <a:lnTo>
                    <a:pt x="2148576" y="2326906"/>
                  </a:lnTo>
                  <a:lnTo>
                    <a:pt x="2063630" y="2320235"/>
                  </a:lnTo>
                  <a:lnTo>
                    <a:pt x="1992313" y="1798670"/>
                  </a:lnTo>
                  <a:lnTo>
                    <a:pt x="2157768" y="1798670"/>
                  </a:lnTo>
                  <a:lnTo>
                    <a:pt x="2443668" y="1798670"/>
                  </a:lnTo>
                  <a:lnTo>
                    <a:pt x="2170129" y="1529946"/>
                  </a:lnTo>
                  <a:lnTo>
                    <a:pt x="2587569" y="1399079"/>
                  </a:lnTo>
                  <a:lnTo>
                    <a:pt x="2517204" y="1414008"/>
                  </a:lnTo>
                  <a:lnTo>
                    <a:pt x="2151746" y="1511841"/>
                  </a:lnTo>
                  <a:lnTo>
                    <a:pt x="2111808" y="1472771"/>
                  </a:lnTo>
                  <a:lnTo>
                    <a:pt x="2108956" y="1423219"/>
                  </a:lnTo>
                  <a:lnTo>
                    <a:pt x="2103250" y="1464513"/>
                  </a:lnTo>
                  <a:lnTo>
                    <a:pt x="2093741" y="1455301"/>
                  </a:lnTo>
                  <a:lnTo>
                    <a:pt x="2095009" y="1426078"/>
                  </a:lnTo>
                  <a:lnTo>
                    <a:pt x="2096911" y="1393361"/>
                  </a:lnTo>
                  <a:lnTo>
                    <a:pt x="2099447" y="1358103"/>
                  </a:lnTo>
                  <a:lnTo>
                    <a:pt x="2103250" y="1320621"/>
                  </a:lnTo>
                  <a:lnTo>
                    <a:pt x="2105152" y="1301563"/>
                  </a:lnTo>
                  <a:lnTo>
                    <a:pt x="2107371" y="1282504"/>
                  </a:lnTo>
                  <a:lnTo>
                    <a:pt x="2109906" y="1262811"/>
                  </a:lnTo>
                  <a:lnTo>
                    <a:pt x="2113076" y="1243752"/>
                  </a:lnTo>
                  <a:lnTo>
                    <a:pt x="2115929" y="1224059"/>
                  </a:lnTo>
                  <a:lnTo>
                    <a:pt x="2119415" y="1205318"/>
                  </a:lnTo>
                  <a:lnTo>
                    <a:pt x="2123219" y="1186577"/>
                  </a:lnTo>
                  <a:lnTo>
                    <a:pt x="2127339" y="1168154"/>
                  </a:lnTo>
                  <a:lnTo>
                    <a:pt x="2131777" y="1150366"/>
                  </a:lnTo>
                  <a:lnTo>
                    <a:pt x="2136214" y="1133214"/>
                  </a:lnTo>
                  <a:lnTo>
                    <a:pt x="2140969" y="1116379"/>
                  </a:lnTo>
                  <a:lnTo>
                    <a:pt x="2146674" y="1100497"/>
                  </a:lnTo>
                  <a:lnTo>
                    <a:pt x="2152379" y="1085568"/>
                  </a:lnTo>
                  <a:lnTo>
                    <a:pt x="2158719" y="1071274"/>
                  </a:lnTo>
                  <a:lnTo>
                    <a:pt x="2165058" y="1058568"/>
                  </a:lnTo>
                  <a:lnTo>
                    <a:pt x="2168545" y="1052533"/>
                  </a:lnTo>
                  <a:lnTo>
                    <a:pt x="2172031" y="1046815"/>
                  </a:lnTo>
                  <a:lnTo>
                    <a:pt x="2175518" y="1041416"/>
                  </a:lnTo>
                  <a:lnTo>
                    <a:pt x="2179321" y="1036333"/>
                  </a:lnTo>
                  <a:lnTo>
                    <a:pt x="2183125" y="1031569"/>
                  </a:lnTo>
                  <a:lnTo>
                    <a:pt x="2187245" y="1027122"/>
                  </a:lnTo>
                  <a:lnTo>
                    <a:pt x="2191366" y="1023310"/>
                  </a:lnTo>
                  <a:lnTo>
                    <a:pt x="2195486" y="1019498"/>
                  </a:lnTo>
                  <a:lnTo>
                    <a:pt x="2199607" y="1016004"/>
                  </a:lnTo>
                  <a:lnTo>
                    <a:pt x="2204044" y="1013146"/>
                  </a:lnTo>
                  <a:lnTo>
                    <a:pt x="2208799" y="1010922"/>
                  </a:lnTo>
                  <a:lnTo>
                    <a:pt x="2213236" y="1008699"/>
                  </a:lnTo>
                  <a:lnTo>
                    <a:pt x="2217991" y="1007111"/>
                  </a:lnTo>
                  <a:lnTo>
                    <a:pt x="2223062" y="1005840"/>
                  </a:lnTo>
                  <a:lnTo>
                    <a:pt x="2227817" y="1005205"/>
                  </a:lnTo>
                  <a:lnTo>
                    <a:pt x="2233205" y="1004887"/>
                  </a:lnTo>
                  <a:close/>
                  <a:moveTo>
                    <a:pt x="1560668" y="914401"/>
                  </a:moveTo>
                  <a:lnTo>
                    <a:pt x="1571788" y="914401"/>
                  </a:lnTo>
                  <a:lnTo>
                    <a:pt x="1582591" y="915671"/>
                  </a:lnTo>
                  <a:lnTo>
                    <a:pt x="1594029" y="917258"/>
                  </a:lnTo>
                  <a:lnTo>
                    <a:pt x="1604514" y="919480"/>
                  </a:lnTo>
                  <a:lnTo>
                    <a:pt x="1615317" y="922021"/>
                  </a:lnTo>
                  <a:lnTo>
                    <a:pt x="1625802" y="925196"/>
                  </a:lnTo>
                  <a:lnTo>
                    <a:pt x="1636287" y="928688"/>
                  </a:lnTo>
                  <a:lnTo>
                    <a:pt x="1646772" y="933133"/>
                  </a:lnTo>
                  <a:lnTo>
                    <a:pt x="1656939" y="937261"/>
                  </a:lnTo>
                  <a:lnTo>
                    <a:pt x="1666788" y="942023"/>
                  </a:lnTo>
                  <a:lnTo>
                    <a:pt x="1676638" y="946786"/>
                  </a:lnTo>
                  <a:lnTo>
                    <a:pt x="1686487" y="952183"/>
                  </a:lnTo>
                  <a:lnTo>
                    <a:pt x="1695384" y="957263"/>
                  </a:lnTo>
                  <a:lnTo>
                    <a:pt x="1704598" y="962978"/>
                  </a:lnTo>
                  <a:lnTo>
                    <a:pt x="1712859" y="968693"/>
                  </a:lnTo>
                  <a:lnTo>
                    <a:pt x="1721120" y="974726"/>
                  </a:lnTo>
                  <a:lnTo>
                    <a:pt x="1729063" y="980441"/>
                  </a:lnTo>
                  <a:lnTo>
                    <a:pt x="1736371" y="986473"/>
                  </a:lnTo>
                  <a:lnTo>
                    <a:pt x="1750033" y="997586"/>
                  </a:lnTo>
                  <a:lnTo>
                    <a:pt x="1762106" y="1008698"/>
                  </a:lnTo>
                  <a:lnTo>
                    <a:pt x="1771956" y="1018858"/>
                  </a:lnTo>
                  <a:lnTo>
                    <a:pt x="1779264" y="1027748"/>
                  </a:lnTo>
                  <a:lnTo>
                    <a:pt x="1782441" y="1031558"/>
                  </a:lnTo>
                  <a:lnTo>
                    <a:pt x="1784665" y="1034733"/>
                  </a:lnTo>
                  <a:lnTo>
                    <a:pt x="1786254" y="1037908"/>
                  </a:lnTo>
                  <a:lnTo>
                    <a:pt x="1787207" y="1040448"/>
                  </a:lnTo>
                  <a:lnTo>
                    <a:pt x="1788160" y="1045845"/>
                  </a:lnTo>
                  <a:lnTo>
                    <a:pt x="1788478" y="1053783"/>
                  </a:lnTo>
                  <a:lnTo>
                    <a:pt x="1789113" y="1076643"/>
                  </a:lnTo>
                  <a:lnTo>
                    <a:pt x="1789113" y="1107440"/>
                  </a:lnTo>
                  <a:lnTo>
                    <a:pt x="1788478" y="1144588"/>
                  </a:lnTo>
                  <a:lnTo>
                    <a:pt x="1787525" y="1187133"/>
                  </a:lnTo>
                  <a:lnTo>
                    <a:pt x="1786254" y="1233488"/>
                  </a:lnTo>
                  <a:lnTo>
                    <a:pt x="1784347" y="1282383"/>
                  </a:lnTo>
                  <a:lnTo>
                    <a:pt x="1782123" y="1331913"/>
                  </a:lnTo>
                  <a:lnTo>
                    <a:pt x="1672507" y="1331913"/>
                  </a:lnTo>
                  <a:lnTo>
                    <a:pt x="1674096" y="1293813"/>
                  </a:lnTo>
                  <a:lnTo>
                    <a:pt x="1674732" y="1258253"/>
                  </a:lnTo>
                  <a:lnTo>
                    <a:pt x="1675685" y="1225550"/>
                  </a:lnTo>
                  <a:lnTo>
                    <a:pt x="1676002" y="1197293"/>
                  </a:lnTo>
                  <a:lnTo>
                    <a:pt x="1675685" y="1174115"/>
                  </a:lnTo>
                  <a:lnTo>
                    <a:pt x="1674732" y="1156970"/>
                  </a:lnTo>
                  <a:lnTo>
                    <a:pt x="1674096" y="1150938"/>
                  </a:lnTo>
                  <a:lnTo>
                    <a:pt x="1673143" y="1147445"/>
                  </a:lnTo>
                  <a:lnTo>
                    <a:pt x="1672825" y="1145858"/>
                  </a:lnTo>
                  <a:lnTo>
                    <a:pt x="1672507" y="1144905"/>
                  </a:lnTo>
                  <a:lnTo>
                    <a:pt x="1672190" y="1144905"/>
                  </a:lnTo>
                  <a:lnTo>
                    <a:pt x="1671237" y="1145540"/>
                  </a:lnTo>
                  <a:lnTo>
                    <a:pt x="1669648" y="1147445"/>
                  </a:lnTo>
                  <a:lnTo>
                    <a:pt x="1668059" y="1149668"/>
                  </a:lnTo>
                  <a:lnTo>
                    <a:pt x="1666471" y="1151890"/>
                  </a:lnTo>
                  <a:lnTo>
                    <a:pt x="1654079" y="1331913"/>
                  </a:lnTo>
                  <a:lnTo>
                    <a:pt x="1602608" y="1331913"/>
                  </a:lnTo>
                  <a:lnTo>
                    <a:pt x="1602290" y="1283335"/>
                  </a:lnTo>
                  <a:lnTo>
                    <a:pt x="1598477" y="1283653"/>
                  </a:lnTo>
                  <a:lnTo>
                    <a:pt x="1586721" y="1284605"/>
                  </a:lnTo>
                  <a:lnTo>
                    <a:pt x="1568293" y="1285240"/>
                  </a:lnTo>
                  <a:lnTo>
                    <a:pt x="1556537" y="1285558"/>
                  </a:lnTo>
                  <a:lnTo>
                    <a:pt x="1543828" y="1285558"/>
                  </a:lnTo>
                  <a:lnTo>
                    <a:pt x="1529213" y="1285240"/>
                  </a:lnTo>
                  <a:lnTo>
                    <a:pt x="1513009" y="1284605"/>
                  </a:lnTo>
                  <a:lnTo>
                    <a:pt x="1496169" y="1283653"/>
                  </a:lnTo>
                  <a:lnTo>
                    <a:pt x="1477741" y="1282383"/>
                  </a:lnTo>
                  <a:lnTo>
                    <a:pt x="1457724" y="1280478"/>
                  </a:lnTo>
                  <a:lnTo>
                    <a:pt x="1437390" y="1277620"/>
                  </a:lnTo>
                  <a:lnTo>
                    <a:pt x="1415467" y="1274763"/>
                  </a:lnTo>
                  <a:lnTo>
                    <a:pt x="1392908" y="1270953"/>
                  </a:lnTo>
                  <a:lnTo>
                    <a:pt x="1381787" y="1268730"/>
                  </a:lnTo>
                  <a:lnTo>
                    <a:pt x="1370349" y="1266508"/>
                  </a:lnTo>
                  <a:lnTo>
                    <a:pt x="1359547" y="1263968"/>
                  </a:lnTo>
                  <a:lnTo>
                    <a:pt x="1348426" y="1261110"/>
                  </a:lnTo>
                  <a:lnTo>
                    <a:pt x="1328092" y="1254760"/>
                  </a:lnTo>
                  <a:lnTo>
                    <a:pt x="1308710" y="1248410"/>
                  </a:lnTo>
                  <a:lnTo>
                    <a:pt x="1290282" y="1241743"/>
                  </a:lnTo>
                  <a:lnTo>
                    <a:pt x="1273443" y="1234440"/>
                  </a:lnTo>
                  <a:lnTo>
                    <a:pt x="1257556" y="1227455"/>
                  </a:lnTo>
                  <a:lnTo>
                    <a:pt x="1243259" y="1220153"/>
                  </a:lnTo>
                  <a:lnTo>
                    <a:pt x="1229914" y="1213485"/>
                  </a:lnTo>
                  <a:lnTo>
                    <a:pt x="1218794" y="1207135"/>
                  </a:lnTo>
                  <a:lnTo>
                    <a:pt x="1208626" y="1201103"/>
                  </a:lnTo>
                  <a:lnTo>
                    <a:pt x="1200366" y="1196340"/>
                  </a:lnTo>
                  <a:lnTo>
                    <a:pt x="1189245" y="1188720"/>
                  </a:lnTo>
                  <a:lnTo>
                    <a:pt x="1185115" y="1186180"/>
                  </a:lnTo>
                  <a:lnTo>
                    <a:pt x="1204814" y="1331913"/>
                  </a:lnTo>
                  <a:lnTo>
                    <a:pt x="1152071" y="1331913"/>
                  </a:lnTo>
                  <a:lnTo>
                    <a:pt x="1149529" y="1296670"/>
                  </a:lnTo>
                  <a:lnTo>
                    <a:pt x="1143810" y="1297305"/>
                  </a:lnTo>
                  <a:lnTo>
                    <a:pt x="1135549" y="1299210"/>
                  </a:lnTo>
                  <a:lnTo>
                    <a:pt x="1112355" y="1303655"/>
                  </a:lnTo>
                  <a:lnTo>
                    <a:pt x="1082489" y="1309688"/>
                  </a:lnTo>
                  <a:lnTo>
                    <a:pt x="1066285" y="1313180"/>
                  </a:lnTo>
                  <a:lnTo>
                    <a:pt x="1049445" y="1316038"/>
                  </a:lnTo>
                  <a:lnTo>
                    <a:pt x="1032606" y="1318895"/>
                  </a:lnTo>
                  <a:lnTo>
                    <a:pt x="1015766" y="1321118"/>
                  </a:lnTo>
                  <a:lnTo>
                    <a:pt x="999880" y="1322388"/>
                  </a:lnTo>
                  <a:lnTo>
                    <a:pt x="984629" y="1323658"/>
                  </a:lnTo>
                  <a:lnTo>
                    <a:pt x="977639" y="1323658"/>
                  </a:lnTo>
                  <a:lnTo>
                    <a:pt x="970649" y="1323658"/>
                  </a:lnTo>
                  <a:lnTo>
                    <a:pt x="964295" y="1323340"/>
                  </a:lnTo>
                  <a:lnTo>
                    <a:pt x="958575" y="1323023"/>
                  </a:lnTo>
                  <a:lnTo>
                    <a:pt x="953174" y="1322070"/>
                  </a:lnTo>
                  <a:lnTo>
                    <a:pt x="948090" y="1320483"/>
                  </a:lnTo>
                  <a:lnTo>
                    <a:pt x="943960" y="1319213"/>
                  </a:lnTo>
                  <a:lnTo>
                    <a:pt x="940783" y="1317625"/>
                  </a:lnTo>
                  <a:lnTo>
                    <a:pt x="934746" y="1305560"/>
                  </a:lnTo>
                  <a:lnTo>
                    <a:pt x="928709" y="1295083"/>
                  </a:lnTo>
                  <a:lnTo>
                    <a:pt x="917271" y="1275398"/>
                  </a:lnTo>
                  <a:lnTo>
                    <a:pt x="912505" y="1266508"/>
                  </a:lnTo>
                  <a:lnTo>
                    <a:pt x="908057" y="1257935"/>
                  </a:lnTo>
                  <a:lnTo>
                    <a:pt x="904244" y="1249680"/>
                  </a:lnTo>
                  <a:lnTo>
                    <a:pt x="902338" y="1244918"/>
                  </a:lnTo>
                  <a:lnTo>
                    <a:pt x="901067" y="1240790"/>
                  </a:lnTo>
                  <a:lnTo>
                    <a:pt x="900114" y="1236663"/>
                  </a:lnTo>
                  <a:lnTo>
                    <a:pt x="899161" y="1232535"/>
                  </a:lnTo>
                  <a:lnTo>
                    <a:pt x="898843" y="1228408"/>
                  </a:lnTo>
                  <a:lnTo>
                    <a:pt x="898525" y="1223963"/>
                  </a:lnTo>
                  <a:lnTo>
                    <a:pt x="898843" y="1219835"/>
                  </a:lnTo>
                  <a:lnTo>
                    <a:pt x="899161" y="1215390"/>
                  </a:lnTo>
                  <a:lnTo>
                    <a:pt x="900431" y="1210628"/>
                  </a:lnTo>
                  <a:lnTo>
                    <a:pt x="901385" y="1205865"/>
                  </a:lnTo>
                  <a:lnTo>
                    <a:pt x="903291" y="1201103"/>
                  </a:lnTo>
                  <a:lnTo>
                    <a:pt x="905197" y="1195705"/>
                  </a:lnTo>
                  <a:lnTo>
                    <a:pt x="908057" y="1190943"/>
                  </a:lnTo>
                  <a:lnTo>
                    <a:pt x="910916" y="1185228"/>
                  </a:lnTo>
                  <a:lnTo>
                    <a:pt x="914729" y="1179513"/>
                  </a:lnTo>
                  <a:lnTo>
                    <a:pt x="918542" y="1173480"/>
                  </a:lnTo>
                  <a:lnTo>
                    <a:pt x="922990" y="1167765"/>
                  </a:lnTo>
                  <a:lnTo>
                    <a:pt x="928391" y="1161098"/>
                  </a:lnTo>
                  <a:lnTo>
                    <a:pt x="939512" y="1146810"/>
                  </a:lnTo>
                  <a:lnTo>
                    <a:pt x="949361" y="1133793"/>
                  </a:lnTo>
                  <a:lnTo>
                    <a:pt x="967154" y="1109345"/>
                  </a:lnTo>
                  <a:lnTo>
                    <a:pt x="976050" y="1096963"/>
                  </a:lnTo>
                  <a:lnTo>
                    <a:pt x="985900" y="1084580"/>
                  </a:lnTo>
                  <a:lnTo>
                    <a:pt x="997338" y="1070928"/>
                  </a:lnTo>
                  <a:lnTo>
                    <a:pt x="1004328" y="1063943"/>
                  </a:lnTo>
                  <a:lnTo>
                    <a:pt x="1011318" y="1056323"/>
                  </a:lnTo>
                  <a:lnTo>
                    <a:pt x="1017673" y="1045528"/>
                  </a:lnTo>
                  <a:lnTo>
                    <a:pt x="1024663" y="1035368"/>
                  </a:lnTo>
                  <a:lnTo>
                    <a:pt x="1031335" y="1025525"/>
                  </a:lnTo>
                  <a:lnTo>
                    <a:pt x="1038007" y="1016318"/>
                  </a:lnTo>
                  <a:lnTo>
                    <a:pt x="1044997" y="1008063"/>
                  </a:lnTo>
                  <a:lnTo>
                    <a:pt x="1051669" y="1000443"/>
                  </a:lnTo>
                  <a:lnTo>
                    <a:pt x="1058659" y="993141"/>
                  </a:lnTo>
                  <a:lnTo>
                    <a:pt x="1065967" y="986473"/>
                  </a:lnTo>
                  <a:lnTo>
                    <a:pt x="1073593" y="980123"/>
                  </a:lnTo>
                  <a:lnTo>
                    <a:pt x="1080583" y="974091"/>
                  </a:lnTo>
                  <a:lnTo>
                    <a:pt x="1088208" y="968693"/>
                  </a:lnTo>
                  <a:lnTo>
                    <a:pt x="1096151" y="963931"/>
                  </a:lnTo>
                  <a:lnTo>
                    <a:pt x="1104094" y="959168"/>
                  </a:lnTo>
                  <a:lnTo>
                    <a:pt x="1111720" y="954723"/>
                  </a:lnTo>
                  <a:lnTo>
                    <a:pt x="1119663" y="950913"/>
                  </a:lnTo>
                  <a:lnTo>
                    <a:pt x="1127924" y="947738"/>
                  </a:lnTo>
                  <a:lnTo>
                    <a:pt x="1136185" y="944246"/>
                  </a:lnTo>
                  <a:lnTo>
                    <a:pt x="1145081" y="941388"/>
                  </a:lnTo>
                  <a:lnTo>
                    <a:pt x="1153660" y="938531"/>
                  </a:lnTo>
                  <a:lnTo>
                    <a:pt x="1162238" y="935991"/>
                  </a:lnTo>
                  <a:lnTo>
                    <a:pt x="1171452" y="933768"/>
                  </a:lnTo>
                  <a:lnTo>
                    <a:pt x="1180349" y="931863"/>
                  </a:lnTo>
                  <a:lnTo>
                    <a:pt x="1199412" y="928053"/>
                  </a:lnTo>
                  <a:lnTo>
                    <a:pt x="1218794" y="924561"/>
                  </a:lnTo>
                  <a:lnTo>
                    <a:pt x="1239128" y="921703"/>
                  </a:lnTo>
                  <a:lnTo>
                    <a:pt x="1282021" y="915988"/>
                  </a:lnTo>
                  <a:lnTo>
                    <a:pt x="1284881" y="915671"/>
                  </a:lnTo>
                  <a:lnTo>
                    <a:pt x="1287740" y="915671"/>
                  </a:lnTo>
                  <a:lnTo>
                    <a:pt x="1292824" y="915671"/>
                  </a:lnTo>
                  <a:lnTo>
                    <a:pt x="1366537" y="1187768"/>
                  </a:lnTo>
                  <a:lnTo>
                    <a:pt x="1368125" y="1176973"/>
                  </a:lnTo>
                  <a:lnTo>
                    <a:pt x="1393226" y="990283"/>
                  </a:lnTo>
                  <a:lnTo>
                    <a:pt x="1386236" y="972186"/>
                  </a:lnTo>
                  <a:lnTo>
                    <a:pt x="1400216" y="947738"/>
                  </a:lnTo>
                  <a:lnTo>
                    <a:pt x="1432306" y="947421"/>
                  </a:lnTo>
                  <a:lnTo>
                    <a:pt x="1445968" y="972186"/>
                  </a:lnTo>
                  <a:lnTo>
                    <a:pt x="1439614" y="993776"/>
                  </a:lnTo>
                  <a:lnTo>
                    <a:pt x="1462490" y="1190943"/>
                  </a:lnTo>
                  <a:lnTo>
                    <a:pt x="1522858" y="924243"/>
                  </a:lnTo>
                  <a:lnTo>
                    <a:pt x="1529530" y="921386"/>
                  </a:lnTo>
                  <a:lnTo>
                    <a:pt x="1534932" y="918846"/>
                  </a:lnTo>
                  <a:lnTo>
                    <a:pt x="1537791" y="916940"/>
                  </a:lnTo>
                  <a:lnTo>
                    <a:pt x="1538427" y="915988"/>
                  </a:lnTo>
                  <a:lnTo>
                    <a:pt x="1549865" y="915036"/>
                  </a:lnTo>
                  <a:lnTo>
                    <a:pt x="1560668" y="914401"/>
                  </a:lnTo>
                  <a:close/>
                  <a:moveTo>
                    <a:pt x="170497" y="661035"/>
                  </a:moveTo>
                  <a:lnTo>
                    <a:pt x="168576" y="681657"/>
                  </a:lnTo>
                  <a:lnTo>
                    <a:pt x="168275" y="683619"/>
                  </a:lnTo>
                  <a:lnTo>
                    <a:pt x="167640" y="691889"/>
                  </a:lnTo>
                  <a:lnTo>
                    <a:pt x="167640" y="695282"/>
                  </a:lnTo>
                  <a:lnTo>
                    <a:pt x="167322" y="700477"/>
                  </a:lnTo>
                  <a:lnTo>
                    <a:pt x="167640" y="700795"/>
                  </a:lnTo>
                  <a:lnTo>
                    <a:pt x="167640" y="695282"/>
                  </a:lnTo>
                  <a:lnTo>
                    <a:pt x="168275" y="684891"/>
                  </a:lnTo>
                  <a:lnTo>
                    <a:pt x="168576" y="681657"/>
                  </a:lnTo>
                  <a:lnTo>
                    <a:pt x="169545" y="675349"/>
                  </a:lnTo>
                  <a:lnTo>
                    <a:pt x="170497" y="668033"/>
                  </a:lnTo>
                  <a:lnTo>
                    <a:pt x="170497" y="664534"/>
                  </a:lnTo>
                  <a:lnTo>
                    <a:pt x="170497" y="661035"/>
                  </a:lnTo>
                  <a:close/>
                  <a:moveTo>
                    <a:pt x="2571454" y="661035"/>
                  </a:moveTo>
                  <a:lnTo>
                    <a:pt x="2571454" y="664534"/>
                  </a:lnTo>
                  <a:lnTo>
                    <a:pt x="2571137" y="668033"/>
                  </a:lnTo>
                  <a:lnTo>
                    <a:pt x="2572406" y="675349"/>
                  </a:lnTo>
                  <a:lnTo>
                    <a:pt x="2573358" y="683619"/>
                  </a:lnTo>
                  <a:lnTo>
                    <a:pt x="2573992" y="691889"/>
                  </a:lnTo>
                  <a:lnTo>
                    <a:pt x="2574310" y="700795"/>
                  </a:lnTo>
                  <a:lnTo>
                    <a:pt x="2574627" y="700477"/>
                  </a:lnTo>
                  <a:lnTo>
                    <a:pt x="2573675" y="684891"/>
                  </a:lnTo>
                  <a:lnTo>
                    <a:pt x="2571454" y="661035"/>
                  </a:lnTo>
                  <a:close/>
                  <a:moveTo>
                    <a:pt x="197485" y="574519"/>
                  </a:moveTo>
                  <a:lnTo>
                    <a:pt x="195897" y="575155"/>
                  </a:lnTo>
                  <a:lnTo>
                    <a:pt x="194310" y="576109"/>
                  </a:lnTo>
                  <a:lnTo>
                    <a:pt x="192405" y="577381"/>
                  </a:lnTo>
                  <a:lnTo>
                    <a:pt x="190817" y="579290"/>
                  </a:lnTo>
                  <a:lnTo>
                    <a:pt x="189230" y="581198"/>
                  </a:lnTo>
                  <a:lnTo>
                    <a:pt x="186690" y="585969"/>
                  </a:lnTo>
                  <a:lnTo>
                    <a:pt x="189865" y="582789"/>
                  </a:lnTo>
                  <a:lnTo>
                    <a:pt x="192722" y="579608"/>
                  </a:lnTo>
                  <a:lnTo>
                    <a:pt x="195897" y="576745"/>
                  </a:lnTo>
                  <a:lnTo>
                    <a:pt x="199390" y="574519"/>
                  </a:lnTo>
                  <a:lnTo>
                    <a:pt x="197485" y="574519"/>
                  </a:lnTo>
                  <a:close/>
                  <a:moveTo>
                    <a:pt x="2542584" y="574518"/>
                  </a:moveTo>
                  <a:lnTo>
                    <a:pt x="2545757" y="576745"/>
                  </a:lnTo>
                  <a:lnTo>
                    <a:pt x="2549247" y="579608"/>
                  </a:lnTo>
                  <a:lnTo>
                    <a:pt x="2552102" y="582788"/>
                  </a:lnTo>
                  <a:lnTo>
                    <a:pt x="2555274" y="585969"/>
                  </a:lnTo>
                  <a:lnTo>
                    <a:pt x="2552102" y="581198"/>
                  </a:lnTo>
                  <a:lnTo>
                    <a:pt x="2550833" y="579290"/>
                  </a:lnTo>
                  <a:lnTo>
                    <a:pt x="2549247" y="577381"/>
                  </a:lnTo>
                  <a:lnTo>
                    <a:pt x="2547660" y="576109"/>
                  </a:lnTo>
                  <a:lnTo>
                    <a:pt x="2545757" y="575155"/>
                  </a:lnTo>
                  <a:lnTo>
                    <a:pt x="2544488" y="574518"/>
                  </a:lnTo>
                  <a:lnTo>
                    <a:pt x="2542584" y="574518"/>
                  </a:lnTo>
                  <a:close/>
                  <a:moveTo>
                    <a:pt x="331470" y="485775"/>
                  </a:moveTo>
                  <a:lnTo>
                    <a:pt x="347662" y="485775"/>
                  </a:lnTo>
                  <a:lnTo>
                    <a:pt x="363537" y="486729"/>
                  </a:lnTo>
                  <a:lnTo>
                    <a:pt x="378460" y="488638"/>
                  </a:lnTo>
                  <a:lnTo>
                    <a:pt x="393700" y="490864"/>
                  </a:lnTo>
                  <a:lnTo>
                    <a:pt x="407988" y="493409"/>
                  </a:lnTo>
                  <a:lnTo>
                    <a:pt x="421323" y="497226"/>
                  </a:lnTo>
                  <a:lnTo>
                    <a:pt x="434658" y="501043"/>
                  </a:lnTo>
                  <a:lnTo>
                    <a:pt x="447040" y="505178"/>
                  </a:lnTo>
                  <a:lnTo>
                    <a:pt x="459105" y="509631"/>
                  </a:lnTo>
                  <a:lnTo>
                    <a:pt x="470535" y="514402"/>
                  </a:lnTo>
                  <a:lnTo>
                    <a:pt x="481013" y="519491"/>
                  </a:lnTo>
                  <a:lnTo>
                    <a:pt x="491173" y="524580"/>
                  </a:lnTo>
                  <a:lnTo>
                    <a:pt x="500698" y="529670"/>
                  </a:lnTo>
                  <a:lnTo>
                    <a:pt x="509270" y="534759"/>
                  </a:lnTo>
                  <a:lnTo>
                    <a:pt x="517208" y="539848"/>
                  </a:lnTo>
                  <a:lnTo>
                    <a:pt x="524510" y="544301"/>
                  </a:lnTo>
                  <a:lnTo>
                    <a:pt x="536575" y="552889"/>
                  </a:lnTo>
                  <a:lnTo>
                    <a:pt x="545465" y="559569"/>
                  </a:lnTo>
                  <a:lnTo>
                    <a:pt x="550863" y="564340"/>
                  </a:lnTo>
                  <a:lnTo>
                    <a:pt x="552450" y="565612"/>
                  </a:lnTo>
                  <a:lnTo>
                    <a:pt x="550863" y="569747"/>
                  </a:lnTo>
                  <a:lnTo>
                    <a:pt x="548005" y="574837"/>
                  </a:lnTo>
                  <a:lnTo>
                    <a:pt x="544195" y="581198"/>
                  </a:lnTo>
                  <a:lnTo>
                    <a:pt x="539750" y="587878"/>
                  </a:lnTo>
                  <a:lnTo>
                    <a:pt x="534035" y="595512"/>
                  </a:lnTo>
                  <a:lnTo>
                    <a:pt x="530860" y="599647"/>
                  </a:lnTo>
                  <a:lnTo>
                    <a:pt x="527050" y="603463"/>
                  </a:lnTo>
                  <a:lnTo>
                    <a:pt x="523240" y="607280"/>
                  </a:lnTo>
                  <a:lnTo>
                    <a:pt x="518795" y="610779"/>
                  </a:lnTo>
                  <a:lnTo>
                    <a:pt x="514350" y="614278"/>
                  </a:lnTo>
                  <a:lnTo>
                    <a:pt x="509588" y="617777"/>
                  </a:lnTo>
                  <a:lnTo>
                    <a:pt x="504508" y="620640"/>
                  </a:lnTo>
                  <a:lnTo>
                    <a:pt x="498793" y="623502"/>
                  </a:lnTo>
                  <a:lnTo>
                    <a:pt x="493078" y="626047"/>
                  </a:lnTo>
                  <a:lnTo>
                    <a:pt x="487045" y="627955"/>
                  </a:lnTo>
                  <a:lnTo>
                    <a:pt x="480695" y="629228"/>
                  </a:lnTo>
                  <a:lnTo>
                    <a:pt x="474028" y="630500"/>
                  </a:lnTo>
                  <a:lnTo>
                    <a:pt x="466725" y="630818"/>
                  </a:lnTo>
                  <a:lnTo>
                    <a:pt x="459423" y="630818"/>
                  </a:lnTo>
                  <a:lnTo>
                    <a:pt x="451803" y="630182"/>
                  </a:lnTo>
                  <a:lnTo>
                    <a:pt x="443548" y="628910"/>
                  </a:lnTo>
                  <a:lnTo>
                    <a:pt x="434975" y="626683"/>
                  </a:lnTo>
                  <a:lnTo>
                    <a:pt x="426403" y="624139"/>
                  </a:lnTo>
                  <a:lnTo>
                    <a:pt x="417195" y="620322"/>
                  </a:lnTo>
                  <a:lnTo>
                    <a:pt x="407353" y="615869"/>
                  </a:lnTo>
                  <a:lnTo>
                    <a:pt x="396557" y="610461"/>
                  </a:lnTo>
                  <a:lnTo>
                    <a:pt x="385127" y="605690"/>
                  </a:lnTo>
                  <a:lnTo>
                    <a:pt x="408305" y="616823"/>
                  </a:lnTo>
                  <a:lnTo>
                    <a:pt x="430848" y="627955"/>
                  </a:lnTo>
                  <a:lnTo>
                    <a:pt x="441643" y="632727"/>
                  </a:lnTo>
                  <a:lnTo>
                    <a:pt x="452120" y="637180"/>
                  </a:lnTo>
                  <a:lnTo>
                    <a:pt x="462280" y="641315"/>
                  </a:lnTo>
                  <a:lnTo>
                    <a:pt x="472440" y="645132"/>
                  </a:lnTo>
                  <a:lnTo>
                    <a:pt x="481965" y="648312"/>
                  </a:lnTo>
                  <a:lnTo>
                    <a:pt x="491173" y="650539"/>
                  </a:lnTo>
                  <a:lnTo>
                    <a:pt x="500063" y="652129"/>
                  </a:lnTo>
                  <a:lnTo>
                    <a:pt x="504190" y="652447"/>
                  </a:lnTo>
                  <a:lnTo>
                    <a:pt x="508318" y="652447"/>
                  </a:lnTo>
                  <a:lnTo>
                    <a:pt x="512128" y="652447"/>
                  </a:lnTo>
                  <a:lnTo>
                    <a:pt x="515620" y="652129"/>
                  </a:lnTo>
                  <a:lnTo>
                    <a:pt x="519430" y="651493"/>
                  </a:lnTo>
                  <a:lnTo>
                    <a:pt x="522923" y="650539"/>
                  </a:lnTo>
                  <a:lnTo>
                    <a:pt x="526415" y="649267"/>
                  </a:lnTo>
                  <a:lnTo>
                    <a:pt x="529590" y="647676"/>
                  </a:lnTo>
                  <a:lnTo>
                    <a:pt x="532765" y="646086"/>
                  </a:lnTo>
                  <a:lnTo>
                    <a:pt x="535623" y="643541"/>
                  </a:lnTo>
                  <a:lnTo>
                    <a:pt x="536893" y="651493"/>
                  </a:lnTo>
                  <a:lnTo>
                    <a:pt x="537210" y="659127"/>
                  </a:lnTo>
                  <a:lnTo>
                    <a:pt x="537845" y="673440"/>
                  </a:lnTo>
                  <a:lnTo>
                    <a:pt x="537845" y="687118"/>
                  </a:lnTo>
                  <a:lnTo>
                    <a:pt x="537210" y="700159"/>
                  </a:lnTo>
                  <a:lnTo>
                    <a:pt x="538163" y="699205"/>
                  </a:lnTo>
                  <a:lnTo>
                    <a:pt x="539433" y="697932"/>
                  </a:lnTo>
                  <a:lnTo>
                    <a:pt x="540703" y="697296"/>
                  </a:lnTo>
                  <a:lnTo>
                    <a:pt x="541973" y="696660"/>
                  </a:lnTo>
                  <a:lnTo>
                    <a:pt x="542925" y="697296"/>
                  </a:lnTo>
                  <a:lnTo>
                    <a:pt x="543243" y="698251"/>
                  </a:lnTo>
                  <a:lnTo>
                    <a:pt x="543878" y="699841"/>
                  </a:lnTo>
                  <a:lnTo>
                    <a:pt x="543878" y="702067"/>
                  </a:lnTo>
                  <a:lnTo>
                    <a:pt x="544195" y="708429"/>
                  </a:lnTo>
                  <a:lnTo>
                    <a:pt x="544195" y="716063"/>
                  </a:lnTo>
                  <a:lnTo>
                    <a:pt x="543878" y="725287"/>
                  </a:lnTo>
                  <a:lnTo>
                    <a:pt x="542925" y="735466"/>
                  </a:lnTo>
                  <a:lnTo>
                    <a:pt x="540703" y="757413"/>
                  </a:lnTo>
                  <a:lnTo>
                    <a:pt x="537528" y="779042"/>
                  </a:lnTo>
                  <a:lnTo>
                    <a:pt x="534670" y="796536"/>
                  </a:lnTo>
                  <a:lnTo>
                    <a:pt x="533083" y="802898"/>
                  </a:lnTo>
                  <a:lnTo>
                    <a:pt x="531813" y="807669"/>
                  </a:lnTo>
                  <a:lnTo>
                    <a:pt x="531178" y="808623"/>
                  </a:lnTo>
                  <a:lnTo>
                    <a:pt x="530860" y="809577"/>
                  </a:lnTo>
                  <a:lnTo>
                    <a:pt x="530543" y="809577"/>
                  </a:lnTo>
                  <a:lnTo>
                    <a:pt x="529908" y="808623"/>
                  </a:lnTo>
                  <a:lnTo>
                    <a:pt x="528638" y="820392"/>
                  </a:lnTo>
                  <a:lnTo>
                    <a:pt x="526733" y="831525"/>
                  </a:lnTo>
                  <a:lnTo>
                    <a:pt x="524510" y="842657"/>
                  </a:lnTo>
                  <a:lnTo>
                    <a:pt x="521335" y="853154"/>
                  </a:lnTo>
                  <a:lnTo>
                    <a:pt x="518478" y="863650"/>
                  </a:lnTo>
                  <a:lnTo>
                    <a:pt x="514985" y="873829"/>
                  </a:lnTo>
                  <a:lnTo>
                    <a:pt x="510858" y="883689"/>
                  </a:lnTo>
                  <a:lnTo>
                    <a:pt x="506730" y="892913"/>
                  </a:lnTo>
                  <a:lnTo>
                    <a:pt x="502285" y="902138"/>
                  </a:lnTo>
                  <a:lnTo>
                    <a:pt x="497205" y="911044"/>
                  </a:lnTo>
                  <a:lnTo>
                    <a:pt x="492443" y="919314"/>
                  </a:lnTo>
                  <a:lnTo>
                    <a:pt x="486728" y="927584"/>
                  </a:lnTo>
                  <a:lnTo>
                    <a:pt x="481013" y="935536"/>
                  </a:lnTo>
                  <a:lnTo>
                    <a:pt x="475615" y="943170"/>
                  </a:lnTo>
                  <a:lnTo>
                    <a:pt x="469583" y="950167"/>
                  </a:lnTo>
                  <a:lnTo>
                    <a:pt x="463550" y="957165"/>
                  </a:lnTo>
                  <a:lnTo>
                    <a:pt x="457200" y="963209"/>
                  </a:lnTo>
                  <a:lnTo>
                    <a:pt x="450850" y="969252"/>
                  </a:lnTo>
                  <a:lnTo>
                    <a:pt x="443865" y="974659"/>
                  </a:lnTo>
                  <a:lnTo>
                    <a:pt x="437198" y="980067"/>
                  </a:lnTo>
                  <a:lnTo>
                    <a:pt x="430530" y="984838"/>
                  </a:lnTo>
                  <a:lnTo>
                    <a:pt x="423545" y="989609"/>
                  </a:lnTo>
                  <a:lnTo>
                    <a:pt x="416878" y="993744"/>
                  </a:lnTo>
                  <a:lnTo>
                    <a:pt x="410210" y="997243"/>
                  </a:lnTo>
                  <a:lnTo>
                    <a:pt x="402908" y="1000742"/>
                  </a:lnTo>
                  <a:lnTo>
                    <a:pt x="396240" y="1003286"/>
                  </a:lnTo>
                  <a:lnTo>
                    <a:pt x="389255" y="1006149"/>
                  </a:lnTo>
                  <a:lnTo>
                    <a:pt x="382587" y="1008057"/>
                  </a:lnTo>
                  <a:lnTo>
                    <a:pt x="375920" y="1009330"/>
                  </a:lnTo>
                  <a:lnTo>
                    <a:pt x="369252" y="1010602"/>
                  </a:lnTo>
                  <a:lnTo>
                    <a:pt x="362585" y="1011238"/>
                  </a:lnTo>
                  <a:lnTo>
                    <a:pt x="356235" y="1011238"/>
                  </a:lnTo>
                  <a:lnTo>
                    <a:pt x="351155" y="1011238"/>
                  </a:lnTo>
                  <a:lnTo>
                    <a:pt x="345440" y="1010602"/>
                  </a:lnTo>
                  <a:lnTo>
                    <a:pt x="339725" y="1009330"/>
                  </a:lnTo>
                  <a:lnTo>
                    <a:pt x="334010" y="1007421"/>
                  </a:lnTo>
                  <a:lnTo>
                    <a:pt x="327977" y="1005831"/>
                  </a:lnTo>
                  <a:lnTo>
                    <a:pt x="321945" y="1002968"/>
                  </a:lnTo>
                  <a:lnTo>
                    <a:pt x="315595" y="1000105"/>
                  </a:lnTo>
                  <a:lnTo>
                    <a:pt x="309245" y="996607"/>
                  </a:lnTo>
                  <a:lnTo>
                    <a:pt x="302895" y="992790"/>
                  </a:lnTo>
                  <a:lnTo>
                    <a:pt x="296227" y="988655"/>
                  </a:lnTo>
                  <a:lnTo>
                    <a:pt x="289877" y="984202"/>
                  </a:lnTo>
                  <a:lnTo>
                    <a:pt x="282892" y="979430"/>
                  </a:lnTo>
                  <a:lnTo>
                    <a:pt x="276542" y="974023"/>
                  </a:lnTo>
                  <a:lnTo>
                    <a:pt x="269875" y="968298"/>
                  </a:lnTo>
                  <a:lnTo>
                    <a:pt x="263207" y="962254"/>
                  </a:lnTo>
                  <a:lnTo>
                    <a:pt x="256540" y="955893"/>
                  </a:lnTo>
                  <a:lnTo>
                    <a:pt x="250190" y="949213"/>
                  </a:lnTo>
                  <a:lnTo>
                    <a:pt x="243840" y="941897"/>
                  </a:lnTo>
                  <a:lnTo>
                    <a:pt x="237490" y="934900"/>
                  </a:lnTo>
                  <a:lnTo>
                    <a:pt x="231457" y="927266"/>
                  </a:lnTo>
                  <a:lnTo>
                    <a:pt x="225425" y="919314"/>
                  </a:lnTo>
                  <a:lnTo>
                    <a:pt x="219710" y="911044"/>
                  </a:lnTo>
                  <a:lnTo>
                    <a:pt x="214312" y="902774"/>
                  </a:lnTo>
                  <a:lnTo>
                    <a:pt x="208915" y="893868"/>
                  </a:lnTo>
                  <a:lnTo>
                    <a:pt x="203517" y="885280"/>
                  </a:lnTo>
                  <a:lnTo>
                    <a:pt x="198755" y="875737"/>
                  </a:lnTo>
                  <a:lnTo>
                    <a:pt x="194310" y="866195"/>
                  </a:lnTo>
                  <a:lnTo>
                    <a:pt x="190182" y="856971"/>
                  </a:lnTo>
                  <a:lnTo>
                    <a:pt x="186055" y="846792"/>
                  </a:lnTo>
                  <a:lnTo>
                    <a:pt x="182245" y="836932"/>
                  </a:lnTo>
                  <a:lnTo>
                    <a:pt x="179070" y="826754"/>
                  </a:lnTo>
                  <a:lnTo>
                    <a:pt x="176212" y="816257"/>
                  </a:lnTo>
                  <a:lnTo>
                    <a:pt x="173990" y="822937"/>
                  </a:lnTo>
                  <a:lnTo>
                    <a:pt x="172402" y="826117"/>
                  </a:lnTo>
                  <a:lnTo>
                    <a:pt x="171450" y="828344"/>
                  </a:lnTo>
                  <a:lnTo>
                    <a:pt x="169862" y="830252"/>
                  </a:lnTo>
                  <a:lnTo>
                    <a:pt x="168275" y="831525"/>
                  </a:lnTo>
                  <a:lnTo>
                    <a:pt x="167322" y="832479"/>
                  </a:lnTo>
                  <a:lnTo>
                    <a:pt x="165417" y="832797"/>
                  </a:lnTo>
                  <a:lnTo>
                    <a:pt x="163830" y="832479"/>
                  </a:lnTo>
                  <a:lnTo>
                    <a:pt x="162242" y="831207"/>
                  </a:lnTo>
                  <a:lnTo>
                    <a:pt x="160655" y="829616"/>
                  </a:lnTo>
                  <a:lnTo>
                    <a:pt x="159385" y="827390"/>
                  </a:lnTo>
                  <a:lnTo>
                    <a:pt x="157797" y="824845"/>
                  </a:lnTo>
                  <a:lnTo>
                    <a:pt x="156210" y="821346"/>
                  </a:lnTo>
                  <a:lnTo>
                    <a:pt x="153987" y="813076"/>
                  </a:lnTo>
                  <a:lnTo>
                    <a:pt x="152082" y="803534"/>
                  </a:lnTo>
                  <a:lnTo>
                    <a:pt x="150495" y="792083"/>
                  </a:lnTo>
                  <a:lnTo>
                    <a:pt x="149542" y="779678"/>
                  </a:lnTo>
                  <a:lnTo>
                    <a:pt x="149225" y="766637"/>
                  </a:lnTo>
                  <a:lnTo>
                    <a:pt x="149542" y="753914"/>
                  </a:lnTo>
                  <a:lnTo>
                    <a:pt x="150177" y="742781"/>
                  </a:lnTo>
                  <a:lnTo>
                    <a:pt x="151765" y="732285"/>
                  </a:lnTo>
                  <a:lnTo>
                    <a:pt x="153352" y="722742"/>
                  </a:lnTo>
                  <a:lnTo>
                    <a:pt x="155257" y="714790"/>
                  </a:lnTo>
                  <a:lnTo>
                    <a:pt x="157797" y="708429"/>
                  </a:lnTo>
                  <a:lnTo>
                    <a:pt x="159067" y="705884"/>
                  </a:lnTo>
                  <a:lnTo>
                    <a:pt x="160337" y="703976"/>
                  </a:lnTo>
                  <a:lnTo>
                    <a:pt x="161607" y="702067"/>
                  </a:lnTo>
                  <a:lnTo>
                    <a:pt x="163195" y="700795"/>
                  </a:lnTo>
                  <a:lnTo>
                    <a:pt x="158432" y="696024"/>
                  </a:lnTo>
                  <a:lnTo>
                    <a:pt x="154622" y="690617"/>
                  </a:lnTo>
                  <a:lnTo>
                    <a:pt x="151447" y="685209"/>
                  </a:lnTo>
                  <a:lnTo>
                    <a:pt x="148907" y="679166"/>
                  </a:lnTo>
                  <a:lnTo>
                    <a:pt x="147002" y="672804"/>
                  </a:lnTo>
                  <a:lnTo>
                    <a:pt x="145097" y="666443"/>
                  </a:lnTo>
                  <a:lnTo>
                    <a:pt x="143827" y="659763"/>
                  </a:lnTo>
                  <a:lnTo>
                    <a:pt x="143192" y="653083"/>
                  </a:lnTo>
                  <a:lnTo>
                    <a:pt x="142875" y="646086"/>
                  </a:lnTo>
                  <a:lnTo>
                    <a:pt x="142875" y="639088"/>
                  </a:lnTo>
                  <a:lnTo>
                    <a:pt x="143510" y="632090"/>
                  </a:lnTo>
                  <a:lnTo>
                    <a:pt x="144145" y="624775"/>
                  </a:lnTo>
                  <a:lnTo>
                    <a:pt x="145415" y="617777"/>
                  </a:lnTo>
                  <a:lnTo>
                    <a:pt x="146367" y="610461"/>
                  </a:lnTo>
                  <a:lnTo>
                    <a:pt x="148272" y="603782"/>
                  </a:lnTo>
                  <a:lnTo>
                    <a:pt x="149860" y="596466"/>
                  </a:lnTo>
                  <a:lnTo>
                    <a:pt x="154305" y="583425"/>
                  </a:lnTo>
                  <a:lnTo>
                    <a:pt x="159385" y="570702"/>
                  </a:lnTo>
                  <a:lnTo>
                    <a:pt x="164465" y="558933"/>
                  </a:lnTo>
                  <a:lnTo>
                    <a:pt x="169862" y="548436"/>
                  </a:lnTo>
                  <a:lnTo>
                    <a:pt x="174942" y="539212"/>
                  </a:lnTo>
                  <a:lnTo>
                    <a:pt x="180022" y="532214"/>
                  </a:lnTo>
                  <a:lnTo>
                    <a:pt x="182562" y="529034"/>
                  </a:lnTo>
                  <a:lnTo>
                    <a:pt x="184467" y="526807"/>
                  </a:lnTo>
                  <a:lnTo>
                    <a:pt x="186690" y="525535"/>
                  </a:lnTo>
                  <a:lnTo>
                    <a:pt x="188277" y="524262"/>
                  </a:lnTo>
                  <a:lnTo>
                    <a:pt x="198120" y="519491"/>
                  </a:lnTo>
                  <a:lnTo>
                    <a:pt x="207327" y="514720"/>
                  </a:lnTo>
                  <a:lnTo>
                    <a:pt x="216852" y="510585"/>
                  </a:lnTo>
                  <a:lnTo>
                    <a:pt x="226377" y="507086"/>
                  </a:lnTo>
                  <a:lnTo>
                    <a:pt x="235267" y="503587"/>
                  </a:lnTo>
                  <a:lnTo>
                    <a:pt x="244792" y="500407"/>
                  </a:lnTo>
                  <a:lnTo>
                    <a:pt x="253682" y="497862"/>
                  </a:lnTo>
                  <a:lnTo>
                    <a:pt x="262572" y="495317"/>
                  </a:lnTo>
                  <a:lnTo>
                    <a:pt x="271780" y="493409"/>
                  </a:lnTo>
                  <a:lnTo>
                    <a:pt x="280352" y="491501"/>
                  </a:lnTo>
                  <a:lnTo>
                    <a:pt x="288925" y="489910"/>
                  </a:lnTo>
                  <a:lnTo>
                    <a:pt x="298132" y="488638"/>
                  </a:lnTo>
                  <a:lnTo>
                    <a:pt x="306387" y="487365"/>
                  </a:lnTo>
                  <a:lnTo>
                    <a:pt x="314960" y="486729"/>
                  </a:lnTo>
                  <a:lnTo>
                    <a:pt x="323215" y="486093"/>
                  </a:lnTo>
                  <a:lnTo>
                    <a:pt x="331470" y="485775"/>
                  </a:lnTo>
                  <a:close/>
                  <a:moveTo>
                    <a:pt x="2394109" y="485775"/>
                  </a:moveTo>
                  <a:lnTo>
                    <a:pt x="2410607" y="485775"/>
                  </a:lnTo>
                  <a:lnTo>
                    <a:pt x="2418538" y="486093"/>
                  </a:lnTo>
                  <a:lnTo>
                    <a:pt x="2427104" y="486729"/>
                  </a:lnTo>
                  <a:lnTo>
                    <a:pt x="2435352" y="487365"/>
                  </a:lnTo>
                  <a:lnTo>
                    <a:pt x="2443918" y="488638"/>
                  </a:lnTo>
                  <a:lnTo>
                    <a:pt x="2452801" y="489910"/>
                  </a:lnTo>
                  <a:lnTo>
                    <a:pt x="2461367" y="491500"/>
                  </a:lnTo>
                  <a:lnTo>
                    <a:pt x="2470250" y="493409"/>
                  </a:lnTo>
                  <a:lnTo>
                    <a:pt x="2479451" y="495317"/>
                  </a:lnTo>
                  <a:lnTo>
                    <a:pt x="2488334" y="497862"/>
                  </a:lnTo>
                  <a:lnTo>
                    <a:pt x="2497534" y="500407"/>
                  </a:lnTo>
                  <a:lnTo>
                    <a:pt x="2506417" y="503587"/>
                  </a:lnTo>
                  <a:lnTo>
                    <a:pt x="2515935" y="507086"/>
                  </a:lnTo>
                  <a:lnTo>
                    <a:pt x="2525135" y="510585"/>
                  </a:lnTo>
                  <a:lnTo>
                    <a:pt x="2534653" y="514720"/>
                  </a:lnTo>
                  <a:lnTo>
                    <a:pt x="2543853" y="519491"/>
                  </a:lnTo>
                  <a:lnTo>
                    <a:pt x="2553371" y="524262"/>
                  </a:lnTo>
                  <a:lnTo>
                    <a:pt x="2555274" y="525535"/>
                  </a:lnTo>
                  <a:lnTo>
                    <a:pt x="2557178" y="526807"/>
                  </a:lnTo>
                  <a:lnTo>
                    <a:pt x="2559399" y="529033"/>
                  </a:lnTo>
                  <a:lnTo>
                    <a:pt x="2561620" y="532214"/>
                  </a:lnTo>
                  <a:lnTo>
                    <a:pt x="2566378" y="539212"/>
                  </a:lnTo>
                  <a:lnTo>
                    <a:pt x="2571772" y="548436"/>
                  </a:lnTo>
                  <a:lnTo>
                    <a:pt x="2577482" y="558933"/>
                  </a:lnTo>
                  <a:lnTo>
                    <a:pt x="2582558" y="570702"/>
                  </a:lnTo>
                  <a:lnTo>
                    <a:pt x="2587634" y="583425"/>
                  </a:lnTo>
                  <a:lnTo>
                    <a:pt x="2591759" y="596466"/>
                  </a:lnTo>
                  <a:lnTo>
                    <a:pt x="2593662" y="603782"/>
                  </a:lnTo>
                  <a:lnTo>
                    <a:pt x="2594931" y="610461"/>
                  </a:lnTo>
                  <a:lnTo>
                    <a:pt x="2596517" y="617777"/>
                  </a:lnTo>
                  <a:lnTo>
                    <a:pt x="2597786" y="624775"/>
                  </a:lnTo>
                  <a:lnTo>
                    <a:pt x="2598421" y="632090"/>
                  </a:lnTo>
                  <a:lnTo>
                    <a:pt x="2598738" y="639088"/>
                  </a:lnTo>
                  <a:lnTo>
                    <a:pt x="2598738" y="646086"/>
                  </a:lnTo>
                  <a:lnTo>
                    <a:pt x="2598421" y="653083"/>
                  </a:lnTo>
                  <a:lnTo>
                    <a:pt x="2598104" y="659763"/>
                  </a:lnTo>
                  <a:lnTo>
                    <a:pt x="2596517" y="666443"/>
                  </a:lnTo>
                  <a:lnTo>
                    <a:pt x="2594931" y="672804"/>
                  </a:lnTo>
                  <a:lnTo>
                    <a:pt x="2592710" y="679166"/>
                  </a:lnTo>
                  <a:lnTo>
                    <a:pt x="2590172" y="685209"/>
                  </a:lnTo>
                  <a:lnTo>
                    <a:pt x="2586683" y="690617"/>
                  </a:lnTo>
                  <a:lnTo>
                    <a:pt x="2583193" y="696024"/>
                  </a:lnTo>
                  <a:lnTo>
                    <a:pt x="2578434" y="700795"/>
                  </a:lnTo>
                  <a:lnTo>
                    <a:pt x="2580020" y="702067"/>
                  </a:lnTo>
                  <a:lnTo>
                    <a:pt x="2581607" y="703976"/>
                  </a:lnTo>
                  <a:lnTo>
                    <a:pt x="2582558" y="705884"/>
                  </a:lnTo>
                  <a:lnTo>
                    <a:pt x="2584145" y="708429"/>
                  </a:lnTo>
                  <a:lnTo>
                    <a:pt x="2586365" y="714790"/>
                  </a:lnTo>
                  <a:lnTo>
                    <a:pt x="2588269" y="722742"/>
                  </a:lnTo>
                  <a:lnTo>
                    <a:pt x="2590172" y="732285"/>
                  </a:lnTo>
                  <a:lnTo>
                    <a:pt x="2591441" y="742781"/>
                  </a:lnTo>
                  <a:lnTo>
                    <a:pt x="2592076" y="753914"/>
                  </a:lnTo>
                  <a:lnTo>
                    <a:pt x="2592393" y="766637"/>
                  </a:lnTo>
                  <a:lnTo>
                    <a:pt x="2592076" y="779678"/>
                  </a:lnTo>
                  <a:lnTo>
                    <a:pt x="2591441" y="792083"/>
                  </a:lnTo>
                  <a:lnTo>
                    <a:pt x="2589855" y="803534"/>
                  </a:lnTo>
                  <a:lnTo>
                    <a:pt x="2587634" y="813076"/>
                  </a:lnTo>
                  <a:lnTo>
                    <a:pt x="2585414" y="821346"/>
                  </a:lnTo>
                  <a:lnTo>
                    <a:pt x="2584145" y="824845"/>
                  </a:lnTo>
                  <a:lnTo>
                    <a:pt x="2582558" y="827390"/>
                  </a:lnTo>
                  <a:lnTo>
                    <a:pt x="2581289" y="829616"/>
                  </a:lnTo>
                  <a:lnTo>
                    <a:pt x="2579703" y="831207"/>
                  </a:lnTo>
                  <a:lnTo>
                    <a:pt x="2577799" y="832479"/>
                  </a:lnTo>
                  <a:lnTo>
                    <a:pt x="2576213" y="832797"/>
                  </a:lnTo>
                  <a:lnTo>
                    <a:pt x="2574627" y="832479"/>
                  </a:lnTo>
                  <a:lnTo>
                    <a:pt x="2573358" y="831525"/>
                  </a:lnTo>
                  <a:lnTo>
                    <a:pt x="2571772" y="830252"/>
                  </a:lnTo>
                  <a:lnTo>
                    <a:pt x="2570503" y="828344"/>
                  </a:lnTo>
                  <a:lnTo>
                    <a:pt x="2569234" y="826117"/>
                  </a:lnTo>
                  <a:lnTo>
                    <a:pt x="2567965" y="822936"/>
                  </a:lnTo>
                  <a:lnTo>
                    <a:pt x="2565744" y="816257"/>
                  </a:lnTo>
                  <a:lnTo>
                    <a:pt x="2562889" y="826753"/>
                  </a:lnTo>
                  <a:lnTo>
                    <a:pt x="2559399" y="836932"/>
                  </a:lnTo>
                  <a:lnTo>
                    <a:pt x="2555592" y="846792"/>
                  </a:lnTo>
                  <a:lnTo>
                    <a:pt x="2551785" y="856971"/>
                  </a:lnTo>
                  <a:lnTo>
                    <a:pt x="2547343" y="866195"/>
                  </a:lnTo>
                  <a:lnTo>
                    <a:pt x="2542902" y="875737"/>
                  </a:lnTo>
                  <a:lnTo>
                    <a:pt x="2537825" y="885280"/>
                  </a:lnTo>
                  <a:lnTo>
                    <a:pt x="2533067" y="893868"/>
                  </a:lnTo>
                  <a:lnTo>
                    <a:pt x="2527356" y="902774"/>
                  </a:lnTo>
                  <a:lnTo>
                    <a:pt x="2522280" y="911044"/>
                  </a:lnTo>
                  <a:lnTo>
                    <a:pt x="2516252" y="919314"/>
                  </a:lnTo>
                  <a:lnTo>
                    <a:pt x="2510224" y="927266"/>
                  </a:lnTo>
                  <a:lnTo>
                    <a:pt x="2504197" y="934900"/>
                  </a:lnTo>
                  <a:lnTo>
                    <a:pt x="2497851" y="941897"/>
                  </a:lnTo>
                  <a:lnTo>
                    <a:pt x="2491824" y="949213"/>
                  </a:lnTo>
                  <a:lnTo>
                    <a:pt x="2484844" y="955893"/>
                  </a:lnTo>
                  <a:lnTo>
                    <a:pt x="2478499" y="962254"/>
                  </a:lnTo>
                  <a:lnTo>
                    <a:pt x="2472154" y="968298"/>
                  </a:lnTo>
                  <a:lnTo>
                    <a:pt x="2465492" y="974023"/>
                  </a:lnTo>
                  <a:lnTo>
                    <a:pt x="2458829" y="979430"/>
                  </a:lnTo>
                  <a:lnTo>
                    <a:pt x="2452167" y="984202"/>
                  </a:lnTo>
                  <a:lnTo>
                    <a:pt x="2445505" y="988654"/>
                  </a:lnTo>
                  <a:lnTo>
                    <a:pt x="2439159" y="992789"/>
                  </a:lnTo>
                  <a:lnTo>
                    <a:pt x="2432814" y="996607"/>
                  </a:lnTo>
                  <a:lnTo>
                    <a:pt x="2426469" y="1000105"/>
                  </a:lnTo>
                  <a:lnTo>
                    <a:pt x="2420124" y="1002968"/>
                  </a:lnTo>
                  <a:lnTo>
                    <a:pt x="2413462" y="1005831"/>
                  </a:lnTo>
                  <a:lnTo>
                    <a:pt x="2408069" y="1007421"/>
                  </a:lnTo>
                  <a:lnTo>
                    <a:pt x="2402041" y="1009330"/>
                  </a:lnTo>
                  <a:lnTo>
                    <a:pt x="2396330" y="1010602"/>
                  </a:lnTo>
                  <a:lnTo>
                    <a:pt x="2390937" y="1011238"/>
                  </a:lnTo>
                  <a:lnTo>
                    <a:pt x="2385861" y="1011238"/>
                  </a:lnTo>
                  <a:lnTo>
                    <a:pt x="2379516" y="1011238"/>
                  </a:lnTo>
                  <a:lnTo>
                    <a:pt x="2372536" y="1010602"/>
                  </a:lnTo>
                  <a:lnTo>
                    <a:pt x="2366191" y="1009330"/>
                  </a:lnTo>
                  <a:lnTo>
                    <a:pt x="2359529" y="1008057"/>
                  </a:lnTo>
                  <a:lnTo>
                    <a:pt x="2352866" y="1006149"/>
                  </a:lnTo>
                  <a:lnTo>
                    <a:pt x="2345887" y="1003286"/>
                  </a:lnTo>
                  <a:lnTo>
                    <a:pt x="2338907" y="1000742"/>
                  </a:lnTo>
                  <a:lnTo>
                    <a:pt x="2331928" y="997243"/>
                  </a:lnTo>
                  <a:lnTo>
                    <a:pt x="2325265" y="993744"/>
                  </a:lnTo>
                  <a:lnTo>
                    <a:pt x="2318286" y="989609"/>
                  </a:lnTo>
                  <a:lnTo>
                    <a:pt x="2311306" y="984838"/>
                  </a:lnTo>
                  <a:lnTo>
                    <a:pt x="2304644" y="980067"/>
                  </a:lnTo>
                  <a:lnTo>
                    <a:pt x="2297981" y="974659"/>
                  </a:lnTo>
                  <a:lnTo>
                    <a:pt x="2291636" y="969252"/>
                  </a:lnTo>
                  <a:lnTo>
                    <a:pt x="2284974" y="963208"/>
                  </a:lnTo>
                  <a:lnTo>
                    <a:pt x="2278629" y="957165"/>
                  </a:lnTo>
                  <a:lnTo>
                    <a:pt x="2272284" y="950167"/>
                  </a:lnTo>
                  <a:lnTo>
                    <a:pt x="2266256" y="943170"/>
                  </a:lnTo>
                  <a:lnTo>
                    <a:pt x="2260545" y="935536"/>
                  </a:lnTo>
                  <a:lnTo>
                    <a:pt x="2255152" y="927584"/>
                  </a:lnTo>
                  <a:lnTo>
                    <a:pt x="2249759" y="919314"/>
                  </a:lnTo>
                  <a:lnTo>
                    <a:pt x="2244365" y="911044"/>
                  </a:lnTo>
                  <a:lnTo>
                    <a:pt x="2239924" y="902138"/>
                  </a:lnTo>
                  <a:lnTo>
                    <a:pt x="2235482" y="892913"/>
                  </a:lnTo>
                  <a:lnTo>
                    <a:pt x="2231041" y="883689"/>
                  </a:lnTo>
                  <a:lnTo>
                    <a:pt x="2227234" y="873829"/>
                  </a:lnTo>
                  <a:lnTo>
                    <a:pt x="2223744" y="863650"/>
                  </a:lnTo>
                  <a:lnTo>
                    <a:pt x="2220571" y="853154"/>
                  </a:lnTo>
                  <a:lnTo>
                    <a:pt x="2217716" y="842657"/>
                  </a:lnTo>
                  <a:lnTo>
                    <a:pt x="2215178" y="831525"/>
                  </a:lnTo>
                  <a:lnTo>
                    <a:pt x="2213275" y="820392"/>
                  </a:lnTo>
                  <a:lnTo>
                    <a:pt x="2211688" y="808623"/>
                  </a:lnTo>
                  <a:lnTo>
                    <a:pt x="2211371" y="809577"/>
                  </a:lnTo>
                  <a:lnTo>
                    <a:pt x="2211054" y="809577"/>
                  </a:lnTo>
                  <a:lnTo>
                    <a:pt x="2210737" y="808623"/>
                  </a:lnTo>
                  <a:lnTo>
                    <a:pt x="2210419" y="807669"/>
                  </a:lnTo>
                  <a:lnTo>
                    <a:pt x="2208833" y="802898"/>
                  </a:lnTo>
                  <a:lnTo>
                    <a:pt x="2207564" y="796536"/>
                  </a:lnTo>
                  <a:lnTo>
                    <a:pt x="2204391" y="779042"/>
                  </a:lnTo>
                  <a:lnTo>
                    <a:pt x="2201536" y="757413"/>
                  </a:lnTo>
                  <a:lnTo>
                    <a:pt x="2198998" y="735465"/>
                  </a:lnTo>
                  <a:lnTo>
                    <a:pt x="2198364" y="725287"/>
                  </a:lnTo>
                  <a:lnTo>
                    <a:pt x="2198046" y="716063"/>
                  </a:lnTo>
                  <a:lnTo>
                    <a:pt x="2197412" y="708429"/>
                  </a:lnTo>
                  <a:lnTo>
                    <a:pt x="2198046" y="702067"/>
                  </a:lnTo>
                  <a:lnTo>
                    <a:pt x="2198364" y="699841"/>
                  </a:lnTo>
                  <a:lnTo>
                    <a:pt x="2198681" y="698250"/>
                  </a:lnTo>
                  <a:lnTo>
                    <a:pt x="2199315" y="697296"/>
                  </a:lnTo>
                  <a:lnTo>
                    <a:pt x="2200267" y="696660"/>
                  </a:lnTo>
                  <a:lnTo>
                    <a:pt x="2201219" y="697296"/>
                  </a:lnTo>
                  <a:lnTo>
                    <a:pt x="2202488" y="697932"/>
                  </a:lnTo>
                  <a:lnTo>
                    <a:pt x="2204074" y="699205"/>
                  </a:lnTo>
                  <a:lnTo>
                    <a:pt x="2205026" y="700159"/>
                  </a:lnTo>
                  <a:lnTo>
                    <a:pt x="2204391" y="687118"/>
                  </a:lnTo>
                  <a:lnTo>
                    <a:pt x="2204074" y="673440"/>
                  </a:lnTo>
                  <a:lnTo>
                    <a:pt x="2204709" y="659127"/>
                  </a:lnTo>
                  <a:lnTo>
                    <a:pt x="2205343" y="651493"/>
                  </a:lnTo>
                  <a:lnTo>
                    <a:pt x="2206295" y="643541"/>
                  </a:lnTo>
                  <a:lnTo>
                    <a:pt x="2209150" y="646086"/>
                  </a:lnTo>
                  <a:lnTo>
                    <a:pt x="2212323" y="647676"/>
                  </a:lnTo>
                  <a:lnTo>
                    <a:pt x="2215495" y="649267"/>
                  </a:lnTo>
                  <a:lnTo>
                    <a:pt x="2218985" y="650539"/>
                  </a:lnTo>
                  <a:lnTo>
                    <a:pt x="2222475" y="651493"/>
                  </a:lnTo>
                  <a:lnTo>
                    <a:pt x="2225965" y="652129"/>
                  </a:lnTo>
                  <a:lnTo>
                    <a:pt x="2229772" y="652447"/>
                  </a:lnTo>
                  <a:lnTo>
                    <a:pt x="2233896" y="652447"/>
                  </a:lnTo>
                  <a:lnTo>
                    <a:pt x="2238020" y="652447"/>
                  </a:lnTo>
                  <a:lnTo>
                    <a:pt x="2242145" y="652129"/>
                  </a:lnTo>
                  <a:lnTo>
                    <a:pt x="2251028" y="650539"/>
                  </a:lnTo>
                  <a:lnTo>
                    <a:pt x="2259911" y="648312"/>
                  </a:lnTo>
                  <a:lnTo>
                    <a:pt x="2269746" y="645132"/>
                  </a:lnTo>
                  <a:lnTo>
                    <a:pt x="2279581" y="641315"/>
                  </a:lnTo>
                  <a:lnTo>
                    <a:pt x="2289733" y="637180"/>
                  </a:lnTo>
                  <a:lnTo>
                    <a:pt x="2300519" y="632726"/>
                  </a:lnTo>
                  <a:lnTo>
                    <a:pt x="2310989" y="627955"/>
                  </a:lnTo>
                  <a:lnTo>
                    <a:pt x="2333514" y="616823"/>
                  </a:lnTo>
                  <a:lnTo>
                    <a:pt x="2356991" y="605690"/>
                  </a:lnTo>
                  <a:lnTo>
                    <a:pt x="2345569" y="610461"/>
                  </a:lnTo>
                  <a:lnTo>
                    <a:pt x="2334466" y="615868"/>
                  </a:lnTo>
                  <a:lnTo>
                    <a:pt x="2324948" y="620322"/>
                  </a:lnTo>
                  <a:lnTo>
                    <a:pt x="2315430" y="624138"/>
                  </a:lnTo>
                  <a:lnTo>
                    <a:pt x="2306865" y="626683"/>
                  </a:lnTo>
                  <a:lnTo>
                    <a:pt x="2298616" y="628910"/>
                  </a:lnTo>
                  <a:lnTo>
                    <a:pt x="2290367" y="630182"/>
                  </a:lnTo>
                  <a:lnTo>
                    <a:pt x="2282436" y="630818"/>
                  </a:lnTo>
                  <a:lnTo>
                    <a:pt x="2275456" y="630818"/>
                  </a:lnTo>
                  <a:lnTo>
                    <a:pt x="2268160" y="630500"/>
                  </a:lnTo>
                  <a:lnTo>
                    <a:pt x="2261497" y="629228"/>
                  </a:lnTo>
                  <a:lnTo>
                    <a:pt x="2255152" y="627955"/>
                  </a:lnTo>
                  <a:lnTo>
                    <a:pt x="2248807" y="626047"/>
                  </a:lnTo>
                  <a:lnTo>
                    <a:pt x="2243096" y="623502"/>
                  </a:lnTo>
                  <a:lnTo>
                    <a:pt x="2237703" y="620640"/>
                  </a:lnTo>
                  <a:lnTo>
                    <a:pt x="2232627" y="617777"/>
                  </a:lnTo>
                  <a:lnTo>
                    <a:pt x="2227551" y="614278"/>
                  </a:lnTo>
                  <a:lnTo>
                    <a:pt x="2223109" y="610779"/>
                  </a:lnTo>
                  <a:lnTo>
                    <a:pt x="2218985" y="607280"/>
                  </a:lnTo>
                  <a:lnTo>
                    <a:pt x="2214861" y="603463"/>
                  </a:lnTo>
                  <a:lnTo>
                    <a:pt x="2211371" y="599647"/>
                  </a:lnTo>
                  <a:lnTo>
                    <a:pt x="2208198" y="595512"/>
                  </a:lnTo>
                  <a:lnTo>
                    <a:pt x="2202171" y="587878"/>
                  </a:lnTo>
                  <a:lnTo>
                    <a:pt x="2197412" y="581198"/>
                  </a:lnTo>
                  <a:lnTo>
                    <a:pt x="2193922" y="574837"/>
                  </a:lnTo>
                  <a:lnTo>
                    <a:pt x="2191701" y="569747"/>
                  </a:lnTo>
                  <a:lnTo>
                    <a:pt x="2189163" y="565612"/>
                  </a:lnTo>
                  <a:lnTo>
                    <a:pt x="2191067" y="564340"/>
                  </a:lnTo>
                  <a:lnTo>
                    <a:pt x="2196777" y="559569"/>
                  </a:lnTo>
                  <a:lnTo>
                    <a:pt x="2205343" y="552889"/>
                  </a:lnTo>
                  <a:lnTo>
                    <a:pt x="2217399" y="544301"/>
                  </a:lnTo>
                  <a:lnTo>
                    <a:pt x="2225013" y="539848"/>
                  </a:lnTo>
                  <a:lnTo>
                    <a:pt x="2232944" y="534759"/>
                  </a:lnTo>
                  <a:lnTo>
                    <a:pt x="2241510" y="529670"/>
                  </a:lnTo>
                  <a:lnTo>
                    <a:pt x="2251028" y="524580"/>
                  </a:lnTo>
                  <a:lnTo>
                    <a:pt x="2260545" y="519491"/>
                  </a:lnTo>
                  <a:lnTo>
                    <a:pt x="2271649" y="514402"/>
                  </a:lnTo>
                  <a:lnTo>
                    <a:pt x="2282753" y="509631"/>
                  </a:lnTo>
                  <a:lnTo>
                    <a:pt x="2294809" y="505178"/>
                  </a:lnTo>
                  <a:lnTo>
                    <a:pt x="2307182" y="501043"/>
                  </a:lnTo>
                  <a:lnTo>
                    <a:pt x="2320506" y="497226"/>
                  </a:lnTo>
                  <a:lnTo>
                    <a:pt x="2334466" y="493409"/>
                  </a:lnTo>
                  <a:lnTo>
                    <a:pt x="2348742" y="490864"/>
                  </a:lnTo>
                  <a:lnTo>
                    <a:pt x="2363336" y="488638"/>
                  </a:lnTo>
                  <a:lnTo>
                    <a:pt x="2378564" y="486729"/>
                  </a:lnTo>
                  <a:lnTo>
                    <a:pt x="2394109" y="485775"/>
                  </a:lnTo>
                  <a:close/>
                  <a:moveTo>
                    <a:pt x="1429386" y="468312"/>
                  </a:moveTo>
                  <a:lnTo>
                    <a:pt x="1442086" y="468630"/>
                  </a:lnTo>
                  <a:lnTo>
                    <a:pt x="1454151" y="469899"/>
                  </a:lnTo>
                  <a:lnTo>
                    <a:pt x="1465898" y="471802"/>
                  </a:lnTo>
                  <a:lnTo>
                    <a:pt x="1477011" y="474023"/>
                  </a:lnTo>
                  <a:lnTo>
                    <a:pt x="1487488" y="476562"/>
                  </a:lnTo>
                  <a:lnTo>
                    <a:pt x="1497649" y="479734"/>
                  </a:lnTo>
                  <a:lnTo>
                    <a:pt x="1507491" y="482907"/>
                  </a:lnTo>
                  <a:lnTo>
                    <a:pt x="1516699" y="486714"/>
                  </a:lnTo>
                  <a:lnTo>
                    <a:pt x="1525271" y="490522"/>
                  </a:lnTo>
                  <a:lnTo>
                    <a:pt x="1533526" y="494646"/>
                  </a:lnTo>
                  <a:lnTo>
                    <a:pt x="1541146" y="498771"/>
                  </a:lnTo>
                  <a:lnTo>
                    <a:pt x="1547814" y="502896"/>
                  </a:lnTo>
                  <a:lnTo>
                    <a:pt x="1554164" y="507020"/>
                  </a:lnTo>
                  <a:lnTo>
                    <a:pt x="1565594" y="514952"/>
                  </a:lnTo>
                  <a:lnTo>
                    <a:pt x="1574166" y="522250"/>
                  </a:lnTo>
                  <a:lnTo>
                    <a:pt x="1580516" y="527643"/>
                  </a:lnTo>
                  <a:lnTo>
                    <a:pt x="1585596" y="532720"/>
                  </a:lnTo>
                  <a:lnTo>
                    <a:pt x="1584009" y="536527"/>
                  </a:lnTo>
                  <a:lnTo>
                    <a:pt x="1581469" y="540652"/>
                  </a:lnTo>
                  <a:lnTo>
                    <a:pt x="1578611" y="546046"/>
                  </a:lnTo>
                  <a:lnTo>
                    <a:pt x="1574484" y="552074"/>
                  </a:lnTo>
                  <a:lnTo>
                    <a:pt x="1569721" y="558419"/>
                  </a:lnTo>
                  <a:lnTo>
                    <a:pt x="1563054" y="565399"/>
                  </a:lnTo>
                  <a:lnTo>
                    <a:pt x="1559879" y="568572"/>
                  </a:lnTo>
                  <a:lnTo>
                    <a:pt x="1556386" y="571745"/>
                  </a:lnTo>
                  <a:lnTo>
                    <a:pt x="1552259" y="575235"/>
                  </a:lnTo>
                  <a:lnTo>
                    <a:pt x="1548131" y="577773"/>
                  </a:lnTo>
                  <a:lnTo>
                    <a:pt x="1543686" y="580311"/>
                  </a:lnTo>
                  <a:lnTo>
                    <a:pt x="1538606" y="582850"/>
                  </a:lnTo>
                  <a:lnTo>
                    <a:pt x="1533844" y="584753"/>
                  </a:lnTo>
                  <a:lnTo>
                    <a:pt x="1528446" y="586657"/>
                  </a:lnTo>
                  <a:lnTo>
                    <a:pt x="1523049" y="588243"/>
                  </a:lnTo>
                  <a:lnTo>
                    <a:pt x="1517016" y="588878"/>
                  </a:lnTo>
                  <a:lnTo>
                    <a:pt x="1510984" y="589512"/>
                  </a:lnTo>
                  <a:lnTo>
                    <a:pt x="1503999" y="589512"/>
                  </a:lnTo>
                  <a:lnTo>
                    <a:pt x="1497331" y="588878"/>
                  </a:lnTo>
                  <a:lnTo>
                    <a:pt x="1490346" y="587926"/>
                  </a:lnTo>
                  <a:lnTo>
                    <a:pt x="1483043" y="586022"/>
                  </a:lnTo>
                  <a:lnTo>
                    <a:pt x="1475106" y="583484"/>
                  </a:lnTo>
                  <a:lnTo>
                    <a:pt x="1467168" y="580311"/>
                  </a:lnTo>
                  <a:lnTo>
                    <a:pt x="1458913" y="576187"/>
                  </a:lnTo>
                  <a:lnTo>
                    <a:pt x="1449388" y="571745"/>
                  </a:lnTo>
                  <a:lnTo>
                    <a:pt x="1439546" y="567620"/>
                  </a:lnTo>
                  <a:lnTo>
                    <a:pt x="1479233" y="586657"/>
                  </a:lnTo>
                  <a:lnTo>
                    <a:pt x="1498284" y="594906"/>
                  </a:lnTo>
                  <a:lnTo>
                    <a:pt x="1506856" y="598714"/>
                  </a:lnTo>
                  <a:lnTo>
                    <a:pt x="1515746" y="601886"/>
                  </a:lnTo>
                  <a:lnTo>
                    <a:pt x="1524001" y="604425"/>
                  </a:lnTo>
                  <a:lnTo>
                    <a:pt x="1531939" y="606646"/>
                  </a:lnTo>
                  <a:lnTo>
                    <a:pt x="1539559" y="607915"/>
                  </a:lnTo>
                  <a:lnTo>
                    <a:pt x="1546544" y="608232"/>
                  </a:lnTo>
                  <a:lnTo>
                    <a:pt x="1550036" y="608232"/>
                  </a:lnTo>
                  <a:lnTo>
                    <a:pt x="1553529" y="607915"/>
                  </a:lnTo>
                  <a:lnTo>
                    <a:pt x="1556704" y="607280"/>
                  </a:lnTo>
                  <a:lnTo>
                    <a:pt x="1559879" y="606646"/>
                  </a:lnTo>
                  <a:lnTo>
                    <a:pt x="1562736" y="605376"/>
                  </a:lnTo>
                  <a:lnTo>
                    <a:pt x="1565594" y="604107"/>
                  </a:lnTo>
                  <a:lnTo>
                    <a:pt x="1568451" y="602521"/>
                  </a:lnTo>
                  <a:lnTo>
                    <a:pt x="1570674" y="600617"/>
                  </a:lnTo>
                  <a:lnTo>
                    <a:pt x="1571944" y="607280"/>
                  </a:lnTo>
                  <a:lnTo>
                    <a:pt x="1572261" y="614260"/>
                  </a:lnTo>
                  <a:lnTo>
                    <a:pt x="1572896" y="626634"/>
                  </a:lnTo>
                  <a:lnTo>
                    <a:pt x="1572579" y="638691"/>
                  </a:lnTo>
                  <a:lnTo>
                    <a:pt x="1572261" y="649795"/>
                  </a:lnTo>
                  <a:lnTo>
                    <a:pt x="1574166" y="647574"/>
                  </a:lnTo>
                  <a:lnTo>
                    <a:pt x="1575119" y="647257"/>
                  </a:lnTo>
                  <a:lnTo>
                    <a:pt x="1576389" y="646940"/>
                  </a:lnTo>
                  <a:lnTo>
                    <a:pt x="1577976" y="647257"/>
                  </a:lnTo>
                  <a:lnTo>
                    <a:pt x="1578929" y="647892"/>
                  </a:lnTo>
                  <a:lnTo>
                    <a:pt x="1580516" y="649478"/>
                  </a:lnTo>
                  <a:lnTo>
                    <a:pt x="1582104" y="651382"/>
                  </a:lnTo>
                  <a:lnTo>
                    <a:pt x="1583056" y="653920"/>
                  </a:lnTo>
                  <a:lnTo>
                    <a:pt x="1584326" y="656775"/>
                  </a:lnTo>
                  <a:lnTo>
                    <a:pt x="1586549" y="663756"/>
                  </a:lnTo>
                  <a:lnTo>
                    <a:pt x="1588136" y="672322"/>
                  </a:lnTo>
                  <a:lnTo>
                    <a:pt x="1589406" y="682158"/>
                  </a:lnTo>
                  <a:lnTo>
                    <a:pt x="1590359" y="692945"/>
                  </a:lnTo>
                  <a:lnTo>
                    <a:pt x="1590676" y="704685"/>
                  </a:lnTo>
                  <a:lnTo>
                    <a:pt x="1590359" y="716424"/>
                  </a:lnTo>
                  <a:lnTo>
                    <a:pt x="1589406" y="727211"/>
                  </a:lnTo>
                  <a:lnTo>
                    <a:pt x="1588136" y="737047"/>
                  </a:lnTo>
                  <a:lnTo>
                    <a:pt x="1586549" y="745613"/>
                  </a:lnTo>
                  <a:lnTo>
                    <a:pt x="1584326" y="752911"/>
                  </a:lnTo>
                  <a:lnTo>
                    <a:pt x="1583056" y="755449"/>
                  </a:lnTo>
                  <a:lnTo>
                    <a:pt x="1582104" y="757987"/>
                  </a:lnTo>
                  <a:lnTo>
                    <a:pt x="1580516" y="759891"/>
                  </a:lnTo>
                  <a:lnTo>
                    <a:pt x="1578929" y="761477"/>
                  </a:lnTo>
                  <a:lnTo>
                    <a:pt x="1577976" y="762112"/>
                  </a:lnTo>
                  <a:lnTo>
                    <a:pt x="1576389" y="762429"/>
                  </a:lnTo>
                  <a:lnTo>
                    <a:pt x="1574801" y="762112"/>
                  </a:lnTo>
                  <a:lnTo>
                    <a:pt x="1573214" y="761160"/>
                  </a:lnTo>
                  <a:lnTo>
                    <a:pt x="1571944" y="759573"/>
                  </a:lnTo>
                  <a:lnTo>
                    <a:pt x="1570674" y="757670"/>
                  </a:lnTo>
                  <a:lnTo>
                    <a:pt x="1569086" y="755131"/>
                  </a:lnTo>
                  <a:lnTo>
                    <a:pt x="1568134" y="751641"/>
                  </a:lnTo>
                  <a:lnTo>
                    <a:pt x="1565911" y="744027"/>
                  </a:lnTo>
                  <a:lnTo>
                    <a:pt x="1564641" y="754180"/>
                  </a:lnTo>
                  <a:lnTo>
                    <a:pt x="1562736" y="764015"/>
                  </a:lnTo>
                  <a:lnTo>
                    <a:pt x="1560831" y="773851"/>
                  </a:lnTo>
                  <a:lnTo>
                    <a:pt x="1558291" y="782735"/>
                  </a:lnTo>
                  <a:lnTo>
                    <a:pt x="1555751" y="792253"/>
                  </a:lnTo>
                  <a:lnTo>
                    <a:pt x="1552576" y="800819"/>
                  </a:lnTo>
                  <a:lnTo>
                    <a:pt x="1549401" y="809703"/>
                  </a:lnTo>
                  <a:lnTo>
                    <a:pt x="1545591" y="817953"/>
                  </a:lnTo>
                  <a:lnTo>
                    <a:pt x="1541781" y="825567"/>
                  </a:lnTo>
                  <a:lnTo>
                    <a:pt x="1537336" y="833182"/>
                  </a:lnTo>
                  <a:lnTo>
                    <a:pt x="1532574" y="840797"/>
                  </a:lnTo>
                  <a:lnTo>
                    <a:pt x="1528129" y="847777"/>
                  </a:lnTo>
                  <a:lnTo>
                    <a:pt x="1523366" y="854757"/>
                  </a:lnTo>
                  <a:lnTo>
                    <a:pt x="1518286" y="861102"/>
                  </a:lnTo>
                  <a:lnTo>
                    <a:pt x="1513206" y="867448"/>
                  </a:lnTo>
                  <a:lnTo>
                    <a:pt x="1507491" y="873476"/>
                  </a:lnTo>
                  <a:lnTo>
                    <a:pt x="1502411" y="878553"/>
                  </a:lnTo>
                  <a:lnTo>
                    <a:pt x="1496696" y="883946"/>
                  </a:lnTo>
                  <a:lnTo>
                    <a:pt x="1490663" y="889340"/>
                  </a:lnTo>
                  <a:lnTo>
                    <a:pt x="1484948" y="893782"/>
                  </a:lnTo>
                  <a:lnTo>
                    <a:pt x="1478916" y="897907"/>
                  </a:lnTo>
                  <a:lnTo>
                    <a:pt x="1472883" y="901714"/>
                  </a:lnTo>
                  <a:lnTo>
                    <a:pt x="1466851" y="905521"/>
                  </a:lnTo>
                  <a:lnTo>
                    <a:pt x="1460818" y="908377"/>
                  </a:lnTo>
                  <a:lnTo>
                    <a:pt x="1454786" y="911232"/>
                  </a:lnTo>
                  <a:lnTo>
                    <a:pt x="1448753" y="914088"/>
                  </a:lnTo>
                  <a:lnTo>
                    <a:pt x="1442721" y="915991"/>
                  </a:lnTo>
                  <a:lnTo>
                    <a:pt x="1437323" y="917895"/>
                  </a:lnTo>
                  <a:lnTo>
                    <a:pt x="1431291" y="918847"/>
                  </a:lnTo>
                  <a:lnTo>
                    <a:pt x="1425576" y="920116"/>
                  </a:lnTo>
                  <a:lnTo>
                    <a:pt x="1419861" y="920751"/>
                  </a:lnTo>
                  <a:lnTo>
                    <a:pt x="1414146" y="920751"/>
                  </a:lnTo>
                  <a:lnTo>
                    <a:pt x="1409701" y="920751"/>
                  </a:lnTo>
                  <a:lnTo>
                    <a:pt x="1404938" y="920116"/>
                  </a:lnTo>
                  <a:lnTo>
                    <a:pt x="1399858" y="918847"/>
                  </a:lnTo>
                  <a:lnTo>
                    <a:pt x="1394778" y="917260"/>
                  </a:lnTo>
                  <a:lnTo>
                    <a:pt x="1389381" y="915357"/>
                  </a:lnTo>
                  <a:lnTo>
                    <a:pt x="1384301" y="913770"/>
                  </a:lnTo>
                  <a:lnTo>
                    <a:pt x="1378903" y="910915"/>
                  </a:lnTo>
                  <a:lnTo>
                    <a:pt x="1373188" y="908059"/>
                  </a:lnTo>
                  <a:lnTo>
                    <a:pt x="1367791" y="904569"/>
                  </a:lnTo>
                  <a:lnTo>
                    <a:pt x="1362076" y="900762"/>
                  </a:lnTo>
                  <a:lnTo>
                    <a:pt x="1356043" y="896955"/>
                  </a:lnTo>
                  <a:lnTo>
                    <a:pt x="1350328" y="892513"/>
                  </a:lnTo>
                  <a:lnTo>
                    <a:pt x="1344296" y="888071"/>
                  </a:lnTo>
                  <a:lnTo>
                    <a:pt x="1338581" y="883312"/>
                  </a:lnTo>
                  <a:lnTo>
                    <a:pt x="1333183" y="877918"/>
                  </a:lnTo>
                  <a:lnTo>
                    <a:pt x="1327468" y="872207"/>
                  </a:lnTo>
                  <a:lnTo>
                    <a:pt x="1321753" y="866813"/>
                  </a:lnTo>
                  <a:lnTo>
                    <a:pt x="1316038" y="860151"/>
                  </a:lnTo>
                  <a:lnTo>
                    <a:pt x="1310641" y="854122"/>
                  </a:lnTo>
                  <a:lnTo>
                    <a:pt x="1305243" y="847459"/>
                  </a:lnTo>
                  <a:lnTo>
                    <a:pt x="1299846" y="840797"/>
                  </a:lnTo>
                  <a:lnTo>
                    <a:pt x="1295083" y="833499"/>
                  </a:lnTo>
                  <a:lnTo>
                    <a:pt x="1290321" y="826202"/>
                  </a:lnTo>
                  <a:lnTo>
                    <a:pt x="1285558" y="818587"/>
                  </a:lnTo>
                  <a:lnTo>
                    <a:pt x="1281113" y="810655"/>
                  </a:lnTo>
                  <a:lnTo>
                    <a:pt x="1276668" y="802723"/>
                  </a:lnTo>
                  <a:lnTo>
                    <a:pt x="1272858" y="794474"/>
                  </a:lnTo>
                  <a:lnTo>
                    <a:pt x="1269048" y="786225"/>
                  </a:lnTo>
                  <a:lnTo>
                    <a:pt x="1265238" y="777658"/>
                  </a:lnTo>
                  <a:lnTo>
                    <a:pt x="1262381" y="768457"/>
                  </a:lnTo>
                  <a:lnTo>
                    <a:pt x="1259523" y="759891"/>
                  </a:lnTo>
                  <a:lnTo>
                    <a:pt x="1256983" y="751007"/>
                  </a:lnTo>
                  <a:lnTo>
                    <a:pt x="1254761" y="757035"/>
                  </a:lnTo>
                  <a:lnTo>
                    <a:pt x="1252538" y="761477"/>
                  </a:lnTo>
                  <a:lnTo>
                    <a:pt x="1251586" y="763063"/>
                  </a:lnTo>
                  <a:lnTo>
                    <a:pt x="1250316" y="764015"/>
                  </a:lnTo>
                  <a:lnTo>
                    <a:pt x="1248728" y="764967"/>
                  </a:lnTo>
                  <a:lnTo>
                    <a:pt x="1247776" y="765284"/>
                  </a:lnTo>
                  <a:lnTo>
                    <a:pt x="1246188" y="764967"/>
                  </a:lnTo>
                  <a:lnTo>
                    <a:pt x="1244601" y="764015"/>
                  </a:lnTo>
                  <a:lnTo>
                    <a:pt x="1243648" y="762429"/>
                  </a:lnTo>
                  <a:lnTo>
                    <a:pt x="1242061" y="760842"/>
                  </a:lnTo>
                  <a:lnTo>
                    <a:pt x="1240791" y="758304"/>
                  </a:lnTo>
                  <a:lnTo>
                    <a:pt x="1239838" y="755449"/>
                  </a:lnTo>
                  <a:lnTo>
                    <a:pt x="1237616" y="748151"/>
                  </a:lnTo>
                  <a:lnTo>
                    <a:pt x="1236028" y="739585"/>
                  </a:lnTo>
                  <a:lnTo>
                    <a:pt x="1234441" y="729749"/>
                  </a:lnTo>
                  <a:lnTo>
                    <a:pt x="1233806" y="718962"/>
                  </a:lnTo>
                  <a:lnTo>
                    <a:pt x="1233488" y="707223"/>
                  </a:lnTo>
                  <a:lnTo>
                    <a:pt x="1233806" y="695801"/>
                  </a:lnTo>
                  <a:lnTo>
                    <a:pt x="1234441" y="684696"/>
                  </a:lnTo>
                  <a:lnTo>
                    <a:pt x="1236028" y="675178"/>
                  </a:lnTo>
                  <a:lnTo>
                    <a:pt x="1237616" y="666294"/>
                  </a:lnTo>
                  <a:lnTo>
                    <a:pt x="1239838" y="659631"/>
                  </a:lnTo>
                  <a:lnTo>
                    <a:pt x="1240791" y="656775"/>
                  </a:lnTo>
                  <a:lnTo>
                    <a:pt x="1242061" y="653920"/>
                  </a:lnTo>
                  <a:lnTo>
                    <a:pt x="1243648" y="652016"/>
                  </a:lnTo>
                  <a:lnTo>
                    <a:pt x="1244601" y="651064"/>
                  </a:lnTo>
                  <a:lnTo>
                    <a:pt x="1246188" y="649795"/>
                  </a:lnTo>
                  <a:lnTo>
                    <a:pt x="1247776" y="649478"/>
                  </a:lnTo>
                  <a:lnTo>
                    <a:pt x="1248411" y="649795"/>
                  </a:lnTo>
                  <a:lnTo>
                    <a:pt x="1249363" y="650113"/>
                  </a:lnTo>
                  <a:lnTo>
                    <a:pt x="1249681" y="642815"/>
                  </a:lnTo>
                  <a:lnTo>
                    <a:pt x="1250316" y="635201"/>
                  </a:lnTo>
                  <a:lnTo>
                    <a:pt x="1250951" y="628220"/>
                  </a:lnTo>
                  <a:lnTo>
                    <a:pt x="1252221" y="622192"/>
                  </a:lnTo>
                  <a:lnTo>
                    <a:pt x="1251586" y="613943"/>
                  </a:lnTo>
                  <a:lnTo>
                    <a:pt x="1250951" y="606328"/>
                  </a:lnTo>
                  <a:lnTo>
                    <a:pt x="1250951" y="599031"/>
                  </a:lnTo>
                  <a:lnTo>
                    <a:pt x="1251586" y="592368"/>
                  </a:lnTo>
                  <a:lnTo>
                    <a:pt x="1251903" y="586022"/>
                  </a:lnTo>
                  <a:lnTo>
                    <a:pt x="1252856" y="579994"/>
                  </a:lnTo>
                  <a:lnTo>
                    <a:pt x="1254126" y="574283"/>
                  </a:lnTo>
                  <a:lnTo>
                    <a:pt x="1255713" y="569207"/>
                  </a:lnTo>
                  <a:lnTo>
                    <a:pt x="1257618" y="564130"/>
                  </a:lnTo>
                  <a:lnTo>
                    <a:pt x="1259841" y="559688"/>
                  </a:lnTo>
                  <a:lnTo>
                    <a:pt x="1262063" y="555564"/>
                  </a:lnTo>
                  <a:lnTo>
                    <a:pt x="1264603" y="551756"/>
                  </a:lnTo>
                  <a:lnTo>
                    <a:pt x="1267143" y="548266"/>
                  </a:lnTo>
                  <a:lnTo>
                    <a:pt x="1270636" y="545411"/>
                  </a:lnTo>
                  <a:lnTo>
                    <a:pt x="1273811" y="542873"/>
                  </a:lnTo>
                  <a:lnTo>
                    <a:pt x="1277303" y="540017"/>
                  </a:lnTo>
                  <a:lnTo>
                    <a:pt x="1261746" y="540017"/>
                  </a:lnTo>
                  <a:lnTo>
                    <a:pt x="1249363" y="540969"/>
                  </a:lnTo>
                  <a:lnTo>
                    <a:pt x="1239203" y="541286"/>
                  </a:lnTo>
                  <a:lnTo>
                    <a:pt x="1246188" y="537479"/>
                  </a:lnTo>
                  <a:lnTo>
                    <a:pt x="1253808" y="532720"/>
                  </a:lnTo>
                  <a:lnTo>
                    <a:pt x="1261111" y="527326"/>
                  </a:lnTo>
                  <a:lnTo>
                    <a:pt x="1268413" y="521615"/>
                  </a:lnTo>
                  <a:lnTo>
                    <a:pt x="1282701" y="511145"/>
                  </a:lnTo>
                  <a:lnTo>
                    <a:pt x="1289368" y="506703"/>
                  </a:lnTo>
                  <a:lnTo>
                    <a:pt x="1295401" y="502896"/>
                  </a:lnTo>
                  <a:lnTo>
                    <a:pt x="1303973" y="498771"/>
                  </a:lnTo>
                  <a:lnTo>
                    <a:pt x="1311911" y="494964"/>
                  </a:lnTo>
                  <a:lnTo>
                    <a:pt x="1320166" y="491156"/>
                  </a:lnTo>
                  <a:lnTo>
                    <a:pt x="1328103" y="487984"/>
                  </a:lnTo>
                  <a:lnTo>
                    <a:pt x="1336041" y="484811"/>
                  </a:lnTo>
                  <a:lnTo>
                    <a:pt x="1343978" y="482273"/>
                  </a:lnTo>
                  <a:lnTo>
                    <a:pt x="1359536" y="477831"/>
                  </a:lnTo>
                  <a:lnTo>
                    <a:pt x="1374141" y="474023"/>
                  </a:lnTo>
                  <a:lnTo>
                    <a:pt x="1388746" y="471485"/>
                  </a:lnTo>
                  <a:lnTo>
                    <a:pt x="1402716" y="469581"/>
                  </a:lnTo>
                  <a:lnTo>
                    <a:pt x="1416051" y="468630"/>
                  </a:lnTo>
                  <a:lnTo>
                    <a:pt x="1429386" y="468312"/>
                  </a:lnTo>
                  <a:close/>
                  <a:moveTo>
                    <a:pt x="750948" y="302529"/>
                  </a:moveTo>
                  <a:lnTo>
                    <a:pt x="748724" y="302846"/>
                  </a:lnTo>
                  <a:lnTo>
                    <a:pt x="746818" y="303797"/>
                  </a:lnTo>
                  <a:lnTo>
                    <a:pt x="744912" y="304431"/>
                  </a:lnTo>
                  <a:lnTo>
                    <a:pt x="743641" y="306017"/>
                  </a:lnTo>
                  <a:lnTo>
                    <a:pt x="742053" y="307602"/>
                  </a:lnTo>
                  <a:lnTo>
                    <a:pt x="741417" y="309188"/>
                  </a:lnTo>
                  <a:lnTo>
                    <a:pt x="740464" y="311725"/>
                  </a:lnTo>
                  <a:lnTo>
                    <a:pt x="740464" y="313310"/>
                  </a:lnTo>
                  <a:lnTo>
                    <a:pt x="740464" y="315847"/>
                  </a:lnTo>
                  <a:lnTo>
                    <a:pt x="741417" y="318067"/>
                  </a:lnTo>
                  <a:lnTo>
                    <a:pt x="742053" y="319970"/>
                  </a:lnTo>
                  <a:lnTo>
                    <a:pt x="743641" y="321238"/>
                  </a:lnTo>
                  <a:lnTo>
                    <a:pt x="744912" y="322507"/>
                  </a:lnTo>
                  <a:lnTo>
                    <a:pt x="746818" y="323458"/>
                  </a:lnTo>
                  <a:lnTo>
                    <a:pt x="748724" y="324410"/>
                  </a:lnTo>
                  <a:lnTo>
                    <a:pt x="750948" y="324410"/>
                  </a:lnTo>
                  <a:lnTo>
                    <a:pt x="988881" y="324410"/>
                  </a:lnTo>
                  <a:lnTo>
                    <a:pt x="991105" y="324410"/>
                  </a:lnTo>
                  <a:lnTo>
                    <a:pt x="993011" y="323458"/>
                  </a:lnTo>
                  <a:lnTo>
                    <a:pt x="994917" y="322507"/>
                  </a:lnTo>
                  <a:lnTo>
                    <a:pt x="996506" y="321238"/>
                  </a:lnTo>
                  <a:lnTo>
                    <a:pt x="997776" y="319970"/>
                  </a:lnTo>
                  <a:lnTo>
                    <a:pt x="998729" y="318067"/>
                  </a:lnTo>
                  <a:lnTo>
                    <a:pt x="999365" y="315847"/>
                  </a:lnTo>
                  <a:lnTo>
                    <a:pt x="999365" y="313310"/>
                  </a:lnTo>
                  <a:lnTo>
                    <a:pt x="999365" y="311725"/>
                  </a:lnTo>
                  <a:lnTo>
                    <a:pt x="998729" y="309188"/>
                  </a:lnTo>
                  <a:lnTo>
                    <a:pt x="997776" y="307602"/>
                  </a:lnTo>
                  <a:lnTo>
                    <a:pt x="996506" y="306017"/>
                  </a:lnTo>
                  <a:lnTo>
                    <a:pt x="994917" y="304431"/>
                  </a:lnTo>
                  <a:lnTo>
                    <a:pt x="993011" y="303797"/>
                  </a:lnTo>
                  <a:lnTo>
                    <a:pt x="991105" y="302846"/>
                  </a:lnTo>
                  <a:lnTo>
                    <a:pt x="988881" y="302529"/>
                  </a:lnTo>
                  <a:lnTo>
                    <a:pt x="750948" y="302529"/>
                  </a:lnTo>
                  <a:close/>
                  <a:moveTo>
                    <a:pt x="748724" y="219444"/>
                  </a:moveTo>
                  <a:lnTo>
                    <a:pt x="746818" y="220396"/>
                  </a:lnTo>
                  <a:lnTo>
                    <a:pt x="744912" y="221347"/>
                  </a:lnTo>
                  <a:lnTo>
                    <a:pt x="743641" y="222615"/>
                  </a:lnTo>
                  <a:lnTo>
                    <a:pt x="742053" y="224201"/>
                  </a:lnTo>
                  <a:lnTo>
                    <a:pt x="741417" y="226104"/>
                  </a:lnTo>
                  <a:lnTo>
                    <a:pt x="740464" y="228323"/>
                  </a:lnTo>
                  <a:lnTo>
                    <a:pt x="740464" y="230543"/>
                  </a:lnTo>
                  <a:lnTo>
                    <a:pt x="740464" y="232763"/>
                  </a:lnTo>
                  <a:lnTo>
                    <a:pt x="741417" y="234666"/>
                  </a:lnTo>
                  <a:lnTo>
                    <a:pt x="742053" y="236568"/>
                  </a:lnTo>
                  <a:lnTo>
                    <a:pt x="743641" y="237837"/>
                  </a:lnTo>
                  <a:lnTo>
                    <a:pt x="744912" y="239423"/>
                  </a:lnTo>
                  <a:lnTo>
                    <a:pt x="746818" y="240374"/>
                  </a:lnTo>
                  <a:lnTo>
                    <a:pt x="748724" y="241008"/>
                  </a:lnTo>
                  <a:lnTo>
                    <a:pt x="750948" y="241325"/>
                  </a:lnTo>
                  <a:lnTo>
                    <a:pt x="1133738" y="241325"/>
                  </a:lnTo>
                  <a:lnTo>
                    <a:pt x="1135644" y="241008"/>
                  </a:lnTo>
                  <a:lnTo>
                    <a:pt x="1137868" y="240374"/>
                  </a:lnTo>
                  <a:lnTo>
                    <a:pt x="1139456" y="239423"/>
                  </a:lnTo>
                  <a:lnTo>
                    <a:pt x="1141045" y="237837"/>
                  </a:lnTo>
                  <a:lnTo>
                    <a:pt x="1142316" y="236568"/>
                  </a:lnTo>
                  <a:lnTo>
                    <a:pt x="1143586" y="234666"/>
                  </a:lnTo>
                  <a:lnTo>
                    <a:pt x="1143904" y="232763"/>
                  </a:lnTo>
                  <a:lnTo>
                    <a:pt x="1144222" y="230543"/>
                  </a:lnTo>
                  <a:lnTo>
                    <a:pt x="1143904" y="228323"/>
                  </a:lnTo>
                  <a:lnTo>
                    <a:pt x="1143586" y="226104"/>
                  </a:lnTo>
                  <a:lnTo>
                    <a:pt x="1142316" y="224201"/>
                  </a:lnTo>
                  <a:lnTo>
                    <a:pt x="1141045" y="222615"/>
                  </a:lnTo>
                  <a:lnTo>
                    <a:pt x="1139456" y="221347"/>
                  </a:lnTo>
                  <a:lnTo>
                    <a:pt x="1137868" y="220396"/>
                  </a:lnTo>
                  <a:lnTo>
                    <a:pt x="1135644" y="219444"/>
                  </a:lnTo>
                  <a:lnTo>
                    <a:pt x="1133738" y="219444"/>
                  </a:lnTo>
                  <a:lnTo>
                    <a:pt x="750948" y="219444"/>
                  </a:lnTo>
                  <a:lnTo>
                    <a:pt x="748724" y="219444"/>
                  </a:lnTo>
                  <a:close/>
                  <a:moveTo>
                    <a:pt x="748724" y="141751"/>
                  </a:moveTo>
                  <a:lnTo>
                    <a:pt x="746818" y="142702"/>
                  </a:lnTo>
                  <a:lnTo>
                    <a:pt x="744912" y="143336"/>
                  </a:lnTo>
                  <a:lnTo>
                    <a:pt x="743641" y="144922"/>
                  </a:lnTo>
                  <a:lnTo>
                    <a:pt x="742053" y="146191"/>
                  </a:lnTo>
                  <a:lnTo>
                    <a:pt x="741417" y="148093"/>
                  </a:lnTo>
                  <a:lnTo>
                    <a:pt x="740464" y="150630"/>
                  </a:lnTo>
                  <a:lnTo>
                    <a:pt x="740464" y="152216"/>
                  </a:lnTo>
                  <a:lnTo>
                    <a:pt x="740464" y="154753"/>
                  </a:lnTo>
                  <a:lnTo>
                    <a:pt x="741417" y="156972"/>
                  </a:lnTo>
                  <a:lnTo>
                    <a:pt x="742053" y="158875"/>
                  </a:lnTo>
                  <a:lnTo>
                    <a:pt x="743641" y="160144"/>
                  </a:lnTo>
                  <a:lnTo>
                    <a:pt x="744912" y="161729"/>
                  </a:lnTo>
                  <a:lnTo>
                    <a:pt x="746818" y="162363"/>
                  </a:lnTo>
                  <a:lnTo>
                    <a:pt x="748724" y="163315"/>
                  </a:lnTo>
                  <a:lnTo>
                    <a:pt x="750948" y="163315"/>
                  </a:lnTo>
                  <a:lnTo>
                    <a:pt x="1133738" y="163315"/>
                  </a:lnTo>
                  <a:lnTo>
                    <a:pt x="1135644" y="163315"/>
                  </a:lnTo>
                  <a:lnTo>
                    <a:pt x="1137868" y="162363"/>
                  </a:lnTo>
                  <a:lnTo>
                    <a:pt x="1139456" y="161729"/>
                  </a:lnTo>
                  <a:lnTo>
                    <a:pt x="1141045" y="160144"/>
                  </a:lnTo>
                  <a:lnTo>
                    <a:pt x="1142316" y="158875"/>
                  </a:lnTo>
                  <a:lnTo>
                    <a:pt x="1143586" y="156972"/>
                  </a:lnTo>
                  <a:lnTo>
                    <a:pt x="1143904" y="154753"/>
                  </a:lnTo>
                  <a:lnTo>
                    <a:pt x="1144222" y="152216"/>
                  </a:lnTo>
                  <a:lnTo>
                    <a:pt x="1143904" y="150630"/>
                  </a:lnTo>
                  <a:lnTo>
                    <a:pt x="1143586" y="148093"/>
                  </a:lnTo>
                  <a:lnTo>
                    <a:pt x="1142316" y="146191"/>
                  </a:lnTo>
                  <a:lnTo>
                    <a:pt x="1141045" y="144922"/>
                  </a:lnTo>
                  <a:lnTo>
                    <a:pt x="1139456" y="143336"/>
                  </a:lnTo>
                  <a:lnTo>
                    <a:pt x="1137868" y="142702"/>
                  </a:lnTo>
                  <a:lnTo>
                    <a:pt x="1135644" y="141751"/>
                  </a:lnTo>
                  <a:lnTo>
                    <a:pt x="1133738" y="141751"/>
                  </a:lnTo>
                  <a:lnTo>
                    <a:pt x="750948" y="141751"/>
                  </a:lnTo>
                  <a:lnTo>
                    <a:pt x="748724" y="141751"/>
                  </a:lnTo>
                  <a:close/>
                  <a:moveTo>
                    <a:pt x="789068" y="0"/>
                  </a:moveTo>
                  <a:lnTo>
                    <a:pt x="1085770" y="0"/>
                  </a:lnTo>
                  <a:lnTo>
                    <a:pt x="1093712" y="317"/>
                  </a:lnTo>
                  <a:lnTo>
                    <a:pt x="1101336" y="635"/>
                  </a:lnTo>
                  <a:lnTo>
                    <a:pt x="1108960" y="1903"/>
                  </a:lnTo>
                  <a:lnTo>
                    <a:pt x="1116267" y="2854"/>
                  </a:lnTo>
                  <a:lnTo>
                    <a:pt x="1123573" y="4757"/>
                  </a:lnTo>
                  <a:lnTo>
                    <a:pt x="1130562" y="6660"/>
                  </a:lnTo>
                  <a:lnTo>
                    <a:pt x="1137868" y="8879"/>
                  </a:lnTo>
                  <a:lnTo>
                    <a:pt x="1144539" y="12051"/>
                  </a:lnTo>
                  <a:lnTo>
                    <a:pt x="1151210" y="14905"/>
                  </a:lnTo>
                  <a:lnTo>
                    <a:pt x="1157881" y="18393"/>
                  </a:lnTo>
                  <a:lnTo>
                    <a:pt x="1164235" y="21564"/>
                  </a:lnTo>
                  <a:lnTo>
                    <a:pt x="1170270" y="25687"/>
                  </a:lnTo>
                  <a:lnTo>
                    <a:pt x="1176306" y="29809"/>
                  </a:lnTo>
                  <a:lnTo>
                    <a:pt x="1181706" y="34566"/>
                  </a:lnTo>
                  <a:lnTo>
                    <a:pt x="1187424" y="39006"/>
                  </a:lnTo>
                  <a:lnTo>
                    <a:pt x="1192507" y="44079"/>
                  </a:lnTo>
                  <a:lnTo>
                    <a:pt x="1197590" y="49153"/>
                  </a:lnTo>
                  <a:lnTo>
                    <a:pt x="1202037" y="54861"/>
                  </a:lnTo>
                  <a:lnTo>
                    <a:pt x="1206802" y="60252"/>
                  </a:lnTo>
                  <a:lnTo>
                    <a:pt x="1210932" y="66277"/>
                  </a:lnTo>
                  <a:lnTo>
                    <a:pt x="1215062" y="72303"/>
                  </a:lnTo>
                  <a:lnTo>
                    <a:pt x="1218238" y="78645"/>
                  </a:lnTo>
                  <a:lnTo>
                    <a:pt x="1221733" y="84987"/>
                  </a:lnTo>
                  <a:lnTo>
                    <a:pt x="1224592" y="91964"/>
                  </a:lnTo>
                  <a:lnTo>
                    <a:pt x="1227768" y="98623"/>
                  </a:lnTo>
                  <a:lnTo>
                    <a:pt x="1229992" y="105917"/>
                  </a:lnTo>
                  <a:lnTo>
                    <a:pt x="1231898" y="112893"/>
                  </a:lnTo>
                  <a:lnTo>
                    <a:pt x="1233804" y="120187"/>
                  </a:lnTo>
                  <a:lnTo>
                    <a:pt x="1234757" y="127481"/>
                  </a:lnTo>
                  <a:lnTo>
                    <a:pt x="1236028" y="135092"/>
                  </a:lnTo>
                  <a:lnTo>
                    <a:pt x="1236345" y="143019"/>
                  </a:lnTo>
                  <a:lnTo>
                    <a:pt x="1236663" y="150630"/>
                  </a:lnTo>
                  <a:lnTo>
                    <a:pt x="1236663" y="296186"/>
                  </a:lnTo>
                  <a:lnTo>
                    <a:pt x="1236345" y="303797"/>
                  </a:lnTo>
                  <a:lnTo>
                    <a:pt x="1236028" y="311725"/>
                  </a:lnTo>
                  <a:lnTo>
                    <a:pt x="1234757" y="319019"/>
                  </a:lnTo>
                  <a:lnTo>
                    <a:pt x="1233804" y="326629"/>
                  </a:lnTo>
                  <a:lnTo>
                    <a:pt x="1231898" y="333606"/>
                  </a:lnTo>
                  <a:lnTo>
                    <a:pt x="1229992" y="340900"/>
                  </a:lnTo>
                  <a:lnTo>
                    <a:pt x="1227768" y="347876"/>
                  </a:lnTo>
                  <a:lnTo>
                    <a:pt x="1224592" y="354853"/>
                  </a:lnTo>
                  <a:lnTo>
                    <a:pt x="1221733" y="361512"/>
                  </a:lnTo>
                  <a:lnTo>
                    <a:pt x="1218238" y="367854"/>
                  </a:lnTo>
                  <a:lnTo>
                    <a:pt x="1215062" y="374197"/>
                  </a:lnTo>
                  <a:lnTo>
                    <a:pt x="1210932" y="380222"/>
                  </a:lnTo>
                  <a:lnTo>
                    <a:pt x="1206802" y="386247"/>
                  </a:lnTo>
                  <a:lnTo>
                    <a:pt x="1202037" y="391955"/>
                  </a:lnTo>
                  <a:lnTo>
                    <a:pt x="1197590" y="397346"/>
                  </a:lnTo>
                  <a:lnTo>
                    <a:pt x="1192507" y="402420"/>
                  </a:lnTo>
                  <a:lnTo>
                    <a:pt x="1187424" y="407811"/>
                  </a:lnTo>
                  <a:lnTo>
                    <a:pt x="1181706" y="412251"/>
                  </a:lnTo>
                  <a:lnTo>
                    <a:pt x="1176306" y="416690"/>
                  </a:lnTo>
                  <a:lnTo>
                    <a:pt x="1170270" y="420813"/>
                  </a:lnTo>
                  <a:lnTo>
                    <a:pt x="1164235" y="424935"/>
                  </a:lnTo>
                  <a:lnTo>
                    <a:pt x="1157881" y="428423"/>
                  </a:lnTo>
                  <a:lnTo>
                    <a:pt x="1151210" y="431912"/>
                  </a:lnTo>
                  <a:lnTo>
                    <a:pt x="1144539" y="434766"/>
                  </a:lnTo>
                  <a:lnTo>
                    <a:pt x="1137868" y="437303"/>
                  </a:lnTo>
                  <a:lnTo>
                    <a:pt x="1130562" y="440157"/>
                  </a:lnTo>
                  <a:lnTo>
                    <a:pt x="1123573" y="442059"/>
                  </a:lnTo>
                  <a:lnTo>
                    <a:pt x="1116267" y="443645"/>
                  </a:lnTo>
                  <a:lnTo>
                    <a:pt x="1108960" y="444914"/>
                  </a:lnTo>
                  <a:lnTo>
                    <a:pt x="1101336" y="446182"/>
                  </a:lnTo>
                  <a:lnTo>
                    <a:pt x="1093712" y="446499"/>
                  </a:lnTo>
                  <a:lnTo>
                    <a:pt x="1085770" y="446816"/>
                  </a:lnTo>
                  <a:lnTo>
                    <a:pt x="1060675" y="446816"/>
                  </a:lnTo>
                  <a:lnTo>
                    <a:pt x="1084500" y="523875"/>
                  </a:lnTo>
                  <a:lnTo>
                    <a:pt x="945996" y="446816"/>
                  </a:lnTo>
                  <a:lnTo>
                    <a:pt x="789068" y="446816"/>
                  </a:lnTo>
                  <a:lnTo>
                    <a:pt x="781444" y="446499"/>
                  </a:lnTo>
                  <a:lnTo>
                    <a:pt x="773502" y="446182"/>
                  </a:lnTo>
                  <a:lnTo>
                    <a:pt x="766196" y="444914"/>
                  </a:lnTo>
                  <a:lnTo>
                    <a:pt x="758889" y="443645"/>
                  </a:lnTo>
                  <a:lnTo>
                    <a:pt x="751583" y="442059"/>
                  </a:lnTo>
                  <a:lnTo>
                    <a:pt x="744277" y="440157"/>
                  </a:lnTo>
                  <a:lnTo>
                    <a:pt x="737288" y="437303"/>
                  </a:lnTo>
                  <a:lnTo>
                    <a:pt x="730299" y="434766"/>
                  </a:lnTo>
                  <a:lnTo>
                    <a:pt x="723946" y="431912"/>
                  </a:lnTo>
                  <a:lnTo>
                    <a:pt x="717275" y="428423"/>
                  </a:lnTo>
                  <a:lnTo>
                    <a:pt x="710921" y="424935"/>
                  </a:lnTo>
                  <a:lnTo>
                    <a:pt x="704886" y="420813"/>
                  </a:lnTo>
                  <a:lnTo>
                    <a:pt x="698850" y="416690"/>
                  </a:lnTo>
                  <a:lnTo>
                    <a:pt x="693132" y="412251"/>
                  </a:lnTo>
                  <a:lnTo>
                    <a:pt x="687731" y="407811"/>
                  </a:lnTo>
                  <a:lnTo>
                    <a:pt x="682649" y="402420"/>
                  </a:lnTo>
                  <a:lnTo>
                    <a:pt x="677566" y="397346"/>
                  </a:lnTo>
                  <a:lnTo>
                    <a:pt x="672801" y="391955"/>
                  </a:lnTo>
                  <a:lnTo>
                    <a:pt x="668354" y="386247"/>
                  </a:lnTo>
                  <a:lnTo>
                    <a:pt x="664224" y="380222"/>
                  </a:lnTo>
                  <a:lnTo>
                    <a:pt x="660094" y="374197"/>
                  </a:lnTo>
                  <a:lnTo>
                    <a:pt x="656600" y="367854"/>
                  </a:lnTo>
                  <a:lnTo>
                    <a:pt x="653106" y="361512"/>
                  </a:lnTo>
                  <a:lnTo>
                    <a:pt x="650247" y="354853"/>
                  </a:lnTo>
                  <a:lnTo>
                    <a:pt x="647705" y="347876"/>
                  </a:lnTo>
                  <a:lnTo>
                    <a:pt x="644846" y="340900"/>
                  </a:lnTo>
                  <a:lnTo>
                    <a:pt x="642940" y="333606"/>
                  </a:lnTo>
                  <a:lnTo>
                    <a:pt x="641669" y="326629"/>
                  </a:lnTo>
                  <a:lnTo>
                    <a:pt x="640081" y="319019"/>
                  </a:lnTo>
                  <a:lnTo>
                    <a:pt x="638810" y="311725"/>
                  </a:lnTo>
                  <a:lnTo>
                    <a:pt x="638493" y="303797"/>
                  </a:lnTo>
                  <a:lnTo>
                    <a:pt x="638175" y="296186"/>
                  </a:lnTo>
                  <a:lnTo>
                    <a:pt x="638175" y="150630"/>
                  </a:lnTo>
                  <a:lnTo>
                    <a:pt x="638493" y="143019"/>
                  </a:lnTo>
                  <a:lnTo>
                    <a:pt x="638810" y="135092"/>
                  </a:lnTo>
                  <a:lnTo>
                    <a:pt x="640081" y="127481"/>
                  </a:lnTo>
                  <a:lnTo>
                    <a:pt x="641669" y="120187"/>
                  </a:lnTo>
                  <a:lnTo>
                    <a:pt x="642940" y="112893"/>
                  </a:lnTo>
                  <a:lnTo>
                    <a:pt x="644846" y="105917"/>
                  </a:lnTo>
                  <a:lnTo>
                    <a:pt x="647705" y="98623"/>
                  </a:lnTo>
                  <a:lnTo>
                    <a:pt x="650247" y="91964"/>
                  </a:lnTo>
                  <a:lnTo>
                    <a:pt x="653106" y="84987"/>
                  </a:lnTo>
                  <a:lnTo>
                    <a:pt x="656600" y="78645"/>
                  </a:lnTo>
                  <a:lnTo>
                    <a:pt x="660094" y="72303"/>
                  </a:lnTo>
                  <a:lnTo>
                    <a:pt x="664224" y="66277"/>
                  </a:lnTo>
                  <a:lnTo>
                    <a:pt x="668354" y="60252"/>
                  </a:lnTo>
                  <a:lnTo>
                    <a:pt x="672801" y="54861"/>
                  </a:lnTo>
                  <a:lnTo>
                    <a:pt x="677566" y="49153"/>
                  </a:lnTo>
                  <a:lnTo>
                    <a:pt x="682649" y="44079"/>
                  </a:lnTo>
                  <a:lnTo>
                    <a:pt x="687731" y="39006"/>
                  </a:lnTo>
                  <a:lnTo>
                    <a:pt x="693132" y="34566"/>
                  </a:lnTo>
                  <a:lnTo>
                    <a:pt x="698850" y="29809"/>
                  </a:lnTo>
                  <a:lnTo>
                    <a:pt x="704886" y="25687"/>
                  </a:lnTo>
                  <a:lnTo>
                    <a:pt x="710921" y="21564"/>
                  </a:lnTo>
                  <a:lnTo>
                    <a:pt x="717275" y="18393"/>
                  </a:lnTo>
                  <a:lnTo>
                    <a:pt x="723946" y="14905"/>
                  </a:lnTo>
                  <a:lnTo>
                    <a:pt x="730299" y="12051"/>
                  </a:lnTo>
                  <a:lnTo>
                    <a:pt x="737288" y="8879"/>
                  </a:lnTo>
                  <a:lnTo>
                    <a:pt x="744277" y="6660"/>
                  </a:lnTo>
                  <a:lnTo>
                    <a:pt x="751583" y="4757"/>
                  </a:lnTo>
                  <a:lnTo>
                    <a:pt x="758889" y="2854"/>
                  </a:lnTo>
                  <a:lnTo>
                    <a:pt x="766196" y="1903"/>
                  </a:lnTo>
                  <a:lnTo>
                    <a:pt x="773502" y="635"/>
                  </a:lnTo>
                  <a:lnTo>
                    <a:pt x="781444" y="317"/>
                  </a:lnTo>
                  <a:lnTo>
                    <a:pt x="78906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778853" y="2028599"/>
            <a:ext cx="1500662" cy="471322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r>
              <a:rPr lang="en-US" altLang="zh-CN" sz="90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900" dirty="0">
                <a:latin typeface="微软雅黑" pitchFamily="34" charset="-122"/>
                <a:ea typeface="微软雅黑" pitchFamily="34" charset="-122"/>
              </a:rPr>
              <a:t>魏晋南北朝的政治概况</a:t>
            </a:r>
            <a:endParaRPr lang="en-US" altLang="zh-CN" sz="9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900" dirty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900" dirty="0">
                <a:latin typeface="微软雅黑" pitchFamily="34" charset="-122"/>
                <a:ea typeface="微软雅黑" pitchFamily="34" charset="-122"/>
              </a:rPr>
              <a:t>北魏孝文帝改革</a:t>
            </a:r>
            <a:endParaRPr lang="en-US" altLang="zh-CN" sz="9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900" dirty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900" dirty="0">
                <a:latin typeface="微软雅黑" pitchFamily="34" charset="-122"/>
                <a:ea typeface="微软雅黑" pitchFamily="34" charset="-122"/>
              </a:rPr>
              <a:t>魏晋南北朝的经济与文化</a:t>
            </a:r>
            <a:endParaRPr lang="en-US" altLang="zh-CN" sz="9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58">
            <a:extLst>
              <a:ext uri="{FF2B5EF4-FFF2-40B4-BE49-F238E27FC236}">
                <a16:creationId xmlns:a16="http://schemas.microsoft.com/office/drawing/2014/main" xmlns="" id="{F9AD9ECE-3FC2-4058-A7B3-2C8C21352592}"/>
              </a:ext>
            </a:extLst>
          </p:cNvPr>
          <p:cNvSpPr txBox="1"/>
          <p:nvPr/>
        </p:nvSpPr>
        <p:spPr>
          <a:xfrm>
            <a:off x="3485020" y="2092856"/>
            <a:ext cx="1698117" cy="425156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隋唐时期的政治</a:t>
            </a:r>
            <a:endParaRPr lang="en-US" altLang="zh-CN" sz="1200" dirty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200" dirty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200" dirty="0">
                <a:latin typeface="微软雅黑" pitchFamily="34" charset="-122"/>
                <a:ea typeface="微软雅黑" pitchFamily="34" charset="-122"/>
              </a:rPr>
              <a:t>隋唐的经济文化</a:t>
            </a:r>
          </a:p>
        </p:txBody>
      </p:sp>
    </p:spTree>
    <p:extLst>
      <p:ext uri="{BB962C8B-B14F-4D97-AF65-F5344CB8AC3E}">
        <p14:creationId xmlns:p14="http://schemas.microsoft.com/office/powerpoint/2010/main" val="495531687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9D5B4EE-8B34-46CB-8FB7-8E85055D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3449562" cy="3039339"/>
          </a:xfrm>
        </p:spPr>
        <p:txBody>
          <a:bodyPr/>
          <a:lstStyle/>
          <a:p>
            <a:pPr marL="106363" indent="342900">
              <a:lnSpc>
                <a:spcPct val="150000"/>
              </a:lnSpc>
            </a:pP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唐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沿用隋开辟的大运河。唐高祖、唐太宗在位期间，每年从外地通过运河输送到长安的粮食约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万石。 唐玄宗天宝年间增加到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250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万石。安史之乱后，唐朝还能再延续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150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多年，很重要的原因就是靠运河转动的东南财赋支持。大运河把长安、洛阳、涿郡、江都（ 扬州 ）、余杭（杭州）等通都大邑联系起来。杭州在中唐以后日益繁华，“万商所聚，百货所殖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结合材料概括大运河在唐朝发挥作用</a:t>
            </a:r>
          </a:p>
          <a:p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为京师转运粮食财富，对维持唐朝后期的统治发挥了重要作用</a:t>
            </a:r>
            <a:r>
              <a:rPr lang="zh-CN" altLang="en-US" sz="800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；有利于</a:t>
            </a:r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南北交通和经济文化交流，促进城市商业繁荣。</a:t>
            </a:r>
          </a:p>
          <a:p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A5C9804-5BC9-454C-A206-4D5D4448C5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68" y="179010"/>
            <a:ext cx="2053959" cy="24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53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9D5B4EE-8B34-46CB-8FB7-8E85055D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039" y="539431"/>
            <a:ext cx="3276355" cy="209973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隋唐时期的经济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）商业的进一步发展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国内商贸的繁荣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8775" indent="-358775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长安城是国际大都市，广州是重要外贸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港口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8775" indent="-358775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唐朝后期部分繁华的城市出现夜市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8775" indent="-358775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农村地区出现草市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buNone/>
            </a:pPr>
            <a:endParaRPr lang="en-US" altLang="zh-CN" sz="1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6A6C099-E88B-4F8B-8914-780CC1A62A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64" y="205068"/>
            <a:ext cx="2522894" cy="276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99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9D5B4EE-8B34-46CB-8FB7-8E85055D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811"/>
            <a:ext cx="3276355" cy="30393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扬州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隋唐时代为东南水利交通枢纽，也是重要的国内外贸易都会。唐代扬州是全国最大的物资转运站和集散地，又是工商业最发达的城市。手工业产品以铜镜最负盛名，丝织业、造船业也很发达。中唐以后，这里成为中央政府倚办转输赋税的重镇。</a:t>
            </a:r>
          </a:p>
          <a:p>
            <a:pPr algn="r">
              <a:lnSpc>
                <a:spcPct val="100000"/>
              </a:lnSpc>
            </a:pPr>
            <a:r>
              <a:rPr lang="en-US" altLang="zh-CN" sz="10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1000" dirty="0">
                <a:latin typeface="楷体" panose="02010609060101010101" pitchFamily="49" charset="-122"/>
                <a:ea typeface="楷体" panose="02010609060101010101" pitchFamily="49" charset="-122"/>
              </a:rPr>
              <a:t>严文明</a:t>
            </a:r>
            <a:r>
              <a:rPr lang="en-US" altLang="zh-CN" sz="10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000" dirty="0">
                <a:latin typeface="楷体" panose="02010609060101010101" pitchFamily="49" charset="-122"/>
                <a:ea typeface="楷体" panose="02010609060101010101" pitchFamily="49" charset="-122"/>
              </a:rPr>
              <a:t>中华文明史</a:t>
            </a:r>
            <a:r>
              <a:rPr lang="en-US" altLang="zh-CN" sz="10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    (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唐开元十三年</a:t>
            </a:r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东至宋汴，西至岐州，夹路列店肆待客，酒馔丰溢。每店皆驴赁客乘，倏忽数十里，谓之驿驴。南诣荆襄，北至太原、范阳，西至蜀川、凉府，皆有店肆，以供商旅，远适数千里，不持寸刃。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杜佑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通典</a:t>
            </a:r>
            <a:r>
              <a:rPr lang="en-US" altLang="zh-CN" sz="11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  <a:p>
            <a:pPr marL="0" indent="0" algn="r">
              <a:buNone/>
            </a:pPr>
            <a:endParaRPr lang="en-US" altLang="zh-CN" sz="1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EEE6F2A-7D38-43EB-9853-9ADBE3D6D1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55" y="175289"/>
            <a:ext cx="2233915" cy="268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27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9D5B4EE-8B34-46CB-8FB7-8E85055D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2944310" cy="21384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隋唐时期的经济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）商业的进一步发展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对外贸易的繁荣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58775" indent="-358775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海、陆“丝路”空前繁荣。</a:t>
            </a:r>
          </a:p>
          <a:p>
            <a:pPr marL="358775" indent="-358775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采取对外开放、友好的政策。</a:t>
            </a:r>
          </a:p>
          <a:p>
            <a:pPr marL="358775" indent="-358775">
              <a:lnSpc>
                <a:spcPct val="150000"/>
              </a:lnSpc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设立专门的机构进行管理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 descr="2010111709530874144938">
            <a:extLst>
              <a:ext uri="{FF2B5EF4-FFF2-40B4-BE49-F238E27FC236}">
                <a16:creationId xmlns:a16="http://schemas.microsoft.com/office/drawing/2014/main" xmlns="" id="{2408A62C-5EA7-4616-888D-E7CBF838D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961" y="564220"/>
            <a:ext cx="3343055" cy="217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6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9D5B4EE-8B34-46CB-8FB7-8E85055D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3197982" cy="303933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年北京卷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在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埃及、伊朗、巴基斯坦等地，发现了大量唐代瓷器碎片，其中包括唐三彩、邢州白瓷、越州黄褐釉瓷等。在我国海南岛东南部海滩和西沙群岛海域，也发现了成捆叠堆的唐宋时期瓷器。 唐宋时期，广州出现几种新行业：和香（把舶来的香料制成香品）、解犀（把舶来的象牙和犀牛角进行切割）、译人（翻译）和舶牙（舶来品交易经纪人）．每年进入广州的外国人约一万人次，广州出现了供外国人居住、经商的“蕃坊”。 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结合所学，概述海上丝绸之路对唐代社会经济的影响。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图片 9" descr="2010111709530874144938">
            <a:extLst>
              <a:ext uri="{FF2B5EF4-FFF2-40B4-BE49-F238E27FC236}">
                <a16:creationId xmlns:a16="http://schemas.microsoft.com/office/drawing/2014/main" xmlns="" id="{2408A62C-5EA7-4616-888D-E7CBF838D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883" y="133629"/>
            <a:ext cx="2465134" cy="160324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A207945-6EEC-4E7E-B1F7-8C87EEF5CF0D}"/>
              </a:ext>
            </a:extLst>
          </p:cNvPr>
          <p:cNvSpPr/>
          <p:nvPr/>
        </p:nvSpPr>
        <p:spPr>
          <a:xfrm>
            <a:off x="3209882" y="1710333"/>
            <a:ext cx="2550361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有利于提升唐宋经济在世界经济中的地位，提高国际影响力；有利于引进外国丰富的物品和多样的文化，促进唐宋时期文化的多元化、开放化、融合化；有利于传播中国的传统文化，提升中国文化的影响力；有利于形成多元思想交融的局面，繁荣唐宋时期的思想、手工业等领域；有利于促进唐宋时期的国际交流，融入国际社会。 </a:t>
            </a:r>
          </a:p>
        </p:txBody>
      </p:sp>
    </p:spTree>
    <p:extLst>
      <p:ext uri="{BB962C8B-B14F-4D97-AF65-F5344CB8AC3E}">
        <p14:creationId xmlns:p14="http://schemas.microsoft.com/office/powerpoint/2010/main" val="56675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9D5B4EE-8B34-46CB-8FB7-8E85055D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0950"/>
            <a:ext cx="5761038" cy="3039339"/>
          </a:xfrm>
        </p:spPr>
        <p:txBody>
          <a:bodyPr>
            <a:normAutofit/>
          </a:bodyPr>
          <a:lstStyle/>
          <a:p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隋唐时期的经济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）经济重心的南移</a:t>
            </a:r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①阶段划分：</a:t>
            </a: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②表现</a:t>
            </a: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农业生产进步、产量增加</a:t>
            </a: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手工业、商业、航运业发达</a:t>
            </a: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商业大城市的不断增加</a:t>
            </a: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③原因</a:t>
            </a: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北方战乱破坏，人口大量南迁</a:t>
            </a: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先进技术的传播与改进</a:t>
            </a: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自然条件的优越和充分的开发</a:t>
            </a:r>
          </a:p>
          <a:p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④影响：南方经济发展、文化重心逐渐南移。</a:t>
            </a:r>
          </a:p>
          <a:p>
            <a:endParaRPr lang="en-US" altLang="zh-CN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A9878398-17B2-4507-8B00-2457B5070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917" y="574148"/>
            <a:ext cx="3617121" cy="186204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1100" b="1" dirty="0">
                <a:latin typeface="楷体" panose="02010609060101010101" pitchFamily="49" charset="-122"/>
                <a:ea typeface="楷体" panose="02010609060101010101" pitchFamily="49" charset="-122"/>
              </a:rPr>
              <a:t>经过东吴、东晋、南朝的开发，江南地区初步形成了稻麦兼种的作物体系，南方耕地面积和产量大幅度提高。农业产生带动了手工业和商业的进步，在南方出现了像建康（南京）这样人口上百万的大城市。中唐以后，南方无论是农业、手工业，还是商业都会，都在继续加速发展，逐渐超过了北方。</a:t>
            </a:r>
            <a:endParaRPr lang="en-US" altLang="zh-CN" sz="11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800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岳麓版高中历史必修二</a:t>
            </a:r>
            <a:r>
              <a:rPr lang="en-US" altLang="zh-CN" sz="800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800" dirty="0">
                <a:latin typeface="微软雅黑" pitchFamily="34" charset="-122"/>
                <a:ea typeface="微软雅黑" pitchFamily="34" charset="-122"/>
              </a:rPr>
              <a:t>区域经济和重心南移</a:t>
            </a:r>
            <a:r>
              <a:rPr lang="en-US" altLang="zh-CN" sz="800" dirty="0"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B295D78-0027-462C-A7DF-D72A4D0E9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315" y="134179"/>
            <a:ext cx="3220007" cy="402064"/>
          </a:xfrm>
          <a:prstGeom prst="rect">
            <a:avLst/>
          </a:prstGeom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xmlns="" id="{D96D2CE8-CFC6-45FB-994D-D822D72D71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68323"/>
              </p:ext>
            </p:extLst>
          </p:nvPr>
        </p:nvGraphicFramePr>
        <p:xfrm>
          <a:off x="3101512" y="2462990"/>
          <a:ext cx="2659525" cy="57820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38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60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52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4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南北方城市数量对比</a:t>
                      </a:r>
                      <a:endParaRPr lang="zh-CN" sz="900" b="1" kern="10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东汉后期</a:t>
                      </a:r>
                      <a:endParaRPr lang="zh-CN" sz="900" b="1" kern="10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唐朝前期</a:t>
                      </a:r>
                      <a:endParaRPr lang="zh-CN" sz="900" b="1" kern="10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黄河流域</a:t>
                      </a:r>
                      <a:endParaRPr lang="zh-CN" sz="900" b="1" kern="10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765</a:t>
                      </a:r>
                      <a:endParaRPr lang="zh-CN" sz="900" b="1" kern="10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669</a:t>
                      </a:r>
                      <a:endParaRPr lang="zh-CN" sz="900" b="1" kern="10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6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9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长江流域</a:t>
                      </a:r>
                      <a:endParaRPr lang="zh-CN" sz="900" b="1" kern="10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342</a:t>
                      </a:r>
                      <a:endParaRPr lang="zh-CN" sz="900" b="1" kern="10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611</a:t>
                      </a:r>
                      <a:endParaRPr lang="zh-CN" sz="900" b="1" kern="10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97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9D5B4EE-8B34-46CB-8FB7-8E85055D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5761039" cy="3039339"/>
          </a:xfrm>
        </p:spPr>
        <p:txBody>
          <a:bodyPr>
            <a:norm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隋唐时期的文化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）隋唐时期文化繁荣的原因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B2B0239-5A19-4F0F-815B-DE3C0DADFE4C}"/>
              </a:ext>
            </a:extLst>
          </p:cNvPr>
          <p:cNvSpPr/>
          <p:nvPr/>
        </p:nvSpPr>
        <p:spPr>
          <a:xfrm>
            <a:off x="104280" y="518925"/>
            <a:ext cx="3732513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隋唐时期，中华文化辉煌灿烂，光照四邻。</a:t>
            </a:r>
            <a:r>
              <a:rPr lang="zh-CN" altLang="en-US" sz="1100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国家统一强盛，经济繁荣，为文化的繁荣莫定了雄厚的基础。</a:t>
            </a:r>
            <a:r>
              <a:rPr lang="zh-CN" altLang="en-US" sz="1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隋唐尤其是唐朝的统治者，推行</a:t>
            </a:r>
            <a:r>
              <a:rPr lang="zh-CN" altLang="en-US" sz="1100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开明、兼容的文化政策为文化发展创造了有利的氛国</a:t>
            </a:r>
            <a:r>
              <a:rPr lang="zh-CN" altLang="en-US" sz="1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1100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国内各族交往密切，在文化上互相交流、融合</a:t>
            </a:r>
            <a:r>
              <a:rPr lang="zh-CN" altLang="en-US" sz="1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，为中华文化增添了刚劲、豪爽热烈、活波的多民族色彩；</a:t>
            </a:r>
            <a:r>
              <a:rPr lang="zh-CN" altLang="en-US" sz="1100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中国和亚洲、欧洲以至非洲都有频繁的往来，文化上得以吸收</a:t>
            </a:r>
            <a:r>
              <a:rPr lang="zh-CN" altLang="en-US" sz="11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外来的优秀成分。隋唐两代</a:t>
            </a:r>
            <a:r>
              <a:rPr lang="zh-CN" altLang="en-US" sz="1100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继承发扬了历代传统文化，尤其是魏晋南北朝的文化。</a:t>
            </a:r>
            <a:endParaRPr lang="en-US" altLang="zh-CN" sz="1100" u="sng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——《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朝阳区目标与检测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》P21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094705F-4724-4482-B939-9F8CAE96A7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793" y="1548191"/>
            <a:ext cx="1890032" cy="141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55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9D5B4EE-8B34-46CB-8FB7-8E85055D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5761039" cy="3039339"/>
          </a:xfrm>
        </p:spPr>
        <p:txBody>
          <a:bodyPr>
            <a:norm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隋唐时期的文化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）三教合一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xmlns="" id="{A870520F-0C17-4ACC-8503-8E317FB6E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589914"/>
              </p:ext>
            </p:extLst>
          </p:nvPr>
        </p:nvGraphicFramePr>
        <p:xfrm>
          <a:off x="1533913" y="79831"/>
          <a:ext cx="4034736" cy="1618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1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23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15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背景</a:t>
                      </a:r>
                      <a:endParaRPr lang="zh-CN" altLang="en-US" sz="1000" b="1" dirty="0">
                        <a:solidFill>
                          <a:srgbClr val="FFFF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魏晋南北朝时期，佛教、道教迅速传播，儒学有了新发展。</a:t>
                      </a:r>
                      <a:endParaRPr lang="zh-CN" altLang="en-US" sz="1000" b="1" dirty="0">
                        <a:solidFill>
                          <a:srgbClr val="FFFF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1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</a:t>
                      </a:r>
                      <a:endParaRPr lang="zh-CN" altLang="en-US" sz="1000" b="1" dirty="0">
                        <a:solidFill>
                          <a:srgbClr val="FFFF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隋朝儒学家提出“三教合归儒”的主张，即“三教合一”。</a:t>
                      </a:r>
                      <a:endParaRPr lang="en-US" altLang="zh-CN" sz="1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唐朝统治者风行“三教并行”政策，即尊道、礼佛、崇儒。</a:t>
                      </a:r>
                      <a:endParaRPr lang="en-US" altLang="zh-CN" sz="1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“三教合一”的潮流弥漫社会生活各个领域。</a:t>
                      </a:r>
                      <a:endParaRPr lang="zh-CN" altLang="en-US" sz="1000" b="1" dirty="0">
                        <a:solidFill>
                          <a:srgbClr val="FFFF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1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影响</a:t>
                      </a:r>
                      <a:endParaRPr lang="zh-CN" altLang="en-US" sz="1000" b="1" dirty="0">
                        <a:solidFill>
                          <a:srgbClr val="FFFF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儒学正统地位受到挑战，韩愈提出复兴儒学。</a:t>
                      </a:r>
                      <a:endParaRPr lang="en-US" altLang="zh-CN" sz="1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三教相互吸收、相互渗透，影响思想文化发展。</a:t>
                      </a:r>
                      <a:endParaRPr lang="zh-CN" altLang="en-US" sz="1000" b="1" dirty="0">
                        <a:solidFill>
                          <a:srgbClr val="FFFF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AB189727-140D-4B48-A625-62DB9B4C510F}"/>
              </a:ext>
            </a:extLst>
          </p:cNvPr>
          <p:cNvSpPr/>
          <p:nvPr/>
        </p:nvSpPr>
        <p:spPr>
          <a:xfrm>
            <a:off x="103274" y="1763158"/>
            <a:ext cx="5610516" cy="11264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“佛教见性，道教保命，儒教明伦，纲常是正。农流务本，墨流备世，名流责实，法流辅制，纵横应对，小说咨询，阴阳顺天，医流原人，杂流兼通，述而不作。</a:t>
            </a:r>
            <a:r>
              <a:rPr lang="en-US" altLang="zh-CN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1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曲士偏执，党同排异，毋患多岐，各有所施。要在圆融，一以贯之。三教一体，九流一源，百家一理，万法一门。”</a:t>
            </a:r>
            <a:endParaRPr lang="en-US" altLang="zh-CN" sz="11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en-US" altLang="zh-CN" sz="1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1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唐肃宗</a:t>
            </a:r>
            <a:r>
              <a:rPr lang="en-US" altLang="zh-CN" sz="1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三教圣象赞</a:t>
            </a:r>
            <a:r>
              <a:rPr lang="en-US" altLang="zh-CN" sz="1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1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956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9D5B4EE-8B34-46CB-8FB7-8E85055D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3629"/>
            <a:ext cx="5761039" cy="3039339"/>
          </a:xfrm>
        </p:spPr>
        <p:txBody>
          <a:bodyPr>
            <a:norm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隋唐时期的</a:t>
            </a:r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文化      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）唐代的科学技术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ADB25B92-61B8-4287-826B-9A524754C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69743"/>
              </p:ext>
            </p:extLst>
          </p:nvPr>
        </p:nvGraphicFramePr>
        <p:xfrm>
          <a:off x="108752" y="401202"/>
          <a:ext cx="5600438" cy="63620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405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75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27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5687">
                  <a:extLst>
                    <a:ext uri="{9D8B030D-6E8A-4147-A177-3AD203B41FA5}">
                      <a16:colId xmlns:a16="http://schemas.microsoft.com/office/drawing/2014/main" xmlns="" val="2692460882"/>
                    </a:ext>
                  </a:extLst>
                </a:gridCol>
                <a:gridCol w="1118932">
                  <a:extLst>
                    <a:ext uri="{9D8B030D-6E8A-4147-A177-3AD203B41FA5}">
                      <a16:colId xmlns:a16="http://schemas.microsoft.com/office/drawing/2014/main" xmlns="" val="169372485"/>
                    </a:ext>
                  </a:extLst>
                </a:gridCol>
                <a:gridCol w="1240556">
                  <a:extLst>
                    <a:ext uri="{9D8B030D-6E8A-4147-A177-3AD203B41FA5}">
                      <a16:colId xmlns:a16="http://schemas.microsoft.com/office/drawing/2014/main" xmlns="" val="445479758"/>
                    </a:ext>
                  </a:extLst>
                </a:gridCol>
              </a:tblGrid>
              <a:tr h="219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800" b="1" kern="10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天文学</a:t>
                      </a:r>
                      <a:endParaRPr lang="zh-CN" sz="900" b="1" kern="10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数学</a:t>
                      </a:r>
                      <a:endParaRPr lang="zh-CN" sz="900" b="1" kern="10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农学</a:t>
                      </a:r>
                      <a:endParaRPr lang="zh-CN" sz="900" b="1" kern="10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医学</a:t>
                      </a:r>
                      <a:endParaRPr lang="zh-CN" sz="900" b="1" kern="10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四大发明</a:t>
                      </a:r>
                      <a:endParaRPr lang="zh-CN" sz="900" b="1" kern="10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唐代</a:t>
                      </a:r>
                      <a:endParaRPr lang="zh-CN" sz="900" b="1" kern="10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创制黄道游仪</a:t>
                      </a:r>
                      <a:endParaRPr lang="en-US" altLang="zh-CN" sz="900" b="1" kern="10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创制水运浑象仪</a:t>
                      </a:r>
                      <a:endParaRPr lang="en-US" altLang="zh-CN" sz="900" b="1" kern="10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实测子午线长度</a:t>
                      </a:r>
                      <a:endParaRPr lang="zh-CN" sz="900" b="1" kern="10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敦煌算数</a:t>
                      </a:r>
                      <a:endParaRPr lang="zh-CN" sz="900" b="1" kern="10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陆羽</a:t>
                      </a:r>
                      <a:r>
                        <a:rPr lang="en-US" altLang="zh-CN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《</a:t>
                      </a:r>
                      <a:r>
                        <a:rPr lang="zh-CN" altLang="en-US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茶经</a:t>
                      </a:r>
                      <a:r>
                        <a:rPr lang="en-US" altLang="zh-CN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》</a:t>
                      </a:r>
                      <a:endParaRPr lang="zh-CN" sz="900" b="1" kern="10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孙思邈</a:t>
                      </a:r>
                      <a:r>
                        <a:rPr lang="en-US" altLang="zh-CN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《</a:t>
                      </a:r>
                      <a:r>
                        <a:rPr lang="zh-CN" altLang="en-US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千金方</a:t>
                      </a:r>
                      <a:r>
                        <a:rPr lang="en-US" altLang="zh-CN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》</a:t>
                      </a:r>
                      <a:endParaRPr lang="zh-CN" sz="900" b="1" kern="10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火药的使用</a:t>
                      </a:r>
                      <a:endParaRPr lang="en-US" altLang="zh-CN" sz="900" b="1" kern="10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900" b="1" kern="100" dirty="0">
                          <a:solidFill>
                            <a:sysClr val="windowText" lastClr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/>
                        </a:rPr>
                        <a:t>雕版印刷术</a:t>
                      </a:r>
                      <a:endParaRPr lang="zh-CN" sz="900" b="1" kern="100" dirty="0">
                        <a:solidFill>
                          <a:sysClr val="windowText" lastClr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0687192-EA09-4B01-9310-3D6ABCC5F9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6" y="1153362"/>
            <a:ext cx="1145666" cy="162004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8F5896F-24C9-4FC8-9720-AFDD7E76B7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11" y="1153361"/>
            <a:ext cx="1795062" cy="162004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8E9EF45C-35D2-4B1A-AB88-9610E1D1D3D0}"/>
              </a:ext>
            </a:extLst>
          </p:cNvPr>
          <p:cNvSpPr/>
          <p:nvPr/>
        </p:nvSpPr>
        <p:spPr>
          <a:xfrm>
            <a:off x="314567" y="2773405"/>
            <a:ext cx="10008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黄道游仪复制图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2DA51BAD-5C24-48D5-BF3D-FFAAC9C8BC99}"/>
              </a:ext>
            </a:extLst>
          </p:cNvPr>
          <p:cNvSpPr/>
          <p:nvPr/>
        </p:nvSpPr>
        <p:spPr>
          <a:xfrm>
            <a:off x="2098979" y="2822640"/>
            <a:ext cx="11598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水运浑象仪拆解图</a:t>
            </a:r>
          </a:p>
        </p:txBody>
      </p:sp>
      <p:pic>
        <p:nvPicPr>
          <p:cNvPr id="18" name="Picture 6" descr="pgcp29">
            <a:extLst>
              <a:ext uri="{FF2B5EF4-FFF2-40B4-BE49-F238E27FC236}">
                <a16:creationId xmlns:a16="http://schemas.microsoft.com/office/drawing/2014/main" xmlns="" id="{19DB3D93-920A-4761-99B2-B270452DE353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64" y="1336147"/>
            <a:ext cx="2334367" cy="68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7">
            <a:extLst>
              <a:ext uri="{FF2B5EF4-FFF2-40B4-BE49-F238E27FC236}">
                <a16:creationId xmlns:a16="http://schemas.microsoft.com/office/drawing/2014/main" xmlns="" id="{41328160-CE2D-4857-AEF1-0ABAF838A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55" y="1102796"/>
            <a:ext cx="227703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最早有明确时间记载的印刷品《金刚经》（唐）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74D1F290-8472-4C8C-A70A-E71D3D2DC3BA}"/>
              </a:ext>
            </a:extLst>
          </p:cNvPr>
          <p:cNvSpPr/>
          <p:nvPr/>
        </p:nvSpPr>
        <p:spPr>
          <a:xfrm>
            <a:off x="3384664" y="2044246"/>
            <a:ext cx="233436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最早关于火药应用于军事的记载：</a:t>
            </a:r>
            <a:r>
              <a:rPr lang="zh-CN" altLang="en-US" sz="9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公元</a:t>
            </a:r>
            <a:r>
              <a:rPr lang="en-US" altLang="zh-CN" sz="9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904</a:t>
            </a:r>
            <a:r>
              <a:rPr lang="zh-CN" altLang="en-US" sz="9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年，杨行密军围攻豫章</a:t>
            </a:r>
            <a:r>
              <a:rPr lang="en-US" altLang="zh-CN" sz="9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﹙</a:t>
            </a:r>
            <a:r>
              <a:rPr lang="zh-CN" altLang="en-US" sz="9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今江西南昌</a:t>
            </a:r>
            <a:r>
              <a:rPr lang="en-US" altLang="zh-CN" sz="9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﹚</a:t>
            </a:r>
            <a:r>
              <a:rPr lang="zh-CN" altLang="en-US" sz="9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，部将郑璠命所部“发机飞火，烧龙沙门，率壮士突火先登入城，焦灼被体。 </a:t>
            </a:r>
            <a:endParaRPr lang="zh-CN" alt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356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39339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9D5B4EE-8B34-46CB-8FB7-8E85055D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5761039" cy="3039339"/>
          </a:xfrm>
        </p:spPr>
        <p:txBody>
          <a:bodyPr>
            <a:normAutofit/>
          </a:bodyPr>
          <a:lstStyle/>
          <a:p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隋唐时期的文化</a:t>
            </a: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）唐代文学的</a:t>
            </a:r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繁荣       </a:t>
            </a:r>
            <a:r>
              <a:rPr lang="zh-CN" altLang="zh-CN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唐诗的繁荣</a:t>
            </a: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    唐代诗歌的成就尤为突出，唐代诗人之众和作品之多都超过了以往各代。仅</a:t>
            </a:r>
            <a:r>
              <a: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全唐诗</a:t>
            </a:r>
            <a:r>
              <a: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所录就有两千三百多人，近五万首诗。唐诗内容的广泛也是空前的。</a:t>
            </a:r>
            <a:r>
              <a: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它有丰富的社会生活内容，也有祖国壮丽的自然景色的画面。</a:t>
            </a:r>
            <a:r>
              <a: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在艺术上，唐诗也达到高度成熟的境地。除李白和杜甫两个伟大诗人外，其他如陈子昂、盂浩然、王维、高适、白居易、韩愈、李贺、杜牧、李商隐等人，也都各自具有独创的风格，在诗歌史上形成了百花争艳的繁荣局面，使我国文学里现实主义和浪漫主义的传统，得到了丰富和发展。 </a:t>
            </a:r>
          </a:p>
          <a:p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根据材料一，概括唐代诗歌艺术成就有哪些特点。结合所学知识指出唐代诗歌艺术成就斐然的主要因素。 </a:t>
            </a: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特点：诗人和作品众多，内容广泛，创作艺术高度成熟，风格多样、百花争艳，空前繁荣。</a:t>
            </a:r>
            <a:endParaRPr lang="en-US" altLang="zh-CN" sz="8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因素：政治安定，经济繁荣，对外交流频繁，科举制度的促进和教育的发展等。 </a:t>
            </a:r>
            <a:endParaRPr lang="en-US" altLang="zh-CN" sz="8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②唐传奇的产生</a:t>
            </a:r>
            <a:endParaRPr lang="en-US" altLang="zh-CN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概念：唐人小说的通称</a:t>
            </a:r>
            <a:endParaRPr lang="en-US" altLang="zh-CN" sz="8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原因：文学自身的发展；商品经济的发展和市民的壮大；佛教的影响。</a:t>
            </a:r>
            <a:endParaRPr lang="en-US" altLang="zh-CN" sz="8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评价：标志中国小说渐趋成熟，对后世小说和戏曲发展产生影响。</a:t>
            </a:r>
            <a:endParaRPr lang="en-US" altLang="zh-CN" sz="800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169F9AB-613F-417C-9398-E1BE2DA41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486" y="1743807"/>
            <a:ext cx="1033379" cy="122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4" b="3434"/>
          <a:stretch>
            <a:fillRect/>
          </a:stretch>
        </p:blipFill>
        <p:spPr>
          <a:xfrm>
            <a:off x="0" y="0"/>
            <a:ext cx="5761038" cy="3240088"/>
          </a:xfrm>
          <a:prstGeom prst="rect">
            <a:avLst/>
          </a:prstGeom>
        </p:spPr>
      </p:pic>
      <p:grpSp>
        <p:nvGrpSpPr>
          <p:cNvPr id="2" name="组合 4"/>
          <p:cNvGrpSpPr/>
          <p:nvPr/>
        </p:nvGrpSpPr>
        <p:grpSpPr>
          <a:xfrm>
            <a:off x="2725117" y="1125261"/>
            <a:ext cx="1752603" cy="472731"/>
            <a:chOff x="5714599" y="2076217"/>
            <a:chExt cx="3864839" cy="1042586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81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1800" b="1" spc="137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教学目标</a:t>
              </a: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1"/>
              <a:ext cx="3581400" cy="407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GOAL</a:t>
              </a:r>
              <a:endParaRPr lang="zh-CN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1"/>
          <p:cNvGrpSpPr/>
          <p:nvPr/>
        </p:nvGrpSpPr>
        <p:grpSpPr>
          <a:xfrm>
            <a:off x="1731455" y="1011444"/>
            <a:ext cx="939454" cy="949630"/>
            <a:chOff x="2918306" y="1498847"/>
            <a:chExt cx="1553762" cy="1570775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3310305" y="1961070"/>
              <a:ext cx="896638" cy="738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635">
                <a:defRPr/>
              </a:pPr>
              <a:r>
                <a:rPr lang="en-US" altLang="zh-CN" sz="230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0 2</a:t>
              </a:r>
              <a:endParaRPr lang="zh-CN" altLang="en-US" sz="230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9D5B4EE-8B34-46CB-8FB7-8E85055D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5761039" cy="3039339"/>
          </a:xfrm>
        </p:spPr>
        <p:txBody>
          <a:bodyPr>
            <a:norm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隋唐时期的文化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）书法与绘画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隋唐时期的书法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书法艺术达到新高峰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书法理论日趋成熟</a:t>
            </a:r>
            <a:endParaRPr lang="en-US" altLang="zh-CN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隋唐时期的绘画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AE732BE-5409-4B24-8E58-94099D232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970" y="96765"/>
            <a:ext cx="2267893" cy="158802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1E343E3-3B71-4F30-AC8D-27E84F54F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938" y="371923"/>
            <a:ext cx="1634151" cy="124812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0F1D267-B9CA-4EA2-A01B-838A05755EA6}"/>
              </a:ext>
            </a:extLst>
          </p:cNvPr>
          <p:cNvSpPr txBox="1"/>
          <p:nvPr/>
        </p:nvSpPr>
        <p:spPr>
          <a:xfrm>
            <a:off x="4286927" y="95030"/>
            <a:ext cx="754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唐代草书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0D95C0F0-9F5F-451E-B826-6E08DDE5B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21" y="1959393"/>
            <a:ext cx="658574" cy="121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xmlns="" id="{942B2EBD-1C6E-46F3-BAB1-48BB9F8B8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595" y="1684786"/>
            <a:ext cx="492443" cy="117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颜真卿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祭侄文稿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》</a:t>
            </a: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天下第二行书”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AD7747F8-8ECB-4941-822F-04707A87DB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9" y="1485221"/>
            <a:ext cx="1372625" cy="137033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212672E4-3BBD-48C4-A79D-B2E93DADACC4}"/>
              </a:ext>
            </a:extLst>
          </p:cNvPr>
          <p:cNvSpPr txBox="1"/>
          <p:nvPr/>
        </p:nvSpPr>
        <p:spPr>
          <a:xfrm>
            <a:off x="159803" y="2845545"/>
            <a:ext cx="12809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唐 吴道子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送子天王图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4DD57774-7700-4DD8-8E19-DAA5D4BAD35D}"/>
              </a:ext>
            </a:extLst>
          </p:cNvPr>
          <p:cNvSpPr/>
          <p:nvPr/>
        </p:nvSpPr>
        <p:spPr>
          <a:xfrm>
            <a:off x="-1" y="3024644"/>
            <a:ext cx="25787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dirty="0">
                <a:latin typeface="微软雅黑" pitchFamily="34" charset="-122"/>
                <a:ea typeface="微软雅黑" pitchFamily="34" charset="-122"/>
              </a:rPr>
              <a:t>苏东坡：“画至吴道子，古今之变，天下之能事毕矣。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BB16495-48B0-454D-927D-895D51C5BD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00" y="1702974"/>
            <a:ext cx="2039178" cy="126521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A49D493D-E57D-4A33-B5BE-E30B19572471}"/>
              </a:ext>
            </a:extLst>
          </p:cNvPr>
          <p:cNvSpPr txBox="1"/>
          <p:nvPr/>
        </p:nvSpPr>
        <p:spPr>
          <a:xfrm>
            <a:off x="2762916" y="2985530"/>
            <a:ext cx="128091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唐 阎立本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步辇图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42318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9D5B4EE-8B34-46CB-8FB7-8E85055DD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0" y="144303"/>
            <a:ext cx="5761039" cy="3039339"/>
          </a:xfrm>
        </p:spPr>
        <p:txBody>
          <a:bodyPr>
            <a:norm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隋唐时期的文化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Picture 2" descr="C:\Users\user\Desktop\timg.jpg">
            <a:extLst>
              <a:ext uri="{FF2B5EF4-FFF2-40B4-BE49-F238E27FC236}">
                <a16:creationId xmlns:a16="http://schemas.microsoft.com/office/drawing/2014/main" xmlns="" id="{716C288F-ED96-4BB9-A571-6F68295CE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918" y="133629"/>
            <a:ext cx="1624213" cy="10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xmlns="" id="{95B4B20F-D4B1-4835-B88D-6859CBAC8CCF}"/>
              </a:ext>
            </a:extLst>
          </p:cNvPr>
          <p:cNvSpPr txBox="1"/>
          <p:nvPr/>
        </p:nvSpPr>
        <p:spPr>
          <a:xfrm>
            <a:off x="3709699" y="1259378"/>
            <a:ext cx="2051339" cy="21871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唐 章怀太子墓壁画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客使图</a:t>
            </a:r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xmlns="" id="{ADA0D3DE-1BA1-47AC-BDEE-9EE6C7BDB3C4}"/>
              </a:ext>
            </a:extLst>
          </p:cNvPr>
          <p:cNvSpPr txBox="1"/>
          <p:nvPr/>
        </p:nvSpPr>
        <p:spPr>
          <a:xfrm>
            <a:off x="3772354" y="2546624"/>
            <a:ext cx="2051339" cy="2185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00" dirty="0">
                <a:latin typeface="Arial" panose="020B0604020202020204" pitchFamily="34" charset="0"/>
                <a:ea typeface="微软雅黑" panose="020B0503020204020204" pitchFamily="34" charset="-122"/>
              </a:rPr>
              <a:t>唐 敦煌莫高窟 第</a:t>
            </a:r>
            <a:r>
              <a:rPr lang="en-US" altLang="zh-CN" sz="700" dirty="0">
                <a:latin typeface="Arial" panose="020B0604020202020204" pitchFamily="34" charset="0"/>
                <a:ea typeface="微软雅黑" panose="020B0503020204020204" pitchFamily="34" charset="-122"/>
              </a:rPr>
              <a:t>321</a:t>
            </a:r>
            <a:r>
              <a:rPr lang="zh-CN" altLang="en-US" sz="700" dirty="0">
                <a:latin typeface="Arial" panose="020B0604020202020204" pitchFamily="34" charset="0"/>
                <a:ea typeface="微软雅黑" panose="020B0503020204020204" pitchFamily="34" charset="-122"/>
              </a:rPr>
              <a:t>窟壁画</a:t>
            </a:r>
            <a:r>
              <a:rPr lang="en-US" altLang="zh-CN" sz="700" dirty="0">
                <a:latin typeface="Arial" panose="020B0604020202020204" pitchFamily="34" charset="0"/>
                <a:ea typeface="微软雅黑" panose="020B0503020204020204" pitchFamily="34" charset="-122"/>
              </a:rPr>
              <a:t>《</a:t>
            </a:r>
            <a:r>
              <a:rPr lang="zh-CN" altLang="en-US" sz="700" dirty="0">
                <a:latin typeface="Arial" panose="020B0604020202020204" pitchFamily="34" charset="0"/>
                <a:ea typeface="微软雅黑" panose="020B0503020204020204" pitchFamily="34" charset="-122"/>
              </a:rPr>
              <a:t>凭栏天女与飞天</a:t>
            </a:r>
            <a:r>
              <a:rPr lang="en-US" altLang="zh-CN" sz="700" dirty="0">
                <a:latin typeface="Arial" panose="020B0604020202020204" pitchFamily="34" charset="0"/>
                <a:ea typeface="微软雅黑" panose="020B0503020204020204" pitchFamily="34" charset="-122"/>
              </a:rPr>
              <a:t>》</a:t>
            </a:r>
            <a:endParaRPr lang="zh-CN" altLang="en-US" sz="7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C71314F-ADCD-4C0E-B73C-64E81EC731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02" y="1517569"/>
            <a:ext cx="1560496" cy="94361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79039042-FF70-4130-AF8B-4CD11140881D}"/>
              </a:ext>
            </a:extLst>
          </p:cNvPr>
          <p:cNvSpPr/>
          <p:nvPr/>
        </p:nvSpPr>
        <p:spPr>
          <a:xfrm>
            <a:off x="111086" y="309453"/>
            <a:ext cx="3874832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    隋唐艺术融合南北而又贯通中外，极大地显示出中华文明的开放、兼容和创造精神；而各门艺术中所展现出来的健康爽朗的气骨和恢弘博大的气象，正是那个时代精神的集中体现。艺术的内在精神，往往也是那个时代精神的体现</a:t>
            </a:r>
            <a:r>
              <a:rPr lang="zh-CN" altLang="en-US" sz="1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9D794DB-478C-4602-9BC1-43EFAB603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63" y="1772940"/>
            <a:ext cx="1654339" cy="118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6AD67BB5-2712-4BDE-9643-F041286BEE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61" y="1786781"/>
            <a:ext cx="1414693" cy="1162842"/>
          </a:xfrm>
          <a:prstGeom prst="rect">
            <a:avLst/>
          </a:prstGeom>
        </p:spPr>
      </p:pic>
      <p:sp>
        <p:nvSpPr>
          <p:cNvPr id="24" name="TextBox 3">
            <a:extLst>
              <a:ext uri="{FF2B5EF4-FFF2-40B4-BE49-F238E27FC236}">
                <a16:creationId xmlns:a16="http://schemas.microsoft.com/office/drawing/2014/main" xmlns="" id="{15D697BA-7CEB-435E-8B3A-E330DE12ACD2}"/>
              </a:ext>
            </a:extLst>
          </p:cNvPr>
          <p:cNvSpPr txBox="1"/>
          <p:nvPr/>
        </p:nvSpPr>
        <p:spPr>
          <a:xfrm>
            <a:off x="1213793" y="2961432"/>
            <a:ext cx="2051339" cy="21871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山川</a:t>
            </a:r>
            <a:r>
              <a:rPr lang="zh-CN" altLang="en-US" sz="7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异域             日月</a:t>
            </a:r>
            <a:r>
              <a:rPr lang="zh-CN" altLang="en-US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同天</a:t>
            </a:r>
          </a:p>
        </p:txBody>
      </p:sp>
    </p:spTree>
    <p:extLst>
      <p:ext uri="{BB962C8B-B14F-4D97-AF65-F5344CB8AC3E}">
        <p14:creationId xmlns:p14="http://schemas.microsoft.com/office/powerpoint/2010/main" val="33886761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55974"/>
          <a:stretch>
            <a:fillRect/>
          </a:stretch>
        </p:blipFill>
        <p:spPr>
          <a:xfrm>
            <a:off x="0" y="0"/>
            <a:ext cx="5761038" cy="324008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12045" r="31981" b="24572"/>
          <a:stretch>
            <a:fillRect/>
          </a:stretch>
        </p:blipFill>
        <p:spPr>
          <a:xfrm>
            <a:off x="1284554" y="1309707"/>
            <a:ext cx="1234502" cy="109855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519056" y="1517684"/>
            <a:ext cx="1986865" cy="502934"/>
          </a:xfrm>
          <a:prstGeom prst="rect">
            <a:avLst/>
          </a:prstGeom>
        </p:spPr>
        <p:txBody>
          <a:bodyPr wrap="square" lIns="40870" tIns="20435" rIns="40870" bIns="20435" anchor="t">
            <a:spAutoFit/>
          </a:bodyPr>
          <a:lstStyle/>
          <a:p>
            <a:pPr algn="ctr" fontAlgn="ctr"/>
            <a:r>
              <a:rPr lang="zh-CN" altLang="en-US" sz="3000" b="1" spc="357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2" name="矩形 11"/>
          <p:cNvSpPr/>
          <p:nvPr/>
        </p:nvSpPr>
        <p:spPr>
          <a:xfrm>
            <a:off x="2660374" y="1986022"/>
            <a:ext cx="1721065" cy="194323"/>
          </a:xfrm>
          <a:prstGeom prst="rect">
            <a:avLst/>
          </a:prstGeom>
        </p:spPr>
        <p:txBody>
          <a:bodyPr wrap="none" lIns="55285" tIns="27642" rIns="55285" bIns="27642">
            <a:spAutoFit/>
          </a:bodyPr>
          <a:lstStyle/>
          <a:p>
            <a:r>
              <a:rPr lang="en-US" altLang="zh-CN" sz="900" dirty="0">
                <a:latin typeface="Arial" panose="020B0604020202020204" pitchFamily="34" charset="0"/>
              </a:rPr>
              <a:t>THANK YOU FOR WATCHING</a:t>
            </a:r>
            <a:endParaRPr lang="zh-CN" altLang="en-US" sz="900" dirty="0"/>
          </a:p>
        </p:txBody>
      </p:sp>
      <p:pic>
        <p:nvPicPr>
          <p:cNvPr id="6" name="图片 5" descr="111 (2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0" y="218241"/>
            <a:ext cx="2936540" cy="36545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"/>
          <p:cNvGrpSpPr/>
          <p:nvPr/>
        </p:nvGrpSpPr>
        <p:grpSpPr>
          <a:xfrm>
            <a:off x="292879" y="636608"/>
            <a:ext cx="357285" cy="357244"/>
            <a:chOff x="4499992" y="267494"/>
            <a:chExt cx="599448" cy="599448"/>
          </a:xfrm>
        </p:grpSpPr>
        <p:grpSp>
          <p:nvGrpSpPr>
            <p:cNvPr id="4" name="组合 11"/>
            <p:cNvGrpSpPr/>
            <p:nvPr/>
          </p:nvGrpSpPr>
          <p:grpSpPr>
            <a:xfrm>
              <a:off x="4499992" y="267494"/>
              <a:ext cx="599448" cy="599448"/>
              <a:chOff x="4131160" y="713581"/>
              <a:chExt cx="881684" cy="881684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94CF2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700" b="1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17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Freeform 70"/>
            <p:cNvSpPr>
              <a:spLocks noEditPoints="1"/>
            </p:cNvSpPr>
            <p:nvPr/>
          </p:nvSpPr>
          <p:spPr bwMode="auto">
            <a:xfrm>
              <a:off x="4679089" y="422857"/>
              <a:ext cx="241254" cy="288722"/>
            </a:xfrm>
            <a:custGeom>
              <a:avLst/>
              <a:gdLst>
                <a:gd name="T0" fmla="*/ 346 w 346"/>
                <a:gd name="T1" fmla="*/ 77 h 414"/>
                <a:gd name="T2" fmla="*/ 345 w 346"/>
                <a:gd name="T3" fmla="*/ 75 h 414"/>
                <a:gd name="T4" fmla="*/ 345 w 346"/>
                <a:gd name="T5" fmla="*/ 74 h 414"/>
                <a:gd name="T6" fmla="*/ 343 w 346"/>
                <a:gd name="T7" fmla="*/ 72 h 414"/>
                <a:gd name="T8" fmla="*/ 273 w 346"/>
                <a:gd name="T9" fmla="*/ 2 h 414"/>
                <a:gd name="T10" fmla="*/ 271 w 346"/>
                <a:gd name="T11" fmla="*/ 0 h 414"/>
                <a:gd name="T12" fmla="*/ 270 w 346"/>
                <a:gd name="T13" fmla="*/ 0 h 414"/>
                <a:gd name="T14" fmla="*/ 268 w 346"/>
                <a:gd name="T15" fmla="*/ 0 h 414"/>
                <a:gd name="T16" fmla="*/ 268 w 346"/>
                <a:gd name="T17" fmla="*/ 0 h 414"/>
                <a:gd name="T18" fmla="*/ 7 w 346"/>
                <a:gd name="T19" fmla="*/ 0 h 414"/>
                <a:gd name="T20" fmla="*/ 0 w 346"/>
                <a:gd name="T21" fmla="*/ 7 h 414"/>
                <a:gd name="T22" fmla="*/ 0 w 346"/>
                <a:gd name="T23" fmla="*/ 407 h 414"/>
                <a:gd name="T24" fmla="*/ 7 w 346"/>
                <a:gd name="T25" fmla="*/ 414 h 414"/>
                <a:gd name="T26" fmla="*/ 338 w 346"/>
                <a:gd name="T27" fmla="*/ 414 h 414"/>
                <a:gd name="T28" fmla="*/ 346 w 346"/>
                <a:gd name="T29" fmla="*/ 407 h 414"/>
                <a:gd name="T30" fmla="*/ 346 w 346"/>
                <a:gd name="T31" fmla="*/ 77 h 414"/>
                <a:gd name="T32" fmla="*/ 346 w 346"/>
                <a:gd name="T33" fmla="*/ 77 h 414"/>
                <a:gd name="T34" fmla="*/ 275 w 346"/>
                <a:gd name="T35" fmla="*/ 25 h 414"/>
                <a:gd name="T36" fmla="*/ 320 w 346"/>
                <a:gd name="T37" fmla="*/ 70 h 414"/>
                <a:gd name="T38" fmla="*/ 275 w 346"/>
                <a:gd name="T39" fmla="*/ 70 h 414"/>
                <a:gd name="T40" fmla="*/ 275 w 346"/>
                <a:gd name="T41" fmla="*/ 25 h 414"/>
                <a:gd name="T42" fmla="*/ 14 w 346"/>
                <a:gd name="T43" fmla="*/ 400 h 414"/>
                <a:gd name="T44" fmla="*/ 14 w 346"/>
                <a:gd name="T45" fmla="*/ 14 h 414"/>
                <a:gd name="T46" fmla="*/ 260 w 346"/>
                <a:gd name="T47" fmla="*/ 14 h 414"/>
                <a:gd name="T48" fmla="*/ 260 w 346"/>
                <a:gd name="T49" fmla="*/ 77 h 414"/>
                <a:gd name="T50" fmla="*/ 268 w 346"/>
                <a:gd name="T51" fmla="*/ 85 h 414"/>
                <a:gd name="T52" fmla="*/ 331 w 346"/>
                <a:gd name="T53" fmla="*/ 85 h 414"/>
                <a:gd name="T54" fmla="*/ 331 w 346"/>
                <a:gd name="T55" fmla="*/ 400 h 414"/>
                <a:gd name="T56" fmla="*/ 14 w 346"/>
                <a:gd name="T57" fmla="*/ 40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6" h="414">
                  <a:moveTo>
                    <a:pt x="346" y="77"/>
                  </a:moveTo>
                  <a:cubicBezTo>
                    <a:pt x="345" y="76"/>
                    <a:pt x="345" y="76"/>
                    <a:pt x="345" y="75"/>
                  </a:cubicBezTo>
                  <a:cubicBezTo>
                    <a:pt x="345" y="75"/>
                    <a:pt x="345" y="75"/>
                    <a:pt x="345" y="74"/>
                  </a:cubicBezTo>
                  <a:cubicBezTo>
                    <a:pt x="345" y="74"/>
                    <a:pt x="344" y="73"/>
                    <a:pt x="343" y="7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2" y="1"/>
                    <a:pt x="272" y="1"/>
                    <a:pt x="271" y="0"/>
                  </a:cubicBezTo>
                  <a:cubicBezTo>
                    <a:pt x="271" y="0"/>
                    <a:pt x="270" y="0"/>
                    <a:pt x="270" y="0"/>
                  </a:cubicBezTo>
                  <a:cubicBezTo>
                    <a:pt x="270" y="0"/>
                    <a:pt x="269" y="0"/>
                    <a:pt x="268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0" y="411"/>
                    <a:pt x="3" y="414"/>
                    <a:pt x="7" y="414"/>
                  </a:cubicBezTo>
                  <a:cubicBezTo>
                    <a:pt x="338" y="414"/>
                    <a:pt x="338" y="414"/>
                    <a:pt x="338" y="414"/>
                  </a:cubicBezTo>
                  <a:cubicBezTo>
                    <a:pt x="342" y="414"/>
                    <a:pt x="346" y="411"/>
                    <a:pt x="346" y="407"/>
                  </a:cubicBezTo>
                  <a:cubicBezTo>
                    <a:pt x="346" y="77"/>
                    <a:pt x="346" y="77"/>
                    <a:pt x="346" y="77"/>
                  </a:cubicBezTo>
                  <a:cubicBezTo>
                    <a:pt x="346" y="77"/>
                    <a:pt x="346" y="77"/>
                    <a:pt x="346" y="77"/>
                  </a:cubicBezTo>
                  <a:close/>
                  <a:moveTo>
                    <a:pt x="275" y="25"/>
                  </a:moveTo>
                  <a:cubicBezTo>
                    <a:pt x="320" y="70"/>
                    <a:pt x="320" y="70"/>
                    <a:pt x="320" y="70"/>
                  </a:cubicBezTo>
                  <a:cubicBezTo>
                    <a:pt x="275" y="70"/>
                    <a:pt x="275" y="70"/>
                    <a:pt x="275" y="70"/>
                  </a:cubicBezTo>
                  <a:lnTo>
                    <a:pt x="275" y="25"/>
                  </a:lnTo>
                  <a:close/>
                  <a:moveTo>
                    <a:pt x="14" y="400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0" y="77"/>
                    <a:pt x="260" y="77"/>
                    <a:pt x="260" y="77"/>
                  </a:cubicBezTo>
                  <a:cubicBezTo>
                    <a:pt x="260" y="81"/>
                    <a:pt x="264" y="85"/>
                    <a:pt x="268" y="85"/>
                  </a:cubicBezTo>
                  <a:cubicBezTo>
                    <a:pt x="331" y="85"/>
                    <a:pt x="331" y="85"/>
                    <a:pt x="331" y="85"/>
                  </a:cubicBezTo>
                  <a:cubicBezTo>
                    <a:pt x="331" y="400"/>
                    <a:pt x="331" y="400"/>
                    <a:pt x="331" y="400"/>
                  </a:cubicBezTo>
                  <a:lnTo>
                    <a:pt x="14" y="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7595" tIns="33798" rIns="67595" bIns="33798" numCol="1" anchor="t" anchorCtr="0" compatLnSpc="1"/>
            <a:lstStyle/>
            <a:p>
              <a:endParaRPr lang="en-US" sz="1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5"/>
          <p:cNvGrpSpPr/>
          <p:nvPr/>
        </p:nvGrpSpPr>
        <p:grpSpPr>
          <a:xfrm>
            <a:off x="292587" y="2360721"/>
            <a:ext cx="357285" cy="357244"/>
            <a:chOff x="5418452" y="307702"/>
            <a:chExt cx="599448" cy="599448"/>
          </a:xfrm>
        </p:grpSpPr>
        <p:grpSp>
          <p:nvGrpSpPr>
            <p:cNvPr id="6" name="组合 16"/>
            <p:cNvGrpSpPr/>
            <p:nvPr/>
          </p:nvGrpSpPr>
          <p:grpSpPr>
            <a:xfrm>
              <a:off x="5418452" y="307702"/>
              <a:ext cx="599448" cy="599448"/>
              <a:chOff x="4131160" y="713581"/>
              <a:chExt cx="881684" cy="881684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94CF2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Freeform 72"/>
            <p:cNvSpPr>
              <a:spLocks noEditPoints="1"/>
            </p:cNvSpPr>
            <p:nvPr/>
          </p:nvSpPr>
          <p:spPr bwMode="auto">
            <a:xfrm>
              <a:off x="5472019" y="337260"/>
              <a:ext cx="297176" cy="297712"/>
            </a:xfrm>
            <a:custGeom>
              <a:avLst/>
              <a:gdLst>
                <a:gd name="T0" fmla="*/ 337 w 411"/>
                <a:gd name="T1" fmla="*/ 198 h 412"/>
                <a:gd name="T2" fmla="*/ 284 w 411"/>
                <a:gd name="T3" fmla="*/ 220 h 412"/>
                <a:gd name="T4" fmla="*/ 249 w 411"/>
                <a:gd name="T5" fmla="*/ 185 h 412"/>
                <a:gd name="T6" fmla="*/ 283 w 411"/>
                <a:gd name="T7" fmla="*/ 107 h 412"/>
                <a:gd name="T8" fmla="*/ 176 w 411"/>
                <a:gd name="T9" fmla="*/ 0 h 412"/>
                <a:gd name="T10" fmla="*/ 68 w 411"/>
                <a:gd name="T11" fmla="*/ 107 h 412"/>
                <a:gd name="T12" fmla="*/ 116 w 411"/>
                <a:gd name="T13" fmla="*/ 196 h 412"/>
                <a:gd name="T14" fmla="*/ 96 w 411"/>
                <a:gd name="T15" fmla="*/ 266 h 412"/>
                <a:gd name="T16" fmla="*/ 74 w 411"/>
                <a:gd name="T17" fmla="*/ 263 h 412"/>
                <a:gd name="T18" fmla="*/ 0 w 411"/>
                <a:gd name="T19" fmla="*/ 337 h 412"/>
                <a:gd name="T20" fmla="*/ 74 w 411"/>
                <a:gd name="T21" fmla="*/ 412 h 412"/>
                <a:gd name="T22" fmla="*/ 149 w 411"/>
                <a:gd name="T23" fmla="*/ 337 h 412"/>
                <a:gd name="T24" fmla="*/ 110 w 411"/>
                <a:gd name="T25" fmla="*/ 272 h 412"/>
                <a:gd name="T26" fmla="*/ 130 w 411"/>
                <a:gd name="T27" fmla="*/ 204 h 412"/>
                <a:gd name="T28" fmla="*/ 176 w 411"/>
                <a:gd name="T29" fmla="*/ 214 h 412"/>
                <a:gd name="T30" fmla="*/ 238 w 411"/>
                <a:gd name="T31" fmla="*/ 195 h 412"/>
                <a:gd name="T32" fmla="*/ 275 w 411"/>
                <a:gd name="T33" fmla="*/ 232 h 412"/>
                <a:gd name="T34" fmla="*/ 262 w 411"/>
                <a:gd name="T35" fmla="*/ 273 h 412"/>
                <a:gd name="T36" fmla="*/ 337 w 411"/>
                <a:gd name="T37" fmla="*/ 347 h 412"/>
                <a:gd name="T38" fmla="*/ 411 w 411"/>
                <a:gd name="T39" fmla="*/ 273 h 412"/>
                <a:gd name="T40" fmla="*/ 337 w 411"/>
                <a:gd name="T41" fmla="*/ 198 h 412"/>
                <a:gd name="T42" fmla="*/ 134 w 411"/>
                <a:gd name="T43" fmla="*/ 337 h 412"/>
                <a:gd name="T44" fmla="*/ 74 w 411"/>
                <a:gd name="T45" fmla="*/ 397 h 412"/>
                <a:gd name="T46" fmla="*/ 14 w 411"/>
                <a:gd name="T47" fmla="*/ 337 h 412"/>
                <a:gd name="T48" fmla="*/ 74 w 411"/>
                <a:gd name="T49" fmla="*/ 278 h 412"/>
                <a:gd name="T50" fmla="*/ 134 w 411"/>
                <a:gd name="T51" fmla="*/ 337 h 412"/>
                <a:gd name="T52" fmla="*/ 83 w 411"/>
                <a:gd name="T53" fmla="*/ 107 h 412"/>
                <a:gd name="T54" fmla="*/ 176 w 411"/>
                <a:gd name="T55" fmla="*/ 14 h 412"/>
                <a:gd name="T56" fmla="*/ 268 w 411"/>
                <a:gd name="T57" fmla="*/ 107 h 412"/>
                <a:gd name="T58" fmla="*/ 176 w 411"/>
                <a:gd name="T59" fmla="*/ 200 h 412"/>
                <a:gd name="T60" fmla="*/ 83 w 411"/>
                <a:gd name="T61" fmla="*/ 107 h 412"/>
                <a:gd name="T62" fmla="*/ 337 w 411"/>
                <a:gd name="T63" fmla="*/ 332 h 412"/>
                <a:gd name="T64" fmla="*/ 277 w 411"/>
                <a:gd name="T65" fmla="*/ 273 h 412"/>
                <a:gd name="T66" fmla="*/ 337 w 411"/>
                <a:gd name="T67" fmla="*/ 213 h 412"/>
                <a:gd name="T68" fmla="*/ 397 w 411"/>
                <a:gd name="T69" fmla="*/ 273 h 412"/>
                <a:gd name="T70" fmla="*/ 337 w 411"/>
                <a:gd name="T71" fmla="*/ 33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1" h="412">
                  <a:moveTo>
                    <a:pt x="337" y="198"/>
                  </a:moveTo>
                  <a:cubicBezTo>
                    <a:pt x="316" y="198"/>
                    <a:pt x="298" y="206"/>
                    <a:pt x="284" y="220"/>
                  </a:cubicBezTo>
                  <a:cubicBezTo>
                    <a:pt x="249" y="185"/>
                    <a:pt x="249" y="185"/>
                    <a:pt x="249" y="185"/>
                  </a:cubicBezTo>
                  <a:cubicBezTo>
                    <a:pt x="270" y="166"/>
                    <a:pt x="283" y="138"/>
                    <a:pt x="283" y="107"/>
                  </a:cubicBezTo>
                  <a:cubicBezTo>
                    <a:pt x="283" y="48"/>
                    <a:pt x="235" y="0"/>
                    <a:pt x="176" y="0"/>
                  </a:cubicBezTo>
                  <a:cubicBezTo>
                    <a:pt x="117" y="0"/>
                    <a:pt x="68" y="48"/>
                    <a:pt x="68" y="107"/>
                  </a:cubicBezTo>
                  <a:cubicBezTo>
                    <a:pt x="68" y="144"/>
                    <a:pt x="88" y="177"/>
                    <a:pt x="116" y="196"/>
                  </a:cubicBezTo>
                  <a:cubicBezTo>
                    <a:pt x="96" y="266"/>
                    <a:pt x="96" y="266"/>
                    <a:pt x="96" y="266"/>
                  </a:cubicBezTo>
                  <a:cubicBezTo>
                    <a:pt x="89" y="264"/>
                    <a:pt x="82" y="263"/>
                    <a:pt x="74" y="263"/>
                  </a:cubicBezTo>
                  <a:cubicBezTo>
                    <a:pt x="33" y="263"/>
                    <a:pt x="0" y="296"/>
                    <a:pt x="0" y="337"/>
                  </a:cubicBezTo>
                  <a:cubicBezTo>
                    <a:pt x="0" y="378"/>
                    <a:pt x="33" y="412"/>
                    <a:pt x="74" y="412"/>
                  </a:cubicBezTo>
                  <a:cubicBezTo>
                    <a:pt x="115" y="412"/>
                    <a:pt x="149" y="378"/>
                    <a:pt x="149" y="337"/>
                  </a:cubicBezTo>
                  <a:cubicBezTo>
                    <a:pt x="149" y="309"/>
                    <a:pt x="133" y="284"/>
                    <a:pt x="110" y="272"/>
                  </a:cubicBezTo>
                  <a:cubicBezTo>
                    <a:pt x="130" y="204"/>
                    <a:pt x="130" y="204"/>
                    <a:pt x="130" y="204"/>
                  </a:cubicBezTo>
                  <a:cubicBezTo>
                    <a:pt x="144" y="210"/>
                    <a:pt x="159" y="214"/>
                    <a:pt x="176" y="214"/>
                  </a:cubicBezTo>
                  <a:cubicBezTo>
                    <a:pt x="199" y="214"/>
                    <a:pt x="220" y="207"/>
                    <a:pt x="238" y="195"/>
                  </a:cubicBezTo>
                  <a:cubicBezTo>
                    <a:pt x="275" y="232"/>
                    <a:pt x="275" y="232"/>
                    <a:pt x="275" y="232"/>
                  </a:cubicBezTo>
                  <a:cubicBezTo>
                    <a:pt x="267" y="243"/>
                    <a:pt x="262" y="257"/>
                    <a:pt x="262" y="273"/>
                  </a:cubicBezTo>
                  <a:cubicBezTo>
                    <a:pt x="262" y="314"/>
                    <a:pt x="296" y="347"/>
                    <a:pt x="337" y="347"/>
                  </a:cubicBezTo>
                  <a:cubicBezTo>
                    <a:pt x="378" y="347"/>
                    <a:pt x="411" y="314"/>
                    <a:pt x="411" y="273"/>
                  </a:cubicBezTo>
                  <a:cubicBezTo>
                    <a:pt x="411" y="231"/>
                    <a:pt x="378" y="198"/>
                    <a:pt x="337" y="198"/>
                  </a:cubicBezTo>
                  <a:close/>
                  <a:moveTo>
                    <a:pt x="134" y="337"/>
                  </a:moveTo>
                  <a:cubicBezTo>
                    <a:pt x="134" y="370"/>
                    <a:pt x="107" y="397"/>
                    <a:pt x="74" y="397"/>
                  </a:cubicBezTo>
                  <a:cubicBezTo>
                    <a:pt x="41" y="397"/>
                    <a:pt x="14" y="370"/>
                    <a:pt x="14" y="337"/>
                  </a:cubicBezTo>
                  <a:cubicBezTo>
                    <a:pt x="14" y="304"/>
                    <a:pt x="41" y="278"/>
                    <a:pt x="74" y="278"/>
                  </a:cubicBezTo>
                  <a:cubicBezTo>
                    <a:pt x="107" y="278"/>
                    <a:pt x="134" y="304"/>
                    <a:pt x="134" y="337"/>
                  </a:cubicBezTo>
                  <a:close/>
                  <a:moveTo>
                    <a:pt x="83" y="107"/>
                  </a:moveTo>
                  <a:cubicBezTo>
                    <a:pt x="83" y="56"/>
                    <a:pt x="125" y="14"/>
                    <a:pt x="176" y="14"/>
                  </a:cubicBezTo>
                  <a:cubicBezTo>
                    <a:pt x="227" y="14"/>
                    <a:pt x="268" y="56"/>
                    <a:pt x="268" y="107"/>
                  </a:cubicBezTo>
                  <a:cubicBezTo>
                    <a:pt x="268" y="158"/>
                    <a:pt x="227" y="200"/>
                    <a:pt x="176" y="200"/>
                  </a:cubicBezTo>
                  <a:cubicBezTo>
                    <a:pt x="125" y="200"/>
                    <a:pt x="83" y="158"/>
                    <a:pt x="83" y="107"/>
                  </a:cubicBezTo>
                  <a:close/>
                  <a:moveTo>
                    <a:pt x="337" y="332"/>
                  </a:moveTo>
                  <a:cubicBezTo>
                    <a:pt x="304" y="332"/>
                    <a:pt x="277" y="306"/>
                    <a:pt x="277" y="273"/>
                  </a:cubicBezTo>
                  <a:cubicBezTo>
                    <a:pt x="277" y="240"/>
                    <a:pt x="304" y="213"/>
                    <a:pt x="337" y="213"/>
                  </a:cubicBezTo>
                  <a:cubicBezTo>
                    <a:pt x="370" y="213"/>
                    <a:pt x="397" y="240"/>
                    <a:pt x="397" y="273"/>
                  </a:cubicBezTo>
                  <a:cubicBezTo>
                    <a:pt x="397" y="306"/>
                    <a:pt x="370" y="332"/>
                    <a:pt x="337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7595" tIns="33798" rIns="67595" bIns="33798" numCol="1" anchor="t" anchorCtr="0" compatLnSpc="1"/>
            <a:lstStyle/>
            <a:p>
              <a:r>
                <a:rPr lang="en-US" altLang="zh-CN" sz="19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en-US" sz="1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20"/>
          <p:cNvGrpSpPr/>
          <p:nvPr/>
        </p:nvGrpSpPr>
        <p:grpSpPr>
          <a:xfrm>
            <a:off x="296943" y="1476819"/>
            <a:ext cx="357285" cy="357244"/>
            <a:chOff x="6516216" y="334289"/>
            <a:chExt cx="599448" cy="599448"/>
          </a:xfrm>
        </p:grpSpPr>
        <p:grpSp>
          <p:nvGrpSpPr>
            <p:cNvPr id="12" name="组合 21"/>
            <p:cNvGrpSpPr/>
            <p:nvPr/>
          </p:nvGrpSpPr>
          <p:grpSpPr>
            <a:xfrm>
              <a:off x="6516216" y="334289"/>
              <a:ext cx="599448" cy="599448"/>
              <a:chOff x="4131160" y="713581"/>
              <a:chExt cx="881684" cy="881684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4131160" y="713581"/>
                <a:ext cx="881684" cy="881684"/>
              </a:xfrm>
              <a:prstGeom prst="ellipse">
                <a:avLst/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4237176" y="819597"/>
                <a:ext cx="669652" cy="669652"/>
              </a:xfrm>
              <a:prstGeom prst="ellipse">
                <a:avLst/>
              </a:prstGeom>
              <a:solidFill>
                <a:srgbClr val="94CF29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35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6636799" y="400787"/>
              <a:ext cx="184708" cy="340465"/>
            </a:xfrm>
            <a:custGeom>
              <a:avLst/>
              <a:gdLst>
                <a:gd name="T0" fmla="*/ 2 w 122"/>
                <a:gd name="T1" fmla="*/ 65 h 225"/>
                <a:gd name="T2" fmla="*/ 14 w 122"/>
                <a:gd name="T3" fmla="*/ 77 h 225"/>
                <a:gd name="T4" fmla="*/ 17 w 122"/>
                <a:gd name="T5" fmla="*/ 76 h 225"/>
                <a:gd name="T6" fmla="*/ 119 w 122"/>
                <a:gd name="T7" fmla="*/ 42 h 225"/>
                <a:gd name="T8" fmla="*/ 119 w 122"/>
                <a:gd name="T9" fmla="*/ 30 h 225"/>
                <a:gd name="T10" fmla="*/ 105 w 122"/>
                <a:gd name="T11" fmla="*/ 23 h 225"/>
                <a:gd name="T12" fmla="*/ 3 w 122"/>
                <a:gd name="T13" fmla="*/ 57 h 225"/>
                <a:gd name="T14" fmla="*/ 108 w 122"/>
                <a:gd name="T15" fmla="*/ 28 h 225"/>
                <a:gd name="T16" fmla="*/ 114 w 122"/>
                <a:gd name="T17" fmla="*/ 35 h 225"/>
                <a:gd name="T18" fmla="*/ 111 w 122"/>
                <a:gd name="T19" fmla="*/ 42 h 225"/>
                <a:gd name="T20" fmla="*/ 14 w 122"/>
                <a:gd name="T21" fmla="*/ 71 h 225"/>
                <a:gd name="T22" fmla="*/ 9 w 122"/>
                <a:gd name="T23" fmla="*/ 67 h 225"/>
                <a:gd name="T24" fmla="*/ 8 w 122"/>
                <a:gd name="T25" fmla="*/ 59 h 225"/>
                <a:gd name="T26" fmla="*/ 106 w 122"/>
                <a:gd name="T27" fmla="*/ 28 h 225"/>
                <a:gd name="T28" fmla="*/ 14 w 122"/>
                <a:gd name="T29" fmla="*/ 43 h 225"/>
                <a:gd name="T30" fmla="*/ 66 w 122"/>
                <a:gd name="T31" fmla="*/ 28 h 225"/>
                <a:gd name="T32" fmla="*/ 73 w 122"/>
                <a:gd name="T33" fmla="*/ 10 h 225"/>
                <a:gd name="T34" fmla="*/ 9 w 122"/>
                <a:gd name="T35" fmla="*/ 17 h 225"/>
                <a:gd name="T36" fmla="*/ 3 w 122"/>
                <a:gd name="T37" fmla="*/ 35 h 225"/>
                <a:gd name="T38" fmla="*/ 61 w 122"/>
                <a:gd name="T39" fmla="*/ 8 h 225"/>
                <a:gd name="T40" fmla="*/ 67 w 122"/>
                <a:gd name="T41" fmla="*/ 12 h 225"/>
                <a:gd name="T42" fmla="*/ 65 w 122"/>
                <a:gd name="T43" fmla="*/ 22 h 225"/>
                <a:gd name="T44" fmla="*/ 14 w 122"/>
                <a:gd name="T45" fmla="*/ 37 h 225"/>
                <a:gd name="T46" fmla="*/ 8 w 122"/>
                <a:gd name="T47" fmla="*/ 30 h 225"/>
                <a:gd name="T48" fmla="*/ 120 w 122"/>
                <a:gd name="T49" fmla="*/ 101 h 225"/>
                <a:gd name="T50" fmla="*/ 105 w 122"/>
                <a:gd name="T51" fmla="*/ 90 h 225"/>
                <a:gd name="T52" fmla="*/ 72 w 122"/>
                <a:gd name="T53" fmla="*/ 110 h 225"/>
                <a:gd name="T54" fmla="*/ 55 w 122"/>
                <a:gd name="T55" fmla="*/ 138 h 225"/>
                <a:gd name="T56" fmla="*/ 53 w 122"/>
                <a:gd name="T57" fmla="*/ 99 h 225"/>
                <a:gd name="T58" fmla="*/ 119 w 122"/>
                <a:gd name="T59" fmla="*/ 76 h 225"/>
                <a:gd name="T60" fmla="*/ 119 w 122"/>
                <a:gd name="T61" fmla="*/ 64 h 225"/>
                <a:gd name="T62" fmla="*/ 9 w 122"/>
                <a:gd name="T63" fmla="*/ 85 h 225"/>
                <a:gd name="T64" fmla="*/ 1 w 122"/>
                <a:gd name="T65" fmla="*/ 97 h 225"/>
                <a:gd name="T66" fmla="*/ 3 w 122"/>
                <a:gd name="T67" fmla="*/ 102 h 225"/>
                <a:gd name="T68" fmla="*/ 11 w 122"/>
                <a:gd name="T69" fmla="*/ 110 h 225"/>
                <a:gd name="T70" fmla="*/ 28 w 122"/>
                <a:gd name="T71" fmla="*/ 121 h 225"/>
                <a:gd name="T72" fmla="*/ 17 w 122"/>
                <a:gd name="T73" fmla="*/ 138 h 225"/>
                <a:gd name="T74" fmla="*/ 40 w 122"/>
                <a:gd name="T75" fmla="*/ 209 h 225"/>
                <a:gd name="T76" fmla="*/ 53 w 122"/>
                <a:gd name="T77" fmla="*/ 225 h 225"/>
                <a:gd name="T78" fmla="*/ 87 w 122"/>
                <a:gd name="T79" fmla="*/ 214 h 225"/>
                <a:gd name="T80" fmla="*/ 110 w 122"/>
                <a:gd name="T81" fmla="*/ 187 h 225"/>
                <a:gd name="T82" fmla="*/ 99 w 122"/>
                <a:gd name="T83" fmla="*/ 138 h 225"/>
                <a:gd name="T84" fmla="*/ 104 w 122"/>
                <a:gd name="T85" fmla="*/ 117 h 225"/>
                <a:gd name="T86" fmla="*/ 120 w 122"/>
                <a:gd name="T87" fmla="*/ 101 h 225"/>
                <a:gd name="T88" fmla="*/ 47 w 122"/>
                <a:gd name="T89" fmla="*/ 101 h 225"/>
                <a:gd name="T90" fmla="*/ 49 w 122"/>
                <a:gd name="T91" fmla="*/ 138 h 225"/>
                <a:gd name="T92" fmla="*/ 35 w 122"/>
                <a:gd name="T93" fmla="*/ 121 h 225"/>
                <a:gd name="T94" fmla="*/ 24 w 122"/>
                <a:gd name="T95" fmla="*/ 108 h 225"/>
                <a:gd name="T96" fmla="*/ 12 w 122"/>
                <a:gd name="T97" fmla="*/ 104 h 225"/>
                <a:gd name="T98" fmla="*/ 8 w 122"/>
                <a:gd name="T99" fmla="*/ 97 h 225"/>
                <a:gd name="T100" fmla="*/ 8 w 122"/>
                <a:gd name="T101" fmla="*/ 93 h 225"/>
                <a:gd name="T102" fmla="*/ 12 w 122"/>
                <a:gd name="T103" fmla="*/ 90 h 225"/>
                <a:gd name="T104" fmla="*/ 24 w 122"/>
                <a:gd name="T105" fmla="*/ 86 h 225"/>
                <a:gd name="T106" fmla="*/ 108 w 122"/>
                <a:gd name="T107" fmla="*/ 62 h 225"/>
                <a:gd name="T108" fmla="*/ 114 w 122"/>
                <a:gd name="T109" fmla="*/ 69 h 225"/>
                <a:gd name="T110" fmla="*/ 111 w 122"/>
                <a:gd name="T111" fmla="*/ 76 h 225"/>
                <a:gd name="T112" fmla="*/ 43 w 122"/>
                <a:gd name="T113" fmla="*/ 98 h 225"/>
                <a:gd name="T114" fmla="*/ 103 w 122"/>
                <a:gd name="T115" fmla="*/ 111 h 225"/>
                <a:gd name="T116" fmla="*/ 92 w 122"/>
                <a:gd name="T117" fmla="*/ 138 h 225"/>
                <a:gd name="T118" fmla="*/ 78 w 122"/>
                <a:gd name="T119" fmla="*/ 110 h 225"/>
                <a:gd name="T120" fmla="*/ 106 w 122"/>
                <a:gd name="T121" fmla="*/ 96 h 225"/>
                <a:gd name="T122" fmla="*/ 114 w 122"/>
                <a:gd name="T123" fmla="*/ 103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" h="225">
                  <a:moveTo>
                    <a:pt x="3" y="57"/>
                  </a:moveTo>
                  <a:cubicBezTo>
                    <a:pt x="1" y="59"/>
                    <a:pt x="1" y="62"/>
                    <a:pt x="2" y="6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4" y="74"/>
                    <a:pt x="9" y="77"/>
                    <a:pt x="14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5" y="77"/>
                    <a:pt x="16" y="77"/>
                    <a:pt x="17" y="76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47"/>
                    <a:pt x="118" y="45"/>
                    <a:pt x="119" y="42"/>
                  </a:cubicBezTo>
                  <a:cubicBezTo>
                    <a:pt x="120" y="40"/>
                    <a:pt x="121" y="37"/>
                    <a:pt x="120" y="34"/>
                  </a:cubicBezTo>
                  <a:cubicBezTo>
                    <a:pt x="119" y="30"/>
                    <a:pt x="119" y="30"/>
                    <a:pt x="119" y="30"/>
                  </a:cubicBezTo>
                  <a:cubicBezTo>
                    <a:pt x="117" y="25"/>
                    <a:pt x="113" y="22"/>
                    <a:pt x="108" y="22"/>
                  </a:cubicBezTo>
                  <a:cubicBezTo>
                    <a:pt x="107" y="22"/>
                    <a:pt x="106" y="22"/>
                    <a:pt x="105" y="23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6" y="52"/>
                    <a:pt x="4" y="54"/>
                    <a:pt x="3" y="57"/>
                  </a:cubicBezTo>
                  <a:close/>
                  <a:moveTo>
                    <a:pt x="106" y="28"/>
                  </a:moveTo>
                  <a:cubicBezTo>
                    <a:pt x="107" y="28"/>
                    <a:pt x="107" y="28"/>
                    <a:pt x="108" y="28"/>
                  </a:cubicBezTo>
                  <a:cubicBezTo>
                    <a:pt x="110" y="28"/>
                    <a:pt x="112" y="30"/>
                    <a:pt x="113" y="32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4" y="38"/>
                    <a:pt x="114" y="40"/>
                  </a:cubicBezTo>
                  <a:cubicBezTo>
                    <a:pt x="113" y="41"/>
                    <a:pt x="112" y="42"/>
                    <a:pt x="111" y="42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1" y="71"/>
                    <a:pt x="9" y="69"/>
                    <a:pt x="9" y="6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2"/>
                    <a:pt x="7" y="61"/>
                    <a:pt x="8" y="59"/>
                  </a:cubicBezTo>
                  <a:cubicBezTo>
                    <a:pt x="9" y="58"/>
                    <a:pt x="10" y="57"/>
                    <a:pt x="11" y="57"/>
                  </a:cubicBezTo>
                  <a:lnTo>
                    <a:pt x="106" y="28"/>
                  </a:lnTo>
                  <a:close/>
                  <a:moveTo>
                    <a:pt x="3" y="35"/>
                  </a:moveTo>
                  <a:cubicBezTo>
                    <a:pt x="4" y="40"/>
                    <a:pt x="9" y="43"/>
                    <a:pt x="14" y="43"/>
                  </a:cubicBezTo>
                  <a:cubicBezTo>
                    <a:pt x="15" y="43"/>
                    <a:pt x="16" y="43"/>
                    <a:pt x="17" y="4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2" y="26"/>
                    <a:pt x="76" y="19"/>
                    <a:pt x="74" y="13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1" y="4"/>
                    <a:pt x="65" y="0"/>
                    <a:pt x="59" y="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9"/>
                    <a:pt x="0" y="25"/>
                    <a:pt x="2" y="31"/>
                  </a:cubicBezTo>
                  <a:lnTo>
                    <a:pt x="3" y="35"/>
                  </a:lnTo>
                  <a:close/>
                  <a:moveTo>
                    <a:pt x="11" y="23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4" y="8"/>
                    <a:pt x="67" y="9"/>
                    <a:pt x="67" y="12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9" y="18"/>
                    <a:pt x="68" y="21"/>
                    <a:pt x="65" y="2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1" y="37"/>
                    <a:pt x="9" y="36"/>
                    <a:pt x="9" y="3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7"/>
                    <a:pt x="8" y="24"/>
                    <a:pt x="11" y="23"/>
                  </a:cubicBezTo>
                  <a:close/>
                  <a:moveTo>
                    <a:pt x="120" y="101"/>
                  </a:moveTo>
                  <a:cubicBezTo>
                    <a:pt x="119" y="97"/>
                    <a:pt x="119" y="97"/>
                    <a:pt x="119" y="97"/>
                  </a:cubicBezTo>
                  <a:cubicBezTo>
                    <a:pt x="117" y="92"/>
                    <a:pt x="110" y="88"/>
                    <a:pt x="105" y="90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76" y="98"/>
                    <a:pt x="72" y="104"/>
                    <a:pt x="72" y="110"/>
                  </a:cubicBezTo>
                  <a:cubicBezTo>
                    <a:pt x="72" y="138"/>
                    <a:pt x="72" y="138"/>
                    <a:pt x="72" y="138"/>
                  </a:cubicBezTo>
                  <a:cubicBezTo>
                    <a:pt x="55" y="138"/>
                    <a:pt x="55" y="138"/>
                    <a:pt x="55" y="138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5" y="104"/>
                    <a:pt x="54" y="101"/>
                    <a:pt x="53" y="99"/>
                  </a:cubicBezTo>
                  <a:cubicBezTo>
                    <a:pt x="112" y="82"/>
                    <a:pt x="112" y="82"/>
                    <a:pt x="112" y="82"/>
                  </a:cubicBezTo>
                  <a:cubicBezTo>
                    <a:pt x="115" y="81"/>
                    <a:pt x="118" y="79"/>
                    <a:pt x="119" y="76"/>
                  </a:cubicBezTo>
                  <a:cubicBezTo>
                    <a:pt x="120" y="73"/>
                    <a:pt x="121" y="70"/>
                    <a:pt x="120" y="67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7" y="58"/>
                    <a:pt x="110" y="54"/>
                    <a:pt x="105" y="5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6" y="86"/>
                    <a:pt x="4" y="88"/>
                    <a:pt x="3" y="90"/>
                  </a:cubicBezTo>
                  <a:cubicBezTo>
                    <a:pt x="1" y="92"/>
                    <a:pt x="1" y="95"/>
                    <a:pt x="1" y="97"/>
                  </a:cubicBezTo>
                  <a:cubicBezTo>
                    <a:pt x="2" y="98"/>
                    <a:pt x="2" y="98"/>
                    <a:pt x="2" y="99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4" y="106"/>
                    <a:pt x="7" y="109"/>
                    <a:pt x="10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6" y="114"/>
                    <a:pt x="28" y="118"/>
                    <a:pt x="28" y="121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199"/>
                    <a:pt x="28" y="208"/>
                    <a:pt x="40" y="209"/>
                  </a:cubicBezTo>
                  <a:cubicBezTo>
                    <a:pt x="40" y="214"/>
                    <a:pt x="40" y="214"/>
                    <a:pt x="40" y="214"/>
                  </a:cubicBezTo>
                  <a:cubicBezTo>
                    <a:pt x="40" y="220"/>
                    <a:pt x="46" y="225"/>
                    <a:pt x="53" y="225"/>
                  </a:cubicBezTo>
                  <a:cubicBezTo>
                    <a:pt x="74" y="225"/>
                    <a:pt x="74" y="225"/>
                    <a:pt x="74" y="225"/>
                  </a:cubicBezTo>
                  <a:cubicBezTo>
                    <a:pt x="81" y="225"/>
                    <a:pt x="87" y="220"/>
                    <a:pt x="87" y="214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99" y="208"/>
                    <a:pt x="110" y="199"/>
                    <a:pt x="110" y="187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99" y="122"/>
                    <a:pt x="101" y="118"/>
                    <a:pt x="104" y="117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8" y="113"/>
                    <a:pt x="122" y="107"/>
                    <a:pt x="120" y="101"/>
                  </a:cubicBezTo>
                  <a:close/>
                  <a:moveTo>
                    <a:pt x="43" y="98"/>
                  </a:moveTo>
                  <a:cubicBezTo>
                    <a:pt x="45" y="99"/>
                    <a:pt x="46" y="100"/>
                    <a:pt x="47" y="101"/>
                  </a:cubicBezTo>
                  <a:cubicBezTo>
                    <a:pt x="48" y="103"/>
                    <a:pt x="49" y="104"/>
                    <a:pt x="49" y="106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35" y="138"/>
                    <a:pt x="35" y="138"/>
                    <a:pt x="35" y="138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16"/>
                    <a:pt x="30" y="110"/>
                    <a:pt x="25" y="108"/>
                  </a:cubicBezTo>
                  <a:cubicBezTo>
                    <a:pt x="25" y="108"/>
                    <a:pt x="24" y="108"/>
                    <a:pt x="24" y="108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0" y="104"/>
                    <a:pt x="9" y="102"/>
                    <a:pt x="9" y="101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7" y="96"/>
                    <a:pt x="7" y="94"/>
                    <a:pt x="8" y="93"/>
                  </a:cubicBezTo>
                  <a:cubicBezTo>
                    <a:pt x="9" y="92"/>
                    <a:pt x="10" y="91"/>
                    <a:pt x="11" y="90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07" y="62"/>
                    <a:pt x="107" y="62"/>
                    <a:pt x="108" y="62"/>
                  </a:cubicBezTo>
                  <a:cubicBezTo>
                    <a:pt x="110" y="62"/>
                    <a:pt x="112" y="63"/>
                    <a:pt x="113" y="6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5" y="71"/>
                    <a:pt x="114" y="72"/>
                    <a:pt x="114" y="73"/>
                  </a:cubicBezTo>
                  <a:cubicBezTo>
                    <a:pt x="113" y="74"/>
                    <a:pt x="112" y="75"/>
                    <a:pt x="111" y="76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39" y="97"/>
                    <a:pt x="43" y="98"/>
                    <a:pt x="43" y="98"/>
                  </a:cubicBezTo>
                  <a:close/>
                  <a:moveTo>
                    <a:pt x="111" y="109"/>
                  </a:moveTo>
                  <a:cubicBezTo>
                    <a:pt x="103" y="111"/>
                    <a:pt x="103" y="111"/>
                    <a:pt x="103" y="111"/>
                  </a:cubicBezTo>
                  <a:cubicBezTo>
                    <a:pt x="97" y="113"/>
                    <a:pt x="92" y="119"/>
                    <a:pt x="92" y="125"/>
                  </a:cubicBezTo>
                  <a:cubicBezTo>
                    <a:pt x="92" y="138"/>
                    <a:pt x="92" y="138"/>
                    <a:pt x="92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78" y="107"/>
                    <a:pt x="81" y="103"/>
                    <a:pt x="84" y="102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9" y="95"/>
                    <a:pt x="112" y="96"/>
                    <a:pt x="113" y="99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5" y="106"/>
                    <a:pt x="113" y="109"/>
                    <a:pt x="111" y="1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7595" tIns="33798" rIns="67595" bIns="33798" numCol="1" anchor="t" anchorCtr="0" compatLnSpc="1"/>
            <a:lstStyle/>
            <a:p>
              <a:r>
                <a:rPr lang="en-US" altLang="zh-CN" sz="17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sz="1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86513" y="633870"/>
            <a:ext cx="4651375" cy="523214"/>
          </a:xfrm>
          <a:prstGeom prst="rect">
            <a:avLst/>
          </a:prstGeom>
          <a:noFill/>
        </p:spPr>
        <p:txBody>
          <a:bodyPr lIns="91435" tIns="45717" rIns="91435" bIns="45717">
            <a:spAutoFit/>
          </a:bodyPr>
          <a:lstStyle/>
          <a:p>
            <a:pPr indent="361950"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年新课标为指导思想，以历史学科核心素养为立意分析考点内容。</a:t>
            </a: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693436" y="1406928"/>
            <a:ext cx="4644452" cy="69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580" tIns="24290" rIns="48580" bIns="242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361950"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对魏晋南北朝至隋唐时期的主干知识进行全面、深度、精准分析；通过补充经典材料，加强对重难点的理解和认识。     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709971" y="2370084"/>
            <a:ext cx="4787960" cy="47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580" tIns="24290" rIns="48580" bIns="2429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361950">
              <a:defRPr/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对北京和全国高考真题进行讲解，深度挖掘考题立意和能力渗透，强化经典题在备考中的运用。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4" b="3434"/>
          <a:stretch>
            <a:fillRect/>
          </a:stretch>
        </p:blipFill>
        <p:spPr>
          <a:xfrm>
            <a:off x="-132" y="-5951"/>
            <a:ext cx="5761170" cy="3240088"/>
          </a:xfrm>
          <a:prstGeom prst="rect">
            <a:avLst/>
          </a:prstGeom>
        </p:spPr>
      </p:pic>
      <p:grpSp>
        <p:nvGrpSpPr>
          <p:cNvPr id="2" name="组合 4"/>
          <p:cNvGrpSpPr/>
          <p:nvPr/>
        </p:nvGrpSpPr>
        <p:grpSpPr>
          <a:xfrm>
            <a:off x="2740474" y="1232752"/>
            <a:ext cx="1752603" cy="472731"/>
            <a:chOff x="5714599" y="2076217"/>
            <a:chExt cx="3864839" cy="1042586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81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1800" b="1" spc="137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教学准备</a:t>
              </a: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1"/>
              <a:ext cx="3581400" cy="407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PREPARATION </a:t>
              </a:r>
              <a:endParaRPr lang="zh-CN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0"/>
          <p:cNvGrpSpPr/>
          <p:nvPr/>
        </p:nvGrpSpPr>
        <p:grpSpPr>
          <a:xfrm>
            <a:off x="1731455" y="1011444"/>
            <a:ext cx="939454" cy="949630"/>
            <a:chOff x="2918306" y="1498847"/>
            <a:chExt cx="1553762" cy="157077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303893" y="1961070"/>
              <a:ext cx="912545" cy="738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635">
                <a:defRPr/>
              </a:pPr>
              <a:r>
                <a:rPr lang="en-US" altLang="zh-CN" sz="230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0 3</a:t>
              </a:r>
              <a:endParaRPr lang="zh-CN" altLang="en-US" sz="230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riangle 201"/>
          <p:cNvSpPr/>
          <p:nvPr/>
        </p:nvSpPr>
        <p:spPr>
          <a:xfrm rot="10800000">
            <a:off x="2688767" y="-4935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grpSp>
        <p:nvGrpSpPr>
          <p:cNvPr id="4" name="组合 63"/>
          <p:cNvGrpSpPr/>
          <p:nvPr/>
        </p:nvGrpSpPr>
        <p:grpSpPr>
          <a:xfrm>
            <a:off x="1498866" y="395201"/>
            <a:ext cx="404235" cy="360351"/>
            <a:chOff x="3835847" y="1395243"/>
            <a:chExt cx="1462116" cy="1303538"/>
          </a:xfrm>
        </p:grpSpPr>
        <p:sp>
          <p:nvSpPr>
            <p:cNvPr id="66" name="同心圆 65"/>
            <p:cNvSpPr/>
            <p:nvPr/>
          </p:nvSpPr>
          <p:spPr>
            <a:xfrm>
              <a:off x="3835847" y="1395243"/>
              <a:ext cx="1303538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5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组合 66"/>
            <p:cNvGrpSpPr/>
            <p:nvPr/>
          </p:nvGrpSpPr>
          <p:grpSpPr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69" name="同心圆 68"/>
              <p:cNvSpPr/>
              <p:nvPr/>
            </p:nvSpPr>
            <p:spPr>
              <a:xfrm>
                <a:off x="5917211" y="1835961"/>
                <a:ext cx="504056" cy="504056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5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椭圆 69"/>
              <p:cNvSpPr/>
              <p:nvPr/>
            </p:nvSpPr>
            <p:spPr>
              <a:xfrm>
                <a:off x="6039087" y="1981663"/>
                <a:ext cx="222754" cy="22275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5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8" name="椭圆 67"/>
            <p:cNvSpPr/>
            <p:nvPr/>
          </p:nvSpPr>
          <p:spPr>
            <a:xfrm>
              <a:off x="4151028" y="1732853"/>
              <a:ext cx="676101" cy="676101"/>
            </a:xfrm>
            <a:prstGeom prst="ellipse">
              <a:avLst/>
            </a:prstGeom>
            <a:solidFill>
              <a:srgbClr val="94CF2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200" kern="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120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72"/>
          <p:cNvGrpSpPr/>
          <p:nvPr/>
        </p:nvGrpSpPr>
        <p:grpSpPr>
          <a:xfrm>
            <a:off x="1437991" y="1540858"/>
            <a:ext cx="404235" cy="360351"/>
            <a:chOff x="3835847" y="1395243"/>
            <a:chExt cx="1462116" cy="1303538"/>
          </a:xfrm>
        </p:grpSpPr>
        <p:sp>
          <p:nvSpPr>
            <p:cNvPr id="75" name="同心圆 74"/>
            <p:cNvSpPr/>
            <p:nvPr/>
          </p:nvSpPr>
          <p:spPr>
            <a:xfrm>
              <a:off x="3835847" y="1395243"/>
              <a:ext cx="1303538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5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75"/>
            <p:cNvGrpSpPr/>
            <p:nvPr/>
          </p:nvGrpSpPr>
          <p:grpSpPr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78" name="同心圆 77"/>
              <p:cNvSpPr/>
              <p:nvPr/>
            </p:nvSpPr>
            <p:spPr>
              <a:xfrm>
                <a:off x="5917211" y="1835961"/>
                <a:ext cx="504056" cy="504056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5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6039087" y="1981663"/>
                <a:ext cx="222754" cy="22275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5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7" name="椭圆 76"/>
            <p:cNvSpPr/>
            <p:nvPr/>
          </p:nvSpPr>
          <p:spPr>
            <a:xfrm>
              <a:off x="4151028" y="1732853"/>
              <a:ext cx="676101" cy="676101"/>
            </a:xfrm>
            <a:prstGeom prst="ellipse">
              <a:avLst/>
            </a:prstGeom>
            <a:solidFill>
              <a:srgbClr val="94CF2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150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97"/>
          <p:cNvGrpSpPr/>
          <p:nvPr/>
        </p:nvGrpSpPr>
        <p:grpSpPr>
          <a:xfrm>
            <a:off x="310820" y="755552"/>
            <a:ext cx="1100805" cy="1100678"/>
            <a:chOff x="1535382" y="1258858"/>
            <a:chExt cx="2462552" cy="246255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99" name="椭圆 4"/>
            <p:cNvSpPr/>
            <p:nvPr/>
          </p:nvSpPr>
          <p:spPr>
            <a:xfrm>
              <a:off x="1535382" y="1258858"/>
              <a:ext cx="2462552" cy="2462552"/>
            </a:xfrm>
            <a:custGeom>
              <a:avLst/>
              <a:gdLst/>
              <a:ahLst/>
              <a:cxnLst/>
              <a:rect l="l" t="t" r="r" b="b"/>
              <a:pathLst>
                <a:path w="2462552" h="2462552">
                  <a:moveTo>
                    <a:pt x="1227568" y="229220"/>
                  </a:moveTo>
                  <a:cubicBezTo>
                    <a:pt x="682374" y="229220"/>
                    <a:pt x="240407" y="671187"/>
                    <a:pt x="240407" y="1216381"/>
                  </a:cubicBezTo>
                  <a:cubicBezTo>
                    <a:pt x="240407" y="1761575"/>
                    <a:pt x="682374" y="2203542"/>
                    <a:pt x="1227568" y="2203542"/>
                  </a:cubicBezTo>
                  <a:cubicBezTo>
                    <a:pt x="1772762" y="2203542"/>
                    <a:pt x="2214729" y="1761575"/>
                    <a:pt x="2214729" y="1216381"/>
                  </a:cubicBezTo>
                  <a:cubicBezTo>
                    <a:pt x="2214729" y="671187"/>
                    <a:pt x="1772762" y="229220"/>
                    <a:pt x="1227568" y="229220"/>
                  </a:cubicBezTo>
                  <a:close/>
                  <a:moveTo>
                    <a:pt x="1231276" y="0"/>
                  </a:moveTo>
                  <a:cubicBezTo>
                    <a:pt x="1911291" y="0"/>
                    <a:pt x="2462552" y="551261"/>
                    <a:pt x="2462552" y="1231276"/>
                  </a:cubicBezTo>
                  <a:cubicBezTo>
                    <a:pt x="2462552" y="1911291"/>
                    <a:pt x="1911291" y="2462552"/>
                    <a:pt x="1231276" y="2462552"/>
                  </a:cubicBezTo>
                  <a:cubicBezTo>
                    <a:pt x="551261" y="2462552"/>
                    <a:pt x="0" y="1911291"/>
                    <a:pt x="0" y="1231276"/>
                  </a:cubicBezTo>
                  <a:cubicBezTo>
                    <a:pt x="0" y="551261"/>
                    <a:pt x="551261" y="0"/>
                    <a:pt x="1231276" y="0"/>
                  </a:cubicBezTo>
                  <a:close/>
                </a:path>
              </a:pathLst>
            </a:custGeom>
            <a:solidFill>
              <a:srgbClr val="94CF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0703" tIns="25352" rIns="50703" bIns="25352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TextBox 43"/>
            <p:cNvSpPr txBox="1"/>
            <p:nvPr/>
          </p:nvSpPr>
          <p:spPr>
            <a:xfrm>
              <a:off x="1645570" y="2207791"/>
              <a:ext cx="2262826" cy="654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486044"/>
              <a:r>
                <a:rPr lang="zh-CN" altLang="en-US" sz="13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教学准备</a:t>
              </a:r>
            </a:p>
          </p:txBody>
        </p:sp>
      </p:grpSp>
      <p:pic>
        <p:nvPicPr>
          <p:cNvPr id="106" name="图片 10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2039" y="3043752"/>
            <a:ext cx="5773077" cy="65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TextBox 51"/>
          <p:cNvSpPr txBox="1"/>
          <p:nvPr/>
        </p:nvSpPr>
        <p:spPr>
          <a:xfrm>
            <a:off x="1954820" y="559725"/>
            <a:ext cx="3423630" cy="776021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       钻研</a:t>
            </a:r>
            <a:r>
              <a:rPr lang="en-US" altLang="zh-CN" sz="1200" b="1" dirty="0">
                <a:latin typeface="微软雅黑" pitchFamily="34" charset="-122"/>
                <a:ea typeface="微软雅黑" pitchFamily="34" charset="-122"/>
              </a:rPr>
              <a:t>2017</a:t>
            </a: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年新课标和岳麓版教材、朝阳目标教材，对考点内容深入分析、研读，把握考试方向和重难点。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54820" y="1437737"/>
            <a:ext cx="3607780" cy="776021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       依据历史学科核心素养，突出“史料实证”素养的落实，阅读相关史学著作，增加学术材料，加深对重难点的认识。</a:t>
            </a:r>
          </a:p>
        </p:txBody>
      </p:sp>
      <p:grpSp>
        <p:nvGrpSpPr>
          <p:cNvPr id="54" name="组合 72"/>
          <p:cNvGrpSpPr/>
          <p:nvPr/>
        </p:nvGrpSpPr>
        <p:grpSpPr>
          <a:xfrm>
            <a:off x="1338916" y="2470799"/>
            <a:ext cx="404235" cy="360351"/>
            <a:chOff x="3835847" y="1395243"/>
            <a:chExt cx="1462116" cy="1303538"/>
          </a:xfrm>
        </p:grpSpPr>
        <p:sp>
          <p:nvSpPr>
            <p:cNvPr id="55" name="同心圆 54"/>
            <p:cNvSpPr/>
            <p:nvPr/>
          </p:nvSpPr>
          <p:spPr>
            <a:xfrm>
              <a:off x="3835847" y="1395243"/>
              <a:ext cx="1303538" cy="1303538"/>
            </a:xfrm>
            <a:prstGeom prst="donut">
              <a:avLst>
                <a:gd name="adj" fmla="val 3142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500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6" name="组合 75"/>
            <p:cNvGrpSpPr/>
            <p:nvPr/>
          </p:nvGrpSpPr>
          <p:grpSpPr>
            <a:xfrm>
              <a:off x="4939609" y="1857832"/>
              <a:ext cx="358354" cy="358354"/>
              <a:chOff x="5917211" y="1835961"/>
              <a:chExt cx="504056" cy="504056"/>
            </a:xfrm>
          </p:grpSpPr>
          <p:sp>
            <p:nvSpPr>
              <p:cNvPr id="64" name="同心圆 63"/>
              <p:cNvSpPr/>
              <p:nvPr/>
            </p:nvSpPr>
            <p:spPr>
              <a:xfrm>
                <a:off x="5917211" y="1835961"/>
                <a:ext cx="504056" cy="504056"/>
              </a:xfrm>
              <a:prstGeom prst="donut">
                <a:avLst>
                  <a:gd name="adj" fmla="val 3142"/>
                </a:avLst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5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6039087" y="1981663"/>
                <a:ext cx="222754" cy="222754"/>
              </a:xfrm>
              <a:prstGeom prst="ellipse">
                <a:avLst/>
              </a:prstGeom>
              <a:solidFill>
                <a:sysClr val="window" lastClr="FFFFFF">
                  <a:lumMod val="6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500" kern="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2" name="椭圆 61"/>
            <p:cNvSpPr/>
            <p:nvPr/>
          </p:nvSpPr>
          <p:spPr>
            <a:xfrm>
              <a:off x="4151028" y="1732853"/>
              <a:ext cx="676101" cy="676101"/>
            </a:xfrm>
            <a:prstGeom prst="ellipse">
              <a:avLst/>
            </a:prstGeom>
            <a:solidFill>
              <a:srgbClr val="94CF2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1500" kern="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821538" y="2378963"/>
            <a:ext cx="3741061" cy="535955"/>
          </a:xfrm>
          <a:prstGeom prst="rect">
            <a:avLst/>
          </a:prstGeom>
          <a:noFill/>
        </p:spPr>
        <p:txBody>
          <a:bodyPr wrap="square" lIns="55285" tIns="27642" rIns="55285" bIns="27642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       精选北京和全国高考真题进行讲解，深钻经典题，强化经典题在备考中的运用。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4" b="3434"/>
          <a:stretch>
            <a:fillRect/>
          </a:stretch>
        </p:blipFill>
        <p:spPr>
          <a:xfrm>
            <a:off x="2057" y="0"/>
            <a:ext cx="5758981" cy="3240088"/>
          </a:xfrm>
          <a:prstGeom prst="rect">
            <a:avLst/>
          </a:prstGeom>
        </p:spPr>
      </p:pic>
      <p:grpSp>
        <p:nvGrpSpPr>
          <p:cNvPr id="2" name="组合 4"/>
          <p:cNvGrpSpPr/>
          <p:nvPr/>
        </p:nvGrpSpPr>
        <p:grpSpPr>
          <a:xfrm>
            <a:off x="2725117" y="1232752"/>
            <a:ext cx="1752603" cy="472731"/>
            <a:chOff x="5714599" y="2076217"/>
            <a:chExt cx="3864839" cy="1042586"/>
          </a:xfrm>
        </p:grpSpPr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5714599" y="2076217"/>
              <a:ext cx="2858302" cy="81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zh-CN" altLang="en-US" sz="1800" b="1" spc="137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教学过程</a:t>
              </a:r>
            </a:p>
          </p:txBody>
        </p:sp>
        <p:sp>
          <p:nvSpPr>
            <p:cNvPr id="7" name="TextBox 111"/>
            <p:cNvSpPr txBox="1"/>
            <p:nvPr/>
          </p:nvSpPr>
          <p:spPr>
            <a:xfrm>
              <a:off x="5998038" y="2711531"/>
              <a:ext cx="3581400" cy="407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TEACHING PROCESS </a:t>
              </a:r>
              <a:endParaRPr lang="zh-CN" altLang="en-US" sz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10"/>
          <p:cNvGrpSpPr/>
          <p:nvPr/>
        </p:nvGrpSpPr>
        <p:grpSpPr>
          <a:xfrm>
            <a:off x="1731455" y="1011444"/>
            <a:ext cx="939454" cy="949630"/>
            <a:chOff x="2918306" y="1498847"/>
            <a:chExt cx="1553762" cy="1570775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05" t="64843" r="34350" b="-912"/>
            <a:stretch>
              <a:fillRect/>
            </a:stretch>
          </p:blipFill>
          <p:spPr>
            <a:xfrm>
              <a:off x="2918306" y="1498847"/>
              <a:ext cx="1553762" cy="157077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269098" y="1961070"/>
              <a:ext cx="896638" cy="7381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14635">
                <a:defRPr/>
              </a:pPr>
              <a:r>
                <a:rPr lang="en-US" altLang="zh-CN" sz="2300" kern="0" dirty="0">
                  <a:solidFill>
                    <a:srgbClr val="96D02B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0 4</a:t>
              </a:r>
              <a:endParaRPr lang="zh-CN" altLang="en-US" sz="2300" kern="0" dirty="0">
                <a:solidFill>
                  <a:srgbClr val="96D02B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riangle 201"/>
          <p:cNvSpPr/>
          <p:nvPr/>
        </p:nvSpPr>
        <p:spPr>
          <a:xfrm rot="10800000">
            <a:off x="2688767" y="-3839"/>
            <a:ext cx="412746" cy="137467"/>
          </a:xfrm>
          <a:prstGeom prst="triangl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285" tIns="27642" rIns="55285" bIns="27642" rtlCol="0" anchor="ctr"/>
          <a:lstStyle/>
          <a:p>
            <a:pPr algn="ctr"/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gray">
          <a:xfrm>
            <a:off x="0" y="73450"/>
            <a:ext cx="5761038" cy="71555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27642" tIns="26874" rIns="27642" bIns="26874" anchor="ctr" anchorCtr="1"/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2017年必修课程“中外历史纲要”</a:t>
            </a: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253273" y="699534"/>
            <a:ext cx="5283734" cy="161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8577" tIns="24289" rIns="48577" bIns="2428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          </a:t>
            </a:r>
            <a:endParaRPr lang="en-US" altLang="zh-CN" sz="1400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en-US" altLang="zh-CN" sz="1400" b="1" dirty="0">
                <a:latin typeface="微软雅黑" pitchFamily="34" charset="-122"/>
                <a:ea typeface="微软雅黑" pitchFamily="34" charset="-122"/>
              </a:rPr>
              <a:t>4 </a:t>
            </a:r>
            <a:r>
              <a:rPr lang="zh-CN" altLang="en-US" sz="1400" b="1" dirty="0">
                <a:latin typeface="微软雅黑" pitchFamily="34" charset="-122"/>
                <a:ea typeface="微软雅黑" pitchFamily="34" charset="-122"/>
              </a:rPr>
              <a:t>三国两晋南北朝的民族交融与隋唐大一统的发展</a:t>
            </a:r>
          </a:p>
          <a:p>
            <a:pPr>
              <a:lnSpc>
                <a:spcPct val="150000"/>
              </a:lnSpc>
            </a:pPr>
            <a:r>
              <a:rPr lang="zh-CN" altLang="en-US" sz="1400" b="1" dirty="0">
                <a:latin typeface="楷体" pitchFamily="49" charset="-122"/>
                <a:ea typeface="楷体" pitchFamily="49" charset="-122"/>
              </a:rPr>
              <a:t>    通过了解三国两晋南北朝政权更迭的历史脉络。隋唐时期封建社会的高度繁荣。认识三国两晋南北朝至隋唐时期的制度变化与创新、民族交融、区域开发和思想文化領域的新成就。</a:t>
            </a:r>
          </a:p>
        </p:txBody>
      </p:sp>
    </p:spTree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4834</TotalTime>
  <Words>4366</Words>
  <Application>Microsoft Office PowerPoint</Application>
  <PresentationFormat>自定义</PresentationFormat>
  <Paragraphs>295</Paragraphs>
  <Slides>42</Slides>
  <Notes>41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3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388</cp:revision>
  <dcterms:created xsi:type="dcterms:W3CDTF">2016-10-06T06:02:00Z</dcterms:created>
  <dcterms:modified xsi:type="dcterms:W3CDTF">2020-02-15T14:08:13Z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