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640" r:id="rId2"/>
    <p:sldId id="641" r:id="rId3"/>
    <p:sldId id="642" r:id="rId4"/>
    <p:sldId id="643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591" r:id="rId13"/>
    <p:sldId id="530" r:id="rId14"/>
    <p:sldId id="592" r:id="rId15"/>
    <p:sldId id="593" r:id="rId16"/>
    <p:sldId id="594" r:id="rId17"/>
    <p:sldId id="651" r:id="rId18"/>
    <p:sldId id="595" r:id="rId19"/>
    <p:sldId id="596" r:id="rId20"/>
    <p:sldId id="652" r:id="rId21"/>
    <p:sldId id="597" r:id="rId22"/>
    <p:sldId id="284" r:id="rId23"/>
  </p:sldIdLst>
  <p:sldSz cx="5761038" cy="3240088"/>
  <p:notesSz cx="6858000" cy="9144000"/>
  <p:defaultTextStyle>
    <a:defPPr>
      <a:defRPr lang="zh-CN"/>
    </a:defPPr>
    <a:lvl1pPr marL="0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038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2077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3116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4193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5232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6271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73105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83494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1">
          <p15:clr>
            <a:srgbClr val="A4A3A4"/>
          </p15:clr>
        </p15:guide>
        <p15:guide id="2" orient="horz" pos="1123">
          <p15:clr>
            <a:srgbClr val="A4A3A4"/>
          </p15:clr>
        </p15:guide>
        <p15:guide id="3" pos="1821">
          <p15:clr>
            <a:srgbClr val="A4A3A4"/>
          </p15:clr>
        </p15:guide>
        <p15:guide id="4" pos="1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95238" autoAdjust="0"/>
  </p:normalViewPr>
  <p:slideViewPr>
    <p:cSldViewPr snapToGrid="0" showGuides="1">
      <p:cViewPr varScale="1">
        <p:scale>
          <a:sx n="131" d="100"/>
          <a:sy n="131" d="100"/>
        </p:scale>
        <p:origin x="-724" y="-56"/>
      </p:cViewPr>
      <p:guideLst>
        <p:guide orient="horz" pos="1191"/>
        <p:guide orient="horz" pos="1123"/>
        <p:guide pos="1821"/>
        <p:guide pos="1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28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42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47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0807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265909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97231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49062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272000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4914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491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72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0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5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16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06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2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130" y="530265"/>
            <a:ext cx="4320778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130" y="1701797"/>
            <a:ext cx="4320778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48" indent="0" algn="ctr">
              <a:buNone/>
              <a:defRPr sz="900"/>
            </a:lvl2pPr>
            <a:lvl3pPr marL="431911" indent="0" algn="ctr">
              <a:buNone/>
              <a:defRPr sz="800"/>
            </a:lvl3pPr>
            <a:lvl4pPr marL="648059" indent="0" algn="ctr">
              <a:buNone/>
              <a:defRPr sz="800"/>
            </a:lvl4pPr>
            <a:lvl5pPr marL="864206" indent="0" algn="ctr">
              <a:buNone/>
              <a:defRPr sz="800"/>
            </a:lvl5pPr>
            <a:lvl6pPr marL="1079970" indent="0" algn="ctr">
              <a:buNone/>
              <a:defRPr sz="800"/>
            </a:lvl6pPr>
            <a:lvl7pPr marL="1296117" indent="0" algn="ctr">
              <a:buNone/>
              <a:defRPr sz="800"/>
            </a:lvl7pPr>
            <a:lvl8pPr marL="1512265" indent="0" algn="ctr">
              <a:buNone/>
              <a:defRPr sz="800"/>
            </a:lvl8pPr>
            <a:lvl9pPr marL="1728028" indent="0" algn="ctr">
              <a:buNone/>
              <a:defRPr sz="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2743" y="172504"/>
            <a:ext cx="1242224" cy="27458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072" y="172504"/>
            <a:ext cx="3654658" cy="27458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1" y="807773"/>
            <a:ext cx="4968895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71" y="2168309"/>
            <a:ext cx="4968895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1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480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2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0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526" y="862523"/>
            <a:ext cx="2448441" cy="20558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2" y="172505"/>
            <a:ext cx="4968895" cy="626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22" y="794272"/>
            <a:ext cx="2437189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22" y="1183533"/>
            <a:ext cx="2437189" cy="17407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526" y="794272"/>
            <a:ext cx="2449191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6526" y="1183533"/>
            <a:ext cx="2449191" cy="17407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191" y="466513"/>
            <a:ext cx="2916526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191" y="466513"/>
            <a:ext cx="2916526" cy="2302563"/>
          </a:xfrm>
        </p:spPr>
        <p:txBody>
          <a:bodyPr anchor="t"/>
          <a:lstStyle>
            <a:lvl1pPr marL="0" indent="0">
              <a:buNone/>
              <a:defRPr sz="1500"/>
            </a:lvl1pPr>
            <a:lvl2pPr marL="216148" indent="0">
              <a:buNone/>
              <a:defRPr sz="1300"/>
            </a:lvl2pPr>
            <a:lvl3pPr marL="431911" indent="0">
              <a:buNone/>
              <a:defRPr sz="1100"/>
            </a:lvl3pPr>
            <a:lvl4pPr marL="648059" indent="0">
              <a:buNone/>
              <a:defRPr sz="900"/>
            </a:lvl4pPr>
            <a:lvl5pPr marL="864206" indent="0">
              <a:buNone/>
              <a:defRPr sz="900"/>
            </a:lvl5pPr>
            <a:lvl6pPr marL="1079970" indent="0">
              <a:buNone/>
              <a:defRPr sz="900"/>
            </a:lvl6pPr>
            <a:lvl7pPr marL="1296117" indent="0">
              <a:buNone/>
              <a:defRPr sz="900"/>
            </a:lvl7pPr>
            <a:lvl8pPr marL="1512265" indent="0">
              <a:buNone/>
              <a:defRPr sz="900"/>
            </a:lvl8pPr>
            <a:lvl9pPr marL="1728028" indent="0">
              <a:buNone/>
              <a:defRPr sz="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72" y="172505"/>
            <a:ext cx="4968895" cy="626267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72" y="862523"/>
            <a:ext cx="4968895" cy="2055806"/>
          </a:xfrm>
          <a:prstGeom prst="rect">
            <a:avLst/>
          </a:prstGeom>
        </p:spPr>
        <p:txBody>
          <a:bodyPr vert="horz" lIns="55285" tIns="27642" rIns="55285" bIns="276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72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344" y="3003082"/>
            <a:ext cx="1944350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8734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1911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82" indent="-107882" algn="l" defTabSz="43191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2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17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40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88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235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9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4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94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4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11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59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206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17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265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2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811838" cy="324008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2910" y="527793"/>
            <a:ext cx="5335686" cy="725174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通史体例中国古代史复习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第三讲 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魏晋南北朝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隋唐（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700" spc="18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2910" y="1324165"/>
            <a:ext cx="4264389" cy="1717817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学段：高中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学科：历史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年级：高三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岳麓版教材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朝阳高三目标教材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单位：人大附中朝阳学校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作者：刘云峰</a:t>
            </a:r>
            <a:endParaRPr lang="en-US" altLang="zh-CN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4780807" y="2322595"/>
            <a:ext cx="1031031" cy="917492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10" y="108059"/>
            <a:ext cx="3319172" cy="4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667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786" y="133629"/>
            <a:ext cx="5501375" cy="284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课标解读：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本专题的时间范围约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。隋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、唐是盛世，三国两晋南北朝是在为盛世奠定基础。因此，两个时段在学习时应联系起来考虑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民族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交融问题的主要内容出现在两晋南北朝，隋唐盛世很大程度上是两晋南北朝民族交融的结果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制度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创新主要发生在隋朝和唐朝前期，但其中很多内容如三省六部制、科举制等在三国两晋南北朝时期已有基础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区域开发方面，要注意东晋南朝对江南的开发与隋唐大运河兴修、航运的关系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文化和中外交流中的佛教传播、诗歌、书法、绘画，都可以跨越朝代体系联系起来进行考察。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2144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1371600" y="208410"/>
            <a:ext cx="2799608" cy="7155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 algn="ctr" defTabSz="43191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三国两晋南北朝</a:t>
            </a:r>
            <a:endParaRPr lang="en-US" altLang="zh-CN" sz="12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defTabSz="43191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（公元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220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公元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589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年）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50364" y="1111973"/>
            <a:ext cx="2581414" cy="695325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pPr defTabSz="431911">
              <a:lnSpc>
                <a:spcPct val="90000"/>
              </a:lnSpc>
              <a:spcBef>
                <a:spcPct val="0"/>
              </a:spcBef>
              <a:defRPr/>
            </a:pPr>
            <a:endParaRPr lang="zh-CN" altLang="en-US" sz="21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1369" y="996863"/>
            <a:ext cx="4649787" cy="341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48577" tIns="24289" rIns="48577" bIns="24289">
            <a:spAutoFit/>
          </a:bodyPr>
          <a:lstStyle/>
          <a:p>
            <a:pPr>
              <a:buFontTx/>
              <a:buNone/>
              <a:defRPr/>
            </a:pPr>
            <a:endParaRPr lang="zh-CN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150" y="1803885"/>
            <a:ext cx="5729887" cy="582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【考点】 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魏晋南北朝时期的汉字与书法、绘画、数学、农学、儒学的发展；魏晋南北朝时期的金属冶炼、制瓷和纺织；北魏孝文帝改革、北魏时期的土地制度的演变。</a:t>
            </a:r>
            <a:endParaRPr lang="zh-CN" altLang="en-US" sz="1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988966"/>
            <a:ext cx="5761038" cy="859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1300" b="1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课标要求</a:t>
            </a:r>
            <a:r>
              <a:rPr lang="zh-CN" altLang="zh-CN" sz="1300" b="1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了解北魏孝文帝改革的背景；归纳北魏孝文帝改革的主要内容；探讨北魏孝文帝改革的历史作用。列举魏晋南北朝时期手工业发展的概貌。概述魏晋南北朝时期书法、绘画演变的过程，了解中国书画的基本特征和发展脉络。</a:t>
            </a: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xmlns="" id="{5A298FF5-1FED-4530-BCE3-C3B09141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46" y="2386738"/>
            <a:ext cx="4649787" cy="78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岳麓版  必修二  第一单元</a:t>
            </a:r>
          </a:p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岳麓版  必修三   第一单元、第二单元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岳麓版 选修</a:t>
            </a:r>
            <a:r>
              <a:rPr lang="en-US" altLang="zh-CN" sz="1100" b="1" dirty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100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课  北魏孝文帝改革与民族融合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33765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38244"/>
            <a:ext cx="5761038" cy="363600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lvl="0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魏晋南北朝的经济与文化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3174277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5"/>
          <p:cNvSpPr>
            <a:spLocks noChangeArrowheads="1"/>
          </p:cNvSpPr>
          <p:nvPr/>
        </p:nvSpPr>
        <p:spPr bwMode="gray">
          <a:xfrm>
            <a:off x="323390" y="231062"/>
            <a:ext cx="5143500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岳麓版 必修二 必修三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57854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Image">
            <a:extLst>
              <a:ext uri="{FF2B5EF4-FFF2-40B4-BE49-F238E27FC236}">
                <a16:creationId xmlns:a16="http://schemas.microsoft.com/office/drawing/2014/main" xmlns="" id="{D9F8E0D0-03D0-45B7-9451-F2C3607C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3" y="678588"/>
            <a:ext cx="2335927" cy="10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8C1825-84C3-4FBB-8944-E885B033C0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/>
          <a:stretch/>
        </p:blipFill>
        <p:spPr>
          <a:xfrm>
            <a:off x="268512" y="1765903"/>
            <a:ext cx="3728435" cy="118073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6" y="741294"/>
            <a:ext cx="1500934" cy="1793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6438" y="64894"/>
            <a:ext cx="272868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）农业的进一步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9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0" y="95727"/>
            <a:ext cx="5761038" cy="282544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魏晋南北朝的经济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）农业的进一步开发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下图是据有关资料绘制的汉唐间安徽境内水利兴修统计示意图。它反映了这一时期</a:t>
            </a: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．安徽农业生产居全国领先水平	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．安徽农业生产总体呈发展态势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．长江流域为农业生产重要区域	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．我国经济重心已经转移到南方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C:\Users\user\Desktop\timg.jpg">
            <a:extLst>
              <a:ext uri="{FF2B5EF4-FFF2-40B4-BE49-F238E27FC236}">
                <a16:creationId xmlns:a16="http://schemas.microsoft.com/office/drawing/2014/main" xmlns="" id="{1E3A31DA-6828-4D27-9160-C79CF88E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32" y="848054"/>
            <a:ext cx="3144177" cy="15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4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014">
            <a:extLst>
              <a:ext uri="{FF2B5EF4-FFF2-40B4-BE49-F238E27FC236}">
                <a16:creationId xmlns:a16="http://schemas.microsoft.com/office/drawing/2014/main" xmlns="" id="{4972195B-BDFC-4428-9D2E-A1F2C999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78" y="387"/>
            <a:ext cx="2173856" cy="152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南迁">
            <a:extLst>
              <a:ext uri="{FF2B5EF4-FFF2-40B4-BE49-F238E27FC236}">
                <a16:creationId xmlns:a16="http://schemas.microsoft.com/office/drawing/2014/main" xmlns="" id="{AE10670E-70DD-4F1F-B2BA-EBE6A6B8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777" y="1544905"/>
            <a:ext cx="2173857" cy="14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024" y="133629"/>
            <a:ext cx="3134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）南方经济的开发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原因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①北民南迁，带来大量劳动力。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②生产技术的推广</a:t>
            </a:r>
          </a:p>
          <a:p>
            <a:pPr indent="266700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③政治局势的相对稳定</a:t>
            </a:r>
          </a:p>
          <a:p>
            <a:pPr indent="266700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④自然条件优越（亚热带、一年多熟）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影响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①缩小了南北经济差距</a:t>
            </a:r>
          </a:p>
          <a:p>
            <a:pPr indent="266700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②为经济重心南移奠定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338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Users\user\Desktop\u=2291914923,456101743&amp;fm=23&amp;gp=0.jpg">
            <a:extLst>
              <a:ext uri="{FF2B5EF4-FFF2-40B4-BE49-F238E27FC236}">
                <a16:creationId xmlns:a16="http://schemas.microsoft.com/office/drawing/2014/main" xmlns="" id="{6FE88325-16B8-4C73-84D0-D47D5B80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08" y="511588"/>
            <a:ext cx="2950082" cy="14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CEBDC63-64D3-463F-9A5C-68505212E2D2}"/>
              </a:ext>
            </a:extLst>
          </p:cNvPr>
          <p:cNvSpPr/>
          <p:nvPr/>
        </p:nvSpPr>
        <p:spPr>
          <a:xfrm>
            <a:off x="3781008" y="2059246"/>
            <a:ext cx="198002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西北地区使用耕耙耱技术的壁画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720" y="17976"/>
            <a:ext cx="2604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）北方经济的恢复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</a:p>
          <a:p>
            <a:pPr algn="ctr"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①孝文帝改革，均田制的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推行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②民族融合，相互间经济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</a:p>
          <a:p>
            <a:pPr algn="ctr">
              <a:lnSpc>
                <a:spcPct val="20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③技术的改进，开发较为成熟</a:t>
            </a:r>
          </a:p>
          <a:p>
            <a:pPr>
              <a:lnSpc>
                <a:spcPct val="20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影响：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了全国再次统一的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4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CD84746-BEF8-4BEA-A99B-1EA12312F4EA}"/>
              </a:ext>
            </a:extLst>
          </p:cNvPr>
          <p:cNvSpPr/>
          <p:nvPr/>
        </p:nvSpPr>
        <p:spPr>
          <a:xfrm>
            <a:off x="48944" y="179577"/>
            <a:ext cx="331353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齐民要术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自序：“盖神农为耒耜，以利天下。尧命四子，敬授民时，舜命后稷，食为政首。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殷周之盛，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诗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所述，要在安民，富而教之。”这段话主要强调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  <a:p>
            <a:pPr indent="449263">
              <a:lnSpc>
                <a:spcPct val="150000"/>
              </a:lnSpc>
            </a:pP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．儒家对农业的重视  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49263">
              <a:lnSpc>
                <a:spcPct val="150000"/>
              </a:lnSpc>
            </a:pP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．改进生产工具的意义</a:t>
            </a:r>
          </a:p>
          <a:p>
            <a:pPr indent="449263">
              <a:lnSpc>
                <a:spcPct val="150000"/>
              </a:lnSpc>
            </a:pP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．历法与农业的关系  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49263">
              <a:lnSpc>
                <a:spcPct val="150000"/>
              </a:lnSpc>
            </a:pP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．农业技术的重要性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5FF3182B-3D43-4430-BE8C-9E6E46DAC611}"/>
              </a:ext>
            </a:extLst>
          </p:cNvPr>
          <p:cNvSpPr txBox="1"/>
          <p:nvPr/>
        </p:nvSpPr>
        <p:spPr>
          <a:xfrm>
            <a:off x="2501583" y="1646875"/>
            <a:ext cx="32105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评价：总结东汉以后五百多年间的农业生产经验。重点在北朝时期黄河中下游。内容广泛，涉及农业、手工业。提倡精耕细作、因时因地。是我国现存最早、最完成、最系统的古代农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书，也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是北方经济恢复的重要表现。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C788B7-15D7-40F6-8246-855CDC8D3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25" y="179576"/>
            <a:ext cx="1670551" cy="923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A47B4C1-A593-46AB-B7EE-95B88D014D0F}"/>
              </a:ext>
            </a:extLst>
          </p:cNvPr>
          <p:cNvSpPr/>
          <p:nvPr/>
        </p:nvSpPr>
        <p:spPr>
          <a:xfrm>
            <a:off x="3618992" y="1032214"/>
            <a:ext cx="2093091" cy="517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714604">
              <a:lnSpc>
                <a:spcPct val="1500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《</a:t>
            </a:r>
            <a:r>
              <a:rPr lang="zh-CN" altLang="en-US" sz="1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齐民要术</a:t>
            </a:r>
            <a:r>
              <a:rPr lang="en-US" altLang="zh-CN" sz="1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</a:p>
          <a:p>
            <a:pPr algn="r" defTabSz="714604">
              <a:lnSpc>
                <a:spcPct val="150000"/>
              </a:lnSpc>
            </a:pPr>
            <a:r>
              <a:rPr lang="zh-CN" altLang="en-US" sz="1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贾思勰  </a:t>
            </a:r>
            <a:r>
              <a:rPr lang="zh-CN" altLang="en-US" sz="1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北魏高阳郡太守 </a:t>
            </a:r>
          </a:p>
        </p:txBody>
      </p:sp>
    </p:spTree>
    <p:extLst>
      <p:ext uri="{BB962C8B-B14F-4D97-AF65-F5344CB8AC3E}">
        <p14:creationId xmlns:p14="http://schemas.microsoft.com/office/powerpoint/2010/main" val="13007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8D9C6AD-796A-469C-B3E1-03C131280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19" y="270932"/>
            <a:ext cx="2804659" cy="212452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C437A26-E140-4AAF-BAB2-592E23B45771}"/>
              </a:ext>
            </a:extLst>
          </p:cNvPr>
          <p:cNvSpPr/>
          <p:nvPr/>
        </p:nvSpPr>
        <p:spPr>
          <a:xfrm>
            <a:off x="2341682" y="2432179"/>
            <a:ext cx="20930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714604"/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灌钢法的操作流程</a:t>
            </a:r>
          </a:p>
        </p:txBody>
      </p:sp>
      <p:pic>
        <p:nvPicPr>
          <p:cNvPr id="11" name="Picture 2" descr="C:\Users\lxf\Desktop\untitledr.png">
            <a:extLst>
              <a:ext uri="{FF2B5EF4-FFF2-40B4-BE49-F238E27FC236}">
                <a16:creationId xmlns:a16="http://schemas.microsoft.com/office/drawing/2014/main" xmlns="" id="{21E40546-463B-4171-B349-CBD5E205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767" y="1533664"/>
            <a:ext cx="839812" cy="12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30BB80FD-4D25-4E03-A854-AD43A8FEB1C6}"/>
              </a:ext>
            </a:extLst>
          </p:cNvPr>
          <p:cNvSpPr txBox="1"/>
          <p:nvPr/>
        </p:nvSpPr>
        <p:spPr>
          <a:xfrm>
            <a:off x="4288367" y="2769780"/>
            <a:ext cx="1592945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714604"/>
            <a:r>
              <a:rPr lang="zh-CN" altLang="en-US" sz="900" dirty="0">
                <a:latin typeface="楷体" pitchFamily="49" charset="-122"/>
                <a:ea typeface="楷体" pitchFamily="49" charset="-122"/>
              </a:rPr>
              <a:t>北齐青</a:t>
            </a:r>
            <a:r>
              <a:rPr lang="en-US" altLang="zh-CN" sz="900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900" dirty="0">
                <a:latin typeface="楷体" pitchFamily="49" charset="-122"/>
                <a:ea typeface="楷体" pitchFamily="49" charset="-122"/>
              </a:rPr>
              <a:t>白</a:t>
            </a:r>
            <a:r>
              <a:rPr lang="en-US" altLang="zh-CN" sz="9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900" dirty="0">
                <a:latin typeface="楷体" pitchFamily="49" charset="-122"/>
                <a:ea typeface="楷体" pitchFamily="49" charset="-122"/>
              </a:rPr>
              <a:t>釉绿采长颈瓶</a:t>
            </a:r>
          </a:p>
        </p:txBody>
      </p:sp>
      <p:pic>
        <p:nvPicPr>
          <p:cNvPr id="13" name="Picture 3" descr="C:\Users\lxf\Desktop\[2013~06~26~64]130716.jpg">
            <a:extLst>
              <a:ext uri="{FF2B5EF4-FFF2-40B4-BE49-F238E27FC236}">
                <a16:creationId xmlns:a16="http://schemas.microsoft.com/office/drawing/2014/main" xmlns="" id="{22188E0A-F250-4C21-A29B-199003ED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767" y="64894"/>
            <a:ext cx="839812" cy="13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BDD4D80A-A524-4679-B252-0160990E42C2}"/>
              </a:ext>
            </a:extLst>
          </p:cNvPr>
          <p:cNvSpPr txBox="1"/>
          <p:nvPr/>
        </p:nvSpPr>
        <p:spPr>
          <a:xfrm>
            <a:off x="4501850" y="1340013"/>
            <a:ext cx="1165980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714604"/>
            <a:r>
              <a:rPr lang="zh-CN" altLang="en-US" sz="900" dirty="0">
                <a:latin typeface="楷体" pitchFamily="49" charset="-122"/>
                <a:ea typeface="楷体" pitchFamily="49" charset="-122"/>
              </a:rPr>
              <a:t>北朝青釉莲花尊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378" y="285062"/>
            <a:ext cx="2172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）农业的进一步开发</a:t>
            </a:r>
            <a:endParaRPr lang="en-US" altLang="zh-CN" sz="1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）南方经济的开发</a:t>
            </a:r>
          </a:p>
          <a:p>
            <a:pPr>
              <a:lnSpc>
                <a:spcPct val="200000"/>
              </a:lnSpc>
            </a:pP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）北方经济的恢复</a:t>
            </a:r>
            <a:endParaRPr lang="en-US" altLang="zh-CN" sz="1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）手工业的进步</a:t>
            </a: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灌钢法的出现 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白瓷的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烧制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2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61F00058-45CD-4F32-AF56-9EC3C833A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6" y="1793148"/>
            <a:ext cx="1445311" cy="1222263"/>
          </a:xfrm>
          <a:prstGeom prst="rect">
            <a:avLst/>
          </a:prstGeom>
        </p:spPr>
      </p:pic>
      <p:sp>
        <p:nvSpPr>
          <p:cNvPr id="63" name="Text Box 8">
            <a:extLst>
              <a:ext uri="{FF2B5EF4-FFF2-40B4-BE49-F238E27FC236}">
                <a16:creationId xmlns:a16="http://schemas.microsoft.com/office/drawing/2014/main" xmlns="" id="{1D29526D-02C2-4B09-AD7D-C3C3E0D6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577" y="2799968"/>
            <a:ext cx="1005403" cy="21544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714604" eaLnBrk="1" hangingPunct="1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山西大同云冈石窟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94" y="491648"/>
            <a:ext cx="2490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魏晋南北朝的文化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）佛教、道教的发展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</a:p>
          <a:p>
            <a:pPr marL="106363" indent="160338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社会动荡、统治者提倡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影响：</a:t>
            </a:r>
          </a:p>
          <a:p>
            <a:pPr marL="106363" indent="160338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佛教逐渐本土化形成新的宗派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6363" indent="160338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对儒家思想产生影响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6363" indent="160338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丰富了中国文学艺术产的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4074AB2-4DA5-483C-A02F-0F6C1F7FA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352" y="167782"/>
            <a:ext cx="2580160" cy="16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57235" y="683231"/>
            <a:ext cx="1752603" cy="472732"/>
            <a:chOff x="5714599" y="2076217"/>
            <a:chExt cx="3864839" cy="1042588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教学内容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3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8566" y="678002"/>
            <a:ext cx="939454" cy="949630"/>
            <a:chOff x="2918306" y="1498847"/>
            <a:chExt cx="1553762" cy="1570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39961" y="1961070"/>
              <a:ext cx="838312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52257" y="1516416"/>
            <a:ext cx="3360215" cy="932987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通史体例中国古代史复习</a:t>
            </a:r>
          </a:p>
          <a:p>
            <a:pPr algn="ctr">
              <a:defRPr/>
            </a:pP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第三讲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魏晋南北朝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隋唐时期（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algn="ctr"/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501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73DA11CC-D62A-40B4-876E-646B01C86490}"/>
              </a:ext>
            </a:extLst>
          </p:cNvPr>
          <p:cNvSpPr/>
          <p:nvPr/>
        </p:nvSpPr>
        <p:spPr>
          <a:xfrm>
            <a:off x="122125" y="254581"/>
            <a:ext cx="3100045" cy="25853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714604">
              <a:lnSpc>
                <a:spcPct val="15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魏晋南北朝时儒学与佛教的关系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1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algn="just" defTabSz="714604">
              <a:lnSpc>
                <a:spcPct val="150000"/>
              </a:lnSpc>
            </a:pPr>
            <a:r>
              <a:rPr lang="zh-CN" altLang="zh-CN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儒学</a:t>
            </a:r>
            <a:r>
              <a:rPr lang="zh-CN" altLang="zh-CN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一些有名学者看到佛教有可以利用的地方，并不完全反对佛教，特别是在社会动乱时期。比如在魏晋南北朝时战乱不已，儒者与僧人交往密切，东晋的孙绰就主张周公、孔子就是佛，佛也就是周公、孔子，其《喻道论》明确提倡儒佛等同。隋代的王通则主张“儒、佛、道三教合一”，因此，虽然在儒学的反佛高潮中佛教还是保存了下来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1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2" descr="天工开物001">
            <a:extLst>
              <a:ext uri="{FF2B5EF4-FFF2-40B4-BE49-F238E27FC236}">
                <a16:creationId xmlns:a16="http://schemas.microsoft.com/office/drawing/2014/main" xmlns="" id="{09138BDC-94FE-4A25-8020-EAD884E6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719" y="515839"/>
            <a:ext cx="2273694" cy="207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2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weijin_yishu_luoshenfutu_7-006-1">
            <a:extLst>
              <a:ext uri="{FF2B5EF4-FFF2-40B4-BE49-F238E27FC236}">
                <a16:creationId xmlns:a16="http://schemas.microsoft.com/office/drawing/2014/main" xmlns="" id="{137D0A0B-347A-4177-BB4C-5FEF2D59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37" y="1322608"/>
            <a:ext cx="2456049" cy="143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79F09DAF-6CD1-44F4-BF2E-FB247649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36" y="2819330"/>
            <a:ext cx="2421802" cy="2154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714604" eaLnBrk="1" hangingPunct="1">
              <a:defRPr/>
            </a:pPr>
            <a:r>
              <a:rPr kumimoji="1" lang="zh-CN" altLang="en-US" dirty="0">
                <a:latin typeface="楷体" pitchFamily="49" charset="-122"/>
                <a:ea typeface="楷体" pitchFamily="49" charset="-122"/>
              </a:rPr>
              <a:t>顾恺之画长于运用细线条，后人评为“如春蚕吐丝”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39C2684-8300-48D9-859E-0C642BED44E4}"/>
              </a:ext>
            </a:extLst>
          </p:cNvPr>
          <p:cNvSpPr/>
          <p:nvPr/>
        </p:nvSpPr>
        <p:spPr>
          <a:xfrm>
            <a:off x="83451" y="1361312"/>
            <a:ext cx="3135386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这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一时期，书法、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绘画、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雕塑、舞蹈等大放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光彩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。书法在东汉末年成为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一种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艺术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1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defTabSz="714604">
              <a:lnSpc>
                <a:spcPct val="150000"/>
              </a:lnSpc>
            </a:pPr>
            <a:r>
              <a:rPr lang="en-US" altLang="zh-CN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魏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晋南北朝时期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，隶书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、草书、楷书和行书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等各种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书体均已完备。东晋大书法家王羲之博采众长，诸体兼精，世称“书圣”。</a:t>
            </a:r>
            <a:endParaRPr lang="en-US" altLang="zh-CN" sz="11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algn="r" defTabSz="714604">
              <a:lnSpc>
                <a:spcPct val="150000"/>
              </a:lnSpc>
            </a:pPr>
            <a:r>
              <a:rPr lang="en-US" altLang="zh-CN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1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中外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历史纲要</a:t>
            </a:r>
            <a:r>
              <a:rPr lang="en-US" altLang="zh-CN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上册</a:t>
            </a:r>
            <a:r>
              <a:rPr lang="en-US" altLang="zh-CN" sz="11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1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358" y="63960"/>
            <a:ext cx="5680680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魏晋南北朝的文化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）书法、绘画艺术的发展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凸显个性的文人画，追求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神韵（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东晋）顾恺之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女史箴图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洛神赋图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书法从自发进入到自觉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阶段  王羲之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、王献之的楷书、行书。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5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1284554" y="1309707"/>
            <a:ext cx="1234502" cy="10985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9056" y="1517684"/>
            <a:ext cx="1986865" cy="502934"/>
          </a:xfrm>
          <a:prstGeom prst="rect">
            <a:avLst/>
          </a:prstGeom>
        </p:spPr>
        <p:txBody>
          <a:bodyPr wrap="square" lIns="40870" tIns="20435" rIns="40870" bIns="20435" anchor="t">
            <a:spAutoFit/>
          </a:bodyPr>
          <a:lstStyle/>
          <a:p>
            <a:pPr algn="ctr" fontAlgn="ctr"/>
            <a:r>
              <a:rPr lang="zh-CN" altLang="en-US" sz="3000" b="1" spc="35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2660374" y="1986022"/>
            <a:ext cx="1721065" cy="194323"/>
          </a:xfrm>
          <a:prstGeom prst="rect">
            <a:avLst/>
          </a:prstGeom>
        </p:spPr>
        <p:txBody>
          <a:bodyPr wrap="none" lIns="55285" tIns="27642" rIns="55285" bIns="27642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</a:rPr>
              <a:t>THANK YOU FOR WATCHING</a:t>
            </a:r>
            <a:endParaRPr lang="zh-CN" altLang="en-US" sz="90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" y="218241"/>
            <a:ext cx="2936540" cy="3654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208571" y="209106"/>
            <a:ext cx="1770335" cy="307777"/>
            <a:chOff x="315682" y="569837"/>
            <a:chExt cx="3903939" cy="67878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41390" y="822219"/>
              <a:ext cx="2178231" cy="313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493338"/>
              <a:r>
                <a:rPr lang="en-CA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5682" y="569837"/>
              <a:ext cx="1990879" cy="678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93338"/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" name="Triangle 201"/>
          <p:cNvSpPr/>
          <p:nvPr/>
        </p:nvSpPr>
        <p:spPr>
          <a:xfrm rot="10800000">
            <a:off x="2688767" y="887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2653390" y="543822"/>
            <a:ext cx="476905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8"/>
          <p:cNvGrpSpPr/>
          <p:nvPr/>
        </p:nvGrpSpPr>
        <p:grpSpPr>
          <a:xfrm>
            <a:off x="663459" y="606289"/>
            <a:ext cx="1758662" cy="2324488"/>
            <a:chOff x="1714589" y="1519176"/>
            <a:chExt cx="2044719" cy="4312498"/>
          </a:xfrm>
        </p:grpSpPr>
        <p:sp>
          <p:nvSpPr>
            <p:cNvPr id="10" name="圆角矩形 9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053791" y="1836279"/>
              <a:ext cx="1223989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2513970" y="5166832"/>
              <a:ext cx="419714" cy="59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1982274" y="3183646"/>
              <a:ext cx="1338199" cy="59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魏晋南北朝</a:t>
              </a: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2467428" y="2153179"/>
              <a:ext cx="539040" cy="5031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3168064" y="711586"/>
            <a:ext cx="2185174" cy="2315714"/>
            <a:chOff x="3999067" y="1519176"/>
            <a:chExt cx="2044719" cy="4312498"/>
          </a:xfrm>
        </p:grpSpPr>
        <p:sp>
          <p:nvSpPr>
            <p:cNvPr id="22" name="圆角矩形 21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74996" y="1565536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9"/>
            <p:cNvSpPr txBox="1"/>
            <p:nvPr/>
          </p:nvSpPr>
          <p:spPr>
            <a:xfrm>
              <a:off x="4831276" y="5185494"/>
              <a:ext cx="358792" cy="60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26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4538912" y="3183645"/>
              <a:ext cx="892780" cy="601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隋唐时期</a:t>
              </a: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78853" y="2028599"/>
            <a:ext cx="1500662" cy="471322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魏晋南北朝的政治概况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北魏孝文帝改革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魏晋南北朝的经济与文化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58">
            <a:extLst>
              <a:ext uri="{FF2B5EF4-FFF2-40B4-BE49-F238E27FC236}">
                <a16:creationId xmlns:a16="http://schemas.microsoft.com/office/drawing/2014/main" xmlns="" id="{F9AD9ECE-3FC2-4058-A7B3-2C8C21352592}"/>
              </a:ext>
            </a:extLst>
          </p:cNvPr>
          <p:cNvSpPr txBox="1"/>
          <p:nvPr/>
        </p:nvSpPr>
        <p:spPr>
          <a:xfrm>
            <a:off x="3485020" y="2092856"/>
            <a:ext cx="1698117" cy="425156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隋唐时期的政治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隋唐的经济文化</a:t>
            </a:r>
          </a:p>
        </p:txBody>
      </p:sp>
    </p:spTree>
    <p:extLst>
      <p:ext uri="{BB962C8B-B14F-4D97-AF65-F5344CB8AC3E}">
        <p14:creationId xmlns:p14="http://schemas.microsoft.com/office/powerpoint/2010/main" val="1618236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125261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3726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292879" y="636608"/>
            <a:ext cx="357285" cy="357244"/>
            <a:chOff x="4499992" y="267494"/>
            <a:chExt cx="599448" cy="599448"/>
          </a:xfrm>
        </p:grpSpPr>
        <p:grpSp>
          <p:nvGrpSpPr>
            <p:cNvPr id="4" name="组合 11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7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292587" y="2360721"/>
            <a:ext cx="357285" cy="357244"/>
            <a:chOff x="5418452" y="307702"/>
            <a:chExt cx="599448" cy="599448"/>
          </a:xfrm>
        </p:grpSpPr>
        <p:grpSp>
          <p:nvGrpSpPr>
            <p:cNvPr id="6" name="组合 16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Freeform 72"/>
            <p:cNvSpPr>
              <a:spLocks noEditPoints="1"/>
            </p:cNvSpPr>
            <p:nvPr/>
          </p:nvSpPr>
          <p:spPr bwMode="auto">
            <a:xfrm>
              <a:off x="5472019" y="33726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296943" y="1476819"/>
            <a:ext cx="357285" cy="357244"/>
            <a:chOff x="6516216" y="334289"/>
            <a:chExt cx="599448" cy="599448"/>
          </a:xfrm>
        </p:grpSpPr>
        <p:grpSp>
          <p:nvGrpSpPr>
            <p:cNvPr id="12" name="组合 21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636799" y="400787"/>
              <a:ext cx="184708" cy="340465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7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6513" y="633870"/>
            <a:ext cx="4651375" cy="523214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年新课标为指导思想，以历史学科核心素养为立意分析考点内容。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93436" y="1406928"/>
            <a:ext cx="4644452" cy="6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对魏晋南北朝至隋唐时期的主干知识进行全面、深度、精准分析；通过补充经典材料，加强对重难点的理解和认识。     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09971" y="2370084"/>
            <a:ext cx="4787960" cy="4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对北京和全国高考真题进行讲解，深度挖掘考题立意和能力渗透，强化经典题在备考中的运用。</a:t>
            </a:r>
          </a:p>
        </p:txBody>
      </p:sp>
    </p:spTree>
    <p:extLst>
      <p:ext uri="{BB962C8B-B14F-4D97-AF65-F5344CB8AC3E}">
        <p14:creationId xmlns:p14="http://schemas.microsoft.com/office/powerpoint/2010/main" val="42285403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-132" y="-5951"/>
            <a:ext cx="5761170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40474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教学准备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93" y="1961070"/>
              <a:ext cx="912545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30012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angle 201"/>
          <p:cNvSpPr/>
          <p:nvPr/>
        </p:nvSpPr>
        <p:spPr>
          <a:xfrm rot="10800000">
            <a:off x="2688767" y="-4935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grpSp>
        <p:nvGrpSpPr>
          <p:cNvPr id="4" name="组合 63"/>
          <p:cNvGrpSpPr/>
          <p:nvPr/>
        </p:nvGrpSpPr>
        <p:grpSpPr>
          <a:xfrm>
            <a:off x="1498866" y="395201"/>
            <a:ext cx="404235" cy="360351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2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72"/>
          <p:cNvGrpSpPr/>
          <p:nvPr/>
        </p:nvGrpSpPr>
        <p:grpSpPr>
          <a:xfrm>
            <a:off x="1437991" y="1540858"/>
            <a:ext cx="404235" cy="360351"/>
            <a:chOff x="3835847" y="1395243"/>
            <a:chExt cx="1462116" cy="1303538"/>
          </a:xfrm>
        </p:grpSpPr>
        <p:sp>
          <p:nvSpPr>
            <p:cNvPr id="75" name="同心圆 7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78" name="同心圆 77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97"/>
          <p:cNvGrpSpPr/>
          <p:nvPr/>
        </p:nvGrpSpPr>
        <p:grpSpPr>
          <a:xfrm>
            <a:off x="310820" y="755552"/>
            <a:ext cx="1100805" cy="1100678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703" tIns="25352" rIns="50703" bIns="2535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645570" y="2207791"/>
              <a:ext cx="2262826" cy="6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86044"/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954820" y="559725"/>
            <a:ext cx="342363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钻研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年新课标和岳麓版教材、朝阳目标教材，对考点内容深入分析、研读，把握考试方向和重难点。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4820" y="1437737"/>
            <a:ext cx="360778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依据历史学科核心素养，突出“史料实证”素养的落实，阅读相关史学著作，增加学术材料，加深对重难点的认识。</a:t>
            </a:r>
          </a:p>
        </p:txBody>
      </p:sp>
      <p:grpSp>
        <p:nvGrpSpPr>
          <p:cNvPr id="54" name="组合 72"/>
          <p:cNvGrpSpPr/>
          <p:nvPr/>
        </p:nvGrpSpPr>
        <p:grpSpPr>
          <a:xfrm>
            <a:off x="1338916" y="2470799"/>
            <a:ext cx="404235" cy="360351"/>
            <a:chOff x="3835847" y="1395243"/>
            <a:chExt cx="1462116" cy="1303538"/>
          </a:xfrm>
        </p:grpSpPr>
        <p:sp>
          <p:nvSpPr>
            <p:cNvPr id="55" name="同心圆 5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4" name="同心圆 63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821538" y="2378963"/>
            <a:ext cx="3741061" cy="535955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精选北京和全国高考真题进行讲解，深钻经典题，强化经典题在备考中的运用。</a:t>
            </a:r>
          </a:p>
        </p:txBody>
      </p:sp>
    </p:spTree>
    <p:extLst>
      <p:ext uri="{BB962C8B-B14F-4D97-AF65-F5344CB8AC3E}">
        <p14:creationId xmlns:p14="http://schemas.microsoft.com/office/powerpoint/2010/main" val="30634998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2057" y="0"/>
            <a:ext cx="5758981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教学过程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269098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87117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0" y="73450"/>
            <a:ext cx="5761038" cy="7155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2017年必修课程“中外历史纲要”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53273" y="699534"/>
            <a:ext cx="5283734" cy="1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       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三国两晋南北朝的民族交融与隋唐大一统的发展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    通过了解三国两晋南北朝政权更迭的历史脉络。隋唐时期封建社会的高度繁荣。认识三国两晋南北朝至隋唐时期的制度变化与创新、民族交融、区域开发和思想文化領域的新成就。</a:t>
            </a:r>
          </a:p>
        </p:txBody>
      </p:sp>
    </p:spTree>
    <p:extLst>
      <p:ext uri="{BB962C8B-B14F-4D97-AF65-F5344CB8AC3E}">
        <p14:creationId xmlns:p14="http://schemas.microsoft.com/office/powerpoint/2010/main" val="19815017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1397</Words>
  <Application>Microsoft Office PowerPoint</Application>
  <PresentationFormat>自定义</PresentationFormat>
  <Paragraphs>155</Paragraphs>
  <Slides>22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384</cp:revision>
  <dcterms:created xsi:type="dcterms:W3CDTF">2016-10-06T06:02:00Z</dcterms:created>
  <dcterms:modified xsi:type="dcterms:W3CDTF">2020-02-15T13:17:50Z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