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10.jpg" ContentType="image/jpe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media/image17.jpg" ContentType="image/jpeg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media/image22.jpg" ContentType="image/jpeg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461" r:id="rId4"/>
    <p:sldId id="462" r:id="rId5"/>
    <p:sldId id="466" r:id="rId6"/>
    <p:sldId id="468" r:id="rId7"/>
    <p:sldId id="470" r:id="rId8"/>
    <p:sldId id="474" r:id="rId9"/>
    <p:sldId id="477" r:id="rId10"/>
    <p:sldId id="388" r:id="rId11"/>
    <p:sldId id="479" r:id="rId12"/>
    <p:sldId id="524" r:id="rId13"/>
    <p:sldId id="526" r:id="rId14"/>
    <p:sldId id="391" r:id="rId15"/>
    <p:sldId id="527" r:id="rId16"/>
    <p:sldId id="528" r:id="rId17"/>
    <p:sldId id="539" r:id="rId18"/>
    <p:sldId id="540" r:id="rId19"/>
    <p:sldId id="551" r:id="rId20"/>
    <p:sldId id="550" r:id="rId21"/>
    <p:sldId id="591" r:id="rId22"/>
    <p:sldId id="552" r:id="rId23"/>
    <p:sldId id="553" r:id="rId24"/>
    <p:sldId id="554" r:id="rId25"/>
    <p:sldId id="555" r:id="rId26"/>
    <p:sldId id="575" r:id="rId27"/>
    <p:sldId id="576" r:id="rId28"/>
    <p:sldId id="577" r:id="rId29"/>
    <p:sldId id="578" r:id="rId30"/>
    <p:sldId id="579" r:id="rId31"/>
    <p:sldId id="580" r:id="rId32"/>
    <p:sldId id="581" r:id="rId33"/>
    <p:sldId id="582" r:id="rId34"/>
    <p:sldId id="592" r:id="rId35"/>
    <p:sldId id="583" r:id="rId36"/>
    <p:sldId id="584" r:id="rId37"/>
    <p:sldId id="585" r:id="rId38"/>
    <p:sldId id="586" r:id="rId39"/>
    <p:sldId id="587" r:id="rId40"/>
    <p:sldId id="588" r:id="rId41"/>
    <p:sldId id="589" r:id="rId42"/>
    <p:sldId id="590" r:id="rId43"/>
    <p:sldId id="284" r:id="rId44"/>
  </p:sldIdLst>
  <p:sldSz cx="5761038" cy="3240088"/>
  <p:notesSz cx="6858000" cy="9144000"/>
  <p:defaultTextStyle>
    <a:defPPr>
      <a:defRPr lang="zh-CN"/>
    </a:defPPr>
    <a:lvl1pPr marL="0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10389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420777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631166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841939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052327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262716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473105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1683494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91">
          <p15:clr>
            <a:srgbClr val="A4A3A4"/>
          </p15:clr>
        </p15:guide>
        <p15:guide id="2" orient="horz" pos="1123">
          <p15:clr>
            <a:srgbClr val="A4A3A4"/>
          </p15:clr>
        </p15:guide>
        <p15:guide id="3" pos="1821">
          <p15:clr>
            <a:srgbClr val="A4A3A4"/>
          </p15:clr>
        </p15:guide>
        <p15:guide id="4" pos="10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9" autoAdjust="0"/>
    <p:restoredTop sz="93126" autoAdjust="0"/>
  </p:normalViewPr>
  <p:slideViewPr>
    <p:cSldViewPr snapToGrid="0" showGuides="1">
      <p:cViewPr varScale="1">
        <p:scale>
          <a:sx n="128" d="100"/>
          <a:sy n="128" d="100"/>
        </p:scale>
        <p:origin x="-788" y="-60"/>
      </p:cViewPr>
      <p:guideLst>
        <p:guide orient="horz" pos="1191"/>
        <p:guide orient="horz" pos="1123"/>
        <p:guide pos="1821"/>
        <p:guide pos="10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CE6C-7D12-4367-8E70-794DE029FEEA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96440-F0BF-41AB-AD52-E92AAD722A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28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76423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52846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29269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05692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382116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658539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934962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211385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870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3493618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1519003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319794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2351228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3319465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69911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1283769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56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848077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2696048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22011178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283526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11677389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3482107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19453229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2317316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26841380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38267245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8736783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11567755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11567755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7915320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34162907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36492658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5508794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3528786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38789155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28078030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是谁？原因</a:t>
            </a:r>
          </a:p>
        </p:txBody>
      </p:sp>
    </p:spTree>
    <p:extLst>
      <p:ext uri="{BB962C8B-B14F-4D97-AF65-F5344CB8AC3E}">
        <p14:creationId xmlns:p14="http://schemas.microsoft.com/office/powerpoint/2010/main" val="34002971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130" y="530265"/>
            <a:ext cx="4320778" cy="1128031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130" y="1701797"/>
            <a:ext cx="4320778" cy="782271"/>
          </a:xfrm>
        </p:spPr>
        <p:txBody>
          <a:bodyPr/>
          <a:lstStyle>
            <a:lvl1pPr marL="0" indent="0" algn="ctr">
              <a:buNone/>
              <a:defRPr sz="1100"/>
            </a:lvl1pPr>
            <a:lvl2pPr marL="216148" indent="0" algn="ctr">
              <a:buNone/>
              <a:defRPr sz="900"/>
            </a:lvl2pPr>
            <a:lvl3pPr marL="431911" indent="0" algn="ctr">
              <a:buNone/>
              <a:defRPr sz="800"/>
            </a:lvl3pPr>
            <a:lvl4pPr marL="648059" indent="0" algn="ctr">
              <a:buNone/>
              <a:defRPr sz="800"/>
            </a:lvl4pPr>
            <a:lvl5pPr marL="864206" indent="0" algn="ctr">
              <a:buNone/>
              <a:defRPr sz="800"/>
            </a:lvl5pPr>
            <a:lvl6pPr marL="1079970" indent="0" algn="ctr">
              <a:buNone/>
              <a:defRPr sz="800"/>
            </a:lvl6pPr>
            <a:lvl7pPr marL="1296117" indent="0" algn="ctr">
              <a:buNone/>
              <a:defRPr sz="800"/>
            </a:lvl7pPr>
            <a:lvl8pPr marL="1512265" indent="0" algn="ctr">
              <a:buNone/>
              <a:defRPr sz="800"/>
            </a:lvl8pPr>
            <a:lvl9pPr marL="1728028" indent="0" algn="ctr">
              <a:buNone/>
              <a:defRPr sz="8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2743" y="172504"/>
            <a:ext cx="1242224" cy="27458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072" y="172504"/>
            <a:ext cx="3654658" cy="27458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71" y="807773"/>
            <a:ext cx="4968895" cy="1347786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071" y="2168309"/>
            <a:ext cx="4968895" cy="708769"/>
          </a:xfrm>
        </p:spPr>
        <p:txBody>
          <a:bodyPr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161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3191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480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8642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0799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29611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1226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7280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71" y="862523"/>
            <a:ext cx="2448441" cy="20558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6526" y="862523"/>
            <a:ext cx="2448441" cy="20558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22" y="172505"/>
            <a:ext cx="4968895" cy="62626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822" y="794272"/>
            <a:ext cx="2437189" cy="389260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6148" indent="0">
              <a:buNone/>
              <a:defRPr sz="900" b="1"/>
            </a:lvl2pPr>
            <a:lvl3pPr marL="431911" indent="0">
              <a:buNone/>
              <a:defRPr sz="800" b="1"/>
            </a:lvl3pPr>
            <a:lvl4pPr marL="648059" indent="0">
              <a:buNone/>
              <a:defRPr sz="800" b="1"/>
            </a:lvl4pPr>
            <a:lvl5pPr marL="864206" indent="0">
              <a:buNone/>
              <a:defRPr sz="800" b="1"/>
            </a:lvl5pPr>
            <a:lvl6pPr marL="1079970" indent="0">
              <a:buNone/>
              <a:defRPr sz="800" b="1"/>
            </a:lvl6pPr>
            <a:lvl7pPr marL="1296117" indent="0">
              <a:buNone/>
              <a:defRPr sz="800" b="1"/>
            </a:lvl7pPr>
            <a:lvl8pPr marL="1512265" indent="0">
              <a:buNone/>
              <a:defRPr sz="800" b="1"/>
            </a:lvl8pPr>
            <a:lvl9pPr marL="1728028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822" y="1183533"/>
            <a:ext cx="2437189" cy="17407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6526" y="794272"/>
            <a:ext cx="2449191" cy="389260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6148" indent="0">
              <a:buNone/>
              <a:defRPr sz="900" b="1"/>
            </a:lvl2pPr>
            <a:lvl3pPr marL="431911" indent="0">
              <a:buNone/>
              <a:defRPr sz="800" b="1"/>
            </a:lvl3pPr>
            <a:lvl4pPr marL="648059" indent="0">
              <a:buNone/>
              <a:defRPr sz="800" b="1"/>
            </a:lvl4pPr>
            <a:lvl5pPr marL="864206" indent="0">
              <a:buNone/>
              <a:defRPr sz="800" b="1"/>
            </a:lvl5pPr>
            <a:lvl6pPr marL="1079970" indent="0">
              <a:buNone/>
              <a:defRPr sz="800" b="1"/>
            </a:lvl6pPr>
            <a:lvl7pPr marL="1296117" indent="0">
              <a:buNone/>
              <a:defRPr sz="800" b="1"/>
            </a:lvl7pPr>
            <a:lvl8pPr marL="1512265" indent="0">
              <a:buNone/>
              <a:defRPr sz="800" b="1"/>
            </a:lvl8pPr>
            <a:lvl9pPr marL="1728028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6526" y="1183533"/>
            <a:ext cx="2449191" cy="17407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23" y="216006"/>
            <a:ext cx="1858084" cy="756021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191" y="466513"/>
            <a:ext cx="2916526" cy="2302563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823" y="972027"/>
            <a:ext cx="1858084" cy="1800799"/>
          </a:xfrm>
        </p:spPr>
        <p:txBody>
          <a:bodyPr/>
          <a:lstStyle>
            <a:lvl1pPr marL="0" indent="0">
              <a:buNone/>
              <a:defRPr sz="800"/>
            </a:lvl1pPr>
            <a:lvl2pPr marL="216148" indent="0">
              <a:buNone/>
              <a:defRPr sz="700"/>
            </a:lvl2pPr>
            <a:lvl3pPr marL="431911" indent="0">
              <a:buNone/>
              <a:defRPr sz="600"/>
            </a:lvl3pPr>
            <a:lvl4pPr marL="648059" indent="0">
              <a:buNone/>
              <a:defRPr sz="500"/>
            </a:lvl4pPr>
            <a:lvl5pPr marL="864206" indent="0">
              <a:buNone/>
              <a:defRPr sz="500"/>
            </a:lvl5pPr>
            <a:lvl6pPr marL="1079970" indent="0">
              <a:buNone/>
              <a:defRPr sz="500"/>
            </a:lvl6pPr>
            <a:lvl7pPr marL="1296117" indent="0">
              <a:buNone/>
              <a:defRPr sz="500"/>
            </a:lvl7pPr>
            <a:lvl8pPr marL="1512265" indent="0">
              <a:buNone/>
              <a:defRPr sz="500"/>
            </a:lvl8pPr>
            <a:lvl9pPr marL="1728028" indent="0">
              <a:buNone/>
              <a:defRPr sz="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23" y="216006"/>
            <a:ext cx="1858084" cy="756021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9191" y="466513"/>
            <a:ext cx="2916526" cy="2302563"/>
          </a:xfrm>
        </p:spPr>
        <p:txBody>
          <a:bodyPr anchor="t"/>
          <a:lstStyle>
            <a:lvl1pPr marL="0" indent="0">
              <a:buNone/>
              <a:defRPr sz="1500"/>
            </a:lvl1pPr>
            <a:lvl2pPr marL="216148" indent="0">
              <a:buNone/>
              <a:defRPr sz="1300"/>
            </a:lvl2pPr>
            <a:lvl3pPr marL="431911" indent="0">
              <a:buNone/>
              <a:defRPr sz="1100"/>
            </a:lvl3pPr>
            <a:lvl4pPr marL="648059" indent="0">
              <a:buNone/>
              <a:defRPr sz="900"/>
            </a:lvl4pPr>
            <a:lvl5pPr marL="864206" indent="0">
              <a:buNone/>
              <a:defRPr sz="900"/>
            </a:lvl5pPr>
            <a:lvl6pPr marL="1079970" indent="0">
              <a:buNone/>
              <a:defRPr sz="900"/>
            </a:lvl6pPr>
            <a:lvl7pPr marL="1296117" indent="0">
              <a:buNone/>
              <a:defRPr sz="900"/>
            </a:lvl7pPr>
            <a:lvl8pPr marL="1512265" indent="0">
              <a:buNone/>
              <a:defRPr sz="900"/>
            </a:lvl8pPr>
            <a:lvl9pPr marL="1728028" indent="0">
              <a:buNone/>
              <a:defRPr sz="9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823" y="972027"/>
            <a:ext cx="1858084" cy="1800799"/>
          </a:xfrm>
        </p:spPr>
        <p:txBody>
          <a:bodyPr/>
          <a:lstStyle>
            <a:lvl1pPr marL="0" indent="0">
              <a:buNone/>
              <a:defRPr sz="800"/>
            </a:lvl1pPr>
            <a:lvl2pPr marL="216148" indent="0">
              <a:buNone/>
              <a:defRPr sz="700"/>
            </a:lvl2pPr>
            <a:lvl3pPr marL="431911" indent="0">
              <a:buNone/>
              <a:defRPr sz="600"/>
            </a:lvl3pPr>
            <a:lvl4pPr marL="648059" indent="0">
              <a:buNone/>
              <a:defRPr sz="500"/>
            </a:lvl4pPr>
            <a:lvl5pPr marL="864206" indent="0">
              <a:buNone/>
              <a:defRPr sz="500"/>
            </a:lvl5pPr>
            <a:lvl6pPr marL="1079970" indent="0">
              <a:buNone/>
              <a:defRPr sz="500"/>
            </a:lvl6pPr>
            <a:lvl7pPr marL="1296117" indent="0">
              <a:buNone/>
              <a:defRPr sz="500"/>
            </a:lvl7pPr>
            <a:lvl8pPr marL="1512265" indent="0">
              <a:buNone/>
              <a:defRPr sz="500"/>
            </a:lvl8pPr>
            <a:lvl9pPr marL="1728028" indent="0">
              <a:buNone/>
              <a:defRPr sz="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72" y="172505"/>
            <a:ext cx="4968895" cy="626267"/>
          </a:xfrm>
          <a:prstGeom prst="rect">
            <a:avLst/>
          </a:prstGeom>
        </p:spPr>
        <p:txBody>
          <a:bodyPr vert="horz" lIns="55285" tIns="27642" rIns="55285" bIns="276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72" y="862523"/>
            <a:ext cx="4968895" cy="2055806"/>
          </a:xfrm>
          <a:prstGeom prst="rect">
            <a:avLst/>
          </a:prstGeom>
        </p:spPr>
        <p:txBody>
          <a:bodyPr vert="horz" lIns="55285" tIns="27642" rIns="55285" bIns="276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072" y="3003082"/>
            <a:ext cx="1296233" cy="172504"/>
          </a:xfrm>
          <a:prstGeom prst="rect">
            <a:avLst/>
          </a:prstGeom>
        </p:spPr>
        <p:txBody>
          <a:bodyPr vert="horz" lIns="55285" tIns="27642" rIns="55285" bIns="27642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344" y="3003082"/>
            <a:ext cx="1944350" cy="172504"/>
          </a:xfrm>
          <a:prstGeom prst="rect">
            <a:avLst/>
          </a:prstGeom>
        </p:spPr>
        <p:txBody>
          <a:bodyPr vert="horz" lIns="55285" tIns="27642" rIns="55285" bIns="27642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8734" y="3003082"/>
            <a:ext cx="1296233" cy="172504"/>
          </a:xfrm>
          <a:prstGeom prst="rect">
            <a:avLst/>
          </a:prstGeom>
        </p:spPr>
        <p:txBody>
          <a:bodyPr vert="horz" lIns="55285" tIns="27642" rIns="55285" bIns="27642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31911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82" indent="-107882" algn="l" defTabSz="43191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29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177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40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88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235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999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147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94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16148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11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59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206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70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17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265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28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0" y="0"/>
            <a:ext cx="5811838" cy="324008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82910" y="527793"/>
            <a:ext cx="5335686" cy="725174"/>
          </a:xfrm>
          <a:prstGeom prst="rect">
            <a:avLst/>
          </a:prstGeom>
        </p:spPr>
        <p:txBody>
          <a:bodyPr wrap="square" lIns="55285" tIns="27642" rIns="55285" bIns="27642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通史体例中国古代史复习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1700" dirty="0">
                <a:latin typeface="微软雅黑" pitchFamily="34" charset="-122"/>
                <a:ea typeface="微软雅黑" pitchFamily="34" charset="-122"/>
              </a:rPr>
              <a:t>第三讲 </a:t>
            </a:r>
            <a:r>
              <a:rPr lang="en-US" altLang="zh-CN" sz="17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700" dirty="0">
                <a:latin typeface="微软雅黑" pitchFamily="34" charset="-122"/>
                <a:ea typeface="微软雅黑" pitchFamily="34" charset="-122"/>
              </a:rPr>
              <a:t>魏晋南北朝</a:t>
            </a:r>
            <a:r>
              <a:rPr lang="en-US" altLang="zh-CN" sz="1700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700" dirty="0">
                <a:latin typeface="微软雅黑" pitchFamily="34" charset="-122"/>
                <a:ea typeface="微软雅黑" pitchFamily="34" charset="-122"/>
              </a:rPr>
              <a:t>隋唐（</a:t>
            </a:r>
            <a:r>
              <a:rPr lang="en-US" altLang="zh-CN" sz="1700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700" dirty="0"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2700" spc="18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2910" y="1324165"/>
            <a:ext cx="4264389" cy="1717817"/>
          </a:xfrm>
          <a:prstGeom prst="rect">
            <a:avLst/>
          </a:prstGeom>
        </p:spPr>
        <p:txBody>
          <a:bodyPr wrap="square" lIns="55285" tIns="27642" rIns="55285" bIns="27642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137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学段：高中</a:t>
            </a:r>
          </a:p>
          <a:p>
            <a:pPr>
              <a:lnSpc>
                <a:spcPct val="150000"/>
              </a:lnSpc>
            </a:pPr>
            <a:r>
              <a:rPr lang="zh-CN" altLang="en-US" sz="1200" spc="137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学科：历史</a:t>
            </a:r>
          </a:p>
          <a:p>
            <a:pPr>
              <a:lnSpc>
                <a:spcPct val="150000"/>
              </a:lnSpc>
            </a:pPr>
            <a:r>
              <a:rPr lang="zh-CN" altLang="en-US" sz="1200" spc="137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年级：高三</a:t>
            </a:r>
          </a:p>
          <a:p>
            <a:pPr>
              <a:lnSpc>
                <a:spcPct val="150000"/>
              </a:lnSpc>
            </a:pPr>
            <a:r>
              <a:rPr lang="zh-CN" altLang="en-US" sz="1200" spc="137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版本：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岳麓版教材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朝阳高三目标教材</a:t>
            </a:r>
            <a:endParaRPr lang="zh-CN" altLang="en-US" sz="1200" spc="137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spc="137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单位：人大附中朝阳学校</a:t>
            </a:r>
          </a:p>
          <a:p>
            <a:pPr>
              <a:lnSpc>
                <a:spcPct val="150000"/>
              </a:lnSpc>
            </a:pPr>
            <a:r>
              <a:rPr lang="zh-CN" altLang="en-US" sz="1200" spc="137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作者：刘云峰</a:t>
            </a:r>
            <a:endParaRPr lang="en-US" altLang="zh-CN" sz="1200" spc="137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4780807" y="2322595"/>
            <a:ext cx="1031031" cy="917492"/>
          </a:xfrm>
          <a:prstGeom prst="rect">
            <a:avLst/>
          </a:prstGeom>
        </p:spPr>
      </p:pic>
      <p:pic>
        <p:nvPicPr>
          <p:cNvPr id="2" name="图片 1" descr="11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10" y="108059"/>
            <a:ext cx="3319172" cy="41307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2517" y="509588"/>
            <a:ext cx="5276386" cy="235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课标解读：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本专题的时间范围约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700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年。隋、唐是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盛世，三国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两晋南北朝是在为盛世奠定基础。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因此，两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个时段在学习时应联系起来考虑。民族交融问题的主要内容出现在两晋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南北朝，隋唐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盛世很大程度上是两晋南北朝民族交融的结果。制度创新主要发生在隋朝和唐朝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前期，但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其中很多内容如三省六部制、科举制等在三国两晋南北朝时期已有基础。在区域开发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方面，要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注意东晋南朝对江南的开发与隋唐大运河兴修、航运的关系。思想文化和中外交流中的佛教传播、诗歌、书法、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绘画，都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可以跨越朝代体系联系起来进行考察。</a:t>
            </a:r>
            <a:endParaRPr lang="en-US" altLang="zh-CN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gray">
          <a:xfrm>
            <a:off x="1371600" y="208410"/>
            <a:ext cx="2799608" cy="71555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7642" tIns="26874" rIns="27642" bIns="26874" anchor="ctr" anchorCtr="1"/>
          <a:lstStyle/>
          <a:p>
            <a:pPr algn="ctr" defTabSz="431911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魏晋南北朝</a:t>
            </a:r>
            <a:endParaRPr lang="en-US" altLang="zh-CN" sz="12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 defTabSz="431911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（公元</a:t>
            </a: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220</a:t>
            </a:r>
            <a:r>
              <a:rPr lang="zh-CN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公元</a:t>
            </a: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589</a:t>
            </a:r>
            <a:r>
              <a:rPr lang="zh-CN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年）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50364" y="1111973"/>
            <a:ext cx="2581414" cy="695325"/>
          </a:xfrm>
          <a:prstGeom prst="rect">
            <a:avLst/>
          </a:prstGeom>
        </p:spPr>
        <p:txBody>
          <a:bodyPr vert="horz" lIns="55285" tIns="27642" rIns="55285" bIns="27642" rtlCol="0" anchor="ctr">
            <a:normAutofit/>
          </a:bodyPr>
          <a:lstStyle/>
          <a:p>
            <a:pPr defTabSz="431911">
              <a:lnSpc>
                <a:spcPct val="90000"/>
              </a:lnSpc>
              <a:spcBef>
                <a:spcPct val="0"/>
              </a:spcBef>
              <a:defRPr/>
            </a:pPr>
            <a:endParaRPr lang="zh-CN" altLang="en-US" sz="2100" dirty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1369" y="996863"/>
            <a:ext cx="4649787" cy="3414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lIns="48577" tIns="24289" rIns="48577" bIns="24289">
            <a:spAutoFit/>
          </a:bodyPr>
          <a:lstStyle/>
          <a:p>
            <a:pPr>
              <a:buFontTx/>
              <a:buNone/>
              <a:defRPr/>
            </a:pPr>
            <a:endParaRPr lang="zh-CN" altLang="en-US" sz="19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1150" y="1803885"/>
            <a:ext cx="5729887" cy="5828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300" b="1" dirty="0">
                <a:latin typeface="微软雅黑" pitchFamily="34" charset="-122"/>
                <a:ea typeface="微软雅黑" pitchFamily="34" charset="-122"/>
              </a:rPr>
              <a:t>【考点】 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魏晋南北朝时期的汉字与书法、绘画、数学、农学、儒学的发展；魏晋南北朝时期的金属冶炼、制瓷和纺织；北魏孝文帝改革、北魏时期的土地制度的演变。</a:t>
            </a:r>
            <a:endParaRPr lang="zh-CN" altLang="en-US" sz="1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988966"/>
            <a:ext cx="5761038" cy="9031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1300" b="1" dirty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300" b="1" dirty="0">
                <a:latin typeface="微软雅黑" pitchFamily="34" charset="-122"/>
                <a:ea typeface="微软雅黑" pitchFamily="34" charset="-122"/>
              </a:rPr>
              <a:t>课标要求</a:t>
            </a:r>
            <a:r>
              <a:rPr lang="zh-CN" altLang="zh-CN" sz="1300" b="1" dirty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了解北魏孝文帝改革的背景；归纳北魏孝文帝改革的主要内容；探讨北魏孝文帝改革的历史作用。列举魏晋南北朝时期手工业发展的概貌。概述魏晋南北朝时期书法、绘画演变的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过程，了解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中国书画的基本特征和发展脉络。</a:t>
            </a:r>
          </a:p>
        </p:txBody>
      </p:sp>
      <p:sp>
        <p:nvSpPr>
          <p:cNvPr id="13" name="文本框 2">
            <a:extLst>
              <a:ext uri="{FF2B5EF4-FFF2-40B4-BE49-F238E27FC236}">
                <a16:creationId xmlns:a16="http://schemas.microsoft.com/office/drawing/2014/main" xmlns="" id="{03FC2888-D755-47D8-88B1-A5FBF5E00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46" y="2386738"/>
            <a:ext cx="4649787" cy="78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岳麓版  必修二  第一单元</a:t>
            </a:r>
          </a:p>
          <a:p>
            <a:pPr algn="ctr">
              <a:lnSpc>
                <a:spcPct val="150000"/>
              </a:lnSpc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岳麓版  必修三   第一单元、第二单元</a:t>
            </a:r>
            <a:endParaRPr lang="en-US" altLang="zh-CN" sz="11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岳麓版 选修</a:t>
            </a:r>
            <a:r>
              <a:rPr lang="en-US" altLang="zh-CN" sz="1100" b="1" dirty="0">
                <a:latin typeface="微软雅黑" pitchFamily="34" charset="-122"/>
                <a:ea typeface="微软雅黑" pitchFamily="34" charset="-122"/>
              </a:rPr>
              <a:t>1  </a:t>
            </a: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1100" b="1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课  北魏孝文帝改革与民族融合</a:t>
            </a:r>
            <a:endParaRPr lang="en-US" altLang="zh-CN" sz="11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70472"/>
            <a:ext cx="5761038" cy="363600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pPr lvl="0"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一、魏晋南北朝的政治概况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0" y="3174277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Oval 5"/>
          <p:cNvSpPr>
            <a:spLocks noChangeArrowheads="1"/>
          </p:cNvSpPr>
          <p:nvPr/>
        </p:nvSpPr>
        <p:spPr bwMode="gray">
          <a:xfrm>
            <a:off x="323390" y="390716"/>
            <a:ext cx="5143500" cy="71555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7642" tIns="26874" rIns="27642" bIns="26874" anchor="ctr" anchorCtr="1"/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岳麓版 必修一 选修一     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4368402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0901CC5-5254-4D93-BE94-AEFB02510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5" y="511394"/>
            <a:ext cx="4093405" cy="2317455"/>
          </a:xfrm>
          <a:prstGeom prst="rect">
            <a:avLst/>
          </a:prstGeom>
        </p:spPr>
      </p:pic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02F7A35-B133-42D3-AAEE-84B334116C5A}"/>
              </a:ext>
            </a:extLst>
          </p:cNvPr>
          <p:cNvSpPr/>
          <p:nvPr/>
        </p:nvSpPr>
        <p:spPr>
          <a:xfrm>
            <a:off x="221358" y="380589"/>
            <a:ext cx="17219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魏晋南北朝的政治概况</a:t>
            </a:r>
          </a:p>
        </p:txBody>
      </p:sp>
    </p:spTree>
    <p:extLst>
      <p:ext uri="{BB962C8B-B14F-4D97-AF65-F5344CB8AC3E}">
        <p14:creationId xmlns:p14="http://schemas.microsoft.com/office/powerpoint/2010/main" val="1524461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62AA92B-D316-4C8F-A455-513405BEC6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613" t="31753" r="44253" b="21375"/>
          <a:stretch/>
        </p:blipFill>
        <p:spPr>
          <a:xfrm>
            <a:off x="175830" y="229851"/>
            <a:ext cx="2755924" cy="278038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0D0228A9-225A-48A3-A9F5-8389CF216C11}"/>
              </a:ext>
            </a:extLst>
          </p:cNvPr>
          <p:cNvSpPr/>
          <p:nvPr/>
        </p:nvSpPr>
        <p:spPr>
          <a:xfrm>
            <a:off x="2617410" y="53893"/>
            <a:ext cx="3143628" cy="3173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6700" defTabSz="714604">
              <a:lnSpc>
                <a:spcPct val="130000"/>
              </a:lnSpc>
            </a:pPr>
            <a:r>
              <a:rPr lang="zh-CN" altLang="en-US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东晋</a:t>
            </a:r>
            <a:r>
              <a:rPr lang="zh-CN" altLang="en-US" sz="11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统治南方的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时候，北方</a:t>
            </a:r>
            <a:r>
              <a:rPr lang="zh-CN" altLang="en-US" sz="11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先后出现了一批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割据政权</a:t>
            </a:r>
            <a:r>
              <a:rPr lang="zh-CN" altLang="en-US" sz="11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。最主要的有</a:t>
            </a:r>
            <a:r>
              <a:rPr lang="en-US" altLang="zh-CN" sz="11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15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个，加上</a:t>
            </a:r>
            <a:r>
              <a:rPr lang="zh-CN" altLang="en-US" sz="11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西南地区的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成汉，合称 </a:t>
            </a:r>
            <a:r>
              <a:rPr lang="zh-CN" altLang="en-US" sz="11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“十六国”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1100" b="1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indent="266700" defTabSz="714604">
              <a:lnSpc>
                <a:spcPct val="130000"/>
              </a:lnSpc>
            </a:pPr>
            <a:r>
              <a:rPr lang="zh-CN" altLang="en-US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其中</a:t>
            </a:r>
            <a:r>
              <a:rPr lang="zh-CN" altLang="en-US" sz="11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大部分由内迁少数民族建立。它们都采用了中原模式的国号、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年号，学习</a:t>
            </a:r>
            <a:r>
              <a:rPr lang="zh-CN" altLang="en-US" sz="11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汉族的典章制度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1100" b="1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indent="266700" defTabSz="714604">
              <a:lnSpc>
                <a:spcPct val="130000"/>
              </a:lnSpc>
            </a:pPr>
            <a:r>
              <a:rPr lang="zh-CN" altLang="en-US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en-US" sz="11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长期混战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中，原有</a:t>
            </a:r>
            <a:r>
              <a:rPr lang="zh-CN" altLang="en-US" sz="11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族群布局被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打乱，各族</a:t>
            </a:r>
            <a:r>
              <a:rPr lang="zh-CN" altLang="en-US" sz="11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彼此频繁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接触，差异</a:t>
            </a:r>
            <a:r>
              <a:rPr lang="zh-CN" altLang="en-US" sz="11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慢慢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缩小，但</a:t>
            </a:r>
            <a:r>
              <a:rPr lang="zh-CN" altLang="en-US" sz="11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民族隔阂仍然广泛存在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1100" b="1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indent="266700" defTabSz="714604">
              <a:lnSpc>
                <a:spcPct val="130000"/>
              </a:lnSpc>
            </a:pPr>
            <a:r>
              <a:rPr lang="en-US" altLang="zh-CN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11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世纪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下半叶，氐</a:t>
            </a:r>
            <a:r>
              <a:rPr lang="zh-CN" altLang="en-US" sz="11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族建立的前秦统一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北方，随后</a:t>
            </a:r>
            <a:r>
              <a:rPr lang="zh-CN" altLang="en-US" sz="11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大举进攻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东晋，前锋</a:t>
            </a:r>
            <a:r>
              <a:rPr lang="zh-CN" altLang="en-US" sz="11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被击败于淝水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1100" b="1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indent="266700" defTabSz="714604">
              <a:lnSpc>
                <a:spcPct val="130000"/>
              </a:lnSpc>
            </a:pPr>
            <a:r>
              <a:rPr lang="zh-CN" altLang="en-US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由于</a:t>
            </a:r>
            <a:r>
              <a:rPr lang="zh-CN" altLang="en-US" sz="11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内部各族尚未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交融，统治</a:t>
            </a:r>
            <a:r>
              <a:rPr lang="zh-CN" altLang="en-US" sz="11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基础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脆弱，强大</a:t>
            </a:r>
            <a:r>
              <a:rPr lang="zh-CN" altLang="en-US" sz="11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的前秦政权一败之后迅速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崩溃，曾经</a:t>
            </a:r>
            <a:r>
              <a:rPr lang="zh-CN" altLang="en-US" sz="11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稍显缓和的民族矛盾又加剧了。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43CD254-298B-4CDA-BFA8-E76B0BC40CF5}"/>
              </a:ext>
            </a:extLst>
          </p:cNvPr>
          <p:cNvSpPr/>
          <p:nvPr/>
        </p:nvSpPr>
        <p:spPr>
          <a:xfrm>
            <a:off x="119758" y="5334"/>
            <a:ext cx="18774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一、魏晋南北朝的政治概况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F8730A0-AC21-4A90-80DB-0F025AAEC1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7" y="64894"/>
            <a:ext cx="2346772" cy="283193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9C279AA-9769-43CA-ADF3-1803EE1D457B}"/>
              </a:ext>
            </a:extLst>
          </p:cNvPr>
          <p:cNvSpPr/>
          <p:nvPr/>
        </p:nvSpPr>
        <p:spPr>
          <a:xfrm>
            <a:off x="2779025" y="163777"/>
            <a:ext cx="2944441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defTabSz="714604">
              <a:lnSpc>
                <a:spcPct val="130000"/>
              </a:lnSpc>
            </a:pPr>
            <a:r>
              <a:rPr lang="zh-CN" altLang="en-US" sz="1100" b="1" dirty="0" smtClean="0"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魏、西晋</a:t>
            </a:r>
            <a:r>
              <a:rPr lang="en-US" altLang="zh-CN" sz="1100" b="1" dirty="0">
                <a:latin typeface="楷体" pitchFamily="49" charset="-122"/>
                <a:ea typeface="楷体" pitchFamily="49" charset="-122"/>
              </a:rPr>
              <a:t>(220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100" b="1" dirty="0">
                <a:latin typeface="楷体" pitchFamily="49" charset="-122"/>
                <a:ea typeface="楷体" pitchFamily="49" charset="-122"/>
              </a:rPr>
              <a:t>-265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100" b="1" dirty="0">
                <a:latin typeface="楷体" pitchFamily="49" charset="-122"/>
                <a:ea typeface="楷体" pitchFamily="49" charset="-122"/>
              </a:rPr>
              <a:t>-316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100" b="1" dirty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近百年统一</a:t>
            </a:r>
            <a:r>
              <a:rPr lang="zh-CN" altLang="en-US" sz="1100" b="1" dirty="0" smtClean="0">
                <a:latin typeface="楷体" pitchFamily="49" charset="-122"/>
                <a:ea typeface="楷体" pitchFamily="49" charset="-122"/>
              </a:rPr>
              <a:t>之后，北方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经历了匈奴、鲜卑、氐、羌、羯等少数民族国家“五胡十六国”</a:t>
            </a:r>
            <a:r>
              <a:rPr lang="en-US" altLang="zh-CN" sz="1100" b="1" dirty="0">
                <a:latin typeface="楷体" pitchFamily="49" charset="-122"/>
                <a:ea typeface="楷体" pitchFamily="49" charset="-122"/>
              </a:rPr>
              <a:t>(304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100" b="1" dirty="0">
                <a:latin typeface="楷体" pitchFamily="49" charset="-122"/>
                <a:ea typeface="楷体" pitchFamily="49" charset="-122"/>
              </a:rPr>
              <a:t>-439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100" b="1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1100" b="1" dirty="0" smtClean="0">
                <a:latin typeface="楷体" pitchFamily="49" charset="-122"/>
                <a:ea typeface="楷体" pitchFamily="49" charset="-122"/>
              </a:rPr>
              <a:t>，最后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由鲜卑族北魏统一并迅速“汉化”形成民族融合的北朝</a:t>
            </a:r>
            <a:r>
              <a:rPr lang="en-US" altLang="zh-CN" sz="1100" b="1" dirty="0">
                <a:latin typeface="楷体" pitchFamily="49" charset="-122"/>
                <a:ea typeface="楷体" pitchFamily="49" charset="-122"/>
              </a:rPr>
              <a:t>(439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100" b="1" dirty="0">
                <a:latin typeface="楷体" pitchFamily="49" charset="-122"/>
                <a:ea typeface="楷体" pitchFamily="49" charset="-122"/>
              </a:rPr>
              <a:t>-581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100" b="1" dirty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1100" b="1" dirty="0" smtClean="0">
                <a:latin typeface="楷体" pitchFamily="49" charset="-122"/>
                <a:ea typeface="楷体" pitchFamily="49" charset="-122"/>
              </a:rPr>
              <a:t>；</a:t>
            </a:r>
            <a:endParaRPr lang="en-US" altLang="zh-CN" sz="1100" b="1" dirty="0" smtClean="0">
              <a:latin typeface="楷体" pitchFamily="49" charset="-122"/>
              <a:ea typeface="楷体" pitchFamily="49" charset="-122"/>
            </a:endParaRPr>
          </a:p>
          <a:p>
            <a:pPr indent="266700" defTabSz="714604">
              <a:lnSpc>
                <a:spcPct val="130000"/>
              </a:lnSpc>
            </a:pPr>
            <a:r>
              <a:rPr lang="zh-CN" altLang="en-US" sz="1100" b="1" dirty="0" smtClean="0">
                <a:latin typeface="楷体" pitchFamily="49" charset="-122"/>
                <a:ea typeface="楷体" pitchFamily="49" charset="-122"/>
              </a:rPr>
              <a:t>南方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则经历了东晋</a:t>
            </a:r>
            <a:r>
              <a:rPr lang="en-US" altLang="zh-CN" sz="1100" b="1" dirty="0">
                <a:latin typeface="楷体" pitchFamily="49" charset="-122"/>
                <a:ea typeface="楷体" pitchFamily="49" charset="-122"/>
              </a:rPr>
              <a:t>(317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100" b="1" dirty="0">
                <a:latin typeface="楷体" pitchFamily="49" charset="-122"/>
                <a:ea typeface="楷体" pitchFamily="49" charset="-122"/>
              </a:rPr>
              <a:t>-420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100" b="1" dirty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和宋、齐、梁、陈相继的南朝</a:t>
            </a:r>
            <a:r>
              <a:rPr lang="en-US" altLang="zh-CN" sz="1100" b="1" dirty="0">
                <a:latin typeface="楷体" pitchFamily="49" charset="-122"/>
                <a:ea typeface="楷体" pitchFamily="49" charset="-122"/>
              </a:rPr>
              <a:t>(420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100" b="1" dirty="0">
                <a:latin typeface="楷体" pitchFamily="49" charset="-122"/>
                <a:ea typeface="楷体" pitchFamily="49" charset="-122"/>
              </a:rPr>
              <a:t>-589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100" b="1" dirty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。东晋南迁也促进了中国南北方的相互</a:t>
            </a:r>
            <a:r>
              <a:rPr lang="zh-CN" altLang="en-US" sz="1100" b="1" dirty="0" smtClean="0">
                <a:latin typeface="楷体" pitchFamily="49" charset="-122"/>
                <a:ea typeface="楷体" pitchFamily="49" charset="-122"/>
              </a:rPr>
              <a:t>融合，从而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促进了南方经济、社会的发展</a:t>
            </a:r>
            <a:r>
              <a:rPr lang="zh-CN" altLang="en-US" sz="11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1100" b="1" dirty="0" smtClean="0">
              <a:latin typeface="楷体" pitchFamily="49" charset="-122"/>
              <a:ea typeface="楷体" pitchFamily="49" charset="-122"/>
            </a:endParaRPr>
          </a:p>
          <a:p>
            <a:pPr indent="266700" defTabSz="714604">
              <a:lnSpc>
                <a:spcPct val="130000"/>
              </a:lnSpc>
            </a:pPr>
            <a:r>
              <a:rPr lang="zh-CN" altLang="en-US" sz="1100" b="1" dirty="0" smtClean="0">
                <a:latin typeface="楷体" pitchFamily="49" charset="-122"/>
                <a:ea typeface="楷体" pitchFamily="49" charset="-122"/>
              </a:rPr>
              <a:t>经过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民族融合、文化融合、南北</a:t>
            </a:r>
            <a:r>
              <a:rPr lang="zh-CN" altLang="en-US" sz="1100" b="1" dirty="0" smtClean="0">
                <a:latin typeface="楷体" pitchFamily="49" charset="-122"/>
                <a:ea typeface="楷体" pitchFamily="49" charset="-122"/>
              </a:rPr>
              <a:t>融合，中国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社会的经济、政治、文化都得到了较大的发展。</a:t>
            </a:r>
          </a:p>
        </p:txBody>
      </p:sp>
    </p:spTree>
    <p:extLst>
      <p:ext uri="{BB962C8B-B14F-4D97-AF65-F5344CB8AC3E}">
        <p14:creationId xmlns:p14="http://schemas.microsoft.com/office/powerpoint/2010/main" val="2150507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D953B47-8B6F-4072-B0DA-2A552E550F98}"/>
              </a:ext>
            </a:extLst>
          </p:cNvPr>
          <p:cNvSpPr/>
          <p:nvPr/>
        </p:nvSpPr>
        <p:spPr>
          <a:xfrm>
            <a:off x="290286" y="622756"/>
            <a:ext cx="53170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三省制的逐渐形成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58775">
              <a:lnSpc>
                <a:spcPct val="150000"/>
              </a:lnSpc>
            </a:pP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汉武帝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设中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朝，有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尚书和中书之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职，成为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后世尚书省的发端。东汉设尚书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台，长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官称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尚书令，品位低微，仍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属内廷官署。</a:t>
            </a:r>
          </a:p>
          <a:p>
            <a:pPr indent="358775">
              <a:lnSpc>
                <a:spcPct val="150000"/>
              </a:lnSpc>
            </a:pP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曹操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将尚书由内朝转为外朝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官署，这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是尚书省建立的开端。</a:t>
            </a:r>
          </a:p>
          <a:p>
            <a:pPr indent="358775">
              <a:lnSpc>
                <a:spcPct val="150000"/>
              </a:lnSpc>
            </a:pP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曹丕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以尚书诸曹权力过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大，遂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另设中书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省，掌管机要，起草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和发布诏令。</a:t>
            </a:r>
          </a:p>
          <a:p>
            <a:pPr indent="358775">
              <a:lnSpc>
                <a:spcPct val="150000"/>
              </a:lnSpc>
            </a:pP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南北朝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时侍中、散骑常侍的权力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扩大，政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出门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下，遂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有门下省的建制。</a:t>
            </a:r>
            <a:endParaRPr lang="en-US" altLang="zh-CN" sz="1200" b="1" dirty="0">
              <a:latin typeface="楷体" pitchFamily="49" charset="-122"/>
              <a:ea typeface="楷体" pitchFamily="49" charset="-122"/>
            </a:endParaRPr>
          </a:p>
          <a:p>
            <a:pPr indent="358775">
              <a:lnSpc>
                <a:spcPct val="150000"/>
              </a:lnSpc>
            </a:pP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传统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文官等级制已由汉代禄轶的“职位分等”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类型，在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魏晋以下转向了“品位分等”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了，这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就开启了唐宋文武阶官制度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先声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1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90F245A-3D00-421A-9503-065012FE041B}"/>
              </a:ext>
            </a:extLst>
          </p:cNvPr>
          <p:cNvSpPr/>
          <p:nvPr/>
        </p:nvSpPr>
        <p:spPr>
          <a:xfrm>
            <a:off x="41889" y="124545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一、魏晋南北朝的政治概况</a:t>
            </a:r>
          </a:p>
        </p:txBody>
      </p:sp>
    </p:spTree>
    <p:extLst>
      <p:ext uri="{BB962C8B-B14F-4D97-AF65-F5344CB8AC3E}">
        <p14:creationId xmlns:p14="http://schemas.microsoft.com/office/powerpoint/2010/main" val="212886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D953B47-8B6F-4072-B0DA-2A552E550F98}"/>
              </a:ext>
            </a:extLst>
          </p:cNvPr>
          <p:cNvSpPr/>
          <p:nvPr/>
        </p:nvSpPr>
        <p:spPr>
          <a:xfrm>
            <a:off x="82248" y="64894"/>
            <a:ext cx="39624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九品中正制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晋书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卫瓘传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：魏氏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立九品之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制，粗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且为一时选举之本耳。其始造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也，乡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邑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清议，不拘爵位，褒贬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所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加，足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为劝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励，犹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有乡论余风。中间渐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染，遂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计资定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品，使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天下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观望，唯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以居位为贵。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    中正则由政府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委任，这样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就把私人的月旦评变作官家的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品第，强迫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清议与政府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一致，同时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使原来与政府有矛盾的大族名士与政府取得协调。政府控制了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舆论，而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当中正的既是大族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名士，他们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的私家操纵也由此取得了合法地位。</a:t>
            </a:r>
          </a:p>
          <a:p>
            <a:pPr algn="r">
              <a:lnSpc>
                <a:spcPct val="150000"/>
              </a:lnSpc>
            </a:pPr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唐长孺</a:t>
            </a:r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魏晋南北朝史论丛</a:t>
            </a:r>
            <a:r>
              <a:rPr lang="en-US" altLang="zh-CN" sz="1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en-US" altLang="zh-CN" sz="1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985206D-9188-4934-A78F-D63BE495EA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184" t="26217" r="28967" b="32143"/>
          <a:stretch/>
        </p:blipFill>
        <p:spPr>
          <a:xfrm>
            <a:off x="4001105" y="133629"/>
            <a:ext cx="1644667" cy="281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00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D953B47-8B6F-4072-B0DA-2A552E550F98}"/>
              </a:ext>
            </a:extLst>
          </p:cNvPr>
          <p:cNvSpPr/>
          <p:nvPr/>
        </p:nvSpPr>
        <p:spPr>
          <a:xfrm>
            <a:off x="14619" y="11127"/>
            <a:ext cx="2859877" cy="2973122"/>
          </a:xfrm>
          <a:prstGeom prst="rect">
            <a:avLst/>
          </a:prstGeom>
          <a:ln>
            <a:solidFill>
              <a:schemeClr val="bg2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法律制度的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变化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年全国卷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 indent="268288">
              <a:lnSpc>
                <a:spcPct val="130000"/>
              </a:lnSpc>
            </a:pP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西汉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建立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后，“约法三章”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不再适应现实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需要，新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的法令条文不断增加。形成</a:t>
            </a: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九章律</a:t>
            </a: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1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68288">
              <a:lnSpc>
                <a:spcPct val="130000"/>
              </a:lnSpc>
            </a:pP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汉武帝时，</a:t>
            </a:r>
            <a:r>
              <a:rPr lang="en-US" altLang="zh-CN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九章律</a:t>
            </a: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之外的“旁章科条”迅速增至</a:t>
            </a: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359“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章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”，仅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关于死罪的法律条文便有</a:t>
            </a: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1000 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多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条，“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律令烦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多，百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有余万言”；具有法律意义的案例汇编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越编越多，</a:t>
            </a:r>
            <a:r>
              <a:rPr lang="en-US" altLang="zh-CN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春秋</a:t>
            </a: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一书所记史事在判案时也用作参考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1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68288">
              <a:lnSpc>
                <a:spcPct val="130000"/>
              </a:lnSpc>
            </a:pP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三国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魏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初，沿用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的“秦汉旧律”竞多达</a:t>
            </a: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906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卷，</a:t>
            </a:r>
            <a:r>
              <a:rPr lang="en-US" altLang="zh-CN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770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余万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字，东汉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以来马融、郑玄等儒学大师对法律的注释也具有法律效力。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D953B47-8B6F-4072-B0DA-2A552E550F98}"/>
              </a:ext>
            </a:extLst>
          </p:cNvPr>
          <p:cNvSpPr/>
          <p:nvPr/>
        </p:nvSpPr>
        <p:spPr>
          <a:xfrm>
            <a:off x="2874499" y="26190"/>
            <a:ext cx="2839238" cy="1632755"/>
          </a:xfrm>
          <a:prstGeom prst="rect">
            <a:avLst/>
          </a:prstGeom>
          <a:ln>
            <a:solidFill>
              <a:schemeClr val="bg2"/>
            </a:solidFill>
            <a:prstDash val="dash"/>
          </a:ln>
        </p:spPr>
        <p:txBody>
          <a:bodyPr wrap="square">
            <a:spAutoFit/>
          </a:bodyPr>
          <a:lstStyle/>
          <a:p>
            <a:pPr indent="268288">
              <a:lnSpc>
                <a:spcPct val="130000"/>
              </a:lnSpc>
            </a:pP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魏晋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时对法律进行了重大改革。大量行政法规被编辑为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“令”，由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具体行政部门掌握。规定的新律以刑法为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主体，共</a:t>
            </a: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篇、</a:t>
            </a: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620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条、</a:t>
            </a: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27600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字，大大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降低了官吏判案时任意引用法令条文的可能性。与汉代明显不同的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是，新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律不少条文突出上下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尊卑，同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罪而不同罚。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D953B47-8B6F-4072-B0DA-2A552E550F98}"/>
              </a:ext>
            </a:extLst>
          </p:cNvPr>
          <p:cNvSpPr/>
          <p:nvPr/>
        </p:nvSpPr>
        <p:spPr>
          <a:xfrm>
            <a:off x="2850848" y="1722365"/>
            <a:ext cx="288653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）根据材料并结合所学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知识，概括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指出魏晋法律改革的主要特点。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从现实需要出发；删繁就简；刑法与行政法规分离；突出伦理犯罪。</a:t>
            </a: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根据材料并结合所学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知识，分别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说明儒学对西汉、东汉、魏晋时期法律的影响。</a:t>
            </a:r>
          </a:p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“独尊儒术”后儒家经典开始影响法律实施；东汉时儒家学者深入影响法律条文的解释；魏晋时期儒学理念法制化。</a:t>
            </a:r>
          </a:p>
        </p:txBody>
      </p:sp>
    </p:spTree>
    <p:extLst>
      <p:ext uri="{BB962C8B-B14F-4D97-AF65-F5344CB8AC3E}">
        <p14:creationId xmlns:p14="http://schemas.microsoft.com/office/powerpoint/2010/main" val="1508199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D953B47-8B6F-4072-B0DA-2A552E550F98}"/>
              </a:ext>
            </a:extLst>
          </p:cNvPr>
          <p:cNvSpPr/>
          <p:nvPr/>
        </p:nvSpPr>
        <p:spPr>
          <a:xfrm>
            <a:off x="14621" y="205221"/>
            <a:ext cx="576103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法律制度的变化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此时的法律：作为官僚行政命脉的法制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法规，在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此时也趋于松弛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了，“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在职之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人，官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无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大小，悉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不知法令”。这不仅源于时局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动荡，还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在于士族的不屑：“刑法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者，国家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之所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贵重，而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私议之所轻贱”；“江左以清谈相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尚，不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崇名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法，故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其时中原律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学，衰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于南而盛于北。”监察、考课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制度，也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往往宪纲俱在而形同虚文。监察考课不足以督责坐享天禄的士族官僚。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    魏晋间的法律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改革，使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“律”集中于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刑律，“令”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集中与制度。由此汉代律令不分、内容庞杂和礼律不分的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情况，一举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改观。从汉代“律令科比”发展到隋唐“律令格式”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体系，魏晋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南朝可谓承上启下的阶段。西晋刘颂提出了律令所不及者“皆勿轮”的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主张，这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比西方法学“律无明文不为罪”的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观点，要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早一千年。</a:t>
            </a:r>
          </a:p>
          <a:p>
            <a:pPr algn="r"/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中华文明史</a:t>
            </a:r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187686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4" b="3434"/>
          <a:stretch>
            <a:fillRect/>
          </a:stretch>
        </p:blipFill>
        <p:spPr>
          <a:xfrm>
            <a:off x="0" y="0"/>
            <a:ext cx="5761038" cy="324008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957235" y="683231"/>
            <a:ext cx="1752603" cy="472732"/>
            <a:chOff x="5714599" y="2076217"/>
            <a:chExt cx="3864839" cy="1042588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814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1800" b="1" spc="137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教学内容</a:t>
              </a: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3"/>
              <a:ext cx="3581400" cy="407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CONTENT</a:t>
              </a:r>
              <a:endPara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48566" y="678002"/>
            <a:ext cx="939454" cy="949630"/>
            <a:chOff x="2918306" y="1498847"/>
            <a:chExt cx="1553762" cy="157077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339961" y="1961070"/>
              <a:ext cx="838312" cy="738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635">
                <a:defRPr/>
              </a:pPr>
              <a:r>
                <a:rPr lang="en-US" altLang="zh-CN" sz="230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0 1</a:t>
              </a:r>
              <a:endParaRPr lang="zh-CN" altLang="en-US" sz="230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10914" y="1516416"/>
            <a:ext cx="3101558" cy="932987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pPr algn="ctr">
              <a:defRPr/>
            </a:pPr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通史体例中国古代史复习</a:t>
            </a:r>
          </a:p>
          <a:p>
            <a:pPr algn="ctr">
              <a:defRPr/>
            </a:pPr>
            <a:endParaRPr lang="en-US" altLang="zh-CN" sz="15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第三讲</a:t>
            </a:r>
            <a:r>
              <a:rPr lang="en-US" altLang="zh-CN" sz="15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魏晋南北朝</a:t>
            </a:r>
            <a:r>
              <a:rPr lang="en-US" altLang="zh-CN" sz="1500" b="1" dirty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隋唐时期（</a:t>
            </a:r>
            <a:r>
              <a:rPr lang="en-US" altLang="zh-CN" sz="1500" b="1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pPr algn="ctr"/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D953B47-8B6F-4072-B0DA-2A552E550F98}"/>
              </a:ext>
            </a:extLst>
          </p:cNvPr>
          <p:cNvSpPr/>
          <p:nvPr/>
        </p:nvSpPr>
        <p:spPr>
          <a:xfrm>
            <a:off x="14621" y="209922"/>
            <a:ext cx="57610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门阀制度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    门阀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政治，质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言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之，是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指士族与皇权的共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治，是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一种在特定条件下出现的皇权政治的变态。如果没有一个成熟的有力量有影响的社会阶层即士族的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存在，如果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没有一个丧失了权威但尚余一定号召力的皇统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存在，如果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没有民族矛盾十分尖锐这样一个外部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条件，如果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以上这三个条件缺少一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个，都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不会有江左百年门阀政治局面。</a:t>
            </a:r>
          </a:p>
          <a:p>
            <a:pPr algn="r">
              <a:lnSpc>
                <a:spcPct val="150000"/>
              </a:lnSpc>
            </a:pP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田余庆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东晋门阀政治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    《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中华文明史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1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豪右、学门和官族三者以‘族’为单位相互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转化，逐渐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形成了闭锁的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循环，门阀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士族由此而萌生发端。在某种意义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上，他们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是先秦封建贵族在早期官僚政治中的一种次生形态。”</a:t>
            </a:r>
          </a:p>
        </p:txBody>
      </p:sp>
    </p:spTree>
    <p:extLst>
      <p:ext uri="{BB962C8B-B14F-4D97-AF65-F5344CB8AC3E}">
        <p14:creationId xmlns:p14="http://schemas.microsoft.com/office/powerpoint/2010/main" val="2770071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8233" y="1225367"/>
            <a:ext cx="3858452" cy="363600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pPr lvl="0" algn="ctr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二、北魏孝文帝改革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0" y="3174277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Oval 5"/>
          <p:cNvSpPr>
            <a:spLocks noChangeArrowheads="1"/>
          </p:cNvSpPr>
          <p:nvPr/>
        </p:nvSpPr>
        <p:spPr bwMode="gray">
          <a:xfrm>
            <a:off x="323390" y="231062"/>
            <a:ext cx="5143500" cy="71555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7642" tIns="26874" rIns="27642" bIns="26874" anchor="ctr" anchorCtr="1"/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岳麓版 必修一 选修一     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590F245A-3D00-421A-9503-065012FE041B}"/>
              </a:ext>
            </a:extLst>
          </p:cNvPr>
          <p:cNvSpPr/>
          <p:nvPr/>
        </p:nvSpPr>
        <p:spPr>
          <a:xfrm>
            <a:off x="72571" y="1485762"/>
            <a:ext cx="203132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>
                    <a:lumMod val="85000"/>
                  </a:schemeClr>
                </a:solidFill>
                <a:latin typeface="楷体" pitchFamily="49" charset="-122"/>
                <a:ea typeface="楷体" pitchFamily="49" charset="-122"/>
              </a:rPr>
              <a:t>一、魏晋南北朝的政治</a:t>
            </a:r>
            <a:r>
              <a:rPr lang="zh-CN" altLang="en-US" sz="1200" b="1" dirty="0" smtClean="0">
                <a:solidFill>
                  <a:schemeClr val="bg1">
                    <a:lumMod val="85000"/>
                  </a:schemeClr>
                </a:solidFill>
                <a:latin typeface="楷体" pitchFamily="49" charset="-122"/>
                <a:ea typeface="楷体" pitchFamily="49" charset="-122"/>
              </a:rPr>
              <a:t>概况</a:t>
            </a:r>
            <a:endParaRPr lang="en-US" altLang="zh-CN" sz="1200" b="1" dirty="0" smtClean="0">
              <a:solidFill>
                <a:schemeClr val="bg1">
                  <a:lumMod val="8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1200" b="1" dirty="0">
                <a:solidFill>
                  <a:schemeClr val="bg1">
                    <a:lumMod val="85000"/>
                  </a:schemeClr>
                </a:solidFill>
                <a:latin typeface="楷体" pitchFamily="49" charset="-122"/>
                <a:ea typeface="楷体" pitchFamily="49" charset="-122"/>
              </a:rPr>
              <a:t>三省制的逐渐</a:t>
            </a:r>
            <a:r>
              <a:rPr lang="zh-CN" altLang="en-US" sz="1200" b="1" dirty="0" smtClean="0">
                <a:solidFill>
                  <a:schemeClr val="bg1">
                    <a:lumMod val="85000"/>
                  </a:schemeClr>
                </a:solidFill>
                <a:latin typeface="楷体" pitchFamily="49" charset="-122"/>
                <a:ea typeface="楷体" pitchFamily="49" charset="-122"/>
              </a:rPr>
              <a:t>形成</a:t>
            </a:r>
            <a:endParaRPr lang="en-US" altLang="zh-CN" sz="1200" b="1" dirty="0" smtClean="0">
              <a:solidFill>
                <a:schemeClr val="bg1">
                  <a:lumMod val="8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1200" b="1" dirty="0">
                <a:solidFill>
                  <a:schemeClr val="bg1">
                    <a:lumMod val="85000"/>
                  </a:schemeClr>
                </a:solidFill>
                <a:latin typeface="楷体" pitchFamily="49" charset="-122"/>
                <a:ea typeface="楷体" pitchFamily="49" charset="-122"/>
              </a:rPr>
              <a:t>九品中正</a:t>
            </a:r>
            <a:r>
              <a:rPr lang="zh-CN" altLang="en-US" sz="1200" b="1" dirty="0" smtClean="0">
                <a:solidFill>
                  <a:schemeClr val="bg1">
                    <a:lumMod val="85000"/>
                  </a:schemeClr>
                </a:solidFill>
                <a:latin typeface="楷体" pitchFamily="49" charset="-122"/>
                <a:ea typeface="楷体" pitchFamily="49" charset="-122"/>
              </a:rPr>
              <a:t>制</a:t>
            </a:r>
            <a:endParaRPr lang="en-US" altLang="zh-CN" sz="1200" b="1" dirty="0" smtClean="0">
              <a:solidFill>
                <a:schemeClr val="bg1">
                  <a:lumMod val="8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1200" b="1" dirty="0">
                <a:solidFill>
                  <a:schemeClr val="bg1">
                    <a:lumMod val="85000"/>
                  </a:schemeClr>
                </a:solidFill>
                <a:latin typeface="楷体" pitchFamily="49" charset="-122"/>
                <a:ea typeface="楷体" pitchFamily="49" charset="-122"/>
              </a:rPr>
              <a:t>法律制度的变化</a:t>
            </a:r>
            <a:endParaRPr lang="en-US" altLang="zh-CN" sz="1200" b="1" dirty="0">
              <a:solidFill>
                <a:schemeClr val="bg1">
                  <a:lumMod val="8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1200" b="1" dirty="0">
                <a:solidFill>
                  <a:schemeClr val="bg1">
                    <a:lumMod val="85000"/>
                  </a:schemeClr>
                </a:solidFill>
                <a:latin typeface="楷体" pitchFamily="49" charset="-122"/>
                <a:ea typeface="楷体" pitchFamily="49" charset="-122"/>
              </a:rPr>
              <a:t>门阀</a:t>
            </a:r>
            <a:r>
              <a:rPr lang="zh-CN" altLang="en-US" sz="1200" b="1" dirty="0" smtClean="0">
                <a:solidFill>
                  <a:schemeClr val="bg1">
                    <a:lumMod val="85000"/>
                  </a:schemeClr>
                </a:solidFill>
                <a:latin typeface="楷体" pitchFamily="49" charset="-122"/>
                <a:ea typeface="楷体" pitchFamily="49" charset="-122"/>
              </a:rPr>
              <a:t>制度</a:t>
            </a:r>
            <a:endParaRPr lang="en-US" altLang="zh-CN" sz="1200" b="1" dirty="0">
              <a:solidFill>
                <a:schemeClr val="bg1">
                  <a:lumMod val="8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1200" b="1" dirty="0">
              <a:solidFill>
                <a:schemeClr val="bg1">
                  <a:lumMod val="8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5214091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D953B47-8B6F-4072-B0DA-2A552E550F98}"/>
              </a:ext>
            </a:extLst>
          </p:cNvPr>
          <p:cNvSpPr/>
          <p:nvPr/>
        </p:nvSpPr>
        <p:spPr>
          <a:xfrm>
            <a:off x="329098" y="325929"/>
            <a:ext cx="2359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孝文帝改革的背景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北魏建立初期拓跋族的汉化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努力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90F245A-3D00-421A-9503-065012FE041B}"/>
              </a:ext>
            </a:extLst>
          </p:cNvPr>
          <p:cNvSpPr/>
          <p:nvPr/>
        </p:nvSpPr>
        <p:spPr>
          <a:xfrm>
            <a:off x="0" y="0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二、北魏孝文帝改革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7EE4455-8F9C-4320-8EED-261740AC78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13" y="1083087"/>
            <a:ext cx="2577446" cy="147478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F97ADE4-EBE5-417E-948A-FC415F5B7678}"/>
              </a:ext>
            </a:extLst>
          </p:cNvPr>
          <p:cNvSpPr/>
          <p:nvPr/>
        </p:nvSpPr>
        <p:spPr>
          <a:xfrm>
            <a:off x="3413617" y="731064"/>
            <a:ext cx="22106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4604"/>
            <a:r>
              <a:rPr lang="zh-CN" altLang="en-US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拓跋是</a:t>
            </a:r>
            <a:r>
              <a:rPr lang="zh-CN" altLang="en-US" sz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鲜卑，鲜卑</a:t>
            </a:r>
            <a:r>
              <a:rPr lang="zh-CN" altLang="en-US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不只是拓跋</a:t>
            </a:r>
          </a:p>
        </p:txBody>
      </p:sp>
      <p:pic>
        <p:nvPicPr>
          <p:cNvPr id="10" name="Picture 2" descr="008">
            <a:extLst>
              <a:ext uri="{FF2B5EF4-FFF2-40B4-BE49-F238E27FC236}">
                <a16:creationId xmlns:a16="http://schemas.microsoft.com/office/drawing/2014/main" xmlns="" id="{9008AEF0-12C9-479B-B759-6002C8F0D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" y="992674"/>
            <a:ext cx="2842881" cy="1836521"/>
          </a:xfrm>
          <a:prstGeom prst="rect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37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D953B47-8B6F-4072-B0DA-2A552E550F98}"/>
              </a:ext>
            </a:extLst>
          </p:cNvPr>
          <p:cNvSpPr/>
          <p:nvPr/>
        </p:nvSpPr>
        <p:spPr>
          <a:xfrm>
            <a:off x="281748" y="280497"/>
            <a:ext cx="2592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孝文帝改革的背景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北魏建立初期拓跋族的汉化努力</a:t>
            </a:r>
          </a:p>
          <a:p>
            <a:pPr>
              <a:lnSpc>
                <a:spcPct val="150000"/>
              </a:lnSpc>
            </a:pP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90F245A-3D00-421A-9503-065012FE041B}"/>
              </a:ext>
            </a:extLst>
          </p:cNvPr>
          <p:cNvSpPr/>
          <p:nvPr/>
        </p:nvSpPr>
        <p:spPr>
          <a:xfrm>
            <a:off x="0" y="0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二、北魏孝文帝改革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D41706A-EEDF-4525-9B8C-F5468EEDAC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012"/>
          <a:stretch/>
        </p:blipFill>
        <p:spPr>
          <a:xfrm>
            <a:off x="29497" y="891000"/>
            <a:ext cx="3137559" cy="12730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71384B1-74CF-4610-B9A0-3860801451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767"/>
          <a:stretch/>
        </p:blipFill>
        <p:spPr>
          <a:xfrm>
            <a:off x="3383722" y="873755"/>
            <a:ext cx="1908313" cy="127309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7C17EB69-FBAA-4C7A-BE1F-DD498E2D2603}"/>
              </a:ext>
            </a:extLst>
          </p:cNvPr>
          <p:cNvSpPr txBox="1"/>
          <p:nvPr/>
        </p:nvSpPr>
        <p:spPr>
          <a:xfrm>
            <a:off x="2958839" y="373732"/>
            <a:ext cx="2816819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 defTabSz="714604"/>
            <a:r>
              <a:rPr lang="en-US" altLang="zh-CN" sz="1100" b="1" dirty="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</a:rPr>
              <a:t>“</a:t>
            </a:r>
            <a:r>
              <a:rPr lang="zh-CN" altLang="en-US" sz="1100" b="1" dirty="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</a:rPr>
              <a:t>嘎仙</a:t>
            </a:r>
            <a:r>
              <a:rPr lang="en-US" altLang="zh-CN" sz="1100" b="1" dirty="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</a:rPr>
              <a:t>”</a:t>
            </a:r>
          </a:p>
          <a:p>
            <a:pPr algn="ctr" defTabSz="714604"/>
            <a:r>
              <a:rPr lang="zh-CN" altLang="en-US" sz="1100" b="1" dirty="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</a:rPr>
              <a:t>鄂伦春语：猎人之</a:t>
            </a:r>
            <a:r>
              <a:rPr lang="zh-CN" altLang="en-US" sz="1100" b="1" dirty="0" smtClean="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</a:rPr>
              <a:t>所         锡伯族</a:t>
            </a:r>
            <a:r>
              <a:rPr lang="zh-CN" altLang="en-US" sz="1100" b="1" dirty="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</a:rPr>
              <a:t>语：故乡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84853042-B557-4A04-B03E-F420E390ECC0}"/>
              </a:ext>
            </a:extLst>
          </p:cNvPr>
          <p:cNvSpPr txBox="1"/>
          <p:nvPr/>
        </p:nvSpPr>
        <p:spPr>
          <a:xfrm>
            <a:off x="16031" y="2228784"/>
            <a:ext cx="5695928" cy="854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defTabSz="714604">
              <a:lnSpc>
                <a:spcPct val="150000"/>
              </a:lnSpc>
            </a:pPr>
            <a:r>
              <a:rPr lang="zh-CN" altLang="en-US" sz="11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石刻祝文：（</a:t>
            </a:r>
            <a:r>
              <a:rPr lang="zh-CN" altLang="en-US" sz="1100" b="1" u="sng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太平真君</a:t>
            </a:r>
            <a:r>
              <a:rPr lang="zh-CN" altLang="en-US" sz="11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三年）</a:t>
            </a:r>
            <a:r>
              <a:rPr sz="1100" b="1" dirty="0" err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启辟之初</a:t>
            </a:r>
            <a:r>
              <a:rPr lang="zh-CN" altLang="en-US" sz="11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，</a:t>
            </a:r>
            <a:r>
              <a:rPr sz="1100" b="1" dirty="0" err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佑我皇祖</a:t>
            </a:r>
            <a:r>
              <a:rPr lang="zh-CN" altLang="en-US" sz="11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，</a:t>
            </a:r>
            <a:r>
              <a:rPr sz="1100" b="1" dirty="0" err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于彼土田</a:t>
            </a:r>
            <a:r>
              <a:rPr lang="zh-CN" altLang="en-US" sz="11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，</a:t>
            </a:r>
            <a:r>
              <a:rPr sz="1100" b="1" dirty="0" err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历载亿年</a:t>
            </a:r>
            <a:r>
              <a:rPr sz="1100" b="1" dirty="0" err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。</a:t>
            </a:r>
            <a:r>
              <a:rPr sz="1100" b="1" dirty="0" err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聿来南迁</a:t>
            </a:r>
            <a:r>
              <a:rPr lang="zh-CN" altLang="en-US" sz="11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，</a:t>
            </a:r>
            <a:r>
              <a:rPr sz="1100" b="1" dirty="0" err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应受多福</a:t>
            </a:r>
            <a:r>
              <a:rPr sz="1100" b="1" dirty="0" err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。</a:t>
            </a:r>
            <a:r>
              <a:rPr sz="1100" b="1" dirty="0" err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光宅中原</a:t>
            </a:r>
            <a:r>
              <a:rPr lang="zh-CN" altLang="en-US" sz="11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，</a:t>
            </a:r>
            <a:r>
              <a:rPr sz="1100" b="1" dirty="0" err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惟祖惟父</a:t>
            </a:r>
            <a:r>
              <a:rPr sz="1100" b="1" dirty="0" err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。拓定四边、庆流后胤。</a:t>
            </a:r>
            <a:r>
              <a:rPr sz="1100" b="1" dirty="0" err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延及冲人</a:t>
            </a:r>
            <a:r>
              <a:rPr lang="zh-CN" altLang="en-US" sz="11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，</a:t>
            </a:r>
            <a:r>
              <a:rPr sz="1100" b="1" u="sng" dirty="0" err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阐扬玄风</a:t>
            </a:r>
            <a:r>
              <a:rPr sz="1100" b="1" dirty="0" err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。</a:t>
            </a:r>
            <a:r>
              <a:rPr sz="1100" b="1" u="sng" dirty="0" err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增构崇堂</a:t>
            </a:r>
            <a:r>
              <a:rPr sz="1100" b="1" dirty="0" err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、</a:t>
            </a:r>
            <a:r>
              <a:rPr sz="1100" b="1" dirty="0" err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克翦凶刃</a:t>
            </a:r>
            <a:r>
              <a:rPr lang="zh-CN" altLang="en-US" sz="11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，</a:t>
            </a:r>
            <a:r>
              <a:rPr sz="1100" b="1" dirty="0" err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威暨四荒</a:t>
            </a:r>
            <a:r>
              <a:rPr lang="zh-CN" altLang="en-US" sz="11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，</a:t>
            </a:r>
            <a:r>
              <a:rPr sz="1100" b="1" dirty="0" err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幽人忘遐</a:t>
            </a:r>
            <a:r>
              <a:rPr sz="11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53314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D2E5EB3-454C-475A-A588-BA2918A37E61}"/>
              </a:ext>
            </a:extLst>
          </p:cNvPr>
          <p:cNvSpPr/>
          <p:nvPr/>
        </p:nvSpPr>
        <p:spPr>
          <a:xfrm>
            <a:off x="396831" y="304305"/>
            <a:ext cx="2592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孝文帝改革的背景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北魏建立初期拓跋族的汉化努力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魏晋以来少数民族内迁且不断融合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C1DFFA8-E1A9-44D0-86DC-C4AC8230090F}"/>
              </a:ext>
            </a:extLst>
          </p:cNvPr>
          <p:cNvSpPr/>
          <p:nvPr/>
        </p:nvSpPr>
        <p:spPr>
          <a:xfrm>
            <a:off x="0" y="0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二、北魏孝文帝改革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40428A46-BC2A-47F9-A795-7AE2040A4AC5}"/>
              </a:ext>
            </a:extLst>
          </p:cNvPr>
          <p:cNvSpPr txBox="1"/>
          <p:nvPr/>
        </p:nvSpPr>
        <p:spPr>
          <a:xfrm>
            <a:off x="2993891" y="765970"/>
            <a:ext cx="2734458" cy="22621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714604">
              <a:lnSpc>
                <a:spcPct val="150000"/>
              </a:lnSpc>
            </a:pPr>
            <a:r>
              <a:rPr lang="zh-CN" altLang="en-US" sz="1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岳麓版《选修</a:t>
            </a:r>
            <a:r>
              <a:rPr lang="en-US" altLang="zh-CN" sz="1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1·</a:t>
            </a:r>
            <a:r>
              <a:rPr lang="zh-CN" altLang="en-US" sz="1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北魏孝文帝改革与</a:t>
            </a:r>
            <a:r>
              <a:rPr lang="zh-CN" altLang="en-US" sz="10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民族融合</a:t>
            </a:r>
            <a:r>
              <a:rPr lang="zh-CN" altLang="en-US" sz="1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endParaRPr lang="en-US" altLang="zh-CN" sz="10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8775" defTabSz="714604">
              <a:lnSpc>
                <a:spcPct val="150000"/>
              </a:lnSpc>
            </a:pPr>
            <a:r>
              <a:rPr lang="zh-CN" altLang="zh-CN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西晋</a:t>
            </a:r>
            <a:r>
              <a:rPr lang="zh-CN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灭亡</a:t>
            </a:r>
            <a:r>
              <a:rPr lang="zh-CN" altLang="zh-CN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1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少数民族</a:t>
            </a:r>
            <a:r>
              <a:rPr lang="zh-CN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贵族</a:t>
            </a:r>
            <a:r>
              <a:rPr lang="zh-CN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为了各自的</a:t>
            </a:r>
            <a:r>
              <a:rPr lang="zh-CN" altLang="zh-CN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利益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连年</a:t>
            </a:r>
            <a:r>
              <a:rPr lang="zh-CN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混战。</a:t>
            </a:r>
            <a:r>
              <a:rPr lang="zh-CN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各族人民在长期的杂居相处</a:t>
            </a:r>
            <a:r>
              <a:rPr lang="zh-CN" altLang="zh-CN" sz="1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r>
              <a:rPr lang="zh-CN" altLang="en-US" sz="1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1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加快</a:t>
            </a:r>
            <a:r>
              <a:rPr lang="zh-CN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了各民族的交融</a:t>
            </a:r>
            <a:r>
              <a:rPr lang="zh-CN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。崛起于北方的鲜卑族拓跋</a:t>
            </a:r>
            <a:r>
              <a:rPr lang="zh-CN" altLang="zh-CN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经过</a:t>
            </a:r>
            <a:r>
              <a:rPr lang="zh-CN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一系列的</a:t>
            </a:r>
            <a:r>
              <a:rPr lang="zh-CN" altLang="zh-CN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战争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统一</a:t>
            </a:r>
            <a:r>
              <a:rPr lang="zh-CN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北方。北魏孝文帝</a:t>
            </a:r>
            <a:r>
              <a:rPr lang="zh-CN" altLang="zh-CN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独具慧眼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进行改革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促进</a:t>
            </a:r>
            <a:r>
              <a:rPr lang="zh-CN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zh-CN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社会的进步和民族的融合。</a:t>
            </a:r>
          </a:p>
        </p:txBody>
      </p:sp>
      <p:pic>
        <p:nvPicPr>
          <p:cNvPr id="13" name="Picture 2" descr="北魏统一黄河流域">
            <a:extLst>
              <a:ext uri="{FF2B5EF4-FFF2-40B4-BE49-F238E27FC236}">
                <a16:creationId xmlns:a16="http://schemas.microsoft.com/office/drawing/2014/main" xmlns="" id="{35933D2E-9103-437F-A32A-331DD7072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9" y="1227635"/>
            <a:ext cx="2898986" cy="170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B3510E02-6A03-4CF9-B976-31DA4239D8E6}"/>
              </a:ext>
            </a:extLst>
          </p:cNvPr>
          <p:cNvSpPr txBox="1"/>
          <p:nvPr/>
        </p:nvSpPr>
        <p:spPr>
          <a:xfrm>
            <a:off x="3271808" y="71039"/>
            <a:ext cx="23895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dirty="0">
                <a:latin typeface="楷体" pitchFamily="49" charset="-122"/>
                <a:ea typeface="楷体" pitchFamily="49" charset="-122"/>
              </a:rPr>
              <a:t>公元</a:t>
            </a:r>
            <a:r>
              <a:rPr lang="en-US" altLang="zh-CN" sz="1000" b="1" dirty="0">
                <a:latin typeface="楷体" pitchFamily="49" charset="-122"/>
                <a:ea typeface="楷体" pitchFamily="49" charset="-122"/>
              </a:rPr>
              <a:t>386</a:t>
            </a:r>
            <a:r>
              <a:rPr lang="zh-CN" altLang="en-US" sz="1000" b="1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1000" b="1" dirty="0">
                <a:latin typeface="楷体" pitchFamily="49" charset="-122"/>
                <a:ea typeface="楷体" pitchFamily="49" charset="-122"/>
              </a:rPr>
              <a:t>-</a:t>
            </a:r>
            <a:r>
              <a:rPr lang="zh-CN" altLang="en-US" sz="1000" b="1" dirty="0">
                <a:latin typeface="楷体" pitchFamily="49" charset="-122"/>
                <a:ea typeface="楷体" pitchFamily="49" charset="-122"/>
              </a:rPr>
              <a:t>公元</a:t>
            </a:r>
            <a:r>
              <a:rPr lang="en-US" altLang="zh-CN" sz="1000" b="1" dirty="0">
                <a:latin typeface="楷体" pitchFamily="49" charset="-122"/>
                <a:ea typeface="楷体" pitchFamily="49" charset="-122"/>
              </a:rPr>
              <a:t>439</a:t>
            </a:r>
            <a:r>
              <a:rPr lang="zh-CN" altLang="en-US" sz="1000" b="1" dirty="0" smtClean="0">
                <a:latin typeface="楷体" pitchFamily="49" charset="-122"/>
                <a:ea typeface="楷体" pitchFamily="49" charset="-122"/>
              </a:rPr>
              <a:t>年</a:t>
            </a:r>
            <a:endParaRPr lang="en-US" altLang="zh-CN" sz="1000" b="1" dirty="0" smtClean="0">
              <a:latin typeface="楷体" pitchFamily="49" charset="-122"/>
              <a:ea typeface="楷体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b="1" dirty="0" smtClean="0">
                <a:latin typeface="楷体" pitchFamily="49" charset="-122"/>
                <a:ea typeface="楷体" pitchFamily="49" charset="-122"/>
              </a:rPr>
              <a:t>北魏</a:t>
            </a:r>
            <a:r>
              <a:rPr lang="zh-CN" altLang="en-US" sz="1000" b="1" dirty="0">
                <a:latin typeface="楷体" pitchFamily="49" charset="-122"/>
                <a:ea typeface="楷体" pitchFamily="49" charset="-122"/>
              </a:rPr>
              <a:t>历时</a:t>
            </a:r>
            <a:r>
              <a:rPr lang="zh-CN" altLang="en-US" sz="1000" b="1" dirty="0" smtClean="0">
                <a:latin typeface="楷体" pitchFamily="49" charset="-122"/>
                <a:ea typeface="楷体" pitchFamily="49" charset="-122"/>
              </a:rPr>
              <a:t>半个世纪，统一</a:t>
            </a:r>
            <a:r>
              <a:rPr lang="zh-CN" altLang="en-US" sz="1000" b="1" dirty="0">
                <a:latin typeface="楷体" pitchFamily="49" charset="-122"/>
                <a:ea typeface="楷体" pitchFamily="49" charset="-122"/>
              </a:rPr>
              <a:t>了</a:t>
            </a:r>
            <a:r>
              <a:rPr lang="zh-CN" altLang="en-US" sz="1000" b="1" dirty="0" smtClean="0">
                <a:latin typeface="楷体" pitchFamily="49" charset="-122"/>
                <a:ea typeface="楷体" pitchFamily="49" charset="-122"/>
              </a:rPr>
              <a:t>北方</a:t>
            </a:r>
            <a:endParaRPr lang="zh-CN" altLang="en-US" sz="10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0083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D2E5EB3-454C-475A-A588-BA2918A37E61}"/>
              </a:ext>
            </a:extLst>
          </p:cNvPr>
          <p:cNvSpPr/>
          <p:nvPr/>
        </p:nvSpPr>
        <p:spPr>
          <a:xfrm>
            <a:off x="432545" y="224898"/>
            <a:ext cx="3488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孝文帝改革的背景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北魏建立初期拓跋族的汉化努力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魏晋以来少数民族内迁且不断融合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落后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的统治水平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导致社会矛盾激化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C1DFFA8-E1A9-44D0-86DC-C4AC8230090F}"/>
              </a:ext>
            </a:extLst>
          </p:cNvPr>
          <p:cNvSpPr/>
          <p:nvPr/>
        </p:nvSpPr>
        <p:spPr>
          <a:xfrm>
            <a:off x="0" y="0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二、北魏孝文帝改革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DA93F301-2E4E-468E-BDD5-CBA9E00B078A}"/>
              </a:ext>
            </a:extLst>
          </p:cNvPr>
          <p:cNvSpPr txBox="1"/>
          <p:nvPr/>
        </p:nvSpPr>
        <p:spPr>
          <a:xfrm>
            <a:off x="-12039" y="1370345"/>
            <a:ext cx="5822591" cy="18697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714604">
              <a:lnSpc>
                <a:spcPct val="150000"/>
              </a:lnSpc>
            </a:pPr>
            <a:r>
              <a:rPr lang="zh-CN" altLang="en-US" sz="11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anose="02020603050405020304" charset="0"/>
              </a:rPr>
              <a:t>游牧传统分部制</a:t>
            </a:r>
            <a:r>
              <a:rPr lang="zh-CN" altLang="en-US" sz="11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Times New Roman" panose="02020603050405020304" charset="0"/>
              </a:rPr>
              <a:t>：</a:t>
            </a:r>
            <a:r>
              <a:rPr lang="zh-CN" altLang="en-US" sz="1100" b="1" dirty="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在统治方式</a:t>
            </a:r>
            <a:r>
              <a:rPr lang="zh-CN" altLang="en-US" sz="1100" b="1" dirty="0" smtClean="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上，实行</a:t>
            </a:r>
            <a:r>
              <a:rPr lang="zh-CN" altLang="en-US" sz="1100" b="1" dirty="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“胡汉分治”和军事控制。对拓拔部族与其他一些少数民族人民仍保留统摄管理</a:t>
            </a:r>
            <a:r>
              <a:rPr lang="zh-CN" altLang="en-US" sz="1100" b="1" dirty="0" smtClean="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形式，抬高</a:t>
            </a:r>
            <a:r>
              <a:rPr lang="zh-CN" altLang="en-US" sz="1100" b="1" dirty="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拓拔部族人的</a:t>
            </a:r>
            <a:r>
              <a:rPr lang="zh-CN" altLang="en-US" sz="1100" b="1" dirty="0" smtClean="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社会地位，将</a:t>
            </a:r>
            <a:r>
              <a:rPr lang="zh-CN" altLang="en-US" sz="1100" b="1" dirty="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其称之为</a:t>
            </a:r>
            <a:r>
              <a:rPr lang="zh-CN" altLang="en-US" sz="1100" b="1" dirty="0" smtClean="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“国人”，在</a:t>
            </a:r>
            <a:r>
              <a:rPr lang="zh-CN" altLang="en-US" sz="1100" b="1" dirty="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经济上和政治上得到特殊的</a:t>
            </a:r>
            <a:r>
              <a:rPr lang="zh-CN" altLang="en-US" sz="1100" b="1" dirty="0" smtClean="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保障，享有</a:t>
            </a:r>
            <a:r>
              <a:rPr lang="zh-CN" altLang="en-US" sz="1100" b="1" dirty="0">
                <a:solidFill>
                  <a:prstClr val="black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免除赋役负担的特权。</a:t>
            </a:r>
            <a:endParaRPr lang="en-US" altLang="zh-CN" sz="1100" b="1" dirty="0">
              <a:solidFill>
                <a:prstClr val="black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defTabSz="714604">
              <a:lnSpc>
                <a:spcPct val="150000"/>
              </a:lnSpc>
            </a:pPr>
            <a:r>
              <a:rPr lang="zh-CN" altLang="en-US" sz="11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charset="-122"/>
              </a:rPr>
              <a:t>问题</a:t>
            </a:r>
            <a:r>
              <a:rPr lang="zh-CN" altLang="en-US" sz="11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charset="-122"/>
              </a:rPr>
              <a:t>：</a:t>
            </a:r>
            <a:endParaRPr lang="en-US" altLang="zh-CN" sz="11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charset="-122"/>
            </a:endParaRPr>
          </a:p>
          <a:p>
            <a:pPr indent="358775" defTabSz="714604">
              <a:lnSpc>
                <a:spcPct val="150000"/>
              </a:lnSpc>
            </a:pPr>
            <a:r>
              <a:rPr lang="zh-CN" altLang="en-US" sz="11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charset="-122"/>
              </a:rPr>
              <a:t>拓跋</a:t>
            </a:r>
            <a:r>
              <a:rPr lang="zh-CN" altLang="en-US" sz="11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charset="-122"/>
              </a:rPr>
              <a:t>贵族劫掠式的获得财产和</a:t>
            </a:r>
            <a:r>
              <a:rPr lang="zh-CN" altLang="en-US" sz="11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charset="-122"/>
              </a:rPr>
              <a:t>人口；</a:t>
            </a:r>
            <a:r>
              <a:rPr lang="en-US" altLang="zh-CN" sz="11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charset="-122"/>
              </a:rPr>
              <a:t> </a:t>
            </a:r>
            <a:r>
              <a:rPr lang="zh-CN" altLang="en-US" sz="11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charset="-122"/>
              </a:rPr>
              <a:t>缺乏规范的官僚</a:t>
            </a:r>
            <a:r>
              <a:rPr lang="zh-CN" altLang="en-US" sz="11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charset="-122"/>
              </a:rPr>
              <a:t>体系，以</a:t>
            </a:r>
            <a:r>
              <a:rPr lang="zh-CN" altLang="en-US" sz="11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charset="-122"/>
              </a:rPr>
              <a:t>赏赐方式分配财富</a:t>
            </a:r>
            <a:endParaRPr lang="en-US" altLang="zh-CN" sz="11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charset="-122"/>
            </a:endParaRPr>
          </a:p>
          <a:p>
            <a:pPr indent="358775" defTabSz="714604">
              <a:lnSpc>
                <a:spcPct val="150000"/>
              </a:lnSpc>
            </a:pPr>
            <a:r>
              <a:rPr lang="zh-CN" altLang="en-US" sz="11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charset="-122"/>
              </a:rPr>
              <a:t>鲜卑</a:t>
            </a:r>
            <a:r>
              <a:rPr lang="zh-CN" altLang="en-US" sz="11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charset="-122"/>
              </a:rPr>
              <a:t>贵族拒绝接纳汉族</a:t>
            </a:r>
            <a:r>
              <a:rPr lang="zh-CN" altLang="en-US" sz="11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charset="-122"/>
              </a:rPr>
              <a:t>官员；国家</a:t>
            </a:r>
            <a:r>
              <a:rPr lang="zh-CN" altLang="en-US" sz="11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charset="-122"/>
              </a:rPr>
              <a:t>没有统一的土地政策和税收</a:t>
            </a:r>
            <a:r>
              <a:rPr lang="zh-CN" altLang="en-US" sz="11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charset="-122"/>
              </a:rPr>
              <a:t>制度</a:t>
            </a:r>
            <a:endParaRPr lang="en-US" altLang="zh-CN" sz="11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charset="-122"/>
            </a:endParaRPr>
          </a:p>
          <a:p>
            <a:pPr algn="r" defTabSz="714604">
              <a:lnSpc>
                <a:spcPct val="150000"/>
              </a:lnSpc>
            </a:pPr>
            <a:r>
              <a:rPr lang="zh-CN" altLang="en-US" sz="11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charset="-122"/>
              </a:rPr>
              <a:t>（</a:t>
            </a:r>
            <a:r>
              <a:rPr lang="zh-CN" altLang="en-US" sz="11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charset="-122"/>
              </a:rPr>
              <a:t>各级政府、度量衡）</a:t>
            </a:r>
            <a:endParaRPr lang="en-US" altLang="zh-CN" sz="11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6BB86C1-1C54-4784-B81A-FADFDFC463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05" y="11791"/>
            <a:ext cx="1712929" cy="132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59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D2E5EB3-454C-475A-A588-BA2918A37E61}"/>
              </a:ext>
            </a:extLst>
          </p:cNvPr>
          <p:cNvSpPr/>
          <p:nvPr/>
        </p:nvSpPr>
        <p:spPr>
          <a:xfrm>
            <a:off x="151549" y="388794"/>
            <a:ext cx="2542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孝文帝改革的背景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北魏建立初期拓跋族的汉化努力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魏晋以来少数民族内迁且不断融合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落后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的统治水平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导致社会矛盾激化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C1DFFA8-E1A9-44D0-86DC-C4AC8230090F}"/>
              </a:ext>
            </a:extLst>
          </p:cNvPr>
          <p:cNvSpPr/>
          <p:nvPr/>
        </p:nvSpPr>
        <p:spPr>
          <a:xfrm>
            <a:off x="0" y="0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二、北魏孝文帝改革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803473D3-7002-41DC-977D-97C0DED73DBE}"/>
              </a:ext>
            </a:extLst>
          </p:cNvPr>
          <p:cNvSpPr txBox="1"/>
          <p:nvPr/>
        </p:nvSpPr>
        <p:spPr>
          <a:xfrm>
            <a:off x="2591780" y="7533"/>
            <a:ext cx="3118738" cy="3157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defTabSz="714604"/>
            <a:r>
              <a:rPr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 </a:t>
            </a:r>
            <a:r>
              <a:rPr lang="en-US" altLang="zh-CN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 </a:t>
            </a:r>
            <a:r>
              <a:rPr lang="en-US" altLang="zh-CN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anose="02020603050405020304" charset="0"/>
              </a:rPr>
              <a:t>《</a:t>
            </a:r>
            <a:r>
              <a:rPr lang="zh-CN" altLang="en-US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anose="02020603050405020304" charset="0"/>
              </a:rPr>
              <a:t>选修</a:t>
            </a:r>
            <a:r>
              <a:rPr lang="en-US" altLang="zh-CN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anose="02020603050405020304" charset="0"/>
              </a:rPr>
              <a:t>1·</a:t>
            </a:r>
            <a:r>
              <a:rPr lang="zh-CN" altLang="en-US" sz="1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anose="02020603050405020304" charset="0"/>
              </a:rPr>
              <a:t>北魏孝文帝改革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anose="02020603050405020304" charset="0"/>
              </a:rPr>
              <a:t>》</a:t>
            </a:r>
            <a:endParaRPr lang="en-US" altLang="zh-CN" sz="1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Times New Roman" panose="02020603050405020304" charset="0"/>
            </a:endParaRPr>
          </a:p>
          <a:p>
            <a:pPr indent="268288" defTabSz="714604">
              <a:lnSpc>
                <a:spcPct val="130000"/>
              </a:lnSpc>
            </a:pP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北魏初期，在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地方上实行宗主督护制。地主豪强把宗族、佃客组织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起来，修筑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坞堡割据一方。许多逃避战乱的农民投奔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他们，成为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坞堡中的一员。坞堡主又称为宗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主，与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堡户结成牢固的依附关系。北魏统一北方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后，无力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消灭遍及大河南北的坞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堡，被迫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承认坞堡组织的合法性。北魏政府任命这些坞堡主为地方行政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官员，由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他们代管征收赋税和徭役。这就是宗主督护制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。</a:t>
            </a:r>
            <a:endParaRPr lang="en-US" altLang="zh-CN" sz="12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indent="268288" defTabSz="714604">
              <a:lnSpc>
                <a:spcPct val="130000"/>
              </a:lnSpc>
            </a:pP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宗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主督护制作为地方基层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政权，有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很多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弊端，宗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主往往隐冒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户籍，</a:t>
            </a:r>
            <a:r>
              <a:rPr lang="en-US" altLang="zh-CN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“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五十、三十家为一户</a:t>
            </a:r>
            <a:r>
              <a:rPr lang="en-US" altLang="zh-CN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”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，借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此逃避服役。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FCF3F9F2-015D-422C-A286-F33869EB1658}"/>
              </a:ext>
            </a:extLst>
          </p:cNvPr>
          <p:cNvSpPr/>
          <p:nvPr/>
        </p:nvSpPr>
        <p:spPr>
          <a:xfrm>
            <a:off x="134933" y="1589123"/>
            <a:ext cx="2285086" cy="115704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 defTabSz="714604">
              <a:lnSpc>
                <a:spcPct val="150000"/>
              </a:lnSpc>
            </a:pP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北魏初期地方基层政权是什么？有什么特点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？</a:t>
            </a:r>
            <a:endParaRPr lang="en-US" altLang="zh-CN" sz="1200" b="1" dirty="0" smtClean="0">
              <a:latin typeface="楷体" pitchFamily="49" charset="-122"/>
              <a:ea typeface="楷体" pitchFamily="49" charset="-122"/>
            </a:endParaRPr>
          </a:p>
          <a:p>
            <a:pPr algn="ctr" defTabSz="714604">
              <a:lnSpc>
                <a:spcPct val="150000"/>
              </a:lnSpc>
            </a:pP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与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中央政府是什么关系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？</a:t>
            </a:r>
            <a:endParaRPr lang="en-US" altLang="zh-CN" sz="1200" b="1" dirty="0" smtClean="0">
              <a:latin typeface="楷体" pitchFamily="49" charset="-122"/>
              <a:ea typeface="楷体" pitchFamily="49" charset="-122"/>
            </a:endParaRPr>
          </a:p>
          <a:p>
            <a:pPr algn="ctr" defTabSz="714604">
              <a:lnSpc>
                <a:spcPct val="150000"/>
              </a:lnSpc>
            </a:pP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哪些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影响？</a:t>
            </a:r>
          </a:p>
        </p:txBody>
      </p:sp>
    </p:spTree>
    <p:extLst>
      <p:ext uri="{BB962C8B-B14F-4D97-AF65-F5344CB8AC3E}">
        <p14:creationId xmlns:p14="http://schemas.microsoft.com/office/powerpoint/2010/main" val="1418946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D2E5EB3-454C-475A-A588-BA2918A37E61}"/>
              </a:ext>
            </a:extLst>
          </p:cNvPr>
          <p:cNvSpPr/>
          <p:nvPr/>
        </p:nvSpPr>
        <p:spPr>
          <a:xfrm>
            <a:off x="2" y="389613"/>
            <a:ext cx="1794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孝文帝改革的背景</a:t>
            </a:r>
            <a:endParaRPr lang="en-US" altLang="zh-CN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北魏建立初期拓跋族的汉化努力</a:t>
            </a:r>
            <a:endParaRPr lang="en-US" altLang="zh-CN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魏晋以来少数民族内迁且不断融合</a:t>
            </a:r>
            <a:endParaRPr lang="en-US" altLang="zh-CN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落后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的统治水平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导致社会矛盾激化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C1DFFA8-E1A9-44D0-86DC-C4AC8230090F}"/>
              </a:ext>
            </a:extLst>
          </p:cNvPr>
          <p:cNvSpPr/>
          <p:nvPr/>
        </p:nvSpPr>
        <p:spPr>
          <a:xfrm>
            <a:off x="0" y="0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二、北魏孝文帝改革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6B2BD71-F8FE-4CAA-A0FB-0CA7361146D4}"/>
              </a:ext>
            </a:extLst>
          </p:cNvPr>
          <p:cNvSpPr txBox="1"/>
          <p:nvPr/>
        </p:nvSpPr>
        <p:spPr>
          <a:xfrm>
            <a:off x="1548190" y="331878"/>
            <a:ext cx="4160762" cy="2733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6700" defTabSz="714604">
              <a:lnSpc>
                <a:spcPct val="130000"/>
              </a:lnSpc>
            </a:pPr>
            <a:r>
              <a:rPr sz="1200" b="1" dirty="0" err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北魏王朝推行宗主督护的目的是为了稳定在中原地区的统治</a:t>
            </a:r>
            <a:r>
              <a:rPr sz="1200" b="1" dirty="0" err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。</a:t>
            </a:r>
            <a:r>
              <a:rPr sz="1200" b="1" dirty="0" err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不过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，</a:t>
            </a:r>
            <a:r>
              <a:rPr sz="1200" b="1" dirty="0" err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宗主督护只是权宜之计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，</a:t>
            </a:r>
            <a:r>
              <a:rPr sz="1200" b="1" dirty="0" err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随着时间的推移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，</a:t>
            </a:r>
            <a:r>
              <a:rPr sz="1200" b="1" dirty="0" err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隐患日益暴露</a:t>
            </a:r>
            <a:r>
              <a:rPr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。</a:t>
            </a:r>
            <a:endParaRPr lang="en-US" sz="1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pPr indent="266700" defTabSz="714604">
              <a:lnSpc>
                <a:spcPct val="130000"/>
              </a:lnSpc>
            </a:pPr>
            <a:r>
              <a:rPr sz="1200" b="1" dirty="0" err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随着宗主豪强的经济势力的发展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，</a:t>
            </a:r>
            <a:r>
              <a:rPr sz="1200" b="1" dirty="0" err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他们的政治势力也膨胀起来</a:t>
            </a:r>
            <a:r>
              <a:rPr sz="1200" b="1" dirty="0" err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。这些人父子、</a:t>
            </a:r>
            <a:r>
              <a:rPr sz="1200" b="1" dirty="0" err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兄弟相继世为宗主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，</a:t>
            </a:r>
            <a:r>
              <a:rPr sz="1200" b="1" dirty="0" err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而且通过结盟</a:t>
            </a:r>
            <a:r>
              <a:rPr sz="1200" b="1" dirty="0" err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、</a:t>
            </a:r>
            <a:r>
              <a:rPr sz="1200" b="1" dirty="0" err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联姻等方式互相勾结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，</a:t>
            </a:r>
            <a:r>
              <a:rPr sz="1200" b="1" dirty="0" err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形成为强宗大族</a:t>
            </a:r>
            <a:r>
              <a:rPr sz="1200" b="1" dirty="0" err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。这些强宗大族正是门阀势力的基础</a:t>
            </a:r>
            <a:r>
              <a:rPr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。</a:t>
            </a:r>
            <a:endParaRPr lang="en-US" sz="1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</a:endParaRPr>
          </a:p>
          <a:p>
            <a:pPr indent="266700" defTabSz="714604">
              <a:lnSpc>
                <a:spcPct val="130000"/>
              </a:lnSpc>
            </a:pPr>
            <a:r>
              <a:rPr sz="1200" b="1" dirty="0" err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强宗大族凭号令一方的势力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，</a:t>
            </a:r>
            <a:r>
              <a:rPr sz="1200" b="1" dirty="0" err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不断地向拓拔部统治者争取更高的政治和社会地位</a:t>
            </a:r>
            <a:r>
              <a:rPr sz="1200" b="1" dirty="0" err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。</a:t>
            </a:r>
            <a:r>
              <a:rPr sz="1200" b="1" dirty="0" err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拓拔部统治者如果不对宗主豪强加以遏制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，</a:t>
            </a:r>
            <a:r>
              <a:rPr sz="1200" b="1" dirty="0" err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不仅会影响政府的财政收入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，</a:t>
            </a:r>
            <a:r>
              <a:rPr sz="1200" b="1" dirty="0" err="1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而且会削弱其在中原地区的统治</a:t>
            </a:r>
            <a:r>
              <a:rPr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</a:rPr>
              <a:t>。  </a:t>
            </a:r>
          </a:p>
        </p:txBody>
      </p:sp>
    </p:spTree>
    <p:extLst>
      <p:ext uri="{BB962C8B-B14F-4D97-AF65-F5344CB8AC3E}">
        <p14:creationId xmlns:p14="http://schemas.microsoft.com/office/powerpoint/2010/main" val="735847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D2E5EB3-454C-475A-A588-BA2918A37E61}"/>
              </a:ext>
            </a:extLst>
          </p:cNvPr>
          <p:cNvSpPr/>
          <p:nvPr/>
        </p:nvSpPr>
        <p:spPr>
          <a:xfrm>
            <a:off x="3725440" y="117141"/>
            <a:ext cx="17899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孝文帝改革的措施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C1DFFA8-E1A9-44D0-86DC-C4AC8230090F}"/>
              </a:ext>
            </a:extLst>
          </p:cNvPr>
          <p:cNvSpPr/>
          <p:nvPr/>
        </p:nvSpPr>
        <p:spPr>
          <a:xfrm>
            <a:off x="67734" y="86364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二、北魏孝文帝改革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A7948FDE-2FCE-4AA7-ACE2-B176B76141FF}"/>
              </a:ext>
            </a:extLst>
          </p:cNvPr>
          <p:cNvSpPr txBox="1"/>
          <p:nvPr/>
        </p:nvSpPr>
        <p:spPr>
          <a:xfrm>
            <a:off x="215237" y="424918"/>
            <a:ext cx="2072308" cy="15327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714604">
              <a:lnSpc>
                <a:spcPct val="13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从时间先后角度看：</a:t>
            </a:r>
          </a:p>
          <a:p>
            <a:pPr algn="ctr" defTabSz="714604">
              <a:lnSpc>
                <a:spcPct val="13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整顿吏治    （公元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484</a:t>
            </a: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年）</a:t>
            </a:r>
            <a:endParaRPr lang="en-US" altLang="zh-CN" sz="12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defTabSz="714604">
              <a:lnSpc>
                <a:spcPct val="13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实行均田制（公元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485</a:t>
            </a: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年）</a:t>
            </a:r>
            <a:endParaRPr lang="en-US" altLang="zh-CN" sz="12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defTabSz="714604">
              <a:lnSpc>
                <a:spcPct val="13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实行三长制（公元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486</a:t>
            </a: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年）</a:t>
            </a:r>
            <a:endParaRPr lang="en-US" altLang="zh-CN" sz="12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defTabSz="714604">
              <a:lnSpc>
                <a:spcPct val="13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推行租调制（公元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486</a:t>
            </a: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年）</a:t>
            </a:r>
            <a:endParaRPr lang="en-US" altLang="zh-CN" sz="12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defTabSz="714604">
              <a:lnSpc>
                <a:spcPct val="13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迁都易俗   （公元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493</a:t>
            </a: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年）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B499DFE0-E59C-46EE-8329-586EC0DDE60C}"/>
              </a:ext>
            </a:extLst>
          </p:cNvPr>
          <p:cNvSpPr txBox="1"/>
          <p:nvPr/>
        </p:nvSpPr>
        <p:spPr>
          <a:xfrm>
            <a:off x="2399678" y="444270"/>
            <a:ext cx="3125430" cy="14986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714604">
              <a:lnSpc>
                <a:spcPct val="13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从改革内涵角度看：</a:t>
            </a:r>
          </a:p>
          <a:p>
            <a:pPr indent="358775" defTabSz="714604">
              <a:lnSpc>
                <a:spcPct val="13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整顿吏治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———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建立</a:t>
            </a: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封建官僚体系</a:t>
            </a:r>
            <a:endParaRPr lang="en-US" altLang="zh-CN" sz="12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8775" defTabSz="714604">
              <a:lnSpc>
                <a:spcPct val="13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实行均田制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恢复巩固小农经济</a:t>
            </a:r>
            <a:endParaRPr lang="en-US" altLang="zh-CN" sz="12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8775" defTabSz="714604">
              <a:lnSpc>
                <a:spcPct val="13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实行三长制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掌控国家编户齐民</a:t>
            </a:r>
            <a:endParaRPr lang="en-US" altLang="zh-CN" sz="12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8775" defTabSz="714604">
              <a:lnSpc>
                <a:spcPct val="13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推行租调制</a:t>
            </a:r>
            <a:r>
              <a:rPr lang="en-US" altLang="zh-CN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统一规范赋税制度</a:t>
            </a:r>
            <a:endParaRPr lang="en-US" altLang="zh-CN" sz="12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8775" defTabSz="714604">
              <a:lnSpc>
                <a:spcPct val="13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迁都易俗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———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推动</a:t>
            </a: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民族文化认同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C5BA03F0-B103-4D0B-8390-B5D00994BD7D}"/>
              </a:ext>
            </a:extLst>
          </p:cNvPr>
          <p:cNvSpPr txBox="1"/>
          <p:nvPr/>
        </p:nvSpPr>
        <p:spPr>
          <a:xfrm>
            <a:off x="155539" y="1996173"/>
            <a:ext cx="547920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714604">
              <a:lnSpc>
                <a:spcPct val="150000"/>
              </a:lnSpc>
            </a:pPr>
            <a:r>
              <a:rPr lang="zh-CN" altLang="en-US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从唯物史观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角度</a:t>
            </a: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看改革：</a:t>
            </a:r>
            <a:endParaRPr lang="zh-CN" altLang="en-US" sz="12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14604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整顿吏治、迁都易俗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（调整</a:t>
            </a: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）上层建筑</a:t>
            </a:r>
            <a:endParaRPr lang="en-US" altLang="zh-CN" sz="12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14604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实行均田制、实行三长制、国家编户齐民、推行租调制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（恢复</a:t>
            </a:r>
            <a:r>
              <a:rPr lang="zh-CN" altLang="en-US" sz="12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）经济基础</a:t>
            </a:r>
            <a:endParaRPr lang="en-US" altLang="zh-CN" sz="12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219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D2E5EB3-454C-475A-A588-BA2918A37E61}"/>
              </a:ext>
            </a:extLst>
          </p:cNvPr>
          <p:cNvSpPr/>
          <p:nvPr/>
        </p:nvSpPr>
        <p:spPr>
          <a:xfrm>
            <a:off x="14622" y="0"/>
            <a:ext cx="1881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均田制  </a:t>
            </a:r>
            <a:r>
              <a:rPr lang="en-US" altLang="zh-CN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朝阳目标检测</a:t>
            </a:r>
            <a:r>
              <a:rPr lang="en-US" altLang="zh-CN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DA10307-B6C4-407F-889E-2F3D4439DB1C}"/>
              </a:ext>
            </a:extLst>
          </p:cNvPr>
          <p:cNvSpPr/>
          <p:nvPr/>
        </p:nvSpPr>
        <p:spPr>
          <a:xfrm>
            <a:off x="4634894" y="0"/>
            <a:ext cx="1126141" cy="31854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defTabSz="714604"/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前提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714604"/>
            <a:r>
              <a:rPr lang="zh-CN" altLang="en-US" sz="105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105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国家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掌握支配大量无主荒地</a:t>
            </a:r>
            <a:endParaRPr lang="en-US" altLang="zh-CN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defTabSz="714604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土地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分配</a:t>
            </a:r>
            <a:r>
              <a:rPr lang="zh-CN" altLang="en-US" sz="105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en-US" altLang="zh-CN" sz="105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714604"/>
            <a:r>
              <a:rPr lang="en-US" altLang="zh-CN" sz="1050" b="1" dirty="0">
                <a:solidFill>
                  <a:schemeClr val="bg1">
                    <a:lumMod val="8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1050" b="1" dirty="0" smtClean="0">
                <a:solidFill>
                  <a:schemeClr val="bg1">
                    <a:lumMod val="8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性别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、年龄、官职、生产资料、生产条件及地理环境</a:t>
            </a:r>
            <a:endParaRPr lang="en-US" altLang="zh-CN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defTabSz="714604"/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714604"/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控制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土地、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劳动力，保证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政府收入和劳役需求。</a:t>
            </a:r>
            <a:endParaRPr lang="en-US" altLang="zh-CN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14604"/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保证了地主的基本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利益，相对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减轻农民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负担，调动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了农民生产积极性</a:t>
            </a:r>
            <a:endParaRPr lang="en-US" altLang="zh-CN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14604"/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用法律稳定土地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私有制，一定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程度上抑制土地兼并；</a:t>
            </a:r>
            <a:endParaRPr lang="en-US" altLang="zh-CN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714604"/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促使人民与土地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结合，巩固小农经济，加速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鲜卑族农耕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化，从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生产角度推动了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民族融合。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6FC74B26-CCA4-450F-875B-B836AF9E801E}"/>
              </a:ext>
            </a:extLst>
          </p:cNvPr>
          <p:cNvSpPr txBox="1"/>
          <p:nvPr/>
        </p:nvSpPr>
        <p:spPr>
          <a:xfrm>
            <a:off x="53491" y="281216"/>
            <a:ext cx="4581403" cy="2733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6700" defTabSz="714604">
              <a:lnSpc>
                <a:spcPct val="130000"/>
              </a:lnSpc>
            </a:pP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材料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 太和九年（</a:t>
            </a:r>
            <a:r>
              <a:rPr lang="en-US" altLang="zh-CN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485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），颁布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均田令</a:t>
            </a:r>
            <a:r>
              <a:rPr lang="en-US" altLang="zh-CN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丁男受露田</a:t>
            </a:r>
            <a:r>
              <a:rPr lang="en-US" altLang="zh-CN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亩，妇女</a:t>
            </a:r>
            <a:r>
              <a:rPr lang="en-US" altLang="zh-CN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亩</a:t>
            </a:r>
            <a:r>
              <a:rPr lang="en-US" altLang="zh-CN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丁男受麻田</a:t>
            </a:r>
            <a:r>
              <a:rPr lang="en-US" altLang="zh-CN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亩，妇女</a:t>
            </a:r>
            <a:r>
              <a:rPr lang="en-US" altLang="zh-CN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亩。奴婢与平民一样受露田和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桑田，数量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相同。耕牛每头受露田</a:t>
            </a:r>
            <a:r>
              <a:rPr lang="en-US" altLang="zh-CN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亩，限</a:t>
            </a:r>
            <a:r>
              <a:rPr lang="en-US" altLang="zh-CN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牛。所受露田凡两年轮耕一次的加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一倍，三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年轮耕一次的加两倍</a:t>
            </a:r>
            <a:r>
              <a:rPr lang="en-US" altLang="zh-CN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受田者年满</a:t>
            </a:r>
            <a:r>
              <a:rPr lang="en-US" altLang="zh-CN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70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岁或死亡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之后，其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所受露田交还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国家，并且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不准买卖。桑田则不在还受之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限，可以世代相传，在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一定条件下也可以买卖。                 </a:t>
            </a:r>
          </a:p>
          <a:p>
            <a:pPr indent="266700" defTabSz="714604">
              <a:lnSpc>
                <a:spcPct val="130000"/>
              </a:lnSpc>
            </a:pPr>
            <a:endParaRPr lang="en-US" altLang="zh-CN" sz="11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66700" defTabSz="714604">
              <a:lnSpc>
                <a:spcPct val="130000"/>
              </a:lnSpc>
            </a:pP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材料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  （太和）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九年，（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北魏孝文帝）下诏均给天下民田</a:t>
            </a:r>
            <a:r>
              <a:rPr lang="en-US" altLang="zh-CN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奴婢、牛随有无以还受（露田）</a:t>
            </a:r>
            <a:r>
              <a:rPr lang="en-US" altLang="zh-CN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诸土广民稀之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处，随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力所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及，官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借民种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莳，诸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地狭之处</a:t>
            </a:r>
            <a:r>
              <a:rPr lang="en-US" altLang="zh-CN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乐迁者听逐空荒</a:t>
            </a:r>
            <a:r>
              <a:rPr lang="en-US" altLang="zh-CN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其地足之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处，不得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无故而移</a:t>
            </a:r>
            <a:r>
              <a:rPr lang="en-US" altLang="zh-CN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诸宰民之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官，各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随地给公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田，刺史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十五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顷，太守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顷，治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中、别驾各八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顷，县令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、郡丞六顷。更代（离职）相付。卖者坐（处罚）如律。</a:t>
            </a:r>
            <a:endParaRPr lang="en-US" altLang="zh-CN" sz="11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794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2208571" y="209106"/>
            <a:ext cx="1770335" cy="307777"/>
            <a:chOff x="315682" y="569837"/>
            <a:chExt cx="3903939" cy="678786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2041390" y="822219"/>
              <a:ext cx="2178231" cy="3139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4290" tIns="17145" rIns="34290" bIns="17145">
              <a:spAutoFit/>
            </a:bodyPr>
            <a:lstStyle/>
            <a:p>
              <a:pPr algn="ctr" defTabSz="493338"/>
              <a:r>
                <a:rPr lang="en-CA" sz="7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CONTENT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15682" y="569837"/>
              <a:ext cx="1990879" cy="678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93338"/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教学内容</a:t>
              </a:r>
              <a:endParaRPr lang="en-CA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7" name="Triangle 201"/>
          <p:cNvSpPr/>
          <p:nvPr/>
        </p:nvSpPr>
        <p:spPr>
          <a:xfrm rot="10800000">
            <a:off x="2688767" y="887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2653390" y="543822"/>
            <a:ext cx="476905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8"/>
          <p:cNvGrpSpPr/>
          <p:nvPr/>
        </p:nvGrpSpPr>
        <p:grpSpPr>
          <a:xfrm>
            <a:off x="663459" y="606289"/>
            <a:ext cx="1758662" cy="2324488"/>
            <a:chOff x="1714589" y="1519176"/>
            <a:chExt cx="2044719" cy="4312498"/>
          </a:xfrm>
        </p:grpSpPr>
        <p:sp>
          <p:nvSpPr>
            <p:cNvPr id="10" name="圆角矩形 9"/>
            <p:cNvSpPr/>
            <p:nvPr/>
          </p:nvSpPr>
          <p:spPr>
            <a:xfrm>
              <a:off x="1714589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981705" y="1701002"/>
              <a:ext cx="1510486" cy="1510484"/>
            </a:xfrm>
            <a:prstGeom prst="ellipse">
              <a:avLst/>
            </a:prstGeom>
            <a:solidFill>
              <a:srgbClr val="94CF2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053791" y="1836279"/>
              <a:ext cx="1223989" cy="12239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092871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43"/>
            <p:cNvSpPr txBox="1"/>
            <p:nvPr/>
          </p:nvSpPr>
          <p:spPr>
            <a:xfrm>
              <a:off x="2513970" y="5166832"/>
              <a:ext cx="419714" cy="59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00" dirty="0">
                  <a:solidFill>
                    <a:srgbClr val="94CF29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1500" dirty="0">
                <a:solidFill>
                  <a:srgbClr val="94CF2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14"/>
            <p:cNvGrpSpPr/>
            <p:nvPr/>
          </p:nvGrpSpPr>
          <p:grpSpPr>
            <a:xfrm>
              <a:off x="1905919" y="5207576"/>
              <a:ext cx="1662059" cy="31862"/>
              <a:chOff x="3060700" y="4724400"/>
              <a:chExt cx="5955507" cy="7880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矩形 16"/>
            <p:cNvSpPr/>
            <p:nvPr/>
          </p:nvSpPr>
          <p:spPr>
            <a:xfrm>
              <a:off x="1982274" y="3183646"/>
              <a:ext cx="1338199" cy="59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FF000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魏晋南北朝</a:t>
              </a:r>
            </a:p>
          </p:txBody>
        </p:sp>
        <p:sp>
          <p:nvSpPr>
            <p:cNvPr id="18" name="KSO_Shape"/>
            <p:cNvSpPr/>
            <p:nvPr/>
          </p:nvSpPr>
          <p:spPr bwMode="auto">
            <a:xfrm>
              <a:off x="2467428" y="2153179"/>
              <a:ext cx="539040" cy="503107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20"/>
          <p:cNvGrpSpPr/>
          <p:nvPr/>
        </p:nvGrpSpPr>
        <p:grpSpPr>
          <a:xfrm>
            <a:off x="3168064" y="711586"/>
            <a:ext cx="2185174" cy="2315714"/>
            <a:chOff x="3999067" y="1519176"/>
            <a:chExt cx="2044719" cy="4312498"/>
          </a:xfrm>
        </p:grpSpPr>
        <p:sp>
          <p:nvSpPr>
            <p:cNvPr id="22" name="圆角矩形 21"/>
            <p:cNvSpPr/>
            <p:nvPr/>
          </p:nvSpPr>
          <p:spPr>
            <a:xfrm>
              <a:off x="3999067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274996" y="1565536"/>
              <a:ext cx="1510486" cy="1510484"/>
            </a:xfrm>
            <a:prstGeom prst="ellipse">
              <a:avLst/>
            </a:prstGeom>
            <a:solidFill>
              <a:srgbClr val="92D050"/>
            </a:solidFill>
            <a:ln w="14288" cap="flat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409431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377349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49"/>
            <p:cNvSpPr txBox="1"/>
            <p:nvPr/>
          </p:nvSpPr>
          <p:spPr>
            <a:xfrm>
              <a:off x="4831276" y="5185494"/>
              <a:ext cx="358792" cy="601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00" dirty="0">
                  <a:solidFill>
                    <a:srgbClr val="94CF29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1500" dirty="0">
                <a:solidFill>
                  <a:srgbClr val="94CF2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26"/>
            <p:cNvGrpSpPr/>
            <p:nvPr/>
          </p:nvGrpSpPr>
          <p:grpSpPr>
            <a:xfrm>
              <a:off x="4190397" y="5207576"/>
              <a:ext cx="1662059" cy="31862"/>
              <a:chOff x="3060700" y="4724400"/>
              <a:chExt cx="5955507" cy="7880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矩形 27"/>
            <p:cNvSpPr/>
            <p:nvPr/>
          </p:nvSpPr>
          <p:spPr>
            <a:xfrm>
              <a:off x="4718907" y="3183645"/>
              <a:ext cx="532789" cy="601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FF000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隋唐</a:t>
              </a:r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4721680" y="2131928"/>
              <a:ext cx="599492" cy="559526"/>
            </a:xfrm>
            <a:custGeom>
              <a:avLst/>
              <a:gdLst>
                <a:gd name="T0" fmla="*/ 1555232 w 2741613"/>
                <a:gd name="T1" fmla="*/ 1766302 h 2557463"/>
                <a:gd name="T2" fmla="*/ 1500877 w 2741613"/>
                <a:gd name="T3" fmla="*/ 1732308 h 2557463"/>
                <a:gd name="T4" fmla="*/ 410527 w 2741613"/>
                <a:gd name="T5" fmla="*/ 1777780 h 2557463"/>
                <a:gd name="T6" fmla="*/ 294306 w 2741613"/>
                <a:gd name="T7" fmla="*/ 1747980 h 2557463"/>
                <a:gd name="T8" fmla="*/ 1473436 w 2741613"/>
                <a:gd name="T9" fmla="*/ 1657260 h 2557463"/>
                <a:gd name="T10" fmla="*/ 1387009 w 2741613"/>
                <a:gd name="T11" fmla="*/ 1662603 h 2557463"/>
                <a:gd name="T12" fmla="*/ 511578 w 2741613"/>
                <a:gd name="T13" fmla="*/ 1682417 h 2557463"/>
                <a:gd name="T14" fmla="*/ 414761 w 2741613"/>
                <a:gd name="T15" fmla="*/ 1659264 h 2557463"/>
                <a:gd name="T16" fmla="*/ 1116006 w 2741613"/>
                <a:gd name="T17" fmla="*/ 1639146 h 2557463"/>
                <a:gd name="T18" fmla="*/ 1025639 w 2741613"/>
                <a:gd name="T19" fmla="*/ 1606463 h 2557463"/>
                <a:gd name="T20" fmla="*/ 902419 w 2741613"/>
                <a:gd name="T21" fmla="*/ 1619000 h 2557463"/>
                <a:gd name="T22" fmla="*/ 844427 w 2741613"/>
                <a:gd name="T23" fmla="*/ 1606240 h 2557463"/>
                <a:gd name="T24" fmla="*/ 445447 w 2741613"/>
                <a:gd name="T25" fmla="*/ 1163753 h 2557463"/>
                <a:gd name="T26" fmla="*/ 787487 w 2741613"/>
                <a:gd name="T27" fmla="*/ 791326 h 2557463"/>
                <a:gd name="T28" fmla="*/ 436007 w 2741613"/>
                <a:gd name="T29" fmla="*/ 849224 h 2557463"/>
                <a:gd name="T30" fmla="*/ 288609 w 2741613"/>
                <a:gd name="T31" fmla="*/ 1698536 h 2557463"/>
                <a:gd name="T32" fmla="*/ 48617 w 2741613"/>
                <a:gd name="T33" fmla="*/ 1149773 h 2557463"/>
                <a:gd name="T34" fmla="*/ 9281 w 2741613"/>
                <a:gd name="T35" fmla="*/ 859603 h 2557463"/>
                <a:gd name="T36" fmla="*/ 145851 w 2741613"/>
                <a:gd name="T37" fmla="*/ 699059 h 2557463"/>
                <a:gd name="T38" fmla="*/ 1592699 w 2741613"/>
                <a:gd name="T39" fmla="*/ 734392 h 2557463"/>
                <a:gd name="T40" fmla="*/ 1871083 w 2741613"/>
                <a:gd name="T41" fmla="*/ 787391 h 2557463"/>
                <a:gd name="T42" fmla="*/ 1890905 w 2741613"/>
                <a:gd name="T43" fmla="*/ 1065196 h 2557463"/>
                <a:gd name="T44" fmla="*/ 1812940 w 2741613"/>
                <a:gd name="T45" fmla="*/ 1357575 h 2557463"/>
                <a:gd name="T46" fmla="*/ 1457031 w 2741613"/>
                <a:gd name="T47" fmla="*/ 968693 h 2557463"/>
                <a:gd name="T48" fmla="*/ 1541163 w 2741613"/>
                <a:gd name="T49" fmla="*/ 700164 h 2557463"/>
                <a:gd name="T50" fmla="*/ 1241834 w 2741613"/>
                <a:gd name="T51" fmla="*/ 723340 h 2557463"/>
                <a:gd name="T52" fmla="*/ 1102527 w 2741613"/>
                <a:gd name="T53" fmla="*/ 893083 h 2557463"/>
                <a:gd name="T54" fmla="*/ 798746 w 2741613"/>
                <a:gd name="T55" fmla="*/ 901471 h 2557463"/>
                <a:gd name="T56" fmla="*/ 624337 w 2741613"/>
                <a:gd name="T57" fmla="*/ 850924 h 2557463"/>
                <a:gd name="T58" fmla="*/ 750839 w 2741613"/>
                <a:gd name="T59" fmla="*/ 677208 h 2557463"/>
                <a:gd name="T60" fmla="*/ 1062788 w 2741613"/>
                <a:gd name="T61" fmla="*/ 640566 h 2557463"/>
                <a:gd name="T62" fmla="*/ 137222 w 2741613"/>
                <a:gd name="T63" fmla="*/ 399417 h 2557463"/>
                <a:gd name="T64" fmla="*/ 292755 w 2741613"/>
                <a:gd name="T65" fmla="*/ 345682 h 2557463"/>
                <a:gd name="T66" fmla="*/ 334009 w 2741613"/>
                <a:gd name="T67" fmla="*/ 437452 h 2557463"/>
                <a:gd name="T68" fmla="*/ 372176 w 2741613"/>
                <a:gd name="T69" fmla="*/ 447403 h 2557463"/>
                <a:gd name="T70" fmla="*/ 362248 w 2741613"/>
                <a:gd name="T71" fmla="*/ 593130 h 2557463"/>
                <a:gd name="T72" fmla="*/ 240028 w 2741613"/>
                <a:gd name="T73" fmla="*/ 702591 h 2557463"/>
                <a:gd name="T74" fmla="*/ 122440 w 2741613"/>
                <a:gd name="T75" fmla="*/ 567478 h 2557463"/>
                <a:gd name="T76" fmla="*/ 107439 w 2741613"/>
                <a:gd name="T77" fmla="*/ 480131 h 2557463"/>
                <a:gd name="T78" fmla="*/ 170093 w 2741613"/>
                <a:gd name="T79" fmla="*/ 347893 h 2557463"/>
                <a:gd name="T80" fmla="*/ 1776846 w 2741613"/>
                <a:gd name="T81" fmla="*/ 366247 h 2557463"/>
                <a:gd name="T82" fmla="*/ 1798449 w 2741613"/>
                <a:gd name="T83" fmla="*/ 502465 h 2557463"/>
                <a:gd name="T84" fmla="*/ 1760093 w 2741613"/>
                <a:gd name="T85" fmla="*/ 621435 h 2557463"/>
                <a:gd name="T86" fmla="*/ 1630031 w 2741613"/>
                <a:gd name="T87" fmla="*/ 697505 h 2557463"/>
                <a:gd name="T88" fmla="*/ 1535902 w 2741613"/>
                <a:gd name="T89" fmla="*/ 561508 h 2557463"/>
                <a:gd name="T90" fmla="*/ 1552215 w 2741613"/>
                <a:gd name="T91" fmla="*/ 453594 h 2557463"/>
                <a:gd name="T92" fmla="*/ 1541854 w 2741613"/>
                <a:gd name="T93" fmla="*/ 422193 h 2557463"/>
                <a:gd name="T94" fmla="*/ 1010412 w 2741613"/>
                <a:gd name="T95" fmla="*/ 326683 h 2557463"/>
                <a:gd name="T96" fmla="*/ 1058285 w 2741613"/>
                <a:gd name="T97" fmla="*/ 408958 h 2557463"/>
                <a:gd name="T98" fmla="*/ 1092921 w 2741613"/>
                <a:gd name="T99" fmla="*/ 435649 h 2557463"/>
                <a:gd name="T100" fmla="*/ 1092260 w 2741613"/>
                <a:gd name="T101" fmla="*/ 528071 h 2557463"/>
                <a:gd name="T102" fmla="*/ 1006661 w 2741613"/>
                <a:gd name="T103" fmla="*/ 635492 h 2557463"/>
                <a:gd name="T104" fmla="*/ 893265 w 2741613"/>
                <a:gd name="T105" fmla="*/ 569098 h 2557463"/>
                <a:gd name="T106" fmla="*/ 861497 w 2741613"/>
                <a:gd name="T107" fmla="*/ 458589 h 2557463"/>
                <a:gd name="T108" fmla="*/ 868115 w 2741613"/>
                <a:gd name="T109" fmla="*/ 376093 h 2557463"/>
                <a:gd name="T110" fmla="*/ 514509 w 2741613"/>
                <a:gd name="T111" fmla="*/ 219583 h 2557463"/>
                <a:gd name="T112" fmla="*/ 515613 w 2741613"/>
                <a:gd name="T113" fmla="*/ 155869 h 2557463"/>
                <a:gd name="T114" fmla="*/ 520248 w 2741613"/>
                <a:gd name="T115" fmla="*/ 152562 h 2557463"/>
                <a:gd name="T116" fmla="*/ 791747 w 2741613"/>
                <a:gd name="T117" fmla="*/ 99650 h 2557463"/>
                <a:gd name="T118" fmla="*/ 848917 w 2741613"/>
                <a:gd name="T119" fmla="*/ 59085 h 2557463"/>
                <a:gd name="T120" fmla="*/ 813158 w 2741613"/>
                <a:gd name="T121" fmla="*/ 292558 h 2557463"/>
                <a:gd name="T122" fmla="*/ 481620 w 2741613"/>
                <a:gd name="T123" fmla="*/ 286605 h 2557463"/>
                <a:gd name="T124" fmla="*/ 458664 w 2741613"/>
                <a:gd name="T125" fmla="*/ 50267 h 25574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741613" h="2557463">
                  <a:moveTo>
                    <a:pt x="2199444" y="2463800"/>
                  </a:moveTo>
                  <a:lnTo>
                    <a:pt x="2327275" y="2463800"/>
                  </a:lnTo>
                  <a:lnTo>
                    <a:pt x="2325367" y="2467928"/>
                  </a:lnTo>
                  <a:lnTo>
                    <a:pt x="2325685" y="2470150"/>
                  </a:lnTo>
                  <a:lnTo>
                    <a:pt x="2326003" y="2473325"/>
                  </a:lnTo>
                  <a:lnTo>
                    <a:pt x="2326321" y="2477770"/>
                  </a:lnTo>
                  <a:lnTo>
                    <a:pt x="2326321" y="2483803"/>
                  </a:lnTo>
                  <a:lnTo>
                    <a:pt x="2325685" y="2492058"/>
                  </a:lnTo>
                  <a:lnTo>
                    <a:pt x="2323777" y="2502218"/>
                  </a:lnTo>
                  <a:lnTo>
                    <a:pt x="2321233" y="2514283"/>
                  </a:lnTo>
                  <a:lnTo>
                    <a:pt x="2319326" y="2515235"/>
                  </a:lnTo>
                  <a:lnTo>
                    <a:pt x="2316464" y="2515870"/>
                  </a:lnTo>
                  <a:lnTo>
                    <a:pt x="2308514" y="2516505"/>
                  </a:lnTo>
                  <a:lnTo>
                    <a:pt x="2293568" y="2517140"/>
                  </a:lnTo>
                  <a:lnTo>
                    <a:pt x="2292614" y="2517140"/>
                  </a:lnTo>
                  <a:lnTo>
                    <a:pt x="2292296" y="2516823"/>
                  </a:lnTo>
                  <a:lnTo>
                    <a:pt x="2291024" y="2515235"/>
                  </a:lnTo>
                  <a:lnTo>
                    <a:pt x="2290388" y="2513965"/>
                  </a:lnTo>
                  <a:lnTo>
                    <a:pt x="2289435" y="2512060"/>
                  </a:lnTo>
                  <a:lnTo>
                    <a:pt x="2288799" y="2511425"/>
                  </a:lnTo>
                  <a:lnTo>
                    <a:pt x="2288163" y="2511108"/>
                  </a:lnTo>
                  <a:lnTo>
                    <a:pt x="2286891" y="2510790"/>
                  </a:lnTo>
                  <a:lnTo>
                    <a:pt x="2285937" y="2511108"/>
                  </a:lnTo>
                  <a:lnTo>
                    <a:pt x="2284029" y="2511425"/>
                  </a:lnTo>
                  <a:lnTo>
                    <a:pt x="2282121" y="2512695"/>
                  </a:lnTo>
                  <a:lnTo>
                    <a:pt x="2276397" y="2516188"/>
                  </a:lnTo>
                  <a:lnTo>
                    <a:pt x="2264313" y="2525078"/>
                  </a:lnTo>
                  <a:lnTo>
                    <a:pt x="2251594" y="2533333"/>
                  </a:lnTo>
                  <a:lnTo>
                    <a:pt x="2245234" y="2537143"/>
                  </a:lnTo>
                  <a:lnTo>
                    <a:pt x="2238238" y="2540636"/>
                  </a:lnTo>
                  <a:lnTo>
                    <a:pt x="2231243" y="2543811"/>
                  </a:lnTo>
                  <a:lnTo>
                    <a:pt x="2223929" y="2547303"/>
                  </a:lnTo>
                  <a:lnTo>
                    <a:pt x="2216615" y="2549843"/>
                  </a:lnTo>
                  <a:lnTo>
                    <a:pt x="2208665" y="2552066"/>
                  </a:lnTo>
                  <a:lnTo>
                    <a:pt x="2200716" y="2554606"/>
                  </a:lnTo>
                  <a:lnTo>
                    <a:pt x="2192130" y="2555876"/>
                  </a:lnTo>
                  <a:lnTo>
                    <a:pt x="2183226" y="2557146"/>
                  </a:lnTo>
                  <a:lnTo>
                    <a:pt x="2174004" y="2557463"/>
                  </a:lnTo>
                  <a:lnTo>
                    <a:pt x="2164147" y="2557463"/>
                  </a:lnTo>
                  <a:lnTo>
                    <a:pt x="2153971" y="2557146"/>
                  </a:lnTo>
                  <a:lnTo>
                    <a:pt x="2145703" y="2556193"/>
                  </a:lnTo>
                  <a:lnTo>
                    <a:pt x="2139026" y="2554923"/>
                  </a:lnTo>
                  <a:lnTo>
                    <a:pt x="2133302" y="2553336"/>
                  </a:lnTo>
                  <a:lnTo>
                    <a:pt x="2128850" y="2551113"/>
                  </a:lnTo>
                  <a:lnTo>
                    <a:pt x="2125352" y="2548891"/>
                  </a:lnTo>
                  <a:lnTo>
                    <a:pt x="2123762" y="2547303"/>
                  </a:lnTo>
                  <a:lnTo>
                    <a:pt x="2122808" y="2545716"/>
                  </a:lnTo>
                  <a:lnTo>
                    <a:pt x="2121854" y="2544446"/>
                  </a:lnTo>
                  <a:lnTo>
                    <a:pt x="2121536" y="2542858"/>
                  </a:lnTo>
                  <a:lnTo>
                    <a:pt x="2120900" y="2539366"/>
                  </a:lnTo>
                  <a:lnTo>
                    <a:pt x="2121218" y="2535873"/>
                  </a:lnTo>
                  <a:lnTo>
                    <a:pt x="2122490" y="2532380"/>
                  </a:lnTo>
                  <a:lnTo>
                    <a:pt x="2124398" y="2528570"/>
                  </a:lnTo>
                  <a:lnTo>
                    <a:pt x="2126624" y="2524443"/>
                  </a:lnTo>
                  <a:lnTo>
                    <a:pt x="2129486" y="2520633"/>
                  </a:lnTo>
                  <a:lnTo>
                    <a:pt x="2132984" y="2516505"/>
                  </a:lnTo>
                  <a:lnTo>
                    <a:pt x="2137118" y="2512060"/>
                  </a:lnTo>
                  <a:lnTo>
                    <a:pt x="2141252" y="2507933"/>
                  </a:lnTo>
                  <a:lnTo>
                    <a:pt x="2150155" y="2499678"/>
                  </a:lnTo>
                  <a:lnTo>
                    <a:pt x="2160013" y="2491740"/>
                  </a:lnTo>
                  <a:lnTo>
                    <a:pt x="2169871" y="2484120"/>
                  </a:lnTo>
                  <a:lnTo>
                    <a:pt x="2178774" y="2477770"/>
                  </a:lnTo>
                  <a:lnTo>
                    <a:pt x="2193402" y="2467610"/>
                  </a:lnTo>
                  <a:lnTo>
                    <a:pt x="2199444" y="2463800"/>
                  </a:lnTo>
                  <a:close/>
                  <a:moveTo>
                    <a:pt x="417513" y="2463800"/>
                  </a:moveTo>
                  <a:lnTo>
                    <a:pt x="545027" y="2463800"/>
                  </a:lnTo>
                  <a:lnTo>
                    <a:pt x="551069" y="2467610"/>
                  </a:lnTo>
                  <a:lnTo>
                    <a:pt x="565696" y="2477770"/>
                  </a:lnTo>
                  <a:lnTo>
                    <a:pt x="574918" y="2484120"/>
                  </a:lnTo>
                  <a:lnTo>
                    <a:pt x="584775" y="2491740"/>
                  </a:lnTo>
                  <a:lnTo>
                    <a:pt x="594315" y="2499678"/>
                  </a:lnTo>
                  <a:lnTo>
                    <a:pt x="603537" y="2507933"/>
                  </a:lnTo>
                  <a:lnTo>
                    <a:pt x="607671" y="2512060"/>
                  </a:lnTo>
                  <a:lnTo>
                    <a:pt x="611805" y="2516505"/>
                  </a:lnTo>
                  <a:lnTo>
                    <a:pt x="614984" y="2520633"/>
                  </a:lnTo>
                  <a:lnTo>
                    <a:pt x="618164" y="2524443"/>
                  </a:lnTo>
                  <a:lnTo>
                    <a:pt x="620390" y="2528570"/>
                  </a:lnTo>
                  <a:lnTo>
                    <a:pt x="622298" y="2532380"/>
                  </a:lnTo>
                  <a:lnTo>
                    <a:pt x="623570" y="2535873"/>
                  </a:lnTo>
                  <a:lnTo>
                    <a:pt x="623888" y="2539366"/>
                  </a:lnTo>
                  <a:lnTo>
                    <a:pt x="622934" y="2542858"/>
                  </a:lnTo>
                  <a:lnTo>
                    <a:pt x="622616" y="2544446"/>
                  </a:lnTo>
                  <a:lnTo>
                    <a:pt x="621980" y="2545716"/>
                  </a:lnTo>
                  <a:lnTo>
                    <a:pt x="620708" y="2547303"/>
                  </a:lnTo>
                  <a:lnTo>
                    <a:pt x="619436" y="2548891"/>
                  </a:lnTo>
                  <a:lnTo>
                    <a:pt x="615938" y="2551113"/>
                  </a:lnTo>
                  <a:lnTo>
                    <a:pt x="611487" y="2553336"/>
                  </a:lnTo>
                  <a:lnTo>
                    <a:pt x="605763" y="2554923"/>
                  </a:lnTo>
                  <a:lnTo>
                    <a:pt x="599085" y="2556193"/>
                  </a:lnTo>
                  <a:lnTo>
                    <a:pt x="590817" y="2557146"/>
                  </a:lnTo>
                  <a:lnTo>
                    <a:pt x="580642" y="2557463"/>
                  </a:lnTo>
                  <a:lnTo>
                    <a:pt x="570784" y="2557463"/>
                  </a:lnTo>
                  <a:lnTo>
                    <a:pt x="561244" y="2557146"/>
                  </a:lnTo>
                  <a:lnTo>
                    <a:pt x="552659" y="2555876"/>
                  </a:lnTo>
                  <a:lnTo>
                    <a:pt x="544073" y="2554606"/>
                  </a:lnTo>
                  <a:lnTo>
                    <a:pt x="536123" y="2552066"/>
                  </a:lnTo>
                  <a:lnTo>
                    <a:pt x="528173" y="2549843"/>
                  </a:lnTo>
                  <a:lnTo>
                    <a:pt x="520542" y="2547303"/>
                  </a:lnTo>
                  <a:lnTo>
                    <a:pt x="513546" y="2543811"/>
                  </a:lnTo>
                  <a:lnTo>
                    <a:pt x="506232" y="2540636"/>
                  </a:lnTo>
                  <a:lnTo>
                    <a:pt x="499554" y="2537143"/>
                  </a:lnTo>
                  <a:lnTo>
                    <a:pt x="493195" y="2533333"/>
                  </a:lnTo>
                  <a:lnTo>
                    <a:pt x="480475" y="2525078"/>
                  </a:lnTo>
                  <a:lnTo>
                    <a:pt x="468391" y="2516188"/>
                  </a:lnTo>
                  <a:lnTo>
                    <a:pt x="462668" y="2512695"/>
                  </a:lnTo>
                  <a:lnTo>
                    <a:pt x="460760" y="2511425"/>
                  </a:lnTo>
                  <a:lnTo>
                    <a:pt x="458852" y="2511108"/>
                  </a:lnTo>
                  <a:lnTo>
                    <a:pt x="457580" y="2510790"/>
                  </a:lnTo>
                  <a:lnTo>
                    <a:pt x="456626" y="2511108"/>
                  </a:lnTo>
                  <a:lnTo>
                    <a:pt x="455990" y="2511425"/>
                  </a:lnTo>
                  <a:lnTo>
                    <a:pt x="455036" y="2512060"/>
                  </a:lnTo>
                  <a:lnTo>
                    <a:pt x="454400" y="2513965"/>
                  </a:lnTo>
                  <a:lnTo>
                    <a:pt x="453446" y="2515235"/>
                  </a:lnTo>
                  <a:lnTo>
                    <a:pt x="452492" y="2516823"/>
                  </a:lnTo>
                  <a:lnTo>
                    <a:pt x="452174" y="2517140"/>
                  </a:lnTo>
                  <a:lnTo>
                    <a:pt x="450902" y="2517140"/>
                  </a:lnTo>
                  <a:lnTo>
                    <a:pt x="436274" y="2516505"/>
                  </a:lnTo>
                  <a:lnTo>
                    <a:pt x="428325" y="2515870"/>
                  </a:lnTo>
                  <a:lnTo>
                    <a:pt x="425463" y="2515235"/>
                  </a:lnTo>
                  <a:lnTo>
                    <a:pt x="423555" y="2514283"/>
                  </a:lnTo>
                  <a:lnTo>
                    <a:pt x="420693" y="2502218"/>
                  </a:lnTo>
                  <a:lnTo>
                    <a:pt x="419421" y="2492058"/>
                  </a:lnTo>
                  <a:lnTo>
                    <a:pt x="418149" y="2483803"/>
                  </a:lnTo>
                  <a:lnTo>
                    <a:pt x="418149" y="2477770"/>
                  </a:lnTo>
                  <a:lnTo>
                    <a:pt x="418467" y="2473325"/>
                  </a:lnTo>
                  <a:lnTo>
                    <a:pt x="418785" y="2470150"/>
                  </a:lnTo>
                  <a:lnTo>
                    <a:pt x="419421" y="2467928"/>
                  </a:lnTo>
                  <a:lnTo>
                    <a:pt x="417513" y="2463800"/>
                  </a:lnTo>
                  <a:close/>
                  <a:moveTo>
                    <a:pt x="2051490" y="2346325"/>
                  </a:moveTo>
                  <a:lnTo>
                    <a:pt x="2152651" y="2346325"/>
                  </a:lnTo>
                  <a:lnTo>
                    <a:pt x="2151061" y="2349527"/>
                  </a:lnTo>
                  <a:lnTo>
                    <a:pt x="2151697" y="2351449"/>
                  </a:lnTo>
                  <a:lnTo>
                    <a:pt x="2152015" y="2353690"/>
                  </a:lnTo>
                  <a:lnTo>
                    <a:pt x="2152333" y="2357533"/>
                  </a:lnTo>
                  <a:lnTo>
                    <a:pt x="2152015" y="2362336"/>
                  </a:lnTo>
                  <a:lnTo>
                    <a:pt x="2151697" y="2368741"/>
                  </a:lnTo>
                  <a:lnTo>
                    <a:pt x="2150106" y="2376747"/>
                  </a:lnTo>
                  <a:lnTo>
                    <a:pt x="2148198" y="2386674"/>
                  </a:lnTo>
                  <a:lnTo>
                    <a:pt x="2146289" y="2387314"/>
                  </a:lnTo>
                  <a:lnTo>
                    <a:pt x="2144062" y="2387634"/>
                  </a:lnTo>
                  <a:lnTo>
                    <a:pt x="2137700" y="2388595"/>
                  </a:lnTo>
                  <a:lnTo>
                    <a:pt x="2125929" y="2388915"/>
                  </a:lnTo>
                  <a:lnTo>
                    <a:pt x="2125611" y="2388915"/>
                  </a:lnTo>
                  <a:lnTo>
                    <a:pt x="2124975" y="2388595"/>
                  </a:lnTo>
                  <a:lnTo>
                    <a:pt x="2124021" y="2387314"/>
                  </a:lnTo>
                  <a:lnTo>
                    <a:pt x="2123702" y="2386354"/>
                  </a:lnTo>
                  <a:lnTo>
                    <a:pt x="2123066" y="2384752"/>
                  </a:lnTo>
                  <a:lnTo>
                    <a:pt x="2122112" y="2384432"/>
                  </a:lnTo>
                  <a:lnTo>
                    <a:pt x="2121794" y="2383792"/>
                  </a:lnTo>
                  <a:lnTo>
                    <a:pt x="2120521" y="2383792"/>
                  </a:lnTo>
                  <a:lnTo>
                    <a:pt x="2119885" y="2383792"/>
                  </a:lnTo>
                  <a:lnTo>
                    <a:pt x="2117022" y="2385073"/>
                  </a:lnTo>
                  <a:lnTo>
                    <a:pt x="2112250" y="2387955"/>
                  </a:lnTo>
                  <a:lnTo>
                    <a:pt x="2103025" y="2395000"/>
                  </a:lnTo>
                  <a:lnTo>
                    <a:pt x="2092845" y="2401724"/>
                  </a:lnTo>
                  <a:lnTo>
                    <a:pt x="2087437" y="2404927"/>
                  </a:lnTo>
                  <a:lnTo>
                    <a:pt x="2082347" y="2407489"/>
                  </a:lnTo>
                  <a:lnTo>
                    <a:pt x="2076621" y="2410371"/>
                  </a:lnTo>
                  <a:lnTo>
                    <a:pt x="2070895" y="2412612"/>
                  </a:lnTo>
                  <a:lnTo>
                    <a:pt x="2064850" y="2415174"/>
                  </a:lnTo>
                  <a:lnTo>
                    <a:pt x="2058806" y="2416775"/>
                  </a:lnTo>
                  <a:lnTo>
                    <a:pt x="2052444" y="2418376"/>
                  </a:lnTo>
                  <a:lnTo>
                    <a:pt x="2045763" y="2419657"/>
                  </a:lnTo>
                  <a:lnTo>
                    <a:pt x="2038447" y="2420618"/>
                  </a:lnTo>
                  <a:lnTo>
                    <a:pt x="2031448" y="2420938"/>
                  </a:lnTo>
                  <a:lnTo>
                    <a:pt x="2023495" y="2420938"/>
                  </a:lnTo>
                  <a:lnTo>
                    <a:pt x="2015542" y="2420618"/>
                  </a:lnTo>
                  <a:lnTo>
                    <a:pt x="2008862" y="2419977"/>
                  </a:lnTo>
                  <a:lnTo>
                    <a:pt x="2003454" y="2418697"/>
                  </a:lnTo>
                  <a:lnTo>
                    <a:pt x="1999000" y="2417736"/>
                  </a:lnTo>
                  <a:lnTo>
                    <a:pt x="1995501" y="2415814"/>
                  </a:lnTo>
                  <a:lnTo>
                    <a:pt x="1992638" y="2413893"/>
                  </a:lnTo>
                  <a:lnTo>
                    <a:pt x="1990729" y="2411652"/>
                  </a:lnTo>
                  <a:lnTo>
                    <a:pt x="1989456" y="2409410"/>
                  </a:lnTo>
                  <a:lnTo>
                    <a:pt x="1989138" y="2406528"/>
                  </a:lnTo>
                  <a:lnTo>
                    <a:pt x="1989456" y="2403966"/>
                  </a:lnTo>
                  <a:lnTo>
                    <a:pt x="1990411" y="2401084"/>
                  </a:lnTo>
                  <a:lnTo>
                    <a:pt x="1991683" y="2397882"/>
                  </a:lnTo>
                  <a:lnTo>
                    <a:pt x="1993592" y="2394679"/>
                  </a:lnTo>
                  <a:lnTo>
                    <a:pt x="1996137" y="2391477"/>
                  </a:lnTo>
                  <a:lnTo>
                    <a:pt x="1999000" y="2387955"/>
                  </a:lnTo>
                  <a:lnTo>
                    <a:pt x="2005362" y="2381230"/>
                  </a:lnTo>
                  <a:lnTo>
                    <a:pt x="2012679" y="2374825"/>
                  </a:lnTo>
                  <a:lnTo>
                    <a:pt x="2019996" y="2368421"/>
                  </a:lnTo>
                  <a:lnTo>
                    <a:pt x="2027949" y="2362336"/>
                  </a:lnTo>
                  <a:lnTo>
                    <a:pt x="2035265" y="2356893"/>
                  </a:lnTo>
                  <a:lnTo>
                    <a:pt x="2046718" y="2349527"/>
                  </a:lnTo>
                  <a:lnTo>
                    <a:pt x="2051490" y="2346325"/>
                  </a:lnTo>
                  <a:close/>
                  <a:moveTo>
                    <a:pt x="592138" y="2346325"/>
                  </a:moveTo>
                  <a:lnTo>
                    <a:pt x="693618" y="2346325"/>
                  </a:lnTo>
                  <a:lnTo>
                    <a:pt x="698072" y="2349527"/>
                  </a:lnTo>
                  <a:lnTo>
                    <a:pt x="709842" y="2356893"/>
                  </a:lnTo>
                  <a:lnTo>
                    <a:pt x="716841" y="2362336"/>
                  </a:lnTo>
                  <a:lnTo>
                    <a:pt x="724794" y="2368421"/>
                  </a:lnTo>
                  <a:lnTo>
                    <a:pt x="732428" y="2374825"/>
                  </a:lnTo>
                  <a:lnTo>
                    <a:pt x="739427" y="2381230"/>
                  </a:lnTo>
                  <a:lnTo>
                    <a:pt x="746108" y="2387955"/>
                  </a:lnTo>
                  <a:lnTo>
                    <a:pt x="748971" y="2391477"/>
                  </a:lnTo>
                  <a:lnTo>
                    <a:pt x="751197" y="2394679"/>
                  </a:lnTo>
                  <a:lnTo>
                    <a:pt x="753106" y="2397882"/>
                  </a:lnTo>
                  <a:lnTo>
                    <a:pt x="754697" y="2401084"/>
                  </a:lnTo>
                  <a:lnTo>
                    <a:pt x="755333" y="2403966"/>
                  </a:lnTo>
                  <a:lnTo>
                    <a:pt x="755651" y="2406528"/>
                  </a:lnTo>
                  <a:lnTo>
                    <a:pt x="755333" y="2409410"/>
                  </a:lnTo>
                  <a:lnTo>
                    <a:pt x="754379" y="2411652"/>
                  </a:lnTo>
                  <a:lnTo>
                    <a:pt x="752470" y="2413893"/>
                  </a:lnTo>
                  <a:lnTo>
                    <a:pt x="749607" y="2415814"/>
                  </a:lnTo>
                  <a:lnTo>
                    <a:pt x="746108" y="2417736"/>
                  </a:lnTo>
                  <a:lnTo>
                    <a:pt x="741336" y="2418697"/>
                  </a:lnTo>
                  <a:lnTo>
                    <a:pt x="736246" y="2419977"/>
                  </a:lnTo>
                  <a:lnTo>
                    <a:pt x="729565" y="2420618"/>
                  </a:lnTo>
                  <a:lnTo>
                    <a:pt x="721612" y="2420938"/>
                  </a:lnTo>
                  <a:lnTo>
                    <a:pt x="713659" y="2420938"/>
                  </a:lnTo>
                  <a:lnTo>
                    <a:pt x="706343" y="2420618"/>
                  </a:lnTo>
                  <a:lnTo>
                    <a:pt x="699344" y="2419657"/>
                  </a:lnTo>
                  <a:lnTo>
                    <a:pt x="692346" y="2418376"/>
                  </a:lnTo>
                  <a:lnTo>
                    <a:pt x="685983" y="2416775"/>
                  </a:lnTo>
                  <a:lnTo>
                    <a:pt x="679939" y="2415174"/>
                  </a:lnTo>
                  <a:lnTo>
                    <a:pt x="673895" y="2412612"/>
                  </a:lnTo>
                  <a:lnTo>
                    <a:pt x="668487" y="2410371"/>
                  </a:lnTo>
                  <a:lnTo>
                    <a:pt x="662760" y="2407489"/>
                  </a:lnTo>
                  <a:lnTo>
                    <a:pt x="657352" y="2404927"/>
                  </a:lnTo>
                  <a:lnTo>
                    <a:pt x="652263" y="2401724"/>
                  </a:lnTo>
                  <a:lnTo>
                    <a:pt x="642083" y="2395000"/>
                  </a:lnTo>
                  <a:lnTo>
                    <a:pt x="632539" y="2387955"/>
                  </a:lnTo>
                  <a:lnTo>
                    <a:pt x="628086" y="2385073"/>
                  </a:lnTo>
                  <a:lnTo>
                    <a:pt x="624904" y="2383792"/>
                  </a:lnTo>
                  <a:lnTo>
                    <a:pt x="624268" y="2383792"/>
                  </a:lnTo>
                  <a:lnTo>
                    <a:pt x="623314" y="2383792"/>
                  </a:lnTo>
                  <a:lnTo>
                    <a:pt x="622678" y="2384432"/>
                  </a:lnTo>
                  <a:lnTo>
                    <a:pt x="622041" y="2384752"/>
                  </a:lnTo>
                  <a:lnTo>
                    <a:pt x="621405" y="2386354"/>
                  </a:lnTo>
                  <a:lnTo>
                    <a:pt x="620769" y="2387314"/>
                  </a:lnTo>
                  <a:lnTo>
                    <a:pt x="620133" y="2388595"/>
                  </a:lnTo>
                  <a:lnTo>
                    <a:pt x="619496" y="2388915"/>
                  </a:lnTo>
                  <a:lnTo>
                    <a:pt x="619178" y="2388915"/>
                  </a:lnTo>
                  <a:lnTo>
                    <a:pt x="607408" y="2388595"/>
                  </a:lnTo>
                  <a:lnTo>
                    <a:pt x="601045" y="2387634"/>
                  </a:lnTo>
                  <a:lnTo>
                    <a:pt x="598819" y="2387314"/>
                  </a:lnTo>
                  <a:lnTo>
                    <a:pt x="596910" y="2386674"/>
                  </a:lnTo>
                  <a:lnTo>
                    <a:pt x="595001" y="2376747"/>
                  </a:lnTo>
                  <a:lnTo>
                    <a:pt x="593411" y="2368741"/>
                  </a:lnTo>
                  <a:lnTo>
                    <a:pt x="593092" y="2362336"/>
                  </a:lnTo>
                  <a:lnTo>
                    <a:pt x="592774" y="2357533"/>
                  </a:lnTo>
                  <a:lnTo>
                    <a:pt x="593092" y="2353690"/>
                  </a:lnTo>
                  <a:lnTo>
                    <a:pt x="593411" y="2351449"/>
                  </a:lnTo>
                  <a:lnTo>
                    <a:pt x="593729" y="2349527"/>
                  </a:lnTo>
                  <a:lnTo>
                    <a:pt x="592138" y="2346325"/>
                  </a:lnTo>
                  <a:close/>
                  <a:moveTo>
                    <a:pt x="1474788" y="2290762"/>
                  </a:moveTo>
                  <a:lnTo>
                    <a:pt x="1567135" y="2290762"/>
                  </a:lnTo>
                  <a:lnTo>
                    <a:pt x="1571609" y="2293338"/>
                  </a:lnTo>
                  <a:lnTo>
                    <a:pt x="1582473" y="2300422"/>
                  </a:lnTo>
                  <a:lnTo>
                    <a:pt x="1588864" y="2305252"/>
                  </a:lnTo>
                  <a:lnTo>
                    <a:pt x="1595894" y="2310404"/>
                  </a:lnTo>
                  <a:lnTo>
                    <a:pt x="1602924" y="2316522"/>
                  </a:lnTo>
                  <a:lnTo>
                    <a:pt x="1609634" y="2322640"/>
                  </a:lnTo>
                  <a:lnTo>
                    <a:pt x="1615386" y="2328758"/>
                  </a:lnTo>
                  <a:lnTo>
                    <a:pt x="1617942" y="2331978"/>
                  </a:lnTo>
                  <a:lnTo>
                    <a:pt x="1620179" y="2334875"/>
                  </a:lnTo>
                  <a:lnTo>
                    <a:pt x="1621776" y="2337451"/>
                  </a:lnTo>
                  <a:lnTo>
                    <a:pt x="1623374" y="2340671"/>
                  </a:lnTo>
                  <a:lnTo>
                    <a:pt x="1624013" y="2343247"/>
                  </a:lnTo>
                  <a:lnTo>
                    <a:pt x="1624013" y="2345501"/>
                  </a:lnTo>
                  <a:lnTo>
                    <a:pt x="1623694" y="2348399"/>
                  </a:lnTo>
                  <a:lnTo>
                    <a:pt x="1622735" y="2350009"/>
                  </a:lnTo>
                  <a:lnTo>
                    <a:pt x="1620818" y="2352585"/>
                  </a:lnTo>
                  <a:lnTo>
                    <a:pt x="1618581" y="2353873"/>
                  </a:lnTo>
                  <a:lnTo>
                    <a:pt x="1615386" y="2355483"/>
                  </a:lnTo>
                  <a:lnTo>
                    <a:pt x="1611232" y="2357093"/>
                  </a:lnTo>
                  <a:lnTo>
                    <a:pt x="1606119" y="2357737"/>
                  </a:lnTo>
                  <a:lnTo>
                    <a:pt x="1600048" y="2358703"/>
                  </a:lnTo>
                  <a:lnTo>
                    <a:pt x="1593018" y="2359025"/>
                  </a:lnTo>
                  <a:lnTo>
                    <a:pt x="1585668" y="2359025"/>
                  </a:lnTo>
                  <a:lnTo>
                    <a:pt x="1578958" y="2358703"/>
                  </a:lnTo>
                  <a:lnTo>
                    <a:pt x="1572567" y="2357415"/>
                  </a:lnTo>
                  <a:lnTo>
                    <a:pt x="1566496" y="2356127"/>
                  </a:lnTo>
                  <a:lnTo>
                    <a:pt x="1560744" y="2355161"/>
                  </a:lnTo>
                  <a:lnTo>
                    <a:pt x="1554993" y="2353229"/>
                  </a:lnTo>
                  <a:lnTo>
                    <a:pt x="1549560" y="2351297"/>
                  </a:lnTo>
                  <a:lnTo>
                    <a:pt x="1544128" y="2349043"/>
                  </a:lnTo>
                  <a:lnTo>
                    <a:pt x="1539335" y="2346467"/>
                  </a:lnTo>
                  <a:lnTo>
                    <a:pt x="1529749" y="2340993"/>
                  </a:lnTo>
                  <a:lnTo>
                    <a:pt x="1520802" y="2334875"/>
                  </a:lnTo>
                  <a:lnTo>
                    <a:pt x="1511535" y="2328758"/>
                  </a:lnTo>
                  <a:lnTo>
                    <a:pt x="1507701" y="2326182"/>
                  </a:lnTo>
                  <a:lnTo>
                    <a:pt x="1505144" y="2324894"/>
                  </a:lnTo>
                  <a:lnTo>
                    <a:pt x="1503866" y="2324572"/>
                  </a:lnTo>
                  <a:lnTo>
                    <a:pt x="1503227" y="2324894"/>
                  </a:lnTo>
                  <a:lnTo>
                    <a:pt x="1502269" y="2325860"/>
                  </a:lnTo>
                  <a:lnTo>
                    <a:pt x="1501629" y="2326826"/>
                  </a:lnTo>
                  <a:lnTo>
                    <a:pt x="1500990" y="2328114"/>
                  </a:lnTo>
                  <a:lnTo>
                    <a:pt x="1500351" y="2329080"/>
                  </a:lnTo>
                  <a:lnTo>
                    <a:pt x="1499712" y="2329080"/>
                  </a:lnTo>
                  <a:lnTo>
                    <a:pt x="1499073" y="2329080"/>
                  </a:lnTo>
                  <a:lnTo>
                    <a:pt x="1488528" y="2328758"/>
                  </a:lnTo>
                  <a:lnTo>
                    <a:pt x="1482777" y="2328436"/>
                  </a:lnTo>
                  <a:lnTo>
                    <a:pt x="1480540" y="2328114"/>
                  </a:lnTo>
                  <a:lnTo>
                    <a:pt x="1478942" y="2327148"/>
                  </a:lnTo>
                  <a:lnTo>
                    <a:pt x="1477025" y="2318132"/>
                  </a:lnTo>
                  <a:lnTo>
                    <a:pt x="1476066" y="2310726"/>
                  </a:lnTo>
                  <a:lnTo>
                    <a:pt x="1475747" y="2305252"/>
                  </a:lnTo>
                  <a:lnTo>
                    <a:pt x="1475108" y="2300422"/>
                  </a:lnTo>
                  <a:lnTo>
                    <a:pt x="1475747" y="2297202"/>
                  </a:lnTo>
                  <a:lnTo>
                    <a:pt x="1476066" y="2294948"/>
                  </a:lnTo>
                  <a:lnTo>
                    <a:pt x="1476386" y="2293338"/>
                  </a:lnTo>
                  <a:lnTo>
                    <a:pt x="1474788" y="2290762"/>
                  </a:lnTo>
                  <a:close/>
                  <a:moveTo>
                    <a:pt x="1243723" y="2290762"/>
                  </a:moveTo>
                  <a:lnTo>
                    <a:pt x="1335088" y="2290762"/>
                  </a:lnTo>
                  <a:lnTo>
                    <a:pt x="1333507" y="2293338"/>
                  </a:lnTo>
                  <a:lnTo>
                    <a:pt x="1334140" y="2294948"/>
                  </a:lnTo>
                  <a:lnTo>
                    <a:pt x="1334140" y="2297202"/>
                  </a:lnTo>
                  <a:lnTo>
                    <a:pt x="1334456" y="2300422"/>
                  </a:lnTo>
                  <a:lnTo>
                    <a:pt x="1334456" y="2305252"/>
                  </a:lnTo>
                  <a:lnTo>
                    <a:pt x="1333824" y="2310726"/>
                  </a:lnTo>
                  <a:lnTo>
                    <a:pt x="1332559" y="2318132"/>
                  </a:lnTo>
                  <a:lnTo>
                    <a:pt x="1330978" y="2327148"/>
                  </a:lnTo>
                  <a:lnTo>
                    <a:pt x="1329398" y="2328114"/>
                  </a:lnTo>
                  <a:lnTo>
                    <a:pt x="1327185" y="2328436"/>
                  </a:lnTo>
                  <a:lnTo>
                    <a:pt x="1321494" y="2328758"/>
                  </a:lnTo>
                  <a:lnTo>
                    <a:pt x="1311061" y="2329080"/>
                  </a:lnTo>
                  <a:lnTo>
                    <a:pt x="1310113" y="2329080"/>
                  </a:lnTo>
                  <a:lnTo>
                    <a:pt x="1309797" y="2329080"/>
                  </a:lnTo>
                  <a:lnTo>
                    <a:pt x="1309165" y="2328114"/>
                  </a:lnTo>
                  <a:lnTo>
                    <a:pt x="1308848" y="2326826"/>
                  </a:lnTo>
                  <a:lnTo>
                    <a:pt x="1307900" y="2325860"/>
                  </a:lnTo>
                  <a:lnTo>
                    <a:pt x="1306952" y="2324894"/>
                  </a:lnTo>
                  <a:lnTo>
                    <a:pt x="1306003" y="2324572"/>
                  </a:lnTo>
                  <a:lnTo>
                    <a:pt x="1305371" y="2324894"/>
                  </a:lnTo>
                  <a:lnTo>
                    <a:pt x="1302842" y="2326182"/>
                  </a:lnTo>
                  <a:lnTo>
                    <a:pt x="1298732" y="2328758"/>
                  </a:lnTo>
                  <a:lnTo>
                    <a:pt x="1289880" y="2334875"/>
                  </a:lnTo>
                  <a:lnTo>
                    <a:pt x="1281028" y="2340993"/>
                  </a:lnTo>
                  <a:lnTo>
                    <a:pt x="1271228" y="2346467"/>
                  </a:lnTo>
                  <a:lnTo>
                    <a:pt x="1266485" y="2349043"/>
                  </a:lnTo>
                  <a:lnTo>
                    <a:pt x="1261111" y="2351297"/>
                  </a:lnTo>
                  <a:lnTo>
                    <a:pt x="1256053" y="2353229"/>
                  </a:lnTo>
                  <a:lnTo>
                    <a:pt x="1250362" y="2355161"/>
                  </a:lnTo>
                  <a:lnTo>
                    <a:pt x="1244356" y="2356127"/>
                  </a:lnTo>
                  <a:lnTo>
                    <a:pt x="1238349" y="2357415"/>
                  </a:lnTo>
                  <a:lnTo>
                    <a:pt x="1232026" y="2358703"/>
                  </a:lnTo>
                  <a:lnTo>
                    <a:pt x="1225387" y="2359025"/>
                  </a:lnTo>
                  <a:lnTo>
                    <a:pt x="1218116" y="2359025"/>
                  </a:lnTo>
                  <a:lnTo>
                    <a:pt x="1211161" y="2358703"/>
                  </a:lnTo>
                  <a:lnTo>
                    <a:pt x="1205154" y="2357737"/>
                  </a:lnTo>
                  <a:lnTo>
                    <a:pt x="1200096" y="2357093"/>
                  </a:lnTo>
                  <a:lnTo>
                    <a:pt x="1195986" y="2355483"/>
                  </a:lnTo>
                  <a:lnTo>
                    <a:pt x="1193141" y="2353873"/>
                  </a:lnTo>
                  <a:lnTo>
                    <a:pt x="1190295" y="2352585"/>
                  </a:lnTo>
                  <a:lnTo>
                    <a:pt x="1189031" y="2350009"/>
                  </a:lnTo>
                  <a:lnTo>
                    <a:pt x="1187766" y="2348399"/>
                  </a:lnTo>
                  <a:lnTo>
                    <a:pt x="1187450" y="2345501"/>
                  </a:lnTo>
                  <a:lnTo>
                    <a:pt x="1187766" y="2343247"/>
                  </a:lnTo>
                  <a:lnTo>
                    <a:pt x="1188715" y="2340671"/>
                  </a:lnTo>
                  <a:lnTo>
                    <a:pt x="1189663" y="2337451"/>
                  </a:lnTo>
                  <a:lnTo>
                    <a:pt x="1191560" y="2334875"/>
                  </a:lnTo>
                  <a:lnTo>
                    <a:pt x="1193457" y="2331978"/>
                  </a:lnTo>
                  <a:lnTo>
                    <a:pt x="1195986" y="2328758"/>
                  </a:lnTo>
                  <a:lnTo>
                    <a:pt x="1201676" y="2322640"/>
                  </a:lnTo>
                  <a:lnTo>
                    <a:pt x="1208315" y="2316522"/>
                  </a:lnTo>
                  <a:lnTo>
                    <a:pt x="1215271" y="2310404"/>
                  </a:lnTo>
                  <a:lnTo>
                    <a:pt x="1222226" y="2305252"/>
                  </a:lnTo>
                  <a:lnTo>
                    <a:pt x="1228865" y="2300422"/>
                  </a:lnTo>
                  <a:lnTo>
                    <a:pt x="1239613" y="2293338"/>
                  </a:lnTo>
                  <a:lnTo>
                    <a:pt x="1243723" y="2290762"/>
                  </a:lnTo>
                  <a:close/>
                  <a:moveTo>
                    <a:pt x="1481543" y="1798637"/>
                  </a:moveTo>
                  <a:lnTo>
                    <a:pt x="1701801" y="1798637"/>
                  </a:lnTo>
                  <a:lnTo>
                    <a:pt x="1567093" y="2273300"/>
                  </a:lnTo>
                  <a:lnTo>
                    <a:pt x="1465263" y="2273300"/>
                  </a:lnTo>
                  <a:lnTo>
                    <a:pt x="1481543" y="1798637"/>
                  </a:lnTo>
                  <a:close/>
                  <a:moveTo>
                    <a:pt x="1119188" y="1798637"/>
                  </a:moveTo>
                  <a:lnTo>
                    <a:pt x="1336331" y="1798637"/>
                  </a:lnTo>
                  <a:lnTo>
                    <a:pt x="1346201" y="2272028"/>
                  </a:lnTo>
                  <a:lnTo>
                    <a:pt x="1240177" y="2273300"/>
                  </a:lnTo>
                  <a:lnTo>
                    <a:pt x="1119188" y="1798637"/>
                  </a:lnTo>
                  <a:close/>
                  <a:moveTo>
                    <a:pt x="2677270" y="1559805"/>
                  </a:moveTo>
                  <a:lnTo>
                    <a:pt x="2530833" y="1600780"/>
                  </a:lnTo>
                  <a:lnTo>
                    <a:pt x="2674417" y="1589663"/>
                  </a:lnTo>
                  <a:lnTo>
                    <a:pt x="2677270" y="1559805"/>
                  </a:lnTo>
                  <a:close/>
                  <a:moveTo>
                    <a:pt x="64561" y="1559805"/>
                  </a:moveTo>
                  <a:lnTo>
                    <a:pt x="67742" y="1589663"/>
                  </a:lnTo>
                  <a:lnTo>
                    <a:pt x="211812" y="1600780"/>
                  </a:lnTo>
                  <a:lnTo>
                    <a:pt x="64561" y="1559805"/>
                  </a:lnTo>
                  <a:close/>
                  <a:moveTo>
                    <a:pt x="1743293" y="1510232"/>
                  </a:moveTo>
                  <a:lnTo>
                    <a:pt x="1815377" y="1673934"/>
                  </a:lnTo>
                  <a:lnTo>
                    <a:pt x="2196121" y="1673934"/>
                  </a:lnTo>
                  <a:lnTo>
                    <a:pt x="2051635" y="1522922"/>
                  </a:lnTo>
                  <a:lnTo>
                    <a:pt x="1743293" y="1510232"/>
                  </a:lnTo>
                  <a:close/>
                  <a:moveTo>
                    <a:pt x="1093583" y="1510232"/>
                  </a:moveTo>
                  <a:lnTo>
                    <a:pt x="785241" y="1522922"/>
                  </a:lnTo>
                  <a:lnTo>
                    <a:pt x="641072" y="1673934"/>
                  </a:lnTo>
                  <a:lnTo>
                    <a:pt x="1021499" y="1673934"/>
                  </a:lnTo>
                  <a:lnTo>
                    <a:pt x="1093583" y="1510232"/>
                  </a:lnTo>
                  <a:close/>
                  <a:moveTo>
                    <a:pt x="840494" y="1363662"/>
                  </a:moveTo>
                  <a:lnTo>
                    <a:pt x="1955417" y="1363662"/>
                  </a:lnTo>
                  <a:lnTo>
                    <a:pt x="2368551" y="1768475"/>
                  </a:lnTo>
                  <a:lnTo>
                    <a:pt x="398463" y="1768475"/>
                  </a:lnTo>
                  <a:lnTo>
                    <a:pt x="840494" y="1363662"/>
                  </a:lnTo>
                  <a:close/>
                  <a:moveTo>
                    <a:pt x="1125700" y="1131888"/>
                  </a:moveTo>
                  <a:lnTo>
                    <a:pt x="1123793" y="1132523"/>
                  </a:lnTo>
                  <a:lnTo>
                    <a:pt x="1121569" y="1134110"/>
                  </a:lnTo>
                  <a:lnTo>
                    <a:pt x="1118710" y="1136650"/>
                  </a:lnTo>
                  <a:lnTo>
                    <a:pt x="1111084" y="1144270"/>
                  </a:lnTo>
                  <a:lnTo>
                    <a:pt x="1101553" y="1155065"/>
                  </a:lnTo>
                  <a:lnTo>
                    <a:pt x="1077405" y="1184275"/>
                  </a:lnTo>
                  <a:lnTo>
                    <a:pt x="1046268" y="1220153"/>
                  </a:lnTo>
                  <a:lnTo>
                    <a:pt x="1059613" y="1236028"/>
                  </a:lnTo>
                  <a:lnTo>
                    <a:pt x="1064696" y="1242378"/>
                  </a:lnTo>
                  <a:lnTo>
                    <a:pt x="1070098" y="1248093"/>
                  </a:lnTo>
                  <a:lnTo>
                    <a:pt x="1074546" y="1252538"/>
                  </a:lnTo>
                  <a:lnTo>
                    <a:pt x="1078994" y="1256665"/>
                  </a:lnTo>
                  <a:lnTo>
                    <a:pt x="1083124" y="1260158"/>
                  </a:lnTo>
                  <a:lnTo>
                    <a:pt x="1087890" y="1263333"/>
                  </a:lnTo>
                  <a:lnTo>
                    <a:pt x="1092656" y="1266508"/>
                  </a:lnTo>
                  <a:lnTo>
                    <a:pt x="1098375" y="1269365"/>
                  </a:lnTo>
                  <a:lnTo>
                    <a:pt x="1111084" y="1276350"/>
                  </a:lnTo>
                  <a:lnTo>
                    <a:pt x="1127606" y="1284605"/>
                  </a:lnTo>
                  <a:lnTo>
                    <a:pt x="1149529" y="1295400"/>
                  </a:lnTo>
                  <a:lnTo>
                    <a:pt x="1139362" y="1143953"/>
                  </a:lnTo>
                  <a:lnTo>
                    <a:pt x="1136185" y="1141413"/>
                  </a:lnTo>
                  <a:lnTo>
                    <a:pt x="1133325" y="1138238"/>
                  </a:lnTo>
                  <a:lnTo>
                    <a:pt x="1126971" y="1132205"/>
                  </a:lnTo>
                  <a:lnTo>
                    <a:pt x="1126017" y="1131888"/>
                  </a:lnTo>
                  <a:lnTo>
                    <a:pt x="1125700" y="1131888"/>
                  </a:lnTo>
                  <a:close/>
                  <a:moveTo>
                    <a:pt x="505679" y="1004887"/>
                  </a:moveTo>
                  <a:lnTo>
                    <a:pt x="511721" y="1004887"/>
                  </a:lnTo>
                  <a:lnTo>
                    <a:pt x="517446" y="1005205"/>
                  </a:lnTo>
                  <a:lnTo>
                    <a:pt x="522535" y="1006158"/>
                  </a:lnTo>
                  <a:lnTo>
                    <a:pt x="528259" y="1007746"/>
                  </a:lnTo>
                  <a:lnTo>
                    <a:pt x="533348" y="1009969"/>
                  </a:lnTo>
                  <a:lnTo>
                    <a:pt x="538436" y="1012828"/>
                  </a:lnTo>
                  <a:lnTo>
                    <a:pt x="543207" y="1015687"/>
                  </a:lnTo>
                  <a:lnTo>
                    <a:pt x="548296" y="1019498"/>
                  </a:lnTo>
                  <a:lnTo>
                    <a:pt x="552748" y="1023310"/>
                  </a:lnTo>
                  <a:lnTo>
                    <a:pt x="557201" y="1028075"/>
                  </a:lnTo>
                  <a:lnTo>
                    <a:pt x="561335" y="1033157"/>
                  </a:lnTo>
                  <a:lnTo>
                    <a:pt x="566106" y="1038239"/>
                  </a:lnTo>
                  <a:lnTo>
                    <a:pt x="570240" y="1044274"/>
                  </a:lnTo>
                  <a:lnTo>
                    <a:pt x="573738" y="1050309"/>
                  </a:lnTo>
                  <a:lnTo>
                    <a:pt x="577555" y="1056980"/>
                  </a:lnTo>
                  <a:lnTo>
                    <a:pt x="581371" y="1063968"/>
                  </a:lnTo>
                  <a:lnTo>
                    <a:pt x="585188" y="1071274"/>
                  </a:lnTo>
                  <a:lnTo>
                    <a:pt x="588686" y="1078897"/>
                  </a:lnTo>
                  <a:lnTo>
                    <a:pt x="591867" y="1086838"/>
                  </a:lnTo>
                  <a:lnTo>
                    <a:pt x="598227" y="1103673"/>
                  </a:lnTo>
                  <a:lnTo>
                    <a:pt x="603952" y="1121461"/>
                  </a:lnTo>
                  <a:lnTo>
                    <a:pt x="609677" y="1140202"/>
                  </a:lnTo>
                  <a:lnTo>
                    <a:pt x="614447" y="1159260"/>
                  </a:lnTo>
                  <a:lnTo>
                    <a:pt x="619218" y="1179589"/>
                  </a:lnTo>
                  <a:lnTo>
                    <a:pt x="623670" y="1200553"/>
                  </a:lnTo>
                  <a:lnTo>
                    <a:pt x="627487" y="1221518"/>
                  </a:lnTo>
                  <a:lnTo>
                    <a:pt x="630667" y="1242799"/>
                  </a:lnTo>
                  <a:lnTo>
                    <a:pt x="634165" y="1264399"/>
                  </a:lnTo>
                  <a:lnTo>
                    <a:pt x="636710" y="1285681"/>
                  </a:lnTo>
                  <a:lnTo>
                    <a:pt x="639254" y="1306963"/>
                  </a:lnTo>
                  <a:lnTo>
                    <a:pt x="641798" y="1327927"/>
                  </a:lnTo>
                  <a:lnTo>
                    <a:pt x="643389" y="1348574"/>
                  </a:lnTo>
                  <a:lnTo>
                    <a:pt x="644979" y="1368903"/>
                  </a:lnTo>
                  <a:lnTo>
                    <a:pt x="647841" y="1407337"/>
                  </a:lnTo>
                  <a:lnTo>
                    <a:pt x="649431" y="1441960"/>
                  </a:lnTo>
                  <a:lnTo>
                    <a:pt x="650703" y="1471501"/>
                  </a:lnTo>
                  <a:lnTo>
                    <a:pt x="651021" y="1495641"/>
                  </a:lnTo>
                  <a:lnTo>
                    <a:pt x="645933" y="1500088"/>
                  </a:lnTo>
                  <a:lnTo>
                    <a:pt x="640526" y="1461971"/>
                  </a:lnTo>
                  <a:lnTo>
                    <a:pt x="635120" y="1423219"/>
                  </a:lnTo>
                  <a:lnTo>
                    <a:pt x="629713" y="1515335"/>
                  </a:lnTo>
                  <a:lnTo>
                    <a:pt x="623988" y="1520417"/>
                  </a:lnTo>
                  <a:lnTo>
                    <a:pt x="225488" y="1414008"/>
                  </a:lnTo>
                  <a:lnTo>
                    <a:pt x="154884" y="1399079"/>
                  </a:lnTo>
                  <a:lnTo>
                    <a:pt x="603316" y="1539476"/>
                  </a:lnTo>
                  <a:lnTo>
                    <a:pt x="319945" y="1798670"/>
                  </a:lnTo>
                  <a:lnTo>
                    <a:pt x="585824" y="1798670"/>
                  </a:lnTo>
                  <a:lnTo>
                    <a:pt x="752475" y="1798670"/>
                  </a:lnTo>
                  <a:lnTo>
                    <a:pt x="687596" y="2326906"/>
                  </a:lnTo>
                  <a:lnTo>
                    <a:pt x="595365" y="2326906"/>
                  </a:lnTo>
                  <a:lnTo>
                    <a:pt x="586778" y="1847904"/>
                  </a:lnTo>
                  <a:lnTo>
                    <a:pt x="581371" y="1857433"/>
                  </a:lnTo>
                  <a:lnTo>
                    <a:pt x="578509" y="1862516"/>
                  </a:lnTo>
                  <a:lnTo>
                    <a:pt x="575329" y="1866963"/>
                  </a:lnTo>
                  <a:lnTo>
                    <a:pt x="531758" y="2443162"/>
                  </a:lnTo>
                  <a:lnTo>
                    <a:pt x="415356" y="2443162"/>
                  </a:lnTo>
                  <a:lnTo>
                    <a:pt x="356837" y="1985125"/>
                  </a:lnTo>
                  <a:lnTo>
                    <a:pt x="349840" y="1985760"/>
                  </a:lnTo>
                  <a:lnTo>
                    <a:pt x="346024" y="1986078"/>
                  </a:lnTo>
                  <a:lnTo>
                    <a:pt x="342207" y="1986078"/>
                  </a:lnTo>
                  <a:lnTo>
                    <a:pt x="337437" y="1985760"/>
                  </a:lnTo>
                  <a:lnTo>
                    <a:pt x="332348" y="1985443"/>
                  </a:lnTo>
                  <a:lnTo>
                    <a:pt x="145661" y="1959078"/>
                  </a:lnTo>
                  <a:lnTo>
                    <a:pt x="141208" y="1957490"/>
                  </a:lnTo>
                  <a:lnTo>
                    <a:pt x="137074" y="1955267"/>
                  </a:lnTo>
                  <a:lnTo>
                    <a:pt x="133257" y="1952726"/>
                  </a:lnTo>
                  <a:lnTo>
                    <a:pt x="129441" y="1949867"/>
                  </a:lnTo>
                  <a:lnTo>
                    <a:pt x="125624" y="1946055"/>
                  </a:lnTo>
                  <a:lnTo>
                    <a:pt x="122126" y="1941926"/>
                  </a:lnTo>
                  <a:lnTo>
                    <a:pt x="119264" y="1937479"/>
                  </a:lnTo>
                  <a:lnTo>
                    <a:pt x="116401" y="1932397"/>
                  </a:lnTo>
                  <a:lnTo>
                    <a:pt x="113539" y="1927632"/>
                  </a:lnTo>
                  <a:lnTo>
                    <a:pt x="110995" y="1921914"/>
                  </a:lnTo>
                  <a:lnTo>
                    <a:pt x="108768" y="1916197"/>
                  </a:lnTo>
                  <a:lnTo>
                    <a:pt x="106542" y="1910162"/>
                  </a:lnTo>
                  <a:lnTo>
                    <a:pt x="102408" y="1897774"/>
                  </a:lnTo>
                  <a:lnTo>
                    <a:pt x="98909" y="1885068"/>
                  </a:lnTo>
                  <a:lnTo>
                    <a:pt x="96365" y="1872363"/>
                  </a:lnTo>
                  <a:lnTo>
                    <a:pt x="93503" y="1859339"/>
                  </a:lnTo>
                  <a:lnTo>
                    <a:pt x="90004" y="1836152"/>
                  </a:lnTo>
                  <a:lnTo>
                    <a:pt x="86824" y="1817728"/>
                  </a:lnTo>
                  <a:lnTo>
                    <a:pt x="85234" y="1811058"/>
                  </a:lnTo>
                  <a:lnTo>
                    <a:pt x="84280" y="1806293"/>
                  </a:lnTo>
                  <a:lnTo>
                    <a:pt x="83962" y="1800894"/>
                  </a:lnTo>
                  <a:lnTo>
                    <a:pt x="76965" y="1730695"/>
                  </a:lnTo>
                  <a:lnTo>
                    <a:pt x="69968" y="1653826"/>
                  </a:lnTo>
                  <a:lnTo>
                    <a:pt x="62017" y="1556628"/>
                  </a:lnTo>
                  <a:lnTo>
                    <a:pt x="52158" y="1552499"/>
                  </a:lnTo>
                  <a:lnTo>
                    <a:pt x="43571" y="1548687"/>
                  </a:lnTo>
                  <a:lnTo>
                    <a:pt x="35938" y="1545511"/>
                  </a:lnTo>
                  <a:lnTo>
                    <a:pt x="29895" y="1542017"/>
                  </a:lnTo>
                  <a:lnTo>
                    <a:pt x="25443" y="1538523"/>
                  </a:lnTo>
                  <a:lnTo>
                    <a:pt x="23535" y="1536617"/>
                  </a:lnTo>
                  <a:lnTo>
                    <a:pt x="21944" y="1535346"/>
                  </a:lnTo>
                  <a:lnTo>
                    <a:pt x="20990" y="1533758"/>
                  </a:lnTo>
                  <a:lnTo>
                    <a:pt x="20354" y="1532170"/>
                  </a:lnTo>
                  <a:lnTo>
                    <a:pt x="19718" y="1530582"/>
                  </a:lnTo>
                  <a:lnTo>
                    <a:pt x="20354" y="1529311"/>
                  </a:lnTo>
                  <a:lnTo>
                    <a:pt x="17492" y="1522641"/>
                  </a:lnTo>
                  <a:lnTo>
                    <a:pt x="15266" y="1515017"/>
                  </a:lnTo>
                  <a:lnTo>
                    <a:pt x="12721" y="1504853"/>
                  </a:lnTo>
                  <a:lnTo>
                    <a:pt x="10495" y="1493100"/>
                  </a:lnTo>
                  <a:lnTo>
                    <a:pt x="8269" y="1479759"/>
                  </a:lnTo>
                  <a:lnTo>
                    <a:pt x="6043" y="1465148"/>
                  </a:lnTo>
                  <a:lnTo>
                    <a:pt x="4134" y="1449583"/>
                  </a:lnTo>
                  <a:lnTo>
                    <a:pt x="2544" y="1432431"/>
                  </a:lnTo>
                  <a:lnTo>
                    <a:pt x="954" y="1414325"/>
                  </a:lnTo>
                  <a:lnTo>
                    <a:pt x="318" y="1395267"/>
                  </a:lnTo>
                  <a:lnTo>
                    <a:pt x="0" y="1375256"/>
                  </a:lnTo>
                  <a:lnTo>
                    <a:pt x="318" y="1354926"/>
                  </a:lnTo>
                  <a:lnTo>
                    <a:pt x="954" y="1333962"/>
                  </a:lnTo>
                  <a:lnTo>
                    <a:pt x="2544" y="1312363"/>
                  </a:lnTo>
                  <a:lnTo>
                    <a:pt x="4452" y="1290763"/>
                  </a:lnTo>
                  <a:lnTo>
                    <a:pt x="7315" y="1268846"/>
                  </a:lnTo>
                  <a:lnTo>
                    <a:pt x="11131" y="1246929"/>
                  </a:lnTo>
                  <a:lnTo>
                    <a:pt x="13357" y="1236447"/>
                  </a:lnTo>
                  <a:lnTo>
                    <a:pt x="15584" y="1225647"/>
                  </a:lnTo>
                  <a:lnTo>
                    <a:pt x="18446" y="1214847"/>
                  </a:lnTo>
                  <a:lnTo>
                    <a:pt x="21308" y="1204047"/>
                  </a:lnTo>
                  <a:lnTo>
                    <a:pt x="24489" y="1193248"/>
                  </a:lnTo>
                  <a:lnTo>
                    <a:pt x="27669" y="1183083"/>
                  </a:lnTo>
                  <a:lnTo>
                    <a:pt x="31486" y="1172601"/>
                  </a:lnTo>
                  <a:lnTo>
                    <a:pt x="35302" y="1162436"/>
                  </a:lnTo>
                  <a:lnTo>
                    <a:pt x="39436" y="1152272"/>
                  </a:lnTo>
                  <a:lnTo>
                    <a:pt x="43889" y="1142425"/>
                  </a:lnTo>
                  <a:lnTo>
                    <a:pt x="48978" y="1132578"/>
                  </a:lnTo>
                  <a:lnTo>
                    <a:pt x="54066" y="1123367"/>
                  </a:lnTo>
                  <a:lnTo>
                    <a:pt x="59473" y="1113838"/>
                  </a:lnTo>
                  <a:lnTo>
                    <a:pt x="64879" y="1104944"/>
                  </a:lnTo>
                  <a:lnTo>
                    <a:pt x="70922" y="1096050"/>
                  </a:lnTo>
                  <a:lnTo>
                    <a:pt x="77601" y="1087473"/>
                  </a:lnTo>
                  <a:lnTo>
                    <a:pt x="84280" y="1079215"/>
                  </a:lnTo>
                  <a:lnTo>
                    <a:pt x="91276" y="1071274"/>
                  </a:lnTo>
                  <a:lnTo>
                    <a:pt x="98591" y="1063968"/>
                  </a:lnTo>
                  <a:lnTo>
                    <a:pt x="106542" y="1056662"/>
                  </a:lnTo>
                  <a:lnTo>
                    <a:pt x="114811" y="1049674"/>
                  </a:lnTo>
                  <a:lnTo>
                    <a:pt x="123080" y="1043321"/>
                  </a:lnTo>
                  <a:lnTo>
                    <a:pt x="131985" y="1036651"/>
                  </a:lnTo>
                  <a:lnTo>
                    <a:pt x="141526" y="1031251"/>
                  </a:lnTo>
                  <a:lnTo>
                    <a:pt x="150749" y="1025851"/>
                  </a:lnTo>
                  <a:lnTo>
                    <a:pt x="160926" y="1021087"/>
                  </a:lnTo>
                  <a:lnTo>
                    <a:pt x="171740" y="1016322"/>
                  </a:lnTo>
                  <a:lnTo>
                    <a:pt x="182553" y="1012193"/>
                  </a:lnTo>
                  <a:lnTo>
                    <a:pt x="193684" y="1009016"/>
                  </a:lnTo>
                  <a:lnTo>
                    <a:pt x="205452" y="1005522"/>
                  </a:lnTo>
                  <a:lnTo>
                    <a:pt x="209904" y="1005522"/>
                  </a:lnTo>
                  <a:lnTo>
                    <a:pt x="218809" y="1005840"/>
                  </a:lnTo>
                  <a:lnTo>
                    <a:pt x="243298" y="1007428"/>
                  </a:lnTo>
                  <a:lnTo>
                    <a:pt x="280508" y="1009969"/>
                  </a:lnTo>
                  <a:lnTo>
                    <a:pt x="409313" y="1420361"/>
                  </a:lnTo>
                  <a:lnTo>
                    <a:pt x="397228" y="1297751"/>
                  </a:lnTo>
                  <a:lnTo>
                    <a:pt x="390867" y="1077309"/>
                  </a:lnTo>
                  <a:lnTo>
                    <a:pt x="382598" y="1056345"/>
                  </a:lnTo>
                  <a:lnTo>
                    <a:pt x="399136" y="1028392"/>
                  </a:lnTo>
                  <a:lnTo>
                    <a:pt x="436029" y="1028392"/>
                  </a:lnTo>
                  <a:lnTo>
                    <a:pt x="450976" y="1056345"/>
                  </a:lnTo>
                  <a:lnTo>
                    <a:pt x="443979" y="1081438"/>
                  </a:lnTo>
                  <a:lnTo>
                    <a:pt x="489141" y="1401937"/>
                  </a:lnTo>
                  <a:lnTo>
                    <a:pt x="481508" y="1015369"/>
                  </a:lnTo>
                  <a:lnTo>
                    <a:pt x="489459" y="1011875"/>
                  </a:lnTo>
                  <a:lnTo>
                    <a:pt x="495501" y="1009016"/>
                  </a:lnTo>
                  <a:lnTo>
                    <a:pt x="499000" y="1006793"/>
                  </a:lnTo>
                  <a:lnTo>
                    <a:pt x="499636" y="1005840"/>
                  </a:lnTo>
                  <a:lnTo>
                    <a:pt x="499954" y="1005522"/>
                  </a:lnTo>
                  <a:lnTo>
                    <a:pt x="505679" y="1004887"/>
                  </a:lnTo>
                  <a:close/>
                  <a:moveTo>
                    <a:pt x="2233205" y="1004887"/>
                  </a:moveTo>
                  <a:lnTo>
                    <a:pt x="2238276" y="1005205"/>
                  </a:lnTo>
                  <a:lnTo>
                    <a:pt x="2243665" y="1005522"/>
                  </a:lnTo>
                  <a:lnTo>
                    <a:pt x="2243665" y="1005840"/>
                  </a:lnTo>
                  <a:lnTo>
                    <a:pt x="2244299" y="1006793"/>
                  </a:lnTo>
                  <a:lnTo>
                    <a:pt x="2248102" y="1009016"/>
                  </a:lnTo>
                  <a:lnTo>
                    <a:pt x="2253808" y="1011875"/>
                  </a:lnTo>
                  <a:lnTo>
                    <a:pt x="2261732" y="1015369"/>
                  </a:lnTo>
                  <a:lnTo>
                    <a:pt x="2254441" y="1401937"/>
                  </a:lnTo>
                  <a:lnTo>
                    <a:pt x="2299133" y="1081438"/>
                  </a:lnTo>
                  <a:lnTo>
                    <a:pt x="2292160" y="1056345"/>
                  </a:lnTo>
                  <a:lnTo>
                    <a:pt x="2307374" y="1028392"/>
                  </a:lnTo>
                  <a:lnTo>
                    <a:pt x="2344142" y="1028392"/>
                  </a:lnTo>
                  <a:lnTo>
                    <a:pt x="2360307" y="1056345"/>
                  </a:lnTo>
                  <a:lnTo>
                    <a:pt x="2352066" y="1077309"/>
                  </a:lnTo>
                  <a:lnTo>
                    <a:pt x="2346044" y="1297751"/>
                  </a:lnTo>
                  <a:lnTo>
                    <a:pt x="2333682" y="1420361"/>
                  </a:lnTo>
                  <a:lnTo>
                    <a:pt x="2462052" y="1009969"/>
                  </a:lnTo>
                  <a:lnTo>
                    <a:pt x="2499137" y="1007428"/>
                  </a:lnTo>
                  <a:lnTo>
                    <a:pt x="2523860" y="1005840"/>
                  </a:lnTo>
                  <a:lnTo>
                    <a:pt x="2532735" y="1005522"/>
                  </a:lnTo>
                  <a:lnTo>
                    <a:pt x="2536855" y="1005522"/>
                  </a:lnTo>
                  <a:lnTo>
                    <a:pt x="2548266" y="1009016"/>
                  </a:lnTo>
                  <a:lnTo>
                    <a:pt x="2559677" y="1012193"/>
                  </a:lnTo>
                  <a:lnTo>
                    <a:pt x="2570453" y="1016322"/>
                  </a:lnTo>
                  <a:lnTo>
                    <a:pt x="2580913" y="1021087"/>
                  </a:lnTo>
                  <a:lnTo>
                    <a:pt x="2591056" y="1025851"/>
                  </a:lnTo>
                  <a:lnTo>
                    <a:pt x="2600882" y="1031251"/>
                  </a:lnTo>
                  <a:lnTo>
                    <a:pt x="2610391" y="1036651"/>
                  </a:lnTo>
                  <a:lnTo>
                    <a:pt x="2618949" y="1043321"/>
                  </a:lnTo>
                  <a:lnTo>
                    <a:pt x="2627507" y="1049674"/>
                  </a:lnTo>
                  <a:lnTo>
                    <a:pt x="2635431" y="1056662"/>
                  </a:lnTo>
                  <a:lnTo>
                    <a:pt x="2643355" y="1063968"/>
                  </a:lnTo>
                  <a:lnTo>
                    <a:pt x="2650962" y="1071274"/>
                  </a:lnTo>
                  <a:lnTo>
                    <a:pt x="2657618" y="1079215"/>
                  </a:lnTo>
                  <a:lnTo>
                    <a:pt x="2664274" y="1087473"/>
                  </a:lnTo>
                  <a:lnTo>
                    <a:pt x="2670614" y="1096050"/>
                  </a:lnTo>
                  <a:lnTo>
                    <a:pt x="2676636" y="1104944"/>
                  </a:lnTo>
                  <a:lnTo>
                    <a:pt x="2682341" y="1113838"/>
                  </a:lnTo>
                  <a:lnTo>
                    <a:pt x="2688047" y="1123367"/>
                  </a:lnTo>
                  <a:lnTo>
                    <a:pt x="2692801" y="1132578"/>
                  </a:lnTo>
                  <a:lnTo>
                    <a:pt x="2697872" y="1142425"/>
                  </a:lnTo>
                  <a:lnTo>
                    <a:pt x="2702310" y="1152272"/>
                  </a:lnTo>
                  <a:lnTo>
                    <a:pt x="2706430" y="1162436"/>
                  </a:lnTo>
                  <a:lnTo>
                    <a:pt x="2710551" y="1172601"/>
                  </a:lnTo>
                  <a:lnTo>
                    <a:pt x="2714037" y="1183083"/>
                  </a:lnTo>
                  <a:lnTo>
                    <a:pt x="2717207" y="1193248"/>
                  </a:lnTo>
                  <a:lnTo>
                    <a:pt x="2720694" y="1204047"/>
                  </a:lnTo>
                  <a:lnTo>
                    <a:pt x="2723229" y="1214847"/>
                  </a:lnTo>
                  <a:lnTo>
                    <a:pt x="2726082" y="1225647"/>
                  </a:lnTo>
                  <a:lnTo>
                    <a:pt x="2728618" y="1236447"/>
                  </a:lnTo>
                  <a:lnTo>
                    <a:pt x="2730836" y="1246929"/>
                  </a:lnTo>
                  <a:lnTo>
                    <a:pt x="2734640" y="1268846"/>
                  </a:lnTo>
                  <a:lnTo>
                    <a:pt x="2737176" y="1290763"/>
                  </a:lnTo>
                  <a:lnTo>
                    <a:pt x="2739394" y="1312363"/>
                  </a:lnTo>
                  <a:lnTo>
                    <a:pt x="2740979" y="1333962"/>
                  </a:lnTo>
                  <a:lnTo>
                    <a:pt x="2741613" y="1354926"/>
                  </a:lnTo>
                  <a:lnTo>
                    <a:pt x="2741613" y="1375256"/>
                  </a:lnTo>
                  <a:lnTo>
                    <a:pt x="2741296" y="1395267"/>
                  </a:lnTo>
                  <a:lnTo>
                    <a:pt x="2740662" y="1414325"/>
                  </a:lnTo>
                  <a:lnTo>
                    <a:pt x="2739394" y="1432431"/>
                  </a:lnTo>
                  <a:lnTo>
                    <a:pt x="2737493" y="1449583"/>
                  </a:lnTo>
                  <a:lnTo>
                    <a:pt x="2735591" y="1465148"/>
                  </a:lnTo>
                  <a:lnTo>
                    <a:pt x="2733689" y="1479759"/>
                  </a:lnTo>
                  <a:lnTo>
                    <a:pt x="2731470" y="1493100"/>
                  </a:lnTo>
                  <a:lnTo>
                    <a:pt x="2728935" y="1504853"/>
                  </a:lnTo>
                  <a:lnTo>
                    <a:pt x="2726716" y="1515017"/>
                  </a:lnTo>
                  <a:lnTo>
                    <a:pt x="2724180" y="1522641"/>
                  </a:lnTo>
                  <a:lnTo>
                    <a:pt x="2721962" y="1529311"/>
                  </a:lnTo>
                  <a:lnTo>
                    <a:pt x="2721962" y="1530582"/>
                  </a:lnTo>
                  <a:lnTo>
                    <a:pt x="2721328" y="1532170"/>
                  </a:lnTo>
                  <a:lnTo>
                    <a:pt x="2720694" y="1533758"/>
                  </a:lnTo>
                  <a:lnTo>
                    <a:pt x="2719426" y="1535346"/>
                  </a:lnTo>
                  <a:lnTo>
                    <a:pt x="2718158" y="1536617"/>
                  </a:lnTo>
                  <a:lnTo>
                    <a:pt x="2716573" y="1538523"/>
                  </a:lnTo>
                  <a:lnTo>
                    <a:pt x="2711819" y="1542017"/>
                  </a:lnTo>
                  <a:lnTo>
                    <a:pt x="2705796" y="1545511"/>
                  </a:lnTo>
                  <a:lnTo>
                    <a:pt x="2698506" y="1548687"/>
                  </a:lnTo>
                  <a:lnTo>
                    <a:pt x="2689948" y="1552499"/>
                  </a:lnTo>
                  <a:lnTo>
                    <a:pt x="2680122" y="1556628"/>
                  </a:lnTo>
                  <a:lnTo>
                    <a:pt x="2671881" y="1653826"/>
                  </a:lnTo>
                  <a:lnTo>
                    <a:pt x="2664908" y="1730695"/>
                  </a:lnTo>
                  <a:lnTo>
                    <a:pt x="2657935" y="1800894"/>
                  </a:lnTo>
                  <a:lnTo>
                    <a:pt x="2657618" y="1806293"/>
                  </a:lnTo>
                  <a:lnTo>
                    <a:pt x="2656350" y="1811058"/>
                  </a:lnTo>
                  <a:lnTo>
                    <a:pt x="2655399" y="1817728"/>
                  </a:lnTo>
                  <a:lnTo>
                    <a:pt x="2652230" y="1836152"/>
                  </a:lnTo>
                  <a:lnTo>
                    <a:pt x="2648109" y="1859339"/>
                  </a:lnTo>
                  <a:lnTo>
                    <a:pt x="2645890" y="1872363"/>
                  </a:lnTo>
                  <a:lnTo>
                    <a:pt x="2643038" y="1885068"/>
                  </a:lnTo>
                  <a:lnTo>
                    <a:pt x="2639551" y="1897774"/>
                  </a:lnTo>
                  <a:lnTo>
                    <a:pt x="2635431" y="1910162"/>
                  </a:lnTo>
                  <a:lnTo>
                    <a:pt x="2633529" y="1916197"/>
                  </a:lnTo>
                  <a:lnTo>
                    <a:pt x="2630993" y="1921914"/>
                  </a:lnTo>
                  <a:lnTo>
                    <a:pt x="2628458" y="1927632"/>
                  </a:lnTo>
                  <a:lnTo>
                    <a:pt x="2625605" y="1932397"/>
                  </a:lnTo>
                  <a:lnTo>
                    <a:pt x="2622752" y="1937479"/>
                  </a:lnTo>
                  <a:lnTo>
                    <a:pt x="2619583" y="1941926"/>
                  </a:lnTo>
                  <a:lnTo>
                    <a:pt x="2616413" y="1946055"/>
                  </a:lnTo>
                  <a:lnTo>
                    <a:pt x="2612926" y="1949867"/>
                  </a:lnTo>
                  <a:lnTo>
                    <a:pt x="2609123" y="1952726"/>
                  </a:lnTo>
                  <a:lnTo>
                    <a:pt x="2605002" y="1955267"/>
                  </a:lnTo>
                  <a:lnTo>
                    <a:pt x="2600882" y="1957490"/>
                  </a:lnTo>
                  <a:lnTo>
                    <a:pt x="2596444" y="1959078"/>
                  </a:lnTo>
                  <a:lnTo>
                    <a:pt x="2410704" y="1985443"/>
                  </a:lnTo>
                  <a:lnTo>
                    <a:pt x="2405633" y="1985760"/>
                  </a:lnTo>
                  <a:lnTo>
                    <a:pt x="2400561" y="1986078"/>
                  </a:lnTo>
                  <a:lnTo>
                    <a:pt x="2397075" y="1986078"/>
                  </a:lnTo>
                  <a:lnTo>
                    <a:pt x="2393271" y="1985760"/>
                  </a:lnTo>
                  <a:lnTo>
                    <a:pt x="2385981" y="1985125"/>
                  </a:lnTo>
                  <a:lnTo>
                    <a:pt x="2327660" y="2443162"/>
                  </a:lnTo>
                  <a:lnTo>
                    <a:pt x="2211651" y="2443162"/>
                  </a:lnTo>
                  <a:lnTo>
                    <a:pt x="2168545" y="1866963"/>
                  </a:lnTo>
                  <a:lnTo>
                    <a:pt x="2165375" y="1862516"/>
                  </a:lnTo>
                  <a:lnTo>
                    <a:pt x="2162522" y="1857433"/>
                  </a:lnTo>
                  <a:lnTo>
                    <a:pt x="2156817" y="1847904"/>
                  </a:lnTo>
                  <a:lnTo>
                    <a:pt x="2148576" y="2326906"/>
                  </a:lnTo>
                  <a:lnTo>
                    <a:pt x="2063630" y="2320235"/>
                  </a:lnTo>
                  <a:lnTo>
                    <a:pt x="1992313" y="1798670"/>
                  </a:lnTo>
                  <a:lnTo>
                    <a:pt x="2157768" y="1798670"/>
                  </a:lnTo>
                  <a:lnTo>
                    <a:pt x="2443668" y="1798670"/>
                  </a:lnTo>
                  <a:lnTo>
                    <a:pt x="2170129" y="1529946"/>
                  </a:lnTo>
                  <a:lnTo>
                    <a:pt x="2587569" y="1399079"/>
                  </a:lnTo>
                  <a:lnTo>
                    <a:pt x="2517204" y="1414008"/>
                  </a:lnTo>
                  <a:lnTo>
                    <a:pt x="2151746" y="1511841"/>
                  </a:lnTo>
                  <a:lnTo>
                    <a:pt x="2111808" y="1472771"/>
                  </a:lnTo>
                  <a:lnTo>
                    <a:pt x="2108956" y="1423219"/>
                  </a:lnTo>
                  <a:lnTo>
                    <a:pt x="2103250" y="1464513"/>
                  </a:lnTo>
                  <a:lnTo>
                    <a:pt x="2093741" y="1455301"/>
                  </a:lnTo>
                  <a:lnTo>
                    <a:pt x="2095009" y="1426078"/>
                  </a:lnTo>
                  <a:lnTo>
                    <a:pt x="2096911" y="1393361"/>
                  </a:lnTo>
                  <a:lnTo>
                    <a:pt x="2099447" y="1358103"/>
                  </a:lnTo>
                  <a:lnTo>
                    <a:pt x="2103250" y="1320621"/>
                  </a:lnTo>
                  <a:lnTo>
                    <a:pt x="2105152" y="1301563"/>
                  </a:lnTo>
                  <a:lnTo>
                    <a:pt x="2107371" y="1282504"/>
                  </a:lnTo>
                  <a:lnTo>
                    <a:pt x="2109906" y="1262811"/>
                  </a:lnTo>
                  <a:lnTo>
                    <a:pt x="2113076" y="1243752"/>
                  </a:lnTo>
                  <a:lnTo>
                    <a:pt x="2115929" y="1224059"/>
                  </a:lnTo>
                  <a:lnTo>
                    <a:pt x="2119415" y="1205318"/>
                  </a:lnTo>
                  <a:lnTo>
                    <a:pt x="2123219" y="1186577"/>
                  </a:lnTo>
                  <a:lnTo>
                    <a:pt x="2127339" y="1168154"/>
                  </a:lnTo>
                  <a:lnTo>
                    <a:pt x="2131777" y="1150366"/>
                  </a:lnTo>
                  <a:lnTo>
                    <a:pt x="2136214" y="1133214"/>
                  </a:lnTo>
                  <a:lnTo>
                    <a:pt x="2140969" y="1116379"/>
                  </a:lnTo>
                  <a:lnTo>
                    <a:pt x="2146674" y="1100497"/>
                  </a:lnTo>
                  <a:lnTo>
                    <a:pt x="2152379" y="1085568"/>
                  </a:lnTo>
                  <a:lnTo>
                    <a:pt x="2158719" y="1071274"/>
                  </a:lnTo>
                  <a:lnTo>
                    <a:pt x="2165058" y="1058568"/>
                  </a:lnTo>
                  <a:lnTo>
                    <a:pt x="2168545" y="1052533"/>
                  </a:lnTo>
                  <a:lnTo>
                    <a:pt x="2172031" y="1046815"/>
                  </a:lnTo>
                  <a:lnTo>
                    <a:pt x="2175518" y="1041416"/>
                  </a:lnTo>
                  <a:lnTo>
                    <a:pt x="2179321" y="1036333"/>
                  </a:lnTo>
                  <a:lnTo>
                    <a:pt x="2183125" y="1031569"/>
                  </a:lnTo>
                  <a:lnTo>
                    <a:pt x="2187245" y="1027122"/>
                  </a:lnTo>
                  <a:lnTo>
                    <a:pt x="2191366" y="1023310"/>
                  </a:lnTo>
                  <a:lnTo>
                    <a:pt x="2195486" y="1019498"/>
                  </a:lnTo>
                  <a:lnTo>
                    <a:pt x="2199607" y="1016004"/>
                  </a:lnTo>
                  <a:lnTo>
                    <a:pt x="2204044" y="1013146"/>
                  </a:lnTo>
                  <a:lnTo>
                    <a:pt x="2208799" y="1010922"/>
                  </a:lnTo>
                  <a:lnTo>
                    <a:pt x="2213236" y="1008699"/>
                  </a:lnTo>
                  <a:lnTo>
                    <a:pt x="2217991" y="1007111"/>
                  </a:lnTo>
                  <a:lnTo>
                    <a:pt x="2223062" y="1005840"/>
                  </a:lnTo>
                  <a:lnTo>
                    <a:pt x="2227817" y="1005205"/>
                  </a:lnTo>
                  <a:lnTo>
                    <a:pt x="2233205" y="1004887"/>
                  </a:lnTo>
                  <a:close/>
                  <a:moveTo>
                    <a:pt x="1560668" y="914401"/>
                  </a:moveTo>
                  <a:lnTo>
                    <a:pt x="1571788" y="914401"/>
                  </a:lnTo>
                  <a:lnTo>
                    <a:pt x="1582591" y="915671"/>
                  </a:lnTo>
                  <a:lnTo>
                    <a:pt x="1594029" y="917258"/>
                  </a:lnTo>
                  <a:lnTo>
                    <a:pt x="1604514" y="919480"/>
                  </a:lnTo>
                  <a:lnTo>
                    <a:pt x="1615317" y="922021"/>
                  </a:lnTo>
                  <a:lnTo>
                    <a:pt x="1625802" y="925196"/>
                  </a:lnTo>
                  <a:lnTo>
                    <a:pt x="1636287" y="928688"/>
                  </a:lnTo>
                  <a:lnTo>
                    <a:pt x="1646772" y="933133"/>
                  </a:lnTo>
                  <a:lnTo>
                    <a:pt x="1656939" y="937261"/>
                  </a:lnTo>
                  <a:lnTo>
                    <a:pt x="1666788" y="942023"/>
                  </a:lnTo>
                  <a:lnTo>
                    <a:pt x="1676638" y="946786"/>
                  </a:lnTo>
                  <a:lnTo>
                    <a:pt x="1686487" y="952183"/>
                  </a:lnTo>
                  <a:lnTo>
                    <a:pt x="1695384" y="957263"/>
                  </a:lnTo>
                  <a:lnTo>
                    <a:pt x="1704598" y="962978"/>
                  </a:lnTo>
                  <a:lnTo>
                    <a:pt x="1712859" y="968693"/>
                  </a:lnTo>
                  <a:lnTo>
                    <a:pt x="1721120" y="974726"/>
                  </a:lnTo>
                  <a:lnTo>
                    <a:pt x="1729063" y="980441"/>
                  </a:lnTo>
                  <a:lnTo>
                    <a:pt x="1736371" y="986473"/>
                  </a:lnTo>
                  <a:lnTo>
                    <a:pt x="1750033" y="997586"/>
                  </a:lnTo>
                  <a:lnTo>
                    <a:pt x="1762106" y="1008698"/>
                  </a:lnTo>
                  <a:lnTo>
                    <a:pt x="1771956" y="1018858"/>
                  </a:lnTo>
                  <a:lnTo>
                    <a:pt x="1779264" y="1027748"/>
                  </a:lnTo>
                  <a:lnTo>
                    <a:pt x="1782441" y="1031558"/>
                  </a:lnTo>
                  <a:lnTo>
                    <a:pt x="1784665" y="1034733"/>
                  </a:lnTo>
                  <a:lnTo>
                    <a:pt x="1786254" y="1037908"/>
                  </a:lnTo>
                  <a:lnTo>
                    <a:pt x="1787207" y="1040448"/>
                  </a:lnTo>
                  <a:lnTo>
                    <a:pt x="1788160" y="1045845"/>
                  </a:lnTo>
                  <a:lnTo>
                    <a:pt x="1788478" y="1053783"/>
                  </a:lnTo>
                  <a:lnTo>
                    <a:pt x="1789113" y="1076643"/>
                  </a:lnTo>
                  <a:lnTo>
                    <a:pt x="1789113" y="1107440"/>
                  </a:lnTo>
                  <a:lnTo>
                    <a:pt x="1788478" y="1144588"/>
                  </a:lnTo>
                  <a:lnTo>
                    <a:pt x="1787525" y="1187133"/>
                  </a:lnTo>
                  <a:lnTo>
                    <a:pt x="1786254" y="1233488"/>
                  </a:lnTo>
                  <a:lnTo>
                    <a:pt x="1784347" y="1282383"/>
                  </a:lnTo>
                  <a:lnTo>
                    <a:pt x="1782123" y="1331913"/>
                  </a:lnTo>
                  <a:lnTo>
                    <a:pt x="1672507" y="1331913"/>
                  </a:lnTo>
                  <a:lnTo>
                    <a:pt x="1674096" y="1293813"/>
                  </a:lnTo>
                  <a:lnTo>
                    <a:pt x="1674732" y="1258253"/>
                  </a:lnTo>
                  <a:lnTo>
                    <a:pt x="1675685" y="1225550"/>
                  </a:lnTo>
                  <a:lnTo>
                    <a:pt x="1676002" y="1197293"/>
                  </a:lnTo>
                  <a:lnTo>
                    <a:pt x="1675685" y="1174115"/>
                  </a:lnTo>
                  <a:lnTo>
                    <a:pt x="1674732" y="1156970"/>
                  </a:lnTo>
                  <a:lnTo>
                    <a:pt x="1674096" y="1150938"/>
                  </a:lnTo>
                  <a:lnTo>
                    <a:pt x="1673143" y="1147445"/>
                  </a:lnTo>
                  <a:lnTo>
                    <a:pt x="1672825" y="1145858"/>
                  </a:lnTo>
                  <a:lnTo>
                    <a:pt x="1672507" y="1144905"/>
                  </a:lnTo>
                  <a:lnTo>
                    <a:pt x="1672190" y="1144905"/>
                  </a:lnTo>
                  <a:lnTo>
                    <a:pt x="1671237" y="1145540"/>
                  </a:lnTo>
                  <a:lnTo>
                    <a:pt x="1669648" y="1147445"/>
                  </a:lnTo>
                  <a:lnTo>
                    <a:pt x="1668059" y="1149668"/>
                  </a:lnTo>
                  <a:lnTo>
                    <a:pt x="1666471" y="1151890"/>
                  </a:lnTo>
                  <a:lnTo>
                    <a:pt x="1654079" y="1331913"/>
                  </a:lnTo>
                  <a:lnTo>
                    <a:pt x="1602608" y="1331913"/>
                  </a:lnTo>
                  <a:lnTo>
                    <a:pt x="1602290" y="1283335"/>
                  </a:lnTo>
                  <a:lnTo>
                    <a:pt x="1598477" y="1283653"/>
                  </a:lnTo>
                  <a:lnTo>
                    <a:pt x="1586721" y="1284605"/>
                  </a:lnTo>
                  <a:lnTo>
                    <a:pt x="1568293" y="1285240"/>
                  </a:lnTo>
                  <a:lnTo>
                    <a:pt x="1556537" y="1285558"/>
                  </a:lnTo>
                  <a:lnTo>
                    <a:pt x="1543828" y="1285558"/>
                  </a:lnTo>
                  <a:lnTo>
                    <a:pt x="1529213" y="1285240"/>
                  </a:lnTo>
                  <a:lnTo>
                    <a:pt x="1513009" y="1284605"/>
                  </a:lnTo>
                  <a:lnTo>
                    <a:pt x="1496169" y="1283653"/>
                  </a:lnTo>
                  <a:lnTo>
                    <a:pt x="1477741" y="1282383"/>
                  </a:lnTo>
                  <a:lnTo>
                    <a:pt x="1457724" y="1280478"/>
                  </a:lnTo>
                  <a:lnTo>
                    <a:pt x="1437390" y="1277620"/>
                  </a:lnTo>
                  <a:lnTo>
                    <a:pt x="1415467" y="1274763"/>
                  </a:lnTo>
                  <a:lnTo>
                    <a:pt x="1392908" y="1270953"/>
                  </a:lnTo>
                  <a:lnTo>
                    <a:pt x="1381787" y="1268730"/>
                  </a:lnTo>
                  <a:lnTo>
                    <a:pt x="1370349" y="1266508"/>
                  </a:lnTo>
                  <a:lnTo>
                    <a:pt x="1359547" y="1263968"/>
                  </a:lnTo>
                  <a:lnTo>
                    <a:pt x="1348426" y="1261110"/>
                  </a:lnTo>
                  <a:lnTo>
                    <a:pt x="1328092" y="1254760"/>
                  </a:lnTo>
                  <a:lnTo>
                    <a:pt x="1308710" y="1248410"/>
                  </a:lnTo>
                  <a:lnTo>
                    <a:pt x="1290282" y="1241743"/>
                  </a:lnTo>
                  <a:lnTo>
                    <a:pt x="1273443" y="1234440"/>
                  </a:lnTo>
                  <a:lnTo>
                    <a:pt x="1257556" y="1227455"/>
                  </a:lnTo>
                  <a:lnTo>
                    <a:pt x="1243259" y="1220153"/>
                  </a:lnTo>
                  <a:lnTo>
                    <a:pt x="1229914" y="1213485"/>
                  </a:lnTo>
                  <a:lnTo>
                    <a:pt x="1218794" y="1207135"/>
                  </a:lnTo>
                  <a:lnTo>
                    <a:pt x="1208626" y="1201103"/>
                  </a:lnTo>
                  <a:lnTo>
                    <a:pt x="1200366" y="1196340"/>
                  </a:lnTo>
                  <a:lnTo>
                    <a:pt x="1189245" y="1188720"/>
                  </a:lnTo>
                  <a:lnTo>
                    <a:pt x="1185115" y="1186180"/>
                  </a:lnTo>
                  <a:lnTo>
                    <a:pt x="1204814" y="1331913"/>
                  </a:lnTo>
                  <a:lnTo>
                    <a:pt x="1152071" y="1331913"/>
                  </a:lnTo>
                  <a:lnTo>
                    <a:pt x="1149529" y="1296670"/>
                  </a:lnTo>
                  <a:lnTo>
                    <a:pt x="1143810" y="1297305"/>
                  </a:lnTo>
                  <a:lnTo>
                    <a:pt x="1135549" y="1299210"/>
                  </a:lnTo>
                  <a:lnTo>
                    <a:pt x="1112355" y="1303655"/>
                  </a:lnTo>
                  <a:lnTo>
                    <a:pt x="1082489" y="1309688"/>
                  </a:lnTo>
                  <a:lnTo>
                    <a:pt x="1066285" y="1313180"/>
                  </a:lnTo>
                  <a:lnTo>
                    <a:pt x="1049445" y="1316038"/>
                  </a:lnTo>
                  <a:lnTo>
                    <a:pt x="1032606" y="1318895"/>
                  </a:lnTo>
                  <a:lnTo>
                    <a:pt x="1015766" y="1321118"/>
                  </a:lnTo>
                  <a:lnTo>
                    <a:pt x="999880" y="1322388"/>
                  </a:lnTo>
                  <a:lnTo>
                    <a:pt x="984629" y="1323658"/>
                  </a:lnTo>
                  <a:lnTo>
                    <a:pt x="977639" y="1323658"/>
                  </a:lnTo>
                  <a:lnTo>
                    <a:pt x="970649" y="1323658"/>
                  </a:lnTo>
                  <a:lnTo>
                    <a:pt x="964295" y="1323340"/>
                  </a:lnTo>
                  <a:lnTo>
                    <a:pt x="958575" y="1323023"/>
                  </a:lnTo>
                  <a:lnTo>
                    <a:pt x="953174" y="1322070"/>
                  </a:lnTo>
                  <a:lnTo>
                    <a:pt x="948090" y="1320483"/>
                  </a:lnTo>
                  <a:lnTo>
                    <a:pt x="943960" y="1319213"/>
                  </a:lnTo>
                  <a:lnTo>
                    <a:pt x="940783" y="1317625"/>
                  </a:lnTo>
                  <a:lnTo>
                    <a:pt x="934746" y="1305560"/>
                  </a:lnTo>
                  <a:lnTo>
                    <a:pt x="928709" y="1295083"/>
                  </a:lnTo>
                  <a:lnTo>
                    <a:pt x="917271" y="1275398"/>
                  </a:lnTo>
                  <a:lnTo>
                    <a:pt x="912505" y="1266508"/>
                  </a:lnTo>
                  <a:lnTo>
                    <a:pt x="908057" y="1257935"/>
                  </a:lnTo>
                  <a:lnTo>
                    <a:pt x="904244" y="1249680"/>
                  </a:lnTo>
                  <a:lnTo>
                    <a:pt x="902338" y="1244918"/>
                  </a:lnTo>
                  <a:lnTo>
                    <a:pt x="901067" y="1240790"/>
                  </a:lnTo>
                  <a:lnTo>
                    <a:pt x="900114" y="1236663"/>
                  </a:lnTo>
                  <a:lnTo>
                    <a:pt x="899161" y="1232535"/>
                  </a:lnTo>
                  <a:lnTo>
                    <a:pt x="898843" y="1228408"/>
                  </a:lnTo>
                  <a:lnTo>
                    <a:pt x="898525" y="1223963"/>
                  </a:lnTo>
                  <a:lnTo>
                    <a:pt x="898843" y="1219835"/>
                  </a:lnTo>
                  <a:lnTo>
                    <a:pt x="899161" y="1215390"/>
                  </a:lnTo>
                  <a:lnTo>
                    <a:pt x="900431" y="1210628"/>
                  </a:lnTo>
                  <a:lnTo>
                    <a:pt x="901385" y="1205865"/>
                  </a:lnTo>
                  <a:lnTo>
                    <a:pt x="903291" y="1201103"/>
                  </a:lnTo>
                  <a:lnTo>
                    <a:pt x="905197" y="1195705"/>
                  </a:lnTo>
                  <a:lnTo>
                    <a:pt x="908057" y="1190943"/>
                  </a:lnTo>
                  <a:lnTo>
                    <a:pt x="910916" y="1185228"/>
                  </a:lnTo>
                  <a:lnTo>
                    <a:pt x="914729" y="1179513"/>
                  </a:lnTo>
                  <a:lnTo>
                    <a:pt x="918542" y="1173480"/>
                  </a:lnTo>
                  <a:lnTo>
                    <a:pt x="922990" y="1167765"/>
                  </a:lnTo>
                  <a:lnTo>
                    <a:pt x="928391" y="1161098"/>
                  </a:lnTo>
                  <a:lnTo>
                    <a:pt x="939512" y="1146810"/>
                  </a:lnTo>
                  <a:lnTo>
                    <a:pt x="949361" y="1133793"/>
                  </a:lnTo>
                  <a:lnTo>
                    <a:pt x="967154" y="1109345"/>
                  </a:lnTo>
                  <a:lnTo>
                    <a:pt x="976050" y="1096963"/>
                  </a:lnTo>
                  <a:lnTo>
                    <a:pt x="985900" y="1084580"/>
                  </a:lnTo>
                  <a:lnTo>
                    <a:pt x="997338" y="1070928"/>
                  </a:lnTo>
                  <a:lnTo>
                    <a:pt x="1004328" y="1063943"/>
                  </a:lnTo>
                  <a:lnTo>
                    <a:pt x="1011318" y="1056323"/>
                  </a:lnTo>
                  <a:lnTo>
                    <a:pt x="1017673" y="1045528"/>
                  </a:lnTo>
                  <a:lnTo>
                    <a:pt x="1024663" y="1035368"/>
                  </a:lnTo>
                  <a:lnTo>
                    <a:pt x="1031335" y="1025525"/>
                  </a:lnTo>
                  <a:lnTo>
                    <a:pt x="1038007" y="1016318"/>
                  </a:lnTo>
                  <a:lnTo>
                    <a:pt x="1044997" y="1008063"/>
                  </a:lnTo>
                  <a:lnTo>
                    <a:pt x="1051669" y="1000443"/>
                  </a:lnTo>
                  <a:lnTo>
                    <a:pt x="1058659" y="993141"/>
                  </a:lnTo>
                  <a:lnTo>
                    <a:pt x="1065967" y="986473"/>
                  </a:lnTo>
                  <a:lnTo>
                    <a:pt x="1073593" y="980123"/>
                  </a:lnTo>
                  <a:lnTo>
                    <a:pt x="1080583" y="974091"/>
                  </a:lnTo>
                  <a:lnTo>
                    <a:pt x="1088208" y="968693"/>
                  </a:lnTo>
                  <a:lnTo>
                    <a:pt x="1096151" y="963931"/>
                  </a:lnTo>
                  <a:lnTo>
                    <a:pt x="1104094" y="959168"/>
                  </a:lnTo>
                  <a:lnTo>
                    <a:pt x="1111720" y="954723"/>
                  </a:lnTo>
                  <a:lnTo>
                    <a:pt x="1119663" y="950913"/>
                  </a:lnTo>
                  <a:lnTo>
                    <a:pt x="1127924" y="947738"/>
                  </a:lnTo>
                  <a:lnTo>
                    <a:pt x="1136185" y="944246"/>
                  </a:lnTo>
                  <a:lnTo>
                    <a:pt x="1145081" y="941388"/>
                  </a:lnTo>
                  <a:lnTo>
                    <a:pt x="1153660" y="938531"/>
                  </a:lnTo>
                  <a:lnTo>
                    <a:pt x="1162238" y="935991"/>
                  </a:lnTo>
                  <a:lnTo>
                    <a:pt x="1171452" y="933768"/>
                  </a:lnTo>
                  <a:lnTo>
                    <a:pt x="1180349" y="931863"/>
                  </a:lnTo>
                  <a:lnTo>
                    <a:pt x="1199412" y="928053"/>
                  </a:lnTo>
                  <a:lnTo>
                    <a:pt x="1218794" y="924561"/>
                  </a:lnTo>
                  <a:lnTo>
                    <a:pt x="1239128" y="921703"/>
                  </a:lnTo>
                  <a:lnTo>
                    <a:pt x="1282021" y="915988"/>
                  </a:lnTo>
                  <a:lnTo>
                    <a:pt x="1284881" y="915671"/>
                  </a:lnTo>
                  <a:lnTo>
                    <a:pt x="1287740" y="915671"/>
                  </a:lnTo>
                  <a:lnTo>
                    <a:pt x="1292824" y="915671"/>
                  </a:lnTo>
                  <a:lnTo>
                    <a:pt x="1366537" y="1187768"/>
                  </a:lnTo>
                  <a:lnTo>
                    <a:pt x="1368125" y="1176973"/>
                  </a:lnTo>
                  <a:lnTo>
                    <a:pt x="1393226" y="990283"/>
                  </a:lnTo>
                  <a:lnTo>
                    <a:pt x="1386236" y="972186"/>
                  </a:lnTo>
                  <a:lnTo>
                    <a:pt x="1400216" y="947738"/>
                  </a:lnTo>
                  <a:lnTo>
                    <a:pt x="1432306" y="947421"/>
                  </a:lnTo>
                  <a:lnTo>
                    <a:pt x="1445968" y="972186"/>
                  </a:lnTo>
                  <a:lnTo>
                    <a:pt x="1439614" y="993776"/>
                  </a:lnTo>
                  <a:lnTo>
                    <a:pt x="1462490" y="1190943"/>
                  </a:lnTo>
                  <a:lnTo>
                    <a:pt x="1522858" y="924243"/>
                  </a:lnTo>
                  <a:lnTo>
                    <a:pt x="1529530" y="921386"/>
                  </a:lnTo>
                  <a:lnTo>
                    <a:pt x="1534932" y="918846"/>
                  </a:lnTo>
                  <a:lnTo>
                    <a:pt x="1537791" y="916940"/>
                  </a:lnTo>
                  <a:lnTo>
                    <a:pt x="1538427" y="915988"/>
                  </a:lnTo>
                  <a:lnTo>
                    <a:pt x="1549865" y="915036"/>
                  </a:lnTo>
                  <a:lnTo>
                    <a:pt x="1560668" y="914401"/>
                  </a:lnTo>
                  <a:close/>
                  <a:moveTo>
                    <a:pt x="170497" y="661035"/>
                  </a:moveTo>
                  <a:lnTo>
                    <a:pt x="168576" y="681657"/>
                  </a:lnTo>
                  <a:lnTo>
                    <a:pt x="168275" y="683619"/>
                  </a:lnTo>
                  <a:lnTo>
                    <a:pt x="167640" y="691889"/>
                  </a:lnTo>
                  <a:lnTo>
                    <a:pt x="167640" y="695282"/>
                  </a:lnTo>
                  <a:lnTo>
                    <a:pt x="167322" y="700477"/>
                  </a:lnTo>
                  <a:lnTo>
                    <a:pt x="167640" y="700795"/>
                  </a:lnTo>
                  <a:lnTo>
                    <a:pt x="167640" y="695282"/>
                  </a:lnTo>
                  <a:lnTo>
                    <a:pt x="168275" y="684891"/>
                  </a:lnTo>
                  <a:lnTo>
                    <a:pt x="168576" y="681657"/>
                  </a:lnTo>
                  <a:lnTo>
                    <a:pt x="169545" y="675349"/>
                  </a:lnTo>
                  <a:lnTo>
                    <a:pt x="170497" y="668033"/>
                  </a:lnTo>
                  <a:lnTo>
                    <a:pt x="170497" y="664534"/>
                  </a:lnTo>
                  <a:lnTo>
                    <a:pt x="170497" y="661035"/>
                  </a:lnTo>
                  <a:close/>
                  <a:moveTo>
                    <a:pt x="2571454" y="661035"/>
                  </a:moveTo>
                  <a:lnTo>
                    <a:pt x="2571454" y="664534"/>
                  </a:lnTo>
                  <a:lnTo>
                    <a:pt x="2571137" y="668033"/>
                  </a:lnTo>
                  <a:lnTo>
                    <a:pt x="2572406" y="675349"/>
                  </a:lnTo>
                  <a:lnTo>
                    <a:pt x="2573358" y="683619"/>
                  </a:lnTo>
                  <a:lnTo>
                    <a:pt x="2573992" y="691889"/>
                  </a:lnTo>
                  <a:lnTo>
                    <a:pt x="2574310" y="700795"/>
                  </a:lnTo>
                  <a:lnTo>
                    <a:pt x="2574627" y="700477"/>
                  </a:lnTo>
                  <a:lnTo>
                    <a:pt x="2573675" y="684891"/>
                  </a:lnTo>
                  <a:lnTo>
                    <a:pt x="2571454" y="661035"/>
                  </a:lnTo>
                  <a:close/>
                  <a:moveTo>
                    <a:pt x="197485" y="574519"/>
                  </a:moveTo>
                  <a:lnTo>
                    <a:pt x="195897" y="575155"/>
                  </a:lnTo>
                  <a:lnTo>
                    <a:pt x="194310" y="576109"/>
                  </a:lnTo>
                  <a:lnTo>
                    <a:pt x="192405" y="577381"/>
                  </a:lnTo>
                  <a:lnTo>
                    <a:pt x="190817" y="579290"/>
                  </a:lnTo>
                  <a:lnTo>
                    <a:pt x="189230" y="581198"/>
                  </a:lnTo>
                  <a:lnTo>
                    <a:pt x="186690" y="585969"/>
                  </a:lnTo>
                  <a:lnTo>
                    <a:pt x="189865" y="582789"/>
                  </a:lnTo>
                  <a:lnTo>
                    <a:pt x="192722" y="579608"/>
                  </a:lnTo>
                  <a:lnTo>
                    <a:pt x="195897" y="576745"/>
                  </a:lnTo>
                  <a:lnTo>
                    <a:pt x="199390" y="574519"/>
                  </a:lnTo>
                  <a:lnTo>
                    <a:pt x="197485" y="574519"/>
                  </a:lnTo>
                  <a:close/>
                  <a:moveTo>
                    <a:pt x="2542584" y="574518"/>
                  </a:moveTo>
                  <a:lnTo>
                    <a:pt x="2545757" y="576745"/>
                  </a:lnTo>
                  <a:lnTo>
                    <a:pt x="2549247" y="579608"/>
                  </a:lnTo>
                  <a:lnTo>
                    <a:pt x="2552102" y="582788"/>
                  </a:lnTo>
                  <a:lnTo>
                    <a:pt x="2555274" y="585969"/>
                  </a:lnTo>
                  <a:lnTo>
                    <a:pt x="2552102" y="581198"/>
                  </a:lnTo>
                  <a:lnTo>
                    <a:pt x="2550833" y="579290"/>
                  </a:lnTo>
                  <a:lnTo>
                    <a:pt x="2549247" y="577381"/>
                  </a:lnTo>
                  <a:lnTo>
                    <a:pt x="2547660" y="576109"/>
                  </a:lnTo>
                  <a:lnTo>
                    <a:pt x="2545757" y="575155"/>
                  </a:lnTo>
                  <a:lnTo>
                    <a:pt x="2544488" y="574518"/>
                  </a:lnTo>
                  <a:lnTo>
                    <a:pt x="2542584" y="574518"/>
                  </a:lnTo>
                  <a:close/>
                  <a:moveTo>
                    <a:pt x="331470" y="485775"/>
                  </a:moveTo>
                  <a:lnTo>
                    <a:pt x="347662" y="485775"/>
                  </a:lnTo>
                  <a:lnTo>
                    <a:pt x="363537" y="486729"/>
                  </a:lnTo>
                  <a:lnTo>
                    <a:pt x="378460" y="488638"/>
                  </a:lnTo>
                  <a:lnTo>
                    <a:pt x="393700" y="490864"/>
                  </a:lnTo>
                  <a:lnTo>
                    <a:pt x="407988" y="493409"/>
                  </a:lnTo>
                  <a:lnTo>
                    <a:pt x="421323" y="497226"/>
                  </a:lnTo>
                  <a:lnTo>
                    <a:pt x="434658" y="501043"/>
                  </a:lnTo>
                  <a:lnTo>
                    <a:pt x="447040" y="505178"/>
                  </a:lnTo>
                  <a:lnTo>
                    <a:pt x="459105" y="509631"/>
                  </a:lnTo>
                  <a:lnTo>
                    <a:pt x="470535" y="514402"/>
                  </a:lnTo>
                  <a:lnTo>
                    <a:pt x="481013" y="519491"/>
                  </a:lnTo>
                  <a:lnTo>
                    <a:pt x="491173" y="524580"/>
                  </a:lnTo>
                  <a:lnTo>
                    <a:pt x="500698" y="529670"/>
                  </a:lnTo>
                  <a:lnTo>
                    <a:pt x="509270" y="534759"/>
                  </a:lnTo>
                  <a:lnTo>
                    <a:pt x="517208" y="539848"/>
                  </a:lnTo>
                  <a:lnTo>
                    <a:pt x="524510" y="544301"/>
                  </a:lnTo>
                  <a:lnTo>
                    <a:pt x="536575" y="552889"/>
                  </a:lnTo>
                  <a:lnTo>
                    <a:pt x="545465" y="559569"/>
                  </a:lnTo>
                  <a:lnTo>
                    <a:pt x="550863" y="564340"/>
                  </a:lnTo>
                  <a:lnTo>
                    <a:pt x="552450" y="565612"/>
                  </a:lnTo>
                  <a:lnTo>
                    <a:pt x="550863" y="569747"/>
                  </a:lnTo>
                  <a:lnTo>
                    <a:pt x="548005" y="574837"/>
                  </a:lnTo>
                  <a:lnTo>
                    <a:pt x="544195" y="581198"/>
                  </a:lnTo>
                  <a:lnTo>
                    <a:pt x="539750" y="587878"/>
                  </a:lnTo>
                  <a:lnTo>
                    <a:pt x="534035" y="595512"/>
                  </a:lnTo>
                  <a:lnTo>
                    <a:pt x="530860" y="599647"/>
                  </a:lnTo>
                  <a:lnTo>
                    <a:pt x="527050" y="603463"/>
                  </a:lnTo>
                  <a:lnTo>
                    <a:pt x="523240" y="607280"/>
                  </a:lnTo>
                  <a:lnTo>
                    <a:pt x="518795" y="610779"/>
                  </a:lnTo>
                  <a:lnTo>
                    <a:pt x="514350" y="614278"/>
                  </a:lnTo>
                  <a:lnTo>
                    <a:pt x="509588" y="617777"/>
                  </a:lnTo>
                  <a:lnTo>
                    <a:pt x="504508" y="620640"/>
                  </a:lnTo>
                  <a:lnTo>
                    <a:pt x="498793" y="623502"/>
                  </a:lnTo>
                  <a:lnTo>
                    <a:pt x="493078" y="626047"/>
                  </a:lnTo>
                  <a:lnTo>
                    <a:pt x="487045" y="627955"/>
                  </a:lnTo>
                  <a:lnTo>
                    <a:pt x="480695" y="629228"/>
                  </a:lnTo>
                  <a:lnTo>
                    <a:pt x="474028" y="630500"/>
                  </a:lnTo>
                  <a:lnTo>
                    <a:pt x="466725" y="630818"/>
                  </a:lnTo>
                  <a:lnTo>
                    <a:pt x="459423" y="630818"/>
                  </a:lnTo>
                  <a:lnTo>
                    <a:pt x="451803" y="630182"/>
                  </a:lnTo>
                  <a:lnTo>
                    <a:pt x="443548" y="628910"/>
                  </a:lnTo>
                  <a:lnTo>
                    <a:pt x="434975" y="626683"/>
                  </a:lnTo>
                  <a:lnTo>
                    <a:pt x="426403" y="624139"/>
                  </a:lnTo>
                  <a:lnTo>
                    <a:pt x="417195" y="620322"/>
                  </a:lnTo>
                  <a:lnTo>
                    <a:pt x="407353" y="615869"/>
                  </a:lnTo>
                  <a:lnTo>
                    <a:pt x="396557" y="610461"/>
                  </a:lnTo>
                  <a:lnTo>
                    <a:pt x="385127" y="605690"/>
                  </a:lnTo>
                  <a:lnTo>
                    <a:pt x="408305" y="616823"/>
                  </a:lnTo>
                  <a:lnTo>
                    <a:pt x="430848" y="627955"/>
                  </a:lnTo>
                  <a:lnTo>
                    <a:pt x="441643" y="632727"/>
                  </a:lnTo>
                  <a:lnTo>
                    <a:pt x="452120" y="637180"/>
                  </a:lnTo>
                  <a:lnTo>
                    <a:pt x="462280" y="641315"/>
                  </a:lnTo>
                  <a:lnTo>
                    <a:pt x="472440" y="645132"/>
                  </a:lnTo>
                  <a:lnTo>
                    <a:pt x="481965" y="648312"/>
                  </a:lnTo>
                  <a:lnTo>
                    <a:pt x="491173" y="650539"/>
                  </a:lnTo>
                  <a:lnTo>
                    <a:pt x="500063" y="652129"/>
                  </a:lnTo>
                  <a:lnTo>
                    <a:pt x="504190" y="652447"/>
                  </a:lnTo>
                  <a:lnTo>
                    <a:pt x="508318" y="652447"/>
                  </a:lnTo>
                  <a:lnTo>
                    <a:pt x="512128" y="652447"/>
                  </a:lnTo>
                  <a:lnTo>
                    <a:pt x="515620" y="652129"/>
                  </a:lnTo>
                  <a:lnTo>
                    <a:pt x="519430" y="651493"/>
                  </a:lnTo>
                  <a:lnTo>
                    <a:pt x="522923" y="650539"/>
                  </a:lnTo>
                  <a:lnTo>
                    <a:pt x="526415" y="649267"/>
                  </a:lnTo>
                  <a:lnTo>
                    <a:pt x="529590" y="647676"/>
                  </a:lnTo>
                  <a:lnTo>
                    <a:pt x="532765" y="646086"/>
                  </a:lnTo>
                  <a:lnTo>
                    <a:pt x="535623" y="643541"/>
                  </a:lnTo>
                  <a:lnTo>
                    <a:pt x="536893" y="651493"/>
                  </a:lnTo>
                  <a:lnTo>
                    <a:pt x="537210" y="659127"/>
                  </a:lnTo>
                  <a:lnTo>
                    <a:pt x="537845" y="673440"/>
                  </a:lnTo>
                  <a:lnTo>
                    <a:pt x="537845" y="687118"/>
                  </a:lnTo>
                  <a:lnTo>
                    <a:pt x="537210" y="700159"/>
                  </a:lnTo>
                  <a:lnTo>
                    <a:pt x="538163" y="699205"/>
                  </a:lnTo>
                  <a:lnTo>
                    <a:pt x="539433" y="697932"/>
                  </a:lnTo>
                  <a:lnTo>
                    <a:pt x="540703" y="697296"/>
                  </a:lnTo>
                  <a:lnTo>
                    <a:pt x="541973" y="696660"/>
                  </a:lnTo>
                  <a:lnTo>
                    <a:pt x="542925" y="697296"/>
                  </a:lnTo>
                  <a:lnTo>
                    <a:pt x="543243" y="698251"/>
                  </a:lnTo>
                  <a:lnTo>
                    <a:pt x="543878" y="699841"/>
                  </a:lnTo>
                  <a:lnTo>
                    <a:pt x="543878" y="702067"/>
                  </a:lnTo>
                  <a:lnTo>
                    <a:pt x="544195" y="708429"/>
                  </a:lnTo>
                  <a:lnTo>
                    <a:pt x="544195" y="716063"/>
                  </a:lnTo>
                  <a:lnTo>
                    <a:pt x="543878" y="725287"/>
                  </a:lnTo>
                  <a:lnTo>
                    <a:pt x="542925" y="735466"/>
                  </a:lnTo>
                  <a:lnTo>
                    <a:pt x="540703" y="757413"/>
                  </a:lnTo>
                  <a:lnTo>
                    <a:pt x="537528" y="779042"/>
                  </a:lnTo>
                  <a:lnTo>
                    <a:pt x="534670" y="796536"/>
                  </a:lnTo>
                  <a:lnTo>
                    <a:pt x="533083" y="802898"/>
                  </a:lnTo>
                  <a:lnTo>
                    <a:pt x="531813" y="807669"/>
                  </a:lnTo>
                  <a:lnTo>
                    <a:pt x="531178" y="808623"/>
                  </a:lnTo>
                  <a:lnTo>
                    <a:pt x="530860" y="809577"/>
                  </a:lnTo>
                  <a:lnTo>
                    <a:pt x="530543" y="809577"/>
                  </a:lnTo>
                  <a:lnTo>
                    <a:pt x="529908" y="808623"/>
                  </a:lnTo>
                  <a:lnTo>
                    <a:pt x="528638" y="820392"/>
                  </a:lnTo>
                  <a:lnTo>
                    <a:pt x="526733" y="831525"/>
                  </a:lnTo>
                  <a:lnTo>
                    <a:pt x="524510" y="842657"/>
                  </a:lnTo>
                  <a:lnTo>
                    <a:pt x="521335" y="853154"/>
                  </a:lnTo>
                  <a:lnTo>
                    <a:pt x="518478" y="863650"/>
                  </a:lnTo>
                  <a:lnTo>
                    <a:pt x="514985" y="873829"/>
                  </a:lnTo>
                  <a:lnTo>
                    <a:pt x="510858" y="883689"/>
                  </a:lnTo>
                  <a:lnTo>
                    <a:pt x="506730" y="892913"/>
                  </a:lnTo>
                  <a:lnTo>
                    <a:pt x="502285" y="902138"/>
                  </a:lnTo>
                  <a:lnTo>
                    <a:pt x="497205" y="911044"/>
                  </a:lnTo>
                  <a:lnTo>
                    <a:pt x="492443" y="919314"/>
                  </a:lnTo>
                  <a:lnTo>
                    <a:pt x="486728" y="927584"/>
                  </a:lnTo>
                  <a:lnTo>
                    <a:pt x="481013" y="935536"/>
                  </a:lnTo>
                  <a:lnTo>
                    <a:pt x="475615" y="943170"/>
                  </a:lnTo>
                  <a:lnTo>
                    <a:pt x="469583" y="950167"/>
                  </a:lnTo>
                  <a:lnTo>
                    <a:pt x="463550" y="957165"/>
                  </a:lnTo>
                  <a:lnTo>
                    <a:pt x="457200" y="963209"/>
                  </a:lnTo>
                  <a:lnTo>
                    <a:pt x="450850" y="969252"/>
                  </a:lnTo>
                  <a:lnTo>
                    <a:pt x="443865" y="974659"/>
                  </a:lnTo>
                  <a:lnTo>
                    <a:pt x="437198" y="980067"/>
                  </a:lnTo>
                  <a:lnTo>
                    <a:pt x="430530" y="984838"/>
                  </a:lnTo>
                  <a:lnTo>
                    <a:pt x="423545" y="989609"/>
                  </a:lnTo>
                  <a:lnTo>
                    <a:pt x="416878" y="993744"/>
                  </a:lnTo>
                  <a:lnTo>
                    <a:pt x="410210" y="997243"/>
                  </a:lnTo>
                  <a:lnTo>
                    <a:pt x="402908" y="1000742"/>
                  </a:lnTo>
                  <a:lnTo>
                    <a:pt x="396240" y="1003286"/>
                  </a:lnTo>
                  <a:lnTo>
                    <a:pt x="389255" y="1006149"/>
                  </a:lnTo>
                  <a:lnTo>
                    <a:pt x="382587" y="1008057"/>
                  </a:lnTo>
                  <a:lnTo>
                    <a:pt x="375920" y="1009330"/>
                  </a:lnTo>
                  <a:lnTo>
                    <a:pt x="369252" y="1010602"/>
                  </a:lnTo>
                  <a:lnTo>
                    <a:pt x="362585" y="1011238"/>
                  </a:lnTo>
                  <a:lnTo>
                    <a:pt x="356235" y="1011238"/>
                  </a:lnTo>
                  <a:lnTo>
                    <a:pt x="351155" y="1011238"/>
                  </a:lnTo>
                  <a:lnTo>
                    <a:pt x="345440" y="1010602"/>
                  </a:lnTo>
                  <a:lnTo>
                    <a:pt x="339725" y="1009330"/>
                  </a:lnTo>
                  <a:lnTo>
                    <a:pt x="334010" y="1007421"/>
                  </a:lnTo>
                  <a:lnTo>
                    <a:pt x="327977" y="1005831"/>
                  </a:lnTo>
                  <a:lnTo>
                    <a:pt x="321945" y="1002968"/>
                  </a:lnTo>
                  <a:lnTo>
                    <a:pt x="315595" y="1000105"/>
                  </a:lnTo>
                  <a:lnTo>
                    <a:pt x="309245" y="996607"/>
                  </a:lnTo>
                  <a:lnTo>
                    <a:pt x="302895" y="992790"/>
                  </a:lnTo>
                  <a:lnTo>
                    <a:pt x="296227" y="988655"/>
                  </a:lnTo>
                  <a:lnTo>
                    <a:pt x="289877" y="984202"/>
                  </a:lnTo>
                  <a:lnTo>
                    <a:pt x="282892" y="979430"/>
                  </a:lnTo>
                  <a:lnTo>
                    <a:pt x="276542" y="974023"/>
                  </a:lnTo>
                  <a:lnTo>
                    <a:pt x="269875" y="968298"/>
                  </a:lnTo>
                  <a:lnTo>
                    <a:pt x="263207" y="962254"/>
                  </a:lnTo>
                  <a:lnTo>
                    <a:pt x="256540" y="955893"/>
                  </a:lnTo>
                  <a:lnTo>
                    <a:pt x="250190" y="949213"/>
                  </a:lnTo>
                  <a:lnTo>
                    <a:pt x="243840" y="941897"/>
                  </a:lnTo>
                  <a:lnTo>
                    <a:pt x="237490" y="934900"/>
                  </a:lnTo>
                  <a:lnTo>
                    <a:pt x="231457" y="927266"/>
                  </a:lnTo>
                  <a:lnTo>
                    <a:pt x="225425" y="919314"/>
                  </a:lnTo>
                  <a:lnTo>
                    <a:pt x="219710" y="911044"/>
                  </a:lnTo>
                  <a:lnTo>
                    <a:pt x="214312" y="902774"/>
                  </a:lnTo>
                  <a:lnTo>
                    <a:pt x="208915" y="893868"/>
                  </a:lnTo>
                  <a:lnTo>
                    <a:pt x="203517" y="885280"/>
                  </a:lnTo>
                  <a:lnTo>
                    <a:pt x="198755" y="875737"/>
                  </a:lnTo>
                  <a:lnTo>
                    <a:pt x="194310" y="866195"/>
                  </a:lnTo>
                  <a:lnTo>
                    <a:pt x="190182" y="856971"/>
                  </a:lnTo>
                  <a:lnTo>
                    <a:pt x="186055" y="846792"/>
                  </a:lnTo>
                  <a:lnTo>
                    <a:pt x="182245" y="836932"/>
                  </a:lnTo>
                  <a:lnTo>
                    <a:pt x="179070" y="826754"/>
                  </a:lnTo>
                  <a:lnTo>
                    <a:pt x="176212" y="816257"/>
                  </a:lnTo>
                  <a:lnTo>
                    <a:pt x="173990" y="822937"/>
                  </a:lnTo>
                  <a:lnTo>
                    <a:pt x="172402" y="826117"/>
                  </a:lnTo>
                  <a:lnTo>
                    <a:pt x="171450" y="828344"/>
                  </a:lnTo>
                  <a:lnTo>
                    <a:pt x="169862" y="830252"/>
                  </a:lnTo>
                  <a:lnTo>
                    <a:pt x="168275" y="831525"/>
                  </a:lnTo>
                  <a:lnTo>
                    <a:pt x="167322" y="832479"/>
                  </a:lnTo>
                  <a:lnTo>
                    <a:pt x="165417" y="832797"/>
                  </a:lnTo>
                  <a:lnTo>
                    <a:pt x="163830" y="832479"/>
                  </a:lnTo>
                  <a:lnTo>
                    <a:pt x="162242" y="831207"/>
                  </a:lnTo>
                  <a:lnTo>
                    <a:pt x="160655" y="829616"/>
                  </a:lnTo>
                  <a:lnTo>
                    <a:pt x="159385" y="827390"/>
                  </a:lnTo>
                  <a:lnTo>
                    <a:pt x="157797" y="824845"/>
                  </a:lnTo>
                  <a:lnTo>
                    <a:pt x="156210" y="821346"/>
                  </a:lnTo>
                  <a:lnTo>
                    <a:pt x="153987" y="813076"/>
                  </a:lnTo>
                  <a:lnTo>
                    <a:pt x="152082" y="803534"/>
                  </a:lnTo>
                  <a:lnTo>
                    <a:pt x="150495" y="792083"/>
                  </a:lnTo>
                  <a:lnTo>
                    <a:pt x="149542" y="779678"/>
                  </a:lnTo>
                  <a:lnTo>
                    <a:pt x="149225" y="766637"/>
                  </a:lnTo>
                  <a:lnTo>
                    <a:pt x="149542" y="753914"/>
                  </a:lnTo>
                  <a:lnTo>
                    <a:pt x="150177" y="742781"/>
                  </a:lnTo>
                  <a:lnTo>
                    <a:pt x="151765" y="732285"/>
                  </a:lnTo>
                  <a:lnTo>
                    <a:pt x="153352" y="722742"/>
                  </a:lnTo>
                  <a:lnTo>
                    <a:pt x="155257" y="714790"/>
                  </a:lnTo>
                  <a:lnTo>
                    <a:pt x="157797" y="708429"/>
                  </a:lnTo>
                  <a:lnTo>
                    <a:pt x="159067" y="705884"/>
                  </a:lnTo>
                  <a:lnTo>
                    <a:pt x="160337" y="703976"/>
                  </a:lnTo>
                  <a:lnTo>
                    <a:pt x="161607" y="702067"/>
                  </a:lnTo>
                  <a:lnTo>
                    <a:pt x="163195" y="700795"/>
                  </a:lnTo>
                  <a:lnTo>
                    <a:pt x="158432" y="696024"/>
                  </a:lnTo>
                  <a:lnTo>
                    <a:pt x="154622" y="690617"/>
                  </a:lnTo>
                  <a:lnTo>
                    <a:pt x="151447" y="685209"/>
                  </a:lnTo>
                  <a:lnTo>
                    <a:pt x="148907" y="679166"/>
                  </a:lnTo>
                  <a:lnTo>
                    <a:pt x="147002" y="672804"/>
                  </a:lnTo>
                  <a:lnTo>
                    <a:pt x="145097" y="666443"/>
                  </a:lnTo>
                  <a:lnTo>
                    <a:pt x="143827" y="659763"/>
                  </a:lnTo>
                  <a:lnTo>
                    <a:pt x="143192" y="653083"/>
                  </a:lnTo>
                  <a:lnTo>
                    <a:pt x="142875" y="646086"/>
                  </a:lnTo>
                  <a:lnTo>
                    <a:pt x="142875" y="639088"/>
                  </a:lnTo>
                  <a:lnTo>
                    <a:pt x="143510" y="632090"/>
                  </a:lnTo>
                  <a:lnTo>
                    <a:pt x="144145" y="624775"/>
                  </a:lnTo>
                  <a:lnTo>
                    <a:pt x="145415" y="617777"/>
                  </a:lnTo>
                  <a:lnTo>
                    <a:pt x="146367" y="610461"/>
                  </a:lnTo>
                  <a:lnTo>
                    <a:pt x="148272" y="603782"/>
                  </a:lnTo>
                  <a:lnTo>
                    <a:pt x="149860" y="596466"/>
                  </a:lnTo>
                  <a:lnTo>
                    <a:pt x="154305" y="583425"/>
                  </a:lnTo>
                  <a:lnTo>
                    <a:pt x="159385" y="570702"/>
                  </a:lnTo>
                  <a:lnTo>
                    <a:pt x="164465" y="558933"/>
                  </a:lnTo>
                  <a:lnTo>
                    <a:pt x="169862" y="548436"/>
                  </a:lnTo>
                  <a:lnTo>
                    <a:pt x="174942" y="539212"/>
                  </a:lnTo>
                  <a:lnTo>
                    <a:pt x="180022" y="532214"/>
                  </a:lnTo>
                  <a:lnTo>
                    <a:pt x="182562" y="529034"/>
                  </a:lnTo>
                  <a:lnTo>
                    <a:pt x="184467" y="526807"/>
                  </a:lnTo>
                  <a:lnTo>
                    <a:pt x="186690" y="525535"/>
                  </a:lnTo>
                  <a:lnTo>
                    <a:pt x="188277" y="524262"/>
                  </a:lnTo>
                  <a:lnTo>
                    <a:pt x="198120" y="519491"/>
                  </a:lnTo>
                  <a:lnTo>
                    <a:pt x="207327" y="514720"/>
                  </a:lnTo>
                  <a:lnTo>
                    <a:pt x="216852" y="510585"/>
                  </a:lnTo>
                  <a:lnTo>
                    <a:pt x="226377" y="507086"/>
                  </a:lnTo>
                  <a:lnTo>
                    <a:pt x="235267" y="503587"/>
                  </a:lnTo>
                  <a:lnTo>
                    <a:pt x="244792" y="500407"/>
                  </a:lnTo>
                  <a:lnTo>
                    <a:pt x="253682" y="497862"/>
                  </a:lnTo>
                  <a:lnTo>
                    <a:pt x="262572" y="495317"/>
                  </a:lnTo>
                  <a:lnTo>
                    <a:pt x="271780" y="493409"/>
                  </a:lnTo>
                  <a:lnTo>
                    <a:pt x="280352" y="491501"/>
                  </a:lnTo>
                  <a:lnTo>
                    <a:pt x="288925" y="489910"/>
                  </a:lnTo>
                  <a:lnTo>
                    <a:pt x="298132" y="488638"/>
                  </a:lnTo>
                  <a:lnTo>
                    <a:pt x="306387" y="487365"/>
                  </a:lnTo>
                  <a:lnTo>
                    <a:pt x="314960" y="486729"/>
                  </a:lnTo>
                  <a:lnTo>
                    <a:pt x="323215" y="486093"/>
                  </a:lnTo>
                  <a:lnTo>
                    <a:pt x="331470" y="485775"/>
                  </a:lnTo>
                  <a:close/>
                  <a:moveTo>
                    <a:pt x="2394109" y="485775"/>
                  </a:moveTo>
                  <a:lnTo>
                    <a:pt x="2410607" y="485775"/>
                  </a:lnTo>
                  <a:lnTo>
                    <a:pt x="2418538" y="486093"/>
                  </a:lnTo>
                  <a:lnTo>
                    <a:pt x="2427104" y="486729"/>
                  </a:lnTo>
                  <a:lnTo>
                    <a:pt x="2435352" y="487365"/>
                  </a:lnTo>
                  <a:lnTo>
                    <a:pt x="2443918" y="488638"/>
                  </a:lnTo>
                  <a:lnTo>
                    <a:pt x="2452801" y="489910"/>
                  </a:lnTo>
                  <a:lnTo>
                    <a:pt x="2461367" y="491500"/>
                  </a:lnTo>
                  <a:lnTo>
                    <a:pt x="2470250" y="493409"/>
                  </a:lnTo>
                  <a:lnTo>
                    <a:pt x="2479451" y="495317"/>
                  </a:lnTo>
                  <a:lnTo>
                    <a:pt x="2488334" y="497862"/>
                  </a:lnTo>
                  <a:lnTo>
                    <a:pt x="2497534" y="500407"/>
                  </a:lnTo>
                  <a:lnTo>
                    <a:pt x="2506417" y="503587"/>
                  </a:lnTo>
                  <a:lnTo>
                    <a:pt x="2515935" y="507086"/>
                  </a:lnTo>
                  <a:lnTo>
                    <a:pt x="2525135" y="510585"/>
                  </a:lnTo>
                  <a:lnTo>
                    <a:pt x="2534653" y="514720"/>
                  </a:lnTo>
                  <a:lnTo>
                    <a:pt x="2543853" y="519491"/>
                  </a:lnTo>
                  <a:lnTo>
                    <a:pt x="2553371" y="524262"/>
                  </a:lnTo>
                  <a:lnTo>
                    <a:pt x="2555274" y="525535"/>
                  </a:lnTo>
                  <a:lnTo>
                    <a:pt x="2557178" y="526807"/>
                  </a:lnTo>
                  <a:lnTo>
                    <a:pt x="2559399" y="529033"/>
                  </a:lnTo>
                  <a:lnTo>
                    <a:pt x="2561620" y="532214"/>
                  </a:lnTo>
                  <a:lnTo>
                    <a:pt x="2566378" y="539212"/>
                  </a:lnTo>
                  <a:lnTo>
                    <a:pt x="2571772" y="548436"/>
                  </a:lnTo>
                  <a:lnTo>
                    <a:pt x="2577482" y="558933"/>
                  </a:lnTo>
                  <a:lnTo>
                    <a:pt x="2582558" y="570702"/>
                  </a:lnTo>
                  <a:lnTo>
                    <a:pt x="2587634" y="583425"/>
                  </a:lnTo>
                  <a:lnTo>
                    <a:pt x="2591759" y="596466"/>
                  </a:lnTo>
                  <a:lnTo>
                    <a:pt x="2593662" y="603782"/>
                  </a:lnTo>
                  <a:lnTo>
                    <a:pt x="2594931" y="610461"/>
                  </a:lnTo>
                  <a:lnTo>
                    <a:pt x="2596517" y="617777"/>
                  </a:lnTo>
                  <a:lnTo>
                    <a:pt x="2597786" y="624775"/>
                  </a:lnTo>
                  <a:lnTo>
                    <a:pt x="2598421" y="632090"/>
                  </a:lnTo>
                  <a:lnTo>
                    <a:pt x="2598738" y="639088"/>
                  </a:lnTo>
                  <a:lnTo>
                    <a:pt x="2598738" y="646086"/>
                  </a:lnTo>
                  <a:lnTo>
                    <a:pt x="2598421" y="653083"/>
                  </a:lnTo>
                  <a:lnTo>
                    <a:pt x="2598104" y="659763"/>
                  </a:lnTo>
                  <a:lnTo>
                    <a:pt x="2596517" y="666443"/>
                  </a:lnTo>
                  <a:lnTo>
                    <a:pt x="2594931" y="672804"/>
                  </a:lnTo>
                  <a:lnTo>
                    <a:pt x="2592710" y="679166"/>
                  </a:lnTo>
                  <a:lnTo>
                    <a:pt x="2590172" y="685209"/>
                  </a:lnTo>
                  <a:lnTo>
                    <a:pt x="2586683" y="690617"/>
                  </a:lnTo>
                  <a:lnTo>
                    <a:pt x="2583193" y="696024"/>
                  </a:lnTo>
                  <a:lnTo>
                    <a:pt x="2578434" y="700795"/>
                  </a:lnTo>
                  <a:lnTo>
                    <a:pt x="2580020" y="702067"/>
                  </a:lnTo>
                  <a:lnTo>
                    <a:pt x="2581607" y="703976"/>
                  </a:lnTo>
                  <a:lnTo>
                    <a:pt x="2582558" y="705884"/>
                  </a:lnTo>
                  <a:lnTo>
                    <a:pt x="2584145" y="708429"/>
                  </a:lnTo>
                  <a:lnTo>
                    <a:pt x="2586365" y="714790"/>
                  </a:lnTo>
                  <a:lnTo>
                    <a:pt x="2588269" y="722742"/>
                  </a:lnTo>
                  <a:lnTo>
                    <a:pt x="2590172" y="732285"/>
                  </a:lnTo>
                  <a:lnTo>
                    <a:pt x="2591441" y="742781"/>
                  </a:lnTo>
                  <a:lnTo>
                    <a:pt x="2592076" y="753914"/>
                  </a:lnTo>
                  <a:lnTo>
                    <a:pt x="2592393" y="766637"/>
                  </a:lnTo>
                  <a:lnTo>
                    <a:pt x="2592076" y="779678"/>
                  </a:lnTo>
                  <a:lnTo>
                    <a:pt x="2591441" y="792083"/>
                  </a:lnTo>
                  <a:lnTo>
                    <a:pt x="2589855" y="803534"/>
                  </a:lnTo>
                  <a:lnTo>
                    <a:pt x="2587634" y="813076"/>
                  </a:lnTo>
                  <a:lnTo>
                    <a:pt x="2585414" y="821346"/>
                  </a:lnTo>
                  <a:lnTo>
                    <a:pt x="2584145" y="824845"/>
                  </a:lnTo>
                  <a:lnTo>
                    <a:pt x="2582558" y="827390"/>
                  </a:lnTo>
                  <a:lnTo>
                    <a:pt x="2581289" y="829616"/>
                  </a:lnTo>
                  <a:lnTo>
                    <a:pt x="2579703" y="831207"/>
                  </a:lnTo>
                  <a:lnTo>
                    <a:pt x="2577799" y="832479"/>
                  </a:lnTo>
                  <a:lnTo>
                    <a:pt x="2576213" y="832797"/>
                  </a:lnTo>
                  <a:lnTo>
                    <a:pt x="2574627" y="832479"/>
                  </a:lnTo>
                  <a:lnTo>
                    <a:pt x="2573358" y="831525"/>
                  </a:lnTo>
                  <a:lnTo>
                    <a:pt x="2571772" y="830252"/>
                  </a:lnTo>
                  <a:lnTo>
                    <a:pt x="2570503" y="828344"/>
                  </a:lnTo>
                  <a:lnTo>
                    <a:pt x="2569234" y="826117"/>
                  </a:lnTo>
                  <a:lnTo>
                    <a:pt x="2567965" y="822936"/>
                  </a:lnTo>
                  <a:lnTo>
                    <a:pt x="2565744" y="816257"/>
                  </a:lnTo>
                  <a:lnTo>
                    <a:pt x="2562889" y="826753"/>
                  </a:lnTo>
                  <a:lnTo>
                    <a:pt x="2559399" y="836932"/>
                  </a:lnTo>
                  <a:lnTo>
                    <a:pt x="2555592" y="846792"/>
                  </a:lnTo>
                  <a:lnTo>
                    <a:pt x="2551785" y="856971"/>
                  </a:lnTo>
                  <a:lnTo>
                    <a:pt x="2547343" y="866195"/>
                  </a:lnTo>
                  <a:lnTo>
                    <a:pt x="2542902" y="875737"/>
                  </a:lnTo>
                  <a:lnTo>
                    <a:pt x="2537825" y="885280"/>
                  </a:lnTo>
                  <a:lnTo>
                    <a:pt x="2533067" y="893868"/>
                  </a:lnTo>
                  <a:lnTo>
                    <a:pt x="2527356" y="902774"/>
                  </a:lnTo>
                  <a:lnTo>
                    <a:pt x="2522280" y="911044"/>
                  </a:lnTo>
                  <a:lnTo>
                    <a:pt x="2516252" y="919314"/>
                  </a:lnTo>
                  <a:lnTo>
                    <a:pt x="2510224" y="927266"/>
                  </a:lnTo>
                  <a:lnTo>
                    <a:pt x="2504197" y="934900"/>
                  </a:lnTo>
                  <a:lnTo>
                    <a:pt x="2497851" y="941897"/>
                  </a:lnTo>
                  <a:lnTo>
                    <a:pt x="2491824" y="949213"/>
                  </a:lnTo>
                  <a:lnTo>
                    <a:pt x="2484844" y="955893"/>
                  </a:lnTo>
                  <a:lnTo>
                    <a:pt x="2478499" y="962254"/>
                  </a:lnTo>
                  <a:lnTo>
                    <a:pt x="2472154" y="968298"/>
                  </a:lnTo>
                  <a:lnTo>
                    <a:pt x="2465492" y="974023"/>
                  </a:lnTo>
                  <a:lnTo>
                    <a:pt x="2458829" y="979430"/>
                  </a:lnTo>
                  <a:lnTo>
                    <a:pt x="2452167" y="984202"/>
                  </a:lnTo>
                  <a:lnTo>
                    <a:pt x="2445505" y="988654"/>
                  </a:lnTo>
                  <a:lnTo>
                    <a:pt x="2439159" y="992789"/>
                  </a:lnTo>
                  <a:lnTo>
                    <a:pt x="2432814" y="996607"/>
                  </a:lnTo>
                  <a:lnTo>
                    <a:pt x="2426469" y="1000105"/>
                  </a:lnTo>
                  <a:lnTo>
                    <a:pt x="2420124" y="1002968"/>
                  </a:lnTo>
                  <a:lnTo>
                    <a:pt x="2413462" y="1005831"/>
                  </a:lnTo>
                  <a:lnTo>
                    <a:pt x="2408069" y="1007421"/>
                  </a:lnTo>
                  <a:lnTo>
                    <a:pt x="2402041" y="1009330"/>
                  </a:lnTo>
                  <a:lnTo>
                    <a:pt x="2396330" y="1010602"/>
                  </a:lnTo>
                  <a:lnTo>
                    <a:pt x="2390937" y="1011238"/>
                  </a:lnTo>
                  <a:lnTo>
                    <a:pt x="2385861" y="1011238"/>
                  </a:lnTo>
                  <a:lnTo>
                    <a:pt x="2379516" y="1011238"/>
                  </a:lnTo>
                  <a:lnTo>
                    <a:pt x="2372536" y="1010602"/>
                  </a:lnTo>
                  <a:lnTo>
                    <a:pt x="2366191" y="1009330"/>
                  </a:lnTo>
                  <a:lnTo>
                    <a:pt x="2359529" y="1008057"/>
                  </a:lnTo>
                  <a:lnTo>
                    <a:pt x="2352866" y="1006149"/>
                  </a:lnTo>
                  <a:lnTo>
                    <a:pt x="2345887" y="1003286"/>
                  </a:lnTo>
                  <a:lnTo>
                    <a:pt x="2338907" y="1000742"/>
                  </a:lnTo>
                  <a:lnTo>
                    <a:pt x="2331928" y="997243"/>
                  </a:lnTo>
                  <a:lnTo>
                    <a:pt x="2325265" y="993744"/>
                  </a:lnTo>
                  <a:lnTo>
                    <a:pt x="2318286" y="989609"/>
                  </a:lnTo>
                  <a:lnTo>
                    <a:pt x="2311306" y="984838"/>
                  </a:lnTo>
                  <a:lnTo>
                    <a:pt x="2304644" y="980067"/>
                  </a:lnTo>
                  <a:lnTo>
                    <a:pt x="2297981" y="974659"/>
                  </a:lnTo>
                  <a:lnTo>
                    <a:pt x="2291636" y="969252"/>
                  </a:lnTo>
                  <a:lnTo>
                    <a:pt x="2284974" y="963208"/>
                  </a:lnTo>
                  <a:lnTo>
                    <a:pt x="2278629" y="957165"/>
                  </a:lnTo>
                  <a:lnTo>
                    <a:pt x="2272284" y="950167"/>
                  </a:lnTo>
                  <a:lnTo>
                    <a:pt x="2266256" y="943170"/>
                  </a:lnTo>
                  <a:lnTo>
                    <a:pt x="2260545" y="935536"/>
                  </a:lnTo>
                  <a:lnTo>
                    <a:pt x="2255152" y="927584"/>
                  </a:lnTo>
                  <a:lnTo>
                    <a:pt x="2249759" y="919314"/>
                  </a:lnTo>
                  <a:lnTo>
                    <a:pt x="2244365" y="911044"/>
                  </a:lnTo>
                  <a:lnTo>
                    <a:pt x="2239924" y="902138"/>
                  </a:lnTo>
                  <a:lnTo>
                    <a:pt x="2235482" y="892913"/>
                  </a:lnTo>
                  <a:lnTo>
                    <a:pt x="2231041" y="883689"/>
                  </a:lnTo>
                  <a:lnTo>
                    <a:pt x="2227234" y="873829"/>
                  </a:lnTo>
                  <a:lnTo>
                    <a:pt x="2223744" y="863650"/>
                  </a:lnTo>
                  <a:lnTo>
                    <a:pt x="2220571" y="853154"/>
                  </a:lnTo>
                  <a:lnTo>
                    <a:pt x="2217716" y="842657"/>
                  </a:lnTo>
                  <a:lnTo>
                    <a:pt x="2215178" y="831525"/>
                  </a:lnTo>
                  <a:lnTo>
                    <a:pt x="2213275" y="820392"/>
                  </a:lnTo>
                  <a:lnTo>
                    <a:pt x="2211688" y="808623"/>
                  </a:lnTo>
                  <a:lnTo>
                    <a:pt x="2211371" y="809577"/>
                  </a:lnTo>
                  <a:lnTo>
                    <a:pt x="2211054" y="809577"/>
                  </a:lnTo>
                  <a:lnTo>
                    <a:pt x="2210737" y="808623"/>
                  </a:lnTo>
                  <a:lnTo>
                    <a:pt x="2210419" y="807669"/>
                  </a:lnTo>
                  <a:lnTo>
                    <a:pt x="2208833" y="802898"/>
                  </a:lnTo>
                  <a:lnTo>
                    <a:pt x="2207564" y="796536"/>
                  </a:lnTo>
                  <a:lnTo>
                    <a:pt x="2204391" y="779042"/>
                  </a:lnTo>
                  <a:lnTo>
                    <a:pt x="2201536" y="757413"/>
                  </a:lnTo>
                  <a:lnTo>
                    <a:pt x="2198998" y="735465"/>
                  </a:lnTo>
                  <a:lnTo>
                    <a:pt x="2198364" y="725287"/>
                  </a:lnTo>
                  <a:lnTo>
                    <a:pt x="2198046" y="716063"/>
                  </a:lnTo>
                  <a:lnTo>
                    <a:pt x="2197412" y="708429"/>
                  </a:lnTo>
                  <a:lnTo>
                    <a:pt x="2198046" y="702067"/>
                  </a:lnTo>
                  <a:lnTo>
                    <a:pt x="2198364" y="699841"/>
                  </a:lnTo>
                  <a:lnTo>
                    <a:pt x="2198681" y="698250"/>
                  </a:lnTo>
                  <a:lnTo>
                    <a:pt x="2199315" y="697296"/>
                  </a:lnTo>
                  <a:lnTo>
                    <a:pt x="2200267" y="696660"/>
                  </a:lnTo>
                  <a:lnTo>
                    <a:pt x="2201219" y="697296"/>
                  </a:lnTo>
                  <a:lnTo>
                    <a:pt x="2202488" y="697932"/>
                  </a:lnTo>
                  <a:lnTo>
                    <a:pt x="2204074" y="699205"/>
                  </a:lnTo>
                  <a:lnTo>
                    <a:pt x="2205026" y="700159"/>
                  </a:lnTo>
                  <a:lnTo>
                    <a:pt x="2204391" y="687118"/>
                  </a:lnTo>
                  <a:lnTo>
                    <a:pt x="2204074" y="673440"/>
                  </a:lnTo>
                  <a:lnTo>
                    <a:pt x="2204709" y="659127"/>
                  </a:lnTo>
                  <a:lnTo>
                    <a:pt x="2205343" y="651493"/>
                  </a:lnTo>
                  <a:lnTo>
                    <a:pt x="2206295" y="643541"/>
                  </a:lnTo>
                  <a:lnTo>
                    <a:pt x="2209150" y="646086"/>
                  </a:lnTo>
                  <a:lnTo>
                    <a:pt x="2212323" y="647676"/>
                  </a:lnTo>
                  <a:lnTo>
                    <a:pt x="2215495" y="649267"/>
                  </a:lnTo>
                  <a:lnTo>
                    <a:pt x="2218985" y="650539"/>
                  </a:lnTo>
                  <a:lnTo>
                    <a:pt x="2222475" y="651493"/>
                  </a:lnTo>
                  <a:lnTo>
                    <a:pt x="2225965" y="652129"/>
                  </a:lnTo>
                  <a:lnTo>
                    <a:pt x="2229772" y="652447"/>
                  </a:lnTo>
                  <a:lnTo>
                    <a:pt x="2233896" y="652447"/>
                  </a:lnTo>
                  <a:lnTo>
                    <a:pt x="2238020" y="652447"/>
                  </a:lnTo>
                  <a:lnTo>
                    <a:pt x="2242145" y="652129"/>
                  </a:lnTo>
                  <a:lnTo>
                    <a:pt x="2251028" y="650539"/>
                  </a:lnTo>
                  <a:lnTo>
                    <a:pt x="2259911" y="648312"/>
                  </a:lnTo>
                  <a:lnTo>
                    <a:pt x="2269746" y="645132"/>
                  </a:lnTo>
                  <a:lnTo>
                    <a:pt x="2279581" y="641315"/>
                  </a:lnTo>
                  <a:lnTo>
                    <a:pt x="2289733" y="637180"/>
                  </a:lnTo>
                  <a:lnTo>
                    <a:pt x="2300519" y="632726"/>
                  </a:lnTo>
                  <a:lnTo>
                    <a:pt x="2310989" y="627955"/>
                  </a:lnTo>
                  <a:lnTo>
                    <a:pt x="2333514" y="616823"/>
                  </a:lnTo>
                  <a:lnTo>
                    <a:pt x="2356991" y="605690"/>
                  </a:lnTo>
                  <a:lnTo>
                    <a:pt x="2345569" y="610461"/>
                  </a:lnTo>
                  <a:lnTo>
                    <a:pt x="2334466" y="615868"/>
                  </a:lnTo>
                  <a:lnTo>
                    <a:pt x="2324948" y="620322"/>
                  </a:lnTo>
                  <a:lnTo>
                    <a:pt x="2315430" y="624138"/>
                  </a:lnTo>
                  <a:lnTo>
                    <a:pt x="2306865" y="626683"/>
                  </a:lnTo>
                  <a:lnTo>
                    <a:pt x="2298616" y="628910"/>
                  </a:lnTo>
                  <a:lnTo>
                    <a:pt x="2290367" y="630182"/>
                  </a:lnTo>
                  <a:lnTo>
                    <a:pt x="2282436" y="630818"/>
                  </a:lnTo>
                  <a:lnTo>
                    <a:pt x="2275456" y="630818"/>
                  </a:lnTo>
                  <a:lnTo>
                    <a:pt x="2268160" y="630500"/>
                  </a:lnTo>
                  <a:lnTo>
                    <a:pt x="2261497" y="629228"/>
                  </a:lnTo>
                  <a:lnTo>
                    <a:pt x="2255152" y="627955"/>
                  </a:lnTo>
                  <a:lnTo>
                    <a:pt x="2248807" y="626047"/>
                  </a:lnTo>
                  <a:lnTo>
                    <a:pt x="2243096" y="623502"/>
                  </a:lnTo>
                  <a:lnTo>
                    <a:pt x="2237703" y="620640"/>
                  </a:lnTo>
                  <a:lnTo>
                    <a:pt x="2232627" y="617777"/>
                  </a:lnTo>
                  <a:lnTo>
                    <a:pt x="2227551" y="614278"/>
                  </a:lnTo>
                  <a:lnTo>
                    <a:pt x="2223109" y="610779"/>
                  </a:lnTo>
                  <a:lnTo>
                    <a:pt x="2218985" y="607280"/>
                  </a:lnTo>
                  <a:lnTo>
                    <a:pt x="2214861" y="603463"/>
                  </a:lnTo>
                  <a:lnTo>
                    <a:pt x="2211371" y="599647"/>
                  </a:lnTo>
                  <a:lnTo>
                    <a:pt x="2208198" y="595512"/>
                  </a:lnTo>
                  <a:lnTo>
                    <a:pt x="2202171" y="587878"/>
                  </a:lnTo>
                  <a:lnTo>
                    <a:pt x="2197412" y="581198"/>
                  </a:lnTo>
                  <a:lnTo>
                    <a:pt x="2193922" y="574837"/>
                  </a:lnTo>
                  <a:lnTo>
                    <a:pt x="2191701" y="569747"/>
                  </a:lnTo>
                  <a:lnTo>
                    <a:pt x="2189163" y="565612"/>
                  </a:lnTo>
                  <a:lnTo>
                    <a:pt x="2191067" y="564340"/>
                  </a:lnTo>
                  <a:lnTo>
                    <a:pt x="2196777" y="559569"/>
                  </a:lnTo>
                  <a:lnTo>
                    <a:pt x="2205343" y="552889"/>
                  </a:lnTo>
                  <a:lnTo>
                    <a:pt x="2217399" y="544301"/>
                  </a:lnTo>
                  <a:lnTo>
                    <a:pt x="2225013" y="539848"/>
                  </a:lnTo>
                  <a:lnTo>
                    <a:pt x="2232944" y="534759"/>
                  </a:lnTo>
                  <a:lnTo>
                    <a:pt x="2241510" y="529670"/>
                  </a:lnTo>
                  <a:lnTo>
                    <a:pt x="2251028" y="524580"/>
                  </a:lnTo>
                  <a:lnTo>
                    <a:pt x="2260545" y="519491"/>
                  </a:lnTo>
                  <a:lnTo>
                    <a:pt x="2271649" y="514402"/>
                  </a:lnTo>
                  <a:lnTo>
                    <a:pt x="2282753" y="509631"/>
                  </a:lnTo>
                  <a:lnTo>
                    <a:pt x="2294809" y="505178"/>
                  </a:lnTo>
                  <a:lnTo>
                    <a:pt x="2307182" y="501043"/>
                  </a:lnTo>
                  <a:lnTo>
                    <a:pt x="2320506" y="497226"/>
                  </a:lnTo>
                  <a:lnTo>
                    <a:pt x="2334466" y="493409"/>
                  </a:lnTo>
                  <a:lnTo>
                    <a:pt x="2348742" y="490864"/>
                  </a:lnTo>
                  <a:lnTo>
                    <a:pt x="2363336" y="488638"/>
                  </a:lnTo>
                  <a:lnTo>
                    <a:pt x="2378564" y="486729"/>
                  </a:lnTo>
                  <a:lnTo>
                    <a:pt x="2394109" y="485775"/>
                  </a:lnTo>
                  <a:close/>
                  <a:moveTo>
                    <a:pt x="1429386" y="468312"/>
                  </a:moveTo>
                  <a:lnTo>
                    <a:pt x="1442086" y="468630"/>
                  </a:lnTo>
                  <a:lnTo>
                    <a:pt x="1454151" y="469899"/>
                  </a:lnTo>
                  <a:lnTo>
                    <a:pt x="1465898" y="471802"/>
                  </a:lnTo>
                  <a:lnTo>
                    <a:pt x="1477011" y="474023"/>
                  </a:lnTo>
                  <a:lnTo>
                    <a:pt x="1487488" y="476562"/>
                  </a:lnTo>
                  <a:lnTo>
                    <a:pt x="1497649" y="479734"/>
                  </a:lnTo>
                  <a:lnTo>
                    <a:pt x="1507491" y="482907"/>
                  </a:lnTo>
                  <a:lnTo>
                    <a:pt x="1516699" y="486714"/>
                  </a:lnTo>
                  <a:lnTo>
                    <a:pt x="1525271" y="490522"/>
                  </a:lnTo>
                  <a:lnTo>
                    <a:pt x="1533526" y="494646"/>
                  </a:lnTo>
                  <a:lnTo>
                    <a:pt x="1541146" y="498771"/>
                  </a:lnTo>
                  <a:lnTo>
                    <a:pt x="1547814" y="502896"/>
                  </a:lnTo>
                  <a:lnTo>
                    <a:pt x="1554164" y="507020"/>
                  </a:lnTo>
                  <a:lnTo>
                    <a:pt x="1565594" y="514952"/>
                  </a:lnTo>
                  <a:lnTo>
                    <a:pt x="1574166" y="522250"/>
                  </a:lnTo>
                  <a:lnTo>
                    <a:pt x="1580516" y="527643"/>
                  </a:lnTo>
                  <a:lnTo>
                    <a:pt x="1585596" y="532720"/>
                  </a:lnTo>
                  <a:lnTo>
                    <a:pt x="1584009" y="536527"/>
                  </a:lnTo>
                  <a:lnTo>
                    <a:pt x="1581469" y="540652"/>
                  </a:lnTo>
                  <a:lnTo>
                    <a:pt x="1578611" y="546046"/>
                  </a:lnTo>
                  <a:lnTo>
                    <a:pt x="1574484" y="552074"/>
                  </a:lnTo>
                  <a:lnTo>
                    <a:pt x="1569721" y="558419"/>
                  </a:lnTo>
                  <a:lnTo>
                    <a:pt x="1563054" y="565399"/>
                  </a:lnTo>
                  <a:lnTo>
                    <a:pt x="1559879" y="568572"/>
                  </a:lnTo>
                  <a:lnTo>
                    <a:pt x="1556386" y="571745"/>
                  </a:lnTo>
                  <a:lnTo>
                    <a:pt x="1552259" y="575235"/>
                  </a:lnTo>
                  <a:lnTo>
                    <a:pt x="1548131" y="577773"/>
                  </a:lnTo>
                  <a:lnTo>
                    <a:pt x="1543686" y="580311"/>
                  </a:lnTo>
                  <a:lnTo>
                    <a:pt x="1538606" y="582850"/>
                  </a:lnTo>
                  <a:lnTo>
                    <a:pt x="1533844" y="584753"/>
                  </a:lnTo>
                  <a:lnTo>
                    <a:pt x="1528446" y="586657"/>
                  </a:lnTo>
                  <a:lnTo>
                    <a:pt x="1523049" y="588243"/>
                  </a:lnTo>
                  <a:lnTo>
                    <a:pt x="1517016" y="588878"/>
                  </a:lnTo>
                  <a:lnTo>
                    <a:pt x="1510984" y="589512"/>
                  </a:lnTo>
                  <a:lnTo>
                    <a:pt x="1503999" y="589512"/>
                  </a:lnTo>
                  <a:lnTo>
                    <a:pt x="1497331" y="588878"/>
                  </a:lnTo>
                  <a:lnTo>
                    <a:pt x="1490346" y="587926"/>
                  </a:lnTo>
                  <a:lnTo>
                    <a:pt x="1483043" y="586022"/>
                  </a:lnTo>
                  <a:lnTo>
                    <a:pt x="1475106" y="583484"/>
                  </a:lnTo>
                  <a:lnTo>
                    <a:pt x="1467168" y="580311"/>
                  </a:lnTo>
                  <a:lnTo>
                    <a:pt x="1458913" y="576187"/>
                  </a:lnTo>
                  <a:lnTo>
                    <a:pt x="1449388" y="571745"/>
                  </a:lnTo>
                  <a:lnTo>
                    <a:pt x="1439546" y="567620"/>
                  </a:lnTo>
                  <a:lnTo>
                    <a:pt x="1479233" y="586657"/>
                  </a:lnTo>
                  <a:lnTo>
                    <a:pt x="1498284" y="594906"/>
                  </a:lnTo>
                  <a:lnTo>
                    <a:pt x="1506856" y="598714"/>
                  </a:lnTo>
                  <a:lnTo>
                    <a:pt x="1515746" y="601886"/>
                  </a:lnTo>
                  <a:lnTo>
                    <a:pt x="1524001" y="604425"/>
                  </a:lnTo>
                  <a:lnTo>
                    <a:pt x="1531939" y="606646"/>
                  </a:lnTo>
                  <a:lnTo>
                    <a:pt x="1539559" y="607915"/>
                  </a:lnTo>
                  <a:lnTo>
                    <a:pt x="1546544" y="608232"/>
                  </a:lnTo>
                  <a:lnTo>
                    <a:pt x="1550036" y="608232"/>
                  </a:lnTo>
                  <a:lnTo>
                    <a:pt x="1553529" y="607915"/>
                  </a:lnTo>
                  <a:lnTo>
                    <a:pt x="1556704" y="607280"/>
                  </a:lnTo>
                  <a:lnTo>
                    <a:pt x="1559879" y="606646"/>
                  </a:lnTo>
                  <a:lnTo>
                    <a:pt x="1562736" y="605376"/>
                  </a:lnTo>
                  <a:lnTo>
                    <a:pt x="1565594" y="604107"/>
                  </a:lnTo>
                  <a:lnTo>
                    <a:pt x="1568451" y="602521"/>
                  </a:lnTo>
                  <a:lnTo>
                    <a:pt x="1570674" y="600617"/>
                  </a:lnTo>
                  <a:lnTo>
                    <a:pt x="1571944" y="607280"/>
                  </a:lnTo>
                  <a:lnTo>
                    <a:pt x="1572261" y="614260"/>
                  </a:lnTo>
                  <a:lnTo>
                    <a:pt x="1572896" y="626634"/>
                  </a:lnTo>
                  <a:lnTo>
                    <a:pt x="1572579" y="638691"/>
                  </a:lnTo>
                  <a:lnTo>
                    <a:pt x="1572261" y="649795"/>
                  </a:lnTo>
                  <a:lnTo>
                    <a:pt x="1574166" y="647574"/>
                  </a:lnTo>
                  <a:lnTo>
                    <a:pt x="1575119" y="647257"/>
                  </a:lnTo>
                  <a:lnTo>
                    <a:pt x="1576389" y="646940"/>
                  </a:lnTo>
                  <a:lnTo>
                    <a:pt x="1577976" y="647257"/>
                  </a:lnTo>
                  <a:lnTo>
                    <a:pt x="1578929" y="647892"/>
                  </a:lnTo>
                  <a:lnTo>
                    <a:pt x="1580516" y="649478"/>
                  </a:lnTo>
                  <a:lnTo>
                    <a:pt x="1582104" y="651382"/>
                  </a:lnTo>
                  <a:lnTo>
                    <a:pt x="1583056" y="653920"/>
                  </a:lnTo>
                  <a:lnTo>
                    <a:pt x="1584326" y="656775"/>
                  </a:lnTo>
                  <a:lnTo>
                    <a:pt x="1586549" y="663756"/>
                  </a:lnTo>
                  <a:lnTo>
                    <a:pt x="1588136" y="672322"/>
                  </a:lnTo>
                  <a:lnTo>
                    <a:pt x="1589406" y="682158"/>
                  </a:lnTo>
                  <a:lnTo>
                    <a:pt x="1590359" y="692945"/>
                  </a:lnTo>
                  <a:lnTo>
                    <a:pt x="1590676" y="704685"/>
                  </a:lnTo>
                  <a:lnTo>
                    <a:pt x="1590359" y="716424"/>
                  </a:lnTo>
                  <a:lnTo>
                    <a:pt x="1589406" y="727211"/>
                  </a:lnTo>
                  <a:lnTo>
                    <a:pt x="1588136" y="737047"/>
                  </a:lnTo>
                  <a:lnTo>
                    <a:pt x="1586549" y="745613"/>
                  </a:lnTo>
                  <a:lnTo>
                    <a:pt x="1584326" y="752911"/>
                  </a:lnTo>
                  <a:lnTo>
                    <a:pt x="1583056" y="755449"/>
                  </a:lnTo>
                  <a:lnTo>
                    <a:pt x="1582104" y="757987"/>
                  </a:lnTo>
                  <a:lnTo>
                    <a:pt x="1580516" y="759891"/>
                  </a:lnTo>
                  <a:lnTo>
                    <a:pt x="1578929" y="761477"/>
                  </a:lnTo>
                  <a:lnTo>
                    <a:pt x="1577976" y="762112"/>
                  </a:lnTo>
                  <a:lnTo>
                    <a:pt x="1576389" y="762429"/>
                  </a:lnTo>
                  <a:lnTo>
                    <a:pt x="1574801" y="762112"/>
                  </a:lnTo>
                  <a:lnTo>
                    <a:pt x="1573214" y="761160"/>
                  </a:lnTo>
                  <a:lnTo>
                    <a:pt x="1571944" y="759573"/>
                  </a:lnTo>
                  <a:lnTo>
                    <a:pt x="1570674" y="757670"/>
                  </a:lnTo>
                  <a:lnTo>
                    <a:pt x="1569086" y="755131"/>
                  </a:lnTo>
                  <a:lnTo>
                    <a:pt x="1568134" y="751641"/>
                  </a:lnTo>
                  <a:lnTo>
                    <a:pt x="1565911" y="744027"/>
                  </a:lnTo>
                  <a:lnTo>
                    <a:pt x="1564641" y="754180"/>
                  </a:lnTo>
                  <a:lnTo>
                    <a:pt x="1562736" y="764015"/>
                  </a:lnTo>
                  <a:lnTo>
                    <a:pt x="1560831" y="773851"/>
                  </a:lnTo>
                  <a:lnTo>
                    <a:pt x="1558291" y="782735"/>
                  </a:lnTo>
                  <a:lnTo>
                    <a:pt x="1555751" y="792253"/>
                  </a:lnTo>
                  <a:lnTo>
                    <a:pt x="1552576" y="800819"/>
                  </a:lnTo>
                  <a:lnTo>
                    <a:pt x="1549401" y="809703"/>
                  </a:lnTo>
                  <a:lnTo>
                    <a:pt x="1545591" y="817953"/>
                  </a:lnTo>
                  <a:lnTo>
                    <a:pt x="1541781" y="825567"/>
                  </a:lnTo>
                  <a:lnTo>
                    <a:pt x="1537336" y="833182"/>
                  </a:lnTo>
                  <a:lnTo>
                    <a:pt x="1532574" y="840797"/>
                  </a:lnTo>
                  <a:lnTo>
                    <a:pt x="1528129" y="847777"/>
                  </a:lnTo>
                  <a:lnTo>
                    <a:pt x="1523366" y="854757"/>
                  </a:lnTo>
                  <a:lnTo>
                    <a:pt x="1518286" y="861102"/>
                  </a:lnTo>
                  <a:lnTo>
                    <a:pt x="1513206" y="867448"/>
                  </a:lnTo>
                  <a:lnTo>
                    <a:pt x="1507491" y="873476"/>
                  </a:lnTo>
                  <a:lnTo>
                    <a:pt x="1502411" y="878553"/>
                  </a:lnTo>
                  <a:lnTo>
                    <a:pt x="1496696" y="883946"/>
                  </a:lnTo>
                  <a:lnTo>
                    <a:pt x="1490663" y="889340"/>
                  </a:lnTo>
                  <a:lnTo>
                    <a:pt x="1484948" y="893782"/>
                  </a:lnTo>
                  <a:lnTo>
                    <a:pt x="1478916" y="897907"/>
                  </a:lnTo>
                  <a:lnTo>
                    <a:pt x="1472883" y="901714"/>
                  </a:lnTo>
                  <a:lnTo>
                    <a:pt x="1466851" y="905521"/>
                  </a:lnTo>
                  <a:lnTo>
                    <a:pt x="1460818" y="908377"/>
                  </a:lnTo>
                  <a:lnTo>
                    <a:pt x="1454786" y="911232"/>
                  </a:lnTo>
                  <a:lnTo>
                    <a:pt x="1448753" y="914088"/>
                  </a:lnTo>
                  <a:lnTo>
                    <a:pt x="1442721" y="915991"/>
                  </a:lnTo>
                  <a:lnTo>
                    <a:pt x="1437323" y="917895"/>
                  </a:lnTo>
                  <a:lnTo>
                    <a:pt x="1431291" y="918847"/>
                  </a:lnTo>
                  <a:lnTo>
                    <a:pt x="1425576" y="920116"/>
                  </a:lnTo>
                  <a:lnTo>
                    <a:pt x="1419861" y="920751"/>
                  </a:lnTo>
                  <a:lnTo>
                    <a:pt x="1414146" y="920751"/>
                  </a:lnTo>
                  <a:lnTo>
                    <a:pt x="1409701" y="920751"/>
                  </a:lnTo>
                  <a:lnTo>
                    <a:pt x="1404938" y="920116"/>
                  </a:lnTo>
                  <a:lnTo>
                    <a:pt x="1399858" y="918847"/>
                  </a:lnTo>
                  <a:lnTo>
                    <a:pt x="1394778" y="917260"/>
                  </a:lnTo>
                  <a:lnTo>
                    <a:pt x="1389381" y="915357"/>
                  </a:lnTo>
                  <a:lnTo>
                    <a:pt x="1384301" y="913770"/>
                  </a:lnTo>
                  <a:lnTo>
                    <a:pt x="1378903" y="910915"/>
                  </a:lnTo>
                  <a:lnTo>
                    <a:pt x="1373188" y="908059"/>
                  </a:lnTo>
                  <a:lnTo>
                    <a:pt x="1367791" y="904569"/>
                  </a:lnTo>
                  <a:lnTo>
                    <a:pt x="1362076" y="900762"/>
                  </a:lnTo>
                  <a:lnTo>
                    <a:pt x="1356043" y="896955"/>
                  </a:lnTo>
                  <a:lnTo>
                    <a:pt x="1350328" y="892513"/>
                  </a:lnTo>
                  <a:lnTo>
                    <a:pt x="1344296" y="888071"/>
                  </a:lnTo>
                  <a:lnTo>
                    <a:pt x="1338581" y="883312"/>
                  </a:lnTo>
                  <a:lnTo>
                    <a:pt x="1333183" y="877918"/>
                  </a:lnTo>
                  <a:lnTo>
                    <a:pt x="1327468" y="872207"/>
                  </a:lnTo>
                  <a:lnTo>
                    <a:pt x="1321753" y="866813"/>
                  </a:lnTo>
                  <a:lnTo>
                    <a:pt x="1316038" y="860151"/>
                  </a:lnTo>
                  <a:lnTo>
                    <a:pt x="1310641" y="854122"/>
                  </a:lnTo>
                  <a:lnTo>
                    <a:pt x="1305243" y="847459"/>
                  </a:lnTo>
                  <a:lnTo>
                    <a:pt x="1299846" y="840797"/>
                  </a:lnTo>
                  <a:lnTo>
                    <a:pt x="1295083" y="833499"/>
                  </a:lnTo>
                  <a:lnTo>
                    <a:pt x="1290321" y="826202"/>
                  </a:lnTo>
                  <a:lnTo>
                    <a:pt x="1285558" y="818587"/>
                  </a:lnTo>
                  <a:lnTo>
                    <a:pt x="1281113" y="810655"/>
                  </a:lnTo>
                  <a:lnTo>
                    <a:pt x="1276668" y="802723"/>
                  </a:lnTo>
                  <a:lnTo>
                    <a:pt x="1272858" y="794474"/>
                  </a:lnTo>
                  <a:lnTo>
                    <a:pt x="1269048" y="786225"/>
                  </a:lnTo>
                  <a:lnTo>
                    <a:pt x="1265238" y="777658"/>
                  </a:lnTo>
                  <a:lnTo>
                    <a:pt x="1262381" y="768457"/>
                  </a:lnTo>
                  <a:lnTo>
                    <a:pt x="1259523" y="759891"/>
                  </a:lnTo>
                  <a:lnTo>
                    <a:pt x="1256983" y="751007"/>
                  </a:lnTo>
                  <a:lnTo>
                    <a:pt x="1254761" y="757035"/>
                  </a:lnTo>
                  <a:lnTo>
                    <a:pt x="1252538" y="761477"/>
                  </a:lnTo>
                  <a:lnTo>
                    <a:pt x="1251586" y="763063"/>
                  </a:lnTo>
                  <a:lnTo>
                    <a:pt x="1250316" y="764015"/>
                  </a:lnTo>
                  <a:lnTo>
                    <a:pt x="1248728" y="764967"/>
                  </a:lnTo>
                  <a:lnTo>
                    <a:pt x="1247776" y="765284"/>
                  </a:lnTo>
                  <a:lnTo>
                    <a:pt x="1246188" y="764967"/>
                  </a:lnTo>
                  <a:lnTo>
                    <a:pt x="1244601" y="764015"/>
                  </a:lnTo>
                  <a:lnTo>
                    <a:pt x="1243648" y="762429"/>
                  </a:lnTo>
                  <a:lnTo>
                    <a:pt x="1242061" y="760842"/>
                  </a:lnTo>
                  <a:lnTo>
                    <a:pt x="1240791" y="758304"/>
                  </a:lnTo>
                  <a:lnTo>
                    <a:pt x="1239838" y="755449"/>
                  </a:lnTo>
                  <a:lnTo>
                    <a:pt x="1237616" y="748151"/>
                  </a:lnTo>
                  <a:lnTo>
                    <a:pt x="1236028" y="739585"/>
                  </a:lnTo>
                  <a:lnTo>
                    <a:pt x="1234441" y="729749"/>
                  </a:lnTo>
                  <a:lnTo>
                    <a:pt x="1233806" y="718962"/>
                  </a:lnTo>
                  <a:lnTo>
                    <a:pt x="1233488" y="707223"/>
                  </a:lnTo>
                  <a:lnTo>
                    <a:pt x="1233806" y="695801"/>
                  </a:lnTo>
                  <a:lnTo>
                    <a:pt x="1234441" y="684696"/>
                  </a:lnTo>
                  <a:lnTo>
                    <a:pt x="1236028" y="675178"/>
                  </a:lnTo>
                  <a:lnTo>
                    <a:pt x="1237616" y="666294"/>
                  </a:lnTo>
                  <a:lnTo>
                    <a:pt x="1239838" y="659631"/>
                  </a:lnTo>
                  <a:lnTo>
                    <a:pt x="1240791" y="656775"/>
                  </a:lnTo>
                  <a:lnTo>
                    <a:pt x="1242061" y="653920"/>
                  </a:lnTo>
                  <a:lnTo>
                    <a:pt x="1243648" y="652016"/>
                  </a:lnTo>
                  <a:lnTo>
                    <a:pt x="1244601" y="651064"/>
                  </a:lnTo>
                  <a:lnTo>
                    <a:pt x="1246188" y="649795"/>
                  </a:lnTo>
                  <a:lnTo>
                    <a:pt x="1247776" y="649478"/>
                  </a:lnTo>
                  <a:lnTo>
                    <a:pt x="1248411" y="649795"/>
                  </a:lnTo>
                  <a:lnTo>
                    <a:pt x="1249363" y="650113"/>
                  </a:lnTo>
                  <a:lnTo>
                    <a:pt x="1249681" y="642815"/>
                  </a:lnTo>
                  <a:lnTo>
                    <a:pt x="1250316" y="635201"/>
                  </a:lnTo>
                  <a:lnTo>
                    <a:pt x="1250951" y="628220"/>
                  </a:lnTo>
                  <a:lnTo>
                    <a:pt x="1252221" y="622192"/>
                  </a:lnTo>
                  <a:lnTo>
                    <a:pt x="1251586" y="613943"/>
                  </a:lnTo>
                  <a:lnTo>
                    <a:pt x="1250951" y="606328"/>
                  </a:lnTo>
                  <a:lnTo>
                    <a:pt x="1250951" y="599031"/>
                  </a:lnTo>
                  <a:lnTo>
                    <a:pt x="1251586" y="592368"/>
                  </a:lnTo>
                  <a:lnTo>
                    <a:pt x="1251903" y="586022"/>
                  </a:lnTo>
                  <a:lnTo>
                    <a:pt x="1252856" y="579994"/>
                  </a:lnTo>
                  <a:lnTo>
                    <a:pt x="1254126" y="574283"/>
                  </a:lnTo>
                  <a:lnTo>
                    <a:pt x="1255713" y="569207"/>
                  </a:lnTo>
                  <a:lnTo>
                    <a:pt x="1257618" y="564130"/>
                  </a:lnTo>
                  <a:lnTo>
                    <a:pt x="1259841" y="559688"/>
                  </a:lnTo>
                  <a:lnTo>
                    <a:pt x="1262063" y="555564"/>
                  </a:lnTo>
                  <a:lnTo>
                    <a:pt x="1264603" y="551756"/>
                  </a:lnTo>
                  <a:lnTo>
                    <a:pt x="1267143" y="548266"/>
                  </a:lnTo>
                  <a:lnTo>
                    <a:pt x="1270636" y="545411"/>
                  </a:lnTo>
                  <a:lnTo>
                    <a:pt x="1273811" y="542873"/>
                  </a:lnTo>
                  <a:lnTo>
                    <a:pt x="1277303" y="540017"/>
                  </a:lnTo>
                  <a:lnTo>
                    <a:pt x="1261746" y="540017"/>
                  </a:lnTo>
                  <a:lnTo>
                    <a:pt x="1249363" y="540969"/>
                  </a:lnTo>
                  <a:lnTo>
                    <a:pt x="1239203" y="541286"/>
                  </a:lnTo>
                  <a:lnTo>
                    <a:pt x="1246188" y="537479"/>
                  </a:lnTo>
                  <a:lnTo>
                    <a:pt x="1253808" y="532720"/>
                  </a:lnTo>
                  <a:lnTo>
                    <a:pt x="1261111" y="527326"/>
                  </a:lnTo>
                  <a:lnTo>
                    <a:pt x="1268413" y="521615"/>
                  </a:lnTo>
                  <a:lnTo>
                    <a:pt x="1282701" y="511145"/>
                  </a:lnTo>
                  <a:lnTo>
                    <a:pt x="1289368" y="506703"/>
                  </a:lnTo>
                  <a:lnTo>
                    <a:pt x="1295401" y="502896"/>
                  </a:lnTo>
                  <a:lnTo>
                    <a:pt x="1303973" y="498771"/>
                  </a:lnTo>
                  <a:lnTo>
                    <a:pt x="1311911" y="494964"/>
                  </a:lnTo>
                  <a:lnTo>
                    <a:pt x="1320166" y="491156"/>
                  </a:lnTo>
                  <a:lnTo>
                    <a:pt x="1328103" y="487984"/>
                  </a:lnTo>
                  <a:lnTo>
                    <a:pt x="1336041" y="484811"/>
                  </a:lnTo>
                  <a:lnTo>
                    <a:pt x="1343978" y="482273"/>
                  </a:lnTo>
                  <a:lnTo>
                    <a:pt x="1359536" y="477831"/>
                  </a:lnTo>
                  <a:lnTo>
                    <a:pt x="1374141" y="474023"/>
                  </a:lnTo>
                  <a:lnTo>
                    <a:pt x="1388746" y="471485"/>
                  </a:lnTo>
                  <a:lnTo>
                    <a:pt x="1402716" y="469581"/>
                  </a:lnTo>
                  <a:lnTo>
                    <a:pt x="1416051" y="468630"/>
                  </a:lnTo>
                  <a:lnTo>
                    <a:pt x="1429386" y="468312"/>
                  </a:lnTo>
                  <a:close/>
                  <a:moveTo>
                    <a:pt x="750948" y="302529"/>
                  </a:moveTo>
                  <a:lnTo>
                    <a:pt x="748724" y="302846"/>
                  </a:lnTo>
                  <a:lnTo>
                    <a:pt x="746818" y="303797"/>
                  </a:lnTo>
                  <a:lnTo>
                    <a:pt x="744912" y="304431"/>
                  </a:lnTo>
                  <a:lnTo>
                    <a:pt x="743641" y="306017"/>
                  </a:lnTo>
                  <a:lnTo>
                    <a:pt x="742053" y="307602"/>
                  </a:lnTo>
                  <a:lnTo>
                    <a:pt x="741417" y="309188"/>
                  </a:lnTo>
                  <a:lnTo>
                    <a:pt x="740464" y="311725"/>
                  </a:lnTo>
                  <a:lnTo>
                    <a:pt x="740464" y="313310"/>
                  </a:lnTo>
                  <a:lnTo>
                    <a:pt x="740464" y="315847"/>
                  </a:lnTo>
                  <a:lnTo>
                    <a:pt x="741417" y="318067"/>
                  </a:lnTo>
                  <a:lnTo>
                    <a:pt x="742053" y="319970"/>
                  </a:lnTo>
                  <a:lnTo>
                    <a:pt x="743641" y="321238"/>
                  </a:lnTo>
                  <a:lnTo>
                    <a:pt x="744912" y="322507"/>
                  </a:lnTo>
                  <a:lnTo>
                    <a:pt x="746818" y="323458"/>
                  </a:lnTo>
                  <a:lnTo>
                    <a:pt x="748724" y="324410"/>
                  </a:lnTo>
                  <a:lnTo>
                    <a:pt x="750948" y="324410"/>
                  </a:lnTo>
                  <a:lnTo>
                    <a:pt x="988881" y="324410"/>
                  </a:lnTo>
                  <a:lnTo>
                    <a:pt x="991105" y="324410"/>
                  </a:lnTo>
                  <a:lnTo>
                    <a:pt x="993011" y="323458"/>
                  </a:lnTo>
                  <a:lnTo>
                    <a:pt x="994917" y="322507"/>
                  </a:lnTo>
                  <a:lnTo>
                    <a:pt x="996506" y="321238"/>
                  </a:lnTo>
                  <a:lnTo>
                    <a:pt x="997776" y="319970"/>
                  </a:lnTo>
                  <a:lnTo>
                    <a:pt x="998729" y="318067"/>
                  </a:lnTo>
                  <a:lnTo>
                    <a:pt x="999365" y="315847"/>
                  </a:lnTo>
                  <a:lnTo>
                    <a:pt x="999365" y="313310"/>
                  </a:lnTo>
                  <a:lnTo>
                    <a:pt x="999365" y="311725"/>
                  </a:lnTo>
                  <a:lnTo>
                    <a:pt x="998729" y="309188"/>
                  </a:lnTo>
                  <a:lnTo>
                    <a:pt x="997776" y="307602"/>
                  </a:lnTo>
                  <a:lnTo>
                    <a:pt x="996506" y="306017"/>
                  </a:lnTo>
                  <a:lnTo>
                    <a:pt x="994917" y="304431"/>
                  </a:lnTo>
                  <a:lnTo>
                    <a:pt x="993011" y="303797"/>
                  </a:lnTo>
                  <a:lnTo>
                    <a:pt x="991105" y="302846"/>
                  </a:lnTo>
                  <a:lnTo>
                    <a:pt x="988881" y="302529"/>
                  </a:lnTo>
                  <a:lnTo>
                    <a:pt x="750948" y="302529"/>
                  </a:lnTo>
                  <a:close/>
                  <a:moveTo>
                    <a:pt x="748724" y="219444"/>
                  </a:moveTo>
                  <a:lnTo>
                    <a:pt x="746818" y="220396"/>
                  </a:lnTo>
                  <a:lnTo>
                    <a:pt x="744912" y="221347"/>
                  </a:lnTo>
                  <a:lnTo>
                    <a:pt x="743641" y="222615"/>
                  </a:lnTo>
                  <a:lnTo>
                    <a:pt x="742053" y="224201"/>
                  </a:lnTo>
                  <a:lnTo>
                    <a:pt x="741417" y="226104"/>
                  </a:lnTo>
                  <a:lnTo>
                    <a:pt x="740464" y="228323"/>
                  </a:lnTo>
                  <a:lnTo>
                    <a:pt x="740464" y="230543"/>
                  </a:lnTo>
                  <a:lnTo>
                    <a:pt x="740464" y="232763"/>
                  </a:lnTo>
                  <a:lnTo>
                    <a:pt x="741417" y="234666"/>
                  </a:lnTo>
                  <a:lnTo>
                    <a:pt x="742053" y="236568"/>
                  </a:lnTo>
                  <a:lnTo>
                    <a:pt x="743641" y="237837"/>
                  </a:lnTo>
                  <a:lnTo>
                    <a:pt x="744912" y="239423"/>
                  </a:lnTo>
                  <a:lnTo>
                    <a:pt x="746818" y="240374"/>
                  </a:lnTo>
                  <a:lnTo>
                    <a:pt x="748724" y="241008"/>
                  </a:lnTo>
                  <a:lnTo>
                    <a:pt x="750948" y="241325"/>
                  </a:lnTo>
                  <a:lnTo>
                    <a:pt x="1133738" y="241325"/>
                  </a:lnTo>
                  <a:lnTo>
                    <a:pt x="1135644" y="241008"/>
                  </a:lnTo>
                  <a:lnTo>
                    <a:pt x="1137868" y="240374"/>
                  </a:lnTo>
                  <a:lnTo>
                    <a:pt x="1139456" y="239423"/>
                  </a:lnTo>
                  <a:lnTo>
                    <a:pt x="1141045" y="237837"/>
                  </a:lnTo>
                  <a:lnTo>
                    <a:pt x="1142316" y="236568"/>
                  </a:lnTo>
                  <a:lnTo>
                    <a:pt x="1143586" y="234666"/>
                  </a:lnTo>
                  <a:lnTo>
                    <a:pt x="1143904" y="232763"/>
                  </a:lnTo>
                  <a:lnTo>
                    <a:pt x="1144222" y="230543"/>
                  </a:lnTo>
                  <a:lnTo>
                    <a:pt x="1143904" y="228323"/>
                  </a:lnTo>
                  <a:lnTo>
                    <a:pt x="1143586" y="226104"/>
                  </a:lnTo>
                  <a:lnTo>
                    <a:pt x="1142316" y="224201"/>
                  </a:lnTo>
                  <a:lnTo>
                    <a:pt x="1141045" y="222615"/>
                  </a:lnTo>
                  <a:lnTo>
                    <a:pt x="1139456" y="221347"/>
                  </a:lnTo>
                  <a:lnTo>
                    <a:pt x="1137868" y="220396"/>
                  </a:lnTo>
                  <a:lnTo>
                    <a:pt x="1135644" y="219444"/>
                  </a:lnTo>
                  <a:lnTo>
                    <a:pt x="1133738" y="219444"/>
                  </a:lnTo>
                  <a:lnTo>
                    <a:pt x="750948" y="219444"/>
                  </a:lnTo>
                  <a:lnTo>
                    <a:pt x="748724" y="219444"/>
                  </a:lnTo>
                  <a:close/>
                  <a:moveTo>
                    <a:pt x="748724" y="141751"/>
                  </a:moveTo>
                  <a:lnTo>
                    <a:pt x="746818" y="142702"/>
                  </a:lnTo>
                  <a:lnTo>
                    <a:pt x="744912" y="143336"/>
                  </a:lnTo>
                  <a:lnTo>
                    <a:pt x="743641" y="144922"/>
                  </a:lnTo>
                  <a:lnTo>
                    <a:pt x="742053" y="146191"/>
                  </a:lnTo>
                  <a:lnTo>
                    <a:pt x="741417" y="148093"/>
                  </a:lnTo>
                  <a:lnTo>
                    <a:pt x="740464" y="150630"/>
                  </a:lnTo>
                  <a:lnTo>
                    <a:pt x="740464" y="152216"/>
                  </a:lnTo>
                  <a:lnTo>
                    <a:pt x="740464" y="154753"/>
                  </a:lnTo>
                  <a:lnTo>
                    <a:pt x="741417" y="156972"/>
                  </a:lnTo>
                  <a:lnTo>
                    <a:pt x="742053" y="158875"/>
                  </a:lnTo>
                  <a:lnTo>
                    <a:pt x="743641" y="160144"/>
                  </a:lnTo>
                  <a:lnTo>
                    <a:pt x="744912" y="161729"/>
                  </a:lnTo>
                  <a:lnTo>
                    <a:pt x="746818" y="162363"/>
                  </a:lnTo>
                  <a:lnTo>
                    <a:pt x="748724" y="163315"/>
                  </a:lnTo>
                  <a:lnTo>
                    <a:pt x="750948" y="163315"/>
                  </a:lnTo>
                  <a:lnTo>
                    <a:pt x="1133738" y="163315"/>
                  </a:lnTo>
                  <a:lnTo>
                    <a:pt x="1135644" y="163315"/>
                  </a:lnTo>
                  <a:lnTo>
                    <a:pt x="1137868" y="162363"/>
                  </a:lnTo>
                  <a:lnTo>
                    <a:pt x="1139456" y="161729"/>
                  </a:lnTo>
                  <a:lnTo>
                    <a:pt x="1141045" y="160144"/>
                  </a:lnTo>
                  <a:lnTo>
                    <a:pt x="1142316" y="158875"/>
                  </a:lnTo>
                  <a:lnTo>
                    <a:pt x="1143586" y="156972"/>
                  </a:lnTo>
                  <a:lnTo>
                    <a:pt x="1143904" y="154753"/>
                  </a:lnTo>
                  <a:lnTo>
                    <a:pt x="1144222" y="152216"/>
                  </a:lnTo>
                  <a:lnTo>
                    <a:pt x="1143904" y="150630"/>
                  </a:lnTo>
                  <a:lnTo>
                    <a:pt x="1143586" y="148093"/>
                  </a:lnTo>
                  <a:lnTo>
                    <a:pt x="1142316" y="146191"/>
                  </a:lnTo>
                  <a:lnTo>
                    <a:pt x="1141045" y="144922"/>
                  </a:lnTo>
                  <a:lnTo>
                    <a:pt x="1139456" y="143336"/>
                  </a:lnTo>
                  <a:lnTo>
                    <a:pt x="1137868" y="142702"/>
                  </a:lnTo>
                  <a:lnTo>
                    <a:pt x="1135644" y="141751"/>
                  </a:lnTo>
                  <a:lnTo>
                    <a:pt x="1133738" y="141751"/>
                  </a:lnTo>
                  <a:lnTo>
                    <a:pt x="750948" y="141751"/>
                  </a:lnTo>
                  <a:lnTo>
                    <a:pt x="748724" y="141751"/>
                  </a:lnTo>
                  <a:close/>
                  <a:moveTo>
                    <a:pt x="789068" y="0"/>
                  </a:moveTo>
                  <a:lnTo>
                    <a:pt x="1085770" y="0"/>
                  </a:lnTo>
                  <a:lnTo>
                    <a:pt x="1093712" y="317"/>
                  </a:lnTo>
                  <a:lnTo>
                    <a:pt x="1101336" y="635"/>
                  </a:lnTo>
                  <a:lnTo>
                    <a:pt x="1108960" y="1903"/>
                  </a:lnTo>
                  <a:lnTo>
                    <a:pt x="1116267" y="2854"/>
                  </a:lnTo>
                  <a:lnTo>
                    <a:pt x="1123573" y="4757"/>
                  </a:lnTo>
                  <a:lnTo>
                    <a:pt x="1130562" y="6660"/>
                  </a:lnTo>
                  <a:lnTo>
                    <a:pt x="1137868" y="8879"/>
                  </a:lnTo>
                  <a:lnTo>
                    <a:pt x="1144539" y="12051"/>
                  </a:lnTo>
                  <a:lnTo>
                    <a:pt x="1151210" y="14905"/>
                  </a:lnTo>
                  <a:lnTo>
                    <a:pt x="1157881" y="18393"/>
                  </a:lnTo>
                  <a:lnTo>
                    <a:pt x="1164235" y="21564"/>
                  </a:lnTo>
                  <a:lnTo>
                    <a:pt x="1170270" y="25687"/>
                  </a:lnTo>
                  <a:lnTo>
                    <a:pt x="1176306" y="29809"/>
                  </a:lnTo>
                  <a:lnTo>
                    <a:pt x="1181706" y="34566"/>
                  </a:lnTo>
                  <a:lnTo>
                    <a:pt x="1187424" y="39006"/>
                  </a:lnTo>
                  <a:lnTo>
                    <a:pt x="1192507" y="44079"/>
                  </a:lnTo>
                  <a:lnTo>
                    <a:pt x="1197590" y="49153"/>
                  </a:lnTo>
                  <a:lnTo>
                    <a:pt x="1202037" y="54861"/>
                  </a:lnTo>
                  <a:lnTo>
                    <a:pt x="1206802" y="60252"/>
                  </a:lnTo>
                  <a:lnTo>
                    <a:pt x="1210932" y="66277"/>
                  </a:lnTo>
                  <a:lnTo>
                    <a:pt x="1215062" y="72303"/>
                  </a:lnTo>
                  <a:lnTo>
                    <a:pt x="1218238" y="78645"/>
                  </a:lnTo>
                  <a:lnTo>
                    <a:pt x="1221733" y="84987"/>
                  </a:lnTo>
                  <a:lnTo>
                    <a:pt x="1224592" y="91964"/>
                  </a:lnTo>
                  <a:lnTo>
                    <a:pt x="1227768" y="98623"/>
                  </a:lnTo>
                  <a:lnTo>
                    <a:pt x="1229992" y="105917"/>
                  </a:lnTo>
                  <a:lnTo>
                    <a:pt x="1231898" y="112893"/>
                  </a:lnTo>
                  <a:lnTo>
                    <a:pt x="1233804" y="120187"/>
                  </a:lnTo>
                  <a:lnTo>
                    <a:pt x="1234757" y="127481"/>
                  </a:lnTo>
                  <a:lnTo>
                    <a:pt x="1236028" y="135092"/>
                  </a:lnTo>
                  <a:lnTo>
                    <a:pt x="1236345" y="143019"/>
                  </a:lnTo>
                  <a:lnTo>
                    <a:pt x="1236663" y="150630"/>
                  </a:lnTo>
                  <a:lnTo>
                    <a:pt x="1236663" y="296186"/>
                  </a:lnTo>
                  <a:lnTo>
                    <a:pt x="1236345" y="303797"/>
                  </a:lnTo>
                  <a:lnTo>
                    <a:pt x="1236028" y="311725"/>
                  </a:lnTo>
                  <a:lnTo>
                    <a:pt x="1234757" y="319019"/>
                  </a:lnTo>
                  <a:lnTo>
                    <a:pt x="1233804" y="326629"/>
                  </a:lnTo>
                  <a:lnTo>
                    <a:pt x="1231898" y="333606"/>
                  </a:lnTo>
                  <a:lnTo>
                    <a:pt x="1229992" y="340900"/>
                  </a:lnTo>
                  <a:lnTo>
                    <a:pt x="1227768" y="347876"/>
                  </a:lnTo>
                  <a:lnTo>
                    <a:pt x="1224592" y="354853"/>
                  </a:lnTo>
                  <a:lnTo>
                    <a:pt x="1221733" y="361512"/>
                  </a:lnTo>
                  <a:lnTo>
                    <a:pt x="1218238" y="367854"/>
                  </a:lnTo>
                  <a:lnTo>
                    <a:pt x="1215062" y="374197"/>
                  </a:lnTo>
                  <a:lnTo>
                    <a:pt x="1210932" y="380222"/>
                  </a:lnTo>
                  <a:lnTo>
                    <a:pt x="1206802" y="386247"/>
                  </a:lnTo>
                  <a:lnTo>
                    <a:pt x="1202037" y="391955"/>
                  </a:lnTo>
                  <a:lnTo>
                    <a:pt x="1197590" y="397346"/>
                  </a:lnTo>
                  <a:lnTo>
                    <a:pt x="1192507" y="402420"/>
                  </a:lnTo>
                  <a:lnTo>
                    <a:pt x="1187424" y="407811"/>
                  </a:lnTo>
                  <a:lnTo>
                    <a:pt x="1181706" y="412251"/>
                  </a:lnTo>
                  <a:lnTo>
                    <a:pt x="1176306" y="416690"/>
                  </a:lnTo>
                  <a:lnTo>
                    <a:pt x="1170270" y="420813"/>
                  </a:lnTo>
                  <a:lnTo>
                    <a:pt x="1164235" y="424935"/>
                  </a:lnTo>
                  <a:lnTo>
                    <a:pt x="1157881" y="428423"/>
                  </a:lnTo>
                  <a:lnTo>
                    <a:pt x="1151210" y="431912"/>
                  </a:lnTo>
                  <a:lnTo>
                    <a:pt x="1144539" y="434766"/>
                  </a:lnTo>
                  <a:lnTo>
                    <a:pt x="1137868" y="437303"/>
                  </a:lnTo>
                  <a:lnTo>
                    <a:pt x="1130562" y="440157"/>
                  </a:lnTo>
                  <a:lnTo>
                    <a:pt x="1123573" y="442059"/>
                  </a:lnTo>
                  <a:lnTo>
                    <a:pt x="1116267" y="443645"/>
                  </a:lnTo>
                  <a:lnTo>
                    <a:pt x="1108960" y="444914"/>
                  </a:lnTo>
                  <a:lnTo>
                    <a:pt x="1101336" y="446182"/>
                  </a:lnTo>
                  <a:lnTo>
                    <a:pt x="1093712" y="446499"/>
                  </a:lnTo>
                  <a:lnTo>
                    <a:pt x="1085770" y="446816"/>
                  </a:lnTo>
                  <a:lnTo>
                    <a:pt x="1060675" y="446816"/>
                  </a:lnTo>
                  <a:lnTo>
                    <a:pt x="1084500" y="523875"/>
                  </a:lnTo>
                  <a:lnTo>
                    <a:pt x="945996" y="446816"/>
                  </a:lnTo>
                  <a:lnTo>
                    <a:pt x="789068" y="446816"/>
                  </a:lnTo>
                  <a:lnTo>
                    <a:pt x="781444" y="446499"/>
                  </a:lnTo>
                  <a:lnTo>
                    <a:pt x="773502" y="446182"/>
                  </a:lnTo>
                  <a:lnTo>
                    <a:pt x="766196" y="444914"/>
                  </a:lnTo>
                  <a:lnTo>
                    <a:pt x="758889" y="443645"/>
                  </a:lnTo>
                  <a:lnTo>
                    <a:pt x="751583" y="442059"/>
                  </a:lnTo>
                  <a:lnTo>
                    <a:pt x="744277" y="440157"/>
                  </a:lnTo>
                  <a:lnTo>
                    <a:pt x="737288" y="437303"/>
                  </a:lnTo>
                  <a:lnTo>
                    <a:pt x="730299" y="434766"/>
                  </a:lnTo>
                  <a:lnTo>
                    <a:pt x="723946" y="431912"/>
                  </a:lnTo>
                  <a:lnTo>
                    <a:pt x="717275" y="428423"/>
                  </a:lnTo>
                  <a:lnTo>
                    <a:pt x="710921" y="424935"/>
                  </a:lnTo>
                  <a:lnTo>
                    <a:pt x="704886" y="420813"/>
                  </a:lnTo>
                  <a:lnTo>
                    <a:pt x="698850" y="416690"/>
                  </a:lnTo>
                  <a:lnTo>
                    <a:pt x="693132" y="412251"/>
                  </a:lnTo>
                  <a:lnTo>
                    <a:pt x="687731" y="407811"/>
                  </a:lnTo>
                  <a:lnTo>
                    <a:pt x="682649" y="402420"/>
                  </a:lnTo>
                  <a:lnTo>
                    <a:pt x="677566" y="397346"/>
                  </a:lnTo>
                  <a:lnTo>
                    <a:pt x="672801" y="391955"/>
                  </a:lnTo>
                  <a:lnTo>
                    <a:pt x="668354" y="386247"/>
                  </a:lnTo>
                  <a:lnTo>
                    <a:pt x="664224" y="380222"/>
                  </a:lnTo>
                  <a:lnTo>
                    <a:pt x="660094" y="374197"/>
                  </a:lnTo>
                  <a:lnTo>
                    <a:pt x="656600" y="367854"/>
                  </a:lnTo>
                  <a:lnTo>
                    <a:pt x="653106" y="361512"/>
                  </a:lnTo>
                  <a:lnTo>
                    <a:pt x="650247" y="354853"/>
                  </a:lnTo>
                  <a:lnTo>
                    <a:pt x="647705" y="347876"/>
                  </a:lnTo>
                  <a:lnTo>
                    <a:pt x="644846" y="340900"/>
                  </a:lnTo>
                  <a:lnTo>
                    <a:pt x="642940" y="333606"/>
                  </a:lnTo>
                  <a:lnTo>
                    <a:pt x="641669" y="326629"/>
                  </a:lnTo>
                  <a:lnTo>
                    <a:pt x="640081" y="319019"/>
                  </a:lnTo>
                  <a:lnTo>
                    <a:pt x="638810" y="311725"/>
                  </a:lnTo>
                  <a:lnTo>
                    <a:pt x="638493" y="303797"/>
                  </a:lnTo>
                  <a:lnTo>
                    <a:pt x="638175" y="296186"/>
                  </a:lnTo>
                  <a:lnTo>
                    <a:pt x="638175" y="150630"/>
                  </a:lnTo>
                  <a:lnTo>
                    <a:pt x="638493" y="143019"/>
                  </a:lnTo>
                  <a:lnTo>
                    <a:pt x="638810" y="135092"/>
                  </a:lnTo>
                  <a:lnTo>
                    <a:pt x="640081" y="127481"/>
                  </a:lnTo>
                  <a:lnTo>
                    <a:pt x="641669" y="120187"/>
                  </a:lnTo>
                  <a:lnTo>
                    <a:pt x="642940" y="112893"/>
                  </a:lnTo>
                  <a:lnTo>
                    <a:pt x="644846" y="105917"/>
                  </a:lnTo>
                  <a:lnTo>
                    <a:pt x="647705" y="98623"/>
                  </a:lnTo>
                  <a:lnTo>
                    <a:pt x="650247" y="91964"/>
                  </a:lnTo>
                  <a:lnTo>
                    <a:pt x="653106" y="84987"/>
                  </a:lnTo>
                  <a:lnTo>
                    <a:pt x="656600" y="78645"/>
                  </a:lnTo>
                  <a:lnTo>
                    <a:pt x="660094" y="72303"/>
                  </a:lnTo>
                  <a:lnTo>
                    <a:pt x="664224" y="66277"/>
                  </a:lnTo>
                  <a:lnTo>
                    <a:pt x="668354" y="60252"/>
                  </a:lnTo>
                  <a:lnTo>
                    <a:pt x="672801" y="54861"/>
                  </a:lnTo>
                  <a:lnTo>
                    <a:pt x="677566" y="49153"/>
                  </a:lnTo>
                  <a:lnTo>
                    <a:pt x="682649" y="44079"/>
                  </a:lnTo>
                  <a:lnTo>
                    <a:pt x="687731" y="39006"/>
                  </a:lnTo>
                  <a:lnTo>
                    <a:pt x="693132" y="34566"/>
                  </a:lnTo>
                  <a:lnTo>
                    <a:pt x="698850" y="29809"/>
                  </a:lnTo>
                  <a:lnTo>
                    <a:pt x="704886" y="25687"/>
                  </a:lnTo>
                  <a:lnTo>
                    <a:pt x="710921" y="21564"/>
                  </a:lnTo>
                  <a:lnTo>
                    <a:pt x="717275" y="18393"/>
                  </a:lnTo>
                  <a:lnTo>
                    <a:pt x="723946" y="14905"/>
                  </a:lnTo>
                  <a:lnTo>
                    <a:pt x="730299" y="12051"/>
                  </a:lnTo>
                  <a:lnTo>
                    <a:pt x="737288" y="8879"/>
                  </a:lnTo>
                  <a:lnTo>
                    <a:pt x="744277" y="6660"/>
                  </a:lnTo>
                  <a:lnTo>
                    <a:pt x="751583" y="4757"/>
                  </a:lnTo>
                  <a:lnTo>
                    <a:pt x="758889" y="2854"/>
                  </a:lnTo>
                  <a:lnTo>
                    <a:pt x="766196" y="1903"/>
                  </a:lnTo>
                  <a:lnTo>
                    <a:pt x="773502" y="635"/>
                  </a:lnTo>
                  <a:lnTo>
                    <a:pt x="781444" y="317"/>
                  </a:lnTo>
                  <a:lnTo>
                    <a:pt x="78906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67585" y="2027477"/>
            <a:ext cx="1758662" cy="517489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魏晋南北朝的政治概况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北魏孝文帝改革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魏晋南北朝的经济与文化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62947" y="2034028"/>
            <a:ext cx="1698117" cy="425156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隋唐时期的政治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隋唐的经济文化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D2E5EB3-454C-475A-A588-BA2918A37E61}"/>
              </a:ext>
            </a:extLst>
          </p:cNvPr>
          <p:cNvSpPr/>
          <p:nvPr/>
        </p:nvSpPr>
        <p:spPr>
          <a:xfrm>
            <a:off x="285554" y="527437"/>
            <a:ext cx="2815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孝文帝改革的措施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三长制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C1DFFA8-E1A9-44D0-86DC-C4AC8230090F}"/>
              </a:ext>
            </a:extLst>
          </p:cNvPr>
          <p:cNvSpPr/>
          <p:nvPr/>
        </p:nvSpPr>
        <p:spPr>
          <a:xfrm>
            <a:off x="0" y="0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二、北魏孝文帝改革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FDB84985-5BFB-4C57-B242-AB236E8729F7}"/>
              </a:ext>
            </a:extLst>
          </p:cNvPr>
          <p:cNvGrpSpPr/>
          <p:nvPr/>
        </p:nvGrpSpPr>
        <p:grpSpPr>
          <a:xfrm>
            <a:off x="166247" y="878910"/>
            <a:ext cx="4153963" cy="1339453"/>
            <a:chOff x="1911174" y="1476932"/>
            <a:chExt cx="6846672" cy="1459003"/>
          </a:xfrm>
          <a:noFill/>
        </p:grpSpPr>
        <p:sp>
          <p:nvSpPr>
            <p:cNvPr id="24" name="Text Box 2">
              <a:extLst>
                <a:ext uri="{FF2B5EF4-FFF2-40B4-BE49-F238E27FC236}">
                  <a16:creationId xmlns:a16="http://schemas.microsoft.com/office/drawing/2014/main" xmlns="" id="{091867DC-977C-48D4-91E1-266C4A8BF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8443" y="1547883"/>
              <a:ext cx="5199403" cy="1347115"/>
            </a:xfrm>
            <a:prstGeom prst="rect">
              <a:avLst/>
            </a:prstGeom>
            <a:grpFill/>
            <a:ln w="76200">
              <a:pattFill prst="sphere">
                <a:fgClr>
                  <a:schemeClr val="accent1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defTabSz="714604" eaLnBrk="1" hangingPunct="1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北方“民多隐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冒，五十、三十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家方为一户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”，甚至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“百室合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户，千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丁共籍”。豪强聚族而居。</a:t>
              </a:r>
            </a:p>
            <a:p>
              <a:pPr defTabSz="714604" eaLnBrk="1" hangingPunct="1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孝文帝太和十年李冲议行三长制：五家设一邻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长，五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邻一里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长，五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里一党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长，负责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清查户口、征收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赋税，编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户齐民体制得以重建。</a:t>
              </a:r>
            </a:p>
          </p:txBody>
        </p:sp>
        <p:sp>
          <p:nvSpPr>
            <p:cNvPr id="25" name="Text Box 3">
              <a:extLst>
                <a:ext uri="{FF2B5EF4-FFF2-40B4-BE49-F238E27FC236}">
                  <a16:creationId xmlns:a16="http://schemas.microsoft.com/office/drawing/2014/main" xmlns="" id="{909F4D2E-C890-4301-87C1-030A471E3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1175" y="1476932"/>
              <a:ext cx="863629" cy="2816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defTabSz="714604" eaLnBrk="1" hangingPunct="1">
                <a:lnSpc>
                  <a:spcPct val="90000"/>
                </a:lnSpc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邻长</a:t>
              </a:r>
            </a:p>
          </p:txBody>
        </p:sp>
        <p:sp>
          <p:nvSpPr>
            <p:cNvPr id="26" name="Text Box 4">
              <a:extLst>
                <a:ext uri="{FF2B5EF4-FFF2-40B4-BE49-F238E27FC236}">
                  <a16:creationId xmlns:a16="http://schemas.microsoft.com/office/drawing/2014/main" xmlns="" id="{D6AA30AD-B311-4114-A91C-83A09CE3A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1174" y="2043737"/>
              <a:ext cx="863629" cy="2816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defTabSz="714604" eaLnBrk="1" hangingPunct="1">
                <a:lnSpc>
                  <a:spcPct val="90000"/>
                </a:lnSpc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里长</a:t>
              </a:r>
            </a:p>
          </p:txBody>
        </p:sp>
        <p:sp>
          <p:nvSpPr>
            <p:cNvPr id="27" name="Text Box 5">
              <a:extLst>
                <a:ext uri="{FF2B5EF4-FFF2-40B4-BE49-F238E27FC236}">
                  <a16:creationId xmlns:a16="http://schemas.microsoft.com/office/drawing/2014/main" xmlns="" id="{14E61AB7-051F-49AC-B26F-A0F729581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0794" y="2639337"/>
              <a:ext cx="844009" cy="2816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defTabSz="714604" eaLnBrk="1" hangingPunct="1">
                <a:lnSpc>
                  <a:spcPct val="90000"/>
                </a:lnSpc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党长</a:t>
              </a:r>
            </a:p>
          </p:txBody>
        </p:sp>
        <p:sp>
          <p:nvSpPr>
            <p:cNvPr id="28" name="Text Box 6">
              <a:extLst>
                <a:ext uri="{FF2B5EF4-FFF2-40B4-BE49-F238E27FC236}">
                  <a16:creationId xmlns:a16="http://schemas.microsoft.com/office/drawing/2014/main" xmlns="" id="{D4A35BD4-A21D-4FF0-84AB-EAC224BCB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812" y="1480565"/>
              <a:ext cx="705972" cy="30172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defTabSz="714604" eaLnBrk="1" hangingPunct="1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户</a:t>
              </a:r>
            </a:p>
          </p:txBody>
        </p:sp>
        <p:sp>
          <p:nvSpPr>
            <p:cNvPr id="29" name="Text Box 7">
              <a:extLst>
                <a:ext uri="{FF2B5EF4-FFF2-40B4-BE49-F238E27FC236}">
                  <a16:creationId xmlns:a16="http://schemas.microsoft.com/office/drawing/2014/main" xmlns="" id="{8EC6F616-BD1C-4F89-8D80-4D9AAC98E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812" y="2025797"/>
              <a:ext cx="853931" cy="30172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defTabSz="714604" eaLnBrk="1" hangingPunct="1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25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户</a:t>
              </a:r>
            </a:p>
          </p:txBody>
        </p:sp>
        <p:sp>
          <p:nvSpPr>
            <p:cNvPr id="30" name="Text Box 8">
              <a:extLst>
                <a:ext uri="{FF2B5EF4-FFF2-40B4-BE49-F238E27FC236}">
                  <a16:creationId xmlns:a16="http://schemas.microsoft.com/office/drawing/2014/main" xmlns="" id="{B0BE4469-32B9-48A3-B59E-55E46B3C5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6523" y="2634213"/>
              <a:ext cx="1001889" cy="30172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defTabSz="714604" eaLnBrk="1" hangingPunct="1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125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户</a:t>
              </a:r>
            </a:p>
          </p:txBody>
        </p:sp>
      </p:grpSp>
      <p:sp>
        <p:nvSpPr>
          <p:cNvPr id="31" name="Text Box 3">
            <a:extLst>
              <a:ext uri="{FF2B5EF4-FFF2-40B4-BE49-F238E27FC236}">
                <a16:creationId xmlns:a16="http://schemas.microsoft.com/office/drawing/2014/main" xmlns="" id="{57F76E5C-772A-425E-947C-539F8F9C4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545" y="2236414"/>
            <a:ext cx="1699021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714604" eaLnBrk="1" hangingPunct="1">
              <a:lnSpc>
                <a:spcPct val="9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性质：三长直属州郡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714604" eaLnBrk="1" hangingPunct="1">
              <a:lnSpc>
                <a:spcPct val="9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基层行政组织</a:t>
            </a:r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xmlns="" id="{2CE33B6D-0F8B-4E67-A611-AFE5BCEBE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592" y="2240864"/>
            <a:ext cx="1853368" cy="7571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714604" eaLnBrk="1" hangingPunct="1">
              <a:lnSpc>
                <a:spcPct val="9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三长职责：检查户口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714604" eaLnBrk="1" hangingPunct="1">
              <a:lnSpc>
                <a:spcPct val="9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征收租赋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714604" eaLnBrk="1" hangingPunct="1">
              <a:lnSpc>
                <a:spcPct val="9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征发兵役徭役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714604" eaLnBrk="1" hangingPunct="1">
              <a:lnSpc>
                <a:spcPct val="9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推行均田制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8DCABAD-A664-4C9F-81CA-809C713FB70B}"/>
              </a:ext>
            </a:extLst>
          </p:cNvPr>
          <p:cNvSpPr/>
          <p:nvPr/>
        </p:nvSpPr>
        <p:spPr>
          <a:xfrm>
            <a:off x="4634895" y="527437"/>
            <a:ext cx="1006324" cy="2123658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714604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【2017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年新课标</a:t>
            </a:r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】</a:t>
            </a:r>
          </a:p>
          <a:p>
            <a:pPr indent="87313" defTabSz="714604">
              <a:lnSpc>
                <a:spcPct val="150000"/>
              </a:lnSpc>
            </a:pPr>
            <a:r>
              <a:rPr lang="zh-CN" altLang="en-US" sz="1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基层</a:t>
            </a:r>
            <a:r>
              <a:rPr lang="zh-CN" altLang="en-US" sz="10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治理与社会保障：了解中国古代以服役征发为首要目的的户籍</a:t>
            </a:r>
            <a:r>
              <a:rPr lang="zh-CN" altLang="en-US" sz="10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制度，以及</a:t>
            </a:r>
            <a:r>
              <a:rPr lang="zh-CN" altLang="en-US" sz="10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有代表性的基层管理组织；</a:t>
            </a:r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xmlns="" id="{F19F38EC-D006-47D5-A5DB-99DC5739F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545" y="2633758"/>
            <a:ext cx="1699021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714604" eaLnBrk="1" hangingPunct="1">
              <a:lnSpc>
                <a:spcPct val="9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作用：巩固小农经济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714604" eaLnBrk="1" hangingPunct="1">
              <a:lnSpc>
                <a:spcPct val="9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加强中央集权</a:t>
            </a:r>
          </a:p>
        </p:txBody>
      </p:sp>
    </p:spTree>
    <p:extLst>
      <p:ext uri="{BB962C8B-B14F-4D97-AF65-F5344CB8AC3E}">
        <p14:creationId xmlns:p14="http://schemas.microsoft.com/office/powerpoint/2010/main" val="14402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D2E5EB3-454C-475A-A588-BA2918A37E61}"/>
              </a:ext>
            </a:extLst>
          </p:cNvPr>
          <p:cNvSpPr/>
          <p:nvPr/>
        </p:nvSpPr>
        <p:spPr>
          <a:xfrm>
            <a:off x="348744" y="336580"/>
            <a:ext cx="27527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孝文帝改革的措施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租调制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C1DFFA8-E1A9-44D0-86DC-C4AC8230090F}"/>
              </a:ext>
            </a:extLst>
          </p:cNvPr>
          <p:cNvSpPr/>
          <p:nvPr/>
        </p:nvSpPr>
        <p:spPr>
          <a:xfrm>
            <a:off x="0" y="0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二、北魏孝文帝改革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7166D22D-DF3B-4A47-A17B-713C6674D059}"/>
              </a:ext>
            </a:extLst>
          </p:cNvPr>
          <p:cNvSpPr/>
          <p:nvPr/>
        </p:nvSpPr>
        <p:spPr>
          <a:xfrm>
            <a:off x="58058" y="695389"/>
            <a:ext cx="5631543" cy="1432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714604">
              <a:lnSpc>
                <a:spcPct val="130000"/>
              </a:lnSpc>
            </a:pPr>
            <a:r>
              <a:rPr lang="en-US" altLang="zh-CN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魏书</a:t>
            </a:r>
            <a:r>
              <a:rPr lang="en-US" altLang="zh-CN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 </a:t>
            </a:r>
            <a:endParaRPr lang="en-US" altLang="zh-CN" sz="12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58775" defTabSz="714604">
              <a:lnSpc>
                <a:spcPct val="130000"/>
              </a:lnSpc>
            </a:pP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宜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准古法：五家立邻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长，五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邻立里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长，五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里立党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长，取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乡人强谨者为之</a:t>
            </a:r>
            <a:r>
              <a:rPr lang="en-US" altLang="zh-CN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民调，一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夫一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妇，帛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匹，粟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二石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11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58775" defTabSz="714604">
              <a:lnSpc>
                <a:spcPct val="130000"/>
              </a:lnSpc>
            </a:pP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长，则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课有常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准，赋有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恒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分，苞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荫之户可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出，侥幸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之人可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止。</a:t>
            </a:r>
            <a:endParaRPr lang="en-US" altLang="zh-CN" sz="11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58775" defTabSz="714604">
              <a:lnSpc>
                <a:spcPct val="130000"/>
              </a:lnSpc>
            </a:pP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立三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长，定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民户籍。民始皆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愁苦，豪强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者尤为不愿。既而课调省费十余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倍，上下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安之</a:t>
            </a:r>
            <a:r>
              <a:rPr lang="zh-CN" altLang="en-US" sz="11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11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9D51FBBE-120E-4F70-A2D9-2C77BDB13708}"/>
              </a:ext>
            </a:extLst>
          </p:cNvPr>
          <p:cNvSpPr/>
          <p:nvPr/>
        </p:nvSpPr>
        <p:spPr>
          <a:xfrm>
            <a:off x="68404" y="2216656"/>
            <a:ext cx="5621197" cy="7725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6700" defTabSz="714604">
              <a:lnSpc>
                <a:spcPct val="130000"/>
              </a:lnSpc>
            </a:pP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统一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租税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制度，其中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收租以一夫一妇为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基本单位，以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每年交纳 帛一匹、粟二石为统一的收取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标准，并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规定只能由县一级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征收，使用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统一的斗、秤等量具。</a:t>
            </a:r>
            <a:endParaRPr lang="en-US" altLang="zh-CN" sz="1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 defTabSz="714604">
              <a:lnSpc>
                <a:spcPct val="130000"/>
              </a:lnSpc>
            </a:pPr>
            <a:r>
              <a:rPr lang="en-US" altLang="zh-CN" sz="100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100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孝文帝以吏治助改革</a:t>
            </a:r>
            <a:r>
              <a:rPr lang="en-US" altLang="zh-CN" sz="1000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》</a:t>
            </a:r>
            <a:endParaRPr lang="zh-CN" altLang="en-US" sz="1000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9692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D2E5EB3-454C-475A-A588-BA2918A37E61}"/>
              </a:ext>
            </a:extLst>
          </p:cNvPr>
          <p:cNvSpPr/>
          <p:nvPr/>
        </p:nvSpPr>
        <p:spPr>
          <a:xfrm>
            <a:off x="14621" y="338554"/>
            <a:ext cx="5761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孝文帝改革的措施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整顿吏治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C1DFFA8-E1A9-44D0-86DC-C4AC8230090F}"/>
              </a:ext>
            </a:extLst>
          </p:cNvPr>
          <p:cNvSpPr/>
          <p:nvPr/>
        </p:nvSpPr>
        <p:spPr>
          <a:xfrm>
            <a:off x="0" y="0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二、北魏孝文帝改革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82AB6D39-05D9-4AA3-B64D-82C06CBB2249}"/>
              </a:ext>
            </a:extLst>
          </p:cNvPr>
          <p:cNvSpPr/>
          <p:nvPr/>
        </p:nvSpPr>
        <p:spPr>
          <a:xfrm>
            <a:off x="1671250" y="907583"/>
            <a:ext cx="80021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714604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没有考核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CCBE970A-1645-4E5C-BB2E-DA98B796CC63}"/>
              </a:ext>
            </a:extLst>
          </p:cNvPr>
          <p:cNvSpPr/>
          <p:nvPr/>
        </p:nvSpPr>
        <p:spPr>
          <a:xfrm>
            <a:off x="2942675" y="907583"/>
            <a:ext cx="80021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714604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任期较长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4C0A404-EFB6-4B47-B7CA-A5B4498C9E04}"/>
              </a:ext>
            </a:extLst>
          </p:cNvPr>
          <p:cNvSpPr/>
          <p:nvPr/>
        </p:nvSpPr>
        <p:spPr>
          <a:xfrm>
            <a:off x="4022155" y="915589"/>
            <a:ext cx="95410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714604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无固定收入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4034" y="1173009"/>
            <a:ext cx="5462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>
              <a:lnSpc>
                <a:spcPct val="150000"/>
              </a:lnSpc>
            </a:pP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北魏前期，地方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官吏不论政绩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优劣，一律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任期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六年，而且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没有俸禄。这就使得当时的吏治非常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混乱，各级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官员贪污的现象相当严重。官吏的贪污不仅影响北魏的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财政收入，同时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也加深了北魏统治者和人民之间的矛盾。孝文帝对官吏的治理问题十分重视。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有一次，他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问大臣怎样才能够平定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盗贼，有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大臣回答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说，盗贼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也是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人，为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贼实属无奈。如果地方官吏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称职，治理有方，盗贼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自然就会平息了。孝文帝听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了，认识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到整顿吏治问题的重要性。</a:t>
            </a:r>
          </a:p>
        </p:txBody>
      </p:sp>
    </p:spTree>
    <p:extLst>
      <p:ext uri="{BB962C8B-B14F-4D97-AF65-F5344CB8AC3E}">
        <p14:creationId xmlns:p14="http://schemas.microsoft.com/office/powerpoint/2010/main" val="16669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D2E5EB3-454C-475A-A588-BA2918A37E61}"/>
              </a:ext>
            </a:extLst>
          </p:cNvPr>
          <p:cNvSpPr/>
          <p:nvPr/>
        </p:nvSpPr>
        <p:spPr>
          <a:xfrm>
            <a:off x="14621" y="338554"/>
            <a:ext cx="5761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孝文帝改革的措施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整顿吏治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C1DFFA8-E1A9-44D0-86DC-C4AC8230090F}"/>
              </a:ext>
            </a:extLst>
          </p:cNvPr>
          <p:cNvSpPr/>
          <p:nvPr/>
        </p:nvSpPr>
        <p:spPr>
          <a:xfrm>
            <a:off x="0" y="0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二、北魏孝文帝改革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0F51931C-3298-48DE-B25E-BD39F81551D1}"/>
              </a:ext>
            </a:extLst>
          </p:cNvPr>
          <p:cNvSpPr/>
          <p:nvPr/>
        </p:nvSpPr>
        <p:spPr>
          <a:xfrm>
            <a:off x="131016" y="680198"/>
            <a:ext cx="544247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714604">
              <a:lnSpc>
                <a:spcPct val="150000"/>
              </a:lnSpc>
            </a:pPr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魏书</a:t>
            </a:r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1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66700" defTabSz="714604">
              <a:lnSpc>
                <a:spcPct val="150000"/>
              </a:lnSpc>
            </a:pP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和八年六月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丁卯，孝文帝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诏曰：“ 置官班禄 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，行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之尚矣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66700" defTabSz="714604">
              <a:lnSpc>
                <a:spcPct val="150000"/>
              </a:lnSpc>
            </a:pPr>
            <a:r>
              <a:rPr lang="en-US" altLang="zh-CN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 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周礼</a:t>
            </a:r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有食禄之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典，二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汉著受俸之秩。逮于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魏晋，莫不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聿稽往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宪，以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经纶治道。自中原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丧乱， 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兹制中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绝，先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朝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因循，未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遑厘改。朕永鉴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四方，求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民之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瘼，夙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兴昧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旦，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至于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忧勤。故宪章旧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典，始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班俸禄。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12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66700" defTabSz="714604"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同年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九月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戊戌，诏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曰： “俸制已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立，宜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时班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行，其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以十月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为首，每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季一请。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12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66700" defTabSz="714604"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于是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“内外</a:t>
            </a:r>
            <a:r>
              <a:rPr lang="zh-CN" altLang="en-US" sz="1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百官， 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受禄有差</a:t>
            </a:r>
            <a:r>
              <a:rPr lang="en-US" altLang="zh-CN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1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以品第各有差。” </a:t>
            </a:r>
          </a:p>
        </p:txBody>
      </p:sp>
    </p:spTree>
    <p:extLst>
      <p:ext uri="{BB962C8B-B14F-4D97-AF65-F5344CB8AC3E}">
        <p14:creationId xmlns:p14="http://schemas.microsoft.com/office/powerpoint/2010/main" val="24260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9605" y="222552"/>
            <a:ext cx="3715657" cy="23083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indent="358775">
              <a:lnSpc>
                <a:spcPct val="150000"/>
              </a:lnSpc>
            </a:pP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为杜绝官吏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贪污，孝文帝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首先制定了俸禄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制度。</a:t>
            </a:r>
            <a:endParaRPr lang="en-US" altLang="zh-CN" sz="1200" b="1" dirty="0" smtClean="0">
              <a:latin typeface="楷体" pitchFamily="49" charset="-122"/>
              <a:ea typeface="楷体" pitchFamily="49" charset="-122"/>
            </a:endParaRPr>
          </a:p>
          <a:p>
            <a:pPr indent="358775">
              <a:lnSpc>
                <a:spcPct val="150000"/>
              </a:lnSpc>
            </a:pP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规定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官吏的俸禄由国家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筹集，三个月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发放一次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1200" b="1" dirty="0" smtClean="0">
              <a:latin typeface="楷体" pitchFamily="49" charset="-122"/>
              <a:ea typeface="楷体" pitchFamily="49" charset="-122"/>
            </a:endParaRPr>
          </a:p>
          <a:p>
            <a:pPr indent="358775">
              <a:lnSpc>
                <a:spcPct val="150000"/>
              </a:lnSpc>
            </a:pP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各级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官吏无权到民间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征收，也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不得接受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馈赠，违者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严惩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1200" b="1" dirty="0" smtClean="0">
              <a:latin typeface="楷体" pitchFamily="49" charset="-122"/>
              <a:ea typeface="楷体" pitchFamily="49" charset="-122"/>
            </a:endParaRPr>
          </a:p>
          <a:p>
            <a:pPr indent="358775">
              <a:lnSpc>
                <a:spcPct val="150000"/>
              </a:lnSpc>
            </a:pP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凡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贪污帛满一匹及枉法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者，一律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处死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1200" b="1" dirty="0" smtClean="0">
              <a:latin typeface="楷体" pitchFamily="49" charset="-122"/>
              <a:ea typeface="楷体" pitchFamily="49" charset="-122"/>
            </a:endParaRPr>
          </a:p>
          <a:p>
            <a:pPr indent="358775">
              <a:lnSpc>
                <a:spcPct val="150000"/>
              </a:lnSpc>
            </a:pP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地方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官吏的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任期，按照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政绩的好坏来决定。对官吏三年一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</a:rPr>
              <a:t>考核，以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</a:rPr>
              <a:t>能否劝课农桑、克已泰公、推荐贤才、惩治盗贼为主要考核内容。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41EA3FE-D662-4BF2-B7B7-E295E62D0912}"/>
              </a:ext>
            </a:extLst>
          </p:cNvPr>
          <p:cNvSpPr/>
          <p:nvPr/>
        </p:nvSpPr>
        <p:spPr>
          <a:xfrm>
            <a:off x="3805262" y="1473285"/>
            <a:ext cx="80021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714604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定期发放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A2FB8953-C4B7-471A-A50A-ECD3A7A15147}"/>
              </a:ext>
            </a:extLst>
          </p:cNvPr>
          <p:cNvSpPr/>
          <p:nvPr/>
        </p:nvSpPr>
        <p:spPr>
          <a:xfrm>
            <a:off x="4723477" y="1476778"/>
            <a:ext cx="954107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714604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按品级发放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C0303B27-CD5A-4F50-86C3-681C3E474234}"/>
              </a:ext>
            </a:extLst>
          </p:cNvPr>
          <p:cNvSpPr/>
          <p:nvPr/>
        </p:nvSpPr>
        <p:spPr>
          <a:xfrm>
            <a:off x="3805262" y="1814904"/>
            <a:ext cx="80021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714604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定期考核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974F9FC8-5EEF-46A8-B33D-9BCFE65C632C}"/>
              </a:ext>
            </a:extLst>
          </p:cNvPr>
          <p:cNvSpPr/>
          <p:nvPr/>
        </p:nvSpPr>
        <p:spPr>
          <a:xfrm>
            <a:off x="3805261" y="2135279"/>
            <a:ext cx="80021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714604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浮动任期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C02D2526-9271-4E5B-AFA7-AA7B5F1B5035}"/>
              </a:ext>
            </a:extLst>
          </p:cNvPr>
          <p:cNvSpPr/>
          <p:nvPr/>
        </p:nvSpPr>
        <p:spPr>
          <a:xfrm>
            <a:off x="3805260" y="2455654"/>
            <a:ext cx="80021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714604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中央监察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0BB3F30B-7646-4E69-81AE-B98C0B199C2D}"/>
              </a:ext>
            </a:extLst>
          </p:cNvPr>
          <p:cNvSpPr/>
          <p:nvPr/>
        </p:nvSpPr>
        <p:spPr>
          <a:xfrm>
            <a:off x="4723476" y="1814904"/>
            <a:ext cx="954107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714604"/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考课法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3B2ECCF6-E479-4B3D-B214-47C6998DA339}"/>
              </a:ext>
            </a:extLst>
          </p:cNvPr>
          <p:cNvSpPr/>
          <p:nvPr/>
        </p:nvSpPr>
        <p:spPr>
          <a:xfrm>
            <a:off x="4723476" y="2145042"/>
            <a:ext cx="954107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714604"/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职员令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A3BF8115-3531-4AE0-A284-A55CC536DD2D}"/>
              </a:ext>
            </a:extLst>
          </p:cNvPr>
          <p:cNvSpPr/>
          <p:nvPr/>
        </p:nvSpPr>
        <p:spPr>
          <a:xfrm>
            <a:off x="4723475" y="2463055"/>
            <a:ext cx="954107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714604"/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御史令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75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D2E5EB3-454C-475A-A588-BA2918A37E61}"/>
              </a:ext>
            </a:extLst>
          </p:cNvPr>
          <p:cNvSpPr/>
          <p:nvPr/>
        </p:nvSpPr>
        <p:spPr>
          <a:xfrm>
            <a:off x="14621" y="298600"/>
            <a:ext cx="5761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孝文帝改革的措施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迁都洛阳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C1DFFA8-E1A9-44D0-86DC-C4AC8230090F}"/>
              </a:ext>
            </a:extLst>
          </p:cNvPr>
          <p:cNvSpPr/>
          <p:nvPr/>
        </p:nvSpPr>
        <p:spPr>
          <a:xfrm>
            <a:off x="0" y="0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二、北魏孝文帝改革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xmlns="" id="{40CBFED8-43F3-44F4-80F8-6F5829436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62" y="634015"/>
            <a:ext cx="1610646" cy="2446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714604" eaLnBrk="1" hangingPunct="1">
              <a:lnSpc>
                <a:spcPct val="90000"/>
              </a:lnSpc>
            </a:pP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气候</a:t>
            </a:r>
            <a:r>
              <a:rPr lang="zh-CN" altLang="en-US" sz="1100" b="1" dirty="0" smtClean="0">
                <a:latin typeface="楷体" pitchFamily="49" charset="-122"/>
                <a:ea typeface="楷体" pitchFamily="49" charset="-122"/>
              </a:rPr>
              <a:t>恶劣，粮食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匮乏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xmlns="" id="{4E349944-2D65-42B8-A7CC-F304D4E48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59" y="971390"/>
            <a:ext cx="1610646" cy="2446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714604" eaLnBrk="1" hangingPunct="1">
              <a:lnSpc>
                <a:spcPct val="90000"/>
              </a:lnSpc>
            </a:pP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位置</a:t>
            </a:r>
            <a:r>
              <a:rPr lang="zh-CN" altLang="en-US" sz="1100" b="1" dirty="0" smtClean="0">
                <a:latin typeface="楷体" pitchFamily="49" charset="-122"/>
                <a:ea typeface="楷体" pitchFamily="49" charset="-122"/>
              </a:rPr>
              <a:t>偏僻，难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控中原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xmlns="" id="{657DF83F-64AC-4461-8949-76A3C1355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59" y="1320342"/>
            <a:ext cx="1610646" cy="2446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714604" eaLnBrk="1" hangingPunct="1">
              <a:lnSpc>
                <a:spcPct val="90000"/>
              </a:lnSpc>
            </a:pP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柔然</a:t>
            </a:r>
            <a:r>
              <a:rPr lang="zh-CN" altLang="en-US" sz="1100" b="1" dirty="0" smtClean="0">
                <a:latin typeface="楷体" pitchFamily="49" charset="-122"/>
                <a:ea typeface="楷体" pitchFamily="49" charset="-122"/>
              </a:rPr>
              <a:t>强大，威胁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不断</a:t>
            </a: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xmlns="" id="{7F6A8CC4-D9BE-48E9-8FCB-0325C52F3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59" y="1657717"/>
            <a:ext cx="1610646" cy="2446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714604" eaLnBrk="1" hangingPunct="1">
              <a:lnSpc>
                <a:spcPct val="90000"/>
              </a:lnSpc>
            </a:pP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摆脱旧贵族保守势力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xmlns="" id="{9F4A2A75-3ADC-43BB-9B9A-3C42801E9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59" y="1984489"/>
            <a:ext cx="1610646" cy="2446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714604" eaLnBrk="1" hangingPunct="1">
              <a:lnSpc>
                <a:spcPct val="90000"/>
              </a:lnSpc>
            </a:pP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学习</a:t>
            </a:r>
            <a:r>
              <a:rPr lang="zh-CN" altLang="en-US" sz="1100" b="1" dirty="0" smtClean="0">
                <a:latin typeface="楷体" pitchFamily="49" charset="-122"/>
                <a:ea typeface="楷体" pitchFamily="49" charset="-122"/>
              </a:rPr>
              <a:t>文化，彰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显正统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xmlns="" id="{2E136E5C-71EA-41D7-8753-77BAD7A75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28" y="2311261"/>
            <a:ext cx="1610646" cy="2446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714604" eaLnBrk="1" hangingPunct="1">
              <a:lnSpc>
                <a:spcPct val="90000"/>
              </a:lnSpc>
            </a:pP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农业</a:t>
            </a:r>
            <a:r>
              <a:rPr lang="zh-CN" altLang="en-US" sz="1100" b="1" dirty="0" smtClean="0">
                <a:latin typeface="楷体" pitchFamily="49" charset="-122"/>
                <a:ea typeface="楷体" pitchFamily="49" charset="-122"/>
              </a:rPr>
              <a:t>发达，交通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便利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xmlns="" id="{5EDA5934-669D-48F6-92E9-040C222A9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59" y="2643002"/>
            <a:ext cx="1610646" cy="2446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714604" eaLnBrk="1" hangingPunct="1">
              <a:lnSpc>
                <a:spcPct val="90000"/>
              </a:lnSpc>
            </a:pP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靠近</a:t>
            </a:r>
            <a:r>
              <a:rPr lang="zh-CN" altLang="en-US" sz="1100" b="1" dirty="0" smtClean="0">
                <a:latin typeface="楷体" pitchFamily="49" charset="-122"/>
                <a:ea typeface="楷体" pitchFamily="49" charset="-122"/>
              </a:rPr>
              <a:t>南朝，利于</a:t>
            </a: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统一</a:t>
            </a:r>
          </a:p>
        </p:txBody>
      </p:sp>
      <p:pic>
        <p:nvPicPr>
          <p:cNvPr id="23" name="Picture 2" descr="迁都洛阳">
            <a:extLst>
              <a:ext uri="{FF2B5EF4-FFF2-40B4-BE49-F238E27FC236}">
                <a16:creationId xmlns:a16="http://schemas.microsoft.com/office/drawing/2014/main" xmlns="" id="{90A03407-301E-4F50-BD76-D7B462724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676" y="602805"/>
            <a:ext cx="2869834" cy="233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F47A429B-A8ED-4301-8370-A88176F0F5DA}"/>
              </a:ext>
            </a:extLst>
          </p:cNvPr>
          <p:cNvSpPr txBox="1"/>
          <p:nvPr/>
        </p:nvSpPr>
        <p:spPr>
          <a:xfrm>
            <a:off x="1953883" y="1125696"/>
            <a:ext cx="794286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平城劣势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78DA1B52-1ABA-4CF8-B3D1-91B9E8021DA3}"/>
              </a:ext>
            </a:extLst>
          </p:cNvPr>
          <p:cNvCxnSpPr>
            <a:stCxn id="12" idx="3"/>
            <a:endCxn id="2" idx="0"/>
          </p:cNvCxnSpPr>
          <p:nvPr/>
        </p:nvCxnSpPr>
        <p:spPr>
          <a:xfrm>
            <a:off x="1788308" y="756356"/>
            <a:ext cx="562718" cy="3693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98286E41-6724-4CB9-8E83-6A628B04EDE9}"/>
              </a:ext>
            </a:extLst>
          </p:cNvPr>
          <p:cNvCxnSpPr>
            <a:cxnSpLocks/>
            <a:stCxn id="13" idx="3"/>
            <a:endCxn id="2" idx="1"/>
          </p:cNvCxnSpPr>
          <p:nvPr/>
        </p:nvCxnSpPr>
        <p:spPr>
          <a:xfrm>
            <a:off x="1806905" y="1093731"/>
            <a:ext cx="146978" cy="17046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xmlns="" id="{B941A038-D5BD-40A4-9EE8-92D5057E9392}"/>
              </a:ext>
            </a:extLst>
          </p:cNvPr>
          <p:cNvCxnSpPr>
            <a:cxnSpLocks/>
            <a:endCxn id="14" idx="3"/>
          </p:cNvCxnSpPr>
          <p:nvPr/>
        </p:nvCxnSpPr>
        <p:spPr>
          <a:xfrm flipH="1">
            <a:off x="1806905" y="1253056"/>
            <a:ext cx="152400" cy="18962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xmlns="" id="{0723C94A-B624-4DD6-8576-58811F9CA2AF}"/>
              </a:ext>
            </a:extLst>
          </p:cNvPr>
          <p:cNvCxnSpPr>
            <a:cxnSpLocks/>
            <a:stCxn id="19" idx="3"/>
            <a:endCxn id="2" idx="2"/>
          </p:cNvCxnSpPr>
          <p:nvPr/>
        </p:nvCxnSpPr>
        <p:spPr>
          <a:xfrm flipV="1">
            <a:off x="1806905" y="1402695"/>
            <a:ext cx="544121" cy="3773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C1AA9A27-2C0A-41A0-8148-E46C1AC1161F}"/>
              </a:ext>
            </a:extLst>
          </p:cNvPr>
          <p:cNvSpPr txBox="1"/>
          <p:nvPr/>
        </p:nvSpPr>
        <p:spPr>
          <a:xfrm>
            <a:off x="1953883" y="2302027"/>
            <a:ext cx="794286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洛阳优势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="" id="{0D8E902A-9A7C-4988-BC56-208CB380EE6A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1797606" y="2093364"/>
            <a:ext cx="553420" cy="2086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xmlns="" id="{6CB5FC7B-1B31-42FC-A833-346A769BFC5C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1806905" y="2439199"/>
            <a:ext cx="146978" cy="132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xmlns="" id="{D389B341-73BA-41B8-909F-473C003D43CF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1806905" y="2579026"/>
            <a:ext cx="544121" cy="18374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xmlns="" id="{8DBD88D8-D945-4BE4-B449-C77CB77765B1}"/>
              </a:ext>
            </a:extLst>
          </p:cNvPr>
          <p:cNvCxnSpPr>
            <a:stCxn id="2" idx="2"/>
            <a:endCxn id="29" idx="0"/>
          </p:cNvCxnSpPr>
          <p:nvPr/>
        </p:nvCxnSpPr>
        <p:spPr>
          <a:xfrm>
            <a:off x="2351026" y="1402695"/>
            <a:ext cx="0" cy="89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5CF9FB37-CAE0-49C9-BD90-70B4E76C994E}"/>
              </a:ext>
            </a:extLst>
          </p:cNvPr>
          <p:cNvSpPr txBox="1"/>
          <p:nvPr/>
        </p:nvSpPr>
        <p:spPr>
          <a:xfrm>
            <a:off x="2385204" y="1594839"/>
            <a:ext cx="25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迁都原因</a:t>
            </a:r>
          </a:p>
        </p:txBody>
      </p:sp>
    </p:spTree>
    <p:extLst>
      <p:ext uri="{BB962C8B-B14F-4D97-AF65-F5344CB8AC3E}">
        <p14:creationId xmlns:p14="http://schemas.microsoft.com/office/powerpoint/2010/main" val="2956963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D2E5EB3-454C-475A-A588-BA2918A37E61}"/>
              </a:ext>
            </a:extLst>
          </p:cNvPr>
          <p:cNvSpPr/>
          <p:nvPr/>
        </p:nvSpPr>
        <p:spPr>
          <a:xfrm>
            <a:off x="3807688" y="64894"/>
            <a:ext cx="1857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孝文帝改革的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措施</a:t>
            </a: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迁都洛阳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496FACF-5F96-483E-91E7-255A3049D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969" y="785343"/>
            <a:ext cx="1639255" cy="231980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280F28D9-7871-419C-A159-BB96EA90520A}"/>
              </a:ext>
            </a:extLst>
          </p:cNvPr>
          <p:cNvSpPr txBox="1"/>
          <p:nvPr/>
        </p:nvSpPr>
        <p:spPr>
          <a:xfrm>
            <a:off x="87705" y="133629"/>
            <a:ext cx="4000264" cy="28392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indent="358775" defTabSz="714604">
              <a:lnSpc>
                <a:spcPct val="150000"/>
              </a:lnSpc>
            </a:pP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是古代都城中第一个具有宫城、内城（即皇城）和外郭城的“三重城”都城。孝文帝从塞北平城徙都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洛阳，就是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承袭中华民族历史上“择中立都”的理念。在都城规划营建中的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“择中立宫”，形成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完整、规整的都城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“中轴线”，更是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开启了此后古代都城发展史的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先河，并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直接影响了隋唐两京的长安城与洛阳城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58775" defTabSz="714604">
              <a:lnSpc>
                <a:spcPct val="150000"/>
              </a:lnSpc>
            </a:pP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说明在中华民族历史文化发展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中，鲜卑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族不但对中华民族文化认同、国家政治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认同，而且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对中华民族历史上的社会主导文化——国家都城文化发展有着重要贡献。</a:t>
            </a:r>
          </a:p>
          <a:p>
            <a:pPr algn="r" defTabSz="714604">
              <a:lnSpc>
                <a:spcPct val="150000"/>
              </a:lnSpc>
            </a:pPr>
            <a:r>
              <a:rPr lang="en-US" altLang="zh-CN" sz="1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1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en-US" altLang="zh-CN" sz="1100" b="1" dirty="0" err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古代都城考古揭示多民族统一国家认同</a:t>
            </a:r>
            <a:r>
              <a:rPr lang="zh-CN" altLang="en-US" sz="1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1929220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D2E5EB3-454C-475A-A588-BA2918A37E61}"/>
              </a:ext>
            </a:extLst>
          </p:cNvPr>
          <p:cNvSpPr/>
          <p:nvPr/>
        </p:nvSpPr>
        <p:spPr>
          <a:xfrm>
            <a:off x="14621" y="338554"/>
            <a:ext cx="5761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孝文帝改革的措施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移风易俗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C1DFFA8-E1A9-44D0-86DC-C4AC8230090F}"/>
              </a:ext>
            </a:extLst>
          </p:cNvPr>
          <p:cNvSpPr/>
          <p:nvPr/>
        </p:nvSpPr>
        <p:spPr>
          <a:xfrm>
            <a:off x="0" y="0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二、北魏孝文帝改革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3AFF73E-62D5-4C52-AC91-EA2B63122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4" y="713637"/>
            <a:ext cx="2267799" cy="1935839"/>
          </a:xfrm>
          <a:prstGeom prst="rect">
            <a:avLst/>
          </a:prstGeom>
        </p:spPr>
      </p:pic>
      <p:pic>
        <p:nvPicPr>
          <p:cNvPr id="15" name="Picture 2" descr="21">
            <a:extLst>
              <a:ext uri="{FF2B5EF4-FFF2-40B4-BE49-F238E27FC236}">
                <a16:creationId xmlns:a16="http://schemas.microsoft.com/office/drawing/2014/main" xmlns="" id="{BEAD2784-2ACE-42F9-A51B-CF4A10C4E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1684" y="713637"/>
            <a:ext cx="2891709" cy="193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D7328296-2145-4673-B2B1-5F448D8442D3}"/>
              </a:ext>
            </a:extLst>
          </p:cNvPr>
          <p:cNvSpPr/>
          <p:nvPr/>
        </p:nvSpPr>
        <p:spPr>
          <a:xfrm>
            <a:off x="5050639" y="369332"/>
            <a:ext cx="64633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714604"/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汉服</a:t>
            </a:r>
          </a:p>
        </p:txBody>
      </p:sp>
    </p:spTree>
    <p:extLst>
      <p:ext uri="{BB962C8B-B14F-4D97-AF65-F5344CB8AC3E}">
        <p14:creationId xmlns:p14="http://schemas.microsoft.com/office/powerpoint/2010/main" val="119465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D2E5EB3-454C-475A-A588-BA2918A37E61}"/>
              </a:ext>
            </a:extLst>
          </p:cNvPr>
          <p:cNvSpPr/>
          <p:nvPr/>
        </p:nvSpPr>
        <p:spPr>
          <a:xfrm>
            <a:off x="14621" y="338554"/>
            <a:ext cx="5761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孝文帝改革的措施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移风易俗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C1DFFA8-E1A9-44D0-86DC-C4AC8230090F}"/>
              </a:ext>
            </a:extLst>
          </p:cNvPr>
          <p:cNvSpPr/>
          <p:nvPr/>
        </p:nvSpPr>
        <p:spPr>
          <a:xfrm>
            <a:off x="0" y="0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二、北魏孝文帝改革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xmlns="" id="{1D423D27-F0AB-4396-9984-4BBC8E35E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391218"/>
              </p:ext>
            </p:extLst>
          </p:nvPr>
        </p:nvGraphicFramePr>
        <p:xfrm>
          <a:off x="182730" y="738255"/>
          <a:ext cx="3509498" cy="2129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28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68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7328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100" b="0" dirty="0">
                          <a:latin typeface="楷体" pitchFamily="49" charset="-122"/>
                          <a:ea typeface="楷体" pitchFamily="49" charset="-122"/>
                        </a:rPr>
                        <a:t>鲜卑世家大族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71459" marR="71459" marT="47639" marB="47639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100" b="0" dirty="0">
                          <a:latin typeface="楷体" pitchFamily="49" charset="-122"/>
                          <a:ea typeface="楷体" pitchFamily="49" charset="-122"/>
                        </a:rPr>
                        <a:t>汉族世家大族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71459" marR="71459" marT="47639" marB="47639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543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dirty="0">
                          <a:latin typeface="楷体" pitchFamily="49" charset="-122"/>
                          <a:ea typeface="楷体" pitchFamily="49" charset="-122"/>
                        </a:rPr>
                        <a:t>皇族姻亲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71459" marR="71459" marT="47639" marB="4763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dirty="0">
                          <a:latin typeface="楷体" pitchFamily="49" charset="-122"/>
                          <a:ea typeface="楷体" pitchFamily="49" charset="-122"/>
                        </a:rPr>
                        <a:t>元氏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kern="1200" dirty="0">
                          <a:latin typeface="楷体" pitchFamily="49" charset="-122"/>
                          <a:ea typeface="楷体" pitchFamily="49" charset="-122"/>
                        </a:rPr>
                        <a:t>拔拔氏、</a:t>
                      </a:r>
                      <a:r>
                        <a:rPr lang="zh-CN" altLang="en-US" sz="1100" b="0" dirty="0">
                          <a:latin typeface="楷体" pitchFamily="49" charset="-122"/>
                          <a:ea typeface="楷体" pitchFamily="49" charset="-122"/>
                        </a:rPr>
                        <a:t>长孙氏、</a:t>
                      </a:r>
                      <a:endParaRPr lang="en-US" altLang="zh-CN" sz="1100" b="0" dirty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dirty="0">
                          <a:latin typeface="楷体" pitchFamily="49" charset="-122"/>
                          <a:ea typeface="楷体" pitchFamily="49" charset="-122"/>
                        </a:rPr>
                        <a:t>奚氏</a:t>
                      </a:r>
                    </a:p>
                    <a:p>
                      <a:pPr algn="ctr"/>
                      <a:endParaRPr lang="zh-CN" altLang="en-US" sz="1100" b="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71459" marR="71459" marT="47639" marB="476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dirty="0">
                          <a:latin typeface="楷体" pitchFamily="49" charset="-122"/>
                          <a:ea typeface="楷体" pitchFamily="49" charset="-122"/>
                        </a:rPr>
                        <a:t>山东士族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71459" marR="71459" marT="47639" marB="476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dirty="0">
                          <a:latin typeface="楷体" pitchFamily="49" charset="-122"/>
                          <a:ea typeface="楷体" pitchFamily="49" charset="-122"/>
                        </a:rPr>
                        <a:t>清河崔氏、博陵崔氏、</a:t>
                      </a:r>
                      <a:endParaRPr lang="en-US" altLang="zh-CN" sz="1100" b="0" dirty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ctr"/>
                      <a:r>
                        <a:rPr lang="zh-CN" altLang="en-US" sz="1100" b="0" dirty="0">
                          <a:latin typeface="楷体" pitchFamily="49" charset="-122"/>
                          <a:ea typeface="楷体" pitchFamily="49" charset="-122"/>
                        </a:rPr>
                        <a:t>范阳卢氏、荥阳郑氏、</a:t>
                      </a:r>
                      <a:endParaRPr lang="en-US" altLang="zh-CN" sz="1100" b="0" dirty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ctr"/>
                      <a:r>
                        <a:rPr lang="zh-CN" altLang="en-US" sz="1100" b="0" dirty="0">
                          <a:latin typeface="楷体" pitchFamily="49" charset="-122"/>
                          <a:ea typeface="楷体" pitchFamily="49" charset="-122"/>
                        </a:rPr>
                        <a:t>太原王氏、赵郡李氏、</a:t>
                      </a:r>
                      <a:endParaRPr lang="en-US" altLang="zh-CN" sz="1100" b="0" dirty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ctr"/>
                      <a:r>
                        <a:rPr lang="zh-CN" altLang="en-US" sz="1100" b="0" dirty="0">
                          <a:latin typeface="楷体" pitchFamily="49" charset="-122"/>
                          <a:ea typeface="楷体" pitchFamily="49" charset="-122"/>
                        </a:rPr>
                        <a:t>陇西李氏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71459" marR="71459" marT="47639" marB="47639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1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dirty="0">
                          <a:latin typeface="楷体" pitchFamily="49" charset="-122"/>
                          <a:ea typeface="楷体" pitchFamily="49" charset="-122"/>
                        </a:rPr>
                        <a:t>世家大族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71459" marR="71459" marT="47639" marB="4763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dirty="0">
                          <a:latin typeface="楷体" pitchFamily="49" charset="-122"/>
                          <a:ea typeface="楷体" pitchFamily="49" charset="-122"/>
                        </a:rPr>
                        <a:t>穆氏、陆氏、贺氏、刘氏、楼氏、于氏、嵇氏、尉氏</a:t>
                      </a:r>
                    </a:p>
                    <a:p>
                      <a:pPr algn="ctr"/>
                      <a:endParaRPr lang="zh-CN" altLang="en-US" sz="1100" b="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71459" marR="71459" marT="47639" marB="4763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100" b="0" dirty="0">
                          <a:latin typeface="楷体" pitchFamily="49" charset="-122"/>
                          <a:ea typeface="楷体" pitchFamily="49" charset="-122"/>
                        </a:rPr>
                        <a:t>河东关中士族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71459" marR="71459" marT="47639" marB="476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dirty="0">
                          <a:latin typeface="楷体" pitchFamily="49" charset="-122"/>
                          <a:ea typeface="楷体" pitchFamily="49" charset="-122"/>
                        </a:rPr>
                        <a:t>京兆韦氏、河东裴氏河东柳氏、河东薛氏弘农杨氏、京兆杜氏</a:t>
                      </a:r>
                    </a:p>
                    <a:p>
                      <a:pPr algn="ctr"/>
                      <a:endParaRPr lang="zh-CN" altLang="en-US" sz="1100" b="0" dirty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marL="71459" marR="71459" marT="47639" marB="4763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0D8B3250-E539-497F-A436-05D29CC09998}"/>
              </a:ext>
            </a:extLst>
          </p:cNvPr>
          <p:cNvSpPr/>
          <p:nvPr/>
        </p:nvSpPr>
        <p:spPr>
          <a:xfrm>
            <a:off x="3125377" y="332335"/>
            <a:ext cx="64633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714604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改汉姓</a:t>
            </a:r>
          </a:p>
        </p:txBody>
      </p:sp>
      <p:graphicFrame>
        <p:nvGraphicFramePr>
          <p:cNvPr id="17" name="Group 2">
            <a:extLst>
              <a:ext uri="{FF2B5EF4-FFF2-40B4-BE49-F238E27FC236}">
                <a16:creationId xmlns:a16="http://schemas.microsoft.com/office/drawing/2014/main" xmlns="" id="{B5DCC090-D21D-4882-AB98-CEEA7BCE1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598492"/>
              </p:ext>
            </p:extLst>
          </p:nvPr>
        </p:nvGraphicFramePr>
        <p:xfrm>
          <a:off x="3865702" y="93801"/>
          <a:ext cx="1844500" cy="2897791"/>
        </p:xfrm>
        <a:graphic>
          <a:graphicData uri="http://schemas.openxmlformats.org/drawingml/2006/table">
            <a:tbl>
              <a:tblPr/>
              <a:tblGrid>
                <a:gridCol w="922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2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29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原鲜卑姓氏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改称的汉姓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9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拓拔氏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元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9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拔拔氏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长孙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9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乙旃氏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叔孙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9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达奚氏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奚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9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丘穆陵氏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穆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9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步六孤氏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陆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9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贺赖氏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贺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9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独孤氏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刘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9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贺楼氏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楼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9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勿忸于氏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于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29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纥奚氏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嵇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29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尉迟氏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itchFamily="49" charset="-122"/>
                          <a:ea typeface="楷体" pitchFamily="49" charset="-122"/>
                        </a:rPr>
                        <a:t>尉</a:t>
                      </a:r>
                    </a:p>
                  </a:txBody>
                  <a:tcPr marL="71459" marR="71459" marT="35729" marB="3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8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D2E5EB3-454C-475A-A588-BA2918A37E61}"/>
              </a:ext>
            </a:extLst>
          </p:cNvPr>
          <p:cNvSpPr/>
          <p:nvPr/>
        </p:nvSpPr>
        <p:spPr>
          <a:xfrm>
            <a:off x="14621" y="338554"/>
            <a:ext cx="5761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孝文帝改革的措施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移风易俗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C1DFFA8-E1A9-44D0-86DC-C4AC8230090F}"/>
              </a:ext>
            </a:extLst>
          </p:cNvPr>
          <p:cNvSpPr/>
          <p:nvPr/>
        </p:nvSpPr>
        <p:spPr>
          <a:xfrm>
            <a:off x="0" y="0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二、北魏孝文帝改革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D7328296-2145-4673-B2B1-5F448D8442D3}"/>
              </a:ext>
            </a:extLst>
          </p:cNvPr>
          <p:cNvSpPr/>
          <p:nvPr/>
        </p:nvSpPr>
        <p:spPr>
          <a:xfrm>
            <a:off x="3391172" y="338554"/>
            <a:ext cx="64633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714604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通婚姻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9014B9B-66D2-4097-9C22-4CC6325F4646}"/>
              </a:ext>
            </a:extLst>
          </p:cNvPr>
          <p:cNvSpPr/>
          <p:nvPr/>
        </p:nvSpPr>
        <p:spPr>
          <a:xfrm>
            <a:off x="121312" y="696437"/>
            <a:ext cx="5434099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714604">
              <a:lnSpc>
                <a:spcPct val="150000"/>
              </a:lnSpc>
            </a:pPr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魏书</a:t>
            </a:r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1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714604">
              <a:lnSpc>
                <a:spcPct val="150000"/>
              </a:lnSpc>
            </a:pPr>
            <a:r>
              <a:rPr lang="en-US" altLang="zh-CN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诏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迁洛之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民，死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葬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河南，不得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北还。于是代人南迁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者，悉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为河南洛阳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人。</a:t>
            </a:r>
            <a:endParaRPr lang="en-US" altLang="zh-CN" sz="1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58775" defTabSz="714604">
              <a:lnSpc>
                <a:spcPct val="150000"/>
              </a:lnSpc>
            </a:pP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北朝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族际通婚十分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普遍，其中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以鲜卑和汉族联姻占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绝大多数，婚姻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关系使两民族紧密连结在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一起，广泛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交往、共同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的生活方式又巩固了民族</a:t>
            </a: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联系。</a:t>
            </a:r>
            <a:endParaRPr lang="en-US" altLang="zh-CN" sz="1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58775" defTabSz="714604">
              <a:lnSpc>
                <a:spcPct val="150000"/>
              </a:lnSpc>
            </a:pPr>
            <a:r>
              <a:rPr lang="zh-CN" altLang="en-US" sz="1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“胡汉不同”“夷夏有别”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的观念在两民族间已渐渐淡化。</a:t>
            </a:r>
            <a:endParaRPr lang="en-US" altLang="zh-CN" sz="1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 defTabSz="714604">
              <a:lnSpc>
                <a:spcPct val="150000"/>
              </a:lnSpc>
            </a:pPr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从孝文帝改革看拓跋鲜卑的文化变迁</a:t>
            </a:r>
            <a:r>
              <a:rPr lang="en-US" altLang="zh-CN" sz="1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1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FA5AD1B9-CC27-4F2A-A058-6AC256D60D4F}"/>
              </a:ext>
            </a:extLst>
          </p:cNvPr>
          <p:cNvSpPr txBox="1"/>
          <p:nvPr/>
        </p:nvSpPr>
        <p:spPr>
          <a:xfrm>
            <a:off x="1015662" y="2676246"/>
            <a:ext cx="133226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1460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政治性质的婚姻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B89E373-7E78-4EF9-A54A-46C3ADD3D409}"/>
              </a:ext>
            </a:extLst>
          </p:cNvPr>
          <p:cNvSpPr txBox="1"/>
          <p:nvPr/>
        </p:nvSpPr>
        <p:spPr>
          <a:xfrm>
            <a:off x="2426398" y="2676246"/>
            <a:ext cx="1662412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1460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扩大了统治阶级基础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8D1E52A6-D9B3-4016-B472-B91B0FFA925C}"/>
              </a:ext>
            </a:extLst>
          </p:cNvPr>
          <p:cNvSpPr txBox="1"/>
          <p:nvPr/>
        </p:nvSpPr>
        <p:spPr>
          <a:xfrm>
            <a:off x="4167286" y="2676246"/>
            <a:ext cx="133226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714604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促进了民族融合</a:t>
            </a:r>
          </a:p>
        </p:txBody>
      </p:sp>
    </p:spTree>
    <p:extLst>
      <p:ext uri="{BB962C8B-B14F-4D97-AF65-F5344CB8AC3E}">
        <p14:creationId xmlns:p14="http://schemas.microsoft.com/office/powerpoint/2010/main" val="31484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4" b="3434"/>
          <a:stretch>
            <a:fillRect/>
          </a:stretch>
        </p:blipFill>
        <p:spPr>
          <a:xfrm>
            <a:off x="0" y="0"/>
            <a:ext cx="5761038" cy="3240088"/>
          </a:xfrm>
          <a:prstGeom prst="rect">
            <a:avLst/>
          </a:prstGeom>
        </p:spPr>
      </p:pic>
      <p:grpSp>
        <p:nvGrpSpPr>
          <p:cNvPr id="2" name="组合 4"/>
          <p:cNvGrpSpPr/>
          <p:nvPr/>
        </p:nvGrpSpPr>
        <p:grpSpPr>
          <a:xfrm>
            <a:off x="2725117" y="1125261"/>
            <a:ext cx="1752603" cy="472731"/>
            <a:chOff x="5714599" y="2076217"/>
            <a:chExt cx="3864839" cy="1042586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81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1800" b="1" spc="137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教学目标</a:t>
              </a: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1"/>
              <a:ext cx="3581400" cy="407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GOAL</a:t>
              </a:r>
              <a:endPara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1"/>
          <p:cNvGrpSpPr/>
          <p:nvPr/>
        </p:nvGrpSpPr>
        <p:grpSpPr>
          <a:xfrm>
            <a:off x="1731455" y="1011444"/>
            <a:ext cx="939454" cy="949630"/>
            <a:chOff x="2918306" y="1498847"/>
            <a:chExt cx="1553762" cy="157077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3310305" y="1961070"/>
              <a:ext cx="896638" cy="738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635">
                <a:defRPr/>
              </a:pPr>
              <a:r>
                <a:rPr lang="en-US" altLang="zh-CN" sz="230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0 2</a:t>
              </a:r>
              <a:endParaRPr lang="zh-CN" altLang="en-US" sz="230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D2E5EB3-454C-475A-A588-BA2918A37E61}"/>
              </a:ext>
            </a:extLst>
          </p:cNvPr>
          <p:cNvSpPr/>
          <p:nvPr/>
        </p:nvSpPr>
        <p:spPr>
          <a:xfrm>
            <a:off x="14621" y="338554"/>
            <a:ext cx="5761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孝文帝改革的措施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移风易俗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C1DFFA8-E1A9-44D0-86DC-C4AC8230090F}"/>
              </a:ext>
            </a:extLst>
          </p:cNvPr>
          <p:cNvSpPr/>
          <p:nvPr/>
        </p:nvSpPr>
        <p:spPr>
          <a:xfrm>
            <a:off x="0" y="0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二、北魏孝文帝改革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D7328296-2145-4673-B2B1-5F448D8442D3}"/>
              </a:ext>
            </a:extLst>
          </p:cNvPr>
          <p:cNvSpPr/>
          <p:nvPr/>
        </p:nvSpPr>
        <p:spPr>
          <a:xfrm>
            <a:off x="572869" y="1627270"/>
            <a:ext cx="64633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714604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汉语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8773346B-42B5-4E68-94DF-8189D7EC4E9C}"/>
              </a:ext>
            </a:extLst>
          </p:cNvPr>
          <p:cNvSpPr txBox="1"/>
          <p:nvPr/>
        </p:nvSpPr>
        <p:spPr>
          <a:xfrm>
            <a:off x="2688767" y="2624502"/>
            <a:ext cx="2754728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defTabSz="714604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岳麓版教材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选修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：历史上的重大改革回眸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2D22F05-31FB-4313-9DE8-EA31AFC3E6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19" y="907643"/>
            <a:ext cx="3384562" cy="155536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D7328296-2145-4673-B2B1-5F448D8442D3}"/>
              </a:ext>
            </a:extLst>
          </p:cNvPr>
          <p:cNvSpPr/>
          <p:nvPr/>
        </p:nvSpPr>
        <p:spPr>
          <a:xfrm>
            <a:off x="572869" y="2004350"/>
            <a:ext cx="64633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714604"/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汉制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D7328296-2145-4673-B2B1-5F448D8442D3}"/>
              </a:ext>
            </a:extLst>
          </p:cNvPr>
          <p:cNvSpPr/>
          <p:nvPr/>
        </p:nvSpPr>
        <p:spPr>
          <a:xfrm>
            <a:off x="572869" y="907643"/>
            <a:ext cx="64633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714604"/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汉服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D8B3250-E539-497F-A436-05D29CC09998}"/>
              </a:ext>
            </a:extLst>
          </p:cNvPr>
          <p:cNvSpPr/>
          <p:nvPr/>
        </p:nvSpPr>
        <p:spPr>
          <a:xfrm>
            <a:off x="572869" y="1270926"/>
            <a:ext cx="64633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714604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改汉姓</a:t>
            </a:r>
          </a:p>
        </p:txBody>
      </p:sp>
    </p:spTree>
    <p:extLst>
      <p:ext uri="{BB962C8B-B14F-4D97-AF65-F5344CB8AC3E}">
        <p14:creationId xmlns:p14="http://schemas.microsoft.com/office/powerpoint/2010/main" val="221393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7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D2E5EB3-454C-475A-A588-BA2918A37E61}"/>
              </a:ext>
            </a:extLst>
          </p:cNvPr>
          <p:cNvSpPr/>
          <p:nvPr/>
        </p:nvSpPr>
        <p:spPr>
          <a:xfrm>
            <a:off x="14621" y="388550"/>
            <a:ext cx="576103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孝文帝改革的评价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58775">
              <a:lnSpc>
                <a:spcPct val="150000"/>
              </a:lnSpc>
            </a:pP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北魏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文明太后、孝文帝的改革最大特点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在于，把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胡人的汉化进程纳入政治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体制，使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之法制化、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常规化，使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胡人政权不但在政治上而且在文化上被中原文明所同化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原先胡人与汉人的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差别，逐渐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转化为士人与庶人的差别。这是北魏改革最为了不起的成就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30000"/>
              </a:lnSpc>
            </a:pPr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1000" b="1" dirty="0">
                <a:latin typeface="楷体" pitchFamily="49" charset="-122"/>
                <a:ea typeface="楷体" pitchFamily="49" charset="-122"/>
              </a:rPr>
              <a:t>樊树志</a:t>
            </a:r>
            <a:r>
              <a:rPr lang="en-US" altLang="zh-CN" sz="1000" b="1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1000" b="1" dirty="0">
                <a:latin typeface="楷体" pitchFamily="49" charset="-122"/>
                <a:ea typeface="楷体" pitchFamily="49" charset="-122"/>
              </a:rPr>
              <a:t>国史十六讲</a:t>
            </a:r>
            <a:r>
              <a:rPr lang="en-US" altLang="zh-CN" sz="1000" b="1" dirty="0" smtClean="0">
                <a:latin typeface="楷体" pitchFamily="49" charset="-122"/>
                <a:ea typeface="楷体" pitchFamily="49" charset="-122"/>
              </a:rPr>
              <a:t>》</a:t>
            </a:r>
            <a:endParaRPr lang="en-US" altLang="zh-CN" sz="1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C1DFFA8-E1A9-44D0-86DC-C4AC8230090F}"/>
              </a:ext>
            </a:extLst>
          </p:cNvPr>
          <p:cNvSpPr/>
          <p:nvPr/>
        </p:nvSpPr>
        <p:spPr>
          <a:xfrm>
            <a:off x="0" y="0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二、北魏孝文帝改革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D2E5EB3-454C-475A-A588-BA2918A37E61}"/>
              </a:ext>
            </a:extLst>
          </p:cNvPr>
          <p:cNvSpPr/>
          <p:nvPr/>
        </p:nvSpPr>
        <p:spPr>
          <a:xfrm>
            <a:off x="14621" y="1804938"/>
            <a:ext cx="576103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对北魏政权来说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：缓和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矛盾，巩固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统治，促使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政权封建化</a:t>
            </a:r>
          </a:p>
          <a:p>
            <a:pPr>
              <a:lnSpc>
                <a:spcPct val="13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②对鲜卑族来说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：从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游牧走向农耕化；社会风俗走向汉化</a:t>
            </a:r>
          </a:p>
          <a:p>
            <a:pPr>
              <a:lnSpc>
                <a:spcPct val="13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③对中华民族来说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49263">
              <a:lnSpc>
                <a:spcPct val="1300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促进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民族融合，恢复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了北方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经济，为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统一奠定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基础，推动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古代文明的进一步发展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0656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8D2E5EB3-454C-475A-A588-BA2918A37E61}"/>
              </a:ext>
            </a:extLst>
          </p:cNvPr>
          <p:cNvSpPr/>
          <p:nvPr/>
        </p:nvSpPr>
        <p:spPr>
          <a:xfrm>
            <a:off x="14620" y="214315"/>
            <a:ext cx="576103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孝文帝改革的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评价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【2017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年江苏卷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北魏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孝文帝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改革，总结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和肯定了以前民族融合的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成果，又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促进了这一融合进程的迅速发展。这一时期的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民族融合，从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方式上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看，既有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各族人民在友好交往中的相互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影响，又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有统治者的主动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政策，还有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在血与火的民族斗争中的附带同化。在内容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上，汉族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影响少数民族是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主流，但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少数民族在与汉族融合的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同时，也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带来了他们的优秀思想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文化，如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胡乐、胡舞、胡饼、尊重妇女的意识、胡汉之别观念的淡化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等，给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汉族文化输入了新鲜血液。</a:t>
            </a:r>
          </a:p>
          <a:p>
            <a:pPr algn="r">
              <a:lnSpc>
                <a:spcPct val="130000"/>
              </a:lnSpc>
            </a:pP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摘编自朱绍侯</a:t>
            </a: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中国古代史</a:t>
            </a: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  <a:p>
            <a:pPr marL="228600" indent="-228600">
              <a:lnSpc>
                <a:spcPct val="130000"/>
              </a:lnSpc>
              <a:buAutoNum type="arabicParenBoth"/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据材料并结合所学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知识，归纳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北魏孝文帝汉化改革的主要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内容，概括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指出“胡乐、胡舞”等所反映的现象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：迁都洛阳；变制度（改官制）；说汉话（改汉姓；穿汉服；通婚姻；改籍贯）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现象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：汉族向少数民族学习。</a:t>
            </a:r>
          </a:p>
          <a:p>
            <a:pPr>
              <a:lnSpc>
                <a:spcPct val="130000"/>
              </a:lnSpc>
            </a:pP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 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据材料概括这一时期民族融合的特点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汉化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为主；相互学习；方式多样。</a:t>
            </a:r>
          </a:p>
          <a:p>
            <a:pPr>
              <a:lnSpc>
                <a:spcPct val="130000"/>
              </a:lnSpc>
            </a:pP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 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据材料并结合所学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知识，简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析北魏孝文帝改革对社会发展的积极作用。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作用：促进民族融合；有利于北方经济恢复与发展；为隋唐时期重新统一奠定基础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C1DFFA8-E1A9-44D0-86DC-C4AC8230090F}"/>
              </a:ext>
            </a:extLst>
          </p:cNvPr>
          <p:cNvSpPr/>
          <p:nvPr/>
        </p:nvSpPr>
        <p:spPr>
          <a:xfrm>
            <a:off x="0" y="0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二、北魏孝文帝改革</a:t>
            </a:r>
          </a:p>
        </p:txBody>
      </p:sp>
    </p:spTree>
    <p:extLst>
      <p:ext uri="{BB962C8B-B14F-4D97-AF65-F5344CB8AC3E}">
        <p14:creationId xmlns:p14="http://schemas.microsoft.com/office/powerpoint/2010/main" val="3164230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0" y="0"/>
            <a:ext cx="5761038" cy="324008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1284554" y="1309707"/>
            <a:ext cx="1234502" cy="109855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519056" y="1517684"/>
            <a:ext cx="1986865" cy="502934"/>
          </a:xfrm>
          <a:prstGeom prst="rect">
            <a:avLst/>
          </a:prstGeom>
        </p:spPr>
        <p:txBody>
          <a:bodyPr wrap="square" lIns="40870" tIns="20435" rIns="40870" bIns="20435" anchor="t">
            <a:spAutoFit/>
          </a:bodyPr>
          <a:lstStyle/>
          <a:p>
            <a:pPr algn="ctr" fontAlgn="ctr"/>
            <a:r>
              <a:rPr lang="zh-CN" altLang="en-US" sz="3000" b="1" spc="357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2" name="矩形 11"/>
          <p:cNvSpPr/>
          <p:nvPr/>
        </p:nvSpPr>
        <p:spPr>
          <a:xfrm>
            <a:off x="2660374" y="1986022"/>
            <a:ext cx="1721065" cy="194323"/>
          </a:xfrm>
          <a:prstGeom prst="rect">
            <a:avLst/>
          </a:prstGeom>
        </p:spPr>
        <p:txBody>
          <a:bodyPr wrap="none" lIns="55285" tIns="27642" rIns="55285" bIns="27642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</a:rPr>
              <a:t>THANK YOU FOR WATCHING</a:t>
            </a:r>
            <a:endParaRPr lang="zh-CN" altLang="en-US" sz="900" dirty="0"/>
          </a:p>
        </p:txBody>
      </p:sp>
      <p:pic>
        <p:nvPicPr>
          <p:cNvPr id="6" name="图片 5" descr="11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0" y="218241"/>
            <a:ext cx="2936540" cy="36545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"/>
          <p:cNvGrpSpPr/>
          <p:nvPr/>
        </p:nvGrpSpPr>
        <p:grpSpPr>
          <a:xfrm>
            <a:off x="292879" y="636608"/>
            <a:ext cx="357285" cy="357244"/>
            <a:chOff x="4499992" y="267494"/>
            <a:chExt cx="599448" cy="599448"/>
          </a:xfrm>
        </p:grpSpPr>
        <p:grpSp>
          <p:nvGrpSpPr>
            <p:cNvPr id="4" name="组合 11"/>
            <p:cNvGrpSpPr/>
            <p:nvPr/>
          </p:nvGrpSpPr>
          <p:grpSpPr>
            <a:xfrm>
              <a:off x="4499992" y="267494"/>
              <a:ext cx="599448" cy="599448"/>
              <a:chOff x="4131160" y="713581"/>
              <a:chExt cx="881684" cy="881684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94CF2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7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17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Freeform 70"/>
            <p:cNvSpPr>
              <a:spLocks noEditPoints="1"/>
            </p:cNvSpPr>
            <p:nvPr/>
          </p:nvSpPr>
          <p:spPr bwMode="auto">
            <a:xfrm>
              <a:off x="4679089" y="422857"/>
              <a:ext cx="241254" cy="288722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7595" tIns="33798" rIns="67595" bIns="33798" numCol="1" anchor="t" anchorCtr="0" compatLnSpc="1"/>
            <a:lstStyle/>
            <a:p>
              <a:endParaRPr 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5"/>
          <p:cNvGrpSpPr/>
          <p:nvPr/>
        </p:nvGrpSpPr>
        <p:grpSpPr>
          <a:xfrm>
            <a:off x="292587" y="2360721"/>
            <a:ext cx="357285" cy="357244"/>
            <a:chOff x="5418452" y="307702"/>
            <a:chExt cx="599448" cy="599448"/>
          </a:xfrm>
        </p:grpSpPr>
        <p:grpSp>
          <p:nvGrpSpPr>
            <p:cNvPr id="6" name="组合 16"/>
            <p:cNvGrpSpPr/>
            <p:nvPr/>
          </p:nvGrpSpPr>
          <p:grpSpPr>
            <a:xfrm>
              <a:off x="5418452" y="307702"/>
              <a:ext cx="599448" cy="599448"/>
              <a:chOff x="4131160" y="713581"/>
              <a:chExt cx="881684" cy="881684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94CF2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Freeform 72"/>
            <p:cNvSpPr>
              <a:spLocks noEditPoints="1"/>
            </p:cNvSpPr>
            <p:nvPr/>
          </p:nvSpPr>
          <p:spPr bwMode="auto">
            <a:xfrm>
              <a:off x="5472019" y="337260"/>
              <a:ext cx="297176" cy="297712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7595" tIns="33798" rIns="67595" bIns="33798" numCol="1" anchor="t" anchorCtr="0" compatLnSpc="1"/>
            <a:lstStyle/>
            <a:p>
              <a:r>
                <a:rPr lang="en-US" altLang="zh-CN" sz="19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sz="1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20"/>
          <p:cNvGrpSpPr/>
          <p:nvPr/>
        </p:nvGrpSpPr>
        <p:grpSpPr>
          <a:xfrm>
            <a:off x="296943" y="1476819"/>
            <a:ext cx="357285" cy="357244"/>
            <a:chOff x="6516216" y="334289"/>
            <a:chExt cx="599448" cy="599448"/>
          </a:xfrm>
        </p:grpSpPr>
        <p:grpSp>
          <p:nvGrpSpPr>
            <p:cNvPr id="12" name="组合 21"/>
            <p:cNvGrpSpPr/>
            <p:nvPr/>
          </p:nvGrpSpPr>
          <p:grpSpPr>
            <a:xfrm>
              <a:off x="6516216" y="334289"/>
              <a:ext cx="599448" cy="599448"/>
              <a:chOff x="4131160" y="713581"/>
              <a:chExt cx="881684" cy="881684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94CF2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6636799" y="400787"/>
              <a:ext cx="184708" cy="340465"/>
            </a:xfrm>
            <a:custGeom>
              <a:avLst/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7595" tIns="33798" rIns="67595" bIns="33798" numCol="1" anchor="t" anchorCtr="0" compatLnSpc="1"/>
            <a:lstStyle/>
            <a:p>
              <a:r>
                <a:rPr lang="en-US" altLang="zh-CN" sz="17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1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86513" y="633870"/>
            <a:ext cx="4651375" cy="523214"/>
          </a:xfrm>
          <a:prstGeom prst="rect">
            <a:avLst/>
          </a:prstGeom>
          <a:noFill/>
        </p:spPr>
        <p:txBody>
          <a:bodyPr lIns="91435" tIns="45717" rIns="91435" bIns="45717">
            <a:spAutoFit/>
          </a:bodyPr>
          <a:lstStyle/>
          <a:p>
            <a:pPr indent="361950"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年新课标为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指导思想，以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历史学科核心素养为立意分析考点内容。</a:t>
            </a: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693436" y="1406928"/>
            <a:ext cx="4644452" cy="69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580" tIns="24290" rIns="48580" bIns="2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361950"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对魏晋南北朝至隋唐时期的主干知识进行全面、深度、精准分析；通过补充经典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材料，加强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对重难点的理解和认识。     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709971" y="2370084"/>
            <a:ext cx="4787960" cy="47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580" tIns="24290" rIns="48580" bIns="2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361950"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对北京和全国高考真题进行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讲解，深度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挖掘考题立意和能力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渗透，强化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经典题在备考中的运用。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4" b="3434"/>
          <a:stretch>
            <a:fillRect/>
          </a:stretch>
        </p:blipFill>
        <p:spPr>
          <a:xfrm>
            <a:off x="-132" y="-5951"/>
            <a:ext cx="5761170" cy="3240088"/>
          </a:xfrm>
          <a:prstGeom prst="rect">
            <a:avLst/>
          </a:prstGeom>
        </p:spPr>
      </p:pic>
      <p:grpSp>
        <p:nvGrpSpPr>
          <p:cNvPr id="2" name="组合 4"/>
          <p:cNvGrpSpPr/>
          <p:nvPr/>
        </p:nvGrpSpPr>
        <p:grpSpPr>
          <a:xfrm>
            <a:off x="2740474" y="1232752"/>
            <a:ext cx="1752603" cy="472731"/>
            <a:chOff x="5714599" y="2076217"/>
            <a:chExt cx="3864839" cy="1042586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81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1800" b="1" spc="137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教学准备</a:t>
              </a: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1"/>
              <a:ext cx="3581400" cy="407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PREPARATION </a:t>
              </a:r>
              <a:endPara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0"/>
          <p:cNvGrpSpPr/>
          <p:nvPr/>
        </p:nvGrpSpPr>
        <p:grpSpPr>
          <a:xfrm>
            <a:off x="1731455" y="1011444"/>
            <a:ext cx="939454" cy="949630"/>
            <a:chOff x="2918306" y="1498847"/>
            <a:chExt cx="1553762" cy="157077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303893" y="1961070"/>
              <a:ext cx="912545" cy="738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635">
                <a:defRPr/>
              </a:pPr>
              <a:r>
                <a:rPr lang="en-US" altLang="zh-CN" sz="230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0 3</a:t>
              </a:r>
              <a:endParaRPr lang="zh-CN" altLang="en-US" sz="230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riangle 201"/>
          <p:cNvSpPr/>
          <p:nvPr/>
        </p:nvSpPr>
        <p:spPr>
          <a:xfrm rot="10800000">
            <a:off x="2688767" y="-4935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grpSp>
        <p:nvGrpSpPr>
          <p:cNvPr id="4" name="组合 63"/>
          <p:cNvGrpSpPr/>
          <p:nvPr/>
        </p:nvGrpSpPr>
        <p:grpSpPr>
          <a:xfrm>
            <a:off x="1498866" y="395201"/>
            <a:ext cx="404235" cy="360351"/>
            <a:chOff x="3835847" y="1395243"/>
            <a:chExt cx="1462116" cy="1303538"/>
          </a:xfrm>
        </p:grpSpPr>
        <p:sp>
          <p:nvSpPr>
            <p:cNvPr id="66" name="同心圆 65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5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组合 66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69" name="同心圆 68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8" name="椭圆 67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solidFill>
              <a:srgbClr val="94CF2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200" kern="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120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72"/>
          <p:cNvGrpSpPr/>
          <p:nvPr/>
        </p:nvGrpSpPr>
        <p:grpSpPr>
          <a:xfrm>
            <a:off x="1437991" y="1540858"/>
            <a:ext cx="404235" cy="360351"/>
            <a:chOff x="3835847" y="1395243"/>
            <a:chExt cx="1462116" cy="1303538"/>
          </a:xfrm>
        </p:grpSpPr>
        <p:sp>
          <p:nvSpPr>
            <p:cNvPr id="75" name="同心圆 74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5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75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78" name="同心圆 77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7" name="椭圆 76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solidFill>
              <a:srgbClr val="94CF2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150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97"/>
          <p:cNvGrpSpPr/>
          <p:nvPr/>
        </p:nvGrpSpPr>
        <p:grpSpPr>
          <a:xfrm>
            <a:off x="310820" y="755552"/>
            <a:ext cx="1100805" cy="1100678"/>
            <a:chOff x="1535382" y="1258858"/>
            <a:chExt cx="2462552" cy="246255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99" name="椭圆 4"/>
            <p:cNvSpPr/>
            <p:nvPr/>
          </p:nvSpPr>
          <p:spPr>
            <a:xfrm>
              <a:off x="1535382" y="1258858"/>
              <a:ext cx="2462552" cy="2462552"/>
            </a:xfrm>
            <a:custGeom>
              <a:avLst/>
              <a:gdLst/>
              <a:ahLst/>
              <a:cxnLst/>
              <a:rect l="l" t="t" r="r" b="b"/>
              <a:pathLst>
                <a:path w="2462552" h="2462552">
                  <a:moveTo>
                    <a:pt x="1227568" y="229220"/>
                  </a:moveTo>
                  <a:cubicBezTo>
                    <a:pt x="682374" y="229220"/>
                    <a:pt x="240407" y="671187"/>
                    <a:pt x="240407" y="1216381"/>
                  </a:cubicBezTo>
                  <a:cubicBezTo>
                    <a:pt x="240407" y="1761575"/>
                    <a:pt x="682374" y="2203542"/>
                    <a:pt x="1227568" y="2203542"/>
                  </a:cubicBezTo>
                  <a:cubicBezTo>
                    <a:pt x="1772762" y="2203542"/>
                    <a:pt x="2214729" y="1761575"/>
                    <a:pt x="2214729" y="1216381"/>
                  </a:cubicBezTo>
                  <a:cubicBezTo>
                    <a:pt x="2214729" y="671187"/>
                    <a:pt x="1772762" y="229220"/>
                    <a:pt x="1227568" y="229220"/>
                  </a:cubicBezTo>
                  <a:close/>
                  <a:moveTo>
                    <a:pt x="1231276" y="0"/>
                  </a:moveTo>
                  <a:cubicBezTo>
                    <a:pt x="1911291" y="0"/>
                    <a:pt x="2462552" y="551261"/>
                    <a:pt x="2462552" y="1231276"/>
                  </a:cubicBezTo>
                  <a:cubicBezTo>
                    <a:pt x="2462552" y="1911291"/>
                    <a:pt x="1911291" y="2462552"/>
                    <a:pt x="1231276" y="2462552"/>
                  </a:cubicBezTo>
                  <a:cubicBezTo>
                    <a:pt x="551261" y="2462552"/>
                    <a:pt x="0" y="1911291"/>
                    <a:pt x="0" y="1231276"/>
                  </a:cubicBezTo>
                  <a:cubicBezTo>
                    <a:pt x="0" y="551261"/>
                    <a:pt x="551261" y="0"/>
                    <a:pt x="1231276" y="0"/>
                  </a:cubicBezTo>
                  <a:close/>
                </a:path>
              </a:pathLst>
            </a:custGeom>
            <a:solidFill>
              <a:srgbClr val="94C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0703" tIns="25352" rIns="50703" bIns="25352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TextBox 43"/>
            <p:cNvSpPr txBox="1"/>
            <p:nvPr/>
          </p:nvSpPr>
          <p:spPr>
            <a:xfrm>
              <a:off x="1645570" y="2207791"/>
              <a:ext cx="2262826" cy="654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86044"/>
              <a:r>
                <a:rPr lang="zh-CN" altLang="en-US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教学准备</a:t>
              </a:r>
            </a:p>
          </p:txBody>
        </p:sp>
      </p:grpSp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1954820" y="559725"/>
            <a:ext cx="3423630" cy="776021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       钻研</a:t>
            </a:r>
            <a:r>
              <a:rPr lang="en-US" altLang="zh-CN" sz="1200" b="1" dirty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年新课标和岳麓版教材、朝阳目标</a:t>
            </a: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教材，对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考点内容深入分析、</a:t>
            </a: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研读，把握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考试方向和重难点。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54820" y="1437737"/>
            <a:ext cx="3607780" cy="776021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       依据历史学科核心</a:t>
            </a: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素养，突出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“史料实证”素养的</a:t>
            </a: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落实，阅读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相关史学</a:t>
            </a: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著作，增加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学术</a:t>
            </a: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材料，加深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对重难点的认识。</a:t>
            </a:r>
          </a:p>
        </p:txBody>
      </p:sp>
      <p:grpSp>
        <p:nvGrpSpPr>
          <p:cNvPr id="54" name="组合 72"/>
          <p:cNvGrpSpPr/>
          <p:nvPr/>
        </p:nvGrpSpPr>
        <p:grpSpPr>
          <a:xfrm>
            <a:off x="1338916" y="2470799"/>
            <a:ext cx="404235" cy="360351"/>
            <a:chOff x="3835847" y="1395243"/>
            <a:chExt cx="1462116" cy="1303538"/>
          </a:xfrm>
        </p:grpSpPr>
        <p:sp>
          <p:nvSpPr>
            <p:cNvPr id="55" name="同心圆 54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5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6" name="组合 75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64" name="同心圆 63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2" name="椭圆 61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solidFill>
              <a:srgbClr val="94CF2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150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821538" y="2378963"/>
            <a:ext cx="3741061" cy="535955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       精选北京和全国高考真题进行</a:t>
            </a: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讲解，深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钻经典</a:t>
            </a: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题，强化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经典题在备考中的运用。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4" b="3434"/>
          <a:stretch>
            <a:fillRect/>
          </a:stretch>
        </p:blipFill>
        <p:spPr>
          <a:xfrm>
            <a:off x="2057" y="0"/>
            <a:ext cx="5758981" cy="3240088"/>
          </a:xfrm>
          <a:prstGeom prst="rect">
            <a:avLst/>
          </a:prstGeom>
        </p:spPr>
      </p:pic>
      <p:grpSp>
        <p:nvGrpSpPr>
          <p:cNvPr id="2" name="组合 4"/>
          <p:cNvGrpSpPr/>
          <p:nvPr/>
        </p:nvGrpSpPr>
        <p:grpSpPr>
          <a:xfrm>
            <a:off x="2725117" y="1232752"/>
            <a:ext cx="1752603" cy="472731"/>
            <a:chOff x="5714599" y="2076217"/>
            <a:chExt cx="3864839" cy="1042586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81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1800" b="1" spc="137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教学过程</a:t>
              </a: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1"/>
              <a:ext cx="3581400" cy="407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PROCESS </a:t>
              </a:r>
              <a:endPara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0"/>
          <p:cNvGrpSpPr/>
          <p:nvPr/>
        </p:nvGrpSpPr>
        <p:grpSpPr>
          <a:xfrm>
            <a:off x="1731455" y="1011444"/>
            <a:ext cx="939454" cy="949630"/>
            <a:chOff x="2918306" y="1498847"/>
            <a:chExt cx="1553762" cy="157077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269098" y="1961070"/>
              <a:ext cx="896638" cy="738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635">
                <a:defRPr/>
              </a:pPr>
              <a:r>
                <a:rPr lang="en-US" altLang="zh-CN" sz="230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0 4</a:t>
              </a:r>
              <a:endParaRPr lang="zh-CN" altLang="en-US" sz="230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gray">
          <a:xfrm>
            <a:off x="0" y="73450"/>
            <a:ext cx="5761038" cy="71555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7642" tIns="26874" rIns="27642" bIns="26874" anchor="ctr" anchorCtr="1"/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2017年必修课程“中外历史纲要”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253273" y="699534"/>
            <a:ext cx="5283734" cy="161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          </a:t>
            </a:r>
            <a:endParaRPr lang="en-US" altLang="zh-CN" sz="1400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4 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三国两晋南北朝的民族交融与隋唐大一统的发展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latin typeface="楷体" pitchFamily="49" charset="-122"/>
                <a:ea typeface="楷体" pitchFamily="49" charset="-122"/>
              </a:rPr>
              <a:t>    通过了解三国两晋南北朝政权更迭的历史脉络。隋唐时期封建社会的高度繁荣。认识三国两晋南北朝至隋唐时期的制度变化与创新、民族交融、区域开发和思想文化領域的新成就。</a:t>
            </a: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4899</TotalTime>
  <Words>4796</Words>
  <Application>Microsoft Office PowerPoint</Application>
  <PresentationFormat>自定义</PresentationFormat>
  <Paragraphs>382</Paragraphs>
  <Slides>43</Slides>
  <Notes>43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390</cp:revision>
  <dcterms:created xsi:type="dcterms:W3CDTF">2016-10-06T06:02:00Z</dcterms:created>
  <dcterms:modified xsi:type="dcterms:W3CDTF">2020-02-15T12:50:48Z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