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550" r:id="rId2"/>
    <p:sldId id="552" r:id="rId3"/>
    <p:sldId id="553" r:id="rId4"/>
    <p:sldId id="555" r:id="rId5"/>
    <p:sldId id="567" r:id="rId6"/>
    <p:sldId id="568" r:id="rId7"/>
    <p:sldId id="569" r:id="rId8"/>
    <p:sldId id="570" r:id="rId9"/>
    <p:sldId id="558" r:id="rId10"/>
    <p:sldId id="559" r:id="rId11"/>
    <p:sldId id="560" r:id="rId12"/>
    <p:sldId id="562" r:id="rId13"/>
    <p:sldId id="571" r:id="rId14"/>
    <p:sldId id="563" r:id="rId15"/>
    <p:sldId id="565" r:id="rId16"/>
    <p:sldId id="566" r:id="rId17"/>
    <p:sldId id="551" r:id="rId18"/>
  </p:sldIdLst>
  <p:sldSz cx="5761038" cy="3240088"/>
  <p:notesSz cx="6858000" cy="9144000"/>
  <p:defaultTextStyle>
    <a:defPPr>
      <a:defRPr lang="zh-CN"/>
    </a:defPPr>
    <a:lvl1pPr marL="0" algn="l" defTabSz="420777" rtl="0" eaLnBrk="1" latinLnBrk="0" hangingPunct="1">
      <a:defRPr sz="800" kern="1200">
        <a:solidFill>
          <a:schemeClr val="tx1"/>
        </a:solidFill>
        <a:latin typeface="+mn-lt"/>
        <a:ea typeface="+mn-ea"/>
        <a:cs typeface="+mn-cs"/>
      </a:defRPr>
    </a:lvl1pPr>
    <a:lvl2pPr marL="210389" algn="l" defTabSz="420777" rtl="0" eaLnBrk="1" latinLnBrk="0" hangingPunct="1">
      <a:defRPr sz="800" kern="1200">
        <a:solidFill>
          <a:schemeClr val="tx1"/>
        </a:solidFill>
        <a:latin typeface="+mn-lt"/>
        <a:ea typeface="+mn-ea"/>
        <a:cs typeface="+mn-cs"/>
      </a:defRPr>
    </a:lvl2pPr>
    <a:lvl3pPr marL="420777" algn="l" defTabSz="420777" rtl="0" eaLnBrk="1" latinLnBrk="0" hangingPunct="1">
      <a:defRPr sz="800" kern="1200">
        <a:solidFill>
          <a:schemeClr val="tx1"/>
        </a:solidFill>
        <a:latin typeface="+mn-lt"/>
        <a:ea typeface="+mn-ea"/>
        <a:cs typeface="+mn-cs"/>
      </a:defRPr>
    </a:lvl3pPr>
    <a:lvl4pPr marL="631166" algn="l" defTabSz="420777" rtl="0" eaLnBrk="1" latinLnBrk="0" hangingPunct="1">
      <a:defRPr sz="800" kern="1200">
        <a:solidFill>
          <a:schemeClr val="tx1"/>
        </a:solidFill>
        <a:latin typeface="+mn-lt"/>
        <a:ea typeface="+mn-ea"/>
        <a:cs typeface="+mn-cs"/>
      </a:defRPr>
    </a:lvl4pPr>
    <a:lvl5pPr marL="841939" algn="l" defTabSz="420777" rtl="0" eaLnBrk="1" latinLnBrk="0" hangingPunct="1">
      <a:defRPr sz="800" kern="1200">
        <a:solidFill>
          <a:schemeClr val="tx1"/>
        </a:solidFill>
        <a:latin typeface="+mn-lt"/>
        <a:ea typeface="+mn-ea"/>
        <a:cs typeface="+mn-cs"/>
      </a:defRPr>
    </a:lvl5pPr>
    <a:lvl6pPr marL="1052327" algn="l" defTabSz="420777" rtl="0" eaLnBrk="1" latinLnBrk="0" hangingPunct="1">
      <a:defRPr sz="800" kern="1200">
        <a:solidFill>
          <a:schemeClr val="tx1"/>
        </a:solidFill>
        <a:latin typeface="+mn-lt"/>
        <a:ea typeface="+mn-ea"/>
        <a:cs typeface="+mn-cs"/>
      </a:defRPr>
    </a:lvl6pPr>
    <a:lvl7pPr marL="1262716" algn="l" defTabSz="420777" rtl="0" eaLnBrk="1" latinLnBrk="0" hangingPunct="1">
      <a:defRPr sz="800" kern="1200">
        <a:solidFill>
          <a:schemeClr val="tx1"/>
        </a:solidFill>
        <a:latin typeface="+mn-lt"/>
        <a:ea typeface="+mn-ea"/>
        <a:cs typeface="+mn-cs"/>
      </a:defRPr>
    </a:lvl7pPr>
    <a:lvl8pPr marL="1473105" algn="l" defTabSz="420777" rtl="0" eaLnBrk="1" latinLnBrk="0" hangingPunct="1">
      <a:defRPr sz="800" kern="1200">
        <a:solidFill>
          <a:schemeClr val="tx1"/>
        </a:solidFill>
        <a:latin typeface="+mn-lt"/>
        <a:ea typeface="+mn-ea"/>
        <a:cs typeface="+mn-cs"/>
      </a:defRPr>
    </a:lvl8pPr>
    <a:lvl9pPr marL="1683494" algn="l" defTabSz="420777" rtl="0" eaLnBrk="1" latinLnBrk="0" hangingPunct="1">
      <a:defRPr sz="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C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9" autoAdjust="0"/>
    <p:restoredTop sz="37106" autoAdjust="0"/>
  </p:normalViewPr>
  <p:slideViewPr>
    <p:cSldViewPr snapToGrid="0" showGuides="1">
      <p:cViewPr>
        <p:scale>
          <a:sx n="120" d="100"/>
          <a:sy n="120" d="100"/>
        </p:scale>
        <p:origin x="-924" y="-248"/>
      </p:cViewPr>
      <p:guideLst>
        <p:guide orient="horz" pos="1191"/>
        <p:guide orient="horz" pos="1123"/>
        <p:guide pos="1821"/>
        <p:guide pos="109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5CE6C-7D12-4367-8E70-794DE029FEEA}" type="datetimeFigureOut">
              <a:rPr lang="zh-CN" altLang="en-US" smtClean="0"/>
              <a:pPr/>
              <a:t>2020/2/12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96440-F0BF-41AB-AD52-E92AAD722AB5}" type="slidenum">
              <a:rPr lang="zh-CN" altLang="en-US" smtClean="0"/>
              <a:pPr/>
              <a:t>‹#›</a:t>
            </a:fld>
            <a:endParaRPr lang="zh-CN" altLang="en-US"/>
          </a:p>
        </p:txBody>
      </p:sp>
    </p:spTree>
    <p:extLst>
      <p:ext uri="{BB962C8B-B14F-4D97-AF65-F5344CB8AC3E}">
        <p14:creationId xmlns:p14="http://schemas.microsoft.com/office/powerpoint/2010/main" val="1296285578"/>
      </p:ext>
    </p:extLst>
  </p:cSld>
  <p:clrMap bg1="lt1" tx1="dk1" bg2="lt2" tx2="dk2" accent1="accent1" accent2="accent2" accent3="accent3" accent4="accent4" accent5="accent5" accent6="accent6" hlink="hlink" folHlink="folHlink"/>
  <p:notesStyle>
    <a:lvl1pPr marL="0" algn="l" defTabSz="552846" rtl="0" eaLnBrk="1" latinLnBrk="0" hangingPunct="1">
      <a:defRPr sz="700" kern="1200">
        <a:solidFill>
          <a:schemeClr val="tx1"/>
        </a:solidFill>
        <a:latin typeface="+mn-lt"/>
        <a:ea typeface="+mn-ea"/>
        <a:cs typeface="+mn-cs"/>
      </a:defRPr>
    </a:lvl1pPr>
    <a:lvl2pPr marL="276423" algn="l" defTabSz="552846" rtl="0" eaLnBrk="1" latinLnBrk="0" hangingPunct="1">
      <a:defRPr sz="700" kern="1200">
        <a:solidFill>
          <a:schemeClr val="tx1"/>
        </a:solidFill>
        <a:latin typeface="+mn-lt"/>
        <a:ea typeface="+mn-ea"/>
        <a:cs typeface="+mn-cs"/>
      </a:defRPr>
    </a:lvl2pPr>
    <a:lvl3pPr marL="552846" algn="l" defTabSz="552846" rtl="0" eaLnBrk="1" latinLnBrk="0" hangingPunct="1">
      <a:defRPr sz="700" kern="1200">
        <a:solidFill>
          <a:schemeClr val="tx1"/>
        </a:solidFill>
        <a:latin typeface="+mn-lt"/>
        <a:ea typeface="+mn-ea"/>
        <a:cs typeface="+mn-cs"/>
      </a:defRPr>
    </a:lvl3pPr>
    <a:lvl4pPr marL="829269" algn="l" defTabSz="552846" rtl="0" eaLnBrk="1" latinLnBrk="0" hangingPunct="1">
      <a:defRPr sz="700" kern="1200">
        <a:solidFill>
          <a:schemeClr val="tx1"/>
        </a:solidFill>
        <a:latin typeface="+mn-lt"/>
        <a:ea typeface="+mn-ea"/>
        <a:cs typeface="+mn-cs"/>
      </a:defRPr>
    </a:lvl4pPr>
    <a:lvl5pPr marL="1105692" algn="l" defTabSz="552846" rtl="0" eaLnBrk="1" latinLnBrk="0" hangingPunct="1">
      <a:defRPr sz="700" kern="1200">
        <a:solidFill>
          <a:schemeClr val="tx1"/>
        </a:solidFill>
        <a:latin typeface="+mn-lt"/>
        <a:ea typeface="+mn-ea"/>
        <a:cs typeface="+mn-cs"/>
      </a:defRPr>
    </a:lvl5pPr>
    <a:lvl6pPr marL="1382116" algn="l" defTabSz="552846" rtl="0" eaLnBrk="1" latinLnBrk="0" hangingPunct="1">
      <a:defRPr sz="700" kern="1200">
        <a:solidFill>
          <a:schemeClr val="tx1"/>
        </a:solidFill>
        <a:latin typeface="+mn-lt"/>
        <a:ea typeface="+mn-ea"/>
        <a:cs typeface="+mn-cs"/>
      </a:defRPr>
    </a:lvl6pPr>
    <a:lvl7pPr marL="1658539" algn="l" defTabSz="552846" rtl="0" eaLnBrk="1" latinLnBrk="0" hangingPunct="1">
      <a:defRPr sz="700" kern="1200">
        <a:solidFill>
          <a:schemeClr val="tx1"/>
        </a:solidFill>
        <a:latin typeface="+mn-lt"/>
        <a:ea typeface="+mn-ea"/>
        <a:cs typeface="+mn-cs"/>
      </a:defRPr>
    </a:lvl7pPr>
    <a:lvl8pPr marL="1934962" algn="l" defTabSz="552846" rtl="0" eaLnBrk="1" latinLnBrk="0" hangingPunct="1">
      <a:defRPr sz="700" kern="1200">
        <a:solidFill>
          <a:schemeClr val="tx1"/>
        </a:solidFill>
        <a:latin typeface="+mn-lt"/>
        <a:ea typeface="+mn-ea"/>
        <a:cs typeface="+mn-cs"/>
      </a:defRPr>
    </a:lvl8pPr>
    <a:lvl9pPr marL="2211385" algn="l" defTabSz="552846"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720130" y="530265"/>
            <a:ext cx="4320778" cy="1128031"/>
          </a:xfrm>
        </p:spPr>
        <p:txBody>
          <a:bodyPr anchor="b"/>
          <a:lstStyle>
            <a:lvl1pPr algn="ctr">
              <a:defRPr sz="28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720130" y="1701797"/>
            <a:ext cx="4320778" cy="782271"/>
          </a:xfrm>
        </p:spPr>
        <p:txBody>
          <a:bodyPr/>
          <a:lstStyle>
            <a:lvl1pPr marL="0" indent="0" algn="ctr">
              <a:buNone/>
              <a:defRPr sz="1100"/>
            </a:lvl1pPr>
            <a:lvl2pPr marL="216148" indent="0" algn="ctr">
              <a:buNone/>
              <a:defRPr sz="900"/>
            </a:lvl2pPr>
            <a:lvl3pPr marL="431911" indent="0" algn="ctr">
              <a:buNone/>
              <a:defRPr sz="800"/>
            </a:lvl3pPr>
            <a:lvl4pPr marL="648059" indent="0" algn="ctr">
              <a:buNone/>
              <a:defRPr sz="800"/>
            </a:lvl4pPr>
            <a:lvl5pPr marL="864206" indent="0" algn="ctr">
              <a:buNone/>
              <a:defRPr sz="800"/>
            </a:lvl5pPr>
            <a:lvl6pPr marL="1079970" indent="0" algn="ctr">
              <a:buNone/>
              <a:defRPr sz="800"/>
            </a:lvl6pPr>
            <a:lvl7pPr marL="1296117" indent="0" algn="ctr">
              <a:buNone/>
              <a:defRPr sz="800"/>
            </a:lvl7pPr>
            <a:lvl8pPr marL="1512265" indent="0" algn="ctr">
              <a:buNone/>
              <a:defRPr sz="800"/>
            </a:lvl8pPr>
            <a:lvl9pPr marL="1728028" indent="0" algn="ctr">
              <a:buNone/>
              <a:defRPr sz="8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22743" y="172504"/>
            <a:ext cx="1242224" cy="2745825"/>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396072" y="172504"/>
            <a:ext cx="3654658" cy="27458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415702" y="3000373"/>
            <a:ext cx="1275820" cy="149692"/>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2020/2/12</a:t>
            </a:fld>
            <a:endParaRPr lang="zh-CN" altLang="en-US"/>
          </a:p>
        </p:txBody>
      </p:sp>
      <p:sp>
        <p:nvSpPr>
          <p:cNvPr id="17" name="页脚占位符 16"/>
          <p:cNvSpPr>
            <a:spLocks noGrp="1"/>
          </p:cNvSpPr>
          <p:nvPr>
            <p:ph type="ftr" sz="quarter" idx="11"/>
            <p:custDataLst>
              <p:tags r:id="rId2"/>
            </p:custDataLst>
          </p:nvPr>
        </p:nvSpPr>
        <p:spPr>
          <a:xfrm>
            <a:off x="1944918" y="3000373"/>
            <a:ext cx="1871203" cy="149692"/>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4068733" y="3000373"/>
            <a:ext cx="1275820" cy="149692"/>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3039551" y="2203484"/>
            <a:ext cx="902863" cy="193229"/>
          </a:xfrm>
          <a:prstGeom prst="rect">
            <a:avLst/>
          </a:prstGeom>
        </p:spPr>
        <p:txBody>
          <a:bodyPr vert="horz" wrap="square" lIns="0" tIns="0" rIns="0" bIns="0" anchor="t" anchorCtr="0">
            <a:normAutofit/>
          </a:bodyPr>
          <a:lstStyle>
            <a:lvl1pPr marL="162020" marR="0" indent="-162020" algn="l" rtl="0" eaLnBrk="1" fontAlgn="auto">
              <a:lnSpc>
                <a:spcPct val="130000"/>
              </a:lnSpc>
              <a:spcBef>
                <a:spcPts val="0"/>
              </a:spcBef>
              <a:spcAft>
                <a:spcPts val="630"/>
              </a:spcAft>
              <a:buClrTx/>
              <a:buSzPts val="1600"/>
              <a:buFont typeface="Arial" panose="020B0604020202020204" pitchFamily="34" charset="0"/>
              <a:buNone/>
              <a:defRPr sz="800" b="0" spc="95">
                <a:solidFill>
                  <a:schemeClr val="tx1"/>
                </a:solidFill>
                <a:latin typeface="Arial" panose="020B0604020202020204" pitchFamily="34" charset="0"/>
                <a:ea typeface="微软雅黑" panose="020B0503020204020204" charset="-122"/>
              </a:defRPr>
            </a:lvl1pPr>
          </a:lstStyle>
          <a:p>
            <a:pPr marL="0" marR="0" lvl="0" indent="0" algn="l" defTabSz="576072" rtl="0" eaLnBrk="1" fontAlgn="auto" latinLnBrk="0" hangingPunct="1">
              <a:lnSpc>
                <a:spcPct val="130000"/>
              </a:lnSpc>
              <a:spcBef>
                <a:spcPts val="0"/>
              </a:spcBef>
              <a:spcAft>
                <a:spcPts val="630"/>
              </a:spcAft>
              <a:buClr>
                <a:schemeClr val="tx1">
                  <a:lumMod val="100000"/>
                </a:schemeClr>
              </a:buClr>
              <a:buSzPts val="1600"/>
              <a:buFont typeface="Arial" panose="020B0604020202020204" pitchFamily="34" charset="0"/>
              <a:buNone/>
            </a:pPr>
            <a:r>
              <a:rPr lang="zh-CN" altLang="en-US" dirty="0"/>
              <a:t>编辑文本</a:t>
            </a:r>
          </a:p>
        </p:txBody>
      </p:sp>
      <p:sp>
        <p:nvSpPr>
          <p:cNvPr id="4" name="文本占位符 3"/>
          <p:cNvSpPr>
            <a:spLocks noGrp="1"/>
          </p:cNvSpPr>
          <p:nvPr>
            <p:ph type="body" sz="quarter" idx="15" hasCustomPrompt="1"/>
            <p:custDataLst>
              <p:tags r:id="rId5"/>
            </p:custDataLst>
          </p:nvPr>
        </p:nvSpPr>
        <p:spPr>
          <a:xfrm>
            <a:off x="3039551" y="2427918"/>
            <a:ext cx="902863" cy="193229"/>
          </a:xfrm>
          <a:prstGeom prst="rect">
            <a:avLst/>
          </a:prstGeom>
        </p:spPr>
        <p:txBody>
          <a:bodyPr vert="horz" wrap="square" lIns="0" tIns="0" rIns="0" bIns="0" anchor="t" anchorCtr="0">
            <a:normAutofit/>
          </a:bodyPr>
          <a:lstStyle>
            <a:lvl1pPr marL="162020" marR="0" indent="-162020" algn="l" rtl="0" eaLnBrk="1" fontAlgn="auto">
              <a:lnSpc>
                <a:spcPct val="130000"/>
              </a:lnSpc>
              <a:spcBef>
                <a:spcPts val="0"/>
              </a:spcBef>
              <a:spcAft>
                <a:spcPts val="630"/>
              </a:spcAft>
              <a:buClrTx/>
              <a:buSzPts val="1600"/>
              <a:buFont typeface="Arial" panose="020B0604020202020204" pitchFamily="34" charset="0"/>
              <a:buNone/>
              <a:defRPr sz="800" b="0" spc="95">
                <a:solidFill>
                  <a:schemeClr val="tx1"/>
                </a:solidFill>
                <a:latin typeface="Arial" panose="020B0604020202020204" pitchFamily="34" charset="0"/>
                <a:ea typeface="微软雅黑" panose="020B0503020204020204" charset="-122"/>
              </a:defRPr>
            </a:lvl1pPr>
          </a:lstStyle>
          <a:p>
            <a:pPr marL="0" marR="0" lvl="0" indent="0" algn="l" defTabSz="576072" rtl="0" eaLnBrk="1" fontAlgn="auto" latinLnBrk="0" hangingPunct="1">
              <a:lnSpc>
                <a:spcPct val="130000"/>
              </a:lnSpc>
              <a:spcBef>
                <a:spcPts val="0"/>
              </a:spcBef>
              <a:spcAft>
                <a:spcPts val="630"/>
              </a:spcAft>
              <a:buClr>
                <a:schemeClr val="tx1">
                  <a:lumMod val="100000"/>
                </a:schemeClr>
              </a:buClr>
              <a:buSzPts val="1600"/>
              <a:buFont typeface="Arial" panose="020B0604020202020204" pitchFamily="34" charset="0"/>
              <a:buNone/>
            </a:pPr>
            <a:r>
              <a:rPr lang="zh-CN" altLang="en-US" dirty="0"/>
              <a:t>编辑文本</a:t>
            </a:r>
          </a:p>
        </p:txBody>
      </p:sp>
      <p:sp>
        <p:nvSpPr>
          <p:cNvPr id="3" name="副标题 2"/>
          <p:cNvSpPr>
            <a:spLocks noGrp="1"/>
          </p:cNvSpPr>
          <p:nvPr>
            <p:ph type="subTitle" idx="14" hasCustomPrompt="1"/>
            <p:custDataLst>
              <p:tags r:id="rId6"/>
            </p:custDataLst>
          </p:nvPr>
        </p:nvSpPr>
        <p:spPr>
          <a:xfrm>
            <a:off x="3039550" y="1506478"/>
            <a:ext cx="2280411" cy="525079"/>
          </a:xfrm>
        </p:spPr>
        <p:txBody>
          <a:bodyPr vert="horz" wrap="square" lIns="0" tIns="0" rIns="0" bIns="0" anchor="t" anchorCtr="0">
            <a:normAutofit/>
          </a:bodyPr>
          <a:lstStyle>
            <a:lvl1pPr marL="0" marR="0" indent="0" algn="l" defTabSz="576072" rtl="0" eaLnBrk="1" fontAlgn="auto" latinLnBrk="0" hangingPunct="1">
              <a:lnSpc>
                <a:spcPct val="120000"/>
              </a:lnSpc>
              <a:spcBef>
                <a:spcPts val="0"/>
              </a:spcBef>
              <a:spcAft>
                <a:spcPts val="0"/>
              </a:spcAft>
              <a:buClrTx/>
              <a:buSzPts val="1800"/>
              <a:buFont typeface="Arial" panose="020B0604020202020204" pitchFamily="34" charset="0"/>
              <a:buNone/>
              <a:defRPr sz="900" b="0" spc="126">
                <a:solidFill>
                  <a:schemeClr val="tx1"/>
                </a:solidFill>
                <a:latin typeface="Arial" panose="020B0604020202020204" pitchFamily="34" charset="0"/>
                <a:ea typeface="微软雅黑" panose="020B0503020204020204" charset="-122"/>
              </a:defRPr>
            </a:lvl1pPr>
            <a:lvl2pPr marL="216027" indent="0" algn="ctr">
              <a:buNone/>
            </a:lvl2pPr>
            <a:lvl3pPr marL="432054" indent="0" algn="ctr">
              <a:buNone/>
            </a:lvl3pPr>
            <a:lvl4pPr marL="648081" indent="0" algn="ctr">
              <a:buNone/>
            </a:lvl4pPr>
            <a:lvl5pPr marL="864108" indent="0" algn="ctr">
              <a:buNone/>
            </a:lvl5pPr>
            <a:lvl6pPr marL="1080135" indent="0" algn="ctr">
              <a:buNone/>
            </a:lvl6pPr>
            <a:lvl7pPr marL="1296162" indent="0" algn="ctr">
              <a:buNone/>
            </a:lvl7pPr>
            <a:lvl8pPr marL="1512189" indent="0" algn="ctr">
              <a:buNone/>
            </a:lvl8pPr>
            <a:lvl9pPr marL="1728216"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3039551" y="951095"/>
            <a:ext cx="2280111" cy="458769"/>
          </a:xfrm>
        </p:spPr>
        <p:txBody>
          <a:bodyPr vert="horz" wrap="square" lIns="0" tIns="0" rIns="0" bIns="0" anchor="ctr" anchorCtr="0">
            <a:normAutofit/>
          </a:bodyPr>
          <a:lstStyle>
            <a:lvl1pPr marL="0" marR="0" indent="0" algn="l" defTabSz="576072" rtl="0" eaLnBrk="1" fontAlgn="auto" latinLnBrk="0" hangingPunct="1">
              <a:lnSpc>
                <a:spcPct val="100000"/>
              </a:lnSpc>
              <a:spcBef>
                <a:spcPct val="0"/>
              </a:spcBef>
              <a:spcAft>
                <a:spcPts val="0"/>
              </a:spcAft>
              <a:buClrTx/>
              <a:buSzPts val="5400"/>
              <a:buFont typeface="Arial" panose="020B0604020202020204" pitchFamily="34" charset="0"/>
              <a:buNone/>
              <a:defRPr sz="2600" b="0" spc="378">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393071" y="807773"/>
            <a:ext cx="4968895" cy="1347786"/>
          </a:xfrm>
        </p:spPr>
        <p:txBody>
          <a:bodyPr anchor="b"/>
          <a:lstStyle>
            <a:lvl1pPr>
              <a:defRPr sz="28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393071" y="2168309"/>
            <a:ext cx="4968895" cy="708769"/>
          </a:xfrm>
        </p:spPr>
        <p:txBody>
          <a:bodyPr/>
          <a:lstStyle>
            <a:lvl1pPr marL="0" indent="0">
              <a:buNone/>
              <a:defRPr sz="1100">
                <a:solidFill>
                  <a:schemeClr val="tx1">
                    <a:tint val="75000"/>
                  </a:schemeClr>
                </a:solidFill>
              </a:defRPr>
            </a:lvl1pPr>
            <a:lvl2pPr marL="216148" indent="0">
              <a:buNone/>
              <a:defRPr sz="900">
                <a:solidFill>
                  <a:schemeClr val="tx1">
                    <a:tint val="75000"/>
                  </a:schemeClr>
                </a:solidFill>
              </a:defRPr>
            </a:lvl2pPr>
            <a:lvl3pPr marL="431911" indent="0">
              <a:buNone/>
              <a:defRPr sz="800">
                <a:solidFill>
                  <a:schemeClr val="tx1">
                    <a:tint val="75000"/>
                  </a:schemeClr>
                </a:solidFill>
              </a:defRPr>
            </a:lvl3pPr>
            <a:lvl4pPr marL="648059" indent="0">
              <a:buNone/>
              <a:defRPr sz="800">
                <a:solidFill>
                  <a:schemeClr val="tx1">
                    <a:tint val="75000"/>
                  </a:schemeClr>
                </a:solidFill>
              </a:defRPr>
            </a:lvl4pPr>
            <a:lvl5pPr marL="864206" indent="0">
              <a:buNone/>
              <a:defRPr sz="800">
                <a:solidFill>
                  <a:schemeClr val="tx1">
                    <a:tint val="75000"/>
                  </a:schemeClr>
                </a:solidFill>
              </a:defRPr>
            </a:lvl5pPr>
            <a:lvl6pPr marL="1079970" indent="0">
              <a:buNone/>
              <a:defRPr sz="800">
                <a:solidFill>
                  <a:schemeClr val="tx1">
                    <a:tint val="75000"/>
                  </a:schemeClr>
                </a:solidFill>
              </a:defRPr>
            </a:lvl6pPr>
            <a:lvl7pPr marL="1296117" indent="0">
              <a:buNone/>
              <a:defRPr sz="800">
                <a:solidFill>
                  <a:schemeClr val="tx1">
                    <a:tint val="75000"/>
                  </a:schemeClr>
                </a:solidFill>
              </a:defRPr>
            </a:lvl7pPr>
            <a:lvl8pPr marL="1512265" indent="0">
              <a:buNone/>
              <a:defRPr sz="800">
                <a:solidFill>
                  <a:schemeClr val="tx1">
                    <a:tint val="75000"/>
                  </a:schemeClr>
                </a:solidFill>
              </a:defRPr>
            </a:lvl8pPr>
            <a:lvl9pPr marL="1728028" indent="0">
              <a:buNone/>
              <a:defRPr sz="8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396071" y="862523"/>
            <a:ext cx="2448441" cy="20558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2916526" y="862523"/>
            <a:ext cx="2448441" cy="20558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396822" y="172505"/>
            <a:ext cx="4968895" cy="62626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396822" y="794272"/>
            <a:ext cx="2437189" cy="389260"/>
          </a:xfrm>
        </p:spPr>
        <p:txBody>
          <a:bodyPr anchor="b"/>
          <a:lstStyle>
            <a:lvl1pPr marL="0" indent="0">
              <a:buNone/>
              <a:defRPr sz="1100" b="1"/>
            </a:lvl1pPr>
            <a:lvl2pPr marL="216148" indent="0">
              <a:buNone/>
              <a:defRPr sz="900" b="1"/>
            </a:lvl2pPr>
            <a:lvl3pPr marL="431911" indent="0">
              <a:buNone/>
              <a:defRPr sz="800" b="1"/>
            </a:lvl3pPr>
            <a:lvl4pPr marL="648059" indent="0">
              <a:buNone/>
              <a:defRPr sz="800" b="1"/>
            </a:lvl4pPr>
            <a:lvl5pPr marL="864206" indent="0">
              <a:buNone/>
              <a:defRPr sz="800" b="1"/>
            </a:lvl5pPr>
            <a:lvl6pPr marL="1079970" indent="0">
              <a:buNone/>
              <a:defRPr sz="800" b="1"/>
            </a:lvl6pPr>
            <a:lvl7pPr marL="1296117" indent="0">
              <a:buNone/>
              <a:defRPr sz="800" b="1"/>
            </a:lvl7pPr>
            <a:lvl8pPr marL="1512265" indent="0">
              <a:buNone/>
              <a:defRPr sz="800" b="1"/>
            </a:lvl8pPr>
            <a:lvl9pPr marL="1728028" indent="0">
              <a:buNone/>
              <a:defRPr sz="800" b="1"/>
            </a:lvl9pPr>
          </a:lstStyle>
          <a:p>
            <a:pPr lvl="0"/>
            <a:r>
              <a:rPr lang="zh-CN" altLang="en-US" smtClean="0"/>
              <a:t>单击此处编辑母版文本样式</a:t>
            </a:r>
          </a:p>
        </p:txBody>
      </p:sp>
      <p:sp>
        <p:nvSpPr>
          <p:cNvPr id="4" name="Content Placeholder 3"/>
          <p:cNvSpPr>
            <a:spLocks noGrp="1"/>
          </p:cNvSpPr>
          <p:nvPr>
            <p:ph sz="half" idx="2"/>
          </p:nvPr>
        </p:nvSpPr>
        <p:spPr>
          <a:xfrm>
            <a:off x="396822" y="1183533"/>
            <a:ext cx="2437189" cy="17407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2916526" y="794272"/>
            <a:ext cx="2449191" cy="389260"/>
          </a:xfrm>
        </p:spPr>
        <p:txBody>
          <a:bodyPr anchor="b"/>
          <a:lstStyle>
            <a:lvl1pPr marL="0" indent="0">
              <a:buNone/>
              <a:defRPr sz="1100" b="1"/>
            </a:lvl1pPr>
            <a:lvl2pPr marL="216148" indent="0">
              <a:buNone/>
              <a:defRPr sz="900" b="1"/>
            </a:lvl2pPr>
            <a:lvl3pPr marL="431911" indent="0">
              <a:buNone/>
              <a:defRPr sz="800" b="1"/>
            </a:lvl3pPr>
            <a:lvl4pPr marL="648059" indent="0">
              <a:buNone/>
              <a:defRPr sz="800" b="1"/>
            </a:lvl4pPr>
            <a:lvl5pPr marL="864206" indent="0">
              <a:buNone/>
              <a:defRPr sz="800" b="1"/>
            </a:lvl5pPr>
            <a:lvl6pPr marL="1079970" indent="0">
              <a:buNone/>
              <a:defRPr sz="800" b="1"/>
            </a:lvl6pPr>
            <a:lvl7pPr marL="1296117" indent="0">
              <a:buNone/>
              <a:defRPr sz="800" b="1"/>
            </a:lvl7pPr>
            <a:lvl8pPr marL="1512265" indent="0">
              <a:buNone/>
              <a:defRPr sz="800" b="1"/>
            </a:lvl8pPr>
            <a:lvl9pPr marL="1728028" indent="0">
              <a:buNone/>
              <a:defRPr sz="800" b="1"/>
            </a:lvl9pPr>
          </a:lstStyle>
          <a:p>
            <a:pPr lvl="0"/>
            <a:r>
              <a:rPr lang="zh-CN" altLang="en-US" smtClean="0"/>
              <a:t>单击此处编辑母版文本样式</a:t>
            </a:r>
          </a:p>
        </p:txBody>
      </p:sp>
      <p:sp>
        <p:nvSpPr>
          <p:cNvPr id="6" name="Content Placeholder 5"/>
          <p:cNvSpPr>
            <a:spLocks noGrp="1"/>
          </p:cNvSpPr>
          <p:nvPr>
            <p:ph sz="quarter" idx="4"/>
          </p:nvPr>
        </p:nvSpPr>
        <p:spPr>
          <a:xfrm>
            <a:off x="2916526" y="1183533"/>
            <a:ext cx="2449191" cy="17407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396823" y="216006"/>
            <a:ext cx="1858084" cy="756021"/>
          </a:xfrm>
        </p:spPr>
        <p:txBody>
          <a:bodyPr anchor="b"/>
          <a:lstStyle>
            <a:lvl1pPr>
              <a:defRPr sz="15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2449191" y="466513"/>
            <a:ext cx="2916526" cy="2302563"/>
          </a:xfrm>
        </p:spPr>
        <p:txBody>
          <a:bodyPr/>
          <a:lstStyle>
            <a:lvl1pPr>
              <a:defRPr sz="1500"/>
            </a:lvl1pPr>
            <a:lvl2pPr>
              <a:defRPr sz="1300"/>
            </a:lvl2pPr>
            <a:lvl3pPr>
              <a:defRPr sz="1100"/>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96823" y="972027"/>
            <a:ext cx="1858084" cy="1800799"/>
          </a:xfrm>
        </p:spPr>
        <p:txBody>
          <a:bodyPr/>
          <a:lstStyle>
            <a:lvl1pPr marL="0" indent="0">
              <a:buNone/>
              <a:defRPr sz="800"/>
            </a:lvl1pPr>
            <a:lvl2pPr marL="216148" indent="0">
              <a:buNone/>
              <a:defRPr sz="700"/>
            </a:lvl2pPr>
            <a:lvl3pPr marL="431911" indent="0">
              <a:buNone/>
              <a:defRPr sz="600"/>
            </a:lvl3pPr>
            <a:lvl4pPr marL="648059" indent="0">
              <a:buNone/>
              <a:defRPr sz="500"/>
            </a:lvl4pPr>
            <a:lvl5pPr marL="864206" indent="0">
              <a:buNone/>
              <a:defRPr sz="500"/>
            </a:lvl5pPr>
            <a:lvl6pPr marL="1079970" indent="0">
              <a:buNone/>
              <a:defRPr sz="500"/>
            </a:lvl6pPr>
            <a:lvl7pPr marL="1296117" indent="0">
              <a:buNone/>
              <a:defRPr sz="500"/>
            </a:lvl7pPr>
            <a:lvl8pPr marL="1512265" indent="0">
              <a:buNone/>
              <a:defRPr sz="500"/>
            </a:lvl8pPr>
            <a:lvl9pPr marL="1728028" indent="0">
              <a:buNone/>
              <a:defRPr sz="5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396823" y="216006"/>
            <a:ext cx="1858084" cy="756021"/>
          </a:xfrm>
        </p:spPr>
        <p:txBody>
          <a:bodyPr anchor="b"/>
          <a:lstStyle>
            <a:lvl1pPr>
              <a:defRPr sz="15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449191" y="466513"/>
            <a:ext cx="2916526" cy="2302563"/>
          </a:xfrm>
        </p:spPr>
        <p:txBody>
          <a:bodyPr anchor="t"/>
          <a:lstStyle>
            <a:lvl1pPr marL="0" indent="0">
              <a:buNone/>
              <a:defRPr sz="1500"/>
            </a:lvl1pPr>
            <a:lvl2pPr marL="216148" indent="0">
              <a:buNone/>
              <a:defRPr sz="1300"/>
            </a:lvl2pPr>
            <a:lvl3pPr marL="431911" indent="0">
              <a:buNone/>
              <a:defRPr sz="1100"/>
            </a:lvl3pPr>
            <a:lvl4pPr marL="648059" indent="0">
              <a:buNone/>
              <a:defRPr sz="900"/>
            </a:lvl4pPr>
            <a:lvl5pPr marL="864206" indent="0">
              <a:buNone/>
              <a:defRPr sz="900"/>
            </a:lvl5pPr>
            <a:lvl6pPr marL="1079970" indent="0">
              <a:buNone/>
              <a:defRPr sz="900"/>
            </a:lvl6pPr>
            <a:lvl7pPr marL="1296117" indent="0">
              <a:buNone/>
              <a:defRPr sz="900"/>
            </a:lvl7pPr>
            <a:lvl8pPr marL="1512265" indent="0">
              <a:buNone/>
              <a:defRPr sz="900"/>
            </a:lvl8pPr>
            <a:lvl9pPr marL="1728028" indent="0">
              <a:buNone/>
              <a:defRPr sz="9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396823" y="972027"/>
            <a:ext cx="1858084" cy="1800799"/>
          </a:xfrm>
        </p:spPr>
        <p:txBody>
          <a:bodyPr/>
          <a:lstStyle>
            <a:lvl1pPr marL="0" indent="0">
              <a:buNone/>
              <a:defRPr sz="800"/>
            </a:lvl1pPr>
            <a:lvl2pPr marL="216148" indent="0">
              <a:buNone/>
              <a:defRPr sz="700"/>
            </a:lvl2pPr>
            <a:lvl3pPr marL="431911" indent="0">
              <a:buNone/>
              <a:defRPr sz="600"/>
            </a:lvl3pPr>
            <a:lvl4pPr marL="648059" indent="0">
              <a:buNone/>
              <a:defRPr sz="500"/>
            </a:lvl4pPr>
            <a:lvl5pPr marL="864206" indent="0">
              <a:buNone/>
              <a:defRPr sz="500"/>
            </a:lvl5pPr>
            <a:lvl6pPr marL="1079970" indent="0">
              <a:buNone/>
              <a:defRPr sz="500"/>
            </a:lvl6pPr>
            <a:lvl7pPr marL="1296117" indent="0">
              <a:buNone/>
              <a:defRPr sz="500"/>
            </a:lvl7pPr>
            <a:lvl8pPr marL="1512265" indent="0">
              <a:buNone/>
              <a:defRPr sz="500"/>
            </a:lvl8pPr>
            <a:lvl9pPr marL="1728028" indent="0">
              <a:buNone/>
              <a:defRPr sz="5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72" y="172505"/>
            <a:ext cx="4968895" cy="626267"/>
          </a:xfrm>
          <a:prstGeom prst="rect">
            <a:avLst/>
          </a:prstGeom>
        </p:spPr>
        <p:txBody>
          <a:bodyPr vert="horz" lIns="55285" tIns="27642" rIns="55285" bIns="27642"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396072" y="862523"/>
            <a:ext cx="4968895" cy="2055806"/>
          </a:xfrm>
          <a:prstGeom prst="rect">
            <a:avLst/>
          </a:prstGeom>
        </p:spPr>
        <p:txBody>
          <a:bodyPr vert="horz" lIns="55285" tIns="27642" rIns="55285" bIns="27642"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396072" y="3003082"/>
            <a:ext cx="1296233" cy="172504"/>
          </a:xfrm>
          <a:prstGeom prst="rect">
            <a:avLst/>
          </a:prstGeom>
        </p:spPr>
        <p:txBody>
          <a:bodyPr vert="horz" lIns="55285" tIns="27642" rIns="55285" bIns="27642" rtlCol="0" anchor="ctr"/>
          <a:lstStyle>
            <a:lvl1pPr algn="l">
              <a:defRPr sz="600">
                <a:solidFill>
                  <a:schemeClr val="tx1">
                    <a:tint val="75000"/>
                  </a:schemeClr>
                </a:solidFill>
              </a:defRPr>
            </a:lvl1pPr>
          </a:lstStyle>
          <a:p>
            <a:fld id="{745CC81A-D027-4A12-8E52-B5DDDC2B9315}" type="datetimeFigureOut">
              <a:rPr lang="zh-CN" altLang="en-US" smtClean="0"/>
              <a:pPr/>
              <a:t>2020/2/12</a:t>
            </a:fld>
            <a:endParaRPr lang="zh-CN" altLang="en-US"/>
          </a:p>
        </p:txBody>
      </p:sp>
      <p:sp>
        <p:nvSpPr>
          <p:cNvPr id="5" name="Footer Placeholder 4"/>
          <p:cNvSpPr>
            <a:spLocks noGrp="1"/>
          </p:cNvSpPr>
          <p:nvPr>
            <p:ph type="ftr" sz="quarter" idx="3"/>
          </p:nvPr>
        </p:nvSpPr>
        <p:spPr>
          <a:xfrm>
            <a:off x="1908344" y="3003082"/>
            <a:ext cx="1944350" cy="172504"/>
          </a:xfrm>
          <a:prstGeom prst="rect">
            <a:avLst/>
          </a:prstGeom>
        </p:spPr>
        <p:txBody>
          <a:bodyPr vert="horz" lIns="55285" tIns="27642" rIns="55285" bIns="27642" rtlCol="0" anchor="ctr"/>
          <a:lstStyle>
            <a:lvl1pPr algn="ctr">
              <a:defRPr sz="6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068734" y="3003082"/>
            <a:ext cx="1296233" cy="172504"/>
          </a:xfrm>
          <a:prstGeom prst="rect">
            <a:avLst/>
          </a:prstGeom>
        </p:spPr>
        <p:txBody>
          <a:bodyPr vert="horz" lIns="55285" tIns="27642" rIns="55285" bIns="27642" rtlCol="0" anchor="ctr"/>
          <a:lstStyle>
            <a:lvl1pPr algn="r">
              <a:defRPr sz="600">
                <a:solidFill>
                  <a:schemeClr val="tx1">
                    <a:tint val="75000"/>
                  </a:schemeClr>
                </a:solidFill>
              </a:defRPr>
            </a:lvl1pPr>
          </a:lstStyle>
          <a:p>
            <a:fld id="{E7ED0DC7-352A-4401-8624-A008792AD5A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31911" rtl="0" eaLnBrk="1" latinLnBrk="0" hangingPunct="1">
        <a:lnSpc>
          <a:spcPct val="90000"/>
        </a:lnSpc>
        <a:spcBef>
          <a:spcPct val="0"/>
        </a:spcBef>
        <a:buNone/>
        <a:defRPr sz="2100" kern="1200">
          <a:solidFill>
            <a:schemeClr val="tx1"/>
          </a:solidFill>
          <a:latin typeface="+mj-lt"/>
          <a:ea typeface="+mj-ea"/>
          <a:cs typeface="+mj-cs"/>
        </a:defRPr>
      </a:lvl1pPr>
    </p:titleStyle>
    <p:bodyStyle>
      <a:lvl1pPr marL="107882" indent="-107882" algn="l" defTabSz="431911" rtl="0" eaLnBrk="1" latinLnBrk="0" hangingPunct="1">
        <a:lnSpc>
          <a:spcPct val="90000"/>
        </a:lnSpc>
        <a:spcBef>
          <a:spcPts val="472"/>
        </a:spcBef>
        <a:buFont typeface="Arial" panose="020B0604020202020204" pitchFamily="34" charset="0"/>
        <a:buChar char="•"/>
        <a:defRPr sz="1300" kern="1200">
          <a:solidFill>
            <a:schemeClr val="tx1"/>
          </a:solidFill>
          <a:latin typeface="+mn-lt"/>
          <a:ea typeface="+mn-ea"/>
          <a:cs typeface="+mn-cs"/>
        </a:defRPr>
      </a:lvl1pPr>
      <a:lvl2pPr marL="324029" indent="-107882" algn="l" defTabSz="431911" rtl="0" eaLnBrk="1" latinLnBrk="0" hangingPunct="1">
        <a:lnSpc>
          <a:spcPct val="90000"/>
        </a:lnSpc>
        <a:spcBef>
          <a:spcPts val="236"/>
        </a:spcBef>
        <a:buFont typeface="Arial" panose="020B0604020202020204" pitchFamily="34" charset="0"/>
        <a:buChar char="•"/>
        <a:defRPr sz="1100" kern="1200">
          <a:solidFill>
            <a:schemeClr val="tx1"/>
          </a:solidFill>
          <a:latin typeface="+mn-lt"/>
          <a:ea typeface="+mn-ea"/>
          <a:cs typeface="+mn-cs"/>
        </a:defRPr>
      </a:lvl2pPr>
      <a:lvl3pPr marL="540177" indent="-107882" algn="l" defTabSz="431911"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3pPr>
      <a:lvl4pPr marL="755940" indent="-107882" algn="l" defTabSz="431911" rtl="0" eaLnBrk="1" latinLnBrk="0" hangingPunct="1">
        <a:lnSpc>
          <a:spcPct val="90000"/>
        </a:lnSpc>
        <a:spcBef>
          <a:spcPts val="236"/>
        </a:spcBef>
        <a:buFont typeface="Arial" panose="020B0604020202020204" pitchFamily="34" charset="0"/>
        <a:buChar char="•"/>
        <a:defRPr sz="800" kern="1200">
          <a:solidFill>
            <a:schemeClr val="tx1"/>
          </a:solidFill>
          <a:latin typeface="+mn-lt"/>
          <a:ea typeface="+mn-ea"/>
          <a:cs typeface="+mn-cs"/>
        </a:defRPr>
      </a:lvl4pPr>
      <a:lvl5pPr marL="972088" indent="-107882" algn="l" defTabSz="431911" rtl="0" eaLnBrk="1" latinLnBrk="0" hangingPunct="1">
        <a:lnSpc>
          <a:spcPct val="90000"/>
        </a:lnSpc>
        <a:spcBef>
          <a:spcPts val="236"/>
        </a:spcBef>
        <a:buFont typeface="Arial" panose="020B0604020202020204" pitchFamily="34" charset="0"/>
        <a:buChar char="•"/>
        <a:defRPr sz="800" kern="1200">
          <a:solidFill>
            <a:schemeClr val="tx1"/>
          </a:solidFill>
          <a:latin typeface="+mn-lt"/>
          <a:ea typeface="+mn-ea"/>
          <a:cs typeface="+mn-cs"/>
        </a:defRPr>
      </a:lvl5pPr>
      <a:lvl6pPr marL="1188235" indent="-107882" algn="l" defTabSz="431911" rtl="0" eaLnBrk="1" latinLnBrk="0" hangingPunct="1">
        <a:lnSpc>
          <a:spcPct val="90000"/>
        </a:lnSpc>
        <a:spcBef>
          <a:spcPts val="236"/>
        </a:spcBef>
        <a:buFont typeface="Arial" panose="020B0604020202020204" pitchFamily="34" charset="0"/>
        <a:buChar char="•"/>
        <a:defRPr sz="800" kern="1200">
          <a:solidFill>
            <a:schemeClr val="tx1"/>
          </a:solidFill>
          <a:latin typeface="+mn-lt"/>
          <a:ea typeface="+mn-ea"/>
          <a:cs typeface="+mn-cs"/>
        </a:defRPr>
      </a:lvl6pPr>
      <a:lvl7pPr marL="1403999" indent="-107882" algn="l" defTabSz="431911" rtl="0" eaLnBrk="1" latinLnBrk="0" hangingPunct="1">
        <a:lnSpc>
          <a:spcPct val="90000"/>
        </a:lnSpc>
        <a:spcBef>
          <a:spcPts val="236"/>
        </a:spcBef>
        <a:buFont typeface="Arial" panose="020B0604020202020204" pitchFamily="34" charset="0"/>
        <a:buChar char="•"/>
        <a:defRPr sz="800" kern="1200">
          <a:solidFill>
            <a:schemeClr val="tx1"/>
          </a:solidFill>
          <a:latin typeface="+mn-lt"/>
          <a:ea typeface="+mn-ea"/>
          <a:cs typeface="+mn-cs"/>
        </a:defRPr>
      </a:lvl7pPr>
      <a:lvl8pPr marL="1620147" indent="-107882" algn="l" defTabSz="431911" rtl="0" eaLnBrk="1" latinLnBrk="0" hangingPunct="1">
        <a:lnSpc>
          <a:spcPct val="90000"/>
        </a:lnSpc>
        <a:spcBef>
          <a:spcPts val="236"/>
        </a:spcBef>
        <a:buFont typeface="Arial" panose="020B0604020202020204" pitchFamily="34" charset="0"/>
        <a:buChar char="•"/>
        <a:defRPr sz="800" kern="1200">
          <a:solidFill>
            <a:schemeClr val="tx1"/>
          </a:solidFill>
          <a:latin typeface="+mn-lt"/>
          <a:ea typeface="+mn-ea"/>
          <a:cs typeface="+mn-cs"/>
        </a:defRPr>
      </a:lvl8pPr>
      <a:lvl9pPr marL="1836294" indent="-107882" algn="l" defTabSz="431911" rtl="0" eaLnBrk="1" latinLnBrk="0" hangingPunct="1">
        <a:lnSpc>
          <a:spcPct val="90000"/>
        </a:lnSpc>
        <a:spcBef>
          <a:spcPts val="236"/>
        </a:spcBef>
        <a:buFont typeface="Arial" panose="020B0604020202020204" pitchFamily="34" charset="0"/>
        <a:buChar char="•"/>
        <a:defRPr sz="800" kern="1200">
          <a:solidFill>
            <a:schemeClr val="tx1"/>
          </a:solidFill>
          <a:latin typeface="+mn-lt"/>
          <a:ea typeface="+mn-ea"/>
          <a:cs typeface="+mn-cs"/>
        </a:defRPr>
      </a:lvl9pPr>
    </p:bodyStyle>
    <p:otherStyle>
      <a:defPPr>
        <a:defRPr lang="en-US"/>
      </a:defPPr>
      <a:lvl1pPr marL="0" algn="l" defTabSz="431911" rtl="0" eaLnBrk="1" latinLnBrk="0" hangingPunct="1">
        <a:defRPr sz="800" kern="1200">
          <a:solidFill>
            <a:schemeClr val="tx1"/>
          </a:solidFill>
          <a:latin typeface="+mn-lt"/>
          <a:ea typeface="+mn-ea"/>
          <a:cs typeface="+mn-cs"/>
        </a:defRPr>
      </a:lvl1pPr>
      <a:lvl2pPr marL="216148" algn="l" defTabSz="431911" rtl="0" eaLnBrk="1" latinLnBrk="0" hangingPunct="1">
        <a:defRPr sz="800" kern="1200">
          <a:solidFill>
            <a:schemeClr val="tx1"/>
          </a:solidFill>
          <a:latin typeface="+mn-lt"/>
          <a:ea typeface="+mn-ea"/>
          <a:cs typeface="+mn-cs"/>
        </a:defRPr>
      </a:lvl2pPr>
      <a:lvl3pPr marL="431911" algn="l" defTabSz="431911" rtl="0" eaLnBrk="1" latinLnBrk="0" hangingPunct="1">
        <a:defRPr sz="800" kern="1200">
          <a:solidFill>
            <a:schemeClr val="tx1"/>
          </a:solidFill>
          <a:latin typeface="+mn-lt"/>
          <a:ea typeface="+mn-ea"/>
          <a:cs typeface="+mn-cs"/>
        </a:defRPr>
      </a:lvl3pPr>
      <a:lvl4pPr marL="648059" algn="l" defTabSz="431911" rtl="0" eaLnBrk="1" latinLnBrk="0" hangingPunct="1">
        <a:defRPr sz="800" kern="1200">
          <a:solidFill>
            <a:schemeClr val="tx1"/>
          </a:solidFill>
          <a:latin typeface="+mn-lt"/>
          <a:ea typeface="+mn-ea"/>
          <a:cs typeface="+mn-cs"/>
        </a:defRPr>
      </a:lvl4pPr>
      <a:lvl5pPr marL="864206" algn="l" defTabSz="431911" rtl="0" eaLnBrk="1" latinLnBrk="0" hangingPunct="1">
        <a:defRPr sz="800" kern="1200">
          <a:solidFill>
            <a:schemeClr val="tx1"/>
          </a:solidFill>
          <a:latin typeface="+mn-lt"/>
          <a:ea typeface="+mn-ea"/>
          <a:cs typeface="+mn-cs"/>
        </a:defRPr>
      </a:lvl5pPr>
      <a:lvl6pPr marL="1079970" algn="l" defTabSz="431911" rtl="0" eaLnBrk="1" latinLnBrk="0" hangingPunct="1">
        <a:defRPr sz="800" kern="1200">
          <a:solidFill>
            <a:schemeClr val="tx1"/>
          </a:solidFill>
          <a:latin typeface="+mn-lt"/>
          <a:ea typeface="+mn-ea"/>
          <a:cs typeface="+mn-cs"/>
        </a:defRPr>
      </a:lvl6pPr>
      <a:lvl7pPr marL="1296117" algn="l" defTabSz="431911" rtl="0" eaLnBrk="1" latinLnBrk="0" hangingPunct="1">
        <a:defRPr sz="800" kern="1200">
          <a:solidFill>
            <a:schemeClr val="tx1"/>
          </a:solidFill>
          <a:latin typeface="+mn-lt"/>
          <a:ea typeface="+mn-ea"/>
          <a:cs typeface="+mn-cs"/>
        </a:defRPr>
      </a:lvl7pPr>
      <a:lvl8pPr marL="1512265" algn="l" defTabSz="431911" rtl="0" eaLnBrk="1" latinLnBrk="0" hangingPunct="1">
        <a:defRPr sz="800" kern="1200">
          <a:solidFill>
            <a:schemeClr val="tx1"/>
          </a:solidFill>
          <a:latin typeface="+mn-lt"/>
          <a:ea typeface="+mn-ea"/>
          <a:cs typeface="+mn-cs"/>
        </a:defRPr>
      </a:lvl8pPr>
      <a:lvl9pPr marL="1728028" algn="l" defTabSz="431911"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2.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cstate="print"/>
          <a:srcRect r="531"/>
          <a:stretch/>
        </p:blipFill>
        <p:spPr>
          <a:xfrm>
            <a:off x="0" y="0"/>
            <a:ext cx="5761038" cy="3240088"/>
          </a:xfrm>
          <a:prstGeom prst="rect">
            <a:avLst/>
          </a:prstGeom>
        </p:spPr>
      </p:pic>
      <p:sp>
        <p:nvSpPr>
          <p:cNvPr id="15" name="标题 14"/>
          <p:cNvSpPr>
            <a:spLocks noGrp="1"/>
          </p:cNvSpPr>
          <p:nvPr>
            <p:ph type="ctrTitle" idx="13"/>
          </p:nvPr>
        </p:nvSpPr>
        <p:spPr>
          <a:xfrm>
            <a:off x="1491801" y="1057765"/>
            <a:ext cx="4269237" cy="993672"/>
          </a:xfrm>
        </p:spPr>
        <p:txBody>
          <a:bodyPr>
            <a:normAutofit fontScale="90000"/>
          </a:bodyPr>
          <a:lstStyle/>
          <a:p>
            <a:r>
              <a:rPr lang="zh-CN" altLang="en-US" sz="1100" b="1" dirty="0" smtClean="0">
                <a:solidFill>
                  <a:srgbClr val="FF0000"/>
                </a:solidFill>
                <a:latin typeface="+mn-ea"/>
              </a:rPr>
              <a:t>      </a:t>
            </a:r>
            <a:r>
              <a:rPr lang="zh-CN" altLang="en-US" sz="900" b="1" dirty="0" smtClean="0">
                <a:latin typeface="微软雅黑" pitchFamily="34" charset="-122"/>
                <a:ea typeface="微软雅黑" pitchFamily="34" charset="-122"/>
              </a:rPr>
              <a:t>高三年级历史学科第</a:t>
            </a:r>
            <a:r>
              <a:rPr lang="en-US" altLang="zh-CN" sz="900" b="1" dirty="0" smtClean="0">
                <a:latin typeface="微软雅黑" pitchFamily="34" charset="-122"/>
                <a:ea typeface="微软雅黑" pitchFamily="34" charset="-122"/>
              </a:rPr>
              <a:t>9</a:t>
            </a:r>
            <a:r>
              <a:rPr lang="zh-CN" altLang="en-US" sz="900" b="1" dirty="0" smtClean="0">
                <a:latin typeface="微软雅黑" pitchFamily="34" charset="-122"/>
                <a:ea typeface="微软雅黑" pitchFamily="34" charset="-122"/>
              </a:rPr>
              <a:t>课时</a:t>
            </a:r>
            <a:r>
              <a:rPr lang="en-US" altLang="zh-CN" sz="900" b="1" dirty="0" smtClean="0">
                <a:latin typeface="微软雅黑" pitchFamily="34" charset="-122"/>
                <a:ea typeface="微软雅黑" pitchFamily="34" charset="-122"/>
              </a:rPr>
              <a:t>《</a:t>
            </a:r>
            <a:r>
              <a:rPr lang="zh-CN" altLang="en-US" sz="900" b="1" dirty="0" smtClean="0">
                <a:latin typeface="微软雅黑" pitchFamily="34" charset="-122"/>
                <a:ea typeface="微软雅黑" pitchFamily="34" charset="-122"/>
              </a:rPr>
              <a:t>中国古代通史专题</a:t>
            </a:r>
            <a:r>
              <a:rPr lang="en-US" altLang="zh-CN" sz="900" b="1" dirty="0" smtClean="0">
                <a:latin typeface="微软雅黑" pitchFamily="34" charset="-122"/>
                <a:ea typeface="微软雅黑" pitchFamily="34" charset="-122"/>
              </a:rPr>
              <a:t>9》</a:t>
            </a:r>
            <a:r>
              <a:rPr lang="en-US" altLang="zh-CN" sz="1100" b="1" dirty="0" smtClean="0">
                <a:latin typeface="+mn-ea"/>
              </a:rPr>
              <a:t/>
            </a:r>
            <a:br>
              <a:rPr lang="en-US" altLang="zh-CN" sz="1100" b="1" dirty="0" smtClean="0">
                <a:latin typeface="+mn-ea"/>
              </a:rPr>
            </a:br>
            <a:r>
              <a:rPr lang="en-US" altLang="zh-CN" sz="1100" b="1" dirty="0" smtClean="0">
                <a:latin typeface="+mn-ea"/>
              </a:rPr>
              <a:t>  </a:t>
            </a:r>
            <a:br>
              <a:rPr lang="en-US" altLang="zh-CN" sz="1100" b="1" dirty="0" smtClean="0">
                <a:latin typeface="+mn-ea"/>
              </a:rPr>
            </a:br>
            <a:r>
              <a:rPr lang="en-US" altLang="zh-CN" sz="1100" b="1" dirty="0" smtClean="0">
                <a:latin typeface="+mn-ea"/>
              </a:rPr>
              <a:t/>
            </a:r>
            <a:br>
              <a:rPr lang="en-US" altLang="zh-CN" sz="1100" b="1" dirty="0" smtClean="0">
                <a:latin typeface="+mn-ea"/>
              </a:rPr>
            </a:br>
            <a:r>
              <a:rPr lang="en-US" altLang="zh-CN" sz="1100" b="1" dirty="0" smtClean="0">
                <a:latin typeface="+mn-ea"/>
              </a:rPr>
              <a:t> </a:t>
            </a:r>
            <a:r>
              <a:rPr lang="zh-CN" altLang="en-US" b="1" dirty="0" smtClean="0">
                <a:latin typeface="+mn-ea"/>
                <a:ea typeface="+mn-ea"/>
              </a:rPr>
              <a:t>秦始皇巩固统一多民族国家</a:t>
            </a:r>
            <a:endParaRPr lang="zh-CN" altLang="en-US" b="1" dirty="0">
              <a:latin typeface="+mn-ea"/>
              <a:ea typeface="+mn-ea"/>
            </a:endParaRPr>
          </a:p>
        </p:txBody>
      </p:sp>
      <p:sp>
        <p:nvSpPr>
          <p:cNvPr id="10" name="矩形 9"/>
          <p:cNvSpPr/>
          <p:nvPr/>
        </p:nvSpPr>
        <p:spPr>
          <a:xfrm>
            <a:off x="3068953" y="2290063"/>
            <a:ext cx="2269209" cy="358253"/>
          </a:xfrm>
          <a:prstGeom prst="rect">
            <a:avLst/>
          </a:prstGeom>
        </p:spPr>
        <p:txBody>
          <a:bodyPr wrap="square" lIns="57607" tIns="28804" rIns="57607" bIns="28804">
            <a:spAutoFit/>
          </a:bodyPr>
          <a:lstStyle/>
          <a:p>
            <a:pPr algn="l">
              <a:lnSpc>
                <a:spcPct val="150000"/>
              </a:lnSpc>
            </a:pPr>
            <a:r>
              <a:rPr lang="en-US" altLang="zh-CN" b="1" spc="142" dirty="0">
                <a:latin typeface="楷体" panose="02010609060101010101" charset="-122"/>
                <a:ea typeface="楷体" panose="02010609060101010101" charset="-122"/>
                <a:cs typeface="楷体" panose="02010609060101010101" charset="-122"/>
              </a:rPr>
              <a:t>  </a:t>
            </a:r>
            <a:r>
              <a:rPr lang="en-US" altLang="zh-CN" sz="1300" spc="142" dirty="0">
                <a:latin typeface="微软雅黑" panose="020B0503020204020204" charset="-122"/>
                <a:ea typeface="微软雅黑" panose="020B0503020204020204" charset="-122"/>
              </a:rPr>
              <a:t> </a:t>
            </a:r>
          </a:p>
        </p:txBody>
      </p:sp>
      <p:sp>
        <p:nvSpPr>
          <p:cNvPr id="11" name="文本框 10"/>
          <p:cNvSpPr txBox="1"/>
          <p:nvPr/>
        </p:nvSpPr>
        <p:spPr>
          <a:xfrm>
            <a:off x="2578014" y="569344"/>
            <a:ext cx="2579265" cy="289003"/>
          </a:xfrm>
          <a:prstGeom prst="rect">
            <a:avLst/>
          </a:prstGeom>
          <a:noFill/>
        </p:spPr>
        <p:txBody>
          <a:bodyPr wrap="square" lIns="57607" tIns="28804" rIns="57607" bIns="28804" rtlCol="0">
            <a:spAutoFit/>
          </a:bodyPr>
          <a:lstStyle/>
          <a:p>
            <a:pPr algn="ctr"/>
            <a:r>
              <a:rPr lang="zh-CN" altLang="en-US" sz="1300" b="1" spc="142"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朝阳区线上</a:t>
            </a:r>
            <a:r>
              <a:rPr lang="zh-CN" altLang="en-US" sz="1300" b="1" spc="142" dirty="0" smtClean="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课堂高三年级历史</a:t>
            </a:r>
            <a:r>
              <a:rPr lang="zh-CN" altLang="en-US" sz="1500" b="1" spc="142" dirty="0" smtClean="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 </a:t>
            </a:r>
            <a:endParaRPr lang="zh-CN" altLang="en-US" sz="1500" b="1" spc="142"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2246561" y="2881835"/>
            <a:ext cx="3514477" cy="358253"/>
          </a:xfrm>
          <a:prstGeom prst="rect">
            <a:avLst/>
          </a:prstGeom>
          <a:noFill/>
        </p:spPr>
        <p:txBody>
          <a:bodyPr wrap="square" lIns="57607" tIns="28804" rIns="57607" bIns="28804" rtlCol="0">
            <a:spAutoFit/>
          </a:bodyPr>
          <a:lstStyle/>
          <a:p>
            <a:pPr algn="ctr">
              <a:lnSpc>
                <a:spcPct val="150000"/>
              </a:lnSpc>
            </a:pPr>
            <a:r>
              <a:rPr lang="zh-CN" altLang="en-US" sz="1300" spc="142" dirty="0" smtClean="0">
                <a:solidFill>
                  <a:srgbClr val="0070C0"/>
                </a:solidFill>
                <a:latin typeface="微软雅黑" panose="020B0503020204020204" charset="-122"/>
                <a:ea typeface="微软雅黑" panose="020B0503020204020204" charset="-122"/>
              </a:rPr>
              <a:t>对外经济贸易大学附属中学  徐凯红</a:t>
            </a:r>
            <a:endParaRPr lang="zh-CN" altLang="en-US" sz="1300" spc="142" dirty="0">
              <a:solidFill>
                <a:srgbClr val="0070C0"/>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图片 2" descr="225350288797621337.jpg"/>
          <p:cNvPicPr>
            <a:picLocks noChangeAspect="1"/>
          </p:cNvPicPr>
          <p:nvPr/>
        </p:nvPicPr>
        <p:blipFill>
          <a:blip r:embed="rId2" cstate="print"/>
          <a:srcRect/>
          <a:stretch>
            <a:fillRect/>
          </a:stretch>
        </p:blipFill>
        <p:spPr bwMode="auto">
          <a:xfrm>
            <a:off x="3096543" y="1764060"/>
            <a:ext cx="2520479" cy="1401763"/>
          </a:xfrm>
          <a:prstGeom prst="rect">
            <a:avLst/>
          </a:prstGeom>
          <a:noFill/>
          <a:ln w="9525">
            <a:noFill/>
            <a:miter lim="800000"/>
            <a:headEnd/>
            <a:tailEnd/>
          </a:ln>
          <a:effectLst>
            <a:softEdge rad="63500"/>
          </a:effectLst>
        </p:spPr>
      </p:pic>
      <p:pic>
        <p:nvPicPr>
          <p:cNvPr id="43018" name="图片 14" descr="242965232142113578.jpg"/>
          <p:cNvPicPr>
            <a:picLocks noChangeAspect="1"/>
          </p:cNvPicPr>
          <p:nvPr/>
        </p:nvPicPr>
        <p:blipFill>
          <a:blip r:embed="rId3" cstate="print"/>
          <a:srcRect l="1962" r="3539"/>
          <a:stretch>
            <a:fillRect/>
          </a:stretch>
        </p:blipFill>
        <p:spPr bwMode="auto">
          <a:xfrm>
            <a:off x="3096543" y="1764060"/>
            <a:ext cx="2536006" cy="1416050"/>
          </a:xfrm>
          <a:prstGeom prst="rect">
            <a:avLst/>
          </a:prstGeom>
          <a:noFill/>
          <a:ln w="9525">
            <a:noFill/>
            <a:miter lim="800000"/>
            <a:headEnd/>
            <a:tailEnd/>
          </a:ln>
          <a:effectLst>
            <a:softEdge rad="63500"/>
          </a:effectLst>
        </p:spPr>
      </p:pic>
      <p:pic>
        <p:nvPicPr>
          <p:cNvPr id="43010" name="图片 1" descr="535684936375529178.jpg">
            <a:hlinkClick r:id="" action="ppaction://noaction"/>
          </p:cNvPr>
          <p:cNvPicPr>
            <a:picLocks noChangeAspect="1"/>
          </p:cNvPicPr>
          <p:nvPr/>
        </p:nvPicPr>
        <p:blipFill>
          <a:blip r:embed="rId4" cstate="print"/>
          <a:srcRect/>
          <a:stretch>
            <a:fillRect/>
          </a:stretch>
        </p:blipFill>
        <p:spPr bwMode="auto">
          <a:xfrm>
            <a:off x="379091" y="2239076"/>
            <a:ext cx="1814513" cy="1020763"/>
          </a:xfrm>
          <a:prstGeom prst="rect">
            <a:avLst/>
          </a:prstGeom>
          <a:noFill/>
          <a:ln w="9525">
            <a:noFill/>
            <a:miter lim="800000"/>
            <a:headEnd/>
            <a:tailEnd/>
          </a:ln>
          <a:effectLst>
            <a:softEdge rad="63500"/>
          </a:effectLst>
        </p:spPr>
      </p:pic>
      <p:pic>
        <p:nvPicPr>
          <p:cNvPr id="43012" name="Picture 5" descr="20081231111004154"/>
          <p:cNvPicPr>
            <a:picLocks noChangeAspect="1" noChangeArrowheads="1"/>
          </p:cNvPicPr>
          <p:nvPr/>
        </p:nvPicPr>
        <p:blipFill>
          <a:blip r:embed="rId5" cstate="print">
            <a:lum bright="-6000" contrast="30000"/>
          </a:blip>
          <a:srcRect/>
          <a:stretch>
            <a:fillRect/>
          </a:stretch>
        </p:blipFill>
        <p:spPr bwMode="auto">
          <a:xfrm>
            <a:off x="144216" y="438876"/>
            <a:ext cx="2472132" cy="1800200"/>
          </a:xfrm>
          <a:prstGeom prst="rect">
            <a:avLst/>
          </a:prstGeom>
          <a:noFill/>
          <a:ln w="9525">
            <a:noFill/>
            <a:miter lim="800000"/>
            <a:headEnd/>
            <a:tailEnd/>
          </a:ln>
        </p:spPr>
      </p:pic>
      <p:pic>
        <p:nvPicPr>
          <p:cNvPr id="43016" name="图片 10" descr="微信图片_20190318172629.jpg"/>
          <p:cNvPicPr>
            <a:picLocks noChangeAspect="1"/>
          </p:cNvPicPr>
          <p:nvPr/>
        </p:nvPicPr>
        <p:blipFill>
          <a:blip r:embed="rId6" cstate="print"/>
          <a:srcRect/>
          <a:stretch>
            <a:fillRect/>
          </a:stretch>
        </p:blipFill>
        <p:spPr bwMode="auto">
          <a:xfrm>
            <a:off x="3600599" y="323900"/>
            <a:ext cx="1373187" cy="1116012"/>
          </a:xfrm>
          <a:prstGeom prst="rect">
            <a:avLst/>
          </a:prstGeom>
          <a:noFill/>
          <a:ln w="9525">
            <a:noFill/>
            <a:miter lim="800000"/>
            <a:headEnd/>
            <a:tailEnd/>
          </a:ln>
          <a:effectLst>
            <a:softEdge rad="12700"/>
          </a:effectLst>
        </p:spPr>
      </p:pic>
      <p:pic>
        <p:nvPicPr>
          <p:cNvPr id="14" name="图片 13" descr="微信图片_20190318172642.jpg"/>
          <p:cNvPicPr>
            <a:picLocks noChangeAspect="1"/>
          </p:cNvPicPr>
          <p:nvPr/>
        </p:nvPicPr>
        <p:blipFill>
          <a:blip r:embed="rId7" cstate="print"/>
          <a:srcRect/>
          <a:stretch>
            <a:fillRect/>
          </a:stretch>
        </p:blipFill>
        <p:spPr bwMode="auto">
          <a:xfrm>
            <a:off x="2616348" y="107876"/>
            <a:ext cx="3144690" cy="3024336"/>
          </a:xfrm>
          <a:prstGeom prst="rect">
            <a:avLst/>
          </a:prstGeom>
          <a:noFill/>
          <a:ln w="9525">
            <a:noFill/>
            <a:miter lim="800000"/>
            <a:headEnd/>
            <a:tailEnd/>
          </a:ln>
        </p:spPr>
      </p:pic>
      <p:pic>
        <p:nvPicPr>
          <p:cNvPr id="9" name="图片 8"/>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t="93992" b="5138"/>
          <a:stretch>
            <a:fillRect/>
          </a:stretch>
        </p:blipFill>
        <p:spPr>
          <a:xfrm>
            <a:off x="-12039" y="3174277"/>
            <a:ext cx="5773077" cy="65811"/>
          </a:xfrm>
          <a:prstGeom prst="rect">
            <a:avLst/>
          </a:prstGeom>
          <a:effectLst>
            <a:outerShdw blurRad="50800" dist="38100" dir="2700000" algn="tl" rotWithShape="0">
              <a:prstClr val="black">
                <a:alpha val="40000"/>
              </a:prstClr>
            </a:outerShdw>
          </a:effectLst>
        </p:spPr>
      </p:pic>
      <p:sp>
        <p:nvSpPr>
          <p:cNvPr id="10" name="Triangle 201"/>
          <p:cNvSpPr/>
          <p:nvPr/>
        </p:nvSpPr>
        <p:spPr>
          <a:xfrm rot="10800000">
            <a:off x="2688767" y="-3839"/>
            <a:ext cx="412746" cy="137467"/>
          </a:xfrm>
          <a:prstGeom prst="triangle">
            <a:avLst/>
          </a:prstGeom>
          <a:blipFill>
            <a:blip r:embed="rId9"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018"/>
                                        </p:tgtEl>
                                        <p:attrNameLst>
                                          <p:attrName>style.visibility</p:attrName>
                                        </p:attrNameLst>
                                      </p:cBhvr>
                                      <p:to>
                                        <p:strVal val="visible"/>
                                      </p:to>
                                    </p:set>
                                    <p:animEffect transition="in" filter="blinds(horizontal)">
                                      <p:cBhvr>
                                        <p:cTn id="7" dur="500"/>
                                        <p:tgtEl>
                                          <p:spTgt spid="430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Box 7"/>
          <p:cNvSpPr txBox="1">
            <a:spLocks noChangeArrowheads="1"/>
          </p:cNvSpPr>
          <p:nvPr/>
        </p:nvSpPr>
        <p:spPr bwMode="auto">
          <a:xfrm>
            <a:off x="112713" y="97794"/>
            <a:ext cx="5648325" cy="298160"/>
          </a:xfrm>
          <a:prstGeom prst="rect">
            <a:avLst/>
          </a:prstGeom>
          <a:noFill/>
          <a:ln w="9525">
            <a:noFill/>
            <a:miter lim="800000"/>
            <a:headEnd/>
            <a:tailEnd/>
          </a:ln>
        </p:spPr>
        <p:txBody>
          <a:bodyPr lIns="51435" tIns="25718" rIns="51435" bIns="25718">
            <a:spAutoFit/>
          </a:bodyPr>
          <a:lstStyle/>
          <a:p>
            <a:r>
              <a:rPr lang="zh-CN" altLang="en-US" sz="1600" b="1" dirty="0">
                <a:latin typeface="+mn-ea"/>
              </a:rPr>
              <a:t>书同</a:t>
            </a:r>
            <a:r>
              <a:rPr lang="zh-CN" altLang="en-US" sz="1600" b="1" dirty="0" smtClean="0">
                <a:latin typeface="+mn-ea"/>
              </a:rPr>
              <a:t>文字    原因  具体措施    官方文字 </a:t>
            </a:r>
            <a:endParaRPr lang="zh-CN" altLang="en-US" sz="1600" b="1" dirty="0">
              <a:solidFill>
                <a:srgbClr val="C00000"/>
              </a:solidFill>
              <a:latin typeface="+mn-ea"/>
            </a:endParaRPr>
          </a:p>
        </p:txBody>
      </p:sp>
      <p:pic>
        <p:nvPicPr>
          <p:cNvPr id="8" name="图片 7"/>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93992" b="5138"/>
          <a:stretch>
            <a:fillRect/>
          </a:stretch>
        </p:blipFill>
        <p:spPr>
          <a:xfrm>
            <a:off x="-12039" y="3174277"/>
            <a:ext cx="5773077" cy="65811"/>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200850" y="395954"/>
            <a:ext cx="5311977" cy="2031325"/>
          </a:xfrm>
          <a:prstGeom prst="rect">
            <a:avLst/>
          </a:prstGeom>
          <a:noFill/>
        </p:spPr>
        <p:txBody>
          <a:bodyPr wrap="square" rtlCol="0">
            <a:spAutoFit/>
          </a:bodyPr>
          <a:lstStyle/>
          <a:p>
            <a:pPr indent="358775">
              <a:lnSpc>
                <a:spcPct val="150000"/>
              </a:lnSpc>
            </a:pPr>
            <a:r>
              <a:rPr lang="zh-CN" altLang="en-US" sz="1200" dirty="0">
                <a:latin typeface="楷体" pitchFamily="49" charset="-122"/>
                <a:ea typeface="楷体" pitchFamily="49" charset="-122"/>
              </a:rPr>
              <a:t>针对战国时期“言语异声、文字异形”的紊乱局面、秦始皇</a:t>
            </a:r>
            <a:r>
              <a:rPr lang="zh-CN" altLang="en-US" sz="1200" dirty="0" smtClean="0">
                <a:latin typeface="楷体" pitchFamily="49" charset="-122"/>
                <a:ea typeface="楷体" pitchFamily="49" charset="-122"/>
              </a:rPr>
              <a:t>接受李斯建议，采取</a:t>
            </a:r>
            <a:r>
              <a:rPr lang="zh-CN" altLang="en-US" sz="1200" dirty="0">
                <a:latin typeface="楷体" pitchFamily="49" charset="-122"/>
                <a:ea typeface="楷体" pitchFamily="49" charset="-122"/>
              </a:rPr>
              <a:t>同文字”的</a:t>
            </a:r>
            <a:r>
              <a:rPr lang="zh-CN" altLang="en-US" sz="1200" dirty="0" smtClean="0">
                <a:latin typeface="楷体" pitchFamily="49" charset="-122"/>
                <a:ea typeface="楷体" pitchFamily="49" charset="-122"/>
              </a:rPr>
              <a:t>措施，以</a:t>
            </a:r>
            <a:r>
              <a:rPr lang="zh-CN" altLang="en-US" sz="1200" dirty="0">
                <a:latin typeface="楷体" pitchFamily="49" charset="-122"/>
                <a:ea typeface="楷体" pitchFamily="49" charset="-122"/>
              </a:rPr>
              <a:t>整齐划一、布局紧凑、笔画匀称的小篆通行全间后来义在小基础上出现了更为简便通行的隶书。秦代</a:t>
            </a:r>
            <a:r>
              <a:rPr lang="zh-CN" altLang="en-US" sz="1200" dirty="0" smtClean="0">
                <a:latin typeface="楷体" pitchFamily="49" charset="-122"/>
                <a:ea typeface="楷体" pitchFamily="49" charset="-122"/>
              </a:rPr>
              <a:t>统一民族</a:t>
            </a:r>
            <a:r>
              <a:rPr lang="zh-CN" altLang="en-US" sz="1200" dirty="0">
                <a:latin typeface="楷体" pitchFamily="49" charset="-122"/>
                <a:ea typeface="楷体" pitchFamily="49" charset="-122"/>
              </a:rPr>
              <a:t>书面语言的</a:t>
            </a:r>
            <a:r>
              <a:rPr lang="zh-CN" altLang="en-US" sz="1200" dirty="0" smtClean="0">
                <a:latin typeface="楷体" pitchFamily="49" charset="-122"/>
                <a:ea typeface="楷体" pitchFamily="49" charset="-122"/>
              </a:rPr>
              <a:t>举措，有利于</a:t>
            </a:r>
            <a:r>
              <a:rPr lang="zh-CN" altLang="en-US" sz="1200" dirty="0">
                <a:latin typeface="楷体" pitchFamily="49" charset="-122"/>
                <a:ea typeface="楷体" pitchFamily="49" charset="-122"/>
              </a:rPr>
              <a:t>推行</a:t>
            </a:r>
            <a:r>
              <a:rPr lang="zh-CN" altLang="en-US" sz="1200" dirty="0" smtClean="0">
                <a:latin typeface="楷体" pitchFamily="49" charset="-122"/>
                <a:ea typeface="楷体" pitchFamily="49" charset="-122"/>
              </a:rPr>
              <a:t>政令推行。</a:t>
            </a:r>
            <a:endParaRPr lang="en-US" altLang="zh-CN" sz="1200" dirty="0" smtClean="0">
              <a:latin typeface="楷体" pitchFamily="49" charset="-122"/>
              <a:ea typeface="楷体" pitchFamily="49" charset="-122"/>
            </a:endParaRPr>
          </a:p>
          <a:p>
            <a:pPr indent="358775">
              <a:lnSpc>
                <a:spcPct val="150000"/>
              </a:lnSpc>
            </a:pPr>
            <a:r>
              <a:rPr lang="zh-CN" altLang="en-US" sz="1200" dirty="0" smtClean="0">
                <a:latin typeface="楷体" pitchFamily="49" charset="-122"/>
                <a:ea typeface="楷体" pitchFamily="49" charset="-122"/>
              </a:rPr>
              <a:t>秦代</a:t>
            </a:r>
            <a:r>
              <a:rPr lang="zh-CN" altLang="en-US" sz="1200" dirty="0">
                <a:latin typeface="楷体" pitchFamily="49" charset="-122"/>
                <a:ea typeface="楷体" pitchFamily="49" charset="-122"/>
              </a:rPr>
              <a:t>“书同文字”的具体做法</a:t>
            </a:r>
            <a:r>
              <a:rPr lang="zh-CN" altLang="en-US" sz="1200" dirty="0" smtClean="0">
                <a:latin typeface="楷体" pitchFamily="49" charset="-122"/>
                <a:ea typeface="楷体" pitchFamily="49" charset="-122"/>
              </a:rPr>
              <a:t>是：规定</a:t>
            </a:r>
            <a:r>
              <a:rPr lang="zh-CN" altLang="en-US" sz="1200" dirty="0">
                <a:latin typeface="楷体" pitchFamily="49" charset="-122"/>
                <a:ea typeface="楷体" pitchFamily="49" charset="-122"/>
              </a:rPr>
              <a:t>汉字的基本</a:t>
            </a:r>
            <a:r>
              <a:rPr lang="zh-CN" altLang="en-US" sz="1200" dirty="0" smtClean="0">
                <a:latin typeface="楷体" pitchFamily="49" charset="-122"/>
                <a:ea typeface="楷体" pitchFamily="49" charset="-122"/>
              </a:rPr>
              <a:t>偏旁，废除</a:t>
            </a:r>
            <a:r>
              <a:rPr lang="zh-CN" altLang="en-US" sz="1200" dirty="0">
                <a:latin typeface="楷体" pitchFamily="49" charset="-122"/>
                <a:ea typeface="楷体" pitchFamily="49" charset="-122"/>
              </a:rPr>
              <a:t>合文一些异体字</a:t>
            </a:r>
            <a:r>
              <a:rPr lang="en-US" altLang="zh-CN" sz="1200" dirty="0">
                <a:latin typeface="楷体" pitchFamily="49" charset="-122"/>
                <a:ea typeface="楷体" pitchFamily="49" charset="-122"/>
              </a:rPr>
              <a:t>;</a:t>
            </a:r>
            <a:r>
              <a:rPr lang="zh-CN" altLang="en-US" sz="1200" dirty="0">
                <a:latin typeface="楷体" pitchFamily="49" charset="-122"/>
                <a:ea typeface="楷体" pitchFamily="49" charset="-122"/>
              </a:rPr>
              <a:t>规定汉字偏旁的笔画</a:t>
            </a:r>
            <a:r>
              <a:rPr lang="zh-CN" altLang="en-US" sz="1200" dirty="0" smtClean="0">
                <a:latin typeface="楷体" pitchFamily="49" charset="-122"/>
                <a:ea typeface="楷体" pitchFamily="49" charset="-122"/>
              </a:rPr>
              <a:t>教，避免</a:t>
            </a:r>
            <a:r>
              <a:rPr lang="zh-CN" altLang="en-US" sz="1200" dirty="0">
                <a:latin typeface="楷体" pitchFamily="49" charset="-122"/>
                <a:ea typeface="楷体" pitchFamily="49" charset="-122"/>
              </a:rPr>
              <a:t>任意增减</a:t>
            </a:r>
            <a:r>
              <a:rPr lang="en-US" altLang="zh-CN" sz="1200" dirty="0">
                <a:latin typeface="楷体" pitchFamily="49" charset="-122"/>
                <a:ea typeface="楷体" pitchFamily="49" charset="-122"/>
              </a:rPr>
              <a:t>;</a:t>
            </a:r>
            <a:r>
              <a:rPr lang="zh-CN" altLang="en-US" sz="1200" dirty="0">
                <a:latin typeface="楷体" pitchFamily="49" charset="-122"/>
                <a:ea typeface="楷体" pitchFamily="49" charset="-122"/>
              </a:rPr>
              <a:t>规定汉字偏旁一个字中相对固定的</a:t>
            </a:r>
            <a:r>
              <a:rPr lang="zh-CN" altLang="en-US" sz="1200" dirty="0" smtClean="0">
                <a:latin typeface="楷体" pitchFamily="49" charset="-122"/>
                <a:ea typeface="楷体" pitchFamily="49" charset="-122"/>
              </a:rPr>
              <a:t>位置，不</a:t>
            </a:r>
            <a:r>
              <a:rPr lang="zh-CN" altLang="en-US" sz="1200" dirty="0">
                <a:latin typeface="楷体" pitchFamily="49" charset="-122"/>
                <a:ea typeface="楷体" pitchFamily="49" charset="-122"/>
              </a:rPr>
              <a:t>允许随意放置。</a:t>
            </a:r>
          </a:p>
        </p:txBody>
      </p:sp>
      <p:pic>
        <p:nvPicPr>
          <p:cNvPr id="11" name="图片 10" descr="178837258438826298.jpg"/>
          <p:cNvPicPr>
            <a:picLocks noChangeAspect="1"/>
          </p:cNvPicPr>
          <p:nvPr/>
        </p:nvPicPr>
        <p:blipFill>
          <a:blip r:embed="rId3" cstate="print">
            <a:biLevel thresh="50000"/>
          </a:blip>
          <a:srcRect l="1575" r="2751" b="4668"/>
          <a:stretch>
            <a:fillRect/>
          </a:stretch>
        </p:blipFill>
        <p:spPr>
          <a:xfrm>
            <a:off x="2874499" y="2168864"/>
            <a:ext cx="2804864" cy="1038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softEdge rad="63500"/>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4"/>
          <p:cNvSpPr>
            <a:spLocks noChangeArrowheads="1"/>
          </p:cNvSpPr>
          <p:nvPr/>
        </p:nvSpPr>
        <p:spPr bwMode="auto">
          <a:xfrm>
            <a:off x="132061" y="376218"/>
            <a:ext cx="5526157" cy="2637261"/>
          </a:xfrm>
          <a:prstGeom prst="rect">
            <a:avLst/>
          </a:prstGeom>
          <a:noFill/>
          <a:ln w="9525">
            <a:noFill/>
            <a:miter lim="800000"/>
            <a:headEnd/>
            <a:tailEnd/>
          </a:ln>
        </p:spPr>
        <p:txBody>
          <a:bodyPr wrap="square" lIns="51435" tIns="25718" rIns="51435" bIns="25718">
            <a:spAutoFit/>
          </a:bodyPr>
          <a:lstStyle/>
          <a:p>
            <a:pPr indent="358775">
              <a:lnSpc>
                <a:spcPct val="150000"/>
              </a:lnSpc>
            </a:pPr>
            <a:r>
              <a:rPr lang="zh-CN" altLang="en-US" sz="1400" b="1" dirty="0">
                <a:latin typeface="+mn-ea"/>
              </a:rPr>
              <a:t>里耶秦简发现已</a:t>
            </a:r>
            <a:r>
              <a:rPr lang="zh-CN" altLang="en-US" sz="1400" b="1" dirty="0" smtClean="0">
                <a:latin typeface="+mn-ea"/>
              </a:rPr>
              <a:t>改写中国</a:t>
            </a:r>
            <a:r>
              <a:rPr lang="zh-CN" altLang="en-US" sz="1400" b="1" dirty="0">
                <a:latin typeface="+mn-ea"/>
              </a:rPr>
              <a:t>书法</a:t>
            </a:r>
            <a:r>
              <a:rPr lang="zh-CN" altLang="en-US" sz="1400" b="1" dirty="0" smtClean="0">
                <a:latin typeface="+mn-ea"/>
              </a:rPr>
              <a:t>史秦</a:t>
            </a:r>
            <a:r>
              <a:rPr lang="zh-CN" altLang="en-US" sz="1400" b="1" dirty="0">
                <a:latin typeface="+mn-ea"/>
              </a:rPr>
              <a:t>以小篆为官体的传统书学</a:t>
            </a:r>
            <a:r>
              <a:rPr lang="zh-CN" altLang="en-US" sz="1400" b="1" dirty="0" smtClean="0">
                <a:latin typeface="+mn-ea"/>
              </a:rPr>
              <a:t>观点</a:t>
            </a:r>
            <a:r>
              <a:rPr lang="en-US" altLang="zh-CN" sz="1400" b="1" dirty="0" smtClean="0">
                <a:latin typeface="+mn-ea"/>
              </a:rPr>
              <a:t>,</a:t>
            </a:r>
            <a:r>
              <a:rPr lang="zh-CN" altLang="en-US" sz="1400" b="1" dirty="0" smtClean="0">
                <a:latin typeface="+mn-ea"/>
              </a:rPr>
              <a:t>得出</a:t>
            </a:r>
            <a:r>
              <a:rPr lang="zh-CN" altLang="en-US" sz="1400" b="1" dirty="0">
                <a:latin typeface="+mn-ea"/>
              </a:rPr>
              <a:t>了小篆并非秦代主流官体文字的颠覆性结论</a:t>
            </a:r>
            <a:r>
              <a:rPr lang="zh-CN" altLang="en-US" sz="1400" b="1" dirty="0">
                <a:latin typeface="+mn-ea"/>
              </a:rPr>
              <a:t>。</a:t>
            </a:r>
            <a:endParaRPr lang="en-US" altLang="zh-CN" sz="1400" b="1" dirty="0">
              <a:latin typeface="+mn-ea"/>
            </a:endParaRPr>
          </a:p>
          <a:p>
            <a:pPr indent="358775">
              <a:lnSpc>
                <a:spcPct val="150000"/>
              </a:lnSpc>
            </a:pPr>
            <a:r>
              <a:rPr lang="zh-CN" altLang="en-US" sz="1400" dirty="0" smtClean="0">
                <a:latin typeface="楷体" pitchFamily="49" charset="-122"/>
                <a:ea typeface="楷体" pitchFamily="49" charset="-122"/>
              </a:rPr>
              <a:t>其理由有</a:t>
            </a:r>
            <a:endParaRPr lang="en-US" altLang="zh-CN" sz="1400" dirty="0" smtClean="0">
              <a:latin typeface="楷体" pitchFamily="49" charset="-122"/>
              <a:ea typeface="楷体" pitchFamily="49" charset="-122"/>
            </a:endParaRPr>
          </a:p>
          <a:p>
            <a:pPr indent="358775">
              <a:lnSpc>
                <a:spcPct val="150000"/>
              </a:lnSpc>
            </a:pPr>
            <a:r>
              <a:rPr lang="zh-CN" altLang="en-US" sz="1400" dirty="0" smtClean="0">
                <a:latin typeface="楷体" pitchFamily="49" charset="-122"/>
                <a:ea typeface="楷体" pitchFamily="49" charset="-122"/>
              </a:rPr>
              <a:t>里</a:t>
            </a:r>
            <a:r>
              <a:rPr lang="zh-CN" altLang="en-US" sz="1400" dirty="0">
                <a:latin typeface="楷体" pitchFamily="49" charset="-122"/>
                <a:ea typeface="楷体" pitchFamily="49" charset="-122"/>
              </a:rPr>
              <a:t>耶秦简属官方</a:t>
            </a:r>
            <a:r>
              <a:rPr lang="zh-CN" altLang="en-US" sz="1400" dirty="0" smtClean="0">
                <a:latin typeface="楷体" pitchFamily="49" charset="-122"/>
                <a:ea typeface="楷体" pitchFamily="49" charset="-122"/>
              </a:rPr>
              <a:t>文档，古</a:t>
            </a:r>
            <a:r>
              <a:rPr lang="zh-CN" altLang="en-US" sz="1400" dirty="0">
                <a:latin typeface="楷体" pitchFamily="49" charset="-122"/>
                <a:ea typeface="楷体" pitchFamily="49" charset="-122"/>
              </a:rPr>
              <a:t>隶书是主流官体文字。出土的</a:t>
            </a:r>
            <a:r>
              <a:rPr lang="en-US" altLang="zh-CN" sz="1400" dirty="0">
                <a:latin typeface="楷体" pitchFamily="49" charset="-122"/>
                <a:ea typeface="楷体" pitchFamily="49" charset="-122"/>
              </a:rPr>
              <a:t>37000</a:t>
            </a:r>
            <a:r>
              <a:rPr lang="zh-CN" altLang="en-US" sz="1400" dirty="0">
                <a:latin typeface="楷体" pitchFamily="49" charset="-122"/>
                <a:ea typeface="楷体" pitchFamily="49" charset="-122"/>
              </a:rPr>
              <a:t>枚内容涉及秦代典章制度、行政设置、军事动态、民族关系、当地水文等</a:t>
            </a:r>
            <a:r>
              <a:rPr lang="zh-CN" altLang="en-US" sz="1400" dirty="0" smtClean="0">
                <a:latin typeface="楷体" pitchFamily="49" charset="-122"/>
                <a:ea typeface="楷体" pitchFamily="49" charset="-122"/>
              </a:rPr>
              <a:t>方面，是</a:t>
            </a:r>
            <a:r>
              <a:rPr lang="zh-CN" altLang="en-US" sz="1400" dirty="0">
                <a:latin typeface="楷体" pitchFamily="49" charset="-122"/>
                <a:ea typeface="楷体" pitchFamily="49" charset="-122"/>
              </a:rPr>
              <a:t>标准的秦代官方</a:t>
            </a:r>
            <a:r>
              <a:rPr lang="zh-CN" altLang="en-US" sz="1400" dirty="0" smtClean="0">
                <a:latin typeface="楷体" pitchFamily="49" charset="-122"/>
                <a:ea typeface="楷体" pitchFamily="49" charset="-122"/>
              </a:rPr>
              <a:t>文档，所</a:t>
            </a:r>
            <a:r>
              <a:rPr lang="zh-CN" altLang="en-US" sz="1400" dirty="0">
                <a:latin typeface="楷体" pitchFamily="49" charset="-122"/>
                <a:ea typeface="楷体" pitchFamily="49" charset="-122"/>
              </a:rPr>
              <a:t>书简牍文字绝大多数为古隶书</a:t>
            </a:r>
            <a:r>
              <a:rPr lang="zh-CN" altLang="en-US" sz="1400" dirty="0" smtClean="0">
                <a:latin typeface="楷体" pitchFamily="49" charset="-122"/>
                <a:ea typeface="楷体" pitchFamily="49" charset="-122"/>
              </a:rPr>
              <a:t>文字，鲜有</a:t>
            </a:r>
            <a:r>
              <a:rPr lang="zh-CN" altLang="en-US" sz="1400" dirty="0">
                <a:latin typeface="楷体" pitchFamily="49" charset="-122"/>
                <a:ea typeface="楷体" pitchFamily="49" charset="-122"/>
              </a:rPr>
              <a:t>官方颁布的小篆</a:t>
            </a:r>
            <a:r>
              <a:rPr lang="zh-CN" altLang="en-US" sz="1400" dirty="0" smtClean="0">
                <a:latin typeface="楷体" pitchFamily="49" charset="-122"/>
                <a:ea typeface="楷体" pitchFamily="49" charset="-122"/>
              </a:rPr>
              <a:t>文字，这</a:t>
            </a:r>
            <a:r>
              <a:rPr lang="zh-CN" altLang="en-US" sz="1400" dirty="0">
                <a:latin typeface="楷体" pitchFamily="49" charset="-122"/>
                <a:ea typeface="楷体" pitchFamily="49" charset="-122"/>
              </a:rPr>
              <a:t>两点研究里耶秦简的各路专家早有</a:t>
            </a:r>
            <a:r>
              <a:rPr lang="zh-CN" altLang="en-US" sz="1400" dirty="0" smtClean="0">
                <a:latin typeface="楷体" pitchFamily="49" charset="-122"/>
                <a:ea typeface="楷体" pitchFamily="49" charset="-122"/>
              </a:rPr>
              <a:t>定论</a:t>
            </a:r>
            <a:endParaRPr lang="zh-CN" altLang="en-US" sz="1400" dirty="0">
              <a:latin typeface="楷体" pitchFamily="49" charset="-122"/>
              <a:ea typeface="楷体" pitchFamily="49" charset="-122"/>
            </a:endParaRPr>
          </a:p>
        </p:txBody>
      </p:sp>
      <p:sp>
        <p:nvSpPr>
          <p:cNvPr id="46087" name="矩形 6"/>
          <p:cNvSpPr>
            <a:spLocks noChangeArrowheads="1"/>
          </p:cNvSpPr>
          <p:nvPr/>
        </p:nvSpPr>
        <p:spPr bwMode="auto">
          <a:xfrm>
            <a:off x="3665566" y="1114"/>
            <a:ext cx="1992652" cy="285657"/>
          </a:xfrm>
          <a:prstGeom prst="rect">
            <a:avLst/>
          </a:prstGeom>
          <a:noFill/>
          <a:ln w="9525">
            <a:noFill/>
            <a:miter lim="800000"/>
            <a:headEnd/>
            <a:tailEnd/>
          </a:ln>
        </p:spPr>
        <p:txBody>
          <a:bodyPr wrap="square" lIns="51435" tIns="25718" rIns="51435" bIns="25718">
            <a:spAutoFit/>
          </a:bodyPr>
          <a:lstStyle/>
          <a:p>
            <a:pPr algn="r">
              <a:lnSpc>
                <a:spcPct val="150000"/>
              </a:lnSpc>
            </a:pPr>
            <a:r>
              <a:rPr lang="en-US" altLang="zh-CN" sz="1200" dirty="0">
                <a:latin typeface="楷体" pitchFamily="49" charset="-122"/>
                <a:ea typeface="楷体" pitchFamily="49" charset="-122"/>
              </a:rPr>
              <a:t>《</a:t>
            </a:r>
            <a:r>
              <a:rPr lang="zh-CN" altLang="en-US" sz="1200" dirty="0">
                <a:latin typeface="楷体" pitchFamily="49" charset="-122"/>
                <a:ea typeface="楷体" pitchFamily="49" charset="-122"/>
              </a:rPr>
              <a:t>秦隶系列</a:t>
            </a:r>
            <a:r>
              <a:rPr lang="en-US" altLang="zh-CN" sz="1200" dirty="0">
                <a:latin typeface="楷体" pitchFamily="49" charset="-122"/>
                <a:ea typeface="楷体" pitchFamily="49" charset="-122"/>
              </a:rPr>
              <a:t>/</a:t>
            </a:r>
            <a:r>
              <a:rPr lang="zh-CN" altLang="en-US" sz="1200" dirty="0">
                <a:latin typeface="楷体" pitchFamily="49" charset="-122"/>
                <a:ea typeface="楷体" pitchFamily="49" charset="-122"/>
              </a:rPr>
              <a:t>里耶秦简</a:t>
            </a:r>
            <a:r>
              <a:rPr lang="en-US" altLang="zh-CN" sz="1200" dirty="0">
                <a:latin typeface="楷体" pitchFamily="49" charset="-122"/>
                <a:ea typeface="楷体" pitchFamily="49" charset="-122"/>
              </a:rPr>
              <a:t>》</a:t>
            </a:r>
            <a:endParaRPr lang="zh-CN" altLang="en-US" sz="1200" dirty="0">
              <a:latin typeface="楷体" pitchFamily="49" charset="-122"/>
              <a:ea typeface="楷体" pitchFamily="49" charset="-122"/>
            </a:endParaRPr>
          </a:p>
        </p:txBody>
      </p:sp>
      <p:pic>
        <p:nvPicPr>
          <p:cNvPr id="9" name="图片 8"/>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93992" b="5138"/>
          <a:stretch>
            <a:fillRect/>
          </a:stretch>
        </p:blipFill>
        <p:spPr>
          <a:xfrm>
            <a:off x="-12039" y="3174277"/>
            <a:ext cx="5773077" cy="65811"/>
          </a:xfrm>
          <a:prstGeom prst="rect">
            <a:avLst/>
          </a:prstGeom>
          <a:effectLst>
            <a:outerShdw blurRad="50800" dist="38100" dir="2700000" algn="tl" rotWithShape="0">
              <a:prstClr val="black">
                <a:alpha val="40000"/>
              </a:prstClr>
            </a:outerShdw>
          </a:effectLst>
        </p:spPr>
      </p:pic>
      <p:sp>
        <p:nvSpPr>
          <p:cNvPr id="10" name="Triangle 201"/>
          <p:cNvSpPr/>
          <p:nvPr/>
        </p:nvSpPr>
        <p:spPr>
          <a:xfrm rot="10800000">
            <a:off x="2688767" y="-3839"/>
            <a:ext cx="412746" cy="137467"/>
          </a:xfrm>
          <a:prstGeom prst="triangle">
            <a:avLst/>
          </a:prstGeom>
          <a:blipFill>
            <a:blip r:embed="rId3"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lnSpc>
                <a:spcPct val="150000"/>
              </a:lnSpc>
            </a:pPr>
            <a:endParaRPr lang="en-US" sz="1400" dirty="0">
              <a:solidFill>
                <a:schemeClr val="tx1"/>
              </a:solidFill>
              <a:latin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4"/>
          <p:cNvSpPr>
            <a:spLocks noChangeArrowheads="1"/>
          </p:cNvSpPr>
          <p:nvPr/>
        </p:nvSpPr>
        <p:spPr bwMode="auto">
          <a:xfrm>
            <a:off x="111420" y="444930"/>
            <a:ext cx="5526157" cy="2637261"/>
          </a:xfrm>
          <a:prstGeom prst="rect">
            <a:avLst/>
          </a:prstGeom>
          <a:noFill/>
          <a:ln w="9525">
            <a:noFill/>
            <a:miter lim="800000"/>
            <a:headEnd/>
            <a:tailEnd/>
          </a:ln>
        </p:spPr>
        <p:txBody>
          <a:bodyPr wrap="square" lIns="51435" tIns="25718" rIns="51435" bIns="25718">
            <a:spAutoFit/>
          </a:bodyPr>
          <a:lstStyle/>
          <a:p>
            <a:pPr indent="358775">
              <a:lnSpc>
                <a:spcPct val="150000"/>
              </a:lnSpc>
            </a:pPr>
            <a:r>
              <a:rPr lang="zh-CN" altLang="en-US" sz="1400" dirty="0" smtClean="0">
                <a:latin typeface="楷体" pitchFamily="49" charset="-122"/>
                <a:ea typeface="楷体" pitchFamily="49" charset="-122"/>
              </a:rPr>
              <a:t>早</a:t>
            </a:r>
            <a:r>
              <a:rPr lang="zh-CN" altLang="en-US" sz="1400" dirty="0">
                <a:latin typeface="楷体" pitchFamily="49" charset="-122"/>
                <a:ea typeface="楷体" pitchFamily="49" charset="-122"/>
              </a:rPr>
              <a:t>在里耶秦简出土很多年</a:t>
            </a:r>
            <a:r>
              <a:rPr lang="zh-CN" altLang="en-US" sz="1400" dirty="0" smtClean="0">
                <a:latin typeface="楷体" pitchFamily="49" charset="-122"/>
                <a:ea typeface="楷体" pitchFamily="49" charset="-122"/>
              </a:rPr>
              <a:t>以前，郭沫若</a:t>
            </a:r>
            <a:r>
              <a:rPr lang="zh-CN" altLang="en-US" sz="1400" dirty="0">
                <a:latin typeface="楷体" pitchFamily="49" charset="-122"/>
                <a:ea typeface="楷体" pitchFamily="49" charset="-122"/>
              </a:rPr>
              <a:t>先生在</a:t>
            </a:r>
            <a:r>
              <a:rPr lang="en-US" altLang="zh-CN" sz="1400" dirty="0">
                <a:latin typeface="楷体" pitchFamily="49" charset="-122"/>
                <a:ea typeface="楷体" pitchFamily="49" charset="-122"/>
              </a:rPr>
              <a:t>《</a:t>
            </a:r>
            <a:r>
              <a:rPr lang="zh-CN" altLang="en-US" sz="1400" dirty="0">
                <a:latin typeface="楷体" pitchFamily="49" charset="-122"/>
                <a:ea typeface="楷体" pitchFamily="49" charset="-122"/>
              </a:rPr>
              <a:t>古代文字之辩证发展</a:t>
            </a:r>
            <a:r>
              <a:rPr lang="en-US" altLang="zh-CN" sz="1400" dirty="0">
                <a:latin typeface="楷体" pitchFamily="49" charset="-122"/>
                <a:ea typeface="楷体" pitchFamily="49" charset="-122"/>
              </a:rPr>
              <a:t>》</a:t>
            </a:r>
            <a:r>
              <a:rPr lang="zh-CN" altLang="en-US" sz="1400" dirty="0">
                <a:latin typeface="楷体" pitchFamily="49" charset="-122"/>
                <a:ea typeface="楷体" pitchFamily="49" charset="-122"/>
              </a:rPr>
              <a:t>一文中</a:t>
            </a:r>
            <a:r>
              <a:rPr lang="zh-CN" altLang="en-US" sz="1400" dirty="0" smtClean="0">
                <a:latin typeface="楷体" pitchFamily="49" charset="-122"/>
                <a:ea typeface="楷体" pitchFamily="49" charset="-122"/>
              </a:rPr>
              <a:t>指出，秦始皇</a:t>
            </a:r>
            <a:r>
              <a:rPr lang="zh-CN" altLang="en-US" sz="1400" dirty="0">
                <a:latin typeface="楷体" pitchFamily="49" charset="-122"/>
                <a:ea typeface="楷体" pitchFamily="49" charset="-122"/>
              </a:rPr>
              <a:t>改革文字的更大功绩是采用了隶书。   </a:t>
            </a:r>
            <a:endParaRPr lang="en-US" altLang="zh-CN" sz="1400" dirty="0">
              <a:latin typeface="楷体" pitchFamily="49" charset="-122"/>
              <a:ea typeface="楷体" pitchFamily="49" charset="-122"/>
            </a:endParaRPr>
          </a:p>
          <a:p>
            <a:pPr indent="358775">
              <a:lnSpc>
                <a:spcPct val="150000"/>
              </a:lnSpc>
            </a:pPr>
            <a:r>
              <a:rPr lang="zh-CN" altLang="en-US" sz="1400" dirty="0" smtClean="0">
                <a:latin typeface="楷体" pitchFamily="49" charset="-122"/>
                <a:ea typeface="楷体" pitchFamily="49" charset="-122"/>
              </a:rPr>
              <a:t>观点</a:t>
            </a:r>
            <a:r>
              <a:rPr lang="zh-CN" altLang="en-US" sz="1400" dirty="0">
                <a:latin typeface="楷体" pitchFamily="49" charset="-122"/>
                <a:ea typeface="楷体" pitchFamily="49" charset="-122"/>
              </a:rPr>
              <a:t>之所以没有在中国书法史中得到</a:t>
            </a:r>
            <a:r>
              <a:rPr lang="zh-CN" altLang="en-US" sz="1400" dirty="0" smtClean="0">
                <a:latin typeface="楷体" pitchFamily="49" charset="-122"/>
                <a:ea typeface="楷体" pitchFamily="49" charset="-122"/>
              </a:rPr>
              <a:t>认定，其</a:t>
            </a:r>
            <a:r>
              <a:rPr lang="zh-CN" altLang="en-US" sz="1400" dirty="0">
                <a:latin typeface="楷体" pitchFamily="49" charset="-122"/>
                <a:ea typeface="楷体" pitchFamily="49" charset="-122"/>
              </a:rPr>
              <a:t>主要原因</a:t>
            </a:r>
            <a:r>
              <a:rPr lang="zh-CN" altLang="en-US" sz="1400" dirty="0" smtClean="0">
                <a:latin typeface="楷体" pitchFamily="49" charset="-122"/>
                <a:ea typeface="楷体" pitchFamily="49" charset="-122"/>
              </a:rPr>
              <a:t>是，里</a:t>
            </a:r>
            <a:r>
              <a:rPr lang="zh-CN" altLang="en-US" sz="1400" dirty="0">
                <a:latin typeface="楷体" pitchFamily="49" charset="-122"/>
                <a:ea typeface="楷体" pitchFamily="49" charset="-122"/>
              </a:rPr>
              <a:t>耶秦简以前出土的简牍都是私家之</a:t>
            </a:r>
            <a:r>
              <a:rPr lang="zh-CN" altLang="en-US" sz="1400" dirty="0" smtClean="0">
                <a:latin typeface="楷体" pitchFamily="49" charset="-122"/>
                <a:ea typeface="楷体" pitchFamily="49" charset="-122"/>
              </a:rPr>
              <a:t>用，不</a:t>
            </a:r>
            <a:r>
              <a:rPr lang="zh-CN" altLang="en-US" sz="1400" dirty="0">
                <a:latin typeface="楷体" pitchFamily="49" charset="-122"/>
                <a:ea typeface="楷体" pitchFamily="49" charset="-122"/>
              </a:rPr>
              <a:t>足以认定隶书是秦王朝统一的</a:t>
            </a:r>
            <a:r>
              <a:rPr lang="zh-CN" altLang="en-US" sz="1400" dirty="0" smtClean="0">
                <a:latin typeface="楷体" pitchFamily="49" charset="-122"/>
                <a:ea typeface="楷体" pitchFamily="49" charset="-122"/>
              </a:rPr>
              <a:t>文字，只能</a:t>
            </a:r>
            <a:r>
              <a:rPr lang="zh-CN" altLang="en-US" sz="1400" dirty="0">
                <a:latin typeface="楷体" pitchFamily="49" charset="-122"/>
                <a:ea typeface="楷体" pitchFamily="49" charset="-122"/>
              </a:rPr>
              <a:t>界定为民间书体</a:t>
            </a:r>
            <a:r>
              <a:rPr lang="zh-CN" altLang="en-US" sz="1400" dirty="0" smtClean="0">
                <a:latin typeface="楷体" pitchFamily="49" charset="-122"/>
                <a:ea typeface="楷体" pitchFamily="49" charset="-122"/>
              </a:rPr>
              <a:t>。</a:t>
            </a:r>
            <a:endParaRPr lang="en-US" altLang="zh-CN" sz="1400" dirty="0" smtClean="0">
              <a:latin typeface="楷体" pitchFamily="49" charset="-122"/>
              <a:ea typeface="楷体" pitchFamily="49" charset="-122"/>
            </a:endParaRPr>
          </a:p>
          <a:p>
            <a:pPr indent="358775">
              <a:lnSpc>
                <a:spcPct val="150000"/>
              </a:lnSpc>
            </a:pPr>
            <a:r>
              <a:rPr lang="zh-CN" altLang="en-US" sz="1400" b="1" dirty="0">
                <a:latin typeface="+mn-ea"/>
              </a:rPr>
              <a:t>而</a:t>
            </a:r>
            <a:r>
              <a:rPr lang="zh-CN" altLang="en-US" sz="1400" b="1" dirty="0">
                <a:latin typeface="+mn-ea"/>
              </a:rPr>
              <a:t>里耶秦简的</a:t>
            </a:r>
            <a:r>
              <a:rPr lang="zh-CN" altLang="en-US" sz="1400" b="1" dirty="0">
                <a:latin typeface="+mn-ea"/>
              </a:rPr>
              <a:t>出土，以</a:t>
            </a:r>
            <a:r>
              <a:rPr lang="zh-CN" altLang="en-US" sz="1400" b="1" dirty="0">
                <a:latin typeface="+mn-ea"/>
              </a:rPr>
              <a:t>实物证实了隶书是秦代的官方文体</a:t>
            </a:r>
            <a:r>
              <a:rPr lang="zh-CN" altLang="en-US" sz="1400" b="1" dirty="0" smtClean="0">
                <a:latin typeface="+mn-ea"/>
              </a:rPr>
              <a:t>。</a:t>
            </a:r>
            <a:endParaRPr lang="en-US" altLang="zh-CN" sz="1400" b="1" dirty="0" smtClean="0">
              <a:latin typeface="+mn-ea"/>
            </a:endParaRPr>
          </a:p>
          <a:p>
            <a:pPr indent="358775" algn="r">
              <a:lnSpc>
                <a:spcPct val="150000"/>
              </a:lnSpc>
            </a:pPr>
            <a:endParaRPr lang="en-US" altLang="zh-CN" sz="1400" b="1" dirty="0">
              <a:latin typeface="+mn-ea"/>
            </a:endParaRPr>
          </a:p>
          <a:p>
            <a:pPr indent="358775" algn="r">
              <a:lnSpc>
                <a:spcPct val="150000"/>
              </a:lnSpc>
            </a:pPr>
            <a:r>
              <a:rPr lang="zh-CN" altLang="en-US" sz="1400" b="1" dirty="0" smtClean="0">
                <a:solidFill>
                  <a:srgbClr val="FF0000"/>
                </a:solidFill>
                <a:latin typeface="+mn-ea"/>
              </a:rPr>
              <a:t>史料实证</a:t>
            </a:r>
            <a:endParaRPr lang="en-US" altLang="zh-CN" sz="1400" b="1" dirty="0" smtClean="0">
              <a:solidFill>
                <a:srgbClr val="FF0000"/>
              </a:solidFill>
              <a:latin typeface="+mn-ea"/>
            </a:endParaRPr>
          </a:p>
        </p:txBody>
      </p:sp>
      <p:pic>
        <p:nvPicPr>
          <p:cNvPr id="9" name="图片 8"/>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93992" b="5138"/>
          <a:stretch>
            <a:fillRect/>
          </a:stretch>
        </p:blipFill>
        <p:spPr>
          <a:xfrm>
            <a:off x="-12039" y="3174277"/>
            <a:ext cx="5773077" cy="65811"/>
          </a:xfrm>
          <a:prstGeom prst="rect">
            <a:avLst/>
          </a:prstGeom>
          <a:effectLst>
            <a:outerShdw blurRad="50800" dist="38100" dir="2700000" algn="tl" rotWithShape="0">
              <a:prstClr val="black">
                <a:alpha val="40000"/>
              </a:prstClr>
            </a:outerShdw>
          </a:effectLst>
        </p:spPr>
      </p:pic>
      <p:sp>
        <p:nvSpPr>
          <p:cNvPr id="10" name="Triangle 201"/>
          <p:cNvSpPr/>
          <p:nvPr/>
        </p:nvSpPr>
        <p:spPr>
          <a:xfrm rot="10800000">
            <a:off x="2688767" y="-3839"/>
            <a:ext cx="412746" cy="137467"/>
          </a:xfrm>
          <a:prstGeom prst="triangle">
            <a:avLst/>
          </a:prstGeom>
          <a:blipFill>
            <a:blip r:embed="rId3"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lnSpc>
                <a:spcPct val="150000"/>
              </a:lnSpc>
            </a:pPr>
            <a:endParaRPr lang="en-US" sz="1400" dirty="0">
              <a:solidFill>
                <a:schemeClr val="tx1"/>
              </a:solidFill>
              <a:latin typeface="+mn-ea"/>
            </a:endParaRPr>
          </a:p>
        </p:txBody>
      </p:sp>
      <p:sp>
        <p:nvSpPr>
          <p:cNvPr id="6" name="矩形 6"/>
          <p:cNvSpPr>
            <a:spLocks noChangeArrowheads="1"/>
          </p:cNvSpPr>
          <p:nvPr/>
        </p:nvSpPr>
        <p:spPr bwMode="auto">
          <a:xfrm>
            <a:off x="3665566" y="1114"/>
            <a:ext cx="1992652" cy="285657"/>
          </a:xfrm>
          <a:prstGeom prst="rect">
            <a:avLst/>
          </a:prstGeom>
          <a:noFill/>
          <a:ln w="9525">
            <a:noFill/>
            <a:miter lim="800000"/>
            <a:headEnd/>
            <a:tailEnd/>
          </a:ln>
        </p:spPr>
        <p:txBody>
          <a:bodyPr wrap="square" lIns="51435" tIns="25718" rIns="51435" bIns="25718">
            <a:spAutoFit/>
          </a:bodyPr>
          <a:lstStyle/>
          <a:p>
            <a:pPr algn="r">
              <a:lnSpc>
                <a:spcPct val="150000"/>
              </a:lnSpc>
            </a:pPr>
            <a:r>
              <a:rPr lang="en-US" altLang="zh-CN" sz="1200" dirty="0">
                <a:latin typeface="楷体" pitchFamily="49" charset="-122"/>
                <a:ea typeface="楷体" pitchFamily="49" charset="-122"/>
              </a:rPr>
              <a:t>《</a:t>
            </a:r>
            <a:r>
              <a:rPr lang="zh-CN" altLang="en-US" sz="1200" dirty="0">
                <a:latin typeface="楷体" pitchFamily="49" charset="-122"/>
                <a:ea typeface="楷体" pitchFamily="49" charset="-122"/>
              </a:rPr>
              <a:t>秦隶系列</a:t>
            </a:r>
            <a:r>
              <a:rPr lang="en-US" altLang="zh-CN" sz="1200" dirty="0">
                <a:latin typeface="楷体" pitchFamily="49" charset="-122"/>
                <a:ea typeface="楷体" pitchFamily="49" charset="-122"/>
              </a:rPr>
              <a:t>/</a:t>
            </a:r>
            <a:r>
              <a:rPr lang="zh-CN" altLang="en-US" sz="1200" dirty="0">
                <a:latin typeface="楷体" pitchFamily="49" charset="-122"/>
                <a:ea typeface="楷体" pitchFamily="49" charset="-122"/>
              </a:rPr>
              <a:t>里耶秦简</a:t>
            </a:r>
            <a:r>
              <a:rPr lang="en-US" altLang="zh-CN" sz="1200" dirty="0">
                <a:latin typeface="楷体" pitchFamily="49" charset="-122"/>
                <a:ea typeface="楷体" pitchFamily="49" charset="-122"/>
              </a:rPr>
              <a:t>》</a:t>
            </a:r>
            <a:endParaRPr lang="zh-CN" altLang="en-US" sz="1200" dirty="0">
              <a:latin typeface="楷体" pitchFamily="49" charset="-122"/>
              <a:ea typeface="楷体" pitchFamily="49" charset="-122"/>
            </a:endParaRPr>
          </a:p>
        </p:txBody>
      </p:sp>
    </p:spTree>
    <p:extLst>
      <p:ext uri="{BB962C8B-B14F-4D97-AF65-F5344CB8AC3E}">
        <p14:creationId xmlns:p14="http://schemas.microsoft.com/office/powerpoint/2010/main" val="1937690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矩形 1"/>
          <p:cNvSpPr>
            <a:spLocks noChangeArrowheads="1"/>
          </p:cNvSpPr>
          <p:nvPr/>
        </p:nvSpPr>
        <p:spPr bwMode="auto">
          <a:xfrm>
            <a:off x="210301" y="296730"/>
            <a:ext cx="4483268" cy="1252267"/>
          </a:xfrm>
          <a:prstGeom prst="rect">
            <a:avLst/>
          </a:prstGeom>
          <a:noFill/>
          <a:ln w="9525">
            <a:noFill/>
            <a:miter lim="800000"/>
            <a:headEnd/>
            <a:tailEnd/>
          </a:ln>
        </p:spPr>
        <p:txBody>
          <a:bodyPr wrap="square" lIns="51435" tIns="25718" rIns="51435" bIns="25718">
            <a:spAutoFit/>
          </a:bodyPr>
          <a:lstStyle/>
          <a:p>
            <a:pPr indent="358775">
              <a:lnSpc>
                <a:spcPct val="150000"/>
              </a:lnSpc>
            </a:pPr>
            <a:r>
              <a:rPr lang="zh-CN" altLang="en-US" sz="1300" dirty="0">
                <a:latin typeface="+mn-ea"/>
              </a:rPr>
              <a:t>一是里耶秦简属官方</a:t>
            </a:r>
            <a:r>
              <a:rPr lang="zh-CN" altLang="en-US" sz="1300" dirty="0" smtClean="0">
                <a:latin typeface="+mn-ea"/>
              </a:rPr>
              <a:t>文档，古</a:t>
            </a:r>
            <a:r>
              <a:rPr lang="zh-CN" altLang="en-US" sz="1300" dirty="0">
                <a:latin typeface="+mn-ea"/>
              </a:rPr>
              <a:t>隶书是主流官体文字。</a:t>
            </a:r>
            <a:endParaRPr lang="en-US" altLang="zh-CN" sz="1300" dirty="0">
              <a:latin typeface="+mn-ea"/>
            </a:endParaRPr>
          </a:p>
          <a:p>
            <a:pPr indent="358775">
              <a:lnSpc>
                <a:spcPct val="150000"/>
              </a:lnSpc>
            </a:pPr>
            <a:r>
              <a:rPr lang="zh-CN" altLang="en-US" sz="1300" dirty="0">
                <a:latin typeface="+mn-ea"/>
              </a:rPr>
              <a:t>二是小篆繁复</a:t>
            </a:r>
            <a:r>
              <a:rPr lang="zh-CN" altLang="en-US" sz="1300" dirty="0" smtClean="0">
                <a:latin typeface="+mn-ea"/>
              </a:rPr>
              <a:t>严谨，难以</a:t>
            </a:r>
            <a:r>
              <a:rPr lang="zh-CN" altLang="en-US" sz="1300" dirty="0">
                <a:latin typeface="+mn-ea"/>
              </a:rPr>
              <a:t>书写和推广。</a:t>
            </a:r>
            <a:endParaRPr lang="en-US" altLang="zh-CN" sz="1300" dirty="0">
              <a:latin typeface="+mn-ea"/>
            </a:endParaRPr>
          </a:p>
          <a:p>
            <a:pPr indent="358775">
              <a:lnSpc>
                <a:spcPct val="150000"/>
              </a:lnSpc>
            </a:pPr>
            <a:r>
              <a:rPr lang="zh-CN" altLang="en-US" sz="1300" dirty="0">
                <a:latin typeface="+mn-ea"/>
              </a:rPr>
              <a:t>三是诸体</a:t>
            </a:r>
            <a:r>
              <a:rPr lang="zh-CN" altLang="en-US" sz="1300" dirty="0" smtClean="0">
                <a:latin typeface="+mn-ea"/>
              </a:rPr>
              <a:t>并用，隶书</a:t>
            </a:r>
            <a:r>
              <a:rPr lang="zh-CN" altLang="en-US" sz="1300" dirty="0">
                <a:latin typeface="+mn-ea"/>
              </a:rPr>
              <a:t>为盛。秦朝在小篆通行的</a:t>
            </a:r>
            <a:r>
              <a:rPr lang="zh-CN" altLang="en-US" sz="1300" dirty="0" smtClean="0">
                <a:latin typeface="+mn-ea"/>
              </a:rPr>
              <a:t>同时，允许</a:t>
            </a:r>
            <a:r>
              <a:rPr lang="zh-CN" altLang="en-US" sz="1300" dirty="0">
                <a:latin typeface="+mn-ea"/>
              </a:rPr>
              <a:t>其他书体并用</a:t>
            </a:r>
            <a:r>
              <a:rPr lang="zh-CN" altLang="en-US" sz="1300" b="1" dirty="0" smtClean="0"/>
              <a:t>。</a:t>
            </a:r>
            <a:endParaRPr lang="zh-CN" altLang="en-US" sz="1300" dirty="0"/>
          </a:p>
        </p:txBody>
      </p:sp>
      <p:sp>
        <p:nvSpPr>
          <p:cNvPr id="47107" name="矩形 3"/>
          <p:cNvSpPr>
            <a:spLocks noChangeArrowheads="1"/>
          </p:cNvSpPr>
          <p:nvPr/>
        </p:nvSpPr>
        <p:spPr bwMode="auto">
          <a:xfrm>
            <a:off x="347888" y="1567348"/>
            <a:ext cx="4081402" cy="1252267"/>
          </a:xfrm>
          <a:prstGeom prst="rect">
            <a:avLst/>
          </a:prstGeom>
          <a:noFill/>
          <a:ln w="9525">
            <a:noFill/>
            <a:prstDash val="sysDot"/>
            <a:miter lim="800000"/>
            <a:headEnd/>
            <a:tailEnd/>
          </a:ln>
        </p:spPr>
        <p:txBody>
          <a:bodyPr wrap="square" lIns="51435" tIns="25718" rIns="51435" bIns="25718">
            <a:spAutoFit/>
          </a:bodyPr>
          <a:lstStyle/>
          <a:p>
            <a:pPr>
              <a:lnSpc>
                <a:spcPct val="150000"/>
              </a:lnSpc>
            </a:pPr>
            <a:r>
              <a:rPr lang="zh-CN" altLang="en-US" sz="1300" dirty="0">
                <a:latin typeface="华文楷体" pitchFamily="2" charset="-122"/>
                <a:ea typeface="华文楷体" pitchFamily="2" charset="-122"/>
              </a:rPr>
              <a:t>      </a:t>
            </a:r>
            <a:r>
              <a:rPr lang="zh-CN" altLang="en-US" sz="1300" dirty="0">
                <a:latin typeface="楷体" pitchFamily="49" charset="-122"/>
                <a:ea typeface="楷体" pitchFamily="49" charset="-122"/>
              </a:rPr>
              <a:t>李学勤先生</a:t>
            </a:r>
            <a:r>
              <a:rPr lang="zh-CN" altLang="en-US" sz="1300" dirty="0" smtClean="0">
                <a:latin typeface="楷体" pitchFamily="49" charset="-122"/>
                <a:ea typeface="楷体" pitchFamily="49" charset="-122"/>
              </a:rPr>
              <a:t>说：里</a:t>
            </a:r>
            <a:r>
              <a:rPr lang="zh-CN" altLang="en-US" sz="1300" dirty="0">
                <a:latin typeface="楷体" pitchFamily="49" charset="-122"/>
                <a:ea typeface="楷体" pitchFamily="49" charset="-122"/>
              </a:rPr>
              <a:t>耶秦简是</a:t>
            </a:r>
            <a:r>
              <a:rPr lang="en-US" altLang="zh-CN" sz="1300" dirty="0">
                <a:latin typeface="楷体" pitchFamily="49" charset="-122"/>
                <a:ea typeface="楷体" pitchFamily="49" charset="-122"/>
              </a:rPr>
              <a:t>21</a:t>
            </a:r>
            <a:r>
              <a:rPr lang="zh-CN" altLang="en-US" sz="1300" dirty="0">
                <a:latin typeface="楷体" pitchFamily="49" charset="-122"/>
                <a:ea typeface="楷体" pitchFamily="49" charset="-122"/>
              </a:rPr>
              <a:t>世纪最重大的考古发现</a:t>
            </a:r>
            <a:r>
              <a:rPr lang="zh-CN" altLang="en-US" sz="1300" dirty="0" smtClean="0">
                <a:latin typeface="楷体" pitchFamily="49" charset="-122"/>
                <a:ea typeface="楷体" pitchFamily="49" charset="-122"/>
              </a:rPr>
              <a:t>之一，其</a:t>
            </a:r>
            <a:r>
              <a:rPr lang="zh-CN" altLang="en-US" sz="1300" dirty="0">
                <a:latin typeface="楷体" pitchFamily="49" charset="-122"/>
                <a:ea typeface="楷体" pitchFamily="49" charset="-122"/>
              </a:rPr>
              <a:t>学术价值足以与敦煌文献、甲骨卜辞媲美。“北有西安</a:t>
            </a:r>
            <a:r>
              <a:rPr lang="zh-CN" altLang="en-US" sz="1300" dirty="0" smtClean="0">
                <a:latin typeface="楷体" pitchFamily="49" charset="-122"/>
                <a:ea typeface="楷体" pitchFamily="49" charset="-122"/>
              </a:rPr>
              <a:t>兵马俑，南</a:t>
            </a:r>
            <a:r>
              <a:rPr lang="zh-CN" altLang="en-US" sz="1300" dirty="0">
                <a:latin typeface="楷体" pitchFamily="49" charset="-122"/>
                <a:ea typeface="楷体" pitchFamily="49" charset="-122"/>
              </a:rPr>
              <a:t>有里耶秦简牍</a:t>
            </a:r>
            <a:r>
              <a:rPr lang="zh-CN" altLang="en-US" sz="1300" dirty="0" smtClean="0">
                <a:latin typeface="楷体" pitchFamily="49" charset="-122"/>
                <a:ea typeface="楷体" pitchFamily="49" charset="-122"/>
              </a:rPr>
              <a:t>”，成为</a:t>
            </a:r>
            <a:r>
              <a:rPr lang="zh-CN" altLang="en-US" sz="1300" dirty="0">
                <a:latin typeface="楷体" pitchFamily="49" charset="-122"/>
                <a:ea typeface="楷体" pitchFamily="49" charset="-122"/>
              </a:rPr>
              <a:t>考古界的至高评价。</a:t>
            </a:r>
          </a:p>
        </p:txBody>
      </p:sp>
      <p:pic>
        <p:nvPicPr>
          <p:cNvPr id="47108" name="图片 4" descr="312902843120111514.jpg"/>
          <p:cNvPicPr>
            <a:picLocks noChangeAspect="1"/>
          </p:cNvPicPr>
          <p:nvPr/>
        </p:nvPicPr>
        <p:blipFill>
          <a:blip r:embed="rId2" cstate="print"/>
          <a:srcRect l="12421" t="11151" b="12199"/>
          <a:stretch>
            <a:fillRect/>
          </a:stretch>
        </p:blipFill>
        <p:spPr bwMode="auto">
          <a:xfrm>
            <a:off x="4771242" y="475256"/>
            <a:ext cx="807375" cy="1138139"/>
          </a:xfrm>
          <a:prstGeom prst="rect">
            <a:avLst/>
          </a:prstGeom>
          <a:noFill/>
          <a:ln w="9525">
            <a:noFill/>
            <a:miter lim="800000"/>
            <a:headEnd/>
            <a:tailEnd/>
          </a:ln>
          <a:effectLst>
            <a:softEdge rad="31750"/>
          </a:effectLst>
        </p:spPr>
      </p:pic>
      <p:pic>
        <p:nvPicPr>
          <p:cNvPr id="47109" name="Picture 2" descr="C:\Documents and Settings\Administrator\桌面\698098575262401579.jpg">
            <a:hlinkClick r:id="rId3" action="ppaction://hlinksldjump"/>
          </p:cNvPr>
          <p:cNvPicPr>
            <a:picLocks noChangeAspect="1" noChangeArrowheads="1"/>
          </p:cNvPicPr>
          <p:nvPr/>
        </p:nvPicPr>
        <p:blipFill>
          <a:blip r:embed="rId4" cstate="print"/>
          <a:srcRect l="3430" r="36029" b="30278"/>
          <a:stretch>
            <a:fillRect/>
          </a:stretch>
        </p:blipFill>
        <p:spPr bwMode="auto">
          <a:xfrm>
            <a:off x="4830752" y="1854954"/>
            <a:ext cx="688353" cy="1003708"/>
          </a:xfrm>
          <a:prstGeom prst="rect">
            <a:avLst/>
          </a:prstGeom>
          <a:noFill/>
          <a:ln w="9525">
            <a:noFill/>
            <a:miter lim="800000"/>
            <a:headEnd/>
            <a:tailEnd/>
          </a:ln>
          <a:effectLst>
            <a:softEdge rad="31750"/>
          </a:effectLst>
        </p:spPr>
      </p:pic>
      <p:sp>
        <p:nvSpPr>
          <p:cNvPr id="6" name="Triangle 201"/>
          <p:cNvSpPr/>
          <p:nvPr/>
        </p:nvSpPr>
        <p:spPr>
          <a:xfrm rot="10800000">
            <a:off x="2664913" y="-194185"/>
            <a:ext cx="412746" cy="137467"/>
          </a:xfrm>
          <a:prstGeom prst="triangle">
            <a:avLst/>
          </a:prstGeom>
          <a:blipFill>
            <a:blip r:embed="rId5"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lnSpc>
                <a:spcPct val="150000"/>
              </a:lnSpc>
            </a:pPr>
            <a:endParaRPr lang="en-US" sz="1400" dirty="0">
              <a:solidFill>
                <a:schemeClr val="tx1"/>
              </a:solidFill>
            </a:endParaRPr>
          </a:p>
        </p:txBody>
      </p:sp>
      <p:pic>
        <p:nvPicPr>
          <p:cNvPr id="7" name="图片 6"/>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t="93992" b="5138"/>
          <a:stretch>
            <a:fillRect/>
          </a:stretch>
        </p:blipFill>
        <p:spPr>
          <a:xfrm>
            <a:off x="-35893" y="2983931"/>
            <a:ext cx="5773077" cy="65811"/>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2"/>
          <p:cNvPicPr>
            <a:picLocks noChangeAspect="1" noChangeArrowheads="1"/>
          </p:cNvPicPr>
          <p:nvPr/>
        </p:nvPicPr>
        <p:blipFill>
          <a:blip r:embed="rId2" cstate="print"/>
          <a:srcRect t="46358" b="17690"/>
          <a:stretch>
            <a:fillRect/>
          </a:stretch>
        </p:blipFill>
        <p:spPr bwMode="auto">
          <a:xfrm>
            <a:off x="280472" y="413941"/>
            <a:ext cx="5229335" cy="1002586"/>
          </a:xfrm>
          <a:prstGeom prst="rect">
            <a:avLst/>
          </a:prstGeom>
          <a:noFill/>
          <a:ln w="9525">
            <a:noFill/>
            <a:miter lim="800000"/>
            <a:headEnd/>
            <a:tailEnd/>
          </a:ln>
        </p:spPr>
      </p:pic>
      <p:pic>
        <p:nvPicPr>
          <p:cNvPr id="49157" name="Picture 2"/>
          <p:cNvPicPr>
            <a:picLocks noChangeAspect="1" noChangeArrowheads="1"/>
          </p:cNvPicPr>
          <p:nvPr/>
        </p:nvPicPr>
        <p:blipFill>
          <a:blip r:embed="rId2" cstate="print"/>
          <a:srcRect b="81004"/>
          <a:stretch>
            <a:fillRect/>
          </a:stretch>
        </p:blipFill>
        <p:spPr bwMode="auto">
          <a:xfrm>
            <a:off x="1312103" y="133629"/>
            <a:ext cx="3048802" cy="306387"/>
          </a:xfrm>
          <a:prstGeom prst="rect">
            <a:avLst/>
          </a:prstGeom>
          <a:noFill/>
          <a:ln w="9525">
            <a:noFill/>
            <a:miter lim="800000"/>
            <a:headEnd/>
            <a:tailEnd/>
          </a:ln>
        </p:spPr>
      </p:pic>
      <p:pic>
        <p:nvPicPr>
          <p:cNvPr id="7" name="图片 6"/>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8" name="Triangle 201"/>
          <p:cNvSpPr/>
          <p:nvPr/>
        </p:nvSpPr>
        <p:spPr>
          <a:xfrm rot="10800000">
            <a:off x="2688767" y="-3839"/>
            <a:ext cx="412746" cy="137467"/>
          </a:xfrm>
          <a:prstGeom prst="triangle">
            <a:avLst/>
          </a:prstGeom>
          <a:blipFill>
            <a:blip r:embed="rId4"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pic>
        <p:nvPicPr>
          <p:cNvPr id="9" name="图片 2" descr="575379145950042256.jpg"/>
          <p:cNvPicPr>
            <a:picLocks noChangeAspect="1"/>
          </p:cNvPicPr>
          <p:nvPr/>
        </p:nvPicPr>
        <p:blipFill>
          <a:blip r:embed="rId5" cstate="print"/>
          <a:srcRect/>
          <a:stretch>
            <a:fillRect/>
          </a:stretch>
        </p:blipFill>
        <p:spPr bwMode="auto">
          <a:xfrm>
            <a:off x="134862" y="1506382"/>
            <a:ext cx="2473475" cy="1236820"/>
          </a:xfrm>
          <a:prstGeom prst="rect">
            <a:avLst/>
          </a:prstGeom>
          <a:noFill/>
          <a:ln w="9525">
            <a:noFill/>
            <a:miter lim="800000"/>
            <a:headEnd/>
            <a:tailEnd/>
          </a:ln>
          <a:effectLst>
            <a:softEdge rad="31750"/>
          </a:effectLst>
        </p:spPr>
      </p:pic>
      <p:sp>
        <p:nvSpPr>
          <p:cNvPr id="10" name="TextBox 9"/>
          <p:cNvSpPr txBox="1"/>
          <p:nvPr/>
        </p:nvSpPr>
        <p:spPr>
          <a:xfrm>
            <a:off x="309124" y="2743201"/>
            <a:ext cx="2066650" cy="276999"/>
          </a:xfrm>
          <a:prstGeom prst="rect">
            <a:avLst/>
          </a:prstGeom>
          <a:noFill/>
        </p:spPr>
        <p:txBody>
          <a:bodyPr wrap="square" rtlCol="0">
            <a:spAutoFit/>
          </a:bodyPr>
          <a:lstStyle/>
          <a:p>
            <a:r>
              <a:rPr lang="zh-CN" altLang="en-US" sz="1200" dirty="0"/>
              <a:t>思考</a:t>
            </a:r>
            <a:r>
              <a:rPr lang="zh-CN" altLang="zh-CN" sz="1200" dirty="0" smtClean="0"/>
              <a:t>：“焚书”</a:t>
            </a:r>
            <a:r>
              <a:rPr lang="zh-CN" altLang="en-US" sz="1200" dirty="0" smtClean="0"/>
              <a:t>焚的什么书？</a:t>
            </a:r>
            <a:endParaRPr lang="zh-CN" altLang="en-US" sz="1200" dirty="0"/>
          </a:p>
        </p:txBody>
      </p:sp>
      <p:pic>
        <p:nvPicPr>
          <p:cNvPr id="11" name="图片 1" descr="561965551313636113.jpg">
            <a:hlinkClick r:id="rId6" action="ppaction://hlinksldjump"/>
          </p:cNvPr>
          <p:cNvPicPr>
            <a:picLocks noChangeAspect="1"/>
          </p:cNvPicPr>
          <p:nvPr/>
        </p:nvPicPr>
        <p:blipFill>
          <a:blip r:embed="rId7" cstate="print"/>
          <a:srcRect t="4639" b="5035"/>
          <a:stretch>
            <a:fillRect/>
          </a:stretch>
        </p:blipFill>
        <p:spPr bwMode="auto">
          <a:xfrm>
            <a:off x="4519366" y="1937388"/>
            <a:ext cx="1114116" cy="1008815"/>
          </a:xfrm>
          <a:prstGeom prst="rect">
            <a:avLst/>
          </a:prstGeom>
          <a:noFill/>
          <a:ln w="9525">
            <a:noFill/>
            <a:miter lim="800000"/>
            <a:headEnd/>
            <a:tailEnd/>
          </a:ln>
          <a:effectLst>
            <a:softEdge rad="31750"/>
          </a:effectLst>
        </p:spPr>
      </p:pic>
      <p:sp>
        <p:nvSpPr>
          <p:cNvPr id="12" name="TextBox 11"/>
          <p:cNvSpPr txBox="1"/>
          <p:nvPr/>
        </p:nvSpPr>
        <p:spPr>
          <a:xfrm>
            <a:off x="2935381" y="1551974"/>
            <a:ext cx="2066650" cy="1200329"/>
          </a:xfrm>
          <a:prstGeom prst="rect">
            <a:avLst/>
          </a:prstGeom>
          <a:noFill/>
        </p:spPr>
        <p:txBody>
          <a:bodyPr wrap="square" rtlCol="0">
            <a:spAutoFit/>
          </a:bodyPr>
          <a:lstStyle/>
          <a:p>
            <a:pPr>
              <a:lnSpc>
                <a:spcPct val="200000"/>
              </a:lnSpc>
            </a:pPr>
            <a:r>
              <a:rPr lang="zh-CN" altLang="en-US" sz="1200" dirty="0"/>
              <a:t>思考</a:t>
            </a:r>
            <a:r>
              <a:rPr lang="zh-CN" altLang="zh-CN" sz="1200" dirty="0" smtClean="0"/>
              <a:t>：</a:t>
            </a:r>
            <a:r>
              <a:rPr lang="zh-CN" altLang="en-US" sz="1200" dirty="0" smtClean="0"/>
              <a:t>“坑灰未冷山东乱</a:t>
            </a:r>
            <a:r>
              <a:rPr lang="zh-CN" altLang="en-US" sz="1200" dirty="0"/>
              <a:t>”</a:t>
            </a:r>
            <a:endParaRPr lang="en-US" altLang="zh-CN" sz="1200" dirty="0" smtClean="0"/>
          </a:p>
          <a:p>
            <a:pPr indent="179388">
              <a:lnSpc>
                <a:spcPct val="200000"/>
              </a:lnSpc>
            </a:pPr>
            <a:r>
              <a:rPr lang="zh-CN" altLang="en-US" sz="1200" dirty="0"/>
              <a:t>坑</a:t>
            </a:r>
            <a:r>
              <a:rPr lang="zh-CN" altLang="en-US" sz="1200" dirty="0" smtClean="0"/>
              <a:t>灰是指什么？</a:t>
            </a:r>
            <a:endParaRPr lang="en-US" altLang="zh-CN" sz="1200" dirty="0" smtClean="0"/>
          </a:p>
          <a:p>
            <a:pPr indent="179388">
              <a:lnSpc>
                <a:spcPct val="200000"/>
              </a:lnSpc>
            </a:pPr>
            <a:r>
              <a:rPr lang="zh-CN" altLang="en-US" sz="1200" dirty="0" smtClean="0"/>
              <a:t>山东是今天的哪里？</a:t>
            </a:r>
            <a:endParaRPr lang="zh-CN" alt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图片 5" descr="秦始皇.jpg"/>
          <p:cNvPicPr>
            <a:picLocks noChangeAspect="1"/>
          </p:cNvPicPr>
          <p:nvPr/>
        </p:nvPicPr>
        <p:blipFill>
          <a:blip r:embed="rId2" cstate="print"/>
          <a:srcRect/>
          <a:stretch>
            <a:fillRect/>
          </a:stretch>
        </p:blipFill>
        <p:spPr bwMode="auto">
          <a:xfrm>
            <a:off x="162348" y="529047"/>
            <a:ext cx="1366838" cy="1801813"/>
          </a:xfrm>
          <a:prstGeom prst="rect">
            <a:avLst/>
          </a:prstGeom>
          <a:noFill/>
          <a:ln w="9525">
            <a:noFill/>
            <a:miter lim="800000"/>
            <a:headEnd/>
            <a:tailEnd/>
          </a:ln>
        </p:spPr>
      </p:pic>
      <p:grpSp>
        <p:nvGrpSpPr>
          <p:cNvPr id="2" name="组合 7"/>
          <p:cNvGrpSpPr>
            <a:grpSpLocks/>
          </p:cNvGrpSpPr>
          <p:nvPr/>
        </p:nvGrpSpPr>
        <p:grpSpPr bwMode="auto">
          <a:xfrm>
            <a:off x="2089350" y="115225"/>
            <a:ext cx="3455572" cy="3029447"/>
            <a:chOff x="1152326" y="0"/>
            <a:chExt cx="3744616" cy="3189257"/>
          </a:xfrm>
        </p:grpSpPr>
        <p:pic>
          <p:nvPicPr>
            <p:cNvPr id="50185" name="图片 5" descr="微信图片_20190313183914.jpg"/>
            <p:cNvPicPr>
              <a:picLocks noChangeAspect="1"/>
            </p:cNvPicPr>
            <p:nvPr/>
          </p:nvPicPr>
          <p:blipFill>
            <a:blip r:embed="rId3" cstate="print">
              <a:grayscl/>
            </a:blip>
            <a:srcRect/>
            <a:stretch>
              <a:fillRect/>
            </a:stretch>
          </p:blipFill>
          <p:spPr bwMode="auto">
            <a:xfrm>
              <a:off x="1152327" y="0"/>
              <a:ext cx="3744615" cy="1732862"/>
            </a:xfrm>
            <a:prstGeom prst="rect">
              <a:avLst/>
            </a:prstGeom>
            <a:noFill/>
            <a:ln w="9525">
              <a:noFill/>
              <a:miter lim="800000"/>
              <a:headEnd/>
              <a:tailEnd/>
            </a:ln>
            <a:effectLst>
              <a:softEdge rad="63500"/>
            </a:effectLst>
          </p:spPr>
        </p:pic>
        <p:pic>
          <p:nvPicPr>
            <p:cNvPr id="50186" name="图片 6" descr="微信图片_20190313183926.jpg"/>
            <p:cNvPicPr>
              <a:picLocks noChangeAspect="1"/>
            </p:cNvPicPr>
            <p:nvPr/>
          </p:nvPicPr>
          <p:blipFill>
            <a:blip r:embed="rId4" cstate="print">
              <a:grayscl/>
            </a:blip>
            <a:srcRect t="4387"/>
            <a:stretch>
              <a:fillRect/>
            </a:stretch>
          </p:blipFill>
          <p:spPr bwMode="auto">
            <a:xfrm>
              <a:off x="1152326" y="1620044"/>
              <a:ext cx="3744415" cy="1569213"/>
            </a:xfrm>
            <a:prstGeom prst="rect">
              <a:avLst/>
            </a:prstGeom>
            <a:noFill/>
            <a:ln w="9525">
              <a:noFill/>
              <a:miter lim="800000"/>
              <a:headEnd/>
              <a:tailEnd/>
            </a:ln>
            <a:effectLst>
              <a:softEdge rad="63500"/>
            </a:effectLst>
          </p:spPr>
        </p:pic>
      </p:grpSp>
      <p:sp>
        <p:nvSpPr>
          <p:cNvPr id="50184" name="TextBox 12"/>
          <p:cNvSpPr txBox="1">
            <a:spLocks noChangeArrowheads="1"/>
          </p:cNvSpPr>
          <p:nvPr/>
        </p:nvSpPr>
        <p:spPr bwMode="auto">
          <a:xfrm>
            <a:off x="77884" y="2330860"/>
            <a:ext cx="2101322" cy="741166"/>
          </a:xfrm>
          <a:prstGeom prst="rect">
            <a:avLst/>
          </a:prstGeom>
          <a:noFill/>
          <a:ln w="9525">
            <a:noFill/>
            <a:miter lim="800000"/>
            <a:headEnd/>
            <a:tailEnd/>
          </a:ln>
        </p:spPr>
        <p:txBody>
          <a:bodyPr wrap="square" lIns="51435" tIns="25718" rIns="51435" bIns="25718">
            <a:spAutoFit/>
          </a:bodyPr>
          <a:lstStyle/>
          <a:p>
            <a:pPr>
              <a:lnSpc>
                <a:spcPct val="200000"/>
              </a:lnSpc>
            </a:pPr>
            <a:r>
              <a:rPr lang="zh-CN" altLang="en-US" sz="1200" b="1" dirty="0" smtClean="0">
                <a:solidFill>
                  <a:srgbClr val="C00000"/>
                </a:solidFill>
                <a:latin typeface="华文楷体" pitchFamily="2" charset="-122"/>
                <a:ea typeface="华文楷体" pitchFamily="2" charset="-122"/>
              </a:rPr>
              <a:t>李贽称秦始皇为</a:t>
            </a:r>
            <a:r>
              <a:rPr lang="zh-CN" altLang="en-US" sz="1200" b="1" dirty="0" smtClean="0">
                <a:solidFill>
                  <a:srgbClr val="C00000"/>
                </a:solidFill>
                <a:latin typeface="华文楷体" pitchFamily="2" charset="-122"/>
                <a:ea typeface="华文楷体" pitchFamily="2" charset="-122"/>
              </a:rPr>
              <a:t>“千古一帝”，</a:t>
            </a:r>
            <a:endParaRPr lang="en-US" altLang="zh-CN" sz="1200" b="1" dirty="0" smtClean="0">
              <a:solidFill>
                <a:srgbClr val="C00000"/>
              </a:solidFill>
              <a:latin typeface="华文楷体" pitchFamily="2" charset="-122"/>
              <a:ea typeface="华文楷体" pitchFamily="2" charset="-122"/>
            </a:endParaRPr>
          </a:p>
          <a:p>
            <a:pPr>
              <a:lnSpc>
                <a:spcPct val="200000"/>
              </a:lnSpc>
            </a:pPr>
            <a:r>
              <a:rPr lang="zh-CN" altLang="en-US" sz="1200" b="1" dirty="0">
                <a:solidFill>
                  <a:srgbClr val="C00000"/>
                </a:solidFill>
                <a:latin typeface="华文楷体" pitchFamily="2" charset="-122"/>
                <a:ea typeface="华文楷体" pitchFamily="2" charset="-122"/>
              </a:rPr>
              <a:t>请</a:t>
            </a:r>
            <a:r>
              <a:rPr lang="zh-CN" altLang="en-US" sz="1200" b="1" dirty="0" smtClean="0">
                <a:solidFill>
                  <a:srgbClr val="C00000"/>
                </a:solidFill>
                <a:latin typeface="华文楷体" pitchFamily="2" charset="-122"/>
                <a:ea typeface="华文楷体" pitchFamily="2" charset="-122"/>
              </a:rPr>
              <a:t>你结合所学知识给予评价。</a:t>
            </a:r>
            <a:r>
              <a:rPr lang="en-US" altLang="zh-CN" sz="1200" b="1" dirty="0" smtClean="0">
                <a:solidFill>
                  <a:srgbClr val="C00000"/>
                </a:solidFill>
                <a:latin typeface="华文楷体" pitchFamily="2" charset="-122"/>
                <a:ea typeface="华文楷体" pitchFamily="2" charset="-122"/>
              </a:rPr>
              <a:t>          </a:t>
            </a:r>
            <a:endParaRPr lang="en-US" altLang="zh-CN" sz="1200" b="1" dirty="0">
              <a:solidFill>
                <a:srgbClr val="C00000"/>
              </a:solidFill>
              <a:latin typeface="华文楷体" pitchFamily="2" charset="-122"/>
              <a:ea typeface="华文楷体" pitchFamily="2" charset="-122"/>
            </a:endParaRPr>
          </a:p>
        </p:txBody>
      </p:sp>
      <p:sp>
        <p:nvSpPr>
          <p:cNvPr id="11" name="Triangle 201"/>
          <p:cNvSpPr/>
          <p:nvPr/>
        </p:nvSpPr>
        <p:spPr>
          <a:xfrm rot="10800000">
            <a:off x="788405" y="0"/>
            <a:ext cx="412746" cy="137467"/>
          </a:xfrm>
          <a:prstGeom prst="triangle">
            <a:avLst/>
          </a:prstGeom>
          <a:blipFill>
            <a:blip r:embed="rId5"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pic>
        <p:nvPicPr>
          <p:cNvPr id="12" name="图片 11"/>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t="93992" b="5138"/>
          <a:stretch>
            <a:fillRect/>
          </a:stretch>
        </p:blipFill>
        <p:spPr>
          <a:xfrm>
            <a:off x="-12039" y="3174277"/>
            <a:ext cx="5773077" cy="65811"/>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4027786" y="106941"/>
            <a:ext cx="1606806" cy="276999"/>
          </a:xfrm>
          <a:prstGeom prst="rect">
            <a:avLst/>
          </a:prstGeom>
          <a:solidFill>
            <a:schemeClr val="bg1"/>
          </a:solidFill>
        </p:spPr>
        <p:txBody>
          <a:bodyPr wrap="square" rtlCol="0">
            <a:spAutoFit/>
          </a:bodyPr>
          <a:lstStyle/>
          <a:p>
            <a:pPr algn="ctr"/>
            <a:r>
              <a:rPr lang="zh-CN" altLang="en-US" sz="1200" dirty="0" smtClean="0">
                <a:latin typeface="楷体" pitchFamily="49" charset="-122"/>
                <a:ea typeface="楷体" pitchFamily="49" charset="-122"/>
              </a:rPr>
              <a:t>研读教材，回答问题</a:t>
            </a:r>
            <a:endParaRPr lang="zh-CN" altLang="en-US" sz="1200" dirty="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84"/>
                                        </p:tgtEl>
                                        <p:attrNameLst>
                                          <p:attrName>style.visibility</p:attrName>
                                        </p:attrNameLst>
                                      </p:cBhvr>
                                      <p:to>
                                        <p:strVal val="visible"/>
                                      </p:to>
                                    </p:set>
                                    <p:animEffect transition="in" filter="blinds(horizontal)">
                                      <p:cBhvr>
                                        <p:cTn id="7" dur="5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2491649" y="500066"/>
            <a:ext cx="777740" cy="770421"/>
          </a:xfrm>
          <a:prstGeom prst="rect">
            <a:avLst/>
          </a:prstGeom>
        </p:spPr>
      </p:pic>
      <p:sp>
        <p:nvSpPr>
          <p:cNvPr id="19" name="矩形 18"/>
          <p:cNvSpPr/>
          <p:nvPr/>
        </p:nvSpPr>
        <p:spPr>
          <a:xfrm>
            <a:off x="1497470" y="1486840"/>
            <a:ext cx="2935329" cy="580816"/>
          </a:xfrm>
          <a:prstGeom prst="rect">
            <a:avLst/>
          </a:prstGeom>
        </p:spPr>
        <p:txBody>
          <a:bodyPr wrap="square" lIns="57607" tIns="28804" rIns="57607" bIns="28804">
            <a:spAutoFit/>
          </a:bodyPr>
          <a:lstStyle/>
          <a:p>
            <a:pPr algn="r"/>
            <a:r>
              <a:rPr lang="zh-CN" altLang="en-US" sz="3400" b="1" spc="189"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1658699" y="2209660"/>
            <a:ext cx="2649556" cy="213982"/>
          </a:xfrm>
          <a:prstGeom prst="rect">
            <a:avLst/>
          </a:prstGeom>
        </p:spPr>
        <p:txBody>
          <a:bodyPr wrap="square" lIns="57607" tIns="28804" rIns="57607" bIns="28804">
            <a:spAutoFit/>
          </a:bodyPr>
          <a:lstStyle/>
          <a:p>
            <a:pPr algn="ctr">
              <a:lnSpc>
                <a:spcPct val="150000"/>
              </a:lnSpc>
            </a:pPr>
            <a:r>
              <a:rPr lang="zh-CN" altLang="en-US" spc="142"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pic>
        <p:nvPicPr>
          <p:cNvPr id="7" name="图片 5" descr="秦始皇.jpg"/>
          <p:cNvPicPr>
            <a:picLocks noChangeAspect="1"/>
          </p:cNvPicPr>
          <p:nvPr/>
        </p:nvPicPr>
        <p:blipFill>
          <a:blip r:embed="rId4" cstate="print"/>
          <a:srcRect/>
          <a:stretch>
            <a:fillRect/>
          </a:stretch>
        </p:blipFill>
        <p:spPr bwMode="auto">
          <a:xfrm>
            <a:off x="339509" y="1398221"/>
            <a:ext cx="1081088" cy="1343025"/>
          </a:xfrm>
          <a:prstGeom prst="rect">
            <a:avLst/>
          </a:prstGeom>
          <a:noFill/>
          <a:ln w="9525">
            <a:noFill/>
            <a:miter lim="800000"/>
            <a:headEnd/>
            <a:tailEnd/>
          </a:ln>
        </p:spPr>
      </p:pic>
      <p:sp>
        <p:nvSpPr>
          <p:cNvPr id="8" name="矩形 2"/>
          <p:cNvSpPr>
            <a:spLocks noChangeArrowheads="1"/>
          </p:cNvSpPr>
          <p:nvPr/>
        </p:nvSpPr>
        <p:spPr bwMode="auto">
          <a:xfrm>
            <a:off x="1415056" y="1214865"/>
            <a:ext cx="4125809" cy="421270"/>
          </a:xfrm>
          <a:prstGeom prst="rect">
            <a:avLst/>
          </a:prstGeom>
          <a:noFill/>
          <a:ln w="9525">
            <a:noFill/>
            <a:miter lim="800000"/>
            <a:headEnd/>
            <a:tailEnd/>
          </a:ln>
        </p:spPr>
        <p:txBody>
          <a:bodyPr wrap="none" lIns="51435" tIns="25718" rIns="51435" bIns="25718">
            <a:spAutoFit/>
          </a:bodyPr>
          <a:lstStyle/>
          <a:p>
            <a:r>
              <a:rPr lang="zh-CN" altLang="en-US" sz="2400" b="1" dirty="0" smtClean="0">
                <a:latin typeface="+mn-ea"/>
              </a:rPr>
              <a:t>秦始皇治理国家的措施及影响</a:t>
            </a:r>
            <a:endParaRPr lang="en-US" altLang="zh-CN" sz="2400" b="1" dirty="0">
              <a:latin typeface="+mn-ea"/>
            </a:endParaRPr>
          </a:p>
        </p:txBody>
      </p:sp>
      <p:sp>
        <p:nvSpPr>
          <p:cNvPr id="11" name="Oval 5"/>
          <p:cNvSpPr>
            <a:spLocks noChangeArrowheads="1"/>
          </p:cNvSpPr>
          <p:nvPr/>
        </p:nvSpPr>
        <p:spPr bwMode="gray">
          <a:xfrm>
            <a:off x="127330" y="187002"/>
            <a:ext cx="5494338" cy="561743"/>
          </a:xfrm>
          <a:prstGeom prst="ellipse">
            <a:avLst/>
          </a:prstGeom>
          <a:blipFill>
            <a:blip r:embed="rId5" cstate="print">
              <a:duotone>
                <a:schemeClr val="accent1">
                  <a:shade val="45000"/>
                  <a:satMod val="135000"/>
                </a:schemeClr>
                <a:prstClr val="white"/>
              </a:duotone>
            </a:blip>
            <a:stretch>
              <a:fillRect/>
            </a:stretch>
          </a:blipFill>
          <a:ln>
            <a:noFill/>
          </a:ln>
          <a:effectLst>
            <a:outerShdw dist="107763" dir="2700000" algn="ctr" rotWithShape="0">
              <a:schemeClr val="bg2">
                <a:alpha val="50000"/>
              </a:schemeClr>
            </a:outerShdw>
          </a:effectLst>
        </p:spPr>
        <p:txBody>
          <a:bodyPr lIns="27642" tIns="26874" rIns="27642" bIns="26874" anchor="ctr" anchorCtr="1"/>
          <a:lstStyle/>
          <a:p>
            <a:pPr>
              <a:lnSpc>
                <a:spcPct val="150000"/>
              </a:lnSpc>
            </a:pPr>
            <a:r>
              <a:rPr lang="zh-CN" altLang="en-US" sz="1200" dirty="0" smtClean="0">
                <a:latin typeface="楷体" pitchFamily="49" charset="-122"/>
                <a:ea typeface="楷体" pitchFamily="49" charset="-122"/>
              </a:rPr>
              <a:t>教材必修</a:t>
            </a:r>
            <a:r>
              <a:rPr lang="en-US" altLang="zh-CN" sz="1200" dirty="0" smtClean="0">
                <a:latin typeface="楷体" pitchFamily="49" charset="-122"/>
                <a:ea typeface="楷体" pitchFamily="49" charset="-122"/>
              </a:rPr>
              <a:t>1        </a:t>
            </a:r>
            <a:r>
              <a:rPr lang="zh-CN" altLang="en-US" sz="1200" dirty="0" smtClean="0">
                <a:latin typeface="楷体" pitchFamily="49" charset="-122"/>
                <a:ea typeface="楷体" pitchFamily="49" charset="-122"/>
              </a:rPr>
              <a:t>第</a:t>
            </a:r>
            <a:r>
              <a:rPr lang="en-US" altLang="zh-CN" sz="1200" dirty="0" smtClean="0">
                <a:latin typeface="楷体" pitchFamily="49" charset="-122"/>
                <a:ea typeface="楷体" pitchFamily="49" charset="-122"/>
              </a:rPr>
              <a:t>2</a:t>
            </a:r>
            <a:r>
              <a:rPr lang="zh-CN" altLang="en-US" sz="1200" dirty="0" smtClean="0">
                <a:latin typeface="楷体" pitchFamily="49" charset="-122"/>
                <a:ea typeface="楷体" pitchFamily="49" charset="-122"/>
              </a:rPr>
              <a:t>课   中央集权制度的确立</a:t>
            </a:r>
            <a:endParaRPr lang="en-US" altLang="zh-CN" sz="1200" dirty="0" smtClean="0">
              <a:latin typeface="楷体" pitchFamily="49" charset="-122"/>
              <a:ea typeface="楷体" pitchFamily="49" charset="-122"/>
            </a:endParaRPr>
          </a:p>
          <a:p>
            <a:pPr>
              <a:lnSpc>
                <a:spcPct val="150000"/>
              </a:lnSpc>
            </a:pPr>
            <a:r>
              <a:rPr lang="zh-CN" altLang="en-US" sz="1200" dirty="0" smtClean="0">
                <a:latin typeface="楷体" pitchFamily="49" charset="-122"/>
                <a:ea typeface="楷体" pitchFamily="49" charset="-122"/>
              </a:rPr>
              <a:t>教材选修人物     第</a:t>
            </a:r>
            <a:r>
              <a:rPr lang="en-US" altLang="zh-CN" sz="1200" dirty="0" smtClean="0">
                <a:latin typeface="楷体" pitchFamily="49" charset="-122"/>
                <a:ea typeface="楷体" pitchFamily="49" charset="-122"/>
              </a:rPr>
              <a:t>4</a:t>
            </a:r>
            <a:r>
              <a:rPr lang="zh-CN" altLang="en-US" sz="1200" dirty="0" smtClean="0">
                <a:latin typeface="楷体" pitchFamily="49" charset="-122"/>
                <a:ea typeface="楷体" pitchFamily="49" charset="-122"/>
              </a:rPr>
              <a:t>课   “千古一帝”秦始皇 </a:t>
            </a:r>
            <a:endParaRPr lang="zh-CN" altLang="en-US" sz="1200" dirty="0">
              <a:latin typeface="楷体" pitchFamily="49" charset="-122"/>
              <a:ea typeface="楷体" pitchFamily="49" charset="-122"/>
            </a:endParaRPr>
          </a:p>
        </p:txBody>
      </p:sp>
      <p:sp>
        <p:nvSpPr>
          <p:cNvPr id="12" name="矩形 11"/>
          <p:cNvSpPr/>
          <p:nvPr/>
        </p:nvSpPr>
        <p:spPr>
          <a:xfrm>
            <a:off x="481321" y="324341"/>
            <a:ext cx="646331" cy="326051"/>
          </a:xfrm>
          <a:prstGeom prst="rect">
            <a:avLst/>
          </a:prstGeom>
        </p:spPr>
        <p:txBody>
          <a:bodyPr wrap="none">
            <a:spAutoFit/>
          </a:bodyPr>
          <a:lstStyle/>
          <a:p>
            <a:pPr>
              <a:lnSpc>
                <a:spcPct val="150000"/>
              </a:lnSpc>
            </a:pPr>
            <a:r>
              <a:rPr lang="zh-CN" altLang="en-US" sz="1200" dirty="0" smtClean="0">
                <a:latin typeface="楷体" pitchFamily="49" charset="-122"/>
                <a:ea typeface="楷体" pitchFamily="49" charset="-122"/>
              </a:rPr>
              <a:t>岳麓版</a:t>
            </a:r>
            <a:endParaRPr lang="zh-CN" altLang="en-US" sz="1200" dirty="0">
              <a:latin typeface="楷体" pitchFamily="49" charset="-122"/>
              <a:ea typeface="楷体" pitchFamily="49" charset="-122"/>
            </a:endParaRPr>
          </a:p>
        </p:txBody>
      </p:sp>
    </p:spTree>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7"/>
          <p:cNvSpPr>
            <a:spLocks noChangeArrowheads="1"/>
          </p:cNvSpPr>
          <p:nvPr/>
        </p:nvSpPr>
        <p:spPr bwMode="auto">
          <a:xfrm>
            <a:off x="190832" y="103368"/>
            <a:ext cx="3125536" cy="328937"/>
          </a:xfrm>
          <a:prstGeom prst="rect">
            <a:avLst/>
          </a:prstGeom>
          <a:noFill/>
          <a:ln w="9525">
            <a:noFill/>
            <a:miter lim="800000"/>
            <a:headEnd/>
            <a:tailEnd/>
          </a:ln>
        </p:spPr>
        <p:txBody>
          <a:bodyPr wrap="none" lIns="51435" tIns="25718" rIns="51435" bIns="25718">
            <a:spAutoFit/>
          </a:bodyPr>
          <a:lstStyle/>
          <a:p>
            <a:r>
              <a:rPr lang="zh-CN" altLang="en-US" sz="1800" b="1" dirty="0" smtClean="0">
                <a:latin typeface="+mn-ea"/>
              </a:rPr>
              <a:t>秦始皇</a:t>
            </a:r>
            <a:r>
              <a:rPr lang="zh-CN" altLang="en-US" sz="1800" b="1" dirty="0">
                <a:latin typeface="+mn-ea"/>
              </a:rPr>
              <a:t>治理国家的措施及影响</a:t>
            </a:r>
            <a:endParaRPr lang="en-US" altLang="zh-CN" sz="1800" b="1" dirty="0">
              <a:latin typeface="+mn-ea"/>
            </a:endParaRPr>
          </a:p>
        </p:txBody>
      </p:sp>
      <p:sp>
        <p:nvSpPr>
          <p:cNvPr id="37892" name="TextBox 16"/>
          <p:cNvSpPr txBox="1">
            <a:spLocks noChangeArrowheads="1"/>
          </p:cNvSpPr>
          <p:nvPr/>
        </p:nvSpPr>
        <p:spPr bwMode="auto">
          <a:xfrm>
            <a:off x="396417" y="531584"/>
            <a:ext cx="5126983" cy="2544928"/>
          </a:xfrm>
          <a:prstGeom prst="rect">
            <a:avLst/>
          </a:prstGeom>
          <a:noFill/>
          <a:ln w="9525">
            <a:noFill/>
            <a:miter lim="800000"/>
            <a:headEnd/>
            <a:tailEnd/>
          </a:ln>
        </p:spPr>
        <p:txBody>
          <a:bodyPr wrap="square" lIns="51435" tIns="25718" rIns="51435" bIns="25718">
            <a:spAutoFit/>
          </a:bodyPr>
          <a:lstStyle/>
          <a:p>
            <a:pPr>
              <a:lnSpc>
                <a:spcPct val="150000"/>
              </a:lnSpc>
            </a:pPr>
            <a:r>
              <a:rPr lang="en-US" altLang="zh-CN" sz="1200" b="1" dirty="0" smtClean="0">
                <a:latin typeface="+mn-ea"/>
                <a:ea typeface="+mn-ea"/>
              </a:rPr>
              <a:t>   </a:t>
            </a:r>
            <a:r>
              <a:rPr lang="en-US" altLang="zh-CN" sz="1200" b="1" dirty="0" smtClean="0">
                <a:latin typeface="+mn-ea"/>
                <a:ea typeface="+mn-ea"/>
              </a:rPr>
              <a:t>1</a:t>
            </a:r>
            <a:r>
              <a:rPr lang="en-US" altLang="zh-CN" sz="1200" b="1" dirty="0" smtClean="0">
                <a:latin typeface="+mn-ea"/>
              </a:rPr>
              <a:t>.</a:t>
            </a:r>
            <a:r>
              <a:rPr lang="zh-CN" altLang="en-US" sz="1200" b="1" dirty="0" smtClean="0">
                <a:latin typeface="+mn-ea"/>
                <a:ea typeface="+mn-ea"/>
              </a:rPr>
              <a:t>政治上</a:t>
            </a:r>
            <a:endParaRPr lang="en-US" altLang="zh-CN" sz="1200" b="1" dirty="0">
              <a:latin typeface="+mn-ea"/>
              <a:ea typeface="+mn-ea"/>
            </a:endParaRPr>
          </a:p>
          <a:p>
            <a:pPr>
              <a:lnSpc>
                <a:spcPct val="150000"/>
              </a:lnSpc>
            </a:pPr>
            <a:r>
              <a:rPr lang="en-US" altLang="zh-CN" sz="1200" dirty="0">
                <a:latin typeface="+mn-ea"/>
                <a:ea typeface="+mn-ea"/>
              </a:rPr>
              <a:t> </a:t>
            </a:r>
            <a:r>
              <a:rPr lang="en-US" altLang="zh-CN" sz="1200" dirty="0" smtClean="0">
                <a:latin typeface="+mn-ea"/>
                <a:ea typeface="+mn-ea"/>
              </a:rPr>
              <a:t>  </a:t>
            </a:r>
            <a:r>
              <a:rPr lang="zh-CN" altLang="en-US" sz="1200" dirty="0" smtClean="0">
                <a:latin typeface="+mn-ea"/>
                <a:ea typeface="+mn-ea"/>
              </a:rPr>
              <a:t>（</a:t>
            </a:r>
            <a:r>
              <a:rPr lang="en-US" altLang="zh-CN" sz="1200" dirty="0" smtClean="0">
                <a:latin typeface="+mn-ea"/>
                <a:ea typeface="+mn-ea"/>
              </a:rPr>
              <a:t>1</a:t>
            </a:r>
            <a:r>
              <a:rPr lang="zh-CN" altLang="en-US" sz="1200" dirty="0" smtClean="0">
                <a:latin typeface="+mn-ea"/>
                <a:ea typeface="+mn-ea"/>
              </a:rPr>
              <a:t>）政治</a:t>
            </a:r>
            <a:r>
              <a:rPr lang="zh-CN" altLang="en-US" sz="1200" dirty="0">
                <a:latin typeface="+mn-ea"/>
                <a:ea typeface="+mn-ea"/>
              </a:rPr>
              <a:t>制度（略</a:t>
            </a:r>
            <a:r>
              <a:rPr lang="zh-CN" altLang="en-US" sz="1200" dirty="0" smtClean="0">
                <a:latin typeface="+mn-ea"/>
                <a:ea typeface="+mn-ea"/>
              </a:rPr>
              <a:t>）       </a:t>
            </a:r>
            <a:r>
              <a:rPr lang="en-US" altLang="zh-CN" sz="1200" dirty="0" smtClean="0">
                <a:latin typeface="+mn-ea"/>
                <a:ea typeface="+mn-ea"/>
              </a:rPr>
              <a:t>        </a:t>
            </a:r>
            <a:r>
              <a:rPr lang="zh-CN" altLang="en-US" sz="1200" dirty="0" smtClean="0">
                <a:latin typeface="+mn-ea"/>
                <a:ea typeface="+mn-ea"/>
              </a:rPr>
              <a:t>（</a:t>
            </a:r>
            <a:r>
              <a:rPr lang="en-US" altLang="zh-CN" sz="1200" dirty="0" smtClean="0">
                <a:latin typeface="+mn-ea"/>
                <a:ea typeface="+mn-ea"/>
              </a:rPr>
              <a:t>2</a:t>
            </a:r>
            <a:r>
              <a:rPr lang="zh-CN" altLang="en-US" sz="1200" dirty="0" smtClean="0">
                <a:latin typeface="+mn-ea"/>
                <a:ea typeface="+mn-ea"/>
              </a:rPr>
              <a:t>）法律制度 </a:t>
            </a:r>
            <a:r>
              <a:rPr lang="en-US" altLang="zh-CN" sz="1200" dirty="0" smtClean="0">
                <a:latin typeface="+mn-ea"/>
              </a:rPr>
              <a:t>(</a:t>
            </a:r>
            <a:r>
              <a:rPr lang="zh-CN" altLang="en-US" sz="1200" dirty="0" smtClean="0">
                <a:latin typeface="+mn-ea"/>
              </a:rPr>
              <a:t>略）</a:t>
            </a:r>
            <a:endParaRPr lang="en-US" altLang="zh-CN" sz="1200" dirty="0">
              <a:latin typeface="+mn-ea"/>
              <a:ea typeface="+mn-ea"/>
            </a:endParaRPr>
          </a:p>
          <a:p>
            <a:pPr>
              <a:lnSpc>
                <a:spcPct val="150000"/>
              </a:lnSpc>
            </a:pPr>
            <a:r>
              <a:rPr lang="en-US" altLang="zh-CN" sz="1200" dirty="0" smtClean="0">
                <a:latin typeface="+mn-ea"/>
                <a:ea typeface="+mn-ea"/>
              </a:rPr>
              <a:t>   </a:t>
            </a:r>
            <a:r>
              <a:rPr lang="zh-CN" altLang="en-US" sz="1200" dirty="0" smtClean="0">
                <a:latin typeface="+mn-ea"/>
                <a:ea typeface="+mn-ea"/>
              </a:rPr>
              <a:t>（</a:t>
            </a:r>
            <a:r>
              <a:rPr lang="en-US" altLang="zh-CN" sz="1200" dirty="0" smtClean="0">
                <a:latin typeface="+mn-ea"/>
                <a:ea typeface="+mn-ea"/>
              </a:rPr>
              <a:t>3</a:t>
            </a:r>
            <a:r>
              <a:rPr lang="zh-CN" altLang="en-US" sz="1200" dirty="0" smtClean="0">
                <a:latin typeface="+mn-ea"/>
                <a:ea typeface="+mn-ea"/>
              </a:rPr>
              <a:t>）选拔与考察</a:t>
            </a:r>
            <a:r>
              <a:rPr lang="zh-CN" altLang="en-US" sz="1200" dirty="0" smtClean="0">
                <a:latin typeface="+mn-ea"/>
                <a:ea typeface="+mn-ea"/>
              </a:rPr>
              <a:t>制度       </a:t>
            </a:r>
            <a:r>
              <a:rPr lang="en-US" altLang="zh-CN" sz="1200" dirty="0" smtClean="0">
                <a:latin typeface="+mn-ea"/>
                <a:ea typeface="+mn-ea"/>
              </a:rPr>
              <a:t>        </a:t>
            </a:r>
            <a:r>
              <a:rPr lang="zh-CN" altLang="en-US" sz="1200" dirty="0" smtClean="0">
                <a:latin typeface="+mn-ea"/>
                <a:ea typeface="+mn-ea"/>
              </a:rPr>
              <a:t>（</a:t>
            </a:r>
            <a:r>
              <a:rPr lang="en-US" altLang="zh-CN" sz="1200" dirty="0" smtClean="0">
                <a:latin typeface="+mn-ea"/>
                <a:ea typeface="+mn-ea"/>
              </a:rPr>
              <a:t>4</a:t>
            </a:r>
            <a:r>
              <a:rPr lang="zh-CN" altLang="en-US" sz="1200" dirty="0" smtClean="0">
                <a:latin typeface="+mn-ea"/>
                <a:ea typeface="+mn-ea"/>
              </a:rPr>
              <a:t>）民族关系与开疆拓土</a:t>
            </a:r>
            <a:r>
              <a:rPr lang="en-US" altLang="zh-CN" sz="1200" dirty="0" smtClean="0">
                <a:latin typeface="+mn-ea"/>
                <a:ea typeface="+mn-ea"/>
              </a:rPr>
              <a:t>(</a:t>
            </a:r>
            <a:r>
              <a:rPr lang="zh-CN" altLang="en-US" sz="1200" dirty="0" smtClean="0">
                <a:latin typeface="+mn-ea"/>
                <a:ea typeface="+mn-ea"/>
              </a:rPr>
              <a:t>略）</a:t>
            </a:r>
            <a:endParaRPr lang="en-US" altLang="zh-CN" sz="1200" dirty="0" smtClean="0">
              <a:latin typeface="+mn-ea"/>
              <a:ea typeface="+mn-ea"/>
            </a:endParaRPr>
          </a:p>
          <a:p>
            <a:pPr>
              <a:lnSpc>
                <a:spcPct val="150000"/>
              </a:lnSpc>
            </a:pPr>
            <a:r>
              <a:rPr lang="en-US" altLang="zh-CN" sz="1200" b="1" dirty="0" smtClean="0">
                <a:latin typeface="+mn-ea"/>
                <a:ea typeface="+mn-ea"/>
              </a:rPr>
              <a:t>   2</a:t>
            </a:r>
            <a:r>
              <a:rPr lang="en-US" altLang="zh-CN" sz="1200" b="1" dirty="0" smtClean="0">
                <a:latin typeface="+mn-ea"/>
              </a:rPr>
              <a:t>.</a:t>
            </a:r>
            <a:r>
              <a:rPr lang="zh-CN" altLang="en-US" sz="1200" b="1" dirty="0" smtClean="0">
                <a:latin typeface="+mn-ea"/>
                <a:ea typeface="+mn-ea"/>
              </a:rPr>
              <a:t>经济上</a:t>
            </a:r>
            <a:endParaRPr lang="en-US" altLang="zh-CN" sz="1200" b="1" dirty="0" smtClean="0">
              <a:latin typeface="+mn-ea"/>
              <a:ea typeface="+mn-ea"/>
            </a:endParaRPr>
          </a:p>
          <a:p>
            <a:pPr>
              <a:lnSpc>
                <a:spcPct val="150000"/>
              </a:lnSpc>
            </a:pPr>
            <a:r>
              <a:rPr lang="en-US" altLang="zh-CN" sz="1200" dirty="0" smtClean="0">
                <a:latin typeface="+mn-ea"/>
                <a:ea typeface="+mn-ea"/>
              </a:rPr>
              <a:t>   </a:t>
            </a:r>
            <a:r>
              <a:rPr lang="zh-CN" altLang="en-US" sz="1200" dirty="0" smtClean="0">
                <a:latin typeface="+mn-ea"/>
                <a:ea typeface="+mn-ea"/>
              </a:rPr>
              <a:t>（</a:t>
            </a:r>
            <a:r>
              <a:rPr lang="en-US" altLang="zh-CN" sz="1200" dirty="0" smtClean="0">
                <a:latin typeface="+mn-ea"/>
                <a:ea typeface="+mn-ea"/>
              </a:rPr>
              <a:t>1</a:t>
            </a:r>
            <a:r>
              <a:rPr lang="zh-CN" altLang="en-US" sz="1200" dirty="0" smtClean="0">
                <a:latin typeface="+mn-ea"/>
                <a:ea typeface="+mn-ea"/>
              </a:rPr>
              <a:t>）“</a:t>
            </a:r>
            <a:r>
              <a:rPr lang="zh-CN" altLang="en-US" sz="1200" dirty="0">
                <a:latin typeface="+mn-ea"/>
                <a:ea typeface="+mn-ea"/>
              </a:rPr>
              <a:t>使黔首</a:t>
            </a:r>
            <a:r>
              <a:rPr lang="zh-CN" altLang="en-US" sz="1200" dirty="0" smtClean="0">
                <a:latin typeface="+mn-ea"/>
                <a:ea typeface="+mn-ea"/>
              </a:rPr>
              <a:t>自</a:t>
            </a:r>
            <a:r>
              <a:rPr lang="zh-CN" altLang="en-US" sz="1200" dirty="0" smtClean="0">
                <a:latin typeface="+mn-ea"/>
              </a:rPr>
              <a:t>实</a:t>
            </a:r>
            <a:r>
              <a:rPr lang="zh-CN" altLang="en-US" sz="1200" dirty="0" smtClean="0">
                <a:latin typeface="+mn-ea"/>
                <a:ea typeface="+mn-ea"/>
              </a:rPr>
              <a:t>田”            （</a:t>
            </a:r>
            <a:r>
              <a:rPr lang="en-US" altLang="zh-CN" sz="1200" dirty="0" smtClean="0">
                <a:latin typeface="+mn-ea"/>
                <a:ea typeface="+mn-ea"/>
              </a:rPr>
              <a:t>2</a:t>
            </a:r>
            <a:r>
              <a:rPr lang="zh-CN" altLang="en-US" sz="1200" dirty="0" smtClean="0">
                <a:latin typeface="+mn-ea"/>
                <a:ea typeface="+mn-ea"/>
              </a:rPr>
              <a:t>）奖励</a:t>
            </a:r>
            <a:r>
              <a:rPr lang="zh-CN" altLang="en-US" sz="1200" dirty="0">
                <a:latin typeface="+mn-ea"/>
                <a:ea typeface="+mn-ea"/>
              </a:rPr>
              <a:t>移民垦荒</a:t>
            </a:r>
            <a:endParaRPr lang="en-US" altLang="zh-CN" sz="1200" dirty="0">
              <a:latin typeface="+mn-ea"/>
              <a:ea typeface="+mn-ea"/>
            </a:endParaRPr>
          </a:p>
          <a:p>
            <a:pPr>
              <a:lnSpc>
                <a:spcPct val="150000"/>
              </a:lnSpc>
            </a:pPr>
            <a:r>
              <a:rPr lang="en-US" altLang="zh-CN" sz="1200" dirty="0">
                <a:latin typeface="+mn-ea"/>
                <a:ea typeface="+mn-ea"/>
              </a:rPr>
              <a:t> </a:t>
            </a:r>
            <a:r>
              <a:rPr lang="en-US" altLang="zh-CN" sz="1200" dirty="0" smtClean="0">
                <a:latin typeface="+mn-ea"/>
                <a:ea typeface="+mn-ea"/>
              </a:rPr>
              <a:t>  </a:t>
            </a:r>
            <a:r>
              <a:rPr lang="zh-CN" altLang="en-US" sz="1200" dirty="0" smtClean="0">
                <a:latin typeface="+mn-ea"/>
                <a:ea typeface="+mn-ea"/>
              </a:rPr>
              <a:t>（</a:t>
            </a:r>
            <a:r>
              <a:rPr lang="en-US" altLang="zh-CN" sz="1200" dirty="0" smtClean="0">
                <a:latin typeface="+mn-ea"/>
                <a:ea typeface="+mn-ea"/>
              </a:rPr>
              <a:t>3</a:t>
            </a:r>
            <a:r>
              <a:rPr lang="zh-CN" altLang="en-US" sz="1200" dirty="0" smtClean="0">
                <a:latin typeface="+mn-ea"/>
                <a:ea typeface="+mn-ea"/>
              </a:rPr>
              <a:t>）统一</a:t>
            </a:r>
            <a:r>
              <a:rPr lang="zh-CN" altLang="en-US" sz="1200" dirty="0">
                <a:latin typeface="+mn-ea"/>
                <a:ea typeface="+mn-ea"/>
              </a:rPr>
              <a:t>币制和</a:t>
            </a:r>
            <a:r>
              <a:rPr lang="zh-CN" altLang="en-US" sz="1200" dirty="0" smtClean="0">
                <a:latin typeface="+mn-ea"/>
                <a:ea typeface="+mn-ea"/>
              </a:rPr>
              <a:t>度量衡</a:t>
            </a:r>
            <a:r>
              <a:rPr lang="en-US" altLang="zh-CN" sz="1200" dirty="0" smtClean="0">
                <a:latin typeface="+mn-ea"/>
                <a:ea typeface="+mn-ea"/>
              </a:rPr>
              <a:t>            </a:t>
            </a:r>
            <a:r>
              <a:rPr lang="zh-CN" altLang="en-US" sz="1200" dirty="0" smtClean="0">
                <a:latin typeface="+mn-ea"/>
                <a:ea typeface="+mn-ea"/>
              </a:rPr>
              <a:t>（</a:t>
            </a:r>
            <a:r>
              <a:rPr lang="en-US" altLang="zh-CN" sz="1200" dirty="0" smtClean="0">
                <a:latin typeface="+mn-ea"/>
                <a:ea typeface="+mn-ea"/>
              </a:rPr>
              <a:t>4</a:t>
            </a:r>
            <a:r>
              <a:rPr lang="zh-CN" altLang="en-US" sz="1200" dirty="0" smtClean="0">
                <a:latin typeface="+mn-ea"/>
                <a:ea typeface="+mn-ea"/>
              </a:rPr>
              <a:t>）统一</a:t>
            </a:r>
            <a:r>
              <a:rPr lang="zh-CN" altLang="en-US" sz="1200" dirty="0">
                <a:latin typeface="+mn-ea"/>
                <a:ea typeface="+mn-ea"/>
              </a:rPr>
              <a:t>车轨</a:t>
            </a:r>
          </a:p>
          <a:p>
            <a:pPr>
              <a:lnSpc>
                <a:spcPct val="150000"/>
              </a:lnSpc>
            </a:pPr>
            <a:r>
              <a:rPr lang="en-US" altLang="zh-CN" sz="1200" b="1" dirty="0" smtClean="0">
                <a:latin typeface="+mn-ea"/>
                <a:ea typeface="+mn-ea"/>
              </a:rPr>
              <a:t>   3</a:t>
            </a:r>
            <a:r>
              <a:rPr lang="en-US" altLang="zh-CN" sz="1200" b="1" dirty="0">
                <a:latin typeface="+mn-ea"/>
                <a:ea typeface="+mn-ea"/>
              </a:rPr>
              <a:t>.</a:t>
            </a:r>
            <a:r>
              <a:rPr lang="zh-CN" altLang="en-US" sz="1200" b="1" dirty="0">
                <a:latin typeface="+mn-ea"/>
                <a:ea typeface="+mn-ea"/>
              </a:rPr>
              <a:t>思想</a:t>
            </a:r>
            <a:r>
              <a:rPr lang="zh-CN" altLang="en-US" sz="1200" b="1" dirty="0" smtClean="0">
                <a:latin typeface="+mn-ea"/>
                <a:ea typeface="+mn-ea"/>
              </a:rPr>
              <a:t>文化</a:t>
            </a:r>
            <a:endParaRPr lang="en-US" altLang="zh-CN" sz="1200" b="1" dirty="0">
              <a:latin typeface="+mn-ea"/>
              <a:ea typeface="+mn-ea"/>
            </a:endParaRPr>
          </a:p>
          <a:p>
            <a:pPr>
              <a:lnSpc>
                <a:spcPct val="150000"/>
              </a:lnSpc>
            </a:pPr>
            <a:r>
              <a:rPr lang="en-US" altLang="zh-CN" sz="1200" dirty="0" smtClean="0">
                <a:latin typeface="+mn-ea"/>
                <a:ea typeface="+mn-ea"/>
              </a:rPr>
              <a:t>   </a:t>
            </a:r>
            <a:r>
              <a:rPr lang="zh-CN" altLang="en-US" sz="1200" dirty="0" smtClean="0">
                <a:latin typeface="+mn-ea"/>
                <a:ea typeface="+mn-ea"/>
              </a:rPr>
              <a:t>（</a:t>
            </a:r>
            <a:r>
              <a:rPr lang="en-US" altLang="zh-CN" sz="1200" dirty="0" smtClean="0">
                <a:latin typeface="+mn-ea"/>
                <a:ea typeface="+mn-ea"/>
              </a:rPr>
              <a:t>1</a:t>
            </a:r>
            <a:r>
              <a:rPr lang="zh-CN" altLang="en-US" sz="1200" dirty="0" smtClean="0">
                <a:latin typeface="+mn-ea"/>
                <a:ea typeface="+mn-ea"/>
              </a:rPr>
              <a:t>）统一</a:t>
            </a:r>
            <a:r>
              <a:rPr lang="zh-CN" altLang="en-US" sz="1200" dirty="0" smtClean="0">
                <a:latin typeface="+mn-ea"/>
                <a:ea typeface="+mn-ea"/>
              </a:rPr>
              <a:t>文字</a:t>
            </a:r>
            <a:r>
              <a:rPr lang="en-US" altLang="zh-CN" sz="1200" dirty="0" smtClean="0">
                <a:latin typeface="+mn-ea"/>
                <a:ea typeface="+mn-ea"/>
              </a:rPr>
              <a:t>                     </a:t>
            </a:r>
            <a:r>
              <a:rPr lang="zh-CN" altLang="en-US" sz="1200" dirty="0" smtClean="0">
                <a:latin typeface="+mn-ea"/>
                <a:ea typeface="+mn-ea"/>
              </a:rPr>
              <a:t>（</a:t>
            </a:r>
            <a:r>
              <a:rPr lang="en-US" altLang="zh-CN" sz="1200" dirty="0" smtClean="0">
                <a:latin typeface="+mn-ea"/>
                <a:ea typeface="+mn-ea"/>
              </a:rPr>
              <a:t>2</a:t>
            </a:r>
            <a:r>
              <a:rPr lang="zh-CN" altLang="en-US" sz="1200" dirty="0" smtClean="0">
                <a:latin typeface="+mn-ea"/>
                <a:ea typeface="+mn-ea"/>
              </a:rPr>
              <a:t>）焚书坑儒</a:t>
            </a:r>
            <a:endParaRPr lang="en-US" altLang="zh-CN" sz="1200" dirty="0">
              <a:latin typeface="+mn-ea"/>
              <a:ea typeface="+mn-ea"/>
            </a:endParaRPr>
          </a:p>
          <a:p>
            <a:pPr>
              <a:lnSpc>
                <a:spcPct val="150000"/>
              </a:lnSpc>
            </a:pPr>
            <a:r>
              <a:rPr lang="en-US" altLang="zh-CN" sz="1200" b="1" dirty="0" smtClean="0">
                <a:latin typeface="+mn-ea"/>
                <a:ea typeface="+mn-ea"/>
              </a:rPr>
              <a:t>   4</a:t>
            </a:r>
            <a:r>
              <a:rPr lang="en-US" altLang="zh-CN" sz="1200" b="1" dirty="0">
                <a:latin typeface="+mn-ea"/>
                <a:ea typeface="+mn-ea"/>
              </a:rPr>
              <a:t>.</a:t>
            </a:r>
            <a:r>
              <a:rPr lang="zh-CN" altLang="en-US" sz="1200" b="1" dirty="0">
                <a:latin typeface="+mn-ea"/>
                <a:ea typeface="+mn-ea"/>
              </a:rPr>
              <a:t>社会</a:t>
            </a:r>
            <a:r>
              <a:rPr lang="zh-CN" altLang="en-US" sz="1200" b="1" dirty="0" smtClean="0">
                <a:latin typeface="+mn-ea"/>
                <a:ea typeface="+mn-ea"/>
              </a:rPr>
              <a:t>习俗</a:t>
            </a:r>
            <a:endParaRPr lang="en-US" altLang="zh-CN" sz="1200" b="1" dirty="0">
              <a:latin typeface="+mn-ea"/>
              <a:ea typeface="+mn-ea"/>
            </a:endParaRPr>
          </a:p>
        </p:txBody>
      </p:sp>
      <p:pic>
        <p:nvPicPr>
          <p:cNvPr id="5" name="图片 4"/>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93992" b="5138"/>
          <a:stretch>
            <a:fillRect/>
          </a:stretch>
        </p:blipFill>
        <p:spPr>
          <a:xfrm>
            <a:off x="-12039" y="3174277"/>
            <a:ext cx="5773077" cy="65811"/>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5" name="Triangle 201"/>
          <p:cNvSpPr/>
          <p:nvPr/>
        </p:nvSpPr>
        <p:spPr>
          <a:xfrm rot="10800000">
            <a:off x="2688767" y="-3839"/>
            <a:ext cx="412746" cy="137467"/>
          </a:xfrm>
          <a:prstGeom prst="triangle">
            <a:avLst/>
          </a:prstGeom>
          <a:blipFill>
            <a:blip r:embed="rId4"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3" name="TextBox 2"/>
          <p:cNvSpPr txBox="1"/>
          <p:nvPr/>
        </p:nvSpPr>
        <p:spPr>
          <a:xfrm>
            <a:off x="348845" y="502126"/>
            <a:ext cx="5248551" cy="2031325"/>
          </a:xfrm>
          <a:prstGeom prst="rect">
            <a:avLst/>
          </a:prstGeom>
          <a:noFill/>
        </p:spPr>
        <p:txBody>
          <a:bodyPr wrap="square" rtlCol="0">
            <a:spAutoFit/>
          </a:bodyPr>
          <a:lstStyle/>
          <a:p>
            <a:pPr indent="358775">
              <a:lnSpc>
                <a:spcPct val="150000"/>
              </a:lnSpc>
            </a:pPr>
            <a:r>
              <a:rPr lang="zh-CN" altLang="en-US" sz="1400" dirty="0">
                <a:latin typeface="楷体" pitchFamily="49" charset="-122"/>
                <a:ea typeface="楷体" pitchFamily="49" charset="-122"/>
              </a:rPr>
              <a:t>秦帝国考核官员有两种</a:t>
            </a:r>
            <a:r>
              <a:rPr lang="zh-CN" altLang="en-US" sz="1400" dirty="0" smtClean="0">
                <a:latin typeface="楷体" pitchFamily="49" charset="-122"/>
                <a:ea typeface="楷体" pitchFamily="49" charset="-122"/>
              </a:rPr>
              <a:t>方式：</a:t>
            </a:r>
            <a:endParaRPr lang="en-US" altLang="zh-CN" sz="1400" dirty="0" smtClean="0">
              <a:latin typeface="楷体" pitchFamily="49" charset="-122"/>
              <a:ea typeface="楷体" pitchFamily="49" charset="-122"/>
            </a:endParaRPr>
          </a:p>
          <a:p>
            <a:pPr indent="358775">
              <a:lnSpc>
                <a:spcPct val="150000"/>
              </a:lnSpc>
            </a:pPr>
            <a:r>
              <a:rPr lang="zh-CN" altLang="en-US" sz="1400" dirty="0" smtClean="0">
                <a:latin typeface="楷体" pitchFamily="49" charset="-122"/>
                <a:ea typeface="楷体" pitchFamily="49" charset="-122"/>
              </a:rPr>
              <a:t>一</a:t>
            </a:r>
            <a:r>
              <a:rPr lang="zh-CN" altLang="en-US" sz="1400" dirty="0">
                <a:latin typeface="楷体" pitchFamily="49" charset="-122"/>
                <a:ea typeface="楷体" pitchFamily="49" charset="-122"/>
              </a:rPr>
              <a:t>是由中央委派的专职官员进行监督、</a:t>
            </a:r>
            <a:r>
              <a:rPr lang="zh-CN" altLang="en-US" sz="1400" dirty="0" smtClean="0">
                <a:latin typeface="楷体" pitchFamily="49" charset="-122"/>
                <a:ea typeface="楷体" pitchFamily="49" charset="-122"/>
              </a:rPr>
              <a:t>视察，并</a:t>
            </a:r>
            <a:r>
              <a:rPr lang="zh-CN" altLang="en-US" sz="1400" dirty="0">
                <a:latin typeface="楷体" pitchFamily="49" charset="-122"/>
                <a:ea typeface="楷体" pitchFamily="49" charset="-122"/>
              </a:rPr>
              <a:t>将结果报告给</a:t>
            </a:r>
            <a:r>
              <a:rPr lang="zh-CN" altLang="en-US" sz="1400" dirty="0" smtClean="0">
                <a:latin typeface="楷体" pitchFamily="49" charset="-122"/>
                <a:ea typeface="楷体" pitchFamily="49" charset="-122"/>
              </a:rPr>
              <a:t>皇帝；</a:t>
            </a:r>
            <a:endParaRPr lang="en-US" altLang="zh-CN" sz="1400" dirty="0" smtClean="0">
              <a:latin typeface="楷体" pitchFamily="49" charset="-122"/>
              <a:ea typeface="楷体" pitchFamily="49" charset="-122"/>
            </a:endParaRPr>
          </a:p>
          <a:p>
            <a:pPr indent="358775">
              <a:lnSpc>
                <a:spcPct val="150000"/>
              </a:lnSpc>
            </a:pPr>
            <a:r>
              <a:rPr lang="zh-CN" altLang="en-US" sz="1400" dirty="0" smtClean="0">
                <a:latin typeface="楷体" pitchFamily="49" charset="-122"/>
                <a:ea typeface="楷体" pitchFamily="49" charset="-122"/>
              </a:rPr>
              <a:t>一</a:t>
            </a:r>
            <a:r>
              <a:rPr lang="zh-CN" altLang="en-US" sz="1400" dirty="0">
                <a:latin typeface="楷体" pitchFamily="49" charset="-122"/>
                <a:ea typeface="楷体" pitchFamily="49" charset="-122"/>
              </a:rPr>
              <a:t>是年终由官员自行汇报当年政绩</a:t>
            </a:r>
            <a:r>
              <a:rPr lang="zh-CN" altLang="en-US" sz="1400" dirty="0" smtClean="0">
                <a:latin typeface="楷体" pitchFamily="49" charset="-122"/>
                <a:ea typeface="楷体" pitchFamily="49" charset="-122"/>
              </a:rPr>
              <a:t>。</a:t>
            </a:r>
            <a:endParaRPr lang="en-US" altLang="zh-CN" sz="1400" dirty="0" smtClean="0">
              <a:latin typeface="楷体" pitchFamily="49" charset="-122"/>
              <a:ea typeface="楷体" pitchFamily="49" charset="-122"/>
            </a:endParaRPr>
          </a:p>
          <a:p>
            <a:pPr indent="358775">
              <a:lnSpc>
                <a:spcPct val="150000"/>
              </a:lnSpc>
            </a:pPr>
            <a:r>
              <a:rPr lang="zh-CN" altLang="en-US" sz="1400" dirty="0" smtClean="0">
                <a:latin typeface="楷体" pitchFamily="49" charset="-122"/>
                <a:ea typeface="楷体" pitchFamily="49" charset="-122"/>
              </a:rPr>
              <a:t>官吏</a:t>
            </a:r>
            <a:r>
              <a:rPr lang="zh-CN" altLang="en-US" sz="1400" dirty="0">
                <a:latin typeface="楷体" pitchFamily="49" charset="-122"/>
                <a:ea typeface="楷体" pitchFamily="49" charset="-122"/>
              </a:rPr>
              <a:t>考核实行“殿”“最”</a:t>
            </a:r>
            <a:r>
              <a:rPr lang="zh-CN" altLang="en-US" sz="1400" dirty="0" smtClean="0">
                <a:latin typeface="楷体" pitchFamily="49" charset="-122"/>
                <a:ea typeface="楷体" pitchFamily="49" charset="-122"/>
              </a:rPr>
              <a:t>制。</a:t>
            </a:r>
            <a:endParaRPr lang="en-US" altLang="zh-CN" sz="1400" dirty="0" smtClean="0">
              <a:latin typeface="楷体" pitchFamily="49" charset="-122"/>
              <a:ea typeface="楷体" pitchFamily="49" charset="-122"/>
            </a:endParaRPr>
          </a:p>
          <a:p>
            <a:pPr indent="358775">
              <a:lnSpc>
                <a:spcPct val="150000"/>
              </a:lnSpc>
            </a:pPr>
            <a:r>
              <a:rPr lang="en-US" altLang="zh-CN" sz="1400" dirty="0" smtClean="0">
                <a:latin typeface="楷体" pitchFamily="49" charset="-122"/>
                <a:ea typeface="楷体" pitchFamily="49" charset="-122"/>
              </a:rPr>
              <a:t>“</a:t>
            </a:r>
            <a:r>
              <a:rPr lang="zh-CN" altLang="en-US" sz="1400" dirty="0">
                <a:latin typeface="楷体" pitchFamily="49" charset="-122"/>
                <a:ea typeface="楷体" pitchFamily="49" charset="-122"/>
              </a:rPr>
              <a:t>最”者受</a:t>
            </a:r>
            <a:r>
              <a:rPr lang="zh-CN" altLang="en-US" sz="1400" dirty="0" smtClean="0">
                <a:latin typeface="楷体" pitchFamily="49" charset="-122"/>
                <a:ea typeface="楷体" pitchFamily="49" charset="-122"/>
              </a:rPr>
              <a:t>奖赏，</a:t>
            </a:r>
            <a:r>
              <a:rPr lang="en-US" altLang="zh-CN" sz="1400" dirty="0" smtClean="0">
                <a:latin typeface="楷体" pitchFamily="49" charset="-122"/>
                <a:ea typeface="楷体" pitchFamily="49" charset="-122"/>
              </a:rPr>
              <a:t>“</a:t>
            </a:r>
            <a:r>
              <a:rPr lang="zh-CN" altLang="en-US" sz="1400" dirty="0">
                <a:latin typeface="楷体" pitchFamily="49" charset="-122"/>
                <a:ea typeface="楷体" pitchFamily="49" charset="-122"/>
              </a:rPr>
              <a:t>殿”者要受罚。</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563" y="174423"/>
            <a:ext cx="5317263" cy="3000821"/>
          </a:xfrm>
          <a:prstGeom prst="rect">
            <a:avLst/>
          </a:prstGeom>
          <a:noFill/>
        </p:spPr>
        <p:txBody>
          <a:bodyPr wrap="square" rtlCol="0">
            <a:spAutoFit/>
          </a:bodyPr>
          <a:lstStyle/>
          <a:p>
            <a:pPr indent="358775">
              <a:lnSpc>
                <a:spcPct val="150000"/>
              </a:lnSpc>
            </a:pPr>
            <a:r>
              <a:rPr lang="zh-CN" altLang="en-US" sz="1400" dirty="0">
                <a:latin typeface="楷体" pitchFamily="49" charset="-122"/>
                <a:ea typeface="楷体" pitchFamily="49" charset="-122"/>
              </a:rPr>
              <a:t>“使黔首自实田”的深远</a:t>
            </a:r>
            <a:r>
              <a:rPr lang="zh-CN" altLang="en-US" sz="1400" dirty="0" smtClean="0">
                <a:latin typeface="楷体" pitchFamily="49" charset="-122"/>
                <a:ea typeface="楷体" pitchFamily="49" charset="-122"/>
              </a:rPr>
              <a:t>影响</a:t>
            </a:r>
            <a:endParaRPr lang="en-US" altLang="zh-CN" sz="1400" dirty="0" smtClean="0">
              <a:latin typeface="楷体" pitchFamily="49" charset="-122"/>
              <a:ea typeface="楷体" pitchFamily="49" charset="-122"/>
            </a:endParaRPr>
          </a:p>
          <a:p>
            <a:pPr indent="358775">
              <a:lnSpc>
                <a:spcPct val="150000"/>
              </a:lnSpc>
            </a:pPr>
            <a:r>
              <a:rPr lang="zh-CN" altLang="en-US" sz="1400" dirty="0" smtClean="0">
                <a:latin typeface="楷体" pitchFamily="49" charset="-122"/>
                <a:ea typeface="楷体" pitchFamily="49" charset="-122"/>
              </a:rPr>
              <a:t>“使</a:t>
            </a:r>
            <a:r>
              <a:rPr lang="zh-CN" altLang="en-US" sz="1400" dirty="0">
                <a:latin typeface="楷体" pitchFamily="49" charset="-122"/>
                <a:ea typeface="楷体" pitchFamily="49" charset="-122"/>
              </a:rPr>
              <a:t>黔首自实田”以法律形式确认了土地私有制。这使得土地成为一种</a:t>
            </a:r>
            <a:r>
              <a:rPr lang="zh-CN" altLang="en-US" sz="1400" dirty="0" smtClean="0">
                <a:latin typeface="楷体" pitchFamily="49" charset="-122"/>
                <a:ea typeface="楷体" pitchFamily="49" charset="-122"/>
              </a:rPr>
              <a:t>商品，可以</a:t>
            </a:r>
            <a:r>
              <a:rPr lang="zh-CN" altLang="en-US" sz="1400" dirty="0">
                <a:latin typeface="楷体" pitchFamily="49" charset="-122"/>
                <a:ea typeface="楷体" pitchFamily="49" charset="-122"/>
              </a:rPr>
              <a:t>自由买卖、继承和转让。国家关注百姓的土地实际占有</a:t>
            </a:r>
            <a:r>
              <a:rPr lang="zh-CN" altLang="en-US" sz="1400" dirty="0" smtClean="0">
                <a:latin typeface="楷体" pitchFamily="49" charset="-122"/>
                <a:ea typeface="楷体" pitchFamily="49" charset="-122"/>
              </a:rPr>
              <a:t>状况，以</a:t>
            </a:r>
            <a:r>
              <a:rPr lang="zh-CN" altLang="en-US" sz="1400" dirty="0">
                <a:latin typeface="楷体" pitchFamily="49" charset="-122"/>
                <a:ea typeface="楷体" pitchFamily="49" charset="-122"/>
              </a:rPr>
              <a:t>之作为征收赋税的</a:t>
            </a:r>
            <a:r>
              <a:rPr lang="zh-CN" altLang="en-US" sz="1400" dirty="0" smtClean="0">
                <a:latin typeface="楷体" pitchFamily="49" charset="-122"/>
                <a:ea typeface="楷体" pitchFamily="49" charset="-122"/>
              </a:rPr>
              <a:t>依据，削弱</a:t>
            </a:r>
            <a:r>
              <a:rPr lang="zh-CN" altLang="en-US" sz="1400" dirty="0">
                <a:latin typeface="楷体" pitchFamily="49" charset="-122"/>
                <a:ea typeface="楷体" pitchFamily="49" charset="-122"/>
              </a:rPr>
              <a:t>了以人身控制为主要方式的传统统治</a:t>
            </a:r>
            <a:r>
              <a:rPr lang="zh-CN" altLang="en-US" sz="1400" dirty="0" smtClean="0">
                <a:latin typeface="楷体" pitchFamily="49" charset="-122"/>
                <a:ea typeface="楷体" pitchFamily="49" charset="-122"/>
              </a:rPr>
              <a:t>手段，减轻</a:t>
            </a:r>
            <a:r>
              <a:rPr lang="zh-CN" altLang="en-US" sz="1400" dirty="0">
                <a:latin typeface="楷体" pitchFamily="49" charset="-122"/>
                <a:ea typeface="楷体" pitchFamily="49" charset="-122"/>
              </a:rPr>
              <a:t>了人民对国家的人身依附关系。</a:t>
            </a:r>
            <a:r>
              <a:rPr lang="zh-CN" altLang="en-US" sz="1400" dirty="0" smtClean="0">
                <a:latin typeface="楷体" pitchFamily="49" charset="-122"/>
                <a:ea typeface="楷体" pitchFamily="49" charset="-122"/>
              </a:rPr>
              <a:t>总之，这</a:t>
            </a:r>
            <a:r>
              <a:rPr lang="zh-CN" altLang="en-US" sz="1400" dirty="0">
                <a:latin typeface="楷体" pitchFamily="49" charset="-122"/>
                <a:ea typeface="楷体" pitchFamily="49" charset="-122"/>
              </a:rPr>
              <a:t>一政策顺应了春秋战国以来个体小农成为社会生产基本单位的</a:t>
            </a:r>
            <a:r>
              <a:rPr lang="zh-CN" altLang="en-US" sz="1400" dirty="0" smtClean="0">
                <a:latin typeface="楷体" pitchFamily="49" charset="-122"/>
                <a:ea typeface="楷体" pitchFamily="49" charset="-122"/>
              </a:rPr>
              <a:t>趋势，促进</a:t>
            </a:r>
            <a:r>
              <a:rPr lang="zh-CN" altLang="en-US" sz="1400" dirty="0">
                <a:latin typeface="楷体" pitchFamily="49" charset="-122"/>
                <a:ea typeface="楷体" pitchFamily="49" charset="-122"/>
              </a:rPr>
              <a:t>了社会生产力的</a:t>
            </a:r>
            <a:r>
              <a:rPr lang="zh-CN" altLang="en-US" sz="1400" dirty="0" smtClean="0">
                <a:latin typeface="楷体" pitchFamily="49" charset="-122"/>
                <a:ea typeface="楷体" pitchFamily="49" charset="-122"/>
              </a:rPr>
              <a:t>发展，开创</a:t>
            </a:r>
            <a:r>
              <a:rPr lang="zh-CN" altLang="en-US" sz="1400" dirty="0">
                <a:latin typeface="楷体" pitchFamily="49" charset="-122"/>
                <a:ea typeface="楷体" pitchFamily="49" charset="-122"/>
              </a:rPr>
              <a:t>了中国经济和社会发展的新纪元。秦王朝二世而</a:t>
            </a:r>
            <a:r>
              <a:rPr lang="zh-CN" altLang="en-US" sz="1400" dirty="0" smtClean="0">
                <a:latin typeface="楷体" pitchFamily="49" charset="-122"/>
                <a:ea typeface="楷体" pitchFamily="49" charset="-122"/>
              </a:rPr>
              <a:t>亡，</a:t>
            </a:r>
            <a:r>
              <a:rPr lang="en-US" altLang="zh-CN" sz="1400" dirty="0" smtClean="0">
                <a:latin typeface="楷体" pitchFamily="49" charset="-122"/>
                <a:ea typeface="楷体" pitchFamily="49" charset="-122"/>
              </a:rPr>
              <a:t>“</a:t>
            </a:r>
            <a:r>
              <a:rPr lang="zh-CN" altLang="en-US" sz="1400" dirty="0">
                <a:latin typeface="楷体" pitchFamily="49" charset="-122"/>
                <a:ea typeface="楷体" pitchFamily="49" charset="-122"/>
              </a:rPr>
              <a:t>使黔首自实田”政策的积极意义未能充分表现</a:t>
            </a:r>
            <a:r>
              <a:rPr lang="zh-CN" altLang="en-US" sz="1400" dirty="0" smtClean="0">
                <a:latin typeface="楷体" pitchFamily="49" charset="-122"/>
                <a:ea typeface="楷体" pitchFamily="49" charset="-122"/>
              </a:rPr>
              <a:t>。</a:t>
            </a:r>
            <a:endParaRPr lang="en-US" altLang="zh-CN" sz="1400" dirty="0" smtClean="0">
              <a:latin typeface="楷体" pitchFamily="49" charset="-122"/>
              <a:ea typeface="楷体" pitchFamily="49" charset="-122"/>
            </a:endParaRPr>
          </a:p>
        </p:txBody>
      </p:sp>
    </p:spTree>
    <p:extLst>
      <p:ext uri="{BB962C8B-B14F-4D97-AF65-F5344CB8AC3E}">
        <p14:creationId xmlns:p14="http://schemas.microsoft.com/office/powerpoint/2010/main" val="704565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420" y="650122"/>
            <a:ext cx="5317263" cy="1708160"/>
          </a:xfrm>
          <a:prstGeom prst="rect">
            <a:avLst/>
          </a:prstGeom>
          <a:noFill/>
        </p:spPr>
        <p:txBody>
          <a:bodyPr wrap="square" rtlCol="0">
            <a:spAutoFit/>
          </a:bodyPr>
          <a:lstStyle/>
          <a:p>
            <a:pPr indent="358775">
              <a:lnSpc>
                <a:spcPct val="150000"/>
              </a:lnSpc>
            </a:pPr>
            <a:r>
              <a:rPr lang="zh-CN" altLang="en-US" sz="1400" dirty="0" smtClean="0">
                <a:latin typeface="楷体" pitchFamily="49" charset="-122"/>
                <a:ea typeface="楷体" pitchFamily="49" charset="-122"/>
              </a:rPr>
              <a:t>“</a:t>
            </a:r>
            <a:r>
              <a:rPr lang="zh-CN" altLang="en-US" sz="1400" dirty="0">
                <a:latin typeface="楷体" pitchFamily="49" charset="-122"/>
                <a:ea typeface="楷体" pitchFamily="49" charset="-122"/>
              </a:rPr>
              <a:t>汉承秦制</a:t>
            </a:r>
            <a:r>
              <a:rPr lang="zh-CN" altLang="en-US" sz="1400" dirty="0" smtClean="0">
                <a:latin typeface="楷体" pitchFamily="49" charset="-122"/>
                <a:ea typeface="楷体" pitchFamily="49" charset="-122"/>
              </a:rPr>
              <a:t>”</a:t>
            </a:r>
            <a:endParaRPr lang="en-US" altLang="zh-CN" sz="1400" dirty="0" smtClean="0">
              <a:latin typeface="楷体" pitchFamily="49" charset="-122"/>
              <a:ea typeface="楷体" pitchFamily="49" charset="-122"/>
            </a:endParaRPr>
          </a:p>
          <a:p>
            <a:pPr indent="358775">
              <a:lnSpc>
                <a:spcPct val="150000"/>
              </a:lnSpc>
            </a:pPr>
            <a:r>
              <a:rPr lang="zh-CN" altLang="en-US" sz="1400" dirty="0" smtClean="0">
                <a:latin typeface="楷体" pitchFamily="49" charset="-122"/>
                <a:ea typeface="楷体" pitchFamily="49" charset="-122"/>
              </a:rPr>
              <a:t>汉</a:t>
            </a:r>
            <a:r>
              <a:rPr lang="zh-CN" altLang="en-US" sz="1400" dirty="0">
                <a:latin typeface="楷体" pitchFamily="49" charset="-122"/>
                <a:ea typeface="楷体" pitchFamily="49" charset="-122"/>
              </a:rPr>
              <a:t>初</a:t>
            </a:r>
            <a:r>
              <a:rPr lang="en-US" altLang="zh-CN" sz="1400" dirty="0">
                <a:latin typeface="楷体" pitchFamily="49" charset="-122"/>
                <a:ea typeface="楷体" pitchFamily="49" charset="-122"/>
              </a:rPr>
              <a:t>70</a:t>
            </a:r>
            <a:r>
              <a:rPr lang="zh-CN" altLang="en-US" sz="1400" dirty="0">
                <a:latin typeface="楷体" pitchFamily="49" charset="-122"/>
                <a:ea typeface="楷体" pitchFamily="49" charset="-122"/>
              </a:rPr>
              <a:t>年是自由小农的</a:t>
            </a:r>
            <a:r>
              <a:rPr lang="zh-CN" altLang="en-US" sz="1400" dirty="0" smtClean="0">
                <a:latin typeface="楷体" pitchFamily="49" charset="-122"/>
                <a:ea typeface="楷体" pitchFamily="49" charset="-122"/>
              </a:rPr>
              <a:t>黄金时代，小农经济</a:t>
            </a:r>
            <a:r>
              <a:rPr lang="zh-CN" altLang="en-US" sz="1400" dirty="0">
                <a:latin typeface="楷体" pitchFamily="49" charset="-122"/>
                <a:ea typeface="楷体" pitchFamily="49" charset="-122"/>
              </a:rPr>
              <a:t>的发展也促进了私营手工业、商业贸易的发展和城市的繁荣。人们的价值观念也随之</a:t>
            </a:r>
            <a:r>
              <a:rPr lang="zh-CN" altLang="en-US" sz="1400" dirty="0" smtClean="0">
                <a:latin typeface="楷体" pitchFamily="49" charset="-122"/>
                <a:ea typeface="楷体" pitchFamily="49" charset="-122"/>
              </a:rPr>
              <a:t>改变，</a:t>
            </a:r>
            <a:r>
              <a:rPr lang="en-US" altLang="zh-CN" sz="1400" dirty="0" smtClean="0">
                <a:latin typeface="楷体" pitchFamily="49" charset="-122"/>
                <a:ea typeface="楷体" pitchFamily="49" charset="-122"/>
              </a:rPr>
              <a:t>“</a:t>
            </a:r>
            <a:r>
              <a:rPr lang="zh-CN" altLang="en-US" sz="1400" dirty="0">
                <a:latin typeface="楷体" pitchFamily="49" charset="-122"/>
                <a:ea typeface="楷体" pitchFamily="49" charset="-122"/>
              </a:rPr>
              <a:t>天下熙</a:t>
            </a:r>
            <a:r>
              <a:rPr lang="zh-CN" altLang="en-US" sz="1400" dirty="0" smtClean="0">
                <a:latin typeface="楷体" pitchFamily="49" charset="-122"/>
                <a:ea typeface="楷体" pitchFamily="49" charset="-122"/>
              </a:rPr>
              <a:t>熙，皆</a:t>
            </a:r>
            <a:r>
              <a:rPr lang="zh-CN" altLang="en-US" sz="1400" dirty="0">
                <a:latin typeface="楷体" pitchFamily="49" charset="-122"/>
                <a:ea typeface="楷体" pitchFamily="49" charset="-122"/>
              </a:rPr>
              <a:t>为利</a:t>
            </a:r>
            <a:r>
              <a:rPr lang="zh-CN" altLang="en-US" sz="1400" dirty="0" smtClean="0">
                <a:latin typeface="楷体" pitchFamily="49" charset="-122"/>
                <a:ea typeface="楷体" pitchFamily="49" charset="-122"/>
              </a:rPr>
              <a:t>来；天下</a:t>
            </a:r>
            <a:r>
              <a:rPr lang="zh-CN" altLang="en-US" sz="1400" dirty="0">
                <a:latin typeface="楷体" pitchFamily="49" charset="-122"/>
                <a:ea typeface="楷体" pitchFamily="49" charset="-122"/>
              </a:rPr>
              <a:t>壤</a:t>
            </a:r>
            <a:r>
              <a:rPr lang="zh-CN" altLang="en-US" sz="1400" dirty="0" smtClean="0">
                <a:latin typeface="楷体" pitchFamily="49" charset="-122"/>
                <a:ea typeface="楷体" pitchFamily="49" charset="-122"/>
              </a:rPr>
              <a:t>壤，皆</a:t>
            </a:r>
            <a:r>
              <a:rPr lang="zh-CN" altLang="en-US" sz="1400" dirty="0">
                <a:latin typeface="楷体" pitchFamily="49" charset="-122"/>
                <a:ea typeface="楷体" pitchFamily="49" charset="-122"/>
              </a:rPr>
              <a:t>为利往</a:t>
            </a:r>
            <a:r>
              <a:rPr lang="zh-CN" altLang="en-US" sz="1400" dirty="0" smtClean="0">
                <a:latin typeface="楷体" pitchFamily="49" charset="-122"/>
                <a:ea typeface="楷体" pitchFamily="49" charset="-122"/>
              </a:rPr>
              <a:t>”，</a:t>
            </a:r>
            <a:r>
              <a:rPr lang="en-US" altLang="zh-CN" sz="1400" dirty="0" smtClean="0">
                <a:latin typeface="楷体" pitchFamily="49" charset="-122"/>
                <a:ea typeface="楷体" pitchFamily="49" charset="-122"/>
              </a:rPr>
              <a:t>“</a:t>
            </a:r>
            <a:r>
              <a:rPr lang="zh-CN" altLang="en-US" sz="1400" dirty="0">
                <a:latin typeface="楷体" pitchFamily="49" charset="-122"/>
                <a:ea typeface="楷体" pitchFamily="49" charset="-122"/>
              </a:rPr>
              <a:t>用贫求</a:t>
            </a:r>
            <a:r>
              <a:rPr lang="zh-CN" altLang="en-US" sz="1400" dirty="0" smtClean="0">
                <a:latin typeface="楷体" pitchFamily="49" charset="-122"/>
                <a:ea typeface="楷体" pitchFamily="49" charset="-122"/>
              </a:rPr>
              <a:t>富，农</a:t>
            </a:r>
            <a:r>
              <a:rPr lang="zh-CN" altLang="en-US" sz="1400" dirty="0">
                <a:latin typeface="楷体" pitchFamily="49" charset="-122"/>
                <a:ea typeface="楷体" pitchFamily="49" charset="-122"/>
              </a:rPr>
              <a:t>不如</a:t>
            </a:r>
            <a:r>
              <a:rPr lang="zh-CN" altLang="en-US" sz="1400" dirty="0" smtClean="0">
                <a:latin typeface="楷体" pitchFamily="49" charset="-122"/>
                <a:ea typeface="楷体" pitchFamily="49" charset="-122"/>
              </a:rPr>
              <a:t>工，工</a:t>
            </a:r>
            <a:r>
              <a:rPr lang="zh-CN" altLang="en-US" sz="1400" dirty="0">
                <a:latin typeface="楷体" pitchFamily="49" charset="-122"/>
                <a:ea typeface="楷体" pitchFamily="49" charset="-122"/>
              </a:rPr>
              <a:t>不如</a:t>
            </a:r>
            <a:r>
              <a:rPr lang="zh-CN" altLang="en-US" sz="1400" dirty="0" smtClean="0">
                <a:latin typeface="楷体" pitchFamily="49" charset="-122"/>
                <a:ea typeface="楷体" pitchFamily="49" charset="-122"/>
              </a:rPr>
              <a:t>商，刺绣</a:t>
            </a:r>
            <a:r>
              <a:rPr lang="zh-CN" altLang="en-US" sz="1400" dirty="0">
                <a:latin typeface="楷体" pitchFamily="49" charset="-122"/>
                <a:ea typeface="楷体" pitchFamily="49" charset="-122"/>
              </a:rPr>
              <a:t>文不如倚市门”</a:t>
            </a:r>
            <a:r>
              <a:rPr lang="zh-CN" altLang="en-US" sz="1400" dirty="0" smtClean="0">
                <a:latin typeface="楷体" pitchFamily="49" charset="-122"/>
                <a:ea typeface="楷体" pitchFamily="49" charset="-122"/>
              </a:rPr>
              <a:t>。</a:t>
            </a:r>
            <a:endParaRPr lang="en-US" altLang="zh-CN" sz="1400" dirty="0" smtClean="0">
              <a:latin typeface="楷体" pitchFamily="49" charset="-122"/>
              <a:ea typeface="楷体" pitchFamily="49" charset="-122"/>
            </a:endParaRPr>
          </a:p>
        </p:txBody>
      </p:sp>
    </p:spTree>
    <p:extLst>
      <p:ext uri="{BB962C8B-B14F-4D97-AF65-F5344CB8AC3E}">
        <p14:creationId xmlns:p14="http://schemas.microsoft.com/office/powerpoint/2010/main" val="10988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852" y="227278"/>
            <a:ext cx="5317263" cy="1384995"/>
          </a:xfrm>
          <a:prstGeom prst="rect">
            <a:avLst/>
          </a:prstGeom>
          <a:noFill/>
        </p:spPr>
        <p:txBody>
          <a:bodyPr wrap="square" rtlCol="0">
            <a:spAutoFit/>
          </a:bodyPr>
          <a:lstStyle/>
          <a:p>
            <a:pPr indent="358775">
              <a:lnSpc>
                <a:spcPct val="150000"/>
              </a:lnSpc>
            </a:pPr>
            <a:r>
              <a:rPr lang="zh-CN" altLang="en-US" sz="1400" dirty="0" smtClean="0">
                <a:latin typeface="楷体" pitchFamily="49" charset="-122"/>
                <a:ea typeface="楷体" pitchFamily="49" charset="-122"/>
              </a:rPr>
              <a:t>同时，土地</a:t>
            </a:r>
            <a:r>
              <a:rPr lang="zh-CN" altLang="en-US" sz="1400" dirty="0">
                <a:latin typeface="楷体" pitchFamily="49" charset="-122"/>
                <a:ea typeface="楷体" pitchFamily="49" charset="-122"/>
              </a:rPr>
              <a:t>自由买卖也带来土地</a:t>
            </a:r>
            <a:r>
              <a:rPr lang="zh-CN" altLang="en-US" sz="1400" dirty="0" smtClean="0">
                <a:latin typeface="楷体" pitchFamily="49" charset="-122"/>
                <a:ea typeface="楷体" pitchFamily="49" charset="-122"/>
              </a:rPr>
              <a:t>兼并，出现</a:t>
            </a:r>
            <a:r>
              <a:rPr lang="zh-CN" altLang="en-US" sz="1400" dirty="0">
                <a:latin typeface="楷体" pitchFamily="49" charset="-122"/>
                <a:ea typeface="楷体" pitchFamily="49" charset="-122"/>
              </a:rPr>
              <a:t>了“富者田连</a:t>
            </a:r>
            <a:r>
              <a:rPr lang="zh-CN" altLang="en-US" sz="1400" dirty="0" smtClean="0">
                <a:latin typeface="楷体" pitchFamily="49" charset="-122"/>
                <a:ea typeface="楷体" pitchFamily="49" charset="-122"/>
              </a:rPr>
              <a:t>阡陌，贫</a:t>
            </a:r>
            <a:r>
              <a:rPr lang="zh-CN" altLang="en-US" sz="1400" dirty="0">
                <a:latin typeface="楷体" pitchFamily="49" charset="-122"/>
                <a:ea typeface="楷体" pitchFamily="49" charset="-122"/>
              </a:rPr>
              <a:t>者无立锥之地”的现象。中国古代土地私有制、土地买卖与西方中世纪土地分封、庄园经济形成了鲜明</a:t>
            </a:r>
            <a:r>
              <a:rPr lang="zh-CN" altLang="en-US" sz="1400" dirty="0" smtClean="0">
                <a:latin typeface="楷体" pitchFamily="49" charset="-122"/>
                <a:ea typeface="楷体" pitchFamily="49" charset="-122"/>
              </a:rPr>
              <a:t>对比，也</a:t>
            </a:r>
            <a:r>
              <a:rPr lang="zh-CN" altLang="en-US" sz="1400" dirty="0">
                <a:latin typeface="楷体" pitchFamily="49" charset="-122"/>
                <a:ea typeface="楷体" pitchFamily="49" charset="-122"/>
              </a:rPr>
              <a:t>影响了各自的发展途径。</a:t>
            </a:r>
          </a:p>
        </p:txBody>
      </p:sp>
      <p:pic>
        <p:nvPicPr>
          <p:cNvPr id="3" name="图片 2" descr="微信图片_20190312152507.jpg">
            <a:hlinkClick r:id="rId2" action="ppaction://hlinksldjump"/>
          </p:cNvPr>
          <p:cNvPicPr>
            <a:picLocks noChangeAspect="1"/>
          </p:cNvPicPr>
          <p:nvPr/>
        </p:nvPicPr>
        <p:blipFill>
          <a:blip r:embed="rId3" cstate="print"/>
          <a:srcRect t="3232" r="879"/>
          <a:stretch>
            <a:fillRect/>
          </a:stretch>
        </p:blipFill>
        <p:spPr bwMode="auto">
          <a:xfrm>
            <a:off x="1442632" y="1321986"/>
            <a:ext cx="4138907" cy="1756593"/>
          </a:xfrm>
          <a:prstGeom prst="rect">
            <a:avLst/>
          </a:prstGeom>
          <a:noFill/>
          <a:ln w="9525">
            <a:noFill/>
            <a:miter lim="800000"/>
            <a:headEnd/>
            <a:tailEnd/>
          </a:ln>
          <a:effectLst>
            <a:softEdge rad="63500"/>
          </a:effectLst>
        </p:spPr>
      </p:pic>
    </p:spTree>
    <p:extLst>
      <p:ext uri="{BB962C8B-B14F-4D97-AF65-F5344CB8AC3E}">
        <p14:creationId xmlns:p14="http://schemas.microsoft.com/office/powerpoint/2010/main" val="10988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1" descr="918049577634128617.jpg">
            <a:hlinkClick r:id="" action="ppaction://noaction"/>
          </p:cNvPr>
          <p:cNvPicPr>
            <a:picLocks noChangeAspect="1"/>
          </p:cNvPicPr>
          <p:nvPr/>
        </p:nvPicPr>
        <p:blipFill>
          <a:blip r:embed="rId2" cstate="print"/>
          <a:srcRect/>
          <a:stretch>
            <a:fillRect/>
          </a:stretch>
        </p:blipFill>
        <p:spPr bwMode="auto">
          <a:xfrm>
            <a:off x="301918" y="1686091"/>
            <a:ext cx="3043833" cy="1330396"/>
          </a:xfrm>
          <a:prstGeom prst="rect">
            <a:avLst/>
          </a:prstGeom>
          <a:noFill/>
          <a:ln w="9525">
            <a:noFill/>
            <a:miter lim="800000"/>
            <a:headEnd/>
            <a:tailEnd/>
          </a:ln>
          <a:effectLst>
            <a:softEdge rad="63500"/>
          </a:effectLst>
        </p:spPr>
      </p:pic>
      <p:pic>
        <p:nvPicPr>
          <p:cNvPr id="41987" name="Picture 2" descr="统一货币"/>
          <p:cNvPicPr>
            <a:picLocks noChangeAspect="1" noChangeArrowheads="1"/>
          </p:cNvPicPr>
          <p:nvPr/>
        </p:nvPicPr>
        <p:blipFill>
          <a:blip r:embed="rId3" cstate="print"/>
          <a:srcRect/>
          <a:stretch>
            <a:fillRect/>
          </a:stretch>
        </p:blipFill>
        <p:spPr bwMode="auto">
          <a:xfrm>
            <a:off x="3533595" y="195565"/>
            <a:ext cx="2000375" cy="2636304"/>
          </a:xfrm>
          <a:prstGeom prst="rect">
            <a:avLst/>
          </a:prstGeom>
          <a:noFill/>
          <a:ln w="9525">
            <a:solidFill>
              <a:schemeClr val="tx1"/>
            </a:solidFill>
            <a:miter lim="800000"/>
            <a:headEnd/>
            <a:tailEnd/>
          </a:ln>
        </p:spPr>
      </p:pic>
      <p:pic>
        <p:nvPicPr>
          <p:cNvPr id="41988" name="图片 8" descr="98522319945615444.jpg"/>
          <p:cNvPicPr>
            <a:picLocks noChangeAspect="1"/>
          </p:cNvPicPr>
          <p:nvPr/>
        </p:nvPicPr>
        <p:blipFill>
          <a:blip r:embed="rId4" cstate="print"/>
          <a:srcRect/>
          <a:stretch>
            <a:fillRect/>
          </a:stretch>
        </p:blipFill>
        <p:spPr bwMode="auto">
          <a:xfrm>
            <a:off x="876410" y="122022"/>
            <a:ext cx="1998089" cy="1463247"/>
          </a:xfrm>
          <a:prstGeom prst="rect">
            <a:avLst/>
          </a:prstGeom>
          <a:noFill/>
          <a:ln w="9525">
            <a:noFill/>
            <a:miter lim="800000"/>
            <a:headEnd/>
            <a:tailEnd/>
          </a:ln>
          <a:effectLst>
            <a:softEdge rad="63500"/>
          </a:effectLst>
        </p:spPr>
      </p:pic>
      <p:pic>
        <p:nvPicPr>
          <p:cNvPr id="13" name="图片 12"/>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t="93992" b="5138"/>
          <a:stretch>
            <a:fillRect/>
          </a:stretch>
        </p:blipFill>
        <p:spPr>
          <a:xfrm>
            <a:off x="-12039" y="3174277"/>
            <a:ext cx="5773077" cy="658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2821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93992" b="5138"/>
          <a:stretch>
            <a:fillRect/>
          </a:stretch>
        </p:blipFill>
        <p:spPr>
          <a:xfrm>
            <a:off x="-12039" y="3174277"/>
            <a:ext cx="5773077" cy="65811"/>
          </a:xfrm>
          <a:prstGeom prst="rect">
            <a:avLst/>
          </a:prstGeom>
          <a:effectLst>
            <a:outerShdw blurRad="50800" dist="38100" dir="2700000" algn="tl" rotWithShape="0">
              <a:prstClr val="black">
                <a:alpha val="40000"/>
              </a:prstClr>
            </a:outerShdw>
          </a:effectLst>
        </p:spPr>
      </p:pic>
      <p:pic>
        <p:nvPicPr>
          <p:cNvPr id="1027" name="Picture 48"/>
          <p:cNvPicPr>
            <a:picLocks noChangeAspect="1" noChangeArrowheads="1"/>
          </p:cNvPicPr>
          <p:nvPr/>
        </p:nvPicPr>
        <p:blipFill>
          <a:blip r:embed="rId3">
            <a:lum contrast="18000"/>
            <a:grayscl/>
            <a:extLst>
              <a:ext uri="{28A0092B-C50C-407E-A947-70E740481C1C}">
                <a14:useLocalDpi xmlns:a14="http://schemas.microsoft.com/office/drawing/2010/main" val="0"/>
              </a:ext>
            </a:extLst>
          </a:blip>
          <a:srcRect/>
          <a:stretch>
            <a:fillRect/>
          </a:stretch>
        </p:blipFill>
        <p:spPr bwMode="auto">
          <a:xfrm>
            <a:off x="208779" y="206982"/>
            <a:ext cx="960120" cy="106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9"/>
          <p:cNvSpPr txBox="1">
            <a:spLocks noChangeArrowheads="1"/>
          </p:cNvSpPr>
          <p:nvPr/>
        </p:nvSpPr>
        <p:spPr bwMode="auto">
          <a:xfrm>
            <a:off x="266975" y="1274027"/>
            <a:ext cx="1485900" cy="10155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en-US" altLang="zh-CN" sz="100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r>
              <a:rPr kumimoji="0" lang="zh-CN" altLang="en-US" sz="100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吕氏春秋</a:t>
            </a:r>
            <a:r>
              <a:rPr kumimoji="0" lang="en-US" altLang="zh-CN" sz="100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r>
              <a:rPr kumimoji="0" lang="zh-CN" altLang="en-US" sz="100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圜道篇</a:t>
            </a:r>
            <a:r>
              <a:rPr kumimoji="0" lang="en-US" altLang="zh-CN" sz="100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r>
              <a:rPr kumimoji="0" lang="zh-CN" altLang="en-US" sz="100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 “天道圆，地道方，圣王法之，所以立上下</a:t>
            </a:r>
            <a:r>
              <a:rPr kumimoji="0" lang="en-US" altLang="zh-CN" sz="100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r>
              <a:rPr kumimoji="0" lang="zh-CN" altLang="en-US" sz="100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主执圆，臣处方，方圆不易，其国乃昌。”</a:t>
            </a:r>
            <a:endParaRPr kumimoji="0" lang="zh-CN" sz="1800" i="0" u="none" strike="noStrike" cap="none" normalizeH="0" baseline="0" dirty="0" smtClean="0">
              <a:ln>
                <a:noFill/>
              </a:ln>
              <a:solidFill>
                <a:schemeClr val="tx1"/>
              </a:solidFill>
              <a:effectLst/>
              <a:latin typeface="楷体" pitchFamily="49" charset="-122"/>
              <a:ea typeface="楷体" pitchFamily="49" charset="-122"/>
              <a:cs typeface="宋体" pitchFamily="2" charset="-122"/>
            </a:endParaRPr>
          </a:p>
        </p:txBody>
      </p:sp>
      <p:sp>
        <p:nvSpPr>
          <p:cNvPr id="6" name="矩形 5"/>
          <p:cNvSpPr/>
          <p:nvPr/>
        </p:nvSpPr>
        <p:spPr>
          <a:xfrm>
            <a:off x="2070008" y="356325"/>
            <a:ext cx="2924891" cy="2031325"/>
          </a:xfrm>
          <a:prstGeom prst="rect">
            <a:avLst/>
          </a:prstGeom>
        </p:spPr>
        <p:txBody>
          <a:bodyPr wrap="square">
            <a:spAutoFit/>
          </a:bodyPr>
          <a:lstStyle/>
          <a:p>
            <a:pPr>
              <a:lnSpc>
                <a:spcPct val="150000"/>
              </a:lnSpc>
            </a:pPr>
            <a:r>
              <a:rPr lang="zh-CN" altLang="zh-CN" sz="1200" dirty="0">
                <a:latin typeface="+mn-ea"/>
              </a:rPr>
              <a:t>下列对秦朝半两钱的理解正确的是</a:t>
            </a:r>
          </a:p>
          <a:p>
            <a:pPr indent="90488">
              <a:lnSpc>
                <a:spcPct val="150000"/>
              </a:lnSpc>
            </a:pPr>
            <a:r>
              <a:rPr lang="zh-CN" altLang="zh-CN" sz="1200" dirty="0">
                <a:latin typeface="+mn-ea"/>
              </a:rPr>
              <a:t>①国家法定</a:t>
            </a:r>
            <a:r>
              <a:rPr lang="zh-CN" altLang="zh-CN" sz="1200" dirty="0" smtClean="0">
                <a:latin typeface="+mn-ea"/>
              </a:rPr>
              <a:t>货币</a:t>
            </a:r>
            <a:r>
              <a:rPr lang="zh-CN" altLang="en-US" sz="1200" dirty="0" smtClean="0">
                <a:latin typeface="+mn-ea"/>
              </a:rPr>
              <a:t>，</a:t>
            </a:r>
            <a:r>
              <a:rPr lang="zh-CN" altLang="zh-CN" sz="1200" dirty="0" smtClean="0">
                <a:latin typeface="+mn-ea"/>
              </a:rPr>
              <a:t>我国</a:t>
            </a:r>
            <a:r>
              <a:rPr lang="zh-CN" altLang="zh-CN" sz="1200" dirty="0">
                <a:latin typeface="+mn-ea"/>
              </a:rPr>
              <a:t>最早的统一货币</a:t>
            </a:r>
          </a:p>
          <a:p>
            <a:pPr indent="90488">
              <a:lnSpc>
                <a:spcPct val="150000"/>
              </a:lnSpc>
            </a:pPr>
            <a:r>
              <a:rPr lang="zh-CN" altLang="zh-CN" sz="1200" dirty="0">
                <a:latin typeface="+mn-ea"/>
              </a:rPr>
              <a:t>②政府将货币铸造权和发行权收归中央</a:t>
            </a:r>
          </a:p>
          <a:p>
            <a:pPr indent="90488">
              <a:lnSpc>
                <a:spcPct val="150000"/>
              </a:lnSpc>
            </a:pPr>
            <a:r>
              <a:rPr lang="zh-CN" altLang="zh-CN" sz="1200" dirty="0">
                <a:latin typeface="+mn-ea"/>
              </a:rPr>
              <a:t>③圆形方孔形制为秦朝统一全国后创制</a:t>
            </a:r>
          </a:p>
          <a:p>
            <a:pPr indent="90488">
              <a:lnSpc>
                <a:spcPct val="150000"/>
              </a:lnSpc>
            </a:pPr>
            <a:r>
              <a:rPr lang="zh-CN" altLang="zh-CN" sz="1200" dirty="0">
                <a:latin typeface="+mn-ea"/>
              </a:rPr>
              <a:t>④统一货币便宜</a:t>
            </a:r>
            <a:r>
              <a:rPr lang="zh-CN" altLang="zh-CN" sz="1200" dirty="0" smtClean="0">
                <a:latin typeface="+mn-ea"/>
              </a:rPr>
              <a:t>流通</a:t>
            </a:r>
            <a:r>
              <a:rPr lang="zh-CN" altLang="en-US" sz="1200" dirty="0" smtClean="0">
                <a:latin typeface="+mn-ea"/>
              </a:rPr>
              <a:t>，</a:t>
            </a:r>
            <a:r>
              <a:rPr lang="zh-CN" altLang="zh-CN" sz="1200" dirty="0" smtClean="0">
                <a:latin typeface="+mn-ea"/>
              </a:rPr>
              <a:t>以</a:t>
            </a:r>
            <a:r>
              <a:rPr lang="zh-CN" altLang="zh-CN" sz="1200" dirty="0">
                <a:latin typeface="+mn-ea"/>
              </a:rPr>
              <a:t>维护中央集权</a:t>
            </a:r>
          </a:p>
          <a:p>
            <a:pPr indent="358775">
              <a:lnSpc>
                <a:spcPct val="150000"/>
              </a:lnSpc>
            </a:pPr>
            <a:r>
              <a:rPr lang="en-US" altLang="zh-CN" sz="1200" dirty="0">
                <a:latin typeface="+mn-ea"/>
              </a:rPr>
              <a:t>A.</a:t>
            </a:r>
            <a:r>
              <a:rPr lang="zh-CN" altLang="zh-CN" sz="1200" dirty="0">
                <a:latin typeface="+mn-ea"/>
              </a:rPr>
              <a:t>①③</a:t>
            </a:r>
            <a:r>
              <a:rPr lang="zh-CN" altLang="zh-CN" sz="1200" dirty="0" smtClean="0">
                <a:latin typeface="+mn-ea"/>
              </a:rPr>
              <a:t>④</a:t>
            </a:r>
            <a:r>
              <a:rPr lang="en-US" altLang="zh-CN" sz="1200" dirty="0" smtClean="0">
                <a:latin typeface="+mn-ea"/>
              </a:rPr>
              <a:t>       B</a:t>
            </a:r>
            <a:r>
              <a:rPr lang="en-US" altLang="zh-CN" sz="1200" dirty="0">
                <a:latin typeface="+mn-ea"/>
              </a:rPr>
              <a:t>.</a:t>
            </a:r>
            <a:r>
              <a:rPr lang="zh-CN" altLang="zh-CN" sz="1200" dirty="0">
                <a:latin typeface="+mn-ea"/>
              </a:rPr>
              <a:t>②③</a:t>
            </a:r>
            <a:r>
              <a:rPr lang="en-US" altLang="zh-CN" sz="1200" dirty="0">
                <a:latin typeface="+mn-ea"/>
              </a:rPr>
              <a:t>            </a:t>
            </a:r>
            <a:endParaRPr lang="zh-CN" altLang="zh-CN" sz="1200" dirty="0">
              <a:latin typeface="+mn-ea"/>
            </a:endParaRPr>
          </a:p>
          <a:p>
            <a:pPr indent="358775">
              <a:lnSpc>
                <a:spcPct val="150000"/>
              </a:lnSpc>
            </a:pPr>
            <a:r>
              <a:rPr lang="en-US" altLang="zh-CN" sz="1200" dirty="0">
                <a:latin typeface="+mn-ea"/>
              </a:rPr>
              <a:t>C.</a:t>
            </a:r>
            <a:r>
              <a:rPr lang="zh-CN" altLang="zh-CN" sz="1200" dirty="0">
                <a:latin typeface="+mn-ea"/>
              </a:rPr>
              <a:t>①②</a:t>
            </a:r>
            <a:r>
              <a:rPr lang="zh-CN" altLang="zh-CN" sz="1200" dirty="0" smtClean="0">
                <a:latin typeface="+mn-ea"/>
              </a:rPr>
              <a:t>④</a:t>
            </a:r>
            <a:r>
              <a:rPr lang="en-US" altLang="zh-CN" sz="1200" dirty="0" smtClean="0">
                <a:latin typeface="+mn-ea"/>
              </a:rPr>
              <a:t>       D</a:t>
            </a:r>
            <a:r>
              <a:rPr lang="en-US" altLang="zh-CN" sz="1200" dirty="0">
                <a:latin typeface="+mn-ea"/>
              </a:rPr>
              <a:t>.</a:t>
            </a:r>
            <a:r>
              <a:rPr lang="zh-CN" altLang="zh-CN" sz="1200" dirty="0">
                <a:latin typeface="+mn-ea"/>
              </a:rPr>
              <a:t>①②③④</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2571</TotalTime>
  <Words>1138</Words>
  <Application>Microsoft Office PowerPoint</Application>
  <PresentationFormat>自定义</PresentationFormat>
  <Paragraphs>65</Paragraphs>
  <Slides>17</Slides>
  <Notes>3</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主题</vt:lpstr>
      <vt:lpstr>      高三年级历史学科第9课时《中国古代通史专题9》      秦始皇巩固统一多民族国家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294</cp:revision>
  <dcterms:created xsi:type="dcterms:W3CDTF">2016-10-06T06:02:00Z</dcterms:created>
  <dcterms:modified xsi:type="dcterms:W3CDTF">2020-02-12T13:13:56Z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