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81" r:id="rId10"/>
    <p:sldId id="278" r:id="rId11"/>
    <p:sldId id="282" r:id="rId12"/>
    <p:sldId id="279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56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3834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63291" y="1918980"/>
            <a:ext cx="5445756" cy="153288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课时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11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：实验分组和分组的目的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高三生物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中学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李晋军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/>
              <a:t>反馈练习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：</a:t>
            </a:r>
            <a:endParaRPr lang="zh-CN" alt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803659"/>
            <a:ext cx="8961120" cy="41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500562" y="4141558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对照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       </a:t>
            </a:r>
            <a:r>
              <a:rPr lang="zh-CN" altLang="en-US" b="1" dirty="0" smtClean="0">
                <a:solidFill>
                  <a:srgbClr val="FF0000"/>
                </a:solidFill>
              </a:rPr>
              <a:t>多于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" y="652463"/>
            <a:ext cx="9006840" cy="446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/>
              <a:t>反馈练习</a:t>
            </a: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：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640080" y="3771900"/>
            <a:ext cx="7189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无关抗体（血清中其它抗体）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抗原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抗体阳性反应结果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                        </a:t>
            </a:r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明显高于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组，与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组接近</a:t>
            </a:r>
            <a:endParaRPr lang="zh-CN" altLang="en-US" sz="1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1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登革热康复者的血清抗体能够与寨卡病毒结合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拓展延伸：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290" y="808662"/>
            <a:ext cx="8572560" cy="36490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b="1" dirty="0" smtClean="0">
                <a:latin typeface="宋体"/>
                <a:ea typeface="宋体"/>
              </a:rPr>
              <a:t>•</a:t>
            </a:r>
            <a:r>
              <a:rPr lang="zh-CN" altLang="en-US" sz="2400" b="1" dirty="0" smtClean="0"/>
              <a:t>以实验动物分组为例：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400" dirty="0" smtClean="0"/>
              <a:t>  观察某药物或者某外因对实验动物的影响，</a:t>
            </a:r>
            <a:r>
              <a:rPr lang="zh-CN" altLang="en-US" sz="2400" b="1" dirty="0" smtClean="0"/>
              <a:t>一般需要设置</a:t>
            </a:r>
            <a:r>
              <a:rPr lang="en-US" sz="2400" b="1" dirty="0" smtClean="0"/>
              <a:t>3</a:t>
            </a:r>
            <a:r>
              <a:rPr lang="zh-CN" altLang="en-US" sz="2400" b="1" dirty="0" smtClean="0"/>
              <a:t>组对照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       空白对照组（负对照组）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       模型对照组（正对照组）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       阳性对照组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b="1" dirty="0" smtClean="0"/>
              <a:t>+ </a:t>
            </a:r>
            <a:r>
              <a:rPr lang="zh-CN" altLang="en-US" sz="2400" b="1" dirty="0" smtClean="0"/>
              <a:t>实验组（一般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组，即低、中、高剂量）</a:t>
            </a:r>
            <a:endParaRPr lang="en-US" altLang="zh-CN" sz="2400" b="1" dirty="0" smtClean="0"/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892016" y="2921806"/>
            <a:ext cx="4069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注：</a:t>
            </a: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1F1F1F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1.</a:t>
            </a:r>
            <a:r>
              <a:rPr lang="zh-CN" altLang="en-US" dirty="0" smtClean="0">
                <a:solidFill>
                  <a:srgbClr val="1F1F1F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若</a:t>
            </a: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实验对象是不需要疾病状态，则可不设模型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对照</a:t>
            </a: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组；</a:t>
            </a:r>
            <a:endParaRPr kumimoji="0" 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2.</a:t>
            </a:r>
            <a:r>
              <a:rPr kumimoji="0" lang="zh-CN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并非每个实验都要设置阳性对照组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。</a:t>
            </a:r>
            <a:endParaRPr kumimoji="0" 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实验探究专题  </a:t>
            </a:r>
            <a:r>
              <a:rPr dirty="0" smtClean="0">
                <a:solidFill>
                  <a:srgbClr val="FF0000"/>
                </a:solidFill>
              </a:rPr>
              <a:t>课时</a:t>
            </a:r>
            <a:r>
              <a:rPr lang="en-US" altLang="zh-CN" dirty="0" smtClean="0">
                <a:solidFill>
                  <a:srgbClr val="FF0000"/>
                </a:solidFill>
              </a:rPr>
              <a:t>11</a:t>
            </a:r>
            <a:r>
              <a:rPr dirty="0" smtClean="0">
                <a:solidFill>
                  <a:srgbClr val="FF0000"/>
                </a:solidFill>
              </a:rPr>
              <a:t>：实验分组和分组的目的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820092"/>
            <a:ext cx="8229600" cy="392335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CN" altLang="en-US" sz="4000" b="1" dirty="0" smtClean="0"/>
              <a:t>  </a:t>
            </a:r>
            <a:r>
              <a:rPr altLang="en-US" sz="4000" b="1" dirty="0" smtClean="0"/>
              <a:t>本节课内容：</a:t>
            </a:r>
            <a:endParaRPr lang="en-US" altLang="zh-CN" sz="4000" b="1" dirty="0" smtClean="0"/>
          </a:p>
          <a:p>
            <a:pPr>
              <a:buNone/>
            </a:pPr>
            <a:r>
              <a:rPr lang="en-US" altLang="zh-CN" b="1" dirty="0" smtClean="0"/>
              <a:t> </a:t>
            </a:r>
            <a:r>
              <a:rPr lang="en-US" altLang="zh-CN" sz="3600" b="1" dirty="0" smtClean="0"/>
              <a:t>1. </a:t>
            </a:r>
            <a:r>
              <a:rPr lang="zh-CN" altLang="en-US" sz="3600" b="1" dirty="0" smtClean="0"/>
              <a:t>分组的目的</a:t>
            </a:r>
            <a:endParaRPr lang="en-US" altLang="zh-CN" sz="3600" b="1" dirty="0" smtClean="0"/>
          </a:p>
          <a:p>
            <a:pPr>
              <a:buNone/>
            </a:pPr>
            <a:r>
              <a:rPr lang="en-US" altLang="zh-CN" sz="3600" b="1" dirty="0" smtClean="0"/>
              <a:t> 2. </a:t>
            </a:r>
            <a:r>
              <a:rPr lang="zh-CN" altLang="en-US" sz="3600" b="1" dirty="0" smtClean="0"/>
              <a:t>分组的原则和方法</a:t>
            </a:r>
            <a:endParaRPr lang="en-US" altLang="zh-CN" sz="3600" b="1" dirty="0" smtClean="0"/>
          </a:p>
          <a:p>
            <a:pPr>
              <a:buNone/>
            </a:pPr>
            <a:r>
              <a:rPr lang="en-US" altLang="zh-CN" sz="3600" b="1" dirty="0" smtClean="0"/>
              <a:t> 3. </a:t>
            </a:r>
            <a:r>
              <a:rPr lang="zh-CN" altLang="en-US" sz="3600" b="1" dirty="0" smtClean="0"/>
              <a:t>分组的答题策略</a:t>
            </a:r>
            <a:endParaRPr lang="en-US" altLang="zh-CN" sz="3600" b="1" dirty="0" smtClean="0"/>
          </a:p>
          <a:p>
            <a:pPr>
              <a:buNone/>
            </a:pPr>
            <a:r>
              <a:rPr lang="en-US" altLang="zh-CN" sz="3600" b="1" dirty="0" smtClean="0"/>
              <a:t> 4.</a:t>
            </a:r>
            <a:r>
              <a:rPr sz="3600" b="1" dirty="0" smtClean="0"/>
              <a:t>反馈训练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600" b="1" dirty="0" smtClean="0"/>
          </a:p>
          <a:p>
            <a:pPr>
              <a:buNone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34602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7\课11\流程图1.jpg"/>
          <p:cNvPicPr>
            <a:picLocks noChangeAspect="1" noChangeArrowheads="1"/>
          </p:cNvPicPr>
          <p:nvPr/>
        </p:nvPicPr>
        <p:blipFill>
          <a:blip r:embed="rId2"/>
          <a:srcRect l="14861" r="14861"/>
          <a:stretch>
            <a:fillRect/>
          </a:stretch>
        </p:blipFill>
        <p:spPr bwMode="auto">
          <a:xfrm>
            <a:off x="3166110" y="274320"/>
            <a:ext cx="5786436" cy="486918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41026"/>
            <a:ext cx="8139178" cy="639083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分组的目的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712" y="1052980"/>
            <a:ext cx="3797648" cy="3781910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控制变量</a:t>
            </a:r>
            <a:endParaRPr lang="en-US" altLang="zh-CN" sz="3200" b="1" dirty="0" smtClean="0"/>
          </a:p>
          <a:p>
            <a:pPr>
              <a:buNone/>
            </a:pPr>
            <a:r>
              <a:rPr lang="zh-CN" altLang="en-US" sz="3200" dirty="0" smtClean="0"/>
              <a:t> 自变量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 </a:t>
            </a:r>
            <a:r>
              <a:rPr lang="zh-CN" altLang="en-US" sz="3200" dirty="0" smtClean="0"/>
              <a:t>因变量</a:t>
            </a:r>
            <a:endParaRPr lang="en-US" altLang="zh-CN" sz="3200" dirty="0" smtClean="0"/>
          </a:p>
          <a:p>
            <a:pPr>
              <a:buNone/>
            </a:pPr>
            <a:r>
              <a:rPr lang="zh-CN" altLang="en-US" sz="3200" dirty="0" smtClean="0"/>
              <a:t> 无关变量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重要环节</a:t>
            </a:r>
            <a:endParaRPr lang="en-US" altLang="zh-CN" sz="3200" b="1" dirty="0" smtClean="0"/>
          </a:p>
          <a:p>
            <a:pPr>
              <a:buNone/>
            </a:pP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sp>
        <p:nvSpPr>
          <p:cNvPr id="6" name="圆角矩形 5"/>
          <p:cNvSpPr/>
          <p:nvPr/>
        </p:nvSpPr>
        <p:spPr>
          <a:xfrm>
            <a:off x="3094658" y="1805940"/>
            <a:ext cx="5786478" cy="219456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分组的原则和方法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5308" y="885919"/>
            <a:ext cx="3962432" cy="404217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600" b="1" dirty="0" smtClean="0"/>
              <a:t>原则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）对照</a:t>
            </a: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）随机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37510" y="948690"/>
            <a:ext cx="6037928" cy="404622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600" b="1" dirty="0" smtClean="0"/>
              <a:t>方法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a.</a:t>
            </a:r>
            <a:r>
              <a:rPr lang="zh-CN" altLang="en-US" sz="2400" dirty="0" smtClean="0"/>
              <a:t>空白对照、条件对照、自身对照等；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b.</a:t>
            </a:r>
            <a:r>
              <a:rPr lang="zh-CN" altLang="en-US" sz="2400" dirty="0" smtClean="0"/>
              <a:t>与实验组相比，仅自变量不同，其他无关变量均相同；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根据实验目的灵活设计，科学分组。</a:t>
            </a:r>
          </a:p>
        </p:txBody>
      </p:sp>
      <p:sp>
        <p:nvSpPr>
          <p:cNvPr id="5" name="内容占位符 3"/>
          <p:cNvSpPr txBox="1">
            <a:spLocks/>
          </p:cNvSpPr>
          <p:nvPr/>
        </p:nvSpPr>
        <p:spPr bwMode="auto">
          <a:xfrm>
            <a:off x="3086100" y="3911212"/>
            <a:ext cx="5843618" cy="10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完全随机设计、随机区组设计等。</a:t>
            </a:r>
            <a:endParaRPr lang="en-US" altLang="zh-CN" sz="2400" dirty="0" smtClean="0"/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（随机抽样）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分组的答题策略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68680"/>
            <a:ext cx="8572560" cy="35401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/>
              <a:t>仔细审题，明确变量 </a:t>
            </a:r>
            <a:endParaRPr lang="en-US" altLang="zh-CN" sz="2800" b="1" dirty="0" smtClean="0"/>
          </a:p>
          <a:p>
            <a:pPr>
              <a:lnSpc>
                <a:spcPct val="100000"/>
              </a:lnSpc>
              <a:buNone/>
            </a:pPr>
            <a:r>
              <a:rPr lang="en-US" altLang="zh-CN" sz="2000" b="1" dirty="0" smtClean="0"/>
              <a:t> </a:t>
            </a:r>
            <a:r>
              <a:rPr lang="zh-CN" altLang="en-US" sz="2000" dirty="0" smtClean="0"/>
              <a:t>例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：单一自变量</a:t>
            </a:r>
            <a:endParaRPr lang="en-US" altLang="zh-CN" sz="2000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51592" y="3412035"/>
            <a:ext cx="66437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无菌饲料、无菌水、全新开放的盒子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endParaRPr lang="en-US" altLang="zh-CN" sz="1600" b="1" dirty="0" smtClean="0">
              <a:solidFill>
                <a:srgbClr val="FF0000"/>
              </a:solidFill>
            </a:endParaRPr>
          </a:p>
          <a:p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肠道无菌的大鼠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010" y="0"/>
            <a:ext cx="8572560" cy="41645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/>
              <a:t>仔细审题，明确变量</a:t>
            </a:r>
            <a:endParaRPr lang="en-US" altLang="zh-CN" sz="2800" b="1" dirty="0" smtClean="0"/>
          </a:p>
          <a:p>
            <a:pPr>
              <a:lnSpc>
                <a:spcPct val="100000"/>
              </a:lnSpc>
              <a:buNone/>
            </a:pPr>
            <a:r>
              <a:rPr lang="zh-CN" altLang="en-US" sz="2200" dirty="0" smtClean="0"/>
              <a:t>例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：多项自变量</a:t>
            </a:r>
            <a:endParaRPr lang="en-US" altLang="zh-CN" sz="2200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794510" y="4163020"/>
            <a:ext cx="7326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BEZ</a:t>
            </a:r>
            <a:r>
              <a:rPr lang="zh-CN" altLang="en-US" b="1" dirty="0" smtClean="0">
                <a:solidFill>
                  <a:srgbClr val="FF0000"/>
                </a:solidFill>
              </a:rPr>
              <a:t>的浓度、</a:t>
            </a:r>
            <a:r>
              <a:rPr lang="en-US" b="1" dirty="0" smtClean="0">
                <a:solidFill>
                  <a:srgbClr val="FF0000"/>
                </a:solidFill>
              </a:rPr>
              <a:t>VLB</a:t>
            </a:r>
            <a:r>
              <a:rPr lang="zh-CN" altLang="en-US" b="1" dirty="0" smtClean="0">
                <a:solidFill>
                  <a:srgbClr val="FF0000"/>
                </a:solidFill>
              </a:rPr>
              <a:t>的浓度及不同浓度的组合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 单独使用</a:t>
            </a:r>
            <a:r>
              <a:rPr lang="en-US" b="1" dirty="0" smtClean="0">
                <a:solidFill>
                  <a:srgbClr val="FF0000"/>
                </a:solidFill>
              </a:rPr>
              <a:t>BEZ</a:t>
            </a:r>
            <a:r>
              <a:rPr lang="zh-CN" altLang="en-US" b="1" dirty="0" smtClean="0">
                <a:solidFill>
                  <a:srgbClr val="FF0000"/>
                </a:solidFill>
              </a:rPr>
              <a:t>和</a:t>
            </a:r>
            <a:r>
              <a:rPr lang="en-US" b="1" dirty="0" smtClean="0">
                <a:solidFill>
                  <a:srgbClr val="FF0000"/>
                </a:solidFill>
              </a:rPr>
              <a:t>VLB</a:t>
            </a:r>
            <a:r>
              <a:rPr lang="zh-CN" altLang="en-US" b="1" dirty="0" smtClean="0">
                <a:solidFill>
                  <a:srgbClr val="FF0000"/>
                </a:solidFill>
              </a:rPr>
              <a:t>对癌细胞凋亡无明显影响，二者联合使用促进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癌细胞凋亡，且与浓度呈正相关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" y="1177290"/>
            <a:ext cx="8492490" cy="37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分组的答题策略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310" y="712220"/>
            <a:ext cx="8801100" cy="35854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400" b="1" dirty="0" smtClean="0"/>
              <a:t>相互对照，前后对应</a:t>
            </a:r>
            <a:r>
              <a:rPr lang="en-US" altLang="zh-CN" sz="2400" b="1" dirty="0" smtClean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zh-CN" altLang="en-US" sz="1800" dirty="0" smtClean="0"/>
              <a:t>例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：</a:t>
            </a:r>
            <a:endParaRPr lang="en-US" altLang="zh-CN" sz="1800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191818" y="4187679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10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9690"/>
            <a:ext cx="9067800" cy="23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9431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/>
              <a:t>反馈练习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：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3997642" y="202700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965834"/>
            <a:ext cx="9024184" cy="33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9431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/>
              <a:t>反馈练习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：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2023110" y="3478618"/>
            <a:ext cx="7143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砧木上摘除（或保留）不同数目的叶片；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将不同品种（早花、晚花）接穗嫁接到不同品种（早花、晚花）砧木上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447</Words>
  <Application>Microsoft Office PowerPoint</Application>
  <PresentationFormat>全屏显示(16:9)</PresentationFormat>
  <Paragraphs>93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课时11：实验分组和分组的目的</vt:lpstr>
      <vt:lpstr>实验探究专题  课时11：实验分组和分组的目的</vt:lpstr>
      <vt:lpstr>1.分组的目的</vt:lpstr>
      <vt:lpstr>2. 分组的原则和方法</vt:lpstr>
      <vt:lpstr>3.分组的答题策略</vt:lpstr>
      <vt:lpstr>PowerPoint 演示文稿</vt:lpstr>
      <vt:lpstr>3.分组的答题策略</vt:lpstr>
      <vt:lpstr>反馈练习1：</vt:lpstr>
      <vt:lpstr>反馈练习2：</vt:lpstr>
      <vt:lpstr>反馈练习3：</vt:lpstr>
      <vt:lpstr>反馈练习4：</vt:lpstr>
      <vt:lpstr>拓展延伸：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28</cp:revision>
  <dcterms:created xsi:type="dcterms:W3CDTF">2020-02-01T11:21:51Z</dcterms:created>
  <dcterms:modified xsi:type="dcterms:W3CDTF">2020-02-19T09:14:16Z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