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heme/theme3.xml" ContentType="application/vnd.openxmlformats-officedocument.theme+xml"/>
  <Override PartName="/ppt/tags/tag301.xml" ContentType="application/vnd.openxmlformats-officedocument.presentationml.tags+xml"/>
  <Override PartName="/ppt/notesSlides/notesSlide1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2"/>
  </p:notesMasterIdLst>
  <p:sldIdLst>
    <p:sldId id="265" r:id="rId3"/>
    <p:sldId id="272" r:id="rId4"/>
    <p:sldId id="273" r:id="rId5"/>
    <p:sldId id="274" r:id="rId6"/>
    <p:sldId id="275" r:id="rId7"/>
    <p:sldId id="276" r:id="rId8"/>
    <p:sldId id="295" r:id="rId9"/>
    <p:sldId id="285" r:id="rId10"/>
    <p:sldId id="277" r:id="rId11"/>
    <p:sldId id="278" r:id="rId12"/>
    <p:sldId id="279" r:id="rId13"/>
    <p:sldId id="286" r:id="rId14"/>
    <p:sldId id="280" r:id="rId15"/>
    <p:sldId id="296" r:id="rId16"/>
    <p:sldId id="281" r:id="rId17"/>
    <p:sldId id="282" r:id="rId18"/>
    <p:sldId id="297" r:id="rId19"/>
    <p:sldId id="283" r:id="rId20"/>
    <p:sldId id="27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56" y="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8434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3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8.xml"/><Relationship Id="rId10" Type="http://schemas.openxmlformats.org/officeDocument/2006/relationships/image" Target="../media/image2.png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74.xml"/><Relationship Id="rId7" Type="http://schemas.openxmlformats.org/officeDocument/2006/relationships/image" Target="../media/image4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3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.png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2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8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image" Target="../media/image3.png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01.xml"/><Relationship Id="rId10" Type="http://schemas.openxmlformats.org/officeDocument/2006/relationships/image" Target="../media/image3.png"/><Relationship Id="rId4" Type="http://schemas.openxmlformats.org/officeDocument/2006/relationships/tags" Target="../tags/tag20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3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2.png"/><Relationship Id="rId5" Type="http://schemas.openxmlformats.org/officeDocument/2006/relationships/tags" Target="../tags/tag21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3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19.xml"/><Relationship Id="rId10" Type="http://schemas.openxmlformats.org/officeDocument/2006/relationships/image" Target="../media/image2.png"/><Relationship Id="rId4" Type="http://schemas.openxmlformats.org/officeDocument/2006/relationships/tags" Target="../tags/tag218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3.png"/><Relationship Id="rId5" Type="http://schemas.openxmlformats.org/officeDocument/2006/relationships/tags" Target="../tags/tag22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26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3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3.png"/><Relationship Id="rId5" Type="http://schemas.openxmlformats.org/officeDocument/2006/relationships/tags" Target="../tags/tag24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39.xml"/><Relationship Id="rId9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3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2.png"/><Relationship Id="rId5" Type="http://schemas.openxmlformats.org/officeDocument/2006/relationships/tags" Target="../tags/tag24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6.xml"/><Relationship Id="rId10" Type="http://schemas.openxmlformats.org/officeDocument/2006/relationships/image" Target="../media/image2.png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2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6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69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2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81.xml"/><Relationship Id="rId16" Type="http://schemas.openxmlformats.org/officeDocument/2006/relationships/image" Target="../media/image3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image" Target="../media/image7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2.png"/><Relationship Id="rId5" Type="http://schemas.openxmlformats.org/officeDocument/2006/relationships/tags" Target="../tags/tag29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9892" y="382632"/>
            <a:ext cx="8139178" cy="331514"/>
          </a:xfr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9892" y="382632"/>
            <a:ext cx="8139178" cy="331514"/>
          </a:xfr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ags" Target="../tags/tag156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151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155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15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15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1" y="2013595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实验总目的与各分实验的逻辑关系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韩宏杰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149397"/>
            <a:ext cx="8551666" cy="993926"/>
          </a:xfrm>
        </p:spPr>
        <p:txBody>
          <a:bodyPr>
            <a:normAutofit/>
          </a:bodyPr>
          <a:lstStyle/>
          <a:p>
            <a:endParaRPr lang="zh-CN" altLang="en-US" sz="2985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7826" y="875799"/>
            <a:ext cx="7977614" cy="3263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/>
              <a:t>香蕉果实发育初期，果肉细胞积累大量的淀粉。成熟时，果皮由绿变黄，果肉逐渐变软。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6488430" y="1844675"/>
            <a:ext cx="2614930" cy="3027680"/>
          </a:xfrm>
          <a:noFill/>
          <a:ln w="28575" cmpd="sng">
            <a:solidFill>
              <a:schemeClr val="accent2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345">
                <a:sym typeface="+mn-ea"/>
              </a:rPr>
              <a:t>自变量：乙烯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因变量：</a:t>
            </a:r>
          </a:p>
          <a:p>
            <a:pPr marL="0" indent="0">
              <a:buNone/>
            </a:pPr>
            <a:r>
              <a:rPr lang="en-US" altLang="zh-CN" sz="1345">
                <a:sym typeface="+mn-ea"/>
              </a:rPr>
              <a:t>              D/H</a:t>
            </a:r>
            <a:r>
              <a:rPr lang="zh-CN" altLang="en-US" sz="1345">
                <a:sym typeface="+mn-ea"/>
              </a:rPr>
              <a:t>基因是否表达表达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实验目的：</a:t>
            </a:r>
            <a:endParaRPr lang="zh-CN" altLang="en-US" sz="1345"/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           乙烯</a:t>
            </a:r>
            <a:r>
              <a:rPr lang="en-US" altLang="zh-CN" sz="1345">
                <a:sym typeface="+mn-ea"/>
              </a:rPr>
              <a:t>---</a:t>
            </a:r>
            <a:r>
              <a:rPr lang="zh-CN" altLang="en-US" sz="1345">
                <a:solidFill>
                  <a:srgbClr val="FF0000"/>
                </a:solidFill>
                <a:sym typeface="+mn-ea"/>
              </a:rPr>
              <a:t>？</a:t>
            </a:r>
            <a:r>
              <a:rPr lang="en-US" altLang="zh-CN" sz="1345">
                <a:sym typeface="+mn-ea"/>
              </a:rPr>
              <a:t>---D/H</a:t>
            </a:r>
            <a:r>
              <a:rPr lang="zh-CN" altLang="en-US" sz="1345">
                <a:sym typeface="+mn-ea"/>
              </a:rPr>
              <a:t>基因表达</a:t>
            </a:r>
          </a:p>
          <a:p>
            <a:pPr marL="0" indent="0">
              <a:buNone/>
            </a:pPr>
            <a:endParaRPr lang="zh-CN" altLang="en-US" sz="1345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345">
                <a:solidFill>
                  <a:srgbClr val="FF0000"/>
                </a:solidFill>
                <a:sym typeface="+mn-ea"/>
              </a:rPr>
              <a:t>基因表达调控水平</a:t>
            </a:r>
          </a:p>
          <a:p>
            <a:pPr marL="0" indent="0">
              <a:buNone/>
            </a:pPr>
            <a:r>
              <a:rPr lang="en-US" altLang="zh-CN" sz="1345">
                <a:sym typeface="+mn-ea"/>
              </a:rPr>
              <a:t>	</a:t>
            </a:r>
            <a:endParaRPr lang="en-US" altLang="zh-CN" sz="1345"/>
          </a:p>
          <a:p>
            <a:pPr marL="0" indent="0">
              <a:buNone/>
            </a:pPr>
            <a:r>
              <a:rPr lang="zh-CN" altLang="en-US" sz="1345">
                <a:solidFill>
                  <a:schemeClr val="tx1"/>
                </a:solidFill>
                <a:sym typeface="+mn-ea"/>
              </a:rPr>
              <a:t>结论：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 乙烯</a:t>
            </a:r>
            <a:r>
              <a:rPr lang="en-US" altLang="zh-CN" sz="1345">
                <a:sym typeface="+mn-ea"/>
              </a:rPr>
              <a:t>--- </a:t>
            </a:r>
            <a:r>
              <a:rPr lang="en-US" altLang="zh-CN" sz="134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1345">
                <a:sym typeface="+mn-ea"/>
              </a:rPr>
              <a:t>----</a:t>
            </a:r>
            <a:r>
              <a:rPr lang="en-US" sz="1345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1345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</a:t>
            </a:r>
          </a:p>
          <a:p>
            <a:pPr marL="0" indent="0">
              <a:buNone/>
            </a:pPr>
            <a:r>
              <a:rPr lang="zh-CN" altLang="en-US" sz="1630">
                <a:sym typeface="+mn-ea"/>
              </a:rPr>
              <a:t>   </a:t>
            </a:r>
            <a:r>
              <a:rPr lang="zh-CN" altLang="en-US" sz="1400">
                <a:sym typeface="+mn-ea"/>
              </a:rPr>
              <a:t> 乙烯</a:t>
            </a:r>
            <a:r>
              <a:rPr lang="en-US" altLang="zh-CN" sz="1400">
                <a:sym typeface="+mn-ea"/>
              </a:rPr>
              <a:t>--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1400">
                <a:sym typeface="+mn-ea"/>
              </a:rPr>
              <a:t>---</a:t>
            </a:r>
            <a:r>
              <a:rPr lang="en-US" sz="1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sz="14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基因</a:t>
            </a:r>
            <a:r>
              <a:rPr lang="zh-CN" sz="1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表达</a:t>
            </a:r>
            <a:endParaRPr lang="zh-CN" altLang="zh-CN" sz="14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86871" y="3991035"/>
            <a:ext cx="118110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131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先增大再减小</a:t>
            </a:r>
            <a:r>
              <a:rPr lang="en-US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</a:t>
            </a:r>
            <a:endParaRPr lang="zh-CN" altLang="en-US" sz="1725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740"/>
            <a:ext cx="6488248" cy="26374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62258" y="4239669"/>
            <a:ext cx="43942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对照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2255" y="4239669"/>
            <a:ext cx="254889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01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乙烯促进了</a:t>
            </a:r>
            <a:r>
              <a:rPr 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基因和</a:t>
            </a:r>
            <a:r>
              <a:rPr 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sz="101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基因的转录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（表达）</a:t>
            </a:r>
            <a:r>
              <a:rPr 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2050" y="4486049"/>
            <a:ext cx="35712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宋体" panose="02010600030101010101" pitchFamily="2" charset="-122"/>
                <a:sym typeface="+mn-ea"/>
              </a:rPr>
              <a:t>蓝色</a:t>
            </a:r>
            <a:r>
              <a:rPr lang="en-US" altLang="zh-CN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宋体" panose="02010600030101010101" pitchFamily="2" charset="-122"/>
                <a:sym typeface="+mn-ea"/>
              </a:rPr>
              <a:t>----</a:t>
            </a:r>
            <a:r>
              <a:rPr lang="en-US" altLang="zh-CN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GUS</a:t>
            </a:r>
            <a:r>
              <a:rPr lang="zh-CN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</a:t>
            </a:r>
            <a:r>
              <a:rPr lang="en-US" altLang="zh-CN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----</a:t>
            </a:r>
            <a:r>
              <a:rPr lang="zh-CN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启动子有功能</a:t>
            </a:r>
            <a:endParaRPr lang="zh-CN" altLang="en-US" sz="1600" b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77825" y="2085340"/>
            <a:ext cx="3222625" cy="2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0" y="3146425"/>
            <a:ext cx="2540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启动子不受乙烯调控</a:t>
            </a:r>
          </a:p>
          <a:p>
            <a:pPr algn="l"/>
            <a:endParaRPr lang="zh-CN" altLang="en-US" sz="1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1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启动子能够响应</a:t>
            </a:r>
          </a:p>
          <a:p>
            <a:pPr algn="l"/>
            <a:r>
              <a:rPr lang="zh-CN" altLang="en-US" sz="1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乙烯的调控</a:t>
            </a:r>
            <a:r>
              <a:rPr lang="en-US" sz="1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0210" y="4921250"/>
            <a:ext cx="5194300" cy="222250"/>
          </a:xfrm>
        </p:spPr>
        <p:txBody>
          <a:bodyPr>
            <a:normAutofit fontScale="90000"/>
          </a:bodyPr>
          <a:lstStyle/>
          <a:p>
            <a:endParaRPr lang="zh-CN" altLang="en-US" sz="2985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1677" y="940344"/>
            <a:ext cx="7977614" cy="3263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/>
              <a:t>香蕉果实发育初期，果肉细胞积累大量的淀粉。成熟时，果皮由绿变黄，果肉逐渐变软。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86871" y="3991035"/>
            <a:ext cx="118110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131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先增大再减小</a:t>
            </a:r>
            <a:r>
              <a:rPr lang="en-US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</a:t>
            </a:r>
            <a:endParaRPr lang="zh-CN" altLang="en-US" sz="1725"/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75" y="2059857"/>
            <a:ext cx="6132361" cy="2507668"/>
          </a:xfrm>
          <a:prstGeom prst="rect">
            <a:avLst/>
          </a:prstGeom>
        </p:spPr>
      </p:pic>
      <p:sp>
        <p:nvSpPr>
          <p:cNvPr id="10" name="内容占位符 4"/>
          <p:cNvSpPr>
            <a:spLocks noGrp="1"/>
          </p:cNvSpPr>
          <p:nvPr/>
        </p:nvSpPr>
        <p:spPr>
          <a:xfrm>
            <a:off x="6481445" y="1882140"/>
            <a:ext cx="2554605" cy="326136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725">
                <a:sym typeface="+mn-ea"/>
              </a:rPr>
              <a:t>自变量：</a:t>
            </a:r>
            <a:r>
              <a:rPr lang="en-US" altLang="zh-CN" sz="1725">
                <a:sym typeface="+mn-ea"/>
              </a:rPr>
              <a:t>H</a:t>
            </a:r>
            <a:r>
              <a:rPr lang="zh-CN" altLang="en-US" sz="1725">
                <a:sym typeface="+mn-ea"/>
              </a:rPr>
              <a:t>基因</a:t>
            </a:r>
          </a:p>
          <a:p>
            <a:pPr marL="0" indent="0">
              <a:buNone/>
            </a:pPr>
            <a:r>
              <a:rPr lang="zh-CN" altLang="en-US" sz="1725">
                <a:sym typeface="+mn-ea"/>
              </a:rPr>
              <a:t>因变量：</a:t>
            </a:r>
            <a:r>
              <a:rPr lang="en-US" altLang="zh-CN" sz="1725">
                <a:sym typeface="+mn-ea"/>
              </a:rPr>
              <a:t> D</a:t>
            </a:r>
            <a:r>
              <a:rPr lang="zh-CN" altLang="en-US" sz="1725">
                <a:sym typeface="+mn-ea"/>
              </a:rPr>
              <a:t>基因的表达</a:t>
            </a:r>
            <a:endParaRPr lang="zh-CN" altLang="en-US" sz="1725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725">
                <a:sym typeface="+mn-ea"/>
              </a:rPr>
              <a:t>实验目的：</a:t>
            </a:r>
          </a:p>
          <a:p>
            <a:pPr marL="0" indent="0">
              <a:buNone/>
            </a:pPr>
            <a:r>
              <a:rPr lang="en-US" altLang="zh-CN" sz="1725">
                <a:sym typeface="+mn-ea"/>
              </a:rPr>
              <a:t>H</a:t>
            </a:r>
            <a:r>
              <a:rPr lang="zh-CN" altLang="en-US" sz="1725">
                <a:sym typeface="+mn-ea"/>
              </a:rPr>
              <a:t>基因</a:t>
            </a:r>
            <a:r>
              <a:rPr lang="en-US" altLang="zh-CN" sz="1725">
                <a:sym typeface="+mn-ea"/>
              </a:rPr>
              <a:t>-- </a:t>
            </a:r>
            <a:r>
              <a:rPr lang="zh-CN" altLang="en-US" sz="1725">
                <a:solidFill>
                  <a:srgbClr val="FF0000"/>
                </a:solidFill>
                <a:sym typeface="+mn-ea"/>
              </a:rPr>
              <a:t>？</a:t>
            </a:r>
            <a:r>
              <a:rPr lang="en-US" altLang="zh-CN" sz="1725">
                <a:sym typeface="+mn-ea"/>
              </a:rPr>
              <a:t>--  </a:t>
            </a:r>
            <a:r>
              <a:rPr lang="en-US" sz="172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1725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基因表达？</a:t>
            </a:r>
            <a:endParaRPr lang="zh-CN" altLang="en-US" sz="1725"/>
          </a:p>
          <a:p>
            <a:pPr marL="0" indent="0">
              <a:buNone/>
            </a:pPr>
            <a:endParaRPr lang="zh-CN" altLang="en-US" sz="1725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1725">
                <a:solidFill>
                  <a:srgbClr val="FF0000"/>
                </a:solidFill>
                <a:sym typeface="+mn-ea"/>
              </a:rPr>
              <a:t>基因表达调控水平</a:t>
            </a:r>
            <a:r>
              <a:rPr lang="en-US" altLang="zh-CN" sz="1725">
                <a:sym typeface="+mn-ea"/>
              </a:rPr>
              <a:t>	</a:t>
            </a:r>
            <a:endParaRPr lang="en-US" altLang="zh-CN" sz="1725"/>
          </a:p>
          <a:p>
            <a:pPr marL="0" indent="0">
              <a:buNone/>
            </a:pPr>
            <a:r>
              <a:rPr lang="zh-CN" altLang="en-US" sz="1725">
                <a:solidFill>
                  <a:schemeClr val="tx1"/>
                </a:solidFill>
                <a:sym typeface="+mn-ea"/>
              </a:rPr>
              <a:t>结论：</a:t>
            </a:r>
          </a:p>
          <a:p>
            <a:pPr marL="0" indent="0">
              <a:buNone/>
            </a:pPr>
            <a:r>
              <a:rPr lang="zh-CN" altLang="en-US" sz="1725">
                <a:sym typeface="+mn-ea"/>
              </a:rPr>
              <a:t>     </a:t>
            </a:r>
            <a:r>
              <a:rPr lang="en-US" altLang="zh-CN" sz="1725">
                <a:sym typeface="+mn-ea"/>
              </a:rPr>
              <a:t>H</a:t>
            </a:r>
            <a:r>
              <a:rPr lang="zh-CN" altLang="en-US" sz="1725">
                <a:sym typeface="+mn-ea"/>
              </a:rPr>
              <a:t>基因表达产物（</a:t>
            </a:r>
            <a:r>
              <a:rPr lang="en-US" altLang="zh-CN" sz="1725">
                <a:sym typeface="+mn-ea"/>
              </a:rPr>
              <a:t>D</a:t>
            </a:r>
            <a:r>
              <a:rPr lang="zh-CN" altLang="en-US" sz="1725">
                <a:sym typeface="+mn-ea"/>
              </a:rPr>
              <a:t>基因的转录因子）</a:t>
            </a:r>
            <a:r>
              <a:rPr lang="en-US" altLang="zh-CN" sz="1725">
                <a:sym typeface="+mn-ea"/>
              </a:rPr>
              <a:t>-- </a:t>
            </a:r>
            <a:r>
              <a:rPr lang="en-US" altLang="zh-CN" sz="172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1725">
                <a:sym typeface="+mn-ea"/>
              </a:rPr>
              <a:t>--</a:t>
            </a:r>
          </a:p>
          <a:p>
            <a:pPr marL="0" indent="0">
              <a:buNone/>
            </a:pPr>
            <a:r>
              <a:rPr lang="en-US" altLang="zh-CN" sz="1725">
                <a:sym typeface="+mn-ea"/>
              </a:rPr>
              <a:t>                    </a:t>
            </a:r>
            <a:r>
              <a:rPr lang="en-US" sz="172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172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</a:t>
            </a:r>
            <a:endParaRPr lang="zh-CN" sz="1725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1725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	          </a:t>
            </a:r>
            <a:endParaRPr lang="zh-CN" altLang="zh-CN" sz="865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73910" y="2936875"/>
            <a:ext cx="8483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PCR</a:t>
            </a:r>
            <a:r>
              <a:rPr lang="zh-CN" sz="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或</a:t>
            </a:r>
            <a:r>
              <a:rPr lang="en-US" sz="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DNA</a:t>
            </a:r>
            <a:r>
              <a:rPr lang="zh-CN" sz="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分子杂交技术</a:t>
            </a:r>
            <a:r>
              <a:rPr lang="en-US" sz="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z="800"/>
          </a:p>
        </p:txBody>
      </p:sp>
      <p:sp>
        <p:nvSpPr>
          <p:cNvPr id="12" name="文本框 11"/>
          <p:cNvSpPr txBox="1"/>
          <p:nvPr/>
        </p:nvSpPr>
        <p:spPr>
          <a:xfrm>
            <a:off x="3898921" y="3941674"/>
            <a:ext cx="370513" cy="292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  </a:t>
            </a:r>
            <a:endParaRPr lang="zh-CN" altLang="en-US" sz="1725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792216" y="3938627"/>
            <a:ext cx="3563753" cy="3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2850149" y="2936779"/>
            <a:ext cx="72518" cy="72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100" name="文本框 99"/>
          <p:cNvSpPr txBox="1"/>
          <p:nvPr/>
        </p:nvSpPr>
        <p:spPr>
          <a:xfrm>
            <a:off x="4816475" y="3938905"/>
            <a:ext cx="143827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400" b="0">
                <a:solidFill>
                  <a:srgbClr val="FF0000"/>
                </a:solidFill>
                <a:ea typeface="宋体" panose="02010600030101010101" pitchFamily="2" charset="-122"/>
              </a:rPr>
              <a:t>选择培养基：</a:t>
            </a:r>
          </a:p>
          <a:p>
            <a:pPr indent="0"/>
            <a:r>
              <a:rPr lang="zh-CN" altLang="en-US" sz="1400" b="0">
                <a:solidFill>
                  <a:srgbClr val="FF0000"/>
                </a:solidFill>
                <a:ea typeface="宋体" panose="02010600030101010101" pitchFamily="2" charset="-122"/>
              </a:rPr>
              <a:t>含金担子素，</a:t>
            </a:r>
          </a:p>
          <a:p>
            <a:pPr indent="0"/>
            <a:r>
              <a:rPr lang="zh-CN" altLang="en-US" sz="1400" b="0">
                <a:solidFill>
                  <a:srgbClr val="FF0000"/>
                </a:solidFill>
                <a:ea typeface="宋体" panose="02010600030101010101" pitchFamily="2" charset="-122"/>
              </a:rPr>
              <a:t>不含亮氨酸</a:t>
            </a:r>
            <a:r>
              <a:rPr lang="en-US" sz="1010" b="0">
                <a:solidFill>
                  <a:srgbClr val="FF0000"/>
                </a:solidFill>
                <a:ea typeface="宋体" panose="02010600030101010101" pitchFamily="2" charset="-122"/>
              </a:rPr>
              <a:t>I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792216" y="4137291"/>
            <a:ext cx="835483" cy="115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882" r="30570" b="91369"/>
          <a:stretch>
            <a:fillRect/>
          </a:stretch>
        </p:blipFill>
        <p:spPr>
          <a:xfrm>
            <a:off x="666750" y="1451610"/>
            <a:ext cx="6834505" cy="299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68035" y="645160"/>
            <a:ext cx="2940050" cy="64516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推测：</a:t>
            </a:r>
            <a:r>
              <a:rPr lang="en-US" altLang="zh-CN">
                <a:sym typeface="+mn-ea"/>
              </a:rPr>
              <a:t>H</a:t>
            </a:r>
            <a:r>
              <a:rPr lang="zh-CN" altLang="en-US">
                <a:sym typeface="+mn-ea"/>
              </a:rPr>
              <a:t>基因的表达产物</a:t>
            </a:r>
          </a:p>
          <a:p>
            <a:pPr marL="0" indent="0">
              <a:buNone/>
            </a:pPr>
            <a:r>
              <a:rPr lang="en-US" altLang="zh-CN">
                <a:sym typeface="+mn-ea"/>
              </a:rPr>
              <a:t>--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>
                <a:sym typeface="+mn-ea"/>
              </a:rPr>
              <a:t>--   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基因表达？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68035" y="0"/>
            <a:ext cx="2356485" cy="6451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zh-CN">
                <a:sym typeface="+mn-ea"/>
              </a:rPr>
              <a:t>H</a:t>
            </a:r>
            <a:r>
              <a:rPr lang="zh-CN" altLang="en-US">
                <a:sym typeface="+mn-ea"/>
              </a:rPr>
              <a:t>基因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？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ym typeface="+mn-ea"/>
              </a:rPr>
              <a:t>--   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？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ym typeface="+mn-ea"/>
              </a:rPr>
              <a:t>--   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zh-CN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</a:t>
            </a: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871855" y="2781935"/>
            <a:ext cx="2633345" cy="8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3128010" y="0"/>
            <a:ext cx="2567940" cy="741045"/>
          </a:xfrm>
          <a:noFill/>
          <a:ln w="28575" cmpd="sng">
            <a:solidFill>
              <a:schemeClr val="accent2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345">
                <a:solidFill>
                  <a:srgbClr val="FF0000"/>
                </a:solidFill>
                <a:sym typeface="+mn-ea"/>
              </a:rPr>
              <a:t>基因表达调控水平</a:t>
            </a:r>
            <a:r>
              <a:rPr lang="zh-CN" altLang="en-US" sz="1345">
                <a:solidFill>
                  <a:schemeClr val="tx1"/>
                </a:solidFill>
                <a:sym typeface="+mn-ea"/>
              </a:rPr>
              <a:t>结论：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 乙烯</a:t>
            </a:r>
            <a:r>
              <a:rPr lang="en-US" altLang="zh-CN" sz="1345">
                <a:sym typeface="+mn-ea"/>
              </a:rPr>
              <a:t>--- </a:t>
            </a:r>
            <a:r>
              <a:rPr lang="en-US" altLang="zh-CN" sz="134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1345">
                <a:sym typeface="+mn-ea"/>
              </a:rPr>
              <a:t>----</a:t>
            </a:r>
            <a:r>
              <a:rPr lang="en-US" sz="1345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1345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</a:t>
            </a:r>
          </a:p>
          <a:p>
            <a:pPr marL="0" indent="0">
              <a:buNone/>
            </a:pPr>
            <a:r>
              <a:rPr lang="zh-CN" altLang="en-US" sz="1630">
                <a:sym typeface="+mn-ea"/>
              </a:rPr>
              <a:t>   </a:t>
            </a:r>
            <a:r>
              <a:rPr lang="zh-CN" altLang="en-US" sz="1400">
                <a:sym typeface="+mn-ea"/>
              </a:rPr>
              <a:t> 乙烯</a:t>
            </a:r>
            <a:r>
              <a:rPr lang="en-US" altLang="zh-CN" sz="1400">
                <a:sym typeface="+mn-ea"/>
              </a:rPr>
              <a:t>--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1400">
                <a:sym typeface="+mn-ea"/>
              </a:rPr>
              <a:t>---</a:t>
            </a:r>
            <a:r>
              <a:rPr lang="en-US" sz="1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sz="14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基因</a:t>
            </a:r>
            <a:r>
              <a:rPr lang="zh-CN" sz="1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表达</a:t>
            </a:r>
            <a:endParaRPr lang="zh-CN" altLang="zh-CN" sz="14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内容占位符 1"/>
          <p:cNvSpPr>
            <a:spLocks noGrp="1"/>
          </p:cNvSpPr>
          <p:nvPr/>
        </p:nvSpPr>
        <p:spPr>
          <a:xfrm>
            <a:off x="173355" y="0"/>
            <a:ext cx="2749550" cy="74104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wrap="square" lIns="87753" tIns="43876" rIns="87753" bIns="43876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细胞代谢蛋白质水平</a:t>
            </a:r>
            <a:r>
              <a:rPr lang="zh-CN" altLang="en-US">
                <a:sym typeface="+mn-ea"/>
              </a:rPr>
              <a:t>结论：</a:t>
            </a:r>
          </a:p>
          <a:p>
            <a:pPr marL="0" lvl="0" algn="l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>
                <a:sym typeface="+mn-ea"/>
              </a:rPr>
              <a:t>乙烯-- + ---H蛋白含量 高峰提前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>
                <a:sym typeface="+mn-ea"/>
              </a:rPr>
              <a:t>乙烯-- + ---D蛋白含量 高峰提前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149397"/>
            <a:ext cx="8551666" cy="993926"/>
          </a:xfrm>
        </p:spPr>
        <p:txBody>
          <a:bodyPr>
            <a:noAutofit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实验总目的：</a:t>
            </a:r>
            <a:b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探究乙烯促进果实成熟变甜的分子机制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898" y="1369410"/>
            <a:ext cx="7977614" cy="3263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/>
              <a:t>香蕉果实发育初期，果肉细胞积累大量的淀粉。成熟时，果皮由绿变黄，果肉逐渐变软。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14630" y="4225290"/>
            <a:ext cx="8305800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r>
              <a:rPr lang="zh-CN" sz="1920">
                <a:solidFill>
                  <a:srgbClr val="FF0000"/>
                </a:solidFill>
                <a:ea typeface="宋体" panose="02010600030101010101" pitchFamily="2" charset="-122"/>
              </a:rPr>
              <a:t>乙烯促进</a:t>
            </a:r>
            <a:r>
              <a:rPr lang="en-US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zh-CN" sz="1920">
                <a:solidFill>
                  <a:srgbClr val="FF0000"/>
                </a:solidFill>
                <a:ea typeface="宋体" panose="02010600030101010101" pitchFamily="2" charset="-122"/>
              </a:rPr>
              <a:t>基因表达</a:t>
            </a:r>
            <a:r>
              <a:rPr lang="zh-CN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，合成的</a:t>
            </a:r>
            <a:r>
              <a:rPr lang="en-US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zh-CN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蛋白</a:t>
            </a:r>
            <a:r>
              <a:rPr lang="zh-CN" sz="1920">
                <a:solidFill>
                  <a:srgbClr val="FF0000"/>
                </a:solidFill>
                <a:ea typeface="宋体" panose="02010600030101010101" pitchFamily="2" charset="-122"/>
              </a:rPr>
              <a:t>促进了</a:t>
            </a:r>
            <a:r>
              <a:rPr lang="en-US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</a:t>
            </a:r>
            <a:r>
              <a:rPr lang="zh-CN" sz="1920">
                <a:solidFill>
                  <a:srgbClr val="FF0000"/>
                </a:solidFill>
                <a:ea typeface="宋体" panose="02010600030101010101" pitchFamily="2" charset="-122"/>
              </a:rPr>
              <a:t>基因表达，</a:t>
            </a:r>
          </a:p>
          <a:p>
            <a:r>
              <a:rPr lang="zh-CN" sz="1920">
                <a:solidFill>
                  <a:srgbClr val="FF0000"/>
                </a:solidFill>
                <a:ea typeface="宋体" panose="02010600030101010101" pitchFamily="2" charset="-122"/>
              </a:rPr>
              <a:t>合成</a:t>
            </a:r>
            <a:r>
              <a:rPr lang="zh-CN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的</a:t>
            </a:r>
            <a:r>
              <a:rPr lang="zh-CN" sz="1920">
                <a:solidFill>
                  <a:srgbClr val="FF0000"/>
                </a:solidFill>
                <a:ea typeface="宋体" panose="02010600030101010101" pitchFamily="2" charset="-122"/>
              </a:rPr>
              <a:t>淀粉水解酶增加，</a:t>
            </a:r>
            <a:r>
              <a:rPr lang="zh-CN" sz="192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催化</a:t>
            </a:r>
            <a:r>
              <a:rPr lang="zh-CN" sz="1920">
                <a:solidFill>
                  <a:srgbClr val="FF0000"/>
                </a:solidFill>
                <a:ea typeface="宋体" panose="02010600030101010101" pitchFamily="2" charset="-122"/>
              </a:rPr>
              <a:t>果肉中的淀粉转化为可溶性糖</a:t>
            </a:r>
            <a:endParaRPr lang="zh-CN" altLang="en-US" sz="192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769" y="3880125"/>
            <a:ext cx="9167157" cy="400374"/>
          </a:xfrm>
          <a:prstGeom prst="rect">
            <a:avLst/>
          </a:prstGeom>
        </p:spPr>
      </p:pic>
      <p:sp>
        <p:nvSpPr>
          <p:cNvPr id="9" name="内容占位符 4"/>
          <p:cNvSpPr>
            <a:spLocks noGrp="1"/>
          </p:cNvSpPr>
          <p:nvPr/>
        </p:nvSpPr>
        <p:spPr>
          <a:xfrm>
            <a:off x="800747" y="1930664"/>
            <a:ext cx="2255987" cy="1863536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rmAutofit fontScale="70000"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zh-CN" altLang="en-US" sz="2095">
                <a:solidFill>
                  <a:srgbClr val="FF0000"/>
                </a:solidFill>
                <a:sym typeface="+mn-ea"/>
              </a:rPr>
              <a:t>细胞代谢水平</a:t>
            </a:r>
            <a:r>
              <a:rPr lang="zh-CN" altLang="en-US" sz="2095">
                <a:sym typeface="+mn-ea"/>
              </a:rPr>
              <a:t>	</a:t>
            </a:r>
          </a:p>
          <a:p>
            <a:pPr marL="0" lvl="0" algn="l">
              <a:buClrTx/>
              <a:buSzTx/>
              <a:buNone/>
            </a:pPr>
            <a:r>
              <a:rPr lang="zh-CN" altLang="en-US" sz="2095">
                <a:sym typeface="+mn-ea"/>
              </a:rPr>
              <a:t>结论：</a:t>
            </a:r>
          </a:p>
          <a:p>
            <a:pPr marL="0" lvl="0" algn="l">
              <a:buClrTx/>
              <a:buSzTx/>
              <a:buNone/>
            </a:pPr>
            <a:r>
              <a:rPr lang="zh-CN" altLang="en-US" sz="2095">
                <a:sym typeface="+mn-ea"/>
              </a:rPr>
              <a:t>乙烯--- </a:t>
            </a:r>
            <a:r>
              <a:rPr lang="zh-CN" altLang="en-US" sz="2095">
                <a:solidFill>
                  <a:srgbClr val="FF0000"/>
                </a:solidFill>
                <a:sym typeface="+mn-ea"/>
              </a:rPr>
              <a:t>+ </a:t>
            </a:r>
            <a:r>
              <a:rPr lang="zh-CN" altLang="en-US" sz="2095">
                <a:sym typeface="+mn-ea"/>
              </a:rPr>
              <a:t>---D蛋白含量</a:t>
            </a:r>
          </a:p>
          <a:p>
            <a:pPr marL="0" lvl="0" algn="l">
              <a:buClrTx/>
              <a:buSzTx/>
              <a:buNone/>
            </a:pPr>
            <a:r>
              <a:rPr lang="en-US" altLang="zh-CN" sz="2095">
                <a:sym typeface="+mn-ea"/>
              </a:rPr>
              <a:t>	   </a:t>
            </a:r>
            <a:r>
              <a:rPr lang="zh-CN" altLang="en-US" sz="2095">
                <a:sym typeface="+mn-ea"/>
              </a:rPr>
              <a:t>        高峰提前</a:t>
            </a:r>
          </a:p>
          <a:p>
            <a:pPr marL="0" lvl="0" algn="l">
              <a:buClrTx/>
              <a:buSzTx/>
              <a:buNone/>
            </a:pPr>
            <a:r>
              <a:rPr lang="zh-CN" altLang="en-US" sz="2095">
                <a:sym typeface="+mn-ea"/>
              </a:rPr>
              <a:t>乙烯---- </a:t>
            </a:r>
            <a:r>
              <a:rPr lang="zh-CN" altLang="en-US" sz="2095">
                <a:solidFill>
                  <a:srgbClr val="FF0000"/>
                </a:solidFill>
                <a:sym typeface="+mn-ea"/>
              </a:rPr>
              <a:t>+ </a:t>
            </a:r>
            <a:r>
              <a:rPr lang="zh-CN" altLang="en-US" sz="2095">
                <a:sym typeface="+mn-ea"/>
              </a:rPr>
              <a:t>--H蛋白含量</a:t>
            </a:r>
          </a:p>
          <a:p>
            <a:pPr marL="0" lvl="0" algn="l">
              <a:buClrTx/>
              <a:buSzTx/>
              <a:buNone/>
            </a:pPr>
            <a:r>
              <a:rPr lang="en-US" altLang="zh-CN" sz="2095">
                <a:sym typeface="+mn-ea"/>
              </a:rPr>
              <a:t>	           </a:t>
            </a:r>
            <a:r>
              <a:rPr lang="zh-CN" altLang="en-US" sz="2095">
                <a:sym typeface="+mn-ea"/>
              </a:rPr>
              <a:t>高峰提前</a:t>
            </a:r>
          </a:p>
        </p:txBody>
      </p:sp>
      <p:sp>
        <p:nvSpPr>
          <p:cNvPr id="10" name="内容占位符 4"/>
          <p:cNvSpPr>
            <a:spLocks noGrp="1"/>
          </p:cNvSpPr>
          <p:nvPr/>
        </p:nvSpPr>
        <p:spPr>
          <a:xfrm>
            <a:off x="3643584" y="1930664"/>
            <a:ext cx="2333381" cy="1900099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rmAutofit fontScale="80000"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95">
                <a:solidFill>
                  <a:srgbClr val="FF0000"/>
                </a:solidFill>
                <a:sym typeface="+mn-ea"/>
              </a:rPr>
              <a:t>基因表达调控水平</a:t>
            </a:r>
            <a:endParaRPr lang="en-US" altLang="zh-CN" sz="2095"/>
          </a:p>
          <a:p>
            <a:pPr marL="0" indent="0">
              <a:buNone/>
            </a:pPr>
            <a:r>
              <a:rPr lang="zh-CN" altLang="en-US" sz="2095">
                <a:solidFill>
                  <a:schemeClr val="tx1"/>
                </a:solidFill>
                <a:sym typeface="+mn-ea"/>
              </a:rPr>
              <a:t>结论：</a:t>
            </a:r>
          </a:p>
          <a:p>
            <a:pPr marL="0" indent="0">
              <a:buNone/>
            </a:pPr>
            <a:r>
              <a:rPr lang="zh-CN" altLang="en-US" sz="2095">
                <a:sym typeface="+mn-ea"/>
              </a:rPr>
              <a:t>乙烯</a:t>
            </a:r>
            <a:r>
              <a:rPr lang="en-US" altLang="zh-CN" sz="2095">
                <a:sym typeface="+mn-ea"/>
              </a:rPr>
              <a:t>--- </a:t>
            </a:r>
            <a:r>
              <a:rPr lang="en-US" altLang="zh-CN" sz="209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2095">
                <a:sym typeface="+mn-ea"/>
              </a:rPr>
              <a:t>---</a:t>
            </a:r>
            <a:r>
              <a:rPr lang="en-US" sz="209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209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</a:t>
            </a:r>
          </a:p>
          <a:p>
            <a:pPr marL="0" indent="0">
              <a:buNone/>
            </a:pPr>
            <a:r>
              <a:rPr lang="zh-CN" altLang="en-US" sz="2095">
                <a:sym typeface="+mn-ea"/>
              </a:rPr>
              <a:t>乙烯</a:t>
            </a:r>
            <a:r>
              <a:rPr lang="en-US" altLang="zh-CN" sz="2095">
                <a:sym typeface="+mn-ea"/>
              </a:rPr>
              <a:t>--- </a:t>
            </a:r>
            <a:r>
              <a:rPr lang="en-US" altLang="zh-CN" sz="209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2095">
                <a:sym typeface="+mn-ea"/>
              </a:rPr>
              <a:t>---</a:t>
            </a:r>
            <a:r>
              <a:rPr lang="en-US" sz="2095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sz="2095">
                <a:ea typeface="宋体" panose="02010600030101010101" pitchFamily="2" charset="-122"/>
                <a:sym typeface="+mn-ea"/>
              </a:rPr>
              <a:t>基因</a:t>
            </a:r>
            <a:r>
              <a:rPr lang="zh-CN" sz="2095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表达</a:t>
            </a:r>
            <a:endParaRPr lang="zh-CN" altLang="zh-CN" sz="2095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内容占位符 4"/>
          <p:cNvSpPr>
            <a:spLocks noGrp="1"/>
          </p:cNvSpPr>
          <p:nvPr/>
        </p:nvSpPr>
        <p:spPr>
          <a:xfrm>
            <a:off x="6379166" y="1948946"/>
            <a:ext cx="2406508" cy="186414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725">
                <a:solidFill>
                  <a:srgbClr val="FF0000"/>
                </a:solidFill>
                <a:sym typeface="+mn-ea"/>
              </a:rPr>
              <a:t>基因表达调控水平</a:t>
            </a:r>
            <a:r>
              <a:rPr lang="en-US" altLang="zh-CN" sz="1725">
                <a:sym typeface="+mn-ea"/>
              </a:rPr>
              <a:t>	</a:t>
            </a:r>
            <a:endParaRPr lang="en-US" altLang="zh-CN" sz="1725"/>
          </a:p>
          <a:p>
            <a:pPr marL="0" indent="0">
              <a:buNone/>
            </a:pPr>
            <a:r>
              <a:rPr lang="zh-CN" altLang="en-US" sz="1725">
                <a:solidFill>
                  <a:schemeClr val="tx1"/>
                </a:solidFill>
                <a:sym typeface="+mn-ea"/>
              </a:rPr>
              <a:t>结论</a:t>
            </a:r>
          </a:p>
          <a:p>
            <a:pPr marL="0" indent="0">
              <a:buNone/>
            </a:pPr>
            <a:r>
              <a:rPr lang="zh-CN" altLang="en-US" sz="1725">
                <a:sym typeface="+mn-ea"/>
              </a:rPr>
              <a:t> </a:t>
            </a:r>
            <a:r>
              <a:rPr lang="en-US" altLang="zh-CN" sz="1725">
                <a:sym typeface="+mn-ea"/>
              </a:rPr>
              <a:t>H</a:t>
            </a:r>
            <a:r>
              <a:rPr lang="zh-CN" altLang="en-US" sz="1725">
                <a:sym typeface="+mn-ea"/>
              </a:rPr>
              <a:t>基因表达产物（</a:t>
            </a:r>
            <a:r>
              <a:rPr lang="en-US" altLang="zh-CN" sz="1725">
                <a:sym typeface="+mn-ea"/>
              </a:rPr>
              <a:t>D</a:t>
            </a:r>
            <a:r>
              <a:rPr lang="zh-CN" altLang="en-US" sz="1725">
                <a:sym typeface="+mn-ea"/>
              </a:rPr>
              <a:t>基因转录因子）</a:t>
            </a:r>
            <a:r>
              <a:rPr lang="en-US" altLang="zh-CN" sz="1725">
                <a:sym typeface="+mn-ea"/>
              </a:rPr>
              <a:t>-- </a:t>
            </a:r>
            <a:r>
              <a:rPr lang="en-US" altLang="zh-CN" sz="172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1725">
                <a:sym typeface="+mn-ea"/>
              </a:rPr>
              <a:t>--  </a:t>
            </a:r>
            <a:r>
              <a:rPr lang="en-US" sz="172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172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</a:t>
            </a:r>
            <a:endParaRPr lang="zh-CN" sz="1725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1725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	          </a:t>
            </a:r>
            <a:endParaRPr lang="zh-CN" altLang="zh-CN" sz="865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977457" y="3948070"/>
            <a:ext cx="576489" cy="26508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16" name="圆角矩形 15"/>
          <p:cNvSpPr/>
          <p:nvPr/>
        </p:nvSpPr>
        <p:spPr>
          <a:xfrm>
            <a:off x="1439670" y="4632966"/>
            <a:ext cx="978082" cy="273619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17" name="圆角矩形 16"/>
          <p:cNvSpPr/>
          <p:nvPr/>
        </p:nvSpPr>
        <p:spPr>
          <a:xfrm>
            <a:off x="1295578" y="4367878"/>
            <a:ext cx="2240143" cy="26508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18" name="圆角矩形 17"/>
          <p:cNvSpPr/>
          <p:nvPr/>
        </p:nvSpPr>
        <p:spPr>
          <a:xfrm>
            <a:off x="4328188" y="4367878"/>
            <a:ext cx="2541185" cy="26508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882" r="30570" b="91369"/>
          <a:stretch>
            <a:fillRect/>
          </a:stretch>
        </p:blipFill>
        <p:spPr>
          <a:xfrm>
            <a:off x="602615" y="1070610"/>
            <a:ext cx="6834505" cy="299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5455" y="3049905"/>
            <a:ext cx="8140700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乙烯</a:t>
            </a:r>
            <a:r>
              <a:rPr 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--H</a:t>
            </a:r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基因表达</a:t>
            </a:r>
            <a:r>
              <a:rPr 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D</a:t>
            </a:r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基因的转录因子</a:t>
            </a:r>
            <a:r>
              <a:rPr 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--D</a:t>
            </a:r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基因表达淀粉水解酶</a:t>
            </a:r>
            <a:r>
              <a:rPr 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----</a:t>
            </a:r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淀粉水解</a:t>
            </a:r>
            <a:r>
              <a:rPr 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-----</a:t>
            </a:r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葡萄糖</a:t>
            </a:r>
            <a:r>
              <a:rPr 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---</a:t>
            </a:r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甜</a:t>
            </a:r>
            <a:endParaRPr lang="zh-CN" altLang="en-US" sz="24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149397"/>
            <a:ext cx="8551666" cy="993926"/>
          </a:xfrm>
        </p:spPr>
        <p:txBody>
          <a:bodyPr>
            <a:normAutofit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小结：各分实验之间的逻辑关系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898" y="1369410"/>
            <a:ext cx="7977614" cy="3263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/>
              <a:t>香蕉果实发育初期，果肉细胞积累大量的淀粉。成熟时，果皮由绿变黄，果肉逐渐变软。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00983" y="3994877"/>
            <a:ext cx="7705823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提出及分析问题的一种思路：</a:t>
            </a:r>
          </a:p>
          <a:p>
            <a:pPr marL="457200" indent="-457200">
              <a:buFont typeface="Wingdings" panose="05000000000000000000" charset="0"/>
              <a:buChar char="Ø"/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" name="内容占位符 4"/>
          <p:cNvSpPr>
            <a:spLocks noGrp="1"/>
          </p:cNvSpPr>
          <p:nvPr/>
        </p:nvSpPr>
        <p:spPr>
          <a:xfrm>
            <a:off x="800747" y="1930664"/>
            <a:ext cx="2255987" cy="1863536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rmAutofit fontScale="70000"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zh-CN" altLang="en-US" sz="2095">
                <a:solidFill>
                  <a:srgbClr val="FF0000"/>
                </a:solidFill>
                <a:sym typeface="+mn-ea"/>
              </a:rPr>
              <a:t>细胞代谢水平</a:t>
            </a:r>
            <a:r>
              <a:rPr lang="zh-CN" altLang="en-US" sz="2095">
                <a:sym typeface="+mn-ea"/>
              </a:rPr>
              <a:t>	</a:t>
            </a:r>
          </a:p>
          <a:p>
            <a:pPr marL="0" lvl="0" algn="l">
              <a:buClrTx/>
              <a:buSzTx/>
              <a:buNone/>
            </a:pPr>
            <a:r>
              <a:rPr lang="zh-CN" altLang="en-US" sz="2095">
                <a:sym typeface="+mn-ea"/>
              </a:rPr>
              <a:t>结论：</a:t>
            </a:r>
          </a:p>
          <a:p>
            <a:pPr marL="0" lvl="0" algn="l">
              <a:buClrTx/>
              <a:buSzTx/>
              <a:buNone/>
            </a:pPr>
            <a:r>
              <a:rPr lang="zh-CN" altLang="en-US" sz="2095">
                <a:sym typeface="+mn-ea"/>
              </a:rPr>
              <a:t>乙烯--- </a:t>
            </a:r>
            <a:r>
              <a:rPr lang="zh-CN" altLang="en-US" sz="2095">
                <a:solidFill>
                  <a:srgbClr val="FF0000"/>
                </a:solidFill>
                <a:sym typeface="+mn-ea"/>
              </a:rPr>
              <a:t>+ </a:t>
            </a:r>
            <a:r>
              <a:rPr lang="zh-CN" altLang="en-US" sz="2095">
                <a:sym typeface="+mn-ea"/>
              </a:rPr>
              <a:t>---D蛋白含量</a:t>
            </a:r>
          </a:p>
          <a:p>
            <a:pPr marL="0" lvl="0" algn="l">
              <a:buClrTx/>
              <a:buSzTx/>
              <a:buNone/>
            </a:pPr>
            <a:r>
              <a:rPr lang="en-US" altLang="zh-CN" sz="2095">
                <a:sym typeface="+mn-ea"/>
              </a:rPr>
              <a:t>	   </a:t>
            </a:r>
            <a:r>
              <a:rPr lang="zh-CN" altLang="en-US" sz="2095">
                <a:sym typeface="+mn-ea"/>
              </a:rPr>
              <a:t>        高峰提前</a:t>
            </a:r>
          </a:p>
          <a:p>
            <a:pPr marL="0" lvl="0" algn="l">
              <a:buClrTx/>
              <a:buSzTx/>
              <a:buNone/>
            </a:pPr>
            <a:r>
              <a:rPr lang="zh-CN" altLang="en-US" sz="2095">
                <a:sym typeface="+mn-ea"/>
              </a:rPr>
              <a:t>乙烯---- </a:t>
            </a:r>
            <a:r>
              <a:rPr lang="zh-CN" altLang="en-US" sz="2095">
                <a:solidFill>
                  <a:srgbClr val="FF0000"/>
                </a:solidFill>
                <a:sym typeface="+mn-ea"/>
              </a:rPr>
              <a:t>+ </a:t>
            </a:r>
            <a:r>
              <a:rPr lang="zh-CN" altLang="en-US" sz="2095">
                <a:sym typeface="+mn-ea"/>
              </a:rPr>
              <a:t>--H蛋白含量</a:t>
            </a:r>
          </a:p>
          <a:p>
            <a:pPr marL="0" lvl="0" algn="l">
              <a:buClrTx/>
              <a:buSzTx/>
              <a:buNone/>
            </a:pPr>
            <a:r>
              <a:rPr lang="en-US" altLang="zh-CN" sz="2095">
                <a:sym typeface="+mn-ea"/>
              </a:rPr>
              <a:t>	           </a:t>
            </a:r>
            <a:r>
              <a:rPr lang="zh-CN" altLang="en-US" sz="2095">
                <a:sym typeface="+mn-ea"/>
              </a:rPr>
              <a:t>高峰提前</a:t>
            </a:r>
          </a:p>
        </p:txBody>
      </p:sp>
      <p:sp>
        <p:nvSpPr>
          <p:cNvPr id="10" name="内容占位符 4"/>
          <p:cNvSpPr>
            <a:spLocks noGrp="1"/>
          </p:cNvSpPr>
          <p:nvPr/>
        </p:nvSpPr>
        <p:spPr>
          <a:xfrm>
            <a:off x="3643584" y="1930664"/>
            <a:ext cx="2333381" cy="1900099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rmAutofit fontScale="80000"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95">
                <a:solidFill>
                  <a:srgbClr val="FF0000"/>
                </a:solidFill>
                <a:sym typeface="+mn-ea"/>
              </a:rPr>
              <a:t>基因表达调控水平</a:t>
            </a:r>
            <a:endParaRPr lang="en-US" altLang="zh-CN" sz="2095"/>
          </a:p>
          <a:p>
            <a:pPr marL="0" indent="0">
              <a:buNone/>
            </a:pPr>
            <a:r>
              <a:rPr lang="zh-CN" altLang="en-US" sz="2095">
                <a:solidFill>
                  <a:schemeClr val="tx1"/>
                </a:solidFill>
                <a:sym typeface="+mn-ea"/>
              </a:rPr>
              <a:t>结论：</a:t>
            </a:r>
          </a:p>
          <a:p>
            <a:pPr marL="0" indent="0">
              <a:buNone/>
            </a:pPr>
            <a:r>
              <a:rPr lang="zh-CN" altLang="en-US" sz="2095">
                <a:sym typeface="+mn-ea"/>
              </a:rPr>
              <a:t>乙烯</a:t>
            </a:r>
            <a:r>
              <a:rPr lang="en-US" altLang="zh-CN" sz="2095">
                <a:sym typeface="+mn-ea"/>
              </a:rPr>
              <a:t>--- </a:t>
            </a:r>
            <a:r>
              <a:rPr lang="en-US" altLang="zh-CN" sz="209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2095">
                <a:sym typeface="+mn-ea"/>
              </a:rPr>
              <a:t>---</a:t>
            </a:r>
            <a:r>
              <a:rPr lang="en-US" sz="209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209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</a:t>
            </a:r>
          </a:p>
          <a:p>
            <a:pPr marL="0" indent="0">
              <a:buNone/>
            </a:pPr>
            <a:r>
              <a:rPr lang="zh-CN" altLang="en-US" sz="2095">
                <a:sym typeface="+mn-ea"/>
              </a:rPr>
              <a:t>乙烯</a:t>
            </a:r>
            <a:r>
              <a:rPr lang="en-US" altLang="zh-CN" sz="2095">
                <a:sym typeface="+mn-ea"/>
              </a:rPr>
              <a:t>--- </a:t>
            </a:r>
            <a:r>
              <a:rPr lang="en-US" altLang="zh-CN" sz="209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2095">
                <a:sym typeface="+mn-ea"/>
              </a:rPr>
              <a:t>---</a:t>
            </a:r>
            <a:r>
              <a:rPr lang="en-US" sz="2095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sz="2095">
                <a:ea typeface="宋体" panose="02010600030101010101" pitchFamily="2" charset="-122"/>
                <a:sym typeface="+mn-ea"/>
              </a:rPr>
              <a:t>基因</a:t>
            </a:r>
            <a:r>
              <a:rPr lang="zh-CN" sz="2095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表达</a:t>
            </a:r>
            <a:endParaRPr lang="zh-CN" altLang="zh-CN" sz="2095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内容占位符 4"/>
          <p:cNvSpPr>
            <a:spLocks noGrp="1"/>
          </p:cNvSpPr>
          <p:nvPr/>
        </p:nvSpPr>
        <p:spPr>
          <a:xfrm>
            <a:off x="6379166" y="1948946"/>
            <a:ext cx="2406508" cy="186414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725">
                <a:solidFill>
                  <a:srgbClr val="FF0000"/>
                </a:solidFill>
                <a:sym typeface="+mn-ea"/>
              </a:rPr>
              <a:t>基因表达调控水平</a:t>
            </a:r>
            <a:r>
              <a:rPr lang="en-US" altLang="zh-CN" sz="1725">
                <a:sym typeface="+mn-ea"/>
              </a:rPr>
              <a:t>	</a:t>
            </a:r>
            <a:endParaRPr lang="en-US" altLang="zh-CN" sz="1725"/>
          </a:p>
          <a:p>
            <a:pPr marL="0" indent="0">
              <a:buNone/>
            </a:pPr>
            <a:r>
              <a:rPr lang="zh-CN" altLang="en-US" sz="1725">
                <a:solidFill>
                  <a:schemeClr val="tx1"/>
                </a:solidFill>
                <a:sym typeface="+mn-ea"/>
              </a:rPr>
              <a:t>结论</a:t>
            </a:r>
          </a:p>
          <a:p>
            <a:pPr marL="0" indent="0">
              <a:buNone/>
            </a:pPr>
            <a:r>
              <a:rPr lang="zh-CN" altLang="en-US" sz="1725">
                <a:sym typeface="+mn-ea"/>
              </a:rPr>
              <a:t> </a:t>
            </a:r>
            <a:r>
              <a:rPr lang="en-US" altLang="zh-CN" sz="1725">
                <a:sym typeface="+mn-ea"/>
              </a:rPr>
              <a:t>H</a:t>
            </a:r>
            <a:r>
              <a:rPr lang="zh-CN" altLang="en-US" sz="1725">
                <a:sym typeface="+mn-ea"/>
              </a:rPr>
              <a:t>基因（</a:t>
            </a:r>
            <a:r>
              <a:rPr lang="en-US" altLang="zh-CN" sz="1725">
                <a:sym typeface="+mn-ea"/>
              </a:rPr>
              <a:t>D</a:t>
            </a:r>
            <a:r>
              <a:rPr lang="zh-CN" altLang="en-US" sz="1725">
                <a:sym typeface="+mn-ea"/>
              </a:rPr>
              <a:t>基因转录因子）</a:t>
            </a:r>
            <a:r>
              <a:rPr lang="en-US" altLang="zh-CN" sz="1725">
                <a:sym typeface="+mn-ea"/>
              </a:rPr>
              <a:t>-- </a:t>
            </a:r>
            <a:r>
              <a:rPr lang="en-US" altLang="zh-CN" sz="1725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sz="1725">
                <a:sym typeface="+mn-ea"/>
              </a:rPr>
              <a:t>--  </a:t>
            </a:r>
            <a:r>
              <a:rPr lang="en-US" sz="172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1725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基因表达</a:t>
            </a:r>
            <a:endParaRPr lang="zh-CN" sz="1725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1725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	          </a:t>
            </a:r>
            <a:endParaRPr lang="zh-CN" altLang="zh-CN" sz="865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3057344" y="2594298"/>
            <a:ext cx="567958" cy="383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20" name="文本框 19"/>
          <p:cNvSpPr txBox="1"/>
          <p:nvPr/>
        </p:nvSpPr>
        <p:spPr>
          <a:xfrm>
            <a:off x="3057344" y="2187221"/>
            <a:ext cx="648398" cy="112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8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递</a:t>
            </a:r>
          </a:p>
          <a:p>
            <a:endParaRPr lang="zh-CN" altLang="en-US" sz="1345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zh-CN" altLang="en-US" sz="268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53336" y="3308511"/>
            <a:ext cx="1242560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8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因果</a:t>
            </a:r>
          </a:p>
        </p:txBody>
      </p:sp>
      <p:sp>
        <p:nvSpPr>
          <p:cNvPr id="22" name="右箭头 21"/>
          <p:cNvSpPr/>
          <p:nvPr/>
        </p:nvSpPr>
        <p:spPr>
          <a:xfrm>
            <a:off x="6869121" y="3022094"/>
            <a:ext cx="567958" cy="383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23" name="矩形 22"/>
          <p:cNvSpPr/>
          <p:nvPr/>
        </p:nvSpPr>
        <p:spPr>
          <a:xfrm>
            <a:off x="5976964" y="2721052"/>
            <a:ext cx="402202" cy="283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4" name="文本框 3"/>
          <p:cNvSpPr txBox="1"/>
          <p:nvPr/>
        </p:nvSpPr>
        <p:spPr>
          <a:xfrm>
            <a:off x="5905319" y="2299616"/>
            <a:ext cx="648398" cy="1133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8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并</a:t>
            </a:r>
            <a:endParaRPr lang="zh-CN" altLang="en-US" sz="1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endParaRPr lang="zh-CN" altLang="en-US" sz="1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zh-CN" altLang="en-US" sz="268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9" grpId="0" bldLvl="0" animBg="1"/>
      <p:bldP spid="19" grpId="1" animBg="1"/>
      <p:bldP spid="20" grpId="0"/>
      <p:bldP spid="21" grpId="0"/>
      <p:bldP spid="22" grpId="0" bldLvl="0" animBg="1"/>
      <p:bldP spid="22" grpId="1" animBg="1"/>
      <p:bldP spid="2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6" y="3293885"/>
            <a:ext cx="5845335" cy="1636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149397"/>
            <a:ext cx="8551666" cy="786731"/>
          </a:xfrm>
        </p:spPr>
        <p:txBody>
          <a:bodyPr>
            <a:normAutofit fontScale="90000"/>
          </a:bodyPr>
          <a:lstStyle/>
          <a:p>
            <a:r>
              <a:rPr lang="zh-CN" altLang="en-US" sz="256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例</a:t>
            </a:r>
            <a:r>
              <a:rPr lang="en-US" altLang="zh-CN" sz="256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sz="256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  <a:r>
              <a:rPr lang="zh-CN" altLang="en-US" sz="256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实验一：用不带特殊病原体的小鼠进行如下特异性免疫实验，过程如图1结果如图2</a:t>
            </a:r>
            <a:r>
              <a:rPr lang="zh-CN" altLang="en-US" sz="2560">
                <a:sym typeface="+mn-ea"/>
              </a:rPr>
              <a:t>。</a:t>
            </a:r>
            <a:endParaRPr lang="zh-CN" altLang="en-US" sz="256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0895" y="824609"/>
            <a:ext cx="8042210" cy="3090252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endParaRPr lang="zh-CN" altLang="en-US" sz="2095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6420605" y="3248181"/>
            <a:ext cx="2599687" cy="1828800"/>
          </a:xfrm>
          <a:noFill/>
          <a:ln w="28575" cmpd="sng">
            <a:solidFill>
              <a:schemeClr val="accent2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345">
                <a:sym typeface="+mn-ea"/>
              </a:rPr>
              <a:t>自变量：如上图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因变量：杀伤细菌的能力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实验目的：</a:t>
            </a:r>
            <a:endParaRPr lang="zh-CN" altLang="en-US" sz="1345"/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   何种物质</a:t>
            </a:r>
            <a:r>
              <a:rPr lang="en-US" altLang="zh-CN" sz="1345">
                <a:sym typeface="+mn-ea"/>
              </a:rPr>
              <a:t>/</a:t>
            </a:r>
            <a:r>
              <a:rPr lang="zh-CN" altLang="en-US" sz="1345">
                <a:sym typeface="+mn-ea"/>
              </a:rPr>
              <a:t>细胞</a:t>
            </a:r>
            <a:r>
              <a:rPr lang="zh-CN" sz="1345">
                <a:sym typeface="+mn-ea"/>
              </a:rPr>
              <a:t>杀伤细菌</a:t>
            </a:r>
            <a:r>
              <a:rPr lang="zh-CN" sz="1345">
                <a:solidFill>
                  <a:srgbClr val="FF0000"/>
                </a:solidFill>
                <a:sym typeface="+mn-ea"/>
              </a:rPr>
              <a:t>？体内细胞水平</a:t>
            </a:r>
            <a:r>
              <a:rPr lang="en-US" altLang="zh-CN" sz="1345">
                <a:sym typeface="+mn-ea"/>
              </a:rPr>
              <a:t>	</a:t>
            </a:r>
            <a:endParaRPr lang="en-US" altLang="zh-CN" sz="1345"/>
          </a:p>
          <a:p>
            <a:pPr marL="0" indent="0">
              <a:buNone/>
            </a:pPr>
            <a:r>
              <a:rPr lang="zh-CN" altLang="en-US" sz="1345">
                <a:solidFill>
                  <a:schemeClr val="tx1"/>
                </a:solidFill>
                <a:sym typeface="+mn-ea"/>
              </a:rPr>
              <a:t>结论：</a:t>
            </a:r>
          </a:p>
          <a:p>
            <a:pPr marL="0" indent="0">
              <a:buNone/>
            </a:pPr>
            <a:r>
              <a:rPr lang="zh-CN" altLang="en-US" sz="1345">
                <a:solidFill>
                  <a:schemeClr val="tx1"/>
                </a:solidFill>
                <a:sym typeface="+mn-ea"/>
              </a:rPr>
              <a:t>免疫后的</a:t>
            </a:r>
            <a:r>
              <a:rPr lang="en-US" altLang="zh-CN" sz="1345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1345">
                <a:solidFill>
                  <a:schemeClr val="tx1"/>
                </a:solidFill>
                <a:sym typeface="+mn-ea"/>
              </a:rPr>
              <a:t>细胞</a:t>
            </a:r>
            <a:r>
              <a:rPr lang="en-US" altLang="zh-CN" sz="1345">
                <a:sym typeface="+mn-ea"/>
              </a:rPr>
              <a:t>--</a:t>
            </a:r>
            <a:r>
              <a:rPr lang="en-US" altLang="zh-CN" sz="1345">
                <a:solidFill>
                  <a:srgbClr val="FF0000"/>
                </a:solidFill>
                <a:sym typeface="+mn-ea"/>
              </a:rPr>
              <a:t> - -</a:t>
            </a:r>
            <a:r>
              <a:rPr lang="en-US" altLang="zh-CN" sz="1345">
                <a:sym typeface="+mn-ea"/>
              </a:rPr>
              <a:t>--</a:t>
            </a:r>
            <a:r>
              <a:rPr lang="zh-CN" altLang="en-US" sz="1345">
                <a:solidFill>
                  <a:schemeClr val="tx1"/>
                </a:solidFill>
                <a:sym typeface="+mn-ea"/>
              </a:rPr>
              <a:t>细菌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</a:t>
            </a:r>
            <a:r>
              <a:rPr lang="zh-CN" altLang="en-US" sz="1345">
                <a:solidFill>
                  <a:srgbClr val="FF0000"/>
                </a:solidFill>
                <a:sym typeface="+mn-ea"/>
              </a:rPr>
              <a:t> 进一步探究：怎么起作用？</a:t>
            </a:r>
            <a:endParaRPr lang="zh-CN" altLang="en-US" sz="1345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42542" y="3293885"/>
            <a:ext cx="44069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01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对照 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内容占位符 4" descr="点击查看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34" y="936129"/>
            <a:ext cx="4075037" cy="2113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 descr="点击查看大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382" y="936129"/>
            <a:ext cx="2961059" cy="22639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7785045" y="2118968"/>
            <a:ext cx="1030605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免疫后的</a:t>
            </a:r>
            <a:r>
              <a:rPr lang="en-US" alt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细胞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2468" y="1143324"/>
            <a:ext cx="95250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免疫后的抗体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12468" y="1509571"/>
            <a:ext cx="95250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未免疫的抗体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12468" y="1328580"/>
            <a:ext cx="1030605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未免疫的</a:t>
            </a:r>
            <a:r>
              <a:rPr lang="en-US" alt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细胞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54632" y="3536425"/>
            <a:ext cx="51562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相同  </a:t>
            </a:r>
            <a:endParaRPr lang="zh-CN" altLang="en-US" sz="1725"/>
          </a:p>
        </p:txBody>
      </p:sp>
      <p:sp>
        <p:nvSpPr>
          <p:cNvPr id="16" name="文本框 15"/>
          <p:cNvSpPr txBox="1"/>
          <p:nvPr/>
        </p:nvSpPr>
        <p:spPr>
          <a:xfrm>
            <a:off x="377826" y="3825889"/>
            <a:ext cx="51562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抗体</a:t>
            </a:r>
            <a:endParaRPr lang="zh-CN" altLang="en-US" sz="1725"/>
          </a:p>
        </p:txBody>
      </p:sp>
      <p:sp>
        <p:nvSpPr>
          <p:cNvPr id="17" name="文本框 16"/>
          <p:cNvSpPr txBox="1"/>
          <p:nvPr/>
        </p:nvSpPr>
        <p:spPr>
          <a:xfrm>
            <a:off x="1385159" y="4017849"/>
            <a:ext cx="1208434" cy="292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无明显变化</a:t>
            </a:r>
            <a:endParaRPr lang="zh-CN" altLang="en-US" sz="1725"/>
          </a:p>
        </p:txBody>
      </p:sp>
      <p:sp>
        <p:nvSpPr>
          <p:cNvPr id="18" name="文本框 17"/>
          <p:cNvSpPr txBox="1"/>
          <p:nvPr/>
        </p:nvSpPr>
        <p:spPr>
          <a:xfrm>
            <a:off x="3922688" y="4115352"/>
            <a:ext cx="51562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抑制</a:t>
            </a:r>
            <a:endParaRPr lang="zh-CN" altLang="en-US" sz="1725"/>
          </a:p>
        </p:txBody>
      </p:sp>
      <p:sp>
        <p:nvSpPr>
          <p:cNvPr id="19" name="文本框 18"/>
          <p:cNvSpPr txBox="1"/>
          <p:nvPr/>
        </p:nvSpPr>
        <p:spPr>
          <a:xfrm>
            <a:off x="1224278" y="4307312"/>
            <a:ext cx="68199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细胞内</a:t>
            </a:r>
            <a:endParaRPr lang="zh-CN" altLang="en-US" sz="1725"/>
          </a:p>
        </p:txBody>
      </p:sp>
      <p:sp>
        <p:nvSpPr>
          <p:cNvPr id="20" name="文本框 19"/>
          <p:cNvSpPr txBox="1"/>
          <p:nvPr/>
        </p:nvSpPr>
        <p:spPr>
          <a:xfrm>
            <a:off x="2499137" y="4596776"/>
            <a:ext cx="626745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细菌X  </a:t>
            </a:r>
            <a:endParaRPr lang="zh-CN" altLang="en-US" sz="1725"/>
          </a:p>
        </p:txBody>
      </p:sp>
      <p:sp>
        <p:nvSpPr>
          <p:cNvPr id="23" name="文本框 22"/>
          <p:cNvSpPr txBox="1"/>
          <p:nvPr/>
        </p:nvSpPr>
        <p:spPr>
          <a:xfrm>
            <a:off x="5262751" y="4596776"/>
            <a:ext cx="44196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前1</a:t>
            </a:r>
            <a:endParaRPr lang="zh-CN" altLang="en-US" sz="172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1" y="3337762"/>
            <a:ext cx="6120782" cy="1404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26" y="149397"/>
            <a:ext cx="8551666" cy="993926"/>
          </a:xfrm>
        </p:spPr>
        <p:txBody>
          <a:bodyPr>
            <a:normAutofit/>
          </a:bodyPr>
          <a:lstStyle/>
          <a:p>
            <a:r>
              <a:rPr lang="zh-CN" altLang="en-US" sz="2305">
                <a:sym typeface="+mn-ea"/>
              </a:rPr>
              <a:t>实验二：在</a:t>
            </a:r>
            <a:r>
              <a:rPr lang="zh-CN" altLang="en-US" sz="2305">
                <a:solidFill>
                  <a:srgbClr val="FF0000"/>
                </a:solidFill>
                <a:sym typeface="+mn-ea"/>
              </a:rPr>
              <a:t>体外</a:t>
            </a:r>
            <a:r>
              <a:rPr lang="zh-CN" altLang="en-US" sz="2305">
                <a:sym typeface="+mn-ea"/>
              </a:rPr>
              <a:t>观察小鼠的T细胞和巨噬细胞(一种吞噬细胞)对细菌X的杀伤力，结果如图3。</a:t>
            </a:r>
            <a:endParaRPr lang="zh-CN" altLang="en-US" sz="2305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0895" y="1010578"/>
            <a:ext cx="8042210" cy="312681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zh-CN" altLang="en-US" sz="2095">
                <a:sym typeface="+mn-ea"/>
              </a:rPr>
              <a:t>。</a:t>
            </a:r>
          </a:p>
          <a:p>
            <a:pPr marL="0" indent="0">
              <a:buNone/>
            </a:pPr>
            <a:endParaRPr lang="zh-CN" altLang="en-US" sz="2095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744175" y="1508962"/>
            <a:ext cx="2599687" cy="1828800"/>
          </a:xfrm>
          <a:noFill/>
          <a:ln w="28575" cmpd="sng">
            <a:solidFill>
              <a:schemeClr val="accent2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345">
                <a:sym typeface="+mn-ea"/>
              </a:rPr>
              <a:t>自变量：如图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因变量：杀伤细菌的能力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实验目的：</a:t>
            </a:r>
            <a:endParaRPr lang="zh-CN" altLang="en-US" sz="1345"/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 何种细胞</a:t>
            </a:r>
            <a:r>
              <a:rPr lang="zh-CN" sz="1345">
                <a:sym typeface="+mn-ea"/>
              </a:rPr>
              <a:t>杀伤细菌</a:t>
            </a:r>
            <a:r>
              <a:rPr lang="zh-CN" sz="1345">
                <a:solidFill>
                  <a:srgbClr val="FF0000"/>
                </a:solidFill>
                <a:sym typeface="+mn-ea"/>
              </a:rPr>
              <a:t>？体外细胞水平</a:t>
            </a:r>
            <a:r>
              <a:rPr lang="en-US" altLang="zh-CN" sz="1345">
                <a:sym typeface="+mn-ea"/>
              </a:rPr>
              <a:t>	</a:t>
            </a:r>
            <a:endParaRPr lang="en-US" altLang="zh-CN" sz="1345"/>
          </a:p>
          <a:p>
            <a:pPr marL="0" indent="0">
              <a:buNone/>
            </a:pPr>
            <a:r>
              <a:rPr lang="zh-CN" altLang="en-US" sz="134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结论</a:t>
            </a:r>
            <a:r>
              <a:rPr lang="zh-CN" altLang="en-US" sz="134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</a:p>
          <a:p>
            <a:pPr marL="0" indent="0">
              <a:buNone/>
            </a:pPr>
            <a:r>
              <a:rPr lang="zh-CN" altLang="en-US" sz="134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活化的巨噬细胞</a:t>
            </a:r>
            <a:r>
              <a:rPr lang="zh-CN" altLang="en-US" sz="1345" u="sng">
                <a:solidFill>
                  <a:srgbClr val="FF0000"/>
                </a:solidFill>
                <a:sym typeface="+mn-ea"/>
              </a:rPr>
              <a:t>杀伤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细菌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如何解释实验</a:t>
            </a:r>
            <a:r>
              <a:rPr lang="en-US" altLang="zh-CN" sz="1345">
                <a:sym typeface="+mn-ea"/>
              </a:rPr>
              <a:t>-</a:t>
            </a:r>
            <a:r>
              <a:rPr lang="zh-CN" altLang="en-US" sz="1345">
                <a:sym typeface="+mn-ea"/>
              </a:rPr>
              <a:t>与二结论的矛盾？</a:t>
            </a:r>
            <a:endParaRPr lang="zh-CN" altLang="en-US" sz="1345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51" y="1008038"/>
            <a:ext cx="2455869" cy="23297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94164" y="2302397"/>
            <a:ext cx="902335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活化的</a:t>
            </a:r>
            <a:r>
              <a:rPr lang="en-US" alt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细胞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31278" y="1354175"/>
            <a:ext cx="108077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活化的巨噬细胞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3305" y="2450480"/>
            <a:ext cx="120904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未活化的巨噬细胞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9" name="内容占位符 4"/>
          <p:cNvSpPr>
            <a:spLocks noGrp="1"/>
          </p:cNvSpPr>
          <p:nvPr/>
        </p:nvSpPr>
        <p:spPr>
          <a:xfrm>
            <a:off x="5744210" y="575310"/>
            <a:ext cx="2599690" cy="77914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1345">
                <a:solidFill>
                  <a:srgbClr val="FF0000"/>
                </a:solidFill>
                <a:sym typeface="+mn-ea"/>
              </a:rPr>
              <a:t>体内细胞水平</a:t>
            </a:r>
          </a:p>
          <a:p>
            <a:pPr marL="0" indent="0">
              <a:buNone/>
            </a:pPr>
            <a:r>
              <a:rPr lang="zh-CN" altLang="en-US" sz="134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结论：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免疫后的</a:t>
            </a:r>
            <a:r>
              <a:rPr lang="en-US" altLang="zh-CN" sz="1345" u="sng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细胞</a:t>
            </a:r>
            <a:r>
              <a:rPr lang="zh-CN" altLang="en-US" sz="1345" u="sng">
                <a:solidFill>
                  <a:srgbClr val="FF0000"/>
                </a:solidFill>
                <a:sym typeface="+mn-ea"/>
              </a:rPr>
              <a:t>杀伤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细菌</a:t>
            </a:r>
          </a:p>
          <a:p>
            <a:pPr marL="0" indent="0">
              <a:buNone/>
            </a:pPr>
            <a:r>
              <a:rPr lang="zh-CN" altLang="en-US" sz="1345" u="sng">
                <a:solidFill>
                  <a:schemeClr val="tx1"/>
                </a:solidFill>
                <a:sym typeface="+mn-ea"/>
              </a:rPr>
              <a:t>问题：它如何起作用？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</a:t>
            </a:r>
            <a:r>
              <a:rPr lang="zh-CN" altLang="en-US" sz="1345">
                <a:solidFill>
                  <a:srgbClr val="FF0000"/>
                </a:solidFill>
                <a:sym typeface="+mn-ea"/>
              </a:rPr>
              <a:t> </a:t>
            </a:r>
            <a:endParaRPr lang="zh-CN" altLang="en-US" sz="1345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内容占位符 4"/>
          <p:cNvSpPr>
            <a:spLocks noGrp="1"/>
          </p:cNvSpPr>
          <p:nvPr/>
        </p:nvSpPr>
        <p:spPr>
          <a:xfrm>
            <a:off x="7136130" y="3797935"/>
            <a:ext cx="2007870" cy="86550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4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推测：</a:t>
            </a:r>
          </a:p>
          <a:p>
            <a:pPr marL="0" indent="0">
              <a:buNone/>
            </a:pPr>
            <a:r>
              <a:rPr lang="zh-CN" altLang="en-US" sz="1345" u="sng">
                <a:solidFill>
                  <a:schemeClr val="tx1"/>
                </a:solidFill>
                <a:sym typeface="+mn-ea"/>
              </a:rPr>
              <a:t>活化的</a:t>
            </a:r>
            <a:r>
              <a:rPr lang="en-US" altLang="zh-CN" sz="1345" u="sng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细胞</a:t>
            </a:r>
            <a:r>
              <a:rPr lang="en-US" altLang="zh-CN" sz="1345" u="sng">
                <a:solidFill>
                  <a:schemeClr val="tx1"/>
                </a:solidFill>
                <a:sym typeface="+mn-ea"/>
              </a:rPr>
              <a:t>-----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活化巨噬细胞</a:t>
            </a:r>
            <a:r>
              <a:rPr lang="en-US" altLang="zh-CN" sz="1345" u="sng">
                <a:solidFill>
                  <a:schemeClr val="tx1"/>
                </a:solidFill>
                <a:sym typeface="+mn-ea"/>
              </a:rPr>
              <a:t>-----</a:t>
            </a:r>
            <a:r>
              <a:rPr lang="zh-CN" altLang="en-US" sz="1345" u="sng">
                <a:solidFill>
                  <a:srgbClr val="FF0000"/>
                </a:solidFill>
                <a:sym typeface="+mn-ea"/>
              </a:rPr>
              <a:t>杀伤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细菌</a:t>
            </a:r>
          </a:p>
          <a:p>
            <a:pPr marL="0" indent="0">
              <a:buNone/>
            </a:pPr>
            <a:endParaRPr lang="zh-CN" altLang="en-US" sz="1345" u="sng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zh-CN" altLang="en-US" sz="1345" u="sng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41500" y="3337762"/>
            <a:ext cx="84836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活化巨噬</a:t>
            </a:r>
            <a:endParaRPr lang="zh-CN" altLang="en-US" sz="1725"/>
          </a:p>
        </p:txBody>
      </p:sp>
      <p:sp>
        <p:nvSpPr>
          <p:cNvPr id="24" name="文本框 23"/>
          <p:cNvSpPr txBox="1"/>
          <p:nvPr/>
        </p:nvSpPr>
        <p:spPr>
          <a:xfrm>
            <a:off x="1744703" y="3772262"/>
            <a:ext cx="765175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a、d、f</a:t>
            </a:r>
            <a:endParaRPr lang="zh-CN" altLang="en-US" sz="1725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 l="-744" t="-5292" r="20360" b="4016"/>
          <a:stretch>
            <a:fillRect/>
          </a:stretch>
        </p:blipFill>
        <p:spPr>
          <a:xfrm>
            <a:off x="635601" y="4733281"/>
            <a:ext cx="6188425" cy="33821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040890" y="4741812"/>
            <a:ext cx="1957705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小鼠抗细菌X的免疫应答</a:t>
            </a:r>
            <a:endParaRPr lang="zh-CN" altLang="en-US" sz="1725"/>
          </a:p>
        </p:txBody>
      </p:sp>
      <p:sp>
        <p:nvSpPr>
          <p:cNvPr id="29" name="文本框 28"/>
          <p:cNvSpPr txBox="1"/>
          <p:nvPr/>
        </p:nvSpPr>
        <p:spPr>
          <a:xfrm>
            <a:off x="8207155" y="4062182"/>
            <a:ext cx="386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sym typeface="+mn-ea"/>
              </a:rPr>
              <a:t>？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935355" y="3792220"/>
            <a:ext cx="333629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2" grpId="0"/>
      <p:bldP spid="17" grpId="0"/>
      <p:bldP spid="18" grpId="0"/>
      <p:bldP spid="20" grpId="0" uiExpand="1" build="p" animBg="1"/>
      <p:bldP spid="2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1" y="3337762"/>
            <a:ext cx="6120782" cy="1404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26" y="149397"/>
            <a:ext cx="8551666" cy="993926"/>
          </a:xfrm>
        </p:spPr>
        <p:txBody>
          <a:bodyPr>
            <a:normAutofit/>
          </a:bodyPr>
          <a:lstStyle/>
          <a:p>
            <a:r>
              <a:rPr lang="zh-CN" altLang="en-US" sz="2305">
                <a:sym typeface="+mn-ea"/>
              </a:rPr>
              <a:t>实验二：在</a:t>
            </a:r>
            <a:r>
              <a:rPr lang="zh-CN" altLang="en-US" sz="2305">
                <a:solidFill>
                  <a:srgbClr val="FF0000"/>
                </a:solidFill>
                <a:sym typeface="+mn-ea"/>
              </a:rPr>
              <a:t>体外</a:t>
            </a:r>
            <a:r>
              <a:rPr lang="zh-CN" altLang="en-US" sz="2305">
                <a:sym typeface="+mn-ea"/>
              </a:rPr>
              <a:t>观察小鼠的T细胞和巨噬细胞(一种吞噬细胞)对细菌X的杀伤力，结果如图3。</a:t>
            </a:r>
            <a:endParaRPr lang="zh-CN" altLang="en-US" sz="2305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0895" y="1008038"/>
            <a:ext cx="8042210" cy="312681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zh-CN" altLang="en-US" sz="2095">
                <a:sym typeface="+mn-ea"/>
              </a:rPr>
              <a:t>。</a:t>
            </a:r>
          </a:p>
          <a:p>
            <a:pPr marL="0" indent="0">
              <a:buNone/>
            </a:pPr>
            <a:endParaRPr lang="zh-CN" altLang="en-US" sz="2095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744175" y="1508962"/>
            <a:ext cx="2599687" cy="1828800"/>
          </a:xfrm>
          <a:noFill/>
          <a:ln w="28575" cmpd="sng">
            <a:solidFill>
              <a:schemeClr val="accent2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345">
                <a:sym typeface="+mn-ea"/>
              </a:rPr>
              <a:t>自变量：如图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因变量：杀伤细菌的能力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实验目的：</a:t>
            </a:r>
            <a:endParaRPr lang="zh-CN" altLang="en-US" sz="1345"/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 何种物质</a:t>
            </a:r>
            <a:r>
              <a:rPr lang="en-US" altLang="zh-CN" sz="1345">
                <a:sym typeface="+mn-ea"/>
              </a:rPr>
              <a:t>/</a:t>
            </a:r>
            <a:r>
              <a:rPr lang="zh-CN" altLang="en-US" sz="1345">
                <a:sym typeface="+mn-ea"/>
              </a:rPr>
              <a:t>细胞</a:t>
            </a:r>
            <a:r>
              <a:rPr lang="zh-CN" sz="1345">
                <a:sym typeface="+mn-ea"/>
              </a:rPr>
              <a:t>杀伤细菌</a:t>
            </a:r>
            <a:r>
              <a:rPr lang="zh-CN" sz="1345">
                <a:solidFill>
                  <a:srgbClr val="FF0000"/>
                </a:solidFill>
                <a:sym typeface="+mn-ea"/>
              </a:rPr>
              <a:t>？体外细胞水平</a:t>
            </a:r>
            <a:r>
              <a:rPr lang="en-US" altLang="zh-CN" sz="1345">
                <a:sym typeface="+mn-ea"/>
              </a:rPr>
              <a:t>	</a:t>
            </a:r>
            <a:endParaRPr lang="en-US" altLang="zh-CN" sz="1345"/>
          </a:p>
          <a:p>
            <a:pPr marL="0" indent="0">
              <a:buNone/>
            </a:pPr>
            <a:r>
              <a:rPr lang="zh-CN" altLang="en-US" sz="134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结论</a:t>
            </a:r>
            <a:r>
              <a:rPr lang="zh-CN" altLang="en-US" sz="134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</a:p>
          <a:p>
            <a:pPr marL="0" indent="0">
              <a:buNone/>
            </a:pPr>
            <a:r>
              <a:rPr lang="zh-CN" altLang="en-US" sz="134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活化的巨噬细胞</a:t>
            </a:r>
            <a:r>
              <a:rPr lang="zh-CN" altLang="en-US" sz="1345" u="sng">
                <a:solidFill>
                  <a:srgbClr val="FF0000"/>
                </a:solidFill>
                <a:sym typeface="+mn-ea"/>
              </a:rPr>
              <a:t>杀伤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细菌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如何解释实验</a:t>
            </a:r>
            <a:r>
              <a:rPr lang="en-US" altLang="zh-CN" sz="1345">
                <a:sym typeface="+mn-ea"/>
              </a:rPr>
              <a:t>-</a:t>
            </a:r>
            <a:r>
              <a:rPr lang="zh-CN" altLang="en-US" sz="1345">
                <a:sym typeface="+mn-ea"/>
              </a:rPr>
              <a:t>与二结论的矛盾？</a:t>
            </a:r>
            <a:endParaRPr lang="zh-CN" altLang="en-US" sz="1345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51" y="1008038"/>
            <a:ext cx="2455869" cy="23297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94164" y="2302397"/>
            <a:ext cx="902335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活化的</a:t>
            </a:r>
            <a:r>
              <a:rPr lang="en-US" alt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细胞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31278" y="1354175"/>
            <a:ext cx="108077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活化的巨噬细胞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3305" y="2450480"/>
            <a:ext cx="1209040" cy="24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未活化的巨噬细胞</a:t>
            </a:r>
            <a:r>
              <a:rPr lang="zh-CN" sz="10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en-US" sz="101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9" name="内容占位符 4"/>
          <p:cNvSpPr>
            <a:spLocks noGrp="1"/>
          </p:cNvSpPr>
          <p:nvPr/>
        </p:nvSpPr>
        <p:spPr>
          <a:xfrm>
            <a:off x="5684520" y="575945"/>
            <a:ext cx="2599690" cy="77914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1345">
                <a:solidFill>
                  <a:srgbClr val="FF0000"/>
                </a:solidFill>
                <a:sym typeface="+mn-ea"/>
              </a:rPr>
              <a:t>体内细胞水平</a:t>
            </a:r>
          </a:p>
          <a:p>
            <a:pPr marL="0" indent="0">
              <a:buNone/>
            </a:pPr>
            <a:r>
              <a:rPr lang="zh-CN" altLang="en-US" sz="134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结论：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免疫后的</a:t>
            </a:r>
            <a:r>
              <a:rPr lang="en-US" altLang="zh-CN" sz="1345" u="sng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细胞</a:t>
            </a:r>
            <a:r>
              <a:rPr lang="zh-CN" altLang="en-US" sz="1345" u="sng">
                <a:solidFill>
                  <a:srgbClr val="FF0000"/>
                </a:solidFill>
                <a:sym typeface="+mn-ea"/>
              </a:rPr>
              <a:t>杀伤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细菌</a:t>
            </a:r>
          </a:p>
          <a:p>
            <a:pPr marL="0" indent="0">
              <a:buNone/>
            </a:pPr>
            <a:r>
              <a:rPr lang="zh-CN" altLang="en-US" sz="1345" u="sng">
                <a:solidFill>
                  <a:schemeClr val="tx1"/>
                </a:solidFill>
                <a:sym typeface="+mn-ea"/>
              </a:rPr>
              <a:t>问题：它如何起作用？</a:t>
            </a:r>
          </a:p>
          <a:p>
            <a:pPr marL="0" indent="0">
              <a:buNone/>
            </a:pPr>
            <a:r>
              <a:rPr lang="zh-CN" altLang="en-US" sz="1345">
                <a:sym typeface="+mn-ea"/>
              </a:rPr>
              <a:t>   </a:t>
            </a:r>
            <a:r>
              <a:rPr lang="zh-CN" altLang="en-US" sz="1345">
                <a:solidFill>
                  <a:srgbClr val="FF0000"/>
                </a:solidFill>
                <a:sym typeface="+mn-ea"/>
              </a:rPr>
              <a:t> </a:t>
            </a:r>
            <a:endParaRPr lang="zh-CN" altLang="en-US" sz="1345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内容占位符 4"/>
          <p:cNvSpPr>
            <a:spLocks noGrp="1"/>
          </p:cNvSpPr>
          <p:nvPr/>
        </p:nvSpPr>
        <p:spPr>
          <a:xfrm>
            <a:off x="7090410" y="3630295"/>
            <a:ext cx="2007870" cy="85153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4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推测：</a:t>
            </a:r>
          </a:p>
          <a:p>
            <a:pPr marL="0" indent="0">
              <a:buNone/>
            </a:pPr>
            <a:r>
              <a:rPr lang="zh-CN" altLang="en-US" sz="1345" u="sng">
                <a:solidFill>
                  <a:schemeClr val="tx1"/>
                </a:solidFill>
                <a:sym typeface="+mn-ea"/>
              </a:rPr>
              <a:t>活化的</a:t>
            </a:r>
            <a:r>
              <a:rPr lang="en-US" altLang="zh-CN" sz="1345" u="sng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细胞</a:t>
            </a:r>
            <a:r>
              <a:rPr lang="en-US" altLang="zh-CN" sz="1345" u="sng">
                <a:solidFill>
                  <a:schemeClr val="tx1"/>
                </a:solidFill>
                <a:sym typeface="+mn-ea"/>
              </a:rPr>
              <a:t>-----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活化巨噬细胞</a:t>
            </a:r>
            <a:r>
              <a:rPr lang="en-US" altLang="zh-CN" sz="1345" u="sng">
                <a:solidFill>
                  <a:schemeClr val="tx1"/>
                </a:solidFill>
                <a:sym typeface="+mn-ea"/>
              </a:rPr>
              <a:t>-----</a:t>
            </a:r>
            <a:r>
              <a:rPr lang="zh-CN" altLang="en-US" sz="1345" u="sng">
                <a:solidFill>
                  <a:srgbClr val="FF0000"/>
                </a:solidFill>
                <a:sym typeface="+mn-ea"/>
              </a:rPr>
              <a:t>杀伤</a:t>
            </a:r>
            <a:r>
              <a:rPr lang="zh-CN" altLang="en-US" sz="1345" u="sng">
                <a:solidFill>
                  <a:schemeClr val="tx1"/>
                </a:solidFill>
                <a:sym typeface="+mn-ea"/>
              </a:rPr>
              <a:t>细菌</a:t>
            </a:r>
          </a:p>
          <a:p>
            <a:pPr marL="0" indent="0">
              <a:buNone/>
            </a:pPr>
            <a:endParaRPr lang="zh-CN" altLang="en-US" sz="1345" u="sng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41500" y="3337762"/>
            <a:ext cx="84836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活化巨噬</a:t>
            </a:r>
            <a:endParaRPr lang="zh-CN" altLang="en-US" sz="1725"/>
          </a:p>
        </p:txBody>
      </p:sp>
      <p:sp>
        <p:nvSpPr>
          <p:cNvPr id="24" name="文本框 23"/>
          <p:cNvSpPr txBox="1"/>
          <p:nvPr/>
        </p:nvSpPr>
        <p:spPr>
          <a:xfrm>
            <a:off x="1744703" y="3772262"/>
            <a:ext cx="765175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a、d、f</a:t>
            </a:r>
            <a:endParaRPr lang="zh-CN" altLang="en-US" sz="1725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 l="-744" t="-5292" r="20360" b="4016"/>
          <a:stretch>
            <a:fillRect/>
          </a:stretch>
        </p:blipFill>
        <p:spPr>
          <a:xfrm>
            <a:off x="635601" y="4733281"/>
            <a:ext cx="6188425" cy="33821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040890" y="4741812"/>
            <a:ext cx="1957705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小鼠抗细菌X的免疫应答</a:t>
            </a:r>
            <a:endParaRPr lang="zh-CN" altLang="en-US" sz="1725"/>
          </a:p>
        </p:txBody>
      </p:sp>
      <p:sp>
        <p:nvSpPr>
          <p:cNvPr id="27" name="文本框 26"/>
          <p:cNvSpPr txBox="1"/>
          <p:nvPr/>
        </p:nvSpPr>
        <p:spPr>
          <a:xfrm>
            <a:off x="8343862" y="1008038"/>
            <a:ext cx="75438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310" b="1">
                <a:solidFill>
                  <a:srgbClr val="FF0000"/>
                </a:solidFill>
                <a:sym typeface="+mn-ea"/>
              </a:rPr>
              <a:t>A------B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42643" y="2799664"/>
            <a:ext cx="699135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310" b="1">
                <a:solidFill>
                  <a:srgbClr val="FF0000"/>
                </a:solidFill>
                <a:sym typeface="+mn-ea"/>
              </a:rPr>
              <a:t>C-----B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47365" y="4507317"/>
            <a:ext cx="115062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310" b="1">
                <a:solidFill>
                  <a:srgbClr val="FF0000"/>
                </a:solidFill>
                <a:sym typeface="+mn-ea"/>
              </a:rPr>
              <a:t>A------C-----B</a:t>
            </a:r>
          </a:p>
        </p:txBody>
      </p:sp>
      <p:sp>
        <p:nvSpPr>
          <p:cNvPr id="30" name="矩形 29"/>
          <p:cNvSpPr/>
          <p:nvPr/>
        </p:nvSpPr>
        <p:spPr>
          <a:xfrm>
            <a:off x="8646123" y="1297501"/>
            <a:ext cx="73128" cy="150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31" name="文本框 30"/>
          <p:cNvSpPr txBox="1"/>
          <p:nvPr/>
        </p:nvSpPr>
        <p:spPr>
          <a:xfrm>
            <a:off x="7315200" y="4799705"/>
            <a:ext cx="124256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2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因果</a:t>
            </a:r>
          </a:p>
        </p:txBody>
      </p:sp>
      <p:sp>
        <p:nvSpPr>
          <p:cNvPr id="32" name="右箭头 31"/>
          <p:cNvSpPr/>
          <p:nvPr/>
        </p:nvSpPr>
        <p:spPr>
          <a:xfrm>
            <a:off x="7481565" y="4733281"/>
            <a:ext cx="499096" cy="20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33" name="文本框 32"/>
          <p:cNvSpPr txBox="1"/>
          <p:nvPr/>
        </p:nvSpPr>
        <p:spPr>
          <a:xfrm>
            <a:off x="8284141" y="1772221"/>
            <a:ext cx="1011599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2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并  列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935355" y="3792220"/>
            <a:ext cx="333629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bldLvl="0" animBg="1"/>
      <p:bldP spid="31" grpId="0"/>
      <p:bldP spid="32" grpId="0" bldLvl="0" animBg="1"/>
      <p:bldP spid="32" grpId="1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小结：一个总目标下的多实验间逻辑关系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523240" y="714375"/>
            <a:ext cx="8275955" cy="430657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例</a:t>
            </a:r>
            <a:r>
              <a:rPr lang="en-US" altLang="zh-CN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					</a:t>
            </a:r>
            <a:r>
              <a:rPr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例</a:t>
            </a:r>
            <a:r>
              <a:rPr lang="en-US" altLang="zh-CN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方向</a:t>
            </a:r>
            <a:r>
              <a:rPr lang="en-US" altLang="zh-CN"/>
              <a:t>1</a:t>
            </a:r>
            <a:r>
              <a:rPr lang="zh-CN" altLang="en-US"/>
              <a:t>：层次递进到基因（递进关系）</a:t>
            </a:r>
          </a:p>
          <a:p>
            <a:r>
              <a:rPr lang="zh-CN" altLang="en-US"/>
              <a:t>方向</a:t>
            </a:r>
            <a:r>
              <a:rPr lang="en-US" altLang="zh-CN"/>
              <a:t>2</a:t>
            </a:r>
            <a:r>
              <a:rPr lang="zh-CN" altLang="en-US"/>
              <a:t>：同层同因找多果</a:t>
            </a:r>
            <a:r>
              <a:rPr>
                <a:sym typeface="+mn-ea"/>
              </a:rPr>
              <a:t>（并列关系）</a:t>
            </a:r>
            <a:endParaRPr lang="zh-CN" altLang="en-US"/>
          </a:p>
          <a:p>
            <a:r>
              <a:rPr lang="zh-CN" altLang="en-US"/>
              <a:t>方向</a:t>
            </a:r>
            <a:r>
              <a:rPr lang="en-US" altLang="zh-CN"/>
              <a:t>3</a:t>
            </a:r>
            <a:r>
              <a:t>：同层同果</a:t>
            </a:r>
            <a:r>
              <a:rPr lang="zh-CN" altLang="en-US"/>
              <a:t>找多因（并列关系）</a:t>
            </a:r>
          </a:p>
          <a:p>
            <a:r>
              <a:rPr lang="zh-CN" altLang="en-US"/>
              <a:t>方向</a:t>
            </a:r>
            <a:r>
              <a:rPr lang="en-US" altLang="zh-CN"/>
              <a:t>4</a:t>
            </a:r>
            <a:r>
              <a:rPr lang="zh-CN" altLang="en-US"/>
              <a:t>：因因</a:t>
            </a:r>
            <a:r>
              <a:rPr lang="en-US" altLang="zh-CN"/>
              <a:t>/</a:t>
            </a:r>
            <a:r>
              <a:t>果果</a:t>
            </a:r>
            <a:r>
              <a:rPr lang="zh-CN" altLang="en-US"/>
              <a:t>看先后（因果关系）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8365" y="1293495"/>
            <a:ext cx="1292860" cy="8489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细胞代谢水平</a:t>
            </a:r>
            <a:endParaRPr lang="en-US" altLang="zh-CN" sz="131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305" b="1">
                <a:solidFill>
                  <a:srgbClr val="FF0000"/>
                </a:solidFill>
                <a:sym typeface="+mn-ea"/>
              </a:rPr>
              <a:t>A------B</a:t>
            </a:r>
          </a:p>
          <a:p>
            <a:endParaRPr lang="en-US" altLang="zh-CN" sz="131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8374" y="2640511"/>
            <a:ext cx="1307156" cy="8489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基因水平</a:t>
            </a:r>
            <a:endParaRPr lang="en-US" altLang="zh-CN" sz="131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305" b="1">
                <a:solidFill>
                  <a:srgbClr val="FF0000"/>
                </a:solidFill>
                <a:sym typeface="+mn-ea"/>
              </a:rPr>
              <a:t>A------B</a:t>
            </a:r>
          </a:p>
          <a:p>
            <a:endParaRPr lang="en-US" altLang="zh-CN" sz="131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66460" y="1209040"/>
            <a:ext cx="2429510" cy="6477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细胞水平</a:t>
            </a:r>
            <a:endParaRPr lang="en-US" altLang="zh-CN" sz="131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305" b="1">
                <a:solidFill>
                  <a:srgbClr val="FF0000"/>
                </a:solidFill>
                <a:sym typeface="+mn-ea"/>
              </a:rPr>
              <a:t>A------B</a:t>
            </a:r>
            <a:endParaRPr lang="en-US" altLang="zh-CN" sz="131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25515" y="2640330"/>
            <a:ext cx="2370455" cy="78105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细胞水平</a:t>
            </a:r>
            <a:endParaRPr lang="en-US" altLang="zh-CN" sz="131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305" b="1">
                <a:solidFill>
                  <a:srgbClr val="FF0000"/>
                </a:solidFill>
                <a:sym typeface="+mn-ea"/>
              </a:rPr>
              <a:t>C------B</a:t>
            </a:r>
          </a:p>
          <a:p>
            <a:endParaRPr lang="en-US" altLang="zh-CN" sz="865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7007455" y="1938587"/>
            <a:ext cx="100550" cy="701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33" name="文本框 32"/>
          <p:cNvSpPr txBox="1"/>
          <p:nvPr/>
        </p:nvSpPr>
        <p:spPr>
          <a:xfrm>
            <a:off x="6638769" y="2142735"/>
            <a:ext cx="1011599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2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并  列</a:t>
            </a:r>
          </a:p>
        </p:txBody>
      </p:sp>
      <p:sp>
        <p:nvSpPr>
          <p:cNvPr id="13" name="右大括号 12"/>
          <p:cNvSpPr/>
          <p:nvPr/>
        </p:nvSpPr>
        <p:spPr>
          <a:xfrm>
            <a:off x="8574214" y="1510790"/>
            <a:ext cx="182819" cy="1645981"/>
          </a:xfrm>
          <a:prstGeom prst="rightBrace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8939852" y="2329210"/>
            <a:ext cx="18282" cy="178248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8395661" y="4111696"/>
            <a:ext cx="539316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内容占位符 4"/>
          <p:cNvSpPr>
            <a:spLocks noGrp="1"/>
          </p:cNvSpPr>
          <p:nvPr/>
        </p:nvSpPr>
        <p:spPr>
          <a:xfrm>
            <a:off x="5966605" y="3753980"/>
            <a:ext cx="2377257" cy="851327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4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推测：因果关系</a:t>
            </a:r>
          </a:p>
          <a:p>
            <a:pPr marL="0" indent="0">
              <a:buNone/>
            </a:pPr>
            <a:r>
              <a:rPr lang="en-US" altLang="zh-CN" sz="2305" b="1">
                <a:solidFill>
                  <a:srgbClr val="FF0000"/>
                </a:solidFill>
                <a:sym typeface="+mn-ea"/>
              </a:rPr>
              <a:t>A------C------B</a:t>
            </a:r>
          </a:p>
          <a:p>
            <a:pPr marL="0" indent="0">
              <a:buNone/>
            </a:pPr>
            <a:endParaRPr lang="zh-CN" altLang="en-US" sz="2305" u="sng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4585" y="1209040"/>
            <a:ext cx="43180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2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并</a:t>
            </a:r>
          </a:p>
          <a:p>
            <a:r>
              <a:rPr lang="zh-CN" altLang="en-US" sz="192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   列</a:t>
            </a:r>
          </a:p>
        </p:txBody>
      </p:sp>
      <p:sp>
        <p:nvSpPr>
          <p:cNvPr id="4" name="矩形 3"/>
          <p:cNvSpPr/>
          <p:nvPr/>
        </p:nvSpPr>
        <p:spPr>
          <a:xfrm flipH="1">
            <a:off x="2196465" y="1552575"/>
            <a:ext cx="629285" cy="204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5"/>
          </a:p>
        </p:txBody>
      </p:sp>
      <p:sp>
        <p:nvSpPr>
          <p:cNvPr id="5" name="文本框 4"/>
          <p:cNvSpPr txBox="1"/>
          <p:nvPr/>
        </p:nvSpPr>
        <p:spPr>
          <a:xfrm>
            <a:off x="2826385" y="2684145"/>
            <a:ext cx="2221865" cy="8001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305" b="1">
                <a:solidFill>
                  <a:srgbClr val="FF0000"/>
                </a:solidFill>
                <a:sym typeface="+mn-ea"/>
              </a:rPr>
              <a:t>A-----C---?---B</a:t>
            </a:r>
          </a:p>
          <a:p>
            <a:r>
              <a:rPr lang="en-US" altLang="zh-CN" sz="2300" b="1">
                <a:solidFill>
                  <a:srgbClr val="FF0000"/>
                </a:solidFill>
                <a:sym typeface="+mn-ea"/>
              </a:rPr>
              <a:t>A-----B---?---C</a:t>
            </a:r>
            <a:endParaRPr lang="en-US" altLang="zh-CN" sz="131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62275" y="1209040"/>
            <a:ext cx="1712595" cy="10013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310" b="1">
                <a:solidFill>
                  <a:srgbClr val="FF0000"/>
                </a:solidFill>
                <a:sym typeface="+mn-ea"/>
              </a:rPr>
              <a:t>细胞代谢水平水平</a:t>
            </a:r>
            <a:endParaRPr lang="en-US" altLang="zh-CN" sz="131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305" b="1">
                <a:solidFill>
                  <a:srgbClr val="FF0000"/>
                </a:solidFill>
                <a:sym typeface="+mn-ea"/>
              </a:rPr>
              <a:t>A------B</a:t>
            </a:r>
          </a:p>
          <a:p>
            <a:r>
              <a:rPr lang="en-US" altLang="zh-CN" sz="2300" b="1">
                <a:solidFill>
                  <a:srgbClr val="FF0000"/>
                </a:solidFill>
                <a:sym typeface="+mn-ea"/>
              </a:rPr>
              <a:t>A------C</a:t>
            </a:r>
            <a:endParaRPr lang="en-US" altLang="zh-CN" sz="131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1371600" y="2157095"/>
            <a:ext cx="299720" cy="499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91565" y="2214245"/>
            <a:ext cx="110490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2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递    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81045" y="2298065"/>
            <a:ext cx="166052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2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因      果</a:t>
            </a:r>
          </a:p>
        </p:txBody>
      </p:sp>
      <p:sp>
        <p:nvSpPr>
          <p:cNvPr id="22" name="下箭头 21"/>
          <p:cNvSpPr/>
          <p:nvPr/>
        </p:nvSpPr>
        <p:spPr>
          <a:xfrm>
            <a:off x="3668395" y="2157095"/>
            <a:ext cx="299720" cy="499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518785" y="1123315"/>
            <a:ext cx="3625850" cy="3815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4" grpId="0" animBg="1"/>
      <p:bldP spid="21" grpId="0"/>
      <p:bldP spid="22" grpId="0" animBg="1"/>
      <p:bldP spid="2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80581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分析复杂</a:t>
            </a:r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实验的关键：</a:t>
            </a:r>
            <a:b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明确实验目的、理清逻辑关系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1166" y="1369410"/>
            <a:ext cx="7804546" cy="3237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30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面对复杂探究实验的困惑：</a:t>
            </a:r>
          </a:p>
          <a:p>
            <a:pPr marL="0" indent="0">
              <a:buNone/>
            </a:pPr>
            <a:endParaRPr lang="zh-CN" altLang="en-US" sz="2305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305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我都没读懂题！</a:t>
            </a:r>
          </a:p>
          <a:p>
            <a:r>
              <a:rPr lang="zh-CN" altLang="en-US" sz="2305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根本不知道题目在说什么！</a:t>
            </a:r>
          </a:p>
          <a:p>
            <a:r>
              <a:rPr lang="zh-CN" sz="2305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题目太复杂，不知从何下手！</a:t>
            </a:r>
          </a:p>
          <a:p>
            <a:r>
              <a:rPr lang="zh-CN" sz="2305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为什么要做这个实验，做了</a:t>
            </a:r>
          </a:p>
          <a:p>
            <a:pPr marL="0" indent="0">
              <a:buNone/>
            </a:pPr>
            <a:r>
              <a:rPr lang="zh-CN" sz="2305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第一个实验为什么还要做第二个、第三个</a:t>
            </a:r>
            <a:r>
              <a:rPr lang="en-US" altLang="zh-CN" sz="2305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……</a:t>
            </a:r>
            <a:r>
              <a:rPr sz="2305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！</a:t>
            </a:r>
          </a:p>
        </p:txBody>
      </p:sp>
      <p:graphicFrame>
        <p:nvGraphicFramePr>
          <p:cNvPr id="5" name="对象 4"/>
          <p:cNvGraphicFramePr/>
          <p:nvPr/>
        </p:nvGraphicFramePr>
        <p:xfrm>
          <a:off x="5142598" y="1633864"/>
          <a:ext cx="3373012" cy="230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598420" imgH="1889760" progId="Paint.Picture">
                  <p:embed/>
                </p:oleObj>
              </mc:Choice>
              <mc:Fallback>
                <p:oleObj r:id="rId3" imgW="2598420" imgH="188976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2598" y="1633864"/>
                        <a:ext cx="3373012" cy="2309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041" y="141690"/>
            <a:ext cx="7886700" cy="994136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简单实验的实验目的分析：</a:t>
            </a:r>
            <a:r>
              <a:rPr lang="zh-CN" altLang="en-US"/>
              <a:t>   </a:t>
            </a:r>
            <a:r>
              <a:rPr lang="en-US" altLang="zh-CN"/>
              <a:t>				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417766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zh-CN" altLang="en-US"/>
              <a:t>实验目的：探究</a:t>
            </a:r>
            <a:r>
              <a:rPr lang="zh-CN" altLang="en-US">
                <a:solidFill>
                  <a:srgbClr val="4DD6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甲状腺激素</a:t>
            </a:r>
            <a:r>
              <a:rPr lang="zh-CN" altLang="en-US"/>
              <a:t>对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大鼠</a:t>
            </a:r>
            <a:r>
              <a:rPr lang="zh-CN" altLang="en-US">
                <a:solidFill>
                  <a:srgbClr val="0B5FD1"/>
                </a:solidFill>
              </a:rPr>
              <a:t>代谢</a:t>
            </a:r>
            <a:r>
              <a:rPr lang="zh-CN" altLang="en-US"/>
              <a:t>的影响</a:t>
            </a:r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/>
              <a:t>自变量：甲状腺激素</a:t>
            </a:r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/>
              <a:t>因变量：代谢</a:t>
            </a:r>
            <a:r>
              <a:rPr lang="en-US" altLang="zh-CN"/>
              <a:t>-------</a:t>
            </a:r>
            <a:r>
              <a:rPr lang="zh-CN" altLang="en-US"/>
              <a:t>因变量的测量值：单位时间耗氧量</a:t>
            </a:r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/>
              <a:t>实验材料：大鼠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实验目的表述的一般模式：</a:t>
            </a:r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/>
              <a:t>探究</a:t>
            </a:r>
            <a:r>
              <a:rPr lang="en-US" altLang="zh-CN"/>
              <a:t>/</a:t>
            </a:r>
            <a:r>
              <a:rPr lang="zh-CN" altLang="en-US"/>
              <a:t>验证 </a:t>
            </a:r>
            <a:r>
              <a:rPr lang="zh-CN" altLang="en-US">
                <a:solidFill>
                  <a:srgbClr val="4DD6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自变量</a:t>
            </a:r>
            <a:r>
              <a:rPr lang="zh-CN" altLang="en-US"/>
              <a:t>对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实验材料</a:t>
            </a:r>
            <a:r>
              <a:rPr lang="zh-CN" altLang="en-US">
                <a:solidFill>
                  <a:srgbClr val="0B5FD1"/>
                </a:solidFill>
              </a:rPr>
              <a:t>因变量</a:t>
            </a:r>
            <a:r>
              <a:rPr lang="zh-CN" altLang="en-US"/>
              <a:t>的影响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实验的目的就是寻找自变量与因变量的因果关系：</a:t>
            </a:r>
          </a:p>
          <a:p>
            <a:pPr marL="0" indent="0" algn="ctr">
              <a:buNone/>
            </a:pPr>
            <a:r>
              <a:rPr lang="zh-CN" altLang="en-US">
                <a:solidFill>
                  <a:srgbClr val="4DD60C"/>
                </a:solidFill>
              </a:rPr>
              <a:t>自变量 </a:t>
            </a:r>
            <a:r>
              <a:rPr lang="en-US" altLang="zh-CN"/>
              <a:t>			</a:t>
            </a:r>
            <a:r>
              <a:rPr lang="zh-CN" altLang="en-US">
                <a:solidFill>
                  <a:srgbClr val="0B5FD1"/>
                </a:solidFill>
              </a:rPr>
              <a:t>因变量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942798" y="4181777"/>
            <a:ext cx="1048163" cy="918361"/>
            <a:chOff x="8342" y="6672"/>
            <a:chExt cx="1720" cy="1507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8342" y="7344"/>
              <a:ext cx="172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8343" y="6672"/>
              <a:ext cx="171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685">
                  <a:solidFill>
                    <a:srgbClr val="FF0000"/>
                  </a:solidFill>
                  <a:sym typeface="+mn-ea"/>
                </a:rPr>
                <a:t>   </a:t>
              </a:r>
              <a:r>
                <a:rPr lang="zh-CN" altLang="en-US" sz="2685">
                  <a:solidFill>
                    <a:srgbClr val="FF0000"/>
                  </a:solidFill>
                  <a:sym typeface="+mn-ea"/>
                </a:rPr>
                <a:t>？</a:t>
              </a:r>
            </a:p>
            <a:p>
              <a:pPr algn="l"/>
              <a:r>
                <a:rPr lang="en-US" altLang="zh-CN" sz="2685">
                  <a:solidFill>
                    <a:srgbClr val="FF0000"/>
                  </a:solidFill>
                </a:rPr>
                <a:t>+/-/0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041" y="230053"/>
            <a:ext cx="7886700" cy="994136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如何从题目中发现实验目的？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信息来源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---1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：题干直接告知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015" y="1223645"/>
            <a:ext cx="7886700" cy="3425190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endParaRPr lang="zh-CN" altLang="en-US" sz="960"/>
          </a:p>
          <a:p>
            <a:pPr marL="0" indent="0" fontAlgn="auto">
              <a:lnSpc>
                <a:spcPts val="2600"/>
              </a:lnSpc>
              <a:spcBef>
                <a:spcPts val="700"/>
              </a:spcBef>
              <a:buNone/>
            </a:pPr>
            <a:r>
              <a:rPr lang="zh-CN" altLang="en-US"/>
              <a:t>（</a:t>
            </a:r>
            <a:r>
              <a:rPr lang="en-US" altLang="zh-CN">
                <a:solidFill>
                  <a:schemeClr val="accent1"/>
                </a:solidFill>
              </a:rPr>
              <a:t>2010</a:t>
            </a:r>
            <a:r>
              <a:rPr lang="zh-CN" altLang="en-US">
                <a:solidFill>
                  <a:schemeClr val="accent1"/>
                </a:solidFill>
              </a:rPr>
              <a:t>北京理综）</a:t>
            </a:r>
            <a:r>
              <a:rPr lang="zh-CN" altLang="en-US"/>
              <a:t>在</a:t>
            </a:r>
            <a:r>
              <a:rPr lang="zh-CN" altLang="en-US" u="sng">
                <a:solidFill>
                  <a:schemeClr val="tx1"/>
                </a:solidFill>
              </a:rPr>
              <a:t>验证</a:t>
            </a:r>
            <a:r>
              <a:rPr lang="zh-CN" altLang="en-US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生长素类似物A</a:t>
            </a:r>
            <a:r>
              <a:rPr lang="zh-CN" altLang="en-US" u="sng">
                <a:solidFill>
                  <a:srgbClr val="FF0000"/>
                </a:solidFill>
              </a:rPr>
              <a:t>对</a:t>
            </a:r>
            <a:r>
              <a:rPr lang="zh-CN" altLang="en-US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小麦胚芽鞘（幼苗</a:t>
            </a:r>
            <a:r>
              <a:rPr lang="zh-CN" altLang="en-US" u="sng">
                <a:solidFill>
                  <a:srgbClr val="FF0000"/>
                </a:solidFill>
              </a:rPr>
              <a:t>）</a:t>
            </a:r>
            <a:r>
              <a:rPr lang="zh-CN" altLang="en-US" u="sng">
                <a:solidFill>
                  <a:srgbClr val="0B5FD1"/>
                </a:solidFill>
              </a:rPr>
              <a:t>伸长</a:t>
            </a:r>
            <a:r>
              <a:rPr lang="zh-CN" altLang="en-US" u="sng">
                <a:solidFill>
                  <a:schemeClr val="tx1"/>
                </a:solidFill>
              </a:rPr>
              <a:t>影响的实验</a:t>
            </a:r>
            <a:r>
              <a:rPr lang="zh-CN" altLang="en-US"/>
              <a:t>中，将如图1所示取得的切段浸入蒸馏水中1小时后，再把每组10根分别转入5种浓度的A溶液（实验组）和含糖的磷酸盐缓冲液（对照组）中．在23℃条件下，避光振荡培养24小时后，逐一测量切段长度并取每组平均值，实验进行两次。</a:t>
            </a:r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/>
              <a:t>自变量：</a:t>
            </a:r>
            <a:r>
              <a:rPr lang="zh-CN" altLang="en-US" sz="2095" u="sng">
                <a:solidFill>
                  <a:srgbClr val="00B050"/>
                </a:solidFill>
                <a:sym typeface="+mn-ea"/>
              </a:rPr>
              <a:t>长素类似物A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/>
              <a:t>因变量：</a:t>
            </a:r>
            <a:r>
              <a:rPr lang="zh-CN" altLang="en-US" sz="2095" u="sng">
                <a:solidFill>
                  <a:srgbClr val="0B5FD1"/>
                </a:solidFill>
                <a:sym typeface="+mn-ea"/>
              </a:rPr>
              <a:t>伸长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/>
              <a:t>实验材料：</a:t>
            </a:r>
            <a:r>
              <a:rPr lang="zh-CN" altLang="en-US" sz="2095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小麦胚芽鞘（幼苗</a:t>
            </a:r>
            <a:r>
              <a:rPr lang="zh-CN" altLang="en-US" sz="2095" u="sng">
                <a:solidFill>
                  <a:srgbClr val="FF0000"/>
                </a:solidFill>
                <a:sym typeface="+mn-ea"/>
              </a:rPr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0" y="2887418"/>
            <a:ext cx="4436409" cy="20134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如何从题目中发现实验目的？</a:t>
            </a:r>
            <a:b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信息来源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---2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：实验设计过程中隐藏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267494"/>
            <a:ext cx="3886200" cy="3263383"/>
          </a:xfrm>
        </p:spPr>
        <p:txBody>
          <a:bodyPr>
            <a:normAutofit/>
          </a:bodyPr>
          <a:lstStyle/>
          <a:p>
            <a:pPr marL="0" indent="0" fontAlgn="auto">
              <a:lnSpc>
                <a:spcPts val="2600"/>
              </a:lnSpc>
              <a:spcBef>
                <a:spcPts val="700"/>
              </a:spcBef>
              <a:buNone/>
            </a:pPr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2012</a:t>
            </a:r>
            <a:r>
              <a:rPr lang="zh-CN" altLang="en-US">
                <a:solidFill>
                  <a:schemeClr val="tx1"/>
                </a:solidFill>
              </a:rPr>
              <a:t>北京理综）为研究细胞分裂素的生理作用，研究者将菜豆幼苗制成的插条插入蒸馏水中(图1)，对插条的处理方法及结果见图2。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789805" y="1607820"/>
            <a:ext cx="4168775" cy="32931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zh-CN" altLang="en-US" sz="1800">
                <a:sym typeface="+mn-ea"/>
              </a:rPr>
              <a:t>自变量：</a:t>
            </a:r>
          </a:p>
          <a:p>
            <a:pPr marL="0" indent="0">
              <a:buNone/>
            </a:pPr>
            <a:r>
              <a:rPr lang="en-US" altLang="zh-CN" sz="1800">
                <a:solidFill>
                  <a:srgbClr val="00B050"/>
                </a:solidFill>
                <a:sym typeface="+mn-ea"/>
              </a:rPr>
              <a:t>	</a:t>
            </a:r>
            <a:r>
              <a:rPr lang="zh-CN" altLang="en-US" sz="1800" u="sng">
                <a:solidFill>
                  <a:srgbClr val="00B050"/>
                </a:solidFill>
                <a:sym typeface="+mn-ea"/>
              </a:rPr>
              <a:t>细胞分裂素涂抹的叶片部位</a:t>
            </a:r>
          </a:p>
          <a:p>
            <a:pPr marL="0" indent="0">
              <a:buNone/>
            </a:pPr>
            <a:r>
              <a:rPr lang="en-US" altLang="zh-CN" sz="1800">
                <a:solidFill>
                  <a:srgbClr val="00B050"/>
                </a:solidFill>
                <a:sym typeface="+mn-ea"/>
              </a:rPr>
              <a:t>	</a:t>
            </a:r>
            <a:r>
              <a:rPr lang="zh-CN" altLang="en-US" sz="1800" u="sng">
                <a:solidFill>
                  <a:srgbClr val="00B050"/>
                </a:solidFill>
                <a:sym typeface="+mn-ea"/>
              </a:rPr>
              <a:t>去除</a:t>
            </a:r>
            <a:r>
              <a:rPr lang="en-US" altLang="zh-CN" sz="1800" u="sng">
                <a:solidFill>
                  <a:srgbClr val="00B050"/>
                </a:solidFill>
                <a:sym typeface="+mn-ea"/>
              </a:rPr>
              <a:t>A</a:t>
            </a:r>
            <a:r>
              <a:rPr lang="zh-CN" altLang="en-US" sz="1800" u="sng">
                <a:solidFill>
                  <a:srgbClr val="00B050"/>
                </a:solidFill>
                <a:sym typeface="+mn-ea"/>
              </a:rPr>
              <a:t>叶片的数目</a:t>
            </a:r>
          </a:p>
          <a:p>
            <a:r>
              <a:rPr lang="zh-CN" altLang="en-US" sz="1800">
                <a:sym typeface="+mn-ea"/>
              </a:rPr>
              <a:t>因变量：</a:t>
            </a:r>
            <a:r>
              <a:rPr lang="zh-CN" altLang="en-US" sz="1800" u="sng">
                <a:solidFill>
                  <a:srgbClr val="0B5FD1"/>
                </a:solidFill>
                <a:sym typeface="+mn-ea"/>
              </a:rPr>
              <a:t>生长速率</a:t>
            </a:r>
          </a:p>
          <a:p>
            <a:endParaRPr lang="zh-CN" altLang="en-US" sz="1800">
              <a:sym typeface="+mn-ea"/>
            </a:endParaRPr>
          </a:p>
          <a:p>
            <a:r>
              <a:rPr lang="zh-CN" altLang="en-US" sz="1800">
                <a:sym typeface="+mn-ea"/>
              </a:rPr>
              <a:t>实验材料：</a:t>
            </a:r>
            <a:r>
              <a:rPr lang="en-US" altLang="zh-CN" sz="1800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B</a:t>
            </a:r>
            <a:r>
              <a:rPr lang="zh-CN" altLang="en-US" sz="1800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叶片</a:t>
            </a:r>
            <a:endParaRPr lang="zh-CN" altLang="en-US" sz="1800" u="sng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endParaRPr lang="zh-CN" altLang="en-US" sz="1800">
              <a:solidFill>
                <a:srgbClr val="FF0000"/>
              </a:solidFill>
              <a:sym typeface="+mn-ea"/>
            </a:endParaRPr>
          </a:p>
          <a:p>
            <a:r>
              <a:rPr lang="zh-CN" altLang="en-US" sz="1800">
                <a:solidFill>
                  <a:schemeClr val="tx1"/>
                </a:solidFill>
                <a:sym typeface="+mn-ea"/>
              </a:rPr>
              <a:t>实验目的</a:t>
            </a:r>
            <a:r>
              <a:rPr lang="zh-CN" altLang="en-US" sz="1800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1800">
                <a:solidFill>
                  <a:srgbClr val="FF0000"/>
                </a:solidFill>
                <a:sym typeface="+mn-ea"/>
              </a:rPr>
              <a:t>			 	   	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探究</a:t>
            </a:r>
            <a:r>
              <a:rPr lang="zh-CN" altLang="en-US" sz="1800" u="sng">
                <a:solidFill>
                  <a:srgbClr val="00B050"/>
                </a:solidFill>
                <a:sym typeface="+mn-ea"/>
              </a:rPr>
              <a:t>细胞分裂素涂抹部位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及</a:t>
            </a:r>
            <a:r>
              <a:rPr lang="zh-CN" altLang="en-US" sz="1800" u="sng">
                <a:solidFill>
                  <a:srgbClr val="00B050"/>
                </a:solidFill>
                <a:sym typeface="+mn-ea"/>
              </a:rPr>
              <a:t>去除</a:t>
            </a:r>
            <a:r>
              <a:rPr lang="en-US" altLang="zh-CN" sz="1800" u="sng">
                <a:solidFill>
                  <a:srgbClr val="00B050"/>
                </a:solidFill>
                <a:sym typeface="+mn-ea"/>
              </a:rPr>
              <a:t>A</a:t>
            </a:r>
            <a:r>
              <a:rPr lang="zh-CN" altLang="en-US" sz="1800" u="sng">
                <a:solidFill>
                  <a:srgbClr val="00B050"/>
                </a:solidFill>
                <a:sym typeface="+mn-ea"/>
              </a:rPr>
              <a:t>叶片的数量</a:t>
            </a:r>
            <a:r>
              <a:rPr lang="zh-CN" altLang="en-US" sz="1800" u="sng">
                <a:solidFill>
                  <a:schemeClr val="tx1"/>
                </a:solidFill>
                <a:sym typeface="+mn-ea"/>
              </a:rPr>
              <a:t>对</a:t>
            </a:r>
            <a:r>
              <a:rPr lang="en-US" altLang="zh-CN" sz="1800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B</a:t>
            </a:r>
            <a:r>
              <a:rPr lang="zh-CN" altLang="en-US" sz="1800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叶片</a:t>
            </a:r>
            <a:r>
              <a:rPr lang="zh-CN" altLang="en-US" sz="1800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生长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如何从题目中发现实验目的？</a:t>
            </a:r>
            <a:br>
              <a:rPr lang="zh-CN" altLang="en-US"/>
            </a:b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信息来源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---3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：实验结果中倒推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9095" y="1020445"/>
            <a:ext cx="7788275" cy="4042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sz="2000">
                <a:sym typeface="+mn-ea"/>
              </a:rPr>
              <a:t>香蕉果实发育初期，果肉细胞积累大量的淀粉。成熟时，果皮由绿变黄，果肉逐渐变软。</a:t>
            </a:r>
            <a:endParaRPr lang="zh-CN" altLang="en-US" sz="2000">
              <a:sym typeface="+mn-ea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882" r="3278" b="15192"/>
          <a:stretch>
            <a:fillRect/>
          </a:stretch>
        </p:blipFill>
        <p:spPr>
          <a:xfrm>
            <a:off x="1673860" y="1631315"/>
            <a:ext cx="6110605" cy="188087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4"/>
          <p:cNvSpPr>
            <a:spLocks noGrp="1"/>
          </p:cNvSpPr>
          <p:nvPr/>
        </p:nvSpPr>
        <p:spPr>
          <a:xfrm>
            <a:off x="2924810" y="3618230"/>
            <a:ext cx="4979035" cy="133159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wrap="square" lIns="87753" tIns="43876" rIns="87753" bIns="43876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自变量：乙烯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因变量：	D蛋白含量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	H蛋白含量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实验材料：香蕉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实验目的： 乙烯---？---D/H蛋白含量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endParaRPr lang="zh-CN" altLang="en-US" sz="15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661397"/>
            <a:ext cx="8139178" cy="331514"/>
          </a:xfrm>
        </p:spPr>
        <p:txBody>
          <a:bodyPr/>
          <a:lstStyle/>
          <a:p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小结</a:t>
            </a:r>
            <a:r>
              <a:rPr lang="zh-CN" altLang="en-US"/>
              <a:t>：</a:t>
            </a:r>
            <a:r>
              <a:rPr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如何从题目中发现实验目的？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285" y="1542415"/>
            <a:ext cx="8139430" cy="3214370"/>
          </a:xfrm>
        </p:spPr>
        <p:txBody>
          <a:bodyPr/>
          <a:lstStyle/>
          <a:p>
            <a:r>
              <a:rPr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信息来源</a:t>
            </a: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---1</a:t>
            </a:r>
            <a:r>
              <a:rPr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：题干直接告知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信息来源</a:t>
            </a: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---2</a:t>
            </a:r>
            <a:r>
              <a:rPr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：实验设计过程中隐藏</a:t>
            </a:r>
            <a:endParaRPr lang="zh-CN" altLang="en-US" sz="2400"/>
          </a:p>
          <a:p>
            <a:r>
              <a:rPr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信息来源</a:t>
            </a: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---3</a:t>
            </a:r>
            <a:r>
              <a:rPr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：实验结果中倒推</a:t>
            </a:r>
          </a:p>
          <a:p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	</a:t>
            </a:r>
            <a:r>
              <a:rPr sz="2400"/>
              <a:t>找准自变量、因变量、实验材料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557530"/>
          </a:xfrm>
        </p:spPr>
        <p:txBody>
          <a:bodyPr/>
          <a:lstStyle/>
          <a:p>
            <a:r>
              <a:rPr lang="zh-CN" altLang="en-US"/>
              <a:t>多组实验如何分析其实验总目的？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234440"/>
            <a:ext cx="8140065" cy="3522345"/>
          </a:xfrm>
        </p:spPr>
        <p:txBody>
          <a:bodyPr/>
          <a:lstStyle/>
          <a:p>
            <a:endParaRPr lang="zh-CN" altLang="en-US"/>
          </a:p>
          <a:p>
            <a:r>
              <a:rPr lang="zh-CN" altLang="en-US"/>
              <a:t>单个实验逐个分析，寻找各分实验之间的逻辑关系</a:t>
            </a:r>
          </a:p>
        </p:txBody>
      </p:sp>
      <p:graphicFrame>
        <p:nvGraphicFramePr>
          <p:cNvPr id="7" name="对象 6"/>
          <p:cNvGraphicFramePr/>
          <p:nvPr/>
        </p:nvGraphicFramePr>
        <p:xfrm>
          <a:off x="2755633" y="2213619"/>
          <a:ext cx="3373012" cy="230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2598420" imgH="1889760" progId="Paint.Picture">
                  <p:embed/>
                </p:oleObj>
              </mc:Choice>
              <mc:Fallback>
                <p:oleObj r:id="rId3" imgW="2598420" imgH="188976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5633" y="2213619"/>
                        <a:ext cx="3373012" cy="2309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149397"/>
            <a:ext cx="8551666" cy="993926"/>
          </a:xfrm>
        </p:spPr>
        <p:txBody>
          <a:bodyPr>
            <a:normAutofit/>
          </a:bodyPr>
          <a:lstStyle/>
          <a:p>
            <a:r>
              <a:rPr lang="zh-CN" altLang="en-US" sz="298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复杂实验例</a:t>
            </a:r>
            <a:r>
              <a:rPr lang="en-US" altLang="zh-CN" sz="298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2985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7877" y="939785"/>
            <a:ext cx="7977614" cy="3263320"/>
          </a:xfrm>
          <a:noFill/>
          <a:ln w="28575" cmpd="sng">
            <a:noFill/>
            <a:prstDash val="solid"/>
          </a:ln>
        </p:spPr>
        <p:txBody>
          <a:bodyPr vert="horz" lIns="87753" tIns="43876" rIns="87753" bIns="43876" rtlCol="0">
            <a:normAutofit/>
          </a:bodyPr>
          <a:lstStyle/>
          <a:p>
            <a:pPr marL="0" lvl="0" algn="l">
              <a:buClrTx/>
              <a:buSzTx/>
              <a:buNone/>
            </a:pPr>
            <a:r>
              <a:rPr lang="zh-CN" altLang="en-US" sz="2095">
                <a:sym typeface="+mn-ea"/>
              </a:rPr>
              <a:t>香蕉果实发育初期，果肉细胞积累大量的淀粉。成熟时，果皮由绿变黄，果肉逐渐变软。</a:t>
            </a:r>
          </a:p>
          <a:p>
            <a:pPr marL="0" lvl="0" algn="l">
              <a:buClrTx/>
              <a:buSzTx/>
              <a:buNone/>
            </a:pPr>
            <a:endParaRPr lang="zh-CN" altLang="en-US" sz="2095"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sz="2095"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sz="2095"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sz="2095"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sz="2095"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sz="2095"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sz="2095"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6536690" y="1545590"/>
            <a:ext cx="2606675" cy="3597275"/>
          </a:xfrm>
          <a:noFill/>
          <a:ln w="28575" cmpd="sng">
            <a:solidFill>
              <a:schemeClr val="accent2"/>
            </a:solidFill>
            <a:prstDash val="solid"/>
          </a:ln>
        </p:spPr>
        <p:txBody>
          <a:bodyPr vert="horz" lIns="87753" tIns="43876" rIns="87753" bIns="43876" rtlCol="0">
            <a:noAutofit/>
          </a:bodyPr>
          <a:lstStyle/>
          <a:p>
            <a:pPr marL="0" lvl="0" indent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自变量：乙烯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因变量：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	D蛋白含量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	H蛋白含量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实验材料：香蕉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实验目的：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      乙烯---？---D/H蛋白含量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endParaRPr lang="zh-CN" altLang="en-US" sz="1600">
              <a:sym typeface="+mn-ea"/>
            </a:endParaRP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细胞代谢蛋白质水平</a:t>
            </a:r>
            <a:r>
              <a:rPr lang="zh-CN" altLang="en-US" sz="1600">
                <a:sym typeface="+mn-ea"/>
              </a:rPr>
              <a:t>	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结论：</a:t>
            </a:r>
          </a:p>
          <a:p>
            <a:pPr marL="0" lvl="0" algn="l" defTabSz="914400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sym typeface="+mn-ea"/>
              </a:rPr>
              <a:t>乙烯-- + ---H、D蛋白</a:t>
            </a:r>
            <a:r>
              <a:rPr lang="en-US" altLang="zh-CN" sz="1600">
                <a:sym typeface="+mn-ea"/>
              </a:rPr>
              <a:t>	</a:t>
            </a:r>
            <a:r>
              <a:rPr lang="zh-CN" altLang="en-US" sz="1600">
                <a:sym typeface="+mn-ea"/>
              </a:rPr>
              <a:t>含量</a:t>
            </a:r>
            <a:r>
              <a:rPr lang="zh-CN" altLang="en-US" sz="1500">
                <a:sym typeface="+mn-ea"/>
              </a:rPr>
              <a:t> 高峰提前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882" r="3278"/>
          <a:stretch>
            <a:fillRect/>
          </a:stretch>
        </p:blipFill>
        <p:spPr>
          <a:xfrm>
            <a:off x="413385" y="1981200"/>
            <a:ext cx="6123305" cy="22218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47399" y="4203105"/>
            <a:ext cx="1238294" cy="494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131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使</a:t>
            </a:r>
            <a:r>
              <a:rPr lang="en-US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zh-CN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蛋白含量高峰</a:t>
            </a:r>
            <a:r>
              <a:rPr lang="zh-CN" sz="131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提</a:t>
            </a:r>
            <a:r>
              <a:rPr lang="zh-CN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前</a:t>
            </a:r>
            <a:endParaRPr lang="zh-CN" altLang="en-US" sz="1725"/>
          </a:p>
        </p:txBody>
      </p:sp>
      <p:sp>
        <p:nvSpPr>
          <p:cNvPr id="7" name="文本框 6"/>
          <p:cNvSpPr txBox="1"/>
          <p:nvPr/>
        </p:nvSpPr>
        <p:spPr>
          <a:xfrm>
            <a:off x="3983627" y="4214684"/>
            <a:ext cx="1181100" cy="2927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131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先增大再减小</a:t>
            </a:r>
            <a:r>
              <a:rPr lang="en-US" sz="131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</a:t>
            </a:r>
            <a:endParaRPr lang="zh-CN" altLang="en-US" sz="1725"/>
          </a:p>
        </p:txBody>
      </p:sp>
      <p:sp>
        <p:nvSpPr>
          <p:cNvPr id="8" name="流程图: 过程 7"/>
          <p:cNvSpPr/>
          <p:nvPr/>
        </p:nvSpPr>
        <p:spPr>
          <a:xfrm>
            <a:off x="2286000" y="939800"/>
            <a:ext cx="571500" cy="31432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6536690" y="939800"/>
            <a:ext cx="571500" cy="31432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5781040" y="939800"/>
            <a:ext cx="571500" cy="31432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/>
          <p:cNvSpPr/>
          <p:nvPr/>
        </p:nvSpPr>
        <p:spPr>
          <a:xfrm>
            <a:off x="2128520" y="1882775"/>
            <a:ext cx="970915" cy="28575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/>
          <p:cNvSpPr/>
          <p:nvPr/>
        </p:nvSpPr>
        <p:spPr>
          <a:xfrm>
            <a:off x="3214370" y="1882775"/>
            <a:ext cx="970915" cy="28575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全屏显示(16:9)</PresentationFormat>
  <Paragraphs>311</Paragraphs>
  <Slides>19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1_Office 主题​​</vt:lpstr>
      <vt:lpstr>2_Office 主题​​</vt:lpstr>
      <vt:lpstr>Bitmap Image</vt:lpstr>
      <vt:lpstr>实验总目的与各分实验的逻辑关系</vt:lpstr>
      <vt:lpstr>分析复杂实验的关键： 明确实验目的、理清逻辑关系</vt:lpstr>
      <vt:lpstr>简单实验的实验目的分析：       </vt:lpstr>
      <vt:lpstr>如何从题目中发现实验目的？ 信息来源---1：题干直接告知</vt:lpstr>
      <vt:lpstr>如何从题目中发现实验目的？ 信息来源---2：实验设计过程中隐藏</vt:lpstr>
      <vt:lpstr>如何从题目中发现实验目的？ 信息来源---3：实验结果中倒推</vt:lpstr>
      <vt:lpstr>小结：如何从题目中发现实验目的？</vt:lpstr>
      <vt:lpstr>多组实验如何分析其实验总目的？</vt:lpstr>
      <vt:lpstr>复杂实验例1：</vt:lpstr>
      <vt:lpstr>PowerPoint 演示文稿</vt:lpstr>
      <vt:lpstr>PowerPoint 演示文稿</vt:lpstr>
      <vt:lpstr>实验总目的： 探究乙烯促进果实成熟变甜的分子机制</vt:lpstr>
      <vt:lpstr>小结：各分实验之间的逻辑关系</vt:lpstr>
      <vt:lpstr>PowerPoint 演示文稿</vt:lpstr>
      <vt:lpstr>例2：实验一：用不带特殊病原体的小鼠进行如下特异性免疫实验，过程如图1结果如图2。</vt:lpstr>
      <vt:lpstr>实验二：在体外观察小鼠的T细胞和巨噬细胞(一种吞噬细胞)对细菌X的杀伤力，结果如图3。</vt:lpstr>
      <vt:lpstr>实验二：在体外观察小鼠的T细胞和巨噬细胞(一种吞噬细胞)对细菌X的杀伤力，结果如图3。</vt:lpstr>
      <vt:lpstr>小结：一个总目标下的多实验间逻辑关系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apple</cp:lastModifiedBy>
  <cp:revision>14</cp:revision>
  <dcterms:created xsi:type="dcterms:W3CDTF">2020-02-01T11:21:00Z</dcterms:created>
  <dcterms:modified xsi:type="dcterms:W3CDTF">2020-02-19T09:09:39Z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