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65" r:id="rId2"/>
    <p:sldId id="308" r:id="rId3"/>
    <p:sldId id="277" r:id="rId4"/>
    <p:sldId id="321" r:id="rId5"/>
    <p:sldId id="322" r:id="rId6"/>
    <p:sldId id="292" r:id="rId7"/>
    <p:sldId id="309" r:id="rId8"/>
    <p:sldId id="310" r:id="rId9"/>
    <p:sldId id="311" r:id="rId10"/>
    <p:sldId id="312" r:id="rId11"/>
    <p:sldId id="315" r:id="rId12"/>
    <p:sldId id="314" r:id="rId13"/>
    <p:sldId id="316" r:id="rId14"/>
    <p:sldId id="317" r:id="rId15"/>
    <p:sldId id="318" r:id="rId16"/>
    <p:sldId id="319" r:id="rId17"/>
    <p:sldId id="320" r:id="rId18"/>
    <p:sldId id="271" r:id="rId1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16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60732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2D222F86-0D44-4A52-B191-3D94CDC7C24E}" type="slidenum">
              <a:rPr lang="zh-CN" altLang="en-US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 Sunday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2020/2/9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2020/2/9 Sunday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523574" y="1979721"/>
            <a:ext cx="5487261" cy="956202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实验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探究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b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化合物为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主线）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高三年级化学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北京市日坛中学    王连才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例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zh-CN" dirty="0">
                <a:solidFill>
                  <a:srgbClr val="FF0000"/>
                </a:solidFill>
              </a:rPr>
              <a:t>探究</a:t>
            </a:r>
            <a:r>
              <a:rPr lang="en-US" altLang="zh-CN" dirty="0">
                <a:solidFill>
                  <a:srgbClr val="FF0000"/>
                </a:solidFill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</a:rPr>
              <a:t>2</a:t>
            </a:r>
            <a:r>
              <a:rPr lang="zh-CN" altLang="zh-CN" dirty="0">
                <a:solidFill>
                  <a:srgbClr val="FF0000"/>
                </a:solidFill>
              </a:rPr>
              <a:t>与</a:t>
            </a:r>
            <a:r>
              <a:rPr lang="en-US" altLang="zh-CN" dirty="0">
                <a:solidFill>
                  <a:srgbClr val="FF0000"/>
                </a:solidFill>
              </a:rPr>
              <a:t>FeCl</a:t>
            </a:r>
            <a:r>
              <a:rPr lang="en-US" altLang="zh-CN" baseline="-25000" dirty="0">
                <a:solidFill>
                  <a:srgbClr val="FF0000"/>
                </a:solidFill>
              </a:rPr>
              <a:t>3</a:t>
            </a:r>
            <a:r>
              <a:rPr lang="zh-CN" altLang="zh-CN" dirty="0">
                <a:solidFill>
                  <a:srgbClr val="FF0000"/>
                </a:solidFill>
              </a:rPr>
              <a:t>溶液的反应</a:t>
            </a:r>
            <a:r>
              <a:rPr lang="zh-CN" altLang="en-US" dirty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zh-CN" altLang="en-US" dirty="0">
                <a:solidFill>
                  <a:srgbClr val="FF0000"/>
                </a:solidFill>
                <a:cs typeface="Times New Roman" pitchFamily="18" charset="0"/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571883" y="932275"/>
            <a:ext cx="4005263" cy="75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>
            <a:spAutoFit/>
          </a:bodyPr>
          <a:lstStyle>
            <a:lvl1pPr defTabSz="7175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7175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7175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7175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7175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pl-PL" altLang="zh-CN" sz="4300" b="1" dirty="0" smtClean="0">
                <a:cs typeface="Times New Roman" pitchFamily="18" charset="0"/>
              </a:rPr>
              <a:t>SO</a:t>
            </a:r>
            <a:r>
              <a:rPr lang="pl-PL" altLang="zh-CN" sz="4300" b="1" baseline="-25000" dirty="0" smtClean="0">
                <a:cs typeface="Times New Roman" pitchFamily="18" charset="0"/>
              </a:rPr>
              <a:t>2</a:t>
            </a:r>
            <a:r>
              <a:rPr lang="pl-PL" altLang="zh-CN" sz="4300" b="1" dirty="0" smtClean="0">
                <a:cs typeface="Times New Roman" pitchFamily="18" charset="0"/>
              </a:rPr>
              <a:t> </a:t>
            </a:r>
            <a:r>
              <a:rPr lang="zh-CN" altLang="zh-CN" sz="4300" b="1" dirty="0">
                <a:cs typeface="Times New Roman" pitchFamily="18" charset="0"/>
              </a:rPr>
              <a:t>＋ </a:t>
            </a:r>
            <a:r>
              <a:rPr lang="pl-PL" altLang="zh-CN" sz="4300" b="1" dirty="0">
                <a:cs typeface="Times New Roman" pitchFamily="18" charset="0"/>
              </a:rPr>
              <a:t>Fe</a:t>
            </a:r>
            <a:r>
              <a:rPr lang="pl-PL" altLang="zh-CN" sz="4300" b="1" baseline="30000" dirty="0">
                <a:cs typeface="Times New Roman" pitchFamily="18" charset="0"/>
              </a:rPr>
              <a:t>3+</a:t>
            </a:r>
            <a:endParaRPr lang="en-US" altLang="zh-CN" sz="4300" b="1" baseline="30000" dirty="0">
              <a:cs typeface="Times New Roman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23850" y="2193691"/>
            <a:ext cx="3041650" cy="1232921"/>
            <a:chOff x="323850" y="2193691"/>
            <a:chExt cx="3041650" cy="1232921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23850" y="2193691"/>
              <a:ext cx="3041650" cy="754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5" rIns="91432" bIns="45715">
              <a:spAutoFit/>
            </a:bodyPr>
            <a:lstStyle>
              <a:lvl1pPr defTabSz="7175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defTabSz="7175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defTabSz="7175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defTabSz="7175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defTabSz="7175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defTabSz="71755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defTabSz="71755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defTabSz="71755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defTabSz="71755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pl-PL" altLang="zh-CN" sz="4300" b="1" dirty="0">
                  <a:cs typeface="Times New Roman" pitchFamily="18" charset="0"/>
                </a:rPr>
                <a:t>Fe(SO</a:t>
              </a:r>
              <a:r>
                <a:rPr lang="pl-PL" altLang="zh-CN" sz="4300" b="1" baseline="-25000" dirty="0">
                  <a:cs typeface="Times New Roman" pitchFamily="18" charset="0"/>
                </a:rPr>
                <a:t>2</a:t>
              </a:r>
              <a:r>
                <a:rPr lang="pl-PL" altLang="zh-CN" sz="4300" b="1" dirty="0">
                  <a:cs typeface="Times New Roman" pitchFamily="18" charset="0"/>
                </a:rPr>
                <a:t>)</a:t>
              </a:r>
              <a:r>
                <a:rPr lang="en-US" altLang="zh-CN" sz="4300" b="1" baseline="-25000" dirty="0">
                  <a:cs typeface="Times New Roman" pitchFamily="18" charset="0"/>
                </a:rPr>
                <a:t>6</a:t>
              </a:r>
              <a:r>
                <a:rPr lang="en-US" altLang="zh-CN" sz="4300" b="1" baseline="30000" dirty="0">
                  <a:cs typeface="Times New Roman" pitchFamily="18" charset="0"/>
                </a:rPr>
                <a:t>3+</a:t>
              </a:r>
              <a:r>
                <a:rPr lang="pl-PL" altLang="zh-CN" sz="4300" b="1" baseline="30000" dirty="0">
                  <a:cs typeface="Times New Roman" pitchFamily="18" charset="0"/>
                </a:rPr>
                <a:t> </a:t>
              </a:r>
              <a:endParaRPr lang="en-US" altLang="zh-CN" sz="4300" b="1" baseline="30000" dirty="0"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936904" y="2841847"/>
              <a:ext cx="1079500" cy="58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5" rIns="91432" bIns="45715">
              <a:spAutoFit/>
            </a:bodyPr>
            <a:lstStyle>
              <a:lvl1pPr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582613" indent="-22383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895350" indent="-177800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254125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612900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0701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5273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29845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4417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红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65685" y="2353240"/>
            <a:ext cx="3600450" cy="1093965"/>
            <a:chOff x="5223336" y="2445103"/>
            <a:chExt cx="3600450" cy="1093965"/>
          </a:xfrm>
        </p:grpSpPr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5223336" y="2445103"/>
              <a:ext cx="3600450" cy="754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5" rIns="91432" bIns="45715">
              <a:spAutoFit/>
            </a:bodyPr>
            <a:lstStyle>
              <a:lvl1pPr defTabSz="7175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defTabSz="7175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defTabSz="7175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defTabSz="7175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defTabSz="7175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defTabSz="71755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defTabSz="71755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defTabSz="71755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defTabSz="71755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300" b="1" dirty="0">
                  <a:cs typeface="Times New Roman" pitchFamily="18" charset="0"/>
                </a:rPr>
                <a:t>Fe</a:t>
              </a:r>
              <a:r>
                <a:rPr lang="en-US" altLang="zh-CN" sz="4300" b="1" baseline="30000" dirty="0">
                  <a:cs typeface="Times New Roman" pitchFamily="18" charset="0"/>
                </a:rPr>
                <a:t>2+ </a:t>
              </a:r>
              <a:r>
                <a:rPr lang="en-US" altLang="zh-CN" sz="4300" b="1" dirty="0">
                  <a:cs typeface="Times New Roman" pitchFamily="18" charset="0"/>
                </a:rPr>
                <a:t>+SO</a:t>
              </a:r>
              <a:r>
                <a:rPr lang="en-US" altLang="zh-CN" sz="4300" b="1" baseline="-25000" dirty="0">
                  <a:cs typeface="Times New Roman" pitchFamily="18" charset="0"/>
                </a:rPr>
                <a:t>4</a:t>
              </a:r>
              <a:r>
                <a:rPr lang="en-US" altLang="zh-CN" sz="4300" b="1" baseline="30000" dirty="0">
                  <a:cs typeface="Times New Roman" pitchFamily="18" charset="0"/>
                </a:rPr>
                <a:t>2-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439447" y="2954303"/>
              <a:ext cx="1700212" cy="58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5" rIns="91432" bIns="45715">
              <a:spAutoFit/>
            </a:bodyPr>
            <a:lstStyle>
              <a:lvl1pPr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582613" indent="-22383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895350" indent="-177800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254125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612900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0701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5273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29845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4417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浅绿</a:t>
              </a: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57470" y="2438092"/>
            <a:ext cx="3529013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>
            <a:spAutoFit/>
          </a:bodyPr>
          <a:lstStyle>
            <a:lvl1pPr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582613" indent="-223838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895350" indent="-177800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254125" indent="-179388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612900" indent="-179388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0701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5273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29845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4417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3200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竞争关系</a:t>
            </a:r>
            <a:r>
              <a:rPr lang="zh-CN" altLang="en-US" sz="32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”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4332" y="3426612"/>
            <a:ext cx="3005137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>
            <a:spAutoFit/>
          </a:bodyPr>
          <a:lstStyle>
            <a:lvl1pPr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582613" indent="-223838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895350" indent="-177800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254125" indent="-179388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612900" indent="-179388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0701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5273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29845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4417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反应</a:t>
            </a:r>
            <a:r>
              <a:rPr lang="zh-CN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速率</a:t>
            </a:r>
            <a:r>
              <a:rPr lang="zh-CN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快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44704" y="3489180"/>
            <a:ext cx="3005138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>
            <a:spAutoFit/>
          </a:bodyPr>
          <a:lstStyle>
            <a:lvl1pPr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582613" indent="-223838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895350" indent="-177800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254125" indent="-179388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612900" indent="-179388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0701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5273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29845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4417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反应</a:t>
            </a:r>
            <a:r>
              <a:rPr lang="zh-CN" alt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限度</a:t>
            </a:r>
            <a:r>
              <a:rPr lang="zh-CN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大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607156" y="188151"/>
            <a:ext cx="3469706" cy="2318924"/>
            <a:chOff x="250826" y="2274284"/>
            <a:chExt cx="8818646" cy="3419051"/>
          </a:xfrm>
        </p:grpSpPr>
        <p:pic>
          <p:nvPicPr>
            <p:cNvPr id="18" name="Picture 2" descr="C:\Users\admin\Desktop\新建文件夹\实验图片\20131115_10460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0" t="11024" r="37460" b="12592"/>
            <a:stretch>
              <a:fillRect/>
            </a:stretch>
          </p:blipFill>
          <p:spPr bwMode="auto">
            <a:xfrm>
              <a:off x="1185864" y="2357437"/>
              <a:ext cx="1443037" cy="2558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250826" y="2572941"/>
              <a:ext cx="1584324" cy="95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5" rIns="91432" bIns="45715">
              <a:spAutoFit/>
            </a:bodyPr>
            <a:lstStyle>
              <a:lvl1pPr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582613" indent="-22383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895350" indent="-177800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254125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612900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0701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5273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29845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4417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瞬间</a:t>
              </a:r>
            </a:p>
          </p:txBody>
        </p:sp>
        <p:pic>
          <p:nvPicPr>
            <p:cNvPr id="20" name="Picture 3" descr="C:\Users\admin\Desktop\新建文件夹\实验图片\20131115_10441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60" t="14301" r="36984" b="18095"/>
            <a:stretch>
              <a:fillRect/>
            </a:stretch>
          </p:blipFill>
          <p:spPr bwMode="auto">
            <a:xfrm>
              <a:off x="4302125" y="2274284"/>
              <a:ext cx="1438275" cy="258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 descr="C:\Users\admin\Desktop\新建文件夹\实验图片\20131116_19523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06" t="4655" r="22221" b="19363"/>
            <a:stretch>
              <a:fillRect/>
            </a:stretch>
          </p:blipFill>
          <p:spPr bwMode="auto">
            <a:xfrm>
              <a:off x="7216158" y="2308622"/>
              <a:ext cx="1439863" cy="2559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2700337" y="2561893"/>
              <a:ext cx="2017712" cy="95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5" rIns="91432" bIns="45715">
              <a:spAutoFit/>
            </a:bodyPr>
            <a:lstStyle>
              <a:lvl1pPr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582613" indent="-22383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895350" indent="-177800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254125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612900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0701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5273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29845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4417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约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5</a:t>
              </a:r>
            </a:p>
            <a:p>
              <a:pPr>
                <a:defRPr/>
              </a:pPr>
              <a:r>
                <a:rPr lang="zh-CN" alt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分钟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5781676" y="2521744"/>
              <a:ext cx="1584324" cy="136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5" rIns="91432" bIns="45715">
              <a:spAutoFit/>
            </a:bodyPr>
            <a:lstStyle>
              <a:lvl1pPr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582613" indent="-22383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895350" indent="-177800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254125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612900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0701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5273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29845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4417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第二天</a:t>
              </a:r>
            </a:p>
          </p:txBody>
        </p:sp>
        <p:sp>
          <p:nvSpPr>
            <p:cNvPr id="24" name="右箭头 23"/>
            <p:cNvSpPr>
              <a:spLocks noChangeArrowheads="1"/>
            </p:cNvSpPr>
            <p:nvPr/>
          </p:nvSpPr>
          <p:spPr bwMode="auto">
            <a:xfrm>
              <a:off x="2817813" y="3293269"/>
              <a:ext cx="1484312" cy="284560"/>
            </a:xfrm>
            <a:prstGeom prst="rightArrow">
              <a:avLst>
                <a:gd name="adj1" fmla="val 50000"/>
                <a:gd name="adj2" fmla="val 49825"/>
              </a:avLst>
            </a:prstGeom>
            <a:solidFill>
              <a:schemeClr val="accent1"/>
            </a:solidFill>
            <a:ln w="11429" algn="ctr">
              <a:solidFill>
                <a:srgbClr val="385320"/>
              </a:solidFill>
              <a:prstDash val="sysDash"/>
              <a:miter lim="800000"/>
              <a:headEnd/>
              <a:tailEnd/>
            </a:ln>
          </p:spPr>
          <p:txBody>
            <a:bodyPr lIns="91432" tIns="45715" rIns="91432" bIns="45715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Georgia" pitchFamily="18" charset="0"/>
                <a:ea typeface="方正舒体" pitchFamily="2" charset="-122"/>
              </a:endParaRPr>
            </a:p>
          </p:txBody>
        </p:sp>
        <p:sp>
          <p:nvSpPr>
            <p:cNvPr id="25" name="右箭头 24"/>
            <p:cNvSpPr>
              <a:spLocks noChangeArrowheads="1"/>
            </p:cNvSpPr>
            <p:nvPr/>
          </p:nvSpPr>
          <p:spPr bwMode="auto">
            <a:xfrm>
              <a:off x="5946807" y="3281553"/>
              <a:ext cx="1106488" cy="283369"/>
            </a:xfrm>
            <a:prstGeom prst="rightArrow">
              <a:avLst>
                <a:gd name="adj1" fmla="val 50000"/>
                <a:gd name="adj2" fmla="val 50165"/>
              </a:avLst>
            </a:prstGeom>
            <a:solidFill>
              <a:schemeClr val="accent1"/>
            </a:solidFill>
            <a:ln w="11429" algn="ctr">
              <a:solidFill>
                <a:srgbClr val="385320"/>
              </a:solidFill>
              <a:prstDash val="sysDash"/>
              <a:miter lim="800000"/>
              <a:headEnd/>
              <a:tailEnd/>
            </a:ln>
          </p:spPr>
          <p:txBody>
            <a:bodyPr lIns="91432" tIns="45715" rIns="91432" bIns="45715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Georgia" pitchFamily="18" charset="0"/>
                <a:ea typeface="方正舒体" pitchFamily="2" charset="-122"/>
              </a:endParaRP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1367633" y="4873448"/>
              <a:ext cx="1079499" cy="5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5" rIns="91432" bIns="45715">
              <a:spAutoFit/>
            </a:bodyPr>
            <a:lstStyle>
              <a:lvl1pPr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582613" indent="-22383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895350" indent="-177800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254125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612900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0701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5273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29845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4417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红</a:t>
              </a:r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7369258" y="4799608"/>
              <a:ext cx="1700214" cy="5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5" rIns="91432" bIns="45715">
              <a:spAutoFit/>
            </a:bodyPr>
            <a:lstStyle>
              <a:lvl1pPr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582613" indent="-22383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895350" indent="-177800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254125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612900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0701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5273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29845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4417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浅绿</a:t>
              </a: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3836987" y="4740391"/>
              <a:ext cx="3636963" cy="95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5" rIns="91432" bIns="45715">
              <a:spAutoFit/>
            </a:bodyPr>
            <a:lstStyle>
              <a:lvl1pPr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582613" indent="-22383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895350" indent="-177800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254125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612900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0701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5273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29845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4417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红色逐渐</a:t>
              </a:r>
              <a:endParaRPr lang="en-US" altLang="zh-C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>
                <a:defRPr/>
              </a:pPr>
              <a:r>
                <a:rPr lang="zh-CN" altLang="en-US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褪去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844675" y="1612449"/>
            <a:ext cx="1344794" cy="733153"/>
            <a:chOff x="1844675" y="1612449"/>
            <a:chExt cx="1344794" cy="733153"/>
          </a:xfrm>
        </p:grpSpPr>
        <p:cxnSp>
          <p:nvCxnSpPr>
            <p:cNvPr id="5" name="直接箭头连接符 4"/>
            <p:cNvCxnSpPr/>
            <p:nvPr/>
          </p:nvCxnSpPr>
          <p:spPr>
            <a:xfrm flipH="1">
              <a:off x="1902007" y="1805058"/>
              <a:ext cx="1287462" cy="540544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1844675" y="1612449"/>
              <a:ext cx="1233350" cy="52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2" tIns="45715" rIns="91432" bIns="45715">
              <a:spAutoFit/>
            </a:bodyPr>
            <a:lstStyle>
              <a:lvl1pPr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582613" indent="-22383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895350" indent="-177800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254125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612900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0701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5273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29845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4417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8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络合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21976" y="1612449"/>
            <a:ext cx="1581138" cy="825643"/>
            <a:chOff x="4621976" y="1612449"/>
            <a:chExt cx="1581138" cy="825643"/>
          </a:xfrm>
        </p:grpSpPr>
        <p:cxnSp>
          <p:nvCxnSpPr>
            <p:cNvPr id="9" name="直接箭头连接符 8"/>
            <p:cNvCxnSpPr/>
            <p:nvPr/>
          </p:nvCxnSpPr>
          <p:spPr>
            <a:xfrm>
              <a:off x="4621976" y="1816990"/>
              <a:ext cx="1104997" cy="621102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4969764" y="1612449"/>
              <a:ext cx="1233350" cy="52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2" tIns="45715" rIns="91432" bIns="45715">
              <a:spAutoFit/>
            </a:bodyPr>
            <a:lstStyle>
              <a:lvl1pPr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582613" indent="-22383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895350" indent="-177800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254125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612900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0701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5273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29845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4417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8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氧还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789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ea"/>
                <a:ea typeface="+mn-ea"/>
              </a:rPr>
              <a:t>例</a:t>
            </a:r>
            <a:r>
              <a:rPr lang="en-US" altLang="zh-CN" dirty="0">
                <a:latin typeface="+mn-ea"/>
                <a:ea typeface="+mn-ea"/>
              </a:rPr>
              <a:t>2. 2011-</a:t>
            </a:r>
            <a:r>
              <a:rPr lang="zh-CN" altLang="en-US" dirty="0">
                <a:latin typeface="+mn-ea"/>
                <a:ea typeface="+mn-ea"/>
              </a:rPr>
              <a:t>北京理综</a:t>
            </a:r>
            <a:r>
              <a:rPr lang="en-US" altLang="zh-CN" dirty="0">
                <a:latin typeface="+mn-ea"/>
                <a:ea typeface="+mn-ea"/>
              </a:rPr>
              <a:t>-</a:t>
            </a:r>
            <a:r>
              <a:rPr lang="en-US" altLang="zh-CN" dirty="0" smtClean="0">
                <a:latin typeface="+mn-ea"/>
                <a:ea typeface="+mn-ea"/>
              </a:rPr>
              <a:t>27</a:t>
            </a:r>
            <a:br>
              <a:rPr lang="en-US" altLang="zh-CN" dirty="0" smtClean="0">
                <a:latin typeface="+mn-ea"/>
                <a:ea typeface="+mn-ea"/>
              </a:rPr>
            </a:br>
            <a:r>
              <a:rPr lang="zh-CN" altLang="en-US" dirty="0" smtClean="0">
                <a:latin typeface="+mn-ea"/>
                <a:ea typeface="+mn-ea"/>
              </a:rPr>
              <a:t>甲</a:t>
            </a:r>
            <a:r>
              <a:rPr lang="zh-CN" altLang="en-US" dirty="0">
                <a:latin typeface="+mn-ea"/>
                <a:ea typeface="+mn-ea"/>
              </a:rPr>
              <a:t>、乙两同学为探究</a:t>
            </a:r>
            <a:r>
              <a:rPr lang="en-US" altLang="zh-CN" dirty="0">
                <a:solidFill>
                  <a:srgbClr val="FF0000"/>
                </a:solidFill>
                <a:latin typeface="+mn-ea"/>
                <a:ea typeface="+mn-ea"/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+mn-ea"/>
                <a:ea typeface="+mn-ea"/>
              </a:rPr>
              <a:t>与可溶性钡的强酸盐能否反应生成白色</a:t>
            </a:r>
            <a:r>
              <a:rPr lang="en-US" altLang="zh-CN" dirty="0">
                <a:solidFill>
                  <a:srgbClr val="FF0000"/>
                </a:solidFill>
                <a:latin typeface="+mn-ea"/>
                <a:ea typeface="+mn-ea"/>
              </a:rPr>
              <a:t>BaSO</a:t>
            </a:r>
            <a:r>
              <a:rPr lang="en-US" altLang="zh-CN" baseline="-2500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CN" altLang="en-US" dirty="0">
                <a:latin typeface="+mn-ea"/>
                <a:ea typeface="+mn-ea"/>
              </a:rPr>
              <a:t>沉淀，用下图所示装置进行实验（夹持装置和</a:t>
            </a:r>
            <a:r>
              <a:rPr lang="en-US" altLang="zh-CN" dirty="0">
                <a:latin typeface="+mn-ea"/>
                <a:ea typeface="+mn-ea"/>
              </a:rPr>
              <a:t>A</a:t>
            </a:r>
            <a:r>
              <a:rPr lang="zh-CN" altLang="en-US" dirty="0">
                <a:latin typeface="+mn-ea"/>
                <a:ea typeface="+mn-ea"/>
              </a:rPr>
              <a:t>中热装置已略，气密性已检验）。</a:t>
            </a:r>
            <a:br>
              <a:rPr lang="zh-CN" altLang="en-US" dirty="0">
                <a:latin typeface="+mn-ea"/>
                <a:ea typeface="+mn-ea"/>
              </a:rPr>
            </a:br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4" name="Picture 4" descr="HWOCRTEMP_ROC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3" t="11195" r="13669" b="70564"/>
          <a:stretch>
            <a:fillRect/>
          </a:stretch>
        </p:blipFill>
        <p:spPr bwMode="auto">
          <a:xfrm>
            <a:off x="729481" y="986580"/>
            <a:ext cx="5400675" cy="168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07448" y="2674586"/>
            <a:ext cx="7993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步骤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400" b="1" dirty="0">
                <a:solidFill>
                  <a:srgbClr val="FF0000"/>
                </a:solidFill>
              </a:rPr>
              <a:t>预判现象</a:t>
            </a:r>
            <a:r>
              <a:rPr lang="en-US" altLang="zh-CN" sz="2400" b="1" dirty="0">
                <a:solidFill>
                  <a:srgbClr val="FF0000"/>
                </a:solidFill>
                <a:latin typeface="宋体"/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</a:rPr>
              <a:t>联系已有认知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9751" y="3327798"/>
            <a:ext cx="835342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已有认知：   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SO</a:t>
            </a:r>
            <a:r>
              <a:rPr lang="en-US" altLang="zh-CN" sz="2000" baseline="-25000" dirty="0" smtClean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+Ba</a:t>
            </a:r>
            <a:r>
              <a:rPr lang="en-US" altLang="zh-CN" sz="2000" baseline="50000" dirty="0" smtClean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en-US" altLang="zh-CN" sz="2000" baseline="50000" dirty="0">
                <a:solidFill>
                  <a:srgbClr val="FF0000"/>
                </a:solidFill>
                <a:latin typeface="+mn-ea"/>
                <a:ea typeface="+mn-ea"/>
              </a:rPr>
              <a:t>+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+H</a:t>
            </a:r>
            <a:r>
              <a:rPr lang="en-US" altLang="zh-CN" sz="2000" baseline="-2500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O </a:t>
            </a:r>
            <a:r>
              <a:rPr lang="en-US" altLang="zh-CN" sz="2000" b="1" dirty="0"/>
              <a:t> </a:t>
            </a:r>
            <a:r>
              <a:rPr lang="en-US" altLang="zh-CN" sz="2000" b="1" dirty="0" smtClean="0"/>
              <a:t> </a:t>
            </a:r>
            <a:r>
              <a:rPr lang="zh-CN" altLang="zh-CN" sz="2000" dirty="0" smtClean="0">
                <a:solidFill>
                  <a:srgbClr val="FF0000"/>
                </a:solidFill>
              </a:rPr>
              <a:t>≠</a:t>
            </a:r>
            <a:r>
              <a:rPr lang="en-US" altLang="zh-CN" sz="2000" dirty="0" smtClean="0">
                <a:solidFill>
                  <a:srgbClr val="FF0000"/>
                </a:solidFill>
              </a:rPr>
              <a:t>  </a:t>
            </a:r>
            <a:r>
              <a:rPr lang="en-US" altLang="zh-CN" sz="2000" b="1" dirty="0" smtClean="0"/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BaSO</a:t>
            </a:r>
            <a:r>
              <a:rPr lang="en-US" altLang="zh-CN" sz="2000" baseline="-25000" dirty="0" smtClean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+2H</a:t>
            </a:r>
            <a:r>
              <a:rPr lang="en-US" altLang="zh-CN" sz="2000" baseline="50000" dirty="0" smtClean="0">
                <a:solidFill>
                  <a:srgbClr val="FF0000"/>
                </a:solidFill>
                <a:latin typeface="+mn-ea"/>
                <a:ea typeface="+mn-ea"/>
              </a:rPr>
              <a:t>+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                  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3SO</a:t>
            </a:r>
            <a:r>
              <a:rPr lang="en-US" altLang="zh-CN" sz="2000" baseline="-25000" dirty="0" smtClean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+3Ba</a:t>
            </a:r>
            <a:r>
              <a:rPr lang="en-US" altLang="zh-CN" sz="2000" baseline="50000" dirty="0" smtClean="0">
                <a:solidFill>
                  <a:srgbClr val="FF0000"/>
                </a:solidFill>
                <a:latin typeface="+mn-ea"/>
                <a:ea typeface="+mn-ea"/>
              </a:rPr>
              <a:t>2+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+2NO</a:t>
            </a:r>
            <a:r>
              <a:rPr lang="en-US" altLang="zh-CN" sz="2000" baseline="-25000" dirty="0" smtClean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en-US" altLang="zh-CN" sz="2000" baseline="50000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zh-CN" sz="2000" baseline="50000" dirty="0" smtClean="0">
                <a:solidFill>
                  <a:srgbClr val="FF0000"/>
                </a:solidFill>
                <a:latin typeface="+mn-ea"/>
                <a:ea typeface="+mn-ea"/>
              </a:rPr>
              <a:t>- 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+2H</a:t>
            </a:r>
            <a:r>
              <a:rPr lang="en-US" altLang="zh-CN" sz="2000" baseline="-25000" dirty="0" smtClean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O =3BaSO</a:t>
            </a:r>
            <a:r>
              <a:rPr lang="en-US" altLang="zh-CN" sz="2000" baseline="-25000" dirty="0" smtClean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r>
              <a:rPr lang="pt-BR" altLang="zh-CN" sz="2000" dirty="0">
                <a:solidFill>
                  <a:srgbClr val="FF0000"/>
                </a:solidFill>
              </a:rPr>
              <a:t>↓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+2NO</a:t>
            </a:r>
            <a:r>
              <a:rPr lang="pt-BR" altLang="zh-CN" sz="2000" dirty="0">
                <a:solidFill>
                  <a:srgbClr val="FF0000"/>
                </a:solidFill>
              </a:rPr>
              <a:t>↑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+4H</a:t>
            </a:r>
            <a:r>
              <a:rPr lang="en-US" altLang="zh-CN" sz="2000" baseline="50000" dirty="0">
                <a:solidFill>
                  <a:srgbClr val="FF0000"/>
                </a:solidFill>
                <a:latin typeface="+mn-ea"/>
                <a:ea typeface="+mn-ea"/>
              </a:rPr>
              <a:t>+</a:t>
            </a:r>
            <a:endParaRPr lang="zh-CN" altLang="en-US" sz="2000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预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判现象：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B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、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C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中不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出现白色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BaSO</a:t>
            </a:r>
            <a:r>
              <a:rPr lang="en-US" altLang="zh-CN" sz="2000" baseline="-2500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沉淀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,C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中可出现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BaSO</a:t>
            </a:r>
            <a:r>
              <a:rPr lang="en-US" altLang="zh-CN" sz="2000" baseline="-25000" dirty="0" smtClean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沉淀</a:t>
            </a:r>
          </a:p>
        </p:txBody>
      </p:sp>
    </p:spTree>
    <p:extLst>
      <p:ext uri="{BB962C8B-B14F-4D97-AF65-F5344CB8AC3E}">
        <p14:creationId xmlns:p14="http://schemas.microsoft.com/office/powerpoint/2010/main" val="144625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3238" y="573978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例</a:t>
            </a:r>
            <a:r>
              <a:rPr lang="en-US" altLang="zh-CN" dirty="0" smtClean="0">
                <a:latin typeface="+mn-ea"/>
                <a:ea typeface="+mn-ea"/>
              </a:rPr>
              <a:t>2</a:t>
            </a:r>
            <a:r>
              <a:rPr lang="en-US" altLang="zh-CN" dirty="0">
                <a:latin typeface="+mn-ea"/>
                <a:ea typeface="+mn-ea"/>
              </a:rPr>
              <a:t>.</a:t>
            </a:r>
            <a:r>
              <a:rPr lang="en-US" altLang="zh-CN" dirty="0" smtClean="0">
                <a:latin typeface="+mn-ea"/>
                <a:ea typeface="+mn-ea"/>
              </a:rPr>
              <a:t> 2011-</a:t>
            </a:r>
            <a:r>
              <a:rPr lang="zh-CN" altLang="en-US" dirty="0">
                <a:latin typeface="+mn-ea"/>
                <a:ea typeface="+mn-ea"/>
              </a:rPr>
              <a:t>北京理综</a:t>
            </a:r>
            <a:r>
              <a:rPr lang="en-US" altLang="zh-CN" dirty="0">
                <a:latin typeface="+mn-ea"/>
                <a:ea typeface="+mn-ea"/>
              </a:rPr>
              <a:t>-</a:t>
            </a:r>
            <a:r>
              <a:rPr lang="en-US" altLang="zh-CN" dirty="0" smtClean="0">
                <a:latin typeface="+mn-ea"/>
                <a:ea typeface="+mn-ea"/>
              </a:rPr>
              <a:t>27</a:t>
            </a:r>
            <a:r>
              <a:rPr lang="zh-CN" altLang="en-US" dirty="0">
                <a:latin typeface="+mn-ea"/>
                <a:ea typeface="+mn-ea"/>
              </a:rPr>
              <a:t>甲、乙两同学为探究</a:t>
            </a:r>
            <a:r>
              <a:rPr lang="en-US" altLang="zh-CN" dirty="0">
                <a:latin typeface="+mn-ea"/>
                <a:ea typeface="+mn-ea"/>
              </a:rPr>
              <a:t>SO</a:t>
            </a:r>
            <a:r>
              <a:rPr lang="en-US" altLang="zh-CN" baseline="-25000" dirty="0">
                <a:latin typeface="+mn-ea"/>
                <a:ea typeface="+mn-ea"/>
              </a:rPr>
              <a:t>2</a:t>
            </a:r>
            <a:r>
              <a:rPr lang="zh-CN" altLang="en-US" dirty="0">
                <a:latin typeface="+mn-ea"/>
                <a:ea typeface="+mn-ea"/>
              </a:rPr>
              <a:t>与可溶性钡的强酸盐能否反应生成白色</a:t>
            </a:r>
            <a:r>
              <a:rPr lang="en-US" altLang="zh-CN" dirty="0">
                <a:latin typeface="+mn-ea"/>
                <a:ea typeface="+mn-ea"/>
              </a:rPr>
              <a:t>BaSO</a:t>
            </a:r>
            <a:r>
              <a:rPr lang="en-US" altLang="zh-CN" baseline="-25000" dirty="0">
                <a:latin typeface="+mn-ea"/>
                <a:ea typeface="+mn-ea"/>
              </a:rPr>
              <a:t>3</a:t>
            </a:r>
            <a:r>
              <a:rPr lang="zh-CN" altLang="en-US" dirty="0">
                <a:latin typeface="+mn-ea"/>
                <a:ea typeface="+mn-ea"/>
              </a:rPr>
              <a:t>沉淀，用下图所示装置进行实验（夹持装置和</a:t>
            </a:r>
            <a:r>
              <a:rPr lang="en-US" altLang="zh-CN" dirty="0">
                <a:latin typeface="+mn-ea"/>
                <a:ea typeface="+mn-ea"/>
              </a:rPr>
              <a:t>A</a:t>
            </a:r>
            <a:r>
              <a:rPr lang="zh-CN" altLang="en-US" dirty="0">
                <a:latin typeface="+mn-ea"/>
                <a:ea typeface="+mn-ea"/>
              </a:rPr>
              <a:t>中热装置已略，气密性已检验）。</a:t>
            </a:r>
            <a:br>
              <a:rPr lang="zh-CN" altLang="en-US" dirty="0">
                <a:latin typeface="+mn-ea"/>
                <a:ea typeface="+mn-ea"/>
              </a:rPr>
            </a:br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4" name="Picture 4" descr="HWOCRTEMP_ROC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3" t="11195" r="13669" b="70564"/>
          <a:stretch>
            <a:fillRect/>
          </a:stretch>
        </p:blipFill>
        <p:spPr bwMode="auto">
          <a:xfrm>
            <a:off x="427823" y="1021191"/>
            <a:ext cx="5400675" cy="168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30682"/>
              </p:ext>
            </p:extLst>
          </p:nvPr>
        </p:nvGraphicFramePr>
        <p:xfrm>
          <a:off x="186982" y="2795277"/>
          <a:ext cx="7993062" cy="2096453"/>
        </p:xfrm>
        <a:graphic>
          <a:graphicData uri="http://schemas.openxmlformats.org/drawingml/2006/table">
            <a:tbl>
              <a:tblPr/>
              <a:tblGrid>
                <a:gridCol w="3455987"/>
                <a:gridCol w="4537075"/>
              </a:tblGrid>
              <a:tr h="308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操作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现象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关闭弹簧夹，滴加一定量浓硫酸，加热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A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中有白雾生成，铜片表面产生气泡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B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中有气泡冒出，产生大量白色沉淀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C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中产生白色沉淀，液面上方略显浅棕色并逐渐消失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打开弹簧夹，通入</a:t>
                      </a: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</a:rPr>
                        <a:t>N</a:t>
                      </a:r>
                      <a:r>
                        <a:rPr kumimoji="0" lang="en-US" altLang="zh-CN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</a:rPr>
                        <a:t>2</a:t>
                      </a:r>
                      <a:r>
                        <a:rPr kumimoji="0" lang="zh-CN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，停止加热，一段时间后关闭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——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从</a:t>
                      </a: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B</a:t>
                      </a:r>
                      <a:r>
                        <a:rPr kumimoji="0" lang="zh-CN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C</a:t>
                      </a:r>
                      <a:r>
                        <a:rPr kumimoji="0" lang="zh-CN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中分别取少量白色沉淀，加稀盐酸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均未发现白色沉淀溶解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Box 74"/>
          <p:cNvSpPr txBox="1">
            <a:spLocks noChangeArrowheads="1"/>
          </p:cNvSpPr>
          <p:nvPr/>
        </p:nvSpPr>
        <p:spPr bwMode="auto">
          <a:xfrm>
            <a:off x="5733643" y="3956804"/>
            <a:ext cx="367188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</a:rPr>
              <a:t>与预期现象有</a:t>
            </a:r>
            <a:r>
              <a:rPr lang="zh-CN" altLang="en-US" sz="2400" dirty="0" smtClean="0">
                <a:solidFill>
                  <a:srgbClr val="FF0000"/>
                </a:solidFill>
              </a:rPr>
              <a:t>很大</a:t>
            </a:r>
            <a:r>
              <a:rPr lang="zh-CN" altLang="en-US" sz="2400" dirty="0">
                <a:solidFill>
                  <a:srgbClr val="FF0000"/>
                </a:solidFill>
              </a:rPr>
              <a:t>差异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618613" y="2390559"/>
            <a:ext cx="3895195" cy="1293063"/>
            <a:chOff x="2618613" y="2390559"/>
            <a:chExt cx="3895195" cy="1293063"/>
          </a:xfrm>
        </p:grpSpPr>
        <p:sp>
          <p:nvSpPr>
            <p:cNvPr id="9" name="Line 73"/>
            <p:cNvSpPr>
              <a:spLocks noChangeShapeType="1"/>
            </p:cNvSpPr>
            <p:nvPr/>
          </p:nvSpPr>
          <p:spPr bwMode="auto">
            <a:xfrm flipH="1" flipV="1">
              <a:off x="2618613" y="2390559"/>
              <a:ext cx="1964875" cy="11399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4591345" y="3413350"/>
              <a:ext cx="1922463" cy="27027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10769" y="2562375"/>
            <a:ext cx="1922463" cy="1403780"/>
            <a:chOff x="3410769" y="2562375"/>
            <a:chExt cx="1922463" cy="1403780"/>
          </a:xfrm>
        </p:grpSpPr>
        <p:sp>
          <p:nvSpPr>
            <p:cNvPr id="10" name="Line 75"/>
            <p:cNvSpPr>
              <a:spLocks noChangeShapeType="1"/>
            </p:cNvSpPr>
            <p:nvPr/>
          </p:nvSpPr>
          <p:spPr bwMode="auto">
            <a:xfrm flipH="1" flipV="1">
              <a:off x="3410769" y="2562375"/>
              <a:ext cx="513729" cy="11335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3410769" y="3695883"/>
              <a:ext cx="1922463" cy="27027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405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ea"/>
                <a:ea typeface="+mn-ea"/>
              </a:rPr>
              <a:t>例</a:t>
            </a:r>
            <a:r>
              <a:rPr lang="en-US" altLang="zh-CN" dirty="0">
                <a:latin typeface="+mn-ea"/>
                <a:ea typeface="+mn-ea"/>
              </a:rPr>
              <a:t>2. 2011-</a:t>
            </a:r>
            <a:r>
              <a:rPr lang="zh-CN" altLang="en-US" dirty="0">
                <a:latin typeface="+mn-ea"/>
                <a:ea typeface="+mn-ea"/>
              </a:rPr>
              <a:t>北京理综</a:t>
            </a:r>
            <a:r>
              <a:rPr lang="en-US" altLang="zh-CN" dirty="0">
                <a:latin typeface="+mn-ea"/>
                <a:ea typeface="+mn-ea"/>
              </a:rPr>
              <a:t>-27</a:t>
            </a:r>
            <a:r>
              <a:rPr lang="zh-CN" altLang="en-US" dirty="0">
                <a:latin typeface="+mn-ea"/>
                <a:ea typeface="+mn-ea"/>
              </a:rPr>
              <a:t>甲、乙两同学为探究</a:t>
            </a:r>
            <a:r>
              <a:rPr lang="en-US" altLang="zh-CN" dirty="0">
                <a:latin typeface="+mn-ea"/>
                <a:ea typeface="+mn-ea"/>
              </a:rPr>
              <a:t>SO</a:t>
            </a:r>
            <a:r>
              <a:rPr lang="en-US" altLang="zh-CN" baseline="-25000" dirty="0">
                <a:latin typeface="+mn-ea"/>
                <a:ea typeface="+mn-ea"/>
              </a:rPr>
              <a:t>2</a:t>
            </a:r>
            <a:r>
              <a:rPr lang="zh-CN" altLang="en-US" dirty="0">
                <a:latin typeface="+mn-ea"/>
                <a:ea typeface="+mn-ea"/>
              </a:rPr>
              <a:t>与可溶性钡的强酸盐能否反应生成白色</a:t>
            </a:r>
            <a:r>
              <a:rPr lang="en-US" altLang="zh-CN" dirty="0">
                <a:latin typeface="+mn-ea"/>
                <a:ea typeface="+mn-ea"/>
              </a:rPr>
              <a:t>BaSO</a:t>
            </a:r>
            <a:r>
              <a:rPr lang="en-US" altLang="zh-CN" baseline="-25000" dirty="0">
                <a:latin typeface="+mn-ea"/>
                <a:ea typeface="+mn-ea"/>
              </a:rPr>
              <a:t>3</a:t>
            </a:r>
            <a:r>
              <a:rPr lang="zh-CN" altLang="en-US" dirty="0">
                <a:latin typeface="+mn-ea"/>
                <a:ea typeface="+mn-ea"/>
              </a:rPr>
              <a:t>沉淀，用下图所示装置进行实验（夹持装置和</a:t>
            </a:r>
            <a:r>
              <a:rPr lang="en-US" altLang="zh-CN" dirty="0">
                <a:latin typeface="+mn-ea"/>
                <a:ea typeface="+mn-ea"/>
              </a:rPr>
              <a:t>A</a:t>
            </a:r>
            <a:r>
              <a:rPr lang="zh-CN" altLang="en-US" dirty="0">
                <a:latin typeface="+mn-ea"/>
                <a:ea typeface="+mn-ea"/>
              </a:rPr>
              <a:t>中热装置已略，气密性已检验）。</a:t>
            </a:r>
            <a:br>
              <a:rPr lang="zh-CN" altLang="en-US" dirty="0">
                <a:latin typeface="+mn-ea"/>
                <a:ea typeface="+mn-ea"/>
              </a:rPr>
            </a:b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323851" y="849690"/>
            <a:ext cx="7993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ea typeface="微软雅黑" pitchFamily="34" charset="-122"/>
              </a:rPr>
              <a:t>步骤</a:t>
            </a:r>
            <a:r>
              <a:rPr lang="en-US" altLang="zh-CN" sz="2400" dirty="0" smtClean="0">
                <a:solidFill>
                  <a:schemeClr val="tx1"/>
                </a:solidFill>
                <a:ea typeface="微软雅黑" pitchFamily="34" charset="-122"/>
              </a:rPr>
              <a:t>2</a:t>
            </a:r>
            <a:r>
              <a:rPr lang="zh-CN" altLang="en-US" sz="2400" dirty="0" smtClean="0">
                <a:solidFill>
                  <a:schemeClr val="tx1"/>
                </a:solidFill>
                <a:ea typeface="微软雅黑" pitchFamily="34" charset="-122"/>
              </a:rPr>
              <a:t>：</a:t>
            </a:r>
            <a:r>
              <a:rPr lang="zh-CN" altLang="en-US" sz="2400" dirty="0">
                <a:solidFill>
                  <a:schemeClr val="tx1"/>
                </a:solidFill>
                <a:ea typeface="微软雅黑" pitchFamily="34" charset="-122"/>
              </a:rPr>
              <a:t>发现问题</a:t>
            </a:r>
            <a:r>
              <a:rPr lang="en-US" altLang="zh-CN" sz="2400" dirty="0">
                <a:solidFill>
                  <a:schemeClr val="tx1"/>
                </a:solidFill>
                <a:latin typeface="宋体"/>
                <a:ea typeface="微软雅黑" pitchFamily="34" charset="-122"/>
              </a:rPr>
              <a:t>——</a:t>
            </a:r>
            <a:r>
              <a:rPr lang="zh-CN" altLang="en-US" sz="2400" dirty="0">
                <a:solidFill>
                  <a:schemeClr val="tx1"/>
                </a:solidFill>
                <a:ea typeface="微软雅黑" pitchFamily="34" charset="-122"/>
              </a:rPr>
              <a:t>准确分析实验目的和原理</a:t>
            </a: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370682" y="1511278"/>
            <a:ext cx="877331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</a:rPr>
              <a:t>已有认知：中性</a:t>
            </a: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</a:rPr>
              <a:t>、酸性、氧化性环境中均不生成</a:t>
            </a:r>
            <a:r>
              <a:rPr lang="en-US" altLang="zh-CN" sz="2400" dirty="0">
                <a:solidFill>
                  <a:srgbClr val="FF0000"/>
                </a:solidFill>
                <a:latin typeface="微软雅黑" pitchFamily="34" charset="-122"/>
              </a:rPr>
              <a:t>BaSO</a:t>
            </a:r>
            <a:r>
              <a:rPr lang="en-US" altLang="zh-CN" sz="2400" baseline="-25000" dirty="0">
                <a:solidFill>
                  <a:srgbClr val="FF0000"/>
                </a:solidFill>
                <a:latin typeface="微软雅黑" pitchFamily="34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</a:rPr>
              <a:t>沉淀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4236"/>
              </p:ext>
            </p:extLst>
          </p:nvPr>
        </p:nvGraphicFramePr>
        <p:xfrm>
          <a:off x="323852" y="2021423"/>
          <a:ext cx="7993062" cy="2096453"/>
        </p:xfrm>
        <a:graphic>
          <a:graphicData uri="http://schemas.openxmlformats.org/drawingml/2006/table">
            <a:tbl>
              <a:tblPr/>
              <a:tblGrid>
                <a:gridCol w="3455987"/>
                <a:gridCol w="4537075"/>
              </a:tblGrid>
              <a:tr h="308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操作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现象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关闭弹簧夹，滴加一定量浓硫酸，加热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A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中有白雾生成，铜片表面产生气泡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B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中有气泡冒出，产生大量白色沉淀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C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中产生白色沉淀，液面上方略显浅棕色并逐渐消失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</a:rPr>
                        <a:t>打开弹簧夹，通入</a:t>
                      </a: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</a:rPr>
                        <a:t>N</a:t>
                      </a:r>
                      <a:r>
                        <a:rPr kumimoji="0" lang="en-US" altLang="zh-CN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</a:rPr>
                        <a:t>2</a:t>
                      </a:r>
                      <a:r>
                        <a:rPr kumimoji="0" lang="zh-CN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，停止加热，一段时间后关闭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——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从</a:t>
                      </a: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B</a:t>
                      </a:r>
                      <a:r>
                        <a:rPr kumimoji="0" lang="zh-CN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C</a:t>
                      </a:r>
                      <a:r>
                        <a:rPr kumimoji="0" lang="zh-CN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中分别取少量白色沉淀，加稀盐酸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楷体_GB2312" charset="-122"/>
                          <a:cs typeface="Times New Roman" pitchFamily="18" charset="0"/>
                        </a:rPr>
                        <a:t>均未发现白色沉淀溶解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5258079" y="3110435"/>
            <a:ext cx="315249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NO</a:t>
            </a:r>
            <a:r>
              <a:rPr lang="en-US" altLang="zh-CN" sz="2000" baseline="-25000" dirty="0" smtClean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en-US" altLang="zh-CN" sz="2000" baseline="80000" dirty="0" smtClean="0">
                <a:solidFill>
                  <a:srgbClr val="FF0000"/>
                </a:solidFill>
                <a:latin typeface="+mn-ea"/>
                <a:ea typeface="+mn-ea"/>
              </a:rPr>
              <a:t>_ 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在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酸性下有氧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化性，应当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生成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BaSO</a:t>
            </a:r>
            <a:r>
              <a:rPr lang="en-US" altLang="zh-CN" sz="2000" baseline="-25000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沉淀</a:t>
            </a: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3842831" y="3813755"/>
            <a:ext cx="1922463" cy="27027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4320381" y="4234097"/>
            <a:ext cx="417512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发现异常</a:t>
            </a:r>
            <a:r>
              <a:rPr lang="en-US" altLang="zh-CN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——B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中产生</a:t>
            </a:r>
            <a:r>
              <a:rPr lang="en-US" altLang="zh-CN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BaSO</a:t>
            </a:r>
            <a:r>
              <a:rPr lang="en-US" altLang="zh-CN" sz="2000" baseline="-25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沉淀</a:t>
            </a: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5258079" y="2608443"/>
            <a:ext cx="1264958" cy="27027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3782776" y="2878715"/>
            <a:ext cx="1444912" cy="27027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3842831" y="2366746"/>
            <a:ext cx="1100644" cy="27027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71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289" y="317199"/>
            <a:ext cx="7993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步骤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400" b="1" dirty="0">
                <a:solidFill>
                  <a:srgbClr val="FF0000"/>
                </a:solidFill>
              </a:rPr>
              <a:t>分析问题</a:t>
            </a:r>
            <a:r>
              <a:rPr lang="en-US" altLang="zh-CN" sz="2400" b="1" dirty="0">
                <a:solidFill>
                  <a:srgbClr val="FF0000"/>
                </a:solidFill>
                <a:latin typeface="宋体"/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</a:rPr>
              <a:t>体系中存在干扰因素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1664" y="2198489"/>
            <a:ext cx="10810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/>
              <a:t>干扰因素</a:t>
            </a: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1574801" y="1508445"/>
            <a:ext cx="107950" cy="2355926"/>
          </a:xfrm>
          <a:prstGeom prst="leftBrace">
            <a:avLst>
              <a:gd name="adj1" fmla="val 1695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36739" y="1275159"/>
            <a:ext cx="64801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/>
              <a:t>原理干扰</a:t>
            </a:r>
            <a:r>
              <a:rPr lang="zh-CN" altLang="en-US" dirty="0" smtClean="0"/>
              <a:t>：</a:t>
            </a:r>
            <a:r>
              <a:rPr lang="zh-CN" altLang="en-US" dirty="0" smtClean="0">
                <a:solidFill>
                  <a:srgbClr val="FF0000"/>
                </a:solidFill>
              </a:rPr>
              <a:t>反应原理（方向、速率和限度）</a:t>
            </a:r>
            <a:r>
              <a:rPr lang="zh-CN" altLang="en-US" dirty="0" smtClean="0"/>
              <a:t>，</a:t>
            </a:r>
            <a:r>
              <a:rPr lang="zh-CN" altLang="en-US" dirty="0"/>
              <a:t>不同</a:t>
            </a:r>
            <a:r>
              <a:rPr lang="zh-CN" altLang="en-US" dirty="0" smtClean="0"/>
              <a:t>反应（从物质的类别通性，氧化还原性，络合性，水解及沉淀反应考虑）</a:t>
            </a:r>
            <a:endParaRPr lang="zh-CN" alt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758264" y="2500536"/>
            <a:ext cx="6480175" cy="136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3000"/>
              </a:lnSpc>
              <a:spcBef>
                <a:spcPct val="50000"/>
              </a:spcBef>
            </a:pPr>
            <a:r>
              <a:rPr lang="zh-CN" altLang="en-US" dirty="0">
                <a:latin typeface="Candara" pitchFamily="34" charset="0"/>
              </a:rPr>
              <a:t>物质干扰：在</a:t>
            </a:r>
            <a:r>
              <a:rPr lang="zh-CN" altLang="en-US" dirty="0">
                <a:solidFill>
                  <a:srgbClr val="FF0000"/>
                </a:solidFill>
                <a:latin typeface="Candara" pitchFamily="34" charset="0"/>
              </a:rPr>
              <a:t>反应所处的环境</a:t>
            </a:r>
            <a:r>
              <a:rPr lang="zh-CN" altLang="en-US" dirty="0">
                <a:latin typeface="Candara" pitchFamily="34" charset="0"/>
              </a:rPr>
              <a:t>中</a:t>
            </a:r>
            <a:r>
              <a:rPr lang="zh-CN" altLang="en-US" dirty="0" smtClean="0">
                <a:latin typeface="Candara" pitchFamily="34" charset="0"/>
              </a:rPr>
              <a:t>，包括体系内和外界环境中有</a:t>
            </a:r>
            <a:r>
              <a:rPr lang="zh-CN" altLang="en-US" dirty="0">
                <a:latin typeface="Candara" pitchFamily="34" charset="0"/>
              </a:rPr>
              <a:t>无</a:t>
            </a:r>
            <a:r>
              <a:rPr lang="zh-CN" altLang="en-US" dirty="0">
                <a:solidFill>
                  <a:srgbClr val="FF0000"/>
                </a:solidFill>
                <a:latin typeface="Candara" pitchFamily="34" charset="0"/>
              </a:rPr>
              <a:t>其它物质</a:t>
            </a:r>
            <a:r>
              <a:rPr lang="zh-CN" altLang="en-US" dirty="0">
                <a:latin typeface="Candara" pitchFamily="34" charset="0"/>
              </a:rPr>
              <a:t>能和可溶性钡的强酸盐反应，得白色沉淀；或与</a:t>
            </a:r>
            <a:r>
              <a:rPr lang="en-US" altLang="zh-CN" dirty="0">
                <a:latin typeface="Candara" pitchFamily="34" charset="0"/>
              </a:rPr>
              <a:t>SO</a:t>
            </a:r>
            <a:r>
              <a:rPr lang="en-US" altLang="zh-CN" baseline="-25000" dirty="0">
                <a:latin typeface="Candara" pitchFamily="34" charset="0"/>
              </a:rPr>
              <a:t>2</a:t>
            </a:r>
            <a:r>
              <a:rPr lang="zh-CN" altLang="en-US" dirty="0">
                <a:latin typeface="Candara" pitchFamily="34" charset="0"/>
              </a:rPr>
              <a:t>共同参与反应，使可溶性钡的强酸盐产生白色沉淀。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92275" y="3921919"/>
            <a:ext cx="68405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latin typeface="Candara" pitchFamily="34" charset="0"/>
              </a:rPr>
              <a:t>         </a:t>
            </a:r>
            <a:r>
              <a:rPr lang="zh-CN" altLang="en-US" dirty="0">
                <a:latin typeface="+mn-ea"/>
                <a:ea typeface="+mn-ea"/>
              </a:rPr>
              <a:t>本题中装置内有空气、白</a:t>
            </a:r>
            <a:r>
              <a:rPr lang="zh-CN" altLang="en-US" dirty="0" smtClean="0">
                <a:latin typeface="+mn-ea"/>
                <a:ea typeface="+mn-ea"/>
              </a:rPr>
              <a:t>雾，</a:t>
            </a:r>
            <a:r>
              <a:rPr lang="zh-CN" altLang="en-US" dirty="0">
                <a:latin typeface="+mn-ea"/>
                <a:ea typeface="+mn-ea"/>
              </a:rPr>
              <a:t>有无可能参与</a:t>
            </a:r>
            <a:r>
              <a:rPr lang="en-US" altLang="zh-CN" dirty="0">
                <a:latin typeface="+mn-ea"/>
                <a:ea typeface="+mn-ea"/>
              </a:rPr>
              <a:t>SO</a:t>
            </a:r>
            <a:r>
              <a:rPr lang="en-US" altLang="zh-CN" baseline="-25000" dirty="0">
                <a:latin typeface="+mn-ea"/>
                <a:ea typeface="+mn-ea"/>
              </a:rPr>
              <a:t>2</a:t>
            </a:r>
            <a:r>
              <a:rPr lang="zh-CN" altLang="en-US" dirty="0">
                <a:latin typeface="+mn-ea"/>
                <a:ea typeface="+mn-ea"/>
              </a:rPr>
              <a:t>和</a:t>
            </a:r>
            <a:r>
              <a:rPr lang="en-US" altLang="zh-CN" dirty="0">
                <a:latin typeface="+mn-ea"/>
                <a:ea typeface="+mn-ea"/>
              </a:rPr>
              <a:t>BaCl</a:t>
            </a:r>
            <a:r>
              <a:rPr lang="en-US" altLang="zh-CN" baseline="-25000" dirty="0">
                <a:latin typeface="+mn-ea"/>
                <a:ea typeface="+mn-ea"/>
              </a:rPr>
              <a:t>2</a:t>
            </a:r>
            <a:r>
              <a:rPr lang="zh-CN" altLang="en-US" dirty="0">
                <a:latin typeface="+mn-ea"/>
                <a:ea typeface="+mn-ea"/>
              </a:rPr>
              <a:t>的反应，得到白色</a:t>
            </a:r>
            <a:r>
              <a:rPr lang="en-US" altLang="zh-CN" dirty="0">
                <a:latin typeface="+mn-ea"/>
                <a:ea typeface="+mn-ea"/>
              </a:rPr>
              <a:t>BaSO</a:t>
            </a:r>
            <a:r>
              <a:rPr lang="en-US" altLang="zh-CN" baseline="-25000" dirty="0">
                <a:latin typeface="+mn-ea"/>
                <a:ea typeface="+mn-ea"/>
              </a:rPr>
              <a:t>4</a:t>
            </a:r>
            <a:r>
              <a:rPr lang="zh-CN" altLang="en-US" dirty="0">
                <a:latin typeface="+mn-ea"/>
                <a:ea typeface="+mn-ea"/>
              </a:rPr>
              <a:t>沉淀；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300" y="4475917"/>
            <a:ext cx="340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+mn-ea"/>
              </a:rPr>
              <a:t>98%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硫酸的沸点为</a:t>
            </a: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338℃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22728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8765" y="10066"/>
            <a:ext cx="7993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步骤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：解决问题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/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</a:rPr>
              <a:t>运用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控制变量方法排除干扰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868675" y="1191999"/>
            <a:ext cx="1667136" cy="27027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5553410" y="630619"/>
            <a:ext cx="1731553" cy="27027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284963" y="581089"/>
            <a:ext cx="131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物质干扰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5811" y="1191999"/>
            <a:ext cx="159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反应原理干扰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116605" y="935789"/>
            <a:ext cx="3354127" cy="880017"/>
            <a:chOff x="4116605" y="935789"/>
            <a:chExt cx="3354127" cy="880017"/>
          </a:xfrm>
        </p:grpSpPr>
        <p:sp>
          <p:nvSpPr>
            <p:cNvPr id="13" name="TextBox 12"/>
            <p:cNvSpPr txBox="1"/>
            <p:nvPr/>
          </p:nvSpPr>
          <p:spPr>
            <a:xfrm>
              <a:off x="4879710" y="1169475"/>
              <a:ext cx="1310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控制变量排除干扰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Line 75"/>
            <p:cNvSpPr>
              <a:spLocks noChangeShapeType="1"/>
            </p:cNvSpPr>
            <p:nvPr/>
          </p:nvSpPr>
          <p:spPr bwMode="auto">
            <a:xfrm flipH="1" flipV="1">
              <a:off x="4116605" y="1403162"/>
              <a:ext cx="76310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75"/>
            <p:cNvSpPr>
              <a:spLocks noChangeShapeType="1"/>
            </p:cNvSpPr>
            <p:nvPr/>
          </p:nvSpPr>
          <p:spPr bwMode="auto">
            <a:xfrm flipV="1">
              <a:off x="5934267" y="935789"/>
              <a:ext cx="1536465" cy="46737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498159" y="1958855"/>
            <a:ext cx="440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排除氧气干扰</a:t>
            </a:r>
            <a:r>
              <a:rPr lang="en-US" altLang="zh-CN" dirty="0" smtClean="0">
                <a:solidFill>
                  <a:srgbClr val="FF0000"/>
                </a:solidFill>
              </a:rPr>
              <a:t>:</a:t>
            </a:r>
            <a:r>
              <a:rPr lang="zh-CN" altLang="zh-CN" dirty="0">
                <a:solidFill>
                  <a:srgbClr val="FF0000"/>
                </a:solidFill>
              </a:rPr>
              <a:t>通</a:t>
            </a:r>
            <a:r>
              <a:rPr lang="pt-BR" altLang="zh-CN" dirty="0">
                <a:solidFill>
                  <a:srgbClr val="FF0000"/>
                </a:solidFill>
              </a:rPr>
              <a:t>N</a:t>
            </a:r>
            <a:r>
              <a:rPr lang="pt-BR" altLang="zh-CN" baseline="-25000" dirty="0">
                <a:solidFill>
                  <a:srgbClr val="FF0000"/>
                </a:solidFill>
              </a:rPr>
              <a:t>2</a:t>
            </a:r>
            <a:r>
              <a:rPr lang="zh-CN" altLang="zh-CN" dirty="0">
                <a:solidFill>
                  <a:srgbClr val="FF0000"/>
                </a:solidFill>
              </a:rPr>
              <a:t>一段时间，排除装置</a:t>
            </a:r>
            <a:r>
              <a:rPr lang="zh-CN" altLang="zh-CN" dirty="0" smtClean="0">
                <a:solidFill>
                  <a:srgbClr val="FF0000"/>
                </a:solidFill>
              </a:rPr>
              <a:t>中</a:t>
            </a:r>
            <a:r>
              <a:rPr lang="en-US" altLang="zh-CN" dirty="0" smtClean="0">
                <a:solidFill>
                  <a:srgbClr val="FF0000"/>
                </a:solidFill>
              </a:rPr>
              <a:t>                      </a:t>
            </a:r>
          </a:p>
          <a:p>
            <a:r>
              <a:rPr lang="zh-CN" altLang="zh-CN" dirty="0" smtClean="0">
                <a:solidFill>
                  <a:srgbClr val="FF0000"/>
                </a:solidFill>
              </a:rPr>
              <a:t>的</a:t>
            </a:r>
            <a:r>
              <a:rPr lang="zh-CN" altLang="zh-CN" dirty="0">
                <a:solidFill>
                  <a:srgbClr val="FF0000"/>
                </a:solidFill>
              </a:rPr>
              <a:t>空气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2991" y="2605186"/>
            <a:ext cx="3650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排除白雾干扰</a:t>
            </a:r>
            <a:r>
              <a:rPr lang="en-US" altLang="zh-CN" dirty="0" smtClean="0">
                <a:solidFill>
                  <a:srgbClr val="FF0000"/>
                </a:solidFill>
              </a:rPr>
              <a:t>: </a:t>
            </a:r>
            <a:r>
              <a:rPr lang="zh-CN" altLang="zh-CN" dirty="0" smtClean="0">
                <a:solidFill>
                  <a:srgbClr val="FF0000"/>
                </a:solidFill>
              </a:rPr>
              <a:t>饱和</a:t>
            </a:r>
            <a:r>
              <a:rPr lang="pt-BR" altLang="zh-CN" dirty="0">
                <a:solidFill>
                  <a:srgbClr val="FF0000"/>
                </a:solidFill>
              </a:rPr>
              <a:t>NaHSO</a:t>
            </a:r>
            <a:r>
              <a:rPr lang="pt-BR" altLang="zh-CN" baseline="-25000" dirty="0">
                <a:solidFill>
                  <a:srgbClr val="FF0000"/>
                </a:solidFill>
              </a:rPr>
              <a:t>3</a:t>
            </a:r>
            <a:r>
              <a:rPr lang="zh-CN" altLang="zh-CN" dirty="0" smtClean="0">
                <a:solidFill>
                  <a:srgbClr val="FF0000"/>
                </a:solidFill>
              </a:rPr>
              <a:t>溶液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吸收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H</a:t>
            </a:r>
            <a:r>
              <a:rPr lang="en-US" altLang="zh-CN" baseline="-25000" dirty="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  <a:latin typeface="+mn-ea"/>
              </a:rPr>
              <a:t>4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蒸汽</a:t>
            </a: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8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932448"/>
              </p:ext>
            </p:extLst>
          </p:nvPr>
        </p:nvGraphicFramePr>
        <p:xfrm>
          <a:off x="2535811" y="3349760"/>
          <a:ext cx="2384981" cy="686753"/>
        </p:xfrm>
        <a:graphic>
          <a:graphicData uri="http://schemas.openxmlformats.org/drawingml/2006/table">
            <a:tbl>
              <a:tblPr/>
              <a:tblGrid>
                <a:gridCol w="575034"/>
                <a:gridCol w="180994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charset="-122"/>
                          <a:cs typeface="Times New Roman" pitchFamily="18" charset="0"/>
                        </a:rPr>
                        <a:t>甲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楷体_GB2312" charset="-122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charset="-122"/>
                          <a:cs typeface="Times New Roman" pitchFamily="18" charset="0"/>
                        </a:rPr>
                        <a:t>大量白色沉淀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楷体_GB2312" charset="-122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charset="-122"/>
                          <a:cs typeface="Times New Roman" pitchFamily="18" charset="0"/>
                        </a:rPr>
                        <a:t>乙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楷体_GB2312" charset="-122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charset="-122"/>
                          <a:cs typeface="Times New Roman" pitchFamily="18" charset="0"/>
                        </a:rPr>
                        <a:t>少量白色沉淀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楷体_GB2312" charset="-122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879710" y="3321479"/>
            <a:ext cx="182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有</a:t>
            </a:r>
            <a:r>
              <a:rPr lang="zh-CN" altLang="en-US" dirty="0" smtClean="0">
                <a:solidFill>
                  <a:srgbClr val="FF0000"/>
                </a:solidFill>
              </a:rPr>
              <a:t>白雾无空气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92991" y="3694120"/>
            <a:ext cx="166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有空气无白雾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0492" y="386644"/>
            <a:ext cx="8814700" cy="4877137"/>
            <a:chOff x="10492" y="386644"/>
            <a:chExt cx="8814700" cy="4877137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0492" y="386644"/>
              <a:ext cx="8814700" cy="3416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ea"/>
                  <a:ea typeface="+mn-ea"/>
                </a:rPr>
                <a:t>（</a:t>
              </a:r>
              <a:r>
                <a:rPr lang="en-US" altLang="zh-CN" dirty="0">
                  <a:latin typeface="+mn-ea"/>
                  <a:ea typeface="+mn-ea"/>
                </a:rPr>
                <a:t>4</a:t>
              </a:r>
              <a:r>
                <a:rPr lang="zh-CN" altLang="en-US" dirty="0">
                  <a:latin typeface="+mn-ea"/>
                  <a:ea typeface="+mn-ea"/>
                </a:rPr>
                <a:t>）分析</a:t>
              </a:r>
              <a:r>
                <a:rPr lang="en-US" altLang="zh-CN" dirty="0">
                  <a:latin typeface="+mn-ea"/>
                  <a:ea typeface="+mn-ea"/>
                </a:rPr>
                <a:t>B</a:t>
              </a:r>
              <a:r>
                <a:rPr lang="zh-CN" altLang="en-US" dirty="0">
                  <a:latin typeface="+mn-ea"/>
                  <a:ea typeface="+mn-ea"/>
                </a:rPr>
                <a:t>中不溶于稀盐酸的沉淀产生的原因，甲认为是空气参与反应</a:t>
              </a:r>
              <a:r>
                <a:rPr lang="zh-CN" altLang="en-US" dirty="0" smtClean="0">
                  <a:latin typeface="+mn-ea"/>
                  <a:ea typeface="+mn-ea"/>
                </a:rPr>
                <a:t>，</a:t>
              </a:r>
              <a:endParaRPr lang="en-US" altLang="zh-CN" dirty="0" smtClean="0">
                <a:latin typeface="+mn-ea"/>
                <a:ea typeface="+mn-ea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dirty="0" smtClean="0">
                  <a:latin typeface="+mn-ea"/>
                  <a:ea typeface="+mn-ea"/>
                </a:rPr>
                <a:t>乙</a:t>
              </a:r>
              <a:r>
                <a:rPr lang="zh-CN" altLang="en-US" dirty="0">
                  <a:latin typeface="+mn-ea"/>
                  <a:ea typeface="+mn-ea"/>
                </a:rPr>
                <a:t>认为是白雾参与反应。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ea"/>
                  <a:ea typeface="+mn-ea"/>
                </a:rPr>
                <a:t>①为证实各自的观点，在原实验基础上：</a:t>
              </a: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ea"/>
                  <a:ea typeface="+mn-ea"/>
                </a:rPr>
                <a:t>甲在原有操作之前增加一步操作，该操作是</a:t>
              </a:r>
              <a:r>
                <a:rPr lang="zh-CN" altLang="en-US" u="sng" dirty="0">
                  <a:latin typeface="+mn-ea"/>
                  <a:ea typeface="+mn-ea"/>
                </a:rPr>
                <a:t>                                                </a:t>
              </a:r>
              <a:r>
                <a:rPr lang="zh-CN" altLang="en-US" dirty="0">
                  <a:latin typeface="+mn-ea"/>
                  <a:ea typeface="+mn-ea"/>
                </a:rPr>
                <a:t>；</a:t>
              </a: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ea"/>
                  <a:ea typeface="+mn-ea"/>
                </a:rPr>
                <a:t>乙在</a:t>
              </a:r>
              <a:r>
                <a:rPr lang="en-US" altLang="zh-CN" dirty="0">
                  <a:latin typeface="+mn-ea"/>
                  <a:ea typeface="+mn-ea"/>
                </a:rPr>
                <a:t>A</a:t>
              </a:r>
              <a:r>
                <a:rPr lang="zh-CN" altLang="en-US" dirty="0">
                  <a:latin typeface="+mn-ea"/>
                  <a:ea typeface="+mn-ea"/>
                </a:rPr>
                <a:t>、</a:t>
              </a:r>
              <a:r>
                <a:rPr lang="en-US" altLang="zh-CN" dirty="0">
                  <a:latin typeface="+mn-ea"/>
                  <a:ea typeface="+mn-ea"/>
                </a:rPr>
                <a:t>B</a:t>
              </a:r>
              <a:r>
                <a:rPr lang="zh-CN" altLang="en-US" dirty="0">
                  <a:latin typeface="+mn-ea"/>
                  <a:ea typeface="+mn-ea"/>
                </a:rPr>
                <a:t>间增加洗气瓶</a:t>
              </a:r>
              <a:r>
                <a:rPr lang="en-US" altLang="zh-CN" dirty="0">
                  <a:latin typeface="+mn-ea"/>
                  <a:ea typeface="+mn-ea"/>
                </a:rPr>
                <a:t>D</a:t>
              </a:r>
              <a:r>
                <a:rPr lang="zh-CN" altLang="en-US" dirty="0">
                  <a:latin typeface="+mn-ea"/>
                  <a:ea typeface="+mn-ea"/>
                </a:rPr>
                <a:t>，</a:t>
              </a:r>
              <a:r>
                <a:rPr lang="en-US" altLang="zh-CN" dirty="0">
                  <a:latin typeface="+mn-ea"/>
                  <a:ea typeface="+mn-ea"/>
                </a:rPr>
                <a:t>D</a:t>
              </a:r>
              <a:r>
                <a:rPr lang="zh-CN" altLang="en-US" dirty="0">
                  <a:latin typeface="+mn-ea"/>
                  <a:ea typeface="+mn-ea"/>
                </a:rPr>
                <a:t>中盛放的试剂是</a:t>
              </a:r>
              <a:r>
                <a:rPr lang="zh-CN" altLang="en-US" u="sng" dirty="0">
                  <a:latin typeface="+mn-ea"/>
                  <a:ea typeface="+mn-ea"/>
                </a:rPr>
                <a:t>                                              </a:t>
              </a:r>
              <a:r>
                <a:rPr lang="zh-CN" altLang="en-US" dirty="0" smtClean="0">
                  <a:latin typeface="+mn-ea"/>
                  <a:ea typeface="+mn-ea"/>
                </a:rPr>
                <a:t>。</a:t>
              </a:r>
              <a:endParaRPr lang="en-US" altLang="zh-CN" dirty="0" smtClean="0">
                <a:latin typeface="+mn-ea"/>
                <a:ea typeface="+mn-ea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dirty="0" smtClean="0">
                  <a:latin typeface="+mn-ea"/>
                  <a:ea typeface="+mn-ea"/>
                </a:rPr>
                <a:t>②</a:t>
              </a:r>
              <a:r>
                <a:rPr lang="zh-CN" altLang="en-US" dirty="0">
                  <a:latin typeface="+mn-ea"/>
                  <a:ea typeface="+mn-ea"/>
                </a:rPr>
                <a:t>进行实验，</a:t>
              </a:r>
              <a:r>
                <a:rPr lang="en-US" altLang="zh-CN" dirty="0">
                  <a:latin typeface="+mn-ea"/>
                  <a:ea typeface="+mn-ea"/>
                </a:rPr>
                <a:t>B</a:t>
              </a:r>
              <a:r>
                <a:rPr lang="zh-CN" altLang="en-US" dirty="0">
                  <a:latin typeface="+mn-ea"/>
                  <a:ea typeface="+mn-ea"/>
                </a:rPr>
                <a:t>中现象：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492" y="4063452"/>
              <a:ext cx="87386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dirty="0"/>
                <a:t>检验白色沉淀，发现均不溶于稀盐酸。结合离子方程式解释实验现象异同的原因：</a:t>
              </a:r>
              <a:r>
                <a:rPr lang="en-US" altLang="zh-CN" u="sng" dirty="0"/>
                <a:t>      </a:t>
              </a:r>
              <a:endParaRPr lang="zh-CN" altLang="zh-CN" dirty="0"/>
            </a:p>
            <a:p>
              <a:endParaRPr lang="en-US" altLang="zh-CN" u="sng" dirty="0" smtClean="0"/>
            </a:p>
            <a:p>
              <a:r>
                <a:rPr lang="en-US" altLang="zh-CN" u="sng" dirty="0" smtClean="0"/>
                <a:t>                                                               </a:t>
              </a:r>
              <a:r>
                <a:rPr lang="zh-CN" altLang="zh-CN" dirty="0"/>
                <a:t>。</a:t>
              </a:r>
            </a:p>
            <a:p>
              <a:endParaRPr lang="zh-CN" alt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770016" y="3324788"/>
            <a:ext cx="3650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白雾和空气均干扰，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白雾干扰更大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6052" y="4436078"/>
            <a:ext cx="8295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dirty="0">
                <a:solidFill>
                  <a:srgbClr val="FF0000"/>
                </a:solidFill>
                <a:latin typeface="+mn-ea"/>
                <a:ea typeface="+mn-ea"/>
              </a:rPr>
              <a:t>2Ba</a:t>
            </a:r>
            <a:r>
              <a:rPr lang="pt-BR" altLang="zh-CN" baseline="3000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zh-CN" altLang="zh-CN" baseline="30000" dirty="0">
                <a:solidFill>
                  <a:srgbClr val="FF0000"/>
                </a:solidFill>
                <a:latin typeface="+mn-ea"/>
                <a:ea typeface="+mn-ea"/>
              </a:rPr>
              <a:t>＋</a:t>
            </a:r>
            <a:r>
              <a:rPr lang="pt-BR" altLang="zh-CN" dirty="0">
                <a:solidFill>
                  <a:srgbClr val="FF0000"/>
                </a:solidFill>
                <a:latin typeface="+mn-ea"/>
                <a:ea typeface="+mn-ea"/>
              </a:rPr>
              <a:t>+</a:t>
            </a:r>
            <a:r>
              <a:rPr lang="pt-BR" altLang="zh-CN" dirty="0" smtClean="0">
                <a:solidFill>
                  <a:srgbClr val="FF0000"/>
                </a:solidFill>
                <a:latin typeface="+mn-ea"/>
                <a:ea typeface="+mn-ea"/>
              </a:rPr>
              <a:t>2SO</a:t>
            </a:r>
            <a:r>
              <a:rPr lang="pt-BR" altLang="zh-CN" baseline="-25000" dirty="0" smtClean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pt-BR" altLang="zh-CN" dirty="0" smtClean="0">
                <a:solidFill>
                  <a:srgbClr val="FF0000"/>
                </a:solidFill>
                <a:latin typeface="+mn-ea"/>
                <a:ea typeface="+mn-ea"/>
              </a:rPr>
              <a:t>+O</a:t>
            </a:r>
            <a:r>
              <a:rPr lang="pt-BR" altLang="zh-CN" baseline="-25000" dirty="0" smtClean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pt-BR" altLang="zh-CN" dirty="0" smtClean="0">
                <a:solidFill>
                  <a:srgbClr val="FF0000"/>
                </a:solidFill>
                <a:latin typeface="+mn-ea"/>
                <a:ea typeface="+mn-ea"/>
              </a:rPr>
              <a:t>+2H</a:t>
            </a:r>
            <a:r>
              <a:rPr lang="pt-BR" altLang="zh-CN" baseline="-25000" dirty="0" smtClean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pt-BR" altLang="zh-CN" dirty="0" smtClean="0">
                <a:solidFill>
                  <a:srgbClr val="FF0000"/>
                </a:solidFill>
                <a:latin typeface="+mn-ea"/>
                <a:ea typeface="+mn-ea"/>
              </a:rPr>
              <a:t>O</a:t>
            </a:r>
            <a:r>
              <a:rPr lang="en-US" altLang="zh-CN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  <a:ea typeface="+mn-ea"/>
              </a:rPr>
              <a:t>= </a:t>
            </a:r>
            <a:r>
              <a:rPr lang="pt-BR" altLang="zh-CN" dirty="0">
                <a:solidFill>
                  <a:srgbClr val="FF0000"/>
                </a:solidFill>
                <a:latin typeface="+mn-ea"/>
                <a:ea typeface="+mn-ea"/>
              </a:rPr>
              <a:t>2BaSO</a:t>
            </a:r>
            <a:r>
              <a:rPr lang="pt-BR" altLang="zh-CN" baseline="-25000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r>
              <a:rPr lang="pt-BR" altLang="zh-CN" dirty="0">
                <a:solidFill>
                  <a:srgbClr val="FF0000"/>
                </a:solidFill>
                <a:latin typeface="+mn-ea"/>
                <a:ea typeface="+mn-ea"/>
              </a:rPr>
              <a:t>↓+4H</a:t>
            </a:r>
            <a:r>
              <a:rPr lang="zh-CN" altLang="zh-CN" baseline="30000" dirty="0" smtClean="0">
                <a:solidFill>
                  <a:srgbClr val="FF0000"/>
                </a:solidFill>
                <a:latin typeface="+mn-ea"/>
                <a:ea typeface="+mn-ea"/>
              </a:rPr>
              <a:t>＋</a:t>
            </a:r>
            <a:r>
              <a:rPr lang="pt-BR" altLang="zh-CN" dirty="0">
                <a:solidFill>
                  <a:srgbClr val="FF0000"/>
                </a:solidFill>
                <a:latin typeface="+mn-ea"/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，</a:t>
            </a:r>
            <a:r>
              <a:rPr lang="pt-BR" altLang="zh-CN" dirty="0" smtClean="0">
                <a:solidFill>
                  <a:srgbClr val="FF0000"/>
                </a:solidFill>
                <a:latin typeface="+mn-ea"/>
              </a:rPr>
              <a:t>Ba</a:t>
            </a:r>
            <a:r>
              <a:rPr lang="pt-BR" altLang="zh-CN" baseline="30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zh-CN" baseline="30000" dirty="0">
                <a:solidFill>
                  <a:srgbClr val="FF0000"/>
                </a:solidFill>
                <a:latin typeface="+mn-ea"/>
              </a:rPr>
              <a:t>＋</a:t>
            </a:r>
            <a:r>
              <a:rPr lang="pt-BR" altLang="zh-CN" dirty="0" smtClean="0">
                <a:solidFill>
                  <a:srgbClr val="FF0000"/>
                </a:solidFill>
                <a:latin typeface="+mn-ea"/>
              </a:rPr>
              <a:t>+SO</a:t>
            </a:r>
            <a:r>
              <a:rPr lang="pt-BR" altLang="zh-CN" baseline="-25000" dirty="0" smtClean="0">
                <a:solidFill>
                  <a:srgbClr val="FF0000"/>
                </a:solidFill>
                <a:latin typeface="+mn-ea"/>
              </a:rPr>
              <a:t>4</a:t>
            </a:r>
            <a:r>
              <a:rPr lang="pt-BR" altLang="zh-CN" baseline="30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baseline="30000" dirty="0" smtClean="0">
                <a:solidFill>
                  <a:srgbClr val="FF0000"/>
                </a:solidFill>
                <a:latin typeface="+mn-ea"/>
              </a:rPr>
              <a:t>-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= </a:t>
            </a:r>
            <a:r>
              <a:rPr lang="pt-BR" altLang="zh-CN" dirty="0" smtClean="0">
                <a:solidFill>
                  <a:srgbClr val="FF0000"/>
                </a:solidFill>
                <a:latin typeface="+mn-ea"/>
              </a:rPr>
              <a:t>BaSO</a:t>
            </a:r>
            <a:r>
              <a:rPr lang="pt-BR" altLang="zh-CN" baseline="-25000" dirty="0" smtClean="0">
                <a:solidFill>
                  <a:srgbClr val="FF0000"/>
                </a:solidFill>
                <a:latin typeface="+mn-ea"/>
              </a:rPr>
              <a:t>4</a:t>
            </a:r>
            <a:r>
              <a:rPr lang="pt-BR" altLang="zh-CN" dirty="0" smtClean="0">
                <a:solidFill>
                  <a:srgbClr val="FF0000"/>
                </a:solidFill>
                <a:latin typeface="+mn-ea"/>
              </a:rPr>
              <a:t>↓</a:t>
            </a:r>
          </a:p>
          <a:p>
            <a:r>
              <a:rPr lang="zh-CN" altLang="zh-CN" dirty="0" smtClean="0">
                <a:solidFill>
                  <a:srgbClr val="FF0000"/>
                </a:solidFill>
                <a:latin typeface="+mn-ea"/>
                <a:ea typeface="+mn-ea"/>
              </a:rPr>
              <a:t>白</a:t>
            </a:r>
            <a:r>
              <a:rPr lang="zh-CN" altLang="zh-CN" dirty="0">
                <a:solidFill>
                  <a:srgbClr val="FF0000"/>
                </a:solidFill>
                <a:latin typeface="+mn-ea"/>
                <a:ea typeface="+mn-ea"/>
              </a:rPr>
              <a:t>雾的量远多于装置中</a:t>
            </a:r>
            <a:r>
              <a:rPr lang="en-US" altLang="zh-CN" dirty="0">
                <a:solidFill>
                  <a:srgbClr val="FF0000"/>
                </a:solidFill>
                <a:latin typeface="+mn-ea"/>
                <a:ea typeface="+mn-ea"/>
              </a:rPr>
              <a:t>O</a:t>
            </a:r>
            <a:r>
              <a:rPr lang="en-US" altLang="zh-CN" baseline="-2500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zh-CN" altLang="zh-CN" dirty="0">
                <a:solidFill>
                  <a:srgbClr val="FF0000"/>
                </a:solidFill>
                <a:latin typeface="+mn-ea"/>
                <a:ea typeface="+mn-ea"/>
              </a:rPr>
              <a:t>的量</a:t>
            </a:r>
          </a:p>
        </p:txBody>
      </p:sp>
    </p:spTree>
    <p:extLst>
      <p:ext uri="{BB962C8B-B14F-4D97-AF65-F5344CB8AC3E}">
        <p14:creationId xmlns:p14="http://schemas.microsoft.com/office/powerpoint/2010/main" val="204634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6" grpId="0"/>
      <p:bldP spid="17" grpId="0"/>
      <p:bldP spid="19" grpId="0"/>
      <p:bldP spid="20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2703" y="472322"/>
            <a:ext cx="8496300" cy="113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latin typeface="+mn-ea"/>
                <a:ea typeface="+mn-ea"/>
              </a:rPr>
              <a:t>（</a:t>
            </a:r>
            <a:r>
              <a:rPr lang="en-US" altLang="zh-CN" sz="2400" dirty="0">
                <a:latin typeface="+mn-ea"/>
                <a:ea typeface="+mn-ea"/>
              </a:rPr>
              <a:t>5</a:t>
            </a:r>
            <a:r>
              <a:rPr lang="zh-CN" altLang="en-US" sz="2400" dirty="0">
                <a:latin typeface="+mn-ea"/>
                <a:ea typeface="+mn-ea"/>
              </a:rPr>
              <a:t>）合并（</a:t>
            </a:r>
            <a:r>
              <a:rPr lang="en-US" altLang="zh-CN" sz="2400" dirty="0">
                <a:latin typeface="+mn-ea"/>
                <a:ea typeface="+mn-ea"/>
              </a:rPr>
              <a:t>4</a:t>
            </a:r>
            <a:r>
              <a:rPr lang="zh-CN" altLang="en-US" sz="2400" dirty="0">
                <a:latin typeface="+mn-ea"/>
                <a:ea typeface="+mn-ea"/>
              </a:rPr>
              <a:t>）中两同学的方案进行实验，</a:t>
            </a:r>
            <a:r>
              <a:rPr lang="en-US" altLang="zh-CN" sz="2400" dirty="0">
                <a:latin typeface="+mn-ea"/>
                <a:ea typeface="+mn-ea"/>
              </a:rPr>
              <a:t>B</a:t>
            </a:r>
            <a:r>
              <a:rPr lang="zh-CN" altLang="en-US" sz="2400" dirty="0">
                <a:latin typeface="+mn-ea"/>
                <a:ea typeface="+mn-ea"/>
              </a:rPr>
              <a:t>中无沉淀生成，而</a:t>
            </a:r>
            <a:r>
              <a:rPr lang="en-US" altLang="zh-CN" sz="2400" dirty="0">
                <a:latin typeface="+mn-ea"/>
                <a:ea typeface="+mn-ea"/>
              </a:rPr>
              <a:t>C</a:t>
            </a:r>
            <a:r>
              <a:rPr lang="zh-CN" altLang="en-US" sz="2400" dirty="0">
                <a:latin typeface="+mn-ea"/>
                <a:ea typeface="+mn-ea"/>
              </a:rPr>
              <a:t>中产生白色沉淀，由此得出结论是</a:t>
            </a:r>
            <a:r>
              <a:rPr lang="zh-CN" altLang="en-US" sz="2400" u="sng" dirty="0">
                <a:latin typeface="+mn-ea"/>
                <a:ea typeface="+mn-ea"/>
              </a:rPr>
              <a:t>                               </a:t>
            </a:r>
            <a:r>
              <a:rPr lang="zh-CN" altLang="en-US" sz="2400" dirty="0">
                <a:latin typeface="+mn-ea"/>
                <a:ea typeface="+mn-ea"/>
              </a:rPr>
              <a:t>。</a:t>
            </a: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1297594" y="618067"/>
            <a:ext cx="4620100" cy="42178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705277" y="1232382"/>
            <a:ext cx="2264166" cy="37499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82815" y="1616803"/>
            <a:ext cx="1800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</a:rPr>
              <a:t>BaSO</a:t>
            </a:r>
            <a:r>
              <a:rPr lang="en-US" altLang="zh-CN" baseline="-25000" dirty="0">
                <a:solidFill>
                  <a:srgbClr val="FF0000"/>
                </a:solidFill>
                <a:latin typeface="微软雅黑" pitchFamily="34" charset="-122"/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</a:rPr>
              <a:t>沉淀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</a:rPr>
              <a:t>不是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</a:rPr>
              <a:t>BaSO</a:t>
            </a:r>
            <a:r>
              <a:rPr lang="en-US" altLang="zh-CN" baseline="-25000" dirty="0" smtClean="0">
                <a:solidFill>
                  <a:srgbClr val="FF0000"/>
                </a:solidFill>
                <a:latin typeface="微软雅黑" pitchFamily="34" charset="-122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</a:rPr>
              <a:t>沉淀</a:t>
            </a:r>
          </a:p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7360" y="251593"/>
            <a:ext cx="20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干扰因素完全排除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295872" y="1007211"/>
            <a:ext cx="8424862" cy="113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SO</a:t>
            </a:r>
            <a:r>
              <a:rPr lang="en-US" altLang="zh-CN" sz="2400" baseline="-2500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不能与可溶性钡的强酸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盐</a:t>
            </a:r>
            <a:endParaRPr lang="en-US" altLang="zh-CN" sz="24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反应生成白色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BaSO</a:t>
            </a:r>
            <a:r>
              <a:rPr lang="en-US" altLang="zh-CN" sz="2400" baseline="-2500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沉淀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540133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tx1"/>
                </a:solidFill>
              </a:rPr>
              <a:t>小结：</a:t>
            </a:r>
            <a:r>
              <a:rPr lang="zh-CN" altLang="en-US" sz="2400" dirty="0" smtClean="0">
                <a:solidFill>
                  <a:schemeClr val="tx1"/>
                </a:solidFill>
              </a:rPr>
              <a:t>本题</a:t>
            </a:r>
            <a:r>
              <a:rPr lang="zh-CN" altLang="en-US" sz="2400" dirty="0">
                <a:solidFill>
                  <a:schemeClr val="tx1"/>
                </a:solidFill>
              </a:rPr>
              <a:t>的</a:t>
            </a:r>
            <a:r>
              <a:rPr lang="zh-CN" altLang="en-US" sz="2400" dirty="0" smtClean="0">
                <a:solidFill>
                  <a:schemeClr val="tx1"/>
                </a:solidFill>
              </a:rPr>
              <a:t>核心问题在干扰</a:t>
            </a:r>
            <a:r>
              <a:rPr lang="zh-CN" altLang="en-US" sz="2400" dirty="0">
                <a:solidFill>
                  <a:schemeClr val="tx1"/>
                </a:solidFill>
              </a:rPr>
              <a:t>因素的分析与</a:t>
            </a:r>
            <a:r>
              <a:rPr lang="zh-CN" altLang="en-US" sz="2400" dirty="0" smtClean="0">
                <a:solidFill>
                  <a:schemeClr val="tx1"/>
                </a:solidFill>
              </a:rPr>
              <a:t>排除</a:t>
            </a:r>
            <a:r>
              <a:rPr lang="en-US" altLang="zh-CN" sz="2400" dirty="0" smtClean="0">
                <a:solidFill>
                  <a:schemeClr val="tx1"/>
                </a:solidFill>
              </a:rPr>
              <a:t>:</a:t>
            </a:r>
            <a:r>
              <a:rPr lang="zh-CN" altLang="en-US" sz="2400" dirty="0" smtClean="0">
                <a:solidFill>
                  <a:schemeClr val="tx1"/>
                </a:solidFill>
              </a:rPr>
              <a:t>控制变量法，观察</a:t>
            </a:r>
            <a:r>
              <a:rPr lang="zh-CN" altLang="en-US" sz="2400" dirty="0">
                <a:solidFill>
                  <a:schemeClr val="tx1"/>
                </a:solidFill>
              </a:rPr>
              <a:t>与分析，逻辑</a:t>
            </a:r>
            <a:r>
              <a:rPr lang="zh-CN" altLang="en-US" sz="2400" dirty="0" smtClean="0">
                <a:solidFill>
                  <a:schemeClr val="tx1"/>
                </a:solidFill>
              </a:rPr>
              <a:t>与联想。</a:t>
            </a:r>
            <a:endParaRPr lang="zh-CN" alt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 smtClean="0">
                <a:solidFill>
                  <a:schemeClr val="tx1"/>
                </a:solidFill>
              </a:rPr>
              <a:t>难点</a:t>
            </a:r>
            <a:r>
              <a:rPr lang="zh-CN" altLang="en-US" sz="2400" dirty="0">
                <a:solidFill>
                  <a:schemeClr val="tx1"/>
                </a:solidFill>
              </a:rPr>
              <a:t>在思维定势的</a:t>
            </a:r>
            <a:r>
              <a:rPr lang="zh-CN" altLang="en-US" sz="2400" dirty="0" smtClean="0">
                <a:solidFill>
                  <a:schemeClr val="tx1"/>
                </a:solidFill>
              </a:rPr>
              <a:t>突破</a:t>
            </a:r>
            <a:r>
              <a:rPr lang="en-US" altLang="zh-CN" sz="2400" dirty="0" smtClean="0">
                <a:solidFill>
                  <a:schemeClr val="tx1"/>
                </a:solidFill>
              </a:rPr>
              <a:t>:</a:t>
            </a:r>
            <a:r>
              <a:rPr lang="zh-CN" altLang="en-US" sz="2400" dirty="0" smtClean="0">
                <a:solidFill>
                  <a:schemeClr val="tx1"/>
                </a:solidFill>
              </a:rPr>
              <a:t>突破</a:t>
            </a:r>
            <a:r>
              <a:rPr lang="zh-CN" altLang="en-US" sz="2400" dirty="0">
                <a:solidFill>
                  <a:schemeClr val="tx1"/>
                </a:solidFill>
              </a:rPr>
              <a:t>思维定势，认识到</a:t>
            </a:r>
            <a:r>
              <a:rPr lang="zh-CN" altLang="en-US" sz="2400">
                <a:solidFill>
                  <a:schemeClr val="tx1"/>
                </a:solidFill>
              </a:rPr>
              <a:t>物质</a:t>
            </a:r>
            <a:r>
              <a:rPr lang="zh-CN" altLang="en-US" sz="2400" smtClean="0">
                <a:solidFill>
                  <a:schemeClr val="tx1"/>
                </a:solidFill>
              </a:rPr>
              <a:t>变化</a:t>
            </a:r>
            <a:r>
              <a:rPr lang="zh-CN" altLang="en-US" sz="2400" smtClean="0">
                <a:solidFill>
                  <a:schemeClr val="tx1"/>
                </a:solidFill>
              </a:rPr>
              <a:t>是有条件</a:t>
            </a:r>
            <a:r>
              <a:rPr lang="zh-CN" altLang="en-US" sz="2400" smtClean="0">
                <a:solidFill>
                  <a:schemeClr val="tx1"/>
                </a:solidFill>
              </a:rPr>
              <a:t>。</a:t>
            </a:r>
            <a:endParaRPr lang="zh-CN" alt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解决探究性实验的一般步骤和方法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3885" y="970396"/>
            <a:ext cx="88234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+mj-ea"/>
              </a:rPr>
              <a:t>步骤</a:t>
            </a:r>
            <a:r>
              <a:rPr lang="en-US" altLang="zh-CN" sz="2400" b="1" dirty="0" smtClean="0">
                <a:solidFill>
                  <a:schemeClr val="tx1"/>
                </a:solidFill>
                <a:latin typeface="+mj-ea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latin typeface="+mj-ea"/>
              </a:rPr>
              <a:t>：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</a:rPr>
              <a:t>预判现象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</a:rPr>
              <a:t>——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</a:rPr>
              <a:t>联系已有</a:t>
            </a:r>
            <a:r>
              <a:rPr lang="zh-CN" altLang="en-US" sz="2400" b="1" dirty="0" smtClean="0">
                <a:solidFill>
                  <a:schemeClr val="tx1"/>
                </a:solidFill>
                <a:latin typeface="+mj-ea"/>
              </a:rPr>
              <a:t>认知（物质性质，反应，原理）</a:t>
            </a:r>
            <a:endParaRPr lang="zh-CN" altLang="en-US" sz="24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253885" y="1678610"/>
            <a:ext cx="7993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+mn-ea"/>
                <a:ea typeface="+mn-ea"/>
              </a:rPr>
              <a:t>步骤</a:t>
            </a:r>
            <a:r>
              <a:rPr lang="en-US" altLang="zh-CN" sz="2400" b="1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+mn-ea"/>
                <a:ea typeface="+mn-ea"/>
              </a:rPr>
              <a:t>：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ea typeface="+mn-ea"/>
              </a:rPr>
              <a:t>发现问题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ea typeface="+mn-ea"/>
              </a:rPr>
              <a:t>——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ea typeface="+mn-ea"/>
              </a:rPr>
              <a:t>准确分析实验目的和原理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3884" y="2527023"/>
            <a:ext cx="7993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分析问题</a:t>
            </a:r>
            <a:r>
              <a:rPr lang="en-US" altLang="zh-CN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体系中存在干扰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因素</a:t>
            </a: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                   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（物质干扰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原理干扰）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7617" y="3705372"/>
            <a:ext cx="89992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+mn-ea"/>
                <a:ea typeface="+mn-ea"/>
              </a:rPr>
              <a:t>步骤</a:t>
            </a:r>
            <a:r>
              <a:rPr lang="en-US" altLang="zh-CN" sz="2400" b="1" dirty="0" smtClean="0">
                <a:solidFill>
                  <a:schemeClr val="tx1"/>
                </a:solidFill>
                <a:latin typeface="+mn-ea"/>
                <a:ea typeface="+mn-ea"/>
              </a:rPr>
              <a:t>4</a:t>
            </a:r>
            <a:r>
              <a:rPr lang="zh-CN" altLang="en-US" sz="2400" b="1" dirty="0" smtClean="0">
                <a:solidFill>
                  <a:schemeClr val="tx1"/>
                </a:solidFill>
                <a:latin typeface="+mn-ea"/>
                <a:ea typeface="+mn-ea"/>
              </a:rPr>
              <a:t>：解决问题</a:t>
            </a:r>
            <a:r>
              <a:rPr lang="en-US" altLang="zh-CN" sz="2400" b="1" dirty="0" smtClean="0">
                <a:solidFill>
                  <a:schemeClr val="tx1"/>
                </a:solidFill>
                <a:latin typeface="+mn-ea"/>
                <a:ea typeface="+mn-ea"/>
              </a:rPr>
              <a:t>——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ea typeface="+mn-ea"/>
              </a:rPr>
              <a:t>运用控制变量的探究方法排除</a:t>
            </a:r>
            <a:r>
              <a:rPr lang="zh-CN" altLang="en-US" sz="2400" b="1" dirty="0" smtClean="0">
                <a:solidFill>
                  <a:schemeClr val="tx1"/>
                </a:solidFill>
                <a:latin typeface="+mn-ea"/>
                <a:ea typeface="+mn-ea"/>
              </a:rPr>
              <a:t>干扰</a:t>
            </a:r>
            <a:endParaRPr lang="en-US" altLang="zh-CN" sz="2400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+mn-ea"/>
                <a:ea typeface="+mn-ea"/>
              </a:rPr>
              <a:t>                          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+mn-ea"/>
                <a:ea typeface="+mn-ea"/>
              </a:rPr>
              <a:t>结合速率平衡及电化学原理解答</a:t>
            </a:r>
            <a:endParaRPr lang="zh-CN" altLang="en-US" sz="2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205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3434" y="625430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回顾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2010</a:t>
            </a:r>
            <a:r>
              <a:rPr lang="zh-CN" altLang="zh-CN" sz="2000" dirty="0">
                <a:solidFill>
                  <a:srgbClr val="FF0000"/>
                </a:solidFill>
                <a:latin typeface="+mn-ea"/>
                <a:ea typeface="+mn-ea"/>
              </a:rPr>
              <a:t>—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2019</a:t>
            </a:r>
            <a:r>
              <a:rPr lang="zh-CN" altLang="zh-CN" sz="2000" dirty="0">
                <a:solidFill>
                  <a:srgbClr val="FF0000"/>
                </a:solidFill>
                <a:latin typeface="+mn-ea"/>
                <a:ea typeface="+mn-ea"/>
              </a:rPr>
              <a:t>年北京高考</a:t>
            </a:r>
            <a:r>
              <a:rPr lang="zh-CN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对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S</a:t>
            </a:r>
            <a:r>
              <a:rPr lang="zh-CN" altLang="zh-CN" sz="2000" dirty="0">
                <a:solidFill>
                  <a:srgbClr val="FF0000"/>
                </a:solidFill>
                <a:latin typeface="+mn-ea"/>
                <a:ea typeface="+mn-ea"/>
              </a:rPr>
              <a:t>及其</a:t>
            </a:r>
            <a:r>
              <a:rPr lang="zh-CN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化合物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实验</a:t>
            </a:r>
            <a:r>
              <a:rPr lang="zh-CN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考查</a:t>
            </a:r>
            <a:r>
              <a:rPr lang="zh-CN" altLang="zh-CN" sz="2000" dirty="0">
                <a:solidFill>
                  <a:srgbClr val="FF0000"/>
                </a:solidFill>
                <a:latin typeface="+mn-ea"/>
                <a:ea typeface="+mn-ea"/>
              </a:rPr>
              <a:t/>
            </a:r>
            <a:br>
              <a:rPr lang="zh-CN" altLang="zh-CN" sz="2000" dirty="0">
                <a:solidFill>
                  <a:srgbClr val="FF0000"/>
                </a:solidFill>
                <a:latin typeface="+mn-ea"/>
                <a:ea typeface="+mn-ea"/>
              </a:rPr>
            </a:br>
            <a:endParaRPr lang="zh-CN" altLang="en-US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960737"/>
              </p:ext>
            </p:extLst>
          </p:nvPr>
        </p:nvGraphicFramePr>
        <p:xfrm>
          <a:off x="667778" y="1180727"/>
          <a:ext cx="6682932" cy="38404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64504"/>
                <a:gridCol w="1364504"/>
                <a:gridCol w="3953924"/>
              </a:tblGrid>
              <a:tr h="2543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ea typeface="微软雅黑" pitchFamily="34" charset="-122"/>
                        </a:rPr>
                        <a:t>年份</a:t>
                      </a:r>
                      <a:endParaRPr lang="zh-CN" sz="1400" kern="100" dirty="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  <a:ea typeface="微软雅黑" pitchFamily="34" charset="-122"/>
                        </a:rPr>
                        <a:t>题号</a:t>
                      </a:r>
                      <a:endParaRPr lang="zh-CN" sz="1400" kern="10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ea typeface="微软雅黑" pitchFamily="34" charset="-122"/>
                        </a:rPr>
                        <a:t>知识内容（考点）</a:t>
                      </a:r>
                      <a:endParaRPr lang="zh-CN" sz="1400" kern="100" dirty="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ea typeface="微软雅黑" pitchFamily="34" charset="-122"/>
                        </a:rPr>
                        <a:t>2019</a:t>
                      </a:r>
                      <a:endParaRPr lang="zh-CN" sz="1400" kern="100" dirty="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ea typeface="微软雅黑" pitchFamily="34" charset="-122"/>
                        </a:rPr>
                        <a:t>28</a:t>
                      </a:r>
                      <a:endParaRPr lang="zh-CN" sz="1400" kern="100" dirty="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ea typeface="微软雅黑" pitchFamily="34" charset="-122"/>
                        </a:rPr>
                        <a:t>SO</a:t>
                      </a:r>
                      <a:r>
                        <a:rPr lang="en-US" sz="1400" kern="0" baseline="-25000">
                          <a:effectLst/>
                          <a:ea typeface="微软雅黑" pitchFamily="34" charset="-122"/>
                        </a:rPr>
                        <a:t>2</a:t>
                      </a:r>
                      <a:r>
                        <a:rPr lang="zh-CN" sz="1400" kern="0">
                          <a:effectLst/>
                          <a:ea typeface="微软雅黑" pitchFamily="34" charset="-122"/>
                        </a:rPr>
                        <a:t>与</a:t>
                      </a:r>
                      <a:r>
                        <a:rPr lang="en-US" sz="1400" kern="0">
                          <a:effectLst/>
                          <a:ea typeface="微软雅黑" pitchFamily="34" charset="-122"/>
                        </a:rPr>
                        <a:t>AgNO</a:t>
                      </a:r>
                      <a:r>
                        <a:rPr lang="en-US" sz="1400" kern="0" baseline="-25000">
                          <a:effectLst/>
                          <a:ea typeface="微软雅黑" pitchFamily="34" charset="-122"/>
                        </a:rPr>
                        <a:t>3</a:t>
                      </a:r>
                      <a:r>
                        <a:rPr lang="zh-CN" sz="1400" kern="0">
                          <a:effectLst/>
                          <a:ea typeface="微软雅黑" pitchFamily="34" charset="-122"/>
                        </a:rPr>
                        <a:t>溶液的反应探究</a:t>
                      </a:r>
                      <a:endParaRPr lang="zh-CN" sz="1400" kern="10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ea typeface="微软雅黑" pitchFamily="34" charset="-122"/>
                        </a:rPr>
                        <a:t>2018</a:t>
                      </a:r>
                      <a:endParaRPr lang="zh-CN" sz="1400" kern="10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ea typeface="微软雅黑" pitchFamily="34" charset="-122"/>
                        </a:rPr>
                        <a:t>11</a:t>
                      </a:r>
                      <a:r>
                        <a:rPr lang="zh-CN" sz="1400" kern="0" dirty="0">
                          <a:effectLst/>
                          <a:ea typeface="微软雅黑" pitchFamily="34" charset="-122"/>
                        </a:rPr>
                        <a:t>、</a:t>
                      </a:r>
                      <a:r>
                        <a:rPr lang="en-US" sz="1400" kern="0" dirty="0">
                          <a:effectLst/>
                          <a:ea typeface="微软雅黑" pitchFamily="34" charset="-122"/>
                        </a:rPr>
                        <a:t>27</a:t>
                      </a:r>
                      <a:endParaRPr lang="zh-CN" sz="1400" kern="100" dirty="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ea typeface="微软雅黑" pitchFamily="34" charset="-122"/>
                        </a:rPr>
                        <a:t>Na</a:t>
                      </a:r>
                      <a:r>
                        <a:rPr lang="en-US" sz="1400" kern="0" baseline="-25000" dirty="0">
                          <a:effectLst/>
                          <a:ea typeface="微软雅黑" pitchFamily="34" charset="-122"/>
                        </a:rPr>
                        <a:t>2</a:t>
                      </a:r>
                      <a:r>
                        <a:rPr lang="en-US" sz="1400" kern="0" dirty="0">
                          <a:effectLst/>
                          <a:ea typeface="微软雅黑" pitchFamily="34" charset="-122"/>
                        </a:rPr>
                        <a:t>SO</a:t>
                      </a:r>
                      <a:r>
                        <a:rPr lang="en-US" sz="1400" kern="0" baseline="-25000" dirty="0">
                          <a:effectLst/>
                          <a:ea typeface="微软雅黑" pitchFamily="34" charset="-122"/>
                        </a:rPr>
                        <a:t>3</a:t>
                      </a:r>
                      <a:r>
                        <a:rPr lang="zh-CN" sz="1400" kern="0" dirty="0">
                          <a:effectLst/>
                          <a:ea typeface="微软雅黑" pitchFamily="34" charset="-122"/>
                        </a:rPr>
                        <a:t>溶液的</a:t>
                      </a:r>
                      <a:r>
                        <a:rPr lang="en-US" sz="1400" kern="0" dirty="0">
                          <a:effectLst/>
                          <a:ea typeface="微软雅黑" pitchFamily="34" charset="-122"/>
                        </a:rPr>
                        <a:t>pH</a:t>
                      </a:r>
                      <a:r>
                        <a:rPr lang="zh-CN" sz="1400" kern="0" dirty="0">
                          <a:effectLst/>
                          <a:ea typeface="微软雅黑" pitchFamily="34" charset="-122"/>
                        </a:rPr>
                        <a:t>探究、水溶液中</a:t>
                      </a:r>
                      <a:r>
                        <a:rPr lang="en-US" sz="1400" kern="0" dirty="0">
                          <a:effectLst/>
                          <a:ea typeface="微软雅黑" pitchFamily="34" charset="-122"/>
                        </a:rPr>
                        <a:t>SO</a:t>
                      </a:r>
                      <a:r>
                        <a:rPr lang="en-US" sz="1400" kern="0" baseline="-25000" dirty="0">
                          <a:effectLst/>
                          <a:ea typeface="微软雅黑" pitchFamily="34" charset="-122"/>
                        </a:rPr>
                        <a:t>2</a:t>
                      </a:r>
                      <a:r>
                        <a:rPr lang="zh-CN" sz="1400" kern="0" dirty="0">
                          <a:effectLst/>
                          <a:ea typeface="微软雅黑" pitchFamily="34" charset="-122"/>
                        </a:rPr>
                        <a:t>歧化反应探究</a:t>
                      </a:r>
                      <a:endParaRPr lang="zh-CN" sz="1400" kern="100" dirty="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ea typeface="微软雅黑" pitchFamily="34" charset="-122"/>
                        </a:rPr>
                        <a:t>2017</a:t>
                      </a:r>
                      <a:endParaRPr lang="zh-CN" sz="1400" kern="10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ea typeface="微软雅黑" pitchFamily="34" charset="-122"/>
                        </a:rPr>
                        <a:t>10</a:t>
                      </a:r>
                      <a:endParaRPr lang="zh-CN" sz="1400" kern="10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ea typeface="微软雅黑" pitchFamily="34" charset="-122"/>
                        </a:rPr>
                        <a:t>SO</a:t>
                      </a:r>
                      <a:r>
                        <a:rPr lang="en-US" sz="1400" kern="0" baseline="-25000" dirty="0">
                          <a:effectLst/>
                          <a:ea typeface="微软雅黑" pitchFamily="34" charset="-122"/>
                        </a:rPr>
                        <a:t>2</a:t>
                      </a:r>
                      <a:r>
                        <a:rPr lang="zh-CN" sz="1400" kern="0" dirty="0">
                          <a:effectLst/>
                          <a:ea typeface="微软雅黑" pitchFamily="34" charset="-122"/>
                        </a:rPr>
                        <a:t>性质实验探究</a:t>
                      </a:r>
                      <a:endParaRPr lang="zh-CN" sz="1400" kern="100" dirty="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ea typeface="微软雅黑" pitchFamily="34" charset="-122"/>
                        </a:rPr>
                        <a:t>2016</a:t>
                      </a:r>
                      <a:endParaRPr lang="zh-CN" sz="1400" kern="10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ea typeface="微软雅黑" pitchFamily="34" charset="-122"/>
                        </a:rPr>
                        <a:t>28</a:t>
                      </a:r>
                      <a:endParaRPr lang="zh-CN" sz="1400" kern="10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ea typeface="微软雅黑" pitchFamily="34" charset="-122"/>
                        </a:rPr>
                        <a:t>Na</a:t>
                      </a:r>
                      <a:r>
                        <a:rPr lang="en-US" sz="1400" kern="0" baseline="-25000" dirty="0">
                          <a:effectLst/>
                          <a:ea typeface="微软雅黑" pitchFamily="34" charset="-122"/>
                        </a:rPr>
                        <a:t>2</a:t>
                      </a:r>
                      <a:r>
                        <a:rPr lang="en-US" sz="1400" kern="0" dirty="0">
                          <a:effectLst/>
                          <a:ea typeface="微软雅黑" pitchFamily="34" charset="-122"/>
                        </a:rPr>
                        <a:t>SO</a:t>
                      </a:r>
                      <a:r>
                        <a:rPr lang="en-US" sz="1400" kern="0" baseline="-25000" dirty="0">
                          <a:effectLst/>
                          <a:ea typeface="微软雅黑" pitchFamily="34" charset="-122"/>
                        </a:rPr>
                        <a:t>3</a:t>
                      </a:r>
                      <a:r>
                        <a:rPr lang="zh-CN" sz="1400" kern="0" dirty="0">
                          <a:effectLst/>
                          <a:ea typeface="微软雅黑" pitchFamily="34" charset="-122"/>
                        </a:rPr>
                        <a:t>溶液和不同金属的硫酸盐溶液反应的探究</a:t>
                      </a:r>
                      <a:endParaRPr lang="zh-CN" sz="1400" kern="100" dirty="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ea typeface="微软雅黑" pitchFamily="34" charset="-122"/>
                        </a:rPr>
                        <a:t>2014</a:t>
                      </a:r>
                      <a:endParaRPr lang="zh-CN" sz="1400" kern="10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ea typeface="微软雅黑" pitchFamily="34" charset="-122"/>
                        </a:rPr>
                        <a:t>27</a:t>
                      </a:r>
                      <a:endParaRPr lang="zh-CN" sz="1400" kern="10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ea typeface="微软雅黑" pitchFamily="34" charset="-122"/>
                        </a:rPr>
                        <a:t>S</a:t>
                      </a:r>
                      <a:r>
                        <a:rPr lang="zh-CN" sz="1400" kern="0" dirty="0">
                          <a:effectLst/>
                          <a:ea typeface="微软雅黑" pitchFamily="34" charset="-122"/>
                        </a:rPr>
                        <a:t>及其化合物的和</a:t>
                      </a:r>
                      <a:r>
                        <a:rPr lang="en-US" sz="1400" kern="0" dirty="0">
                          <a:effectLst/>
                          <a:ea typeface="微软雅黑" pitchFamily="34" charset="-122"/>
                        </a:rPr>
                        <a:t>SO</a:t>
                      </a:r>
                      <a:r>
                        <a:rPr lang="en-US" sz="1400" kern="0" baseline="-25000" dirty="0">
                          <a:effectLst/>
                          <a:ea typeface="微软雅黑" pitchFamily="34" charset="-122"/>
                        </a:rPr>
                        <a:t>2</a:t>
                      </a:r>
                      <a:r>
                        <a:rPr lang="zh-CN" sz="1400" kern="0" dirty="0">
                          <a:effectLst/>
                          <a:ea typeface="微软雅黑" pitchFamily="34" charset="-122"/>
                        </a:rPr>
                        <a:t>性质、检验及测定</a:t>
                      </a:r>
                      <a:endParaRPr lang="zh-CN" sz="1400" kern="100" dirty="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ea typeface="微软雅黑" pitchFamily="34" charset="-122"/>
                        </a:rPr>
                        <a:t>2013</a:t>
                      </a:r>
                      <a:endParaRPr lang="zh-CN" sz="1400" kern="10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ea typeface="微软雅黑" pitchFamily="34" charset="-122"/>
                        </a:rPr>
                        <a:t>28</a:t>
                      </a:r>
                      <a:endParaRPr lang="zh-CN" sz="1400" kern="10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ea typeface="微软雅黑" pitchFamily="34" charset="-122"/>
                        </a:rPr>
                        <a:t>SO</a:t>
                      </a:r>
                      <a:r>
                        <a:rPr lang="en-US" sz="1400" kern="0" baseline="-25000" dirty="0">
                          <a:effectLst/>
                          <a:ea typeface="微软雅黑" pitchFamily="34" charset="-122"/>
                        </a:rPr>
                        <a:t>2</a:t>
                      </a:r>
                      <a:r>
                        <a:rPr lang="zh-CN" sz="1400" kern="0" dirty="0">
                          <a:effectLst/>
                          <a:ea typeface="微软雅黑" pitchFamily="34" charset="-122"/>
                        </a:rPr>
                        <a:t>与漂粉精反应实验探究</a:t>
                      </a:r>
                      <a:endParaRPr lang="zh-CN" sz="1400" kern="100" dirty="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ea typeface="微软雅黑" pitchFamily="34" charset="-122"/>
                        </a:rPr>
                        <a:t>2012</a:t>
                      </a:r>
                      <a:endParaRPr lang="zh-CN" sz="1400" kern="10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ea typeface="微软雅黑" pitchFamily="34" charset="-122"/>
                        </a:rPr>
                        <a:t>25</a:t>
                      </a:r>
                      <a:endParaRPr lang="zh-CN" sz="1400" kern="10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ea typeface="微软雅黑" pitchFamily="34" charset="-122"/>
                        </a:rPr>
                        <a:t>烟气中 </a:t>
                      </a:r>
                      <a:r>
                        <a:rPr lang="en-US" sz="1400" kern="0" dirty="0">
                          <a:effectLst/>
                          <a:ea typeface="微软雅黑" pitchFamily="34" charset="-122"/>
                        </a:rPr>
                        <a:t>SO</a:t>
                      </a:r>
                      <a:r>
                        <a:rPr lang="en-US" sz="1400" kern="0" baseline="-25000" dirty="0">
                          <a:effectLst/>
                          <a:ea typeface="微软雅黑" pitchFamily="34" charset="-122"/>
                        </a:rPr>
                        <a:t>2</a:t>
                      </a:r>
                      <a:r>
                        <a:rPr lang="zh-CN" sz="1400" kern="0" dirty="0">
                          <a:effectLst/>
                          <a:ea typeface="微软雅黑" pitchFamily="34" charset="-122"/>
                        </a:rPr>
                        <a:t>脱除</a:t>
                      </a:r>
                      <a:endParaRPr lang="zh-CN" sz="1400" kern="100" dirty="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ea typeface="微软雅黑" pitchFamily="34" charset="-122"/>
                        </a:rPr>
                        <a:t>2011</a:t>
                      </a:r>
                      <a:endParaRPr lang="zh-CN" sz="1400" kern="10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ea typeface="微软雅黑" pitchFamily="34" charset="-122"/>
                        </a:rPr>
                        <a:t>27</a:t>
                      </a:r>
                      <a:endParaRPr lang="zh-CN" sz="1400" kern="10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ea typeface="微软雅黑" pitchFamily="34" charset="-122"/>
                        </a:rPr>
                        <a:t>SO</a:t>
                      </a:r>
                      <a:r>
                        <a:rPr lang="en-US" sz="1400" kern="0" baseline="-25000" dirty="0">
                          <a:effectLst/>
                          <a:ea typeface="微软雅黑" pitchFamily="34" charset="-122"/>
                        </a:rPr>
                        <a:t>2</a:t>
                      </a:r>
                      <a:r>
                        <a:rPr lang="zh-CN" sz="1400" kern="0" dirty="0">
                          <a:effectLst/>
                          <a:ea typeface="微软雅黑" pitchFamily="34" charset="-122"/>
                        </a:rPr>
                        <a:t>与可溶性钡盐反应实验探究</a:t>
                      </a:r>
                      <a:endParaRPr lang="zh-CN" sz="1400" kern="100" dirty="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3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ea typeface="微软雅黑" pitchFamily="34" charset="-122"/>
                        </a:rPr>
                        <a:t>2010</a:t>
                      </a:r>
                      <a:endParaRPr lang="zh-CN" sz="1400" kern="10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ea typeface="微软雅黑" pitchFamily="34" charset="-122"/>
                        </a:rPr>
                        <a:t>9</a:t>
                      </a:r>
                      <a:endParaRPr lang="zh-CN" sz="1400" kern="10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ea typeface="微软雅黑" pitchFamily="34" charset="-122"/>
                        </a:rPr>
                        <a:t>铜与浓硫酸反应</a:t>
                      </a:r>
                      <a:endParaRPr lang="zh-CN" sz="1400" kern="100" dirty="0">
                        <a:effectLst/>
                        <a:latin typeface="Calibri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6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0825" y="141685"/>
            <a:ext cx="351891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【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考试说明内容及能力要求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】</a:t>
            </a:r>
            <a:endParaRPr lang="zh-CN" altLang="en-US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23851" y="627460"/>
          <a:ext cx="8424863" cy="180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2671"/>
                <a:gridCol w="1872192"/>
              </a:tblGrid>
              <a:tr h="388671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solidFill>
                            <a:schemeClr val="tx1"/>
                          </a:solidFill>
                        </a:rPr>
                        <a:t>五、化学实验基础</a:t>
                      </a:r>
                      <a:endParaRPr lang="zh-CN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886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/>
                        <a:t>考试内容</a:t>
                      </a:r>
                      <a:endParaRPr lang="zh-CN" altLang="en-US" sz="2100" dirty="0"/>
                    </a:p>
                  </a:txBody>
                  <a:tcPr marL="91439" marR="9143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/>
                        <a:t>要求</a:t>
                      </a:r>
                      <a:endParaRPr lang="zh-CN" altLang="en-US" sz="2100" dirty="0"/>
                    </a:p>
                  </a:txBody>
                  <a:tcPr marL="91439" marR="91439" marT="34295" marB="3429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288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zh-CN" altLang="zh-CN" sz="2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．</a:t>
                      </a:r>
                      <a:r>
                        <a:rPr lang="zh-CN" altLang="en-US" sz="2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能根据实验要求，做到：</a:t>
                      </a:r>
                      <a:endParaRPr lang="en-US" altLang="zh-CN" sz="21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（</a:t>
                      </a:r>
                      <a:r>
                        <a:rPr lang="en-US" altLang="zh-CN" sz="2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zh-CN" altLang="en-US" sz="2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）设计、评价、改进实验方案</a:t>
                      </a:r>
                      <a:endParaRPr lang="en-US" altLang="zh-CN" sz="21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Ⅲ</a:t>
                      </a:r>
                      <a:endParaRPr lang="zh-CN" alt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95" marB="3429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0826" y="2625329"/>
          <a:ext cx="8424863" cy="1418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863"/>
              </a:tblGrid>
              <a:tr h="3888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solidFill>
                            <a:schemeClr val="tx1"/>
                          </a:solidFill>
                        </a:rPr>
                        <a:t>化学实验与科学探究能力</a:t>
                      </a:r>
                      <a:endParaRPr lang="zh-CN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34307" marB="343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292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了解并初步实践化学研究的一般过程，掌握化学实验基本方法和技能</a:t>
                      </a:r>
                      <a:endParaRPr lang="en-US" altLang="zh-CN" sz="2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34307" marB="343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8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872" y="548680"/>
            <a:ext cx="89008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ea typeface="+mn-ea"/>
              </a:rPr>
              <a:t>【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设计意图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ea typeface="+mn-ea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n-ea"/>
                <a:ea typeface="+mn-ea"/>
              </a:rPr>
              <a:t>1. </a:t>
            </a:r>
            <a:r>
              <a:rPr lang="zh-CN" altLang="en-US" sz="2400" dirty="0" smtClean="0">
                <a:latin typeface="+mn-ea"/>
                <a:ea typeface="+mn-ea"/>
              </a:rPr>
              <a:t>硫元素是典型的非金属元素之一，其单质及化合物都是中学常见的物质，也是中学阶段经常研究的物质。</a:t>
            </a:r>
            <a:endParaRPr lang="en-US" altLang="zh-CN" sz="24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n-ea"/>
                <a:ea typeface="+mn-ea"/>
              </a:rPr>
              <a:t>2.</a:t>
            </a:r>
            <a:r>
              <a:rPr lang="zh-CN" altLang="en-US" sz="2400" dirty="0" smtClean="0">
                <a:latin typeface="+mn-ea"/>
                <a:ea typeface="+mn-ea"/>
              </a:rPr>
              <a:t>中学阶段学习的理论知识如速率、平衡、能量变化以及研究物质性质的方法，都可以硫及其化合物作为典型例子。</a:t>
            </a:r>
            <a:endParaRPr lang="en-US" altLang="zh-CN" sz="24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n-ea"/>
                <a:ea typeface="+mn-ea"/>
              </a:rPr>
              <a:t>3.</a:t>
            </a:r>
            <a:r>
              <a:rPr lang="zh-CN" altLang="en-US" sz="2400" dirty="0" smtClean="0">
                <a:latin typeface="+mn-ea"/>
                <a:ea typeface="+mn-ea"/>
              </a:rPr>
              <a:t>以硫的化合物作为知识 载体的实验题，是高考题中热点。</a:t>
            </a:r>
            <a:endParaRPr lang="zh-CN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2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69650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【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学习目标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n-ea"/>
                <a:ea typeface="+mn-ea"/>
                <a:cs typeface="Times New Roman" pitchFamily="18" charset="0"/>
              </a:rPr>
              <a:t>1. </a:t>
            </a:r>
            <a:r>
              <a:rPr lang="zh-CN" altLang="en-US" sz="2400" dirty="0" smtClean="0">
                <a:latin typeface="+mn-ea"/>
                <a:ea typeface="+mn-ea"/>
                <a:cs typeface="Times New Roman" pitchFamily="18" charset="0"/>
              </a:rPr>
              <a:t>会描述</a:t>
            </a:r>
            <a:r>
              <a:rPr lang="en-US" altLang="zh-CN" sz="2400" dirty="0" smtClean="0">
                <a:latin typeface="+mn-ea"/>
                <a:ea typeface="+mn-ea"/>
                <a:cs typeface="Times New Roman" pitchFamily="18" charset="0"/>
              </a:rPr>
              <a:t>S</a:t>
            </a:r>
            <a:r>
              <a:rPr lang="zh-CN" altLang="en-US" sz="2400" dirty="0" smtClean="0">
                <a:latin typeface="+mn-ea"/>
                <a:ea typeface="+mn-ea"/>
                <a:cs typeface="Times New Roman" pitchFamily="18" charset="0"/>
              </a:rPr>
              <a:t>及其化合物的物理性质，能从类别通性、价态和特性描述</a:t>
            </a:r>
            <a:r>
              <a:rPr lang="en-US" altLang="zh-CN" sz="2400" dirty="0">
                <a:latin typeface="+mn-ea"/>
                <a:cs typeface="Times New Roman" pitchFamily="18" charset="0"/>
              </a:rPr>
              <a:t>S</a:t>
            </a:r>
            <a:r>
              <a:rPr lang="zh-CN" altLang="en-US" sz="2400" dirty="0">
                <a:latin typeface="+mn-ea"/>
                <a:cs typeface="Times New Roman" pitchFamily="18" charset="0"/>
              </a:rPr>
              <a:t>及其</a:t>
            </a:r>
            <a:r>
              <a:rPr lang="zh-CN" altLang="en-US" sz="2400" dirty="0" smtClean="0">
                <a:latin typeface="+mn-ea"/>
                <a:cs typeface="Times New Roman" pitchFamily="18" charset="0"/>
              </a:rPr>
              <a:t>化合物的化学性质。</a:t>
            </a:r>
            <a:endParaRPr lang="en-US" altLang="zh-CN" sz="2400" dirty="0" smtClean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n-ea"/>
                <a:ea typeface="+mn-ea"/>
                <a:cs typeface="Times New Roman" pitchFamily="18" charset="0"/>
              </a:rPr>
              <a:t>2.</a:t>
            </a:r>
            <a:r>
              <a:rPr lang="zh-CN" altLang="en-US" sz="2400" dirty="0" smtClean="0">
                <a:latin typeface="+mn-ea"/>
                <a:ea typeface="+mn-ea"/>
                <a:cs typeface="Times New Roman" pitchFamily="18" charset="0"/>
              </a:rPr>
              <a:t>学会利用控制变量法排除实验干扰，能结合速率平衡等原理解释实验问题。</a:t>
            </a:r>
            <a:endParaRPr lang="en-US" altLang="zh-CN" sz="2400" dirty="0" smtClean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n-ea"/>
                <a:ea typeface="+mn-ea"/>
                <a:cs typeface="Times New Roman" pitchFamily="18" charset="0"/>
              </a:rPr>
              <a:t>3.</a:t>
            </a:r>
            <a:r>
              <a:rPr lang="zh-CN" altLang="en-US" sz="2400" dirty="0" smtClean="0">
                <a:latin typeface="+mn-ea"/>
                <a:ea typeface="+mn-ea"/>
                <a:cs typeface="Times New Roman" pitchFamily="18" charset="0"/>
              </a:rPr>
              <a:t>了解探究题的结构并建立探究性实验题的解题步骤和方法。</a:t>
            </a:r>
            <a:endParaRPr lang="zh-CN" altLang="en-US" sz="2400" dirty="0">
              <a:latin typeface="+mn-ea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17201" y="301658"/>
            <a:ext cx="813593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学习重点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</a:rPr>
              <a:t>】</a:t>
            </a:r>
            <a:r>
              <a:rPr lang="zh-CN" altLang="en-US" sz="2400" dirty="0">
                <a:latin typeface="Candara" pitchFamily="34" charset="0"/>
              </a:rPr>
              <a:t>合理</a:t>
            </a:r>
            <a:r>
              <a:rPr lang="zh-CN" altLang="en-US" sz="2400" dirty="0" smtClean="0">
                <a:latin typeface="Candara" pitchFamily="34" charset="0"/>
              </a:rPr>
              <a:t>利用实验探究题目中相关</a:t>
            </a:r>
            <a:r>
              <a:rPr lang="zh-CN" altLang="en-US" sz="2400" dirty="0">
                <a:latin typeface="Candara" pitchFamily="34" charset="0"/>
              </a:rPr>
              <a:t>信息，明确实验目的，根据已给出的装置和步骤，运用控制变量、对比分析等科学方法</a:t>
            </a:r>
            <a:r>
              <a:rPr lang="zh-CN" altLang="en-US" sz="2400" dirty="0" smtClean="0">
                <a:latin typeface="Candara" pitchFamily="34" charset="0"/>
              </a:rPr>
              <a:t>，结合化学概念原理，解释</a:t>
            </a:r>
            <a:r>
              <a:rPr lang="zh-CN" altLang="en-US" sz="2400" dirty="0">
                <a:latin typeface="Candara" pitchFamily="34" charset="0"/>
              </a:rPr>
              <a:t>相关现象，并获得合理结论。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Candara" pitchFamily="34" charset="0"/>
              </a:rPr>
              <a:t>【</a:t>
            </a:r>
            <a:r>
              <a:rPr lang="zh-CN" altLang="en-US" sz="2400" dirty="0">
                <a:solidFill>
                  <a:srgbClr val="FF0000"/>
                </a:solidFill>
                <a:latin typeface="Candara" pitchFamily="34" charset="0"/>
              </a:rPr>
              <a:t>解题难点</a:t>
            </a:r>
            <a:r>
              <a:rPr lang="en-US" altLang="zh-CN" sz="2400" dirty="0">
                <a:solidFill>
                  <a:srgbClr val="FF0000"/>
                </a:solidFill>
                <a:latin typeface="Candara" pitchFamily="34" charset="0"/>
              </a:rPr>
              <a:t>】</a:t>
            </a:r>
            <a:r>
              <a:rPr lang="zh-CN" altLang="en-US" sz="2400" dirty="0" smtClean="0">
                <a:latin typeface="Candara" pitchFamily="34" charset="0"/>
              </a:rPr>
              <a:t>接受探究实验</a:t>
            </a:r>
            <a:r>
              <a:rPr lang="zh-CN" altLang="en-US" sz="2400" dirty="0">
                <a:latin typeface="Candara" pitchFamily="34" charset="0"/>
              </a:rPr>
              <a:t>中的异常现象，摆脱思维定势，尊重实验事实，考虑环境的变迁，辩证地认识事物。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6176651" y="2616257"/>
            <a:ext cx="2376488" cy="485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607357" y="3693994"/>
            <a:ext cx="5450918" cy="1407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53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</a:rPr>
              <a:t>物质的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性质与所</a:t>
            </a:r>
            <a:r>
              <a:rPr lang="zh-CN" altLang="en-US" sz="2400" b="1" dirty="0">
                <a:solidFill>
                  <a:srgbClr val="FF0000"/>
                </a:solidFill>
              </a:rPr>
              <a:t>处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的环境有关，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>
              <a:lnSpc>
                <a:spcPct val="153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</a:rPr>
              <a:t>题目</a:t>
            </a:r>
            <a:r>
              <a:rPr lang="zh-CN" altLang="en-US" sz="2400" b="1" dirty="0">
                <a:solidFill>
                  <a:srgbClr val="FF0000"/>
                </a:solidFill>
              </a:rPr>
              <a:t>所给的环境与已有认知是否一致？</a:t>
            </a:r>
          </a:p>
        </p:txBody>
      </p:sp>
    </p:spTree>
    <p:extLst>
      <p:ext uri="{BB962C8B-B14F-4D97-AF65-F5344CB8AC3E}">
        <p14:creationId xmlns:p14="http://schemas.microsoft.com/office/powerpoint/2010/main" val="374272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例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zh-CN" dirty="0">
                <a:solidFill>
                  <a:srgbClr val="FF0000"/>
                </a:solidFill>
              </a:rPr>
              <a:t>探究</a:t>
            </a:r>
            <a:r>
              <a:rPr lang="en-US" altLang="zh-CN" dirty="0">
                <a:solidFill>
                  <a:srgbClr val="FF0000"/>
                </a:solidFill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</a:rPr>
              <a:t>2</a:t>
            </a:r>
            <a:r>
              <a:rPr lang="zh-CN" altLang="zh-CN" dirty="0">
                <a:solidFill>
                  <a:srgbClr val="FF0000"/>
                </a:solidFill>
              </a:rPr>
              <a:t>与</a:t>
            </a:r>
            <a:r>
              <a:rPr lang="en-US" altLang="zh-CN" dirty="0">
                <a:solidFill>
                  <a:srgbClr val="FF0000"/>
                </a:solidFill>
              </a:rPr>
              <a:t>FeCl</a:t>
            </a:r>
            <a:r>
              <a:rPr lang="en-US" altLang="zh-CN" baseline="-25000" dirty="0">
                <a:solidFill>
                  <a:srgbClr val="FF0000"/>
                </a:solidFill>
              </a:rPr>
              <a:t>3</a:t>
            </a:r>
            <a:r>
              <a:rPr lang="zh-CN" altLang="zh-CN" dirty="0">
                <a:solidFill>
                  <a:srgbClr val="FF0000"/>
                </a:solidFill>
              </a:rPr>
              <a:t>溶液的反应</a:t>
            </a:r>
            <a:endParaRPr lang="zh-CN" alt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内容占位符 3"/>
          <p:cNvSpPr txBox="1">
            <a:spLocks noGrp="1" noChangeArrowheads="1"/>
          </p:cNvSpPr>
          <p:nvPr>
            <p:ph idx="1"/>
          </p:nvPr>
        </p:nvSpPr>
        <p:spPr bwMode="auto">
          <a:xfrm>
            <a:off x="502412" y="714469"/>
            <a:ext cx="8139178" cy="63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5" rIns="91432" bIns="45715">
            <a:spAutoFit/>
          </a:bodyPr>
          <a:lstStyle>
            <a:lvl1pPr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582613" indent="-223838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895350" indent="-177800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254125" indent="-179388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612900" indent="-179388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0701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5273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29845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4417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Times New Roman" pitchFamily="18" charset="0"/>
              </a:rPr>
              <a:t>1.</a:t>
            </a:r>
            <a:r>
              <a:rPr lang="zh-CN" alt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Times New Roman" pitchFamily="18" charset="0"/>
              </a:rPr>
              <a:t>写出离子方程式，预测实验现象？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5353" y="1692013"/>
            <a:ext cx="8946037" cy="193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5" rIns="91432" bIns="45715">
            <a:spAutoFit/>
          </a:bodyPr>
          <a:lstStyle>
            <a:lvl1pPr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582613" indent="-223838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895350" indent="-177800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254125" indent="-179388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612900" indent="-179388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0701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5273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29845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4417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000" dirty="0">
                <a:latin typeface="微软雅黑" pitchFamily="34" charset="-122"/>
                <a:ea typeface="微软雅黑" pitchFamily="34" charset="-122"/>
              </a:rPr>
              <a:t>预</a:t>
            </a: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判反应原理：</a:t>
            </a:r>
            <a:endParaRPr lang="en-US" altLang="zh-CN" sz="3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000" dirty="0" smtClean="0">
                <a:latin typeface="微软雅黑" pitchFamily="34" charset="-122"/>
                <a:ea typeface="微软雅黑" pitchFamily="34" charset="-122"/>
              </a:rPr>
              <a:t>SO</a:t>
            </a:r>
            <a:r>
              <a:rPr lang="en-US" altLang="zh-CN" sz="30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000" dirty="0" smtClean="0">
                <a:latin typeface="微软雅黑" pitchFamily="34" charset="-122"/>
                <a:ea typeface="微软雅黑" pitchFamily="34" charset="-122"/>
              </a:rPr>
              <a:t>+2Fe</a:t>
            </a:r>
            <a:r>
              <a:rPr lang="en-US" altLang="zh-CN" sz="3000" baseline="50000" dirty="0" smtClean="0">
                <a:latin typeface="微软雅黑" pitchFamily="34" charset="-122"/>
                <a:ea typeface="微软雅黑" pitchFamily="34" charset="-122"/>
              </a:rPr>
              <a:t>3+</a:t>
            </a:r>
            <a:r>
              <a:rPr lang="en-US" altLang="zh-CN" sz="3000" dirty="0" smtClean="0">
                <a:latin typeface="微软雅黑" pitchFamily="34" charset="-122"/>
                <a:ea typeface="微软雅黑" pitchFamily="34" charset="-122"/>
              </a:rPr>
              <a:t>+2H</a:t>
            </a:r>
            <a:r>
              <a:rPr lang="en-US" altLang="zh-CN" sz="30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000" dirty="0" smtClean="0">
                <a:latin typeface="微软雅黑" pitchFamily="34" charset="-122"/>
                <a:ea typeface="微软雅黑" pitchFamily="34" charset="-122"/>
              </a:rPr>
              <a:t>O = SO</a:t>
            </a:r>
            <a:r>
              <a:rPr lang="en-US" altLang="zh-CN" sz="3000" baseline="-250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3000" baseline="50000" dirty="0" smtClean="0">
                <a:latin typeface="微软雅黑" pitchFamily="34" charset="-122"/>
                <a:ea typeface="微软雅黑" pitchFamily="34" charset="-122"/>
              </a:rPr>
              <a:t>2-</a:t>
            </a:r>
            <a:r>
              <a:rPr lang="en-US" altLang="zh-CN" sz="3000" dirty="0" smtClean="0">
                <a:latin typeface="微软雅黑" pitchFamily="34" charset="-122"/>
                <a:ea typeface="微软雅黑" pitchFamily="34" charset="-122"/>
              </a:rPr>
              <a:t>+2Fe</a:t>
            </a:r>
            <a:r>
              <a:rPr lang="en-US" altLang="zh-CN" sz="3000" baseline="50000" dirty="0" smtClean="0">
                <a:latin typeface="微软雅黑" pitchFamily="34" charset="-122"/>
                <a:ea typeface="微软雅黑" pitchFamily="34" charset="-122"/>
              </a:rPr>
              <a:t>2+</a:t>
            </a:r>
            <a:r>
              <a:rPr lang="en-US" altLang="zh-CN" sz="3000" dirty="0" smtClean="0">
                <a:latin typeface="微软雅黑" pitchFamily="34" charset="-122"/>
                <a:ea typeface="微软雅黑" pitchFamily="34" charset="-122"/>
              </a:rPr>
              <a:t>+4H</a:t>
            </a:r>
            <a:r>
              <a:rPr lang="en-US" altLang="zh-CN" sz="3000" baseline="50000" dirty="0" smtClean="0">
                <a:latin typeface="微软雅黑" pitchFamily="34" charset="-122"/>
                <a:ea typeface="微软雅黑" pitchFamily="34" charset="-122"/>
              </a:rPr>
              <a:t>+</a:t>
            </a:r>
            <a:endParaRPr lang="zh-CN" altLang="en-US" sz="300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300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5351" y="3237802"/>
            <a:ext cx="8946037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5" rIns="91432" bIns="45715">
            <a:spAutoFit/>
          </a:bodyPr>
          <a:lstStyle>
            <a:lvl1pPr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582613" indent="-223838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895350" indent="-177800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254125" indent="-179388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612900" indent="-179388" defTabSz="7175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0701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5273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29845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441700" indent="-179388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预</a:t>
            </a:r>
            <a:r>
              <a:rPr lang="zh-CN" altLang="en-US" sz="3000" dirty="0">
                <a:latin typeface="微软雅黑" pitchFamily="34" charset="-122"/>
                <a:ea typeface="微软雅黑" pitchFamily="34" charset="-122"/>
              </a:rPr>
              <a:t>判实验现象</a:t>
            </a: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zh-CN" sz="3000" dirty="0">
                <a:latin typeface="微软雅黑" pitchFamily="34" charset="-122"/>
                <a:ea typeface="微软雅黑" pitchFamily="34" charset="-122"/>
              </a:rPr>
              <a:t>溶液由</a:t>
            </a:r>
            <a:r>
              <a:rPr lang="zh-CN" altLang="zh-CN" sz="30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棕黄色</a:t>
            </a:r>
            <a:r>
              <a:rPr lang="zh-CN" altLang="zh-CN" sz="3000" dirty="0">
                <a:latin typeface="微软雅黑" pitchFamily="34" charset="-122"/>
                <a:ea typeface="微软雅黑" pitchFamily="34" charset="-122"/>
              </a:rPr>
              <a:t>变成</a:t>
            </a:r>
            <a:r>
              <a:rPr lang="zh-CN" altLang="zh-CN" sz="30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浅绿色</a:t>
            </a:r>
            <a:endParaRPr lang="zh-CN" altLang="en-US" sz="300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556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例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zh-CN" dirty="0">
                <a:solidFill>
                  <a:srgbClr val="FF0000"/>
                </a:solidFill>
              </a:rPr>
              <a:t>探究</a:t>
            </a:r>
            <a:r>
              <a:rPr lang="en-US" altLang="zh-CN" dirty="0">
                <a:solidFill>
                  <a:srgbClr val="FF0000"/>
                </a:solidFill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</a:rPr>
              <a:t>2</a:t>
            </a:r>
            <a:r>
              <a:rPr lang="zh-CN" altLang="zh-CN" dirty="0">
                <a:solidFill>
                  <a:srgbClr val="FF0000"/>
                </a:solidFill>
              </a:rPr>
              <a:t>与</a:t>
            </a:r>
            <a:r>
              <a:rPr lang="en-US" altLang="zh-CN" dirty="0">
                <a:solidFill>
                  <a:srgbClr val="FF0000"/>
                </a:solidFill>
              </a:rPr>
              <a:t>FeCl</a:t>
            </a:r>
            <a:r>
              <a:rPr lang="en-US" altLang="zh-CN" baseline="-25000" dirty="0">
                <a:solidFill>
                  <a:srgbClr val="FF0000"/>
                </a:solidFill>
              </a:rPr>
              <a:t>3</a:t>
            </a:r>
            <a:r>
              <a:rPr lang="zh-CN" altLang="zh-CN" dirty="0">
                <a:solidFill>
                  <a:srgbClr val="FF0000"/>
                </a:solidFill>
              </a:rPr>
              <a:t>溶液的反应</a:t>
            </a:r>
            <a:r>
              <a:rPr lang="zh-CN" altLang="en-US" dirty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zh-CN" altLang="en-US" dirty="0">
                <a:solidFill>
                  <a:srgbClr val="FF0000"/>
                </a:solidFill>
                <a:cs typeface="Times New Roman" pitchFamily="18" charset="0"/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979" y="962405"/>
            <a:ext cx="88743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742950" indent="-742950">
              <a:buFontTx/>
              <a:buAutoNum type="arabicPeriod" startAt="2"/>
              <a:defRPr/>
            </a:pPr>
            <a:r>
              <a:rPr lang="zh-CN" altLang="en-US" sz="3000" b="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实验演示</a:t>
            </a:r>
            <a:r>
              <a:rPr lang="en-US" altLang="zh-CN" sz="3000" b="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3000" b="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发现异常现象</a:t>
            </a:r>
            <a:endParaRPr lang="en-US" altLang="zh-CN" sz="3000" b="0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2150221"/>
            <a:ext cx="7889289" cy="2638956"/>
            <a:chOff x="250826" y="2274284"/>
            <a:chExt cx="8739396" cy="3018233"/>
          </a:xfrm>
        </p:grpSpPr>
        <p:pic>
          <p:nvPicPr>
            <p:cNvPr id="6" name="Picture 2" descr="C:\Users\admin\Desktop\新建文件夹\实验图片\20131115_10460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0" t="11024" r="37460" b="12592"/>
            <a:stretch>
              <a:fillRect/>
            </a:stretch>
          </p:blipFill>
          <p:spPr bwMode="auto">
            <a:xfrm>
              <a:off x="1185864" y="2357437"/>
              <a:ext cx="1443037" cy="2558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250826" y="2572941"/>
              <a:ext cx="1584325" cy="52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5" rIns="91432" bIns="45715">
              <a:spAutoFit/>
            </a:bodyPr>
            <a:lstStyle>
              <a:lvl1pPr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582613" indent="-22383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895350" indent="-177800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254125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612900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0701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5273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29845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4417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8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瞬间</a:t>
              </a:r>
            </a:p>
          </p:txBody>
        </p:sp>
        <p:pic>
          <p:nvPicPr>
            <p:cNvPr id="8" name="Picture 3" descr="C:\Users\admin\Desktop\新建文件夹\实验图片\20131115_10441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60" t="14301" r="36984" b="18095"/>
            <a:stretch>
              <a:fillRect/>
            </a:stretch>
          </p:blipFill>
          <p:spPr bwMode="auto">
            <a:xfrm>
              <a:off x="4302125" y="2274284"/>
              <a:ext cx="1438275" cy="258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C:\Users\admin\Desktop\新建文件夹\实验图片\20131116_19523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06" t="4655" r="22221" b="19363"/>
            <a:stretch>
              <a:fillRect/>
            </a:stretch>
          </p:blipFill>
          <p:spPr bwMode="auto">
            <a:xfrm>
              <a:off x="7216158" y="2308622"/>
              <a:ext cx="1439863" cy="2559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2700338" y="2561893"/>
              <a:ext cx="2017712" cy="52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5" rIns="91432" bIns="45715">
              <a:spAutoFit/>
            </a:bodyPr>
            <a:lstStyle>
              <a:lvl1pPr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582613" indent="-22383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895350" indent="-177800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254125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612900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0701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5273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29845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4417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8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约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CN" altLang="en-US" sz="28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分钟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781675" y="2521744"/>
              <a:ext cx="1584325" cy="52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5" rIns="91432" bIns="45715">
              <a:spAutoFit/>
            </a:bodyPr>
            <a:lstStyle>
              <a:lvl1pPr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582613" indent="-22383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895350" indent="-177800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254125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612900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0701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5273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29845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4417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8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第二天</a:t>
              </a:r>
            </a:p>
          </p:txBody>
        </p:sp>
        <p:sp>
          <p:nvSpPr>
            <p:cNvPr id="12" name="右箭头 11"/>
            <p:cNvSpPr>
              <a:spLocks noChangeArrowheads="1"/>
            </p:cNvSpPr>
            <p:nvPr/>
          </p:nvSpPr>
          <p:spPr bwMode="auto">
            <a:xfrm>
              <a:off x="2817813" y="3293269"/>
              <a:ext cx="1484312" cy="284560"/>
            </a:xfrm>
            <a:prstGeom prst="rightArrow">
              <a:avLst>
                <a:gd name="adj1" fmla="val 50000"/>
                <a:gd name="adj2" fmla="val 49825"/>
              </a:avLst>
            </a:prstGeom>
            <a:solidFill>
              <a:schemeClr val="accent1"/>
            </a:solidFill>
            <a:ln w="11429" algn="ctr">
              <a:solidFill>
                <a:srgbClr val="385320"/>
              </a:solidFill>
              <a:prstDash val="sysDash"/>
              <a:miter lim="800000"/>
              <a:headEnd/>
              <a:tailEnd/>
            </a:ln>
          </p:spPr>
          <p:txBody>
            <a:bodyPr lIns="91432" tIns="45715" rIns="91432" bIns="45715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Georgia" pitchFamily="18" charset="0"/>
                <a:ea typeface="方正舒体" pitchFamily="2" charset="-122"/>
              </a:endParaRPr>
            </a:p>
          </p:txBody>
        </p:sp>
        <p:sp>
          <p:nvSpPr>
            <p:cNvPr id="13" name="右箭头 12"/>
            <p:cNvSpPr>
              <a:spLocks noChangeArrowheads="1"/>
            </p:cNvSpPr>
            <p:nvPr/>
          </p:nvSpPr>
          <p:spPr bwMode="auto">
            <a:xfrm>
              <a:off x="5946807" y="3281553"/>
              <a:ext cx="1106488" cy="283369"/>
            </a:xfrm>
            <a:prstGeom prst="rightArrow">
              <a:avLst>
                <a:gd name="adj1" fmla="val 50000"/>
                <a:gd name="adj2" fmla="val 50165"/>
              </a:avLst>
            </a:prstGeom>
            <a:solidFill>
              <a:schemeClr val="accent1"/>
            </a:solidFill>
            <a:ln w="11429" algn="ctr">
              <a:solidFill>
                <a:srgbClr val="385320"/>
              </a:solidFill>
              <a:prstDash val="sysDash"/>
              <a:miter lim="800000"/>
              <a:headEnd/>
              <a:tailEnd/>
            </a:ln>
          </p:spPr>
          <p:txBody>
            <a:bodyPr lIns="91432" tIns="45715" rIns="91432" bIns="45715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Georgia" pitchFamily="18" charset="0"/>
                <a:ea typeface="方正舒体" pitchFamily="2" charset="-122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1499610" y="4656129"/>
              <a:ext cx="1079500" cy="58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5" rIns="91432" bIns="45715">
              <a:spAutoFit/>
            </a:bodyPr>
            <a:lstStyle>
              <a:lvl1pPr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582613" indent="-22383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895350" indent="-177800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254125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612900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0701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5273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29845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4417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红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7290009" y="4623708"/>
              <a:ext cx="1700213" cy="668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5" rIns="91432" bIns="45715">
              <a:spAutoFit/>
            </a:bodyPr>
            <a:lstStyle>
              <a:lvl1pPr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582613" indent="-22383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895350" indent="-177800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254125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612900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0701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5273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29845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4417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浅绿</a:t>
              </a: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3836988" y="4656129"/>
              <a:ext cx="3636962" cy="58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5" rIns="91432" bIns="45715">
              <a:spAutoFit/>
            </a:bodyPr>
            <a:lstStyle>
              <a:lvl1pPr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582613" indent="-22383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895350" indent="-177800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254125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612900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0701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5273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29845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4417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红色逐渐褪去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86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例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zh-CN" dirty="0">
                <a:solidFill>
                  <a:srgbClr val="FF0000"/>
                </a:solidFill>
              </a:rPr>
              <a:t>探究</a:t>
            </a:r>
            <a:r>
              <a:rPr lang="en-US" altLang="zh-CN" dirty="0">
                <a:solidFill>
                  <a:srgbClr val="FF0000"/>
                </a:solidFill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</a:rPr>
              <a:t>2</a:t>
            </a:r>
            <a:r>
              <a:rPr lang="zh-CN" altLang="zh-CN" dirty="0">
                <a:solidFill>
                  <a:srgbClr val="FF0000"/>
                </a:solidFill>
              </a:rPr>
              <a:t>与</a:t>
            </a:r>
            <a:r>
              <a:rPr lang="en-US" altLang="zh-CN" dirty="0">
                <a:solidFill>
                  <a:srgbClr val="FF0000"/>
                </a:solidFill>
              </a:rPr>
              <a:t>FeCl</a:t>
            </a:r>
            <a:r>
              <a:rPr lang="en-US" altLang="zh-CN" baseline="-25000" dirty="0">
                <a:solidFill>
                  <a:srgbClr val="FF0000"/>
                </a:solidFill>
              </a:rPr>
              <a:t>3</a:t>
            </a:r>
            <a:r>
              <a:rPr lang="zh-CN" altLang="zh-CN" dirty="0">
                <a:solidFill>
                  <a:srgbClr val="FF0000"/>
                </a:solidFill>
              </a:rPr>
              <a:t>溶液的反应</a:t>
            </a:r>
            <a:r>
              <a:rPr lang="zh-CN" altLang="en-US" dirty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zh-CN" altLang="en-US" dirty="0">
                <a:solidFill>
                  <a:srgbClr val="FF0000"/>
                </a:solidFill>
                <a:cs typeface="Times New Roman" pitchFamily="18" charset="0"/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673" y="604402"/>
            <a:ext cx="6947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000" dirty="0" smtClean="0">
                <a:latin typeface="+mn-ea"/>
                <a:ea typeface="+mn-ea"/>
                <a:cs typeface="Times New Roman" panose="02020603050405020304" pitchFamily="18" charset="0"/>
              </a:rPr>
              <a:t>3.</a:t>
            </a:r>
            <a:r>
              <a:rPr lang="zh-CN" altLang="en-US" sz="3000" dirty="0" smtClean="0">
                <a:latin typeface="+mn-ea"/>
                <a:ea typeface="+mn-ea"/>
                <a:cs typeface="Times New Roman" panose="02020603050405020304" pitchFamily="18" charset="0"/>
              </a:rPr>
              <a:t> 猜想</a:t>
            </a:r>
            <a:r>
              <a:rPr lang="en-US" altLang="zh-CN" sz="3000" dirty="0" smtClean="0">
                <a:latin typeface="+mn-ea"/>
                <a:ea typeface="+mn-ea"/>
                <a:cs typeface="Times New Roman" panose="02020603050405020304" pitchFamily="18" charset="0"/>
              </a:rPr>
              <a:t>——</a:t>
            </a:r>
            <a:r>
              <a:rPr lang="zh-CN" altLang="en-US" sz="3000" dirty="0" smtClean="0">
                <a:latin typeface="+mn-ea"/>
                <a:ea typeface="+mn-ea"/>
                <a:cs typeface="Times New Roman" panose="02020603050405020304" pitchFamily="18" charset="0"/>
              </a:rPr>
              <a:t>生成</a:t>
            </a:r>
            <a:r>
              <a:rPr lang="zh-CN" altLang="en-US" sz="3000" dirty="0">
                <a:latin typeface="+mn-ea"/>
                <a:ea typeface="+mn-ea"/>
                <a:cs typeface="Times New Roman" panose="02020603050405020304" pitchFamily="18" charset="0"/>
              </a:rPr>
              <a:t>了</a:t>
            </a:r>
            <a:r>
              <a:rPr lang="en-US" altLang="zh-CN" sz="3000" dirty="0">
                <a:latin typeface="+mn-ea"/>
                <a:ea typeface="+mn-ea"/>
                <a:cs typeface="Times New Roman" panose="02020603050405020304" pitchFamily="18" charset="0"/>
              </a:rPr>
              <a:t>Fe(OH)</a:t>
            </a:r>
            <a:r>
              <a:rPr lang="en-US" altLang="zh-CN" sz="3000" baseline="-25000" dirty="0"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3000" dirty="0">
                <a:latin typeface="+mn-ea"/>
                <a:ea typeface="+mn-ea"/>
                <a:cs typeface="Times New Roman" panose="02020603050405020304" pitchFamily="18" charset="0"/>
              </a:rPr>
              <a:t>胶体</a:t>
            </a:r>
            <a:r>
              <a:rPr lang="en-US" altLang="zh-CN" sz="3000" dirty="0">
                <a:latin typeface="+mn-ea"/>
                <a:ea typeface="+mn-ea"/>
                <a:cs typeface="Times New Roman" panose="02020603050405020304" pitchFamily="18" charset="0"/>
              </a:rPr>
              <a:t>  </a:t>
            </a:r>
          </a:p>
          <a:p>
            <a:pPr>
              <a:defRPr/>
            </a:pPr>
            <a:r>
              <a:rPr lang="zh-CN" altLang="en-US" sz="30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   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150673" y="2270240"/>
            <a:ext cx="8131315" cy="1914402"/>
            <a:chOff x="342449" y="2459635"/>
            <a:chExt cx="8131315" cy="1914402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7192652" y="2491036"/>
              <a:ext cx="1281112" cy="646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5" rIns="91432" bIns="45715">
              <a:spAutoFit/>
            </a:bodyPr>
            <a:lstStyle>
              <a:lvl1pPr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582613" indent="-22383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895350" indent="-177800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254125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612900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0701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5273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29845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4417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红色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42449" y="2459635"/>
              <a:ext cx="7628728" cy="1914402"/>
              <a:chOff x="-321485" y="-271807"/>
              <a:chExt cx="10748193" cy="2825741"/>
            </a:xfrm>
          </p:grpSpPr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156253" y="424680"/>
                <a:ext cx="2951163" cy="659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2" tIns="45715" rIns="91432" bIns="45715">
                <a:spAutoFit/>
              </a:bodyPr>
              <a:lstStyle>
                <a:lvl1pPr defTabSz="7175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582613" indent="-223838" defTabSz="7175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895350" indent="-177800" defTabSz="7175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254125" indent="-179388" defTabSz="7175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612900" indent="-179388" defTabSz="7175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070100" indent="-179388" defTabSz="7175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527300" indent="-179388" defTabSz="7175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2984500" indent="-179388" defTabSz="7175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441700" indent="-179388" defTabSz="7175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>
                  <a:defRPr/>
                </a:pPr>
                <a:endParaRPr lang="zh-CN" altLang="en-US" sz="3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>
                <a:spLocks noChangeArrowheads="1"/>
              </p:cNvSpPr>
              <p:nvPr/>
            </p:nvSpPr>
            <p:spPr bwMode="auto">
              <a:xfrm>
                <a:off x="-321485" y="-271807"/>
                <a:ext cx="10748193" cy="696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2" tIns="45715" rIns="91432" bIns="45715">
                <a:spAutoFit/>
              </a:bodyPr>
              <a:lstStyle>
                <a:lvl1pPr defTabSz="7175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582613" indent="-223838" defTabSz="7175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895350" indent="-177800" defTabSz="7175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254125" indent="-179388" defTabSz="7175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612900" indent="-179388" defTabSz="7175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070100" indent="-179388" defTabSz="7175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527300" indent="-179388" defTabSz="7175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2984500" indent="-179388" defTabSz="7175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441700" indent="-179388" defTabSz="7175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defRPr/>
                </a:pPr>
                <a:r>
                  <a:rPr lang="zh-CN" altLang="en-US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查阅</a:t>
                </a:r>
                <a:r>
                  <a:rPr lang="zh-CN" altLang="en-US" sz="3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资料：</a:t>
                </a:r>
                <a:r>
                  <a:rPr lang="pl-PL" altLang="zh-CN" sz="32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Fe</a:t>
                </a:r>
                <a:r>
                  <a:rPr lang="pl-PL" altLang="zh-CN" sz="3200" b="1" baseline="300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3+</a:t>
                </a:r>
                <a:r>
                  <a:rPr lang="zh-CN" altLang="zh-CN" sz="32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＋</a:t>
                </a:r>
                <a:r>
                  <a:rPr lang="pl-PL" altLang="zh-CN" sz="32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6SO</a:t>
                </a:r>
                <a:r>
                  <a:rPr lang="pl-PL" altLang="zh-CN" sz="3200" b="1" baseline="-250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l-PL" altLang="zh-CN" sz="32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32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pl-PL" altLang="zh-CN" sz="32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32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pl-PL" altLang="zh-CN" sz="32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Fe(SO</a:t>
                </a:r>
                <a:r>
                  <a:rPr lang="pl-PL" altLang="zh-CN" sz="3200" b="1" baseline="-250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l-PL" altLang="zh-CN" sz="32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zh-CN" sz="3200" b="1" baseline="-250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en-US" altLang="zh-CN" sz="3200" b="1" baseline="300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3+</a:t>
                </a:r>
                <a:r>
                  <a:rPr lang="pl-PL" altLang="zh-CN" sz="3200" b="1" baseline="300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altLang="zh-CN" sz="3200" b="1" baseline="30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" name="组合 5"/>
              <p:cNvGrpSpPr>
                <a:grpSpLocks/>
              </p:cNvGrpSpPr>
              <p:nvPr/>
            </p:nvGrpSpPr>
            <p:grpSpPr bwMode="auto">
              <a:xfrm>
                <a:off x="4830537" y="12732"/>
                <a:ext cx="1486247" cy="2541202"/>
                <a:chOff x="6858474" y="1657535"/>
                <a:chExt cx="2021239" cy="3384036"/>
              </a:xfrm>
            </p:grpSpPr>
            <p:sp>
              <p:nvSpPr>
                <p:cNvPr id="11" name="矩形 6"/>
                <p:cNvSpPr>
                  <a:spLocks noChangeArrowheads="1"/>
                </p:cNvSpPr>
                <p:nvPr/>
              </p:nvSpPr>
              <p:spPr bwMode="auto">
                <a:xfrm>
                  <a:off x="6858474" y="4518351"/>
                  <a:ext cx="1079468" cy="5232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429" algn="ctr">
                      <a:solidFill>
                        <a:srgbClr val="000000"/>
                      </a:solidFill>
                      <a:prstDash val="sysDash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1689" tIns="35844" rIns="71689" bIns="35844"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Georgia" pitchFamily="18" charset="0"/>
                    <a:ea typeface="方正舒体" pitchFamily="2" charset="-122"/>
                  </a:endParaRPr>
                </a:p>
              </p:txBody>
            </p:sp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49144" y="1657535"/>
                  <a:ext cx="930569" cy="352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3" name="TextBox 12"/>
          <p:cNvSpPr txBox="1"/>
          <p:nvPr/>
        </p:nvSpPr>
        <p:spPr>
          <a:xfrm>
            <a:off x="188536" y="2965614"/>
            <a:ext cx="87006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742950" indent="-742950">
              <a:defRPr/>
            </a:pPr>
            <a:r>
              <a:rPr lang="zh-CN" altLang="en-US" sz="3000" b="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思考：如何设计实验证明上述平衡体系存在？</a:t>
            </a:r>
            <a:endParaRPr lang="zh-CN" altLang="en-US" sz="3000" b="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536" y="3717469"/>
            <a:ext cx="8874371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742950" indent="-742950">
              <a:defRPr/>
            </a:pPr>
            <a:r>
              <a:rPr lang="zh-CN" altLang="en-US" sz="3000" b="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依据平衡移动原理，</a:t>
            </a:r>
            <a:endParaRPr lang="en-US" altLang="zh-CN" sz="3000" b="0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742950" indent="-742950">
              <a:defRPr/>
            </a:pPr>
            <a:r>
              <a:rPr lang="zh-CN" altLang="en-US" sz="3000" b="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可加入铁粉</a:t>
            </a:r>
            <a:r>
              <a:rPr lang="zh-CN" altLang="en-US" sz="3000" b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3000" b="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加热</a:t>
            </a:r>
            <a:r>
              <a:rPr lang="zh-CN" altLang="en-US" sz="3000" b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3000" b="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继续通</a:t>
            </a:r>
            <a:r>
              <a:rPr lang="en-US" altLang="zh-CN" sz="3000" b="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SO</a:t>
            </a:r>
            <a:r>
              <a:rPr lang="en-US" altLang="zh-CN" sz="3000" b="0" baseline="-250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3000" b="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通入</a:t>
            </a:r>
            <a:r>
              <a:rPr lang="en-US" altLang="zh-CN" sz="3000" b="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3000" b="0" baseline="-250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3000" b="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等</a:t>
            </a:r>
            <a:endParaRPr lang="en-US" altLang="zh-CN" sz="3000" b="0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742950" indent="-742950">
              <a:defRPr/>
            </a:pPr>
            <a:endParaRPr lang="en-US" altLang="zh-CN" sz="40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07156" y="188151"/>
            <a:ext cx="3469706" cy="2318924"/>
            <a:chOff x="250826" y="2274284"/>
            <a:chExt cx="8818646" cy="3419051"/>
          </a:xfrm>
        </p:grpSpPr>
        <p:pic>
          <p:nvPicPr>
            <p:cNvPr id="17" name="Picture 2" descr="C:\Users\admin\Desktop\新建文件夹\实验图片\20131115_10460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0" t="11024" r="37460" b="12592"/>
            <a:stretch>
              <a:fillRect/>
            </a:stretch>
          </p:blipFill>
          <p:spPr bwMode="auto">
            <a:xfrm>
              <a:off x="1185864" y="2357437"/>
              <a:ext cx="1443037" cy="2558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250826" y="2572941"/>
              <a:ext cx="1584324" cy="95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5" rIns="91432" bIns="45715">
              <a:spAutoFit/>
            </a:bodyPr>
            <a:lstStyle>
              <a:lvl1pPr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582613" indent="-22383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895350" indent="-177800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254125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612900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0701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5273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29845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4417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瞬间</a:t>
              </a:r>
            </a:p>
          </p:txBody>
        </p:sp>
        <p:pic>
          <p:nvPicPr>
            <p:cNvPr id="19" name="Picture 3" descr="C:\Users\admin\Desktop\新建文件夹\实验图片\20131115_10441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60" t="14301" r="36984" b="18095"/>
            <a:stretch>
              <a:fillRect/>
            </a:stretch>
          </p:blipFill>
          <p:spPr bwMode="auto">
            <a:xfrm>
              <a:off x="4302125" y="2274284"/>
              <a:ext cx="1438275" cy="258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 descr="C:\Users\admin\Desktop\新建文件夹\实验图片\20131116_19523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06" t="4655" r="22221" b="19363"/>
            <a:stretch>
              <a:fillRect/>
            </a:stretch>
          </p:blipFill>
          <p:spPr bwMode="auto">
            <a:xfrm>
              <a:off x="7216158" y="2308622"/>
              <a:ext cx="1439863" cy="2559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2700337" y="2561893"/>
              <a:ext cx="2017712" cy="95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5" rIns="91432" bIns="45715">
              <a:spAutoFit/>
            </a:bodyPr>
            <a:lstStyle>
              <a:lvl1pPr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582613" indent="-22383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895350" indent="-177800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254125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612900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0701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5273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29845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4417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约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5</a:t>
              </a:r>
            </a:p>
            <a:p>
              <a:pPr>
                <a:defRPr/>
              </a:pPr>
              <a:r>
                <a:rPr lang="zh-CN" alt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分钟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5781676" y="2521744"/>
              <a:ext cx="1584324" cy="136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5" rIns="91432" bIns="45715">
              <a:spAutoFit/>
            </a:bodyPr>
            <a:lstStyle>
              <a:lvl1pPr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582613" indent="-22383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895350" indent="-177800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254125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612900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0701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5273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29845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4417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第二天</a:t>
              </a:r>
            </a:p>
          </p:txBody>
        </p:sp>
        <p:sp>
          <p:nvSpPr>
            <p:cNvPr id="23" name="右箭头 22"/>
            <p:cNvSpPr>
              <a:spLocks noChangeArrowheads="1"/>
            </p:cNvSpPr>
            <p:nvPr/>
          </p:nvSpPr>
          <p:spPr bwMode="auto">
            <a:xfrm>
              <a:off x="2817813" y="3293269"/>
              <a:ext cx="1484312" cy="284560"/>
            </a:xfrm>
            <a:prstGeom prst="rightArrow">
              <a:avLst>
                <a:gd name="adj1" fmla="val 50000"/>
                <a:gd name="adj2" fmla="val 49825"/>
              </a:avLst>
            </a:prstGeom>
            <a:solidFill>
              <a:schemeClr val="accent1"/>
            </a:solidFill>
            <a:ln w="11429" algn="ctr">
              <a:solidFill>
                <a:srgbClr val="385320"/>
              </a:solidFill>
              <a:prstDash val="sysDash"/>
              <a:miter lim="800000"/>
              <a:headEnd/>
              <a:tailEnd/>
            </a:ln>
          </p:spPr>
          <p:txBody>
            <a:bodyPr lIns="91432" tIns="45715" rIns="91432" bIns="45715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Georgia" pitchFamily="18" charset="0"/>
                <a:ea typeface="方正舒体" pitchFamily="2" charset="-122"/>
              </a:endParaRPr>
            </a:p>
          </p:txBody>
        </p:sp>
        <p:sp>
          <p:nvSpPr>
            <p:cNvPr id="24" name="右箭头 23"/>
            <p:cNvSpPr>
              <a:spLocks noChangeArrowheads="1"/>
            </p:cNvSpPr>
            <p:nvPr/>
          </p:nvSpPr>
          <p:spPr bwMode="auto">
            <a:xfrm>
              <a:off x="5946807" y="3281553"/>
              <a:ext cx="1106488" cy="283369"/>
            </a:xfrm>
            <a:prstGeom prst="rightArrow">
              <a:avLst>
                <a:gd name="adj1" fmla="val 50000"/>
                <a:gd name="adj2" fmla="val 50165"/>
              </a:avLst>
            </a:prstGeom>
            <a:solidFill>
              <a:schemeClr val="accent1"/>
            </a:solidFill>
            <a:ln w="11429" algn="ctr">
              <a:solidFill>
                <a:srgbClr val="385320"/>
              </a:solidFill>
              <a:prstDash val="sysDash"/>
              <a:miter lim="800000"/>
              <a:headEnd/>
              <a:tailEnd/>
            </a:ln>
          </p:spPr>
          <p:txBody>
            <a:bodyPr lIns="91432" tIns="45715" rIns="91432" bIns="45715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Georgia" pitchFamily="18" charset="0"/>
                <a:ea typeface="方正舒体" pitchFamily="2" charset="-122"/>
              </a:endParaRP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1367633" y="4873448"/>
              <a:ext cx="1079499" cy="5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5" rIns="91432" bIns="45715">
              <a:spAutoFit/>
            </a:bodyPr>
            <a:lstStyle>
              <a:lvl1pPr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582613" indent="-22383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895350" indent="-177800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254125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612900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0701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5273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29845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4417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红</a:t>
              </a: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7369258" y="4799608"/>
              <a:ext cx="1700214" cy="5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5" rIns="91432" bIns="45715">
              <a:spAutoFit/>
            </a:bodyPr>
            <a:lstStyle>
              <a:lvl1pPr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582613" indent="-22383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895350" indent="-177800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254125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612900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0701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5273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29845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4417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浅绿</a:t>
              </a:r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3836987" y="4740391"/>
              <a:ext cx="3636963" cy="95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5" rIns="91432" bIns="45715">
              <a:spAutoFit/>
            </a:bodyPr>
            <a:lstStyle>
              <a:lvl1pPr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582613" indent="-22383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895350" indent="-177800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254125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612900" indent="-179388" defTabSz="7175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0701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5273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29845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441700" indent="-179388" defTabSz="717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红色逐渐</a:t>
              </a:r>
              <a:endParaRPr lang="en-US" altLang="zh-C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>
                <a:defRPr/>
              </a:pPr>
              <a:r>
                <a:rPr lang="zh-CN" altLang="en-US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褪去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80430" y="1097395"/>
            <a:ext cx="5126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0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实验探究</a:t>
            </a:r>
            <a:r>
              <a:rPr lang="en-US" altLang="zh-CN" sz="30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30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无丁</a:t>
            </a:r>
            <a:r>
              <a:rPr lang="zh-CN" altLang="en-US" sz="3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达尔效应</a:t>
            </a:r>
            <a:endParaRPr lang="en-US" altLang="zh-CN" sz="30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CN" altLang="en-US" sz="30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   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53590" y="1170349"/>
            <a:ext cx="69475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altLang="zh-CN" sz="30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CN" altLang="en-US" sz="30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  结论：猜想不</a:t>
            </a:r>
            <a:r>
              <a:rPr lang="zh-CN" altLang="en-US" sz="3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成立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224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1570</Words>
  <Application>Microsoft Office PowerPoint</Application>
  <PresentationFormat>全屏显示(16:9)</PresentationFormat>
  <Paragraphs>190</Paragraphs>
  <Slides>18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1_Office 主题​​</vt:lpstr>
      <vt:lpstr>实验探究1 （以S化合物为主线）</vt:lpstr>
      <vt:lpstr>回顾2010—2019年北京高考对S及其化合物实验考查 </vt:lpstr>
      <vt:lpstr>PowerPoint 演示文稿</vt:lpstr>
      <vt:lpstr>PowerPoint 演示文稿</vt:lpstr>
      <vt:lpstr>PowerPoint 演示文稿</vt:lpstr>
      <vt:lpstr>PowerPoint 演示文稿</vt:lpstr>
      <vt:lpstr>例1.探究SO2与FeCl3溶液的反应</vt:lpstr>
      <vt:lpstr>例1.探究SO2与FeCl3溶液的反应 </vt:lpstr>
      <vt:lpstr>例1.探究SO2与FeCl3溶液的反应 </vt:lpstr>
      <vt:lpstr>例1.探究SO2与FeCl3溶液的反应 </vt:lpstr>
      <vt:lpstr>例2. 2011-北京理综-27 甲、乙两同学为探究SO2与可溶性钡的强酸盐能否反应生成白色BaSO3沉淀，用下图所示装置进行实验（夹持装置和A中热装置已略，气密性已检验）。 </vt:lpstr>
      <vt:lpstr>例2. 2011-北京理综-27甲、乙两同学为探究SO2与可溶性钡的强酸盐能否反应生成白色BaSO3沉淀，用下图所示装置进行实验（夹持装置和A中热装置已略，气密性已检验）。 </vt:lpstr>
      <vt:lpstr>例2. 2011-北京理综-27甲、乙两同学为探究SO2与可溶性钡的强酸盐能否反应生成白色BaSO3沉淀，用下图所示装置进行实验（夹持装置和A中热装置已略，气密性已检验）。 </vt:lpstr>
      <vt:lpstr>PowerPoint 演示文稿</vt:lpstr>
      <vt:lpstr>PowerPoint 演示文稿</vt:lpstr>
      <vt:lpstr>PowerPoint 演示文稿</vt:lpstr>
      <vt:lpstr>解决探究性实验的一般步骤和方法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User</cp:lastModifiedBy>
  <cp:revision>74</cp:revision>
  <dcterms:created xsi:type="dcterms:W3CDTF">2020-02-01T11:21:51Z</dcterms:created>
  <dcterms:modified xsi:type="dcterms:W3CDTF">2020-02-09T10:45:47Z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