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272" r:id="rId3"/>
    <p:sldId id="273" r:id="rId4"/>
    <p:sldId id="275" r:id="rId5"/>
    <p:sldId id="290" r:id="rId6"/>
    <p:sldId id="283" r:id="rId7"/>
    <p:sldId id="296" r:id="rId8"/>
    <p:sldId id="291" r:id="rId9"/>
    <p:sldId id="284" r:id="rId10"/>
    <p:sldId id="294" r:id="rId11"/>
    <p:sldId id="297" r:id="rId12"/>
    <p:sldId id="295" r:id="rId13"/>
    <p:sldId id="287" r:id="rId14"/>
    <p:sldId id="286" r:id="rId15"/>
    <p:sldId id="285" r:id="rId16"/>
    <p:sldId id="288" r:id="rId17"/>
    <p:sldId id="289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9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7749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54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30.png"/><Relationship Id="rId7" Type="http://schemas.openxmlformats.org/officeDocument/2006/relationships/image" Target="../media/image26.w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33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4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40145" y="1883264"/>
            <a:ext cx="5412105" cy="16977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有机推断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b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</a:b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认识典型高分子、大分子及其在</a:t>
            </a:r>
            <a:r>
              <a:rPr lang="en-US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/>
            </a:r>
            <a:br>
              <a:rPr lang="en-US" altLang="zh-CN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</a:br>
            <a:r>
              <a:rPr lang="zh-CN" altLang="en-US" sz="1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合成中的重排及官能团保护相关问题</a:t>
            </a:r>
            <a:endParaRPr lang="zh-CN" altLang="en-US" sz="16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十二年级化学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07387" y="3862851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奚梅梅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6" y="512983"/>
            <a:ext cx="8360228" cy="45628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任务二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认识典型大分子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16224" y="12036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7469" y="488983"/>
            <a:ext cx="2621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2017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年北京高考</a:t>
            </a:r>
            <a:endParaRPr lang="zh-CN" altLang="en-US" b="1" dirty="0"/>
          </a:p>
        </p:txBody>
      </p:sp>
      <p:sp>
        <p:nvSpPr>
          <p:cNvPr id="3" name="圆角矩形 2"/>
          <p:cNvSpPr/>
          <p:nvPr/>
        </p:nvSpPr>
        <p:spPr>
          <a:xfrm>
            <a:off x="713792" y="775699"/>
            <a:ext cx="5145832" cy="3498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221892"/>
              </p:ext>
            </p:extLst>
          </p:nvPr>
        </p:nvGraphicFramePr>
        <p:xfrm>
          <a:off x="1152331" y="953059"/>
          <a:ext cx="514958" cy="45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3" name="Document" r:id="rId4" imgW="581040" imgH="514440" progId="ChemWindow.Document">
                  <p:embed/>
                </p:oleObj>
              </mc:Choice>
              <mc:Fallback>
                <p:oleObj name="Document" r:id="rId4" imgW="58104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2331" y="953059"/>
                        <a:ext cx="514958" cy="455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9266"/>
              </p:ext>
            </p:extLst>
          </p:nvPr>
        </p:nvGraphicFramePr>
        <p:xfrm>
          <a:off x="2197037" y="888196"/>
          <a:ext cx="994058" cy="52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4" name="Document" r:id="rId6" imgW="1285920" imgH="676440" progId="ChemWindow.Document">
                  <p:embed/>
                </p:oleObj>
              </mc:Choice>
              <mc:Fallback>
                <p:oleObj name="Document" r:id="rId6" imgW="1285920" imgH="676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7037" y="888196"/>
                        <a:ext cx="994058" cy="52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9800"/>
              </p:ext>
            </p:extLst>
          </p:nvPr>
        </p:nvGraphicFramePr>
        <p:xfrm>
          <a:off x="3256529" y="825424"/>
          <a:ext cx="1021934" cy="55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5" name="Document" r:id="rId8" imgW="1238400" imgH="676440" progId="ChemWindow.Document">
                  <p:embed/>
                </p:oleObj>
              </mc:Choice>
              <mc:Fallback>
                <p:oleObj name="Document" r:id="rId8" imgW="1238400" imgH="676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6529" y="825424"/>
                        <a:ext cx="1021934" cy="55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31219"/>
              </p:ext>
            </p:extLst>
          </p:nvPr>
        </p:nvGraphicFramePr>
        <p:xfrm>
          <a:off x="4719936" y="704486"/>
          <a:ext cx="1139688" cy="67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6" name="Document" r:id="rId10" imgW="1143000" imgH="676440" progId="ChemWindow.Document">
                  <p:embed/>
                </p:oleObj>
              </mc:Choice>
              <mc:Fallback>
                <p:oleObj name="Document" r:id="rId10" imgW="1143000" imgH="676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19936" y="704486"/>
                        <a:ext cx="1139688" cy="67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6" y="2243000"/>
            <a:ext cx="2825401" cy="582284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312576" y="2274675"/>
            <a:ext cx="2827175" cy="58982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38342"/>
              </p:ext>
            </p:extLst>
          </p:nvPr>
        </p:nvGraphicFramePr>
        <p:xfrm>
          <a:off x="5069441" y="2313992"/>
          <a:ext cx="1607107" cy="37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7" name="Document" r:id="rId13" imgW="1933560" imgH="447840" progId="ChemWindow.Document">
                  <p:embed/>
                </p:oleObj>
              </mc:Choice>
              <mc:Fallback>
                <p:oleObj name="Document" r:id="rId13" imgW="1933560" imgH="4478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69441" y="2313992"/>
                        <a:ext cx="1607107" cy="372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>
            <a:off x="5673013" y="2291043"/>
            <a:ext cx="171" cy="41798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733661" y="573455"/>
            <a:ext cx="171" cy="41798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884366" y="1572208"/>
            <a:ext cx="325589" cy="21927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777065" y="1073020"/>
            <a:ext cx="662474" cy="4198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6806682" y="1833465"/>
            <a:ext cx="1273628" cy="200608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任务二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认识典型大分子</a:t>
            </a:r>
            <a:endParaRPr lang="zh-CN" altLang="en-US" sz="2400" dirty="0"/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47350"/>
              </p:ext>
            </p:extLst>
          </p:nvPr>
        </p:nvGraphicFramePr>
        <p:xfrm>
          <a:off x="295420" y="1842821"/>
          <a:ext cx="1139688" cy="67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2" name="Document" r:id="rId3" imgW="1143000" imgH="676440" progId="ChemWindow.Document">
                  <p:embed/>
                </p:oleObj>
              </mc:Choice>
              <mc:Fallback>
                <p:oleObj name="Document" r:id="rId3" imgW="1143000" imgH="676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420" y="1842821"/>
                        <a:ext cx="1139688" cy="674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18485"/>
              </p:ext>
            </p:extLst>
          </p:nvPr>
        </p:nvGraphicFramePr>
        <p:xfrm>
          <a:off x="169457" y="3139753"/>
          <a:ext cx="1607107" cy="37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3" name="Document" r:id="rId5" imgW="1933560" imgH="447840" progId="ChemWindow.Document">
                  <p:embed/>
                </p:oleObj>
              </mc:Choice>
              <mc:Fallback>
                <p:oleObj name="Document" r:id="rId5" imgW="1933560" imgH="4478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457" y="3139753"/>
                        <a:ext cx="1607107" cy="372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86323"/>
              </p:ext>
            </p:extLst>
          </p:nvPr>
        </p:nvGraphicFramePr>
        <p:xfrm>
          <a:off x="7410305" y="2148318"/>
          <a:ext cx="1543779" cy="103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4" name="Document" r:id="rId7" imgW="1504800" imgH="1009800" progId="ChemWindow.Document">
                  <p:embed/>
                </p:oleObj>
              </mc:Choice>
              <mc:Fallback>
                <p:oleObj name="Document" r:id="rId7" imgW="1504800" imgH="10098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10305" y="2148318"/>
                        <a:ext cx="1543779" cy="103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左大括号 13"/>
          <p:cNvSpPr/>
          <p:nvPr/>
        </p:nvSpPr>
        <p:spPr>
          <a:xfrm flipH="1">
            <a:off x="1824131" y="1796144"/>
            <a:ext cx="270589" cy="1679510"/>
          </a:xfrm>
          <a:prstGeom prst="leftBrace">
            <a:avLst>
              <a:gd name="adj1" fmla="val 39656"/>
              <a:gd name="adj2" fmla="val 5153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155370" y="2666168"/>
            <a:ext cx="186615" cy="2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341982" y="1981200"/>
            <a:ext cx="1" cy="14151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341982" y="3396343"/>
            <a:ext cx="6811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2341982" y="1981200"/>
            <a:ext cx="6811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24493" y="512983"/>
            <a:ext cx="2621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2017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年北京高考</a:t>
            </a:r>
            <a:endParaRPr lang="zh-CN" altLang="en-US" b="1" dirty="0"/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61248"/>
              </p:ext>
            </p:extLst>
          </p:nvPr>
        </p:nvGraphicFramePr>
        <p:xfrm>
          <a:off x="3023118" y="1517975"/>
          <a:ext cx="13811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5" name="Document" r:id="rId9" imgW="1380960" imgH="1009800" progId="ChemWindow.Document">
                  <p:embed/>
                </p:oleObj>
              </mc:Choice>
              <mc:Fallback>
                <p:oleObj name="Document" r:id="rId9" imgW="1380960" imgH="10098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3118" y="1517975"/>
                        <a:ext cx="13811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66653"/>
              </p:ext>
            </p:extLst>
          </p:nvPr>
        </p:nvGraphicFramePr>
        <p:xfrm>
          <a:off x="5352907" y="1513311"/>
          <a:ext cx="1304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6" name="Document" r:id="rId11" imgW="1305000" imgH="914400" progId="ChemWindow.Document">
                  <p:embed/>
                </p:oleObj>
              </mc:Choice>
              <mc:Fallback>
                <p:oleObj name="Document" r:id="rId11" imgW="1305000" imgH="9144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52907" y="1513311"/>
                        <a:ext cx="13049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直接箭头连接符 36"/>
          <p:cNvCxnSpPr/>
          <p:nvPr/>
        </p:nvCxnSpPr>
        <p:spPr>
          <a:xfrm>
            <a:off x="4519125" y="1981200"/>
            <a:ext cx="6811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6564077" y="2005905"/>
            <a:ext cx="789993" cy="3481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98871"/>
              </p:ext>
            </p:extLst>
          </p:nvPr>
        </p:nvGraphicFramePr>
        <p:xfrm>
          <a:off x="3023118" y="2834368"/>
          <a:ext cx="16954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" name="Document" r:id="rId13" imgW="1695600" imgH="1123920" progId="ChemWindow.Document">
                  <p:embed/>
                </p:oleObj>
              </mc:Choice>
              <mc:Fallback>
                <p:oleObj name="Document" r:id="rId13" imgW="1695600" imgH="112392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23118" y="2834368"/>
                        <a:ext cx="169545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接箭头连接符 40"/>
          <p:cNvCxnSpPr/>
          <p:nvPr/>
        </p:nvCxnSpPr>
        <p:spPr>
          <a:xfrm>
            <a:off x="4596027" y="3325797"/>
            <a:ext cx="6811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866439"/>
              </p:ext>
            </p:extLst>
          </p:nvPr>
        </p:nvGraphicFramePr>
        <p:xfrm>
          <a:off x="5358296" y="2846645"/>
          <a:ext cx="1304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" name="Document" r:id="rId15" imgW="1305000" imgH="914400" progId="ChemWindow.Document">
                  <p:embed/>
                </p:oleObj>
              </mc:Choice>
              <mc:Fallback>
                <p:oleObj name="Document" r:id="rId15" imgW="1305000" imgH="9144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58296" y="2846645"/>
                        <a:ext cx="13049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接箭头连接符 42"/>
          <p:cNvCxnSpPr/>
          <p:nvPr/>
        </p:nvCxnSpPr>
        <p:spPr>
          <a:xfrm flipV="1">
            <a:off x="6602954" y="2772985"/>
            <a:ext cx="751116" cy="5528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398218" y="30885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50"/>
                </a:solidFill>
              </a:rPr>
              <a:t>加成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315742" y="166090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酯交换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734081" y="184282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消去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606903" y="300733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B050"/>
                </a:solidFill>
              </a:rPr>
              <a:t>酯交换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619301" y="266616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50"/>
                </a:solidFill>
              </a:rPr>
              <a:t>消去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98573" y="164225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加成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任务二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认识典型大分子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06894" y="11344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510455" y="600632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小结：学法指导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469" y="4255381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③</a:t>
            </a:r>
            <a:r>
              <a:rPr lang="zh-CN" altLang="en-US" dirty="0" smtClean="0"/>
              <a:t>分析成键断键机理，找准成键断键位置。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676469" y="193143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①读懂与结构相关联的信息</a:t>
            </a:r>
            <a:endParaRPr lang="zh-CN" altLang="en-US" dirty="0"/>
          </a:p>
        </p:txBody>
      </p:sp>
      <p:sp>
        <p:nvSpPr>
          <p:cNvPr id="3" name="左大括号 2"/>
          <p:cNvSpPr/>
          <p:nvPr/>
        </p:nvSpPr>
        <p:spPr>
          <a:xfrm>
            <a:off x="3698873" y="1482595"/>
            <a:ext cx="195943" cy="1267017"/>
          </a:xfrm>
          <a:prstGeom prst="leftBrace">
            <a:avLst>
              <a:gd name="adj1" fmla="val 32197"/>
              <a:gd name="adj2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32855" y="12894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分子式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935965" y="17731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反应条件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932855" y="22122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谱图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934114" y="26147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已知新信息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76469" y="342000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②</a:t>
            </a:r>
            <a:r>
              <a:rPr lang="zh-CN" altLang="en-US" dirty="0" smtClean="0"/>
              <a:t>对比反应前后结构变化。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71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任务三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关注有机合成中的细节：重排和官能团保护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16224" y="12036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8808" y="673650"/>
            <a:ext cx="33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年朝阳期末第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endParaRPr lang="zh-CN" alt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06489" y="1304675"/>
            <a:ext cx="61093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066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066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一定条件下，有机化合物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Y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可发生重排反应：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066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61" name="图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1" y="1896533"/>
            <a:ext cx="290353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0065" y="3161415"/>
            <a:ext cx="4666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下列说法不正确的是</a:t>
            </a:r>
            <a:endParaRPr kumimoji="0" lang="zh-CN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互为同分异构体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 X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最多能与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 H</a:t>
            </a:r>
            <a:r>
              <a:rPr kumimoji="0" lang="en-US" altLang="zh-CN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发生加成反应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 Y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最多能与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mol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NaOH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发生反应</a:t>
            </a:r>
            <a:endParaRPr kumimoji="0" lang="zh-CN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．通过调控温度可以得到不同的目标产物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1634" y="3900079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化学反应的发生</a:t>
            </a:r>
            <a:r>
              <a:rPr lang="zh-CN" altLang="en-US" sz="2000" dirty="0" smtClean="0">
                <a:solidFill>
                  <a:srgbClr val="FF0000"/>
                </a:solidFill>
              </a:rPr>
              <a:t>是有条件</a:t>
            </a:r>
            <a:r>
              <a:rPr lang="zh-CN" altLang="en-US" sz="2000" dirty="0" smtClean="0">
                <a:solidFill>
                  <a:srgbClr val="FF0000"/>
                </a:solidFill>
              </a:rPr>
              <a:t>的；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条件</a:t>
            </a:r>
            <a:r>
              <a:rPr lang="zh-CN" altLang="en-US" sz="2000" dirty="0" smtClean="0">
                <a:solidFill>
                  <a:srgbClr val="FF0000"/>
                </a:solidFill>
              </a:rPr>
              <a:t>不同，产物不同。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1634" y="920581"/>
            <a:ext cx="3615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FF"/>
                </a:solidFill>
              </a:rPr>
              <a:t>一般</a:t>
            </a:r>
            <a:r>
              <a:rPr lang="zh-CN" altLang="en-US" dirty="0" smtClean="0">
                <a:solidFill>
                  <a:srgbClr val="0000FF"/>
                </a:solidFill>
              </a:rPr>
              <a:t>有机</a:t>
            </a:r>
            <a:r>
              <a:rPr lang="zh-CN" altLang="en-US" dirty="0" smtClean="0">
                <a:solidFill>
                  <a:srgbClr val="FF0000"/>
                </a:solidFill>
              </a:rPr>
              <a:t>重排</a:t>
            </a:r>
            <a:r>
              <a:rPr lang="zh-CN" altLang="en-US" dirty="0" smtClean="0">
                <a:solidFill>
                  <a:srgbClr val="0000FF"/>
                </a:solidFill>
              </a:rPr>
              <a:t>反应</a:t>
            </a:r>
            <a:r>
              <a:rPr lang="zh-CN" altLang="en-US" dirty="0">
                <a:solidFill>
                  <a:srgbClr val="0000FF"/>
                </a:solidFill>
              </a:rPr>
              <a:t>只涉及到分子中个别原子或原子团，而碳骨胳不起变化。但某些有机化合物的分子，在试剂的作用或其他因素影响下，使其发生某些基团转移或分子内碳原子骨胳的</a:t>
            </a:r>
            <a:r>
              <a:rPr lang="zh-CN" altLang="en-US" dirty="0" smtClean="0">
                <a:solidFill>
                  <a:srgbClr val="0000FF"/>
                </a:solidFill>
              </a:rPr>
              <a:t>改变。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任务三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关注有机合成中的细节：重排和官能团保护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16224" y="12036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820" y="56931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年北京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" y="938650"/>
            <a:ext cx="5447177" cy="41312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45000" y="186145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1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3984" y="187126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2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8081" y="208651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3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63621" y="185568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5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2223" y="229693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4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67718" y="187396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6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6365" y="230495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7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04268" y="1695016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1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16709" y="203018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2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28544" y="230442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3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13679" y="235151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4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20723" y="1907850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5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00344" y="17402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6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81038" y="17402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</a:rPr>
              <a:t>7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63078" y="3349690"/>
            <a:ext cx="802417" cy="72312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277902"/>
              </p:ext>
            </p:extLst>
          </p:nvPr>
        </p:nvGraphicFramePr>
        <p:xfrm>
          <a:off x="5748090" y="3349690"/>
          <a:ext cx="2857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Document" r:id="rId4" imgW="2857680" imgH="590400" progId="ChemWindow.Document">
                  <p:embed/>
                </p:oleObj>
              </mc:Choice>
              <mc:Fallback>
                <p:oleObj name="Document" r:id="rId4" imgW="2857680" imgH="5904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8090" y="3349690"/>
                        <a:ext cx="28575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2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任务三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关注有机合成中的细节：重排和官能团保护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08808" y="67365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1022220" y="2144195"/>
            <a:ext cx="5672493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有学生建议，将</a:t>
            </a:r>
            <a:r>
              <a:rPr lang="en-US" altLang="zh-CN" dirty="0"/>
              <a:t>M→N</a:t>
            </a:r>
            <a:r>
              <a:rPr lang="zh-CN" altLang="zh-CN" dirty="0"/>
              <a:t>的转化用</a:t>
            </a:r>
            <a:r>
              <a:rPr lang="en-US" altLang="zh-CN" dirty="0"/>
              <a:t>KMnO</a:t>
            </a:r>
            <a:r>
              <a:rPr lang="en-US" altLang="zh-CN" baseline="-25000" dirty="0"/>
              <a:t>4</a:t>
            </a:r>
            <a:r>
              <a:rPr lang="en-US" altLang="zh-CN" dirty="0"/>
              <a:t>(H</a:t>
            </a:r>
            <a:r>
              <a:rPr lang="en-US" altLang="zh-CN" baseline="30000" dirty="0"/>
              <a:t>+</a:t>
            </a:r>
            <a:r>
              <a:rPr lang="en-US" altLang="zh-CN" dirty="0"/>
              <a:t>)</a:t>
            </a:r>
            <a:r>
              <a:rPr lang="zh-CN" altLang="zh-CN" dirty="0"/>
              <a:t>代替</a:t>
            </a:r>
            <a:r>
              <a:rPr lang="en-US" altLang="zh-CN" dirty="0"/>
              <a:t>O</a:t>
            </a:r>
            <a:r>
              <a:rPr lang="en-US" altLang="zh-CN" baseline="-25000" dirty="0"/>
              <a:t>2</a:t>
            </a:r>
            <a:r>
              <a:rPr lang="zh-CN" altLang="zh-CN" dirty="0"/>
              <a:t>，老师认为不合理，原因是</a:t>
            </a:r>
            <a:r>
              <a:rPr lang="en-US" altLang="zh-CN" dirty="0"/>
              <a:t>_______</a:t>
            </a:r>
            <a:r>
              <a:rPr lang="zh-CN" altLang="zh-CN" dirty="0"/>
              <a:t>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022220" y="3102632"/>
            <a:ext cx="60503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M→N 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的转化只氧化了醛基而碳碳双键没有被氧化</a:t>
            </a:r>
            <a:r>
              <a:rPr lang="zh-CN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KMnO</a:t>
            </a:r>
            <a:r>
              <a:rPr lang="en-US" altLang="zh-CN" kern="1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(H</a:t>
            </a:r>
            <a:r>
              <a:rPr lang="en-US" altLang="zh-CN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氧化性强，在氧化醛基的同时，还可以氧化碳碳双键</a:t>
            </a:r>
            <a:endParaRPr lang="zh-CN" altLang="en-US" dirty="0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19677"/>
              </p:ext>
            </p:extLst>
          </p:nvPr>
        </p:nvGraphicFramePr>
        <p:xfrm>
          <a:off x="1106197" y="1025366"/>
          <a:ext cx="1790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Document" r:id="rId3" imgW="1790640" imgH="514440" progId="ChemWindow.Document">
                  <p:embed/>
                </p:oleObj>
              </mc:Choice>
              <mc:Fallback>
                <p:oleObj name="Document" r:id="rId3" imgW="179064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6197" y="1025366"/>
                        <a:ext cx="17907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45154"/>
              </p:ext>
            </p:extLst>
          </p:nvPr>
        </p:nvGraphicFramePr>
        <p:xfrm>
          <a:off x="4496413" y="1010056"/>
          <a:ext cx="1905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Document" r:id="rId5" imgW="1905120" imgH="514440" progId="ChemWindow.Document">
                  <p:embed/>
                </p:oleObj>
              </mc:Choice>
              <mc:Fallback>
                <p:oleObj name="Document" r:id="rId5" imgW="190512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6413" y="1010056"/>
                        <a:ext cx="19050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接箭头连接符 17"/>
          <p:cNvCxnSpPr/>
          <p:nvPr/>
        </p:nvCxnSpPr>
        <p:spPr>
          <a:xfrm flipV="1">
            <a:off x="3060571" y="1267231"/>
            <a:ext cx="1380931" cy="153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450433" y="856010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O</a:t>
            </a:r>
            <a:r>
              <a:rPr lang="en-US" altLang="zh-CN" sz="1400" baseline="-25000" dirty="0" smtClean="0"/>
              <a:t>2</a:t>
            </a:r>
            <a:endParaRPr lang="zh-CN" altLang="en-US" sz="1400" baseline="-25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3157084" y="129787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催化剂</a:t>
            </a:r>
            <a:r>
              <a:rPr lang="en-US" altLang="zh-CN" dirty="0" smtClean="0"/>
              <a:t>/</a:t>
            </a:r>
            <a:r>
              <a:rPr lang="zh-CN" altLang="en-US" dirty="0" smtClean="0"/>
              <a:t>△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13034" y="16473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333584" y="160888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40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任务三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关注有机合成中的细节：重排和官能团保护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496489" y="123411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8808" y="67365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b="1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95516" y="3085721"/>
            <a:ext cx="8263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合成路线中设计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zh-CN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两步反应的目的是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6082" name="图片 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50" y="729068"/>
            <a:ext cx="1300825" cy="2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1" name="图片 2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97" y="1876567"/>
            <a:ext cx="6519340" cy="8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95516" y="715196"/>
            <a:ext cx="32367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工业上用甲苯生产对羟基苯甲酸乙酯：</a:t>
            </a:r>
            <a:endParaRPr kumimoji="0" lang="zh-CN" altLang="zh-C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95516" y="1234119"/>
            <a:ext cx="65662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下列反应</a:t>
            </a:r>
            <a:r>
              <a:rPr kumimoji="0" lang="zh-CN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⑥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是其合成过程，其中某些反应条件及部分反应物或生成物未注明。</a:t>
            </a:r>
            <a:endParaRPr kumimoji="0" lang="zh-CN" altLang="en-US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59194" y="33896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6086" name="图片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36" y="1500182"/>
            <a:ext cx="381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818536" y="1519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95516" y="3789019"/>
            <a:ext cx="7943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由于甲基要氧化为羧基，而酚羟基也比较容易被氧化，反应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⑤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的目的是：保护酚羟基，防止被氧化。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67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</a:rPr>
              <a:t>小结</a:t>
            </a:r>
            <a:r>
              <a:rPr lang="en-US" altLang="zh-CN" sz="2400" dirty="0" smtClean="0">
                <a:solidFill>
                  <a:srgbClr val="FF0000"/>
                </a:solidFill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</a:rPr>
              <a:t>有机推断解题策略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05140" y="11870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75599" y="228204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有机推断</a:t>
            </a:r>
            <a:endParaRPr lang="en-US" altLang="zh-CN" dirty="0" smtClean="0"/>
          </a:p>
          <a:p>
            <a:r>
              <a:rPr lang="zh-CN" altLang="en-US" dirty="0" smtClean="0"/>
              <a:t>解题策略</a:t>
            </a:r>
            <a:endParaRPr lang="zh-CN" altLang="en-US" dirty="0"/>
          </a:p>
        </p:txBody>
      </p:sp>
      <p:sp>
        <p:nvSpPr>
          <p:cNvPr id="8" name="左大括号 7"/>
          <p:cNvSpPr/>
          <p:nvPr/>
        </p:nvSpPr>
        <p:spPr>
          <a:xfrm>
            <a:off x="1842362" y="1358856"/>
            <a:ext cx="272247" cy="2492706"/>
          </a:xfrm>
          <a:prstGeom prst="leftBrace">
            <a:avLst>
              <a:gd name="adj1" fmla="val 32197"/>
              <a:gd name="adj2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38306" y="103569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对比原料和</a:t>
            </a:r>
            <a:endParaRPr lang="en-US" altLang="zh-CN" dirty="0" smtClean="0"/>
          </a:p>
          <a:p>
            <a:r>
              <a:rPr lang="zh-CN" altLang="en-US" dirty="0" smtClean="0"/>
              <a:t>目标产物的差异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058310" y="232719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确定中间体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137577" y="36478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合成方法</a:t>
            </a:r>
            <a:endParaRPr lang="zh-CN" altLang="en-US" dirty="0"/>
          </a:p>
        </p:txBody>
      </p:sp>
      <p:sp>
        <p:nvSpPr>
          <p:cNvPr id="14" name="左大括号 13"/>
          <p:cNvSpPr/>
          <p:nvPr/>
        </p:nvSpPr>
        <p:spPr>
          <a:xfrm>
            <a:off x="3879948" y="837545"/>
            <a:ext cx="195943" cy="1112921"/>
          </a:xfrm>
          <a:prstGeom prst="leftBrace">
            <a:avLst>
              <a:gd name="adj1" fmla="val 32197"/>
              <a:gd name="adj2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075891" y="6437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碳价变化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046373" y="1784941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官能团变化</a:t>
            </a:r>
            <a:endParaRPr lang="zh-CN" altLang="en-US" dirty="0"/>
          </a:p>
        </p:txBody>
      </p:sp>
      <p:sp>
        <p:nvSpPr>
          <p:cNvPr id="17" name="左大括号 16"/>
          <p:cNvSpPr/>
          <p:nvPr/>
        </p:nvSpPr>
        <p:spPr>
          <a:xfrm>
            <a:off x="5240287" y="505498"/>
            <a:ext cx="166425" cy="770901"/>
          </a:xfrm>
          <a:prstGeom prst="leftBrace">
            <a:avLst>
              <a:gd name="adj1" fmla="val 32197"/>
              <a:gd name="adj2" fmla="val 42811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350097" y="2967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碳链数目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354272" y="1035394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链</a:t>
            </a:r>
            <a:r>
              <a:rPr lang="zh-CN" altLang="en-US" dirty="0" smtClean="0"/>
              <a:t>状与环状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366088" y="671603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支链</a:t>
            </a:r>
          </a:p>
        </p:txBody>
      </p:sp>
      <p:sp>
        <p:nvSpPr>
          <p:cNvPr id="21" name="左大括号 20"/>
          <p:cNvSpPr/>
          <p:nvPr/>
        </p:nvSpPr>
        <p:spPr>
          <a:xfrm>
            <a:off x="5415967" y="1613349"/>
            <a:ext cx="148020" cy="725057"/>
          </a:xfrm>
          <a:prstGeom prst="leftBrace">
            <a:avLst>
              <a:gd name="adj1" fmla="val 32197"/>
              <a:gd name="adj2" fmla="val 50000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567291" y="14383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种类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5567290" y="2146216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数量</a:t>
            </a:r>
            <a:endParaRPr lang="zh-CN" altLang="en-US" dirty="0"/>
          </a:p>
        </p:txBody>
      </p:sp>
      <p:sp>
        <p:nvSpPr>
          <p:cNvPr id="24" name="左大括号 23"/>
          <p:cNvSpPr/>
          <p:nvPr/>
        </p:nvSpPr>
        <p:spPr>
          <a:xfrm>
            <a:off x="3308473" y="3183122"/>
            <a:ext cx="177331" cy="1588382"/>
          </a:xfrm>
          <a:prstGeom prst="leftBrace">
            <a:avLst>
              <a:gd name="adj1" fmla="val 32197"/>
              <a:gd name="adj2" fmla="val 42811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434274" y="281681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碳架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构造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3434274" y="444833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已知新信息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的迁移应用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423921" y="369656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官能团引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入与转化</a:t>
            </a:r>
            <a:endParaRPr lang="zh-CN" altLang="en-US" dirty="0"/>
          </a:p>
        </p:txBody>
      </p:sp>
      <p:sp>
        <p:nvSpPr>
          <p:cNvPr id="28" name="左大括号 27"/>
          <p:cNvSpPr/>
          <p:nvPr/>
        </p:nvSpPr>
        <p:spPr>
          <a:xfrm>
            <a:off x="4134065" y="2748579"/>
            <a:ext cx="166425" cy="770901"/>
          </a:xfrm>
          <a:prstGeom prst="leftBrace">
            <a:avLst>
              <a:gd name="adj1" fmla="val 32197"/>
              <a:gd name="adj2" fmla="val 42811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235861" y="25155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碳链变短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248050" y="3278475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成环与开环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243875" y="29091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碳</a:t>
            </a:r>
            <a:r>
              <a:rPr lang="zh-CN" altLang="en-US" dirty="0" smtClean="0"/>
              <a:t>链增长</a:t>
            </a:r>
            <a:endParaRPr lang="zh-CN" altLang="en-US" dirty="0"/>
          </a:p>
        </p:txBody>
      </p:sp>
      <p:sp>
        <p:nvSpPr>
          <p:cNvPr id="32" name="左大括号 31"/>
          <p:cNvSpPr/>
          <p:nvPr/>
        </p:nvSpPr>
        <p:spPr>
          <a:xfrm flipH="1">
            <a:off x="5594548" y="2691707"/>
            <a:ext cx="147050" cy="770901"/>
          </a:xfrm>
          <a:prstGeom prst="leftBrace">
            <a:avLst>
              <a:gd name="adj1" fmla="val 32197"/>
              <a:gd name="adj2" fmla="val 42811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829556" y="270021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复杂碳链应用</a:t>
            </a:r>
            <a:endParaRPr lang="en-US" altLang="zh-CN" dirty="0" smtClean="0"/>
          </a:p>
          <a:p>
            <a:pPr algn="ctr"/>
            <a:r>
              <a:rPr lang="zh-CN" altLang="en-US" dirty="0"/>
              <a:t>碳</a:t>
            </a:r>
            <a:r>
              <a:rPr lang="zh-CN" altLang="en-US" dirty="0" smtClean="0"/>
              <a:t>链编号法</a:t>
            </a:r>
            <a:endParaRPr lang="zh-CN" altLang="en-US" dirty="0"/>
          </a:p>
        </p:txBody>
      </p:sp>
      <p:sp>
        <p:nvSpPr>
          <p:cNvPr id="34" name="左大括号 33"/>
          <p:cNvSpPr/>
          <p:nvPr/>
        </p:nvSpPr>
        <p:spPr>
          <a:xfrm>
            <a:off x="4554935" y="3731095"/>
            <a:ext cx="150062" cy="643300"/>
          </a:xfrm>
          <a:prstGeom prst="leftBrace">
            <a:avLst>
              <a:gd name="adj1" fmla="val 32197"/>
              <a:gd name="adj2" fmla="val 42811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646772" y="3632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定位问题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4679668" y="40815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保护问题</a:t>
            </a:r>
            <a:endParaRPr lang="zh-CN" altLang="en-US" dirty="0"/>
          </a:p>
        </p:txBody>
      </p:sp>
      <p:cxnSp>
        <p:nvCxnSpPr>
          <p:cNvPr id="3" name="直接箭头连接符 2"/>
          <p:cNvCxnSpPr>
            <a:stCxn id="26" idx="3"/>
          </p:cNvCxnSpPr>
          <p:nvPr/>
        </p:nvCxnSpPr>
        <p:spPr>
          <a:xfrm>
            <a:off x="4773102" y="4771504"/>
            <a:ext cx="7188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24506" y="456314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分析成断键方式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49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47" y="548680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课题背景</a:t>
            </a:r>
            <a:endParaRPr lang="en-US" altLang="zh-CN" sz="2000" b="1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本课时选题目的：帮助学生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了解命题特点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，形成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问题解决策略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。</a:t>
            </a:r>
            <a:endParaRPr lang="en-US" altLang="zh-CN" sz="2000" dirty="0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</a:t>
            </a: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有机合成是指利用简单易得的原料，通过有机化学反应，生成具有特定结构和功能的有机化合物。了解有机合成方法，目标合成产物的结构特点及其在合成过程中的细节问题，有助于学生对于题目的深入理解，进而在解决问题过程中找到突破口。</a:t>
            </a:r>
            <a:endParaRPr lang="en-US" altLang="zh-CN" sz="2000" dirty="0" smtClean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        有机合成产物一般在生产生活中具有广泛应用，有机合成题充分体现了化学的学科价值和社会价值，彰显时代性，能够感悟化学与生活的紧密联系及可持续发展性。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0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69650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学习目标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认识有机合成的典型高分子，能够找出其合成单体，识别其合成路线过程中的典型有机反应类型，反应条件等信息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。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认识有机合成的典型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大分子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能够找出其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合成小分子，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识别其合成路线过程中的典型有机反应类型，反应条件等信息</a:t>
            </a: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关注有机合成中的结构变化的细节信息，例如重排反应、官能团保护等。</a:t>
            </a:r>
            <a:endParaRPr lang="zh-CN" altLang="zh-CN" sz="24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1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任务一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认识典型高分子</a:t>
            </a:r>
            <a:endParaRPr lang="zh-CN" altLang="en-US" sz="2400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77051"/>
              </p:ext>
            </p:extLst>
          </p:nvPr>
        </p:nvGraphicFramePr>
        <p:xfrm>
          <a:off x="604934" y="751112"/>
          <a:ext cx="8053874" cy="4065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3074"/>
                <a:gridCol w="3716175"/>
                <a:gridCol w="2684625"/>
              </a:tblGrid>
              <a:tr h="55649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rgbClr val="FF0000"/>
                          </a:solidFill>
                        </a:rPr>
                        <a:t>合成高分子化合物的基本方法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rgbClr val="FF0000"/>
                          </a:solidFill>
                        </a:rPr>
                        <a:t>定义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rgbClr val="FF0000"/>
                          </a:solidFill>
                        </a:rPr>
                        <a:t>反应特点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56496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加成聚合</a:t>
                      </a:r>
                      <a:endParaRPr lang="zh-CN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CN" altLang="en-US" dirty="0" smtClean="0"/>
                        <a:t>指一些含不饱和键的化合物或环状低分子化合物，在一定条件下，单体间相互加成形成新的共价键相连大分子的反应。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①单体必须含有双键</a:t>
                      </a:r>
                      <a:r>
                        <a:rPr lang="zh-CN" altLang="en-US" smtClean="0"/>
                        <a:t>、三键等</a:t>
                      </a:r>
                      <a:r>
                        <a:rPr lang="zh-CN" altLang="en-US" dirty="0" smtClean="0"/>
                        <a:t>不饱和键的化合物。</a:t>
                      </a:r>
                      <a:endParaRPr lang="zh-CN" altLang="en-US" dirty="0"/>
                    </a:p>
                  </a:txBody>
                  <a:tcPr/>
                </a:tc>
              </a:tr>
              <a:tr h="8277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②发生加聚反应的过程中，没有副产物产生，聚合物链节的化学组成与单体的化学组成相同。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55649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缩合聚合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指许多相同的或不同那个的低分子物质相互作用，生成高分子物质，</a:t>
                      </a:r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同时析出小</a:t>
                      </a:r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分子，如水、醇、氨、卤化物等的反应。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①单体往往是具有双官能团或多官能团的小分子。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7841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②缩聚反应生成聚合物的同时，还有小分子副产物生成。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78415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③所得</a:t>
                      </a:r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聚合物链节的</a:t>
                      </a:r>
                      <a:r>
                        <a:rPr lang="zh-CN" altLang="en-US" dirty="0" smtClean="0">
                          <a:solidFill>
                            <a:srgbClr val="0000FF"/>
                          </a:solidFill>
                        </a:rPr>
                        <a:t>化学组成与单体的化学组成不同。</a:t>
                      </a:r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任务一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认识典型高分子</a:t>
            </a:r>
            <a:endParaRPr lang="zh-CN" altLang="en-US" sz="2400" dirty="0"/>
          </a:p>
        </p:txBody>
      </p:sp>
      <p:pic>
        <p:nvPicPr>
          <p:cNvPr id="2076" name="图片 6" descr="学科网 版权所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3465"/>
          <a:stretch>
            <a:fillRect/>
          </a:stretch>
        </p:blipFill>
        <p:spPr bwMode="auto">
          <a:xfrm>
            <a:off x="4506042" y="673650"/>
            <a:ext cx="4364277" cy="262676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74645" y="1311681"/>
            <a:ext cx="427808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一种芳纶纤维的拉伸强度比钢丝还高，广泛用作防护材料。其结构片段如图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聚合物的结构简式为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</a:t>
            </a:r>
          </a:p>
          <a:p>
            <a:pPr indent="0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完全水解产物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的单体分析结构为</a:t>
            </a:r>
            <a:endParaRPr lang="en-US" altLang="zh-CN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108808" y="673650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年北京高考题改编</a:t>
            </a:r>
            <a:endParaRPr lang="zh-CN" altLang="en-US" b="1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5645020" y="1604864"/>
            <a:ext cx="298580" cy="18194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30481" y="1341275"/>
            <a:ext cx="298580" cy="18194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651110" y="1159328"/>
            <a:ext cx="298580" cy="18194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657802" y="1786811"/>
            <a:ext cx="298580" cy="18194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94394" y="2676831"/>
          <a:ext cx="3554318" cy="66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0" name="Document" r:id="rId4" imgW="3143160" imgH="590400" progId="ChemWindow.Document">
                  <p:embed/>
                </p:oleObj>
              </mc:Choice>
              <mc:Fallback>
                <p:oleObj name="Document" r:id="rId4" imgW="3143160" imgH="5904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394" y="2676831"/>
                        <a:ext cx="3554318" cy="667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2459" y="4032762"/>
          <a:ext cx="14573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1" name="Document" r:id="rId6" imgW="1457280" imgH="514440" progId="ChemWindow.Document">
                  <p:embed/>
                </p:oleObj>
              </mc:Choice>
              <mc:Fallback>
                <p:oleObj name="Document" r:id="rId6" imgW="145728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2459" y="4032762"/>
                        <a:ext cx="14573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327078" y="4032762"/>
          <a:ext cx="17811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2" name="Document" r:id="rId8" imgW="1781280" imgH="514440" progId="ChemWindow.Document">
                  <p:embed/>
                </p:oleObj>
              </mc:Choice>
              <mc:Fallback>
                <p:oleObj name="Document" r:id="rId8" imgW="178128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27078" y="4032762"/>
                        <a:ext cx="178117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00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任务一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认识典型高分子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16224" y="12036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8808" y="67365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2016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年北京高考</a:t>
            </a:r>
            <a:endParaRPr lang="zh-CN" altLang="en-US" b="1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5253" y="1325230"/>
            <a:ext cx="31931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" y="1166327"/>
            <a:ext cx="8508947" cy="2437699"/>
          </a:xfrm>
          <a:prstGeom prst="rect">
            <a:avLst/>
          </a:prstGeom>
        </p:spPr>
      </p:pic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15717"/>
              </p:ext>
            </p:extLst>
          </p:nvPr>
        </p:nvGraphicFramePr>
        <p:xfrm>
          <a:off x="2509224" y="3340359"/>
          <a:ext cx="11906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8" name="Document" r:id="rId4" imgW="1190520" imgH="704880" progId="ChemWindow.Document">
                  <p:embed/>
                </p:oleObj>
              </mc:Choice>
              <mc:Fallback>
                <p:oleObj name="Document" r:id="rId4" imgW="1190520" imgH="7048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9224" y="3340359"/>
                        <a:ext cx="119062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36129"/>
              </p:ext>
            </p:extLst>
          </p:nvPr>
        </p:nvGraphicFramePr>
        <p:xfrm>
          <a:off x="1516224" y="3340359"/>
          <a:ext cx="10096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9" name="Document" r:id="rId6" imgW="1009800" imgH="704880" progId="ChemWindow.Document">
                  <p:embed/>
                </p:oleObj>
              </mc:Choice>
              <mc:Fallback>
                <p:oleObj name="Document" r:id="rId6" imgW="1009800" imgH="7048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6224" y="3340359"/>
                        <a:ext cx="100965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25278"/>
              </p:ext>
            </p:extLst>
          </p:nvPr>
        </p:nvGraphicFramePr>
        <p:xfrm>
          <a:off x="4135944" y="3571570"/>
          <a:ext cx="981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0" name="Document" r:id="rId8" imgW="981000" imgH="685800" progId="ChemWindow.Document">
                  <p:embed/>
                </p:oleObj>
              </mc:Choice>
              <mc:Fallback>
                <p:oleObj name="Document" r:id="rId8" imgW="981000" imgH="6858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35944" y="3571570"/>
                        <a:ext cx="9810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230540" y="201829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7</a:t>
            </a:r>
            <a:r>
              <a:rPr lang="en-US" altLang="zh-CN" dirty="0" smtClean="0">
                <a:solidFill>
                  <a:srgbClr val="FF0000"/>
                </a:solidFill>
              </a:rPr>
              <a:t>H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8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43991" y="287026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6</a:t>
            </a:r>
            <a:r>
              <a:rPr lang="en-US" altLang="zh-CN" dirty="0" smtClean="0">
                <a:solidFill>
                  <a:srgbClr val="FF0000"/>
                </a:solidFill>
              </a:rPr>
              <a:t>H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10</a:t>
            </a:r>
            <a:r>
              <a:rPr lang="en-US" altLang="zh-CN" dirty="0" smtClean="0">
                <a:solidFill>
                  <a:srgbClr val="FF0000"/>
                </a:solidFill>
              </a:rPr>
              <a:t>O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54756" y="2689869"/>
            <a:ext cx="1761" cy="360796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任务一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认识典型高分子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16224" y="12036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8808" y="673650"/>
            <a:ext cx="378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年朝阳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期末第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改编</a:t>
            </a:r>
            <a:endParaRPr lang="zh-CN" altLang="en-US" b="1" dirty="0"/>
          </a:p>
          <a:p>
            <a:endParaRPr lang="zh-CN" altLang="en-US" b="1" dirty="0"/>
          </a:p>
        </p:txBody>
      </p:sp>
      <p:pic>
        <p:nvPicPr>
          <p:cNvPr id="43010" name="图片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96" y="1606841"/>
            <a:ext cx="7111590" cy="7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5253" y="1325230"/>
            <a:ext cx="31931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75253" y="2347170"/>
            <a:ext cx="3770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245" y="251512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合成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聚氨酯的反应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属于</a:t>
            </a:r>
            <a:r>
              <a:rPr lang="en-US" altLang="zh-CN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en-US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5436" y="1225715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人造海绵的主要成分是聚氨酯，合成方法如下：</a:t>
            </a:r>
            <a:endParaRPr lang="zh-CN" altLang="zh-CN" sz="8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412725" y="1723173"/>
            <a:ext cx="0" cy="191108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118672" y="1723173"/>
            <a:ext cx="0" cy="191108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791290" y="1679511"/>
            <a:ext cx="13303" cy="50038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429136" y="1679511"/>
            <a:ext cx="13303" cy="50038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567447" y="24087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</a:rPr>
              <a:t>加聚</a:t>
            </a:r>
          </a:p>
        </p:txBody>
      </p:sp>
    </p:spTree>
    <p:extLst>
      <p:ext uri="{BB962C8B-B14F-4D97-AF65-F5344CB8AC3E}">
        <p14:creationId xmlns:p14="http://schemas.microsoft.com/office/powerpoint/2010/main" val="35280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任务一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认识典型高分子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7757" y="493330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小结：学法指导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827" y="16655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单体</a:t>
            </a:r>
            <a:endParaRPr lang="zh-CN" altLang="en-US" sz="28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1018540" y="1889447"/>
            <a:ext cx="15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1018540" y="1982754"/>
            <a:ext cx="1512386" cy="93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669983" y="166551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加聚产物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439434" y="15042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合成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549177" y="2085391"/>
            <a:ext cx="48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找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819211" y="16655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单体</a:t>
            </a:r>
            <a:endParaRPr lang="zh-CN" altLang="en-US" sz="2800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798924" y="1889447"/>
            <a:ext cx="15442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5798924" y="1982754"/>
            <a:ext cx="1512386" cy="93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450367" y="166551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缩聚产物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219818" y="15042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合成</a:t>
            </a:r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329561" y="2085391"/>
            <a:ext cx="48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找</a:t>
            </a:r>
            <a:endParaRPr lang="zh-CN" altLang="en-US" sz="1600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4506686" y="1548881"/>
            <a:ext cx="13138" cy="231418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984210"/>
              </p:ext>
            </p:extLst>
          </p:nvPr>
        </p:nvGraphicFramePr>
        <p:xfrm>
          <a:off x="4656689" y="2846186"/>
          <a:ext cx="1214610" cy="428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7" name="Document" r:id="rId3" imgW="1457280" imgH="514440" progId="ChemWindow.Document">
                  <p:embed/>
                </p:oleObj>
              </mc:Choice>
              <mc:Fallback>
                <p:oleObj name="Document" r:id="rId3" imgW="145728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6689" y="2846186"/>
                        <a:ext cx="1214610" cy="428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928139"/>
              </p:ext>
            </p:extLst>
          </p:nvPr>
        </p:nvGraphicFramePr>
        <p:xfrm>
          <a:off x="4650713" y="3471520"/>
          <a:ext cx="1284372" cy="37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8" name="Document" r:id="rId5" imgW="1781280" imgH="514440" progId="ChemWindow.Document">
                  <p:embed/>
                </p:oleObj>
              </mc:Choice>
              <mc:Fallback>
                <p:oleObj name="Document" r:id="rId5" imgW="178128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0713" y="3471520"/>
                        <a:ext cx="1284372" cy="370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12193"/>
              </p:ext>
            </p:extLst>
          </p:nvPr>
        </p:nvGraphicFramePr>
        <p:xfrm>
          <a:off x="6838653" y="3130008"/>
          <a:ext cx="2259870" cy="42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9" name="Document" r:id="rId7" imgW="3143160" imgH="590400" progId="ChemWindow.Document">
                  <p:embed/>
                </p:oleObj>
              </mc:Choice>
              <mc:Fallback>
                <p:oleObj name="Document" r:id="rId7" imgW="3143160" imgH="5904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8653" y="3130008"/>
                        <a:ext cx="2259870" cy="424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箭头连接符 24"/>
          <p:cNvCxnSpPr/>
          <p:nvPr/>
        </p:nvCxnSpPr>
        <p:spPr>
          <a:xfrm>
            <a:off x="6015923" y="3342299"/>
            <a:ext cx="775801" cy="9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6015923" y="3453241"/>
            <a:ext cx="77580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032043" y="291803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合成</a:t>
            </a:r>
            <a:endParaRPr lang="zh-CN" altLang="en-US" sz="1600" dirty="0"/>
          </a:p>
        </p:txBody>
      </p:sp>
      <p:sp>
        <p:nvSpPr>
          <p:cNvPr id="28" name="文本框 27"/>
          <p:cNvSpPr txBox="1"/>
          <p:nvPr/>
        </p:nvSpPr>
        <p:spPr>
          <a:xfrm>
            <a:off x="6141786" y="3499190"/>
            <a:ext cx="48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找</a:t>
            </a:r>
            <a:endParaRPr lang="zh-CN" altLang="en-US" sz="1600" dirty="0"/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70368"/>
              </p:ext>
            </p:extLst>
          </p:nvPr>
        </p:nvGraphicFramePr>
        <p:xfrm>
          <a:off x="162328" y="3293628"/>
          <a:ext cx="1240736" cy="33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0" name="Document" r:id="rId9" imgW="704880" imgH="190440" progId="ChemWindow.Document">
                  <p:embed/>
                </p:oleObj>
              </mc:Choice>
              <mc:Fallback>
                <p:oleObj name="Document" r:id="rId9" imgW="704880" imgH="190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328" y="3293628"/>
                        <a:ext cx="1240736" cy="335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05345"/>
              </p:ext>
            </p:extLst>
          </p:nvPr>
        </p:nvGraphicFramePr>
        <p:xfrm>
          <a:off x="2375901" y="3113180"/>
          <a:ext cx="2012028" cy="68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1" name="Document" r:id="rId11" imgW="1352520" imgH="457200" progId="ChemWindow.Document">
                  <p:embed/>
                </p:oleObj>
              </mc:Choice>
              <mc:Fallback>
                <p:oleObj name="Document" r:id="rId11" imgW="1352520" imgH="4572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75901" y="3113180"/>
                        <a:ext cx="2012028" cy="680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接箭头连接符 35"/>
          <p:cNvCxnSpPr/>
          <p:nvPr/>
        </p:nvCxnSpPr>
        <p:spPr>
          <a:xfrm>
            <a:off x="1526659" y="3376096"/>
            <a:ext cx="7657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 flipV="1">
            <a:off x="1502584" y="3481283"/>
            <a:ext cx="773910" cy="93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554171" y="294336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合成</a:t>
            </a:r>
            <a:endParaRPr lang="zh-CN" altLang="en-US" sz="16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663914" y="3524516"/>
            <a:ext cx="48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找</a:t>
            </a:r>
            <a:endParaRPr lang="zh-CN" altLang="en-US" sz="1600" dirty="0"/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772794" y="2960908"/>
            <a:ext cx="13303" cy="50038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7871835" y="3126425"/>
            <a:ext cx="13303" cy="50038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29208" y="4623318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分析成键断键机理，找准成键断键位置。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53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0065" y="5131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【</a:t>
            </a:r>
            <a:r>
              <a:rPr lang="zh-CN" altLang="en-US" sz="2400" dirty="0" smtClean="0"/>
              <a:t>任务二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认识典型大分子</a:t>
            </a:r>
            <a:endParaRPr lang="zh-CN" altLang="en-US" sz="2400" dirty="0"/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516224" y="12036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8808" y="67365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2019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年北京高考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5" y="1042982"/>
            <a:ext cx="7126535" cy="3763077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613753"/>
              </p:ext>
            </p:extLst>
          </p:nvPr>
        </p:nvGraphicFramePr>
        <p:xfrm>
          <a:off x="0" y="1260986"/>
          <a:ext cx="1069002" cy="46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6" name="Document" r:id="rId4" imgW="1190520" imgH="514440" progId="ChemWindow.Document">
                  <p:embed/>
                </p:oleObj>
              </mc:Choice>
              <mc:Fallback>
                <p:oleObj name="Document" r:id="rId4" imgW="119052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60986"/>
                        <a:ext cx="1069002" cy="461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204591"/>
              </p:ext>
            </p:extLst>
          </p:nvPr>
        </p:nvGraphicFramePr>
        <p:xfrm>
          <a:off x="738341" y="1995619"/>
          <a:ext cx="9715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" name="Document" r:id="rId6" imgW="971640" imgH="514440" progId="ChemWindow.Document">
                  <p:embed/>
                </p:oleObj>
              </mc:Choice>
              <mc:Fallback>
                <p:oleObj name="Document" r:id="rId6" imgW="97164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341" y="1995619"/>
                        <a:ext cx="9715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 flipH="1">
            <a:off x="6554756" y="1432249"/>
            <a:ext cx="438538" cy="758599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09906"/>
              </p:ext>
            </p:extLst>
          </p:nvPr>
        </p:nvGraphicFramePr>
        <p:xfrm>
          <a:off x="4565488" y="82658"/>
          <a:ext cx="20574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8" name="Document" r:id="rId8" imgW="2057400" imgH="1390680" progId="ChemWindow.Document">
                  <p:embed/>
                </p:oleObj>
              </mc:Choice>
              <mc:Fallback>
                <p:oleObj name="Document" r:id="rId8" imgW="2057400" imgH="13906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65488" y="82658"/>
                        <a:ext cx="205740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74624"/>
              </p:ext>
            </p:extLst>
          </p:nvPr>
        </p:nvGraphicFramePr>
        <p:xfrm>
          <a:off x="4873398" y="2433632"/>
          <a:ext cx="1095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9" name="Document" r:id="rId10" imgW="1095480" imgH="1000080" progId="ChemWindow.Document">
                  <p:embed/>
                </p:oleObj>
              </mc:Choice>
              <mc:Fallback>
                <p:oleObj name="Document" r:id="rId10" imgW="1095480" imgH="10000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3398" y="2433632"/>
                        <a:ext cx="10953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0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1035</Words>
  <Application>Microsoft Office PowerPoint</Application>
  <PresentationFormat>全屏显示(16:9)</PresentationFormat>
  <Paragraphs>152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等线</vt:lpstr>
      <vt:lpstr>汉仪旗黑-85S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1_Office 主题​​</vt:lpstr>
      <vt:lpstr>Document</vt:lpstr>
      <vt:lpstr>有机推断2 认识典型高分子、大分子及其在 合成中的重排及官能团保护相关问题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lenovo</cp:lastModifiedBy>
  <cp:revision>141</cp:revision>
  <dcterms:created xsi:type="dcterms:W3CDTF">2020-02-01T11:21:51Z</dcterms:created>
  <dcterms:modified xsi:type="dcterms:W3CDTF">2020-02-08T05:14:50Z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