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2" r:id="rId3"/>
    <p:sldId id="273" r:id="rId4"/>
    <p:sldId id="274" r:id="rId5"/>
    <p:sldId id="275" r:id="rId6"/>
    <p:sldId id="276" r:id="rId7"/>
    <p:sldId id="278" r:id="rId8"/>
    <p:sldId id="279" r:id="rId9"/>
    <p:sldId id="282" r:id="rId10"/>
    <p:sldId id="280" r:id="rId11"/>
    <p:sldId id="284" r:id="rId12"/>
    <p:sldId id="283" r:id="rId13"/>
    <p:sldId id="285" r:id="rId14"/>
    <p:sldId id="281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66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1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2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3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487749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07488" y="2001797"/>
            <a:ext cx="5412105" cy="11399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常用典型信息提取与解读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及在有机推断中应用策略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 王军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5  </a:t>
            </a:r>
            <a:r>
              <a:rPr lang="zh-CN" altLang="en-US" dirty="0" smtClean="0"/>
              <a:t>信息在有机推断中应用  综合    </a:t>
            </a:r>
            <a:r>
              <a:rPr lang="en-US" altLang="zh-CN" dirty="0" smtClean="0">
                <a:solidFill>
                  <a:srgbClr val="FF0000"/>
                </a:solidFill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</a:rPr>
              <a:t>年朝阳二模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727" y="691243"/>
            <a:ext cx="7237019" cy="392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313215" y="1496104"/>
          <a:ext cx="685800" cy="409575"/>
        </p:xfrm>
        <a:graphic>
          <a:graphicData uri="http://schemas.openxmlformats.org/presentationml/2006/ole">
            <p:oleObj spid="_x0000_s35843" name="文档" r:id="rId4" imgW="685800" imgH="409680" progId="ChemWindow.Document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521529" y="1483859"/>
          <a:ext cx="990600" cy="542925"/>
        </p:xfrm>
        <a:graphic>
          <a:graphicData uri="http://schemas.openxmlformats.org/presentationml/2006/ole">
            <p:oleObj spid="_x0000_s35844" name="文档" r:id="rId5" imgW="990720" imgH="542880" progId="ChemWindow.Document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482748" y="2846615"/>
          <a:ext cx="1133475" cy="190500"/>
        </p:xfrm>
        <a:graphic>
          <a:graphicData uri="http://schemas.openxmlformats.org/presentationml/2006/ole">
            <p:oleObj spid="_x0000_s35845" name="文档" r:id="rId6" imgW="1133640" imgH="190440" progId="ChemWindow.Document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099278" y="2173736"/>
          <a:ext cx="1666875" cy="447675"/>
        </p:xfrm>
        <a:graphic>
          <a:graphicData uri="http://schemas.openxmlformats.org/presentationml/2006/ole">
            <p:oleObj spid="_x0000_s35846" name="文档" r:id="rId7" imgW="1666800" imgH="447840" progId="ChemWindow.Document">
              <p:embed/>
            </p:oleObj>
          </a:graphicData>
        </a:graphic>
      </p:graphicFrame>
      <p:sp>
        <p:nvSpPr>
          <p:cNvPr id="9" name="椭圆 8"/>
          <p:cNvSpPr/>
          <p:nvPr/>
        </p:nvSpPr>
        <p:spPr>
          <a:xfrm>
            <a:off x="5867400" y="1426029"/>
            <a:ext cx="685800" cy="31568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endCxn id="9" idx="4"/>
          </p:cNvCxnSpPr>
          <p:nvPr/>
        </p:nvCxnSpPr>
        <p:spPr>
          <a:xfrm flipV="1">
            <a:off x="6041572" y="1741714"/>
            <a:ext cx="168728" cy="19703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4158343" y="1752600"/>
            <a:ext cx="1937657" cy="26561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5  </a:t>
            </a:r>
            <a:r>
              <a:rPr lang="zh-CN" altLang="en-US" dirty="0" smtClean="0"/>
              <a:t>信息在有机推断中应用  综合    </a:t>
            </a:r>
            <a:r>
              <a:rPr lang="en-US" altLang="zh-CN" dirty="0" smtClean="0">
                <a:solidFill>
                  <a:srgbClr val="FF0000"/>
                </a:solidFill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</a:rPr>
              <a:t>年朝阳二模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213" y="2307758"/>
            <a:ext cx="6227579" cy="14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93913" y="722728"/>
          <a:ext cx="5814333" cy="1661238"/>
        </p:xfrm>
        <a:graphic>
          <a:graphicData uri="http://schemas.openxmlformats.org/presentationml/2006/ole">
            <p:oleObj spid="_x0000_s37890" name="文档" r:id="rId4" imgW="4200480" imgH="1200240" progId="ChemWindow.Document">
              <p:embed/>
            </p:oleObj>
          </a:graphicData>
        </a:graphic>
      </p:graphicFrame>
      <p:grpSp>
        <p:nvGrpSpPr>
          <p:cNvPr id="3" name="组合 13"/>
          <p:cNvGrpSpPr/>
          <p:nvPr/>
        </p:nvGrpSpPr>
        <p:grpSpPr>
          <a:xfrm>
            <a:off x="4680813" y="1186537"/>
            <a:ext cx="315686" cy="870860"/>
            <a:chOff x="6357257" y="1469572"/>
            <a:chExt cx="315686" cy="1240971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6389915" y="1469572"/>
              <a:ext cx="250371" cy="555171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57257" y="2166257"/>
              <a:ext cx="315686" cy="544286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/>
          <p:cNvCxnSpPr/>
          <p:nvPr/>
        </p:nvCxnSpPr>
        <p:spPr>
          <a:xfrm flipH="1">
            <a:off x="2002969" y="1970312"/>
            <a:ext cx="1" cy="587827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7"/>
          <p:cNvGrpSpPr/>
          <p:nvPr/>
        </p:nvGrpSpPr>
        <p:grpSpPr>
          <a:xfrm>
            <a:off x="1175655" y="1654624"/>
            <a:ext cx="3973288" cy="902733"/>
            <a:chOff x="2035628" y="2242458"/>
            <a:chExt cx="4785667" cy="902733"/>
          </a:xfrm>
        </p:grpSpPr>
        <p:sp>
          <p:nvSpPr>
            <p:cNvPr id="19" name="TextBox 18"/>
            <p:cNvSpPr txBox="1"/>
            <p:nvPr/>
          </p:nvSpPr>
          <p:spPr>
            <a:xfrm>
              <a:off x="6498771" y="224245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△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5628" y="277585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△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组合 38"/>
          <p:cNvGrpSpPr/>
          <p:nvPr/>
        </p:nvGrpSpPr>
        <p:grpSpPr>
          <a:xfrm>
            <a:off x="1066801" y="1175658"/>
            <a:ext cx="2656113" cy="1567542"/>
            <a:chOff x="1066801" y="1175658"/>
            <a:chExt cx="2656113" cy="1567542"/>
          </a:xfrm>
        </p:grpSpPr>
        <p:grpSp>
          <p:nvGrpSpPr>
            <p:cNvPr id="6" name="组合 37"/>
            <p:cNvGrpSpPr/>
            <p:nvPr/>
          </p:nvGrpSpPr>
          <p:grpSpPr>
            <a:xfrm>
              <a:off x="1785258" y="1175658"/>
              <a:ext cx="1937656" cy="1567542"/>
              <a:chOff x="1785258" y="1175658"/>
              <a:chExt cx="1937656" cy="156754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85258" y="1175658"/>
                <a:ext cx="685800" cy="315685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2351314" y="1480457"/>
                <a:ext cx="522515" cy="11538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796143" y="2286000"/>
                <a:ext cx="1926771" cy="457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椭圆 30"/>
            <p:cNvSpPr/>
            <p:nvPr/>
          </p:nvSpPr>
          <p:spPr>
            <a:xfrm>
              <a:off x="1066801" y="2100944"/>
              <a:ext cx="685800" cy="315685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304775" y="664044"/>
            <a:ext cx="3287511" cy="2786727"/>
            <a:chOff x="304775" y="664044"/>
            <a:chExt cx="3287511" cy="2786727"/>
          </a:xfrm>
        </p:grpSpPr>
        <p:sp>
          <p:nvSpPr>
            <p:cNvPr id="28" name="椭圆 27"/>
            <p:cNvSpPr/>
            <p:nvPr/>
          </p:nvSpPr>
          <p:spPr>
            <a:xfrm>
              <a:off x="304775" y="1828801"/>
              <a:ext cx="859991" cy="620507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719918" y="664044"/>
              <a:ext cx="685800" cy="315685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373086" y="859971"/>
              <a:ext cx="1219200" cy="2590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34143" y="2351314"/>
              <a:ext cx="1698171" cy="10341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5  </a:t>
            </a:r>
            <a:r>
              <a:rPr lang="zh-CN" altLang="en-US" dirty="0" smtClean="0"/>
              <a:t>信息在有机推断中应用  综合    </a:t>
            </a:r>
            <a:r>
              <a:rPr lang="en-US" altLang="zh-CN" dirty="0" smtClean="0">
                <a:solidFill>
                  <a:srgbClr val="FF0000"/>
                </a:solidFill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</a:rPr>
              <a:t>年朝阳二模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213" y="2307758"/>
            <a:ext cx="6227579" cy="14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93913" y="722728"/>
          <a:ext cx="5814333" cy="1661238"/>
        </p:xfrm>
        <a:graphic>
          <a:graphicData uri="http://schemas.openxmlformats.org/presentationml/2006/ole">
            <p:oleObj spid="_x0000_s36871" name="文档" r:id="rId4" imgW="4200480" imgH="1200240" progId="ChemWindow.Document">
              <p:embed/>
            </p:oleObj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4680813" y="1186537"/>
            <a:ext cx="315686" cy="870860"/>
            <a:chOff x="6357257" y="1469572"/>
            <a:chExt cx="315686" cy="1240971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6389915" y="1469572"/>
              <a:ext cx="250371" cy="555171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57257" y="2166257"/>
              <a:ext cx="315686" cy="544286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/>
          <p:cNvCxnSpPr/>
          <p:nvPr/>
        </p:nvCxnSpPr>
        <p:spPr>
          <a:xfrm flipH="1">
            <a:off x="2002969" y="1970312"/>
            <a:ext cx="1" cy="587827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75655" y="1654624"/>
            <a:ext cx="3973288" cy="902733"/>
            <a:chOff x="2035628" y="2242458"/>
            <a:chExt cx="4785667" cy="902733"/>
          </a:xfrm>
        </p:grpSpPr>
        <p:sp>
          <p:nvSpPr>
            <p:cNvPr id="19" name="TextBox 18"/>
            <p:cNvSpPr txBox="1"/>
            <p:nvPr/>
          </p:nvSpPr>
          <p:spPr>
            <a:xfrm>
              <a:off x="6498771" y="224245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△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5628" y="277585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△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66801" y="1175658"/>
            <a:ext cx="2656113" cy="1567542"/>
            <a:chOff x="1066801" y="1175658"/>
            <a:chExt cx="2656113" cy="1567542"/>
          </a:xfrm>
        </p:grpSpPr>
        <p:grpSp>
          <p:nvGrpSpPr>
            <p:cNvPr id="38" name="组合 37"/>
            <p:cNvGrpSpPr/>
            <p:nvPr/>
          </p:nvGrpSpPr>
          <p:grpSpPr>
            <a:xfrm>
              <a:off x="1785258" y="1175658"/>
              <a:ext cx="1937656" cy="1567542"/>
              <a:chOff x="1785258" y="1175658"/>
              <a:chExt cx="1937656" cy="156754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85258" y="1175658"/>
                <a:ext cx="685800" cy="315685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2351314" y="1480457"/>
                <a:ext cx="522515" cy="11538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796143" y="2286000"/>
                <a:ext cx="1926771" cy="457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椭圆 30"/>
            <p:cNvSpPr/>
            <p:nvPr/>
          </p:nvSpPr>
          <p:spPr>
            <a:xfrm>
              <a:off x="1066801" y="2100944"/>
              <a:ext cx="685800" cy="315685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631281" y="358454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方案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1358673" y="3767818"/>
          <a:ext cx="2333625" cy="1047750"/>
        </p:xfrm>
        <a:graphic>
          <a:graphicData uri="http://schemas.openxmlformats.org/presentationml/2006/ole">
            <p:oleObj spid="_x0000_s36874" name="文档" r:id="rId5" imgW="2333520" imgH="1047600" progId="ChemWindow.Document">
              <p:embed/>
            </p:oleObj>
          </a:graphicData>
        </a:graphic>
      </p:graphicFrame>
      <p:sp>
        <p:nvSpPr>
          <p:cNvPr id="49" name="矩形 48"/>
          <p:cNvSpPr/>
          <p:nvPr/>
        </p:nvSpPr>
        <p:spPr>
          <a:xfrm>
            <a:off x="3222145" y="3976436"/>
            <a:ext cx="582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反应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973" y="3954660"/>
            <a:ext cx="683729" cy="356084"/>
            <a:chOff x="5529973" y="3954660"/>
            <a:chExt cx="683729" cy="356084"/>
          </a:xfrm>
        </p:grpSpPr>
        <p:sp>
          <p:nvSpPr>
            <p:cNvPr id="53" name="矩形 52"/>
            <p:cNvSpPr/>
            <p:nvPr/>
          </p:nvSpPr>
          <p:spPr>
            <a:xfrm>
              <a:off x="5529973" y="3954660"/>
              <a:ext cx="6719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反应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878" name="Object 14"/>
            <p:cNvGraphicFramePr>
              <a:graphicFrameLocks noChangeAspect="1"/>
            </p:cNvGraphicFramePr>
            <p:nvPr/>
          </p:nvGraphicFramePr>
          <p:xfrm>
            <a:off x="5651727" y="4197804"/>
            <a:ext cx="561975" cy="112940"/>
          </p:xfrm>
          <a:graphic>
            <a:graphicData uri="http://schemas.openxmlformats.org/presentationml/2006/ole">
              <p:oleObj spid="_x0000_s36878" name="文档" r:id="rId6" imgW="561960" imgH="57240" progId="ChemWindow.Document">
                <p:embed/>
              </p:oleObj>
            </a:graphicData>
          </a:graphic>
        </p:graphicFrame>
      </p:grp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6296025" y="3835854"/>
          <a:ext cx="1733550" cy="933450"/>
        </p:xfrm>
        <a:graphic>
          <a:graphicData uri="http://schemas.openxmlformats.org/presentationml/2006/ole">
            <p:oleObj spid="_x0000_s36879" name="文档" r:id="rId7" imgW="1733400" imgH="933480" progId="ChemWindow.Document">
              <p:embed/>
            </p:oleObj>
          </a:graphicData>
        </a:graphic>
      </p:graphicFrame>
      <p:cxnSp>
        <p:nvCxnSpPr>
          <p:cNvPr id="57" name="曲线连接符 56"/>
          <p:cNvCxnSpPr/>
          <p:nvPr/>
        </p:nvCxnSpPr>
        <p:spPr>
          <a:xfrm rot="16200000" flipV="1">
            <a:off x="4844143" y="2351314"/>
            <a:ext cx="2895600" cy="1719943"/>
          </a:xfrm>
          <a:prstGeom prst="curvedConnector3">
            <a:avLst>
              <a:gd name="adj1" fmla="val 99247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7402316" y="2343564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消去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798433" y="3919541"/>
            <a:ext cx="1895475" cy="809625"/>
            <a:chOff x="3798433" y="3919541"/>
            <a:chExt cx="1895475" cy="809625"/>
          </a:xfrm>
        </p:grpSpPr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3798433" y="3919541"/>
            <a:ext cx="1895475" cy="809625"/>
          </p:xfrm>
          <a:graphic>
            <a:graphicData uri="http://schemas.openxmlformats.org/presentationml/2006/ole">
              <p:oleObj spid="_x0000_s36876" name="文档" r:id="rId8" imgW="1895400" imgH="809640" progId="ChemWindow.Document">
                <p:embed/>
              </p:oleObj>
            </a:graphicData>
          </a:graphic>
        </p:graphicFrame>
        <p:cxnSp>
          <p:nvCxnSpPr>
            <p:cNvPr id="76" name="直接连接符 75"/>
            <p:cNvCxnSpPr/>
            <p:nvPr/>
          </p:nvCxnSpPr>
          <p:spPr>
            <a:xfrm>
              <a:off x="4511040" y="4388104"/>
              <a:ext cx="1828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5  </a:t>
            </a:r>
            <a:r>
              <a:rPr lang="zh-CN" altLang="en-US" dirty="0" smtClean="0"/>
              <a:t>信息在有机推断中应用  综合    </a:t>
            </a:r>
            <a:r>
              <a:rPr lang="en-US" altLang="zh-CN" dirty="0" smtClean="0">
                <a:solidFill>
                  <a:srgbClr val="FF0000"/>
                </a:solidFill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</a:rPr>
              <a:t>年朝阳二模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213" y="2307758"/>
            <a:ext cx="6227579" cy="14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93913" y="722728"/>
          <a:ext cx="5814333" cy="1661238"/>
        </p:xfrm>
        <a:graphic>
          <a:graphicData uri="http://schemas.openxmlformats.org/presentationml/2006/ole">
            <p:oleObj spid="_x0000_s38914" name="文档" r:id="rId4" imgW="4200480" imgH="1200240" progId="ChemWindow.Document">
              <p:embed/>
            </p:oleObj>
          </a:graphicData>
        </a:graphic>
      </p:graphicFrame>
      <p:grpSp>
        <p:nvGrpSpPr>
          <p:cNvPr id="3" name="组合 13"/>
          <p:cNvGrpSpPr/>
          <p:nvPr/>
        </p:nvGrpSpPr>
        <p:grpSpPr>
          <a:xfrm>
            <a:off x="4680813" y="1186537"/>
            <a:ext cx="315686" cy="870860"/>
            <a:chOff x="6357257" y="1469572"/>
            <a:chExt cx="315686" cy="1240971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6389915" y="1469572"/>
              <a:ext cx="250371" cy="555171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57257" y="2166257"/>
              <a:ext cx="315686" cy="544286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/>
          <p:cNvCxnSpPr/>
          <p:nvPr/>
        </p:nvCxnSpPr>
        <p:spPr>
          <a:xfrm flipH="1">
            <a:off x="2002969" y="1970312"/>
            <a:ext cx="1" cy="587827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7"/>
          <p:cNvGrpSpPr/>
          <p:nvPr/>
        </p:nvGrpSpPr>
        <p:grpSpPr>
          <a:xfrm>
            <a:off x="1175655" y="1654624"/>
            <a:ext cx="3973288" cy="902733"/>
            <a:chOff x="2035628" y="2242458"/>
            <a:chExt cx="4785667" cy="902733"/>
          </a:xfrm>
        </p:grpSpPr>
        <p:sp>
          <p:nvSpPr>
            <p:cNvPr id="19" name="TextBox 18"/>
            <p:cNvSpPr txBox="1"/>
            <p:nvPr/>
          </p:nvSpPr>
          <p:spPr>
            <a:xfrm>
              <a:off x="6498771" y="224245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△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5628" y="277585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△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304775" y="664044"/>
            <a:ext cx="3287511" cy="2786727"/>
            <a:chOff x="304775" y="664044"/>
            <a:chExt cx="3287511" cy="2786727"/>
          </a:xfrm>
        </p:grpSpPr>
        <p:sp>
          <p:nvSpPr>
            <p:cNvPr id="28" name="椭圆 27"/>
            <p:cNvSpPr/>
            <p:nvPr/>
          </p:nvSpPr>
          <p:spPr>
            <a:xfrm>
              <a:off x="304775" y="1828801"/>
              <a:ext cx="859991" cy="620507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719918" y="664044"/>
              <a:ext cx="685800" cy="315685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373086" y="859971"/>
              <a:ext cx="1219200" cy="2590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34143" y="2351314"/>
              <a:ext cx="1698171" cy="10341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1358673" y="3767818"/>
          <a:ext cx="2333625" cy="1047750"/>
        </p:xfrm>
        <a:graphic>
          <a:graphicData uri="http://schemas.openxmlformats.org/presentationml/2006/ole">
            <p:oleObj spid="_x0000_s38915" name="文档" r:id="rId5" imgW="2333520" imgH="1047600" progId="ChemWindow.Document">
              <p:embed/>
            </p:oleObj>
          </a:graphicData>
        </a:graphic>
      </p:graphicFrame>
      <p:sp>
        <p:nvSpPr>
          <p:cNvPr id="24" name="矩形 23"/>
          <p:cNvSpPr/>
          <p:nvPr/>
        </p:nvSpPr>
        <p:spPr>
          <a:xfrm>
            <a:off x="3222145" y="3976436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反应 </a:t>
            </a:r>
            <a:r>
              <a:rPr lang="en-US" altLang="zh-CN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zh-CN" altLang="en-US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878325" y="3954660"/>
            <a:ext cx="683729" cy="356084"/>
            <a:chOff x="5529973" y="3954660"/>
            <a:chExt cx="683729" cy="356084"/>
          </a:xfrm>
        </p:grpSpPr>
        <p:sp>
          <p:nvSpPr>
            <p:cNvPr id="30" name="矩形 29"/>
            <p:cNvSpPr/>
            <p:nvPr/>
          </p:nvSpPr>
          <p:spPr>
            <a:xfrm>
              <a:off x="5529973" y="3954660"/>
              <a:ext cx="5902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反应 </a:t>
              </a:r>
              <a:r>
                <a:rPr lang="en-US" altLang="zh-CN" sz="1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CN" alt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14"/>
            <p:cNvGraphicFramePr>
              <a:graphicFrameLocks noChangeAspect="1"/>
            </p:cNvGraphicFramePr>
            <p:nvPr/>
          </p:nvGraphicFramePr>
          <p:xfrm>
            <a:off x="5651727" y="4197804"/>
            <a:ext cx="561975" cy="112940"/>
          </p:xfrm>
          <a:graphic>
            <a:graphicData uri="http://schemas.openxmlformats.org/presentationml/2006/ole">
              <p:oleObj spid="_x0000_s38917" name="文档" r:id="rId6" imgW="561960" imgH="57240" progId="ChemWindow.Document">
                <p:embed/>
              </p:oleObj>
            </a:graphicData>
          </a:graphic>
        </p:graphicFrame>
      </p:grpSp>
      <p:sp>
        <p:nvSpPr>
          <p:cNvPr id="37" name="矩形 36"/>
          <p:cNvSpPr/>
          <p:nvPr/>
        </p:nvSpPr>
        <p:spPr>
          <a:xfrm>
            <a:off x="631281" y="358454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方案</a:t>
            </a:r>
            <a:r>
              <a:rPr lang="en-US" altLang="zh-CN" b="1" dirty="0" smtClean="0">
                <a:solidFill>
                  <a:srgbClr val="00B050"/>
                </a:solidFill>
              </a:rPr>
              <a:t>2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801164" y="3661683"/>
          <a:ext cx="2085975" cy="933450"/>
        </p:xfrm>
        <a:graphic>
          <a:graphicData uri="http://schemas.openxmlformats.org/presentationml/2006/ole">
            <p:oleObj spid="_x0000_s38919" name="文档" r:id="rId7" imgW="2085840" imgH="933480" progId="ChemWindow.Document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6677025" y="3759653"/>
          <a:ext cx="1733550" cy="933450"/>
        </p:xfrm>
        <a:graphic>
          <a:graphicData uri="http://schemas.openxmlformats.org/presentationml/2006/ole">
            <p:oleObj spid="_x0000_s38920" name="文档" r:id="rId8" imgW="1733400" imgH="933480" progId="ChemWindow.Document">
              <p:embed/>
            </p:oleObj>
          </a:graphicData>
        </a:graphic>
      </p:graphicFrame>
      <p:cxnSp>
        <p:nvCxnSpPr>
          <p:cNvPr id="38" name="曲线连接符 37"/>
          <p:cNvCxnSpPr/>
          <p:nvPr/>
        </p:nvCxnSpPr>
        <p:spPr>
          <a:xfrm rot="16200000" flipV="1">
            <a:off x="5181601" y="2090057"/>
            <a:ext cx="2873830" cy="1915883"/>
          </a:xfrm>
          <a:prstGeom prst="curvedConnector3">
            <a:avLst>
              <a:gd name="adj1" fmla="val 10151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402316" y="2343564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消去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小结：有机信息在有机推断中的应用方法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找准断键成键位置</a:t>
            </a:r>
            <a:endParaRPr lang="en-US" altLang="zh-CN" sz="3200" dirty="0" smtClean="0"/>
          </a:p>
          <a:p>
            <a:r>
              <a:rPr lang="zh-CN" altLang="en-US" sz="3200" dirty="0" smtClean="0"/>
              <a:t>碳骨架基本不变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47" y="548680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本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次学习的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目的</a:t>
            </a:r>
            <a:endParaRPr lang="en-US" altLang="zh-CN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有机合成题中的信息迁移题：</a:t>
            </a:r>
            <a:endParaRPr lang="en-US" altLang="zh-CN" sz="2000" dirty="0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对学生有机化学认知程度和学习能力的综合考查，在高考中具有很好的区分度和选拔功能。</a:t>
            </a:r>
            <a:endParaRPr lang="en-US" altLang="zh-CN" sz="2000" dirty="0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      高考有机试题中会给出一些中学生未见过的</a:t>
            </a:r>
            <a:r>
              <a:rPr lang="zh-CN" altLang="en-US" sz="2000" dirty="0" smtClean="0">
                <a:latin typeface="宋体"/>
                <a:ea typeface="宋体" charset="-122"/>
                <a:cs typeface="Times New Roman" pitchFamily="18" charset="0"/>
              </a:rPr>
              <a:t>“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新有机物</a:t>
            </a:r>
            <a:r>
              <a:rPr lang="zh-CN" altLang="en-US" sz="2000" dirty="0" smtClean="0">
                <a:latin typeface="宋体"/>
                <a:ea typeface="宋体" charset="-122"/>
                <a:cs typeface="Times New Roman" pitchFamily="18" charset="0"/>
              </a:rPr>
              <a:t>”“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新有机反应</a:t>
            </a:r>
            <a:r>
              <a:rPr lang="zh-CN" altLang="en-US" sz="2000" dirty="0" smtClean="0">
                <a:latin typeface="宋体"/>
                <a:ea typeface="宋体" charset="-122"/>
                <a:cs typeface="Times New Roman" pitchFamily="18" charset="0"/>
              </a:rPr>
              <a:t>”“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新的合成方法</a:t>
            </a:r>
            <a:r>
              <a:rPr lang="zh-CN" altLang="en-US" sz="2000" dirty="0" smtClean="0">
                <a:latin typeface="宋体"/>
                <a:ea typeface="宋体" charset="-122"/>
                <a:cs typeface="Times New Roman" pitchFamily="18" charset="0"/>
              </a:rPr>
              <a:t>”“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新的有机转化流程图</a:t>
            </a:r>
            <a:r>
              <a:rPr lang="zh-CN" altLang="en-US" sz="2000" dirty="0" smtClean="0">
                <a:latin typeface="宋体"/>
                <a:ea typeface="宋体" charset="-122"/>
                <a:cs typeface="Times New Roman" pitchFamily="18" charset="0"/>
              </a:rPr>
              <a:t>”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等陌生信息，考生要将这些信息进行转译，从中提炼出规律，再将所得规律迁移到问题情景中，用以解决题给问题。在陌生信息转译过程中既需要学习和利用题给</a:t>
            </a:r>
            <a:r>
              <a:rPr lang="zh-CN" altLang="en-US" sz="2000" dirty="0" smtClean="0">
                <a:latin typeface="宋体"/>
                <a:ea typeface="宋体" charset="-122"/>
                <a:cs typeface="Times New Roman" pitchFamily="18" charset="0"/>
              </a:rPr>
              <a:t>“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新知识</a:t>
            </a:r>
            <a:r>
              <a:rPr lang="zh-CN" altLang="en-US" sz="2000" dirty="0" smtClean="0">
                <a:latin typeface="宋体"/>
                <a:ea typeface="宋体" charset="-122"/>
                <a:cs typeface="Times New Roman" pitchFamily="18" charset="0"/>
              </a:rPr>
              <a:t>”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，也需要熟练运用已学知识。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0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6965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学习目标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通过三种典型信息理解有机合成新信息中断键、成键的实质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即在转化前后有机物变在哪，掌握解决有机合成题中信息应用的方法和步骤。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能通过替代法快速解决部分有机信息的推断。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能对新信息中官能团断键、成键实质的理解应用于有机断可能的变式（包括数量、环状、聚合等）中。</a:t>
            </a:r>
            <a:endParaRPr lang="zh-CN" altLang="zh-CN" sz="20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1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任务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双烯合成反应（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北京，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年西城二模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149" y="652894"/>
            <a:ext cx="3231451" cy="17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2" y="2520724"/>
            <a:ext cx="6740969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77676" y="2594737"/>
          <a:ext cx="952500" cy="514350"/>
        </p:xfrm>
        <a:graphic>
          <a:graphicData uri="http://schemas.openxmlformats.org/presentationml/2006/ole">
            <p:oleObj spid="_x0000_s1027" name="文档" r:id="rId5" imgW="952560" imgH="514440" progId="ChemWindow.Document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583371" y="3671126"/>
          <a:ext cx="295275" cy="581025"/>
        </p:xfrm>
        <a:graphic>
          <a:graphicData uri="http://schemas.openxmlformats.org/presentationml/2006/ole">
            <p:oleObj spid="_x0000_s1028" name="文档" r:id="rId6" imgW="295200" imgH="581040" progId="ChemWindow.Document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309491" y="3762756"/>
          <a:ext cx="476250" cy="495300"/>
        </p:xfrm>
        <a:graphic>
          <a:graphicData uri="http://schemas.openxmlformats.org/presentationml/2006/ole">
            <p:oleObj spid="_x0000_s1029" name="文档" r:id="rId7" imgW="476280" imgH="495360" progId="ChemWindow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任务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双烯合成反应（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北京，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年西城二模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149" y="652894"/>
            <a:ext cx="3231451" cy="17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993833" y="2525078"/>
          <a:ext cx="2009775" cy="581025"/>
        </p:xfrm>
        <a:graphic>
          <a:graphicData uri="http://schemas.openxmlformats.org/presentationml/2006/ole">
            <p:oleObj spid="_x0000_s2053" name="文档" r:id="rId4" imgW="2009880" imgH="581040" progId="ChemWindow.Document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989267" y="2670048"/>
          <a:ext cx="6066906" cy="1703451"/>
        </p:xfrm>
        <a:graphic>
          <a:graphicData uri="http://schemas.openxmlformats.org/presentationml/2006/ole">
            <p:oleObj spid="_x0000_s2054" name="文档" r:id="rId5" imgW="4410000" imgH="1238400" progId="ChemWindow.Document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914329" y="3521583"/>
          <a:ext cx="485775" cy="514350"/>
        </p:xfrm>
        <a:graphic>
          <a:graphicData uri="http://schemas.openxmlformats.org/presentationml/2006/ole">
            <p:oleObj spid="_x0000_s2055" name="文档" r:id="rId6" imgW="485640" imgH="514440" progId="ChemWindow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83230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2.</a:t>
            </a:r>
            <a:r>
              <a:rPr lang="zh-CN" altLang="zh-CN" dirty="0" smtClean="0"/>
              <a:t>酯交换反应： （</a:t>
            </a:r>
            <a:r>
              <a:rPr lang="en-US" altLang="zh-CN" dirty="0" smtClean="0"/>
              <a:t>2009</a:t>
            </a:r>
            <a:r>
              <a:rPr lang="zh-CN" altLang="zh-CN" dirty="0" smtClean="0"/>
              <a:t>年北京，</a:t>
            </a:r>
            <a:r>
              <a:rPr lang="en-US" altLang="zh-CN" dirty="0" smtClean="0"/>
              <a:t>2017</a:t>
            </a:r>
            <a:r>
              <a:rPr lang="zh-CN" altLang="zh-CN" dirty="0" smtClean="0"/>
              <a:t>年北京，</a:t>
            </a:r>
            <a:r>
              <a:rPr lang="en-US" altLang="zh-CN" dirty="0" smtClean="0"/>
              <a:t>2019</a:t>
            </a:r>
            <a:r>
              <a:rPr lang="zh-CN" altLang="zh-CN" dirty="0" smtClean="0"/>
              <a:t>朝阳二模，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  2019</a:t>
            </a:r>
            <a:r>
              <a:rPr lang="zh-CN" altLang="zh-CN" dirty="0" smtClean="0"/>
              <a:t>东城二模，</a:t>
            </a:r>
            <a:r>
              <a:rPr lang="en-US" altLang="zh-CN" dirty="0" smtClean="0"/>
              <a:t>2020</a:t>
            </a:r>
            <a:r>
              <a:rPr lang="zh-CN" altLang="zh-CN" dirty="0" smtClean="0"/>
              <a:t>年朝阳期末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077685" y="1099457"/>
          <a:ext cx="6865515" cy="674915"/>
        </p:xfrm>
        <a:graphic>
          <a:graphicData uri="http://schemas.openxmlformats.org/presentationml/2006/ole">
            <p:oleObj spid="_x0000_s3073" r:id="rId3" imgW="2374900" imgH="241300" progId="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74913" y="1861457"/>
          <a:ext cx="7886289" cy="555172"/>
        </p:xfrm>
        <a:graphic>
          <a:graphicData uri="http://schemas.openxmlformats.org/presentationml/2006/ole">
            <p:oleObj spid="_x0000_s3075" name="文档" r:id="rId4" imgW="7096125" imgH="504825" progId="ChemWindow.Document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18450" y="2503714"/>
          <a:ext cx="8212001" cy="696686"/>
        </p:xfrm>
        <a:graphic>
          <a:graphicData uri="http://schemas.openxmlformats.org/presentationml/2006/ole">
            <p:oleObj spid="_x0000_s3077" name="文档" r:id="rId5" imgW="7743825" imgH="657225" progId="ChemWindow.Document">
              <p:embed/>
            </p:oleObj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17701" y="3341915"/>
          <a:ext cx="8411207" cy="576942"/>
        </p:xfrm>
        <a:graphic>
          <a:graphicData uri="http://schemas.openxmlformats.org/presentationml/2006/ole">
            <p:oleObj spid="_x0000_s3079" name="文档" r:id="rId6" imgW="9553575" imgH="657225" progId="ChemWindow.Document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539044" y="1988820"/>
          <a:ext cx="1114425" cy="190500"/>
        </p:xfrm>
        <a:graphic>
          <a:graphicData uri="http://schemas.openxmlformats.org/presentationml/2006/ole">
            <p:oleObj spid="_x0000_s3081" name="文档" r:id="rId7" imgW="1114560" imgH="190440" progId="ChemWindow.Document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6833045" y="1891284"/>
          <a:ext cx="866775" cy="190500"/>
        </p:xfrm>
        <a:graphic>
          <a:graphicData uri="http://schemas.openxmlformats.org/presentationml/2006/ole">
            <p:oleObj spid="_x0000_s3082" name="文档" r:id="rId8" imgW="866880" imgH="190440" progId="ChemWindow.Document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818507" y="2378774"/>
          <a:ext cx="1847850" cy="581025"/>
        </p:xfrm>
        <a:graphic>
          <a:graphicData uri="http://schemas.openxmlformats.org/presentationml/2006/ole">
            <p:oleObj spid="_x0000_s3083" name="文档" r:id="rId9" imgW="1847880" imgH="581040" progId="ChemWindow.Document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7410069" y="2683764"/>
          <a:ext cx="590550" cy="190500"/>
        </p:xfrm>
        <a:graphic>
          <a:graphicData uri="http://schemas.openxmlformats.org/presentationml/2006/ole">
            <p:oleObj spid="_x0000_s3084" name="文档" r:id="rId10" imgW="590400" imgH="190440" progId="ChemWindow.Document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3921633" y="3910584"/>
          <a:ext cx="3105150" cy="419100"/>
        </p:xfrm>
        <a:graphic>
          <a:graphicData uri="http://schemas.openxmlformats.org/presentationml/2006/ole">
            <p:oleObj spid="_x0000_s3085" name="文档" r:id="rId11" imgW="3105000" imgH="419040" progId="ChemWindow.Document">
              <p:embed/>
            </p:oleObj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7409498" y="3390900"/>
          <a:ext cx="1152525" cy="190500"/>
        </p:xfrm>
        <a:graphic>
          <a:graphicData uri="http://schemas.openxmlformats.org/presentationml/2006/ole">
            <p:oleObj spid="_x0000_s3086" name="文档" r:id="rId12" imgW="1152360" imgH="190440" progId="ChemWindow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3 </a:t>
            </a:r>
            <a:r>
              <a:rPr lang="zh-CN" altLang="zh-CN" dirty="0" smtClean="0"/>
              <a:t>羟醛缩合反应：（</a:t>
            </a:r>
            <a:r>
              <a:rPr lang="en-US" altLang="zh-CN" dirty="0" smtClean="0"/>
              <a:t>2015</a:t>
            </a:r>
            <a:r>
              <a:rPr lang="zh-CN" altLang="zh-CN" dirty="0" smtClean="0"/>
              <a:t>年北京，</a:t>
            </a:r>
            <a:r>
              <a:rPr lang="en-US" altLang="zh-CN" dirty="0" smtClean="0"/>
              <a:t>2019</a:t>
            </a:r>
            <a:r>
              <a:rPr lang="zh-CN" altLang="zh-CN" dirty="0" smtClean="0"/>
              <a:t>年朝阳二模，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         2019</a:t>
            </a:r>
            <a:r>
              <a:rPr lang="zh-CN" altLang="zh-CN" dirty="0" smtClean="0"/>
              <a:t>年东城一模</a:t>
            </a:r>
            <a:r>
              <a:rPr lang="en-US" altLang="zh-CN" dirty="0" smtClean="0"/>
              <a:t>,2020</a:t>
            </a:r>
            <a:r>
              <a:rPr lang="zh-CN" altLang="zh-CN" dirty="0" smtClean="0"/>
              <a:t>丰台期末）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816429" y="1948542"/>
          <a:ext cx="7662764" cy="794657"/>
        </p:xfrm>
        <a:graphic>
          <a:graphicData uri="http://schemas.openxmlformats.org/presentationml/2006/ole">
            <p:oleObj spid="_x0000_s31747" name="文档" r:id="rId3" imgW="5143500" imgH="533400" progId="ChemWindow.Document">
              <p:embed/>
            </p:oleObj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925285" y="3145971"/>
          <a:ext cx="7644537" cy="979715"/>
        </p:xfrm>
        <a:graphic>
          <a:graphicData uri="http://schemas.openxmlformats.org/presentationml/2006/ole">
            <p:oleObj spid="_x0000_s31749" name="文档" r:id="rId4" imgW="5638800" imgH="723900" progId="ChemWindow.Document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5700713" y="1913763"/>
          <a:ext cx="1400175" cy="438150"/>
        </p:xfrm>
        <a:graphic>
          <a:graphicData uri="http://schemas.openxmlformats.org/presentationml/2006/ole">
            <p:oleObj spid="_x0000_s31752" name="文档" r:id="rId5" imgW="1400040" imgH="438120" progId="ChemWindow.Document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5826633" y="2971991"/>
          <a:ext cx="1733550" cy="638175"/>
        </p:xfrm>
        <a:graphic>
          <a:graphicData uri="http://schemas.openxmlformats.org/presentationml/2006/ole">
            <p:oleObj spid="_x0000_s31753" name="文档" r:id="rId6" imgW="1733400" imgH="638280" progId="ChemWindow.Document">
              <p:embed/>
            </p:oleObj>
          </a:graphicData>
        </a:graphic>
      </p:graphicFrame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1202055" y="753809"/>
          <a:ext cx="7310348" cy="1123759"/>
        </p:xfrm>
        <a:graphic>
          <a:graphicData uri="http://schemas.openxmlformats.org/presentationml/2006/ole">
            <p:oleObj spid="_x0000_s31758" name="文档" r:id="rId7" imgW="5886360" imgH="905040" progId="ChemWindow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4 </a:t>
            </a:r>
            <a:r>
              <a:rPr lang="zh-CN" altLang="en-US" dirty="0" smtClean="0"/>
              <a:t>重中之重  难点突破    </a:t>
            </a:r>
            <a:r>
              <a:rPr lang="zh-CN" altLang="en-US" dirty="0" smtClean="0">
                <a:solidFill>
                  <a:srgbClr val="FF0000"/>
                </a:solidFill>
              </a:rPr>
              <a:t>碳骨架不变      </a:t>
            </a:r>
            <a:r>
              <a:rPr lang="zh-CN" altLang="en-US" dirty="0" smtClean="0">
                <a:solidFill>
                  <a:srgbClr val="002060"/>
                </a:solidFill>
              </a:rPr>
              <a:t>练</a:t>
            </a:r>
            <a:r>
              <a:rPr lang="en-US" altLang="zh-CN" dirty="0" smtClean="0">
                <a:solidFill>
                  <a:srgbClr val="002060"/>
                </a:solidFill>
              </a:rPr>
              <a:t>1</a:t>
            </a:r>
            <a:endParaRPr lang="zh-CN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904195" y="948418"/>
          <a:ext cx="7119938" cy="2034268"/>
        </p:xfrm>
        <a:graphic>
          <a:graphicData uri="http://schemas.openxmlformats.org/presentationml/2006/ole">
            <p:oleObj spid="_x0000_s32770" name="文档" r:id="rId3" imgW="4200480" imgH="1200240" progId="ChemWindow.Document">
              <p:embed/>
            </p:oleObj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6357257" y="1469572"/>
            <a:ext cx="315686" cy="1240971"/>
            <a:chOff x="6357257" y="1469572"/>
            <a:chExt cx="315686" cy="1240971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389915" y="1469572"/>
              <a:ext cx="250371" cy="555171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357257" y="2166257"/>
              <a:ext cx="315686" cy="544286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/>
        </p:nvCxnSpPr>
        <p:spPr>
          <a:xfrm flipH="1">
            <a:off x="2993570" y="2471059"/>
            <a:ext cx="1" cy="587827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035628" y="2242458"/>
            <a:ext cx="4785667" cy="902733"/>
            <a:chOff x="2035628" y="2242458"/>
            <a:chExt cx="4785667" cy="902733"/>
          </a:xfrm>
        </p:grpSpPr>
        <p:sp>
          <p:nvSpPr>
            <p:cNvPr id="20" name="TextBox 19"/>
            <p:cNvSpPr txBox="1"/>
            <p:nvPr/>
          </p:nvSpPr>
          <p:spPr>
            <a:xfrm>
              <a:off x="6498771" y="224245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△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35628" y="277585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△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4 </a:t>
            </a:r>
            <a:r>
              <a:rPr lang="zh-CN" altLang="en-US" dirty="0" smtClean="0"/>
              <a:t>重中之重  难点突破    </a:t>
            </a:r>
            <a:r>
              <a:rPr lang="zh-CN" altLang="en-US" dirty="0" smtClean="0">
                <a:solidFill>
                  <a:srgbClr val="FF0000"/>
                </a:solidFill>
              </a:rPr>
              <a:t>碳骨架不变      </a:t>
            </a:r>
            <a:r>
              <a:rPr lang="zh-CN" altLang="en-US" dirty="0" smtClean="0">
                <a:solidFill>
                  <a:srgbClr val="002060"/>
                </a:solidFill>
              </a:rPr>
              <a:t>练</a:t>
            </a:r>
            <a:r>
              <a:rPr lang="en-US" altLang="zh-CN" dirty="0" smtClean="0">
                <a:solidFill>
                  <a:srgbClr val="002060"/>
                </a:solidFill>
              </a:rPr>
              <a:t>2 </a:t>
            </a:r>
            <a:r>
              <a:rPr lang="zh-CN" altLang="en-US" dirty="0" smtClean="0">
                <a:solidFill>
                  <a:srgbClr val="002060"/>
                </a:solidFill>
              </a:rPr>
              <a:t>（</a:t>
            </a:r>
            <a:r>
              <a:rPr lang="en-US" altLang="zh-CN" dirty="0" smtClean="0">
                <a:solidFill>
                  <a:srgbClr val="002060"/>
                </a:solidFill>
              </a:rPr>
              <a:t>2019.1</a:t>
            </a:r>
            <a:r>
              <a:rPr lang="zh-CN" altLang="en-US" dirty="0" smtClean="0">
                <a:solidFill>
                  <a:srgbClr val="002060"/>
                </a:solidFill>
              </a:rPr>
              <a:t>朝阳高二期末）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846" y="710975"/>
            <a:ext cx="5833382" cy="412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502" y="902154"/>
            <a:ext cx="2053846" cy="18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任意多边形 17"/>
          <p:cNvSpPr/>
          <p:nvPr/>
        </p:nvSpPr>
        <p:spPr>
          <a:xfrm>
            <a:off x="7605486" y="1433286"/>
            <a:ext cx="1003300" cy="870857"/>
          </a:xfrm>
          <a:custGeom>
            <a:avLst/>
            <a:gdLst>
              <a:gd name="connsiteX0" fmla="*/ 101600 w 1003300"/>
              <a:gd name="connsiteY0" fmla="*/ 275771 h 870857"/>
              <a:gd name="connsiteX1" fmla="*/ 14514 w 1003300"/>
              <a:gd name="connsiteY1" fmla="*/ 351971 h 870857"/>
              <a:gd name="connsiteX2" fmla="*/ 14514 w 1003300"/>
              <a:gd name="connsiteY2" fmla="*/ 417285 h 870857"/>
              <a:gd name="connsiteX3" fmla="*/ 47171 w 1003300"/>
              <a:gd name="connsiteY3" fmla="*/ 504371 h 870857"/>
              <a:gd name="connsiteX4" fmla="*/ 101600 w 1003300"/>
              <a:gd name="connsiteY4" fmla="*/ 602343 h 870857"/>
              <a:gd name="connsiteX5" fmla="*/ 286657 w 1003300"/>
              <a:gd name="connsiteY5" fmla="*/ 722085 h 870857"/>
              <a:gd name="connsiteX6" fmla="*/ 471714 w 1003300"/>
              <a:gd name="connsiteY6" fmla="*/ 820057 h 870857"/>
              <a:gd name="connsiteX7" fmla="*/ 635000 w 1003300"/>
              <a:gd name="connsiteY7" fmla="*/ 852714 h 870857"/>
              <a:gd name="connsiteX8" fmla="*/ 809171 w 1003300"/>
              <a:gd name="connsiteY8" fmla="*/ 852714 h 870857"/>
              <a:gd name="connsiteX9" fmla="*/ 972457 w 1003300"/>
              <a:gd name="connsiteY9" fmla="*/ 743857 h 870857"/>
              <a:gd name="connsiteX10" fmla="*/ 994228 w 1003300"/>
              <a:gd name="connsiteY10" fmla="*/ 395514 h 870857"/>
              <a:gd name="connsiteX11" fmla="*/ 950685 w 1003300"/>
              <a:gd name="connsiteY11" fmla="*/ 134257 h 870857"/>
              <a:gd name="connsiteX12" fmla="*/ 852714 w 1003300"/>
              <a:gd name="connsiteY12" fmla="*/ 14514 h 870857"/>
              <a:gd name="connsiteX13" fmla="*/ 798285 w 1003300"/>
              <a:gd name="connsiteY13" fmla="*/ 47171 h 870857"/>
              <a:gd name="connsiteX14" fmla="*/ 613228 w 1003300"/>
              <a:gd name="connsiteY14" fmla="*/ 90714 h 870857"/>
              <a:gd name="connsiteX15" fmla="*/ 417285 w 1003300"/>
              <a:gd name="connsiteY15" fmla="*/ 90714 h 870857"/>
              <a:gd name="connsiteX16" fmla="*/ 166914 w 1003300"/>
              <a:gd name="connsiteY16" fmla="*/ 188685 h 870857"/>
              <a:gd name="connsiteX17" fmla="*/ 101600 w 1003300"/>
              <a:gd name="connsiteY17" fmla="*/ 275771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3300" h="870857">
                <a:moveTo>
                  <a:pt x="101600" y="275771"/>
                </a:moveTo>
                <a:cubicBezTo>
                  <a:pt x="76200" y="302985"/>
                  <a:pt x="29028" y="328385"/>
                  <a:pt x="14514" y="351971"/>
                </a:cubicBezTo>
                <a:cubicBezTo>
                  <a:pt x="0" y="375557"/>
                  <a:pt x="9071" y="391885"/>
                  <a:pt x="14514" y="417285"/>
                </a:cubicBezTo>
                <a:cubicBezTo>
                  <a:pt x="19957" y="442685"/>
                  <a:pt x="32657" y="473528"/>
                  <a:pt x="47171" y="504371"/>
                </a:cubicBezTo>
                <a:cubicBezTo>
                  <a:pt x="61685" y="535214"/>
                  <a:pt x="61686" y="566057"/>
                  <a:pt x="101600" y="602343"/>
                </a:cubicBezTo>
                <a:cubicBezTo>
                  <a:pt x="141514" y="638629"/>
                  <a:pt x="224971" y="685799"/>
                  <a:pt x="286657" y="722085"/>
                </a:cubicBezTo>
                <a:cubicBezTo>
                  <a:pt x="348343" y="758371"/>
                  <a:pt x="413657" y="798286"/>
                  <a:pt x="471714" y="820057"/>
                </a:cubicBezTo>
                <a:cubicBezTo>
                  <a:pt x="529771" y="841828"/>
                  <a:pt x="578757" y="847271"/>
                  <a:pt x="635000" y="852714"/>
                </a:cubicBezTo>
                <a:cubicBezTo>
                  <a:pt x="691243" y="858157"/>
                  <a:pt x="752928" y="870857"/>
                  <a:pt x="809171" y="852714"/>
                </a:cubicBezTo>
                <a:cubicBezTo>
                  <a:pt x="865414" y="834571"/>
                  <a:pt x="941614" y="820057"/>
                  <a:pt x="972457" y="743857"/>
                </a:cubicBezTo>
                <a:cubicBezTo>
                  <a:pt x="1003300" y="667657"/>
                  <a:pt x="997857" y="497114"/>
                  <a:pt x="994228" y="395514"/>
                </a:cubicBezTo>
                <a:cubicBezTo>
                  <a:pt x="990599" y="293914"/>
                  <a:pt x="974271" y="197757"/>
                  <a:pt x="950685" y="134257"/>
                </a:cubicBezTo>
                <a:cubicBezTo>
                  <a:pt x="927099" y="70757"/>
                  <a:pt x="878114" y="29028"/>
                  <a:pt x="852714" y="14514"/>
                </a:cubicBezTo>
                <a:cubicBezTo>
                  <a:pt x="827314" y="0"/>
                  <a:pt x="838199" y="34471"/>
                  <a:pt x="798285" y="47171"/>
                </a:cubicBezTo>
                <a:cubicBezTo>
                  <a:pt x="758371" y="59871"/>
                  <a:pt x="676728" y="83457"/>
                  <a:pt x="613228" y="90714"/>
                </a:cubicBezTo>
                <a:cubicBezTo>
                  <a:pt x="549728" y="97971"/>
                  <a:pt x="491671" y="74386"/>
                  <a:pt x="417285" y="90714"/>
                </a:cubicBezTo>
                <a:cubicBezTo>
                  <a:pt x="342899" y="107043"/>
                  <a:pt x="224971" y="156028"/>
                  <a:pt x="166914" y="188685"/>
                </a:cubicBezTo>
                <a:cubicBezTo>
                  <a:pt x="108857" y="221342"/>
                  <a:pt x="127000" y="248557"/>
                  <a:pt x="101600" y="27577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214257" y="847271"/>
            <a:ext cx="3298372" cy="685801"/>
          </a:xfrm>
          <a:custGeom>
            <a:avLst/>
            <a:gdLst>
              <a:gd name="connsiteX0" fmla="*/ 0 w 3298372"/>
              <a:gd name="connsiteY0" fmla="*/ 252186 h 685801"/>
              <a:gd name="connsiteX1" fmla="*/ 500743 w 3298372"/>
              <a:gd name="connsiteY1" fmla="*/ 132443 h 685801"/>
              <a:gd name="connsiteX2" fmla="*/ 1121229 w 3298372"/>
              <a:gd name="connsiteY2" fmla="*/ 154215 h 685801"/>
              <a:gd name="connsiteX3" fmla="*/ 1698172 w 3298372"/>
              <a:gd name="connsiteY3" fmla="*/ 56243 h 685801"/>
              <a:gd name="connsiteX4" fmla="*/ 2569029 w 3298372"/>
              <a:gd name="connsiteY4" fmla="*/ 12700 h 685801"/>
              <a:gd name="connsiteX5" fmla="*/ 3091543 w 3298372"/>
              <a:gd name="connsiteY5" fmla="*/ 132443 h 685801"/>
              <a:gd name="connsiteX6" fmla="*/ 3243943 w 3298372"/>
              <a:gd name="connsiteY6" fmla="*/ 600529 h 685801"/>
              <a:gd name="connsiteX7" fmla="*/ 3298372 w 3298372"/>
              <a:gd name="connsiteY7" fmla="*/ 644072 h 6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8372" h="685801">
                <a:moveTo>
                  <a:pt x="0" y="252186"/>
                </a:moveTo>
                <a:cubicBezTo>
                  <a:pt x="156936" y="200479"/>
                  <a:pt x="313872" y="148772"/>
                  <a:pt x="500743" y="132443"/>
                </a:cubicBezTo>
                <a:cubicBezTo>
                  <a:pt x="687615" y="116115"/>
                  <a:pt x="921658" y="166915"/>
                  <a:pt x="1121229" y="154215"/>
                </a:cubicBezTo>
                <a:cubicBezTo>
                  <a:pt x="1320800" y="141515"/>
                  <a:pt x="1456872" y="79829"/>
                  <a:pt x="1698172" y="56243"/>
                </a:cubicBezTo>
                <a:cubicBezTo>
                  <a:pt x="1939472" y="32657"/>
                  <a:pt x="2336801" y="0"/>
                  <a:pt x="2569029" y="12700"/>
                </a:cubicBezTo>
                <a:cubicBezTo>
                  <a:pt x="2801257" y="25400"/>
                  <a:pt x="2979057" y="34472"/>
                  <a:pt x="3091543" y="132443"/>
                </a:cubicBezTo>
                <a:cubicBezTo>
                  <a:pt x="3204029" y="230414"/>
                  <a:pt x="3209472" y="515258"/>
                  <a:pt x="3243943" y="600529"/>
                </a:cubicBezTo>
                <a:cubicBezTo>
                  <a:pt x="3278415" y="685801"/>
                  <a:pt x="3288393" y="664936"/>
                  <a:pt x="3298372" y="64407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7024915" y="1529443"/>
            <a:ext cx="729342" cy="727529"/>
          </a:xfrm>
          <a:custGeom>
            <a:avLst/>
            <a:gdLst>
              <a:gd name="connsiteX0" fmla="*/ 312056 w 729342"/>
              <a:gd name="connsiteY0" fmla="*/ 16328 h 727529"/>
              <a:gd name="connsiteX1" fmla="*/ 442685 w 729342"/>
              <a:gd name="connsiteY1" fmla="*/ 70757 h 727529"/>
              <a:gd name="connsiteX2" fmla="*/ 475342 w 729342"/>
              <a:gd name="connsiteY2" fmla="*/ 146957 h 727529"/>
              <a:gd name="connsiteX3" fmla="*/ 573314 w 729342"/>
              <a:gd name="connsiteY3" fmla="*/ 342900 h 727529"/>
              <a:gd name="connsiteX4" fmla="*/ 638628 w 729342"/>
              <a:gd name="connsiteY4" fmla="*/ 419100 h 727529"/>
              <a:gd name="connsiteX5" fmla="*/ 671285 w 729342"/>
              <a:gd name="connsiteY5" fmla="*/ 593271 h 727529"/>
              <a:gd name="connsiteX6" fmla="*/ 290285 w 729342"/>
              <a:gd name="connsiteY6" fmla="*/ 723900 h 727529"/>
              <a:gd name="connsiteX7" fmla="*/ 72571 w 729342"/>
              <a:gd name="connsiteY7" fmla="*/ 615043 h 727529"/>
              <a:gd name="connsiteX8" fmla="*/ 39914 w 729342"/>
              <a:gd name="connsiteY8" fmla="*/ 168728 h 727529"/>
              <a:gd name="connsiteX9" fmla="*/ 312056 w 729342"/>
              <a:gd name="connsiteY9" fmla="*/ 16328 h 7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9342" h="727529">
                <a:moveTo>
                  <a:pt x="312056" y="16328"/>
                </a:moveTo>
                <a:cubicBezTo>
                  <a:pt x="379184" y="0"/>
                  <a:pt x="415471" y="48986"/>
                  <a:pt x="442685" y="70757"/>
                </a:cubicBezTo>
                <a:cubicBezTo>
                  <a:pt x="469899" y="92528"/>
                  <a:pt x="453571" y="101600"/>
                  <a:pt x="475342" y="146957"/>
                </a:cubicBezTo>
                <a:cubicBezTo>
                  <a:pt x="497113" y="192314"/>
                  <a:pt x="546100" y="297543"/>
                  <a:pt x="573314" y="342900"/>
                </a:cubicBezTo>
                <a:cubicBezTo>
                  <a:pt x="600528" y="388257"/>
                  <a:pt x="622300" y="377372"/>
                  <a:pt x="638628" y="419100"/>
                </a:cubicBezTo>
                <a:cubicBezTo>
                  <a:pt x="654956" y="460828"/>
                  <a:pt x="729342" y="542471"/>
                  <a:pt x="671285" y="593271"/>
                </a:cubicBezTo>
                <a:cubicBezTo>
                  <a:pt x="613228" y="644071"/>
                  <a:pt x="390071" y="720271"/>
                  <a:pt x="290285" y="723900"/>
                </a:cubicBezTo>
                <a:cubicBezTo>
                  <a:pt x="190499" y="727529"/>
                  <a:pt x="114299" y="707572"/>
                  <a:pt x="72571" y="615043"/>
                </a:cubicBezTo>
                <a:cubicBezTo>
                  <a:pt x="30843" y="522514"/>
                  <a:pt x="0" y="268514"/>
                  <a:pt x="39914" y="168728"/>
                </a:cubicBezTo>
                <a:cubicBezTo>
                  <a:pt x="79828" y="68942"/>
                  <a:pt x="244928" y="32656"/>
                  <a:pt x="312056" y="16328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3603171" y="2144485"/>
            <a:ext cx="4147457" cy="658587"/>
          </a:xfrm>
          <a:custGeom>
            <a:avLst/>
            <a:gdLst>
              <a:gd name="connsiteX0" fmla="*/ 0 w 4147457"/>
              <a:gd name="connsiteY0" fmla="*/ 370115 h 658587"/>
              <a:gd name="connsiteX1" fmla="*/ 544286 w 4147457"/>
              <a:gd name="connsiteY1" fmla="*/ 500744 h 658587"/>
              <a:gd name="connsiteX2" fmla="*/ 1034143 w 4147457"/>
              <a:gd name="connsiteY2" fmla="*/ 642258 h 658587"/>
              <a:gd name="connsiteX3" fmla="*/ 1709058 w 4147457"/>
              <a:gd name="connsiteY3" fmla="*/ 544286 h 658587"/>
              <a:gd name="connsiteX4" fmla="*/ 2090058 w 4147457"/>
              <a:gd name="connsiteY4" fmla="*/ 631372 h 658587"/>
              <a:gd name="connsiteX5" fmla="*/ 2307772 w 4147457"/>
              <a:gd name="connsiteY5" fmla="*/ 576944 h 658587"/>
              <a:gd name="connsiteX6" fmla="*/ 2699658 w 4147457"/>
              <a:gd name="connsiteY6" fmla="*/ 576944 h 658587"/>
              <a:gd name="connsiteX7" fmla="*/ 3940629 w 4147457"/>
              <a:gd name="connsiteY7" fmla="*/ 87086 h 658587"/>
              <a:gd name="connsiteX8" fmla="*/ 3940629 w 4147457"/>
              <a:gd name="connsiteY8" fmla="*/ 54429 h 65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7457" h="658587">
                <a:moveTo>
                  <a:pt x="0" y="370115"/>
                </a:moveTo>
                <a:cubicBezTo>
                  <a:pt x="185964" y="412751"/>
                  <a:pt x="371929" y="455387"/>
                  <a:pt x="544286" y="500744"/>
                </a:cubicBezTo>
                <a:cubicBezTo>
                  <a:pt x="716643" y="546101"/>
                  <a:pt x="840014" y="635001"/>
                  <a:pt x="1034143" y="642258"/>
                </a:cubicBezTo>
                <a:cubicBezTo>
                  <a:pt x="1228272" y="649515"/>
                  <a:pt x="1533072" y="546100"/>
                  <a:pt x="1709058" y="544286"/>
                </a:cubicBezTo>
                <a:cubicBezTo>
                  <a:pt x="1885044" y="542472"/>
                  <a:pt x="1990272" y="625929"/>
                  <a:pt x="2090058" y="631372"/>
                </a:cubicBezTo>
                <a:cubicBezTo>
                  <a:pt x="2189844" y="636815"/>
                  <a:pt x="2206172" y="586015"/>
                  <a:pt x="2307772" y="576944"/>
                </a:cubicBezTo>
                <a:cubicBezTo>
                  <a:pt x="2409372" y="567873"/>
                  <a:pt x="2427515" y="658587"/>
                  <a:pt x="2699658" y="576944"/>
                </a:cubicBezTo>
                <a:cubicBezTo>
                  <a:pt x="2971801" y="495301"/>
                  <a:pt x="3733801" y="174172"/>
                  <a:pt x="3940629" y="87086"/>
                </a:cubicBezTo>
                <a:cubicBezTo>
                  <a:pt x="4147457" y="0"/>
                  <a:pt x="4044043" y="27214"/>
                  <a:pt x="3940629" y="54429"/>
                </a:cubicBezTo>
              </a:path>
            </a:pathLst>
          </a:cu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7478485" y="1182915"/>
            <a:ext cx="776515" cy="540656"/>
          </a:xfrm>
          <a:custGeom>
            <a:avLst/>
            <a:gdLst>
              <a:gd name="connsiteX0" fmla="*/ 163286 w 776515"/>
              <a:gd name="connsiteY0" fmla="*/ 14514 h 540656"/>
              <a:gd name="connsiteX1" fmla="*/ 87086 w 776515"/>
              <a:gd name="connsiteY1" fmla="*/ 156028 h 540656"/>
              <a:gd name="connsiteX2" fmla="*/ 10886 w 776515"/>
              <a:gd name="connsiteY2" fmla="*/ 417285 h 540656"/>
              <a:gd name="connsiteX3" fmla="*/ 21772 w 776515"/>
              <a:gd name="connsiteY3" fmla="*/ 493485 h 540656"/>
              <a:gd name="connsiteX4" fmla="*/ 108858 w 776515"/>
              <a:gd name="connsiteY4" fmla="*/ 537028 h 540656"/>
              <a:gd name="connsiteX5" fmla="*/ 217715 w 776515"/>
              <a:gd name="connsiteY5" fmla="*/ 471714 h 540656"/>
              <a:gd name="connsiteX6" fmla="*/ 348344 w 776515"/>
              <a:gd name="connsiteY6" fmla="*/ 341085 h 540656"/>
              <a:gd name="connsiteX7" fmla="*/ 707572 w 776515"/>
              <a:gd name="connsiteY7" fmla="*/ 330199 h 540656"/>
              <a:gd name="connsiteX8" fmla="*/ 762001 w 776515"/>
              <a:gd name="connsiteY8" fmla="*/ 221342 h 540656"/>
              <a:gd name="connsiteX9" fmla="*/ 729344 w 776515"/>
              <a:gd name="connsiteY9" fmla="*/ 101599 h 540656"/>
              <a:gd name="connsiteX10" fmla="*/ 653144 w 776515"/>
              <a:gd name="connsiteY10" fmla="*/ 14514 h 540656"/>
              <a:gd name="connsiteX11" fmla="*/ 598715 w 776515"/>
              <a:gd name="connsiteY11" fmla="*/ 14514 h 540656"/>
              <a:gd name="connsiteX12" fmla="*/ 163286 w 776515"/>
              <a:gd name="connsiteY12" fmla="*/ 14514 h 54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515" h="540656">
                <a:moveTo>
                  <a:pt x="163286" y="14514"/>
                </a:moveTo>
                <a:cubicBezTo>
                  <a:pt x="137886" y="51706"/>
                  <a:pt x="112486" y="88899"/>
                  <a:pt x="87086" y="156028"/>
                </a:cubicBezTo>
                <a:cubicBezTo>
                  <a:pt x="61686" y="223157"/>
                  <a:pt x="21772" y="361042"/>
                  <a:pt x="10886" y="417285"/>
                </a:cubicBezTo>
                <a:cubicBezTo>
                  <a:pt x="0" y="473528"/>
                  <a:pt x="5443" y="473528"/>
                  <a:pt x="21772" y="493485"/>
                </a:cubicBezTo>
                <a:cubicBezTo>
                  <a:pt x="38101" y="513442"/>
                  <a:pt x="76201" y="540656"/>
                  <a:pt x="108858" y="537028"/>
                </a:cubicBezTo>
                <a:cubicBezTo>
                  <a:pt x="141515" y="533400"/>
                  <a:pt x="177801" y="504371"/>
                  <a:pt x="217715" y="471714"/>
                </a:cubicBezTo>
                <a:cubicBezTo>
                  <a:pt x="257629" y="439057"/>
                  <a:pt x="266701" y="364671"/>
                  <a:pt x="348344" y="341085"/>
                </a:cubicBezTo>
                <a:cubicBezTo>
                  <a:pt x="429987" y="317499"/>
                  <a:pt x="638629" y="350156"/>
                  <a:pt x="707572" y="330199"/>
                </a:cubicBezTo>
                <a:cubicBezTo>
                  <a:pt x="776515" y="310242"/>
                  <a:pt x="758372" y="259442"/>
                  <a:pt x="762001" y="221342"/>
                </a:cubicBezTo>
                <a:cubicBezTo>
                  <a:pt x="765630" y="183242"/>
                  <a:pt x="747487" y="136070"/>
                  <a:pt x="729344" y="101599"/>
                </a:cubicBezTo>
                <a:cubicBezTo>
                  <a:pt x="711201" y="67128"/>
                  <a:pt x="674915" y="29028"/>
                  <a:pt x="653144" y="14514"/>
                </a:cubicBezTo>
                <a:cubicBezTo>
                  <a:pt x="631373" y="0"/>
                  <a:pt x="598715" y="14514"/>
                  <a:pt x="598715" y="14514"/>
                </a:cubicBezTo>
                <a:lnTo>
                  <a:pt x="163286" y="14514"/>
                </a:lnTo>
                <a:close/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5181600" y="1141185"/>
            <a:ext cx="2643415" cy="241301"/>
          </a:xfrm>
          <a:custGeom>
            <a:avLst/>
            <a:gdLst>
              <a:gd name="connsiteX0" fmla="*/ 0 w 2643415"/>
              <a:gd name="connsiteY0" fmla="*/ 230415 h 241301"/>
              <a:gd name="connsiteX1" fmla="*/ 424543 w 2643415"/>
              <a:gd name="connsiteY1" fmla="*/ 23586 h 241301"/>
              <a:gd name="connsiteX2" fmla="*/ 609600 w 2643415"/>
              <a:gd name="connsiteY2" fmla="*/ 88901 h 241301"/>
              <a:gd name="connsiteX3" fmla="*/ 827314 w 2643415"/>
              <a:gd name="connsiteY3" fmla="*/ 186872 h 241301"/>
              <a:gd name="connsiteX4" fmla="*/ 2373086 w 2643415"/>
              <a:gd name="connsiteY4" fmla="*/ 208644 h 241301"/>
              <a:gd name="connsiteX5" fmla="*/ 2449286 w 2643415"/>
              <a:gd name="connsiteY5" fmla="*/ 241301 h 24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415" h="241301">
                <a:moveTo>
                  <a:pt x="0" y="230415"/>
                </a:moveTo>
                <a:cubicBezTo>
                  <a:pt x="161471" y="138793"/>
                  <a:pt x="322943" y="47172"/>
                  <a:pt x="424543" y="23586"/>
                </a:cubicBezTo>
                <a:cubicBezTo>
                  <a:pt x="526143" y="0"/>
                  <a:pt x="542472" y="61687"/>
                  <a:pt x="609600" y="88901"/>
                </a:cubicBezTo>
                <a:cubicBezTo>
                  <a:pt x="676728" y="116115"/>
                  <a:pt x="533400" y="166915"/>
                  <a:pt x="827314" y="186872"/>
                </a:cubicBezTo>
                <a:cubicBezTo>
                  <a:pt x="1121228" y="206829"/>
                  <a:pt x="2102757" y="199573"/>
                  <a:pt x="2373086" y="208644"/>
                </a:cubicBezTo>
                <a:cubicBezTo>
                  <a:pt x="2643415" y="217715"/>
                  <a:pt x="2546350" y="229508"/>
                  <a:pt x="2449286" y="241301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442</Words>
  <Application>Microsoft Office PowerPoint</Application>
  <PresentationFormat>全屏显示(16:9)</PresentationFormat>
  <Paragraphs>44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1_Office 主题​​</vt:lpstr>
      <vt:lpstr>文档</vt:lpstr>
      <vt:lpstr>常用典型信息提取与解读  及在有机推断中应用策略</vt:lpstr>
      <vt:lpstr>幻灯片 2</vt:lpstr>
      <vt:lpstr>幻灯片 3</vt:lpstr>
      <vt:lpstr>任务1 双烯合成反应（2014北京，2019年西城二模）</vt:lpstr>
      <vt:lpstr>任务1 双烯合成反应（2014北京，2019年西城二模）</vt:lpstr>
      <vt:lpstr>任务2.酯交换反应： （2009年北京，2017年北京，2019朝阳二模，                         2019东城二模，2020年朝阳期末）</vt:lpstr>
      <vt:lpstr>任务3 羟醛缩合反应：（2015年北京，2019年朝阳二模，                                2019年东城一模,2020丰台期末）</vt:lpstr>
      <vt:lpstr>任务4 重中之重  难点突破    碳骨架不变      练1</vt:lpstr>
      <vt:lpstr>任务4 重中之重  难点突破    碳骨架不变      练2 （2019.1朝阳高二期末）</vt:lpstr>
      <vt:lpstr>任务5  信息在有机推断中应用  综合    2019年朝阳二模     </vt:lpstr>
      <vt:lpstr>任务5  信息在有机推断中应用  综合    2019年朝阳二模     </vt:lpstr>
      <vt:lpstr>任务5  信息在有机推断中应用  综合    2019年朝阳二模     </vt:lpstr>
      <vt:lpstr>任务5  信息在有机推断中应用  综合    2019年朝阳二模     </vt:lpstr>
      <vt:lpstr>小结：有机信息在有机推断中的应用方法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HuaXue</cp:lastModifiedBy>
  <cp:revision>93</cp:revision>
  <dcterms:created xsi:type="dcterms:W3CDTF">2020-02-01T11:21:51Z</dcterms:created>
  <dcterms:modified xsi:type="dcterms:W3CDTF">2020-02-04T14:31:46Z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