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Default Extension="vml" ContentType="application/vnd.openxmlformats-officedocument.vmlDrawing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5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6" r:id="rId14"/>
    <p:sldId id="271" r:id="rId1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52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503335" y="2085234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400" b="1" spc="3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  <a:sym typeface="+mn-ea"/>
              </a:rPr>
              <a:t>真实问题解决</a:t>
            </a:r>
            <a:r>
              <a:rPr lang="en-US" altLang="zh-CN" sz="4400" b="1" spc="3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  <a:sym typeface="+mn-ea"/>
              </a:rPr>
              <a:t>-5--</a:t>
            </a:r>
            <a:r>
              <a:rPr lang="zh-CN" altLang="en-US" sz="4400" b="1" spc="3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  <a:sym typeface="+mn-ea"/>
              </a:rPr>
              <a:t>以</a:t>
            </a:r>
            <a:r>
              <a:rPr lang="en-US" altLang="zh-CN" sz="4400" b="1" spc="3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  <a:sym typeface="+mn-ea"/>
              </a:rPr>
              <a:t>Fe</a:t>
            </a:r>
            <a:r>
              <a:rPr lang="zh-CN" altLang="en-US" sz="4400" b="1" spc="300" dirty="0" smtClean="0">
                <a:solidFill>
                  <a:srgbClr val="FF0000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  <a:sym typeface="+mn-ea"/>
              </a:rPr>
              <a:t>元素为主题的概念原理元素化合物融合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十二年级化学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05578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北京市朝阳区陈经纶中学</a:t>
            </a:r>
            <a:r>
              <a:rPr lang="en-US" altLang="zh-CN" sz="2000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2000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田 超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653" y="1119657"/>
            <a:ext cx="8141972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+mn-ea"/>
                <a:ea typeface="+mn-ea"/>
              </a:rPr>
              <a:t>第四部分：典型例题分析</a:t>
            </a:r>
            <a:r>
              <a:rPr lang="en-US" altLang="zh-CN" sz="2800" b="1" dirty="0" smtClean="0">
                <a:solidFill>
                  <a:srgbClr val="FF0000"/>
                </a:solidFill>
                <a:latin typeface="+mn-ea"/>
                <a:ea typeface="+mn-ea"/>
              </a:rPr>
              <a:t>——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  <a:ea typeface="+mn-ea"/>
              </a:rPr>
              <a:t>熟练解题思路与技能</a:t>
            </a:r>
            <a:endParaRPr lang="en-US" altLang="zh-CN" sz="2800" b="1" dirty="0" smtClean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"/>
          <p:cNvGrpSpPr/>
          <p:nvPr/>
        </p:nvGrpSpPr>
        <p:grpSpPr>
          <a:xfrm>
            <a:off x="965555" y="12788"/>
            <a:ext cx="5715724" cy="5130712"/>
            <a:chOff x="965555" y="12788"/>
            <a:chExt cx="5715724" cy="513071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/>
            <a:srcRect b="38089"/>
            <a:stretch>
              <a:fillRect/>
            </a:stretch>
          </p:blipFill>
          <p:spPr>
            <a:xfrm>
              <a:off x="1061471" y="51140"/>
              <a:ext cx="5619808" cy="509236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65555" y="12788"/>
              <a:ext cx="895217" cy="3389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 smtClean="0">
                  <a:solidFill>
                    <a:sysClr val="windowText" lastClr="000000"/>
                  </a:solidFill>
                </a:rPr>
                <a:t>       例</a:t>
              </a:r>
              <a:r>
                <a:rPr lang="en-US" altLang="zh-CN" sz="1400" b="1" dirty="0" smtClean="0">
                  <a:solidFill>
                    <a:sysClr val="windowText" lastClr="000000"/>
                  </a:solidFill>
                </a:rPr>
                <a:t>1.</a:t>
              </a:r>
              <a:endParaRPr lang="zh-CN" altLang="en-US" sz="1400" b="1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0886" t="11214" r="52567" b="75485"/>
          <a:stretch>
            <a:fillRect/>
          </a:stretch>
        </p:blipFill>
        <p:spPr>
          <a:xfrm>
            <a:off x="6049107" y="3924885"/>
            <a:ext cx="2395721" cy="274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5985" y="4339883"/>
            <a:ext cx="4909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黑色沉淀还可能是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Fe</a:t>
            </a:r>
            <a:r>
              <a:rPr lang="en-US" altLang="zh-CN" sz="1400" baseline="-250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</a:t>
            </a:r>
            <a:r>
              <a:rPr lang="en-US" altLang="zh-CN" sz="1400" baseline="-250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1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FeS </a:t>
            </a:r>
            <a:r>
              <a:rPr lang="zh-CN" altLang="en-US" sz="1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，或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Fe</a:t>
            </a:r>
            <a:r>
              <a:rPr lang="en-US" altLang="zh-CN" sz="1400" baseline="-250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</a:t>
            </a:r>
            <a:r>
              <a:rPr lang="en-US" altLang="zh-CN" sz="1400" baseline="-250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1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FeS</a:t>
            </a:r>
            <a:r>
              <a:rPr lang="zh-CN" altLang="en-US" sz="1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和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</a:t>
            </a:r>
            <a:r>
              <a:rPr lang="zh-CN" altLang="en-US" sz="1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的混合物</a:t>
            </a:r>
            <a:endParaRPr lang="zh-CN" altLang="en-US" sz="1400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0653" t="60132" r="51544" b="24350"/>
          <a:stretch>
            <a:fillRect/>
          </a:stretch>
        </p:blipFill>
        <p:spPr>
          <a:xfrm>
            <a:off x="5162843" y="4756638"/>
            <a:ext cx="2723107" cy="351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inkTgt spid="_x0000_s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inkTgt spid="_x0000_s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inkTgt spid="_x0000_s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inkTgt spid="_x0000_s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inkTgt spid="_x0000_s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rcRect t="61787"/>
          <a:stretch>
            <a:fillRect/>
          </a:stretch>
        </p:blipFill>
        <p:spPr>
          <a:xfrm>
            <a:off x="420647" y="351693"/>
            <a:ext cx="8231819" cy="46039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0793" t="74763" r="46801" b="12823"/>
          <a:stretch>
            <a:fillRect/>
          </a:stretch>
        </p:blipFill>
        <p:spPr>
          <a:xfrm>
            <a:off x="3010486" y="4086665"/>
            <a:ext cx="3436559" cy="3165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1630" t="84961" r="43733" b="408"/>
          <a:stretch>
            <a:fillRect/>
          </a:stretch>
        </p:blipFill>
        <p:spPr>
          <a:xfrm>
            <a:off x="4522764" y="4346919"/>
            <a:ext cx="3376245" cy="34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inkTgt spid="_x0000_s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9829" y="243840"/>
            <a:ext cx="3057247" cy="9286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第五部分：小结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047" y="1619661"/>
            <a:ext cx="8785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铁元素的考查主要以实验探究为主，注重建立现象、微粒和原理三者之间的联系。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注重研究物质性质的角度，提前预测物质可能具有的性质。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注重加强证据意识，通过控制变量设计对照实验。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762" y="314544"/>
            <a:ext cx="880882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以</a:t>
            </a:r>
            <a:r>
              <a:rPr lang="en-US" altLang="zh-CN" sz="3200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Fe</a:t>
            </a:r>
            <a:r>
              <a:rPr lang="zh-CN" altLang="en-US" sz="3200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元素为主题的概念原理元素化合物融合</a:t>
            </a:r>
            <a:endParaRPr lang="zh-CN" altLang="en-US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253" y="1034313"/>
            <a:ext cx="7003840" cy="378565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第一部分：</a:t>
            </a:r>
            <a:r>
              <a:rPr lang="en-US" sz="2400" dirty="0" smtClean="0">
                <a:latin typeface="微软雅黑" panose="020B0503020204020204" charset="-122"/>
                <a:ea typeface="微软雅黑" panose="020B0503020204020204" charset="-122"/>
              </a:rPr>
              <a:t>2015-2019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年北京对此部分考查回顾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第二部分：基于北京高考的学习目标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第三部分：难点知识突破示例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第四部分：典型例题分析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熟练解题思路与技能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第五部分：小结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44002" y="933971"/>
          <a:ext cx="8596016" cy="3253192"/>
        </p:xfrm>
        <a:graphic>
          <a:graphicData uri="http://schemas.openxmlformats.org/drawingml/2006/table">
            <a:tbl>
              <a:tblPr/>
              <a:tblGrid>
                <a:gridCol w="903286"/>
                <a:gridCol w="630749"/>
                <a:gridCol w="7061981"/>
              </a:tblGrid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年份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题号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知识内容（考点）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2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2019</a:t>
                      </a:r>
                      <a:endParaRPr lang="zh-CN" sz="1400" b="0" kern="100" dirty="0">
                        <a:latin typeface="Times New Roman" pitchFamily="18" charset="0"/>
                        <a:ea typeface="微软雅黑" panose="020B0503020204020204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10.FeCl</a:t>
                      </a:r>
                      <a:r>
                        <a:rPr lang="en-US" altLang="zh-CN" sz="1400" b="0" kern="100" baseline="-25000" dirty="0" smtClean="0"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2</a:t>
                      </a:r>
                      <a:r>
                        <a:rPr lang="zh-CN" altLang="en-US" sz="1400" b="0" kern="100" dirty="0" smtClean="0"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溶液中</a:t>
                      </a:r>
                      <a:r>
                        <a:rPr lang="en-US" altLang="zh-CN" sz="1400" b="0" kern="100" dirty="0" smtClean="0"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Fe</a:t>
                      </a:r>
                      <a:r>
                        <a:rPr lang="en-US" altLang="zh-CN" sz="1400" b="0" kern="1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3</a:t>
                      </a:r>
                      <a:r>
                        <a:rPr lang="en-US" altLang="zh-CN" sz="1400" b="0" kern="100" baseline="30000" dirty="0" smtClean="0"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+</a:t>
                      </a:r>
                      <a:r>
                        <a:rPr lang="zh-CN" altLang="en-US" sz="1400" b="0" kern="100" dirty="0" smtClean="0"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的除杂</a:t>
                      </a:r>
                      <a:endParaRPr lang="en-US" altLang="zh-CN" sz="1400" b="0" kern="100" dirty="0" smtClean="0">
                        <a:latin typeface="Times New Roman" pitchFamily="18" charset="0"/>
                        <a:ea typeface="微软雅黑" panose="020B0503020204020204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4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2018</a:t>
                      </a:r>
                      <a:endParaRPr lang="zh-CN" sz="1400" b="0" kern="100">
                        <a:latin typeface="Times New Roman" pitchFamily="18" charset="0"/>
                        <a:ea typeface="微软雅黑" panose="020B0503020204020204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7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7.</a:t>
                      </a:r>
                      <a:r>
                        <a:rPr lang="zh-CN" altLang="en-US" sz="1400" b="0" kern="100" dirty="0" smtClean="0"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通过设计原电池装置对钢铁保护的探究</a:t>
                      </a:r>
                      <a:endParaRPr lang="en-US" altLang="zh-CN" sz="1400" b="0" kern="100" dirty="0" smtClean="0">
                        <a:latin typeface="Times New Roman" pitchFamily="18" charset="0"/>
                        <a:ea typeface="微软雅黑" panose="020B0503020204020204" charset="-122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28.</a:t>
                      </a:r>
                      <a:r>
                        <a:rPr lang="zh-CN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高铁酸钾（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</a:t>
                      </a:r>
                      <a:r>
                        <a:rPr lang="en-US" altLang="zh-CN" sz="1400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FeO</a:t>
                      </a:r>
                      <a:r>
                        <a:rPr lang="en-US" altLang="zh-CN" sz="1400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lang="zh-CN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）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的制备及</a:t>
                      </a:r>
                      <a:r>
                        <a:rPr lang="zh-CN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性质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的探究</a:t>
                      </a:r>
                      <a:endParaRPr lang="en-US" altLang="zh-CN" sz="1400" b="0" kern="100" dirty="0" smtClean="0">
                        <a:latin typeface="Times New Roman" pitchFamily="18" charset="0"/>
                        <a:ea typeface="微软雅黑" panose="020B0503020204020204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6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2017</a:t>
                      </a:r>
                      <a:endParaRPr lang="zh-CN" sz="1400" b="0" kern="100">
                        <a:latin typeface="Times New Roman" pitchFamily="18" charset="0"/>
                        <a:ea typeface="微软雅黑" panose="020B0503020204020204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28.</a:t>
                      </a:r>
                      <a:r>
                        <a:rPr lang="zh-CN" altLang="en-US" sz="1400" b="0" kern="100" dirty="0" smtClean="0"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探究</a:t>
                      </a:r>
                      <a:r>
                        <a:rPr lang="zh-CN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反应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“Fe+2Ag</a:t>
                      </a:r>
                      <a:r>
                        <a:rPr lang="en-US" altLang="zh-CN" sz="140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=Fe</a:t>
                      </a:r>
                      <a:r>
                        <a:rPr lang="en-US" altLang="zh-CN" sz="140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2+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+2Ag”</a:t>
                      </a:r>
                      <a:r>
                        <a:rPr lang="zh-CN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的实验中检测到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</a:t>
                      </a:r>
                      <a:r>
                        <a:rPr lang="en-US" altLang="zh-CN" sz="140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3+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产生的原因以及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</a:t>
                      </a:r>
                      <a:r>
                        <a:rPr lang="en-US" altLang="zh-CN" sz="140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3+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浓度变化的原因</a:t>
                      </a:r>
                      <a:endParaRPr lang="zh-CN" sz="1400" b="0" kern="100" dirty="0">
                        <a:latin typeface="Times New Roman" pitchFamily="18" charset="0"/>
                        <a:ea typeface="微软雅黑" panose="020B0503020204020204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7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2016</a:t>
                      </a:r>
                      <a:endParaRPr lang="zh-CN" sz="1400" b="0" kern="100" dirty="0">
                        <a:latin typeface="Times New Roman" pitchFamily="18" charset="0"/>
                        <a:ea typeface="微软雅黑" panose="020B0503020204020204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12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26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27</a:t>
                      </a:r>
                      <a:endParaRPr lang="zh-CN" sz="1400" b="0" kern="100" dirty="0">
                        <a:latin typeface="Times New Roman" pitchFamily="18" charset="0"/>
                        <a:ea typeface="微软雅黑" panose="020B0503020204020204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12.</a:t>
                      </a:r>
                      <a:r>
                        <a:rPr lang="zh-CN" altLang="en-US" sz="1400" b="0" kern="100" dirty="0" smtClean="0"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电解池中铁电极作为阴阳极时对应的电极反应原理</a:t>
                      </a:r>
                      <a:endParaRPr lang="en-US" altLang="zh-CN" sz="1400" b="0" kern="100" dirty="0" smtClean="0">
                        <a:latin typeface="Times New Roman" pitchFamily="18" charset="0"/>
                        <a:ea typeface="微软雅黑" panose="020B0503020204020204" charset="-122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26.</a:t>
                      </a:r>
                      <a:r>
                        <a:rPr lang="zh-CN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零价铁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(Fe)</a:t>
                      </a:r>
                      <a:r>
                        <a:rPr lang="zh-CN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去除水体中的硝酸盐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(NO</a:t>
                      </a:r>
                      <a:r>
                        <a:rPr lang="en-US" altLang="zh-CN" sz="1400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en-US" altLang="zh-CN" sz="140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的原理以及含铁元素微粒的作用探究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27.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Fe</a:t>
                      </a:r>
                      <a:r>
                        <a:rPr lang="en-US" altLang="zh-CN" sz="140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2+</a:t>
                      </a:r>
                      <a:r>
                        <a:rPr lang="zh-CN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催化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作用</a:t>
                      </a:r>
                      <a:r>
                        <a:rPr lang="zh-CN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下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，</a:t>
                      </a:r>
                      <a:r>
                        <a:rPr lang="en-US" altLang="zh-CN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Pb</a:t>
                      </a:r>
                      <a:r>
                        <a:rPr lang="zh-CN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和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PbO</a:t>
                      </a:r>
                      <a:r>
                        <a:rPr lang="en-US" altLang="zh-CN" sz="1400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zh-CN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反应生成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PbSO</a:t>
                      </a:r>
                      <a:r>
                        <a:rPr lang="en-US" altLang="zh-CN" sz="1400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lang="zh-CN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的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原理</a:t>
                      </a:r>
                      <a:endParaRPr lang="zh-CN" sz="1400" b="0" kern="100" dirty="0">
                        <a:latin typeface="Times New Roman" pitchFamily="18" charset="0"/>
                        <a:ea typeface="微软雅黑" panose="020B0503020204020204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7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2015</a:t>
                      </a:r>
                      <a:endParaRPr lang="zh-CN" sz="1400" b="0" kern="100" dirty="0">
                        <a:latin typeface="Times New Roman" pitchFamily="18" charset="0"/>
                        <a:ea typeface="微软雅黑" panose="020B0503020204020204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12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12.</a:t>
                      </a:r>
                      <a:r>
                        <a:rPr lang="zh-CN" altLang="en-US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铁与浓稀硝酸反应的实验探究</a:t>
                      </a:r>
                      <a:endParaRPr lang="en-US" altLang="zh-CN" sz="1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微软雅黑" panose="020B0503020204020204" charset="-122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0" kern="100" dirty="0" smtClean="0"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28.</a:t>
                      </a:r>
                      <a:r>
                        <a:rPr lang="zh-CN" altLang="en-US" sz="1400" b="0" kern="100" dirty="0" smtClean="0">
                          <a:latin typeface="Times New Roman" pitchFamily="18" charset="0"/>
                          <a:ea typeface="微软雅黑" panose="020B0503020204020204" charset="-122"/>
                          <a:cs typeface="Times New Roman" pitchFamily="18" charset="0"/>
                        </a:rPr>
                        <a:t>以</a:t>
                      </a:r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</a:t>
                      </a:r>
                      <a:r>
                        <a:rPr lang="en-US" altLang="zh-CN" sz="140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3+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为核心元素</a:t>
                      </a:r>
                      <a:r>
                        <a:rPr lang="zh-CN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探</a:t>
                      </a:r>
                      <a:r>
                        <a:rPr lang="zh-CN" alt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究</a:t>
                      </a:r>
                      <a:r>
                        <a:rPr lang="zh-CN" altLang="zh-CN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化学平衡移动原理与氧化还原反应规律的联系</a:t>
                      </a:r>
                      <a:endParaRPr lang="en-US" altLang="zh-CN" sz="14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36320" y="289450"/>
            <a:ext cx="6442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第一部分：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2015-2019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年北京对此部分考查回顾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30610" y="4351347"/>
            <a:ext cx="6756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近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年高考题中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元素的考查以实验探究为主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" y="707136"/>
            <a:ext cx="779732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+mn-ea"/>
                <a:ea typeface="+mn-ea"/>
              </a:rPr>
              <a:t>第二部分、基于高考的学习目标</a:t>
            </a:r>
            <a:r>
              <a:rPr lang="en-US" sz="2800" b="1" dirty="0" smtClean="0">
                <a:solidFill>
                  <a:srgbClr val="FF0000"/>
                </a:solidFill>
                <a:latin typeface="+mn-ea"/>
                <a:ea typeface="+mn-ea"/>
              </a:rPr>
              <a:t>:</a:t>
            </a:r>
            <a:endParaRPr lang="zh-CN" altLang="en-US" sz="28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一、基础知识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能以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Fe</a:t>
            </a:r>
            <a:r>
              <a:rPr lang="en-US" altLang="zh-CN" sz="20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2+</a:t>
            </a:r>
            <a:r>
              <a:rPr lang="zh-CN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Fe</a:t>
            </a:r>
            <a:r>
              <a:rPr lang="en-US" altLang="zh-CN" sz="20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3+</a:t>
            </a:r>
            <a:r>
              <a:rPr lang="zh-CN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的相互转化为例，理解变价元素的氧化还原反应；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能鉴别溶液中的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Fe</a:t>
            </a:r>
            <a:r>
              <a:rPr lang="en-US" altLang="zh-CN" sz="20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2+</a:t>
            </a:r>
            <a:r>
              <a:rPr lang="zh-CN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Fe</a:t>
            </a:r>
            <a:r>
              <a:rPr lang="en-US" altLang="zh-CN" sz="20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3+</a:t>
            </a:r>
            <a:r>
              <a:rPr lang="zh-CN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FeCl</a:t>
            </a:r>
            <a:r>
              <a:rPr lang="en-US" altLang="zh-CN" sz="20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为例，能多角度理解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FeCl</a:t>
            </a:r>
            <a:r>
              <a:rPr lang="en-US" altLang="zh-CN" sz="20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在实验和生产生活中的应用。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5880" y="818992"/>
            <a:ext cx="612539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二、知识关联</a:t>
            </a:r>
          </a:p>
          <a:p>
            <a:pPr>
              <a:lnSpc>
                <a:spcPct val="2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Fe</a:t>
            </a:r>
            <a:r>
              <a:rPr lang="en-US" altLang="zh-CN" sz="20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2+</a:t>
            </a:r>
            <a:r>
              <a:rPr lang="zh-CN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Fe</a:t>
            </a:r>
            <a:r>
              <a:rPr lang="en-US" altLang="zh-CN" sz="20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3+</a:t>
            </a:r>
            <a:r>
              <a:rPr lang="zh-CN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为核心的盐类的水解以及平衡的移动</a:t>
            </a:r>
            <a:r>
              <a:rPr lang="zh-CN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0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陌生情境下的氧化还原方程式的书写；</a:t>
            </a:r>
            <a:endParaRPr lang="zh-CN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以电化学装置为核心的钢铁的腐蚀与防护。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0016" y="902208"/>
            <a:ext cx="634019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三、解题能力要求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外界条件改变（尤其是温度）时盐类水解平衡移动；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陌生氧化还原方程式的配平；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实验探究，多种含铁微粒混合体系的原理分析。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4008" y="0"/>
            <a:ext cx="4852610" cy="8241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第三部分：难点知识突破示例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98211" y="904545"/>
            <a:ext cx="484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难点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一：反应类型之间的竞争</a:t>
            </a: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40116" y="1365348"/>
            <a:ext cx="8077730" cy="3320982"/>
            <a:chOff x="283845" y="1351280"/>
            <a:chExt cx="8077730" cy="332098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695" y="1446388"/>
              <a:ext cx="7773880" cy="3225874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283845" y="1351280"/>
              <a:ext cx="603885" cy="412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solidFill>
                    <a:schemeClr val="tx1"/>
                  </a:solidFill>
                </a:rPr>
                <a:t>例</a:t>
              </a:r>
              <a:r>
                <a:rPr lang="en-US" altLang="zh-CN" sz="1400" b="1" dirty="0">
                  <a:solidFill>
                    <a:schemeClr val="tx1"/>
                  </a:solidFill>
                </a:rPr>
                <a:t>1.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inkTgt spid="_x0000_s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inkTgt spid="_x0000_s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inkTgt spid="_x0000_s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inkTgt spid="_x0000_s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inkTgt spid="_x0000_s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60705" y="539559"/>
            <a:ext cx="4868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难点二、由于络合反应的发生引起的异常现象</a:t>
            </a:r>
            <a:endParaRPr lang="zh-CN" altLang="en-US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14936" y="1116775"/>
            <a:ext cx="5783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例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2. 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某小组研究溶液中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Fe</a:t>
            </a:r>
            <a:r>
              <a:rPr lang="en-US" altLang="zh-CN" baseline="30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2+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与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NO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en-US" altLang="zh-CN" baseline="30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−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NO</a:t>
            </a:r>
            <a:r>
              <a:rPr lang="en-US" altLang="zh-CN" baseline="-25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baseline="30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−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的反应。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639442" y="1579753"/>
          <a:ext cx="8344698" cy="2316480"/>
        </p:xfrm>
        <a:graphic>
          <a:graphicData uri="http://schemas.openxmlformats.org/drawingml/2006/table">
            <a:tbl>
              <a:tblPr/>
              <a:tblGrid>
                <a:gridCol w="1029498"/>
                <a:gridCol w="1566629"/>
                <a:gridCol w="2110154"/>
                <a:gridCol w="3638417"/>
              </a:tblGrid>
              <a:tr h="19558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latin typeface="Times New Roman"/>
                          <a:ea typeface="宋体"/>
                          <a:cs typeface="Times New Roman"/>
                        </a:rPr>
                        <a:t>实验</a:t>
                      </a:r>
                      <a:r>
                        <a:rPr lang="en-US" altLang="zh-CN" sz="1600" kern="100" dirty="0">
                          <a:latin typeface="宋体"/>
                          <a:ea typeface="宋体"/>
                          <a:cs typeface="Times New Roman"/>
                        </a:rPr>
                        <a:t>Ⅰ</a:t>
                      </a:r>
                      <a:endParaRPr lang="zh-CN" altLang="en-US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>
                          <a:latin typeface="Times New Roman"/>
                          <a:ea typeface="宋体"/>
                          <a:cs typeface="Times New Roman"/>
                        </a:rPr>
                        <a:t>试剂</a:t>
                      </a:r>
                      <a:endParaRPr lang="zh-CN" altLang="en-US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latin typeface="Times New Roman"/>
                          <a:ea typeface="宋体"/>
                          <a:cs typeface="Times New Roman"/>
                        </a:rPr>
                        <a:t>现象</a:t>
                      </a:r>
                      <a:endParaRPr lang="zh-CN" altLang="en-US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>
                          <a:latin typeface="Times New Roman"/>
                          <a:ea typeface="宋体"/>
                          <a:cs typeface="Times New Roman"/>
                        </a:rPr>
                        <a:t>滴管</a:t>
                      </a:r>
                      <a:endParaRPr lang="zh-CN" altLang="en-US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>
                          <a:latin typeface="Times New Roman"/>
                          <a:ea typeface="宋体"/>
                          <a:cs typeface="Times New Roman"/>
                        </a:rPr>
                        <a:t>试管</a:t>
                      </a:r>
                      <a:endParaRPr lang="zh-CN" altLang="en-US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48335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 smtClean="0">
                        <a:latin typeface="宋体"/>
                        <a:ea typeface="宋体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 smtClean="0">
                        <a:latin typeface="宋体"/>
                        <a:ea typeface="宋体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 smtClean="0">
                        <a:latin typeface="宋体"/>
                        <a:ea typeface="宋体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 smtClean="0">
                        <a:latin typeface="宋体"/>
                        <a:ea typeface="宋体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宋体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en-US" sz="1600" kern="100" dirty="0" smtClean="0"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600" kern="100" dirty="0">
                          <a:latin typeface="Times New Roman"/>
                          <a:ea typeface="宋体"/>
                          <a:cs typeface="Times New Roman"/>
                        </a:rPr>
                        <a:t>mL</a:t>
                      </a:r>
                      <a:endParaRPr lang="en-US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宋体"/>
                          <a:cs typeface="Times New Roman"/>
                        </a:rPr>
                        <a:t>1 mol·L</a:t>
                      </a:r>
                      <a:r>
                        <a:rPr lang="en-US" sz="1600" kern="100" baseline="30000" dirty="0">
                          <a:latin typeface="Times New Roman"/>
                          <a:ea typeface="微软雅黑"/>
                          <a:cs typeface="Times New Roman"/>
                        </a:rPr>
                        <a:t>−</a:t>
                      </a:r>
                      <a:r>
                        <a:rPr lang="en-US" sz="1600" kern="100" baseline="30000" dirty="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en-US" sz="1600" kern="100" dirty="0"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r>
                        <a:rPr lang="en-US" sz="1600" kern="0" dirty="0">
                          <a:latin typeface="Times New Roman"/>
                          <a:ea typeface="宋体"/>
                          <a:cs typeface="Times New Roman"/>
                        </a:rPr>
                        <a:t>FeSO</a:t>
                      </a:r>
                      <a:r>
                        <a:rPr lang="en-US" sz="1600" kern="0" baseline="-25000" dirty="0">
                          <a:latin typeface="Times New Roman"/>
                          <a:ea typeface="宋体"/>
                          <a:cs typeface="Times New Roman"/>
                        </a:rPr>
                        <a:t>4</a:t>
                      </a:r>
                      <a:endParaRPr lang="en-US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latin typeface="Times New Roman"/>
                          <a:ea typeface="宋体"/>
                          <a:cs typeface="Times New Roman"/>
                        </a:rPr>
                        <a:t>溶液</a:t>
                      </a:r>
                      <a:endParaRPr lang="zh-CN" altLang="en-US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0" dirty="0">
                          <a:latin typeface="Times New Roman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US" sz="1600" kern="0" dirty="0">
                          <a:latin typeface="Times New Roman"/>
                          <a:ea typeface="宋体"/>
                          <a:cs typeface="Times New Roman"/>
                        </a:rPr>
                        <a:t>pH＝4）</a:t>
                      </a:r>
                      <a:endParaRPr lang="en-US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1 mol·L</a:t>
                      </a:r>
                      <a:r>
                        <a:rPr lang="en-US" sz="1600" kern="100" baseline="30000">
                          <a:latin typeface="Times New Roman"/>
                          <a:ea typeface="微软雅黑"/>
                          <a:cs typeface="Times New Roman"/>
                        </a:rPr>
                        <a:t>−</a:t>
                      </a:r>
                      <a:r>
                        <a:rPr lang="en-US" sz="1600" kern="100" baseline="3000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en-US" sz="1600" kern="0">
                          <a:latin typeface="Times New Roman"/>
                          <a:ea typeface="宋体"/>
                          <a:cs typeface="Times New Roman"/>
                        </a:rPr>
                        <a:t> NaNO</a:t>
                      </a:r>
                      <a:r>
                        <a:rPr lang="en-US" sz="1600" kern="0" baseline="-2500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zh-CN" altLang="en-US" sz="1600" kern="100">
                          <a:latin typeface="Times New Roman"/>
                          <a:ea typeface="宋体"/>
                          <a:cs typeface="Times New Roman"/>
                        </a:rPr>
                        <a:t>溶液</a:t>
                      </a:r>
                      <a:endParaRPr lang="zh-CN" altLang="en-US" sz="16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0">
                          <a:latin typeface="Times New Roman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en-US" sz="1600" kern="0">
                          <a:latin typeface="Times New Roman"/>
                          <a:ea typeface="宋体"/>
                          <a:cs typeface="Times New Roman"/>
                        </a:rPr>
                        <a:t>pH＝8）</a:t>
                      </a:r>
                      <a:endParaRPr lang="en-US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宋体"/>
                          <a:cs typeface="Times New Roman"/>
                        </a:rPr>
                        <a:t>a．</a:t>
                      </a:r>
                      <a:r>
                        <a:rPr lang="zh-CN" altLang="en-US" sz="1600" kern="0" dirty="0">
                          <a:latin typeface="Times New Roman"/>
                          <a:ea typeface="宋体"/>
                          <a:cs typeface="Times New Roman"/>
                        </a:rPr>
                        <a:t>滴入</a:t>
                      </a:r>
                      <a:r>
                        <a:rPr lang="en-US" altLang="zh-CN" sz="1600" kern="0" dirty="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altLang="en-US" sz="1600" kern="0" dirty="0">
                          <a:latin typeface="Times New Roman"/>
                          <a:ea typeface="宋体"/>
                          <a:cs typeface="Times New Roman"/>
                        </a:rPr>
                        <a:t>滴</a:t>
                      </a:r>
                      <a:r>
                        <a:rPr lang="en-US" sz="1600" kern="0" dirty="0">
                          <a:latin typeface="Times New Roman"/>
                          <a:ea typeface="宋体"/>
                          <a:cs typeface="Times New Roman"/>
                        </a:rPr>
                        <a:t>FeSO</a:t>
                      </a:r>
                      <a:r>
                        <a:rPr lang="en-US" sz="1600" kern="0" baseline="-25000" dirty="0">
                          <a:latin typeface="Times New Roman"/>
                          <a:ea typeface="宋体"/>
                          <a:cs typeface="Times New Roman"/>
                        </a:rPr>
                        <a:t>4</a:t>
                      </a:r>
                      <a:r>
                        <a:rPr lang="zh-CN" altLang="en-US" sz="1600" kern="0" dirty="0">
                          <a:latin typeface="宋体"/>
                          <a:ea typeface="宋体"/>
                          <a:cs typeface="Times New Roman"/>
                        </a:rPr>
                        <a:t>溶液</a:t>
                      </a:r>
                      <a:r>
                        <a:rPr lang="zh-CN" altLang="en-US" sz="1600" kern="0" dirty="0">
                          <a:latin typeface="Times New Roman"/>
                          <a:ea typeface="宋体"/>
                          <a:cs typeface="Times New Roman"/>
                        </a:rPr>
                        <a:t>，溶液变黄色，继续滴加</a:t>
                      </a:r>
                      <a:r>
                        <a:rPr lang="zh-CN" altLang="en-US" sz="1600" kern="0" dirty="0">
                          <a:latin typeface="宋体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zh-CN" altLang="en-US" sz="1600" kern="0" dirty="0">
                          <a:latin typeface="Times New Roman"/>
                          <a:ea typeface="宋体"/>
                          <a:cs typeface="Times New Roman"/>
                        </a:rPr>
                        <a:t>溶液变为棕色</a:t>
                      </a:r>
                      <a:r>
                        <a:rPr lang="zh-CN" altLang="en-US" sz="1600" kern="0" dirty="0">
                          <a:latin typeface="宋体"/>
                          <a:ea typeface="宋体"/>
                          <a:cs typeface="Times New Roman"/>
                        </a:rPr>
                        <a:t>。</a:t>
                      </a:r>
                      <a:r>
                        <a:rPr lang="en-US" altLang="zh-CN" sz="1600" kern="0" dirty="0">
                          <a:latin typeface="宋体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zh-CN" altLang="en-US" sz="1600" kern="0" dirty="0">
                          <a:latin typeface="宋体"/>
                          <a:ea typeface="宋体"/>
                          <a:cs typeface="Times New Roman"/>
                        </a:rPr>
                        <a:t>小时</a:t>
                      </a:r>
                      <a:r>
                        <a:rPr lang="zh-CN" altLang="en-US" sz="1600" kern="0" dirty="0">
                          <a:latin typeface="Times New Roman"/>
                          <a:ea typeface="宋体"/>
                          <a:cs typeface="Times New Roman"/>
                        </a:rPr>
                        <a:t>后，无明显变化</a:t>
                      </a:r>
                      <a:endParaRPr lang="zh-CN" altLang="en-US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66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1 mol·L</a:t>
                      </a:r>
                      <a:r>
                        <a:rPr lang="en-US" sz="1600" kern="100" baseline="30000">
                          <a:latin typeface="Times New Roman"/>
                          <a:ea typeface="微软雅黑"/>
                          <a:cs typeface="Times New Roman"/>
                        </a:rPr>
                        <a:t>−</a:t>
                      </a:r>
                      <a:r>
                        <a:rPr lang="en-US" sz="1600" kern="100" baseline="3000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en-US" sz="1600" kern="100"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r>
                        <a:rPr lang="en-US" sz="1600" kern="0">
                          <a:latin typeface="Times New Roman"/>
                          <a:ea typeface="宋体"/>
                          <a:cs typeface="Times New Roman"/>
                        </a:rPr>
                        <a:t>NaNO</a:t>
                      </a:r>
                      <a:r>
                        <a:rPr lang="en-US" sz="1600" kern="100" baseline="-25000"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zh-CN" altLang="en-US" sz="1600" kern="100">
                          <a:latin typeface="Times New Roman"/>
                          <a:ea typeface="宋体"/>
                          <a:cs typeface="Times New Roman"/>
                        </a:rPr>
                        <a:t>溶液</a:t>
                      </a:r>
                      <a:endParaRPr lang="zh-CN" altLang="en-US" sz="16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kern="0">
                          <a:latin typeface="Times New Roman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zh-CN" altLang="en-US" sz="1600" kern="0">
                          <a:latin typeface="宋体"/>
                          <a:ea typeface="宋体"/>
                          <a:cs typeface="Times New Roman"/>
                        </a:rPr>
                        <a:t>加</a:t>
                      </a:r>
                      <a:r>
                        <a:rPr lang="en-US" sz="1600" kern="0">
                          <a:latin typeface="宋体"/>
                          <a:ea typeface="宋体"/>
                          <a:cs typeface="Times New Roman"/>
                        </a:rPr>
                        <a:t>NaOH</a:t>
                      </a:r>
                      <a:r>
                        <a:rPr lang="zh-CN" altLang="en-US" sz="1600" kern="0">
                          <a:latin typeface="宋体"/>
                          <a:ea typeface="宋体"/>
                          <a:cs typeface="Times New Roman"/>
                        </a:rPr>
                        <a:t>溶液</a:t>
                      </a:r>
                      <a:r>
                        <a:rPr lang="zh-CN" altLang="en-US" sz="1600" kern="0">
                          <a:latin typeface="Times New Roman"/>
                          <a:ea typeface="宋体"/>
                          <a:cs typeface="Times New Roman"/>
                        </a:rPr>
                        <a:t>至</a:t>
                      </a:r>
                      <a:endParaRPr lang="zh-CN" altLang="en-US" sz="16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latin typeface="Times New Roman"/>
                          <a:ea typeface="宋体"/>
                          <a:cs typeface="Times New Roman"/>
                        </a:rPr>
                        <a:t>pH＝8）</a:t>
                      </a:r>
                      <a:endParaRPr lang="en-US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宋体"/>
                          <a:cs typeface="Times New Roman"/>
                        </a:rPr>
                        <a:t>b．</a:t>
                      </a:r>
                      <a:r>
                        <a:rPr lang="zh-CN" altLang="en-US" sz="1600" kern="100" dirty="0">
                          <a:latin typeface="宋体"/>
                          <a:ea typeface="宋体"/>
                          <a:cs typeface="Times New Roman"/>
                        </a:rPr>
                        <a:t>持续滴加</a:t>
                      </a:r>
                      <a:r>
                        <a:rPr lang="en-US" sz="1600" kern="0" dirty="0">
                          <a:latin typeface="Times New Roman"/>
                          <a:ea typeface="宋体"/>
                          <a:cs typeface="Times New Roman"/>
                        </a:rPr>
                        <a:t>FeSO</a:t>
                      </a:r>
                      <a:r>
                        <a:rPr lang="en-US" sz="1600" kern="0" baseline="-25000" dirty="0">
                          <a:latin typeface="Times New Roman"/>
                          <a:ea typeface="宋体"/>
                          <a:cs typeface="Times New Roman"/>
                        </a:rPr>
                        <a:t>4</a:t>
                      </a:r>
                      <a:r>
                        <a:rPr lang="zh-CN" altLang="en-US" sz="1600" kern="0" dirty="0">
                          <a:latin typeface="宋体"/>
                          <a:ea typeface="宋体"/>
                          <a:cs typeface="Times New Roman"/>
                        </a:rPr>
                        <a:t>溶液，</a:t>
                      </a:r>
                      <a:r>
                        <a:rPr lang="zh-CN" altLang="en-US" sz="1600" kern="100" dirty="0">
                          <a:latin typeface="Times New Roman"/>
                          <a:ea typeface="宋体"/>
                          <a:cs typeface="Times New Roman"/>
                        </a:rPr>
                        <a:t>无明显变化</a:t>
                      </a:r>
                      <a:r>
                        <a:rPr lang="zh-CN" altLang="en-US" sz="1600" kern="0" dirty="0">
                          <a:latin typeface="宋体"/>
                          <a:ea typeface="宋体"/>
                          <a:cs typeface="Times New Roman"/>
                        </a:rPr>
                        <a:t>。</a:t>
                      </a:r>
                      <a:endParaRPr lang="zh-CN" altLang="en-US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61" name="Picture 1" descr="C:\Users\ADMINI~1\AppData\Local\Temp\ksohtml1596\wps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3923" y="2359537"/>
            <a:ext cx="193572" cy="1138203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1356548" y="4043235"/>
            <a:ext cx="3916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资料： 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[Fe(NO)]</a:t>
            </a:r>
            <a:r>
              <a:rPr lang="en-US" altLang="zh-CN" baseline="300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2+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在溶液中呈棕色。</a:t>
            </a:r>
            <a:endParaRPr lang="zh-CN" altLang="en-US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inkTgt spid="_x0000_s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inkTgt spid="_x0000_s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inkTgt spid="_x0000_s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767" y="655987"/>
            <a:ext cx="8925338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9875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例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3. 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某小组在验证反应“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Fe+2Ag</a:t>
            </a:r>
            <a:r>
              <a:rPr kumimoji="0" lang="zh-CN" altLang="zh-CN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=Fe</a:t>
            </a:r>
            <a:r>
              <a:rPr kumimoji="0" lang="zh-CN" altLang="zh-CN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2+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+2Ag”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的实验中检测到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Fe</a:t>
            </a:r>
            <a:r>
              <a:rPr kumimoji="0" lang="zh-CN" altLang="zh-CN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3+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，发现和探究过程如下。向硝酸酸化的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0.05 mol·L</a:t>
            </a:r>
            <a:r>
              <a:rPr kumimoji="0" lang="zh-CN" altLang="zh-CN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-1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硝酸银溶液（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pH≈2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）中加入过量铁粉，搅拌后静置，烧杯底部有黑色固体，溶液呈黄色。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取上层清液，滴加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KSCN</a:t>
            </a:r>
            <a:r>
              <a:rPr lang="zh-CN" altLang="en-US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溶液，溶液变红，同时发现有白色沉淀产生，且溶液颜色深浅、沉淀量多少与取样时间有关，对比实验记录如下：</a:t>
            </a:r>
          </a:p>
          <a:p>
            <a:pPr marL="0" marR="0" lvl="0" indent="2698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02903" y="2568446"/>
          <a:ext cx="6739703" cy="1645920"/>
        </p:xfrm>
        <a:graphic>
          <a:graphicData uri="http://schemas.openxmlformats.org/drawingml/2006/table">
            <a:tbl>
              <a:tblPr/>
              <a:tblGrid>
                <a:gridCol w="639440"/>
                <a:gridCol w="1381192"/>
                <a:gridCol w="4719071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序号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取样时间</a:t>
                      </a:r>
                      <a:r>
                        <a:rPr lang="en-US" altLang="zh-CN" sz="1400" kern="10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/</a:t>
                      </a:r>
                      <a:r>
                        <a:rPr lang="en-US" sz="1400" kern="10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min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现象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ⅰ</a:t>
                      </a:r>
                      <a:endParaRPr lang="zh-CN" altLang="en-US" sz="1400" kern="10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产生大量白色沉淀；溶液呈红色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ⅱ</a:t>
                      </a:r>
                      <a:endParaRPr lang="zh-CN" altLang="en-US" sz="1400" kern="10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产生白色沉淀；较</a:t>
                      </a:r>
                      <a:r>
                        <a:rPr lang="en-US" altLang="zh-CN" sz="1400" kern="10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 </a:t>
                      </a:r>
                      <a:r>
                        <a:rPr lang="en-US" sz="1400" kern="10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min</a:t>
                      </a:r>
                      <a:r>
                        <a:rPr lang="zh-CN" altLang="en-US" sz="1400" kern="10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时量少；溶液红色较</a:t>
                      </a:r>
                      <a:r>
                        <a:rPr lang="en-US" altLang="zh-CN" sz="1400" kern="10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 </a:t>
                      </a:r>
                      <a:r>
                        <a:rPr lang="en-US" sz="1400" kern="10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min</a:t>
                      </a:r>
                      <a:r>
                        <a:rPr lang="zh-CN" altLang="en-US" sz="1400" kern="10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时加深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ⅲ</a:t>
                      </a:r>
                      <a:endParaRPr lang="zh-CN" altLang="en-US" sz="1400" kern="10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400" kern="10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kern="100" dirty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产生白色沉淀；较</a:t>
                      </a:r>
                      <a:r>
                        <a:rPr lang="en-US" altLang="zh-CN" sz="1400" kern="100" dirty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30 </a:t>
                      </a:r>
                      <a:r>
                        <a:rPr lang="en-US" sz="1400" kern="100" dirty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min</a:t>
                      </a:r>
                      <a:r>
                        <a:rPr lang="zh-CN" altLang="en-US" sz="1400" kern="100" dirty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时量少；溶液红色较</a:t>
                      </a:r>
                      <a:r>
                        <a:rPr lang="en-US" altLang="zh-CN" sz="1400" kern="100" dirty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30 </a:t>
                      </a:r>
                      <a:r>
                        <a:rPr lang="en-US" sz="1400" kern="100" dirty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min</a:t>
                      </a:r>
                      <a:r>
                        <a:rPr lang="zh-CN" altLang="en-US" sz="1400" kern="100" dirty="0"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时变浅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49251" y="4296039"/>
            <a:ext cx="38486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（资料：</a:t>
            </a: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</a:t>
            </a:r>
            <a:r>
              <a:rPr kumimoji="0" lang="zh-CN" altLang="zh-CN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kumimoji="0" 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与</a:t>
            </a: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SCN</a:t>
            </a:r>
            <a:r>
              <a:rPr kumimoji="0" lang="zh-CN" altLang="zh-CN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r>
              <a:rPr kumimoji="0" 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生成白色沉淀</a:t>
            </a: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AgSCN</a:t>
            </a:r>
            <a:r>
              <a:rPr kumimoji="0" 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</a:p>
        </p:txBody>
      </p:sp>
      <p:sp>
        <p:nvSpPr>
          <p:cNvPr id="5" name="文本框 1"/>
          <p:cNvSpPr txBox="1"/>
          <p:nvPr/>
        </p:nvSpPr>
        <p:spPr>
          <a:xfrm>
            <a:off x="1546525" y="247174"/>
            <a:ext cx="573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难点三、由于离子浓度的变化所引起的实验现象的变化</a:t>
            </a:r>
            <a:endParaRPr lang="zh-CN" altLang="en-US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inkTgt spid="_x0000_s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inkTgt spid="_x0000_s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inkTgt spid="_x0000_s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inkTgt spid="_x0000_s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1257</Words>
  <Application>Microsoft Office PowerPoint</Application>
  <PresentationFormat>全屏显示(16:9)</PresentationFormat>
  <Paragraphs>103</Paragraphs>
  <Slides>14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1_Office 主题​​</vt:lpstr>
      <vt:lpstr>真实问题解决-5--以Fe元素为主题的概念原理元素化合物融合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20</cp:revision>
  <dcterms:created xsi:type="dcterms:W3CDTF">2020-02-01T11:21:51Z</dcterms:created>
  <dcterms:modified xsi:type="dcterms:W3CDTF">2020-02-08T15:05:22Z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