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36" autoAdjust="0"/>
  </p:normalViewPr>
  <p:slideViewPr>
    <p:cSldViewPr snapToGrid="0">
      <p:cViewPr>
        <p:scale>
          <a:sx n="80" d="100"/>
          <a:sy n="80" d="100"/>
        </p:scale>
        <p:origin x="-389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各位同学好，</a:t>
            </a:r>
            <a:r>
              <a:rPr lang="zh-CN" altLang="en-US" sz="12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菅小凡</a:t>
            </a:r>
            <a:endParaRPr lang="en-US" altLang="zh-CN" sz="12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dirty="0" smtClean="0"/>
              <a:t>本节课我们学习</a:t>
            </a:r>
            <a:r>
              <a:rPr lang="zh-CN" altLang="en-US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真实问题解决</a:t>
            </a:r>
            <a:r>
              <a:rPr lang="en-US" altLang="zh-CN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4——</a:t>
            </a:r>
            <a:r>
              <a:rPr lang="zh-CN" altLang="en-US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</a:t>
            </a:r>
            <a:r>
              <a:rPr lang="zh-CN" altLang="en-US" sz="1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元素为主题的概念原理元素化合物融合。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●先审题，同时审设问，根据自己的经验提前预设此设问方式可能出现的</a:t>
            </a:r>
            <a:r>
              <a:rPr lang="zh-CN" altLang="en-US" baseline="0" dirty="0" smtClean="0"/>
              <a:t>难点和易错点。</a:t>
            </a:r>
            <a:r>
              <a:rPr lang="zh-CN" altLang="en-US" dirty="0" smtClean="0"/>
              <a:t>●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占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95%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，要求写生成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的方程</a:t>
            </a:r>
            <a:r>
              <a:rPr lang="zh-CN" altLang="en-US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课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本原型方程书写 注意不要忽略某些特殊的反应条件或者可逆号。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）陌生方程书写，不要用定式思维写产物，要从题目或图中审题得到此情境下的产物，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带字母的配平也是一个易错点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①注意酸化，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画装置图的难点是明确每一部分装置的作用并能准确画出基本装置。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②定量计算，难点：找准关系式，注意单位换算。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）考查电解池，电化学问题需要系统分析。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61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不要看到“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溶于水产生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”就写出这样的错误结果。</a:t>
            </a:r>
            <a:r>
              <a:rPr lang="zh-CN" altLang="en-US" dirty="0" smtClean="0"/>
              <a:t>●●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溶于水产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种无机碳，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是哪四种呢？气体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进入海水中，</a:t>
            </a:r>
            <a:r>
              <a:rPr lang="zh-CN" altLang="en-US" dirty="0" smtClean="0"/>
              <a:t>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g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⇌ 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aq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+ 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 ⇌H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 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是弱酸，两步电离生成分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想到这个，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不难写出答案。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固碳示意图，两步过程，本题两问：①分析钙化作用，②分析光合作用，均为根据图示写方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陌生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程式的题目。①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有很多同学审题不全面，只看到溶液中的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产物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硬凑微粒写出这样的错误反应</a:t>
            </a:r>
            <a:r>
              <a:rPr lang="zh-CN" altLang="en-US" dirty="0" smtClean="0"/>
              <a:t>●●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产物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还有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相当于生成碳酸钙后剩下的氢离子和过量的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</a:t>
            </a:r>
            <a:r>
              <a:rPr lang="pt-BR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结合，生成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，答案如下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②涉及到字母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系数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配平，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从产物看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反应中有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18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四种原子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光合作用是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与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生成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题目说释放的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只来自于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，则两种反应物是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18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观察法利用原子守恒即可配平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产物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x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个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18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,2x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个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18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，则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18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配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2x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，产物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个（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个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原子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，则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配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，检查一下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原子，此反应得以配平。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71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要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测量溶解无机碳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，既然是测量，先有一个意识：要精确，要根据测量方法避免干扰。测量方法分两步，第一步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气提、吸收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因为海水中溶解无机碳占海水总碳的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95%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，其中主要是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HCO3-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，加酸才能生成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，所以用</a:t>
            </a:r>
            <a:r>
              <a:rPr lang="zh-CN" altLang="en-US" dirty="0" smtClean="0"/>
              <a:t>●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从酸化后的海水中吹出</a:t>
            </a:r>
            <a:r>
              <a:rPr lang="zh-CN" altLang="en-US" dirty="0" smtClean="0"/>
              <a:t>●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并用碱液吸收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，而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示意图</a:t>
            </a:r>
            <a:r>
              <a:rPr lang="zh-CN" altLang="en-US" dirty="0" smtClean="0"/>
              <a:t>● 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“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未酸化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”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①补充装置图，要明确每部分装置的作用。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未完成的装置要实现酸化、氮气吹出两个功能，先说酸化，</a:t>
            </a:r>
            <a:r>
              <a:rPr lang="zh-CN" altLang="en-US" dirty="0" smtClean="0"/>
              <a:t>●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用什么酸？常见的盐酸可以吗？是否可以我们除了思考能否实现功能还要思考是否有干扰，要将生成</a:t>
            </a:r>
            <a:r>
              <a:rPr lang="en-US" altLang="zh-CN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CO2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用</a:t>
            </a:r>
            <a:r>
              <a:rPr lang="en-US" altLang="zh-CN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NaOH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吸收，想到这不难判断，挥发性的盐酸不可以，挥发出的酸性气体</a:t>
            </a:r>
            <a:r>
              <a:rPr lang="en-US" altLang="zh-CN" dirty="0" err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HCl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会干扰。所以选用稀硫酸，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用什么装置加入酸，加入液体用分液漏斗。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再说吹出，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导气管长进短出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。答案如下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追问，右侧的两个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NaOH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洗气瓶用作是什么？第一个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NaOH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是吸收海水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最右侧的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NaOH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吸收液是防止空气中的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干扰。② 题干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“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将吸收液吸收的无机碳转化为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，再用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 mol·L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-1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溶液滴定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”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滴定反应为</a:t>
            </a:r>
            <a:r>
              <a:rPr lang="zh-CN" altLang="en-US" dirty="0" smtClean="0"/>
              <a:t>●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zh-CN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+ HCO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= 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找到关系式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1:1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即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（无机碳）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     =10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 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mol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（无机碳）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xy/10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z = 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/z mol·L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-1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 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mol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（无机碳）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xy/10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-3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z = 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/z mol·L</a:t>
            </a:r>
            <a:r>
              <a:rPr lang="en-US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-1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  </a:t>
            </a:r>
            <a:r>
              <a:rPr lang="zh-CN" altLang="en-US" dirty="0" smtClean="0"/>
              <a:t>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 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答案：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xy/z</a:t>
            </a:r>
            <a:endParaRPr lang="zh-CN" altLang="zh-CN" sz="120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289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）①利用如图所示装置从海水中提取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电解装置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室入口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pH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约为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8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的海水中可溶无机碳以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NaHCO3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为主，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用来提取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需要加酸，才能转化为出口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pH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小于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6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的海水。②处理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室出口排出的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pH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小于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6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的海水，处理至合格，即处理后要得到可溶无机碳以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NaHCO3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为主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pH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约为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8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的海水，需要加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NaOH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。①需要加酸，②需要加碱都由电解装置提供，如何实现呢？让我们来分析电解池。</a:t>
            </a:r>
          </a:p>
          <a:p>
            <a:pPr>
              <a:lnSpc>
                <a:spcPct val="130000"/>
              </a:lnSpc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电解池的思维模型：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一句话一张图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对此电解池系统分析。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先分析各室中初始微粒，分别为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a:H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 pH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约为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8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的海水，即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NaCl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NaHCO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c:H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。再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分析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电化学过程，包括电极反应和电解池中的离子迁移方向，阴极，得电子，水中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价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H+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放电生成氢气和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OH-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，阳极水中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价氧的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OH-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放电，生成氧气和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H+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，在电场和隔膜的一起作用下，</a:t>
            </a:r>
            <a:r>
              <a:rPr lang="zh-CN" altLang="en-US" dirty="0" smtClean="0"/>
              <a:t>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H+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向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室迁移，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Na+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向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室迁移，</a:t>
            </a:r>
            <a:r>
              <a:rPr lang="zh-CN" altLang="en-US" dirty="0" smtClean="0"/>
              <a:t>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室继续发生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HCO</a:t>
            </a:r>
            <a:r>
              <a:rPr lang="pt-BR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－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+H</a:t>
            </a:r>
            <a:r>
              <a:rPr lang="pt-BR" altLang="zh-CN" sz="1200" baseline="30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CO</a:t>
            </a:r>
            <a:r>
              <a:rPr lang="pt-BR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+H</a:t>
            </a:r>
            <a:r>
              <a:rPr lang="pt-BR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最终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室实现了提取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的目的，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室生成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NaOH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所以①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提取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理</a:t>
            </a:r>
            <a:r>
              <a:rPr lang="zh-CN" altLang="en-US" dirty="0" smtClean="0"/>
              <a:t>●为；②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处理至合格的方法是</a:t>
            </a:r>
            <a:r>
              <a:rPr lang="zh-CN" altLang="en-US" dirty="0" smtClean="0"/>
              <a:t>●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4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本次讨论的原因是</a:t>
            </a:r>
            <a:endParaRPr lang="en-US" altLang="zh-CN" sz="1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元素，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其单质和化合物在工业生产和日常生活中有重要作用和价值；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高考命题主要结合反应原理考查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Na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单质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单质、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某些弱酸如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COOH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、H</a:t>
            </a:r>
            <a:r>
              <a:rPr lang="zh-CN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及其盐、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等物质的结构、性质、用途。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6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zh-CN" altLang="zh-CN" sz="1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）会描述上述物质的重要物理性质（状态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颜色、密度、毒性、溶解性等）。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）熟知以上各物质的化学性质，能准确书写相关化学方程式和离子方程式。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）可以根据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周期律、反应速率、电离平衡、水解平衡、沉淀溶解平衡、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电化学等反应原理解释以上物质的某些性质、相关制备、应用等问题。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）熟悉化学原理题或工业流程题的命题规律及解题思路。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22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梳理了一下</a:t>
            </a:r>
            <a:r>
              <a:rPr lang="zh-CN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近年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zh-CN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元素相关的北京高考真题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，下面来看典型例题，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2019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年北京高考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27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题节选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0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注重审题可以帮助你快速抓住问题关键，避免一些定式思维错误。我们来通篇审题：●实验目的是制备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高纯氢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。①审题抓住反应物产物及比例，反应条件；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②审题抓住这三个反应包括①填空的反应即为后面分析反应原理时的反应对象，比如计算反应热用三个反应构造未知反应，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③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研究甲烷，定位和甲烷相关的反应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1,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和初始反应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；</a:t>
            </a:r>
            <a:r>
              <a:rPr lang="zh-CN" altLang="en-US" dirty="0" smtClean="0"/>
              <a:t>●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研究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转化为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2,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定位反应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研究积碳，定位反应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。④用右上图，横坐标为时间，总坐标为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体积分数和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问单位时间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，和纵坐标有差别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endParaRPr lang="en-US" altLang="zh-CN" sz="1200" baseline="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  <a:p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审每一问，并根据之前解决类似问题的经验，预设一下要注意的问题。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①书写陌生方程，注意审出题目中的反应物产物，不要用自己定式思维写产物，不要漏了条件；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②计算反应热；要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通过已知反应构造所需反应。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③要分析平衡问题，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精确定位相关平衡。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④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化学反应效率问题要明确分析对象和角度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47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●①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根据题目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写出反应物甲烷水，产物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且比例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比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根据原子守恒不难写出方程式，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别忘了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条件，催化剂</a:t>
            </a:r>
            <a:r>
              <a:rPr lang="zh-CN" altLang="en-US" dirty="0" smtClean="0"/>
              <a:t>●</a:t>
            </a:r>
            <a:endParaRPr lang="en-US" altLang="zh-CN" sz="120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038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●●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②本题一改往日的考查方式，弱化了计算，强化了反应热的化学意义，要求出目标反应热，我还需要找到什么反应的反应热，要求写出另一个方程。思考方法是，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既然是三个反应做处理得到一个反应，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先处理前两个反应，</a:t>
            </a:r>
            <a:r>
              <a:rPr lang="zh-CN" altLang="en-US" dirty="0" smtClean="0"/>
              <a:t>●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ⅰ+ⅱ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ⅰ-ⅱ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结果如下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再用结果与目标反应做运算，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ⅰ+ⅱ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-ⅲ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或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ⅲ-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ⅰ+ⅱ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，结果如下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，当然也可以等号左右物质互换，得到答案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③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从三个选项看是在考查反应原理，反应原理需要有具体的反应作为研究对象，</a:t>
            </a:r>
            <a:r>
              <a:rPr lang="zh-CN" altLang="en-US" dirty="0" smtClean="0"/>
              <a:t>●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可用来研究原理的化学反应有以下四个，</a:t>
            </a:r>
            <a:r>
              <a:rPr lang="zh-CN" altLang="en-US" dirty="0" smtClean="0"/>
              <a:t>●</a:t>
            </a:r>
            <a:endParaRPr lang="zh-CN" altLang="en-US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题目说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反应物投料比采用</a:t>
            </a:r>
            <a:r>
              <a:rPr lang="zh-CN" altLang="en-US" dirty="0" smtClean="0"/>
              <a:t>●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）∶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n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∶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，大于初始反应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+2H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O=4H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的化学计量数之比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2:1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相当于甲烷投料不变，增大水蒸气投料，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投料比变化即改变物质的浓度，即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c(CH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)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不变，增大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c(H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O)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endParaRPr lang="en-US" altLang="zh-CN" sz="120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  <a:p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分析选项，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a.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分析对象是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说促进其转化，即分析与其相关的平衡移动，与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两种物质相关的反应是初始反应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、反应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i.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这两个，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增大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c(H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O)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，两个平衡均正向移动，促进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转化，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正确，除此以外，还会带来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）增大的结果。</a:t>
            </a:r>
            <a:endParaRPr lang="en-US" altLang="zh-CN" sz="120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  <a:p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要分析促进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转化为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，与这两种物质相关的是 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ii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增大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c(H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O)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，平衡正向移动，促进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转化为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b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正确。</a:t>
            </a:r>
          </a:p>
          <a:p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选项分析积炭，即分析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iii</a:t>
            </a:r>
            <a:r>
              <a:rPr lang="zh-CN" altLang="en-US" dirty="0" smtClean="0"/>
              <a:t>●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.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，其他反应的平衡移动带来了</a:t>
            </a:r>
            <a:r>
              <a:rPr lang="en-US" altLang="zh-CN" sz="1200" i="1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（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）增大，平衡</a:t>
            </a:r>
            <a:r>
              <a:rPr lang="pt-BR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iii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逆向移动，减少积炭，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正确。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分析化学平衡问题，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按照摆平衡、变条件、推移动、得结果四步骤分析。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答案：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abc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12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④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题目说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用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可以去除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即发生</a:t>
            </a:r>
            <a:r>
              <a:rPr lang="zh-CN" altLang="en-US" dirty="0" smtClean="0"/>
              <a:t>●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+ 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en-US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反应为什么要除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CO2?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理论上，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对于初始反应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4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+2H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O=4H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+CO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加入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去除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使平衡正移，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提高制备高纯氢产率，即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体积分数增大。实验数据如图，随着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的消耗率增大，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t1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时刻前，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H2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体积分数增大，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在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t1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开始下降。第一个空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“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单位时间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”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会漏审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“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单位时间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”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</a:t>
            </a:r>
            <a:r>
              <a:rPr lang="zh-CN" altLang="en-US" dirty="0" smtClean="0"/>
              <a:t>●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横坐标是时间，虚线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纵坐标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的消耗率，单位时间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消耗率即为此曲线的斜率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，图中可看出斜率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降低，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第一空答案：降低。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此时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消耗率约为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35%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，但已失效，解释原因。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失效即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研究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+ 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反应的效率问题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，效率问题包括平衡速率两个方面，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化学平衡受温度、浓度、压强影响，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速率受温度、浓度、压强、岁花季、固体表面积影响，到底是哪个因素导致了失效呢？上一个空“单位时间</a:t>
            </a:r>
            <a:r>
              <a:rPr lang="en-US" altLang="zh-CN" sz="1200" baseline="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消耗率减小”其实就是在说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+ 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 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这个反应速率减小，于是，我们明确思考角度为速率！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是什么因素导致速率减小呢，我们一一来看影响速率的各个因素。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是温度吗？题目没有反应温度的信息，但结合制备物质的真实情景，整个制备高纯氢体系的温度应该是稳定的，不会有明显的降低，所以排除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温度的可能，同理，反应体系的压强也是稳定的。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是浓度吗？在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 + 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= 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这个反应中，只有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有浓度，但不只一个反应涉及到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CO2,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它的浓度是否变小没有明确的证据。排除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。是催化剂吗？题目没有提到这个反应的催化剂，即使恰好体系中某种物质是这个反应的催化剂，对速率应该是增大的影响。排除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。那是固体表面积吗？反应物氧化钙是固体，随着反应的进行，产物碳酸钙会覆盖在氧化钙表面，减少了</a:t>
            </a:r>
            <a:r>
              <a:rPr lang="en-US" altLang="zh-CN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CO2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与</a:t>
            </a:r>
            <a:r>
              <a:rPr lang="en-US" altLang="zh-CN" sz="1200" baseline="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接触面积，并且符合固体表面积减小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，速率减小的变化，所以答案</a:t>
            </a:r>
            <a:r>
              <a:rPr lang="zh-CN" altLang="en-US" dirty="0" smtClean="0"/>
              <a:t>●</a:t>
            </a:r>
            <a:r>
              <a:rPr lang="zh-CN" altLang="en-US" sz="1200" baseline="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是对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CaO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+ CO</a:t>
            </a:r>
            <a:r>
              <a:rPr lang="en-US" altLang="zh-CN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= CaCO</a:t>
            </a:r>
            <a:r>
              <a:rPr lang="en-US" altLang="zh-CN" baseline="-25000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反应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3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覆盖在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表面，减少了</a:t>
            </a:r>
            <a:r>
              <a:rPr lang="en-US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CO</a:t>
            </a:r>
            <a:r>
              <a:rPr lang="en-US" altLang="zh-CN" sz="1200" baseline="-250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2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与</a:t>
            </a:r>
            <a:r>
              <a:rPr lang="en-US" altLang="zh-CN" sz="1200" dirty="0" err="1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CaO</a:t>
            </a:r>
            <a:r>
              <a:rPr lang="zh-CN" altLang="zh-CN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的接触面积。</a:t>
            </a:r>
            <a:r>
              <a:rPr lang="zh-CN" altLang="en-US" dirty="0" smtClean="0"/>
              <a:t>●</a:t>
            </a:r>
            <a:r>
              <a:rPr lang="zh-CN" altLang="en-US" sz="1200" dirty="0" smtClean="0">
                <a:effectLst/>
                <a:latin typeface="+mj-lt"/>
                <a:ea typeface="+mj-ea"/>
                <a:cs typeface="+mj-cs"/>
                <a:sym typeface="Calibri" panose="020F0502020204030204"/>
              </a:rPr>
              <a:t>通过此题的讲解，希望大家熟悉效率问题的思考方法：明确研究对象，通过逐一排除明确思考角度。</a:t>
            </a:r>
            <a:endParaRPr lang="zh-CN" altLang="zh-CN" sz="1200" dirty="0" smtClean="0">
              <a:effectLst/>
              <a:latin typeface="+mj-lt"/>
              <a:ea typeface="+mj-ea"/>
              <a:cs typeface="+mj-cs"/>
              <a:sym typeface="Calibri" panose="020F0502020204030204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82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 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25550" y="1918980"/>
            <a:ext cx="5412105" cy="16116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真实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问题解决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元素为主题的概念原理元素化合物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融合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3091" y="3911917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菅小凡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95" y="34636"/>
            <a:ext cx="301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2015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年北京高考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27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题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403968"/>
            <a:ext cx="42037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495550" y="800100"/>
            <a:ext cx="774700" cy="635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55800" y="1513840"/>
            <a:ext cx="774700" cy="635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524000" y="2520950"/>
            <a:ext cx="1460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47420" y="3384550"/>
            <a:ext cx="21844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568700" y="1111250"/>
            <a:ext cx="1905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473450" y="1431924"/>
            <a:ext cx="285750" cy="30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506082" y="29314"/>
            <a:ext cx="0" cy="51435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0524" y="403968"/>
            <a:ext cx="390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课本原型方程书写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易错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点：某些条件、可逆号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5765" y="4355037"/>
            <a:ext cx="458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电解池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：系统分析电解池各微粒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8144" y="1127232"/>
            <a:ext cx="459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陌生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方程书写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易错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点：用定式思维写产物，带字母的配平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5765" y="2056337"/>
            <a:ext cx="361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画装置图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：明确每一部分装置的作用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2603" y="3466584"/>
            <a:ext cx="431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定量计算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：找准关系式，注意单位换算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65187"/>
            <a:ext cx="34035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）溶于海水的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主要以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种无机碳形式存在，其中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占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95%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。写出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溶于水产生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方程式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27275" y="0"/>
            <a:ext cx="76200" cy="51088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500286"/>
              </p:ext>
            </p:extLst>
          </p:nvPr>
        </p:nvGraphicFramePr>
        <p:xfrm>
          <a:off x="1244582" y="1630277"/>
          <a:ext cx="1966966" cy="102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r:id="rId4" imgW="2391410" imgH="1250950" progId="">
                  <p:embed/>
                </p:oleObj>
              </mc:Choice>
              <mc:Fallback>
                <p:oleObj r:id="rId4" imgW="2391410" imgH="125095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582" y="1630277"/>
                        <a:ext cx="1966966" cy="1028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805914"/>
              </p:ext>
            </p:extLst>
          </p:nvPr>
        </p:nvGraphicFramePr>
        <p:xfrm>
          <a:off x="76459" y="4665133"/>
          <a:ext cx="347245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r:id="rId6" imgW="2983656" imgH="397612" progId="Visio.Drawing.11">
                  <p:embed/>
                </p:oleObj>
              </mc:Choice>
              <mc:Fallback>
                <p:oleObj r:id="rId6" imgW="2983656" imgH="397612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9" y="4665133"/>
                        <a:ext cx="3472451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70291" y="1895660"/>
            <a:ext cx="494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 ⇌H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⇌HCO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+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3640" y="2632233"/>
            <a:ext cx="303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pt-BR" altLang="zh-CN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= CaCO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zh-CN" alt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032000" y="1634067"/>
            <a:ext cx="524933" cy="446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51313" y="3098745"/>
            <a:ext cx="4225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pt-BR" altLang="zh-CN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+ 2HCO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= CaCO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↓+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↑+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9333" y="4030133"/>
            <a:ext cx="2387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56458"/>
              </p:ext>
            </p:extLst>
          </p:nvPr>
        </p:nvGraphicFramePr>
        <p:xfrm>
          <a:off x="3565375" y="4005308"/>
          <a:ext cx="5540524" cy="6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r:id="rId8" imgW="2983656" imgH="397612" progId="Visio.Drawing.11">
                  <p:embed/>
                </p:oleObj>
              </mc:Choice>
              <mc:Fallback>
                <p:oleObj r:id="rId8" imgW="2983656" imgH="397612" progId="Visio.Drawing.11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375" y="4005308"/>
                        <a:ext cx="5540524" cy="617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025902" y="4078577"/>
            <a:ext cx="5164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5344" y="4073142"/>
            <a:ext cx="6180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1033" y="4438178"/>
            <a:ext cx="110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个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6313" y="4064674"/>
            <a:ext cx="30903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弧形 34"/>
          <p:cNvSpPr/>
          <p:nvPr/>
        </p:nvSpPr>
        <p:spPr>
          <a:xfrm>
            <a:off x="5494869" y="3911645"/>
            <a:ext cx="2590801" cy="356237"/>
          </a:xfrm>
          <a:prstGeom prst="arc">
            <a:avLst>
              <a:gd name="adj1" fmla="val 10839656"/>
              <a:gd name="adj2" fmla="val 6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6919" y="443817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3769" y="4062902"/>
            <a:ext cx="15451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04174" y="909849"/>
            <a:ext cx="48556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⇌ 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aq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⇌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弱酸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，分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步电离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256" y="355600"/>
            <a:ext cx="27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⇌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3656" y="364067"/>
            <a:ext cx="50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19320" y="2622707"/>
            <a:ext cx="50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733" y="1487115"/>
            <a:ext cx="3459541" cy="35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）在海洋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碳循环中，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通过右图所示的</a:t>
            </a:r>
            <a:endParaRPr lang="en-US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途径固碳。① 写出钙化作用的离子方程式：</a:t>
            </a:r>
            <a:r>
              <a:rPr lang="en-US" altLang="zh-CN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 同位素示踪法证实光合作用释放出的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只来自于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。用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标记物质的光合作用的化学方程式如下，将其补充完整：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9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2" grpId="0" animBg="1"/>
      <p:bldP spid="20" grpId="0" animBg="1"/>
      <p:bldP spid="29" grpId="0"/>
      <p:bldP spid="30" grpId="0"/>
      <p:bldP spid="31" grpId="0"/>
      <p:bldP spid="34" grpId="0" animBg="1"/>
      <p:bldP spid="35" grpId="0" animBg="1"/>
      <p:bldP spid="36" grpId="0"/>
      <p:bldP spid="37" grpId="0" animBg="1"/>
      <p:bldP spid="38" grpId="0"/>
      <p:bldP spid="42" grpId="0"/>
      <p:bldP spid="43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1" y="143933"/>
            <a:ext cx="44873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）海水中溶解无机碳占海水总碳的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95%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以上，其准确测量是研究海洋碳循环的基础。测量溶解无机碳，可采用如下方法：</a:t>
            </a: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① 气提、吸收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。用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baseline="-250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从酸化后的海水中吹出</a:t>
            </a:r>
            <a:r>
              <a:rPr lang="en-US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并用碱液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吸收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装置如图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r>
              <a:rPr lang="zh-CN" altLang="zh-CN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将虚线框中的装置补充完整并标出所用试剂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1" y="2313197"/>
            <a:ext cx="2773253" cy="14617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1960" y="3917494"/>
            <a:ext cx="51943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 滴定。将吸收液吸收的无机碳转化为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，再用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 mol·L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HCl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溶液滴定，消耗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 mL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HCl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溶液。海水中溶解无机碳的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浓度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_________mol·L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158015" y="29314"/>
            <a:ext cx="0" cy="51435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3822" y="1187295"/>
            <a:ext cx="16467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13049" y="1515533"/>
            <a:ext cx="6985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87955" y="3774935"/>
            <a:ext cx="6985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35" y="2148579"/>
            <a:ext cx="1257300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42467" y="133967"/>
            <a:ext cx="3022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装置作用：酸化、</a:t>
            </a:r>
            <a:r>
              <a:rPr lang="zh-CN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吹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出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549" y="1820333"/>
            <a:ext cx="6985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8716" y="542452"/>
            <a:ext cx="3735916" cy="4428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酸化：用什么酸？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可以用盐酸吗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？</a:t>
            </a:r>
            <a:endParaRPr lang="en-US" altLang="zh-CN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3198" y="944623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用什么装置加入酸？</a:t>
            </a:r>
            <a:endParaRPr lang="en-US" altLang="zh-CN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716" y="1349397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吹</a:t>
            </a:r>
            <a:r>
              <a:rPr lang="zh-CN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出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：导管长进短出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3198" y="1848781"/>
            <a:ext cx="28913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追问：两个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洗气瓶的作用分别是什么？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42467" y="3216348"/>
            <a:ext cx="227818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关系式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~HCl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3198" y="2803984"/>
            <a:ext cx="33874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滴定反应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altLang="zh-CN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+ HCO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8715" y="3597480"/>
            <a:ext cx="37359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/>
              <a:t> 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（无机碳）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HCl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=10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-3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xy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mol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（无机碳）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zh-CN" altLang="zh-CN" dirty="0"/>
              <a:t> 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（无机碳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  V 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aq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=10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xy/10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-3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xy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/z mol·L</a:t>
            </a:r>
            <a:r>
              <a:rPr lang="en-US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2299" y="4561487"/>
            <a:ext cx="62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  <p:bldP spid="17" grpId="0" animBg="1"/>
      <p:bldP spid="20" grpId="0"/>
      <p:bldP spid="21" grpId="0"/>
      <p:bldP spid="22" grpId="0"/>
      <p:bldP spid="19" grpId="0" animBg="1"/>
      <p:bldP spid="24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68" y="82353"/>
            <a:ext cx="2947556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利用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图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所示装置从海水中提取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，有利于减少环境温室气体含量。</a:t>
            </a:r>
          </a:p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 结合方程式简述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提取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原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理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u="sng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 用该装置产生的物质处理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室排出的海水，合格后排回大海。处理至合格的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方法是</a:t>
            </a:r>
            <a:r>
              <a:rPr lang="en-US" altLang="zh-CN" u="sng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86275"/>
              </p:ext>
            </p:extLst>
          </p:nvPr>
        </p:nvGraphicFramePr>
        <p:xfrm>
          <a:off x="15656" y="3298001"/>
          <a:ext cx="2756142" cy="174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4" imgW="2760980" imgH="2141220" progId="">
                  <p:embed/>
                </p:oleObj>
              </mc:Choice>
              <mc:Fallback>
                <p:oleObj r:id="rId4" imgW="2760980" imgH="21412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6" y="3298001"/>
                        <a:ext cx="2756142" cy="174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2931095" y="29314"/>
            <a:ext cx="0" cy="51435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4674" y="257175"/>
            <a:ext cx="11811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约为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的海水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lang="zh-CN" altLang="en-US" baseline="30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52799"/>
            <a:ext cx="1076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pH&lt;6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的海水  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en-US" baseline="-25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2" name="直接箭头连接符 11"/>
          <p:cNvCxnSpPr>
            <a:stCxn id="7" idx="3"/>
            <a:endCxn id="8" idx="1"/>
          </p:cNvCxnSpPr>
          <p:nvPr/>
        </p:nvCxnSpPr>
        <p:spPr>
          <a:xfrm flipV="1">
            <a:off x="4295775" y="575965"/>
            <a:ext cx="809625" cy="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62449" y="252799"/>
            <a:ext cx="7905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①加酸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219825" y="593302"/>
            <a:ext cx="1123950" cy="76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0298" y="235296"/>
            <a:ext cx="11334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②加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399" y="243452"/>
            <a:ext cx="11811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约为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的海水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endParaRPr lang="zh-CN" altLang="en-US" baseline="30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3924" y="1207124"/>
            <a:ext cx="208703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电解池的思维模型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0482" y="1017591"/>
            <a:ext cx="193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一句话：正阳氧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一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张图</a:t>
            </a:r>
          </a:p>
        </p:txBody>
      </p:sp>
      <p:pic>
        <p:nvPicPr>
          <p:cNvPr id="24" name="图片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61" y="958974"/>
            <a:ext cx="1610387" cy="14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83924" y="1711547"/>
            <a:ext cx="416615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▪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各室中初始微粒分别为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a:H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       b: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c:H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3924" y="2471711"/>
            <a:ext cx="609682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▪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电化学过程        电极反应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离子迁移 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阴极：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2H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+2e</a:t>
            </a:r>
            <a:r>
              <a:rPr lang="pt-BR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=2OH</a:t>
            </a:r>
            <a:r>
              <a:rPr lang="pt-BR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＋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↑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阳极：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-4e</a:t>
            </a:r>
            <a:r>
              <a:rPr lang="pt-BR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=4H</a:t>
            </a:r>
            <a:r>
              <a:rPr lang="pt-BR" altLang="zh-CN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＋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↑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3684" y="3211115"/>
            <a:ext cx="3048652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室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pt-BR" altLang="zh-CN" dirty="0" smtClean="0"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pt-BR" altLang="zh-CN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= CO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pt-BR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cs typeface="Times New Roman" pitchFamily="18" charset="0"/>
              </a:rPr>
              <a:t>O 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88217" y="3222817"/>
            <a:ext cx="305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室生成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室生成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0055" y="3787496"/>
            <a:ext cx="9213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Na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873" y="3942172"/>
            <a:ext cx="9213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4674" y="4393642"/>
            <a:ext cx="581502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答案：</a:t>
            </a:r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②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室：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2H</a:t>
            </a:r>
            <a:r>
              <a:rPr lang="en-US" altLang="zh-CN" baseline="-25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O+2e</a:t>
            </a:r>
            <a:r>
              <a:rPr lang="zh-CN" altLang="zh-CN" baseline="30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﹣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=2OH</a:t>
            </a:r>
            <a:r>
              <a:rPr lang="zh-CN" altLang="zh-CN" baseline="30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﹣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+H</a:t>
            </a:r>
            <a:r>
              <a:rPr lang="en-US" altLang="zh-CN" baseline="-25000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↑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，用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室排出的碱液将从</a:t>
            </a:r>
            <a:r>
              <a:rPr lang="en-US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室排出的酸性海水调节至装置入口海水的</a:t>
            </a:r>
            <a:r>
              <a:rPr lang="en-US" altLang="zh-CN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pH</a:t>
            </a:r>
            <a:r>
              <a:rPr lang="zh-CN" altLang="en-US" dirty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4674" y="3658824"/>
            <a:ext cx="581502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答案：①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a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室：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2H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O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4e=4H</a:t>
            </a:r>
            <a:r>
              <a:rPr lang="en-US" altLang="zh-CN" baseline="30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+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+O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↑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，氢离子通过阳离子交换膜进入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b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室，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发生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H</a:t>
            </a:r>
            <a:r>
              <a:rPr lang="en-US" altLang="zh-CN" baseline="30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+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+HCO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3</a:t>
            </a:r>
            <a:r>
              <a:rPr lang="zh-CN" altLang="zh-CN" baseline="30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﹣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=CO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↑+H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O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；</a:t>
            </a:r>
            <a:endParaRPr lang="en-US" altLang="zh-CN" dirty="0" smtClean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4" grpId="0"/>
      <p:bldP spid="16" grpId="0"/>
      <p:bldP spid="19" grpId="0" animBg="1"/>
      <p:bldP spid="22" grpId="0" animBg="1"/>
      <p:bldP spid="23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512618"/>
            <a:ext cx="884554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本次讨论的原因：</a:t>
            </a:r>
            <a:endParaRPr lang="en-US" altLang="zh-CN" sz="20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元素，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其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单质和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化合物在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工业生产和日常生活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中有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重要作用和价值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高考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命题主要结合反应原理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考查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Na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单质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NaOH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NaHCO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C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单质、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某些弱酸如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COOH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、H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及其盐、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物质的结构、性质、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用途。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4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850" y="340591"/>
            <a:ext cx="833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学习目标：</a:t>
            </a:r>
            <a:endParaRPr lang="zh-CN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）会描述上述物质的重要物理性质（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状态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颜色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、密度、毒性、溶解性等）。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）熟知以上各物质的化学性质，能准确书写相关化学方程式和离子方程式。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）可以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根据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周期律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、反应速率、电离平衡、水解平衡、沉淀溶解平衡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电化学等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反应原理解释以上物质的某些性质、相关制备、应用等问题。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）熟悉化学原理题或工业流程题的命题规律及解题思路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2774" y="410753"/>
            <a:ext cx="6054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近年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元素</a:t>
            </a:r>
            <a:r>
              <a:rPr lang="zh-CN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相关的北京高考真题</a:t>
            </a: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回顾</a:t>
            </a:r>
            <a:endParaRPr lang="zh-CN" altLang="zh-CN" sz="20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06113"/>
            <a:ext cx="73152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95" y="34636"/>
            <a:ext cx="301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2019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年北京高考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27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题节选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6" y="616239"/>
            <a:ext cx="55245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5929745" y="34636"/>
            <a:ext cx="76200" cy="51088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4985" y="768927"/>
            <a:ext cx="3061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根据题目写陌生方程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易错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点：要审题避免定式思维</a:t>
            </a:r>
            <a:endParaRPr lang="zh-CN" altLang="en-US" sz="1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078" y="1731818"/>
            <a:ext cx="265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计算反应热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难点：构造所需反应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0" y="3015826"/>
            <a:ext cx="282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化学平衡问题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难点：精确定位相关平衡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9998" y="4287982"/>
            <a:ext cx="292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化学反应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效率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问题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难点：明确分析对象角度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818" y="197751"/>
            <a:ext cx="22983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注重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审题！！！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09750" y="1397000"/>
            <a:ext cx="8509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3250" y="1079500"/>
            <a:ext cx="939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600450" y="1397000"/>
            <a:ext cx="55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575955" y="4466206"/>
            <a:ext cx="12370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813050" y="2375948"/>
            <a:ext cx="2159000" cy="19120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558800" y="2152650"/>
            <a:ext cx="2101850" cy="16700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直接连接符 2048"/>
          <p:cNvCxnSpPr/>
          <p:nvPr/>
        </p:nvCxnSpPr>
        <p:spPr>
          <a:xfrm flipH="1" flipV="1">
            <a:off x="1873250" y="2457450"/>
            <a:ext cx="1847850" cy="13652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接连接符 2051"/>
          <p:cNvCxnSpPr/>
          <p:nvPr/>
        </p:nvCxnSpPr>
        <p:spPr>
          <a:xfrm flipH="1" flipV="1">
            <a:off x="778933" y="2689514"/>
            <a:ext cx="4491567" cy="11331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593850" y="1955800"/>
            <a:ext cx="55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75" y="821872"/>
            <a:ext cx="46320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）甲烷水蒸气催化重整是制高纯氢的方法之一。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①反应器中初始反应的生成物为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，其物质的量之比为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∶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，甲烷和水蒸气反应的方程式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8354" y="1770604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 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 —— 4H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88354" y="1770604"/>
            <a:ext cx="2932213" cy="388382"/>
            <a:chOff x="4466229" y="2059308"/>
            <a:chExt cx="2932213" cy="388382"/>
          </a:xfrm>
        </p:grpSpPr>
        <p:sp>
          <p:nvSpPr>
            <p:cNvPr id="11" name="矩形 10"/>
            <p:cNvSpPr/>
            <p:nvPr/>
          </p:nvSpPr>
          <p:spPr>
            <a:xfrm>
              <a:off x="4466229" y="2059308"/>
              <a:ext cx="29322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+ 2 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O            4H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+CO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图片 11" descr="高考资源网(ks5u.com),中国最大的高考网站,您身边的高考专家。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65" y="2092090"/>
              <a:ext cx="584836" cy="355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直接连接符 14"/>
          <p:cNvCxnSpPr/>
          <p:nvPr/>
        </p:nvCxnSpPr>
        <p:spPr>
          <a:xfrm>
            <a:off x="4825862" y="34636"/>
            <a:ext cx="76200" cy="51088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52825" y="2098661"/>
            <a:ext cx="8509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03300" y="1270000"/>
            <a:ext cx="16573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01850" y="2492375"/>
            <a:ext cx="558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619" y="419094"/>
            <a:ext cx="399498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②已知反应器中还存在如下反应：</a:t>
            </a: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i.CH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(g)+H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O(g)=CO(g)+3H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 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endParaRPr lang="zh-CN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ii.CO(g)+H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O(g)=CO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(g)+H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 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iii.CH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(g)=C(s)+2H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  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(g)             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endParaRPr lang="zh-CN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……</a:t>
            </a:r>
            <a:endParaRPr lang="zh-CN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iii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为积炭反应，利用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计算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时，还需要利用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反应的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Δ</a:t>
            </a:r>
            <a:r>
              <a:rPr lang="pt-BR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051" y="282601"/>
            <a:ext cx="10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ⅰ+ⅱ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315563" y="274742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ⅰ-ⅱ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588945" y="894259"/>
            <a:ext cx="3937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+ 2 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4H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(g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18771" y="3241784"/>
            <a:ext cx="3801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(g)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(g)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(g)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+ 2CO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(g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07624" y="1427927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（</a:t>
            </a:r>
            <a:r>
              <a:rPr lang="en-US" altLang="zh-CN" dirty="0" err="1"/>
              <a:t>ⅰ+ⅱ</a:t>
            </a:r>
            <a:r>
              <a:rPr lang="zh-CN" altLang="zh-CN" dirty="0"/>
              <a:t>）</a:t>
            </a:r>
            <a:r>
              <a:rPr lang="en-US" altLang="zh-CN" dirty="0"/>
              <a:t>-ⅲ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96568" y="1883212"/>
            <a:ext cx="344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C(s)+2H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O(g)= 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(g)+2H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35281" y="34636"/>
            <a:ext cx="76200" cy="51088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0619" y="3454396"/>
            <a:ext cx="3698648" cy="16158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答案：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C(s)+2H</a:t>
            </a:r>
            <a:r>
              <a:rPr lang="en-US" altLang="zh-CN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O(g)= CO</a:t>
            </a:r>
            <a:r>
              <a:rPr lang="en-US" altLang="zh-CN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(g)+2H</a:t>
            </a:r>
            <a:r>
              <a:rPr lang="en-US" altLang="zh-CN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或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)+2H</a:t>
            </a:r>
            <a:r>
              <a:rPr lang="en-US" altLang="zh-CN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=C(s)+2H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O(g)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或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C(s)+ CO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(g)=2CO(g)</a:t>
            </a:r>
            <a:endParaRPr lang="zh-CN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zh-CN" altLang="en-US" sz="16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或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2CO(g)=C(s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)+ CO</a:t>
            </a:r>
            <a:r>
              <a:rPr lang="en-US" altLang="zh-CN" sz="1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22635" y="375599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ⅰ-ⅱ</a:t>
            </a:r>
            <a:r>
              <a:rPr lang="zh-CN" altLang="zh-CN" dirty="0" smtClean="0"/>
              <a:t>）</a:t>
            </a:r>
            <a:r>
              <a:rPr lang="en-US" altLang="zh-CN" dirty="0" smtClean="0"/>
              <a:t>-ⅲ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060659" y="4258218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C(s)+ CO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(g)=2CO(g)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005" y="563033"/>
            <a:ext cx="3189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③反应物投料比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采用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）∶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∶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大于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初始反应的化学计量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之比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目的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选填字母序号）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a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促进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转化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b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促进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转化为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c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减少积炭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生成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223382" y="0"/>
            <a:ext cx="0" cy="51435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471322" y="730298"/>
            <a:ext cx="5672678" cy="7848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初始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4H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+CO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i. 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+ 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= CO +3H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ctr">
              <a:lnSpc>
                <a:spcPct val="150000"/>
              </a:lnSpc>
            </a:pP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ii.  CO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 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 =CO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pt-BR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iii.    CH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</a:t>
            </a:r>
            <a:r>
              <a:rPr lang="pt-BR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C + 2H</a:t>
            </a:r>
            <a:r>
              <a:rPr lang="pt-BR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 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6933" y="279400"/>
            <a:ext cx="30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可用来研究原理的化学反应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76927"/>
              </p:ext>
            </p:extLst>
          </p:nvPr>
        </p:nvGraphicFramePr>
        <p:xfrm>
          <a:off x="3293539" y="3438251"/>
          <a:ext cx="5825061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7"/>
                <a:gridCol w="1989284"/>
                <a:gridCol w="1202267"/>
                <a:gridCol w="795866"/>
                <a:gridCol w="1481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+ 2 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= 4H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+CO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+ 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 = CO + 3H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lang="zh-CN" altLang="zh-CN" dirty="0" smtClean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增大</a:t>
                      </a:r>
                      <a:r>
                        <a:rPr lang="en-US" altLang="zh-CN" i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c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  <a:p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正向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转化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率增大，</a:t>
                      </a:r>
                      <a:endParaRPr lang="en-US" altLang="zh-CN" dirty="0" smtClean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）增大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550501" y="1612228"/>
            <a:ext cx="5432632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投料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比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∶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∶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大于初始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反应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2:1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580" y="4367199"/>
            <a:ext cx="250458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答案：</a:t>
            </a:r>
            <a:r>
              <a:rPr lang="en-US" altLang="zh-CN" dirty="0" err="1" smtClean="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abc</a:t>
            </a:r>
            <a:endParaRPr lang="zh-CN" altLang="en-US" dirty="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2200" y="2114007"/>
            <a:ext cx="3750733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不变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，增大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不变</a:t>
            </a:r>
            <a:r>
              <a:rPr lang="zh-CN" altLang="en-US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Arial Unicode MS"/>
              </a:rPr>
              <a:t>增大</a:t>
            </a:r>
            <a:r>
              <a:rPr lang="en-US" altLang="zh-CN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67459"/>
              </p:ext>
            </p:extLst>
          </p:nvPr>
        </p:nvGraphicFramePr>
        <p:xfrm>
          <a:off x="3302011" y="3994444"/>
          <a:ext cx="58250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7"/>
                <a:gridCol w="1989284"/>
                <a:gridCol w="1202267"/>
                <a:gridCol w="795866"/>
                <a:gridCol w="1481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 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 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 =CO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+H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增大</a:t>
                      </a:r>
                      <a:r>
                        <a:rPr lang="en-US" altLang="zh-CN" i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c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正向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转化率增大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74382"/>
              </p:ext>
            </p:extLst>
          </p:nvPr>
        </p:nvGraphicFramePr>
        <p:xfrm>
          <a:off x="3295663" y="4414795"/>
          <a:ext cx="58250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7"/>
                <a:gridCol w="1989284"/>
                <a:gridCol w="1202267"/>
                <a:gridCol w="795866"/>
                <a:gridCol w="1481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 </a:t>
                      </a:r>
                      <a:r>
                        <a:rPr lang="pt-BR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= C + 2H</a:t>
                      </a:r>
                      <a:r>
                        <a:rPr lang="pt-BR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 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i="1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）增大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逆向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减少</a:t>
                      </a:r>
                      <a:r>
                        <a:rPr lang="zh-CN" altLang="zh-CN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积炭</a:t>
                      </a:r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生成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138"/>
              </p:ext>
            </p:extLst>
          </p:nvPr>
        </p:nvGraphicFramePr>
        <p:xfrm>
          <a:off x="3299889" y="3037337"/>
          <a:ext cx="582506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977"/>
                <a:gridCol w="1989284"/>
                <a:gridCol w="1202267"/>
                <a:gridCol w="795866"/>
                <a:gridCol w="1481667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摆平衡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变条件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推移动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得结果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0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考资源网(ks5u.com),中国最大的高考网站,您身边的高考专家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15" y="2818582"/>
            <a:ext cx="2699215" cy="21492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30718" y="233259"/>
            <a:ext cx="3867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④用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可以去除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体积分数和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消耗率随时间变化关系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所示。从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时开始，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体积分数显著降低，单位时间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消耗率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。此时</a:t>
            </a:r>
            <a:r>
              <a:rPr lang="en-US" altLang="zh-CN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CaO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消耗率约为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35%</a:t>
            </a:r>
            <a:r>
              <a:rPr lang="zh-CN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，但已失效，结合化学方程式解释原因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lang="zh-CN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zh-CN" altLang="zh-CN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881941" y="34636"/>
            <a:ext cx="76200" cy="51088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323" y="2991233"/>
            <a:ext cx="2164292" cy="17808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36000" tIns="72000" rIns="36000">
            <a:spAutoFit/>
          </a:bodyPr>
          <a:lstStyle/>
          <a:p>
            <a:pPr fontAlgn="ctr">
              <a:lnSpc>
                <a:spcPct val="120000"/>
              </a:lnSpc>
            </a:pP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答案：</a:t>
            </a:r>
            <a:r>
              <a:rPr lang="zh-CN" altLang="zh-CN" dirty="0" smtClean="0">
                <a:latin typeface="华文楷体" pitchFamily="2" charset="-122"/>
                <a:ea typeface="华文楷体" pitchFamily="2" charset="-122"/>
              </a:rPr>
              <a:t>④降低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CaO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+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CO</a:t>
            </a:r>
            <a:r>
              <a:rPr lang="en-US" altLang="zh-CN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= CaCO</a:t>
            </a:r>
            <a:r>
              <a:rPr lang="en-US" altLang="zh-CN" baseline="-25000" dirty="0" smtClean="0">
                <a:latin typeface="华文楷体" pitchFamily="2" charset="-122"/>
                <a:ea typeface="华文楷体" pitchFamily="2" charset="-122"/>
              </a:rPr>
              <a:t>3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20000"/>
              </a:lnSpc>
            </a:pP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CaCO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覆盖在</a:t>
            </a:r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CaO</a:t>
            </a:r>
            <a:endParaRPr lang="en-US" altLang="zh-CN" dirty="0">
              <a:latin typeface="华文楷体" pitchFamily="2" charset="-122"/>
              <a:ea typeface="华文楷体" pitchFamily="2" charset="-122"/>
            </a:endParaRPr>
          </a:p>
          <a:p>
            <a:pPr fontAlgn="ctr">
              <a:lnSpc>
                <a:spcPct val="120000"/>
              </a:lnSpc>
            </a:pP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表面，减少了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</a:rPr>
              <a:t>2</a:t>
            </a:r>
          </a:p>
          <a:p>
            <a:pPr fontAlgn="ctr">
              <a:lnSpc>
                <a:spcPct val="120000"/>
              </a:lnSpc>
            </a:pP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与</a:t>
            </a:r>
            <a:r>
              <a:rPr lang="en-US" altLang="zh-CN" dirty="0" err="1">
                <a:latin typeface="华文楷体" pitchFamily="2" charset="-122"/>
                <a:ea typeface="华文楷体" pitchFamily="2" charset="-122"/>
              </a:rPr>
              <a:t>CaO</a:t>
            </a:r>
            <a:r>
              <a:rPr lang="zh-CN" altLang="zh-CN" dirty="0">
                <a:latin typeface="华文楷体" pitchFamily="2" charset="-122"/>
                <a:ea typeface="华文楷体" pitchFamily="2" charset="-122"/>
              </a:rPr>
              <a:t>的接触面积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36934" y="4690512"/>
            <a:ext cx="575733" cy="33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98928" y="3204624"/>
            <a:ext cx="318409" cy="1249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52990" y="1091705"/>
            <a:ext cx="3587486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研究对象  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CaO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+ 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= CaCO</a:t>
            </a:r>
            <a:r>
              <a:rPr lang="en-US" altLang="zh-CN" baseline="-25000" dirty="0">
                <a:latin typeface="华文楷体" pitchFamily="2" charset="-122"/>
                <a:ea typeface="华文楷体" pitchFamily="2" charset="-122"/>
              </a:rPr>
              <a:t>3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117421" y="1666189"/>
            <a:ext cx="1213780" cy="971670"/>
            <a:chOff x="5117421" y="987033"/>
            <a:chExt cx="1213780" cy="971670"/>
          </a:xfrm>
        </p:grpSpPr>
        <p:sp>
          <p:nvSpPr>
            <p:cNvPr id="13" name="TextBox 12"/>
            <p:cNvSpPr txBox="1"/>
            <p:nvPr/>
          </p:nvSpPr>
          <p:spPr>
            <a:xfrm>
              <a:off x="5117421" y="1180166"/>
              <a:ext cx="419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宋体" pitchFamily="2" charset="-122"/>
                  <a:ea typeface="宋体" pitchFamily="2" charset="-122"/>
                </a:rPr>
                <a:t>效率</a:t>
              </a:r>
              <a:endParaRPr lang="zh-CN" altLang="en-US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5488764" y="1277803"/>
              <a:ext cx="150035" cy="49623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7734" y="1589371"/>
              <a:ext cx="643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宋体" pitchFamily="2" charset="-122"/>
                  <a:ea typeface="宋体" pitchFamily="2" charset="-122"/>
                </a:rPr>
                <a:t>速率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2679" y="987033"/>
              <a:ext cx="643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宋体" pitchFamily="2" charset="-122"/>
                  <a:ea typeface="宋体" pitchFamily="2" charset="-122"/>
                </a:rPr>
                <a:t>平衡 </a:t>
              </a:r>
              <a:endParaRPr lang="zh-CN" altLang="en-US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92750" y="2277776"/>
            <a:ext cx="247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、催、固表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9314" y="1681327"/>
            <a:ext cx="121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4274" y="2924386"/>
            <a:ext cx="2467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752" y="3554668"/>
            <a:ext cx="8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 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4148" y="3535750"/>
            <a:ext cx="810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4548" y="3540024"/>
            <a:ext cx="81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3238" y="3485250"/>
            <a:ext cx="1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固表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5621" y="3527282"/>
            <a:ext cx="92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催</a:t>
            </a:r>
            <a:r>
              <a:rPr lang="zh-CN" altLang="en-US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？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327311" y="474714"/>
            <a:ext cx="2932213" cy="388382"/>
            <a:chOff x="4466229" y="2059308"/>
            <a:chExt cx="2932213" cy="388382"/>
          </a:xfrm>
        </p:grpSpPr>
        <p:sp>
          <p:nvSpPr>
            <p:cNvPr id="29" name="矩形 28"/>
            <p:cNvSpPr/>
            <p:nvPr/>
          </p:nvSpPr>
          <p:spPr>
            <a:xfrm>
              <a:off x="4466229" y="2059308"/>
              <a:ext cx="29322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+ 2 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O            4H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+CO</a:t>
              </a:r>
              <a:r>
                <a:rPr lang="en-US" altLang="zh-CN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" name="图片 29" descr="高考资源网(ks5u.com),中国最大的高考网站,您身边的高考专家。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65" y="2092090"/>
              <a:ext cx="584836" cy="35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/>
          <p:cNvSpPr txBox="1"/>
          <p:nvPr/>
        </p:nvSpPr>
        <p:spPr>
          <a:xfrm>
            <a:off x="5065249" y="2850220"/>
            <a:ext cx="202245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思考角度：速率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308597" y="3519808"/>
            <a:ext cx="232666" cy="496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031722" y="3484948"/>
            <a:ext cx="232666" cy="496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503708" y="3489222"/>
            <a:ext cx="232666" cy="496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759549" y="3484947"/>
            <a:ext cx="232666" cy="496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09270" y="3512333"/>
            <a:ext cx="291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↓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87734" y="4211406"/>
            <a:ext cx="23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效率问题思考方法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03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 animBg="1"/>
      <p:bldP spid="9" grpId="0" animBg="1"/>
      <p:bldP spid="11" grpId="0" animBg="1"/>
      <p:bldP spid="17" grpId="0"/>
      <p:bldP spid="18" grpId="0"/>
      <p:bldP spid="22" grpId="0"/>
      <p:bldP spid="23" grpId="0"/>
      <p:bldP spid="24" grpId="0" animBg="1"/>
      <p:bldP spid="25" grpId="0"/>
      <p:bldP spid="26" grpId="0"/>
      <p:bldP spid="27" grpId="0"/>
      <p:bldP spid="33" grpId="0" animBg="1"/>
      <p:bldP spid="39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3988</Words>
  <Application>Microsoft Office PowerPoint</Application>
  <PresentationFormat>全屏显示(16:9)</PresentationFormat>
  <Paragraphs>207</Paragraphs>
  <Slides>14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1_Office 主题​​</vt:lpstr>
      <vt:lpstr>Visio.Drawing.11</vt:lpstr>
      <vt:lpstr>真实问题解决4—— 以C、Na元素为主题的概念原理元素化合物融合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AutoBVT</cp:lastModifiedBy>
  <cp:revision>109</cp:revision>
  <dcterms:created xsi:type="dcterms:W3CDTF">2020-02-01T11:21:51Z</dcterms:created>
  <dcterms:modified xsi:type="dcterms:W3CDTF">2020-02-08T03:30:24Z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