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81" r:id="rId3"/>
    <p:sldId id="274" r:id="rId4"/>
    <p:sldId id="273" r:id="rId5"/>
    <p:sldId id="272" r:id="rId6"/>
    <p:sldId id="275" r:id="rId7"/>
    <p:sldId id="276" r:id="rId8"/>
    <p:sldId id="284" r:id="rId9"/>
    <p:sldId id="291" r:id="rId10"/>
    <p:sldId id="292" r:id="rId11"/>
    <p:sldId id="294" r:id="rId12"/>
    <p:sldId id="295" r:id="rId13"/>
    <p:sldId id="299" r:id="rId14"/>
    <p:sldId id="300" r:id="rId15"/>
    <p:sldId id="296" r:id="rId16"/>
    <p:sldId id="298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4" autoAdjust="0"/>
  </p:normalViewPr>
  <p:slideViewPr>
    <p:cSldViewPr snapToGrid="0">
      <p:cViewPr varScale="1">
        <p:scale>
          <a:sx n="94" d="100"/>
          <a:sy n="94" d="100"/>
        </p:scale>
        <p:origin x="-59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是典型的非金属元素，其单质和化合物都是中学常见物质。在工业生产中，氮元素有两大重要的工业，合成氨工业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解决了人类的吃饭问题，并史无前例地在研究合成氨方面获得了三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次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诺贝尔奖；另一个是合成硝酸工业。因此，含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元素的物质有重要的价值和作用，其中，氨气、硝酸都是高考的重要考点，其他如氮氧化物（一氧化氮，二氧化氮）在高考中也时常出现。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94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经常以大题的形式进行考查，可见这一部分内容的教学价值。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10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CO2</a:t>
            </a:r>
            <a:r>
              <a:rPr lang="zh-CN" altLang="en-US" dirty="0" smtClean="0"/>
              <a:t>的量快速减少，锁门反应</a:t>
            </a:r>
            <a:r>
              <a:rPr lang="en-US" altLang="zh-CN" dirty="0" smtClean="0"/>
              <a:t>1</a:t>
            </a:r>
            <a:r>
              <a:rPr lang="zh-CN" altLang="en-US" dirty="0" smtClean="0"/>
              <a:t>速率大。氨基甲酸铵量减少相对较慢，说明反应</a:t>
            </a:r>
            <a:r>
              <a:rPr lang="en-US" altLang="zh-CN" dirty="0" smtClean="0"/>
              <a:t>2</a:t>
            </a:r>
            <a:r>
              <a:rPr lang="zh-CN" altLang="en-US" dirty="0" smtClean="0"/>
              <a:t>速率比较小。所以总反应快慢有反应</a:t>
            </a:r>
            <a:r>
              <a:rPr lang="en-US" altLang="zh-CN" dirty="0" smtClean="0"/>
              <a:t>2</a:t>
            </a:r>
            <a:r>
              <a:rPr lang="zh-CN" altLang="en-US" dirty="0" smtClean="0"/>
              <a:t>决定。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60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年北京高考题改编而成。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92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1-3</a:t>
            </a:r>
            <a:r>
              <a:rPr lang="zh-CN" altLang="en-US" dirty="0" smtClean="0"/>
              <a:t>不转化时教材中的原型反应，是大家熟悉的。第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不反应时没有学过的，所以肯定要在这里设计问题。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05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140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6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215059" cy="1407420"/>
          </a:xfrm>
        </p:spPr>
        <p:txBody>
          <a:bodyPr>
            <a:noAutofit/>
          </a:bodyPr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</a:rPr>
              <a:t>真实问题解决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en-US" altLang="zh-CN" sz="2800" b="1" dirty="0" smtClean="0">
                <a:solidFill>
                  <a:srgbClr val="FF0000"/>
                </a:solidFill>
              </a:rPr>
              <a:t>—</a:t>
            </a:r>
            <a:r>
              <a:rPr lang="zh-CN" altLang="zh-CN" sz="2400" b="1" dirty="0">
                <a:solidFill>
                  <a:srgbClr val="FF0000"/>
                </a:solidFill>
              </a:rPr>
              <a:t>以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元素</a:t>
            </a:r>
            <a:r>
              <a:rPr lang="zh-CN" altLang="zh-CN" sz="2400" b="1" dirty="0">
                <a:solidFill>
                  <a:srgbClr val="FF0000"/>
                </a:solidFill>
              </a:rPr>
              <a:t>为主题的概念原理元素化合物融合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冯清华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5213" y="38276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zh-CN" altLang="zh-CN" sz="2400" b="1" dirty="0" smtClean="0"/>
              <a:t>三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氨氮</a:t>
            </a:r>
            <a:r>
              <a:rPr lang="zh-CN" altLang="zh-CN" sz="2400" b="1" dirty="0"/>
              <a:t>废水的去除。</a:t>
            </a:r>
            <a:endParaRPr lang="zh-CN" altLang="zh-CN" sz="24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32582" y="281605"/>
            <a:ext cx="3074621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学习任务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4" y="1214200"/>
            <a:ext cx="80645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6263235" y="2186050"/>
            <a:ext cx="2353847" cy="323337"/>
          </a:xfrm>
          <a:prstGeom prst="wedgeRoundRectCallout">
            <a:avLst>
              <a:gd name="adj1" fmla="val -2437"/>
              <a:gd name="adj2" fmla="val -10084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氧化还原反应考查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662974" y="3793109"/>
            <a:ext cx="1909025" cy="323337"/>
          </a:xfrm>
          <a:prstGeom prst="wedgeRoundRectCallout">
            <a:avLst>
              <a:gd name="adj1" fmla="val -2437"/>
              <a:gd name="adj2" fmla="val -10084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定量检测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391831" y="4364642"/>
            <a:ext cx="2346690" cy="684788"/>
          </a:xfrm>
          <a:prstGeom prst="wedgeRoundRectCallout">
            <a:avLst>
              <a:gd name="adj1" fmla="val 16873"/>
              <a:gd name="adj2" fmla="val -8444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以化学方程式或关系式的计算为基础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969029" y="4364642"/>
            <a:ext cx="1801287" cy="684787"/>
          </a:xfrm>
          <a:prstGeom prst="wedgeRoundRectCallout">
            <a:avLst>
              <a:gd name="adj1" fmla="val -39365"/>
              <a:gd name="adj2" fmla="val -8421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叠加单位换算或公式计算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3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3645209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四、经典试题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解析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5" y="1075482"/>
            <a:ext cx="7302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567321" y="1602220"/>
            <a:ext cx="2587709" cy="1019596"/>
          </a:xfrm>
          <a:prstGeom prst="wedgeRoundRectCallout">
            <a:avLst>
              <a:gd name="adj1" fmla="val -66617"/>
              <a:gd name="adj2" fmla="val -6869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试题以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的重要用途：制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HNO</a:t>
            </a:r>
            <a:r>
              <a:rPr lang="en-US" altLang="zh-CN" sz="2000" b="1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为知识载体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876086" y="2500433"/>
            <a:ext cx="1610316" cy="809203"/>
          </a:xfrm>
          <a:prstGeom prst="wedgeRoundRectCallout">
            <a:avLst>
              <a:gd name="adj1" fmla="val -58350"/>
              <a:gd name="adj2" fmla="val -7901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给出了物质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转化关系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873946" y="3803241"/>
            <a:ext cx="2112021" cy="809203"/>
          </a:xfrm>
          <a:prstGeom prst="wedgeRoundRectCallout">
            <a:avLst>
              <a:gd name="adj1" fmla="val -58350"/>
              <a:gd name="adj2" fmla="val -7901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考查教材中的重要的原型方程式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43570" y="1464658"/>
            <a:ext cx="4373492" cy="10357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796432" y="2168665"/>
            <a:ext cx="2031102" cy="103577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2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3645209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四、经典试题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解析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7" y="1113304"/>
            <a:ext cx="78295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577947" y="1080250"/>
            <a:ext cx="2184849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676325" y="223665"/>
            <a:ext cx="2808808" cy="809203"/>
          </a:xfrm>
          <a:prstGeom prst="wedgeRoundRectCallout">
            <a:avLst>
              <a:gd name="adj1" fmla="val -106963"/>
              <a:gd name="adj2" fmla="val 6277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对于可逆反应，肯定会考查转化效率问题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812617" y="1640085"/>
            <a:ext cx="979136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76836" y="2780171"/>
            <a:ext cx="1035781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776836" y="3325817"/>
            <a:ext cx="1035781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-1" y="2457974"/>
            <a:ext cx="543937" cy="2223083"/>
          </a:xfrm>
          <a:prstGeom prst="wedgeRoundRectCallout">
            <a:avLst>
              <a:gd name="adj1" fmla="val 84585"/>
              <a:gd name="adj2" fmla="val -93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单一变量的影响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258556" y="1329320"/>
            <a:ext cx="8092" cy="12299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79656" y="3693173"/>
            <a:ext cx="8632825" cy="1238095"/>
            <a:chOff x="363472" y="3751896"/>
            <a:chExt cx="8632825" cy="1238095"/>
          </a:xfrm>
        </p:grpSpPr>
        <p:sp>
          <p:nvSpPr>
            <p:cNvPr id="12" name="矩形 11"/>
            <p:cNvSpPr/>
            <p:nvPr/>
          </p:nvSpPr>
          <p:spPr>
            <a:xfrm>
              <a:off x="363472" y="3783447"/>
              <a:ext cx="1578671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该反应的正反应方向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是</a:t>
              </a:r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气体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物质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的量减少的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反应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81061" y="3789662"/>
              <a:ext cx="2260870" cy="12003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当其他条件不变时</a:t>
              </a:r>
              <a:r>
                <a:rPr lang="zh-CN" altLang="zh-CN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，</a:t>
              </a:r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增大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压强，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平衡向正反应方向（即生成</a:t>
              </a:r>
              <a:r>
                <a:rPr lang="en-US" altLang="zh-CN" dirty="0">
                  <a:latin typeface="黑体" pitchFamily="49" charset="-122"/>
                  <a:ea typeface="黑体" pitchFamily="49" charset="-122"/>
                </a:rPr>
                <a:t>NO</a:t>
              </a:r>
              <a:r>
                <a:rPr lang="en-US" altLang="zh-CN" baseline="-25000" dirty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的方向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）</a:t>
              </a:r>
              <a:r>
                <a:rPr lang="zh-CN" altLang="en-US" dirty="0">
                  <a:latin typeface="黑体" pitchFamily="49" charset="-122"/>
                  <a:ea typeface="黑体" pitchFamily="49" charset="-122"/>
                </a:rPr>
                <a:t>移动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52325" y="3888282"/>
              <a:ext cx="893613" cy="92333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黑体" pitchFamily="49" charset="-122"/>
                  <a:ea typeface="黑体" pitchFamily="49" charset="-122"/>
                </a:rPr>
                <a:t>NO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的转化率就会变</a:t>
              </a:r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大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58169" y="3751896"/>
              <a:ext cx="1631658" cy="12003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由图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可知，相同温度下，</a:t>
              </a:r>
              <a:r>
                <a:rPr lang="en-US" altLang="zh-CN" dirty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en-US" altLang="zh-CN" baseline="-25000" dirty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所表示的</a:t>
              </a:r>
              <a:r>
                <a:rPr lang="en-US" altLang="zh-CN" dirty="0">
                  <a:latin typeface="黑体" pitchFamily="49" charset="-122"/>
                  <a:ea typeface="黑体" pitchFamily="49" charset="-122"/>
                </a:rPr>
                <a:t>NO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转化率大于</a:t>
              </a:r>
              <a:r>
                <a:rPr lang="en-US" altLang="zh-CN" dirty="0" smtClean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en-US" altLang="zh-CN" baseline="-25000" dirty="0" smtClean="0"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196078" y="4022290"/>
              <a:ext cx="800219" cy="64633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dirty="0" smtClean="0">
                  <a:latin typeface="黑体" pitchFamily="49" charset="-122"/>
                  <a:ea typeface="黑体" pitchFamily="49" charset="-122"/>
                </a:rPr>
                <a:t>所以</a:t>
              </a:r>
              <a:endParaRPr lang="en-US" altLang="zh-CN" dirty="0" smtClean="0"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dirty="0" smtClean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en-US" altLang="zh-CN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zh-CN" dirty="0">
                  <a:latin typeface="黑体" pitchFamily="49" charset="-122"/>
                  <a:ea typeface="黑体" pitchFamily="49" charset="-122"/>
                </a:rPr>
                <a:t>＞</a:t>
              </a:r>
              <a:r>
                <a:rPr lang="en-US" altLang="zh-CN" dirty="0" smtClean="0">
                  <a:latin typeface="黑体" pitchFamily="49" charset="-122"/>
                  <a:ea typeface="黑体" pitchFamily="49" charset="-122"/>
                </a:rPr>
                <a:t>P</a:t>
              </a:r>
              <a:r>
                <a:rPr lang="en-US" altLang="zh-CN" baseline="-25000" dirty="0" smtClean="0"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1942143" y="4349947"/>
              <a:ext cx="338918" cy="93951"/>
            </a:xfrm>
            <a:prstGeom prst="righ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4558116" y="4314124"/>
              <a:ext cx="396574" cy="129774"/>
            </a:xfrm>
            <a:prstGeom prst="righ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5874818" y="4314124"/>
              <a:ext cx="373828" cy="129774"/>
            </a:xfrm>
            <a:prstGeom prst="righ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7889827" y="4314123"/>
              <a:ext cx="306251" cy="165597"/>
            </a:xfrm>
            <a:prstGeom prst="righ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5009" y="2209593"/>
            <a:ext cx="8119857" cy="1252825"/>
            <a:chOff x="878515" y="3751896"/>
            <a:chExt cx="7963894" cy="1252825"/>
          </a:xfrm>
          <a:solidFill>
            <a:schemeClr val="bg1"/>
          </a:solidFill>
        </p:grpSpPr>
        <p:sp>
          <p:nvSpPr>
            <p:cNvPr id="24" name="矩形 23"/>
            <p:cNvSpPr/>
            <p:nvPr/>
          </p:nvSpPr>
          <p:spPr>
            <a:xfrm>
              <a:off x="878515" y="4026781"/>
              <a:ext cx="965047" cy="64633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反应本身特点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523359" y="3934501"/>
              <a:ext cx="1598696" cy="92333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改变某一外界条件，平衡移动的方向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45609" y="3804392"/>
              <a:ext cx="866626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理论上某一组分变化的趋势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31108" y="3751896"/>
              <a:ext cx="1858719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图像或图表中该组分的变化趋势所对应的外界条件的变化趋势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96078" y="4022290"/>
              <a:ext cx="646331" cy="64633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得出</a:t>
              </a:r>
              <a:endParaRPr lang="en-US" altLang="zh-CN" dirty="0" smtClean="0"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结论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1843563" y="4365928"/>
              <a:ext cx="679797" cy="1297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>
              <a:off x="4122055" y="4328509"/>
              <a:ext cx="623554" cy="102306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31" name="右箭头 30"/>
            <p:cNvSpPr/>
            <p:nvPr/>
          </p:nvSpPr>
          <p:spPr>
            <a:xfrm>
              <a:off x="5612235" y="4314124"/>
              <a:ext cx="435075" cy="1297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32" name="右箭头 31"/>
            <p:cNvSpPr/>
            <p:nvPr/>
          </p:nvSpPr>
          <p:spPr>
            <a:xfrm>
              <a:off x="7889827" y="4314123"/>
              <a:ext cx="306251" cy="165597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6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3645209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四、经典试题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解析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7" y="971202"/>
            <a:ext cx="78295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625429" y="3686741"/>
            <a:ext cx="6932533" cy="1200329"/>
            <a:chOff x="990876" y="3803125"/>
            <a:chExt cx="6799375" cy="1200329"/>
          </a:xfrm>
          <a:solidFill>
            <a:schemeClr val="bg1"/>
          </a:solidFill>
        </p:grpSpPr>
        <p:sp>
          <p:nvSpPr>
            <p:cNvPr id="24" name="矩形 23"/>
            <p:cNvSpPr/>
            <p:nvPr/>
          </p:nvSpPr>
          <p:spPr>
            <a:xfrm>
              <a:off x="990876" y="3803125"/>
              <a:ext cx="1578136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dirty="0"/>
                <a:t>根据</a:t>
              </a:r>
              <a:r>
                <a:rPr lang="zh-CN" altLang="zh-CN" dirty="0" smtClean="0"/>
                <a:t>图</a:t>
              </a:r>
              <a:r>
                <a:rPr lang="zh-CN" altLang="en-US" dirty="0" smtClean="0"/>
                <a:t>像可知</a:t>
              </a:r>
              <a:r>
                <a:rPr lang="zh-CN" altLang="zh-CN" dirty="0" smtClean="0"/>
                <a:t>，</a:t>
              </a:r>
              <a:r>
                <a:rPr lang="zh-CN" altLang="zh-CN" dirty="0">
                  <a:solidFill>
                    <a:srgbClr val="FF0000"/>
                  </a:solidFill>
                </a:rPr>
                <a:t>当压强一定时，</a:t>
              </a:r>
              <a:r>
                <a:rPr lang="zh-CN" altLang="zh-CN" dirty="0"/>
                <a:t>随着温度的升高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42841" y="4018055"/>
              <a:ext cx="897401" cy="92333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NO</a:t>
              </a:r>
              <a:r>
                <a:rPr lang="zh-CN" altLang="zh-CN" dirty="0"/>
                <a:t>的转化率降低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79661" y="3979161"/>
              <a:ext cx="1301701" cy="92333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dirty="0"/>
                <a:t>即</a:t>
              </a:r>
              <a:r>
                <a:rPr lang="zh-CN" altLang="zh-CN" dirty="0" smtClean="0"/>
                <a:t>升温</a:t>
              </a:r>
              <a:r>
                <a:rPr lang="zh-CN" altLang="en-US" dirty="0" smtClean="0"/>
                <a:t>平衡</a:t>
              </a:r>
              <a:r>
                <a:rPr lang="zh-CN" altLang="zh-CN" dirty="0" smtClean="0"/>
                <a:t>向</a:t>
              </a:r>
              <a:r>
                <a:rPr lang="zh-CN" altLang="zh-CN" dirty="0"/>
                <a:t>逆反应方向移动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450011" y="3990957"/>
              <a:ext cx="1340240" cy="92333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dirty="0"/>
                <a:t>平衡常数随着温度的升高而</a:t>
              </a:r>
              <a:r>
                <a:rPr lang="zh-CN" altLang="zh-CN" dirty="0" smtClean="0"/>
                <a:t>减小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2569012" y="4372469"/>
              <a:ext cx="673829" cy="142857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>
              <a:off x="4180143" y="4345454"/>
              <a:ext cx="475709" cy="134265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31" name="右箭头 30"/>
            <p:cNvSpPr/>
            <p:nvPr/>
          </p:nvSpPr>
          <p:spPr>
            <a:xfrm>
              <a:off x="5981362" y="4379011"/>
              <a:ext cx="435075" cy="1297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33" name="标题 1"/>
          <p:cNvSpPr txBox="1">
            <a:spLocks/>
          </p:cNvSpPr>
          <p:nvPr/>
        </p:nvSpPr>
        <p:spPr>
          <a:xfrm>
            <a:off x="2791753" y="2338869"/>
            <a:ext cx="2484254" cy="56357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由事实推事实</a:t>
            </a:r>
            <a:endParaRPr lang="zh-CN" altLang="en-US" sz="28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4419069" y="2970048"/>
            <a:ext cx="4024970" cy="56357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由事实推反应本身特点</a:t>
            </a:r>
            <a:endParaRPr lang="zh-CN" altLang="en-US" sz="28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7922103" y="3977649"/>
            <a:ext cx="1043872" cy="556872"/>
          </a:xfrm>
          <a:prstGeom prst="wedgeRoundRectCallout">
            <a:avLst>
              <a:gd name="adj1" fmla="val -83590"/>
              <a:gd name="adj2" fmla="val 2371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△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H 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&lt;0</a:t>
            </a:r>
            <a:r>
              <a:rPr lang="en-US" altLang="zh-CN" sz="2000" b="1" dirty="0" smtClean="0">
                <a:solidFill>
                  <a:srgbClr val="0000FF"/>
                </a:solidFill>
                <a:latin typeface="宋体"/>
                <a:ea typeface="宋体"/>
              </a:rPr>
              <a:t> 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75366" y="2157458"/>
            <a:ext cx="8183822" cy="1256643"/>
            <a:chOff x="927383" y="3797079"/>
            <a:chExt cx="8026630" cy="1256643"/>
          </a:xfrm>
          <a:solidFill>
            <a:schemeClr val="bg1"/>
          </a:solidFill>
        </p:grpSpPr>
        <p:sp>
          <p:nvSpPr>
            <p:cNvPr id="37" name="矩形 36"/>
            <p:cNvSpPr/>
            <p:nvPr/>
          </p:nvSpPr>
          <p:spPr>
            <a:xfrm>
              <a:off x="927383" y="3819309"/>
              <a:ext cx="1363847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/>
                <a:t>由图像或图表数据看一个外界</a:t>
              </a:r>
              <a:r>
                <a:rPr lang="zh-CN" altLang="en-US" dirty="0" smtClean="0"/>
                <a:t>条件的改变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2998" y="4001250"/>
              <a:ext cx="1351492" cy="92333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某一组分变化的结果（纵坐标）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894438" y="3797079"/>
              <a:ext cx="1102796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/>
                <a:t>该条件改变对应的平衡</a:t>
              </a:r>
              <a:r>
                <a:rPr lang="zh-CN" altLang="zh-CN" dirty="0" smtClean="0"/>
                <a:t>移动</a:t>
              </a:r>
              <a:r>
                <a:rPr lang="zh-CN" altLang="en-US" dirty="0" smtClean="0"/>
                <a:t>方向</a:t>
              </a:r>
              <a:endParaRPr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450011" y="3853393"/>
              <a:ext cx="1340240" cy="120032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平衡移动方向与反应本身特点进行关联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1" name="右箭头 40"/>
            <p:cNvSpPr/>
            <p:nvPr/>
          </p:nvSpPr>
          <p:spPr>
            <a:xfrm>
              <a:off x="2303795" y="4403289"/>
              <a:ext cx="673829" cy="142857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42" name="右箭头 41"/>
            <p:cNvSpPr/>
            <p:nvPr/>
          </p:nvSpPr>
          <p:spPr>
            <a:xfrm>
              <a:off x="4334909" y="4374520"/>
              <a:ext cx="559847" cy="134265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43" name="右箭头 42"/>
            <p:cNvSpPr/>
            <p:nvPr/>
          </p:nvSpPr>
          <p:spPr>
            <a:xfrm>
              <a:off x="6005172" y="4379011"/>
              <a:ext cx="435075" cy="129774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7810032" y="4443896"/>
              <a:ext cx="322541" cy="112361"/>
            </a:xfrm>
            <a:prstGeom prst="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132572" y="4129456"/>
              <a:ext cx="821441" cy="64633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得出</a:t>
              </a:r>
              <a:endParaRPr lang="en-US" altLang="zh-CN" dirty="0" smtClean="0"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结论</a:t>
              </a:r>
              <a:endParaRPr lang="zh-CN" altLang="zh-CN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6" name="标题 1"/>
          <p:cNvSpPr txBox="1">
            <a:spLocks/>
          </p:cNvSpPr>
          <p:nvPr/>
        </p:nvSpPr>
        <p:spPr>
          <a:xfrm>
            <a:off x="575366" y="2999458"/>
            <a:ext cx="5898262" cy="56357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8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3645209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四、经典试题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解析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4" y="1026873"/>
            <a:ext cx="709930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791754" y="1348771"/>
            <a:ext cx="631178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502585" y="1348771"/>
            <a:ext cx="631178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160576" y="2646096"/>
            <a:ext cx="631178" cy="623086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326223" y="3432438"/>
            <a:ext cx="2420389" cy="1155745"/>
          </a:xfrm>
          <a:prstGeom prst="wedgeRoundRectCallout">
            <a:avLst>
              <a:gd name="adj1" fmla="val -5333"/>
              <a:gd name="adj2" fmla="val -6495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其他条件相同时，物质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气态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时的能量高于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液态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时的能量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688276" y="80088"/>
            <a:ext cx="3929742" cy="1238913"/>
          </a:xfrm>
          <a:prstGeom prst="wedgeRoundRectCallout">
            <a:avLst>
              <a:gd name="adj1" fmla="val -69303"/>
              <a:gd name="adj2" fmla="val 5620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由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教材原型已知：</a:t>
            </a:r>
            <a:r>
              <a:rPr lang="zh-CN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降低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温度</a:t>
            </a:r>
            <a:r>
              <a:rPr lang="zh-CN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有利于将</a:t>
            </a:r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转化为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en-US" altLang="zh-CN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，可知该反应为</a:t>
            </a:r>
            <a:r>
              <a:rPr lang="zh-CN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放热反应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即反应物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2NO</a:t>
            </a:r>
            <a:r>
              <a:rPr lang="en-US" altLang="zh-CN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）的总能量大于生成物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N</a:t>
            </a:r>
            <a:r>
              <a:rPr lang="en-US" altLang="zh-CN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en-US" altLang="zh-CN" baseline="-25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的总能量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022364" y="4424123"/>
            <a:ext cx="4595653" cy="559154"/>
          </a:xfrm>
          <a:prstGeom prst="wedgeRoundRectCallout">
            <a:avLst>
              <a:gd name="adj1" fmla="val -12145"/>
              <a:gd name="adj2" fmla="val -8016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直接写不太陌生的氧化还原反应方程式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07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3645209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四、经典试题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解析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1" y="995460"/>
            <a:ext cx="78613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6724483" y="1971857"/>
            <a:ext cx="436968" cy="52858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093305" y="1097918"/>
            <a:ext cx="631178" cy="34795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7331386" y="1103411"/>
            <a:ext cx="631178" cy="347958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右大括号 2"/>
          <p:cNvSpPr/>
          <p:nvPr/>
        </p:nvSpPr>
        <p:spPr>
          <a:xfrm rot="19769539">
            <a:off x="6871606" y="1198748"/>
            <a:ext cx="510149" cy="718743"/>
          </a:xfrm>
          <a:prstGeom prst="rightBrace">
            <a:avLst>
              <a:gd name="adj1" fmla="val 8333"/>
              <a:gd name="adj2" fmla="val 4648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780881" y="2922095"/>
            <a:ext cx="2536854" cy="47743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正、阳、氧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62357" y="3600958"/>
            <a:ext cx="4869700" cy="47743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阳级：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2H</a:t>
            </a:r>
            <a:r>
              <a:rPr lang="en-US" altLang="zh-CN" sz="2400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O+NO-3e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= NO</a:t>
            </a:r>
            <a:r>
              <a:rPr lang="en-US" altLang="zh-CN" sz="2400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+4H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+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703373" y="1442404"/>
            <a:ext cx="4839671" cy="64078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由电解示意图可知，两极的反应物均为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。可以根据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电子转移守恒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来推理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70655" y="2129104"/>
            <a:ext cx="7592301" cy="1684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1molNO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生成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1molNH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需要得到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5mol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电子，</a:t>
            </a:r>
          </a:p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1molNO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生成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1molNO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需要失去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3mol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电子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根据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电子转移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守恒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可知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两极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反应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NO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的物质的量之比为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3:5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，所以生成的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的物质的量之比亦为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3:5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，所以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的量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大于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的量，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且溶液中有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剩余，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欲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使物质全部转化成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（使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的量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相等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则需加入能形成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的物质，故需补充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482991" y="74990"/>
            <a:ext cx="4264499" cy="96368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电解池的功能就是为了制备物质。</a:t>
            </a:r>
            <a:endParaRPr lang="en-US" altLang="zh-CN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所以问题一定会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涉及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物质的转化，而电极反应是解答此类问题的基础。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780882" y="4280691"/>
            <a:ext cx="4851176" cy="47743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阴级：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6H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+NO+5e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= NH</a:t>
            </a:r>
            <a:r>
              <a:rPr lang="en-US" altLang="zh-CN" sz="2400" baseline="-25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+H</a:t>
            </a:r>
            <a:r>
              <a:rPr lang="en-US" altLang="zh-CN" sz="2400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O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5745347" y="3609049"/>
            <a:ext cx="663547" cy="50980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3965099" y="3584772"/>
            <a:ext cx="663547" cy="50980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5745346" y="4248320"/>
            <a:ext cx="663547" cy="50980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x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3787075" y="4264507"/>
            <a:ext cx="663547" cy="50980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6724483" y="3615118"/>
            <a:ext cx="1950179" cy="117536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的量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大于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的量，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且溶液中有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剩余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故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需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补充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8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4030" y="184718"/>
            <a:ext cx="4778094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zh-CN" sz="2800" dirty="0"/>
              <a:t>五、学法指导及相关建议</a:t>
            </a:r>
          </a:p>
        </p:txBody>
      </p:sp>
      <p:sp>
        <p:nvSpPr>
          <p:cNvPr id="2" name="矩形 1"/>
          <p:cNvSpPr/>
          <p:nvPr/>
        </p:nvSpPr>
        <p:spPr>
          <a:xfrm>
            <a:off x="469337" y="1043485"/>
            <a:ext cx="8003023" cy="37856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）阅读教材《必修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》第四章第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节、《化学反应原理（选修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）》第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章，牢记教材中的原型知识、熟悉重要物质性质及相关实验、方程式等。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）熟悉认识物质化学性质的认识角度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能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快速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书写各种化学用语。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）熟练掌握认识化学反应的角度，能快速识别出试题中信息及设问所对应的角度。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）熟练掌握“用平衡移动原理解释”、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解释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温度及、压强大小的推导过程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等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题型的规范表达。</a:t>
            </a:r>
          </a:p>
        </p:txBody>
      </p:sp>
    </p:spTree>
    <p:extLst>
      <p:ext uri="{BB962C8B-B14F-4D97-AF65-F5344CB8AC3E}">
        <p14:creationId xmlns:p14="http://schemas.microsoft.com/office/powerpoint/2010/main" val="20890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755" y="1501443"/>
            <a:ext cx="4134465" cy="3323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一、学习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二、学法指导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三、学习任务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四、经典试题解析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五、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学法指导及相关建议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755" y="492308"/>
            <a:ext cx="4134465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授课内容</a:t>
            </a:r>
            <a:endParaRPr lang="zh-CN" altLang="en-US" sz="4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612" y="187200"/>
            <a:ext cx="2982388" cy="554399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一、学习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目标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412" y="822469"/>
            <a:ext cx="7655188" cy="3857531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会描述</a:t>
            </a:r>
            <a:r>
              <a:rPr lang="en-US" altLang="zh-CN" sz="2000" dirty="0"/>
              <a:t>NH</a:t>
            </a:r>
            <a:r>
              <a:rPr lang="en-US" altLang="zh-CN" sz="2000" baseline="-25000" dirty="0"/>
              <a:t>3</a:t>
            </a:r>
            <a:r>
              <a:rPr lang="zh-CN" altLang="zh-CN" sz="2000" dirty="0"/>
              <a:t>、</a:t>
            </a:r>
            <a:r>
              <a:rPr lang="en-US" altLang="zh-CN" sz="2000" dirty="0"/>
              <a:t>NO</a:t>
            </a:r>
            <a:r>
              <a:rPr lang="zh-CN" altLang="zh-CN" sz="2000" dirty="0"/>
              <a:t>、</a:t>
            </a:r>
            <a:r>
              <a:rPr lang="en-US" altLang="zh-CN" sz="2000" dirty="0"/>
              <a:t>NO</a:t>
            </a:r>
            <a:r>
              <a:rPr lang="en-US" altLang="zh-CN" sz="2000" baseline="-25000" dirty="0"/>
              <a:t>2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及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重要含氮化合物（铵盐、硝酸）的物理性质（颜色、气味、气体密度、溶解性等）。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熟悉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NH</a:t>
            </a:r>
            <a:r>
              <a:rPr lang="en-US" altLang="zh-CN" sz="2000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HNO</a:t>
            </a:r>
            <a:r>
              <a:rPr lang="en-US" altLang="zh-CN" sz="2000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sz="2000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等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物质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的化学性质（氧还性、水溶液酸碱性及特性）并能准确书写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相关方程式。</a:t>
            </a:r>
            <a:endParaRPr lang="zh-CN" altLang="zh-CN" sz="20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掌握</a:t>
            </a:r>
            <a:r>
              <a:rPr lang="en-US" altLang="zh-CN" sz="2000" dirty="0" smtClean="0"/>
              <a:t>NH</a:t>
            </a:r>
            <a:r>
              <a:rPr lang="en-US" altLang="zh-CN" sz="2000" baseline="-25000" dirty="0" smtClean="0"/>
              <a:t>3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实验室制法。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理解工业合成氨、氨氮废水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去除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废水中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NO</a:t>
            </a:r>
            <a:r>
              <a:rPr lang="en-US" altLang="zh-CN" sz="2000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000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的去除等化学反应原理题或工业流程题的设问角度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及相应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的答题思路。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0812" y="217669"/>
            <a:ext cx="1895188" cy="502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考点</a:t>
            </a:r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回顾</a:t>
            </a:r>
            <a:endParaRPr lang="zh-CN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61612" y="187200"/>
            <a:ext cx="2982388" cy="554399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二、学法指导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50" y="857750"/>
            <a:ext cx="6569538" cy="40094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00" y="282700"/>
            <a:ext cx="6666200" cy="45589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4652" y="189259"/>
            <a:ext cx="5332467" cy="514747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高考试题命题规律及设问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特点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）考查一些陌生方程式的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书写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；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考查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认识物质化学性质的角度，以及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书写方程式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的能力；对含Ｎ的多种物质的性质进行了考查，还对涉及的平衡（化学平衡、电离平衡）进行了考查；对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H</a:t>
            </a:r>
            <a:r>
              <a:rPr lang="en-US" altLang="zh-CN" sz="1800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PO</a:t>
            </a:r>
            <a:r>
              <a:rPr lang="en-US" altLang="zh-CN" sz="1800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酸性进行了２次考查。</a:t>
            </a:r>
          </a:p>
          <a:p>
            <a:pPr marL="0" indent="0">
              <a:buNone/>
            </a:pP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）了解常见含氮物质对大气污染和水污染的影响及其处理方法，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对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ＮＯｘ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消除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及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科学研究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的热点，也是高考考核的热点。</a:t>
            </a:r>
          </a:p>
          <a:p>
            <a:pPr marL="0" indent="0">
              <a:buNone/>
            </a:pP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（３）重视基础知识的理解和应用，在高考中含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N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物质的考查经常以大题的形式出现，以元素化合物的知识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载体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考查学生应用化学反应原理的知识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解决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真实</a:t>
            </a:r>
            <a:r>
              <a:rPr lang="zh-CN" altLang="zh-CN" sz="1800" dirty="0" smtClean="0">
                <a:latin typeface="黑体" pitchFamily="49" charset="-122"/>
                <a:ea typeface="黑体" pitchFamily="49" charset="-122"/>
              </a:rPr>
              <a:t>问题</a:t>
            </a: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的能力。</a:t>
            </a:r>
          </a:p>
          <a:p>
            <a:pPr marL="0" indent="0">
              <a:buNone/>
            </a:pPr>
            <a:r>
              <a:rPr lang="zh-CN" altLang="zh-CN" sz="1800" dirty="0">
                <a:latin typeface="黑体" pitchFamily="49" charset="-122"/>
                <a:ea typeface="黑体" pitchFamily="49" charset="-122"/>
              </a:rPr>
              <a:t>（４）以含氮物质之间的转化为基础，重视在真实问题情景下设计问题，考查学生理解调控化学反应的方法以及能否找到调控反应的角度。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909" y="300098"/>
            <a:ext cx="5380498" cy="4686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相关知识梳理（以氨气为主线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5" y="1079499"/>
            <a:ext cx="7734076" cy="3406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58041" y="11147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zh-CN" altLang="zh-CN" sz="2400" b="1" dirty="0" smtClean="0"/>
              <a:t>二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氨气</a:t>
            </a:r>
            <a:r>
              <a:rPr lang="zh-CN" altLang="zh-CN" sz="2400" b="1" dirty="0"/>
              <a:t>的用途。</a:t>
            </a:r>
            <a:endParaRPr lang="zh-CN" altLang="zh-CN" sz="24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12451" y="33098"/>
            <a:ext cx="3074621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学习任务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3" y="704737"/>
            <a:ext cx="7581900" cy="129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0" y="2051594"/>
            <a:ext cx="7759224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8" y="468362"/>
            <a:ext cx="7678303" cy="199469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7012696" y="3754704"/>
            <a:ext cx="1119800" cy="339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rot="14548713">
            <a:off x="4262617" y="3487231"/>
            <a:ext cx="1181592" cy="38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012696" y="3515933"/>
            <a:ext cx="1119800" cy="33986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070738">
            <a:off x="4975468" y="3502914"/>
            <a:ext cx="1119800" cy="5035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880766" y="4539632"/>
            <a:ext cx="566442" cy="469338"/>
          </a:xfrm>
          <a:prstGeom prst="wedgeRoundRectCallout">
            <a:avLst>
              <a:gd name="adj1" fmla="val -16547"/>
              <a:gd name="adj2" fmla="val -70259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宋体"/>
                <a:ea typeface="宋体"/>
              </a:rPr>
              <a:t>ⅱ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73272" y="3863890"/>
            <a:ext cx="3684769" cy="108540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ctr"/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3" y="2716477"/>
            <a:ext cx="17049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10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5213" y="15193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zh-CN" altLang="zh-CN" sz="2400" b="1" dirty="0" smtClean="0"/>
              <a:t>三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氨氮</a:t>
            </a:r>
            <a:r>
              <a:rPr lang="zh-CN" altLang="zh-CN" sz="2400" b="1" dirty="0"/>
              <a:t>废水的去除。</a:t>
            </a:r>
            <a:endParaRPr lang="zh-CN" altLang="zh-CN" sz="24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08306" y="30969"/>
            <a:ext cx="3074621" cy="663981"/>
          </a:xfrm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学习任务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" y="2525058"/>
            <a:ext cx="7607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3" y="702608"/>
            <a:ext cx="74422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4395486" y="2201721"/>
            <a:ext cx="2749662" cy="323337"/>
          </a:xfrm>
          <a:prstGeom prst="wedgeRoundRectCallout">
            <a:avLst>
              <a:gd name="adj1" fmla="val -67475"/>
              <a:gd name="adj2" fmla="val 676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平衡的角度调控反应</a:t>
            </a:r>
            <a:endParaRPr lang="zh-CN" altLang="en-US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444038" y="1878384"/>
            <a:ext cx="2749662" cy="323337"/>
          </a:xfrm>
          <a:prstGeom prst="wedgeRoundRectCallout">
            <a:avLst>
              <a:gd name="adj1" fmla="val -63355"/>
              <a:gd name="adj2" fmla="val 1177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选择反应原理</a:t>
            </a:r>
            <a:endParaRPr lang="zh-CN" altLang="en-US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640844" y="3116634"/>
            <a:ext cx="2749662" cy="323337"/>
          </a:xfrm>
          <a:prstGeom prst="wedgeRoundRectCallout">
            <a:avLst>
              <a:gd name="adj1" fmla="val -66004"/>
              <a:gd name="adj2" fmla="val -5329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化学反应与能量角度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6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1272</Words>
  <Application>Microsoft Office PowerPoint</Application>
  <PresentationFormat>全屏显示(16:9)</PresentationFormat>
  <Paragraphs>102</Paragraphs>
  <Slides>17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主题​​</vt:lpstr>
      <vt:lpstr>真实问题解决3 —以N元素为主题的概念原理元素化合物融合</vt:lpstr>
      <vt:lpstr>PowerPoint 演示文稿</vt:lpstr>
      <vt:lpstr>一、学习目标</vt:lpstr>
      <vt:lpstr>二、学法指导</vt:lpstr>
      <vt:lpstr>PowerPoint 演示文稿</vt:lpstr>
      <vt:lpstr>2.高考试题命题规律及设问特点</vt:lpstr>
      <vt:lpstr>3.相关知识梳理（以氨气为主线）</vt:lpstr>
      <vt:lpstr>三、学习任务</vt:lpstr>
      <vt:lpstr>三、学习任务</vt:lpstr>
      <vt:lpstr>三、学习任务</vt:lpstr>
      <vt:lpstr>四、经典试题解析</vt:lpstr>
      <vt:lpstr>四、经典试题解析</vt:lpstr>
      <vt:lpstr>四、经典试题解析</vt:lpstr>
      <vt:lpstr>四、经典试题解析</vt:lpstr>
      <vt:lpstr>四、经典试题解析</vt:lpstr>
      <vt:lpstr>五、学法指导及相关建议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MXP</cp:lastModifiedBy>
  <cp:revision>73</cp:revision>
  <dcterms:created xsi:type="dcterms:W3CDTF">2020-02-01T11:21:51Z</dcterms:created>
  <dcterms:modified xsi:type="dcterms:W3CDTF">2020-02-07T08:37:18Z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