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306" r:id="rId3"/>
    <p:sldId id="291" r:id="rId4"/>
    <p:sldId id="290" r:id="rId5"/>
    <p:sldId id="307" r:id="rId6"/>
    <p:sldId id="310" r:id="rId7"/>
    <p:sldId id="311" r:id="rId8"/>
    <p:sldId id="308" r:id="rId9"/>
    <p:sldId id="292" r:id="rId10"/>
    <p:sldId id="309" r:id="rId11"/>
    <p:sldId id="316" r:id="rId12"/>
    <p:sldId id="318" r:id="rId13"/>
    <p:sldId id="319" r:id="rId14"/>
    <p:sldId id="317" r:id="rId15"/>
    <p:sldId id="295" r:id="rId16"/>
    <p:sldId id="296" r:id="rId17"/>
    <p:sldId id="297" r:id="rId18"/>
    <p:sldId id="298" r:id="rId19"/>
    <p:sldId id="299" r:id="rId20"/>
    <p:sldId id="300" r:id="rId21"/>
    <p:sldId id="301" r:id="rId22"/>
    <p:sldId id="27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74"/>
  </p:normalViewPr>
  <p:slideViewPr>
    <p:cSldViewPr>
      <p:cViewPr varScale="1">
        <p:scale>
          <a:sx n="68" d="100"/>
          <a:sy n="68" d="100"/>
        </p:scale>
        <p:origin x="11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8C9C0-B49A-4A86-876C-F5DA9F4DC03D}" type="datetimeFigureOut">
              <a:rPr lang="zh-CN" altLang="en-US" smtClean="0"/>
              <a:t>2020/2/16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F43E4-DBD4-43FD-B0C5-99B53337B752}" type="slidenum">
              <a:rPr lang="zh-CN" altLang="en-US" smtClean="0"/>
              <a:t>‹#›</a:t>
            </a:fld>
            <a:endParaRPr lang="zh-CN" altLang="en-US"/>
          </a:p>
        </p:txBody>
      </p:sp>
    </p:spTree>
    <p:extLst>
      <p:ext uri="{BB962C8B-B14F-4D97-AF65-F5344CB8AC3E}">
        <p14:creationId xmlns:p14="http://schemas.microsoft.com/office/powerpoint/2010/main" val="283489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184510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4400" y="3196686"/>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ctrTitle"/>
          </p:nvPr>
        </p:nvSpPr>
        <p:spPr>
          <a:xfrm>
            <a:off x="914400" y="1676401"/>
            <a:ext cx="103632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5" y="274638"/>
            <a:ext cx="1962125"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8"/>
            <a:ext cx="8915424"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7" y="2013096"/>
            <a:ext cx="4825365"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97536" y="6400800"/>
            <a:ext cx="4267200" cy="283800"/>
          </a:xfrm>
        </p:spPr>
        <p:txBody>
          <a:bodyPr/>
          <a:lstStyle/>
          <a:p>
            <a:fld id="{17D8EC45-DB38-44E3-AE20-56286E95035A}" type="datetimeFigureOut">
              <a:rPr lang="zh-CN" altLang="en-US" smtClean="0"/>
              <a:t>2020/2/16</a:t>
            </a:fld>
            <a:endParaRPr lang="zh-CN" altLang="en-US"/>
          </a:p>
        </p:txBody>
      </p:sp>
      <p:sp>
        <p:nvSpPr>
          <p:cNvPr id="5" name="页脚占位符 4"/>
          <p:cNvSpPr>
            <a:spLocks noGrp="1"/>
          </p:cNvSpPr>
          <p:nvPr>
            <p:ph type="ftr" sz="quarter" idx="11"/>
          </p:nvPr>
        </p:nvSpPr>
        <p:spPr>
          <a:xfrm>
            <a:off x="7107936" y="6400800"/>
            <a:ext cx="4978400" cy="283800"/>
          </a:xfrm>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4400" y="3143248"/>
            <a:ext cx="103632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a:xfrm>
            <a:off x="963084" y="3143248"/>
            <a:ext cx="103632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1643061"/>
            <a:ext cx="103632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9600" y="1410736"/>
            <a:ext cx="109728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14733" y="1053546"/>
            <a:ext cx="7872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 1"/>
          <p:cNvSpPr>
            <a:spLocks noGrp="1"/>
          </p:cNvSpPr>
          <p:nvPr>
            <p:ph type="title"/>
          </p:nvPr>
        </p:nvSpPr>
        <p:spPr>
          <a:xfrm>
            <a:off x="3714733" y="228600"/>
            <a:ext cx="7867669"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607" y="1142984"/>
            <a:ext cx="3009877"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403"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149600" y="5410200"/>
            <a:ext cx="7543851"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7D8EC45-DB38-44E3-AE20-56286E95035A}" type="datetimeFigureOut">
              <a:rPr lang="zh-CN" altLang="en-US" smtClean="0"/>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561A-E460-485F-A25A-91B541B651A0}"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92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0"/>
            <a:ext cx="109728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101600" y="6400800"/>
            <a:ext cx="42672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17D8EC45-DB38-44E3-AE20-56286E95035A}" type="datetimeFigureOut">
              <a:rPr lang="zh-CN" altLang="en-US" smtClean="0"/>
              <a:t>2020/2/16</a:t>
            </a:fld>
            <a:endParaRPr lang="zh-CN" altLang="en-US"/>
          </a:p>
        </p:txBody>
      </p:sp>
      <p:sp>
        <p:nvSpPr>
          <p:cNvPr id="5" name="页脚占位符 4"/>
          <p:cNvSpPr>
            <a:spLocks noGrp="1"/>
          </p:cNvSpPr>
          <p:nvPr>
            <p:ph type="ftr" sz="quarter" idx="3"/>
          </p:nvPr>
        </p:nvSpPr>
        <p:spPr>
          <a:xfrm>
            <a:off x="7112000" y="6400800"/>
            <a:ext cx="49784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5486400" y="6400800"/>
            <a:ext cx="12192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E299561A-E460-485F-A25A-91B541B651A0}" type="slidenum">
              <a:rPr lang="zh-CN" altLang="en-US" smtClean="0"/>
              <a:t>‹#›</a:t>
            </a:fld>
            <a:endParaRPr lang="zh-CN" altLang="en-US"/>
          </a:p>
        </p:txBody>
      </p:sp>
      <p:sp>
        <p:nvSpPr>
          <p:cNvPr id="8" name="矩形 7"/>
          <p:cNvSpPr/>
          <p:nvPr/>
        </p:nvSpPr>
        <p:spPr>
          <a:xfrm>
            <a:off x="0" y="0"/>
            <a:ext cx="12192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1143000"/>
            <a:ext cx="12192000" cy="9144000"/>
          </a:xfrm>
          <a:prstGeom prst="rect">
            <a:avLst/>
          </a:prstGeom>
        </p:spPr>
      </p:pic>
      <p:sp>
        <p:nvSpPr>
          <p:cNvPr id="15" name="标题 14"/>
          <p:cNvSpPr>
            <a:spLocks noGrp="1"/>
          </p:cNvSpPr>
          <p:nvPr>
            <p:ph type="ctrTitle" idx="13"/>
          </p:nvPr>
        </p:nvSpPr>
        <p:spPr>
          <a:xfrm>
            <a:off x="4432300" y="2348880"/>
            <a:ext cx="7496348" cy="1656184"/>
          </a:xfrm>
        </p:spPr>
        <p:txBody>
          <a:bodyPr>
            <a:noAutofit/>
          </a:bodyPr>
          <a:lstStyle/>
          <a:p>
            <a:pPr algn="ctr"/>
            <a:r>
              <a:rPr lang="zh-CN" altLang="en-US" sz="4800" b="1" dirty="0" smtClean="0">
                <a:solidFill>
                  <a:srgbClr val="FF0000"/>
                </a:solidFill>
                <a:latin typeface="SimSun" charset="-122"/>
                <a:ea typeface="SimSun" charset="-122"/>
                <a:cs typeface="SimSun" charset="-122"/>
              </a:rPr>
              <a:t>简约而不简单</a:t>
            </a:r>
            <a:r>
              <a:rPr lang="en-US" altLang="zh-CN" sz="4800" b="1" dirty="0" smtClean="0">
                <a:solidFill>
                  <a:srgbClr val="FF0000"/>
                </a:solidFill>
                <a:latin typeface="SimSun" charset="-122"/>
                <a:ea typeface="SimSun" charset="-122"/>
                <a:cs typeface="SimSun" charset="-122"/>
              </a:rPr>
              <a:t/>
            </a:r>
            <a:br>
              <a:rPr lang="en-US" altLang="zh-CN" sz="4800" b="1" dirty="0" smtClean="0">
                <a:solidFill>
                  <a:srgbClr val="FF0000"/>
                </a:solidFill>
                <a:latin typeface="SimSun" charset="-122"/>
                <a:ea typeface="SimSun" charset="-122"/>
                <a:cs typeface="SimSun" charset="-122"/>
              </a:rPr>
            </a:br>
            <a:r>
              <a:rPr lang="en-US" altLang="zh-CN" sz="2400" b="1" dirty="0" smtClean="0">
                <a:solidFill>
                  <a:srgbClr val="FF0000"/>
                </a:solidFill>
                <a:latin typeface="SimSun" charset="-122"/>
                <a:ea typeface="SimSun" charset="-122"/>
                <a:cs typeface="SimSun" charset="-122"/>
              </a:rPr>
              <a:t>         ——《</a:t>
            </a:r>
            <a:r>
              <a:rPr lang="zh-CN" altLang="en-US" sz="2400" b="1" dirty="0" smtClean="0">
                <a:solidFill>
                  <a:srgbClr val="FF0000"/>
                </a:solidFill>
                <a:latin typeface="SimSun" charset="-122"/>
                <a:ea typeface="SimSun" charset="-122"/>
                <a:cs typeface="SimSun" charset="-122"/>
              </a:rPr>
              <a:t>老人与海</a:t>
            </a:r>
            <a:r>
              <a:rPr lang="en-US" altLang="zh-CN" sz="2400" b="1" dirty="0" smtClean="0">
                <a:solidFill>
                  <a:srgbClr val="FF0000"/>
                </a:solidFill>
                <a:latin typeface="SimSun" charset="-122"/>
                <a:ea typeface="SimSun" charset="-122"/>
                <a:cs typeface="SimSun" charset="-122"/>
              </a:rPr>
              <a:t>》</a:t>
            </a:r>
            <a:r>
              <a:rPr lang="zh-CN" altLang="en-US" sz="2400" b="1" dirty="0">
                <a:solidFill>
                  <a:srgbClr val="FF0000"/>
                </a:solidFill>
                <a:latin typeface="SimSun" charset="-122"/>
                <a:ea typeface="SimSun" charset="-122"/>
                <a:cs typeface="SimSun" charset="-122"/>
              </a:rPr>
              <a:t>写作</a:t>
            </a:r>
            <a:r>
              <a:rPr lang="zh-CN" altLang="en-US" sz="2400" b="1" dirty="0" smtClean="0">
                <a:solidFill>
                  <a:srgbClr val="FF0000"/>
                </a:solidFill>
                <a:latin typeface="SimSun" charset="-122"/>
                <a:ea typeface="SimSun" charset="-122"/>
                <a:cs typeface="SimSun" charset="-122"/>
              </a:rPr>
              <a:t>手法初探</a:t>
            </a:r>
            <a:endParaRPr lang="zh-CN" altLang="en-US" sz="2400" b="1" dirty="0">
              <a:solidFill>
                <a:srgbClr val="FF0000"/>
              </a:solidFill>
              <a:latin typeface="SimSun" charset="-122"/>
              <a:ea typeface="SimSun" charset="-122"/>
              <a:cs typeface="SimSun" charset="-122"/>
            </a:endParaRPr>
          </a:p>
        </p:txBody>
      </p:sp>
      <p:sp>
        <p:nvSpPr>
          <p:cNvPr id="10" name="矩形 9"/>
          <p:cNvSpPr/>
          <p:nvPr/>
        </p:nvSpPr>
        <p:spPr>
          <a:xfrm>
            <a:off x="6494780" y="5319889"/>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5422265" y="979805"/>
            <a:ext cx="6035675" cy="583565"/>
          </a:xfrm>
          <a:prstGeom prst="rect">
            <a:avLst/>
          </a:prstGeom>
          <a:noFill/>
        </p:spPr>
        <p:txBody>
          <a:bodyPr wrap="square" rtlCol="0">
            <a:spAutoFit/>
          </a:bodyPr>
          <a:lstStyle/>
          <a:p>
            <a:pPr algn="ctr"/>
            <a:r>
              <a:rPr lang="zh-CN" altLang="en-US" sz="2665" b="1" spc="226" dirty="0">
                <a:solidFill>
                  <a:srgbClr val="0070C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高</a:t>
            </a:r>
            <a:r>
              <a:rPr lang="zh-CN" altLang="en-US" sz="2665"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一名著</a:t>
            </a:r>
            <a:r>
              <a:rPr lang="zh-CN" altLang="en-US" sz="2665"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阅读</a:t>
            </a:r>
            <a:r>
              <a:rPr lang="zh-CN" altLang="en-US" sz="3200" b="1" spc="226" dirty="0" smtClean="0">
                <a:solidFill>
                  <a:srgbClr val="0070C0"/>
                </a:solidFill>
                <a:latin typeface="微软雅黑" panose="020B0503020204020204" charset="-122"/>
                <a:ea typeface="微软雅黑" panose="020B0503020204020204" charset="-122"/>
                <a:cs typeface="楷体" panose="02010609060101010101" charset="-122"/>
                <a:sym typeface="+mn-ea"/>
              </a:rPr>
              <a:t> </a:t>
            </a:r>
            <a:endParaRPr lang="zh-CN" altLang="en-US" sz="3200" b="1" spc="226" dirty="0">
              <a:solidFill>
                <a:srgbClr val="0070C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4432300" y="5433907"/>
            <a:ext cx="6726767" cy="707501"/>
          </a:xfrm>
          <a:prstGeom prst="rect">
            <a:avLst/>
          </a:prstGeom>
          <a:noFill/>
        </p:spPr>
        <p:txBody>
          <a:bodyPr wrap="square" rtlCol="0">
            <a:spAutoFit/>
          </a:bodyPr>
          <a:lstStyle/>
          <a:p>
            <a:pPr algn="ctr">
              <a:lnSpc>
                <a:spcPct val="150000"/>
              </a:lnSpc>
            </a:pPr>
            <a:r>
              <a:rPr lang="zh-CN" altLang="en-US" sz="2665" b="1" spc="226" dirty="0" smtClean="0">
                <a:solidFill>
                  <a:srgbClr val="0070C0"/>
                </a:solidFill>
                <a:latin typeface="微软雅黑" panose="020B0503020204020204" charset="-122"/>
                <a:ea typeface="微软雅黑" panose="020B0503020204020204" charset="-122"/>
              </a:rPr>
              <a:t>北京市第十七中学   李雪菲</a:t>
            </a:r>
            <a:endParaRPr lang="zh-CN" altLang="en-US" sz="2665" b="1" spc="226" dirty="0">
              <a:solidFill>
                <a:srgbClr val="0070C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376" y="476672"/>
            <a:ext cx="11449272" cy="646331"/>
          </a:xfrm>
          <a:prstGeom prst="rect">
            <a:avLst/>
          </a:prstGeom>
          <a:noFill/>
        </p:spPr>
        <p:txBody>
          <a:bodyPr wrap="square" rtlCol="0">
            <a:spAutoFit/>
          </a:bodyPr>
          <a:lstStyle/>
          <a:p>
            <a:endParaRPr lang="en-US" altLang="zh-CN" dirty="0" smtClean="0"/>
          </a:p>
          <a:p>
            <a:r>
              <a:rPr lang="zh-CN" altLang="en-US" dirty="0" smtClean="0"/>
              <a:t>         </a:t>
            </a:r>
            <a:endParaRPr lang="en-US" altLang="zh-CN" dirty="0"/>
          </a:p>
        </p:txBody>
      </p:sp>
      <p:sp>
        <p:nvSpPr>
          <p:cNvPr id="5" name="文本框 4"/>
          <p:cNvSpPr txBox="1"/>
          <p:nvPr/>
        </p:nvSpPr>
        <p:spPr>
          <a:xfrm>
            <a:off x="263352" y="332656"/>
            <a:ext cx="11377264" cy="1138773"/>
          </a:xfrm>
          <a:prstGeom prst="rect">
            <a:avLst/>
          </a:prstGeom>
          <a:noFill/>
          <a:ln>
            <a:solidFill>
              <a:srgbClr val="0070C0"/>
            </a:solidFill>
          </a:ln>
        </p:spPr>
        <p:txBody>
          <a:bodyPr wrap="square" rtlCol="0">
            <a:spAutoFit/>
          </a:bodyPr>
          <a:lstStyle/>
          <a:p>
            <a:r>
              <a:rPr kumimoji="1" lang="zh-CN" altLang="en-US" sz="3600" dirty="0" smtClean="0">
                <a:solidFill>
                  <a:srgbClr val="FF0000"/>
                </a:solidFill>
              </a:rPr>
              <a:t>  不简单</a:t>
            </a:r>
            <a:endParaRPr kumimoji="1" lang="en-US" altLang="zh-CN" sz="3600" dirty="0" smtClean="0">
              <a:solidFill>
                <a:srgbClr val="FF0000"/>
              </a:solidFill>
            </a:endParaRPr>
          </a:p>
          <a:p>
            <a:r>
              <a:rPr kumimoji="1" lang="zh-CN" altLang="en-US" sz="3200" dirty="0">
                <a:solidFill>
                  <a:srgbClr val="0070C0"/>
                </a:solidFill>
              </a:rPr>
              <a:t> </a:t>
            </a:r>
            <a:r>
              <a:rPr kumimoji="1" lang="zh-CN" altLang="en-US" sz="3200" dirty="0" smtClean="0">
                <a:solidFill>
                  <a:srgbClr val="0070C0"/>
                </a:solidFill>
              </a:rPr>
              <a:t>                                     </a:t>
            </a:r>
            <a:r>
              <a:rPr kumimoji="1" lang="en-US" altLang="zh-CN" sz="3200" dirty="0" smtClean="0">
                <a:solidFill>
                  <a:srgbClr val="0070C0"/>
                </a:solidFill>
              </a:rPr>
              <a:t>——</a:t>
            </a:r>
            <a:r>
              <a:rPr kumimoji="1" lang="zh-CN" altLang="en-US" sz="3200" dirty="0" smtClean="0">
                <a:solidFill>
                  <a:srgbClr val="0070C0"/>
                </a:solidFill>
              </a:rPr>
              <a:t>充分体现了“冰山原则”</a:t>
            </a:r>
            <a:endParaRPr kumimoji="1" lang="en-US" altLang="zh-CN" sz="3200" dirty="0" smtClean="0">
              <a:solidFill>
                <a:srgbClr val="0070C0"/>
              </a:solidFill>
            </a:endParaRPr>
          </a:p>
        </p:txBody>
      </p:sp>
      <p:pic>
        <p:nvPicPr>
          <p:cNvPr id="6" name="图片 5"/>
          <p:cNvPicPr>
            <a:picLocks noChangeAspect="1"/>
          </p:cNvPicPr>
          <p:nvPr/>
        </p:nvPicPr>
        <p:blipFill>
          <a:blip r:embed="rId2"/>
          <a:stretch>
            <a:fillRect/>
          </a:stretch>
        </p:blipFill>
        <p:spPr>
          <a:xfrm>
            <a:off x="263352" y="1916832"/>
            <a:ext cx="5112568" cy="3924300"/>
          </a:xfrm>
          <a:prstGeom prst="rect">
            <a:avLst/>
          </a:prstGeom>
        </p:spPr>
      </p:pic>
      <p:sp>
        <p:nvSpPr>
          <p:cNvPr id="2" name="文本框 1"/>
          <p:cNvSpPr txBox="1"/>
          <p:nvPr/>
        </p:nvSpPr>
        <p:spPr>
          <a:xfrm>
            <a:off x="5663952" y="1844824"/>
            <a:ext cx="5976664" cy="4431983"/>
          </a:xfrm>
          <a:prstGeom prst="rect">
            <a:avLst/>
          </a:prstGeom>
          <a:noFill/>
        </p:spPr>
        <p:txBody>
          <a:bodyPr wrap="square" rtlCol="0">
            <a:spAutoFit/>
          </a:bodyPr>
          <a:lstStyle/>
          <a:p>
            <a:r>
              <a:rPr lang="zh-CN" altLang="en-US" dirty="0" smtClean="0"/>
              <a:t>        </a:t>
            </a:r>
            <a:r>
              <a:rPr lang="en-US" altLang="zh-CN" sz="2400" dirty="0" smtClean="0"/>
              <a:t>1932</a:t>
            </a:r>
            <a:r>
              <a:rPr lang="zh-CN" altLang="zh-CN" sz="2400" dirty="0" smtClean="0"/>
              <a:t>年，海明威在他的纪实性作品《午后之死》中，第一次把文学创作比做漂浮在大洋上的冰山，他说：“冰山运动之雄伟壮观，是因为他只有八分之一在水面上。</a:t>
            </a:r>
            <a:endParaRPr lang="en-US" altLang="zh-CN" sz="2400" dirty="0" smtClean="0"/>
          </a:p>
          <a:p>
            <a:r>
              <a:rPr lang="zh-CN" altLang="en-US" sz="2400" dirty="0" smtClean="0"/>
              <a:t>        </a:t>
            </a:r>
            <a:r>
              <a:rPr lang="zh-CN" altLang="zh-CN" sz="2400" dirty="0" smtClean="0"/>
              <a:t>海明威解释“如果一位散文家对于他想写的东西心里很有数，那么他可能省略他所知道的东西，读者呢，只要作家写得真实，会强烈的感觉到他所省略的地方，好象作者写出来似的。”显而易见，作家在这里强调的是省略，主张水面下的的“八分之七”应该留给读者去感受。</a:t>
            </a:r>
            <a:endParaRPr lang="en-US" altLang="zh-CN" sz="2400" dirty="0" smtClean="0"/>
          </a:p>
          <a:p>
            <a:r>
              <a:rPr lang="zh-CN" altLang="en-US" dirty="0" smtClean="0"/>
              <a:t>        </a:t>
            </a:r>
            <a:endParaRPr lang="zh-CN" altLang="zh-CN" dirty="0"/>
          </a:p>
        </p:txBody>
      </p:sp>
      <p:sp>
        <p:nvSpPr>
          <p:cNvPr id="8" name="圆角矩形 7"/>
          <p:cNvSpPr/>
          <p:nvPr/>
        </p:nvSpPr>
        <p:spPr>
          <a:xfrm>
            <a:off x="3215680" y="1988840"/>
            <a:ext cx="21602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八分之一：表面的文字和形象</a:t>
            </a:r>
            <a:endParaRPr kumimoji="1" lang="zh-CN" altLang="en-US" dirty="0"/>
          </a:p>
        </p:txBody>
      </p:sp>
      <p:sp>
        <p:nvSpPr>
          <p:cNvPr id="9" name="圆角矩形 8"/>
          <p:cNvSpPr/>
          <p:nvPr/>
        </p:nvSpPr>
        <p:spPr>
          <a:xfrm>
            <a:off x="3431704" y="4653136"/>
            <a:ext cx="18002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t>八分之七：丰富、深刻的思想和情感</a:t>
            </a:r>
            <a:endParaRPr kumimoji="1" lang="zh-CN" altLang="en-US" dirty="0"/>
          </a:p>
        </p:txBody>
      </p:sp>
    </p:spTree>
    <p:extLst>
      <p:ext uri="{BB962C8B-B14F-4D97-AF65-F5344CB8AC3E}">
        <p14:creationId xmlns:p14="http://schemas.microsoft.com/office/powerpoint/2010/main" val="250265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376" y="692696"/>
            <a:ext cx="10801200" cy="3785652"/>
          </a:xfrm>
          <a:prstGeom prst="rect">
            <a:avLst/>
          </a:prstGeom>
          <a:noFill/>
        </p:spPr>
        <p:txBody>
          <a:bodyPr wrap="square" rtlCol="0">
            <a:spAutoFit/>
          </a:bodyPr>
          <a:lstStyle/>
          <a:p>
            <a:r>
              <a:rPr lang="zh-CN" altLang="en-US" sz="4000" dirty="0"/>
              <a:t>请</a:t>
            </a:r>
            <a:r>
              <a:rPr lang="zh-CN" altLang="en-US" sz="4000" dirty="0" smtClean="0"/>
              <a:t>大家仔细阅读以下内容</a:t>
            </a:r>
            <a:endParaRPr lang="en-US" altLang="zh-CN" sz="4000" dirty="0" smtClean="0"/>
          </a:p>
          <a:p>
            <a:r>
              <a:rPr lang="en-US" altLang="zh-CN" sz="4000" dirty="0" smtClean="0"/>
              <a:t>1.</a:t>
            </a:r>
            <a:r>
              <a:rPr lang="zh-CN" altLang="en-US" sz="4000" dirty="0" smtClean="0"/>
              <a:t>桑迪亚哥与马诺林的对话</a:t>
            </a:r>
            <a:endParaRPr lang="en-US" altLang="zh-CN" sz="4000" dirty="0" smtClean="0"/>
          </a:p>
          <a:p>
            <a:r>
              <a:rPr lang="en-US" altLang="zh-CN" sz="4000" dirty="0" smtClean="0"/>
              <a:t>2.</a:t>
            </a:r>
            <a:r>
              <a:rPr lang="zh-CN" altLang="en-US" sz="4000" dirty="0" smtClean="0"/>
              <a:t>在大海上漂泊、捕钓马林鱼、斗鲨过程中老人的独白</a:t>
            </a:r>
            <a:endParaRPr lang="en-US" altLang="zh-CN" sz="4000" dirty="0" smtClean="0"/>
          </a:p>
          <a:p>
            <a:r>
              <a:rPr lang="en-US" altLang="zh-CN" sz="4000" dirty="0" smtClean="0"/>
              <a:t>3.</a:t>
            </a:r>
            <a:r>
              <a:rPr lang="zh-CN" altLang="en-US" sz="4000" dirty="0" smtClean="0"/>
              <a:t>老人捕钓大马林鱼、斗鲨的动作描写</a:t>
            </a:r>
            <a:endParaRPr lang="en-US" altLang="zh-CN" sz="4000" dirty="0" smtClean="0"/>
          </a:p>
          <a:p>
            <a:r>
              <a:rPr lang="en-US" altLang="zh-CN" sz="4000" dirty="0"/>
              <a:t>4</a:t>
            </a:r>
            <a:r>
              <a:rPr lang="en-US" altLang="zh-CN" sz="4000" dirty="0" smtClean="0"/>
              <a:t>.</a:t>
            </a:r>
            <a:r>
              <a:rPr lang="zh-CN" altLang="en-US" sz="4000" dirty="0" smtClean="0"/>
              <a:t>描写狮子、棒球队的语句</a:t>
            </a:r>
            <a:endParaRPr lang="zh-CN" altLang="en-US" sz="4000" dirty="0"/>
          </a:p>
        </p:txBody>
      </p:sp>
    </p:spTree>
    <p:extLst>
      <p:ext uri="{BB962C8B-B14F-4D97-AF65-F5344CB8AC3E}">
        <p14:creationId xmlns:p14="http://schemas.microsoft.com/office/powerpoint/2010/main" val="16710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609701915"/>
              </p:ext>
            </p:extLst>
          </p:nvPr>
        </p:nvGraphicFramePr>
        <p:xfrm>
          <a:off x="623392" y="2348880"/>
          <a:ext cx="10729192" cy="3108960"/>
        </p:xfrm>
        <a:graphic>
          <a:graphicData uri="http://schemas.openxmlformats.org/drawingml/2006/table">
            <a:tbl>
              <a:tblPr firstRow="1" bandRow="1">
                <a:tableStyleId>{5C22544A-7EE6-4342-B048-85BDC9FD1C3A}</a:tableStyleId>
              </a:tblPr>
              <a:tblGrid>
                <a:gridCol w="2682298"/>
                <a:gridCol w="2790310"/>
                <a:gridCol w="2574286"/>
                <a:gridCol w="2682298"/>
              </a:tblGrid>
              <a:tr h="0">
                <a:tc>
                  <a:txBody>
                    <a:bodyPr/>
                    <a:lstStyle/>
                    <a:p>
                      <a:endParaRPr lang="zh-CN" altLang="en-US" sz="2800" dirty="0"/>
                    </a:p>
                  </a:txBody>
                  <a:tcPr/>
                </a:tc>
                <a:tc>
                  <a:txBody>
                    <a:bodyPr/>
                    <a:lstStyle/>
                    <a:p>
                      <a:r>
                        <a:rPr lang="zh-CN" altLang="en-US" sz="2800" dirty="0" smtClean="0"/>
                        <a:t>书中典型的句子</a:t>
                      </a:r>
                      <a:endParaRPr lang="zh-CN" altLang="en-US" sz="2800" dirty="0"/>
                    </a:p>
                  </a:txBody>
                  <a:tcPr/>
                </a:tc>
                <a:tc>
                  <a:txBody>
                    <a:bodyPr/>
                    <a:lstStyle/>
                    <a:p>
                      <a:r>
                        <a:rPr lang="zh-CN" altLang="en-US" sz="2800" dirty="0" smtClean="0"/>
                        <a:t>特点</a:t>
                      </a:r>
                      <a:endParaRPr lang="zh-CN" altLang="en-US" sz="2800" dirty="0"/>
                    </a:p>
                  </a:txBody>
                  <a:tcPr/>
                </a:tc>
                <a:tc>
                  <a:txBody>
                    <a:bodyPr/>
                    <a:lstStyle/>
                    <a:p>
                      <a:r>
                        <a:rPr lang="zh-CN" altLang="en-US" sz="2800" dirty="0" smtClean="0"/>
                        <a:t>象征意义</a:t>
                      </a:r>
                      <a:endParaRPr lang="zh-CN" altLang="en-US" sz="2800" dirty="0"/>
                    </a:p>
                  </a:txBody>
                  <a:tcPr/>
                </a:tc>
              </a:tr>
              <a:tr h="0">
                <a:tc>
                  <a:txBody>
                    <a:bodyPr/>
                    <a:lstStyle/>
                    <a:p>
                      <a:r>
                        <a:rPr lang="zh-CN" altLang="en-US" sz="2800" dirty="0" smtClean="0"/>
                        <a:t>大马林鱼</a:t>
                      </a:r>
                      <a:endParaRPr lang="zh-CN" altLang="en-US" sz="2800" dirty="0"/>
                    </a:p>
                  </a:txBody>
                  <a:tcPr/>
                </a:tc>
                <a:tc>
                  <a:txBody>
                    <a:bodyPr/>
                    <a:lstStyle/>
                    <a:p>
                      <a:endParaRPr lang="zh-CN" altLang="en-US" sz="2800" dirty="0"/>
                    </a:p>
                  </a:txBody>
                  <a:tcPr/>
                </a:tc>
                <a:tc>
                  <a:txBody>
                    <a:bodyPr/>
                    <a:lstStyle/>
                    <a:p>
                      <a:endParaRPr lang="zh-CN" altLang="en-US" sz="2800"/>
                    </a:p>
                  </a:txBody>
                  <a:tcPr/>
                </a:tc>
                <a:tc>
                  <a:txBody>
                    <a:bodyPr/>
                    <a:lstStyle/>
                    <a:p>
                      <a:endParaRPr lang="zh-CN" altLang="en-US" sz="2800"/>
                    </a:p>
                  </a:txBody>
                  <a:tcPr/>
                </a:tc>
              </a:tr>
              <a:tr h="0">
                <a:tc>
                  <a:txBody>
                    <a:bodyPr/>
                    <a:lstStyle/>
                    <a:p>
                      <a:r>
                        <a:rPr lang="zh-CN" altLang="en-US" sz="2800" dirty="0" smtClean="0"/>
                        <a:t>大海</a:t>
                      </a:r>
                      <a:endParaRPr lang="zh-CN" altLang="en-US" sz="2800" dirty="0"/>
                    </a:p>
                  </a:txBody>
                  <a:tcPr/>
                </a:tc>
                <a:tc>
                  <a:txBody>
                    <a:bodyPr/>
                    <a:lstStyle/>
                    <a:p>
                      <a:endParaRPr lang="zh-CN" altLang="en-US" sz="2800" dirty="0"/>
                    </a:p>
                  </a:txBody>
                  <a:tcPr/>
                </a:tc>
                <a:tc>
                  <a:txBody>
                    <a:bodyPr/>
                    <a:lstStyle/>
                    <a:p>
                      <a:endParaRPr lang="zh-CN" altLang="en-US" sz="2800"/>
                    </a:p>
                  </a:txBody>
                  <a:tcPr/>
                </a:tc>
                <a:tc>
                  <a:txBody>
                    <a:bodyPr/>
                    <a:lstStyle/>
                    <a:p>
                      <a:endParaRPr lang="zh-CN" altLang="en-US" sz="2800"/>
                    </a:p>
                  </a:txBody>
                  <a:tcPr/>
                </a:tc>
              </a:tr>
              <a:tr h="0">
                <a:tc>
                  <a:txBody>
                    <a:bodyPr/>
                    <a:lstStyle/>
                    <a:p>
                      <a:r>
                        <a:rPr lang="zh-CN" altLang="en-US" sz="2800" dirty="0" smtClean="0"/>
                        <a:t>鲨鱼</a:t>
                      </a:r>
                      <a:endParaRPr lang="zh-CN" altLang="en-US" sz="2800" dirty="0"/>
                    </a:p>
                  </a:txBody>
                  <a:tcPr/>
                </a:tc>
                <a:tc>
                  <a:txBody>
                    <a:bodyPr/>
                    <a:lstStyle/>
                    <a:p>
                      <a:endParaRPr lang="zh-CN" altLang="en-US" sz="2800" dirty="0"/>
                    </a:p>
                  </a:txBody>
                  <a:tcPr/>
                </a:tc>
                <a:tc>
                  <a:txBody>
                    <a:bodyPr/>
                    <a:lstStyle/>
                    <a:p>
                      <a:endParaRPr lang="zh-CN" altLang="en-US" sz="2800"/>
                    </a:p>
                  </a:txBody>
                  <a:tcPr/>
                </a:tc>
                <a:tc>
                  <a:txBody>
                    <a:bodyPr/>
                    <a:lstStyle/>
                    <a:p>
                      <a:endParaRPr lang="zh-CN" altLang="en-US" sz="2800"/>
                    </a:p>
                  </a:txBody>
                  <a:tcPr/>
                </a:tc>
              </a:tr>
              <a:tr h="0">
                <a:tc>
                  <a:txBody>
                    <a:bodyPr/>
                    <a:lstStyle/>
                    <a:p>
                      <a:r>
                        <a:rPr lang="zh-CN" altLang="en-US" sz="2800" dirty="0" smtClean="0"/>
                        <a:t>狮子</a:t>
                      </a:r>
                      <a:endParaRPr lang="zh-CN" altLang="en-US" sz="2800" dirty="0"/>
                    </a:p>
                  </a:txBody>
                  <a:tcPr/>
                </a:tc>
                <a:tc>
                  <a:txBody>
                    <a:bodyPr/>
                    <a:lstStyle/>
                    <a:p>
                      <a:endParaRPr lang="zh-CN" altLang="en-US" sz="2800" dirty="0"/>
                    </a:p>
                  </a:txBody>
                  <a:tcPr/>
                </a:tc>
                <a:tc>
                  <a:txBody>
                    <a:bodyPr/>
                    <a:lstStyle/>
                    <a:p>
                      <a:endParaRPr lang="zh-CN" altLang="en-US" sz="2800"/>
                    </a:p>
                  </a:txBody>
                  <a:tcPr/>
                </a:tc>
                <a:tc>
                  <a:txBody>
                    <a:bodyPr/>
                    <a:lstStyle/>
                    <a:p>
                      <a:endParaRPr lang="zh-CN" altLang="en-US" sz="2800"/>
                    </a:p>
                  </a:txBody>
                  <a:tcPr/>
                </a:tc>
              </a:tr>
              <a:tr h="0">
                <a:tc>
                  <a:txBody>
                    <a:bodyPr/>
                    <a:lstStyle/>
                    <a:p>
                      <a:r>
                        <a:rPr lang="zh-CN" altLang="en-US" sz="2800" dirty="0" smtClean="0"/>
                        <a:t>棒球队</a:t>
                      </a:r>
                      <a:endParaRPr lang="zh-CN" altLang="en-US" sz="2800" dirty="0"/>
                    </a:p>
                  </a:txBody>
                  <a:tcPr/>
                </a:tc>
                <a:tc>
                  <a:txBody>
                    <a:bodyPr/>
                    <a:lstStyle/>
                    <a:p>
                      <a:endParaRPr lang="zh-CN" altLang="en-US" sz="2800" dirty="0"/>
                    </a:p>
                  </a:txBody>
                  <a:tcPr/>
                </a:tc>
                <a:tc>
                  <a:txBody>
                    <a:bodyPr/>
                    <a:lstStyle/>
                    <a:p>
                      <a:endParaRPr lang="zh-CN" altLang="en-US" sz="2800" dirty="0"/>
                    </a:p>
                  </a:txBody>
                  <a:tcPr/>
                </a:tc>
                <a:tc>
                  <a:txBody>
                    <a:bodyPr/>
                    <a:lstStyle/>
                    <a:p>
                      <a:endParaRPr lang="zh-CN" altLang="en-US" sz="2800" dirty="0"/>
                    </a:p>
                  </a:txBody>
                  <a:tcPr/>
                </a:tc>
              </a:tr>
            </a:tbl>
          </a:graphicData>
        </a:graphic>
      </p:graphicFrame>
      <p:sp>
        <p:nvSpPr>
          <p:cNvPr id="3" name="TextBox 2"/>
          <p:cNvSpPr txBox="1"/>
          <p:nvPr/>
        </p:nvSpPr>
        <p:spPr>
          <a:xfrm>
            <a:off x="479376" y="476672"/>
            <a:ext cx="7056784" cy="646331"/>
          </a:xfrm>
          <a:prstGeom prst="rect">
            <a:avLst/>
          </a:prstGeom>
          <a:noFill/>
          <a:ln w="3175">
            <a:solidFill>
              <a:schemeClr val="accent1"/>
            </a:solidFill>
          </a:ln>
        </p:spPr>
        <p:txBody>
          <a:bodyPr wrap="square" rtlCol="0">
            <a:spAutoFit/>
          </a:bodyPr>
          <a:lstStyle/>
          <a:p>
            <a:r>
              <a:rPr lang="zh-CN" altLang="en-US" sz="3600" dirty="0" smtClean="0">
                <a:solidFill>
                  <a:srgbClr val="FF0000"/>
                </a:solidFill>
              </a:rPr>
              <a:t>各种事物的象征意义</a:t>
            </a:r>
            <a:endParaRPr lang="zh-CN" altLang="en-US" sz="3600" dirty="0">
              <a:solidFill>
                <a:srgbClr val="FF0000"/>
              </a:solidFill>
            </a:endParaRPr>
          </a:p>
        </p:txBody>
      </p:sp>
      <p:sp>
        <p:nvSpPr>
          <p:cNvPr id="4" name="TextBox 3"/>
          <p:cNvSpPr txBox="1"/>
          <p:nvPr/>
        </p:nvSpPr>
        <p:spPr>
          <a:xfrm>
            <a:off x="479376" y="1556792"/>
            <a:ext cx="7272808" cy="369332"/>
          </a:xfrm>
          <a:prstGeom prst="rect">
            <a:avLst/>
          </a:prstGeom>
          <a:noFill/>
        </p:spPr>
        <p:txBody>
          <a:bodyPr wrap="square" rtlCol="0">
            <a:spAutoFit/>
          </a:bodyPr>
          <a:lstStyle/>
          <a:p>
            <a:r>
              <a:rPr lang="zh-CN" altLang="en-US" dirty="0" smtClean="0"/>
              <a:t>请填写下面的表格</a:t>
            </a:r>
            <a:endParaRPr lang="zh-CN" altLang="en-US" dirty="0"/>
          </a:p>
        </p:txBody>
      </p:sp>
    </p:spTree>
    <p:extLst>
      <p:ext uri="{BB962C8B-B14F-4D97-AF65-F5344CB8AC3E}">
        <p14:creationId xmlns:p14="http://schemas.microsoft.com/office/powerpoint/2010/main" val="243311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0" y="548680"/>
            <a:ext cx="11593288" cy="4278094"/>
          </a:xfrm>
          <a:prstGeom prst="rect">
            <a:avLst/>
          </a:prstGeom>
          <a:noFill/>
          <a:ln w="3175">
            <a:solidFill>
              <a:srgbClr val="0070C0"/>
            </a:solidFill>
          </a:ln>
        </p:spPr>
        <p:txBody>
          <a:bodyPr wrap="square" rtlCol="0">
            <a:spAutoFit/>
          </a:bodyPr>
          <a:lstStyle/>
          <a:p>
            <a:r>
              <a:rPr lang="zh-CN" altLang="en-US" sz="3200" dirty="0" smtClean="0">
                <a:solidFill>
                  <a:srgbClr val="FF0000"/>
                </a:solidFill>
              </a:rPr>
              <a:t>以</a:t>
            </a:r>
            <a:r>
              <a:rPr lang="zh-CN" altLang="en-US" sz="3200" dirty="0">
                <a:solidFill>
                  <a:srgbClr val="FF0000"/>
                </a:solidFill>
              </a:rPr>
              <a:t>大</a:t>
            </a:r>
            <a:r>
              <a:rPr lang="zh-CN" altLang="en-US" sz="3200" dirty="0" smtClean="0">
                <a:solidFill>
                  <a:srgbClr val="FF0000"/>
                </a:solidFill>
              </a:rPr>
              <a:t>马林鱼为例：</a:t>
            </a:r>
            <a:endParaRPr lang="en-US" altLang="zh-CN" sz="3200" dirty="0" smtClean="0">
              <a:solidFill>
                <a:srgbClr val="FF0000"/>
              </a:solidFill>
            </a:endParaRPr>
          </a:p>
          <a:p>
            <a:r>
              <a:rPr lang="en-US" altLang="zh-CN" sz="1600" dirty="0" smtClean="0">
                <a:solidFill>
                  <a:srgbClr val="FF0000"/>
                </a:solidFill>
              </a:rPr>
              <a:t>1.</a:t>
            </a:r>
            <a:r>
              <a:rPr lang="zh-CN" altLang="en-US" sz="1600" dirty="0" smtClean="0">
                <a:solidFill>
                  <a:srgbClr val="FF0000"/>
                </a:solidFill>
              </a:rPr>
              <a:t>多</a:t>
            </a:r>
            <a:r>
              <a:rPr lang="zh-CN" altLang="en-US" sz="1600" dirty="0">
                <a:solidFill>
                  <a:srgbClr val="FF0000"/>
                </a:solidFill>
              </a:rPr>
              <a:t>棒的鱼</a:t>
            </a:r>
            <a:r>
              <a:rPr lang="zh-CN" altLang="en-US" sz="1600" dirty="0" smtClean="0">
                <a:solidFill>
                  <a:srgbClr val="FF0000"/>
                </a:solidFill>
              </a:rPr>
              <a:t>啊</a:t>
            </a:r>
            <a:endParaRPr lang="en-US" altLang="zh-CN" sz="1600" dirty="0" smtClean="0">
              <a:solidFill>
                <a:srgbClr val="FF0000"/>
              </a:solidFill>
            </a:endParaRPr>
          </a:p>
          <a:p>
            <a:r>
              <a:rPr lang="en-US" altLang="zh-CN" sz="1600" dirty="0" smtClean="0">
                <a:solidFill>
                  <a:srgbClr val="FF0000"/>
                </a:solidFill>
              </a:rPr>
              <a:t>2.</a:t>
            </a:r>
            <a:r>
              <a:rPr lang="zh-CN" altLang="en-US" sz="1600" dirty="0" smtClean="0">
                <a:solidFill>
                  <a:srgbClr val="FF0000"/>
                </a:solidFill>
              </a:rPr>
              <a:t>跟着</a:t>
            </a:r>
            <a:r>
              <a:rPr lang="zh-CN" altLang="en-US" sz="1600" dirty="0">
                <a:solidFill>
                  <a:srgbClr val="FF0000"/>
                </a:solidFill>
              </a:rPr>
              <a:t>他怜悯起这条被他钓住的大鱼来了。它真出色，真奇特，而且有谁知道它年龄多大呢，他想。我从没钓到过这样强大的鱼，也没见过行动这样奇特的鱼。也许它太机灵，不愿跳出水来。它可以跳出水来，或者来个猛冲，把我搞垮。不过，也许它曾上钩过好多次，所以知道应该如何搏斗</a:t>
            </a:r>
            <a:r>
              <a:rPr lang="zh-CN" altLang="en-US" sz="1600" dirty="0" smtClean="0">
                <a:solidFill>
                  <a:srgbClr val="FF0000"/>
                </a:solidFill>
              </a:rPr>
              <a:t>。</a:t>
            </a:r>
            <a:endParaRPr lang="en-US" altLang="zh-CN" sz="1600" dirty="0" smtClean="0">
              <a:solidFill>
                <a:srgbClr val="FF0000"/>
              </a:solidFill>
            </a:endParaRPr>
          </a:p>
          <a:p>
            <a:r>
              <a:rPr lang="en-US" altLang="zh-CN" sz="1600" dirty="0" smtClean="0">
                <a:solidFill>
                  <a:srgbClr val="FF0000"/>
                </a:solidFill>
              </a:rPr>
              <a:t>3.</a:t>
            </a:r>
            <a:r>
              <a:rPr lang="zh-CN" altLang="en-US" sz="1600" dirty="0" smtClean="0">
                <a:solidFill>
                  <a:srgbClr val="FF0000"/>
                </a:solidFill>
              </a:rPr>
              <a:t>这</a:t>
            </a:r>
            <a:r>
              <a:rPr lang="zh-CN" altLang="en-US" sz="1600" dirty="0">
                <a:solidFill>
                  <a:srgbClr val="FF0000"/>
                </a:solidFill>
              </a:rPr>
              <a:t>是条壮实而血气旺盛的鱼</a:t>
            </a:r>
            <a:r>
              <a:rPr lang="zh-CN" altLang="en-US" sz="1600" dirty="0" smtClean="0">
                <a:solidFill>
                  <a:srgbClr val="FF0000"/>
                </a:solidFill>
              </a:rPr>
              <a:t>。</a:t>
            </a:r>
            <a:endParaRPr lang="en-US" altLang="zh-CN" sz="1600" dirty="0" smtClean="0">
              <a:solidFill>
                <a:srgbClr val="FF0000"/>
              </a:solidFill>
            </a:endParaRPr>
          </a:p>
          <a:p>
            <a:r>
              <a:rPr lang="en-US" altLang="zh-CN" sz="1600" dirty="0" smtClean="0">
                <a:solidFill>
                  <a:srgbClr val="FF0000"/>
                </a:solidFill>
              </a:rPr>
              <a:t>4</a:t>
            </a:r>
            <a:r>
              <a:rPr lang="zh-CN" altLang="en-US" sz="1600" dirty="0" smtClean="0">
                <a:solidFill>
                  <a:srgbClr val="FF0000"/>
                </a:solidFill>
              </a:rPr>
              <a:t>它</a:t>
            </a:r>
            <a:r>
              <a:rPr lang="zh-CN" altLang="en-US" sz="1600" dirty="0">
                <a:solidFill>
                  <a:srgbClr val="FF0000"/>
                </a:solidFill>
              </a:rPr>
              <a:t>在阳光里亮光光的，脑袋和背部呈深紫色，两侧的条纹在阳光里显得宽阔，带着淡紫色。它的长嘴象棒球棒那样长，逐渐变细，象一把轻剑，它把全身从头到尾都露出水面，然后象潜水员般滑溜地又钻进水去</a:t>
            </a:r>
            <a:r>
              <a:rPr lang="zh-CN" altLang="en-US" sz="1600" dirty="0" smtClean="0">
                <a:solidFill>
                  <a:srgbClr val="FF0000"/>
                </a:solidFill>
              </a:rPr>
              <a:t>，</a:t>
            </a:r>
            <a:endParaRPr lang="en-US" altLang="zh-CN" sz="1600" dirty="0" smtClean="0">
              <a:solidFill>
                <a:srgbClr val="FF0000"/>
              </a:solidFill>
            </a:endParaRPr>
          </a:p>
          <a:p>
            <a:r>
              <a:rPr lang="en-US" altLang="zh-CN" sz="1600" dirty="0" smtClean="0">
                <a:solidFill>
                  <a:srgbClr val="FF0000"/>
                </a:solidFill>
              </a:rPr>
              <a:t>5</a:t>
            </a:r>
            <a:r>
              <a:rPr lang="zh-CN" altLang="en-US" sz="1600" dirty="0" smtClean="0">
                <a:solidFill>
                  <a:srgbClr val="FF0000"/>
                </a:solidFill>
              </a:rPr>
              <a:t>它</a:t>
            </a:r>
            <a:r>
              <a:rPr lang="zh-CN" altLang="en-US" sz="1600" dirty="0">
                <a:solidFill>
                  <a:srgbClr val="FF0000"/>
                </a:solidFill>
              </a:rPr>
              <a:t>比这小船还长两</a:t>
            </a:r>
            <a:r>
              <a:rPr lang="zh-CN" altLang="en-US" sz="1600" dirty="0" smtClean="0">
                <a:solidFill>
                  <a:srgbClr val="FF0000"/>
                </a:solidFill>
              </a:rPr>
              <a:t>英尺</a:t>
            </a:r>
            <a:endParaRPr lang="en-US" altLang="zh-CN" sz="1600" dirty="0" smtClean="0">
              <a:solidFill>
                <a:srgbClr val="FF0000"/>
              </a:solidFill>
            </a:endParaRPr>
          </a:p>
          <a:p>
            <a:r>
              <a:rPr lang="en-US" altLang="zh-CN" sz="1600" dirty="0" smtClean="0">
                <a:solidFill>
                  <a:srgbClr val="FF0000"/>
                </a:solidFill>
              </a:rPr>
              <a:t>6.</a:t>
            </a:r>
            <a:r>
              <a:rPr lang="zh-CN" altLang="en-US" sz="1600" dirty="0" smtClean="0">
                <a:solidFill>
                  <a:srgbClr val="FF0000"/>
                </a:solidFill>
              </a:rPr>
              <a:t>“可是</a:t>
            </a:r>
            <a:r>
              <a:rPr lang="zh-CN" altLang="en-US" sz="1600" dirty="0">
                <a:solidFill>
                  <a:srgbClr val="FF0000"/>
                </a:solidFill>
              </a:rPr>
              <a:t>我要把它宰</a:t>
            </a:r>
            <a:r>
              <a:rPr lang="zh-CN" altLang="en-US" sz="1600" dirty="0" smtClean="0">
                <a:solidFill>
                  <a:srgbClr val="FF0000"/>
                </a:solidFill>
              </a:rPr>
              <a:t>了”，他</a:t>
            </a:r>
            <a:r>
              <a:rPr lang="zh-CN" altLang="en-US" sz="1600" dirty="0">
                <a:solidFill>
                  <a:srgbClr val="FF0000"/>
                </a:solidFill>
              </a:rPr>
              <a:t>说</a:t>
            </a:r>
            <a:r>
              <a:rPr lang="zh-CN" altLang="en-US" sz="1600" dirty="0" smtClean="0">
                <a:solidFill>
                  <a:srgbClr val="FF0000"/>
                </a:solidFill>
              </a:rPr>
              <a:t>。“不管</a:t>
            </a:r>
            <a:r>
              <a:rPr lang="zh-CN" altLang="en-US" sz="1600" dirty="0">
                <a:solidFill>
                  <a:srgbClr val="FF0000"/>
                </a:solidFill>
              </a:rPr>
              <a:t>它多么了不起，多么神气。</a:t>
            </a:r>
            <a:r>
              <a:rPr lang="zh-CN" altLang="en-US" sz="1600" dirty="0" smtClean="0">
                <a:solidFill>
                  <a:srgbClr val="FF0000"/>
                </a:solidFill>
              </a:rPr>
              <a:t>”</a:t>
            </a:r>
            <a:endParaRPr lang="en-US" altLang="zh-CN" sz="1600" dirty="0" smtClean="0">
              <a:solidFill>
                <a:srgbClr val="FF0000"/>
              </a:solidFill>
            </a:endParaRPr>
          </a:p>
          <a:p>
            <a:r>
              <a:rPr lang="en-US" altLang="zh-CN" sz="1600" dirty="0" smtClean="0">
                <a:solidFill>
                  <a:srgbClr val="FF0000"/>
                </a:solidFill>
              </a:rPr>
              <a:t>7.</a:t>
            </a:r>
            <a:r>
              <a:rPr lang="zh-CN" altLang="en-US" sz="1600" dirty="0">
                <a:solidFill>
                  <a:srgbClr val="FF0000"/>
                </a:solidFill>
              </a:rPr>
              <a:t>于是那鱼闹腾起来，尽管死到临头了，它仍从水中高高跳起，把它那惊人的长度和宽度，它的力量和美，全都暴露无遗</a:t>
            </a:r>
            <a:r>
              <a:rPr lang="zh-CN" altLang="en-US" sz="1600" dirty="0" smtClean="0">
                <a:solidFill>
                  <a:srgbClr val="FF0000"/>
                </a:solidFill>
              </a:rPr>
              <a:t>。</a:t>
            </a:r>
            <a:endParaRPr lang="en-US" altLang="zh-CN" sz="1600" dirty="0" smtClean="0">
              <a:solidFill>
                <a:srgbClr val="FF0000"/>
              </a:solidFill>
            </a:endParaRPr>
          </a:p>
          <a:p>
            <a:r>
              <a:rPr lang="zh-CN" altLang="en-US" sz="1600" dirty="0" smtClean="0">
                <a:solidFill>
                  <a:srgbClr val="00B050"/>
                </a:solidFill>
              </a:rPr>
              <a:t>这</a:t>
            </a:r>
            <a:r>
              <a:rPr lang="zh-CN" altLang="en-US" sz="1600" dirty="0">
                <a:solidFill>
                  <a:srgbClr val="00B050"/>
                </a:solidFill>
              </a:rPr>
              <a:t>条鱼也是我的</a:t>
            </a:r>
            <a:r>
              <a:rPr lang="zh-CN" altLang="en-US" sz="1600" dirty="0" smtClean="0">
                <a:solidFill>
                  <a:srgbClr val="00B050"/>
                </a:solidFill>
              </a:rPr>
              <a:t>朋友</a:t>
            </a:r>
            <a:endParaRPr lang="en-US" altLang="zh-CN" sz="1600" dirty="0" smtClean="0">
              <a:solidFill>
                <a:srgbClr val="00B050"/>
              </a:solidFill>
            </a:endParaRPr>
          </a:p>
          <a:p>
            <a:r>
              <a:rPr lang="zh-CN" altLang="en-US" sz="1600" dirty="0" smtClean="0">
                <a:solidFill>
                  <a:srgbClr val="00B050"/>
                </a:solidFill>
              </a:rPr>
              <a:t>于他</a:t>
            </a:r>
            <a:r>
              <a:rPr lang="zh-CN" altLang="en-US" sz="1600" dirty="0">
                <a:solidFill>
                  <a:srgbClr val="00B050"/>
                </a:solidFill>
              </a:rPr>
              <a:t>替这条没东西吃的大鱼感到伤心，但是要杀死它的决心绝对没有因为替它伤心而减弱。它能供多少人吃啊他想。可是他们配吃它吗？不配，当然不配。凭它的举止风度和它的高度的尊严来看，谁也不配吃它</a:t>
            </a:r>
            <a:r>
              <a:rPr lang="zh-CN" altLang="en-US" sz="1600" dirty="0" smtClean="0">
                <a:solidFill>
                  <a:srgbClr val="00B050"/>
                </a:solidFill>
              </a:rPr>
              <a:t>。</a:t>
            </a:r>
            <a:endParaRPr lang="en-US" altLang="zh-CN" sz="1600" dirty="0" smtClean="0">
              <a:solidFill>
                <a:srgbClr val="00B050"/>
              </a:solidFill>
            </a:endParaRPr>
          </a:p>
          <a:p>
            <a:r>
              <a:rPr lang="zh-CN" altLang="en-US" sz="1600" dirty="0" smtClean="0">
                <a:solidFill>
                  <a:srgbClr val="00B050"/>
                </a:solidFill>
              </a:rPr>
              <a:t>鱼</a:t>
            </a:r>
            <a:r>
              <a:rPr lang="zh-CN" altLang="en-US" sz="1600" dirty="0">
                <a:solidFill>
                  <a:srgbClr val="00B050"/>
                </a:solidFill>
              </a:rPr>
              <a:t>啊，</a:t>
            </a:r>
            <a:r>
              <a:rPr lang="en-US" altLang="zh-CN" sz="1600" dirty="0">
                <a:solidFill>
                  <a:srgbClr val="00B050"/>
                </a:solidFill>
              </a:rPr>
              <a:t>"</a:t>
            </a:r>
            <a:r>
              <a:rPr lang="zh-CN" altLang="en-US" sz="1600" dirty="0">
                <a:solidFill>
                  <a:srgbClr val="00B050"/>
                </a:solidFill>
              </a:rPr>
              <a:t>他说，</a:t>
            </a:r>
            <a:r>
              <a:rPr lang="en-US" altLang="zh-CN" sz="1600" dirty="0">
                <a:solidFill>
                  <a:srgbClr val="00B050"/>
                </a:solidFill>
              </a:rPr>
              <a:t>"</a:t>
            </a:r>
            <a:r>
              <a:rPr lang="zh-CN" altLang="en-US" sz="1600" dirty="0">
                <a:solidFill>
                  <a:srgbClr val="00B050"/>
                </a:solidFill>
              </a:rPr>
              <a:t>我爱你，非常尊敬你。不过今天无论如何要把你杀死</a:t>
            </a:r>
            <a:r>
              <a:rPr lang="zh-CN" altLang="en-US" sz="1600" dirty="0" smtClean="0">
                <a:solidFill>
                  <a:srgbClr val="00B050"/>
                </a:solidFill>
              </a:rPr>
              <a:t>。</a:t>
            </a:r>
            <a:endParaRPr lang="zh-CN" altLang="en-US" sz="1600" dirty="0">
              <a:solidFill>
                <a:srgbClr val="00B050"/>
              </a:solidFill>
            </a:endParaRPr>
          </a:p>
          <a:p>
            <a:endParaRPr lang="zh-CN" altLang="en-US" sz="1600" dirty="0">
              <a:solidFill>
                <a:srgbClr val="FF0000"/>
              </a:solidFill>
            </a:endParaRPr>
          </a:p>
        </p:txBody>
      </p:sp>
      <p:sp>
        <p:nvSpPr>
          <p:cNvPr id="3" name="TextBox 2"/>
          <p:cNvSpPr txBox="1"/>
          <p:nvPr/>
        </p:nvSpPr>
        <p:spPr>
          <a:xfrm>
            <a:off x="335360" y="5085184"/>
            <a:ext cx="11737304" cy="1477328"/>
          </a:xfrm>
          <a:prstGeom prst="rect">
            <a:avLst/>
          </a:prstGeom>
          <a:noFill/>
          <a:ln w="3175">
            <a:solidFill>
              <a:srgbClr val="0070C0"/>
            </a:solidFill>
          </a:ln>
        </p:spPr>
        <p:txBody>
          <a:bodyPr wrap="square" rtlCol="0">
            <a:spAutoFit/>
          </a:bodyPr>
          <a:lstStyle/>
          <a:p>
            <a:r>
              <a:rPr lang="zh-CN" altLang="en-US" dirty="0"/>
              <a:t>大马林鱼：（</a:t>
            </a:r>
            <a:r>
              <a:rPr lang="en-US" altLang="zh-CN" dirty="0"/>
              <a:t>1</a:t>
            </a:r>
            <a:r>
              <a:rPr lang="zh-CN" altLang="en-US" dirty="0"/>
              <a:t>）大马林鱼所代表的是一个有价值意义的对手，从这个对手身上，桑迪亚哥本身最真的个性被激发出来，那就是勇气、毅力以及爱。</a:t>
            </a:r>
          </a:p>
          <a:p>
            <a:r>
              <a:rPr lang="zh-CN" altLang="en-US" dirty="0"/>
              <a:t>（</a:t>
            </a:r>
            <a:r>
              <a:rPr lang="en-US" altLang="zh-CN" dirty="0"/>
              <a:t>2</a:t>
            </a:r>
            <a:r>
              <a:rPr lang="zh-CN" altLang="en-US" dirty="0"/>
              <a:t>）同时，马林鱼可以被看成是桑迪亚哥的另一个自我，桑迪亚哥界定大马林鱼为雄性，而且想象它也上了年纪。桑迪亚哥与大马林鱼的抗争实际上是与他自己在抗争。这种抗争与其说是力量的抗争，不如说是毅力、耐力的抗争，是拒绝接受被打败的抗争，是直面并克服自己因年龄而带来的力不从心。在这种抗争中桑迪亚哥超越了自我的弱点。</a:t>
            </a:r>
          </a:p>
        </p:txBody>
      </p:sp>
    </p:spTree>
    <p:extLst>
      <p:ext uri="{BB962C8B-B14F-4D97-AF65-F5344CB8AC3E}">
        <p14:creationId xmlns:p14="http://schemas.microsoft.com/office/powerpoint/2010/main" val="315425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368" y="548680"/>
            <a:ext cx="11089232" cy="6278642"/>
          </a:xfrm>
          <a:prstGeom prst="rect">
            <a:avLst/>
          </a:prstGeom>
          <a:noFill/>
        </p:spPr>
        <p:txBody>
          <a:bodyPr wrap="square" rtlCol="0">
            <a:spAutoFit/>
          </a:bodyPr>
          <a:lstStyle/>
          <a:p>
            <a:r>
              <a:rPr lang="zh-CN" altLang="en-US" sz="2400" dirty="0" smtClean="0"/>
              <a:t>大海：</a:t>
            </a:r>
            <a:endParaRPr lang="en-US" altLang="zh-CN" sz="2400" dirty="0" smtClean="0"/>
          </a:p>
          <a:p>
            <a:r>
              <a:rPr lang="zh-CN" altLang="en-US" sz="2400" dirty="0" smtClean="0"/>
              <a:t>（</a:t>
            </a:r>
            <a:r>
              <a:rPr lang="en-US" altLang="zh-CN" sz="2400" dirty="0"/>
              <a:t>1</a:t>
            </a:r>
            <a:r>
              <a:rPr lang="zh-CN" altLang="en-US" sz="2400" dirty="0"/>
              <a:t>）大海代表着大自然。（美丽，博大、残酷；让人喜爱、敬畏、在其中奋斗）</a:t>
            </a:r>
          </a:p>
          <a:p>
            <a:r>
              <a:rPr lang="zh-CN" altLang="en-US" sz="2400" dirty="0"/>
              <a:t>（</a:t>
            </a:r>
            <a:r>
              <a:rPr lang="en-US" altLang="zh-CN" sz="2400" dirty="0"/>
              <a:t>2</a:t>
            </a:r>
            <a:r>
              <a:rPr lang="zh-CN" altLang="en-US" sz="2400" dirty="0"/>
              <a:t>）大海代表着当时的社会状况</a:t>
            </a:r>
            <a:r>
              <a:rPr lang="zh-CN" altLang="en-US" sz="2400" dirty="0" smtClean="0"/>
              <a:t>。</a:t>
            </a:r>
            <a:endParaRPr lang="en-US" altLang="zh-CN" sz="2400" dirty="0" smtClean="0"/>
          </a:p>
          <a:p>
            <a:r>
              <a:rPr lang="zh-CN" altLang="en-US" sz="2400" dirty="0" smtClean="0"/>
              <a:t>（</a:t>
            </a:r>
            <a:r>
              <a:rPr lang="en-US" altLang="zh-CN" sz="2400" dirty="0"/>
              <a:t>3</a:t>
            </a:r>
            <a:r>
              <a:rPr lang="zh-CN" altLang="en-US" sz="2400" dirty="0"/>
              <a:t>） 老人的孤独与快乐、斗争与失败都和大海相联系。他不仅仅从大海获得生存条件、生存技巧，还从大海获得朋友和对手。</a:t>
            </a:r>
          </a:p>
          <a:p>
            <a:r>
              <a:rPr lang="zh-CN" altLang="en-US" sz="2400" dirty="0" smtClean="0"/>
              <a:t>狮子</a:t>
            </a:r>
            <a:r>
              <a:rPr lang="zh-CN" altLang="en-US" sz="2400" dirty="0"/>
              <a:t>： </a:t>
            </a:r>
            <a:endParaRPr lang="en-US" altLang="zh-CN" sz="2400" dirty="0" smtClean="0"/>
          </a:p>
          <a:p>
            <a:r>
              <a:rPr lang="en-US" altLang="zh-CN" sz="2400" dirty="0"/>
              <a:t> </a:t>
            </a:r>
            <a:r>
              <a:rPr lang="en-US" altLang="zh-CN" sz="2400" dirty="0" smtClean="0"/>
              <a:t>   </a:t>
            </a:r>
            <a:r>
              <a:rPr lang="zh-CN" altLang="en-US" sz="2400" dirty="0" smtClean="0"/>
              <a:t>（</a:t>
            </a:r>
            <a:r>
              <a:rPr lang="en-US" altLang="zh-CN" sz="2400" dirty="0" smtClean="0"/>
              <a:t>1</a:t>
            </a:r>
            <a:r>
              <a:rPr lang="zh-CN" altLang="en-US" sz="2400" dirty="0" smtClean="0"/>
              <a:t>）狮子</a:t>
            </a:r>
            <a:r>
              <a:rPr lang="zh-CN" altLang="en-US" sz="2400" dirty="0"/>
              <a:t>象征了桑迪亚哥失去的青春与他的尊严。    </a:t>
            </a:r>
            <a:r>
              <a:rPr lang="zh-CN" altLang="en-US" sz="2400" dirty="0" smtClean="0"/>
              <a:t>（</a:t>
            </a:r>
            <a:r>
              <a:rPr lang="en-US" altLang="zh-CN" sz="2400" dirty="0" smtClean="0"/>
              <a:t>2</a:t>
            </a:r>
            <a:r>
              <a:rPr lang="zh-CN" altLang="en-US" sz="2400" dirty="0" smtClean="0"/>
              <a:t>） </a:t>
            </a:r>
            <a:r>
              <a:rPr lang="zh-CN" altLang="en-US" sz="2400" dirty="0"/>
              <a:t>狮子永远是勇猛不屈的象征</a:t>
            </a:r>
            <a:r>
              <a:rPr lang="zh-CN" altLang="en-US" sz="2400" dirty="0" smtClean="0"/>
              <a:t>。（</a:t>
            </a:r>
            <a:r>
              <a:rPr lang="en-US" altLang="zh-CN" sz="2400" dirty="0" smtClean="0"/>
              <a:t>3</a:t>
            </a:r>
            <a:r>
              <a:rPr lang="zh-CN" altLang="en-US" sz="2400" dirty="0" smtClean="0"/>
              <a:t>）狮子</a:t>
            </a:r>
            <a:r>
              <a:rPr lang="zh-CN" altLang="en-US" sz="2400" dirty="0"/>
              <a:t>也象征了桑迪亚哥与自然的紧密关系</a:t>
            </a:r>
            <a:r>
              <a:rPr lang="zh-CN" altLang="en-US" sz="2400" dirty="0" smtClean="0"/>
              <a:t>。</a:t>
            </a:r>
            <a:endParaRPr lang="en-US" altLang="zh-CN" sz="2400" dirty="0" smtClean="0"/>
          </a:p>
          <a:p>
            <a:r>
              <a:rPr lang="zh-CN" altLang="en-US" sz="2400" dirty="0" smtClean="0"/>
              <a:t>棒球明星：</a:t>
            </a:r>
            <a:endParaRPr lang="en-US" altLang="zh-CN" sz="2400" dirty="0" smtClean="0"/>
          </a:p>
          <a:p>
            <a:r>
              <a:rPr lang="zh-CN" altLang="en-US" sz="2400" dirty="0" smtClean="0"/>
              <a:t>      迪马吉奥也</a:t>
            </a:r>
            <a:r>
              <a:rPr lang="zh-CN" altLang="en-US" sz="2400" dirty="0"/>
              <a:t>曾经是</a:t>
            </a:r>
            <a:r>
              <a:rPr lang="zh-CN" altLang="en-US" sz="2400" dirty="0" smtClean="0"/>
              <a:t>渔民，老人喜欢他不但因为他的</a:t>
            </a:r>
            <a:r>
              <a:rPr lang="zh-CN" altLang="en-US" sz="2400" dirty="0"/>
              <a:t>球技，也</a:t>
            </a:r>
            <a:r>
              <a:rPr lang="zh-CN" altLang="en-US" sz="2400" dirty="0" smtClean="0"/>
              <a:t>因为他的</a:t>
            </a:r>
            <a:r>
              <a:rPr lang="zh-CN" altLang="en-US" sz="2400" dirty="0"/>
              <a:t>坚强与不</a:t>
            </a:r>
            <a:r>
              <a:rPr lang="zh-CN" altLang="en-US" sz="2400" dirty="0" smtClean="0"/>
              <a:t>放弃，书</a:t>
            </a:r>
            <a:r>
              <a:rPr lang="zh-CN" altLang="en-US" sz="2400" dirty="0"/>
              <a:t>中提到当桑迪亚哥感到疲劳沮丧时却想到了迪马吉奥即便生了骨刺也从未放弃过，而桑迪亚哥对自己是否能够忍受骨刺却是持怀疑态度</a:t>
            </a:r>
            <a:r>
              <a:rPr lang="zh-CN" altLang="en-US" sz="2400" dirty="0" smtClean="0"/>
              <a:t>的，所以</a:t>
            </a:r>
            <a:r>
              <a:rPr lang="zh-CN" altLang="en-US" sz="2400" dirty="0"/>
              <a:t>如果迪马吉奥能够坚持不放弃，那么桑迪亚哥认为自己至少在没有这种痛苦下更不应该</a:t>
            </a:r>
            <a:r>
              <a:rPr lang="zh-CN" altLang="en-US" sz="2400" dirty="0" smtClean="0"/>
              <a:t>放弃。桑迪亚哥</a:t>
            </a:r>
            <a:r>
              <a:rPr lang="zh-CN" altLang="en-US" sz="2400" dirty="0"/>
              <a:t>把迪马吉奥当做了一种信仰，只是一种纯的精神激励单，一种心灵寄托</a:t>
            </a:r>
          </a:p>
          <a:p>
            <a:endParaRPr lang="zh-CN" altLang="en-US" sz="2400" dirty="0"/>
          </a:p>
          <a:p>
            <a:endParaRPr lang="zh-CN" altLang="en-US" dirty="0"/>
          </a:p>
        </p:txBody>
      </p:sp>
    </p:spTree>
    <p:extLst>
      <p:ext uri="{BB962C8B-B14F-4D97-AF65-F5344CB8AC3E}">
        <p14:creationId xmlns:p14="http://schemas.microsoft.com/office/powerpoint/2010/main" val="1987988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5360" y="260648"/>
            <a:ext cx="5616624" cy="646331"/>
          </a:xfrm>
          <a:prstGeom prst="rect">
            <a:avLst/>
          </a:prstGeom>
          <a:noFill/>
          <a:ln w="3175">
            <a:solidFill>
              <a:srgbClr val="0070C0"/>
            </a:solidFill>
          </a:ln>
        </p:spPr>
        <p:txBody>
          <a:bodyPr wrap="square" rtlCol="0">
            <a:spAutoFit/>
          </a:bodyPr>
          <a:lstStyle/>
          <a:p>
            <a:r>
              <a:rPr kumimoji="1" lang="zh-CN" altLang="en-US" sz="3600" dirty="0" smtClean="0">
                <a:solidFill>
                  <a:srgbClr val="FF0000"/>
                </a:solidFill>
              </a:rPr>
              <a:t>       丰富的人物形象</a:t>
            </a:r>
            <a:endParaRPr kumimoji="1" lang="zh-CN" altLang="en-US" sz="3600" dirty="0">
              <a:solidFill>
                <a:srgbClr val="FF0000"/>
              </a:solidFill>
            </a:endParaRPr>
          </a:p>
        </p:txBody>
      </p:sp>
      <p:sp>
        <p:nvSpPr>
          <p:cNvPr id="3" name="文本框 2"/>
          <p:cNvSpPr txBox="1"/>
          <p:nvPr/>
        </p:nvSpPr>
        <p:spPr>
          <a:xfrm>
            <a:off x="551384" y="1412776"/>
            <a:ext cx="5040560" cy="3693319"/>
          </a:xfrm>
          <a:prstGeom prst="rect">
            <a:avLst/>
          </a:prstGeom>
          <a:noFill/>
          <a:ln w="3175">
            <a:solidFill>
              <a:srgbClr val="0070C0"/>
            </a:solidFill>
          </a:ln>
        </p:spPr>
        <p:txBody>
          <a:bodyPr wrap="square" rtlCol="0">
            <a:spAutoFit/>
          </a:bodyPr>
          <a:lstStyle/>
          <a:p>
            <a:r>
              <a:rPr kumimoji="1" lang="zh-CN" altLang="en-US" dirty="0" smtClean="0"/>
              <a:t>                    </a:t>
            </a:r>
            <a:r>
              <a:rPr kumimoji="1" lang="zh-CN" altLang="en-US" dirty="0" smtClean="0">
                <a:solidFill>
                  <a:srgbClr val="0070C0"/>
                </a:solidFill>
              </a:rPr>
              <a:t>桑地亚哥</a:t>
            </a:r>
            <a:endParaRPr kumimoji="1" lang="en-US" altLang="zh-CN" dirty="0" smtClean="0">
              <a:solidFill>
                <a:srgbClr val="0070C0"/>
              </a:solidFill>
            </a:endParaRPr>
          </a:p>
          <a:p>
            <a:r>
              <a:rPr kumimoji="1" lang="zh-CN" altLang="en-US" dirty="0">
                <a:solidFill>
                  <a:srgbClr val="0070C0"/>
                </a:solidFill>
              </a:rPr>
              <a:t>一个人可以被毁灭，但不能被</a:t>
            </a:r>
            <a:r>
              <a:rPr kumimoji="1" lang="zh-CN" altLang="en-US" dirty="0" smtClean="0">
                <a:solidFill>
                  <a:srgbClr val="0070C0"/>
                </a:solidFill>
              </a:rPr>
              <a:t>打败</a:t>
            </a:r>
            <a:endParaRPr kumimoji="1" lang="en-US" altLang="zh-CN" dirty="0" smtClean="0">
              <a:solidFill>
                <a:srgbClr val="0070C0"/>
              </a:solidFill>
            </a:endParaRPr>
          </a:p>
          <a:p>
            <a:r>
              <a:rPr kumimoji="1" lang="zh-CN" altLang="en-US" dirty="0">
                <a:solidFill>
                  <a:srgbClr val="0070C0"/>
                </a:solidFill>
              </a:rPr>
              <a:t>与</a:t>
            </a:r>
            <a:r>
              <a:rPr kumimoji="1" lang="zh-CN" altLang="en-US" dirty="0" smtClean="0">
                <a:solidFill>
                  <a:srgbClr val="0070C0"/>
                </a:solidFill>
              </a:rPr>
              <a:t>马林鱼、鲨鱼顽强的抗争</a:t>
            </a:r>
            <a:endParaRPr kumimoji="1" lang="en-US" altLang="zh-CN" dirty="0" smtClean="0">
              <a:solidFill>
                <a:srgbClr val="0070C0"/>
              </a:solidFill>
            </a:endParaRPr>
          </a:p>
          <a:p>
            <a:r>
              <a:rPr kumimoji="1" lang="zh-CN" altLang="en-US" dirty="0" smtClean="0">
                <a:solidFill>
                  <a:srgbClr val="0070C0"/>
                </a:solidFill>
              </a:rPr>
              <a:t>梦见非洲的狮子、喜欢棒球队的英雄</a:t>
            </a:r>
            <a:endParaRPr kumimoji="1" lang="en-US" altLang="zh-CN" dirty="0" smtClean="0">
              <a:solidFill>
                <a:srgbClr val="0070C0"/>
              </a:solidFill>
            </a:endParaRPr>
          </a:p>
          <a:p>
            <a:r>
              <a:rPr kumimoji="1" lang="en-US" altLang="zh-CN" dirty="0">
                <a:solidFill>
                  <a:srgbClr val="FF0000"/>
                </a:solidFill>
              </a:rPr>
              <a:t> </a:t>
            </a:r>
            <a:r>
              <a:rPr kumimoji="1" lang="en-US" altLang="zh-CN" dirty="0" smtClean="0">
                <a:solidFill>
                  <a:srgbClr val="FF0000"/>
                </a:solidFill>
              </a:rPr>
              <a:t>      ——</a:t>
            </a:r>
            <a:r>
              <a:rPr kumimoji="1" lang="zh-CN" altLang="en-US" dirty="0" smtClean="0">
                <a:solidFill>
                  <a:srgbClr val="FF0000"/>
                </a:solidFill>
              </a:rPr>
              <a:t>为尊严而战，不屈服，向死而生的悲剧英雄</a:t>
            </a:r>
            <a:endParaRPr kumimoji="1" lang="en-US" altLang="zh-CN" dirty="0" smtClean="0">
              <a:solidFill>
                <a:srgbClr val="FF0000"/>
              </a:solidFill>
            </a:endParaRPr>
          </a:p>
          <a:p>
            <a:r>
              <a:rPr kumimoji="1" lang="zh-CN" altLang="en-US" dirty="0" smtClean="0">
                <a:solidFill>
                  <a:srgbClr val="0070C0"/>
                </a:solidFill>
              </a:rPr>
              <a:t>他把妻子的照片放在干净的衬衫底下</a:t>
            </a:r>
            <a:endParaRPr kumimoji="1" lang="en-US" altLang="zh-CN" dirty="0" smtClean="0">
              <a:solidFill>
                <a:srgbClr val="0070C0"/>
              </a:solidFill>
            </a:endParaRPr>
          </a:p>
          <a:p>
            <a:r>
              <a:rPr kumimoji="1" lang="zh-CN" altLang="en-US" dirty="0" smtClean="0">
                <a:solidFill>
                  <a:srgbClr val="0070C0"/>
                </a:solidFill>
              </a:rPr>
              <a:t>他</a:t>
            </a:r>
            <a:r>
              <a:rPr kumimoji="1" lang="zh-CN" altLang="en-US" dirty="0">
                <a:solidFill>
                  <a:srgbClr val="0070C0"/>
                </a:solidFill>
              </a:rPr>
              <a:t>把</a:t>
            </a:r>
            <a:r>
              <a:rPr kumimoji="1" lang="zh-CN" altLang="en-US" dirty="0" smtClean="0">
                <a:solidFill>
                  <a:srgbClr val="0070C0"/>
                </a:solidFill>
              </a:rPr>
              <a:t>鸟儿、海龟、海豚等做朋友</a:t>
            </a:r>
            <a:endParaRPr kumimoji="1" lang="en-US" altLang="zh-CN" dirty="0" smtClean="0">
              <a:solidFill>
                <a:srgbClr val="0070C0"/>
              </a:solidFill>
            </a:endParaRPr>
          </a:p>
          <a:p>
            <a:r>
              <a:rPr kumimoji="1" lang="zh-CN" altLang="en-US" dirty="0" smtClean="0">
                <a:solidFill>
                  <a:srgbClr val="0070C0"/>
                </a:solidFill>
              </a:rPr>
              <a:t>他悲悯殉情的马林鱼，同情这次捕钓的马林鱼</a:t>
            </a:r>
            <a:endParaRPr kumimoji="1" lang="en-US" altLang="zh-CN" dirty="0" smtClean="0">
              <a:solidFill>
                <a:srgbClr val="0070C0"/>
              </a:solidFill>
            </a:endParaRPr>
          </a:p>
          <a:p>
            <a:r>
              <a:rPr kumimoji="1" lang="zh-CN" altLang="en-US" dirty="0" smtClean="0">
                <a:solidFill>
                  <a:srgbClr val="0070C0"/>
                </a:solidFill>
              </a:rPr>
              <a:t>他的生活和精神都需要小男孩</a:t>
            </a:r>
            <a:endParaRPr kumimoji="1" lang="en-US" altLang="zh-CN" dirty="0" smtClean="0">
              <a:solidFill>
                <a:srgbClr val="0070C0"/>
              </a:solidFill>
            </a:endParaRPr>
          </a:p>
          <a:p>
            <a:r>
              <a:rPr kumimoji="1" lang="en-US" altLang="zh-CN" dirty="0" smtClean="0">
                <a:solidFill>
                  <a:srgbClr val="FF0000"/>
                </a:solidFill>
              </a:rPr>
              <a:t>     ——</a:t>
            </a:r>
            <a:r>
              <a:rPr kumimoji="1" lang="zh-CN" altLang="en-US" dirty="0">
                <a:solidFill>
                  <a:srgbClr val="FF0000"/>
                </a:solidFill>
              </a:rPr>
              <a:t>热爱</a:t>
            </a:r>
            <a:r>
              <a:rPr kumimoji="1" lang="zh-CN" altLang="en-US" dirty="0" smtClean="0">
                <a:solidFill>
                  <a:srgbClr val="FF0000"/>
                </a:solidFill>
              </a:rPr>
              <a:t>自然，充满柔情，孤独的需要依靠的老者</a:t>
            </a:r>
            <a:endParaRPr kumimoji="1" lang="en-US" altLang="zh-CN" dirty="0" smtClean="0">
              <a:solidFill>
                <a:srgbClr val="FF0000"/>
              </a:solidFill>
            </a:endParaRPr>
          </a:p>
          <a:p>
            <a:endParaRPr kumimoji="1" lang="en-US" altLang="zh-CN" dirty="0" smtClean="0"/>
          </a:p>
        </p:txBody>
      </p:sp>
      <p:sp>
        <p:nvSpPr>
          <p:cNvPr id="4" name="文本框 3"/>
          <p:cNvSpPr txBox="1"/>
          <p:nvPr/>
        </p:nvSpPr>
        <p:spPr>
          <a:xfrm>
            <a:off x="5951984" y="1196752"/>
            <a:ext cx="5832648" cy="3970318"/>
          </a:xfrm>
          <a:prstGeom prst="rect">
            <a:avLst/>
          </a:prstGeom>
          <a:noFill/>
          <a:ln w="3175">
            <a:solidFill>
              <a:srgbClr val="0070C0"/>
            </a:solidFill>
          </a:ln>
        </p:spPr>
        <p:txBody>
          <a:bodyPr wrap="square" rtlCol="0">
            <a:spAutoFit/>
          </a:bodyPr>
          <a:lstStyle/>
          <a:p>
            <a:r>
              <a:rPr kumimoji="1" lang="zh-CN" altLang="en-US" dirty="0" smtClean="0"/>
              <a:t>                                   </a:t>
            </a:r>
            <a:r>
              <a:rPr kumimoji="1" lang="zh-CN" altLang="en-US" dirty="0" smtClean="0">
                <a:solidFill>
                  <a:srgbClr val="0070C0"/>
                </a:solidFill>
              </a:rPr>
              <a:t>马诺林</a:t>
            </a:r>
            <a:endParaRPr kumimoji="1" lang="en-US" altLang="zh-CN" dirty="0" smtClean="0">
              <a:solidFill>
                <a:srgbClr val="0070C0"/>
              </a:solidFill>
            </a:endParaRPr>
          </a:p>
          <a:p>
            <a:r>
              <a:rPr lang="zh-CN" altLang="en-US" dirty="0" smtClean="0">
                <a:solidFill>
                  <a:srgbClr val="0070C0"/>
                </a:solidFill>
              </a:rPr>
              <a:t>     </a:t>
            </a:r>
            <a:r>
              <a:rPr lang="zh-CN" altLang="en-US" dirty="0" smtClean="0">
                <a:solidFill>
                  <a:srgbClr val="FF0000"/>
                </a:solidFill>
              </a:rPr>
              <a:t>请找一找在“捕钓大马林鱼”的过程中，老渔夫有几次想到小小男孩？</a:t>
            </a:r>
            <a:endParaRPr lang="en-US" altLang="zh-CN" dirty="0" smtClean="0">
              <a:solidFill>
                <a:srgbClr val="FF0000"/>
              </a:solidFill>
            </a:endParaRPr>
          </a:p>
          <a:p>
            <a:r>
              <a:rPr lang="zh-CN" altLang="en-US" dirty="0" smtClean="0">
                <a:solidFill>
                  <a:srgbClr val="0070C0"/>
                </a:solidFill>
              </a:rPr>
              <a:t>在想要人一起分享捕钓到大鱼的快乐时</a:t>
            </a:r>
            <a:endParaRPr lang="en-US" altLang="zh-CN" dirty="0" smtClean="0">
              <a:solidFill>
                <a:srgbClr val="0070C0"/>
              </a:solidFill>
            </a:endParaRPr>
          </a:p>
          <a:p>
            <a:r>
              <a:rPr lang="zh-CN" altLang="en-US" dirty="0" smtClean="0">
                <a:solidFill>
                  <a:srgbClr val="0070C0"/>
                </a:solidFill>
              </a:rPr>
              <a:t>在感到力量不足需要帮助时</a:t>
            </a:r>
            <a:endParaRPr lang="en-US" altLang="zh-CN" dirty="0" smtClean="0">
              <a:solidFill>
                <a:srgbClr val="0070C0"/>
              </a:solidFill>
            </a:endParaRPr>
          </a:p>
          <a:p>
            <a:r>
              <a:rPr lang="zh-CN" altLang="en-US" dirty="0" smtClean="0">
                <a:solidFill>
                  <a:srgbClr val="0070C0"/>
                </a:solidFill>
              </a:rPr>
              <a:t>在怜悯曾经捕钓的马林鱼时</a:t>
            </a:r>
            <a:endParaRPr lang="en-US" altLang="zh-CN" dirty="0" smtClean="0">
              <a:solidFill>
                <a:srgbClr val="0070C0"/>
              </a:solidFill>
            </a:endParaRPr>
          </a:p>
          <a:p>
            <a:r>
              <a:rPr lang="en-US" altLang="zh-CN" dirty="0" smtClean="0">
                <a:solidFill>
                  <a:srgbClr val="0070C0"/>
                </a:solidFill>
              </a:rPr>
              <a:t>……</a:t>
            </a:r>
          </a:p>
          <a:p>
            <a:r>
              <a:rPr lang="zh-CN" altLang="en-US" dirty="0" smtClean="0">
                <a:solidFill>
                  <a:srgbClr val="0070C0"/>
                </a:solidFill>
              </a:rPr>
              <a:t> 小男孩儿照顾老人的生活，和老人一起聊棒球队，跟老人出海学习捕鱼，安慰老人，鼓励老人，崇拜老人 </a:t>
            </a:r>
            <a:endParaRPr lang="en-US" altLang="zh-CN" dirty="0">
              <a:solidFill>
                <a:srgbClr val="0070C0"/>
              </a:solidFill>
            </a:endParaRPr>
          </a:p>
          <a:p>
            <a:r>
              <a:rPr lang="zh-CN" altLang="zh-CN" dirty="0" smtClean="0">
                <a:solidFill>
                  <a:srgbClr val="0070C0"/>
                </a:solidFill>
              </a:rPr>
              <a:t>正</a:t>
            </a:r>
            <a:r>
              <a:rPr lang="zh-CN" altLang="zh-CN" dirty="0">
                <a:solidFill>
                  <a:srgbClr val="0070C0"/>
                </a:solidFill>
              </a:rPr>
              <a:t>因为有了马诺林，故事增添了一抹温暖的亮色。</a:t>
            </a:r>
            <a:endParaRPr lang="en-US" altLang="zh-CN" dirty="0">
              <a:solidFill>
                <a:srgbClr val="0070C0"/>
              </a:solidFill>
            </a:endParaRPr>
          </a:p>
          <a:p>
            <a:r>
              <a:rPr lang="zh-CN" altLang="en-US" dirty="0">
                <a:solidFill>
                  <a:srgbClr val="00B050"/>
                </a:solidFill>
              </a:rPr>
              <a:t>小</a:t>
            </a:r>
            <a:r>
              <a:rPr lang="zh-CN" altLang="en-US" dirty="0" smtClean="0">
                <a:solidFill>
                  <a:srgbClr val="00B050"/>
                </a:solidFill>
              </a:rPr>
              <a:t>男孩儿是老人的亲人和指引 </a:t>
            </a:r>
            <a:endParaRPr lang="en-US" altLang="zh-CN" dirty="0" smtClean="0">
              <a:solidFill>
                <a:srgbClr val="00B050"/>
              </a:solidFill>
            </a:endParaRPr>
          </a:p>
          <a:p>
            <a:r>
              <a:rPr lang="zh-CN" altLang="en-US" dirty="0" smtClean="0">
                <a:solidFill>
                  <a:srgbClr val="00B050"/>
                </a:solidFill>
              </a:rPr>
              <a:t>是老人的精神依托</a:t>
            </a:r>
            <a:endParaRPr lang="en-US" altLang="zh-CN" dirty="0" smtClean="0">
              <a:solidFill>
                <a:srgbClr val="00B050"/>
              </a:solidFill>
            </a:endParaRPr>
          </a:p>
          <a:p>
            <a:r>
              <a:rPr lang="zh-CN" altLang="en-US" dirty="0" smtClean="0">
                <a:solidFill>
                  <a:srgbClr val="00B050"/>
                </a:solidFill>
              </a:rPr>
              <a:t>是老人技艺和精神的传承者</a:t>
            </a:r>
            <a:endParaRPr kumimoji="1" lang="en-US" altLang="zh-CN" dirty="0" smtClean="0">
              <a:solidFill>
                <a:srgbClr val="00B050"/>
              </a:solidFill>
            </a:endParaRPr>
          </a:p>
          <a:p>
            <a:endParaRPr kumimoji="1" lang="zh-CN" altLang="en-US" dirty="0"/>
          </a:p>
        </p:txBody>
      </p:sp>
    </p:spTree>
    <p:extLst>
      <p:ext uri="{BB962C8B-B14F-4D97-AF65-F5344CB8AC3E}">
        <p14:creationId xmlns:p14="http://schemas.microsoft.com/office/powerpoint/2010/main" val="2207757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384" y="332656"/>
            <a:ext cx="5616624" cy="646331"/>
          </a:xfrm>
          <a:prstGeom prst="rect">
            <a:avLst/>
          </a:prstGeom>
          <a:noFill/>
          <a:ln w="3175">
            <a:solidFill>
              <a:srgbClr val="0070C0"/>
            </a:solidFill>
          </a:ln>
        </p:spPr>
        <p:txBody>
          <a:bodyPr wrap="square" rtlCol="0">
            <a:spAutoFit/>
          </a:bodyPr>
          <a:lstStyle/>
          <a:p>
            <a:r>
              <a:rPr kumimoji="1" lang="zh-CN" altLang="en-US" sz="3600" dirty="0" smtClean="0">
                <a:solidFill>
                  <a:srgbClr val="FF0000"/>
                </a:solidFill>
              </a:rPr>
              <a:t>       深刻的主旨内涵</a:t>
            </a:r>
            <a:endParaRPr kumimoji="1" lang="zh-CN" altLang="en-US" sz="3600" dirty="0">
              <a:solidFill>
                <a:srgbClr val="FF0000"/>
              </a:solidFill>
            </a:endParaRPr>
          </a:p>
        </p:txBody>
      </p:sp>
      <p:sp>
        <p:nvSpPr>
          <p:cNvPr id="3" name="文本框 2"/>
          <p:cNvSpPr txBox="1"/>
          <p:nvPr/>
        </p:nvSpPr>
        <p:spPr>
          <a:xfrm>
            <a:off x="551384" y="1340768"/>
            <a:ext cx="11305256" cy="3785652"/>
          </a:xfrm>
          <a:prstGeom prst="rect">
            <a:avLst/>
          </a:prstGeom>
          <a:noFill/>
          <a:ln w="3175">
            <a:solidFill>
              <a:srgbClr val="0070C0"/>
            </a:solidFill>
          </a:ln>
        </p:spPr>
        <p:txBody>
          <a:bodyPr wrap="square" rtlCol="0">
            <a:spAutoFit/>
          </a:bodyPr>
          <a:lstStyle/>
          <a:p>
            <a:r>
              <a:rPr lang="zh-CN" altLang="en-US" sz="2000" dirty="0" smtClean="0">
                <a:solidFill>
                  <a:srgbClr val="0070C0"/>
                </a:solidFill>
              </a:rPr>
              <a:t>一</a:t>
            </a:r>
            <a:r>
              <a:rPr lang="en-US" altLang="zh-CN" sz="2000" dirty="0" smtClean="0">
                <a:solidFill>
                  <a:srgbClr val="0070C0"/>
                </a:solidFill>
              </a:rPr>
              <a:t>.</a:t>
            </a:r>
            <a:r>
              <a:rPr lang="zh-CN" altLang="en-US" sz="2000" dirty="0" smtClean="0">
                <a:solidFill>
                  <a:srgbClr val="0070C0"/>
                </a:solidFill>
              </a:rPr>
              <a:t>不屈服于自然、社会和挫折、困难，顽强地</a:t>
            </a:r>
            <a:r>
              <a:rPr lang="zh-CN" altLang="zh-CN" sz="2000" dirty="0" smtClean="0">
                <a:solidFill>
                  <a:srgbClr val="0070C0"/>
                </a:solidFill>
              </a:rPr>
              <a:t>抵抗</a:t>
            </a:r>
            <a:r>
              <a:rPr lang="zh-CN" altLang="zh-CN" sz="2000" dirty="0">
                <a:solidFill>
                  <a:srgbClr val="0070C0"/>
                </a:solidFill>
              </a:rPr>
              <a:t>失败。</a:t>
            </a:r>
          </a:p>
          <a:p>
            <a:r>
              <a:rPr lang="en-US" altLang="zh-CN" sz="2000" dirty="0">
                <a:solidFill>
                  <a:srgbClr val="0070C0"/>
                </a:solidFill>
              </a:rPr>
              <a:t>    </a:t>
            </a:r>
            <a:r>
              <a:rPr lang="zh-CN" altLang="en-US" sz="2000" dirty="0" smtClean="0">
                <a:solidFill>
                  <a:srgbClr val="0070C0"/>
                </a:solidFill>
              </a:rPr>
              <a:t>    </a:t>
            </a:r>
            <a:r>
              <a:rPr lang="zh-CN" altLang="zh-CN" sz="2000" dirty="0" smtClean="0">
                <a:solidFill>
                  <a:srgbClr val="0070C0"/>
                </a:solidFill>
              </a:rPr>
              <a:t>作为</a:t>
            </a:r>
            <a:r>
              <a:rPr lang="zh-CN" altLang="zh-CN" sz="2000" dirty="0">
                <a:solidFill>
                  <a:srgbClr val="0070C0"/>
                </a:solidFill>
              </a:rPr>
              <a:t>一个在过去</a:t>
            </a:r>
            <a:r>
              <a:rPr lang="en-US" altLang="zh-CN" sz="2000" dirty="0">
                <a:solidFill>
                  <a:srgbClr val="0070C0"/>
                </a:solidFill>
              </a:rPr>
              <a:t>84</a:t>
            </a:r>
            <a:r>
              <a:rPr lang="zh-CN" altLang="zh-CN" sz="2000" dirty="0">
                <a:solidFill>
                  <a:srgbClr val="0070C0"/>
                </a:solidFill>
              </a:rPr>
              <a:t>天都没打</a:t>
            </a:r>
            <a:r>
              <a:rPr lang="zh-CN" altLang="zh-CN" sz="2000" dirty="0" smtClean="0">
                <a:solidFill>
                  <a:srgbClr val="0070C0"/>
                </a:solidFill>
              </a:rPr>
              <a:t>着鱼</a:t>
            </a:r>
            <a:r>
              <a:rPr lang="zh-CN" altLang="zh-CN" sz="2000" dirty="0">
                <a:solidFill>
                  <a:srgbClr val="0070C0"/>
                </a:solidFill>
              </a:rPr>
              <a:t>的老渔夫，</a:t>
            </a:r>
            <a:r>
              <a:rPr lang="zh-CN" altLang="zh-CN" sz="2000" dirty="0">
                <a:solidFill>
                  <a:srgbClr val="FF0000"/>
                </a:solidFill>
              </a:rPr>
              <a:t>桑迪亚哥不断与失败抗争</a:t>
            </a:r>
            <a:r>
              <a:rPr lang="zh-CN" altLang="zh-CN" sz="2000" dirty="0">
                <a:solidFill>
                  <a:srgbClr val="0070C0"/>
                </a:solidFill>
              </a:rPr>
              <a:t>。他从来就没有向失败低过头。他要去他从来没有去过的远海，满是希望地能够捕到大鱼。</a:t>
            </a:r>
            <a:r>
              <a:rPr lang="zh-CN" altLang="zh-CN" sz="2000" dirty="0">
                <a:solidFill>
                  <a:srgbClr val="FF0000"/>
                </a:solidFill>
              </a:rPr>
              <a:t>虽然精疲力尽，</a:t>
            </a:r>
            <a:r>
              <a:rPr lang="zh-CN" altLang="zh-CN" sz="2000" dirty="0">
                <a:solidFill>
                  <a:srgbClr val="0070C0"/>
                </a:solidFill>
              </a:rPr>
              <a:t>但是他和大马林鱼搏斗了三天三夜，并</a:t>
            </a:r>
            <a:r>
              <a:rPr lang="zh-CN" altLang="zh-CN" sz="2000" dirty="0">
                <a:solidFill>
                  <a:srgbClr val="FF0000"/>
                </a:solidFill>
              </a:rPr>
              <a:t>终于战胜了马林</a:t>
            </a:r>
            <a:r>
              <a:rPr lang="zh-CN" altLang="zh-CN" sz="2000" dirty="0">
                <a:solidFill>
                  <a:srgbClr val="0070C0"/>
                </a:solidFill>
              </a:rPr>
              <a:t>鱼。</a:t>
            </a:r>
            <a:r>
              <a:rPr lang="zh-CN" altLang="zh-CN" sz="2000" dirty="0">
                <a:solidFill>
                  <a:srgbClr val="FF0000"/>
                </a:solidFill>
              </a:rPr>
              <a:t>当其遇上不屈不挠的鲨鱼时，明知道胜利无望，但却毫不妥协</a:t>
            </a:r>
            <a:r>
              <a:rPr lang="zh-CN" altLang="zh-CN" sz="2000" dirty="0">
                <a:solidFill>
                  <a:srgbClr val="0070C0"/>
                </a:solidFill>
              </a:rPr>
              <a:t>。他当然不是一个满血复活打不死的勇士，他疲惫，他抽筋，他眼花。然而</a:t>
            </a:r>
            <a:r>
              <a:rPr lang="zh-CN" altLang="zh-CN" sz="2000" dirty="0">
                <a:solidFill>
                  <a:srgbClr val="FF0000"/>
                </a:solidFill>
              </a:rPr>
              <a:t>他有很多方法为自己鼓劲加油：</a:t>
            </a:r>
            <a:r>
              <a:rPr lang="zh-CN" altLang="zh-CN" sz="2000" dirty="0">
                <a:solidFill>
                  <a:srgbClr val="0070C0"/>
                </a:solidFill>
              </a:rPr>
              <a:t>他会想起他的年轻，他曾拥有的毅力与力量；他觉得不能让马诺林看不起自己，他要证明自己是一个良好价值观的榜样；他要与他景仰的英雄迪马吉奥比赛一下</a:t>
            </a:r>
            <a:r>
              <a:rPr lang="zh-CN" altLang="zh-CN" sz="2000" dirty="0" smtClean="0">
                <a:solidFill>
                  <a:srgbClr val="0070C0"/>
                </a:solidFill>
              </a:rPr>
              <a:t>。</a:t>
            </a:r>
            <a:r>
              <a:rPr lang="zh-CN" altLang="en-US" sz="2000" dirty="0" smtClean="0">
                <a:solidFill>
                  <a:srgbClr val="0070C0"/>
                </a:solidFill>
              </a:rPr>
              <a:t>        </a:t>
            </a:r>
            <a:endParaRPr lang="en-US" altLang="zh-CN" sz="2000" dirty="0" smtClean="0">
              <a:solidFill>
                <a:srgbClr val="0070C0"/>
              </a:solidFill>
            </a:endParaRPr>
          </a:p>
          <a:p>
            <a:r>
              <a:rPr lang="zh-CN" altLang="en-US" sz="2000" dirty="0">
                <a:solidFill>
                  <a:srgbClr val="0070C0"/>
                </a:solidFill>
              </a:rPr>
              <a:t> </a:t>
            </a:r>
            <a:r>
              <a:rPr lang="zh-CN" altLang="en-US" sz="2000" dirty="0" smtClean="0">
                <a:solidFill>
                  <a:srgbClr val="0070C0"/>
                </a:solidFill>
              </a:rPr>
              <a:t>       </a:t>
            </a:r>
            <a:r>
              <a:rPr lang="zh-CN" altLang="zh-CN" sz="2000" dirty="0" smtClean="0">
                <a:solidFill>
                  <a:srgbClr val="FF0000"/>
                </a:solidFill>
              </a:rPr>
              <a:t>桑迪亚哥</a:t>
            </a:r>
            <a:r>
              <a:rPr lang="zh-CN" altLang="zh-CN" sz="2000" dirty="0">
                <a:solidFill>
                  <a:srgbClr val="FF0000"/>
                </a:solidFill>
              </a:rPr>
              <a:t>所象征的是一个人在向生存挑战。</a:t>
            </a:r>
            <a:r>
              <a:rPr lang="zh-CN" altLang="zh-CN" sz="2000" dirty="0">
                <a:solidFill>
                  <a:srgbClr val="0070C0"/>
                </a:solidFill>
              </a:rPr>
              <a:t>没有人能够逃脱死亡，正如桑迪亚哥要把一条</a:t>
            </a:r>
            <a:r>
              <a:rPr lang="en-US" altLang="zh-CN" sz="2000" dirty="0">
                <a:solidFill>
                  <a:srgbClr val="0070C0"/>
                </a:solidFill>
              </a:rPr>
              <a:t>1500</a:t>
            </a:r>
            <a:r>
              <a:rPr lang="zh-CN" altLang="zh-CN" sz="2000" dirty="0">
                <a:solidFill>
                  <a:srgbClr val="0070C0"/>
                </a:solidFill>
              </a:rPr>
              <a:t>磅的大马林鱼拖回来是多么的渺茫。然而，</a:t>
            </a:r>
            <a:r>
              <a:rPr lang="zh-CN" altLang="zh-CN" sz="2000" dirty="0">
                <a:solidFill>
                  <a:srgbClr val="FF0000"/>
                </a:solidFill>
              </a:rPr>
              <a:t>通过桑迪亚哥的抗争，海明威要证明的不是要逃脱死亡，而是生命的意义。</a:t>
            </a:r>
            <a:r>
              <a:rPr lang="zh-CN" altLang="zh-CN" sz="2000" dirty="0">
                <a:solidFill>
                  <a:srgbClr val="0070C0"/>
                </a:solidFill>
              </a:rPr>
              <a:t>这也就是桑迪亚哥在他和马林鱼搏斗的最后对自己说：一个人可以被毁灭，但不能被打败</a:t>
            </a:r>
            <a:r>
              <a:rPr lang="zh-CN" altLang="zh-CN" sz="2000" dirty="0" smtClean="0">
                <a:solidFill>
                  <a:srgbClr val="0070C0"/>
                </a:solidFill>
              </a:rPr>
              <a:t>。换言之</a:t>
            </a:r>
            <a:r>
              <a:rPr lang="zh-CN" altLang="zh-CN" sz="2000" dirty="0">
                <a:solidFill>
                  <a:srgbClr val="0070C0"/>
                </a:solidFill>
              </a:rPr>
              <a:t>，战胜必然性并不能定义一个人，而是对抗必然性。从这一点来说，桑迪亚哥的悲剧意义与古希腊悲剧具有同等意义。于是，对手愈强大，就愈能证明了自己</a:t>
            </a:r>
            <a:r>
              <a:rPr lang="zh-CN" altLang="zh-CN" sz="2000" dirty="0" smtClean="0">
                <a:solidFill>
                  <a:srgbClr val="0070C0"/>
                </a:solidFill>
              </a:rPr>
              <a:t>。</a:t>
            </a:r>
            <a:endParaRPr lang="zh-CN" altLang="zh-CN" sz="2000" dirty="0">
              <a:solidFill>
                <a:srgbClr val="0070C0"/>
              </a:solidFill>
            </a:endParaRPr>
          </a:p>
        </p:txBody>
      </p:sp>
    </p:spTree>
    <p:extLst>
      <p:ext uri="{BB962C8B-B14F-4D97-AF65-F5344CB8AC3E}">
        <p14:creationId xmlns:p14="http://schemas.microsoft.com/office/powerpoint/2010/main" val="534259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5360" y="476672"/>
            <a:ext cx="11593288" cy="5539978"/>
          </a:xfrm>
          <a:prstGeom prst="rect">
            <a:avLst/>
          </a:prstGeom>
          <a:noFill/>
          <a:ln w="3175">
            <a:solidFill>
              <a:srgbClr val="0070C0"/>
            </a:solidFill>
          </a:ln>
        </p:spPr>
        <p:txBody>
          <a:bodyPr wrap="square" rtlCol="0">
            <a:spAutoFit/>
          </a:bodyPr>
          <a:lstStyle/>
          <a:p>
            <a:r>
              <a:rPr lang="zh-CN" altLang="zh-CN" sz="2800" dirty="0">
                <a:solidFill>
                  <a:srgbClr val="0070C0"/>
                </a:solidFill>
              </a:rPr>
              <a:t>其二，</a:t>
            </a:r>
            <a:r>
              <a:rPr lang="zh-CN" altLang="zh-CN" sz="2800" dirty="0" smtClean="0">
                <a:solidFill>
                  <a:srgbClr val="0070C0"/>
                </a:solidFill>
              </a:rPr>
              <a:t>维护尊严</a:t>
            </a:r>
            <a:r>
              <a:rPr lang="zh-CN" altLang="zh-CN" sz="2800" dirty="0">
                <a:solidFill>
                  <a:srgbClr val="0070C0"/>
                </a:solidFill>
              </a:rPr>
              <a:t>。</a:t>
            </a:r>
          </a:p>
          <a:p>
            <a:r>
              <a:rPr lang="en-US" altLang="zh-CN" sz="2800" dirty="0" smtClean="0">
                <a:solidFill>
                  <a:srgbClr val="0070C0"/>
                </a:solidFill>
              </a:rPr>
              <a:t>      </a:t>
            </a:r>
            <a:r>
              <a:rPr lang="zh-CN" altLang="zh-CN" sz="2800" dirty="0" smtClean="0">
                <a:solidFill>
                  <a:srgbClr val="0070C0"/>
                </a:solidFill>
              </a:rPr>
              <a:t>就是</a:t>
            </a:r>
            <a:r>
              <a:rPr lang="zh-CN" altLang="zh-CN" sz="2800" dirty="0">
                <a:solidFill>
                  <a:srgbClr val="0070C0"/>
                </a:solidFill>
              </a:rPr>
              <a:t>其尊严</a:t>
            </a:r>
            <a:r>
              <a:rPr lang="zh-CN" altLang="zh-CN" sz="2800" dirty="0" smtClean="0">
                <a:solidFill>
                  <a:srgbClr val="0070C0"/>
                </a:solidFill>
              </a:rPr>
              <a:t>。桑迪亚哥</a:t>
            </a:r>
            <a:r>
              <a:rPr lang="zh-CN" altLang="zh-CN" sz="2800" dirty="0">
                <a:solidFill>
                  <a:srgbClr val="0070C0"/>
                </a:solidFill>
              </a:rPr>
              <a:t>的尊严在小说里被描绘成激发他成为一个伟大的人的唯一内驱力，如果我们承认他是一个伟大的人的话。正是尊严使他能够在如此极度耗费体力精神的三天茫茫海洋中坚持，也是尊严让他与鱼斗，与鲨斗，或者说与自己斗，他要战胜他的软弱，战胜他的犹疑。但是</a:t>
            </a:r>
            <a:r>
              <a:rPr lang="zh-CN" altLang="zh-CN" sz="2800" dirty="0" smtClean="0">
                <a:solidFill>
                  <a:srgbClr val="0070C0"/>
                </a:solidFill>
              </a:rPr>
              <a:t>，尊严</a:t>
            </a:r>
            <a:r>
              <a:rPr lang="zh-CN" altLang="zh-CN" sz="2800" dirty="0">
                <a:solidFill>
                  <a:srgbClr val="0070C0"/>
                </a:solidFill>
              </a:rPr>
              <a:t>并非使桑迪亚哥变成一个超越实际的虚幻的人，尊严使他更能够成为他自己。故事开始时，当马诺林告诉他，他是最好的渔夫时，桑迪亚哥谦逊地否认了这一点。我们并不能因为别人赞美自己，自己就迷失了自我。桑迪亚哥不会。</a:t>
            </a:r>
            <a:r>
              <a:rPr lang="zh-CN" altLang="zh-CN" sz="2800" dirty="0">
                <a:solidFill>
                  <a:srgbClr val="FF0000"/>
                </a:solidFill>
              </a:rPr>
              <a:t>桑迪亚哥的尊严让他成为他自己，一个男人，一个渔夫。他必须杀死马林鱼，是想告诉马诺林“一个人能做什么，能够忍受什么”。桑迪亚哥在尊严与谦逊之间找到了一种平衡，谦逊并不是丢脸，它也不会让你的尊严真正损失什么。</a:t>
            </a:r>
          </a:p>
          <a:p>
            <a:endParaRPr lang="zh-CN" altLang="zh-CN" dirty="0"/>
          </a:p>
        </p:txBody>
      </p:sp>
    </p:spTree>
    <p:extLst>
      <p:ext uri="{BB962C8B-B14F-4D97-AF65-F5344CB8AC3E}">
        <p14:creationId xmlns:p14="http://schemas.microsoft.com/office/powerpoint/2010/main" val="1087828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368" y="548680"/>
            <a:ext cx="11305256" cy="5693866"/>
          </a:xfrm>
          <a:prstGeom prst="rect">
            <a:avLst/>
          </a:prstGeom>
          <a:noFill/>
          <a:ln>
            <a:solidFill>
              <a:srgbClr val="0070C0"/>
            </a:solidFill>
          </a:ln>
        </p:spPr>
        <p:txBody>
          <a:bodyPr wrap="square" rtlCol="0">
            <a:spAutoFit/>
          </a:bodyPr>
          <a:lstStyle/>
          <a:p>
            <a:r>
              <a:rPr lang="zh-CN" altLang="zh-CN" sz="2800" dirty="0">
                <a:solidFill>
                  <a:srgbClr val="0070C0"/>
                </a:solidFill>
              </a:rPr>
              <a:t>其三，</a:t>
            </a:r>
            <a:r>
              <a:rPr lang="zh-CN" altLang="zh-CN" sz="2800" dirty="0" smtClean="0">
                <a:solidFill>
                  <a:srgbClr val="0070C0"/>
                </a:solidFill>
              </a:rPr>
              <a:t>歌颂</a:t>
            </a:r>
            <a:r>
              <a:rPr lang="zh-CN" altLang="en-US" sz="2800" dirty="0" smtClean="0">
                <a:solidFill>
                  <a:srgbClr val="0070C0"/>
                </a:solidFill>
              </a:rPr>
              <a:t>温情</a:t>
            </a:r>
            <a:r>
              <a:rPr lang="zh-CN" altLang="zh-CN" sz="2800" dirty="0" smtClean="0">
                <a:solidFill>
                  <a:srgbClr val="0070C0"/>
                </a:solidFill>
              </a:rPr>
              <a:t>。</a:t>
            </a:r>
            <a:endParaRPr lang="zh-CN" altLang="zh-CN" sz="2800" dirty="0">
              <a:solidFill>
                <a:srgbClr val="0070C0"/>
              </a:solidFill>
            </a:endParaRPr>
          </a:p>
          <a:p>
            <a:r>
              <a:rPr lang="zh-CN" altLang="en-US" sz="2800" dirty="0" smtClean="0">
                <a:solidFill>
                  <a:srgbClr val="0070C0"/>
                </a:solidFill>
              </a:rPr>
              <a:t>     </a:t>
            </a:r>
            <a:r>
              <a:rPr lang="zh-CN" altLang="zh-CN" sz="2800" dirty="0" smtClean="0">
                <a:solidFill>
                  <a:srgbClr val="0070C0"/>
                </a:solidFill>
              </a:rPr>
              <a:t>桑迪亚哥</a:t>
            </a:r>
            <a:r>
              <a:rPr lang="zh-CN" altLang="zh-CN" sz="2800" dirty="0">
                <a:solidFill>
                  <a:srgbClr val="0070C0"/>
                </a:solidFill>
              </a:rPr>
              <a:t>与马诺林</a:t>
            </a:r>
            <a:r>
              <a:rPr lang="zh-CN" altLang="zh-CN" sz="2800" dirty="0" smtClean="0">
                <a:solidFill>
                  <a:srgbClr val="0070C0"/>
                </a:solidFill>
              </a:rPr>
              <a:t>之间</a:t>
            </a:r>
            <a:r>
              <a:rPr lang="zh-CN" altLang="en-US" sz="2800" dirty="0" smtClean="0">
                <a:solidFill>
                  <a:srgbClr val="0070C0"/>
                </a:solidFill>
              </a:rPr>
              <a:t>的温情</a:t>
            </a:r>
            <a:r>
              <a:rPr lang="zh-CN" altLang="zh-CN" sz="2800" dirty="0" smtClean="0">
                <a:solidFill>
                  <a:srgbClr val="0070C0"/>
                </a:solidFill>
              </a:rPr>
              <a:t>是</a:t>
            </a:r>
            <a:r>
              <a:rPr lang="zh-CN" altLang="zh-CN" sz="2800" dirty="0">
                <a:solidFill>
                  <a:srgbClr val="0070C0"/>
                </a:solidFill>
              </a:rPr>
              <a:t>老桑战胜大马林鱼的重要因素</a:t>
            </a:r>
            <a:r>
              <a:rPr lang="zh-CN" altLang="zh-CN" sz="2800" dirty="0" smtClean="0">
                <a:solidFill>
                  <a:srgbClr val="0070C0"/>
                </a:solidFill>
              </a:rPr>
              <a:t>。</a:t>
            </a:r>
            <a:r>
              <a:rPr lang="zh-CN" altLang="en-US" sz="2800" dirty="0" smtClean="0">
                <a:solidFill>
                  <a:srgbClr val="0070C0"/>
                </a:solidFill>
              </a:rPr>
              <a:t>你可曾想过</a:t>
            </a:r>
            <a:r>
              <a:rPr lang="zh-CN" altLang="zh-CN" sz="2800" dirty="0" smtClean="0">
                <a:solidFill>
                  <a:srgbClr val="0070C0"/>
                </a:solidFill>
              </a:rPr>
              <a:t>如果</a:t>
            </a:r>
            <a:r>
              <a:rPr lang="zh-CN" altLang="zh-CN" sz="2800" dirty="0">
                <a:solidFill>
                  <a:srgbClr val="0070C0"/>
                </a:solidFill>
              </a:rPr>
              <a:t>没有</a:t>
            </a:r>
            <a:r>
              <a:rPr lang="zh-CN" altLang="zh-CN" sz="2800" dirty="0" smtClean="0">
                <a:solidFill>
                  <a:srgbClr val="0070C0"/>
                </a:solidFill>
              </a:rPr>
              <a:t>了</a:t>
            </a:r>
            <a:r>
              <a:rPr lang="zh-CN" altLang="en-US" sz="2800" dirty="0" smtClean="0">
                <a:solidFill>
                  <a:srgbClr val="0070C0"/>
                </a:solidFill>
              </a:rPr>
              <a:t>马诺林那老人的生活会是什么样子吗？马诺林是桑地亚哥</a:t>
            </a:r>
            <a:r>
              <a:rPr lang="zh-CN" altLang="zh-CN" sz="2800" dirty="0" smtClean="0">
                <a:solidFill>
                  <a:srgbClr val="0070C0"/>
                </a:solidFill>
              </a:rPr>
              <a:t>的</a:t>
            </a:r>
            <a:r>
              <a:rPr lang="zh-CN" altLang="zh-CN" sz="2800" dirty="0">
                <a:solidFill>
                  <a:srgbClr val="0070C0"/>
                </a:solidFill>
              </a:rPr>
              <a:t>徒弟，从五岁起就</a:t>
            </a:r>
            <a:r>
              <a:rPr lang="zh-CN" altLang="zh-CN" sz="2800" dirty="0" smtClean="0">
                <a:solidFill>
                  <a:srgbClr val="0070C0"/>
                </a:solidFill>
              </a:rPr>
              <a:t>跟着</a:t>
            </a:r>
            <a:r>
              <a:rPr lang="zh-CN" altLang="en-US" sz="2800" dirty="0" smtClean="0">
                <a:solidFill>
                  <a:srgbClr val="0070C0"/>
                </a:solidFill>
              </a:rPr>
              <a:t>桑地亚哥</a:t>
            </a:r>
            <a:r>
              <a:rPr lang="zh-CN" altLang="zh-CN" sz="2800" dirty="0" smtClean="0">
                <a:solidFill>
                  <a:srgbClr val="0070C0"/>
                </a:solidFill>
              </a:rPr>
              <a:t>打鱼。</a:t>
            </a:r>
            <a:r>
              <a:rPr lang="zh-CN" altLang="en-US" sz="2800" dirty="0" smtClean="0">
                <a:solidFill>
                  <a:srgbClr val="0070C0"/>
                </a:solidFill>
              </a:rPr>
              <a:t>桑地亚哥</a:t>
            </a:r>
            <a:r>
              <a:rPr lang="zh-CN" altLang="zh-CN" sz="2800" dirty="0" smtClean="0">
                <a:solidFill>
                  <a:srgbClr val="0070C0"/>
                </a:solidFill>
              </a:rPr>
              <a:t>指导</a:t>
            </a:r>
            <a:r>
              <a:rPr lang="zh-CN" altLang="zh-CN" sz="2800" dirty="0">
                <a:solidFill>
                  <a:srgbClr val="0070C0"/>
                </a:solidFill>
              </a:rPr>
              <a:t>他，伴他长大</a:t>
            </a:r>
            <a:r>
              <a:rPr lang="zh-CN" altLang="zh-CN" sz="2800" dirty="0" smtClean="0">
                <a:solidFill>
                  <a:srgbClr val="0070C0"/>
                </a:solidFill>
              </a:rPr>
              <a:t>。</a:t>
            </a:r>
            <a:r>
              <a:rPr lang="zh-CN" altLang="en-US" sz="2800" dirty="0" smtClean="0">
                <a:solidFill>
                  <a:srgbClr val="0070C0"/>
                </a:solidFill>
              </a:rPr>
              <a:t>马诺林</a:t>
            </a:r>
            <a:r>
              <a:rPr lang="zh-CN" altLang="zh-CN" sz="2800" dirty="0" smtClean="0">
                <a:solidFill>
                  <a:srgbClr val="0070C0"/>
                </a:solidFill>
              </a:rPr>
              <a:t>常常给</a:t>
            </a:r>
            <a:r>
              <a:rPr lang="zh-CN" altLang="en-US" sz="2800" dirty="0" smtClean="0">
                <a:solidFill>
                  <a:srgbClr val="0070C0"/>
                </a:solidFill>
              </a:rPr>
              <a:t>桑地亚哥</a:t>
            </a:r>
            <a:r>
              <a:rPr lang="zh-CN" altLang="zh-CN" sz="2800" dirty="0" smtClean="0">
                <a:solidFill>
                  <a:srgbClr val="0070C0"/>
                </a:solidFill>
              </a:rPr>
              <a:t>带来</a:t>
            </a:r>
            <a:r>
              <a:rPr lang="zh-CN" altLang="zh-CN" sz="2800" dirty="0">
                <a:solidFill>
                  <a:srgbClr val="0070C0"/>
                </a:solidFill>
              </a:rPr>
              <a:t>吃的，穿的，帮助他扛扛桅杆</a:t>
            </a:r>
            <a:r>
              <a:rPr lang="zh-CN" altLang="zh-CN" sz="2800" dirty="0" smtClean="0">
                <a:solidFill>
                  <a:srgbClr val="0070C0"/>
                </a:solidFill>
              </a:rPr>
              <a:t>。同学</a:t>
            </a:r>
            <a:r>
              <a:rPr lang="zh-CN" altLang="zh-CN" sz="2800" dirty="0">
                <a:solidFill>
                  <a:srgbClr val="0070C0"/>
                </a:solidFill>
              </a:rPr>
              <a:t>还给老桑带来了精神上的慰藉</a:t>
            </a:r>
            <a:r>
              <a:rPr lang="zh-CN" altLang="zh-CN" sz="2800" dirty="0" smtClean="0">
                <a:solidFill>
                  <a:srgbClr val="0070C0"/>
                </a:solidFill>
              </a:rPr>
              <a:t>。</a:t>
            </a:r>
            <a:endParaRPr lang="en-US" altLang="zh-CN" sz="2800" dirty="0" smtClean="0">
              <a:solidFill>
                <a:srgbClr val="0070C0"/>
              </a:solidFill>
            </a:endParaRPr>
          </a:p>
          <a:p>
            <a:r>
              <a:rPr lang="zh-CN" altLang="en-US" sz="2800" dirty="0">
                <a:solidFill>
                  <a:srgbClr val="0070C0"/>
                </a:solidFill>
              </a:rPr>
              <a:t> </a:t>
            </a:r>
            <a:r>
              <a:rPr lang="zh-CN" altLang="en-US" sz="2800" dirty="0" smtClean="0">
                <a:solidFill>
                  <a:srgbClr val="0070C0"/>
                </a:solidFill>
              </a:rPr>
              <a:t>     </a:t>
            </a:r>
            <a:r>
              <a:rPr lang="zh-CN" altLang="zh-CN" sz="2800" dirty="0" smtClean="0">
                <a:solidFill>
                  <a:srgbClr val="FF0000"/>
                </a:solidFill>
              </a:rPr>
              <a:t>虽然</a:t>
            </a:r>
            <a:r>
              <a:rPr lang="zh-CN" altLang="zh-CN" sz="2800" dirty="0">
                <a:solidFill>
                  <a:srgbClr val="FF0000"/>
                </a:solidFill>
              </a:rPr>
              <a:t>小说中大部分</a:t>
            </a:r>
            <a:r>
              <a:rPr lang="zh-CN" altLang="zh-CN" sz="2800" dirty="0" smtClean="0">
                <a:solidFill>
                  <a:srgbClr val="FF0000"/>
                </a:solidFill>
              </a:rPr>
              <a:t>时间</a:t>
            </a:r>
            <a:r>
              <a:rPr lang="zh-CN" altLang="en-US" sz="2800" dirty="0" smtClean="0">
                <a:solidFill>
                  <a:srgbClr val="FF0000"/>
                </a:solidFill>
              </a:rPr>
              <a:t>马诺林</a:t>
            </a:r>
            <a:r>
              <a:rPr lang="zh-CN" altLang="zh-CN" sz="2800" dirty="0" smtClean="0">
                <a:solidFill>
                  <a:srgbClr val="FF0000"/>
                </a:solidFill>
              </a:rPr>
              <a:t>都</a:t>
            </a:r>
            <a:r>
              <a:rPr lang="zh-CN" altLang="zh-CN" sz="2800" dirty="0">
                <a:solidFill>
                  <a:srgbClr val="FF0000"/>
                </a:solidFill>
              </a:rPr>
              <a:t>是缺失的，但是桑迪亚哥知道马诺林总是在那个确定的地方的。在小说里，桑迪亚哥是一个多么孤独的人！妻子去世，独自生活与打鱼。即使这样，正如他不屈服与死亡，他也不屈服与孤独。他有大自然中的朋友：飞鱼是他的朋友，马林鱼是他</a:t>
            </a:r>
            <a:r>
              <a:rPr lang="zh-CN" altLang="zh-CN" sz="2800" dirty="0" smtClean="0">
                <a:solidFill>
                  <a:srgbClr val="FF0000"/>
                </a:solidFill>
              </a:rPr>
              <a:t>的</a:t>
            </a:r>
            <a:r>
              <a:rPr lang="zh-CN" altLang="en-US" sz="2800" dirty="0" smtClean="0">
                <a:solidFill>
                  <a:srgbClr val="FF0000"/>
                </a:solidFill>
              </a:rPr>
              <a:t>亲人</a:t>
            </a:r>
            <a:r>
              <a:rPr lang="zh-CN" altLang="zh-CN" sz="2800" dirty="0" smtClean="0">
                <a:solidFill>
                  <a:srgbClr val="FF0000"/>
                </a:solidFill>
              </a:rPr>
              <a:t>，</a:t>
            </a:r>
            <a:r>
              <a:rPr lang="zh-CN" altLang="zh-CN" sz="2800" dirty="0">
                <a:solidFill>
                  <a:srgbClr val="FF0000"/>
                </a:solidFill>
              </a:rPr>
              <a:t>星星是他遥远的朋友，大海是他爱着的女人。他对自己说话，他对自己受伤的左手说话，仿佛马诺林坐在身边。最终，那真实</a:t>
            </a:r>
            <a:r>
              <a:rPr lang="zh-CN" altLang="zh-CN" sz="2800" dirty="0" smtClean="0">
                <a:solidFill>
                  <a:srgbClr val="FF0000"/>
                </a:solidFill>
              </a:rPr>
              <a:t>的</a:t>
            </a:r>
            <a:r>
              <a:rPr lang="zh-CN" altLang="en-US" sz="2800" dirty="0" smtClean="0">
                <a:solidFill>
                  <a:srgbClr val="FF0000"/>
                </a:solidFill>
              </a:rPr>
              <a:t>温情</a:t>
            </a:r>
            <a:r>
              <a:rPr lang="zh-CN" altLang="zh-CN" sz="2800" dirty="0" smtClean="0">
                <a:solidFill>
                  <a:srgbClr val="FF0000"/>
                </a:solidFill>
              </a:rPr>
              <a:t>以及</a:t>
            </a:r>
            <a:r>
              <a:rPr lang="zh-CN" altLang="zh-CN" sz="2800" dirty="0">
                <a:solidFill>
                  <a:srgbClr val="FF0000"/>
                </a:solidFill>
              </a:rPr>
              <a:t>想象中的友谊让桑迪亚哥完成了可能陷入自我怜悯的突围</a:t>
            </a:r>
            <a:r>
              <a:rPr lang="zh-CN" altLang="zh-CN" sz="2800" dirty="0" smtClean="0">
                <a:solidFill>
                  <a:srgbClr val="FF0000"/>
                </a:solidFill>
              </a:rPr>
              <a:t>。</a:t>
            </a:r>
            <a:endParaRPr lang="zh-CN" altLang="zh-CN" sz="2800" dirty="0">
              <a:solidFill>
                <a:srgbClr val="FF0000"/>
              </a:solidFill>
            </a:endParaRPr>
          </a:p>
        </p:txBody>
      </p:sp>
    </p:spTree>
    <p:extLst>
      <p:ext uri="{BB962C8B-B14F-4D97-AF65-F5344CB8AC3E}">
        <p14:creationId xmlns:p14="http://schemas.microsoft.com/office/powerpoint/2010/main" val="1021484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352" y="476672"/>
            <a:ext cx="11593288" cy="5262979"/>
          </a:xfrm>
          <a:prstGeom prst="rect">
            <a:avLst/>
          </a:prstGeom>
          <a:noFill/>
          <a:ln w="3175">
            <a:solidFill>
              <a:srgbClr val="0070C0"/>
            </a:solidFill>
          </a:ln>
        </p:spPr>
        <p:txBody>
          <a:bodyPr wrap="square" rtlCol="0">
            <a:spAutoFit/>
          </a:bodyPr>
          <a:lstStyle/>
          <a:p>
            <a:r>
              <a:rPr lang="zh-CN" altLang="zh-CN" sz="2400" dirty="0">
                <a:solidFill>
                  <a:srgbClr val="0070C0"/>
                </a:solidFill>
              </a:rPr>
              <a:t>其四，青春与老年</a:t>
            </a:r>
          </a:p>
          <a:p>
            <a:r>
              <a:rPr lang="zh-CN" altLang="en-US" sz="2400" dirty="0" smtClean="0">
                <a:solidFill>
                  <a:srgbClr val="FF0000"/>
                </a:solidFill>
              </a:rPr>
              <a:t>       </a:t>
            </a:r>
            <a:r>
              <a:rPr lang="zh-CN" altLang="zh-CN" sz="2400" dirty="0" smtClean="0">
                <a:solidFill>
                  <a:srgbClr val="FF0000"/>
                </a:solidFill>
              </a:rPr>
              <a:t>小说</a:t>
            </a:r>
            <a:r>
              <a:rPr lang="zh-CN" altLang="zh-CN" sz="2400" dirty="0">
                <a:solidFill>
                  <a:srgbClr val="FF0000"/>
                </a:solidFill>
              </a:rPr>
              <a:t>题目《老人与海》本身便暗示了老年在主题中的关键性。小说中两个主要人物</a:t>
            </a:r>
            <a:r>
              <a:rPr lang="en-US" altLang="zh-CN" sz="2400" dirty="0">
                <a:solidFill>
                  <a:srgbClr val="FF0000"/>
                </a:solidFill>
              </a:rPr>
              <a:t>-</a:t>
            </a:r>
            <a:r>
              <a:rPr lang="zh-CN" altLang="zh-CN" sz="2400" dirty="0">
                <a:solidFill>
                  <a:srgbClr val="FF0000"/>
                </a:solidFill>
              </a:rPr>
              <a:t>桑迪亚哥与马诺林代表着老年与青春以及两者之间的和谐发展：一方缺失的也是另一方拥有的。</a:t>
            </a:r>
            <a:r>
              <a:rPr lang="zh-CN" altLang="zh-CN" sz="2400" dirty="0">
                <a:solidFill>
                  <a:srgbClr val="0070C0"/>
                </a:solidFill>
              </a:rPr>
              <a:t>比如马诺林的精力与热情为老人提供了吃穿用度以及鼓励；与此相反，老人的经验与智慧却是马诺林所缺失的。桑迪亚哥讲的故事、桑迪亚哥捕鱼的技艺都是马诺林喜欢并且去学习的。桑迪亚哥更像一个导师，无论在生存层次的捕鱼技巧方面，还是在面对困难的人生方面。你看，他去遥远的海上去捕鱼本身就是希望给马诺林树立一个榜样，告诉他“一个男人能做什么”。</a:t>
            </a:r>
          </a:p>
          <a:p>
            <a:r>
              <a:rPr lang="en-US" altLang="zh-CN" sz="2400" dirty="0" smtClean="0">
                <a:solidFill>
                  <a:srgbClr val="0070C0"/>
                </a:solidFill>
              </a:rPr>
              <a:t>       </a:t>
            </a:r>
            <a:r>
              <a:rPr lang="zh-CN" altLang="zh-CN" sz="2400" dirty="0" smtClean="0">
                <a:solidFill>
                  <a:srgbClr val="FF0000"/>
                </a:solidFill>
              </a:rPr>
              <a:t>桑迪亚哥</a:t>
            </a:r>
            <a:r>
              <a:rPr lang="zh-CN" altLang="zh-CN" sz="2400" dirty="0">
                <a:solidFill>
                  <a:srgbClr val="FF0000"/>
                </a:solidFill>
              </a:rPr>
              <a:t>的</a:t>
            </a:r>
            <a:r>
              <a:rPr lang="zh-CN" altLang="zh-CN" sz="2400" dirty="0" smtClean="0">
                <a:solidFill>
                  <a:srgbClr val="FF0000"/>
                </a:solidFill>
              </a:rPr>
              <a:t>年纪“老”</a:t>
            </a:r>
            <a:r>
              <a:rPr lang="zh-CN" altLang="zh-CN" sz="2400" dirty="0">
                <a:solidFill>
                  <a:srgbClr val="FF0000"/>
                </a:solidFill>
              </a:rPr>
              <a:t>在小说中具备重要的意义，因为上了年纪身体便衰弱了。假如他不是一个老人，而是一个年轻小伙子，那么他的胜利对于他就没有很大的意义。正如桑迪亚哥自己说，他曾经见过很多超过二千磅的鱼，而且还捕到过两条那样大的鱼，但却都不是自己一个人，也不是这样的上了年纪。桑迪亚哥从回忆</a:t>
            </a:r>
            <a:r>
              <a:rPr lang="zh-CN" altLang="zh-CN" sz="2400" dirty="0" smtClean="0">
                <a:solidFill>
                  <a:srgbClr val="FF0000"/>
                </a:solidFill>
              </a:rPr>
              <a:t>中找到</a:t>
            </a:r>
            <a:r>
              <a:rPr lang="zh-CN" altLang="zh-CN" sz="2400" dirty="0">
                <a:solidFill>
                  <a:srgbClr val="FF0000"/>
                </a:solidFill>
              </a:rPr>
              <a:t>了勇气与慰藉，而这一点是以象征的意象出现在他的梦中，那便是在海滩上漫步的狮子。他想起那些狮子</a:t>
            </a:r>
            <a:r>
              <a:rPr lang="en-US" altLang="zh-CN" sz="2400" dirty="0">
                <a:solidFill>
                  <a:srgbClr val="FF0000"/>
                </a:solidFill>
              </a:rPr>
              <a:t>-</a:t>
            </a:r>
            <a:r>
              <a:rPr lang="zh-CN" altLang="zh-CN" sz="2400" dirty="0">
                <a:solidFill>
                  <a:srgbClr val="FF0000"/>
                </a:solidFill>
              </a:rPr>
              <a:t>缓慢、优雅却不失勇猛，这是从一个老人的视角来观照的结果</a:t>
            </a:r>
            <a:r>
              <a:rPr lang="zh-CN" altLang="zh-CN" sz="2400" dirty="0" smtClean="0">
                <a:solidFill>
                  <a:srgbClr val="FF0000"/>
                </a:solidFill>
              </a:rPr>
              <a:t>。</a:t>
            </a:r>
            <a:endParaRPr lang="zh-CN" altLang="zh-CN" sz="2400" dirty="0">
              <a:solidFill>
                <a:srgbClr val="FF0000"/>
              </a:solidFill>
            </a:endParaRPr>
          </a:p>
        </p:txBody>
      </p:sp>
    </p:spTree>
    <p:extLst>
      <p:ext uri="{BB962C8B-B14F-4D97-AF65-F5344CB8AC3E}">
        <p14:creationId xmlns:p14="http://schemas.microsoft.com/office/powerpoint/2010/main" val="3363897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352" y="476672"/>
            <a:ext cx="11593288" cy="1200329"/>
          </a:xfrm>
          <a:prstGeom prst="rect">
            <a:avLst/>
          </a:prstGeom>
          <a:noFill/>
          <a:ln>
            <a:solidFill>
              <a:srgbClr val="0070C0"/>
            </a:solidFill>
          </a:ln>
        </p:spPr>
        <p:txBody>
          <a:bodyPr wrap="square" rtlCol="0">
            <a:spAutoFit/>
          </a:bodyPr>
          <a:lstStyle/>
          <a:p>
            <a:r>
              <a:rPr kumimoji="1" lang="zh-CN" altLang="en-US" sz="3600" dirty="0" smtClean="0">
                <a:solidFill>
                  <a:srgbClr val="FF0000"/>
                </a:solidFill>
                <a:latin typeface="+mn-ea"/>
                <a:cs typeface="SimSun" charset="-122"/>
              </a:rPr>
              <a:t>简约</a:t>
            </a:r>
            <a:endParaRPr kumimoji="1" lang="en-US" altLang="zh-CN" sz="3600" dirty="0" smtClean="0">
              <a:solidFill>
                <a:srgbClr val="FF0000"/>
              </a:solidFill>
              <a:latin typeface="+mn-ea"/>
              <a:cs typeface="SimSun" charset="-122"/>
            </a:endParaRPr>
          </a:p>
          <a:p>
            <a:r>
              <a:rPr kumimoji="1" lang="zh-CN" altLang="en-US" sz="3600" dirty="0" smtClean="0">
                <a:solidFill>
                  <a:srgbClr val="0070C0"/>
                </a:solidFill>
                <a:latin typeface="+mn-ea"/>
                <a:cs typeface="SimSun" charset="-122"/>
              </a:rPr>
              <a:t>        </a:t>
            </a:r>
            <a:r>
              <a:rPr kumimoji="1" lang="en-US" altLang="zh-CN" sz="3200" dirty="0" smtClean="0">
                <a:solidFill>
                  <a:srgbClr val="0070C0"/>
                </a:solidFill>
                <a:latin typeface="+mn-ea"/>
                <a:cs typeface="SimSun" charset="-122"/>
              </a:rPr>
              <a:t>——</a:t>
            </a:r>
            <a:r>
              <a:rPr kumimoji="1" lang="zh-CN" altLang="en-US" sz="3200" dirty="0" smtClean="0">
                <a:solidFill>
                  <a:srgbClr val="0070C0"/>
                </a:solidFill>
                <a:latin typeface="+mn-ea"/>
                <a:cs typeface="SimSun" charset="-122"/>
              </a:rPr>
              <a:t>集中体现了“海明威式风格”即“电报式”风格</a:t>
            </a:r>
            <a:r>
              <a:rPr kumimoji="1" lang="zh-CN" altLang="en-US" sz="3200" dirty="0">
                <a:solidFill>
                  <a:srgbClr val="0070C0"/>
                </a:solidFill>
                <a:latin typeface="+mn-ea"/>
                <a:cs typeface="SimSun" charset="-122"/>
              </a:rPr>
              <a:t>。</a:t>
            </a:r>
          </a:p>
        </p:txBody>
      </p:sp>
      <p:sp>
        <p:nvSpPr>
          <p:cNvPr id="4" name="文本框 3"/>
          <p:cNvSpPr txBox="1"/>
          <p:nvPr/>
        </p:nvSpPr>
        <p:spPr>
          <a:xfrm>
            <a:off x="263352" y="2060848"/>
            <a:ext cx="11593288" cy="1815882"/>
          </a:xfrm>
          <a:prstGeom prst="rect">
            <a:avLst/>
          </a:prstGeom>
          <a:noFill/>
          <a:ln>
            <a:solidFill>
              <a:srgbClr val="0070C0"/>
            </a:solidFill>
          </a:ln>
        </p:spPr>
        <p:txBody>
          <a:bodyPr wrap="square" rtlCol="0">
            <a:spAutoFit/>
          </a:bodyPr>
          <a:lstStyle/>
          <a:p>
            <a:r>
              <a:rPr kumimoji="1" lang="zh-CN" altLang="en-US" sz="2800" dirty="0" smtClean="0">
                <a:solidFill>
                  <a:srgbClr val="0070C0"/>
                </a:solidFill>
              </a:rPr>
              <a:t>主要人物有哪些？</a:t>
            </a:r>
            <a:endParaRPr kumimoji="1" lang="en-US" altLang="zh-CN" sz="2800" dirty="0" smtClean="0">
              <a:solidFill>
                <a:srgbClr val="0070C0"/>
              </a:solidFill>
            </a:endParaRPr>
          </a:p>
          <a:p>
            <a:r>
              <a:rPr kumimoji="1" lang="zh-CN" altLang="en-US" sz="2800" dirty="0" smtClean="0">
                <a:solidFill>
                  <a:srgbClr val="0070C0"/>
                </a:solidFill>
              </a:rPr>
              <a:t>人物关系复杂吗？</a:t>
            </a:r>
            <a:endParaRPr kumimoji="1" lang="en-US" altLang="zh-CN" sz="2800" dirty="0" smtClean="0">
              <a:solidFill>
                <a:srgbClr val="0070C0"/>
              </a:solidFill>
            </a:endParaRPr>
          </a:p>
          <a:p>
            <a:r>
              <a:rPr kumimoji="1" lang="zh-CN" altLang="en-US" sz="2800" dirty="0" smtClean="0">
                <a:solidFill>
                  <a:srgbClr val="0070C0"/>
                </a:solidFill>
              </a:rPr>
              <a:t>主要事件是什么？</a:t>
            </a:r>
            <a:endParaRPr kumimoji="1" lang="en-US" altLang="zh-CN" sz="2800" dirty="0" smtClean="0">
              <a:solidFill>
                <a:srgbClr val="0070C0"/>
              </a:solidFill>
            </a:endParaRPr>
          </a:p>
          <a:p>
            <a:r>
              <a:rPr kumimoji="1" lang="zh-CN" altLang="en-US" sz="2800" dirty="0">
                <a:solidFill>
                  <a:srgbClr val="0070C0"/>
                </a:solidFill>
              </a:rPr>
              <a:t>这部</a:t>
            </a:r>
            <a:r>
              <a:rPr kumimoji="1" lang="zh-CN" altLang="en-US" sz="2800" dirty="0" smtClean="0">
                <a:solidFill>
                  <a:srgbClr val="0070C0"/>
                </a:solidFill>
              </a:rPr>
              <a:t>作品的语言风格是什么样的？</a:t>
            </a:r>
            <a:endParaRPr kumimoji="1" lang="en-US" altLang="zh-CN" sz="2800" dirty="0" smtClean="0">
              <a:solidFill>
                <a:srgbClr val="0070C0"/>
              </a:solidFill>
            </a:endParaRPr>
          </a:p>
        </p:txBody>
      </p:sp>
      <p:pic>
        <p:nvPicPr>
          <p:cNvPr id="6" name="图片 5"/>
          <p:cNvPicPr>
            <a:picLocks noChangeAspect="1"/>
          </p:cNvPicPr>
          <p:nvPr/>
        </p:nvPicPr>
        <p:blipFill>
          <a:blip r:embed="rId2"/>
          <a:stretch>
            <a:fillRect/>
          </a:stretch>
        </p:blipFill>
        <p:spPr>
          <a:xfrm>
            <a:off x="8112224" y="4265910"/>
            <a:ext cx="4079776" cy="2376065"/>
          </a:xfrm>
          <a:prstGeom prst="rect">
            <a:avLst/>
          </a:prstGeom>
        </p:spPr>
      </p:pic>
    </p:spTree>
    <p:extLst>
      <p:ext uri="{BB962C8B-B14F-4D97-AF65-F5344CB8AC3E}">
        <p14:creationId xmlns:p14="http://schemas.microsoft.com/office/powerpoint/2010/main" val="716699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344" y="404664"/>
            <a:ext cx="11521280" cy="2677656"/>
          </a:xfrm>
          <a:prstGeom prst="rect">
            <a:avLst/>
          </a:prstGeom>
          <a:noFill/>
          <a:ln>
            <a:solidFill>
              <a:srgbClr val="0070C0"/>
            </a:solidFill>
          </a:ln>
        </p:spPr>
        <p:txBody>
          <a:bodyPr wrap="square" rtlCol="0">
            <a:spAutoFit/>
          </a:bodyPr>
          <a:lstStyle/>
          <a:p>
            <a:r>
              <a:rPr lang="zh-CN" altLang="zh-CN" sz="2800" dirty="0">
                <a:solidFill>
                  <a:srgbClr val="0070C0"/>
                </a:solidFill>
              </a:rPr>
              <a:t>其五，人与</a:t>
            </a:r>
            <a:r>
              <a:rPr lang="zh-CN" altLang="zh-CN" sz="2800" dirty="0" smtClean="0">
                <a:solidFill>
                  <a:srgbClr val="0070C0"/>
                </a:solidFill>
              </a:rPr>
              <a:t>自然</a:t>
            </a:r>
            <a:r>
              <a:rPr lang="zh-CN" altLang="en-US" sz="2800" dirty="0" smtClean="0">
                <a:solidFill>
                  <a:srgbClr val="0070C0"/>
                </a:solidFill>
              </a:rPr>
              <a:t>的关系。</a:t>
            </a:r>
            <a:endParaRPr lang="zh-CN" altLang="zh-CN" sz="2800" dirty="0">
              <a:solidFill>
                <a:srgbClr val="0070C0"/>
              </a:solidFill>
            </a:endParaRPr>
          </a:p>
          <a:p>
            <a:r>
              <a:rPr lang="zh-CN" altLang="en-US" sz="2800" dirty="0" smtClean="0">
                <a:solidFill>
                  <a:srgbClr val="0070C0"/>
                </a:solidFill>
              </a:rPr>
              <a:t>      </a:t>
            </a:r>
            <a:r>
              <a:rPr lang="zh-CN" altLang="zh-CN" sz="2800" dirty="0" smtClean="0">
                <a:solidFill>
                  <a:srgbClr val="0070C0"/>
                </a:solidFill>
              </a:rPr>
              <a:t>这</a:t>
            </a:r>
            <a:r>
              <a:rPr lang="zh-CN" altLang="zh-CN" sz="2800" dirty="0">
                <a:solidFill>
                  <a:srgbClr val="0070C0"/>
                </a:solidFill>
              </a:rPr>
              <a:t>一点几乎是冰山之上的八分之一部分，每一个读者大约都能看到</a:t>
            </a:r>
            <a:r>
              <a:rPr lang="zh-CN" altLang="zh-CN" sz="2800" dirty="0" smtClean="0">
                <a:solidFill>
                  <a:srgbClr val="0070C0"/>
                </a:solidFill>
              </a:rPr>
              <a:t>。</a:t>
            </a:r>
            <a:r>
              <a:rPr lang="zh-CN" altLang="en-US" sz="2800" dirty="0" smtClean="0">
                <a:solidFill>
                  <a:srgbClr val="0070C0"/>
                </a:solidFill>
              </a:rPr>
              <a:t>比如</a:t>
            </a:r>
            <a:r>
              <a:rPr lang="zh-CN" altLang="zh-CN" sz="2800" dirty="0" smtClean="0">
                <a:solidFill>
                  <a:srgbClr val="0070C0"/>
                </a:solidFill>
              </a:rPr>
              <a:t>桑迪亚哥</a:t>
            </a:r>
            <a:r>
              <a:rPr lang="zh-CN" altLang="zh-CN" sz="2800" dirty="0">
                <a:solidFill>
                  <a:srgbClr val="0070C0"/>
                </a:solidFill>
              </a:rPr>
              <a:t>不仅把马林鱼看作是对手，同时他爱它如同兄弟一般。在搏斗的间隙，他对马林鱼说：“来，杀死我。我根本不介意谁杀死谁。</a:t>
            </a:r>
            <a:r>
              <a:rPr lang="zh-CN" altLang="zh-CN" sz="2800" dirty="0" smtClean="0">
                <a:solidFill>
                  <a:srgbClr val="0070C0"/>
                </a:solidFill>
              </a:rPr>
              <a:t>”</a:t>
            </a:r>
            <a:r>
              <a:rPr lang="en-US" altLang="zh-CN" sz="2800" dirty="0" smtClean="0">
                <a:solidFill>
                  <a:srgbClr val="0070C0"/>
                </a:solidFill>
              </a:rPr>
              <a:t>    </a:t>
            </a:r>
            <a:r>
              <a:rPr lang="zh-CN" altLang="zh-CN" sz="2800" dirty="0" smtClean="0">
                <a:solidFill>
                  <a:srgbClr val="FF0000"/>
                </a:solidFill>
              </a:rPr>
              <a:t>桑迪亚哥</a:t>
            </a:r>
            <a:r>
              <a:rPr lang="zh-CN" altLang="zh-CN" sz="2800" dirty="0">
                <a:solidFill>
                  <a:srgbClr val="FF0000"/>
                </a:solidFill>
              </a:rPr>
              <a:t>的声明向我们传递了他对马林鱼的尊重，同时也暗示了人作为大自然中一员中所应遵循的丛林法则</a:t>
            </a:r>
            <a:r>
              <a:rPr lang="zh-CN" altLang="zh-CN" sz="2800" dirty="0" smtClean="0">
                <a:solidFill>
                  <a:srgbClr val="FF0000"/>
                </a:solidFill>
              </a:rPr>
              <a:t>。</a:t>
            </a:r>
            <a:endParaRPr kumimoji="1" lang="zh-CN" altLang="en-US" sz="2800" dirty="0">
              <a:solidFill>
                <a:srgbClr val="FF0000"/>
              </a:solidFill>
            </a:endParaRPr>
          </a:p>
        </p:txBody>
      </p:sp>
    </p:spTree>
    <p:extLst>
      <p:ext uri="{BB962C8B-B14F-4D97-AF65-F5344CB8AC3E}">
        <p14:creationId xmlns:p14="http://schemas.microsoft.com/office/powerpoint/2010/main" val="262006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368" y="404664"/>
            <a:ext cx="11449272" cy="5016758"/>
          </a:xfrm>
          <a:prstGeom prst="rect">
            <a:avLst/>
          </a:prstGeom>
          <a:noFill/>
          <a:ln w="3175">
            <a:solidFill>
              <a:srgbClr val="0070C0"/>
            </a:solidFill>
          </a:ln>
        </p:spPr>
        <p:txBody>
          <a:bodyPr wrap="square" rtlCol="0">
            <a:spAutoFit/>
          </a:bodyPr>
          <a:lstStyle/>
          <a:p>
            <a:r>
              <a:rPr lang="zh-CN" altLang="en-US" dirty="0" smtClean="0"/>
              <a:t>      </a:t>
            </a:r>
            <a:r>
              <a:rPr lang="zh-CN" altLang="en-US" sz="2000" dirty="0" smtClean="0">
                <a:solidFill>
                  <a:srgbClr val="0070C0"/>
                </a:solidFill>
              </a:rPr>
              <a:t>我</a:t>
            </a:r>
            <a:r>
              <a:rPr lang="zh-CN" altLang="en-US" sz="2000" dirty="0">
                <a:solidFill>
                  <a:srgbClr val="0070C0"/>
                </a:solidFill>
              </a:rPr>
              <a:t>对于海毫无好感。在航海的时候我常常觉得这世界上的水实在太多。我最赞成荷兰人的填海。</a:t>
            </a:r>
          </a:p>
          <a:p>
            <a:r>
              <a:rPr lang="zh-CN" altLang="en-US" sz="2000" dirty="0">
                <a:solidFill>
                  <a:srgbClr val="0070C0"/>
                </a:solidFill>
              </a:rPr>
              <a:t>捕鲸、猎狮，各种危险性的运动，我对于这一切也完全不感兴趣。所以我自己也觉得诧异，我会这样喜欢</a:t>
            </a:r>
            <a:r>
              <a:rPr lang="en-US" altLang="zh-CN" sz="2000" dirty="0">
                <a:solidFill>
                  <a:srgbClr val="0070C0"/>
                </a:solidFill>
              </a:rPr>
              <a:t>《</a:t>
            </a:r>
            <a:r>
              <a:rPr lang="zh-CN" altLang="en-US" sz="2000" dirty="0">
                <a:solidFill>
                  <a:srgbClr val="0070C0"/>
                </a:solidFill>
              </a:rPr>
              <a:t>老人与海</a:t>
            </a:r>
            <a:r>
              <a:rPr lang="en-US" altLang="zh-CN" sz="2000" dirty="0">
                <a:solidFill>
                  <a:srgbClr val="0070C0"/>
                </a:solidFill>
              </a:rPr>
              <a:t>》</a:t>
            </a:r>
            <a:r>
              <a:rPr lang="zh-CN" altLang="en-US" sz="2000" dirty="0">
                <a:solidFill>
                  <a:srgbClr val="0070C0"/>
                </a:solidFill>
              </a:rPr>
              <a:t>。</a:t>
            </a:r>
            <a:r>
              <a:rPr lang="zh-CN" altLang="en-US" sz="2000" dirty="0">
                <a:solidFill>
                  <a:srgbClr val="FF0000"/>
                </a:solidFill>
              </a:rPr>
              <a:t>这是我所看到的国外书籍里最挚爱的一本。</a:t>
            </a:r>
          </a:p>
          <a:p>
            <a:r>
              <a:rPr lang="zh-CN" altLang="en-US" sz="2000" dirty="0" smtClean="0">
                <a:solidFill>
                  <a:srgbClr val="0070C0"/>
                </a:solidFill>
              </a:rPr>
              <a:t>         海明威</a:t>
            </a:r>
            <a:r>
              <a:rPr lang="zh-CN" altLang="en-US" sz="2000" dirty="0">
                <a:solidFill>
                  <a:srgbClr val="0070C0"/>
                </a:solidFill>
              </a:rPr>
              <a:t>自一九二几年起，以他独创一格的作风影响到近三十年来世界文坛的风气。</a:t>
            </a:r>
            <a:r>
              <a:rPr lang="en-US" altLang="zh-CN" sz="2000" dirty="0">
                <a:solidFill>
                  <a:srgbClr val="0070C0"/>
                </a:solidFill>
              </a:rPr>
              <a:t>《</a:t>
            </a:r>
            <a:r>
              <a:rPr lang="zh-CN" altLang="en-US" sz="2000" dirty="0">
                <a:solidFill>
                  <a:srgbClr val="0070C0"/>
                </a:solidFill>
              </a:rPr>
              <a:t>老人与海</a:t>
            </a:r>
            <a:r>
              <a:rPr lang="en-US" altLang="zh-CN" sz="2000" dirty="0">
                <a:solidFill>
                  <a:srgbClr val="0070C0"/>
                </a:solidFill>
              </a:rPr>
              <a:t>》</a:t>
            </a:r>
            <a:r>
              <a:rPr lang="zh-CN" altLang="en-US" sz="2000" dirty="0">
                <a:solidFill>
                  <a:srgbClr val="0070C0"/>
                </a:solidFill>
              </a:rPr>
              <a:t>里面的老渔人自己认为他以前的成就都不算，他必须一次又一次地重新证明他的能力，我觉得这两句话非常沉痛，仿佛是海明威在说他自己。尤其因为他在写</a:t>
            </a:r>
            <a:r>
              <a:rPr lang="en-US" altLang="zh-CN" sz="2000" dirty="0">
                <a:solidFill>
                  <a:srgbClr val="0070C0"/>
                </a:solidFill>
              </a:rPr>
              <a:t>《</a:t>
            </a:r>
            <a:r>
              <a:rPr lang="zh-CN" altLang="en-US" sz="2000" dirty="0">
                <a:solidFill>
                  <a:srgbClr val="0070C0"/>
                </a:solidFill>
              </a:rPr>
              <a:t>老人与海</a:t>
            </a:r>
            <a:r>
              <a:rPr lang="en-US" altLang="zh-CN" sz="2000" dirty="0">
                <a:solidFill>
                  <a:srgbClr val="0070C0"/>
                </a:solidFill>
              </a:rPr>
              <a:t>》</a:t>
            </a:r>
            <a:r>
              <a:rPr lang="zh-CN" altLang="en-US" sz="2000" dirty="0">
                <a:solidFill>
                  <a:srgbClr val="0070C0"/>
                </a:solidFill>
              </a:rPr>
              <a:t>之前，正因</a:t>
            </a:r>
            <a:r>
              <a:rPr lang="en-US" altLang="zh-CN" sz="2000" dirty="0">
                <a:solidFill>
                  <a:srgbClr val="0070C0"/>
                </a:solidFill>
              </a:rPr>
              <a:t>《</a:t>
            </a:r>
            <a:r>
              <a:rPr lang="zh-CN" altLang="en-US" sz="2000" dirty="0">
                <a:solidFill>
                  <a:srgbClr val="0070C0"/>
                </a:solidFill>
              </a:rPr>
              <a:t>过河入林</a:t>
            </a:r>
            <a:r>
              <a:rPr lang="en-US" altLang="zh-CN" sz="2000" dirty="0">
                <a:solidFill>
                  <a:srgbClr val="0070C0"/>
                </a:solidFill>
              </a:rPr>
              <a:t>》</a:t>
            </a:r>
            <a:r>
              <a:rPr lang="zh-CN" altLang="en-US" sz="2000" dirty="0">
                <a:solidFill>
                  <a:srgbClr val="0070C0"/>
                </a:solidFill>
              </a:rPr>
              <a:t>一书受到批评家的抨击。</a:t>
            </a:r>
            <a:r>
              <a:rPr lang="en-US" altLang="zh-CN" sz="2000" dirty="0">
                <a:solidFill>
                  <a:srgbClr val="0070C0"/>
                </a:solidFill>
              </a:rPr>
              <a:t>《</a:t>
            </a:r>
            <a:r>
              <a:rPr lang="zh-CN" altLang="en-US" sz="2000" dirty="0">
                <a:solidFill>
                  <a:srgbClr val="0070C0"/>
                </a:solidFill>
              </a:rPr>
              <a:t>老人与海</a:t>
            </a:r>
            <a:r>
              <a:rPr lang="en-US" altLang="zh-CN" sz="2000" dirty="0">
                <a:solidFill>
                  <a:srgbClr val="0070C0"/>
                </a:solidFill>
              </a:rPr>
              <a:t>》</a:t>
            </a:r>
            <a:r>
              <a:rPr lang="zh-CN" altLang="en-US" sz="2000" dirty="0">
                <a:solidFill>
                  <a:srgbClr val="0070C0"/>
                </a:solidFill>
              </a:rPr>
              <a:t>在一九五二年发表，得到</a:t>
            </a:r>
            <a:r>
              <a:rPr lang="zh-CN" altLang="en-US" sz="2000" dirty="0" smtClean="0">
                <a:solidFill>
                  <a:srgbClr val="0070C0"/>
                </a:solidFill>
              </a:rPr>
              <a:t>普利策奖金</a:t>
            </a:r>
            <a:r>
              <a:rPr lang="zh-CN" altLang="en-US" sz="2000" dirty="0">
                <a:solidFill>
                  <a:srgbClr val="0070C0"/>
                </a:solidFill>
              </a:rPr>
              <a:t>，舆论一致认为是他最成功的作品。现在海明威又得到本年度的诺贝尔文学奖金</a:t>
            </a:r>
            <a:r>
              <a:rPr lang="en-US" altLang="zh-CN" sz="2000" dirty="0">
                <a:solidFill>
                  <a:srgbClr val="0070C0"/>
                </a:solidFill>
              </a:rPr>
              <a:t>——</a:t>
            </a:r>
            <a:r>
              <a:rPr lang="zh-CN" altLang="en-US" sz="2000" dirty="0">
                <a:solidFill>
                  <a:srgbClr val="0070C0"/>
                </a:solidFill>
              </a:rPr>
              <a:t>世界写作者最高的荣誉。虽然诺贝尔奖金通常都是以一个作家的毕生事业为衡定的标准，但是这次在海明威著作中特别提出</a:t>
            </a:r>
            <a:r>
              <a:rPr lang="en-US" altLang="zh-CN" sz="2000" dirty="0">
                <a:solidFill>
                  <a:srgbClr val="0070C0"/>
                </a:solidFill>
              </a:rPr>
              <a:t>《</a:t>
            </a:r>
            <a:r>
              <a:rPr lang="zh-CN" altLang="en-US" sz="2000" dirty="0">
                <a:solidFill>
                  <a:srgbClr val="0070C0"/>
                </a:solidFill>
              </a:rPr>
              <a:t>老人与海</a:t>
            </a:r>
            <a:r>
              <a:rPr lang="en-US" altLang="zh-CN" sz="2000" dirty="0">
                <a:solidFill>
                  <a:srgbClr val="0070C0"/>
                </a:solidFill>
              </a:rPr>
              <a:t>》</a:t>
            </a:r>
            <a:r>
              <a:rPr lang="zh-CN" altLang="en-US" sz="2000" dirty="0">
                <a:solidFill>
                  <a:srgbClr val="0070C0"/>
                </a:solidFill>
              </a:rPr>
              <a:t>这本书，加以赞美。</a:t>
            </a:r>
          </a:p>
          <a:p>
            <a:r>
              <a:rPr lang="zh-CN" altLang="en-US" sz="2000" dirty="0" smtClean="0">
                <a:solidFill>
                  <a:srgbClr val="FF0000"/>
                </a:solidFill>
              </a:rPr>
              <a:t>        老渔人</a:t>
            </a:r>
            <a:r>
              <a:rPr lang="zh-CN" altLang="en-US" sz="2000" dirty="0">
                <a:solidFill>
                  <a:srgbClr val="FF0000"/>
                </a:solidFill>
              </a:rPr>
              <a:t>在他与海洋的搏斗中表现了可惊的毅力</a:t>
            </a:r>
            <a:r>
              <a:rPr lang="en-US" altLang="zh-CN" sz="2000" dirty="0">
                <a:solidFill>
                  <a:srgbClr val="FF0000"/>
                </a:solidFill>
              </a:rPr>
              <a:t>——</a:t>
            </a:r>
            <a:r>
              <a:rPr lang="zh-CN" altLang="en-US" sz="2000" dirty="0">
                <a:solidFill>
                  <a:srgbClr val="FF0000"/>
                </a:solidFill>
              </a:rPr>
              <a:t>不是超人的，而是一切人类应有的一种风度，一种气概。海明威最常用的主题是毅力。他给毅力下的定义是：“在紧张状态下的从容”。书中有许多句子貌似平淡，而是充满了生命的辛酸，我不知道青年的朋友们是否能够体会到。这也是因为我太喜欢它了，所以有这些顾虑，同时也担忧我的译笔不能达出原著的淡远的幽默与悲哀，与文字的迷人的韵节。但无论如何，我还是希望大家都看看这本书，看了可以对我们这时代增加一点信心，因为我们也产生了这样伟大的作品，与过去任何一个时代的代表作比较，都毫无愧色。</a:t>
            </a:r>
          </a:p>
        </p:txBody>
      </p:sp>
      <p:sp>
        <p:nvSpPr>
          <p:cNvPr id="3" name="文本框 2"/>
          <p:cNvSpPr txBox="1"/>
          <p:nvPr/>
        </p:nvSpPr>
        <p:spPr>
          <a:xfrm>
            <a:off x="4655840" y="5733256"/>
            <a:ext cx="7200800" cy="369332"/>
          </a:xfrm>
          <a:prstGeom prst="rect">
            <a:avLst/>
          </a:prstGeom>
          <a:noFill/>
        </p:spPr>
        <p:txBody>
          <a:bodyPr wrap="square" rtlCol="0">
            <a:spAutoFit/>
          </a:bodyPr>
          <a:lstStyle/>
          <a:p>
            <a:r>
              <a:rPr kumimoji="1" lang="zh-CN" altLang="en-US" dirty="0" smtClean="0"/>
              <a:t>                                           </a:t>
            </a:r>
            <a:r>
              <a:rPr kumimoji="1" lang="en-US" altLang="zh-CN" dirty="0" smtClean="0"/>
              <a:t>——</a:t>
            </a:r>
            <a:r>
              <a:rPr kumimoji="1" lang="zh-CN" altLang="en-US" dirty="0" smtClean="0"/>
              <a:t>张爱玲</a:t>
            </a:r>
            <a:r>
              <a:rPr kumimoji="1" lang="en-US" altLang="zh-CN" dirty="0" smtClean="0"/>
              <a:t>《</a:t>
            </a:r>
            <a:r>
              <a:rPr kumimoji="1" lang="zh-CN" altLang="en-US" dirty="0" smtClean="0"/>
              <a:t>老人与海</a:t>
            </a:r>
            <a:r>
              <a:rPr kumimoji="1" lang="en-US" altLang="zh-CN" dirty="0"/>
              <a:t>》</a:t>
            </a:r>
            <a:r>
              <a:rPr kumimoji="1" lang="zh-CN" altLang="en-US" dirty="0" smtClean="0"/>
              <a:t>译序  </a:t>
            </a:r>
            <a:r>
              <a:rPr kumimoji="1" lang="en-US" altLang="zh-CN" dirty="0" smtClean="0"/>
              <a:t>1954</a:t>
            </a:r>
            <a:r>
              <a:rPr kumimoji="1" lang="zh-CN" altLang="en-US" dirty="0" smtClean="0"/>
              <a:t>年</a:t>
            </a:r>
            <a:endParaRPr kumimoji="1" lang="zh-CN" altLang="en-US" dirty="0"/>
          </a:p>
        </p:txBody>
      </p:sp>
    </p:spTree>
    <p:extLst>
      <p:ext uri="{BB962C8B-B14F-4D97-AF65-F5344CB8AC3E}">
        <p14:creationId xmlns:p14="http://schemas.microsoft.com/office/powerpoint/2010/main" val="1996389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040" y="268259"/>
            <a:ext cx="1645920" cy="2174240"/>
          </a:xfrm>
          <a:prstGeom prst="rect">
            <a:avLst/>
          </a:prstGeom>
        </p:spPr>
      </p:pic>
      <p:sp>
        <p:nvSpPr>
          <p:cNvPr id="19" name="矩形 18"/>
          <p:cNvSpPr/>
          <p:nvPr/>
        </p:nvSpPr>
        <p:spPr>
          <a:xfrm>
            <a:off x="3169075" y="305308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5092983"/>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3056"/>
            <a:ext cx="2187620" cy="277793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2063552" cy="2904307"/>
          </a:xfrm>
          <a:prstGeom prst="rect">
            <a:avLst/>
          </a:prstGeom>
        </p:spPr>
      </p:pic>
      <p:sp>
        <p:nvSpPr>
          <p:cNvPr id="6" name="TextBox 5"/>
          <p:cNvSpPr txBox="1"/>
          <p:nvPr/>
        </p:nvSpPr>
        <p:spPr>
          <a:xfrm>
            <a:off x="2711624" y="116632"/>
            <a:ext cx="9217024" cy="5940088"/>
          </a:xfrm>
          <a:prstGeom prst="rect">
            <a:avLst/>
          </a:prstGeom>
          <a:noFill/>
        </p:spPr>
        <p:txBody>
          <a:bodyPr wrap="square" rtlCol="0">
            <a:spAutoFit/>
          </a:bodyPr>
          <a:lstStyle/>
          <a:p>
            <a:r>
              <a:rPr lang="en-US" altLang="zh-CN" sz="2000" dirty="0" smtClean="0">
                <a:solidFill>
                  <a:srgbClr val="002060"/>
                </a:solidFill>
                <a:latin typeface="SimSun" charset="-122"/>
                <a:ea typeface="SimSun" charset="-122"/>
                <a:cs typeface="SimSun" charset="-122"/>
              </a:rPr>
              <a:t>   </a:t>
            </a:r>
            <a:r>
              <a:rPr lang="en-US" altLang="zh-CN" sz="2000" b="1" dirty="0" smtClean="0">
                <a:solidFill>
                  <a:srgbClr val="0070C0"/>
                </a:solidFill>
                <a:latin typeface="+mn-ea"/>
                <a:cs typeface="SimSun" charset="-122"/>
              </a:rPr>
              <a:t>1.</a:t>
            </a:r>
            <a:r>
              <a:rPr lang="zh-CN" altLang="en-US" sz="2000" b="1" dirty="0" smtClean="0">
                <a:solidFill>
                  <a:srgbClr val="0070C0"/>
                </a:solidFill>
                <a:latin typeface="+mn-ea"/>
                <a:cs typeface="SimSun" charset="-122"/>
              </a:rPr>
              <a:t>高中</a:t>
            </a:r>
            <a:r>
              <a:rPr lang="zh-CN" altLang="en-US" sz="2000" b="1" dirty="0">
                <a:solidFill>
                  <a:srgbClr val="0070C0"/>
                </a:solidFill>
                <a:latin typeface="+mn-ea"/>
                <a:cs typeface="SimSun" charset="-122"/>
              </a:rPr>
              <a:t>毕业之后</a:t>
            </a:r>
            <a:r>
              <a:rPr lang="zh-CN" altLang="en-US" sz="2000" b="1" dirty="0" smtClean="0">
                <a:solidFill>
                  <a:srgbClr val="0070C0"/>
                </a:solidFill>
                <a:latin typeface="+mn-ea"/>
                <a:cs typeface="SimSun" charset="-122"/>
              </a:rPr>
              <a:t>，</a:t>
            </a:r>
            <a:r>
              <a:rPr lang="en-US" altLang="zh-CN" sz="2000" b="1" dirty="0" smtClean="0">
                <a:solidFill>
                  <a:srgbClr val="0070C0"/>
                </a:solidFill>
                <a:latin typeface="+mn-ea"/>
                <a:cs typeface="SimSun" charset="-122"/>
              </a:rPr>
              <a:t>18</a:t>
            </a:r>
            <a:r>
              <a:rPr lang="zh-CN" altLang="en-US" sz="2000" b="1" dirty="0" smtClean="0">
                <a:solidFill>
                  <a:srgbClr val="0070C0"/>
                </a:solidFill>
                <a:latin typeface="+mn-ea"/>
                <a:cs typeface="SimSun" charset="-122"/>
              </a:rPr>
              <a:t>岁的海明威到美国著名的</a:t>
            </a:r>
            <a:r>
              <a:rPr lang="en-US" altLang="zh-CN" sz="2000" b="1" dirty="0">
                <a:solidFill>
                  <a:srgbClr val="0070C0"/>
                </a:solidFill>
                <a:latin typeface="+mn-ea"/>
                <a:cs typeface="SimSun" charset="-122"/>
              </a:rPr>
              <a:t>《</a:t>
            </a:r>
            <a:r>
              <a:rPr lang="zh-CN" altLang="en-US" sz="2000" b="1" dirty="0">
                <a:solidFill>
                  <a:srgbClr val="0070C0"/>
                </a:solidFill>
                <a:latin typeface="+mn-ea"/>
                <a:cs typeface="SimSun" charset="-122"/>
              </a:rPr>
              <a:t>堪城星报</a:t>
            </a:r>
            <a:r>
              <a:rPr lang="en-US" altLang="zh-CN" sz="2000" b="1" dirty="0">
                <a:solidFill>
                  <a:srgbClr val="0070C0"/>
                </a:solidFill>
                <a:latin typeface="+mn-ea"/>
                <a:cs typeface="SimSun" charset="-122"/>
              </a:rPr>
              <a:t>》(Kansas City Star)</a:t>
            </a:r>
            <a:r>
              <a:rPr lang="zh-CN" altLang="en-US" sz="2000" b="1" dirty="0">
                <a:solidFill>
                  <a:srgbClr val="0070C0"/>
                </a:solidFill>
                <a:latin typeface="+mn-ea"/>
                <a:cs typeface="SimSun" charset="-122"/>
              </a:rPr>
              <a:t>当</a:t>
            </a:r>
            <a:r>
              <a:rPr lang="zh-CN" altLang="en-US" sz="2000" b="1" dirty="0">
                <a:solidFill>
                  <a:srgbClr val="FF0000"/>
                </a:solidFill>
                <a:latin typeface="+mn-ea"/>
                <a:cs typeface="SimSun" charset="-122"/>
              </a:rPr>
              <a:t>记者</a:t>
            </a:r>
            <a:r>
              <a:rPr lang="zh-CN" altLang="en-US" sz="2000" b="1" dirty="0">
                <a:solidFill>
                  <a:srgbClr val="0070C0"/>
                </a:solidFill>
                <a:latin typeface="+mn-ea"/>
                <a:cs typeface="SimSun" charset="-122"/>
              </a:rPr>
              <a:t>，正式开始了他的写作生涯。</a:t>
            </a:r>
            <a:r>
              <a:rPr lang="zh-CN" altLang="en-US" sz="2000" b="1" dirty="0" smtClean="0">
                <a:solidFill>
                  <a:srgbClr val="0070C0"/>
                </a:solidFill>
                <a:latin typeface="+mn-ea"/>
                <a:cs typeface="SimSun" charset="-122"/>
              </a:rPr>
              <a:t>在</a:t>
            </a:r>
            <a:r>
              <a:rPr lang="zh-CN" altLang="en-US" sz="2000" b="1" dirty="0">
                <a:solidFill>
                  <a:srgbClr val="0070C0"/>
                </a:solidFill>
                <a:latin typeface="+mn-ea"/>
                <a:cs typeface="SimSun" charset="-122"/>
              </a:rPr>
              <a:t>“</a:t>
            </a:r>
            <a:r>
              <a:rPr lang="zh-CN" altLang="en-US" sz="2000" b="1" dirty="0" smtClean="0">
                <a:solidFill>
                  <a:srgbClr val="0070C0"/>
                </a:solidFill>
                <a:latin typeface="+mn-ea"/>
                <a:cs typeface="SimSun" charset="-122"/>
              </a:rPr>
              <a:t>堪城星报</a:t>
            </a:r>
            <a:r>
              <a:rPr lang="zh-CN" altLang="en-US" sz="2000" b="1" dirty="0">
                <a:solidFill>
                  <a:srgbClr val="0070C0"/>
                </a:solidFill>
                <a:latin typeface="+mn-ea"/>
                <a:cs typeface="SimSun" charset="-122"/>
              </a:rPr>
              <a:t>”</a:t>
            </a:r>
            <a:r>
              <a:rPr lang="zh-CN" altLang="en-US" sz="2000" b="1" dirty="0" smtClean="0">
                <a:solidFill>
                  <a:srgbClr val="0070C0"/>
                </a:solidFill>
                <a:latin typeface="+mn-ea"/>
                <a:cs typeface="SimSun" charset="-122"/>
              </a:rPr>
              <a:t>工作</a:t>
            </a:r>
            <a:r>
              <a:rPr lang="zh-CN" altLang="en-US" sz="2000" b="1" dirty="0">
                <a:solidFill>
                  <a:srgbClr val="0070C0"/>
                </a:solidFill>
                <a:latin typeface="+mn-ea"/>
                <a:cs typeface="SimSun" charset="-122"/>
              </a:rPr>
              <a:t>了</a:t>
            </a:r>
            <a:r>
              <a:rPr lang="en-US" altLang="zh-CN" sz="2000" b="1" dirty="0">
                <a:solidFill>
                  <a:srgbClr val="0070C0"/>
                </a:solidFill>
                <a:latin typeface="+mn-ea"/>
                <a:cs typeface="SimSun" charset="-122"/>
              </a:rPr>
              <a:t>6</a:t>
            </a:r>
            <a:r>
              <a:rPr lang="zh-CN" altLang="en-US" sz="2000" b="1" dirty="0">
                <a:solidFill>
                  <a:srgbClr val="0070C0"/>
                </a:solidFill>
                <a:latin typeface="+mn-ea"/>
                <a:cs typeface="SimSun" charset="-122"/>
              </a:rPr>
              <a:t>个月的过程中，海明威受到了良好的训练。</a:t>
            </a:r>
          </a:p>
          <a:p>
            <a:r>
              <a:rPr lang="en-US" altLang="zh-CN" sz="2000" b="1" dirty="0" smtClean="0">
                <a:solidFill>
                  <a:srgbClr val="0070C0"/>
                </a:solidFill>
                <a:latin typeface="+mn-ea"/>
                <a:cs typeface="SimSun" charset="-122"/>
              </a:rPr>
              <a:t>   2.1918</a:t>
            </a:r>
            <a:r>
              <a:rPr lang="zh-CN" altLang="en-US" sz="2000" b="1" dirty="0">
                <a:solidFill>
                  <a:srgbClr val="0070C0"/>
                </a:solidFill>
                <a:latin typeface="+mn-ea"/>
                <a:cs typeface="SimSun" charset="-122"/>
              </a:rPr>
              <a:t>年，第一次世界大战爆发后</a:t>
            </a:r>
            <a:r>
              <a:rPr lang="zh-CN" altLang="en-US" sz="2000" b="1" dirty="0" smtClean="0">
                <a:solidFill>
                  <a:srgbClr val="0070C0"/>
                </a:solidFill>
                <a:latin typeface="+mn-ea"/>
                <a:cs typeface="SimSun" charset="-122"/>
              </a:rPr>
              <a:t>，海明威</a:t>
            </a:r>
            <a:r>
              <a:rPr lang="zh-CN" altLang="en-US" sz="2000" b="1" dirty="0">
                <a:solidFill>
                  <a:srgbClr val="0070C0"/>
                </a:solidFill>
                <a:latin typeface="+mn-ea"/>
                <a:cs typeface="SimSun" charset="-122"/>
              </a:rPr>
              <a:t>，辞掉了记者一职，并尝试加入美国军事以观察第一次世界大战的战斗情况</a:t>
            </a:r>
            <a:r>
              <a:rPr lang="zh-CN" altLang="en-US" sz="2000" b="1" dirty="0" smtClean="0">
                <a:solidFill>
                  <a:srgbClr val="0070C0"/>
                </a:solidFill>
                <a:latin typeface="+mn-ea"/>
                <a:cs typeface="SimSun" charset="-122"/>
              </a:rPr>
              <a:t>。在前往</a:t>
            </a:r>
            <a:r>
              <a:rPr lang="zh-CN" altLang="en-US" sz="2000" b="1" dirty="0">
                <a:solidFill>
                  <a:srgbClr val="0070C0"/>
                </a:solidFill>
                <a:latin typeface="+mn-ea"/>
                <a:cs typeface="SimSun" charset="-122"/>
              </a:rPr>
              <a:t>意大利前线途中</a:t>
            </a:r>
            <a:r>
              <a:rPr lang="zh-CN" altLang="en-US" sz="2000" b="1" dirty="0" smtClean="0">
                <a:solidFill>
                  <a:srgbClr val="0070C0"/>
                </a:solidFill>
                <a:latin typeface="+mn-ea"/>
                <a:cs typeface="SimSun" charset="-122"/>
              </a:rPr>
              <a:t>，海明威尽量</a:t>
            </a:r>
            <a:r>
              <a:rPr lang="zh-CN" altLang="en-US" sz="2000" b="1" dirty="0">
                <a:solidFill>
                  <a:srgbClr val="0070C0"/>
                </a:solidFill>
                <a:latin typeface="+mn-ea"/>
                <a:cs typeface="SimSun" charset="-122"/>
              </a:rPr>
              <a:t>接近战场。海明威在意大利前线目睹了战争的</a:t>
            </a:r>
            <a:r>
              <a:rPr lang="zh-CN" altLang="en-US" sz="2000" b="1" dirty="0" smtClean="0">
                <a:solidFill>
                  <a:srgbClr val="0070C0"/>
                </a:solidFill>
                <a:latin typeface="+mn-ea"/>
                <a:cs typeface="SimSun" charset="-122"/>
              </a:rPr>
              <a:t>残酷</a:t>
            </a:r>
            <a:r>
              <a:rPr lang="zh-CN" altLang="en-US" sz="2000" b="1" dirty="0">
                <a:solidFill>
                  <a:srgbClr val="0070C0"/>
                </a:solidFill>
                <a:latin typeface="+mn-ea"/>
                <a:cs typeface="SimSun" charset="-122"/>
              </a:rPr>
              <a:t>。</a:t>
            </a:r>
            <a:r>
              <a:rPr lang="en-US" altLang="zh-CN" sz="2000" b="1" dirty="0" smtClean="0">
                <a:solidFill>
                  <a:srgbClr val="0070C0"/>
                </a:solidFill>
                <a:latin typeface="+mn-ea"/>
                <a:cs typeface="SimSun" charset="-122"/>
              </a:rPr>
              <a:t>1918</a:t>
            </a:r>
            <a:r>
              <a:rPr lang="zh-CN" altLang="en-US" sz="2000" b="1" dirty="0">
                <a:solidFill>
                  <a:srgbClr val="0070C0"/>
                </a:solidFill>
                <a:latin typeface="+mn-ea"/>
                <a:cs typeface="SimSun" charset="-122"/>
              </a:rPr>
              <a:t>年</a:t>
            </a:r>
            <a:r>
              <a:rPr lang="en-US" altLang="zh-CN" sz="2000" b="1" dirty="0">
                <a:solidFill>
                  <a:srgbClr val="0070C0"/>
                </a:solidFill>
                <a:latin typeface="+mn-ea"/>
                <a:cs typeface="SimSun" charset="-122"/>
              </a:rPr>
              <a:t>7</a:t>
            </a:r>
            <a:r>
              <a:rPr lang="zh-CN" altLang="en-US" sz="2000" b="1" dirty="0">
                <a:solidFill>
                  <a:srgbClr val="0070C0"/>
                </a:solidFill>
                <a:latin typeface="+mn-ea"/>
                <a:cs typeface="SimSun" charset="-122"/>
              </a:rPr>
              <a:t>月</a:t>
            </a:r>
            <a:r>
              <a:rPr lang="en-US" altLang="zh-CN" sz="2000" b="1" dirty="0">
                <a:solidFill>
                  <a:srgbClr val="0070C0"/>
                </a:solidFill>
                <a:latin typeface="+mn-ea"/>
                <a:cs typeface="SimSun" charset="-122"/>
              </a:rPr>
              <a:t>8</a:t>
            </a:r>
            <a:r>
              <a:rPr lang="zh-CN" altLang="en-US" sz="2000" b="1" dirty="0">
                <a:solidFill>
                  <a:srgbClr val="0070C0"/>
                </a:solidFill>
                <a:latin typeface="+mn-ea"/>
                <a:cs typeface="SimSun" charset="-122"/>
              </a:rPr>
              <a:t>日，海明威在输送补给品时受伤，并把意大利伤兵拖到安全地带，被意大利政府授予他银制勇敢勋章</a:t>
            </a:r>
            <a:r>
              <a:rPr lang="zh-CN" altLang="en-US" sz="2000" b="1" dirty="0" smtClean="0">
                <a:solidFill>
                  <a:srgbClr val="0070C0"/>
                </a:solidFill>
                <a:latin typeface="+mn-ea"/>
                <a:cs typeface="SimSun" charset="-122"/>
              </a:rPr>
              <a:t>。</a:t>
            </a:r>
            <a:endParaRPr lang="zh-CN" altLang="en-US" sz="2000" b="1" dirty="0">
              <a:solidFill>
                <a:srgbClr val="0070C0"/>
              </a:solidFill>
              <a:latin typeface="+mn-ea"/>
              <a:cs typeface="SimSun" charset="-122"/>
            </a:endParaRPr>
          </a:p>
          <a:p>
            <a:r>
              <a:rPr lang="en-US" altLang="zh-CN" sz="2000" b="1" dirty="0" smtClean="0">
                <a:solidFill>
                  <a:srgbClr val="0070C0"/>
                </a:solidFill>
                <a:latin typeface="+mn-ea"/>
                <a:cs typeface="SimSun" charset="-122"/>
              </a:rPr>
              <a:t>   3.1921</a:t>
            </a:r>
            <a:r>
              <a:rPr lang="zh-CN" altLang="en-US" sz="2000" b="1" dirty="0" smtClean="0">
                <a:solidFill>
                  <a:srgbClr val="0070C0"/>
                </a:solidFill>
                <a:latin typeface="+mn-ea"/>
                <a:cs typeface="SimSun" charset="-122"/>
              </a:rPr>
              <a:t>年</a:t>
            </a:r>
            <a:r>
              <a:rPr lang="en-US" altLang="zh-CN" sz="2000" b="1" dirty="0" smtClean="0">
                <a:solidFill>
                  <a:srgbClr val="0070C0"/>
                </a:solidFill>
                <a:latin typeface="+mn-ea"/>
                <a:cs typeface="SimSun" charset="-122"/>
              </a:rPr>
              <a:t>——1922</a:t>
            </a:r>
            <a:r>
              <a:rPr lang="zh-CN" altLang="en-US" sz="2000" b="1" dirty="0" smtClean="0">
                <a:solidFill>
                  <a:srgbClr val="0070C0"/>
                </a:solidFill>
                <a:latin typeface="+mn-ea"/>
                <a:cs typeface="SimSun" charset="-122"/>
              </a:rPr>
              <a:t>年，海明威给</a:t>
            </a:r>
            <a:r>
              <a:rPr lang="zh-CN" altLang="en-US" sz="2000" b="1" dirty="0">
                <a:solidFill>
                  <a:srgbClr val="0070C0"/>
                </a:solidFill>
                <a:latin typeface="+mn-ea"/>
                <a:cs typeface="SimSun" charset="-122"/>
              </a:rPr>
              <a:t>星报进行关于希土战争</a:t>
            </a:r>
            <a:r>
              <a:rPr lang="en-US" altLang="zh-CN" sz="2000" b="1" dirty="0">
                <a:solidFill>
                  <a:srgbClr val="0070C0"/>
                </a:solidFill>
                <a:latin typeface="+mn-ea"/>
                <a:cs typeface="SimSun" charset="-122"/>
              </a:rPr>
              <a:t>(1919</a:t>
            </a:r>
            <a:r>
              <a:rPr lang="zh-CN" altLang="en-US" sz="2000" b="1" dirty="0">
                <a:solidFill>
                  <a:srgbClr val="0070C0"/>
                </a:solidFill>
                <a:latin typeface="+mn-ea"/>
                <a:cs typeface="SimSun" charset="-122"/>
              </a:rPr>
              <a:t>年</a:t>
            </a:r>
            <a:r>
              <a:rPr lang="en-US" altLang="zh-CN" sz="2000" b="1" dirty="0">
                <a:solidFill>
                  <a:srgbClr val="0070C0"/>
                </a:solidFill>
                <a:latin typeface="+mn-ea"/>
                <a:cs typeface="SimSun" charset="-122"/>
              </a:rPr>
              <a:t>-1922</a:t>
            </a:r>
            <a:r>
              <a:rPr lang="zh-CN" altLang="en-US" sz="2000" b="1" dirty="0">
                <a:solidFill>
                  <a:srgbClr val="0070C0"/>
                </a:solidFill>
                <a:latin typeface="+mn-ea"/>
                <a:cs typeface="SimSun" charset="-122"/>
              </a:rPr>
              <a:t>年</a:t>
            </a:r>
            <a:r>
              <a:rPr lang="en-US" altLang="zh-CN" sz="2000" b="1" dirty="0">
                <a:solidFill>
                  <a:srgbClr val="0070C0"/>
                </a:solidFill>
                <a:latin typeface="+mn-ea"/>
                <a:cs typeface="SimSun" charset="-122"/>
              </a:rPr>
              <a:t>)</a:t>
            </a:r>
            <a:r>
              <a:rPr lang="zh-CN" altLang="en-US" sz="2000" b="1" dirty="0">
                <a:solidFill>
                  <a:srgbClr val="0070C0"/>
                </a:solidFill>
                <a:latin typeface="+mn-ea"/>
                <a:cs typeface="SimSun" charset="-122"/>
              </a:rPr>
              <a:t>的</a:t>
            </a:r>
            <a:r>
              <a:rPr lang="zh-CN" altLang="en-US" sz="2000" b="1" dirty="0">
                <a:solidFill>
                  <a:srgbClr val="FF0000"/>
                </a:solidFill>
                <a:latin typeface="+mn-ea"/>
                <a:cs typeface="SimSun" charset="-122"/>
              </a:rPr>
              <a:t>采访</a:t>
            </a:r>
            <a:r>
              <a:rPr lang="zh-CN" altLang="en-US" sz="2000" b="1" dirty="0">
                <a:solidFill>
                  <a:srgbClr val="0070C0"/>
                </a:solidFill>
                <a:latin typeface="+mn-ea"/>
                <a:cs typeface="SimSun" charset="-122"/>
              </a:rPr>
              <a:t>。回到巴黎之后</a:t>
            </a:r>
            <a:r>
              <a:rPr lang="zh-CN" altLang="en-US" sz="2000" b="1" dirty="0" smtClean="0">
                <a:solidFill>
                  <a:srgbClr val="0070C0"/>
                </a:solidFill>
                <a:latin typeface="+mn-ea"/>
                <a:cs typeface="SimSun" charset="-122"/>
              </a:rPr>
              <a:t>，海明威参与</a:t>
            </a:r>
            <a:r>
              <a:rPr lang="zh-CN" altLang="en-US" sz="2000" b="1" dirty="0">
                <a:solidFill>
                  <a:srgbClr val="0070C0"/>
                </a:solidFill>
                <a:latin typeface="+mn-ea"/>
                <a:cs typeface="SimSun" charset="-122"/>
              </a:rPr>
              <a:t>“</a:t>
            </a:r>
            <a:r>
              <a:rPr lang="zh-CN" altLang="en-US" sz="2000" b="1" dirty="0" smtClean="0">
                <a:solidFill>
                  <a:srgbClr val="0070C0"/>
                </a:solidFill>
                <a:latin typeface="+mn-ea"/>
                <a:cs typeface="SimSun" charset="-122"/>
              </a:rPr>
              <a:t>巴黎</a:t>
            </a:r>
            <a:r>
              <a:rPr lang="zh-CN" altLang="en-US" sz="2000" b="1" dirty="0">
                <a:solidFill>
                  <a:srgbClr val="0070C0"/>
                </a:solidFill>
                <a:latin typeface="+mn-ea"/>
                <a:cs typeface="SimSun" charset="-122"/>
              </a:rPr>
              <a:t>现代主义</a:t>
            </a:r>
            <a:r>
              <a:rPr lang="zh-CN" altLang="en-US" sz="2000" b="1" dirty="0" smtClean="0">
                <a:solidFill>
                  <a:srgbClr val="0070C0"/>
                </a:solidFill>
                <a:latin typeface="+mn-ea"/>
                <a:cs typeface="SimSun" charset="-122"/>
              </a:rPr>
              <a:t>运动</a:t>
            </a:r>
            <a:r>
              <a:rPr lang="zh-CN" altLang="en-US" sz="2000" b="1" dirty="0">
                <a:solidFill>
                  <a:srgbClr val="0070C0"/>
                </a:solidFill>
                <a:latin typeface="+mn-ea"/>
                <a:cs typeface="SimSun" charset="-122"/>
              </a:rPr>
              <a:t>”</a:t>
            </a:r>
            <a:r>
              <a:rPr lang="zh-CN" altLang="en-US" sz="2000" b="1" dirty="0" smtClean="0">
                <a:solidFill>
                  <a:srgbClr val="0070C0"/>
                </a:solidFill>
                <a:latin typeface="+mn-ea"/>
                <a:cs typeface="SimSun" charset="-122"/>
              </a:rPr>
              <a:t>。</a:t>
            </a:r>
            <a:endParaRPr lang="zh-CN" altLang="en-US" sz="2000" b="1" dirty="0">
              <a:solidFill>
                <a:srgbClr val="0070C0"/>
              </a:solidFill>
              <a:latin typeface="+mn-ea"/>
              <a:cs typeface="SimSun" charset="-122"/>
            </a:endParaRPr>
          </a:p>
          <a:p>
            <a:r>
              <a:rPr lang="en-US" altLang="zh-CN" sz="2000" b="1" dirty="0" smtClean="0">
                <a:solidFill>
                  <a:srgbClr val="0070C0"/>
                </a:solidFill>
                <a:latin typeface="+mn-ea"/>
                <a:cs typeface="SimSun" charset="-122"/>
              </a:rPr>
              <a:t>   4.1932</a:t>
            </a:r>
            <a:r>
              <a:rPr lang="zh-CN" altLang="en-US" sz="2000" b="1" dirty="0">
                <a:solidFill>
                  <a:srgbClr val="0070C0"/>
                </a:solidFill>
                <a:latin typeface="+mn-ea"/>
                <a:cs typeface="SimSun" charset="-122"/>
              </a:rPr>
              <a:t>年</a:t>
            </a:r>
            <a:r>
              <a:rPr lang="zh-CN" altLang="en-US" sz="2000" b="1" dirty="0" smtClean="0">
                <a:solidFill>
                  <a:srgbClr val="0070C0"/>
                </a:solidFill>
                <a:latin typeface="+mn-ea"/>
                <a:cs typeface="SimSun" charset="-122"/>
              </a:rPr>
              <a:t>，</a:t>
            </a:r>
            <a:r>
              <a:rPr lang="zh-CN" altLang="en-US" sz="2000" b="1" dirty="0">
                <a:solidFill>
                  <a:srgbClr val="0070C0"/>
                </a:solidFill>
                <a:latin typeface="+mn-ea"/>
                <a:cs typeface="SimSun" charset="-122"/>
              </a:rPr>
              <a:t>作品</a:t>
            </a:r>
            <a:r>
              <a:rPr lang="en-US" altLang="zh-CN" sz="2000" b="1" dirty="0" smtClean="0">
                <a:solidFill>
                  <a:srgbClr val="0070C0"/>
                </a:solidFill>
                <a:latin typeface="+mn-ea"/>
                <a:cs typeface="SimSun" charset="-122"/>
              </a:rPr>
              <a:t>《</a:t>
            </a:r>
            <a:r>
              <a:rPr lang="zh-CN" altLang="en-US" sz="2000" b="1" dirty="0">
                <a:solidFill>
                  <a:srgbClr val="0070C0"/>
                </a:solidFill>
                <a:latin typeface="+mn-ea"/>
                <a:cs typeface="SimSun" charset="-122"/>
              </a:rPr>
              <a:t>午后之死</a:t>
            </a:r>
            <a:r>
              <a:rPr lang="en-US" altLang="zh-CN" sz="2000" b="1" dirty="0">
                <a:solidFill>
                  <a:srgbClr val="0070C0"/>
                </a:solidFill>
                <a:latin typeface="+mn-ea"/>
                <a:cs typeface="SimSun" charset="-122"/>
              </a:rPr>
              <a:t>》</a:t>
            </a:r>
            <a:r>
              <a:rPr lang="zh-CN" altLang="en-US" sz="2000" b="1" dirty="0">
                <a:solidFill>
                  <a:srgbClr val="0070C0"/>
                </a:solidFill>
                <a:latin typeface="+mn-ea"/>
                <a:cs typeface="SimSun" charset="-122"/>
              </a:rPr>
              <a:t>出版。</a:t>
            </a:r>
            <a:r>
              <a:rPr lang="zh-CN" altLang="en-US" sz="2000" b="1" dirty="0">
                <a:solidFill>
                  <a:srgbClr val="FF0000"/>
                </a:solidFill>
                <a:latin typeface="+mn-ea"/>
                <a:cs typeface="SimSun" charset="-122"/>
              </a:rPr>
              <a:t>尊奉</a:t>
            </a:r>
            <a:r>
              <a:rPr lang="zh-CN" altLang="en-US" sz="2000" b="1" dirty="0">
                <a:solidFill>
                  <a:srgbClr val="0070C0"/>
                </a:solidFill>
                <a:latin typeface="+mn-ea"/>
                <a:cs typeface="SimSun" charset="-122"/>
              </a:rPr>
              <a:t>美国建筑师罗德维希的</a:t>
            </a:r>
            <a:r>
              <a:rPr lang="zh-CN" altLang="en-US" sz="2000" b="1" dirty="0" smtClean="0">
                <a:solidFill>
                  <a:srgbClr val="0070C0"/>
                </a:solidFill>
                <a:latin typeface="+mn-ea"/>
                <a:cs typeface="SimSun" charset="-122"/>
              </a:rPr>
              <a:t>名言</a:t>
            </a:r>
            <a:r>
              <a:rPr lang="zh-CN" altLang="en-US" sz="2000" b="1" dirty="0">
                <a:solidFill>
                  <a:srgbClr val="0070C0"/>
                </a:solidFill>
                <a:latin typeface="+mn-ea"/>
                <a:cs typeface="SimSun" charset="-122"/>
              </a:rPr>
              <a:t>“</a:t>
            </a:r>
            <a:r>
              <a:rPr lang="zh-CN" altLang="en-US" sz="2000" b="1" dirty="0" smtClean="0">
                <a:solidFill>
                  <a:srgbClr val="FF0000"/>
                </a:solidFill>
                <a:latin typeface="+mn-ea"/>
                <a:cs typeface="SimSun" charset="-122"/>
              </a:rPr>
              <a:t>越</a:t>
            </a:r>
            <a:r>
              <a:rPr lang="zh-CN" altLang="en-US" sz="2000" b="1" dirty="0">
                <a:solidFill>
                  <a:srgbClr val="FF0000"/>
                </a:solidFill>
                <a:latin typeface="+mn-ea"/>
                <a:cs typeface="SimSun" charset="-122"/>
              </a:rPr>
              <a:t>少，就越</a:t>
            </a:r>
            <a:r>
              <a:rPr lang="zh-CN" altLang="en-US" sz="2000" b="1" dirty="0" smtClean="0">
                <a:solidFill>
                  <a:srgbClr val="FF0000"/>
                </a:solidFill>
                <a:latin typeface="+mn-ea"/>
                <a:cs typeface="SimSun" charset="-122"/>
              </a:rPr>
              <a:t>多</a:t>
            </a:r>
            <a:r>
              <a:rPr lang="zh-CN" altLang="en-US" sz="2000" b="1" dirty="0">
                <a:solidFill>
                  <a:srgbClr val="0070C0"/>
                </a:solidFill>
                <a:latin typeface="+mn-ea"/>
                <a:cs typeface="SimSun" charset="-122"/>
              </a:rPr>
              <a:t>”</a:t>
            </a:r>
            <a:r>
              <a:rPr lang="zh-CN" altLang="en-US" sz="2000" b="1" dirty="0" smtClean="0">
                <a:solidFill>
                  <a:srgbClr val="0070C0"/>
                </a:solidFill>
                <a:latin typeface="+mn-ea"/>
                <a:cs typeface="SimSun" charset="-122"/>
              </a:rPr>
              <a:t>，</a:t>
            </a:r>
            <a:r>
              <a:rPr lang="zh-CN" altLang="en-US" sz="2000" b="1" dirty="0">
                <a:solidFill>
                  <a:srgbClr val="0070C0"/>
                </a:solidFill>
                <a:latin typeface="+mn-ea"/>
                <a:cs typeface="SimSun" charset="-122"/>
              </a:rPr>
              <a:t>使作品趋于精炼</a:t>
            </a:r>
            <a:r>
              <a:rPr lang="zh-CN" altLang="en-US" sz="2000" b="1" dirty="0" smtClean="0">
                <a:solidFill>
                  <a:srgbClr val="0070C0"/>
                </a:solidFill>
                <a:latin typeface="+mn-ea"/>
                <a:cs typeface="SimSun" charset="-122"/>
              </a:rPr>
              <a:t>，提出了</a:t>
            </a:r>
            <a:r>
              <a:rPr lang="zh-CN" altLang="en-US" sz="2000" b="1" dirty="0">
                <a:solidFill>
                  <a:srgbClr val="0070C0"/>
                </a:solidFill>
                <a:latin typeface="+mn-ea"/>
                <a:cs typeface="SimSun" charset="-122"/>
              </a:rPr>
              <a:t>“</a:t>
            </a:r>
            <a:r>
              <a:rPr lang="zh-CN" altLang="en-US" sz="2000" b="1" dirty="0" smtClean="0">
                <a:solidFill>
                  <a:srgbClr val="0070C0"/>
                </a:solidFill>
                <a:latin typeface="+mn-ea"/>
                <a:cs typeface="SimSun" charset="-122"/>
              </a:rPr>
              <a:t>冰山原则</a:t>
            </a:r>
            <a:r>
              <a:rPr lang="zh-CN" altLang="en-US" sz="2000" b="1" dirty="0">
                <a:solidFill>
                  <a:srgbClr val="0070C0"/>
                </a:solidFill>
                <a:latin typeface="+mn-ea"/>
                <a:cs typeface="SimSun" charset="-122"/>
              </a:rPr>
              <a:t>”</a:t>
            </a:r>
            <a:r>
              <a:rPr lang="zh-CN" altLang="en-US" sz="2000" b="1" dirty="0" smtClean="0">
                <a:solidFill>
                  <a:srgbClr val="0070C0"/>
                </a:solidFill>
                <a:latin typeface="+mn-ea"/>
                <a:cs typeface="SimSun" charset="-122"/>
              </a:rPr>
              <a:t>，</a:t>
            </a:r>
            <a:r>
              <a:rPr lang="zh-CN" altLang="en-US" sz="2000" b="1" dirty="0">
                <a:solidFill>
                  <a:srgbClr val="0070C0"/>
                </a:solidFill>
                <a:latin typeface="+mn-ea"/>
                <a:cs typeface="SimSun" charset="-122"/>
              </a:rPr>
              <a:t>只表现事物的八分之一，使作品充实、含蓄、耐人寻味。</a:t>
            </a:r>
          </a:p>
          <a:p>
            <a:r>
              <a:rPr lang="en-US" altLang="zh-CN" sz="2000" b="1" dirty="0" smtClean="0">
                <a:solidFill>
                  <a:srgbClr val="0070C0"/>
                </a:solidFill>
                <a:latin typeface="+mn-ea"/>
                <a:cs typeface="SimSun" charset="-122"/>
              </a:rPr>
              <a:t>   5.1937</a:t>
            </a:r>
            <a:r>
              <a:rPr lang="zh-CN" altLang="en-US" sz="2000" b="1" dirty="0">
                <a:solidFill>
                  <a:srgbClr val="0070C0"/>
                </a:solidFill>
                <a:latin typeface="+mn-ea"/>
                <a:cs typeface="SimSun" charset="-122"/>
              </a:rPr>
              <a:t>年至</a:t>
            </a:r>
            <a:r>
              <a:rPr lang="en-US" altLang="zh-CN" sz="2000" b="1" dirty="0">
                <a:solidFill>
                  <a:srgbClr val="0070C0"/>
                </a:solidFill>
                <a:latin typeface="+mn-ea"/>
                <a:cs typeface="SimSun" charset="-122"/>
              </a:rPr>
              <a:t>1938</a:t>
            </a:r>
            <a:r>
              <a:rPr lang="zh-CN" altLang="en-US" sz="2000" b="1" dirty="0">
                <a:solidFill>
                  <a:srgbClr val="0070C0"/>
                </a:solidFill>
                <a:latin typeface="+mn-ea"/>
                <a:cs typeface="SimSun" charset="-122"/>
              </a:rPr>
              <a:t>年，他以</a:t>
            </a:r>
            <a:r>
              <a:rPr lang="zh-CN" altLang="en-US" sz="2000" b="1" dirty="0">
                <a:solidFill>
                  <a:srgbClr val="FF0000"/>
                </a:solidFill>
                <a:latin typeface="+mn-ea"/>
                <a:cs typeface="SimSun" charset="-122"/>
              </a:rPr>
              <a:t>战地记者</a:t>
            </a:r>
            <a:r>
              <a:rPr lang="zh-CN" altLang="en-US" sz="2000" b="1" dirty="0">
                <a:solidFill>
                  <a:srgbClr val="0070C0"/>
                </a:solidFill>
                <a:latin typeface="+mn-ea"/>
                <a:cs typeface="SimSun" charset="-122"/>
              </a:rPr>
              <a:t>的身份奔波于西班牙内战前线。在第二次世界大战期间，他作为记者随军行动，并参加了解放巴黎的战斗</a:t>
            </a:r>
            <a:r>
              <a:rPr lang="zh-CN" altLang="en-US" sz="2000" b="1" dirty="0" smtClean="0">
                <a:solidFill>
                  <a:srgbClr val="0070C0"/>
                </a:solidFill>
                <a:latin typeface="+mn-ea"/>
                <a:cs typeface="SimSun" charset="-122"/>
              </a:rPr>
              <a:t>。</a:t>
            </a:r>
            <a:endParaRPr lang="en-US" altLang="zh-CN" sz="2000" b="1" dirty="0">
              <a:solidFill>
                <a:srgbClr val="0070C0"/>
              </a:solidFill>
              <a:latin typeface="+mn-ea"/>
              <a:cs typeface="SimSun" charset="-122"/>
            </a:endParaRPr>
          </a:p>
          <a:p>
            <a:r>
              <a:rPr lang="en-US" altLang="zh-CN" sz="2000" b="1" dirty="0" smtClean="0">
                <a:solidFill>
                  <a:srgbClr val="0070C0"/>
                </a:solidFill>
                <a:latin typeface="+mn-ea"/>
                <a:cs typeface="SimSun" charset="-122"/>
              </a:rPr>
              <a:t>   6.1941</a:t>
            </a:r>
            <a:r>
              <a:rPr lang="zh-CN" altLang="en-US" sz="2000" b="1" dirty="0">
                <a:solidFill>
                  <a:srgbClr val="0070C0"/>
                </a:solidFill>
                <a:latin typeface="+mn-ea"/>
                <a:cs typeface="SimSun" charset="-122"/>
              </a:rPr>
              <a:t>年底太平洋战争爆发后，</a:t>
            </a:r>
            <a:r>
              <a:rPr lang="zh-CN" altLang="en-US" sz="2000" b="1" dirty="0" smtClean="0">
                <a:solidFill>
                  <a:srgbClr val="0070C0"/>
                </a:solidFill>
                <a:latin typeface="+mn-ea"/>
                <a:cs typeface="SimSun" charset="-122"/>
              </a:rPr>
              <a:t>海明威将</a:t>
            </a:r>
            <a:r>
              <a:rPr lang="zh-CN" altLang="en-US" sz="2000" b="1" dirty="0">
                <a:solidFill>
                  <a:srgbClr val="0070C0"/>
                </a:solidFill>
                <a:latin typeface="+mn-ea"/>
                <a:cs typeface="SimSun" charset="-122"/>
              </a:rPr>
              <a:t>自己的游艇改装成巡艇，侦察德国潜艇的行动，为消灭敌人提供情报</a:t>
            </a:r>
            <a:r>
              <a:rPr lang="zh-CN" altLang="en-US" sz="2000" b="1" dirty="0" smtClean="0">
                <a:solidFill>
                  <a:srgbClr val="0070C0"/>
                </a:solidFill>
                <a:latin typeface="+mn-ea"/>
                <a:cs typeface="SimSun" charset="-122"/>
              </a:rPr>
              <a:t>。</a:t>
            </a:r>
            <a:r>
              <a:rPr lang="en-US" altLang="zh-CN" sz="2000" b="1" dirty="0" smtClean="0">
                <a:solidFill>
                  <a:srgbClr val="FF0000"/>
                </a:solidFill>
                <a:latin typeface="+mn-ea"/>
                <a:cs typeface="SimSun" charset="-122"/>
              </a:rPr>
              <a:t>1944</a:t>
            </a:r>
            <a:r>
              <a:rPr lang="zh-CN" altLang="en-US" sz="2000" b="1" dirty="0">
                <a:solidFill>
                  <a:srgbClr val="FF0000"/>
                </a:solidFill>
                <a:latin typeface="+mn-ea"/>
                <a:cs typeface="SimSun" charset="-122"/>
              </a:rPr>
              <a:t>年，海明威随同美军去欧洲采访</a:t>
            </a:r>
            <a:r>
              <a:rPr lang="zh-CN" altLang="en-US" sz="2000" b="1" dirty="0">
                <a:solidFill>
                  <a:srgbClr val="0070C0"/>
                </a:solidFill>
                <a:latin typeface="+mn-ea"/>
                <a:cs typeface="SimSun" charset="-122"/>
              </a:rPr>
              <a:t>，在一次飞机失事中受重伤，但痊愈后仍深入敌后采访。第二次世界大战结束后，他获得一枚铜质奖章</a:t>
            </a:r>
            <a:r>
              <a:rPr lang="zh-CN" altLang="en-US" sz="2000" b="1" dirty="0" smtClean="0">
                <a:solidFill>
                  <a:srgbClr val="0070C0"/>
                </a:solidFill>
                <a:latin typeface="+mn-ea"/>
                <a:cs typeface="SimSun" charset="-122"/>
              </a:rPr>
              <a:t>。</a:t>
            </a:r>
            <a:endParaRPr lang="zh-CN" altLang="en-US" sz="2000" b="1" dirty="0">
              <a:solidFill>
                <a:srgbClr val="0070C0"/>
              </a:solidFill>
              <a:latin typeface="+mn-ea"/>
              <a:cs typeface="SimSun" charset="-122"/>
            </a:endParaRPr>
          </a:p>
        </p:txBody>
      </p:sp>
    </p:spTree>
    <p:extLst>
      <p:ext uri="{BB962C8B-B14F-4D97-AF65-F5344CB8AC3E}">
        <p14:creationId xmlns:p14="http://schemas.microsoft.com/office/powerpoint/2010/main" val="3994105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384" y="548680"/>
            <a:ext cx="10945216" cy="3416320"/>
          </a:xfrm>
          <a:prstGeom prst="rect">
            <a:avLst/>
          </a:prstGeom>
          <a:noFill/>
          <a:ln w="3175">
            <a:solidFill>
              <a:srgbClr val="0070C0"/>
            </a:solidFill>
          </a:ln>
        </p:spPr>
        <p:txBody>
          <a:bodyPr wrap="square" rtlCol="0">
            <a:spAutoFit/>
          </a:bodyPr>
          <a:lstStyle/>
          <a:p>
            <a:r>
              <a:rPr lang="en-US" altLang="zh-CN" sz="2400" b="1" dirty="0" smtClean="0">
                <a:solidFill>
                  <a:srgbClr val="0070C0"/>
                </a:solidFill>
                <a:latin typeface="楷体" pitchFamily="49" charset="-122"/>
                <a:ea typeface="楷体" pitchFamily="49" charset="-122"/>
              </a:rPr>
              <a:t>     ......</a:t>
            </a:r>
            <a:r>
              <a:rPr lang="zh-CN" altLang="en-US" sz="2400" b="1" dirty="0">
                <a:solidFill>
                  <a:srgbClr val="0070C0"/>
                </a:solidFill>
                <a:latin typeface="楷体" pitchFamily="49" charset="-122"/>
                <a:ea typeface="楷体" pitchFamily="49" charset="-122"/>
              </a:rPr>
              <a:t>一个老人独自在加巴尼斯港口外的海面上打鱼，他钓到一条马林鱼，那条鱼拽着沉重的钓丝把小船拖到很远的海上。两天以后，渔民们在朝东方向六十哩的地方找到了这个老人，马林鱼的头和上半身绑在船边上。剩下的鱼肉还不到一半，有八百磅重。鱼在深水里游，拖着船，老人跟着它一天、、一夜、又一天、又一夜。鱼泛到海面上，老人驾船过去钩住它。鲨鱼游到船边袭击那条鱼，老人一个人在湾流的小船上对付鲨鱼，用桨打、戳、刺，累得他精疲力尽，鲨鱼却把能吃到的鱼肉统统吃掉。渔民们找到他的时候，老人正在船上哭，损失了鱼，他快气疯了，鲨鱼还在船的周围打转</a:t>
            </a:r>
            <a:r>
              <a:rPr lang="zh-CN" altLang="en-US" sz="2400" b="1" dirty="0" smtClean="0">
                <a:solidFill>
                  <a:srgbClr val="0070C0"/>
                </a:solidFill>
                <a:latin typeface="楷体" pitchFamily="49" charset="-122"/>
                <a:ea typeface="楷体" pitchFamily="49" charset="-122"/>
              </a:rPr>
              <a:t>。</a:t>
            </a:r>
            <a:endParaRPr lang="en-US" altLang="zh-CN" sz="2400" b="1" dirty="0" smtClean="0">
              <a:solidFill>
                <a:srgbClr val="0070C0"/>
              </a:solidFill>
              <a:latin typeface="楷体" pitchFamily="49" charset="-122"/>
              <a:ea typeface="楷体" pitchFamily="49" charset="-122"/>
            </a:endParaRPr>
          </a:p>
          <a:p>
            <a:r>
              <a:rPr lang="en-US" altLang="zh-CN" sz="2400" b="1" dirty="0">
                <a:solidFill>
                  <a:srgbClr val="0070C0"/>
                </a:solidFill>
                <a:latin typeface="宋体" pitchFamily="2" charset="-122"/>
                <a:ea typeface="宋体" pitchFamily="2" charset="-122"/>
              </a:rPr>
              <a:t> </a:t>
            </a:r>
            <a:r>
              <a:rPr lang="en-US" altLang="zh-CN" sz="2400" b="1" dirty="0" smtClean="0">
                <a:solidFill>
                  <a:srgbClr val="0070C0"/>
                </a:solidFill>
                <a:latin typeface="宋体" pitchFamily="2" charset="-122"/>
                <a:ea typeface="宋体" pitchFamily="2" charset="-122"/>
              </a:rPr>
              <a:t>                     </a:t>
            </a:r>
            <a:r>
              <a:rPr lang="zh-CN" altLang="en-US" sz="2400" b="1" dirty="0" smtClean="0">
                <a:solidFill>
                  <a:srgbClr val="0070C0"/>
                </a:solidFill>
                <a:latin typeface="宋体" pitchFamily="2" charset="-122"/>
                <a:ea typeface="宋体" pitchFamily="2" charset="-122"/>
              </a:rPr>
              <a:t>                  </a:t>
            </a:r>
            <a:r>
              <a:rPr lang="en-US" altLang="zh-CN" sz="2400" b="1" dirty="0" smtClean="0">
                <a:solidFill>
                  <a:srgbClr val="0070C0"/>
                </a:solidFill>
                <a:latin typeface="宋体" pitchFamily="2" charset="-122"/>
                <a:ea typeface="宋体" pitchFamily="2" charset="-122"/>
              </a:rPr>
              <a:t>——</a:t>
            </a:r>
            <a:r>
              <a:rPr lang="zh-CN" altLang="en-US" sz="2400" b="1" dirty="0" smtClean="0">
                <a:solidFill>
                  <a:srgbClr val="0070C0"/>
                </a:solidFill>
                <a:latin typeface="宋体" pitchFamily="2" charset="-122"/>
                <a:ea typeface="宋体" pitchFamily="2" charset="-122"/>
              </a:rPr>
              <a:t>（</a:t>
            </a:r>
            <a:r>
              <a:rPr lang="zh-CN" altLang="en-US" sz="2400" b="1" dirty="0">
                <a:solidFill>
                  <a:srgbClr val="0070C0"/>
                </a:solidFill>
                <a:latin typeface="宋体" pitchFamily="2" charset="-122"/>
                <a:ea typeface="宋体" pitchFamily="2" charset="-122"/>
              </a:rPr>
              <a:t>海明威</a:t>
            </a:r>
            <a:r>
              <a:rPr lang="en-US" altLang="zh-CN" sz="2400" b="1" dirty="0">
                <a:solidFill>
                  <a:srgbClr val="0070C0"/>
                </a:solidFill>
                <a:latin typeface="宋体" pitchFamily="2" charset="-122"/>
                <a:ea typeface="宋体" pitchFamily="2" charset="-122"/>
              </a:rPr>
              <a:t>《</a:t>
            </a:r>
            <a:r>
              <a:rPr lang="zh-CN" altLang="en-US" sz="2400" b="1" dirty="0">
                <a:solidFill>
                  <a:srgbClr val="0070C0"/>
                </a:solidFill>
                <a:latin typeface="宋体" pitchFamily="2" charset="-122"/>
                <a:ea typeface="宋体" pitchFamily="2" charset="-122"/>
              </a:rPr>
              <a:t>在蓝色的大海上</a:t>
            </a:r>
            <a:r>
              <a:rPr lang="en-US" altLang="zh-CN" sz="2400" b="1" dirty="0">
                <a:solidFill>
                  <a:srgbClr val="0070C0"/>
                </a:solidFill>
                <a:latin typeface="宋体" pitchFamily="2" charset="-122"/>
                <a:ea typeface="宋体" pitchFamily="2" charset="-122"/>
              </a:rPr>
              <a:t>》</a:t>
            </a:r>
            <a:r>
              <a:rPr lang="zh-CN" altLang="en-US" sz="2400" b="1" dirty="0">
                <a:solidFill>
                  <a:srgbClr val="0070C0"/>
                </a:solidFill>
                <a:latin typeface="宋体" pitchFamily="2" charset="-122"/>
                <a:ea typeface="宋体" pitchFamily="2" charset="-122"/>
              </a:rPr>
              <a:t>）</a:t>
            </a:r>
          </a:p>
        </p:txBody>
      </p:sp>
      <p:sp>
        <p:nvSpPr>
          <p:cNvPr id="3" name="文本框 2"/>
          <p:cNvSpPr txBox="1"/>
          <p:nvPr/>
        </p:nvSpPr>
        <p:spPr>
          <a:xfrm>
            <a:off x="551384" y="4509120"/>
            <a:ext cx="10945216" cy="1200329"/>
          </a:xfrm>
          <a:prstGeom prst="rect">
            <a:avLst/>
          </a:prstGeom>
          <a:noFill/>
          <a:ln w="3175">
            <a:solidFill>
              <a:srgbClr val="0070C0"/>
            </a:solidFill>
          </a:ln>
        </p:spPr>
        <p:txBody>
          <a:bodyPr wrap="square" rtlCol="0">
            <a:spAutoFit/>
          </a:bodyPr>
          <a:lstStyle/>
          <a:p>
            <a:r>
              <a:rPr lang="en-US" altLang="zh-CN" sz="2400" b="1" dirty="0" smtClean="0">
                <a:solidFill>
                  <a:srgbClr val="FF0000"/>
                </a:solidFill>
                <a:latin typeface="SimSun" charset="-122"/>
                <a:ea typeface="SimSun" charset="-122"/>
                <a:cs typeface="SimSun" charset="-122"/>
              </a:rPr>
              <a:t>《</a:t>
            </a:r>
            <a:r>
              <a:rPr lang="zh-CN" altLang="en-US" sz="2400" b="1" dirty="0" smtClean="0">
                <a:solidFill>
                  <a:srgbClr val="FF0000"/>
                </a:solidFill>
                <a:latin typeface="SimSun" charset="-122"/>
                <a:ea typeface="SimSun" charset="-122"/>
                <a:cs typeface="SimSun" charset="-122"/>
              </a:rPr>
              <a:t>老人与海</a:t>
            </a:r>
            <a:r>
              <a:rPr lang="en-US" altLang="zh-CN" sz="2400" b="1" dirty="0" smtClean="0">
                <a:solidFill>
                  <a:srgbClr val="FF0000"/>
                </a:solidFill>
                <a:latin typeface="SimSun" charset="-122"/>
                <a:ea typeface="SimSun" charset="-122"/>
                <a:cs typeface="SimSun" charset="-122"/>
              </a:rPr>
              <a:t>》</a:t>
            </a:r>
          </a:p>
          <a:p>
            <a:r>
              <a:rPr lang="en-US" altLang="zh-CN" sz="2400" b="1" dirty="0" smtClean="0">
                <a:solidFill>
                  <a:srgbClr val="FF0000"/>
                </a:solidFill>
                <a:latin typeface="SimSun" charset="-122"/>
                <a:ea typeface="SimSun" charset="-122"/>
                <a:cs typeface="SimSun" charset="-122"/>
              </a:rPr>
              <a:t>1953</a:t>
            </a:r>
            <a:r>
              <a:rPr lang="zh-CN" altLang="en-US" sz="2400" b="1" dirty="0" smtClean="0">
                <a:solidFill>
                  <a:srgbClr val="FF0000"/>
                </a:solidFill>
                <a:latin typeface="SimSun" charset="-122"/>
                <a:ea typeface="SimSun" charset="-122"/>
                <a:cs typeface="SimSun" charset="-122"/>
              </a:rPr>
              <a:t>年获得普利策奖</a:t>
            </a:r>
            <a:endParaRPr lang="en-US" altLang="zh-CN" sz="2400" b="1" dirty="0" smtClean="0">
              <a:solidFill>
                <a:srgbClr val="FF0000"/>
              </a:solidFill>
              <a:latin typeface="SimSun" charset="-122"/>
              <a:ea typeface="SimSun" charset="-122"/>
              <a:cs typeface="SimSun" charset="-122"/>
            </a:endParaRPr>
          </a:p>
          <a:p>
            <a:r>
              <a:rPr lang="en-US" altLang="zh-CN" sz="2400" b="1" dirty="0" smtClean="0">
                <a:solidFill>
                  <a:srgbClr val="FF0000"/>
                </a:solidFill>
                <a:latin typeface="SimSun" charset="-122"/>
                <a:ea typeface="SimSun" charset="-122"/>
                <a:cs typeface="SimSun" charset="-122"/>
              </a:rPr>
              <a:t>1954</a:t>
            </a:r>
            <a:r>
              <a:rPr lang="zh-CN" altLang="en-US" sz="2400" b="1" dirty="0" smtClean="0">
                <a:solidFill>
                  <a:srgbClr val="FF0000"/>
                </a:solidFill>
                <a:latin typeface="SimSun" charset="-122"/>
                <a:ea typeface="SimSun" charset="-122"/>
                <a:cs typeface="SimSun" charset="-122"/>
              </a:rPr>
              <a:t>年获得诺贝尔文学奖</a:t>
            </a:r>
            <a:endParaRPr kumimoji="1" lang="zh-CN" altLang="en-US" sz="2400" b="1" dirty="0">
              <a:solidFill>
                <a:srgbClr val="FF0000"/>
              </a:solidFill>
              <a:latin typeface="SimSun" charset="-122"/>
              <a:ea typeface="SimSun" charset="-122"/>
              <a:cs typeface="SimSun" charset="-122"/>
            </a:endParaRPr>
          </a:p>
        </p:txBody>
      </p:sp>
    </p:spTree>
    <p:extLst>
      <p:ext uri="{BB962C8B-B14F-4D97-AF65-F5344CB8AC3E}">
        <p14:creationId xmlns:p14="http://schemas.microsoft.com/office/powerpoint/2010/main" val="4191104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5360" y="476672"/>
            <a:ext cx="11521280" cy="5262979"/>
          </a:xfrm>
          <a:prstGeom prst="rect">
            <a:avLst/>
          </a:prstGeom>
          <a:noFill/>
          <a:ln>
            <a:solidFill>
              <a:srgbClr val="0070C0"/>
            </a:solidFill>
          </a:ln>
        </p:spPr>
        <p:txBody>
          <a:bodyPr wrap="square" rtlCol="0">
            <a:spAutoFit/>
          </a:bodyPr>
          <a:lstStyle/>
          <a:p>
            <a:r>
              <a:rPr lang="zh-CN" altLang="zh-CN" sz="2800" dirty="0" smtClean="0">
                <a:solidFill>
                  <a:srgbClr val="00B050"/>
                </a:solidFill>
                <a:latin typeface="+mn-ea"/>
                <a:cs typeface="SimSun" charset="-122"/>
              </a:rPr>
              <a:t>小说</a:t>
            </a:r>
            <a:r>
              <a:rPr lang="zh-CN" altLang="zh-CN" sz="2800" dirty="0">
                <a:solidFill>
                  <a:srgbClr val="00B050"/>
                </a:solidFill>
                <a:latin typeface="+mn-ea"/>
                <a:cs typeface="SimSun" charset="-122"/>
              </a:rPr>
              <a:t>开篇的第一</a:t>
            </a:r>
            <a:r>
              <a:rPr lang="zh-CN" altLang="zh-CN" sz="2800" dirty="0" smtClean="0">
                <a:solidFill>
                  <a:srgbClr val="00B050"/>
                </a:solidFill>
                <a:latin typeface="+mn-ea"/>
                <a:cs typeface="SimSun" charset="-122"/>
              </a:rPr>
              <a:t>句</a:t>
            </a:r>
            <a:r>
              <a:rPr lang="zh-CN" altLang="en-US" sz="2800" dirty="0" smtClean="0">
                <a:solidFill>
                  <a:srgbClr val="00B050"/>
                </a:solidFill>
                <a:latin typeface="+mn-ea"/>
                <a:cs typeface="SimSun" charset="-122"/>
              </a:rPr>
              <a:t>：</a:t>
            </a:r>
            <a:endParaRPr lang="zh-CN" altLang="zh-CN" sz="2800" dirty="0">
              <a:solidFill>
                <a:srgbClr val="00B050"/>
              </a:solidFill>
              <a:latin typeface="+mn-ea"/>
              <a:cs typeface="SimSun" charset="-122"/>
            </a:endParaRPr>
          </a:p>
          <a:p>
            <a:r>
              <a:rPr lang="zh-CN" altLang="en-US" sz="2800" dirty="0" smtClean="0">
                <a:latin typeface="+mn-ea"/>
                <a:cs typeface="SimSun" charset="-122"/>
              </a:rPr>
              <a:t>    英文原版：</a:t>
            </a:r>
            <a:r>
              <a:rPr lang="en-US" altLang="zh-CN" sz="2800" dirty="0" smtClean="0">
                <a:latin typeface="+mn-ea"/>
                <a:cs typeface="SimSun" charset="-122"/>
              </a:rPr>
              <a:t>He </a:t>
            </a:r>
            <a:r>
              <a:rPr lang="en-US" altLang="zh-CN" sz="2800" dirty="0">
                <a:latin typeface="+mn-ea"/>
                <a:cs typeface="SimSun" charset="-122"/>
              </a:rPr>
              <a:t>was an old man who fished alone in a skiff in the Gulf Stream and he had gone eighty-four days now without taking a fish. </a:t>
            </a:r>
            <a:endParaRPr lang="en-US" altLang="zh-CN" sz="2800" dirty="0" smtClean="0">
              <a:solidFill>
                <a:srgbClr val="0070C0"/>
              </a:solidFill>
              <a:latin typeface="+mn-ea"/>
              <a:cs typeface="SimSun" charset="-122"/>
            </a:endParaRPr>
          </a:p>
          <a:p>
            <a:r>
              <a:rPr lang="zh-CN" altLang="zh-CN" sz="2800" dirty="0" smtClean="0">
                <a:solidFill>
                  <a:srgbClr val="0070C0"/>
                </a:solidFill>
                <a:latin typeface="+mn-ea"/>
                <a:cs typeface="SimSun" charset="-122"/>
              </a:rPr>
              <a:t>余光中</a:t>
            </a:r>
            <a:r>
              <a:rPr lang="zh-CN" altLang="en-US" sz="2800" dirty="0" smtClean="0">
                <a:solidFill>
                  <a:srgbClr val="0070C0"/>
                </a:solidFill>
                <a:latin typeface="+mn-ea"/>
                <a:cs typeface="SimSun" charset="-122"/>
              </a:rPr>
              <a:t>译本</a:t>
            </a:r>
            <a:r>
              <a:rPr lang="zh-CN" altLang="zh-CN" sz="2800" dirty="0" smtClean="0">
                <a:solidFill>
                  <a:srgbClr val="0070C0"/>
                </a:solidFill>
                <a:latin typeface="+mn-ea"/>
                <a:cs typeface="SimSun" charset="-122"/>
              </a:rPr>
              <a:t>：</a:t>
            </a:r>
            <a:r>
              <a:rPr lang="zh-CN" altLang="zh-CN" sz="2800" dirty="0">
                <a:solidFill>
                  <a:srgbClr val="0070C0"/>
                </a:solidFill>
                <a:latin typeface="+mn-ea"/>
                <a:cs typeface="SimSun" charset="-122"/>
              </a:rPr>
              <a:t>那老人独驾轻舟，在墨西哥湾暖流里捕鱼，如今出海已有八十四天，仍是一鱼不获。</a:t>
            </a:r>
          </a:p>
          <a:p>
            <a:r>
              <a:rPr lang="zh-CN" altLang="zh-CN" sz="2800" dirty="0" smtClean="0">
                <a:solidFill>
                  <a:srgbClr val="0070C0"/>
                </a:solidFill>
                <a:latin typeface="+mn-ea"/>
                <a:cs typeface="SimSun" charset="-122"/>
              </a:rPr>
              <a:t>李育超</a:t>
            </a:r>
            <a:r>
              <a:rPr lang="zh-CN" altLang="en-US" sz="2800" dirty="0" smtClean="0">
                <a:solidFill>
                  <a:srgbClr val="0070C0"/>
                </a:solidFill>
                <a:latin typeface="+mn-ea"/>
                <a:cs typeface="SimSun" charset="-122"/>
              </a:rPr>
              <a:t>译本</a:t>
            </a:r>
            <a:r>
              <a:rPr lang="zh-CN" altLang="zh-CN" sz="2800" dirty="0" smtClean="0">
                <a:solidFill>
                  <a:srgbClr val="0070C0"/>
                </a:solidFill>
                <a:latin typeface="+mn-ea"/>
                <a:cs typeface="SimSun" charset="-122"/>
              </a:rPr>
              <a:t>：</a:t>
            </a:r>
            <a:r>
              <a:rPr lang="zh-CN" altLang="zh-CN" sz="2800" dirty="0">
                <a:solidFill>
                  <a:srgbClr val="0070C0"/>
                </a:solidFill>
                <a:latin typeface="+mn-ea"/>
                <a:cs typeface="SimSun" charset="-122"/>
              </a:rPr>
              <a:t>他是一个老人，独自驾一条小船在湾流中捕鱼，这回连续出海八十四天，一无所获。</a:t>
            </a:r>
          </a:p>
          <a:p>
            <a:r>
              <a:rPr lang="zh-CN" altLang="zh-CN" sz="2800" dirty="0" smtClean="0">
                <a:solidFill>
                  <a:srgbClr val="0070C0"/>
                </a:solidFill>
                <a:latin typeface="+mn-ea"/>
                <a:cs typeface="SimSun" charset="-122"/>
              </a:rPr>
              <a:t>张爱玲</a:t>
            </a:r>
            <a:r>
              <a:rPr lang="zh-CN" altLang="en-US" sz="2800" dirty="0" smtClean="0">
                <a:solidFill>
                  <a:srgbClr val="0070C0"/>
                </a:solidFill>
                <a:latin typeface="+mn-ea"/>
                <a:cs typeface="SimSun" charset="-122"/>
              </a:rPr>
              <a:t>译本</a:t>
            </a:r>
            <a:r>
              <a:rPr lang="zh-CN" altLang="zh-CN" sz="2800" dirty="0" smtClean="0">
                <a:solidFill>
                  <a:srgbClr val="0070C0"/>
                </a:solidFill>
                <a:latin typeface="+mn-ea"/>
                <a:cs typeface="SimSun" charset="-122"/>
              </a:rPr>
              <a:t>：</a:t>
            </a:r>
            <a:r>
              <a:rPr lang="zh-CN" altLang="zh-CN" sz="2800" dirty="0">
                <a:solidFill>
                  <a:srgbClr val="0070C0"/>
                </a:solidFill>
                <a:latin typeface="+mn-ea"/>
                <a:cs typeface="SimSun" charset="-122"/>
              </a:rPr>
              <a:t>他是一个老头子，一个人划着一只小船在墨西哥湾大海流打鱼，而他已经有八十四天没有捕到一条鱼了。</a:t>
            </a:r>
          </a:p>
          <a:p>
            <a:r>
              <a:rPr lang="zh-CN" altLang="zh-CN" sz="2800" dirty="0" smtClean="0">
                <a:solidFill>
                  <a:srgbClr val="0070C0"/>
                </a:solidFill>
                <a:latin typeface="+mn-ea"/>
                <a:cs typeface="SimSun" charset="-122"/>
              </a:rPr>
              <a:t>李继宏</a:t>
            </a:r>
            <a:r>
              <a:rPr lang="zh-CN" altLang="en-US" sz="2800" dirty="0" smtClean="0">
                <a:solidFill>
                  <a:srgbClr val="0070C0"/>
                </a:solidFill>
                <a:latin typeface="+mn-ea"/>
                <a:cs typeface="SimSun" charset="-122"/>
              </a:rPr>
              <a:t>译本：</a:t>
            </a:r>
            <a:r>
              <a:rPr lang="zh-CN" altLang="zh-CN" sz="2800" dirty="0" smtClean="0">
                <a:solidFill>
                  <a:srgbClr val="0070C0"/>
                </a:solidFill>
                <a:latin typeface="+mn-ea"/>
                <a:cs typeface="SimSun" charset="-122"/>
              </a:rPr>
              <a:t>他</a:t>
            </a:r>
            <a:r>
              <a:rPr lang="zh-CN" altLang="zh-CN" sz="2800" dirty="0">
                <a:solidFill>
                  <a:srgbClr val="0070C0"/>
                </a:solidFill>
                <a:latin typeface="+mn-ea"/>
                <a:cs typeface="SimSun" charset="-122"/>
              </a:rPr>
              <a:t>是个老人，独自划着小船，在湾流中捕鱼；八十四天来，他没打到鱼</a:t>
            </a:r>
            <a:r>
              <a:rPr lang="zh-CN" altLang="zh-CN" sz="2800" dirty="0" smtClean="0">
                <a:solidFill>
                  <a:srgbClr val="0070C0"/>
                </a:solidFill>
                <a:latin typeface="+mn-ea"/>
                <a:cs typeface="SimSun" charset="-122"/>
              </a:rPr>
              <a:t>。</a:t>
            </a:r>
            <a:endParaRPr lang="zh-CN" altLang="zh-CN" sz="2800" dirty="0">
              <a:solidFill>
                <a:srgbClr val="0070C0"/>
              </a:solidFill>
              <a:latin typeface="+mn-ea"/>
              <a:cs typeface="SimSun" charset="-122"/>
            </a:endParaRPr>
          </a:p>
        </p:txBody>
      </p:sp>
      <p:sp>
        <p:nvSpPr>
          <p:cNvPr id="7" name="文本框 6"/>
          <p:cNvSpPr txBox="1"/>
          <p:nvPr/>
        </p:nvSpPr>
        <p:spPr>
          <a:xfrm>
            <a:off x="2567608" y="5445224"/>
            <a:ext cx="9289032" cy="1200329"/>
          </a:xfrm>
          <a:prstGeom prst="rect">
            <a:avLst/>
          </a:prstGeom>
          <a:noFill/>
        </p:spPr>
        <p:txBody>
          <a:bodyPr wrap="square" rtlCol="0">
            <a:spAutoFit/>
          </a:bodyPr>
          <a:lstStyle/>
          <a:p>
            <a:r>
              <a:rPr lang="zh-CN" altLang="en-US" sz="3600" dirty="0" smtClean="0">
                <a:solidFill>
                  <a:srgbClr val="FF0000"/>
                </a:solidFill>
              </a:rPr>
              <a:t>                      </a:t>
            </a:r>
            <a:endParaRPr lang="en-US" altLang="zh-CN" sz="3600" dirty="0" smtClean="0">
              <a:solidFill>
                <a:srgbClr val="FF0000"/>
              </a:solidFill>
            </a:endParaRPr>
          </a:p>
          <a:p>
            <a:r>
              <a:rPr lang="zh-CN" altLang="en-US" sz="3600" dirty="0">
                <a:solidFill>
                  <a:srgbClr val="FF0000"/>
                </a:solidFill>
              </a:rPr>
              <a:t> </a:t>
            </a:r>
            <a:r>
              <a:rPr lang="zh-CN" altLang="en-US" sz="3600" dirty="0" smtClean="0">
                <a:solidFill>
                  <a:srgbClr val="FF0000"/>
                </a:solidFill>
              </a:rPr>
              <a:t>                        </a:t>
            </a:r>
            <a:r>
              <a:rPr lang="en-US" altLang="zh-CN" sz="3600" dirty="0" smtClean="0">
                <a:solidFill>
                  <a:srgbClr val="FF0000"/>
                </a:solidFill>
              </a:rPr>
              <a:t>——</a:t>
            </a:r>
            <a:r>
              <a:rPr lang="zh-CN" altLang="en-US" sz="3600" dirty="0" smtClean="0">
                <a:solidFill>
                  <a:srgbClr val="FF0000"/>
                </a:solidFill>
              </a:rPr>
              <a:t>用</a:t>
            </a:r>
            <a:r>
              <a:rPr lang="zh-CN" altLang="en-US" sz="3600" dirty="0">
                <a:solidFill>
                  <a:srgbClr val="FF0000"/>
                </a:solidFill>
              </a:rPr>
              <a:t>简洁凝练的语言叙述故事</a:t>
            </a:r>
            <a:endParaRPr lang="en-US" altLang="zh-CN" sz="3600" dirty="0">
              <a:solidFill>
                <a:srgbClr val="FF0000"/>
              </a:solidFill>
            </a:endParaRPr>
          </a:p>
        </p:txBody>
      </p:sp>
    </p:spTree>
    <p:extLst>
      <p:ext uri="{BB962C8B-B14F-4D97-AF65-F5344CB8AC3E}">
        <p14:creationId xmlns:p14="http://schemas.microsoft.com/office/powerpoint/2010/main" val="1901674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9768" y="557064"/>
            <a:ext cx="11224864" cy="3785652"/>
          </a:xfrm>
          <a:prstGeom prst="rect">
            <a:avLst/>
          </a:prstGeom>
          <a:noFill/>
          <a:ln w="3175">
            <a:solidFill>
              <a:srgbClr val="0070C0"/>
            </a:solidFill>
          </a:ln>
        </p:spPr>
        <p:txBody>
          <a:bodyPr wrap="square" rtlCol="0">
            <a:spAutoFit/>
          </a:bodyPr>
          <a:lstStyle/>
          <a:p>
            <a:r>
              <a:rPr lang="zh-CN" altLang="en-US" dirty="0" smtClean="0"/>
              <a:t>    </a:t>
            </a:r>
            <a:r>
              <a:rPr lang="zh-CN" altLang="en-US" sz="2000" dirty="0" smtClean="0">
                <a:solidFill>
                  <a:srgbClr val="0070C0"/>
                </a:solidFill>
              </a:rPr>
              <a:t>“圣迪亚哥”</a:t>
            </a:r>
            <a:r>
              <a:rPr lang="zh-CN" altLang="en-US" sz="2000" dirty="0"/>
              <a:t>，他们俩从小船停泊的地方爬上岸时，孩子对他说。</a:t>
            </a:r>
            <a:r>
              <a:rPr lang="zh-CN" altLang="en-US" sz="2000" dirty="0">
                <a:solidFill>
                  <a:srgbClr val="0070C0"/>
                </a:solidFill>
              </a:rPr>
              <a:t>“我又能陪你出海了。我家挣到了一点儿钱。”</a:t>
            </a:r>
          </a:p>
          <a:p>
            <a:r>
              <a:rPr lang="zh-CN" altLang="en-US" sz="2000" dirty="0" smtClean="0"/>
              <a:t>      老人</a:t>
            </a:r>
            <a:r>
              <a:rPr lang="zh-CN" altLang="en-US" sz="2000" dirty="0"/>
              <a:t>教会了这孩子捕鱼，孩子爱他。</a:t>
            </a:r>
          </a:p>
          <a:p>
            <a:r>
              <a:rPr lang="zh-CN" altLang="en-US" sz="2000" dirty="0" smtClean="0"/>
              <a:t>    “</a:t>
            </a:r>
            <a:r>
              <a:rPr lang="zh-CN" altLang="en-US" sz="2000" dirty="0">
                <a:solidFill>
                  <a:srgbClr val="00B050"/>
                </a:solidFill>
              </a:rPr>
              <a:t>不，</a:t>
            </a:r>
            <a:r>
              <a:rPr lang="zh-CN" altLang="en-US" sz="2000" dirty="0"/>
              <a:t>”老人说。</a:t>
            </a:r>
            <a:r>
              <a:rPr lang="zh-CN" altLang="en-US" sz="2000" dirty="0">
                <a:solidFill>
                  <a:srgbClr val="00B050"/>
                </a:solidFill>
              </a:rPr>
              <a:t>“你遇上了一条交好运的船。跟他们待下去吧。”</a:t>
            </a:r>
          </a:p>
          <a:p>
            <a:r>
              <a:rPr lang="zh-CN" altLang="en-US" sz="2000" dirty="0" smtClean="0"/>
              <a:t>    </a:t>
            </a:r>
            <a:r>
              <a:rPr lang="zh-CN" altLang="en-US" sz="2000" dirty="0" smtClean="0">
                <a:solidFill>
                  <a:srgbClr val="0070C0"/>
                </a:solidFill>
              </a:rPr>
              <a:t>“</a:t>
            </a:r>
            <a:r>
              <a:rPr lang="zh-CN" altLang="en-US" sz="2000" dirty="0">
                <a:solidFill>
                  <a:srgbClr val="0070C0"/>
                </a:solidFill>
              </a:rPr>
              <a:t>不过你该记得，你有一回八十七天钓不到一条鱼，跟着有三个礼拜，我们每天都逮住了大鱼。”</a:t>
            </a:r>
          </a:p>
          <a:p>
            <a:r>
              <a:rPr lang="zh-CN" altLang="en-US" sz="2000" dirty="0">
                <a:solidFill>
                  <a:srgbClr val="00B050"/>
                </a:solidFill>
              </a:rPr>
              <a:t>“我记得，”</a:t>
            </a:r>
            <a:r>
              <a:rPr lang="zh-CN" altLang="en-US" sz="2000" dirty="0"/>
              <a:t>老人说。</a:t>
            </a:r>
            <a:r>
              <a:rPr lang="zh-CN" altLang="en-US" sz="2000" dirty="0">
                <a:solidFill>
                  <a:srgbClr val="00B050"/>
                </a:solidFill>
              </a:rPr>
              <a:t>“我知道你不是因为没把握才离开我的。”</a:t>
            </a:r>
          </a:p>
          <a:p>
            <a:r>
              <a:rPr lang="zh-CN" altLang="en-US" sz="2000" dirty="0">
                <a:solidFill>
                  <a:srgbClr val="0070C0"/>
                </a:solidFill>
              </a:rPr>
              <a:t>“是爸爸叫我走的。我是孩子，不能不听从他。”</a:t>
            </a:r>
          </a:p>
          <a:p>
            <a:r>
              <a:rPr lang="zh-CN" altLang="en-US" sz="2000" dirty="0">
                <a:solidFill>
                  <a:srgbClr val="00B050"/>
                </a:solidFill>
              </a:rPr>
              <a:t>“我明白，”</a:t>
            </a:r>
            <a:r>
              <a:rPr lang="zh-CN" altLang="en-US" sz="2000" dirty="0"/>
              <a:t>老人说。</a:t>
            </a:r>
            <a:r>
              <a:rPr lang="zh-CN" altLang="en-US" sz="2000" dirty="0">
                <a:solidFill>
                  <a:srgbClr val="00B050"/>
                </a:solidFill>
              </a:rPr>
              <a:t>“这是理该如此的。”</a:t>
            </a:r>
          </a:p>
          <a:p>
            <a:r>
              <a:rPr lang="zh-CN" altLang="en-US" sz="2000" dirty="0">
                <a:solidFill>
                  <a:srgbClr val="0070C0"/>
                </a:solidFill>
              </a:rPr>
              <a:t>“他没多大的信心。”</a:t>
            </a:r>
          </a:p>
          <a:p>
            <a:r>
              <a:rPr lang="zh-CN" altLang="en-US" sz="2000" dirty="0">
                <a:solidFill>
                  <a:srgbClr val="00B050"/>
                </a:solidFill>
              </a:rPr>
              <a:t>“是啊，”</a:t>
            </a:r>
            <a:r>
              <a:rPr lang="zh-CN" altLang="en-US" sz="2000" dirty="0"/>
              <a:t>老人说。</a:t>
            </a:r>
            <a:r>
              <a:rPr lang="zh-CN" altLang="en-US" sz="2000" dirty="0">
                <a:solidFill>
                  <a:srgbClr val="00B050"/>
                </a:solidFill>
              </a:rPr>
              <a:t>“可是我们有。可不是吗？”</a:t>
            </a:r>
          </a:p>
          <a:p>
            <a:r>
              <a:rPr lang="zh-CN" altLang="en-US" sz="2000" dirty="0">
                <a:solidFill>
                  <a:srgbClr val="0070C0"/>
                </a:solidFill>
              </a:rPr>
              <a:t>“对，”</a:t>
            </a:r>
            <a:r>
              <a:rPr lang="zh-CN" altLang="en-US" sz="2000" dirty="0"/>
              <a:t>孩子说。</a:t>
            </a:r>
            <a:r>
              <a:rPr lang="zh-CN" altLang="en-US" sz="2000" dirty="0">
                <a:solidFill>
                  <a:srgbClr val="0070C0"/>
                </a:solidFill>
              </a:rPr>
              <a:t>“我请你到露台饭店去喝杯啤酒，然后一起把打鱼的家什带回去。”</a:t>
            </a:r>
          </a:p>
          <a:p>
            <a:r>
              <a:rPr lang="zh-CN" altLang="en-US" sz="2000" dirty="0">
                <a:solidFill>
                  <a:srgbClr val="00B050"/>
                </a:solidFill>
              </a:rPr>
              <a:t>“那敢情好，”</a:t>
            </a:r>
            <a:r>
              <a:rPr lang="zh-CN" altLang="en-US" sz="2000" dirty="0"/>
              <a:t>老人说。</a:t>
            </a:r>
            <a:r>
              <a:rPr lang="zh-CN" altLang="en-US" sz="2000" dirty="0">
                <a:solidFill>
                  <a:srgbClr val="00B050"/>
                </a:solidFill>
              </a:rPr>
              <a:t>“都是打鱼人嘛。”</a:t>
            </a:r>
          </a:p>
        </p:txBody>
      </p:sp>
      <p:sp>
        <p:nvSpPr>
          <p:cNvPr id="4" name="文本框 3"/>
          <p:cNvSpPr txBox="1"/>
          <p:nvPr/>
        </p:nvSpPr>
        <p:spPr>
          <a:xfrm>
            <a:off x="3575720" y="4941168"/>
            <a:ext cx="8208912" cy="523220"/>
          </a:xfrm>
          <a:prstGeom prst="rect">
            <a:avLst/>
          </a:prstGeom>
          <a:noFill/>
        </p:spPr>
        <p:txBody>
          <a:bodyPr wrap="square" rtlCol="0">
            <a:spAutoFit/>
          </a:bodyPr>
          <a:lstStyle/>
          <a:p>
            <a:r>
              <a:rPr kumimoji="1" lang="zh-CN" altLang="en-US" dirty="0" smtClean="0"/>
              <a:t>     </a:t>
            </a:r>
            <a:r>
              <a:rPr kumimoji="1" lang="en-US" altLang="zh-CN" sz="2800" dirty="0" smtClean="0">
                <a:solidFill>
                  <a:srgbClr val="FF0000"/>
                </a:solidFill>
              </a:rPr>
              <a:t>——</a:t>
            </a:r>
            <a:r>
              <a:rPr kumimoji="1" lang="zh-CN" altLang="en-US" sz="2800" dirty="0" smtClean="0">
                <a:solidFill>
                  <a:srgbClr val="FF0000"/>
                </a:solidFill>
              </a:rPr>
              <a:t>用言简意赅的对话，展现人物内心丰富的情感</a:t>
            </a:r>
            <a:endParaRPr kumimoji="1" lang="zh-CN" altLang="en-US" sz="2800" dirty="0">
              <a:solidFill>
                <a:srgbClr val="FF0000"/>
              </a:solidFill>
            </a:endParaRPr>
          </a:p>
        </p:txBody>
      </p:sp>
    </p:spTree>
    <p:extLst>
      <p:ext uri="{BB962C8B-B14F-4D97-AF65-F5344CB8AC3E}">
        <p14:creationId xmlns:p14="http://schemas.microsoft.com/office/powerpoint/2010/main" val="90534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5360" y="260648"/>
            <a:ext cx="11449272" cy="4401205"/>
          </a:xfrm>
          <a:prstGeom prst="rect">
            <a:avLst/>
          </a:prstGeom>
          <a:noFill/>
          <a:ln w="3175">
            <a:solidFill>
              <a:srgbClr val="0070C0"/>
            </a:solidFill>
          </a:ln>
        </p:spPr>
        <p:txBody>
          <a:bodyPr wrap="square" rtlCol="0">
            <a:spAutoFit/>
          </a:bodyPr>
          <a:lstStyle/>
          <a:p>
            <a:r>
              <a:rPr lang="zh-CN" altLang="en-US" sz="1400" dirty="0" smtClean="0">
                <a:latin typeface="+mn-ea"/>
                <a:cs typeface="SimSun" charset="-122"/>
              </a:rPr>
              <a:t>      </a:t>
            </a:r>
            <a:r>
              <a:rPr lang="zh-CN" altLang="en-US" sz="2000" dirty="0" smtClean="0">
                <a:latin typeface="+mn-ea"/>
                <a:cs typeface="SimSun" charset="-122"/>
              </a:rPr>
              <a:t>谁知</a:t>
            </a:r>
            <a:r>
              <a:rPr lang="zh-CN" altLang="en-US" sz="2000" dirty="0">
                <a:latin typeface="+mn-ea"/>
                <a:cs typeface="SimSun" charset="-122"/>
              </a:rPr>
              <a:t>死鱼的血水招来了鲨鱼。这是一条巨大的鲨鱼，它顺着船的航线</a:t>
            </a:r>
            <a:r>
              <a:rPr lang="zh-CN" altLang="en-US" sz="2000" dirty="0">
                <a:solidFill>
                  <a:srgbClr val="00B050"/>
                </a:solidFill>
                <a:latin typeface="+mn-ea"/>
                <a:cs typeface="SimSun" charset="-122"/>
              </a:rPr>
              <a:t>飞快地游来</a:t>
            </a:r>
            <a:r>
              <a:rPr lang="zh-CN" altLang="en-US" sz="2000" dirty="0">
                <a:latin typeface="+mn-ea"/>
                <a:cs typeface="SimSun" charset="-122"/>
              </a:rPr>
              <a:t>，老人</a:t>
            </a:r>
            <a:r>
              <a:rPr lang="zh-CN" altLang="en-US" sz="2000" dirty="0">
                <a:solidFill>
                  <a:srgbClr val="7030A0"/>
                </a:solidFill>
                <a:latin typeface="+mn-ea"/>
                <a:cs typeface="SimSun" charset="-122"/>
              </a:rPr>
              <a:t>看见</a:t>
            </a:r>
            <a:r>
              <a:rPr lang="zh-CN" altLang="en-US" sz="2000" dirty="0">
                <a:latin typeface="+mn-ea"/>
                <a:cs typeface="SimSun" charset="-122"/>
              </a:rPr>
              <a:t>鲨鱼到来，</a:t>
            </a:r>
            <a:r>
              <a:rPr lang="zh-CN" altLang="en-US" sz="2000" dirty="0">
                <a:solidFill>
                  <a:srgbClr val="7030A0"/>
                </a:solidFill>
                <a:latin typeface="+mn-ea"/>
                <a:cs typeface="SimSun" charset="-122"/>
              </a:rPr>
              <a:t>准备好渔叉。</a:t>
            </a:r>
            <a:r>
              <a:rPr lang="zh-CN" altLang="en-US" sz="2000" dirty="0">
                <a:latin typeface="+mn-ea"/>
                <a:cs typeface="SimSun" charset="-122"/>
              </a:rPr>
              <a:t>鲨鱼</a:t>
            </a:r>
            <a:r>
              <a:rPr lang="zh-CN" altLang="en-US" sz="2000" dirty="0">
                <a:solidFill>
                  <a:srgbClr val="00B050"/>
                </a:solidFill>
                <a:latin typeface="+mn-ea"/>
                <a:cs typeface="SimSun" charset="-122"/>
              </a:rPr>
              <a:t>飞快地逼近</a:t>
            </a:r>
            <a:r>
              <a:rPr lang="zh-CN" altLang="en-US" sz="2000" dirty="0">
                <a:latin typeface="+mn-ea"/>
                <a:cs typeface="SimSun" charset="-122"/>
              </a:rPr>
              <a:t>船尾，</a:t>
            </a:r>
            <a:r>
              <a:rPr lang="zh-CN" altLang="en-US" sz="2000" dirty="0">
                <a:solidFill>
                  <a:srgbClr val="00B050"/>
                </a:solidFill>
                <a:latin typeface="+mn-ea"/>
                <a:cs typeface="SimSun" charset="-122"/>
              </a:rPr>
              <a:t>张开大嘴</a:t>
            </a:r>
            <a:r>
              <a:rPr lang="zh-CN" altLang="en-US" sz="2000" dirty="0">
                <a:latin typeface="+mn-ea"/>
                <a:cs typeface="SimSun" charset="-122"/>
              </a:rPr>
              <a:t>，</a:t>
            </a:r>
            <a:r>
              <a:rPr lang="zh-CN" altLang="en-US" sz="2000" dirty="0">
                <a:solidFill>
                  <a:srgbClr val="00B050"/>
                </a:solidFill>
                <a:latin typeface="+mn-ea"/>
                <a:cs typeface="SimSun" charset="-122"/>
              </a:rPr>
              <a:t>猛力</a:t>
            </a:r>
            <a:r>
              <a:rPr lang="zh-CN" altLang="en-US" sz="2000" dirty="0">
                <a:latin typeface="+mn-ea"/>
                <a:cs typeface="SimSun" charset="-122"/>
              </a:rPr>
              <a:t>朝那鱼的尾巴</a:t>
            </a:r>
            <a:r>
              <a:rPr lang="zh-CN" altLang="en-US" sz="2000" dirty="0">
                <a:solidFill>
                  <a:srgbClr val="00B050"/>
                </a:solidFill>
                <a:latin typeface="+mn-ea"/>
                <a:cs typeface="SimSun" charset="-122"/>
              </a:rPr>
              <a:t>咬去</a:t>
            </a:r>
            <a:r>
              <a:rPr lang="zh-CN" altLang="en-US" sz="2000" dirty="0">
                <a:latin typeface="+mn-ea"/>
                <a:cs typeface="SimSun" charset="-122"/>
              </a:rPr>
              <a:t>，这一口咬去了大约四十磅。老人把渔叉朝鲨鱼的头</a:t>
            </a:r>
            <a:r>
              <a:rPr lang="zh-CN" altLang="en-US" sz="2000" dirty="0">
                <a:solidFill>
                  <a:srgbClr val="7030A0"/>
                </a:solidFill>
                <a:latin typeface="+mn-ea"/>
                <a:cs typeface="SimSun" charset="-122"/>
              </a:rPr>
              <a:t>刺去</a:t>
            </a:r>
            <a:r>
              <a:rPr lang="zh-CN" altLang="en-US" sz="2000" dirty="0">
                <a:latin typeface="+mn-ea"/>
                <a:cs typeface="SimSun" charset="-122"/>
              </a:rPr>
              <a:t>，鲨鱼在海里翻滚过去，死了，同时带走了渔叉。老头儿</a:t>
            </a:r>
            <a:r>
              <a:rPr lang="zh-CN" altLang="en-US" sz="2000" dirty="0">
                <a:solidFill>
                  <a:srgbClr val="7030A0"/>
                </a:solidFill>
                <a:latin typeface="+mn-ea"/>
                <a:cs typeface="SimSun" charset="-122"/>
              </a:rPr>
              <a:t>不忍心</a:t>
            </a:r>
            <a:r>
              <a:rPr lang="zh-CN" altLang="en-US" sz="2000" dirty="0">
                <a:latin typeface="+mn-ea"/>
                <a:cs typeface="SimSun" charset="-122"/>
              </a:rPr>
              <a:t>朝船边的死鱼多看一眼，它已经绐咬得残缺不全了。他说：</a:t>
            </a:r>
            <a:r>
              <a:rPr lang="zh-CN" altLang="en-US" sz="2000" dirty="0">
                <a:solidFill>
                  <a:srgbClr val="0070C0"/>
                </a:solidFill>
                <a:latin typeface="+mn-ea"/>
                <a:cs typeface="SimSun" charset="-122"/>
              </a:rPr>
              <a:t>“一个人并不是生来要给打败的，你尽可能把他消灭掉，可就是打不败他。”他想：“自己把鱼弄死不仅仅是为了养活自己，是为了光荣，因为你是个打鱼的。说到底，这个总要杀死那个。鱼一方面养活我，一方面要弄死我。”</a:t>
            </a:r>
            <a:r>
              <a:rPr lang="zh-CN" altLang="en-US" sz="2000" dirty="0">
                <a:latin typeface="+mn-ea"/>
                <a:cs typeface="SimSun" charset="-122"/>
              </a:rPr>
              <a:t>这时，又有两条鲨鱼向他和死鱼</a:t>
            </a:r>
            <a:r>
              <a:rPr lang="zh-CN" altLang="en-US" sz="2000" dirty="0">
                <a:solidFill>
                  <a:srgbClr val="00B050"/>
                </a:solidFill>
                <a:latin typeface="+mn-ea"/>
                <a:cs typeface="SimSun" charset="-122"/>
              </a:rPr>
              <a:t>袭来</a:t>
            </a:r>
            <a:r>
              <a:rPr lang="zh-CN" altLang="en-US" sz="2000" dirty="0">
                <a:latin typeface="+mn-ea"/>
                <a:cs typeface="SimSun" charset="-122"/>
              </a:rPr>
              <a:t>。他</a:t>
            </a:r>
            <a:r>
              <a:rPr lang="zh-CN" altLang="en-US" sz="2000" dirty="0">
                <a:solidFill>
                  <a:srgbClr val="7030A0"/>
                </a:solidFill>
                <a:latin typeface="+mn-ea"/>
                <a:cs typeface="SimSun" charset="-122"/>
              </a:rPr>
              <a:t>拿起绑着刀子的船桨向鲨鱼的头刺去</a:t>
            </a:r>
            <a:r>
              <a:rPr lang="zh-CN" altLang="en-US" sz="2000" dirty="0">
                <a:latin typeface="+mn-ea"/>
                <a:cs typeface="SimSun" charset="-122"/>
              </a:rPr>
              <a:t>。鲨鱼死的时候还吞着它咬下的鱼肉。另一条鲨鱼在船底</a:t>
            </a:r>
            <a:r>
              <a:rPr lang="zh-CN" altLang="en-US" sz="2000" dirty="0">
                <a:solidFill>
                  <a:srgbClr val="00B050"/>
                </a:solidFill>
                <a:latin typeface="+mn-ea"/>
                <a:cs typeface="SimSun" charset="-122"/>
              </a:rPr>
              <a:t>蹂躏</a:t>
            </a:r>
            <a:r>
              <a:rPr lang="zh-CN" altLang="en-US" sz="2000" dirty="0">
                <a:latin typeface="+mn-ea"/>
                <a:cs typeface="SimSun" charset="-122"/>
              </a:rPr>
              <a:t>着死鱼，老人设法使鲨鱼露出来，</a:t>
            </a:r>
            <a:r>
              <a:rPr lang="zh-CN" altLang="en-US" sz="2000" dirty="0">
                <a:solidFill>
                  <a:srgbClr val="7030A0"/>
                </a:solidFill>
                <a:latin typeface="+mn-ea"/>
                <a:cs typeface="SimSun" charset="-122"/>
              </a:rPr>
              <a:t>把刀子朝鲨鱼身上扎去</a:t>
            </a:r>
            <a:r>
              <a:rPr lang="zh-CN" altLang="en-US" sz="2000" dirty="0">
                <a:latin typeface="+mn-ea"/>
                <a:cs typeface="SimSun" charset="-122"/>
              </a:rPr>
              <a:t>。</a:t>
            </a:r>
            <a:r>
              <a:rPr lang="zh-CN" altLang="en-US" sz="2000" dirty="0">
                <a:solidFill>
                  <a:srgbClr val="7030A0"/>
                </a:solidFill>
                <a:latin typeface="+mn-ea"/>
                <a:cs typeface="SimSun" charset="-122"/>
              </a:rPr>
              <a:t>一次，两次，最后终于扎死了鲨鱼</a:t>
            </a:r>
            <a:r>
              <a:rPr lang="zh-CN" altLang="en-US" sz="2000" dirty="0">
                <a:latin typeface="+mn-ea"/>
                <a:cs typeface="SimSun" charset="-122"/>
              </a:rPr>
              <a:t>。现在那条死鱼已经成了所有鲨鱼追踪的对象。鲨鱼</a:t>
            </a:r>
            <a:r>
              <a:rPr lang="zh-CN" altLang="en-US" sz="2000" dirty="0">
                <a:solidFill>
                  <a:srgbClr val="00B050"/>
                </a:solidFill>
                <a:latin typeface="+mn-ea"/>
                <a:cs typeface="SimSun" charset="-122"/>
              </a:rPr>
              <a:t>每一次袭击，都从死鱼身上扯去很多肉。</a:t>
            </a:r>
            <a:r>
              <a:rPr lang="zh-CN" altLang="en-US" sz="2000" dirty="0">
                <a:latin typeface="+mn-ea"/>
                <a:cs typeface="SimSun" charset="-122"/>
              </a:rPr>
              <a:t>他想：</a:t>
            </a:r>
            <a:r>
              <a:rPr lang="zh-CN" altLang="en-US" sz="2000" dirty="0">
                <a:solidFill>
                  <a:srgbClr val="0070C0"/>
                </a:solidFill>
                <a:latin typeface="+mn-ea"/>
                <a:cs typeface="SimSun" charset="-122"/>
              </a:rPr>
              <a:t>“这一回它们可把我打惨了，可是我只要有桨，有短棍，有舵把，就一定要揍死它们。”</a:t>
            </a:r>
            <a:r>
              <a:rPr lang="zh-CN" altLang="en-US" sz="2000" dirty="0">
                <a:latin typeface="+mn-ea"/>
                <a:cs typeface="SimSun" charset="-122"/>
              </a:rPr>
              <a:t>鲨鱼一次又一次</a:t>
            </a:r>
            <a:r>
              <a:rPr lang="zh-CN" altLang="en-US" sz="2000" dirty="0">
                <a:solidFill>
                  <a:srgbClr val="00B050"/>
                </a:solidFill>
                <a:latin typeface="+mn-ea"/>
                <a:cs typeface="SimSun" charset="-122"/>
              </a:rPr>
              <a:t>冲来</a:t>
            </a:r>
            <a:r>
              <a:rPr lang="zh-CN" altLang="en-US" sz="2000" dirty="0">
                <a:latin typeface="+mn-ea"/>
                <a:cs typeface="SimSun" charset="-122"/>
              </a:rPr>
              <a:t>，</a:t>
            </a:r>
            <a:r>
              <a:rPr lang="zh-CN" altLang="en-US" sz="2000" dirty="0">
                <a:solidFill>
                  <a:srgbClr val="7030A0"/>
                </a:solidFill>
                <a:latin typeface="+mn-ea"/>
                <a:cs typeface="SimSun" charset="-122"/>
              </a:rPr>
              <a:t>老人用棍子揍</a:t>
            </a:r>
            <a:r>
              <a:rPr lang="zh-CN" altLang="en-US" sz="2000" dirty="0">
                <a:latin typeface="+mn-ea"/>
                <a:cs typeface="SimSun" charset="-122"/>
              </a:rPr>
              <a:t>。晚上，鲨鱼又</a:t>
            </a:r>
            <a:r>
              <a:rPr lang="zh-CN" altLang="en-US" sz="2000" dirty="0">
                <a:solidFill>
                  <a:srgbClr val="00B050"/>
                </a:solidFill>
                <a:latin typeface="+mn-ea"/>
                <a:cs typeface="SimSun" charset="-122"/>
              </a:rPr>
              <a:t>成群窜来</a:t>
            </a:r>
            <a:r>
              <a:rPr lang="zh-CN" altLang="en-US" sz="2000" dirty="0">
                <a:latin typeface="+mn-ea"/>
                <a:cs typeface="SimSun" charset="-122"/>
              </a:rPr>
              <a:t>，老人只见它们身上的磷光，</a:t>
            </a:r>
            <a:r>
              <a:rPr lang="zh-CN" altLang="en-US" sz="2000" dirty="0">
                <a:solidFill>
                  <a:srgbClr val="7030A0"/>
                </a:solidFill>
                <a:latin typeface="+mn-ea"/>
                <a:cs typeface="SimSun" charset="-122"/>
              </a:rPr>
              <a:t>他不顾一切地用棍棒劈去。棍棒丢了，就拽下舵把，两手抱住，一次又一次劈下去，</a:t>
            </a:r>
            <a:r>
              <a:rPr lang="zh-CN" altLang="en-US" sz="2000" dirty="0">
                <a:latin typeface="+mn-ea"/>
                <a:cs typeface="SimSun" charset="-122"/>
              </a:rPr>
              <a:t>但是</a:t>
            </a:r>
            <a:r>
              <a:rPr lang="zh-CN" altLang="en-US" sz="2000" dirty="0" smtClean="0">
                <a:latin typeface="+mn-ea"/>
                <a:cs typeface="SimSun" charset="-122"/>
              </a:rPr>
              <a:t>鲨鱼还是</a:t>
            </a:r>
            <a:r>
              <a:rPr lang="zh-CN" altLang="en-US" sz="2000" dirty="0">
                <a:latin typeface="+mn-ea"/>
                <a:cs typeface="SimSun" charset="-122"/>
              </a:rPr>
              <a:t>从棍棒、舵把下撕咬下一块块死鱼肉。</a:t>
            </a:r>
            <a:endParaRPr lang="en-US" altLang="zh-CN" sz="2000" dirty="0">
              <a:latin typeface="+mn-ea"/>
              <a:cs typeface="SimSun" charset="-122"/>
            </a:endParaRPr>
          </a:p>
          <a:p>
            <a:r>
              <a:rPr lang="en-US" altLang="zh-CN" sz="2000" dirty="0">
                <a:latin typeface="SimSun" charset="-122"/>
                <a:ea typeface="SimSun" charset="-122"/>
                <a:cs typeface="SimSun" charset="-122"/>
              </a:rPr>
              <a:t>     </a:t>
            </a:r>
          </a:p>
        </p:txBody>
      </p:sp>
      <p:sp>
        <p:nvSpPr>
          <p:cNvPr id="3" name="文本框 2"/>
          <p:cNvSpPr txBox="1"/>
          <p:nvPr/>
        </p:nvSpPr>
        <p:spPr>
          <a:xfrm>
            <a:off x="1847528" y="5445224"/>
            <a:ext cx="9937104" cy="954107"/>
          </a:xfrm>
          <a:prstGeom prst="rect">
            <a:avLst/>
          </a:prstGeom>
          <a:noFill/>
        </p:spPr>
        <p:txBody>
          <a:bodyPr wrap="square" rtlCol="0">
            <a:spAutoFit/>
          </a:bodyPr>
          <a:lstStyle/>
          <a:p>
            <a:r>
              <a:rPr kumimoji="1" lang="zh-CN" altLang="en-US" sz="2800" dirty="0" smtClean="0"/>
              <a:t>        </a:t>
            </a:r>
            <a:r>
              <a:rPr kumimoji="1" lang="en-US" altLang="zh-CN" sz="2800" dirty="0" smtClean="0">
                <a:solidFill>
                  <a:srgbClr val="FF0000"/>
                </a:solidFill>
              </a:rPr>
              <a:t>——</a:t>
            </a:r>
            <a:r>
              <a:rPr kumimoji="1" lang="zh-CN" altLang="en-US" sz="2800" dirty="0" smtClean="0">
                <a:solidFill>
                  <a:srgbClr val="FF0000"/>
                </a:solidFill>
              </a:rPr>
              <a:t>用精确细微的动作描写、直接明了的实力对比、告白式的心理活动展现人物形象和情节</a:t>
            </a:r>
            <a:endParaRPr kumimoji="1" lang="zh-CN" altLang="en-US" sz="2800" dirty="0">
              <a:solidFill>
                <a:srgbClr val="FF0000"/>
              </a:solidFill>
            </a:endParaRPr>
          </a:p>
        </p:txBody>
      </p:sp>
    </p:spTree>
    <p:extLst>
      <p:ext uri="{BB962C8B-B14F-4D97-AF65-F5344CB8AC3E}">
        <p14:creationId xmlns:p14="http://schemas.microsoft.com/office/powerpoint/2010/main" val="40910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88641"/>
            <a:ext cx="12192000" cy="646331"/>
          </a:xfrm>
          <a:prstGeom prst="rect">
            <a:avLst/>
          </a:prstGeom>
          <a:noFill/>
          <a:ln w="3175">
            <a:noFill/>
          </a:ln>
        </p:spPr>
        <p:txBody>
          <a:bodyPr wrap="square" rtlCol="0">
            <a:spAutoFit/>
          </a:bodyPr>
          <a:lstStyle/>
          <a:p>
            <a:r>
              <a:rPr lang="zh-CN" altLang="en-US" dirty="0" smtClean="0"/>
              <a:t>       </a:t>
            </a:r>
            <a:endParaRPr lang="en-US" altLang="zh-CN" dirty="0" smtClean="0"/>
          </a:p>
          <a:p>
            <a:r>
              <a:rPr lang="zh-CN" altLang="en-US" dirty="0" smtClean="0"/>
              <a:t>        </a:t>
            </a:r>
            <a:endParaRPr kumimoji="1" lang="zh-CN" altLang="en-US" dirty="0"/>
          </a:p>
        </p:txBody>
      </p:sp>
      <p:sp>
        <p:nvSpPr>
          <p:cNvPr id="6" name="文本框 5"/>
          <p:cNvSpPr txBox="1"/>
          <p:nvPr/>
        </p:nvSpPr>
        <p:spPr>
          <a:xfrm>
            <a:off x="263352" y="404664"/>
            <a:ext cx="11449272" cy="3662541"/>
          </a:xfrm>
          <a:prstGeom prst="rect">
            <a:avLst/>
          </a:prstGeom>
          <a:noFill/>
          <a:ln w="3175">
            <a:solidFill>
              <a:srgbClr val="0070C0"/>
            </a:solidFill>
          </a:ln>
        </p:spPr>
        <p:txBody>
          <a:bodyPr wrap="square" rtlCol="0">
            <a:spAutoFit/>
          </a:bodyPr>
          <a:lstStyle/>
          <a:p>
            <a:r>
              <a:rPr lang="zh-CN" altLang="en-US" sz="3600" dirty="0" smtClean="0">
                <a:solidFill>
                  <a:srgbClr val="FF0000"/>
                </a:solidFill>
                <a:latin typeface="+mn-ea"/>
                <a:cs typeface="SimSun" charset="-122"/>
              </a:rPr>
              <a:t>海明威是 </a:t>
            </a:r>
            <a:r>
              <a:rPr lang="mr-IN" altLang="zh-CN" sz="3600" dirty="0" smtClean="0">
                <a:solidFill>
                  <a:srgbClr val="FF0000"/>
                </a:solidFill>
                <a:latin typeface="+mn-ea"/>
                <a:cs typeface="SimSun" charset="-122"/>
              </a:rPr>
              <a:t>“</a:t>
            </a:r>
            <a:r>
              <a:rPr lang="zh-CN" altLang="mr-IN" sz="3600" dirty="0">
                <a:solidFill>
                  <a:srgbClr val="FF0000"/>
                </a:solidFill>
                <a:latin typeface="+mn-ea"/>
                <a:cs typeface="SimSun" charset="-122"/>
              </a:rPr>
              <a:t>拿着板斧的人 </a:t>
            </a:r>
            <a:r>
              <a:rPr lang="mr-IN" altLang="zh-CN" sz="3600" dirty="0">
                <a:solidFill>
                  <a:srgbClr val="FF0000"/>
                </a:solidFill>
                <a:latin typeface="+mn-ea"/>
                <a:cs typeface="SimSun" charset="-122"/>
              </a:rPr>
              <a:t>” </a:t>
            </a:r>
            <a:endParaRPr lang="en-US" altLang="zh-CN" sz="3600" dirty="0" smtClean="0">
              <a:solidFill>
                <a:srgbClr val="FF0000"/>
              </a:solidFill>
              <a:latin typeface="+mn-ea"/>
              <a:cs typeface="SimSun" charset="-122"/>
            </a:endParaRPr>
          </a:p>
          <a:p>
            <a:r>
              <a:rPr lang="zh-CN" altLang="en-US" sz="3600" dirty="0">
                <a:latin typeface="+mn-ea"/>
                <a:cs typeface="SimSun" charset="-122"/>
              </a:rPr>
              <a:t> </a:t>
            </a:r>
            <a:r>
              <a:rPr lang="zh-CN" altLang="en-US" sz="3600" dirty="0" smtClean="0">
                <a:latin typeface="+mn-ea"/>
                <a:cs typeface="SimSun" charset="-122"/>
              </a:rPr>
              <a:t>   </a:t>
            </a:r>
            <a:r>
              <a:rPr lang="en-US" altLang="zh-CN" sz="3200" dirty="0" smtClean="0">
                <a:solidFill>
                  <a:srgbClr val="0070C0"/>
                </a:solidFill>
                <a:latin typeface="+mn-ea"/>
                <a:cs typeface="SimSun" charset="-122"/>
              </a:rPr>
              <a:t>——</a:t>
            </a:r>
            <a:r>
              <a:rPr lang="zh-CN" altLang="en-US" sz="3200" dirty="0">
                <a:solidFill>
                  <a:srgbClr val="0070C0"/>
                </a:solidFill>
                <a:latin typeface="+mn-ea"/>
                <a:cs typeface="SimSun" charset="-122"/>
              </a:rPr>
              <a:t>海明威所孜孜以求的是眼睛和对象之间 、对象和读者之间的直接相通让人产生光鲜如画的</a:t>
            </a:r>
            <a:r>
              <a:rPr lang="zh-CN" altLang="en-US" sz="3200" dirty="0" smtClean="0">
                <a:solidFill>
                  <a:srgbClr val="0070C0"/>
                </a:solidFill>
                <a:latin typeface="+mn-ea"/>
                <a:cs typeface="SimSun" charset="-122"/>
              </a:rPr>
              <a:t>感受</a:t>
            </a:r>
            <a:r>
              <a:rPr lang="zh-CN" altLang="en-US" sz="3200" dirty="0">
                <a:solidFill>
                  <a:srgbClr val="0070C0"/>
                </a:solidFill>
                <a:latin typeface="+mn-ea"/>
                <a:cs typeface="SimSun" charset="-122"/>
              </a:rPr>
              <a:t>。为了达到这个目的他斩</a:t>
            </a:r>
            <a:r>
              <a:rPr lang="zh-CN" altLang="en-US" sz="3200" dirty="0" smtClean="0">
                <a:solidFill>
                  <a:srgbClr val="0070C0"/>
                </a:solidFill>
                <a:latin typeface="+mn-ea"/>
                <a:cs typeface="SimSun" charset="-122"/>
              </a:rPr>
              <a:t>伐冗言</a:t>
            </a:r>
            <a:r>
              <a:rPr lang="zh-CN" altLang="en-US" sz="3200" dirty="0">
                <a:solidFill>
                  <a:srgbClr val="0070C0"/>
                </a:solidFill>
                <a:latin typeface="+mn-ea"/>
                <a:cs typeface="SimSun" charset="-122"/>
              </a:rPr>
              <a:t>赘词， 还原了基本枝干的清爽面目 ，删去了解释、探讨甚至于议论，砍掉了花花绿绿的比喻，清除了古老神圣、毫无生气的文章</a:t>
            </a:r>
            <a:r>
              <a:rPr lang="zh-CN" altLang="en-US" sz="3200" dirty="0" smtClean="0">
                <a:solidFill>
                  <a:srgbClr val="0070C0"/>
                </a:solidFill>
                <a:latin typeface="+mn-ea"/>
                <a:cs typeface="SimSun" charset="-122"/>
              </a:rPr>
              <a:t>俗套。直到最后通过</a:t>
            </a:r>
            <a:r>
              <a:rPr lang="zh-CN" altLang="en-US" sz="3200" dirty="0">
                <a:solidFill>
                  <a:srgbClr val="0070C0"/>
                </a:solidFill>
                <a:latin typeface="+mn-ea"/>
                <a:cs typeface="SimSun" charset="-122"/>
              </a:rPr>
              <a:t>疏疏落落、经受了锤炼的</a:t>
            </a:r>
            <a:r>
              <a:rPr lang="zh-CN" altLang="en-US" sz="3200" dirty="0" smtClean="0">
                <a:solidFill>
                  <a:srgbClr val="0070C0"/>
                </a:solidFill>
                <a:latin typeface="+mn-ea"/>
                <a:cs typeface="SimSun" charset="-122"/>
              </a:rPr>
              <a:t>文字，眼前</a:t>
            </a:r>
            <a:r>
              <a:rPr lang="zh-CN" altLang="en-US" sz="3200" dirty="0">
                <a:solidFill>
                  <a:srgbClr val="0070C0"/>
                </a:solidFill>
                <a:latin typeface="+mn-ea"/>
                <a:cs typeface="SimSun" charset="-122"/>
              </a:rPr>
              <a:t>才</a:t>
            </a:r>
            <a:r>
              <a:rPr lang="zh-CN" altLang="en-US" sz="3200" dirty="0" smtClean="0">
                <a:solidFill>
                  <a:srgbClr val="0070C0"/>
                </a:solidFill>
                <a:latin typeface="+mn-ea"/>
                <a:cs typeface="SimSun" charset="-122"/>
              </a:rPr>
              <a:t>豁然开朗，能</a:t>
            </a:r>
            <a:r>
              <a:rPr lang="zh-CN" altLang="en-US" sz="3200" dirty="0">
                <a:solidFill>
                  <a:srgbClr val="0070C0"/>
                </a:solidFill>
                <a:latin typeface="+mn-ea"/>
                <a:cs typeface="SimSun" charset="-122"/>
              </a:rPr>
              <a:t>有所见 。</a:t>
            </a:r>
            <a:r>
              <a:rPr lang="zh-CN" altLang="en-US" sz="3200" dirty="0">
                <a:solidFill>
                  <a:srgbClr val="0070C0"/>
                </a:solidFill>
                <a:latin typeface="SimSun" charset="-122"/>
                <a:ea typeface="SimSun" charset="-122"/>
                <a:cs typeface="SimSun" charset="-122"/>
              </a:rPr>
              <a:t> </a:t>
            </a:r>
            <a:endParaRPr lang="en-US" altLang="zh-CN" sz="3200" dirty="0">
              <a:solidFill>
                <a:srgbClr val="0070C0"/>
              </a:solidFill>
              <a:latin typeface="SimSun" charset="-122"/>
              <a:ea typeface="SimSun" charset="-122"/>
              <a:cs typeface="SimSun" charset="-122"/>
            </a:endParaRPr>
          </a:p>
        </p:txBody>
      </p:sp>
      <p:pic>
        <p:nvPicPr>
          <p:cNvPr id="7" name="图片 6"/>
          <p:cNvPicPr>
            <a:picLocks noChangeAspect="1"/>
          </p:cNvPicPr>
          <p:nvPr/>
        </p:nvPicPr>
        <p:blipFill>
          <a:blip r:embed="rId2"/>
          <a:stretch>
            <a:fillRect/>
          </a:stretch>
        </p:blipFill>
        <p:spPr>
          <a:xfrm>
            <a:off x="7392144" y="4225383"/>
            <a:ext cx="4392488" cy="2443977"/>
          </a:xfrm>
          <a:prstGeom prst="rect">
            <a:avLst/>
          </a:prstGeom>
        </p:spPr>
      </p:pic>
    </p:spTree>
    <p:extLst>
      <p:ext uri="{BB962C8B-B14F-4D97-AF65-F5344CB8AC3E}">
        <p14:creationId xmlns:p14="http://schemas.microsoft.com/office/powerpoint/2010/main" val="2123848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376" y="483444"/>
            <a:ext cx="10657184" cy="646331"/>
          </a:xfrm>
          <a:prstGeom prst="rect">
            <a:avLst/>
          </a:prstGeom>
          <a:noFill/>
        </p:spPr>
        <p:txBody>
          <a:bodyPr wrap="square" rtlCol="0">
            <a:spAutoFit/>
          </a:bodyPr>
          <a:lstStyle/>
          <a:p>
            <a:endParaRPr lang="en-US" altLang="zh-CN" dirty="0"/>
          </a:p>
          <a:p>
            <a:endParaRPr lang="zh-CN" altLang="en-US" dirty="0"/>
          </a:p>
        </p:txBody>
      </p:sp>
      <p:sp>
        <p:nvSpPr>
          <p:cNvPr id="3" name="文本框 2"/>
          <p:cNvSpPr txBox="1"/>
          <p:nvPr/>
        </p:nvSpPr>
        <p:spPr>
          <a:xfrm>
            <a:off x="479376" y="476672"/>
            <a:ext cx="11305256" cy="2123658"/>
          </a:xfrm>
          <a:prstGeom prst="rect">
            <a:avLst/>
          </a:prstGeom>
          <a:noFill/>
          <a:ln>
            <a:solidFill>
              <a:srgbClr val="0070C0"/>
            </a:solidFill>
          </a:ln>
        </p:spPr>
        <p:txBody>
          <a:bodyPr wrap="square" rtlCol="0">
            <a:spAutoFit/>
          </a:bodyPr>
          <a:lstStyle/>
          <a:p>
            <a:r>
              <a:rPr kumimoji="1" lang="zh-CN" altLang="en-US" sz="3600" dirty="0" smtClean="0">
                <a:solidFill>
                  <a:srgbClr val="FF0000"/>
                </a:solidFill>
              </a:rPr>
              <a:t>你能用一句话完成以下问题吗？</a:t>
            </a:r>
            <a:endParaRPr kumimoji="1" lang="en-US" altLang="zh-CN" sz="3600" dirty="0" smtClean="0">
              <a:solidFill>
                <a:srgbClr val="FF0000"/>
              </a:solidFill>
            </a:endParaRPr>
          </a:p>
          <a:p>
            <a:r>
              <a:rPr kumimoji="1" lang="zh-CN" altLang="en-US" sz="3200" dirty="0" smtClean="0">
                <a:solidFill>
                  <a:srgbClr val="0070C0"/>
                </a:solidFill>
              </a:rPr>
              <a:t>用一句话概括桑迪亚哥的形象。</a:t>
            </a:r>
            <a:endParaRPr kumimoji="1" lang="en-US" altLang="zh-CN" sz="3200" dirty="0" smtClean="0">
              <a:solidFill>
                <a:srgbClr val="0070C0"/>
              </a:solidFill>
            </a:endParaRPr>
          </a:p>
          <a:p>
            <a:r>
              <a:rPr kumimoji="1" lang="zh-CN" altLang="en-US" sz="3200" dirty="0" smtClean="0">
                <a:solidFill>
                  <a:srgbClr val="0070C0"/>
                </a:solidFill>
              </a:rPr>
              <a:t>分别用一句话概括马诺林、狮子、</a:t>
            </a:r>
            <a:r>
              <a:rPr kumimoji="1" lang="zh-CN" altLang="en-US" sz="3200" smtClean="0">
                <a:solidFill>
                  <a:srgbClr val="0070C0"/>
                </a:solidFill>
              </a:rPr>
              <a:t>大马林鱼的深刻</a:t>
            </a:r>
            <a:r>
              <a:rPr kumimoji="1" lang="zh-CN" altLang="en-US" sz="3200" dirty="0" smtClean="0">
                <a:solidFill>
                  <a:srgbClr val="0070C0"/>
                </a:solidFill>
              </a:rPr>
              <a:t>含义。</a:t>
            </a:r>
            <a:endParaRPr kumimoji="1" lang="en-US" altLang="zh-CN" sz="3200" dirty="0" smtClean="0">
              <a:solidFill>
                <a:srgbClr val="0070C0"/>
              </a:solidFill>
            </a:endParaRPr>
          </a:p>
          <a:p>
            <a:r>
              <a:rPr kumimoji="1" lang="zh-CN" altLang="en-US" sz="3200" dirty="0" smtClean="0">
                <a:solidFill>
                  <a:srgbClr val="0070C0"/>
                </a:solidFill>
              </a:rPr>
              <a:t>用一句话概括这本书的主旨。</a:t>
            </a:r>
            <a:endParaRPr kumimoji="1" lang="zh-CN" altLang="en-US" sz="3200" dirty="0">
              <a:solidFill>
                <a:srgbClr val="0070C0"/>
              </a:solidFill>
            </a:endParaRPr>
          </a:p>
        </p:txBody>
      </p:sp>
      <p:pic>
        <p:nvPicPr>
          <p:cNvPr id="5" name="图片 4"/>
          <p:cNvPicPr>
            <a:picLocks noChangeAspect="1"/>
          </p:cNvPicPr>
          <p:nvPr/>
        </p:nvPicPr>
        <p:blipFill>
          <a:blip r:embed="rId2"/>
          <a:stretch>
            <a:fillRect/>
          </a:stretch>
        </p:blipFill>
        <p:spPr>
          <a:xfrm>
            <a:off x="0" y="4077072"/>
            <a:ext cx="2207568" cy="2638544"/>
          </a:xfrm>
          <a:prstGeom prst="rect">
            <a:avLst/>
          </a:prstGeom>
        </p:spPr>
      </p:pic>
      <p:pic>
        <p:nvPicPr>
          <p:cNvPr id="6" name="图片 5"/>
          <p:cNvPicPr>
            <a:picLocks noChangeAspect="1"/>
          </p:cNvPicPr>
          <p:nvPr/>
        </p:nvPicPr>
        <p:blipFill>
          <a:blip r:embed="rId3"/>
          <a:stretch>
            <a:fillRect/>
          </a:stretch>
        </p:blipFill>
        <p:spPr>
          <a:xfrm>
            <a:off x="2207568" y="4077072"/>
            <a:ext cx="2808312" cy="2638544"/>
          </a:xfrm>
          <a:prstGeom prst="rect">
            <a:avLst/>
          </a:prstGeom>
        </p:spPr>
      </p:pic>
      <p:pic>
        <p:nvPicPr>
          <p:cNvPr id="7" name="图片 6"/>
          <p:cNvPicPr>
            <a:picLocks noChangeAspect="1"/>
          </p:cNvPicPr>
          <p:nvPr/>
        </p:nvPicPr>
        <p:blipFill>
          <a:blip r:embed="rId4"/>
          <a:stretch>
            <a:fillRect/>
          </a:stretch>
        </p:blipFill>
        <p:spPr>
          <a:xfrm>
            <a:off x="5015880" y="4077072"/>
            <a:ext cx="2376264" cy="2638544"/>
          </a:xfrm>
          <a:prstGeom prst="rect">
            <a:avLst/>
          </a:prstGeom>
        </p:spPr>
      </p:pic>
      <p:pic>
        <p:nvPicPr>
          <p:cNvPr id="8" name="图片 7"/>
          <p:cNvPicPr>
            <a:picLocks noChangeAspect="1"/>
          </p:cNvPicPr>
          <p:nvPr/>
        </p:nvPicPr>
        <p:blipFill rotWithShape="1">
          <a:blip r:embed="rId5"/>
          <a:srcRect l="17098" t="14091" r="16004" b="14091"/>
          <a:stretch/>
        </p:blipFill>
        <p:spPr>
          <a:xfrm>
            <a:off x="7410276" y="4077816"/>
            <a:ext cx="2358132" cy="2637800"/>
          </a:xfrm>
          <a:prstGeom prst="rect">
            <a:avLst/>
          </a:prstGeom>
        </p:spPr>
      </p:pic>
      <p:pic>
        <p:nvPicPr>
          <p:cNvPr id="9" name="图片 8"/>
          <p:cNvPicPr>
            <a:picLocks noChangeAspect="1"/>
          </p:cNvPicPr>
          <p:nvPr/>
        </p:nvPicPr>
        <p:blipFill>
          <a:blip r:embed="rId6"/>
          <a:stretch>
            <a:fillRect/>
          </a:stretch>
        </p:blipFill>
        <p:spPr>
          <a:xfrm>
            <a:off x="9786540" y="4077073"/>
            <a:ext cx="2405460" cy="2638544"/>
          </a:xfrm>
          <a:prstGeom prst="rect">
            <a:avLst/>
          </a:prstGeom>
        </p:spPr>
      </p:pic>
    </p:spTree>
    <p:extLst>
      <p:ext uri="{BB962C8B-B14F-4D97-AF65-F5344CB8AC3E}">
        <p14:creationId xmlns:p14="http://schemas.microsoft.com/office/powerpoint/2010/main" val="2284235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3338</TotalTime>
  <Words>4396</Words>
  <Application>Microsoft Office PowerPoint</Application>
  <PresentationFormat>宽屏</PresentationFormat>
  <Paragraphs>141</Paragraphs>
  <Slides>22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汉仪旗黑-85S</vt:lpstr>
      <vt:lpstr>黑体</vt:lpstr>
      <vt:lpstr>楷体</vt:lpstr>
      <vt:lpstr>宋体</vt:lpstr>
      <vt:lpstr>宋体</vt:lpstr>
      <vt:lpstr>微软雅黑</vt:lpstr>
      <vt:lpstr>Arial</vt:lpstr>
      <vt:lpstr>Calibri</vt:lpstr>
      <vt:lpstr>Franklin Gothic Book</vt:lpstr>
      <vt:lpstr>Franklin Gothic Medium</vt:lpstr>
      <vt:lpstr>Wingdings 2</vt:lpstr>
      <vt:lpstr>暗香扑面</vt:lpstr>
      <vt:lpstr>简约而不简单          ——《老人与海》写作手法初探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zhanghao</dc:creator>
  <cp:lastModifiedBy>Administrator</cp:lastModifiedBy>
  <cp:revision>145</cp:revision>
  <dcterms:created xsi:type="dcterms:W3CDTF">2020-02-01T16:43:00Z</dcterms:created>
  <dcterms:modified xsi:type="dcterms:W3CDTF">2020-02-15T16:21:46Z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