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Default Extension="bin" ContentType="application/vnd.openxmlformats-officedocument.oleObject"/>
  <Override PartName="/ppt/tags/tag170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6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Default Extension="vml" ContentType="application/vnd.openxmlformats-officedocument.vmlDrawing"/>
  <Override PartName="/ppt/tags/tag157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5" r:id="rId2"/>
    <p:sldId id="312" r:id="rId3"/>
    <p:sldId id="313" r:id="rId4"/>
    <p:sldId id="285" r:id="rId5"/>
    <p:sldId id="286" r:id="rId6"/>
    <p:sldId id="287" r:id="rId7"/>
    <p:sldId id="314" r:id="rId8"/>
    <p:sldId id="315" r:id="rId9"/>
    <p:sldId id="288" r:id="rId10"/>
    <p:sldId id="289" r:id="rId11"/>
    <p:sldId id="274" r:id="rId12"/>
    <p:sldId id="292" r:id="rId13"/>
    <p:sldId id="293" r:id="rId14"/>
    <p:sldId id="294" r:id="rId15"/>
    <p:sldId id="295" r:id="rId16"/>
    <p:sldId id="296" r:id="rId17"/>
    <p:sldId id="297" r:id="rId18"/>
    <p:sldId id="299" r:id="rId19"/>
    <p:sldId id="300" r:id="rId20"/>
    <p:sldId id="301" r:id="rId21"/>
    <p:sldId id="302" r:id="rId22"/>
    <p:sldId id="303" r:id="rId23"/>
    <p:sldId id="339" r:id="rId24"/>
    <p:sldId id="271" r:id="rId2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505F2C04-C923-438B-8C0F-E0CD2BADF298}">
      <wppc:fontMiss xmlns:wppc="http://www.wps.cn/officeDocument/PresentationCustomData" xmlns="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96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光电效应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高三物理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北京市朝阳区教研中心   王  波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0" name="Object 60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765425" y="1858645"/>
          <a:ext cx="1259205" cy="1085215"/>
        </p:xfrm>
        <a:graphic>
          <a:graphicData uri="http://schemas.openxmlformats.org/presentationml/2006/ole">
            <p:oleObj spid="_x0000_s34818" r:id="rId4" imgW="545863" imgH="469696" progId="Equation.3">
              <p:embed/>
            </p:oleObj>
          </a:graphicData>
        </a:graphic>
      </p:graphicFrame>
      <p:graphicFrame>
        <p:nvGraphicFramePr>
          <p:cNvPr id="10301" name="Object 61"/>
          <p:cNvGraphicFramePr>
            <a:graphicFrameLocks/>
          </p:cNvGraphicFramePr>
          <p:nvPr/>
        </p:nvGraphicFramePr>
        <p:xfrm>
          <a:off x="4158615" y="1953260"/>
          <a:ext cx="1655763" cy="895350"/>
        </p:xfrm>
        <a:graphic>
          <a:graphicData uri="http://schemas.openxmlformats.org/presentationml/2006/ole">
            <p:oleObj spid="_x0000_s34817" r:id="rId5" imgW="469696" imgH="253890" progId="Equation.3">
              <p:embed/>
            </p:oleObj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290320" y="558800"/>
            <a:ext cx="240642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 dirty="0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2800" b="1" i="1" dirty="0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U</a:t>
            </a:r>
            <a:r>
              <a:rPr lang="en-US" altLang="zh-CN" sz="2800" b="1" baseline="-25000" dirty="0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</a:t>
            </a:r>
            <a:r>
              <a:rPr lang="zh-CN" altLang="en-US" sz="2800" b="1" dirty="0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称遏止</a:t>
            </a:r>
            <a:r>
              <a:rPr lang="zh-CN" altLang="en-US" sz="2800" b="1" dirty="0" smtClean="0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电压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8605" y="1174115"/>
            <a:ext cx="8220710" cy="396938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grpSp>
        <p:nvGrpSpPr>
          <p:cNvPr id="6" name="组 39"/>
          <p:cNvGrpSpPr/>
          <p:nvPr/>
        </p:nvGrpSpPr>
        <p:grpSpPr>
          <a:xfrm>
            <a:off x="505143" y="1494155"/>
            <a:ext cx="5253037" cy="3122613"/>
            <a:chOff x="711145" y="213585"/>
            <a:chExt cx="5254317" cy="3122300"/>
          </a:xfrm>
        </p:grpSpPr>
        <p:grpSp>
          <p:nvGrpSpPr>
            <p:cNvPr id="7" name="Group 78"/>
            <p:cNvGrpSpPr/>
            <p:nvPr/>
          </p:nvGrpSpPr>
          <p:grpSpPr>
            <a:xfrm>
              <a:off x="1668806" y="817073"/>
              <a:ext cx="4296656" cy="2055125"/>
              <a:chOff x="4190" y="2931"/>
              <a:chExt cx="1844" cy="882"/>
            </a:xfrm>
          </p:grpSpPr>
          <p:sp>
            <p:nvSpPr>
              <p:cNvPr id="8" name="Text Box 13"/>
              <p:cNvSpPr txBox="1">
                <a:spLocks noChangeArrowheads="1"/>
              </p:cNvSpPr>
              <p:nvPr/>
            </p:nvSpPr>
            <p:spPr bwMode="auto">
              <a:xfrm>
                <a:off x="5218" y="2931"/>
                <a:ext cx="816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50305040509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黄光（强）</a:t>
                </a:r>
              </a:p>
            </p:txBody>
          </p:sp>
          <p:sp>
            <p:nvSpPr>
              <p:cNvPr id="9" name="Freeform 14"/>
              <p:cNvSpPr/>
              <p:nvPr/>
            </p:nvSpPr>
            <p:spPr>
              <a:xfrm>
                <a:off x="4190" y="3043"/>
                <a:ext cx="1020" cy="770"/>
              </a:xfrm>
              <a:custGeom>
                <a:avLst/>
                <a:gdLst/>
                <a:ahLst/>
                <a:cxnLst>
                  <a:cxn ang="0">
                    <a:pos x="0" y="197"/>
                  </a:cxn>
                  <a:cxn ang="0">
                    <a:pos x="54" y="190"/>
                  </a:cxn>
                  <a:cxn ang="0">
                    <a:pos x="276" y="77"/>
                  </a:cxn>
                  <a:cxn ang="0">
                    <a:pos x="609" y="15"/>
                  </a:cxn>
                  <a:cxn ang="0">
                    <a:pos x="1020" y="0"/>
                  </a:cxn>
                </a:cxnLst>
                <a:rect l="0" t="0" r="0" b="0"/>
                <a:pathLst>
                  <a:path w="1020" h="834">
                    <a:moveTo>
                      <a:pt x="0" y="829"/>
                    </a:moveTo>
                    <a:cubicBezTo>
                      <a:pt x="27" y="814"/>
                      <a:pt x="24" y="834"/>
                      <a:pt x="54" y="798"/>
                    </a:cubicBezTo>
                    <a:cubicBezTo>
                      <a:pt x="84" y="762"/>
                      <a:pt x="174" y="471"/>
                      <a:pt x="276" y="321"/>
                    </a:cubicBezTo>
                    <a:cubicBezTo>
                      <a:pt x="378" y="171"/>
                      <a:pt x="483" y="111"/>
                      <a:pt x="609" y="63"/>
                    </a:cubicBezTo>
                    <a:cubicBezTo>
                      <a:pt x="735" y="15"/>
                      <a:pt x="967" y="2"/>
                      <a:pt x="1020" y="0"/>
                    </a:cubicBezTo>
                  </a:path>
                </a:pathLst>
              </a:custGeom>
              <a:noFill/>
              <a:ln w="28575" cap="flat" cmpd="sng">
                <a:solidFill>
                  <a:srgbClr val="E7E2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" name="Group 77"/>
            <p:cNvGrpSpPr/>
            <p:nvPr/>
          </p:nvGrpSpPr>
          <p:grpSpPr>
            <a:xfrm>
              <a:off x="920852" y="1346000"/>
              <a:ext cx="4194133" cy="1528529"/>
              <a:chOff x="3869" y="3158"/>
              <a:chExt cx="1800" cy="656"/>
            </a:xfrm>
          </p:grpSpPr>
          <p:sp>
            <p:nvSpPr>
              <p:cNvPr id="11" name="Freeform 16"/>
              <p:cNvSpPr/>
              <p:nvPr/>
            </p:nvSpPr>
            <p:spPr>
              <a:xfrm>
                <a:off x="3869" y="3270"/>
                <a:ext cx="1361" cy="54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702" y="1"/>
                  </a:cxn>
                  <a:cxn ang="0">
                    <a:pos x="49558" y="1"/>
                  </a:cxn>
                  <a:cxn ang="0">
                    <a:pos x="109574" y="1"/>
                  </a:cxn>
                  <a:cxn ang="0">
                    <a:pos x="183324" y="0"/>
                  </a:cxn>
                </a:cxnLst>
                <a:rect l="0" t="0" r="0" b="0"/>
                <a:pathLst>
                  <a:path w="1020" h="834">
                    <a:moveTo>
                      <a:pt x="0" y="829"/>
                    </a:moveTo>
                    <a:cubicBezTo>
                      <a:pt x="27" y="814"/>
                      <a:pt x="24" y="834"/>
                      <a:pt x="54" y="798"/>
                    </a:cubicBezTo>
                    <a:cubicBezTo>
                      <a:pt x="84" y="762"/>
                      <a:pt x="174" y="471"/>
                      <a:pt x="276" y="321"/>
                    </a:cubicBezTo>
                    <a:cubicBezTo>
                      <a:pt x="378" y="171"/>
                      <a:pt x="483" y="111"/>
                      <a:pt x="609" y="63"/>
                    </a:cubicBezTo>
                    <a:cubicBezTo>
                      <a:pt x="735" y="15"/>
                      <a:pt x="967" y="2"/>
                      <a:pt x="1020" y="0"/>
                    </a:cubicBezTo>
                  </a:path>
                </a:pathLst>
              </a:custGeom>
              <a:noFill/>
              <a:ln w="28575" cap="flat" cmpd="sng">
                <a:solidFill>
                  <a:srgbClr val="3C9BF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Text Box 19"/>
              <p:cNvSpPr txBox="1">
                <a:spLocks noChangeArrowheads="1"/>
              </p:cNvSpPr>
              <p:nvPr/>
            </p:nvSpPr>
            <p:spPr bwMode="auto">
              <a:xfrm>
                <a:off x="5215" y="3158"/>
                <a:ext cx="454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50305040509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蓝光</a:t>
                </a:r>
              </a:p>
            </p:txBody>
          </p:sp>
        </p:grp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711145" y="2769204"/>
              <a:ext cx="951144" cy="461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1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50305040509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U</a:t>
              </a:r>
              <a:r>
                <a:rPr kumimoji="0" lang="en-US" altLang="zh-CN" sz="2400" b="1" i="1" u="none" strike="noStrike" kern="1200" cap="none" spc="0" normalizeH="0" baseline="-250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50305040509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c</a:t>
              </a:r>
              <a:r>
                <a:rPr kumimoji="0" lang="en-US" altLang="zh-CN" sz="2400" b="1" i="0" u="none" strike="noStrike" kern="1200" cap="none" spc="0" normalizeH="0" baseline="-2500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50305040509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1</a:t>
              </a:r>
              <a:endPara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503050405090304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1557488" y="2769204"/>
              <a:ext cx="949556" cy="461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50305040509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U</a:t>
              </a:r>
              <a:r>
                <a:rPr kumimoji="0" lang="en-US" altLang="zh-CN" sz="2400" b="1" i="1" u="none" strike="noStrike" kern="1200" cap="none" spc="0" normalizeH="0" baseline="-25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50305040509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c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50305040509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2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503050405090304" pitchFamily="18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15" name="Group 79"/>
            <p:cNvGrpSpPr/>
            <p:nvPr/>
          </p:nvGrpSpPr>
          <p:grpSpPr>
            <a:xfrm>
              <a:off x="711145" y="213585"/>
              <a:ext cx="4441122" cy="3122300"/>
              <a:chOff x="3779" y="2672"/>
              <a:chExt cx="1906" cy="1340"/>
            </a:xfrm>
          </p:grpSpPr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>
                <a:off x="3779" y="3814"/>
                <a:ext cx="1678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 flipV="1">
                <a:off x="4596" y="2763"/>
                <a:ext cx="0" cy="1043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4414" y="2672"/>
                <a:ext cx="454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50305040509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I</a:t>
                </a:r>
              </a:p>
            </p:txBody>
          </p:sp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>
                <a:off x="5413" y="3700"/>
                <a:ext cx="272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1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50305040509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U</a:t>
                </a:r>
              </a:p>
            </p:txBody>
          </p:sp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4504" y="3814"/>
                <a:ext cx="454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50305040509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O</a:t>
                </a:r>
              </a:p>
            </p:txBody>
          </p:sp>
        </p:grpSp>
        <p:grpSp>
          <p:nvGrpSpPr>
            <p:cNvPr id="21" name="Group 76"/>
            <p:cNvGrpSpPr/>
            <p:nvPr/>
          </p:nvGrpSpPr>
          <p:grpSpPr>
            <a:xfrm>
              <a:off x="1661815" y="1879602"/>
              <a:ext cx="4252387" cy="990283"/>
              <a:chOff x="4187" y="3387"/>
              <a:chExt cx="1825" cy="425"/>
            </a:xfrm>
          </p:grpSpPr>
          <p:sp>
            <p:nvSpPr>
              <p:cNvPr id="22" name="Freeform 15"/>
              <p:cNvSpPr/>
              <p:nvPr/>
            </p:nvSpPr>
            <p:spPr>
              <a:xfrm>
                <a:off x="4187" y="3490"/>
                <a:ext cx="1015" cy="3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0000" h="10069">
                    <a:moveTo>
                      <a:pt x="0" y="10069"/>
                    </a:moveTo>
                    <a:cubicBezTo>
                      <a:pt x="2246" y="9242"/>
                      <a:pt x="3253" y="5319"/>
                      <a:pt x="4062" y="3685"/>
                    </a:cubicBezTo>
                    <a:cubicBezTo>
                      <a:pt x="4871" y="2051"/>
                      <a:pt x="5198" y="1679"/>
                      <a:pt x="6109" y="888"/>
                    </a:cubicBezTo>
                    <a:cubicBezTo>
                      <a:pt x="7020" y="97"/>
                      <a:pt x="8374" y="-133"/>
                      <a:pt x="10000" y="69"/>
                    </a:cubicBezTo>
                  </a:path>
                </a:pathLst>
              </a:custGeom>
              <a:noFill/>
              <a:ln w="28575" cap="flat" cmpd="sng">
                <a:solidFill>
                  <a:srgbClr val="E7E2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Text Box 18"/>
              <p:cNvSpPr txBox="1">
                <a:spLocks noChangeArrowheads="1"/>
              </p:cNvSpPr>
              <p:nvPr/>
            </p:nvSpPr>
            <p:spPr bwMode="auto">
              <a:xfrm>
                <a:off x="5196" y="3387"/>
                <a:ext cx="816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503050405090304" pitchFamily="18" charset="0"/>
                    <a:ea typeface="宋体" panose="02010600030101010101" pitchFamily="2" charset="-122"/>
                    <a:cs typeface="宋体" panose="02010600030101010101" pitchFamily="2" charset="-122"/>
                  </a:rPr>
                  <a:t>黄光（弱）</a:t>
                </a:r>
              </a:p>
            </p:txBody>
          </p:sp>
        </p:grpSp>
      </p:grpSp>
      <p:sp>
        <p:nvSpPr>
          <p:cNvPr id="42" name="文本框 40"/>
          <p:cNvSpPr txBox="1"/>
          <p:nvPr/>
        </p:nvSpPr>
        <p:spPr>
          <a:xfrm>
            <a:off x="5758180" y="1431608"/>
            <a:ext cx="198120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入射光越强</a:t>
            </a:r>
          </a:p>
        </p:txBody>
      </p:sp>
      <p:sp>
        <p:nvSpPr>
          <p:cNvPr id="43" name="右箭头 42"/>
          <p:cNvSpPr/>
          <p:nvPr/>
        </p:nvSpPr>
        <p:spPr>
          <a:xfrm rot="5400000">
            <a:off x="6473984" y="2101056"/>
            <a:ext cx="549275" cy="258763"/>
          </a:xfrm>
          <a:prstGeom prst="rightArrow">
            <a:avLst/>
          </a:prstGeom>
          <a:pattFill prst="ltUpDiag">
            <a:fgClr>
              <a:schemeClr val="lt1"/>
            </a:fgClr>
            <a:bgClr>
              <a:prstClr val="white"/>
            </a:bgClr>
          </a:patt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503050405090304"/>
              <a:ea typeface="黑体" panose="02010600030101010101" pitchFamily="49" charset="-122"/>
              <a:cs typeface="Times New Roman" panose="02020503050405090304"/>
            </a:endParaRPr>
          </a:p>
        </p:txBody>
      </p:sp>
      <p:sp>
        <p:nvSpPr>
          <p:cNvPr id="44" name="文本框 42"/>
          <p:cNvSpPr txBox="1"/>
          <p:nvPr/>
        </p:nvSpPr>
        <p:spPr>
          <a:xfrm>
            <a:off x="5707063" y="2559050"/>
            <a:ext cx="233838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饱和电流越大</a:t>
            </a:r>
          </a:p>
        </p:txBody>
      </p:sp>
      <p:sp>
        <p:nvSpPr>
          <p:cNvPr id="45" name="右箭头 44"/>
          <p:cNvSpPr/>
          <p:nvPr/>
        </p:nvSpPr>
        <p:spPr>
          <a:xfrm rot="5400000">
            <a:off x="6473190" y="3218498"/>
            <a:ext cx="549275" cy="257175"/>
          </a:xfrm>
          <a:prstGeom prst="rightArrow">
            <a:avLst/>
          </a:prstGeom>
          <a:pattFill prst="ltUpDiag">
            <a:fgClr>
              <a:schemeClr val="lt1"/>
            </a:fgClr>
            <a:bgClr>
              <a:prstClr val="white"/>
            </a:bgClr>
          </a:patt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503050405090304"/>
              <a:ea typeface="黑体" panose="02010600030101010101" pitchFamily="49" charset="-122"/>
              <a:cs typeface="Times New Roman" panose="02020503050405090304"/>
            </a:endParaRPr>
          </a:p>
        </p:txBody>
      </p:sp>
      <p:sp>
        <p:nvSpPr>
          <p:cNvPr id="50" name="文本框 44"/>
          <p:cNvSpPr txBox="1"/>
          <p:nvPr/>
        </p:nvSpPr>
        <p:spPr>
          <a:xfrm>
            <a:off x="5295265" y="3663950"/>
            <a:ext cx="33464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单位时间内被照射出的电子就越多</a:t>
            </a:r>
          </a:p>
        </p:txBody>
      </p:sp>
      <p:sp>
        <p:nvSpPr>
          <p:cNvPr id="4121" name="标题 1"/>
          <p:cNvSpPr>
            <a:spLocks noGrp="1"/>
          </p:cNvSpPr>
          <p:nvPr/>
        </p:nvSpPr>
        <p:spPr>
          <a:xfrm>
            <a:off x="457200" y="7969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饱和电流与遏制电压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ldLvl="0" animBg="1"/>
      <p:bldP spid="44" grpId="0"/>
      <p:bldP spid="45" grpId="0" bldLvl="0" animBg="1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/>
          <p:nvPr/>
        </p:nvSpPr>
        <p:spPr>
          <a:xfrm>
            <a:off x="548005" y="1613535"/>
            <a:ext cx="769683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</a:rPr>
              <a:t>经典认为，</a:t>
            </a:r>
            <a:r>
              <a:rPr lang="zh-CN" altLang="en-US" sz="2800" b="1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  <a:sym typeface="Symbol" panose="05050102010706020507" pitchFamily="18" charset="2"/>
              </a:rPr>
              <a:t>按照经典电磁理论，入射光的光强越大，光波的电场强度的振幅也越大，作用在金属中电子上的力也就越大，</a:t>
            </a:r>
            <a:r>
              <a:rPr lang="zh-CN" altLang="en-US" sz="2800" b="1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</a:rPr>
              <a:t>光电子逸出的能量也应该越大。也就是说，光电子的能量应该随着光强度的增加而增大，不应该与入射光的频率有关，更不应该有什么截止频率</a:t>
            </a:r>
            <a:r>
              <a:rPr lang="zh-CN" altLang="en-US" sz="2800" b="1" dirty="0">
                <a:solidFill>
                  <a:schemeClr val="accent2"/>
                </a:solidFill>
                <a:latin typeface="楷体_GB2312" panose="02010609030101010101" charset="-122"/>
                <a:ea typeface="楷体_GB2312" panose="02010609030101010101" charset="-122"/>
              </a:rPr>
              <a:t>。</a:t>
            </a:r>
          </a:p>
        </p:txBody>
      </p:sp>
      <p:grpSp>
        <p:nvGrpSpPr>
          <p:cNvPr id="12292" name="Group 4"/>
          <p:cNvGrpSpPr/>
          <p:nvPr/>
        </p:nvGrpSpPr>
        <p:grpSpPr>
          <a:xfrm>
            <a:off x="433705" y="501015"/>
            <a:ext cx="3404870" cy="687070"/>
            <a:chOff x="144" y="144"/>
            <a:chExt cx="1680" cy="384"/>
          </a:xfrm>
        </p:grpSpPr>
        <p:sp>
          <p:nvSpPr>
            <p:cNvPr id="12294" name="Oval 5"/>
            <p:cNvSpPr/>
            <p:nvPr/>
          </p:nvSpPr>
          <p:spPr>
            <a:xfrm>
              <a:off x="144" y="144"/>
              <a:ext cx="1680" cy="384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240" y="144"/>
              <a:ext cx="1505" cy="3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defRPr/>
              </a:pPr>
              <a:endParaRPr kumimoji="1" lang="zh-CN" altLang="en-US" sz="3200" b="1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ea typeface="楷体_GB2312" panose="02010609030101010101" charset="-122"/>
                <a:cs typeface="+mn-cs"/>
              </a:endParaRPr>
            </a:p>
          </p:txBody>
        </p:sp>
      </p:grpSp>
      <p:sp>
        <p:nvSpPr>
          <p:cNvPr id="14338" name="Text Box 2"/>
          <p:cNvSpPr txBox="1"/>
          <p:nvPr/>
        </p:nvSpPr>
        <p:spPr>
          <a:xfrm>
            <a:off x="698500" y="583565"/>
            <a:ext cx="268541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经典理论困难：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/>
          <p:nvPr/>
        </p:nvSpPr>
        <p:spPr>
          <a:xfrm>
            <a:off x="534035" y="1075055"/>
            <a:ext cx="809371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sz="3200" b="1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</a:rPr>
              <a:t>光电效应实验表明：饱和电流不仅与光强有关而且与频率有关，光电子初动能也与频率有关。只要频率高于极限频率，即使光强很弱也有光电流；频率低于极限频率时，无论光强再大也没有光电流。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/>
          <p:nvPr/>
        </p:nvSpPr>
        <p:spPr>
          <a:xfrm>
            <a:off x="1116965" y="1495425"/>
            <a:ext cx="720471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宋体" panose="02010600030101010101" pitchFamily="2" charset="-122"/>
                <a:sym typeface="Symbol" panose="05050102010706020507" pitchFamily="18" charset="2"/>
              </a:rPr>
              <a:t>    </a:t>
            </a:r>
            <a:r>
              <a:rPr lang="zh-CN" altLang="en-US" sz="2800" b="1" dirty="0">
                <a:solidFill>
                  <a:srgbClr val="003300"/>
                </a:solidFill>
                <a:latin typeface="宋体" pitchFamily="2" charset="-122"/>
                <a:ea typeface="宋体" pitchFamily="2" charset="-122"/>
                <a:sym typeface="Symbol" panose="05050102010706020507" pitchFamily="18" charset="2"/>
              </a:rPr>
              <a:t>光电效应具有瞬时性。而</a:t>
            </a:r>
            <a:r>
              <a:rPr lang="zh-CN" altLang="en-US" sz="2800" b="1" dirty="0">
                <a:solidFill>
                  <a:srgbClr val="003300"/>
                </a:solidFill>
                <a:latin typeface="宋体" pitchFamily="2" charset="-122"/>
                <a:ea typeface="宋体" pitchFamily="2" charset="-122"/>
              </a:rPr>
              <a:t>经典认为光能量分布在波面上，吸收能量要时间，即需能量的积累过程。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15364" name="Text Box 4"/>
          <p:cNvSpPr txBox="1"/>
          <p:nvPr/>
        </p:nvSpPr>
        <p:spPr>
          <a:xfrm>
            <a:off x="996950" y="1481455"/>
            <a:ext cx="7149465" cy="156845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Century Schoolbook" pitchFamily="18" charset="0"/>
              </a:rPr>
              <a:t>    </a:t>
            </a:r>
            <a:r>
              <a:rPr lang="zh-CN" altLang="en-US" sz="3200" b="1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</a:rPr>
              <a:t>为了解释光电效应，爱因斯坦在能量子假说的基础上提出光子理论，提出了光量子假设。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/>
          <p:nvPr/>
        </p:nvSpPr>
        <p:spPr>
          <a:xfrm>
            <a:off x="643255" y="1449070"/>
            <a:ext cx="7919085" cy="211582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dirty="0">
                <a:solidFill>
                  <a:schemeClr val="accent2"/>
                </a:solidFill>
                <a:latin typeface="Century Schoolbook" pitchFamily="18" charset="0"/>
              </a:rPr>
              <a:t>    </a:t>
            </a:r>
            <a:r>
              <a:rPr lang="en-US" altLang="zh-CN" sz="2800" dirty="0" smtClean="0">
                <a:solidFill>
                  <a:srgbClr val="FF0000"/>
                </a:solidFill>
                <a:latin typeface="Century Schoolbook" pitchFamily="18" charset="0"/>
              </a:rPr>
              <a:t>1</a:t>
            </a:r>
            <a:r>
              <a:rPr lang="zh-CN" altLang="en-US" sz="2800" dirty="0" smtClean="0">
                <a:solidFill>
                  <a:srgbClr val="FF0000"/>
                </a:solidFill>
                <a:latin typeface="Century Schoolbook" pitchFamily="18" charset="0"/>
              </a:rPr>
              <a:t>、</a:t>
            </a:r>
            <a:r>
              <a:rPr lang="en-US" altLang="zh-CN" sz="2800" dirty="0" smtClean="0">
                <a:solidFill>
                  <a:schemeClr val="accent2"/>
                </a:solidFill>
                <a:latin typeface="Century Schoolbook" pitchFamily="18" charset="0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内容</a:t>
            </a:r>
            <a:r>
              <a:rPr lang="zh-CN" altLang="en-US" sz="2800" dirty="0" smtClean="0">
                <a:solidFill>
                  <a:schemeClr val="accent2"/>
                </a:solidFill>
                <a:latin typeface="Century Schoolbook" pitchFamily="18" charset="0"/>
              </a:rPr>
              <a:t>：</a:t>
            </a:r>
            <a:r>
              <a:rPr lang="zh-CN" altLang="en-US" sz="2800" b="1" dirty="0" smtClean="0">
                <a:latin typeface="隶书" pitchFamily="49" charset="-122"/>
                <a:ea typeface="隶书" pitchFamily="49" charset="-122"/>
                <a:sym typeface="+mn-ea"/>
              </a:rPr>
              <a:t>在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  <a:sym typeface="+mn-ea"/>
              </a:rPr>
              <a:t>空间传播的光不是连续的，而是一份一份的，每一份叫一个光量子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  <a:sym typeface="+mn-ea"/>
              </a:rPr>
              <a:t>,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  <a:sym typeface="+mn-ea"/>
              </a:rPr>
              <a:t>简称光子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  <a:sym typeface="+mn-ea"/>
              </a:rPr>
              <a:t>.</a:t>
            </a:r>
            <a:endParaRPr lang="en-US" altLang="zh-CN" sz="2800" b="1" dirty="0">
              <a:latin typeface="隶书" pitchFamily="49" charset="-122"/>
              <a:ea typeface="隶书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latin typeface="隶书" pitchFamily="49" charset="-122"/>
                <a:ea typeface="隶书" pitchFamily="49" charset="-122"/>
                <a:sym typeface="+mn-ea"/>
              </a:rPr>
              <a:t>光子的能量跟它的频率成正比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  <a:sym typeface="+mn-ea"/>
              </a:rPr>
              <a:t>.</a:t>
            </a:r>
            <a:endParaRPr lang="en-US" altLang="zh-CN" sz="2800" b="1" dirty="0">
              <a:latin typeface="隶书" pitchFamily="49" charset="-122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i="1" dirty="0">
                <a:latin typeface="隶书" pitchFamily="49" charset="-122"/>
                <a:ea typeface="隶书" pitchFamily="49" charset="-122"/>
                <a:sym typeface="+mn-ea"/>
              </a:rPr>
              <a:t>E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  <a:sym typeface="+mn-ea"/>
              </a:rPr>
              <a:t>=</a:t>
            </a:r>
            <a:r>
              <a:rPr lang="en-US" altLang="zh-CN" sz="2800" b="1" i="1" dirty="0">
                <a:latin typeface="隶书" pitchFamily="49" charset="-122"/>
                <a:ea typeface="隶书" pitchFamily="49" charset="-122"/>
                <a:sym typeface="+mn-ea"/>
              </a:rPr>
              <a:t>h</a:t>
            </a:r>
            <a:r>
              <a:rPr lang="en-US" altLang="zh-CN" sz="2800" b="1" i="1" dirty="0">
                <a:latin typeface="隶书" pitchFamily="49" charset="-122"/>
                <a:ea typeface="隶书" pitchFamily="49" charset="-122"/>
                <a:sym typeface="Symbol" panose="05050102010706020507" pitchFamily="18" charset="2"/>
              </a:rPr>
              <a:t>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  <a:sym typeface="Symbol" panose="05050102010706020507" pitchFamily="18" charset="2"/>
              </a:rPr>
              <a:t>（普朗克恒量：</a:t>
            </a:r>
            <a:r>
              <a:rPr lang="en-US" altLang="zh-CN" sz="2800" b="1" i="1" dirty="0">
                <a:latin typeface="隶书" pitchFamily="49" charset="-122"/>
                <a:ea typeface="隶书" pitchFamily="49" charset="-122"/>
                <a:sym typeface="Symbol" panose="05050102010706020507" pitchFamily="18" charset="2"/>
              </a:rPr>
              <a:t>h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  <a:sym typeface="Symbol" panose="05050102010706020507" pitchFamily="18" charset="2"/>
              </a:rPr>
              <a:t>=6.6310</a:t>
            </a:r>
            <a:r>
              <a:rPr lang="en-US" altLang="zh-CN" sz="2800" b="1" baseline="30000" dirty="0">
                <a:latin typeface="隶书" pitchFamily="49" charset="-122"/>
                <a:ea typeface="隶书" pitchFamily="49" charset="-122"/>
                <a:sym typeface="Symbol" panose="05050102010706020507" pitchFamily="18" charset="2"/>
              </a:rPr>
              <a:t>-34</a:t>
            </a:r>
            <a:r>
              <a:rPr lang="en-US" altLang="zh-CN" sz="2800" b="1" dirty="0">
                <a:latin typeface="隶书" pitchFamily="49" charset="-122"/>
                <a:ea typeface="隶书" pitchFamily="49" charset="-122"/>
                <a:sym typeface="Symbol" panose="05050102010706020507" pitchFamily="18" charset="2"/>
              </a:rPr>
              <a:t> J·s</a:t>
            </a:r>
            <a:r>
              <a:rPr lang="zh-CN" altLang="en-US" sz="2800" b="1" dirty="0">
                <a:latin typeface="隶书" pitchFamily="49" charset="-122"/>
                <a:ea typeface="隶书" pitchFamily="49" charset="-122"/>
                <a:sym typeface="Symbol" panose="05050102010706020507" pitchFamily="18" charset="2"/>
              </a:rPr>
              <a:t>）</a:t>
            </a:r>
            <a:endParaRPr lang="zh-CN" altLang="en-US" sz="2800" b="1" dirty="0">
              <a:solidFill>
                <a:srgbClr val="003300"/>
              </a:solidFill>
              <a:latin typeface="Century Schoolbook" pitchFamily="18" charset="0"/>
              <a:sym typeface="Symbol" panose="05050102010706020507" pitchFamily="18" charset="2"/>
            </a:endParaRPr>
          </a:p>
        </p:txBody>
      </p:sp>
      <p:grpSp>
        <p:nvGrpSpPr>
          <p:cNvPr id="12292" name="Group 4"/>
          <p:cNvGrpSpPr/>
          <p:nvPr/>
        </p:nvGrpSpPr>
        <p:grpSpPr>
          <a:xfrm>
            <a:off x="478155" y="402590"/>
            <a:ext cx="5144135" cy="687032"/>
            <a:chOff x="144" y="144"/>
            <a:chExt cx="1680" cy="384"/>
          </a:xfrm>
        </p:grpSpPr>
        <p:sp>
          <p:nvSpPr>
            <p:cNvPr id="12294" name="Oval 5"/>
            <p:cNvSpPr/>
            <p:nvPr/>
          </p:nvSpPr>
          <p:spPr>
            <a:xfrm>
              <a:off x="144" y="144"/>
              <a:ext cx="1680" cy="384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262" y="173"/>
              <a:ext cx="1505" cy="32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lang="zh-CN" altLang="en-US" sz="3200" b="1" dirty="0">
                  <a:solidFill>
                    <a:schemeClr val="accent1"/>
                  </a:solidFill>
                  <a:latin typeface="楷体_GB2312" panose="02010609030101010101" charset="-122"/>
                  <a:ea typeface="楷体_GB2312" panose="02010609030101010101" charset="-122"/>
                  <a:sym typeface="+mn-ea"/>
                </a:rPr>
                <a:t>爱因斯坦的光量子假设</a:t>
              </a:r>
              <a:endParaRPr kumimoji="1" lang="zh-CN" altLang="en-US" sz="3200" b="1" kern="1200" cap="none" spc="0" normalizeH="0" baseline="0" noProof="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anose="02010609030101010101" charset="-122"/>
                <a:ea typeface="楷体_GB2312" panose="02010609030101010101" charset="-122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58800" y="521970"/>
            <a:ext cx="4127500" cy="519113"/>
          </a:xfrm>
          <a:prstGeom prst="rect">
            <a:avLst/>
          </a:prstGeom>
          <a:noFill/>
          <a:ln w="19050">
            <a:noFill/>
            <a:miter lim="800000"/>
            <a:tailEnd type="none" w="med" len="lg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2.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爱因斯坦光电效应方程</a:t>
            </a: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3290" y="1406525"/>
            <a:ext cx="70586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逸出功</a:t>
            </a:r>
            <a:r>
              <a:rPr lang="en-US" altLang="zh-CN" sz="2400" b="1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Symbol" panose="05050102010706020507" pitchFamily="18" charset="2"/>
              </a:rPr>
              <a:t>W</a:t>
            </a:r>
            <a:r>
              <a:rPr lang="en-US" altLang="zh-CN" sz="2400" b="1" baseline="-25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Symbol" panose="05050102010706020507" pitchFamily="18" charset="2"/>
              </a:rPr>
              <a:t>0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电子逸出金属表面克服阻力做功的最小值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</a:p>
        </p:txBody>
      </p:sp>
      <p:graphicFrame>
        <p:nvGraphicFramePr>
          <p:cNvPr id="20495" name="Object 1028"/>
          <p:cNvGraphicFramePr>
            <a:graphicFrameLocks/>
          </p:cNvGraphicFramePr>
          <p:nvPr/>
        </p:nvGraphicFramePr>
        <p:xfrm>
          <a:off x="976630" y="2555875"/>
          <a:ext cx="1678305" cy="742950"/>
        </p:xfrm>
        <a:graphic>
          <a:graphicData uri="http://schemas.openxmlformats.org/presentationml/2006/ole">
            <p:oleObj spid="_x0000_s35842" r:id="rId4" imgW="889000" imgH="469900" progId="Equation.3">
              <p:embed/>
            </p:oleObj>
          </a:graphicData>
        </a:graphic>
      </p:graphicFrame>
      <p:sp>
        <p:nvSpPr>
          <p:cNvPr id="20493" name="Text Box 15"/>
          <p:cNvSpPr txBox="1"/>
          <p:nvPr/>
        </p:nvSpPr>
        <p:spPr>
          <a:xfrm>
            <a:off x="3189288" y="2697163"/>
            <a:ext cx="4032250" cy="460375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为光电子的最大初动能。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53440" y="3862070"/>
            <a:ext cx="30137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由能量守恒可得出：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6" name="Object 1024"/>
          <p:cNvGraphicFramePr>
            <a:graphicFrameLocks/>
          </p:cNvGraphicFramePr>
          <p:nvPr/>
        </p:nvGraphicFramePr>
        <p:xfrm>
          <a:off x="4253865" y="3941445"/>
          <a:ext cx="2108835" cy="532130"/>
        </p:xfrm>
        <a:graphic>
          <a:graphicData uri="http://schemas.openxmlformats.org/presentationml/2006/ole">
            <p:oleObj spid="_x0000_s35841" r:id="rId5" imgW="1002865" imgH="25389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bldLvl="0" animBg="1"/>
      <p:bldP spid="5" grpId="0"/>
      <p:bldP spid="5" grpId="1"/>
      <p:bldP spid="20493" grpId="0"/>
      <p:bldP spid="20493" grpId="1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/>
          <p:nvPr/>
        </p:nvSpPr>
        <p:spPr>
          <a:xfrm>
            <a:off x="518160" y="530860"/>
            <a:ext cx="6844030" cy="3353435"/>
          </a:xfrm>
          <a:prstGeom prst="rect">
            <a:avLst/>
          </a:prstGeom>
          <a:noFill/>
          <a:ln w="9525">
            <a:noFill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altLang="zh-CN" sz="3600" b="1" dirty="0">
                <a:latin typeface="Book Antiqua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Book Antiqua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Book Antiqua" pitchFamily="18" charset="0"/>
                <a:ea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爱因斯坦对光电效应的解释：</a:t>
            </a:r>
            <a:endParaRPr lang="zh-CN" altLang="en-US" sz="2800" b="1" dirty="0">
              <a:solidFill>
                <a:srgbClr val="FF6600"/>
              </a:solidFill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800" b="1" dirty="0">
                <a:latin typeface="宋体" panose="02010600030101010101" pitchFamily="2" charset="-122"/>
              </a:rPr>
              <a:t>    </a:t>
            </a:r>
          </a:p>
          <a:p>
            <a:pPr eaLnBrk="0" hangingPunct="0"/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2800" b="1" dirty="0">
                <a:latin typeface="宋体" panose="02010600030101010101" pitchFamily="2" charset="-122"/>
              </a:rPr>
              <a:t>. 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光强大，光子数多，释放的光电子也</a:t>
            </a:r>
          </a:p>
          <a:p>
            <a:pPr eaLnBrk="0" hangingPunct="0"/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多，所以光电流也大。</a:t>
            </a:r>
          </a:p>
          <a:p>
            <a:pPr eaLnBrk="0" hangingPunct="0"/>
            <a:endParaRPr lang="en-US" altLang="zh-CN" sz="2800" b="1" dirty="0">
              <a:latin typeface="宋体" panose="02010600030101010101" pitchFamily="2" charset="-122"/>
            </a:endParaRPr>
          </a:p>
          <a:p>
            <a:pPr eaLnBrk="0" hangingPunct="0"/>
            <a:r>
              <a:rPr lang="en-US" altLang="zh-CN" sz="2800" b="1" dirty="0"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2800" b="1" dirty="0">
                <a:latin typeface="宋体" panose="02010600030101010101" pitchFamily="2" charset="-122"/>
              </a:rPr>
              <a:t>. 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电子只要吸收一个光子就可以从金属</a:t>
            </a:r>
          </a:p>
          <a:p>
            <a:pPr eaLnBrk="0" hangingPunct="0"/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表面逸出，所以不需时间的累积。</a:t>
            </a:r>
            <a:r>
              <a:rPr lang="zh-CN" altLang="en-US" sz="3600" b="1" dirty="0">
                <a:latin typeface="宋体" pitchFamily="2" charset="-122"/>
                <a:ea typeface="宋体" pitchFamily="2" charset="-122"/>
              </a:rPr>
              <a:t>   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/>
          <p:nvPr/>
        </p:nvSpPr>
        <p:spPr>
          <a:xfrm>
            <a:off x="709295" y="1153795"/>
            <a:ext cx="758444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lIns="92075" tIns="46038" rIns="92075" bIns="46038">
            <a:spAutoFit/>
          </a:bodyPr>
          <a:lstStyle/>
          <a:p>
            <a:pPr eaLnBrk="0"/>
            <a:r>
              <a:rPr lang="en-US" altLang="zh-CN" sz="2800" b="1" dirty="0">
                <a:latin typeface="宋体" panose="02010600030101010101" pitchFamily="2" charset="-122"/>
              </a:rPr>
              <a:t>3. 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从方程可以看出光电子初动能和照射光的频率成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线性关系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E</a:t>
            </a:r>
            <a:r>
              <a:rPr lang="en-US" altLang="zh-CN" sz="2800" b="1" baseline="-25000" dirty="0" smtClean="0">
                <a:latin typeface="宋体" pitchFamily="2" charset="-122"/>
                <a:ea typeface="宋体" pitchFamily="2" charset="-122"/>
              </a:rPr>
              <a:t>K</a:t>
            </a:r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=</a:t>
            </a:r>
            <a:r>
              <a:rPr lang="en-US" altLang="zh-CN" sz="2800" b="1" i="1" dirty="0" smtClean="0">
                <a:latin typeface="隶书" pitchFamily="49" charset="-122"/>
                <a:ea typeface="隶书" pitchFamily="49" charset="-122"/>
                <a:sym typeface="+mn-ea"/>
              </a:rPr>
              <a:t> h</a:t>
            </a:r>
            <a:r>
              <a:rPr lang="en-US" altLang="zh-CN" sz="2800" b="1" i="1" smtClean="0">
                <a:latin typeface="隶书" pitchFamily="49" charset="-122"/>
                <a:ea typeface="隶书" pitchFamily="49" charset="-122"/>
                <a:sym typeface="Symbol" panose="05050102010706020507" pitchFamily="18" charset="2"/>
              </a:rPr>
              <a:t>-</a:t>
            </a:r>
            <a:r>
              <a:rPr lang="en-US" altLang="zh-CN" sz="2800" b="1" i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Symbol" panose="05050102010706020507" pitchFamily="18" charset="2"/>
              </a:rPr>
              <a:t> W</a:t>
            </a:r>
            <a:r>
              <a:rPr lang="en-US" altLang="zh-CN" sz="2800" b="1" baseline="-250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Symbol" panose="05050102010706020507" pitchFamily="18" charset="2"/>
              </a:rPr>
              <a:t>0</a:t>
            </a:r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  <a:p>
            <a:pPr eaLnBrk="0" hangingPunct="0"/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    </a:t>
            </a:r>
          </a:p>
          <a:p>
            <a:pPr eaLnBrk="0" hangingPunct="0"/>
            <a:r>
              <a:rPr lang="en-US" altLang="zh-CN" sz="2800" b="1" dirty="0">
                <a:latin typeface="宋体" panose="02010600030101010101" pitchFamily="2" charset="-122"/>
              </a:rPr>
              <a:t>4.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从光电效应方程中，当初动能为零时，可得极极限频率</a:t>
            </a:r>
            <a:r>
              <a:rPr lang="zh-CN" altLang="en-US" sz="2800" b="1" dirty="0">
                <a:latin typeface="宋体" panose="02010600030101010101" pitchFamily="2" charset="-122"/>
              </a:rPr>
              <a:t>：</a:t>
            </a:r>
            <a:r>
              <a:rPr lang="en-US" altLang="zh-CN" sz="2800" b="1" i="1" dirty="0">
                <a:latin typeface="隶书" pitchFamily="49" charset="-122"/>
                <a:ea typeface="隶书" pitchFamily="49" charset="-122"/>
                <a:sym typeface="+mn-ea"/>
              </a:rPr>
              <a:t>h</a:t>
            </a:r>
            <a:r>
              <a:rPr lang="en-US" altLang="zh-CN" sz="2800" b="1" i="1" dirty="0">
                <a:latin typeface="隶书" pitchFamily="49" charset="-122"/>
                <a:ea typeface="隶书" pitchFamily="49" charset="-122"/>
                <a:sym typeface="Symbol" panose="05050102010706020507" pitchFamily="18" charset="2"/>
              </a:rPr>
              <a:t>=</a:t>
            </a:r>
            <a:r>
              <a:rPr lang="en-US" altLang="zh-CN" sz="2800" b="1" i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Symbol" panose="05050102010706020507" pitchFamily="18" charset="2"/>
              </a:rPr>
              <a:t>W</a:t>
            </a:r>
            <a:r>
              <a:rPr lang="en-US" altLang="zh-CN" sz="2800" b="1" baseline="-25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Symbol" panose="05050102010706020507" pitchFamily="18" charset="2"/>
              </a:rPr>
              <a:t>0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0"/>
          <p:cNvSpPr/>
          <p:nvPr/>
        </p:nvSpPr>
        <p:spPr bwMode="auto">
          <a:xfrm>
            <a:off x="4458891" y="1800225"/>
            <a:ext cx="45244" cy="678656"/>
          </a:xfrm>
          <a:custGeom>
            <a:avLst/>
            <a:gdLst>
              <a:gd name="T0" fmla="*/ 2147483647 w 36"/>
              <a:gd name="T1" fmla="*/ 0 h 570"/>
              <a:gd name="T2" fmla="*/ 2147483647 w 36"/>
              <a:gd name="T3" fmla="*/ 2147483647 h 570"/>
              <a:gd name="T4" fmla="*/ 0 w 36"/>
              <a:gd name="T5" fmla="*/ 2147483647 h 570"/>
              <a:gd name="T6" fmla="*/ 0 w 36"/>
              <a:gd name="T7" fmla="*/ 2147483647 h 5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" h="570">
                <a:moveTo>
                  <a:pt x="36" y="0"/>
                </a:moveTo>
                <a:lnTo>
                  <a:pt x="36" y="252"/>
                </a:lnTo>
                <a:lnTo>
                  <a:pt x="0" y="306"/>
                </a:lnTo>
                <a:lnTo>
                  <a:pt x="0" y="57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2" name="Group 165"/>
          <p:cNvGrpSpPr/>
          <p:nvPr/>
        </p:nvGrpSpPr>
        <p:grpSpPr>
          <a:xfrm>
            <a:off x="4068366" y="1122760"/>
            <a:ext cx="3068240" cy="1906191"/>
            <a:chOff x="-3289" y="2166"/>
            <a:chExt cx="3092" cy="1601"/>
          </a:xfrm>
        </p:grpSpPr>
        <p:sp>
          <p:nvSpPr>
            <p:cNvPr id="7" name="AutoShape 55"/>
            <p:cNvSpPr>
              <a:spLocks noChangeArrowheads="1"/>
            </p:cNvSpPr>
            <p:nvPr/>
          </p:nvSpPr>
          <p:spPr bwMode="auto">
            <a:xfrm rot="5400000">
              <a:off x="-3017" y="3569"/>
              <a:ext cx="136" cy="48"/>
            </a:xfrm>
            <a:prstGeom prst="parallelogram">
              <a:avLst>
                <a:gd name="adj" fmla="val 119993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919191"/>
                </a:gs>
              </a:gsLst>
              <a:lin ang="2700000" scaled="1"/>
            </a:gradFill>
            <a:ln w="9525">
              <a:miter lim="800000"/>
            </a:ln>
            <a:effectLst/>
            <a:scene3d>
              <a:camera prst="legacyPerspectiveTopRight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" name="AutoShape 56"/>
            <p:cNvSpPr>
              <a:spLocks noChangeArrowheads="1"/>
            </p:cNvSpPr>
            <p:nvPr/>
          </p:nvSpPr>
          <p:spPr bwMode="auto">
            <a:xfrm>
              <a:off x="-2948" y="3563"/>
              <a:ext cx="91" cy="121"/>
            </a:xfrm>
            <a:prstGeom prst="can">
              <a:avLst>
                <a:gd name="adj" fmla="val 52750"/>
              </a:avLst>
            </a:prstGeom>
            <a:gradFill rotWithShape="1">
              <a:gsLst>
                <a:gs pos="0">
                  <a:srgbClr val="000000"/>
                </a:gs>
                <a:gs pos="50000">
                  <a:srgbClr val="555555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6350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AutoShape 57"/>
            <p:cNvSpPr>
              <a:spLocks noChangeArrowheads="1"/>
            </p:cNvSpPr>
            <p:nvPr/>
          </p:nvSpPr>
          <p:spPr bwMode="auto">
            <a:xfrm>
              <a:off x="-2930" y="3394"/>
              <a:ext cx="47" cy="182"/>
            </a:xfrm>
            <a:prstGeom prst="can">
              <a:avLst>
                <a:gd name="adj" fmla="val 42223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34902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6350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AutoShape 58"/>
            <p:cNvSpPr>
              <a:spLocks noChangeArrowheads="1"/>
            </p:cNvSpPr>
            <p:nvPr/>
          </p:nvSpPr>
          <p:spPr bwMode="auto">
            <a:xfrm flipH="1">
              <a:off x="-2918" y="2693"/>
              <a:ext cx="23" cy="612"/>
            </a:xfrm>
            <a:prstGeom prst="can">
              <a:avLst>
                <a:gd name="adj" fmla="val 12035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6350">
              <a:solidFill>
                <a:srgbClr val="96969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AutoShape 59"/>
            <p:cNvSpPr>
              <a:spLocks noChangeArrowheads="1"/>
            </p:cNvSpPr>
            <p:nvPr/>
          </p:nvSpPr>
          <p:spPr bwMode="auto">
            <a:xfrm>
              <a:off x="-3289" y="2648"/>
              <a:ext cx="771" cy="7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62 h 21600"/>
                <a:gd name="T26" fmla="*/ 18438 w 21600"/>
                <a:gd name="T27" fmla="*/ 1843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71" y="10800"/>
                  </a:moveTo>
                  <a:cubicBezTo>
                    <a:pt x="1371" y="16007"/>
                    <a:pt x="5593" y="20229"/>
                    <a:pt x="10800" y="20229"/>
                  </a:cubicBezTo>
                  <a:cubicBezTo>
                    <a:pt x="16007" y="20229"/>
                    <a:pt x="20229" y="16007"/>
                    <a:pt x="20229" y="10800"/>
                  </a:cubicBezTo>
                  <a:cubicBezTo>
                    <a:pt x="20229" y="5593"/>
                    <a:pt x="16007" y="1371"/>
                    <a:pt x="10800" y="1371"/>
                  </a:cubicBezTo>
                  <a:cubicBezTo>
                    <a:pt x="5593" y="1371"/>
                    <a:pt x="1371" y="5593"/>
                    <a:pt x="1371" y="10800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round/>
            </a:ln>
            <a:effectLst/>
            <a:scene3d>
              <a:camera prst="legacyPerspectiveTopLef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AutoShape 60"/>
            <p:cNvSpPr>
              <a:spLocks noChangeArrowheads="1"/>
            </p:cNvSpPr>
            <p:nvPr/>
          </p:nvSpPr>
          <p:spPr bwMode="auto">
            <a:xfrm>
              <a:off x="-2930" y="2550"/>
              <a:ext cx="47" cy="91"/>
            </a:xfrm>
            <a:prstGeom prst="can">
              <a:avLst>
                <a:gd name="adj" fmla="val 49457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34902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6350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059" name="Picture 61" descr="未命名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6"/>
                </a:clrFrom>
                <a:clrTo>
                  <a:srgbClr val="FBFAF6">
                    <a:alpha val="0"/>
                  </a:srgbClr>
                </a:clrTo>
              </a:clrChange>
              <a:lum bright="6000"/>
            </a:blip>
            <a:stretch>
              <a:fillRect/>
            </a:stretch>
          </p:blipFill>
          <p:spPr>
            <a:xfrm>
              <a:off x="-2967" y="2442"/>
              <a:ext cx="136" cy="136"/>
            </a:xfrm>
            <a:prstGeom prst="rect">
              <a:avLst/>
            </a:prstGeom>
            <a:noFill/>
            <a:ln w="6350">
              <a:noFill/>
            </a:ln>
          </p:spPr>
        </p:pic>
        <p:sp>
          <p:nvSpPr>
            <p:cNvPr id="14" name="AutoShape 62"/>
            <p:cNvSpPr>
              <a:spLocks noChangeArrowheads="1"/>
            </p:cNvSpPr>
            <p:nvPr/>
          </p:nvSpPr>
          <p:spPr bwMode="auto">
            <a:xfrm rot="16200000" flipH="1">
              <a:off x="-3175" y="3516"/>
              <a:ext cx="183" cy="318"/>
            </a:xfrm>
            <a:prstGeom prst="parallelogram">
              <a:avLst>
                <a:gd name="adj" fmla="val 69398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919191"/>
                </a:gs>
              </a:gsLst>
              <a:lin ang="2700000" scaled="1"/>
            </a:gradFill>
            <a:ln w="9525">
              <a:miter lim="800000"/>
            </a:ln>
            <a:effectLst/>
            <a:scene3d>
              <a:camera prst="legacyPerspectiveTopLeft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AutoShape 63"/>
            <p:cNvSpPr>
              <a:spLocks noChangeArrowheads="1"/>
            </p:cNvSpPr>
            <p:nvPr/>
          </p:nvSpPr>
          <p:spPr bwMode="auto">
            <a:xfrm rot="5400000">
              <a:off x="-2767" y="3502"/>
              <a:ext cx="136" cy="364"/>
            </a:xfrm>
            <a:prstGeom prst="parallelogram">
              <a:avLst>
                <a:gd name="adj" fmla="val 58088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919191"/>
                </a:gs>
              </a:gsLst>
              <a:lin ang="2700000" scaled="1"/>
            </a:gradFill>
            <a:ln w="9525">
              <a:miter lim="800000"/>
            </a:ln>
            <a:effectLst/>
            <a:scene3d>
              <a:camera prst="legacyPerspectiveTopRight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AutoShape 65"/>
            <p:cNvSpPr>
              <a:spLocks noChangeArrowheads="1"/>
            </p:cNvSpPr>
            <p:nvPr/>
          </p:nvSpPr>
          <p:spPr bwMode="auto">
            <a:xfrm rot="5400000">
              <a:off x="-1738" y="3566"/>
              <a:ext cx="136" cy="60"/>
            </a:xfrm>
            <a:prstGeom prst="parallelogram">
              <a:avLst>
                <a:gd name="adj" fmla="val 117451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919191"/>
                </a:gs>
              </a:gsLst>
              <a:lin ang="2700000" scaled="1"/>
            </a:gradFill>
            <a:ln w="9525">
              <a:miter lim="800000"/>
            </a:ln>
            <a:effectLst/>
            <a:scene3d>
              <a:camera prst="legacyPerspectiveTopRight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AutoShape 66"/>
            <p:cNvSpPr>
              <a:spLocks noChangeArrowheads="1"/>
            </p:cNvSpPr>
            <p:nvPr/>
          </p:nvSpPr>
          <p:spPr bwMode="auto">
            <a:xfrm>
              <a:off x="-1680" y="3567"/>
              <a:ext cx="91" cy="121"/>
            </a:xfrm>
            <a:prstGeom prst="can">
              <a:avLst>
                <a:gd name="adj" fmla="val 52750"/>
              </a:avLst>
            </a:prstGeom>
            <a:gradFill rotWithShape="1">
              <a:gsLst>
                <a:gs pos="0">
                  <a:srgbClr val="000000"/>
                </a:gs>
                <a:gs pos="50000">
                  <a:srgbClr val="555555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6350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AutoShape 67"/>
            <p:cNvSpPr>
              <a:spLocks noChangeArrowheads="1"/>
            </p:cNvSpPr>
            <p:nvPr/>
          </p:nvSpPr>
          <p:spPr bwMode="auto">
            <a:xfrm>
              <a:off x="-1646" y="2814"/>
              <a:ext cx="44" cy="771"/>
            </a:xfrm>
            <a:prstGeom prst="can">
              <a:avLst>
                <a:gd name="adj" fmla="val 51083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34902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6350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AutoShape 68"/>
            <p:cNvSpPr>
              <a:spLocks noChangeArrowheads="1"/>
            </p:cNvSpPr>
            <p:nvPr/>
          </p:nvSpPr>
          <p:spPr bwMode="auto">
            <a:xfrm rot="16200000" flipH="1">
              <a:off x="-1903" y="3510"/>
              <a:ext cx="183" cy="318"/>
            </a:xfrm>
            <a:prstGeom prst="parallelogram">
              <a:avLst>
                <a:gd name="adj" fmla="val 69398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919191"/>
                </a:gs>
              </a:gsLst>
              <a:lin ang="2700000" scaled="1"/>
            </a:gradFill>
            <a:ln w="9525">
              <a:miter lim="800000"/>
            </a:ln>
            <a:effectLst/>
            <a:scene3d>
              <a:camera prst="legacyPerspectiveTopLeft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AutoShape 69"/>
            <p:cNvSpPr>
              <a:spLocks noChangeArrowheads="1"/>
            </p:cNvSpPr>
            <p:nvPr/>
          </p:nvSpPr>
          <p:spPr bwMode="auto">
            <a:xfrm rot="5400000">
              <a:off x="-1498" y="3503"/>
              <a:ext cx="136" cy="360"/>
            </a:xfrm>
            <a:prstGeom prst="parallelogram">
              <a:avLst>
                <a:gd name="adj" fmla="val 58088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919191"/>
                </a:gs>
              </a:gsLst>
              <a:lin ang="2700000" scaled="1"/>
            </a:gradFill>
            <a:ln w="9525">
              <a:miter lim="800000"/>
            </a:ln>
            <a:effectLst/>
            <a:scene3d>
              <a:camera prst="legacyPerspectiveTopRight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Freeform 71"/>
            <p:cNvSpPr/>
            <p:nvPr/>
          </p:nvSpPr>
          <p:spPr bwMode="auto">
            <a:xfrm>
              <a:off x="-2841" y="2548"/>
              <a:ext cx="1086" cy="827"/>
            </a:xfrm>
            <a:custGeom>
              <a:avLst/>
              <a:gdLst>
                <a:gd name="T0" fmla="*/ 0 w 1085"/>
                <a:gd name="T1" fmla="*/ 0 h 827"/>
                <a:gd name="T2" fmla="*/ 149 w 1085"/>
                <a:gd name="T3" fmla="*/ 24 h 827"/>
                <a:gd name="T4" fmla="*/ 230 w 1085"/>
                <a:gd name="T5" fmla="*/ 62 h 827"/>
                <a:gd name="T6" fmla="*/ 341 w 1085"/>
                <a:gd name="T7" fmla="*/ 134 h 827"/>
                <a:gd name="T8" fmla="*/ 413 w 1085"/>
                <a:gd name="T9" fmla="*/ 201 h 827"/>
                <a:gd name="T10" fmla="*/ 456 w 1085"/>
                <a:gd name="T11" fmla="*/ 288 h 827"/>
                <a:gd name="T12" fmla="*/ 499 w 1085"/>
                <a:gd name="T13" fmla="*/ 374 h 827"/>
                <a:gd name="T14" fmla="*/ 518 w 1085"/>
                <a:gd name="T15" fmla="*/ 403 h 827"/>
                <a:gd name="T16" fmla="*/ 528 w 1085"/>
                <a:gd name="T17" fmla="*/ 437 h 827"/>
                <a:gd name="T18" fmla="*/ 547 w 1085"/>
                <a:gd name="T19" fmla="*/ 465 h 827"/>
                <a:gd name="T20" fmla="*/ 600 w 1085"/>
                <a:gd name="T21" fmla="*/ 566 h 827"/>
                <a:gd name="T22" fmla="*/ 720 w 1085"/>
                <a:gd name="T23" fmla="*/ 715 h 827"/>
                <a:gd name="T24" fmla="*/ 763 w 1085"/>
                <a:gd name="T25" fmla="*/ 749 h 827"/>
                <a:gd name="T26" fmla="*/ 965 w 1085"/>
                <a:gd name="T27" fmla="*/ 821 h 827"/>
                <a:gd name="T28" fmla="*/ 1032 w 1085"/>
                <a:gd name="T29" fmla="*/ 811 h 827"/>
                <a:gd name="T30" fmla="*/ 1051 w 1085"/>
                <a:gd name="T31" fmla="*/ 782 h 827"/>
                <a:gd name="T32" fmla="*/ 1061 w 1085"/>
                <a:gd name="T33" fmla="*/ 768 h 827"/>
                <a:gd name="T34" fmla="*/ 1085 w 1085"/>
                <a:gd name="T35" fmla="*/ 648 h 8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85" h="827">
                  <a:moveTo>
                    <a:pt x="0" y="0"/>
                  </a:moveTo>
                  <a:cubicBezTo>
                    <a:pt x="46" y="17"/>
                    <a:pt x="101" y="12"/>
                    <a:pt x="149" y="24"/>
                  </a:cubicBezTo>
                  <a:cubicBezTo>
                    <a:pt x="174" y="40"/>
                    <a:pt x="204" y="48"/>
                    <a:pt x="230" y="62"/>
                  </a:cubicBezTo>
                  <a:cubicBezTo>
                    <a:pt x="268" y="82"/>
                    <a:pt x="306" y="109"/>
                    <a:pt x="341" y="134"/>
                  </a:cubicBezTo>
                  <a:cubicBezTo>
                    <a:pt x="368" y="153"/>
                    <a:pt x="386" y="185"/>
                    <a:pt x="413" y="201"/>
                  </a:cubicBezTo>
                  <a:cubicBezTo>
                    <a:pt x="421" y="231"/>
                    <a:pt x="441" y="260"/>
                    <a:pt x="456" y="288"/>
                  </a:cubicBezTo>
                  <a:cubicBezTo>
                    <a:pt x="471" y="316"/>
                    <a:pt x="484" y="346"/>
                    <a:pt x="499" y="374"/>
                  </a:cubicBezTo>
                  <a:cubicBezTo>
                    <a:pt x="505" y="384"/>
                    <a:pt x="514" y="392"/>
                    <a:pt x="518" y="403"/>
                  </a:cubicBezTo>
                  <a:cubicBezTo>
                    <a:pt x="522" y="414"/>
                    <a:pt x="523" y="426"/>
                    <a:pt x="528" y="437"/>
                  </a:cubicBezTo>
                  <a:cubicBezTo>
                    <a:pt x="533" y="447"/>
                    <a:pt x="547" y="465"/>
                    <a:pt x="547" y="465"/>
                  </a:cubicBezTo>
                  <a:cubicBezTo>
                    <a:pt x="559" y="501"/>
                    <a:pt x="566" y="545"/>
                    <a:pt x="600" y="566"/>
                  </a:cubicBezTo>
                  <a:cubicBezTo>
                    <a:pt x="629" y="608"/>
                    <a:pt x="693" y="685"/>
                    <a:pt x="720" y="715"/>
                  </a:cubicBezTo>
                  <a:cubicBezTo>
                    <a:pt x="743" y="734"/>
                    <a:pt x="734" y="735"/>
                    <a:pt x="763" y="749"/>
                  </a:cubicBezTo>
                  <a:cubicBezTo>
                    <a:pt x="831" y="783"/>
                    <a:pt x="895" y="798"/>
                    <a:pt x="965" y="821"/>
                  </a:cubicBezTo>
                  <a:cubicBezTo>
                    <a:pt x="987" y="819"/>
                    <a:pt x="1016" y="827"/>
                    <a:pt x="1032" y="811"/>
                  </a:cubicBezTo>
                  <a:cubicBezTo>
                    <a:pt x="1040" y="803"/>
                    <a:pt x="1045" y="792"/>
                    <a:pt x="1051" y="782"/>
                  </a:cubicBezTo>
                  <a:cubicBezTo>
                    <a:pt x="1054" y="777"/>
                    <a:pt x="1061" y="768"/>
                    <a:pt x="1061" y="768"/>
                  </a:cubicBezTo>
                  <a:cubicBezTo>
                    <a:pt x="1081" y="692"/>
                    <a:pt x="1085" y="768"/>
                    <a:pt x="1085" y="648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Text Box 72"/>
            <p:cNvSpPr txBox="1">
              <a:spLocks noChangeArrowheads="1"/>
            </p:cNvSpPr>
            <p:nvPr/>
          </p:nvSpPr>
          <p:spPr bwMode="auto">
            <a:xfrm>
              <a:off x="-3235" y="2173"/>
              <a:ext cx="77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验电器</a:t>
              </a:r>
            </a:p>
          </p:txBody>
        </p:sp>
        <p:sp>
          <p:nvSpPr>
            <p:cNvPr id="23" name="Text Box 73"/>
            <p:cNvSpPr txBox="1">
              <a:spLocks noChangeArrowheads="1"/>
            </p:cNvSpPr>
            <p:nvPr/>
          </p:nvSpPr>
          <p:spPr bwMode="auto">
            <a:xfrm>
              <a:off x="-1882" y="2166"/>
              <a:ext cx="5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锌板</a:t>
              </a:r>
            </a:p>
          </p:txBody>
        </p:sp>
        <p:sp>
          <p:nvSpPr>
            <p:cNvPr id="26" name="AutoShape 70"/>
            <p:cNvSpPr>
              <a:spLocks noChangeArrowheads="1"/>
            </p:cNvSpPr>
            <p:nvPr/>
          </p:nvSpPr>
          <p:spPr bwMode="auto">
            <a:xfrm rot="5400000" flipH="1">
              <a:off x="-1977" y="2661"/>
              <a:ext cx="681" cy="365"/>
            </a:xfrm>
            <a:prstGeom prst="parallelogram">
              <a:avLst>
                <a:gd name="adj" fmla="val 27541"/>
              </a:avLst>
            </a:prstGeom>
            <a:gradFill rotWithShape="1">
              <a:gsLst>
                <a:gs pos="0">
                  <a:srgbClr val="EBEBEB"/>
                </a:gs>
                <a:gs pos="100000">
                  <a:srgbClr val="C0C0C0"/>
                </a:gs>
              </a:gsLst>
              <a:lin ang="18900000" scaled="1"/>
            </a:gradFill>
            <a:ln w="6350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Text Box 74"/>
            <p:cNvSpPr txBox="1">
              <a:spLocks noChangeArrowheads="1"/>
            </p:cNvSpPr>
            <p:nvPr/>
          </p:nvSpPr>
          <p:spPr bwMode="auto">
            <a:xfrm>
              <a:off x="-1150" y="2166"/>
              <a:ext cx="95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紫外线灯</a:t>
              </a:r>
            </a:p>
          </p:txBody>
        </p:sp>
      </p:grpSp>
      <p:grpSp>
        <p:nvGrpSpPr>
          <p:cNvPr id="28" name="Group 146"/>
          <p:cNvGrpSpPr/>
          <p:nvPr/>
        </p:nvGrpSpPr>
        <p:grpSpPr>
          <a:xfrm>
            <a:off x="5911454" y="1900238"/>
            <a:ext cx="60722" cy="71438"/>
            <a:chOff x="2971" y="2976"/>
            <a:chExt cx="158" cy="158"/>
          </a:xfrm>
        </p:grpSpPr>
        <p:sp>
          <p:nvSpPr>
            <p:cNvPr id="29" name="Oval 147"/>
            <p:cNvSpPr>
              <a:spLocks noChangeArrowheads="1"/>
            </p:cNvSpPr>
            <p:nvPr/>
          </p:nvSpPr>
          <p:spPr bwMode="auto">
            <a:xfrm>
              <a:off x="2971" y="2976"/>
              <a:ext cx="158" cy="15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Line 148"/>
            <p:cNvSpPr>
              <a:spLocks noChangeShapeType="1"/>
            </p:cNvSpPr>
            <p:nvPr/>
          </p:nvSpPr>
          <p:spPr bwMode="auto">
            <a:xfrm>
              <a:off x="2971" y="3060"/>
              <a:ext cx="1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" name="Group 149"/>
          <p:cNvGrpSpPr/>
          <p:nvPr/>
        </p:nvGrpSpPr>
        <p:grpSpPr>
          <a:xfrm>
            <a:off x="5955506" y="2062163"/>
            <a:ext cx="60722" cy="71438"/>
            <a:chOff x="2971" y="2976"/>
            <a:chExt cx="158" cy="158"/>
          </a:xfrm>
        </p:grpSpPr>
        <p:sp>
          <p:nvSpPr>
            <p:cNvPr id="32" name="Oval 150"/>
            <p:cNvSpPr>
              <a:spLocks noChangeArrowheads="1"/>
            </p:cNvSpPr>
            <p:nvPr/>
          </p:nvSpPr>
          <p:spPr bwMode="auto">
            <a:xfrm>
              <a:off x="2971" y="2976"/>
              <a:ext cx="158" cy="15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Line 151"/>
            <p:cNvSpPr>
              <a:spLocks noChangeShapeType="1"/>
            </p:cNvSpPr>
            <p:nvPr/>
          </p:nvSpPr>
          <p:spPr bwMode="auto">
            <a:xfrm>
              <a:off x="2971" y="3060"/>
              <a:ext cx="1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" name="Group 152"/>
          <p:cNvGrpSpPr/>
          <p:nvPr/>
        </p:nvGrpSpPr>
        <p:grpSpPr>
          <a:xfrm>
            <a:off x="5820966" y="2422922"/>
            <a:ext cx="60722" cy="71438"/>
            <a:chOff x="2971" y="2976"/>
            <a:chExt cx="158" cy="158"/>
          </a:xfrm>
        </p:grpSpPr>
        <p:sp>
          <p:nvSpPr>
            <p:cNvPr id="35" name="Oval 153"/>
            <p:cNvSpPr>
              <a:spLocks noChangeArrowheads="1"/>
            </p:cNvSpPr>
            <p:nvPr/>
          </p:nvSpPr>
          <p:spPr bwMode="auto">
            <a:xfrm>
              <a:off x="2971" y="2976"/>
              <a:ext cx="158" cy="15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Line 154"/>
            <p:cNvSpPr>
              <a:spLocks noChangeShapeType="1"/>
            </p:cNvSpPr>
            <p:nvPr/>
          </p:nvSpPr>
          <p:spPr bwMode="auto">
            <a:xfrm>
              <a:off x="2971" y="3060"/>
              <a:ext cx="1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" name="Group 155"/>
          <p:cNvGrpSpPr/>
          <p:nvPr/>
        </p:nvGrpSpPr>
        <p:grpSpPr>
          <a:xfrm>
            <a:off x="6001941" y="2332435"/>
            <a:ext cx="60722" cy="71438"/>
            <a:chOff x="2971" y="2976"/>
            <a:chExt cx="158" cy="158"/>
          </a:xfrm>
        </p:grpSpPr>
        <p:sp>
          <p:nvSpPr>
            <p:cNvPr id="38" name="Oval 156"/>
            <p:cNvSpPr>
              <a:spLocks noChangeArrowheads="1"/>
            </p:cNvSpPr>
            <p:nvPr/>
          </p:nvSpPr>
          <p:spPr bwMode="auto">
            <a:xfrm>
              <a:off x="2971" y="2976"/>
              <a:ext cx="158" cy="15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Line 157"/>
            <p:cNvSpPr>
              <a:spLocks noChangeShapeType="1"/>
            </p:cNvSpPr>
            <p:nvPr/>
          </p:nvSpPr>
          <p:spPr bwMode="auto">
            <a:xfrm>
              <a:off x="2971" y="3060"/>
              <a:ext cx="1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" name="Group 158"/>
          <p:cNvGrpSpPr/>
          <p:nvPr/>
        </p:nvGrpSpPr>
        <p:grpSpPr>
          <a:xfrm>
            <a:off x="5820966" y="2224088"/>
            <a:ext cx="60722" cy="71438"/>
            <a:chOff x="2971" y="2976"/>
            <a:chExt cx="158" cy="158"/>
          </a:xfrm>
        </p:grpSpPr>
        <p:sp>
          <p:nvSpPr>
            <p:cNvPr id="41" name="Oval 159"/>
            <p:cNvSpPr>
              <a:spLocks noChangeArrowheads="1"/>
            </p:cNvSpPr>
            <p:nvPr/>
          </p:nvSpPr>
          <p:spPr bwMode="auto">
            <a:xfrm>
              <a:off x="2971" y="2976"/>
              <a:ext cx="158" cy="15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Line 160"/>
            <p:cNvSpPr>
              <a:spLocks noChangeShapeType="1"/>
            </p:cNvSpPr>
            <p:nvPr/>
          </p:nvSpPr>
          <p:spPr bwMode="auto">
            <a:xfrm>
              <a:off x="2971" y="3060"/>
              <a:ext cx="1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3" name="椭圆 42"/>
          <p:cNvSpPr/>
          <p:nvPr/>
        </p:nvSpPr>
        <p:spPr>
          <a:xfrm>
            <a:off x="6301457" y="1526820"/>
            <a:ext cx="1072228" cy="1286680"/>
          </a:xfrm>
          <a:prstGeom prst="ellipse">
            <a:avLst/>
          </a:prstGeom>
          <a:gradFill flip="none" rotWithShape="1">
            <a:gsLst>
              <a:gs pos="0">
                <a:srgbClr val="D60093"/>
              </a:gs>
              <a:gs pos="7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7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AutoShape 35"/>
          <p:cNvSpPr>
            <a:spLocks noChangeArrowheads="1"/>
          </p:cNvSpPr>
          <p:nvPr/>
        </p:nvSpPr>
        <p:spPr bwMode="auto">
          <a:xfrm>
            <a:off x="6810375" y="2493169"/>
            <a:ext cx="90488" cy="10834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626262"/>
              </a:gs>
              <a:gs pos="50000">
                <a:srgbClr val="FFFFFF"/>
              </a:gs>
              <a:gs pos="100000">
                <a:srgbClr val="62626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AutoShape 27"/>
          <p:cNvSpPr>
            <a:spLocks noChangeArrowheads="1"/>
          </p:cNvSpPr>
          <p:nvPr/>
        </p:nvSpPr>
        <p:spPr bwMode="auto">
          <a:xfrm flipH="1">
            <a:off x="6815138" y="1791891"/>
            <a:ext cx="78581" cy="728663"/>
          </a:xfrm>
          <a:prstGeom prst="can">
            <a:avLst>
              <a:gd name="adj" fmla="val 35040"/>
            </a:avLst>
          </a:prstGeom>
          <a:gradFill rotWithShape="1">
            <a:gsLst>
              <a:gs pos="0">
                <a:srgbClr val="000000"/>
              </a:gs>
              <a:gs pos="50000">
                <a:srgbClr val="666699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969696"/>
                </a:solidFill>
                <a:rou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AutoShape 36"/>
          <p:cNvSpPr>
            <a:spLocks noChangeArrowheads="1"/>
          </p:cNvSpPr>
          <p:nvPr/>
        </p:nvSpPr>
        <p:spPr bwMode="auto">
          <a:xfrm flipH="1">
            <a:off x="6816329" y="1790700"/>
            <a:ext cx="77391" cy="728663"/>
          </a:xfrm>
          <a:prstGeom prst="can">
            <a:avLst>
              <a:gd name="adj" fmla="val 35040"/>
            </a:avLst>
          </a:prstGeom>
          <a:gradFill rotWithShape="1">
            <a:gsLst>
              <a:gs pos="0">
                <a:srgbClr val="E8ADFD">
                  <a:gamma/>
                  <a:shade val="46275"/>
                  <a:invGamma/>
                </a:srgbClr>
              </a:gs>
              <a:gs pos="50000">
                <a:srgbClr val="E8ADFD">
                  <a:alpha val="94000"/>
                </a:srgbClr>
              </a:gs>
              <a:gs pos="100000">
                <a:srgbClr val="E8ADFD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969696"/>
                </a:solidFill>
                <a:rou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AutoShape 80"/>
          <p:cNvSpPr>
            <a:spLocks noChangeArrowheads="1"/>
          </p:cNvSpPr>
          <p:nvPr/>
        </p:nvSpPr>
        <p:spPr bwMode="auto">
          <a:xfrm>
            <a:off x="6807994" y="1720454"/>
            <a:ext cx="90488" cy="10834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626262"/>
              </a:gs>
              <a:gs pos="50000">
                <a:srgbClr val="FFFFFF"/>
              </a:gs>
              <a:gs pos="100000">
                <a:srgbClr val="62626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92" name="矩形 47"/>
          <p:cNvSpPr/>
          <p:nvPr/>
        </p:nvSpPr>
        <p:spPr>
          <a:xfrm>
            <a:off x="548005" y="2062401"/>
            <a:ext cx="2862263" cy="18745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在研究光电效应现象时，锌板与不带电的验电器的金属杆之间用导线相连。现用一定强度的紫外线照射锌板，发现金箔张开，则下列现象中会发生的是</a:t>
            </a:r>
          </a:p>
        </p:txBody>
      </p:sp>
      <p:grpSp>
        <p:nvGrpSpPr>
          <p:cNvPr id="12292" name="Group 4"/>
          <p:cNvGrpSpPr/>
          <p:nvPr/>
        </p:nvGrpSpPr>
        <p:grpSpPr>
          <a:xfrm>
            <a:off x="170725" y="708660"/>
            <a:ext cx="3591015" cy="609600"/>
            <a:chOff x="144" y="144"/>
            <a:chExt cx="1680" cy="384"/>
          </a:xfrm>
        </p:grpSpPr>
        <p:sp>
          <p:nvSpPr>
            <p:cNvPr id="12294" name="Oval 5"/>
            <p:cNvSpPr/>
            <p:nvPr/>
          </p:nvSpPr>
          <p:spPr>
            <a:xfrm>
              <a:off x="144" y="144"/>
              <a:ext cx="1680" cy="384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156" y="144"/>
              <a:ext cx="1668" cy="3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kumimoji="1" lang="zh-CN" altLang="en-US" sz="3200" b="1" kern="1200" cap="none" spc="0" normalizeH="0" baseline="0" noProof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Schoolbook" pitchFamily="18" charset="0"/>
                  <a:ea typeface="楷体_GB2312" panose="02010609030101010101" charset="-122"/>
                  <a:cs typeface="+mn-cs"/>
                </a:rPr>
                <a:t>一、光电效应现象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repeatCount="indefinite" decel="50000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7.77778E-6 L 0.05521 -0.020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decel="50000" fill="hold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-2.22222E-6 L 0.02361 -0.01042 " pathEditMode="relative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repeatCount="indefinite" fill="hold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decel="50000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-2.22222E-6 L 0.03142 0.02107 " pathEditMode="relative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decel="50000" fill="hold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83333E-6 -2.22222E-6 L 0.07084 0.04213 " pathEditMode="relative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repeatCount="indefinite" fill="hold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decel="50000" fill="hold" nodeType="withEffect">
                                  <p:stCondLst>
                                    <p:cond delay="1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7.77778E-6 -2.22222E-6 L 0.07864 -0.0104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repeatCount="indefinite" fill="hold" nodeType="withEffect">
                                  <p:stCondLst>
                                    <p:cond delay="1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/>
          <p:nvPr/>
        </p:nvSpPr>
        <p:spPr>
          <a:xfrm>
            <a:off x="1090930" y="1811655"/>
            <a:ext cx="7115810" cy="138366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entury Schoolbook" pitchFamily="18" charset="0"/>
              </a:rPr>
              <a:t>   </a:t>
            </a:r>
            <a:r>
              <a:rPr lang="zh-CN" altLang="en-US" sz="2800" b="1" dirty="0">
                <a:solidFill>
                  <a:srgbClr val="003300"/>
                </a:solidFill>
                <a:latin typeface="宋体" pitchFamily="2" charset="-122"/>
                <a:ea typeface="宋体" pitchFamily="2" charset="-122"/>
              </a:rPr>
              <a:t>爱因斯坦光子假说圆满解释了光电效应，但当时并未被物理学家们广泛承认，因为它完全违背了光的波动理论。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43560" y="348933"/>
            <a:ext cx="3757613" cy="519113"/>
          </a:xfrm>
          <a:prstGeom prst="rect">
            <a:avLst/>
          </a:prstGeom>
          <a:noFill/>
          <a:ln w="19050">
            <a:noFill/>
            <a:miter lim="800000"/>
            <a:tailEnd type="none" w="med" len="lg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4.</a:t>
            </a:r>
            <a:r>
              <a:rPr kumimoji="1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光电效应理论的验证</a:t>
            </a: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Schoolbook" pitchFamily="18" charset="0"/>
              <a:ea typeface="隶书" pitchFamily="49" charset="-122"/>
              <a:cs typeface="+mn-cs"/>
            </a:endParaRPr>
          </a:p>
        </p:txBody>
      </p:sp>
      <p:sp>
        <p:nvSpPr>
          <p:cNvPr id="18437" name="Text Box 5"/>
          <p:cNvSpPr txBox="1"/>
          <p:nvPr/>
        </p:nvSpPr>
        <p:spPr>
          <a:xfrm>
            <a:off x="569021" y="1245480"/>
            <a:ext cx="3589020" cy="273812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Century Schoolbook" pitchFamily="18" charset="0"/>
              </a:rPr>
              <a:t>    </a:t>
            </a:r>
            <a:r>
              <a:rPr lang="zh-CN" altLang="en-US" sz="2400" b="1" dirty="0">
                <a:solidFill>
                  <a:srgbClr val="003300"/>
                </a:solidFill>
                <a:latin typeface="Century Schoolbook" pitchFamily="18" charset="0"/>
              </a:rPr>
              <a:t>美国物理学家密立根，花了十年时间做了“光电效应”实验，结果在</a:t>
            </a:r>
            <a:r>
              <a:rPr lang="en-US" altLang="zh-CN" sz="2400" dirty="0">
                <a:solidFill>
                  <a:srgbClr val="003300"/>
                </a:solidFill>
                <a:latin typeface="Century Schoolbook" pitchFamily="18" charset="0"/>
              </a:rPr>
              <a:t>1915</a:t>
            </a:r>
            <a:r>
              <a:rPr lang="zh-CN" altLang="en-US" sz="2400" b="1" dirty="0">
                <a:solidFill>
                  <a:srgbClr val="003300"/>
                </a:solidFill>
                <a:latin typeface="Century Schoolbook" pitchFamily="18" charset="0"/>
              </a:rPr>
              <a:t>年证实了爱因斯坦方程，</a:t>
            </a:r>
            <a:r>
              <a:rPr lang="en-US" altLang="zh-CN" sz="2400" i="1" dirty="0">
                <a:solidFill>
                  <a:srgbClr val="003300"/>
                </a:solidFill>
                <a:latin typeface="Century Schoolbook" pitchFamily="18" charset="0"/>
              </a:rPr>
              <a:t>h </a:t>
            </a:r>
            <a:r>
              <a:rPr lang="zh-CN" altLang="en-US" sz="2400" b="1" dirty="0">
                <a:solidFill>
                  <a:srgbClr val="003300"/>
                </a:solidFill>
                <a:latin typeface="Century Schoolbook" pitchFamily="18" charset="0"/>
              </a:rPr>
              <a:t>的值与理论值完全一致，又一次证明了“光量子”理论的正确。</a:t>
            </a:r>
          </a:p>
        </p:txBody>
      </p:sp>
      <p:pic>
        <p:nvPicPr>
          <p:cNvPr id="23556" name="Picture 4" descr="密立根像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65750" y="712470"/>
            <a:ext cx="2350770" cy="3075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Rectangle 5"/>
          <p:cNvSpPr/>
          <p:nvPr/>
        </p:nvSpPr>
        <p:spPr>
          <a:xfrm>
            <a:off x="4481513" y="3393440"/>
            <a:ext cx="4475162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密立根由于</a:t>
            </a:r>
            <a:r>
              <a:rPr lang="zh-CN" altLang="en-US" sz="2000" b="1" dirty="0">
                <a:latin typeface="楷体_GB2312" panose="02010609030101010101" charset="-122"/>
                <a:ea typeface="楷体_GB2312" panose="02010609030101010101" charset="-122"/>
              </a:rPr>
              <a:t>研究基本电荷和</a:t>
            </a:r>
            <a:r>
              <a:rPr lang="zh-CN" altLang="en-US" sz="2000" b="1" dirty="0">
                <a:solidFill>
                  <a:srgbClr val="FF3300"/>
                </a:solidFill>
                <a:latin typeface="楷体_GB2312" panose="02010609030101010101" charset="-122"/>
                <a:ea typeface="楷体_GB2312" panose="02010609030101010101" charset="-122"/>
              </a:rPr>
              <a:t>光电效应</a:t>
            </a:r>
            <a:r>
              <a:rPr lang="zh-CN" altLang="en-US" sz="2000" b="1" dirty="0">
                <a:latin typeface="楷体_GB2312" panose="02010609030101010101" charset="-122"/>
                <a:ea typeface="楷体_GB2312" panose="02010609030101010101" charset="-122"/>
              </a:rPr>
              <a:t>，特别是通过著名的油滴实验，证明电荷有最小单位。</a:t>
            </a:r>
            <a:r>
              <a:rPr lang="zh-CN" altLang="en-US" sz="20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获得</a:t>
            </a:r>
            <a:r>
              <a:rPr lang="en-US" altLang="zh-CN" sz="20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1923</a:t>
            </a:r>
            <a:r>
              <a:rPr lang="zh-CN" altLang="en-US" sz="20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年诺贝尔物理学奖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 animBg="1"/>
      <p:bldP spid="18437" grpId="0"/>
      <p:bldP spid="23557" grpId="0"/>
      <p:bldP spid="2355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爱因斯坦像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61720" y="240030"/>
            <a:ext cx="2306320" cy="3208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Rectangle 3"/>
          <p:cNvSpPr/>
          <p:nvPr/>
        </p:nvSpPr>
        <p:spPr>
          <a:xfrm>
            <a:off x="295910" y="3024823"/>
            <a:ext cx="403860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爱因斯坦由于</a:t>
            </a:r>
            <a:r>
              <a:rPr lang="zh-CN" altLang="en-US" sz="2800" b="1" dirty="0">
                <a:latin typeface="楷体_GB2312" panose="02010609030101010101" charset="-122"/>
                <a:ea typeface="楷体_GB2312" panose="02010609030101010101" charset="-122"/>
              </a:rPr>
              <a:t>对</a:t>
            </a:r>
            <a:r>
              <a:rPr lang="zh-CN" altLang="en-US" sz="2800" b="1" dirty="0">
                <a:solidFill>
                  <a:srgbClr val="FF3300"/>
                </a:solidFill>
                <a:latin typeface="楷体_GB2312" panose="02010609030101010101" charset="-122"/>
                <a:ea typeface="楷体_GB2312" panose="02010609030101010101" charset="-122"/>
              </a:rPr>
              <a:t>光电效应</a:t>
            </a:r>
            <a:r>
              <a:rPr lang="zh-CN" altLang="en-US" sz="2800" b="1" dirty="0">
                <a:latin typeface="楷体_GB2312" panose="02010609030101010101" charset="-122"/>
                <a:ea typeface="楷体_GB2312" panose="02010609030101010101" charset="-122"/>
              </a:rPr>
              <a:t>的理论解释和对</a:t>
            </a:r>
            <a:r>
              <a:rPr lang="zh-CN" altLang="en-US" sz="2800" b="1" dirty="0">
                <a:solidFill>
                  <a:srgbClr val="FF3300"/>
                </a:solidFill>
                <a:latin typeface="楷体_GB2312" panose="02010609030101010101" charset="-122"/>
                <a:ea typeface="楷体_GB2312" panose="02010609030101010101" charset="-122"/>
              </a:rPr>
              <a:t>理论物理学</a:t>
            </a:r>
            <a:r>
              <a:rPr lang="zh-CN" altLang="en-US" sz="2800" b="1" dirty="0">
                <a:latin typeface="楷体_GB2312" panose="02010609030101010101" charset="-122"/>
                <a:ea typeface="楷体_GB2312" panose="02010609030101010101" charset="-122"/>
              </a:rPr>
              <a:t>的贡献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获得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503050405090304" pitchFamily="18" charset="0"/>
                <a:ea typeface="楷体_GB2312" panose="02010609030101010101" charset="-122"/>
              </a:rPr>
              <a:t>1921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年诺贝尔物理学奖</a:t>
            </a:r>
            <a:endParaRPr lang="zh-CN" altLang="en-US" sz="28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8434" name="Text Box 2"/>
          <p:cNvSpPr txBox="1"/>
          <p:nvPr/>
        </p:nvSpPr>
        <p:spPr>
          <a:xfrm>
            <a:off x="4628187" y="895924"/>
            <a:ext cx="3524250" cy="297053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3300"/>
                </a:solidFill>
                <a:latin typeface="宋体" panose="02010600030101010101" pitchFamily="2" charset="-122"/>
              </a:rPr>
              <a:t>由于爱因斯坦提出的光子假说成功地说明了光电效应的实验规律</a:t>
            </a:r>
            <a:r>
              <a:rPr lang="en-US" altLang="zh-CN" sz="2800" b="1" dirty="0">
                <a:solidFill>
                  <a:srgbClr val="003300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rgbClr val="003300"/>
                </a:solidFill>
                <a:latin typeface="宋体" panose="02010600030101010101" pitchFamily="2" charset="-122"/>
              </a:rPr>
              <a:t>荣获</a:t>
            </a:r>
            <a:r>
              <a:rPr lang="en-US" altLang="zh-CN" sz="2800" b="1" dirty="0">
                <a:solidFill>
                  <a:srgbClr val="003300"/>
                </a:solidFill>
                <a:latin typeface="宋体" panose="02010600030101010101" pitchFamily="2" charset="-122"/>
              </a:rPr>
              <a:t>1921</a:t>
            </a:r>
            <a:r>
              <a:rPr lang="zh-CN" altLang="en-US" sz="2800" b="1" dirty="0">
                <a:solidFill>
                  <a:srgbClr val="003300"/>
                </a:solidFill>
                <a:latin typeface="宋体" panose="02010600030101010101" pitchFamily="2" charset="-122"/>
              </a:rPr>
              <a:t>年诺贝尔物理学奖</a:t>
            </a:r>
            <a:r>
              <a:rPr lang="zh-CN" altLang="en-US" sz="3200" b="1" dirty="0">
                <a:solidFill>
                  <a:srgbClr val="003300"/>
                </a:solidFill>
                <a:latin typeface="宋体" panose="02010600030101010101" pitchFamily="2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/>
          <p:nvPr/>
        </p:nvSpPr>
        <p:spPr>
          <a:xfrm>
            <a:off x="1249045" y="1659890"/>
            <a:ext cx="642302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光的波粒二象性：光是一种既具有波动性又具有粒子性的微观客体，既光具有波粒二象性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0"/>
          <p:cNvSpPr/>
          <p:nvPr/>
        </p:nvSpPr>
        <p:spPr bwMode="auto">
          <a:xfrm>
            <a:off x="4458891" y="1800225"/>
            <a:ext cx="45244" cy="678656"/>
          </a:xfrm>
          <a:custGeom>
            <a:avLst/>
            <a:gdLst>
              <a:gd name="T0" fmla="*/ 2147483647 w 36"/>
              <a:gd name="T1" fmla="*/ 0 h 570"/>
              <a:gd name="T2" fmla="*/ 2147483647 w 36"/>
              <a:gd name="T3" fmla="*/ 2147483647 h 570"/>
              <a:gd name="T4" fmla="*/ 0 w 36"/>
              <a:gd name="T5" fmla="*/ 2147483647 h 570"/>
              <a:gd name="T6" fmla="*/ 0 w 36"/>
              <a:gd name="T7" fmla="*/ 2147483647 h 5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" h="570">
                <a:moveTo>
                  <a:pt x="36" y="0"/>
                </a:moveTo>
                <a:lnTo>
                  <a:pt x="36" y="252"/>
                </a:lnTo>
                <a:lnTo>
                  <a:pt x="0" y="306"/>
                </a:lnTo>
                <a:lnTo>
                  <a:pt x="0" y="57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2" name="Group 165"/>
          <p:cNvGrpSpPr/>
          <p:nvPr/>
        </p:nvGrpSpPr>
        <p:grpSpPr>
          <a:xfrm>
            <a:off x="4094401" y="1146890"/>
            <a:ext cx="3068240" cy="1906191"/>
            <a:chOff x="-3289" y="2166"/>
            <a:chExt cx="3092" cy="1601"/>
          </a:xfrm>
        </p:grpSpPr>
        <p:sp>
          <p:nvSpPr>
            <p:cNvPr id="7" name="AutoShape 55"/>
            <p:cNvSpPr>
              <a:spLocks noChangeArrowheads="1"/>
            </p:cNvSpPr>
            <p:nvPr/>
          </p:nvSpPr>
          <p:spPr bwMode="auto">
            <a:xfrm rot="5400000">
              <a:off x="-3017" y="3569"/>
              <a:ext cx="136" cy="48"/>
            </a:xfrm>
            <a:prstGeom prst="parallelogram">
              <a:avLst>
                <a:gd name="adj" fmla="val 119993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919191"/>
                </a:gs>
              </a:gsLst>
              <a:lin ang="2700000" scaled="1"/>
            </a:gradFill>
            <a:ln w="9525">
              <a:miter lim="800000"/>
            </a:ln>
            <a:effectLst/>
            <a:scene3d>
              <a:camera prst="legacyPerspectiveTopRight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" name="AutoShape 56"/>
            <p:cNvSpPr>
              <a:spLocks noChangeArrowheads="1"/>
            </p:cNvSpPr>
            <p:nvPr/>
          </p:nvSpPr>
          <p:spPr bwMode="auto">
            <a:xfrm>
              <a:off x="-2948" y="3563"/>
              <a:ext cx="91" cy="121"/>
            </a:xfrm>
            <a:prstGeom prst="can">
              <a:avLst>
                <a:gd name="adj" fmla="val 52750"/>
              </a:avLst>
            </a:prstGeom>
            <a:gradFill rotWithShape="1">
              <a:gsLst>
                <a:gs pos="0">
                  <a:srgbClr val="000000"/>
                </a:gs>
                <a:gs pos="50000">
                  <a:srgbClr val="555555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6350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AutoShape 57"/>
            <p:cNvSpPr>
              <a:spLocks noChangeArrowheads="1"/>
            </p:cNvSpPr>
            <p:nvPr/>
          </p:nvSpPr>
          <p:spPr bwMode="auto">
            <a:xfrm>
              <a:off x="-2930" y="3394"/>
              <a:ext cx="47" cy="182"/>
            </a:xfrm>
            <a:prstGeom prst="can">
              <a:avLst>
                <a:gd name="adj" fmla="val 42223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34902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6350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AutoShape 58"/>
            <p:cNvSpPr>
              <a:spLocks noChangeArrowheads="1"/>
            </p:cNvSpPr>
            <p:nvPr/>
          </p:nvSpPr>
          <p:spPr bwMode="auto">
            <a:xfrm flipH="1">
              <a:off x="-2918" y="2693"/>
              <a:ext cx="23" cy="612"/>
            </a:xfrm>
            <a:prstGeom prst="can">
              <a:avLst>
                <a:gd name="adj" fmla="val 12035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6350">
              <a:solidFill>
                <a:srgbClr val="969696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AutoShape 59"/>
            <p:cNvSpPr>
              <a:spLocks noChangeArrowheads="1"/>
            </p:cNvSpPr>
            <p:nvPr/>
          </p:nvSpPr>
          <p:spPr bwMode="auto">
            <a:xfrm>
              <a:off x="-3289" y="2648"/>
              <a:ext cx="771" cy="7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62 h 21600"/>
                <a:gd name="T26" fmla="*/ 18438 w 21600"/>
                <a:gd name="T27" fmla="*/ 1843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71" y="10800"/>
                  </a:moveTo>
                  <a:cubicBezTo>
                    <a:pt x="1371" y="16007"/>
                    <a:pt x="5593" y="20229"/>
                    <a:pt x="10800" y="20229"/>
                  </a:cubicBezTo>
                  <a:cubicBezTo>
                    <a:pt x="16007" y="20229"/>
                    <a:pt x="20229" y="16007"/>
                    <a:pt x="20229" y="10800"/>
                  </a:cubicBezTo>
                  <a:cubicBezTo>
                    <a:pt x="20229" y="5593"/>
                    <a:pt x="16007" y="1371"/>
                    <a:pt x="10800" y="1371"/>
                  </a:cubicBezTo>
                  <a:cubicBezTo>
                    <a:pt x="5593" y="1371"/>
                    <a:pt x="1371" y="5593"/>
                    <a:pt x="1371" y="10800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round/>
            </a:ln>
            <a:effectLst/>
            <a:scene3d>
              <a:camera prst="legacyPerspectiveTopLeft"/>
              <a:lightRig rig="legacyFlat2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8080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AutoShape 60"/>
            <p:cNvSpPr>
              <a:spLocks noChangeArrowheads="1"/>
            </p:cNvSpPr>
            <p:nvPr/>
          </p:nvSpPr>
          <p:spPr bwMode="auto">
            <a:xfrm>
              <a:off x="-2930" y="2550"/>
              <a:ext cx="47" cy="91"/>
            </a:xfrm>
            <a:prstGeom prst="can">
              <a:avLst>
                <a:gd name="adj" fmla="val 49457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34902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6350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059" name="Picture 61" descr="未命名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BFAF6"/>
                </a:clrFrom>
                <a:clrTo>
                  <a:srgbClr val="FBFAF6">
                    <a:alpha val="0"/>
                  </a:srgbClr>
                </a:clrTo>
              </a:clrChange>
              <a:lum bright="6000"/>
            </a:blip>
            <a:stretch>
              <a:fillRect/>
            </a:stretch>
          </p:blipFill>
          <p:spPr>
            <a:xfrm>
              <a:off x="-2967" y="2442"/>
              <a:ext cx="136" cy="136"/>
            </a:xfrm>
            <a:prstGeom prst="rect">
              <a:avLst/>
            </a:prstGeom>
            <a:noFill/>
            <a:ln w="6350">
              <a:noFill/>
            </a:ln>
          </p:spPr>
        </p:pic>
        <p:sp>
          <p:nvSpPr>
            <p:cNvPr id="14" name="AutoShape 62"/>
            <p:cNvSpPr>
              <a:spLocks noChangeArrowheads="1"/>
            </p:cNvSpPr>
            <p:nvPr/>
          </p:nvSpPr>
          <p:spPr bwMode="auto">
            <a:xfrm rot="16200000" flipH="1">
              <a:off x="-3175" y="3516"/>
              <a:ext cx="183" cy="318"/>
            </a:xfrm>
            <a:prstGeom prst="parallelogram">
              <a:avLst>
                <a:gd name="adj" fmla="val 69398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919191"/>
                </a:gs>
              </a:gsLst>
              <a:lin ang="2700000" scaled="1"/>
            </a:gradFill>
            <a:ln w="9525">
              <a:miter lim="800000"/>
            </a:ln>
            <a:effectLst/>
            <a:scene3d>
              <a:camera prst="legacyPerspectiveTopLeft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AutoShape 63"/>
            <p:cNvSpPr>
              <a:spLocks noChangeArrowheads="1"/>
            </p:cNvSpPr>
            <p:nvPr/>
          </p:nvSpPr>
          <p:spPr bwMode="auto">
            <a:xfrm rot="5400000">
              <a:off x="-2767" y="3502"/>
              <a:ext cx="136" cy="364"/>
            </a:xfrm>
            <a:prstGeom prst="parallelogram">
              <a:avLst>
                <a:gd name="adj" fmla="val 58088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919191"/>
                </a:gs>
              </a:gsLst>
              <a:lin ang="2700000" scaled="1"/>
            </a:gradFill>
            <a:ln w="9525">
              <a:miter lim="800000"/>
            </a:ln>
            <a:effectLst/>
            <a:scene3d>
              <a:camera prst="legacyPerspectiveTopRight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AutoShape 65"/>
            <p:cNvSpPr>
              <a:spLocks noChangeArrowheads="1"/>
            </p:cNvSpPr>
            <p:nvPr/>
          </p:nvSpPr>
          <p:spPr bwMode="auto">
            <a:xfrm rot="5400000">
              <a:off x="-1738" y="3566"/>
              <a:ext cx="136" cy="60"/>
            </a:xfrm>
            <a:prstGeom prst="parallelogram">
              <a:avLst>
                <a:gd name="adj" fmla="val 117451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919191"/>
                </a:gs>
              </a:gsLst>
              <a:lin ang="2700000" scaled="1"/>
            </a:gradFill>
            <a:ln w="9525">
              <a:miter lim="800000"/>
            </a:ln>
            <a:effectLst/>
            <a:scene3d>
              <a:camera prst="legacyPerspectiveTopRight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AutoShape 66"/>
            <p:cNvSpPr>
              <a:spLocks noChangeArrowheads="1"/>
            </p:cNvSpPr>
            <p:nvPr/>
          </p:nvSpPr>
          <p:spPr bwMode="auto">
            <a:xfrm>
              <a:off x="-1680" y="3567"/>
              <a:ext cx="91" cy="121"/>
            </a:xfrm>
            <a:prstGeom prst="can">
              <a:avLst>
                <a:gd name="adj" fmla="val 52750"/>
              </a:avLst>
            </a:prstGeom>
            <a:gradFill rotWithShape="1">
              <a:gsLst>
                <a:gs pos="0">
                  <a:srgbClr val="000000"/>
                </a:gs>
                <a:gs pos="50000">
                  <a:srgbClr val="555555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6350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AutoShape 67"/>
            <p:cNvSpPr>
              <a:spLocks noChangeArrowheads="1"/>
            </p:cNvSpPr>
            <p:nvPr/>
          </p:nvSpPr>
          <p:spPr bwMode="auto">
            <a:xfrm>
              <a:off x="-1646" y="2814"/>
              <a:ext cx="44" cy="771"/>
            </a:xfrm>
            <a:prstGeom prst="can">
              <a:avLst>
                <a:gd name="adj" fmla="val 51083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34902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6350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AutoShape 68"/>
            <p:cNvSpPr>
              <a:spLocks noChangeArrowheads="1"/>
            </p:cNvSpPr>
            <p:nvPr/>
          </p:nvSpPr>
          <p:spPr bwMode="auto">
            <a:xfrm rot="16200000" flipH="1">
              <a:off x="-1903" y="3510"/>
              <a:ext cx="183" cy="318"/>
            </a:xfrm>
            <a:prstGeom prst="parallelogram">
              <a:avLst>
                <a:gd name="adj" fmla="val 69398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919191"/>
                </a:gs>
              </a:gsLst>
              <a:lin ang="2700000" scaled="1"/>
            </a:gradFill>
            <a:ln w="9525">
              <a:miter lim="800000"/>
            </a:ln>
            <a:effectLst/>
            <a:scene3d>
              <a:camera prst="legacyPerspectiveTopLeft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AutoShape 69"/>
            <p:cNvSpPr>
              <a:spLocks noChangeArrowheads="1"/>
            </p:cNvSpPr>
            <p:nvPr/>
          </p:nvSpPr>
          <p:spPr bwMode="auto">
            <a:xfrm rot="5400000">
              <a:off x="-1498" y="3503"/>
              <a:ext cx="136" cy="360"/>
            </a:xfrm>
            <a:prstGeom prst="parallelogram">
              <a:avLst>
                <a:gd name="adj" fmla="val 58088"/>
              </a:avLst>
            </a:prstGeom>
            <a:gradFill rotWithShape="1">
              <a:gsLst>
                <a:gs pos="0">
                  <a:srgbClr val="333333"/>
                </a:gs>
                <a:gs pos="100000">
                  <a:srgbClr val="919191"/>
                </a:gs>
              </a:gsLst>
              <a:lin ang="2700000" scaled="1"/>
            </a:gradFill>
            <a:ln w="9525">
              <a:miter lim="800000"/>
            </a:ln>
            <a:effectLst/>
            <a:scene3d>
              <a:camera prst="legacyPerspectiveTopRight"/>
              <a:lightRig rig="legacyFlat2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Freeform 71"/>
            <p:cNvSpPr/>
            <p:nvPr/>
          </p:nvSpPr>
          <p:spPr bwMode="auto">
            <a:xfrm>
              <a:off x="-2841" y="2548"/>
              <a:ext cx="1086" cy="827"/>
            </a:xfrm>
            <a:custGeom>
              <a:avLst/>
              <a:gdLst>
                <a:gd name="T0" fmla="*/ 0 w 1085"/>
                <a:gd name="T1" fmla="*/ 0 h 827"/>
                <a:gd name="T2" fmla="*/ 149 w 1085"/>
                <a:gd name="T3" fmla="*/ 24 h 827"/>
                <a:gd name="T4" fmla="*/ 230 w 1085"/>
                <a:gd name="T5" fmla="*/ 62 h 827"/>
                <a:gd name="T6" fmla="*/ 341 w 1085"/>
                <a:gd name="T7" fmla="*/ 134 h 827"/>
                <a:gd name="T8" fmla="*/ 413 w 1085"/>
                <a:gd name="T9" fmla="*/ 201 h 827"/>
                <a:gd name="T10" fmla="*/ 456 w 1085"/>
                <a:gd name="T11" fmla="*/ 288 h 827"/>
                <a:gd name="T12" fmla="*/ 499 w 1085"/>
                <a:gd name="T13" fmla="*/ 374 h 827"/>
                <a:gd name="T14" fmla="*/ 518 w 1085"/>
                <a:gd name="T15" fmla="*/ 403 h 827"/>
                <a:gd name="T16" fmla="*/ 528 w 1085"/>
                <a:gd name="T17" fmla="*/ 437 h 827"/>
                <a:gd name="T18" fmla="*/ 547 w 1085"/>
                <a:gd name="T19" fmla="*/ 465 h 827"/>
                <a:gd name="T20" fmla="*/ 600 w 1085"/>
                <a:gd name="T21" fmla="*/ 566 h 827"/>
                <a:gd name="T22" fmla="*/ 720 w 1085"/>
                <a:gd name="T23" fmla="*/ 715 h 827"/>
                <a:gd name="T24" fmla="*/ 763 w 1085"/>
                <a:gd name="T25" fmla="*/ 749 h 827"/>
                <a:gd name="T26" fmla="*/ 965 w 1085"/>
                <a:gd name="T27" fmla="*/ 821 h 827"/>
                <a:gd name="T28" fmla="*/ 1032 w 1085"/>
                <a:gd name="T29" fmla="*/ 811 h 827"/>
                <a:gd name="T30" fmla="*/ 1051 w 1085"/>
                <a:gd name="T31" fmla="*/ 782 h 827"/>
                <a:gd name="T32" fmla="*/ 1061 w 1085"/>
                <a:gd name="T33" fmla="*/ 768 h 827"/>
                <a:gd name="T34" fmla="*/ 1085 w 1085"/>
                <a:gd name="T35" fmla="*/ 648 h 8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85" h="827">
                  <a:moveTo>
                    <a:pt x="0" y="0"/>
                  </a:moveTo>
                  <a:cubicBezTo>
                    <a:pt x="46" y="17"/>
                    <a:pt x="101" y="12"/>
                    <a:pt x="149" y="24"/>
                  </a:cubicBezTo>
                  <a:cubicBezTo>
                    <a:pt x="174" y="40"/>
                    <a:pt x="204" y="48"/>
                    <a:pt x="230" y="62"/>
                  </a:cubicBezTo>
                  <a:cubicBezTo>
                    <a:pt x="268" y="82"/>
                    <a:pt x="306" y="109"/>
                    <a:pt x="341" y="134"/>
                  </a:cubicBezTo>
                  <a:cubicBezTo>
                    <a:pt x="368" y="153"/>
                    <a:pt x="386" y="185"/>
                    <a:pt x="413" y="201"/>
                  </a:cubicBezTo>
                  <a:cubicBezTo>
                    <a:pt x="421" y="231"/>
                    <a:pt x="441" y="260"/>
                    <a:pt x="456" y="288"/>
                  </a:cubicBezTo>
                  <a:cubicBezTo>
                    <a:pt x="471" y="316"/>
                    <a:pt x="484" y="346"/>
                    <a:pt x="499" y="374"/>
                  </a:cubicBezTo>
                  <a:cubicBezTo>
                    <a:pt x="505" y="384"/>
                    <a:pt x="514" y="392"/>
                    <a:pt x="518" y="403"/>
                  </a:cubicBezTo>
                  <a:cubicBezTo>
                    <a:pt x="522" y="414"/>
                    <a:pt x="523" y="426"/>
                    <a:pt x="528" y="437"/>
                  </a:cubicBezTo>
                  <a:cubicBezTo>
                    <a:pt x="533" y="447"/>
                    <a:pt x="547" y="465"/>
                    <a:pt x="547" y="465"/>
                  </a:cubicBezTo>
                  <a:cubicBezTo>
                    <a:pt x="559" y="501"/>
                    <a:pt x="566" y="545"/>
                    <a:pt x="600" y="566"/>
                  </a:cubicBezTo>
                  <a:cubicBezTo>
                    <a:pt x="629" y="608"/>
                    <a:pt x="693" y="685"/>
                    <a:pt x="720" y="715"/>
                  </a:cubicBezTo>
                  <a:cubicBezTo>
                    <a:pt x="743" y="734"/>
                    <a:pt x="734" y="735"/>
                    <a:pt x="763" y="749"/>
                  </a:cubicBezTo>
                  <a:cubicBezTo>
                    <a:pt x="831" y="783"/>
                    <a:pt x="895" y="798"/>
                    <a:pt x="965" y="821"/>
                  </a:cubicBezTo>
                  <a:cubicBezTo>
                    <a:pt x="987" y="819"/>
                    <a:pt x="1016" y="827"/>
                    <a:pt x="1032" y="811"/>
                  </a:cubicBezTo>
                  <a:cubicBezTo>
                    <a:pt x="1040" y="803"/>
                    <a:pt x="1045" y="792"/>
                    <a:pt x="1051" y="782"/>
                  </a:cubicBezTo>
                  <a:cubicBezTo>
                    <a:pt x="1054" y="777"/>
                    <a:pt x="1061" y="768"/>
                    <a:pt x="1061" y="768"/>
                  </a:cubicBezTo>
                  <a:cubicBezTo>
                    <a:pt x="1081" y="692"/>
                    <a:pt x="1085" y="768"/>
                    <a:pt x="1085" y="648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Text Box 72"/>
            <p:cNvSpPr txBox="1">
              <a:spLocks noChangeArrowheads="1"/>
            </p:cNvSpPr>
            <p:nvPr/>
          </p:nvSpPr>
          <p:spPr bwMode="auto">
            <a:xfrm>
              <a:off x="-3235" y="2173"/>
              <a:ext cx="77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验电器</a:t>
              </a:r>
            </a:p>
          </p:txBody>
        </p:sp>
        <p:sp>
          <p:nvSpPr>
            <p:cNvPr id="23" name="Text Box 73"/>
            <p:cNvSpPr txBox="1">
              <a:spLocks noChangeArrowheads="1"/>
            </p:cNvSpPr>
            <p:nvPr/>
          </p:nvSpPr>
          <p:spPr bwMode="auto">
            <a:xfrm>
              <a:off x="-1882" y="2166"/>
              <a:ext cx="5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锌板</a:t>
              </a:r>
            </a:p>
          </p:txBody>
        </p:sp>
        <p:sp>
          <p:nvSpPr>
            <p:cNvPr id="26" name="AutoShape 70"/>
            <p:cNvSpPr>
              <a:spLocks noChangeArrowheads="1"/>
            </p:cNvSpPr>
            <p:nvPr/>
          </p:nvSpPr>
          <p:spPr bwMode="auto">
            <a:xfrm rot="5400000" flipH="1">
              <a:off x="-1977" y="2661"/>
              <a:ext cx="681" cy="365"/>
            </a:xfrm>
            <a:prstGeom prst="parallelogram">
              <a:avLst>
                <a:gd name="adj" fmla="val 27541"/>
              </a:avLst>
            </a:prstGeom>
            <a:gradFill rotWithShape="1">
              <a:gsLst>
                <a:gs pos="0">
                  <a:srgbClr val="EBEBEB"/>
                </a:gs>
                <a:gs pos="100000">
                  <a:srgbClr val="C0C0C0"/>
                </a:gs>
              </a:gsLst>
              <a:lin ang="18900000" scaled="1"/>
            </a:gradFill>
            <a:ln w="6350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5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Text Box 74"/>
            <p:cNvSpPr txBox="1">
              <a:spLocks noChangeArrowheads="1"/>
            </p:cNvSpPr>
            <p:nvPr/>
          </p:nvSpPr>
          <p:spPr bwMode="auto">
            <a:xfrm>
              <a:off x="-1150" y="2166"/>
              <a:ext cx="95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紫外线灯</a:t>
              </a:r>
            </a:p>
          </p:txBody>
        </p:sp>
      </p:grpSp>
      <p:grpSp>
        <p:nvGrpSpPr>
          <p:cNvPr id="28" name="Group 146"/>
          <p:cNvGrpSpPr/>
          <p:nvPr/>
        </p:nvGrpSpPr>
        <p:grpSpPr>
          <a:xfrm>
            <a:off x="5911454" y="1900238"/>
            <a:ext cx="60722" cy="71438"/>
            <a:chOff x="2971" y="2976"/>
            <a:chExt cx="158" cy="158"/>
          </a:xfrm>
        </p:grpSpPr>
        <p:sp>
          <p:nvSpPr>
            <p:cNvPr id="29" name="Oval 147"/>
            <p:cNvSpPr>
              <a:spLocks noChangeArrowheads="1"/>
            </p:cNvSpPr>
            <p:nvPr/>
          </p:nvSpPr>
          <p:spPr bwMode="auto">
            <a:xfrm>
              <a:off x="2971" y="2976"/>
              <a:ext cx="158" cy="15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Line 148"/>
            <p:cNvSpPr>
              <a:spLocks noChangeShapeType="1"/>
            </p:cNvSpPr>
            <p:nvPr/>
          </p:nvSpPr>
          <p:spPr bwMode="auto">
            <a:xfrm>
              <a:off x="2971" y="3060"/>
              <a:ext cx="1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" name="Group 149"/>
          <p:cNvGrpSpPr/>
          <p:nvPr/>
        </p:nvGrpSpPr>
        <p:grpSpPr>
          <a:xfrm>
            <a:off x="5955506" y="2062163"/>
            <a:ext cx="60722" cy="71438"/>
            <a:chOff x="2971" y="2976"/>
            <a:chExt cx="158" cy="158"/>
          </a:xfrm>
        </p:grpSpPr>
        <p:sp>
          <p:nvSpPr>
            <p:cNvPr id="32" name="Oval 150"/>
            <p:cNvSpPr>
              <a:spLocks noChangeArrowheads="1"/>
            </p:cNvSpPr>
            <p:nvPr/>
          </p:nvSpPr>
          <p:spPr bwMode="auto">
            <a:xfrm>
              <a:off x="2971" y="2976"/>
              <a:ext cx="158" cy="15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Line 151"/>
            <p:cNvSpPr>
              <a:spLocks noChangeShapeType="1"/>
            </p:cNvSpPr>
            <p:nvPr/>
          </p:nvSpPr>
          <p:spPr bwMode="auto">
            <a:xfrm>
              <a:off x="2971" y="3060"/>
              <a:ext cx="1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" name="Group 152"/>
          <p:cNvGrpSpPr/>
          <p:nvPr/>
        </p:nvGrpSpPr>
        <p:grpSpPr>
          <a:xfrm>
            <a:off x="5820966" y="2422922"/>
            <a:ext cx="60722" cy="71438"/>
            <a:chOff x="2971" y="2976"/>
            <a:chExt cx="158" cy="158"/>
          </a:xfrm>
        </p:grpSpPr>
        <p:sp>
          <p:nvSpPr>
            <p:cNvPr id="35" name="Oval 153"/>
            <p:cNvSpPr>
              <a:spLocks noChangeArrowheads="1"/>
            </p:cNvSpPr>
            <p:nvPr/>
          </p:nvSpPr>
          <p:spPr bwMode="auto">
            <a:xfrm>
              <a:off x="2971" y="2976"/>
              <a:ext cx="158" cy="15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Line 154"/>
            <p:cNvSpPr>
              <a:spLocks noChangeShapeType="1"/>
            </p:cNvSpPr>
            <p:nvPr/>
          </p:nvSpPr>
          <p:spPr bwMode="auto">
            <a:xfrm>
              <a:off x="2971" y="3060"/>
              <a:ext cx="1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" name="Group 155"/>
          <p:cNvGrpSpPr/>
          <p:nvPr/>
        </p:nvGrpSpPr>
        <p:grpSpPr>
          <a:xfrm>
            <a:off x="6001941" y="2332435"/>
            <a:ext cx="60722" cy="71438"/>
            <a:chOff x="2971" y="2976"/>
            <a:chExt cx="158" cy="158"/>
          </a:xfrm>
        </p:grpSpPr>
        <p:sp>
          <p:nvSpPr>
            <p:cNvPr id="38" name="Oval 156"/>
            <p:cNvSpPr>
              <a:spLocks noChangeArrowheads="1"/>
            </p:cNvSpPr>
            <p:nvPr/>
          </p:nvSpPr>
          <p:spPr bwMode="auto">
            <a:xfrm>
              <a:off x="2971" y="2976"/>
              <a:ext cx="158" cy="15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Line 157"/>
            <p:cNvSpPr>
              <a:spLocks noChangeShapeType="1"/>
            </p:cNvSpPr>
            <p:nvPr/>
          </p:nvSpPr>
          <p:spPr bwMode="auto">
            <a:xfrm>
              <a:off x="2971" y="3060"/>
              <a:ext cx="1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" name="Group 158"/>
          <p:cNvGrpSpPr/>
          <p:nvPr/>
        </p:nvGrpSpPr>
        <p:grpSpPr>
          <a:xfrm>
            <a:off x="5820966" y="2224088"/>
            <a:ext cx="60722" cy="71438"/>
            <a:chOff x="2971" y="2976"/>
            <a:chExt cx="158" cy="158"/>
          </a:xfrm>
        </p:grpSpPr>
        <p:sp>
          <p:nvSpPr>
            <p:cNvPr id="41" name="Oval 159"/>
            <p:cNvSpPr>
              <a:spLocks noChangeArrowheads="1"/>
            </p:cNvSpPr>
            <p:nvPr/>
          </p:nvSpPr>
          <p:spPr bwMode="auto">
            <a:xfrm>
              <a:off x="2971" y="2976"/>
              <a:ext cx="158" cy="15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Line 160"/>
            <p:cNvSpPr>
              <a:spLocks noChangeShapeType="1"/>
            </p:cNvSpPr>
            <p:nvPr/>
          </p:nvSpPr>
          <p:spPr bwMode="auto">
            <a:xfrm>
              <a:off x="2971" y="3060"/>
              <a:ext cx="1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3" name="椭圆 42"/>
          <p:cNvSpPr/>
          <p:nvPr/>
        </p:nvSpPr>
        <p:spPr>
          <a:xfrm>
            <a:off x="6301457" y="1526820"/>
            <a:ext cx="1072228" cy="1286680"/>
          </a:xfrm>
          <a:prstGeom prst="ellipse">
            <a:avLst/>
          </a:prstGeom>
          <a:gradFill flip="none" rotWithShape="1">
            <a:gsLst>
              <a:gs pos="0">
                <a:srgbClr val="D60093"/>
              </a:gs>
              <a:gs pos="7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7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AutoShape 35"/>
          <p:cNvSpPr>
            <a:spLocks noChangeArrowheads="1"/>
          </p:cNvSpPr>
          <p:nvPr/>
        </p:nvSpPr>
        <p:spPr bwMode="auto">
          <a:xfrm>
            <a:off x="6810375" y="2493169"/>
            <a:ext cx="90488" cy="10834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626262"/>
              </a:gs>
              <a:gs pos="50000">
                <a:srgbClr val="FFFFFF"/>
              </a:gs>
              <a:gs pos="100000">
                <a:srgbClr val="62626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AutoShape 27"/>
          <p:cNvSpPr>
            <a:spLocks noChangeArrowheads="1"/>
          </p:cNvSpPr>
          <p:nvPr/>
        </p:nvSpPr>
        <p:spPr bwMode="auto">
          <a:xfrm flipH="1">
            <a:off x="6815138" y="1791891"/>
            <a:ext cx="78581" cy="728663"/>
          </a:xfrm>
          <a:prstGeom prst="can">
            <a:avLst>
              <a:gd name="adj" fmla="val 35040"/>
            </a:avLst>
          </a:prstGeom>
          <a:gradFill rotWithShape="1">
            <a:gsLst>
              <a:gs pos="0">
                <a:srgbClr val="000000"/>
              </a:gs>
              <a:gs pos="50000">
                <a:srgbClr val="666699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969696"/>
                </a:solidFill>
                <a:rou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" name="AutoShape 36"/>
          <p:cNvSpPr>
            <a:spLocks noChangeArrowheads="1"/>
          </p:cNvSpPr>
          <p:nvPr/>
        </p:nvSpPr>
        <p:spPr bwMode="auto">
          <a:xfrm flipH="1">
            <a:off x="6816329" y="1790700"/>
            <a:ext cx="77391" cy="728663"/>
          </a:xfrm>
          <a:prstGeom prst="can">
            <a:avLst>
              <a:gd name="adj" fmla="val 35040"/>
            </a:avLst>
          </a:prstGeom>
          <a:gradFill rotWithShape="1">
            <a:gsLst>
              <a:gs pos="0">
                <a:srgbClr val="E8ADFD">
                  <a:gamma/>
                  <a:shade val="46275"/>
                  <a:invGamma/>
                </a:srgbClr>
              </a:gs>
              <a:gs pos="50000">
                <a:srgbClr val="E8ADFD">
                  <a:alpha val="94000"/>
                </a:srgbClr>
              </a:gs>
              <a:gs pos="100000">
                <a:srgbClr val="E8ADFD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969696"/>
                </a:solidFill>
                <a:rou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AutoShape 80"/>
          <p:cNvSpPr>
            <a:spLocks noChangeArrowheads="1"/>
          </p:cNvSpPr>
          <p:nvPr/>
        </p:nvSpPr>
        <p:spPr bwMode="auto">
          <a:xfrm>
            <a:off x="6807994" y="1720454"/>
            <a:ext cx="90488" cy="10834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626262"/>
              </a:gs>
              <a:gs pos="50000">
                <a:srgbClr val="FFFFFF"/>
              </a:gs>
              <a:gs pos="100000">
                <a:srgbClr val="62626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7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5755" y="1106805"/>
            <a:ext cx="340804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 typeface="Arial" panose="020B0604020202020204"/>
            </a:pPr>
            <a:r>
              <a:rPr lang="zh-CN" altLang="en-US" sz="2400" noProof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问题：</a:t>
            </a:r>
            <a:r>
              <a:rPr lang="en-US" altLang="zh-CN" sz="2400" noProof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</a:t>
            </a:r>
            <a:r>
              <a:rPr lang="zh-CN" altLang="en-US" sz="2400" noProof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、验电器为什么会张开？</a:t>
            </a:r>
            <a:endParaRPr lang="en-US" altLang="zh-CN" sz="2400" noProof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>
              <a:buClrTx/>
              <a:buSzTx/>
              <a:buFont typeface="Arial" panose="020B0604020202020204"/>
            </a:pPr>
            <a:endParaRPr lang="en-US" altLang="zh-CN" sz="2400" noProof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pPr>
              <a:buClrTx/>
              <a:buSzTx/>
              <a:buFont typeface="Arial" panose="020B0604020202020204"/>
            </a:pPr>
            <a:r>
              <a:rPr lang="en-US" altLang="zh-CN" sz="2400" noProof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2</a:t>
            </a:r>
            <a:r>
              <a:rPr lang="zh-CN" altLang="en-US" sz="2400" noProof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、验电器带什么电？</a:t>
            </a:r>
            <a:endParaRPr lang="en-US" altLang="zh-CN" sz="2400" noProof="1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>
              <a:buClrTx/>
              <a:buSzTx/>
              <a:buFont typeface="Arial" panose="020B0604020202020204"/>
            </a:pPr>
            <a:r>
              <a:rPr lang="en-US" altLang="zh-CN" sz="2400" noProof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</a:t>
            </a:r>
          </a:p>
          <a:p>
            <a:pPr>
              <a:buClrTx/>
              <a:buSzTx/>
              <a:buFont typeface="Arial" panose="020B0604020202020204"/>
            </a:pPr>
            <a:r>
              <a:rPr lang="en-US" altLang="zh-CN" sz="2400" noProof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3 </a:t>
            </a:r>
            <a:r>
              <a:rPr lang="zh-CN" altLang="en-US" sz="2400" noProof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、验电器为什么会带电</a:t>
            </a:r>
            <a:r>
              <a:rPr lang="en-US" altLang="zh-CN" sz="2400" noProof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repeatCount="indefinite" decel="50000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7.77778E-6 L 0.05521 -0.020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decel="50000" fill="hold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-2.22222E-6 L 0.02361 -0.01042 " pathEditMode="relative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repeatCount="indefinite" fill="hold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decel="50000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-2.22222E-6 L 0.03142 0.02107 " pathEditMode="relative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decel="50000" fill="hold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83333E-6 -2.22222E-6 L 0.07084 0.04213 " pathEditMode="relative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repeatCount="indefinite" fill="hold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decel="50000" fill="hold" nodeType="withEffect">
                                  <p:stCondLst>
                                    <p:cond delay="1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7.77778E-6 -2.22222E-6 L 0.07864 -0.0104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repeatCount="indefinite" fill="hold" nodeType="withEffect">
                                  <p:stCondLst>
                                    <p:cond delay="1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/>
          <p:nvPr/>
        </p:nvSpPr>
        <p:spPr>
          <a:xfrm>
            <a:off x="1127125" y="2139315"/>
            <a:ext cx="678751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定义：在光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包括不可见光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的照射下，金属表面有电子逸出的现象叫做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光电效应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grpSp>
        <p:nvGrpSpPr>
          <p:cNvPr id="12292" name="Group 4"/>
          <p:cNvGrpSpPr/>
          <p:nvPr/>
        </p:nvGrpSpPr>
        <p:grpSpPr>
          <a:xfrm>
            <a:off x="316230" y="431165"/>
            <a:ext cx="3200400" cy="609600"/>
            <a:chOff x="144" y="144"/>
            <a:chExt cx="1680" cy="384"/>
          </a:xfrm>
        </p:grpSpPr>
        <p:sp>
          <p:nvSpPr>
            <p:cNvPr id="12294" name="Oval 5"/>
            <p:cNvSpPr/>
            <p:nvPr/>
          </p:nvSpPr>
          <p:spPr>
            <a:xfrm>
              <a:off x="144" y="144"/>
              <a:ext cx="1680" cy="384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240" y="144"/>
              <a:ext cx="1505" cy="3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kumimoji="1" lang="zh-CN" altLang="en-US" sz="3200" b="1" kern="1200" cap="none" spc="0" normalizeH="0" baseline="0" noProof="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Schoolbook" pitchFamily="18" charset="0"/>
                  <a:ea typeface="楷体_GB2312" panose="02010609030101010101" charset="-122"/>
                  <a:cs typeface="+mn-cs"/>
                </a:rPr>
                <a:t>二、光电效应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202055" y="3558540"/>
            <a:ext cx="44729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发射出来的电子叫做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光电子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2" name="Group 4"/>
          <p:cNvGrpSpPr/>
          <p:nvPr/>
        </p:nvGrpSpPr>
        <p:grpSpPr>
          <a:xfrm>
            <a:off x="411480" y="799465"/>
            <a:ext cx="3200400" cy="609600"/>
            <a:chOff x="144" y="144"/>
            <a:chExt cx="1680" cy="384"/>
          </a:xfrm>
        </p:grpSpPr>
        <p:sp>
          <p:nvSpPr>
            <p:cNvPr id="12294" name="Oval 5"/>
            <p:cNvSpPr/>
            <p:nvPr/>
          </p:nvSpPr>
          <p:spPr>
            <a:xfrm>
              <a:off x="144" y="144"/>
              <a:ext cx="1680" cy="384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240" y="144"/>
              <a:ext cx="1505" cy="3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kumimoji="1" lang="en-US" altLang="zh-CN" sz="3200" b="1" kern="1200" cap="none" spc="0" normalizeH="0" baseline="0" noProof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Schoolbook" pitchFamily="18" charset="0"/>
                  <a:ea typeface="楷体_GB2312" panose="02010609030101010101" charset="-122"/>
                  <a:cs typeface="+mn-cs"/>
                </a:rPr>
                <a:t>2</a:t>
              </a:r>
              <a:r>
                <a:rPr kumimoji="1" lang="zh-CN" altLang="en-US" sz="3200" b="1" kern="1200" cap="none" spc="0" normalizeH="0" baseline="0" noProof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Schoolbook" pitchFamily="18" charset="0"/>
                  <a:ea typeface="楷体_GB2312" panose="02010609030101010101" charset="-122"/>
                  <a:cs typeface="+mn-cs"/>
                </a:rPr>
                <a:t>、实验规律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06950" y="902335"/>
            <a:ext cx="3238500" cy="3229610"/>
            <a:chOff x="2928" y="460"/>
            <a:chExt cx="2688" cy="3188"/>
          </a:xfrm>
        </p:grpSpPr>
        <p:sp>
          <p:nvSpPr>
            <p:cNvPr id="13338" name="Rectangle 7"/>
            <p:cNvSpPr/>
            <p:nvPr/>
          </p:nvSpPr>
          <p:spPr>
            <a:xfrm rot="2911629">
              <a:off x="3820" y="483"/>
              <a:ext cx="90" cy="352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dirty="0">
                <a:latin typeface="Arial" panose="020B0604020202020204" pitchFamily="34" charset="0"/>
              </a:endParaRPr>
            </a:p>
          </p:txBody>
        </p:sp>
        <p:grpSp>
          <p:nvGrpSpPr>
            <p:cNvPr id="13339" name="Group 8"/>
            <p:cNvGrpSpPr/>
            <p:nvPr/>
          </p:nvGrpSpPr>
          <p:grpSpPr>
            <a:xfrm>
              <a:off x="2928" y="460"/>
              <a:ext cx="2688" cy="3188"/>
              <a:chOff x="2928" y="460"/>
              <a:chExt cx="2688" cy="3188"/>
            </a:xfrm>
          </p:grpSpPr>
          <p:sp>
            <p:nvSpPr>
              <p:cNvPr id="13340" name="Freeform 9"/>
              <p:cNvSpPr/>
              <p:nvPr/>
            </p:nvSpPr>
            <p:spPr>
              <a:xfrm>
                <a:off x="3456" y="460"/>
                <a:ext cx="1632" cy="1248"/>
              </a:xfrm>
              <a:custGeom>
                <a:avLst/>
                <a:gdLst>
                  <a:gd name="txL" fmla="*/ 0 w 1632"/>
                  <a:gd name="txT" fmla="*/ 0 h 1248"/>
                  <a:gd name="txR" fmla="*/ 1632 w 1632"/>
                  <a:gd name="txB" fmla="*/ 1248 h 1248"/>
                </a:gdLst>
                <a:ahLst/>
                <a:cxnLst>
                  <a:cxn ang="0">
                    <a:pos x="480" y="0"/>
                  </a:cxn>
                  <a:cxn ang="0">
                    <a:pos x="1008" y="576"/>
                  </a:cxn>
                  <a:cxn ang="0">
                    <a:pos x="1536" y="576"/>
                  </a:cxn>
                  <a:cxn ang="0">
                    <a:pos x="1584" y="576"/>
                  </a:cxn>
                  <a:cxn ang="0">
                    <a:pos x="1632" y="624"/>
                  </a:cxn>
                  <a:cxn ang="0">
                    <a:pos x="1632" y="1200"/>
                  </a:cxn>
                  <a:cxn ang="0">
                    <a:pos x="1584" y="1248"/>
                  </a:cxn>
                  <a:cxn ang="0">
                    <a:pos x="48" y="1248"/>
                  </a:cxn>
                  <a:cxn ang="0">
                    <a:pos x="0" y="1200"/>
                  </a:cxn>
                  <a:cxn ang="0">
                    <a:pos x="0" y="624"/>
                  </a:cxn>
                  <a:cxn ang="0">
                    <a:pos x="48" y="576"/>
                  </a:cxn>
                  <a:cxn ang="0">
                    <a:pos x="528" y="576"/>
                  </a:cxn>
                  <a:cxn ang="0">
                    <a:pos x="192" y="240"/>
                  </a:cxn>
                </a:cxnLst>
                <a:rect l="txL" t="txT" r="txR" b="txB"/>
                <a:pathLst>
                  <a:path w="1632" h="1248">
                    <a:moveTo>
                      <a:pt x="480" y="0"/>
                    </a:moveTo>
                    <a:lnTo>
                      <a:pt x="1008" y="576"/>
                    </a:lnTo>
                    <a:lnTo>
                      <a:pt x="1536" y="576"/>
                    </a:lnTo>
                    <a:lnTo>
                      <a:pt x="1584" y="576"/>
                    </a:lnTo>
                    <a:lnTo>
                      <a:pt x="1632" y="624"/>
                    </a:lnTo>
                    <a:lnTo>
                      <a:pt x="1632" y="1200"/>
                    </a:lnTo>
                    <a:lnTo>
                      <a:pt x="1584" y="1248"/>
                    </a:lnTo>
                    <a:lnTo>
                      <a:pt x="48" y="1248"/>
                    </a:lnTo>
                    <a:lnTo>
                      <a:pt x="0" y="1200"/>
                    </a:lnTo>
                    <a:lnTo>
                      <a:pt x="0" y="624"/>
                    </a:lnTo>
                    <a:lnTo>
                      <a:pt x="48" y="576"/>
                    </a:lnTo>
                    <a:lnTo>
                      <a:pt x="528" y="576"/>
                    </a:lnTo>
                    <a:lnTo>
                      <a:pt x="192" y="240"/>
                    </a:lnTo>
                  </a:path>
                </a:pathLst>
              </a:custGeom>
              <a:noFill/>
              <a:ln w="19050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3341" name="Group 10"/>
              <p:cNvGrpSpPr/>
              <p:nvPr/>
            </p:nvGrpSpPr>
            <p:grpSpPr>
              <a:xfrm>
                <a:off x="2928" y="1036"/>
                <a:ext cx="2688" cy="2612"/>
                <a:chOff x="2928" y="1036"/>
                <a:chExt cx="2688" cy="2612"/>
              </a:xfrm>
            </p:grpSpPr>
            <p:graphicFrame>
              <p:nvGraphicFramePr>
                <p:cNvPr id="13342" name="Object 11"/>
                <p:cNvGraphicFramePr>
                  <a:graphicFrameLocks/>
                </p:cNvGraphicFramePr>
                <p:nvPr/>
              </p:nvGraphicFramePr>
              <p:xfrm>
                <a:off x="3552" y="1084"/>
                <a:ext cx="192" cy="187"/>
              </p:xfrm>
              <a:graphic>
                <a:graphicData uri="http://schemas.openxmlformats.org/presentationml/2006/ole">
                  <p:oleObj spid="_x0000_s3090" r:id="rId3" imgW="393529" imgH="380835" progId="Equation.3">
                    <p:embed/>
                  </p:oleObj>
                </a:graphicData>
              </a:graphic>
            </p:graphicFrame>
            <p:graphicFrame>
              <p:nvGraphicFramePr>
                <p:cNvPr id="13343" name="Object 12"/>
                <p:cNvGraphicFramePr>
                  <a:graphicFrameLocks/>
                </p:cNvGraphicFramePr>
                <p:nvPr/>
              </p:nvGraphicFramePr>
              <p:xfrm>
                <a:off x="4644" y="1084"/>
                <a:ext cx="216" cy="187"/>
              </p:xfrm>
              <a:graphic>
                <a:graphicData uri="http://schemas.openxmlformats.org/presentationml/2006/ole">
                  <p:oleObj spid="_x0000_s3089" r:id="rId4" imgW="444307" imgH="380835" progId="Equation.3">
                    <p:embed/>
                  </p:oleObj>
                </a:graphicData>
              </a:graphic>
            </p:graphicFrame>
            <p:grpSp>
              <p:nvGrpSpPr>
                <p:cNvPr id="13344" name="Group 13"/>
                <p:cNvGrpSpPr/>
                <p:nvPr/>
              </p:nvGrpSpPr>
              <p:grpSpPr>
                <a:xfrm>
                  <a:off x="2928" y="1036"/>
                  <a:ext cx="2688" cy="2612"/>
                  <a:chOff x="2928" y="1036"/>
                  <a:chExt cx="2688" cy="2612"/>
                </a:xfrm>
              </p:grpSpPr>
              <p:grpSp>
                <p:nvGrpSpPr>
                  <p:cNvPr id="13345" name="Group 14"/>
                  <p:cNvGrpSpPr/>
                  <p:nvPr/>
                </p:nvGrpSpPr>
                <p:grpSpPr>
                  <a:xfrm>
                    <a:off x="3196" y="1084"/>
                    <a:ext cx="2084" cy="2564"/>
                    <a:chOff x="3196" y="1084"/>
                    <a:chExt cx="2084" cy="2564"/>
                  </a:xfrm>
                </p:grpSpPr>
                <p:sp>
                  <p:nvSpPr>
                    <p:cNvPr id="13348" name="Rectangle 15"/>
                    <p:cNvSpPr/>
                    <p:nvPr/>
                  </p:nvSpPr>
                  <p:spPr>
                    <a:xfrm>
                      <a:off x="4560" y="1084"/>
                      <a:ext cx="48" cy="576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1905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lg"/>
                    </a:ln>
                  </p:spPr>
                  <p:txBody>
                    <a:bodyPr wrap="none" anchor="ctr"/>
                    <a:lstStyle/>
                    <a:p>
                      <a:endParaRPr lang="zh-CN" altLang="zh-CN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349" name="Rectangle 16"/>
                    <p:cNvSpPr/>
                    <p:nvPr/>
                  </p:nvSpPr>
                  <p:spPr>
                    <a:xfrm>
                      <a:off x="3840" y="1084"/>
                      <a:ext cx="48" cy="576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1905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lg"/>
                    </a:ln>
                  </p:spPr>
                  <p:txBody>
                    <a:bodyPr wrap="none" anchor="ctr"/>
                    <a:lstStyle/>
                    <a:p>
                      <a:endParaRPr lang="zh-CN" altLang="zh-CN" dirty="0">
                        <a:latin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3350" name="Group 17"/>
                    <p:cNvGrpSpPr/>
                    <p:nvPr/>
                  </p:nvGrpSpPr>
                  <p:grpSpPr>
                    <a:xfrm>
                      <a:off x="3196" y="1372"/>
                      <a:ext cx="2084" cy="2276"/>
                      <a:chOff x="3052" y="1104"/>
                      <a:chExt cx="2084" cy="2276"/>
                    </a:xfrm>
                  </p:grpSpPr>
                  <p:sp>
                    <p:nvSpPr>
                      <p:cNvPr id="13351" name="Line 18"/>
                      <p:cNvSpPr/>
                      <p:nvPr/>
                    </p:nvSpPr>
                    <p:spPr>
                      <a:xfrm flipH="1">
                        <a:off x="3984" y="1935"/>
                        <a:ext cx="296" cy="465"/>
                      </a:xfrm>
                      <a:prstGeom prst="line">
                        <a:avLst/>
                      </a:prstGeom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lg"/>
                      </a:ln>
                    </p:spPr>
                  </p:sp>
                  <p:sp>
                    <p:nvSpPr>
                      <p:cNvPr id="13352" name="Freeform 19"/>
                      <p:cNvSpPr/>
                      <p:nvPr/>
                    </p:nvSpPr>
                    <p:spPr>
                      <a:xfrm>
                        <a:off x="3072" y="1104"/>
                        <a:ext cx="883" cy="844"/>
                      </a:xfrm>
                      <a:custGeom>
                        <a:avLst/>
                        <a:gdLst>
                          <a:gd name="txL" fmla="*/ 0 w 883"/>
                          <a:gd name="txT" fmla="*/ 0 h 844"/>
                          <a:gd name="txR" fmla="*/ 883 w 883"/>
                          <a:gd name="txB" fmla="*/ 844 h 844"/>
                        </a:gdLst>
                        <a:ahLst/>
                        <a:cxnLst>
                          <a:cxn ang="0">
                            <a:pos x="624" y="0"/>
                          </a:cxn>
                          <a:cxn ang="0">
                            <a:pos x="0" y="0"/>
                          </a:cxn>
                          <a:cxn ang="0">
                            <a:pos x="0" y="624"/>
                          </a:cxn>
                          <a:cxn ang="0">
                            <a:pos x="883" y="615"/>
                          </a:cxn>
                          <a:cxn ang="0">
                            <a:pos x="883" y="844"/>
                          </a:cxn>
                        </a:cxnLst>
                        <a:rect l="txL" t="txT" r="txR" b="txB"/>
                        <a:pathLst>
                          <a:path w="883" h="844">
                            <a:moveTo>
                              <a:pt x="624" y="0"/>
                            </a:moveTo>
                            <a:lnTo>
                              <a:pt x="0" y="0"/>
                            </a:lnTo>
                            <a:lnTo>
                              <a:pt x="0" y="624"/>
                            </a:lnTo>
                            <a:lnTo>
                              <a:pt x="883" y="615"/>
                            </a:lnTo>
                            <a:lnTo>
                              <a:pt x="883" y="844"/>
                            </a:lnTo>
                          </a:path>
                        </a:pathLst>
                      </a:custGeom>
                      <a:noFill/>
                      <a:ln w="19050" cap="flat" cmpd="sng">
                        <a:solidFill>
                          <a:schemeClr val="tx1">
                            <a:alpha val="10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lg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3353" name="Freeform 20"/>
                      <p:cNvSpPr/>
                      <p:nvPr/>
                    </p:nvSpPr>
                    <p:spPr>
                      <a:xfrm>
                        <a:off x="4272" y="1104"/>
                        <a:ext cx="864" cy="816"/>
                      </a:xfrm>
                      <a:custGeom>
                        <a:avLst/>
                        <a:gdLst>
                          <a:gd name="txL" fmla="*/ 0 w 864"/>
                          <a:gd name="txT" fmla="*/ 0 h 816"/>
                          <a:gd name="txR" fmla="*/ 864 w 864"/>
                          <a:gd name="txB" fmla="*/ 816 h 816"/>
                        </a:gdLst>
                        <a:ahLst/>
                        <a:cxnLst>
                          <a:cxn ang="0">
                            <a:pos x="192" y="0"/>
                          </a:cxn>
                          <a:cxn ang="0">
                            <a:pos x="864" y="0"/>
                          </a:cxn>
                          <a:cxn ang="0">
                            <a:pos x="864" y="576"/>
                          </a:cxn>
                          <a:cxn ang="0">
                            <a:pos x="864" y="624"/>
                          </a:cxn>
                          <a:cxn ang="0">
                            <a:pos x="0" y="624"/>
                          </a:cxn>
                          <a:cxn ang="0">
                            <a:pos x="0" y="816"/>
                          </a:cxn>
                        </a:cxnLst>
                        <a:rect l="txL" t="txT" r="txR" b="txB"/>
                        <a:pathLst>
                          <a:path w="864" h="816">
                            <a:moveTo>
                              <a:pt x="192" y="0"/>
                            </a:moveTo>
                            <a:lnTo>
                              <a:pt x="864" y="0"/>
                            </a:lnTo>
                            <a:lnTo>
                              <a:pt x="864" y="576"/>
                            </a:lnTo>
                            <a:lnTo>
                              <a:pt x="864" y="624"/>
                            </a:lnTo>
                            <a:lnTo>
                              <a:pt x="0" y="624"/>
                            </a:lnTo>
                            <a:lnTo>
                              <a:pt x="0" y="816"/>
                            </a:lnTo>
                          </a:path>
                        </a:pathLst>
                      </a:custGeom>
                      <a:noFill/>
                      <a:ln w="19050" cap="flat" cmpd="sng">
                        <a:solidFill>
                          <a:schemeClr val="tx1">
                            <a:alpha val="10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3354" name="Oval 21"/>
                      <p:cNvSpPr/>
                      <p:nvPr/>
                    </p:nvSpPr>
                    <p:spPr>
                      <a:xfrm>
                        <a:off x="3936" y="1920"/>
                        <a:ext cx="48" cy="48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lg"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355" name="Oval 22"/>
                      <p:cNvSpPr/>
                      <p:nvPr/>
                    </p:nvSpPr>
                    <p:spPr>
                      <a:xfrm>
                        <a:off x="4251" y="1920"/>
                        <a:ext cx="48" cy="48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lg"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356" name="Oval 23"/>
                      <p:cNvSpPr/>
                      <p:nvPr/>
                    </p:nvSpPr>
                    <p:spPr>
                      <a:xfrm>
                        <a:off x="3936" y="2160"/>
                        <a:ext cx="48" cy="48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lg"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357" name="Oval 24"/>
                      <p:cNvSpPr/>
                      <p:nvPr/>
                    </p:nvSpPr>
                    <p:spPr>
                      <a:xfrm>
                        <a:off x="4251" y="2160"/>
                        <a:ext cx="48" cy="48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lg"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358" name="Oval 25"/>
                      <p:cNvSpPr/>
                      <p:nvPr/>
                    </p:nvSpPr>
                    <p:spPr>
                      <a:xfrm>
                        <a:off x="3936" y="2400"/>
                        <a:ext cx="48" cy="48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lg"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359" name="Oval 26"/>
                      <p:cNvSpPr/>
                      <p:nvPr/>
                    </p:nvSpPr>
                    <p:spPr>
                      <a:xfrm>
                        <a:off x="4251" y="2400"/>
                        <a:ext cx="48" cy="48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lg"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360" name="Freeform 27"/>
                      <p:cNvSpPr/>
                      <p:nvPr/>
                    </p:nvSpPr>
                    <p:spPr>
                      <a:xfrm>
                        <a:off x="3970" y="1970"/>
                        <a:ext cx="289" cy="460"/>
                      </a:xfrm>
                      <a:custGeom>
                        <a:avLst/>
                        <a:gdLst>
                          <a:gd name="txL" fmla="*/ 0 w 289"/>
                          <a:gd name="txT" fmla="*/ 0 h 460"/>
                          <a:gd name="txR" fmla="*/ 289 w 289"/>
                          <a:gd name="txB" fmla="*/ 460 h 460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111" y="193"/>
                          </a:cxn>
                          <a:cxn ang="0">
                            <a:pos x="156" y="171"/>
                          </a:cxn>
                          <a:cxn ang="0">
                            <a:pos x="207" y="238"/>
                          </a:cxn>
                          <a:cxn ang="0">
                            <a:pos x="170" y="275"/>
                          </a:cxn>
                          <a:cxn ang="0">
                            <a:pos x="289" y="460"/>
                          </a:cxn>
                        </a:cxnLst>
                        <a:rect l="txL" t="txT" r="txR" b="txB"/>
                        <a:pathLst>
                          <a:path w="289" h="460">
                            <a:moveTo>
                              <a:pt x="0" y="0"/>
                            </a:moveTo>
                            <a:lnTo>
                              <a:pt x="111" y="193"/>
                            </a:lnTo>
                            <a:lnTo>
                              <a:pt x="156" y="171"/>
                            </a:lnTo>
                            <a:lnTo>
                              <a:pt x="207" y="238"/>
                            </a:lnTo>
                            <a:lnTo>
                              <a:pt x="170" y="275"/>
                            </a:lnTo>
                            <a:lnTo>
                              <a:pt x="289" y="460"/>
                            </a:lnTo>
                          </a:path>
                        </a:pathLst>
                      </a:custGeom>
                      <a:noFill/>
                      <a:ln w="19050" cap="flat" cmpd="sng">
                        <a:solidFill>
                          <a:schemeClr val="tx1">
                            <a:alpha val="10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lg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3361" name="Group 28"/>
                      <p:cNvGrpSpPr/>
                      <p:nvPr/>
                    </p:nvGrpSpPr>
                    <p:grpSpPr>
                      <a:xfrm>
                        <a:off x="3984" y="1872"/>
                        <a:ext cx="480" cy="288"/>
                        <a:chOff x="3984" y="1872"/>
                        <a:chExt cx="480" cy="288"/>
                      </a:xfrm>
                    </p:grpSpPr>
                    <p:sp>
                      <p:nvSpPr>
                        <p:cNvPr id="13390" name="Line 29"/>
                        <p:cNvSpPr/>
                        <p:nvPr/>
                      </p:nvSpPr>
                      <p:spPr>
                        <a:xfrm flipV="1">
                          <a:off x="3984" y="1872"/>
                          <a:ext cx="192" cy="288"/>
                        </a:xfrm>
                        <a:prstGeom prst="line">
                          <a:avLst/>
                        </a:prstGeom>
                        <a:ln w="19050" cap="flat" cmpd="sng">
                          <a:solidFill>
                            <a:schemeClr val="accent2"/>
                          </a:solidFill>
                          <a:prstDash val="solid"/>
                          <a:headEnd type="none" w="med" len="med"/>
                          <a:tailEnd type="none" w="med" len="lg"/>
                        </a:ln>
                      </p:spPr>
                    </p:sp>
                    <p:sp>
                      <p:nvSpPr>
                        <p:cNvPr id="13391" name="Line 30"/>
                        <p:cNvSpPr/>
                        <p:nvPr/>
                      </p:nvSpPr>
                      <p:spPr>
                        <a:xfrm flipV="1">
                          <a:off x="4272" y="1872"/>
                          <a:ext cx="192" cy="288"/>
                        </a:xfrm>
                        <a:prstGeom prst="line">
                          <a:avLst/>
                        </a:prstGeom>
                        <a:ln w="19050" cap="flat" cmpd="sng">
                          <a:solidFill>
                            <a:schemeClr val="accent2"/>
                          </a:solidFill>
                          <a:prstDash val="solid"/>
                          <a:headEnd type="none" w="med" len="med"/>
                          <a:tailEnd type="none" w="med" len="lg"/>
                        </a:ln>
                      </p:spPr>
                    </p:sp>
                    <p:sp>
                      <p:nvSpPr>
                        <p:cNvPr id="13392" name="Line 31"/>
                        <p:cNvSpPr/>
                        <p:nvPr/>
                      </p:nvSpPr>
                      <p:spPr>
                        <a:xfrm>
                          <a:off x="4080" y="2016"/>
                          <a:ext cx="288" cy="0"/>
                        </a:xfrm>
                        <a:prstGeom prst="line">
                          <a:avLst/>
                        </a:prstGeom>
                        <a:ln w="19050" cap="flat" cmpd="sng">
                          <a:solidFill>
                            <a:schemeClr val="accent2"/>
                          </a:solidFill>
                          <a:prstDash val="solid"/>
                          <a:headEnd type="none" w="med" len="med"/>
                          <a:tailEnd type="none" w="med" len="lg"/>
                        </a:ln>
                      </p:spPr>
                    </p:sp>
                  </p:grpSp>
                  <p:sp>
                    <p:nvSpPr>
                      <p:cNvPr id="13362" name="Freeform 32"/>
                      <p:cNvSpPr/>
                      <p:nvPr/>
                    </p:nvSpPr>
                    <p:spPr>
                      <a:xfrm>
                        <a:off x="3059" y="2185"/>
                        <a:ext cx="867" cy="1074"/>
                      </a:xfrm>
                      <a:custGeom>
                        <a:avLst/>
                        <a:gdLst>
                          <a:gd name="txL" fmla="*/ 0 w 867"/>
                          <a:gd name="txT" fmla="*/ 0 h 1074"/>
                          <a:gd name="txR" fmla="*/ 867 w 867"/>
                          <a:gd name="txB" fmla="*/ 1074 h 1074"/>
                        </a:gdLst>
                        <a:ahLst/>
                        <a:cxnLst>
                          <a:cxn ang="0">
                            <a:pos x="867" y="0"/>
                          </a:cxn>
                          <a:cxn ang="0">
                            <a:pos x="0" y="0"/>
                          </a:cxn>
                          <a:cxn ang="0">
                            <a:pos x="0" y="1074"/>
                          </a:cxn>
                          <a:cxn ang="0">
                            <a:pos x="489" y="1074"/>
                          </a:cxn>
                        </a:cxnLst>
                        <a:rect l="txL" t="txT" r="txR" b="txB"/>
                        <a:pathLst>
                          <a:path w="867" h="1074">
                            <a:moveTo>
                              <a:pt x="867" y="0"/>
                            </a:moveTo>
                            <a:lnTo>
                              <a:pt x="0" y="0"/>
                            </a:lnTo>
                            <a:lnTo>
                              <a:pt x="0" y="1074"/>
                            </a:lnTo>
                            <a:lnTo>
                              <a:pt x="489" y="1074"/>
                            </a:lnTo>
                          </a:path>
                        </a:pathLst>
                      </a:custGeom>
                      <a:noFill/>
                      <a:ln w="19050" cap="flat" cmpd="sng">
                        <a:solidFill>
                          <a:schemeClr val="tx1">
                            <a:alpha val="10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lg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3363" name="Group 33"/>
                      <p:cNvGrpSpPr/>
                      <p:nvPr/>
                    </p:nvGrpSpPr>
                    <p:grpSpPr>
                      <a:xfrm>
                        <a:off x="3552" y="3140"/>
                        <a:ext cx="357" cy="240"/>
                        <a:chOff x="2496" y="3888"/>
                        <a:chExt cx="357" cy="240"/>
                      </a:xfrm>
                    </p:grpSpPr>
                    <p:grpSp>
                      <p:nvGrpSpPr>
                        <p:cNvPr id="13381" name="Group 34"/>
                        <p:cNvGrpSpPr/>
                        <p:nvPr/>
                      </p:nvGrpSpPr>
                      <p:grpSpPr>
                        <a:xfrm>
                          <a:off x="2496" y="3888"/>
                          <a:ext cx="68" cy="240"/>
                          <a:chOff x="2496" y="3888"/>
                          <a:chExt cx="68" cy="240"/>
                        </a:xfrm>
                      </p:grpSpPr>
                      <p:sp>
                        <p:nvSpPr>
                          <p:cNvPr id="13388" name="Line 35"/>
                          <p:cNvSpPr/>
                          <p:nvPr/>
                        </p:nvSpPr>
                        <p:spPr>
                          <a:xfrm>
                            <a:off x="2496" y="3888"/>
                            <a:ext cx="0" cy="240"/>
                          </a:xfrm>
                          <a:prstGeom prst="line">
                            <a:avLst/>
                          </a:prstGeom>
                          <a:ln w="1905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lg"/>
                          </a:ln>
                        </p:spPr>
                      </p:sp>
                      <p:sp>
                        <p:nvSpPr>
                          <p:cNvPr id="13389" name="Line 36"/>
                          <p:cNvSpPr/>
                          <p:nvPr/>
                        </p:nvSpPr>
                        <p:spPr>
                          <a:xfrm>
                            <a:off x="2564" y="3970"/>
                            <a:ext cx="0" cy="96"/>
                          </a:xfrm>
                          <a:prstGeom prst="line">
                            <a:avLst/>
                          </a:prstGeom>
                          <a:ln w="1905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lg"/>
                          </a:ln>
                        </p:spPr>
                      </p:sp>
                    </p:grpSp>
                    <p:grpSp>
                      <p:nvGrpSpPr>
                        <p:cNvPr id="13382" name="Group 37"/>
                        <p:cNvGrpSpPr/>
                        <p:nvPr/>
                      </p:nvGrpSpPr>
                      <p:grpSpPr>
                        <a:xfrm>
                          <a:off x="2641" y="3888"/>
                          <a:ext cx="68" cy="240"/>
                          <a:chOff x="2496" y="3888"/>
                          <a:chExt cx="68" cy="240"/>
                        </a:xfrm>
                      </p:grpSpPr>
                      <p:sp>
                        <p:nvSpPr>
                          <p:cNvPr id="13386" name="Line 38"/>
                          <p:cNvSpPr/>
                          <p:nvPr/>
                        </p:nvSpPr>
                        <p:spPr>
                          <a:xfrm>
                            <a:off x="2496" y="3888"/>
                            <a:ext cx="0" cy="240"/>
                          </a:xfrm>
                          <a:prstGeom prst="line">
                            <a:avLst/>
                          </a:prstGeom>
                          <a:ln w="1905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lg"/>
                          </a:ln>
                        </p:spPr>
                      </p:sp>
                      <p:sp>
                        <p:nvSpPr>
                          <p:cNvPr id="13387" name="Line 39"/>
                          <p:cNvSpPr/>
                          <p:nvPr/>
                        </p:nvSpPr>
                        <p:spPr>
                          <a:xfrm>
                            <a:off x="2564" y="3970"/>
                            <a:ext cx="0" cy="96"/>
                          </a:xfrm>
                          <a:prstGeom prst="line">
                            <a:avLst/>
                          </a:prstGeom>
                          <a:ln w="1905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lg"/>
                          </a:ln>
                        </p:spPr>
                      </p:sp>
                    </p:grpSp>
                    <p:grpSp>
                      <p:nvGrpSpPr>
                        <p:cNvPr id="13383" name="Group 40"/>
                        <p:cNvGrpSpPr/>
                        <p:nvPr/>
                      </p:nvGrpSpPr>
                      <p:grpSpPr>
                        <a:xfrm>
                          <a:off x="2785" y="3888"/>
                          <a:ext cx="68" cy="240"/>
                          <a:chOff x="2496" y="3888"/>
                          <a:chExt cx="68" cy="240"/>
                        </a:xfrm>
                      </p:grpSpPr>
                      <p:sp>
                        <p:nvSpPr>
                          <p:cNvPr id="13384" name="Line 41"/>
                          <p:cNvSpPr/>
                          <p:nvPr/>
                        </p:nvSpPr>
                        <p:spPr>
                          <a:xfrm>
                            <a:off x="2496" y="3888"/>
                            <a:ext cx="0" cy="240"/>
                          </a:xfrm>
                          <a:prstGeom prst="line">
                            <a:avLst/>
                          </a:prstGeom>
                          <a:ln w="1905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lg"/>
                          </a:ln>
                        </p:spPr>
                      </p:sp>
                      <p:sp>
                        <p:nvSpPr>
                          <p:cNvPr id="13385" name="Line 42"/>
                          <p:cNvSpPr/>
                          <p:nvPr/>
                        </p:nvSpPr>
                        <p:spPr>
                          <a:xfrm>
                            <a:off x="2564" y="3970"/>
                            <a:ext cx="0" cy="96"/>
                          </a:xfrm>
                          <a:prstGeom prst="line">
                            <a:avLst/>
                          </a:prstGeom>
                          <a:ln w="1905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lg"/>
                          </a:ln>
                        </p:spPr>
                      </p:sp>
                    </p:grpSp>
                  </p:grpSp>
                  <p:sp>
                    <p:nvSpPr>
                      <p:cNvPr id="13364" name="Freeform 43"/>
                      <p:cNvSpPr/>
                      <p:nvPr/>
                    </p:nvSpPr>
                    <p:spPr>
                      <a:xfrm>
                        <a:off x="4289" y="2185"/>
                        <a:ext cx="367" cy="791"/>
                      </a:xfrm>
                      <a:custGeom>
                        <a:avLst/>
                        <a:gdLst>
                          <a:gd name="txL" fmla="*/ 0 w 362"/>
                          <a:gd name="txT" fmla="*/ 0 h 734"/>
                          <a:gd name="txR" fmla="*/ 362 w 362"/>
                          <a:gd name="txB" fmla="*/ 734 h 734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382" y="0"/>
                          </a:cxn>
                          <a:cxn ang="0">
                            <a:pos x="382" y="989"/>
                          </a:cxn>
                        </a:cxnLst>
                        <a:rect l="txL" t="txT" r="txR" b="txB"/>
                        <a:pathLst>
                          <a:path w="362" h="734">
                            <a:moveTo>
                              <a:pt x="0" y="0"/>
                            </a:moveTo>
                            <a:lnTo>
                              <a:pt x="362" y="0"/>
                            </a:lnTo>
                            <a:lnTo>
                              <a:pt x="362" y="734"/>
                            </a:lnTo>
                          </a:path>
                        </a:pathLst>
                      </a:custGeom>
                      <a:noFill/>
                      <a:ln w="19050" cap="flat" cmpd="sng">
                        <a:solidFill>
                          <a:schemeClr val="tx1">
                            <a:alpha val="10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stealth" w="med" len="lg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3365" name="Rectangle 44"/>
                      <p:cNvSpPr/>
                      <p:nvPr/>
                    </p:nvSpPr>
                    <p:spPr>
                      <a:xfrm>
                        <a:off x="4368" y="2976"/>
                        <a:ext cx="528" cy="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lg"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3366" name="Line 45"/>
                      <p:cNvSpPr/>
                      <p:nvPr/>
                    </p:nvSpPr>
                    <p:spPr>
                      <a:xfrm flipH="1">
                        <a:off x="3072" y="3024"/>
                        <a:ext cx="1296" cy="0"/>
                      </a:xfrm>
                      <a:prstGeom prst="line">
                        <a:avLst/>
                      </a:prstGeom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lg"/>
                      </a:ln>
                    </p:spPr>
                  </p:sp>
                  <p:sp>
                    <p:nvSpPr>
                      <p:cNvPr id="13367" name="Line 46"/>
                      <p:cNvSpPr/>
                      <p:nvPr/>
                    </p:nvSpPr>
                    <p:spPr>
                      <a:xfrm flipH="1">
                        <a:off x="3052" y="2715"/>
                        <a:ext cx="692" cy="5"/>
                      </a:xfrm>
                      <a:prstGeom prst="line">
                        <a:avLst/>
                      </a:prstGeom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lg"/>
                      </a:ln>
                    </p:spPr>
                  </p:sp>
                  <p:sp>
                    <p:nvSpPr>
                      <p:cNvPr id="13368" name="Line 47"/>
                      <p:cNvSpPr/>
                      <p:nvPr/>
                    </p:nvSpPr>
                    <p:spPr>
                      <a:xfrm>
                        <a:off x="3984" y="2736"/>
                        <a:ext cx="672" cy="0"/>
                      </a:xfrm>
                      <a:prstGeom prst="line">
                        <a:avLst/>
                      </a:prstGeom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lg"/>
                      </a:ln>
                    </p:spPr>
                  </p:sp>
                  <p:grpSp>
                    <p:nvGrpSpPr>
                      <p:cNvPr id="13369" name="Group 48"/>
                      <p:cNvGrpSpPr/>
                      <p:nvPr/>
                    </p:nvGrpSpPr>
                    <p:grpSpPr>
                      <a:xfrm>
                        <a:off x="4539" y="2352"/>
                        <a:ext cx="240" cy="240"/>
                        <a:chOff x="4539" y="2352"/>
                        <a:chExt cx="240" cy="240"/>
                      </a:xfrm>
                    </p:grpSpPr>
                    <p:sp>
                      <p:nvSpPr>
                        <p:cNvPr id="13379" name="Oval 49"/>
                        <p:cNvSpPr/>
                        <p:nvPr/>
                      </p:nvSpPr>
                      <p:spPr>
                        <a:xfrm>
                          <a:off x="4539" y="2352"/>
                          <a:ext cx="240" cy="24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1905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lg"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zh-CN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graphicFrame>
                      <p:nvGraphicFramePr>
                        <p:cNvPr id="13380" name="Object 50"/>
                        <p:cNvGraphicFramePr>
                          <a:graphicFrameLocks/>
                        </p:cNvGraphicFramePr>
                        <p:nvPr/>
                      </p:nvGraphicFramePr>
                      <p:xfrm>
                        <a:off x="4595" y="2414"/>
                        <a:ext cx="120" cy="128"/>
                      </p:xfrm>
                      <a:graphic>
                        <a:graphicData uri="http://schemas.openxmlformats.org/presentationml/2006/ole">
                          <p:oleObj spid="_x0000_s3096" r:id="rId5" imgW="380835" imgH="406224" progId="Equation.3">
                            <p:embed/>
                          </p:oleObj>
                        </a:graphicData>
                      </a:graphic>
                    </p:graphicFrame>
                  </p:grpSp>
                  <p:grpSp>
                    <p:nvGrpSpPr>
                      <p:cNvPr id="13370" name="Group 51"/>
                      <p:cNvGrpSpPr/>
                      <p:nvPr/>
                    </p:nvGrpSpPr>
                    <p:grpSpPr>
                      <a:xfrm>
                        <a:off x="3744" y="2592"/>
                        <a:ext cx="240" cy="240"/>
                        <a:chOff x="3744" y="2592"/>
                        <a:chExt cx="240" cy="240"/>
                      </a:xfrm>
                    </p:grpSpPr>
                    <p:sp>
                      <p:nvSpPr>
                        <p:cNvPr id="13377" name="Oval 52"/>
                        <p:cNvSpPr/>
                        <p:nvPr/>
                      </p:nvSpPr>
                      <p:spPr>
                        <a:xfrm>
                          <a:off x="3744" y="2592"/>
                          <a:ext cx="240" cy="24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1905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lg"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zh-CN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graphicFrame>
                      <p:nvGraphicFramePr>
                        <p:cNvPr id="13378" name="Object 53"/>
                        <p:cNvGraphicFramePr>
                          <a:graphicFrameLocks/>
                        </p:cNvGraphicFramePr>
                        <p:nvPr/>
                      </p:nvGraphicFramePr>
                      <p:xfrm>
                        <a:off x="3812" y="2656"/>
                        <a:ext cx="123" cy="124"/>
                      </p:xfrm>
                      <a:graphic>
                        <a:graphicData uri="http://schemas.openxmlformats.org/presentationml/2006/ole">
                          <p:oleObj spid="_x0000_s3086" r:id="rId6" imgW="393529" imgH="393529" progId="Equation.3">
                            <p:embed/>
                          </p:oleObj>
                        </a:graphicData>
                      </a:graphic>
                    </p:graphicFrame>
                  </p:grpSp>
                  <p:sp>
                    <p:nvSpPr>
                      <p:cNvPr id="13371" name="Freeform 54"/>
                      <p:cNvSpPr/>
                      <p:nvPr/>
                    </p:nvSpPr>
                    <p:spPr>
                      <a:xfrm>
                        <a:off x="4608" y="3024"/>
                        <a:ext cx="480" cy="240"/>
                      </a:xfrm>
                      <a:custGeom>
                        <a:avLst/>
                        <a:gdLst>
                          <a:gd name="txL" fmla="*/ 0 w 480"/>
                          <a:gd name="txT" fmla="*/ 0 h 240"/>
                          <a:gd name="txR" fmla="*/ 480 w 480"/>
                          <a:gd name="txB" fmla="*/ 240 h 240"/>
                        </a:gdLst>
                        <a:ahLst/>
                        <a:cxnLst>
                          <a:cxn ang="0">
                            <a:pos x="288" y="0"/>
                          </a:cxn>
                          <a:cxn ang="0">
                            <a:pos x="480" y="0"/>
                          </a:cxn>
                          <a:cxn ang="0">
                            <a:pos x="480" y="240"/>
                          </a:cxn>
                          <a:cxn ang="0">
                            <a:pos x="0" y="240"/>
                          </a:cxn>
                        </a:cxnLst>
                        <a:rect l="txL" t="txT" r="txR" b="txB"/>
                        <a:pathLst>
                          <a:path w="480" h="240">
                            <a:moveTo>
                              <a:pt x="288" y="0"/>
                            </a:moveTo>
                            <a:lnTo>
                              <a:pt x="480" y="0"/>
                            </a:lnTo>
                            <a:lnTo>
                              <a:pt x="480" y="240"/>
                            </a:lnTo>
                            <a:lnTo>
                              <a:pt x="0" y="240"/>
                            </a:lnTo>
                          </a:path>
                        </a:pathLst>
                      </a:custGeom>
                      <a:noFill/>
                      <a:ln w="19050" cap="flat" cmpd="sng">
                        <a:solidFill>
                          <a:schemeClr val="tx1">
                            <a:alpha val="10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lg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3372" name="Line 55"/>
                      <p:cNvSpPr/>
                      <p:nvPr/>
                    </p:nvSpPr>
                    <p:spPr>
                      <a:xfrm>
                        <a:off x="3909" y="3264"/>
                        <a:ext cx="480" cy="0"/>
                      </a:xfrm>
                      <a:prstGeom prst="line">
                        <a:avLst/>
                      </a:prstGeom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lg"/>
                      </a:ln>
                    </p:spPr>
                  </p:sp>
                  <p:grpSp>
                    <p:nvGrpSpPr>
                      <p:cNvPr id="13373" name="Group 56"/>
                      <p:cNvGrpSpPr/>
                      <p:nvPr/>
                    </p:nvGrpSpPr>
                    <p:grpSpPr>
                      <a:xfrm>
                        <a:off x="4368" y="3134"/>
                        <a:ext cx="254" cy="158"/>
                        <a:chOff x="4368" y="3134"/>
                        <a:chExt cx="254" cy="158"/>
                      </a:xfrm>
                    </p:grpSpPr>
                    <p:sp>
                      <p:nvSpPr>
                        <p:cNvPr id="13374" name="Oval 57"/>
                        <p:cNvSpPr/>
                        <p:nvPr/>
                      </p:nvSpPr>
                      <p:spPr>
                        <a:xfrm>
                          <a:off x="4368" y="3244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rgbClr val="FF9900"/>
                        </a:solidFill>
                        <a:ln w="1905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lg"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zh-CN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375" name="Oval 58"/>
                        <p:cNvSpPr/>
                        <p:nvPr/>
                      </p:nvSpPr>
                      <p:spPr>
                        <a:xfrm>
                          <a:off x="4574" y="3243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rgbClr val="FF9900"/>
                        </a:solidFill>
                        <a:ln w="1905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lg"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zh-CN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376" name="Line 59"/>
                        <p:cNvSpPr/>
                        <p:nvPr/>
                      </p:nvSpPr>
                      <p:spPr>
                        <a:xfrm flipV="1">
                          <a:off x="4407" y="3134"/>
                          <a:ext cx="178" cy="118"/>
                        </a:xfrm>
                        <a:prstGeom prst="line">
                          <a:avLst/>
                        </a:prstGeom>
                        <a:ln w="1905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lg"/>
                        </a:ln>
                      </p:spPr>
                    </p:sp>
                  </p:grpSp>
                </p:grpSp>
              </p:grpSp>
              <p:sp>
                <p:nvSpPr>
                  <p:cNvPr id="13346" name="Text Box 60"/>
                  <p:cNvSpPr txBox="1"/>
                  <p:nvPr/>
                </p:nvSpPr>
                <p:spPr>
                  <a:xfrm>
                    <a:off x="2928" y="1036"/>
                    <a:ext cx="528" cy="819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400" b="1" dirty="0">
                        <a:solidFill>
                          <a:srgbClr val="FF3300"/>
                        </a:solidFill>
                        <a:latin typeface="Century Schoolbook" pitchFamily="18" charset="0"/>
                        <a:ea typeface="楷体_GB2312" panose="02010609030101010101" charset="-122"/>
                      </a:rPr>
                      <a:t>阳极</a:t>
                    </a:r>
                  </a:p>
                </p:txBody>
              </p:sp>
              <p:sp>
                <p:nvSpPr>
                  <p:cNvPr id="13347" name="Text Box 61"/>
                  <p:cNvSpPr txBox="1"/>
                  <p:nvPr/>
                </p:nvSpPr>
                <p:spPr>
                  <a:xfrm>
                    <a:off x="5088" y="1036"/>
                    <a:ext cx="528" cy="819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400" b="1" dirty="0">
                        <a:solidFill>
                          <a:srgbClr val="FF3300"/>
                        </a:solidFill>
                        <a:latin typeface="Century Schoolbook" pitchFamily="18" charset="0"/>
                        <a:ea typeface="楷体_GB2312" panose="02010609030101010101" charset="-122"/>
                      </a:rPr>
                      <a:t>阴极</a:t>
                    </a:r>
                  </a:p>
                </p:txBody>
              </p:sp>
            </p:grpSp>
          </p:grpSp>
        </p:grpSp>
      </p:grpSp>
      <p:grpSp>
        <p:nvGrpSpPr>
          <p:cNvPr id="8" name="Group 2"/>
          <p:cNvGrpSpPr/>
          <p:nvPr/>
        </p:nvGrpSpPr>
        <p:grpSpPr>
          <a:xfrm>
            <a:off x="5151755" y="246380"/>
            <a:ext cx="1447800" cy="1871663"/>
            <a:chOff x="3504" y="165"/>
            <a:chExt cx="912" cy="1179"/>
          </a:xfrm>
        </p:grpSpPr>
        <p:sp>
          <p:nvSpPr>
            <p:cNvPr id="13393" name="Line 3"/>
            <p:cNvSpPr/>
            <p:nvPr/>
          </p:nvSpPr>
          <p:spPr>
            <a:xfrm>
              <a:off x="3695" y="165"/>
              <a:ext cx="721" cy="795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headEnd type="none" w="med" len="med"/>
              <a:tailEnd type="stealth" w="med" len="lg"/>
            </a:ln>
          </p:spPr>
        </p:sp>
        <p:sp>
          <p:nvSpPr>
            <p:cNvPr id="13394" name="Line 4"/>
            <p:cNvSpPr/>
            <p:nvPr/>
          </p:nvSpPr>
          <p:spPr>
            <a:xfrm>
              <a:off x="3600" y="240"/>
              <a:ext cx="816" cy="911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headEnd type="none" w="med" len="med"/>
              <a:tailEnd type="stealth" w="med" len="lg"/>
            </a:ln>
          </p:spPr>
        </p:sp>
        <p:sp>
          <p:nvSpPr>
            <p:cNvPr id="13395" name="Line 5"/>
            <p:cNvSpPr/>
            <p:nvPr/>
          </p:nvSpPr>
          <p:spPr>
            <a:xfrm>
              <a:off x="3504" y="336"/>
              <a:ext cx="912" cy="1008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headEnd type="none" w="med" len="med"/>
              <a:tailEnd type="stealth" w="med" len="lg"/>
            </a:ln>
          </p:spPr>
        </p:sp>
      </p:grpSp>
      <p:sp>
        <p:nvSpPr>
          <p:cNvPr id="9297" name="Text Box 81"/>
          <p:cNvSpPr txBox="1"/>
          <p:nvPr/>
        </p:nvSpPr>
        <p:spPr>
          <a:xfrm>
            <a:off x="411480" y="2460625"/>
            <a:ext cx="3851275" cy="95313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3300"/>
                </a:solidFill>
                <a:latin typeface="Century Schoolbook" pitchFamily="18" charset="0"/>
              </a:rPr>
              <a:t>光电子在电场作用下形成光电流。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20090" y="3803650"/>
            <a:ext cx="8253730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Aft>
                <a:spcPts val="4800"/>
              </a:spcAft>
              <a:buFont typeface="Arial" panose="020B0604020202020204" pitchFamily="34" charset="0"/>
            </a:pPr>
            <a:r>
              <a:rPr lang="en-US" altLang="zh-CN" sz="2800" strike="noStrike" noProof="1">
                <a:latin typeface="隶书" pitchFamily="49" charset="-122"/>
                <a:ea typeface="隶书" pitchFamily="49" charset="-122"/>
                <a:cs typeface="隶书" pitchFamily="49" charset="-122"/>
              </a:rPr>
              <a:t>4</a:t>
            </a:r>
            <a:r>
              <a:rPr lang="zh-CN" altLang="en-US" sz="2800" strike="noStrike" noProof="1">
                <a:latin typeface="隶书" pitchFamily="49" charset="-122"/>
                <a:ea typeface="隶书" pitchFamily="49" charset="-122"/>
                <a:cs typeface="隶书" pitchFamily="49" charset="-122"/>
              </a:rPr>
              <a:t>、</a:t>
            </a:r>
            <a:r>
              <a:rPr lang="zh-CN" altLang="en-US" sz="2400" strike="noStrike" noProof="1">
                <a:latin typeface="隶书" pitchFamily="49" charset="-122"/>
                <a:ea typeface="隶书" pitchFamily="49" charset="-122"/>
                <a:cs typeface="隶书" pitchFamily="49" charset="-122"/>
              </a:rPr>
              <a:t>现在电源的接法对电子到达</a:t>
            </a:r>
            <a:r>
              <a:rPr lang="en-US" altLang="zh-CN" sz="2400" strike="noStrike" noProof="1">
                <a:latin typeface="隶书" pitchFamily="49" charset="-122"/>
                <a:ea typeface="隶书" pitchFamily="49" charset="-122"/>
                <a:cs typeface="隶书" pitchFamily="49" charset="-122"/>
              </a:rPr>
              <a:t>A</a:t>
            </a:r>
            <a:r>
              <a:rPr lang="zh-CN" altLang="en-US" sz="2400" strike="noStrike" noProof="1">
                <a:latin typeface="隶书" pitchFamily="49" charset="-122"/>
                <a:ea typeface="隶书" pitchFamily="49" charset="-122"/>
                <a:cs typeface="隶书" pitchFamily="49" charset="-122"/>
              </a:rPr>
              <a:t>极的作用如何？（动力、阻力）</a:t>
            </a:r>
            <a:endParaRPr lang="en-US" altLang="zh-CN" sz="2400" strike="noStrike" noProof="1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" name="文本框 12"/>
          <p:cNvSpPr txBox="1"/>
          <p:nvPr/>
        </p:nvSpPr>
        <p:spPr>
          <a:xfrm>
            <a:off x="3469249" y="726169"/>
            <a:ext cx="601980" cy="5988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300" dirty="0">
                <a:solidFill>
                  <a:srgbClr val="FF0000"/>
                </a:solidFill>
                <a:latin typeface="Zapf Dingbats"/>
                <a:ea typeface="Zapf Dingbats"/>
                <a:sym typeface="Zapf Dingbats"/>
              </a:rPr>
              <a:t>✔</a:t>
            </a:r>
            <a:endParaRPr lang="zh-CN" altLang="en-US" sz="3300" dirty="0">
              <a:solidFill>
                <a:srgbClr val="FF0000"/>
              </a:solidFill>
              <a:latin typeface="Times New Roman" panose="02020503050405090304" pitchFamily="18" charset="0"/>
              <a:ea typeface="黑体" panose="0201060003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108" y="2069624"/>
            <a:ext cx="4118371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单位时间到达</a:t>
            </a:r>
            <a:r>
              <a:rPr lang="en-US" altLang="zh-CN" sz="21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A</a:t>
            </a:r>
            <a:r>
              <a:rPr lang="zh-CN" altLang="en-US" sz="21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极的光电子个数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04545" y="636905"/>
            <a:ext cx="460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base">
              <a:spcAft>
                <a:spcPts val="4800"/>
              </a:spcAft>
              <a:buFont typeface="Arial" panose="020B0604020202020204" pitchFamily="34" charset="0"/>
            </a:pPr>
            <a:r>
              <a:rPr lang="en-US" altLang="zh-CN" sz="2400" dirty="0">
                <a:latin typeface="隶书" pitchFamily="49" charset="-122"/>
                <a:ea typeface="隶书" pitchFamily="49" charset="-122"/>
                <a:cs typeface="隶书" pitchFamily="49" charset="-122"/>
                <a:sym typeface="+mn-ea"/>
              </a:rPr>
              <a:t>1</a:t>
            </a:r>
            <a:r>
              <a:rPr lang="zh-CN" altLang="en-US" sz="2400" dirty="0">
                <a:latin typeface="隶书" pitchFamily="49" charset="-122"/>
                <a:ea typeface="隶书" pitchFamily="49" charset="-122"/>
                <a:cs typeface="隶书" pitchFamily="49" charset="-122"/>
                <a:sym typeface="+mn-ea"/>
              </a:rPr>
              <a:t>、这是什么电路（分压、限流）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804545" y="1369060"/>
            <a:ext cx="33070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Aft>
                <a:spcPts val="4800"/>
              </a:spcAft>
              <a:buFont typeface="Arial" panose="020B0604020202020204" pitchFamily="34" charset="0"/>
            </a:pPr>
            <a:r>
              <a:rPr lang="en-US" altLang="zh-CN" sz="2400" dirty="0">
                <a:latin typeface="隶书" pitchFamily="49" charset="-122"/>
                <a:ea typeface="隶书" pitchFamily="49" charset="-122"/>
                <a:cs typeface="隶书" pitchFamily="49" charset="-122"/>
                <a:sym typeface="+mn-ea"/>
              </a:rPr>
              <a:t>2</a:t>
            </a:r>
            <a:r>
              <a:rPr lang="zh-CN" altLang="en-US" sz="2400" dirty="0">
                <a:latin typeface="隶书" pitchFamily="49" charset="-122"/>
                <a:ea typeface="隶书" pitchFamily="49" charset="-122"/>
                <a:cs typeface="隶书" pitchFamily="49" charset="-122"/>
                <a:sym typeface="+mn-ea"/>
              </a:rPr>
              <a:t>、电流表的用途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720090" y="2646680"/>
            <a:ext cx="2468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base">
              <a:spcAft>
                <a:spcPts val="4800"/>
              </a:spcAft>
              <a:buFont typeface="Arial" panose="020B0604020202020204" pitchFamily="34" charset="0"/>
            </a:pPr>
            <a:r>
              <a:rPr lang="en-US" altLang="zh-CN" sz="2400" dirty="0">
                <a:latin typeface="隶书" pitchFamily="49" charset="-122"/>
                <a:ea typeface="隶书" pitchFamily="49" charset="-122"/>
                <a:cs typeface="隶书" pitchFamily="49" charset="-122"/>
                <a:sym typeface="+mn-ea"/>
              </a:rPr>
              <a:t>3</a:t>
            </a:r>
            <a:r>
              <a:rPr lang="zh-CN" altLang="en-US" sz="2400" dirty="0">
                <a:latin typeface="隶书" pitchFamily="49" charset="-122"/>
                <a:ea typeface="隶书" pitchFamily="49" charset="-122"/>
                <a:cs typeface="隶书" pitchFamily="49" charset="-122"/>
                <a:sym typeface="+mn-ea"/>
              </a:rPr>
              <a:t>、电压表的用途</a:t>
            </a:r>
            <a:endParaRPr lang="zh-CN" altLang="en-US" sz="2400"/>
          </a:p>
        </p:txBody>
      </p:sp>
      <p:graphicFrame>
        <p:nvGraphicFramePr>
          <p:cNvPr id="9" name="对象 8"/>
          <p:cNvGraphicFramePr>
            <a:graphicFrameLocks/>
          </p:cNvGraphicFramePr>
          <p:nvPr/>
        </p:nvGraphicFramePr>
        <p:xfrm>
          <a:off x="4609465" y="1891110"/>
          <a:ext cx="1545431" cy="771525"/>
        </p:xfrm>
        <a:graphic>
          <a:graphicData uri="http://schemas.openxmlformats.org/presentationml/2006/ole">
            <p:oleObj spid="_x0000_s30721" r:id="rId3" imgW="822600" imgH="411120" progId="">
              <p:embed/>
            </p:oleObj>
          </a:graphicData>
        </a:graphic>
      </p:graphicFrame>
      <p:sp>
        <p:nvSpPr>
          <p:cNvPr id="11" name="矩形 10"/>
          <p:cNvSpPr/>
          <p:nvPr/>
        </p:nvSpPr>
        <p:spPr>
          <a:xfrm>
            <a:off x="1053624" y="3250565"/>
            <a:ext cx="1783080" cy="414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测量</a:t>
            </a:r>
            <a:r>
              <a:rPr lang="en-US" altLang="zh-CN" sz="21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AK</a:t>
            </a:r>
            <a:r>
              <a:rPr lang="zh-CN" altLang="en-US" sz="21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间电压</a:t>
            </a:r>
            <a:endParaRPr lang="zh-CN" altLang="en-US" sz="2100" dirty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3073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6"/>
              </a:clrFrom>
              <a:clrTo>
                <a:srgbClr val="FFFF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6830" y="123666"/>
            <a:ext cx="2587229" cy="35409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2"/>
          <p:cNvSpPr txBox="1"/>
          <p:nvPr/>
        </p:nvSpPr>
        <p:spPr>
          <a:xfrm>
            <a:off x="7605104" y="3985995"/>
            <a:ext cx="601980" cy="5988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300" dirty="0">
                <a:solidFill>
                  <a:srgbClr val="FF0000"/>
                </a:solidFill>
                <a:latin typeface="Zapf Dingbats"/>
                <a:ea typeface="Zapf Dingbats"/>
                <a:sym typeface="Zapf Dingbats"/>
              </a:rPr>
              <a:t>✔</a:t>
            </a:r>
            <a:endParaRPr lang="zh-CN" altLang="en-US" sz="3300" dirty="0">
              <a:solidFill>
                <a:srgbClr val="FF0000"/>
              </a:solidFill>
              <a:latin typeface="Times New Roman" panose="02020503050405090304" pitchFamily="18" charset="0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1" grpId="0"/>
      <p:bldP spid="11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9" name="Text Box 77"/>
          <p:cNvSpPr txBox="1"/>
          <p:nvPr/>
        </p:nvSpPr>
        <p:spPr>
          <a:xfrm>
            <a:off x="774700" y="518160"/>
            <a:ext cx="4114800" cy="46037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①.</a:t>
            </a:r>
            <a:r>
              <a:rPr lang="zh-CN" altLang="en-US" sz="24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光电流与光强的关系</a:t>
            </a:r>
          </a:p>
        </p:txBody>
      </p:sp>
      <p:sp>
        <p:nvSpPr>
          <p:cNvPr id="13390" name="Text Box 78"/>
          <p:cNvSpPr txBox="1"/>
          <p:nvPr/>
        </p:nvSpPr>
        <p:spPr>
          <a:xfrm>
            <a:off x="774700" y="1162050"/>
            <a:ext cx="6629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</a:rPr>
              <a:t>饱和光电流强度与入射光强度成正比。</a:t>
            </a:r>
          </a:p>
        </p:txBody>
      </p:sp>
      <p:sp>
        <p:nvSpPr>
          <p:cNvPr id="13391" name="Rectangle 79"/>
          <p:cNvSpPr/>
          <p:nvPr/>
        </p:nvSpPr>
        <p:spPr>
          <a:xfrm>
            <a:off x="774700" y="1622425"/>
            <a:ext cx="6399530" cy="46037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②.</a:t>
            </a:r>
            <a:r>
              <a:rPr lang="zh-CN" altLang="en-US" sz="24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截止频率</a:t>
            </a:r>
            <a:r>
              <a:rPr lang="zh-CN" altLang="en-US" sz="2400" i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Symbol" panose="05050102010706020507" pitchFamily="18" charset="2"/>
              </a:rPr>
              <a:t></a:t>
            </a:r>
            <a:r>
              <a:rPr lang="en-US" altLang="zh-CN" sz="2400" baseline="-2500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Symbol" panose="05050102010706020507" pitchFamily="18" charset="2"/>
              </a:rPr>
              <a:t>c </a:t>
            </a:r>
            <a:r>
              <a:rPr lang="en-US" altLang="zh-CN" sz="24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----</a:t>
            </a:r>
            <a:r>
              <a:rPr lang="zh-CN" altLang="en-US" sz="24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极限频率</a:t>
            </a:r>
          </a:p>
        </p:txBody>
      </p:sp>
      <p:sp>
        <p:nvSpPr>
          <p:cNvPr id="13392" name="Text Box 80"/>
          <p:cNvSpPr txBox="1"/>
          <p:nvPr/>
        </p:nvSpPr>
        <p:spPr>
          <a:xfrm>
            <a:off x="888365" y="2394585"/>
            <a:ext cx="6172200" cy="82994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对于每种金属材料，都相应的有一确定的截止频率</a:t>
            </a:r>
            <a:r>
              <a:rPr lang="zh-CN" altLang="en-US" sz="2400" i="1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Symbol" panose="05050102010706020507" pitchFamily="18" charset="2"/>
              </a:rPr>
              <a:t></a:t>
            </a:r>
            <a:r>
              <a:rPr lang="en-US" altLang="zh-CN" sz="2400" baseline="-25000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Symbol" panose="05050102010706020507" pitchFamily="18" charset="2"/>
              </a:rPr>
              <a:t>c </a:t>
            </a:r>
            <a:r>
              <a:rPr lang="zh-CN" altLang="en-US" sz="2400" b="1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。</a:t>
            </a:r>
            <a:r>
              <a:rPr lang="zh-CN" altLang="en-US" sz="2400" baseline="-25000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3393" name="Text Box 81"/>
          <p:cNvSpPr txBox="1"/>
          <p:nvPr/>
        </p:nvSpPr>
        <p:spPr>
          <a:xfrm>
            <a:off x="1012190" y="3429635"/>
            <a:ext cx="6324600" cy="82994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当入射光频率</a:t>
            </a:r>
            <a:r>
              <a:rPr lang="zh-CN" altLang="en-US" sz="2400" i="1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Symbol" panose="05050102010706020507" pitchFamily="18" charset="2"/>
              </a:rPr>
              <a:t></a:t>
            </a:r>
            <a:r>
              <a:rPr lang="zh-CN" altLang="en-US" sz="2400" b="1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</a:t>
            </a:r>
            <a:r>
              <a:rPr lang="en-US" altLang="zh-CN" sz="2400" b="1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&gt; </a:t>
            </a:r>
            <a:r>
              <a:rPr lang="en-US" altLang="zh-CN" sz="2400" i="1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Symbol" panose="05050102010706020507" pitchFamily="18" charset="2"/>
              </a:rPr>
              <a:t></a:t>
            </a:r>
            <a:r>
              <a:rPr lang="en-US" altLang="zh-CN" sz="2400" baseline="-25000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Symbol" panose="05050102010706020507" pitchFamily="18" charset="2"/>
              </a:rPr>
              <a:t>c</a:t>
            </a:r>
            <a:r>
              <a:rPr lang="en-US" altLang="zh-CN" sz="2400" b="1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</a:t>
            </a:r>
            <a:r>
              <a:rPr lang="zh-CN" altLang="en-US" sz="2400" b="1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时，电子才能逸出金属表面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"/>
                                        <p:tgtEl>
                                          <p:spTgt spid="1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"/>
                                        <p:tgtEl>
                                          <p:spTgt spid="1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9" grpId="0"/>
      <p:bldP spid="13390" grpId="0"/>
      <p:bldP spid="13391" grpId="0"/>
      <p:bldP spid="13392" grpId="0"/>
      <p:bldP spid="133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5" name="Text Box 83"/>
          <p:cNvSpPr txBox="1"/>
          <p:nvPr/>
        </p:nvSpPr>
        <p:spPr>
          <a:xfrm>
            <a:off x="1122680" y="2366010"/>
            <a:ext cx="6963410" cy="89255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3300"/>
                </a:solidFill>
                <a:latin typeface="宋体" panose="02010600030101010101" pitchFamily="2" charset="-122"/>
              </a:rPr>
              <a:t>③</a:t>
            </a:r>
            <a:r>
              <a:rPr lang="zh-CN" altLang="en-US" sz="2400" b="1" dirty="0">
                <a:solidFill>
                  <a:srgbClr val="003300"/>
                </a:solidFill>
                <a:latin typeface="宋体" pitchFamily="2" charset="-122"/>
                <a:ea typeface="宋体" pitchFamily="2" charset="-122"/>
              </a:rPr>
              <a:t>光电效应是瞬时的。从光开始照射到光电逸出所需时间</a:t>
            </a:r>
            <a:r>
              <a:rPr lang="en-US" altLang="zh-CN" sz="2400" b="1" dirty="0">
                <a:solidFill>
                  <a:srgbClr val="003300"/>
                </a:solidFill>
                <a:latin typeface="宋体" pitchFamily="2" charset="-122"/>
                <a:ea typeface="宋体" pitchFamily="2" charset="-122"/>
              </a:rPr>
              <a:t>&lt;</a:t>
            </a:r>
            <a:r>
              <a:rPr lang="en-US" altLang="zh-CN" sz="2400" dirty="0">
                <a:solidFill>
                  <a:srgbClr val="003300"/>
                </a:solidFill>
                <a:latin typeface="宋体" pitchFamily="2" charset="-122"/>
                <a:ea typeface="宋体" pitchFamily="2" charset="-122"/>
              </a:rPr>
              <a:t>10</a:t>
            </a:r>
            <a:r>
              <a:rPr lang="en-US" altLang="zh-CN" sz="2400" baseline="30000" dirty="0">
                <a:solidFill>
                  <a:srgbClr val="003300"/>
                </a:solidFill>
                <a:latin typeface="宋体" pitchFamily="2" charset="-122"/>
                <a:ea typeface="宋体" pitchFamily="2" charset="-122"/>
              </a:rPr>
              <a:t>-9</a:t>
            </a:r>
            <a:r>
              <a:rPr lang="en-US" altLang="zh-CN" sz="2400" dirty="0">
                <a:solidFill>
                  <a:srgbClr val="003300"/>
                </a:solidFill>
                <a:latin typeface="宋体" pitchFamily="2" charset="-122"/>
                <a:ea typeface="宋体" pitchFamily="2" charset="-122"/>
              </a:rPr>
              <a:t>s</a:t>
            </a:r>
            <a:r>
              <a:rPr lang="zh-CN" altLang="en-US" sz="2400" dirty="0">
                <a:solidFill>
                  <a:srgbClr val="003300"/>
                </a:solidFill>
                <a:latin typeface="宋体" pitchFamily="2" charset="-122"/>
                <a:ea typeface="宋体" pitchFamily="2" charset="-122"/>
              </a:rPr>
              <a:t>。</a:t>
            </a:r>
          </a:p>
        </p:txBody>
      </p:sp>
      <p:sp>
        <p:nvSpPr>
          <p:cNvPr id="13394" name="Text Box 82"/>
          <p:cNvSpPr txBox="1"/>
          <p:nvPr/>
        </p:nvSpPr>
        <p:spPr>
          <a:xfrm>
            <a:off x="1122680" y="941070"/>
            <a:ext cx="6441440" cy="82994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har char="•"/>
            </a:pPr>
            <a:r>
              <a:rPr lang="zh-CN" altLang="en-US" sz="2400" b="1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当入射光频率</a:t>
            </a:r>
            <a:r>
              <a:rPr lang="zh-CN" altLang="en-US" sz="2400" i="1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Symbol" panose="05050102010706020507" pitchFamily="18" charset="2"/>
              </a:rPr>
              <a:t></a:t>
            </a:r>
            <a:r>
              <a:rPr lang="zh-CN" altLang="en-US" sz="2400" b="1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</a:t>
            </a:r>
            <a:r>
              <a:rPr lang="en-US" altLang="zh-CN" sz="2400" b="1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&lt; </a:t>
            </a:r>
            <a:r>
              <a:rPr lang="en-US" altLang="zh-CN" sz="2400" i="1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Symbol" panose="05050102010706020507" pitchFamily="18" charset="2"/>
              </a:rPr>
              <a:t></a:t>
            </a:r>
            <a:r>
              <a:rPr lang="en-US" altLang="zh-CN" sz="2400" baseline="-25000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Symbol" panose="05050102010706020507" pitchFamily="18" charset="2"/>
              </a:rPr>
              <a:t>c</a:t>
            </a:r>
            <a:r>
              <a:rPr lang="zh-CN" altLang="en-US" sz="2400" b="1" dirty="0">
                <a:solidFill>
                  <a:srgbClr val="0033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时，无论光强多大也无电子逸出金属表面。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1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5" grpId="0"/>
      <p:bldP spid="133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62"/>
          <p:cNvSpPr txBox="1"/>
          <p:nvPr/>
        </p:nvSpPr>
        <p:spPr>
          <a:xfrm>
            <a:off x="425450" y="377825"/>
            <a:ext cx="40322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遏止电压</a:t>
            </a:r>
          </a:p>
        </p:txBody>
      </p:sp>
      <p:sp>
        <p:nvSpPr>
          <p:cNvPr id="10298" name="Text Box 58"/>
          <p:cNvSpPr txBox="1"/>
          <p:nvPr/>
        </p:nvSpPr>
        <p:spPr>
          <a:xfrm>
            <a:off x="410845" y="1398270"/>
            <a:ext cx="5113020" cy="119888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将换向开关反接，电场反向，则光电子离开阴极后将受反向电场阻碍作用。</a:t>
            </a:r>
          </a:p>
        </p:txBody>
      </p:sp>
      <p:grpSp>
        <p:nvGrpSpPr>
          <p:cNvPr id="4" name="Group 2"/>
          <p:cNvGrpSpPr/>
          <p:nvPr/>
        </p:nvGrpSpPr>
        <p:grpSpPr>
          <a:xfrm>
            <a:off x="5828665" y="216535"/>
            <a:ext cx="3315335" cy="4130040"/>
            <a:chOff x="2928" y="460"/>
            <a:chExt cx="2688" cy="3188"/>
          </a:xfrm>
        </p:grpSpPr>
        <p:sp>
          <p:nvSpPr>
            <p:cNvPr id="14344" name="Rectangle 3"/>
            <p:cNvSpPr/>
            <p:nvPr/>
          </p:nvSpPr>
          <p:spPr>
            <a:xfrm rot="2911629">
              <a:off x="3820" y="483"/>
              <a:ext cx="90" cy="352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zh-CN" dirty="0">
                <a:latin typeface="Arial" panose="020B0604020202020204" pitchFamily="34" charset="0"/>
              </a:endParaRPr>
            </a:p>
          </p:txBody>
        </p:sp>
        <p:grpSp>
          <p:nvGrpSpPr>
            <p:cNvPr id="14345" name="Group 4"/>
            <p:cNvGrpSpPr/>
            <p:nvPr/>
          </p:nvGrpSpPr>
          <p:grpSpPr>
            <a:xfrm>
              <a:off x="2928" y="460"/>
              <a:ext cx="2688" cy="3188"/>
              <a:chOff x="2928" y="460"/>
              <a:chExt cx="2688" cy="3188"/>
            </a:xfrm>
          </p:grpSpPr>
          <p:sp>
            <p:nvSpPr>
              <p:cNvPr id="14346" name="Freeform 5"/>
              <p:cNvSpPr/>
              <p:nvPr/>
            </p:nvSpPr>
            <p:spPr>
              <a:xfrm>
                <a:off x="3456" y="460"/>
                <a:ext cx="1632" cy="1248"/>
              </a:xfrm>
              <a:custGeom>
                <a:avLst/>
                <a:gdLst>
                  <a:gd name="txL" fmla="*/ 0 w 1632"/>
                  <a:gd name="txT" fmla="*/ 0 h 1248"/>
                  <a:gd name="txR" fmla="*/ 1632 w 1632"/>
                  <a:gd name="txB" fmla="*/ 1248 h 1248"/>
                </a:gdLst>
                <a:ahLst/>
                <a:cxnLst>
                  <a:cxn ang="0">
                    <a:pos x="480" y="0"/>
                  </a:cxn>
                  <a:cxn ang="0">
                    <a:pos x="1008" y="576"/>
                  </a:cxn>
                  <a:cxn ang="0">
                    <a:pos x="1536" y="576"/>
                  </a:cxn>
                  <a:cxn ang="0">
                    <a:pos x="1584" y="576"/>
                  </a:cxn>
                  <a:cxn ang="0">
                    <a:pos x="1632" y="624"/>
                  </a:cxn>
                  <a:cxn ang="0">
                    <a:pos x="1632" y="1200"/>
                  </a:cxn>
                  <a:cxn ang="0">
                    <a:pos x="1584" y="1248"/>
                  </a:cxn>
                  <a:cxn ang="0">
                    <a:pos x="48" y="1248"/>
                  </a:cxn>
                  <a:cxn ang="0">
                    <a:pos x="0" y="1200"/>
                  </a:cxn>
                  <a:cxn ang="0">
                    <a:pos x="0" y="624"/>
                  </a:cxn>
                  <a:cxn ang="0">
                    <a:pos x="48" y="576"/>
                  </a:cxn>
                  <a:cxn ang="0">
                    <a:pos x="528" y="576"/>
                  </a:cxn>
                  <a:cxn ang="0">
                    <a:pos x="192" y="240"/>
                  </a:cxn>
                </a:cxnLst>
                <a:rect l="txL" t="txT" r="txR" b="txB"/>
                <a:pathLst>
                  <a:path w="1632" h="1248">
                    <a:moveTo>
                      <a:pt x="480" y="0"/>
                    </a:moveTo>
                    <a:lnTo>
                      <a:pt x="1008" y="576"/>
                    </a:lnTo>
                    <a:lnTo>
                      <a:pt x="1536" y="576"/>
                    </a:lnTo>
                    <a:lnTo>
                      <a:pt x="1584" y="576"/>
                    </a:lnTo>
                    <a:lnTo>
                      <a:pt x="1632" y="624"/>
                    </a:lnTo>
                    <a:lnTo>
                      <a:pt x="1632" y="1200"/>
                    </a:lnTo>
                    <a:lnTo>
                      <a:pt x="1584" y="1248"/>
                    </a:lnTo>
                    <a:lnTo>
                      <a:pt x="48" y="1248"/>
                    </a:lnTo>
                    <a:lnTo>
                      <a:pt x="0" y="1200"/>
                    </a:lnTo>
                    <a:lnTo>
                      <a:pt x="0" y="624"/>
                    </a:lnTo>
                    <a:lnTo>
                      <a:pt x="48" y="576"/>
                    </a:lnTo>
                    <a:lnTo>
                      <a:pt x="528" y="576"/>
                    </a:lnTo>
                    <a:lnTo>
                      <a:pt x="192" y="240"/>
                    </a:lnTo>
                  </a:path>
                </a:pathLst>
              </a:custGeom>
              <a:noFill/>
              <a:ln w="19050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4347" name="Group 6"/>
              <p:cNvGrpSpPr/>
              <p:nvPr/>
            </p:nvGrpSpPr>
            <p:grpSpPr>
              <a:xfrm>
                <a:off x="2928" y="1036"/>
                <a:ext cx="2688" cy="2612"/>
                <a:chOff x="2928" y="1036"/>
                <a:chExt cx="2688" cy="2612"/>
              </a:xfrm>
            </p:grpSpPr>
            <p:graphicFrame>
              <p:nvGraphicFramePr>
                <p:cNvPr id="14348" name="Object 7"/>
                <p:cNvGraphicFramePr>
                  <a:graphicFrameLocks/>
                </p:cNvGraphicFramePr>
                <p:nvPr/>
              </p:nvGraphicFramePr>
              <p:xfrm>
                <a:off x="3552" y="1084"/>
                <a:ext cx="192" cy="187"/>
              </p:xfrm>
              <a:graphic>
                <a:graphicData uri="http://schemas.openxmlformats.org/presentationml/2006/ole">
                  <p:oleObj spid="_x0000_s31748" r:id="rId3" imgW="393529" imgH="380835" progId="Equation.3">
                    <p:embed/>
                  </p:oleObj>
                </a:graphicData>
              </a:graphic>
            </p:graphicFrame>
            <p:graphicFrame>
              <p:nvGraphicFramePr>
                <p:cNvPr id="14349" name="Object 8"/>
                <p:cNvGraphicFramePr>
                  <a:graphicFrameLocks/>
                </p:cNvGraphicFramePr>
                <p:nvPr/>
              </p:nvGraphicFramePr>
              <p:xfrm>
                <a:off x="4644" y="1084"/>
                <a:ext cx="216" cy="187"/>
              </p:xfrm>
              <a:graphic>
                <a:graphicData uri="http://schemas.openxmlformats.org/presentationml/2006/ole">
                  <p:oleObj spid="_x0000_s31747" r:id="rId4" imgW="444307" imgH="380835" progId="Equation.3">
                    <p:embed/>
                  </p:oleObj>
                </a:graphicData>
              </a:graphic>
            </p:graphicFrame>
            <p:grpSp>
              <p:nvGrpSpPr>
                <p:cNvPr id="14350" name="Group 9"/>
                <p:cNvGrpSpPr/>
                <p:nvPr/>
              </p:nvGrpSpPr>
              <p:grpSpPr>
                <a:xfrm>
                  <a:off x="2928" y="1036"/>
                  <a:ext cx="2688" cy="2612"/>
                  <a:chOff x="2928" y="1036"/>
                  <a:chExt cx="2688" cy="2612"/>
                </a:xfrm>
              </p:grpSpPr>
              <p:grpSp>
                <p:nvGrpSpPr>
                  <p:cNvPr id="14351" name="Group 10"/>
                  <p:cNvGrpSpPr/>
                  <p:nvPr/>
                </p:nvGrpSpPr>
                <p:grpSpPr>
                  <a:xfrm>
                    <a:off x="3196" y="1084"/>
                    <a:ext cx="2084" cy="2564"/>
                    <a:chOff x="3196" y="1084"/>
                    <a:chExt cx="2084" cy="2564"/>
                  </a:xfrm>
                </p:grpSpPr>
                <p:sp>
                  <p:nvSpPr>
                    <p:cNvPr id="14354" name="Rectangle 11"/>
                    <p:cNvSpPr/>
                    <p:nvPr/>
                  </p:nvSpPr>
                  <p:spPr>
                    <a:xfrm>
                      <a:off x="4560" y="1084"/>
                      <a:ext cx="48" cy="576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1905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lg"/>
                    </a:ln>
                  </p:spPr>
                  <p:txBody>
                    <a:bodyPr wrap="none" anchor="ctr"/>
                    <a:lstStyle/>
                    <a:p>
                      <a:endParaRPr lang="zh-CN" altLang="zh-CN" dirty="0"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355" name="Rectangle 12"/>
                    <p:cNvSpPr/>
                    <p:nvPr/>
                  </p:nvSpPr>
                  <p:spPr>
                    <a:xfrm>
                      <a:off x="3840" y="1084"/>
                      <a:ext cx="48" cy="576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1905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lg"/>
                    </a:ln>
                  </p:spPr>
                  <p:txBody>
                    <a:bodyPr wrap="none" anchor="ctr"/>
                    <a:lstStyle/>
                    <a:p>
                      <a:endParaRPr lang="zh-CN" altLang="zh-CN" dirty="0">
                        <a:latin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4356" name="Group 13"/>
                    <p:cNvGrpSpPr/>
                    <p:nvPr/>
                  </p:nvGrpSpPr>
                  <p:grpSpPr>
                    <a:xfrm>
                      <a:off x="3196" y="1372"/>
                      <a:ext cx="2084" cy="2276"/>
                      <a:chOff x="3052" y="1104"/>
                      <a:chExt cx="2084" cy="2276"/>
                    </a:xfrm>
                  </p:grpSpPr>
                  <p:sp>
                    <p:nvSpPr>
                      <p:cNvPr id="14357" name="Line 14"/>
                      <p:cNvSpPr/>
                      <p:nvPr/>
                    </p:nvSpPr>
                    <p:spPr>
                      <a:xfrm flipH="1">
                        <a:off x="3984" y="1935"/>
                        <a:ext cx="296" cy="465"/>
                      </a:xfrm>
                      <a:prstGeom prst="line">
                        <a:avLst/>
                      </a:prstGeom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lg"/>
                      </a:ln>
                    </p:spPr>
                  </p:sp>
                  <p:sp>
                    <p:nvSpPr>
                      <p:cNvPr id="14358" name="Freeform 15"/>
                      <p:cNvSpPr/>
                      <p:nvPr/>
                    </p:nvSpPr>
                    <p:spPr>
                      <a:xfrm>
                        <a:off x="3072" y="1104"/>
                        <a:ext cx="883" cy="844"/>
                      </a:xfrm>
                      <a:custGeom>
                        <a:avLst/>
                        <a:gdLst>
                          <a:gd name="txL" fmla="*/ 0 w 883"/>
                          <a:gd name="txT" fmla="*/ 0 h 844"/>
                          <a:gd name="txR" fmla="*/ 883 w 883"/>
                          <a:gd name="txB" fmla="*/ 844 h 844"/>
                        </a:gdLst>
                        <a:ahLst/>
                        <a:cxnLst>
                          <a:cxn ang="0">
                            <a:pos x="624" y="0"/>
                          </a:cxn>
                          <a:cxn ang="0">
                            <a:pos x="0" y="0"/>
                          </a:cxn>
                          <a:cxn ang="0">
                            <a:pos x="0" y="624"/>
                          </a:cxn>
                          <a:cxn ang="0">
                            <a:pos x="883" y="615"/>
                          </a:cxn>
                          <a:cxn ang="0">
                            <a:pos x="883" y="844"/>
                          </a:cxn>
                        </a:cxnLst>
                        <a:rect l="txL" t="txT" r="txR" b="txB"/>
                        <a:pathLst>
                          <a:path w="883" h="844">
                            <a:moveTo>
                              <a:pt x="624" y="0"/>
                            </a:moveTo>
                            <a:lnTo>
                              <a:pt x="0" y="0"/>
                            </a:lnTo>
                            <a:lnTo>
                              <a:pt x="0" y="624"/>
                            </a:lnTo>
                            <a:lnTo>
                              <a:pt x="883" y="615"/>
                            </a:lnTo>
                            <a:lnTo>
                              <a:pt x="883" y="844"/>
                            </a:lnTo>
                          </a:path>
                        </a:pathLst>
                      </a:custGeom>
                      <a:noFill/>
                      <a:ln w="19050" cap="flat" cmpd="sng">
                        <a:solidFill>
                          <a:schemeClr val="tx1">
                            <a:alpha val="10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lg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359" name="Freeform 16"/>
                      <p:cNvSpPr/>
                      <p:nvPr/>
                    </p:nvSpPr>
                    <p:spPr>
                      <a:xfrm>
                        <a:off x="4272" y="1104"/>
                        <a:ext cx="864" cy="816"/>
                      </a:xfrm>
                      <a:custGeom>
                        <a:avLst/>
                        <a:gdLst>
                          <a:gd name="txL" fmla="*/ 0 w 864"/>
                          <a:gd name="txT" fmla="*/ 0 h 816"/>
                          <a:gd name="txR" fmla="*/ 864 w 864"/>
                          <a:gd name="txB" fmla="*/ 816 h 816"/>
                        </a:gdLst>
                        <a:ahLst/>
                        <a:cxnLst>
                          <a:cxn ang="0">
                            <a:pos x="192" y="0"/>
                          </a:cxn>
                          <a:cxn ang="0">
                            <a:pos x="864" y="0"/>
                          </a:cxn>
                          <a:cxn ang="0">
                            <a:pos x="864" y="576"/>
                          </a:cxn>
                          <a:cxn ang="0">
                            <a:pos x="864" y="624"/>
                          </a:cxn>
                          <a:cxn ang="0">
                            <a:pos x="0" y="624"/>
                          </a:cxn>
                          <a:cxn ang="0">
                            <a:pos x="0" y="816"/>
                          </a:cxn>
                        </a:cxnLst>
                        <a:rect l="txL" t="txT" r="txR" b="txB"/>
                        <a:pathLst>
                          <a:path w="864" h="816">
                            <a:moveTo>
                              <a:pt x="192" y="0"/>
                            </a:moveTo>
                            <a:lnTo>
                              <a:pt x="864" y="0"/>
                            </a:lnTo>
                            <a:lnTo>
                              <a:pt x="864" y="576"/>
                            </a:lnTo>
                            <a:lnTo>
                              <a:pt x="864" y="624"/>
                            </a:lnTo>
                            <a:lnTo>
                              <a:pt x="0" y="624"/>
                            </a:lnTo>
                            <a:lnTo>
                              <a:pt x="0" y="816"/>
                            </a:lnTo>
                          </a:path>
                        </a:pathLst>
                      </a:custGeom>
                      <a:noFill/>
                      <a:ln w="19050" cap="flat" cmpd="sng">
                        <a:solidFill>
                          <a:schemeClr val="tx1">
                            <a:alpha val="10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360" name="Oval 17"/>
                      <p:cNvSpPr/>
                      <p:nvPr/>
                    </p:nvSpPr>
                    <p:spPr>
                      <a:xfrm>
                        <a:off x="3936" y="1920"/>
                        <a:ext cx="48" cy="48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lg"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4361" name="Oval 18"/>
                      <p:cNvSpPr/>
                      <p:nvPr/>
                    </p:nvSpPr>
                    <p:spPr>
                      <a:xfrm>
                        <a:off x="4251" y="1920"/>
                        <a:ext cx="48" cy="48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lg"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4362" name="Oval 19"/>
                      <p:cNvSpPr/>
                      <p:nvPr/>
                    </p:nvSpPr>
                    <p:spPr>
                      <a:xfrm>
                        <a:off x="3936" y="2160"/>
                        <a:ext cx="48" cy="48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lg"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4363" name="Oval 20"/>
                      <p:cNvSpPr/>
                      <p:nvPr/>
                    </p:nvSpPr>
                    <p:spPr>
                      <a:xfrm>
                        <a:off x="4251" y="2160"/>
                        <a:ext cx="48" cy="48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lg"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4364" name="Oval 21"/>
                      <p:cNvSpPr/>
                      <p:nvPr/>
                    </p:nvSpPr>
                    <p:spPr>
                      <a:xfrm>
                        <a:off x="3936" y="2400"/>
                        <a:ext cx="48" cy="48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lg"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4365" name="Oval 22"/>
                      <p:cNvSpPr/>
                      <p:nvPr/>
                    </p:nvSpPr>
                    <p:spPr>
                      <a:xfrm>
                        <a:off x="4251" y="2400"/>
                        <a:ext cx="48" cy="48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lg"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4366" name="Freeform 23"/>
                      <p:cNvSpPr/>
                      <p:nvPr/>
                    </p:nvSpPr>
                    <p:spPr>
                      <a:xfrm>
                        <a:off x="3970" y="1970"/>
                        <a:ext cx="289" cy="460"/>
                      </a:xfrm>
                      <a:custGeom>
                        <a:avLst/>
                        <a:gdLst>
                          <a:gd name="txL" fmla="*/ 0 w 289"/>
                          <a:gd name="txT" fmla="*/ 0 h 460"/>
                          <a:gd name="txR" fmla="*/ 289 w 289"/>
                          <a:gd name="txB" fmla="*/ 460 h 460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111" y="193"/>
                          </a:cxn>
                          <a:cxn ang="0">
                            <a:pos x="156" y="171"/>
                          </a:cxn>
                          <a:cxn ang="0">
                            <a:pos x="207" y="238"/>
                          </a:cxn>
                          <a:cxn ang="0">
                            <a:pos x="170" y="275"/>
                          </a:cxn>
                          <a:cxn ang="0">
                            <a:pos x="289" y="460"/>
                          </a:cxn>
                        </a:cxnLst>
                        <a:rect l="txL" t="txT" r="txR" b="txB"/>
                        <a:pathLst>
                          <a:path w="289" h="460">
                            <a:moveTo>
                              <a:pt x="0" y="0"/>
                            </a:moveTo>
                            <a:lnTo>
                              <a:pt x="111" y="193"/>
                            </a:lnTo>
                            <a:lnTo>
                              <a:pt x="156" y="171"/>
                            </a:lnTo>
                            <a:lnTo>
                              <a:pt x="207" y="238"/>
                            </a:lnTo>
                            <a:lnTo>
                              <a:pt x="170" y="275"/>
                            </a:lnTo>
                            <a:lnTo>
                              <a:pt x="289" y="460"/>
                            </a:lnTo>
                          </a:path>
                        </a:pathLst>
                      </a:custGeom>
                      <a:noFill/>
                      <a:ln w="19050" cap="flat" cmpd="sng">
                        <a:solidFill>
                          <a:schemeClr val="tx1">
                            <a:alpha val="10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lg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4367" name="Group 24"/>
                      <p:cNvGrpSpPr/>
                      <p:nvPr/>
                    </p:nvGrpSpPr>
                    <p:grpSpPr>
                      <a:xfrm>
                        <a:off x="3984" y="1872"/>
                        <a:ext cx="480" cy="288"/>
                        <a:chOff x="3984" y="1872"/>
                        <a:chExt cx="480" cy="288"/>
                      </a:xfrm>
                    </p:grpSpPr>
                    <p:sp>
                      <p:nvSpPr>
                        <p:cNvPr id="14396" name="Line 25"/>
                        <p:cNvSpPr/>
                        <p:nvPr/>
                      </p:nvSpPr>
                      <p:spPr>
                        <a:xfrm flipV="1">
                          <a:off x="3984" y="1872"/>
                          <a:ext cx="192" cy="288"/>
                        </a:xfrm>
                        <a:prstGeom prst="line">
                          <a:avLst/>
                        </a:prstGeom>
                        <a:ln w="19050" cap="flat" cmpd="sng">
                          <a:solidFill>
                            <a:schemeClr val="accent2"/>
                          </a:solidFill>
                          <a:prstDash val="solid"/>
                          <a:headEnd type="none" w="med" len="med"/>
                          <a:tailEnd type="none" w="med" len="lg"/>
                        </a:ln>
                      </p:spPr>
                    </p:sp>
                    <p:sp>
                      <p:nvSpPr>
                        <p:cNvPr id="14397" name="Line 26"/>
                        <p:cNvSpPr/>
                        <p:nvPr/>
                      </p:nvSpPr>
                      <p:spPr>
                        <a:xfrm flipV="1">
                          <a:off x="4272" y="1872"/>
                          <a:ext cx="192" cy="288"/>
                        </a:xfrm>
                        <a:prstGeom prst="line">
                          <a:avLst/>
                        </a:prstGeom>
                        <a:ln w="19050" cap="flat" cmpd="sng">
                          <a:solidFill>
                            <a:schemeClr val="accent2"/>
                          </a:solidFill>
                          <a:prstDash val="solid"/>
                          <a:headEnd type="none" w="med" len="med"/>
                          <a:tailEnd type="none" w="med" len="lg"/>
                        </a:ln>
                      </p:spPr>
                    </p:sp>
                    <p:sp>
                      <p:nvSpPr>
                        <p:cNvPr id="14398" name="Line 27"/>
                        <p:cNvSpPr/>
                        <p:nvPr/>
                      </p:nvSpPr>
                      <p:spPr>
                        <a:xfrm>
                          <a:off x="4080" y="2016"/>
                          <a:ext cx="288" cy="0"/>
                        </a:xfrm>
                        <a:prstGeom prst="line">
                          <a:avLst/>
                        </a:prstGeom>
                        <a:ln w="19050" cap="flat" cmpd="sng">
                          <a:solidFill>
                            <a:schemeClr val="accent2"/>
                          </a:solidFill>
                          <a:prstDash val="solid"/>
                          <a:headEnd type="none" w="med" len="med"/>
                          <a:tailEnd type="none" w="med" len="lg"/>
                        </a:ln>
                      </p:spPr>
                    </p:sp>
                  </p:grpSp>
                  <p:sp>
                    <p:nvSpPr>
                      <p:cNvPr id="14368" name="Freeform 28"/>
                      <p:cNvSpPr/>
                      <p:nvPr/>
                    </p:nvSpPr>
                    <p:spPr>
                      <a:xfrm>
                        <a:off x="3059" y="2185"/>
                        <a:ext cx="867" cy="1074"/>
                      </a:xfrm>
                      <a:custGeom>
                        <a:avLst/>
                        <a:gdLst>
                          <a:gd name="txL" fmla="*/ 0 w 867"/>
                          <a:gd name="txT" fmla="*/ 0 h 1074"/>
                          <a:gd name="txR" fmla="*/ 867 w 867"/>
                          <a:gd name="txB" fmla="*/ 1074 h 1074"/>
                        </a:gdLst>
                        <a:ahLst/>
                        <a:cxnLst>
                          <a:cxn ang="0">
                            <a:pos x="867" y="0"/>
                          </a:cxn>
                          <a:cxn ang="0">
                            <a:pos x="0" y="0"/>
                          </a:cxn>
                          <a:cxn ang="0">
                            <a:pos x="0" y="1074"/>
                          </a:cxn>
                          <a:cxn ang="0">
                            <a:pos x="489" y="1074"/>
                          </a:cxn>
                        </a:cxnLst>
                        <a:rect l="txL" t="txT" r="txR" b="txB"/>
                        <a:pathLst>
                          <a:path w="867" h="1074">
                            <a:moveTo>
                              <a:pt x="867" y="0"/>
                            </a:moveTo>
                            <a:lnTo>
                              <a:pt x="0" y="0"/>
                            </a:lnTo>
                            <a:lnTo>
                              <a:pt x="0" y="1074"/>
                            </a:lnTo>
                            <a:lnTo>
                              <a:pt x="489" y="1074"/>
                            </a:lnTo>
                          </a:path>
                        </a:pathLst>
                      </a:custGeom>
                      <a:noFill/>
                      <a:ln w="19050" cap="flat" cmpd="sng">
                        <a:solidFill>
                          <a:schemeClr val="tx1">
                            <a:alpha val="10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lg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4369" name="Group 29"/>
                      <p:cNvGrpSpPr/>
                      <p:nvPr/>
                    </p:nvGrpSpPr>
                    <p:grpSpPr>
                      <a:xfrm>
                        <a:off x="3552" y="3140"/>
                        <a:ext cx="357" cy="240"/>
                        <a:chOff x="2496" y="3888"/>
                        <a:chExt cx="357" cy="240"/>
                      </a:xfrm>
                    </p:grpSpPr>
                    <p:grpSp>
                      <p:nvGrpSpPr>
                        <p:cNvPr id="14387" name="Group 30"/>
                        <p:cNvGrpSpPr/>
                        <p:nvPr/>
                      </p:nvGrpSpPr>
                      <p:grpSpPr>
                        <a:xfrm>
                          <a:off x="2496" y="3888"/>
                          <a:ext cx="68" cy="240"/>
                          <a:chOff x="2496" y="3888"/>
                          <a:chExt cx="68" cy="240"/>
                        </a:xfrm>
                      </p:grpSpPr>
                      <p:sp>
                        <p:nvSpPr>
                          <p:cNvPr id="14394" name="Line 31"/>
                          <p:cNvSpPr/>
                          <p:nvPr/>
                        </p:nvSpPr>
                        <p:spPr>
                          <a:xfrm>
                            <a:off x="2496" y="3888"/>
                            <a:ext cx="0" cy="240"/>
                          </a:xfrm>
                          <a:prstGeom prst="line">
                            <a:avLst/>
                          </a:prstGeom>
                          <a:ln w="1905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lg"/>
                          </a:ln>
                        </p:spPr>
                      </p:sp>
                      <p:sp>
                        <p:nvSpPr>
                          <p:cNvPr id="14395" name="Line 32"/>
                          <p:cNvSpPr/>
                          <p:nvPr/>
                        </p:nvSpPr>
                        <p:spPr>
                          <a:xfrm>
                            <a:off x="2564" y="3970"/>
                            <a:ext cx="0" cy="96"/>
                          </a:xfrm>
                          <a:prstGeom prst="line">
                            <a:avLst/>
                          </a:prstGeom>
                          <a:ln w="1905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lg"/>
                          </a:ln>
                        </p:spPr>
                      </p:sp>
                    </p:grpSp>
                    <p:grpSp>
                      <p:nvGrpSpPr>
                        <p:cNvPr id="14388" name="Group 33"/>
                        <p:cNvGrpSpPr/>
                        <p:nvPr/>
                      </p:nvGrpSpPr>
                      <p:grpSpPr>
                        <a:xfrm>
                          <a:off x="2641" y="3888"/>
                          <a:ext cx="68" cy="240"/>
                          <a:chOff x="2496" y="3888"/>
                          <a:chExt cx="68" cy="240"/>
                        </a:xfrm>
                      </p:grpSpPr>
                      <p:sp>
                        <p:nvSpPr>
                          <p:cNvPr id="14392" name="Line 34"/>
                          <p:cNvSpPr/>
                          <p:nvPr/>
                        </p:nvSpPr>
                        <p:spPr>
                          <a:xfrm>
                            <a:off x="2496" y="3888"/>
                            <a:ext cx="0" cy="240"/>
                          </a:xfrm>
                          <a:prstGeom prst="line">
                            <a:avLst/>
                          </a:prstGeom>
                          <a:ln w="1905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lg"/>
                          </a:ln>
                        </p:spPr>
                      </p:sp>
                      <p:sp>
                        <p:nvSpPr>
                          <p:cNvPr id="14393" name="Line 35"/>
                          <p:cNvSpPr/>
                          <p:nvPr/>
                        </p:nvSpPr>
                        <p:spPr>
                          <a:xfrm>
                            <a:off x="2564" y="3970"/>
                            <a:ext cx="0" cy="96"/>
                          </a:xfrm>
                          <a:prstGeom prst="line">
                            <a:avLst/>
                          </a:prstGeom>
                          <a:ln w="1905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lg"/>
                          </a:ln>
                        </p:spPr>
                      </p:sp>
                    </p:grpSp>
                    <p:grpSp>
                      <p:nvGrpSpPr>
                        <p:cNvPr id="14389" name="Group 36"/>
                        <p:cNvGrpSpPr/>
                        <p:nvPr/>
                      </p:nvGrpSpPr>
                      <p:grpSpPr>
                        <a:xfrm>
                          <a:off x="2785" y="3888"/>
                          <a:ext cx="68" cy="240"/>
                          <a:chOff x="2496" y="3888"/>
                          <a:chExt cx="68" cy="240"/>
                        </a:xfrm>
                      </p:grpSpPr>
                      <p:sp>
                        <p:nvSpPr>
                          <p:cNvPr id="14390" name="Line 37"/>
                          <p:cNvSpPr/>
                          <p:nvPr/>
                        </p:nvSpPr>
                        <p:spPr>
                          <a:xfrm>
                            <a:off x="2496" y="3888"/>
                            <a:ext cx="0" cy="240"/>
                          </a:xfrm>
                          <a:prstGeom prst="line">
                            <a:avLst/>
                          </a:prstGeom>
                          <a:ln w="1905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lg"/>
                          </a:ln>
                        </p:spPr>
                      </p:sp>
                      <p:sp>
                        <p:nvSpPr>
                          <p:cNvPr id="14391" name="Line 38"/>
                          <p:cNvSpPr/>
                          <p:nvPr/>
                        </p:nvSpPr>
                        <p:spPr>
                          <a:xfrm>
                            <a:off x="2564" y="3970"/>
                            <a:ext cx="0" cy="96"/>
                          </a:xfrm>
                          <a:prstGeom prst="line">
                            <a:avLst/>
                          </a:prstGeom>
                          <a:ln w="19050" cap="flat" cmpd="sng">
                            <a:solidFill>
                              <a:schemeClr val="tx1"/>
                            </a:solidFill>
                            <a:prstDash val="solid"/>
                            <a:headEnd type="none" w="med" len="med"/>
                            <a:tailEnd type="none" w="med" len="lg"/>
                          </a:ln>
                        </p:spPr>
                      </p:sp>
                    </p:grpSp>
                  </p:grpSp>
                  <p:sp>
                    <p:nvSpPr>
                      <p:cNvPr id="14370" name="Freeform 39"/>
                      <p:cNvSpPr/>
                      <p:nvPr/>
                    </p:nvSpPr>
                    <p:spPr>
                      <a:xfrm>
                        <a:off x="4289" y="2185"/>
                        <a:ext cx="367" cy="791"/>
                      </a:xfrm>
                      <a:custGeom>
                        <a:avLst/>
                        <a:gdLst>
                          <a:gd name="txL" fmla="*/ 0 w 362"/>
                          <a:gd name="txT" fmla="*/ 0 h 734"/>
                          <a:gd name="txR" fmla="*/ 362 w 362"/>
                          <a:gd name="txB" fmla="*/ 734 h 734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382" y="0"/>
                          </a:cxn>
                          <a:cxn ang="0">
                            <a:pos x="382" y="989"/>
                          </a:cxn>
                        </a:cxnLst>
                        <a:rect l="txL" t="txT" r="txR" b="txB"/>
                        <a:pathLst>
                          <a:path w="362" h="734">
                            <a:moveTo>
                              <a:pt x="0" y="0"/>
                            </a:moveTo>
                            <a:lnTo>
                              <a:pt x="362" y="0"/>
                            </a:lnTo>
                            <a:lnTo>
                              <a:pt x="362" y="734"/>
                            </a:lnTo>
                          </a:path>
                        </a:pathLst>
                      </a:custGeom>
                      <a:noFill/>
                      <a:ln w="19050" cap="flat" cmpd="sng">
                        <a:solidFill>
                          <a:schemeClr val="tx1">
                            <a:alpha val="10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stealth" w="med" len="lg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371" name="Rectangle 40"/>
                      <p:cNvSpPr/>
                      <p:nvPr/>
                    </p:nvSpPr>
                    <p:spPr>
                      <a:xfrm>
                        <a:off x="4368" y="2976"/>
                        <a:ext cx="528" cy="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lg"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dirty="0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4372" name="Line 41"/>
                      <p:cNvSpPr/>
                      <p:nvPr/>
                    </p:nvSpPr>
                    <p:spPr>
                      <a:xfrm flipH="1">
                        <a:off x="3072" y="3024"/>
                        <a:ext cx="1296" cy="0"/>
                      </a:xfrm>
                      <a:prstGeom prst="line">
                        <a:avLst/>
                      </a:prstGeom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lg"/>
                      </a:ln>
                    </p:spPr>
                  </p:sp>
                  <p:sp>
                    <p:nvSpPr>
                      <p:cNvPr id="14373" name="Line 42"/>
                      <p:cNvSpPr/>
                      <p:nvPr/>
                    </p:nvSpPr>
                    <p:spPr>
                      <a:xfrm flipH="1">
                        <a:off x="3052" y="2715"/>
                        <a:ext cx="692" cy="5"/>
                      </a:xfrm>
                      <a:prstGeom prst="line">
                        <a:avLst/>
                      </a:prstGeom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lg"/>
                      </a:ln>
                    </p:spPr>
                  </p:sp>
                  <p:sp>
                    <p:nvSpPr>
                      <p:cNvPr id="14374" name="Line 43"/>
                      <p:cNvSpPr/>
                      <p:nvPr/>
                    </p:nvSpPr>
                    <p:spPr>
                      <a:xfrm>
                        <a:off x="3984" y="2736"/>
                        <a:ext cx="672" cy="0"/>
                      </a:xfrm>
                      <a:prstGeom prst="line">
                        <a:avLst/>
                      </a:prstGeom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lg"/>
                      </a:ln>
                    </p:spPr>
                  </p:sp>
                  <p:grpSp>
                    <p:nvGrpSpPr>
                      <p:cNvPr id="14375" name="Group 44"/>
                      <p:cNvGrpSpPr/>
                      <p:nvPr/>
                    </p:nvGrpSpPr>
                    <p:grpSpPr>
                      <a:xfrm>
                        <a:off x="4539" y="2352"/>
                        <a:ext cx="240" cy="240"/>
                        <a:chOff x="4539" y="2352"/>
                        <a:chExt cx="240" cy="240"/>
                      </a:xfrm>
                    </p:grpSpPr>
                    <p:sp>
                      <p:nvSpPr>
                        <p:cNvPr id="14385" name="Oval 45"/>
                        <p:cNvSpPr/>
                        <p:nvPr/>
                      </p:nvSpPr>
                      <p:spPr>
                        <a:xfrm>
                          <a:off x="4539" y="2352"/>
                          <a:ext cx="240" cy="24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1905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lg"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zh-CN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graphicFrame>
                      <p:nvGraphicFramePr>
                        <p:cNvPr id="14386" name="Object 46"/>
                        <p:cNvGraphicFramePr>
                          <a:graphicFrameLocks/>
                        </p:cNvGraphicFramePr>
                        <p:nvPr/>
                      </p:nvGraphicFramePr>
                      <p:xfrm>
                        <a:off x="4595" y="2414"/>
                        <a:ext cx="120" cy="128"/>
                      </p:xfrm>
                      <a:graphic>
                        <a:graphicData uri="http://schemas.openxmlformats.org/presentationml/2006/ole">
                          <p:oleObj spid="_x0000_s31746" r:id="rId5" imgW="380835" imgH="406224" progId="Equation.3">
                            <p:embed/>
                          </p:oleObj>
                        </a:graphicData>
                      </a:graphic>
                    </p:graphicFrame>
                  </p:grpSp>
                  <p:grpSp>
                    <p:nvGrpSpPr>
                      <p:cNvPr id="14376" name="Group 47"/>
                      <p:cNvGrpSpPr/>
                      <p:nvPr/>
                    </p:nvGrpSpPr>
                    <p:grpSpPr>
                      <a:xfrm>
                        <a:off x="3744" y="2592"/>
                        <a:ext cx="240" cy="240"/>
                        <a:chOff x="3744" y="2592"/>
                        <a:chExt cx="240" cy="240"/>
                      </a:xfrm>
                    </p:grpSpPr>
                    <p:sp>
                      <p:nvSpPr>
                        <p:cNvPr id="14383" name="Oval 48"/>
                        <p:cNvSpPr/>
                        <p:nvPr/>
                      </p:nvSpPr>
                      <p:spPr>
                        <a:xfrm>
                          <a:off x="3744" y="2592"/>
                          <a:ext cx="240" cy="240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1905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lg"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zh-CN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graphicFrame>
                      <p:nvGraphicFramePr>
                        <p:cNvPr id="14384" name="Object 49"/>
                        <p:cNvGraphicFramePr>
                          <a:graphicFrameLocks/>
                        </p:cNvGraphicFramePr>
                        <p:nvPr/>
                      </p:nvGraphicFramePr>
                      <p:xfrm>
                        <a:off x="3812" y="2656"/>
                        <a:ext cx="123" cy="124"/>
                      </p:xfrm>
                      <a:graphic>
                        <a:graphicData uri="http://schemas.openxmlformats.org/presentationml/2006/ole">
                          <p:oleObj spid="_x0000_s31745" r:id="rId6" imgW="393529" imgH="393529" progId="Equation.3">
                            <p:embed/>
                          </p:oleObj>
                        </a:graphicData>
                      </a:graphic>
                    </p:graphicFrame>
                  </p:grpSp>
                  <p:sp>
                    <p:nvSpPr>
                      <p:cNvPr id="14377" name="Freeform 50"/>
                      <p:cNvSpPr/>
                      <p:nvPr/>
                    </p:nvSpPr>
                    <p:spPr>
                      <a:xfrm>
                        <a:off x="4608" y="3024"/>
                        <a:ext cx="480" cy="240"/>
                      </a:xfrm>
                      <a:custGeom>
                        <a:avLst/>
                        <a:gdLst>
                          <a:gd name="txL" fmla="*/ 0 w 480"/>
                          <a:gd name="txT" fmla="*/ 0 h 240"/>
                          <a:gd name="txR" fmla="*/ 480 w 480"/>
                          <a:gd name="txB" fmla="*/ 240 h 240"/>
                        </a:gdLst>
                        <a:ahLst/>
                        <a:cxnLst>
                          <a:cxn ang="0">
                            <a:pos x="288" y="0"/>
                          </a:cxn>
                          <a:cxn ang="0">
                            <a:pos x="480" y="0"/>
                          </a:cxn>
                          <a:cxn ang="0">
                            <a:pos x="480" y="240"/>
                          </a:cxn>
                          <a:cxn ang="0">
                            <a:pos x="0" y="240"/>
                          </a:cxn>
                        </a:cxnLst>
                        <a:rect l="txL" t="txT" r="txR" b="txB"/>
                        <a:pathLst>
                          <a:path w="480" h="240">
                            <a:moveTo>
                              <a:pt x="288" y="0"/>
                            </a:moveTo>
                            <a:lnTo>
                              <a:pt x="480" y="0"/>
                            </a:lnTo>
                            <a:lnTo>
                              <a:pt x="480" y="240"/>
                            </a:lnTo>
                            <a:lnTo>
                              <a:pt x="0" y="240"/>
                            </a:lnTo>
                          </a:path>
                        </a:pathLst>
                      </a:custGeom>
                      <a:noFill/>
                      <a:ln w="19050" cap="flat" cmpd="sng">
                        <a:solidFill>
                          <a:schemeClr val="tx1">
                            <a:alpha val="100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lg"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378" name="Line 51"/>
                      <p:cNvSpPr/>
                      <p:nvPr/>
                    </p:nvSpPr>
                    <p:spPr>
                      <a:xfrm>
                        <a:off x="3909" y="3264"/>
                        <a:ext cx="480" cy="0"/>
                      </a:xfrm>
                      <a:prstGeom prst="line">
                        <a:avLst/>
                      </a:prstGeom>
                      <a:ln w="1905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lg"/>
                      </a:ln>
                    </p:spPr>
                  </p:sp>
                  <p:grpSp>
                    <p:nvGrpSpPr>
                      <p:cNvPr id="14379" name="Group 52"/>
                      <p:cNvGrpSpPr/>
                      <p:nvPr/>
                    </p:nvGrpSpPr>
                    <p:grpSpPr>
                      <a:xfrm>
                        <a:off x="4368" y="3134"/>
                        <a:ext cx="254" cy="158"/>
                        <a:chOff x="4368" y="3134"/>
                        <a:chExt cx="254" cy="158"/>
                      </a:xfrm>
                    </p:grpSpPr>
                    <p:sp>
                      <p:nvSpPr>
                        <p:cNvPr id="14380" name="Oval 53"/>
                        <p:cNvSpPr/>
                        <p:nvPr/>
                      </p:nvSpPr>
                      <p:spPr>
                        <a:xfrm>
                          <a:off x="4368" y="3244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rgbClr val="FF9900"/>
                        </a:solidFill>
                        <a:ln w="1905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lg"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zh-CN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4381" name="Oval 54"/>
                        <p:cNvSpPr/>
                        <p:nvPr/>
                      </p:nvSpPr>
                      <p:spPr>
                        <a:xfrm>
                          <a:off x="4574" y="3243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rgbClr val="FF9900"/>
                        </a:solidFill>
                        <a:ln w="1905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lg"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zh-CN" dirty="0"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4382" name="Line 55"/>
                        <p:cNvSpPr/>
                        <p:nvPr/>
                      </p:nvSpPr>
                      <p:spPr>
                        <a:xfrm flipV="1">
                          <a:off x="4407" y="3134"/>
                          <a:ext cx="178" cy="118"/>
                        </a:xfrm>
                        <a:prstGeom prst="line">
                          <a:avLst/>
                        </a:prstGeom>
                        <a:ln w="1905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lg"/>
                        </a:ln>
                      </p:spPr>
                    </p:sp>
                  </p:grpSp>
                </p:grpSp>
              </p:grpSp>
              <p:sp>
                <p:nvSpPr>
                  <p:cNvPr id="14352" name="Text Box 56"/>
                  <p:cNvSpPr txBox="1"/>
                  <p:nvPr/>
                </p:nvSpPr>
                <p:spPr>
                  <a:xfrm>
                    <a:off x="2928" y="1036"/>
                    <a:ext cx="528" cy="641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400" b="1" dirty="0">
                        <a:solidFill>
                          <a:srgbClr val="FF3300"/>
                        </a:solidFill>
                        <a:latin typeface="Century Schoolbook" pitchFamily="18" charset="0"/>
                        <a:ea typeface="楷体_GB2312" panose="02010609030101010101" charset="-122"/>
                      </a:rPr>
                      <a:t>阳极</a:t>
                    </a:r>
                  </a:p>
                </p:txBody>
              </p:sp>
              <p:sp>
                <p:nvSpPr>
                  <p:cNvPr id="14353" name="Text Box 57"/>
                  <p:cNvSpPr txBox="1"/>
                  <p:nvPr/>
                </p:nvSpPr>
                <p:spPr>
                  <a:xfrm>
                    <a:off x="5088" y="1036"/>
                    <a:ext cx="528" cy="641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400" b="1" dirty="0">
                        <a:solidFill>
                          <a:srgbClr val="FF3300"/>
                        </a:solidFill>
                        <a:latin typeface="Century Schoolbook" pitchFamily="18" charset="0"/>
                        <a:ea typeface="楷体_GB2312" panose="02010609030101010101" charset="-122"/>
                      </a:rPr>
                      <a:t>阴极</a:t>
                    </a:r>
                  </a:p>
                </p:txBody>
              </p:sp>
            </p:grpSp>
          </p:grpSp>
        </p:grpSp>
      </p:grpSp>
      <p:sp>
        <p:nvSpPr>
          <p:cNvPr id="10299" name="Text Box 59"/>
          <p:cNvSpPr txBox="1"/>
          <p:nvPr/>
        </p:nvSpPr>
        <p:spPr>
          <a:xfrm>
            <a:off x="410845" y="2908300"/>
            <a:ext cx="5257800" cy="126047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当 </a:t>
            </a:r>
            <a:r>
              <a:rPr lang="en-US" altLang="zh-CN" sz="2400" b="1" i="1" dirty="0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K</a:t>
            </a:r>
            <a:r>
              <a:rPr lang="zh-CN" altLang="en-US" sz="2400" b="1" dirty="0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400" b="1" i="1" dirty="0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 </a:t>
            </a:r>
            <a:r>
              <a:rPr lang="zh-CN" altLang="zh-CN" sz="2400" b="1" dirty="0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间加反向电压，光电子克服电场力作功，当电压达到某一值 </a:t>
            </a:r>
            <a:r>
              <a:rPr lang="en-US" altLang="zh-CN" sz="2400" b="1" i="1" dirty="0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U</a:t>
            </a:r>
            <a:r>
              <a:rPr lang="en-US" altLang="zh-CN" sz="2400" b="1" baseline="-25000" dirty="0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 </a:t>
            </a:r>
            <a:r>
              <a:rPr lang="zh-CN" altLang="zh-CN" sz="2400" b="1" dirty="0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时，光电流恰为</a:t>
            </a:r>
            <a:r>
              <a:rPr lang="en-US" altLang="zh-CN" sz="2400" b="1" dirty="0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lang="zh-CN" altLang="en-US" sz="2400" b="1" dirty="0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 </a:t>
            </a:r>
            <a:r>
              <a:rPr lang="en-US" altLang="zh-CN" sz="2400" b="1" i="1" dirty="0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U</a:t>
            </a:r>
            <a:r>
              <a:rPr lang="en-US" altLang="zh-CN" sz="2400" b="1" baseline="-25000" dirty="0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2400" b="1" dirty="0"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称遏止电压。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8" grpId="0"/>
      <p:bldP spid="1029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91309518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88307140"/>
  <p:tag name="KSO_WM_UNIT_PLACING_PICTURE_USER_VIEWPORT" val="{&quot;height&quot;:4844,&quot;width&quot;:3702}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897822148"/>
  <p:tag name="KSO_WM_UNIT_PLACING_PICTURE_USER_VIEWPORT" val="{&quot;height&quot;:6366,&quot;width&quot;:4577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937</Words>
  <Application>WPS 演示</Application>
  <PresentationFormat>全屏显示(16:9)</PresentationFormat>
  <Paragraphs>102</Paragraphs>
  <Slides>24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1_Office 主题​​</vt:lpstr>
      <vt:lpstr>Microsoft 公式 3.0</vt:lpstr>
      <vt:lpstr>光电效应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ccpit</cp:lastModifiedBy>
  <cp:revision>39</cp:revision>
  <dcterms:created xsi:type="dcterms:W3CDTF">2020-02-01T11:21:00Z</dcterms:created>
  <dcterms:modified xsi:type="dcterms:W3CDTF">2020-02-07T06:43:05Z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