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85" r:id="rId5"/>
    <p:sldId id="286" r:id="rId6"/>
    <p:sldId id="287" r:id="rId7"/>
    <p:sldId id="288" r:id="rId8"/>
    <p:sldId id="289" r:id="rId9"/>
    <p:sldId id="272" r:id="rId10"/>
    <p:sldId id="273" r:id="rId11"/>
    <p:sldId id="292" r:id="rId12"/>
    <p:sldId id="293" r:id="rId13"/>
    <p:sldId id="274" r:id="rId14"/>
    <p:sldId id="275" r:id="rId15"/>
    <p:sldId id="277" r:id="rId16"/>
    <p:sldId id="294" r:id="rId17"/>
    <p:sldId id="280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81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42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emf"/><Relationship Id="rId3" Type="http://schemas.openxmlformats.org/officeDocument/2006/relationships/oleObject" Target="../embeddings/oleObject17.bin"/><Relationship Id="rId2" Type="http://schemas.openxmlformats.org/officeDocument/2006/relationships/image" Target="NULL" TargetMode="Externa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9.emf"/><Relationship Id="rId1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5.e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e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2.e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image" Target="../media/image39.emf"/><Relationship Id="rId7" Type="http://schemas.openxmlformats.org/officeDocument/2006/relationships/oleObject" Target="../embeddings/oleObject29.bin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7.e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36.emf"/><Relationship Id="rId16" Type="http://schemas.openxmlformats.org/officeDocument/2006/relationships/vmlDrawing" Target="../drawings/vmlDrawing14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42.emf"/><Relationship Id="rId13" Type="http://schemas.openxmlformats.org/officeDocument/2006/relationships/oleObject" Target="../embeddings/oleObject32.bin"/><Relationship Id="rId12" Type="http://schemas.openxmlformats.org/officeDocument/2006/relationships/image" Target="../media/image41.emf"/><Relationship Id="rId11" Type="http://schemas.openxmlformats.org/officeDocument/2006/relationships/oleObject" Target="../embeddings/oleObject31.bin"/><Relationship Id="rId10" Type="http://schemas.openxmlformats.org/officeDocument/2006/relationships/image" Target="../media/image40.emf"/><Relationship Id="rId1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1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44.emf"/><Relationship Id="rId1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1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e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48.emf"/><Relationship Id="rId1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8.xml"/><Relationship Id="rId2" Type="http://schemas.openxmlformats.org/officeDocument/2006/relationships/image" Target="../media/image51.jpeg"/><Relationship Id="rId1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6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光学实验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张国玉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2701925" y="930275"/>
            <a:ext cx="2913380" cy="2374900"/>
            <a:chOff x="4111" y="2443"/>
            <a:chExt cx="4588" cy="3740"/>
          </a:xfrm>
        </p:grpSpPr>
        <p:sp>
          <p:nvSpPr>
            <p:cNvPr id="17" name="椭圆 16"/>
            <p:cNvSpPr/>
            <p:nvPr/>
          </p:nvSpPr>
          <p:spPr>
            <a:xfrm>
              <a:off x="4693" y="2549"/>
              <a:ext cx="3635" cy="36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60000"/>
                      <a:lumOff val="4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91130" y="923290"/>
            <a:ext cx="2913380" cy="2386330"/>
            <a:chOff x="4111" y="2443"/>
            <a:chExt cx="4588" cy="3758"/>
          </a:xfrm>
        </p:grpSpPr>
        <p:sp>
          <p:nvSpPr>
            <p:cNvPr id="3" name="椭圆 2"/>
            <p:cNvSpPr/>
            <p:nvPr/>
          </p:nvSpPr>
          <p:spPr>
            <a:xfrm>
              <a:off x="4693" y="2566"/>
              <a:ext cx="3635" cy="36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4760" y="475615"/>
            <a:ext cx="6655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思考：能利用全反射现象测半圆形玻璃砖的折射率吗？如何测？怎样找到临界角？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637530" y="180022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6210" y="329882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1260" y="179260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7990" y="177165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40940" y="2145030"/>
            <a:ext cx="3463925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224020" y="1125220"/>
            <a:ext cx="13970" cy="1822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923030" y="243649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弧形 39"/>
          <p:cNvSpPr/>
          <p:nvPr/>
        </p:nvSpPr>
        <p:spPr>
          <a:xfrm rot="5220000" flipV="1">
            <a:off x="4141470" y="2252980"/>
            <a:ext cx="146050" cy="2647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48105" y="4216400"/>
            <a:ext cx="6655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思考：你还有测半圆形玻璃砖的折射率的方法吗？如何测？</a:t>
            </a: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 rot="0" flipV="1">
            <a:off x="2559050" y="2178685"/>
            <a:ext cx="1647190" cy="1829435"/>
            <a:chOff x="7752" y="1863"/>
            <a:chExt cx="1492" cy="1358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311" y="2355"/>
              <a:ext cx="933" cy="86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 rot="0">
            <a:off x="4225290" y="2158365"/>
            <a:ext cx="1647190" cy="1829435"/>
            <a:chOff x="7752" y="1863"/>
            <a:chExt cx="1492" cy="1358"/>
          </a:xfrm>
        </p:grpSpPr>
        <p:cxnSp>
          <p:nvCxnSpPr>
            <p:cNvPr id="45" name="直接箭头连接符 44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311" y="2355"/>
              <a:ext cx="933" cy="86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弧形 46"/>
          <p:cNvSpPr/>
          <p:nvPr/>
        </p:nvSpPr>
        <p:spPr>
          <a:xfrm rot="16380000" flipH="1" flipV="1">
            <a:off x="4192905" y="2261235"/>
            <a:ext cx="146050" cy="2647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040" y="170815"/>
            <a:ext cx="7647940" cy="1545590"/>
          </a:xfrm>
        </p:spPr>
        <p:txBody>
          <a:bodyPr>
            <a:normAutofit fontScale="70000"/>
          </a:bodyPr>
          <a:lstStyle/>
          <a:p>
            <a:pPr marL="0" indent="0"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例如：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利用插针法可以测量半圆柱形玻璃砖的折射率。实验方法如下：在白纸上做一直线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MN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，并做出它的一条垂线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AB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，将半圆柱形玻璃砖（底面的圆心为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）放在白纸上，使它的直边与直线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MN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对齐，把半圆的边缘描在纸上。在垂线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AB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上插两个大头针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18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en-US" altLang="zh-CN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，然后在半圆柱形玻璃砖的右侧插上适量的大头针，可以确定通过玻璃砖后的光路，从而求出玻璃的折射率。实验室中提供的器材除了半圆柱形玻璃砖、木板和大头针外，还有量角器等。</a:t>
            </a:r>
            <a:endParaRPr lang="zh-CN" altLang="en-US" sz="1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2386965" y="2219960"/>
            <a:ext cx="2913380" cy="2374900"/>
            <a:chOff x="4111" y="2443"/>
            <a:chExt cx="4588" cy="3740"/>
          </a:xfrm>
        </p:grpSpPr>
        <p:sp>
          <p:nvSpPr>
            <p:cNvPr id="17" name="椭圆 16"/>
            <p:cNvSpPr/>
            <p:nvPr/>
          </p:nvSpPr>
          <p:spPr>
            <a:xfrm>
              <a:off x="4693" y="2549"/>
              <a:ext cx="3635" cy="36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60000"/>
                      <a:lumOff val="4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6200000">
            <a:off x="2386965" y="2219325"/>
            <a:ext cx="2913380" cy="2375535"/>
            <a:chOff x="4111" y="2443"/>
            <a:chExt cx="4588" cy="3741"/>
          </a:xfrm>
        </p:grpSpPr>
        <p:sp>
          <p:nvSpPr>
            <p:cNvPr id="3" name="椭圆 2"/>
            <p:cNvSpPr/>
            <p:nvPr/>
          </p:nvSpPr>
          <p:spPr>
            <a:xfrm>
              <a:off x="4710" y="2549"/>
              <a:ext cx="3635" cy="36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119630" y="225234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1680" y="424053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24705" y="217551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87090" y="171640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 rot="10800000">
            <a:off x="3283585" y="315087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>
            <a:endCxn id="13" idx="3"/>
          </p:cNvCxnSpPr>
          <p:nvPr/>
        </p:nvCxnSpPr>
        <p:spPr>
          <a:xfrm flipV="1">
            <a:off x="3898900" y="1900555"/>
            <a:ext cx="3175" cy="2877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 rot="13020000" flipH="1">
            <a:off x="2546350" y="2214880"/>
            <a:ext cx="1203960" cy="881380"/>
            <a:chOff x="7752" y="1863"/>
            <a:chExt cx="1661" cy="1508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 rot="240000">
            <a:off x="5984875" y="3431540"/>
            <a:ext cx="58420" cy="102870"/>
            <a:chOff x="8116" y="1583"/>
            <a:chExt cx="92" cy="162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8120" y="1587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8116" y="1583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5217795" y="247586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80840" y="2668270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弧形 39"/>
          <p:cNvSpPr/>
          <p:nvPr/>
        </p:nvSpPr>
        <p:spPr>
          <a:xfrm rot="10980000">
            <a:off x="4471035" y="2633345"/>
            <a:ext cx="109220" cy="1651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9080000" flipV="1">
            <a:off x="4827270" y="256159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240000">
            <a:off x="2797175" y="2636520"/>
            <a:ext cx="58420" cy="102870"/>
            <a:chOff x="8116" y="1583"/>
            <a:chExt cx="92" cy="162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8120" y="1587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8116" y="1583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rot="240000">
            <a:off x="3510915" y="2622550"/>
            <a:ext cx="58420" cy="102870"/>
            <a:chOff x="8116" y="1583"/>
            <a:chExt cx="92" cy="162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8120" y="1587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8116" y="1583"/>
              <a:ext cx="88" cy="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3020000" flipH="1">
            <a:off x="3939540" y="2365375"/>
            <a:ext cx="765175" cy="587375"/>
            <a:chOff x="7752" y="1863"/>
            <a:chExt cx="1661" cy="1508"/>
          </a:xfrm>
        </p:grpSpPr>
        <p:cxnSp>
          <p:nvCxnSpPr>
            <p:cNvPr id="35" name="直接箭头连接符 34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flipV="1">
            <a:off x="3898900" y="2180590"/>
            <a:ext cx="1546225" cy="11766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4695825" y="2904490"/>
            <a:ext cx="1599565" cy="408305"/>
            <a:chOff x="7395" y="4574"/>
            <a:chExt cx="2519" cy="643"/>
          </a:xfrm>
        </p:grpSpPr>
        <p:cxnSp>
          <p:nvCxnSpPr>
            <p:cNvPr id="42" name="直接箭头连接符 41"/>
            <p:cNvCxnSpPr/>
            <p:nvPr/>
          </p:nvCxnSpPr>
          <p:spPr>
            <a:xfrm rot="13020000" flipH="1">
              <a:off x="7395" y="4574"/>
              <a:ext cx="1595" cy="7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13020000" flipH="1">
              <a:off x="8126" y="5137"/>
              <a:ext cx="1788" cy="8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2656205" y="224599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283585" y="224599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046470" y="303657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119630" y="225298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180840" y="266890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弧形 62"/>
          <p:cNvSpPr/>
          <p:nvPr/>
        </p:nvSpPr>
        <p:spPr>
          <a:xfrm rot="10980000">
            <a:off x="4471035" y="2633980"/>
            <a:ext cx="109220" cy="1651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5865" y="597535"/>
            <a:ext cx="7434580" cy="1602105"/>
          </a:xfrm>
        </p:spPr>
        <p:txBody>
          <a:bodyPr>
            <a:normAutofit fontScale="90000"/>
          </a:bodyPr>
          <a:lstStyle/>
          <a:p>
            <a:pPr marL="301625" indent="-301625" eaLnBrk="0" hangingPunct="0">
              <a:buFontTx/>
              <a:buNone/>
            </a:pP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①某学生用上述方法测量玻璃的折射率，在他画出的垂线AB上插P1、P2两枚大头针，但在半圆柱形玻璃砖右侧的区域内，不管眼睛放在何处，都无法透过玻璃砖同时看到</a:t>
            </a:r>
            <a:r>
              <a:rPr lang="zh-CN" altLang="en-US" sz="1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18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18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的像，原因是_______，他应该采取的措施是_________。</a:t>
            </a:r>
            <a:endParaRPr lang="zh-CN" altLang="en-US" sz="1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1625" indent="-301625" eaLnBrk="0" hangingPunct="0">
              <a:buFontTx/>
              <a:buNone/>
            </a:pPr>
            <a:endParaRPr lang="zh-CN" altLang="en-US" sz="1500" b="1">
              <a:latin typeface="Times New Roman" panose="02020603050405020304" pitchFamily="18" charset="0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70" y="2948940"/>
            <a:ext cx="174815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385570" y="2044065"/>
            <a:ext cx="7254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0980" indent="-220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b="1">
                <a:ea typeface="黑体" panose="02010609060101010101" charset="-122"/>
              </a:rPr>
              <a:t>②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请在半圆柱形玻璃砖的右侧估计所插大头针的可能位置，并用“</a:t>
            </a:r>
            <a:r>
              <a:rPr lang="en-US" altLang="zh-CN" b="1">
                <a:latin typeface="宋体" panose="02010600030101010101" pitchFamily="2" charset="-122"/>
                <a:cs typeface="宋体" panose="02010600030101010101" pitchFamily="2" charset="-122"/>
              </a:rPr>
              <a:t>×”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表示，做出光路图。为了计算折射率，应该测量的量（在光路图上标出），有：</a:t>
            </a:r>
            <a:r>
              <a:rPr lang="en-US" altLang="zh-CN" b="1" u="sng">
                <a:latin typeface="宋体" panose="02010600030101010101" pitchFamily="2" charset="-122"/>
                <a:cs typeface="宋体" panose="02010600030101010101" pitchFamily="2" charset="-122"/>
              </a:rPr>
              <a:t>___________</a:t>
            </a:r>
            <a:r>
              <a:rPr lang="zh-CN" altLang="en-US" b="1">
                <a:latin typeface="宋体" panose="02010600030101010101" pitchFamily="2" charset="-122"/>
                <a:cs typeface="宋体" panose="02010600030101010101" pitchFamily="2" charset="-122"/>
              </a:rPr>
              <a:t>，计算折射率的公式是</a:t>
            </a:r>
            <a:r>
              <a:rPr lang="en-US" altLang="zh-CN" b="1">
                <a:latin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lang="zh-CN" altLang="en-US" sz="1500" b="1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5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88486" name="Rectangle 6"/>
          <p:cNvSpPr>
            <a:spLocks noChangeArrowheads="1"/>
          </p:cNvSpPr>
          <p:nvPr/>
        </p:nvSpPr>
        <p:spPr bwMode="auto">
          <a:xfrm>
            <a:off x="1871663" y="4180642"/>
            <a:ext cx="2970610" cy="22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CN" altLang="en-US" sz="875" u="sng" dirty="0">
                <a:solidFill>
                  <a:srgbClr val="CC0000"/>
                </a:solidFill>
              </a:rPr>
              <a:t>发生全反射</a:t>
            </a:r>
            <a:r>
              <a:rPr lang="zh-CN" altLang="en-US" sz="875" dirty="0">
                <a:solidFill>
                  <a:srgbClr val="CC0000"/>
                </a:solidFill>
              </a:rPr>
              <a:t>，</a:t>
            </a:r>
            <a:r>
              <a:rPr lang="zh-CN" altLang="en-US" sz="875" u="sng" dirty="0">
                <a:solidFill>
                  <a:srgbClr val="CC0000"/>
                </a:solidFill>
              </a:rPr>
              <a:t>玻璃砖上移</a:t>
            </a:r>
            <a:r>
              <a:rPr lang="zh-CN" altLang="en-US" sz="875" dirty="0">
                <a:solidFill>
                  <a:srgbClr val="CC0000"/>
                </a:solidFill>
              </a:rPr>
              <a:t> </a:t>
            </a:r>
            <a:r>
              <a:rPr lang="en-US" altLang="zh-CN" sz="875" dirty="0">
                <a:solidFill>
                  <a:srgbClr val="CC0000"/>
                </a:solidFill>
              </a:rPr>
              <a:t>,</a:t>
            </a:r>
            <a:r>
              <a:rPr lang="zh-CN" altLang="en-US" sz="875" u="sng" dirty="0">
                <a:solidFill>
                  <a:srgbClr val="CC0000"/>
                </a:solidFill>
              </a:rPr>
              <a:t>入射角</a:t>
            </a:r>
            <a:r>
              <a:rPr lang="en-US" altLang="zh-CN" sz="875" i="1" u="sng" dirty="0">
                <a:solidFill>
                  <a:srgbClr val="CC0000"/>
                </a:solidFill>
              </a:rPr>
              <a:t>i</a:t>
            </a:r>
            <a:r>
              <a:rPr lang="zh-CN" altLang="en-US" sz="875" u="sng" dirty="0">
                <a:solidFill>
                  <a:srgbClr val="CC0000"/>
                </a:solidFill>
              </a:rPr>
              <a:t>、折射角</a:t>
            </a:r>
            <a:r>
              <a:rPr lang="en-US" altLang="zh-CN" sz="875" i="1" u="sng" dirty="0">
                <a:solidFill>
                  <a:srgbClr val="CC0000"/>
                </a:solidFill>
              </a:rPr>
              <a:t>r</a:t>
            </a:r>
            <a:r>
              <a:rPr lang="en-US" altLang="zh-CN" sz="875" dirty="0"/>
              <a:t> </a:t>
            </a:r>
            <a:endParaRPr lang="en-US" altLang="zh-CN" sz="875" dirty="0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31144" y="3581400"/>
            <a:ext cx="284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0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与全反射相关联</a:t>
            </a:r>
            <a:endParaRPr lang="zh-CN" altLang="zh-CN" sz="300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6" grpId="0" bldLvl="0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6"/>
          <p:cNvSpPr>
            <a:spLocks noGrp="1" noChangeArrowheads="1"/>
          </p:cNvSpPr>
          <p:nvPr>
            <p:ph type="title" idx="4294967295"/>
          </p:nvPr>
        </p:nvSpPr>
        <p:spPr>
          <a:xfrm>
            <a:off x="188722" y="1115419"/>
            <a:ext cx="8139178" cy="331514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rj-p48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）第六题：关于测定玻璃折射率的实验，回答以下问题：</a:t>
            </a:r>
            <a:b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证明图中的入射光线与射出玻璃的光线是平行的</a:t>
            </a:r>
            <a:b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）如果光射入和射出玻璃的两个平面是平行的，射出玻璃砖的光线相对于入射光线来说产生了侧移。证明：入射角越大侧移量越大</a:t>
            </a:r>
            <a:b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）为了减少实验误差，入射角大一些好还是小一些好？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204406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2044065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梯形 2"/>
          <p:cNvSpPr/>
          <p:nvPr/>
        </p:nvSpPr>
        <p:spPr>
          <a:xfrm>
            <a:off x="1574165" y="3006725"/>
            <a:ext cx="3385185" cy="12655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435860" y="3004185"/>
            <a:ext cx="1665605" cy="1309370"/>
            <a:chOff x="10090" y="2473"/>
            <a:chExt cx="2623" cy="2062"/>
          </a:xfrm>
        </p:grpSpPr>
        <p:sp>
          <p:nvSpPr>
            <p:cNvPr id="6" name="椭圆 5"/>
            <p:cNvSpPr/>
            <p:nvPr/>
          </p:nvSpPr>
          <p:spPr>
            <a:xfrm>
              <a:off x="12669" y="449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15" y="448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498" y="247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090" y="247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1296670" y="3014345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350645" y="4269740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rot="1620000">
            <a:off x="2815590" y="3169285"/>
            <a:ext cx="1054735" cy="957580"/>
            <a:chOff x="7752" y="1863"/>
            <a:chExt cx="1661" cy="150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3105785" y="1734185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rot="16380000">
            <a:off x="3007360" y="274193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860000" flipV="1">
            <a:off x="3151505" y="338201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836545" y="229806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77210" y="345503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52725" y="299720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340100" y="4028440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800985" y="430530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31900" y="429133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77385" y="266636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149985" y="270764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051050" y="2048510"/>
            <a:ext cx="1054100" cy="957580"/>
            <a:chOff x="9484" y="968"/>
            <a:chExt cx="1660" cy="1508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576320" y="4267835"/>
            <a:ext cx="1054100" cy="957580"/>
            <a:chOff x="9484" y="968"/>
            <a:chExt cx="1660" cy="1508"/>
          </a:xfrm>
        </p:grpSpPr>
        <p:grpSp>
          <p:nvGrpSpPr>
            <p:cNvPr id="73" name="组合 72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74" name="直接箭头连接符 73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框 3"/>
          <p:cNvSpPr txBox="1"/>
          <p:nvPr/>
        </p:nvSpPr>
        <p:spPr>
          <a:xfrm>
            <a:off x="3346450" y="3562985"/>
            <a:ext cx="527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r‘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37610" y="4737100"/>
            <a:ext cx="67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69590" y="2980055"/>
            <a:ext cx="2211070" cy="19462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92830" y="3814445"/>
            <a:ext cx="32385" cy="12744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579495" y="3827145"/>
            <a:ext cx="455295" cy="509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31285" y="314134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8190" y="3040380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altLang="zh-CN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6785" y="3365500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45505" y="2258060"/>
          <a:ext cx="1624330" cy="88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723900" imgH="393700" progId="Equation.KSEE3">
                  <p:embed/>
                </p:oleObj>
              </mc:Choice>
              <mc:Fallback>
                <p:oleObj name="" r:id="rId3" imgW="723900" imgH="3937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5505" y="2258060"/>
                        <a:ext cx="1624330" cy="88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21630" y="3484245"/>
          <a:ext cx="3559810" cy="76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5" imgW="1828800" imgH="393700" progId="Equation.KSEE3">
                  <p:embed/>
                </p:oleObj>
              </mc:Choice>
              <mc:Fallback>
                <p:oleObj name="" r:id="rId5" imgW="1828800" imgH="3937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1630" y="3484245"/>
                        <a:ext cx="3559810" cy="76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7575" y="443865"/>
            <a:ext cx="822642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重要例题、习题：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jk-p64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）如图所示，一块两对面平行的玻璃砖的厚度为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，现测得该玻璃砖的折射率为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1.73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，若光从上表面射入的入射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角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60°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时，求：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）从下表面射出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玻璃砖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的光纤相对于入射光线的侧移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）光在玻璃砖中传播的时间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32890" y="2732405"/>
          <a:ext cx="2364740" cy="100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016000" imgH="431800" progId="Equation.KSEE3">
                  <p:embed/>
                </p:oleObj>
              </mc:Choice>
              <mc:Fallback>
                <p:oleObj name="" r:id="rId1" imgW="1016000" imgH="4318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2890" y="2732405"/>
                        <a:ext cx="2364740" cy="100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80985" y="185039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0985" y="185039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梯形 4"/>
          <p:cNvSpPr/>
          <p:nvPr/>
        </p:nvSpPr>
        <p:spPr>
          <a:xfrm>
            <a:off x="5347970" y="2813050"/>
            <a:ext cx="3385185" cy="12655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209665" y="2810510"/>
            <a:ext cx="1665605" cy="1309370"/>
            <a:chOff x="10090" y="2473"/>
            <a:chExt cx="2623" cy="2062"/>
          </a:xfrm>
        </p:grpSpPr>
        <p:sp>
          <p:nvSpPr>
            <p:cNvPr id="6" name="椭圆 5"/>
            <p:cNvSpPr/>
            <p:nvPr/>
          </p:nvSpPr>
          <p:spPr>
            <a:xfrm>
              <a:off x="12669" y="449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15" y="448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498" y="247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090" y="247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5070475" y="2820670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124450" y="4076065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rot="1620000">
            <a:off x="6589395" y="2975610"/>
            <a:ext cx="1054735" cy="957580"/>
            <a:chOff x="7752" y="1863"/>
            <a:chExt cx="1661" cy="150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6879590" y="1540510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rot="16380000">
            <a:off x="6781165" y="2548255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860000" flipV="1">
            <a:off x="6925310" y="3188335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610350" y="2104390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51015" y="3261360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526530" y="28035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74790" y="41116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05705" y="409765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51190" y="247269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923790" y="251396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824855" y="1854835"/>
            <a:ext cx="1054100" cy="957580"/>
            <a:chOff x="9484" y="968"/>
            <a:chExt cx="1660" cy="1508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7350125" y="4074160"/>
            <a:ext cx="1054100" cy="957580"/>
            <a:chOff x="9484" y="968"/>
            <a:chExt cx="1660" cy="1508"/>
          </a:xfrm>
        </p:grpSpPr>
        <p:grpSp>
          <p:nvGrpSpPr>
            <p:cNvPr id="73" name="组合 72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74" name="直接箭头连接符 73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直接连接符 8"/>
          <p:cNvCxnSpPr/>
          <p:nvPr/>
        </p:nvCxnSpPr>
        <p:spPr>
          <a:xfrm>
            <a:off x="6843395" y="2786380"/>
            <a:ext cx="2211070" cy="19462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353300" y="3633470"/>
            <a:ext cx="455295" cy="509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705090" y="2947670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1995" y="284670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altLang="zh-CN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20590" y="317182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913" y="250031"/>
            <a:ext cx="5098256" cy="51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750" b="1" kern="100" dirty="0"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/>
              </a:rPr>
              <a:t>实验：用双缝干涉测光的波长</a:t>
            </a:r>
            <a:endParaRPr lang="zh-CN" altLang="en-US" sz="2750" b="1" kern="1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/>
            </a:endParaRPr>
          </a:p>
        </p:txBody>
      </p:sp>
      <p:grpSp>
        <p:nvGrpSpPr>
          <p:cNvPr id="7171" name="组合 1281"/>
          <p:cNvGrpSpPr/>
          <p:nvPr/>
        </p:nvGrpSpPr>
        <p:grpSpPr bwMode="auto">
          <a:xfrm>
            <a:off x="1143000" y="1034654"/>
            <a:ext cx="5292329" cy="1997869"/>
            <a:chOff x="1074" y="874"/>
            <a:chExt cx="26115" cy="11558"/>
          </a:xfrm>
        </p:grpSpPr>
        <p:pic>
          <p:nvPicPr>
            <p:cNvPr id="7172" name="图片 1278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" y="874"/>
              <a:ext cx="26115" cy="1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本框 1279"/>
            <p:cNvSpPr txBox="1">
              <a:spLocks noChangeArrowheads="1"/>
            </p:cNvSpPr>
            <p:nvPr/>
          </p:nvSpPr>
          <p:spPr bwMode="auto">
            <a:xfrm>
              <a:off x="3709" y="875"/>
              <a:ext cx="3804" cy="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/>
              <a:r>
                <a:rPr lang="zh-CN" altLang="en-US" sz="1050">
                  <a:solidFill>
                    <a:srgbClr val="FFFFFF"/>
                  </a:solidFill>
                  <a:latin typeface="Calibri" panose="020F0502020204030204" charset="0"/>
                </a:rPr>
                <a:t>滤光片</a:t>
              </a:r>
              <a:endParaRPr lang="zh-CN" altLang="en-US" sz="105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7174" name="直接连接符 1280"/>
            <p:cNvSpPr>
              <a:spLocks noChangeShapeType="1"/>
            </p:cNvSpPr>
            <p:nvPr/>
          </p:nvSpPr>
          <p:spPr bwMode="auto">
            <a:xfrm>
              <a:off x="4681" y="1901"/>
              <a:ext cx="293" cy="219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7175" name="组合 133"/>
          <p:cNvGrpSpPr/>
          <p:nvPr/>
        </p:nvGrpSpPr>
        <p:grpSpPr bwMode="auto">
          <a:xfrm>
            <a:off x="2162497" y="3142774"/>
            <a:ext cx="2821856" cy="1356122"/>
            <a:chOff x="1788423" y="1253446"/>
            <a:chExt cx="3763237" cy="1807483"/>
          </a:xfrm>
        </p:grpSpPr>
        <p:grpSp>
          <p:nvGrpSpPr>
            <p:cNvPr id="7176" name="Group 55"/>
            <p:cNvGrpSpPr/>
            <p:nvPr/>
          </p:nvGrpSpPr>
          <p:grpSpPr bwMode="auto">
            <a:xfrm>
              <a:off x="1857056" y="2132867"/>
              <a:ext cx="3650113" cy="928062"/>
              <a:chOff x="928" y="1810"/>
              <a:chExt cx="3344" cy="1042"/>
            </a:xfrm>
          </p:grpSpPr>
          <p:sp>
            <p:nvSpPr>
              <p:cNvPr id="74" name="Rectangle 7"/>
              <p:cNvSpPr>
                <a:spLocks noChangeArrowheads="1"/>
              </p:cNvSpPr>
              <p:nvPr/>
            </p:nvSpPr>
            <p:spPr bwMode="auto">
              <a:xfrm>
                <a:off x="1105" y="2216"/>
                <a:ext cx="119" cy="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7178" name="Group 8"/>
              <p:cNvGrpSpPr/>
              <p:nvPr/>
            </p:nvGrpSpPr>
            <p:grpSpPr bwMode="auto">
              <a:xfrm>
                <a:off x="1040" y="1874"/>
                <a:ext cx="246" cy="317"/>
                <a:chOff x="1733" y="1679"/>
                <a:chExt cx="537" cy="636"/>
              </a:xfrm>
            </p:grpSpPr>
            <p:sp>
              <p:nvSpPr>
                <p:cNvPr id="103" name="Oval 9"/>
                <p:cNvSpPr>
                  <a:spLocks noChangeArrowheads="1"/>
                </p:cNvSpPr>
                <p:nvPr/>
              </p:nvSpPr>
              <p:spPr bwMode="auto">
                <a:xfrm>
                  <a:off x="1733" y="1679"/>
                  <a:ext cx="537" cy="636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4" name="Freeform 10"/>
                <p:cNvSpPr/>
                <p:nvPr/>
              </p:nvSpPr>
              <p:spPr bwMode="auto">
                <a:xfrm>
                  <a:off x="1869" y="1943"/>
                  <a:ext cx="57" cy="307"/>
                </a:xfrm>
                <a:custGeom>
                  <a:avLst/>
                  <a:gdLst>
                    <a:gd name="T0" fmla="*/ 54 w 57"/>
                    <a:gd name="T1" fmla="*/ 306 h 306"/>
                    <a:gd name="T2" fmla="*/ 48 w 57"/>
                    <a:gd name="T3" fmla="*/ 156 h 306"/>
                    <a:gd name="T4" fmla="*/ 0 w 57"/>
                    <a:gd name="T5" fmla="*/ 0 h 306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306"/>
                    <a:gd name="T11" fmla="*/ 57 w 57"/>
                    <a:gd name="T12" fmla="*/ 306 h 3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306">
                      <a:moveTo>
                        <a:pt x="54" y="306"/>
                      </a:moveTo>
                      <a:cubicBezTo>
                        <a:pt x="55" y="256"/>
                        <a:pt x="57" y="207"/>
                        <a:pt x="48" y="156"/>
                      </a:cubicBezTo>
                      <a:cubicBezTo>
                        <a:pt x="39" y="105"/>
                        <a:pt x="19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5" name="Freeform 11"/>
                <p:cNvSpPr/>
                <p:nvPr/>
              </p:nvSpPr>
              <p:spPr bwMode="auto">
                <a:xfrm flipH="1">
                  <a:off x="2085" y="1943"/>
                  <a:ext cx="57" cy="307"/>
                </a:xfrm>
                <a:custGeom>
                  <a:avLst/>
                  <a:gdLst>
                    <a:gd name="T0" fmla="*/ 54 w 57"/>
                    <a:gd name="T1" fmla="*/ 306 h 306"/>
                    <a:gd name="T2" fmla="*/ 48 w 57"/>
                    <a:gd name="T3" fmla="*/ 156 h 306"/>
                    <a:gd name="T4" fmla="*/ 0 w 57"/>
                    <a:gd name="T5" fmla="*/ 0 h 306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306"/>
                    <a:gd name="T11" fmla="*/ 57 w 57"/>
                    <a:gd name="T12" fmla="*/ 306 h 3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306">
                      <a:moveTo>
                        <a:pt x="54" y="306"/>
                      </a:moveTo>
                      <a:cubicBezTo>
                        <a:pt x="55" y="256"/>
                        <a:pt x="57" y="207"/>
                        <a:pt x="48" y="156"/>
                      </a:cubicBezTo>
                      <a:cubicBezTo>
                        <a:pt x="39" y="105"/>
                        <a:pt x="19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grpSp>
              <p:nvGrpSpPr>
                <p:cNvPr id="7182" name="Group 12"/>
                <p:cNvGrpSpPr/>
                <p:nvPr/>
              </p:nvGrpSpPr>
              <p:grpSpPr bwMode="auto">
                <a:xfrm>
                  <a:off x="1871" y="1895"/>
                  <a:ext cx="270" cy="78"/>
                  <a:chOff x="1871" y="1895"/>
                  <a:chExt cx="270" cy="78"/>
                </a:xfrm>
              </p:grpSpPr>
              <p:grpSp>
                <p:nvGrpSpPr>
                  <p:cNvPr id="7183" name="Group 13"/>
                  <p:cNvGrpSpPr/>
                  <p:nvPr/>
                </p:nvGrpSpPr>
                <p:grpSpPr bwMode="auto">
                  <a:xfrm>
                    <a:off x="1871" y="1895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4" name="Arc 14"/>
                    <p:cNvSpPr/>
                    <p:nvPr/>
                  </p:nvSpPr>
                  <p:spPr bwMode="auto">
                    <a:xfrm>
                      <a:off x="2477" y="1574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5" name="Arc 15"/>
                    <p:cNvSpPr/>
                    <p:nvPr/>
                  </p:nvSpPr>
                  <p:spPr bwMode="auto">
                    <a:xfrm>
                      <a:off x="2730" y="1574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7186" name="Group 16"/>
                  <p:cNvGrpSpPr/>
                  <p:nvPr/>
                </p:nvGrpSpPr>
                <p:grpSpPr bwMode="auto">
                  <a:xfrm>
                    <a:off x="1951" y="1896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2" name="Arc 17"/>
                    <p:cNvSpPr/>
                    <p:nvPr/>
                  </p:nvSpPr>
                  <p:spPr bwMode="auto">
                    <a:xfrm>
                      <a:off x="2473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3" name="Arc 18"/>
                    <p:cNvSpPr/>
                    <p:nvPr/>
                  </p:nvSpPr>
                  <p:spPr bwMode="auto">
                    <a:xfrm>
                      <a:off x="2726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7189" name="Group 19"/>
                  <p:cNvGrpSpPr/>
                  <p:nvPr/>
                </p:nvGrpSpPr>
                <p:grpSpPr bwMode="auto">
                  <a:xfrm>
                    <a:off x="2040" y="1896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0" name="Arc 20"/>
                    <p:cNvSpPr/>
                    <p:nvPr/>
                  </p:nvSpPr>
                  <p:spPr bwMode="auto">
                    <a:xfrm>
                      <a:off x="2473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1" name="Arc 21"/>
                    <p:cNvSpPr/>
                    <p:nvPr/>
                  </p:nvSpPr>
                  <p:spPr bwMode="auto">
                    <a:xfrm>
                      <a:off x="2725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</p:grpSp>
          </p:grpSp>
          <p:sp>
            <p:nvSpPr>
              <p:cNvPr id="76" name="AutoShape 22"/>
              <p:cNvSpPr>
                <a:spLocks noChangeArrowheads="1"/>
              </p:cNvSpPr>
              <p:nvPr/>
            </p:nvSpPr>
            <p:spPr bwMode="auto">
              <a:xfrm>
                <a:off x="1079" y="2154"/>
                <a:ext cx="17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11 w 21600"/>
                  <a:gd name="T13" fmla="*/ 3375 h 21600"/>
                  <a:gd name="T14" fmla="*/ 1818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287" y="21600"/>
                    </a:lnTo>
                    <a:lnTo>
                      <a:pt x="183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7" name="Rectangle 23"/>
              <p:cNvSpPr>
                <a:spLocks noChangeArrowheads="1"/>
              </p:cNvSpPr>
              <p:nvPr/>
            </p:nvSpPr>
            <p:spPr bwMode="auto">
              <a:xfrm>
                <a:off x="1092" y="2277"/>
                <a:ext cx="157" cy="14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8" name="Rectangle 24"/>
              <p:cNvSpPr>
                <a:spLocks noChangeArrowheads="1"/>
              </p:cNvSpPr>
              <p:nvPr/>
            </p:nvSpPr>
            <p:spPr bwMode="auto">
              <a:xfrm>
                <a:off x="1044" y="2419"/>
                <a:ext cx="253" cy="8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/>
            </p:nvSpPr>
            <p:spPr bwMode="auto">
              <a:xfrm>
                <a:off x="928" y="2510"/>
                <a:ext cx="3344" cy="8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7196" name="Group 26"/>
              <p:cNvGrpSpPr/>
              <p:nvPr/>
            </p:nvGrpSpPr>
            <p:grpSpPr bwMode="auto">
              <a:xfrm>
                <a:off x="1221" y="2602"/>
                <a:ext cx="436" cy="250"/>
                <a:chOff x="1553" y="2345"/>
                <a:chExt cx="414" cy="264"/>
              </a:xfrm>
            </p:grpSpPr>
            <p:sp>
              <p:nvSpPr>
                <p:cNvPr id="101" name="AutoShape 27"/>
                <p:cNvSpPr>
                  <a:spLocks noChangeArrowheads="1"/>
                </p:cNvSpPr>
                <p:nvPr/>
              </p:nvSpPr>
              <p:spPr bwMode="auto">
                <a:xfrm flipV="1">
                  <a:off x="1606" y="2346"/>
                  <a:ext cx="307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469 h 21600"/>
                    <a:gd name="T14" fmla="*/ 17082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2" name="Rectangle 28"/>
                <p:cNvSpPr>
                  <a:spLocks noChangeArrowheads="1"/>
                </p:cNvSpPr>
                <p:nvPr/>
              </p:nvSpPr>
              <p:spPr bwMode="auto">
                <a:xfrm>
                  <a:off x="1552" y="2519"/>
                  <a:ext cx="414" cy="9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199" name="Group 29"/>
              <p:cNvGrpSpPr/>
              <p:nvPr/>
            </p:nvGrpSpPr>
            <p:grpSpPr bwMode="auto">
              <a:xfrm>
                <a:off x="1859" y="2169"/>
                <a:ext cx="194" cy="333"/>
                <a:chOff x="2441" y="1865"/>
                <a:chExt cx="183" cy="351"/>
              </a:xfrm>
            </p:grpSpPr>
            <p:sp>
              <p:nvSpPr>
                <p:cNvPr id="99" name="Rectangle 30"/>
                <p:cNvSpPr>
                  <a:spLocks noChangeArrowheads="1"/>
                </p:cNvSpPr>
                <p:nvPr/>
              </p:nvSpPr>
              <p:spPr bwMode="auto">
                <a:xfrm>
                  <a:off x="2507" y="1866"/>
                  <a:ext cx="48" cy="27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0" name="Rectangle 31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7"/>
                  <a:ext cx="75" cy="182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942" y="1833"/>
                <a:ext cx="19" cy="33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2313" y="2175"/>
                <a:ext cx="51" cy="2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 rot="16200000" flipV="1">
                <a:off x="2305" y="2376"/>
                <a:ext cx="69" cy="19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2326" y="1810"/>
                <a:ext cx="19" cy="17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6" name="Rectangle 36"/>
              <p:cNvSpPr>
                <a:spLocks noChangeArrowheads="1"/>
              </p:cNvSpPr>
              <p:nvPr/>
            </p:nvSpPr>
            <p:spPr bwMode="auto">
              <a:xfrm>
                <a:off x="2326" y="2032"/>
                <a:ext cx="19" cy="14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7207" name="Group 37"/>
              <p:cNvGrpSpPr/>
              <p:nvPr/>
            </p:nvGrpSpPr>
            <p:grpSpPr bwMode="auto">
              <a:xfrm>
                <a:off x="2805" y="2171"/>
                <a:ext cx="191" cy="334"/>
                <a:chOff x="2441" y="1865"/>
                <a:chExt cx="183" cy="351"/>
              </a:xfrm>
            </p:grpSpPr>
            <p:sp>
              <p:nvSpPr>
                <p:cNvPr id="97" name="Rectangle 38"/>
                <p:cNvSpPr>
                  <a:spLocks noChangeArrowheads="1"/>
                </p:cNvSpPr>
                <p:nvPr/>
              </p:nvSpPr>
              <p:spPr bwMode="auto">
                <a:xfrm>
                  <a:off x="2507" y="1865"/>
                  <a:ext cx="47" cy="27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8" name="Rectangle 3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6"/>
                  <a:ext cx="75" cy="184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7210" name="Group 40"/>
              <p:cNvGrpSpPr/>
              <p:nvPr/>
            </p:nvGrpSpPr>
            <p:grpSpPr bwMode="auto">
              <a:xfrm>
                <a:off x="3867" y="2175"/>
                <a:ext cx="191" cy="332"/>
                <a:chOff x="2441" y="1865"/>
                <a:chExt cx="183" cy="351"/>
              </a:xfrm>
            </p:grpSpPr>
            <p:sp>
              <p:nvSpPr>
                <p:cNvPr id="95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7" y="1865"/>
                  <a:ext cx="49" cy="26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6" name="Rectangle 4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6"/>
                  <a:ext cx="75" cy="183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sp>
            <p:nvSpPr>
              <p:cNvPr id="89" name="Rectangle 43"/>
              <p:cNvSpPr>
                <a:spLocks noChangeArrowheads="1"/>
              </p:cNvSpPr>
              <p:nvPr/>
            </p:nvSpPr>
            <p:spPr bwMode="auto">
              <a:xfrm>
                <a:off x="2817" y="1838"/>
                <a:ext cx="1341" cy="33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90" name="Rectangle 44"/>
              <p:cNvSpPr>
                <a:spLocks noChangeArrowheads="1"/>
              </p:cNvSpPr>
              <p:nvPr/>
            </p:nvSpPr>
            <p:spPr bwMode="auto">
              <a:xfrm>
                <a:off x="4064" y="1815"/>
                <a:ext cx="26" cy="38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91" name="Line 45"/>
              <p:cNvSpPr>
                <a:spLocks noChangeShapeType="1"/>
              </p:cNvSpPr>
              <p:nvPr/>
            </p:nvSpPr>
            <p:spPr bwMode="auto">
              <a:xfrm>
                <a:off x="1329" y="2004"/>
                <a:ext cx="281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7216" name="Group 46"/>
              <p:cNvGrpSpPr/>
              <p:nvPr/>
            </p:nvGrpSpPr>
            <p:grpSpPr bwMode="auto">
              <a:xfrm>
                <a:off x="3586" y="2602"/>
                <a:ext cx="434" cy="250"/>
                <a:chOff x="1553" y="2345"/>
                <a:chExt cx="414" cy="264"/>
              </a:xfrm>
            </p:grpSpPr>
            <p:sp>
              <p:nvSpPr>
                <p:cNvPr id="93" name="AutoShape 47"/>
                <p:cNvSpPr>
                  <a:spLocks noChangeArrowheads="1"/>
                </p:cNvSpPr>
                <p:nvPr/>
              </p:nvSpPr>
              <p:spPr bwMode="auto">
                <a:xfrm flipV="1">
                  <a:off x="1607" y="2346"/>
                  <a:ext cx="307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469 h 21600"/>
                    <a:gd name="T14" fmla="*/ 17082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4" name="Rectangle 48"/>
                <p:cNvSpPr>
                  <a:spLocks noChangeArrowheads="1"/>
                </p:cNvSpPr>
                <p:nvPr/>
              </p:nvSpPr>
              <p:spPr bwMode="auto">
                <a:xfrm>
                  <a:off x="1552" y="2519"/>
                  <a:ext cx="415" cy="9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7219" name="TextBox 128"/>
            <p:cNvSpPr txBox="1">
              <a:spLocks noChangeArrowheads="1"/>
            </p:cNvSpPr>
            <p:nvPr/>
          </p:nvSpPr>
          <p:spPr bwMode="auto">
            <a:xfrm>
              <a:off x="1788423" y="1375493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光源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220" name="TextBox 129"/>
            <p:cNvSpPr txBox="1">
              <a:spLocks noChangeArrowheads="1"/>
            </p:cNvSpPr>
            <p:nvPr/>
          </p:nvSpPr>
          <p:spPr bwMode="auto">
            <a:xfrm>
              <a:off x="2640944" y="1253446"/>
              <a:ext cx="551292" cy="104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滤光片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221" name="TextBox 130"/>
            <p:cNvSpPr txBox="1">
              <a:spLocks noChangeArrowheads="1"/>
            </p:cNvSpPr>
            <p:nvPr/>
          </p:nvSpPr>
          <p:spPr bwMode="auto">
            <a:xfrm>
              <a:off x="3072992" y="1381247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单缝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222" name="TextBox 131"/>
            <p:cNvSpPr txBox="1">
              <a:spLocks noChangeArrowheads="1"/>
            </p:cNvSpPr>
            <p:nvPr/>
          </p:nvSpPr>
          <p:spPr bwMode="auto">
            <a:xfrm>
              <a:off x="3607305" y="1381247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双缝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7223" name="TextBox 132"/>
            <p:cNvSpPr txBox="1">
              <a:spLocks noChangeArrowheads="1"/>
            </p:cNvSpPr>
            <p:nvPr/>
          </p:nvSpPr>
          <p:spPr bwMode="auto">
            <a:xfrm>
              <a:off x="5000368" y="1513378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屏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184" name="组合 6183"/>
          <p:cNvGrpSpPr/>
          <p:nvPr/>
        </p:nvGrpSpPr>
        <p:grpSpPr>
          <a:xfrm>
            <a:off x="1143000" y="486966"/>
            <a:ext cx="2159794" cy="395287"/>
            <a:chOff x="0" y="409"/>
            <a:chExt cx="1814" cy="332"/>
          </a:xfrm>
        </p:grpSpPr>
        <p:sp>
          <p:nvSpPr>
            <p:cNvPr id="6152" name="AutoShape 22"/>
            <p:cNvSpPr/>
            <p:nvPr/>
          </p:nvSpPr>
          <p:spPr>
            <a:xfrm>
              <a:off x="0" y="447"/>
              <a:ext cx="1677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DA0">
                    <a:alpha val="100000"/>
                  </a:srgbClr>
                </a:gs>
                <a:gs pos="50000">
                  <a:srgbClr val="00B5E6">
                    <a:alpha val="100000"/>
                  </a:srgbClr>
                </a:gs>
                <a:gs pos="100000">
                  <a:srgbClr val="00D7FF">
                    <a:alpha val="100000"/>
                  </a:srgbClr>
                </a:gs>
              </a:gsLst>
              <a:lin ang="162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  <a:effectLst>
              <a:outerShdw dist="53882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35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3" name="Oval 23"/>
            <p:cNvSpPr/>
            <p:nvPr/>
          </p:nvSpPr>
          <p:spPr>
            <a:xfrm>
              <a:off x="91" y="4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939330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6154" name="Text Box 24"/>
            <p:cNvSpPr txBox="1"/>
            <p:nvPr/>
          </p:nvSpPr>
          <p:spPr>
            <a:xfrm>
              <a:off x="237" y="409"/>
              <a:ext cx="1577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基本实验要求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58" name="矩形 6157"/>
          <p:cNvSpPr/>
          <p:nvPr/>
        </p:nvSpPr>
        <p:spPr>
          <a:xfrm>
            <a:off x="1218010" y="1074897"/>
            <a:ext cx="2646759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实验原理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96" name="图片 6195" descr="//伊赟/本地磁盘 (f)/伊赟/原文件/物理通用/Z277合.TIF"/>
          <p:cNvPicPr>
            <a:picLocks noChangeAspect="1"/>
          </p:cNvPicPr>
          <p:nvPr/>
        </p:nvPicPr>
        <p:blipFill>
          <a:blip r:embed="rId1" r:link="rId2"/>
          <a:srcRect l="10999" t="6561" r="9859" b="23788"/>
          <a:stretch>
            <a:fillRect/>
          </a:stretch>
        </p:blipFill>
        <p:spPr>
          <a:xfrm>
            <a:off x="2818210" y="891779"/>
            <a:ext cx="4445794" cy="1772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97" name="对象 6196"/>
          <p:cNvGraphicFramePr/>
          <p:nvPr/>
        </p:nvGraphicFramePr>
        <p:xfrm>
          <a:off x="1207056" y="2664381"/>
          <a:ext cx="6471047" cy="164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5271135" imgH="1435100" progId="Word.Document.8">
                  <p:embed/>
                </p:oleObj>
              </mc:Choice>
              <mc:Fallback>
                <p:oleObj name="" r:id="rId3" imgW="5271135" imgH="143510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056" y="2664381"/>
                        <a:ext cx="6471047" cy="1649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8" name="对象 6197"/>
          <p:cNvGraphicFramePr/>
          <p:nvPr/>
        </p:nvGraphicFramePr>
        <p:xfrm>
          <a:off x="1207294" y="4283869"/>
          <a:ext cx="6525816" cy="62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5271135" imgH="516255" progId="Word.Document.8">
                  <p:embed/>
                </p:oleObj>
              </mc:Choice>
              <mc:Fallback>
                <p:oleObj name="" r:id="rId5" imgW="5271135" imgH="51625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7294" y="4283869"/>
                        <a:ext cx="6525816" cy="6262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4303" name="对象 54302"/>
          <p:cNvGraphicFramePr/>
          <p:nvPr/>
        </p:nvGraphicFramePr>
        <p:xfrm>
          <a:off x="1352550" y="963216"/>
          <a:ext cx="6285310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5271135" imgH="516255" progId="Word.Document.8">
                  <p:embed/>
                </p:oleObj>
              </mc:Choice>
              <mc:Fallback>
                <p:oleObj name="" r:id="rId1" imgW="5271135" imgH="51625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2550" y="963216"/>
                        <a:ext cx="6285310" cy="6500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4" name="矩形 54303"/>
          <p:cNvSpPr/>
          <p:nvPr/>
        </p:nvSpPr>
        <p:spPr>
          <a:xfrm>
            <a:off x="1347788" y="562928"/>
            <a:ext cx="2646760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实验器材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305" name="矩形 54304"/>
          <p:cNvSpPr/>
          <p:nvPr/>
        </p:nvSpPr>
        <p:spPr>
          <a:xfrm>
            <a:off x="1369219" y="1649968"/>
            <a:ext cx="2646760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实验步骤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306" name="对象 54305"/>
          <p:cNvGraphicFramePr/>
          <p:nvPr/>
        </p:nvGraphicFramePr>
        <p:xfrm>
          <a:off x="1406129" y="2075260"/>
          <a:ext cx="6199584" cy="260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5271135" imgH="1804670" progId="Word.Document.8">
                  <p:embed/>
                </p:oleObj>
              </mc:Choice>
              <mc:Fallback>
                <p:oleObj name="" r:id="rId3" imgW="5271135" imgH="180467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129" y="2075260"/>
                        <a:ext cx="6199584" cy="26027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4" grpId="0"/>
      <p:bldP spid="543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9335" name="对象 99334"/>
          <p:cNvGraphicFramePr/>
          <p:nvPr/>
        </p:nvGraphicFramePr>
        <p:xfrm>
          <a:off x="1175147" y="716756"/>
          <a:ext cx="6450806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5271135" imgH="2228215" progId="Word.Document.8">
                  <p:embed/>
                </p:oleObj>
              </mc:Choice>
              <mc:Fallback>
                <p:oleObj name="" r:id="rId1" imgW="5271135" imgH="2228215" progId="Word.Documen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75147" y="716756"/>
                        <a:ext cx="6450806" cy="3509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0919" name="组合 80918"/>
          <p:cNvGrpSpPr/>
          <p:nvPr/>
        </p:nvGrpSpPr>
        <p:grpSpPr>
          <a:xfrm>
            <a:off x="1143000" y="486966"/>
            <a:ext cx="2159794" cy="395287"/>
            <a:chOff x="0" y="409"/>
            <a:chExt cx="1814" cy="332"/>
          </a:xfrm>
        </p:grpSpPr>
        <p:sp>
          <p:nvSpPr>
            <p:cNvPr id="80920" name="AutoShape 22"/>
            <p:cNvSpPr/>
            <p:nvPr/>
          </p:nvSpPr>
          <p:spPr>
            <a:xfrm>
              <a:off x="0" y="447"/>
              <a:ext cx="1677" cy="2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DA0">
                    <a:alpha val="100000"/>
                  </a:srgbClr>
                </a:gs>
                <a:gs pos="50000">
                  <a:srgbClr val="00B5E6">
                    <a:alpha val="100000"/>
                  </a:srgbClr>
                </a:gs>
                <a:gs pos="100000">
                  <a:srgbClr val="00D7FF">
                    <a:alpha val="100000"/>
                  </a:srgbClr>
                </a:gs>
              </a:gsLst>
              <a:lin ang="16200000" scaled="1"/>
              <a:tileRect/>
            </a:gradFill>
            <a:ln w="1905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  <a:effectLst>
              <a:outerShdw dist="53882" dir="2699999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sz="135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921" name="Oval 23"/>
            <p:cNvSpPr/>
            <p:nvPr/>
          </p:nvSpPr>
          <p:spPr>
            <a:xfrm>
              <a:off x="91" y="49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939330"/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80922" name="Text Box 24"/>
            <p:cNvSpPr txBox="1"/>
            <p:nvPr/>
          </p:nvSpPr>
          <p:spPr>
            <a:xfrm>
              <a:off x="237" y="409"/>
              <a:ext cx="1577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规律方法总结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0923" name="矩形 80922"/>
          <p:cNvSpPr/>
          <p:nvPr/>
        </p:nvSpPr>
        <p:spPr>
          <a:xfrm>
            <a:off x="1207294" y="1020128"/>
            <a:ext cx="2646760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数据处理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29" name="对象 80928"/>
          <p:cNvGraphicFramePr/>
          <p:nvPr/>
        </p:nvGraphicFramePr>
        <p:xfrm>
          <a:off x="1143000" y="1448991"/>
          <a:ext cx="6428185" cy="94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271135" imgH="701040" progId="Word.Document.8">
                  <p:embed/>
                </p:oleObj>
              </mc:Choice>
              <mc:Fallback>
                <p:oleObj name="" r:id="rId1" imgW="5271135" imgH="70104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1448991"/>
                        <a:ext cx="6428185" cy="9489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0" name="对象 80929"/>
          <p:cNvGraphicFramePr/>
          <p:nvPr/>
        </p:nvGraphicFramePr>
        <p:xfrm>
          <a:off x="1143000" y="2337197"/>
          <a:ext cx="642818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5271135" imgH="661670" progId="Word.Document.8">
                  <p:embed/>
                </p:oleObj>
              </mc:Choice>
              <mc:Fallback>
                <p:oleObj name="" r:id="rId3" imgW="5271135" imgH="66167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337197"/>
                        <a:ext cx="6428185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1" name="对象 80930"/>
          <p:cNvGraphicFramePr/>
          <p:nvPr/>
        </p:nvGraphicFramePr>
        <p:xfrm>
          <a:off x="1143000" y="3238500"/>
          <a:ext cx="642818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5271135" imgH="259080" progId="Word.Document.8">
                  <p:embed/>
                </p:oleObj>
              </mc:Choice>
              <mc:Fallback>
                <p:oleObj name="" r:id="rId5" imgW="5271135" imgH="25908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238500"/>
                        <a:ext cx="6428185" cy="347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32" name="矩形 80931"/>
          <p:cNvSpPr/>
          <p:nvPr/>
        </p:nvSpPr>
        <p:spPr>
          <a:xfrm>
            <a:off x="1218010" y="3663315"/>
            <a:ext cx="2646759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注意事项</a:t>
            </a:r>
            <a:endParaRPr lang="en-US" altLang="zh-CN" sz="15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33" name="对象 80932"/>
          <p:cNvGraphicFramePr/>
          <p:nvPr/>
        </p:nvGraphicFramePr>
        <p:xfrm>
          <a:off x="1143000" y="4107656"/>
          <a:ext cx="6440091" cy="68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5271135" imgH="516255" progId="Word.Document.8">
                  <p:embed/>
                </p:oleObj>
              </mc:Choice>
              <mc:Fallback>
                <p:oleObj name="" r:id="rId7" imgW="5271135" imgH="51625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107656"/>
                        <a:ext cx="6440091" cy="6834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3" grpId="0"/>
      <p:bldP spid="809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915" y="948690"/>
            <a:ext cx="2630170" cy="331470"/>
          </a:xfrm>
        </p:spPr>
        <p:txBody>
          <a:bodyPr>
            <a:normAutofit fontScale="90000"/>
          </a:bodyPr>
          <a:p>
            <a:r>
              <a:rPr lang="en-US" altLang="zh-CN"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实验原理：</a:t>
            </a:r>
            <a:endParaRPr lang="zh-CN" altLang="en-US" sz="222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63233" name="标题 1"/>
          <p:cNvSpPr>
            <a:spLocks noGrp="1"/>
          </p:cNvSpPr>
          <p:nvPr/>
        </p:nvSpPr>
        <p:spPr>
          <a:xfrm>
            <a:off x="2216785" y="172720"/>
            <a:ext cx="3827780" cy="6705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 eaLnBrk="0" hangingPunct="0"/>
            <a:r>
              <a:rPr lang="zh-CN" altLang="en-US" sz="2700" b="1" noProof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en-US" sz="27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测玻璃砖的折射率 </a:t>
            </a:r>
            <a:endParaRPr lang="zh-CN" altLang="en-US" sz="2700" b="1" noProof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802640" y="1452880"/>
            <a:ext cx="8139430" cy="955040"/>
          </a:xfrm>
        </p:spPr>
        <p:txBody>
          <a:bodyPr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）、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3900" y="1384935"/>
          <a:ext cx="104521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71500" imgH="393700" progId="Equation.KSEE3">
                  <p:embed/>
                </p:oleObj>
              </mc:Choice>
              <mc:Fallback>
                <p:oleObj name="" r:id="rId1" imgW="571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93900" y="1384935"/>
                        <a:ext cx="1045210" cy="72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右箭头 21"/>
          <p:cNvSpPr/>
          <p:nvPr/>
        </p:nvSpPr>
        <p:spPr>
          <a:xfrm>
            <a:off x="3223260" y="1648460"/>
            <a:ext cx="26860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75380" y="1502410"/>
            <a:ext cx="146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测量工具：量角器</a:t>
            </a:r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1915795" y="2022475"/>
            <a:ext cx="75565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110105" y="2178050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转化</a:t>
            </a:r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204335" y="704850"/>
            <a:ext cx="4215130" cy="3173730"/>
            <a:chOff x="6621" y="1110"/>
            <a:chExt cx="6638" cy="4998"/>
          </a:xfrm>
        </p:grpSpPr>
        <p:grpSp>
          <p:nvGrpSpPr>
            <p:cNvPr id="21" name="组合 20"/>
            <p:cNvGrpSpPr/>
            <p:nvPr/>
          </p:nvGrpSpPr>
          <p:grpSpPr>
            <a:xfrm>
              <a:off x="6621" y="1236"/>
              <a:ext cx="6638" cy="4872"/>
              <a:chOff x="6621" y="1236"/>
              <a:chExt cx="6638" cy="487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621" y="3304"/>
                <a:ext cx="6517" cy="28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1276" y="3304"/>
                <a:ext cx="18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界面</a:t>
                </a:r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684" y="1796"/>
                <a:ext cx="1661" cy="1508"/>
                <a:chOff x="7752" y="1863"/>
                <a:chExt cx="1661" cy="1508"/>
              </a:xfrm>
            </p:grpSpPr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7752" y="1863"/>
                  <a:ext cx="983" cy="881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311" y="2355"/>
                  <a:ext cx="1102" cy="101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620000">
                <a:off x="8912" y="3617"/>
                <a:ext cx="1661" cy="1508"/>
                <a:chOff x="7752" y="1863"/>
                <a:chExt cx="1661" cy="1508"/>
              </a:xfrm>
            </p:grpSpPr>
            <p:cxnSp>
              <p:nvCxnSpPr>
                <p:cNvPr id="12" name="直接箭头连接符 11"/>
                <p:cNvCxnSpPr/>
                <p:nvPr/>
              </p:nvCxnSpPr>
              <p:spPr>
                <a:xfrm>
                  <a:off x="7752" y="1863"/>
                  <a:ext cx="983" cy="881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8311" y="2355"/>
                  <a:ext cx="1102" cy="101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9354" y="1236"/>
                <a:ext cx="17" cy="416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0601" y="2016"/>
                <a:ext cx="26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真空（空气）</a:t>
                </a:r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1429" y="4165"/>
                <a:ext cx="18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介质</a:t>
                </a:r>
                <a:endParaRPr lang="zh-CN" altLang="en-US"/>
              </a:p>
            </p:txBody>
          </p:sp>
          <p:sp>
            <p:nvSpPr>
              <p:cNvPr id="17" name="弧形 16"/>
              <p:cNvSpPr/>
              <p:nvPr/>
            </p:nvSpPr>
            <p:spPr>
              <a:xfrm rot="15660000">
                <a:off x="9255" y="3026"/>
                <a:ext cx="172" cy="2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弧形 17"/>
              <p:cNvSpPr/>
              <p:nvPr/>
            </p:nvSpPr>
            <p:spPr>
              <a:xfrm rot="1860000" flipV="1">
                <a:off x="9353" y="3644"/>
                <a:ext cx="172" cy="2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945" y="2422"/>
                <a:ext cx="3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404" y="4310"/>
                <a:ext cx="3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8724" y="3262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21" y="5014"/>
              <a:ext cx="120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80" y="1328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24" y="5405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N'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24" y="1110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500" y="3264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M'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21" y="3293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053330" y="1292860"/>
            <a:ext cx="907415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925820" y="3364865"/>
            <a:ext cx="51054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86300" y="116967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36360" y="310515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71540" y="11144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478780" y="318389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对象 4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57020" y="2546350"/>
          <a:ext cx="1105535" cy="154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545465" imgH="762000" progId="Equation.KSEE3">
                  <p:embed/>
                </p:oleObj>
              </mc:Choice>
              <mc:Fallback>
                <p:oleObj name="" r:id="rId3" imgW="545465" imgH="762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20" y="2546350"/>
                        <a:ext cx="1105535" cy="154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本框 45"/>
          <p:cNvSpPr txBox="1"/>
          <p:nvPr/>
        </p:nvSpPr>
        <p:spPr>
          <a:xfrm>
            <a:off x="2736215" y="3013075"/>
            <a:ext cx="146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测量工具：刻度尺</a:t>
            </a:r>
            <a:endParaRPr lang="en-US" altLang="zh-CN"/>
          </a:p>
        </p:txBody>
      </p:sp>
      <p:sp>
        <p:nvSpPr>
          <p:cNvPr id="51" name="下箭头 50"/>
          <p:cNvSpPr/>
          <p:nvPr/>
        </p:nvSpPr>
        <p:spPr>
          <a:xfrm>
            <a:off x="1650365" y="4021455"/>
            <a:ext cx="75565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878965" y="4165600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简化</a:t>
            </a:r>
            <a:endParaRPr lang="zh-CN" altLang="en-US"/>
          </a:p>
        </p:txBody>
      </p:sp>
      <p:graphicFrame>
        <p:nvGraphicFramePr>
          <p:cNvPr id="53" name="对象 5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55738" y="4458018"/>
          <a:ext cx="3243580" cy="79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5" imgW="1600200" imgH="393700" progId="Equation.KSEE3">
                  <p:embed/>
                </p:oleObj>
              </mc:Choice>
              <mc:Fallback>
                <p:oleObj name="" r:id="rId5" imgW="16002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5738" y="4458018"/>
                        <a:ext cx="3243580" cy="798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2" grpId="1" animBg="1"/>
      <p:bldP spid="23" grpId="1"/>
      <p:bldP spid="38" grpId="0"/>
      <p:bldP spid="40" grpId="0"/>
      <p:bldP spid="41" grpId="0"/>
      <p:bldP spid="39" grpId="0"/>
      <p:bldP spid="38" grpId="1"/>
      <p:bldP spid="40" grpId="1"/>
      <p:bldP spid="41" grpId="1"/>
      <p:bldP spid="39" grpId="1"/>
      <p:bldP spid="24" grpId="0" animBg="1"/>
      <p:bldP spid="26" grpId="0"/>
      <p:bldP spid="46" grpId="0"/>
      <p:bldP spid="24" grpId="1" animBg="1"/>
      <p:bldP spid="26" grpId="1"/>
      <p:bldP spid="46" grpId="1"/>
      <p:bldP spid="51" grpId="0" animBg="1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9" name="矩形 91138"/>
          <p:cNvSpPr/>
          <p:nvPr/>
        </p:nvSpPr>
        <p:spPr>
          <a:xfrm>
            <a:off x="1143000" y="2451259"/>
            <a:ext cx="2443163" cy="321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15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误差分析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1142" name="对象 91141"/>
          <p:cNvGraphicFramePr/>
          <p:nvPr/>
        </p:nvGraphicFramePr>
        <p:xfrm>
          <a:off x="1332310" y="559594"/>
          <a:ext cx="6365081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5271135" imgH="259080" progId="Word.Document.8">
                  <p:embed/>
                </p:oleObj>
              </mc:Choice>
              <mc:Fallback>
                <p:oleObj name="" r:id="rId1" imgW="5271135" imgH="259080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32310" y="559594"/>
                        <a:ext cx="6365081" cy="3214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对象 91142"/>
          <p:cNvGraphicFramePr/>
          <p:nvPr/>
        </p:nvGraphicFramePr>
        <p:xfrm>
          <a:off x="1343025" y="897731"/>
          <a:ext cx="6365081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5271135" imgH="773430" progId="Word.Document.8">
                  <p:embed/>
                </p:oleObj>
              </mc:Choice>
              <mc:Fallback>
                <p:oleObj name="" r:id="rId3" imgW="5271135" imgH="773430" progId="Word.Document.8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897731"/>
                        <a:ext cx="6365081" cy="966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对象 91143"/>
          <p:cNvGraphicFramePr/>
          <p:nvPr/>
        </p:nvGraphicFramePr>
        <p:xfrm>
          <a:off x="1319213" y="1821656"/>
          <a:ext cx="6365081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5271135" imgH="259080" progId="Word.Document.8">
                  <p:embed/>
                </p:oleObj>
              </mc:Choice>
              <mc:Fallback>
                <p:oleObj name="" r:id="rId5" imgW="5271135" imgH="259080" progId="Word.Documen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9213" y="1821656"/>
                        <a:ext cx="6365081" cy="3214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对象 91144"/>
          <p:cNvGraphicFramePr/>
          <p:nvPr/>
        </p:nvGraphicFramePr>
        <p:xfrm>
          <a:off x="1329929" y="2137172"/>
          <a:ext cx="6365081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7" imgW="5271135" imgH="259080" progId="Word.Document.8">
                  <p:embed/>
                </p:oleObj>
              </mc:Choice>
              <mc:Fallback>
                <p:oleObj name="" r:id="rId7" imgW="5271135" imgH="25908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9929" y="2137172"/>
                        <a:ext cx="6365081" cy="3214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对象 91145"/>
          <p:cNvGraphicFramePr/>
          <p:nvPr/>
        </p:nvGraphicFramePr>
        <p:xfrm>
          <a:off x="1385888" y="2855119"/>
          <a:ext cx="6365081" cy="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9" imgW="5271135" imgH="259080" progId="Word.Document.8">
                  <p:embed/>
                </p:oleObj>
              </mc:Choice>
              <mc:Fallback>
                <p:oleObj name="" r:id="rId9" imgW="5271135" imgH="25908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5888" y="2855119"/>
                        <a:ext cx="6365081" cy="3440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7" name="对象 91146"/>
          <p:cNvGraphicFramePr/>
          <p:nvPr/>
        </p:nvGraphicFramePr>
        <p:xfrm>
          <a:off x="1378744" y="3173016"/>
          <a:ext cx="6365081" cy="34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1" imgW="5271135" imgH="259080" progId="Word.Document.8">
                  <p:embed/>
                </p:oleObj>
              </mc:Choice>
              <mc:Fallback>
                <p:oleObj name="" r:id="rId11" imgW="5271135" imgH="259080" progId="Word.Document.8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8744" y="3173016"/>
                        <a:ext cx="6365081" cy="344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8" name="对象 91147"/>
          <p:cNvGraphicFramePr/>
          <p:nvPr/>
        </p:nvGraphicFramePr>
        <p:xfrm>
          <a:off x="1450181" y="3433763"/>
          <a:ext cx="6365081" cy="1378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3" imgW="5271135" imgH="1032510" progId="Word.Document.8">
                  <p:embed/>
                </p:oleObj>
              </mc:Choice>
              <mc:Fallback>
                <p:oleObj name="" r:id="rId13" imgW="5271135" imgH="103251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50181" y="3433763"/>
                        <a:ext cx="6365081" cy="13787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1308" name="对象 11307"/>
          <p:cNvGraphicFramePr/>
          <p:nvPr/>
        </p:nvGraphicFramePr>
        <p:xfrm>
          <a:off x="1483519" y="525463"/>
          <a:ext cx="6221016" cy="383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5271135" imgH="3351530" progId="Word.Document.8">
                  <p:embed/>
                </p:oleObj>
              </mc:Choice>
              <mc:Fallback>
                <p:oleObj name="" r:id="rId1" imgW="5271135" imgH="3351530" progId="Word.Document.8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3519" y="525463"/>
                        <a:ext cx="6221016" cy="38350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0295" name="Group 29"/>
          <p:cNvGrpSpPr/>
          <p:nvPr/>
        </p:nvGrpSpPr>
        <p:grpSpPr>
          <a:xfrm>
            <a:off x="1439466" y="653654"/>
            <a:ext cx="6561534" cy="2809875"/>
            <a:chOff x="40" y="391"/>
            <a:chExt cx="2608" cy="3810"/>
          </a:xfrm>
        </p:grpSpPr>
        <p:sp>
          <p:nvSpPr>
            <p:cNvPr id="10296" name="AutoShape 30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0297" name="AutoShape 31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298" name="对象 10297"/>
          <p:cNvGraphicFramePr/>
          <p:nvPr/>
        </p:nvGraphicFramePr>
        <p:xfrm>
          <a:off x="1428750" y="853679"/>
          <a:ext cx="6254354" cy="71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5271135" imgH="516255" progId="Word.Document.8">
                  <p:embed/>
                </p:oleObj>
              </mc:Choice>
              <mc:Fallback>
                <p:oleObj name="" r:id="rId1" imgW="5271135" imgH="516255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8750" y="853679"/>
                        <a:ext cx="6254354" cy="7167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9" name="对象 10298"/>
          <p:cNvGraphicFramePr/>
          <p:nvPr/>
        </p:nvGraphicFramePr>
        <p:xfrm>
          <a:off x="1418035" y="1597819"/>
          <a:ext cx="6254353" cy="163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5271135" imgH="1177925" progId="Word.Document.8">
                  <p:embed/>
                </p:oleObj>
              </mc:Choice>
              <mc:Fallback>
                <p:oleObj name="" r:id="rId3" imgW="5271135" imgH="1177925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035" y="1597819"/>
                        <a:ext cx="6254353" cy="16347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0" name="对象 10299"/>
          <p:cNvGraphicFramePr/>
          <p:nvPr/>
        </p:nvGraphicFramePr>
        <p:xfrm>
          <a:off x="1406129" y="3644504"/>
          <a:ext cx="625435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5" imgW="5271135" imgH="259080" progId="Word.Document.8">
                  <p:embed/>
                </p:oleObj>
              </mc:Choice>
              <mc:Fallback>
                <p:oleObj name="" r:id="rId5" imgW="5271135" imgH="259080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6129" y="3644504"/>
                        <a:ext cx="6254353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aphicFrame>
        <p:nvGraphicFramePr>
          <p:cNvPr id="8229" name="对象 8228"/>
          <p:cNvGraphicFramePr/>
          <p:nvPr/>
        </p:nvGraphicFramePr>
        <p:xfrm>
          <a:off x="1306116" y="751285"/>
          <a:ext cx="6281738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5285105" imgH="3520440" progId="Word.Document.8">
                  <p:embed/>
                </p:oleObj>
              </mc:Choice>
              <mc:Fallback>
                <p:oleObj name="" r:id="rId1" imgW="5285105" imgH="3520440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06116" y="751285"/>
                        <a:ext cx="6281738" cy="4081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5344" name="对象 55343"/>
          <p:cNvGraphicFramePr/>
          <p:nvPr/>
        </p:nvGraphicFramePr>
        <p:xfrm>
          <a:off x="1275160" y="3292079"/>
          <a:ext cx="6330553" cy="44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5271135" imgH="259080" progId="Word.Document.8">
                  <p:embed/>
                </p:oleObj>
              </mc:Choice>
              <mc:Fallback>
                <p:oleObj name="" r:id="rId1" imgW="5271135" imgH="259080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75160" y="3292079"/>
                        <a:ext cx="6330553" cy="4441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45" name="Group 29"/>
          <p:cNvGrpSpPr/>
          <p:nvPr/>
        </p:nvGrpSpPr>
        <p:grpSpPr>
          <a:xfrm>
            <a:off x="1439466" y="597694"/>
            <a:ext cx="6561534" cy="2505075"/>
            <a:chOff x="40" y="391"/>
            <a:chExt cx="2608" cy="3810"/>
          </a:xfrm>
        </p:grpSpPr>
        <p:sp>
          <p:nvSpPr>
            <p:cNvPr id="55346" name="AutoShape 30"/>
            <p:cNvSpPr/>
            <p:nvPr/>
          </p:nvSpPr>
          <p:spPr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 cap="flat" cmpd="sng">
              <a:solidFill>
                <a:srgbClr val="99CC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55347" name="AutoShape 31"/>
            <p:cNvSpPr/>
            <p:nvPr/>
          </p:nvSpPr>
          <p:spPr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5348" name="对象 55347"/>
          <p:cNvGraphicFramePr/>
          <p:nvPr/>
        </p:nvGraphicFramePr>
        <p:xfrm>
          <a:off x="1428750" y="937022"/>
          <a:ext cx="6330554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5302250" imgH="521335" progId="Word.Document.8">
                  <p:embed/>
                </p:oleObj>
              </mc:Choice>
              <mc:Fallback>
                <p:oleObj name="" r:id="rId3" imgW="5302250" imgH="521335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750" y="937022"/>
                        <a:ext cx="6330554" cy="7358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9" name="对象 55348"/>
          <p:cNvGraphicFramePr/>
          <p:nvPr/>
        </p:nvGraphicFramePr>
        <p:xfrm>
          <a:off x="1384697" y="1584722"/>
          <a:ext cx="6330553" cy="145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5" imgW="5302250" imgH="966470" progId="Word.Document.8">
                  <p:embed/>
                </p:oleObj>
              </mc:Choice>
              <mc:Fallback>
                <p:oleObj name="" r:id="rId5" imgW="5302250" imgH="966470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4697" y="1584722"/>
                        <a:ext cx="6330553" cy="14585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55"/>
          <p:cNvSpPr txBox="1">
            <a:spLocks noChangeArrowheads="1"/>
          </p:cNvSpPr>
          <p:nvPr/>
        </p:nvSpPr>
        <p:spPr bwMode="auto">
          <a:xfrm>
            <a:off x="982345" y="628015"/>
            <a:ext cx="7897495" cy="3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小结</a:t>
            </a:r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zh-CN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单、双缝安装时有什么要求？</a:t>
            </a:r>
            <a:endParaRPr lang="en-US" altLang="zh-CN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单、双缝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的作用？</a:t>
            </a:r>
            <a:endParaRPr lang="zh-CN" altLang="en-US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zh-CN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如何测</a:t>
            </a:r>
            <a:r>
              <a:rPr lang="en-US" altLang="zh-CN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Δ</a:t>
            </a:r>
            <a:r>
              <a:rPr lang="en-US" altLang="zh-CN" b="1" i="1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zh-CN" b="1" noProof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？</a:t>
            </a:r>
            <a:endParaRPr lang="zh-CN" altLang="en-US" b="1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毛玻璃屏上的干涉条纹与双缝垂直还是平行？</a:t>
            </a:r>
            <a:endParaRPr lang="zh-CN" altLang="zh-CN" b="1" noProof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把红色滤光片换为绿色滤光片，相邻两个亮条纹中心的距离如何变化？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 </a:t>
            </a:r>
            <a:endParaRPr lang="zh-CN" altLang="zh-CN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如果改用间距稍大的双缝，相邻两个亮条纹中心的距离会有什么变化？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如果把灯泡与双缝间的单缝向双缝移近，相邻两亮条纹中心的距离是否变化？</a:t>
            </a:r>
            <a:endParaRPr lang="zh-CN" altLang="en-US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zh-CN" altLang="en-US" b="1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8193" name="组合 133"/>
          <p:cNvGrpSpPr/>
          <p:nvPr/>
        </p:nvGrpSpPr>
        <p:grpSpPr bwMode="auto">
          <a:xfrm>
            <a:off x="5665713" y="590074"/>
            <a:ext cx="2821856" cy="1356122"/>
            <a:chOff x="1788423" y="1253446"/>
            <a:chExt cx="3763237" cy="1807483"/>
          </a:xfrm>
        </p:grpSpPr>
        <p:grpSp>
          <p:nvGrpSpPr>
            <p:cNvPr id="8194" name="Group 55"/>
            <p:cNvGrpSpPr/>
            <p:nvPr/>
          </p:nvGrpSpPr>
          <p:grpSpPr bwMode="auto">
            <a:xfrm>
              <a:off x="1857056" y="2132867"/>
              <a:ext cx="3650113" cy="928062"/>
              <a:chOff x="928" y="1810"/>
              <a:chExt cx="3344" cy="1042"/>
            </a:xfrm>
          </p:grpSpPr>
          <p:sp>
            <p:nvSpPr>
              <p:cNvPr id="74" name="Rectangle 7"/>
              <p:cNvSpPr>
                <a:spLocks noChangeArrowheads="1"/>
              </p:cNvSpPr>
              <p:nvPr/>
            </p:nvSpPr>
            <p:spPr bwMode="auto">
              <a:xfrm>
                <a:off x="1105" y="2216"/>
                <a:ext cx="119" cy="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8196" name="Group 8"/>
              <p:cNvGrpSpPr/>
              <p:nvPr/>
            </p:nvGrpSpPr>
            <p:grpSpPr bwMode="auto">
              <a:xfrm>
                <a:off x="1040" y="1874"/>
                <a:ext cx="246" cy="317"/>
                <a:chOff x="1733" y="1679"/>
                <a:chExt cx="537" cy="636"/>
              </a:xfrm>
            </p:grpSpPr>
            <p:sp>
              <p:nvSpPr>
                <p:cNvPr id="103" name="Oval 9"/>
                <p:cNvSpPr>
                  <a:spLocks noChangeArrowheads="1"/>
                </p:cNvSpPr>
                <p:nvPr/>
              </p:nvSpPr>
              <p:spPr bwMode="auto">
                <a:xfrm>
                  <a:off x="1733" y="1679"/>
                  <a:ext cx="537" cy="636"/>
                </a:xfrm>
                <a:prstGeom prst="ellips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4" name="Freeform 10"/>
                <p:cNvSpPr/>
                <p:nvPr/>
              </p:nvSpPr>
              <p:spPr bwMode="auto">
                <a:xfrm>
                  <a:off x="1869" y="1943"/>
                  <a:ext cx="57" cy="307"/>
                </a:xfrm>
                <a:custGeom>
                  <a:avLst/>
                  <a:gdLst>
                    <a:gd name="T0" fmla="*/ 54 w 57"/>
                    <a:gd name="T1" fmla="*/ 306 h 306"/>
                    <a:gd name="T2" fmla="*/ 48 w 57"/>
                    <a:gd name="T3" fmla="*/ 156 h 306"/>
                    <a:gd name="T4" fmla="*/ 0 w 57"/>
                    <a:gd name="T5" fmla="*/ 0 h 306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306"/>
                    <a:gd name="T11" fmla="*/ 57 w 57"/>
                    <a:gd name="T12" fmla="*/ 306 h 3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306">
                      <a:moveTo>
                        <a:pt x="54" y="306"/>
                      </a:moveTo>
                      <a:cubicBezTo>
                        <a:pt x="55" y="256"/>
                        <a:pt x="57" y="207"/>
                        <a:pt x="48" y="156"/>
                      </a:cubicBezTo>
                      <a:cubicBezTo>
                        <a:pt x="39" y="105"/>
                        <a:pt x="19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5" name="Freeform 11"/>
                <p:cNvSpPr/>
                <p:nvPr/>
              </p:nvSpPr>
              <p:spPr bwMode="auto">
                <a:xfrm flipH="1">
                  <a:off x="2085" y="1943"/>
                  <a:ext cx="57" cy="307"/>
                </a:xfrm>
                <a:custGeom>
                  <a:avLst/>
                  <a:gdLst>
                    <a:gd name="T0" fmla="*/ 54 w 57"/>
                    <a:gd name="T1" fmla="*/ 306 h 306"/>
                    <a:gd name="T2" fmla="*/ 48 w 57"/>
                    <a:gd name="T3" fmla="*/ 156 h 306"/>
                    <a:gd name="T4" fmla="*/ 0 w 57"/>
                    <a:gd name="T5" fmla="*/ 0 h 306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306"/>
                    <a:gd name="T11" fmla="*/ 57 w 57"/>
                    <a:gd name="T12" fmla="*/ 306 h 3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306">
                      <a:moveTo>
                        <a:pt x="54" y="306"/>
                      </a:moveTo>
                      <a:cubicBezTo>
                        <a:pt x="55" y="256"/>
                        <a:pt x="57" y="207"/>
                        <a:pt x="48" y="156"/>
                      </a:cubicBezTo>
                      <a:cubicBezTo>
                        <a:pt x="39" y="105"/>
                        <a:pt x="19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grpSp>
              <p:nvGrpSpPr>
                <p:cNvPr id="8200" name="Group 12"/>
                <p:cNvGrpSpPr/>
                <p:nvPr/>
              </p:nvGrpSpPr>
              <p:grpSpPr bwMode="auto">
                <a:xfrm>
                  <a:off x="1871" y="1895"/>
                  <a:ext cx="270" cy="78"/>
                  <a:chOff x="1871" y="1895"/>
                  <a:chExt cx="270" cy="78"/>
                </a:xfrm>
              </p:grpSpPr>
              <p:grpSp>
                <p:nvGrpSpPr>
                  <p:cNvPr id="8201" name="Group 13"/>
                  <p:cNvGrpSpPr/>
                  <p:nvPr/>
                </p:nvGrpSpPr>
                <p:grpSpPr bwMode="auto">
                  <a:xfrm>
                    <a:off x="1871" y="1895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4" name="Arc 14"/>
                    <p:cNvSpPr/>
                    <p:nvPr/>
                  </p:nvSpPr>
                  <p:spPr bwMode="auto">
                    <a:xfrm>
                      <a:off x="2477" y="1574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5" name="Arc 15"/>
                    <p:cNvSpPr/>
                    <p:nvPr/>
                  </p:nvSpPr>
                  <p:spPr bwMode="auto">
                    <a:xfrm>
                      <a:off x="2730" y="1574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8204" name="Group 16"/>
                  <p:cNvGrpSpPr/>
                  <p:nvPr/>
                </p:nvGrpSpPr>
                <p:grpSpPr bwMode="auto">
                  <a:xfrm>
                    <a:off x="1951" y="1896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2" name="Arc 17"/>
                    <p:cNvSpPr/>
                    <p:nvPr/>
                  </p:nvSpPr>
                  <p:spPr bwMode="auto">
                    <a:xfrm>
                      <a:off x="2473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3" name="Arc 18"/>
                    <p:cNvSpPr/>
                    <p:nvPr/>
                  </p:nvSpPr>
                  <p:spPr bwMode="auto">
                    <a:xfrm>
                      <a:off x="2726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8207" name="Group 19"/>
                  <p:cNvGrpSpPr/>
                  <p:nvPr/>
                </p:nvGrpSpPr>
                <p:grpSpPr bwMode="auto">
                  <a:xfrm>
                    <a:off x="2040" y="1896"/>
                    <a:ext cx="101" cy="77"/>
                    <a:chOff x="2489" y="1581"/>
                    <a:chExt cx="618" cy="304"/>
                  </a:xfrm>
                </p:grpSpPr>
                <p:sp>
                  <p:nvSpPr>
                    <p:cNvPr id="110" name="Arc 20"/>
                    <p:cNvSpPr/>
                    <p:nvPr/>
                  </p:nvSpPr>
                  <p:spPr bwMode="auto">
                    <a:xfrm>
                      <a:off x="2473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11" name="Arc 21"/>
                    <p:cNvSpPr/>
                    <p:nvPr/>
                  </p:nvSpPr>
                  <p:spPr bwMode="auto">
                    <a:xfrm>
                      <a:off x="2725" y="1570"/>
                      <a:ext cx="369" cy="310"/>
                    </a:xfrm>
                    <a:custGeom>
                      <a:avLst/>
                      <a:gdLst>
                        <a:gd name="T0" fmla="*/ 0 w 43200"/>
                        <a:gd name="T1" fmla="*/ 0 h 36243"/>
                        <a:gd name="T2" fmla="*/ 0 w 43200"/>
                        <a:gd name="T3" fmla="*/ 0 h 36243"/>
                        <a:gd name="T4" fmla="*/ 0 w 43200"/>
                        <a:gd name="T5" fmla="*/ 0 h 36243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36243"/>
                        <a:gd name="T11" fmla="*/ 43200 w 43200"/>
                        <a:gd name="T12" fmla="*/ 36243 h 3624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36243" fill="none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</a:path>
                        <a:path w="43200" h="36243" stroke="0" extrusionOk="0">
                          <a:moveTo>
                            <a:pt x="5406" y="35893"/>
                          </a:moveTo>
                          <a:cubicBezTo>
                            <a:pt x="1922" y="31947"/>
                            <a:pt x="0" y="26864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27026"/>
                            <a:pt x="41157" y="32253"/>
                            <a:pt x="37478" y="36242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accent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350">
                        <a:solidFill>
                          <a:prstClr val="black"/>
                        </a:solidFill>
                        <a:latin typeface="+mn-ea"/>
                      </a:endParaRPr>
                    </a:p>
                  </p:txBody>
                </p:sp>
              </p:grpSp>
            </p:grpSp>
          </p:grpSp>
          <p:sp>
            <p:nvSpPr>
              <p:cNvPr id="76" name="AutoShape 22"/>
              <p:cNvSpPr>
                <a:spLocks noChangeArrowheads="1"/>
              </p:cNvSpPr>
              <p:nvPr/>
            </p:nvSpPr>
            <p:spPr bwMode="auto">
              <a:xfrm>
                <a:off x="1079" y="2154"/>
                <a:ext cx="17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11 w 21600"/>
                  <a:gd name="T13" fmla="*/ 3375 h 21600"/>
                  <a:gd name="T14" fmla="*/ 18189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287" y="21600"/>
                    </a:lnTo>
                    <a:lnTo>
                      <a:pt x="183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7" name="Rectangle 23"/>
              <p:cNvSpPr>
                <a:spLocks noChangeArrowheads="1"/>
              </p:cNvSpPr>
              <p:nvPr/>
            </p:nvSpPr>
            <p:spPr bwMode="auto">
              <a:xfrm>
                <a:off x="1092" y="2277"/>
                <a:ext cx="157" cy="14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8" name="Rectangle 24"/>
              <p:cNvSpPr>
                <a:spLocks noChangeArrowheads="1"/>
              </p:cNvSpPr>
              <p:nvPr/>
            </p:nvSpPr>
            <p:spPr bwMode="auto">
              <a:xfrm>
                <a:off x="1044" y="2419"/>
                <a:ext cx="253" cy="8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/>
            </p:nvSpPr>
            <p:spPr bwMode="auto">
              <a:xfrm>
                <a:off x="928" y="2510"/>
                <a:ext cx="3344" cy="8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8214" name="Group 26"/>
              <p:cNvGrpSpPr/>
              <p:nvPr/>
            </p:nvGrpSpPr>
            <p:grpSpPr bwMode="auto">
              <a:xfrm>
                <a:off x="1221" y="2602"/>
                <a:ext cx="436" cy="250"/>
                <a:chOff x="1553" y="2345"/>
                <a:chExt cx="414" cy="264"/>
              </a:xfrm>
            </p:grpSpPr>
            <p:sp>
              <p:nvSpPr>
                <p:cNvPr id="101" name="AutoShape 27"/>
                <p:cNvSpPr>
                  <a:spLocks noChangeArrowheads="1"/>
                </p:cNvSpPr>
                <p:nvPr/>
              </p:nvSpPr>
              <p:spPr bwMode="auto">
                <a:xfrm flipV="1">
                  <a:off x="1606" y="2346"/>
                  <a:ext cx="307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469 h 21600"/>
                    <a:gd name="T14" fmla="*/ 17082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2" name="Rectangle 28"/>
                <p:cNvSpPr>
                  <a:spLocks noChangeArrowheads="1"/>
                </p:cNvSpPr>
                <p:nvPr/>
              </p:nvSpPr>
              <p:spPr bwMode="auto">
                <a:xfrm>
                  <a:off x="1552" y="2519"/>
                  <a:ext cx="414" cy="9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217" name="Group 29"/>
              <p:cNvGrpSpPr/>
              <p:nvPr/>
            </p:nvGrpSpPr>
            <p:grpSpPr bwMode="auto">
              <a:xfrm>
                <a:off x="1859" y="2169"/>
                <a:ext cx="194" cy="333"/>
                <a:chOff x="2441" y="1865"/>
                <a:chExt cx="183" cy="351"/>
              </a:xfrm>
            </p:grpSpPr>
            <p:sp>
              <p:nvSpPr>
                <p:cNvPr id="99" name="Rectangle 30"/>
                <p:cNvSpPr>
                  <a:spLocks noChangeArrowheads="1"/>
                </p:cNvSpPr>
                <p:nvPr/>
              </p:nvSpPr>
              <p:spPr bwMode="auto">
                <a:xfrm>
                  <a:off x="2507" y="1866"/>
                  <a:ext cx="48" cy="27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00" name="Rectangle 31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7"/>
                  <a:ext cx="75" cy="183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1942" y="1833"/>
                <a:ext cx="19" cy="33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3" name="Rectangle 33"/>
              <p:cNvSpPr>
                <a:spLocks noChangeArrowheads="1"/>
              </p:cNvSpPr>
              <p:nvPr/>
            </p:nvSpPr>
            <p:spPr bwMode="auto">
              <a:xfrm>
                <a:off x="2313" y="2175"/>
                <a:ext cx="51" cy="2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 rot="16200000" flipV="1">
                <a:off x="2305" y="2376"/>
                <a:ext cx="69" cy="19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2326" y="1810"/>
                <a:ext cx="19" cy="17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86" name="Rectangle 36"/>
              <p:cNvSpPr>
                <a:spLocks noChangeArrowheads="1"/>
              </p:cNvSpPr>
              <p:nvPr/>
            </p:nvSpPr>
            <p:spPr bwMode="auto">
              <a:xfrm>
                <a:off x="2326" y="2032"/>
                <a:ext cx="19" cy="14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8225" name="Group 37"/>
              <p:cNvGrpSpPr/>
              <p:nvPr/>
            </p:nvGrpSpPr>
            <p:grpSpPr bwMode="auto">
              <a:xfrm>
                <a:off x="2805" y="2171"/>
                <a:ext cx="191" cy="334"/>
                <a:chOff x="2441" y="1865"/>
                <a:chExt cx="183" cy="351"/>
              </a:xfrm>
            </p:grpSpPr>
            <p:sp>
              <p:nvSpPr>
                <p:cNvPr id="97" name="Rectangle 38"/>
                <p:cNvSpPr>
                  <a:spLocks noChangeArrowheads="1"/>
                </p:cNvSpPr>
                <p:nvPr/>
              </p:nvSpPr>
              <p:spPr bwMode="auto">
                <a:xfrm>
                  <a:off x="2507" y="1865"/>
                  <a:ext cx="47" cy="27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8" name="Rectangle 3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6"/>
                  <a:ext cx="75" cy="184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228" name="Group 40"/>
              <p:cNvGrpSpPr/>
              <p:nvPr/>
            </p:nvGrpSpPr>
            <p:grpSpPr bwMode="auto">
              <a:xfrm>
                <a:off x="3867" y="2175"/>
                <a:ext cx="191" cy="332"/>
                <a:chOff x="2441" y="1865"/>
                <a:chExt cx="183" cy="351"/>
              </a:xfrm>
            </p:grpSpPr>
            <p:sp>
              <p:nvSpPr>
                <p:cNvPr id="95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7" y="1865"/>
                  <a:ext cx="49" cy="269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6" name="Rectangle 4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74" y="2066"/>
                  <a:ext cx="75" cy="183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  <p:sp>
            <p:nvSpPr>
              <p:cNvPr id="89" name="Rectangle 43"/>
              <p:cNvSpPr>
                <a:spLocks noChangeArrowheads="1"/>
              </p:cNvSpPr>
              <p:nvPr/>
            </p:nvSpPr>
            <p:spPr bwMode="auto">
              <a:xfrm>
                <a:off x="2817" y="1838"/>
                <a:ext cx="1341" cy="33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90" name="Rectangle 44"/>
              <p:cNvSpPr>
                <a:spLocks noChangeArrowheads="1"/>
              </p:cNvSpPr>
              <p:nvPr/>
            </p:nvSpPr>
            <p:spPr bwMode="auto">
              <a:xfrm>
                <a:off x="4064" y="1815"/>
                <a:ext cx="26" cy="381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91" name="Line 45"/>
              <p:cNvSpPr>
                <a:spLocks noChangeShapeType="1"/>
              </p:cNvSpPr>
              <p:nvPr/>
            </p:nvSpPr>
            <p:spPr bwMode="auto">
              <a:xfrm>
                <a:off x="1329" y="2004"/>
                <a:ext cx="2818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+mn-ea"/>
                </a:endParaRPr>
              </a:p>
            </p:txBody>
          </p:sp>
          <p:grpSp>
            <p:nvGrpSpPr>
              <p:cNvPr id="8234" name="Group 46"/>
              <p:cNvGrpSpPr/>
              <p:nvPr/>
            </p:nvGrpSpPr>
            <p:grpSpPr bwMode="auto">
              <a:xfrm>
                <a:off x="3586" y="2602"/>
                <a:ext cx="434" cy="250"/>
                <a:chOff x="1553" y="2345"/>
                <a:chExt cx="414" cy="264"/>
              </a:xfrm>
            </p:grpSpPr>
            <p:sp>
              <p:nvSpPr>
                <p:cNvPr id="93" name="AutoShape 47"/>
                <p:cNvSpPr>
                  <a:spLocks noChangeArrowheads="1"/>
                </p:cNvSpPr>
                <p:nvPr/>
              </p:nvSpPr>
              <p:spPr bwMode="auto">
                <a:xfrm flipV="1">
                  <a:off x="1607" y="2346"/>
                  <a:ext cx="307" cy="1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18 w 21600"/>
                    <a:gd name="T13" fmla="*/ 4469 h 21600"/>
                    <a:gd name="T14" fmla="*/ 17082 w 21600"/>
                    <a:gd name="T15" fmla="*/ 1713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94" name="Rectangle 48"/>
                <p:cNvSpPr>
                  <a:spLocks noChangeArrowheads="1"/>
                </p:cNvSpPr>
                <p:nvPr/>
              </p:nvSpPr>
              <p:spPr bwMode="auto">
                <a:xfrm>
                  <a:off x="1552" y="2519"/>
                  <a:ext cx="415" cy="90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8237" name="TextBox 128"/>
            <p:cNvSpPr txBox="1">
              <a:spLocks noChangeArrowheads="1"/>
            </p:cNvSpPr>
            <p:nvPr/>
          </p:nvSpPr>
          <p:spPr bwMode="auto">
            <a:xfrm>
              <a:off x="1788423" y="1375493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光源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38" name="TextBox 129"/>
            <p:cNvSpPr txBox="1">
              <a:spLocks noChangeArrowheads="1"/>
            </p:cNvSpPr>
            <p:nvPr/>
          </p:nvSpPr>
          <p:spPr bwMode="auto">
            <a:xfrm>
              <a:off x="2640944" y="1253446"/>
              <a:ext cx="551292" cy="104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滤光片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39" name="TextBox 130"/>
            <p:cNvSpPr txBox="1">
              <a:spLocks noChangeArrowheads="1"/>
            </p:cNvSpPr>
            <p:nvPr/>
          </p:nvSpPr>
          <p:spPr bwMode="auto">
            <a:xfrm>
              <a:off x="3072992" y="1381247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单缝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0" name="TextBox 131"/>
            <p:cNvSpPr txBox="1">
              <a:spLocks noChangeArrowheads="1"/>
            </p:cNvSpPr>
            <p:nvPr/>
          </p:nvSpPr>
          <p:spPr bwMode="auto">
            <a:xfrm>
              <a:off x="3607305" y="1381247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双缝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241" name="TextBox 132"/>
            <p:cNvSpPr txBox="1">
              <a:spLocks noChangeArrowheads="1"/>
            </p:cNvSpPr>
            <p:nvPr/>
          </p:nvSpPr>
          <p:spPr bwMode="auto">
            <a:xfrm>
              <a:off x="5000368" y="1513378"/>
              <a:ext cx="551292" cy="71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r>
                <a:rPr lang="zh-CN" altLang="en-US" sz="1500" b="1">
                  <a:solidFill>
                    <a:srgbClr val="000000"/>
                  </a:solidFill>
                  <a:latin typeface="宋体" panose="02010600030101010101" pitchFamily="2" charset="-122"/>
                </a:rPr>
                <a:t>屏</a:t>
              </a:r>
              <a:endParaRPr lang="zh-CN" altLang="en-US" sz="1500" b="1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915" y="948690"/>
            <a:ext cx="2630170" cy="331470"/>
          </a:xfrm>
        </p:spPr>
        <p:txBody>
          <a:bodyPr>
            <a:normAutofit fontScale="90000"/>
          </a:bodyPr>
          <a:p>
            <a:r>
              <a:rPr lang="en-US" altLang="zh-CN"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实验原理：</a:t>
            </a:r>
            <a:endParaRPr lang="zh-CN" altLang="en-US" sz="222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63233" name="标题 1"/>
          <p:cNvSpPr>
            <a:spLocks noGrp="1"/>
          </p:cNvSpPr>
          <p:nvPr/>
        </p:nvSpPr>
        <p:spPr>
          <a:xfrm>
            <a:off x="2216785" y="172720"/>
            <a:ext cx="3827780" cy="6705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 eaLnBrk="0" hangingPunct="0"/>
            <a:r>
              <a:rPr lang="zh-CN" altLang="en-US" sz="2700" b="1" noProof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en-US" sz="27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测玻璃砖的折射率 </a:t>
            </a:r>
            <a:endParaRPr lang="zh-CN" altLang="en-US" sz="2700" b="1" noProof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802640" y="1452880"/>
            <a:ext cx="8139430" cy="955040"/>
          </a:xfrm>
        </p:spPr>
        <p:txBody>
          <a:bodyPr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）、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204335" y="704850"/>
            <a:ext cx="4215130" cy="3173730"/>
            <a:chOff x="6621" y="1110"/>
            <a:chExt cx="6638" cy="4998"/>
          </a:xfrm>
        </p:grpSpPr>
        <p:grpSp>
          <p:nvGrpSpPr>
            <p:cNvPr id="21" name="组合 20"/>
            <p:cNvGrpSpPr/>
            <p:nvPr/>
          </p:nvGrpSpPr>
          <p:grpSpPr>
            <a:xfrm>
              <a:off x="6621" y="1236"/>
              <a:ext cx="6638" cy="4872"/>
              <a:chOff x="6621" y="1236"/>
              <a:chExt cx="6638" cy="487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621" y="3304"/>
                <a:ext cx="6517" cy="28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1276" y="3304"/>
                <a:ext cx="18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界面</a:t>
                </a:r>
                <a:endParaRPr lang="zh-CN" altLang="en-US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684" y="1796"/>
                <a:ext cx="1661" cy="1508"/>
                <a:chOff x="7752" y="1863"/>
                <a:chExt cx="1661" cy="1508"/>
              </a:xfrm>
            </p:grpSpPr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7752" y="1863"/>
                  <a:ext cx="983" cy="881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>
                  <a:off x="8311" y="2355"/>
                  <a:ext cx="1102" cy="101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/>
              <p:cNvGrpSpPr/>
              <p:nvPr/>
            </p:nvGrpSpPr>
            <p:grpSpPr>
              <a:xfrm rot="1620000">
                <a:off x="8912" y="3617"/>
                <a:ext cx="1661" cy="1508"/>
                <a:chOff x="7752" y="1863"/>
                <a:chExt cx="1661" cy="1508"/>
              </a:xfrm>
            </p:grpSpPr>
            <p:cxnSp>
              <p:nvCxnSpPr>
                <p:cNvPr id="12" name="直接箭头连接符 11"/>
                <p:cNvCxnSpPr/>
                <p:nvPr/>
              </p:nvCxnSpPr>
              <p:spPr>
                <a:xfrm>
                  <a:off x="7752" y="1863"/>
                  <a:ext cx="983" cy="881"/>
                </a:xfrm>
                <a:prstGeom prst="straightConnector1">
                  <a:avLst/>
                </a:prstGeom>
                <a:ln w="95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8311" y="2355"/>
                  <a:ext cx="1102" cy="1016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9354" y="1236"/>
                <a:ext cx="17" cy="416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10601" y="2016"/>
                <a:ext cx="26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真空（空气）</a:t>
                </a:r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1429" y="4165"/>
                <a:ext cx="183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介质</a:t>
                </a:r>
                <a:endParaRPr lang="zh-CN" altLang="en-US"/>
              </a:p>
            </p:txBody>
          </p:sp>
          <p:sp>
            <p:nvSpPr>
              <p:cNvPr id="17" name="弧形 16"/>
              <p:cNvSpPr/>
              <p:nvPr/>
            </p:nvSpPr>
            <p:spPr>
              <a:xfrm rot="15660000">
                <a:off x="9255" y="3026"/>
                <a:ext cx="172" cy="2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弧形 17"/>
              <p:cNvSpPr/>
              <p:nvPr/>
            </p:nvSpPr>
            <p:spPr>
              <a:xfrm rot="1860000" flipV="1">
                <a:off x="9353" y="3644"/>
                <a:ext cx="172" cy="2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945" y="2422"/>
                <a:ext cx="3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404" y="4310"/>
                <a:ext cx="3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8724" y="3262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221" y="5014"/>
              <a:ext cx="120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80" y="1328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24" y="5405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N'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24" y="1110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500" y="3264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M'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21" y="3293"/>
              <a:ext cx="75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175250" y="1414145"/>
            <a:ext cx="76327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934075" y="3068955"/>
            <a:ext cx="385445" cy="4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686300" y="116967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19520" y="299212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71540" y="11144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15305" y="304101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43150" y="2644775"/>
            <a:ext cx="146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测量工具：刻度尺</a:t>
            </a:r>
            <a:endParaRPr lang="en-US" altLang="zh-CN"/>
          </a:p>
        </p:txBody>
      </p:sp>
      <p:sp>
        <p:nvSpPr>
          <p:cNvPr id="51" name="下箭头 50"/>
          <p:cNvSpPr/>
          <p:nvPr/>
        </p:nvSpPr>
        <p:spPr>
          <a:xfrm>
            <a:off x="1684020" y="2071370"/>
            <a:ext cx="75565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878965" y="2126615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简化</a:t>
            </a:r>
            <a:endParaRPr lang="zh-CN" altLang="en-US"/>
          </a:p>
        </p:txBody>
      </p:sp>
      <p:graphicFrame>
        <p:nvGraphicFramePr>
          <p:cNvPr id="53" name="对象 5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9623" y="3360103"/>
          <a:ext cx="3243580" cy="79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" name="" r:id="rId1" imgW="1600200" imgH="393700" progId="Equation.KSEE3">
                  <p:embed/>
                </p:oleObj>
              </mc:Choice>
              <mc:Fallback>
                <p:oleObj name="" r:id="rId1" imgW="16002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9623" y="3360103"/>
                        <a:ext cx="3243580" cy="798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4919345" y="1065530"/>
            <a:ext cx="2072640" cy="207264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38" grpId="1"/>
      <p:bldP spid="40" grpId="1"/>
      <p:bldP spid="41" grpId="1"/>
      <p:bldP spid="39" grpId="1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915" y="948690"/>
            <a:ext cx="2630170" cy="331470"/>
          </a:xfrm>
        </p:spPr>
        <p:txBody>
          <a:bodyPr>
            <a:normAutofit fontScale="90000"/>
          </a:bodyPr>
          <a:p>
            <a:r>
              <a:rPr lang="en-US" altLang="zh-CN"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实验原理：</a:t>
            </a:r>
            <a:endParaRPr lang="zh-CN" altLang="en-US" sz="222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63233" name="标题 1"/>
          <p:cNvSpPr>
            <a:spLocks noGrp="1"/>
          </p:cNvSpPr>
          <p:nvPr/>
        </p:nvSpPr>
        <p:spPr>
          <a:xfrm>
            <a:off x="2216785" y="172720"/>
            <a:ext cx="3827780" cy="6705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 eaLnBrk="0" hangingPunct="0"/>
            <a:r>
              <a:rPr lang="zh-CN" altLang="en-US" sz="2700" b="1" noProof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en-US" sz="27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测玻璃砖的折射率 </a:t>
            </a:r>
            <a:endParaRPr lang="zh-CN" altLang="en-US" sz="2700" b="1" noProof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802640" y="1452880"/>
            <a:ext cx="8139430" cy="955040"/>
          </a:xfrm>
        </p:spPr>
        <p:txBody>
          <a:bodyPr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）、利用全反射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04335" y="2098040"/>
            <a:ext cx="4138295" cy="1781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0260" y="209804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界面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2520000" flipH="1">
            <a:off x="4620260" y="1615440"/>
            <a:ext cx="1054735" cy="957580"/>
            <a:chOff x="7752" y="1863"/>
            <a:chExt cx="1661" cy="1508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0" flipH="1" flipV="1">
            <a:off x="5949315" y="2096770"/>
            <a:ext cx="1054735" cy="957580"/>
            <a:chOff x="7752" y="1863"/>
            <a:chExt cx="1661" cy="1508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/>
          <p:cNvCxnSpPr/>
          <p:nvPr/>
        </p:nvCxnSpPr>
        <p:spPr>
          <a:xfrm>
            <a:off x="5939790" y="784860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31635" y="1280160"/>
            <a:ext cx="1687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真空（空气）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257415" y="264477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介质</a:t>
            </a:r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1860000" flipV="1">
            <a:off x="5942330" y="2079625"/>
            <a:ext cx="196850" cy="2438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98540" y="252793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68265" y="174625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90335" y="3183890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39740" y="343217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39740" y="70485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37500" y="207264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4335" y="209105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1635125" y="2389505"/>
            <a:ext cx="75565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35125" y="3716655"/>
            <a:ext cx="146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测量工具：量角器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939165" y="2423795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简化</a:t>
            </a:r>
            <a:endParaRPr lang="zh-CN" altLang="en-US"/>
          </a:p>
        </p:txBody>
      </p:sp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0690" y="2741930"/>
          <a:ext cx="1308735" cy="8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609600" imgH="393700" progId="Equation.KSEE3">
                  <p:embed/>
                </p:oleObj>
              </mc:Choice>
              <mc:Fallback>
                <p:oleObj name="" r:id="rId1" imgW="609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10690" y="2741930"/>
                        <a:ext cx="1308735" cy="84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组合 46"/>
          <p:cNvGrpSpPr/>
          <p:nvPr/>
        </p:nvGrpSpPr>
        <p:grpSpPr>
          <a:xfrm rot="0" flipH="1">
            <a:off x="4892675" y="2077085"/>
            <a:ext cx="1054735" cy="957580"/>
            <a:chOff x="7752" y="1863"/>
            <a:chExt cx="1661" cy="1508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对象 4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0690" y="1807845"/>
          <a:ext cx="1045210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" name="" r:id="rId3" imgW="571500" imgH="393700" progId="Equation.KSEE3">
                  <p:embed/>
                </p:oleObj>
              </mc:Choice>
              <mc:Fallback>
                <p:oleObj name="" r:id="rId3" imgW="571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0690" y="1807845"/>
                        <a:ext cx="1045210" cy="72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24" grpId="1" animBg="1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915" y="948690"/>
            <a:ext cx="2630170" cy="331470"/>
          </a:xfrm>
        </p:spPr>
        <p:txBody>
          <a:bodyPr>
            <a:normAutofit fontScale="90000"/>
          </a:bodyPr>
          <a:p>
            <a:r>
              <a:rPr lang="en-US" altLang="zh-CN"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sz="222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实验原理：</a:t>
            </a:r>
            <a:endParaRPr lang="zh-CN" altLang="en-US" sz="222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63233" name="标题 1"/>
          <p:cNvSpPr>
            <a:spLocks noGrp="1"/>
          </p:cNvSpPr>
          <p:nvPr/>
        </p:nvSpPr>
        <p:spPr>
          <a:xfrm>
            <a:off x="2216785" y="172720"/>
            <a:ext cx="3827780" cy="67056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9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l" eaLnBrk="0" hangingPunct="0"/>
            <a:r>
              <a:rPr lang="zh-CN" altLang="en-US" sz="2700" b="1" noProof="1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</a:t>
            </a:r>
            <a:r>
              <a:rPr lang="zh-CN" altLang="en-US" sz="27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测玻璃砖的折射率 </a:t>
            </a:r>
            <a:endParaRPr lang="zh-CN" altLang="en-US" sz="2700" b="1" noProof="1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802640" y="1452880"/>
            <a:ext cx="8139430" cy="955040"/>
          </a:xfrm>
        </p:spPr>
        <p:txBody>
          <a:bodyPr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）、利用全反射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下箭头 23"/>
          <p:cNvSpPr/>
          <p:nvPr/>
        </p:nvSpPr>
        <p:spPr>
          <a:xfrm>
            <a:off x="1367155" y="2673350"/>
            <a:ext cx="75565" cy="4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38680" y="4089400"/>
            <a:ext cx="146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测量工具：刻度尺</a:t>
            </a:r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671195" y="2741930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转化</a:t>
            </a:r>
            <a:endParaRPr lang="zh-CN" altLang="en-US"/>
          </a:p>
        </p:txBody>
      </p:sp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7680" y="1896745"/>
          <a:ext cx="1308735" cy="8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609600" imgH="393700" progId="Equation.KSEE3">
                  <p:embed/>
                </p:oleObj>
              </mc:Choice>
              <mc:Fallback>
                <p:oleObj name="" r:id="rId1" imgW="609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7680" y="1896745"/>
                        <a:ext cx="1308735" cy="84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204335" y="2098040"/>
            <a:ext cx="4138295" cy="1781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0260" y="209804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界面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2520000" flipH="1">
            <a:off x="4620260" y="1615440"/>
            <a:ext cx="1054735" cy="957580"/>
            <a:chOff x="7752" y="1863"/>
            <a:chExt cx="1661" cy="1508"/>
          </a:xfrm>
        </p:grpSpPr>
        <p:cxnSp>
          <p:nvCxnSpPr>
            <p:cNvPr id="8" name="直接箭头连接符 7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0" flipH="1" flipV="1">
            <a:off x="5949315" y="2096770"/>
            <a:ext cx="1054735" cy="957580"/>
            <a:chOff x="7752" y="1863"/>
            <a:chExt cx="1661" cy="1508"/>
          </a:xfrm>
        </p:grpSpPr>
        <p:cxnSp>
          <p:nvCxnSpPr>
            <p:cNvPr id="12" name="直接箭头连接符 11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/>
          <p:cNvCxnSpPr/>
          <p:nvPr/>
        </p:nvCxnSpPr>
        <p:spPr>
          <a:xfrm>
            <a:off x="5939790" y="784860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31635" y="1280160"/>
            <a:ext cx="1687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真空（空气）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257415" y="264477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介质</a:t>
            </a:r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 rot="1860000" flipV="1">
            <a:off x="5942330" y="2079625"/>
            <a:ext cx="196850" cy="2438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98540" y="252793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62600" y="174625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59905" y="240855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39740" y="343217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39740" y="70485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37500" y="207264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4335" y="209105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5943600" y="2922905"/>
            <a:ext cx="916305" cy="17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5616575" y="280416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57415" y="318389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 rot="0" flipH="1">
            <a:off x="4892675" y="2077085"/>
            <a:ext cx="1054735" cy="957580"/>
            <a:chOff x="7752" y="1863"/>
            <a:chExt cx="1661" cy="1508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30388" y="2939733"/>
          <a:ext cx="1163320" cy="90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" imgW="508000" imgH="393700" progId="Equation.KSEE3">
                  <p:embed/>
                </p:oleObj>
              </mc:Choice>
              <mc:Fallback>
                <p:oleObj name="" r:id="rId3" imgW="5080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0388" y="2939733"/>
                        <a:ext cx="1163320" cy="90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24" grpId="1" animBg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957" y="1396727"/>
            <a:ext cx="8139178" cy="331514"/>
          </a:xfrm>
        </p:spPr>
        <p:txBody>
          <a:bodyPr>
            <a:normAutofit fontScale="90000"/>
          </a:bodyPr>
          <a:p>
            <a:r>
              <a:rPr lang="zh-CN" altLang="en-US"/>
              <a:t>常见的实验用玻璃砖的形状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-400" t="15689" r="400" b="15289"/>
          <a:stretch>
            <a:fillRect/>
          </a:stretch>
        </p:blipFill>
        <p:spPr>
          <a:xfrm>
            <a:off x="4884420" y="1397000"/>
            <a:ext cx="2225040" cy="1536065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1177" b="3870"/>
          <a:stretch>
            <a:fillRect/>
          </a:stretch>
        </p:blipFill>
        <p:spPr>
          <a:xfrm>
            <a:off x="671830" y="1874520"/>
            <a:ext cx="3251200" cy="2824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13184"/>
          <a:stretch>
            <a:fillRect/>
          </a:stretch>
        </p:blipFill>
        <p:spPr>
          <a:xfrm>
            <a:off x="4812030" y="3110230"/>
            <a:ext cx="2297430" cy="1994535"/>
          </a:xfrm>
          <a:prstGeom prst="rect">
            <a:avLst/>
          </a:prstGeom>
        </p:spPr>
      </p:pic>
      <p:sp>
        <p:nvSpPr>
          <p:cNvPr id="6187" name="矩形 6186"/>
          <p:cNvSpPr/>
          <p:nvPr/>
        </p:nvSpPr>
        <p:spPr>
          <a:xfrm>
            <a:off x="532765" y="302895"/>
            <a:ext cx="3529013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． 实验器材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99" name="对象 6198"/>
          <p:cNvGraphicFramePr/>
          <p:nvPr/>
        </p:nvGraphicFramePr>
        <p:xfrm>
          <a:off x="532448" y="699770"/>
          <a:ext cx="78311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4" imgW="5271135" imgH="259080" progId="Word.Document.8">
                  <p:embed/>
                </p:oleObj>
              </mc:Choice>
              <mc:Fallback>
                <p:oleObj name="" r:id="rId4" imgW="5271135" imgH="259080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448" y="699770"/>
                        <a:ext cx="7831137" cy="54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3" name="标题 1"/>
          <p:cNvSpPr>
            <a:spLocks noGrp="1"/>
          </p:cNvSpPr>
          <p:nvPr>
            <p:ph type="title" idx="4294967295"/>
          </p:nvPr>
        </p:nvSpPr>
        <p:spPr>
          <a:xfrm>
            <a:off x="1152208" y="155258"/>
            <a:ext cx="5882879" cy="670322"/>
          </a:xfrm>
        </p:spPr>
        <p:txBody>
          <a:bodyPr/>
          <a:lstStyle/>
          <a:p>
            <a:pPr algn="l" eaLnBrk="0" hangingPunct="0"/>
            <a:r>
              <a:rPr lang="en-US" altLang="zh-CN" sz="2700" b="1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700" b="1" noProof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、实验步骤</a:t>
            </a:r>
            <a:endParaRPr lang="zh-CN" altLang="en-US" sz="2700" b="1" noProof="1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530" name="灯片编号占位符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986463" y="4767263"/>
            <a:ext cx="154305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rmAutofit lnSpcReduction="10000"/>
          </a:bodyPr>
          <a:lstStyle/>
          <a:p>
            <a:pPr algn="l" eaLnBrk="0" hangingPunct="0"/>
            <a:fld id="{E3092082-7CCD-426C-8E84-853E65198F39}" type="slidenum">
              <a:rPr lang="zh-CN" altLang="en-US" sz="1350" smtClean="0"/>
            </a:fld>
            <a:endParaRPr lang="zh-CN" altLang="en-US" sz="135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62948" y="855663"/>
            <a:ext cx="3621881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>
                <a:latin typeface="Times New Roman" panose="02020603050405020304" pitchFamily="18" charset="0"/>
              </a:rPr>
              <a:t>        将平行玻璃砖放于白纸上，确定前后界面位置。</a:t>
            </a:r>
            <a:endParaRPr lang="zh-CN" altLang="en-US" b="1">
              <a:latin typeface="Times New Roman" panose="02020603050405020304" pitchFamily="18" charset="0"/>
            </a:endParaRPr>
          </a:p>
          <a:p>
            <a:r>
              <a:rPr lang="zh-CN" altLang="en-US" b="1">
                <a:latin typeface="Times New Roman" panose="02020603050405020304" pitchFamily="18" charset="0"/>
              </a:rPr>
              <a:t>        移走玻璃砖。作入射光线，在光线上竖直插上大头针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</a:rPr>
              <a:t>。</a:t>
            </a:r>
            <a:endParaRPr lang="zh-CN" altLang="en-US" b="1">
              <a:latin typeface="Times New Roman" panose="02020603050405020304" pitchFamily="18" charset="0"/>
            </a:endParaRPr>
          </a:p>
          <a:p>
            <a:r>
              <a:rPr lang="zh-CN" altLang="en-US" b="1">
                <a:latin typeface="Times New Roman" panose="02020603050405020304" pitchFamily="18" charset="0"/>
              </a:rPr>
              <a:t>        重新放置玻璃砖，插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3</a:t>
            </a:r>
            <a:r>
              <a:rPr lang="zh-CN" altLang="en-US" b="1">
                <a:latin typeface="Times New Roman" panose="02020603050405020304" pitchFamily="18" charset="0"/>
              </a:rPr>
              <a:t>挡住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</a:rPr>
              <a:t>的像，插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4</a:t>
            </a:r>
            <a:r>
              <a:rPr lang="zh-CN" altLang="en-US" b="1">
                <a:latin typeface="Times New Roman" panose="02020603050405020304" pitchFamily="18" charset="0"/>
              </a:rPr>
              <a:t>挡住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zh-CN" altLang="en-US" b="1">
                <a:latin typeface="Times New Roman" panose="02020603050405020304" pitchFamily="18" charset="0"/>
              </a:rPr>
              <a:t>的像和</a:t>
            </a:r>
            <a:r>
              <a:rPr lang="en-US" altLang="zh-CN" b="1">
                <a:latin typeface="Times New Roman" panose="02020603050405020304" pitchFamily="18" charset="0"/>
              </a:rPr>
              <a:t>P</a:t>
            </a:r>
            <a:r>
              <a:rPr lang="en-US" altLang="zh-CN" b="1" baseline="-25000">
                <a:latin typeface="Times New Roman" panose="02020603050405020304" pitchFamily="18" charset="0"/>
              </a:rPr>
              <a:t>3</a:t>
            </a:r>
            <a:r>
              <a:rPr lang="zh-CN" altLang="en-US" b="1">
                <a:latin typeface="Times New Roman" panose="02020603050405020304" pitchFamily="18" charset="0"/>
              </a:rPr>
              <a:t>。移去玻璃砖，画出出射光线，连接完整光路并延长折射光线。</a:t>
            </a:r>
            <a:endParaRPr lang="zh-CN" altLang="en-US" b="1">
              <a:latin typeface="Times New Roman" panose="02020603050405020304" pitchFamily="18" charset="0"/>
            </a:endParaRPr>
          </a:p>
          <a:p>
            <a:r>
              <a:rPr lang="zh-CN" altLang="en-US" b="1">
                <a:latin typeface="Times New Roman" panose="02020603050405020304" pitchFamily="18" charset="0"/>
              </a:rPr>
              <a:t>         用量角器量出折射角，计算折射率。</a:t>
            </a:r>
            <a:endParaRPr lang="zh-CN" altLang="en-US" b="1">
              <a:latin typeface="Times New Roman" panose="02020603050405020304" pitchFamily="18" charset="0"/>
            </a:endParaRPr>
          </a:p>
          <a:p>
            <a:r>
              <a:rPr lang="zh-CN" altLang="en-US" b="1">
                <a:latin typeface="Times New Roman" panose="02020603050405020304" pitchFamily="18" charset="0"/>
              </a:rPr>
              <a:t>          改变入射角（</a:t>
            </a:r>
            <a:r>
              <a:rPr lang="en-US" altLang="zh-CN" b="1">
                <a:latin typeface="Times New Roman" panose="02020603050405020304" pitchFamily="18" charset="0"/>
              </a:rPr>
              <a:t>30°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45°</a:t>
            </a:r>
            <a:r>
              <a:rPr lang="zh-CN" altLang="en-US" b="1">
                <a:latin typeface="Times New Roman" panose="02020603050405020304" pitchFamily="18" charset="0"/>
              </a:rPr>
              <a:t>、</a:t>
            </a:r>
            <a:r>
              <a:rPr lang="en-US" altLang="zh-CN" b="1">
                <a:latin typeface="Times New Roman" panose="02020603050405020304" pitchFamily="18" charset="0"/>
              </a:rPr>
              <a:t>60°</a:t>
            </a:r>
            <a:r>
              <a:rPr lang="zh-CN" altLang="en-US" b="1">
                <a:latin typeface="Times New Roman" panose="02020603050405020304" pitchFamily="18" charset="0"/>
              </a:rPr>
              <a:t>），重复以上实验步骤，最后</a:t>
            </a:r>
            <a:r>
              <a:rPr lang="en-US" altLang="zh-CN" b="1" i="1">
                <a:latin typeface="Times New Roman" panose="02020603050405020304" pitchFamily="18" charset="0"/>
              </a:rPr>
              <a:t>n</a:t>
            </a:r>
            <a:r>
              <a:rPr lang="zh-CN" altLang="en-US" b="1">
                <a:latin typeface="Times New Roman" panose="02020603050405020304" pitchFamily="18" charset="0"/>
              </a:rPr>
              <a:t>取平均值。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" name="梯形 1"/>
          <p:cNvSpPr/>
          <p:nvPr/>
        </p:nvSpPr>
        <p:spPr>
          <a:xfrm>
            <a:off x="5546090" y="1598930"/>
            <a:ext cx="3385185" cy="12655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407150" y="1570355"/>
            <a:ext cx="1665605" cy="1309370"/>
            <a:chOff x="10090" y="2473"/>
            <a:chExt cx="2623" cy="2062"/>
          </a:xfrm>
        </p:grpSpPr>
        <p:sp>
          <p:nvSpPr>
            <p:cNvPr id="6" name="椭圆 5"/>
            <p:cNvSpPr/>
            <p:nvPr/>
          </p:nvSpPr>
          <p:spPr>
            <a:xfrm>
              <a:off x="12669" y="449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15" y="448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498" y="247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090" y="247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5267960" y="1580515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21935" y="2861310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rot="1620000">
            <a:off x="6786880" y="1735455"/>
            <a:ext cx="1054735" cy="957580"/>
            <a:chOff x="7752" y="1863"/>
            <a:chExt cx="1661" cy="150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7077075" y="300355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rot="16380000">
            <a:off x="6978650" y="130810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860000" flipV="1">
            <a:off x="7122795" y="194818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807835" y="86423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24700" y="224980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24015" y="156337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567295" y="224980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986780" y="30035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02345" y="28035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203190" y="285750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48675" y="123253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21275" y="127381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022340" y="614680"/>
            <a:ext cx="1054100" cy="957580"/>
            <a:chOff x="9484" y="968"/>
            <a:chExt cx="1660" cy="1508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7547610" y="2859405"/>
            <a:ext cx="1054100" cy="957580"/>
            <a:chOff x="9484" y="968"/>
            <a:chExt cx="1660" cy="1508"/>
          </a:xfrm>
        </p:grpSpPr>
        <p:grpSp>
          <p:nvGrpSpPr>
            <p:cNvPr id="73" name="组合 72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74" name="直接箭头连接符 73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直接连接符 81"/>
          <p:cNvCxnSpPr/>
          <p:nvPr/>
        </p:nvCxnSpPr>
        <p:spPr>
          <a:xfrm flipH="1">
            <a:off x="7566660" y="1815465"/>
            <a:ext cx="8255" cy="218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对象 8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82895" y="3518535"/>
          <a:ext cx="1478915" cy="101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571500" imgH="393700" progId="Equation.KSEE3">
                  <p:embed/>
                </p:oleObj>
              </mc:Choice>
              <mc:Fallback>
                <p:oleObj name="" r:id="rId1" imgW="5715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82895" y="3518535"/>
                        <a:ext cx="1478915" cy="101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" grpId="2" bldLvl="0" animBg="1"/>
      <p:bldP spid="49" grpId="0"/>
      <p:bldP spid="50" grpId="0"/>
      <p:bldP spid="52" grpId="0"/>
      <p:bldP spid="51" grpId="0"/>
      <p:bldP spid="45" grpId="0"/>
      <p:bldP spid="48" grpId="0"/>
      <p:bldP spid="2" grpId="3" bldLvl="0" animBg="1"/>
      <p:bldP spid="2" grpId="4" bldLvl="0" animBg="1"/>
      <p:bldP spid="40" grpId="0" animBg="1"/>
      <p:bldP spid="43" grpId="0"/>
      <p:bldP spid="41" grpId="0" animBg="1"/>
      <p:bldP spid="4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2610" y="287655"/>
            <a:ext cx="6372225" cy="49085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、误差分析：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6934597" y="2536746"/>
            <a:ext cx="1016635" cy="36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75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sz="1750" u="sng" dirty="0">
                <a:solidFill>
                  <a:srgbClr val="FF0000"/>
                </a:solidFill>
              </a:rPr>
              <a:t>偏小</a:t>
            </a:r>
            <a:r>
              <a:rPr lang="zh-CN" altLang="en-US" sz="1750" dirty="0">
                <a:solidFill>
                  <a:srgbClr val="FF0000"/>
                </a:solidFill>
              </a:rPr>
              <a:t>，</a:t>
            </a:r>
            <a:endParaRPr lang="zh-CN" altLang="en-US" sz="1750" dirty="0">
              <a:solidFill>
                <a:srgbClr val="FF0000"/>
              </a:solidFill>
            </a:endParaRPr>
          </a:p>
        </p:txBody>
      </p:sp>
      <p:sp>
        <p:nvSpPr>
          <p:cNvPr id="2" name="梯形 1"/>
          <p:cNvSpPr/>
          <p:nvPr/>
        </p:nvSpPr>
        <p:spPr>
          <a:xfrm>
            <a:off x="2373630" y="1647190"/>
            <a:ext cx="3385185" cy="12655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234690" y="1618615"/>
            <a:ext cx="1665605" cy="1309370"/>
            <a:chOff x="10090" y="2473"/>
            <a:chExt cx="2623" cy="2062"/>
          </a:xfrm>
        </p:grpSpPr>
        <p:sp>
          <p:nvSpPr>
            <p:cNvPr id="6" name="椭圆 5"/>
            <p:cNvSpPr/>
            <p:nvPr/>
          </p:nvSpPr>
          <p:spPr>
            <a:xfrm>
              <a:off x="12669" y="449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0115" y="448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498" y="247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0090" y="247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 flipV="1">
            <a:off x="2095500" y="1628775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149475" y="2909570"/>
            <a:ext cx="360870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rot="1620000">
            <a:off x="3614420" y="1783715"/>
            <a:ext cx="1054735" cy="957580"/>
            <a:chOff x="7752" y="1863"/>
            <a:chExt cx="1661" cy="150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3904615" y="348615"/>
            <a:ext cx="10795" cy="26473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弧形 39"/>
          <p:cNvSpPr/>
          <p:nvPr/>
        </p:nvSpPr>
        <p:spPr>
          <a:xfrm rot="16380000">
            <a:off x="3806190" y="135636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860000" flipV="1">
            <a:off x="3950335" y="199644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635375" y="91249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52240" y="229806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51555" y="161163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94835" y="2298065"/>
            <a:ext cx="767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814320" y="34861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29885" y="285178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30730" y="290576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276215" y="128079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948815" y="1322070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849880" y="662940"/>
            <a:ext cx="1054100" cy="957580"/>
            <a:chOff x="9484" y="968"/>
            <a:chExt cx="1660" cy="1508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4375150" y="2907665"/>
            <a:ext cx="1054100" cy="957580"/>
            <a:chOff x="9484" y="968"/>
            <a:chExt cx="1660" cy="1508"/>
          </a:xfrm>
        </p:grpSpPr>
        <p:grpSp>
          <p:nvGrpSpPr>
            <p:cNvPr id="73" name="组合 72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74" name="直接箭头连接符 73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直接连接符 81"/>
          <p:cNvCxnSpPr/>
          <p:nvPr/>
        </p:nvCxnSpPr>
        <p:spPr>
          <a:xfrm flipH="1">
            <a:off x="4394200" y="1863725"/>
            <a:ext cx="8255" cy="218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对象 8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92240" y="1017270"/>
          <a:ext cx="1478915" cy="101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571500" imgH="393700" progId="Equation.KSEE3">
                  <p:embed/>
                </p:oleObj>
              </mc:Choice>
              <mc:Fallback>
                <p:oleObj name="" r:id="rId1" imgW="5715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92240" y="1017270"/>
                        <a:ext cx="1478915" cy="101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140585" y="3019425"/>
            <a:ext cx="3563620" cy="1143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 rot="1620000">
            <a:off x="3612515" y="1831975"/>
            <a:ext cx="1188085" cy="970915"/>
            <a:chOff x="7752" y="1863"/>
            <a:chExt cx="1661" cy="1508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7752" y="1863"/>
              <a:ext cx="983" cy="881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311" y="2355"/>
              <a:ext cx="1102" cy="1016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4093845" y="189420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84955" y="2574925"/>
            <a:ext cx="481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>
          <a:xfrm>
            <a:off x="214630" y="3790950"/>
            <a:ext cx="6372225" cy="49085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思考：下面所测折射率偏大还是偏小？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手动输入 10"/>
          <p:cNvSpPr/>
          <p:nvPr/>
        </p:nvSpPr>
        <p:spPr>
          <a:xfrm>
            <a:off x="1717040" y="4349750"/>
            <a:ext cx="1757045" cy="586105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429885" y="4281805"/>
            <a:ext cx="1793240" cy="5822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165090" y="4263390"/>
            <a:ext cx="2454275" cy="10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220970" y="4733925"/>
            <a:ext cx="2577465" cy="234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299210" y="4330065"/>
            <a:ext cx="2487295" cy="15748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357630" y="4925060"/>
            <a:ext cx="2454275" cy="107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2701925" y="1232535"/>
            <a:ext cx="2913380" cy="2374900"/>
            <a:chOff x="4111" y="2443"/>
            <a:chExt cx="4588" cy="3740"/>
          </a:xfrm>
        </p:grpSpPr>
        <p:sp>
          <p:nvSpPr>
            <p:cNvPr id="17" name="椭圆 16"/>
            <p:cNvSpPr/>
            <p:nvPr/>
          </p:nvSpPr>
          <p:spPr>
            <a:xfrm>
              <a:off x="4693" y="2549"/>
              <a:ext cx="3635" cy="363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60000"/>
                      <a:lumOff val="4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91130" y="1225550"/>
            <a:ext cx="2913380" cy="2375535"/>
            <a:chOff x="4111" y="2443"/>
            <a:chExt cx="4588" cy="3741"/>
          </a:xfrm>
        </p:grpSpPr>
        <p:sp>
          <p:nvSpPr>
            <p:cNvPr id="3" name="椭圆 2"/>
            <p:cNvSpPr/>
            <p:nvPr/>
          </p:nvSpPr>
          <p:spPr>
            <a:xfrm>
              <a:off x="4710" y="2549"/>
              <a:ext cx="3635" cy="36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111" y="2443"/>
              <a:ext cx="4588" cy="1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710" y="4392"/>
              <a:ext cx="3618" cy="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6488" y="4359"/>
              <a:ext cx="45" cy="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54760" y="475615"/>
            <a:ext cx="6655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思考：如何测半圆形玻璃砖的折射率？根据的实验原理？需要什么实验器材？实验的步骤？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67330" y="112077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7530" y="209169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6210" y="359029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1260" y="2084070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7990" y="2063115"/>
            <a:ext cx="514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>
            <a:endCxn id="9" idx="2"/>
          </p:cNvCxnSpPr>
          <p:nvPr/>
        </p:nvCxnSpPr>
        <p:spPr>
          <a:xfrm flipV="1">
            <a:off x="2453005" y="2459990"/>
            <a:ext cx="3442335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3154680" y="1473835"/>
            <a:ext cx="1054100" cy="957580"/>
            <a:chOff x="9484" y="968"/>
            <a:chExt cx="1660" cy="1508"/>
          </a:xfrm>
        </p:grpSpPr>
        <p:grpSp>
          <p:nvGrpSpPr>
            <p:cNvPr id="27" name="组合 26"/>
            <p:cNvGrpSpPr/>
            <p:nvPr/>
          </p:nvGrpSpPr>
          <p:grpSpPr>
            <a:xfrm rot="0">
              <a:off x="9484" y="968"/>
              <a:ext cx="1661" cy="1508"/>
              <a:chOff x="7752" y="1863"/>
              <a:chExt cx="1661" cy="1508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8311" y="2355"/>
                <a:ext cx="1102" cy="101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rot="1320000">
              <a:off x="9709" y="1132"/>
              <a:ext cx="92" cy="162"/>
              <a:chOff x="8116" y="1583"/>
              <a:chExt cx="92" cy="162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组合 64"/>
            <p:cNvGrpSpPr/>
            <p:nvPr/>
          </p:nvGrpSpPr>
          <p:grpSpPr>
            <a:xfrm rot="1320000">
              <a:off x="10691" y="2012"/>
              <a:ext cx="92" cy="162"/>
              <a:chOff x="8116" y="1583"/>
              <a:chExt cx="92" cy="162"/>
            </a:xfrm>
          </p:grpSpPr>
          <p:cxnSp>
            <p:nvCxnSpPr>
              <p:cNvPr id="66" name="直接连接符 65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直接连接符 35"/>
          <p:cNvCxnSpPr/>
          <p:nvPr/>
        </p:nvCxnSpPr>
        <p:spPr>
          <a:xfrm>
            <a:off x="4224020" y="1416685"/>
            <a:ext cx="13970" cy="1822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225290" y="2433320"/>
            <a:ext cx="1131570" cy="2277110"/>
            <a:chOff x="6654" y="3832"/>
            <a:chExt cx="1782" cy="3586"/>
          </a:xfrm>
        </p:grpSpPr>
        <p:grpSp>
          <p:nvGrpSpPr>
            <p:cNvPr id="22" name="组合 21"/>
            <p:cNvGrpSpPr/>
            <p:nvPr/>
          </p:nvGrpSpPr>
          <p:grpSpPr>
            <a:xfrm rot="0">
              <a:off x="6654" y="3832"/>
              <a:ext cx="1783" cy="3587"/>
              <a:chOff x="7752" y="1863"/>
              <a:chExt cx="1492" cy="1358"/>
            </a:xfrm>
          </p:grpSpPr>
          <p:cxnSp>
            <p:nvCxnSpPr>
              <p:cNvPr id="23" name="直接箭头连接符 22"/>
              <p:cNvCxnSpPr/>
              <p:nvPr/>
            </p:nvCxnSpPr>
            <p:spPr>
              <a:xfrm>
                <a:off x="7752" y="1863"/>
                <a:ext cx="983" cy="88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311" y="2355"/>
                <a:ext cx="933" cy="86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 rot="1320000">
              <a:off x="8129" y="6814"/>
              <a:ext cx="92" cy="162"/>
              <a:chOff x="8116" y="1583"/>
              <a:chExt cx="92" cy="162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8120" y="1587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 flipV="1">
                <a:off x="8116" y="1583"/>
                <a:ext cx="88" cy="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文本框 42"/>
          <p:cNvSpPr txBox="1"/>
          <p:nvPr/>
        </p:nvSpPr>
        <p:spPr>
          <a:xfrm>
            <a:off x="3905885" y="1806575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02760" y="2988310"/>
            <a:ext cx="22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zh-CN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弧形 39"/>
          <p:cNvSpPr/>
          <p:nvPr/>
        </p:nvSpPr>
        <p:spPr>
          <a:xfrm rot="16380000">
            <a:off x="4162425" y="2252345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1860000" flipV="1">
            <a:off x="4263390" y="2773680"/>
            <a:ext cx="109220" cy="1651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WPS 演示</Application>
  <PresentationFormat>全屏显示(16:9)</PresentationFormat>
  <Paragraphs>393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40</vt:i4>
      </vt:variant>
      <vt:variant>
        <vt:lpstr>幻灯片标题</vt:lpstr>
      </vt:variant>
      <vt:variant>
        <vt:i4>26</vt:i4>
      </vt:variant>
    </vt:vector>
  </HeadingPairs>
  <TitlesOfParts>
    <vt:vector size="82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隶书</vt:lpstr>
      <vt:lpstr>Times New Roman</vt:lpstr>
      <vt:lpstr>Arial Unicode MS</vt:lpstr>
      <vt:lpstr>黑体</vt:lpstr>
      <vt:lpstr>Times New Roman</vt:lpstr>
      <vt:lpstr>Calibri</vt:lpstr>
      <vt:lpstr>Constantia</vt:lpstr>
      <vt:lpstr>Calibri Light</vt:lpstr>
      <vt:lpstr>1_Office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Equation.KSEE3</vt:lpstr>
      <vt:lpstr>Equation.KSEE3</vt:lpstr>
      <vt:lpstr>Equation.KSEE3</vt:lpstr>
      <vt:lpstr>Equation.KSEE3</vt:lpstr>
      <vt:lpstr>Word.Document.8</vt:lpstr>
      <vt:lpstr>光学实验</vt:lpstr>
      <vt:lpstr>1.实验原理：</vt:lpstr>
      <vt:lpstr>1.实验原理：</vt:lpstr>
      <vt:lpstr>1.实验原理：</vt:lpstr>
      <vt:lpstr>1.实验原理：</vt:lpstr>
      <vt:lpstr>常见的实验用玻璃砖的形状</vt:lpstr>
      <vt:lpstr>3、实验步骤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1、（rj-p48）第六题：关于测定玻璃折射率的实验，回答以下问题： (1)证明图中的入射光线与射出玻璃的光线是平行的 （2）如果光射入和射出玻璃的两个平面是平行的，射出玻璃砖的光线相对于入射光线来说产生了侧移。证明：入射角越大侧移量越大 （3）为了减少实验误差，入射角大一些好还是小一些好？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26</cp:revision>
  <dcterms:created xsi:type="dcterms:W3CDTF">2020-02-01T11:21:00Z</dcterms:created>
  <dcterms:modified xsi:type="dcterms:W3CDTF">2020-02-07T02:07:40Z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