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382" r:id="rId5"/>
    <p:sldId id="330" r:id="rId6"/>
    <p:sldId id="359" r:id="rId7"/>
    <p:sldId id="358" r:id="rId8"/>
    <p:sldId id="272" r:id="rId9"/>
    <p:sldId id="300" r:id="rId10"/>
    <p:sldId id="274" r:id="rId11"/>
    <p:sldId id="360" r:id="rId12"/>
    <p:sldId id="361" r:id="rId13"/>
    <p:sldId id="275" r:id="rId14"/>
    <p:sldId id="280" r:id="rId15"/>
    <p:sldId id="282" r:id="rId16"/>
    <p:sldId id="283" r:id="rId17"/>
    <p:sldId id="284" r:id="rId18"/>
    <p:sldId id="285" r:id="rId19"/>
    <p:sldId id="306" r:id="rId20"/>
    <p:sldId id="286" r:id="rId21"/>
    <p:sldId id="287" r:id="rId22"/>
    <p:sldId id="294" r:id="rId23"/>
    <p:sldId id="295" r:id="rId24"/>
    <p:sldId id="296" r:id="rId25"/>
    <p:sldId id="297" r:id="rId26"/>
    <p:sldId id="298" r:id="rId27"/>
    <p:sldId id="299" r:id="rId28"/>
    <p:sldId id="271" r:id="rId29"/>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505F2C04-C923-438B-8C0F-E0CD2BADF298}">
      <wppc:fontMis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9" Type="http://schemas.openxmlformats.org/officeDocument/2006/relationships/image" Target="../media/image21.wmf"/><Relationship Id="rId8" Type="http://schemas.openxmlformats.org/officeDocument/2006/relationships/image" Target="../media/image20.wmf"/><Relationship Id="rId7" Type="http://schemas.openxmlformats.org/officeDocument/2006/relationships/image" Target="../media/image19.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3" Type="http://schemas.openxmlformats.org/officeDocument/2006/relationships/image" Target="../media/image15.wmf"/><Relationship Id="rId2" Type="http://schemas.openxmlformats.org/officeDocument/2006/relationships/image" Target="../media/image14.wmf"/><Relationship Id="rId13" Type="http://schemas.openxmlformats.org/officeDocument/2006/relationships/image" Target="../media/image26.wmf"/><Relationship Id="rId12" Type="http://schemas.openxmlformats.org/officeDocument/2006/relationships/image" Target="../media/image25.wmf"/><Relationship Id="rId11" Type="http://schemas.openxmlformats.org/officeDocument/2006/relationships/image" Target="../media/image23.wmf"/><Relationship Id="rId10" Type="http://schemas.openxmlformats.org/officeDocument/2006/relationships/image" Target="../media/image22.wmf"/><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p:sp>
      <p:sp>
        <p:nvSpPr>
          <p:cNvPr id="14338" name="备注占位符 2"/>
          <p:cNvSpPr>
            <a:spLocks noGrp="1"/>
          </p:cNvSpPr>
          <p:nvPr>
            <p:ph type="body"/>
          </p:nvPr>
        </p:nvSpPr>
        <p:spPr/>
        <p:txBody>
          <a:bodyPr wrap="square" lIns="91440" tIns="45720" rIns="91440" bIns="45720" anchor="t"/>
          <a:p>
            <a:pPr lvl="0"/>
            <a:endParaRPr lang="zh-CN" altLang="en-US" dirty="0"/>
          </a:p>
        </p:txBody>
      </p:sp>
      <p:sp>
        <p:nvSpPr>
          <p:cNvPr id="14339" name="灯片编号占位符 3"/>
          <p:cNvSpPr txBox="1">
            <a:spLocks noGrp="1"/>
          </p:cNvSpPr>
          <p:nvPr>
            <p:ph type="sldNum" sz="quarter"/>
          </p:nvPr>
        </p:nvSpPr>
        <p:spPr>
          <a:xfrm>
            <a:off x="3886200" y="8686800"/>
            <a:ext cx="2971800" cy="457200"/>
          </a:xfrm>
          <a:prstGeom prst="rect">
            <a:avLst/>
          </a:prstGeom>
          <a:noFill/>
          <a:ln w="9525">
            <a:noFill/>
          </a:ln>
        </p:spPr>
        <p:txBody>
          <a:bodyPr vert="horz" lIns="91440" tIns="45720" rIns="91440" bIns="45720" anchor="b"/>
          <a:p>
            <a:pPr lvl="0" algn="r"/>
            <a:fld id="{9A0DB2DC-4C9A-4742-B13C-FB6460FD3503}" type="slidenum">
              <a:rPr lang="en-US" altLang="zh-CN" sz="1200" dirty="0">
                <a:latin typeface="Times New Roman" panose="02020603050405020304" pitchFamily="18" charset="0"/>
              </a:rPr>
            </a:fld>
            <a:endParaRPr lang="en-US" altLang="zh-CN"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0"/>
            <a:ext cx="9144000" cy="5144135"/>
          </a:xfrm>
          <a:prstGeom prst="rect">
            <a:avLst/>
          </a:prstGeom>
        </p:spPr>
      </p:pic>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3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3"/>
            </p:custDataLst>
          </p:nvPr>
        </p:nvPicPr>
        <p:blipFill>
          <a:blip r:embed="rId4" r:link="rId5"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6"/>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702505"/>
            <a:ext cx="9144000" cy="44163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3"/>
            </p:custDataLst>
          </p:nvPr>
        </p:nvGrpSpPr>
        <p:grpSpPr>
          <a:xfrm>
            <a:off x="0" y="4150469"/>
            <a:ext cx="9143999" cy="993666"/>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3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123"/>
            <a:ext cx="3291840" cy="1851889"/>
          </a:xfrm>
          <a:prstGeom prst="rect">
            <a:avLst/>
          </a:prstGeom>
        </p:spPr>
      </p:pic>
      <p:pic>
        <p:nvPicPr>
          <p:cNvPr id="6" name="图片 5"/>
          <p:cNvPicPr/>
          <p:nvPr>
            <p:custDataLst>
              <p:tags r:id="rId5"/>
            </p:custDataLst>
          </p:nvPr>
        </p:nvPicPr>
        <p:blipFill>
          <a:blip r:embed="rId6" r:link="rId7" cstate="screen"/>
          <a:stretch>
            <a:fillRect/>
          </a:stretch>
        </p:blipFill>
        <p:spPr>
          <a:xfrm>
            <a:off x="0" y="4702505"/>
            <a:ext cx="540068" cy="441630"/>
          </a:xfrm>
          <a:prstGeom prst="rect">
            <a:avLst/>
          </a:prstGeom>
        </p:spPr>
      </p:pic>
      <p:sp>
        <p:nvSpPr>
          <p:cNvPr id="2" name="标题 1"/>
          <p:cNvSpPr>
            <a:spLocks noGrp="1"/>
          </p:cNvSpPr>
          <p:nvPr>
            <p:ph type="title"/>
            <p:custDataLst>
              <p:tags r:id="rId8"/>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150.xml"/><Relationship Id="rId24" Type="http://schemas.openxmlformats.org/officeDocument/2006/relationships/tags" Target="../tags/tag149.xml"/><Relationship Id="rId23" Type="http://schemas.openxmlformats.org/officeDocument/2006/relationships/tags" Target="../tags/tag148.xml"/><Relationship Id="rId22" Type="http://schemas.openxmlformats.org/officeDocument/2006/relationships/tags" Target="../tags/tag147.xml"/><Relationship Id="rId21" Type="http://schemas.openxmlformats.org/officeDocument/2006/relationships/tags" Target="../tags/tag146.xml"/><Relationship Id="rId20" Type="http://schemas.openxmlformats.org/officeDocument/2006/relationships/tags" Target="../tags/tag145.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7.xml"/><Relationship Id="rId7" Type="http://schemas.openxmlformats.org/officeDocument/2006/relationships/image" Target="../media/image34.wmf"/><Relationship Id="rId6" Type="http://schemas.openxmlformats.org/officeDocument/2006/relationships/oleObject" Target="../embeddings/oleObject19.bin"/><Relationship Id="rId5" Type="http://schemas.openxmlformats.org/officeDocument/2006/relationships/image" Target="../media/image33.wmf"/><Relationship Id="rId4" Type="http://schemas.openxmlformats.org/officeDocument/2006/relationships/oleObject" Target="../embeddings/oleObject18.bin"/><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40.wmf"/><Relationship Id="rId7" Type="http://schemas.openxmlformats.org/officeDocument/2006/relationships/oleObject" Target="../embeddings/oleObject22.bin"/><Relationship Id="rId6" Type="http://schemas.openxmlformats.org/officeDocument/2006/relationships/image" Target="../media/image39.wmf"/><Relationship Id="rId5" Type="http://schemas.openxmlformats.org/officeDocument/2006/relationships/oleObject" Target="../embeddings/oleObject21.bin"/><Relationship Id="rId4" Type="http://schemas.openxmlformats.org/officeDocument/2006/relationships/image" Target="../media/image38.wmf"/><Relationship Id="rId3" Type="http://schemas.openxmlformats.org/officeDocument/2006/relationships/oleObject" Target="../embeddings/oleObject20.bin"/><Relationship Id="rId2" Type="http://schemas.openxmlformats.org/officeDocument/2006/relationships/image" Target="../media/image37.png"/><Relationship Id="rId10" Type="http://schemas.openxmlformats.org/officeDocument/2006/relationships/vmlDrawing" Target="../drawings/vmlDrawing4.vml"/><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image" Target="../media/image4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5.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9.jpeg"/><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image" Target="../media/image46.png"/></Relationships>
</file>

<file path=ppt/slides/_rels/slide17.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50.wmf"/><Relationship Id="rId1"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5" Type="http://schemas.openxmlformats.org/officeDocument/2006/relationships/vmlDrawing" Target="../drawings/vmlDrawing6.vml"/><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7.vml"/><Relationship Id="rId6"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 Id="rId3" Type="http://schemas.openxmlformats.org/officeDocument/2006/relationships/image" Target="../media/image54.png"/><Relationship Id="rId2" Type="http://schemas.openxmlformats.org/officeDocument/2006/relationships/oleObject" Target="../embeddings/oleObject25.bin"/><Relationship Id="rId1" Type="http://schemas.openxmlformats.org/officeDocument/2006/relationships/image" Target="../media/image5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png"/><Relationship Id="rId4" Type="http://schemas.openxmlformats.org/officeDocument/2006/relationships/image" Target="../media/image63.jpeg"/><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6.xml"/><Relationship Id="rId2" Type="http://schemas.openxmlformats.org/officeDocument/2006/relationships/image" Target="../media/image66.jpeg"/><Relationship Id="rId1" Type="http://schemas.openxmlformats.org/officeDocument/2006/relationships/tags" Target="../tags/tag15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9" Type="http://schemas.openxmlformats.org/officeDocument/2006/relationships/oleObject" Target="../embeddings/oleObject5.bin"/><Relationship Id="rId8" Type="http://schemas.openxmlformats.org/officeDocument/2006/relationships/image" Target="../media/image16.wmf"/><Relationship Id="rId7" Type="http://schemas.openxmlformats.org/officeDocument/2006/relationships/oleObject" Target="../embeddings/oleObject4.bin"/><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 Id="rId3" Type="http://schemas.openxmlformats.org/officeDocument/2006/relationships/oleObject" Target="../embeddings/oleObject2.bin"/><Relationship Id="rId29" Type="http://schemas.openxmlformats.org/officeDocument/2006/relationships/vmlDrawing" Target="../drawings/vmlDrawing1.vml"/><Relationship Id="rId28" Type="http://schemas.openxmlformats.org/officeDocument/2006/relationships/slideLayout" Target="../slideLayouts/slideLayout2.xml"/><Relationship Id="rId27" Type="http://schemas.openxmlformats.org/officeDocument/2006/relationships/image" Target="../media/image26.wmf"/><Relationship Id="rId26" Type="http://schemas.openxmlformats.org/officeDocument/2006/relationships/oleObject" Target="../embeddings/oleObject13.bin"/><Relationship Id="rId25" Type="http://schemas.openxmlformats.org/officeDocument/2006/relationships/image" Target="../media/image25.wmf"/><Relationship Id="rId24" Type="http://schemas.openxmlformats.org/officeDocument/2006/relationships/oleObject" Target="../embeddings/oleObject12.bin"/><Relationship Id="rId23" Type="http://schemas.openxmlformats.org/officeDocument/2006/relationships/image" Target="../media/image24.png"/><Relationship Id="rId22" Type="http://schemas.openxmlformats.org/officeDocument/2006/relationships/image" Target="../media/image23.wmf"/><Relationship Id="rId21" Type="http://schemas.openxmlformats.org/officeDocument/2006/relationships/oleObject" Target="../embeddings/oleObject11.bin"/><Relationship Id="rId20" Type="http://schemas.openxmlformats.org/officeDocument/2006/relationships/image" Target="../media/image22.wmf"/><Relationship Id="rId2" Type="http://schemas.openxmlformats.org/officeDocument/2006/relationships/image" Target="../media/image13.wmf"/><Relationship Id="rId19" Type="http://schemas.openxmlformats.org/officeDocument/2006/relationships/oleObject" Target="../embeddings/oleObject10.bin"/><Relationship Id="rId18" Type="http://schemas.openxmlformats.org/officeDocument/2006/relationships/image" Target="../media/image21.wmf"/><Relationship Id="rId17" Type="http://schemas.openxmlformats.org/officeDocument/2006/relationships/oleObject" Target="../embeddings/oleObject9.bin"/><Relationship Id="rId16" Type="http://schemas.openxmlformats.org/officeDocument/2006/relationships/image" Target="../media/image20.wmf"/><Relationship Id="rId15" Type="http://schemas.openxmlformats.org/officeDocument/2006/relationships/oleObject" Target="../embeddings/oleObject8.bin"/><Relationship Id="rId14" Type="http://schemas.openxmlformats.org/officeDocument/2006/relationships/image" Target="../media/image19.wmf"/><Relationship Id="rId13" Type="http://schemas.openxmlformats.org/officeDocument/2006/relationships/oleObject" Target="../embeddings/oleObject7.bin"/><Relationship Id="rId12" Type="http://schemas.openxmlformats.org/officeDocument/2006/relationships/image" Target="../media/image18.wmf"/><Relationship Id="rId11" Type="http://schemas.openxmlformats.org/officeDocument/2006/relationships/oleObject" Target="../embeddings/oleObject6.bin"/><Relationship Id="rId10" Type="http://schemas.openxmlformats.org/officeDocument/2006/relationships/image" Target="../media/image17.w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9" Type="http://schemas.openxmlformats.org/officeDocument/2006/relationships/vmlDrawing" Target="../drawings/vmlDrawing2.vml"/><Relationship Id="rId8" Type="http://schemas.openxmlformats.org/officeDocument/2006/relationships/slideLayout" Target="../slideLayouts/slideLayout7.xml"/><Relationship Id="rId7" Type="http://schemas.openxmlformats.org/officeDocument/2006/relationships/oleObject" Target="../embeddings/oleObject17.bin"/><Relationship Id="rId6" Type="http://schemas.openxmlformats.org/officeDocument/2006/relationships/image" Target="../media/image29.wmf"/><Relationship Id="rId5" Type="http://schemas.openxmlformats.org/officeDocument/2006/relationships/oleObject" Target="../embeddings/oleObject16.bin"/><Relationship Id="rId4" Type="http://schemas.openxmlformats.org/officeDocument/2006/relationships/image" Target="../media/image28.wmf"/><Relationship Id="rId3" Type="http://schemas.openxmlformats.org/officeDocument/2006/relationships/oleObject" Target="../embeddings/oleObject15.bin"/><Relationship Id="rId2" Type="http://schemas.openxmlformats.org/officeDocument/2006/relationships/image" Target="../media/image27.wmf"/><Relationship Id="rId1" Type="http://schemas.openxmlformats.org/officeDocument/2006/relationships/oleObject" Target="../embeddings/oleObject14.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a:bodyPr>
          <a:lstStyle/>
          <a:p>
            <a:pPr algn="ctr"/>
            <a:r>
              <a:rPr lang="zh-CN" altLang="en-US" dirty="0">
                <a:solidFill>
                  <a:srgbClr val="FF0000"/>
                </a:solidFill>
              </a:rPr>
              <a:t>光的本性</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19" y="1194123"/>
            <a:ext cx="4093845" cy="46037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物理</a:t>
            </a:r>
            <a:r>
              <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3085"/>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北京市陈经纶中学   张国玉</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96" name="Group 2"/>
          <p:cNvGrpSpPr/>
          <p:nvPr/>
        </p:nvGrpSpPr>
        <p:grpSpPr bwMode="auto">
          <a:xfrm>
            <a:off x="4663679" y="1769269"/>
            <a:ext cx="1662113" cy="1629966"/>
            <a:chOff x="1280" y="2948"/>
            <a:chExt cx="1363" cy="1004"/>
          </a:xfrm>
        </p:grpSpPr>
        <p:grpSp>
          <p:nvGrpSpPr>
            <p:cNvPr id="10297" name="Group 3"/>
            <p:cNvGrpSpPr/>
            <p:nvPr/>
          </p:nvGrpSpPr>
          <p:grpSpPr bwMode="auto">
            <a:xfrm>
              <a:off x="1280" y="2948"/>
              <a:ext cx="742" cy="1004"/>
              <a:chOff x="4176" y="3028"/>
              <a:chExt cx="668" cy="871"/>
            </a:xfrm>
          </p:grpSpPr>
          <p:sp>
            <p:nvSpPr>
              <p:cNvPr id="111" name="Rectangle 7"/>
              <p:cNvSpPr>
                <a:spLocks noChangeArrowheads="1"/>
              </p:cNvSpPr>
              <p:nvPr/>
            </p:nvSpPr>
            <p:spPr bwMode="auto">
              <a:xfrm flipH="1" flipV="1">
                <a:off x="4283"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12" name="Rectangle 8"/>
              <p:cNvSpPr>
                <a:spLocks noChangeArrowheads="1"/>
              </p:cNvSpPr>
              <p:nvPr/>
            </p:nvSpPr>
            <p:spPr bwMode="auto">
              <a:xfrm flipH="1" flipV="1">
                <a:off x="4392"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13" name="Rectangle 9"/>
              <p:cNvSpPr>
                <a:spLocks noChangeArrowheads="1"/>
              </p:cNvSpPr>
              <p:nvPr/>
            </p:nvSpPr>
            <p:spPr bwMode="auto">
              <a:xfrm flipH="1" flipV="1">
                <a:off x="4505"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14" name="Rectangle 10"/>
              <p:cNvSpPr>
                <a:spLocks noChangeArrowheads="1"/>
              </p:cNvSpPr>
              <p:nvPr/>
            </p:nvSpPr>
            <p:spPr bwMode="auto">
              <a:xfrm flipH="1" flipV="1">
                <a:off x="4618"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15" name="Rectangle 11"/>
              <p:cNvSpPr>
                <a:spLocks noChangeArrowheads="1"/>
              </p:cNvSpPr>
              <p:nvPr/>
            </p:nvSpPr>
            <p:spPr bwMode="auto">
              <a:xfrm flipH="1" flipV="1">
                <a:off x="4731"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94" name="Rectangle 7"/>
              <p:cNvSpPr>
                <a:spLocks noChangeArrowheads="1"/>
              </p:cNvSpPr>
              <p:nvPr/>
            </p:nvSpPr>
            <p:spPr bwMode="auto">
              <a:xfrm flipH="1" flipV="1">
                <a:off x="4176"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grpSp>
        <p:grpSp>
          <p:nvGrpSpPr>
            <p:cNvPr id="10304" name="Group 12"/>
            <p:cNvGrpSpPr/>
            <p:nvPr/>
          </p:nvGrpSpPr>
          <p:grpSpPr bwMode="auto">
            <a:xfrm>
              <a:off x="2020" y="2948"/>
              <a:ext cx="623" cy="1004"/>
              <a:chOff x="3944" y="3028"/>
              <a:chExt cx="561" cy="871"/>
            </a:xfrm>
          </p:grpSpPr>
          <p:sp>
            <p:nvSpPr>
              <p:cNvPr id="103" name="Rectangle 13"/>
              <p:cNvSpPr>
                <a:spLocks noChangeArrowheads="1"/>
              </p:cNvSpPr>
              <p:nvPr/>
            </p:nvSpPr>
            <p:spPr bwMode="auto">
              <a:xfrm flipH="1" flipV="1">
                <a:off x="3944"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04" name="Rectangle 14"/>
              <p:cNvSpPr>
                <a:spLocks noChangeArrowheads="1"/>
              </p:cNvSpPr>
              <p:nvPr/>
            </p:nvSpPr>
            <p:spPr bwMode="auto">
              <a:xfrm flipH="1" flipV="1">
                <a:off x="4057"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05" name="Rectangle 15"/>
              <p:cNvSpPr>
                <a:spLocks noChangeArrowheads="1"/>
              </p:cNvSpPr>
              <p:nvPr/>
            </p:nvSpPr>
            <p:spPr bwMode="auto">
              <a:xfrm flipH="1" flipV="1">
                <a:off x="4170"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06" name="Rectangle 16"/>
              <p:cNvSpPr>
                <a:spLocks noChangeArrowheads="1"/>
              </p:cNvSpPr>
              <p:nvPr/>
            </p:nvSpPr>
            <p:spPr bwMode="auto">
              <a:xfrm flipH="1" flipV="1">
                <a:off x="4283"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sp>
            <p:nvSpPr>
              <p:cNvPr id="107" name="Rectangle 17"/>
              <p:cNvSpPr>
                <a:spLocks noChangeArrowheads="1"/>
              </p:cNvSpPr>
              <p:nvPr/>
            </p:nvSpPr>
            <p:spPr bwMode="auto">
              <a:xfrm flipH="1" flipV="1">
                <a:off x="4392" y="3028"/>
                <a:ext cx="113" cy="871"/>
              </a:xfrm>
              <a:prstGeom prst="rect">
                <a:avLst/>
              </a:prstGeom>
              <a:gradFill rotWithShape="0">
                <a:gsLst>
                  <a:gs pos="0">
                    <a:schemeClr val="tx1"/>
                  </a:gs>
                  <a:gs pos="50000">
                    <a:srgbClr val="FF0000"/>
                  </a:gs>
                  <a:gs pos="100000">
                    <a:schemeClr val="tx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defRPr/>
                </a:pPr>
                <a:endParaRPr lang="zh-CN" altLang="en-US" sz="875"/>
              </a:p>
            </p:txBody>
          </p:sp>
        </p:grpSp>
      </p:grpSp>
      <p:pic>
        <p:nvPicPr>
          <p:cNvPr id="116" name="Picture 22"/>
          <p:cNvPicPr>
            <a:picLocks noChangeAspect="1" noChangeArrowheads="1"/>
          </p:cNvPicPr>
          <p:nvPr/>
        </p:nvPicPr>
        <p:blipFill>
          <a:blip r:embed="rId1">
            <a:clrChange>
              <a:clrFrom>
                <a:srgbClr val="FFFF00"/>
              </a:clrFrom>
              <a:clrTo>
                <a:srgbClr val="FFFF00">
                  <a:alpha val="0"/>
                </a:srgbClr>
              </a:clrTo>
            </a:clrChange>
            <a:extLst>
              <a:ext uri="{28A0092B-C50C-407E-A947-70E740481C1C}">
                <a14:useLocalDpi xmlns:a14="http://schemas.microsoft.com/office/drawing/2010/main" val="0"/>
              </a:ext>
            </a:extLst>
          </a:blip>
          <a:srcRect l="41441" t="47157" r="32285" b="24414"/>
          <a:stretch>
            <a:fillRect/>
          </a:stretch>
        </p:blipFill>
        <p:spPr bwMode="auto">
          <a:xfrm>
            <a:off x="4506516" y="1754981"/>
            <a:ext cx="2064544" cy="155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7" name="Group 24"/>
          <p:cNvGrpSpPr/>
          <p:nvPr/>
        </p:nvGrpSpPr>
        <p:grpSpPr bwMode="auto">
          <a:xfrm>
            <a:off x="6099572" y="2040731"/>
            <a:ext cx="834628" cy="1059656"/>
            <a:chOff x="2517" y="2840"/>
            <a:chExt cx="841" cy="890"/>
          </a:xfrm>
        </p:grpSpPr>
        <p:sp>
          <p:nvSpPr>
            <p:cNvPr id="118" name="Rectangle 25"/>
            <p:cNvSpPr>
              <a:spLocks noChangeArrowheads="1"/>
            </p:cNvSpPr>
            <p:nvPr/>
          </p:nvSpPr>
          <p:spPr bwMode="auto">
            <a:xfrm>
              <a:off x="2517" y="2931"/>
              <a:ext cx="373" cy="704"/>
            </a:xfrm>
            <a:prstGeom prst="rect">
              <a:avLst/>
            </a:prstGeom>
            <a:gradFill rotWithShape="1">
              <a:gsLst>
                <a:gs pos="0">
                  <a:srgbClr val="C0C0C0"/>
                </a:gs>
                <a:gs pos="50000">
                  <a:srgbClr val="FBFBFB"/>
                </a:gs>
                <a:gs pos="100000">
                  <a:srgbClr val="C0C0C0"/>
                </a:gs>
              </a:gsLst>
              <a:lin ang="5400000" scaled="1"/>
            </a:gradFill>
            <a:ln w="9525">
              <a:solidFill>
                <a:srgbClr val="96969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sp>
          <p:nvSpPr>
            <p:cNvPr id="119" name="AutoShape 26"/>
            <p:cNvSpPr>
              <a:spLocks noChangeArrowheads="1"/>
            </p:cNvSpPr>
            <p:nvPr/>
          </p:nvSpPr>
          <p:spPr bwMode="auto">
            <a:xfrm rot="5400000" flipH="1">
              <a:off x="2485" y="3248"/>
              <a:ext cx="876"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85 w 21600"/>
                <a:gd name="T13" fmla="*/ 3000 h 21600"/>
                <a:gd name="T14" fmla="*/ 18715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170" y="21600"/>
                  </a:lnTo>
                  <a:lnTo>
                    <a:pt x="19430" y="21600"/>
                  </a:lnTo>
                  <a:lnTo>
                    <a:pt x="21600" y="0"/>
                  </a:lnTo>
                  <a:lnTo>
                    <a:pt x="0" y="0"/>
                  </a:lnTo>
                  <a:close/>
                </a:path>
              </a:pathLst>
            </a:custGeom>
            <a:gradFill rotWithShape="1">
              <a:gsLst>
                <a:gs pos="0">
                  <a:srgbClr val="A5A5A5"/>
                </a:gs>
                <a:gs pos="50000">
                  <a:srgbClr val="969696"/>
                </a:gs>
                <a:gs pos="100000">
                  <a:srgbClr val="A5A5A5"/>
                </a:gs>
              </a:gsLst>
              <a:lin ang="0" scaled="1"/>
            </a:gradFill>
            <a:ln w="9525">
              <a:solidFill>
                <a:srgbClr val="96969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sp>
          <p:nvSpPr>
            <p:cNvPr id="120" name="Rectangle 27" descr="大纸屑"/>
            <p:cNvSpPr>
              <a:spLocks noChangeArrowheads="1"/>
            </p:cNvSpPr>
            <p:nvPr/>
          </p:nvSpPr>
          <p:spPr bwMode="auto">
            <a:xfrm>
              <a:off x="2958" y="2840"/>
              <a:ext cx="328" cy="888"/>
            </a:xfrm>
            <a:prstGeom prst="rect">
              <a:avLst/>
            </a:prstGeom>
            <a:pattFill prst="lgConfetti">
              <a:fgClr>
                <a:srgbClr val="C0C0C0"/>
              </a:fgClr>
              <a:bgClr>
                <a:srgbClr val="FCFCFC"/>
              </a:bgClr>
            </a:pattFill>
            <a:ln w="9525">
              <a:solidFill>
                <a:srgbClr val="96969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sp>
          <p:nvSpPr>
            <p:cNvPr id="121" name="AutoShape 28"/>
            <p:cNvSpPr>
              <a:spLocks noChangeArrowheads="1"/>
            </p:cNvSpPr>
            <p:nvPr/>
          </p:nvSpPr>
          <p:spPr bwMode="auto">
            <a:xfrm rot="-5400000">
              <a:off x="2878" y="3250"/>
              <a:ext cx="888"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895 w 21600"/>
                <a:gd name="T13" fmla="*/ 3000 h 21600"/>
                <a:gd name="T14" fmla="*/ 18705 w 21600"/>
                <a:gd name="T15" fmla="*/ 18600 h 21600"/>
              </a:gdLst>
              <a:ahLst/>
              <a:cxnLst>
                <a:cxn ang="T8">
                  <a:pos x="T0" y="T1"/>
                </a:cxn>
                <a:cxn ang="T9">
                  <a:pos x="T2" y="T3"/>
                </a:cxn>
                <a:cxn ang="T10">
                  <a:pos x="T4" y="T5"/>
                </a:cxn>
                <a:cxn ang="T11">
                  <a:pos x="T6" y="T7"/>
                </a:cxn>
              </a:cxnLst>
              <a:rect l="T12" t="T13" r="T14" b="T15"/>
              <a:pathLst>
                <a:path w="21600" h="21600">
                  <a:moveTo>
                    <a:pt x="0" y="0"/>
                  </a:moveTo>
                  <a:lnTo>
                    <a:pt x="2170" y="21600"/>
                  </a:lnTo>
                  <a:lnTo>
                    <a:pt x="19430" y="21600"/>
                  </a:lnTo>
                  <a:lnTo>
                    <a:pt x="21600" y="0"/>
                  </a:lnTo>
                  <a:lnTo>
                    <a:pt x="0" y="0"/>
                  </a:lnTo>
                  <a:close/>
                </a:path>
              </a:pathLst>
            </a:custGeom>
            <a:gradFill rotWithShape="1">
              <a:gsLst>
                <a:gs pos="0">
                  <a:srgbClr val="646464"/>
                </a:gs>
                <a:gs pos="50000">
                  <a:srgbClr val="969696"/>
                </a:gs>
                <a:gs pos="100000">
                  <a:srgbClr val="646464"/>
                </a:gs>
              </a:gsLst>
              <a:lin ang="0" scaled="1"/>
            </a:gradFill>
            <a:ln w="9525">
              <a:solidFill>
                <a:srgbClr val="96969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sp>
          <p:nvSpPr>
            <p:cNvPr id="122" name="Rectangle 29"/>
            <p:cNvSpPr>
              <a:spLocks noChangeArrowheads="1"/>
            </p:cNvSpPr>
            <p:nvPr/>
          </p:nvSpPr>
          <p:spPr bwMode="auto">
            <a:xfrm>
              <a:off x="2958" y="2840"/>
              <a:ext cx="328" cy="888"/>
            </a:xfrm>
            <a:prstGeom prst="rect">
              <a:avLst/>
            </a:prstGeom>
            <a:gradFill rotWithShape="1">
              <a:gsLst>
                <a:gs pos="0">
                  <a:srgbClr val="C0C0C0">
                    <a:gamma/>
                    <a:shade val="57255"/>
                    <a:invGamma/>
                  </a:srgbClr>
                </a:gs>
                <a:gs pos="50000">
                  <a:srgbClr val="C0C0C0">
                    <a:alpha val="17000"/>
                  </a:srgbClr>
                </a:gs>
                <a:gs pos="100000">
                  <a:srgbClr val="C0C0C0">
                    <a:gamma/>
                    <a:shade val="57255"/>
                    <a:invGamma/>
                  </a:srgbClr>
                </a:gs>
              </a:gsLst>
              <a:lin ang="5400000" scaled="1"/>
            </a:gradFill>
            <a:ln w="9525">
              <a:solidFill>
                <a:srgbClr val="969696"/>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grpSp>
      <p:grpSp>
        <p:nvGrpSpPr>
          <p:cNvPr id="123" name="Group 30"/>
          <p:cNvGrpSpPr/>
          <p:nvPr/>
        </p:nvGrpSpPr>
        <p:grpSpPr bwMode="auto">
          <a:xfrm rot="-5400000">
            <a:off x="829865" y="-2431256"/>
            <a:ext cx="10796588" cy="545306"/>
            <a:chOff x="592" y="2790"/>
            <a:chExt cx="9068" cy="549"/>
          </a:xfrm>
        </p:grpSpPr>
        <p:pic>
          <p:nvPicPr>
            <p:cNvPr id="10318" name="Picture 31"/>
            <p:cNvPicPr>
              <a:picLocks noChangeAspect="1" noChangeArrowheads="1"/>
            </p:cNvPicPr>
            <p:nvPr/>
          </p:nvPicPr>
          <p:blipFill>
            <a:blip r:embed="rId2">
              <a:clrChange>
                <a:clrFrom>
                  <a:srgbClr val="FFFFFF"/>
                </a:clrFrom>
                <a:clrTo>
                  <a:srgbClr val="FFFFFF">
                    <a:alpha val="0"/>
                  </a:srgbClr>
                </a:clrTo>
              </a:clrChange>
              <a:lum bright="-18000" contrast="42000"/>
              <a:extLst>
                <a:ext uri="{28A0092B-C50C-407E-A947-70E740481C1C}">
                  <a14:useLocalDpi xmlns:a14="http://schemas.microsoft.com/office/drawing/2010/main" val="0"/>
                </a:ext>
              </a:extLst>
            </a:blip>
            <a:srcRect/>
            <a:stretch>
              <a:fillRect/>
            </a:stretch>
          </p:blipFill>
          <p:spPr bwMode="auto">
            <a:xfrm>
              <a:off x="592" y="2790"/>
              <a:ext cx="228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9" name="Picture 32"/>
            <p:cNvPicPr>
              <a:picLocks noChangeAspect="1" noChangeArrowheads="1"/>
            </p:cNvPicPr>
            <p:nvPr/>
          </p:nvPicPr>
          <p:blipFill>
            <a:blip r:embed="rId2">
              <a:clrChange>
                <a:clrFrom>
                  <a:srgbClr val="FFFFFF"/>
                </a:clrFrom>
                <a:clrTo>
                  <a:srgbClr val="FFFFFF">
                    <a:alpha val="0"/>
                  </a:srgbClr>
                </a:clrTo>
              </a:clrChange>
              <a:lum bright="-18000" contrast="42000"/>
              <a:extLst>
                <a:ext uri="{28A0092B-C50C-407E-A947-70E740481C1C}">
                  <a14:useLocalDpi xmlns:a14="http://schemas.microsoft.com/office/drawing/2010/main" val="0"/>
                </a:ext>
              </a:extLst>
            </a:blip>
            <a:srcRect/>
            <a:stretch>
              <a:fillRect/>
            </a:stretch>
          </p:blipFill>
          <p:spPr bwMode="auto">
            <a:xfrm>
              <a:off x="2855" y="2790"/>
              <a:ext cx="228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0" name="Picture 33"/>
            <p:cNvPicPr>
              <a:picLocks noChangeAspect="1" noChangeArrowheads="1"/>
            </p:cNvPicPr>
            <p:nvPr/>
          </p:nvPicPr>
          <p:blipFill>
            <a:blip r:embed="rId2">
              <a:clrChange>
                <a:clrFrom>
                  <a:srgbClr val="FFFFFF"/>
                </a:clrFrom>
                <a:clrTo>
                  <a:srgbClr val="FFFFFF">
                    <a:alpha val="0"/>
                  </a:srgbClr>
                </a:clrTo>
              </a:clrChange>
              <a:lum bright="-18000" contrast="48000"/>
              <a:extLst>
                <a:ext uri="{28A0092B-C50C-407E-A947-70E740481C1C}">
                  <a14:useLocalDpi xmlns:a14="http://schemas.microsoft.com/office/drawing/2010/main" val="0"/>
                </a:ext>
              </a:extLst>
            </a:blip>
            <a:srcRect/>
            <a:stretch>
              <a:fillRect/>
            </a:stretch>
          </p:blipFill>
          <p:spPr bwMode="auto">
            <a:xfrm>
              <a:off x="5116" y="2790"/>
              <a:ext cx="228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1" name="Picture 34"/>
            <p:cNvPicPr>
              <a:picLocks noChangeAspect="1" noChangeArrowheads="1"/>
            </p:cNvPicPr>
            <p:nvPr/>
          </p:nvPicPr>
          <p:blipFill>
            <a:blip r:embed="rId2">
              <a:clrChange>
                <a:clrFrom>
                  <a:srgbClr val="FFFFFF"/>
                </a:clrFrom>
                <a:clrTo>
                  <a:srgbClr val="FFFFFF">
                    <a:alpha val="0"/>
                  </a:srgbClr>
                </a:clrTo>
              </a:clrChange>
              <a:lum bright="-18000" contrast="42000"/>
              <a:extLst>
                <a:ext uri="{28A0092B-C50C-407E-A947-70E740481C1C}">
                  <a14:useLocalDpi xmlns:a14="http://schemas.microsoft.com/office/drawing/2010/main" val="0"/>
                </a:ext>
              </a:extLst>
            </a:blip>
            <a:srcRect/>
            <a:stretch>
              <a:fillRect/>
            </a:stretch>
          </p:blipFill>
          <p:spPr bwMode="auto">
            <a:xfrm>
              <a:off x="7379" y="2790"/>
              <a:ext cx="2281" cy="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8" name="Group 35"/>
          <p:cNvGrpSpPr/>
          <p:nvPr/>
        </p:nvGrpSpPr>
        <p:grpSpPr bwMode="auto">
          <a:xfrm>
            <a:off x="6098381" y="-1604962"/>
            <a:ext cx="360760" cy="5137547"/>
            <a:chOff x="1764" y="4"/>
            <a:chExt cx="402" cy="4315"/>
          </a:xfrm>
        </p:grpSpPr>
        <p:sp>
          <p:nvSpPr>
            <p:cNvPr id="129" name="Rectangle 36"/>
            <p:cNvSpPr>
              <a:spLocks noChangeArrowheads="1"/>
            </p:cNvSpPr>
            <p:nvPr/>
          </p:nvSpPr>
          <p:spPr bwMode="auto">
            <a:xfrm>
              <a:off x="1769" y="3864"/>
              <a:ext cx="397" cy="4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sp>
          <p:nvSpPr>
            <p:cNvPr id="130" name="Rectangle 37"/>
            <p:cNvSpPr>
              <a:spLocks noChangeArrowheads="1"/>
            </p:cNvSpPr>
            <p:nvPr/>
          </p:nvSpPr>
          <p:spPr bwMode="auto">
            <a:xfrm>
              <a:off x="1764" y="4"/>
              <a:ext cx="397" cy="315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grpSp>
      <p:sp>
        <p:nvSpPr>
          <p:cNvPr id="131" name="Text Box 54"/>
          <p:cNvSpPr txBox="1">
            <a:spLocks noChangeArrowheads="1"/>
          </p:cNvSpPr>
          <p:nvPr/>
        </p:nvSpPr>
        <p:spPr bwMode="auto">
          <a:xfrm>
            <a:off x="4626531" y="1893094"/>
            <a:ext cx="318135" cy="639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50000"/>
              </a:spcBef>
              <a:defRPr/>
            </a:pPr>
            <a:r>
              <a:rPr lang="zh-CN" altLang="en-US" sz="875" b="1" dirty="0"/>
              <a:t>刻划板</a:t>
            </a:r>
            <a:endParaRPr lang="zh-CN" altLang="en-US" sz="875" b="1" dirty="0"/>
          </a:p>
        </p:txBody>
      </p:sp>
      <p:sp>
        <p:nvSpPr>
          <p:cNvPr id="132" name="Text Box 55"/>
          <p:cNvSpPr txBox="1">
            <a:spLocks noChangeArrowheads="1"/>
          </p:cNvSpPr>
          <p:nvPr/>
        </p:nvSpPr>
        <p:spPr bwMode="auto">
          <a:xfrm>
            <a:off x="6599635" y="1771650"/>
            <a:ext cx="476250" cy="22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50000"/>
              </a:spcBef>
              <a:defRPr/>
            </a:pPr>
            <a:r>
              <a:rPr lang="zh-CN" altLang="en-US" sz="875" b="1"/>
              <a:t>手轮</a:t>
            </a:r>
            <a:endParaRPr lang="zh-CN" altLang="en-US" sz="875" b="1"/>
          </a:p>
        </p:txBody>
      </p:sp>
      <p:grpSp>
        <p:nvGrpSpPr>
          <p:cNvPr id="10327" name="组合 132"/>
          <p:cNvGrpSpPr/>
          <p:nvPr/>
        </p:nvGrpSpPr>
        <p:grpSpPr bwMode="auto">
          <a:xfrm>
            <a:off x="4627960" y="3573066"/>
            <a:ext cx="744140" cy="396478"/>
            <a:chOff x="5416968" y="3617466"/>
            <a:chExt cx="1190320" cy="529566"/>
          </a:xfrm>
        </p:grpSpPr>
        <p:sp>
          <p:nvSpPr>
            <p:cNvPr id="134" name="圆角矩形标注 133"/>
            <p:cNvSpPr/>
            <p:nvPr/>
          </p:nvSpPr>
          <p:spPr>
            <a:xfrm>
              <a:off x="5416968" y="3617466"/>
              <a:ext cx="1117949" cy="529566"/>
            </a:xfrm>
            <a:prstGeom prst="wedgeRoundRectCallout">
              <a:avLst>
                <a:gd name="adj1" fmla="val 33292"/>
                <a:gd name="adj2" fmla="val -98010"/>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zh-CN" altLang="en-US" sz="1500"/>
            </a:p>
          </p:txBody>
        </p:sp>
        <p:sp>
          <p:nvSpPr>
            <p:cNvPr id="10329" name="Text Box 50"/>
            <p:cNvSpPr txBox="1">
              <a:spLocks noChangeArrowheads="1"/>
            </p:cNvSpPr>
            <p:nvPr/>
          </p:nvSpPr>
          <p:spPr bwMode="auto">
            <a:xfrm>
              <a:off x="5488944" y="3633790"/>
              <a:ext cx="1118344" cy="43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1500" b="1">
                  <a:latin typeface="Calibri" panose="020F0502020204030204" charset="0"/>
                </a:rPr>
                <a:t>第</a:t>
              </a:r>
              <a:r>
                <a:rPr lang="en-US" altLang="zh-CN" sz="1500" b="1">
                  <a:latin typeface="Calibri" panose="020F0502020204030204" charset="0"/>
                </a:rPr>
                <a:t>1</a:t>
              </a:r>
              <a:r>
                <a:rPr lang="zh-CN" altLang="en-US" sz="1500" b="1">
                  <a:latin typeface="Calibri" panose="020F0502020204030204" charset="0"/>
                </a:rPr>
                <a:t>条</a:t>
              </a:r>
              <a:endParaRPr lang="zh-CN" altLang="en-US" sz="1500" b="1">
                <a:latin typeface="Calibri" panose="020F0502020204030204" charset="0"/>
              </a:endParaRPr>
            </a:p>
          </p:txBody>
        </p:sp>
      </p:grpSp>
      <p:sp>
        <p:nvSpPr>
          <p:cNvPr id="141" name="矩形 140"/>
          <p:cNvSpPr/>
          <p:nvPr/>
        </p:nvSpPr>
        <p:spPr>
          <a:xfrm>
            <a:off x="6172200" y="3384947"/>
            <a:ext cx="1316831" cy="1764506"/>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0" hangingPunct="0">
              <a:defRPr/>
            </a:pPr>
            <a:endParaRPr lang="zh-CN" altLang="en-US" sz="875"/>
          </a:p>
        </p:txBody>
      </p:sp>
      <p:grpSp>
        <p:nvGrpSpPr>
          <p:cNvPr id="10331" name="组合 135"/>
          <p:cNvGrpSpPr/>
          <p:nvPr/>
        </p:nvGrpSpPr>
        <p:grpSpPr bwMode="auto">
          <a:xfrm>
            <a:off x="5742385" y="3569494"/>
            <a:ext cx="759619" cy="397669"/>
            <a:chOff x="6948485" y="3617466"/>
            <a:chExt cx="1215665" cy="529566"/>
          </a:xfrm>
        </p:grpSpPr>
        <p:sp>
          <p:nvSpPr>
            <p:cNvPr id="137" name="圆角矩形标注 136"/>
            <p:cNvSpPr/>
            <p:nvPr/>
          </p:nvSpPr>
          <p:spPr>
            <a:xfrm>
              <a:off x="6948485" y="3617466"/>
              <a:ext cx="1118487" cy="529566"/>
            </a:xfrm>
            <a:prstGeom prst="wedgeRoundRectCallout">
              <a:avLst>
                <a:gd name="adj1" fmla="val -40410"/>
                <a:gd name="adj2" fmla="val -93146"/>
                <a:gd name="adj3" fmla="val 16667"/>
              </a:avLst>
            </a:prstGeom>
          </p:spPr>
          <p:style>
            <a:lnRef idx="2">
              <a:schemeClr val="accent1"/>
            </a:lnRef>
            <a:fillRef idx="1">
              <a:schemeClr val="lt1"/>
            </a:fillRef>
            <a:effectRef idx="0">
              <a:schemeClr val="accent1"/>
            </a:effectRef>
            <a:fontRef idx="minor">
              <a:schemeClr val="dk1"/>
            </a:fontRef>
          </p:style>
          <p:txBody>
            <a:bodyPr anchor="ctr"/>
            <a:lstStyle/>
            <a:p>
              <a:pPr algn="ctr" eaLnBrk="0" hangingPunct="0">
                <a:defRPr/>
              </a:pPr>
              <a:endParaRPr lang="zh-CN" altLang="en-US" sz="1500"/>
            </a:p>
          </p:txBody>
        </p:sp>
        <p:sp>
          <p:nvSpPr>
            <p:cNvPr id="10333" name="Text Box 51"/>
            <p:cNvSpPr txBox="1">
              <a:spLocks noChangeArrowheads="1"/>
            </p:cNvSpPr>
            <p:nvPr/>
          </p:nvSpPr>
          <p:spPr bwMode="auto">
            <a:xfrm>
              <a:off x="7037731" y="3645648"/>
              <a:ext cx="1126419" cy="42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1500" b="1">
                  <a:latin typeface="Calibri" panose="020F0502020204030204" charset="0"/>
                </a:rPr>
                <a:t>第</a:t>
              </a:r>
              <a:r>
                <a:rPr lang="en-US" altLang="zh-CN" sz="1500" b="1">
                  <a:latin typeface="Calibri" panose="020F0502020204030204" charset="0"/>
                </a:rPr>
                <a:t>5</a:t>
              </a:r>
              <a:r>
                <a:rPr lang="zh-CN" altLang="en-US" sz="1500" b="1">
                  <a:latin typeface="Calibri" panose="020F0502020204030204" charset="0"/>
                </a:rPr>
                <a:t>条</a:t>
              </a:r>
              <a:endParaRPr lang="zh-CN" altLang="en-US" sz="1500" b="1">
                <a:latin typeface="Calibri" panose="020F0502020204030204" charset="0"/>
              </a:endParaRPr>
            </a:p>
          </p:txBody>
        </p:sp>
      </p:grpSp>
      <p:sp>
        <p:nvSpPr>
          <p:cNvPr id="2" name="TextBox 1"/>
          <p:cNvSpPr txBox="1">
            <a:spLocks noRot="1" noChangeAspect="1" noEditPoints="1" noChangeArrowheads="1" noTextEdit="1"/>
          </p:cNvSpPr>
          <p:nvPr/>
        </p:nvSpPr>
        <p:spPr bwMode="auto">
          <a:xfrm>
            <a:off x="4692254" y="4245769"/>
            <a:ext cx="1868090" cy="533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1350"/>
          </a:p>
        </p:txBody>
      </p:sp>
      <p:sp>
        <p:nvSpPr>
          <p:cNvPr id="8" name="文本框 7"/>
          <p:cNvSpPr txBox="1"/>
          <p:nvPr/>
        </p:nvSpPr>
        <p:spPr>
          <a:xfrm>
            <a:off x="955040" y="523875"/>
            <a:ext cx="2834005" cy="368300"/>
          </a:xfrm>
          <a:prstGeom prst="rect">
            <a:avLst/>
          </a:prstGeom>
          <a:noFill/>
        </p:spPr>
        <p:txBody>
          <a:bodyPr wrap="square" rtlCol="0">
            <a:spAutoFit/>
          </a:bodyPr>
          <a:p>
            <a:r>
              <a:rPr lang="zh-CN" altLang="en-US" b="1">
                <a:solidFill>
                  <a:schemeClr val="tx1"/>
                </a:solidFill>
              </a:rPr>
              <a:t>问题</a:t>
            </a:r>
            <a:r>
              <a:rPr lang="en-US" altLang="zh-CN" b="1">
                <a:solidFill>
                  <a:schemeClr val="tx1"/>
                </a:solidFill>
              </a:rPr>
              <a:t>:</a:t>
            </a:r>
            <a:r>
              <a:rPr lang="zh-CN" altLang="en-US"/>
              <a:t>如何测量</a:t>
            </a:r>
            <a:r>
              <a:rPr lang="zh-CN" altLang="en-US">
                <a:solidFill>
                  <a:srgbClr val="FF0000"/>
                </a:solidFill>
                <a:sym typeface="+mn-ea"/>
              </a:rPr>
              <a:t>条纹宽度</a:t>
            </a:r>
            <a:r>
              <a:rPr lang="en-US" altLang="zh-CN"/>
              <a:t>?</a:t>
            </a:r>
            <a:endParaRPr lang="en-US" altLang="zh-CN"/>
          </a:p>
        </p:txBody>
      </p:sp>
      <p:sp>
        <p:nvSpPr>
          <p:cNvPr id="5" name="文本框 2"/>
          <p:cNvSpPr txBox="1"/>
          <p:nvPr/>
        </p:nvSpPr>
        <p:spPr>
          <a:xfrm>
            <a:off x="1061879" y="891858"/>
            <a:ext cx="2159000" cy="398780"/>
          </a:xfrm>
          <a:prstGeom prst="rect">
            <a:avLst/>
          </a:prstGeom>
          <a:noFill/>
          <a:ln w="9525">
            <a:noFill/>
          </a:ln>
        </p:spPr>
        <p:txBody>
          <a:bodyPr wrap="none" anchor="t">
            <a:spAutoFit/>
          </a:bodyPr>
          <a:p>
            <a:r>
              <a:rPr lang="zh-CN" altLang="en-US" sz="2000">
                <a:solidFill>
                  <a:srgbClr val="FF0000"/>
                </a:solidFill>
                <a:latin typeface="隶书" pitchFamily="49" charset="-122"/>
                <a:ea typeface="隶书" pitchFamily="49" charset="-122"/>
              </a:rPr>
              <a:t>回归教材</a:t>
            </a:r>
            <a:r>
              <a:rPr lang="en-US" altLang="zh-CN" sz="2000">
                <a:latin typeface="隶书" pitchFamily="49" charset="-122"/>
                <a:ea typeface="隶书" pitchFamily="49" charset="-122"/>
              </a:rPr>
              <a:t>:(rj-P59)</a:t>
            </a:r>
            <a:endParaRPr lang="en-US" altLang="zh-CN" sz="2000">
              <a:latin typeface="隶书" pitchFamily="49" charset="-122"/>
              <a:ea typeface="隶书" pitchFamily="49" charset="-122"/>
            </a:endParaRPr>
          </a:p>
        </p:txBody>
      </p:sp>
      <p:sp>
        <p:nvSpPr>
          <p:cNvPr id="3" name="文本框 2"/>
          <p:cNvSpPr txBox="1"/>
          <p:nvPr/>
        </p:nvSpPr>
        <p:spPr>
          <a:xfrm>
            <a:off x="794385" y="1290955"/>
            <a:ext cx="3510915" cy="2553335"/>
          </a:xfrm>
          <a:prstGeom prst="rect">
            <a:avLst/>
          </a:prstGeom>
          <a:noFill/>
        </p:spPr>
        <p:txBody>
          <a:bodyPr wrap="square" rtlCol="0">
            <a:spAutoFit/>
          </a:bodyPr>
          <a:p>
            <a:r>
              <a:rPr lang="en-US" altLang="zh-CN" sz="1600">
                <a:latin typeface="Times New Roman" panose="02020603050405020304" pitchFamily="18" charset="0"/>
                <a:ea typeface="宋体" panose="02010600030101010101" pitchFamily="2" charset="-122"/>
                <a:cs typeface="Times New Roman" panose="02020603050405020304" pitchFamily="18" charset="0"/>
              </a:rPr>
              <a:t>2.</a:t>
            </a:r>
            <a:r>
              <a:rPr lang="zh-CN" altLang="en-US" sz="1600">
                <a:latin typeface="Times New Roman" panose="02020603050405020304" pitchFamily="18" charset="0"/>
                <a:ea typeface="宋体" panose="02010600030101010101" pitchFamily="2" charset="-122"/>
                <a:cs typeface="Times New Roman" panose="02020603050405020304" pitchFamily="18" charset="0"/>
              </a:rPr>
              <a:t>用双</a:t>
            </a:r>
            <a:r>
              <a:rPr lang="zh-CN" altLang="en-US" sz="1600">
                <a:latin typeface="Times New Roman" panose="02020603050405020304" pitchFamily="18" charset="0"/>
                <a:ea typeface="宋体" panose="02010600030101010101" pitchFamily="2" charset="-122"/>
                <a:cs typeface="Times New Roman" panose="02020603050405020304" pitchFamily="18" charset="0"/>
                <a:sym typeface="+mn-ea"/>
              </a:rPr>
              <a:t>缝</a:t>
            </a:r>
            <a:r>
              <a:rPr lang="zh-CN" altLang="en-US" sz="1600">
                <a:latin typeface="Times New Roman" panose="02020603050405020304" pitchFamily="18" charset="0"/>
                <a:ea typeface="宋体" panose="02010600030101010101" pitchFamily="2" charset="-122"/>
                <a:cs typeface="Times New Roman" panose="02020603050405020304" pitchFamily="18" charset="0"/>
              </a:rPr>
              <a:t>干涉测量光的波长的实验中</a:t>
            </a:r>
            <a:r>
              <a:rPr lang="en-US" altLang="zh-CN" sz="160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a:latin typeface="Times New Roman" panose="02020603050405020304" pitchFamily="18" charset="0"/>
                <a:ea typeface="宋体" panose="02010600030101010101" pitchFamily="2" charset="-122"/>
                <a:cs typeface="Times New Roman" panose="02020603050405020304" pitchFamily="18" charset="0"/>
              </a:rPr>
              <a:t>为什么不直接测量一条条纹宽度？而要通过测量N个条纹的间距求出条纹宽度。</a:t>
            </a: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a:p>
            <a:r>
              <a:rPr lang="en-US" altLang="zh-CN" sz="1600">
                <a:latin typeface="Times New Roman" panose="02020603050405020304" pitchFamily="18" charset="0"/>
                <a:ea typeface="宋体" panose="02010600030101010101" pitchFamily="2" charset="-122"/>
                <a:cs typeface="Times New Roman" panose="02020603050405020304" pitchFamily="18" charset="0"/>
              </a:rPr>
              <a:t>3.</a:t>
            </a:r>
            <a:r>
              <a:rPr lang="zh-CN" altLang="en-US" sz="1600">
                <a:latin typeface="Times New Roman" panose="02020603050405020304" pitchFamily="18" charset="0"/>
                <a:ea typeface="宋体" panose="02010600030101010101" pitchFamily="2" charset="-122"/>
                <a:cs typeface="Times New Roman" panose="02020603050405020304" pitchFamily="18" charset="0"/>
              </a:rPr>
              <a:t>用双缝干涉测量光的波长的实验中，已知双缝间的距离为</a:t>
            </a:r>
            <a:r>
              <a:rPr lang="en-US" altLang="zh-CN" sz="1600">
                <a:latin typeface="Times New Roman" panose="02020603050405020304" pitchFamily="18" charset="0"/>
                <a:ea typeface="宋体" panose="02010600030101010101" pitchFamily="2" charset="-122"/>
                <a:cs typeface="Times New Roman" panose="02020603050405020304" pitchFamily="18" charset="0"/>
              </a:rPr>
              <a:t>0.3mm</a:t>
            </a:r>
            <a:r>
              <a:rPr lang="zh-CN" altLang="en-US" sz="1600">
                <a:latin typeface="Times New Roman" panose="02020603050405020304" pitchFamily="18" charset="0"/>
                <a:ea typeface="宋体" panose="02010600030101010101" pitchFamily="2" charset="-122"/>
                <a:cs typeface="Times New Roman" panose="02020603050405020304" pitchFamily="18" charset="0"/>
              </a:rPr>
              <a:t>。以某种单色光照射双缝时</a:t>
            </a:r>
            <a:r>
              <a:rPr lang="en-US" altLang="zh-CN" sz="1600">
                <a:latin typeface="Times New Roman" panose="02020603050405020304" pitchFamily="18" charset="0"/>
                <a:ea typeface="宋体" panose="02010600030101010101" pitchFamily="2" charset="-122"/>
                <a:cs typeface="Times New Roman" panose="02020603050405020304" pitchFamily="18" charset="0"/>
              </a:rPr>
              <a:t>,</a:t>
            </a:r>
            <a:r>
              <a:rPr lang="zh-CN" altLang="en-US" sz="1600">
                <a:latin typeface="Times New Roman" panose="02020603050405020304" pitchFamily="18" charset="0"/>
                <a:ea typeface="宋体" panose="02010600030101010101" pitchFamily="2" charset="-122"/>
                <a:cs typeface="Times New Roman" panose="02020603050405020304" pitchFamily="18" charset="0"/>
              </a:rPr>
              <a:t>在离双峰1.2</a:t>
            </a:r>
            <a:r>
              <a:rPr lang="en-US" altLang="zh-CN" sz="1600">
                <a:latin typeface="Times New Roman" panose="02020603050405020304" pitchFamily="18" charset="0"/>
                <a:ea typeface="宋体" panose="02010600030101010101" pitchFamily="2" charset="-122"/>
                <a:cs typeface="Times New Roman" panose="02020603050405020304" pitchFamily="18" charset="0"/>
              </a:rPr>
              <a:t>m</a:t>
            </a:r>
            <a:r>
              <a:rPr lang="zh-CN" altLang="en-US" sz="1600">
                <a:latin typeface="Times New Roman" panose="02020603050405020304" pitchFamily="18" charset="0"/>
                <a:ea typeface="宋体" panose="02010600030101010101" pitchFamily="2" charset="-122"/>
                <a:cs typeface="Times New Roman" panose="02020603050405020304" pitchFamily="18" charset="0"/>
              </a:rPr>
              <a:t>远的屏上，用测量头测出，第一个亮条纹到第十个亮条纹的中心间距为22</a:t>
            </a:r>
            <a:r>
              <a:rPr lang="en-US" altLang="zh-CN" sz="1600">
                <a:latin typeface="Times New Roman" panose="02020603050405020304" pitchFamily="18" charset="0"/>
                <a:ea typeface="宋体" panose="02010600030101010101" pitchFamily="2" charset="-122"/>
                <a:cs typeface="Times New Roman" panose="02020603050405020304" pitchFamily="18" charset="0"/>
              </a:rPr>
              <a:t>.78mm</a:t>
            </a:r>
            <a:r>
              <a:rPr lang="zh-CN" altLang="en-US" sz="1600">
                <a:latin typeface="Times New Roman" panose="02020603050405020304" pitchFamily="18" charset="0"/>
                <a:ea typeface="宋体" panose="02010600030101010101" pitchFamily="2" charset="-122"/>
                <a:cs typeface="Times New Roman" panose="02020603050405020304" pitchFamily="18" charset="0"/>
              </a:rPr>
              <a:t>。求这种单色光的波长。</a:t>
            </a:r>
            <a:endParaRPr lang="zh-CN" altLang="en-US" sz="16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对象 5">
            <a:hlinkClick r:id="" action="ppaction://ole?verb="/>
          </p:cNvPr>
          <p:cNvGraphicFramePr>
            <a:graphicFrameLocks noChangeAspect="1"/>
          </p:cNvGraphicFramePr>
          <p:nvPr/>
        </p:nvGraphicFramePr>
        <p:xfrm>
          <a:off x="1061720" y="3844290"/>
          <a:ext cx="2869565" cy="532765"/>
        </p:xfrm>
        <a:graphic>
          <a:graphicData uri="http://schemas.openxmlformats.org/presentationml/2006/ole">
            <mc:AlternateContent xmlns:mc="http://schemas.openxmlformats.org/markup-compatibility/2006">
              <mc:Choice xmlns:v="urn:schemas-microsoft-com:vml" Requires="v">
                <p:oleObj spid="_x0000_s2049" name="" r:id="rId4" imgW="2120900" imgH="393700" progId="Equation.KSEE3">
                  <p:embed/>
                </p:oleObj>
              </mc:Choice>
              <mc:Fallback>
                <p:oleObj name="" r:id="rId4" imgW="2120900" imgH="393700" progId="Equation.KSEE3">
                  <p:embed/>
                  <p:pic>
                    <p:nvPicPr>
                      <p:cNvPr id="0" name="图片 2048"/>
                      <p:cNvPicPr/>
                      <p:nvPr/>
                    </p:nvPicPr>
                    <p:blipFill>
                      <a:blip r:embed="rId5"/>
                      <a:stretch>
                        <a:fillRect/>
                      </a:stretch>
                    </p:blipFill>
                    <p:spPr>
                      <a:xfrm>
                        <a:off x="1061720" y="3844290"/>
                        <a:ext cx="2869565" cy="532765"/>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1956435" y="4483100"/>
          <a:ext cx="1186815" cy="295910"/>
        </p:xfrm>
        <a:graphic>
          <a:graphicData uri="http://schemas.openxmlformats.org/presentationml/2006/ole">
            <mc:AlternateContent xmlns:mc="http://schemas.openxmlformats.org/markup-compatibility/2006">
              <mc:Choice xmlns:v="urn:schemas-microsoft-com:vml" Requires="v">
                <p:oleObj spid="_x0000_s2050" name="" r:id="rId6" imgW="711200" imgH="177165" progId="Equation.KSEE3">
                  <p:embed/>
                </p:oleObj>
              </mc:Choice>
              <mc:Fallback>
                <p:oleObj name="" r:id="rId6" imgW="711200" imgH="177165" progId="Equation.KSEE3">
                  <p:embed/>
                  <p:pic>
                    <p:nvPicPr>
                      <p:cNvPr id="0" name="图片 2049"/>
                      <p:cNvPicPr/>
                      <p:nvPr/>
                    </p:nvPicPr>
                    <p:blipFill>
                      <a:blip r:embed="rId7"/>
                      <a:stretch>
                        <a:fillRect/>
                      </a:stretch>
                    </p:blipFill>
                    <p:spPr>
                      <a:xfrm>
                        <a:off x="1956435" y="4483100"/>
                        <a:ext cx="1186815" cy="295910"/>
                      </a:xfrm>
                      <a:prstGeom prst="rect">
                        <a:avLst/>
                      </a:prstGeom>
                    </p:spPr>
                  </p:pic>
                </p:oleObj>
              </mc:Fallback>
            </mc:AlternateContent>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17"/>
                    </p:tgtEl>
                  </p:cond>
                </p:stCondLst>
                <p:endSync evt="end" delay="0">
                  <p:rtn val="all"/>
                </p:endSync>
                <p:childTnLst>
                  <p:par>
                    <p:cTn id="23" fill="hold">
                      <p:stCondLst>
                        <p:cond delay="0"/>
                      </p:stCondLst>
                      <p:childTnLst>
                        <p:par>
                          <p:cTn id="24" fill="hold">
                            <p:stCondLst>
                              <p:cond delay="0"/>
                            </p:stCondLst>
                            <p:childTnLst>
                              <p:par>
                                <p:cTn id="25" presetID="0" presetClass="path" presetSubtype="0" fill="hold" nodeType="clickEffect">
                                  <p:stCondLst>
                                    <p:cond delay="0"/>
                                  </p:stCondLst>
                                  <p:childTnLst>
                                    <p:animMotion origin="layout" path="M 0 0 L 0.13645 0.00023 " pathEditMode="relative" rAng="0" ptsTypes="AA">
                                      <p:cBhvr>
                                        <p:cTn id="26" dur="8000" fill="hold"/>
                                        <p:tgtEl>
                                          <p:spTgt spid="117"/>
                                        </p:tgtEl>
                                        <p:attrNameLst>
                                          <p:attrName>ppt_x</p:attrName>
                                          <p:attrName>ppt_y</p:attrName>
                                        </p:attrNameLst>
                                      </p:cBhvr>
                                      <p:rCtr x="0" y="0"/>
                                    </p:animMotion>
                                  </p:childTnLst>
                                </p:cTn>
                              </p:par>
                              <p:par>
                                <p:cTn id="27" presetID="0" presetClass="path" presetSubtype="0" fill="hold" nodeType="withEffect">
                                  <p:stCondLst>
                                    <p:cond delay="0"/>
                                  </p:stCondLst>
                                  <p:childTnLst>
                                    <p:animMotion origin="layout" path="M -0.00034 0.00083 L 0.08889 0.00083 " pathEditMode="relative" rAng="0" ptsTypes="AA">
                                      <p:cBhvr>
                                        <p:cTn id="28" dur="8000" fill="hold"/>
                                        <p:tgtEl>
                                          <p:spTgt spid="116"/>
                                        </p:tgtEl>
                                        <p:attrNameLst>
                                          <p:attrName>ppt_x</p:attrName>
                                          <p:attrName>ppt_y</p:attrName>
                                        </p:attrNameLst>
                                      </p:cBhvr>
                                      <p:rCtr x="4500" y="0"/>
                                    </p:animMotion>
                                  </p:childTnLst>
                                </p:cTn>
                              </p:par>
                              <p:par>
                                <p:cTn id="29" presetID="0" presetClass="path" presetSubtype="0" fill="hold" nodeType="withEffect">
                                  <p:stCondLst>
                                    <p:cond delay="0"/>
                                  </p:stCondLst>
                                  <p:childTnLst>
                                    <p:animMotion origin="layout" path="M 0 0 L 0.13645 0.00023 " pathEditMode="relative" rAng="0" ptsTypes="AA">
                                      <p:cBhvr>
                                        <p:cTn id="30" dur="8000" fill="hold"/>
                                        <p:tgtEl>
                                          <p:spTgt spid="128"/>
                                        </p:tgtEl>
                                        <p:attrNameLst>
                                          <p:attrName>ppt_x</p:attrName>
                                          <p:attrName>ppt_y</p:attrName>
                                        </p:attrNameLst>
                                      </p:cBhvr>
                                      <p:rCtr x="0" y="0"/>
                                    </p:animMotion>
                                  </p:childTnLst>
                                </p:cTn>
                              </p:par>
                              <p:par>
                                <p:cTn id="31" presetID="0" presetClass="path" presetSubtype="0" fill="hold" nodeType="withEffect">
                                  <p:stCondLst>
                                    <p:cond delay="0"/>
                                  </p:stCondLst>
                                  <p:childTnLst>
                                    <p:animMotion origin="layout" path="M 4.16667E-6 2.96296E-6 L 0.13593 1.50115 " pathEditMode="relative" rAng="0" ptsTypes="AA">
                                      <p:cBhvr>
                                        <p:cTn id="32" dur="8000" fill="hold"/>
                                        <p:tgtEl>
                                          <p:spTgt spid="123"/>
                                        </p:tgtEl>
                                        <p:attrNameLst>
                                          <p:attrName>ppt_x</p:attrName>
                                          <p:attrName>ppt_y</p:attrName>
                                        </p:attrNameLst>
                                      </p:cBhvr>
                                      <p:rCtr x="6800" y="75000"/>
                                    </p:animMotion>
                                  </p:childTnLst>
                                </p:cTn>
                              </p:par>
                              <p:par>
                                <p:cTn id="33" presetID="0" presetClass="path" presetSubtype="0" fill="hold" grpId="0" nodeType="withEffect">
                                  <p:stCondLst>
                                    <p:cond delay="0"/>
                                  </p:stCondLst>
                                  <p:childTnLst>
                                    <p:animMotion origin="layout" path="M 3.46945E-18 2.96296E-6 L 0.08889 -0.00232 " pathEditMode="relative" rAng="0" ptsTypes="AA">
                                      <p:cBhvr>
                                        <p:cTn id="34" dur="8000" fill="hold"/>
                                        <p:tgtEl>
                                          <p:spTgt spid="131"/>
                                        </p:tgtEl>
                                        <p:attrNameLst>
                                          <p:attrName>ppt_x</p:attrName>
                                          <p:attrName>ppt_y</p:attrName>
                                        </p:attrNameLst>
                                      </p:cBhvr>
                                      <p:rCtr x="4400" y="-100"/>
                                    </p:animMotion>
                                  </p:childTnLst>
                                </p:cTn>
                              </p:par>
                              <p:par>
                                <p:cTn id="35" presetID="0" presetClass="path" presetSubtype="0" fill="hold" grpId="0" nodeType="withEffect">
                                  <p:stCondLst>
                                    <p:cond delay="0"/>
                                  </p:stCondLst>
                                  <p:childTnLst>
                                    <p:animMotion origin="layout" path="M -1.11111E-6 2.22222E-6 L 0.1349 0.00023 " pathEditMode="relative" rAng="0" ptsTypes="AA">
                                      <p:cBhvr>
                                        <p:cTn id="36" dur="8000" fill="hold"/>
                                        <p:tgtEl>
                                          <p:spTgt spid="132"/>
                                        </p:tgtEl>
                                        <p:attrNameLst>
                                          <p:attrName>ppt_x</p:attrName>
                                          <p:attrName>ppt_y</p:attrName>
                                        </p:attrNameLst>
                                      </p:cBhvr>
                                      <p:rCtr x="6700" y="0"/>
                                    </p:animMotion>
                                  </p:childTnLst>
                                </p:cTn>
                              </p:par>
                            </p:childTnLst>
                          </p:cTn>
                        </p:par>
                      </p:childTnLst>
                    </p:cTn>
                  </p:par>
                </p:childTnLst>
              </p:cTn>
              <p:nextCondLst>
                <p:cond evt="onClick" delay="0">
                  <p:tgtEl>
                    <p:spTgt spid="117"/>
                  </p:tgtEl>
                </p:cond>
              </p:nextCondLst>
            </p:seq>
          </p:childTnLst>
        </p:cTn>
      </p:par>
    </p:tnLst>
    <p:bldLst>
      <p:bldP spid="131" grpId="0" bldLvl="0" animBg="1"/>
      <p:bldP spid="132" grpId="0" bldLvl="0" animBg="1"/>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Text Box 3"/>
          <p:cNvSpPr txBox="1"/>
          <p:nvPr/>
        </p:nvSpPr>
        <p:spPr>
          <a:xfrm>
            <a:off x="1283494" y="999808"/>
            <a:ext cx="5023247" cy="3931285"/>
          </a:xfrm>
          <a:prstGeom prst="rect">
            <a:avLst/>
          </a:prstGeom>
          <a:noFill/>
          <a:ln w="9525">
            <a:noFill/>
          </a:ln>
        </p:spPr>
        <p:txBody>
          <a:bodyPr anchor="t">
            <a:spAutoFit/>
          </a:bodyPr>
          <a:p>
            <a:pPr>
              <a:spcBef>
                <a:spcPct val="20000"/>
              </a:spcBef>
            </a:pPr>
            <a:r>
              <a:rPr lang="zh-CN" altLang="en-US" sz="2400" dirty="0">
                <a:solidFill>
                  <a:srgbClr val="FF0000"/>
                </a:solidFill>
                <a:latin typeface="隶书" pitchFamily="49" charset="-122"/>
                <a:ea typeface="隶书" pitchFamily="49" charset="-122"/>
                <a:sym typeface="Symbol" panose="05050102010706020507" pitchFamily="18" charset="2"/>
              </a:rPr>
              <a:t>条纹间距：</a:t>
            </a:r>
            <a:r>
              <a:rPr lang="zh-CN" altLang="en-US" sz="2400" dirty="0">
                <a:latin typeface="隶书" pitchFamily="49" charset="-122"/>
                <a:ea typeface="隶书" pitchFamily="49" charset="-122"/>
                <a:sym typeface="Symbol" panose="05050102010706020507" pitchFamily="18" charset="2"/>
              </a:rPr>
              <a:t>相邻的两个亮条纹或暗条纹中心的距离。</a:t>
            </a:r>
            <a:endParaRPr lang="zh-CN" altLang="en-US" sz="2400" dirty="0">
              <a:latin typeface="隶书" pitchFamily="49" charset="-122"/>
              <a:ea typeface="隶书" pitchFamily="49" charset="-122"/>
              <a:sym typeface="Symbol" panose="05050102010706020507" pitchFamily="18" charset="2"/>
            </a:endParaRPr>
          </a:p>
          <a:p>
            <a:pPr>
              <a:spcBef>
                <a:spcPct val="20000"/>
              </a:spcBef>
            </a:pPr>
            <a:r>
              <a:rPr lang="zh-CN" altLang="en-US" sz="2400" dirty="0">
                <a:solidFill>
                  <a:srgbClr val="FF0000"/>
                </a:solidFill>
                <a:latin typeface="隶书" pitchFamily="49" charset="-122"/>
                <a:ea typeface="隶书" pitchFamily="49" charset="-122"/>
                <a:sym typeface="Symbol" panose="05050102010706020507" pitchFamily="18" charset="2"/>
              </a:rPr>
              <a:t>推导：</a:t>
            </a:r>
            <a:endParaRPr lang="zh-CN" altLang="en-US" sz="2400" dirty="0">
              <a:solidFill>
                <a:srgbClr val="FF0000"/>
              </a:solidFill>
              <a:latin typeface="隶书" pitchFamily="49" charset="-122"/>
              <a:ea typeface="隶书" pitchFamily="49" charset="-122"/>
              <a:sym typeface="Symbol" panose="05050102010706020507" pitchFamily="18" charset="2"/>
            </a:endParaRPr>
          </a:p>
          <a:p>
            <a:pPr>
              <a:spcBef>
                <a:spcPct val="20000"/>
              </a:spcBef>
            </a:pPr>
            <a:r>
              <a:rPr lang="en-US" altLang="zh-CN" sz="2400" b="1" i="1" dirty="0">
                <a:latin typeface="Times New Roman" panose="02020603050405020304" pitchFamily="18" charset="0"/>
                <a:ea typeface="宋体" panose="02010600030101010101" pitchFamily="2" charset="-122"/>
                <a:sym typeface="Symbol" panose="05050102010706020507" pitchFamily="18" charset="2"/>
              </a:rPr>
              <a:t>l</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&gt;&gt;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d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r</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r</a:t>
            </a:r>
            <a:r>
              <a:rPr lang="en-US" altLang="zh-CN" sz="2400" b="1" baseline="-25000" dirty="0">
                <a:latin typeface="Times New Roman" panose="02020603050405020304" pitchFamily="18" charset="0"/>
                <a:ea typeface="宋体" panose="02010600030101010101" pitchFamily="2" charset="-122"/>
                <a:sym typeface="Symbol" panose="05050102010706020507" pitchFamily="18" charset="2"/>
              </a:rPr>
              <a:t>2</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r</a:t>
            </a:r>
            <a:r>
              <a:rPr lang="en-US" altLang="zh-CN" sz="2400" b="1" baseline="-25000" dirty="0">
                <a:latin typeface="Times New Roman" panose="02020603050405020304" pitchFamily="18" charset="0"/>
                <a:ea typeface="宋体" panose="02010600030101010101" pitchFamily="2" charset="-122"/>
                <a:sym typeface="Symbol" panose="05050102010706020507" pitchFamily="18" charset="2"/>
              </a:rPr>
              <a:t>1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err="1">
                <a:latin typeface="Times New Roman" panose="02020603050405020304" pitchFamily="18" charset="0"/>
                <a:ea typeface="宋体" panose="02010600030101010101" pitchFamily="2" charset="-122"/>
                <a:sym typeface="Symbol" panose="05050102010706020507" pitchFamily="18" charset="2"/>
              </a:rPr>
              <a:t>d</a:t>
            </a:r>
            <a:r>
              <a:rPr lang="en-US" altLang="zh-CN" sz="2400" b="1" dirty="0" err="1">
                <a:latin typeface="Times New Roman" panose="02020603050405020304" pitchFamily="18" charset="0"/>
                <a:ea typeface="宋体" panose="02010600030101010101" pitchFamily="2" charset="-122"/>
                <a:sym typeface="Symbol" panose="05050102010706020507" pitchFamily="18" charset="2"/>
              </a:rPr>
              <a:t>sin</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a:t>
            </a:r>
            <a:endParaRPr lang="en-US" altLang="zh-CN" sz="2400" b="1" i="1" dirty="0">
              <a:latin typeface="Times New Roman" panose="02020603050405020304" pitchFamily="18" charset="0"/>
              <a:ea typeface="宋体" panose="02010600030101010101" pitchFamily="2" charset="-122"/>
              <a:sym typeface="Symbol" panose="05050102010706020507" pitchFamily="18" charset="2"/>
            </a:endParaRPr>
          </a:p>
          <a:p>
            <a:pPr>
              <a:spcBef>
                <a:spcPct val="20000"/>
              </a:spcBef>
            </a:pPr>
            <a:r>
              <a:rPr lang="en-US" altLang="zh-CN" sz="2400" b="1" i="1" dirty="0">
                <a:latin typeface="Times New Roman" panose="02020603050405020304" pitchFamily="18" charset="0"/>
                <a:ea typeface="宋体" panose="02010600030101010101" pitchFamily="2" charset="-122"/>
                <a:sym typeface="Symbol" panose="05050102010706020507" pitchFamily="18" charset="2"/>
              </a:rPr>
              <a:t>x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err="1">
                <a:latin typeface="Times New Roman" panose="02020603050405020304" pitchFamily="18" charset="0"/>
                <a:ea typeface="宋体" panose="02010600030101010101" pitchFamily="2" charset="-122"/>
                <a:sym typeface="Symbol" panose="05050102010706020507" pitchFamily="18" charset="2"/>
              </a:rPr>
              <a:t>l</a:t>
            </a:r>
            <a:r>
              <a:rPr lang="en-US" altLang="zh-CN" sz="2400" b="1" dirty="0" err="1">
                <a:latin typeface="Times New Roman" panose="02020603050405020304" pitchFamily="18" charset="0"/>
                <a:ea typeface="宋体" panose="02010600030101010101" pitchFamily="2" charset="-122"/>
                <a:sym typeface="Symbol" panose="05050102010706020507" pitchFamily="18" charset="2"/>
              </a:rPr>
              <a:t>tan</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err="1">
                <a:latin typeface="Times New Roman" panose="02020603050405020304" pitchFamily="18" charset="0"/>
                <a:ea typeface="宋体" panose="02010600030101010101" pitchFamily="2" charset="-122"/>
                <a:sym typeface="Symbol" panose="05050102010706020507" pitchFamily="18" charset="2"/>
              </a:rPr>
              <a:t>l</a:t>
            </a:r>
            <a:r>
              <a:rPr lang="en-US" altLang="zh-CN" sz="2400" b="1" dirty="0" err="1">
                <a:latin typeface="Times New Roman" panose="02020603050405020304" pitchFamily="18" charset="0"/>
                <a:ea typeface="宋体" panose="02010600030101010101" pitchFamily="2" charset="-122"/>
                <a:sym typeface="Symbol" panose="05050102010706020507" pitchFamily="18" charset="2"/>
              </a:rPr>
              <a:t>sin</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a:t>
            </a:r>
            <a:endParaRPr lang="en-US" altLang="zh-CN" sz="2400" b="1" dirty="0">
              <a:latin typeface="Times New Roman" panose="02020603050405020304" pitchFamily="18" charset="0"/>
              <a:ea typeface="宋体" panose="02010600030101010101" pitchFamily="2" charset="-122"/>
              <a:sym typeface="Symbol" panose="05050102010706020507" pitchFamily="18" charset="2"/>
            </a:endParaRPr>
          </a:p>
          <a:p>
            <a:pPr>
              <a:spcBef>
                <a:spcPct val="20000"/>
              </a:spcBef>
            </a:pP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r</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r</a:t>
            </a:r>
            <a:r>
              <a:rPr lang="en-US" altLang="zh-CN" sz="2400" b="1" baseline="-25000" dirty="0">
                <a:latin typeface="Times New Roman" panose="02020603050405020304" pitchFamily="18" charset="0"/>
                <a:ea typeface="宋体" panose="02010600030101010101" pitchFamily="2" charset="-122"/>
                <a:sym typeface="Symbol" panose="05050102010706020507" pitchFamily="18" charset="2"/>
              </a:rPr>
              <a:t>2</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r</a:t>
            </a:r>
            <a:r>
              <a:rPr lang="en-US" altLang="zh-CN" sz="2400" b="1" baseline="-25000" dirty="0">
                <a:latin typeface="Times New Roman" panose="02020603050405020304" pitchFamily="18" charset="0"/>
                <a:ea typeface="宋体" panose="02010600030101010101" pitchFamily="2" charset="-122"/>
                <a:sym typeface="Symbol" panose="05050102010706020507" pitchFamily="18" charset="2"/>
              </a:rPr>
              <a:t>1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dx</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l</a:t>
            </a:r>
            <a:endParaRPr lang="en-US" altLang="zh-CN" sz="2400" b="1" i="1" dirty="0">
              <a:latin typeface="Times New Roman" panose="02020603050405020304" pitchFamily="18" charset="0"/>
              <a:ea typeface="宋体" panose="02010600030101010101" pitchFamily="2" charset="-122"/>
              <a:sym typeface="Symbol" panose="05050102010706020507" pitchFamily="18" charset="2"/>
            </a:endParaRPr>
          </a:p>
          <a:p>
            <a:pPr>
              <a:spcBef>
                <a:spcPct val="20000"/>
              </a:spcBef>
            </a:pPr>
            <a:r>
              <a:rPr lang="zh-CN" altLang="en-US" sz="2400" b="1" dirty="0">
                <a:latin typeface="Times New Roman" panose="02020603050405020304" pitchFamily="18" charset="0"/>
                <a:ea typeface="宋体" panose="02010600030101010101" pitchFamily="2" charset="-122"/>
                <a:sym typeface="Symbol" panose="05050102010706020507" pitchFamily="18" charset="2"/>
              </a:rPr>
              <a:t>亮纹条件</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dx</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l</a:t>
            </a:r>
            <a:r>
              <a:rPr lang="en-US" altLang="zh-CN" sz="2400"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k</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k</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=0,1,2…)</a:t>
            </a:r>
            <a:endParaRPr lang="en-US" altLang="zh-CN" sz="2400" b="1" dirty="0">
              <a:latin typeface="Times New Roman" panose="02020603050405020304" pitchFamily="18" charset="0"/>
              <a:ea typeface="宋体" panose="02010600030101010101" pitchFamily="2" charset="-122"/>
              <a:sym typeface="Symbol" panose="05050102010706020507" pitchFamily="18" charset="2"/>
            </a:endParaRPr>
          </a:p>
          <a:p>
            <a:pPr>
              <a:spcBef>
                <a:spcPct val="20000"/>
              </a:spcBef>
            </a:pPr>
            <a:r>
              <a:rPr lang="zh-CN" altLang="en-US" sz="2400" b="1" dirty="0">
                <a:latin typeface="Times New Roman" panose="02020603050405020304" pitchFamily="18" charset="0"/>
                <a:ea typeface="宋体" panose="02010600030101010101" pitchFamily="2" charset="-122"/>
                <a:sym typeface="Symbol" panose="05050102010706020507" pitchFamily="18" charset="2"/>
              </a:rPr>
              <a:t>亮纹中心位置</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x</a:t>
            </a:r>
            <a:r>
              <a:rPr lang="en-US" altLang="zh-CN" sz="2400"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kl</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d</a:t>
            </a:r>
            <a:endParaRPr lang="en-US" altLang="zh-CN" sz="2400" b="1" dirty="0">
              <a:latin typeface="Times New Roman" panose="02020603050405020304" pitchFamily="18" charset="0"/>
              <a:ea typeface="宋体" panose="02010600030101010101" pitchFamily="2" charset="-122"/>
              <a:sym typeface="Symbol" panose="05050102010706020507" pitchFamily="18" charset="2"/>
            </a:endParaRPr>
          </a:p>
          <a:p>
            <a:pPr>
              <a:spcBef>
                <a:spcPct val="20000"/>
              </a:spcBef>
            </a:pPr>
            <a:r>
              <a:rPr lang="zh-CN" altLang="en-US" sz="2400" b="1" dirty="0">
                <a:latin typeface="Times New Roman" panose="02020603050405020304" pitchFamily="18" charset="0"/>
                <a:ea typeface="宋体" panose="02010600030101010101" pitchFamily="2" charset="-122"/>
                <a:sym typeface="Symbol" panose="05050102010706020507" pitchFamily="18" charset="2"/>
              </a:rPr>
              <a:t>条纹间距</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x</a:t>
            </a:r>
            <a:r>
              <a:rPr lang="en-US" altLang="zh-CN" sz="2400" dirty="0">
                <a:latin typeface="Times New Roman" panose="02020603050405020304" pitchFamily="18" charset="0"/>
                <a:ea typeface="宋体" panose="02010600030101010101" pitchFamily="2" charset="-122"/>
                <a:sym typeface="Symbol" panose="05050102010706020507" pitchFamily="18" charset="2"/>
              </a:rPr>
              <a:t> </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l</a:t>
            </a:r>
            <a:r>
              <a:rPr lang="en-US" altLang="zh-CN" sz="2400" b="1" dirty="0">
                <a:latin typeface="Times New Roman" panose="02020603050405020304" pitchFamily="18" charset="0"/>
                <a:ea typeface="宋体" panose="02010600030101010101" pitchFamily="2" charset="-122"/>
                <a:sym typeface="Symbol" panose="05050102010706020507" pitchFamily="18" charset="2"/>
              </a:rPr>
              <a:t>/</a:t>
            </a:r>
            <a:r>
              <a:rPr lang="en-US" altLang="zh-CN" sz="2400" b="1" i="1" dirty="0">
                <a:latin typeface="Times New Roman" panose="02020603050405020304" pitchFamily="18" charset="0"/>
                <a:ea typeface="宋体" panose="02010600030101010101" pitchFamily="2" charset="-122"/>
                <a:sym typeface="Symbol" panose="05050102010706020507" pitchFamily="18" charset="2"/>
              </a:rPr>
              <a:t>d</a:t>
            </a:r>
            <a:endParaRPr lang="en-US" altLang="zh-CN" sz="2400" b="1" i="1" dirty="0">
              <a:latin typeface="Times New Roman" panose="02020603050405020304" pitchFamily="18" charset="0"/>
              <a:ea typeface="宋体" panose="02010600030101010101" pitchFamily="2" charset="-122"/>
              <a:sym typeface="Symbol" panose="05050102010706020507" pitchFamily="18" charset="2"/>
            </a:endParaRPr>
          </a:p>
        </p:txBody>
      </p:sp>
      <p:sp>
        <p:nvSpPr>
          <p:cNvPr id="6146" name="文本框 1"/>
          <p:cNvSpPr txBox="1"/>
          <p:nvPr/>
        </p:nvSpPr>
        <p:spPr>
          <a:xfrm>
            <a:off x="1283494" y="356315"/>
            <a:ext cx="4754880" cy="460375"/>
          </a:xfrm>
          <a:prstGeom prst="rect">
            <a:avLst/>
          </a:prstGeom>
          <a:noFill/>
          <a:ln w="9525">
            <a:noFill/>
          </a:ln>
        </p:spPr>
        <p:txBody>
          <a:bodyPr wrap="none" anchor="t">
            <a:spAutoFit/>
          </a:bodyPr>
          <a:p>
            <a:r>
              <a:rPr lang="zh-CN" altLang="en-US" sz="2400" dirty="0">
                <a:latin typeface="隶书" pitchFamily="49" charset="-122"/>
                <a:ea typeface="隶书" pitchFamily="49" charset="-122"/>
                <a:sym typeface="宋体" panose="02010600030101010101" pitchFamily="2" charset="-122"/>
              </a:rPr>
              <a:t>问题：条纹间距大小与什么有关？</a:t>
            </a:r>
            <a:endParaRPr lang="zh-CN" altLang="en-US" sz="2400">
              <a:latin typeface="隶书" pitchFamily="49" charset="-122"/>
              <a:ea typeface="隶书" pitchFamily="49" charset="-122"/>
            </a:endParaRPr>
          </a:p>
        </p:txBody>
      </p:sp>
      <p:sp>
        <p:nvSpPr>
          <p:cNvPr id="6147" name="文本框 2"/>
          <p:cNvSpPr txBox="1"/>
          <p:nvPr/>
        </p:nvSpPr>
        <p:spPr>
          <a:xfrm>
            <a:off x="5862638" y="4429125"/>
            <a:ext cx="1949450" cy="460375"/>
          </a:xfrm>
          <a:prstGeom prst="rect">
            <a:avLst/>
          </a:prstGeom>
          <a:noFill/>
          <a:ln w="9525">
            <a:noFill/>
          </a:ln>
        </p:spPr>
        <p:txBody>
          <a:bodyPr wrap="none" anchor="t">
            <a:spAutoFit/>
          </a:bodyPr>
          <a:p>
            <a:r>
              <a:rPr lang="zh-CN" altLang="en-US" sz="2400" b="1">
                <a:solidFill>
                  <a:srgbClr val="FF0000"/>
                </a:solidFill>
                <a:latin typeface="Arial" panose="020B0604020202020204" pitchFamily="34" charset="0"/>
                <a:ea typeface="宋体" panose="02010600030101010101" pitchFamily="2" charset="-122"/>
              </a:rPr>
              <a:t>教科版</a:t>
            </a:r>
            <a:r>
              <a:rPr lang="en-US" altLang="zh-CN" sz="2400" b="1">
                <a:solidFill>
                  <a:srgbClr val="FF0000"/>
                </a:solidFill>
                <a:latin typeface="Arial" panose="020B0604020202020204" pitchFamily="34" charset="0"/>
                <a:ea typeface="宋体" panose="02010600030101010101" pitchFamily="2" charset="-122"/>
              </a:rPr>
              <a:t>P56</a:t>
            </a:r>
            <a:r>
              <a:rPr lang="zh-CN" altLang="en-US" sz="2400" b="1">
                <a:solidFill>
                  <a:srgbClr val="FF0000"/>
                </a:solidFill>
                <a:latin typeface="Arial" panose="020B0604020202020204" pitchFamily="34" charset="0"/>
                <a:ea typeface="宋体" panose="02010600030101010101" pitchFamily="2" charset="-122"/>
              </a:rPr>
              <a:t>页</a:t>
            </a:r>
            <a:endParaRPr lang="zh-CN" altLang="en-US" sz="2400" b="1">
              <a:solidFill>
                <a:srgbClr val="FF0000"/>
              </a:solidFill>
              <a:latin typeface="Arial" panose="020B0604020202020204" pitchFamily="34" charset="0"/>
              <a:ea typeface="宋体" panose="02010600030101010101" pitchFamily="2" charset="-122"/>
            </a:endParaRPr>
          </a:p>
        </p:txBody>
      </p:sp>
      <p:pic>
        <p:nvPicPr>
          <p:cNvPr id="6148" name="内容占位符 2"/>
          <p:cNvPicPr>
            <a:picLocks noGrp="1" noChangeAspect="1"/>
          </p:cNvPicPr>
          <p:nvPr>
            <p:ph idx="1"/>
          </p:nvPr>
        </p:nvPicPr>
        <p:blipFill>
          <a:blip r:embed="rId1"/>
          <a:stretch>
            <a:fillRect/>
          </a:stretch>
        </p:blipFill>
        <p:spPr>
          <a:xfrm rot="-5400000">
            <a:off x="6004163" y="1153478"/>
            <a:ext cx="2265759" cy="3202781"/>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61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标题 1"/>
          <p:cNvSpPr>
            <a:spLocks noGrp="1"/>
          </p:cNvSpPr>
          <p:nvPr>
            <p:ph type="title"/>
          </p:nvPr>
        </p:nvSpPr>
        <p:spPr>
          <a:xfrm>
            <a:off x="1132285" y="188119"/>
            <a:ext cx="6172200" cy="857250"/>
          </a:xfrm>
        </p:spPr>
        <p:txBody>
          <a:bodyPr vert="horz" wrap="square" lIns="68580" tIns="34290" rIns="68580" bIns="34290" anchor="ctr"/>
          <a:p>
            <a:pPr algn="l"/>
            <a:r>
              <a:rPr lang="zh-CN" altLang="en-US" sz="2700" b="1" dirty="0">
                <a:latin typeface="隶书" pitchFamily="49" charset="-122"/>
                <a:ea typeface="隶书" pitchFamily="49" charset="-122"/>
              </a:rPr>
              <a:t>薄膜干涉</a:t>
            </a:r>
            <a:endParaRPr lang="zh-CN" altLang="en-US" sz="2700" b="1" dirty="0">
              <a:latin typeface="隶书" pitchFamily="49" charset="-122"/>
              <a:ea typeface="隶书" pitchFamily="49" charset="-122"/>
            </a:endParaRPr>
          </a:p>
        </p:txBody>
      </p:sp>
      <p:pic>
        <p:nvPicPr>
          <p:cNvPr id="11266" name="Picture 2"/>
          <p:cNvPicPr>
            <a:picLocks noChangeAspect="1"/>
          </p:cNvPicPr>
          <p:nvPr/>
        </p:nvPicPr>
        <p:blipFill>
          <a:blip r:embed="rId1"/>
          <a:stretch>
            <a:fillRect/>
          </a:stretch>
        </p:blipFill>
        <p:spPr>
          <a:xfrm>
            <a:off x="1797844" y="1088231"/>
            <a:ext cx="1513285" cy="1533525"/>
          </a:xfrm>
          <a:prstGeom prst="rect">
            <a:avLst/>
          </a:prstGeom>
          <a:noFill/>
          <a:ln w="9525">
            <a:noFill/>
          </a:ln>
        </p:spPr>
      </p:pic>
      <p:pic>
        <p:nvPicPr>
          <p:cNvPr id="11267" name="Picture 10"/>
          <p:cNvPicPr>
            <a:picLocks noChangeAspect="1"/>
          </p:cNvPicPr>
          <p:nvPr/>
        </p:nvPicPr>
        <p:blipFill>
          <a:blip r:embed="rId2"/>
          <a:stretch>
            <a:fillRect/>
          </a:stretch>
        </p:blipFill>
        <p:spPr>
          <a:xfrm rot="2070016" flipH="1">
            <a:off x="1844279" y="1013222"/>
            <a:ext cx="450056" cy="338138"/>
          </a:xfrm>
          <a:prstGeom prst="rect">
            <a:avLst/>
          </a:prstGeom>
          <a:noFill/>
          <a:ln w="9525">
            <a:noFill/>
          </a:ln>
        </p:spPr>
      </p:pic>
      <p:cxnSp>
        <p:nvCxnSpPr>
          <p:cNvPr id="6" name="直接箭头连接符 5"/>
          <p:cNvCxnSpPr/>
          <p:nvPr/>
        </p:nvCxnSpPr>
        <p:spPr>
          <a:xfrm flipV="1">
            <a:off x="2220516" y="1518047"/>
            <a:ext cx="448866" cy="84535"/>
          </a:xfrm>
          <a:prstGeom prst="straightConnector1">
            <a:avLst/>
          </a:prstGeom>
          <a:ln w="28575">
            <a:solidFill>
              <a:srgbClr val="FFC000"/>
            </a:solidFill>
            <a:tailEnd type="arrow" w="med" len="lg"/>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2220516" y="1309688"/>
            <a:ext cx="472679" cy="139304"/>
          </a:xfrm>
          <a:prstGeom prst="straightConnector1">
            <a:avLst/>
          </a:prstGeom>
          <a:ln w="28575">
            <a:solidFill>
              <a:srgbClr val="FFC000"/>
            </a:solidFill>
            <a:tailEnd type="arrow" w="med" len="lg"/>
          </a:ln>
        </p:spPr>
        <p:style>
          <a:lnRef idx="1">
            <a:schemeClr val="accent1"/>
          </a:lnRef>
          <a:fillRef idx="0">
            <a:schemeClr val="accent1"/>
          </a:fillRef>
          <a:effectRef idx="0">
            <a:schemeClr val="accent1"/>
          </a:effectRef>
          <a:fontRef idx="minor">
            <a:schemeClr val="tx1"/>
          </a:fontRef>
        </p:style>
      </p:cxnSp>
      <p:grpSp>
        <p:nvGrpSpPr>
          <p:cNvPr id="11270" name="组合 7"/>
          <p:cNvGrpSpPr/>
          <p:nvPr/>
        </p:nvGrpSpPr>
        <p:grpSpPr>
          <a:xfrm>
            <a:off x="3782616" y="1138238"/>
            <a:ext cx="1106090" cy="1468596"/>
            <a:chOff x="3472706" y="2464452"/>
            <a:chExt cx="2205245" cy="2930184"/>
          </a:xfrm>
        </p:grpSpPr>
        <p:grpSp>
          <p:nvGrpSpPr>
            <p:cNvPr id="11271" name="组合 2"/>
            <p:cNvGrpSpPr/>
            <p:nvPr/>
          </p:nvGrpSpPr>
          <p:grpSpPr>
            <a:xfrm>
              <a:off x="3581890" y="2464452"/>
              <a:ext cx="1980220" cy="1980219"/>
              <a:chOff x="3635589" y="2490727"/>
              <a:chExt cx="1980220" cy="1980219"/>
            </a:xfrm>
          </p:grpSpPr>
          <p:sp>
            <p:nvSpPr>
              <p:cNvPr id="11" name="Oval 6"/>
              <p:cNvSpPr>
                <a:spLocks noChangeArrowheads="1"/>
              </p:cNvSpPr>
              <p:nvPr/>
            </p:nvSpPr>
            <p:spPr bwMode="auto">
              <a:xfrm>
                <a:off x="3635599" y="2490727"/>
                <a:ext cx="1979736" cy="1981223"/>
              </a:xfrm>
              <a:prstGeom prst="ellipse">
                <a:avLst/>
              </a:prstGeom>
              <a:solidFill>
                <a:schemeClr val="tx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Freeform 7"/>
              <p:cNvSpPr/>
              <p:nvPr/>
            </p:nvSpPr>
            <p:spPr bwMode="auto">
              <a:xfrm>
                <a:off x="4236166" y="2730660"/>
                <a:ext cx="778601" cy="1560747"/>
              </a:xfrm>
              <a:custGeom>
                <a:avLst/>
                <a:gdLst>
                  <a:gd name="T0" fmla="*/ 2147483647 w 645"/>
                  <a:gd name="T1" fmla="*/ 2147483647 h 1113"/>
                  <a:gd name="T2" fmla="*/ 2147483647 w 645"/>
                  <a:gd name="T3" fmla="*/ 2147483647 h 1113"/>
                  <a:gd name="T4" fmla="*/ 2147483647 w 645"/>
                  <a:gd name="T5" fmla="*/ 2147483647 h 1113"/>
                  <a:gd name="T6" fmla="*/ 2147483647 w 645"/>
                  <a:gd name="T7" fmla="*/ 2147483647 h 1113"/>
                  <a:gd name="T8" fmla="*/ 2147483647 w 645"/>
                  <a:gd name="T9" fmla="*/ 2147483647 h 1113"/>
                  <a:gd name="T10" fmla="*/ 2147483647 w 645"/>
                  <a:gd name="T11" fmla="*/ 2147483647 h 1113"/>
                  <a:gd name="T12" fmla="*/ 2147483647 w 645"/>
                  <a:gd name="T13" fmla="*/ 2147483647 h 1113"/>
                  <a:gd name="T14" fmla="*/ 2147483647 w 645"/>
                  <a:gd name="T15" fmla="*/ 2147483647 h 1113"/>
                  <a:gd name="T16" fmla="*/ 2147483647 w 645"/>
                  <a:gd name="T17" fmla="*/ 2147483647 h 1113"/>
                  <a:gd name="T18" fmla="*/ 2147483647 w 645"/>
                  <a:gd name="T19" fmla="*/ 2147483647 h 11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45" h="1113">
                    <a:moveTo>
                      <a:pt x="295" y="1079"/>
                    </a:moveTo>
                    <a:cubicBezTo>
                      <a:pt x="231" y="1047"/>
                      <a:pt x="99" y="963"/>
                      <a:pt x="53" y="880"/>
                    </a:cubicBezTo>
                    <a:cubicBezTo>
                      <a:pt x="7" y="797"/>
                      <a:pt x="0" y="669"/>
                      <a:pt x="17" y="581"/>
                    </a:cubicBezTo>
                    <a:cubicBezTo>
                      <a:pt x="34" y="493"/>
                      <a:pt x="107" y="448"/>
                      <a:pt x="153" y="354"/>
                    </a:cubicBezTo>
                    <a:lnTo>
                      <a:pt x="293" y="16"/>
                    </a:lnTo>
                    <a:cubicBezTo>
                      <a:pt x="348" y="0"/>
                      <a:pt x="429" y="160"/>
                      <a:pt x="485" y="256"/>
                    </a:cubicBezTo>
                    <a:cubicBezTo>
                      <a:pt x="541" y="352"/>
                      <a:pt x="613" y="496"/>
                      <a:pt x="629" y="592"/>
                    </a:cubicBezTo>
                    <a:cubicBezTo>
                      <a:pt x="645" y="688"/>
                      <a:pt x="613" y="752"/>
                      <a:pt x="581" y="832"/>
                    </a:cubicBezTo>
                    <a:cubicBezTo>
                      <a:pt x="549" y="912"/>
                      <a:pt x="485" y="1031"/>
                      <a:pt x="437" y="1072"/>
                    </a:cubicBezTo>
                    <a:cubicBezTo>
                      <a:pt x="389" y="1113"/>
                      <a:pt x="359" y="1111"/>
                      <a:pt x="295" y="1079"/>
                    </a:cubicBezTo>
                    <a:close/>
                  </a:path>
                </a:pathLst>
              </a:custGeom>
              <a:solidFill>
                <a:srgbClr val="FFCC00">
                  <a:alpha val="79999"/>
                </a:srgbClr>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11274" name="Group 8"/>
              <p:cNvGrpSpPr/>
              <p:nvPr/>
            </p:nvGrpSpPr>
            <p:grpSpPr>
              <a:xfrm>
                <a:off x="4175649" y="2688249"/>
                <a:ext cx="960107" cy="1540171"/>
                <a:chOff x="4464" y="2880"/>
                <a:chExt cx="528" cy="1232"/>
              </a:xfrm>
            </p:grpSpPr>
            <p:grpSp>
              <p:nvGrpSpPr>
                <p:cNvPr id="11275" name="Group 9"/>
                <p:cNvGrpSpPr/>
                <p:nvPr/>
              </p:nvGrpSpPr>
              <p:grpSpPr>
                <a:xfrm>
                  <a:off x="4464" y="2880"/>
                  <a:ext cx="528" cy="576"/>
                  <a:chOff x="4464" y="2880"/>
                  <a:chExt cx="624" cy="768"/>
                </a:xfrm>
              </p:grpSpPr>
              <p:sp>
                <p:nvSpPr>
                  <p:cNvPr id="22" name="Rectangle 10"/>
                  <p:cNvSpPr>
                    <a:spLocks noChangeArrowheads="1"/>
                  </p:cNvSpPr>
                  <p:nvPr/>
                </p:nvSpPr>
                <p:spPr bwMode="auto">
                  <a:xfrm>
                    <a:off x="4462" y="2880"/>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 name="Rectangle 11"/>
                  <p:cNvSpPr>
                    <a:spLocks noChangeArrowheads="1"/>
                  </p:cNvSpPr>
                  <p:nvPr/>
                </p:nvSpPr>
                <p:spPr bwMode="auto">
                  <a:xfrm>
                    <a:off x="4462" y="3024"/>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4" name="Rectangle 12"/>
                  <p:cNvSpPr>
                    <a:spLocks noChangeArrowheads="1"/>
                  </p:cNvSpPr>
                  <p:nvPr/>
                </p:nvSpPr>
                <p:spPr bwMode="auto">
                  <a:xfrm>
                    <a:off x="4462" y="3168"/>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5" name="Rectangle 13"/>
                  <p:cNvSpPr>
                    <a:spLocks noChangeArrowheads="1"/>
                  </p:cNvSpPr>
                  <p:nvPr/>
                </p:nvSpPr>
                <p:spPr bwMode="auto">
                  <a:xfrm>
                    <a:off x="4462" y="3310"/>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6" name="Rectangle 14"/>
                  <p:cNvSpPr>
                    <a:spLocks noChangeArrowheads="1"/>
                  </p:cNvSpPr>
                  <p:nvPr/>
                </p:nvSpPr>
                <p:spPr bwMode="auto">
                  <a:xfrm>
                    <a:off x="4462" y="3455"/>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7" name="Rectangle 15"/>
                  <p:cNvSpPr>
                    <a:spLocks noChangeArrowheads="1"/>
                  </p:cNvSpPr>
                  <p:nvPr/>
                </p:nvSpPr>
                <p:spPr bwMode="auto">
                  <a:xfrm>
                    <a:off x="4462" y="3599"/>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1282" name="Group 16"/>
                <p:cNvGrpSpPr/>
                <p:nvPr/>
              </p:nvGrpSpPr>
              <p:grpSpPr>
                <a:xfrm>
                  <a:off x="4464" y="3532"/>
                  <a:ext cx="528" cy="580"/>
                  <a:chOff x="4464" y="2874"/>
                  <a:chExt cx="624" cy="774"/>
                </a:xfrm>
              </p:grpSpPr>
              <p:sp>
                <p:nvSpPr>
                  <p:cNvPr id="16" name="Rectangle 17"/>
                  <p:cNvSpPr>
                    <a:spLocks noChangeArrowheads="1"/>
                  </p:cNvSpPr>
                  <p:nvPr/>
                </p:nvSpPr>
                <p:spPr bwMode="auto">
                  <a:xfrm>
                    <a:off x="4462" y="2873"/>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Rectangle 18"/>
                  <p:cNvSpPr>
                    <a:spLocks noChangeArrowheads="1"/>
                  </p:cNvSpPr>
                  <p:nvPr/>
                </p:nvSpPr>
                <p:spPr bwMode="auto">
                  <a:xfrm>
                    <a:off x="4462" y="3023"/>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Rectangle 19"/>
                  <p:cNvSpPr>
                    <a:spLocks noChangeArrowheads="1"/>
                  </p:cNvSpPr>
                  <p:nvPr/>
                </p:nvSpPr>
                <p:spPr bwMode="auto">
                  <a:xfrm>
                    <a:off x="4462" y="3167"/>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Rectangle 20"/>
                  <p:cNvSpPr>
                    <a:spLocks noChangeArrowheads="1"/>
                  </p:cNvSpPr>
                  <p:nvPr/>
                </p:nvSpPr>
                <p:spPr bwMode="auto">
                  <a:xfrm>
                    <a:off x="4462" y="3312"/>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Rectangle 21"/>
                  <p:cNvSpPr>
                    <a:spLocks noChangeArrowheads="1"/>
                  </p:cNvSpPr>
                  <p:nvPr/>
                </p:nvSpPr>
                <p:spPr bwMode="auto">
                  <a:xfrm>
                    <a:off x="4462" y="3457"/>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1" name="Rectangle 22"/>
                  <p:cNvSpPr>
                    <a:spLocks noChangeArrowheads="1"/>
                  </p:cNvSpPr>
                  <p:nvPr/>
                </p:nvSpPr>
                <p:spPr bwMode="auto">
                  <a:xfrm>
                    <a:off x="4462" y="3601"/>
                    <a:ext cx="626" cy="48"/>
                  </a:xfrm>
                  <a:prstGeom prst="rect">
                    <a:avLst/>
                  </a:prstGeom>
                  <a:solidFill>
                    <a:schemeClr val="tx1"/>
                  </a:solidFill>
                  <a:ln w="2857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sp>
          <p:nvSpPr>
            <p:cNvPr id="10" name="TextBox 62"/>
            <p:cNvSpPr txBox="1">
              <a:spLocks noChangeArrowheads="1"/>
            </p:cNvSpPr>
            <p:nvPr/>
          </p:nvSpPr>
          <p:spPr bwMode="auto">
            <a:xfrm>
              <a:off x="3472706" y="4445676"/>
              <a:ext cx="2205245" cy="94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50" b="1" i="0" u="none" strike="noStrike" kern="12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rPr>
                <a:t>肥皂膜</a:t>
              </a:r>
              <a:endParaRPr kumimoji="0" lang="en-US" altLang="zh-CN" sz="1250" b="1" i="0" u="none" strike="noStrike" kern="12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50" b="1" i="0" u="none" strike="noStrike" kern="12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rPr>
                <a:t>正视图</a:t>
              </a:r>
              <a:endParaRPr kumimoji="0" lang="zh-CN" altLang="en-US" sz="1250" b="1" i="0" u="none" strike="noStrike" kern="12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28" name="Group 35"/>
          <p:cNvGrpSpPr/>
          <p:nvPr/>
        </p:nvGrpSpPr>
        <p:grpSpPr>
          <a:xfrm flipV="1">
            <a:off x="5828110" y="1156097"/>
            <a:ext cx="832247" cy="190500"/>
            <a:chOff x="2329" y="816"/>
            <a:chExt cx="2087" cy="576"/>
          </a:xfrm>
        </p:grpSpPr>
        <p:grpSp>
          <p:nvGrpSpPr>
            <p:cNvPr id="11291" name="Group 28"/>
            <p:cNvGrpSpPr/>
            <p:nvPr/>
          </p:nvGrpSpPr>
          <p:grpSpPr>
            <a:xfrm flipH="1" flipV="1">
              <a:off x="3024" y="816"/>
              <a:ext cx="1392" cy="576"/>
              <a:chOff x="1929" y="2880"/>
              <a:chExt cx="1945" cy="775"/>
            </a:xfrm>
          </p:grpSpPr>
          <p:sp>
            <p:nvSpPr>
              <p:cNvPr id="31" name="Freeform 29"/>
              <p:cNvSpPr/>
              <p:nvPr/>
            </p:nvSpPr>
            <p:spPr bwMode="auto">
              <a:xfrm flipV="1">
                <a:off x="2901" y="3268"/>
                <a:ext cx="972" cy="388"/>
              </a:xfrm>
              <a:custGeom>
                <a:avLst/>
                <a:gdLst>
                  <a:gd name="T0" fmla="*/ 0 w 480"/>
                  <a:gd name="T1" fmla="*/ 1103078 h 200"/>
                  <a:gd name="T2" fmla="*/ 2381598 w 480"/>
                  <a:gd name="T3" fmla="*/ 0 h 200"/>
                  <a:gd name="T4" fmla="*/ 4682003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2" name="Freeform 30"/>
              <p:cNvSpPr/>
              <p:nvPr/>
            </p:nvSpPr>
            <p:spPr bwMode="auto">
              <a:xfrm>
                <a:off x="1929" y="2880"/>
                <a:ext cx="972" cy="388"/>
              </a:xfrm>
              <a:custGeom>
                <a:avLst/>
                <a:gdLst>
                  <a:gd name="T0" fmla="*/ 0 w 480"/>
                  <a:gd name="T1" fmla="*/ 1103078 h 200"/>
                  <a:gd name="T2" fmla="*/ 2348231 w 480"/>
                  <a:gd name="T3" fmla="*/ 0 h 200"/>
                  <a:gd name="T4" fmla="*/ 4620716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30" name="Freeform 31"/>
            <p:cNvSpPr/>
            <p:nvPr/>
          </p:nvSpPr>
          <p:spPr bwMode="auto">
            <a:xfrm flipH="1" flipV="1">
              <a:off x="2329" y="1097"/>
              <a:ext cx="696" cy="288"/>
            </a:xfrm>
            <a:custGeom>
              <a:avLst/>
              <a:gdLst>
                <a:gd name="T0" fmla="*/ 0 w 480"/>
                <a:gd name="T1" fmla="*/ 22936 h 200"/>
                <a:gd name="T2" fmla="*/ 30581 w 480"/>
                <a:gd name="T3" fmla="*/ 0 h 200"/>
                <a:gd name="T4" fmla="*/ 60098 w 480"/>
                <a:gd name="T5" fmla="*/ 22936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33" name="Group 36"/>
          <p:cNvGrpSpPr/>
          <p:nvPr/>
        </p:nvGrpSpPr>
        <p:grpSpPr>
          <a:xfrm flipV="1">
            <a:off x="5828110" y="1209675"/>
            <a:ext cx="832247" cy="190500"/>
            <a:chOff x="2329" y="816"/>
            <a:chExt cx="2087" cy="576"/>
          </a:xfrm>
        </p:grpSpPr>
        <p:grpSp>
          <p:nvGrpSpPr>
            <p:cNvPr id="11296" name="Group 37"/>
            <p:cNvGrpSpPr/>
            <p:nvPr/>
          </p:nvGrpSpPr>
          <p:grpSpPr>
            <a:xfrm flipH="1" flipV="1">
              <a:off x="3024" y="816"/>
              <a:ext cx="1392" cy="576"/>
              <a:chOff x="1929" y="2880"/>
              <a:chExt cx="1945" cy="775"/>
            </a:xfrm>
          </p:grpSpPr>
          <p:sp>
            <p:nvSpPr>
              <p:cNvPr id="36" name="Freeform 38"/>
              <p:cNvSpPr/>
              <p:nvPr/>
            </p:nvSpPr>
            <p:spPr bwMode="auto">
              <a:xfrm flipV="1">
                <a:off x="2901" y="3268"/>
                <a:ext cx="972" cy="388"/>
              </a:xfrm>
              <a:custGeom>
                <a:avLst/>
                <a:gdLst>
                  <a:gd name="T0" fmla="*/ 0 w 480"/>
                  <a:gd name="T1" fmla="*/ 1103078 h 200"/>
                  <a:gd name="T2" fmla="*/ 2381598 w 480"/>
                  <a:gd name="T3" fmla="*/ 0 h 200"/>
                  <a:gd name="T4" fmla="*/ 4682003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37" name="Freeform 39"/>
              <p:cNvSpPr/>
              <p:nvPr/>
            </p:nvSpPr>
            <p:spPr bwMode="auto">
              <a:xfrm>
                <a:off x="1929" y="2880"/>
                <a:ext cx="972" cy="388"/>
              </a:xfrm>
              <a:custGeom>
                <a:avLst/>
                <a:gdLst>
                  <a:gd name="T0" fmla="*/ 0 w 480"/>
                  <a:gd name="T1" fmla="*/ 1103078 h 200"/>
                  <a:gd name="T2" fmla="*/ 2348231 w 480"/>
                  <a:gd name="T3" fmla="*/ 0 h 200"/>
                  <a:gd name="T4" fmla="*/ 4620716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35" name="Freeform 40"/>
            <p:cNvSpPr/>
            <p:nvPr/>
          </p:nvSpPr>
          <p:spPr bwMode="auto">
            <a:xfrm flipH="1" flipV="1">
              <a:off x="2329" y="1097"/>
              <a:ext cx="696" cy="288"/>
            </a:xfrm>
            <a:custGeom>
              <a:avLst/>
              <a:gdLst>
                <a:gd name="T0" fmla="*/ 0 w 480"/>
                <a:gd name="T1" fmla="*/ 22936 h 200"/>
                <a:gd name="T2" fmla="*/ 30581 w 480"/>
                <a:gd name="T3" fmla="*/ 0 h 200"/>
                <a:gd name="T4" fmla="*/ 60098 w 480"/>
                <a:gd name="T5" fmla="*/ 22936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38" name="Group 41"/>
          <p:cNvGrpSpPr/>
          <p:nvPr/>
        </p:nvGrpSpPr>
        <p:grpSpPr>
          <a:xfrm flipV="1">
            <a:off x="5763816" y="1727597"/>
            <a:ext cx="833438" cy="190500"/>
            <a:chOff x="2329" y="816"/>
            <a:chExt cx="2087" cy="576"/>
          </a:xfrm>
        </p:grpSpPr>
        <p:grpSp>
          <p:nvGrpSpPr>
            <p:cNvPr id="11301" name="Group 42"/>
            <p:cNvGrpSpPr/>
            <p:nvPr/>
          </p:nvGrpSpPr>
          <p:grpSpPr>
            <a:xfrm flipH="1" flipV="1">
              <a:off x="3024" y="816"/>
              <a:ext cx="1392" cy="576"/>
              <a:chOff x="1929" y="2880"/>
              <a:chExt cx="1945" cy="775"/>
            </a:xfrm>
          </p:grpSpPr>
          <p:sp>
            <p:nvSpPr>
              <p:cNvPr id="41" name="Freeform 43"/>
              <p:cNvSpPr/>
              <p:nvPr/>
            </p:nvSpPr>
            <p:spPr bwMode="auto">
              <a:xfrm flipV="1">
                <a:off x="2900" y="3268"/>
                <a:ext cx="975" cy="388"/>
              </a:xfrm>
              <a:custGeom>
                <a:avLst/>
                <a:gdLst>
                  <a:gd name="T0" fmla="*/ 0 w 480"/>
                  <a:gd name="T1" fmla="*/ 1103078 h 200"/>
                  <a:gd name="T2" fmla="*/ 2381598 w 480"/>
                  <a:gd name="T3" fmla="*/ 0 h 200"/>
                  <a:gd name="T4" fmla="*/ 4682003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2" name="Freeform 44"/>
              <p:cNvSpPr/>
              <p:nvPr/>
            </p:nvSpPr>
            <p:spPr bwMode="auto">
              <a:xfrm>
                <a:off x="1929" y="2880"/>
                <a:ext cx="971" cy="388"/>
              </a:xfrm>
              <a:custGeom>
                <a:avLst/>
                <a:gdLst>
                  <a:gd name="T0" fmla="*/ 0 w 480"/>
                  <a:gd name="T1" fmla="*/ 1103078 h 200"/>
                  <a:gd name="T2" fmla="*/ 2348231 w 480"/>
                  <a:gd name="T3" fmla="*/ 0 h 200"/>
                  <a:gd name="T4" fmla="*/ 4620716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40" name="Freeform 45"/>
            <p:cNvSpPr/>
            <p:nvPr/>
          </p:nvSpPr>
          <p:spPr bwMode="auto">
            <a:xfrm flipH="1" flipV="1">
              <a:off x="2329" y="1097"/>
              <a:ext cx="695" cy="288"/>
            </a:xfrm>
            <a:custGeom>
              <a:avLst/>
              <a:gdLst>
                <a:gd name="T0" fmla="*/ 0 w 480"/>
                <a:gd name="T1" fmla="*/ 22936 h 200"/>
                <a:gd name="T2" fmla="*/ 30581 w 480"/>
                <a:gd name="T3" fmla="*/ 0 h 200"/>
                <a:gd name="T4" fmla="*/ 60098 w 480"/>
                <a:gd name="T5" fmla="*/ 22936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43" name="Group 46"/>
          <p:cNvGrpSpPr/>
          <p:nvPr/>
        </p:nvGrpSpPr>
        <p:grpSpPr>
          <a:xfrm>
            <a:off x="5763816" y="1727597"/>
            <a:ext cx="833438" cy="190500"/>
            <a:chOff x="2329" y="816"/>
            <a:chExt cx="2087" cy="576"/>
          </a:xfrm>
        </p:grpSpPr>
        <p:grpSp>
          <p:nvGrpSpPr>
            <p:cNvPr id="11306" name="Group 47"/>
            <p:cNvGrpSpPr/>
            <p:nvPr/>
          </p:nvGrpSpPr>
          <p:grpSpPr>
            <a:xfrm flipH="1" flipV="1">
              <a:off x="3024" y="816"/>
              <a:ext cx="1392" cy="576"/>
              <a:chOff x="1929" y="2880"/>
              <a:chExt cx="1945" cy="775"/>
            </a:xfrm>
          </p:grpSpPr>
          <p:sp>
            <p:nvSpPr>
              <p:cNvPr id="46" name="Freeform 48"/>
              <p:cNvSpPr/>
              <p:nvPr/>
            </p:nvSpPr>
            <p:spPr bwMode="auto">
              <a:xfrm flipV="1">
                <a:off x="2900" y="3268"/>
                <a:ext cx="975" cy="388"/>
              </a:xfrm>
              <a:custGeom>
                <a:avLst/>
                <a:gdLst>
                  <a:gd name="T0" fmla="*/ 0 w 480"/>
                  <a:gd name="T1" fmla="*/ 1103078 h 200"/>
                  <a:gd name="T2" fmla="*/ 2381598 w 480"/>
                  <a:gd name="T3" fmla="*/ 0 h 200"/>
                  <a:gd name="T4" fmla="*/ 4682003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47" name="Freeform 49"/>
              <p:cNvSpPr/>
              <p:nvPr/>
            </p:nvSpPr>
            <p:spPr bwMode="auto">
              <a:xfrm>
                <a:off x="1929" y="2880"/>
                <a:ext cx="971" cy="388"/>
              </a:xfrm>
              <a:custGeom>
                <a:avLst/>
                <a:gdLst>
                  <a:gd name="T0" fmla="*/ 0 w 480"/>
                  <a:gd name="T1" fmla="*/ 1103078 h 200"/>
                  <a:gd name="T2" fmla="*/ 2348231 w 480"/>
                  <a:gd name="T3" fmla="*/ 0 h 200"/>
                  <a:gd name="T4" fmla="*/ 4620716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45" name="Freeform 50"/>
            <p:cNvSpPr/>
            <p:nvPr/>
          </p:nvSpPr>
          <p:spPr bwMode="auto">
            <a:xfrm flipH="1" flipV="1">
              <a:off x="2329" y="1097"/>
              <a:ext cx="695" cy="288"/>
            </a:xfrm>
            <a:custGeom>
              <a:avLst/>
              <a:gdLst>
                <a:gd name="T0" fmla="*/ 0 w 480"/>
                <a:gd name="T1" fmla="*/ 22936 h 200"/>
                <a:gd name="T2" fmla="*/ 30581 w 480"/>
                <a:gd name="T3" fmla="*/ 0 h 200"/>
                <a:gd name="T4" fmla="*/ 60098 w 480"/>
                <a:gd name="T5" fmla="*/ 22936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48" name="Group 61"/>
          <p:cNvGrpSpPr/>
          <p:nvPr/>
        </p:nvGrpSpPr>
        <p:grpSpPr>
          <a:xfrm flipV="1">
            <a:off x="5725716" y="2305050"/>
            <a:ext cx="832247" cy="190500"/>
            <a:chOff x="2329" y="816"/>
            <a:chExt cx="2087" cy="576"/>
          </a:xfrm>
        </p:grpSpPr>
        <p:grpSp>
          <p:nvGrpSpPr>
            <p:cNvPr id="11311" name="Group 62"/>
            <p:cNvGrpSpPr/>
            <p:nvPr/>
          </p:nvGrpSpPr>
          <p:grpSpPr>
            <a:xfrm flipH="1" flipV="1">
              <a:off x="3024" y="816"/>
              <a:ext cx="1392" cy="576"/>
              <a:chOff x="1929" y="2880"/>
              <a:chExt cx="1945" cy="775"/>
            </a:xfrm>
          </p:grpSpPr>
          <p:sp>
            <p:nvSpPr>
              <p:cNvPr id="51" name="Freeform 63"/>
              <p:cNvSpPr/>
              <p:nvPr/>
            </p:nvSpPr>
            <p:spPr bwMode="auto">
              <a:xfrm flipV="1">
                <a:off x="2901" y="3268"/>
                <a:ext cx="972" cy="388"/>
              </a:xfrm>
              <a:custGeom>
                <a:avLst/>
                <a:gdLst>
                  <a:gd name="T0" fmla="*/ 0 w 480"/>
                  <a:gd name="T1" fmla="*/ 1103078 h 200"/>
                  <a:gd name="T2" fmla="*/ 2381598 w 480"/>
                  <a:gd name="T3" fmla="*/ 0 h 200"/>
                  <a:gd name="T4" fmla="*/ 4682003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2" name="Freeform 64"/>
              <p:cNvSpPr/>
              <p:nvPr/>
            </p:nvSpPr>
            <p:spPr bwMode="auto">
              <a:xfrm>
                <a:off x="1929" y="2880"/>
                <a:ext cx="972" cy="388"/>
              </a:xfrm>
              <a:custGeom>
                <a:avLst/>
                <a:gdLst>
                  <a:gd name="T0" fmla="*/ 0 w 480"/>
                  <a:gd name="T1" fmla="*/ 1103078 h 200"/>
                  <a:gd name="T2" fmla="*/ 2348231 w 480"/>
                  <a:gd name="T3" fmla="*/ 0 h 200"/>
                  <a:gd name="T4" fmla="*/ 4620716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50" name="Freeform 65"/>
            <p:cNvSpPr/>
            <p:nvPr/>
          </p:nvSpPr>
          <p:spPr bwMode="auto">
            <a:xfrm flipH="1" flipV="1">
              <a:off x="2329" y="1097"/>
              <a:ext cx="696" cy="288"/>
            </a:xfrm>
            <a:custGeom>
              <a:avLst/>
              <a:gdLst>
                <a:gd name="T0" fmla="*/ 0 w 480"/>
                <a:gd name="T1" fmla="*/ 22936 h 200"/>
                <a:gd name="T2" fmla="*/ 30581 w 480"/>
                <a:gd name="T3" fmla="*/ 0 h 200"/>
                <a:gd name="T4" fmla="*/ 60098 w 480"/>
                <a:gd name="T5" fmla="*/ 22936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mpd="sng">
              <a:solidFill>
                <a:srgbClr val="FFCC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pSp>
        <p:nvGrpSpPr>
          <p:cNvPr id="53" name="Group 66"/>
          <p:cNvGrpSpPr/>
          <p:nvPr/>
        </p:nvGrpSpPr>
        <p:grpSpPr>
          <a:xfrm flipV="1">
            <a:off x="5725716" y="2359819"/>
            <a:ext cx="832247" cy="190500"/>
            <a:chOff x="2329" y="816"/>
            <a:chExt cx="2087" cy="576"/>
          </a:xfrm>
        </p:grpSpPr>
        <p:grpSp>
          <p:nvGrpSpPr>
            <p:cNvPr id="11316" name="Group 67"/>
            <p:cNvGrpSpPr/>
            <p:nvPr/>
          </p:nvGrpSpPr>
          <p:grpSpPr>
            <a:xfrm flipH="1" flipV="1">
              <a:off x="3024" y="816"/>
              <a:ext cx="1392" cy="576"/>
              <a:chOff x="1929" y="2880"/>
              <a:chExt cx="1945" cy="775"/>
            </a:xfrm>
          </p:grpSpPr>
          <p:sp>
            <p:nvSpPr>
              <p:cNvPr id="56" name="Freeform 68"/>
              <p:cNvSpPr/>
              <p:nvPr/>
            </p:nvSpPr>
            <p:spPr bwMode="auto">
              <a:xfrm flipV="1">
                <a:off x="2901" y="3268"/>
                <a:ext cx="972" cy="388"/>
              </a:xfrm>
              <a:custGeom>
                <a:avLst/>
                <a:gdLst>
                  <a:gd name="T0" fmla="*/ 0 w 480"/>
                  <a:gd name="T1" fmla="*/ 1103078 h 200"/>
                  <a:gd name="T2" fmla="*/ 2381598 w 480"/>
                  <a:gd name="T3" fmla="*/ 0 h 200"/>
                  <a:gd name="T4" fmla="*/ 4682003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57" name="Freeform 69"/>
              <p:cNvSpPr/>
              <p:nvPr/>
            </p:nvSpPr>
            <p:spPr bwMode="auto">
              <a:xfrm>
                <a:off x="1929" y="2880"/>
                <a:ext cx="972" cy="388"/>
              </a:xfrm>
              <a:custGeom>
                <a:avLst/>
                <a:gdLst>
                  <a:gd name="T0" fmla="*/ 0 w 480"/>
                  <a:gd name="T1" fmla="*/ 1103078 h 200"/>
                  <a:gd name="T2" fmla="*/ 2348231 w 480"/>
                  <a:gd name="T3" fmla="*/ 0 h 200"/>
                  <a:gd name="T4" fmla="*/ 4620716 w 480"/>
                  <a:gd name="T5" fmla="*/ 1103078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sp>
          <p:nvSpPr>
            <p:cNvPr id="55" name="Freeform 70"/>
            <p:cNvSpPr/>
            <p:nvPr/>
          </p:nvSpPr>
          <p:spPr bwMode="auto">
            <a:xfrm flipH="1" flipV="1">
              <a:off x="2329" y="1097"/>
              <a:ext cx="696" cy="288"/>
            </a:xfrm>
            <a:custGeom>
              <a:avLst/>
              <a:gdLst>
                <a:gd name="T0" fmla="*/ 0 w 480"/>
                <a:gd name="T1" fmla="*/ 22936 h 200"/>
                <a:gd name="T2" fmla="*/ 30581 w 480"/>
                <a:gd name="T3" fmla="*/ 0 h 200"/>
                <a:gd name="T4" fmla="*/ 60098 w 480"/>
                <a:gd name="T5" fmla="*/ 22936 h 200"/>
                <a:gd name="T6" fmla="*/ 0 60000 65536"/>
                <a:gd name="T7" fmla="*/ 0 60000 65536"/>
                <a:gd name="T8" fmla="*/ 0 60000 65536"/>
              </a:gdLst>
              <a:ahLst/>
              <a:cxnLst>
                <a:cxn ang="T6">
                  <a:pos x="T0" y="T1"/>
                </a:cxn>
                <a:cxn ang="T7">
                  <a:pos x="T2" y="T3"/>
                </a:cxn>
                <a:cxn ang="T8">
                  <a:pos x="T4" y="T5"/>
                </a:cxn>
              </a:cxnLst>
              <a:rect l="0" t="0" r="r" b="b"/>
              <a:pathLst>
                <a:path w="480" h="200">
                  <a:moveTo>
                    <a:pt x="0" y="200"/>
                  </a:moveTo>
                  <a:cubicBezTo>
                    <a:pt x="34" y="142"/>
                    <a:pt x="138" y="0"/>
                    <a:pt x="244" y="0"/>
                  </a:cubicBezTo>
                  <a:cubicBezTo>
                    <a:pt x="350" y="0"/>
                    <a:pt x="424" y="113"/>
                    <a:pt x="480" y="200"/>
                  </a:cubicBezTo>
                </a:path>
              </a:pathLst>
            </a:custGeom>
            <a:noFill/>
            <a:ln w="28575" cap="flat" cmpd="sng">
              <a:solidFill>
                <a:srgbClr val="FFCC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grpSp>
      <p:graphicFrame>
        <p:nvGraphicFramePr>
          <p:cNvPr id="58" name="Object 71"/>
          <p:cNvGraphicFramePr>
            <a:graphicFrameLocks noChangeAspect="1"/>
          </p:cNvGraphicFramePr>
          <p:nvPr/>
        </p:nvGraphicFramePr>
        <p:xfrm>
          <a:off x="5500688" y="1108472"/>
          <a:ext cx="266700" cy="285750"/>
        </p:xfrm>
        <a:graphic>
          <a:graphicData uri="http://schemas.openxmlformats.org/presentationml/2006/ole">
            <mc:AlternateContent xmlns:mc="http://schemas.openxmlformats.org/markup-compatibility/2006">
              <mc:Choice xmlns:v="urn:schemas-microsoft-com:vml" Requires="v">
                <p:oleObj spid="_x0000_s3080" name="" r:id="rId3" imgW="177800" imgH="190500" progId="Equation.DSMT4">
                  <p:embed/>
                </p:oleObj>
              </mc:Choice>
              <mc:Fallback>
                <p:oleObj name="" r:id="rId3" imgW="177800" imgH="190500" progId="Equation.DSMT4">
                  <p:embed/>
                  <p:pic>
                    <p:nvPicPr>
                      <p:cNvPr id="0" name="图片 3079"/>
                      <p:cNvPicPr/>
                      <p:nvPr/>
                    </p:nvPicPr>
                    <p:blipFill>
                      <a:blip r:embed="rId4"/>
                      <a:stretch>
                        <a:fillRect/>
                      </a:stretch>
                    </p:blipFill>
                    <p:spPr>
                      <a:xfrm>
                        <a:off x="5500688" y="1108472"/>
                        <a:ext cx="266700" cy="285750"/>
                      </a:xfrm>
                      <a:prstGeom prst="rect">
                        <a:avLst/>
                      </a:prstGeom>
                      <a:noFill/>
                      <a:ln w="38100">
                        <a:noFill/>
                        <a:miter/>
                      </a:ln>
                    </p:spPr>
                  </p:pic>
                </p:oleObj>
              </mc:Fallback>
            </mc:AlternateContent>
          </a:graphicData>
        </a:graphic>
      </p:graphicFrame>
      <p:graphicFrame>
        <p:nvGraphicFramePr>
          <p:cNvPr id="59" name="Object 72"/>
          <p:cNvGraphicFramePr>
            <a:graphicFrameLocks noChangeAspect="1"/>
          </p:cNvGraphicFramePr>
          <p:nvPr/>
        </p:nvGraphicFramePr>
        <p:xfrm>
          <a:off x="5430441" y="1670447"/>
          <a:ext cx="285750" cy="304800"/>
        </p:xfrm>
        <a:graphic>
          <a:graphicData uri="http://schemas.openxmlformats.org/presentationml/2006/ole">
            <mc:AlternateContent xmlns:mc="http://schemas.openxmlformats.org/markup-compatibility/2006">
              <mc:Choice xmlns:v="urn:schemas-microsoft-com:vml" Requires="v">
                <p:oleObj spid="_x0000_s3082" name="" r:id="rId5" imgW="190500" imgH="203200" progId="Equation.DSMT4">
                  <p:embed/>
                </p:oleObj>
              </mc:Choice>
              <mc:Fallback>
                <p:oleObj name="" r:id="rId5" imgW="190500" imgH="203200" progId="Equation.DSMT4">
                  <p:embed/>
                  <p:pic>
                    <p:nvPicPr>
                      <p:cNvPr id="0" name="图片 3081"/>
                      <p:cNvPicPr/>
                      <p:nvPr/>
                    </p:nvPicPr>
                    <p:blipFill>
                      <a:blip r:embed="rId6"/>
                      <a:stretch>
                        <a:fillRect/>
                      </a:stretch>
                    </p:blipFill>
                    <p:spPr>
                      <a:xfrm>
                        <a:off x="5430441" y="1670447"/>
                        <a:ext cx="285750" cy="304800"/>
                      </a:xfrm>
                      <a:prstGeom prst="rect">
                        <a:avLst/>
                      </a:prstGeom>
                      <a:noFill/>
                      <a:ln w="38100">
                        <a:noFill/>
                        <a:miter/>
                      </a:ln>
                    </p:spPr>
                  </p:pic>
                </p:oleObj>
              </mc:Fallback>
            </mc:AlternateContent>
          </a:graphicData>
        </a:graphic>
      </p:graphicFrame>
      <p:graphicFrame>
        <p:nvGraphicFramePr>
          <p:cNvPr id="60" name="Object 74"/>
          <p:cNvGraphicFramePr>
            <a:graphicFrameLocks noChangeAspect="1"/>
          </p:cNvGraphicFramePr>
          <p:nvPr/>
        </p:nvGraphicFramePr>
        <p:xfrm>
          <a:off x="5392341" y="2251472"/>
          <a:ext cx="266700" cy="285750"/>
        </p:xfrm>
        <a:graphic>
          <a:graphicData uri="http://schemas.openxmlformats.org/presentationml/2006/ole">
            <mc:AlternateContent xmlns:mc="http://schemas.openxmlformats.org/markup-compatibility/2006">
              <mc:Choice xmlns:v="urn:schemas-microsoft-com:vml" Requires="v">
                <p:oleObj spid="_x0000_s3083" name="" r:id="rId7" imgW="177800" imgH="190500" progId="Equation.DSMT4">
                  <p:embed/>
                </p:oleObj>
              </mc:Choice>
              <mc:Fallback>
                <p:oleObj name="" r:id="rId7" imgW="177800" imgH="190500" progId="Equation.DSMT4">
                  <p:embed/>
                  <p:pic>
                    <p:nvPicPr>
                      <p:cNvPr id="0" name="图片 3082"/>
                      <p:cNvPicPr/>
                      <p:nvPr/>
                    </p:nvPicPr>
                    <p:blipFill>
                      <a:blip r:embed="rId8"/>
                      <a:stretch>
                        <a:fillRect/>
                      </a:stretch>
                    </p:blipFill>
                    <p:spPr>
                      <a:xfrm>
                        <a:off x="5392341" y="2251472"/>
                        <a:ext cx="266700" cy="285750"/>
                      </a:xfrm>
                      <a:prstGeom prst="rect">
                        <a:avLst/>
                      </a:prstGeom>
                      <a:noFill/>
                      <a:ln w="38100">
                        <a:noFill/>
                        <a:miter/>
                      </a:ln>
                    </p:spPr>
                  </p:pic>
                </p:oleObj>
              </mc:Fallback>
            </mc:AlternateContent>
          </a:graphicData>
        </a:graphic>
      </p:graphicFrame>
      <p:grpSp>
        <p:nvGrpSpPr>
          <p:cNvPr id="61" name="组合 60"/>
          <p:cNvGrpSpPr/>
          <p:nvPr/>
        </p:nvGrpSpPr>
        <p:grpSpPr>
          <a:xfrm>
            <a:off x="6535341" y="1057275"/>
            <a:ext cx="579834" cy="1633538"/>
            <a:chOff x="7964888" y="2083452"/>
            <a:chExt cx="1179113" cy="3322638"/>
          </a:xfrm>
        </p:grpSpPr>
        <p:sp>
          <p:nvSpPr>
            <p:cNvPr id="62" name="Freeform 26"/>
            <p:cNvSpPr/>
            <p:nvPr/>
          </p:nvSpPr>
          <p:spPr bwMode="auto">
            <a:xfrm>
              <a:off x="7964888" y="2083452"/>
              <a:ext cx="685193" cy="3322638"/>
            </a:xfrm>
            <a:custGeom>
              <a:avLst/>
              <a:gdLst>
                <a:gd name="T0" fmla="*/ 165 w 528"/>
                <a:gd name="T1" fmla="*/ 3 h 2093"/>
                <a:gd name="T2" fmla="*/ 0 w 528"/>
                <a:gd name="T3" fmla="*/ 2049 h 2093"/>
                <a:gd name="T4" fmla="*/ 130 w 528"/>
                <a:gd name="T5" fmla="*/ 2019 h 2093"/>
                <a:gd name="T6" fmla="*/ 215 w 528"/>
                <a:gd name="T7" fmla="*/ 2005 h 2093"/>
                <a:gd name="T8" fmla="*/ 317 w 528"/>
                <a:gd name="T9" fmla="*/ 2001 h 2093"/>
                <a:gd name="T10" fmla="*/ 407 w 528"/>
                <a:gd name="T11" fmla="*/ 2012 h 2093"/>
                <a:gd name="T12" fmla="*/ 528 w 528"/>
                <a:gd name="T13" fmla="*/ 2001 h 2093"/>
                <a:gd name="T14" fmla="*/ 381 w 528"/>
                <a:gd name="T15" fmla="*/ 24 h 2093"/>
                <a:gd name="T16" fmla="*/ 293 w 528"/>
                <a:gd name="T17" fmla="*/ 0 h 2093"/>
                <a:gd name="T18" fmla="*/ 236 w 528"/>
                <a:gd name="T19" fmla="*/ 21 h 2093"/>
                <a:gd name="T20" fmla="*/ 165 w 528"/>
                <a:gd name="T21" fmla="*/ 3 h 2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8" h="2093">
                  <a:moveTo>
                    <a:pt x="165" y="3"/>
                  </a:moveTo>
                  <a:cubicBezTo>
                    <a:pt x="99" y="757"/>
                    <a:pt x="40" y="1503"/>
                    <a:pt x="0" y="2049"/>
                  </a:cubicBezTo>
                  <a:cubicBezTo>
                    <a:pt x="107" y="2029"/>
                    <a:pt x="31" y="2012"/>
                    <a:pt x="130" y="2019"/>
                  </a:cubicBezTo>
                  <a:cubicBezTo>
                    <a:pt x="229" y="2026"/>
                    <a:pt x="180" y="2005"/>
                    <a:pt x="215" y="2005"/>
                  </a:cubicBezTo>
                  <a:cubicBezTo>
                    <a:pt x="251" y="2005"/>
                    <a:pt x="287" y="1994"/>
                    <a:pt x="317" y="2001"/>
                  </a:cubicBezTo>
                  <a:cubicBezTo>
                    <a:pt x="349" y="2002"/>
                    <a:pt x="372" y="2012"/>
                    <a:pt x="407" y="2012"/>
                  </a:cubicBezTo>
                  <a:cubicBezTo>
                    <a:pt x="442" y="2012"/>
                    <a:pt x="408" y="2093"/>
                    <a:pt x="528" y="2001"/>
                  </a:cubicBezTo>
                  <a:cubicBezTo>
                    <a:pt x="466" y="1180"/>
                    <a:pt x="427" y="721"/>
                    <a:pt x="381" y="24"/>
                  </a:cubicBezTo>
                  <a:cubicBezTo>
                    <a:pt x="329" y="38"/>
                    <a:pt x="311" y="0"/>
                    <a:pt x="293" y="0"/>
                  </a:cubicBezTo>
                  <a:cubicBezTo>
                    <a:pt x="281" y="8"/>
                    <a:pt x="247" y="22"/>
                    <a:pt x="236" y="21"/>
                  </a:cubicBezTo>
                  <a:cubicBezTo>
                    <a:pt x="225" y="20"/>
                    <a:pt x="224" y="31"/>
                    <a:pt x="165" y="3"/>
                  </a:cubicBezTo>
                  <a:close/>
                </a:path>
              </a:pathLst>
            </a:custGeom>
            <a:solidFill>
              <a:srgbClr val="1F497D">
                <a:lumMod val="40000"/>
                <a:lumOff val="60000"/>
              </a:srgbClr>
            </a:solidFill>
            <a:ln w="9525">
              <a:solidFill>
                <a:sysClr val="windowText" lastClr="000000"/>
              </a:solidFill>
              <a:round/>
            </a:ln>
            <a:effectLst/>
          </p:spPr>
          <p:txBody>
            <a:bodyPr/>
            <a:lstStyle/>
            <a:p>
              <a:pPr marL="0" marR="0" lvl="0" indent="0" algn="l" defTabSz="762000" rtl="0" eaLnBrk="0" fontAlgn="base" latinLnBrk="0" hangingPunct="0">
                <a:lnSpc>
                  <a:spcPct val="100000"/>
                </a:lnSpc>
                <a:spcBef>
                  <a:spcPct val="0"/>
                </a:spcBef>
                <a:spcAft>
                  <a:spcPct val="0"/>
                </a:spcAft>
                <a:buClrTx/>
                <a:buSzTx/>
                <a:buFontTx/>
                <a:buNone/>
                <a:defRPr/>
              </a:pPr>
              <a:endParaRPr kumimoji="0" lang="zh-CN" altLang="en-US" sz="1125" b="0" i="0" u="none" strike="noStrike" kern="0" cap="none" spc="0" normalizeH="0" baseline="0" noProof="0">
                <a:ln>
                  <a:noFill/>
                </a:ln>
                <a:solidFill>
                  <a:sysClr val="windowText" lastClr="000000"/>
                </a:solidFill>
                <a:effectLst/>
                <a:uLnTx/>
                <a:uFillTx/>
                <a:latin typeface="Arial" panose="020B0604020202020204" pitchFamily="34" charset="0"/>
                <a:ea typeface="宋体" panose="02010600030101010101" pitchFamily="2" charset="-122"/>
                <a:cs typeface="+mn-cs"/>
              </a:endParaRPr>
            </a:p>
          </p:txBody>
        </p:sp>
        <p:sp>
          <p:nvSpPr>
            <p:cNvPr id="63" name="TextBox 1"/>
            <p:cNvSpPr txBox="1">
              <a:spLocks noChangeArrowheads="1"/>
            </p:cNvSpPr>
            <p:nvPr/>
          </p:nvSpPr>
          <p:spPr bwMode="auto">
            <a:xfrm>
              <a:off x="8382137" y="2286879"/>
              <a:ext cx="761864" cy="2937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762000" rtl="0" eaLnBrk="1" fontAlgn="base" latinLnBrk="0" hangingPunct="1">
                <a:lnSpc>
                  <a:spcPct val="100000"/>
                </a:lnSpc>
                <a:spcBef>
                  <a:spcPct val="0"/>
                </a:spcBef>
                <a:spcAft>
                  <a:spcPct val="0"/>
                </a:spcAft>
                <a:buClrTx/>
                <a:buSzTx/>
                <a:buFontTx/>
                <a:buNone/>
                <a:defRPr/>
              </a:pPr>
              <a:r>
                <a:rPr kumimoji="0" lang="zh-CN" altLang="en-US" sz="1250" b="1" i="0" u="none" strike="noStrike" kern="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cs typeface="+mn-cs"/>
                </a:rPr>
                <a:t>肥皂膜的侧视图</a:t>
              </a:r>
              <a:endParaRPr kumimoji="0" lang="zh-CN" altLang="en-US" sz="1250" b="1" i="0" u="none" strike="noStrike" kern="0" cap="none" spc="0" normalizeH="0" baseline="0" noProof="0" dirty="0">
                <a:ln>
                  <a:noFill/>
                </a:ln>
                <a:solidFill>
                  <a:sysClr val="windowText" lastClr="000000"/>
                </a:solidFill>
                <a:effectLst/>
                <a:uLnTx/>
                <a:uFillTx/>
                <a:latin typeface="Calibri" panose="020F0502020204030204" charset="0"/>
                <a:ea typeface="宋体" panose="02010600030101010101" pitchFamily="2" charset="-122"/>
                <a:cs typeface="+mn-cs"/>
              </a:endParaRPr>
            </a:p>
          </p:txBody>
        </p:sp>
      </p:grpSp>
      <p:sp>
        <p:nvSpPr>
          <p:cNvPr id="11326" name="Rectangle 3"/>
          <p:cNvSpPr txBox="1"/>
          <p:nvPr/>
        </p:nvSpPr>
        <p:spPr>
          <a:xfrm>
            <a:off x="1234679" y="2839641"/>
            <a:ext cx="7018734" cy="1125140"/>
          </a:xfrm>
          <a:prstGeom prst="rect">
            <a:avLst/>
          </a:prstGeom>
          <a:noFill/>
          <a:ln w="9525">
            <a:noFill/>
          </a:ln>
        </p:spPr>
        <p:txBody>
          <a:bodyPr anchor="t"/>
          <a:p>
            <a:pPr>
              <a:spcBef>
                <a:spcPct val="20000"/>
              </a:spcBef>
              <a:buFont typeface="Arial" panose="020B0604020202020204" pitchFamily="34" charset="0"/>
            </a:pPr>
            <a:r>
              <a:rPr lang="zh-CN" altLang="zh-CN" sz="2100" b="1" dirty="0">
                <a:latin typeface="隶书" pitchFamily="49" charset="-122"/>
                <a:ea typeface="隶书" pitchFamily="49" charset="-122"/>
              </a:rPr>
              <a:t>问题：</a:t>
            </a:r>
            <a:endParaRPr lang="zh-CN" altLang="zh-CN" sz="2100" b="1" dirty="0">
              <a:latin typeface="隶书" pitchFamily="49" charset="-122"/>
              <a:ea typeface="隶书" pitchFamily="49" charset="-122"/>
            </a:endParaRPr>
          </a:p>
          <a:p>
            <a:pPr>
              <a:spcBef>
                <a:spcPct val="20000"/>
              </a:spcBef>
              <a:buFont typeface="Arial" panose="020B0604020202020204" pitchFamily="34" charset="0"/>
            </a:pPr>
            <a:r>
              <a:rPr lang="en-US" altLang="zh-CN" sz="2100" b="1" dirty="0">
                <a:latin typeface="隶书" pitchFamily="49" charset="-122"/>
                <a:ea typeface="隶书" pitchFamily="49" charset="-122"/>
              </a:rPr>
              <a:t>1</a:t>
            </a:r>
            <a:r>
              <a:rPr lang="zh-CN" altLang="en-US" sz="2100" b="1" dirty="0">
                <a:latin typeface="隶书" pitchFamily="49" charset="-122"/>
                <a:ea typeface="隶书" pitchFamily="49" charset="-122"/>
              </a:rPr>
              <a:t>、你能描述观察到的现象吗</a:t>
            </a:r>
            <a:r>
              <a:rPr lang="en-US" altLang="zh-CN" sz="2100" b="1" dirty="0">
                <a:latin typeface="隶书" pitchFamily="49" charset="-122"/>
                <a:ea typeface="隶书" pitchFamily="49" charset="-122"/>
              </a:rPr>
              <a:t>?</a:t>
            </a:r>
            <a:endParaRPr lang="en-US" altLang="zh-CN" sz="2100" b="1" dirty="0">
              <a:latin typeface="隶书" pitchFamily="49" charset="-122"/>
              <a:ea typeface="隶书" pitchFamily="49" charset="-122"/>
            </a:endParaRPr>
          </a:p>
          <a:p>
            <a:pPr>
              <a:spcBef>
                <a:spcPct val="20000"/>
              </a:spcBef>
              <a:buFont typeface="Arial" panose="020B0604020202020204" pitchFamily="34" charset="0"/>
            </a:pPr>
            <a:r>
              <a:rPr lang="en-US" altLang="zh-CN" sz="2100" b="1" dirty="0">
                <a:latin typeface="隶书" pitchFamily="49" charset="-122"/>
                <a:ea typeface="隶书" pitchFamily="49" charset="-122"/>
              </a:rPr>
              <a:t>2</a:t>
            </a:r>
            <a:r>
              <a:rPr lang="zh-CN" altLang="en-US" sz="2100" b="1" dirty="0">
                <a:latin typeface="隶书" pitchFamily="49" charset="-122"/>
                <a:ea typeface="隶书" pitchFamily="49" charset="-122"/>
              </a:rPr>
              <a:t>、你能分析成因吗</a:t>
            </a:r>
            <a:r>
              <a:rPr lang="en-US" altLang="zh-CN" sz="2100" b="1" dirty="0">
                <a:latin typeface="隶书" pitchFamily="49" charset="-122"/>
                <a:ea typeface="隶书" pitchFamily="49" charset="-122"/>
              </a:rPr>
              <a:t>?</a:t>
            </a:r>
            <a:endParaRPr lang="en-US" altLang="zh-CN" sz="2100" b="1" dirty="0">
              <a:latin typeface="隶书" pitchFamily="49" charset="-122"/>
              <a:ea typeface="隶书" pitchFamily="49" charset="-122"/>
            </a:endParaRPr>
          </a:p>
          <a:p>
            <a:pPr>
              <a:spcBef>
                <a:spcPct val="20000"/>
              </a:spcBef>
              <a:buFont typeface="Arial" panose="020B0604020202020204" pitchFamily="34" charset="0"/>
            </a:pPr>
            <a:r>
              <a:rPr lang="en-US" altLang="zh-CN" sz="2100" b="1" dirty="0">
                <a:latin typeface="隶书" pitchFamily="49" charset="-122"/>
                <a:ea typeface="隶书" pitchFamily="49" charset="-122"/>
              </a:rPr>
              <a:t>3</a:t>
            </a:r>
            <a:r>
              <a:rPr lang="zh-CN" altLang="en-US" sz="2100" b="1" dirty="0">
                <a:latin typeface="隶书" pitchFamily="49" charset="-122"/>
                <a:ea typeface="隶书" pitchFamily="49" charset="-122"/>
              </a:rPr>
              <a:t>、在肥皂膜后面看得见干涉图样吗？</a:t>
            </a:r>
            <a:endParaRPr lang="en-US" altLang="zh-CN" sz="2100" b="1" dirty="0">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right)">
                                      <p:cBhvr>
                                        <p:cTn id="17" dur="20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ipe(right)">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right)">
                                      <p:cBhvr>
                                        <p:cTn id="32" dur="20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blinds(horizontal)">
                                      <p:cBhvr>
                                        <p:cTn id="37" dur="500"/>
                                        <p:tgtEl>
                                          <p:spTgt spid="5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20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right)">
                                      <p:cBhvr>
                                        <p:cTn id="47" dur="2000"/>
                                        <p:tgtEl>
                                          <p:spTgt spid="5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blinds(horizontal)">
                                      <p:cBhvr>
                                        <p:cTn id="5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1"/>
          <p:cNvSpPr>
            <a:spLocks noGrp="1"/>
          </p:cNvSpPr>
          <p:nvPr>
            <p:ph type="title"/>
          </p:nvPr>
        </p:nvSpPr>
        <p:spPr>
          <a:xfrm>
            <a:off x="1182291" y="195263"/>
            <a:ext cx="6172200" cy="857250"/>
          </a:xfrm>
        </p:spPr>
        <p:txBody>
          <a:bodyPr vert="horz" wrap="square" lIns="68580" tIns="34290" rIns="68580" bIns="34290" anchor="ctr"/>
          <a:p>
            <a:pPr algn="l"/>
            <a:r>
              <a:rPr lang="zh-CN" altLang="en-US" sz="2700" b="1" dirty="0">
                <a:latin typeface="隶书" pitchFamily="49" charset="-122"/>
                <a:ea typeface="隶书" pitchFamily="49" charset="-122"/>
              </a:rPr>
              <a:t>薄膜干涉应用</a:t>
            </a:r>
            <a:r>
              <a:rPr lang="en-US" altLang="zh-CN" sz="2700" b="1" dirty="0">
                <a:latin typeface="隶书" pitchFamily="49" charset="-122"/>
                <a:ea typeface="隶书" pitchFamily="49" charset="-122"/>
              </a:rPr>
              <a:t>--</a:t>
            </a:r>
            <a:r>
              <a:rPr lang="zh-CN" altLang="en-US" sz="2700" b="1" dirty="0">
                <a:latin typeface="隶书" pitchFamily="49" charset="-122"/>
                <a:ea typeface="隶书" pitchFamily="49" charset="-122"/>
                <a:sym typeface="宋体" panose="02010600030101010101" pitchFamily="2" charset="-122"/>
              </a:rPr>
              <a:t>检查工件表面平整度</a:t>
            </a:r>
            <a:endParaRPr lang="en-US" altLang="zh-CN" sz="2700" b="1" dirty="0">
              <a:latin typeface="隶书" pitchFamily="49" charset="-122"/>
              <a:ea typeface="隶书" pitchFamily="49" charset="-122"/>
              <a:sym typeface="宋体" panose="02010600030101010101" pitchFamily="2" charset="-122"/>
            </a:endParaRPr>
          </a:p>
        </p:txBody>
      </p:sp>
      <p:sp>
        <p:nvSpPr>
          <p:cNvPr id="4" name="Rectangle 6"/>
          <p:cNvSpPr>
            <a:spLocks noChangeArrowheads="1"/>
          </p:cNvSpPr>
          <p:nvPr/>
        </p:nvSpPr>
        <p:spPr bwMode="auto">
          <a:xfrm>
            <a:off x="3989785" y="1295400"/>
            <a:ext cx="1991916" cy="1357313"/>
          </a:xfrm>
          <a:prstGeom prst="rect">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pic>
        <p:nvPicPr>
          <p:cNvPr id="5" name="Picture 7" descr="斜劈干涉2"/>
          <p:cNvPicPr>
            <a:picLocks noChangeAspect="1"/>
          </p:cNvPicPr>
          <p:nvPr/>
        </p:nvPicPr>
        <p:blipFill>
          <a:blip r:embed="rId1"/>
          <a:stretch>
            <a:fillRect/>
          </a:stretch>
        </p:blipFill>
        <p:spPr>
          <a:xfrm>
            <a:off x="1826419" y="2778919"/>
            <a:ext cx="2018110" cy="1373981"/>
          </a:xfrm>
          <a:prstGeom prst="rect">
            <a:avLst/>
          </a:prstGeom>
          <a:noFill/>
          <a:ln w="9525">
            <a:noFill/>
          </a:ln>
        </p:spPr>
      </p:pic>
      <p:pic>
        <p:nvPicPr>
          <p:cNvPr id="6" name="Picture 8" descr="劈尖干涉3"/>
          <p:cNvPicPr>
            <a:picLocks noChangeAspect="1"/>
          </p:cNvPicPr>
          <p:nvPr/>
        </p:nvPicPr>
        <p:blipFill>
          <a:blip r:embed="rId2"/>
          <a:stretch>
            <a:fillRect/>
          </a:stretch>
        </p:blipFill>
        <p:spPr>
          <a:xfrm>
            <a:off x="3986213" y="2778919"/>
            <a:ext cx="2000250" cy="1371600"/>
          </a:xfrm>
          <a:prstGeom prst="rect">
            <a:avLst/>
          </a:prstGeom>
          <a:noFill/>
          <a:ln w="9525">
            <a:noFill/>
          </a:ln>
        </p:spPr>
      </p:pic>
      <p:pic>
        <p:nvPicPr>
          <p:cNvPr id="7" name="Picture 9" descr="劈尖干涉4"/>
          <p:cNvPicPr>
            <a:picLocks noChangeAspect="1"/>
          </p:cNvPicPr>
          <p:nvPr/>
        </p:nvPicPr>
        <p:blipFill>
          <a:blip r:embed="rId3"/>
          <a:stretch>
            <a:fillRect/>
          </a:stretch>
        </p:blipFill>
        <p:spPr>
          <a:xfrm>
            <a:off x="1821656" y="1329929"/>
            <a:ext cx="2022872" cy="1369219"/>
          </a:xfrm>
          <a:prstGeom prst="rect">
            <a:avLst/>
          </a:prstGeom>
          <a:noFill/>
          <a:ln w="9525">
            <a:noFill/>
          </a:ln>
        </p:spPr>
      </p:pic>
      <p:sp>
        <p:nvSpPr>
          <p:cNvPr id="8" name="Rectangle 11"/>
          <p:cNvSpPr>
            <a:spLocks noChangeArrowheads="1"/>
          </p:cNvSpPr>
          <p:nvPr/>
        </p:nvSpPr>
        <p:spPr bwMode="auto">
          <a:xfrm>
            <a:off x="5656660" y="1943100"/>
            <a:ext cx="178594" cy="314325"/>
          </a:xfrm>
          <a:prstGeom prst="rect">
            <a:avLst/>
          </a:prstGeom>
          <a:solidFill>
            <a:srgbClr val="D921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nvGrpSpPr>
          <p:cNvPr id="9" name="Group 23"/>
          <p:cNvGrpSpPr/>
          <p:nvPr/>
        </p:nvGrpSpPr>
        <p:grpSpPr>
          <a:xfrm>
            <a:off x="4206479" y="2252663"/>
            <a:ext cx="1628775" cy="336139"/>
            <a:chOff x="2512" y="2270"/>
            <a:chExt cx="1641" cy="339"/>
          </a:xfrm>
        </p:grpSpPr>
        <p:sp>
          <p:nvSpPr>
            <p:cNvPr id="10" name="Rectangle 10"/>
            <p:cNvSpPr>
              <a:spLocks noChangeArrowheads="1"/>
            </p:cNvSpPr>
            <p:nvPr/>
          </p:nvSpPr>
          <p:spPr bwMode="auto">
            <a:xfrm>
              <a:off x="2512" y="2270"/>
              <a:ext cx="1641" cy="71"/>
            </a:xfrm>
            <a:prstGeom prst="rect">
              <a:avLst/>
            </a:prstGeom>
            <a:gradFill rotWithShape="1">
              <a:gsLst>
                <a:gs pos="0">
                  <a:srgbClr val="534E65"/>
                </a:gs>
                <a:gs pos="50000">
                  <a:srgbClr val="B3A9DB"/>
                </a:gs>
                <a:gs pos="100000">
                  <a:srgbClr val="534E65"/>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Text Box 19"/>
            <p:cNvSpPr txBox="1">
              <a:spLocks noChangeArrowheads="1"/>
            </p:cNvSpPr>
            <p:nvPr/>
          </p:nvSpPr>
          <p:spPr bwMode="auto">
            <a:xfrm>
              <a:off x="3117" y="2380"/>
              <a:ext cx="951"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875" b="1"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rPr>
                <a:t>待测工件</a:t>
              </a:r>
              <a:endParaRPr kumimoji="0" lang="zh-CN" altLang="en-US" sz="875" b="1"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grpSp>
      <p:grpSp>
        <p:nvGrpSpPr>
          <p:cNvPr id="12" name="Group 22"/>
          <p:cNvGrpSpPr/>
          <p:nvPr/>
        </p:nvGrpSpPr>
        <p:grpSpPr>
          <a:xfrm>
            <a:off x="4176713" y="1824038"/>
            <a:ext cx="1645444" cy="252413"/>
            <a:chOff x="2482" y="1838"/>
            <a:chExt cx="1658" cy="255"/>
          </a:xfrm>
        </p:grpSpPr>
        <p:sp>
          <p:nvSpPr>
            <p:cNvPr id="13" name="Rectangle 12"/>
            <p:cNvSpPr>
              <a:spLocks noChangeArrowheads="1"/>
            </p:cNvSpPr>
            <p:nvPr/>
          </p:nvSpPr>
          <p:spPr bwMode="auto">
            <a:xfrm rot="20863353" flipV="1">
              <a:off x="2482" y="2021"/>
              <a:ext cx="1658" cy="72"/>
            </a:xfrm>
            <a:prstGeom prst="rect">
              <a:avLst/>
            </a:prstGeom>
            <a:gradFill rotWithShape="1">
              <a:gsLst>
                <a:gs pos="0">
                  <a:srgbClr val="534E65"/>
                </a:gs>
                <a:gs pos="50000">
                  <a:srgbClr val="B3A9DB"/>
                </a:gs>
                <a:gs pos="100000">
                  <a:srgbClr val="534E65"/>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Text Box 20"/>
            <p:cNvSpPr txBox="1">
              <a:spLocks noChangeArrowheads="1"/>
            </p:cNvSpPr>
            <p:nvPr/>
          </p:nvSpPr>
          <p:spPr bwMode="auto">
            <a:xfrm>
              <a:off x="2574" y="1838"/>
              <a:ext cx="679"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875" b="1"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rPr>
                <a:t>标准件</a:t>
              </a:r>
              <a:endParaRPr kumimoji="0" lang="zh-CN" altLang="en-US" sz="875" b="1"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grpSp>
      <p:sp>
        <p:nvSpPr>
          <p:cNvPr id="15" name="Line 13"/>
          <p:cNvSpPr>
            <a:spLocks noChangeShapeType="1"/>
          </p:cNvSpPr>
          <p:nvPr/>
        </p:nvSpPr>
        <p:spPr bwMode="auto">
          <a:xfrm>
            <a:off x="5623322" y="1513285"/>
            <a:ext cx="0" cy="428625"/>
          </a:xfrm>
          <a:prstGeom prst="line">
            <a:avLst/>
          </a:prstGeom>
          <a:noFill/>
          <a:ln w="2540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6" name="Line 14"/>
          <p:cNvSpPr>
            <a:spLocks noChangeShapeType="1"/>
          </p:cNvSpPr>
          <p:nvPr/>
        </p:nvSpPr>
        <p:spPr bwMode="auto">
          <a:xfrm flipH="1">
            <a:off x="5076825" y="2060972"/>
            <a:ext cx="0" cy="198835"/>
          </a:xfrm>
          <a:prstGeom prst="line">
            <a:avLst/>
          </a:prstGeom>
          <a:noFill/>
          <a:ln w="25400">
            <a:solidFill>
              <a:schemeClr val="bg1"/>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 name="Line 15"/>
          <p:cNvSpPr>
            <a:spLocks noChangeShapeType="1"/>
          </p:cNvSpPr>
          <p:nvPr/>
        </p:nvSpPr>
        <p:spPr bwMode="auto">
          <a:xfrm>
            <a:off x="5079206" y="1513285"/>
            <a:ext cx="0" cy="538163"/>
          </a:xfrm>
          <a:prstGeom prst="line">
            <a:avLst/>
          </a:prstGeom>
          <a:noFill/>
          <a:ln w="2540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Line 16"/>
          <p:cNvSpPr>
            <a:spLocks noChangeShapeType="1"/>
          </p:cNvSpPr>
          <p:nvPr/>
        </p:nvSpPr>
        <p:spPr bwMode="auto">
          <a:xfrm flipH="1">
            <a:off x="5620941" y="1941910"/>
            <a:ext cx="0" cy="316706"/>
          </a:xfrm>
          <a:prstGeom prst="line">
            <a:avLst/>
          </a:prstGeom>
          <a:noFill/>
          <a:ln w="25400">
            <a:solidFill>
              <a:schemeClr val="bg1"/>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9" name="Text Box 17"/>
          <p:cNvSpPr txBox="1">
            <a:spLocks noChangeArrowheads="1"/>
          </p:cNvSpPr>
          <p:nvPr/>
        </p:nvSpPr>
        <p:spPr bwMode="auto">
          <a:xfrm>
            <a:off x="4617244" y="2030016"/>
            <a:ext cx="576263" cy="22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l-GR" altLang="zh-CN" sz="875" b="1" i="1"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Arial" panose="020B0604020202020204" pitchFamily="34" charset="0"/>
              </a:rPr>
              <a:t>λ</a:t>
            </a:r>
            <a:r>
              <a:rPr kumimoji="0" lang="en-US" altLang="zh-CN" sz="875" b="1" i="0"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mn-cs"/>
              </a:rPr>
              <a:t>/2</a:t>
            </a:r>
            <a:endParaRPr kumimoji="0" lang="en-US" altLang="zh-CN" sz="875" b="1" i="0"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20" name="Text Box 18"/>
          <p:cNvSpPr txBox="1">
            <a:spLocks noChangeArrowheads="1"/>
          </p:cNvSpPr>
          <p:nvPr/>
        </p:nvSpPr>
        <p:spPr bwMode="auto">
          <a:xfrm>
            <a:off x="5324475" y="2027635"/>
            <a:ext cx="339329" cy="22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l-GR" altLang="zh-CN" sz="875" b="1" i="1"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Arial" panose="020B0604020202020204" pitchFamily="34" charset="0"/>
              </a:rPr>
              <a:t>λ</a:t>
            </a:r>
            <a:endParaRPr kumimoji="0" lang="en-US" altLang="zh-CN" sz="875" b="1" i="0"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21" name="Text Box 24"/>
          <p:cNvSpPr txBox="1">
            <a:spLocks noChangeArrowheads="1"/>
          </p:cNvSpPr>
          <p:nvPr/>
        </p:nvSpPr>
        <p:spPr bwMode="auto">
          <a:xfrm>
            <a:off x="4955381" y="1303735"/>
            <a:ext cx="1009650" cy="22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875" b="1"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rPr>
              <a:t>明          明</a:t>
            </a:r>
            <a:endParaRPr kumimoji="0" lang="zh-CN" altLang="en-US" sz="875" b="1" i="0" u="none" strike="noStrike" kern="1200" cap="none" spc="0" normalizeH="0" baseline="0" noProof="0">
              <a:ln>
                <a:noFill/>
              </a:ln>
              <a:solidFill>
                <a:schemeClr val="bg1"/>
              </a:solidFill>
              <a:effectLst/>
              <a:uLnTx/>
              <a:uFillTx/>
              <a:latin typeface="Calibri" panose="020F0502020204030204" charset="0"/>
              <a:ea typeface="宋体" panose="02010600030101010101" pitchFamily="2" charset="-122"/>
              <a:cs typeface="+mn-cs"/>
            </a:endParaRPr>
          </a:p>
        </p:txBody>
      </p:sp>
      <p:sp>
        <p:nvSpPr>
          <p:cNvPr id="40" name="Text Box 21"/>
          <p:cNvSpPr>
            <a:spLocks noGrp="1"/>
          </p:cNvSpPr>
          <p:nvPr>
            <p:ph idx="1"/>
          </p:nvPr>
        </p:nvSpPr>
        <p:spPr>
          <a:xfrm>
            <a:off x="5965031" y="1288256"/>
            <a:ext cx="1782366" cy="2769235"/>
          </a:xfrm>
        </p:spPr>
        <p:txBody>
          <a:bodyPr vert="horz" wrap="square" lIns="68580" tIns="34290" rIns="68580" bIns="34290" anchor="t">
            <a:spAutoFit/>
          </a:bodyPr>
          <a:p>
            <a:pPr>
              <a:spcBef>
                <a:spcPct val="50000"/>
              </a:spcBef>
            </a:pPr>
            <a:r>
              <a:rPr lang="zh-CN" altLang="en-US" sz="1500" b="1" dirty="0"/>
              <a:t>       入射单色光在工件与标准件之间的空气隙上下两个表面反射两列相干光，产生干涉条纹。直条纹方向与空气隙厚度变化方向垂直。</a:t>
            </a:r>
            <a:endParaRPr lang="zh-CN" altLang="en-US" sz="15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up)">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wipe(up)">
                                      <p:cBhvr>
                                        <p:cTn id="67" dur="500"/>
                                        <p:tgtEl>
                                          <p:spTgt spid="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up)">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dissolve">
                                      <p:cBhvr>
                                        <p:cTn id="7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8" grpId="0" bldLvl="0" animBg="1"/>
      <p:bldP spid="19" grpId="0" bldLvl="0" animBg="1"/>
      <p:bldP spid="20" grpId="0" bldLvl="0" animBg="1"/>
      <p:bldP spid="21" grpId="0" bldLvl="0" animBg="1"/>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1"/>
          <p:cNvSpPr>
            <a:spLocks noGrp="1"/>
          </p:cNvSpPr>
          <p:nvPr>
            <p:ph type="title"/>
          </p:nvPr>
        </p:nvSpPr>
        <p:spPr>
          <a:xfrm>
            <a:off x="1208485" y="136922"/>
            <a:ext cx="6172200" cy="857250"/>
          </a:xfrm>
        </p:spPr>
        <p:txBody>
          <a:bodyPr vert="horz" wrap="square" lIns="68580" tIns="34290" rIns="68580" bIns="34290" anchor="ctr"/>
          <a:p>
            <a:pPr algn="l"/>
            <a:r>
              <a:rPr lang="zh-CN" altLang="en-US" sz="2700" b="1" dirty="0">
                <a:latin typeface="隶书" pitchFamily="49" charset="-122"/>
                <a:ea typeface="隶书" pitchFamily="49" charset="-122"/>
              </a:rPr>
              <a:t>检查工件表面平整度</a:t>
            </a:r>
            <a:r>
              <a:rPr lang="zh-CN" altLang="en-US" sz="3000" b="1" dirty="0"/>
              <a:t>：</a:t>
            </a:r>
            <a:r>
              <a:rPr lang="en-US" altLang="zh-CN" sz="3000" b="1" dirty="0">
                <a:solidFill>
                  <a:srgbClr val="FF0000"/>
                </a:solidFill>
                <a:latin typeface="隶书" pitchFamily="49" charset="-122"/>
                <a:ea typeface="隶书" pitchFamily="49" charset="-122"/>
              </a:rPr>
              <a:t>03</a:t>
            </a:r>
            <a:r>
              <a:rPr lang="zh-CN" altLang="en-US" sz="3000" b="1" dirty="0">
                <a:solidFill>
                  <a:srgbClr val="FF0000"/>
                </a:solidFill>
                <a:latin typeface="隶书" pitchFamily="49" charset="-122"/>
                <a:ea typeface="隶书" pitchFamily="49" charset="-122"/>
              </a:rPr>
              <a:t>上海</a:t>
            </a:r>
            <a:endParaRPr lang="zh-CN" altLang="en-US" sz="3000" b="1" dirty="0">
              <a:solidFill>
                <a:srgbClr val="FF0000"/>
              </a:solidFill>
              <a:latin typeface="隶书" pitchFamily="49" charset="-122"/>
              <a:ea typeface="隶书" pitchFamily="49" charset="-122"/>
            </a:endParaRPr>
          </a:p>
        </p:txBody>
      </p:sp>
      <p:sp>
        <p:nvSpPr>
          <p:cNvPr id="15362" name="Text Box 2"/>
          <p:cNvSpPr txBox="1"/>
          <p:nvPr/>
        </p:nvSpPr>
        <p:spPr>
          <a:xfrm>
            <a:off x="1331119" y="1059656"/>
            <a:ext cx="6049566" cy="2584450"/>
          </a:xfrm>
          <a:prstGeom prst="rect">
            <a:avLst/>
          </a:prstGeom>
          <a:noFill/>
          <a:ln w="9525">
            <a:noFill/>
          </a:ln>
        </p:spPr>
        <p:txBody>
          <a:bodyPr anchor="t">
            <a:spAutoFit/>
          </a:bodyPr>
          <a:p>
            <a:r>
              <a:rPr lang="zh-CN" altLang="en-US" b="1" dirty="0">
                <a:latin typeface="Times New Roman" panose="02020603050405020304" pitchFamily="18" charset="0"/>
                <a:ea typeface="宋体" panose="02010600030101010101" pitchFamily="2" charset="-122"/>
              </a:rPr>
              <a:t>劈尖干涉是一种薄膜干涉</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其装置如图</a:t>
            </a:r>
            <a:r>
              <a:rPr lang="en-US" altLang="zh-CN" b="1"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所示</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将一块平板玻璃放置在另一平板玻璃之上，在一端夹入两张纸片，从而在两玻璃表面之间形成一个劈形空气薄膜</a:t>
            </a:r>
            <a:r>
              <a:rPr lang="en-US" altLang="zh-CN"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当光垂直入 射后，从上往下看到的干涉条纹如图</a:t>
            </a:r>
            <a:r>
              <a:rPr lang="en-US" altLang="zh-CN" b="1" dirty="0">
                <a:latin typeface="Times New Roman" panose="02020603050405020304" pitchFamily="18" charset="0"/>
                <a:ea typeface="宋体" panose="02010600030101010101" pitchFamily="2" charset="-122"/>
              </a:rPr>
              <a:t>2</a:t>
            </a:r>
            <a:r>
              <a:rPr lang="zh-CN" altLang="en-US" b="1" dirty="0">
                <a:latin typeface="Times New Roman" panose="02020603050405020304" pitchFamily="18" charset="0"/>
                <a:ea typeface="宋体" panose="02010600030101010101" pitchFamily="2" charset="-122"/>
              </a:rPr>
              <a:t>所示</a:t>
            </a:r>
            <a:r>
              <a:rPr lang="en-US" altLang="zh-CN"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现若在图</a:t>
            </a:r>
            <a:r>
              <a:rPr lang="en-US" altLang="zh-CN" b="1" dirty="0">
                <a:latin typeface="Times New Roman" panose="02020603050405020304" pitchFamily="18" charset="0"/>
                <a:ea typeface="宋体" panose="02010600030101010101" pitchFamily="2" charset="-122"/>
              </a:rPr>
              <a:t>1</a:t>
            </a:r>
            <a:r>
              <a:rPr lang="zh-CN" altLang="en-US" b="1" dirty="0">
                <a:latin typeface="Times New Roman" panose="02020603050405020304" pitchFamily="18" charset="0"/>
                <a:ea typeface="宋体" panose="02010600030101010101" pitchFamily="2" charset="-122"/>
              </a:rPr>
              <a:t>装置中抽去一张纸片，则当光垂直入射到新的劈形空气薄膜后，从上往下观察到的干涉条纹</a:t>
            </a:r>
            <a:endParaRPr lang="zh-CN" altLang="en-US" b="1" dirty="0">
              <a:latin typeface="Times New Roman" panose="02020603050405020304" pitchFamily="18" charset="0"/>
              <a:ea typeface="宋体" panose="02010600030101010101" pitchFamily="2" charset="-122"/>
            </a:endParaRPr>
          </a:p>
          <a:p>
            <a:pPr>
              <a:lnSpc>
                <a:spcPct val="150000"/>
              </a:lnSpc>
            </a:pPr>
            <a:r>
              <a:rPr lang="en-US" altLang="zh-CN" b="1" dirty="0">
                <a:latin typeface="Times New Roman" panose="02020603050405020304" pitchFamily="18" charset="0"/>
                <a:ea typeface="宋体" panose="02010600030101010101" pitchFamily="2" charset="-122"/>
              </a:rPr>
              <a:t>A</a:t>
            </a:r>
            <a:r>
              <a:rPr lang="zh-CN" altLang="en-US" b="1" dirty="0">
                <a:latin typeface="Times New Roman" panose="02020603050405020304" pitchFamily="18" charset="0"/>
                <a:ea typeface="宋体" panose="02010600030101010101" pitchFamily="2" charset="-122"/>
              </a:rPr>
              <a:t>．变疏</a:t>
            </a:r>
            <a:r>
              <a:rPr lang="en-US" altLang="zh-CN" b="1" dirty="0">
                <a:latin typeface="Times New Roman" panose="02020603050405020304" pitchFamily="18" charset="0"/>
                <a:ea typeface="宋体" panose="02010600030101010101" pitchFamily="2" charset="-122"/>
              </a:rPr>
              <a:t>		B</a:t>
            </a:r>
            <a:r>
              <a:rPr lang="zh-CN" altLang="en-US" b="1" dirty="0">
                <a:latin typeface="Times New Roman" panose="02020603050405020304" pitchFamily="18" charset="0"/>
                <a:ea typeface="宋体" panose="02010600030101010101" pitchFamily="2" charset="-122"/>
              </a:rPr>
              <a:t>．变密	</a:t>
            </a:r>
            <a:endParaRPr lang="zh-CN" altLang="en-US" b="1" dirty="0">
              <a:latin typeface="Times New Roman" panose="02020603050405020304" pitchFamily="18" charset="0"/>
              <a:ea typeface="宋体" panose="02010600030101010101" pitchFamily="2" charset="-122"/>
            </a:endParaRPr>
          </a:p>
          <a:p>
            <a:pPr>
              <a:lnSpc>
                <a:spcPct val="150000"/>
              </a:lnSpc>
            </a:pPr>
            <a:r>
              <a:rPr lang="en-US" altLang="zh-CN" b="1" dirty="0">
                <a:latin typeface="Times New Roman" panose="02020603050405020304" pitchFamily="18" charset="0"/>
                <a:ea typeface="宋体" panose="02010600030101010101" pitchFamily="2" charset="-122"/>
              </a:rPr>
              <a:t>C</a:t>
            </a:r>
            <a:r>
              <a:rPr lang="zh-CN" altLang="en-US" b="1" dirty="0">
                <a:latin typeface="Times New Roman" panose="02020603050405020304" pitchFamily="18" charset="0"/>
                <a:ea typeface="宋体" panose="02010600030101010101" pitchFamily="2" charset="-122"/>
              </a:rPr>
              <a:t>．不变	</a:t>
            </a:r>
            <a:r>
              <a:rPr lang="en-US" altLang="zh-CN" b="1" dirty="0">
                <a:latin typeface="Times New Roman" panose="02020603050405020304" pitchFamily="18" charset="0"/>
                <a:ea typeface="宋体" panose="02010600030101010101" pitchFamily="2" charset="-122"/>
              </a:rPr>
              <a:t>	D</a:t>
            </a:r>
            <a:r>
              <a:rPr lang="zh-CN" altLang="en-US" b="1" dirty="0">
                <a:latin typeface="Times New Roman" panose="02020603050405020304" pitchFamily="18" charset="0"/>
                <a:ea typeface="宋体" panose="02010600030101010101" pitchFamily="2" charset="-122"/>
              </a:rPr>
              <a:t>．消失</a:t>
            </a:r>
            <a:endParaRPr lang="zh-CN" altLang="en-US" b="1" dirty="0">
              <a:latin typeface="Times New Roman" panose="02020603050405020304" pitchFamily="18" charset="0"/>
              <a:ea typeface="宋体" panose="02010600030101010101" pitchFamily="2" charset="-122"/>
            </a:endParaRPr>
          </a:p>
        </p:txBody>
      </p:sp>
      <p:pic>
        <p:nvPicPr>
          <p:cNvPr id="15363" name="Picture 4"/>
          <p:cNvPicPr>
            <a:picLocks noGrp="1" noChangeAspect="1"/>
          </p:cNvPicPr>
          <p:nvPr>
            <p:ph idx="1"/>
          </p:nvPr>
        </p:nvPicPr>
        <p:blipFill>
          <a:blip r:embed="rId1"/>
          <a:stretch>
            <a:fillRect/>
          </a:stretch>
        </p:blipFill>
        <p:spPr>
          <a:xfrm>
            <a:off x="5868591" y="2821781"/>
            <a:ext cx="1781175" cy="1660922"/>
          </a:xfrm>
        </p:spPr>
      </p:pic>
      <p:sp>
        <p:nvSpPr>
          <p:cNvPr id="6" name="Text Box 5"/>
          <p:cNvSpPr txBox="1">
            <a:spLocks noChangeArrowheads="1"/>
          </p:cNvSpPr>
          <p:nvPr/>
        </p:nvSpPr>
        <p:spPr bwMode="auto">
          <a:xfrm>
            <a:off x="1644254" y="3651647"/>
            <a:ext cx="1250156"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000" b="0" i="0" u="none" strike="noStrike" kern="1200" cap="none" spc="0" normalizeH="0" baseline="0" noProof="0" dirty="0">
                <a:ln>
                  <a:noFill/>
                </a:ln>
                <a:solidFill>
                  <a:srgbClr val="0000CC"/>
                </a:solidFill>
                <a:effectLst/>
                <a:uLnTx/>
                <a:uFillTx/>
                <a:latin typeface="Times New Roman" panose="02020603050405020304" pitchFamily="18" charset="0"/>
                <a:ea typeface="宋体" panose="02010600030101010101" pitchFamily="2" charset="-122"/>
                <a:cs typeface="+mn-cs"/>
              </a:rPr>
              <a:t>2</a:t>
            </a:r>
            <a:r>
              <a:rPr kumimoji="0" lang="en-US" altLang="zh-CN" sz="2000" b="0" i="1" u="none" strike="noStrike" kern="1200" cap="none" spc="0" normalizeH="0" baseline="0" noProof="0" dirty="0">
                <a:ln>
                  <a:noFill/>
                </a:ln>
                <a:solidFill>
                  <a:srgbClr val="0000CC"/>
                </a:solidFill>
                <a:effectLst/>
                <a:uLnTx/>
                <a:uFillTx/>
                <a:latin typeface="Times New Roman" panose="02020603050405020304" pitchFamily="18" charset="0"/>
                <a:ea typeface="宋体" panose="02010600030101010101" pitchFamily="2" charset="-122"/>
                <a:cs typeface="+mn-cs"/>
              </a:rPr>
              <a:t>h</a:t>
            </a:r>
            <a:r>
              <a:rPr kumimoji="0" lang="en-US" altLang="zh-CN" sz="2000" b="0" i="0" u="none" strike="noStrike" kern="1200" cap="none" spc="0" normalizeH="0" baseline="0" noProof="0" dirty="0">
                <a:ln>
                  <a:noFill/>
                </a:ln>
                <a:solidFill>
                  <a:srgbClr val="0000CC"/>
                </a:solidFill>
                <a:effectLst/>
                <a:uLnTx/>
                <a:uFillTx/>
                <a:latin typeface="Times New Roman" panose="02020603050405020304" pitchFamily="18" charset="0"/>
                <a:ea typeface="宋体" panose="02010600030101010101" pitchFamily="2" charset="-122"/>
                <a:cs typeface="+mn-cs"/>
              </a:rPr>
              <a:t>=</a:t>
            </a:r>
            <a:r>
              <a:rPr kumimoji="0" lang="en-US" altLang="zh-CN" sz="2000" b="0" i="1" u="none" strike="noStrike" kern="1200" cap="none" spc="0" normalizeH="0" baseline="0" noProof="0" dirty="0">
                <a:ln>
                  <a:noFill/>
                </a:ln>
                <a:solidFill>
                  <a:srgbClr val="0000CC"/>
                </a:solidFill>
                <a:effectLst/>
                <a:uLnTx/>
                <a:uFillTx/>
                <a:latin typeface="Times New Roman" panose="02020603050405020304" pitchFamily="18" charset="0"/>
                <a:ea typeface="宋体" panose="02010600030101010101" pitchFamily="2" charset="-122"/>
                <a:cs typeface="+mn-cs"/>
              </a:rPr>
              <a:t>K</a:t>
            </a:r>
            <a:r>
              <a:rPr kumimoji="0" lang="el-GR" altLang="zh-CN" sz="2000" b="0" i="0" u="none" strike="noStrike" kern="1200" cap="none" spc="0" normalizeH="0" baseline="0" noProof="0" dirty="0">
                <a:ln>
                  <a:noFill/>
                </a:ln>
                <a:solidFill>
                  <a:srgbClr val="0000CC"/>
                </a:solidFill>
                <a:effectLst/>
                <a:uLnTx/>
                <a:uFillTx/>
                <a:latin typeface="Times New Roman" panose="02020603050405020304" pitchFamily="18" charset="0"/>
                <a:ea typeface="宋体" panose="02010600030101010101" pitchFamily="2" charset="-122"/>
                <a:cs typeface="Arial" panose="020B0604020202020204" pitchFamily="34" charset="0"/>
              </a:rPr>
              <a:t>λ</a:t>
            </a:r>
            <a:endParaRPr kumimoji="0" lang="el-GR" altLang="zh-CN" sz="2000" b="0" i="0" u="none" strike="noStrike" kern="1200" cap="none" spc="0" normalizeH="0" baseline="0" noProof="0" dirty="0">
              <a:ln>
                <a:noFill/>
              </a:ln>
              <a:solidFill>
                <a:srgbClr val="0000CC"/>
              </a:solidFill>
              <a:effectLst/>
              <a:uLnTx/>
              <a:uFillTx/>
              <a:latin typeface="Times New Roman" panose="02020603050405020304" pitchFamily="18" charset="0"/>
              <a:ea typeface="宋体" panose="02010600030101010101" pitchFamily="2" charset="-122"/>
              <a:cs typeface="Arial" panose="020B0604020202020204" pitchFamily="34" charset="0"/>
            </a:endParaRPr>
          </a:p>
        </p:txBody>
      </p:sp>
      <p:sp>
        <p:nvSpPr>
          <p:cNvPr id="7" name="Text Box 6"/>
          <p:cNvSpPr txBox="1">
            <a:spLocks noChangeArrowheads="1"/>
          </p:cNvSpPr>
          <p:nvPr/>
        </p:nvSpPr>
        <p:spPr bwMode="auto">
          <a:xfrm>
            <a:off x="1637110" y="4192191"/>
            <a:ext cx="1071563"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2</a:t>
            </a:r>
            <a:r>
              <a:rPr kumimoji="0" lang="en-US" altLang="zh-CN" sz="2000" b="0" i="1"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h</a:t>
            </a:r>
            <a:r>
              <a:rPr kumimoji="0" lang="en-US" altLang="zh-CN" sz="2000" b="0"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0" lang="en-US" altLang="zh-CN" sz="2000" b="0" i="1"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k</a:t>
            </a:r>
            <a:r>
              <a:rPr kumimoji="0" lang="en-US" altLang="zh-CN" sz="2000" b="0" i="0" u="none" strike="noStrike" kern="1200" cap="none" spc="0" normalizeH="0" baseline="30000" noProof="0" dirty="0">
                <a:ln>
                  <a:noFill/>
                </a:ln>
                <a:solidFill>
                  <a:srgbClr val="FF0000"/>
                </a:solidFill>
                <a:effectLst/>
                <a:uLnTx/>
                <a:uFillTx/>
                <a:latin typeface="Times New Roman" panose="02020603050405020304" pitchFamily="18" charset="0"/>
                <a:ea typeface="宋体" panose="02010600030101010101" pitchFamily="2" charset="-122"/>
                <a:cs typeface="+mn-cs"/>
              </a:rPr>
              <a:t>/</a:t>
            </a:r>
            <a:r>
              <a:rPr kumimoji="0" lang="el-GR"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Arial" panose="020B0604020202020204" pitchFamily="34" charset="0"/>
              </a:rPr>
              <a:t>λ</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p:txBody>
      </p:sp>
      <p:sp>
        <p:nvSpPr>
          <p:cNvPr id="8" name="Text Box 3"/>
          <p:cNvSpPr txBox="1">
            <a:spLocks noChangeArrowheads="1"/>
          </p:cNvSpPr>
          <p:nvPr/>
        </p:nvSpPr>
        <p:spPr bwMode="auto">
          <a:xfrm>
            <a:off x="3006328" y="4380310"/>
            <a:ext cx="989410" cy="36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75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rPr>
              <a:t>【A】</a:t>
            </a:r>
            <a:endParaRPr kumimoji="1" lang="en-US" altLang="zh-CN" sz="1750" b="0" i="0" u="none" strike="noStrike" kern="1200" cap="none" spc="0" normalizeH="0" baseline="0" noProof="0" dirty="0">
              <a:ln>
                <a:noFill/>
              </a:ln>
              <a:solidFill>
                <a:srgbClr val="FF0000"/>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2"/>
          <p:cNvSpPr>
            <a:spLocks noGrp="1"/>
          </p:cNvSpPr>
          <p:nvPr>
            <p:ph idx="1"/>
          </p:nvPr>
        </p:nvSpPr>
        <p:spPr>
          <a:xfrm>
            <a:off x="1335881" y="1094185"/>
            <a:ext cx="6172200" cy="4291013"/>
          </a:xfrm>
        </p:spPr>
        <p:txBody>
          <a:bodyPr anchor="t"/>
          <a:p>
            <a:pPr>
              <a:buNone/>
            </a:pPr>
            <a:r>
              <a:rPr lang="en-US" altLang="zh-CN" dirty="0">
                <a:latin typeface="隶书" pitchFamily="49" charset="-122"/>
                <a:ea typeface="隶书" pitchFamily="49" charset="-122"/>
              </a:rPr>
              <a:t>5.</a:t>
            </a:r>
            <a:r>
              <a:rPr lang="zh-CN" altLang="zh-CN" dirty="0">
                <a:latin typeface="隶书" pitchFamily="49" charset="-122"/>
                <a:ea typeface="隶书" pitchFamily="49" charset="-122"/>
              </a:rPr>
              <a:t>如何根据图</a:t>
            </a:r>
            <a:r>
              <a:rPr lang="en-US" altLang="zh-CN" dirty="0">
                <a:latin typeface="隶书" pitchFamily="49" charset="-122"/>
                <a:ea typeface="隶书" pitchFamily="49" charset="-122"/>
              </a:rPr>
              <a:t>13.7-7</a:t>
            </a:r>
            <a:r>
              <a:rPr lang="zh-CN" altLang="zh-CN" dirty="0">
                <a:latin typeface="隶书" pitchFamily="49" charset="-122"/>
                <a:ea typeface="隶书" pitchFamily="49" charset="-122"/>
              </a:rPr>
              <a:t>的图样来判断被测表面的凹凸情况？</a:t>
            </a:r>
            <a:endParaRPr lang="zh-CN" altLang="zh-CN" dirty="0">
              <a:latin typeface="隶书" pitchFamily="49" charset="-122"/>
              <a:ea typeface="隶书" pitchFamily="49" charset="-122"/>
            </a:endParaRPr>
          </a:p>
          <a:p>
            <a:pPr>
              <a:buNone/>
            </a:pPr>
            <a:r>
              <a:rPr lang="en-US" altLang="zh-CN" dirty="0"/>
              <a:t> </a:t>
            </a:r>
            <a:endParaRPr lang="zh-CN" altLang="zh-CN" dirty="0"/>
          </a:p>
          <a:p>
            <a:endParaRPr lang="zh-CN" altLang="zh-CN" dirty="0"/>
          </a:p>
          <a:p>
            <a:pPr>
              <a:buNone/>
            </a:pPr>
            <a:endParaRPr lang="zh-CN" altLang="en-US" dirty="0"/>
          </a:p>
        </p:txBody>
      </p:sp>
      <p:pic>
        <p:nvPicPr>
          <p:cNvPr id="16386" name="图片 1304"/>
          <p:cNvPicPr>
            <a:picLocks noChangeAspect="1"/>
          </p:cNvPicPr>
          <p:nvPr/>
        </p:nvPicPr>
        <p:blipFill>
          <a:blip r:embed="rId1"/>
          <a:stretch>
            <a:fillRect/>
          </a:stretch>
        </p:blipFill>
        <p:spPr>
          <a:xfrm>
            <a:off x="906621" y="1656477"/>
            <a:ext cx="3336131" cy="2522934"/>
          </a:xfrm>
          <a:prstGeom prst="rect">
            <a:avLst/>
          </a:prstGeom>
          <a:noFill/>
          <a:ln w="9525">
            <a:noFill/>
          </a:ln>
        </p:spPr>
      </p:pic>
      <p:pic>
        <p:nvPicPr>
          <p:cNvPr id="15363" name="Picture 4"/>
          <p:cNvPicPr>
            <a:picLocks noGrp="1" noChangeAspect="1"/>
          </p:cNvPicPr>
          <p:nvPr/>
        </p:nvPicPr>
        <p:blipFill>
          <a:blip r:embed="rId2"/>
          <a:stretch>
            <a:fillRect/>
          </a:stretch>
        </p:blipFill>
        <p:spPr>
          <a:xfrm>
            <a:off x="5332016" y="1850866"/>
            <a:ext cx="1781175" cy="16609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内容占位符 27"/>
          <p:cNvSpPr txBox="1"/>
          <p:nvPr/>
        </p:nvSpPr>
        <p:spPr>
          <a:xfrm>
            <a:off x="1143000" y="996554"/>
            <a:ext cx="6712744" cy="2744390"/>
          </a:xfrm>
          <a:prstGeom prst="rect">
            <a:avLst/>
          </a:prstGeom>
          <a:noFill/>
          <a:ln w="9525">
            <a:noFill/>
          </a:ln>
        </p:spPr>
        <p:txBody>
          <a:bodyPr anchor="t"/>
          <a:p>
            <a:pPr>
              <a:spcBef>
                <a:spcPct val="20000"/>
              </a:spcBef>
              <a:buFont typeface="Arial" panose="020B0604020202020204" pitchFamily="34" charset="0"/>
            </a:pPr>
            <a:r>
              <a:rPr lang="zh-CN" altLang="zh-CN" sz="2100" dirty="0">
                <a:latin typeface="隶书" pitchFamily="49" charset="-122"/>
                <a:ea typeface="隶书" pitchFamily="49" charset="-122"/>
              </a:rPr>
              <a:t>凸透镜的弯曲表面是个球面，球面的半径叫做这个曲面的曲率半径。把一个凸透镜压在一块平面玻璃上，让单色光从上方射入，如图</a:t>
            </a:r>
            <a:r>
              <a:rPr lang="en-US" altLang="zh-CN" sz="2100" dirty="0">
                <a:latin typeface="隶书" pitchFamily="49" charset="-122"/>
                <a:ea typeface="隶书" pitchFamily="49" charset="-122"/>
              </a:rPr>
              <a:t>13.7-10</a:t>
            </a:r>
            <a:r>
              <a:rPr lang="zh-CN" altLang="zh-CN" sz="2100" dirty="0">
                <a:latin typeface="隶书" pitchFamily="49" charset="-122"/>
                <a:ea typeface="隶书" pitchFamily="49" charset="-122"/>
              </a:rPr>
              <a:t>。从上往下看凸透镜，可以看到什么现象？它是怎样形成的？</a:t>
            </a:r>
            <a:endParaRPr lang="zh-CN" altLang="en-US" sz="2100" dirty="0">
              <a:latin typeface="隶书" pitchFamily="49" charset="-122"/>
              <a:ea typeface="隶书" pitchFamily="49" charset="-122"/>
            </a:endParaRPr>
          </a:p>
        </p:txBody>
      </p:sp>
      <p:grpSp>
        <p:nvGrpSpPr>
          <p:cNvPr id="17410" name="Group 7"/>
          <p:cNvGrpSpPr/>
          <p:nvPr/>
        </p:nvGrpSpPr>
        <p:grpSpPr>
          <a:xfrm>
            <a:off x="1731169" y="3415189"/>
            <a:ext cx="2128838" cy="1191029"/>
            <a:chOff x="232" y="1700"/>
            <a:chExt cx="2145" cy="1200"/>
          </a:xfrm>
        </p:grpSpPr>
        <p:grpSp>
          <p:nvGrpSpPr>
            <p:cNvPr id="17411" name="Group 8"/>
            <p:cNvGrpSpPr/>
            <p:nvPr/>
          </p:nvGrpSpPr>
          <p:grpSpPr>
            <a:xfrm>
              <a:off x="232" y="1700"/>
              <a:ext cx="2145" cy="1038"/>
              <a:chOff x="232" y="1796"/>
              <a:chExt cx="2145" cy="1038"/>
            </a:xfrm>
          </p:grpSpPr>
          <p:pic>
            <p:nvPicPr>
              <p:cNvPr id="17412" name="Picture 9" descr="2008325151347"/>
              <p:cNvPicPr>
                <a:picLocks noChangeAspect="1"/>
              </p:cNvPicPr>
              <p:nvPr/>
            </p:nvPicPr>
            <p:blipFill>
              <a:blip r:embed="rId1"/>
              <a:stretch>
                <a:fillRect/>
              </a:stretch>
            </p:blipFill>
            <p:spPr>
              <a:xfrm>
                <a:off x="1443" y="1935"/>
                <a:ext cx="934" cy="879"/>
              </a:xfrm>
              <a:prstGeom prst="rect">
                <a:avLst/>
              </a:prstGeom>
              <a:noFill/>
              <a:ln w="9525">
                <a:noFill/>
              </a:ln>
            </p:spPr>
          </p:pic>
          <p:pic>
            <p:nvPicPr>
              <p:cNvPr id="17413" name="Picture 10" descr="2010319114022"/>
              <p:cNvPicPr>
                <a:picLocks noChangeAspect="1"/>
              </p:cNvPicPr>
              <p:nvPr/>
            </p:nvPicPr>
            <p:blipFill>
              <a:blip r:embed="rId2">
                <a:clrChange>
                  <a:clrFrom>
                    <a:srgbClr val="FFFAF6"/>
                  </a:clrFrom>
                  <a:clrTo>
                    <a:srgbClr val="FFFAF6">
                      <a:alpha val="0"/>
                    </a:srgbClr>
                  </a:clrTo>
                </a:clrChange>
                <a:lum contrast="11998"/>
              </a:blip>
              <a:srcRect l="20091" t="11777" r="24353" b="13460"/>
              <a:stretch>
                <a:fillRect/>
              </a:stretch>
            </p:blipFill>
            <p:spPr>
              <a:xfrm>
                <a:off x="232" y="1796"/>
                <a:ext cx="1066" cy="1038"/>
              </a:xfrm>
              <a:prstGeom prst="rect">
                <a:avLst/>
              </a:prstGeom>
              <a:noFill/>
              <a:ln w="9525">
                <a:noFill/>
              </a:ln>
            </p:spPr>
          </p:pic>
        </p:grpSp>
        <p:sp>
          <p:nvSpPr>
            <p:cNvPr id="7" name="Text Box 11"/>
            <p:cNvSpPr txBox="1">
              <a:spLocks noChangeArrowheads="1"/>
            </p:cNvSpPr>
            <p:nvPr/>
          </p:nvSpPr>
          <p:spPr bwMode="auto">
            <a:xfrm>
              <a:off x="1072" y="2672"/>
              <a:ext cx="720" cy="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Tx/>
                <a:buNone/>
                <a:defRPr/>
              </a:pPr>
              <a:r>
                <a:rPr kumimoji="0" lang="zh-CN" altLang="en-US" sz="875" b="1"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rPr>
                <a:t>牛顿环</a:t>
              </a:r>
              <a:endParaRPr kumimoji="0" lang="zh-CN" altLang="en-US" sz="875" b="1" i="0" u="none" strike="noStrike" kern="1200" cap="none" spc="0" normalizeH="0" baseline="0" noProof="0">
                <a:ln>
                  <a:noFill/>
                </a:ln>
                <a:solidFill>
                  <a:schemeClr val="tx1"/>
                </a:solidFill>
                <a:effectLst/>
                <a:uLnTx/>
                <a:uFillTx/>
                <a:latin typeface="Calibri" panose="020F0502020204030204" charset="0"/>
                <a:ea typeface="宋体" panose="02010600030101010101" pitchFamily="2" charset="-122"/>
                <a:cs typeface="+mn-cs"/>
              </a:endParaRPr>
            </a:p>
          </p:txBody>
        </p:sp>
      </p:grpSp>
      <p:grpSp>
        <p:nvGrpSpPr>
          <p:cNvPr id="17415" name="Group 27"/>
          <p:cNvGrpSpPr/>
          <p:nvPr/>
        </p:nvGrpSpPr>
        <p:grpSpPr>
          <a:xfrm>
            <a:off x="2010966" y="2796064"/>
            <a:ext cx="1491853" cy="526437"/>
            <a:chOff x="2107" y="1200"/>
            <a:chExt cx="1504" cy="531"/>
          </a:xfrm>
        </p:grpSpPr>
        <p:sp>
          <p:nvSpPr>
            <p:cNvPr id="11" name="Rectangle 28"/>
            <p:cNvSpPr>
              <a:spLocks noChangeArrowheads="1"/>
            </p:cNvSpPr>
            <p:nvPr/>
          </p:nvSpPr>
          <p:spPr bwMode="auto">
            <a:xfrm>
              <a:off x="2112" y="1433"/>
              <a:ext cx="1491" cy="122"/>
            </a:xfrm>
            <a:prstGeom prst="rect">
              <a:avLst/>
            </a:prstGeom>
            <a:gradFill rotWithShape="1">
              <a:gsLst>
                <a:gs pos="0">
                  <a:schemeClr val="accent1"/>
                </a:gs>
                <a:gs pos="100000">
                  <a:schemeClr val="accent1">
                    <a:gamma/>
                    <a:shade val="69804"/>
                    <a:invGamma/>
                  </a:schemeClr>
                </a:gs>
              </a:gsLst>
              <a:lin ang="2700000" scaled="1"/>
            </a:gradFill>
            <a:ln w="12700">
              <a:solidFill>
                <a:schemeClr val="tx1"/>
              </a:solid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7417" name="Text Box 29"/>
            <p:cNvSpPr txBox="1"/>
            <p:nvPr/>
          </p:nvSpPr>
          <p:spPr>
            <a:xfrm>
              <a:off x="2744" y="1406"/>
              <a:ext cx="488" cy="325"/>
            </a:xfrm>
            <a:prstGeom prst="rect">
              <a:avLst/>
            </a:prstGeom>
            <a:noFill/>
            <a:ln w="9525">
              <a:noFill/>
            </a:ln>
          </p:spPr>
          <p:txBody>
            <a:bodyPr anchor="t">
              <a:spAutoFit/>
            </a:bodyPr>
            <a:p>
              <a:pPr>
                <a:spcBef>
                  <a:spcPct val="50000"/>
                </a:spcBef>
              </a:pPr>
              <a:endParaRPr lang="zh-CN" altLang="en-US" sz="1500" i="1" dirty="0">
                <a:solidFill>
                  <a:srgbClr val="FF0000"/>
                </a:solidFill>
                <a:latin typeface="Times New Roman" panose="02020603050405020304" pitchFamily="18" charset="0"/>
                <a:ea typeface="宋体" panose="02010600030101010101" pitchFamily="2" charset="-122"/>
              </a:endParaRPr>
            </a:p>
          </p:txBody>
        </p:sp>
        <p:grpSp>
          <p:nvGrpSpPr>
            <p:cNvPr id="17418" name="Group 30"/>
            <p:cNvGrpSpPr/>
            <p:nvPr/>
          </p:nvGrpSpPr>
          <p:grpSpPr>
            <a:xfrm>
              <a:off x="2107" y="1200"/>
              <a:ext cx="1504" cy="229"/>
              <a:chOff x="2128" y="1200"/>
              <a:chExt cx="1504" cy="229"/>
            </a:xfrm>
          </p:grpSpPr>
          <p:sp>
            <p:nvSpPr>
              <p:cNvPr id="14" name="Arc 31"/>
              <p:cNvSpPr/>
              <p:nvPr/>
            </p:nvSpPr>
            <p:spPr bwMode="auto">
              <a:xfrm>
                <a:off x="2128" y="1200"/>
                <a:ext cx="1504" cy="229"/>
              </a:xfrm>
              <a:custGeom>
                <a:avLst/>
                <a:gdLst>
                  <a:gd name="T0" fmla="*/ 0 w 43200"/>
                  <a:gd name="T1" fmla="*/ 0 h 21600"/>
                  <a:gd name="T2" fmla="*/ 0 w 43200"/>
                  <a:gd name="T3" fmla="*/ 0 h 21600"/>
                  <a:gd name="T4" fmla="*/ 0 w 43200"/>
                  <a:gd name="T5" fmla="*/ 0 h 21600"/>
                  <a:gd name="T6" fmla="*/ 0 60000 65536"/>
                  <a:gd name="T7" fmla="*/ 0 60000 65536"/>
                  <a:gd name="T8" fmla="*/ 0 60000 65536"/>
                  <a:gd name="T9" fmla="*/ 0 w 43200"/>
                  <a:gd name="T10" fmla="*/ 0 h 21600"/>
                  <a:gd name="T11" fmla="*/ 43200 w 43200"/>
                  <a:gd name="T12" fmla="*/ 21600 h 21600"/>
                </a:gdLst>
                <a:ahLst/>
                <a:cxnLst>
                  <a:cxn ang="T6">
                    <a:pos x="T0" y="T1"/>
                  </a:cxn>
                  <a:cxn ang="T7">
                    <a:pos x="T2" y="T3"/>
                  </a:cxn>
                  <a:cxn ang="T8">
                    <a:pos x="T4" y="T5"/>
                  </a:cxn>
                </a:cxnLst>
                <a:rect l="T9" t="T10" r="T11" b="T12"/>
                <a:pathLst>
                  <a:path w="43200" h="21600" fill="none" extrusionOk="0">
                    <a:moveTo>
                      <a:pt x="43200" y="0"/>
                    </a:moveTo>
                    <a:cubicBezTo>
                      <a:pt x="43200" y="11929"/>
                      <a:pt x="33529" y="21600"/>
                      <a:pt x="21600" y="21600"/>
                    </a:cubicBezTo>
                    <a:cubicBezTo>
                      <a:pt x="9683" y="21600"/>
                      <a:pt x="17" y="11948"/>
                      <a:pt x="0" y="31"/>
                    </a:cubicBezTo>
                  </a:path>
                  <a:path w="43200" h="21600" stroke="0" extrusionOk="0">
                    <a:moveTo>
                      <a:pt x="43200" y="0"/>
                    </a:moveTo>
                    <a:cubicBezTo>
                      <a:pt x="43200" y="11929"/>
                      <a:pt x="33529" y="21600"/>
                      <a:pt x="21600" y="21600"/>
                    </a:cubicBezTo>
                    <a:cubicBezTo>
                      <a:pt x="9683" y="21600"/>
                      <a:pt x="17" y="11948"/>
                      <a:pt x="0" y="31"/>
                    </a:cubicBezTo>
                    <a:lnTo>
                      <a:pt x="21600" y="0"/>
                    </a:lnTo>
                    <a:lnTo>
                      <a:pt x="43200" y="0"/>
                    </a:lnTo>
                    <a:close/>
                  </a:path>
                </a:pathLst>
              </a:custGeom>
              <a:solidFill>
                <a:srgbClr val="99CCFF"/>
              </a:solidFill>
              <a:ln w="12700" cap="rnd">
                <a:solidFill>
                  <a:schemeClr val="tx1"/>
                </a:solidFill>
                <a:rou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Line 32"/>
              <p:cNvSpPr>
                <a:spLocks noChangeShapeType="1"/>
              </p:cNvSpPr>
              <p:nvPr/>
            </p:nvSpPr>
            <p:spPr bwMode="auto">
              <a:xfrm>
                <a:off x="2133" y="1200"/>
                <a:ext cx="148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16" name="Group 21"/>
          <p:cNvGrpSpPr/>
          <p:nvPr/>
        </p:nvGrpSpPr>
        <p:grpSpPr>
          <a:xfrm>
            <a:off x="4499372" y="2334619"/>
            <a:ext cx="3225403" cy="2597145"/>
            <a:chOff x="2384" y="1620"/>
            <a:chExt cx="3251" cy="2618"/>
          </a:xfrm>
        </p:grpSpPr>
        <p:grpSp>
          <p:nvGrpSpPr>
            <p:cNvPr id="17422" name="Group 20"/>
            <p:cNvGrpSpPr/>
            <p:nvPr/>
          </p:nvGrpSpPr>
          <p:grpSpPr>
            <a:xfrm>
              <a:off x="2475" y="2905"/>
              <a:ext cx="3013" cy="1333"/>
              <a:chOff x="120" y="2937"/>
              <a:chExt cx="3013" cy="1333"/>
            </a:xfrm>
          </p:grpSpPr>
          <p:grpSp>
            <p:nvGrpSpPr>
              <p:cNvPr id="17423" name="Group 12"/>
              <p:cNvGrpSpPr/>
              <p:nvPr/>
            </p:nvGrpSpPr>
            <p:grpSpPr>
              <a:xfrm>
                <a:off x="120" y="2937"/>
                <a:ext cx="1408" cy="1333"/>
                <a:chOff x="120" y="2937"/>
                <a:chExt cx="1408" cy="1333"/>
              </a:xfrm>
            </p:grpSpPr>
            <p:pic>
              <p:nvPicPr>
                <p:cNvPr id="17424" name="Picture 13" descr="%B6%B7~1"/>
                <p:cNvPicPr>
                  <a:picLocks noChangeAspect="1"/>
                </p:cNvPicPr>
                <p:nvPr/>
              </p:nvPicPr>
              <p:blipFill>
                <a:blip r:embed="rId3"/>
                <a:stretch>
                  <a:fillRect/>
                </a:stretch>
              </p:blipFill>
              <p:spPr>
                <a:xfrm>
                  <a:off x="120" y="2937"/>
                  <a:ext cx="1408" cy="1119"/>
                </a:xfrm>
                <a:prstGeom prst="rect">
                  <a:avLst/>
                </a:prstGeom>
                <a:noFill/>
                <a:ln w="9525">
                  <a:noFill/>
                </a:ln>
              </p:spPr>
            </p:pic>
            <p:sp>
              <p:nvSpPr>
                <p:cNvPr id="24" name="Rectangle 14"/>
                <p:cNvSpPr>
                  <a:spLocks noChangeArrowheads="1"/>
                </p:cNvSpPr>
                <p:nvPr/>
              </p:nvSpPr>
              <p:spPr bwMode="auto">
                <a:xfrm>
                  <a:off x="373" y="4041"/>
                  <a:ext cx="92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875"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单色光入射</a:t>
                  </a:r>
                  <a:endParaRPr kumimoji="0" lang="zh-CN" altLang="en-US" sz="875"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7426" name="Group 15"/>
              <p:cNvGrpSpPr/>
              <p:nvPr/>
            </p:nvGrpSpPr>
            <p:grpSpPr>
              <a:xfrm>
                <a:off x="1712" y="2937"/>
                <a:ext cx="1421" cy="1333"/>
                <a:chOff x="1712" y="2937"/>
                <a:chExt cx="1421" cy="1333"/>
              </a:xfrm>
            </p:grpSpPr>
            <p:pic>
              <p:nvPicPr>
                <p:cNvPr id="17427" name="Picture 16" descr="ganshe-niudun1"/>
                <p:cNvPicPr>
                  <a:picLocks noChangeAspect="1"/>
                </p:cNvPicPr>
                <p:nvPr/>
              </p:nvPicPr>
              <p:blipFill>
                <a:blip r:embed="rId4"/>
                <a:stretch>
                  <a:fillRect/>
                </a:stretch>
              </p:blipFill>
              <p:spPr>
                <a:xfrm>
                  <a:off x="1712" y="2937"/>
                  <a:ext cx="1421" cy="1116"/>
                </a:xfrm>
                <a:prstGeom prst="rect">
                  <a:avLst/>
                </a:prstGeom>
                <a:noFill/>
                <a:ln w="9525">
                  <a:noFill/>
                </a:ln>
              </p:spPr>
            </p:pic>
            <p:sp>
              <p:nvSpPr>
                <p:cNvPr id="22" name="Rectangle 17"/>
                <p:cNvSpPr>
                  <a:spLocks noChangeArrowheads="1"/>
                </p:cNvSpPr>
                <p:nvPr/>
              </p:nvSpPr>
              <p:spPr bwMode="auto">
                <a:xfrm>
                  <a:off x="1949" y="4041"/>
                  <a:ext cx="93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875"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白光入射</a:t>
                  </a:r>
                  <a:endParaRPr kumimoji="0" lang="zh-CN" altLang="en-US" sz="875" b="1"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18" name="Rectangle 19"/>
            <p:cNvSpPr>
              <a:spLocks noChangeArrowheads="1"/>
            </p:cNvSpPr>
            <p:nvPr/>
          </p:nvSpPr>
          <p:spPr bwMode="auto">
            <a:xfrm>
              <a:off x="2384" y="1620"/>
              <a:ext cx="3251" cy="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5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牛顿环是一种干涉图样，由牛顿在</a:t>
              </a:r>
              <a:r>
                <a:rPr kumimoji="0" lang="en-US" altLang="zh-CN" sz="125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1675</a:t>
              </a:r>
              <a:r>
                <a:rPr kumimoji="0" lang="zh-CN" altLang="en-US" sz="125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年首先观察到的。将一块曲率半径较大的平凸透镜放在一块玻璃平板上，用单色光照射透镜与玻璃板，就可以观察到一些明暗相间的同心圆环。圆环分布是中间疏、边缘密，圆心在接触点</a:t>
              </a:r>
              <a:r>
                <a:rPr kumimoji="0" lang="en-US" altLang="zh-CN" sz="125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O</a:t>
              </a:r>
              <a:r>
                <a:rPr kumimoji="0" lang="zh-CN" altLang="en-US" sz="125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kumimoji="0" lang="zh-CN" altLang="en-US" sz="125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17430" name="TextBox 24"/>
          <p:cNvSpPr txBox="1"/>
          <p:nvPr/>
        </p:nvSpPr>
        <p:spPr>
          <a:xfrm>
            <a:off x="1451372" y="308372"/>
            <a:ext cx="2882900" cy="506730"/>
          </a:xfrm>
          <a:prstGeom prst="rect">
            <a:avLst/>
          </a:prstGeom>
          <a:noFill/>
          <a:ln w="9525">
            <a:noFill/>
          </a:ln>
        </p:spPr>
        <p:txBody>
          <a:bodyPr wrap="none" anchor="t">
            <a:spAutoFit/>
          </a:bodyPr>
          <a:p>
            <a:r>
              <a:rPr lang="zh-CN" altLang="en-US" sz="2700" b="1" dirty="0">
                <a:latin typeface="隶书" pitchFamily="49" charset="-122"/>
                <a:ea typeface="隶书" pitchFamily="49" charset="-122"/>
                <a:sym typeface="宋体" panose="02010600030101010101" pitchFamily="2" charset="-122"/>
              </a:rPr>
              <a:t>薄膜干涉</a:t>
            </a:r>
            <a:r>
              <a:rPr lang="en-US" altLang="zh-CN" sz="2700" b="1" dirty="0">
                <a:latin typeface="隶书" pitchFamily="49" charset="-122"/>
                <a:ea typeface="隶书" pitchFamily="49" charset="-122"/>
                <a:sym typeface="宋体" panose="02010600030101010101" pitchFamily="2" charset="-122"/>
              </a:rPr>
              <a:t>--</a:t>
            </a:r>
            <a:r>
              <a:rPr lang="zh-CN" altLang="en-US" sz="2700" b="1" dirty="0">
                <a:latin typeface="隶书" pitchFamily="49" charset="-122"/>
                <a:ea typeface="隶书" pitchFamily="49" charset="-122"/>
              </a:rPr>
              <a:t>牛顿环</a:t>
            </a:r>
            <a:endParaRPr lang="zh-CN" altLang="en-US" sz="2700" b="1" dirty="0">
              <a:latin typeface="隶书" pitchFamily="49" charset="-122"/>
              <a:ea typeface="隶书"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文本框 2"/>
          <p:cNvSpPr txBox="1"/>
          <p:nvPr/>
        </p:nvSpPr>
        <p:spPr>
          <a:xfrm>
            <a:off x="806609" y="342583"/>
            <a:ext cx="2552065" cy="460375"/>
          </a:xfrm>
          <a:prstGeom prst="rect">
            <a:avLst/>
          </a:prstGeom>
          <a:noFill/>
          <a:ln w="9525">
            <a:noFill/>
          </a:ln>
        </p:spPr>
        <p:txBody>
          <a:bodyPr wrap="none" anchor="t">
            <a:spAutoFit/>
          </a:bodyPr>
          <a:p>
            <a:r>
              <a:rPr lang="zh-CN" altLang="en-US" sz="2400">
                <a:solidFill>
                  <a:srgbClr val="FF0000"/>
                </a:solidFill>
                <a:latin typeface="隶书" pitchFamily="49" charset="-122"/>
                <a:ea typeface="隶书" pitchFamily="49" charset="-122"/>
              </a:rPr>
              <a:t>回归教材</a:t>
            </a:r>
            <a:r>
              <a:rPr lang="en-US" altLang="zh-CN" sz="2400">
                <a:latin typeface="隶书" pitchFamily="49" charset="-122"/>
                <a:ea typeface="隶书" pitchFamily="49" charset="-122"/>
              </a:rPr>
              <a:t>:(rj-P59)</a:t>
            </a:r>
            <a:endParaRPr lang="en-US" altLang="zh-CN" sz="2400">
              <a:latin typeface="隶书" pitchFamily="49" charset="-122"/>
              <a:ea typeface="隶书" pitchFamily="49" charset="-122"/>
            </a:endParaRPr>
          </a:p>
        </p:txBody>
      </p:sp>
      <p:graphicFrame>
        <p:nvGraphicFramePr>
          <p:cNvPr id="2" name="对象 1">
            <a:hlinkClick r:id="" action="ppaction://ole?verb="/>
          </p:cNvPr>
          <p:cNvGraphicFramePr>
            <a:graphicFrameLocks noChangeAspect="1"/>
          </p:cNvGraphicFramePr>
          <p:nvPr/>
        </p:nvGraphicFramePr>
        <p:xfrm>
          <a:off x="7007860" y="3510280"/>
          <a:ext cx="1292860" cy="852805"/>
        </p:xfrm>
        <a:graphic>
          <a:graphicData uri="http://schemas.openxmlformats.org/presentationml/2006/ole">
            <mc:AlternateContent xmlns:mc="http://schemas.openxmlformats.org/markup-compatibility/2006">
              <mc:Choice xmlns:v="urn:schemas-microsoft-com:vml" Requires="v">
                <p:oleObj spid="_x0000_s1025" name="" r:id="rId1" imgW="596900" imgH="393700" progId="Equation.KSEE3">
                  <p:embed/>
                </p:oleObj>
              </mc:Choice>
              <mc:Fallback>
                <p:oleObj name="" r:id="rId1" imgW="596900" imgH="393700" progId="Equation.KSEE3">
                  <p:embed/>
                  <p:pic>
                    <p:nvPicPr>
                      <p:cNvPr id="0" name="图片 1024"/>
                      <p:cNvPicPr/>
                      <p:nvPr/>
                    </p:nvPicPr>
                    <p:blipFill>
                      <a:blip r:embed="rId2"/>
                      <a:stretch>
                        <a:fillRect/>
                      </a:stretch>
                    </p:blipFill>
                    <p:spPr>
                      <a:xfrm>
                        <a:off x="7007860" y="3510280"/>
                        <a:ext cx="1292860" cy="852805"/>
                      </a:xfrm>
                      <a:prstGeom prst="rect">
                        <a:avLst/>
                      </a:prstGeom>
                    </p:spPr>
                  </p:pic>
                </p:oleObj>
              </mc:Fallback>
            </mc:AlternateContent>
          </a:graphicData>
        </a:graphic>
      </p:graphicFrame>
      <p:sp>
        <p:nvSpPr>
          <p:cNvPr id="3" name="文本框 2"/>
          <p:cNvSpPr txBox="1"/>
          <p:nvPr/>
        </p:nvSpPr>
        <p:spPr>
          <a:xfrm>
            <a:off x="806450" y="925830"/>
            <a:ext cx="8337550" cy="2584450"/>
          </a:xfrm>
          <a:prstGeom prst="rect">
            <a:avLst/>
          </a:prstGeom>
          <a:noFill/>
        </p:spPr>
        <p:txBody>
          <a:bodyPr wrap="square" rtlCol="0">
            <a:spAutoFit/>
          </a:bodyPr>
          <a:p>
            <a:r>
              <a:rPr lang="zh-CN" altLang="en-US">
                <a:latin typeface="宋体" panose="02010600030101010101" pitchFamily="2" charset="-122"/>
                <a:ea typeface="宋体" panose="02010600030101010101" pitchFamily="2" charset="-122"/>
                <a:cs typeface="宋体" panose="02010600030101010101" pitchFamily="2" charset="-122"/>
              </a:rPr>
              <a:t>用下图所示的实验装置，观察双缝干涉图样</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双缝之间的距离是0.2</a:t>
            </a:r>
            <a:r>
              <a:rPr lang="en-US" altLang="zh-CN">
                <a:latin typeface="宋体" panose="02010600030101010101" pitchFamily="2" charset="-122"/>
                <a:ea typeface="宋体" panose="02010600030101010101" pitchFamily="2" charset="-122"/>
                <a:cs typeface="宋体" panose="02010600030101010101" pitchFamily="2" charset="-122"/>
              </a:rPr>
              <a:t>mm,</a:t>
            </a:r>
            <a:r>
              <a:rPr lang="zh-CN" altLang="en-US">
                <a:latin typeface="宋体" panose="02010600030101010101" pitchFamily="2" charset="-122"/>
                <a:ea typeface="宋体" panose="02010600030101010101" pitchFamily="2" charset="-122"/>
                <a:cs typeface="宋体" panose="02010600030101010101" pitchFamily="2" charset="-122"/>
              </a:rPr>
              <a:t>用的是绿色滤光片。在毛玻璃屏上可以看到绿色干涉条纹。</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rPr>
              <a:t>(1).</a:t>
            </a:r>
            <a:r>
              <a:rPr lang="zh-CN" altLang="en-US">
                <a:latin typeface="宋体" panose="02010600030101010101" pitchFamily="2" charset="-122"/>
                <a:ea typeface="宋体" panose="02010600030101010101" pitchFamily="2" charset="-122"/>
                <a:cs typeface="宋体" panose="02010600030101010101" pitchFamily="2" charset="-122"/>
              </a:rPr>
              <a:t>毛玻璃屏上的干涉条纹与双</a:t>
            </a:r>
            <a:r>
              <a:rPr lang="zh-CN" altLang="en-US">
                <a:latin typeface="宋体" panose="02010600030101010101" pitchFamily="2" charset="-122"/>
                <a:ea typeface="宋体" panose="02010600030101010101" pitchFamily="2" charset="-122"/>
                <a:cs typeface="宋体" panose="02010600030101010101" pitchFamily="2" charset="-122"/>
                <a:sym typeface="+mn-ea"/>
              </a:rPr>
              <a:t>缝</a:t>
            </a:r>
            <a:r>
              <a:rPr lang="zh-CN" altLang="en-US">
                <a:latin typeface="宋体" panose="02010600030101010101" pitchFamily="2" charset="-122"/>
                <a:ea typeface="宋体" panose="02010600030101010101" pitchFamily="2" charset="-122"/>
                <a:cs typeface="宋体" panose="02010600030101010101" pitchFamily="2" charset="-122"/>
              </a:rPr>
              <a:t>垂直还是平行</a:t>
            </a:r>
            <a:r>
              <a:rPr lang="en-US" altLang="zh-CN">
                <a:latin typeface="宋体" panose="02010600030101010101" pitchFamily="2" charset="-122"/>
                <a:ea typeface="宋体" panose="02010600030101010101" pitchFamily="2" charset="-122"/>
                <a:cs typeface="宋体" panose="02010600030101010101" pitchFamily="2" charset="-122"/>
              </a:rPr>
              <a:t>?</a:t>
            </a:r>
            <a:endParaRPr lang="en-US" altLang="zh-CN">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rPr>
              <a:t>(2).</a:t>
            </a:r>
            <a:r>
              <a:rPr lang="zh-CN" altLang="en-US">
                <a:latin typeface="宋体" panose="02010600030101010101" pitchFamily="2" charset="-122"/>
                <a:ea typeface="宋体" panose="02010600030101010101" pitchFamily="2" charset="-122"/>
                <a:cs typeface="宋体" panose="02010600030101010101" pitchFamily="2" charset="-122"/>
              </a:rPr>
              <a:t>如果把毛玻璃屏向远离双</a:t>
            </a:r>
            <a:r>
              <a:rPr lang="zh-CN" altLang="en-US">
                <a:latin typeface="宋体" panose="02010600030101010101" pitchFamily="2" charset="-122"/>
                <a:ea typeface="宋体" panose="02010600030101010101" pitchFamily="2" charset="-122"/>
                <a:cs typeface="宋体" panose="02010600030101010101" pitchFamily="2" charset="-122"/>
                <a:sym typeface="+mn-ea"/>
              </a:rPr>
              <a:t>缝</a:t>
            </a:r>
            <a:r>
              <a:rPr lang="zh-CN" altLang="en-US">
                <a:latin typeface="宋体" panose="02010600030101010101" pitchFamily="2" charset="-122"/>
                <a:ea typeface="宋体" panose="02010600030101010101" pitchFamily="2" charset="-122"/>
                <a:cs typeface="宋体" panose="02010600030101010101" pitchFamily="2" charset="-122"/>
              </a:rPr>
              <a:t>的方向移动</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相邻两亮条纹中心的距离如何变化？</a:t>
            </a:r>
            <a:r>
              <a:rPr lang="en-US" altLang="zh-CN">
                <a:latin typeface="宋体" panose="02010600030101010101" pitchFamily="2" charset="-122"/>
                <a:ea typeface="宋体" panose="02010600030101010101" pitchFamily="2" charset="-122"/>
                <a:cs typeface="宋体" panose="02010600030101010101" pitchFamily="2" charset="-122"/>
                <a:sym typeface="+mn-ea"/>
              </a:rPr>
              <a:t>(3).</a:t>
            </a:r>
            <a:r>
              <a:rPr lang="zh-CN" altLang="en-US">
                <a:latin typeface="宋体" panose="02010600030101010101" pitchFamily="2" charset="-122"/>
                <a:ea typeface="宋体" panose="02010600030101010101" pitchFamily="2" charset="-122"/>
                <a:cs typeface="宋体" panose="02010600030101010101" pitchFamily="2" charset="-122"/>
              </a:rPr>
              <a:t>把绿色滤光片换为红色</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相邻两个亮条纹中心的距离增大了。这说明哪种色光的波长较长</a:t>
            </a:r>
            <a:r>
              <a:rPr lang="en-US" altLang="zh-CN">
                <a:latin typeface="宋体" panose="02010600030101010101" pitchFamily="2" charset="-122"/>
                <a:ea typeface="宋体" panose="02010600030101010101" pitchFamily="2" charset="-122"/>
                <a:cs typeface="宋体" panose="02010600030101010101" pitchFamily="2" charset="-122"/>
              </a:rPr>
              <a:t>?</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sym typeface="+mn-ea"/>
              </a:rPr>
              <a:t>(4).</a:t>
            </a:r>
            <a:r>
              <a:rPr lang="zh-CN" altLang="en-US">
                <a:latin typeface="宋体" panose="02010600030101010101" pitchFamily="2" charset="-122"/>
                <a:ea typeface="宋体" panose="02010600030101010101" pitchFamily="2" charset="-122"/>
                <a:cs typeface="宋体" panose="02010600030101010101" pitchFamily="2" charset="-122"/>
              </a:rPr>
              <a:t>如果改用间距为</a:t>
            </a:r>
            <a:r>
              <a:rPr lang="en-US" altLang="zh-CN">
                <a:latin typeface="宋体" panose="02010600030101010101" pitchFamily="2" charset="-122"/>
                <a:ea typeface="宋体" panose="02010600030101010101" pitchFamily="2" charset="-122"/>
                <a:cs typeface="宋体" panose="02010600030101010101" pitchFamily="2" charset="-122"/>
              </a:rPr>
              <a:t>0.3mm</a:t>
            </a:r>
            <a:r>
              <a:rPr lang="zh-CN" altLang="en-US">
                <a:latin typeface="宋体" panose="02010600030101010101" pitchFamily="2" charset="-122"/>
                <a:ea typeface="宋体" panose="02010600030101010101" pitchFamily="2" charset="-122"/>
                <a:cs typeface="宋体" panose="02010600030101010101" pitchFamily="2" charset="-122"/>
              </a:rPr>
              <a:t>的双</a:t>
            </a:r>
            <a:r>
              <a:rPr lang="zh-CN" altLang="en-US">
                <a:latin typeface="宋体" panose="02010600030101010101" pitchFamily="2" charset="-122"/>
                <a:ea typeface="宋体" panose="02010600030101010101" pitchFamily="2" charset="-122"/>
                <a:cs typeface="宋体" panose="02010600030101010101" pitchFamily="2" charset="-122"/>
                <a:sym typeface="+mn-ea"/>
              </a:rPr>
              <a:t>缝</a:t>
            </a:r>
            <a:r>
              <a:rPr lang="en-US" altLang="zh-CN">
                <a:latin typeface="宋体" panose="02010600030101010101" pitchFamily="2" charset="-122"/>
                <a:ea typeface="宋体" panose="02010600030101010101" pitchFamily="2" charset="-122"/>
                <a:cs typeface="宋体" panose="02010600030101010101" pitchFamily="2" charset="-122"/>
                <a:sym typeface="+mn-ea"/>
              </a:rPr>
              <a:t>,</a:t>
            </a:r>
            <a:r>
              <a:rPr lang="zh-CN" altLang="en-US">
                <a:latin typeface="宋体" panose="02010600030101010101" pitchFamily="2" charset="-122"/>
                <a:ea typeface="宋体" panose="02010600030101010101" pitchFamily="2" charset="-122"/>
                <a:cs typeface="宋体" panose="02010600030101010101" pitchFamily="2" charset="-122"/>
              </a:rPr>
              <a:t>相邻两个亮条纹中心的距离有什么变化？</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en-US" altLang="zh-CN">
                <a:latin typeface="宋体" panose="02010600030101010101" pitchFamily="2" charset="-122"/>
                <a:ea typeface="宋体" panose="02010600030101010101" pitchFamily="2" charset="-122"/>
                <a:cs typeface="宋体" panose="02010600030101010101" pitchFamily="2" charset="-122"/>
                <a:sym typeface="+mn-ea"/>
              </a:rPr>
              <a:t>(5).</a:t>
            </a:r>
            <a:r>
              <a:rPr lang="zh-CN" altLang="en-US">
                <a:latin typeface="宋体" panose="02010600030101010101" pitchFamily="2" charset="-122"/>
                <a:ea typeface="宋体" panose="02010600030101010101" pitchFamily="2" charset="-122"/>
                <a:cs typeface="宋体" panose="02010600030101010101" pitchFamily="2" charset="-122"/>
              </a:rPr>
              <a:t>如果把灯泡与双</a:t>
            </a:r>
            <a:r>
              <a:rPr lang="zh-CN" altLang="en-US">
                <a:latin typeface="宋体" panose="02010600030101010101" pitchFamily="2" charset="-122"/>
                <a:ea typeface="宋体" panose="02010600030101010101" pitchFamily="2" charset="-122"/>
                <a:cs typeface="宋体" panose="02010600030101010101" pitchFamily="2" charset="-122"/>
                <a:sym typeface="+mn-ea"/>
              </a:rPr>
              <a:t>缝之</a:t>
            </a:r>
            <a:r>
              <a:rPr lang="zh-CN" altLang="en-US">
                <a:latin typeface="宋体" panose="02010600030101010101" pitchFamily="2" charset="-122"/>
                <a:ea typeface="宋体" panose="02010600030101010101" pitchFamily="2" charset="-122"/>
                <a:cs typeface="宋体" panose="02010600030101010101" pitchFamily="2" charset="-122"/>
              </a:rPr>
              <a:t>间的单缝向双</a:t>
            </a:r>
            <a:r>
              <a:rPr lang="zh-CN" altLang="en-US">
                <a:latin typeface="宋体" panose="02010600030101010101" pitchFamily="2" charset="-122"/>
                <a:ea typeface="宋体" panose="02010600030101010101" pitchFamily="2" charset="-122"/>
                <a:cs typeface="宋体" panose="02010600030101010101" pitchFamily="2" charset="-122"/>
                <a:sym typeface="+mn-ea"/>
              </a:rPr>
              <a:t>缝</a:t>
            </a:r>
            <a:r>
              <a:rPr lang="zh-CN" altLang="en-US">
                <a:latin typeface="宋体" panose="02010600030101010101" pitchFamily="2" charset="-122"/>
                <a:ea typeface="宋体" panose="02010600030101010101" pitchFamily="2" charset="-122"/>
                <a:cs typeface="宋体" panose="02010600030101010101" pitchFamily="2" charset="-122"/>
              </a:rPr>
              <a:t>移近</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相邻两条亮条纹中心的距离是否变化</a:t>
            </a:r>
            <a:r>
              <a:rPr lang="en-US" altLang="zh-CN">
                <a:latin typeface="宋体" panose="02010600030101010101" pitchFamily="2" charset="-122"/>
                <a:ea typeface="宋体" panose="02010600030101010101" pitchFamily="2" charset="-122"/>
                <a:cs typeface="宋体" panose="02010600030101010101" pitchFamily="2" charset="-122"/>
              </a:rPr>
              <a:t>?</a:t>
            </a:r>
            <a:endParaRPr lang="en-US" altLang="zh-CN">
              <a:latin typeface="宋体" panose="02010600030101010101" pitchFamily="2" charset="-122"/>
              <a:ea typeface="宋体" panose="02010600030101010101" pitchFamily="2" charset="-122"/>
              <a:cs typeface="宋体" panose="02010600030101010101" pitchFamily="2" charset="-122"/>
            </a:endParaRPr>
          </a:p>
        </p:txBody>
      </p:sp>
      <p:grpSp>
        <p:nvGrpSpPr>
          <p:cNvPr id="7171" name="组合 1281"/>
          <p:cNvGrpSpPr/>
          <p:nvPr/>
        </p:nvGrpSpPr>
        <p:grpSpPr>
          <a:xfrm>
            <a:off x="1548130" y="3321050"/>
            <a:ext cx="4977765" cy="1539875"/>
            <a:chOff x="1074" y="874"/>
            <a:chExt cx="26115" cy="11558"/>
          </a:xfrm>
        </p:grpSpPr>
        <p:pic>
          <p:nvPicPr>
            <p:cNvPr id="7172" name="图片 1278"/>
            <p:cNvPicPr>
              <a:picLocks noChangeAspect="1"/>
            </p:cNvPicPr>
            <p:nvPr/>
          </p:nvPicPr>
          <p:blipFill>
            <a:blip r:embed="rId3"/>
            <a:stretch>
              <a:fillRect/>
            </a:stretch>
          </p:blipFill>
          <p:spPr>
            <a:xfrm>
              <a:off x="1074" y="874"/>
              <a:ext cx="26115" cy="11558"/>
            </a:xfrm>
            <a:prstGeom prst="rect">
              <a:avLst/>
            </a:prstGeom>
            <a:noFill/>
            <a:ln w="9525">
              <a:noFill/>
            </a:ln>
          </p:spPr>
        </p:pic>
        <p:sp>
          <p:nvSpPr>
            <p:cNvPr id="7173" name="文本框 1279"/>
            <p:cNvSpPr txBox="1"/>
            <p:nvPr/>
          </p:nvSpPr>
          <p:spPr>
            <a:xfrm>
              <a:off x="3709" y="875"/>
              <a:ext cx="3804" cy="2121"/>
            </a:xfrm>
            <a:prstGeom prst="rect">
              <a:avLst/>
            </a:prstGeom>
            <a:noFill/>
            <a:ln w="6350">
              <a:noFill/>
            </a:ln>
          </p:spPr>
          <p:txBody>
            <a:bodyPr wrap="square" lIns="0" tIns="0" rIns="0" bIns="0" anchor="t"/>
            <a:p>
              <a:pPr algn="just">
                <a:buSzTx/>
              </a:pPr>
              <a:r>
                <a:rPr lang="zh-CN" altLang="en-US" sz="1050">
                  <a:solidFill>
                    <a:srgbClr val="FFFFFF"/>
                  </a:solidFill>
                  <a:latin typeface="Calibri" panose="020F0502020204030204" charset="0"/>
                  <a:ea typeface="宋体" panose="02010600030101010101" pitchFamily="2" charset="-122"/>
                </a:rPr>
                <a:t>滤光片</a:t>
              </a:r>
              <a:endParaRPr lang="zh-CN" altLang="en-US" sz="1050">
                <a:solidFill>
                  <a:srgbClr val="FFFFFF"/>
                </a:solidFill>
                <a:latin typeface="Calibri" panose="020F0502020204030204" charset="0"/>
                <a:ea typeface="宋体" panose="02010600030101010101" pitchFamily="2" charset="-122"/>
              </a:endParaRPr>
            </a:p>
          </p:txBody>
        </p:sp>
        <p:sp>
          <p:nvSpPr>
            <p:cNvPr id="7174" name="直接连接符 1280"/>
            <p:cNvSpPr/>
            <p:nvPr/>
          </p:nvSpPr>
          <p:spPr>
            <a:xfrm>
              <a:off x="4681" y="1901"/>
              <a:ext cx="293" cy="2195"/>
            </a:xfrm>
            <a:prstGeom prst="line">
              <a:avLst/>
            </a:prstGeom>
            <a:ln w="9525" cap="flat" cmpd="sng">
              <a:solidFill>
                <a:srgbClr val="FFFFFF"/>
              </a:solidFill>
              <a:prstDash val="solid"/>
              <a:round/>
              <a:headEnd type="none" w="med" len="med"/>
              <a:tailEnd type="none" w="med" len="med"/>
            </a:ln>
          </p:spPr>
          <p:txBody>
            <a:bodyPr wrap="square" lIns="68580" tIns="34290" rIns="68580" bIns="34290" anchor="t"/>
            <a:p>
              <a:endParaRPr lang="zh-CN" altLang="en-US" sz="1350">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title"/>
          </p:nvPr>
        </p:nvSpPr>
        <p:spPr>
          <a:xfrm>
            <a:off x="1184672" y="86916"/>
            <a:ext cx="6172200" cy="857250"/>
          </a:xfrm>
        </p:spPr>
        <p:txBody>
          <a:bodyPr vert="horz" wrap="square" lIns="68580" tIns="34290" rIns="68580" bIns="34290" anchor="ctr"/>
          <a:p>
            <a:pPr algn="l"/>
            <a:r>
              <a:rPr lang="zh-CN" altLang="en-US" sz="2700" b="1" dirty="0">
                <a:latin typeface="隶书" pitchFamily="49" charset="-122"/>
                <a:ea typeface="隶书" pitchFamily="49" charset="-122"/>
              </a:rPr>
              <a:t>二、衍射</a:t>
            </a:r>
            <a:endParaRPr lang="zh-CN" altLang="en-US" sz="2700" b="1" dirty="0">
              <a:latin typeface="隶书" pitchFamily="49" charset="-122"/>
              <a:ea typeface="隶书" pitchFamily="49" charset="-122"/>
            </a:endParaRPr>
          </a:p>
        </p:txBody>
      </p:sp>
      <p:sp>
        <p:nvSpPr>
          <p:cNvPr id="4" name="Rectangle 3"/>
          <p:cNvSpPr txBox="1">
            <a:spLocks noChangeArrowheads="1"/>
          </p:cNvSpPr>
          <p:nvPr/>
        </p:nvSpPr>
        <p:spPr>
          <a:xfrm>
            <a:off x="987425" y="760730"/>
            <a:ext cx="7014210" cy="4286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a:pPr>
            <a:r>
              <a:rPr kumimoji="0" lang="zh-CN" altLang="en-US" sz="2100" b="0" i="0" u="none" strike="noStrike" kern="1200" cap="none" spc="0" normalizeH="0" baseline="0" noProof="0" dirty="0">
                <a:ln>
                  <a:noFill/>
                </a:ln>
                <a:solidFill>
                  <a:schemeClr val="tx1"/>
                </a:solidFill>
                <a:effectLst/>
                <a:uLnTx/>
                <a:uFillTx/>
                <a:latin typeface="隶书" pitchFamily="49" charset="-122"/>
                <a:ea typeface="隶书" pitchFamily="49" charset="-122"/>
                <a:cs typeface="隶书" pitchFamily="49" charset="-122"/>
              </a:rPr>
              <a:t>问题：</a:t>
            </a:r>
            <a:r>
              <a:rPr kumimoji="0" lang="en-US" sz="2100" b="0" i="0" u="none" strike="noStrike" kern="1200" cap="none" spc="0" normalizeH="0" baseline="0" noProof="0" dirty="0">
                <a:ln>
                  <a:noFill/>
                </a:ln>
                <a:solidFill>
                  <a:schemeClr val="tx1"/>
                </a:solidFill>
                <a:effectLst/>
                <a:uLnTx/>
                <a:uFillTx/>
                <a:latin typeface="隶书" pitchFamily="49" charset="-122"/>
                <a:ea typeface="隶书" pitchFamily="49" charset="-122"/>
                <a:cs typeface="隶书" pitchFamily="49" charset="-122"/>
              </a:rPr>
              <a:t>1.</a:t>
            </a:r>
            <a:r>
              <a:rPr kumimoji="0" lang="zh-CN" altLang="en-US" sz="2100" b="0" i="0" u="none" strike="noStrike" kern="1200" cap="none" spc="0" normalizeH="0" baseline="0" noProof="0" dirty="0">
                <a:ln>
                  <a:noFill/>
                </a:ln>
                <a:solidFill>
                  <a:schemeClr val="tx1"/>
                </a:solidFill>
                <a:effectLst/>
                <a:uLnTx/>
                <a:uFillTx/>
                <a:latin typeface="隶书" pitchFamily="49" charset="-122"/>
                <a:ea typeface="隶书" pitchFamily="49" charset="-122"/>
                <a:cs typeface="隶书" pitchFamily="49" charset="-122"/>
              </a:rPr>
              <a:t>与光的直线传播矛盾吗？</a:t>
            </a:r>
            <a:r>
              <a:rPr kumimoji="0" lang="en-US" altLang="zh-CN" sz="2100" b="1" i="0" u="none" strike="noStrike" kern="1200" cap="none" spc="0" normalizeH="0" baseline="0" noProof="0" dirty="0">
                <a:ln>
                  <a:noFill/>
                </a:ln>
                <a:solidFill>
                  <a:schemeClr val="tx1"/>
                </a:solidFill>
                <a:effectLst/>
                <a:uLnTx/>
                <a:uFillTx/>
                <a:latin typeface="隶书" pitchFamily="49" charset="-122"/>
                <a:ea typeface="隶书" pitchFamily="49" charset="-122"/>
                <a:cs typeface="隶书" pitchFamily="49" charset="-122"/>
              </a:rPr>
              <a:t> </a:t>
            </a:r>
            <a:r>
              <a:rPr kumimoji="0" lang="en-US" altLang="zh-CN" sz="2100" i="0" u="none" strike="noStrike" kern="1200" cap="none" spc="0" normalizeH="0" baseline="0" noProof="0" dirty="0">
                <a:ln>
                  <a:noFill/>
                </a:ln>
                <a:solidFill>
                  <a:schemeClr val="tx1"/>
                </a:solidFill>
                <a:effectLst/>
                <a:uLnTx/>
                <a:uFillTx/>
                <a:latin typeface="隶书" pitchFamily="49" charset="-122"/>
                <a:ea typeface="隶书" pitchFamily="49" charset="-122"/>
                <a:cs typeface="隶书" pitchFamily="49" charset="-122"/>
              </a:rPr>
              <a:t> </a:t>
            </a:r>
            <a:endParaRPr kumimoji="0" lang="zh-CN" altLang="en-US" sz="2100" i="0" u="none" strike="noStrike" kern="1200" cap="none" spc="0" normalizeH="0" baseline="0" noProof="0" dirty="0">
              <a:ln>
                <a:noFill/>
              </a:ln>
              <a:solidFill>
                <a:schemeClr val="tx1"/>
              </a:solidFill>
              <a:effectLst/>
              <a:uLnTx/>
              <a:uFillTx/>
              <a:latin typeface="隶书" pitchFamily="49" charset="-122"/>
              <a:ea typeface="隶书" pitchFamily="49" charset="-122"/>
              <a:cs typeface="隶书" pitchFamily="49" charset="-122"/>
            </a:endParaRPr>
          </a:p>
        </p:txBody>
      </p:sp>
      <p:grpSp>
        <p:nvGrpSpPr>
          <p:cNvPr id="18435" name="组合 5"/>
          <p:cNvGrpSpPr/>
          <p:nvPr/>
        </p:nvGrpSpPr>
        <p:grpSpPr>
          <a:xfrm>
            <a:off x="2424271" y="2574528"/>
            <a:ext cx="2133600" cy="1257300"/>
            <a:chOff x="5232073" y="2017407"/>
            <a:chExt cx="2845099" cy="1676508"/>
          </a:xfrm>
        </p:grpSpPr>
        <p:grpSp>
          <p:nvGrpSpPr>
            <p:cNvPr id="18436" name="Group 4"/>
            <p:cNvGrpSpPr/>
            <p:nvPr/>
          </p:nvGrpSpPr>
          <p:grpSpPr>
            <a:xfrm>
              <a:off x="6057573" y="2532394"/>
              <a:ext cx="522552" cy="1161521"/>
              <a:chOff x="1222" y="1669"/>
              <a:chExt cx="474" cy="1054"/>
            </a:xfrm>
          </p:grpSpPr>
          <p:grpSp>
            <p:nvGrpSpPr>
              <p:cNvPr id="18437" name="Group 5"/>
              <p:cNvGrpSpPr/>
              <p:nvPr/>
            </p:nvGrpSpPr>
            <p:grpSpPr>
              <a:xfrm>
                <a:off x="1222" y="1669"/>
                <a:ext cx="474" cy="1054"/>
                <a:chOff x="1954" y="2016"/>
                <a:chExt cx="542" cy="1207"/>
              </a:xfrm>
            </p:grpSpPr>
            <p:sp>
              <p:nvSpPr>
                <p:cNvPr id="19" name="AutoShape 6"/>
                <p:cNvSpPr>
                  <a:spLocks noChangeArrowheads="1"/>
                </p:cNvSpPr>
                <p:nvPr/>
              </p:nvSpPr>
              <p:spPr bwMode="auto">
                <a:xfrm rot="5400000">
                  <a:off x="1586" y="2307"/>
                  <a:ext cx="1201" cy="529"/>
                </a:xfrm>
                <a:prstGeom prst="parallelogram">
                  <a:avLst>
                    <a:gd name="adj" fmla="val 39194"/>
                  </a:avLst>
                </a:prstGeom>
                <a:solidFill>
                  <a:schemeClr val="tx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 name="AutoShape 7"/>
                <p:cNvSpPr>
                  <a:spLocks noChangeArrowheads="1"/>
                </p:cNvSpPr>
                <p:nvPr/>
              </p:nvSpPr>
              <p:spPr bwMode="auto">
                <a:xfrm rot="5400000">
                  <a:off x="1573" y="2313"/>
                  <a:ext cx="1201" cy="529"/>
                </a:xfrm>
                <a:prstGeom prst="parallelogram">
                  <a:avLst>
                    <a:gd name="adj" fmla="val 39194"/>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8440" name="Group 8"/>
              <p:cNvGrpSpPr>
                <a:grpSpLocks noChangeAspect="1"/>
              </p:cNvGrpSpPr>
              <p:nvPr/>
            </p:nvGrpSpPr>
            <p:grpSpPr>
              <a:xfrm>
                <a:off x="1423" y="2101"/>
                <a:ext cx="27" cy="217"/>
                <a:chOff x="4272" y="1090"/>
                <a:chExt cx="116" cy="1406"/>
              </a:xfrm>
            </p:grpSpPr>
            <p:sp>
              <p:nvSpPr>
                <p:cNvPr id="17" name="AutoShape 9"/>
                <p:cNvSpPr>
                  <a:spLocks noChangeAspect="1" noChangeArrowheads="1"/>
                </p:cNvSpPr>
                <p:nvPr/>
              </p:nvSpPr>
              <p:spPr bwMode="auto">
                <a:xfrm rot="5400000">
                  <a:off x="3590" y="1701"/>
                  <a:ext cx="1391" cy="111"/>
                </a:xfrm>
                <a:prstGeom prst="parallelogram">
                  <a:avLst>
                    <a:gd name="adj" fmla="val 50000"/>
                  </a:avLst>
                </a:prstGeom>
                <a:solidFill>
                  <a:srgbClr val="C0C0C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 name="Freeform 10"/>
                <p:cNvSpPr>
                  <a:spLocks noChangeAspect="1"/>
                </p:cNvSpPr>
                <p:nvPr/>
              </p:nvSpPr>
              <p:spPr bwMode="auto">
                <a:xfrm>
                  <a:off x="4281" y="1088"/>
                  <a:ext cx="93" cy="1391"/>
                </a:xfrm>
                <a:custGeom>
                  <a:avLst/>
                  <a:gdLst>
                    <a:gd name="T0" fmla="*/ 0 w 96"/>
                    <a:gd name="T1" fmla="*/ 0 h 1392"/>
                    <a:gd name="T2" fmla="*/ 0 w 96"/>
                    <a:gd name="T3" fmla="*/ 1344 h 1392"/>
                    <a:gd name="T4" fmla="*/ 96 w 96"/>
                    <a:gd name="T5" fmla="*/ 1392 h 1392"/>
                    <a:gd name="T6" fmla="*/ 0 60000 65536"/>
                    <a:gd name="T7" fmla="*/ 0 60000 65536"/>
                    <a:gd name="T8" fmla="*/ 0 60000 65536"/>
                  </a:gdLst>
                  <a:ahLst/>
                  <a:cxnLst>
                    <a:cxn ang="T6">
                      <a:pos x="T0" y="T1"/>
                    </a:cxn>
                    <a:cxn ang="T7">
                      <a:pos x="T2" y="T3"/>
                    </a:cxn>
                    <a:cxn ang="T8">
                      <a:pos x="T4" y="T5"/>
                    </a:cxn>
                  </a:cxnLst>
                  <a:rect l="0" t="0" r="r" b="b"/>
                  <a:pathLst>
                    <a:path w="96" h="1392">
                      <a:moveTo>
                        <a:pt x="0" y="0"/>
                      </a:moveTo>
                      <a:lnTo>
                        <a:pt x="0" y="1344"/>
                      </a:lnTo>
                      <a:lnTo>
                        <a:pt x="96" y="1392"/>
                      </a:lnTo>
                    </a:path>
                  </a:pathLst>
                </a:custGeom>
                <a:noFill/>
                <a:ln w="1905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grpSp>
          <p:nvGrpSpPr>
            <p:cNvPr id="18443" name="Group 11"/>
            <p:cNvGrpSpPr/>
            <p:nvPr/>
          </p:nvGrpSpPr>
          <p:grpSpPr>
            <a:xfrm>
              <a:off x="5232073" y="3184591"/>
              <a:ext cx="1062302" cy="415396"/>
              <a:chOff x="938" y="2132"/>
              <a:chExt cx="964" cy="377"/>
            </a:xfrm>
          </p:grpSpPr>
          <p:sp>
            <p:nvSpPr>
              <p:cNvPr id="13" name="Line 12"/>
              <p:cNvSpPr>
                <a:spLocks noChangeShapeType="1"/>
              </p:cNvSpPr>
              <p:nvPr/>
            </p:nvSpPr>
            <p:spPr bwMode="auto">
              <a:xfrm flipH="1">
                <a:off x="1197" y="2286"/>
                <a:ext cx="316" cy="124"/>
              </a:xfrm>
              <a:prstGeom prst="line">
                <a:avLst/>
              </a:prstGeom>
              <a:noFill/>
              <a:ln w="28575">
                <a:solidFill>
                  <a:srgbClr val="FF3300"/>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Line 13"/>
              <p:cNvSpPr>
                <a:spLocks noChangeShapeType="1"/>
              </p:cNvSpPr>
              <p:nvPr/>
            </p:nvSpPr>
            <p:spPr bwMode="auto">
              <a:xfrm flipH="1">
                <a:off x="938" y="2132"/>
                <a:ext cx="964" cy="379"/>
              </a:xfrm>
              <a:prstGeom prst="line">
                <a:avLst/>
              </a:prstGeom>
              <a:noFill/>
              <a:ln w="28575">
                <a:solidFill>
                  <a:srgbClr val="FF33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18446" name="Group 15"/>
            <p:cNvGrpSpPr/>
            <p:nvPr/>
          </p:nvGrpSpPr>
          <p:grpSpPr>
            <a:xfrm>
              <a:off x="6672234" y="2017407"/>
              <a:ext cx="1404938" cy="1518336"/>
              <a:chOff x="2996" y="254"/>
              <a:chExt cx="1276" cy="1235"/>
            </a:xfrm>
          </p:grpSpPr>
          <p:graphicFrame>
            <p:nvGraphicFramePr>
              <p:cNvPr id="18447" name="Object 16"/>
              <p:cNvGraphicFramePr>
                <a:graphicFrameLocks noChangeAspect="1"/>
              </p:cNvGraphicFramePr>
              <p:nvPr/>
            </p:nvGraphicFramePr>
            <p:xfrm>
              <a:off x="3031" y="501"/>
              <a:ext cx="1200" cy="739"/>
            </p:xfrm>
            <a:graphic>
              <a:graphicData uri="http://schemas.openxmlformats.org/presentationml/2006/ole">
                <mc:AlternateContent xmlns:mc="http://schemas.openxmlformats.org/markup-compatibility/2006">
                  <mc:Choice xmlns:v="urn:schemas-microsoft-com:vml" Requires="v">
                    <p:oleObj spid="_x0000_s3076" name="" r:id="rId1" imgW="4394200" imgH="2705100" progId="Photoshop.Image.7">
                      <p:embed/>
                    </p:oleObj>
                  </mc:Choice>
                  <mc:Fallback>
                    <p:oleObj name="" r:id="rId1" imgW="4394200" imgH="2705100" progId="Photoshop.Image.7">
                      <p:embed/>
                      <p:pic>
                        <p:nvPicPr>
                          <p:cNvPr id="0" name="图片 3075"/>
                          <p:cNvPicPr/>
                          <p:nvPr/>
                        </p:nvPicPr>
                        <p:blipFill>
                          <a:blip r:embed="rId2">
                            <a:clrChange>
                              <a:clrFrom>
                                <a:srgbClr val="FFFFFF"/>
                              </a:clrFrom>
                              <a:clrTo>
                                <a:srgbClr val="FFFFFF">
                                  <a:alpha val="0"/>
                                </a:srgbClr>
                              </a:clrTo>
                            </a:clrChange>
                            <a:lum contrast="11998"/>
                          </a:blip>
                          <a:stretch>
                            <a:fillRect/>
                          </a:stretch>
                        </p:blipFill>
                        <p:spPr>
                          <a:xfrm>
                            <a:off x="3031" y="501"/>
                            <a:ext cx="1200" cy="739"/>
                          </a:xfrm>
                          <a:prstGeom prst="rect">
                            <a:avLst/>
                          </a:prstGeom>
                          <a:noFill/>
                          <a:ln w="38100">
                            <a:noFill/>
                            <a:miter/>
                          </a:ln>
                        </p:spPr>
                      </p:pic>
                    </p:oleObj>
                  </mc:Fallback>
                </mc:AlternateContent>
              </a:graphicData>
            </a:graphic>
          </p:graphicFrame>
          <p:sp>
            <p:nvSpPr>
              <p:cNvPr id="11" name="AutoShape 17"/>
              <p:cNvSpPr>
                <a:spLocks noChangeArrowheads="1"/>
              </p:cNvSpPr>
              <p:nvPr/>
            </p:nvSpPr>
            <p:spPr bwMode="auto">
              <a:xfrm rot="5400000">
                <a:off x="3270" y="-20"/>
                <a:ext cx="700" cy="1250"/>
              </a:xfrm>
              <a:prstGeom prst="parallelogram">
                <a:avLst>
                  <a:gd name="adj" fmla="val 65000"/>
                </a:avLst>
              </a:prstGeom>
              <a:solidFill>
                <a:srgbClr val="2929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2" name="AutoShape 18"/>
              <p:cNvSpPr>
                <a:spLocks noChangeArrowheads="1"/>
              </p:cNvSpPr>
              <p:nvPr/>
            </p:nvSpPr>
            <p:spPr bwMode="auto">
              <a:xfrm rot="5400000">
                <a:off x="3260" y="477"/>
                <a:ext cx="700" cy="1249"/>
              </a:xfrm>
              <a:prstGeom prst="parallelogram">
                <a:avLst>
                  <a:gd name="adj" fmla="val 65000"/>
                </a:avLst>
              </a:prstGeom>
              <a:solidFill>
                <a:srgbClr val="29292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sp>
        <p:nvSpPr>
          <p:cNvPr id="18450" name="文本框 1"/>
          <p:cNvSpPr txBox="1"/>
          <p:nvPr/>
        </p:nvSpPr>
        <p:spPr>
          <a:xfrm>
            <a:off x="2077561" y="1189435"/>
            <a:ext cx="3494485" cy="1383665"/>
          </a:xfrm>
          <a:prstGeom prst="rect">
            <a:avLst/>
          </a:prstGeom>
          <a:noFill/>
          <a:ln w="9525">
            <a:noFill/>
          </a:ln>
        </p:spPr>
        <p:txBody>
          <a:bodyPr wrap="square" anchor="t">
            <a:spAutoFit/>
          </a:bodyPr>
          <a:p>
            <a:r>
              <a:rPr lang="en-US" sz="2100" dirty="0">
                <a:latin typeface="隶书" pitchFamily="49" charset="-122"/>
                <a:ea typeface="隶书" pitchFamily="49" charset="-122"/>
              </a:rPr>
              <a:t>2.</a:t>
            </a:r>
            <a:r>
              <a:rPr lang="zh-CN" altLang="en-US" sz="2100" dirty="0">
                <a:latin typeface="隶书" pitchFamily="49" charset="-122"/>
                <a:ea typeface="隶书" pitchFamily="49" charset="-122"/>
              </a:rPr>
              <a:t>结合图</a:t>
            </a:r>
            <a:r>
              <a:rPr lang="en-US" altLang="zh-CN" sz="2100" dirty="0">
                <a:latin typeface="隶书" pitchFamily="49" charset="-122"/>
                <a:ea typeface="隶书" pitchFamily="49" charset="-122"/>
              </a:rPr>
              <a:t>13.5-2</a:t>
            </a:r>
            <a:r>
              <a:rPr lang="zh-CN" altLang="en-US" sz="2100" dirty="0">
                <a:latin typeface="隶书" pitchFamily="49" charset="-122"/>
                <a:ea typeface="隶书" pitchFamily="49" charset="-122"/>
              </a:rPr>
              <a:t>，</a:t>
            </a:r>
            <a:r>
              <a:rPr lang="zh-CN" altLang="zh-CN" sz="2100" dirty="0">
                <a:latin typeface="隶书" pitchFamily="49" charset="-122"/>
                <a:ea typeface="隶书" pitchFamily="49" charset="-122"/>
              </a:rPr>
              <a:t>在单缝衍射中，采用什么措施，可以增加衍射条纹的宽度？</a:t>
            </a:r>
            <a:endParaRPr lang="zh-CN" altLang="zh-CN" sz="2100" dirty="0">
              <a:latin typeface="Arial" panose="020B0604020202020204" pitchFamily="34" charset="0"/>
              <a:ea typeface="宋体" panose="02010600030101010101" pitchFamily="2" charset="-122"/>
            </a:endParaRPr>
          </a:p>
          <a:p>
            <a:endParaRPr lang="zh-CN" altLang="en-US" sz="2100">
              <a:latin typeface="Arial" panose="020B0604020202020204" pitchFamily="34" charset="0"/>
              <a:ea typeface="宋体" panose="02010600030101010101" pitchFamily="2" charset="-122"/>
            </a:endParaRPr>
          </a:p>
        </p:txBody>
      </p:sp>
      <p:pic>
        <p:nvPicPr>
          <p:cNvPr id="18451" name="图片 1289"/>
          <p:cNvPicPr>
            <a:picLocks noChangeAspect="1"/>
          </p:cNvPicPr>
          <p:nvPr/>
        </p:nvPicPr>
        <p:blipFill>
          <a:blip r:embed="rId3"/>
          <a:stretch>
            <a:fillRect/>
          </a:stretch>
        </p:blipFill>
        <p:spPr>
          <a:xfrm>
            <a:off x="6039882" y="766842"/>
            <a:ext cx="2425303" cy="2453878"/>
          </a:xfrm>
          <a:prstGeom prst="rect">
            <a:avLst/>
          </a:prstGeom>
          <a:noFill/>
          <a:ln w="9525">
            <a:noFill/>
          </a:ln>
        </p:spPr>
      </p:pic>
      <p:cxnSp>
        <p:nvCxnSpPr>
          <p:cNvPr id="2" name="直接箭头连接符 1"/>
          <p:cNvCxnSpPr/>
          <p:nvPr/>
        </p:nvCxnSpPr>
        <p:spPr>
          <a:xfrm>
            <a:off x="3132455" y="498475"/>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938270" y="314325"/>
            <a:ext cx="4314190" cy="368300"/>
          </a:xfrm>
          <a:prstGeom prst="rect">
            <a:avLst/>
          </a:prstGeom>
          <a:noFill/>
        </p:spPr>
        <p:txBody>
          <a:bodyPr wrap="square" rtlCol="0">
            <a:spAutoFit/>
          </a:bodyPr>
          <a:p>
            <a:r>
              <a:rPr lang="zh-CN" altLang="en-US"/>
              <a:t>光是波</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内容占位符 2"/>
          <p:cNvSpPr>
            <a:spLocks noGrp="1"/>
          </p:cNvSpPr>
          <p:nvPr>
            <p:ph idx="1"/>
          </p:nvPr>
        </p:nvSpPr>
        <p:spPr>
          <a:xfrm>
            <a:off x="829310" y="2129155"/>
            <a:ext cx="7209155" cy="885825"/>
          </a:xfrm>
        </p:spPr>
        <p:txBody>
          <a:bodyPr anchor="t">
            <a:normAutofit fontScale="90000" lnSpcReduction="20000"/>
          </a:bodyPr>
          <a:p>
            <a:pPr>
              <a:buNone/>
            </a:pPr>
            <a:r>
              <a:rPr lang="en-US" altLang="zh-CN" sz="1800" dirty="0">
                <a:latin typeface="隶书" pitchFamily="49" charset="-122"/>
                <a:ea typeface="隶书" pitchFamily="49" charset="-122"/>
              </a:rPr>
              <a:t>4.</a:t>
            </a:r>
            <a:r>
              <a:rPr lang="zh-CN" altLang="zh-CN" sz="1800" dirty="0">
                <a:latin typeface="隶书" pitchFamily="49" charset="-122"/>
                <a:ea typeface="隶书" pitchFamily="49" charset="-122"/>
              </a:rPr>
              <a:t>观察图</a:t>
            </a:r>
            <a:r>
              <a:rPr lang="en-US" altLang="zh-CN" sz="1800" dirty="0">
                <a:latin typeface="隶书" pitchFamily="49" charset="-122"/>
                <a:ea typeface="隶书" pitchFamily="49" charset="-122"/>
              </a:rPr>
              <a:t>13.5-4</a:t>
            </a:r>
            <a:r>
              <a:rPr lang="zh-CN" altLang="zh-CN" sz="1800" dirty="0">
                <a:latin typeface="隶书" pitchFamily="49" charset="-122"/>
                <a:ea typeface="隶书" pitchFamily="49" charset="-122"/>
              </a:rPr>
              <a:t>，感受光的单缝衍射中的条纹分布特点及相应光强分布情况？</a:t>
            </a:r>
            <a:endParaRPr lang="zh-CN" altLang="zh-CN" sz="1800" dirty="0">
              <a:latin typeface="隶书" pitchFamily="49" charset="-122"/>
              <a:ea typeface="隶书" pitchFamily="49" charset="-122"/>
            </a:endParaRPr>
          </a:p>
          <a:p>
            <a:pPr>
              <a:buNone/>
            </a:pPr>
            <a:endParaRPr lang="zh-CN" altLang="zh-CN" dirty="0"/>
          </a:p>
          <a:p>
            <a:endParaRPr lang="zh-CN" altLang="en-US"/>
          </a:p>
        </p:txBody>
      </p:sp>
      <p:grpSp>
        <p:nvGrpSpPr>
          <p:cNvPr id="19458" name="Group 20"/>
          <p:cNvGrpSpPr/>
          <p:nvPr/>
        </p:nvGrpSpPr>
        <p:grpSpPr>
          <a:xfrm>
            <a:off x="1241425" y="791210"/>
            <a:ext cx="3296920" cy="1454785"/>
            <a:chOff x="2496" y="2592"/>
            <a:chExt cx="3028" cy="1204"/>
          </a:xfrm>
        </p:grpSpPr>
        <p:grpSp>
          <p:nvGrpSpPr>
            <p:cNvPr id="19459" name="Group 21"/>
            <p:cNvGrpSpPr/>
            <p:nvPr/>
          </p:nvGrpSpPr>
          <p:grpSpPr>
            <a:xfrm>
              <a:off x="2496" y="2592"/>
              <a:ext cx="964" cy="1191"/>
              <a:chOff x="2640" y="2112"/>
              <a:chExt cx="964" cy="1191"/>
            </a:xfrm>
          </p:grpSpPr>
          <p:pic>
            <p:nvPicPr>
              <p:cNvPr id="19460" name="Picture 22" descr="KONG"/>
              <p:cNvPicPr>
                <a:picLocks noChangeAspect="1"/>
              </p:cNvPicPr>
              <p:nvPr/>
            </p:nvPicPr>
            <p:blipFill>
              <a:blip r:embed="rId1"/>
              <a:stretch>
                <a:fillRect/>
              </a:stretch>
            </p:blipFill>
            <p:spPr>
              <a:xfrm>
                <a:off x="2640" y="2112"/>
                <a:ext cx="964" cy="905"/>
              </a:xfrm>
              <a:prstGeom prst="rect">
                <a:avLst/>
              </a:prstGeom>
              <a:noFill/>
              <a:ln w="9525">
                <a:noFill/>
              </a:ln>
            </p:spPr>
          </p:pic>
          <p:sp>
            <p:nvSpPr>
              <p:cNvPr id="19461" name="Text Box 23"/>
              <p:cNvSpPr txBox="1"/>
              <p:nvPr/>
            </p:nvSpPr>
            <p:spPr>
              <a:xfrm>
                <a:off x="2737" y="2997"/>
                <a:ext cx="767" cy="306"/>
              </a:xfrm>
              <a:prstGeom prst="rect">
                <a:avLst/>
              </a:prstGeom>
              <a:noFill/>
              <a:ln w="9525">
                <a:noFill/>
              </a:ln>
            </p:spPr>
            <p:txBody>
              <a:bodyPr anchor="t">
                <a:spAutoFit/>
              </a:bodyPr>
              <a:p>
                <a:endParaRPr lang="zh-CN" altLang="en-US" sz="1500" b="1" dirty="0">
                  <a:latin typeface="宋体" panose="02010600030101010101" pitchFamily="2" charset="-122"/>
                  <a:ea typeface="宋体" panose="02010600030101010101" pitchFamily="2" charset="-122"/>
                </a:endParaRPr>
              </a:p>
            </p:txBody>
          </p:sp>
        </p:grpSp>
        <p:sp>
          <p:nvSpPr>
            <p:cNvPr id="19462" name="Text Box 24"/>
            <p:cNvSpPr txBox="1"/>
            <p:nvPr/>
          </p:nvSpPr>
          <p:spPr>
            <a:xfrm>
              <a:off x="4686" y="3490"/>
              <a:ext cx="704" cy="306"/>
            </a:xfrm>
            <a:prstGeom prst="rect">
              <a:avLst/>
            </a:prstGeom>
            <a:noFill/>
            <a:ln w="9525">
              <a:noFill/>
            </a:ln>
          </p:spPr>
          <p:txBody>
            <a:bodyPr anchor="t">
              <a:spAutoFit/>
            </a:bodyPr>
            <a:p>
              <a:endParaRPr lang="zh-CN" altLang="en-US" sz="1500" b="1" dirty="0">
                <a:latin typeface="宋体" panose="02010600030101010101" pitchFamily="2" charset="-122"/>
                <a:ea typeface="宋体" panose="02010600030101010101" pitchFamily="2" charset="-122"/>
              </a:endParaRPr>
            </a:p>
          </p:txBody>
        </p:sp>
        <p:graphicFrame>
          <p:nvGraphicFramePr>
            <p:cNvPr id="19463" name="Object 25"/>
            <p:cNvGraphicFramePr>
              <a:graphicFrameLocks noChangeAspect="1"/>
            </p:cNvGraphicFramePr>
            <p:nvPr/>
          </p:nvGraphicFramePr>
          <p:xfrm>
            <a:off x="4560" y="2592"/>
            <a:ext cx="964" cy="940"/>
          </p:xfrm>
          <a:graphic>
            <a:graphicData uri="http://schemas.openxmlformats.org/presentationml/2006/ole">
              <mc:AlternateContent xmlns:mc="http://schemas.openxmlformats.org/markup-compatibility/2006">
                <mc:Choice xmlns:v="urn:schemas-microsoft-com:vml" Requires="v">
                  <p:oleObj spid="_x0000_s3077" name="" r:id="rId2" imgW="4038600" imgH="4038600" progId="MSPhotoEd.3">
                    <p:embed/>
                  </p:oleObj>
                </mc:Choice>
                <mc:Fallback>
                  <p:oleObj name="" r:id="rId2" imgW="4038600" imgH="4038600" progId="MSPhotoEd.3">
                    <p:embed/>
                    <p:pic>
                      <p:nvPicPr>
                        <p:cNvPr id="0" name="图片 3076"/>
                        <p:cNvPicPr/>
                        <p:nvPr/>
                      </p:nvPicPr>
                      <p:blipFill>
                        <a:blip r:embed="rId3">
                          <a:clrChange>
                            <a:clrFrom>
                              <a:srgbClr val="FFFFFF"/>
                            </a:clrFrom>
                            <a:clrTo>
                              <a:srgbClr val="FFFFFF">
                                <a:alpha val="0"/>
                              </a:srgbClr>
                            </a:clrTo>
                          </a:clrChange>
                        </a:blip>
                        <a:stretch>
                          <a:fillRect/>
                        </a:stretch>
                      </p:blipFill>
                      <p:spPr>
                        <a:xfrm>
                          <a:off x="4560" y="2592"/>
                          <a:ext cx="964" cy="940"/>
                        </a:xfrm>
                        <a:prstGeom prst="rect">
                          <a:avLst/>
                        </a:prstGeom>
                        <a:noFill/>
                        <a:ln w="38100">
                          <a:noFill/>
                          <a:miter/>
                        </a:ln>
                      </p:spPr>
                    </p:pic>
                  </p:oleObj>
                </mc:Fallback>
              </mc:AlternateContent>
            </a:graphicData>
          </a:graphic>
        </p:graphicFrame>
        <p:pic>
          <p:nvPicPr>
            <p:cNvPr id="19464" name="Picture 26" descr="泊松点"/>
            <p:cNvPicPr>
              <a:picLocks noChangeAspect="1"/>
            </p:cNvPicPr>
            <p:nvPr/>
          </p:nvPicPr>
          <p:blipFill>
            <a:blip r:embed="rId4">
              <a:lum bright="-23996" contrast="17998"/>
            </a:blip>
            <a:srcRect t="5000"/>
            <a:stretch>
              <a:fillRect/>
            </a:stretch>
          </p:blipFill>
          <p:spPr>
            <a:xfrm>
              <a:off x="3558" y="2592"/>
              <a:ext cx="954" cy="912"/>
            </a:xfrm>
            <a:prstGeom prst="rect">
              <a:avLst/>
            </a:prstGeom>
            <a:noFill/>
            <a:ln w="9525">
              <a:noFill/>
            </a:ln>
          </p:spPr>
        </p:pic>
        <p:sp>
          <p:nvSpPr>
            <p:cNvPr id="19465" name="Rectangle 27"/>
            <p:cNvSpPr/>
            <p:nvPr/>
          </p:nvSpPr>
          <p:spPr>
            <a:xfrm>
              <a:off x="3606" y="3490"/>
              <a:ext cx="915" cy="306"/>
            </a:xfrm>
            <a:prstGeom prst="rect">
              <a:avLst/>
            </a:prstGeom>
            <a:noFill/>
            <a:ln w="19050">
              <a:noFill/>
            </a:ln>
          </p:spPr>
          <p:txBody>
            <a:bodyPr wrap="square" anchor="t">
              <a:spAutoFit/>
            </a:bodyPr>
            <a:p>
              <a:endParaRPr lang="zh-CN" altLang="en-US" sz="1500" dirty="0">
                <a:latin typeface="Arial" panose="020B0604020202020204" pitchFamily="34" charset="0"/>
                <a:ea typeface="宋体" panose="02010600030101010101" pitchFamily="2" charset="-122"/>
              </a:endParaRPr>
            </a:p>
          </p:txBody>
        </p:sp>
      </p:grpSp>
      <p:pic>
        <p:nvPicPr>
          <p:cNvPr id="19466" name="图片 1290"/>
          <p:cNvPicPr>
            <a:picLocks noChangeAspect="1"/>
          </p:cNvPicPr>
          <p:nvPr/>
        </p:nvPicPr>
        <p:blipFill>
          <a:blip r:embed="rId5"/>
          <a:stretch>
            <a:fillRect/>
          </a:stretch>
        </p:blipFill>
        <p:spPr>
          <a:xfrm>
            <a:off x="4123055" y="2661920"/>
            <a:ext cx="2346325" cy="1998345"/>
          </a:xfrm>
          <a:prstGeom prst="rect">
            <a:avLst/>
          </a:prstGeom>
          <a:noFill/>
          <a:ln w="9525">
            <a:noFill/>
          </a:ln>
        </p:spPr>
      </p:pic>
      <p:sp>
        <p:nvSpPr>
          <p:cNvPr id="19467" name="文本框 1"/>
          <p:cNvSpPr txBox="1"/>
          <p:nvPr/>
        </p:nvSpPr>
        <p:spPr>
          <a:xfrm>
            <a:off x="6993096" y="2806939"/>
            <a:ext cx="1528763" cy="414020"/>
          </a:xfrm>
          <a:prstGeom prst="rect">
            <a:avLst/>
          </a:prstGeom>
          <a:noFill/>
          <a:ln w="9525">
            <a:noFill/>
          </a:ln>
        </p:spPr>
        <p:txBody>
          <a:bodyPr wrap="square" anchor="t">
            <a:spAutoFit/>
          </a:bodyPr>
          <a:p>
            <a:r>
              <a:rPr lang="en-US" altLang="zh-CN" sz="2100">
                <a:solidFill>
                  <a:srgbClr val="FF0000"/>
                </a:solidFill>
                <a:latin typeface="隶书" pitchFamily="49" charset="-122"/>
                <a:ea typeface="隶书" pitchFamily="49" charset="-122"/>
              </a:rPr>
              <a:t>rj-P60</a:t>
            </a:r>
            <a:endParaRPr lang="en-US" altLang="zh-CN" sz="2100">
              <a:solidFill>
                <a:srgbClr val="FF0000"/>
              </a:solidFill>
              <a:latin typeface="隶书" pitchFamily="49" charset="-122"/>
              <a:ea typeface="隶书" pitchFamily="49" charset="-122"/>
            </a:endParaRPr>
          </a:p>
        </p:txBody>
      </p:sp>
      <p:sp>
        <p:nvSpPr>
          <p:cNvPr id="2" name="文本框 1"/>
          <p:cNvSpPr txBox="1"/>
          <p:nvPr/>
        </p:nvSpPr>
        <p:spPr>
          <a:xfrm>
            <a:off x="829310" y="346075"/>
            <a:ext cx="3293745" cy="368300"/>
          </a:xfrm>
          <a:prstGeom prst="rect">
            <a:avLst/>
          </a:prstGeom>
          <a:noFill/>
        </p:spPr>
        <p:txBody>
          <a:bodyPr wrap="none" rtlCol="0" anchor="t">
            <a:spAutoFit/>
          </a:bodyPr>
          <a:p>
            <a:r>
              <a:rPr lang="en-US" altLang="zh-CN" kern="1200" noProof="0" dirty="0">
                <a:solidFill>
                  <a:schemeClr val="tx1"/>
                </a:solidFill>
                <a:uLnTx/>
                <a:latin typeface="隶书" pitchFamily="49" charset="-122"/>
                <a:ea typeface="隶书" pitchFamily="49" charset="-122"/>
                <a:cs typeface="隶书" pitchFamily="49" charset="-122"/>
                <a:sym typeface="+mn-ea"/>
              </a:rPr>
              <a:t> </a:t>
            </a:r>
            <a:r>
              <a:rPr lang="en-US" kern="1200" noProof="0" dirty="0">
                <a:solidFill>
                  <a:schemeClr val="tx1"/>
                </a:solidFill>
                <a:uLnTx/>
                <a:latin typeface="隶书" pitchFamily="49" charset="-122"/>
                <a:ea typeface="隶书" pitchFamily="49" charset="-122"/>
                <a:cs typeface="隶书" pitchFamily="49" charset="-122"/>
                <a:sym typeface="+mn-ea"/>
              </a:rPr>
              <a:t>3.</a:t>
            </a:r>
            <a:r>
              <a:rPr lang="zh-CN" altLang="en-US" kern="1200" noProof="0" dirty="0">
                <a:solidFill>
                  <a:schemeClr val="tx1"/>
                </a:solidFill>
                <a:uLnTx/>
                <a:latin typeface="隶书" pitchFamily="49" charset="-122"/>
                <a:ea typeface="隶书" pitchFamily="49" charset="-122"/>
                <a:cs typeface="隶书" pitchFamily="49" charset="-122"/>
                <a:sym typeface="+mn-ea"/>
              </a:rPr>
              <a:t>你还能回忆起哪些衍射现象</a:t>
            </a:r>
            <a:r>
              <a:rPr lang="en-US" altLang="zh-CN" noProof="0" dirty="0">
                <a:uLnTx/>
                <a:latin typeface="隶书" pitchFamily="49" charset="-122"/>
                <a:ea typeface="隶书" pitchFamily="49" charset="-122"/>
                <a:cs typeface="隶书" pitchFamily="49" charset="-122"/>
                <a:sym typeface="+mn-ea"/>
              </a:rPr>
              <a:t>?</a:t>
            </a:r>
            <a:r>
              <a:rPr lang="en-US" altLang="zh-CN" b="1" noProof="0" dirty="0">
                <a:uLnTx/>
                <a:latin typeface="隶书" pitchFamily="49" charset="-122"/>
                <a:ea typeface="隶书" pitchFamily="49" charset="-122"/>
                <a:cs typeface="隶书" pitchFamily="49" charset="-122"/>
                <a:sym typeface="+mn-ea"/>
              </a:rPr>
              <a:t>  </a:t>
            </a:r>
            <a:r>
              <a:rPr lang="en-US" altLang="zh-CN" b="1" kern="1200" noProof="0" dirty="0">
                <a:solidFill>
                  <a:schemeClr val="tx1"/>
                </a:solidFill>
                <a:uLnTx/>
                <a:latin typeface="隶书" pitchFamily="49" charset="-122"/>
                <a:ea typeface="隶书" pitchFamily="49" charset="-122"/>
                <a:cs typeface="隶书" pitchFamily="49" charset="-122"/>
                <a:sym typeface="+mn-ea"/>
              </a:rPr>
              <a:t> </a:t>
            </a:r>
            <a:endParaRPr lang="zh-CN" altLang="en-US"/>
          </a:p>
        </p:txBody>
      </p:sp>
      <p:sp>
        <p:nvSpPr>
          <p:cNvPr id="3" name="文本框 2"/>
          <p:cNvSpPr txBox="1"/>
          <p:nvPr/>
        </p:nvSpPr>
        <p:spPr>
          <a:xfrm>
            <a:off x="4975225" y="1015365"/>
            <a:ext cx="2540000" cy="645160"/>
          </a:xfrm>
          <a:prstGeom prst="rect">
            <a:avLst/>
          </a:prstGeom>
          <a:noFill/>
        </p:spPr>
        <p:txBody>
          <a:bodyPr wrap="square" rtlCol="0" anchor="t">
            <a:spAutoFit/>
          </a:bodyPr>
          <a:p>
            <a:pPr>
              <a:buNone/>
            </a:pPr>
            <a:r>
              <a:rPr lang="zh-CN" altLang="zh-CN" dirty="0">
                <a:latin typeface="隶书" pitchFamily="49" charset="-122"/>
                <a:ea typeface="隶书" pitchFamily="49" charset="-122"/>
                <a:sym typeface="+mn-ea"/>
              </a:rPr>
              <a:t>哪个是泊松亮斑</a:t>
            </a:r>
            <a:r>
              <a:rPr lang="en-US" altLang="zh-CN" dirty="0">
                <a:latin typeface="隶书" pitchFamily="49" charset="-122"/>
                <a:ea typeface="隶书" pitchFamily="49" charset="-122"/>
                <a:sym typeface="+mn-ea"/>
              </a:rPr>
              <a:t>?</a:t>
            </a:r>
            <a:r>
              <a:rPr lang="zh-CN" altLang="en-US" dirty="0">
                <a:latin typeface="隶书" pitchFamily="49" charset="-122"/>
                <a:ea typeface="隶书" pitchFamily="49" charset="-122"/>
                <a:sym typeface="+mn-ea"/>
              </a:rPr>
              <a:t>它是怎样形成的</a:t>
            </a:r>
            <a:r>
              <a:rPr lang="en-US" altLang="zh-CN" dirty="0">
                <a:latin typeface="隶书" pitchFamily="49" charset="-122"/>
                <a:ea typeface="隶书" pitchFamily="49" charset="-122"/>
                <a:sym typeface="+mn-ea"/>
              </a:rPr>
              <a:t>?</a:t>
            </a:r>
            <a:endParaRPr lang="en-US" altLang="zh-CN" dirty="0">
              <a:latin typeface="隶书" pitchFamily="49" charset="-122"/>
              <a:ea typeface="隶书" pitchFamily="49"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42645" y="542290"/>
            <a:ext cx="800100" cy="1050925"/>
          </a:xfrm>
        </p:spPr>
        <p:txBody>
          <a:bodyPr/>
          <a:p>
            <a:r>
              <a:rPr lang="zh-CN" altLang="en-US"/>
              <a:t>光学</a:t>
            </a:r>
            <a:endParaRPr lang="zh-CN" altLang="en-US"/>
          </a:p>
        </p:txBody>
      </p:sp>
      <p:sp>
        <p:nvSpPr>
          <p:cNvPr id="3" name="内容占位符 2"/>
          <p:cNvSpPr>
            <a:spLocks noGrp="1"/>
          </p:cNvSpPr>
          <p:nvPr>
            <p:ph idx="1"/>
          </p:nvPr>
        </p:nvSpPr>
        <p:spPr>
          <a:xfrm>
            <a:off x="1026160" y="1726565"/>
            <a:ext cx="1983740" cy="1311275"/>
          </a:xfrm>
        </p:spPr>
        <p:txBody>
          <a:bodyPr/>
          <a:p>
            <a:pPr marL="0" indent="0">
              <a:buNone/>
            </a:pPr>
            <a:r>
              <a:rPr sz="1600" b="1"/>
              <a:t>问题：光是什么？</a:t>
            </a:r>
            <a:endParaRPr sz="1600" b="1"/>
          </a:p>
          <a:p>
            <a:pPr marL="0" indent="0">
              <a:buNone/>
            </a:pPr>
            <a:endParaRPr lang="en-US" altLang="zh-CN" sz="1600" b="1"/>
          </a:p>
          <a:p>
            <a:pPr marL="0" indent="0">
              <a:buNone/>
            </a:pPr>
            <a:r>
              <a:rPr lang="en-US" altLang="zh-CN" sz="1600" b="1"/>
              <a:t>17</a:t>
            </a:r>
            <a:r>
              <a:rPr sz="1600" b="1"/>
              <a:t>世纪</a:t>
            </a:r>
            <a:endParaRPr sz="1600" b="1"/>
          </a:p>
        </p:txBody>
      </p:sp>
      <p:sp>
        <p:nvSpPr>
          <p:cNvPr id="4" name="左大括号 3"/>
          <p:cNvSpPr/>
          <p:nvPr/>
        </p:nvSpPr>
        <p:spPr>
          <a:xfrm>
            <a:off x="1582420" y="566420"/>
            <a:ext cx="154305"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5" name="标题 1"/>
          <p:cNvSpPr>
            <a:spLocks noGrp="1"/>
          </p:cNvSpPr>
          <p:nvPr/>
        </p:nvSpPr>
        <p:spPr>
          <a:xfrm>
            <a:off x="1913890" y="937260"/>
            <a:ext cx="1360170" cy="1050925"/>
          </a:xfrm>
          <a:prstGeom prst="rect">
            <a:avLst/>
          </a:prstGeom>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a:t>物理光学</a:t>
            </a:r>
            <a:endParaRPr lang="zh-CN" altLang="en-US"/>
          </a:p>
        </p:txBody>
      </p:sp>
      <p:sp>
        <p:nvSpPr>
          <p:cNvPr id="6" name="标题 1"/>
          <p:cNvSpPr>
            <a:spLocks noGrp="1"/>
          </p:cNvSpPr>
          <p:nvPr/>
        </p:nvSpPr>
        <p:spPr>
          <a:xfrm>
            <a:off x="1913890" y="89535"/>
            <a:ext cx="1360170" cy="1050925"/>
          </a:xfrm>
          <a:prstGeom prst="rect">
            <a:avLst/>
          </a:prstGeom>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a:t>几何光学</a:t>
            </a:r>
            <a:endParaRPr lang="zh-CN" altLang="en-US"/>
          </a:p>
        </p:txBody>
      </p:sp>
      <p:sp>
        <p:nvSpPr>
          <p:cNvPr id="7" name="左大括号 6"/>
          <p:cNvSpPr/>
          <p:nvPr/>
        </p:nvSpPr>
        <p:spPr>
          <a:xfrm>
            <a:off x="1941195" y="2351405"/>
            <a:ext cx="154305" cy="914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8" name="标题 1"/>
          <p:cNvSpPr>
            <a:spLocks noGrp="1"/>
          </p:cNvSpPr>
          <p:nvPr/>
        </p:nvSpPr>
        <p:spPr>
          <a:xfrm>
            <a:off x="2095500" y="1878330"/>
            <a:ext cx="2200910" cy="1050925"/>
          </a:xfrm>
          <a:prstGeom prst="rect">
            <a:avLst/>
          </a:prstGeom>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a:t>微粒说（牛顿）</a:t>
            </a:r>
            <a:endParaRPr lang="zh-CN" altLang="en-US"/>
          </a:p>
        </p:txBody>
      </p:sp>
      <p:sp>
        <p:nvSpPr>
          <p:cNvPr id="9" name="标题 1"/>
          <p:cNvSpPr>
            <a:spLocks noGrp="1"/>
          </p:cNvSpPr>
          <p:nvPr/>
        </p:nvSpPr>
        <p:spPr>
          <a:xfrm>
            <a:off x="2107565" y="2660015"/>
            <a:ext cx="2188845" cy="1050925"/>
          </a:xfrm>
          <a:prstGeom prst="rect">
            <a:avLst/>
          </a:prstGeom>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a:t>波动说（惠更斯）</a:t>
            </a:r>
            <a:endParaRPr lang="zh-CN" altLang="en-US"/>
          </a:p>
        </p:txBody>
      </p:sp>
      <p:sp>
        <p:nvSpPr>
          <p:cNvPr id="10" name="内容占位符 2"/>
          <p:cNvSpPr>
            <a:spLocks noGrp="1"/>
          </p:cNvSpPr>
          <p:nvPr/>
        </p:nvSpPr>
        <p:spPr>
          <a:xfrm>
            <a:off x="1063625" y="3421380"/>
            <a:ext cx="6518910" cy="592455"/>
          </a:xfrm>
          <a:prstGeom prst="rect">
            <a:avLst/>
          </a:prstGeo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600" b="1"/>
              <a:t>19</a:t>
            </a:r>
            <a:r>
              <a:rPr sz="1600" b="1"/>
              <a:t>世纪：电磁说（麦克斯韦预言、赫兹证实）</a:t>
            </a:r>
            <a:endParaRPr sz="1600" b="1"/>
          </a:p>
        </p:txBody>
      </p:sp>
      <p:sp>
        <p:nvSpPr>
          <p:cNvPr id="11" name="标题 1"/>
          <p:cNvSpPr>
            <a:spLocks noGrp="1"/>
          </p:cNvSpPr>
          <p:nvPr/>
        </p:nvSpPr>
        <p:spPr>
          <a:xfrm>
            <a:off x="4807585" y="2660015"/>
            <a:ext cx="2895600" cy="1050925"/>
          </a:xfrm>
          <a:prstGeom prst="rect">
            <a:avLst/>
          </a:prstGeom>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lang="zh-CN" altLang="en-US"/>
              <a:t>干涉、衍射（</a:t>
            </a:r>
            <a:r>
              <a:rPr lang="en-US" altLang="zh-CN"/>
              <a:t>19</a:t>
            </a:r>
            <a:r>
              <a:t>世纪）</a:t>
            </a:r>
          </a:p>
        </p:txBody>
      </p:sp>
      <p:cxnSp>
        <p:nvCxnSpPr>
          <p:cNvPr id="12" name="直接箭头连接符 11"/>
          <p:cNvCxnSpPr/>
          <p:nvPr/>
        </p:nvCxnSpPr>
        <p:spPr>
          <a:xfrm flipH="1" flipV="1">
            <a:off x="4241165" y="3180080"/>
            <a:ext cx="512445" cy="12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内容占位符 2"/>
          <p:cNvSpPr>
            <a:spLocks noGrp="1"/>
          </p:cNvSpPr>
          <p:nvPr/>
        </p:nvSpPr>
        <p:spPr>
          <a:xfrm>
            <a:off x="1063625" y="3867785"/>
            <a:ext cx="3325495" cy="592455"/>
          </a:xfrm>
          <a:prstGeom prst="rect">
            <a:avLst/>
          </a:prstGeo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600" b="1"/>
              <a:t>19</a:t>
            </a:r>
            <a:r>
              <a:rPr sz="1600" b="1"/>
              <a:t>世纪末：光子说（爱因斯坦）</a:t>
            </a:r>
            <a:endParaRPr sz="1600" b="1"/>
          </a:p>
        </p:txBody>
      </p:sp>
      <p:cxnSp>
        <p:nvCxnSpPr>
          <p:cNvPr id="14" name="直接箭头连接符 13"/>
          <p:cNvCxnSpPr/>
          <p:nvPr/>
        </p:nvCxnSpPr>
        <p:spPr>
          <a:xfrm flipH="1" flipV="1">
            <a:off x="4364990" y="4098290"/>
            <a:ext cx="512445" cy="12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标题 1"/>
          <p:cNvSpPr>
            <a:spLocks noGrp="1"/>
          </p:cNvSpPr>
          <p:nvPr/>
        </p:nvSpPr>
        <p:spPr>
          <a:xfrm>
            <a:off x="4877435" y="3578860"/>
            <a:ext cx="2895600" cy="1050925"/>
          </a:xfrm>
          <a:prstGeom prst="rect">
            <a:avLst/>
          </a:prstGeom>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t>光电效应、康普顿效应</a:t>
            </a:r>
          </a:p>
        </p:txBody>
      </p:sp>
      <p:sp>
        <p:nvSpPr>
          <p:cNvPr id="18" name="标题 1"/>
          <p:cNvSpPr>
            <a:spLocks noGrp="1"/>
          </p:cNvSpPr>
          <p:nvPr/>
        </p:nvSpPr>
        <p:spPr>
          <a:xfrm>
            <a:off x="4877435" y="1986915"/>
            <a:ext cx="2035175" cy="1050925"/>
          </a:xfrm>
          <a:prstGeom prst="rect">
            <a:avLst/>
          </a:prstGeom>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a:solidFill>
                  <a:srgbClr val="FF0000"/>
                </a:solidFill>
              </a:rPr>
              <a:t>学说对立</a:t>
            </a:r>
            <a:endParaRPr>
              <a:solidFill>
                <a:srgbClr val="FF0000"/>
              </a:solidFill>
            </a:endParaRPr>
          </a:p>
        </p:txBody>
      </p:sp>
      <p:sp>
        <p:nvSpPr>
          <p:cNvPr id="19" name="标题 1"/>
          <p:cNvSpPr>
            <a:spLocks noGrp="1"/>
          </p:cNvSpPr>
          <p:nvPr/>
        </p:nvSpPr>
        <p:spPr>
          <a:xfrm>
            <a:off x="7108825" y="3192145"/>
            <a:ext cx="2035175" cy="1050925"/>
          </a:xfrm>
          <a:prstGeom prst="rect">
            <a:avLst/>
          </a:prstGeom>
        </p:spPr>
        <p:txBody>
          <a:bodyPr vert="horz" wrap="square" lIns="90170" tIns="46990" rIns="90170" bIns="469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r>
              <a:rPr>
                <a:solidFill>
                  <a:srgbClr val="FF0000"/>
                </a:solidFill>
              </a:rPr>
              <a:t>学说融合</a:t>
            </a:r>
            <a:endParaRPr>
              <a:solidFill>
                <a:srgbClr val="FF0000"/>
              </a:solidFill>
            </a:endParaRPr>
          </a:p>
        </p:txBody>
      </p:sp>
      <p:sp>
        <p:nvSpPr>
          <p:cNvPr id="22" name="内容占位符 2"/>
          <p:cNvSpPr>
            <a:spLocks noGrp="1"/>
          </p:cNvSpPr>
          <p:nvPr/>
        </p:nvSpPr>
        <p:spPr>
          <a:xfrm>
            <a:off x="1057275" y="4372610"/>
            <a:ext cx="6129020" cy="592455"/>
          </a:xfrm>
          <a:prstGeom prst="rect">
            <a:avLst/>
          </a:prstGeo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zh-CN" sz="1600" b="1"/>
              <a:t>20</a:t>
            </a:r>
            <a:r>
              <a:rPr sz="1600" b="1"/>
              <a:t>世纪初：光具有波粒二象性，概率波</a:t>
            </a:r>
            <a:endParaRPr sz="1600" b="1"/>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Text Box 2"/>
          <p:cNvSpPr txBox="1"/>
          <p:nvPr/>
        </p:nvSpPr>
        <p:spPr>
          <a:xfrm>
            <a:off x="1242616" y="1027669"/>
            <a:ext cx="6155531" cy="1568450"/>
          </a:xfrm>
          <a:prstGeom prst="rect">
            <a:avLst/>
          </a:prstGeom>
          <a:noFill/>
          <a:ln w="9525">
            <a:noFill/>
          </a:ln>
        </p:spPr>
        <p:txBody>
          <a:bodyPr anchor="t">
            <a:spAutoFit/>
          </a:bodyPr>
          <a:p>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练</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如图所示是用游标卡尺两测脚间的狭缝观察日光灯光源时所看到的四个现象</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当游标卡尺两测脚间的狭缝宽度从</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0.8mm</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逐渐变小时</a:t>
            </a:r>
            <a:r>
              <a:rPr lang="en-US" altLang="zh-CN" sz="2400" b="1"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400" b="1" dirty="0">
                <a:latin typeface="Times New Roman" panose="02020603050405020304" pitchFamily="18" charset="0"/>
                <a:ea typeface="宋体" panose="02010600030101010101" pitchFamily="2" charset="-122"/>
                <a:cs typeface="Times New Roman" panose="02020603050405020304" pitchFamily="18" charset="0"/>
              </a:rPr>
              <a:t>所看到的四个图像的顺序是</a:t>
            </a:r>
            <a:r>
              <a:rPr lang="zh-CN" altLang="en-US" sz="2400" b="1" u="sng" dirty="0">
                <a:latin typeface="Times New Roman" panose="02020603050405020304" pitchFamily="18" charset="0"/>
                <a:ea typeface="隶书" pitchFamily="49" charset="-122"/>
                <a:cs typeface="Times New Roman" panose="02020603050405020304" pitchFamily="18" charset="0"/>
              </a:rPr>
              <a:t>  </a:t>
            </a:r>
            <a:r>
              <a:rPr lang="zh-CN" altLang="en-US" sz="2400" b="1" u="sng" dirty="0">
                <a:latin typeface="隶书" pitchFamily="49" charset="-122"/>
                <a:ea typeface="隶书" pitchFamily="49" charset="-122"/>
              </a:rPr>
              <a:t>            </a:t>
            </a:r>
            <a:r>
              <a:rPr lang="en-US" altLang="zh-CN" sz="2400" b="1" dirty="0">
                <a:latin typeface="隶书" pitchFamily="49" charset="-122"/>
                <a:ea typeface="隶书" pitchFamily="49" charset="-122"/>
              </a:rPr>
              <a:t>.</a:t>
            </a:r>
            <a:endParaRPr lang="en-US" altLang="zh-CN" sz="2400" b="1" dirty="0">
              <a:latin typeface="隶书" pitchFamily="49" charset="-122"/>
              <a:ea typeface="隶书" pitchFamily="49" charset="-122"/>
            </a:endParaRPr>
          </a:p>
        </p:txBody>
      </p:sp>
      <p:sp>
        <p:nvSpPr>
          <p:cNvPr id="26626" name="Text Box 3"/>
          <p:cNvSpPr txBox="1"/>
          <p:nvPr/>
        </p:nvSpPr>
        <p:spPr>
          <a:xfrm>
            <a:off x="5328047" y="2105025"/>
            <a:ext cx="775335" cy="460375"/>
          </a:xfrm>
          <a:prstGeom prst="rect">
            <a:avLst/>
          </a:prstGeom>
          <a:noFill/>
          <a:ln w="9525">
            <a:noFill/>
          </a:ln>
        </p:spPr>
        <p:txBody>
          <a:bodyPr wrap="none" anchor="t">
            <a:spAutoFit/>
          </a:bodyPr>
          <a:p>
            <a:r>
              <a:rPr lang="en-US" altLang="zh-CN" sz="2400" b="1" i="1">
                <a:solidFill>
                  <a:srgbClr val="FF0000"/>
                </a:solidFill>
                <a:latin typeface="Times New Roman" panose="02020603050405020304" pitchFamily="18" charset="0"/>
                <a:ea typeface="宋体" panose="02010600030101010101" pitchFamily="2" charset="-122"/>
              </a:rPr>
              <a:t>abcd</a:t>
            </a:r>
            <a:endParaRPr lang="en-US" altLang="zh-CN" sz="2400" b="1" i="1">
              <a:solidFill>
                <a:srgbClr val="FF0000"/>
              </a:solidFill>
              <a:latin typeface="Times New Roman" panose="02020603050405020304" pitchFamily="18" charset="0"/>
              <a:ea typeface="宋体" panose="02010600030101010101" pitchFamily="2" charset="-122"/>
            </a:endParaRPr>
          </a:p>
        </p:txBody>
      </p:sp>
      <p:pic>
        <p:nvPicPr>
          <p:cNvPr id="26627" name="Picture 10" descr="未标题-1 拷贝"/>
          <p:cNvPicPr>
            <a:picLocks noGrp="1" noChangeAspect="1"/>
          </p:cNvPicPr>
          <p:nvPr>
            <p:ph idx="4294967295"/>
          </p:nvPr>
        </p:nvPicPr>
        <p:blipFill>
          <a:blip r:embed="rId1"/>
          <a:stretch>
            <a:fillRect/>
          </a:stretch>
        </p:blipFill>
        <p:spPr>
          <a:xfrm>
            <a:off x="1871504" y="2726294"/>
            <a:ext cx="5400675" cy="1407319"/>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Text Box 2"/>
          <p:cNvSpPr txBox="1"/>
          <p:nvPr/>
        </p:nvSpPr>
        <p:spPr>
          <a:xfrm>
            <a:off x="1494155" y="1062355"/>
            <a:ext cx="6663690" cy="2602230"/>
          </a:xfrm>
          <a:prstGeom prst="rect">
            <a:avLst/>
          </a:prstGeom>
          <a:noFill/>
          <a:ln w="9525">
            <a:noFill/>
          </a:ln>
        </p:spPr>
        <p:txBody>
          <a:bodyPr wrap="square" anchor="t">
            <a:spAutoFit/>
          </a:bodyPr>
          <a:p>
            <a:pPr>
              <a:spcBef>
                <a:spcPct val="20000"/>
              </a:spcBef>
            </a:pPr>
            <a:r>
              <a:rPr lang="en-US" altLang="zh-CN" sz="2400" b="1" dirty="0">
                <a:latin typeface="宋体" panose="02010600030101010101" pitchFamily="2" charset="-122"/>
                <a:ea typeface="宋体" panose="02010600030101010101" pitchFamily="2" charset="-122"/>
                <a:cs typeface="宋体" panose="02010600030101010101" pitchFamily="2" charset="-122"/>
              </a:rPr>
              <a:t>4.</a:t>
            </a:r>
            <a:r>
              <a:rPr lang="zh-CN" altLang="en-US" sz="2400" b="1" dirty="0">
                <a:latin typeface="宋体" panose="02010600030101010101" pitchFamily="2" charset="-122"/>
                <a:ea typeface="宋体" panose="02010600030101010101" pitchFamily="2" charset="-122"/>
                <a:cs typeface="宋体" panose="02010600030101010101" pitchFamily="2" charset="-122"/>
              </a:rPr>
              <a:t>某同学利用游标卡尺两脚间形成的狭缝观察光的衍射现象后</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总结出以下几点</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正确的有</a:t>
            </a:r>
            <a:r>
              <a:rPr lang="en-US" altLang="zh-CN" sz="2400" b="1" dirty="0">
                <a:latin typeface="宋体" panose="02010600030101010101" pitchFamily="2" charset="-122"/>
                <a:ea typeface="宋体" panose="02010600030101010101" pitchFamily="2" charset="-122"/>
                <a:cs typeface="宋体" panose="02010600030101010101" pitchFamily="2" charset="-122"/>
              </a:rPr>
              <a:t>:</a:t>
            </a:r>
            <a:endParaRPr lang="en-US" altLang="zh-CN" sz="2400" b="1" dirty="0">
              <a:latin typeface="宋体" panose="02010600030101010101" pitchFamily="2" charset="-122"/>
              <a:ea typeface="宋体" panose="02010600030101010101" pitchFamily="2" charset="-122"/>
              <a:cs typeface="宋体" panose="02010600030101010101" pitchFamily="2" charset="-122"/>
            </a:endParaRPr>
          </a:p>
          <a:p>
            <a:pPr>
              <a:spcBef>
                <a:spcPct val="20000"/>
              </a:spcBef>
            </a:pPr>
            <a:r>
              <a:rPr lang="en-US" altLang="zh-CN" sz="2400" b="1" dirty="0">
                <a:latin typeface="宋体" panose="02010600030101010101" pitchFamily="2" charset="-122"/>
                <a:ea typeface="宋体" panose="02010600030101010101" pitchFamily="2" charset="-122"/>
                <a:cs typeface="宋体" panose="02010600030101010101" pitchFamily="2" charset="-122"/>
              </a:rPr>
              <a:t>A.</a:t>
            </a:r>
            <a:r>
              <a:rPr lang="zh-CN" altLang="en-US" sz="2400" b="1" dirty="0">
                <a:latin typeface="宋体" panose="02010600030101010101" pitchFamily="2" charset="-122"/>
                <a:ea typeface="宋体" panose="02010600030101010101" pitchFamily="2" charset="-122"/>
                <a:cs typeface="宋体" panose="02010600030101010101" pitchFamily="2" charset="-122"/>
              </a:rPr>
              <a:t>若狭缝与灯丝平行，衍射条纹与狭缝平行</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a:spcBef>
                <a:spcPct val="20000"/>
              </a:spcBef>
            </a:pPr>
            <a:r>
              <a:rPr lang="en-US" altLang="zh-CN" sz="2400" b="1" dirty="0">
                <a:latin typeface="宋体" panose="02010600030101010101" pitchFamily="2" charset="-122"/>
                <a:ea typeface="宋体" panose="02010600030101010101" pitchFamily="2" charset="-122"/>
                <a:cs typeface="宋体" panose="02010600030101010101" pitchFamily="2" charset="-122"/>
              </a:rPr>
              <a:t>B.</a:t>
            </a:r>
            <a:r>
              <a:rPr lang="zh-CN" altLang="en-US" sz="2400" b="1" dirty="0">
                <a:latin typeface="宋体" panose="02010600030101010101" pitchFamily="2" charset="-122"/>
                <a:ea typeface="宋体" panose="02010600030101010101" pitchFamily="2" charset="-122"/>
                <a:cs typeface="宋体" panose="02010600030101010101" pitchFamily="2" charset="-122"/>
              </a:rPr>
              <a:t>若狭缝与灯丝垂直，衍射条纹与狭缝垂直</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a:spcBef>
                <a:spcPct val="20000"/>
              </a:spcBef>
            </a:pPr>
            <a:r>
              <a:rPr lang="en-US" altLang="zh-CN" sz="2400" b="1" dirty="0">
                <a:latin typeface="宋体" panose="02010600030101010101" pitchFamily="2" charset="-122"/>
                <a:ea typeface="宋体" panose="02010600030101010101" pitchFamily="2" charset="-122"/>
                <a:cs typeface="宋体" panose="02010600030101010101" pitchFamily="2" charset="-122"/>
              </a:rPr>
              <a:t>C.</a:t>
            </a:r>
            <a:r>
              <a:rPr lang="zh-CN" altLang="en-US" sz="2400" b="1" dirty="0">
                <a:latin typeface="宋体" panose="02010600030101010101" pitchFamily="2" charset="-122"/>
                <a:ea typeface="宋体" panose="02010600030101010101" pitchFamily="2" charset="-122"/>
                <a:cs typeface="宋体" panose="02010600030101010101" pitchFamily="2" charset="-122"/>
              </a:rPr>
              <a:t>衍射条纹的疏密程度与狭缝宽度有关</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a:spcBef>
                <a:spcPct val="20000"/>
              </a:spcBef>
            </a:pPr>
            <a:r>
              <a:rPr lang="en-US" altLang="zh-CN" sz="2400" b="1" dirty="0">
                <a:latin typeface="宋体" panose="02010600030101010101" pitchFamily="2" charset="-122"/>
                <a:ea typeface="宋体" panose="02010600030101010101" pitchFamily="2" charset="-122"/>
                <a:cs typeface="宋体" panose="02010600030101010101" pitchFamily="2" charset="-122"/>
              </a:rPr>
              <a:t>D.</a:t>
            </a:r>
            <a:r>
              <a:rPr lang="zh-CN" altLang="en-US" sz="2400" b="1" dirty="0">
                <a:latin typeface="宋体" panose="02010600030101010101" pitchFamily="2" charset="-122"/>
                <a:ea typeface="宋体" panose="02010600030101010101" pitchFamily="2" charset="-122"/>
                <a:cs typeface="宋体" panose="02010600030101010101" pitchFamily="2" charset="-122"/>
              </a:rPr>
              <a:t>衍射条纹的间距与光的波长有关</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
        <p:nvSpPr>
          <p:cNvPr id="27650" name="Text Box 4"/>
          <p:cNvSpPr txBox="1"/>
          <p:nvPr/>
        </p:nvSpPr>
        <p:spPr>
          <a:xfrm>
            <a:off x="2171462" y="3779759"/>
            <a:ext cx="2284809" cy="460375"/>
          </a:xfrm>
          <a:prstGeom prst="rect">
            <a:avLst/>
          </a:prstGeom>
          <a:noFill/>
          <a:ln w="9525">
            <a:noFill/>
          </a:ln>
        </p:spPr>
        <p:txBody>
          <a:bodyPr wrap="square" anchor="t">
            <a:spAutoFit/>
          </a:bodyPr>
          <a:p>
            <a:r>
              <a:rPr lang="zh-CN" altLang="en-US" sz="2400" b="1" dirty="0">
                <a:solidFill>
                  <a:srgbClr val="0070C0"/>
                </a:solidFill>
                <a:latin typeface="Times New Roman" panose="02020603050405020304" pitchFamily="18" charset="0"/>
                <a:ea typeface="宋体" panose="02010600030101010101" pitchFamily="2" charset="-122"/>
              </a:rPr>
              <a:t>衍射</a:t>
            </a:r>
            <a:r>
              <a:rPr lang="en-US" altLang="zh-CN" sz="2400" b="1" dirty="0">
                <a:solidFill>
                  <a:srgbClr val="0070C0"/>
                </a:solidFill>
                <a:latin typeface="Times New Roman" panose="02020603050405020304" pitchFamily="18" charset="0"/>
                <a:ea typeface="宋体" panose="02010600030101010101" pitchFamily="2" charset="-122"/>
              </a:rPr>
              <a:t>【ACD】</a:t>
            </a:r>
            <a:endParaRPr lang="en-US" altLang="zh-CN" sz="2400" b="1" dirty="0">
              <a:solidFill>
                <a:srgbClr val="0070C0"/>
              </a:solidFill>
              <a:latin typeface="Times New Roman" panose="02020603050405020304" pitchFamily="18" charset="0"/>
              <a:ea typeface="宋体" panose="02010600030101010101" pitchFamily="2" charset="-122"/>
            </a:endParaRPr>
          </a:p>
        </p:txBody>
      </p:sp>
      <p:sp>
        <p:nvSpPr>
          <p:cNvPr id="3" name="标题 1"/>
          <p:cNvSpPr txBox="1"/>
          <p:nvPr/>
        </p:nvSpPr>
        <p:spPr bwMode="auto">
          <a:xfrm>
            <a:off x="1164405" y="93829"/>
            <a:ext cx="6836595" cy="688197"/>
          </a:xfrm>
          <a:prstGeom prst="rect">
            <a:avLst/>
          </a:prstGeom>
          <a:noFill/>
          <a:ln w="9525" cap="flat" cmpd="sng" algn="ctr">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oolSlant"/>
          </a:sp3d>
          <a:extLst>
            <a:ext uri="{909E8E84-426E-40DD-AFC4-6F175D3DCCD1}">
              <a14:hiddenFill xmlns:a14="http://schemas.microsoft.com/office/drawing/2010/main">
                <a:solidFill>
                  <a:srgbClr val="FFFF00"/>
                </a:solidFill>
              </a14:hiddenFill>
            </a:ext>
          </a:extLst>
        </p:spPr>
        <p:style>
          <a:lnRef idx="1">
            <a:schemeClr val="accent5"/>
          </a:lnRef>
          <a:fillRef idx="2">
            <a:schemeClr val="accent5"/>
          </a:fillRef>
          <a:effectRef idx="1">
            <a:schemeClr val="accent5"/>
          </a:effectRef>
          <a:fontRef idx="minor">
            <a:schemeClr val="dk1"/>
          </a:fontRef>
        </p:style>
        <p:txBody>
          <a:bodyPr vert="horz" wrap="square" lIns="68580" tIns="34290" rIns="68580" bIns="34290" numCol="1" rtlCol="0" anchor="ctr" anchorCtr="0" compatLnSpc="1">
            <a:normAutofit/>
          </a:bodyPr>
          <a:lstStyle>
            <a:defPPr>
              <a:defRPr lang="zh-CN"/>
            </a:defPPr>
            <a:lvl1pPr marR="0" lvl="0" indent="0" algn="ctr" fontAlgn="base">
              <a:lnSpc>
                <a:spcPct val="100000"/>
              </a:lnSpc>
              <a:spcBef>
                <a:spcPct val="0"/>
              </a:spcBef>
              <a:spcAft>
                <a:spcPct val="0"/>
              </a:spcAft>
              <a:buClrTx/>
              <a:buSzTx/>
              <a:buFontTx/>
              <a:buNone/>
              <a:defRPr kumimoji="0" sz="3600" b="1" i="0" u="none" strike="noStrike" cap="none" spc="0" normalizeH="0" baseline="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defRPr>
            </a:lvl1pPr>
            <a:lvl2pPr algn="ctr" fontAlgn="base">
              <a:spcBef>
                <a:spcPct val="0"/>
              </a:spcBef>
              <a:spcAft>
                <a:spcPct val="0"/>
              </a:spcAft>
              <a:defRPr sz="4400"/>
            </a:lvl2pPr>
            <a:lvl3pPr algn="ctr" fontAlgn="base">
              <a:spcBef>
                <a:spcPct val="0"/>
              </a:spcBef>
              <a:spcAft>
                <a:spcPct val="0"/>
              </a:spcAft>
              <a:defRPr sz="4400"/>
            </a:lvl3pPr>
            <a:lvl4pPr algn="ctr" fontAlgn="base">
              <a:spcBef>
                <a:spcPct val="0"/>
              </a:spcBef>
              <a:spcAft>
                <a:spcPct val="0"/>
              </a:spcAft>
              <a:defRPr sz="4400"/>
            </a:lvl4pPr>
            <a:lvl5pPr algn="ctr" fontAlgn="base">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pPr fontAlgn="base"/>
            <a:r>
              <a:rPr lang="zh-CN" altLang="en-US" sz="2700" strike="noStrike" noProof="1" dirty="0">
                <a:solidFill>
                  <a:schemeClr val="tx1"/>
                </a:solidFill>
                <a:latin typeface="隶书" pitchFamily="49" charset="-122"/>
                <a:ea typeface="隶书" pitchFamily="49" charset="-122"/>
              </a:rPr>
              <a:t>典型习题</a:t>
            </a:r>
            <a:endParaRPr lang="zh-CN" altLang="en-US" sz="2700" strike="noStrike" noProof="1" dirty="0">
              <a:solidFill>
                <a:schemeClr val="tx1"/>
              </a:solidFill>
              <a:latin typeface="隶书" pitchFamily="49" charset="-122"/>
              <a:ea typeface="隶书"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标题 1"/>
          <p:cNvSpPr>
            <a:spLocks noGrp="1"/>
          </p:cNvSpPr>
          <p:nvPr>
            <p:ph type="title"/>
          </p:nvPr>
        </p:nvSpPr>
        <p:spPr>
          <a:xfrm>
            <a:off x="1179910" y="141685"/>
            <a:ext cx="6172200" cy="857250"/>
          </a:xfrm>
        </p:spPr>
        <p:txBody>
          <a:bodyPr vert="horz" wrap="square" lIns="68580" tIns="34290" rIns="68580" bIns="34290" anchor="ctr"/>
          <a:p>
            <a:pPr algn="l"/>
            <a:r>
              <a:rPr lang="zh-CN" altLang="en-US" sz="2700" b="1" dirty="0">
                <a:latin typeface="隶书" pitchFamily="49" charset="-122"/>
                <a:ea typeface="隶书" pitchFamily="49" charset="-122"/>
              </a:rPr>
              <a:t>三、光的偏振</a:t>
            </a:r>
            <a:endParaRPr lang="zh-CN" altLang="en-US" sz="2700" b="1" dirty="0">
              <a:latin typeface="隶书" pitchFamily="49" charset="-122"/>
              <a:ea typeface="隶书" pitchFamily="49" charset="-122"/>
            </a:endParaRPr>
          </a:p>
        </p:txBody>
      </p:sp>
      <p:sp>
        <p:nvSpPr>
          <p:cNvPr id="28674" name="TextBox 45"/>
          <p:cNvSpPr txBox="1"/>
          <p:nvPr/>
        </p:nvSpPr>
        <p:spPr>
          <a:xfrm>
            <a:off x="1344216" y="1160860"/>
            <a:ext cx="5926455" cy="829945"/>
          </a:xfrm>
          <a:prstGeom prst="rect">
            <a:avLst/>
          </a:prstGeom>
          <a:noFill/>
          <a:ln w="9525">
            <a:noFill/>
          </a:ln>
        </p:spPr>
        <p:txBody>
          <a:bodyPr wrap="none" anchor="t">
            <a:spAutoFit/>
          </a:bodyPr>
          <a:p>
            <a:r>
              <a:rPr lang="zh-CN" altLang="en-US" sz="2400" dirty="0">
                <a:latin typeface="隶书" pitchFamily="49" charset="-122"/>
                <a:ea typeface="隶书" pitchFamily="49" charset="-122"/>
              </a:rPr>
              <a:t>问题</a:t>
            </a:r>
            <a:r>
              <a:rPr lang="zh-CN" altLang="en-US" sz="2400" dirty="0">
                <a:latin typeface="Arial" panose="020B0604020202020204" pitchFamily="34" charset="0"/>
                <a:ea typeface="宋体" panose="02010600030101010101" pitchFamily="2" charset="-122"/>
              </a:rPr>
              <a:t>：</a:t>
            </a:r>
            <a:r>
              <a:rPr lang="en-US" altLang="zh-CN" sz="2400" dirty="0">
                <a:latin typeface="隶书" pitchFamily="49" charset="-122"/>
                <a:ea typeface="隶书" pitchFamily="49" charset="-122"/>
              </a:rPr>
              <a:t>1.</a:t>
            </a:r>
            <a:r>
              <a:rPr lang="zh-CN" altLang="zh-CN" sz="2400" dirty="0">
                <a:latin typeface="隶书" pitchFamily="49" charset="-122"/>
                <a:ea typeface="隶书" pitchFamily="49" charset="-122"/>
              </a:rPr>
              <a:t>观察图</a:t>
            </a:r>
            <a:r>
              <a:rPr lang="en-US" altLang="zh-CN" sz="2400" dirty="0">
                <a:latin typeface="隶书" pitchFamily="49" charset="-122"/>
                <a:ea typeface="隶书" pitchFamily="49" charset="-122"/>
              </a:rPr>
              <a:t>13.6-1</a:t>
            </a:r>
            <a:r>
              <a:rPr lang="zh-CN" altLang="zh-CN" sz="2400" dirty="0">
                <a:latin typeface="隶书" pitchFamily="49" charset="-122"/>
                <a:ea typeface="隶书" pitchFamily="49" charset="-122"/>
              </a:rPr>
              <a:t>，说明什么是偏振？</a:t>
            </a:r>
            <a:endParaRPr lang="zh-CN" altLang="zh-CN" sz="2400" dirty="0">
              <a:latin typeface="隶书" pitchFamily="49" charset="-122"/>
              <a:ea typeface="隶书" pitchFamily="49" charset="-122"/>
            </a:endParaRPr>
          </a:p>
          <a:p>
            <a:r>
              <a:rPr lang="zh-CN" altLang="zh-CN" sz="2400" dirty="0">
                <a:latin typeface="隶书" pitchFamily="49" charset="-122"/>
                <a:ea typeface="隶书" pitchFamily="49" charset="-122"/>
              </a:rPr>
              <a:t>光的偏振现象说明光是一种什么波？</a:t>
            </a:r>
            <a:endParaRPr lang="zh-CN" altLang="en-US" sz="2400" dirty="0">
              <a:latin typeface="隶书" pitchFamily="49" charset="-122"/>
              <a:ea typeface="隶书" pitchFamily="49" charset="-122"/>
            </a:endParaRPr>
          </a:p>
        </p:txBody>
      </p:sp>
      <p:pic>
        <p:nvPicPr>
          <p:cNvPr id="28675" name="图片 3"/>
          <p:cNvPicPr/>
          <p:nvPr/>
        </p:nvPicPr>
        <p:blipFill>
          <a:blip r:embed="rId1"/>
          <a:stretch>
            <a:fillRect/>
          </a:stretch>
        </p:blipFill>
        <p:spPr>
          <a:xfrm>
            <a:off x="1410891" y="2065735"/>
            <a:ext cx="2692003" cy="1473994"/>
          </a:xfrm>
          <a:prstGeom prst="rect">
            <a:avLst/>
          </a:prstGeom>
          <a:noFill/>
          <a:ln w="9525">
            <a:noFill/>
          </a:ln>
        </p:spPr>
      </p:pic>
      <p:sp>
        <p:nvSpPr>
          <p:cNvPr id="2" name="文本框 1"/>
          <p:cNvSpPr txBox="1"/>
          <p:nvPr/>
        </p:nvSpPr>
        <p:spPr>
          <a:xfrm>
            <a:off x="7352030" y="1622425"/>
            <a:ext cx="1280795" cy="368300"/>
          </a:xfrm>
          <a:prstGeom prst="rect">
            <a:avLst/>
          </a:prstGeom>
          <a:noFill/>
        </p:spPr>
        <p:txBody>
          <a:bodyPr wrap="square" rtlCol="0">
            <a:spAutoFit/>
          </a:bodyPr>
          <a:p>
            <a:r>
              <a:rPr lang="zh-CN" altLang="en-US"/>
              <a:t>横波</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28725" y="1140619"/>
            <a:ext cx="6379369" cy="3262313"/>
          </a:xfrm>
        </p:spPr>
        <p:txBody>
          <a:bodyPr>
            <a:normAutofit fontScale="25000" lnSpcReduction="20000"/>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6450" b="0" i="0" u="none" strike="noStrike" kern="1200" cap="none" spc="0" normalizeH="0" baseline="0" noProof="1" dirty="0" smtClean="0">
                <a:solidFill>
                  <a:schemeClr val="tx1"/>
                </a:solidFill>
                <a:latin typeface="+mn-lt"/>
                <a:ea typeface="+mn-ea"/>
                <a:cs typeface="+mn-cs"/>
              </a:rPr>
              <a:t>2</a:t>
            </a:r>
            <a:r>
              <a:rPr kumimoji="0" lang="zh-CN" altLang="en-US" sz="6450" b="0" i="0" u="none" strike="noStrike" kern="1200" cap="none" spc="0" normalizeH="0" baseline="0" noProof="1" dirty="0" smtClean="0">
                <a:solidFill>
                  <a:schemeClr val="tx1"/>
                </a:solidFill>
                <a:latin typeface="+mn-lt"/>
                <a:ea typeface="+mn-ea"/>
                <a:cs typeface="+mn-cs"/>
              </a:rPr>
              <a:t>、（</a:t>
            </a:r>
            <a:r>
              <a:rPr kumimoji="0" lang="en-US" altLang="zh-CN" sz="6450" b="0" i="0" u="none" strike="noStrike" kern="1200" cap="none" spc="0" normalizeH="0" baseline="0" noProof="1" dirty="0" smtClean="0">
                <a:solidFill>
                  <a:schemeClr val="tx1"/>
                </a:solidFill>
                <a:latin typeface="+mn-lt"/>
                <a:ea typeface="+mn-ea"/>
                <a:cs typeface="+mn-cs"/>
              </a:rPr>
              <a:t>1</a:t>
            </a:r>
            <a:r>
              <a:rPr kumimoji="0" lang="zh-CN" altLang="en-US" sz="6450" b="0" i="0" u="none" strike="noStrike" kern="1200" cap="none" spc="0" normalizeH="0" baseline="0" noProof="1" dirty="0" smtClean="0">
                <a:solidFill>
                  <a:schemeClr val="tx1"/>
                </a:solidFill>
                <a:latin typeface="+mn-lt"/>
                <a:ea typeface="+mn-ea"/>
                <a:cs typeface="+mn-cs"/>
              </a:rPr>
              <a:t>）</a:t>
            </a:r>
            <a:r>
              <a:rPr kumimoji="0" lang="zh-CN" altLang="zh-CN" sz="6450" b="0" i="0" u="none" strike="noStrike" kern="1200" cap="none" spc="0" normalizeH="0" baseline="0" noProof="1" dirty="0" smtClean="0">
                <a:solidFill>
                  <a:schemeClr val="tx1"/>
                </a:solidFill>
                <a:latin typeface="+mn-lt"/>
                <a:ea typeface="+mn-ea"/>
                <a:cs typeface="+mn-cs"/>
              </a:rPr>
              <a:t>如图</a:t>
            </a:r>
            <a:r>
              <a:rPr kumimoji="0" lang="en-US" altLang="zh-CN" sz="6450" b="0" i="0" u="none" strike="noStrike" kern="1200" cap="none" spc="0" normalizeH="0" baseline="0" noProof="1" dirty="0" smtClean="0">
                <a:solidFill>
                  <a:schemeClr val="tx1"/>
                </a:solidFill>
                <a:latin typeface="+mn-lt"/>
                <a:ea typeface="+mn-ea"/>
                <a:cs typeface="+mn-cs"/>
              </a:rPr>
              <a:t>13.6-2</a:t>
            </a:r>
            <a:r>
              <a:rPr kumimoji="0" lang="zh-CN" altLang="zh-CN" sz="6450" b="0" i="0" u="none" strike="noStrike" kern="1200" cap="none" spc="0" normalizeH="0" baseline="0" noProof="1" dirty="0" smtClean="0">
                <a:solidFill>
                  <a:schemeClr val="tx1"/>
                </a:solidFill>
                <a:latin typeface="+mn-lt"/>
                <a:ea typeface="+mn-ea"/>
                <a:cs typeface="+mn-cs"/>
              </a:rPr>
              <a:t>甲所示，自然</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光的能量为</a:t>
            </a:r>
            <a:r>
              <a:rPr kumimoji="0" lang="en-US" altLang="zh-CN" sz="6450" b="0" i="0" u="none" strike="noStrike" kern="1200" cap="none" spc="0" normalizeH="0" baseline="0" noProof="1" dirty="0" smtClean="0">
                <a:solidFill>
                  <a:schemeClr val="tx1"/>
                </a:solidFill>
                <a:latin typeface="+mn-lt"/>
                <a:ea typeface="+mn-ea"/>
                <a:cs typeface="+mn-cs"/>
              </a:rPr>
              <a:t>E</a:t>
            </a:r>
            <a:r>
              <a:rPr kumimoji="0" lang="en-US" altLang="zh-CN" sz="6450" b="0" i="0" u="none" strike="noStrike" kern="1200" cap="none" spc="0" normalizeH="0" baseline="-25000" noProof="1" dirty="0" smtClean="0">
                <a:solidFill>
                  <a:schemeClr val="tx1"/>
                </a:solidFill>
                <a:latin typeface="+mn-lt"/>
                <a:ea typeface="+mn-ea"/>
                <a:cs typeface="+mn-cs"/>
              </a:rPr>
              <a:t>0</a:t>
            </a:r>
            <a:r>
              <a:rPr kumimoji="0" lang="zh-CN" altLang="zh-CN" sz="6450" b="0" i="0" u="none" strike="noStrike" kern="1200" cap="none" spc="0" normalizeH="0" baseline="0" noProof="1" dirty="0" smtClean="0">
                <a:solidFill>
                  <a:schemeClr val="tx1"/>
                </a:solidFill>
                <a:latin typeface="+mn-lt"/>
                <a:ea typeface="+mn-ea"/>
                <a:cs typeface="+mn-cs"/>
              </a:rPr>
              <a:t>，通过偏振片</a:t>
            </a:r>
            <a:r>
              <a:rPr kumimoji="0" lang="en-US" altLang="zh-CN" sz="6450" b="0" i="0" u="none" strike="noStrike" kern="1200" cap="none" spc="0" normalizeH="0" baseline="0" noProof="1" dirty="0" smtClean="0">
                <a:solidFill>
                  <a:schemeClr val="tx1"/>
                </a:solidFill>
                <a:latin typeface="+mn-lt"/>
                <a:ea typeface="+mn-ea"/>
                <a:cs typeface="+mn-cs"/>
              </a:rPr>
              <a:t>P</a:t>
            </a:r>
            <a:r>
              <a:rPr kumimoji="0" lang="zh-CN" altLang="zh-CN" sz="6450" b="0" i="0" u="none" strike="noStrike" kern="1200" cap="none" spc="0" normalizeH="0" baseline="0" noProof="1" dirty="0" smtClean="0">
                <a:solidFill>
                  <a:schemeClr val="tx1"/>
                </a:solidFill>
                <a:latin typeface="+mn-lt"/>
                <a:ea typeface="+mn-ea"/>
                <a:cs typeface="+mn-cs"/>
              </a:rPr>
              <a:t>后，</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在</a:t>
            </a:r>
            <a:r>
              <a:rPr kumimoji="0" lang="en-US" altLang="zh-CN" sz="6450" b="0" i="0" u="none" strike="noStrike" kern="1200" cap="none" spc="0" normalizeH="0" baseline="0" noProof="1" dirty="0" smtClean="0">
                <a:solidFill>
                  <a:schemeClr val="tx1"/>
                </a:solidFill>
                <a:latin typeface="+mn-lt"/>
                <a:ea typeface="+mn-ea"/>
                <a:cs typeface="+mn-cs"/>
              </a:rPr>
              <a:t>P</a:t>
            </a:r>
            <a:r>
              <a:rPr kumimoji="0" lang="zh-CN" altLang="zh-CN" sz="6450" b="0" i="0" u="none" strike="noStrike" kern="1200" cap="none" spc="0" normalizeH="0" baseline="0" noProof="1" dirty="0" smtClean="0">
                <a:solidFill>
                  <a:schemeClr val="tx1"/>
                </a:solidFill>
                <a:latin typeface="+mn-lt"/>
                <a:ea typeface="+mn-ea"/>
                <a:cs typeface="+mn-cs"/>
              </a:rPr>
              <a:t>的另一侧观察，可以看到什么</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现象？旋转偏振片</a:t>
            </a:r>
            <a:r>
              <a:rPr kumimoji="0" lang="en-US" altLang="zh-CN" sz="6450" b="0" i="0" u="none" strike="noStrike" kern="1200" cap="none" spc="0" normalizeH="0" baseline="0" noProof="1" dirty="0" smtClean="0">
                <a:solidFill>
                  <a:schemeClr val="tx1"/>
                </a:solidFill>
                <a:latin typeface="+mn-lt"/>
                <a:ea typeface="+mn-ea"/>
                <a:cs typeface="+mn-cs"/>
              </a:rPr>
              <a:t>P</a:t>
            </a:r>
            <a:r>
              <a:rPr kumimoji="0" lang="zh-CN" altLang="zh-CN" sz="6450" b="0" i="0" u="none" strike="noStrike" kern="1200" cap="none" spc="0" normalizeH="0" baseline="0" noProof="1" dirty="0" smtClean="0">
                <a:solidFill>
                  <a:schemeClr val="tx1"/>
                </a:solidFill>
                <a:latin typeface="+mn-lt"/>
                <a:ea typeface="+mn-ea"/>
                <a:cs typeface="+mn-cs"/>
              </a:rPr>
              <a:t>，观察到的现</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象会有变化吗？为什么？</a:t>
            </a:r>
            <a:endParaRPr kumimoji="0" lang="zh-CN"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6450" b="0" i="0" u="none" strike="noStrike" kern="1200" cap="none" spc="0" normalizeH="0" baseline="0" noProof="1" dirty="0" smtClean="0">
                <a:solidFill>
                  <a:schemeClr val="tx1"/>
                </a:solidFill>
                <a:latin typeface="+mn-lt"/>
                <a:ea typeface="+mn-ea"/>
                <a:cs typeface="+mn-cs"/>
              </a:rPr>
              <a:t> </a:t>
            </a:r>
            <a:r>
              <a:rPr kumimoji="0" lang="zh-CN" altLang="zh-CN" sz="6450" b="0" i="0" u="none" strike="noStrike" kern="1200" cap="none" spc="0" normalizeH="0" baseline="0" noProof="1" dirty="0" smtClean="0">
                <a:solidFill>
                  <a:schemeClr val="tx1"/>
                </a:solidFill>
                <a:latin typeface="+mn-lt"/>
                <a:ea typeface="+mn-ea"/>
                <a:cs typeface="+mn-cs"/>
              </a:rPr>
              <a:t>（</a:t>
            </a:r>
            <a:r>
              <a:rPr kumimoji="0" lang="en-US" altLang="zh-CN" sz="6450" b="0" i="0" u="none" strike="noStrike" kern="1200" cap="none" spc="0" normalizeH="0" baseline="0" noProof="1" dirty="0" smtClean="0">
                <a:solidFill>
                  <a:schemeClr val="tx1"/>
                </a:solidFill>
                <a:latin typeface="+mn-lt"/>
                <a:ea typeface="+mn-ea"/>
                <a:cs typeface="+mn-cs"/>
              </a:rPr>
              <a:t>2</a:t>
            </a:r>
            <a:r>
              <a:rPr kumimoji="0" lang="zh-CN" altLang="zh-CN" sz="6450" b="0" i="0" u="none" strike="noStrike" kern="1200" cap="none" spc="0" normalizeH="0" baseline="0" noProof="1" dirty="0" smtClean="0">
                <a:solidFill>
                  <a:schemeClr val="tx1"/>
                </a:solidFill>
                <a:latin typeface="+mn-lt"/>
                <a:ea typeface="+mn-ea"/>
                <a:cs typeface="+mn-cs"/>
              </a:rPr>
              <a:t>）在偏振片</a:t>
            </a:r>
            <a:r>
              <a:rPr kumimoji="0" lang="en-US" altLang="zh-CN" sz="6450" b="0" i="0" u="none" strike="noStrike" kern="1200" cap="none" spc="0" normalizeH="0" baseline="0" noProof="1" dirty="0" smtClean="0">
                <a:solidFill>
                  <a:schemeClr val="tx1"/>
                </a:solidFill>
                <a:latin typeface="+mn-lt"/>
                <a:ea typeface="+mn-ea"/>
                <a:cs typeface="+mn-cs"/>
              </a:rPr>
              <a:t>P</a:t>
            </a:r>
            <a:r>
              <a:rPr kumimoji="0" lang="zh-CN" altLang="zh-CN" sz="6450" b="0" i="0" u="none" strike="noStrike" kern="1200" cap="none" spc="0" normalizeH="0" baseline="0" noProof="1" dirty="0" smtClean="0">
                <a:solidFill>
                  <a:schemeClr val="tx1"/>
                </a:solidFill>
                <a:latin typeface="+mn-lt"/>
                <a:ea typeface="+mn-ea"/>
                <a:cs typeface="+mn-cs"/>
              </a:rPr>
              <a:t>的后面再放置另</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一个偏振片</a:t>
            </a:r>
            <a:r>
              <a:rPr kumimoji="0" lang="en-US" altLang="zh-CN" sz="6450" b="0" i="0" u="none" strike="noStrike" kern="1200" cap="none" spc="0" normalizeH="0" baseline="0" noProof="1" dirty="0" smtClean="0">
                <a:solidFill>
                  <a:schemeClr val="tx1"/>
                </a:solidFill>
                <a:latin typeface="+mn-lt"/>
                <a:ea typeface="+mn-ea"/>
                <a:cs typeface="+mn-cs"/>
              </a:rPr>
              <a:t>Q</a:t>
            </a:r>
            <a:r>
              <a:rPr kumimoji="0" lang="zh-CN" altLang="zh-CN" sz="6450" b="0" i="0" u="none" strike="noStrike" kern="1200" cap="none" spc="0" normalizeH="0" baseline="0" noProof="1" dirty="0" smtClean="0">
                <a:solidFill>
                  <a:schemeClr val="tx1"/>
                </a:solidFill>
                <a:latin typeface="+mn-lt"/>
                <a:ea typeface="+mn-ea"/>
                <a:cs typeface="+mn-cs"/>
              </a:rPr>
              <a:t>（图乙），以光的传</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播方向为轴旋转偏振片</a:t>
            </a:r>
            <a:r>
              <a:rPr kumimoji="0" lang="en-US" altLang="zh-CN" sz="6450" b="0" i="0" u="none" strike="noStrike" kern="1200" cap="none" spc="0" normalizeH="0" baseline="0" noProof="1" dirty="0" smtClean="0">
                <a:solidFill>
                  <a:schemeClr val="tx1"/>
                </a:solidFill>
                <a:latin typeface="+mn-lt"/>
                <a:ea typeface="+mn-ea"/>
                <a:cs typeface="+mn-cs"/>
              </a:rPr>
              <a:t>Q</a:t>
            </a:r>
            <a:r>
              <a:rPr kumimoji="0" lang="zh-CN" altLang="zh-CN" sz="6450" b="0" i="0" u="none" strike="noStrike" kern="1200" cap="none" spc="0" normalizeH="0" baseline="0" noProof="1" dirty="0" smtClean="0">
                <a:solidFill>
                  <a:schemeClr val="tx1"/>
                </a:solidFill>
                <a:latin typeface="+mn-lt"/>
                <a:ea typeface="+mn-ea"/>
                <a:cs typeface="+mn-cs"/>
              </a:rPr>
              <a:t>（图丙）</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，可观察到通过两块偏振片后的</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透射光的强度如何变化？何时</a:t>
            </a:r>
            <a:endParaRPr kumimoji="0" lang="en-US"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zh-CN" altLang="zh-CN" sz="6450" b="0" i="0" u="none" strike="noStrike" kern="1200" cap="none" spc="0" normalizeH="0" baseline="0" noProof="1" dirty="0" smtClean="0">
                <a:solidFill>
                  <a:schemeClr val="tx1"/>
                </a:solidFill>
                <a:latin typeface="+mn-lt"/>
                <a:ea typeface="+mn-ea"/>
                <a:cs typeface="+mn-cs"/>
              </a:rPr>
              <a:t>最亮，何时最暗？</a:t>
            </a:r>
            <a:endParaRPr kumimoji="0" lang="zh-CN"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6450" b="0" i="0" u="none" strike="noStrike" kern="1200" cap="none" spc="0" normalizeH="0" baseline="0" noProof="1" dirty="0" smtClean="0">
                <a:solidFill>
                  <a:schemeClr val="tx1"/>
                </a:solidFill>
                <a:latin typeface="+mn-lt"/>
                <a:ea typeface="+mn-ea"/>
                <a:cs typeface="+mn-cs"/>
              </a:rPr>
              <a:t> </a:t>
            </a:r>
            <a:endParaRPr kumimoji="0" lang="zh-CN"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6450" b="0" i="0" u="none" strike="noStrike" kern="1200" cap="none" spc="0" normalizeH="0" baseline="0" noProof="1" dirty="0" smtClean="0">
                <a:solidFill>
                  <a:schemeClr val="tx1"/>
                </a:solidFill>
                <a:latin typeface="+mn-lt"/>
                <a:ea typeface="+mn-ea"/>
                <a:cs typeface="+mn-cs"/>
              </a:rPr>
              <a:t> </a:t>
            </a:r>
            <a:endParaRPr kumimoji="0" lang="zh-CN"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6450" b="0" i="0" u="none" strike="noStrike" kern="1200" cap="none" spc="0" normalizeH="0" baseline="0" noProof="1" dirty="0" smtClean="0">
                <a:solidFill>
                  <a:schemeClr val="tx1"/>
                </a:solidFill>
                <a:latin typeface="+mn-lt"/>
                <a:ea typeface="+mn-ea"/>
                <a:cs typeface="+mn-cs"/>
              </a:rPr>
              <a:t> </a:t>
            </a:r>
            <a:endParaRPr kumimoji="0" lang="zh-CN" altLang="zh-CN" sz="645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3825" b="0" i="0" u="none" strike="noStrike" kern="1200" cap="none" spc="0" normalizeH="0" baseline="0" noProof="1" dirty="0" smtClean="0">
                <a:solidFill>
                  <a:schemeClr val="tx1"/>
                </a:solidFill>
                <a:latin typeface="+mn-lt"/>
                <a:ea typeface="+mn-ea"/>
                <a:cs typeface="+mn-cs"/>
              </a:rPr>
              <a:t> </a:t>
            </a:r>
            <a:endParaRPr kumimoji="0" lang="zh-CN" altLang="zh-CN" sz="3825"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3825" b="0" i="0" u="none" strike="noStrike" kern="1200" cap="none" spc="0" normalizeH="0" baseline="0" noProof="1" dirty="0" smtClean="0">
                <a:solidFill>
                  <a:schemeClr val="tx1"/>
                </a:solidFill>
                <a:latin typeface="+mn-lt"/>
                <a:ea typeface="+mn-ea"/>
                <a:cs typeface="+mn-cs"/>
              </a:rPr>
              <a:t> </a:t>
            </a:r>
            <a:endParaRPr kumimoji="0" lang="en-US" altLang="zh-CN" sz="3825"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endParaRPr kumimoji="0" lang="en-US" altLang="zh-CN" sz="3825"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10800" b="0" i="0" u="none" strike="noStrike" kern="1200" cap="none" spc="0" normalizeH="0" baseline="0" noProof="1" dirty="0" smtClean="0">
                <a:solidFill>
                  <a:schemeClr val="tx1"/>
                </a:solidFill>
                <a:latin typeface="+mn-lt"/>
                <a:ea typeface="+mn-ea"/>
                <a:cs typeface="+mn-cs"/>
              </a:rPr>
              <a:t> </a:t>
            </a:r>
            <a:endParaRPr kumimoji="0" lang="zh-CN" altLang="zh-CN" sz="1080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None/>
            </a:pPr>
            <a:r>
              <a:rPr kumimoji="0" lang="en-US" altLang="zh-CN" sz="2400" b="0" i="0" u="none" strike="noStrike" kern="1200" cap="none" spc="0" normalizeH="0" baseline="0" noProof="1" dirty="0" smtClean="0">
                <a:solidFill>
                  <a:schemeClr val="tx1"/>
                </a:solidFill>
                <a:latin typeface="+mn-lt"/>
                <a:ea typeface="+mn-ea"/>
                <a:cs typeface="+mn-cs"/>
              </a:rPr>
              <a:t> </a:t>
            </a:r>
            <a:endParaRPr kumimoji="0" lang="zh-CN" altLang="zh-CN" sz="2400" b="0" i="0" u="none" strike="noStrike" kern="1200" cap="none" spc="0" normalizeH="0" baseline="0" noProof="1" dirty="0" smtClean="0">
              <a:solidFill>
                <a:schemeClr val="tx1"/>
              </a:solidFill>
              <a:latin typeface="+mn-lt"/>
              <a:ea typeface="+mn-ea"/>
              <a:cs typeface="+mn-cs"/>
            </a:endParaRP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pPr>
            <a:endParaRPr kumimoji="0" lang="zh-CN" altLang="en-US" sz="2400" b="0" i="0" u="none" strike="noStrike" kern="1200" cap="none" spc="0" normalizeH="0" baseline="0" noProof="1" dirty="0">
              <a:solidFill>
                <a:schemeClr val="tx1"/>
              </a:solidFill>
              <a:latin typeface="+mn-lt"/>
              <a:ea typeface="+mn-ea"/>
              <a:cs typeface="+mn-cs"/>
            </a:endParaRPr>
          </a:p>
        </p:txBody>
      </p:sp>
      <p:grpSp>
        <p:nvGrpSpPr>
          <p:cNvPr id="29698" name="组合 1297"/>
          <p:cNvGrpSpPr/>
          <p:nvPr/>
        </p:nvGrpSpPr>
        <p:grpSpPr>
          <a:xfrm>
            <a:off x="4705350" y="1140619"/>
            <a:ext cx="3077766" cy="2969419"/>
            <a:chOff x="136" y="-204"/>
            <a:chExt cx="22458" cy="23534"/>
          </a:xfrm>
        </p:grpSpPr>
        <p:pic>
          <p:nvPicPr>
            <p:cNvPr id="29699" name="图片 1294"/>
            <p:cNvPicPr>
              <a:picLocks noChangeAspect="1"/>
            </p:cNvPicPr>
            <p:nvPr/>
          </p:nvPicPr>
          <p:blipFill>
            <a:blip r:embed="rId1"/>
            <a:stretch>
              <a:fillRect/>
            </a:stretch>
          </p:blipFill>
          <p:spPr>
            <a:xfrm>
              <a:off x="136" y="-204"/>
              <a:ext cx="22459" cy="21602"/>
            </a:xfrm>
            <a:prstGeom prst="rect">
              <a:avLst/>
            </a:prstGeom>
            <a:noFill/>
            <a:ln w="9525">
              <a:noFill/>
            </a:ln>
          </p:spPr>
        </p:pic>
        <p:sp>
          <p:nvSpPr>
            <p:cNvPr id="29700" name="文本框 1296"/>
            <p:cNvSpPr txBox="1"/>
            <p:nvPr/>
          </p:nvSpPr>
          <p:spPr>
            <a:xfrm>
              <a:off x="4120" y="21506"/>
              <a:ext cx="14491" cy="1823"/>
            </a:xfrm>
            <a:prstGeom prst="rect">
              <a:avLst/>
            </a:prstGeom>
            <a:noFill/>
            <a:ln w="6350">
              <a:noFill/>
            </a:ln>
          </p:spPr>
          <p:txBody>
            <a:bodyPr wrap="square" lIns="0" tIns="0" rIns="0" bIns="0" anchor="t"/>
            <a:p>
              <a:pPr algn="just">
                <a:buSzTx/>
              </a:pPr>
              <a:r>
                <a:rPr lang="zh-CN" altLang="en-US" sz="525">
                  <a:latin typeface="Times New Roman" panose="02020603050405020304" pitchFamily="18" charset="0"/>
                  <a:ea typeface="宋体" panose="02010600030101010101" pitchFamily="2" charset="-122"/>
                </a:rPr>
                <a:t>图</a:t>
              </a:r>
              <a:r>
                <a:rPr lang="en-US" altLang="zh-CN" sz="525">
                  <a:latin typeface="Times New Roman" panose="02020603050405020304" pitchFamily="18" charset="0"/>
                  <a:ea typeface="宋体" panose="02010600030101010101" pitchFamily="2" charset="-122"/>
                </a:rPr>
                <a:t>13.6-2  </a:t>
              </a:r>
              <a:r>
                <a:rPr lang="zh-CN" altLang="en-US" sz="525">
                  <a:latin typeface="Times New Roman" panose="02020603050405020304" pitchFamily="18" charset="0"/>
                  <a:ea typeface="宋体" panose="02010600030101010101" pitchFamily="2" charset="-122"/>
                </a:rPr>
                <a:t>检验光波是不是横波</a:t>
              </a:r>
              <a:endParaRPr lang="zh-CN" altLang="zh-CN" sz="1350">
                <a:latin typeface="Arial" panose="020B0604020202020204" pitchFamily="34" charset="0"/>
                <a:ea typeface="宋体" panose="02010600030101010101" pitchFamily="2" charset="-122"/>
              </a:endParaRPr>
            </a:p>
          </p:txBody>
        </p:sp>
      </p:grpSp>
      <p:sp>
        <p:nvSpPr>
          <p:cNvPr id="29701" name="文本框 1"/>
          <p:cNvSpPr txBox="1"/>
          <p:nvPr/>
        </p:nvSpPr>
        <p:spPr>
          <a:xfrm>
            <a:off x="5619750" y="4554141"/>
            <a:ext cx="1458595" cy="414020"/>
          </a:xfrm>
          <a:prstGeom prst="rect">
            <a:avLst/>
          </a:prstGeom>
          <a:noFill/>
          <a:ln w="9525">
            <a:noFill/>
          </a:ln>
        </p:spPr>
        <p:txBody>
          <a:bodyPr wrap="none" anchor="t">
            <a:spAutoFit/>
          </a:bodyPr>
          <a:p>
            <a:r>
              <a:rPr lang="zh-CN" altLang="en-US" sz="2100">
                <a:solidFill>
                  <a:srgbClr val="FF0000"/>
                </a:solidFill>
                <a:latin typeface="隶书" pitchFamily="49" charset="-122"/>
                <a:ea typeface="隶书" pitchFamily="49" charset="-122"/>
              </a:rPr>
              <a:t>人教版</a:t>
            </a:r>
            <a:r>
              <a:rPr lang="en-US" altLang="zh-CN" sz="2100">
                <a:solidFill>
                  <a:srgbClr val="FF0000"/>
                </a:solidFill>
                <a:latin typeface="隶书" pitchFamily="49" charset="-122"/>
                <a:ea typeface="隶书" pitchFamily="49" charset="-122"/>
              </a:rPr>
              <a:t>P64</a:t>
            </a:r>
            <a:endParaRPr lang="en-US" altLang="zh-CN" sz="2100">
              <a:solidFill>
                <a:srgbClr val="FF0000"/>
              </a:solidFill>
              <a:latin typeface="隶书" pitchFamily="49" charset="-122"/>
              <a:ea typeface="隶书" pitchFamily="49"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extBox 40"/>
          <p:cNvSpPr txBox="1"/>
          <p:nvPr/>
        </p:nvSpPr>
        <p:spPr>
          <a:xfrm>
            <a:off x="3590925" y="2353866"/>
            <a:ext cx="1845469" cy="668020"/>
          </a:xfrm>
          <a:prstGeom prst="rect">
            <a:avLst/>
          </a:prstGeom>
          <a:noFill/>
          <a:ln w="9525">
            <a:noFill/>
          </a:ln>
        </p:spPr>
        <p:txBody>
          <a:bodyPr anchor="t">
            <a:spAutoFit/>
          </a:bodyPr>
          <a:p>
            <a:pPr algn="ctr"/>
            <a:r>
              <a:rPr lang="en-US" altLang="zh-CN" sz="3750" dirty="0">
                <a:solidFill>
                  <a:srgbClr val="1611D5"/>
                </a:solidFill>
                <a:latin typeface="Arial Black" panose="020B0A04020102020204" pitchFamily="34" charset="0"/>
                <a:ea typeface="宋体" panose="02010600030101010101" pitchFamily="2" charset="-122"/>
              </a:rPr>
              <a:t>2020</a:t>
            </a:r>
            <a:endParaRPr lang="zh-CN" altLang="en-US" sz="3750" dirty="0">
              <a:solidFill>
                <a:srgbClr val="1611D5"/>
              </a:solidFill>
              <a:latin typeface="Arial Black" panose="020B0A04020102020204" pitchFamily="34" charset="0"/>
              <a:ea typeface="宋体" panose="02010600030101010101" pitchFamily="2" charset="-122"/>
            </a:endParaRPr>
          </a:p>
        </p:txBody>
      </p:sp>
      <p:grpSp>
        <p:nvGrpSpPr>
          <p:cNvPr id="42" name="组合 23"/>
          <p:cNvGrpSpPr/>
          <p:nvPr/>
        </p:nvGrpSpPr>
        <p:grpSpPr>
          <a:xfrm>
            <a:off x="953691" y="1600200"/>
            <a:ext cx="2172890" cy="2171700"/>
            <a:chOff x="1410598" y="2043915"/>
            <a:chExt cx="3476437" cy="3476437"/>
          </a:xfrm>
        </p:grpSpPr>
        <p:grpSp>
          <p:nvGrpSpPr>
            <p:cNvPr id="30723" name="组合 22"/>
            <p:cNvGrpSpPr/>
            <p:nvPr/>
          </p:nvGrpSpPr>
          <p:grpSpPr>
            <a:xfrm>
              <a:off x="1410598" y="2051555"/>
              <a:ext cx="3476437" cy="3427120"/>
              <a:chOff x="1410598" y="2051555"/>
              <a:chExt cx="3476437" cy="3427120"/>
            </a:xfrm>
          </p:grpSpPr>
          <p:sp>
            <p:nvSpPr>
              <p:cNvPr id="51" name="椭圆 50"/>
              <p:cNvSpPr/>
              <p:nvPr/>
            </p:nvSpPr>
            <p:spPr>
              <a:xfrm>
                <a:off x="1410598" y="2125870"/>
                <a:ext cx="3284043" cy="3283936"/>
              </a:xfrm>
              <a:prstGeom prst="ellipse">
                <a:avLst/>
              </a:prstGeom>
              <a:solidFill>
                <a:schemeClr val="tx1">
                  <a:alpha val="29000"/>
                </a:schemeClr>
              </a:solidFill>
              <a:ln w="2540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lt1"/>
                  </a:solidFill>
                  <a:effectLst/>
                  <a:uLnTx/>
                  <a:uFillTx/>
                  <a:latin typeface="+mn-lt"/>
                  <a:ea typeface="+mn-ea"/>
                  <a:cs typeface="+mn-cs"/>
                </a:endParaRPr>
              </a:p>
            </p:txBody>
          </p:sp>
          <p:grpSp>
            <p:nvGrpSpPr>
              <p:cNvPr id="30725" name="组合 14"/>
              <p:cNvGrpSpPr/>
              <p:nvPr/>
            </p:nvGrpSpPr>
            <p:grpSpPr>
              <a:xfrm>
                <a:off x="1410598" y="2051555"/>
                <a:ext cx="3476437" cy="3427120"/>
                <a:chOff x="1410598" y="2051555"/>
                <a:chExt cx="3476437" cy="3427120"/>
              </a:xfrm>
            </p:grpSpPr>
            <p:grpSp>
              <p:nvGrpSpPr>
                <p:cNvPr id="30726" name="组合 10"/>
                <p:cNvGrpSpPr/>
                <p:nvPr/>
              </p:nvGrpSpPr>
              <p:grpSpPr>
                <a:xfrm>
                  <a:off x="3139962" y="2051555"/>
                  <a:ext cx="1747073" cy="1716931"/>
                  <a:chOff x="3139962" y="2051555"/>
                  <a:chExt cx="1747073" cy="1716931"/>
                </a:xfrm>
              </p:grpSpPr>
              <p:cxnSp>
                <p:nvCxnSpPr>
                  <p:cNvPr id="57" name="直接连接符 56"/>
                  <p:cNvCxnSpPr/>
                  <p:nvPr/>
                </p:nvCxnSpPr>
                <p:spPr>
                  <a:xfrm>
                    <a:off x="4707975" y="3768792"/>
                    <a:ext cx="1790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rot="16200000">
                    <a:off x="3050628" y="2141080"/>
                    <a:ext cx="17915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729" name="组合 11"/>
                <p:cNvGrpSpPr/>
                <p:nvPr/>
              </p:nvGrpSpPr>
              <p:grpSpPr>
                <a:xfrm rot="10800000">
                  <a:off x="1410598" y="3761744"/>
                  <a:ext cx="1747073" cy="1716931"/>
                  <a:chOff x="3139962" y="2051555"/>
                  <a:chExt cx="1747073" cy="1716931"/>
                </a:xfrm>
              </p:grpSpPr>
              <p:cxnSp>
                <p:nvCxnSpPr>
                  <p:cNvPr id="55" name="直接连接符 54"/>
                  <p:cNvCxnSpPr/>
                  <p:nvPr/>
                </p:nvCxnSpPr>
                <p:spPr>
                  <a:xfrm>
                    <a:off x="4707975" y="3748098"/>
                    <a:ext cx="1790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rot="16200000">
                    <a:off x="3041103" y="2135632"/>
                    <a:ext cx="17915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0732" name="组合 15"/>
            <p:cNvGrpSpPr/>
            <p:nvPr/>
          </p:nvGrpSpPr>
          <p:grpSpPr>
            <a:xfrm rot="2700000">
              <a:off x="1419407" y="2068528"/>
              <a:ext cx="3476437" cy="3427120"/>
              <a:chOff x="1410598" y="2051555"/>
              <a:chExt cx="3476437" cy="3427120"/>
            </a:xfrm>
          </p:grpSpPr>
          <p:grpSp>
            <p:nvGrpSpPr>
              <p:cNvPr id="30733" name="组合 16"/>
              <p:cNvGrpSpPr/>
              <p:nvPr/>
            </p:nvGrpSpPr>
            <p:grpSpPr>
              <a:xfrm>
                <a:off x="3139962" y="2051555"/>
                <a:ext cx="1747073" cy="1716931"/>
                <a:chOff x="3139962" y="2051555"/>
                <a:chExt cx="1747073" cy="1716931"/>
              </a:xfrm>
            </p:grpSpPr>
            <p:cxnSp>
              <p:nvCxnSpPr>
                <p:cNvPr id="49" name="直接连接符 48"/>
                <p:cNvCxnSpPr/>
                <p:nvPr/>
              </p:nvCxnSpPr>
              <p:spPr>
                <a:xfrm>
                  <a:off x="4681674" y="3762621"/>
                  <a:ext cx="17915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rot="16200000">
                  <a:off x="3017308" y="2142221"/>
                  <a:ext cx="1790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736" name="组合 17"/>
              <p:cNvGrpSpPr/>
              <p:nvPr/>
            </p:nvGrpSpPr>
            <p:grpSpPr>
              <a:xfrm rot="10800000">
                <a:off x="1410598" y="3761744"/>
                <a:ext cx="1747073" cy="1716931"/>
                <a:chOff x="3139962" y="2051555"/>
                <a:chExt cx="1747073" cy="1716931"/>
              </a:xfrm>
            </p:grpSpPr>
            <p:cxnSp>
              <p:nvCxnSpPr>
                <p:cNvPr id="47" name="直接连接符 46"/>
                <p:cNvCxnSpPr/>
                <p:nvPr/>
              </p:nvCxnSpPr>
              <p:spPr>
                <a:xfrm>
                  <a:off x="4727615" y="3784446"/>
                  <a:ext cx="18106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6200000">
                  <a:off x="3055127" y="2146499"/>
                  <a:ext cx="18096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59" name="任意多边形 58"/>
          <p:cNvSpPr/>
          <p:nvPr/>
        </p:nvSpPr>
        <p:spPr>
          <a:xfrm>
            <a:off x="3467100" y="1676400"/>
            <a:ext cx="2091929" cy="2072879"/>
          </a:xfrm>
          <a:custGeom>
            <a:avLst/>
            <a:gdLst>
              <a:gd name="connsiteX0" fmla="*/ 777923 w 1665027"/>
              <a:gd name="connsiteY0" fmla="*/ 0 h 3084394"/>
              <a:gd name="connsiteX1" fmla="*/ 0 w 1665027"/>
              <a:gd name="connsiteY1" fmla="*/ 1364777 h 3084394"/>
              <a:gd name="connsiteX2" fmla="*/ 914400 w 1665027"/>
              <a:gd name="connsiteY2" fmla="*/ 3084394 h 3084394"/>
              <a:gd name="connsiteX3" fmla="*/ 1665027 w 1665027"/>
              <a:gd name="connsiteY3" fmla="*/ 1473959 h 3084394"/>
              <a:gd name="connsiteX4" fmla="*/ 777923 w 1665027"/>
              <a:gd name="connsiteY4" fmla="*/ 0 h 3084394"/>
              <a:gd name="connsiteX0-1" fmla="*/ 777923 w 1665027"/>
              <a:gd name="connsiteY0-2" fmla="*/ 0 h 3057098"/>
              <a:gd name="connsiteX1-3" fmla="*/ 0 w 1665027"/>
              <a:gd name="connsiteY1-4" fmla="*/ 1364777 h 3057098"/>
              <a:gd name="connsiteX2-5" fmla="*/ 696036 w 1665027"/>
              <a:gd name="connsiteY2-6" fmla="*/ 3057098 h 3057098"/>
              <a:gd name="connsiteX3-7" fmla="*/ 1665027 w 1665027"/>
              <a:gd name="connsiteY3-8" fmla="*/ 1473959 h 3057098"/>
              <a:gd name="connsiteX4-9" fmla="*/ 777923 w 1665027"/>
              <a:gd name="connsiteY4-10" fmla="*/ 0 h 3057098"/>
              <a:gd name="connsiteX0-11" fmla="*/ 1364777 w 2251881"/>
              <a:gd name="connsiteY0-12" fmla="*/ 0 h 3057098"/>
              <a:gd name="connsiteX1-13" fmla="*/ 0 w 2251881"/>
              <a:gd name="connsiteY1-14" fmla="*/ 1528550 h 3057098"/>
              <a:gd name="connsiteX2-15" fmla="*/ 1282890 w 2251881"/>
              <a:gd name="connsiteY2-16" fmla="*/ 3057098 h 3057098"/>
              <a:gd name="connsiteX3-17" fmla="*/ 2251881 w 2251881"/>
              <a:gd name="connsiteY3-18" fmla="*/ 1473959 h 3057098"/>
              <a:gd name="connsiteX4-19" fmla="*/ 1364777 w 2251881"/>
              <a:gd name="connsiteY4-20" fmla="*/ 0 h 3057098"/>
              <a:gd name="connsiteX0-21" fmla="*/ 1364777 w 2661314"/>
              <a:gd name="connsiteY0-22" fmla="*/ 0 h 3057098"/>
              <a:gd name="connsiteX1-23" fmla="*/ 0 w 2661314"/>
              <a:gd name="connsiteY1-24" fmla="*/ 1528550 h 3057098"/>
              <a:gd name="connsiteX2-25" fmla="*/ 1282890 w 2661314"/>
              <a:gd name="connsiteY2-26" fmla="*/ 3057098 h 3057098"/>
              <a:gd name="connsiteX3-27" fmla="*/ 2661314 w 2661314"/>
              <a:gd name="connsiteY3-28" fmla="*/ 1514902 h 3057098"/>
              <a:gd name="connsiteX4-29" fmla="*/ 1364777 w 2661314"/>
              <a:gd name="connsiteY4-30" fmla="*/ 0 h 3057098"/>
              <a:gd name="connsiteX0-31" fmla="*/ 1364777 w 2661314"/>
              <a:gd name="connsiteY0-32" fmla="*/ 0 h 3070745"/>
              <a:gd name="connsiteX1-33" fmla="*/ 0 w 2661314"/>
              <a:gd name="connsiteY1-34" fmla="*/ 1528550 h 3070745"/>
              <a:gd name="connsiteX2-35" fmla="*/ 1364777 w 2661314"/>
              <a:gd name="connsiteY2-36" fmla="*/ 3070745 h 3070745"/>
              <a:gd name="connsiteX3-37" fmla="*/ 2661314 w 2661314"/>
              <a:gd name="connsiteY3-38" fmla="*/ 1514902 h 3070745"/>
              <a:gd name="connsiteX4-39" fmla="*/ 1364777 w 2661314"/>
              <a:gd name="connsiteY4-40" fmla="*/ 0 h 3070745"/>
              <a:gd name="connsiteX0-41" fmla="*/ 1296539 w 2661314"/>
              <a:gd name="connsiteY0-42" fmla="*/ 0 h 3057098"/>
              <a:gd name="connsiteX1-43" fmla="*/ 0 w 2661314"/>
              <a:gd name="connsiteY1-44" fmla="*/ 1514903 h 3057098"/>
              <a:gd name="connsiteX2-45" fmla="*/ 1364777 w 2661314"/>
              <a:gd name="connsiteY2-46" fmla="*/ 3057098 h 3057098"/>
              <a:gd name="connsiteX3-47" fmla="*/ 2661314 w 2661314"/>
              <a:gd name="connsiteY3-48" fmla="*/ 1501255 h 3057098"/>
              <a:gd name="connsiteX4-49" fmla="*/ 1296539 w 2661314"/>
              <a:gd name="connsiteY4-50" fmla="*/ 0 h 3057098"/>
              <a:gd name="connsiteX0-51" fmla="*/ 1296650 w 2661425"/>
              <a:gd name="connsiteY0-52" fmla="*/ 3 h 3057101"/>
              <a:gd name="connsiteX1-53" fmla="*/ 111 w 2661425"/>
              <a:gd name="connsiteY1-54" fmla="*/ 1514906 h 3057101"/>
              <a:gd name="connsiteX2-55" fmla="*/ 1364888 w 2661425"/>
              <a:gd name="connsiteY2-56" fmla="*/ 3057101 h 3057101"/>
              <a:gd name="connsiteX3-57" fmla="*/ 2661425 w 2661425"/>
              <a:gd name="connsiteY3-58" fmla="*/ 1501258 h 3057101"/>
              <a:gd name="connsiteX4-59" fmla="*/ 1296650 w 2661425"/>
              <a:gd name="connsiteY4-60" fmla="*/ 3 h 3057101"/>
              <a:gd name="connsiteX0-61" fmla="*/ 1296650 w 2661537"/>
              <a:gd name="connsiteY0-62" fmla="*/ 3 h 3159620"/>
              <a:gd name="connsiteX1-63" fmla="*/ 111 w 2661537"/>
              <a:gd name="connsiteY1-64" fmla="*/ 1514906 h 3159620"/>
              <a:gd name="connsiteX2-65" fmla="*/ 1364888 w 2661537"/>
              <a:gd name="connsiteY2-66" fmla="*/ 3057101 h 3159620"/>
              <a:gd name="connsiteX3-67" fmla="*/ 2661425 w 2661537"/>
              <a:gd name="connsiteY3-68" fmla="*/ 1501258 h 3159620"/>
              <a:gd name="connsiteX4-69" fmla="*/ 1296650 w 2661537"/>
              <a:gd name="connsiteY4-70" fmla="*/ 3 h 3159620"/>
              <a:gd name="connsiteX0-71" fmla="*/ 1296650 w 2661770"/>
              <a:gd name="connsiteY0-72" fmla="*/ 3 h 3057458"/>
              <a:gd name="connsiteX1-73" fmla="*/ 111 w 2661770"/>
              <a:gd name="connsiteY1-74" fmla="*/ 1514906 h 3057458"/>
              <a:gd name="connsiteX2-75" fmla="*/ 1364888 w 2661770"/>
              <a:gd name="connsiteY2-76" fmla="*/ 3057101 h 3057458"/>
              <a:gd name="connsiteX3-77" fmla="*/ 2661425 w 2661770"/>
              <a:gd name="connsiteY3-78" fmla="*/ 1501258 h 3057458"/>
              <a:gd name="connsiteX4-79" fmla="*/ 1296650 w 2661770"/>
              <a:gd name="connsiteY4-80" fmla="*/ 3 h 3057458"/>
              <a:gd name="connsiteX0-81" fmla="*/ 1296650 w 2661597"/>
              <a:gd name="connsiteY0-82" fmla="*/ 3 h 3060540"/>
              <a:gd name="connsiteX1-83" fmla="*/ 111 w 2661597"/>
              <a:gd name="connsiteY1-84" fmla="*/ 1514906 h 3060540"/>
              <a:gd name="connsiteX2-85" fmla="*/ 1364888 w 2661597"/>
              <a:gd name="connsiteY2-86" fmla="*/ 3057101 h 3060540"/>
              <a:gd name="connsiteX3-87" fmla="*/ 2661425 w 2661597"/>
              <a:gd name="connsiteY3-88" fmla="*/ 1501258 h 3060540"/>
              <a:gd name="connsiteX4-89" fmla="*/ 1296650 w 2661597"/>
              <a:gd name="connsiteY4-90" fmla="*/ 3 h 3060540"/>
              <a:gd name="connsiteX0-91" fmla="*/ 1296650 w 2661597"/>
              <a:gd name="connsiteY0-92" fmla="*/ 3 h 3060992"/>
              <a:gd name="connsiteX1-93" fmla="*/ 111 w 2661597"/>
              <a:gd name="connsiteY1-94" fmla="*/ 1514906 h 3060992"/>
              <a:gd name="connsiteX2-95" fmla="*/ 1364888 w 2661597"/>
              <a:gd name="connsiteY2-96" fmla="*/ 3057101 h 3060992"/>
              <a:gd name="connsiteX3-97" fmla="*/ 2661425 w 2661597"/>
              <a:gd name="connsiteY3-98" fmla="*/ 1501258 h 3060992"/>
              <a:gd name="connsiteX4-99" fmla="*/ 1296650 w 2661597"/>
              <a:gd name="connsiteY4-100" fmla="*/ 3 h 3060992"/>
              <a:gd name="connsiteX0-101" fmla="*/ 1296730 w 2661677"/>
              <a:gd name="connsiteY0-102" fmla="*/ 186 h 3061175"/>
              <a:gd name="connsiteX1-103" fmla="*/ 191 w 2661677"/>
              <a:gd name="connsiteY1-104" fmla="*/ 1515089 h 3061175"/>
              <a:gd name="connsiteX2-105" fmla="*/ 1364968 w 2661677"/>
              <a:gd name="connsiteY2-106" fmla="*/ 3057284 h 3061175"/>
              <a:gd name="connsiteX3-107" fmla="*/ 2661505 w 2661677"/>
              <a:gd name="connsiteY3-108" fmla="*/ 1501441 h 3061175"/>
              <a:gd name="connsiteX4-109" fmla="*/ 1296730 w 2661677"/>
              <a:gd name="connsiteY4-110" fmla="*/ 186 h 3061175"/>
              <a:gd name="connsiteX0-111" fmla="*/ 1296730 w 2661677"/>
              <a:gd name="connsiteY0-112" fmla="*/ 186 h 3061969"/>
              <a:gd name="connsiteX1-113" fmla="*/ 191 w 2661677"/>
              <a:gd name="connsiteY1-114" fmla="*/ 1515089 h 3061969"/>
              <a:gd name="connsiteX2-115" fmla="*/ 1364968 w 2661677"/>
              <a:gd name="connsiteY2-116" fmla="*/ 3057284 h 3061969"/>
              <a:gd name="connsiteX3-117" fmla="*/ 2661505 w 2661677"/>
              <a:gd name="connsiteY3-118" fmla="*/ 1501441 h 3061969"/>
              <a:gd name="connsiteX4-119" fmla="*/ 1296730 w 2661677"/>
              <a:gd name="connsiteY4-120" fmla="*/ 186 h 3061969"/>
              <a:gd name="connsiteX0-121" fmla="*/ 1296809 w 2661756"/>
              <a:gd name="connsiteY0-122" fmla="*/ 628 h 3062411"/>
              <a:gd name="connsiteX1-123" fmla="*/ 270 w 2661756"/>
              <a:gd name="connsiteY1-124" fmla="*/ 1515531 h 3062411"/>
              <a:gd name="connsiteX2-125" fmla="*/ 1365047 w 2661756"/>
              <a:gd name="connsiteY2-126" fmla="*/ 3057726 h 3062411"/>
              <a:gd name="connsiteX3-127" fmla="*/ 2661584 w 2661756"/>
              <a:gd name="connsiteY3-128" fmla="*/ 1501883 h 3062411"/>
              <a:gd name="connsiteX4-129" fmla="*/ 1296809 w 2661756"/>
              <a:gd name="connsiteY4-130" fmla="*/ 628 h 3062411"/>
              <a:gd name="connsiteX0-131" fmla="*/ 1296809 w 2661756"/>
              <a:gd name="connsiteY0-132" fmla="*/ 628 h 3058083"/>
              <a:gd name="connsiteX1-133" fmla="*/ 270 w 2661756"/>
              <a:gd name="connsiteY1-134" fmla="*/ 1515531 h 3058083"/>
              <a:gd name="connsiteX2-135" fmla="*/ 1365047 w 2661756"/>
              <a:gd name="connsiteY2-136" fmla="*/ 3057726 h 3058083"/>
              <a:gd name="connsiteX3-137" fmla="*/ 2661584 w 2661756"/>
              <a:gd name="connsiteY3-138" fmla="*/ 1501883 h 3058083"/>
              <a:gd name="connsiteX4-139" fmla="*/ 1296809 w 2661756"/>
              <a:gd name="connsiteY4-140" fmla="*/ 628 h 3058083"/>
              <a:gd name="connsiteX0-141" fmla="*/ 1296809 w 2661779"/>
              <a:gd name="connsiteY0-142" fmla="*/ 628 h 3057784"/>
              <a:gd name="connsiteX1-143" fmla="*/ 270 w 2661779"/>
              <a:gd name="connsiteY1-144" fmla="*/ 1515531 h 3057784"/>
              <a:gd name="connsiteX2-145" fmla="*/ 1365047 w 2661779"/>
              <a:gd name="connsiteY2-146" fmla="*/ 3057726 h 3057784"/>
              <a:gd name="connsiteX3-147" fmla="*/ 2661584 w 2661779"/>
              <a:gd name="connsiteY3-148" fmla="*/ 1501883 h 3057784"/>
              <a:gd name="connsiteX4-149" fmla="*/ 1296809 w 2661779"/>
              <a:gd name="connsiteY4-150" fmla="*/ 628 h 3057784"/>
              <a:gd name="connsiteX0-151" fmla="*/ 1310625 w 2661770"/>
              <a:gd name="connsiteY0-152" fmla="*/ 587 h 3129930"/>
              <a:gd name="connsiteX1-153" fmla="*/ 261 w 2661770"/>
              <a:gd name="connsiteY1-154" fmla="*/ 1587677 h 3129930"/>
              <a:gd name="connsiteX2-155" fmla="*/ 1365038 w 2661770"/>
              <a:gd name="connsiteY2-156" fmla="*/ 3129872 h 3129930"/>
              <a:gd name="connsiteX3-157" fmla="*/ 2661575 w 2661770"/>
              <a:gd name="connsiteY3-158" fmla="*/ 1574029 h 3129930"/>
              <a:gd name="connsiteX4-159" fmla="*/ 1310625 w 2661770"/>
              <a:gd name="connsiteY4-160" fmla="*/ 587 h 3129930"/>
              <a:gd name="connsiteX0-161" fmla="*/ 1310625 w 2661782"/>
              <a:gd name="connsiteY0-162" fmla="*/ 587 h 3028873"/>
              <a:gd name="connsiteX1-163" fmla="*/ 261 w 2661782"/>
              <a:gd name="connsiteY1-164" fmla="*/ 1587677 h 3028873"/>
              <a:gd name="connsiteX2-165" fmla="*/ 1392688 w 2661782"/>
              <a:gd name="connsiteY2-166" fmla="*/ 3028809 h 3028873"/>
              <a:gd name="connsiteX3-167" fmla="*/ 2661575 w 2661782"/>
              <a:gd name="connsiteY3-168" fmla="*/ 1574029 h 3028873"/>
              <a:gd name="connsiteX4-169" fmla="*/ 1310625 w 2661782"/>
              <a:gd name="connsiteY4-170" fmla="*/ 587 h 3028873"/>
              <a:gd name="connsiteX0-171" fmla="*/ 1310625 w 2661751"/>
              <a:gd name="connsiteY0-172" fmla="*/ 587 h 3129930"/>
              <a:gd name="connsiteX1-173" fmla="*/ 261 w 2661751"/>
              <a:gd name="connsiteY1-174" fmla="*/ 1587677 h 3129930"/>
              <a:gd name="connsiteX2-175" fmla="*/ 1309737 w 2661751"/>
              <a:gd name="connsiteY2-176" fmla="*/ 3129872 h 3129930"/>
              <a:gd name="connsiteX3-177" fmla="*/ 2661575 w 2661751"/>
              <a:gd name="connsiteY3-178" fmla="*/ 1574029 h 3129930"/>
              <a:gd name="connsiteX4-179" fmla="*/ 1310625 w 2661751"/>
              <a:gd name="connsiteY4-180" fmla="*/ 587 h 3129930"/>
              <a:gd name="connsiteX0-181" fmla="*/ 1310625 w 2661708"/>
              <a:gd name="connsiteY0-182" fmla="*/ 587 h 3130254"/>
              <a:gd name="connsiteX1-183" fmla="*/ 261 w 2661708"/>
              <a:gd name="connsiteY1-184" fmla="*/ 1587677 h 3130254"/>
              <a:gd name="connsiteX2-185" fmla="*/ 1309737 w 2661708"/>
              <a:gd name="connsiteY2-186" fmla="*/ 3129872 h 3130254"/>
              <a:gd name="connsiteX3-187" fmla="*/ 2661575 w 2661708"/>
              <a:gd name="connsiteY3-188" fmla="*/ 1574029 h 3130254"/>
              <a:gd name="connsiteX4-189" fmla="*/ 1310625 w 2661708"/>
              <a:gd name="connsiteY4-190" fmla="*/ 587 h 3130254"/>
              <a:gd name="connsiteX0-191" fmla="*/ 1310625 w 2661708"/>
              <a:gd name="connsiteY0-192" fmla="*/ 587 h 3130390"/>
              <a:gd name="connsiteX1-193" fmla="*/ 261 w 2661708"/>
              <a:gd name="connsiteY1-194" fmla="*/ 1587677 h 3130390"/>
              <a:gd name="connsiteX2-195" fmla="*/ 1309737 w 2661708"/>
              <a:gd name="connsiteY2-196" fmla="*/ 3129872 h 3130390"/>
              <a:gd name="connsiteX3-197" fmla="*/ 2661575 w 2661708"/>
              <a:gd name="connsiteY3-198" fmla="*/ 1574029 h 3130390"/>
              <a:gd name="connsiteX4-199" fmla="*/ 1310625 w 2661708"/>
              <a:gd name="connsiteY4-200" fmla="*/ 587 h 3130390"/>
              <a:gd name="connsiteX0-201" fmla="*/ 1310625 w 2661708"/>
              <a:gd name="connsiteY0-202" fmla="*/ 1182 h 3130985"/>
              <a:gd name="connsiteX1-203" fmla="*/ 261 w 2661708"/>
              <a:gd name="connsiteY1-204" fmla="*/ 1588272 h 3130985"/>
              <a:gd name="connsiteX2-205" fmla="*/ 1309737 w 2661708"/>
              <a:gd name="connsiteY2-206" fmla="*/ 3130467 h 3130985"/>
              <a:gd name="connsiteX3-207" fmla="*/ 2661575 w 2661708"/>
              <a:gd name="connsiteY3-208" fmla="*/ 1574624 h 3130985"/>
              <a:gd name="connsiteX4-209" fmla="*/ 1310625 w 2661708"/>
              <a:gd name="connsiteY4-210" fmla="*/ 1182 h 3130985"/>
              <a:gd name="connsiteX0-211" fmla="*/ 1310625 w 2661708"/>
              <a:gd name="connsiteY0-212" fmla="*/ 1182 h 3130985"/>
              <a:gd name="connsiteX1-213" fmla="*/ 261 w 2661708"/>
              <a:gd name="connsiteY1-214" fmla="*/ 1588272 h 3130985"/>
              <a:gd name="connsiteX2-215" fmla="*/ 1309737 w 2661708"/>
              <a:gd name="connsiteY2-216" fmla="*/ 3130467 h 3130985"/>
              <a:gd name="connsiteX3-217" fmla="*/ 2661575 w 2661708"/>
              <a:gd name="connsiteY3-218" fmla="*/ 1574624 h 3130985"/>
              <a:gd name="connsiteX4-219" fmla="*/ 1310625 w 2661708"/>
              <a:gd name="connsiteY4-220" fmla="*/ 1182 h 3130985"/>
              <a:gd name="connsiteX0-221" fmla="*/ 1310533 w 2661616"/>
              <a:gd name="connsiteY0-222" fmla="*/ 0 h 3129803"/>
              <a:gd name="connsiteX1-223" fmla="*/ 169 w 2661616"/>
              <a:gd name="connsiteY1-224" fmla="*/ 1587090 h 3129803"/>
              <a:gd name="connsiteX2-225" fmla="*/ 1309645 w 2661616"/>
              <a:gd name="connsiteY2-226" fmla="*/ 3129285 h 3129803"/>
              <a:gd name="connsiteX3-227" fmla="*/ 2661483 w 2661616"/>
              <a:gd name="connsiteY3-228" fmla="*/ 1573442 h 3129803"/>
              <a:gd name="connsiteX4-229" fmla="*/ 1310533 w 2661616"/>
              <a:gd name="connsiteY4-230" fmla="*/ 0 h 3129803"/>
              <a:gd name="connsiteX0-231" fmla="*/ 1310533 w 2661616"/>
              <a:gd name="connsiteY0-232" fmla="*/ 0 h 3158679"/>
              <a:gd name="connsiteX1-233" fmla="*/ 169 w 2661616"/>
              <a:gd name="connsiteY1-234" fmla="*/ 1615966 h 3158679"/>
              <a:gd name="connsiteX2-235" fmla="*/ 1309645 w 2661616"/>
              <a:gd name="connsiteY2-236" fmla="*/ 3158161 h 3158679"/>
              <a:gd name="connsiteX3-237" fmla="*/ 2661483 w 2661616"/>
              <a:gd name="connsiteY3-238" fmla="*/ 1602318 h 3158679"/>
              <a:gd name="connsiteX4-239" fmla="*/ 1310533 w 2661616"/>
              <a:gd name="connsiteY4-240" fmla="*/ 0 h 3158679"/>
              <a:gd name="connsiteX0-241" fmla="*/ 1310533 w 2620116"/>
              <a:gd name="connsiteY0-242" fmla="*/ 0 h 3158166"/>
              <a:gd name="connsiteX1-243" fmla="*/ 169 w 2620116"/>
              <a:gd name="connsiteY1-244" fmla="*/ 1615966 h 3158166"/>
              <a:gd name="connsiteX2-245" fmla="*/ 1309645 w 2620116"/>
              <a:gd name="connsiteY2-246" fmla="*/ 3158161 h 3158166"/>
              <a:gd name="connsiteX3-247" fmla="*/ 2620008 w 2620116"/>
              <a:gd name="connsiteY3-248" fmla="*/ 1602318 h 3158166"/>
              <a:gd name="connsiteX4-249" fmla="*/ 1310533 w 2620116"/>
              <a:gd name="connsiteY4-250" fmla="*/ 0 h 3158166"/>
              <a:gd name="connsiteX0-251" fmla="*/ 1310533 w 2620164"/>
              <a:gd name="connsiteY0-252" fmla="*/ 0 h 3158166"/>
              <a:gd name="connsiteX1-253" fmla="*/ 169 w 2620164"/>
              <a:gd name="connsiteY1-254" fmla="*/ 1615966 h 3158166"/>
              <a:gd name="connsiteX2-255" fmla="*/ 1309645 w 2620164"/>
              <a:gd name="connsiteY2-256" fmla="*/ 3158161 h 3158166"/>
              <a:gd name="connsiteX3-257" fmla="*/ 2620008 w 2620164"/>
              <a:gd name="connsiteY3-258" fmla="*/ 1602318 h 3158166"/>
              <a:gd name="connsiteX4-259" fmla="*/ 1310533 w 2620164"/>
              <a:gd name="connsiteY4-260" fmla="*/ 0 h 3158166"/>
              <a:gd name="connsiteX0-261" fmla="*/ 1310533 w 2647763"/>
              <a:gd name="connsiteY0-262" fmla="*/ 0 h 3158253"/>
              <a:gd name="connsiteX1-263" fmla="*/ 169 w 2647763"/>
              <a:gd name="connsiteY1-264" fmla="*/ 1615966 h 3158253"/>
              <a:gd name="connsiteX2-265" fmla="*/ 1309645 w 2647763"/>
              <a:gd name="connsiteY2-266" fmla="*/ 3158161 h 3158253"/>
              <a:gd name="connsiteX3-267" fmla="*/ 2647658 w 2647763"/>
              <a:gd name="connsiteY3-268" fmla="*/ 1559006 h 3158253"/>
              <a:gd name="connsiteX4-269" fmla="*/ 1310533 w 2647763"/>
              <a:gd name="connsiteY4-270" fmla="*/ 0 h 3158253"/>
              <a:gd name="connsiteX0-271" fmla="*/ 1310533 w 2647763"/>
              <a:gd name="connsiteY0-272" fmla="*/ 0 h 3158253"/>
              <a:gd name="connsiteX1-273" fmla="*/ 169 w 2647763"/>
              <a:gd name="connsiteY1-274" fmla="*/ 1615966 h 3158253"/>
              <a:gd name="connsiteX2-275" fmla="*/ 1309645 w 2647763"/>
              <a:gd name="connsiteY2-276" fmla="*/ 3158161 h 3158253"/>
              <a:gd name="connsiteX3-277" fmla="*/ 2647658 w 2647763"/>
              <a:gd name="connsiteY3-278" fmla="*/ 1559006 h 3158253"/>
              <a:gd name="connsiteX4-279" fmla="*/ 1310533 w 2647763"/>
              <a:gd name="connsiteY4-280" fmla="*/ 0 h 3158253"/>
              <a:gd name="connsiteX0-281" fmla="*/ 1310533 w 2647806"/>
              <a:gd name="connsiteY0-282" fmla="*/ 0 h 3158253"/>
              <a:gd name="connsiteX1-283" fmla="*/ 169 w 2647806"/>
              <a:gd name="connsiteY1-284" fmla="*/ 1615966 h 3158253"/>
              <a:gd name="connsiteX2-285" fmla="*/ 1309645 w 2647806"/>
              <a:gd name="connsiteY2-286" fmla="*/ 3158161 h 3158253"/>
              <a:gd name="connsiteX3-287" fmla="*/ 2647658 w 2647806"/>
              <a:gd name="connsiteY3-288" fmla="*/ 1559006 h 3158253"/>
              <a:gd name="connsiteX4-289" fmla="*/ 1310533 w 2647806"/>
              <a:gd name="connsiteY4-290" fmla="*/ 0 h 3158253"/>
              <a:gd name="connsiteX0-291" fmla="*/ 1310533 w 2647806"/>
              <a:gd name="connsiteY0-292" fmla="*/ 0 h 3158253"/>
              <a:gd name="connsiteX1-293" fmla="*/ 169 w 2647806"/>
              <a:gd name="connsiteY1-294" fmla="*/ 1615966 h 3158253"/>
              <a:gd name="connsiteX2-295" fmla="*/ 1309645 w 2647806"/>
              <a:gd name="connsiteY2-296" fmla="*/ 3158161 h 3158253"/>
              <a:gd name="connsiteX3-297" fmla="*/ 2647658 w 2647806"/>
              <a:gd name="connsiteY3-298" fmla="*/ 1559006 h 3158253"/>
              <a:gd name="connsiteX4-299" fmla="*/ 1310533 w 2647806"/>
              <a:gd name="connsiteY4-300" fmla="*/ 0 h 3158253"/>
              <a:gd name="connsiteX0-301" fmla="*/ 1317256 w 2654529"/>
              <a:gd name="connsiteY0-302" fmla="*/ 0 h 3158253"/>
              <a:gd name="connsiteX1-303" fmla="*/ 6892 w 2654529"/>
              <a:gd name="connsiteY1-304" fmla="*/ 1615966 h 3158253"/>
              <a:gd name="connsiteX2-305" fmla="*/ 1316368 w 2654529"/>
              <a:gd name="connsiteY2-306" fmla="*/ 3158161 h 3158253"/>
              <a:gd name="connsiteX3-307" fmla="*/ 2654381 w 2654529"/>
              <a:gd name="connsiteY3-308" fmla="*/ 1559006 h 3158253"/>
              <a:gd name="connsiteX4-309" fmla="*/ 1317256 w 2654529"/>
              <a:gd name="connsiteY4-310" fmla="*/ 0 h 3158253"/>
              <a:gd name="connsiteX0-311" fmla="*/ 1317256 w 2654529"/>
              <a:gd name="connsiteY0-312" fmla="*/ 0 h 3158183"/>
              <a:gd name="connsiteX1-313" fmla="*/ 6892 w 2654529"/>
              <a:gd name="connsiteY1-314" fmla="*/ 1615966 h 3158183"/>
              <a:gd name="connsiteX2-315" fmla="*/ 1316368 w 2654529"/>
              <a:gd name="connsiteY2-316" fmla="*/ 3158161 h 3158183"/>
              <a:gd name="connsiteX3-317" fmla="*/ 2654381 w 2654529"/>
              <a:gd name="connsiteY3-318" fmla="*/ 1559006 h 3158183"/>
              <a:gd name="connsiteX4-319" fmla="*/ 1317256 w 2654529"/>
              <a:gd name="connsiteY4-320" fmla="*/ 0 h 3158183"/>
              <a:gd name="connsiteX0-321" fmla="*/ 1317256 w 2654529"/>
              <a:gd name="connsiteY0-322" fmla="*/ 0 h 3158183"/>
              <a:gd name="connsiteX1-323" fmla="*/ 6892 w 2654529"/>
              <a:gd name="connsiteY1-324" fmla="*/ 1615966 h 3158183"/>
              <a:gd name="connsiteX2-325" fmla="*/ 1316368 w 2654529"/>
              <a:gd name="connsiteY2-326" fmla="*/ 3158161 h 3158183"/>
              <a:gd name="connsiteX3-327" fmla="*/ 2654381 w 2654529"/>
              <a:gd name="connsiteY3-328" fmla="*/ 1559006 h 3158183"/>
              <a:gd name="connsiteX4-329" fmla="*/ 1317256 w 2654529"/>
              <a:gd name="connsiteY4-330" fmla="*/ 0 h 3158183"/>
              <a:gd name="connsiteX0-331" fmla="*/ 1330952 w 2654400"/>
              <a:gd name="connsiteY0-332" fmla="*/ 0 h 3201495"/>
              <a:gd name="connsiteX1-333" fmla="*/ 6763 w 2654400"/>
              <a:gd name="connsiteY1-334" fmla="*/ 1659278 h 3201495"/>
              <a:gd name="connsiteX2-335" fmla="*/ 1316239 w 2654400"/>
              <a:gd name="connsiteY2-336" fmla="*/ 3201473 h 3201495"/>
              <a:gd name="connsiteX3-337" fmla="*/ 2654252 w 2654400"/>
              <a:gd name="connsiteY3-338" fmla="*/ 1602318 h 3201495"/>
              <a:gd name="connsiteX4-339" fmla="*/ 1330952 w 2654400"/>
              <a:gd name="connsiteY4-340" fmla="*/ 0 h 3201495"/>
              <a:gd name="connsiteX0-341" fmla="*/ 1330952 w 2654400"/>
              <a:gd name="connsiteY0-342" fmla="*/ 0 h 3201495"/>
              <a:gd name="connsiteX1-343" fmla="*/ 6763 w 2654400"/>
              <a:gd name="connsiteY1-344" fmla="*/ 1659278 h 3201495"/>
              <a:gd name="connsiteX2-345" fmla="*/ 1316239 w 2654400"/>
              <a:gd name="connsiteY2-346" fmla="*/ 3201473 h 3201495"/>
              <a:gd name="connsiteX3-347" fmla="*/ 2654252 w 2654400"/>
              <a:gd name="connsiteY3-348" fmla="*/ 1602318 h 3201495"/>
              <a:gd name="connsiteX4-349" fmla="*/ 1330952 w 2654400"/>
              <a:gd name="connsiteY4-350" fmla="*/ 0 h 3201495"/>
              <a:gd name="connsiteX0-351" fmla="*/ 1330952 w 2654394"/>
              <a:gd name="connsiteY0-352" fmla="*/ 0 h 3244807"/>
              <a:gd name="connsiteX1-353" fmla="*/ 6763 w 2654394"/>
              <a:gd name="connsiteY1-354" fmla="*/ 1659278 h 3244807"/>
              <a:gd name="connsiteX2-355" fmla="*/ 1288588 w 2654394"/>
              <a:gd name="connsiteY2-356" fmla="*/ 3244786 h 3244807"/>
              <a:gd name="connsiteX3-357" fmla="*/ 2654252 w 2654394"/>
              <a:gd name="connsiteY3-358" fmla="*/ 1602318 h 3244807"/>
              <a:gd name="connsiteX4-359" fmla="*/ 1330952 w 2654394"/>
              <a:gd name="connsiteY4-360" fmla="*/ 0 h 32448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54394" h="3244807">
                <a:moveTo>
                  <a:pt x="1330952" y="0"/>
                </a:moveTo>
                <a:cubicBezTo>
                  <a:pt x="576161" y="58447"/>
                  <a:pt x="-73736" y="1048700"/>
                  <a:pt x="6763" y="1659278"/>
                </a:cubicBezTo>
                <a:cubicBezTo>
                  <a:pt x="38609" y="2487242"/>
                  <a:pt x="639963" y="3225405"/>
                  <a:pt x="1288588" y="3244786"/>
                </a:cubicBezTo>
                <a:cubicBezTo>
                  <a:pt x="1992514" y="3249732"/>
                  <a:pt x="2665625" y="2400585"/>
                  <a:pt x="2654252" y="1602318"/>
                </a:cubicBezTo>
                <a:cubicBezTo>
                  <a:pt x="2642879" y="1020614"/>
                  <a:pt x="2293120" y="42617"/>
                  <a:pt x="1330952"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lt1"/>
              </a:solidFill>
              <a:effectLst/>
              <a:uLnTx/>
              <a:uFillTx/>
              <a:latin typeface="+mn-lt"/>
              <a:ea typeface="+mn-ea"/>
              <a:cs typeface="+mn-cs"/>
            </a:endParaRPr>
          </a:p>
        </p:txBody>
      </p:sp>
      <p:grpSp>
        <p:nvGrpSpPr>
          <p:cNvPr id="60" name="组合 59"/>
          <p:cNvGrpSpPr/>
          <p:nvPr/>
        </p:nvGrpSpPr>
        <p:grpSpPr>
          <a:xfrm>
            <a:off x="6017419" y="1600200"/>
            <a:ext cx="2172891" cy="2171700"/>
            <a:chOff x="1410598" y="2043915"/>
            <a:chExt cx="3476437" cy="3476437"/>
          </a:xfrm>
        </p:grpSpPr>
        <p:grpSp>
          <p:nvGrpSpPr>
            <p:cNvPr id="30741" name="组合 25"/>
            <p:cNvGrpSpPr/>
            <p:nvPr/>
          </p:nvGrpSpPr>
          <p:grpSpPr>
            <a:xfrm>
              <a:off x="1410598" y="2051555"/>
              <a:ext cx="3476437" cy="3427120"/>
              <a:chOff x="1410598" y="2051555"/>
              <a:chExt cx="3476437" cy="3427120"/>
            </a:xfrm>
          </p:grpSpPr>
          <p:sp>
            <p:nvSpPr>
              <p:cNvPr id="69" name="椭圆 68"/>
              <p:cNvSpPr/>
              <p:nvPr/>
            </p:nvSpPr>
            <p:spPr>
              <a:xfrm>
                <a:off x="1511558" y="2125870"/>
                <a:ext cx="3284042" cy="3283936"/>
              </a:xfrm>
              <a:prstGeom prst="ellipse">
                <a:avLst/>
              </a:prstGeom>
              <a:solidFill>
                <a:schemeClr val="tx1">
                  <a:alpha val="29000"/>
                </a:schemeClr>
              </a:solidFill>
              <a:ln w="2540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875" b="0" i="0" u="none" strike="noStrike" kern="1200" cap="none" spc="0" normalizeH="0" baseline="0" noProof="0">
                  <a:ln>
                    <a:noFill/>
                  </a:ln>
                  <a:solidFill>
                    <a:schemeClr val="lt1"/>
                  </a:solidFill>
                  <a:effectLst/>
                  <a:uLnTx/>
                  <a:uFillTx/>
                  <a:latin typeface="+mn-lt"/>
                  <a:ea typeface="+mn-ea"/>
                  <a:cs typeface="+mn-cs"/>
                </a:endParaRPr>
              </a:p>
            </p:txBody>
          </p:sp>
          <p:grpSp>
            <p:nvGrpSpPr>
              <p:cNvPr id="30743" name="组合 34"/>
              <p:cNvGrpSpPr/>
              <p:nvPr/>
            </p:nvGrpSpPr>
            <p:grpSpPr>
              <a:xfrm>
                <a:off x="1410598" y="2051555"/>
                <a:ext cx="3476437" cy="3427120"/>
                <a:chOff x="1410598" y="2051555"/>
                <a:chExt cx="3476437" cy="3427120"/>
              </a:xfrm>
            </p:grpSpPr>
            <p:grpSp>
              <p:nvGrpSpPr>
                <p:cNvPr id="30744" name="组合 35"/>
                <p:cNvGrpSpPr/>
                <p:nvPr/>
              </p:nvGrpSpPr>
              <p:grpSpPr>
                <a:xfrm>
                  <a:off x="3139962" y="2051555"/>
                  <a:ext cx="1747073" cy="1716931"/>
                  <a:chOff x="3139962" y="2051555"/>
                  <a:chExt cx="1747073" cy="1716931"/>
                </a:xfrm>
              </p:grpSpPr>
              <p:cxnSp>
                <p:nvCxnSpPr>
                  <p:cNvPr id="75" name="直接连接符 74"/>
                  <p:cNvCxnSpPr/>
                  <p:nvPr/>
                </p:nvCxnSpPr>
                <p:spPr>
                  <a:xfrm>
                    <a:off x="4707975" y="3768792"/>
                    <a:ext cx="1790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rot="16200000">
                    <a:off x="3050627" y="2141080"/>
                    <a:ext cx="1791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0747" name="组合 36"/>
                <p:cNvGrpSpPr/>
                <p:nvPr/>
              </p:nvGrpSpPr>
              <p:grpSpPr>
                <a:xfrm rot="10800000">
                  <a:off x="1410598" y="3761744"/>
                  <a:ext cx="1747073" cy="1716931"/>
                  <a:chOff x="3139962" y="2051555"/>
                  <a:chExt cx="1747073" cy="1716931"/>
                </a:xfrm>
              </p:grpSpPr>
              <p:cxnSp>
                <p:nvCxnSpPr>
                  <p:cNvPr id="73" name="直接连接符 72"/>
                  <p:cNvCxnSpPr/>
                  <p:nvPr/>
                </p:nvCxnSpPr>
                <p:spPr>
                  <a:xfrm>
                    <a:off x="4715594" y="3748098"/>
                    <a:ext cx="1790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rot="16200000">
                    <a:off x="3029675" y="2135632"/>
                    <a:ext cx="17915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grpSp>
          <p:nvGrpSpPr>
            <p:cNvPr id="30750" name="组合 26"/>
            <p:cNvGrpSpPr/>
            <p:nvPr/>
          </p:nvGrpSpPr>
          <p:grpSpPr>
            <a:xfrm rot="2700000">
              <a:off x="1419407" y="2068528"/>
              <a:ext cx="3476437" cy="3427120"/>
              <a:chOff x="1410598" y="2051555"/>
              <a:chExt cx="3476437" cy="3427120"/>
            </a:xfrm>
          </p:grpSpPr>
          <p:grpSp>
            <p:nvGrpSpPr>
              <p:cNvPr id="30751" name="组合 27"/>
              <p:cNvGrpSpPr/>
              <p:nvPr/>
            </p:nvGrpSpPr>
            <p:grpSpPr>
              <a:xfrm>
                <a:off x="3139962" y="2051555"/>
                <a:ext cx="1747073" cy="1716931"/>
                <a:chOff x="3139962" y="2051555"/>
                <a:chExt cx="1747073" cy="1716931"/>
              </a:xfrm>
            </p:grpSpPr>
            <p:cxnSp>
              <p:nvCxnSpPr>
                <p:cNvPr id="67" name="直接连接符 66"/>
                <p:cNvCxnSpPr/>
                <p:nvPr/>
              </p:nvCxnSpPr>
              <p:spPr>
                <a:xfrm>
                  <a:off x="4681673" y="3762622"/>
                  <a:ext cx="179158"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rot="16200000">
                  <a:off x="3017308" y="2142221"/>
                  <a:ext cx="179060"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0754" name="组合 28"/>
              <p:cNvGrpSpPr/>
              <p:nvPr/>
            </p:nvGrpSpPr>
            <p:grpSpPr>
              <a:xfrm rot="10800000">
                <a:off x="1410598" y="3761744"/>
                <a:ext cx="1747073" cy="1716931"/>
                <a:chOff x="3139962" y="2051555"/>
                <a:chExt cx="1747073" cy="1716931"/>
              </a:xfrm>
            </p:grpSpPr>
            <p:cxnSp>
              <p:nvCxnSpPr>
                <p:cNvPr id="65" name="直接连接符 64"/>
                <p:cNvCxnSpPr/>
                <p:nvPr/>
              </p:nvCxnSpPr>
              <p:spPr>
                <a:xfrm>
                  <a:off x="4727615" y="3784446"/>
                  <a:ext cx="181065"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rot="16200000">
                  <a:off x="3055164" y="2146536"/>
                  <a:ext cx="180966"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sp>
        <p:nvSpPr>
          <p:cNvPr id="30757" name="标题 1"/>
          <p:cNvSpPr txBox="1"/>
          <p:nvPr/>
        </p:nvSpPr>
        <p:spPr>
          <a:xfrm>
            <a:off x="1223963" y="98822"/>
            <a:ext cx="5882879" cy="559594"/>
          </a:xfrm>
          <a:prstGeom prst="rect">
            <a:avLst/>
          </a:prstGeom>
          <a:noFill/>
          <a:ln w="9525">
            <a:noFill/>
          </a:ln>
        </p:spPr>
        <p:txBody>
          <a:bodyPr anchor="t"/>
          <a:p>
            <a:pPr defTabSz="713105">
              <a:lnSpc>
                <a:spcPct val="90000"/>
              </a:lnSpc>
            </a:pPr>
            <a:r>
              <a:rPr lang="zh-CN" altLang="en-US" sz="2700" b="1" dirty="0">
                <a:latin typeface="微软雅黑" panose="020B0503020204020204" charset="-122"/>
                <a:ea typeface="微软雅黑" panose="020B0503020204020204" charset="-122"/>
              </a:rPr>
              <a:t>偏振片</a:t>
            </a:r>
            <a:endParaRPr lang="zh-CN" altLang="en-US" sz="27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0000 0.000000 L 0.270417 -0.001728 " pathEditMode="relative" rAng="0" ptsTypes="">
                                      <p:cBhvr>
                                        <p:cTn id="6" dur="2000" fill="hold"/>
                                        <p:tgtEl>
                                          <p:spTgt spid="42"/>
                                        </p:tgtEl>
                                        <p:attrNameLst>
                                          <p:attrName>ppt_x</p:attrName>
                                          <p:attrName>ppt_y</p:attrName>
                                        </p:attrNameLst>
                                      </p:cBhvr>
                                      <p:rCtr x="138" y="0"/>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nodeType="clickEffect">
                                  <p:stCondLst>
                                    <p:cond delay="0"/>
                                  </p:stCondLst>
                                  <p:childTnLst>
                                    <p:animMotion origin="layout" path="M -0.016736 0.000000 L -0.285903 -0.001728 " pathEditMode="relative" rAng="0" ptsTypes="">
                                      <p:cBhvr>
                                        <p:cTn id="10" dur="2000" fill="hold"/>
                                        <p:tgtEl>
                                          <p:spTgt spid="60"/>
                                        </p:tgtEl>
                                        <p:attrNameLst>
                                          <p:attrName>ppt_x</p:attrName>
                                          <p:attrName>ppt_y</p:attrName>
                                        </p:attrNameLst>
                                      </p:cBhvr>
                                      <p:rCtr x="-140" y="0"/>
                                    </p:animMotion>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5400000">
                                      <p:cBhvr>
                                        <p:cTn id="14" dur="5000" fill="hold"/>
                                        <p:tgtEl>
                                          <p:spTgt spid="60"/>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5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nodeType="clickEffect">
                                  <p:stCondLst>
                                    <p:cond delay="0"/>
                                  </p:stCondLst>
                                  <p:childTnLst>
                                    <p:animRot by="5400000">
                                      <p:cBhvr>
                                        <p:cTn id="21" dur="5000" fill="hold"/>
                                        <p:tgtEl>
                                          <p:spTgt spid="60"/>
                                        </p:tgtEl>
                                        <p:attrNameLst>
                                          <p:attrName>r</p:attrName>
                                        </p:attrNameLst>
                                      </p:cBhvr>
                                    </p:animRot>
                                  </p:childTnLst>
                                </p:cTn>
                              </p:par>
                              <p:par>
                                <p:cTn id="22" presetID="10" presetClass="exit" presetSubtype="0" fill="hold" nodeType="withEffect">
                                  <p:stCondLst>
                                    <p:cond delay="0"/>
                                  </p:stCondLst>
                                  <p:childTnLst>
                                    <p:animEffect transition="out" filter="fade">
                                      <p:cBhvr>
                                        <p:cTn id="23" dur="5000"/>
                                        <p:tgtEl>
                                          <p:spTgt spid="59"/>
                                        </p:tgtEl>
                                      </p:cBhvr>
                                    </p:animEffect>
                                    <p:set>
                                      <p:cBhvr>
                                        <p:cTn id="24" dur="1" fill="hold">
                                          <p:stCondLst>
                                            <p:cond delay="4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Rectangle 5" descr="白色大理石"/>
          <p:cNvSpPr>
            <a:spLocks noChangeArrowheads="1"/>
          </p:cNvSpPr>
          <p:nvPr/>
        </p:nvSpPr>
        <p:spPr bwMode="auto">
          <a:xfrm>
            <a:off x="1439466" y="180975"/>
            <a:ext cx="2808685" cy="460375"/>
          </a:xfrm>
          <a:prstGeom prst="rect">
            <a:avLst/>
          </a:prstGeom>
          <a:blipFill dpi="0" rotWithShape="1">
            <a:blip r:embed="rId1"/>
            <a:srcRect/>
            <a:tile tx="0" ty="0" sx="100000" sy="100000" flip="none" algn="tl"/>
          </a:blipFill>
          <a:ln w="76200" cmpd="tri">
            <a:solidFill>
              <a:srgbClr val="FF6600"/>
            </a:solidFill>
            <a:miter lim="800000"/>
          </a:ln>
          <a:effectLst>
            <a:outerShdw dist="35921" dir="2700000" algn="ctr" rotWithShape="0">
              <a:schemeClr val="bg2"/>
            </a:outerShdw>
          </a:effectLst>
        </p:spPr>
        <p:txBody>
          <a:bodyPr wrap="square">
            <a:spAutoFit/>
          </a:bodyPr>
          <a:lstStyle/>
          <a:p>
            <a:pPr algn="ctr" fontAlgn="base"/>
            <a:r>
              <a:rPr lang="zh-CN" altLang="en-US" sz="2400" b="1" strike="noStrike" noProof="1" dirty="0" smtClean="0">
                <a:solidFill>
                  <a:srgbClr val="FF0000"/>
                </a:solidFill>
                <a:effectLst>
                  <a:outerShdw blurRad="38100" dist="38100" dir="2700000" algn="tl">
                    <a:srgbClr val="C0C0C0"/>
                  </a:outerShdw>
                </a:effectLst>
                <a:latin typeface="隶书" pitchFamily="49" charset="-122"/>
                <a:ea typeface="隶书" pitchFamily="49" charset="-122"/>
                <a:cs typeface="+mn-cs"/>
              </a:rPr>
              <a:t>三、偏振片的应用</a:t>
            </a:r>
            <a:endParaRPr lang="zh-CN" altLang="en-US" sz="2400" b="1" strike="noStrike" noProof="1" dirty="0">
              <a:solidFill>
                <a:srgbClr val="FF0000"/>
              </a:solidFill>
              <a:latin typeface="隶书" pitchFamily="49" charset="-122"/>
              <a:ea typeface="隶书" pitchFamily="49" charset="-122"/>
            </a:endParaRPr>
          </a:p>
        </p:txBody>
      </p:sp>
      <p:sp>
        <p:nvSpPr>
          <p:cNvPr id="31746" name="Text Box 2"/>
          <p:cNvSpPr txBox="1"/>
          <p:nvPr/>
        </p:nvSpPr>
        <p:spPr>
          <a:xfrm>
            <a:off x="1656160" y="914400"/>
            <a:ext cx="4212431" cy="460375"/>
          </a:xfrm>
          <a:prstGeom prst="rect">
            <a:avLst/>
          </a:prstGeom>
          <a:noFill/>
          <a:ln w="9525">
            <a:noFill/>
          </a:ln>
        </p:spPr>
        <p:txBody>
          <a:bodyPr anchor="t">
            <a:spAutoFit/>
          </a:bodyPr>
          <a:p>
            <a:pPr>
              <a:spcBef>
                <a:spcPct val="50000"/>
              </a:spcBef>
            </a:pPr>
            <a:r>
              <a:rPr lang="en-US" altLang="zh-CN" sz="2400" b="1" dirty="0">
                <a:latin typeface="隶书" pitchFamily="49" charset="-122"/>
                <a:ea typeface="隶书" pitchFamily="49" charset="-122"/>
              </a:rPr>
              <a:t>1</a:t>
            </a:r>
            <a:r>
              <a:rPr lang="zh-CN" altLang="en-US" sz="2400" b="1" dirty="0">
                <a:latin typeface="隶书" pitchFamily="49" charset="-122"/>
                <a:ea typeface="隶书" pitchFamily="49" charset="-122"/>
              </a:rPr>
              <a:t>、照相时，有关偏振的应用</a:t>
            </a:r>
            <a:endParaRPr lang="zh-CN" altLang="en-US" sz="2400" b="1" dirty="0">
              <a:latin typeface="隶书" pitchFamily="49" charset="-122"/>
              <a:ea typeface="隶书" pitchFamily="49" charset="-122"/>
            </a:endParaRPr>
          </a:p>
        </p:txBody>
      </p:sp>
      <p:sp>
        <p:nvSpPr>
          <p:cNvPr id="31747" name="Text Box 3"/>
          <p:cNvSpPr txBox="1"/>
          <p:nvPr/>
        </p:nvSpPr>
        <p:spPr>
          <a:xfrm>
            <a:off x="1691878" y="2402681"/>
            <a:ext cx="4212431" cy="460375"/>
          </a:xfrm>
          <a:prstGeom prst="rect">
            <a:avLst/>
          </a:prstGeom>
          <a:noFill/>
          <a:ln w="9525">
            <a:noFill/>
          </a:ln>
        </p:spPr>
        <p:txBody>
          <a:bodyPr anchor="t">
            <a:spAutoFit/>
          </a:bodyPr>
          <a:p>
            <a:pPr>
              <a:spcBef>
                <a:spcPct val="50000"/>
              </a:spcBef>
            </a:pPr>
            <a:r>
              <a:rPr lang="en-US" altLang="zh-CN" sz="2400" b="1" dirty="0">
                <a:latin typeface="隶书" pitchFamily="49" charset="-122"/>
                <a:ea typeface="隶书" pitchFamily="49" charset="-122"/>
              </a:rPr>
              <a:t>4</a:t>
            </a:r>
            <a:r>
              <a:rPr lang="zh-CN" altLang="en-US" sz="2400" b="1" dirty="0">
                <a:latin typeface="隶书" pitchFamily="49" charset="-122"/>
                <a:ea typeface="隶书" pitchFamily="49" charset="-122"/>
              </a:rPr>
              <a:t>、立体电影</a:t>
            </a:r>
            <a:endParaRPr lang="zh-CN" altLang="en-US" sz="2400" b="1" dirty="0">
              <a:latin typeface="隶书" pitchFamily="49" charset="-122"/>
              <a:ea typeface="隶书" pitchFamily="49" charset="-122"/>
            </a:endParaRPr>
          </a:p>
        </p:txBody>
      </p:sp>
      <p:sp>
        <p:nvSpPr>
          <p:cNvPr id="31748" name="Text Box 4"/>
          <p:cNvSpPr txBox="1"/>
          <p:nvPr/>
        </p:nvSpPr>
        <p:spPr>
          <a:xfrm>
            <a:off x="1691878" y="1869281"/>
            <a:ext cx="6200775" cy="460375"/>
          </a:xfrm>
          <a:prstGeom prst="rect">
            <a:avLst/>
          </a:prstGeom>
          <a:noFill/>
          <a:ln w="9525">
            <a:noFill/>
          </a:ln>
        </p:spPr>
        <p:txBody>
          <a:bodyPr anchor="t">
            <a:spAutoFit/>
          </a:bodyPr>
          <a:p>
            <a:pPr>
              <a:spcBef>
                <a:spcPct val="50000"/>
              </a:spcBef>
            </a:pPr>
            <a:r>
              <a:rPr lang="en-US" altLang="zh-CN" sz="2400" b="1" dirty="0">
                <a:latin typeface="隶书" pitchFamily="49" charset="-122"/>
                <a:ea typeface="隶书" pitchFamily="49" charset="-122"/>
              </a:rPr>
              <a:t>3</a:t>
            </a:r>
            <a:r>
              <a:rPr lang="zh-CN" altLang="en-US" sz="2400" b="1" dirty="0">
                <a:latin typeface="隶书" pitchFamily="49" charset="-122"/>
                <a:ea typeface="隶书" pitchFamily="49" charset="-122"/>
              </a:rPr>
              <a:t>、汽车上有关偏振的应用</a:t>
            </a:r>
            <a:endParaRPr lang="zh-CN" altLang="en-US" sz="2400" b="1" dirty="0">
              <a:latin typeface="隶书" pitchFamily="49" charset="-122"/>
              <a:ea typeface="隶书" pitchFamily="49" charset="-122"/>
            </a:endParaRPr>
          </a:p>
        </p:txBody>
      </p:sp>
      <p:sp>
        <p:nvSpPr>
          <p:cNvPr id="31749" name="矩形 1"/>
          <p:cNvSpPr/>
          <p:nvPr/>
        </p:nvSpPr>
        <p:spPr>
          <a:xfrm>
            <a:off x="1714500" y="2842022"/>
            <a:ext cx="1894840" cy="460375"/>
          </a:xfrm>
          <a:prstGeom prst="rect">
            <a:avLst/>
          </a:prstGeom>
          <a:noFill/>
          <a:ln w="9525">
            <a:noFill/>
          </a:ln>
        </p:spPr>
        <p:txBody>
          <a:bodyPr wrap="none" anchor="t">
            <a:spAutoFit/>
          </a:bodyPr>
          <a:p>
            <a:r>
              <a:rPr lang="en-US" altLang="zh-CN" sz="2400" b="1" dirty="0">
                <a:latin typeface="隶书" pitchFamily="49" charset="-122"/>
                <a:ea typeface="隶书" pitchFamily="49" charset="-122"/>
              </a:rPr>
              <a:t>5</a:t>
            </a:r>
            <a:r>
              <a:rPr lang="zh-CN" altLang="en-US" sz="2400" b="1" dirty="0">
                <a:latin typeface="隶书" pitchFamily="49" charset="-122"/>
                <a:ea typeface="隶书" pitchFamily="49" charset="-122"/>
              </a:rPr>
              <a:t>、液晶显示</a:t>
            </a:r>
            <a:endParaRPr lang="zh-CN" altLang="en-US" sz="2400" dirty="0">
              <a:latin typeface="隶书" pitchFamily="49" charset="-122"/>
              <a:ea typeface="隶书" pitchFamily="49" charset="-122"/>
            </a:endParaRPr>
          </a:p>
        </p:txBody>
      </p:sp>
      <p:sp>
        <p:nvSpPr>
          <p:cNvPr id="31750" name="Text Box 3"/>
          <p:cNvSpPr txBox="1"/>
          <p:nvPr/>
        </p:nvSpPr>
        <p:spPr>
          <a:xfrm>
            <a:off x="1691878" y="1379935"/>
            <a:ext cx="4212431" cy="460375"/>
          </a:xfrm>
          <a:prstGeom prst="rect">
            <a:avLst/>
          </a:prstGeom>
          <a:noFill/>
          <a:ln w="9525">
            <a:noFill/>
          </a:ln>
        </p:spPr>
        <p:txBody>
          <a:bodyPr anchor="t">
            <a:spAutoFit/>
          </a:bodyPr>
          <a:p>
            <a:pPr>
              <a:spcBef>
                <a:spcPct val="50000"/>
              </a:spcBef>
            </a:pPr>
            <a:r>
              <a:rPr lang="en-US" altLang="zh-CN" sz="2400" b="1" dirty="0">
                <a:latin typeface="隶书" pitchFamily="49" charset="-122"/>
                <a:ea typeface="隶书" pitchFamily="49" charset="-122"/>
              </a:rPr>
              <a:t>2</a:t>
            </a:r>
            <a:r>
              <a:rPr lang="zh-CN" altLang="en-US" sz="2400" b="1" dirty="0">
                <a:latin typeface="隶书" pitchFamily="49" charset="-122"/>
                <a:ea typeface="隶书" pitchFamily="49" charset="-122"/>
              </a:rPr>
              <a:t>、偏振太阳镜</a:t>
            </a:r>
            <a:endParaRPr lang="zh-CN" altLang="en-US" sz="2400" b="1" dirty="0">
              <a:latin typeface="隶书" pitchFamily="49" charset="-122"/>
              <a:ea typeface="隶书" pitchFamily="49" charset="-122"/>
            </a:endParaRPr>
          </a:p>
        </p:txBody>
      </p:sp>
      <p:pic>
        <p:nvPicPr>
          <p:cNvPr id="7" name="Picture 2"/>
          <p:cNvPicPr>
            <a:picLocks noChangeAspect="1"/>
          </p:cNvPicPr>
          <p:nvPr/>
        </p:nvPicPr>
        <p:blipFill>
          <a:blip r:embed="rId2"/>
          <a:stretch>
            <a:fillRect/>
          </a:stretch>
        </p:blipFill>
        <p:spPr>
          <a:xfrm>
            <a:off x="5918597" y="914400"/>
            <a:ext cx="1800225" cy="1625204"/>
          </a:xfrm>
          <a:prstGeom prst="rect">
            <a:avLst/>
          </a:prstGeom>
          <a:noFill/>
          <a:ln w="9525">
            <a:noFill/>
          </a:ln>
        </p:spPr>
      </p:pic>
      <p:pic>
        <p:nvPicPr>
          <p:cNvPr id="10" name="Picture 3"/>
          <p:cNvPicPr>
            <a:picLocks noChangeAspect="1"/>
          </p:cNvPicPr>
          <p:nvPr/>
        </p:nvPicPr>
        <p:blipFill>
          <a:blip r:embed="rId3"/>
          <a:stretch>
            <a:fillRect/>
          </a:stretch>
        </p:blipFill>
        <p:spPr>
          <a:xfrm>
            <a:off x="5904310" y="2686050"/>
            <a:ext cx="1878806" cy="1695450"/>
          </a:xfrm>
          <a:prstGeom prst="rect">
            <a:avLst/>
          </a:prstGeom>
          <a:noFill/>
          <a:ln w="9525">
            <a:noFill/>
          </a:ln>
        </p:spPr>
      </p:pic>
      <p:pic>
        <p:nvPicPr>
          <p:cNvPr id="16388" name="Picture 4"/>
          <p:cNvPicPr>
            <a:picLocks noChangeAspect="1"/>
          </p:cNvPicPr>
          <p:nvPr/>
        </p:nvPicPr>
        <p:blipFill>
          <a:blip r:embed="rId4"/>
          <a:stretch>
            <a:fillRect/>
          </a:stretch>
        </p:blipFill>
        <p:spPr>
          <a:xfrm>
            <a:off x="1197769" y="3280172"/>
            <a:ext cx="3780235" cy="1787128"/>
          </a:xfrm>
          <a:prstGeom prst="rect">
            <a:avLst/>
          </a:prstGeom>
          <a:noFill/>
          <a:ln w="9525">
            <a:noFill/>
          </a:ln>
        </p:spPr>
      </p:pic>
      <p:pic>
        <p:nvPicPr>
          <p:cNvPr id="40962" name="Picture 2"/>
          <p:cNvPicPr>
            <a:picLocks noChangeAspect="1"/>
          </p:cNvPicPr>
          <p:nvPr/>
        </p:nvPicPr>
        <p:blipFill>
          <a:blip r:embed="rId5"/>
          <a:srcRect l="-34351" t="11584" r="34351" b="-11584"/>
          <a:stretch>
            <a:fillRect/>
          </a:stretch>
        </p:blipFill>
        <p:spPr>
          <a:xfrm>
            <a:off x="4541044" y="270272"/>
            <a:ext cx="3351610" cy="2658665"/>
          </a:xfrm>
          <a:prstGeom prst="rect">
            <a:avLst/>
          </a:prstGeom>
          <a:noFill/>
          <a:ln w="9525">
            <a:noFill/>
          </a:ln>
        </p:spPr>
      </p:pic>
      <p:pic>
        <p:nvPicPr>
          <p:cNvPr id="18435" name="Picture 3" descr="未装偏振照明灯"/>
          <p:cNvPicPr>
            <a:picLocks noChangeAspect="1"/>
          </p:cNvPicPr>
          <p:nvPr/>
        </p:nvPicPr>
        <p:blipFill>
          <a:blip r:embed="rId6"/>
          <a:stretch>
            <a:fillRect/>
          </a:stretch>
        </p:blipFill>
        <p:spPr>
          <a:xfrm>
            <a:off x="4689872" y="2659856"/>
            <a:ext cx="3311128" cy="2483644"/>
          </a:xfrm>
          <a:prstGeom prst="rect">
            <a:avLst/>
          </a:prstGeom>
          <a:noFill/>
          <a:ln w="9525">
            <a:noFill/>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wipe(down)">
                                      <p:cBhvr>
                                        <p:cTn id="17" dur="500"/>
                                        <p:tgtEl>
                                          <p:spTgt spid="1638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435"/>
                                        </p:tgtEl>
                                        <p:attrNameLst>
                                          <p:attrName>style.visibility</p:attrName>
                                        </p:attrNameLst>
                                      </p:cBhvr>
                                      <p:to>
                                        <p:strVal val="visible"/>
                                      </p:to>
                                    </p:set>
                                    <p:anim calcmode="lin" valueType="num">
                                      <p:cBhvr>
                                        <p:cTn id="22" dur="500" fill="hold"/>
                                        <p:tgtEl>
                                          <p:spTgt spid="18435"/>
                                        </p:tgtEl>
                                        <p:attrNameLst>
                                          <p:attrName>ppt_x</p:attrName>
                                        </p:attrNameLst>
                                      </p:cBhvr>
                                      <p:tavLst>
                                        <p:tav tm="0">
                                          <p:val>
                                            <p:strVal val="#ppt_x"/>
                                          </p:val>
                                        </p:tav>
                                        <p:tav tm="100000">
                                          <p:val>
                                            <p:strVal val="#ppt_x"/>
                                          </p:val>
                                        </p:tav>
                                      </p:tavLst>
                                    </p:anim>
                                    <p:anim calcmode="lin" valueType="num">
                                      <p:cBhvr>
                                        <p:cTn id="23" dur="500" fill="hold"/>
                                        <p:tgtEl>
                                          <p:spTgt spid="1843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0962"/>
                                        </p:tgtEl>
                                        <p:attrNameLst>
                                          <p:attrName>style.visibility</p:attrName>
                                        </p:attrNameLst>
                                      </p:cBhvr>
                                      <p:to>
                                        <p:strVal val="visible"/>
                                      </p:to>
                                    </p:set>
                                    <p:anim calcmode="lin" valueType="num">
                                      <p:cBhvr>
                                        <p:cTn id="28" dur="500" fill="hold"/>
                                        <p:tgtEl>
                                          <p:spTgt spid="40962"/>
                                        </p:tgtEl>
                                        <p:attrNameLst>
                                          <p:attrName>ppt_x</p:attrName>
                                        </p:attrNameLst>
                                      </p:cBhvr>
                                      <p:tavLst>
                                        <p:tav tm="0">
                                          <p:val>
                                            <p:strVal val="#ppt_x"/>
                                          </p:val>
                                        </p:tav>
                                        <p:tav tm="100000">
                                          <p:val>
                                            <p:strVal val="#ppt_x"/>
                                          </p:val>
                                        </p:tav>
                                      </p:tavLst>
                                    </p:anim>
                                    <p:anim calcmode="lin" valueType="num">
                                      <p:cBhvr>
                                        <p:cTn id="29" dur="500" fill="hold"/>
                                        <p:tgtEl>
                                          <p:spTgt spid="409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303655" y="2301240"/>
            <a:ext cx="3309620" cy="331470"/>
          </a:xfrm>
        </p:spPr>
        <p:txBody>
          <a:bodyPr>
            <a:normAutofit fontScale="90000"/>
          </a:bodyPr>
          <a:p>
            <a:r>
              <a:rPr sz="3110">
                <a:latin typeface="宋体" panose="02010600030101010101" pitchFamily="2" charset="-122"/>
                <a:ea typeface="宋体" panose="02010600030101010101" pitchFamily="2" charset="-122"/>
                <a:cs typeface="宋体" panose="02010600030101010101" pitchFamily="2" charset="-122"/>
              </a:rPr>
              <a:t>怎样证明光具有</a:t>
            </a:r>
            <a:br>
              <a:rPr sz="3110">
                <a:latin typeface="宋体" panose="02010600030101010101" pitchFamily="2" charset="-122"/>
                <a:ea typeface="宋体" panose="02010600030101010101" pitchFamily="2" charset="-122"/>
                <a:cs typeface="宋体" panose="02010600030101010101" pitchFamily="2" charset="-122"/>
              </a:rPr>
            </a:br>
            <a:r>
              <a:rPr sz="3110">
                <a:latin typeface="宋体" panose="02010600030101010101" pitchFamily="2" charset="-122"/>
                <a:ea typeface="宋体" panose="02010600030101010101" pitchFamily="2" charset="-122"/>
                <a:cs typeface="宋体" panose="02010600030101010101" pitchFamily="2" charset="-122"/>
              </a:rPr>
              <a:t>波动性?</a:t>
            </a:r>
            <a:endParaRPr sz="3110">
              <a:latin typeface="宋体" panose="02010600030101010101" pitchFamily="2" charset="-122"/>
              <a:ea typeface="宋体" panose="02010600030101010101" pitchFamily="2" charset="-122"/>
              <a:cs typeface="宋体" panose="02010600030101010101" pitchFamily="2" charset="-122"/>
            </a:endParaRPr>
          </a:p>
        </p:txBody>
      </p:sp>
      <p:sp>
        <p:nvSpPr>
          <p:cNvPr id="5" name="云形标注 4"/>
          <p:cNvSpPr/>
          <p:nvPr/>
        </p:nvSpPr>
        <p:spPr>
          <a:xfrm>
            <a:off x="4852670" y="1118870"/>
            <a:ext cx="1816735" cy="951230"/>
          </a:xfrm>
          <a:prstGeom prst="cloudCallout">
            <a:avLst>
              <a:gd name="adj1" fmla="val -54054"/>
              <a:gd name="adj2" fmla="val 103538"/>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latin typeface="宋体" panose="02010600030101010101" pitchFamily="2" charset="-122"/>
                <a:ea typeface="宋体" panose="02010600030101010101" pitchFamily="2" charset="-122"/>
              </a:rPr>
              <a:t>干涉</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6" name="云形标注 5"/>
          <p:cNvSpPr/>
          <p:nvPr/>
        </p:nvSpPr>
        <p:spPr>
          <a:xfrm>
            <a:off x="5014595" y="2301240"/>
            <a:ext cx="1816735" cy="951230"/>
          </a:xfrm>
          <a:prstGeom prst="cloudCallout">
            <a:avLst>
              <a:gd name="adj1" fmla="val -63072"/>
              <a:gd name="adj2" fmla="val -2216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latin typeface="宋体" panose="02010600030101010101" pitchFamily="2" charset="-122"/>
                <a:ea typeface="宋体" panose="02010600030101010101" pitchFamily="2" charset="-122"/>
              </a:rPr>
              <a:t>衍射</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7" name="云形标注 6"/>
          <p:cNvSpPr/>
          <p:nvPr/>
        </p:nvSpPr>
        <p:spPr>
          <a:xfrm>
            <a:off x="4959985" y="3508375"/>
            <a:ext cx="1816735" cy="951230"/>
          </a:xfrm>
          <a:prstGeom prst="cloudCallout">
            <a:avLst>
              <a:gd name="adj1" fmla="val -76599"/>
              <a:gd name="adj2" fmla="val -12449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latin typeface="宋体" panose="02010600030101010101" pitchFamily="2" charset="-122"/>
                <a:ea typeface="宋体" panose="02010600030101010101" pitchFamily="2" charset="-122"/>
              </a:rPr>
              <a:t>偏振</a:t>
            </a:r>
            <a:endParaRPr lang="zh-CN" altLang="en-US" sz="2000" b="1">
              <a:solidFill>
                <a:srgbClr val="FF0000"/>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
          <p:cNvSpPr>
            <a:spLocks noGrp="1"/>
          </p:cNvSpPr>
          <p:nvPr>
            <p:ph type="title"/>
          </p:nvPr>
        </p:nvSpPr>
        <p:spPr>
          <a:xfrm>
            <a:off x="1362075" y="213360"/>
            <a:ext cx="6965315" cy="910590"/>
          </a:xfrm>
        </p:spPr>
        <p:txBody>
          <a:bodyPr vert="horz" wrap="square" lIns="68580" tIns="34290" rIns="68580" bIns="34290" anchor="ctr">
            <a:normAutofit/>
          </a:bodyPr>
          <a:p>
            <a:pPr algn="l"/>
            <a:r>
              <a:rPr lang="zh-CN" altLang="en-US" sz="2100" b="1" dirty="0">
                <a:latin typeface="隶书" pitchFamily="49" charset="-122"/>
                <a:ea typeface="隶书" pitchFamily="49" charset="-122"/>
              </a:rPr>
              <a:t>问题</a:t>
            </a:r>
            <a:r>
              <a:rPr lang="en-US" altLang="zh-CN" sz="2100" b="1" dirty="0">
                <a:latin typeface="隶书" pitchFamily="49" charset="-122"/>
                <a:ea typeface="隶书" pitchFamily="49" charset="-122"/>
              </a:rPr>
              <a:t>:</a:t>
            </a:r>
            <a:r>
              <a:rPr lang="zh-CN" altLang="zh-CN" sz="2100" dirty="0">
                <a:latin typeface="隶书" pitchFamily="49" charset="-122"/>
                <a:ea typeface="隶书" pitchFamily="49" charset="-122"/>
              </a:rPr>
              <a:t>你能区分下图</a:t>
            </a:r>
            <a:r>
              <a:rPr lang="zh-CN" altLang="zh-CN" sz="2100" dirty="0">
                <a:latin typeface="隶书" pitchFamily="49" charset="-122"/>
                <a:ea typeface="隶书" pitchFamily="49" charset="-122"/>
              </a:rPr>
              <a:t>哪个是干涉条纹哪个是衍射条纹吗</a:t>
            </a:r>
            <a:r>
              <a:rPr lang="en-US" altLang="zh-CN" sz="2100" dirty="0">
                <a:latin typeface="隶书" pitchFamily="49" charset="-122"/>
                <a:ea typeface="隶书" pitchFamily="49" charset="-122"/>
              </a:rPr>
              <a:t>?</a:t>
            </a:r>
            <a:endParaRPr lang="en-US" altLang="zh-CN" sz="2100" dirty="0">
              <a:latin typeface="隶书" pitchFamily="49" charset="-122"/>
              <a:ea typeface="隶书" pitchFamily="49" charset="-122"/>
            </a:endParaRPr>
          </a:p>
        </p:txBody>
      </p:sp>
      <p:pic>
        <p:nvPicPr>
          <p:cNvPr id="20482" name="Picture 4"/>
          <p:cNvPicPr>
            <a:picLocks noGrp="1" noChangeAspect="1"/>
          </p:cNvPicPr>
          <p:nvPr>
            <p:ph idx="1"/>
          </p:nvPr>
        </p:nvPicPr>
        <p:blipFill>
          <a:blip r:embed="rId1">
            <a:lum bright="-6000" contrast="6000"/>
          </a:blip>
          <a:srcRect b="6983"/>
          <a:stretch>
            <a:fillRect/>
          </a:stretch>
        </p:blipFill>
        <p:spPr>
          <a:xfrm>
            <a:off x="1922780" y="887730"/>
            <a:ext cx="2572385" cy="3359785"/>
          </a:xfrm>
        </p:spPr>
      </p:pic>
      <p:pic>
        <p:nvPicPr>
          <p:cNvPr id="20483" name="Picture 5"/>
          <p:cNvPicPr>
            <a:picLocks noChangeAspect="1"/>
          </p:cNvPicPr>
          <p:nvPr/>
        </p:nvPicPr>
        <p:blipFill>
          <a:blip r:embed="rId2">
            <a:lum bright="-6000" contrast="6000"/>
          </a:blip>
          <a:srcRect b="6843"/>
          <a:stretch>
            <a:fillRect/>
          </a:stretch>
        </p:blipFill>
        <p:spPr>
          <a:xfrm>
            <a:off x="4578985" y="972185"/>
            <a:ext cx="2527300" cy="3276600"/>
          </a:xfrm>
          <a:prstGeom prst="rect">
            <a:avLst/>
          </a:prstGeom>
          <a:noFill/>
          <a:ln w="9525">
            <a:noFill/>
          </a:ln>
        </p:spPr>
      </p:pic>
      <p:sp>
        <p:nvSpPr>
          <p:cNvPr id="5" name="云形标注 4"/>
          <p:cNvSpPr/>
          <p:nvPr/>
        </p:nvSpPr>
        <p:spPr>
          <a:xfrm>
            <a:off x="758825" y="1802130"/>
            <a:ext cx="1345565" cy="951230"/>
          </a:xfrm>
          <a:prstGeom prst="cloudCallout">
            <a:avLst>
              <a:gd name="adj1" fmla="val 33362"/>
              <a:gd name="adj2" fmla="val 7610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latin typeface="宋体" panose="02010600030101010101" pitchFamily="2" charset="-122"/>
                <a:ea typeface="宋体" panose="02010600030101010101" pitchFamily="2" charset="-122"/>
              </a:rPr>
              <a:t>干涉</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6" name="云形标注 5"/>
          <p:cNvSpPr/>
          <p:nvPr/>
        </p:nvSpPr>
        <p:spPr>
          <a:xfrm>
            <a:off x="7246620" y="1283970"/>
            <a:ext cx="1258570" cy="951230"/>
          </a:xfrm>
          <a:prstGeom prst="cloudCallout">
            <a:avLst>
              <a:gd name="adj1" fmla="val -60346"/>
              <a:gd name="adj2" fmla="val 11088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latin typeface="宋体" panose="02010600030101010101" pitchFamily="2" charset="-122"/>
                <a:ea typeface="宋体" panose="02010600030101010101" pitchFamily="2" charset="-122"/>
              </a:rPr>
              <a:t>衍射</a:t>
            </a:r>
            <a:endParaRPr lang="zh-CN" altLang="en-US" sz="2000" b="1">
              <a:solidFill>
                <a:srgbClr val="FF0000"/>
              </a:solidFill>
              <a:latin typeface="宋体" panose="02010600030101010101" pitchFamily="2" charset="-122"/>
              <a:ea typeface="宋体" panose="02010600030101010101" pitchFamily="2" charset="-122"/>
            </a:endParaRPr>
          </a:p>
        </p:txBody>
      </p:sp>
      <p:sp>
        <p:nvSpPr>
          <p:cNvPr id="2" name="标题 1"/>
          <p:cNvSpPr>
            <a:spLocks noGrp="1"/>
          </p:cNvSpPr>
          <p:nvPr/>
        </p:nvSpPr>
        <p:spPr>
          <a:xfrm>
            <a:off x="1228725" y="3987562"/>
            <a:ext cx="6419850" cy="910828"/>
          </a:xfrm>
          <a:prstGeom prst="rect">
            <a:avLst/>
          </a:prstGeom>
        </p:spPr>
        <p:txBody>
          <a:bodyPr vert="horz" wrap="square" lIns="68580" tIns="34290" rIns="68580" bIns="34290" rtlCol="0" anchor="ctr" anchorCtr="0">
            <a:norm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algn="l"/>
            <a:r>
              <a:rPr lang="zh-CN" altLang="zh-CN" sz="2100" dirty="0">
                <a:latin typeface="隶书" pitchFamily="49" charset="-122"/>
                <a:ea typeface="隶书" pitchFamily="49" charset="-122"/>
              </a:rPr>
              <a:t>你能描述干涉条纹的特点吗</a:t>
            </a:r>
            <a:r>
              <a:rPr lang="en-US" altLang="zh-CN" sz="2100" dirty="0">
                <a:latin typeface="隶书" pitchFamily="49" charset="-122"/>
                <a:ea typeface="隶书" pitchFamily="49" charset="-122"/>
              </a:rPr>
              <a:t>?</a:t>
            </a:r>
            <a:endParaRPr sz="2100" dirty="0">
              <a:latin typeface="隶书" pitchFamily="49" charset="-122"/>
              <a:ea typeface="隶书" pitchFamily="49" charset="-122"/>
            </a:endParaRPr>
          </a:p>
        </p:txBody>
      </p:sp>
      <p:sp>
        <p:nvSpPr>
          <p:cNvPr id="4" name="文本框 3"/>
          <p:cNvSpPr txBox="1"/>
          <p:nvPr/>
        </p:nvSpPr>
        <p:spPr>
          <a:xfrm>
            <a:off x="5055870" y="4243705"/>
            <a:ext cx="1573530" cy="398780"/>
          </a:xfrm>
          <a:prstGeom prst="rect">
            <a:avLst/>
          </a:prstGeom>
          <a:noFill/>
        </p:spPr>
        <p:txBody>
          <a:bodyPr wrap="none" rtlCol="0" anchor="t">
            <a:spAutoFit/>
          </a:bodyPr>
          <a:p>
            <a:pPr algn="l"/>
            <a:r>
              <a:rPr sz="2000" b="1" dirty="0">
                <a:latin typeface="隶书" pitchFamily="49" charset="-122"/>
                <a:ea typeface="隶书" pitchFamily="49" charset="-122"/>
                <a:sym typeface="+mn-ea"/>
              </a:rPr>
              <a:t>衍射条纹呢?</a:t>
            </a:r>
            <a:endParaRPr lang="zh-CN" altLang="en-US" sz="2000" b="1"/>
          </a:p>
        </p:txBody>
      </p:sp>
      <p:sp>
        <p:nvSpPr>
          <p:cNvPr id="7" name="文本框 6"/>
          <p:cNvSpPr txBox="1"/>
          <p:nvPr/>
        </p:nvSpPr>
        <p:spPr>
          <a:xfrm>
            <a:off x="6931660" y="4243705"/>
            <a:ext cx="1573530" cy="398780"/>
          </a:xfrm>
          <a:prstGeom prst="rect">
            <a:avLst/>
          </a:prstGeom>
          <a:noFill/>
        </p:spPr>
        <p:txBody>
          <a:bodyPr wrap="none" rtlCol="0" anchor="t">
            <a:spAutoFit/>
          </a:bodyPr>
          <a:p>
            <a:pPr algn="l"/>
            <a:r>
              <a:rPr lang="zh-CN" sz="2000" b="1" dirty="0">
                <a:latin typeface="隶书" pitchFamily="49" charset="-122"/>
                <a:ea typeface="隶书" pitchFamily="49" charset="-122"/>
                <a:sym typeface="+mn-ea"/>
              </a:rPr>
              <a:t>产生的条件</a:t>
            </a:r>
            <a:r>
              <a:rPr sz="2000" b="1" dirty="0">
                <a:latin typeface="隶书" pitchFamily="49" charset="-122"/>
                <a:ea typeface="隶书" pitchFamily="49" charset="-122"/>
                <a:sym typeface="+mn-ea"/>
              </a:rPr>
              <a:t>?</a:t>
            </a:r>
            <a:endParaRPr lang="zh-CN" altLang="en-US" sz="20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6" name="Group 2"/>
          <p:cNvGraphicFramePr>
            <a:graphicFrameLocks noGrp="1"/>
          </p:cNvGraphicFramePr>
          <p:nvPr>
            <p:custDataLst>
              <p:tags r:id="rId1"/>
            </p:custDataLst>
          </p:nvPr>
        </p:nvGraphicFramePr>
        <p:xfrm>
          <a:off x="961390" y="688975"/>
          <a:ext cx="7430135" cy="3947795"/>
        </p:xfrm>
        <a:graphic>
          <a:graphicData uri="http://schemas.openxmlformats.org/drawingml/2006/table">
            <a:tbl>
              <a:tblPr/>
              <a:tblGrid>
                <a:gridCol w="3949065"/>
                <a:gridCol w="3481070"/>
              </a:tblGrid>
              <a:tr h="1096645">
                <a:tc>
                  <a:txBody>
                    <a:bodyPr/>
                    <a:lstStyle/>
                    <a:p>
                      <a:pPr marL="533400" marR="0" lvl="0" indent="-533400" algn="l" defTabSz="914400" rtl="0" eaLnBrk="1" fontAlgn="base" latinLnBrk="0" hangingPunct="1">
                        <a:lnSpc>
                          <a:spcPct val="100000"/>
                        </a:lnSpc>
                        <a:spcBef>
                          <a:spcPct val="50000"/>
                        </a:spcBef>
                        <a:spcAft>
                          <a:spcPct val="0"/>
                        </a:spcAft>
                        <a:buClrTx/>
                        <a:buSzTx/>
                        <a:buFontTx/>
                        <a:buAutoNum type="arabicPeriod"/>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产生条件：</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a:spcBef>
                          <a:spcPct val="20000"/>
                        </a:spcBef>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两个</a:t>
                      </a:r>
                      <a:r>
                        <a:rPr kumimoji="0" lang="zh-CN" altLang="en-US" sz="2000" b="0" i="0" u="none" strike="noStrike" cap="none" normalizeH="0" baseline="0" dirty="0" smtClean="0">
                          <a:ln>
                            <a:noFill/>
                          </a:ln>
                          <a:solidFill>
                            <a:srgbClr val="FF0000"/>
                          </a:solidFill>
                          <a:effectLst/>
                          <a:latin typeface="隶书" pitchFamily="49" charset="-122"/>
                          <a:ea typeface="隶书" pitchFamily="49" charset="-122"/>
                        </a:rPr>
                        <a:t>相干</a:t>
                      </a: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光源即：</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a:spcBef>
                          <a:spcPct val="20000"/>
                        </a:spcBef>
                      </a:pPr>
                      <a:r>
                        <a:rPr lang="zh-CN" altLang="en-US" sz="2000" dirty="0" smtClean="0">
                          <a:ln>
                            <a:noFill/>
                          </a:ln>
                          <a:effectLst/>
                          <a:latin typeface="隶书" pitchFamily="49" charset="-122"/>
                          <a:ea typeface="隶书" pitchFamily="49" charset="-122"/>
                          <a:sym typeface="+mn-ea"/>
                        </a:rPr>
                        <a:t>（1）</a:t>
                      </a:r>
                      <a:r>
                        <a:rPr lang="zh-CN" altLang="en-US" sz="2000" b="1" dirty="0" smtClean="0">
                          <a:ln>
                            <a:noFill/>
                          </a:ln>
                          <a:solidFill>
                            <a:srgbClr val="FF0000"/>
                          </a:solidFill>
                          <a:effectLst/>
                          <a:latin typeface="隶书" pitchFamily="49" charset="-122"/>
                          <a:ea typeface="隶书" pitchFamily="49" charset="-122"/>
                          <a:sym typeface="+mn-ea"/>
                        </a:rPr>
                        <a:t>.频率相同.</a:t>
                      </a:r>
                      <a:r>
                        <a:rPr lang="zh-CN" altLang="en-US" sz="2000" dirty="0" smtClean="0">
                          <a:ln>
                            <a:noFill/>
                          </a:ln>
                          <a:effectLst/>
                          <a:latin typeface="隶书" pitchFamily="49" charset="-122"/>
                          <a:ea typeface="隶书" pitchFamily="49" charset="-122"/>
                          <a:sym typeface="+mn-ea"/>
                        </a:rPr>
                        <a:t> （2）.相位差恒定.</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50000"/>
                        </a:spcBef>
                        <a:spcAft>
                          <a:spcPct val="0"/>
                        </a:spcAft>
                        <a:buClrTx/>
                        <a:buSzTx/>
                        <a:buFontTx/>
                        <a:buAutoNum type="arabicPeriod"/>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产生明显衍射条件：</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marL="533400" marR="0" lvl="0" indent="-533400" algn="l" defTabSz="914400" rtl="0" eaLnBrk="1" fontAlgn="base" latinLnBrk="0" hangingPunct="1">
                        <a:lnSpc>
                          <a:spcPct val="100000"/>
                        </a:lnSpc>
                        <a:spcBef>
                          <a:spcPct val="5000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波长</a:t>
                      </a:r>
                      <a:r>
                        <a:rPr kumimoji="0" lang="zh-CN" altLang="en-US" sz="2000" b="1" i="0" u="none" strike="noStrike" cap="none" normalizeH="0" baseline="0" dirty="0" smtClean="0">
                          <a:ln>
                            <a:noFill/>
                          </a:ln>
                          <a:solidFill>
                            <a:srgbClr val="FF0000"/>
                          </a:solidFill>
                          <a:effectLst/>
                          <a:latin typeface="隶书" pitchFamily="49" charset="-122"/>
                          <a:ea typeface="隶书" pitchFamily="49" charset="-122"/>
                        </a:rPr>
                        <a:t>大于或接近</a:t>
                      </a: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障碍物的尺寸</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5080">
                <a:tc>
                  <a:txBody>
                    <a:bodyPr/>
                    <a:lstStyle/>
                    <a:p>
                      <a:pPr marL="0" marR="0" lvl="0" indent="0" algn="l" defTabSz="914400" rtl="0" eaLnBrk="1" fontAlgn="base" latinLnBrk="0" hangingPunct="1">
                        <a:lnSpc>
                          <a:spcPct val="100000"/>
                        </a:lnSpc>
                        <a:spcBef>
                          <a:spcPct val="5000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隶书" pitchFamily="49" charset="-122"/>
                          <a:ea typeface="隶书" pitchFamily="49" charset="-122"/>
                        </a:rPr>
                        <a:t>2. </a:t>
                      </a: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干涉现象：</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marL="0" marR="0" lvl="0" indent="0" algn="l" defTabSz="914400" rtl="0" eaLnBrk="1" fontAlgn="base" latinLnBrk="0" hangingPunct="1">
                        <a:lnSpc>
                          <a:spcPct val="100000"/>
                        </a:lnSpc>
                        <a:spcBef>
                          <a:spcPct val="5000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单色光</a:t>
                      </a:r>
                      <a:r>
                        <a:rPr kumimoji="0" lang="zh-CN" altLang="en-US" sz="2000" b="0" i="0" u="none" strike="noStrike" cap="none" normalizeH="0" baseline="0" dirty="0" smtClean="0">
                          <a:ln>
                            <a:noFill/>
                          </a:ln>
                          <a:solidFill>
                            <a:srgbClr val="FF0000"/>
                          </a:solidFill>
                          <a:effectLst/>
                          <a:latin typeface="隶书" pitchFamily="49" charset="-122"/>
                          <a:ea typeface="隶书" pitchFamily="49" charset="-122"/>
                        </a:rPr>
                        <a:t>明暗相间</a:t>
                      </a: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的条纹</a:t>
                      </a:r>
                      <a:r>
                        <a:rPr kumimoji="0" lang="en-US" altLang="zh-CN" sz="2000" b="0" i="0" u="none" strike="noStrike" cap="none" normalizeH="0" baseline="0" dirty="0" smtClean="0">
                          <a:ln>
                            <a:noFill/>
                          </a:ln>
                          <a:solidFill>
                            <a:schemeClr val="tx1"/>
                          </a:solidFill>
                          <a:effectLst/>
                          <a:latin typeface="隶书" pitchFamily="49" charset="-122"/>
                          <a:ea typeface="隶书" pitchFamily="49" charset="-122"/>
                        </a:rPr>
                        <a:t>,</a:t>
                      </a:r>
                      <a:endParaRPr kumimoji="0" lang="en-US" altLang="zh-CN" sz="2000" b="0" i="0" u="none" strike="noStrike" cap="none" normalizeH="0" baseline="0" dirty="0" smtClean="0">
                        <a:ln>
                          <a:noFill/>
                        </a:ln>
                        <a:solidFill>
                          <a:schemeClr val="tx1"/>
                        </a:solidFill>
                        <a:effectLst/>
                        <a:latin typeface="隶书" pitchFamily="49" charset="-122"/>
                        <a:ea typeface="隶书" pitchFamily="49" charset="-122"/>
                      </a:endParaRPr>
                    </a:p>
                    <a:p>
                      <a:pPr marL="0" marR="0" lvl="0" indent="0" algn="l" defTabSz="914400" rtl="0" eaLnBrk="1" fontAlgn="base" latinLnBrk="0" hangingPunct="1">
                        <a:lnSpc>
                          <a:spcPct val="100000"/>
                        </a:lnSpc>
                        <a:spcBef>
                          <a:spcPct val="5000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中央白光旁边依次为彩色条纹</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隶书" pitchFamily="49" charset="-122"/>
                          <a:ea typeface="隶书" pitchFamily="49" charset="-122"/>
                        </a:rPr>
                        <a:t>2.</a:t>
                      </a: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衍射现象：</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marL="0" marR="0" lvl="0" indent="0" algn="l" defTabSz="914400" rtl="0" eaLnBrk="1" fontAlgn="base" latinLnBrk="0" hangingPunct="1">
                        <a:lnSpc>
                          <a:spcPct val="100000"/>
                        </a:lnSpc>
                        <a:spcBef>
                          <a:spcPct val="5000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单色光</a:t>
                      </a:r>
                      <a:r>
                        <a:rPr kumimoji="0" lang="zh-CN" altLang="en-US" sz="2000" b="0" i="0" u="none" strike="noStrike" cap="none" normalizeH="0" baseline="0" dirty="0" smtClean="0">
                          <a:ln>
                            <a:noFill/>
                          </a:ln>
                          <a:solidFill>
                            <a:srgbClr val="FF0000"/>
                          </a:solidFill>
                          <a:effectLst/>
                          <a:latin typeface="隶书" pitchFamily="49" charset="-122"/>
                          <a:ea typeface="隶书" pitchFamily="49" charset="-122"/>
                        </a:rPr>
                        <a:t>明暗相间</a:t>
                      </a: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的条纹</a:t>
                      </a:r>
                      <a:r>
                        <a:rPr kumimoji="0" lang="en-US" altLang="zh-CN" sz="2000" b="0" i="0" u="none" strike="noStrike" cap="none" normalizeH="0" baseline="0" dirty="0" smtClean="0">
                          <a:ln>
                            <a:noFill/>
                          </a:ln>
                          <a:solidFill>
                            <a:schemeClr val="tx1"/>
                          </a:solidFill>
                          <a:effectLst/>
                          <a:latin typeface="隶书" pitchFamily="49" charset="-122"/>
                          <a:ea typeface="隶书" pitchFamily="49" charset="-122"/>
                        </a:rPr>
                        <a:t>,</a:t>
                      </a:r>
                      <a:endParaRPr kumimoji="0" lang="en-US" altLang="zh-CN" sz="2000" b="0" i="0" u="none" strike="noStrike" cap="none" normalizeH="0" baseline="0" dirty="0" smtClean="0">
                        <a:ln>
                          <a:noFill/>
                        </a:ln>
                        <a:solidFill>
                          <a:schemeClr val="tx1"/>
                        </a:solidFill>
                        <a:effectLst/>
                        <a:latin typeface="隶书" pitchFamily="49" charset="-122"/>
                        <a:ea typeface="隶书" pitchFamily="49" charset="-122"/>
                      </a:endParaRPr>
                    </a:p>
                    <a:p>
                      <a:pPr marL="0" marR="0" lvl="0" indent="0" algn="l" defTabSz="914400" rtl="0" eaLnBrk="1" fontAlgn="base" latinLnBrk="0" hangingPunct="1">
                        <a:lnSpc>
                          <a:spcPct val="100000"/>
                        </a:lnSpc>
                        <a:spcBef>
                          <a:spcPct val="50000"/>
                        </a:spcBef>
                        <a:spcAft>
                          <a:spcPct val="0"/>
                        </a:spcAft>
                        <a:buClrTx/>
                        <a:buSzTx/>
                        <a:buFontTx/>
                        <a:buNone/>
                      </a:pPr>
                      <a:r>
                        <a:rPr lang="zh-CN" altLang="en-US" sz="2000" dirty="0" smtClean="0">
                          <a:ln>
                            <a:noFill/>
                          </a:ln>
                          <a:effectLst/>
                          <a:latin typeface="隶书" pitchFamily="49" charset="-122"/>
                          <a:ea typeface="隶书" pitchFamily="49" charset="-122"/>
                          <a:sym typeface="+mn-ea"/>
                        </a:rPr>
                        <a:t>中央白光旁边依次为彩色条纹</a:t>
                      </a:r>
                      <a:endParaRPr kumimoji="0" lang="en-US" altLang="zh-CN" sz="2000" b="0" i="0" u="none" strike="noStrike" cap="none" normalizeH="0" baseline="0" dirty="0" smtClean="0">
                        <a:ln>
                          <a:noFill/>
                        </a:ln>
                        <a:solidFill>
                          <a:schemeClr val="tx1"/>
                        </a:solidFill>
                        <a:effectLst/>
                        <a:latin typeface="隶书" pitchFamily="49" charset="-122"/>
                        <a:ea typeface="隶书" pitchFamily="49"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6070">
                <a:tc>
                  <a:txBody>
                    <a:bodyPr/>
                    <a:lstStyle/>
                    <a:p>
                      <a:pPr marL="0" marR="0" lvl="0" indent="0" algn="l" defTabSz="914400" rtl="0" eaLnBrk="1" fontAlgn="base" latinLnBrk="0" hangingPunct="1">
                        <a:lnSpc>
                          <a:spcPct val="100000"/>
                        </a:lnSpc>
                        <a:spcBef>
                          <a:spcPct val="5000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隶书" pitchFamily="49" charset="-122"/>
                          <a:ea typeface="隶书" pitchFamily="49" charset="-122"/>
                        </a:rPr>
                        <a:t>3. </a:t>
                      </a: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条纹间距：</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marL="0" marR="0" lvl="0" indent="0" algn="l" defTabSz="914400" rtl="0" eaLnBrk="1" fontAlgn="base" latinLnBrk="0" hangingPunct="1">
                        <a:lnSpc>
                          <a:spcPct val="100000"/>
                        </a:lnSpc>
                        <a:spcBef>
                          <a:spcPct val="5000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同种色光条纹间距相同，</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eaLnBrk="1" hangingPunct="1"/>
                      <a:r>
                        <a:rPr kumimoji="1" lang="zh-CN" altLang="en-US" sz="2000" b="1" i="0" u="none" strike="noStrike" cap="none" normalizeH="0" baseline="0" dirty="0" smtClean="0">
                          <a:solidFill>
                            <a:srgbClr val="FF0000"/>
                          </a:solidFill>
                          <a:latin typeface="隶书" pitchFamily="49" charset="-122"/>
                          <a:ea typeface="隶书" pitchFamily="49" charset="-122"/>
                        </a:rPr>
                        <a:t>亮条纹的亮度向两边减弱较慢。</a:t>
                      </a:r>
                      <a:r>
                        <a:rPr kumimoji="1" lang="zh-CN" altLang="en-US" sz="2000" i="0" u="none" strike="noStrike" cap="none" normalizeH="0" baseline="0" dirty="0" smtClean="0">
                          <a:latin typeface="隶书" pitchFamily="49" charset="-122"/>
                          <a:ea typeface="隶书" pitchFamily="49" charset="-122"/>
                        </a:rPr>
                        <a:t> </a:t>
                      </a:r>
                      <a:endParaRPr kumimoji="1" lang="zh-CN" altLang="en-US" sz="2000" i="0" u="none" strike="noStrike" cap="none" normalizeH="0" baseline="0" dirty="0" smtClean="0">
                        <a:latin typeface="隶书" pitchFamily="49" charset="-122"/>
                        <a:ea typeface="隶书" pitchFamily="49" charset="-122"/>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pPr>
                      <a:r>
                        <a:rPr kumimoji="0" lang="en-US" altLang="zh-CN" sz="2000" b="0" i="0" u="none" strike="noStrike" cap="none" normalizeH="0" baseline="0" dirty="0" smtClean="0">
                          <a:ln>
                            <a:noFill/>
                          </a:ln>
                          <a:solidFill>
                            <a:schemeClr val="tx1"/>
                          </a:solidFill>
                          <a:effectLst/>
                          <a:latin typeface="隶书" pitchFamily="49" charset="-122"/>
                          <a:ea typeface="隶书" pitchFamily="49" charset="-122"/>
                        </a:rPr>
                        <a:t>3. </a:t>
                      </a: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条纹间距：</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marL="0" marR="0" lvl="0" indent="0" algn="l" defTabSz="914400" rtl="0" eaLnBrk="1" fontAlgn="base" latinLnBrk="0" hangingPunct="1">
                        <a:lnSpc>
                          <a:spcPct val="100000"/>
                        </a:lnSpc>
                        <a:spcBef>
                          <a:spcPct val="50000"/>
                        </a:spcBef>
                        <a:spcAft>
                          <a:spcPct val="0"/>
                        </a:spcAft>
                        <a:buClrTx/>
                        <a:buSzTx/>
                        <a:buFontTx/>
                        <a:buNone/>
                      </a:pPr>
                      <a:r>
                        <a:rPr kumimoji="0" lang="zh-CN" altLang="en-US" sz="2000" b="0" i="0" u="none" strike="noStrike" cap="none" normalizeH="0" baseline="0" dirty="0" smtClean="0">
                          <a:ln>
                            <a:noFill/>
                          </a:ln>
                          <a:solidFill>
                            <a:schemeClr val="tx1"/>
                          </a:solidFill>
                          <a:effectLst/>
                          <a:latin typeface="隶书" pitchFamily="49" charset="-122"/>
                          <a:ea typeface="隶书" pitchFamily="49" charset="-122"/>
                        </a:rPr>
                        <a:t>同种色光条纹间距不同，</a:t>
                      </a:r>
                      <a:endParaRPr kumimoji="0" lang="zh-CN" altLang="en-US" sz="2000" b="0" i="0" u="none" strike="noStrike" cap="none" normalizeH="0" baseline="0" dirty="0" smtClean="0">
                        <a:ln>
                          <a:noFill/>
                        </a:ln>
                        <a:solidFill>
                          <a:schemeClr val="tx1"/>
                        </a:solidFill>
                        <a:effectLst/>
                        <a:latin typeface="隶书" pitchFamily="49" charset="-122"/>
                        <a:ea typeface="隶书" pitchFamily="49"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dirty="0" smtClean="0">
                          <a:ln>
                            <a:noFill/>
                          </a:ln>
                          <a:solidFill>
                            <a:srgbClr val="FF0000"/>
                          </a:solidFill>
                          <a:effectLst/>
                          <a:latin typeface="隶书" pitchFamily="49" charset="-122"/>
                          <a:ea typeface="隶书" pitchFamily="49" charset="-122"/>
                        </a:rPr>
                        <a:t>中央条纹最宽最亮，越往两边条纹越窄越暗</a:t>
                      </a:r>
                      <a:endParaRPr kumimoji="0" lang="zh-CN" altLang="en-US" sz="2000" b="1" i="0" u="none" strike="noStrike" cap="none" normalizeH="0" baseline="0" dirty="0" smtClean="0">
                        <a:ln>
                          <a:noFill/>
                        </a:ln>
                        <a:solidFill>
                          <a:srgbClr val="FF0000"/>
                        </a:solidFill>
                        <a:effectLst/>
                        <a:latin typeface="隶书" pitchFamily="49" charset="-122"/>
                        <a:ea typeface="隶书" pitchFamily="49" charset="-122"/>
                      </a:endParaRP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19" name="Text Box 16"/>
          <p:cNvSpPr txBox="1"/>
          <p:nvPr/>
        </p:nvSpPr>
        <p:spPr>
          <a:xfrm>
            <a:off x="1493996" y="181690"/>
            <a:ext cx="1889522" cy="506730"/>
          </a:xfrm>
          <a:prstGeom prst="rect">
            <a:avLst/>
          </a:prstGeom>
          <a:noFill/>
          <a:ln w="9525">
            <a:noFill/>
          </a:ln>
        </p:spPr>
        <p:txBody>
          <a:bodyPr anchor="t">
            <a:spAutoFit/>
          </a:bodyPr>
          <a:p>
            <a:r>
              <a:rPr lang="zh-CN" altLang="en-US" sz="2700" b="1" dirty="0">
                <a:latin typeface="隶书" pitchFamily="49" charset="-122"/>
                <a:ea typeface="隶书" pitchFamily="49" charset="-122"/>
              </a:rPr>
              <a:t>光的干涉</a:t>
            </a:r>
            <a:endParaRPr lang="zh-CN" altLang="en-US" sz="2700" b="1" dirty="0">
              <a:latin typeface="隶书" pitchFamily="49" charset="-122"/>
              <a:ea typeface="隶书" pitchFamily="49" charset="-122"/>
            </a:endParaRPr>
          </a:p>
        </p:txBody>
      </p:sp>
      <p:sp>
        <p:nvSpPr>
          <p:cNvPr id="21520" name="Text Box 17"/>
          <p:cNvSpPr txBox="1"/>
          <p:nvPr/>
        </p:nvSpPr>
        <p:spPr>
          <a:xfrm>
            <a:off x="5274469" y="141685"/>
            <a:ext cx="1944291" cy="506730"/>
          </a:xfrm>
          <a:prstGeom prst="rect">
            <a:avLst/>
          </a:prstGeom>
          <a:noFill/>
          <a:ln w="9525">
            <a:noFill/>
          </a:ln>
        </p:spPr>
        <p:txBody>
          <a:bodyPr anchor="t">
            <a:spAutoFit/>
          </a:bodyPr>
          <a:p>
            <a:r>
              <a:rPr lang="zh-CN" altLang="en-US" sz="2700" b="1" dirty="0">
                <a:latin typeface="隶书" pitchFamily="49" charset="-122"/>
                <a:ea typeface="隶书" pitchFamily="49" charset="-122"/>
              </a:rPr>
              <a:t>光的衍射</a:t>
            </a:r>
            <a:endParaRPr lang="zh-CN" altLang="en-US" sz="2700" b="1" dirty="0">
              <a:latin typeface="隶书" pitchFamily="49" charset="-122"/>
              <a:ea typeface="隶书" pitchFamily="49" charset="-122"/>
            </a:endParaRP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93420" y="881380"/>
            <a:ext cx="8088630" cy="1014730"/>
          </a:xfrm>
          <a:prstGeom prst="rect">
            <a:avLst/>
          </a:prstGeom>
          <a:noFill/>
        </p:spPr>
        <p:txBody>
          <a:bodyPr wrap="square" rtlCol="0">
            <a:spAutoFit/>
          </a:bodyPr>
          <a:p>
            <a:pPr>
              <a:lnSpc>
                <a:spcPct val="150000"/>
              </a:lnSpc>
            </a:pPr>
            <a:r>
              <a:rPr lang="en-US" altLang="zh-CN" sz="2000" b="1">
                <a:latin typeface="新宋体" panose="02010609030101010101" charset="-122"/>
                <a:ea typeface="新宋体" panose="02010609030101010101" charset="-122"/>
              </a:rPr>
              <a:t>  </a:t>
            </a:r>
            <a:r>
              <a:rPr lang="zh-CN" altLang="en-US" sz="2000" b="1">
                <a:latin typeface="新宋体" panose="02010609030101010101" charset="-122"/>
                <a:ea typeface="新宋体" panose="02010609030101010101" charset="-122"/>
              </a:rPr>
              <a:t>问题：</a:t>
            </a:r>
            <a:r>
              <a:rPr lang="en-US" sz="2000" b="1">
                <a:latin typeface="新宋体" panose="02010609030101010101" charset="-122"/>
                <a:ea typeface="新宋体" panose="02010609030101010101" charset="-122"/>
              </a:rPr>
              <a:t>17</a:t>
            </a:r>
            <a:r>
              <a:rPr lang="zh-CN" altLang="en-US" sz="2000" b="1">
                <a:latin typeface="新宋体" panose="02010609030101010101" charset="-122"/>
                <a:ea typeface="新宋体" panose="02010609030101010101" charset="-122"/>
              </a:rPr>
              <a:t>世纪惠更斯提出波动说，但为什么</a:t>
            </a:r>
            <a:r>
              <a:rPr lang="en-US" altLang="zh-CN" sz="2000" b="1">
                <a:latin typeface="新宋体" panose="02010609030101010101" charset="-122"/>
                <a:ea typeface="新宋体" panose="02010609030101010101" charset="-122"/>
              </a:rPr>
              <a:t>100</a:t>
            </a:r>
            <a:r>
              <a:rPr lang="zh-CN" altLang="en-US" sz="2000" b="1">
                <a:latin typeface="新宋体" panose="02010609030101010101" charset="-122"/>
                <a:ea typeface="新宋体" panose="02010609030101010101" charset="-122"/>
              </a:rPr>
              <a:t>多年后才发现光的干涉现象？你能说说双缝干涉实验的巧妙之处吗？说说各部分的作用。</a:t>
            </a:r>
            <a:r>
              <a:rPr lang="zh-CN" altLang="en-US" sz="2000" b="1">
                <a:latin typeface="新宋体" panose="02010609030101010101" charset="-122"/>
                <a:ea typeface="新宋体" panose="02010609030101010101" charset="-122"/>
              </a:rPr>
              <a:t>      </a:t>
            </a:r>
            <a:endParaRPr lang="zh-CN" altLang="en-US" sz="2000" b="1">
              <a:latin typeface="新宋体" panose="02010609030101010101" charset="-122"/>
              <a:ea typeface="新宋体" panose="02010609030101010101" charset="-122"/>
            </a:endParaRPr>
          </a:p>
        </p:txBody>
      </p:sp>
      <p:sp>
        <p:nvSpPr>
          <p:cNvPr id="3074" name="文本框 1"/>
          <p:cNvSpPr txBox="1"/>
          <p:nvPr/>
        </p:nvSpPr>
        <p:spPr>
          <a:xfrm>
            <a:off x="849948" y="448469"/>
            <a:ext cx="2011680" cy="460375"/>
          </a:xfrm>
          <a:prstGeom prst="rect">
            <a:avLst/>
          </a:prstGeom>
          <a:noFill/>
          <a:ln w="9525">
            <a:noFill/>
          </a:ln>
        </p:spPr>
        <p:txBody>
          <a:bodyPr wrap="none" anchor="t">
            <a:spAutoFit/>
          </a:bodyPr>
          <a:p>
            <a:r>
              <a:rPr lang="zh-CN" altLang="zh-CN" sz="2400" b="1">
                <a:latin typeface="隶书" pitchFamily="49" charset="-122"/>
                <a:ea typeface="隶书" pitchFamily="49" charset="-122"/>
              </a:rPr>
              <a:t>一、光的干涉</a:t>
            </a:r>
            <a:endParaRPr lang="zh-CN" altLang="zh-CN" sz="2400" b="1">
              <a:latin typeface="隶书" pitchFamily="49" charset="-122"/>
              <a:ea typeface="隶书" pitchFamily="49" charset="-122"/>
            </a:endParaRPr>
          </a:p>
        </p:txBody>
      </p:sp>
      <p:grpSp>
        <p:nvGrpSpPr>
          <p:cNvPr id="7171" name="组合 1281"/>
          <p:cNvGrpSpPr/>
          <p:nvPr/>
        </p:nvGrpSpPr>
        <p:grpSpPr>
          <a:xfrm>
            <a:off x="1809115" y="1821815"/>
            <a:ext cx="5523865" cy="1924050"/>
            <a:chOff x="1074" y="874"/>
            <a:chExt cx="26115" cy="11558"/>
          </a:xfrm>
        </p:grpSpPr>
        <p:pic>
          <p:nvPicPr>
            <p:cNvPr id="7172" name="图片 1278"/>
            <p:cNvPicPr>
              <a:picLocks noChangeAspect="1"/>
            </p:cNvPicPr>
            <p:nvPr/>
          </p:nvPicPr>
          <p:blipFill>
            <a:blip r:embed="rId1"/>
            <a:stretch>
              <a:fillRect/>
            </a:stretch>
          </p:blipFill>
          <p:spPr>
            <a:xfrm>
              <a:off x="1074" y="874"/>
              <a:ext cx="26115" cy="11558"/>
            </a:xfrm>
            <a:prstGeom prst="rect">
              <a:avLst/>
            </a:prstGeom>
            <a:noFill/>
            <a:ln w="9525">
              <a:noFill/>
            </a:ln>
          </p:spPr>
        </p:pic>
        <p:sp>
          <p:nvSpPr>
            <p:cNvPr id="7173" name="文本框 1279"/>
            <p:cNvSpPr txBox="1"/>
            <p:nvPr/>
          </p:nvSpPr>
          <p:spPr>
            <a:xfrm>
              <a:off x="3709" y="875"/>
              <a:ext cx="3804" cy="2121"/>
            </a:xfrm>
            <a:prstGeom prst="rect">
              <a:avLst/>
            </a:prstGeom>
            <a:noFill/>
            <a:ln w="6350">
              <a:noFill/>
            </a:ln>
          </p:spPr>
          <p:txBody>
            <a:bodyPr wrap="square" lIns="0" tIns="0" rIns="0" bIns="0" anchor="t"/>
            <a:p>
              <a:pPr algn="just">
                <a:buSzTx/>
              </a:pPr>
              <a:r>
                <a:rPr lang="zh-CN" altLang="en-US" sz="1050">
                  <a:solidFill>
                    <a:srgbClr val="FFFFFF"/>
                  </a:solidFill>
                  <a:latin typeface="Calibri" panose="020F0502020204030204" charset="0"/>
                  <a:ea typeface="宋体" panose="02010600030101010101" pitchFamily="2" charset="-122"/>
                </a:rPr>
                <a:t>滤光片</a:t>
              </a:r>
              <a:endParaRPr lang="zh-CN" altLang="en-US" sz="1050">
                <a:solidFill>
                  <a:srgbClr val="FFFFFF"/>
                </a:solidFill>
                <a:latin typeface="Calibri" panose="020F0502020204030204" charset="0"/>
                <a:ea typeface="宋体" panose="02010600030101010101" pitchFamily="2" charset="-122"/>
              </a:endParaRPr>
            </a:p>
          </p:txBody>
        </p:sp>
        <p:sp>
          <p:nvSpPr>
            <p:cNvPr id="7174" name="直接连接符 1280"/>
            <p:cNvSpPr/>
            <p:nvPr/>
          </p:nvSpPr>
          <p:spPr>
            <a:xfrm>
              <a:off x="4681" y="1901"/>
              <a:ext cx="293" cy="2195"/>
            </a:xfrm>
            <a:prstGeom prst="line">
              <a:avLst/>
            </a:prstGeom>
            <a:ln w="9525" cap="flat" cmpd="sng">
              <a:solidFill>
                <a:srgbClr val="FFFFFF"/>
              </a:solidFill>
              <a:prstDash val="solid"/>
              <a:round/>
              <a:headEnd type="none" w="med" len="med"/>
              <a:tailEnd type="none" w="med" len="med"/>
            </a:ln>
          </p:spPr>
          <p:txBody>
            <a:bodyPr wrap="square" lIns="68580" tIns="34290" rIns="68580" bIns="34290" anchor="t"/>
            <a:p>
              <a:endParaRPr lang="zh-CN" altLang="en-US" sz="1350">
                <a:latin typeface="Arial" panose="020B0604020202020204" pitchFamily="34" charset="0"/>
                <a:ea typeface="宋体" panose="02010600030101010101" pitchFamily="2" charset="-122"/>
              </a:endParaRPr>
            </a:p>
          </p:txBody>
        </p:sp>
      </p:grpSp>
      <p:grpSp>
        <p:nvGrpSpPr>
          <p:cNvPr id="7175" name="组合 133"/>
          <p:cNvGrpSpPr/>
          <p:nvPr/>
        </p:nvGrpSpPr>
        <p:grpSpPr>
          <a:xfrm>
            <a:off x="2424752" y="3650139"/>
            <a:ext cx="2821856" cy="1356122"/>
            <a:chOff x="1788423" y="1253446"/>
            <a:chExt cx="3763237" cy="1807483"/>
          </a:xfrm>
        </p:grpSpPr>
        <p:grpSp>
          <p:nvGrpSpPr>
            <p:cNvPr id="7176" name="Group 55"/>
            <p:cNvGrpSpPr/>
            <p:nvPr/>
          </p:nvGrpSpPr>
          <p:grpSpPr>
            <a:xfrm>
              <a:off x="1857056" y="2132867"/>
              <a:ext cx="3650113" cy="928062"/>
              <a:chOff x="928" y="1810"/>
              <a:chExt cx="3344" cy="1042"/>
            </a:xfrm>
          </p:grpSpPr>
          <p:sp>
            <p:nvSpPr>
              <p:cNvPr id="74" name="Rectangle 7"/>
              <p:cNvSpPr>
                <a:spLocks noChangeArrowheads="1"/>
              </p:cNvSpPr>
              <p:nvPr/>
            </p:nvSpPr>
            <p:spPr bwMode="auto">
              <a:xfrm>
                <a:off x="1106" y="2217"/>
                <a:ext cx="118" cy="5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nvGrpSpPr>
              <p:cNvPr id="7178" name="Group 8"/>
              <p:cNvGrpSpPr/>
              <p:nvPr/>
            </p:nvGrpSpPr>
            <p:grpSpPr>
              <a:xfrm>
                <a:off x="1040" y="1874"/>
                <a:ext cx="246" cy="317"/>
                <a:chOff x="1733" y="1679"/>
                <a:chExt cx="537" cy="636"/>
              </a:xfrm>
            </p:grpSpPr>
            <p:sp>
              <p:nvSpPr>
                <p:cNvPr id="103" name="Oval 9"/>
                <p:cNvSpPr>
                  <a:spLocks noChangeArrowheads="1"/>
                </p:cNvSpPr>
                <p:nvPr/>
              </p:nvSpPr>
              <p:spPr bwMode="auto">
                <a:xfrm>
                  <a:off x="1733" y="1679"/>
                  <a:ext cx="537" cy="636"/>
                </a:xfrm>
                <a:prstGeom prst="ellipse">
                  <a:avLst/>
                </a:pr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104" name="Freeform 10"/>
                <p:cNvSpPr/>
                <p:nvPr/>
              </p:nvSpPr>
              <p:spPr bwMode="auto">
                <a:xfrm>
                  <a:off x="1871" y="1943"/>
                  <a:ext cx="57" cy="306"/>
                </a:xfrm>
                <a:custGeom>
                  <a:avLst/>
                  <a:gdLst>
                    <a:gd name="T0" fmla="*/ 54 w 57"/>
                    <a:gd name="T1" fmla="*/ 306 h 306"/>
                    <a:gd name="T2" fmla="*/ 48 w 57"/>
                    <a:gd name="T3" fmla="*/ 156 h 306"/>
                    <a:gd name="T4" fmla="*/ 0 w 57"/>
                    <a:gd name="T5" fmla="*/ 0 h 306"/>
                    <a:gd name="T6" fmla="*/ 0 60000 65536"/>
                    <a:gd name="T7" fmla="*/ 0 60000 65536"/>
                    <a:gd name="T8" fmla="*/ 0 60000 65536"/>
                    <a:gd name="T9" fmla="*/ 0 w 57"/>
                    <a:gd name="T10" fmla="*/ 0 h 306"/>
                    <a:gd name="T11" fmla="*/ 57 w 57"/>
                    <a:gd name="T12" fmla="*/ 306 h 306"/>
                  </a:gdLst>
                  <a:ahLst/>
                  <a:cxnLst>
                    <a:cxn ang="T6">
                      <a:pos x="T0" y="T1"/>
                    </a:cxn>
                    <a:cxn ang="T7">
                      <a:pos x="T2" y="T3"/>
                    </a:cxn>
                    <a:cxn ang="T8">
                      <a:pos x="T4" y="T5"/>
                    </a:cxn>
                  </a:cxnLst>
                  <a:rect l="T9" t="T10" r="T11" b="T12"/>
                  <a:pathLst>
                    <a:path w="57" h="306">
                      <a:moveTo>
                        <a:pt x="54" y="306"/>
                      </a:moveTo>
                      <a:cubicBezTo>
                        <a:pt x="55" y="256"/>
                        <a:pt x="57" y="207"/>
                        <a:pt x="48" y="156"/>
                      </a:cubicBezTo>
                      <a:cubicBezTo>
                        <a:pt x="39" y="105"/>
                        <a:pt x="19" y="52"/>
                        <a:pt x="0" y="0"/>
                      </a:cubicBezTo>
                    </a:path>
                  </a:pathLst>
                </a:custGeom>
                <a:noFill/>
                <a:ln w="19050" cmpd="sng">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105" name="Freeform 11"/>
                <p:cNvSpPr/>
                <p:nvPr/>
              </p:nvSpPr>
              <p:spPr bwMode="auto">
                <a:xfrm flipH="1">
                  <a:off x="2087" y="1943"/>
                  <a:ext cx="57" cy="306"/>
                </a:xfrm>
                <a:custGeom>
                  <a:avLst/>
                  <a:gdLst>
                    <a:gd name="T0" fmla="*/ 54 w 57"/>
                    <a:gd name="T1" fmla="*/ 306 h 306"/>
                    <a:gd name="T2" fmla="*/ 48 w 57"/>
                    <a:gd name="T3" fmla="*/ 156 h 306"/>
                    <a:gd name="T4" fmla="*/ 0 w 57"/>
                    <a:gd name="T5" fmla="*/ 0 h 306"/>
                    <a:gd name="T6" fmla="*/ 0 60000 65536"/>
                    <a:gd name="T7" fmla="*/ 0 60000 65536"/>
                    <a:gd name="T8" fmla="*/ 0 60000 65536"/>
                    <a:gd name="T9" fmla="*/ 0 w 57"/>
                    <a:gd name="T10" fmla="*/ 0 h 306"/>
                    <a:gd name="T11" fmla="*/ 57 w 57"/>
                    <a:gd name="T12" fmla="*/ 306 h 306"/>
                  </a:gdLst>
                  <a:ahLst/>
                  <a:cxnLst>
                    <a:cxn ang="T6">
                      <a:pos x="T0" y="T1"/>
                    </a:cxn>
                    <a:cxn ang="T7">
                      <a:pos x="T2" y="T3"/>
                    </a:cxn>
                    <a:cxn ang="T8">
                      <a:pos x="T4" y="T5"/>
                    </a:cxn>
                  </a:cxnLst>
                  <a:rect l="T9" t="T10" r="T11" b="T12"/>
                  <a:pathLst>
                    <a:path w="57" h="306">
                      <a:moveTo>
                        <a:pt x="54" y="306"/>
                      </a:moveTo>
                      <a:cubicBezTo>
                        <a:pt x="55" y="256"/>
                        <a:pt x="57" y="207"/>
                        <a:pt x="48" y="156"/>
                      </a:cubicBezTo>
                      <a:cubicBezTo>
                        <a:pt x="39" y="105"/>
                        <a:pt x="19" y="52"/>
                        <a:pt x="0" y="0"/>
                      </a:cubicBezTo>
                    </a:path>
                  </a:pathLst>
                </a:custGeom>
                <a:noFill/>
                <a:ln w="19050" cmpd="sng">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nvGrpSpPr>
                <p:cNvPr id="7182" name="Group 12"/>
                <p:cNvGrpSpPr/>
                <p:nvPr/>
              </p:nvGrpSpPr>
              <p:grpSpPr>
                <a:xfrm>
                  <a:off x="1871" y="1895"/>
                  <a:ext cx="270" cy="78"/>
                  <a:chOff x="1871" y="1895"/>
                  <a:chExt cx="270" cy="78"/>
                </a:xfrm>
              </p:grpSpPr>
              <p:grpSp>
                <p:nvGrpSpPr>
                  <p:cNvPr id="7183" name="Group 13"/>
                  <p:cNvGrpSpPr/>
                  <p:nvPr/>
                </p:nvGrpSpPr>
                <p:grpSpPr>
                  <a:xfrm>
                    <a:off x="1871" y="1895"/>
                    <a:ext cx="101" cy="77"/>
                    <a:chOff x="2489" y="1581"/>
                    <a:chExt cx="618" cy="304"/>
                  </a:xfrm>
                </p:grpSpPr>
                <p:sp>
                  <p:nvSpPr>
                    <p:cNvPr id="114" name="Arc 14"/>
                    <p:cNvSpPr/>
                    <p:nvPr/>
                  </p:nvSpPr>
                  <p:spPr bwMode="auto">
                    <a:xfrm>
                      <a:off x="2489" y="1581"/>
                      <a:ext cx="360" cy="302"/>
                    </a:xfrm>
                    <a:custGeom>
                      <a:avLst/>
                      <a:gdLst>
                        <a:gd name="T0" fmla="*/ 0 w 43200"/>
                        <a:gd name="T1" fmla="*/ 0 h 36243"/>
                        <a:gd name="T2" fmla="*/ 0 w 43200"/>
                        <a:gd name="T3" fmla="*/ 0 h 36243"/>
                        <a:gd name="T4" fmla="*/ 0 w 43200"/>
                        <a:gd name="T5" fmla="*/ 0 h 36243"/>
                        <a:gd name="T6" fmla="*/ 0 60000 65536"/>
                        <a:gd name="T7" fmla="*/ 0 60000 65536"/>
                        <a:gd name="T8" fmla="*/ 0 60000 65536"/>
                        <a:gd name="T9" fmla="*/ 0 w 43200"/>
                        <a:gd name="T10" fmla="*/ 0 h 36243"/>
                        <a:gd name="T11" fmla="*/ 43200 w 43200"/>
                        <a:gd name="T12" fmla="*/ 36243 h 36243"/>
                      </a:gdLst>
                      <a:ahLst/>
                      <a:cxnLst>
                        <a:cxn ang="T6">
                          <a:pos x="T0" y="T1"/>
                        </a:cxn>
                        <a:cxn ang="T7">
                          <a:pos x="T2" y="T3"/>
                        </a:cxn>
                        <a:cxn ang="T8">
                          <a:pos x="T4" y="T5"/>
                        </a:cxn>
                      </a:cxnLst>
                      <a:rect l="T9" t="T10" r="T11" b="T12"/>
                      <a:pathLst>
                        <a:path w="43200" h="36243" fill="none"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path>
                        <a:path w="43200" h="36243" stroke="0"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lnTo>
                            <a:pt x="21600"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115" name="Arc 15"/>
                    <p:cNvSpPr/>
                    <p:nvPr/>
                  </p:nvSpPr>
                  <p:spPr bwMode="auto">
                    <a:xfrm>
                      <a:off x="2747" y="1583"/>
                      <a:ext cx="360" cy="302"/>
                    </a:xfrm>
                    <a:custGeom>
                      <a:avLst/>
                      <a:gdLst>
                        <a:gd name="T0" fmla="*/ 0 w 43200"/>
                        <a:gd name="T1" fmla="*/ 0 h 36243"/>
                        <a:gd name="T2" fmla="*/ 0 w 43200"/>
                        <a:gd name="T3" fmla="*/ 0 h 36243"/>
                        <a:gd name="T4" fmla="*/ 0 w 43200"/>
                        <a:gd name="T5" fmla="*/ 0 h 36243"/>
                        <a:gd name="T6" fmla="*/ 0 60000 65536"/>
                        <a:gd name="T7" fmla="*/ 0 60000 65536"/>
                        <a:gd name="T8" fmla="*/ 0 60000 65536"/>
                        <a:gd name="T9" fmla="*/ 0 w 43200"/>
                        <a:gd name="T10" fmla="*/ 0 h 36243"/>
                        <a:gd name="T11" fmla="*/ 43200 w 43200"/>
                        <a:gd name="T12" fmla="*/ 36243 h 36243"/>
                      </a:gdLst>
                      <a:ahLst/>
                      <a:cxnLst>
                        <a:cxn ang="T6">
                          <a:pos x="T0" y="T1"/>
                        </a:cxn>
                        <a:cxn ang="T7">
                          <a:pos x="T2" y="T3"/>
                        </a:cxn>
                        <a:cxn ang="T8">
                          <a:pos x="T4" y="T5"/>
                        </a:cxn>
                      </a:cxnLst>
                      <a:rect l="T9" t="T10" r="T11" b="T12"/>
                      <a:pathLst>
                        <a:path w="43200" h="36243" fill="none"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path>
                        <a:path w="43200" h="36243" stroke="0"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lnTo>
                            <a:pt x="21600"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grpSp>
                <p:nvGrpSpPr>
                  <p:cNvPr id="7186" name="Group 16"/>
                  <p:cNvGrpSpPr/>
                  <p:nvPr/>
                </p:nvGrpSpPr>
                <p:grpSpPr>
                  <a:xfrm>
                    <a:off x="1951" y="1896"/>
                    <a:ext cx="101" cy="77"/>
                    <a:chOff x="2489" y="1581"/>
                    <a:chExt cx="618" cy="304"/>
                  </a:xfrm>
                </p:grpSpPr>
                <p:sp>
                  <p:nvSpPr>
                    <p:cNvPr id="112" name="Arc 17"/>
                    <p:cNvSpPr/>
                    <p:nvPr/>
                  </p:nvSpPr>
                  <p:spPr bwMode="auto">
                    <a:xfrm>
                      <a:off x="2489" y="1581"/>
                      <a:ext cx="360" cy="302"/>
                    </a:xfrm>
                    <a:custGeom>
                      <a:avLst/>
                      <a:gdLst>
                        <a:gd name="T0" fmla="*/ 0 w 43200"/>
                        <a:gd name="T1" fmla="*/ 0 h 36243"/>
                        <a:gd name="T2" fmla="*/ 0 w 43200"/>
                        <a:gd name="T3" fmla="*/ 0 h 36243"/>
                        <a:gd name="T4" fmla="*/ 0 w 43200"/>
                        <a:gd name="T5" fmla="*/ 0 h 36243"/>
                        <a:gd name="T6" fmla="*/ 0 60000 65536"/>
                        <a:gd name="T7" fmla="*/ 0 60000 65536"/>
                        <a:gd name="T8" fmla="*/ 0 60000 65536"/>
                        <a:gd name="T9" fmla="*/ 0 w 43200"/>
                        <a:gd name="T10" fmla="*/ 0 h 36243"/>
                        <a:gd name="T11" fmla="*/ 43200 w 43200"/>
                        <a:gd name="T12" fmla="*/ 36243 h 36243"/>
                      </a:gdLst>
                      <a:ahLst/>
                      <a:cxnLst>
                        <a:cxn ang="T6">
                          <a:pos x="T0" y="T1"/>
                        </a:cxn>
                        <a:cxn ang="T7">
                          <a:pos x="T2" y="T3"/>
                        </a:cxn>
                        <a:cxn ang="T8">
                          <a:pos x="T4" y="T5"/>
                        </a:cxn>
                      </a:cxnLst>
                      <a:rect l="T9" t="T10" r="T11" b="T12"/>
                      <a:pathLst>
                        <a:path w="43200" h="36243" fill="none"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path>
                        <a:path w="43200" h="36243" stroke="0"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lnTo>
                            <a:pt x="21600"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113" name="Arc 18"/>
                    <p:cNvSpPr/>
                    <p:nvPr/>
                  </p:nvSpPr>
                  <p:spPr bwMode="auto">
                    <a:xfrm>
                      <a:off x="2747" y="1583"/>
                      <a:ext cx="360" cy="302"/>
                    </a:xfrm>
                    <a:custGeom>
                      <a:avLst/>
                      <a:gdLst>
                        <a:gd name="T0" fmla="*/ 0 w 43200"/>
                        <a:gd name="T1" fmla="*/ 0 h 36243"/>
                        <a:gd name="T2" fmla="*/ 0 w 43200"/>
                        <a:gd name="T3" fmla="*/ 0 h 36243"/>
                        <a:gd name="T4" fmla="*/ 0 w 43200"/>
                        <a:gd name="T5" fmla="*/ 0 h 36243"/>
                        <a:gd name="T6" fmla="*/ 0 60000 65536"/>
                        <a:gd name="T7" fmla="*/ 0 60000 65536"/>
                        <a:gd name="T8" fmla="*/ 0 60000 65536"/>
                        <a:gd name="T9" fmla="*/ 0 w 43200"/>
                        <a:gd name="T10" fmla="*/ 0 h 36243"/>
                        <a:gd name="T11" fmla="*/ 43200 w 43200"/>
                        <a:gd name="T12" fmla="*/ 36243 h 36243"/>
                      </a:gdLst>
                      <a:ahLst/>
                      <a:cxnLst>
                        <a:cxn ang="T6">
                          <a:pos x="T0" y="T1"/>
                        </a:cxn>
                        <a:cxn ang="T7">
                          <a:pos x="T2" y="T3"/>
                        </a:cxn>
                        <a:cxn ang="T8">
                          <a:pos x="T4" y="T5"/>
                        </a:cxn>
                      </a:cxnLst>
                      <a:rect l="T9" t="T10" r="T11" b="T12"/>
                      <a:pathLst>
                        <a:path w="43200" h="36243" fill="none"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path>
                        <a:path w="43200" h="36243" stroke="0"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lnTo>
                            <a:pt x="21600"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grpSp>
                <p:nvGrpSpPr>
                  <p:cNvPr id="7189" name="Group 19"/>
                  <p:cNvGrpSpPr/>
                  <p:nvPr/>
                </p:nvGrpSpPr>
                <p:grpSpPr>
                  <a:xfrm>
                    <a:off x="2040" y="1896"/>
                    <a:ext cx="101" cy="77"/>
                    <a:chOff x="2489" y="1581"/>
                    <a:chExt cx="618" cy="304"/>
                  </a:xfrm>
                </p:grpSpPr>
                <p:sp>
                  <p:nvSpPr>
                    <p:cNvPr id="110" name="Arc 20"/>
                    <p:cNvSpPr/>
                    <p:nvPr/>
                  </p:nvSpPr>
                  <p:spPr bwMode="auto">
                    <a:xfrm>
                      <a:off x="2489" y="1581"/>
                      <a:ext cx="360" cy="302"/>
                    </a:xfrm>
                    <a:custGeom>
                      <a:avLst/>
                      <a:gdLst>
                        <a:gd name="T0" fmla="*/ 0 w 43200"/>
                        <a:gd name="T1" fmla="*/ 0 h 36243"/>
                        <a:gd name="T2" fmla="*/ 0 w 43200"/>
                        <a:gd name="T3" fmla="*/ 0 h 36243"/>
                        <a:gd name="T4" fmla="*/ 0 w 43200"/>
                        <a:gd name="T5" fmla="*/ 0 h 36243"/>
                        <a:gd name="T6" fmla="*/ 0 60000 65536"/>
                        <a:gd name="T7" fmla="*/ 0 60000 65536"/>
                        <a:gd name="T8" fmla="*/ 0 60000 65536"/>
                        <a:gd name="T9" fmla="*/ 0 w 43200"/>
                        <a:gd name="T10" fmla="*/ 0 h 36243"/>
                        <a:gd name="T11" fmla="*/ 43200 w 43200"/>
                        <a:gd name="T12" fmla="*/ 36243 h 36243"/>
                      </a:gdLst>
                      <a:ahLst/>
                      <a:cxnLst>
                        <a:cxn ang="T6">
                          <a:pos x="T0" y="T1"/>
                        </a:cxn>
                        <a:cxn ang="T7">
                          <a:pos x="T2" y="T3"/>
                        </a:cxn>
                        <a:cxn ang="T8">
                          <a:pos x="T4" y="T5"/>
                        </a:cxn>
                      </a:cxnLst>
                      <a:rect l="T9" t="T10" r="T11" b="T12"/>
                      <a:pathLst>
                        <a:path w="43200" h="36243" fill="none"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path>
                        <a:path w="43200" h="36243" stroke="0"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lnTo>
                            <a:pt x="21600"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111" name="Arc 21"/>
                    <p:cNvSpPr/>
                    <p:nvPr/>
                  </p:nvSpPr>
                  <p:spPr bwMode="auto">
                    <a:xfrm>
                      <a:off x="2747" y="1583"/>
                      <a:ext cx="360" cy="302"/>
                    </a:xfrm>
                    <a:custGeom>
                      <a:avLst/>
                      <a:gdLst>
                        <a:gd name="T0" fmla="*/ 0 w 43200"/>
                        <a:gd name="T1" fmla="*/ 0 h 36243"/>
                        <a:gd name="T2" fmla="*/ 0 w 43200"/>
                        <a:gd name="T3" fmla="*/ 0 h 36243"/>
                        <a:gd name="T4" fmla="*/ 0 w 43200"/>
                        <a:gd name="T5" fmla="*/ 0 h 36243"/>
                        <a:gd name="T6" fmla="*/ 0 60000 65536"/>
                        <a:gd name="T7" fmla="*/ 0 60000 65536"/>
                        <a:gd name="T8" fmla="*/ 0 60000 65536"/>
                        <a:gd name="T9" fmla="*/ 0 w 43200"/>
                        <a:gd name="T10" fmla="*/ 0 h 36243"/>
                        <a:gd name="T11" fmla="*/ 43200 w 43200"/>
                        <a:gd name="T12" fmla="*/ 36243 h 36243"/>
                      </a:gdLst>
                      <a:ahLst/>
                      <a:cxnLst>
                        <a:cxn ang="T6">
                          <a:pos x="T0" y="T1"/>
                        </a:cxn>
                        <a:cxn ang="T7">
                          <a:pos x="T2" y="T3"/>
                        </a:cxn>
                        <a:cxn ang="T8">
                          <a:pos x="T4" y="T5"/>
                        </a:cxn>
                      </a:cxnLst>
                      <a:rect l="T9" t="T10" r="T11" b="T12"/>
                      <a:pathLst>
                        <a:path w="43200" h="36243" fill="none"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path>
                        <a:path w="43200" h="36243" stroke="0" extrusionOk="0">
                          <a:moveTo>
                            <a:pt x="5406" y="35893"/>
                          </a:moveTo>
                          <a:cubicBezTo>
                            <a:pt x="1922" y="31947"/>
                            <a:pt x="0" y="26864"/>
                            <a:pt x="0" y="21600"/>
                          </a:cubicBezTo>
                          <a:cubicBezTo>
                            <a:pt x="0" y="9670"/>
                            <a:pt x="9670" y="0"/>
                            <a:pt x="21600" y="0"/>
                          </a:cubicBezTo>
                          <a:cubicBezTo>
                            <a:pt x="33529" y="0"/>
                            <a:pt x="43200" y="9670"/>
                            <a:pt x="43200" y="21600"/>
                          </a:cubicBezTo>
                          <a:cubicBezTo>
                            <a:pt x="43200" y="27026"/>
                            <a:pt x="41157" y="32253"/>
                            <a:pt x="37478" y="36242"/>
                          </a:cubicBezTo>
                          <a:lnTo>
                            <a:pt x="21600" y="21600"/>
                          </a:lnTo>
                          <a:close/>
                        </a:path>
                      </a:pathLst>
                    </a:custGeom>
                    <a:noFill/>
                    <a:ln w="19050">
                      <a:solidFill>
                        <a:schemeClr val="accent1"/>
                      </a:solidFill>
                      <a:round/>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grpSp>
          </p:grpSp>
          <p:sp>
            <p:nvSpPr>
              <p:cNvPr id="76" name="AutoShape 22"/>
              <p:cNvSpPr>
                <a:spLocks noChangeArrowheads="1"/>
              </p:cNvSpPr>
              <p:nvPr/>
            </p:nvSpPr>
            <p:spPr bwMode="auto">
              <a:xfrm>
                <a:off x="1079" y="2153"/>
                <a:ext cx="171" cy="6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11 w 21600"/>
                  <a:gd name="T13" fmla="*/ 3375 h 21600"/>
                  <a:gd name="T14" fmla="*/ 18189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287" y="21600"/>
                    </a:lnTo>
                    <a:lnTo>
                      <a:pt x="18313" y="21600"/>
                    </a:lnTo>
                    <a:lnTo>
                      <a:pt x="21600" y="0"/>
                    </a:lnTo>
                    <a:close/>
                  </a:path>
                </a:pathLst>
              </a:cu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77" name="Rectangle 23"/>
              <p:cNvSpPr>
                <a:spLocks noChangeArrowheads="1"/>
              </p:cNvSpPr>
              <p:nvPr/>
            </p:nvSpPr>
            <p:spPr bwMode="auto">
              <a:xfrm>
                <a:off x="1093" y="2277"/>
                <a:ext cx="157" cy="148"/>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78" name="Rectangle 24"/>
              <p:cNvSpPr>
                <a:spLocks noChangeArrowheads="1"/>
              </p:cNvSpPr>
              <p:nvPr/>
            </p:nvSpPr>
            <p:spPr bwMode="auto">
              <a:xfrm>
                <a:off x="1044" y="2419"/>
                <a:ext cx="253" cy="86"/>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79" name="Rectangle 25"/>
              <p:cNvSpPr>
                <a:spLocks noChangeArrowheads="1"/>
              </p:cNvSpPr>
              <p:nvPr/>
            </p:nvSpPr>
            <p:spPr bwMode="auto">
              <a:xfrm>
                <a:off x="928" y="2510"/>
                <a:ext cx="3344" cy="8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nvGrpSpPr>
              <p:cNvPr id="7196" name="Group 26"/>
              <p:cNvGrpSpPr/>
              <p:nvPr/>
            </p:nvGrpSpPr>
            <p:grpSpPr>
              <a:xfrm>
                <a:off x="1221" y="2602"/>
                <a:ext cx="436" cy="250"/>
                <a:chOff x="1553" y="2345"/>
                <a:chExt cx="414" cy="264"/>
              </a:xfrm>
            </p:grpSpPr>
            <p:sp>
              <p:nvSpPr>
                <p:cNvPr id="101" name="AutoShape 27"/>
                <p:cNvSpPr>
                  <a:spLocks noChangeArrowheads="1"/>
                </p:cNvSpPr>
                <p:nvPr/>
              </p:nvSpPr>
              <p:spPr bwMode="auto">
                <a:xfrm flipV="1">
                  <a:off x="1607" y="2345"/>
                  <a:ext cx="306"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69 h 21600"/>
                    <a:gd name="T14" fmla="*/ 1708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102" name="Rectangle 28"/>
                <p:cNvSpPr>
                  <a:spLocks noChangeArrowheads="1"/>
                </p:cNvSpPr>
                <p:nvPr/>
              </p:nvSpPr>
              <p:spPr bwMode="auto">
                <a:xfrm>
                  <a:off x="1553" y="2519"/>
                  <a:ext cx="414" cy="90"/>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grpSp>
            <p:nvGrpSpPr>
              <p:cNvPr id="7199" name="Group 29"/>
              <p:cNvGrpSpPr/>
              <p:nvPr/>
            </p:nvGrpSpPr>
            <p:grpSpPr>
              <a:xfrm>
                <a:off x="1859" y="2169"/>
                <a:ext cx="194" cy="333"/>
                <a:chOff x="2441" y="1865"/>
                <a:chExt cx="183" cy="351"/>
              </a:xfrm>
            </p:grpSpPr>
            <p:sp>
              <p:nvSpPr>
                <p:cNvPr id="99" name="Rectangle 30"/>
                <p:cNvSpPr>
                  <a:spLocks noChangeArrowheads="1"/>
                </p:cNvSpPr>
                <p:nvPr/>
              </p:nvSpPr>
              <p:spPr bwMode="auto">
                <a:xfrm>
                  <a:off x="2507" y="1865"/>
                  <a:ext cx="48" cy="270"/>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100" name="Rectangle 31"/>
                <p:cNvSpPr>
                  <a:spLocks noChangeArrowheads="1"/>
                </p:cNvSpPr>
                <p:nvPr/>
              </p:nvSpPr>
              <p:spPr bwMode="auto">
                <a:xfrm rot="16200000" flipV="1">
                  <a:off x="2474" y="2066"/>
                  <a:ext cx="75" cy="183"/>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sp>
            <p:nvSpPr>
              <p:cNvPr id="82" name="Rectangle 32"/>
              <p:cNvSpPr>
                <a:spLocks noChangeArrowheads="1"/>
              </p:cNvSpPr>
              <p:nvPr/>
            </p:nvSpPr>
            <p:spPr bwMode="auto">
              <a:xfrm>
                <a:off x="1942" y="1834"/>
                <a:ext cx="18" cy="33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83" name="Rectangle 33"/>
              <p:cNvSpPr>
                <a:spLocks noChangeArrowheads="1"/>
              </p:cNvSpPr>
              <p:nvPr/>
            </p:nvSpPr>
            <p:spPr bwMode="auto">
              <a:xfrm>
                <a:off x="2313" y="2175"/>
                <a:ext cx="51" cy="255"/>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84" name="Rectangle 34"/>
              <p:cNvSpPr>
                <a:spLocks noChangeArrowheads="1"/>
              </p:cNvSpPr>
              <p:nvPr/>
            </p:nvSpPr>
            <p:spPr bwMode="auto">
              <a:xfrm rot="16200000" flipV="1">
                <a:off x="2305" y="2376"/>
                <a:ext cx="70" cy="192"/>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85" name="Rectangle 35"/>
              <p:cNvSpPr>
                <a:spLocks noChangeArrowheads="1"/>
              </p:cNvSpPr>
              <p:nvPr/>
            </p:nvSpPr>
            <p:spPr bwMode="auto">
              <a:xfrm>
                <a:off x="2326" y="1810"/>
                <a:ext cx="19" cy="177"/>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86" name="Rectangle 36"/>
              <p:cNvSpPr>
                <a:spLocks noChangeArrowheads="1"/>
              </p:cNvSpPr>
              <p:nvPr/>
            </p:nvSpPr>
            <p:spPr bwMode="auto">
              <a:xfrm>
                <a:off x="2326" y="2033"/>
                <a:ext cx="19" cy="142"/>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nvGrpSpPr>
              <p:cNvPr id="7207" name="Group 37"/>
              <p:cNvGrpSpPr/>
              <p:nvPr/>
            </p:nvGrpSpPr>
            <p:grpSpPr>
              <a:xfrm>
                <a:off x="2805" y="2171"/>
                <a:ext cx="191" cy="334"/>
                <a:chOff x="2441" y="1865"/>
                <a:chExt cx="183" cy="351"/>
              </a:xfrm>
            </p:grpSpPr>
            <p:sp>
              <p:nvSpPr>
                <p:cNvPr id="97" name="Rectangle 38"/>
                <p:cNvSpPr>
                  <a:spLocks noChangeArrowheads="1"/>
                </p:cNvSpPr>
                <p:nvPr/>
              </p:nvSpPr>
              <p:spPr bwMode="auto">
                <a:xfrm>
                  <a:off x="2507" y="1865"/>
                  <a:ext cx="48" cy="270"/>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98" name="Rectangle 39"/>
                <p:cNvSpPr>
                  <a:spLocks noChangeArrowheads="1"/>
                </p:cNvSpPr>
                <p:nvPr/>
              </p:nvSpPr>
              <p:spPr bwMode="auto">
                <a:xfrm rot="16200000" flipV="1">
                  <a:off x="2474" y="2066"/>
                  <a:ext cx="75" cy="183"/>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grpSp>
            <p:nvGrpSpPr>
              <p:cNvPr id="7210" name="Group 40"/>
              <p:cNvGrpSpPr/>
              <p:nvPr/>
            </p:nvGrpSpPr>
            <p:grpSpPr>
              <a:xfrm>
                <a:off x="3867" y="2175"/>
                <a:ext cx="191" cy="332"/>
                <a:chOff x="2441" y="1865"/>
                <a:chExt cx="183" cy="351"/>
              </a:xfrm>
            </p:grpSpPr>
            <p:sp>
              <p:nvSpPr>
                <p:cNvPr id="95" name="Rectangle 41"/>
                <p:cNvSpPr>
                  <a:spLocks noChangeArrowheads="1"/>
                </p:cNvSpPr>
                <p:nvPr/>
              </p:nvSpPr>
              <p:spPr bwMode="auto">
                <a:xfrm>
                  <a:off x="2507" y="1865"/>
                  <a:ext cx="48" cy="270"/>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96" name="Rectangle 42"/>
                <p:cNvSpPr>
                  <a:spLocks noChangeArrowheads="1"/>
                </p:cNvSpPr>
                <p:nvPr/>
              </p:nvSpPr>
              <p:spPr bwMode="auto">
                <a:xfrm rot="16200000" flipV="1">
                  <a:off x="2474" y="2066"/>
                  <a:ext cx="75" cy="183"/>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sp>
            <p:nvSpPr>
              <p:cNvPr id="89" name="Rectangle 43"/>
              <p:cNvSpPr>
                <a:spLocks noChangeArrowheads="1"/>
              </p:cNvSpPr>
              <p:nvPr/>
            </p:nvSpPr>
            <p:spPr bwMode="auto">
              <a:xfrm>
                <a:off x="2817" y="1839"/>
                <a:ext cx="1342" cy="336"/>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90" name="Rectangle 44"/>
              <p:cNvSpPr>
                <a:spLocks noChangeArrowheads="1"/>
              </p:cNvSpPr>
              <p:nvPr/>
            </p:nvSpPr>
            <p:spPr bwMode="auto">
              <a:xfrm>
                <a:off x="4064" y="1816"/>
                <a:ext cx="26" cy="381"/>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91" name="Line 45"/>
              <p:cNvSpPr>
                <a:spLocks noChangeShapeType="1"/>
              </p:cNvSpPr>
              <p:nvPr/>
            </p:nvSpPr>
            <p:spPr bwMode="auto">
              <a:xfrm>
                <a:off x="1329" y="2004"/>
                <a:ext cx="2818" cy="0"/>
              </a:xfrm>
              <a:prstGeom prst="line">
                <a:avLst/>
              </a:prstGeom>
              <a:noFill/>
              <a:ln w="19050">
                <a:solidFill>
                  <a:schemeClr val="accent1"/>
                </a:solidFill>
                <a:prstDash val="dash"/>
                <a:round/>
              </a:ln>
              <a:extLst>
                <a:ext uri="{909E8E84-426E-40DD-AFC4-6F175D3DCCD1}">
                  <a14:hiddenFill xmlns:a14="http://schemas.microsoft.com/office/drawing/2010/main">
                    <a:no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nvGrpSpPr>
              <p:cNvPr id="7216" name="Group 46"/>
              <p:cNvGrpSpPr/>
              <p:nvPr/>
            </p:nvGrpSpPr>
            <p:grpSpPr>
              <a:xfrm>
                <a:off x="3586" y="2602"/>
                <a:ext cx="434" cy="250"/>
                <a:chOff x="1553" y="2345"/>
                <a:chExt cx="414" cy="264"/>
              </a:xfrm>
            </p:grpSpPr>
            <p:sp>
              <p:nvSpPr>
                <p:cNvPr id="93" name="AutoShape 47"/>
                <p:cNvSpPr>
                  <a:spLocks noChangeArrowheads="1"/>
                </p:cNvSpPr>
                <p:nvPr/>
              </p:nvSpPr>
              <p:spPr bwMode="auto">
                <a:xfrm flipV="1">
                  <a:off x="1607" y="2345"/>
                  <a:ext cx="306" cy="17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18 w 21600"/>
                    <a:gd name="T13" fmla="*/ 4469 h 21600"/>
                    <a:gd name="T14" fmla="*/ 17082 w 21600"/>
                    <a:gd name="T15" fmla="*/ 1713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sp>
              <p:nvSpPr>
                <p:cNvPr id="94" name="Rectangle 48"/>
                <p:cNvSpPr>
                  <a:spLocks noChangeArrowheads="1"/>
                </p:cNvSpPr>
                <p:nvPr/>
              </p:nvSpPr>
              <p:spPr bwMode="auto">
                <a:xfrm>
                  <a:off x="1553" y="2519"/>
                  <a:ext cx="414" cy="90"/>
                </a:xfrm>
                <a:prstGeom prst="rect">
                  <a:avLst/>
                </a:prstGeom>
                <a:noFill/>
                <a:ln w="19050">
                  <a:solidFill>
                    <a:schemeClr val="accent1"/>
                  </a:solidFill>
                  <a:miter lim="800000"/>
                </a:ln>
                <a:extLst>
                  <a:ext uri="{909E8E84-426E-40DD-AFC4-6F175D3DCCD1}">
                    <a14:hiddenFill xmlns:a14="http://schemas.microsoft.com/office/drawing/2010/main">
                      <a:solidFill>
                        <a:srgbClr val="FFFFFF"/>
                      </a:solidFill>
                    </a14:hiddenFill>
                  </a:ext>
                </a:extLst>
              </p:spPr>
              <p:txBody>
                <a:bodyPr/>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black"/>
                    </a:solidFill>
                    <a:effectLst/>
                    <a:uLnTx/>
                    <a:uFillTx/>
                    <a:latin typeface="+mn-ea"/>
                    <a:cs typeface="+mn-cs"/>
                  </a:endParaRPr>
                </a:p>
              </p:txBody>
            </p:sp>
          </p:grpSp>
        </p:grpSp>
        <p:sp>
          <p:nvSpPr>
            <p:cNvPr id="7219" name="TextBox 128"/>
            <p:cNvSpPr txBox="1"/>
            <p:nvPr/>
          </p:nvSpPr>
          <p:spPr>
            <a:xfrm>
              <a:off x="1788423" y="1375493"/>
              <a:ext cx="551292" cy="716884"/>
            </a:xfrm>
            <a:prstGeom prst="rect">
              <a:avLst/>
            </a:prstGeom>
            <a:noFill/>
            <a:ln w="9525">
              <a:noFill/>
            </a:ln>
          </p:spPr>
          <p:txBody>
            <a:bodyPr vert="eaVert" wrap="square" anchor="t">
              <a:spAutoFit/>
            </a:bodyPr>
            <a:p>
              <a:pPr>
                <a:buSzTx/>
              </a:pPr>
              <a:r>
                <a:rPr lang="zh-CN" altLang="en-US" sz="1500" b="1" dirty="0">
                  <a:solidFill>
                    <a:srgbClr val="000000"/>
                  </a:solidFill>
                  <a:latin typeface="宋体" panose="02010600030101010101" pitchFamily="2" charset="-122"/>
                  <a:ea typeface="宋体" panose="02010600030101010101" pitchFamily="2" charset="-122"/>
                </a:rPr>
                <a:t>光源</a:t>
              </a:r>
              <a:endParaRPr lang="zh-CN" altLang="en-US" sz="1500" b="1" dirty="0">
                <a:solidFill>
                  <a:srgbClr val="000000"/>
                </a:solidFill>
                <a:latin typeface="宋体" panose="02010600030101010101" pitchFamily="2" charset="-122"/>
                <a:ea typeface="宋体" panose="02010600030101010101" pitchFamily="2" charset="-122"/>
              </a:endParaRPr>
            </a:p>
          </p:txBody>
        </p:sp>
        <p:sp>
          <p:nvSpPr>
            <p:cNvPr id="7220" name="TextBox 129"/>
            <p:cNvSpPr txBox="1"/>
            <p:nvPr/>
          </p:nvSpPr>
          <p:spPr>
            <a:xfrm>
              <a:off x="2640944" y="1253446"/>
              <a:ext cx="551292" cy="1046576"/>
            </a:xfrm>
            <a:prstGeom prst="rect">
              <a:avLst/>
            </a:prstGeom>
            <a:noFill/>
            <a:ln w="9525">
              <a:noFill/>
            </a:ln>
          </p:spPr>
          <p:txBody>
            <a:bodyPr vert="eaVert" wrap="square" anchor="t">
              <a:spAutoFit/>
            </a:bodyPr>
            <a:p>
              <a:pPr>
                <a:buSzTx/>
              </a:pPr>
              <a:r>
                <a:rPr lang="zh-CN" altLang="en-US" sz="1500" b="1" dirty="0">
                  <a:solidFill>
                    <a:srgbClr val="000000"/>
                  </a:solidFill>
                  <a:latin typeface="宋体" panose="02010600030101010101" pitchFamily="2" charset="-122"/>
                  <a:ea typeface="宋体" panose="02010600030101010101" pitchFamily="2" charset="-122"/>
                </a:rPr>
                <a:t>滤光片</a:t>
              </a:r>
              <a:endParaRPr lang="zh-CN" altLang="en-US" sz="1500" b="1" dirty="0">
                <a:solidFill>
                  <a:srgbClr val="000000"/>
                </a:solidFill>
                <a:latin typeface="宋体" panose="02010600030101010101" pitchFamily="2" charset="-122"/>
                <a:ea typeface="宋体" panose="02010600030101010101" pitchFamily="2" charset="-122"/>
              </a:endParaRPr>
            </a:p>
          </p:txBody>
        </p:sp>
        <p:sp>
          <p:nvSpPr>
            <p:cNvPr id="7221" name="TextBox 130"/>
            <p:cNvSpPr txBox="1"/>
            <p:nvPr/>
          </p:nvSpPr>
          <p:spPr>
            <a:xfrm>
              <a:off x="3072992" y="1381247"/>
              <a:ext cx="551292" cy="716884"/>
            </a:xfrm>
            <a:prstGeom prst="rect">
              <a:avLst/>
            </a:prstGeom>
            <a:noFill/>
            <a:ln w="9525">
              <a:noFill/>
            </a:ln>
          </p:spPr>
          <p:txBody>
            <a:bodyPr vert="eaVert" wrap="square" anchor="t">
              <a:spAutoFit/>
            </a:bodyPr>
            <a:p>
              <a:pPr>
                <a:buSzTx/>
              </a:pPr>
              <a:r>
                <a:rPr lang="zh-CN" altLang="en-US" sz="1500" b="1" dirty="0">
                  <a:solidFill>
                    <a:srgbClr val="000000"/>
                  </a:solidFill>
                  <a:latin typeface="宋体" panose="02010600030101010101" pitchFamily="2" charset="-122"/>
                  <a:ea typeface="宋体" panose="02010600030101010101" pitchFamily="2" charset="-122"/>
                </a:rPr>
                <a:t>单缝</a:t>
              </a:r>
              <a:endParaRPr lang="zh-CN" altLang="en-US" sz="1500" b="1" dirty="0">
                <a:solidFill>
                  <a:srgbClr val="000000"/>
                </a:solidFill>
                <a:latin typeface="宋体" panose="02010600030101010101" pitchFamily="2" charset="-122"/>
                <a:ea typeface="宋体" panose="02010600030101010101" pitchFamily="2" charset="-122"/>
              </a:endParaRPr>
            </a:p>
          </p:txBody>
        </p:sp>
        <p:sp>
          <p:nvSpPr>
            <p:cNvPr id="7222" name="TextBox 131"/>
            <p:cNvSpPr txBox="1"/>
            <p:nvPr/>
          </p:nvSpPr>
          <p:spPr>
            <a:xfrm>
              <a:off x="3607305" y="1381247"/>
              <a:ext cx="551292" cy="716884"/>
            </a:xfrm>
            <a:prstGeom prst="rect">
              <a:avLst/>
            </a:prstGeom>
            <a:noFill/>
            <a:ln w="9525">
              <a:noFill/>
            </a:ln>
          </p:spPr>
          <p:txBody>
            <a:bodyPr vert="eaVert" wrap="square" anchor="t">
              <a:spAutoFit/>
            </a:bodyPr>
            <a:p>
              <a:pPr>
                <a:buSzTx/>
              </a:pPr>
              <a:r>
                <a:rPr lang="zh-CN" altLang="en-US" sz="1500" b="1" dirty="0">
                  <a:solidFill>
                    <a:srgbClr val="000000"/>
                  </a:solidFill>
                  <a:latin typeface="宋体" panose="02010600030101010101" pitchFamily="2" charset="-122"/>
                  <a:ea typeface="宋体" panose="02010600030101010101" pitchFamily="2" charset="-122"/>
                </a:rPr>
                <a:t>双缝</a:t>
              </a:r>
              <a:endParaRPr lang="zh-CN" altLang="en-US" sz="1500" b="1" dirty="0">
                <a:solidFill>
                  <a:srgbClr val="000000"/>
                </a:solidFill>
                <a:latin typeface="宋体" panose="02010600030101010101" pitchFamily="2" charset="-122"/>
                <a:ea typeface="宋体" panose="02010600030101010101" pitchFamily="2" charset="-122"/>
              </a:endParaRPr>
            </a:p>
          </p:txBody>
        </p:sp>
        <p:sp>
          <p:nvSpPr>
            <p:cNvPr id="7223" name="TextBox 132"/>
            <p:cNvSpPr txBox="1"/>
            <p:nvPr/>
          </p:nvSpPr>
          <p:spPr>
            <a:xfrm>
              <a:off x="5000368" y="1513378"/>
              <a:ext cx="551292" cy="716884"/>
            </a:xfrm>
            <a:prstGeom prst="rect">
              <a:avLst/>
            </a:prstGeom>
            <a:noFill/>
            <a:ln w="9525">
              <a:noFill/>
            </a:ln>
          </p:spPr>
          <p:txBody>
            <a:bodyPr vert="eaVert" wrap="square" anchor="t">
              <a:spAutoFit/>
            </a:bodyPr>
            <a:p>
              <a:pPr>
                <a:buSzTx/>
              </a:pPr>
              <a:r>
                <a:rPr lang="zh-CN" altLang="en-US" sz="1500" b="1" dirty="0">
                  <a:solidFill>
                    <a:srgbClr val="000000"/>
                  </a:solidFill>
                  <a:latin typeface="宋体" panose="02010600030101010101" pitchFamily="2" charset="-122"/>
                  <a:ea typeface="宋体" panose="02010600030101010101" pitchFamily="2" charset="-122"/>
                </a:rPr>
                <a:t>屏</a:t>
              </a:r>
              <a:endParaRPr lang="zh-CN" altLang="en-US" sz="1500" b="1" dirty="0">
                <a:solidFill>
                  <a:srgbClr val="000000"/>
                </a:solidFill>
                <a:latin typeface="宋体" panose="02010600030101010101" pitchFamily="2" charset="-122"/>
                <a:ea typeface="宋体" panose="02010600030101010101" pitchFamily="2" charset="-122"/>
              </a:endParaRP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图片 2"/>
          <p:cNvPicPr>
            <a:picLocks noChangeAspect="1"/>
          </p:cNvPicPr>
          <p:nvPr/>
        </p:nvPicPr>
        <p:blipFill>
          <a:blip r:embed="rId1"/>
          <a:stretch>
            <a:fillRect/>
          </a:stretch>
        </p:blipFill>
        <p:spPr>
          <a:xfrm>
            <a:off x="1386205" y="1052830"/>
            <a:ext cx="6716395" cy="3947160"/>
          </a:xfrm>
          <a:prstGeom prst="rect">
            <a:avLst/>
          </a:prstGeom>
          <a:noFill/>
          <a:ln w="9525">
            <a:noFill/>
          </a:ln>
        </p:spPr>
      </p:pic>
      <p:sp>
        <p:nvSpPr>
          <p:cNvPr id="3074" name="文本框 1"/>
          <p:cNvSpPr txBox="1"/>
          <p:nvPr/>
        </p:nvSpPr>
        <p:spPr>
          <a:xfrm>
            <a:off x="1385888" y="436404"/>
            <a:ext cx="2011680" cy="460375"/>
          </a:xfrm>
          <a:prstGeom prst="rect">
            <a:avLst/>
          </a:prstGeom>
          <a:noFill/>
          <a:ln w="9525">
            <a:noFill/>
          </a:ln>
        </p:spPr>
        <p:txBody>
          <a:bodyPr wrap="none" anchor="t">
            <a:spAutoFit/>
          </a:bodyPr>
          <a:p>
            <a:r>
              <a:rPr lang="zh-CN" altLang="zh-CN" sz="2400" b="1">
                <a:latin typeface="隶书" pitchFamily="49" charset="-122"/>
                <a:ea typeface="隶书" pitchFamily="49" charset="-122"/>
              </a:rPr>
              <a:t>一、光的干涉</a:t>
            </a:r>
            <a:endParaRPr lang="zh-CN" altLang="zh-CN" sz="2400" b="1">
              <a:latin typeface="隶书" pitchFamily="49" charset="-122"/>
              <a:ea typeface="隶书" pitchFamily="49"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121" name="组合 3"/>
          <p:cNvGrpSpPr/>
          <p:nvPr/>
        </p:nvGrpSpPr>
        <p:grpSpPr>
          <a:xfrm>
            <a:off x="1081088" y="1303735"/>
            <a:ext cx="4000500" cy="3093244"/>
            <a:chOff x="0" y="1378888"/>
            <a:chExt cx="5334000" cy="4124325"/>
          </a:xfrm>
        </p:grpSpPr>
        <p:grpSp>
          <p:nvGrpSpPr>
            <p:cNvPr id="5122" name="Group 32"/>
            <p:cNvGrpSpPr/>
            <p:nvPr/>
          </p:nvGrpSpPr>
          <p:grpSpPr>
            <a:xfrm>
              <a:off x="0" y="3212450"/>
              <a:ext cx="554038" cy="233363"/>
              <a:chOff x="3024" y="2352"/>
              <a:chExt cx="624" cy="240"/>
            </a:xfrm>
          </p:grpSpPr>
          <p:sp>
            <p:nvSpPr>
              <p:cNvPr id="5123" name="Line 33"/>
              <p:cNvSpPr/>
              <p:nvPr/>
            </p:nvSpPr>
            <p:spPr>
              <a:xfrm>
                <a:off x="3024" y="2592"/>
                <a:ext cx="624" cy="0"/>
              </a:xfrm>
              <a:prstGeom prst="line">
                <a:avLst/>
              </a:prstGeom>
              <a:ln w="28575" cap="flat" cmpd="sng">
                <a:solidFill>
                  <a:srgbClr val="FF0000"/>
                </a:solidFill>
                <a:prstDash val="solid"/>
                <a:round/>
                <a:headEnd type="none" w="med" len="med"/>
                <a:tailEnd type="triangle" w="med" len="lg"/>
              </a:ln>
            </p:spPr>
          </p:sp>
          <p:graphicFrame>
            <p:nvGraphicFramePr>
              <p:cNvPr id="5124" name="Object 34"/>
              <p:cNvGraphicFramePr>
                <a:graphicFrameLocks noChangeAspect="1"/>
              </p:cNvGraphicFramePr>
              <p:nvPr/>
            </p:nvGraphicFramePr>
            <p:xfrm>
              <a:off x="3150" y="2352"/>
              <a:ext cx="351" cy="208"/>
            </p:xfrm>
            <a:graphic>
              <a:graphicData uri="http://schemas.openxmlformats.org/presentationml/2006/ole">
                <mc:AlternateContent xmlns:mc="http://schemas.openxmlformats.org/markup-compatibility/2006">
                  <mc:Choice xmlns:v="urn:schemas-microsoft-com:vml" Requires="v">
                    <p:oleObj spid="_x0000_s3076" name="" r:id="rId1" imgW="342900" imgH="203200" progId="Equation.DSMT4">
                      <p:embed/>
                    </p:oleObj>
                  </mc:Choice>
                  <mc:Fallback>
                    <p:oleObj name="" r:id="rId1" imgW="342900" imgH="203200" progId="Equation.DSMT4">
                      <p:embed/>
                      <p:pic>
                        <p:nvPicPr>
                          <p:cNvPr id="0" name="图片 3075"/>
                          <p:cNvPicPr/>
                          <p:nvPr/>
                        </p:nvPicPr>
                        <p:blipFill>
                          <a:blip r:embed="rId2"/>
                          <a:stretch>
                            <a:fillRect/>
                          </a:stretch>
                        </p:blipFill>
                        <p:spPr>
                          <a:xfrm>
                            <a:off x="3150" y="2352"/>
                            <a:ext cx="351" cy="208"/>
                          </a:xfrm>
                          <a:prstGeom prst="rect">
                            <a:avLst/>
                          </a:prstGeom>
                          <a:noFill/>
                          <a:ln w="38100">
                            <a:noFill/>
                            <a:miter/>
                          </a:ln>
                        </p:spPr>
                      </p:pic>
                    </p:oleObj>
                  </mc:Fallback>
                </mc:AlternateContent>
              </a:graphicData>
            </a:graphic>
          </p:graphicFrame>
        </p:grpSp>
        <p:grpSp>
          <p:nvGrpSpPr>
            <p:cNvPr id="5125" name="组合 5"/>
            <p:cNvGrpSpPr/>
            <p:nvPr/>
          </p:nvGrpSpPr>
          <p:grpSpPr>
            <a:xfrm>
              <a:off x="611188" y="1378888"/>
              <a:ext cx="4722812" cy="4124325"/>
              <a:chOff x="611188" y="1378888"/>
              <a:chExt cx="4722812" cy="4124325"/>
            </a:xfrm>
          </p:grpSpPr>
          <p:grpSp>
            <p:nvGrpSpPr>
              <p:cNvPr id="5126" name="Group 2"/>
              <p:cNvGrpSpPr/>
              <p:nvPr/>
            </p:nvGrpSpPr>
            <p:grpSpPr>
              <a:xfrm>
                <a:off x="1470025" y="2134538"/>
                <a:ext cx="1774825" cy="3368675"/>
                <a:chOff x="1989" y="550"/>
                <a:chExt cx="1118" cy="2122"/>
              </a:xfrm>
            </p:grpSpPr>
            <p:sp>
              <p:nvSpPr>
                <p:cNvPr id="5127" name="Arc 3"/>
                <p:cNvSpPr/>
                <p:nvPr/>
              </p:nvSpPr>
              <p:spPr>
                <a:xfrm rot="-151611">
                  <a:off x="1999" y="1587"/>
                  <a:ext cx="58" cy="107"/>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28" name="Arc 4"/>
                <p:cNvSpPr/>
                <p:nvPr/>
              </p:nvSpPr>
              <p:spPr>
                <a:xfrm rot="-151611">
                  <a:off x="1989" y="1492"/>
                  <a:ext cx="156" cy="285"/>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29" name="Arc 5"/>
                <p:cNvSpPr/>
                <p:nvPr/>
              </p:nvSpPr>
              <p:spPr>
                <a:xfrm rot="-151611">
                  <a:off x="1994" y="1382"/>
                  <a:ext cx="273" cy="500"/>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30" name="Arc 6"/>
                <p:cNvSpPr/>
                <p:nvPr/>
              </p:nvSpPr>
              <p:spPr>
                <a:xfrm rot="-151611">
                  <a:off x="1989" y="1284"/>
                  <a:ext cx="370" cy="678"/>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31" name="Arc 7"/>
                <p:cNvSpPr/>
                <p:nvPr/>
              </p:nvSpPr>
              <p:spPr>
                <a:xfrm rot="-151611">
                  <a:off x="2006" y="1165"/>
                  <a:ext cx="460" cy="912"/>
                </a:xfrm>
                <a:custGeom>
                  <a:avLst/>
                  <a:gdLst/>
                  <a:ahLst/>
                  <a:cxnLst>
                    <a:cxn ang="0">
                      <a:pos x="0" y="0"/>
                    </a:cxn>
                    <a:cxn ang="0">
                      <a:pos x="0" y="0"/>
                    </a:cxn>
                    <a:cxn ang="0">
                      <a:pos x="0" y="0"/>
                    </a:cxn>
                  </a:cxnLst>
                  <a:pathLst>
                    <a:path w="21800" h="43130" fill="none">
                      <a:moveTo>
                        <a:pt x="1936" y="-1"/>
                      </a:moveTo>
                      <a:cubicBezTo>
                        <a:pt x="13155" y="904"/>
                        <a:pt x="21800" y="10273"/>
                        <a:pt x="21800" y="21530"/>
                      </a:cubicBezTo>
                      <a:cubicBezTo>
                        <a:pt x="21800" y="33459"/>
                        <a:pt x="12129" y="43130"/>
                        <a:pt x="200" y="43130"/>
                      </a:cubicBezTo>
                      <a:cubicBezTo>
                        <a:pt x="133" y="43130"/>
                        <a:pt x="66" y="43129"/>
                        <a:pt x="-1" y="43129"/>
                      </a:cubicBezTo>
                    </a:path>
                    <a:path w="21800" h="43130" stroke="0">
                      <a:moveTo>
                        <a:pt x="1936" y="-1"/>
                      </a:moveTo>
                      <a:cubicBezTo>
                        <a:pt x="13155" y="904"/>
                        <a:pt x="21800" y="10273"/>
                        <a:pt x="21800" y="21530"/>
                      </a:cubicBezTo>
                      <a:cubicBezTo>
                        <a:pt x="21800" y="33459"/>
                        <a:pt x="12129" y="43130"/>
                        <a:pt x="200" y="43130"/>
                      </a:cubicBezTo>
                      <a:cubicBezTo>
                        <a:pt x="133" y="43130"/>
                        <a:pt x="66" y="43129"/>
                        <a:pt x="-1" y="43129"/>
                      </a:cubicBezTo>
                      <a:lnTo>
                        <a:pt x="200" y="21530"/>
                      </a:lnTo>
                      <a:lnTo>
                        <a:pt x="1936" y="-1"/>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32" name="Arc 8"/>
                <p:cNvSpPr/>
                <p:nvPr/>
              </p:nvSpPr>
              <p:spPr>
                <a:xfrm rot="-151611">
                  <a:off x="2016" y="1075"/>
                  <a:ext cx="545" cy="1089"/>
                </a:xfrm>
                <a:custGeom>
                  <a:avLst/>
                  <a:gdLst/>
                  <a:ahLst/>
                  <a:cxnLst>
                    <a:cxn ang="0">
                      <a:pos x="0" y="0"/>
                    </a:cxn>
                    <a:cxn ang="0">
                      <a:pos x="0" y="0"/>
                    </a:cxn>
                    <a:cxn ang="0">
                      <a:pos x="0" y="0"/>
                    </a:cxn>
                  </a:cxnLst>
                  <a:pathLst>
                    <a:path w="21600" h="43120" fill="none">
                      <a:moveTo>
                        <a:pt x="1756" y="-1"/>
                      </a:moveTo>
                      <a:cubicBezTo>
                        <a:pt x="12967" y="913"/>
                        <a:pt x="21600" y="10279"/>
                        <a:pt x="21600" y="21528"/>
                      </a:cubicBezTo>
                      <a:cubicBezTo>
                        <a:pt x="21600" y="33235"/>
                        <a:pt x="12273" y="42811"/>
                        <a:pt x="570" y="43120"/>
                      </a:cubicBezTo>
                    </a:path>
                    <a:path w="21600" h="43120" stroke="0">
                      <a:moveTo>
                        <a:pt x="1756" y="-1"/>
                      </a:moveTo>
                      <a:cubicBezTo>
                        <a:pt x="12967" y="913"/>
                        <a:pt x="21600" y="10279"/>
                        <a:pt x="21600" y="21528"/>
                      </a:cubicBezTo>
                      <a:cubicBezTo>
                        <a:pt x="21600" y="33235"/>
                        <a:pt x="12273" y="42811"/>
                        <a:pt x="570" y="43120"/>
                      </a:cubicBezTo>
                      <a:lnTo>
                        <a:pt x="0" y="21528"/>
                      </a:lnTo>
                      <a:lnTo>
                        <a:pt x="1756" y="-1"/>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33" name="Arc 9"/>
                <p:cNvSpPr>
                  <a:spLocks noChangeAspect="1"/>
                </p:cNvSpPr>
                <p:nvPr/>
              </p:nvSpPr>
              <p:spPr>
                <a:xfrm rot="-151611">
                  <a:off x="2026" y="984"/>
                  <a:ext cx="637" cy="1272"/>
                </a:xfrm>
                <a:custGeom>
                  <a:avLst/>
                  <a:gdLst/>
                  <a:ahLst/>
                  <a:cxnLst>
                    <a:cxn ang="0">
                      <a:pos x="0" y="0"/>
                    </a:cxn>
                    <a:cxn ang="0">
                      <a:pos x="0" y="0"/>
                    </a:cxn>
                    <a:cxn ang="0">
                      <a:pos x="0" y="0"/>
                    </a:cxn>
                  </a:cxnLst>
                  <a:pathLst>
                    <a:path w="21600" h="43072" fill="none">
                      <a:moveTo>
                        <a:pt x="2326" y="-1"/>
                      </a:moveTo>
                      <a:cubicBezTo>
                        <a:pt x="13290" y="1187"/>
                        <a:pt x="21600" y="10444"/>
                        <a:pt x="21600" y="21474"/>
                      </a:cubicBezTo>
                      <a:cubicBezTo>
                        <a:pt x="21600" y="33292"/>
                        <a:pt x="12101" y="42916"/>
                        <a:pt x="284" y="43072"/>
                      </a:cubicBezTo>
                    </a:path>
                    <a:path w="21600" h="43072" stroke="0">
                      <a:moveTo>
                        <a:pt x="2326" y="-1"/>
                      </a:moveTo>
                      <a:cubicBezTo>
                        <a:pt x="13290" y="1187"/>
                        <a:pt x="21600" y="10444"/>
                        <a:pt x="21600" y="21474"/>
                      </a:cubicBezTo>
                      <a:cubicBezTo>
                        <a:pt x="21600" y="33292"/>
                        <a:pt x="12101" y="42916"/>
                        <a:pt x="284" y="43072"/>
                      </a:cubicBezTo>
                      <a:lnTo>
                        <a:pt x="0" y="21474"/>
                      </a:lnTo>
                      <a:lnTo>
                        <a:pt x="2326" y="-1"/>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34" name="Arc 10"/>
                <p:cNvSpPr>
                  <a:spLocks noChangeAspect="1"/>
                </p:cNvSpPr>
                <p:nvPr/>
              </p:nvSpPr>
              <p:spPr>
                <a:xfrm rot="-151611">
                  <a:off x="2026" y="885"/>
                  <a:ext cx="732" cy="1460"/>
                </a:xfrm>
                <a:custGeom>
                  <a:avLst/>
                  <a:gdLst/>
                  <a:ahLst/>
                  <a:cxnLst>
                    <a:cxn ang="0">
                      <a:pos x="0" y="0"/>
                    </a:cxn>
                    <a:cxn ang="0">
                      <a:pos x="0" y="0"/>
                    </a:cxn>
                    <a:cxn ang="0">
                      <a:pos x="0" y="0"/>
                    </a:cxn>
                  </a:cxnLst>
                  <a:pathLst>
                    <a:path w="21642" h="43145" fill="none">
                      <a:moveTo>
                        <a:pt x="1585" y="0"/>
                      </a:moveTo>
                      <a:cubicBezTo>
                        <a:pt x="12887" y="810"/>
                        <a:pt x="21642" y="10214"/>
                        <a:pt x="21642" y="21545"/>
                      </a:cubicBezTo>
                      <a:cubicBezTo>
                        <a:pt x="21642" y="33474"/>
                        <a:pt x="11971" y="43145"/>
                        <a:pt x="42" y="43145"/>
                      </a:cubicBezTo>
                      <a:cubicBezTo>
                        <a:pt x="28" y="43145"/>
                        <a:pt x="14" y="43144"/>
                        <a:pt x="0" y="43144"/>
                      </a:cubicBezTo>
                    </a:path>
                    <a:path w="21642" h="43145" stroke="0">
                      <a:moveTo>
                        <a:pt x="1585" y="0"/>
                      </a:moveTo>
                      <a:cubicBezTo>
                        <a:pt x="12887" y="810"/>
                        <a:pt x="21642" y="10214"/>
                        <a:pt x="21642" y="21545"/>
                      </a:cubicBezTo>
                      <a:cubicBezTo>
                        <a:pt x="21642" y="33474"/>
                        <a:pt x="11971" y="43145"/>
                        <a:pt x="42" y="43145"/>
                      </a:cubicBezTo>
                      <a:cubicBezTo>
                        <a:pt x="28" y="43145"/>
                        <a:pt x="14" y="43144"/>
                        <a:pt x="0" y="43144"/>
                      </a:cubicBezTo>
                      <a:lnTo>
                        <a:pt x="42" y="21545"/>
                      </a:lnTo>
                      <a:lnTo>
                        <a:pt x="1585" y="0"/>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35" name="Arc 11"/>
                <p:cNvSpPr>
                  <a:spLocks noChangeAspect="1"/>
                </p:cNvSpPr>
                <p:nvPr/>
              </p:nvSpPr>
              <p:spPr>
                <a:xfrm rot="-151611">
                  <a:off x="2024" y="775"/>
                  <a:ext cx="840" cy="1678"/>
                </a:xfrm>
                <a:custGeom>
                  <a:avLst/>
                  <a:gdLst/>
                  <a:ahLst/>
                  <a:cxnLst>
                    <a:cxn ang="0">
                      <a:pos x="0" y="0"/>
                    </a:cxn>
                    <a:cxn ang="0">
                      <a:pos x="0" y="0"/>
                    </a:cxn>
                    <a:cxn ang="0">
                      <a:pos x="0" y="0"/>
                    </a:cxn>
                  </a:cxnLst>
                  <a:pathLst>
                    <a:path w="21600" h="43098" fill="none">
                      <a:moveTo>
                        <a:pt x="2099" y="0"/>
                      </a:moveTo>
                      <a:cubicBezTo>
                        <a:pt x="13163" y="1081"/>
                        <a:pt x="21600" y="10381"/>
                        <a:pt x="21600" y="21498"/>
                      </a:cubicBezTo>
                      <a:cubicBezTo>
                        <a:pt x="21600" y="33388"/>
                        <a:pt x="11990" y="43042"/>
                        <a:pt x="99" y="43097"/>
                      </a:cubicBezTo>
                    </a:path>
                    <a:path w="21600" h="43098" stroke="0">
                      <a:moveTo>
                        <a:pt x="2099" y="0"/>
                      </a:moveTo>
                      <a:cubicBezTo>
                        <a:pt x="13163" y="1081"/>
                        <a:pt x="21600" y="10381"/>
                        <a:pt x="21600" y="21498"/>
                      </a:cubicBezTo>
                      <a:cubicBezTo>
                        <a:pt x="21600" y="33388"/>
                        <a:pt x="11990" y="43042"/>
                        <a:pt x="99" y="43097"/>
                      </a:cubicBezTo>
                      <a:lnTo>
                        <a:pt x="0" y="21498"/>
                      </a:lnTo>
                      <a:lnTo>
                        <a:pt x="20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36" name="Arc 12"/>
                <p:cNvSpPr>
                  <a:spLocks noChangeAspect="1"/>
                </p:cNvSpPr>
                <p:nvPr/>
              </p:nvSpPr>
              <p:spPr>
                <a:xfrm rot="-151611">
                  <a:off x="2021" y="670"/>
                  <a:ext cx="967" cy="1887"/>
                </a:xfrm>
                <a:custGeom>
                  <a:avLst/>
                  <a:gdLst/>
                  <a:ahLst/>
                  <a:cxnLst>
                    <a:cxn ang="0">
                      <a:pos x="0" y="0"/>
                    </a:cxn>
                    <a:cxn ang="0">
                      <a:pos x="0" y="0"/>
                    </a:cxn>
                    <a:cxn ang="0">
                      <a:pos x="0" y="0"/>
                    </a:cxn>
                  </a:cxnLst>
                  <a:pathLst>
                    <a:path w="21600" h="43071" fill="none">
                      <a:moveTo>
                        <a:pt x="2357" y="-1"/>
                      </a:moveTo>
                      <a:cubicBezTo>
                        <a:pt x="13308" y="1202"/>
                        <a:pt x="21600" y="10453"/>
                        <a:pt x="21600" y="21471"/>
                      </a:cubicBezTo>
                      <a:cubicBezTo>
                        <a:pt x="21600" y="33351"/>
                        <a:pt x="12005" y="43001"/>
                        <a:pt x="124" y="43070"/>
                      </a:cubicBezTo>
                    </a:path>
                    <a:path w="21600" h="43071" stroke="0">
                      <a:moveTo>
                        <a:pt x="2357" y="-1"/>
                      </a:moveTo>
                      <a:cubicBezTo>
                        <a:pt x="13308" y="1202"/>
                        <a:pt x="21600" y="10453"/>
                        <a:pt x="21600" y="21471"/>
                      </a:cubicBezTo>
                      <a:cubicBezTo>
                        <a:pt x="21600" y="33351"/>
                        <a:pt x="12005" y="43001"/>
                        <a:pt x="124" y="43070"/>
                      </a:cubicBezTo>
                      <a:lnTo>
                        <a:pt x="0" y="21471"/>
                      </a:lnTo>
                      <a:lnTo>
                        <a:pt x="2357" y="-1"/>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37" name="Arc 13"/>
                <p:cNvSpPr>
                  <a:spLocks noChangeAspect="1"/>
                </p:cNvSpPr>
                <p:nvPr/>
              </p:nvSpPr>
              <p:spPr>
                <a:xfrm rot="-151611">
                  <a:off x="1995" y="550"/>
                  <a:ext cx="1112" cy="2122"/>
                </a:xfrm>
                <a:custGeom>
                  <a:avLst/>
                  <a:gdLst/>
                  <a:ahLst/>
                  <a:cxnLst>
                    <a:cxn ang="0">
                      <a:pos x="0" y="0"/>
                    </a:cxn>
                    <a:cxn ang="0">
                      <a:pos x="0" y="0"/>
                    </a:cxn>
                    <a:cxn ang="0">
                      <a:pos x="0" y="0"/>
                    </a:cxn>
                  </a:cxnLst>
                  <a:pathLst>
                    <a:path w="21600" h="42984" fill="none">
                      <a:moveTo>
                        <a:pt x="2940" y="0"/>
                      </a:moveTo>
                      <a:cubicBezTo>
                        <a:pt x="13633" y="1469"/>
                        <a:pt x="21600" y="10606"/>
                        <a:pt x="21600" y="21399"/>
                      </a:cubicBezTo>
                      <a:cubicBezTo>
                        <a:pt x="21600" y="33013"/>
                        <a:pt x="12414" y="42549"/>
                        <a:pt x="807" y="42983"/>
                      </a:cubicBezTo>
                    </a:path>
                    <a:path w="21600" h="42984" stroke="0">
                      <a:moveTo>
                        <a:pt x="2940" y="0"/>
                      </a:moveTo>
                      <a:cubicBezTo>
                        <a:pt x="13633" y="1469"/>
                        <a:pt x="21600" y="10606"/>
                        <a:pt x="21600" y="21399"/>
                      </a:cubicBezTo>
                      <a:cubicBezTo>
                        <a:pt x="21600" y="33013"/>
                        <a:pt x="12414" y="42549"/>
                        <a:pt x="807" y="42983"/>
                      </a:cubicBezTo>
                      <a:lnTo>
                        <a:pt x="0" y="21399"/>
                      </a:lnTo>
                      <a:lnTo>
                        <a:pt x="2940"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grpSp>
          <p:grpSp>
            <p:nvGrpSpPr>
              <p:cNvPr id="5138" name="Group 14"/>
              <p:cNvGrpSpPr/>
              <p:nvPr/>
            </p:nvGrpSpPr>
            <p:grpSpPr>
              <a:xfrm>
                <a:off x="1470025" y="1378888"/>
                <a:ext cx="1774825" cy="3368675"/>
                <a:chOff x="1989" y="550"/>
                <a:chExt cx="1118" cy="2122"/>
              </a:xfrm>
            </p:grpSpPr>
            <p:sp>
              <p:nvSpPr>
                <p:cNvPr id="5139" name="Arc 15"/>
                <p:cNvSpPr/>
                <p:nvPr/>
              </p:nvSpPr>
              <p:spPr>
                <a:xfrm rot="-151611">
                  <a:off x="1999" y="1587"/>
                  <a:ext cx="58" cy="107"/>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40" name="Arc 16"/>
                <p:cNvSpPr/>
                <p:nvPr/>
              </p:nvSpPr>
              <p:spPr>
                <a:xfrm rot="-151611">
                  <a:off x="1989" y="1492"/>
                  <a:ext cx="156" cy="285"/>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41" name="Arc 17"/>
                <p:cNvSpPr/>
                <p:nvPr/>
              </p:nvSpPr>
              <p:spPr>
                <a:xfrm rot="-151611">
                  <a:off x="1994" y="1382"/>
                  <a:ext cx="273" cy="500"/>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42" name="Arc 18"/>
                <p:cNvSpPr/>
                <p:nvPr/>
              </p:nvSpPr>
              <p:spPr>
                <a:xfrm rot="-151611">
                  <a:off x="1989" y="1284"/>
                  <a:ext cx="370" cy="678"/>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43" name="Arc 19"/>
                <p:cNvSpPr/>
                <p:nvPr/>
              </p:nvSpPr>
              <p:spPr>
                <a:xfrm rot="-151611">
                  <a:off x="2006" y="1165"/>
                  <a:ext cx="460" cy="912"/>
                </a:xfrm>
                <a:custGeom>
                  <a:avLst/>
                  <a:gdLst/>
                  <a:ahLst/>
                  <a:cxnLst>
                    <a:cxn ang="0">
                      <a:pos x="0" y="0"/>
                    </a:cxn>
                    <a:cxn ang="0">
                      <a:pos x="0" y="0"/>
                    </a:cxn>
                    <a:cxn ang="0">
                      <a:pos x="0" y="0"/>
                    </a:cxn>
                  </a:cxnLst>
                  <a:pathLst>
                    <a:path w="21800" h="43130" fill="none">
                      <a:moveTo>
                        <a:pt x="1936" y="-1"/>
                      </a:moveTo>
                      <a:cubicBezTo>
                        <a:pt x="13155" y="904"/>
                        <a:pt x="21800" y="10273"/>
                        <a:pt x="21800" y="21530"/>
                      </a:cubicBezTo>
                      <a:cubicBezTo>
                        <a:pt x="21800" y="33459"/>
                        <a:pt x="12129" y="43130"/>
                        <a:pt x="200" y="43130"/>
                      </a:cubicBezTo>
                      <a:cubicBezTo>
                        <a:pt x="133" y="43130"/>
                        <a:pt x="66" y="43129"/>
                        <a:pt x="-1" y="43129"/>
                      </a:cubicBezTo>
                    </a:path>
                    <a:path w="21800" h="43130" stroke="0">
                      <a:moveTo>
                        <a:pt x="1936" y="-1"/>
                      </a:moveTo>
                      <a:cubicBezTo>
                        <a:pt x="13155" y="904"/>
                        <a:pt x="21800" y="10273"/>
                        <a:pt x="21800" y="21530"/>
                      </a:cubicBezTo>
                      <a:cubicBezTo>
                        <a:pt x="21800" y="33459"/>
                        <a:pt x="12129" y="43130"/>
                        <a:pt x="200" y="43130"/>
                      </a:cubicBezTo>
                      <a:cubicBezTo>
                        <a:pt x="133" y="43130"/>
                        <a:pt x="66" y="43129"/>
                        <a:pt x="-1" y="43129"/>
                      </a:cubicBezTo>
                      <a:lnTo>
                        <a:pt x="200" y="21530"/>
                      </a:lnTo>
                      <a:lnTo>
                        <a:pt x="1936" y="-1"/>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44" name="Arc 20"/>
                <p:cNvSpPr/>
                <p:nvPr/>
              </p:nvSpPr>
              <p:spPr>
                <a:xfrm rot="-151611">
                  <a:off x="2016" y="1075"/>
                  <a:ext cx="545" cy="1089"/>
                </a:xfrm>
                <a:custGeom>
                  <a:avLst/>
                  <a:gdLst/>
                  <a:ahLst/>
                  <a:cxnLst>
                    <a:cxn ang="0">
                      <a:pos x="0" y="0"/>
                    </a:cxn>
                    <a:cxn ang="0">
                      <a:pos x="0" y="0"/>
                    </a:cxn>
                    <a:cxn ang="0">
                      <a:pos x="0" y="0"/>
                    </a:cxn>
                  </a:cxnLst>
                  <a:pathLst>
                    <a:path w="21600" h="43120" fill="none">
                      <a:moveTo>
                        <a:pt x="1756" y="-1"/>
                      </a:moveTo>
                      <a:cubicBezTo>
                        <a:pt x="12967" y="913"/>
                        <a:pt x="21600" y="10279"/>
                        <a:pt x="21600" y="21528"/>
                      </a:cubicBezTo>
                      <a:cubicBezTo>
                        <a:pt x="21600" y="33235"/>
                        <a:pt x="12273" y="42811"/>
                        <a:pt x="570" y="43120"/>
                      </a:cubicBezTo>
                    </a:path>
                    <a:path w="21600" h="43120" stroke="0">
                      <a:moveTo>
                        <a:pt x="1756" y="-1"/>
                      </a:moveTo>
                      <a:cubicBezTo>
                        <a:pt x="12967" y="913"/>
                        <a:pt x="21600" y="10279"/>
                        <a:pt x="21600" y="21528"/>
                      </a:cubicBezTo>
                      <a:cubicBezTo>
                        <a:pt x="21600" y="33235"/>
                        <a:pt x="12273" y="42811"/>
                        <a:pt x="570" y="43120"/>
                      </a:cubicBezTo>
                      <a:lnTo>
                        <a:pt x="0" y="21528"/>
                      </a:lnTo>
                      <a:lnTo>
                        <a:pt x="1756" y="-1"/>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45" name="Arc 21"/>
                <p:cNvSpPr>
                  <a:spLocks noChangeAspect="1"/>
                </p:cNvSpPr>
                <p:nvPr/>
              </p:nvSpPr>
              <p:spPr>
                <a:xfrm rot="-151611">
                  <a:off x="2026" y="984"/>
                  <a:ext cx="637" cy="1272"/>
                </a:xfrm>
                <a:custGeom>
                  <a:avLst/>
                  <a:gdLst/>
                  <a:ahLst/>
                  <a:cxnLst>
                    <a:cxn ang="0">
                      <a:pos x="0" y="0"/>
                    </a:cxn>
                    <a:cxn ang="0">
                      <a:pos x="0" y="0"/>
                    </a:cxn>
                    <a:cxn ang="0">
                      <a:pos x="0" y="0"/>
                    </a:cxn>
                  </a:cxnLst>
                  <a:pathLst>
                    <a:path w="21600" h="43072" fill="none">
                      <a:moveTo>
                        <a:pt x="2326" y="-1"/>
                      </a:moveTo>
                      <a:cubicBezTo>
                        <a:pt x="13290" y="1187"/>
                        <a:pt x="21600" y="10444"/>
                        <a:pt x="21600" y="21474"/>
                      </a:cubicBezTo>
                      <a:cubicBezTo>
                        <a:pt x="21600" y="33292"/>
                        <a:pt x="12101" y="42916"/>
                        <a:pt x="284" y="43072"/>
                      </a:cubicBezTo>
                    </a:path>
                    <a:path w="21600" h="43072" stroke="0">
                      <a:moveTo>
                        <a:pt x="2326" y="-1"/>
                      </a:moveTo>
                      <a:cubicBezTo>
                        <a:pt x="13290" y="1187"/>
                        <a:pt x="21600" y="10444"/>
                        <a:pt x="21600" y="21474"/>
                      </a:cubicBezTo>
                      <a:cubicBezTo>
                        <a:pt x="21600" y="33292"/>
                        <a:pt x="12101" y="42916"/>
                        <a:pt x="284" y="43072"/>
                      </a:cubicBezTo>
                      <a:lnTo>
                        <a:pt x="0" y="21474"/>
                      </a:lnTo>
                      <a:lnTo>
                        <a:pt x="2326" y="-1"/>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46" name="Arc 22"/>
                <p:cNvSpPr>
                  <a:spLocks noChangeAspect="1"/>
                </p:cNvSpPr>
                <p:nvPr/>
              </p:nvSpPr>
              <p:spPr>
                <a:xfrm rot="-151611">
                  <a:off x="2026" y="885"/>
                  <a:ext cx="732" cy="1460"/>
                </a:xfrm>
                <a:custGeom>
                  <a:avLst/>
                  <a:gdLst/>
                  <a:ahLst/>
                  <a:cxnLst>
                    <a:cxn ang="0">
                      <a:pos x="0" y="0"/>
                    </a:cxn>
                    <a:cxn ang="0">
                      <a:pos x="0" y="0"/>
                    </a:cxn>
                    <a:cxn ang="0">
                      <a:pos x="0" y="0"/>
                    </a:cxn>
                  </a:cxnLst>
                  <a:pathLst>
                    <a:path w="21642" h="43145" fill="none">
                      <a:moveTo>
                        <a:pt x="1585" y="0"/>
                      </a:moveTo>
                      <a:cubicBezTo>
                        <a:pt x="12887" y="810"/>
                        <a:pt x="21642" y="10214"/>
                        <a:pt x="21642" y="21545"/>
                      </a:cubicBezTo>
                      <a:cubicBezTo>
                        <a:pt x="21642" y="33474"/>
                        <a:pt x="11971" y="43145"/>
                        <a:pt x="42" y="43145"/>
                      </a:cubicBezTo>
                      <a:cubicBezTo>
                        <a:pt x="28" y="43145"/>
                        <a:pt x="14" y="43144"/>
                        <a:pt x="0" y="43144"/>
                      </a:cubicBezTo>
                    </a:path>
                    <a:path w="21642" h="43145" stroke="0">
                      <a:moveTo>
                        <a:pt x="1585" y="0"/>
                      </a:moveTo>
                      <a:cubicBezTo>
                        <a:pt x="12887" y="810"/>
                        <a:pt x="21642" y="10214"/>
                        <a:pt x="21642" y="21545"/>
                      </a:cubicBezTo>
                      <a:cubicBezTo>
                        <a:pt x="21642" y="33474"/>
                        <a:pt x="11971" y="43145"/>
                        <a:pt x="42" y="43145"/>
                      </a:cubicBezTo>
                      <a:cubicBezTo>
                        <a:pt x="28" y="43145"/>
                        <a:pt x="14" y="43144"/>
                        <a:pt x="0" y="43144"/>
                      </a:cubicBezTo>
                      <a:lnTo>
                        <a:pt x="42" y="21545"/>
                      </a:lnTo>
                      <a:lnTo>
                        <a:pt x="1585" y="0"/>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47" name="Arc 23"/>
                <p:cNvSpPr>
                  <a:spLocks noChangeAspect="1"/>
                </p:cNvSpPr>
                <p:nvPr/>
              </p:nvSpPr>
              <p:spPr>
                <a:xfrm rot="-151611">
                  <a:off x="2024" y="775"/>
                  <a:ext cx="840" cy="1678"/>
                </a:xfrm>
                <a:custGeom>
                  <a:avLst/>
                  <a:gdLst/>
                  <a:ahLst/>
                  <a:cxnLst>
                    <a:cxn ang="0">
                      <a:pos x="0" y="0"/>
                    </a:cxn>
                    <a:cxn ang="0">
                      <a:pos x="0" y="0"/>
                    </a:cxn>
                    <a:cxn ang="0">
                      <a:pos x="0" y="0"/>
                    </a:cxn>
                  </a:cxnLst>
                  <a:pathLst>
                    <a:path w="21600" h="43098" fill="none">
                      <a:moveTo>
                        <a:pt x="2099" y="0"/>
                      </a:moveTo>
                      <a:cubicBezTo>
                        <a:pt x="13163" y="1081"/>
                        <a:pt x="21600" y="10381"/>
                        <a:pt x="21600" y="21498"/>
                      </a:cubicBezTo>
                      <a:cubicBezTo>
                        <a:pt x="21600" y="33388"/>
                        <a:pt x="11990" y="43042"/>
                        <a:pt x="99" y="43097"/>
                      </a:cubicBezTo>
                    </a:path>
                    <a:path w="21600" h="43098" stroke="0">
                      <a:moveTo>
                        <a:pt x="2099" y="0"/>
                      </a:moveTo>
                      <a:cubicBezTo>
                        <a:pt x="13163" y="1081"/>
                        <a:pt x="21600" y="10381"/>
                        <a:pt x="21600" y="21498"/>
                      </a:cubicBezTo>
                      <a:cubicBezTo>
                        <a:pt x="21600" y="33388"/>
                        <a:pt x="11990" y="43042"/>
                        <a:pt x="99" y="43097"/>
                      </a:cubicBezTo>
                      <a:lnTo>
                        <a:pt x="0" y="21498"/>
                      </a:lnTo>
                      <a:lnTo>
                        <a:pt x="20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48" name="Arc 24"/>
                <p:cNvSpPr>
                  <a:spLocks noChangeAspect="1"/>
                </p:cNvSpPr>
                <p:nvPr/>
              </p:nvSpPr>
              <p:spPr>
                <a:xfrm rot="-151611">
                  <a:off x="2021" y="670"/>
                  <a:ext cx="967" cy="1887"/>
                </a:xfrm>
                <a:custGeom>
                  <a:avLst/>
                  <a:gdLst/>
                  <a:ahLst/>
                  <a:cxnLst>
                    <a:cxn ang="0">
                      <a:pos x="0" y="0"/>
                    </a:cxn>
                    <a:cxn ang="0">
                      <a:pos x="0" y="0"/>
                    </a:cxn>
                    <a:cxn ang="0">
                      <a:pos x="0" y="0"/>
                    </a:cxn>
                  </a:cxnLst>
                  <a:pathLst>
                    <a:path w="21600" h="43071" fill="none">
                      <a:moveTo>
                        <a:pt x="2357" y="-1"/>
                      </a:moveTo>
                      <a:cubicBezTo>
                        <a:pt x="13308" y="1202"/>
                        <a:pt x="21600" y="10453"/>
                        <a:pt x="21600" y="21471"/>
                      </a:cubicBezTo>
                      <a:cubicBezTo>
                        <a:pt x="21600" y="33351"/>
                        <a:pt x="12005" y="43001"/>
                        <a:pt x="124" y="43070"/>
                      </a:cubicBezTo>
                    </a:path>
                    <a:path w="21600" h="43071" stroke="0">
                      <a:moveTo>
                        <a:pt x="2357" y="-1"/>
                      </a:moveTo>
                      <a:cubicBezTo>
                        <a:pt x="13308" y="1202"/>
                        <a:pt x="21600" y="10453"/>
                        <a:pt x="21600" y="21471"/>
                      </a:cubicBezTo>
                      <a:cubicBezTo>
                        <a:pt x="21600" y="33351"/>
                        <a:pt x="12005" y="43001"/>
                        <a:pt x="124" y="43070"/>
                      </a:cubicBezTo>
                      <a:lnTo>
                        <a:pt x="0" y="21471"/>
                      </a:lnTo>
                      <a:lnTo>
                        <a:pt x="2357" y="-1"/>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49" name="Arc 25"/>
                <p:cNvSpPr>
                  <a:spLocks noChangeAspect="1"/>
                </p:cNvSpPr>
                <p:nvPr/>
              </p:nvSpPr>
              <p:spPr>
                <a:xfrm rot="-151611">
                  <a:off x="1995" y="550"/>
                  <a:ext cx="1112" cy="2122"/>
                </a:xfrm>
                <a:custGeom>
                  <a:avLst/>
                  <a:gdLst/>
                  <a:ahLst/>
                  <a:cxnLst>
                    <a:cxn ang="0">
                      <a:pos x="0" y="0"/>
                    </a:cxn>
                    <a:cxn ang="0">
                      <a:pos x="0" y="0"/>
                    </a:cxn>
                    <a:cxn ang="0">
                      <a:pos x="0" y="0"/>
                    </a:cxn>
                  </a:cxnLst>
                  <a:pathLst>
                    <a:path w="21600" h="42984" fill="none">
                      <a:moveTo>
                        <a:pt x="2940" y="0"/>
                      </a:moveTo>
                      <a:cubicBezTo>
                        <a:pt x="13633" y="1469"/>
                        <a:pt x="21600" y="10606"/>
                        <a:pt x="21600" y="21399"/>
                      </a:cubicBezTo>
                      <a:cubicBezTo>
                        <a:pt x="21600" y="33013"/>
                        <a:pt x="12414" y="42549"/>
                        <a:pt x="807" y="42983"/>
                      </a:cubicBezTo>
                    </a:path>
                    <a:path w="21600" h="42984" stroke="0">
                      <a:moveTo>
                        <a:pt x="2940" y="0"/>
                      </a:moveTo>
                      <a:cubicBezTo>
                        <a:pt x="13633" y="1469"/>
                        <a:pt x="21600" y="10606"/>
                        <a:pt x="21600" y="21399"/>
                      </a:cubicBezTo>
                      <a:cubicBezTo>
                        <a:pt x="21600" y="33013"/>
                        <a:pt x="12414" y="42549"/>
                        <a:pt x="807" y="42983"/>
                      </a:cubicBezTo>
                      <a:lnTo>
                        <a:pt x="0" y="21399"/>
                      </a:lnTo>
                      <a:lnTo>
                        <a:pt x="2940"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grpSp>
          <p:grpSp>
            <p:nvGrpSpPr>
              <p:cNvPr id="5150" name="Group 26"/>
              <p:cNvGrpSpPr/>
              <p:nvPr/>
            </p:nvGrpSpPr>
            <p:grpSpPr>
              <a:xfrm>
                <a:off x="666750" y="2726675"/>
                <a:ext cx="790575" cy="1449388"/>
                <a:chOff x="3702" y="1961"/>
                <a:chExt cx="674" cy="1227"/>
              </a:xfrm>
            </p:grpSpPr>
            <p:sp>
              <p:nvSpPr>
                <p:cNvPr id="5151" name="Arc 27"/>
                <p:cNvSpPr/>
                <p:nvPr/>
              </p:nvSpPr>
              <p:spPr>
                <a:xfrm>
                  <a:off x="3744" y="2517"/>
                  <a:ext cx="79" cy="144"/>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52" name="Arc 28"/>
                <p:cNvSpPr/>
                <p:nvPr/>
              </p:nvSpPr>
              <p:spPr>
                <a:xfrm>
                  <a:off x="3730" y="2392"/>
                  <a:ext cx="211" cy="384"/>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53" name="Arc 29"/>
                <p:cNvSpPr/>
                <p:nvPr/>
              </p:nvSpPr>
              <p:spPr>
                <a:xfrm>
                  <a:off x="3737" y="2249"/>
                  <a:ext cx="369" cy="672"/>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sp>
              <p:nvSpPr>
                <p:cNvPr id="5154" name="Arc 30"/>
                <p:cNvSpPr/>
                <p:nvPr/>
              </p:nvSpPr>
              <p:spPr>
                <a:xfrm>
                  <a:off x="3730" y="2119"/>
                  <a:ext cx="501" cy="912"/>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dash"/>
                  <a:round/>
                  <a:headEnd type="none" w="med" len="med"/>
                  <a:tailEnd type="none" w="med" len="med"/>
                </a:ln>
              </p:spPr>
              <p:txBody>
                <a:bodyPr/>
                <a:p>
                  <a:endParaRPr lang="zh-CN" altLang="en-US" sz="1350"/>
                </a:p>
              </p:txBody>
            </p:sp>
            <p:sp>
              <p:nvSpPr>
                <p:cNvPr id="5155" name="Arc 31"/>
                <p:cNvSpPr/>
                <p:nvPr/>
              </p:nvSpPr>
              <p:spPr>
                <a:xfrm>
                  <a:off x="3702" y="1961"/>
                  <a:ext cx="674" cy="1227"/>
                </a:xfrm>
                <a:custGeom>
                  <a:avLst/>
                  <a:gdLst/>
                  <a:ahLst/>
                  <a:cxnLst>
                    <a:cxn ang="0">
                      <a:pos x="0" y="0"/>
                    </a:cxn>
                    <a:cxn ang="0">
                      <a:pos x="0" y="0"/>
                    </a:cxn>
                    <a:cxn ang="0">
                      <a:pos x="0" y="0"/>
                    </a:cxn>
                  </a:cxnLst>
                  <a:pathLst>
                    <a:path w="23600" h="43200" fill="none">
                      <a:moveTo>
                        <a:pt x="1999" y="0"/>
                      </a:moveTo>
                      <a:cubicBezTo>
                        <a:pt x="13929" y="0"/>
                        <a:pt x="23600" y="9670"/>
                        <a:pt x="23600" y="21600"/>
                      </a:cubicBezTo>
                      <a:cubicBezTo>
                        <a:pt x="23600" y="33529"/>
                        <a:pt x="13929" y="43200"/>
                        <a:pt x="2000" y="43200"/>
                      </a:cubicBezTo>
                      <a:cubicBezTo>
                        <a:pt x="1332" y="43200"/>
                        <a:pt x="664" y="43169"/>
                        <a:pt x="-1" y="43107"/>
                      </a:cubicBezTo>
                    </a:path>
                    <a:path w="23600" h="43200" stroke="0">
                      <a:moveTo>
                        <a:pt x="1999" y="0"/>
                      </a:moveTo>
                      <a:cubicBezTo>
                        <a:pt x="13929" y="0"/>
                        <a:pt x="23600" y="9670"/>
                        <a:pt x="23600" y="21600"/>
                      </a:cubicBezTo>
                      <a:cubicBezTo>
                        <a:pt x="23600" y="33529"/>
                        <a:pt x="13929" y="43200"/>
                        <a:pt x="2000" y="43200"/>
                      </a:cubicBezTo>
                      <a:cubicBezTo>
                        <a:pt x="1332" y="43200"/>
                        <a:pt x="664" y="43169"/>
                        <a:pt x="-1" y="43107"/>
                      </a:cubicBezTo>
                      <a:lnTo>
                        <a:pt x="2000" y="21600"/>
                      </a:lnTo>
                      <a:lnTo>
                        <a:pt x="1999" y="0"/>
                      </a:lnTo>
                      <a:close/>
                    </a:path>
                  </a:pathLst>
                </a:custGeom>
                <a:noFill/>
                <a:ln w="19050" cap="flat" cmpd="sng">
                  <a:solidFill>
                    <a:srgbClr val="FF0000"/>
                  </a:solidFill>
                  <a:prstDash val="solid"/>
                  <a:round/>
                  <a:headEnd type="none" w="med" len="med"/>
                  <a:tailEnd type="none" w="med" len="med"/>
                </a:ln>
              </p:spPr>
              <p:txBody>
                <a:bodyPr/>
                <a:p>
                  <a:endParaRPr lang="zh-CN" altLang="en-US" sz="1350"/>
                </a:p>
              </p:txBody>
            </p:sp>
          </p:grpSp>
          <p:grpSp>
            <p:nvGrpSpPr>
              <p:cNvPr id="5156" name="Group 35"/>
              <p:cNvGrpSpPr/>
              <p:nvPr/>
            </p:nvGrpSpPr>
            <p:grpSpPr>
              <a:xfrm>
                <a:off x="611188" y="1947213"/>
                <a:ext cx="455612" cy="2327275"/>
                <a:chOff x="1200" y="1296"/>
                <a:chExt cx="363" cy="2043"/>
              </a:xfrm>
            </p:grpSpPr>
            <p:grpSp>
              <p:nvGrpSpPr>
                <p:cNvPr id="5157" name="Group 36"/>
                <p:cNvGrpSpPr/>
                <p:nvPr/>
              </p:nvGrpSpPr>
              <p:grpSpPr>
                <a:xfrm>
                  <a:off x="1268" y="1899"/>
                  <a:ext cx="295" cy="1440"/>
                  <a:chOff x="3696" y="1872"/>
                  <a:chExt cx="295" cy="1440"/>
                </a:xfrm>
              </p:grpSpPr>
              <p:sp>
                <p:nvSpPr>
                  <p:cNvPr id="5158" name="AutoShape 37"/>
                  <p:cNvSpPr/>
                  <p:nvPr/>
                </p:nvSpPr>
                <p:spPr>
                  <a:xfrm>
                    <a:off x="3751" y="2681"/>
                    <a:ext cx="233" cy="583"/>
                  </a:xfrm>
                  <a:prstGeom prst="rtTriangle">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5159" name="Rectangle 38"/>
                  <p:cNvSpPr/>
                  <p:nvPr/>
                </p:nvSpPr>
                <p:spPr>
                  <a:xfrm>
                    <a:off x="3696" y="1872"/>
                    <a:ext cx="48" cy="672"/>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5160" name="Rectangle 39"/>
                  <p:cNvSpPr/>
                  <p:nvPr/>
                </p:nvSpPr>
                <p:spPr>
                  <a:xfrm>
                    <a:off x="3696" y="2640"/>
                    <a:ext cx="48" cy="672"/>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5161" name="AutoShape 40"/>
                  <p:cNvSpPr/>
                  <p:nvPr/>
                </p:nvSpPr>
                <p:spPr>
                  <a:xfrm flipV="1">
                    <a:off x="3758" y="1892"/>
                    <a:ext cx="233" cy="583"/>
                  </a:xfrm>
                  <a:prstGeom prst="rtTriangle">
                    <a:avLst/>
                  </a:prstGeom>
                  <a:solidFill>
                    <a:schemeClr val="bg1"/>
                  </a:solidFill>
                  <a:ln w="9525">
                    <a:noFill/>
                  </a:ln>
                </p:spPr>
                <p:txBody>
                  <a:bodyPr wrap="none" anchor="ctr"/>
                  <a:p>
                    <a:endParaRPr lang="zh-CN" altLang="en-US" sz="1350" dirty="0">
                      <a:latin typeface="Arial" panose="020B0604020202020204" pitchFamily="34" charset="0"/>
                      <a:ea typeface="宋体" panose="02010600030101010101" pitchFamily="2" charset="-122"/>
                    </a:endParaRPr>
                  </a:p>
                </p:txBody>
              </p:sp>
            </p:grpSp>
            <p:sp>
              <p:nvSpPr>
                <p:cNvPr id="5162" name="WordArt 41"/>
                <p:cNvSpPr>
                  <a:spLocks noTextEdit="1"/>
                </p:cNvSpPr>
                <p:nvPr/>
              </p:nvSpPr>
              <p:spPr>
                <a:xfrm rot="5400000">
                  <a:off x="1056" y="1440"/>
                  <a:ext cx="480" cy="192"/>
                </a:xfrm>
                <a:prstGeom prst="rect">
                  <a:avLst/>
                </a:prstGeom>
              </p:spPr>
              <p:txBody>
                <a:bodyPr vert="eaVert" wrap="none" fromWordArt="1">
                  <a:prstTxWarp prst="textPlain">
                    <a:avLst>
                      <a:gd name="adj" fmla="val 50000"/>
                    </a:avLst>
                  </a:prstTxWarp>
                  <a:normAutofit fontScale="50000"/>
                </a:bodyPr>
                <a:p>
                  <a:pPr algn="ctr"/>
                  <a:r>
                    <a:rPr lang="zh-CN" altLang="en-US" sz="2700" b="1">
                      <a:ln w="9525" cap="flat" cmpd="sng">
                        <a:solidFill>
                          <a:srgbClr val="000000"/>
                        </a:solidFill>
                        <a:prstDash val="solid"/>
                        <a:round/>
                        <a:headEnd type="none" w="med" len="med"/>
                        <a:tailEnd type="none" w="med" len="med"/>
                      </a:ln>
                      <a:solidFill>
                        <a:srgbClr val="FFFFFF"/>
                      </a:solidFill>
                      <a:latin typeface="华文中宋" charset="0"/>
                      <a:ea typeface="华文中宋" charset="0"/>
                    </a:rPr>
                    <a:t>单缝</a:t>
                  </a:r>
                  <a:endParaRPr lang="zh-CN" altLang="en-US" sz="2700" b="1">
                    <a:ln w="9525" cap="flat" cmpd="sng">
                      <a:solidFill>
                        <a:srgbClr val="000000"/>
                      </a:solidFill>
                      <a:prstDash val="solid"/>
                      <a:round/>
                      <a:headEnd type="none" w="med" len="med"/>
                      <a:tailEnd type="none" w="med" len="med"/>
                    </a:ln>
                    <a:solidFill>
                      <a:srgbClr val="FFFFFF"/>
                    </a:solidFill>
                    <a:latin typeface="华文中宋" charset="0"/>
                    <a:ea typeface="华文中宋" charset="0"/>
                  </a:endParaRPr>
                </a:p>
              </p:txBody>
            </p:sp>
          </p:grpSp>
          <p:grpSp>
            <p:nvGrpSpPr>
              <p:cNvPr id="5163" name="Group 42"/>
              <p:cNvGrpSpPr/>
              <p:nvPr/>
            </p:nvGrpSpPr>
            <p:grpSpPr>
              <a:xfrm>
                <a:off x="1470025" y="3098150"/>
                <a:ext cx="1443038" cy="754063"/>
                <a:chOff x="1838" y="2928"/>
                <a:chExt cx="909" cy="475"/>
              </a:xfrm>
            </p:grpSpPr>
            <p:sp>
              <p:nvSpPr>
                <p:cNvPr id="5164" name="Freeform 43"/>
                <p:cNvSpPr/>
                <p:nvPr/>
              </p:nvSpPr>
              <p:spPr>
                <a:xfrm>
                  <a:off x="1838" y="2928"/>
                  <a:ext cx="908" cy="192"/>
                </a:xfrm>
                <a:custGeom>
                  <a:avLst/>
                  <a:gdLst/>
                  <a:ahLst/>
                  <a:cxnLst>
                    <a:cxn ang="0">
                      <a:pos x="0" y="187"/>
                    </a:cxn>
                    <a:cxn ang="0">
                      <a:pos x="250" y="178"/>
                    </a:cxn>
                    <a:cxn ang="0">
                      <a:pos x="908" y="0"/>
                    </a:cxn>
                  </a:cxnLst>
                  <a:pathLst>
                    <a:path w="908" h="192">
                      <a:moveTo>
                        <a:pt x="0" y="187"/>
                      </a:moveTo>
                      <a:cubicBezTo>
                        <a:pt x="42" y="186"/>
                        <a:pt x="72" y="192"/>
                        <a:pt x="250" y="178"/>
                      </a:cubicBezTo>
                      <a:cubicBezTo>
                        <a:pt x="615" y="149"/>
                        <a:pt x="771" y="37"/>
                        <a:pt x="908" y="0"/>
                      </a:cubicBezTo>
                    </a:path>
                  </a:pathLst>
                </a:custGeom>
                <a:noFill/>
                <a:ln w="25400" cap="flat" cmpd="sng">
                  <a:solidFill>
                    <a:schemeClr val="tx1"/>
                  </a:solidFill>
                  <a:prstDash val="solid"/>
                  <a:round/>
                  <a:headEnd type="none" w="med" len="med"/>
                  <a:tailEnd type="none" w="med" len="med"/>
                </a:ln>
              </p:spPr>
              <p:txBody>
                <a:bodyPr/>
                <a:p>
                  <a:endParaRPr lang="zh-CN" altLang="en-US" sz="1350"/>
                </a:p>
              </p:txBody>
            </p:sp>
            <p:sp>
              <p:nvSpPr>
                <p:cNvPr id="5165" name="Freeform 44"/>
                <p:cNvSpPr/>
                <p:nvPr/>
              </p:nvSpPr>
              <p:spPr>
                <a:xfrm flipV="1">
                  <a:off x="1839" y="3211"/>
                  <a:ext cx="908" cy="192"/>
                </a:xfrm>
                <a:custGeom>
                  <a:avLst/>
                  <a:gdLst/>
                  <a:ahLst/>
                  <a:cxnLst>
                    <a:cxn ang="0">
                      <a:pos x="0" y="187"/>
                    </a:cxn>
                    <a:cxn ang="0">
                      <a:pos x="250" y="178"/>
                    </a:cxn>
                    <a:cxn ang="0">
                      <a:pos x="908" y="0"/>
                    </a:cxn>
                  </a:cxnLst>
                  <a:pathLst>
                    <a:path w="908" h="192">
                      <a:moveTo>
                        <a:pt x="0" y="187"/>
                      </a:moveTo>
                      <a:cubicBezTo>
                        <a:pt x="42" y="186"/>
                        <a:pt x="72" y="192"/>
                        <a:pt x="250" y="178"/>
                      </a:cubicBezTo>
                      <a:cubicBezTo>
                        <a:pt x="615" y="149"/>
                        <a:pt x="771" y="37"/>
                        <a:pt x="908" y="0"/>
                      </a:cubicBezTo>
                    </a:path>
                  </a:pathLst>
                </a:custGeom>
                <a:noFill/>
                <a:ln w="25400" cap="flat" cmpd="sng">
                  <a:solidFill>
                    <a:schemeClr val="tx1"/>
                  </a:solidFill>
                  <a:prstDash val="solid"/>
                  <a:round/>
                  <a:headEnd type="none" w="med" len="med"/>
                  <a:tailEnd type="none" w="med" len="med"/>
                </a:ln>
              </p:spPr>
              <p:txBody>
                <a:bodyPr/>
                <a:p>
                  <a:endParaRPr lang="zh-CN" altLang="en-US" sz="1350"/>
                </a:p>
              </p:txBody>
            </p:sp>
          </p:grpSp>
          <p:grpSp>
            <p:nvGrpSpPr>
              <p:cNvPr id="5166" name="Group 45"/>
              <p:cNvGrpSpPr/>
              <p:nvPr/>
            </p:nvGrpSpPr>
            <p:grpSpPr>
              <a:xfrm>
                <a:off x="1447800" y="2663175"/>
                <a:ext cx="1524000" cy="1609725"/>
                <a:chOff x="1824" y="2654"/>
                <a:chExt cx="960" cy="1014"/>
              </a:xfrm>
            </p:grpSpPr>
            <p:sp>
              <p:nvSpPr>
                <p:cNvPr id="5167" name="Line 46"/>
                <p:cNvSpPr/>
                <p:nvPr/>
              </p:nvSpPr>
              <p:spPr>
                <a:xfrm>
                  <a:off x="1824" y="3168"/>
                  <a:ext cx="960" cy="0"/>
                </a:xfrm>
                <a:prstGeom prst="line">
                  <a:avLst/>
                </a:prstGeom>
                <a:ln w="28575" cap="flat" cmpd="sng">
                  <a:solidFill>
                    <a:srgbClr val="FF0000"/>
                  </a:solidFill>
                  <a:prstDash val="solid"/>
                  <a:round/>
                  <a:headEnd type="none" w="med" len="med"/>
                  <a:tailEnd type="none" w="med" len="med"/>
                </a:ln>
              </p:spPr>
            </p:sp>
            <p:sp>
              <p:nvSpPr>
                <p:cNvPr id="5168" name="Freeform 47"/>
                <p:cNvSpPr/>
                <p:nvPr/>
              </p:nvSpPr>
              <p:spPr>
                <a:xfrm>
                  <a:off x="1834" y="2654"/>
                  <a:ext cx="926" cy="404"/>
                </a:xfrm>
                <a:custGeom>
                  <a:avLst/>
                  <a:gdLst/>
                  <a:ahLst/>
                  <a:cxnLst>
                    <a:cxn ang="0">
                      <a:pos x="0" y="404"/>
                    </a:cxn>
                    <a:cxn ang="0">
                      <a:pos x="288" y="360"/>
                    </a:cxn>
                    <a:cxn ang="0">
                      <a:pos x="926" y="0"/>
                    </a:cxn>
                  </a:cxnLst>
                  <a:pathLst>
                    <a:path w="926" h="404">
                      <a:moveTo>
                        <a:pt x="0" y="404"/>
                      </a:moveTo>
                      <a:cubicBezTo>
                        <a:pt x="49" y="397"/>
                        <a:pt x="187" y="384"/>
                        <a:pt x="288" y="360"/>
                      </a:cubicBezTo>
                      <a:cubicBezTo>
                        <a:pt x="580" y="279"/>
                        <a:pt x="793" y="75"/>
                        <a:pt x="926" y="0"/>
                      </a:cubicBezTo>
                    </a:path>
                  </a:pathLst>
                </a:custGeom>
                <a:noFill/>
                <a:ln w="25400" cap="flat" cmpd="sng">
                  <a:solidFill>
                    <a:srgbClr val="FF0000"/>
                  </a:solidFill>
                  <a:prstDash val="solid"/>
                  <a:round/>
                  <a:headEnd type="none" w="med" len="med"/>
                  <a:tailEnd type="none" w="med" len="med"/>
                </a:ln>
              </p:spPr>
              <p:txBody>
                <a:bodyPr/>
                <a:p>
                  <a:endParaRPr lang="zh-CN" altLang="en-US" sz="1350"/>
                </a:p>
              </p:txBody>
            </p:sp>
            <p:sp>
              <p:nvSpPr>
                <p:cNvPr id="5169" name="Freeform 48"/>
                <p:cNvSpPr/>
                <p:nvPr/>
              </p:nvSpPr>
              <p:spPr>
                <a:xfrm flipV="1">
                  <a:off x="1824" y="3264"/>
                  <a:ext cx="926" cy="404"/>
                </a:xfrm>
                <a:custGeom>
                  <a:avLst/>
                  <a:gdLst/>
                  <a:ahLst/>
                  <a:cxnLst>
                    <a:cxn ang="0">
                      <a:pos x="0" y="404"/>
                    </a:cxn>
                    <a:cxn ang="0">
                      <a:pos x="288" y="360"/>
                    </a:cxn>
                    <a:cxn ang="0">
                      <a:pos x="926" y="0"/>
                    </a:cxn>
                  </a:cxnLst>
                  <a:pathLst>
                    <a:path w="926" h="404">
                      <a:moveTo>
                        <a:pt x="0" y="404"/>
                      </a:moveTo>
                      <a:cubicBezTo>
                        <a:pt x="49" y="397"/>
                        <a:pt x="187" y="384"/>
                        <a:pt x="288" y="360"/>
                      </a:cubicBezTo>
                      <a:cubicBezTo>
                        <a:pt x="580" y="279"/>
                        <a:pt x="793" y="75"/>
                        <a:pt x="926" y="0"/>
                      </a:cubicBezTo>
                    </a:path>
                  </a:pathLst>
                </a:custGeom>
                <a:noFill/>
                <a:ln w="25400" cap="flat" cmpd="sng">
                  <a:solidFill>
                    <a:srgbClr val="FF0000"/>
                  </a:solidFill>
                  <a:prstDash val="solid"/>
                  <a:round/>
                  <a:headEnd type="none" w="med" len="med"/>
                  <a:tailEnd type="none" w="med" len="med"/>
                </a:ln>
              </p:spPr>
              <p:txBody>
                <a:bodyPr/>
                <a:p>
                  <a:endParaRPr lang="zh-CN" altLang="en-US" sz="1350"/>
                </a:p>
              </p:txBody>
            </p:sp>
          </p:grpSp>
          <p:grpSp>
            <p:nvGrpSpPr>
              <p:cNvPr id="5170" name="Group 49"/>
              <p:cNvGrpSpPr/>
              <p:nvPr/>
            </p:nvGrpSpPr>
            <p:grpSpPr>
              <a:xfrm>
                <a:off x="3000375" y="1574150"/>
                <a:ext cx="387350" cy="3733800"/>
                <a:chOff x="2113" y="816"/>
                <a:chExt cx="244" cy="2352"/>
              </a:xfrm>
            </p:grpSpPr>
            <p:grpSp>
              <p:nvGrpSpPr>
                <p:cNvPr id="5171" name="Group 50"/>
                <p:cNvGrpSpPr/>
                <p:nvPr/>
              </p:nvGrpSpPr>
              <p:grpSpPr>
                <a:xfrm>
                  <a:off x="2113" y="1291"/>
                  <a:ext cx="244" cy="938"/>
                  <a:chOff x="2709" y="1536"/>
                  <a:chExt cx="309" cy="1536"/>
                </a:xfrm>
              </p:grpSpPr>
              <p:sp>
                <p:nvSpPr>
                  <p:cNvPr id="38" name="Rectangle 51"/>
                  <p:cNvSpPr>
                    <a:spLocks noChangeArrowheads="1"/>
                  </p:cNvSpPr>
                  <p:nvPr/>
                </p:nvSpPr>
                <p:spPr bwMode="auto">
                  <a:xfrm>
                    <a:off x="2709" y="1536"/>
                    <a:ext cx="309" cy="768"/>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9" name="Rectangle 52"/>
                  <p:cNvSpPr>
                    <a:spLocks noChangeArrowheads="1"/>
                  </p:cNvSpPr>
                  <p:nvPr/>
                </p:nvSpPr>
                <p:spPr bwMode="auto">
                  <a:xfrm>
                    <a:off x="2709" y="2304"/>
                    <a:ext cx="309" cy="768"/>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sp>
              <p:nvSpPr>
                <p:cNvPr id="35" name="Rectangle 53"/>
                <p:cNvSpPr>
                  <a:spLocks noChangeArrowheads="1"/>
                </p:cNvSpPr>
                <p:nvPr/>
              </p:nvSpPr>
              <p:spPr bwMode="auto">
                <a:xfrm>
                  <a:off x="2113" y="2229"/>
                  <a:ext cx="244" cy="470"/>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6" name="Rectangle 54"/>
                <p:cNvSpPr>
                  <a:spLocks noChangeArrowheads="1"/>
                </p:cNvSpPr>
                <p:nvPr/>
              </p:nvSpPr>
              <p:spPr bwMode="auto">
                <a:xfrm>
                  <a:off x="2113" y="2699"/>
                  <a:ext cx="244" cy="469"/>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7" name="Rectangle 55"/>
                <p:cNvSpPr>
                  <a:spLocks noChangeArrowheads="1"/>
                </p:cNvSpPr>
                <p:nvPr/>
              </p:nvSpPr>
              <p:spPr bwMode="auto">
                <a:xfrm>
                  <a:off x="2113" y="816"/>
                  <a:ext cx="244" cy="469"/>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35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grpSp>
          <p:grpSp>
            <p:nvGrpSpPr>
              <p:cNvPr id="5177" name="Group 56"/>
              <p:cNvGrpSpPr/>
              <p:nvPr/>
            </p:nvGrpSpPr>
            <p:grpSpPr>
              <a:xfrm>
                <a:off x="2819400" y="1518588"/>
                <a:ext cx="239713" cy="3559175"/>
                <a:chOff x="3024" y="672"/>
                <a:chExt cx="192" cy="3531"/>
              </a:xfrm>
            </p:grpSpPr>
            <p:sp>
              <p:nvSpPr>
                <p:cNvPr id="5178" name="Rectangle 57"/>
                <p:cNvSpPr/>
                <p:nvPr/>
              </p:nvSpPr>
              <p:spPr>
                <a:xfrm>
                  <a:off x="3099" y="1035"/>
                  <a:ext cx="69" cy="3168"/>
                </a:xfrm>
                <a:prstGeom prst="rect">
                  <a:avLst/>
                </a:prstGeom>
                <a:solidFill>
                  <a:srgbClr val="C0C0C0"/>
                </a:solidFill>
                <a:ln w="9525" cap="flat" cmpd="sng">
                  <a:solidFill>
                    <a:schemeClr val="tx1"/>
                  </a:solidFill>
                  <a:prstDash val="solid"/>
                  <a:miter/>
                  <a:headEnd type="none" w="med" len="med"/>
                  <a:tailEnd type="none" w="med" len="med"/>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5179" name="WordArt 58"/>
                <p:cNvSpPr>
                  <a:spLocks noTextEdit="1"/>
                </p:cNvSpPr>
                <p:nvPr/>
              </p:nvSpPr>
              <p:spPr>
                <a:xfrm rot="5400000">
                  <a:off x="2976" y="720"/>
                  <a:ext cx="288" cy="192"/>
                </a:xfrm>
                <a:prstGeom prst="rect">
                  <a:avLst/>
                </a:prstGeom>
              </p:spPr>
              <p:txBody>
                <a:bodyPr vert="eaVert" wrap="none" fromWordArt="1">
                  <a:prstTxWarp prst="textPlain">
                    <a:avLst>
                      <a:gd name="adj" fmla="val 50000"/>
                    </a:avLst>
                  </a:prstTxWarp>
                  <a:normAutofit fontScale="25000"/>
                </a:bodyPr>
                <a:p>
                  <a:pPr algn="ctr"/>
                  <a:r>
                    <a:rPr lang="zh-CN" altLang="en-US" sz="2700" b="1">
                      <a:ln w="9525" cap="flat" cmpd="sng">
                        <a:solidFill>
                          <a:srgbClr val="000000"/>
                        </a:solidFill>
                        <a:prstDash val="solid"/>
                        <a:round/>
                        <a:headEnd type="none" w="med" len="med"/>
                        <a:tailEnd type="none" w="med" len="med"/>
                      </a:ln>
                      <a:solidFill>
                        <a:srgbClr val="FFFFFF"/>
                      </a:solidFill>
                      <a:latin typeface="华文中宋" charset="0"/>
                      <a:ea typeface="华文中宋" charset="0"/>
                    </a:rPr>
                    <a:t>屏</a:t>
                  </a:r>
                  <a:endParaRPr lang="zh-CN" altLang="en-US" sz="2700" b="1">
                    <a:ln w="9525" cap="flat" cmpd="sng">
                      <a:solidFill>
                        <a:srgbClr val="000000"/>
                      </a:solidFill>
                      <a:prstDash val="solid"/>
                      <a:round/>
                      <a:headEnd type="none" w="med" len="med"/>
                      <a:tailEnd type="none" w="med" len="med"/>
                    </a:ln>
                    <a:solidFill>
                      <a:srgbClr val="FFFFFF"/>
                    </a:solidFill>
                    <a:latin typeface="华文中宋" charset="0"/>
                    <a:ea typeface="华文中宋" charset="0"/>
                  </a:endParaRPr>
                </a:p>
              </p:txBody>
            </p:sp>
          </p:grpSp>
          <p:grpSp>
            <p:nvGrpSpPr>
              <p:cNvPr id="5180" name="Group 62"/>
              <p:cNvGrpSpPr/>
              <p:nvPr/>
            </p:nvGrpSpPr>
            <p:grpSpPr>
              <a:xfrm>
                <a:off x="3463925" y="1617013"/>
                <a:ext cx="1870075" cy="3646487"/>
                <a:chOff x="3094" y="2133"/>
                <a:chExt cx="1516" cy="2043"/>
              </a:xfrm>
            </p:grpSpPr>
            <p:graphicFrame>
              <p:nvGraphicFramePr>
                <p:cNvPr id="5181" name="Object 63"/>
                <p:cNvGraphicFramePr>
                  <a:graphicFrameLocks noChangeAspect="1"/>
                </p:cNvGraphicFramePr>
                <p:nvPr/>
              </p:nvGraphicFramePr>
              <p:xfrm>
                <a:off x="3098" y="3069"/>
                <a:ext cx="788" cy="199"/>
              </p:xfrm>
              <a:graphic>
                <a:graphicData uri="http://schemas.openxmlformats.org/presentationml/2006/ole">
                  <mc:AlternateContent xmlns:mc="http://schemas.openxmlformats.org/markup-compatibility/2006">
                    <mc:Choice xmlns:v="urn:schemas-microsoft-com:vml" Requires="v">
                      <p:oleObj spid="_x0000_s3089" name="" r:id="rId3" imgW="647700" imgH="203200" progId="Equation.DSMT4">
                        <p:embed/>
                      </p:oleObj>
                    </mc:Choice>
                    <mc:Fallback>
                      <p:oleObj name="" r:id="rId3" imgW="647700" imgH="203200" progId="Equation.DSMT4">
                        <p:embed/>
                        <p:pic>
                          <p:nvPicPr>
                            <p:cNvPr id="0" name="图片 3088"/>
                            <p:cNvPicPr/>
                            <p:nvPr/>
                          </p:nvPicPr>
                          <p:blipFill>
                            <a:blip r:embed="rId4"/>
                            <a:stretch>
                              <a:fillRect/>
                            </a:stretch>
                          </p:blipFill>
                          <p:spPr>
                            <a:xfrm>
                              <a:off x="3098" y="3069"/>
                              <a:ext cx="788" cy="199"/>
                            </a:xfrm>
                            <a:prstGeom prst="rect">
                              <a:avLst/>
                            </a:prstGeom>
                            <a:noFill/>
                            <a:ln w="38100">
                              <a:noFill/>
                              <a:miter/>
                            </a:ln>
                          </p:spPr>
                        </p:pic>
                      </p:oleObj>
                    </mc:Fallback>
                  </mc:AlternateContent>
                </a:graphicData>
              </a:graphic>
            </p:graphicFrame>
            <p:graphicFrame>
              <p:nvGraphicFramePr>
                <p:cNvPr id="5182" name="Object 64"/>
                <p:cNvGraphicFramePr>
                  <a:graphicFrameLocks noChangeAspect="1"/>
                </p:cNvGraphicFramePr>
                <p:nvPr/>
              </p:nvGraphicFramePr>
              <p:xfrm>
                <a:off x="3094" y="2651"/>
                <a:ext cx="988" cy="199"/>
              </p:xfrm>
              <a:graphic>
                <a:graphicData uri="http://schemas.openxmlformats.org/presentationml/2006/ole">
                  <mc:AlternateContent xmlns:mc="http://schemas.openxmlformats.org/markup-compatibility/2006">
                    <mc:Choice xmlns:v="urn:schemas-microsoft-com:vml" Requires="v">
                      <p:oleObj spid="_x0000_s3094" name="" r:id="rId5" imgW="812165" imgH="203200" progId="Equation.DSMT4">
                        <p:embed/>
                      </p:oleObj>
                    </mc:Choice>
                    <mc:Fallback>
                      <p:oleObj name="" r:id="rId5" imgW="812165" imgH="203200" progId="Equation.DSMT4">
                        <p:embed/>
                        <p:pic>
                          <p:nvPicPr>
                            <p:cNvPr id="0" name="图片 3093"/>
                            <p:cNvPicPr/>
                            <p:nvPr/>
                          </p:nvPicPr>
                          <p:blipFill>
                            <a:blip r:embed="rId6"/>
                            <a:stretch>
                              <a:fillRect/>
                            </a:stretch>
                          </p:blipFill>
                          <p:spPr>
                            <a:xfrm>
                              <a:off x="3094" y="2651"/>
                              <a:ext cx="988" cy="199"/>
                            </a:xfrm>
                            <a:prstGeom prst="rect">
                              <a:avLst/>
                            </a:prstGeom>
                            <a:noFill/>
                            <a:ln w="38100">
                              <a:noFill/>
                              <a:miter/>
                            </a:ln>
                          </p:spPr>
                        </p:pic>
                      </p:oleObj>
                    </mc:Fallback>
                  </mc:AlternateContent>
                </a:graphicData>
              </a:graphic>
            </p:graphicFrame>
            <p:graphicFrame>
              <p:nvGraphicFramePr>
                <p:cNvPr id="5183" name="Object 65"/>
                <p:cNvGraphicFramePr>
                  <a:graphicFrameLocks noChangeAspect="1"/>
                </p:cNvGraphicFramePr>
                <p:nvPr/>
              </p:nvGraphicFramePr>
              <p:xfrm>
                <a:off x="3094" y="3474"/>
                <a:ext cx="988" cy="199"/>
              </p:xfrm>
              <a:graphic>
                <a:graphicData uri="http://schemas.openxmlformats.org/presentationml/2006/ole">
                  <mc:AlternateContent xmlns:mc="http://schemas.openxmlformats.org/markup-compatibility/2006">
                    <mc:Choice xmlns:v="urn:schemas-microsoft-com:vml" Requires="v">
                      <p:oleObj spid="_x0000_s3088" name="" r:id="rId7" imgW="812165" imgH="203200" progId="Equation.DSMT4">
                        <p:embed/>
                      </p:oleObj>
                    </mc:Choice>
                    <mc:Fallback>
                      <p:oleObj name="" r:id="rId7" imgW="812165" imgH="203200" progId="Equation.DSMT4">
                        <p:embed/>
                        <p:pic>
                          <p:nvPicPr>
                            <p:cNvPr id="0" name="图片 3087"/>
                            <p:cNvPicPr/>
                            <p:nvPr/>
                          </p:nvPicPr>
                          <p:blipFill>
                            <a:blip r:embed="rId8"/>
                            <a:stretch>
                              <a:fillRect/>
                            </a:stretch>
                          </p:blipFill>
                          <p:spPr>
                            <a:xfrm>
                              <a:off x="3094" y="3474"/>
                              <a:ext cx="988" cy="199"/>
                            </a:xfrm>
                            <a:prstGeom prst="rect">
                              <a:avLst/>
                            </a:prstGeom>
                            <a:noFill/>
                            <a:ln w="38100">
                              <a:noFill/>
                              <a:miter/>
                            </a:ln>
                          </p:spPr>
                        </p:pic>
                      </p:oleObj>
                    </mc:Fallback>
                  </mc:AlternateContent>
                </a:graphicData>
              </a:graphic>
            </p:graphicFrame>
            <p:graphicFrame>
              <p:nvGraphicFramePr>
                <p:cNvPr id="5184" name="Object 66"/>
                <p:cNvGraphicFramePr>
                  <a:graphicFrameLocks noChangeAspect="1"/>
                </p:cNvGraphicFramePr>
                <p:nvPr/>
              </p:nvGraphicFramePr>
              <p:xfrm>
                <a:off x="3094" y="2225"/>
                <a:ext cx="988" cy="198"/>
              </p:xfrm>
              <a:graphic>
                <a:graphicData uri="http://schemas.openxmlformats.org/presentationml/2006/ole">
                  <mc:AlternateContent xmlns:mc="http://schemas.openxmlformats.org/markup-compatibility/2006">
                    <mc:Choice xmlns:v="urn:schemas-microsoft-com:vml" Requires="v">
                      <p:oleObj spid="_x0000_s3096" name="" r:id="rId9" imgW="812165" imgH="203200" progId="Equation.DSMT4">
                        <p:embed/>
                      </p:oleObj>
                    </mc:Choice>
                    <mc:Fallback>
                      <p:oleObj name="" r:id="rId9" imgW="812165" imgH="203200" progId="Equation.DSMT4">
                        <p:embed/>
                        <p:pic>
                          <p:nvPicPr>
                            <p:cNvPr id="0" name="图片 3095"/>
                            <p:cNvPicPr/>
                            <p:nvPr/>
                          </p:nvPicPr>
                          <p:blipFill>
                            <a:blip r:embed="rId10"/>
                            <a:stretch>
                              <a:fillRect/>
                            </a:stretch>
                          </p:blipFill>
                          <p:spPr>
                            <a:xfrm>
                              <a:off x="3094" y="2225"/>
                              <a:ext cx="988" cy="198"/>
                            </a:xfrm>
                            <a:prstGeom prst="rect">
                              <a:avLst/>
                            </a:prstGeom>
                            <a:noFill/>
                            <a:ln w="38100">
                              <a:noFill/>
                              <a:miter/>
                            </a:ln>
                          </p:spPr>
                        </p:pic>
                      </p:oleObj>
                    </mc:Fallback>
                  </mc:AlternateContent>
                </a:graphicData>
              </a:graphic>
            </p:graphicFrame>
            <p:graphicFrame>
              <p:nvGraphicFramePr>
                <p:cNvPr id="5185" name="Object 67"/>
                <p:cNvGraphicFramePr>
                  <a:graphicFrameLocks noChangeAspect="1"/>
                </p:cNvGraphicFramePr>
                <p:nvPr/>
              </p:nvGraphicFramePr>
              <p:xfrm>
                <a:off x="3094" y="3870"/>
                <a:ext cx="988" cy="199"/>
              </p:xfrm>
              <a:graphic>
                <a:graphicData uri="http://schemas.openxmlformats.org/presentationml/2006/ole">
                  <mc:AlternateContent xmlns:mc="http://schemas.openxmlformats.org/markup-compatibility/2006">
                    <mc:Choice xmlns:v="urn:schemas-microsoft-com:vml" Requires="v">
                      <p:oleObj spid="_x0000_s3095" name="" r:id="rId11" imgW="812165" imgH="203200" progId="Equation.DSMT4">
                        <p:embed/>
                      </p:oleObj>
                    </mc:Choice>
                    <mc:Fallback>
                      <p:oleObj name="" r:id="rId11" imgW="812165" imgH="203200" progId="Equation.DSMT4">
                        <p:embed/>
                        <p:pic>
                          <p:nvPicPr>
                            <p:cNvPr id="0" name="图片 3094"/>
                            <p:cNvPicPr/>
                            <p:nvPr/>
                          </p:nvPicPr>
                          <p:blipFill>
                            <a:blip r:embed="rId12"/>
                            <a:stretch>
                              <a:fillRect/>
                            </a:stretch>
                          </p:blipFill>
                          <p:spPr>
                            <a:xfrm>
                              <a:off x="3094" y="3870"/>
                              <a:ext cx="988" cy="199"/>
                            </a:xfrm>
                            <a:prstGeom prst="rect">
                              <a:avLst/>
                            </a:prstGeom>
                            <a:noFill/>
                            <a:ln w="38100">
                              <a:noFill/>
                              <a:miter/>
                            </a:ln>
                          </p:spPr>
                        </p:pic>
                      </p:oleObj>
                    </mc:Fallback>
                  </mc:AlternateContent>
                </a:graphicData>
              </a:graphic>
            </p:graphicFrame>
            <p:graphicFrame>
              <p:nvGraphicFramePr>
                <p:cNvPr id="5186" name="Object 68"/>
                <p:cNvGraphicFramePr>
                  <a:graphicFrameLocks noChangeAspect="1"/>
                </p:cNvGraphicFramePr>
                <p:nvPr/>
              </p:nvGraphicFramePr>
              <p:xfrm>
                <a:off x="4155" y="2986"/>
                <a:ext cx="433" cy="398"/>
              </p:xfrm>
              <a:graphic>
                <a:graphicData uri="http://schemas.openxmlformats.org/presentationml/2006/ole">
                  <mc:AlternateContent xmlns:mc="http://schemas.openxmlformats.org/markup-compatibility/2006">
                    <mc:Choice xmlns:v="urn:schemas-microsoft-com:vml" Requires="v">
                      <p:oleObj spid="_x0000_s3087" name="" r:id="rId13" imgW="355600" imgH="405765" progId="Equation.DSMT4">
                        <p:embed/>
                      </p:oleObj>
                    </mc:Choice>
                    <mc:Fallback>
                      <p:oleObj name="" r:id="rId13" imgW="355600" imgH="405765" progId="Equation.DSMT4">
                        <p:embed/>
                        <p:pic>
                          <p:nvPicPr>
                            <p:cNvPr id="0" name="图片 3086"/>
                            <p:cNvPicPr/>
                            <p:nvPr/>
                          </p:nvPicPr>
                          <p:blipFill>
                            <a:blip r:embed="rId14"/>
                            <a:stretch>
                              <a:fillRect/>
                            </a:stretch>
                          </p:blipFill>
                          <p:spPr>
                            <a:xfrm>
                              <a:off x="4155" y="2986"/>
                              <a:ext cx="433" cy="398"/>
                            </a:xfrm>
                            <a:prstGeom prst="rect">
                              <a:avLst/>
                            </a:prstGeom>
                            <a:noFill/>
                            <a:ln w="38100">
                              <a:noFill/>
                              <a:miter/>
                            </a:ln>
                          </p:spPr>
                        </p:pic>
                      </p:oleObj>
                    </mc:Fallback>
                  </mc:AlternateContent>
                </a:graphicData>
              </a:graphic>
            </p:graphicFrame>
            <p:graphicFrame>
              <p:nvGraphicFramePr>
                <p:cNvPr id="5187" name="Object 69"/>
                <p:cNvGraphicFramePr>
                  <a:graphicFrameLocks noChangeAspect="1"/>
                </p:cNvGraphicFramePr>
                <p:nvPr/>
              </p:nvGraphicFramePr>
              <p:xfrm>
                <a:off x="4155" y="2560"/>
                <a:ext cx="449" cy="397"/>
              </p:xfrm>
              <a:graphic>
                <a:graphicData uri="http://schemas.openxmlformats.org/presentationml/2006/ole">
                  <mc:AlternateContent xmlns:mc="http://schemas.openxmlformats.org/markup-compatibility/2006">
                    <mc:Choice xmlns:v="urn:schemas-microsoft-com:vml" Requires="v">
                      <p:oleObj spid="_x0000_s3091" name="" r:id="rId15" imgW="368300" imgH="406400" progId="Equation.DSMT4">
                        <p:embed/>
                      </p:oleObj>
                    </mc:Choice>
                    <mc:Fallback>
                      <p:oleObj name="" r:id="rId15" imgW="368300" imgH="406400" progId="Equation.DSMT4">
                        <p:embed/>
                        <p:pic>
                          <p:nvPicPr>
                            <p:cNvPr id="0" name="图片 3090"/>
                            <p:cNvPicPr/>
                            <p:nvPr/>
                          </p:nvPicPr>
                          <p:blipFill>
                            <a:blip r:embed="rId16"/>
                            <a:stretch>
                              <a:fillRect/>
                            </a:stretch>
                          </p:blipFill>
                          <p:spPr>
                            <a:xfrm>
                              <a:off x="4155" y="2560"/>
                              <a:ext cx="449" cy="397"/>
                            </a:xfrm>
                            <a:prstGeom prst="rect">
                              <a:avLst/>
                            </a:prstGeom>
                            <a:noFill/>
                            <a:ln w="38100">
                              <a:noFill/>
                              <a:miter/>
                            </a:ln>
                          </p:spPr>
                        </p:pic>
                      </p:oleObj>
                    </mc:Fallback>
                  </mc:AlternateContent>
                </a:graphicData>
              </a:graphic>
            </p:graphicFrame>
            <p:graphicFrame>
              <p:nvGraphicFramePr>
                <p:cNvPr id="5188" name="Object 70"/>
                <p:cNvGraphicFramePr>
                  <a:graphicFrameLocks noChangeAspect="1"/>
                </p:cNvGraphicFramePr>
                <p:nvPr/>
              </p:nvGraphicFramePr>
              <p:xfrm>
                <a:off x="4155" y="3382"/>
                <a:ext cx="449" cy="398"/>
              </p:xfrm>
              <a:graphic>
                <a:graphicData uri="http://schemas.openxmlformats.org/presentationml/2006/ole">
                  <mc:AlternateContent xmlns:mc="http://schemas.openxmlformats.org/markup-compatibility/2006">
                    <mc:Choice xmlns:v="urn:schemas-microsoft-com:vml" Requires="v">
                      <p:oleObj spid="_x0000_s3092" name="" r:id="rId17" imgW="368300" imgH="406400" progId="Equation.DSMT4">
                        <p:embed/>
                      </p:oleObj>
                    </mc:Choice>
                    <mc:Fallback>
                      <p:oleObj name="" r:id="rId17" imgW="368300" imgH="406400" progId="Equation.DSMT4">
                        <p:embed/>
                        <p:pic>
                          <p:nvPicPr>
                            <p:cNvPr id="0" name="图片 3091"/>
                            <p:cNvPicPr/>
                            <p:nvPr/>
                          </p:nvPicPr>
                          <p:blipFill>
                            <a:blip r:embed="rId18"/>
                            <a:stretch>
                              <a:fillRect/>
                            </a:stretch>
                          </p:blipFill>
                          <p:spPr>
                            <a:xfrm>
                              <a:off x="4155" y="3382"/>
                              <a:ext cx="449" cy="398"/>
                            </a:xfrm>
                            <a:prstGeom prst="rect">
                              <a:avLst/>
                            </a:prstGeom>
                            <a:noFill/>
                            <a:ln w="38100">
                              <a:noFill/>
                              <a:miter/>
                            </a:ln>
                          </p:spPr>
                        </p:pic>
                      </p:oleObj>
                    </mc:Fallback>
                  </mc:AlternateContent>
                </a:graphicData>
              </a:graphic>
            </p:graphicFrame>
            <p:graphicFrame>
              <p:nvGraphicFramePr>
                <p:cNvPr id="5189" name="Object 71"/>
                <p:cNvGraphicFramePr>
                  <a:graphicFrameLocks noChangeAspect="1"/>
                </p:cNvGraphicFramePr>
                <p:nvPr/>
              </p:nvGraphicFramePr>
              <p:xfrm>
                <a:off x="4155" y="2133"/>
                <a:ext cx="449" cy="398"/>
              </p:xfrm>
              <a:graphic>
                <a:graphicData uri="http://schemas.openxmlformats.org/presentationml/2006/ole">
                  <mc:AlternateContent xmlns:mc="http://schemas.openxmlformats.org/markup-compatibility/2006">
                    <mc:Choice xmlns:v="urn:schemas-microsoft-com:vml" Requires="v">
                      <p:oleObj spid="_x0000_s3090" name="" r:id="rId19" imgW="368300" imgH="406400" progId="Equation.DSMT4">
                        <p:embed/>
                      </p:oleObj>
                    </mc:Choice>
                    <mc:Fallback>
                      <p:oleObj name="" r:id="rId19" imgW="368300" imgH="406400" progId="Equation.DSMT4">
                        <p:embed/>
                        <p:pic>
                          <p:nvPicPr>
                            <p:cNvPr id="0" name="图片 3089"/>
                            <p:cNvPicPr/>
                            <p:nvPr/>
                          </p:nvPicPr>
                          <p:blipFill>
                            <a:blip r:embed="rId20"/>
                            <a:stretch>
                              <a:fillRect/>
                            </a:stretch>
                          </p:blipFill>
                          <p:spPr>
                            <a:xfrm>
                              <a:off x="4155" y="2133"/>
                              <a:ext cx="449" cy="398"/>
                            </a:xfrm>
                            <a:prstGeom prst="rect">
                              <a:avLst/>
                            </a:prstGeom>
                            <a:noFill/>
                            <a:ln w="38100">
                              <a:noFill/>
                              <a:miter/>
                            </a:ln>
                          </p:spPr>
                        </p:pic>
                      </p:oleObj>
                    </mc:Fallback>
                  </mc:AlternateContent>
                </a:graphicData>
              </a:graphic>
            </p:graphicFrame>
            <p:graphicFrame>
              <p:nvGraphicFramePr>
                <p:cNvPr id="5190" name="Object 72"/>
                <p:cNvGraphicFramePr>
                  <a:graphicFrameLocks noChangeAspect="1"/>
                </p:cNvGraphicFramePr>
                <p:nvPr/>
              </p:nvGraphicFramePr>
              <p:xfrm>
                <a:off x="4161" y="3779"/>
                <a:ext cx="449" cy="397"/>
              </p:xfrm>
              <a:graphic>
                <a:graphicData uri="http://schemas.openxmlformats.org/presentationml/2006/ole">
                  <mc:AlternateContent xmlns:mc="http://schemas.openxmlformats.org/markup-compatibility/2006">
                    <mc:Choice xmlns:v="urn:schemas-microsoft-com:vml" Requires="v">
                      <p:oleObj spid="_x0000_s3093" name="" r:id="rId21" imgW="368300" imgH="406400" progId="Equation.DSMT4">
                        <p:embed/>
                      </p:oleObj>
                    </mc:Choice>
                    <mc:Fallback>
                      <p:oleObj name="" r:id="rId21" imgW="368300" imgH="406400" progId="Equation.DSMT4">
                        <p:embed/>
                        <p:pic>
                          <p:nvPicPr>
                            <p:cNvPr id="0" name="图片 3092"/>
                            <p:cNvPicPr/>
                            <p:nvPr/>
                          </p:nvPicPr>
                          <p:blipFill>
                            <a:blip r:embed="rId22"/>
                            <a:stretch>
                              <a:fillRect/>
                            </a:stretch>
                          </p:blipFill>
                          <p:spPr>
                            <a:xfrm>
                              <a:off x="4161" y="3779"/>
                              <a:ext cx="449" cy="397"/>
                            </a:xfrm>
                            <a:prstGeom prst="rect">
                              <a:avLst/>
                            </a:prstGeom>
                            <a:noFill/>
                            <a:ln w="38100">
                              <a:noFill/>
                              <a:miter/>
                            </a:ln>
                          </p:spPr>
                        </p:pic>
                      </p:oleObj>
                    </mc:Fallback>
                  </mc:AlternateContent>
                </a:graphicData>
              </a:graphic>
            </p:graphicFrame>
          </p:grpSp>
          <p:grpSp>
            <p:nvGrpSpPr>
              <p:cNvPr id="5191" name="Group 73"/>
              <p:cNvGrpSpPr/>
              <p:nvPr/>
            </p:nvGrpSpPr>
            <p:grpSpPr>
              <a:xfrm>
                <a:off x="1311275" y="1645588"/>
                <a:ext cx="212725" cy="3205162"/>
                <a:chOff x="1358" y="672"/>
                <a:chExt cx="178" cy="3408"/>
              </a:xfrm>
            </p:grpSpPr>
            <p:grpSp>
              <p:nvGrpSpPr>
                <p:cNvPr id="5192" name="Group 74"/>
                <p:cNvGrpSpPr/>
                <p:nvPr/>
              </p:nvGrpSpPr>
              <p:grpSpPr>
                <a:xfrm>
                  <a:off x="1440" y="1302"/>
                  <a:ext cx="48" cy="2778"/>
                  <a:chOff x="3216" y="1776"/>
                  <a:chExt cx="48" cy="1968"/>
                </a:xfrm>
              </p:grpSpPr>
              <p:sp>
                <p:nvSpPr>
                  <p:cNvPr id="5193" name="Rectangle 75"/>
                  <p:cNvSpPr/>
                  <p:nvPr/>
                </p:nvSpPr>
                <p:spPr>
                  <a:xfrm>
                    <a:off x="3216" y="1776"/>
                    <a:ext cx="48" cy="624"/>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5194" name="Rectangle 76"/>
                  <p:cNvSpPr/>
                  <p:nvPr/>
                </p:nvSpPr>
                <p:spPr>
                  <a:xfrm>
                    <a:off x="3216" y="2467"/>
                    <a:ext cx="48" cy="509"/>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p>
                    <a:endParaRPr lang="zh-CN" altLang="en-US" sz="1350" dirty="0">
                      <a:latin typeface="Arial" panose="020B0604020202020204" pitchFamily="34" charset="0"/>
                      <a:ea typeface="宋体" panose="02010600030101010101" pitchFamily="2" charset="-122"/>
                    </a:endParaRPr>
                  </a:p>
                </p:txBody>
              </p:sp>
              <p:sp>
                <p:nvSpPr>
                  <p:cNvPr id="5195" name="Rectangle 77"/>
                  <p:cNvSpPr/>
                  <p:nvPr/>
                </p:nvSpPr>
                <p:spPr>
                  <a:xfrm>
                    <a:off x="3216" y="3072"/>
                    <a:ext cx="48" cy="672"/>
                  </a:xfrm>
                  <a:prstGeom prst="rect">
                    <a:avLst/>
                  </a:prstGeom>
                  <a:solidFill>
                    <a:schemeClr val="accent1"/>
                  </a:solidFill>
                  <a:ln w="12700" cap="flat" cmpd="sng">
                    <a:solidFill>
                      <a:schemeClr val="tx1"/>
                    </a:solidFill>
                    <a:prstDash val="solid"/>
                    <a:miter/>
                    <a:headEnd type="none" w="med" len="med"/>
                    <a:tailEnd type="none" w="med" len="med"/>
                  </a:ln>
                </p:spPr>
                <p:txBody>
                  <a:bodyPr wrap="none" anchor="ctr"/>
                  <a:p>
                    <a:endParaRPr lang="zh-CN" altLang="en-US" sz="1350" dirty="0">
                      <a:latin typeface="Arial" panose="020B0604020202020204" pitchFamily="34" charset="0"/>
                      <a:ea typeface="宋体" panose="02010600030101010101" pitchFamily="2" charset="-122"/>
                    </a:endParaRPr>
                  </a:p>
                </p:txBody>
              </p:sp>
            </p:grpSp>
            <p:sp>
              <p:nvSpPr>
                <p:cNvPr id="5196" name="WordArt 78"/>
                <p:cNvSpPr>
                  <a:spLocks noTextEdit="1"/>
                </p:cNvSpPr>
                <p:nvPr/>
              </p:nvSpPr>
              <p:spPr>
                <a:xfrm rot="5400000">
                  <a:off x="1228" y="802"/>
                  <a:ext cx="438" cy="178"/>
                </a:xfrm>
                <a:prstGeom prst="rect">
                  <a:avLst/>
                </a:prstGeom>
              </p:spPr>
              <p:txBody>
                <a:bodyPr vert="eaVert" wrap="none" fromWordArt="1">
                  <a:prstTxWarp prst="textPlain">
                    <a:avLst>
                      <a:gd name="adj" fmla="val 50000"/>
                    </a:avLst>
                  </a:prstTxWarp>
                  <a:normAutofit fontScale="30000"/>
                </a:bodyPr>
                <a:p>
                  <a:pPr algn="ctr"/>
                  <a:r>
                    <a:rPr lang="zh-CN" altLang="en-US" sz="2700" b="1">
                      <a:ln w="9525" cap="flat" cmpd="sng">
                        <a:solidFill>
                          <a:srgbClr val="000000"/>
                        </a:solidFill>
                        <a:prstDash val="solid"/>
                        <a:round/>
                        <a:headEnd type="none" w="med" len="med"/>
                        <a:tailEnd type="none" w="med" len="med"/>
                      </a:ln>
                      <a:solidFill>
                        <a:srgbClr val="FFFFFF"/>
                      </a:solidFill>
                      <a:latin typeface="华文中宋" charset="0"/>
                      <a:ea typeface="华文中宋" charset="0"/>
                    </a:rPr>
                    <a:t>双缝</a:t>
                  </a:r>
                  <a:endParaRPr lang="zh-CN" altLang="en-US" sz="2700" b="1">
                    <a:ln w="9525" cap="flat" cmpd="sng">
                      <a:solidFill>
                        <a:srgbClr val="000000"/>
                      </a:solidFill>
                      <a:prstDash val="solid"/>
                      <a:round/>
                      <a:headEnd type="none" w="med" len="med"/>
                      <a:tailEnd type="none" w="med" len="med"/>
                    </a:ln>
                    <a:solidFill>
                      <a:srgbClr val="FFFFFF"/>
                    </a:solidFill>
                    <a:latin typeface="华文中宋" charset="0"/>
                    <a:ea typeface="华文中宋" charset="0"/>
                  </a:endParaRPr>
                </a:p>
              </p:txBody>
            </p:sp>
          </p:grpSp>
        </p:grpSp>
      </p:grpSp>
      <p:grpSp>
        <p:nvGrpSpPr>
          <p:cNvPr id="5197" name="Group 114"/>
          <p:cNvGrpSpPr/>
          <p:nvPr/>
        </p:nvGrpSpPr>
        <p:grpSpPr>
          <a:xfrm>
            <a:off x="5416154" y="1358504"/>
            <a:ext cx="2514600" cy="3086100"/>
            <a:chOff x="3648" y="1728"/>
            <a:chExt cx="2112" cy="2592"/>
          </a:xfrm>
        </p:grpSpPr>
        <p:pic>
          <p:nvPicPr>
            <p:cNvPr id="5198" name="Picture 113"/>
            <p:cNvPicPr>
              <a:picLocks noChangeAspect="1"/>
            </p:cNvPicPr>
            <p:nvPr/>
          </p:nvPicPr>
          <p:blipFill>
            <a:blip r:embed="rId23">
              <a:lum bright="-47995" contrast="66000"/>
            </a:blip>
            <a:stretch>
              <a:fillRect/>
            </a:stretch>
          </p:blipFill>
          <p:spPr>
            <a:xfrm>
              <a:off x="3648" y="1728"/>
              <a:ext cx="1872" cy="1488"/>
            </a:xfrm>
            <a:prstGeom prst="rect">
              <a:avLst/>
            </a:prstGeom>
            <a:noFill/>
            <a:ln w="9525">
              <a:noFill/>
            </a:ln>
          </p:spPr>
        </p:pic>
        <p:grpSp>
          <p:nvGrpSpPr>
            <p:cNvPr id="5199" name="Group 110"/>
            <p:cNvGrpSpPr/>
            <p:nvPr/>
          </p:nvGrpSpPr>
          <p:grpSpPr>
            <a:xfrm>
              <a:off x="3696" y="3180"/>
              <a:ext cx="2064" cy="1140"/>
              <a:chOff x="3696" y="3078"/>
              <a:chExt cx="2064" cy="1140"/>
            </a:xfrm>
          </p:grpSpPr>
          <p:graphicFrame>
            <p:nvGraphicFramePr>
              <p:cNvPr id="5200" name="Object 111"/>
              <p:cNvGraphicFramePr>
                <a:graphicFrameLocks noChangeAspect="1"/>
              </p:cNvGraphicFramePr>
              <p:nvPr/>
            </p:nvGraphicFramePr>
            <p:xfrm>
              <a:off x="3696" y="3078"/>
              <a:ext cx="1680" cy="618"/>
            </p:xfrm>
            <a:graphic>
              <a:graphicData uri="http://schemas.openxmlformats.org/presentationml/2006/ole">
                <mc:AlternateContent xmlns:mc="http://schemas.openxmlformats.org/markup-compatibility/2006">
                  <mc:Choice xmlns:v="urn:schemas-microsoft-com:vml" Requires="v">
                    <p:oleObj spid="_x0000_s3098" name="" r:id="rId24" imgW="1231265" imgH="406400" progId="Equation.DSMT4">
                      <p:embed/>
                    </p:oleObj>
                  </mc:Choice>
                  <mc:Fallback>
                    <p:oleObj name="" r:id="rId24" imgW="1231265" imgH="406400" progId="Equation.DSMT4">
                      <p:embed/>
                      <p:pic>
                        <p:nvPicPr>
                          <p:cNvPr id="0" name="图片 3097"/>
                          <p:cNvPicPr/>
                          <p:nvPr/>
                        </p:nvPicPr>
                        <p:blipFill>
                          <a:blip r:embed="rId25"/>
                          <a:stretch>
                            <a:fillRect/>
                          </a:stretch>
                        </p:blipFill>
                        <p:spPr>
                          <a:xfrm>
                            <a:off x="3696" y="3078"/>
                            <a:ext cx="1680" cy="618"/>
                          </a:xfrm>
                          <a:prstGeom prst="rect">
                            <a:avLst/>
                          </a:prstGeom>
                          <a:noFill/>
                          <a:ln w="38100">
                            <a:noFill/>
                            <a:miter/>
                          </a:ln>
                        </p:spPr>
                      </p:pic>
                    </p:oleObj>
                  </mc:Fallback>
                </mc:AlternateContent>
              </a:graphicData>
            </a:graphic>
          </p:graphicFrame>
          <p:graphicFrame>
            <p:nvGraphicFramePr>
              <p:cNvPr id="5201" name="Object 112"/>
              <p:cNvGraphicFramePr>
                <a:graphicFrameLocks noChangeAspect="1"/>
              </p:cNvGraphicFramePr>
              <p:nvPr/>
            </p:nvGraphicFramePr>
            <p:xfrm>
              <a:off x="3711" y="3600"/>
              <a:ext cx="2049" cy="618"/>
            </p:xfrm>
            <a:graphic>
              <a:graphicData uri="http://schemas.openxmlformats.org/presentationml/2006/ole">
                <mc:AlternateContent xmlns:mc="http://schemas.openxmlformats.org/markup-compatibility/2006">
                  <mc:Choice xmlns:v="urn:schemas-microsoft-com:vml" Requires="v">
                    <p:oleObj spid="_x0000_s3097" name="" r:id="rId26" imgW="1536065" imgH="406400" progId="Equation.DSMT4">
                      <p:embed/>
                    </p:oleObj>
                  </mc:Choice>
                  <mc:Fallback>
                    <p:oleObj name="" r:id="rId26" imgW="1536065" imgH="406400" progId="Equation.DSMT4">
                      <p:embed/>
                      <p:pic>
                        <p:nvPicPr>
                          <p:cNvPr id="0" name="图片 3096"/>
                          <p:cNvPicPr/>
                          <p:nvPr/>
                        </p:nvPicPr>
                        <p:blipFill>
                          <a:blip r:embed="rId27"/>
                          <a:stretch>
                            <a:fillRect/>
                          </a:stretch>
                        </p:blipFill>
                        <p:spPr>
                          <a:xfrm>
                            <a:off x="3711" y="3600"/>
                            <a:ext cx="2049" cy="618"/>
                          </a:xfrm>
                          <a:prstGeom prst="rect">
                            <a:avLst/>
                          </a:prstGeom>
                          <a:noFill/>
                          <a:ln w="38100">
                            <a:noFill/>
                            <a:miter/>
                          </a:ln>
                        </p:spPr>
                      </p:pic>
                    </p:oleObj>
                  </mc:Fallback>
                </mc:AlternateContent>
              </a:graphicData>
            </a:graphic>
          </p:graphicFrame>
        </p:grpSp>
      </p:grpSp>
      <p:sp>
        <p:nvSpPr>
          <p:cNvPr id="5202" name="TextBox 82"/>
          <p:cNvSpPr txBox="1"/>
          <p:nvPr/>
        </p:nvSpPr>
        <p:spPr>
          <a:xfrm>
            <a:off x="1309688" y="436960"/>
            <a:ext cx="6659880" cy="553085"/>
          </a:xfrm>
          <a:prstGeom prst="rect">
            <a:avLst/>
          </a:prstGeom>
          <a:noFill/>
          <a:ln w="9525">
            <a:noFill/>
          </a:ln>
        </p:spPr>
        <p:txBody>
          <a:bodyPr wrap="none" anchor="t">
            <a:spAutoFit/>
          </a:bodyPr>
          <a:p>
            <a:r>
              <a:rPr lang="zh-CN" altLang="en-US" sz="3000" dirty="0">
                <a:latin typeface="隶书" pitchFamily="49" charset="-122"/>
                <a:ea typeface="隶书" pitchFamily="49" charset="-122"/>
              </a:rPr>
              <a:t>问题：出现亮、暗条纹的条件是什么？</a:t>
            </a:r>
            <a:endParaRPr lang="zh-CN" altLang="en-US" sz="3000" dirty="0">
              <a:latin typeface="隶书" pitchFamily="49" charset="-122"/>
              <a:ea typeface="隶书"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1" name="Group 60"/>
          <p:cNvGrpSpPr/>
          <p:nvPr/>
        </p:nvGrpSpPr>
        <p:grpSpPr bwMode="auto">
          <a:xfrm>
            <a:off x="1534795" y="1483995"/>
            <a:ext cx="5386705" cy="1080135"/>
            <a:chOff x="200" y="2763"/>
            <a:chExt cx="5531" cy="1136"/>
          </a:xfrm>
        </p:grpSpPr>
        <p:grpSp>
          <p:nvGrpSpPr>
            <p:cNvPr id="10242" name="Group 5"/>
            <p:cNvGrpSpPr/>
            <p:nvPr/>
          </p:nvGrpSpPr>
          <p:grpSpPr bwMode="auto">
            <a:xfrm>
              <a:off x="4014" y="3470"/>
              <a:ext cx="109" cy="213"/>
              <a:chOff x="8514" y="12634"/>
              <a:chExt cx="101" cy="291"/>
            </a:xfrm>
          </p:grpSpPr>
          <p:sp>
            <p:nvSpPr>
              <p:cNvPr id="58" name="Rectangle 6"/>
              <p:cNvSpPr>
                <a:spLocks noChangeArrowheads="1"/>
              </p:cNvSpPr>
              <p:nvPr/>
            </p:nvSpPr>
            <p:spPr bwMode="auto">
              <a:xfrm>
                <a:off x="8526" y="12630"/>
                <a:ext cx="68" cy="287"/>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59" name="Rectangle 7"/>
              <p:cNvSpPr>
                <a:spLocks noChangeArrowheads="1"/>
              </p:cNvSpPr>
              <p:nvPr/>
            </p:nvSpPr>
            <p:spPr bwMode="auto">
              <a:xfrm>
                <a:off x="8512" y="12874"/>
                <a:ext cx="103" cy="51"/>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grpSp>
        <p:grpSp>
          <p:nvGrpSpPr>
            <p:cNvPr id="10245" name="Group 8"/>
            <p:cNvGrpSpPr/>
            <p:nvPr/>
          </p:nvGrpSpPr>
          <p:grpSpPr bwMode="auto">
            <a:xfrm>
              <a:off x="2679" y="3470"/>
              <a:ext cx="109" cy="213"/>
              <a:chOff x="8514" y="12634"/>
              <a:chExt cx="101" cy="291"/>
            </a:xfrm>
          </p:grpSpPr>
          <p:sp>
            <p:nvSpPr>
              <p:cNvPr id="56" name="Rectangle 9"/>
              <p:cNvSpPr>
                <a:spLocks noChangeArrowheads="1"/>
              </p:cNvSpPr>
              <p:nvPr/>
            </p:nvSpPr>
            <p:spPr bwMode="auto">
              <a:xfrm>
                <a:off x="8528" y="12630"/>
                <a:ext cx="68" cy="287"/>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57" name="Rectangle 10"/>
              <p:cNvSpPr>
                <a:spLocks noChangeArrowheads="1"/>
              </p:cNvSpPr>
              <p:nvPr/>
            </p:nvSpPr>
            <p:spPr bwMode="auto">
              <a:xfrm>
                <a:off x="8514" y="12874"/>
                <a:ext cx="103" cy="51"/>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grpSp>
        <p:sp>
          <p:nvSpPr>
            <p:cNvPr id="7" name="Rectangle 11"/>
            <p:cNvSpPr>
              <a:spLocks noChangeArrowheads="1"/>
            </p:cNvSpPr>
            <p:nvPr/>
          </p:nvSpPr>
          <p:spPr bwMode="auto">
            <a:xfrm>
              <a:off x="395" y="3672"/>
              <a:ext cx="3793" cy="36"/>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grpSp>
          <p:nvGrpSpPr>
            <p:cNvPr id="10249" name="Group 12"/>
            <p:cNvGrpSpPr/>
            <p:nvPr/>
          </p:nvGrpSpPr>
          <p:grpSpPr bwMode="auto">
            <a:xfrm>
              <a:off x="985" y="3195"/>
              <a:ext cx="109" cy="465"/>
              <a:chOff x="3450" y="11199"/>
              <a:chExt cx="136" cy="712"/>
            </a:xfrm>
          </p:grpSpPr>
          <p:grpSp>
            <p:nvGrpSpPr>
              <p:cNvPr id="10250" name="Group 13"/>
              <p:cNvGrpSpPr/>
              <p:nvPr/>
            </p:nvGrpSpPr>
            <p:grpSpPr bwMode="auto">
              <a:xfrm>
                <a:off x="3450" y="11594"/>
                <a:ext cx="136" cy="317"/>
                <a:chOff x="8514" y="12634"/>
                <a:chExt cx="101" cy="291"/>
              </a:xfrm>
            </p:grpSpPr>
            <p:sp>
              <p:nvSpPr>
                <p:cNvPr id="54" name="Rectangle 14"/>
                <p:cNvSpPr>
                  <a:spLocks noChangeArrowheads="1"/>
                </p:cNvSpPr>
                <p:nvPr/>
              </p:nvSpPr>
              <p:spPr bwMode="auto">
                <a:xfrm>
                  <a:off x="8526" y="12634"/>
                  <a:ext cx="68" cy="280"/>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55" name="Rectangle 15"/>
                <p:cNvSpPr>
                  <a:spLocks noChangeArrowheads="1"/>
                </p:cNvSpPr>
                <p:nvPr/>
              </p:nvSpPr>
              <p:spPr bwMode="auto">
                <a:xfrm>
                  <a:off x="8512" y="12874"/>
                  <a:ext cx="103" cy="51"/>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grpSp>
          <p:sp>
            <p:nvSpPr>
              <p:cNvPr id="53" name="Oval 16"/>
              <p:cNvSpPr>
                <a:spLocks noChangeArrowheads="1"/>
              </p:cNvSpPr>
              <p:nvPr/>
            </p:nvSpPr>
            <p:spPr bwMode="auto">
              <a:xfrm>
                <a:off x="3482" y="11199"/>
                <a:ext cx="78" cy="391"/>
              </a:xfrm>
              <a:prstGeom prst="ellipse">
                <a:avLst/>
              </a:prstGeom>
              <a:solidFill>
                <a:srgbClr val="FFFFFF"/>
              </a:solidFill>
              <a:ln w="9525">
                <a:solidFill>
                  <a:srgbClr val="000000"/>
                </a:solidFill>
                <a:round/>
              </a:ln>
            </p:spPr>
            <p:txBody>
              <a:bodyPr/>
              <a:lstStyle/>
              <a:p>
                <a:pPr eaLnBrk="0" hangingPunct="0">
                  <a:defRPr/>
                </a:pPr>
                <a:endParaRPr lang="zh-CN" altLang="en-US" sz="875"/>
              </a:p>
            </p:txBody>
          </p:sp>
        </p:grpSp>
        <p:grpSp>
          <p:nvGrpSpPr>
            <p:cNvPr id="10254" name="Group 17"/>
            <p:cNvGrpSpPr/>
            <p:nvPr/>
          </p:nvGrpSpPr>
          <p:grpSpPr bwMode="auto">
            <a:xfrm>
              <a:off x="1501" y="3212"/>
              <a:ext cx="109" cy="454"/>
              <a:chOff x="3774" y="11209"/>
              <a:chExt cx="136" cy="677"/>
            </a:xfrm>
          </p:grpSpPr>
          <p:grpSp>
            <p:nvGrpSpPr>
              <p:cNvPr id="10255" name="Group 18"/>
              <p:cNvGrpSpPr/>
              <p:nvPr/>
            </p:nvGrpSpPr>
            <p:grpSpPr bwMode="auto">
              <a:xfrm>
                <a:off x="3774" y="11549"/>
                <a:ext cx="136" cy="337"/>
                <a:chOff x="8514" y="12634"/>
                <a:chExt cx="101" cy="291"/>
              </a:xfrm>
            </p:grpSpPr>
            <p:sp>
              <p:nvSpPr>
                <p:cNvPr id="50" name="Rectangle 19"/>
                <p:cNvSpPr>
                  <a:spLocks noChangeArrowheads="1"/>
                </p:cNvSpPr>
                <p:nvPr/>
              </p:nvSpPr>
              <p:spPr bwMode="auto">
                <a:xfrm>
                  <a:off x="8524" y="12632"/>
                  <a:ext cx="68" cy="284"/>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51" name="Rectangle 20"/>
                <p:cNvSpPr>
                  <a:spLocks noChangeArrowheads="1"/>
                </p:cNvSpPr>
                <p:nvPr/>
              </p:nvSpPr>
              <p:spPr bwMode="auto">
                <a:xfrm>
                  <a:off x="8510" y="12873"/>
                  <a:ext cx="103" cy="52"/>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grpSp>
          <p:grpSp>
            <p:nvGrpSpPr>
              <p:cNvPr id="10258" name="Group 21"/>
              <p:cNvGrpSpPr/>
              <p:nvPr/>
            </p:nvGrpSpPr>
            <p:grpSpPr bwMode="auto">
              <a:xfrm>
                <a:off x="3819" y="11209"/>
                <a:ext cx="45" cy="348"/>
                <a:chOff x="3819" y="11209"/>
                <a:chExt cx="45" cy="348"/>
              </a:xfrm>
            </p:grpSpPr>
            <p:sp>
              <p:nvSpPr>
                <p:cNvPr id="47" name="Rectangle 22"/>
                <p:cNvSpPr>
                  <a:spLocks noChangeArrowheads="1"/>
                </p:cNvSpPr>
                <p:nvPr/>
              </p:nvSpPr>
              <p:spPr bwMode="auto">
                <a:xfrm>
                  <a:off x="3825" y="11231"/>
                  <a:ext cx="31" cy="105"/>
                </a:xfrm>
                <a:prstGeom prst="rect">
                  <a:avLst/>
                </a:prstGeom>
                <a:solidFill>
                  <a:srgbClr val="808080"/>
                </a:solidFill>
                <a:ln w="9525">
                  <a:solidFill>
                    <a:srgbClr val="000000"/>
                  </a:solidFill>
                  <a:miter lim="800000"/>
                </a:ln>
              </p:spPr>
              <p:txBody>
                <a:bodyPr/>
                <a:lstStyle/>
                <a:p>
                  <a:pPr eaLnBrk="0" hangingPunct="0">
                    <a:defRPr/>
                  </a:pPr>
                  <a:endParaRPr lang="zh-CN" altLang="en-US" sz="875"/>
                </a:p>
              </p:txBody>
            </p:sp>
            <p:sp>
              <p:nvSpPr>
                <p:cNvPr id="48" name="Rectangle 23"/>
                <p:cNvSpPr>
                  <a:spLocks noChangeArrowheads="1"/>
                </p:cNvSpPr>
                <p:nvPr/>
              </p:nvSpPr>
              <p:spPr bwMode="auto">
                <a:xfrm>
                  <a:off x="3825" y="11455"/>
                  <a:ext cx="31" cy="106"/>
                </a:xfrm>
                <a:prstGeom prst="rect">
                  <a:avLst/>
                </a:prstGeom>
                <a:solidFill>
                  <a:srgbClr val="808080"/>
                </a:solidFill>
                <a:ln w="9525">
                  <a:solidFill>
                    <a:srgbClr val="000000"/>
                  </a:solidFill>
                  <a:miter lim="800000"/>
                </a:ln>
              </p:spPr>
              <p:txBody>
                <a:bodyPr/>
                <a:lstStyle/>
                <a:p>
                  <a:pPr eaLnBrk="0" hangingPunct="0">
                    <a:defRPr/>
                  </a:pPr>
                  <a:endParaRPr lang="zh-CN" altLang="en-US" sz="875"/>
                </a:p>
              </p:txBody>
            </p:sp>
            <p:sp>
              <p:nvSpPr>
                <p:cNvPr id="49" name="Rectangle 24"/>
                <p:cNvSpPr>
                  <a:spLocks noChangeArrowheads="1"/>
                </p:cNvSpPr>
                <p:nvPr/>
              </p:nvSpPr>
              <p:spPr bwMode="auto">
                <a:xfrm>
                  <a:off x="3818" y="11201"/>
                  <a:ext cx="45" cy="319"/>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zh-CN" altLang="en-US" sz="875"/>
                </a:p>
              </p:txBody>
            </p:sp>
          </p:grpSp>
        </p:grpSp>
        <p:grpSp>
          <p:nvGrpSpPr>
            <p:cNvPr id="10262" name="Group 25"/>
            <p:cNvGrpSpPr/>
            <p:nvPr/>
          </p:nvGrpSpPr>
          <p:grpSpPr bwMode="auto">
            <a:xfrm>
              <a:off x="468" y="3268"/>
              <a:ext cx="125" cy="402"/>
              <a:chOff x="2790" y="11308"/>
              <a:chExt cx="156" cy="598"/>
            </a:xfrm>
          </p:grpSpPr>
          <p:sp>
            <p:nvSpPr>
              <p:cNvPr id="40" name="Oval 26"/>
              <p:cNvSpPr>
                <a:spLocks noChangeArrowheads="1"/>
              </p:cNvSpPr>
              <p:nvPr/>
            </p:nvSpPr>
            <p:spPr bwMode="auto">
              <a:xfrm>
                <a:off x="2790" y="11308"/>
                <a:ext cx="156" cy="197"/>
              </a:xfrm>
              <a:prstGeom prst="ellipse">
                <a:avLst/>
              </a:prstGeom>
              <a:solidFill>
                <a:srgbClr val="FFFFFF"/>
              </a:solidFill>
              <a:ln w="9525">
                <a:solidFill>
                  <a:srgbClr val="000000"/>
                </a:solidFill>
                <a:round/>
              </a:ln>
            </p:spPr>
            <p:txBody>
              <a:bodyPr/>
              <a:lstStyle/>
              <a:p>
                <a:pPr eaLnBrk="0" hangingPunct="0">
                  <a:defRPr/>
                </a:pPr>
                <a:endParaRPr lang="zh-CN" altLang="en-US" sz="875"/>
              </a:p>
            </p:txBody>
          </p:sp>
          <p:grpSp>
            <p:nvGrpSpPr>
              <p:cNvPr id="10264" name="Group 27"/>
              <p:cNvGrpSpPr/>
              <p:nvPr/>
            </p:nvGrpSpPr>
            <p:grpSpPr bwMode="auto">
              <a:xfrm>
                <a:off x="2797" y="11489"/>
                <a:ext cx="136" cy="417"/>
                <a:chOff x="8514" y="12634"/>
                <a:chExt cx="101" cy="291"/>
              </a:xfrm>
            </p:grpSpPr>
            <p:sp>
              <p:nvSpPr>
                <p:cNvPr id="43" name="Rectangle 28"/>
                <p:cNvSpPr>
                  <a:spLocks noChangeArrowheads="1"/>
                </p:cNvSpPr>
                <p:nvPr/>
              </p:nvSpPr>
              <p:spPr bwMode="auto">
                <a:xfrm>
                  <a:off x="8528" y="12634"/>
                  <a:ext cx="68" cy="281"/>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44" name="Rectangle 29"/>
                <p:cNvSpPr>
                  <a:spLocks noChangeArrowheads="1"/>
                </p:cNvSpPr>
                <p:nvPr/>
              </p:nvSpPr>
              <p:spPr bwMode="auto">
                <a:xfrm>
                  <a:off x="8514" y="12874"/>
                  <a:ext cx="103" cy="51"/>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grpSp>
          <p:sp>
            <p:nvSpPr>
              <p:cNvPr id="42" name="Freeform 30"/>
              <p:cNvSpPr/>
              <p:nvPr/>
            </p:nvSpPr>
            <p:spPr bwMode="auto">
              <a:xfrm>
                <a:off x="2831" y="11378"/>
                <a:ext cx="71" cy="47"/>
              </a:xfrm>
              <a:custGeom>
                <a:avLst/>
                <a:gdLst>
                  <a:gd name="T0" fmla="*/ 0 w 420"/>
                  <a:gd name="T1" fmla="*/ 155 h 155"/>
                  <a:gd name="T2" fmla="*/ 105 w 420"/>
                  <a:gd name="T3" fmla="*/ 0 h 155"/>
                  <a:gd name="T4" fmla="*/ 210 w 420"/>
                  <a:gd name="T5" fmla="*/ 155 h 155"/>
                  <a:gd name="T6" fmla="*/ 315 w 420"/>
                  <a:gd name="T7" fmla="*/ 0 h 155"/>
                  <a:gd name="T8" fmla="*/ 420 w 420"/>
                  <a:gd name="T9" fmla="*/ 155 h 155"/>
                </a:gdLst>
                <a:ahLst/>
                <a:cxnLst>
                  <a:cxn ang="0">
                    <a:pos x="T0" y="T1"/>
                  </a:cxn>
                  <a:cxn ang="0">
                    <a:pos x="T2" y="T3"/>
                  </a:cxn>
                  <a:cxn ang="0">
                    <a:pos x="T4" y="T5"/>
                  </a:cxn>
                  <a:cxn ang="0">
                    <a:pos x="T6" y="T7"/>
                  </a:cxn>
                  <a:cxn ang="0">
                    <a:pos x="T8" y="T9"/>
                  </a:cxn>
                </a:cxnLst>
                <a:rect l="0" t="0" r="r" b="b"/>
                <a:pathLst>
                  <a:path w="420" h="155">
                    <a:moveTo>
                      <a:pt x="0" y="155"/>
                    </a:moveTo>
                    <a:lnTo>
                      <a:pt x="105" y="0"/>
                    </a:lnTo>
                    <a:lnTo>
                      <a:pt x="210" y="155"/>
                    </a:lnTo>
                    <a:lnTo>
                      <a:pt x="315" y="0"/>
                    </a:lnTo>
                    <a:lnTo>
                      <a:pt x="420" y="155"/>
                    </a:lnTo>
                  </a:path>
                </a:pathLst>
              </a:cu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eaLnBrk="0" hangingPunct="0">
                  <a:defRPr/>
                </a:pPr>
                <a:endParaRPr lang="zh-CN" altLang="en-US" sz="875"/>
              </a:p>
            </p:txBody>
          </p:sp>
        </p:grpSp>
        <p:grpSp>
          <p:nvGrpSpPr>
            <p:cNvPr id="10268" name="Group 59"/>
            <p:cNvGrpSpPr/>
            <p:nvPr/>
          </p:nvGrpSpPr>
          <p:grpSpPr bwMode="auto">
            <a:xfrm>
              <a:off x="2043" y="3192"/>
              <a:ext cx="2973" cy="278"/>
              <a:chOff x="2043" y="3192"/>
              <a:chExt cx="2973" cy="278"/>
            </a:xfrm>
          </p:grpSpPr>
          <p:grpSp>
            <p:nvGrpSpPr>
              <p:cNvPr id="10269" name="Group 58"/>
              <p:cNvGrpSpPr/>
              <p:nvPr/>
            </p:nvGrpSpPr>
            <p:grpSpPr bwMode="auto">
              <a:xfrm>
                <a:off x="2043" y="3204"/>
                <a:ext cx="360" cy="261"/>
                <a:chOff x="2043" y="3204"/>
                <a:chExt cx="360" cy="261"/>
              </a:xfrm>
            </p:grpSpPr>
            <p:grpSp>
              <p:nvGrpSpPr>
                <p:cNvPr id="10270" name="Group 31"/>
                <p:cNvGrpSpPr/>
                <p:nvPr/>
              </p:nvGrpSpPr>
              <p:grpSpPr bwMode="auto">
                <a:xfrm>
                  <a:off x="2043" y="3204"/>
                  <a:ext cx="24" cy="261"/>
                  <a:chOff x="6438" y="12309"/>
                  <a:chExt cx="21" cy="320"/>
                </a:xfrm>
              </p:grpSpPr>
              <p:sp>
                <p:nvSpPr>
                  <p:cNvPr id="38" name="Rectangle 32"/>
                  <p:cNvSpPr>
                    <a:spLocks noChangeArrowheads="1"/>
                  </p:cNvSpPr>
                  <p:nvPr/>
                </p:nvSpPr>
                <p:spPr bwMode="auto">
                  <a:xfrm>
                    <a:off x="6436" y="12317"/>
                    <a:ext cx="21" cy="124"/>
                  </a:xfrm>
                  <a:prstGeom prst="rect">
                    <a:avLst/>
                  </a:prstGeom>
                  <a:solidFill>
                    <a:srgbClr val="808080"/>
                  </a:solidFill>
                  <a:ln w="9525">
                    <a:solidFill>
                      <a:srgbClr val="000000"/>
                    </a:solidFill>
                    <a:miter lim="800000"/>
                  </a:ln>
                </p:spPr>
                <p:txBody>
                  <a:bodyPr/>
                  <a:lstStyle/>
                  <a:p>
                    <a:pPr eaLnBrk="0" hangingPunct="0">
                      <a:defRPr/>
                    </a:pPr>
                    <a:endParaRPr lang="zh-CN" altLang="en-US" sz="875"/>
                  </a:p>
                </p:txBody>
              </p:sp>
              <p:sp>
                <p:nvSpPr>
                  <p:cNvPr id="39" name="Rectangle 33"/>
                  <p:cNvSpPr>
                    <a:spLocks noChangeArrowheads="1"/>
                  </p:cNvSpPr>
                  <p:nvPr/>
                </p:nvSpPr>
                <p:spPr bwMode="auto">
                  <a:xfrm>
                    <a:off x="6436" y="12498"/>
                    <a:ext cx="21" cy="131"/>
                  </a:xfrm>
                  <a:prstGeom prst="rect">
                    <a:avLst/>
                  </a:prstGeom>
                  <a:solidFill>
                    <a:srgbClr val="808080"/>
                  </a:solidFill>
                  <a:ln w="9525">
                    <a:solidFill>
                      <a:srgbClr val="000000"/>
                    </a:solidFill>
                    <a:miter lim="800000"/>
                  </a:ln>
                </p:spPr>
                <p:txBody>
                  <a:bodyPr/>
                  <a:lstStyle/>
                  <a:p>
                    <a:pPr eaLnBrk="0" hangingPunct="0">
                      <a:defRPr/>
                    </a:pPr>
                    <a:endParaRPr lang="zh-CN" altLang="en-US" sz="875"/>
                  </a:p>
                </p:txBody>
              </p:sp>
            </p:grpSp>
            <p:sp>
              <p:nvSpPr>
                <p:cNvPr id="36" name="Line 34"/>
                <p:cNvSpPr>
                  <a:spLocks noChangeShapeType="1"/>
                </p:cNvSpPr>
                <p:nvPr/>
              </p:nvSpPr>
              <p:spPr bwMode="auto">
                <a:xfrm>
                  <a:off x="2071" y="3241"/>
                  <a:ext cx="33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37" name="Line 35"/>
                <p:cNvSpPr>
                  <a:spLocks noChangeShapeType="1"/>
                </p:cNvSpPr>
                <p:nvPr/>
              </p:nvSpPr>
              <p:spPr bwMode="auto">
                <a:xfrm>
                  <a:off x="2071" y="3442"/>
                  <a:ext cx="334"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grpSp>
          <p:grpSp>
            <p:nvGrpSpPr>
              <p:cNvPr id="10275" name="Group 36"/>
              <p:cNvGrpSpPr/>
              <p:nvPr/>
            </p:nvGrpSpPr>
            <p:grpSpPr bwMode="auto">
              <a:xfrm>
                <a:off x="2408" y="3192"/>
                <a:ext cx="2608" cy="278"/>
                <a:chOff x="4524" y="11194"/>
                <a:chExt cx="3254" cy="414"/>
              </a:xfrm>
            </p:grpSpPr>
            <p:sp>
              <p:nvSpPr>
                <p:cNvPr id="29" name="Rectangle 37"/>
                <p:cNvSpPr>
                  <a:spLocks noChangeArrowheads="1"/>
                </p:cNvSpPr>
                <p:nvPr/>
              </p:nvSpPr>
              <p:spPr bwMode="auto">
                <a:xfrm>
                  <a:off x="7449" y="11299"/>
                  <a:ext cx="316" cy="194"/>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30" name="Rectangle 38"/>
                <p:cNvSpPr>
                  <a:spLocks noChangeArrowheads="1"/>
                </p:cNvSpPr>
                <p:nvPr/>
              </p:nvSpPr>
              <p:spPr bwMode="auto">
                <a:xfrm>
                  <a:off x="4537" y="11234"/>
                  <a:ext cx="2900" cy="360"/>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31" name="Rectangle 39"/>
                <p:cNvSpPr>
                  <a:spLocks noChangeArrowheads="1"/>
                </p:cNvSpPr>
                <p:nvPr/>
              </p:nvSpPr>
              <p:spPr bwMode="auto">
                <a:xfrm>
                  <a:off x="7090" y="11200"/>
                  <a:ext cx="47" cy="394"/>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32" name="Rectangle 40"/>
                <p:cNvSpPr>
                  <a:spLocks noChangeArrowheads="1"/>
                </p:cNvSpPr>
                <p:nvPr/>
              </p:nvSpPr>
              <p:spPr bwMode="auto">
                <a:xfrm>
                  <a:off x="4523" y="11215"/>
                  <a:ext cx="26" cy="388"/>
                </a:xfrm>
                <a:prstGeom prst="rect">
                  <a:avLst/>
                </a:prstGeom>
                <a:solidFill>
                  <a:srgbClr val="808080"/>
                </a:solidFill>
                <a:ln w="9525">
                  <a:solidFill>
                    <a:srgbClr val="000000"/>
                  </a:solidFill>
                  <a:miter lim="800000"/>
                </a:ln>
              </p:spPr>
              <p:txBody>
                <a:bodyPr/>
                <a:lstStyle/>
                <a:p>
                  <a:pPr eaLnBrk="0" hangingPunct="0">
                    <a:defRPr/>
                  </a:pPr>
                  <a:endParaRPr lang="zh-CN" altLang="en-US" sz="875"/>
                </a:p>
              </p:txBody>
            </p:sp>
            <p:sp>
              <p:nvSpPr>
                <p:cNvPr id="33" name="Rectangle 41"/>
                <p:cNvSpPr>
                  <a:spLocks noChangeArrowheads="1"/>
                </p:cNvSpPr>
                <p:nvPr/>
              </p:nvSpPr>
              <p:spPr bwMode="auto">
                <a:xfrm>
                  <a:off x="7416" y="11200"/>
                  <a:ext cx="52" cy="394"/>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34" name="Rectangle 42"/>
                <p:cNvSpPr>
                  <a:spLocks noChangeArrowheads="1"/>
                </p:cNvSpPr>
                <p:nvPr/>
              </p:nvSpPr>
              <p:spPr bwMode="auto">
                <a:xfrm>
                  <a:off x="7753" y="11271"/>
                  <a:ext cx="26" cy="237"/>
                </a:xfrm>
                <a:prstGeom prst="rect">
                  <a:avLst/>
                </a:prstGeom>
                <a:solidFill>
                  <a:srgbClr val="808080"/>
                </a:solidFill>
                <a:ln w="9525">
                  <a:solidFill>
                    <a:srgbClr val="000000"/>
                  </a:solidFill>
                  <a:miter lim="800000"/>
                </a:ln>
              </p:spPr>
              <p:txBody>
                <a:bodyPr/>
                <a:lstStyle/>
                <a:p>
                  <a:pPr eaLnBrk="0" hangingPunct="0">
                    <a:defRPr/>
                  </a:pPr>
                  <a:endParaRPr lang="zh-CN" altLang="en-US" sz="875"/>
                </a:p>
              </p:txBody>
            </p:sp>
          </p:grpSp>
        </p:grpSp>
        <p:grpSp>
          <p:nvGrpSpPr>
            <p:cNvPr id="10282" name="Group 43"/>
            <p:cNvGrpSpPr/>
            <p:nvPr/>
          </p:nvGrpSpPr>
          <p:grpSpPr bwMode="auto">
            <a:xfrm>
              <a:off x="395" y="3707"/>
              <a:ext cx="151" cy="192"/>
              <a:chOff x="2604" y="11947"/>
              <a:chExt cx="188" cy="285"/>
            </a:xfrm>
          </p:grpSpPr>
          <p:sp>
            <p:nvSpPr>
              <p:cNvPr id="25" name="Rectangle 44"/>
              <p:cNvSpPr>
                <a:spLocks noChangeArrowheads="1"/>
              </p:cNvSpPr>
              <p:nvPr/>
            </p:nvSpPr>
            <p:spPr bwMode="auto">
              <a:xfrm>
                <a:off x="2636" y="11949"/>
                <a:ext cx="111" cy="205"/>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26" name="Rectangle 45"/>
              <p:cNvSpPr>
                <a:spLocks noChangeArrowheads="1"/>
              </p:cNvSpPr>
              <p:nvPr/>
            </p:nvSpPr>
            <p:spPr bwMode="auto">
              <a:xfrm>
                <a:off x="2604" y="12163"/>
                <a:ext cx="188" cy="69"/>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grpSp>
        <p:grpSp>
          <p:nvGrpSpPr>
            <p:cNvPr id="10285" name="Group 46"/>
            <p:cNvGrpSpPr/>
            <p:nvPr/>
          </p:nvGrpSpPr>
          <p:grpSpPr bwMode="auto">
            <a:xfrm>
              <a:off x="3984" y="3705"/>
              <a:ext cx="150" cy="192"/>
              <a:chOff x="2604" y="11947"/>
              <a:chExt cx="188" cy="285"/>
            </a:xfrm>
          </p:grpSpPr>
          <p:sp>
            <p:nvSpPr>
              <p:cNvPr id="23" name="Rectangle 47"/>
              <p:cNvSpPr>
                <a:spLocks noChangeArrowheads="1"/>
              </p:cNvSpPr>
              <p:nvPr/>
            </p:nvSpPr>
            <p:spPr bwMode="auto">
              <a:xfrm>
                <a:off x="2636" y="11947"/>
                <a:ext cx="111" cy="206"/>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sp>
            <p:nvSpPr>
              <p:cNvPr id="24" name="Rectangle 48"/>
              <p:cNvSpPr>
                <a:spLocks noChangeArrowheads="1"/>
              </p:cNvSpPr>
              <p:nvPr/>
            </p:nvSpPr>
            <p:spPr bwMode="auto">
              <a:xfrm>
                <a:off x="2603" y="12161"/>
                <a:ext cx="189" cy="69"/>
              </a:xfrm>
              <a:prstGeom prst="rect">
                <a:avLst/>
              </a:prstGeom>
              <a:solidFill>
                <a:srgbClr val="FFFFFF"/>
              </a:solidFill>
              <a:ln w="9525">
                <a:solidFill>
                  <a:srgbClr val="000000"/>
                </a:solidFill>
                <a:miter lim="800000"/>
              </a:ln>
            </p:spPr>
            <p:txBody>
              <a:bodyPr/>
              <a:lstStyle/>
              <a:p>
                <a:pPr eaLnBrk="0" hangingPunct="0">
                  <a:defRPr/>
                </a:pPr>
                <a:endParaRPr lang="zh-CN" altLang="en-US" sz="875"/>
              </a:p>
            </p:txBody>
          </p:sp>
        </p:grpSp>
        <p:sp>
          <p:nvSpPr>
            <p:cNvPr id="14" name="Text Box 49"/>
            <p:cNvSpPr txBox="1">
              <a:spLocks noChangeArrowheads="1"/>
            </p:cNvSpPr>
            <p:nvPr/>
          </p:nvSpPr>
          <p:spPr bwMode="auto">
            <a:xfrm>
              <a:off x="200" y="2862"/>
              <a:ext cx="843"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zh-CN" altLang="en-US" sz="875">
                  <a:latin typeface="Times New Roman" panose="02020603050405020304" pitchFamily="18" charset="0"/>
                </a:rPr>
                <a:t>光源</a:t>
              </a:r>
              <a:endParaRPr lang="zh-CN" altLang="en-US" sz="875">
                <a:latin typeface="Times New Roman" panose="02020603050405020304" pitchFamily="18" charset="0"/>
              </a:endParaRPr>
            </a:p>
          </p:txBody>
        </p:sp>
        <p:sp>
          <p:nvSpPr>
            <p:cNvPr id="15" name="Text Box 50"/>
            <p:cNvSpPr txBox="1">
              <a:spLocks noChangeArrowheads="1"/>
            </p:cNvSpPr>
            <p:nvPr/>
          </p:nvSpPr>
          <p:spPr bwMode="auto">
            <a:xfrm>
              <a:off x="878" y="2888"/>
              <a:ext cx="76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zh-CN" altLang="en-US" sz="875">
                  <a:latin typeface="Times New Roman" panose="02020603050405020304" pitchFamily="18" charset="0"/>
                </a:rPr>
                <a:t>②</a:t>
              </a:r>
              <a:endParaRPr lang="zh-CN" altLang="en-US" sz="875">
                <a:latin typeface="Times New Roman" panose="02020603050405020304" pitchFamily="18" charset="0"/>
              </a:endParaRPr>
            </a:p>
          </p:txBody>
        </p:sp>
        <p:sp>
          <p:nvSpPr>
            <p:cNvPr id="16" name="Text Box 51"/>
            <p:cNvSpPr txBox="1">
              <a:spLocks noChangeArrowheads="1"/>
            </p:cNvSpPr>
            <p:nvPr/>
          </p:nvSpPr>
          <p:spPr bwMode="auto">
            <a:xfrm>
              <a:off x="1407" y="2888"/>
              <a:ext cx="848"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zh-CN" altLang="en-US" sz="875">
                  <a:latin typeface="Times New Roman" panose="02020603050405020304" pitchFamily="18" charset="0"/>
                </a:rPr>
                <a:t>③</a:t>
              </a:r>
              <a:endParaRPr lang="zh-CN" altLang="en-US" sz="875">
                <a:latin typeface="Times New Roman" panose="02020603050405020304" pitchFamily="18" charset="0"/>
              </a:endParaRPr>
            </a:p>
          </p:txBody>
        </p:sp>
        <p:sp>
          <p:nvSpPr>
            <p:cNvPr id="17" name="Line 52"/>
            <p:cNvSpPr>
              <a:spLocks noChangeShapeType="1"/>
            </p:cNvSpPr>
            <p:nvPr/>
          </p:nvSpPr>
          <p:spPr bwMode="auto">
            <a:xfrm>
              <a:off x="601" y="3335"/>
              <a:ext cx="3878" cy="0"/>
            </a:xfrm>
            <a:prstGeom prst="line">
              <a:avLst/>
            </a:prstGeom>
            <a:noFill/>
            <a:ln w="9525">
              <a:solidFill>
                <a:srgbClr val="000000"/>
              </a:solidFill>
              <a:prstDash val="dashDot"/>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18" name="Text Box 53"/>
            <p:cNvSpPr txBox="1">
              <a:spLocks noChangeArrowheads="1"/>
            </p:cNvSpPr>
            <p:nvPr/>
          </p:nvSpPr>
          <p:spPr bwMode="auto">
            <a:xfrm>
              <a:off x="1872" y="2896"/>
              <a:ext cx="62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zh-CN" altLang="en-US" sz="875" dirty="0">
                  <a:latin typeface="Times New Roman" panose="02020603050405020304" pitchFamily="18" charset="0"/>
                </a:rPr>
                <a:t>④</a:t>
              </a:r>
              <a:endParaRPr lang="zh-CN" altLang="en-US" sz="875" dirty="0"/>
            </a:p>
            <a:p>
              <a:pPr algn="just">
                <a:defRPr/>
              </a:pPr>
              <a:endParaRPr lang="zh-CN" altLang="en-US" sz="875" dirty="0">
                <a:latin typeface="Times New Roman" panose="02020603050405020304" pitchFamily="18" charset="0"/>
              </a:endParaRPr>
            </a:p>
          </p:txBody>
        </p:sp>
        <p:sp>
          <p:nvSpPr>
            <p:cNvPr id="19" name="Text Box 54"/>
            <p:cNvSpPr txBox="1">
              <a:spLocks noChangeArrowheads="1"/>
            </p:cNvSpPr>
            <p:nvPr/>
          </p:nvSpPr>
          <p:spPr bwMode="auto">
            <a:xfrm>
              <a:off x="2263" y="2905"/>
              <a:ext cx="624"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zh-CN" altLang="en-US" sz="875" dirty="0">
                  <a:latin typeface="Times New Roman" panose="02020603050405020304" pitchFamily="18" charset="0"/>
                </a:rPr>
                <a:t>⑤</a:t>
              </a:r>
              <a:endParaRPr lang="zh-CN" altLang="en-US" sz="875" dirty="0">
                <a:latin typeface="Times New Roman" panose="02020603050405020304" pitchFamily="18" charset="0"/>
              </a:endParaRPr>
            </a:p>
          </p:txBody>
        </p:sp>
        <p:sp>
          <p:nvSpPr>
            <p:cNvPr id="20" name="Text Box 55"/>
            <p:cNvSpPr txBox="1">
              <a:spLocks noChangeArrowheads="1"/>
            </p:cNvSpPr>
            <p:nvPr/>
          </p:nvSpPr>
          <p:spPr bwMode="auto">
            <a:xfrm>
              <a:off x="2764" y="2896"/>
              <a:ext cx="1170"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zh-CN" altLang="en-US" sz="875" dirty="0">
                  <a:latin typeface="Times New Roman" panose="02020603050405020304" pitchFamily="18" charset="0"/>
                </a:rPr>
                <a:t>遮光筒</a:t>
              </a:r>
              <a:endParaRPr lang="zh-CN" altLang="en-US" sz="875" dirty="0">
                <a:latin typeface="Times New Roman" panose="02020603050405020304" pitchFamily="18" charset="0"/>
              </a:endParaRPr>
            </a:p>
          </p:txBody>
        </p:sp>
        <p:sp>
          <p:nvSpPr>
            <p:cNvPr id="21" name="Text Box 56"/>
            <p:cNvSpPr txBox="1">
              <a:spLocks noChangeArrowheads="1"/>
            </p:cNvSpPr>
            <p:nvPr/>
          </p:nvSpPr>
          <p:spPr bwMode="auto">
            <a:xfrm>
              <a:off x="3664" y="2763"/>
              <a:ext cx="2067" cy="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defRPr/>
              </a:pPr>
              <a:r>
                <a:rPr lang="zh-CN" altLang="en-US" sz="875" dirty="0">
                  <a:latin typeface="Times New Roman" panose="02020603050405020304" pitchFamily="18" charset="0"/>
                </a:rPr>
                <a:t>测量头及目镜</a:t>
              </a:r>
              <a:endParaRPr lang="zh-CN" altLang="en-US" sz="875" dirty="0">
                <a:latin typeface="Times New Roman" panose="02020603050405020304" pitchFamily="18" charset="0"/>
              </a:endParaRPr>
            </a:p>
          </p:txBody>
        </p:sp>
      </p:grpSp>
      <p:grpSp>
        <p:nvGrpSpPr>
          <p:cNvPr id="28" name="组合 27"/>
          <p:cNvGrpSpPr/>
          <p:nvPr/>
        </p:nvGrpSpPr>
        <p:grpSpPr>
          <a:xfrm>
            <a:off x="3319145" y="2608580"/>
            <a:ext cx="3754120" cy="1475105"/>
            <a:chOff x="3589" y="3987"/>
            <a:chExt cx="6087" cy="2323"/>
          </a:xfrm>
        </p:grpSpPr>
        <p:grpSp>
          <p:nvGrpSpPr>
            <p:cNvPr id="10335" name="Group 92"/>
            <p:cNvGrpSpPr/>
            <p:nvPr/>
          </p:nvGrpSpPr>
          <p:grpSpPr bwMode="auto">
            <a:xfrm rot="0">
              <a:off x="4064" y="4066"/>
              <a:ext cx="24" cy="2245"/>
              <a:chOff x="2640" y="2352"/>
              <a:chExt cx="48" cy="1344"/>
            </a:xfrm>
          </p:grpSpPr>
          <p:sp>
            <p:nvSpPr>
              <p:cNvPr id="148" name="Rectangle 58"/>
              <p:cNvSpPr>
                <a:spLocks noChangeArrowheads="1"/>
              </p:cNvSpPr>
              <p:nvPr/>
            </p:nvSpPr>
            <p:spPr bwMode="auto">
              <a:xfrm>
                <a:off x="2645" y="2352"/>
                <a:ext cx="41" cy="425"/>
              </a:xfrm>
              <a:prstGeom prst="rect">
                <a:avLst/>
              </a:prstGeom>
              <a:solidFill>
                <a:schemeClr val="accent1"/>
              </a:solidFill>
              <a:ln w="12700">
                <a:solidFill>
                  <a:schemeClr val="tx1"/>
                </a:solidFill>
                <a:miter lim="800000"/>
              </a:ln>
            </p:spPr>
            <p:txBody>
              <a:bodyPr wrap="none" anchor="ctr"/>
              <a:lstStyle/>
              <a:p>
                <a:pPr eaLnBrk="0" hangingPunct="0">
                  <a:defRPr/>
                </a:pPr>
                <a:endParaRPr lang="zh-CN" altLang="en-US" sz="875">
                  <a:latin typeface="Constantia" panose="02030602050306030303" pitchFamily="18" charset="0"/>
                </a:endParaRPr>
              </a:p>
            </p:txBody>
          </p:sp>
          <p:sp>
            <p:nvSpPr>
              <p:cNvPr id="149" name="Rectangle 59"/>
              <p:cNvSpPr>
                <a:spLocks noChangeArrowheads="1"/>
              </p:cNvSpPr>
              <p:nvPr/>
            </p:nvSpPr>
            <p:spPr bwMode="auto">
              <a:xfrm>
                <a:off x="2645" y="2859"/>
                <a:ext cx="41" cy="274"/>
              </a:xfrm>
              <a:prstGeom prst="rect">
                <a:avLst/>
              </a:prstGeom>
              <a:solidFill>
                <a:schemeClr val="accent1"/>
              </a:solidFill>
              <a:ln w="12700">
                <a:solidFill>
                  <a:schemeClr val="tx1"/>
                </a:solidFill>
                <a:miter lim="800000"/>
              </a:ln>
            </p:spPr>
            <p:txBody>
              <a:bodyPr wrap="none" anchor="ctr"/>
              <a:lstStyle/>
              <a:p>
                <a:pPr eaLnBrk="0" hangingPunct="0">
                  <a:defRPr/>
                </a:pPr>
                <a:endParaRPr lang="zh-CN" altLang="en-US" sz="875">
                  <a:latin typeface="Constantia" panose="02030602050306030303" pitchFamily="18" charset="0"/>
                </a:endParaRPr>
              </a:p>
            </p:txBody>
          </p:sp>
          <p:sp>
            <p:nvSpPr>
              <p:cNvPr id="150" name="Rectangle 60"/>
              <p:cNvSpPr>
                <a:spLocks noChangeArrowheads="1"/>
              </p:cNvSpPr>
              <p:nvPr/>
            </p:nvSpPr>
            <p:spPr bwMode="auto">
              <a:xfrm>
                <a:off x="2645" y="3237"/>
                <a:ext cx="41" cy="459"/>
              </a:xfrm>
              <a:prstGeom prst="rect">
                <a:avLst/>
              </a:prstGeom>
              <a:solidFill>
                <a:schemeClr val="accent1"/>
              </a:solidFill>
              <a:ln w="12700">
                <a:solidFill>
                  <a:schemeClr val="tx1"/>
                </a:solidFill>
                <a:miter lim="800000"/>
              </a:ln>
            </p:spPr>
            <p:txBody>
              <a:bodyPr wrap="none" anchor="ctr"/>
              <a:lstStyle/>
              <a:p>
                <a:pPr eaLnBrk="0" hangingPunct="0">
                  <a:defRPr/>
                </a:pPr>
                <a:endParaRPr lang="zh-CN" altLang="en-US" sz="875">
                  <a:latin typeface="Constantia" panose="02030602050306030303" pitchFamily="18" charset="0"/>
                </a:endParaRPr>
              </a:p>
            </p:txBody>
          </p:sp>
        </p:grpSp>
        <p:sp>
          <p:nvSpPr>
            <p:cNvPr id="144" name="Rectangle 65"/>
            <p:cNvSpPr>
              <a:spLocks noChangeArrowheads="1"/>
            </p:cNvSpPr>
            <p:nvPr/>
          </p:nvSpPr>
          <p:spPr bwMode="auto">
            <a:xfrm>
              <a:off x="8060" y="3987"/>
              <a:ext cx="44" cy="2295"/>
            </a:xfrm>
            <a:prstGeom prst="rect">
              <a:avLst/>
            </a:prstGeom>
            <a:solidFill>
              <a:srgbClr val="C0C0C0"/>
            </a:solidFill>
            <a:ln w="9525">
              <a:solidFill>
                <a:schemeClr val="tx1"/>
              </a:solidFill>
              <a:miter lim="800000"/>
            </a:ln>
          </p:spPr>
          <p:txBody>
            <a:bodyPr wrap="none" anchor="ctr"/>
            <a:lstStyle/>
            <a:p>
              <a:pPr eaLnBrk="0" hangingPunct="0">
                <a:defRPr/>
              </a:pPr>
              <a:endParaRPr lang="zh-CN" altLang="en-US" sz="875">
                <a:latin typeface="Constantia" panose="02030602050306030303" pitchFamily="18" charset="0"/>
              </a:endParaRPr>
            </a:p>
          </p:txBody>
        </p:sp>
        <p:grpSp>
          <p:nvGrpSpPr>
            <p:cNvPr id="10340" name="Group 100"/>
            <p:cNvGrpSpPr/>
            <p:nvPr/>
          </p:nvGrpSpPr>
          <p:grpSpPr bwMode="auto">
            <a:xfrm rot="0">
              <a:off x="3589" y="4285"/>
              <a:ext cx="25" cy="1686"/>
              <a:chOff x="2112" y="2028"/>
              <a:chExt cx="48" cy="1440"/>
            </a:xfrm>
          </p:grpSpPr>
          <p:sp>
            <p:nvSpPr>
              <p:cNvPr id="146" name="Rectangle 96"/>
              <p:cNvSpPr>
                <a:spLocks noChangeArrowheads="1"/>
              </p:cNvSpPr>
              <p:nvPr/>
            </p:nvSpPr>
            <p:spPr bwMode="auto">
              <a:xfrm>
                <a:off x="2112" y="2030"/>
                <a:ext cx="43" cy="673"/>
              </a:xfrm>
              <a:prstGeom prst="rect">
                <a:avLst/>
              </a:prstGeom>
              <a:solidFill>
                <a:schemeClr val="accent1"/>
              </a:solidFill>
              <a:ln w="12700">
                <a:solidFill>
                  <a:schemeClr val="tx1"/>
                </a:solidFill>
                <a:miter lim="800000"/>
              </a:ln>
            </p:spPr>
            <p:txBody>
              <a:bodyPr wrap="none" anchor="ctr"/>
              <a:lstStyle/>
              <a:p>
                <a:pPr eaLnBrk="0" hangingPunct="0">
                  <a:defRPr/>
                </a:pPr>
                <a:endParaRPr lang="zh-CN" altLang="en-US" sz="875">
                  <a:latin typeface="Constantia" panose="02030602050306030303" pitchFamily="18" charset="0"/>
                </a:endParaRPr>
              </a:p>
            </p:txBody>
          </p:sp>
          <p:sp>
            <p:nvSpPr>
              <p:cNvPr id="147" name="Rectangle 97"/>
              <p:cNvSpPr>
                <a:spLocks noChangeArrowheads="1"/>
              </p:cNvSpPr>
              <p:nvPr/>
            </p:nvSpPr>
            <p:spPr bwMode="auto">
              <a:xfrm>
                <a:off x="2112" y="2796"/>
                <a:ext cx="43" cy="674"/>
              </a:xfrm>
              <a:prstGeom prst="rect">
                <a:avLst/>
              </a:prstGeom>
              <a:solidFill>
                <a:schemeClr val="accent1"/>
              </a:solidFill>
              <a:ln w="12700">
                <a:solidFill>
                  <a:schemeClr val="tx1"/>
                </a:solidFill>
                <a:miter lim="800000"/>
              </a:ln>
            </p:spPr>
            <p:txBody>
              <a:bodyPr wrap="none" anchor="ctr"/>
              <a:lstStyle/>
              <a:p>
                <a:pPr eaLnBrk="0" hangingPunct="0">
                  <a:defRPr/>
                </a:pPr>
                <a:endParaRPr lang="zh-CN" altLang="en-US" sz="875">
                  <a:latin typeface="Constantia" panose="02030602050306030303" pitchFamily="18" charset="0"/>
                </a:endParaRPr>
              </a:p>
            </p:txBody>
          </p:sp>
        </p:grpSp>
        <p:grpSp>
          <p:nvGrpSpPr>
            <p:cNvPr id="10343" name="Group 220"/>
            <p:cNvGrpSpPr/>
            <p:nvPr/>
          </p:nvGrpSpPr>
          <p:grpSpPr bwMode="auto">
            <a:xfrm>
              <a:off x="3682" y="4776"/>
              <a:ext cx="384" cy="636"/>
              <a:chOff x="1531" y="2400"/>
              <a:chExt cx="245" cy="240"/>
            </a:xfrm>
          </p:grpSpPr>
          <p:grpSp>
            <p:nvGrpSpPr>
              <p:cNvPr id="10344" name="Group 77"/>
              <p:cNvGrpSpPr/>
              <p:nvPr/>
            </p:nvGrpSpPr>
            <p:grpSpPr bwMode="auto">
              <a:xfrm>
                <a:off x="1632" y="2400"/>
                <a:ext cx="144" cy="240"/>
                <a:chOff x="3024" y="1968"/>
                <a:chExt cx="432" cy="672"/>
              </a:xfrm>
            </p:grpSpPr>
            <p:sp>
              <p:nvSpPr>
                <p:cNvPr id="154" name="Line 78"/>
                <p:cNvSpPr>
                  <a:spLocks noChangeShapeType="1"/>
                </p:cNvSpPr>
                <p:nvPr/>
              </p:nvSpPr>
              <p:spPr bwMode="auto">
                <a:xfrm>
                  <a:off x="3266" y="1968"/>
                  <a:ext cx="0" cy="672"/>
                </a:xfrm>
                <a:prstGeom prst="line">
                  <a:avLst/>
                </a:prstGeom>
                <a:noFill/>
                <a:ln w="19050">
                  <a:solidFill>
                    <a:srgbClr val="FF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155" name="Line 79"/>
                <p:cNvSpPr>
                  <a:spLocks noChangeShapeType="1"/>
                </p:cNvSpPr>
                <p:nvPr/>
              </p:nvSpPr>
              <p:spPr bwMode="auto">
                <a:xfrm>
                  <a:off x="3029" y="1968"/>
                  <a:ext cx="427"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156" name="Line 80"/>
                <p:cNvSpPr>
                  <a:spLocks noChangeShapeType="1"/>
                </p:cNvSpPr>
                <p:nvPr/>
              </p:nvSpPr>
              <p:spPr bwMode="auto">
                <a:xfrm>
                  <a:off x="3029" y="2640"/>
                  <a:ext cx="427"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grpSp>
          <p:graphicFrame>
            <p:nvGraphicFramePr>
              <p:cNvPr id="10348" name="Object 13"/>
              <p:cNvGraphicFramePr>
                <a:graphicFrameLocks noChangeAspect="1"/>
              </p:cNvGraphicFramePr>
              <p:nvPr/>
            </p:nvGraphicFramePr>
            <p:xfrm>
              <a:off x="1531" y="2439"/>
              <a:ext cx="170" cy="178"/>
            </p:xfrm>
            <a:graphic>
              <a:graphicData uri="http://schemas.openxmlformats.org/presentationml/2006/ole">
                <mc:AlternateContent xmlns:mc="http://schemas.openxmlformats.org/markup-compatibility/2006">
                  <mc:Choice xmlns:v="urn:schemas-microsoft-com:vml" Requires="v">
                    <p:oleObj spid="_x0000_s3074" name="" r:id="rId1" imgW="139700" imgH="177800" progId="Equation.DSMT4">
                      <p:embed/>
                    </p:oleObj>
                  </mc:Choice>
                  <mc:Fallback>
                    <p:oleObj name="" r:id="rId1" imgW="139700" imgH="177800" progId="Equation.DSMT4">
                      <p:embed/>
                      <p:pic>
                        <p:nvPicPr>
                          <p:cNvPr id="0" name="Object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1" y="2439"/>
                            <a:ext cx="170"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0349" name="Group 216"/>
            <p:cNvGrpSpPr/>
            <p:nvPr/>
          </p:nvGrpSpPr>
          <p:grpSpPr bwMode="auto">
            <a:xfrm>
              <a:off x="3680" y="4518"/>
              <a:ext cx="4544" cy="557"/>
              <a:chOff x="1817" y="2612"/>
              <a:chExt cx="905" cy="270"/>
            </a:xfrm>
          </p:grpSpPr>
          <p:grpSp>
            <p:nvGrpSpPr>
              <p:cNvPr id="10350" name="Group 72"/>
              <p:cNvGrpSpPr/>
              <p:nvPr/>
            </p:nvGrpSpPr>
            <p:grpSpPr bwMode="auto">
              <a:xfrm rot="5400000">
                <a:off x="2153" y="2312"/>
                <a:ext cx="144" cy="905"/>
                <a:chOff x="3024" y="2064"/>
                <a:chExt cx="432" cy="576"/>
              </a:xfrm>
            </p:grpSpPr>
            <p:sp>
              <p:nvSpPr>
                <p:cNvPr id="160" name="Line 73"/>
                <p:cNvSpPr>
                  <a:spLocks noChangeShapeType="1"/>
                </p:cNvSpPr>
                <p:nvPr/>
              </p:nvSpPr>
              <p:spPr bwMode="auto">
                <a:xfrm>
                  <a:off x="3276" y="2064"/>
                  <a:ext cx="0" cy="480"/>
                </a:xfrm>
                <a:prstGeom prst="line">
                  <a:avLst/>
                </a:prstGeom>
                <a:noFill/>
                <a:ln w="19050">
                  <a:solidFill>
                    <a:srgbClr val="FF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161" name="Line 75"/>
                <p:cNvSpPr>
                  <a:spLocks noChangeShapeType="1"/>
                </p:cNvSpPr>
                <p:nvPr/>
              </p:nvSpPr>
              <p:spPr bwMode="auto">
                <a:xfrm>
                  <a:off x="3036" y="2639"/>
                  <a:ext cx="425" cy="0"/>
                </a:xfrm>
                <a:prstGeom prst="line">
                  <a:avLst/>
                </a:prstGeom>
                <a:noFill/>
                <a:ln w="9525">
                  <a:solidFill>
                    <a:schemeClr val="bg1"/>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grpSp>
          <p:graphicFrame>
            <p:nvGraphicFramePr>
              <p:cNvPr id="10353" name="Object 12"/>
              <p:cNvGraphicFramePr>
                <a:graphicFrameLocks noChangeAspect="1"/>
              </p:cNvGraphicFramePr>
              <p:nvPr/>
            </p:nvGraphicFramePr>
            <p:xfrm>
              <a:off x="2249" y="2612"/>
              <a:ext cx="214" cy="175"/>
            </p:xfrm>
            <a:graphic>
              <a:graphicData uri="http://schemas.openxmlformats.org/presentationml/2006/ole">
                <mc:AlternateContent xmlns:mc="http://schemas.openxmlformats.org/markup-compatibility/2006">
                  <mc:Choice xmlns:v="urn:schemas-microsoft-com:vml" Requires="v">
                    <p:oleObj spid="_x0000_s3075" name="" r:id="rId3" imgW="152400" imgH="152400" progId="Equation.DSMT4">
                      <p:embed/>
                    </p:oleObj>
                  </mc:Choice>
                  <mc:Fallback>
                    <p:oleObj name="" r:id="rId3" imgW="152400" imgH="152400" progId="Equation.DSMT4">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9" y="2612"/>
                            <a:ext cx="214" cy="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0354" name="Group 52"/>
            <p:cNvGrpSpPr/>
            <p:nvPr/>
          </p:nvGrpSpPr>
          <p:grpSpPr bwMode="auto">
            <a:xfrm>
              <a:off x="8104" y="4066"/>
              <a:ext cx="349" cy="2102"/>
              <a:chOff x="2113" y="1291"/>
              <a:chExt cx="244" cy="1877"/>
            </a:xfrm>
          </p:grpSpPr>
          <p:grpSp>
            <p:nvGrpSpPr>
              <p:cNvPr id="10355" name="Group 53"/>
              <p:cNvGrpSpPr/>
              <p:nvPr/>
            </p:nvGrpSpPr>
            <p:grpSpPr bwMode="auto">
              <a:xfrm>
                <a:off x="2113" y="1291"/>
                <a:ext cx="244" cy="938"/>
                <a:chOff x="2709" y="1536"/>
                <a:chExt cx="309" cy="1536"/>
              </a:xfrm>
            </p:grpSpPr>
            <p:sp>
              <p:nvSpPr>
                <p:cNvPr id="166" name="Rectangle 54"/>
                <p:cNvSpPr>
                  <a:spLocks noChangeArrowheads="1"/>
                </p:cNvSpPr>
                <p:nvPr/>
              </p:nvSpPr>
              <p:spPr bwMode="auto">
                <a:xfrm>
                  <a:off x="2709" y="1536"/>
                  <a:ext cx="309" cy="768"/>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sp>
              <p:nvSpPr>
                <p:cNvPr id="167" name="Rectangle 55"/>
                <p:cNvSpPr>
                  <a:spLocks noChangeArrowheads="1"/>
                </p:cNvSpPr>
                <p:nvPr/>
              </p:nvSpPr>
              <p:spPr bwMode="auto">
                <a:xfrm>
                  <a:off x="2709" y="2304"/>
                  <a:ext cx="309" cy="768"/>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grpSp>
          <p:sp>
            <p:nvSpPr>
              <p:cNvPr id="164" name="Rectangle 56"/>
              <p:cNvSpPr>
                <a:spLocks noChangeArrowheads="1"/>
              </p:cNvSpPr>
              <p:nvPr/>
            </p:nvSpPr>
            <p:spPr bwMode="auto">
              <a:xfrm>
                <a:off x="2113" y="2229"/>
                <a:ext cx="244" cy="471"/>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sp>
            <p:nvSpPr>
              <p:cNvPr id="165" name="Rectangle 57"/>
              <p:cNvSpPr>
                <a:spLocks noChangeArrowheads="1"/>
              </p:cNvSpPr>
              <p:nvPr/>
            </p:nvSpPr>
            <p:spPr bwMode="auto">
              <a:xfrm>
                <a:off x="2113" y="2699"/>
                <a:ext cx="244" cy="469"/>
              </a:xfrm>
              <a:prstGeom prst="rect">
                <a:avLst/>
              </a:prstGeom>
              <a:gradFill rotWithShape="1">
                <a:gsLst>
                  <a:gs pos="0">
                    <a:schemeClr val="tx1"/>
                  </a:gs>
                  <a:gs pos="50000">
                    <a:srgbClr val="CC0000"/>
                  </a:gs>
                  <a:gs pos="100000">
                    <a:schemeClr val="tx1"/>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defRPr/>
                </a:pPr>
                <a:endParaRPr lang="zh-CN" altLang="en-US" sz="875"/>
              </a:p>
            </p:txBody>
          </p:sp>
        </p:grpSp>
        <p:grpSp>
          <p:nvGrpSpPr>
            <p:cNvPr id="10360" name="Group 220"/>
            <p:cNvGrpSpPr/>
            <p:nvPr/>
          </p:nvGrpSpPr>
          <p:grpSpPr bwMode="auto">
            <a:xfrm>
              <a:off x="8782" y="4260"/>
              <a:ext cx="894" cy="630"/>
              <a:chOff x="1632" y="2376"/>
              <a:chExt cx="572" cy="288"/>
            </a:xfrm>
          </p:grpSpPr>
          <p:grpSp>
            <p:nvGrpSpPr>
              <p:cNvPr id="10361" name="Group 77"/>
              <p:cNvGrpSpPr/>
              <p:nvPr/>
            </p:nvGrpSpPr>
            <p:grpSpPr bwMode="auto">
              <a:xfrm>
                <a:off x="1632" y="2400"/>
                <a:ext cx="144" cy="240"/>
                <a:chOff x="3024" y="1968"/>
                <a:chExt cx="432" cy="672"/>
              </a:xfrm>
            </p:grpSpPr>
            <p:sp>
              <p:nvSpPr>
                <p:cNvPr id="171" name="Line 78"/>
                <p:cNvSpPr>
                  <a:spLocks noChangeShapeType="1"/>
                </p:cNvSpPr>
                <p:nvPr/>
              </p:nvSpPr>
              <p:spPr bwMode="auto">
                <a:xfrm>
                  <a:off x="3265" y="1968"/>
                  <a:ext cx="0" cy="672"/>
                </a:xfrm>
                <a:prstGeom prst="line">
                  <a:avLst/>
                </a:prstGeom>
                <a:noFill/>
                <a:ln w="19050">
                  <a:solidFill>
                    <a:srgbClr val="FF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172" name="Line 79"/>
                <p:cNvSpPr>
                  <a:spLocks noChangeShapeType="1"/>
                </p:cNvSpPr>
                <p:nvPr/>
              </p:nvSpPr>
              <p:spPr bwMode="auto">
                <a:xfrm>
                  <a:off x="3024" y="1968"/>
                  <a:ext cx="432"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173" name="Line 80"/>
                <p:cNvSpPr>
                  <a:spLocks noChangeShapeType="1"/>
                </p:cNvSpPr>
                <p:nvPr/>
              </p:nvSpPr>
              <p:spPr bwMode="auto">
                <a:xfrm>
                  <a:off x="3024" y="2640"/>
                  <a:ext cx="432"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grpSp>
          <p:graphicFrame>
            <p:nvGraphicFramePr>
              <p:cNvPr id="10365" name="Object 13"/>
              <p:cNvGraphicFramePr>
                <a:graphicFrameLocks noChangeAspect="1"/>
              </p:cNvGraphicFramePr>
              <p:nvPr/>
            </p:nvGraphicFramePr>
            <p:xfrm>
              <a:off x="1754" y="2376"/>
              <a:ext cx="450" cy="288"/>
            </p:xfrm>
            <a:graphic>
              <a:graphicData uri="http://schemas.openxmlformats.org/presentationml/2006/ole">
                <mc:AlternateContent xmlns:mc="http://schemas.openxmlformats.org/markup-compatibility/2006">
                  <mc:Choice xmlns:v="urn:schemas-microsoft-com:vml" Requires="v">
                    <p:oleObj spid="_x0000_s3076" name="" r:id="rId5" imgW="228600" imgH="177800" progId="Equation.DSMT4">
                      <p:embed/>
                    </p:oleObj>
                  </mc:Choice>
                  <mc:Fallback>
                    <p:oleObj name="" r:id="rId5" imgW="228600" imgH="17780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4" y="2376"/>
                            <a:ext cx="4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nvGrpSpPr>
            <p:cNvPr id="10366" name="Group 220"/>
            <p:cNvGrpSpPr/>
            <p:nvPr/>
          </p:nvGrpSpPr>
          <p:grpSpPr bwMode="auto">
            <a:xfrm>
              <a:off x="8783" y="5064"/>
              <a:ext cx="893" cy="630"/>
              <a:chOff x="1632" y="2376"/>
              <a:chExt cx="572" cy="288"/>
            </a:xfrm>
          </p:grpSpPr>
          <p:grpSp>
            <p:nvGrpSpPr>
              <p:cNvPr id="10367" name="Group 77"/>
              <p:cNvGrpSpPr/>
              <p:nvPr/>
            </p:nvGrpSpPr>
            <p:grpSpPr bwMode="auto">
              <a:xfrm>
                <a:off x="1632" y="2400"/>
                <a:ext cx="144" cy="240"/>
                <a:chOff x="3024" y="1968"/>
                <a:chExt cx="432" cy="672"/>
              </a:xfrm>
            </p:grpSpPr>
            <p:sp>
              <p:nvSpPr>
                <p:cNvPr id="177" name="Line 78"/>
                <p:cNvSpPr>
                  <a:spLocks noChangeShapeType="1"/>
                </p:cNvSpPr>
                <p:nvPr/>
              </p:nvSpPr>
              <p:spPr bwMode="auto">
                <a:xfrm>
                  <a:off x="3266" y="1968"/>
                  <a:ext cx="0" cy="672"/>
                </a:xfrm>
                <a:prstGeom prst="line">
                  <a:avLst/>
                </a:prstGeom>
                <a:noFill/>
                <a:ln w="19050">
                  <a:solidFill>
                    <a:srgbClr val="FF0000"/>
                  </a:solidFill>
                  <a:round/>
                  <a:headEnd type="triangle" w="med" len="lg"/>
                  <a:tailEnd type="triangle" w="med" len="lg"/>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178" name="Line 79"/>
                <p:cNvSpPr>
                  <a:spLocks noChangeShapeType="1"/>
                </p:cNvSpPr>
                <p:nvPr/>
              </p:nvSpPr>
              <p:spPr bwMode="auto">
                <a:xfrm>
                  <a:off x="3024" y="1968"/>
                  <a:ext cx="433"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sp>
              <p:nvSpPr>
                <p:cNvPr id="179" name="Line 80"/>
                <p:cNvSpPr>
                  <a:spLocks noChangeShapeType="1"/>
                </p:cNvSpPr>
                <p:nvPr/>
              </p:nvSpPr>
              <p:spPr bwMode="auto">
                <a:xfrm>
                  <a:off x="3024" y="2640"/>
                  <a:ext cx="433" cy="0"/>
                </a:xfrm>
                <a:prstGeom prst="line">
                  <a:avLst/>
                </a:prstGeom>
                <a:noFill/>
                <a:ln w="9525">
                  <a:solidFill>
                    <a:srgbClr val="FF0000"/>
                  </a:solidFill>
                  <a:round/>
                </a:ln>
                <a:extLst>
                  <a:ext uri="{909E8E84-426E-40DD-AFC4-6F175D3DCCD1}">
                    <a14:hiddenFill xmlns:a14="http://schemas.microsoft.com/office/drawing/2010/main">
                      <a:noFill/>
                    </a14:hiddenFill>
                  </a:ext>
                </a:extLst>
              </p:spPr>
              <p:txBody>
                <a:bodyPr/>
                <a:lstStyle/>
                <a:p>
                  <a:pPr eaLnBrk="0" hangingPunct="0">
                    <a:defRPr/>
                  </a:pPr>
                  <a:endParaRPr lang="zh-CN" altLang="en-US" sz="875"/>
                </a:p>
              </p:txBody>
            </p:sp>
          </p:grpSp>
          <p:graphicFrame>
            <p:nvGraphicFramePr>
              <p:cNvPr id="10371" name="Object 13"/>
              <p:cNvGraphicFramePr>
                <a:graphicFrameLocks noChangeAspect="1"/>
              </p:cNvGraphicFramePr>
              <p:nvPr/>
            </p:nvGraphicFramePr>
            <p:xfrm>
              <a:off x="1754" y="2376"/>
              <a:ext cx="450" cy="288"/>
            </p:xfrm>
            <a:graphic>
              <a:graphicData uri="http://schemas.openxmlformats.org/presentationml/2006/ole">
                <mc:AlternateContent xmlns:mc="http://schemas.openxmlformats.org/markup-compatibility/2006">
                  <mc:Choice xmlns:v="urn:schemas-microsoft-com:vml" Requires="v">
                    <p:oleObj spid="_x0000_s3077" name="" r:id="rId7" imgW="228600" imgH="177800" progId="Equation.DSMT4">
                      <p:embed/>
                    </p:oleObj>
                  </mc:Choice>
                  <mc:Fallback>
                    <p:oleObj name="" r:id="rId7" imgW="228600" imgH="177800" progId="Equation.DSMT4">
                      <p:embed/>
                      <p:pic>
                        <p:nvPicPr>
                          <p:cNvPr id="0" name="Object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4" y="2376"/>
                            <a:ext cx="4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grpSp>
      </p:grpSp>
      <p:sp>
        <p:nvSpPr>
          <p:cNvPr id="8" name="文本框 7"/>
          <p:cNvSpPr txBox="1"/>
          <p:nvPr/>
        </p:nvSpPr>
        <p:spPr>
          <a:xfrm>
            <a:off x="1729105" y="822325"/>
            <a:ext cx="6841490" cy="368300"/>
          </a:xfrm>
          <a:prstGeom prst="rect">
            <a:avLst/>
          </a:prstGeom>
          <a:noFill/>
        </p:spPr>
        <p:txBody>
          <a:bodyPr wrap="square" rtlCol="0">
            <a:spAutoFit/>
          </a:bodyPr>
          <a:p>
            <a:r>
              <a:rPr lang="zh-CN" altLang="en-US" b="1">
                <a:solidFill>
                  <a:schemeClr val="tx1"/>
                </a:solidFill>
              </a:rPr>
              <a:t>问题</a:t>
            </a:r>
            <a:r>
              <a:rPr lang="en-US" altLang="zh-CN" b="1">
                <a:solidFill>
                  <a:schemeClr val="tx1"/>
                </a:solidFill>
              </a:rPr>
              <a:t>:</a:t>
            </a:r>
            <a:r>
              <a:rPr lang="zh-CN" altLang="en-US">
                <a:solidFill>
                  <a:srgbClr val="FF0000"/>
                </a:solidFill>
              </a:rPr>
              <a:t>条纹宽度</a:t>
            </a:r>
            <a:r>
              <a:rPr lang="zh-CN" altLang="en-US"/>
              <a:t>是指两条纹宽度还是暗条纹宽度</a:t>
            </a:r>
            <a:r>
              <a:rPr lang="en-US" altLang="zh-CN"/>
              <a:t>?</a:t>
            </a:r>
            <a:endParaRPr lang="en-US" altLang="zh-CN"/>
          </a:p>
        </p:txBody>
      </p:sp>
      <p:sp>
        <p:nvSpPr>
          <p:cNvPr id="27" name="文本框 26"/>
          <p:cNvSpPr txBox="1"/>
          <p:nvPr/>
        </p:nvSpPr>
        <p:spPr>
          <a:xfrm>
            <a:off x="6921500" y="1784985"/>
            <a:ext cx="1452880" cy="368300"/>
          </a:xfrm>
          <a:prstGeom prst="rect">
            <a:avLst/>
          </a:prstGeom>
          <a:noFill/>
        </p:spPr>
        <p:txBody>
          <a:bodyPr wrap="none" rtlCol="0" anchor="t">
            <a:spAutoFit/>
          </a:bodyPr>
          <a:p>
            <a:r>
              <a:rPr lang="zh-CN" altLang="en-US">
                <a:sym typeface="+mn-ea"/>
              </a:rPr>
              <a:t>它如何测量</a:t>
            </a:r>
            <a:r>
              <a:rPr lang="en-US" altLang="zh-CN">
                <a:sym typeface="+mn-ea"/>
              </a:rPr>
              <a:t>?</a:t>
            </a:r>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p="http://schemas.openxmlformats.org/presentationml/2006/main">
  <p:tag name="KSO_WM_BEAUTIFY_FLAG" val="#wm#"/>
  <p:tag name="KSO_WM_TEMPLATE_CATEGORY" val="custom"/>
  <p:tag name="KSO_WM_TEMPLATE_INDEX" val="20204538"/>
</p:tagLst>
</file>

<file path=ppt/tags/tag153.xml><?xml version="1.0" encoding="utf-8"?>
<p:tagLst xmlns:p="http://schemas.openxmlformats.org/presentationml/2006/main">
  <p:tag name="KSO_WM_BEAUTIFY_FLAG" val="#wm#"/>
  <p:tag name="KSO_WM_TEMPLATE_CATEGORY" val="custom"/>
  <p:tag name="KSO_WM_TEMPLATE_INDEX" val="20204538"/>
</p:tagLst>
</file>

<file path=ppt/tags/tag154.xml><?xml version="1.0" encoding="utf-8"?>
<p:tagLst xmlns:p="http://schemas.openxmlformats.org/presentationml/2006/main">
  <p:tag name="KSO_WM_UNIT_TABLE_BEAUTIFY" val="smartTable{0887ec8e-84fd-4205-a5b6-e9b4ba4dd53e}"/>
</p:tagLst>
</file>

<file path=ppt/tags/tag155.xml><?xml version="1.0" encoding="utf-8"?>
<p:tagLst xmlns:p="http://schemas.openxmlformats.org/presentationml/2006/main">
  <p:tag name="KSO_WM_UNIT_PLACING_PICTURE_USER_VIEWPORT" val="{&quot;height&quot;:1926,&quot;width&quot;:1944}"/>
</p:tagLst>
</file>

<file path=ppt/tags/tag156.xml><?xml version="1.0" encoding="utf-8"?>
<p:tagLst xmlns:p="http://schemas.openxmlformats.org/presentationml/2006/main">
  <p:tag name="KSO_WM_BEAUTIFY_FLAG" val="#wm#"/>
  <p:tag name="KSO_WM_TEMPLATE_CATEGORY" val="custom"/>
  <p:tag name="KSO_WM_TEMPLATE_INDEX" val="2020453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2483</Words>
  <Application>WPS 演示</Application>
  <PresentationFormat>全屏显示(16:9)</PresentationFormat>
  <Paragraphs>306</Paragraphs>
  <Slides>26</Slides>
  <Notes>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25</vt:i4>
      </vt:variant>
      <vt:variant>
        <vt:lpstr>幻灯片标题</vt:lpstr>
      </vt:variant>
      <vt:variant>
        <vt:i4>26</vt:i4>
      </vt:variant>
    </vt:vector>
  </HeadingPairs>
  <TitlesOfParts>
    <vt:vector size="69" baseType="lpstr">
      <vt:lpstr>Arial</vt:lpstr>
      <vt:lpstr>宋体</vt:lpstr>
      <vt:lpstr>Wingdings</vt:lpstr>
      <vt:lpstr>Calibri</vt:lpstr>
      <vt:lpstr>微软雅黑</vt:lpstr>
      <vt:lpstr>汉仪旗黑-85S</vt:lpstr>
      <vt:lpstr>楷体</vt:lpstr>
      <vt:lpstr>隶书</vt:lpstr>
      <vt:lpstr>新宋体</vt:lpstr>
      <vt:lpstr>Calibri</vt:lpstr>
      <vt:lpstr>华文中宋</vt:lpstr>
      <vt:lpstr>Times New Roman</vt:lpstr>
      <vt:lpstr>Constantia</vt:lpstr>
      <vt:lpstr>黑体</vt:lpstr>
      <vt:lpstr>Arial Unicode MS</vt:lpstr>
      <vt:lpstr>Symbol</vt:lpstr>
      <vt:lpstr>Arial Black</vt:lpstr>
      <vt:lpstr>1_Office 主题​​</vt:lpstr>
      <vt:lpstr>Equation.DSMT4</vt:lpstr>
      <vt:lpstr>Equation.DSMT4</vt:lpstr>
      <vt:lpstr>Equation.DSMT4</vt:lpstr>
      <vt:lpstr>Equation.DSMT4</vt:lpstr>
      <vt:lpstr>Equation.DSMT4</vt:lpstr>
      <vt:lpstr>Equation.DSMT4</vt:lpstr>
      <vt:lpstr>Equation.DSMT4</vt:lpstr>
      <vt:lpstr>Equation.DSMT4</vt:lpstr>
      <vt:lpstr>Equation.DSMT4</vt:lpstr>
      <vt:lpstr>Equation.KSEE3</vt:lpstr>
      <vt:lpstr>Equation.KSEE3</vt:lpstr>
      <vt:lpstr>Equation.DSMT4</vt:lpstr>
      <vt:lpstr>Equation.DSMT4</vt:lpstr>
      <vt:lpstr>Equation.DSMT4</vt:lpstr>
      <vt:lpstr>Equation.DSMT4</vt:lpstr>
      <vt:lpstr>Equation.KSEE3</vt:lpstr>
      <vt:lpstr>Photoshop.Image.7</vt:lpstr>
      <vt:lpstr>MSPhotoEd.3</vt:lpstr>
      <vt:lpstr>Equation.DSMT4</vt:lpstr>
      <vt:lpstr>Equation.DSMT4</vt:lpstr>
      <vt:lpstr>Equation.DSMT4</vt:lpstr>
      <vt:lpstr>Equation.DSMT4</vt:lpstr>
      <vt:lpstr>Equation.DSMT4</vt:lpstr>
      <vt:lpstr>Equation.DSMT4</vt:lpstr>
      <vt:lpstr>Equation.DSMT4</vt:lpstr>
      <vt:lpstr>光的本性</vt:lpstr>
      <vt:lpstr>光学</vt:lpstr>
      <vt:lpstr>怎样证明光具有 波动性?</vt:lpstr>
      <vt:lpstr>问题:你能区分下图哪个是干涉条纹哪个是衍射条纹吗?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薄膜干涉</vt:lpstr>
      <vt:lpstr>薄膜干涉应用--检查工件表面平整度</vt:lpstr>
      <vt:lpstr>检查工件表面平整度：03上海</vt:lpstr>
      <vt:lpstr>PowerPoint 演示文稿</vt:lpstr>
      <vt:lpstr>PowerPoint 演示文稿</vt:lpstr>
      <vt:lpstr>PowerPoint 演示文稿</vt:lpstr>
      <vt:lpstr>二、衍射</vt:lpstr>
      <vt:lpstr>PowerPoint 演示文稿</vt:lpstr>
      <vt:lpstr>PowerPoint 演示文稿</vt:lpstr>
      <vt:lpstr>PowerPoint 演示文稿</vt:lpstr>
      <vt:lpstr>三、光的偏振</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user</cp:lastModifiedBy>
  <cp:revision>26</cp:revision>
  <dcterms:created xsi:type="dcterms:W3CDTF">2020-02-01T11:21:00Z</dcterms:created>
  <dcterms:modified xsi:type="dcterms:W3CDTF">2020-02-07T07:31:40Z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