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21.xml" ContentType="application/vnd.openxmlformats-officedocument.presentationml.slideLayout+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tags/tag198.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Layouts/slideLayout27.xml" ContentType="application/vnd.openxmlformats-officedocument.presentationml.slideLayout+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23.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Layouts/slideLayout28.xml" ContentType="application/vnd.openxmlformats-officedocument.presentationml.slideLayout+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50"/>
  </p:notesMasterIdLst>
  <p:sldIdLst>
    <p:sldId id="311" r:id="rId3"/>
    <p:sldId id="299" r:id="rId4"/>
    <p:sldId id="446" r:id="rId5"/>
    <p:sldId id="344" r:id="rId6"/>
    <p:sldId id="441" r:id="rId7"/>
    <p:sldId id="442" r:id="rId8"/>
    <p:sldId id="443" r:id="rId9"/>
    <p:sldId id="389" r:id="rId10"/>
    <p:sldId id="387" r:id="rId11"/>
    <p:sldId id="390" r:id="rId12"/>
    <p:sldId id="386" r:id="rId13"/>
    <p:sldId id="391" r:id="rId14"/>
    <p:sldId id="392" r:id="rId15"/>
    <p:sldId id="393" r:id="rId16"/>
    <p:sldId id="385" r:id="rId17"/>
    <p:sldId id="395" r:id="rId18"/>
    <p:sldId id="384" r:id="rId19"/>
    <p:sldId id="403" r:id="rId20"/>
    <p:sldId id="402" r:id="rId21"/>
    <p:sldId id="397" r:id="rId22"/>
    <p:sldId id="405" r:id="rId23"/>
    <p:sldId id="398" r:id="rId24"/>
    <p:sldId id="399" r:id="rId25"/>
    <p:sldId id="407" r:id="rId26"/>
    <p:sldId id="408" r:id="rId27"/>
    <p:sldId id="410" r:id="rId28"/>
    <p:sldId id="411" r:id="rId29"/>
    <p:sldId id="413" r:id="rId30"/>
    <p:sldId id="414" r:id="rId31"/>
    <p:sldId id="415" r:id="rId32"/>
    <p:sldId id="416" r:id="rId33"/>
    <p:sldId id="417" r:id="rId34"/>
    <p:sldId id="419" r:id="rId35"/>
    <p:sldId id="420" r:id="rId36"/>
    <p:sldId id="421" r:id="rId37"/>
    <p:sldId id="422" r:id="rId38"/>
    <p:sldId id="424" r:id="rId39"/>
    <p:sldId id="425" r:id="rId40"/>
    <p:sldId id="428" r:id="rId41"/>
    <p:sldId id="426" r:id="rId42"/>
    <p:sldId id="427" r:id="rId43"/>
    <p:sldId id="430" r:id="rId44"/>
    <p:sldId id="431" r:id="rId45"/>
    <p:sldId id="433" r:id="rId46"/>
    <p:sldId id="434" r:id="rId47"/>
    <p:sldId id="444" r:id="rId48"/>
    <p:sldId id="271" r:id="rId49"/>
  </p:sldIdLst>
  <p:sldSz cx="9144000" cy="5715000" type="screen16x10"/>
  <p:notesSz cx="6858000" cy="9144000"/>
  <p:defaultTextStyle>
    <a:defPPr>
      <a:defRPr lang="zh-CN"/>
    </a:defPPr>
    <a:lvl1pPr algn="l" rtl="0" fontAlgn="base">
      <a:spcBef>
        <a:spcPct val="0"/>
      </a:spcBef>
      <a:spcAft>
        <a:spcPct val="0"/>
      </a:spcAft>
      <a:defRPr kern="1200">
        <a:solidFill>
          <a:srgbClr val="000000"/>
        </a:solidFill>
        <a:latin typeface="Arial" charset="0"/>
        <a:ea typeface="宋体" charset="-122"/>
        <a:cs typeface="+mn-cs"/>
        <a:sym typeface="Calibri" pitchFamily="34" charset="0"/>
      </a:defRPr>
    </a:lvl1pPr>
    <a:lvl2pPr marL="457200" algn="l" rtl="0" fontAlgn="base">
      <a:spcBef>
        <a:spcPct val="0"/>
      </a:spcBef>
      <a:spcAft>
        <a:spcPct val="0"/>
      </a:spcAft>
      <a:defRPr kern="1200">
        <a:solidFill>
          <a:srgbClr val="000000"/>
        </a:solidFill>
        <a:latin typeface="Arial" charset="0"/>
        <a:ea typeface="宋体" charset="-122"/>
        <a:cs typeface="+mn-cs"/>
        <a:sym typeface="Calibri" pitchFamily="34" charset="0"/>
      </a:defRPr>
    </a:lvl2pPr>
    <a:lvl3pPr marL="914400" algn="l" rtl="0" fontAlgn="base">
      <a:spcBef>
        <a:spcPct val="0"/>
      </a:spcBef>
      <a:spcAft>
        <a:spcPct val="0"/>
      </a:spcAft>
      <a:defRPr kern="1200">
        <a:solidFill>
          <a:srgbClr val="000000"/>
        </a:solidFill>
        <a:latin typeface="Arial" charset="0"/>
        <a:ea typeface="宋体" charset="-122"/>
        <a:cs typeface="+mn-cs"/>
        <a:sym typeface="Calibri" pitchFamily="34" charset="0"/>
      </a:defRPr>
    </a:lvl3pPr>
    <a:lvl4pPr marL="1371600" algn="l" rtl="0" fontAlgn="base">
      <a:spcBef>
        <a:spcPct val="0"/>
      </a:spcBef>
      <a:spcAft>
        <a:spcPct val="0"/>
      </a:spcAft>
      <a:defRPr kern="1200">
        <a:solidFill>
          <a:srgbClr val="000000"/>
        </a:solidFill>
        <a:latin typeface="Arial" charset="0"/>
        <a:ea typeface="宋体" charset="-122"/>
        <a:cs typeface="+mn-cs"/>
        <a:sym typeface="Calibri" pitchFamily="34" charset="0"/>
      </a:defRPr>
    </a:lvl4pPr>
    <a:lvl5pPr marL="1828800" algn="l" rtl="0" fontAlgn="base">
      <a:spcBef>
        <a:spcPct val="0"/>
      </a:spcBef>
      <a:spcAft>
        <a:spcPct val="0"/>
      </a:spcAft>
      <a:defRPr kern="1200">
        <a:solidFill>
          <a:srgbClr val="000000"/>
        </a:solidFill>
        <a:latin typeface="Arial" charset="0"/>
        <a:ea typeface="宋体" charset="-122"/>
        <a:cs typeface="+mn-cs"/>
        <a:sym typeface="Calibri" pitchFamily="34" charset="0"/>
      </a:defRPr>
    </a:lvl5pPr>
    <a:lvl6pPr marL="2286000" algn="l" defTabSz="914400" rtl="0" eaLnBrk="1" latinLnBrk="0" hangingPunct="1">
      <a:defRPr kern="1200">
        <a:solidFill>
          <a:srgbClr val="000000"/>
        </a:solidFill>
        <a:latin typeface="Arial" charset="0"/>
        <a:ea typeface="宋体" charset="-122"/>
        <a:cs typeface="+mn-cs"/>
        <a:sym typeface="Calibri" pitchFamily="34" charset="0"/>
      </a:defRPr>
    </a:lvl6pPr>
    <a:lvl7pPr marL="2743200" algn="l" defTabSz="914400" rtl="0" eaLnBrk="1" latinLnBrk="0" hangingPunct="1">
      <a:defRPr kern="1200">
        <a:solidFill>
          <a:srgbClr val="000000"/>
        </a:solidFill>
        <a:latin typeface="Arial" charset="0"/>
        <a:ea typeface="宋体" charset="-122"/>
        <a:cs typeface="+mn-cs"/>
        <a:sym typeface="Calibri" pitchFamily="34" charset="0"/>
      </a:defRPr>
    </a:lvl7pPr>
    <a:lvl8pPr marL="3200400" algn="l" defTabSz="914400" rtl="0" eaLnBrk="1" latinLnBrk="0" hangingPunct="1">
      <a:defRPr kern="1200">
        <a:solidFill>
          <a:srgbClr val="000000"/>
        </a:solidFill>
        <a:latin typeface="Arial" charset="0"/>
        <a:ea typeface="宋体" charset="-122"/>
        <a:cs typeface="+mn-cs"/>
        <a:sym typeface="Calibri" pitchFamily="34" charset="0"/>
      </a:defRPr>
    </a:lvl8pPr>
    <a:lvl9pPr marL="3657600" algn="l" defTabSz="914400" rtl="0" eaLnBrk="1" latinLnBrk="0" hangingPunct="1">
      <a:defRPr kern="1200">
        <a:solidFill>
          <a:srgbClr val="000000"/>
        </a:solidFill>
        <a:latin typeface="Arial" charset="0"/>
        <a:ea typeface="宋体" charset="-122"/>
        <a:cs typeface="+mn-cs"/>
        <a:sym typeface="Calibri"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33CC"/>
    <a:srgbClr val="FF0000"/>
    <a:srgbClr val="FF3300"/>
    <a:srgbClr val="CCECFF"/>
    <a:srgbClr val="FFFFFF"/>
  </p:clrMru>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62" y="-90"/>
      </p:cViewPr>
      <p:guideLst>
        <p:guide orient="horz" pos="1732"/>
        <p:guide pos="283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685800" y="685800"/>
            <a:ext cx="5486400" cy="3429000"/>
          </a:xfrm>
          <a:prstGeom prst="rect">
            <a:avLst/>
          </a:prstGeom>
        </p:spPr>
        <p:txBody>
          <a:bodyPr/>
          <a:lstStyle/>
          <a:p>
            <a:pPr lvl="0"/>
            <a:endParaRPr noProof="0">
              <a:sym typeface="Calibri" panose="020F0502020204030204"/>
            </a:endParaRPr>
          </a:p>
        </p:txBody>
      </p:sp>
      <p:sp>
        <p:nvSpPr>
          <p:cNvPr id="110" name="Shape 110"/>
          <p:cNvSpPr>
            <a:spLocks noGrp="1"/>
          </p:cNvSpPr>
          <p:nvPr>
            <p:ph type="body" sz="quarter" idx="1"/>
          </p:nvPr>
        </p:nvSpPr>
        <p:spPr>
          <a:xfrm>
            <a:off x="914400" y="4343400"/>
            <a:ext cx="5029200" cy="4114800"/>
          </a:xfrm>
          <a:prstGeom prst="rect">
            <a:avLst/>
          </a:prstGeom>
        </p:spPr>
        <p:txBody>
          <a:bodyPr vert="horz" wrap="square" lIns="91440" tIns="45720" rIns="91440" bIns="45720" numCol="1" anchor="t" anchorCtr="0" compatLnSpc="1">
            <a:prstTxWarp prst="textNoShape">
              <a:avLst/>
            </a:prstTxWarp>
          </a:bodyPr>
          <a:lstStyle/>
          <a:p>
            <a:pPr lvl="0"/>
            <a:endParaRPr lang="zh-CN" altLang="en-US" smtClean="0">
              <a:sym typeface="Calibri"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xfrm>
            <a:off x="685800" y="685800"/>
            <a:ext cx="5486400" cy="3429000"/>
          </a:xfrm>
          <a:noFill/>
        </p:spPr>
      </p:sp>
      <p:sp>
        <p:nvSpPr>
          <p:cNvPr id="35842" name="备注占位符 2"/>
          <p:cNvSpPr>
            <a:spLocks noGrp="1"/>
          </p:cNvSpPr>
          <p:nvPr>
            <p:ph type="body" idx="1"/>
          </p:nvPr>
        </p:nvSpPr>
        <p:spPr bwMode="auto">
          <a:noFill/>
        </p:spPr>
        <p:txBody>
          <a:bodyPr/>
          <a:lstStyle/>
          <a:p>
            <a:pPr eaLnBrk="1" hangingPunct="1">
              <a:spcBef>
                <a:spcPct val="0"/>
              </a:spcBef>
            </a:pPr>
            <a:endParaRPr lang="zh-CN" altLang="en-US" smtClean="0">
              <a:solidFill>
                <a:srgbClr val="000000"/>
              </a:solidFill>
              <a:ea typeface="宋体" charset="-122"/>
            </a:endParaRPr>
          </a:p>
        </p:txBody>
      </p:sp>
      <p:sp>
        <p:nvSpPr>
          <p:cNvPr id="35843" name="灯片编号占位符 3"/>
          <p:cNvSpPr>
            <a:spLocks noGrp="1"/>
          </p:cNvSpPr>
          <p:nvPr>
            <p:ph type="sldNum" sz="quarter" idx="4294967295"/>
          </p:nvPr>
        </p:nvSpPr>
        <p:spPr bwMode="auto">
          <a:xfrm>
            <a:off x="0" y="0"/>
            <a:ext cx="0" cy="0"/>
          </a:xfrm>
          <a:prstGeom prst="rect">
            <a:avLst/>
          </a:prstGeom>
          <a:noFill/>
          <a:ln>
            <a:miter lim="800000"/>
            <a:headEnd/>
            <a:tailEnd/>
          </a:ln>
        </p:spPr>
        <p:txBody>
          <a:bodyPr/>
          <a:lstStyle/>
          <a:p>
            <a:pPr hangingPunct="0"/>
            <a:fld id="{F899EB9B-B58B-496D-9AE0-1F9128FC3242}" type="slidenum">
              <a:rPr lang="zh-CN" altLang="en-US">
                <a:latin typeface="Calibri" pitchFamily="34" charset="0"/>
                <a:ea typeface="微软雅黑" pitchFamily="34" charset="-122"/>
              </a:rPr>
              <a:pPr hangingPunct="0"/>
              <a:t>1</a:t>
            </a:fld>
            <a:endParaRPr lang="en-US" altLang="zh-CN">
              <a:latin typeface="Calibri" pitchFamily="34" charset="0"/>
              <a:ea typeface="微软雅黑"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6.xml"/><Relationship Id="rId10" Type="http://schemas.openxmlformats.org/officeDocument/2006/relationships/image" Target="../media/image3.png"/><Relationship Id="rId4" Type="http://schemas.openxmlformats.org/officeDocument/2006/relationships/tags" Target="../tags/tag55.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file:///C:\Users\1V994W2\PycharmProjects\PPT_Background_Generation\pic_temp\pic_sup.png"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66.xml"/><Relationship Id="rId10" Type="http://schemas.openxmlformats.org/officeDocument/2006/relationships/image" Target="../media/image3.png"/><Relationship Id="rId4" Type="http://schemas.openxmlformats.org/officeDocument/2006/relationships/tags" Target="../tags/tag65.xml"/><Relationship Id="rId9"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3.png"/><Relationship Id="rId5" Type="http://schemas.openxmlformats.org/officeDocument/2006/relationships/tags" Target="../tags/tag72.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1.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77.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3.png"/><Relationship Id="rId5" Type="http://schemas.openxmlformats.org/officeDocument/2006/relationships/tags" Target="../tags/tag84.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3.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3.png"/><Relationship Id="rId5" Type="http://schemas.openxmlformats.org/officeDocument/2006/relationships/tags" Target="../tags/tag9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0.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3.png"/><Relationship Id="rId5" Type="http://schemas.openxmlformats.org/officeDocument/2006/relationships/tags" Target="../tags/tag9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7.xml"/><Relationship Id="rId9"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8.png"/><Relationship Id="rId5" Type="http://schemas.openxmlformats.org/officeDocument/2006/relationships/tags" Target="../tags/tag105.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104.xml"/><Relationship Id="rId9"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14.xml"/><Relationship Id="rId10" Type="http://schemas.openxmlformats.org/officeDocument/2006/relationships/image" Target="../media/image3.png"/><Relationship Id="rId4" Type="http://schemas.openxmlformats.org/officeDocument/2006/relationships/tags" Target="../tags/tag13.xml"/><Relationship Id="rId9" Type="http://schemas.openxmlformats.org/officeDocument/2006/relationships/image" Target="file:///C:\Users\1V994W2\PycharmProjects\PPT_Background_Generation\pic_temp\0_pic_quater_left_up.png"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file:///C:\Users\1V994W2\PycharmProjects\PPT_Background_Generation\pic_temp\pic_half_top.png"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4.xml"/><Relationship Id="rId10" Type="http://schemas.openxmlformats.org/officeDocument/2006/relationships/image" Target="../media/image3.png"/><Relationship Id="rId4" Type="http://schemas.openxmlformats.org/officeDocument/2006/relationships/tags" Target="../tags/tag23.xml"/><Relationship Id="rId9" Type="http://schemas.openxmlformats.org/officeDocument/2006/relationships/image" Target="file:///C:\Users\1V994W2\PycharmProjects\PPT_Background_Generation\pic_temp\0_pic_quater_lef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0.xml"/><Relationship Id="rId10" Type="http://schemas.openxmlformats.org/officeDocument/2006/relationships/image" Target="../media/image3.png"/><Relationship Id="rId4" Type="http://schemas.openxmlformats.org/officeDocument/2006/relationships/tags" Target="../tags/tag29.xml"/><Relationship Id="rId9"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image" Target="file:///C:\Users\1V994W2\PycharmProjects\PPT_Background_Generation\pic_temp\1_pic_quater_right_up.png" TargetMode="External"/><Relationship Id="rId4" Type="http://schemas.openxmlformats.org/officeDocument/2006/relationships/tags" Target="../tags/tag35.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44.xml"/><Relationship Id="rId10" Type="http://schemas.openxmlformats.org/officeDocument/2006/relationships/image" Target="../media/image3.png"/><Relationship Id="rId4" Type="http://schemas.openxmlformats.org/officeDocument/2006/relationships/tags" Target="../tags/tag43.xml"/><Relationship Id="rId9" Type="http://schemas.openxmlformats.org/officeDocument/2006/relationships/image" Target="file:///C:\Users\1V994W2\PycharmProjects\PPT_Background_Generation\pic_temp\0_pic_quater_lef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0.xml"/><Relationship Id="rId10" Type="http://schemas.openxmlformats.org/officeDocument/2006/relationships/image" Target="../media/image3.png"/><Relationship Id="rId4" Type="http://schemas.openxmlformats.org/officeDocument/2006/relationships/tags" Target="../tags/tag49.xml"/><Relationship Id="rId9" Type="http://schemas.openxmlformats.org/officeDocument/2006/relationships/image" Target="file:///C:\Users\1V994W2\PycharmProjects\PPT_Background_Generation\pic_temp\0_pic_quater_left_up.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quarter" idx="16"/>
          </p:nvPr>
        </p:nvSpPr>
        <p:spPr>
          <a:xfrm>
            <a:off x="4824418" y="3887276"/>
            <a:ext cx="1433036" cy="340886"/>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4" name="文本占位符 3"/>
          <p:cNvSpPr>
            <a:spLocks noGrp="1"/>
          </p:cNvSpPr>
          <p:nvPr>
            <p:ph type="body" sz="quarter" idx="15"/>
          </p:nvPr>
        </p:nvSpPr>
        <p:spPr>
          <a:xfrm>
            <a:off x="4824418" y="4283210"/>
            <a:ext cx="1433036" cy="340886"/>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3" name="副标题 2"/>
          <p:cNvSpPr>
            <a:spLocks noGrp="1"/>
          </p:cNvSpPr>
          <p:nvPr>
            <p:ph type="subTitle" idx="14"/>
          </p:nvPr>
        </p:nvSpPr>
        <p:spPr>
          <a:xfrm>
            <a:off x="4824417" y="2657652"/>
            <a:ext cx="3619500" cy="926318"/>
          </a:xfrm>
        </p:spPr>
        <p:txBody>
          <a:bodyPr lIns="0" tIns="0" rIns="0" bIns="0" anchor="t" anchorCtr="0"/>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8035" indent="0" algn="ctr">
              <a:buNone/>
            </a:lvl7pPr>
            <a:lvl8pPr marL="2400935" indent="0" algn="ctr">
              <a:buNone/>
            </a:lvl8pPr>
            <a:lvl9pPr marL="2743835" indent="0" algn="ctr">
              <a:buNone/>
            </a:lvl9pPr>
          </a:lstStyle>
          <a:p>
            <a:r>
              <a:rPr lang="en-US" altLang="zh-CN"/>
              <a:t>Click to edit Master subtitle style</a:t>
            </a:r>
            <a:endParaRPr lang="zh-CN" altLang="en-US"/>
          </a:p>
        </p:txBody>
      </p:sp>
      <p:sp>
        <p:nvSpPr>
          <p:cNvPr id="2" name="标题 1"/>
          <p:cNvSpPr>
            <a:spLocks noGrp="1"/>
          </p:cNvSpPr>
          <p:nvPr>
            <p:ph type="ctrTitle" idx="13"/>
          </p:nvPr>
        </p:nvSpPr>
        <p:spPr>
          <a:xfrm>
            <a:off x="4824419" y="1677875"/>
            <a:ext cx="3619024" cy="809337"/>
          </a:xfrm>
        </p:spPr>
        <p:txBody>
          <a:bodyPr lIns="0" tIns="0" rIns="0" bIns="0"/>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en-US" altLang="zh-CN" dirty="0"/>
              <a:t>Click to edit Master title style</a:t>
            </a:r>
            <a:endParaRPr lang="zh-CN" altLang="en-US" dirty="0"/>
          </a:p>
        </p:txBody>
      </p:sp>
      <p:sp>
        <p:nvSpPr>
          <p:cNvPr id="7" name="日期占位符 15"/>
          <p:cNvSpPr>
            <a:spLocks noGrp="1"/>
          </p:cNvSpPr>
          <p:nvPr>
            <p:ph type="dt" sz="half" idx="17"/>
            <p:custDataLst>
              <p:tags r:id="rId1"/>
            </p:custDataLst>
          </p:nvPr>
        </p:nvSpPr>
        <p:spPr/>
        <p:txBody>
          <a:bodyPr/>
          <a:lstStyle>
            <a:lvl1pPr>
              <a:defRPr>
                <a:latin typeface="Arial" panose="020B0604020202020204" pitchFamily="34" charset="0"/>
                <a:ea typeface="微软雅黑" panose="020B0503020204020204" charset="-122"/>
              </a:defRPr>
            </a:lvl1pPr>
          </a:lstStyle>
          <a:p>
            <a:pPr>
              <a:defRPr/>
            </a:pPr>
            <a:fld id="{43F07CC5-6A84-4DF3-A213-3E5EDBCE4776}" type="datetimeFigureOut">
              <a:rPr lang="zh-CN" altLang="en-US"/>
              <a:pPr>
                <a:defRPr/>
              </a:pPr>
              <a:t>2020-02-14</a:t>
            </a:fld>
            <a:endParaRPr lang="zh-CN" altLang="en-US"/>
          </a:p>
        </p:txBody>
      </p:sp>
      <p:sp>
        <p:nvSpPr>
          <p:cNvPr id="8" name="页脚占位符 16"/>
          <p:cNvSpPr>
            <a:spLocks noGrp="1"/>
          </p:cNvSpPr>
          <p:nvPr>
            <p:ph type="ftr" sz="quarter" idx="18"/>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17"/>
          <p:cNvSpPr>
            <a:spLocks noGrp="1"/>
          </p:cNvSpPr>
          <p:nvPr>
            <p:ph type="sldNum" sz="quarter" idx="19"/>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BE36F719-D379-4602-8D35-95A6D8B15AEA}"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3" name="组合 1"/>
          <p:cNvGrpSpPr>
            <a:grpSpLocks/>
          </p:cNvGrpSpPr>
          <p:nvPr>
            <p:custDataLst>
              <p:tags r:id="rId1"/>
            </p:custDataLst>
          </p:nvPr>
        </p:nvGrpSpPr>
        <p:grpSpPr bwMode="auto">
          <a:xfrm>
            <a:off x="0" y="1"/>
            <a:ext cx="9144000" cy="490361"/>
            <a:chOff x="0" y="0"/>
            <a:chExt cx="12192000" cy="588767"/>
          </a:xfrm>
        </p:grpSpPr>
        <p:pic>
          <p:nvPicPr>
            <p:cNvPr id="4" name="图片 7"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7" name="内容占位符 6"/>
          <p:cNvSpPr>
            <a:spLocks noGrp="1"/>
          </p:cNvSpPr>
          <p:nvPr>
            <p:ph sz="quarter" idx="13"/>
          </p:nvPr>
        </p:nvSpPr>
        <p:spPr>
          <a:xfrm>
            <a:off x="502449" y="793994"/>
            <a:ext cx="8139178" cy="4492096"/>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2"/>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A4DD7DCC-0D80-4E02-B624-8C09EBEDD889}" type="datetimeFigureOut">
              <a:rPr lang="zh-CN" altLang="en-US"/>
              <a:pPr>
                <a:defRPr/>
              </a:pPr>
              <a:t>2020-02-14</a:t>
            </a:fld>
            <a:endParaRPr lang="zh-CN" altLang="en-US"/>
          </a:p>
        </p:txBody>
      </p:sp>
      <p:sp>
        <p:nvSpPr>
          <p:cNvPr id="8"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4"/>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0F87F1BD-A1A2-444D-A45D-579B90739BE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4" name="图片 5" descr="C:\Users\1V994W2\PycharmProjects\PPT_Background_Generation\pic_temp\pic_sup.png"/>
          <p:cNvPicPr>
            <a:picLocks noChangeAspect="1" noChangeArrowheads="1"/>
          </p:cNvPicPr>
          <p:nvPr>
            <p:custDataLst>
              <p:tags r:id="rId1"/>
            </p:custDataLst>
          </p:nvPr>
        </p:nvPicPr>
        <p:blipFill>
          <a:blip r:embed="rId6" r:link="rId7" cstate="print"/>
          <a:srcRect/>
          <a:stretch>
            <a:fillRect/>
          </a:stretch>
        </p:blipFill>
        <p:spPr bwMode="auto">
          <a:xfrm>
            <a:off x="0" y="0"/>
            <a:ext cx="9144000" cy="5716764"/>
          </a:xfrm>
          <a:prstGeom prst="rect">
            <a:avLst/>
          </a:prstGeom>
          <a:noFill/>
          <a:ln w="9525">
            <a:noFill/>
            <a:miter lim="800000"/>
            <a:headEnd/>
            <a:tailEnd/>
          </a:ln>
        </p:spPr>
      </p:pic>
      <p:sp>
        <p:nvSpPr>
          <p:cNvPr id="7" name="文本占位符 6"/>
          <p:cNvSpPr>
            <a:spLocks noGrp="1"/>
          </p:cNvSpPr>
          <p:nvPr>
            <p:ph type="body" idx="14"/>
          </p:nvPr>
        </p:nvSpPr>
        <p:spPr>
          <a:xfrm>
            <a:off x="4953000" y="3043882"/>
            <a:ext cx="3619500" cy="926318"/>
          </a:xfrm>
        </p:spPr>
        <p:txBody>
          <a:bodyPr lIns="0" tIns="0" rIns="0" bIns="0" anchor="t" anchorCtr="0"/>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2" name="标题 1"/>
          <p:cNvSpPr>
            <a:spLocks noGrp="1"/>
          </p:cNvSpPr>
          <p:nvPr>
            <p:ph type="title" idx="13"/>
          </p:nvPr>
        </p:nvSpPr>
        <p:spPr>
          <a:xfrm>
            <a:off x="4953000" y="1746508"/>
            <a:ext cx="3619024" cy="1126931"/>
          </a:xfrm>
        </p:spPr>
        <p:txBody>
          <a:bodyPr lIns="0" tIns="0" rIns="0" bIns="0"/>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en-US" altLang="zh-CN"/>
              <a:t>Click to edit Master title style</a:t>
            </a:r>
            <a:endParaRPr lang="zh-CN" altLang="en-US"/>
          </a:p>
        </p:txBody>
      </p:sp>
      <p:sp>
        <p:nvSpPr>
          <p:cNvPr id="5" name="日期占位符 2"/>
          <p:cNvSpPr>
            <a:spLocks noGrp="1"/>
          </p:cNvSpPr>
          <p:nvPr>
            <p:ph type="dt" sz="half" idx="15"/>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9972D347-F888-459F-B8DF-8B44B15C95A1}" type="datetimeFigureOut">
              <a:rPr lang="zh-CN" altLang="en-US"/>
              <a:pPr>
                <a:defRPr/>
              </a:pPr>
              <a:t>2020-02-14</a:t>
            </a:fld>
            <a:endParaRPr lang="zh-CN" altLang="en-US"/>
          </a:p>
        </p:txBody>
      </p:sp>
      <p:sp>
        <p:nvSpPr>
          <p:cNvPr id="6"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7"/>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6FB777C5-3EDF-4EC2-965D-2864E655469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3" name="组合 7"/>
          <p:cNvGrpSpPr>
            <a:grpSpLocks/>
          </p:cNvGrpSpPr>
          <p:nvPr>
            <p:custDataLst>
              <p:tags r:id="rId1"/>
            </p:custDataLst>
          </p:nvPr>
        </p:nvGrpSpPr>
        <p:grpSpPr bwMode="auto">
          <a:xfrm>
            <a:off x="0" y="1"/>
            <a:ext cx="9144000" cy="490361"/>
            <a:chOff x="0" y="0"/>
            <a:chExt cx="12192000" cy="588767"/>
          </a:xfrm>
        </p:grpSpPr>
        <p:pic>
          <p:nvPicPr>
            <p:cNvPr id="4" name="图片 6"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3" y="369469"/>
            <a:ext cx="8139178" cy="368413"/>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6" name="日期占位符 2"/>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5D110E47-9A16-452F-BE2C-BEFFE66D96C2}" type="datetimeFigureOut">
              <a:rPr lang="zh-CN" altLang="en-US"/>
              <a:pPr>
                <a:defRPr/>
              </a:pPr>
              <a:t>2020-02-14</a:t>
            </a:fld>
            <a:endParaRPr lang="zh-CN" altLang="en-US"/>
          </a:p>
        </p:txBody>
      </p:sp>
      <p:sp>
        <p:nvSpPr>
          <p:cNvPr id="7" name="页脚占位符 3"/>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5666CDF9-F98A-43DF-8F73-E5634E1C27C0}"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4" name="矩形 9"/>
          <p:cNvSpPr/>
          <p:nvPr>
            <p:custDataLst>
              <p:tags r:id="rId1"/>
            </p:custDataLst>
          </p:nvPr>
        </p:nvSpPr>
        <p:spPr>
          <a:xfrm>
            <a:off x="219075" y="254000"/>
            <a:ext cx="8705850" cy="52087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normAutofit/>
          </a:bodyPr>
          <a:lstStyle/>
          <a:p>
            <a:pPr algn="ctr" fontAlgn="auto" hangingPunct="0">
              <a:spcBef>
                <a:spcPts val="0"/>
              </a:spcBef>
              <a:spcAft>
                <a:spcPts val="0"/>
              </a:spcAft>
              <a:defRPr/>
            </a:pPr>
            <a:endParaRPr lang="zh-CN" altLang="en-US" sz="1400" kern="0">
              <a:sym typeface="Calibri" panose="020F0502020204030204"/>
            </a:endParaRPr>
          </a:p>
        </p:txBody>
      </p:sp>
      <p:grpSp>
        <p:nvGrpSpPr>
          <p:cNvPr id="5" name="组合 5"/>
          <p:cNvGrpSpPr>
            <a:grpSpLocks/>
          </p:cNvGrpSpPr>
          <p:nvPr>
            <p:custDataLst>
              <p:tags r:id="rId2"/>
            </p:custDataLst>
          </p:nvPr>
        </p:nvGrpSpPr>
        <p:grpSpPr bwMode="auto">
          <a:xfrm>
            <a:off x="0" y="1"/>
            <a:ext cx="9144000" cy="490361"/>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0" y="0"/>
              <a:ext cx="720090" cy="588767"/>
            </a:xfrm>
            <a:prstGeom prst="rect">
              <a:avLst/>
            </a:prstGeom>
            <a:noFill/>
            <a:ln w="9525">
              <a:noFill/>
              <a:miter lim="800000"/>
              <a:headEnd/>
              <a:tailEnd/>
            </a:ln>
          </p:spPr>
        </p:pic>
        <p:pic>
          <p:nvPicPr>
            <p:cNvPr id="8"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961200" y="1041312"/>
            <a:ext cx="7219800" cy="603180"/>
          </a:xfrm>
        </p:spPr>
        <p:txBody>
          <a:bodyPr/>
          <a:lstStyle>
            <a:lvl1pPr>
              <a:defRPr sz="24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内容占位符 6"/>
          <p:cNvSpPr>
            <a:spLocks noGrp="1"/>
          </p:cNvSpPr>
          <p:nvPr>
            <p:ph sz="quarter" idx="13"/>
          </p:nvPr>
        </p:nvSpPr>
        <p:spPr>
          <a:xfrm>
            <a:off x="960835" y="1803539"/>
            <a:ext cx="7219950" cy="287185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46C70B55-0777-4F9F-ACED-F9A591F18CD3}" type="datetimeFigureOut">
              <a:rPr lang="zh-CN" altLang="en-US"/>
              <a:pPr>
                <a:defRPr/>
              </a:pPr>
              <a:t>2020-02-14</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D3FCCC67-8DB8-4CFF-907C-D1587DC206C5}" type="slidenum">
              <a:rPr lang="zh-CN" altLang="en-US"/>
              <a:pPr>
                <a:defRPr/>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5" name="矩形 9"/>
          <p:cNvSpPr/>
          <p:nvPr>
            <p:custDataLst>
              <p:tags r:id="rId1"/>
            </p:custDataLst>
          </p:nvPr>
        </p:nvSpPr>
        <p:spPr>
          <a:xfrm>
            <a:off x="1" y="0"/>
            <a:ext cx="3617913" cy="57167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normAutofit/>
          </a:bodyPr>
          <a:lstStyle/>
          <a:p>
            <a:pPr algn="ctr" fontAlgn="auto" hangingPunct="0">
              <a:spcBef>
                <a:spcPts val="0"/>
              </a:spcBef>
              <a:spcAft>
                <a:spcPts val="0"/>
              </a:spcAft>
              <a:defRPr/>
            </a:pPr>
            <a:endParaRPr lang="zh-CN" altLang="en-US" sz="1400" kern="0">
              <a:sym typeface="Calibri" panose="020F0502020204030204"/>
            </a:endParaRPr>
          </a:p>
        </p:txBody>
      </p:sp>
      <p:pic>
        <p:nvPicPr>
          <p:cNvPr id="6" name="图片 7" descr="C:\Users\1V994W2\PycharmProjects\PPT_Background_Generation\pic_temp\0_pic_quater_left_up.png"/>
          <p:cNvPicPr>
            <a:picLocks noChangeAspect="1" noChangeArrowheads="1"/>
          </p:cNvPicPr>
          <p:nvPr>
            <p:custDataLst>
              <p:tags r:id="rId2"/>
            </p:custDataLst>
          </p:nvPr>
        </p:nvPicPr>
        <p:blipFill>
          <a:blip r:embed="rId7" r:link="rId8" cstate="print"/>
          <a:srcRect/>
          <a:stretch>
            <a:fillRect/>
          </a:stretch>
        </p:blipFill>
        <p:spPr bwMode="auto">
          <a:xfrm>
            <a:off x="8604250" y="1"/>
            <a:ext cx="539750" cy="490361"/>
          </a:xfrm>
          <a:prstGeom prst="rect">
            <a:avLst/>
          </a:prstGeom>
          <a:noFill/>
          <a:ln w="9525">
            <a:noFill/>
            <a:miter lim="800000"/>
            <a:headEnd/>
            <a:tailEnd/>
          </a:ln>
        </p:spPr>
      </p:pic>
      <p:sp>
        <p:nvSpPr>
          <p:cNvPr id="2" name="标题 1"/>
          <p:cNvSpPr>
            <a:spLocks noGrp="1"/>
          </p:cNvSpPr>
          <p:nvPr>
            <p:ph type="title"/>
          </p:nvPr>
        </p:nvSpPr>
        <p:spPr>
          <a:xfrm>
            <a:off x="437400" y="642192"/>
            <a:ext cx="2970000" cy="735220"/>
          </a:xfrm>
        </p:spPr>
        <p:txBody>
          <a:bodyPr/>
          <a:lstStyle>
            <a:lvl1pPr>
              <a:defRPr sz="27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文本占位符 6"/>
          <p:cNvSpPr>
            <a:spLocks noGrp="1"/>
          </p:cNvSpPr>
          <p:nvPr>
            <p:ph type="body" sz="quarter" idx="13"/>
          </p:nvPr>
        </p:nvSpPr>
        <p:spPr>
          <a:xfrm>
            <a:off x="440100" y="1470439"/>
            <a:ext cx="2967300" cy="341201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3825900" y="641808"/>
            <a:ext cx="4860000" cy="424121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0CCBECFE-4B0F-4300-9148-A3994605C5EC}" type="datetimeFigureOut">
              <a:rPr lang="zh-CN" altLang="en-US"/>
              <a:pPr>
                <a:defRPr/>
              </a:pPr>
              <a:t>2020-02-14</a:t>
            </a:fld>
            <a:endParaRPr lang="zh-CN" altLang="en-US"/>
          </a:p>
        </p:txBody>
      </p:sp>
      <p:sp>
        <p:nvSpPr>
          <p:cNvPr id="10"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C3BB7A26-565D-4203-B1A4-86A3722C8C4B}" type="slidenum">
              <a:rPr lang="zh-CN" altLang="en-US"/>
              <a:pPr>
                <a:defRPr/>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5" name="矩形 10"/>
          <p:cNvSpPr/>
          <p:nvPr>
            <p:custDataLst>
              <p:tags r:id="rId1"/>
            </p:custDataLst>
          </p:nvPr>
        </p:nvSpPr>
        <p:spPr>
          <a:xfrm>
            <a:off x="0" y="0"/>
            <a:ext cx="9144000" cy="222073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normAutofit/>
          </a:bodyPr>
          <a:lstStyle/>
          <a:p>
            <a:pPr algn="ctr" fontAlgn="auto" hangingPunct="0">
              <a:spcBef>
                <a:spcPts val="0"/>
              </a:spcBef>
              <a:spcAft>
                <a:spcPts val="0"/>
              </a:spcAft>
              <a:defRPr/>
            </a:pPr>
            <a:endParaRPr lang="zh-CN" altLang="en-US" sz="1400" kern="0">
              <a:sym typeface="Calibri" panose="020F0502020204030204"/>
            </a:endParaRPr>
          </a:p>
        </p:txBody>
      </p:sp>
      <p:grpSp>
        <p:nvGrpSpPr>
          <p:cNvPr id="6" name="组合 5"/>
          <p:cNvGrpSpPr>
            <a:grpSpLocks/>
          </p:cNvGrpSpPr>
          <p:nvPr>
            <p:custDataLst>
              <p:tags r:id="rId2"/>
            </p:custDataLst>
          </p:nvPr>
        </p:nvGrpSpPr>
        <p:grpSpPr bwMode="auto">
          <a:xfrm>
            <a:off x="0" y="1"/>
            <a:ext cx="9144000" cy="490361"/>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9000" y="651194"/>
            <a:ext cx="8232300" cy="522156"/>
          </a:xfrm>
        </p:spPr>
        <p:txBody>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7" name="文本占位符 6"/>
          <p:cNvSpPr>
            <a:spLocks noGrp="1"/>
          </p:cNvSpPr>
          <p:nvPr>
            <p:ph type="body" sz="quarter" idx="13"/>
          </p:nvPr>
        </p:nvSpPr>
        <p:spPr>
          <a:xfrm>
            <a:off x="459000" y="1383414"/>
            <a:ext cx="8231981" cy="690207"/>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nvPr>
        </p:nvSpPr>
        <p:spPr>
          <a:xfrm>
            <a:off x="459581" y="2340698"/>
            <a:ext cx="8224200" cy="28598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EA507FE1-B6C0-4CB6-9335-DFA9AB93B8A2}" type="datetimeFigureOut">
              <a:rPr lang="zh-CN" altLang="en-US"/>
              <a:pPr>
                <a:defRPr/>
              </a:pPr>
              <a:t>2020-02-14</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8E2F22AB-DB8C-4CD6-A852-B8E6C62926B5}" type="slidenum">
              <a:rPr lang="zh-CN" altLang="en-US"/>
              <a:pPr>
                <a:defRPr/>
              </a:pPr>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5" name="矩形 10"/>
          <p:cNvSpPr/>
          <p:nvPr>
            <p:custDataLst>
              <p:tags r:id="rId1"/>
            </p:custDataLst>
          </p:nvPr>
        </p:nvSpPr>
        <p:spPr>
          <a:xfrm>
            <a:off x="0" y="4192764"/>
            <a:ext cx="9144000" cy="1524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normAutofit/>
          </a:bodyPr>
          <a:lstStyle/>
          <a:p>
            <a:pPr algn="ctr" fontAlgn="auto" hangingPunct="0">
              <a:spcBef>
                <a:spcPts val="0"/>
              </a:spcBef>
              <a:spcAft>
                <a:spcPts val="0"/>
              </a:spcAft>
              <a:defRPr/>
            </a:pPr>
            <a:endParaRPr lang="zh-CN" altLang="en-US" sz="1400" kern="0">
              <a:sym typeface="Calibri" panose="020F0502020204030204"/>
            </a:endParaRPr>
          </a:p>
        </p:txBody>
      </p:sp>
      <p:grpSp>
        <p:nvGrpSpPr>
          <p:cNvPr id="6" name="组合 5"/>
          <p:cNvGrpSpPr>
            <a:grpSpLocks/>
          </p:cNvGrpSpPr>
          <p:nvPr>
            <p:custDataLst>
              <p:tags r:id="rId2"/>
            </p:custDataLst>
          </p:nvPr>
        </p:nvGrpSpPr>
        <p:grpSpPr bwMode="auto">
          <a:xfrm>
            <a:off x="0" y="1"/>
            <a:ext cx="9144000" cy="490361"/>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3600" y="558168"/>
            <a:ext cx="8232300" cy="471140"/>
          </a:xfrm>
        </p:spPr>
        <p:txBody>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53628" y="1401420"/>
            <a:ext cx="8243100" cy="267679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nvPr>
        </p:nvSpPr>
        <p:spPr>
          <a:xfrm>
            <a:off x="445500" y="4318290"/>
            <a:ext cx="8251200" cy="843252"/>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8559A3B5-761F-4DE6-8AAB-C08DB6755106}" type="datetimeFigureOut">
              <a:rPr lang="zh-CN" altLang="en-US"/>
              <a:pPr>
                <a:defRPr/>
              </a:pPr>
              <a:t>2020-02-14</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DA37E208-7E75-4D88-9182-31CE1E54D7E2}" type="slidenum">
              <a:rPr lang="zh-CN" altLang="en-US"/>
              <a:pPr>
                <a:defRPr/>
              </a:pPr>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13"/>
          <p:cNvSpPr/>
          <p:nvPr>
            <p:custDataLst>
              <p:tags r:id="rId1"/>
            </p:custDataLst>
          </p:nvPr>
        </p:nvSpPr>
        <p:spPr>
          <a:xfrm>
            <a:off x="0" y="0"/>
            <a:ext cx="9144000" cy="762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normAutofit/>
          </a:bodyPr>
          <a:lstStyle/>
          <a:p>
            <a:pPr algn="ctr" fontAlgn="auto" hangingPunct="0">
              <a:spcBef>
                <a:spcPts val="0"/>
              </a:spcBef>
              <a:spcAft>
                <a:spcPts val="0"/>
              </a:spcAft>
              <a:defRPr/>
            </a:pPr>
            <a:endParaRPr lang="zh-CN" altLang="en-US" sz="1400" kern="0">
              <a:sym typeface="Calibri" panose="020F0502020204030204"/>
            </a:endParaRPr>
          </a:p>
        </p:txBody>
      </p:sp>
      <p:grpSp>
        <p:nvGrpSpPr>
          <p:cNvPr id="10" name="组合 5"/>
          <p:cNvGrpSpPr>
            <a:grpSpLocks/>
          </p:cNvGrpSpPr>
          <p:nvPr>
            <p:custDataLst>
              <p:tags r:id="rId2"/>
            </p:custDataLst>
          </p:nvPr>
        </p:nvGrpSpPr>
        <p:grpSpPr bwMode="auto">
          <a:xfrm>
            <a:off x="0" y="5226404"/>
            <a:ext cx="9144000" cy="490361"/>
            <a:chOff x="0" y="6269233"/>
            <a:chExt cx="12192000" cy="588767"/>
          </a:xfrm>
        </p:grpSpPr>
        <p:pic>
          <p:nvPicPr>
            <p:cNvPr id="12" name="图片 11"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11471910" y="6269233"/>
              <a:ext cx="720090" cy="588767"/>
            </a:xfrm>
            <a:prstGeom prst="rect">
              <a:avLst/>
            </a:prstGeom>
            <a:noFill/>
            <a:ln w="9525">
              <a:noFill/>
              <a:miter lim="800000"/>
              <a:headEnd/>
              <a:tailEnd/>
            </a:ln>
          </p:spPr>
        </p:pic>
        <p:pic>
          <p:nvPicPr>
            <p:cNvPr id="14" name="图片 9" descr="C:\Users\1V994W2\PycharmProjects\PPT_Background_Generation\pic_temp\1_pic_quater_right_up.png"/>
            <p:cNvPicPr>
              <a:picLocks noChangeAspect="1" noChangeArrowheads="1"/>
            </p:cNvPicPr>
            <p:nvPr userDrawn="1">
              <p:custDataLst>
                <p:tags r:id="rId7"/>
              </p:custDataLst>
            </p:nvPr>
          </p:nvPicPr>
          <p:blipFill>
            <a:blip r:embed="rId11" r:link="rId12" cstate="print"/>
            <a:srcRect/>
            <a:stretch>
              <a:fillRect/>
            </a:stretch>
          </p:blipFill>
          <p:spPr bwMode="auto">
            <a:xfrm>
              <a:off x="0" y="6269233"/>
              <a:ext cx="720090" cy="588767"/>
            </a:xfrm>
            <a:prstGeom prst="rect">
              <a:avLst/>
            </a:prstGeom>
            <a:noFill/>
            <a:ln w="9525">
              <a:noFill/>
              <a:miter lim="800000"/>
              <a:headEnd/>
              <a:tailEnd/>
            </a:ln>
          </p:spPr>
        </p:pic>
      </p:grpSp>
      <p:sp>
        <p:nvSpPr>
          <p:cNvPr id="2" name="标题 1"/>
          <p:cNvSpPr>
            <a:spLocks noGrp="1"/>
          </p:cNvSpPr>
          <p:nvPr>
            <p:ph type="title"/>
          </p:nvPr>
        </p:nvSpPr>
        <p:spPr>
          <a:xfrm>
            <a:off x="434700" y="198059"/>
            <a:ext cx="8278200" cy="368413"/>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34700" y="1386414"/>
            <a:ext cx="4006800" cy="241272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4681800" y="1386414"/>
            <a:ext cx="4025700" cy="241272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nvPr>
        </p:nvSpPr>
        <p:spPr>
          <a:xfrm>
            <a:off x="429300" y="4015199"/>
            <a:ext cx="4006800" cy="651194"/>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nvPr>
        </p:nvSpPr>
        <p:spPr>
          <a:xfrm>
            <a:off x="4689900" y="4012199"/>
            <a:ext cx="4025700" cy="651194"/>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5" name="日期占位符 2"/>
          <p:cNvSpPr>
            <a:spLocks noGrp="1"/>
          </p:cNvSpPr>
          <p:nvPr>
            <p:ph type="dt" sz="half" idx="17"/>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F099B44A-86D1-4911-B03C-7CEC12ED8442}" type="datetimeFigureOut">
              <a:rPr lang="zh-CN" altLang="en-US"/>
              <a:pPr>
                <a:defRPr/>
              </a:pPr>
              <a:t>2020-02-14</a:t>
            </a:fld>
            <a:endParaRPr lang="zh-CN" altLang="en-US"/>
          </a:p>
        </p:txBody>
      </p:sp>
      <p:sp>
        <p:nvSpPr>
          <p:cNvPr id="16" name="页脚占位符 3"/>
          <p:cNvSpPr>
            <a:spLocks noGrp="1"/>
          </p:cNvSpPr>
          <p:nvPr>
            <p:ph type="ftr" sz="quarter" idx="18"/>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7" name="灯片编号占位符 4"/>
          <p:cNvSpPr>
            <a:spLocks noGrp="1"/>
          </p:cNvSpPr>
          <p:nvPr>
            <p:ph type="sldNum" sz="quarter" idx="19"/>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4C27F788-C4C3-4C49-82EF-7AF71A6F8361}" type="slidenum">
              <a:rPr lang="zh-CN" altLang="en-US"/>
              <a:pPr>
                <a:defRPr/>
              </a:pPr>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4" name="矩形 9"/>
          <p:cNvSpPr/>
          <p:nvPr>
            <p:custDataLst>
              <p:tags r:id="rId1"/>
            </p:custDataLst>
          </p:nvPr>
        </p:nvSpPr>
        <p:spPr>
          <a:xfrm>
            <a:off x="0" y="795514"/>
            <a:ext cx="9144000" cy="412573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normAutofit/>
          </a:bodyPr>
          <a:lstStyle/>
          <a:p>
            <a:pPr algn="ctr" fontAlgn="auto" hangingPunct="0">
              <a:spcBef>
                <a:spcPts val="0"/>
              </a:spcBef>
              <a:spcAft>
                <a:spcPts val="0"/>
              </a:spcAft>
              <a:defRPr/>
            </a:pPr>
            <a:endParaRPr lang="zh-CN" altLang="en-US" sz="1400" kern="0">
              <a:sym typeface="Calibri" panose="020F0502020204030204"/>
            </a:endParaRPr>
          </a:p>
        </p:txBody>
      </p:sp>
      <p:grpSp>
        <p:nvGrpSpPr>
          <p:cNvPr id="5" name="组合 5"/>
          <p:cNvGrpSpPr>
            <a:grpSpLocks/>
          </p:cNvGrpSpPr>
          <p:nvPr>
            <p:custDataLst>
              <p:tags r:id="rId2"/>
            </p:custDataLst>
          </p:nvPr>
        </p:nvGrpSpPr>
        <p:grpSpPr bwMode="auto">
          <a:xfrm>
            <a:off x="0" y="4612571"/>
            <a:ext cx="9144000" cy="1104194"/>
            <a:chOff x="0" y="5533275"/>
            <a:chExt cx="12191999" cy="1324725"/>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cstate="print"/>
            <a:srcRect/>
            <a:stretch>
              <a:fillRect/>
            </a:stretch>
          </p:blipFill>
          <p:spPr bwMode="auto">
            <a:xfrm>
              <a:off x="10571797" y="5533275"/>
              <a:ext cx="1620202" cy="1324725"/>
            </a:xfrm>
            <a:prstGeom prst="rect">
              <a:avLst/>
            </a:prstGeom>
            <a:noFill/>
            <a:ln w="9525">
              <a:noFill/>
              <a:miter lim="800000"/>
              <a:headEnd/>
              <a:tailEnd/>
            </a:ln>
          </p:spPr>
        </p:pic>
        <p:pic>
          <p:nvPicPr>
            <p:cNvPr id="8" name="图片 7" descr="C:\Users\1V994W2\PycharmProjects\PPT_Background_Generation\pic_temp\1_pic_quater_left_down.png"/>
            <p:cNvPicPr>
              <a:picLocks noChangeAspect="1" noChangeArrowheads="1"/>
            </p:cNvPicPr>
            <p:nvPr userDrawn="1">
              <p:custDataLst>
                <p:tags r:id="rId7"/>
              </p:custDataLst>
            </p:nvPr>
          </p:nvPicPr>
          <p:blipFill>
            <a:blip r:embed="rId11" r:link="rId12" cstate="print"/>
            <a:srcRect/>
            <a:stretch>
              <a:fillRect/>
            </a:stretch>
          </p:blipFill>
          <p:spPr bwMode="auto">
            <a:xfrm>
              <a:off x="0" y="5533275"/>
              <a:ext cx="1620202" cy="1324725"/>
            </a:xfrm>
            <a:prstGeom prst="rect">
              <a:avLst/>
            </a:prstGeom>
            <a:noFill/>
            <a:ln w="9525">
              <a:noFill/>
              <a:miter lim="800000"/>
              <a:headEnd/>
              <a:tailEnd/>
            </a:ln>
          </p:spPr>
        </p:pic>
      </p:grpSp>
      <p:sp>
        <p:nvSpPr>
          <p:cNvPr id="2" name="标题 1"/>
          <p:cNvSpPr>
            <a:spLocks noGrp="1"/>
          </p:cNvSpPr>
          <p:nvPr>
            <p:ph type="title"/>
          </p:nvPr>
        </p:nvSpPr>
        <p:spPr>
          <a:xfrm>
            <a:off x="1142100" y="1116335"/>
            <a:ext cx="6858000" cy="1989593"/>
          </a:xfrm>
        </p:spPr>
        <p:txBody>
          <a:bodyPr anchor="b"/>
          <a:lstStyle>
            <a:lvl1pPr algn="ctr">
              <a:defRPr sz="45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文本占位符 6"/>
          <p:cNvSpPr>
            <a:spLocks noGrp="1"/>
          </p:cNvSpPr>
          <p:nvPr>
            <p:ph type="body" sz="quarter" idx="13"/>
          </p:nvPr>
        </p:nvSpPr>
        <p:spPr>
          <a:xfrm>
            <a:off x="1141810" y="3219962"/>
            <a:ext cx="6858000" cy="1380411"/>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3164AB01-74DC-4EAD-BC50-F27B433C1A94}" type="datetimeFigureOut">
              <a:rPr lang="zh-CN" altLang="en-US"/>
              <a:pPr>
                <a:defRPr/>
              </a:pPr>
              <a:t>2020-02-14</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02C9111E-0B10-4773-A4B7-250300B6A32A}" type="slidenum">
              <a:rPr lang="zh-CN" altLang="en-US"/>
              <a:pPr>
                <a:defRPr/>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852A1B6C-7D48-45EF-9D3E-D6CA6C511BED}" type="datetimeFigureOut">
              <a:rPr lang="zh-CN" altLang="en-US"/>
              <a:pPr>
                <a:defRPr/>
              </a:pPr>
              <a:t>2020-02-14</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61EF1D6E-8E15-4AF3-B986-7F3E73695275}"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1"/>
            <a:ext cx="9144000" cy="490361"/>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3" y="369472"/>
            <a:ext cx="8139178" cy="368413"/>
          </a:xfrm>
        </p:spPr>
        <p:txBody>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3" y="793994"/>
            <a:ext cx="8139178" cy="4492096"/>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7504A3D1-9A9F-4D9A-B965-D57B7BE0D042}" type="datetimeFigureOut">
              <a:rPr lang="zh-CN" altLang="en-US"/>
              <a:pPr>
                <a:defRPr/>
              </a:pPr>
              <a:t>2020-02-14</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D99B005D-8131-4B14-89EB-09AB8ED19CF5}"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02412" y="2157279"/>
            <a:ext cx="8139178" cy="749437"/>
          </a:xfrm>
        </p:spPr>
        <p:txBody>
          <a:bodyPr rIns="19050" anchor="t"/>
          <a:lstStyle>
            <a:lvl1pPr algn="ctr">
              <a:defRPr sz="4100" b="0" spc="450">
                <a:effectLst>
                  <a:outerShdw blurRad="38100" dist="38100" dir="2700000" algn="tl">
                    <a:srgbClr val="000000">
                      <a:alpha val="43137"/>
                    </a:srgbClr>
                  </a:outerShdw>
                </a:effectLst>
              </a:defRPr>
            </a:lvl1pPr>
          </a:lstStyle>
          <a:p>
            <a:r>
              <a:rPr lang="en-US" altLang="zh-CN" dirty="0"/>
              <a:t>Click to edit Master title style</a:t>
            </a:r>
            <a:endParaRPr lang="zh-CN" altLang="en-US" dirty="0"/>
          </a:p>
        </p:txBody>
      </p:sp>
      <p:sp>
        <p:nvSpPr>
          <p:cNvPr id="3" name="副标题 2"/>
          <p:cNvSpPr>
            <a:spLocks noGrp="1"/>
          </p:cNvSpPr>
          <p:nvPr>
            <p:ph type="subTitle" idx="1"/>
          </p:nvPr>
        </p:nvSpPr>
        <p:spPr>
          <a:xfrm>
            <a:off x="502412" y="2972320"/>
            <a:ext cx="8139178" cy="792626"/>
          </a:xfrm>
        </p:spPr>
        <p:txBody>
          <a:bodyPr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US" altLang="zh-CN" dirty="0"/>
              <a:t>Click to edit Master subtitle style</a:t>
            </a:r>
            <a:endParaRPr lang="zh-CN" altLang="en-US" dirty="0"/>
          </a:p>
        </p:txBody>
      </p:sp>
      <p:sp>
        <p:nvSpPr>
          <p:cNvPr id="4" name="日期占位符 15"/>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D2AFD2FD-B5C8-4D12-BE77-0736C9F91BD0}" type="datetimeFigureOut">
              <a:rPr lang="zh-CN" altLang="en-US"/>
              <a:pPr>
                <a:defRPr/>
              </a:pPr>
              <a:t>2020-02-14</a:t>
            </a:fld>
            <a:endParaRPr lang="zh-CN" altLang="en-US"/>
          </a:p>
        </p:txBody>
      </p:sp>
      <p:sp>
        <p:nvSpPr>
          <p:cNvPr id="5" name="页脚占位符 16"/>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6" name="灯片编号占位符 17"/>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DE24C30D-28E6-4614-B4D3-FEC242CF1A4D}" type="slidenum">
              <a:rPr lang="zh-CN" altLang="en-US"/>
              <a:pPr>
                <a:defRPr/>
              </a:pPr>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2" y="360064"/>
            <a:ext cx="8139178" cy="540094"/>
          </a:xfrm>
        </p:spPr>
        <p:txBody>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2" y="1080190"/>
            <a:ext cx="8139178" cy="4201863"/>
          </a:xfrm>
        </p:spPr>
        <p:txBody>
          <a:bodyPr>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314B8D33-78CC-482B-9112-9276D312B85D}" type="datetimeFigureOut">
              <a:rPr lang="zh-CN" altLang="en-US"/>
              <a:pPr>
                <a:defRPr/>
              </a:pPr>
              <a:t>2020-02-14</a:t>
            </a:fld>
            <a:endParaRPr lang="zh-CN" altLang="en-US"/>
          </a:p>
        </p:txBody>
      </p:sp>
      <p:sp>
        <p:nvSpPr>
          <p:cNvPr id="5" name="页脚占位符 4"/>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04224339-D7D3-44D9-9135-FCCDFC805D6F}"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02448" y="3174498"/>
            <a:ext cx="8139178" cy="520796"/>
          </a:xfrm>
        </p:spPr>
        <p:txBody>
          <a:bodyPr rIns="47625" anchor="t"/>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nvPr>
        </p:nvSpPr>
        <p:spPr>
          <a:xfrm>
            <a:off x="502444" y="3760388"/>
            <a:ext cx="8139178" cy="898478"/>
          </a:xfrm>
        </p:spPr>
        <p:txBody>
          <a:bodyPr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A7A4A360-8E7F-49BD-90C6-809AA2918969}" type="datetimeFigureOut">
              <a:rPr lang="zh-CN" altLang="en-US"/>
              <a:pPr>
                <a:defRPr/>
              </a:pPr>
              <a:t>2020-02-14</a:t>
            </a:fld>
            <a:endParaRPr lang="zh-CN" altLang="en-US"/>
          </a:p>
        </p:txBody>
      </p:sp>
      <p:sp>
        <p:nvSpPr>
          <p:cNvPr id="5" name="页脚占位符 4"/>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A8D423E5-1190-44AF-BF64-21C8FF37917E}"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2" y="360064"/>
            <a:ext cx="8139178" cy="540094"/>
          </a:xfrm>
        </p:spPr>
        <p:txBody>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nvPr>
        </p:nvSpPr>
        <p:spPr>
          <a:xfrm>
            <a:off x="502447" y="1080190"/>
            <a:ext cx="3962432" cy="4200734"/>
          </a:xfrm>
        </p:spPr>
        <p:txBody>
          <a:bodyPr>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nvPr>
        </p:nvSpPr>
        <p:spPr>
          <a:xfrm>
            <a:off x="4679158" y="1080190"/>
            <a:ext cx="3962432" cy="4200734"/>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0CB5C2D8-FF43-44DA-A689-62B1A9689E59}" type="datetimeFigureOut">
              <a:rPr lang="zh-CN" altLang="en-US"/>
              <a:pPr>
                <a:defRPr/>
              </a:pPr>
              <a:t>2020-02-14</a:t>
            </a:fld>
            <a:endParaRPr lang="zh-CN" altLang="en-US"/>
          </a:p>
        </p:txBody>
      </p:sp>
      <p:sp>
        <p:nvSpPr>
          <p:cNvPr id="6" name="页脚占位符 5"/>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7" name="灯片编号占位符 6"/>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E3B7E9CD-0136-4404-BBAB-207157EEC6C8}"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412" y="360064"/>
            <a:ext cx="8139178" cy="540094"/>
          </a:xfrm>
        </p:spPr>
        <p:txBody>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p:nvPr>
        </p:nvSpPr>
        <p:spPr>
          <a:xfrm>
            <a:off x="502447" y="1080190"/>
            <a:ext cx="3962432" cy="317558"/>
          </a:xfrm>
        </p:spPr>
        <p:txBody>
          <a:bodyPr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ltLang="zh-CN" dirty="0"/>
              <a:t>Click to edit Master text styles</a:t>
            </a:r>
          </a:p>
        </p:txBody>
      </p:sp>
      <p:sp>
        <p:nvSpPr>
          <p:cNvPr id="4" name="内容占位符 3"/>
          <p:cNvSpPr>
            <a:spLocks noGrp="1"/>
          </p:cNvSpPr>
          <p:nvPr>
            <p:ph sz="half" idx="2"/>
          </p:nvPr>
        </p:nvSpPr>
        <p:spPr>
          <a:xfrm>
            <a:off x="502444" y="1491131"/>
            <a:ext cx="3962400" cy="3794192"/>
          </a:xfrm>
        </p:spPr>
        <p:txBody>
          <a:bodyPr>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4676812" y="1080190"/>
            <a:ext cx="3962432" cy="317558"/>
          </a:xfrm>
        </p:spPr>
        <p:txBody>
          <a:bodyPr tIns="28575" rIns="57150" bIns="28575"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ltLang="zh-CN">
                <a:sym typeface="+mn-ea"/>
              </a:rPr>
              <a:t>Click to edit Master text styles</a:t>
            </a:r>
          </a:p>
        </p:txBody>
      </p:sp>
      <p:sp>
        <p:nvSpPr>
          <p:cNvPr id="6" name="内容占位符 5"/>
          <p:cNvSpPr>
            <a:spLocks noGrp="1"/>
          </p:cNvSpPr>
          <p:nvPr>
            <p:ph sz="quarter" idx="4"/>
          </p:nvPr>
        </p:nvSpPr>
        <p:spPr>
          <a:xfrm>
            <a:off x="4676812" y="1491131"/>
            <a:ext cx="3962432" cy="3794192"/>
          </a:xfrm>
        </p:spPr>
        <p:txBody>
          <a:bodyPr>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47500BFA-710F-4995-AAD2-4BBD538EA191}" type="datetimeFigureOut">
              <a:rPr lang="zh-CN" altLang="en-US"/>
              <a:pPr>
                <a:defRPr/>
              </a:pPr>
              <a:t>2020-02-14</a:t>
            </a:fld>
            <a:endParaRPr lang="zh-CN" altLang="en-US"/>
          </a:p>
        </p:txBody>
      </p:sp>
      <p:sp>
        <p:nvSpPr>
          <p:cNvPr id="8" name="页脚占位符 7"/>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9" name="灯片编号占位符 8"/>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512E9634-508D-46B2-ACD8-AD67F2A01B4A}"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4E514A5F-A3A5-4053-BFD0-7470FD1E42A5}" type="datetimeFigureOut">
              <a:rPr lang="zh-CN" altLang="en-US"/>
              <a:pPr>
                <a:defRPr/>
              </a:pPr>
              <a:t>2020-02-14</a:t>
            </a:fld>
            <a:endParaRPr lang="zh-CN" altLang="en-US"/>
          </a:p>
        </p:txBody>
      </p:sp>
      <p:sp>
        <p:nvSpPr>
          <p:cNvPr id="4" name="页脚占位符 3"/>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5" name="灯片编号占位符 4"/>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BE8D0F1C-0B65-4470-BFB8-CCE2AFA28575}"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EFDBB0A3-7842-435E-806B-FEFA453142CA}" type="datetimeFigureOut">
              <a:rPr lang="zh-CN" altLang="en-US"/>
              <a:pPr>
                <a:defRPr/>
              </a:pPr>
              <a:t>2020-02-14</a:t>
            </a:fld>
            <a:endParaRPr lang="zh-CN" altLang="en-US"/>
          </a:p>
        </p:txBody>
      </p:sp>
      <p:sp>
        <p:nvSpPr>
          <p:cNvPr id="3" name="页脚占位符 2"/>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4" name="灯片编号占位符 3"/>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51EA9BBA-5AB0-4EEA-BBC7-DA2D9B5CE39C}"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02447" y="1080190"/>
            <a:ext cx="3962432" cy="4200734"/>
          </a:xfrm>
        </p:spPr>
        <p:txBody>
          <a:bodyPr>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679194" y="1080190"/>
            <a:ext cx="3962432" cy="4200734"/>
          </a:xfrm>
        </p:spPr>
        <p:txBody>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9" name="标题 8"/>
          <p:cNvSpPr>
            <a:spLocks noGrp="1"/>
          </p:cNvSpPr>
          <p:nvPr>
            <p:ph type="title"/>
          </p:nvPr>
        </p:nvSpPr>
        <p:spPr/>
        <p:txBody>
          <a:bodyPr/>
          <a:lstStyle/>
          <a:p>
            <a:r>
              <a:rPr lang="zh-CN" altLang="en-US"/>
              <a:t>单击此处编辑母版标题样式</a:t>
            </a:r>
          </a:p>
        </p:txBody>
      </p:sp>
      <p:sp>
        <p:nvSpPr>
          <p:cNvPr id="5" name="日期占位符 4"/>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C95B5ED4-7DD6-4AED-BDD6-8D7A3E87333C}" type="datetimeFigureOut">
              <a:rPr lang="zh-CN" altLang="en-US"/>
              <a:pPr>
                <a:defRPr/>
              </a:pPr>
              <a:t>2020-02-14</a:t>
            </a:fld>
            <a:endParaRPr lang="zh-CN" altLang="en-US" dirty="0"/>
          </a:p>
        </p:txBody>
      </p:sp>
      <p:sp>
        <p:nvSpPr>
          <p:cNvPr id="6" name="页脚占位符 5"/>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7" name="灯片编号占位符 6"/>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5D4EB4BD-DC82-4D60-9C42-BB02948DFAA6}"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793897"/>
            <a:ext cx="713238" cy="4491541"/>
          </a:xfrm>
        </p:spPr>
        <p:txBody>
          <a:bodyPr vert="eaVert"/>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502444" y="793891"/>
            <a:ext cx="7371076" cy="4491541"/>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152A6159-1D34-43AA-841E-3C70864573BB}" type="datetimeFigureOut">
              <a:rPr lang="zh-CN" altLang="en-US"/>
              <a:pPr>
                <a:defRPr/>
              </a:pPr>
              <a:t>2020-02-14</a:t>
            </a:fld>
            <a:endParaRPr lang="zh-CN" altLang="en-US"/>
          </a:p>
        </p:txBody>
      </p:sp>
      <p:sp>
        <p:nvSpPr>
          <p:cNvPr id="5" name="页脚占位符 4"/>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A3505BE0-4537-43EB-A63F-26ADFC5377F5}"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793896"/>
            <a:ext cx="8139178" cy="42007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4"/>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A5761149-FC84-45D1-8FCF-008D065F3950}" type="datetimeFigureOut">
              <a:rPr lang="zh-CN" altLang="en-US"/>
              <a:pPr>
                <a:defRPr/>
              </a:pPr>
              <a:t>2020-02-14</a:t>
            </a:fld>
            <a:endParaRPr lang="zh-CN" altLang="en-US"/>
          </a:p>
        </p:txBody>
      </p:sp>
      <p:sp>
        <p:nvSpPr>
          <p:cNvPr id="4" name="页脚占位符 3"/>
          <p:cNvSpPr>
            <a:spLocks noGrp="1"/>
          </p:cNvSpPr>
          <p:nvPr>
            <p:ph type="ftr" sz="quarter" idx="15"/>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5" name="灯片编号占位符 4"/>
          <p:cNvSpPr>
            <a:spLocks noGrp="1"/>
          </p:cNvSpPr>
          <p:nvPr>
            <p:ph type="sldNum" sz="quarter" idx="16"/>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81B8E832-F731-4F33-AEAB-ACA6EA83BFC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3" name="图片 6" descr="C:\Users\1V994W2\PycharmProjects\PPT_Background_Generation\pic_temp\pic_half_top.png"/>
          <p:cNvPicPr>
            <a:picLocks noChangeAspect="1" noChangeArrowheads="1"/>
          </p:cNvPicPr>
          <p:nvPr>
            <p:custDataLst>
              <p:tags r:id="rId1"/>
            </p:custDataLst>
          </p:nvPr>
        </p:nvPicPr>
        <p:blipFill>
          <a:blip r:embed="rId6" r:link="rId7" cstate="print"/>
          <a:srcRect/>
          <a:stretch>
            <a:fillRect/>
          </a:stretch>
        </p:blipFill>
        <p:spPr bwMode="auto">
          <a:xfrm>
            <a:off x="3048000" y="4764264"/>
            <a:ext cx="3048000" cy="952500"/>
          </a:xfrm>
          <a:prstGeom prst="rect">
            <a:avLst/>
          </a:prstGeom>
          <a:noFill/>
          <a:ln w="9525">
            <a:noFill/>
            <a:miter lim="800000"/>
            <a:headEnd/>
            <a:tailEnd/>
          </a:ln>
        </p:spPr>
      </p:pic>
      <p:sp>
        <p:nvSpPr>
          <p:cNvPr id="2" name="标题 1"/>
          <p:cNvSpPr>
            <a:spLocks noGrp="1"/>
          </p:cNvSpPr>
          <p:nvPr>
            <p:ph type="ctrTitle" idx="13"/>
          </p:nvPr>
        </p:nvSpPr>
        <p:spPr>
          <a:xfrm>
            <a:off x="3569971" y="2428806"/>
            <a:ext cx="3660458" cy="901440"/>
          </a:xfrm>
        </p:spPr>
        <p:txBody>
          <a:bodyPr lIns="0" tIns="0" rIns="0" bIns="0"/>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en-US" altLang="zh-CN" dirty="0"/>
              <a:t>Click to edit Master title style</a:t>
            </a:r>
            <a:endParaRPr lang="zh-CN" altLang="en-US" dirty="0"/>
          </a:p>
        </p:txBody>
      </p:sp>
      <p:sp>
        <p:nvSpPr>
          <p:cNvPr id="4" name="日期占位符 3"/>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9F30D1B6-9610-4B95-B327-758ADA8A2CBF}" type="datetimeFigureOut">
              <a:rPr lang="zh-CN" altLang="en-US"/>
              <a:pPr>
                <a:defRPr/>
              </a:pPr>
              <a:t>2020-02-14</a:t>
            </a:fld>
            <a:endParaRPr lang="zh-CN" altLang="en-US"/>
          </a:p>
        </p:txBody>
      </p:sp>
      <p:sp>
        <p:nvSpPr>
          <p:cNvPr id="5" name="页脚占位符 4"/>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F93AB9DA-470C-4C23-94C3-C283F656BFC4}"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502412" y="2157279"/>
            <a:ext cx="8139178" cy="749437"/>
          </a:xfrm>
        </p:spPr>
        <p:txBody>
          <a:bodyPr rIns="19050" anchor="t"/>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lang="en-US" altLang="zh-CN">
                <a:sym typeface="+mn-ea"/>
              </a:rPr>
              <a:t>Click to edit Master title style</a:t>
            </a:r>
            <a:endParaRPr>
              <a:sym typeface="+mn-ea"/>
            </a:endParaRPr>
          </a:p>
        </p:txBody>
      </p:sp>
      <p:sp>
        <p:nvSpPr>
          <p:cNvPr id="3" name="日期占位符 2"/>
          <p:cNvSpPr>
            <a:spLocks noGrp="1"/>
          </p:cNvSpPr>
          <p:nvPr>
            <p:ph type="dt" sz="half" idx="10"/>
            <p:custDataLst>
              <p:tags r:id="rId1"/>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A5943F67-5759-4D1D-9730-AFD5FDF03702}" type="datetimeFigureOut">
              <a:rPr lang="zh-CN" altLang="en-US"/>
              <a:pPr>
                <a:defRPr/>
              </a:pPr>
              <a:t>2020-02-14</a:t>
            </a:fld>
            <a:endParaRPr lang="zh-CN" altLang="en-US"/>
          </a:p>
        </p:txBody>
      </p:sp>
      <p:sp>
        <p:nvSpPr>
          <p:cNvPr id="4" name="页脚占位符 3"/>
          <p:cNvSpPr>
            <a:spLocks noGrp="1"/>
          </p:cNvSpPr>
          <p:nvPr>
            <p:ph type="ftr" sz="quarter" idx="11"/>
            <p:custDataLst>
              <p:tags r:id="rId2"/>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endParaRPr lang="zh-CN" altLang="en-US"/>
          </a:p>
        </p:txBody>
      </p:sp>
      <p:sp>
        <p:nvSpPr>
          <p:cNvPr id="5" name="灯片编号占位符 4"/>
          <p:cNvSpPr>
            <a:spLocks noGrp="1"/>
          </p:cNvSpPr>
          <p:nvPr>
            <p:ph type="sldNum" sz="quarter" idx="12"/>
            <p:custDataLst>
              <p:tags r:id="rId3"/>
            </p:custDataLst>
          </p:nvPr>
        </p:nvSpPr>
        <p:spPr/>
        <p:txBody>
          <a:bodyPr rtlCol="0"/>
          <a:lstStyle>
            <a:lvl1pPr fontAlgn="auto" hangingPunct="0">
              <a:spcBef>
                <a:spcPts val="0"/>
              </a:spcBef>
              <a:spcAft>
                <a:spcPts val="0"/>
              </a:spcAft>
              <a:defRPr kern="0">
                <a:solidFill>
                  <a:prstClr val="black">
                    <a:tint val="75000"/>
                  </a:prstClr>
                </a:solidFill>
                <a:latin typeface="+mj-lt"/>
                <a:ea typeface="+mj-ea"/>
                <a:cs typeface="+mj-cs"/>
                <a:sym typeface="Calibri" panose="020F0502020204030204"/>
              </a:defRPr>
            </a:lvl1pPr>
          </a:lstStyle>
          <a:p>
            <a:pPr>
              <a:defRPr/>
            </a:pPr>
            <a:fld id="{1D37687A-6994-4DB5-B2BC-18436C28ABA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1"/>
            <a:ext cx="9144000" cy="490361"/>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3" y="369472"/>
            <a:ext cx="8139178" cy="368413"/>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502448" y="793994"/>
            <a:ext cx="3962432" cy="4492096"/>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4679158" y="793994"/>
            <a:ext cx="3962432" cy="4492096"/>
          </a:xfrm>
        </p:spPr>
        <p:txBody>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86FF828B-3D9A-487B-8A20-DF9C15E5F1D9}" type="datetimeFigureOut">
              <a:rPr lang="zh-CN" altLang="en-US"/>
              <a:pPr>
                <a:defRPr/>
              </a:pPr>
              <a:t>2020-02-14</a:t>
            </a:fld>
            <a:endParaRPr lang="zh-CN" altLang="en-US"/>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FE69C1DD-6C4E-4984-ACF0-171A5ECE541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11"/>
          <p:cNvGrpSpPr>
            <a:grpSpLocks/>
          </p:cNvGrpSpPr>
          <p:nvPr>
            <p:custDataLst>
              <p:tags r:id="rId1"/>
            </p:custDataLst>
          </p:nvPr>
        </p:nvGrpSpPr>
        <p:grpSpPr bwMode="auto">
          <a:xfrm>
            <a:off x="0" y="1"/>
            <a:ext cx="9144000" cy="490361"/>
            <a:chOff x="0" y="0"/>
            <a:chExt cx="12192000" cy="588767"/>
          </a:xfrm>
        </p:grpSpPr>
        <p:pic>
          <p:nvPicPr>
            <p:cNvPr id="8" name="图片 10"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9" name="图片 9"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3" y="369472"/>
            <a:ext cx="8139178" cy="368413"/>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p:nvPr>
        </p:nvSpPr>
        <p:spPr>
          <a:xfrm>
            <a:off x="502448" y="793993"/>
            <a:ext cx="3962432" cy="317598"/>
          </a:xfrm>
        </p:spPr>
        <p:txBody>
          <a:bodyPr anchor="ctr" anchorCtr="0"/>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ltLang="zh-CN" dirty="0"/>
              <a:t>Click to edit Master text styles</a:t>
            </a:r>
          </a:p>
        </p:txBody>
      </p:sp>
      <p:sp>
        <p:nvSpPr>
          <p:cNvPr id="4" name="内容占位符 3"/>
          <p:cNvSpPr>
            <a:spLocks noGrp="1"/>
          </p:cNvSpPr>
          <p:nvPr>
            <p:ph sz="half" idx="2"/>
          </p:nvPr>
        </p:nvSpPr>
        <p:spPr>
          <a:xfrm>
            <a:off x="502444" y="1172456"/>
            <a:ext cx="3962400" cy="4113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4676814" y="793993"/>
            <a:ext cx="3962432" cy="317598"/>
          </a:xfrm>
        </p:spPr>
        <p:txBody>
          <a:bodyPr anchor="ctr" anchorCtr="0"/>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ltLang="zh-CN">
                <a:sym typeface="+mn-ea"/>
              </a:rPr>
              <a:t>Click to edit Master text styles</a:t>
            </a:r>
          </a:p>
        </p:txBody>
      </p:sp>
      <p:sp>
        <p:nvSpPr>
          <p:cNvPr id="6" name="内容占位符 5"/>
          <p:cNvSpPr>
            <a:spLocks noGrp="1"/>
          </p:cNvSpPr>
          <p:nvPr>
            <p:ph sz="quarter" idx="4"/>
          </p:nvPr>
        </p:nvSpPr>
        <p:spPr>
          <a:xfrm>
            <a:off x="4676814" y="1172456"/>
            <a:ext cx="3962432" cy="4113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 name="日期占位符 6"/>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92BD1EE9-A3EE-45C0-A7E2-228074BA82AF}" type="datetimeFigureOut">
              <a:rPr lang="zh-CN" altLang="en-US"/>
              <a:pPr>
                <a:defRPr/>
              </a:pPr>
              <a:t>2020-02-14</a:t>
            </a:fld>
            <a:endParaRPr lang="zh-CN" altLang="en-US"/>
          </a:p>
        </p:txBody>
      </p:sp>
      <p:sp>
        <p:nvSpPr>
          <p:cNvPr id="11" name="页脚占位符 7"/>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2" name="灯片编号占位符 8"/>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91721299-4737-402D-8E2C-B76C083175A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descr="C:\Users\1V994W2\Documents\Tencent Files\574576071\FileRecv\拼装素材\forright\\06\subject_holdleft_84,125,158_0_staid_full_0.png"/>
          <p:cNvPicPr>
            <a:picLocks noChangeAspect="1" noChangeArrowheads="1"/>
          </p:cNvPicPr>
          <p:nvPr>
            <p:custDataLst>
              <p:tags r:id="rId1"/>
            </p:custDataLst>
          </p:nvPr>
        </p:nvPicPr>
        <p:blipFill>
          <a:blip r:embed="rId7" r:link="rId8" cstate="print"/>
          <a:srcRect/>
          <a:stretch>
            <a:fillRect/>
          </a:stretch>
        </p:blipFill>
        <p:spPr bwMode="auto">
          <a:xfrm>
            <a:off x="5622926" y="1829153"/>
            <a:ext cx="3292475" cy="2058458"/>
          </a:xfrm>
          <a:prstGeom prst="rect">
            <a:avLst/>
          </a:prstGeom>
          <a:noFill/>
          <a:ln w="9525">
            <a:noFill/>
            <a:miter lim="800000"/>
            <a:headEnd/>
            <a:tailEnd/>
          </a:ln>
        </p:spPr>
      </p:pic>
      <p:pic>
        <p:nvPicPr>
          <p:cNvPr id="4" name="图片 5" descr="C:\Users\1V994W2\PycharmProjects\PPT_Background_Generation\pic_temp\1_pic_quater_right_up.png"/>
          <p:cNvPicPr>
            <a:picLocks noChangeAspect="1" noChangeArrowheads="1"/>
          </p:cNvPicPr>
          <p:nvPr>
            <p:custDataLst>
              <p:tags r:id="rId2"/>
            </p:custDataLst>
          </p:nvPr>
        </p:nvPicPr>
        <p:blipFill>
          <a:blip r:embed="rId9" r:link="rId10" cstate="print"/>
          <a:srcRect/>
          <a:stretch>
            <a:fillRect/>
          </a:stretch>
        </p:blipFill>
        <p:spPr bwMode="auto">
          <a:xfrm>
            <a:off x="0" y="5226404"/>
            <a:ext cx="539750" cy="490361"/>
          </a:xfrm>
          <a:prstGeom prst="rect">
            <a:avLst/>
          </a:prstGeom>
          <a:noFill/>
          <a:ln w="9525">
            <a:noFill/>
            <a:miter lim="800000"/>
            <a:headEnd/>
            <a:tailEnd/>
          </a:ln>
        </p:spPr>
      </p:pic>
      <p:sp>
        <p:nvSpPr>
          <p:cNvPr id="2" name="标题 1"/>
          <p:cNvSpPr>
            <a:spLocks noGrp="1"/>
          </p:cNvSpPr>
          <p:nvPr>
            <p:ph type="title"/>
          </p:nvPr>
        </p:nvSpPr>
        <p:spPr>
          <a:xfrm>
            <a:off x="502413" y="369469"/>
            <a:ext cx="8139178" cy="368413"/>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5"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4C979070-86AE-4257-A95E-BA4B9159BF2F}" type="datetimeFigureOut">
              <a:rPr lang="zh-CN" altLang="en-US"/>
              <a:pPr>
                <a:defRPr/>
              </a:pPr>
              <a:t>2020-02-14</a:t>
            </a:fld>
            <a:endParaRPr lang="zh-CN" altLang="en-US"/>
          </a:p>
        </p:txBody>
      </p:sp>
      <p:sp>
        <p:nvSpPr>
          <p:cNvPr id="6"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CA10F59D-6CED-4BD9-8E1F-7003672BC11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8A3BED1F-8003-4EB4-A1E2-5C791700C7FF}" type="datetimeFigureOut">
              <a:rPr lang="zh-CN" altLang="en-US"/>
              <a:pPr>
                <a:defRPr/>
              </a:pPr>
              <a:t>2020-02-14</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8644324E-6CF2-4AB4-A8ED-88DBA4DB866D}"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1"/>
            <a:ext cx="9144000" cy="490361"/>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49" y="369472"/>
            <a:ext cx="8139178" cy="368413"/>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502448" y="793994"/>
            <a:ext cx="3962432" cy="4492096"/>
          </a:xfrm>
        </p:spPr>
        <p:txBody>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679194" y="793994"/>
            <a:ext cx="3962432" cy="4492096"/>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624C189C-2FD6-4C67-B3A9-973248595121}" type="datetimeFigureOut">
              <a:rPr lang="zh-CN" altLang="en-US"/>
              <a:pPr>
                <a:defRPr/>
              </a:pPr>
              <a:t>2020-02-14</a:t>
            </a:fld>
            <a:endParaRPr lang="zh-CN" altLang="en-US" dirty="0"/>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C72A75F4-BD91-4054-849D-C4B9C445804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1"/>
            <a:ext cx="9144000" cy="490361"/>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cstate="print"/>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cstate="print"/>
            <a:srcRect/>
            <a:stretch>
              <a:fillRect/>
            </a:stretch>
          </p:blipFill>
          <p:spPr bwMode="auto">
            <a:xfrm>
              <a:off x="11471910" y="0"/>
              <a:ext cx="720090" cy="588767"/>
            </a:xfrm>
            <a:prstGeom prst="rect">
              <a:avLst/>
            </a:prstGeom>
            <a:noFill/>
            <a:ln w="9525">
              <a:noFill/>
              <a:miter lim="800000"/>
              <a:headEnd/>
              <a:tailEnd/>
            </a:ln>
          </p:spPr>
        </p:pic>
      </p:grpSp>
      <p:sp>
        <p:nvSpPr>
          <p:cNvPr id="2" name="竖排标题 1"/>
          <p:cNvSpPr>
            <a:spLocks noGrp="1"/>
          </p:cNvSpPr>
          <p:nvPr>
            <p:ph type="title" orient="vert"/>
          </p:nvPr>
        </p:nvSpPr>
        <p:spPr>
          <a:xfrm>
            <a:off x="7928351" y="793994"/>
            <a:ext cx="713238" cy="4492096"/>
          </a:xfrm>
        </p:spPr>
        <p:txBody>
          <a:bodyPr vert="eaVert"/>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502445" y="793988"/>
            <a:ext cx="7371076" cy="4492096"/>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746C6357-2282-4623-AEEC-437A4F8FDF89}" type="datetimeFigureOut">
              <a:rPr lang="zh-CN" altLang="en-US"/>
              <a:pPr>
                <a:defRPr/>
              </a:pPr>
              <a:t>2020-02-14</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A2A1E31D-8294-457E-87DE-2C4950FDD99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11.xml"/><Relationship Id="rId18" Type="http://schemas.openxmlformats.org/officeDocument/2006/relationships/tags" Target="../tags/tag11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115.xml"/><Relationship Id="rId2" Type="http://schemas.openxmlformats.org/officeDocument/2006/relationships/slideLayout" Target="../slideLayouts/slideLayout21.xml"/><Relationship Id="rId16" Type="http://schemas.openxmlformats.org/officeDocument/2006/relationships/tags" Target="../tags/tag11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1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1650" y="368654"/>
            <a:ext cx="8140700" cy="368652"/>
          </a:xfrm>
          <a:prstGeom prst="rect">
            <a:avLst/>
          </a:prstGeom>
        </p:spPr>
        <p:txBody>
          <a:bodyPr vert="horz" wrap="square" lIns="90168" tIns="46989" rIns="90168" bIns="46989"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1650" y="800806"/>
            <a:ext cx="8140700" cy="4492626"/>
          </a:xfrm>
          <a:prstGeom prst="rect">
            <a:avLst/>
          </a:prstGeom>
        </p:spPr>
        <p:txBody>
          <a:bodyPr vert="horz" wrap="square" lIns="90168" tIns="46989" rIns="90168" bIns="469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60401" y="5293432"/>
            <a:ext cx="2024063" cy="264583"/>
          </a:xfrm>
          <a:prstGeom prst="rect">
            <a:avLst/>
          </a:prstGeom>
        </p:spPr>
        <p:txBody>
          <a:bodyPr vert="horz" wrap="square" lIns="91438" tIns="45719" rIns="91438" bIns="45719" rtlCol="0" anchor="ctr">
            <a:normAutofit/>
          </a:bodyPr>
          <a:lstStyle>
            <a:lvl1pPr algn="l"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3D13E746-C3A7-48A5-8437-B183867B5259}" type="datetimeFigureOut">
              <a:rPr lang="zh-CN" altLang="en-US"/>
              <a:pPr>
                <a:defRPr/>
              </a:pPr>
              <a:t>2020-02-14</a:t>
            </a:fld>
            <a:endParaRPr lang="zh-CN" altLang="en-US"/>
          </a:p>
        </p:txBody>
      </p:sp>
      <p:sp>
        <p:nvSpPr>
          <p:cNvPr id="5" name="页脚占位符 4"/>
          <p:cNvSpPr>
            <a:spLocks noGrp="1"/>
          </p:cNvSpPr>
          <p:nvPr>
            <p:ph type="ftr" sz="quarter" idx="3"/>
            <p:custDataLst>
              <p:tags r:id="rId24"/>
            </p:custDataLst>
          </p:nvPr>
        </p:nvSpPr>
        <p:spPr>
          <a:xfrm>
            <a:off x="3087689" y="5293432"/>
            <a:ext cx="2968625" cy="264583"/>
          </a:xfrm>
          <a:prstGeom prst="rect">
            <a:avLst/>
          </a:prstGeom>
        </p:spPr>
        <p:txBody>
          <a:bodyPr vert="horz" wrap="square" lIns="91438" tIns="45719" rIns="91438" bIns="45719" rtlCol="0" anchor="ctr">
            <a:normAutofit/>
          </a:bodyPr>
          <a:lstStyle>
            <a:lvl1pPr algn="ctr"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endParaRPr lang="zh-CN" altLang="en-US"/>
          </a:p>
        </p:txBody>
      </p:sp>
      <p:sp>
        <p:nvSpPr>
          <p:cNvPr id="6" name="灯片编号占位符 5"/>
          <p:cNvSpPr>
            <a:spLocks noGrp="1"/>
          </p:cNvSpPr>
          <p:nvPr>
            <p:ph type="sldNum" sz="quarter" idx="4"/>
            <p:custDataLst>
              <p:tags r:id="rId25"/>
            </p:custDataLst>
          </p:nvPr>
        </p:nvSpPr>
        <p:spPr>
          <a:xfrm>
            <a:off x="6457950" y="5293432"/>
            <a:ext cx="2025650" cy="264583"/>
          </a:xfrm>
          <a:prstGeom prst="rect">
            <a:avLst/>
          </a:prstGeom>
        </p:spPr>
        <p:txBody>
          <a:bodyPr vert="horz" wrap="square" lIns="91438" tIns="45719" rIns="91438" bIns="45719" rtlCol="0" anchor="ctr">
            <a:normAutofit/>
          </a:bodyPr>
          <a:lstStyle>
            <a:lvl1pPr algn="r"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12424B3D-3294-4618-895E-14035999D9CD}" type="slidenum">
              <a:rPr lang="zh-CN" altLang="en-US"/>
              <a:pPr>
                <a:defRPr/>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hangingPunct="0">
              <a:spcBef>
                <a:spcPts val="0"/>
              </a:spcBef>
              <a:spcAft>
                <a:spcPts val="0"/>
              </a:spcAft>
              <a:defRPr/>
            </a:pPr>
            <a:endParaRPr lang="zh-CN" altLang="en-US" sz="1400" kern="0">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697"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8" r:id="rId19"/>
  </p:sldLayoutIdLst>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charset="-122"/>
          <a:cs typeface="+mj-cs"/>
        </a:defRPr>
      </a:lvl1pPr>
      <a:lvl2pPr algn="l" defTabSz="685800" rtl="0" eaLnBrk="0" fontAlgn="base" hangingPunct="0">
        <a:spcBef>
          <a:spcPct val="0"/>
        </a:spcBef>
        <a:spcAft>
          <a:spcPct val="0"/>
        </a:spcAft>
        <a:defRPr b="1">
          <a:solidFill>
            <a:schemeClr val="tx1"/>
          </a:solidFill>
          <a:latin typeface="Arial" charset="0"/>
          <a:ea typeface="微软雅黑" pitchFamily="34" charset="-122"/>
        </a:defRPr>
      </a:lvl2pPr>
      <a:lvl3pPr algn="l" defTabSz="685800" rtl="0" eaLnBrk="0" fontAlgn="base" hangingPunct="0">
        <a:spcBef>
          <a:spcPct val="0"/>
        </a:spcBef>
        <a:spcAft>
          <a:spcPct val="0"/>
        </a:spcAft>
        <a:defRPr b="1">
          <a:solidFill>
            <a:schemeClr val="tx1"/>
          </a:solidFill>
          <a:latin typeface="Arial" charset="0"/>
          <a:ea typeface="微软雅黑" pitchFamily="34" charset="-122"/>
        </a:defRPr>
      </a:lvl3pPr>
      <a:lvl4pPr algn="l" defTabSz="685800" rtl="0" eaLnBrk="0" fontAlgn="base" hangingPunct="0">
        <a:spcBef>
          <a:spcPct val="0"/>
        </a:spcBef>
        <a:spcAft>
          <a:spcPct val="0"/>
        </a:spcAft>
        <a:defRPr b="1">
          <a:solidFill>
            <a:schemeClr val="tx1"/>
          </a:solidFill>
          <a:latin typeface="Arial" charset="0"/>
          <a:ea typeface="微软雅黑" pitchFamily="34" charset="-122"/>
        </a:defRPr>
      </a:lvl4pPr>
      <a:lvl5pPr algn="l" defTabSz="685800" rtl="0" eaLnBrk="0" fontAlgn="base" hangingPunct="0">
        <a:spcBef>
          <a:spcPct val="0"/>
        </a:spcBef>
        <a:spcAft>
          <a:spcPct val="0"/>
        </a:spcAft>
        <a:defRPr b="1">
          <a:solidFill>
            <a:schemeClr val="tx1"/>
          </a:solidFill>
          <a:latin typeface="Arial" charset="0"/>
          <a:ea typeface="微软雅黑" pitchFamily="34" charset="-122"/>
        </a:defRPr>
      </a:lvl5pPr>
      <a:lvl6pPr marL="457200" algn="l" defTabSz="685800" rtl="0" fontAlgn="base">
        <a:spcBef>
          <a:spcPct val="0"/>
        </a:spcBef>
        <a:spcAft>
          <a:spcPct val="0"/>
        </a:spcAft>
        <a:defRPr b="1">
          <a:solidFill>
            <a:schemeClr val="tx1"/>
          </a:solidFill>
          <a:latin typeface="Arial" charset="0"/>
          <a:ea typeface="微软雅黑" pitchFamily="34" charset="-122"/>
        </a:defRPr>
      </a:lvl6pPr>
      <a:lvl7pPr marL="914400" algn="l" defTabSz="685800" rtl="0" fontAlgn="base">
        <a:spcBef>
          <a:spcPct val="0"/>
        </a:spcBef>
        <a:spcAft>
          <a:spcPct val="0"/>
        </a:spcAft>
        <a:defRPr b="1">
          <a:solidFill>
            <a:schemeClr val="tx1"/>
          </a:solidFill>
          <a:latin typeface="Arial" charset="0"/>
          <a:ea typeface="微软雅黑" pitchFamily="34" charset="-122"/>
        </a:defRPr>
      </a:lvl7pPr>
      <a:lvl8pPr marL="1371600" algn="l" defTabSz="685800" rtl="0" fontAlgn="base">
        <a:spcBef>
          <a:spcPct val="0"/>
        </a:spcBef>
        <a:spcAft>
          <a:spcPct val="0"/>
        </a:spcAft>
        <a:defRPr b="1">
          <a:solidFill>
            <a:schemeClr val="tx1"/>
          </a:solidFill>
          <a:latin typeface="Arial" charset="0"/>
          <a:ea typeface="微软雅黑" pitchFamily="34" charset="-122"/>
        </a:defRPr>
      </a:lvl8pPr>
      <a:lvl9pPr marL="1828800" algn="l" defTabSz="685800" rtl="0" fontAlgn="base">
        <a:spcBef>
          <a:spcPct val="0"/>
        </a:spcBef>
        <a:spcAft>
          <a:spcPct val="0"/>
        </a:spcAft>
        <a:defRPr b="1">
          <a:solidFill>
            <a:schemeClr val="tx1"/>
          </a:solidFill>
          <a:latin typeface="Arial" charset="0"/>
          <a:ea typeface="微软雅黑" pitchFamily="34" charset="-122"/>
        </a:defRPr>
      </a:lvl9pPr>
    </p:titleStyle>
    <p:bodyStyle>
      <a:lvl1pPr marL="1714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1pPr>
      <a:lvl2pPr marL="514350" indent="-171450" algn="l" defTabSz="685800" rtl="0" eaLnBrk="0" fontAlgn="base" hangingPunct="0">
        <a:lnSpc>
          <a:spcPct val="130000"/>
        </a:lnSpc>
        <a:spcBef>
          <a:spcPct val="0"/>
        </a:spcBef>
        <a:spcAft>
          <a:spcPts val="1000"/>
        </a:spcAft>
        <a:buFont typeface="Arial" charset="0"/>
        <a:buChar char="•"/>
        <a:tabLst>
          <a:tab pos="1206500" algn="l"/>
        </a:tabLst>
        <a:defRPr sz="1200" kern="1200" spc="150">
          <a:solidFill>
            <a:schemeClr val="tx1"/>
          </a:solidFill>
          <a:latin typeface="Arial" panose="020B0604020202020204" pitchFamily="34" charset="0"/>
          <a:ea typeface="微软雅黑" panose="020B0503020204020204" charset="-122"/>
          <a:cs typeface="+mn-cs"/>
        </a:defRPr>
      </a:lvl2pPr>
      <a:lvl3pPr marL="8572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3pPr>
      <a:lvl4pPr marL="12001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4pPr>
      <a:lvl5pPr marL="15430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1650" y="359834"/>
            <a:ext cx="8140700" cy="539750"/>
          </a:xfrm>
          <a:prstGeom prst="rect">
            <a:avLst/>
          </a:prstGeom>
        </p:spPr>
        <p:txBody>
          <a:bodyPr vert="horz" lIns="76200" tIns="28575" rIns="57150" bIns="28575"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1650" y="1079501"/>
            <a:ext cx="8140700" cy="4201583"/>
          </a:xfrm>
          <a:prstGeom prst="rect">
            <a:avLst/>
          </a:prstGeom>
        </p:spPr>
        <p:txBody>
          <a:bodyPr vert="horz" lIns="76200" tIns="0" rIns="61913"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60401" y="5291667"/>
            <a:ext cx="2024063" cy="264583"/>
          </a:xfrm>
          <a:prstGeom prst="rect">
            <a:avLst/>
          </a:prstGeom>
        </p:spPr>
        <p:txBody>
          <a:bodyPr vert="horz" wrap="square" lIns="68580" tIns="34290" rIns="68580" bIns="34290" numCol="1" anchor="ctr" anchorCtr="0" compatLnSpc="1">
            <a:prstTxWarp prst="textNoShape">
              <a:avLst/>
            </a:prstTxWarp>
            <a:normAutofit/>
          </a:bodyPr>
          <a:lstStyle>
            <a:lvl1pPr>
              <a:defRPr sz="900">
                <a:solidFill>
                  <a:srgbClr val="898989"/>
                </a:solidFill>
                <a:ea typeface="微软雅黑" pitchFamily="34" charset="-122"/>
              </a:defRPr>
            </a:lvl1pPr>
          </a:lstStyle>
          <a:p>
            <a:pPr>
              <a:defRPr/>
            </a:pPr>
            <a:fld id="{818104E1-6360-454A-93B3-90100971E008}" type="datetimeFigureOut">
              <a:rPr lang="zh-CN" altLang="en-US"/>
              <a:pPr>
                <a:defRPr/>
              </a:pPr>
              <a:t>2020-02-14</a:t>
            </a:fld>
            <a:endParaRPr lang="en-US" altLang="zh-CN"/>
          </a:p>
        </p:txBody>
      </p:sp>
      <p:sp>
        <p:nvSpPr>
          <p:cNvPr id="5" name="页脚占位符 4"/>
          <p:cNvSpPr>
            <a:spLocks noGrp="1"/>
          </p:cNvSpPr>
          <p:nvPr>
            <p:ph type="ftr" sz="quarter" idx="3"/>
            <p:custDataLst>
              <p:tags r:id="rId16"/>
            </p:custDataLst>
          </p:nvPr>
        </p:nvSpPr>
        <p:spPr>
          <a:xfrm>
            <a:off x="3087689" y="5291667"/>
            <a:ext cx="2968625" cy="264583"/>
          </a:xfrm>
          <a:prstGeom prst="rect">
            <a:avLst/>
          </a:prstGeom>
        </p:spPr>
        <p:txBody>
          <a:bodyPr vert="horz" wrap="square" lIns="68580" tIns="34290" rIns="68580" bIns="34290" numCol="1" anchor="ctr" anchorCtr="0" compatLnSpc="1">
            <a:prstTxWarp prst="textNoShape">
              <a:avLst/>
            </a:prstTxWarp>
            <a:normAutofit/>
          </a:bodyPr>
          <a:lstStyle>
            <a:lvl1pPr algn="ctr">
              <a:defRPr sz="900">
                <a:solidFill>
                  <a:srgbClr val="898989"/>
                </a:solidFill>
                <a:ea typeface="微软雅黑" pitchFamily="34" charset="-122"/>
              </a:defRPr>
            </a:lvl1pPr>
          </a:lstStyle>
          <a:p>
            <a:pPr>
              <a:defRPr/>
            </a:pPr>
            <a:endParaRPr lang="zh-CN" altLang="en-US"/>
          </a:p>
        </p:txBody>
      </p:sp>
      <p:sp>
        <p:nvSpPr>
          <p:cNvPr id="6" name="灯片编号占位符 5"/>
          <p:cNvSpPr>
            <a:spLocks noGrp="1"/>
          </p:cNvSpPr>
          <p:nvPr>
            <p:ph type="sldNum" sz="quarter" idx="4"/>
            <p:custDataLst>
              <p:tags r:id="rId17"/>
            </p:custDataLst>
          </p:nvPr>
        </p:nvSpPr>
        <p:spPr>
          <a:xfrm>
            <a:off x="6457950" y="5291667"/>
            <a:ext cx="2025650" cy="264583"/>
          </a:xfrm>
          <a:prstGeom prst="rect">
            <a:avLst/>
          </a:prstGeom>
        </p:spPr>
        <p:txBody>
          <a:bodyPr vert="horz" wrap="square" lIns="68580" tIns="34290" rIns="68580" bIns="34290" numCol="1" anchor="ctr" anchorCtr="0" compatLnSpc="1">
            <a:prstTxWarp prst="textNoShape">
              <a:avLst/>
            </a:prstTxWarp>
            <a:normAutofit/>
          </a:bodyPr>
          <a:lstStyle>
            <a:lvl1pPr algn="r">
              <a:defRPr sz="900">
                <a:solidFill>
                  <a:srgbClr val="898989"/>
                </a:solidFill>
                <a:ea typeface="微软雅黑" pitchFamily="34" charset="-122"/>
              </a:defRPr>
            </a:lvl1pPr>
          </a:lstStyle>
          <a:p>
            <a:pPr>
              <a:defRPr/>
            </a:pPr>
            <a:fld id="{B9EFB610-F106-4D46-BC50-00E97D4354FA}" type="slidenum">
              <a:rPr lang="zh-CN" altLang="en-US"/>
              <a:pPr>
                <a:defRPr/>
              </a:pPr>
              <a:t>‹#›</a:t>
            </a:fld>
            <a:endParaRPr lang="en-US" altLang="zh-CN"/>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solidFill>
                <a:prstClr val="white"/>
              </a:solidFill>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0" fontAlgn="base" hangingPunct="0">
        <a:spcBef>
          <a:spcPct val="0"/>
        </a:spcBef>
        <a:spcAft>
          <a:spcPct val="0"/>
        </a:spcAft>
        <a:defRPr sz="2100" b="1" kern="1200" spc="150">
          <a:solidFill>
            <a:schemeClr val="tx1"/>
          </a:solidFill>
          <a:latin typeface="+mj-lt"/>
          <a:ea typeface="+mj-ea"/>
          <a:cs typeface="+mj-cs"/>
        </a:defRPr>
      </a:lvl1pPr>
      <a:lvl2pPr algn="l" defTabSz="685800" rtl="0" eaLnBrk="0" fontAlgn="base" hangingPunct="0">
        <a:spcBef>
          <a:spcPct val="0"/>
        </a:spcBef>
        <a:spcAft>
          <a:spcPct val="0"/>
        </a:spcAft>
        <a:defRPr sz="2100" b="1">
          <a:solidFill>
            <a:schemeClr val="tx1"/>
          </a:solidFill>
          <a:latin typeface="Arial" charset="0"/>
          <a:ea typeface="微软雅黑" pitchFamily="34" charset="-122"/>
        </a:defRPr>
      </a:lvl2pPr>
      <a:lvl3pPr algn="l" defTabSz="685800" rtl="0" eaLnBrk="0" fontAlgn="base" hangingPunct="0">
        <a:spcBef>
          <a:spcPct val="0"/>
        </a:spcBef>
        <a:spcAft>
          <a:spcPct val="0"/>
        </a:spcAft>
        <a:defRPr sz="2100" b="1">
          <a:solidFill>
            <a:schemeClr val="tx1"/>
          </a:solidFill>
          <a:latin typeface="Arial" charset="0"/>
          <a:ea typeface="微软雅黑" pitchFamily="34" charset="-122"/>
        </a:defRPr>
      </a:lvl3pPr>
      <a:lvl4pPr algn="l" defTabSz="685800" rtl="0" eaLnBrk="0" fontAlgn="base" hangingPunct="0">
        <a:spcBef>
          <a:spcPct val="0"/>
        </a:spcBef>
        <a:spcAft>
          <a:spcPct val="0"/>
        </a:spcAft>
        <a:defRPr sz="2100" b="1">
          <a:solidFill>
            <a:schemeClr val="tx1"/>
          </a:solidFill>
          <a:latin typeface="Arial" charset="0"/>
          <a:ea typeface="微软雅黑" pitchFamily="34" charset="-122"/>
        </a:defRPr>
      </a:lvl4pPr>
      <a:lvl5pPr algn="l" defTabSz="685800" rtl="0" eaLnBrk="0" fontAlgn="base" hangingPunct="0">
        <a:spcBef>
          <a:spcPct val="0"/>
        </a:spcBef>
        <a:spcAft>
          <a:spcPct val="0"/>
        </a:spcAft>
        <a:defRPr sz="2100" b="1">
          <a:solidFill>
            <a:schemeClr val="tx1"/>
          </a:solidFill>
          <a:latin typeface="Arial" charset="0"/>
          <a:ea typeface="微软雅黑" pitchFamily="34" charset="-122"/>
        </a:defRPr>
      </a:lvl5pPr>
      <a:lvl6pPr marL="457200" algn="l" defTabSz="685800" rtl="0" fontAlgn="base">
        <a:spcBef>
          <a:spcPct val="0"/>
        </a:spcBef>
        <a:spcAft>
          <a:spcPct val="0"/>
        </a:spcAft>
        <a:defRPr sz="2100" b="1">
          <a:solidFill>
            <a:schemeClr val="tx1"/>
          </a:solidFill>
          <a:latin typeface="Arial" charset="0"/>
          <a:ea typeface="微软雅黑" pitchFamily="34" charset="-122"/>
        </a:defRPr>
      </a:lvl6pPr>
      <a:lvl7pPr marL="914400" algn="l" defTabSz="685800" rtl="0" fontAlgn="base">
        <a:spcBef>
          <a:spcPct val="0"/>
        </a:spcBef>
        <a:spcAft>
          <a:spcPct val="0"/>
        </a:spcAft>
        <a:defRPr sz="2100" b="1">
          <a:solidFill>
            <a:schemeClr val="tx1"/>
          </a:solidFill>
          <a:latin typeface="Arial" charset="0"/>
          <a:ea typeface="微软雅黑" pitchFamily="34" charset="-122"/>
        </a:defRPr>
      </a:lvl7pPr>
      <a:lvl8pPr marL="1371600" algn="l" defTabSz="685800" rtl="0" fontAlgn="base">
        <a:spcBef>
          <a:spcPct val="0"/>
        </a:spcBef>
        <a:spcAft>
          <a:spcPct val="0"/>
        </a:spcAft>
        <a:defRPr sz="2100" b="1">
          <a:solidFill>
            <a:schemeClr val="tx1"/>
          </a:solidFill>
          <a:latin typeface="Arial" charset="0"/>
          <a:ea typeface="微软雅黑" pitchFamily="34" charset="-122"/>
        </a:defRPr>
      </a:lvl8pPr>
      <a:lvl9pPr marL="1828800" algn="l" defTabSz="685800" rtl="0" fontAlgn="base">
        <a:spcBef>
          <a:spcPct val="0"/>
        </a:spcBef>
        <a:spcAft>
          <a:spcPct val="0"/>
        </a:spcAft>
        <a:defRPr sz="2100" b="1">
          <a:solidFill>
            <a:schemeClr val="tx1"/>
          </a:solidFill>
          <a:latin typeface="Arial" charset="0"/>
          <a:ea typeface="微软雅黑" pitchFamily="34" charset="-122"/>
        </a:defRPr>
      </a:lvl9pPr>
    </p:titleStyle>
    <p:bodyStyle>
      <a:lvl1pPr marL="171450" indent="-171450" algn="l" defTabSz="685800" rtl="0" eaLnBrk="0" fontAlgn="base" hangingPunct="0">
        <a:lnSpc>
          <a:spcPct val="130000"/>
        </a:lnSpc>
        <a:spcBef>
          <a:spcPct val="0"/>
        </a:spcBef>
        <a:spcAft>
          <a:spcPts val="750"/>
        </a:spcAft>
        <a:buFont typeface="Arial" charset="0"/>
        <a:buChar char="•"/>
        <a:defRPr sz="1200" kern="1200" spc="113">
          <a:solidFill>
            <a:schemeClr val="tx1"/>
          </a:solidFill>
          <a:latin typeface="+mn-lt"/>
          <a:ea typeface="+mn-ea"/>
          <a:cs typeface="+mn-cs"/>
        </a:defRPr>
      </a:lvl1pPr>
      <a:lvl2pPr marL="514350" indent="-171450" algn="l" defTabSz="685800" rtl="0" eaLnBrk="0" fontAlgn="base" hangingPunct="0">
        <a:lnSpc>
          <a:spcPct val="130000"/>
        </a:lnSpc>
        <a:spcBef>
          <a:spcPct val="0"/>
        </a:spcBef>
        <a:spcAft>
          <a:spcPts val="750"/>
        </a:spcAft>
        <a:buFont typeface="Arial" charset="0"/>
        <a:buChar char="•"/>
        <a:tabLst>
          <a:tab pos="1206500" algn="l"/>
        </a:tabLst>
        <a:defRPr sz="1200" kern="1200" spc="113">
          <a:solidFill>
            <a:schemeClr val="tx1"/>
          </a:solidFill>
          <a:latin typeface="+mn-lt"/>
          <a:ea typeface="+mn-ea"/>
          <a:cs typeface="+mn-cs"/>
        </a:defRPr>
      </a:lvl2pPr>
      <a:lvl3pPr marL="857250" indent="-171450" algn="l" defTabSz="685800" rtl="0" eaLnBrk="0" fontAlgn="base" hangingPunct="0">
        <a:lnSpc>
          <a:spcPct val="130000"/>
        </a:lnSpc>
        <a:spcBef>
          <a:spcPct val="0"/>
        </a:spcBef>
        <a:spcAft>
          <a:spcPts val="750"/>
        </a:spcAft>
        <a:buFont typeface="Arial" charset="0"/>
        <a:buChar char="•"/>
        <a:defRPr sz="1200" kern="1200" spc="113">
          <a:solidFill>
            <a:schemeClr val="tx1"/>
          </a:solidFill>
          <a:latin typeface="+mn-lt"/>
          <a:ea typeface="+mn-ea"/>
          <a:cs typeface="+mn-cs"/>
        </a:defRPr>
      </a:lvl3pPr>
      <a:lvl4pPr marL="1200150" indent="-171450" algn="l" defTabSz="685800" rtl="0" eaLnBrk="0" fontAlgn="base" hangingPunct="0">
        <a:lnSpc>
          <a:spcPct val="130000"/>
        </a:lnSpc>
        <a:spcBef>
          <a:spcPct val="0"/>
        </a:spcBef>
        <a:spcAft>
          <a:spcPts val="750"/>
        </a:spcAft>
        <a:buFont typeface="Arial" charset="0"/>
        <a:buChar char="•"/>
        <a:defRPr sz="1200" kern="1200" spc="113">
          <a:solidFill>
            <a:schemeClr val="tx1"/>
          </a:solidFill>
          <a:latin typeface="+mn-lt"/>
          <a:ea typeface="+mn-ea"/>
          <a:cs typeface="+mn-cs"/>
        </a:defRPr>
      </a:lvl4pPr>
      <a:lvl5pPr marL="1543050" indent="-171450" algn="l" defTabSz="685800" rtl="0" eaLnBrk="0" fontAlgn="base" hangingPunct="0">
        <a:lnSpc>
          <a:spcPct val="130000"/>
        </a:lnSpc>
        <a:spcBef>
          <a:spcPct val="0"/>
        </a:spcBef>
        <a:spcAft>
          <a:spcPts val="750"/>
        </a:spcAft>
        <a:buFont typeface="Arial" charset="0"/>
        <a:buChar char="•"/>
        <a:defRPr sz="1200" kern="1200" spc="113">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6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5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8.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9.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182.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8.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89.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4.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5.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6.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97.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5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15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5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5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6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图片 3"/>
          <p:cNvPicPr>
            <a:picLocks noChangeAspect="1"/>
          </p:cNvPicPr>
          <p:nvPr/>
        </p:nvPicPr>
        <p:blipFill>
          <a:blip r:embed="rId4" cstate="print"/>
          <a:srcRect r="531"/>
          <a:stretch>
            <a:fillRect/>
          </a:stretch>
        </p:blipFill>
        <p:spPr bwMode="auto">
          <a:xfrm>
            <a:off x="0" y="0"/>
            <a:ext cx="9144000" cy="5715000"/>
          </a:xfrm>
          <a:prstGeom prst="rect">
            <a:avLst/>
          </a:prstGeom>
          <a:noFill/>
          <a:ln w="9525">
            <a:noFill/>
            <a:miter lim="800000"/>
            <a:headEnd/>
            <a:tailEnd/>
          </a:ln>
        </p:spPr>
      </p:pic>
      <p:sp>
        <p:nvSpPr>
          <p:cNvPr id="15" name="标题 14"/>
          <p:cNvSpPr>
            <a:spLocks noGrp="1"/>
          </p:cNvSpPr>
          <p:nvPr>
            <p:ph type="ctrTitle" idx="13"/>
          </p:nvPr>
        </p:nvSpPr>
        <p:spPr>
          <a:xfrm>
            <a:off x="3497264" y="2132542"/>
            <a:ext cx="5411787" cy="809624"/>
          </a:xfrm>
        </p:spPr>
        <p:txBody>
          <a:bodyPr numCol="1" compatLnSpc="1">
            <a:prstTxWarp prst="textNoShape">
              <a:avLst/>
            </a:prstTxWarp>
            <a:normAutofit fontScale="90000"/>
          </a:bodyPr>
          <a:lstStyle/>
          <a:p>
            <a:pPr algn="ctr" fontAlgn="base">
              <a:spcAft>
                <a:spcPct val="0"/>
              </a:spcAft>
              <a:buFontTx/>
              <a:buNone/>
              <a:defRPr/>
            </a:pPr>
            <a:r>
              <a:rPr lang="en-US" altLang="zh-CN" sz="3700" dirty="0" smtClean="0">
                <a:solidFill>
                  <a:srgbClr val="FF0000"/>
                </a:solidFill>
                <a:latin typeface="Arial" charset="0"/>
                <a:ea typeface="汉仪旗黑-85S"/>
                <a:cs typeface="汉仪旗黑-85S"/>
              </a:rPr>
              <a:t>2019</a:t>
            </a:r>
            <a:r>
              <a:rPr lang="zh-CN" altLang="en-US" sz="3700" dirty="0" smtClean="0">
                <a:solidFill>
                  <a:srgbClr val="FF0000"/>
                </a:solidFill>
                <a:latin typeface="Arial" charset="0"/>
                <a:ea typeface="汉仪旗黑-85S"/>
                <a:cs typeface="汉仪旗黑-85S"/>
              </a:rPr>
              <a:t>年朝东西海四区</a:t>
            </a:r>
            <a:br>
              <a:rPr lang="zh-CN" altLang="en-US" sz="3700" dirty="0" smtClean="0">
                <a:solidFill>
                  <a:srgbClr val="FF0000"/>
                </a:solidFill>
                <a:latin typeface="Arial" charset="0"/>
                <a:ea typeface="汉仪旗黑-85S"/>
                <a:cs typeface="汉仪旗黑-85S"/>
              </a:rPr>
            </a:br>
            <a:r>
              <a:rPr lang="zh-CN" altLang="en-US" sz="3700" dirty="0" smtClean="0">
                <a:solidFill>
                  <a:srgbClr val="FF0000"/>
                </a:solidFill>
                <a:latin typeface="Arial" charset="0"/>
                <a:ea typeface="汉仪旗黑-85S"/>
                <a:cs typeface="汉仪旗黑-85S"/>
              </a:rPr>
              <a:t>说明文阅读</a:t>
            </a:r>
          </a:p>
        </p:txBody>
      </p:sp>
      <p:sp>
        <p:nvSpPr>
          <p:cNvPr id="10" name="矩形 9"/>
          <p:cNvSpPr/>
          <p:nvPr/>
        </p:nvSpPr>
        <p:spPr>
          <a:xfrm>
            <a:off x="4870450" y="4039306"/>
            <a:ext cx="3602038" cy="553996"/>
          </a:xfrm>
          <a:prstGeom prst="rect">
            <a:avLst/>
          </a:prstGeom>
        </p:spPr>
        <p:txBody>
          <a:bodyPr lIns="91438" tIns="45719" rIns="91438" bIns="45719">
            <a:spAutoFit/>
          </a:bodyPr>
          <a:lstStyle/>
          <a:p>
            <a:pPr fontAlgn="auto" hangingPunct="0">
              <a:lnSpc>
                <a:spcPct val="150000"/>
              </a:lnSpc>
              <a:spcBef>
                <a:spcPts val="0"/>
              </a:spcBef>
              <a:spcAft>
                <a:spcPts val="0"/>
              </a:spcAft>
              <a:defRPr/>
            </a:pPr>
            <a:r>
              <a:rPr lang="en-US" altLang="zh-CN" b="1" kern="0" spc="226" dirty="0">
                <a:solidFill>
                  <a:schemeClr val="tx1"/>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000" kern="0" spc="226" dirty="0">
                <a:solidFill>
                  <a:schemeClr val="tx1"/>
                </a:solidFill>
                <a:latin typeface="微软雅黑" panose="020B0503020204020204" charset="-122"/>
                <a:ea typeface="微软雅黑" panose="020B0503020204020204" charset="-122"/>
                <a:cs typeface="+mj-cs"/>
                <a:sym typeface="Calibri" panose="020F0502020204030204"/>
              </a:rPr>
              <a:t> </a:t>
            </a:r>
          </a:p>
        </p:txBody>
      </p:sp>
      <p:sp>
        <p:nvSpPr>
          <p:cNvPr id="9" name="文本框 8"/>
          <p:cNvSpPr txBox="1"/>
          <p:nvPr/>
        </p:nvSpPr>
        <p:spPr>
          <a:xfrm>
            <a:off x="3324225" y="4111626"/>
            <a:ext cx="5289550" cy="553996"/>
          </a:xfrm>
          <a:prstGeom prst="rect">
            <a:avLst/>
          </a:prstGeom>
          <a:noFill/>
        </p:spPr>
        <p:txBody>
          <a:bodyPr lIns="91438" tIns="45719" rIns="91438" bIns="45719">
            <a:spAutoFit/>
          </a:bodyPr>
          <a:lstStyle/>
          <a:p>
            <a:pPr algn="ctr" fontAlgn="auto" hangingPunct="0">
              <a:lnSpc>
                <a:spcPct val="150000"/>
              </a:lnSpc>
              <a:spcBef>
                <a:spcPts val="0"/>
              </a:spcBef>
              <a:spcAft>
                <a:spcPts val="0"/>
              </a:spcAft>
              <a:defRPr/>
            </a:pPr>
            <a:r>
              <a:rPr lang="zh-CN" altLang="en-US" sz="2000" kern="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sym typeface="Calibri" panose="020F0502020204030204"/>
              </a:rPr>
              <a:t>二外附中  王菲菲</a:t>
            </a:r>
          </a:p>
        </p:txBody>
      </p:sp>
      <p:sp>
        <p:nvSpPr>
          <p:cNvPr id="34822" name="文本框 2"/>
          <p:cNvSpPr txBox="1">
            <a:spLocks noChangeArrowheads="1"/>
          </p:cNvSpPr>
          <p:nvPr/>
        </p:nvSpPr>
        <p:spPr bwMode="auto">
          <a:xfrm>
            <a:off x="4067175" y="1326445"/>
            <a:ext cx="4405313" cy="461665"/>
          </a:xfrm>
          <a:prstGeom prst="rect">
            <a:avLst/>
          </a:prstGeom>
          <a:noFill/>
          <a:ln w="9525">
            <a:noFill/>
            <a:miter lim="800000"/>
            <a:headEnd/>
            <a:tailEnd/>
          </a:ln>
        </p:spPr>
        <p:txBody>
          <a:bodyPr>
            <a:spAutoFit/>
          </a:bodyPr>
          <a:lstStyle/>
          <a:p>
            <a:pPr algn="ctr" hangingPunct="0"/>
            <a:r>
              <a:rPr lang="zh-CN" altLang="en-US" sz="2000" b="1">
                <a:solidFill>
                  <a:srgbClr val="002060"/>
                </a:solidFill>
                <a:latin typeface="微软雅黑" pitchFamily="34" charset="-122"/>
                <a:ea typeface="楷体" pitchFamily="49" charset="-122"/>
                <a:sym typeface="+mn-ea"/>
              </a:rPr>
              <a:t>朝阳区线上课堂</a:t>
            </a:r>
            <a:r>
              <a:rPr lang="en-US" altLang="zh-CN" sz="2000" b="1">
                <a:solidFill>
                  <a:srgbClr val="002060"/>
                </a:solidFill>
                <a:latin typeface="微软雅黑" pitchFamily="34" charset="-122"/>
                <a:ea typeface="楷体" pitchFamily="49" charset="-122"/>
                <a:sym typeface="+mn-ea"/>
              </a:rPr>
              <a:t>·</a:t>
            </a:r>
            <a:r>
              <a:rPr lang="zh-CN" altLang="en-US" sz="2000" b="1">
                <a:solidFill>
                  <a:srgbClr val="002060"/>
                </a:solidFill>
                <a:latin typeface="微软雅黑" pitchFamily="34" charset="-122"/>
                <a:ea typeface="楷体" pitchFamily="49" charset="-122"/>
                <a:sym typeface="+mn-ea"/>
              </a:rPr>
              <a:t>高三英语总复习</a:t>
            </a:r>
            <a:r>
              <a:rPr lang="zh-CN" altLang="en-US" sz="2400" b="1">
                <a:solidFill>
                  <a:srgbClr val="002060"/>
                </a:solidFill>
                <a:latin typeface="微软雅黑" pitchFamily="34" charset="-122"/>
                <a:ea typeface="楷体" pitchFamily="49" charset="-122"/>
                <a:sym typeface="+mn-ea"/>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27753" y="9098"/>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0964"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40965" name="Rectangle 1"/>
          <p:cNvSpPr>
            <a:spLocks noChangeArrowheads="1"/>
          </p:cNvSpPr>
          <p:nvPr/>
        </p:nvSpPr>
        <p:spPr bwMode="auto">
          <a:xfrm>
            <a:off x="745067" y="487259"/>
            <a:ext cx="5647796" cy="4493538"/>
          </a:xfrm>
          <a:prstGeom prst="rect">
            <a:avLst/>
          </a:prstGeom>
          <a:noFill/>
          <a:ln w="9525">
            <a:noFill/>
            <a:miter lim="800000"/>
            <a:headEnd/>
            <a:tailEnd/>
          </a:ln>
        </p:spPr>
        <p:txBody>
          <a:bodyPr wrap="square" anchor="ctr">
            <a:spAutoFit/>
          </a:bodyPr>
          <a:lstStyle/>
          <a:p>
            <a:pPr indent="266700" algn="just"/>
            <a:r>
              <a:rPr lang="en-US" altLang="zh-CN" sz="1100" b="1" dirty="0">
                <a:solidFill>
                  <a:srgbClr val="FF0000"/>
                </a:solidFill>
                <a:latin typeface="Times New Roman" pitchFamily="18" charset="0"/>
                <a:cs typeface="Times New Roman" pitchFamily="18" charset="0"/>
              </a:rPr>
              <a:t>A study</a:t>
            </a:r>
            <a:r>
              <a:rPr lang="en-US" altLang="zh-CN" sz="1100" dirty="0">
                <a:solidFill>
                  <a:schemeClr val="tx1"/>
                </a:solidFill>
                <a:latin typeface="Times New Roman" pitchFamily="18" charset="0"/>
                <a:cs typeface="Times New Roman" pitchFamily="18" charset="0"/>
              </a:rPr>
              <a:t> in the journal </a:t>
            </a:r>
            <a:r>
              <a:rPr lang="en-US" altLang="zh-CN" sz="1100" i="1" dirty="0">
                <a:solidFill>
                  <a:schemeClr val="tx1"/>
                </a:solidFill>
                <a:latin typeface="Times New Roman" pitchFamily="18" charset="0"/>
                <a:cs typeface="Times New Roman" pitchFamily="18" charset="0"/>
              </a:rPr>
              <a:t>Nature</a:t>
            </a:r>
            <a:r>
              <a:rPr lang="en-US" altLang="zh-CN" sz="1100" dirty="0">
                <a:solidFill>
                  <a:schemeClr val="tx1"/>
                </a:solidFill>
                <a:latin typeface="Times New Roman" pitchFamily="18" charset="0"/>
                <a:cs typeface="Times New Roman" pitchFamily="18" charset="0"/>
              </a:rPr>
              <a:t> </a:t>
            </a:r>
            <a:r>
              <a:rPr lang="en-US" altLang="zh-CN" sz="1100" b="1" dirty="0">
                <a:solidFill>
                  <a:srgbClr val="FF0000"/>
                </a:solidFill>
                <a:latin typeface="Times New Roman" pitchFamily="18" charset="0"/>
                <a:cs typeface="Times New Roman" pitchFamily="18" charset="0"/>
              </a:rPr>
              <a:t>examined</a:t>
            </a:r>
            <a:r>
              <a:rPr lang="en-US" altLang="zh-CN" sz="1100" dirty="0">
                <a:solidFill>
                  <a:schemeClr val="tx1"/>
                </a:solidFill>
                <a:latin typeface="Times New Roman" pitchFamily="18" charset="0"/>
                <a:cs typeface="Times New Roman" pitchFamily="18" charset="0"/>
              </a:rPr>
              <a:t> eight people who finished near the top of the World Memory Championships. The scientists </a:t>
            </a:r>
            <a:r>
              <a:rPr lang="en-US" altLang="zh-CN" sz="1100" b="1" dirty="0">
                <a:solidFill>
                  <a:srgbClr val="FF0000"/>
                </a:solidFill>
                <a:latin typeface="Times New Roman" pitchFamily="18" charset="0"/>
                <a:cs typeface="Times New Roman" pitchFamily="18" charset="0"/>
              </a:rPr>
              <a:t>examined</a:t>
            </a:r>
            <a:r>
              <a:rPr lang="en-US" altLang="zh-CN" sz="1100" dirty="0">
                <a:solidFill>
                  <a:schemeClr val="tx1"/>
                </a:solidFill>
                <a:latin typeface="Times New Roman" pitchFamily="18" charset="0"/>
                <a:cs typeface="Times New Roman" pitchFamily="18" charset="0"/>
              </a:rPr>
              <a:t> whether their brains were fundamentally different from everyone else</a:t>
            </a:r>
            <a:r>
              <a:rPr lang="en-US" altLang="zh-CN" sz="1100" dirty="0">
                <a:solidFill>
                  <a:schemeClr val="tx1"/>
                </a:solidFill>
                <a:cs typeface="Times New Roman" pitchFamily="18" charset="0"/>
              </a:rPr>
              <a:t>’</a:t>
            </a:r>
            <a:r>
              <a:rPr lang="en-US" altLang="zh-CN" sz="1100" dirty="0">
                <a:solidFill>
                  <a:schemeClr val="tx1"/>
                </a:solidFill>
                <a:latin typeface="Times New Roman" pitchFamily="18" charset="0"/>
                <a:cs typeface="Times New Roman" pitchFamily="18" charset="0"/>
              </a:rPr>
              <a:t>s or whether they were simply making better use of memorizing abilities we all possess. They </a:t>
            </a:r>
            <a:r>
              <a:rPr lang="en-US" altLang="zh-CN" sz="1100" b="1" dirty="0">
                <a:solidFill>
                  <a:srgbClr val="FF0000"/>
                </a:solidFill>
                <a:latin typeface="Times New Roman" pitchFamily="18" charset="0"/>
                <a:cs typeface="Times New Roman" pitchFamily="18" charset="0"/>
              </a:rPr>
              <a:t>put</a:t>
            </a:r>
            <a:r>
              <a:rPr lang="en-US" altLang="zh-CN" sz="1100" dirty="0">
                <a:solidFill>
                  <a:schemeClr val="tx1"/>
                </a:solidFill>
                <a:latin typeface="Times New Roman" pitchFamily="18" charset="0"/>
                <a:cs typeface="Times New Roman" pitchFamily="18" charset="0"/>
              </a:rPr>
              <a:t> the MAs and control subjects into brain scanners and had them memorize numbers and photographs. </a:t>
            </a:r>
            <a:r>
              <a:rPr lang="en-US" altLang="zh-CN" sz="1100" b="1" dirty="0">
                <a:solidFill>
                  <a:srgbClr val="FF0000"/>
                </a:solidFill>
                <a:latin typeface="Times New Roman" pitchFamily="18" charset="0"/>
                <a:cs typeface="Times New Roman" pitchFamily="18" charset="0"/>
              </a:rPr>
              <a:t>The</a:t>
            </a:r>
            <a:r>
              <a:rPr lang="en-US" altLang="zh-CN" sz="1100" dirty="0">
                <a:solidFill>
                  <a:schemeClr val="tx1"/>
                </a:solidFill>
                <a:latin typeface="Times New Roman" pitchFamily="18" charset="0"/>
                <a:cs typeface="Times New Roman" pitchFamily="18" charset="0"/>
              </a:rPr>
              <a:t> </a:t>
            </a:r>
            <a:r>
              <a:rPr lang="en-US" altLang="zh-CN" sz="1100" b="1" dirty="0">
                <a:solidFill>
                  <a:srgbClr val="FF0000"/>
                </a:solidFill>
                <a:latin typeface="Times New Roman" pitchFamily="18" charset="0"/>
                <a:cs typeface="Times New Roman" pitchFamily="18" charset="0"/>
              </a:rPr>
              <a:t>result</a:t>
            </a:r>
            <a:r>
              <a:rPr lang="en-US" altLang="zh-CN" sz="1100" dirty="0">
                <a:solidFill>
                  <a:schemeClr val="tx1"/>
                </a:solidFill>
                <a:latin typeface="Times New Roman" pitchFamily="18" charset="0"/>
                <a:cs typeface="Times New Roman" pitchFamily="18" charset="0"/>
              </a:rPr>
              <a:t> surprised everyone. The brains of the MAs and those of the control subjects were indistinguishable</a:t>
            </a:r>
            <a:r>
              <a:rPr lang="en-US" altLang="zh-CN" sz="1100" b="1" dirty="0">
                <a:solidFill>
                  <a:srgbClr val="FF0000"/>
                </a:solidFill>
                <a:latin typeface="Times New Roman" pitchFamily="18" charset="0"/>
                <a:cs typeface="Times New Roman" pitchFamily="18" charset="0"/>
              </a:rPr>
              <a:t>. On every test</a:t>
            </a:r>
            <a:r>
              <a:rPr lang="en-US" altLang="zh-CN" sz="1100" dirty="0">
                <a:solidFill>
                  <a:schemeClr val="tx1"/>
                </a:solidFill>
                <a:latin typeface="Times New Roman" pitchFamily="18" charset="0"/>
                <a:cs typeface="Times New Roman" pitchFamily="18" charset="0"/>
              </a:rPr>
              <a:t>, the MAs scored in the normal range. </a:t>
            </a:r>
            <a:r>
              <a:rPr lang="en-US" altLang="zh-CN" sz="1100" b="1" dirty="0">
                <a:solidFill>
                  <a:srgbClr val="FF0000"/>
                </a:solidFill>
                <a:latin typeface="Times New Roman" pitchFamily="18" charset="0"/>
                <a:cs typeface="Times New Roman" pitchFamily="18" charset="0"/>
              </a:rPr>
              <a:t>However</a:t>
            </a:r>
            <a:r>
              <a:rPr lang="en-US" altLang="zh-CN" sz="1100" dirty="0">
                <a:solidFill>
                  <a:schemeClr val="tx1"/>
                </a:solidFill>
                <a:latin typeface="Times New Roman" pitchFamily="18" charset="0"/>
                <a:cs typeface="Times New Roman" pitchFamily="18" charset="0"/>
              </a:rPr>
              <a:t>, when the scientists </a:t>
            </a:r>
            <a:r>
              <a:rPr lang="en-US" altLang="zh-CN" sz="1100" b="1" dirty="0">
                <a:solidFill>
                  <a:srgbClr val="FF0000"/>
                </a:solidFill>
                <a:latin typeface="Times New Roman" pitchFamily="18" charset="0"/>
                <a:cs typeface="Times New Roman" pitchFamily="18" charset="0"/>
              </a:rPr>
              <a:t>examined</a:t>
            </a:r>
            <a:r>
              <a:rPr lang="en-US" altLang="zh-CN" sz="1100" dirty="0">
                <a:solidFill>
                  <a:schemeClr val="tx1"/>
                </a:solidFill>
                <a:latin typeface="Times New Roman" pitchFamily="18" charset="0"/>
                <a:cs typeface="Times New Roman" pitchFamily="18" charset="0"/>
              </a:rPr>
              <a:t> what part of the brain was used during a memory activity, they </a:t>
            </a:r>
            <a:r>
              <a:rPr lang="en-US" altLang="zh-CN" sz="1100" b="1" dirty="0">
                <a:solidFill>
                  <a:srgbClr val="FF0000"/>
                </a:solidFill>
                <a:latin typeface="Times New Roman" pitchFamily="18" charset="0"/>
                <a:cs typeface="Times New Roman" pitchFamily="18" charset="0"/>
              </a:rPr>
              <a:t>found</a:t>
            </a:r>
            <a:r>
              <a:rPr lang="en-US" altLang="zh-CN" sz="1100" dirty="0">
                <a:solidFill>
                  <a:schemeClr val="tx1"/>
                </a:solidFill>
                <a:latin typeface="Times New Roman" pitchFamily="18" charset="0"/>
                <a:cs typeface="Times New Roman" pitchFamily="18" charset="0"/>
              </a:rPr>
              <a:t> the MAs relied more heavily on areas in the brain involved in spatial memory.</a:t>
            </a:r>
            <a:endParaRPr lang="en-US" altLang="zh-CN" sz="1100" dirty="0">
              <a:solidFill>
                <a:schemeClr val="tx1"/>
              </a:solidFill>
              <a:cs typeface="Times New Roman" pitchFamily="18" charset="0"/>
            </a:endParaRPr>
          </a:p>
          <a:p>
            <a:pPr indent="266700" algn="just" eaLnBrk="0" hangingPunct="0"/>
            <a:r>
              <a:rPr lang="en-US" altLang="zh-CN" sz="1100" b="1" dirty="0">
                <a:solidFill>
                  <a:srgbClr val="FF0000"/>
                </a:solidFill>
                <a:latin typeface="Times New Roman" pitchFamily="18" charset="0"/>
                <a:cs typeface="Times New Roman" pitchFamily="18" charset="0"/>
              </a:rPr>
              <a:t>MAs offer an explanation</a:t>
            </a:r>
            <a:r>
              <a:rPr lang="en-US" altLang="zh-CN" sz="1100" dirty="0">
                <a:solidFill>
                  <a:schemeClr val="tx1"/>
                </a:solidFill>
                <a:latin typeface="Times New Roman" pitchFamily="18" charset="0"/>
                <a:cs typeface="Times New Roman" pitchFamily="18" charset="0"/>
              </a:rPr>
              <a:t>: anything can be fixed upon our memories and kept in order by constructing a building in the imagination and filling it with pictures of what needs to be recalled. Dating back to the fifth century, the building is called a memory palace. Even as late as the fourteenth century, when there were copies of any text, scholars needed to remember what was read to them. Reading to remember requires a different technique than speed reading. If something is made memorable, it has to be repeated. Until relatively recently, people read only a few books intensively (</a:t>
            </a:r>
            <a:r>
              <a:rPr lang="zh-CN" altLang="en-US" sz="1100" dirty="0">
                <a:solidFill>
                  <a:schemeClr val="tx1"/>
                </a:solidFill>
                <a:latin typeface="Times New Roman" pitchFamily="18" charset="0"/>
                <a:cs typeface="Times New Roman" pitchFamily="18" charset="0"/>
              </a:rPr>
              <a:t>细致地</a:t>
            </a:r>
            <a:r>
              <a:rPr lang="en-US" altLang="zh-CN" sz="1100" dirty="0">
                <a:solidFill>
                  <a:schemeClr val="tx1"/>
                </a:solidFill>
                <a:latin typeface="Times New Roman" pitchFamily="18" charset="0"/>
                <a:cs typeface="Times New Roman" pitchFamily="18" charset="0"/>
              </a:rPr>
              <a:t>) again and again, usually aloud. Today we read extensively, usually only once and without continuous focus.</a:t>
            </a:r>
            <a:endParaRPr lang="en-US" altLang="zh-CN" sz="1100" dirty="0">
              <a:solidFill>
                <a:schemeClr val="tx1"/>
              </a:solidFill>
              <a:cs typeface="Times New Roman" pitchFamily="18" charset="0"/>
            </a:endParaRPr>
          </a:p>
          <a:p>
            <a:pPr indent="266700" algn="just" eaLnBrk="0" hangingPunct="0"/>
            <a:r>
              <a:rPr lang="en-US" altLang="zh-CN" sz="1100" b="1" dirty="0">
                <a:solidFill>
                  <a:srgbClr val="FF0000"/>
                </a:solidFill>
                <a:latin typeface="Times New Roman" pitchFamily="18" charset="0"/>
                <a:cs typeface="Times New Roman" pitchFamily="18" charset="0"/>
              </a:rPr>
              <a:t>So</a:t>
            </a:r>
            <a:r>
              <a:rPr lang="en-US" altLang="zh-CN" sz="1100" dirty="0">
                <a:solidFill>
                  <a:schemeClr val="tx1"/>
                </a:solidFill>
                <a:latin typeface="Times New Roman" pitchFamily="18" charset="0"/>
                <a:cs typeface="Times New Roman" pitchFamily="18" charset="0"/>
              </a:rPr>
              <a:t> the great difference is the ability to create impressive pictures in mind and to do it quickly. Using memory palaces, MAs create memorized pictures. </a:t>
            </a:r>
            <a:r>
              <a:rPr lang="en-US" altLang="zh-CN" sz="1100" b="1" dirty="0">
                <a:solidFill>
                  <a:srgbClr val="FF0000"/>
                </a:solidFill>
                <a:latin typeface="Times New Roman" pitchFamily="18" charset="0"/>
                <a:cs typeface="Times New Roman" pitchFamily="18" charset="0"/>
              </a:rPr>
              <a:t>For</a:t>
            </a:r>
            <a:r>
              <a:rPr lang="en-US" altLang="zh-CN" sz="1100" dirty="0">
                <a:solidFill>
                  <a:schemeClr val="tx1"/>
                </a:solidFill>
                <a:latin typeface="Times New Roman" pitchFamily="18" charset="0"/>
                <a:cs typeface="Times New Roman" pitchFamily="18" charset="0"/>
              </a:rPr>
              <a:t> </a:t>
            </a:r>
            <a:r>
              <a:rPr lang="en-US" altLang="zh-CN" sz="1100" b="1" dirty="0">
                <a:solidFill>
                  <a:srgbClr val="FF0000"/>
                </a:solidFill>
                <a:latin typeface="Times New Roman" pitchFamily="18" charset="0"/>
                <a:cs typeface="Times New Roman" pitchFamily="18" charset="0"/>
              </a:rPr>
              <a:t>example</a:t>
            </a:r>
            <a:r>
              <a:rPr lang="en-US" altLang="zh-CN" sz="1100" dirty="0">
                <a:solidFill>
                  <a:schemeClr val="tx1"/>
                </a:solidFill>
                <a:latin typeface="Times New Roman" pitchFamily="18" charset="0"/>
                <a:cs typeface="Times New Roman" pitchFamily="18" charset="0"/>
              </a:rPr>
              <a:t>, recombine the pictures to form unforgettable scenes such as the ways through a town. One competitor used his own body parts to help him memorize a 57,000-word dictionary.</a:t>
            </a:r>
          </a:p>
          <a:p>
            <a:pPr indent="266700" algn="just" eaLnBrk="0" hangingPunct="0"/>
            <a:r>
              <a:rPr lang="en-US" altLang="zh-CN" sz="1100" b="1" dirty="0">
                <a:solidFill>
                  <a:srgbClr val="0033CC"/>
                </a:solidFill>
                <a:latin typeface="Times New Roman" pitchFamily="18" charset="0"/>
                <a:cs typeface="Times New Roman" pitchFamily="18" charset="0"/>
              </a:rPr>
              <a:t>Anyone who wishes to train the mind needs </a:t>
            </a:r>
            <a:r>
              <a:rPr lang="en-US" altLang="zh-CN" sz="1100" b="1" dirty="0">
                <a:solidFill>
                  <a:srgbClr val="FF0000"/>
                </a:solidFill>
                <a:latin typeface="Times New Roman" pitchFamily="18" charset="0"/>
                <a:cs typeface="Times New Roman" pitchFamily="18" charset="0"/>
              </a:rPr>
              <a:t>first</a:t>
            </a:r>
            <a:r>
              <a:rPr lang="en-US" altLang="zh-CN" sz="1100" b="1" dirty="0">
                <a:solidFill>
                  <a:srgbClr val="0033CC"/>
                </a:solidFill>
                <a:latin typeface="Times New Roman" pitchFamily="18" charset="0"/>
                <a:cs typeface="Times New Roman" pitchFamily="18" charset="0"/>
              </a:rPr>
              <a:t> to create fantastical palaces in the imagination. </a:t>
            </a:r>
            <a:r>
              <a:rPr lang="en-US" altLang="zh-CN" sz="1100" b="1" dirty="0">
                <a:solidFill>
                  <a:srgbClr val="FF0000"/>
                </a:solidFill>
                <a:latin typeface="Times New Roman" pitchFamily="18" charset="0"/>
                <a:cs typeface="Times New Roman" pitchFamily="18" charset="0"/>
              </a:rPr>
              <a:t>Then</a:t>
            </a:r>
            <a:r>
              <a:rPr lang="en-US" altLang="zh-CN" sz="1100" b="1" dirty="0">
                <a:solidFill>
                  <a:srgbClr val="0033CC"/>
                </a:solidFill>
                <a:latin typeface="Times New Roman" pitchFamily="18" charset="0"/>
                <a:cs typeface="Times New Roman" pitchFamily="18" charset="0"/>
              </a:rPr>
              <a:t> they should cut each building into </a:t>
            </a:r>
            <a:r>
              <a:rPr lang="en-US" altLang="zh-CN" sz="1100" b="1" u="sng" dirty="0">
                <a:solidFill>
                  <a:srgbClr val="0033CC"/>
                </a:solidFill>
                <a:latin typeface="Times New Roman" pitchFamily="18" charset="0"/>
                <a:cs typeface="Times New Roman" pitchFamily="18" charset="0"/>
              </a:rPr>
              <a:t>cubbyholes</a:t>
            </a:r>
            <a:r>
              <a:rPr lang="en-US" altLang="zh-CN" sz="1100" b="1" dirty="0">
                <a:solidFill>
                  <a:srgbClr val="0033CC"/>
                </a:solidFill>
                <a:latin typeface="Times New Roman" pitchFamily="18" charset="0"/>
                <a:cs typeface="Times New Roman" pitchFamily="18" charset="0"/>
              </a:rPr>
              <a:t> for memories. </a:t>
            </a:r>
            <a:r>
              <a:rPr lang="en-US" altLang="zh-CN" sz="1100" dirty="0">
                <a:solidFill>
                  <a:schemeClr val="tx1"/>
                </a:solidFill>
                <a:latin typeface="Times New Roman" pitchFamily="18" charset="0"/>
                <a:cs typeface="Times New Roman" pitchFamily="18" charset="0"/>
              </a:rPr>
              <a:t>In a short amount of time, they will notice improvement with remembering things. To keep the skill sharp, MAs deliberately empty their palaces after competitions, so they can reuse them and they recommend that beginners do the same. </a:t>
            </a:r>
            <a:endParaRPr lang="en-US" altLang="zh-CN" sz="1100" dirty="0">
              <a:solidFill>
                <a:schemeClr val="tx1"/>
              </a:solidFill>
              <a:cs typeface="Times New Roman" pitchFamily="18" charset="0"/>
            </a:endParaRPr>
          </a:p>
        </p:txBody>
      </p:sp>
      <p:sp>
        <p:nvSpPr>
          <p:cNvPr id="40966" name="矩形 9"/>
          <p:cNvSpPr>
            <a:spLocks noChangeArrowheads="1"/>
          </p:cNvSpPr>
          <p:nvPr/>
        </p:nvSpPr>
        <p:spPr bwMode="auto">
          <a:xfrm>
            <a:off x="6719889" y="0"/>
            <a:ext cx="17224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
        <p:nvSpPr>
          <p:cNvPr id="11" name="文本框 3"/>
          <p:cNvSpPr txBox="1"/>
          <p:nvPr/>
        </p:nvSpPr>
        <p:spPr>
          <a:xfrm>
            <a:off x="6418263" y="864306"/>
            <a:ext cx="2616200" cy="107721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Para.2: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研究过程</a:t>
            </a: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&amp;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结果</a:t>
            </a: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Para.3 &amp;4: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进一步解释记忆技巧</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 56: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结论（说明对象）</a:t>
            </a:r>
          </a:p>
        </p:txBody>
      </p:sp>
      <p:sp>
        <p:nvSpPr>
          <p:cNvPr id="40968" name="文本框 3"/>
          <p:cNvSpPr txBox="1">
            <a:spLocks noChangeArrowheads="1"/>
          </p:cNvSpPr>
          <p:nvPr/>
        </p:nvSpPr>
        <p:spPr bwMode="auto">
          <a:xfrm>
            <a:off x="6327776" y="2529416"/>
            <a:ext cx="2621671" cy="2462213"/>
          </a:xfrm>
          <a:prstGeom prst="rect">
            <a:avLst/>
          </a:prstGeom>
          <a:noFill/>
          <a:ln w="12700">
            <a:noFill/>
            <a:miter lim="800000"/>
            <a:headEnd/>
            <a:tailEnd/>
          </a:ln>
        </p:spPr>
        <p:txBody>
          <a:bodyPr wrap="square">
            <a:spAutoFit/>
          </a:bodyPr>
          <a:lstStyle/>
          <a:p>
            <a:pPr hangingPunct="0"/>
            <a:r>
              <a:rPr lang="zh-CN" altLang="en-US" sz="1400" b="1" dirty="0">
                <a:solidFill>
                  <a:srgbClr val="FF0000"/>
                </a:solidFill>
                <a:latin typeface="Times New Roman" pitchFamily="18" charset="0"/>
                <a:cs typeface="Times New Roman" pitchFamily="18" charset="0"/>
              </a:rPr>
              <a:t>阅读技巧：通过</a:t>
            </a:r>
            <a:r>
              <a:rPr lang="en-US" altLang="zh-CN" sz="1400" b="1" dirty="0">
                <a:solidFill>
                  <a:srgbClr val="FF0000"/>
                </a:solidFill>
                <a:latin typeface="Times New Roman" pitchFamily="18" charset="0"/>
                <a:cs typeface="Times New Roman" pitchFamily="18" charset="0"/>
              </a:rPr>
              <a:t>study</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examine</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result</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found</a:t>
            </a:r>
            <a:r>
              <a:rPr lang="zh-CN" altLang="en-US" sz="1400" b="1" dirty="0">
                <a:solidFill>
                  <a:srgbClr val="FF0000"/>
                </a:solidFill>
                <a:latin typeface="Times New Roman" pitchFamily="18" charset="0"/>
                <a:cs typeface="Times New Roman" pitchFamily="18" charset="0"/>
              </a:rPr>
              <a:t>等关键词，可知本文运用研究的方法来说明，第二段中包含了研究过程和结果。第三段首句的</a:t>
            </a:r>
            <a:r>
              <a:rPr lang="en-US" altLang="zh-CN" sz="1400" b="1" dirty="0">
                <a:solidFill>
                  <a:srgbClr val="FF0000"/>
                </a:solidFill>
                <a:latin typeface="Times New Roman" pitchFamily="18" charset="0"/>
                <a:cs typeface="Times New Roman" pitchFamily="18" charset="0"/>
              </a:rPr>
              <a:t>explanation</a:t>
            </a:r>
            <a:r>
              <a:rPr lang="zh-CN" altLang="en-US" sz="1400" b="1" dirty="0">
                <a:solidFill>
                  <a:srgbClr val="FF0000"/>
                </a:solidFill>
                <a:latin typeface="Times New Roman" pitchFamily="18" charset="0"/>
                <a:cs typeface="Times New Roman" pitchFamily="18" charset="0"/>
              </a:rPr>
              <a:t>和第四段的</a:t>
            </a:r>
            <a:r>
              <a:rPr lang="en-US" altLang="zh-CN" sz="1400" b="1" dirty="0">
                <a:solidFill>
                  <a:srgbClr val="FF0000"/>
                </a:solidFill>
                <a:latin typeface="Times New Roman" pitchFamily="18" charset="0"/>
                <a:cs typeface="Times New Roman" pitchFamily="18" charset="0"/>
              </a:rPr>
              <a:t>so</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for example</a:t>
            </a:r>
            <a:r>
              <a:rPr lang="zh-CN" altLang="en-US" sz="1400" b="1" dirty="0">
                <a:solidFill>
                  <a:srgbClr val="FF0000"/>
                </a:solidFill>
                <a:latin typeface="Times New Roman" pitchFamily="18" charset="0"/>
                <a:cs typeface="Times New Roman" pitchFamily="18" charset="0"/>
              </a:rPr>
              <a:t>表明是对记忆技巧的进一步解释和举例。最后一段运用</a:t>
            </a:r>
            <a:r>
              <a:rPr lang="en-US" altLang="zh-CN" sz="1400" b="1" dirty="0">
                <a:solidFill>
                  <a:srgbClr val="FF0000"/>
                </a:solidFill>
                <a:latin typeface="Times New Roman" pitchFamily="18" charset="0"/>
                <a:cs typeface="Times New Roman" pitchFamily="18" charset="0"/>
              </a:rPr>
              <a:t>first</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then</a:t>
            </a:r>
            <a:r>
              <a:rPr lang="zh-CN" altLang="en-US" sz="1400" b="1" dirty="0">
                <a:solidFill>
                  <a:srgbClr val="FF0000"/>
                </a:solidFill>
                <a:latin typeface="Times New Roman" pitchFamily="18" charset="0"/>
                <a:cs typeface="Times New Roman" pitchFamily="18" charset="0"/>
              </a:rPr>
              <a:t>告诉读者如何运用记忆技巧，同时重申说明对象。</a:t>
            </a:r>
          </a:p>
        </p:txBody>
      </p:sp>
      <p:sp>
        <p:nvSpPr>
          <p:cNvPr id="3" name="文本框 3"/>
          <p:cNvSpPr txBox="1"/>
          <p:nvPr/>
        </p:nvSpPr>
        <p:spPr>
          <a:xfrm>
            <a:off x="6418263" y="864306"/>
            <a:ext cx="2616200" cy="107721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Para.2: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研究过程</a:t>
            </a: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&amp;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结果</a:t>
            </a: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Para.3 &amp;4: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进一步解释记忆技巧</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 56: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结论（说明对象）</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1988"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41990" name="矩形 9"/>
          <p:cNvSpPr>
            <a:spLocks noChangeArrowheads="1"/>
          </p:cNvSpPr>
          <p:nvPr/>
        </p:nvSpPr>
        <p:spPr bwMode="auto">
          <a:xfrm>
            <a:off x="3053291"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dirty="0">
                <a:ea typeface="微软雅黑" pitchFamily="34" charset="-122"/>
              </a:rPr>
              <a:t>定位答案段落，找出准确答案</a:t>
            </a:r>
            <a:endParaRPr lang="en-US" altLang="zh-CN" sz="2000" b="1" dirty="0">
              <a:ea typeface="微软雅黑" pitchFamily="34" charset="-122"/>
            </a:endParaRPr>
          </a:p>
        </p:txBody>
      </p:sp>
      <p:sp>
        <p:nvSpPr>
          <p:cNvPr id="41991"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a:solidFill>
                  <a:schemeClr val="bg1"/>
                </a:solidFill>
                <a:latin typeface="Times New Roman" pitchFamily="18" charset="0"/>
                <a:cs typeface="Times New Roman" pitchFamily="18" charset="0"/>
              </a:rPr>
              <a:t>38. We can learn from </a:t>
            </a:r>
            <a:r>
              <a:rPr lang="en-US" altLang="zh-CN" sz="1600" b="1">
                <a:solidFill>
                  <a:srgbClr val="FF3300"/>
                </a:solidFill>
                <a:latin typeface="Times New Roman" pitchFamily="18" charset="0"/>
                <a:cs typeface="Times New Roman" pitchFamily="18" charset="0"/>
              </a:rPr>
              <a:t>Paragraph 2</a:t>
            </a:r>
            <a:r>
              <a:rPr lang="en-US" altLang="zh-CN" sz="1600">
                <a:solidFill>
                  <a:schemeClr val="bg1"/>
                </a:solidFill>
                <a:latin typeface="Times New Roman" pitchFamily="18" charset="0"/>
                <a:cs typeface="Times New Roman" pitchFamily="18" charset="0"/>
              </a:rPr>
              <a:t> that a mental athlete ______. </a:t>
            </a:r>
          </a:p>
          <a:p>
            <a:pPr algn="just" hangingPunct="0"/>
            <a:r>
              <a:rPr lang="en-US" altLang="zh-CN" sz="1600">
                <a:solidFill>
                  <a:schemeClr val="bg1"/>
                </a:solidFill>
                <a:latin typeface="Times New Roman" pitchFamily="18" charset="0"/>
                <a:cs typeface="Times New Roman" pitchFamily="18" charset="0"/>
              </a:rPr>
              <a:t>  A. owns a brain that is larger in size</a:t>
            </a:r>
          </a:p>
          <a:p>
            <a:pPr algn="just" hangingPunct="0"/>
            <a:r>
              <a:rPr lang="en-US" altLang="zh-CN" sz="1600">
                <a:solidFill>
                  <a:schemeClr val="bg1"/>
                </a:solidFill>
                <a:latin typeface="Times New Roman" pitchFamily="18" charset="0"/>
                <a:cs typeface="Times New Roman" pitchFamily="18" charset="0"/>
              </a:rPr>
              <a:t>  B. shows a gift in mental ability tests</a:t>
            </a:r>
          </a:p>
          <a:p>
            <a:pPr algn="just" hangingPunct="0"/>
            <a:r>
              <a:rPr lang="en-US" altLang="zh-CN" sz="1600">
                <a:solidFill>
                  <a:schemeClr val="bg1"/>
                </a:solidFill>
                <a:latin typeface="Times New Roman" pitchFamily="18" charset="0"/>
                <a:cs typeface="Times New Roman" pitchFamily="18" charset="0"/>
              </a:rPr>
              <a:t>  C. uses the memorizing technique better</a:t>
            </a:r>
          </a:p>
          <a:p>
            <a:pPr hangingPunct="0"/>
            <a:r>
              <a:rPr lang="en-US" altLang="zh-CN" sz="1600">
                <a:solidFill>
                  <a:schemeClr val="bg1"/>
                </a:solidFill>
                <a:latin typeface="Times New Roman" pitchFamily="18" charset="0"/>
                <a:cs typeface="Times New Roman" pitchFamily="18" charset="0"/>
              </a:rPr>
              <a:t>  D. depends less on the areas that control spatial memory </a:t>
            </a:r>
          </a:p>
        </p:txBody>
      </p:sp>
      <p:sp>
        <p:nvSpPr>
          <p:cNvPr id="41992" name="文本框 6"/>
          <p:cNvSpPr txBox="1">
            <a:spLocks noChangeArrowheads="1"/>
          </p:cNvSpPr>
          <p:nvPr/>
        </p:nvSpPr>
        <p:spPr bwMode="auto">
          <a:xfrm>
            <a:off x="0" y="3160890"/>
            <a:ext cx="8845550" cy="1384995"/>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a:t>
            </a:r>
            <a:r>
              <a:rPr lang="zh-CN" altLang="en-US" sz="1400" dirty="0" smtClean="0">
                <a:ea typeface="微软雅黑" pitchFamily="34" charset="-122"/>
                <a:sym typeface="+mn-ea"/>
              </a:rPr>
              <a:t>题为细节题。</a:t>
            </a:r>
            <a:r>
              <a:rPr lang="zh-CN" altLang="en-US" sz="1400" dirty="0">
                <a:ea typeface="微软雅黑" pitchFamily="34" charset="-122"/>
                <a:sym typeface="+mn-ea"/>
              </a:rPr>
              <a:t>通过题干可知本题考查研究的结果。根据第二段 “</a:t>
            </a:r>
            <a:r>
              <a:rPr lang="en-US" altLang="zh-CN" sz="1400" dirty="0">
                <a:ea typeface="微软雅黑" pitchFamily="34" charset="-122"/>
              </a:rPr>
              <a:t>The brains of the MAs and those of the control subjects were indistinguishable.” </a:t>
            </a:r>
            <a:r>
              <a:rPr lang="zh-CN" altLang="en-US" sz="1400" dirty="0">
                <a:ea typeface="微软雅黑" pitchFamily="34" charset="-122"/>
              </a:rPr>
              <a:t>可知</a:t>
            </a:r>
            <a:r>
              <a:rPr lang="en-US" altLang="zh-CN" sz="1400" dirty="0">
                <a:ea typeface="微软雅黑" pitchFamily="34" charset="-122"/>
              </a:rPr>
              <a:t>A</a:t>
            </a:r>
            <a:r>
              <a:rPr lang="zh-CN" altLang="en-US" sz="1400" dirty="0">
                <a:ea typeface="微软雅黑" pitchFamily="34" charset="-122"/>
              </a:rPr>
              <a:t>和</a:t>
            </a:r>
            <a:r>
              <a:rPr lang="en-US" altLang="zh-CN" sz="1400" dirty="0">
                <a:ea typeface="微软雅黑" pitchFamily="34" charset="-122"/>
              </a:rPr>
              <a:t>B</a:t>
            </a:r>
            <a:r>
              <a:rPr lang="zh-CN" altLang="en-US" sz="1400" dirty="0">
                <a:ea typeface="微软雅黑" pitchFamily="34" charset="-122"/>
              </a:rPr>
              <a:t>选项错误。根</a:t>
            </a:r>
            <a:r>
              <a:rPr lang="zh-CN" altLang="en-US" sz="1400" dirty="0" smtClean="0">
                <a:ea typeface="微软雅黑" pitchFamily="34" charset="-122"/>
              </a:rPr>
              <a:t>据第二段最后一句“</a:t>
            </a:r>
            <a:r>
              <a:rPr lang="en-US" altLang="zh-CN" sz="1400" dirty="0">
                <a:ea typeface="微软雅黑" pitchFamily="34" charset="-122"/>
              </a:rPr>
              <a:t>they found the MAs relied more heavily on areas in the brain involved in spatial memory.”</a:t>
            </a:r>
            <a:r>
              <a:rPr lang="zh-CN" altLang="en-US" sz="1400" dirty="0">
                <a:ea typeface="微软雅黑" pitchFamily="34" charset="-122"/>
              </a:rPr>
              <a:t>可知，脑力运动员在记忆时，更多地依赖大脑中控制空间记忆的区域，也就意味着他们能够更好地使用记忆技巧，故正确答案是</a:t>
            </a:r>
            <a:r>
              <a:rPr lang="en-US" altLang="zh-CN" sz="1400" dirty="0">
                <a:ea typeface="微软雅黑" pitchFamily="34" charset="-122"/>
              </a:rPr>
              <a:t>C</a:t>
            </a:r>
            <a:r>
              <a:rPr lang="zh-CN" altLang="en-US" sz="1400" dirty="0">
                <a:ea typeface="微软雅黑" pitchFamily="34" charset="-122"/>
              </a:rPr>
              <a:t>选项。</a:t>
            </a:r>
            <a:r>
              <a:rPr lang="en-US" altLang="zh-CN" sz="1400" dirty="0">
                <a:ea typeface="微软雅黑" pitchFamily="34" charset="-122"/>
              </a:rPr>
              <a:t>D</a:t>
            </a:r>
            <a:r>
              <a:rPr lang="zh-CN" altLang="en-US" sz="1400" dirty="0">
                <a:ea typeface="微软雅黑" pitchFamily="34" charset="-122"/>
              </a:rPr>
              <a:t>选项不符合文意。</a:t>
            </a:r>
          </a:p>
          <a:p>
            <a:pPr hangingPunct="0"/>
            <a:endParaRPr lang="en-US" altLang="zh-CN" sz="1400" dirty="0">
              <a:ea typeface="微软雅黑" pitchFamily="34" charset="-122"/>
              <a:sym typeface="+mn-ea"/>
            </a:endParaRPr>
          </a:p>
        </p:txBody>
      </p:sp>
      <p:sp>
        <p:nvSpPr>
          <p:cNvPr id="10" name="标题 9"/>
          <p:cNvSpPr>
            <a:spLocks noGrp="1"/>
          </p:cNvSpPr>
          <p:nvPr>
            <p:ph type="title"/>
          </p:nvPr>
        </p:nvSpPr>
        <p:spPr/>
        <p:txBody>
          <a:bodyPr/>
          <a:lstStyle/>
          <a:p>
            <a:endParaRPr lang="zh-CN" altLang="en-US"/>
          </a:p>
        </p:txBody>
      </p:sp>
      <p:sp>
        <p:nvSpPr>
          <p:cNvPr id="11" name="标题 18"/>
          <p:cNvSpPr txBox="1">
            <a:spLocks/>
          </p:cNvSpPr>
          <p:nvPr/>
        </p:nvSpPr>
        <p:spPr bwMode="auto">
          <a:xfrm>
            <a:off x="1003300" y="716139"/>
            <a:ext cx="8140700" cy="539750"/>
          </a:xfrm>
          <a:prstGeom prst="rect">
            <a:avLst/>
          </a:prstGeom>
        </p:spPr>
        <p:txBody>
          <a:bodyPr vert="horz" wrap="square" lIns="76200" tIns="28575" rIns="57150" bIns="28575" numCol="1" rtlCol="0" anchor="ctr" anchorCtr="0" compatLnSpc="1">
            <a:prstTxWarp prst="textNoShape">
              <a:avLst/>
            </a:prstTxWarp>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zh-CN" altLang="en-US" sz="1900" b="0" i="0" u="none" strike="noStrike" kern="1200" cap="none" spc="150" normalizeH="0" baseline="0" noProof="0" dirty="0" smtClean="0">
                <a:ln>
                  <a:noFill/>
                </a:ln>
                <a:solidFill>
                  <a:schemeClr val="tx1"/>
                </a:solidFill>
                <a:effectLst/>
                <a:uLnTx/>
                <a:uFillTx/>
                <a:latin typeface="+mj-lt"/>
                <a:ea typeface="+mj-ea"/>
                <a:cs typeface="+mj-cs"/>
                <a:sym typeface="+mn-ea"/>
              </a:rPr>
              <a:t>细节题</a:t>
            </a:r>
            <a:r>
              <a:rPr kumimoji="0" lang="en-US" altLang="zh-CN" sz="1900" b="0" i="0" u="none" strike="noStrike" kern="1200" cap="none" spc="150" normalizeH="0" baseline="0" noProof="0" dirty="0" smtClean="0">
                <a:ln>
                  <a:noFill/>
                </a:ln>
                <a:solidFill>
                  <a:schemeClr val="tx1"/>
                </a:solidFill>
                <a:effectLst/>
                <a:uLnTx/>
                <a:uFillTx/>
                <a:latin typeface="+mj-lt"/>
                <a:ea typeface="+mj-ea"/>
                <a:cs typeface="+mj-cs"/>
                <a:sym typeface="+mn-ea"/>
              </a:rPr>
              <a:t>----</a:t>
            </a:r>
            <a:r>
              <a:rPr kumimoji="0" lang="zh-CN" altLang="en-US" sz="1900" b="0" i="0" u="none" strike="noStrike" kern="1200" cap="none" spc="150" normalizeH="0" baseline="0" noProof="0" dirty="0" smtClean="0">
                <a:ln>
                  <a:noFill/>
                </a:ln>
                <a:solidFill>
                  <a:schemeClr val="tx1"/>
                </a:solidFill>
                <a:effectLst/>
                <a:uLnTx/>
                <a:uFillTx/>
                <a:latin typeface="+mj-lt"/>
                <a:ea typeface="+mj-ea"/>
                <a:cs typeface="+mj-cs"/>
                <a:sym typeface="+mn-ea"/>
              </a:rPr>
              <a:t>运用题干中的关键词定位答案所在段落或句子，精读句子，同时运用排除法，找出准确答案。</a:t>
            </a:r>
            <a:endParaRPr kumimoji="0" lang="zh-CN" sz="1900" b="0" i="0" u="none" strike="noStrike" kern="1200" cap="none" spc="150" normalizeH="0" baseline="0" noProof="0" dirty="0" smtClean="0">
              <a:ln>
                <a:noFill/>
              </a:ln>
              <a:solidFill>
                <a:schemeClr val="tx1"/>
              </a:solidFill>
              <a:effectLst/>
              <a:uLnTx/>
              <a:uFillTx/>
              <a:latin typeface="+mj-lt"/>
              <a:ea typeface="+mj-ea"/>
              <a:cs typeface="+mj-cs"/>
              <a:sym typeface="+mn-ea"/>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3012"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95238" name="标题 18"/>
          <p:cNvSpPr>
            <a:spLocks noGrp="1"/>
          </p:cNvSpPr>
          <p:nvPr>
            <p:ph type="title" idx="4294967295"/>
          </p:nvPr>
        </p:nvSpPr>
        <p:spPr bwMode="auto">
          <a:xfrm>
            <a:off x="1003300" y="716139"/>
            <a:ext cx="8140700" cy="539750"/>
          </a:xfrm>
        </p:spPr>
        <p:txBody>
          <a:bodyPr wrap="square" numCol="1" compatLnSpc="1">
            <a:prstTxWarp prst="textNoShape">
              <a:avLst/>
            </a:prstTxWarp>
          </a:bodyPr>
          <a:lstStyle/>
          <a:p>
            <a:pPr eaLnBrk="1" hangingPunct="1">
              <a:defRPr/>
            </a:pPr>
            <a:r>
              <a:rPr lang="zh-CN" altLang="en-US" sz="1900" b="0" dirty="0" smtClean="0">
                <a:sym typeface="+mn-ea"/>
              </a:rPr>
              <a:t>推断题</a:t>
            </a:r>
            <a:r>
              <a:rPr lang="en-US" altLang="zh-CN" sz="1900" b="0" dirty="0" smtClean="0">
                <a:sym typeface="+mn-ea"/>
              </a:rPr>
              <a:t>----</a:t>
            </a:r>
            <a:r>
              <a:rPr lang="zh-CN" altLang="en-US" sz="1900" b="0" dirty="0" smtClean="0">
                <a:sym typeface="+mn-ea"/>
              </a:rPr>
              <a:t>运用题干中的关键词定位答案所在段落或句子，精读句子，站在段落整体角度去推断。</a:t>
            </a:r>
            <a:endParaRPr lang="zh-CN" sz="1900" b="0" dirty="0" smtClean="0">
              <a:sym typeface="+mn-ea"/>
            </a:endParaRPr>
          </a:p>
        </p:txBody>
      </p:sp>
      <p:sp>
        <p:nvSpPr>
          <p:cNvPr id="43014"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43015"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a:solidFill>
                  <a:schemeClr val="bg1"/>
                </a:solidFill>
                <a:latin typeface="Times New Roman" pitchFamily="18" charset="0"/>
                <a:cs typeface="Times New Roman" pitchFamily="18" charset="0"/>
              </a:rPr>
              <a:t>39. Why does the author mention “speed reading” in </a:t>
            </a:r>
            <a:r>
              <a:rPr lang="en-US" altLang="zh-CN" sz="1600" b="1">
                <a:solidFill>
                  <a:srgbClr val="FF3300"/>
                </a:solidFill>
                <a:latin typeface="Times New Roman" pitchFamily="18" charset="0"/>
                <a:cs typeface="Times New Roman" pitchFamily="18" charset="0"/>
              </a:rPr>
              <a:t>Paragraph 3</a:t>
            </a:r>
            <a:r>
              <a:rPr lang="en-US" altLang="zh-CN" sz="1600">
                <a:solidFill>
                  <a:schemeClr val="bg1"/>
                </a:solidFill>
                <a:latin typeface="Times New Roman" pitchFamily="18" charset="0"/>
                <a:cs typeface="Times New Roman" pitchFamily="18" charset="0"/>
              </a:rPr>
              <a:t>?</a:t>
            </a:r>
          </a:p>
          <a:p>
            <a:pPr algn="just" hangingPunct="0"/>
            <a:r>
              <a:rPr lang="en-US" altLang="zh-CN" sz="1600">
                <a:solidFill>
                  <a:schemeClr val="bg1"/>
                </a:solidFill>
                <a:latin typeface="Times New Roman" pitchFamily="18" charset="0"/>
                <a:cs typeface="Times New Roman" pitchFamily="18" charset="0"/>
              </a:rPr>
              <a:t>  A. To discuss the memorizing technique in the fifth century.</a:t>
            </a:r>
          </a:p>
          <a:p>
            <a:pPr algn="just" hangingPunct="0"/>
            <a:r>
              <a:rPr lang="en-US" altLang="zh-CN" sz="1600">
                <a:solidFill>
                  <a:schemeClr val="bg1"/>
                </a:solidFill>
                <a:latin typeface="Times New Roman" pitchFamily="18" charset="0"/>
                <a:cs typeface="Times New Roman" pitchFamily="18" charset="0"/>
              </a:rPr>
              <a:t>  B. To give the reason why people read only a few books carefully.</a:t>
            </a:r>
          </a:p>
          <a:p>
            <a:pPr algn="just" hangingPunct="0"/>
            <a:r>
              <a:rPr lang="en-US" altLang="zh-CN" sz="1600">
                <a:solidFill>
                  <a:schemeClr val="bg1"/>
                </a:solidFill>
                <a:latin typeface="Times New Roman" pitchFamily="18" charset="0"/>
                <a:cs typeface="Times New Roman" pitchFamily="18" charset="0"/>
              </a:rPr>
              <a:t>  C. To explain the text fourteenth century scholars had to remember.</a:t>
            </a:r>
          </a:p>
          <a:p>
            <a:pPr algn="just" hangingPunct="0"/>
            <a:r>
              <a:rPr lang="en-US" altLang="zh-CN" sz="1600">
                <a:solidFill>
                  <a:schemeClr val="bg1"/>
                </a:solidFill>
                <a:latin typeface="Times New Roman" pitchFamily="18" charset="0"/>
                <a:cs typeface="Times New Roman" pitchFamily="18" charset="0"/>
              </a:rPr>
              <a:t>  D. To compare the type of reading nowadays with that of earlier times. </a:t>
            </a:r>
          </a:p>
        </p:txBody>
      </p:sp>
      <p:sp>
        <p:nvSpPr>
          <p:cNvPr id="43016" name="文本框 6"/>
          <p:cNvSpPr txBox="1">
            <a:spLocks noChangeArrowheads="1"/>
          </p:cNvSpPr>
          <p:nvPr/>
        </p:nvSpPr>
        <p:spPr bwMode="auto">
          <a:xfrm>
            <a:off x="0" y="3014487"/>
            <a:ext cx="8845550" cy="2246769"/>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a:t>
            </a:r>
            <a:r>
              <a:rPr lang="zh-CN" altLang="en-US" sz="1400" dirty="0" smtClean="0">
                <a:ea typeface="微软雅黑" pitchFamily="34" charset="-122"/>
                <a:sym typeface="+mn-ea"/>
              </a:rPr>
              <a:t>题为推断题。</a:t>
            </a:r>
            <a:r>
              <a:rPr lang="zh-CN" altLang="en-US" sz="1400" dirty="0">
                <a:ea typeface="微软雅黑" pitchFamily="34" charset="-122"/>
                <a:sym typeface="+mn-ea"/>
              </a:rPr>
              <a:t>根据第三段</a:t>
            </a:r>
            <a:r>
              <a:rPr lang="en-US" altLang="zh-CN" sz="1400" dirty="0">
                <a:ea typeface="微软雅黑" pitchFamily="34" charset="-122"/>
              </a:rPr>
              <a:t>Reading to remember requires a different technique than speed reading. </a:t>
            </a:r>
            <a:r>
              <a:rPr lang="zh-CN" altLang="en-US" sz="1400" dirty="0">
                <a:ea typeface="微软雅黑" pitchFamily="34" charset="-122"/>
              </a:rPr>
              <a:t>可知，作者是在将两种阅读方式作比较。再根据第三</a:t>
            </a:r>
            <a:r>
              <a:rPr lang="zh-CN" altLang="en-US" sz="1400" dirty="0" smtClean="0">
                <a:ea typeface="微软雅黑" pitchFamily="34" charset="-122"/>
              </a:rPr>
              <a:t>段第二句</a:t>
            </a:r>
            <a:r>
              <a:rPr lang="en-US" altLang="zh-CN" sz="1400" b="1" dirty="0" smtClean="0">
                <a:ea typeface="微软雅黑" pitchFamily="34" charset="-122"/>
              </a:rPr>
              <a:t>Dating </a:t>
            </a:r>
            <a:r>
              <a:rPr lang="en-US" altLang="zh-CN" sz="1400" b="1" dirty="0">
                <a:ea typeface="微软雅黑" pitchFamily="34" charset="-122"/>
              </a:rPr>
              <a:t>back to the fifth century</a:t>
            </a:r>
            <a:r>
              <a:rPr lang="en-US" altLang="zh-CN" sz="1400" dirty="0">
                <a:ea typeface="微软雅黑" pitchFamily="34" charset="-122"/>
              </a:rPr>
              <a:t>, the building is called a memory palace. Even </a:t>
            </a:r>
            <a:r>
              <a:rPr lang="en-US" altLang="zh-CN" sz="1400" b="1" dirty="0">
                <a:ea typeface="微软雅黑" pitchFamily="34" charset="-122"/>
              </a:rPr>
              <a:t>as late as the fourteenth century</a:t>
            </a:r>
            <a:r>
              <a:rPr lang="en-US" altLang="zh-CN" sz="1400" dirty="0">
                <a:ea typeface="微软雅黑" pitchFamily="34" charset="-122"/>
              </a:rPr>
              <a:t>, when there were copies of any text, scholars </a:t>
            </a:r>
            <a:r>
              <a:rPr lang="en-US" altLang="zh-CN" sz="1400" b="1" dirty="0">
                <a:ea typeface="微软雅黑" pitchFamily="34" charset="-122"/>
              </a:rPr>
              <a:t>needed to remember what was read to them</a:t>
            </a:r>
            <a:r>
              <a:rPr lang="en-US" altLang="zh-CN" sz="1400" dirty="0">
                <a:ea typeface="微软雅黑" pitchFamily="34" charset="-122"/>
              </a:rPr>
              <a:t>. </a:t>
            </a:r>
            <a:r>
              <a:rPr lang="zh-CN" altLang="en-US" sz="1400" dirty="0">
                <a:ea typeface="微软雅黑" pitchFamily="34" charset="-122"/>
              </a:rPr>
              <a:t>可</a:t>
            </a:r>
            <a:r>
              <a:rPr lang="zh-CN" altLang="en-US" sz="1400" dirty="0" smtClean="0">
                <a:ea typeface="微软雅黑" pitchFamily="34" charset="-122"/>
              </a:rPr>
              <a:t>知，当</a:t>
            </a:r>
            <a:r>
              <a:rPr lang="zh-CN" altLang="en-US" sz="1400" dirty="0">
                <a:ea typeface="微软雅黑" pitchFamily="34" charset="-122"/>
              </a:rPr>
              <a:t>时的阅读方式是</a:t>
            </a:r>
            <a:r>
              <a:rPr lang="en-US" altLang="zh-CN" sz="1400" dirty="0">
                <a:ea typeface="微软雅黑" pitchFamily="34" charset="-122"/>
              </a:rPr>
              <a:t>reading to remember</a:t>
            </a:r>
            <a:r>
              <a:rPr lang="zh-CN" altLang="en-US" sz="1400" dirty="0">
                <a:ea typeface="微软雅黑" pitchFamily="34" charset="-122"/>
              </a:rPr>
              <a:t>。再根</a:t>
            </a:r>
            <a:r>
              <a:rPr lang="zh-CN" altLang="en-US" sz="1400" dirty="0" smtClean="0">
                <a:ea typeface="微软雅黑" pitchFamily="34" charset="-122"/>
              </a:rPr>
              <a:t>据第三段最后一句</a:t>
            </a:r>
            <a:r>
              <a:rPr lang="en-US" altLang="zh-CN" sz="1400" b="1" dirty="0" smtClean="0">
                <a:ea typeface="微软雅黑" pitchFamily="34" charset="-122"/>
              </a:rPr>
              <a:t>Until </a:t>
            </a:r>
            <a:r>
              <a:rPr lang="en-US" altLang="zh-CN" sz="1400" b="1" dirty="0">
                <a:ea typeface="微软雅黑" pitchFamily="34" charset="-122"/>
              </a:rPr>
              <a:t>relatively recently</a:t>
            </a:r>
            <a:r>
              <a:rPr lang="en-US" altLang="zh-CN" sz="1400" dirty="0">
                <a:ea typeface="微软雅黑" pitchFamily="34" charset="-122"/>
              </a:rPr>
              <a:t>, </a:t>
            </a:r>
            <a:r>
              <a:rPr lang="en-US" altLang="zh-CN" sz="1400" b="1" dirty="0">
                <a:ea typeface="微软雅黑" pitchFamily="34" charset="-122"/>
              </a:rPr>
              <a:t>people read only a few books intensively (</a:t>
            </a:r>
            <a:r>
              <a:rPr lang="zh-CN" altLang="en-US" sz="1400" b="1" dirty="0">
                <a:ea typeface="微软雅黑" pitchFamily="34" charset="-122"/>
              </a:rPr>
              <a:t>细致地</a:t>
            </a:r>
            <a:r>
              <a:rPr lang="en-US" altLang="zh-CN" sz="1400" b="1" dirty="0">
                <a:ea typeface="微软雅黑" pitchFamily="34" charset="-122"/>
              </a:rPr>
              <a:t>) again and again,</a:t>
            </a:r>
            <a:r>
              <a:rPr lang="en-US" altLang="zh-CN" sz="1400" dirty="0">
                <a:ea typeface="微软雅黑" pitchFamily="34" charset="-122"/>
              </a:rPr>
              <a:t> usually aloud. </a:t>
            </a:r>
            <a:r>
              <a:rPr lang="en-US" altLang="zh-CN" sz="1400" b="1" dirty="0">
                <a:ea typeface="微软雅黑" pitchFamily="34" charset="-122"/>
              </a:rPr>
              <a:t>Today we read extensively, usually only once and without continuous focus.</a:t>
            </a:r>
            <a:r>
              <a:rPr lang="zh-CN" altLang="en-US" sz="1400" dirty="0">
                <a:ea typeface="微软雅黑" pitchFamily="34" charset="-122"/>
              </a:rPr>
              <a:t>可</a:t>
            </a:r>
            <a:r>
              <a:rPr lang="zh-CN" altLang="en-US" sz="1400" dirty="0" smtClean="0">
                <a:ea typeface="微软雅黑" pitchFamily="34" charset="-122"/>
              </a:rPr>
              <a:t>知，现</a:t>
            </a:r>
            <a:r>
              <a:rPr lang="zh-CN" altLang="en-US" sz="1400" dirty="0">
                <a:ea typeface="微软雅黑" pitchFamily="34" charset="-122"/>
              </a:rPr>
              <a:t>在的阅读方式是：阅读广泛</a:t>
            </a:r>
            <a:r>
              <a:rPr lang="zh-CN" altLang="en-US" sz="1400" dirty="0" smtClean="0">
                <a:ea typeface="微软雅黑" pitchFamily="34" charset="-122"/>
              </a:rPr>
              <a:t>、有</a:t>
            </a:r>
            <a:r>
              <a:rPr lang="zh-CN" altLang="en-US" sz="1400" dirty="0">
                <a:ea typeface="微软雅黑" pitchFamily="34" charset="-122"/>
              </a:rPr>
              <a:t>一小部分书反复细致地读、经常只读一次、不会持续关注，也就是速读。由此可知对阅读方式的比较其实是对今天和早期阅读方式的比较，故正确答案是</a:t>
            </a:r>
            <a:r>
              <a:rPr lang="en-US" altLang="zh-CN" sz="1400" dirty="0">
                <a:ea typeface="微软雅黑" pitchFamily="34" charset="-122"/>
              </a:rPr>
              <a:t>D</a:t>
            </a:r>
            <a:r>
              <a:rPr lang="zh-CN" altLang="en-US" sz="1400" dirty="0">
                <a:ea typeface="微软雅黑" pitchFamily="34" charset="-122"/>
              </a:rPr>
              <a:t>选项。</a:t>
            </a:r>
          </a:p>
          <a:p>
            <a:pPr hangingPunct="0"/>
            <a:endParaRPr lang="zh-CN" altLang="en-US" sz="1400" dirty="0">
              <a:ea typeface="微软雅黑" pitchFamily="34" charset="-122"/>
            </a:endParaRPr>
          </a:p>
          <a:p>
            <a:pPr hangingPunct="0"/>
            <a:endParaRPr lang="zh-CN" altLang="en-US" sz="1400" dirty="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96262" name="标题 18"/>
          <p:cNvSpPr>
            <a:spLocks noGrp="1"/>
          </p:cNvSpPr>
          <p:nvPr>
            <p:ph type="title" idx="4294967295"/>
          </p:nvPr>
        </p:nvSpPr>
        <p:spPr bwMode="auto">
          <a:xfrm>
            <a:off x="1003300" y="716139"/>
            <a:ext cx="8140700" cy="539750"/>
          </a:xfrm>
        </p:spPr>
        <p:txBody>
          <a:bodyPr wrap="square" numCol="1" compatLnSpc="1">
            <a:prstTxWarp prst="textNoShape">
              <a:avLst/>
            </a:prstTxWarp>
          </a:bodyPr>
          <a:lstStyle/>
          <a:p>
            <a:pPr eaLnBrk="1" hangingPunct="1">
              <a:defRPr/>
            </a:pPr>
            <a:r>
              <a:rPr lang="zh-CN" altLang="en-US" sz="1900" b="0" dirty="0" smtClean="0">
                <a:sym typeface="+mn-ea"/>
              </a:rPr>
              <a:t>推断题</a:t>
            </a:r>
            <a:r>
              <a:rPr lang="en-US" altLang="zh-CN" sz="1900" b="0" dirty="0" smtClean="0">
                <a:sym typeface="+mn-ea"/>
              </a:rPr>
              <a:t>----</a:t>
            </a:r>
            <a:r>
              <a:rPr lang="zh-CN" altLang="en-US" sz="1900" b="0" dirty="0" smtClean="0">
                <a:sym typeface="+mn-ea"/>
              </a:rPr>
              <a:t>通读整段，总结段意。细读选项，根据选项关键词定位答案句。同时运用排除法，找出准确答案。</a:t>
            </a:r>
            <a:endParaRPr lang="zh-CN" sz="1900" b="0" dirty="0" smtClean="0">
              <a:sym typeface="+mn-ea"/>
            </a:endParaRPr>
          </a:p>
        </p:txBody>
      </p:sp>
      <p:sp>
        <p:nvSpPr>
          <p:cNvPr id="44038"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44039"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a:solidFill>
                  <a:schemeClr val="bg1"/>
                </a:solidFill>
                <a:latin typeface="Times New Roman" pitchFamily="18" charset="0"/>
                <a:cs typeface="Times New Roman" pitchFamily="18" charset="0"/>
              </a:rPr>
              <a:t>40. What can be inferred from </a:t>
            </a:r>
            <a:r>
              <a:rPr lang="en-US" altLang="zh-CN" sz="1600" b="1">
                <a:solidFill>
                  <a:srgbClr val="FF3300"/>
                </a:solidFill>
                <a:latin typeface="Times New Roman" pitchFamily="18" charset="0"/>
                <a:cs typeface="Times New Roman" pitchFamily="18" charset="0"/>
              </a:rPr>
              <a:t>Paragraph 4</a:t>
            </a:r>
            <a:r>
              <a:rPr lang="en-US" altLang="zh-CN" sz="1600">
                <a:solidFill>
                  <a:schemeClr val="bg1"/>
                </a:solidFill>
                <a:latin typeface="Times New Roman" pitchFamily="18" charset="0"/>
                <a:cs typeface="Times New Roman" pitchFamily="18" charset="0"/>
              </a:rPr>
              <a:t>? </a:t>
            </a:r>
          </a:p>
          <a:p>
            <a:pPr algn="just" hangingPunct="0"/>
            <a:r>
              <a:rPr lang="en-US" altLang="zh-CN" sz="1600">
                <a:solidFill>
                  <a:schemeClr val="bg1"/>
                </a:solidFill>
                <a:latin typeface="Times New Roman" pitchFamily="18" charset="0"/>
                <a:cs typeface="Times New Roman" pitchFamily="18" charset="0"/>
              </a:rPr>
              <a:t>  A. There is a variety of unforgettable scenes.</a:t>
            </a:r>
          </a:p>
          <a:p>
            <a:pPr algn="just" hangingPunct="0"/>
            <a:r>
              <a:rPr lang="en-US" altLang="zh-CN" sz="1600">
                <a:solidFill>
                  <a:schemeClr val="bg1"/>
                </a:solidFill>
                <a:latin typeface="Times New Roman" pitchFamily="18" charset="0"/>
                <a:cs typeface="Times New Roman" pitchFamily="18" charset="0"/>
              </a:rPr>
              <a:t>  B. Memory palaces can be quickly forgotten.</a:t>
            </a:r>
          </a:p>
          <a:p>
            <a:pPr algn="just" hangingPunct="0"/>
            <a:r>
              <a:rPr lang="en-US" altLang="zh-CN" sz="1600">
                <a:solidFill>
                  <a:schemeClr val="bg1"/>
                </a:solidFill>
                <a:latin typeface="Times New Roman" pitchFamily="18" charset="0"/>
                <a:cs typeface="Times New Roman" pitchFamily="18" charset="0"/>
              </a:rPr>
              <a:t>  C. Impressive pictures are in actual buildings.</a:t>
            </a:r>
          </a:p>
          <a:p>
            <a:pPr algn="just" hangingPunct="0"/>
            <a:r>
              <a:rPr lang="en-US" altLang="zh-CN" sz="1600">
                <a:solidFill>
                  <a:schemeClr val="bg1"/>
                </a:solidFill>
                <a:latin typeface="Times New Roman" pitchFamily="18" charset="0"/>
                <a:cs typeface="Times New Roman" pitchFamily="18" charset="0"/>
              </a:rPr>
              <a:t>  D. One person probably has 57,000 body parts. </a:t>
            </a:r>
          </a:p>
        </p:txBody>
      </p:sp>
      <p:sp>
        <p:nvSpPr>
          <p:cNvPr id="44040" name="文本框 6"/>
          <p:cNvSpPr txBox="1">
            <a:spLocks noChangeArrowheads="1"/>
          </p:cNvSpPr>
          <p:nvPr/>
        </p:nvSpPr>
        <p:spPr bwMode="auto">
          <a:xfrm>
            <a:off x="0" y="3249084"/>
            <a:ext cx="8845550" cy="2246769"/>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解析：本题为推断题。第四段进一步解释并举例说明</a:t>
            </a:r>
            <a:r>
              <a:rPr lang="en-US" altLang="zh-CN" sz="1400" dirty="0">
                <a:ea typeface="微软雅黑" pitchFamily="34" charset="-122"/>
                <a:sym typeface="+mn-ea"/>
              </a:rPr>
              <a:t>memory palace</a:t>
            </a:r>
            <a:r>
              <a:rPr lang="zh-CN" altLang="en-US" sz="1400" dirty="0">
                <a:ea typeface="微软雅黑" pitchFamily="34" charset="-122"/>
                <a:sym typeface="+mn-ea"/>
              </a:rPr>
              <a:t>该如何操作。根据第四段第一句</a:t>
            </a:r>
            <a:r>
              <a:rPr lang="en-US" altLang="zh-CN" sz="1400" dirty="0">
                <a:ea typeface="微软雅黑" pitchFamily="34" charset="-122"/>
              </a:rPr>
              <a:t>So the great difference is the ability to create impressive pictures in mind and to do it quickly</a:t>
            </a:r>
            <a:r>
              <a:rPr lang="en-US" altLang="zh-CN" sz="1400" dirty="0" smtClean="0">
                <a:ea typeface="微软雅黑" pitchFamily="34" charset="-122"/>
              </a:rPr>
              <a:t>.</a:t>
            </a:r>
            <a:r>
              <a:rPr lang="zh-CN" altLang="en-US" sz="1400" dirty="0" smtClean="0">
                <a:ea typeface="微软雅黑" pitchFamily="34" charset="-122"/>
              </a:rPr>
              <a:t>可知，最</a:t>
            </a:r>
            <a:r>
              <a:rPr lang="zh-CN" altLang="en-US" sz="1400" dirty="0">
                <a:ea typeface="微软雅黑" pitchFamily="34" charset="-122"/>
              </a:rPr>
              <a:t>大的不同之处在于在脑海中创造令人印象深刻的画面，并且速度很快。再根</a:t>
            </a:r>
            <a:r>
              <a:rPr lang="zh-CN" altLang="en-US" sz="1400" dirty="0" smtClean="0">
                <a:ea typeface="微软雅黑" pitchFamily="34" charset="-122"/>
              </a:rPr>
              <a:t>据第四段最后一句 </a:t>
            </a:r>
            <a:r>
              <a:rPr lang="en-US" altLang="zh-CN" sz="1400" dirty="0">
                <a:ea typeface="微软雅黑" pitchFamily="34" charset="-122"/>
              </a:rPr>
              <a:t>unforgettable scenes such as the ways through a town</a:t>
            </a:r>
            <a:r>
              <a:rPr lang="zh-CN" altLang="en-US" sz="1400" dirty="0">
                <a:ea typeface="微软雅黑" pitchFamily="34" charset="-122"/>
              </a:rPr>
              <a:t>和 </a:t>
            </a:r>
            <a:r>
              <a:rPr lang="en-US" altLang="zh-CN" sz="1400" dirty="0">
                <a:ea typeface="微软雅黑" pitchFamily="34" charset="-122"/>
              </a:rPr>
              <a:t>One competitor used his own body parts to help him memorize a 57,000-word dictionary.</a:t>
            </a:r>
            <a:r>
              <a:rPr lang="zh-CN" altLang="en-US" sz="1400" dirty="0">
                <a:ea typeface="微软雅黑" pitchFamily="34" charset="-122"/>
              </a:rPr>
              <a:t>可</a:t>
            </a:r>
            <a:r>
              <a:rPr lang="zh-CN" altLang="en-US" sz="1400" dirty="0" smtClean="0">
                <a:ea typeface="微软雅黑" pitchFamily="34" charset="-122"/>
              </a:rPr>
              <a:t>知，记</a:t>
            </a:r>
            <a:r>
              <a:rPr lang="zh-CN" altLang="en-US" sz="1400" dirty="0">
                <a:ea typeface="微软雅黑" pitchFamily="34" charset="-122"/>
              </a:rPr>
              <a:t>忆宫殿中的画面令人印象深刻、难忘，并且有各种各样的种类。故正确答案是</a:t>
            </a:r>
            <a:r>
              <a:rPr lang="en-US" altLang="zh-CN" sz="1400" dirty="0">
                <a:ea typeface="微软雅黑" pitchFamily="34" charset="-122"/>
              </a:rPr>
              <a:t>A</a:t>
            </a:r>
            <a:r>
              <a:rPr lang="zh-CN" altLang="en-US" sz="1400" dirty="0">
                <a:ea typeface="微软雅黑" pitchFamily="34" charset="-122"/>
              </a:rPr>
              <a:t>选项。</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5060"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97286" name="标题 18"/>
          <p:cNvSpPr>
            <a:spLocks noGrp="1"/>
          </p:cNvSpPr>
          <p:nvPr>
            <p:ph type="title" idx="4294967295"/>
          </p:nvPr>
        </p:nvSpPr>
        <p:spPr bwMode="auto">
          <a:xfrm>
            <a:off x="1003300" y="716139"/>
            <a:ext cx="8140700" cy="539750"/>
          </a:xfrm>
        </p:spPr>
        <p:txBody>
          <a:bodyPr wrap="square" numCol="1" compatLnSpc="1">
            <a:prstTxWarp prst="textNoShape">
              <a:avLst/>
            </a:prstTxWarp>
          </a:bodyPr>
          <a:lstStyle/>
          <a:p>
            <a:pPr eaLnBrk="1" hangingPunct="1">
              <a:defRPr/>
            </a:pPr>
            <a:r>
              <a:rPr lang="zh-CN" altLang="en-US" sz="1900" b="0" dirty="0" smtClean="0">
                <a:sym typeface="+mn-ea"/>
              </a:rPr>
              <a:t>推断题</a:t>
            </a:r>
            <a:r>
              <a:rPr lang="en-US" altLang="zh-CN" sz="1900" b="0" dirty="0" smtClean="0">
                <a:sym typeface="+mn-ea"/>
              </a:rPr>
              <a:t>----</a:t>
            </a:r>
            <a:r>
              <a:rPr lang="zh-CN" altLang="en-US" sz="1900" b="0" dirty="0" smtClean="0">
                <a:sym typeface="+mn-ea"/>
              </a:rPr>
              <a:t>运用题干中的关键词定位答案所在段落或句子，同时站在文章整体的角度，推测词义。</a:t>
            </a:r>
            <a:endParaRPr lang="zh-CN" sz="1900" b="0" dirty="0" smtClean="0">
              <a:sym typeface="+mn-ea"/>
            </a:endParaRPr>
          </a:p>
        </p:txBody>
      </p:sp>
      <p:sp>
        <p:nvSpPr>
          <p:cNvPr id="45062"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45063"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a:solidFill>
                  <a:schemeClr val="bg1"/>
                </a:solidFill>
                <a:latin typeface="Times New Roman" pitchFamily="18" charset="0"/>
                <a:cs typeface="Times New Roman" pitchFamily="18" charset="0"/>
              </a:rPr>
              <a:t>41. What does the underlined word “cubbyholes” in the last paragraph probably mean? </a:t>
            </a:r>
          </a:p>
          <a:p>
            <a:pPr algn="just" hangingPunct="0"/>
            <a:r>
              <a:rPr lang="en-US" altLang="zh-CN" sz="1600">
                <a:solidFill>
                  <a:schemeClr val="bg1"/>
                </a:solidFill>
                <a:latin typeface="Times New Roman" pitchFamily="18" charset="0"/>
                <a:cs typeface="Times New Roman" pitchFamily="18" charset="0"/>
              </a:rPr>
              <a:t>  A. Small spaces. 	</a:t>
            </a:r>
          </a:p>
          <a:p>
            <a:pPr algn="just" hangingPunct="0"/>
            <a:r>
              <a:rPr lang="en-US" altLang="zh-CN" sz="1600">
                <a:solidFill>
                  <a:schemeClr val="bg1"/>
                </a:solidFill>
                <a:latin typeface="Times New Roman" pitchFamily="18" charset="0"/>
                <a:cs typeface="Times New Roman" pitchFamily="18" charset="0"/>
              </a:rPr>
              <a:t>  B. Blacks holes.    </a:t>
            </a:r>
          </a:p>
          <a:p>
            <a:pPr algn="just" hangingPunct="0"/>
            <a:r>
              <a:rPr lang="en-US" altLang="zh-CN" sz="1600">
                <a:solidFill>
                  <a:schemeClr val="bg1"/>
                </a:solidFill>
                <a:latin typeface="Times New Roman" pitchFamily="18" charset="0"/>
                <a:cs typeface="Times New Roman" pitchFamily="18" charset="0"/>
              </a:rPr>
              <a:t>  C. Technical skills.	</a:t>
            </a:r>
          </a:p>
          <a:p>
            <a:pPr algn="just" hangingPunct="0"/>
            <a:r>
              <a:rPr lang="en-US" altLang="zh-CN" sz="1600">
                <a:solidFill>
                  <a:schemeClr val="bg1"/>
                </a:solidFill>
                <a:latin typeface="Times New Roman" pitchFamily="18" charset="0"/>
                <a:cs typeface="Times New Roman" pitchFamily="18" charset="0"/>
              </a:rPr>
              <a:t>  D. Different numbers.</a:t>
            </a:r>
          </a:p>
        </p:txBody>
      </p:sp>
      <p:sp>
        <p:nvSpPr>
          <p:cNvPr id="45064" name="文本框 6"/>
          <p:cNvSpPr txBox="1">
            <a:spLocks noChangeArrowheads="1"/>
          </p:cNvSpPr>
          <p:nvPr/>
        </p:nvSpPr>
        <p:spPr bwMode="auto">
          <a:xfrm>
            <a:off x="0" y="3122084"/>
            <a:ext cx="8845550" cy="2677656"/>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解析：本题为推断题。</a:t>
            </a:r>
            <a:r>
              <a:rPr lang="zh-CN" altLang="en-US" sz="1400" dirty="0">
                <a:ea typeface="微软雅黑" pitchFamily="34" charset="-122"/>
              </a:rPr>
              <a:t>最后一段运用</a:t>
            </a:r>
            <a:r>
              <a:rPr lang="en-US" altLang="zh-CN" sz="1400" dirty="0">
                <a:ea typeface="微软雅黑" pitchFamily="34" charset="-122"/>
              </a:rPr>
              <a:t>first</a:t>
            </a:r>
            <a:r>
              <a:rPr lang="zh-CN" altLang="en-US" sz="1400" dirty="0">
                <a:ea typeface="微软雅黑" pitchFamily="34" charset="-122"/>
              </a:rPr>
              <a:t>，</a:t>
            </a:r>
            <a:r>
              <a:rPr lang="en-US" altLang="zh-CN" sz="1400" dirty="0">
                <a:ea typeface="微软雅黑" pitchFamily="34" charset="-122"/>
              </a:rPr>
              <a:t>then</a:t>
            </a:r>
            <a:r>
              <a:rPr lang="zh-CN" altLang="en-US" sz="1400" dirty="0">
                <a:ea typeface="微软雅黑" pitchFamily="34" charset="-122"/>
              </a:rPr>
              <a:t>告诉读者如何运用记忆技巧，对上文内容进行总结。根据划线词所在句子</a:t>
            </a:r>
            <a:r>
              <a:rPr lang="en-US" altLang="zh-CN" sz="1400" dirty="0">
                <a:ea typeface="微软雅黑" pitchFamily="34" charset="-122"/>
              </a:rPr>
              <a:t>Anyone who wishes to train the mind needs first to create fantastical palaces in the imagination. Then they should cut each building into cubbyholes for memories</a:t>
            </a:r>
            <a:r>
              <a:rPr lang="en-US" altLang="zh-CN" sz="1400" dirty="0" smtClean="0">
                <a:ea typeface="微软雅黑" pitchFamily="34" charset="-122"/>
              </a:rPr>
              <a:t>.</a:t>
            </a:r>
            <a:r>
              <a:rPr lang="zh-CN" altLang="en-US" sz="1400" dirty="0" smtClean="0">
                <a:ea typeface="微软雅黑" pitchFamily="34" charset="-122"/>
              </a:rPr>
              <a:t>可知，任</a:t>
            </a:r>
            <a:r>
              <a:rPr lang="zh-CN" altLang="en-US" sz="1400" dirty="0">
                <a:ea typeface="微软雅黑" pitchFamily="34" charset="-122"/>
              </a:rPr>
              <a:t>何人想要训练大脑，首先要在脑海里建造一座建筑，然后把建筑分割成</a:t>
            </a:r>
            <a:r>
              <a:rPr lang="en-US" altLang="zh-CN" sz="1400" dirty="0">
                <a:ea typeface="微软雅黑" pitchFamily="34" charset="-122"/>
              </a:rPr>
              <a:t>……</a:t>
            </a:r>
            <a:r>
              <a:rPr lang="zh-CN" altLang="en-US" sz="1400" dirty="0">
                <a:ea typeface="微软雅黑" pitchFamily="34" charset="-122"/>
              </a:rPr>
              <a:t>为了记忆。根据第三段第一句</a:t>
            </a:r>
            <a:r>
              <a:rPr lang="en-US" altLang="zh-CN" sz="1400" dirty="0">
                <a:ea typeface="微软雅黑" pitchFamily="34" charset="-122"/>
              </a:rPr>
              <a:t>anything can be fixed upon our memories and kept in order by constructing a building in the imagination and filling it with pictures of what needs to be recalled</a:t>
            </a:r>
            <a:r>
              <a:rPr lang="en-US" altLang="zh-CN" sz="1400" dirty="0" smtClean="0">
                <a:ea typeface="微软雅黑" pitchFamily="34" charset="-122"/>
              </a:rPr>
              <a:t>.</a:t>
            </a:r>
            <a:r>
              <a:rPr lang="zh-CN" altLang="en-US" sz="1400" dirty="0" smtClean="0">
                <a:ea typeface="微软雅黑" pitchFamily="34" charset="-122"/>
              </a:rPr>
              <a:t>可知，先</a:t>
            </a:r>
            <a:r>
              <a:rPr lang="zh-CN" altLang="en-US" sz="1400" dirty="0">
                <a:ea typeface="微软雅黑" pitchFamily="34" charset="-122"/>
              </a:rPr>
              <a:t>在脑海里想象建造一座建筑，然后在建筑里填充相应的需要记忆的图片，可知图片和建筑是局</a:t>
            </a:r>
            <a:r>
              <a:rPr lang="zh-CN" altLang="en-US" sz="1400" dirty="0" smtClean="0">
                <a:ea typeface="微软雅黑" pitchFamily="34" charset="-122"/>
              </a:rPr>
              <a:t>部和整</a:t>
            </a:r>
            <a:r>
              <a:rPr lang="zh-CN" altLang="en-US" sz="1400" dirty="0">
                <a:ea typeface="微软雅黑" pitchFamily="34" charset="-122"/>
              </a:rPr>
              <a:t>体的关系。由此可以推断</a:t>
            </a:r>
            <a:r>
              <a:rPr lang="en-US" altLang="zh-CN" sz="1400" dirty="0">
                <a:ea typeface="微软雅黑" pitchFamily="34" charset="-122"/>
              </a:rPr>
              <a:t>cubbyholes</a:t>
            </a:r>
            <a:r>
              <a:rPr lang="zh-CN" altLang="en-US" sz="1400" dirty="0">
                <a:ea typeface="微软雅黑" pitchFamily="34" charset="-122"/>
              </a:rPr>
              <a:t>为</a:t>
            </a:r>
            <a:r>
              <a:rPr lang="en-US" altLang="zh-CN" sz="1400" dirty="0">
                <a:ea typeface="微软雅黑" pitchFamily="34" charset="-122"/>
              </a:rPr>
              <a:t>building</a:t>
            </a:r>
            <a:r>
              <a:rPr lang="zh-CN" altLang="en-US" sz="1400" dirty="0">
                <a:ea typeface="微软雅黑" pitchFamily="34" charset="-122"/>
              </a:rPr>
              <a:t>的局部，即</a:t>
            </a:r>
            <a:r>
              <a:rPr lang="en-US" altLang="zh-CN" sz="1400" dirty="0">
                <a:ea typeface="微软雅黑" pitchFamily="34" charset="-122"/>
              </a:rPr>
              <a:t>small spaces</a:t>
            </a:r>
            <a:r>
              <a:rPr lang="zh-CN" altLang="en-US" sz="1400" dirty="0">
                <a:ea typeface="微软雅黑" pitchFamily="34" charset="-122"/>
              </a:rPr>
              <a:t>。故正确答案是</a:t>
            </a:r>
            <a:r>
              <a:rPr lang="en-US" altLang="zh-CN" sz="1400" dirty="0">
                <a:ea typeface="微软雅黑" pitchFamily="34" charset="-122"/>
              </a:rPr>
              <a:t>A</a:t>
            </a:r>
            <a:r>
              <a:rPr lang="zh-CN" altLang="en-US" sz="1400" dirty="0">
                <a:ea typeface="微软雅黑" pitchFamily="34" charset="-122"/>
              </a:rPr>
              <a:t>选项。</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3012"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19" name="标题 18"/>
          <p:cNvSpPr>
            <a:spLocks noGrp="1"/>
          </p:cNvSpPr>
          <p:nvPr>
            <p:ph type="title"/>
          </p:nvPr>
        </p:nvSpPr>
        <p:spPr/>
        <p:txBody>
          <a:bodyPr/>
          <a:lstStyle/>
          <a:p>
            <a:pPr>
              <a:spcAft>
                <a:spcPts val="0"/>
              </a:spcAft>
              <a:defRPr/>
            </a:pPr>
            <a:endParaRPr/>
          </a:p>
        </p:txBody>
      </p:sp>
      <p:sp>
        <p:nvSpPr>
          <p:cNvPr id="47110"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47111" name="Rectangle 8"/>
          <p:cNvSpPr>
            <a:spLocks noChangeArrowheads="1"/>
          </p:cNvSpPr>
          <p:nvPr/>
        </p:nvSpPr>
        <p:spPr bwMode="auto">
          <a:xfrm>
            <a:off x="454025" y="1466129"/>
            <a:ext cx="4305300" cy="2031325"/>
          </a:xfrm>
          <a:prstGeom prst="rect">
            <a:avLst/>
          </a:prstGeom>
          <a:noFill/>
          <a:ln w="9525">
            <a:noFill/>
            <a:miter lim="800000"/>
            <a:headEnd/>
            <a:tailEnd/>
          </a:ln>
        </p:spPr>
        <p:txBody>
          <a:bodyPr anchor="ctr">
            <a:spAutoFit/>
          </a:bodyPr>
          <a:lstStyle/>
          <a:p>
            <a:r>
              <a:rPr lang="en-GB" altLang="zh-CN" dirty="0">
                <a:latin typeface="Times New Roman" pitchFamily="18" charset="0"/>
                <a:cs typeface="Times New Roman" pitchFamily="18" charset="0"/>
              </a:rPr>
              <a:t>  </a:t>
            </a:r>
            <a:r>
              <a:rPr lang="en-GB" altLang="zh-CN" dirty="0" smtClean="0">
                <a:latin typeface="Times New Roman" pitchFamily="18" charset="0"/>
                <a:cs typeface="Times New Roman" pitchFamily="18" charset="0"/>
              </a:rPr>
              <a:t>    </a:t>
            </a:r>
            <a:r>
              <a:rPr lang="en-GB" altLang="zh-CN" b="1" dirty="0" smtClean="0">
                <a:solidFill>
                  <a:srgbClr val="FF3300"/>
                </a:solidFill>
                <a:latin typeface="Times New Roman" pitchFamily="18" charset="0"/>
                <a:cs typeface="Times New Roman" pitchFamily="18" charset="0"/>
              </a:rPr>
              <a:t>Most </a:t>
            </a:r>
            <a:r>
              <a:rPr lang="en-GB" altLang="zh-CN" dirty="0">
                <a:latin typeface="Times New Roman" pitchFamily="18" charset="0"/>
                <a:cs typeface="Times New Roman" pitchFamily="18" charset="0"/>
              </a:rPr>
              <a:t>groups of plants and animals are richer in species and more plentiful near the equator. In the ocean, that holds true for cold-blooded predators(</a:t>
            </a:r>
            <a:r>
              <a:rPr lang="zh-CN" altLang="en-GB" dirty="0">
                <a:latin typeface="Times New Roman" pitchFamily="18" charset="0"/>
                <a:cs typeface="Times New Roman" pitchFamily="18" charset="0"/>
              </a:rPr>
              <a:t>掠食者</a:t>
            </a:r>
            <a:r>
              <a:rPr lang="en-GB" altLang="zh-CN" dirty="0">
                <a:latin typeface="Times New Roman" pitchFamily="18" charset="0"/>
                <a:cs typeface="Times New Roman" pitchFamily="18" charset="0"/>
              </a:rPr>
              <a:t>). </a:t>
            </a:r>
            <a:r>
              <a:rPr lang="en-GB" altLang="zh-CN" b="1" dirty="0">
                <a:solidFill>
                  <a:srgbClr val="FF3300"/>
                </a:solidFill>
                <a:latin typeface="Times New Roman" pitchFamily="18" charset="0"/>
                <a:cs typeface="Times New Roman" pitchFamily="18" charset="0"/>
              </a:rPr>
              <a:t>But</a:t>
            </a:r>
            <a:r>
              <a:rPr lang="en-GB" altLang="zh-CN" dirty="0">
                <a:solidFill>
                  <a:srgbClr val="0033CC"/>
                </a:solidFill>
                <a:latin typeface="Times New Roman" pitchFamily="18" charset="0"/>
                <a:cs typeface="Times New Roman" pitchFamily="18" charset="0"/>
              </a:rPr>
              <a:t> warm-blooded predators are more diverse toward the poles and noticeably missing from several warm hot spots. Why?</a:t>
            </a:r>
            <a:r>
              <a:rPr lang="en-GB" altLang="zh-CN" dirty="0">
                <a:latin typeface="Times New Roman" pitchFamily="18" charset="0"/>
                <a:cs typeface="Times New Roman" pitchFamily="18" charset="0"/>
              </a:rPr>
              <a:t> </a:t>
            </a:r>
          </a:p>
        </p:txBody>
      </p:sp>
      <p:sp>
        <p:nvSpPr>
          <p:cNvPr id="17" name="文本框 3"/>
          <p:cNvSpPr txBox="1"/>
          <p:nvPr/>
        </p:nvSpPr>
        <p:spPr>
          <a:xfrm>
            <a:off x="5653089" y="1248834"/>
            <a:ext cx="2962275" cy="1200329"/>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defRPr/>
            </a:pPr>
            <a:r>
              <a:rPr lang="zh-CN" altLang="en-US" dirty="0">
                <a:solidFill>
                  <a:srgbClr val="000000"/>
                </a:solidFill>
                <a:latin typeface="宋体" charset="-122"/>
                <a:ea typeface="宋体" charset="-122"/>
              </a:rPr>
              <a:t>温血食肉动物在两极的分布更加多样化，在温暖的地方明显缺失，文章分析了这一现象的原因。</a:t>
            </a:r>
          </a:p>
        </p:txBody>
      </p:sp>
      <p:sp>
        <p:nvSpPr>
          <p:cNvPr id="47113" name="文本框 3"/>
          <p:cNvSpPr txBox="1">
            <a:spLocks noChangeArrowheads="1"/>
          </p:cNvSpPr>
          <p:nvPr/>
        </p:nvSpPr>
        <p:spPr bwMode="auto">
          <a:xfrm>
            <a:off x="5622925" y="2838098"/>
            <a:ext cx="2935288" cy="2031325"/>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阅读技巧：文章开头用</a:t>
            </a:r>
            <a:r>
              <a:rPr lang="en-US" altLang="zh-CN" sz="1400" b="1" dirty="0">
                <a:solidFill>
                  <a:srgbClr val="FF0000"/>
                </a:solidFill>
                <a:latin typeface="Times New Roman" pitchFamily="18" charset="0"/>
                <a:cs typeface="Times New Roman" pitchFamily="18" charset="0"/>
              </a:rPr>
              <a:t>most</a:t>
            </a:r>
            <a:r>
              <a:rPr lang="zh-CN" altLang="en-US" sz="1400" b="1" dirty="0">
                <a:solidFill>
                  <a:srgbClr val="FF0000"/>
                </a:solidFill>
                <a:latin typeface="Times New Roman" pitchFamily="18" charset="0"/>
                <a:cs typeface="Times New Roman" pitchFamily="18" charset="0"/>
              </a:rPr>
              <a:t>说明大部分动植物在赤道附近物种更丰富，由</a:t>
            </a:r>
            <a:r>
              <a:rPr lang="en-US" altLang="zh-CN" sz="1400" b="1" dirty="0">
                <a:solidFill>
                  <a:srgbClr val="FF0000"/>
                </a:solidFill>
                <a:latin typeface="Times New Roman" pitchFamily="18" charset="0"/>
                <a:cs typeface="Times New Roman" pitchFamily="18" charset="0"/>
              </a:rPr>
              <a:t>but</a:t>
            </a:r>
            <a:r>
              <a:rPr lang="zh-CN" altLang="en-US" sz="1400" b="1" dirty="0">
                <a:solidFill>
                  <a:srgbClr val="FF0000"/>
                </a:solidFill>
                <a:latin typeface="Times New Roman" pitchFamily="18" charset="0"/>
                <a:cs typeface="Times New Roman" pitchFamily="18" charset="0"/>
              </a:rPr>
              <a:t>引出温血食肉动物的不同之处，即在两极的分布更加多样化。段尾的</a:t>
            </a:r>
            <a:r>
              <a:rPr lang="en-US" altLang="zh-CN" sz="1400" b="1" dirty="0">
                <a:solidFill>
                  <a:srgbClr val="FF0000"/>
                </a:solidFill>
                <a:latin typeface="Times New Roman" pitchFamily="18" charset="0"/>
                <a:cs typeface="Times New Roman" pitchFamily="18" charset="0"/>
              </a:rPr>
              <a:t>why</a:t>
            </a:r>
            <a:r>
              <a:rPr lang="zh-CN" altLang="en-US" sz="1400" b="1" dirty="0">
                <a:solidFill>
                  <a:srgbClr val="FF0000"/>
                </a:solidFill>
                <a:latin typeface="Times New Roman" pitchFamily="18" charset="0"/>
                <a:cs typeface="Times New Roman" pitchFamily="18" charset="0"/>
              </a:rPr>
              <a:t>引起下文，说明下文要解释</a:t>
            </a:r>
            <a:r>
              <a:rPr lang="zh-CN" altLang="en-US" sz="1400" b="1">
                <a:solidFill>
                  <a:srgbClr val="FF0000"/>
                </a:solidFill>
                <a:latin typeface="Times New Roman" pitchFamily="18" charset="0"/>
                <a:cs typeface="Times New Roman" pitchFamily="18" charset="0"/>
              </a:rPr>
              <a:t>这</a:t>
            </a:r>
            <a:r>
              <a:rPr lang="zh-CN" altLang="en-US" sz="1400" b="1" smtClean="0">
                <a:solidFill>
                  <a:srgbClr val="FF0000"/>
                </a:solidFill>
                <a:latin typeface="Times New Roman" pitchFamily="18" charset="0"/>
                <a:cs typeface="Times New Roman" pitchFamily="18" charset="0"/>
              </a:rPr>
              <a:t>一现象的</a:t>
            </a:r>
            <a:r>
              <a:rPr lang="zh-CN" altLang="en-US" sz="1400" b="1" dirty="0">
                <a:solidFill>
                  <a:srgbClr val="FF0000"/>
                </a:solidFill>
                <a:latin typeface="Times New Roman" pitchFamily="18" charset="0"/>
                <a:cs typeface="Times New Roman" pitchFamily="18" charset="0"/>
              </a:rPr>
              <a:t>原因。阅读篇章中的转折词要重点关注，转折词后面往往引出作者真正想表达的内容。</a:t>
            </a:r>
          </a:p>
        </p:txBody>
      </p:sp>
      <p:sp>
        <p:nvSpPr>
          <p:cNvPr id="11"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东城一模</a:t>
            </a:r>
            <a:endParaRPr lang="en-US" altLang="zh-CN" b="1"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37583"/>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3012"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48133" name="矩形 15"/>
          <p:cNvSpPr>
            <a:spLocks noChangeArrowheads="1"/>
          </p:cNvSpPr>
          <p:nvPr/>
        </p:nvSpPr>
        <p:spPr bwMode="auto">
          <a:xfrm>
            <a:off x="6491288" y="0"/>
            <a:ext cx="1723549" cy="553998"/>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
        <p:nvSpPr>
          <p:cNvPr id="48134" name="Rectangle 11"/>
          <p:cNvSpPr>
            <a:spLocks noChangeArrowheads="1"/>
          </p:cNvSpPr>
          <p:nvPr/>
        </p:nvSpPr>
        <p:spPr bwMode="auto">
          <a:xfrm>
            <a:off x="866776" y="499974"/>
            <a:ext cx="5084763" cy="4293483"/>
          </a:xfrm>
          <a:prstGeom prst="rect">
            <a:avLst/>
          </a:prstGeom>
          <a:noFill/>
          <a:ln w="9525">
            <a:noFill/>
            <a:miter lim="800000"/>
            <a:headEnd/>
            <a:tailEnd/>
          </a:ln>
        </p:spPr>
        <p:txBody>
          <a:bodyPr anchor="ctr">
            <a:spAutoFit/>
          </a:bodyPr>
          <a:lstStyle/>
          <a:p>
            <a:pPr indent="304800"/>
            <a:r>
              <a:rPr lang="en-GB" altLang="zh-CN" sz="1050" dirty="0">
                <a:latin typeface="Times New Roman" pitchFamily="18" charset="0"/>
                <a:cs typeface="Times New Roman" pitchFamily="18" charset="0"/>
              </a:rPr>
              <a:t> </a:t>
            </a:r>
            <a:r>
              <a:rPr lang="en-GB" altLang="zh-CN" sz="1050" dirty="0" smtClean="0">
                <a:solidFill>
                  <a:schemeClr val="tx1"/>
                </a:solidFill>
                <a:latin typeface="Times New Roman" pitchFamily="18" charset="0"/>
                <a:cs typeface="Times New Roman" pitchFamily="18" charset="0"/>
              </a:rPr>
              <a:t>John </a:t>
            </a:r>
            <a:r>
              <a:rPr lang="en-GB" altLang="zh-CN" sz="1050" dirty="0">
                <a:solidFill>
                  <a:schemeClr val="tx1"/>
                </a:solidFill>
                <a:latin typeface="Times New Roman" pitchFamily="18" charset="0"/>
                <a:cs typeface="Times New Roman" pitchFamily="18" charset="0"/>
              </a:rPr>
              <a:t>Grady</a:t>
            </a:r>
            <a:r>
              <a:rPr lang="en-GB" altLang="zh-CN" sz="1050" dirty="0">
                <a:latin typeface="Times New Roman" pitchFamily="18" charset="0"/>
                <a:cs typeface="Times New Roman" pitchFamily="18" charset="0"/>
              </a:rPr>
              <a:t>, an ecologist, and </a:t>
            </a:r>
            <a:r>
              <a:rPr lang="en-GB" altLang="zh-CN" sz="1050" b="1" dirty="0">
                <a:solidFill>
                  <a:srgbClr val="FF3300"/>
                </a:solidFill>
                <a:latin typeface="Times New Roman" pitchFamily="18" charset="0"/>
                <a:cs typeface="Times New Roman" pitchFamily="18" charset="0"/>
              </a:rPr>
              <a:t>his team</a:t>
            </a:r>
            <a:r>
              <a:rPr lang="en-GB" altLang="zh-CN" sz="1050" dirty="0">
                <a:latin typeface="Times New Roman" pitchFamily="18" charset="0"/>
                <a:cs typeface="Times New Roman" pitchFamily="18" charset="0"/>
              </a:rPr>
              <a:t> </a:t>
            </a:r>
            <a:r>
              <a:rPr lang="en-GB" altLang="zh-CN" sz="1050" b="1" dirty="0">
                <a:solidFill>
                  <a:srgbClr val="FF3300"/>
                </a:solidFill>
                <a:latin typeface="Times New Roman" pitchFamily="18" charset="0"/>
                <a:cs typeface="Times New Roman" pitchFamily="18" charset="0"/>
              </a:rPr>
              <a:t>considered the possibility</a:t>
            </a:r>
            <a:r>
              <a:rPr lang="en-GB" altLang="zh-CN" sz="1050" dirty="0">
                <a:solidFill>
                  <a:schemeClr val="tx1"/>
                </a:solidFill>
                <a:latin typeface="Times New Roman" pitchFamily="18" charset="0"/>
                <a:cs typeface="Times New Roman" pitchFamily="18" charset="0"/>
              </a:rPr>
              <a:t>—warm-blooded </a:t>
            </a:r>
            <a:r>
              <a:rPr lang="en-GB" altLang="zh-CN" sz="1050" dirty="0">
                <a:latin typeface="Times New Roman" pitchFamily="18" charset="0"/>
                <a:cs typeface="Times New Roman" pitchFamily="18" charset="0"/>
              </a:rPr>
              <a:t>animals need a lot to fuel their metabolism(</a:t>
            </a:r>
            <a:r>
              <a:rPr lang="zh-CN" altLang="en-GB" sz="1050" dirty="0">
                <a:latin typeface="Times New Roman" pitchFamily="18" charset="0"/>
                <a:cs typeface="Times New Roman" pitchFamily="18" charset="0"/>
              </a:rPr>
              <a:t>新陈代谢</a:t>
            </a:r>
            <a:r>
              <a:rPr lang="en-GB" altLang="zh-CN" sz="1050" dirty="0">
                <a:latin typeface="Times New Roman" pitchFamily="18" charset="0"/>
                <a:cs typeface="Times New Roman" pitchFamily="18" charset="0"/>
              </a:rPr>
              <a:t>). Perhaps colder waters are just richer in small fish? </a:t>
            </a:r>
            <a:r>
              <a:rPr lang="en-GB" altLang="zh-CN" sz="1050" b="1" dirty="0">
                <a:solidFill>
                  <a:srgbClr val="FF3300"/>
                </a:solidFill>
                <a:latin typeface="Times New Roman" pitchFamily="18" charset="0"/>
                <a:cs typeface="Times New Roman" pitchFamily="18" charset="0"/>
              </a:rPr>
              <a:t>But</a:t>
            </a:r>
            <a:r>
              <a:rPr lang="en-GB" altLang="zh-CN" sz="1050" dirty="0">
                <a:latin typeface="Times New Roman" pitchFamily="18" charset="0"/>
                <a:cs typeface="Times New Roman" pitchFamily="18" charset="0"/>
              </a:rPr>
              <a:t> they </a:t>
            </a:r>
            <a:r>
              <a:rPr lang="en-GB" altLang="zh-CN" sz="1050" b="1" dirty="0">
                <a:solidFill>
                  <a:srgbClr val="FF3300"/>
                </a:solidFill>
                <a:latin typeface="Times New Roman" pitchFamily="18" charset="0"/>
                <a:cs typeface="Times New Roman" pitchFamily="18" charset="0"/>
              </a:rPr>
              <a:t>found</a:t>
            </a:r>
            <a:r>
              <a:rPr lang="en-GB" altLang="zh-CN" sz="1050" dirty="0">
                <a:latin typeface="Times New Roman" pitchFamily="18" charset="0"/>
                <a:cs typeface="Times New Roman" pitchFamily="18" charset="0"/>
              </a:rPr>
              <a:t> that at higher, colder places, there isn’t actually much more food around. It’s more that warm-blooded animals are eating a much bigger share of it than their cold-blooded competitors.  </a:t>
            </a:r>
          </a:p>
          <a:p>
            <a:pPr indent="304800"/>
            <a:r>
              <a:rPr lang="en-GB" altLang="zh-CN" sz="1050" dirty="0">
                <a:latin typeface="Times New Roman" pitchFamily="18" charset="0"/>
                <a:cs typeface="Times New Roman" pitchFamily="18" charset="0"/>
              </a:rPr>
              <a:t> </a:t>
            </a:r>
            <a:r>
              <a:rPr lang="en-GB" altLang="zh-CN" sz="1050" dirty="0" smtClean="0">
                <a:latin typeface="Times New Roman" pitchFamily="18" charset="0"/>
                <a:cs typeface="Times New Roman" pitchFamily="18" charset="0"/>
              </a:rPr>
              <a:t>The </a:t>
            </a:r>
            <a:r>
              <a:rPr lang="en-GB" altLang="zh-CN" sz="1050" b="1" dirty="0">
                <a:solidFill>
                  <a:srgbClr val="FF3300"/>
                </a:solidFill>
                <a:latin typeface="Times New Roman" pitchFamily="18" charset="0"/>
                <a:cs typeface="Times New Roman" pitchFamily="18" charset="0"/>
              </a:rPr>
              <a:t>real</a:t>
            </a:r>
            <a:r>
              <a:rPr lang="en-GB" altLang="zh-CN" sz="1050" dirty="0">
                <a:latin typeface="Times New Roman" pitchFamily="18" charset="0"/>
                <a:cs typeface="Times New Roman" pitchFamily="18" charset="0"/>
              </a:rPr>
              <a:t> </a:t>
            </a:r>
            <a:r>
              <a:rPr lang="en-GB" altLang="zh-CN" sz="1050" b="1" dirty="0">
                <a:solidFill>
                  <a:srgbClr val="FF3300"/>
                </a:solidFill>
                <a:latin typeface="Times New Roman" pitchFamily="18" charset="0"/>
                <a:cs typeface="Times New Roman" pitchFamily="18" charset="0"/>
              </a:rPr>
              <a:t>explanation</a:t>
            </a:r>
            <a:r>
              <a:rPr lang="en-GB" altLang="zh-CN" sz="1050" dirty="0">
                <a:latin typeface="Times New Roman" pitchFamily="18" charset="0"/>
                <a:cs typeface="Times New Roman" pitchFamily="18" charset="0"/>
              </a:rPr>
              <a:t> is simple. An animal’s speed, swiftness, and intelligence depend on its metabolism, which in turn depends on its temperature. Since birds and mammals can keep heating their bodies in icy conditions, they remain fast and attentive. By contrast, the fish they hunt become slower and duller. At some tipping point of temperature, seals, dolphins, and penguins start </a:t>
            </a:r>
            <a:r>
              <a:rPr lang="en-GB" altLang="zh-CN" sz="1050" dirty="0" err="1">
                <a:latin typeface="Times New Roman" pitchFamily="18" charset="0"/>
                <a:cs typeface="Times New Roman" pitchFamily="18" charset="0"/>
              </a:rPr>
              <a:t>outswimming</a:t>
            </a:r>
            <a:r>
              <a:rPr lang="en-GB" altLang="zh-CN" sz="1050" dirty="0">
                <a:latin typeface="Times New Roman" pitchFamily="18" charset="0"/>
                <a:cs typeface="Times New Roman" pitchFamily="18" charset="0"/>
              </a:rPr>
              <a:t> their prey(</a:t>
            </a:r>
            <a:r>
              <a:rPr lang="zh-CN" altLang="en-GB" sz="1050" dirty="0">
                <a:latin typeface="Times New Roman" pitchFamily="18" charset="0"/>
                <a:cs typeface="Times New Roman" pitchFamily="18" charset="0"/>
              </a:rPr>
              <a:t>猎物</a:t>
            </a:r>
            <a:r>
              <a:rPr lang="en-GB" altLang="zh-CN" sz="1050" dirty="0">
                <a:latin typeface="Times New Roman" pitchFamily="18" charset="0"/>
                <a:cs typeface="Times New Roman" pitchFamily="18" charset="0"/>
              </a:rPr>
              <a:t>). They become more likely to come upon targets and outpace the cold-blooded predators of their own.</a:t>
            </a:r>
          </a:p>
          <a:p>
            <a:pPr indent="304800"/>
            <a:r>
              <a:rPr lang="en-GB" altLang="zh-CN" sz="1050" dirty="0">
                <a:latin typeface="Times New Roman" pitchFamily="18" charset="0"/>
                <a:cs typeface="Times New Roman" pitchFamily="18" charset="0"/>
              </a:rPr>
              <a:t>  </a:t>
            </a:r>
            <a:r>
              <a:rPr lang="en-GB" altLang="zh-CN" sz="1050" dirty="0" smtClean="0">
                <a:latin typeface="Times New Roman" pitchFamily="18" charset="0"/>
                <a:cs typeface="Times New Roman" pitchFamily="18" charset="0"/>
              </a:rPr>
              <a:t>In </a:t>
            </a:r>
            <a:r>
              <a:rPr lang="en-GB" altLang="zh-CN" sz="1050" dirty="0">
                <a:latin typeface="Times New Roman" pitchFamily="18" charset="0"/>
                <a:cs typeface="Times New Roman" pitchFamily="18" charset="0"/>
              </a:rPr>
              <a:t>Grady’s words, “Warm-bodied predators are favoured where preys are slow, stupid and cold.” That’s why sharks and other predatory fish dominate near the equator, but colder waters are the kingdom of whales and seals. </a:t>
            </a:r>
            <a:r>
              <a:rPr lang="en-GB" altLang="zh-CN" sz="1050" b="1" dirty="0">
                <a:solidFill>
                  <a:srgbClr val="FF3300"/>
                </a:solidFill>
                <a:latin typeface="Times New Roman" pitchFamily="18" charset="0"/>
                <a:cs typeface="Times New Roman" pitchFamily="18" charset="0"/>
              </a:rPr>
              <a:t>By</a:t>
            </a:r>
            <a:r>
              <a:rPr lang="en-GB" altLang="zh-CN" sz="1050" dirty="0">
                <a:latin typeface="Times New Roman" pitchFamily="18" charset="0"/>
                <a:cs typeface="Times New Roman" pitchFamily="18" charset="0"/>
              </a:rPr>
              <a:t> keeping food to themselves in the poles, these creatures </a:t>
            </a:r>
            <a:r>
              <a:rPr lang="en-GB" altLang="zh-CN" sz="1050" b="1" dirty="0">
                <a:solidFill>
                  <a:srgbClr val="FF3300"/>
                </a:solidFill>
                <a:latin typeface="Times New Roman" pitchFamily="18" charset="0"/>
                <a:cs typeface="Times New Roman" pitchFamily="18" charset="0"/>
              </a:rPr>
              <a:t>can</a:t>
            </a:r>
            <a:r>
              <a:rPr lang="en-GB" altLang="zh-CN" sz="1050" dirty="0">
                <a:latin typeface="Times New Roman" pitchFamily="18" charset="0"/>
                <a:cs typeface="Times New Roman" pitchFamily="18" charset="0"/>
              </a:rPr>
              <a:t> then specialize on specific types of prey, which makes them more likely to split into separate species. The killer whales of the North Pacific, for example, include mammal-eating transients and fish-eating, year-round residents.</a:t>
            </a:r>
          </a:p>
          <a:p>
            <a:pPr indent="304800"/>
            <a:r>
              <a:rPr lang="en-GB" altLang="zh-CN" sz="1050" dirty="0">
                <a:latin typeface="Times New Roman" pitchFamily="18" charset="0"/>
                <a:cs typeface="Times New Roman" pitchFamily="18" charset="0"/>
              </a:rPr>
              <a:t> </a:t>
            </a:r>
            <a:r>
              <a:rPr lang="en-GB" altLang="zh-CN" sz="1050" dirty="0" smtClean="0">
                <a:latin typeface="Times New Roman" pitchFamily="18" charset="0"/>
                <a:cs typeface="Times New Roman" pitchFamily="18" charset="0"/>
              </a:rPr>
              <a:t> </a:t>
            </a:r>
            <a:r>
              <a:rPr lang="en-GB" altLang="zh-CN" sz="1050" b="1" dirty="0">
                <a:solidFill>
                  <a:srgbClr val="FF3300"/>
                </a:solidFill>
                <a:latin typeface="Times New Roman" pitchFamily="18" charset="0"/>
                <a:cs typeface="Times New Roman" pitchFamily="18" charset="0"/>
              </a:rPr>
              <a:t>But</a:t>
            </a:r>
            <a:r>
              <a:rPr lang="en-GB" altLang="zh-CN" sz="1050" dirty="0">
                <a:latin typeface="Times New Roman" pitchFamily="18" charset="0"/>
                <a:cs typeface="Times New Roman" pitchFamily="18" charset="0"/>
              </a:rPr>
              <a:t> the world is changing. It’s likely that the surface of the oceans will warm by 2 to 3</a:t>
            </a:r>
            <a:r>
              <a:rPr lang="en-US" altLang="zh-CN" sz="1050" dirty="0">
                <a:latin typeface="Times New Roman" pitchFamily="18" charset="0"/>
                <a:cs typeface="Times New Roman" pitchFamily="18" charset="0"/>
              </a:rPr>
              <a:t>℃</a:t>
            </a:r>
            <a:r>
              <a:rPr lang="en-GB" altLang="zh-CN" sz="1050" dirty="0">
                <a:latin typeface="Times New Roman" pitchFamily="18" charset="0"/>
                <a:cs typeface="Times New Roman" pitchFamily="18" charset="0"/>
              </a:rPr>
              <a:t> within this century. Grady’s team estimates that every time the ocean’s surface warms by 1</a:t>
            </a:r>
            <a:r>
              <a:rPr lang="en-US" altLang="zh-CN" sz="1050" dirty="0">
                <a:latin typeface="Times New Roman" pitchFamily="18" charset="0"/>
                <a:cs typeface="Times New Roman" pitchFamily="18" charset="0"/>
              </a:rPr>
              <a:t>℃</a:t>
            </a:r>
            <a:r>
              <a:rPr lang="en-GB" altLang="zh-CN" sz="1050" dirty="0">
                <a:latin typeface="Times New Roman" pitchFamily="18" charset="0"/>
                <a:cs typeface="Times New Roman" pitchFamily="18" charset="0"/>
              </a:rPr>
              <a:t>, populations of sea mammals will fall by 12%, and populations of seals and sea lions will fall by 24%. </a:t>
            </a:r>
          </a:p>
          <a:p>
            <a:pPr indent="304800"/>
            <a:r>
              <a:rPr lang="en-GB" altLang="zh-CN" sz="1050" dirty="0">
                <a:latin typeface="Times New Roman" pitchFamily="18" charset="0"/>
                <a:cs typeface="Times New Roman" pitchFamily="18" charset="0"/>
              </a:rPr>
              <a:t>  </a:t>
            </a:r>
            <a:r>
              <a:rPr lang="en-GB" altLang="zh-CN" sz="1050" b="1" dirty="0" smtClean="0">
                <a:solidFill>
                  <a:srgbClr val="FF3300"/>
                </a:solidFill>
                <a:latin typeface="Times New Roman" pitchFamily="18" charset="0"/>
                <a:cs typeface="Times New Roman" pitchFamily="18" charset="0"/>
              </a:rPr>
              <a:t>But</a:t>
            </a:r>
            <a:r>
              <a:rPr lang="en-GB" altLang="zh-CN" sz="1050" dirty="0" smtClean="0">
                <a:latin typeface="Times New Roman" pitchFamily="18" charset="0"/>
                <a:cs typeface="Times New Roman" pitchFamily="18" charset="0"/>
              </a:rPr>
              <a:t> </a:t>
            </a:r>
            <a:r>
              <a:rPr lang="en-GB" altLang="zh-CN" sz="1050" dirty="0">
                <a:latin typeface="Times New Roman" pitchFamily="18" charset="0"/>
                <a:cs typeface="Times New Roman" pitchFamily="18" charset="0"/>
              </a:rPr>
              <a:t>“predictions are hard,” Donna Hauser from the University of Alaska Fairbanks notes. “Polar bears are losers of a warming world, but some populations are still doing well. Some groups of whales have changed the timing of their migrations; others are hunting in deeper, colder waters. These changes might make sea mammals more adaptable to changing climates. Maybe they just need to find the places where fish remain slow, stupid and cold.”</a:t>
            </a:r>
          </a:p>
        </p:txBody>
      </p:sp>
      <p:sp>
        <p:nvSpPr>
          <p:cNvPr id="48135" name="文本框 3"/>
          <p:cNvSpPr txBox="1">
            <a:spLocks noChangeArrowheads="1"/>
          </p:cNvSpPr>
          <p:nvPr/>
        </p:nvSpPr>
        <p:spPr bwMode="auto">
          <a:xfrm>
            <a:off x="5926138" y="834320"/>
            <a:ext cx="3086100" cy="1323439"/>
          </a:xfrm>
          <a:prstGeom prst="rect">
            <a:avLst/>
          </a:prstGeom>
          <a:solidFill>
            <a:schemeClr val="bg1"/>
          </a:solidFill>
          <a:ln w="12700" algn="ctr">
            <a:solidFill>
              <a:srgbClr val="4472C4"/>
            </a:solidFill>
            <a:miter lim="800000"/>
            <a:headEnd/>
            <a:tailEnd/>
          </a:ln>
        </p:spPr>
        <p:txBody>
          <a:bodyPr>
            <a:spAutoFit/>
          </a:bodyPr>
          <a:lstStyle/>
          <a:p>
            <a:pPr hangingPunct="0"/>
            <a:r>
              <a:rPr lang="en-US" altLang="zh-CN" sz="1600" dirty="0">
                <a:latin typeface="Times New Roman" pitchFamily="18" charset="0"/>
                <a:cs typeface="Times New Roman" pitchFamily="18" charset="0"/>
              </a:rPr>
              <a:t>Para.2: </a:t>
            </a:r>
            <a:r>
              <a:rPr lang="zh-CN" altLang="en-US" sz="1600" dirty="0">
                <a:latin typeface="Times New Roman" pitchFamily="18" charset="0"/>
                <a:cs typeface="Times New Roman" pitchFamily="18" charset="0"/>
              </a:rPr>
              <a:t>一种可能的原因</a:t>
            </a:r>
          </a:p>
          <a:p>
            <a:pPr hangingPunct="0"/>
            <a:r>
              <a:rPr lang="en-US" altLang="zh-CN" sz="1600" dirty="0">
                <a:latin typeface="Times New Roman" pitchFamily="18" charset="0"/>
                <a:cs typeface="Times New Roman" pitchFamily="18" charset="0"/>
              </a:rPr>
              <a:t>Para.3 : </a:t>
            </a:r>
            <a:r>
              <a:rPr lang="zh-CN" altLang="en-US" sz="1600" dirty="0">
                <a:latin typeface="Times New Roman" pitchFamily="18" charset="0"/>
                <a:cs typeface="Times New Roman" pitchFamily="18" charset="0"/>
              </a:rPr>
              <a:t>真正的原因</a:t>
            </a:r>
            <a:endParaRPr lang="en-US" altLang="zh-CN" sz="1600" dirty="0">
              <a:latin typeface="Times New Roman" pitchFamily="18" charset="0"/>
              <a:cs typeface="Times New Roman" pitchFamily="18" charset="0"/>
            </a:endParaRPr>
          </a:p>
          <a:p>
            <a:pPr hangingPunct="0"/>
            <a:r>
              <a:rPr lang="en-US" altLang="zh-CN" sz="1600" dirty="0">
                <a:latin typeface="Times New Roman" pitchFamily="18" charset="0"/>
                <a:cs typeface="Times New Roman" pitchFamily="18" charset="0"/>
              </a:rPr>
              <a:t>Para.4: </a:t>
            </a:r>
            <a:r>
              <a:rPr lang="zh-CN" altLang="en-US" sz="1600" dirty="0">
                <a:latin typeface="Times New Roman" pitchFamily="18" charset="0"/>
                <a:cs typeface="Times New Roman" pitchFamily="18" charset="0"/>
              </a:rPr>
              <a:t>温血食肉动物的优势</a:t>
            </a:r>
          </a:p>
          <a:p>
            <a:pPr hangingPunct="0"/>
            <a:r>
              <a:rPr lang="en-US" altLang="zh-CN" sz="1600" dirty="0">
                <a:latin typeface="Times New Roman" pitchFamily="18" charset="0"/>
                <a:cs typeface="Times New Roman" pitchFamily="18" charset="0"/>
              </a:rPr>
              <a:t>Para.5 &amp; 6:</a:t>
            </a:r>
            <a:r>
              <a:rPr lang="zh-CN" altLang="en-US" sz="1600" dirty="0">
                <a:latin typeface="Times New Roman" pitchFamily="18" charset="0"/>
                <a:cs typeface="Times New Roman" pitchFamily="18" charset="0"/>
              </a:rPr>
              <a:t>气候变化下动物的未来</a:t>
            </a:r>
          </a:p>
        </p:txBody>
      </p:sp>
      <p:sp>
        <p:nvSpPr>
          <p:cNvPr id="48136" name="文本框 3"/>
          <p:cNvSpPr txBox="1">
            <a:spLocks noChangeArrowheads="1"/>
          </p:cNvSpPr>
          <p:nvPr/>
        </p:nvSpPr>
        <p:spPr bwMode="auto">
          <a:xfrm>
            <a:off x="5903914" y="2398889"/>
            <a:ext cx="3240087" cy="2677656"/>
          </a:xfrm>
          <a:prstGeom prst="rect">
            <a:avLst/>
          </a:prstGeom>
          <a:noFill/>
          <a:ln w="12700">
            <a:noFill/>
            <a:miter lim="800000"/>
            <a:headEnd/>
            <a:tailEnd/>
          </a:ln>
        </p:spPr>
        <p:txBody>
          <a:bodyPr>
            <a:spAutoFit/>
          </a:bodyPr>
          <a:lstStyle/>
          <a:p>
            <a:pPr hangingPunct="0"/>
            <a:r>
              <a:rPr lang="zh-CN" altLang="en-US" sz="1200" b="1" dirty="0">
                <a:solidFill>
                  <a:srgbClr val="FF0000"/>
                </a:solidFill>
                <a:latin typeface="Times New Roman" pitchFamily="18" charset="0"/>
                <a:cs typeface="Times New Roman" pitchFamily="18" charset="0"/>
              </a:rPr>
              <a:t>阅读技巧：本文通过引用专家的观点说明温血食肉动物在两极分布更加多样化的原因。第二段</a:t>
            </a:r>
            <a:r>
              <a:rPr lang="en-US" altLang="zh-CN" sz="1200" b="1" dirty="0">
                <a:solidFill>
                  <a:srgbClr val="FF0000"/>
                </a:solidFill>
                <a:latin typeface="Times New Roman" pitchFamily="18" charset="0"/>
                <a:cs typeface="Times New Roman" pitchFamily="18" charset="0"/>
              </a:rPr>
              <a:t>his team considered the possibility</a:t>
            </a:r>
            <a:r>
              <a:rPr lang="zh-CN" altLang="en-US" sz="1200" b="1" dirty="0">
                <a:solidFill>
                  <a:srgbClr val="FF0000"/>
                </a:solidFill>
                <a:latin typeface="Times New Roman" pitchFamily="18" charset="0"/>
                <a:cs typeface="Times New Roman" pitchFamily="18" charset="0"/>
              </a:rPr>
              <a:t>引出一种可能的原因，</a:t>
            </a:r>
            <a:r>
              <a:rPr lang="en-US" altLang="zh-CN" sz="1200" b="1" dirty="0">
                <a:solidFill>
                  <a:srgbClr val="FF0000"/>
                </a:solidFill>
                <a:latin typeface="Times New Roman" pitchFamily="18" charset="0"/>
                <a:cs typeface="Times New Roman" pitchFamily="18" charset="0"/>
              </a:rPr>
              <a:t>but</a:t>
            </a:r>
            <a:r>
              <a:rPr lang="zh-CN" altLang="en-US" sz="1200" b="1" dirty="0">
                <a:solidFill>
                  <a:srgbClr val="FF0000"/>
                </a:solidFill>
                <a:latin typeface="Times New Roman" pitchFamily="18" charset="0"/>
                <a:cs typeface="Times New Roman" pitchFamily="18" charset="0"/>
              </a:rPr>
              <a:t>转折，说明这种解释的不合理性。第三段</a:t>
            </a:r>
            <a:r>
              <a:rPr lang="en-US" altLang="zh-CN" sz="1200" b="1" dirty="0">
                <a:solidFill>
                  <a:srgbClr val="FF0000"/>
                </a:solidFill>
                <a:latin typeface="Times New Roman" pitchFamily="18" charset="0"/>
                <a:cs typeface="Times New Roman" pitchFamily="18" charset="0"/>
              </a:rPr>
              <a:t>real explanation</a:t>
            </a:r>
            <a:r>
              <a:rPr lang="zh-CN" altLang="en-US" sz="1200" b="1" dirty="0">
                <a:solidFill>
                  <a:srgbClr val="FF0000"/>
                </a:solidFill>
                <a:latin typeface="Times New Roman" pitchFamily="18" charset="0"/>
                <a:cs typeface="Times New Roman" pitchFamily="18" charset="0"/>
              </a:rPr>
              <a:t>引出真正的原因是因为它们可以在寒冷的环境下保持体温。第四段通过</a:t>
            </a:r>
            <a:r>
              <a:rPr lang="en-US" altLang="zh-CN" sz="1200" b="1" dirty="0">
                <a:solidFill>
                  <a:srgbClr val="FF0000"/>
                </a:solidFill>
                <a:latin typeface="Times New Roman" pitchFamily="18" charset="0"/>
                <a:cs typeface="Times New Roman" pitchFamily="18" charset="0"/>
              </a:rPr>
              <a:t>by, can</a:t>
            </a:r>
            <a:r>
              <a:rPr lang="zh-CN" altLang="en-US" sz="1200" b="1" dirty="0">
                <a:solidFill>
                  <a:srgbClr val="FF0000"/>
                </a:solidFill>
                <a:latin typeface="Times New Roman" pitchFamily="18" charset="0"/>
                <a:cs typeface="Times New Roman" pitchFamily="18" charset="0"/>
              </a:rPr>
              <a:t>进一步解释温血食肉动物的优势。第五段的</a:t>
            </a:r>
            <a:r>
              <a:rPr lang="en-US" altLang="zh-CN" sz="1200" b="1" dirty="0">
                <a:solidFill>
                  <a:srgbClr val="FF0000"/>
                </a:solidFill>
                <a:latin typeface="Times New Roman" pitchFamily="18" charset="0"/>
                <a:cs typeface="Times New Roman" pitchFamily="18" charset="0"/>
              </a:rPr>
              <a:t>but</a:t>
            </a:r>
            <a:r>
              <a:rPr lang="zh-CN" altLang="en-US" sz="1200" b="1" dirty="0">
                <a:solidFill>
                  <a:srgbClr val="FF0000"/>
                </a:solidFill>
                <a:latin typeface="Times New Roman" pitchFamily="18" charset="0"/>
                <a:cs typeface="Times New Roman" pitchFamily="18" charset="0"/>
              </a:rPr>
              <a:t>引出气候变化影响动物的生存。第六段的</a:t>
            </a:r>
            <a:r>
              <a:rPr lang="en-US" altLang="zh-CN" sz="1200" b="1" dirty="0">
                <a:solidFill>
                  <a:srgbClr val="FF0000"/>
                </a:solidFill>
                <a:latin typeface="Times New Roman" pitchFamily="18" charset="0"/>
                <a:cs typeface="Times New Roman" pitchFamily="18" charset="0"/>
              </a:rPr>
              <a:t>but</a:t>
            </a:r>
            <a:r>
              <a:rPr lang="zh-CN" altLang="en-US" sz="1200" b="1" dirty="0">
                <a:solidFill>
                  <a:srgbClr val="FF0000"/>
                </a:solidFill>
                <a:latin typeface="Times New Roman" pitchFamily="18" charset="0"/>
                <a:cs typeface="Times New Roman" pitchFamily="18" charset="0"/>
              </a:rPr>
              <a:t>对第五段进行转折，即气候变化对部分动物是挑战，但也可能让另一些动物变得更有适应性。</a:t>
            </a:r>
          </a:p>
          <a:p>
            <a:pPr hangingPunct="0"/>
            <a:endParaRPr lang="zh-CN" altLang="en-US" sz="1200" b="1" dirty="0">
              <a:solidFill>
                <a:srgbClr val="FF0000"/>
              </a:solidFill>
              <a:latin typeface="Times New Roman" pitchFamily="18" charset="0"/>
              <a:cs typeface="Times New Roman" pitchFamily="18" charset="0"/>
            </a:endParaRPr>
          </a:p>
          <a:p>
            <a:pPr hangingPunct="0"/>
            <a:endParaRPr lang="zh-CN" altLang="en-US" sz="1200" b="1" dirty="0">
              <a:solidFill>
                <a:srgbClr val="FF0000"/>
              </a:solidFill>
              <a:latin typeface="Times New Roman" pitchFamily="18" charset="0"/>
              <a:cs typeface="Times New Roman" pitchFamily="18" charset="0"/>
            </a:endParaRPr>
          </a:p>
          <a:p>
            <a:pPr hangingPunct="0"/>
            <a:endParaRPr lang="zh-CN" altLang="en-US" sz="1200" b="1" dirty="0">
              <a:solidFill>
                <a:srgbClr val="FF0000"/>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49157" name="矩形 9"/>
          <p:cNvSpPr>
            <a:spLocks noChangeArrowheads="1"/>
          </p:cNvSpPr>
          <p:nvPr/>
        </p:nvSpPr>
        <p:spPr bwMode="auto">
          <a:xfrm>
            <a:off x="2311930" y="0"/>
            <a:ext cx="37163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49159"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GB" altLang="zh-CN" sz="1600">
                <a:solidFill>
                  <a:schemeClr val="bg1"/>
                </a:solidFill>
                <a:latin typeface="Times New Roman" pitchFamily="18" charset="0"/>
                <a:cs typeface="Times New Roman" pitchFamily="18" charset="0"/>
              </a:rPr>
              <a:t>38. </a:t>
            </a:r>
            <a:r>
              <a:rPr lang="en-GB" altLang="zh-CN" sz="1600" b="1">
                <a:solidFill>
                  <a:srgbClr val="FF3300"/>
                </a:solidFill>
                <a:latin typeface="Times New Roman" pitchFamily="18" charset="0"/>
                <a:cs typeface="Times New Roman" pitchFamily="18" charset="0"/>
              </a:rPr>
              <a:t>Why</a:t>
            </a:r>
            <a:r>
              <a:rPr lang="en-GB" altLang="zh-CN" sz="1600">
                <a:solidFill>
                  <a:schemeClr val="bg1"/>
                </a:solidFill>
                <a:latin typeface="Times New Roman" pitchFamily="18" charset="0"/>
                <a:cs typeface="Times New Roman" pitchFamily="18" charset="0"/>
              </a:rPr>
              <a:t> are there more types of warm-blooded predators near the poles? </a:t>
            </a:r>
          </a:p>
          <a:p>
            <a:pPr algn="just" hangingPunct="0"/>
            <a:r>
              <a:rPr lang="en-GB" altLang="zh-CN" sz="1600">
                <a:solidFill>
                  <a:schemeClr val="bg1"/>
                </a:solidFill>
                <a:latin typeface="Times New Roman" pitchFamily="18" charset="0"/>
                <a:cs typeface="Times New Roman" pitchFamily="18" charset="0"/>
              </a:rPr>
              <a:t>A. Because there is more food.</a:t>
            </a:r>
          </a:p>
          <a:p>
            <a:pPr algn="just" hangingPunct="0"/>
            <a:r>
              <a:rPr lang="en-GB" altLang="zh-CN" sz="1600">
                <a:solidFill>
                  <a:schemeClr val="bg1"/>
                </a:solidFill>
                <a:latin typeface="Times New Roman" pitchFamily="18" charset="0"/>
                <a:cs typeface="Times New Roman" pitchFamily="18" charset="0"/>
              </a:rPr>
              <a:t>B. Because there are fewer enemies.</a:t>
            </a:r>
          </a:p>
          <a:p>
            <a:pPr algn="just" hangingPunct="0"/>
            <a:r>
              <a:rPr lang="en-GB" altLang="zh-CN" sz="1600">
                <a:solidFill>
                  <a:schemeClr val="bg1"/>
                </a:solidFill>
                <a:latin typeface="Times New Roman" pitchFamily="18" charset="0"/>
                <a:cs typeface="Times New Roman" pitchFamily="18" charset="0"/>
              </a:rPr>
              <a:t>C. Because they are faster and wiser.</a:t>
            </a:r>
          </a:p>
          <a:p>
            <a:pPr algn="just" hangingPunct="0"/>
            <a:r>
              <a:rPr lang="en-GB" altLang="zh-CN" sz="1600">
                <a:solidFill>
                  <a:schemeClr val="bg1"/>
                </a:solidFill>
                <a:latin typeface="Times New Roman" pitchFamily="18" charset="0"/>
                <a:cs typeface="Times New Roman" pitchFamily="18" charset="0"/>
              </a:rPr>
              <a:t>D. Because they consume less energy.</a:t>
            </a:r>
            <a:endParaRPr lang="en-US" altLang="zh-CN" sz="1600">
              <a:solidFill>
                <a:schemeClr val="bg1"/>
              </a:solidFill>
              <a:latin typeface="Times New Roman" pitchFamily="18" charset="0"/>
              <a:cs typeface="Times New Roman" pitchFamily="18" charset="0"/>
            </a:endParaRPr>
          </a:p>
        </p:txBody>
      </p:sp>
      <p:sp>
        <p:nvSpPr>
          <p:cNvPr id="49160" name="文本框 6"/>
          <p:cNvSpPr txBox="1">
            <a:spLocks noChangeArrowheads="1"/>
          </p:cNvSpPr>
          <p:nvPr/>
        </p:nvSpPr>
        <p:spPr bwMode="auto">
          <a:xfrm>
            <a:off x="139700" y="3130903"/>
            <a:ext cx="8845550" cy="2893100"/>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解析：本题为推断题。通过题干中的关键词</a:t>
            </a:r>
            <a:r>
              <a:rPr lang="en-US" altLang="zh-CN" sz="1400" dirty="0">
                <a:ea typeface="微软雅黑" pitchFamily="34" charset="-122"/>
                <a:sym typeface="+mn-ea"/>
              </a:rPr>
              <a:t>why</a:t>
            </a:r>
            <a:r>
              <a:rPr lang="zh-CN" altLang="en-US" sz="1400" dirty="0">
                <a:ea typeface="微软雅黑" pitchFamily="34" charset="-122"/>
                <a:sym typeface="+mn-ea"/>
              </a:rPr>
              <a:t>，可知本题考查温血食肉动物在两极分布多样化的原因，由此可将答案定位在第三段。通过第三段第二句</a:t>
            </a:r>
            <a:r>
              <a:rPr lang="en-GB" altLang="zh-CN" sz="1400" dirty="0">
                <a:ea typeface="微软雅黑" pitchFamily="34" charset="-122"/>
              </a:rPr>
              <a:t>An animal’s speed, swiftness, and intelligence depend on its metabolism, which in turn depends on its temperature. Since birds and mammals can keep heating their bodies in icy conditions, they remain fast and attentive. By contrast, the fish they hunt become slower and duller. </a:t>
            </a:r>
            <a:r>
              <a:rPr lang="zh-CN" altLang="en-GB" sz="1400" dirty="0">
                <a:ea typeface="微软雅黑" pitchFamily="34" charset="-122"/>
              </a:rPr>
              <a:t>可知，动物的速度、智力取决于它的新陈代谢，而新陈代谢取决于它的体温。鸟类和哺乳动物能够在寒冷的环境下保持体温，</a:t>
            </a:r>
            <a:r>
              <a:rPr lang="zh-CN" altLang="en-GB" sz="1400" dirty="0" smtClean="0">
                <a:ea typeface="微软雅黑" pitchFamily="34" charset="-122"/>
              </a:rPr>
              <a:t>从</a:t>
            </a:r>
            <a:r>
              <a:rPr lang="zh-CN" altLang="en-US" sz="1400" dirty="0" smtClean="0">
                <a:ea typeface="微软雅黑" pitchFamily="34" charset="-122"/>
              </a:rPr>
              <a:t>而</a:t>
            </a:r>
            <a:r>
              <a:rPr lang="zh-CN" altLang="en-GB" sz="1400" dirty="0" smtClean="0">
                <a:ea typeface="微软雅黑" pitchFamily="34" charset="-122"/>
              </a:rPr>
              <a:t>保</a:t>
            </a:r>
            <a:r>
              <a:rPr lang="zh-CN" altLang="en-GB" sz="1400" dirty="0">
                <a:ea typeface="微软雅黑" pitchFamily="34" charset="-122"/>
              </a:rPr>
              <a:t>持速度和专注。相比之下，它们的猎物鱼的速度就缓慢和迟钝得多。由此可以推断温血掠食者在两极分布更多样化的原因是由于它们体温恒定，造成代谢稳定，从而速度更快、更聪明。</a:t>
            </a:r>
            <a:r>
              <a:rPr lang="zh-CN" altLang="en-US" sz="1400" dirty="0">
                <a:ea typeface="微软雅黑" pitchFamily="34" charset="-122"/>
              </a:rPr>
              <a:t>故正确答案是</a:t>
            </a:r>
            <a:r>
              <a:rPr lang="en-US" altLang="zh-CN" sz="1400" dirty="0">
                <a:ea typeface="微软雅黑" pitchFamily="34" charset="-122"/>
              </a:rPr>
              <a:t>C</a:t>
            </a:r>
            <a:r>
              <a:rPr lang="zh-CN" altLang="en-US" sz="1400" dirty="0">
                <a:ea typeface="微软雅黑" pitchFamily="34" charset="-122"/>
              </a:rPr>
              <a:t>选项。</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
        <p:nvSpPr>
          <p:cNvPr id="49161" name="标题 18"/>
          <p:cNvSpPr>
            <a:spLocks/>
          </p:cNvSpPr>
          <p:nvPr/>
        </p:nvSpPr>
        <p:spPr bwMode="auto">
          <a:xfrm>
            <a:off x="1003300" y="716139"/>
            <a:ext cx="8140700" cy="539750"/>
          </a:xfrm>
          <a:prstGeom prst="rect">
            <a:avLst/>
          </a:prstGeom>
          <a:noFill/>
          <a:ln w="9525">
            <a:noFill/>
            <a:miter lim="800000"/>
            <a:headEnd/>
            <a:tailEnd/>
          </a:ln>
        </p:spPr>
        <p:txBody>
          <a:bodyPr lIns="76200" tIns="28575" rIns="57150" bIns="28575" anchor="ctr"/>
          <a:lstStyle/>
          <a:p>
            <a:pPr defTabSz="685800"/>
            <a:r>
              <a:rPr lang="zh-CN" altLang="en-US" sz="1900" dirty="0" smtClean="0">
                <a:solidFill>
                  <a:schemeClr val="tx1"/>
                </a:solidFill>
                <a:ea typeface="微软雅黑" pitchFamily="34" charset="-122"/>
                <a:sym typeface="+mn-ea"/>
              </a:rPr>
              <a:t>推断题</a:t>
            </a:r>
            <a:r>
              <a:rPr lang="en-US" altLang="zh-CN" sz="1900" dirty="0" smtClean="0">
                <a:solidFill>
                  <a:schemeClr val="tx1"/>
                </a:solidFill>
                <a:ea typeface="微软雅黑" pitchFamily="34" charset="-122"/>
                <a:sym typeface="+mn-ea"/>
              </a:rPr>
              <a:t>----</a:t>
            </a:r>
            <a:r>
              <a:rPr lang="zh-CN" altLang="en-US" sz="1900" dirty="0" smtClean="0">
                <a:solidFill>
                  <a:schemeClr val="tx1"/>
                </a:solidFill>
                <a:ea typeface="微软雅黑" pitchFamily="34" charset="-122"/>
                <a:sym typeface="+mn-ea"/>
              </a:rPr>
              <a:t>运</a:t>
            </a:r>
            <a:r>
              <a:rPr lang="zh-CN" altLang="en-US" sz="1900" dirty="0">
                <a:solidFill>
                  <a:schemeClr val="tx1"/>
                </a:solidFill>
                <a:ea typeface="微软雅黑" pitchFamily="34" charset="-122"/>
                <a:sym typeface="+mn-ea"/>
              </a:rPr>
              <a:t>用题干中的关键词定位答案所在段落或句子，精读句子，同时运用排除法，找出准确答案。</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50181" name="矩形 9"/>
          <p:cNvSpPr>
            <a:spLocks noChangeArrowheads="1"/>
          </p:cNvSpPr>
          <p:nvPr/>
        </p:nvSpPr>
        <p:spPr bwMode="auto">
          <a:xfrm>
            <a:off x="2328864" y="0"/>
            <a:ext cx="37163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50183"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GB" altLang="zh-CN" sz="1600">
                <a:solidFill>
                  <a:schemeClr val="bg1"/>
                </a:solidFill>
                <a:latin typeface="Times New Roman" pitchFamily="18" charset="0"/>
                <a:cs typeface="Times New Roman" pitchFamily="18" charset="0"/>
              </a:rPr>
              <a:t>39. The author mentions </a:t>
            </a:r>
            <a:r>
              <a:rPr lang="en-GB" altLang="zh-CN" sz="1600" b="1">
                <a:solidFill>
                  <a:srgbClr val="FF3300"/>
                </a:solidFill>
                <a:latin typeface="Times New Roman" pitchFamily="18" charset="0"/>
                <a:cs typeface="Times New Roman" pitchFamily="18" charset="0"/>
              </a:rPr>
              <a:t>the killer whales</a:t>
            </a:r>
            <a:r>
              <a:rPr lang="en-GB" altLang="zh-CN" sz="1600">
                <a:solidFill>
                  <a:schemeClr val="bg1"/>
                </a:solidFill>
                <a:latin typeface="Times New Roman" pitchFamily="18" charset="0"/>
                <a:cs typeface="Times New Roman" pitchFamily="18" charset="0"/>
              </a:rPr>
              <a:t> to show ______. </a:t>
            </a:r>
          </a:p>
          <a:p>
            <a:pPr algn="just" hangingPunct="0"/>
            <a:r>
              <a:rPr lang="en-GB" altLang="zh-CN" sz="1600">
                <a:solidFill>
                  <a:schemeClr val="bg1"/>
                </a:solidFill>
                <a:latin typeface="Times New Roman" pitchFamily="18" charset="0"/>
                <a:cs typeface="Times New Roman" pitchFamily="18" charset="0"/>
              </a:rPr>
              <a:t>A. the benefit of biological evolution</a:t>
            </a:r>
          </a:p>
          <a:p>
            <a:pPr algn="just" hangingPunct="0"/>
            <a:r>
              <a:rPr lang="en-GB" altLang="zh-CN" sz="1600">
                <a:solidFill>
                  <a:schemeClr val="bg1"/>
                </a:solidFill>
                <a:latin typeface="Times New Roman" pitchFamily="18" charset="0"/>
                <a:cs typeface="Times New Roman" pitchFamily="18" charset="0"/>
              </a:rPr>
              <a:t>B. food preference of different sea mammals</a:t>
            </a:r>
          </a:p>
          <a:p>
            <a:pPr algn="just" hangingPunct="0"/>
            <a:r>
              <a:rPr lang="en-GB" altLang="zh-CN" sz="1600">
                <a:solidFill>
                  <a:schemeClr val="bg1"/>
                </a:solidFill>
                <a:latin typeface="Times New Roman" pitchFamily="18" charset="0"/>
                <a:cs typeface="Times New Roman" pitchFamily="18" charset="0"/>
              </a:rPr>
              <a:t>C. the distinction of specific types of predators</a:t>
            </a:r>
          </a:p>
          <a:p>
            <a:pPr algn="just" hangingPunct="0"/>
            <a:r>
              <a:rPr lang="en-GB" altLang="zh-CN" sz="1600">
                <a:solidFill>
                  <a:schemeClr val="bg1"/>
                </a:solidFill>
                <a:latin typeface="Times New Roman" pitchFamily="18" charset="0"/>
                <a:cs typeface="Times New Roman" pitchFamily="18" charset="0"/>
              </a:rPr>
              <a:t>D. the advantage of constant body temperature</a:t>
            </a:r>
            <a:endParaRPr lang="en-US" altLang="zh-CN" sz="1600">
              <a:solidFill>
                <a:schemeClr val="bg1"/>
              </a:solidFill>
              <a:latin typeface="Times New Roman" pitchFamily="18" charset="0"/>
              <a:cs typeface="Times New Roman" pitchFamily="18" charset="0"/>
            </a:endParaRPr>
          </a:p>
        </p:txBody>
      </p:sp>
      <p:sp>
        <p:nvSpPr>
          <p:cNvPr id="50184" name="文本框 6"/>
          <p:cNvSpPr txBox="1">
            <a:spLocks noChangeArrowheads="1"/>
          </p:cNvSpPr>
          <p:nvPr/>
        </p:nvSpPr>
        <p:spPr bwMode="auto">
          <a:xfrm>
            <a:off x="139700" y="3130903"/>
            <a:ext cx="8845550" cy="2462213"/>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解析：本题为推断题。通过题干中的关键词</a:t>
            </a:r>
            <a:r>
              <a:rPr lang="en-US" altLang="zh-CN" sz="1400" dirty="0">
                <a:ea typeface="微软雅黑" pitchFamily="34" charset="-122"/>
                <a:sym typeface="+mn-ea"/>
              </a:rPr>
              <a:t>killer whales</a:t>
            </a:r>
            <a:r>
              <a:rPr lang="zh-CN" altLang="en-US" sz="1400" dirty="0">
                <a:ea typeface="微软雅黑" pitchFamily="34" charset="-122"/>
                <a:sym typeface="+mn-ea"/>
              </a:rPr>
              <a:t>，将答案定位在第四段，因为第四段的最后一句提到了这个关键词。根据第四段最后一句中的</a:t>
            </a:r>
            <a:r>
              <a:rPr lang="en-GB" altLang="zh-CN" sz="1400" dirty="0">
                <a:ea typeface="微软雅黑" pitchFamily="34" charset="-122"/>
              </a:rPr>
              <a:t>for example</a:t>
            </a:r>
            <a:r>
              <a:rPr lang="zh-CN" altLang="en-GB" sz="1400" dirty="0">
                <a:ea typeface="微软雅黑" pitchFamily="34" charset="-122"/>
              </a:rPr>
              <a:t>，可知提及</a:t>
            </a:r>
            <a:r>
              <a:rPr lang="en-GB" altLang="zh-CN" sz="1400" dirty="0">
                <a:ea typeface="微软雅黑" pitchFamily="34" charset="-122"/>
              </a:rPr>
              <a:t>killer whales</a:t>
            </a:r>
            <a:r>
              <a:rPr lang="zh-CN" altLang="en-GB" sz="1400" dirty="0">
                <a:ea typeface="微软雅黑" pitchFamily="34" charset="-122"/>
              </a:rPr>
              <a:t>的目的是对前文举例说明。根据第四段第一句</a:t>
            </a:r>
            <a:r>
              <a:rPr lang="en-GB" altLang="zh-CN" sz="1400" dirty="0">
                <a:ea typeface="微软雅黑" pitchFamily="34" charset="-122"/>
              </a:rPr>
              <a:t>In Grady’s words, “Warm-bodied predators are favoured where preys are slow, stupid and cold.”</a:t>
            </a:r>
            <a:r>
              <a:rPr lang="zh-CN" altLang="en-GB" sz="1400" dirty="0">
                <a:ea typeface="微软雅黑" pitchFamily="34" charset="-122"/>
              </a:rPr>
              <a:t>和第二句后半句 </a:t>
            </a:r>
            <a:r>
              <a:rPr lang="en-GB" altLang="zh-CN" sz="1400" dirty="0">
                <a:ea typeface="微软雅黑" pitchFamily="34" charset="-122"/>
              </a:rPr>
              <a:t>but colder waters are the kingdom of whales and seals.</a:t>
            </a:r>
            <a:r>
              <a:rPr lang="zh-CN" altLang="en-GB" sz="1400" dirty="0">
                <a:ea typeface="微软雅黑" pitchFamily="34" charset="-122"/>
              </a:rPr>
              <a:t>可知，温血掠食者在猎物行动迟缓的地方有着得天独厚的条件，而较冷的水域是鲸鱼和海豹的王国。由此可知提及</a:t>
            </a:r>
            <a:r>
              <a:rPr lang="en-GB" altLang="zh-CN" sz="1400" dirty="0">
                <a:ea typeface="微软雅黑" pitchFamily="34" charset="-122"/>
              </a:rPr>
              <a:t>killer whales</a:t>
            </a:r>
            <a:r>
              <a:rPr lang="zh-CN" altLang="en-GB" sz="1400" dirty="0">
                <a:ea typeface="微软雅黑" pitchFamily="34" charset="-122"/>
              </a:rPr>
              <a:t>是为了突出体温恒定的优势。</a:t>
            </a:r>
            <a:r>
              <a:rPr lang="zh-CN" altLang="en-US" sz="1400" dirty="0">
                <a:ea typeface="微软雅黑" pitchFamily="34" charset="-122"/>
              </a:rPr>
              <a:t>故正确答案是</a:t>
            </a:r>
            <a:r>
              <a:rPr lang="en-US" altLang="zh-CN" sz="1400" dirty="0">
                <a:ea typeface="微软雅黑" pitchFamily="34" charset="-122"/>
              </a:rPr>
              <a:t>D</a:t>
            </a:r>
            <a:r>
              <a:rPr lang="zh-CN" altLang="en-US" sz="1400" dirty="0">
                <a:ea typeface="微软雅黑" pitchFamily="34" charset="-122"/>
              </a:rPr>
              <a:t>选项。</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
        <p:nvSpPr>
          <p:cNvPr id="50185" name="标题 18"/>
          <p:cNvSpPr>
            <a:spLocks/>
          </p:cNvSpPr>
          <p:nvPr/>
        </p:nvSpPr>
        <p:spPr bwMode="auto">
          <a:xfrm>
            <a:off x="1003300" y="716139"/>
            <a:ext cx="8140700" cy="539750"/>
          </a:xfrm>
          <a:prstGeom prst="rect">
            <a:avLst/>
          </a:prstGeom>
          <a:noFill/>
          <a:ln w="9525">
            <a:noFill/>
            <a:miter lim="800000"/>
            <a:headEnd/>
            <a:tailEnd/>
          </a:ln>
        </p:spPr>
        <p:txBody>
          <a:bodyPr lIns="76200" tIns="28575" rIns="57150" bIns="28575" anchor="ctr"/>
          <a:lstStyle/>
          <a:p>
            <a:pPr defTabSz="685800"/>
            <a:r>
              <a:rPr lang="zh-CN" altLang="en-US" sz="1900" dirty="0" smtClean="0">
                <a:solidFill>
                  <a:schemeClr val="tx1"/>
                </a:solidFill>
                <a:ea typeface="微软雅黑" pitchFamily="34" charset="-122"/>
                <a:sym typeface="+mn-ea"/>
              </a:rPr>
              <a:t>推断题</a:t>
            </a:r>
            <a:r>
              <a:rPr lang="en-US" altLang="zh-CN" sz="1900" dirty="0" smtClean="0">
                <a:solidFill>
                  <a:schemeClr val="tx1"/>
                </a:solidFill>
                <a:ea typeface="微软雅黑" pitchFamily="34" charset="-122"/>
                <a:sym typeface="+mn-ea"/>
              </a:rPr>
              <a:t>----</a:t>
            </a:r>
            <a:r>
              <a:rPr lang="zh-CN" altLang="en-US" sz="1900" dirty="0" smtClean="0">
                <a:solidFill>
                  <a:schemeClr val="tx1"/>
                </a:solidFill>
                <a:ea typeface="微软雅黑" pitchFamily="34" charset="-122"/>
                <a:sym typeface="+mn-ea"/>
              </a:rPr>
              <a:t>运</a:t>
            </a:r>
            <a:r>
              <a:rPr lang="zh-CN" altLang="en-US" sz="1900" dirty="0">
                <a:solidFill>
                  <a:schemeClr val="tx1"/>
                </a:solidFill>
                <a:ea typeface="微软雅黑" pitchFamily="34" charset="-122"/>
                <a:sym typeface="+mn-ea"/>
              </a:rPr>
              <a:t>用题干中的关键词定位答案所在段落或句子</a:t>
            </a:r>
            <a:r>
              <a:rPr lang="zh-CN" altLang="en-US" sz="1900" dirty="0" smtClean="0">
                <a:solidFill>
                  <a:schemeClr val="tx1"/>
                </a:solidFill>
                <a:ea typeface="微软雅黑" pitchFamily="34" charset="-122"/>
                <a:sym typeface="+mn-ea"/>
              </a:rPr>
              <a:t>，从篇章整体考虑本段的作用，找</a:t>
            </a:r>
            <a:r>
              <a:rPr lang="zh-CN" altLang="en-US" sz="1900" dirty="0">
                <a:solidFill>
                  <a:schemeClr val="tx1"/>
                </a:solidFill>
                <a:ea typeface="微软雅黑" pitchFamily="34" charset="-122"/>
                <a:sym typeface="+mn-ea"/>
              </a:rPr>
              <a:t>出准确答案。</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52229" name="Rectangle 1"/>
          <p:cNvSpPr>
            <a:spLocks noChangeArrowheads="1"/>
          </p:cNvSpPr>
          <p:nvPr/>
        </p:nvSpPr>
        <p:spPr bwMode="auto">
          <a:xfrm>
            <a:off x="625476" y="932417"/>
            <a:ext cx="4030663" cy="3139321"/>
          </a:xfrm>
          <a:prstGeom prst="rect">
            <a:avLst/>
          </a:prstGeom>
          <a:noFill/>
          <a:ln w="9525">
            <a:noFill/>
            <a:miter lim="800000"/>
            <a:headEnd/>
            <a:tailEnd/>
          </a:ln>
        </p:spPr>
        <p:txBody>
          <a:bodyPr anchor="ctr">
            <a:spAutoFit/>
          </a:bodyPr>
          <a:lstStyle/>
          <a:p>
            <a:pPr indent="266700" algn="just"/>
            <a:r>
              <a:rPr lang="en-US" altLang="zh-CN" dirty="0" smtClean="0">
                <a:latin typeface="Times New Roman" pitchFamily="18" charset="0"/>
                <a:cs typeface="Times New Roman" pitchFamily="18" charset="0"/>
              </a:rPr>
              <a:t>  Like </a:t>
            </a:r>
            <a:r>
              <a:rPr lang="en-US" altLang="zh-CN" dirty="0">
                <a:latin typeface="Times New Roman" pitchFamily="18" charset="0"/>
                <a:cs typeface="Times New Roman" pitchFamily="18" charset="0"/>
              </a:rPr>
              <a:t>many other people who speak more than one language, I often have the sense that I’m a slightly different person in each of my languages—more confident in English, more relaxed in French, more emotional in Czech. </a:t>
            </a:r>
            <a:r>
              <a:rPr lang="en-US" altLang="zh-CN" b="1" dirty="0">
                <a:solidFill>
                  <a:srgbClr val="FF0000"/>
                </a:solidFill>
                <a:latin typeface="Times New Roman" pitchFamily="18" charset="0"/>
                <a:cs typeface="Times New Roman" pitchFamily="18" charset="0"/>
              </a:rPr>
              <a:t>Is it possible </a:t>
            </a:r>
            <a:r>
              <a:rPr lang="en-US" altLang="zh-CN" b="1" dirty="0">
                <a:solidFill>
                  <a:srgbClr val="0033CC"/>
                </a:solidFill>
                <a:latin typeface="Times New Roman" pitchFamily="18" charset="0"/>
                <a:cs typeface="Times New Roman" pitchFamily="18" charset="0"/>
              </a:rPr>
              <a:t>that, along with these differences, my moral compass (</a:t>
            </a:r>
            <a:r>
              <a:rPr lang="zh-CN" altLang="en-US" b="1" dirty="0">
                <a:solidFill>
                  <a:srgbClr val="0033CC"/>
                </a:solidFill>
                <a:latin typeface="Times New Roman" pitchFamily="18" charset="0"/>
                <a:cs typeface="Times New Roman" pitchFamily="18" charset="0"/>
              </a:rPr>
              <a:t>指南针</a:t>
            </a:r>
            <a:r>
              <a:rPr lang="en-US" altLang="zh-CN" b="1" dirty="0">
                <a:solidFill>
                  <a:srgbClr val="0033CC"/>
                </a:solidFill>
                <a:latin typeface="Times New Roman" pitchFamily="18" charset="0"/>
                <a:cs typeface="Times New Roman" pitchFamily="18" charset="0"/>
              </a:rPr>
              <a:t>) also points in somewhat different directions depending on the language I’m using at the time</a:t>
            </a:r>
            <a:r>
              <a:rPr lang="en-US" altLang="zh-CN" dirty="0">
                <a:solidFill>
                  <a:srgbClr val="FF0000"/>
                </a:solidFill>
                <a:latin typeface="Times New Roman" pitchFamily="18" charset="0"/>
                <a:cs typeface="Times New Roman" pitchFamily="18" charset="0"/>
              </a:rPr>
              <a:t>?</a:t>
            </a:r>
          </a:p>
        </p:txBody>
      </p:sp>
      <p:sp>
        <p:nvSpPr>
          <p:cNvPr id="7" name="文本框 3"/>
          <p:cNvSpPr txBox="1"/>
          <p:nvPr/>
        </p:nvSpPr>
        <p:spPr>
          <a:xfrm>
            <a:off x="5424489" y="1003654"/>
            <a:ext cx="2962275" cy="92333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defRPr/>
            </a:pPr>
            <a:r>
              <a:rPr lang="zh-CN" altLang="en-US" dirty="0">
                <a:solidFill>
                  <a:srgbClr val="000000"/>
                </a:solidFill>
                <a:latin typeface="宋体" charset="-122"/>
                <a:ea typeface="宋体" charset="-122"/>
              </a:rPr>
              <a:t>当人们遇到道德困境时，</a:t>
            </a:r>
            <a:r>
              <a:rPr lang="zh-CN" altLang="zh-CN" dirty="0">
                <a:solidFill>
                  <a:srgbClr val="000000"/>
                </a:solidFill>
                <a:latin typeface="宋体" charset="-122"/>
                <a:ea typeface="宋体" charset="-122"/>
              </a:rPr>
              <a:t>用外语思考和用母语思考时</a:t>
            </a:r>
            <a:r>
              <a:rPr lang="zh-CN" altLang="en-US" dirty="0">
                <a:solidFill>
                  <a:srgbClr val="000000"/>
                </a:solidFill>
                <a:latin typeface="宋体" charset="-122"/>
                <a:ea typeface="宋体" charset="-122"/>
              </a:rPr>
              <a:t>做出的选择有所</a:t>
            </a:r>
            <a:r>
              <a:rPr lang="zh-CN" altLang="zh-CN" dirty="0">
                <a:solidFill>
                  <a:srgbClr val="000000"/>
                </a:solidFill>
                <a:latin typeface="宋体" charset="-122"/>
                <a:ea typeface="宋体" charset="-122"/>
              </a:rPr>
              <a:t>不同。</a:t>
            </a:r>
            <a:endParaRPr lang="zh-CN" altLang="en-US" dirty="0">
              <a:solidFill>
                <a:srgbClr val="000000"/>
              </a:solidFill>
              <a:latin typeface="宋体" charset="-122"/>
              <a:ea typeface="宋体" charset="-122"/>
            </a:endParaRPr>
          </a:p>
        </p:txBody>
      </p:sp>
      <p:sp>
        <p:nvSpPr>
          <p:cNvPr id="52231" name="文本框 3"/>
          <p:cNvSpPr txBox="1">
            <a:spLocks noChangeArrowheads="1"/>
          </p:cNvSpPr>
          <p:nvPr/>
        </p:nvSpPr>
        <p:spPr bwMode="auto">
          <a:xfrm>
            <a:off x="5392739" y="2462389"/>
            <a:ext cx="2987675" cy="1384995"/>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阅读技巧：第一段的结尾用了一个设问句，用提出问题的方式引出文章的说明对象。在篇章阅读中，常常会在第一段的段尾设问，以设问的形式引出主旨，下文内容都是在对这个设问进行回答。</a:t>
            </a:r>
          </a:p>
        </p:txBody>
      </p:sp>
      <p:sp>
        <p:nvSpPr>
          <p:cNvPr id="52232"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10"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西城一模</a:t>
            </a:r>
            <a:endParaRPr lang="en-US" altLang="zh-CN" b="1"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6084"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8" name="标题 1"/>
          <p:cNvSpPr>
            <a:spLocks noGrp="1"/>
          </p:cNvSpPr>
          <p:nvPr>
            <p:ph type="title"/>
          </p:nvPr>
        </p:nvSpPr>
        <p:spPr>
          <a:xfrm>
            <a:off x="3521413" y="403299"/>
            <a:ext cx="1775298" cy="540094"/>
          </a:xfrm>
          <a:solidFill>
            <a:srgbClr val="00B0F0"/>
          </a:solidFill>
        </p:spPr>
        <p:txBody>
          <a:bodyPr>
            <a:normAutofit/>
          </a:bodyPr>
          <a:lstStyle/>
          <a:p>
            <a:pPr algn="ctr"/>
            <a:r>
              <a:rPr lang="zh-CN" altLang="en-US" sz="2800" dirty="0"/>
              <a:t>目   录</a:t>
            </a:r>
          </a:p>
        </p:txBody>
      </p:sp>
      <p:sp>
        <p:nvSpPr>
          <p:cNvPr id="9" name="内容占位符 2"/>
          <p:cNvSpPr txBox="1">
            <a:spLocks/>
          </p:cNvSpPr>
          <p:nvPr/>
        </p:nvSpPr>
        <p:spPr>
          <a:xfrm>
            <a:off x="443061" y="1149939"/>
            <a:ext cx="8572854" cy="3893402"/>
          </a:xfrm>
          <a:prstGeom prst="rect">
            <a:avLst/>
          </a:prstGeom>
          <a:ln w="19050">
            <a:solidFill>
              <a:schemeClr val="accent1"/>
            </a:solidFill>
          </a:ln>
        </p:spPr>
        <p:txBody>
          <a:bodyPr>
            <a:normAutofit/>
          </a:bodyPr>
          <a:lstStyle/>
          <a:p>
            <a:pPr marL="171450" marR="0" lvl="0" indent="-171450" algn="l" defTabSz="685800" rtl="0" eaLnBrk="0" fontAlgn="base" latinLnBrk="0" hangingPunct="0">
              <a:lnSpc>
                <a:spcPct val="120000"/>
              </a:lnSpc>
              <a:spcBef>
                <a:spcPct val="0"/>
              </a:spcBef>
              <a:spcAft>
                <a:spcPts val="750"/>
              </a:spcAft>
              <a:buClrTx/>
              <a:buSzTx/>
              <a:buFont typeface="Arial" charset="0"/>
              <a:buChar char="•"/>
              <a:tabLst/>
              <a:defRPr/>
            </a:pPr>
            <a:r>
              <a:rPr kumimoji="0" lang="zh-CN" altLang="en-US" sz="1600" b="0" i="0" u="none" strike="noStrike" kern="1200" cap="none" spc="113" normalizeH="0" baseline="0" noProof="0" dirty="0" smtClean="0">
                <a:ln>
                  <a:noFill/>
                </a:ln>
                <a:solidFill>
                  <a:srgbClr val="FF0000"/>
                </a:solidFill>
                <a:effectLst/>
                <a:uLnTx/>
                <a:uFillTx/>
                <a:latin typeface="+mn-lt"/>
                <a:ea typeface="+mn-ea"/>
                <a:cs typeface="+mn-cs"/>
              </a:rPr>
              <a:t>教学内容：</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北京</a:t>
            </a: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2019</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朝阳区、东城区、西城区和海淀区一模二模试题中的说明文阅读。</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20000"/>
              </a:lnSpc>
              <a:spcBef>
                <a:spcPct val="0"/>
              </a:spcBef>
              <a:spcAft>
                <a:spcPts val="750"/>
              </a:spcAft>
              <a:buClrTx/>
              <a:buSzTx/>
              <a:buFont typeface="Arial" charset="0"/>
              <a:buChar char="•"/>
              <a:tabLst/>
              <a:defRPr/>
            </a:pPr>
            <a:r>
              <a:rPr kumimoji="0" lang="zh-CN" altLang="en-US" sz="1600" b="0" i="0" u="none" strike="noStrike" kern="1200" cap="none" spc="113" normalizeH="0" baseline="0" noProof="0" dirty="0" smtClean="0">
                <a:ln>
                  <a:noFill/>
                </a:ln>
                <a:solidFill>
                  <a:srgbClr val="FF0000"/>
                </a:solidFill>
                <a:effectLst/>
                <a:uLnTx/>
                <a:uFillTx/>
                <a:latin typeface="+mn-lt"/>
                <a:ea typeface="+mn-ea"/>
                <a:cs typeface="+mn-cs"/>
              </a:rPr>
              <a:t>教学目标：</a:t>
            </a: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1.</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把握说明文文体特点和篇章结构特点；</a:t>
            </a: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2.</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理解说明文的阅读解题策略；</a:t>
            </a: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3.</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运用解题策略进行说明文阅读答题。</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ts val="2200"/>
              </a:lnSpc>
              <a:spcBef>
                <a:spcPct val="0"/>
              </a:spcBef>
              <a:spcAft>
                <a:spcPts val="750"/>
              </a:spcAft>
              <a:buClrTx/>
              <a:buSzTx/>
              <a:buFont typeface="Arial" charset="0"/>
              <a:buChar char="•"/>
              <a:tabLst/>
              <a:defRPr/>
            </a:pPr>
            <a:r>
              <a:rPr kumimoji="0" lang="zh-CN" altLang="en-US" sz="1600" b="0" i="0" u="none" strike="noStrike" kern="1200" cap="none" spc="113" normalizeH="0" baseline="0" noProof="0" dirty="0" smtClean="0">
                <a:ln>
                  <a:noFill/>
                </a:ln>
                <a:solidFill>
                  <a:srgbClr val="FF0000"/>
                </a:solidFill>
                <a:effectLst/>
                <a:uLnTx/>
                <a:uFillTx/>
                <a:latin typeface="+mn-lt"/>
                <a:ea typeface="+mn-ea"/>
                <a:cs typeface="+mn-cs"/>
              </a:rPr>
              <a:t>教学准备</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：四城区</a:t>
            </a: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2019</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一模二模试题。</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0"/>
              </a:spcAft>
              <a:buClrTx/>
              <a:buSzTx/>
              <a:buFont typeface="Arial" charset="0"/>
              <a:buChar char="•"/>
              <a:tabLst/>
              <a:defRPr/>
            </a:pPr>
            <a:r>
              <a:rPr kumimoji="0" lang="zh-CN" altLang="en-US" sz="1600" b="0" i="0" u="none" strike="noStrike" kern="1200" cap="none" spc="113" normalizeH="0" baseline="0" noProof="0" dirty="0" smtClean="0">
                <a:ln>
                  <a:noFill/>
                </a:ln>
                <a:solidFill>
                  <a:srgbClr val="FF0000"/>
                </a:solidFill>
                <a:effectLst/>
                <a:uLnTx/>
                <a:uFillTx/>
                <a:latin typeface="+mn-lt"/>
                <a:ea typeface="+mn-ea"/>
                <a:cs typeface="+mn-cs"/>
              </a:rPr>
              <a:t>教学过程</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a:t>
            </a: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1. </a:t>
            </a: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sym typeface="Calibri" panose="020F0502020204030204"/>
              </a:rPr>
              <a:t>20</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sym typeface="Calibri" panose="020F0502020204030204"/>
              </a:rPr>
              <a:t>19年朝</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东</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sym typeface="Calibri" panose="020F0502020204030204"/>
              </a:rPr>
              <a:t>西海四区一模</a:t>
            </a:r>
            <a:r>
              <a:rPr lang="zh-CN" altLang="en-US" sz="1600" spc="113" dirty="0" smtClean="0">
                <a:solidFill>
                  <a:schemeClr val="tx1"/>
                </a:solidFill>
                <a:latin typeface="+mn-lt"/>
                <a:ea typeface="+mn-ea"/>
                <a:sym typeface="Calibri" panose="020F0502020204030204"/>
              </a:rPr>
              <a:t>二模</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sym typeface="Calibri" panose="020F0502020204030204"/>
              </a:rPr>
              <a:t>中的说明文</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总体分析及能力考查点归类；</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0"/>
              </a:spcAft>
              <a:buClrTx/>
              <a:buSzTx/>
              <a:buFont typeface="Arial" charset="0"/>
              <a:buNone/>
              <a:tabLst/>
              <a:defRPr/>
            </a:pP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sym typeface="Calibri" panose="020F0502020204030204"/>
              </a:rPr>
              <a:t>                  2.</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说明文的文体特点；</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0"/>
              </a:spcAft>
              <a:buClrTx/>
              <a:buSzTx/>
              <a:buFont typeface="Arial" charset="0"/>
              <a:buNone/>
              <a:tabLst/>
              <a:defRPr/>
            </a:pP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sym typeface="Calibri" panose="020F0502020204030204"/>
              </a:rPr>
              <a:t>                  3.</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说明文中的易错点；</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0"/>
              </a:spcAft>
              <a:buClrTx/>
              <a:buSzTx/>
              <a:buFont typeface="Arial" charset="0"/>
              <a:buNone/>
              <a:tabLst/>
              <a:defRPr/>
            </a:pP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sym typeface="Calibri" panose="020F0502020204030204"/>
              </a:rPr>
              <a:t>                  4.</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说明文的阅读策略；</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0"/>
              </a:spcAft>
              <a:buClrTx/>
              <a:buSzTx/>
              <a:buFont typeface="Arial" charset="0"/>
              <a:buNone/>
              <a:tabLst/>
              <a:defRPr/>
            </a:pP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                  5.</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说明文试题解析典型例题；</a:t>
            </a:r>
            <a:endPar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0"/>
              </a:spcAft>
              <a:buClrTx/>
              <a:buSzTx/>
              <a:buFont typeface="Arial" charset="0"/>
              <a:buNone/>
              <a:tabLst/>
              <a:defRPr/>
            </a:pPr>
            <a:r>
              <a:rPr kumimoji="0" lang="en-US" altLang="zh-CN" sz="1600" b="0" i="0" u="none" strike="noStrike" kern="1200" cap="none" spc="113" normalizeH="0" baseline="0" noProof="0" dirty="0" smtClean="0">
                <a:ln>
                  <a:noFill/>
                </a:ln>
                <a:solidFill>
                  <a:schemeClr val="tx1"/>
                </a:solidFill>
                <a:effectLst/>
                <a:uLnTx/>
                <a:uFillTx/>
                <a:latin typeface="+mn-lt"/>
                <a:ea typeface="+mn-ea"/>
                <a:cs typeface="+mn-cs"/>
              </a:rPr>
              <a:t>                  6.</a:t>
            </a:r>
            <a:r>
              <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rPr>
              <a:t>总结说明文解题思路。</a:t>
            </a:r>
          </a:p>
          <a:p>
            <a:pPr marL="171450" marR="0" lvl="0" indent="-171450" algn="l" defTabSz="685800" rtl="0" eaLnBrk="0" fontAlgn="base" latinLnBrk="0" hangingPunct="0">
              <a:lnSpc>
                <a:spcPct val="130000"/>
              </a:lnSpc>
              <a:spcBef>
                <a:spcPct val="0"/>
              </a:spcBef>
              <a:spcAft>
                <a:spcPts val="0"/>
              </a:spcAft>
              <a:buClrTx/>
              <a:buSzTx/>
              <a:buFont typeface="Arial" charset="0"/>
              <a:buNone/>
              <a:tabLst/>
              <a:defRPr/>
            </a:pPr>
            <a:endParaRPr kumimoji="0" lang="en-US" altLang="zh-CN" sz="1600" b="0" i="0" u="none" strike="noStrike" kern="1200" cap="none" spc="113" normalizeH="0" baseline="0" noProof="0" dirty="0" smtClean="0">
              <a:ln>
                <a:solidFill>
                  <a:schemeClr val="tx1"/>
                </a:solid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171450" marR="0" lvl="0" indent="-171450" algn="l" defTabSz="685800" rtl="0" eaLnBrk="0" fontAlgn="base" latinLnBrk="0" hangingPunct="0">
              <a:lnSpc>
                <a:spcPct val="130000"/>
              </a:lnSpc>
              <a:spcBef>
                <a:spcPct val="0"/>
              </a:spcBef>
              <a:spcAft>
                <a:spcPts val="0"/>
              </a:spcAft>
              <a:buClrTx/>
              <a:buSzTx/>
              <a:buFont typeface="Arial" charset="0"/>
              <a:buNone/>
              <a:tabLst/>
              <a:defRPr/>
            </a:pPr>
            <a:endParaRPr kumimoji="0" lang="zh-CN" altLang="en-US" sz="1600" b="0" i="0" u="none" strike="noStrike" kern="0" cap="none" spc="113" normalizeH="0" baseline="0" noProof="0" dirty="0" smtClean="0">
              <a:ln>
                <a:solidFill>
                  <a:schemeClr val="tx1"/>
                </a:solid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endParaRPr>
          </a:p>
          <a:p>
            <a:pPr marL="171450" marR="0" lvl="0" indent="-171450" algn="l" defTabSz="685800" rtl="0" eaLnBrk="0" fontAlgn="base" latinLnBrk="0" hangingPunct="0">
              <a:lnSpc>
                <a:spcPct val="130000"/>
              </a:lnSpc>
              <a:spcBef>
                <a:spcPct val="0"/>
              </a:spcBef>
              <a:spcAft>
                <a:spcPts val="750"/>
              </a:spcAft>
              <a:buClrTx/>
              <a:buSzTx/>
              <a:buFont typeface="Arial" charset="0"/>
              <a:buChar char="•"/>
              <a:tabLst/>
              <a:defRPr/>
            </a:pPr>
            <a:endPar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750"/>
              </a:spcAft>
              <a:buClrTx/>
              <a:buSzTx/>
              <a:buFont typeface="Arial" charset="0"/>
              <a:buChar char="•"/>
              <a:tabLst/>
              <a:defRPr/>
            </a:pPr>
            <a:endParaRPr kumimoji="0" lang="zh-CN" altLang="en-US" sz="16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0" fontAlgn="base" latinLnBrk="0" hangingPunct="0">
              <a:lnSpc>
                <a:spcPct val="130000"/>
              </a:lnSpc>
              <a:spcBef>
                <a:spcPct val="0"/>
              </a:spcBef>
              <a:spcAft>
                <a:spcPts val="750"/>
              </a:spcAft>
              <a:buClrTx/>
              <a:buSzTx/>
              <a:buFont typeface="Arial" charset="0"/>
              <a:buChar char="•"/>
              <a:tabLst/>
              <a:defRPr/>
            </a:pPr>
            <a:endParaRPr kumimoji="0" lang="zh-CN" altLang="en-US" sz="1600" b="0" i="0" u="none" strike="noStrike" kern="1200" cap="none" spc="113" normalizeH="0" baseline="0" noProof="0" dirty="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53253" name="Rectangle 1"/>
          <p:cNvSpPr>
            <a:spLocks noChangeArrowheads="1"/>
          </p:cNvSpPr>
          <p:nvPr/>
        </p:nvSpPr>
        <p:spPr bwMode="auto">
          <a:xfrm>
            <a:off x="928688" y="312814"/>
            <a:ext cx="5276850" cy="4616648"/>
          </a:xfrm>
          <a:prstGeom prst="rect">
            <a:avLst/>
          </a:prstGeom>
          <a:noFill/>
          <a:ln w="9525">
            <a:noFill/>
            <a:miter lim="800000"/>
            <a:headEnd/>
            <a:tailEnd/>
          </a:ln>
        </p:spPr>
        <p:txBody>
          <a:bodyPr anchor="ctr">
            <a:spAutoFit/>
          </a:bodyPr>
          <a:lstStyle/>
          <a:p>
            <a:pPr indent="266700" algn="just"/>
            <a:r>
              <a:rPr lang="en-US" altLang="zh-CN" sz="1400" b="1" dirty="0">
                <a:solidFill>
                  <a:srgbClr val="FF0000"/>
                </a:solidFill>
                <a:latin typeface="Times New Roman" pitchFamily="18" charset="0"/>
                <a:cs typeface="Times New Roman" pitchFamily="18" charset="0"/>
              </a:rPr>
              <a:t>Psychologists</a:t>
            </a:r>
            <a:r>
              <a:rPr lang="en-US" altLang="zh-CN" sz="1400" dirty="0">
                <a:latin typeface="Times New Roman" pitchFamily="18" charset="0"/>
                <a:cs typeface="Times New Roman" pitchFamily="18" charset="0"/>
              </a:rPr>
              <a:t> who study moral judgments have become very interested in </a:t>
            </a:r>
            <a:r>
              <a:rPr lang="en-US" altLang="zh-CN" sz="1400" b="1" dirty="0">
                <a:latin typeface="Times New Roman" pitchFamily="18" charset="0"/>
                <a:cs typeface="Times New Roman" pitchFamily="18" charset="0"/>
              </a:rPr>
              <a:t>this question</a:t>
            </a:r>
            <a:r>
              <a:rPr lang="en-US" altLang="zh-CN" sz="1400" dirty="0">
                <a:latin typeface="Times New Roman" pitchFamily="18" charset="0"/>
                <a:cs typeface="Times New Roman" pitchFamily="18" charset="0"/>
              </a:rPr>
              <a:t>. The </a:t>
            </a:r>
            <a:r>
              <a:rPr lang="en-US" altLang="zh-CN" sz="1400" b="1" dirty="0">
                <a:solidFill>
                  <a:srgbClr val="FF0000"/>
                </a:solidFill>
                <a:latin typeface="Times New Roman" pitchFamily="18" charset="0"/>
                <a:cs typeface="Times New Roman" pitchFamily="18" charset="0"/>
              </a:rPr>
              <a:t>findings</a:t>
            </a:r>
            <a:r>
              <a:rPr lang="en-US" altLang="zh-CN" sz="1400" dirty="0">
                <a:latin typeface="Times New Roman" pitchFamily="18" charset="0"/>
                <a:cs typeface="Times New Roman" pitchFamily="18" charset="0"/>
              </a:rPr>
              <a:t> of several recent </a:t>
            </a:r>
            <a:r>
              <a:rPr lang="en-US" altLang="zh-CN" sz="1400" b="1" dirty="0">
                <a:solidFill>
                  <a:srgbClr val="FF0000"/>
                </a:solidFill>
                <a:latin typeface="Times New Roman" pitchFamily="18" charset="0"/>
                <a:cs typeface="Times New Roman" pitchFamily="18" charset="0"/>
              </a:rPr>
              <a:t>studies</a:t>
            </a:r>
            <a:r>
              <a:rPr lang="en-US" altLang="zh-CN" sz="1400" dirty="0">
                <a:latin typeface="Times New Roman" pitchFamily="18" charset="0"/>
                <a:cs typeface="Times New Roman" pitchFamily="18" charset="0"/>
              </a:rPr>
              <a:t> </a:t>
            </a:r>
            <a:r>
              <a:rPr lang="en-US" altLang="zh-CN" sz="1400" b="1" dirty="0">
                <a:solidFill>
                  <a:srgbClr val="FF0000"/>
                </a:solidFill>
                <a:latin typeface="Times New Roman" pitchFamily="18" charset="0"/>
                <a:cs typeface="Times New Roman" pitchFamily="18" charset="0"/>
              </a:rPr>
              <a:t>suggest</a:t>
            </a:r>
            <a:r>
              <a:rPr lang="en-US" altLang="zh-CN" sz="1400" dirty="0">
                <a:latin typeface="Times New Roman" pitchFamily="18" charset="0"/>
                <a:cs typeface="Times New Roman" pitchFamily="18" charset="0"/>
              </a:rPr>
              <a:t> that </a:t>
            </a:r>
            <a:r>
              <a:rPr lang="en-US" altLang="zh-CN" sz="1400" b="1" dirty="0">
                <a:solidFill>
                  <a:srgbClr val="0033CC"/>
                </a:solidFill>
                <a:latin typeface="Times New Roman" pitchFamily="18" charset="0"/>
                <a:cs typeface="Times New Roman" pitchFamily="18" charset="0"/>
              </a:rPr>
              <a:t>when people are faced with moral dilemmas (</a:t>
            </a:r>
            <a:r>
              <a:rPr lang="zh-CN" altLang="en-US" sz="1400" b="1" dirty="0">
                <a:solidFill>
                  <a:srgbClr val="0033CC"/>
                </a:solidFill>
                <a:latin typeface="Times New Roman" pitchFamily="18" charset="0"/>
                <a:cs typeface="Times New Roman" pitchFamily="18" charset="0"/>
              </a:rPr>
              <a:t>困境</a:t>
            </a:r>
            <a:r>
              <a:rPr lang="en-US" altLang="zh-CN" sz="1400" b="1" dirty="0">
                <a:solidFill>
                  <a:srgbClr val="0033CC"/>
                </a:solidFill>
                <a:latin typeface="Times New Roman" pitchFamily="18" charset="0"/>
                <a:cs typeface="Times New Roman" pitchFamily="18" charset="0"/>
              </a:rPr>
              <a:t>), they do indeed respond differently when considering them in a foreign language than when using their native tongue.</a:t>
            </a:r>
            <a:endParaRPr lang="en-US" altLang="zh-CN" sz="1400" b="1" dirty="0">
              <a:solidFill>
                <a:srgbClr val="0033CC"/>
              </a:solidFill>
            </a:endParaRPr>
          </a:p>
          <a:p>
            <a:pPr indent="266700" algn="just" eaLnBrk="0" hangingPunct="0"/>
            <a:r>
              <a:rPr lang="en-US" altLang="zh-CN" sz="1400" dirty="0">
                <a:latin typeface="Times New Roman" pitchFamily="18" charset="0"/>
                <a:cs typeface="Times New Roman" pitchFamily="18" charset="0"/>
              </a:rPr>
              <a:t>In a 2014 </a:t>
            </a:r>
            <a:r>
              <a:rPr lang="en-US" altLang="zh-CN" sz="1400" b="1" dirty="0">
                <a:solidFill>
                  <a:srgbClr val="FF0000"/>
                </a:solidFill>
                <a:latin typeface="Times New Roman" pitchFamily="18" charset="0"/>
                <a:cs typeface="Times New Roman" pitchFamily="18" charset="0"/>
              </a:rPr>
              <a:t>paper</a:t>
            </a:r>
            <a:r>
              <a:rPr lang="en-US" altLang="zh-CN" sz="1400" dirty="0">
                <a:latin typeface="Times New Roman" pitchFamily="18" charset="0"/>
                <a:cs typeface="Times New Roman" pitchFamily="18" charset="0"/>
              </a:rPr>
              <a:t> led by Albert Costa, </a:t>
            </a:r>
            <a:r>
              <a:rPr lang="en-US" altLang="zh-CN" sz="1400" b="1" dirty="0">
                <a:solidFill>
                  <a:srgbClr val="FF0000"/>
                </a:solidFill>
                <a:latin typeface="Times New Roman" pitchFamily="18" charset="0"/>
                <a:cs typeface="Times New Roman" pitchFamily="18" charset="0"/>
              </a:rPr>
              <a:t>volunteers</a:t>
            </a:r>
            <a:r>
              <a:rPr lang="en-US" altLang="zh-CN" sz="1400" dirty="0">
                <a:latin typeface="Times New Roman" pitchFamily="18" charset="0"/>
                <a:cs typeface="Times New Roman" pitchFamily="18" charset="0"/>
              </a:rPr>
              <a:t> were presented with a moral dilemma known as the </a:t>
            </a:r>
            <a:r>
              <a:rPr lang="en-US" altLang="zh-CN" sz="1400" dirty="0">
                <a:cs typeface="Times New Roman" pitchFamily="18" charset="0"/>
              </a:rPr>
              <a:t>“</a:t>
            </a:r>
            <a:r>
              <a:rPr lang="en-US" altLang="zh-CN" sz="1400" dirty="0">
                <a:latin typeface="Times New Roman" pitchFamily="18" charset="0"/>
                <a:cs typeface="Times New Roman" pitchFamily="18" charset="0"/>
              </a:rPr>
              <a:t>trolley problem</a:t>
            </a:r>
            <a:r>
              <a:rPr lang="en-US" altLang="zh-CN" sz="1400" dirty="0">
                <a:cs typeface="Times New Roman" pitchFamily="18" charset="0"/>
              </a:rPr>
              <a:t>”</a:t>
            </a:r>
            <a:r>
              <a:rPr lang="en-US" altLang="zh-CN" sz="1400" dirty="0">
                <a:latin typeface="Times New Roman" pitchFamily="18" charset="0"/>
                <a:cs typeface="Times New Roman" pitchFamily="18" charset="0"/>
              </a:rPr>
              <a:t>: </a:t>
            </a:r>
            <a:r>
              <a:rPr lang="en-US" altLang="zh-CN" sz="1400" b="1" dirty="0">
                <a:solidFill>
                  <a:srgbClr val="FF0000"/>
                </a:solidFill>
                <a:latin typeface="Times New Roman" pitchFamily="18" charset="0"/>
                <a:cs typeface="Times New Roman" pitchFamily="18" charset="0"/>
              </a:rPr>
              <a:t>imagine</a:t>
            </a:r>
            <a:r>
              <a:rPr lang="en-US" altLang="zh-CN" sz="1400" dirty="0">
                <a:latin typeface="Times New Roman" pitchFamily="18" charset="0"/>
                <a:cs typeface="Times New Roman" pitchFamily="18" charset="0"/>
              </a:rPr>
              <a:t> that a runaway trolley is moving quickly toward a group of five people standing on the tracks, unable to move. You are next to a switch that can move the trolley to a different set of tracks, therefore sparing the five people, but resulting in the death of one who is standing on the side tracks. Do you pull the switch?</a:t>
            </a:r>
            <a:endParaRPr lang="en-US" altLang="zh-CN" sz="1400" dirty="0">
              <a:solidFill>
                <a:schemeClr val="tx1"/>
              </a:solidFill>
            </a:endParaRPr>
          </a:p>
          <a:p>
            <a:pPr indent="266700" algn="just" eaLnBrk="0" hangingPunct="0"/>
            <a:r>
              <a:rPr lang="en-US" altLang="zh-CN" sz="1400" b="1" dirty="0">
                <a:solidFill>
                  <a:srgbClr val="FF0000"/>
                </a:solidFill>
                <a:latin typeface="Times New Roman" pitchFamily="18" charset="0"/>
                <a:cs typeface="Times New Roman" pitchFamily="18" charset="0"/>
              </a:rPr>
              <a:t>Most people agree</a:t>
            </a:r>
            <a:r>
              <a:rPr lang="en-US" altLang="zh-CN" sz="1400" dirty="0">
                <a:latin typeface="Times New Roman" pitchFamily="18" charset="0"/>
                <a:cs typeface="Times New Roman" pitchFamily="18" charset="0"/>
              </a:rPr>
              <a:t> that they would. But what if the only way to stop the trolley is by pushing a large stranger off a footbridge into its path? People tend to be very hesitant to say they would do this, even though in both situations, one person is sacrificed to save five. </a:t>
            </a:r>
            <a:r>
              <a:rPr lang="en-US" altLang="zh-CN" sz="1400" dirty="0">
                <a:solidFill>
                  <a:schemeClr val="tx1"/>
                </a:solidFill>
                <a:latin typeface="Times New Roman" pitchFamily="18" charset="0"/>
                <a:cs typeface="Times New Roman" pitchFamily="18" charset="0"/>
              </a:rPr>
              <a:t>But </a:t>
            </a:r>
            <a:r>
              <a:rPr lang="en-US" altLang="zh-CN" sz="1400" dirty="0">
                <a:latin typeface="Times New Roman" pitchFamily="18" charset="0"/>
                <a:cs typeface="Times New Roman" pitchFamily="18" charset="0"/>
              </a:rPr>
              <a:t>Costa and his colleagues </a:t>
            </a:r>
            <a:r>
              <a:rPr lang="en-US" altLang="zh-CN" sz="1400" b="1" dirty="0">
                <a:solidFill>
                  <a:srgbClr val="FF0000"/>
                </a:solidFill>
                <a:latin typeface="Times New Roman" pitchFamily="18" charset="0"/>
                <a:cs typeface="Times New Roman" pitchFamily="18" charset="0"/>
              </a:rPr>
              <a:t>found</a:t>
            </a:r>
            <a:r>
              <a:rPr lang="en-US" altLang="zh-CN" sz="1400" dirty="0">
                <a:latin typeface="Times New Roman" pitchFamily="18" charset="0"/>
                <a:cs typeface="Times New Roman" pitchFamily="18" charset="0"/>
              </a:rPr>
              <a:t> that presenting the dilemma in a language that volunteers had learned as a foreign tongue dramatically increased their stated willingness to push the sacrificial person off the footbridge, from fewer than 20% of respondents working in their native language to about 50% of those using the foreign one. </a:t>
            </a:r>
            <a:endParaRPr lang="en-US" altLang="zh-CN" sz="1400" dirty="0">
              <a:solidFill>
                <a:schemeClr val="tx1"/>
              </a:solidFill>
            </a:endParaRPr>
          </a:p>
        </p:txBody>
      </p:sp>
      <p:sp>
        <p:nvSpPr>
          <p:cNvPr id="8" name="文本框 3"/>
          <p:cNvSpPr txBox="1"/>
          <p:nvPr/>
        </p:nvSpPr>
        <p:spPr>
          <a:xfrm>
            <a:off x="6316663" y="855487"/>
            <a:ext cx="2616200" cy="107721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Para.2: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研究表明作者的假设是正确的</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Para.3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研究过程</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Para.4: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研究结果</a:t>
            </a:r>
          </a:p>
        </p:txBody>
      </p:sp>
      <p:sp>
        <p:nvSpPr>
          <p:cNvPr id="53255" name="文本框 3"/>
          <p:cNvSpPr txBox="1">
            <a:spLocks noChangeArrowheads="1"/>
          </p:cNvSpPr>
          <p:nvPr/>
        </p:nvSpPr>
        <p:spPr bwMode="auto">
          <a:xfrm>
            <a:off x="6207126" y="2275416"/>
            <a:ext cx="2936875" cy="2292935"/>
          </a:xfrm>
          <a:prstGeom prst="rect">
            <a:avLst/>
          </a:prstGeom>
          <a:noFill/>
          <a:ln w="12700">
            <a:noFill/>
            <a:miter lim="800000"/>
            <a:headEnd/>
            <a:tailEnd/>
          </a:ln>
        </p:spPr>
        <p:txBody>
          <a:bodyPr>
            <a:spAutoFit/>
          </a:bodyPr>
          <a:lstStyle/>
          <a:p>
            <a:pPr hangingPunct="0"/>
            <a:r>
              <a:rPr lang="zh-CN" altLang="en-US" sz="1300" b="1" dirty="0">
                <a:solidFill>
                  <a:srgbClr val="FF0000"/>
                </a:solidFill>
                <a:latin typeface="Times New Roman" pitchFamily="18" charset="0"/>
                <a:cs typeface="Times New Roman" pitchFamily="18" charset="0"/>
              </a:rPr>
              <a:t>阅读技巧：第二段通过</a:t>
            </a:r>
            <a:r>
              <a:rPr lang="en-US" altLang="zh-CN" sz="1300" b="1" dirty="0">
                <a:solidFill>
                  <a:srgbClr val="FF0000"/>
                </a:solidFill>
                <a:latin typeface="Times New Roman" pitchFamily="18" charset="0"/>
                <a:cs typeface="Times New Roman" pitchFamily="18" charset="0"/>
              </a:rPr>
              <a:t>psychologists, findings, studies</a:t>
            </a:r>
            <a:r>
              <a:rPr lang="zh-CN" altLang="en-US" sz="1300" b="1" dirty="0">
                <a:solidFill>
                  <a:srgbClr val="FF0000"/>
                </a:solidFill>
                <a:latin typeface="Times New Roman" pitchFamily="18" charset="0"/>
                <a:cs typeface="Times New Roman" pitchFamily="18" charset="0"/>
              </a:rPr>
              <a:t>和</a:t>
            </a:r>
            <a:r>
              <a:rPr lang="en-US" altLang="zh-CN" sz="1300" b="1" dirty="0">
                <a:solidFill>
                  <a:srgbClr val="FF0000"/>
                </a:solidFill>
                <a:latin typeface="Times New Roman" pitchFamily="18" charset="0"/>
                <a:cs typeface="Times New Roman" pitchFamily="18" charset="0"/>
              </a:rPr>
              <a:t>suggest</a:t>
            </a:r>
            <a:r>
              <a:rPr lang="zh-CN" altLang="en-US" sz="1300" b="1" dirty="0">
                <a:solidFill>
                  <a:srgbClr val="FF0000"/>
                </a:solidFill>
                <a:latin typeface="Times New Roman" pitchFamily="18" charset="0"/>
                <a:cs typeface="Times New Roman" pitchFamily="18" charset="0"/>
              </a:rPr>
              <a:t>可</a:t>
            </a:r>
            <a:r>
              <a:rPr lang="zh-CN" altLang="en-US" sz="1300" b="1" dirty="0" smtClean="0">
                <a:solidFill>
                  <a:srgbClr val="FF0000"/>
                </a:solidFill>
                <a:latin typeface="Times New Roman" pitchFamily="18" charset="0"/>
                <a:cs typeface="Times New Roman" pitchFamily="18" charset="0"/>
              </a:rPr>
              <a:t>知，本</a:t>
            </a:r>
            <a:r>
              <a:rPr lang="zh-CN" altLang="en-US" sz="1300" b="1" dirty="0">
                <a:solidFill>
                  <a:srgbClr val="FF0000"/>
                </a:solidFill>
                <a:latin typeface="Times New Roman" pitchFamily="18" charset="0"/>
                <a:cs typeface="Times New Roman" pitchFamily="18" charset="0"/>
              </a:rPr>
              <a:t>文运用研究的方法来说明，第二段对作者第一段的设问进行了直接的回答</a:t>
            </a:r>
            <a:r>
              <a:rPr lang="zh-CN" altLang="en-US" sz="1300" b="1" dirty="0" smtClean="0">
                <a:solidFill>
                  <a:srgbClr val="FF0000"/>
                </a:solidFill>
                <a:latin typeface="Times New Roman" pitchFamily="18" charset="0"/>
                <a:cs typeface="Times New Roman" pitchFamily="18" charset="0"/>
              </a:rPr>
              <a:t>。根据第</a:t>
            </a:r>
            <a:r>
              <a:rPr lang="zh-CN" altLang="en-US" sz="1300" b="1" dirty="0">
                <a:solidFill>
                  <a:srgbClr val="FF0000"/>
                </a:solidFill>
                <a:latin typeface="Times New Roman" pitchFamily="18" charset="0"/>
                <a:cs typeface="Times New Roman" pitchFamily="18" charset="0"/>
              </a:rPr>
              <a:t>三段中的</a:t>
            </a:r>
            <a:r>
              <a:rPr lang="en-US" altLang="zh-CN" sz="1300" b="1" dirty="0">
                <a:solidFill>
                  <a:srgbClr val="FF0000"/>
                </a:solidFill>
                <a:latin typeface="Times New Roman" pitchFamily="18" charset="0"/>
                <a:cs typeface="Times New Roman" pitchFamily="18" charset="0"/>
              </a:rPr>
              <a:t>paper</a:t>
            </a:r>
            <a:r>
              <a:rPr lang="zh-CN" altLang="en-US" sz="1300" b="1" dirty="0">
                <a:solidFill>
                  <a:srgbClr val="FF0000"/>
                </a:solidFill>
                <a:latin typeface="Times New Roman" pitchFamily="18" charset="0"/>
                <a:cs typeface="Times New Roman" pitchFamily="18" charset="0"/>
              </a:rPr>
              <a:t>，</a:t>
            </a:r>
            <a:r>
              <a:rPr lang="en-US" altLang="zh-CN" sz="1300" b="1" dirty="0">
                <a:solidFill>
                  <a:srgbClr val="FF0000"/>
                </a:solidFill>
                <a:latin typeface="Times New Roman" pitchFamily="18" charset="0"/>
                <a:cs typeface="Times New Roman" pitchFamily="18" charset="0"/>
              </a:rPr>
              <a:t>volunteers </a:t>
            </a:r>
            <a:r>
              <a:rPr lang="zh-CN" altLang="en-US" sz="1300" b="1" dirty="0">
                <a:solidFill>
                  <a:srgbClr val="FF0000"/>
                </a:solidFill>
                <a:latin typeface="Times New Roman" pitchFamily="18" charset="0"/>
                <a:cs typeface="Times New Roman" pitchFamily="18" charset="0"/>
              </a:rPr>
              <a:t>，</a:t>
            </a:r>
            <a:r>
              <a:rPr lang="en-US" altLang="zh-CN" sz="1300" b="1" dirty="0">
                <a:solidFill>
                  <a:srgbClr val="FF0000"/>
                </a:solidFill>
                <a:latin typeface="Times New Roman" pitchFamily="18" charset="0"/>
                <a:cs typeface="Times New Roman" pitchFamily="18" charset="0"/>
              </a:rPr>
              <a:t>imagine</a:t>
            </a:r>
            <a:r>
              <a:rPr lang="zh-CN" altLang="en-US" sz="1300" b="1" dirty="0">
                <a:solidFill>
                  <a:srgbClr val="FF0000"/>
                </a:solidFill>
                <a:latin typeface="Times New Roman" pitchFamily="18" charset="0"/>
                <a:cs typeface="Times New Roman" pitchFamily="18" charset="0"/>
              </a:rPr>
              <a:t>等</a:t>
            </a:r>
            <a:r>
              <a:rPr lang="zh-CN" altLang="en-US" sz="1300" b="1" dirty="0" smtClean="0">
                <a:solidFill>
                  <a:srgbClr val="FF0000"/>
                </a:solidFill>
                <a:latin typeface="Times New Roman" pitchFamily="18" charset="0"/>
                <a:cs typeface="Times New Roman" pitchFamily="18" charset="0"/>
              </a:rPr>
              <a:t>词，表</a:t>
            </a:r>
            <a:r>
              <a:rPr lang="zh-CN" altLang="en-US" sz="1300" b="1" dirty="0">
                <a:solidFill>
                  <a:srgbClr val="FF0000"/>
                </a:solidFill>
                <a:latin typeface="Times New Roman" pitchFamily="18" charset="0"/>
                <a:cs typeface="Times New Roman" pitchFamily="18" charset="0"/>
              </a:rPr>
              <a:t>明这一段是对说明过程的阐述。第四段的</a:t>
            </a:r>
            <a:r>
              <a:rPr lang="en-US" altLang="zh-CN" sz="1300" b="1" dirty="0">
                <a:solidFill>
                  <a:srgbClr val="FF0000"/>
                </a:solidFill>
                <a:latin typeface="Times New Roman" pitchFamily="18" charset="0"/>
                <a:cs typeface="Times New Roman" pitchFamily="18" charset="0"/>
              </a:rPr>
              <a:t>most people agree</a:t>
            </a:r>
            <a:r>
              <a:rPr lang="zh-CN" altLang="en-US" sz="1300" b="1" dirty="0">
                <a:solidFill>
                  <a:srgbClr val="FF0000"/>
                </a:solidFill>
                <a:latin typeface="Times New Roman" pitchFamily="18" charset="0"/>
                <a:cs typeface="Times New Roman" pitchFamily="18" charset="0"/>
              </a:rPr>
              <a:t>和</a:t>
            </a:r>
            <a:r>
              <a:rPr lang="en-US" altLang="zh-CN" sz="1300" b="1" dirty="0">
                <a:solidFill>
                  <a:srgbClr val="FF0000"/>
                </a:solidFill>
                <a:latin typeface="Times New Roman" pitchFamily="18" charset="0"/>
                <a:cs typeface="Times New Roman" pitchFamily="18" charset="0"/>
              </a:rPr>
              <a:t>found</a:t>
            </a:r>
            <a:r>
              <a:rPr lang="zh-CN" altLang="en-US" sz="1300" b="1" dirty="0">
                <a:solidFill>
                  <a:srgbClr val="FF0000"/>
                </a:solidFill>
                <a:latin typeface="Times New Roman" pitchFamily="18" charset="0"/>
                <a:cs typeface="Times New Roman" pitchFamily="18" charset="0"/>
              </a:rPr>
              <a:t>表明本段关于研究结果。在阅读中，要通过这些关键词快速抓住文章结构，从而在做题时</a:t>
            </a:r>
            <a:r>
              <a:rPr lang="zh-CN" altLang="en-US" sz="1300" b="1">
                <a:solidFill>
                  <a:srgbClr val="FF0000"/>
                </a:solidFill>
                <a:latin typeface="Times New Roman" pitchFamily="18" charset="0"/>
                <a:cs typeface="Times New Roman" pitchFamily="18" charset="0"/>
              </a:rPr>
              <a:t>更</a:t>
            </a:r>
            <a:r>
              <a:rPr lang="zh-CN" altLang="en-US" sz="1300" b="1" smtClean="0">
                <a:solidFill>
                  <a:srgbClr val="FF0000"/>
                </a:solidFill>
                <a:latin typeface="Times New Roman" pitchFamily="18" charset="0"/>
                <a:cs typeface="Times New Roman" pitchFamily="18" charset="0"/>
              </a:rPr>
              <a:t>快地定</a:t>
            </a:r>
            <a:r>
              <a:rPr lang="zh-CN" altLang="en-US" sz="1300" b="1" dirty="0">
                <a:solidFill>
                  <a:srgbClr val="FF0000"/>
                </a:solidFill>
                <a:latin typeface="Times New Roman" pitchFamily="18" charset="0"/>
                <a:cs typeface="Times New Roman" pitchFamily="18" charset="0"/>
              </a:rPr>
              <a:t>位答案段落或者答案句。</a:t>
            </a:r>
          </a:p>
        </p:txBody>
      </p:sp>
      <p:sp>
        <p:nvSpPr>
          <p:cNvPr id="53256" name="矩形 15"/>
          <p:cNvSpPr>
            <a:spLocks noChangeArrowheads="1"/>
          </p:cNvSpPr>
          <p:nvPr/>
        </p:nvSpPr>
        <p:spPr bwMode="auto">
          <a:xfrm>
            <a:off x="6491288" y="0"/>
            <a:ext cx="1723549" cy="553998"/>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25601" name="Rectangle 1"/>
          <p:cNvSpPr>
            <a:spLocks noChangeArrowheads="1"/>
          </p:cNvSpPr>
          <p:nvPr/>
        </p:nvSpPr>
        <p:spPr bwMode="auto">
          <a:xfrm>
            <a:off x="812800" y="474397"/>
            <a:ext cx="5392738" cy="4293483"/>
          </a:xfrm>
          <a:prstGeom prst="rect">
            <a:avLst/>
          </a:prstGeom>
          <a:noFill/>
          <a:ln w="9525">
            <a:noFill/>
            <a:miter lim="800000"/>
            <a:headEnd/>
            <a:tailEnd/>
          </a:ln>
          <a:effectLst/>
        </p:spPr>
        <p:txBody>
          <a:bodyPr anchor="ctr">
            <a:spAutoFit/>
          </a:bodyPr>
          <a:lstStyle/>
          <a:p>
            <a:pPr indent="266700" algn="just">
              <a:spcAft>
                <a:spcPts val="0"/>
              </a:spcAft>
              <a:defRPr/>
            </a:pPr>
            <a:r>
              <a:rPr lang="en-US" altLang="zh-CN" sz="1300" b="1" kern="100" dirty="0">
                <a:solidFill>
                  <a:srgbClr val="FF0000"/>
                </a:solidFill>
                <a:latin typeface="Times New Roman"/>
                <a:ea typeface="宋体"/>
                <a:cs typeface="Times New Roman"/>
              </a:rPr>
              <a:t>Why does it matter whether we judge morality in our native language or a foreign one? According to one explanation</a:t>
            </a:r>
            <a:r>
              <a:rPr lang="en-US" altLang="zh-CN" sz="1300" kern="100" dirty="0">
                <a:latin typeface="Times New Roman"/>
                <a:ea typeface="宋体"/>
                <a:cs typeface="Times New Roman"/>
              </a:rPr>
              <a:t>, such judgments involve two separate and competing ways of thinking—one of these, a quick, natural “feeling,” and the other, careful </a:t>
            </a:r>
            <a:r>
              <a:rPr lang="en-US" altLang="zh-CN" sz="1300" u="sng" kern="100" dirty="0">
                <a:latin typeface="Times New Roman"/>
                <a:ea typeface="宋体"/>
                <a:cs typeface="Times New Roman"/>
              </a:rPr>
              <a:t>deliberation</a:t>
            </a:r>
            <a:r>
              <a:rPr lang="en-US" altLang="zh-CN" sz="1300" kern="100" dirty="0">
                <a:latin typeface="Times New Roman"/>
                <a:ea typeface="宋体"/>
                <a:cs typeface="Times New Roman"/>
              </a:rPr>
              <a:t> about the greatest good for the greatest number. When we use a foreign language, we unconsciously sink into the more careful way simply because the effort of operating in our non-native language signals our cognitive (</a:t>
            </a:r>
            <a:r>
              <a:rPr lang="zh-CN" altLang="zh-CN" sz="1300" kern="100" dirty="0">
                <a:latin typeface="Times New Roman"/>
                <a:ea typeface="宋体"/>
                <a:cs typeface="Times New Roman"/>
              </a:rPr>
              <a:t>认知的</a:t>
            </a:r>
            <a:r>
              <a:rPr lang="en-US" altLang="zh-CN" sz="1300" kern="100" dirty="0">
                <a:latin typeface="Times New Roman"/>
                <a:ea typeface="宋体"/>
                <a:cs typeface="Times New Roman"/>
              </a:rPr>
              <a:t>) system to prepare for difficult activity. </a:t>
            </a:r>
            <a:endParaRPr lang="zh-CN" altLang="zh-CN" sz="1300" kern="100" dirty="0">
              <a:latin typeface="Calibri"/>
              <a:ea typeface="宋体"/>
              <a:cs typeface="Times New Roman"/>
            </a:endParaRPr>
          </a:p>
          <a:p>
            <a:pPr indent="266700" algn="just">
              <a:spcAft>
                <a:spcPts val="0"/>
              </a:spcAft>
              <a:defRPr/>
            </a:pPr>
            <a:r>
              <a:rPr lang="en-US" altLang="zh-CN" sz="1300" b="1" kern="100" dirty="0">
                <a:solidFill>
                  <a:srgbClr val="FF0000"/>
                </a:solidFill>
                <a:latin typeface="Times New Roman"/>
                <a:ea typeface="宋体"/>
                <a:cs typeface="Times New Roman"/>
              </a:rPr>
              <a:t>An alternative explanation </a:t>
            </a:r>
            <a:r>
              <a:rPr lang="en-US" altLang="zh-CN" sz="1300" kern="100" dirty="0">
                <a:latin typeface="Times New Roman"/>
                <a:ea typeface="宋体"/>
                <a:cs typeface="Times New Roman"/>
              </a:rPr>
              <a:t>is that differences arise between native and foreign tongues because our childhood languages </a:t>
            </a:r>
            <a:r>
              <a:rPr lang="en-US" altLang="zh-CN" sz="1300" b="1" kern="100" dirty="0">
                <a:solidFill>
                  <a:srgbClr val="FF0000"/>
                </a:solidFill>
                <a:latin typeface="Times New Roman"/>
                <a:ea typeface="宋体"/>
                <a:cs typeface="Times New Roman"/>
              </a:rPr>
              <a:t>are filled with greater emotions</a:t>
            </a:r>
            <a:r>
              <a:rPr lang="en-US" altLang="zh-CN" sz="1300" kern="100" dirty="0">
                <a:latin typeface="Times New Roman"/>
                <a:ea typeface="宋体"/>
                <a:cs typeface="Times New Roman"/>
              </a:rPr>
              <a:t> than are those learned in more academic settings. As a result, moral judgments made in a foreign language are less filled with the emotional reactions that surface when we use a language learned in childhood.</a:t>
            </a:r>
            <a:endParaRPr lang="zh-CN" altLang="zh-CN" sz="1300" kern="100" dirty="0">
              <a:latin typeface="Calibri"/>
              <a:ea typeface="宋体"/>
              <a:cs typeface="Times New Roman"/>
            </a:endParaRPr>
          </a:p>
          <a:p>
            <a:pPr algn="just">
              <a:defRPr/>
            </a:pPr>
            <a:r>
              <a:rPr lang="en-US" altLang="zh-CN" sz="1300" kern="100" dirty="0">
                <a:latin typeface="Times New Roman"/>
                <a:ea typeface="宋体"/>
              </a:rPr>
              <a:t>     There’s strong evidence that memory connects a language with the experiences and interactions through which that language was learned. For example, people who are bilingual (</a:t>
            </a:r>
            <a:r>
              <a:rPr lang="zh-CN" altLang="zh-CN" sz="1300" kern="100" dirty="0">
                <a:latin typeface="Times New Roman"/>
                <a:ea typeface="宋体"/>
                <a:cs typeface="Times New Roman"/>
              </a:rPr>
              <a:t>双语的</a:t>
            </a:r>
            <a:r>
              <a:rPr lang="en-US" altLang="zh-CN" sz="1300" kern="100" dirty="0">
                <a:latin typeface="Times New Roman"/>
                <a:ea typeface="宋体"/>
              </a:rPr>
              <a:t>) are more likely to recall an experience if reminded in the language in which that event occurred. Our childhood languages, learned in the middle of </a:t>
            </a:r>
            <a:r>
              <a:rPr lang="en-US" altLang="zh-CN" sz="1300" b="1" kern="100" dirty="0">
                <a:solidFill>
                  <a:srgbClr val="FF0000"/>
                </a:solidFill>
                <a:latin typeface="Times New Roman"/>
                <a:ea typeface="宋体"/>
              </a:rPr>
              <a:t>passionate emotion</a:t>
            </a:r>
            <a:r>
              <a:rPr lang="en-US" altLang="zh-CN" sz="1300" kern="100" dirty="0">
                <a:latin typeface="Times New Roman"/>
                <a:ea typeface="宋体"/>
              </a:rPr>
              <a:t>, </a:t>
            </a:r>
            <a:r>
              <a:rPr lang="en-US" altLang="zh-CN" sz="1300" b="1" kern="100" dirty="0">
                <a:solidFill>
                  <a:srgbClr val="FF0000"/>
                </a:solidFill>
                <a:latin typeface="Times New Roman"/>
                <a:ea typeface="宋体"/>
              </a:rPr>
              <a:t>become filled with deep feeling</a:t>
            </a:r>
            <a:r>
              <a:rPr lang="en-US" altLang="zh-CN" sz="1300" kern="100" dirty="0">
                <a:latin typeface="Times New Roman"/>
                <a:ea typeface="宋体"/>
              </a:rPr>
              <a:t>. By comparison, languages acquired late in life, especially if they are learned through limited interactions in the classroom or dully delivered over computer screens and headphones, enter our minds lacking the emotionality that is present for their native speakers.</a:t>
            </a:r>
            <a:endParaRPr lang="en-US" altLang="zh-CN" sz="1300" dirty="0">
              <a:solidFill>
                <a:schemeClr val="tx1"/>
              </a:solidFill>
              <a:latin typeface="Arial" pitchFamily="34" charset="0"/>
              <a:ea typeface="宋体" pitchFamily="2" charset="-122"/>
              <a:cs typeface="宋体" pitchFamily="2" charset="-122"/>
            </a:endParaRPr>
          </a:p>
        </p:txBody>
      </p:sp>
      <p:sp>
        <p:nvSpPr>
          <p:cNvPr id="8" name="文本框 3"/>
          <p:cNvSpPr txBox="1"/>
          <p:nvPr/>
        </p:nvSpPr>
        <p:spPr>
          <a:xfrm>
            <a:off x="6316664" y="855487"/>
            <a:ext cx="2700337" cy="584775"/>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Para.5: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解释这一现象的原因</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Para.6&amp;7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另外一个原因</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p:txBody>
      </p:sp>
      <p:sp>
        <p:nvSpPr>
          <p:cNvPr id="54279" name="文本框 3"/>
          <p:cNvSpPr txBox="1">
            <a:spLocks noChangeArrowheads="1"/>
          </p:cNvSpPr>
          <p:nvPr/>
        </p:nvSpPr>
        <p:spPr bwMode="auto">
          <a:xfrm>
            <a:off x="6207126" y="1776237"/>
            <a:ext cx="2936875" cy="2292935"/>
          </a:xfrm>
          <a:prstGeom prst="rect">
            <a:avLst/>
          </a:prstGeom>
          <a:noFill/>
          <a:ln w="12700">
            <a:noFill/>
            <a:miter lim="800000"/>
            <a:headEnd/>
            <a:tailEnd/>
          </a:ln>
        </p:spPr>
        <p:txBody>
          <a:bodyPr>
            <a:spAutoFit/>
          </a:bodyPr>
          <a:lstStyle/>
          <a:p>
            <a:pPr hangingPunct="0"/>
            <a:r>
              <a:rPr lang="zh-CN" altLang="en-US" sz="1300" b="1" dirty="0">
                <a:solidFill>
                  <a:srgbClr val="FF0000"/>
                </a:solidFill>
                <a:latin typeface="Times New Roman" pitchFamily="18" charset="0"/>
                <a:cs typeface="Times New Roman" pitchFamily="18" charset="0"/>
              </a:rPr>
              <a:t>阅读技巧：通过第五段段首由</a:t>
            </a:r>
            <a:r>
              <a:rPr lang="en-US" altLang="zh-CN" sz="1300" b="1" dirty="0">
                <a:solidFill>
                  <a:srgbClr val="FF0000"/>
                </a:solidFill>
                <a:latin typeface="Times New Roman" pitchFamily="18" charset="0"/>
                <a:cs typeface="Times New Roman" pitchFamily="18" charset="0"/>
              </a:rPr>
              <a:t>why</a:t>
            </a:r>
            <a:r>
              <a:rPr lang="zh-CN" altLang="en-US" sz="1300" b="1" dirty="0" smtClean="0">
                <a:solidFill>
                  <a:srgbClr val="FF0000"/>
                </a:solidFill>
                <a:latin typeface="Times New Roman" pitchFamily="18" charset="0"/>
                <a:cs typeface="Times New Roman" pitchFamily="18" charset="0"/>
              </a:rPr>
              <a:t>引出的</a:t>
            </a:r>
            <a:r>
              <a:rPr lang="zh-CN" altLang="en-US" sz="1300" b="1" dirty="0">
                <a:solidFill>
                  <a:srgbClr val="FF0000"/>
                </a:solidFill>
                <a:latin typeface="Times New Roman" pitchFamily="18" charset="0"/>
                <a:cs typeface="Times New Roman" pitchFamily="18" charset="0"/>
              </a:rPr>
              <a:t>设问句，可知下文要解释造成这一现象的原因。</a:t>
            </a:r>
            <a:r>
              <a:rPr lang="en-US" altLang="zh-CN" sz="1300" b="1" dirty="0">
                <a:solidFill>
                  <a:srgbClr val="FF0000"/>
                </a:solidFill>
                <a:latin typeface="Times New Roman" pitchFamily="18" charset="0"/>
                <a:cs typeface="Times New Roman" pitchFamily="18" charset="0"/>
              </a:rPr>
              <a:t>According to one explanation</a:t>
            </a:r>
            <a:r>
              <a:rPr lang="zh-CN" altLang="en-US" sz="1300" b="1" dirty="0">
                <a:solidFill>
                  <a:srgbClr val="FF0000"/>
                </a:solidFill>
                <a:latin typeface="Times New Roman" pitchFamily="18" charset="0"/>
                <a:cs typeface="Times New Roman" pitchFamily="18" charset="0"/>
              </a:rPr>
              <a:t>引出原因</a:t>
            </a:r>
            <a:r>
              <a:rPr lang="en-US" altLang="zh-CN" sz="1300" b="1" dirty="0">
                <a:solidFill>
                  <a:srgbClr val="FF0000"/>
                </a:solidFill>
                <a:latin typeface="Times New Roman" pitchFamily="18" charset="0"/>
                <a:cs typeface="Times New Roman" pitchFamily="18" charset="0"/>
              </a:rPr>
              <a:t>1</a:t>
            </a:r>
            <a:r>
              <a:rPr lang="zh-CN" altLang="en-US" sz="1300" b="1" dirty="0">
                <a:solidFill>
                  <a:srgbClr val="FF0000"/>
                </a:solidFill>
                <a:latin typeface="Times New Roman" pitchFamily="18" charset="0"/>
                <a:cs typeface="Times New Roman" pitchFamily="18" charset="0"/>
              </a:rPr>
              <a:t>：使用母语和外语时的思考方式不同。第六段开头的</a:t>
            </a:r>
            <a:r>
              <a:rPr lang="en-US" altLang="zh-CN" sz="1300" b="1" dirty="0">
                <a:solidFill>
                  <a:srgbClr val="FF0000"/>
                </a:solidFill>
                <a:latin typeface="Times New Roman" pitchFamily="18" charset="0"/>
                <a:cs typeface="Times New Roman" pitchFamily="18" charset="0"/>
              </a:rPr>
              <a:t>An alternative explanation</a:t>
            </a:r>
            <a:r>
              <a:rPr lang="zh-CN" altLang="en-US" sz="1300" b="1" dirty="0">
                <a:solidFill>
                  <a:srgbClr val="FF0000"/>
                </a:solidFill>
                <a:latin typeface="Times New Roman" pitchFamily="18" charset="0"/>
                <a:cs typeface="Times New Roman" pitchFamily="18" charset="0"/>
              </a:rPr>
              <a:t>引出原因</a:t>
            </a:r>
            <a:r>
              <a:rPr lang="en-US" altLang="zh-CN" sz="1300" b="1" dirty="0">
                <a:solidFill>
                  <a:srgbClr val="FF0000"/>
                </a:solidFill>
                <a:latin typeface="Times New Roman" pitchFamily="18" charset="0"/>
                <a:cs typeface="Times New Roman" pitchFamily="18" charset="0"/>
              </a:rPr>
              <a:t>2</a:t>
            </a:r>
            <a:r>
              <a:rPr lang="zh-CN" altLang="en-US" sz="1300" b="1" dirty="0">
                <a:solidFill>
                  <a:srgbClr val="FF0000"/>
                </a:solidFill>
                <a:latin typeface="Times New Roman" pitchFamily="18" charset="0"/>
                <a:cs typeface="Times New Roman" pitchFamily="18" charset="0"/>
              </a:rPr>
              <a:t>：使用母语时更加有情感，而使用外语时有较少的情感。第七段的关键词</a:t>
            </a:r>
            <a:r>
              <a:rPr lang="en-US" altLang="zh-CN" sz="1300" b="1" dirty="0">
                <a:solidFill>
                  <a:srgbClr val="FF0000"/>
                </a:solidFill>
                <a:latin typeface="Times New Roman" pitchFamily="18" charset="0"/>
                <a:cs typeface="Times New Roman" pitchFamily="18" charset="0"/>
              </a:rPr>
              <a:t>passionate emotion</a:t>
            </a:r>
            <a:r>
              <a:rPr lang="zh-CN" altLang="en-US" sz="1300" b="1" dirty="0">
                <a:solidFill>
                  <a:srgbClr val="FF0000"/>
                </a:solidFill>
                <a:latin typeface="Times New Roman" pitchFamily="18" charset="0"/>
                <a:cs typeface="Times New Roman" pitchFamily="18" charset="0"/>
              </a:rPr>
              <a:t>和</a:t>
            </a:r>
            <a:r>
              <a:rPr lang="en-US" altLang="zh-CN" sz="1300" b="1" dirty="0">
                <a:solidFill>
                  <a:srgbClr val="FF0000"/>
                </a:solidFill>
                <a:latin typeface="Times New Roman" pitchFamily="18" charset="0"/>
                <a:cs typeface="Times New Roman" pitchFamily="18" charset="0"/>
              </a:rPr>
              <a:t>become filled with deep </a:t>
            </a:r>
            <a:r>
              <a:rPr lang="en-US" altLang="zh-CN" sz="1300" b="1" dirty="0" smtClean="0">
                <a:solidFill>
                  <a:srgbClr val="FF0000"/>
                </a:solidFill>
                <a:latin typeface="Times New Roman" pitchFamily="18" charset="0"/>
                <a:cs typeface="Times New Roman" pitchFamily="18" charset="0"/>
              </a:rPr>
              <a:t>feeling</a:t>
            </a:r>
            <a:r>
              <a:rPr lang="zh-CN" altLang="en-US" sz="1300" b="1" dirty="0">
                <a:solidFill>
                  <a:srgbClr val="FF0000"/>
                </a:solidFill>
                <a:latin typeface="Times New Roman" pitchFamily="18" charset="0"/>
                <a:cs typeface="Times New Roman" pitchFamily="18" charset="0"/>
              </a:rPr>
              <a:t>表明和第六段表达相同的意思。</a:t>
            </a:r>
          </a:p>
        </p:txBody>
      </p:sp>
      <p:sp>
        <p:nvSpPr>
          <p:cNvPr id="54280" name="矩形 15"/>
          <p:cNvSpPr>
            <a:spLocks noChangeArrowheads="1"/>
          </p:cNvSpPr>
          <p:nvPr/>
        </p:nvSpPr>
        <p:spPr bwMode="auto">
          <a:xfrm>
            <a:off x="6491288" y="0"/>
            <a:ext cx="1723549" cy="553998"/>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55301" name="矩形 9"/>
          <p:cNvSpPr>
            <a:spLocks noChangeArrowheads="1"/>
          </p:cNvSpPr>
          <p:nvPr/>
        </p:nvSpPr>
        <p:spPr bwMode="auto">
          <a:xfrm>
            <a:off x="2278064" y="0"/>
            <a:ext cx="37163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9" name="文本框 8"/>
          <p:cNvSpPr txBox="1">
            <a:spLocks noChangeArrowheads="1"/>
          </p:cNvSpPr>
          <p:nvPr/>
        </p:nvSpPr>
        <p:spPr bwMode="auto">
          <a:xfrm>
            <a:off x="0" y="1474612"/>
            <a:ext cx="9144000" cy="1323439"/>
          </a:xfrm>
          <a:prstGeom prst="rect">
            <a:avLst/>
          </a:prstGeom>
          <a:solidFill>
            <a:schemeClr val="accent1"/>
          </a:solidFill>
          <a:ln w="12700" algn="ctr">
            <a:solidFill>
              <a:srgbClr val="AE5A21"/>
            </a:solidFill>
            <a:miter lim="800000"/>
            <a:headEnd/>
            <a:tailEnd/>
          </a:ln>
        </p:spPr>
        <p:txBody>
          <a:bodyPr>
            <a:spAutoFit/>
          </a:bodyPr>
          <a:lstStyle/>
          <a:p>
            <a:pPr marL="200025" indent="-200025" algn="just">
              <a:spcAft>
                <a:spcPts val="0"/>
              </a:spcAft>
              <a:defRPr/>
            </a:pPr>
            <a:r>
              <a:rPr lang="en-US" altLang="zh-CN" sz="1600" kern="100" dirty="0">
                <a:solidFill>
                  <a:schemeClr val="bg1"/>
                </a:solidFill>
                <a:latin typeface="Times New Roman"/>
                <a:ea typeface="宋体"/>
                <a:cs typeface="Times New Roman"/>
              </a:rPr>
              <a:t>39. When the “trolley problem” was presented </a:t>
            </a:r>
            <a:r>
              <a:rPr lang="en-US" altLang="zh-CN" sz="1600" b="1" kern="100" dirty="0">
                <a:solidFill>
                  <a:srgbClr val="FF0000"/>
                </a:solidFill>
                <a:latin typeface="Times New Roman"/>
                <a:ea typeface="宋体"/>
                <a:cs typeface="Times New Roman"/>
              </a:rPr>
              <a:t>in a foreign language</a:t>
            </a:r>
            <a:r>
              <a:rPr lang="en-US" altLang="zh-CN" sz="1600" kern="100" dirty="0">
                <a:solidFill>
                  <a:schemeClr val="bg1"/>
                </a:solidFill>
                <a:latin typeface="Times New Roman"/>
                <a:ea typeface="宋体"/>
                <a:cs typeface="Times New Roman"/>
              </a:rPr>
              <a:t>, </a:t>
            </a:r>
            <a:r>
              <a:rPr lang="en-US" altLang="zh-CN" sz="1600" b="1" kern="100" dirty="0">
                <a:solidFill>
                  <a:srgbClr val="FF0000"/>
                </a:solidFill>
                <a:latin typeface="Times New Roman"/>
                <a:ea typeface="宋体"/>
                <a:cs typeface="Times New Roman"/>
              </a:rPr>
              <a:t>volunteers were more likely to</a:t>
            </a:r>
            <a:r>
              <a:rPr lang="en-US" altLang="zh-CN" sz="1600" kern="100" dirty="0">
                <a:solidFill>
                  <a:schemeClr val="bg1"/>
                </a:solidFill>
                <a:latin typeface="Times New Roman"/>
                <a:ea typeface="宋体"/>
                <a:cs typeface="Times New Roman"/>
              </a:rPr>
              <a:t> _____. </a:t>
            </a:r>
            <a:endParaRPr lang="zh-CN" altLang="zh-CN" sz="1600" kern="100" dirty="0">
              <a:solidFill>
                <a:schemeClr val="bg1"/>
              </a:solidFill>
              <a:latin typeface="Calibri"/>
              <a:ea typeface="宋体"/>
              <a:cs typeface="Times New Roman"/>
            </a:endParaRPr>
          </a:p>
          <a:p>
            <a:pPr indent="200025" algn="just">
              <a:spcAft>
                <a:spcPts val="0"/>
              </a:spcAft>
              <a:defRPr/>
            </a:pPr>
            <a:r>
              <a:rPr lang="en-US" altLang="zh-CN" sz="1600" kern="100" dirty="0">
                <a:solidFill>
                  <a:schemeClr val="bg1"/>
                </a:solidFill>
                <a:latin typeface="Times New Roman"/>
                <a:ea typeface="宋体"/>
                <a:cs typeface="Times New Roman"/>
              </a:rPr>
              <a:t>A. care less about the five people</a:t>
            </a:r>
            <a:endParaRPr lang="zh-CN" altLang="zh-CN" sz="1600" kern="100" dirty="0">
              <a:solidFill>
                <a:schemeClr val="bg1"/>
              </a:solidFill>
              <a:latin typeface="Calibri"/>
              <a:ea typeface="宋体"/>
              <a:cs typeface="Times New Roman"/>
            </a:endParaRPr>
          </a:p>
          <a:p>
            <a:pPr indent="200025" algn="just">
              <a:spcAft>
                <a:spcPts val="0"/>
              </a:spcAft>
              <a:defRPr/>
            </a:pPr>
            <a:r>
              <a:rPr lang="en-US" altLang="zh-CN" sz="1600" kern="100" dirty="0">
                <a:solidFill>
                  <a:schemeClr val="bg1"/>
                </a:solidFill>
                <a:latin typeface="Times New Roman"/>
                <a:ea typeface="宋体"/>
                <a:cs typeface="Times New Roman"/>
              </a:rPr>
              <a:t>B. pull the switch to the side tracks </a:t>
            </a:r>
            <a:endParaRPr lang="zh-CN" altLang="zh-CN" sz="1600" kern="100" dirty="0">
              <a:solidFill>
                <a:schemeClr val="bg1"/>
              </a:solidFill>
              <a:latin typeface="Calibri"/>
              <a:ea typeface="宋体"/>
              <a:cs typeface="Times New Roman"/>
            </a:endParaRPr>
          </a:p>
          <a:p>
            <a:pPr indent="200025" algn="just">
              <a:spcAft>
                <a:spcPts val="0"/>
              </a:spcAft>
              <a:defRPr/>
            </a:pPr>
            <a:r>
              <a:rPr lang="en-US" altLang="zh-CN" sz="1600" kern="100" dirty="0">
                <a:solidFill>
                  <a:schemeClr val="bg1"/>
                </a:solidFill>
                <a:latin typeface="Times New Roman"/>
                <a:ea typeface="宋体"/>
                <a:cs typeface="Times New Roman"/>
              </a:rPr>
              <a:t>C. remain hesitant about what to do</a:t>
            </a:r>
            <a:endParaRPr lang="zh-CN" altLang="zh-CN" sz="1600" kern="100" dirty="0">
              <a:solidFill>
                <a:schemeClr val="bg1"/>
              </a:solidFill>
              <a:latin typeface="Calibri"/>
              <a:ea typeface="宋体"/>
              <a:cs typeface="Times New Roman"/>
            </a:endParaRPr>
          </a:p>
          <a:p>
            <a:pPr>
              <a:defRPr/>
            </a:pPr>
            <a:r>
              <a:rPr lang="en-US" altLang="zh-CN" sz="1600" kern="100" dirty="0">
                <a:solidFill>
                  <a:schemeClr val="bg1"/>
                </a:solidFill>
                <a:latin typeface="Times New Roman"/>
                <a:ea typeface="宋体"/>
              </a:rPr>
              <a:t>    D. sacrifice the stranger on the footbridge</a:t>
            </a:r>
            <a:endParaRPr lang="en-US" altLang="zh-CN" sz="1600" dirty="0">
              <a:solidFill>
                <a:schemeClr val="bg1"/>
              </a:solidFill>
              <a:latin typeface="Times New Roman" pitchFamily="18" charset="0"/>
              <a:cs typeface="Times New Roman" pitchFamily="18" charset="0"/>
            </a:endParaRPr>
          </a:p>
        </p:txBody>
      </p:sp>
      <p:sp>
        <p:nvSpPr>
          <p:cNvPr id="55304" name="文本框 6"/>
          <p:cNvSpPr txBox="1">
            <a:spLocks noChangeArrowheads="1"/>
          </p:cNvSpPr>
          <p:nvPr/>
        </p:nvSpPr>
        <p:spPr bwMode="auto">
          <a:xfrm>
            <a:off x="139700" y="3130903"/>
            <a:ext cx="8845550" cy="2246769"/>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解析：本题为细节题。通过题干中的关键词</a:t>
            </a:r>
            <a:r>
              <a:rPr lang="en-US" altLang="zh-CN" sz="1400" dirty="0">
                <a:ea typeface="微软雅黑" pitchFamily="34" charset="-122"/>
                <a:sym typeface="+mn-ea"/>
              </a:rPr>
              <a:t>volunteers were more likely to</a:t>
            </a:r>
            <a:r>
              <a:rPr lang="zh-CN" altLang="en-US" sz="1400" dirty="0">
                <a:ea typeface="微软雅黑" pitchFamily="34" charset="-122"/>
                <a:sym typeface="+mn-ea"/>
              </a:rPr>
              <a:t>，可知本题考查研究结果，故将答案定位在第四段，题干中的</a:t>
            </a:r>
            <a:r>
              <a:rPr lang="en-US" altLang="zh-CN" sz="1400" dirty="0">
                <a:ea typeface="微软雅黑" pitchFamily="34" charset="-122"/>
                <a:sym typeface="+mn-ea"/>
              </a:rPr>
              <a:t>in a foreign language</a:t>
            </a:r>
            <a:r>
              <a:rPr lang="zh-CN" altLang="en-US" sz="1400" dirty="0">
                <a:ea typeface="微软雅黑" pitchFamily="34" charset="-122"/>
                <a:sym typeface="+mn-ea"/>
              </a:rPr>
              <a:t>说明本题考查使用外语时的道德判断，因此答案句为第四段的最后一句。根据此句中的</a:t>
            </a:r>
            <a:r>
              <a:rPr lang="en-US" altLang="zh-CN" sz="1400" dirty="0">
                <a:ea typeface="微软雅黑" pitchFamily="34" charset="-122"/>
                <a:sym typeface="+mn-ea"/>
              </a:rPr>
              <a:t>presenting the dilemma in a language that volunteers had learned as a foreign tongue dramatically increased their stated willingness to push the sacrificial person off the footbridge,</a:t>
            </a:r>
            <a:r>
              <a:rPr lang="zh-CN" altLang="en-US" sz="1400" dirty="0">
                <a:ea typeface="微软雅黑" pitchFamily="34" charset="-122"/>
                <a:sym typeface="+mn-ea"/>
              </a:rPr>
              <a:t>可知，用外语呈现道德难题时，</a:t>
            </a:r>
            <a:r>
              <a:rPr lang="zh-CN" altLang="zh-CN" sz="1400" dirty="0">
                <a:ea typeface="微软雅黑" pitchFamily="34" charset="-122"/>
                <a:sym typeface="+mn-ea"/>
              </a:rPr>
              <a:t>极大地增加了他们将牺牲者推下人行桥的意愿。</a:t>
            </a:r>
            <a:r>
              <a:rPr lang="zh-CN" altLang="en-US" sz="1400" dirty="0">
                <a:ea typeface="微软雅黑" pitchFamily="34" charset="-122"/>
                <a:sym typeface="+mn-ea"/>
              </a:rPr>
              <a:t>故正确答案是</a:t>
            </a:r>
            <a:r>
              <a:rPr lang="en-US" altLang="zh-CN" sz="1400" dirty="0">
                <a:ea typeface="微软雅黑" pitchFamily="34" charset="-122"/>
                <a:sym typeface="+mn-ea"/>
              </a:rPr>
              <a:t>D</a:t>
            </a:r>
            <a:r>
              <a:rPr lang="zh-CN" altLang="en-US" sz="1400" dirty="0">
                <a:ea typeface="微软雅黑" pitchFamily="34" charset="-122"/>
                <a:sym typeface="+mn-ea"/>
              </a:rPr>
              <a:t>选项。</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
        <p:nvSpPr>
          <p:cNvPr id="10" name="标题 18"/>
          <p:cNvSpPr>
            <a:spLocks/>
          </p:cNvSpPr>
          <p:nvPr/>
        </p:nvSpPr>
        <p:spPr bwMode="auto">
          <a:xfrm>
            <a:off x="1003300" y="716139"/>
            <a:ext cx="8140700" cy="539750"/>
          </a:xfrm>
          <a:prstGeom prst="rect">
            <a:avLst/>
          </a:prstGeom>
          <a:noFill/>
          <a:ln w="9525">
            <a:noFill/>
            <a:miter lim="800000"/>
            <a:headEnd/>
            <a:tailEnd/>
          </a:ln>
        </p:spPr>
        <p:txBody>
          <a:bodyPr lIns="76200" tIns="28575" rIns="57150" bIns="28575" anchor="ctr"/>
          <a:lstStyle/>
          <a:p>
            <a:pPr defTabSz="685800"/>
            <a:r>
              <a:rPr lang="zh-CN" altLang="en-US" sz="1900" dirty="0" smtClean="0">
                <a:solidFill>
                  <a:schemeClr val="tx1"/>
                </a:solidFill>
                <a:ea typeface="微软雅黑" pitchFamily="34" charset="-122"/>
                <a:sym typeface="+mn-ea"/>
              </a:rPr>
              <a:t>细节题</a:t>
            </a:r>
            <a:r>
              <a:rPr lang="en-US" altLang="zh-CN" sz="1900" dirty="0" smtClean="0">
                <a:solidFill>
                  <a:schemeClr val="tx1"/>
                </a:solidFill>
                <a:ea typeface="微软雅黑" pitchFamily="34" charset="-122"/>
                <a:sym typeface="+mn-ea"/>
              </a:rPr>
              <a:t>----</a:t>
            </a:r>
            <a:r>
              <a:rPr lang="zh-CN" altLang="en-US" sz="1900" dirty="0" smtClean="0">
                <a:solidFill>
                  <a:schemeClr val="tx1"/>
                </a:solidFill>
                <a:ea typeface="微软雅黑" pitchFamily="34" charset="-122"/>
                <a:sym typeface="+mn-ea"/>
              </a:rPr>
              <a:t>运</a:t>
            </a:r>
            <a:r>
              <a:rPr lang="zh-CN" altLang="en-US" sz="1900" dirty="0">
                <a:solidFill>
                  <a:schemeClr val="tx1"/>
                </a:solidFill>
                <a:ea typeface="微软雅黑" pitchFamily="34" charset="-122"/>
                <a:sym typeface="+mn-ea"/>
              </a:rPr>
              <a:t>用题干中的关键词定位答案所在段落或句子，精读句子，同时运用排除法，找出准确答案。</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56325" name="矩形 9"/>
          <p:cNvSpPr>
            <a:spLocks noChangeArrowheads="1"/>
          </p:cNvSpPr>
          <p:nvPr/>
        </p:nvSpPr>
        <p:spPr bwMode="auto">
          <a:xfrm>
            <a:off x="2066397" y="0"/>
            <a:ext cx="37163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9" name="文本框 8"/>
          <p:cNvSpPr txBox="1">
            <a:spLocks noChangeArrowheads="1"/>
          </p:cNvSpPr>
          <p:nvPr/>
        </p:nvSpPr>
        <p:spPr bwMode="auto">
          <a:xfrm>
            <a:off x="0" y="1474611"/>
            <a:ext cx="9144000" cy="584775"/>
          </a:xfrm>
          <a:prstGeom prst="rect">
            <a:avLst/>
          </a:prstGeom>
          <a:solidFill>
            <a:schemeClr val="accent1"/>
          </a:solidFill>
          <a:ln w="12700" algn="ctr">
            <a:solidFill>
              <a:srgbClr val="AE5A21"/>
            </a:solidFill>
            <a:miter lim="800000"/>
            <a:headEnd/>
            <a:tailEnd/>
          </a:ln>
        </p:spPr>
        <p:txBody>
          <a:bodyPr>
            <a:spAutoFit/>
          </a:bodyPr>
          <a:lstStyle/>
          <a:p>
            <a:pPr indent="200025" algn="just">
              <a:spcAft>
                <a:spcPts val="0"/>
              </a:spcAft>
              <a:defRPr/>
            </a:pPr>
            <a:r>
              <a:rPr lang="en-US" altLang="zh-CN" sz="1600" kern="100" dirty="0">
                <a:solidFill>
                  <a:schemeClr val="bg1"/>
                </a:solidFill>
                <a:latin typeface="Times New Roman"/>
                <a:ea typeface="宋体"/>
                <a:cs typeface="Times New Roman"/>
              </a:rPr>
              <a:t>40. The underlined word in </a:t>
            </a:r>
            <a:r>
              <a:rPr lang="en-US" altLang="zh-CN" sz="1600" b="1" kern="100" dirty="0">
                <a:solidFill>
                  <a:srgbClr val="FF0000"/>
                </a:solidFill>
                <a:latin typeface="Times New Roman"/>
                <a:ea typeface="宋体"/>
                <a:cs typeface="Times New Roman"/>
              </a:rPr>
              <a:t>Paragraph 5</a:t>
            </a:r>
            <a:r>
              <a:rPr lang="en-US" altLang="zh-CN" sz="1600" kern="100" dirty="0">
                <a:solidFill>
                  <a:schemeClr val="bg1"/>
                </a:solidFill>
                <a:latin typeface="Times New Roman"/>
                <a:ea typeface="宋体"/>
                <a:cs typeface="Times New Roman"/>
              </a:rPr>
              <a:t> is closest in meaning to ______.  </a:t>
            </a:r>
            <a:endParaRPr lang="zh-CN" altLang="zh-CN" sz="1600" kern="100" dirty="0">
              <a:solidFill>
                <a:schemeClr val="bg1"/>
              </a:solidFill>
              <a:latin typeface="Times New Roman"/>
              <a:ea typeface="宋体"/>
              <a:cs typeface="Times New Roman"/>
            </a:endParaRPr>
          </a:p>
          <a:p>
            <a:pPr indent="200025" algn="just">
              <a:spcAft>
                <a:spcPts val="0"/>
              </a:spcAft>
              <a:defRPr/>
            </a:pPr>
            <a:r>
              <a:rPr lang="en-US" altLang="zh-CN" sz="1600" kern="100" dirty="0">
                <a:solidFill>
                  <a:schemeClr val="bg1"/>
                </a:solidFill>
                <a:latin typeface="Times New Roman"/>
                <a:ea typeface="宋体"/>
                <a:cs typeface="Times New Roman"/>
              </a:rPr>
              <a:t>A. consideration	      B. guidance	C. selection	D. arrangement</a:t>
            </a:r>
            <a:endParaRPr lang="zh-CN" altLang="zh-CN" sz="1600" kern="100" dirty="0">
              <a:solidFill>
                <a:schemeClr val="bg1"/>
              </a:solidFill>
              <a:latin typeface="Times New Roman"/>
              <a:ea typeface="宋体"/>
              <a:cs typeface="Times New Roman"/>
            </a:endParaRPr>
          </a:p>
        </p:txBody>
      </p:sp>
      <p:sp>
        <p:nvSpPr>
          <p:cNvPr id="56328" name="文本框 6"/>
          <p:cNvSpPr txBox="1">
            <a:spLocks noChangeArrowheads="1"/>
          </p:cNvSpPr>
          <p:nvPr/>
        </p:nvSpPr>
        <p:spPr bwMode="auto">
          <a:xfrm>
            <a:off x="147638" y="2425348"/>
            <a:ext cx="8845550" cy="2246769"/>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解析：本题为推断题。划线词在第五段，本段解释现象的原因。根据第五</a:t>
            </a:r>
            <a:r>
              <a:rPr lang="zh-CN" altLang="en-US" sz="1400" dirty="0" smtClean="0">
                <a:ea typeface="微软雅黑" pitchFamily="34" charset="-122"/>
                <a:sym typeface="+mn-ea"/>
              </a:rPr>
              <a:t>段第二句</a:t>
            </a:r>
            <a:r>
              <a:rPr lang="en-US" altLang="zh-CN" sz="1400" dirty="0" smtClean="0">
                <a:ea typeface="微软雅黑" pitchFamily="34" charset="-122"/>
                <a:sym typeface="+mn-ea"/>
              </a:rPr>
              <a:t>such </a:t>
            </a:r>
            <a:r>
              <a:rPr lang="en-US" altLang="zh-CN" sz="1400" dirty="0">
                <a:ea typeface="微软雅黑" pitchFamily="34" charset="-122"/>
                <a:sym typeface="+mn-ea"/>
              </a:rPr>
              <a:t>judgments involve two separate and competing ways of thinking—one of these, a quick, natural “feeling,” and the other, careful deliberation about the greatest good for the greatest number. </a:t>
            </a:r>
            <a:r>
              <a:rPr lang="zh-CN" altLang="en-US" sz="1400" dirty="0">
                <a:ea typeface="微软雅黑" pitchFamily="34" charset="-122"/>
                <a:sym typeface="+mn-ea"/>
              </a:rPr>
              <a:t>可知，</a:t>
            </a:r>
            <a:r>
              <a:rPr lang="zh-CN" altLang="zh-CN" sz="1400" dirty="0">
                <a:ea typeface="微软雅黑" pitchFamily="34" charset="-122"/>
                <a:sym typeface="+mn-ea"/>
              </a:rPr>
              <a:t>这样的判断涉及两种独立的、相互竞争的思维方式</a:t>
            </a:r>
            <a:r>
              <a:rPr lang="en-US" altLang="zh-CN" sz="1400" dirty="0">
                <a:ea typeface="微软雅黑" pitchFamily="34" charset="-122"/>
                <a:sym typeface="+mn-ea"/>
              </a:rPr>
              <a:t>——</a:t>
            </a:r>
            <a:r>
              <a:rPr lang="zh-CN" altLang="zh-CN" sz="1400" dirty="0">
                <a:ea typeface="微软雅黑" pitchFamily="34" charset="-122"/>
                <a:sym typeface="+mn-ea"/>
              </a:rPr>
              <a:t>一种是快速、自然的</a:t>
            </a:r>
            <a:r>
              <a:rPr lang="en-US" altLang="zh-CN" sz="1400" dirty="0">
                <a:ea typeface="微软雅黑" pitchFamily="34" charset="-122"/>
                <a:sym typeface="+mn-ea"/>
              </a:rPr>
              <a:t>“</a:t>
            </a:r>
            <a:r>
              <a:rPr lang="zh-CN" altLang="zh-CN" sz="1400" dirty="0">
                <a:ea typeface="微软雅黑" pitchFamily="34" charset="-122"/>
                <a:sym typeface="+mn-ea"/>
              </a:rPr>
              <a:t>感觉</a:t>
            </a:r>
            <a:r>
              <a:rPr lang="en-US" altLang="zh-CN" sz="1400" dirty="0">
                <a:ea typeface="微软雅黑" pitchFamily="34" charset="-122"/>
                <a:sym typeface="+mn-ea"/>
              </a:rPr>
              <a:t>”</a:t>
            </a:r>
            <a:r>
              <a:rPr lang="zh-CN" altLang="zh-CN" sz="1400" dirty="0">
                <a:ea typeface="微软雅黑" pitchFamily="34" charset="-122"/>
                <a:sym typeface="+mn-ea"/>
              </a:rPr>
              <a:t>，</a:t>
            </a:r>
            <a:r>
              <a:rPr lang="zh-CN" altLang="en-US" sz="1400" dirty="0">
                <a:ea typeface="微软雅黑" pitchFamily="34" charset="-122"/>
                <a:sym typeface="+mn-ea"/>
              </a:rPr>
              <a:t>而另一种是仔</a:t>
            </a:r>
            <a:r>
              <a:rPr lang="zh-CN" altLang="en-US" sz="1400" dirty="0" smtClean="0">
                <a:ea typeface="微软雅黑" pitchFamily="34" charset="-122"/>
                <a:sym typeface="+mn-ea"/>
              </a:rPr>
              <a:t>细的</a:t>
            </a:r>
            <a:r>
              <a:rPr lang="en-US" altLang="zh-CN" sz="1400" dirty="0" smtClean="0">
                <a:ea typeface="微软雅黑" pitchFamily="34" charset="-122"/>
                <a:sym typeface="+mn-ea"/>
              </a:rPr>
              <a:t>…</a:t>
            </a:r>
            <a:r>
              <a:rPr lang="zh-CN" altLang="en-US" sz="1400" dirty="0">
                <a:ea typeface="微软雅黑" pitchFamily="34" charset="-122"/>
                <a:sym typeface="+mn-ea"/>
              </a:rPr>
              <a:t>关于大多数人的利益最大化。所以推测出，是仔细考虑，和</a:t>
            </a:r>
            <a:r>
              <a:rPr lang="en-US" altLang="zh-CN" sz="1400" dirty="0">
                <a:ea typeface="微软雅黑" pitchFamily="34" charset="-122"/>
                <a:sym typeface="+mn-ea"/>
              </a:rPr>
              <a:t>natural </a:t>
            </a:r>
            <a:r>
              <a:rPr lang="zh-CN" altLang="en-US" sz="1400" dirty="0">
                <a:ea typeface="微软雅黑" pitchFamily="34" charset="-122"/>
                <a:sym typeface="+mn-ea"/>
              </a:rPr>
              <a:t>“</a:t>
            </a:r>
            <a:r>
              <a:rPr lang="en-US" altLang="zh-CN" sz="1400" dirty="0">
                <a:ea typeface="微软雅黑" pitchFamily="34" charset="-122"/>
                <a:sym typeface="+mn-ea"/>
              </a:rPr>
              <a:t>feeling</a:t>
            </a:r>
            <a:r>
              <a:rPr lang="zh-CN" altLang="en-US" sz="1400" dirty="0">
                <a:ea typeface="微软雅黑" pitchFamily="34" charset="-122"/>
                <a:sym typeface="+mn-ea"/>
              </a:rPr>
              <a:t>”相对照。故正确答案</a:t>
            </a:r>
            <a:r>
              <a:rPr lang="zh-CN" altLang="en-US" sz="1400" dirty="0" smtClean="0">
                <a:ea typeface="微软雅黑" pitchFamily="34" charset="-122"/>
                <a:sym typeface="+mn-ea"/>
              </a:rPr>
              <a:t>是</a:t>
            </a:r>
            <a:r>
              <a:rPr lang="en-US" altLang="zh-CN" sz="1400" dirty="0" smtClean="0">
                <a:ea typeface="微软雅黑" pitchFamily="34" charset="-122"/>
                <a:sym typeface="+mn-ea"/>
              </a:rPr>
              <a:t>A</a:t>
            </a:r>
            <a:r>
              <a:rPr lang="zh-CN" altLang="en-US" sz="1400" dirty="0" smtClean="0">
                <a:ea typeface="微软雅黑" pitchFamily="34" charset="-122"/>
                <a:sym typeface="+mn-ea"/>
              </a:rPr>
              <a:t>选</a:t>
            </a:r>
            <a:r>
              <a:rPr lang="zh-CN" altLang="en-US" sz="1400" dirty="0">
                <a:ea typeface="微软雅黑" pitchFamily="34" charset="-122"/>
                <a:sym typeface="+mn-ea"/>
              </a:rPr>
              <a:t>项。</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
        <p:nvSpPr>
          <p:cNvPr id="56329" name="标题 18"/>
          <p:cNvSpPr>
            <a:spLocks/>
          </p:cNvSpPr>
          <p:nvPr/>
        </p:nvSpPr>
        <p:spPr bwMode="auto">
          <a:xfrm>
            <a:off x="1003300" y="716139"/>
            <a:ext cx="8140700" cy="539750"/>
          </a:xfrm>
          <a:prstGeom prst="rect">
            <a:avLst/>
          </a:prstGeom>
          <a:noFill/>
          <a:ln w="9525">
            <a:noFill/>
            <a:miter lim="800000"/>
            <a:headEnd/>
            <a:tailEnd/>
          </a:ln>
        </p:spPr>
        <p:txBody>
          <a:bodyPr lIns="76200" tIns="28575" rIns="57150" bIns="28575" anchor="ctr"/>
          <a:lstStyle/>
          <a:p>
            <a:pPr defTabSz="685800"/>
            <a:r>
              <a:rPr lang="zh-CN" altLang="en-US" sz="1900" dirty="0" smtClean="0">
                <a:solidFill>
                  <a:schemeClr val="tx1"/>
                </a:solidFill>
                <a:ea typeface="微软雅黑" pitchFamily="34" charset="-122"/>
                <a:sym typeface="+mn-ea"/>
              </a:rPr>
              <a:t>推断题</a:t>
            </a:r>
            <a:r>
              <a:rPr lang="en-US" altLang="zh-CN" sz="1900" dirty="0" smtClean="0">
                <a:solidFill>
                  <a:schemeClr val="tx1"/>
                </a:solidFill>
                <a:ea typeface="微软雅黑" pitchFamily="34" charset="-122"/>
                <a:sym typeface="+mn-ea"/>
              </a:rPr>
              <a:t>----</a:t>
            </a:r>
            <a:r>
              <a:rPr lang="zh-CN" altLang="en-US" sz="1900" dirty="0" smtClean="0">
                <a:solidFill>
                  <a:schemeClr val="tx1"/>
                </a:solidFill>
                <a:ea typeface="微软雅黑" pitchFamily="34" charset="-122"/>
                <a:sym typeface="+mn-ea"/>
              </a:rPr>
              <a:t>精读划线词所在的段落，从段落大意、划线词上下去推测词义。</a:t>
            </a:r>
            <a:endParaRPr lang="zh-CN" altLang="en-US" sz="1900" dirty="0">
              <a:solidFill>
                <a:schemeClr val="tx1"/>
              </a:solidFill>
              <a:ea typeface="微软雅黑"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26625" name="Rectangle 1"/>
          <p:cNvSpPr>
            <a:spLocks noChangeArrowheads="1"/>
          </p:cNvSpPr>
          <p:nvPr/>
        </p:nvSpPr>
        <p:spPr bwMode="auto">
          <a:xfrm>
            <a:off x="625476" y="1122211"/>
            <a:ext cx="4030663" cy="2759730"/>
          </a:xfrm>
          <a:prstGeom prst="rect">
            <a:avLst/>
          </a:prstGeom>
          <a:noFill/>
          <a:ln w="9525">
            <a:noFill/>
            <a:miter lim="800000"/>
            <a:headEnd/>
            <a:tailEnd/>
          </a:ln>
          <a:effectLst/>
        </p:spPr>
        <p:txBody>
          <a:bodyPr anchor="ctr">
            <a:spAutoFit/>
          </a:bodyPr>
          <a:lstStyle/>
          <a:p>
            <a:pPr algn="just">
              <a:lnSpc>
                <a:spcPts val="1600"/>
              </a:lnSpc>
              <a:spcAft>
                <a:spcPts val="0"/>
              </a:spcAft>
              <a:defRPr/>
            </a:pPr>
            <a:r>
              <a:rPr lang="en-US" altLang="zh-CN" kern="100" dirty="0">
                <a:latin typeface="Times New Roman"/>
                <a:ea typeface="宋体"/>
              </a:rPr>
              <a:t>    </a:t>
            </a:r>
            <a:r>
              <a:rPr lang="en-US" altLang="zh-CN" kern="100" dirty="0" smtClean="0">
                <a:latin typeface="Times New Roman"/>
                <a:ea typeface="宋体"/>
              </a:rPr>
              <a:t>  Smile</a:t>
            </a:r>
            <a:r>
              <a:rPr lang="en-US" altLang="zh-CN" kern="100" dirty="0">
                <a:latin typeface="Times New Roman"/>
                <a:ea typeface="宋体"/>
              </a:rPr>
              <a:t>! It makes everyone in the room feel better because they, consciously or </a:t>
            </a:r>
            <a:r>
              <a:rPr lang="en-US" altLang="zh-CN" kern="100" dirty="0">
                <a:solidFill>
                  <a:schemeClr val="tx1"/>
                </a:solidFill>
                <a:latin typeface="Times New Roman"/>
                <a:ea typeface="宋体"/>
              </a:rPr>
              <a:t>unconsciously, are smiling with you. </a:t>
            </a:r>
            <a:r>
              <a:rPr lang="en-US" altLang="zh-CN" b="1" kern="100" dirty="0">
                <a:solidFill>
                  <a:srgbClr val="FF0000"/>
                </a:solidFill>
                <a:latin typeface="Times New Roman"/>
                <a:ea typeface="宋体"/>
              </a:rPr>
              <a:t>Growing evidence</a:t>
            </a:r>
            <a:r>
              <a:rPr lang="en-US" altLang="zh-CN" kern="100" dirty="0">
                <a:solidFill>
                  <a:srgbClr val="FF0000"/>
                </a:solidFill>
                <a:latin typeface="Times New Roman"/>
                <a:ea typeface="宋体"/>
              </a:rPr>
              <a:t> </a:t>
            </a:r>
            <a:r>
              <a:rPr lang="en-US" altLang="zh-CN" b="1" kern="100" dirty="0">
                <a:solidFill>
                  <a:srgbClr val="FF0000"/>
                </a:solidFill>
                <a:latin typeface="Times New Roman"/>
                <a:ea typeface="宋体"/>
              </a:rPr>
              <a:t>shows</a:t>
            </a:r>
            <a:r>
              <a:rPr lang="en-US" altLang="zh-CN" kern="100" dirty="0">
                <a:solidFill>
                  <a:srgbClr val="FF0000"/>
                </a:solidFill>
                <a:latin typeface="Times New Roman"/>
                <a:ea typeface="宋体"/>
              </a:rPr>
              <a:t> </a:t>
            </a:r>
            <a:r>
              <a:rPr lang="en-US" altLang="zh-CN" b="1" kern="100" dirty="0">
                <a:solidFill>
                  <a:srgbClr val="0033CC"/>
                </a:solidFill>
                <a:latin typeface="Times New Roman"/>
                <a:ea typeface="宋体"/>
              </a:rPr>
              <a:t>that an instinct for facial mimicry(</a:t>
            </a:r>
            <a:r>
              <a:rPr lang="zh-CN" altLang="zh-CN" b="1" kern="100" dirty="0">
                <a:solidFill>
                  <a:srgbClr val="0033CC"/>
                </a:solidFill>
                <a:latin typeface="Times New Roman"/>
                <a:ea typeface="宋体"/>
              </a:rPr>
              <a:t>模仿</a:t>
            </a:r>
            <a:r>
              <a:rPr lang="en-US" altLang="zh-CN" b="1" kern="100" dirty="0">
                <a:solidFill>
                  <a:srgbClr val="0033CC"/>
                </a:solidFill>
                <a:latin typeface="Times New Roman"/>
                <a:ea typeface="宋体"/>
              </a:rPr>
              <a:t>) allows us to empathize with and even experience other people’s feelings. </a:t>
            </a:r>
            <a:r>
              <a:rPr lang="en-US" altLang="zh-CN" kern="100" dirty="0">
                <a:latin typeface="Times New Roman"/>
                <a:ea typeface="宋体"/>
              </a:rPr>
              <a:t>If we can’t mirror another person’s face, it limits our ability to read and properly react to their expressions. A review of this emotional mirroring appears on February 11 in</a:t>
            </a:r>
            <a:r>
              <a:rPr lang="en-US" altLang="zh-CN" kern="100" dirty="0">
                <a:solidFill>
                  <a:srgbClr val="FF0000"/>
                </a:solidFill>
                <a:latin typeface="Times New Roman"/>
                <a:ea typeface="宋体"/>
              </a:rPr>
              <a:t> </a:t>
            </a:r>
            <a:r>
              <a:rPr lang="en-US" altLang="zh-CN" i="1" kern="100" dirty="0">
                <a:latin typeface="Times New Roman"/>
                <a:ea typeface="宋体"/>
              </a:rPr>
              <a:t>Trends in Cognitive Sciences</a:t>
            </a:r>
            <a:r>
              <a:rPr lang="en-US" altLang="zh-CN" kern="100" dirty="0">
                <a:latin typeface="Times New Roman"/>
                <a:ea typeface="宋体"/>
              </a:rPr>
              <a:t>.</a:t>
            </a:r>
            <a:endParaRPr lang="zh-CN" altLang="zh-CN" kern="100" dirty="0">
              <a:latin typeface="Times New Roman"/>
              <a:ea typeface="宋体"/>
            </a:endParaRPr>
          </a:p>
        </p:txBody>
      </p:sp>
      <p:sp>
        <p:nvSpPr>
          <p:cNvPr id="7" name="文本框 3"/>
          <p:cNvSpPr txBox="1"/>
          <p:nvPr/>
        </p:nvSpPr>
        <p:spPr>
          <a:xfrm>
            <a:off x="5381626" y="1183571"/>
            <a:ext cx="2962275" cy="92333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defRPr/>
            </a:pPr>
            <a:r>
              <a:rPr lang="zh-CN" altLang="zh-CN" dirty="0">
                <a:solidFill>
                  <a:srgbClr val="000000"/>
                </a:solidFill>
                <a:latin typeface="宋体" charset="-122"/>
                <a:ea typeface="宋体" charset="-122"/>
              </a:rPr>
              <a:t>面部模仿的本能让我们能够移情，甚至能体验他人的感受。</a:t>
            </a:r>
            <a:endParaRPr lang="zh-CN" altLang="en-US" dirty="0">
              <a:solidFill>
                <a:srgbClr val="000000"/>
              </a:solidFill>
              <a:latin typeface="宋体" charset="-122"/>
              <a:ea typeface="宋体" charset="-122"/>
            </a:endParaRPr>
          </a:p>
        </p:txBody>
      </p:sp>
      <p:sp>
        <p:nvSpPr>
          <p:cNvPr id="58375" name="文本框 3"/>
          <p:cNvSpPr txBox="1">
            <a:spLocks noChangeArrowheads="1"/>
          </p:cNvSpPr>
          <p:nvPr/>
        </p:nvSpPr>
        <p:spPr bwMode="auto">
          <a:xfrm>
            <a:off x="5376864" y="2536473"/>
            <a:ext cx="2986087" cy="1077218"/>
          </a:xfrm>
          <a:prstGeom prst="rect">
            <a:avLst/>
          </a:prstGeom>
          <a:noFill/>
          <a:ln w="12700">
            <a:noFill/>
            <a:miter lim="800000"/>
            <a:headEnd/>
            <a:tailEnd/>
          </a:ln>
        </p:spPr>
        <p:txBody>
          <a:bodyPr>
            <a:spAutoFit/>
          </a:bodyPr>
          <a:lstStyle/>
          <a:p>
            <a:pPr hangingPunct="0"/>
            <a:r>
              <a:rPr lang="zh-CN" altLang="en-US" sz="1600" b="1" dirty="0">
                <a:solidFill>
                  <a:srgbClr val="FF0000"/>
                </a:solidFill>
                <a:latin typeface="Times New Roman" pitchFamily="18" charset="0"/>
                <a:cs typeface="Times New Roman" pitchFamily="18" charset="0"/>
              </a:rPr>
              <a:t>阅读技巧：第一段用</a:t>
            </a:r>
            <a:r>
              <a:rPr lang="en-US" altLang="zh-CN" sz="1600" b="1" dirty="0">
                <a:solidFill>
                  <a:srgbClr val="FF0000"/>
                </a:solidFill>
                <a:latin typeface="Times New Roman" pitchFamily="18" charset="0"/>
                <a:cs typeface="Times New Roman" pitchFamily="18" charset="0"/>
              </a:rPr>
              <a:t>Growing evidence shows</a:t>
            </a:r>
            <a:r>
              <a:rPr lang="zh-CN" altLang="en-US" sz="1600" b="1" dirty="0">
                <a:solidFill>
                  <a:srgbClr val="FF0000"/>
                </a:solidFill>
                <a:latin typeface="Times New Roman" pitchFamily="18" charset="0"/>
                <a:cs typeface="Times New Roman" pitchFamily="18" charset="0"/>
              </a:rPr>
              <a:t>引出说明对象，说明作者要表达的内容是有很多证据来支撑的。</a:t>
            </a:r>
          </a:p>
        </p:txBody>
      </p:sp>
      <p:sp>
        <p:nvSpPr>
          <p:cNvPr id="58376"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10"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海淀一模</a:t>
            </a:r>
            <a:endParaRPr lang="en-US" altLang="zh-CN" b="1"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27753" y="-19126"/>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59397" name="Rectangle 1"/>
          <p:cNvSpPr>
            <a:spLocks noChangeArrowheads="1"/>
          </p:cNvSpPr>
          <p:nvPr/>
        </p:nvSpPr>
        <p:spPr bwMode="auto">
          <a:xfrm>
            <a:off x="829732" y="430815"/>
            <a:ext cx="5164667" cy="4493538"/>
          </a:xfrm>
          <a:prstGeom prst="rect">
            <a:avLst/>
          </a:prstGeom>
          <a:noFill/>
          <a:ln w="9525">
            <a:noFill/>
            <a:miter lim="800000"/>
            <a:headEnd/>
            <a:tailEnd/>
          </a:ln>
        </p:spPr>
        <p:txBody>
          <a:bodyPr wrap="square" anchor="ctr">
            <a:spAutoFit/>
          </a:bodyPr>
          <a:lstStyle/>
          <a:p>
            <a:pPr algn="just"/>
            <a:r>
              <a:rPr lang="en-US" altLang="zh-CN" sz="1100" b="1" dirty="0">
                <a:solidFill>
                  <a:srgbClr val="FF0000"/>
                </a:solidFill>
                <a:latin typeface="Times New Roman" pitchFamily="18" charset="0"/>
                <a:cs typeface="Times New Roman" pitchFamily="18" charset="0"/>
              </a:rPr>
              <a:t>      In their paper</a:t>
            </a:r>
            <a:r>
              <a:rPr lang="en-US" altLang="zh-CN" sz="1100" dirty="0">
                <a:latin typeface="Times New Roman" pitchFamily="18" charset="0"/>
                <a:cs typeface="Times New Roman" pitchFamily="18" charset="0"/>
              </a:rPr>
              <a:t>, Paula </a:t>
            </a:r>
            <a:r>
              <a:rPr lang="en-US" altLang="zh-CN" sz="1100" dirty="0" err="1">
                <a:latin typeface="Times New Roman" pitchFamily="18" charset="0"/>
                <a:cs typeface="Times New Roman" pitchFamily="18" charset="0"/>
              </a:rPr>
              <a:t>Niedenthal</a:t>
            </a:r>
            <a:r>
              <a:rPr lang="en-US" altLang="zh-CN" sz="1100" dirty="0">
                <a:latin typeface="Times New Roman" pitchFamily="18" charset="0"/>
                <a:cs typeface="Times New Roman" pitchFamily="18" charset="0"/>
              </a:rPr>
              <a:t> and Adrienne Wood, social psychologists at the University of Wisconsin, describe how people in social situations copy others’ facial expressions to create emotional responses in themselves. For example, if you’re with a friend who looks sad, you might “try on” that sad face yourself without realizing you’re doing so. In “trying on” your friend’s expression, it helps you to recognize what they’re feeling by associating it with times in the past when you made that expression. Humans get this emotional meaning from facial expressions in a matter of only a few hundred milliseconds.</a:t>
            </a:r>
          </a:p>
          <a:p>
            <a:pPr algn="just"/>
            <a:r>
              <a:rPr lang="en-US" altLang="zh-CN" sz="1100" dirty="0">
                <a:latin typeface="Times New Roman" pitchFamily="18" charset="0"/>
                <a:cs typeface="Times New Roman" pitchFamily="18" charset="0"/>
              </a:rPr>
              <a:t>     </a:t>
            </a:r>
            <a:r>
              <a:rPr lang="en-US" altLang="zh-CN" sz="1100" b="1" dirty="0">
                <a:solidFill>
                  <a:srgbClr val="FF0000"/>
                </a:solidFill>
                <a:latin typeface="Times New Roman" pitchFamily="18" charset="0"/>
                <a:cs typeface="Times New Roman" pitchFamily="18" charset="0"/>
              </a:rPr>
              <a:t> “</a:t>
            </a:r>
            <a:r>
              <a:rPr lang="en-US" altLang="zh-CN" sz="1100" dirty="0">
                <a:latin typeface="Times New Roman" pitchFamily="18" charset="0"/>
                <a:cs typeface="Times New Roman" pitchFamily="18" charset="0"/>
              </a:rPr>
              <a:t>You reflect on your emotional feelings and then you generate some sort of recognition judgment, and the most important thing that results in is that you take the appropriate action—you approach the person or you avoid the person,</a:t>
            </a:r>
            <a:r>
              <a:rPr lang="en-US" altLang="zh-CN" sz="1100" b="1" dirty="0">
                <a:solidFill>
                  <a:srgbClr val="FF0000"/>
                </a:solidFill>
                <a:latin typeface="Times New Roman" pitchFamily="18" charset="0"/>
                <a:cs typeface="Times New Roman" pitchFamily="18" charset="0"/>
              </a:rPr>
              <a:t>”</a:t>
            </a:r>
            <a:r>
              <a:rPr lang="en-US" altLang="zh-CN" sz="1100" dirty="0">
                <a:latin typeface="Times New Roman" pitchFamily="18" charset="0"/>
                <a:cs typeface="Times New Roman" pitchFamily="18" charset="0"/>
              </a:rPr>
              <a:t> </a:t>
            </a:r>
            <a:r>
              <a:rPr lang="en-US" altLang="zh-CN" sz="1100" dirty="0" err="1">
                <a:latin typeface="Times New Roman" pitchFamily="18" charset="0"/>
                <a:cs typeface="Times New Roman" pitchFamily="18" charset="0"/>
              </a:rPr>
              <a:t>Niedenthal</a:t>
            </a:r>
            <a:r>
              <a:rPr lang="en-US" altLang="zh-CN" sz="1100" dirty="0">
                <a:latin typeface="Times New Roman" pitchFamily="18" charset="0"/>
                <a:cs typeface="Times New Roman" pitchFamily="18" charset="0"/>
              </a:rPr>
              <a:t> says. </a:t>
            </a:r>
            <a:r>
              <a:rPr lang="en-US" altLang="zh-CN" sz="1100" b="1" dirty="0">
                <a:solidFill>
                  <a:srgbClr val="FF0000"/>
                </a:solidFill>
                <a:latin typeface="Times New Roman" pitchFamily="18" charset="0"/>
                <a:cs typeface="Times New Roman" pitchFamily="18" charset="0"/>
              </a:rPr>
              <a:t>“</a:t>
            </a:r>
            <a:r>
              <a:rPr lang="en-US" altLang="zh-CN" sz="1100" dirty="0">
                <a:latin typeface="Times New Roman" pitchFamily="18" charset="0"/>
                <a:cs typeface="Times New Roman" pitchFamily="18" charset="0"/>
              </a:rPr>
              <a:t>Your own emotional reaction to the face changes your perception of how you see the face in such a way that provides you with more information about what it means.</a:t>
            </a:r>
            <a:r>
              <a:rPr lang="en-US" altLang="zh-CN" sz="1100" b="1" dirty="0">
                <a:solidFill>
                  <a:srgbClr val="FF0000"/>
                </a:solidFill>
                <a:latin typeface="Times New Roman" pitchFamily="18" charset="0"/>
                <a:cs typeface="Times New Roman" pitchFamily="18" charset="0"/>
              </a:rPr>
              <a:t>”</a:t>
            </a:r>
            <a:endParaRPr lang="zh-CN" altLang="zh-CN" sz="1100" b="1" dirty="0">
              <a:solidFill>
                <a:srgbClr val="FF0000"/>
              </a:solidFill>
              <a:latin typeface="Times New Roman" pitchFamily="18" charset="0"/>
              <a:cs typeface="Times New Roman" pitchFamily="18" charset="0"/>
            </a:endParaRPr>
          </a:p>
          <a:p>
            <a:pPr algn="just"/>
            <a:r>
              <a:rPr lang="en-US" altLang="zh-CN" sz="1100" b="1" dirty="0">
                <a:solidFill>
                  <a:srgbClr val="FF0000"/>
                </a:solidFill>
                <a:latin typeface="Times New Roman" pitchFamily="18" charset="0"/>
                <a:cs typeface="Times New Roman" pitchFamily="18" charset="0"/>
              </a:rPr>
              <a:t>      A person’s ability to recognize and “share” others’ emotions can be prevented when they can’t mimic faces. </a:t>
            </a:r>
            <a:r>
              <a:rPr lang="en-US" altLang="zh-CN" sz="1100" dirty="0">
                <a:latin typeface="Times New Roman" pitchFamily="18" charset="0"/>
                <a:cs typeface="Times New Roman" pitchFamily="18" charset="0"/>
              </a:rPr>
              <a:t>This is a common complaint for people with motor diseases, like facial paralysis(</a:t>
            </a:r>
            <a:r>
              <a:rPr lang="zh-CN" altLang="zh-CN" sz="1100" dirty="0">
                <a:latin typeface="Times New Roman" pitchFamily="18" charset="0"/>
                <a:cs typeface="Times New Roman" pitchFamily="18" charset="0"/>
              </a:rPr>
              <a:t>瘫痪</a:t>
            </a:r>
            <a:r>
              <a:rPr lang="en-US" altLang="zh-CN" sz="1100" dirty="0">
                <a:latin typeface="Times New Roman" pitchFamily="18" charset="0"/>
                <a:cs typeface="Times New Roman" pitchFamily="18" charset="0"/>
              </a:rPr>
              <a:t>) from a stroke, or even due to nerve damage from plastic surgery. </a:t>
            </a:r>
            <a:r>
              <a:rPr lang="en-US" altLang="zh-CN" sz="1100" dirty="0" err="1">
                <a:latin typeface="Times New Roman" pitchFamily="18" charset="0"/>
                <a:cs typeface="Times New Roman" pitchFamily="18" charset="0"/>
              </a:rPr>
              <a:t>Niedenthal</a:t>
            </a:r>
            <a:r>
              <a:rPr lang="en-US" altLang="zh-CN" sz="1100" dirty="0">
                <a:latin typeface="Times New Roman" pitchFamily="18" charset="0"/>
                <a:cs typeface="Times New Roman" pitchFamily="18" charset="0"/>
              </a:rPr>
              <a:t> notes that the same would not be true for people who suffer from paralysis from birth, because if you’ve never had the ability to mimic facial expressions, you will have developed compensatory ways of interpreting emotions.</a:t>
            </a:r>
            <a:endParaRPr lang="zh-CN" altLang="zh-CN" sz="1100" dirty="0">
              <a:latin typeface="Times New Roman" pitchFamily="18" charset="0"/>
              <a:cs typeface="Times New Roman" pitchFamily="18" charset="0"/>
            </a:endParaRPr>
          </a:p>
          <a:p>
            <a:pPr algn="just"/>
            <a:r>
              <a:rPr lang="en-US" altLang="zh-CN" sz="1100" b="1" dirty="0">
                <a:solidFill>
                  <a:srgbClr val="FF0000"/>
                </a:solidFill>
                <a:latin typeface="Times New Roman" pitchFamily="18" charset="0"/>
                <a:cs typeface="Times New Roman" pitchFamily="18" charset="0"/>
              </a:rPr>
              <a:t>      People with social disorders associated with mimicry or emotion-recognition damage, like autism(</a:t>
            </a:r>
            <a:r>
              <a:rPr lang="zh-CN" altLang="zh-CN" sz="1100" b="1" dirty="0">
                <a:solidFill>
                  <a:srgbClr val="FF0000"/>
                </a:solidFill>
                <a:latin typeface="Times New Roman" pitchFamily="18" charset="0"/>
                <a:cs typeface="Times New Roman" pitchFamily="18" charset="0"/>
              </a:rPr>
              <a:t>自闭症</a:t>
            </a:r>
            <a:r>
              <a:rPr lang="en-US" altLang="zh-CN" sz="1100" b="1" dirty="0">
                <a:solidFill>
                  <a:srgbClr val="FF0000"/>
                </a:solidFill>
                <a:latin typeface="Times New Roman" pitchFamily="18" charset="0"/>
                <a:cs typeface="Times New Roman" pitchFamily="18" charset="0"/>
              </a:rPr>
              <a:t>), can experience similar challenges. </a:t>
            </a:r>
            <a:r>
              <a:rPr lang="en-US" altLang="zh-CN" sz="1100" dirty="0">
                <a:latin typeface="Times New Roman" pitchFamily="18" charset="0"/>
                <a:cs typeface="Times New Roman" pitchFamily="18" charset="0"/>
              </a:rPr>
              <a:t>“There are some symptoms in autism where lack of facial mimicry may in part be due to limitation of eye contact,” </a:t>
            </a:r>
            <a:r>
              <a:rPr lang="en-US" altLang="zh-CN" sz="1100" dirty="0" err="1">
                <a:latin typeface="Times New Roman" pitchFamily="18" charset="0"/>
                <a:cs typeface="Times New Roman" pitchFamily="18" charset="0"/>
              </a:rPr>
              <a:t>Niedenthal</a:t>
            </a:r>
            <a:r>
              <a:rPr lang="en-US" altLang="zh-CN" sz="1100" dirty="0">
                <a:latin typeface="Times New Roman" pitchFamily="18" charset="0"/>
                <a:cs typeface="Times New Roman" pitchFamily="18" charset="0"/>
              </a:rPr>
              <a:t> says.</a:t>
            </a:r>
            <a:endParaRPr lang="zh-CN" altLang="zh-CN" sz="1100" dirty="0">
              <a:latin typeface="Times New Roman" pitchFamily="18" charset="0"/>
              <a:cs typeface="Times New Roman" pitchFamily="18" charset="0"/>
            </a:endParaRPr>
          </a:p>
          <a:p>
            <a:pPr algn="just"/>
            <a:r>
              <a:rPr lang="en-US" altLang="zh-CN" sz="1100" dirty="0">
                <a:latin typeface="Times New Roman" pitchFamily="18" charset="0"/>
                <a:cs typeface="Times New Roman" pitchFamily="18" charset="0"/>
              </a:rPr>
              <a:t>      </a:t>
            </a:r>
            <a:r>
              <a:rPr lang="en-US" altLang="zh-CN" sz="1100" dirty="0" err="1">
                <a:latin typeface="Times New Roman" pitchFamily="18" charset="0"/>
                <a:cs typeface="Times New Roman" pitchFamily="18" charset="0"/>
              </a:rPr>
              <a:t>Niedenthal</a:t>
            </a:r>
            <a:r>
              <a:rPr lang="en-US" altLang="zh-CN" sz="1100" dirty="0">
                <a:latin typeface="Times New Roman" pitchFamily="18" charset="0"/>
                <a:cs typeface="Times New Roman" pitchFamily="18" charset="0"/>
              </a:rPr>
              <a:t> </a:t>
            </a:r>
            <a:r>
              <a:rPr lang="en-US" altLang="zh-CN" sz="1100" b="1" dirty="0">
                <a:solidFill>
                  <a:srgbClr val="FF0000"/>
                </a:solidFill>
                <a:latin typeface="Times New Roman" pitchFamily="18" charset="0"/>
                <a:cs typeface="Times New Roman" pitchFamily="18" charset="0"/>
              </a:rPr>
              <a:t>next wants to explore </a:t>
            </a:r>
            <a:r>
              <a:rPr lang="en-US" altLang="zh-CN" sz="1100" dirty="0">
                <a:latin typeface="Times New Roman" pitchFamily="18" charset="0"/>
                <a:cs typeface="Times New Roman" pitchFamily="18" charset="0"/>
              </a:rPr>
              <a:t>what part in the brain is functioning to help with facial expression recognition. A better understanding of that part, she says, will give us a better idea of how to treat related disorders. </a:t>
            </a:r>
            <a:endParaRPr lang="en-US" altLang="zh-CN" sz="1100" dirty="0">
              <a:solidFill>
                <a:schemeClr val="tx1"/>
              </a:solidFill>
              <a:latin typeface="Times New Roman" pitchFamily="18" charset="0"/>
              <a:cs typeface="Times New Roman" pitchFamily="18" charset="0"/>
            </a:endParaRPr>
          </a:p>
        </p:txBody>
      </p:sp>
      <p:sp>
        <p:nvSpPr>
          <p:cNvPr id="8" name="文本框 3"/>
          <p:cNvSpPr txBox="1"/>
          <p:nvPr/>
        </p:nvSpPr>
        <p:spPr>
          <a:xfrm>
            <a:off x="6316663" y="855487"/>
            <a:ext cx="2616200" cy="107721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Para.2&amp;3: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解释原因</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Para.4&amp;5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不能面部模仿的群体所面临的挑战</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Para.6:</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未来研究方向</a:t>
            </a:r>
          </a:p>
        </p:txBody>
      </p:sp>
      <p:sp>
        <p:nvSpPr>
          <p:cNvPr id="59399" name="文本框 3"/>
          <p:cNvSpPr txBox="1">
            <a:spLocks noChangeArrowheads="1"/>
          </p:cNvSpPr>
          <p:nvPr/>
        </p:nvSpPr>
        <p:spPr bwMode="auto">
          <a:xfrm>
            <a:off x="6207126" y="2218973"/>
            <a:ext cx="2936875" cy="2092881"/>
          </a:xfrm>
          <a:prstGeom prst="rect">
            <a:avLst/>
          </a:prstGeom>
          <a:noFill/>
          <a:ln w="12700">
            <a:noFill/>
            <a:miter lim="800000"/>
            <a:headEnd/>
            <a:tailEnd/>
          </a:ln>
        </p:spPr>
        <p:txBody>
          <a:bodyPr>
            <a:spAutoFit/>
          </a:bodyPr>
          <a:lstStyle/>
          <a:p>
            <a:pPr hangingPunct="0"/>
            <a:r>
              <a:rPr lang="zh-CN" altLang="en-US" sz="1300" b="1" dirty="0">
                <a:solidFill>
                  <a:srgbClr val="FF0000"/>
                </a:solidFill>
                <a:latin typeface="Times New Roman" pitchFamily="18" charset="0"/>
                <a:cs typeface="Times New Roman" pitchFamily="18" charset="0"/>
              </a:rPr>
              <a:t>阅读技巧：第二段的</a:t>
            </a:r>
            <a:r>
              <a:rPr lang="en-US" altLang="zh-CN" sz="1300" b="1" dirty="0">
                <a:solidFill>
                  <a:srgbClr val="FF0000"/>
                </a:solidFill>
                <a:latin typeface="Times New Roman" pitchFamily="18" charset="0"/>
                <a:cs typeface="Times New Roman" pitchFamily="18" charset="0"/>
              </a:rPr>
              <a:t>In their paper</a:t>
            </a:r>
            <a:r>
              <a:rPr lang="zh-CN" altLang="en-US" sz="1300" b="1" dirty="0">
                <a:solidFill>
                  <a:srgbClr val="FF0000"/>
                </a:solidFill>
                <a:latin typeface="Times New Roman" pitchFamily="18" charset="0"/>
                <a:cs typeface="Times New Roman" pitchFamily="18" charset="0"/>
              </a:rPr>
              <a:t>和第三段的双引号表</a:t>
            </a:r>
            <a:r>
              <a:rPr lang="zh-CN" altLang="en-US" sz="1300" b="1" dirty="0" smtClean="0">
                <a:solidFill>
                  <a:srgbClr val="FF0000"/>
                </a:solidFill>
                <a:latin typeface="Times New Roman" pitchFamily="18" charset="0"/>
                <a:cs typeface="Times New Roman" pitchFamily="18" charset="0"/>
              </a:rPr>
              <a:t>明，作</a:t>
            </a:r>
            <a:r>
              <a:rPr lang="zh-CN" altLang="en-US" sz="1300" b="1" dirty="0">
                <a:solidFill>
                  <a:srgbClr val="FF0000"/>
                </a:solidFill>
                <a:latin typeface="Times New Roman" pitchFamily="18" charset="0"/>
                <a:cs typeface="Times New Roman" pitchFamily="18" charset="0"/>
              </a:rPr>
              <a:t>者在引用专业论文进行说明，进一步解释说明对象的原因。第四段和第五段的第一句都是主旨句。关键句</a:t>
            </a:r>
            <a:r>
              <a:rPr lang="en-US" altLang="zh-CN" sz="1300" b="1" dirty="0">
                <a:solidFill>
                  <a:srgbClr val="FF0000"/>
                </a:solidFill>
                <a:latin typeface="Times New Roman" pitchFamily="18" charset="0"/>
                <a:cs typeface="Times New Roman" pitchFamily="18" charset="0"/>
              </a:rPr>
              <a:t>…can be prevented when they can’t mimic faces</a:t>
            </a:r>
            <a:r>
              <a:rPr lang="zh-CN" altLang="en-US" sz="1300" b="1" dirty="0">
                <a:solidFill>
                  <a:srgbClr val="FF0000"/>
                </a:solidFill>
                <a:latin typeface="Times New Roman" pitchFamily="18" charset="0"/>
                <a:cs typeface="Times New Roman" pitchFamily="18" charset="0"/>
              </a:rPr>
              <a:t>和</a:t>
            </a:r>
            <a:r>
              <a:rPr lang="en-US" altLang="zh-CN" sz="1300" b="1" dirty="0">
                <a:solidFill>
                  <a:srgbClr val="FF0000"/>
                </a:solidFill>
                <a:latin typeface="Times New Roman" pitchFamily="18" charset="0"/>
                <a:cs typeface="Times New Roman" pitchFamily="18" charset="0"/>
              </a:rPr>
              <a:t>can experience similar challenges</a:t>
            </a:r>
            <a:r>
              <a:rPr lang="zh-CN" altLang="en-US" sz="1300" b="1" dirty="0">
                <a:solidFill>
                  <a:srgbClr val="FF0000"/>
                </a:solidFill>
                <a:latin typeface="Times New Roman" pitchFamily="18" charset="0"/>
                <a:cs typeface="Times New Roman" pitchFamily="18" charset="0"/>
              </a:rPr>
              <a:t>说</a:t>
            </a:r>
            <a:r>
              <a:rPr lang="zh-CN" altLang="en-US" sz="1300" b="1" dirty="0" smtClean="0">
                <a:solidFill>
                  <a:srgbClr val="FF0000"/>
                </a:solidFill>
                <a:latin typeface="Times New Roman" pitchFamily="18" charset="0"/>
                <a:cs typeface="Times New Roman" pitchFamily="18" charset="0"/>
              </a:rPr>
              <a:t>明，这</a:t>
            </a:r>
            <a:r>
              <a:rPr lang="zh-CN" altLang="en-US" sz="1300" b="1" dirty="0">
                <a:solidFill>
                  <a:srgbClr val="FF0000"/>
                </a:solidFill>
                <a:latin typeface="Times New Roman" pitchFamily="18" charset="0"/>
                <a:cs typeface="Times New Roman" pitchFamily="18" charset="0"/>
              </a:rPr>
              <a:t>两段关于不能面部模仿的群体所面临的挑战。第六段</a:t>
            </a:r>
            <a:r>
              <a:rPr lang="en-US" altLang="zh-CN" sz="1300" b="1" dirty="0">
                <a:solidFill>
                  <a:srgbClr val="FF0000"/>
                </a:solidFill>
                <a:latin typeface="Times New Roman" pitchFamily="18" charset="0"/>
                <a:cs typeface="Times New Roman" pitchFamily="18" charset="0"/>
              </a:rPr>
              <a:t> next wants to explore </a:t>
            </a:r>
            <a:r>
              <a:rPr lang="zh-CN" altLang="en-US" sz="1300" b="1" dirty="0">
                <a:solidFill>
                  <a:srgbClr val="FF0000"/>
                </a:solidFill>
                <a:latin typeface="Times New Roman" pitchFamily="18" charset="0"/>
                <a:cs typeface="Times New Roman" pitchFamily="18" charset="0"/>
              </a:rPr>
              <a:t>引出未来的研究方向。</a:t>
            </a:r>
          </a:p>
        </p:txBody>
      </p:sp>
      <p:sp>
        <p:nvSpPr>
          <p:cNvPr id="59400" name="矩形 15"/>
          <p:cNvSpPr>
            <a:spLocks noChangeArrowheads="1"/>
          </p:cNvSpPr>
          <p:nvPr/>
        </p:nvSpPr>
        <p:spPr bwMode="auto">
          <a:xfrm>
            <a:off x="6491288" y="0"/>
            <a:ext cx="1723549" cy="553998"/>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60421" name="矩形 9"/>
          <p:cNvSpPr>
            <a:spLocks noChangeArrowheads="1"/>
          </p:cNvSpPr>
          <p:nvPr/>
        </p:nvSpPr>
        <p:spPr bwMode="auto">
          <a:xfrm>
            <a:off x="2540531" y="0"/>
            <a:ext cx="37163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9" name="文本框 8"/>
          <p:cNvSpPr txBox="1">
            <a:spLocks noChangeArrowheads="1"/>
          </p:cNvSpPr>
          <p:nvPr/>
        </p:nvSpPr>
        <p:spPr bwMode="auto">
          <a:xfrm>
            <a:off x="0" y="1282348"/>
            <a:ext cx="9144000" cy="1323439"/>
          </a:xfrm>
          <a:prstGeom prst="rect">
            <a:avLst/>
          </a:prstGeom>
          <a:solidFill>
            <a:schemeClr val="accent1"/>
          </a:solidFill>
          <a:ln w="12700" algn="ctr">
            <a:solidFill>
              <a:srgbClr val="AE5A21"/>
            </a:solidFill>
            <a:miter lim="800000"/>
            <a:headEnd/>
            <a:tailEnd/>
          </a:ln>
        </p:spPr>
        <p:txBody>
          <a:bodyPr>
            <a:spAutoFit/>
          </a:bodyPr>
          <a:lstStyle/>
          <a:p>
            <a:pPr marL="342900" indent="-342900" algn="just"/>
            <a:r>
              <a:rPr lang="en-US" altLang="zh-CN" sz="1600">
                <a:solidFill>
                  <a:schemeClr val="bg1"/>
                </a:solidFill>
                <a:latin typeface="Times New Roman" pitchFamily="18" charset="0"/>
                <a:cs typeface="Times New Roman" pitchFamily="18" charset="0"/>
              </a:rPr>
              <a:t>43. We can know from </a:t>
            </a:r>
            <a:r>
              <a:rPr lang="en-US" altLang="zh-CN" sz="1600" b="1">
                <a:solidFill>
                  <a:srgbClr val="FF3300"/>
                </a:solidFill>
                <a:latin typeface="Times New Roman" pitchFamily="18" charset="0"/>
                <a:cs typeface="Times New Roman" pitchFamily="18" charset="0"/>
              </a:rPr>
              <a:t>Paragraph 4 and 5</a:t>
            </a:r>
            <a:r>
              <a:rPr lang="en-US" altLang="zh-CN" sz="1600">
                <a:solidFill>
                  <a:schemeClr val="bg1"/>
                </a:solidFill>
                <a:latin typeface="Times New Roman" pitchFamily="18" charset="0"/>
                <a:cs typeface="Times New Roman" pitchFamily="18" charset="0"/>
              </a:rPr>
              <a:t> that __________.</a:t>
            </a:r>
          </a:p>
          <a:p>
            <a:pPr marL="342900" indent="-342900" algn="just">
              <a:buFontTx/>
              <a:buAutoNum type="alphaUcPeriod"/>
            </a:pPr>
            <a:r>
              <a:rPr lang="en-US" altLang="zh-CN" sz="1600">
                <a:solidFill>
                  <a:schemeClr val="bg1"/>
                </a:solidFill>
                <a:latin typeface="Times New Roman" pitchFamily="18" charset="0"/>
                <a:cs typeface="Times New Roman" pitchFamily="18" charset="0"/>
              </a:rPr>
              <a:t>people with motor diseases may also suffer from autism</a:t>
            </a:r>
          </a:p>
          <a:p>
            <a:pPr marL="342900" indent="-342900" algn="just">
              <a:buFontTx/>
              <a:buAutoNum type="alphaUcPeriod"/>
            </a:pPr>
            <a:r>
              <a:rPr lang="en-US" altLang="zh-CN" sz="1600">
                <a:solidFill>
                  <a:schemeClr val="bg1"/>
                </a:solidFill>
                <a:latin typeface="Times New Roman" pitchFamily="18" charset="0"/>
                <a:cs typeface="Times New Roman" pitchFamily="18" charset="0"/>
              </a:rPr>
              <a:t>people born with facial paralysis may still recognize emotions</a:t>
            </a:r>
          </a:p>
          <a:p>
            <a:pPr marL="342900" indent="-342900" algn="just">
              <a:buFontTx/>
              <a:buAutoNum type="alphaUcPeriod"/>
            </a:pPr>
            <a:r>
              <a:rPr lang="en-US" altLang="zh-CN" sz="1600">
                <a:solidFill>
                  <a:schemeClr val="bg1"/>
                </a:solidFill>
                <a:latin typeface="Times New Roman" pitchFamily="18" charset="0"/>
                <a:cs typeface="Times New Roman" pitchFamily="18" charset="0"/>
              </a:rPr>
              <a:t>people with social disorders can’t have eye contact with others</a:t>
            </a:r>
          </a:p>
          <a:p>
            <a:pPr marL="342900" indent="-342900" algn="just">
              <a:buFontTx/>
              <a:buAutoNum type="alphaUcPeriod"/>
            </a:pPr>
            <a:r>
              <a:rPr lang="en-US" altLang="zh-CN" sz="1600">
                <a:solidFill>
                  <a:schemeClr val="bg1"/>
                </a:solidFill>
                <a:latin typeface="Times New Roman" pitchFamily="18" charset="0"/>
                <a:cs typeface="Times New Roman" pitchFamily="18" charset="0"/>
              </a:rPr>
              <a:t>people receiving plastic surgery have difficulty in mimicking faces </a:t>
            </a:r>
          </a:p>
        </p:txBody>
      </p:sp>
      <p:sp>
        <p:nvSpPr>
          <p:cNvPr id="60424" name="文本框 6"/>
          <p:cNvSpPr txBox="1">
            <a:spLocks noChangeArrowheads="1"/>
          </p:cNvSpPr>
          <p:nvPr/>
        </p:nvSpPr>
        <p:spPr bwMode="auto">
          <a:xfrm>
            <a:off x="115888" y="2912181"/>
            <a:ext cx="8845550" cy="2862322"/>
          </a:xfrm>
          <a:prstGeom prst="rect">
            <a:avLst/>
          </a:prstGeom>
          <a:noFill/>
          <a:ln w="9525">
            <a:noFill/>
            <a:miter lim="800000"/>
            <a:headEnd/>
            <a:tailEnd/>
          </a:ln>
        </p:spPr>
        <p:txBody>
          <a:bodyPr>
            <a:spAutoFit/>
          </a:bodyPr>
          <a:lstStyle/>
          <a:p>
            <a:pPr hangingPunct="0"/>
            <a:r>
              <a:rPr lang="zh-CN" altLang="en-US" sz="1200" dirty="0">
                <a:ea typeface="微软雅黑" pitchFamily="34" charset="-122"/>
                <a:sym typeface="+mn-ea"/>
              </a:rPr>
              <a:t>解析：本题为细节题，需通过选项中的关键词准确定位答案句并精读答案句。根据文章第四</a:t>
            </a:r>
            <a:r>
              <a:rPr lang="zh-CN" altLang="en-US" sz="1200" dirty="0" smtClean="0">
                <a:ea typeface="微软雅黑" pitchFamily="34" charset="-122"/>
                <a:sym typeface="+mn-ea"/>
              </a:rPr>
              <a:t>段最后一句</a:t>
            </a:r>
            <a:r>
              <a:rPr lang="en-US" altLang="zh-CN" sz="1200" dirty="0" err="1" smtClean="0">
                <a:ea typeface="微软雅黑" pitchFamily="34" charset="-122"/>
                <a:sym typeface="+mn-ea"/>
              </a:rPr>
              <a:t>Niedenthal</a:t>
            </a:r>
            <a:r>
              <a:rPr lang="en-US" altLang="zh-CN" sz="1200" dirty="0" smtClean="0">
                <a:ea typeface="微软雅黑" pitchFamily="34" charset="-122"/>
                <a:sym typeface="+mn-ea"/>
              </a:rPr>
              <a:t> </a:t>
            </a:r>
            <a:r>
              <a:rPr lang="en-US" altLang="zh-CN" sz="1200" dirty="0">
                <a:ea typeface="微软雅黑" pitchFamily="34" charset="-122"/>
                <a:sym typeface="+mn-ea"/>
              </a:rPr>
              <a:t>notes that the same would not be true for people who suffer from paralysis from birth, because if you’ve never had the ability to mimic facial expressions, you will have developed compensatory ways of interpreting emotions.</a:t>
            </a:r>
            <a:r>
              <a:rPr lang="zh-CN" altLang="en-US" sz="1200" dirty="0">
                <a:ea typeface="微软雅黑" pitchFamily="34" charset="-122"/>
                <a:sym typeface="+mn-ea"/>
              </a:rPr>
              <a:t>可知，对于天生瘫痪的人来说，因为从来没有模仿面部表情的能力，就会形成一种解读情绪的替代方式，从而来识别情绪。故正确答案是</a:t>
            </a:r>
            <a:r>
              <a:rPr lang="en-US" altLang="zh-CN" sz="1200" dirty="0">
                <a:ea typeface="微软雅黑" pitchFamily="34" charset="-122"/>
                <a:sym typeface="+mn-ea"/>
              </a:rPr>
              <a:t>B</a:t>
            </a:r>
            <a:r>
              <a:rPr lang="zh-CN" altLang="en-US" sz="1200" dirty="0">
                <a:ea typeface="微软雅黑" pitchFamily="34" charset="-122"/>
                <a:sym typeface="+mn-ea"/>
              </a:rPr>
              <a:t>选项。</a:t>
            </a:r>
            <a:r>
              <a:rPr lang="en-US" altLang="zh-CN" sz="1200" dirty="0">
                <a:ea typeface="微软雅黑" pitchFamily="34" charset="-122"/>
                <a:sym typeface="+mn-ea"/>
              </a:rPr>
              <a:t>A</a:t>
            </a:r>
            <a:r>
              <a:rPr lang="zh-CN" altLang="en-US" sz="1200" dirty="0">
                <a:ea typeface="微软雅黑" pitchFamily="34" charset="-122"/>
                <a:sym typeface="+mn-ea"/>
              </a:rPr>
              <a:t>项，患有运动神经疾病的人也可能患有自闭症，文章第四、五段没有提及。</a:t>
            </a:r>
            <a:r>
              <a:rPr lang="en-US" altLang="zh-CN" sz="1200" dirty="0">
                <a:ea typeface="微软雅黑" pitchFamily="34" charset="-122"/>
                <a:sym typeface="+mn-ea"/>
              </a:rPr>
              <a:t>C</a:t>
            </a:r>
            <a:r>
              <a:rPr lang="zh-CN" altLang="en-US" sz="1200" dirty="0">
                <a:ea typeface="微软雅黑" pitchFamily="34" charset="-122"/>
                <a:sym typeface="+mn-ea"/>
              </a:rPr>
              <a:t>项，患有社交障碍的人无法与他人进行眼神交流，根据文章第五段最后一句</a:t>
            </a:r>
            <a:r>
              <a:rPr lang="en-US" altLang="zh-CN" sz="1200" dirty="0">
                <a:ea typeface="微软雅黑" pitchFamily="34" charset="-122"/>
              </a:rPr>
              <a:t>There are some symptoms in autism where lack of facial mimicry may in part be due to limitation of eye contact</a:t>
            </a:r>
            <a:r>
              <a:rPr lang="en-US" altLang="zh-CN" sz="1200" dirty="0" smtClean="0">
                <a:ea typeface="微软雅黑" pitchFamily="34" charset="-122"/>
              </a:rPr>
              <a:t>,</a:t>
            </a:r>
            <a:r>
              <a:rPr lang="zh-CN" altLang="en-US" sz="1200" dirty="0" smtClean="0">
                <a:ea typeface="微软雅黑" pitchFamily="34" charset="-122"/>
              </a:rPr>
              <a:t>可知，在</a:t>
            </a:r>
            <a:r>
              <a:rPr lang="zh-CN" altLang="en-US" sz="1200" dirty="0">
                <a:ea typeface="微软雅黑" pitchFamily="34" charset="-122"/>
              </a:rPr>
              <a:t>自闭症的一些症状中，面部模仿能力的缺乏可</a:t>
            </a:r>
            <a:r>
              <a:rPr lang="zh-CN" altLang="en-US" sz="1200" dirty="0" smtClean="0">
                <a:ea typeface="微软雅黑" pitchFamily="34" charset="-122"/>
              </a:rPr>
              <a:t>能由</a:t>
            </a:r>
            <a:r>
              <a:rPr lang="zh-CN" altLang="en-US" sz="1200" dirty="0">
                <a:ea typeface="微软雅黑" pitchFamily="34" charset="-122"/>
              </a:rPr>
              <a:t>于眼神交流的限制，这并不意味着</a:t>
            </a:r>
            <a:r>
              <a:rPr lang="zh-CN" altLang="en-US" sz="1200" dirty="0">
                <a:ea typeface="微软雅黑" pitchFamily="34" charset="-122"/>
                <a:sym typeface="+mn-ea"/>
              </a:rPr>
              <a:t>患有社交障碍的人无法与他人进行眼神交流，故</a:t>
            </a:r>
            <a:r>
              <a:rPr lang="en-US" altLang="zh-CN" sz="1200" dirty="0">
                <a:ea typeface="微软雅黑" pitchFamily="34" charset="-122"/>
                <a:sym typeface="+mn-ea"/>
              </a:rPr>
              <a:t>C</a:t>
            </a:r>
            <a:r>
              <a:rPr lang="zh-CN" altLang="en-US" sz="1200" dirty="0">
                <a:ea typeface="微软雅黑" pitchFamily="34" charset="-122"/>
                <a:sym typeface="+mn-ea"/>
              </a:rPr>
              <a:t>项错误。</a:t>
            </a:r>
            <a:r>
              <a:rPr lang="en-US" altLang="zh-CN" sz="1200" dirty="0">
                <a:ea typeface="微软雅黑" pitchFamily="34" charset="-122"/>
                <a:sym typeface="+mn-ea"/>
              </a:rPr>
              <a:t>D</a:t>
            </a:r>
            <a:r>
              <a:rPr lang="zh-CN" altLang="en-US" sz="1200" dirty="0">
                <a:ea typeface="微软雅黑" pitchFamily="34" charset="-122"/>
                <a:sym typeface="+mn-ea"/>
              </a:rPr>
              <a:t>项，做过整形手术的人在面部模仿上有困难，根据文章第四段第二句 </a:t>
            </a:r>
            <a:r>
              <a:rPr lang="en-US" altLang="zh-CN" sz="1200" dirty="0">
                <a:ea typeface="微软雅黑" pitchFamily="34" charset="-122"/>
                <a:sym typeface="+mn-ea"/>
              </a:rPr>
              <a:t>This is a common complaint for people with motor diseases, like facial paralysis (</a:t>
            </a:r>
            <a:r>
              <a:rPr lang="zh-CN" altLang="en-US" sz="1200" dirty="0">
                <a:ea typeface="微软雅黑" pitchFamily="34" charset="-122"/>
                <a:sym typeface="+mn-ea"/>
              </a:rPr>
              <a:t>瘫痪</a:t>
            </a:r>
            <a:r>
              <a:rPr lang="en-US" altLang="zh-CN" sz="1200" dirty="0">
                <a:ea typeface="微软雅黑" pitchFamily="34" charset="-122"/>
                <a:sym typeface="+mn-ea"/>
              </a:rPr>
              <a:t>) from a stroke, or even due to nerve damage from plastic surgery. </a:t>
            </a:r>
            <a:r>
              <a:rPr lang="zh-CN" altLang="en-US" sz="1200" dirty="0">
                <a:ea typeface="微软雅黑" pitchFamily="34" charset="-122"/>
                <a:sym typeface="+mn-ea"/>
              </a:rPr>
              <a:t>可知，整形手术引起的神经损伤会导致人无法模仿面部表情，而不是所有的整形手术都会造成这一后果。故</a:t>
            </a:r>
            <a:r>
              <a:rPr lang="en-US" altLang="zh-CN" sz="1200" dirty="0">
                <a:ea typeface="微软雅黑" pitchFamily="34" charset="-122"/>
                <a:sym typeface="+mn-ea"/>
              </a:rPr>
              <a:t>D</a:t>
            </a:r>
            <a:r>
              <a:rPr lang="zh-CN" altLang="en-US" sz="1200" dirty="0">
                <a:ea typeface="微软雅黑" pitchFamily="34" charset="-122"/>
                <a:sym typeface="+mn-ea"/>
              </a:rPr>
              <a:t>项错误。</a:t>
            </a:r>
          </a:p>
          <a:p>
            <a:pPr hangingPunct="0"/>
            <a:endParaRPr lang="zh-CN" altLang="en-US" sz="1200" dirty="0">
              <a:ea typeface="微软雅黑" pitchFamily="34" charset="-122"/>
            </a:endParaRPr>
          </a:p>
          <a:p>
            <a:pPr hangingPunct="0"/>
            <a:endParaRPr lang="zh-CN" altLang="en-US" sz="1200" dirty="0">
              <a:ea typeface="微软雅黑" pitchFamily="34" charset="-122"/>
              <a:sym typeface="+mn-ea"/>
            </a:endParaRPr>
          </a:p>
          <a:p>
            <a:pPr hangingPunct="0"/>
            <a:endParaRPr lang="zh-CN" altLang="en-US" sz="1200" dirty="0">
              <a:ea typeface="微软雅黑" pitchFamily="34" charset="-122"/>
              <a:sym typeface="+mn-ea"/>
            </a:endParaRPr>
          </a:p>
          <a:p>
            <a:pPr hangingPunct="0"/>
            <a:endParaRPr lang="zh-CN" altLang="en-US" sz="1200" dirty="0">
              <a:ea typeface="微软雅黑" pitchFamily="34" charset="-122"/>
              <a:sym typeface="+mn-ea"/>
            </a:endParaRPr>
          </a:p>
          <a:p>
            <a:pPr hangingPunct="0"/>
            <a:endParaRPr lang="zh-CN" altLang="en-US" sz="1200" dirty="0">
              <a:ea typeface="微软雅黑" pitchFamily="34" charset="-122"/>
            </a:endParaRPr>
          </a:p>
        </p:txBody>
      </p:sp>
      <p:sp>
        <p:nvSpPr>
          <p:cNvPr id="10" name="标题 18"/>
          <p:cNvSpPr>
            <a:spLocks/>
          </p:cNvSpPr>
          <p:nvPr/>
        </p:nvSpPr>
        <p:spPr bwMode="auto">
          <a:xfrm>
            <a:off x="1003300" y="659695"/>
            <a:ext cx="8140700" cy="539750"/>
          </a:xfrm>
          <a:prstGeom prst="rect">
            <a:avLst/>
          </a:prstGeom>
          <a:noFill/>
          <a:ln w="9525">
            <a:noFill/>
            <a:miter lim="800000"/>
            <a:headEnd/>
            <a:tailEnd/>
          </a:ln>
        </p:spPr>
        <p:txBody>
          <a:bodyPr lIns="76200" tIns="28575" rIns="57150" bIns="28575" anchor="ctr"/>
          <a:lstStyle/>
          <a:p>
            <a:pPr defTabSz="685800"/>
            <a:r>
              <a:rPr lang="zh-CN" altLang="en-US" sz="1900" dirty="0" smtClean="0">
                <a:solidFill>
                  <a:schemeClr val="tx1"/>
                </a:solidFill>
                <a:ea typeface="微软雅黑" pitchFamily="34" charset="-122"/>
                <a:sym typeface="+mn-ea"/>
              </a:rPr>
              <a:t>细节题</a:t>
            </a:r>
            <a:r>
              <a:rPr lang="en-US" altLang="zh-CN" sz="1900" dirty="0" smtClean="0">
                <a:solidFill>
                  <a:schemeClr val="tx1"/>
                </a:solidFill>
                <a:ea typeface="微软雅黑" pitchFamily="34" charset="-122"/>
                <a:sym typeface="+mn-ea"/>
              </a:rPr>
              <a:t>----</a:t>
            </a:r>
            <a:r>
              <a:rPr lang="zh-CN" altLang="en-US" sz="1900" dirty="0" smtClean="0">
                <a:solidFill>
                  <a:schemeClr val="tx1"/>
                </a:solidFill>
                <a:ea typeface="微软雅黑" pitchFamily="34" charset="-122"/>
                <a:sym typeface="+mn-ea"/>
              </a:rPr>
              <a:t>运</a:t>
            </a:r>
            <a:r>
              <a:rPr lang="zh-CN" altLang="en-US" sz="1900" dirty="0">
                <a:solidFill>
                  <a:schemeClr val="tx1"/>
                </a:solidFill>
                <a:ea typeface="微软雅黑" pitchFamily="34" charset="-122"/>
                <a:sym typeface="+mn-ea"/>
              </a:rPr>
              <a:t>用题干中的关键词定位答案所在段落或句子，精读句子，同时运用排除法，找出准确答案。</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4036"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61445" name="矩形 9"/>
          <p:cNvSpPr>
            <a:spLocks noChangeArrowheads="1"/>
          </p:cNvSpPr>
          <p:nvPr/>
        </p:nvSpPr>
        <p:spPr bwMode="auto">
          <a:xfrm>
            <a:off x="2464330" y="0"/>
            <a:ext cx="37163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9"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indent="200025" algn="just"/>
            <a:r>
              <a:rPr lang="en-US" altLang="zh-CN" sz="1600">
                <a:solidFill>
                  <a:schemeClr val="bg1"/>
                </a:solidFill>
                <a:latin typeface="Times New Roman" pitchFamily="18" charset="0"/>
                <a:cs typeface="Times New Roman" pitchFamily="18" charset="0"/>
              </a:rPr>
              <a:t>45. The passage </a:t>
            </a:r>
            <a:r>
              <a:rPr lang="en-US" altLang="zh-CN" sz="1600" b="1">
                <a:solidFill>
                  <a:srgbClr val="FF3300"/>
                </a:solidFill>
                <a:latin typeface="Times New Roman" pitchFamily="18" charset="0"/>
                <a:cs typeface="Times New Roman" pitchFamily="18" charset="0"/>
              </a:rPr>
              <a:t>is written to</a:t>
            </a:r>
            <a:r>
              <a:rPr lang="en-US" altLang="zh-CN" sz="1600">
                <a:solidFill>
                  <a:schemeClr val="bg1"/>
                </a:solidFill>
                <a:latin typeface="Times New Roman" pitchFamily="18" charset="0"/>
                <a:cs typeface="Times New Roman" pitchFamily="18" charset="0"/>
              </a:rPr>
              <a:t> ____________. </a:t>
            </a:r>
          </a:p>
          <a:p>
            <a:pPr indent="200025" algn="just"/>
            <a:r>
              <a:rPr lang="en-US" altLang="zh-CN" sz="1600">
                <a:solidFill>
                  <a:schemeClr val="bg1"/>
                </a:solidFill>
                <a:latin typeface="Times New Roman" pitchFamily="18" charset="0"/>
                <a:cs typeface="Times New Roman" pitchFamily="18" charset="0"/>
              </a:rPr>
              <a:t>A. discuss how people react positively to others’ smiles</a:t>
            </a:r>
          </a:p>
          <a:p>
            <a:pPr indent="200025" algn="just"/>
            <a:r>
              <a:rPr lang="en-US" altLang="zh-CN" sz="1600">
                <a:solidFill>
                  <a:schemeClr val="bg1"/>
                </a:solidFill>
                <a:latin typeface="Times New Roman" pitchFamily="18" charset="0"/>
                <a:cs typeface="Times New Roman" pitchFamily="18" charset="0"/>
              </a:rPr>
              <a:t>B. draw people’s attention to those with social disorders </a:t>
            </a:r>
          </a:p>
          <a:p>
            <a:pPr indent="200025" algn="just"/>
            <a:r>
              <a:rPr lang="en-US" altLang="zh-CN" sz="1600">
                <a:solidFill>
                  <a:schemeClr val="bg1"/>
                </a:solidFill>
                <a:latin typeface="Times New Roman" pitchFamily="18" charset="0"/>
                <a:cs typeface="Times New Roman" pitchFamily="18" charset="0"/>
              </a:rPr>
              <a:t>C. introduce a new trend in facial expression recognition</a:t>
            </a:r>
          </a:p>
          <a:p>
            <a:pPr indent="200025" algn="just"/>
            <a:r>
              <a:rPr lang="en-US" altLang="zh-CN" sz="1600">
                <a:solidFill>
                  <a:schemeClr val="bg1"/>
                </a:solidFill>
                <a:latin typeface="Times New Roman" pitchFamily="18" charset="0"/>
                <a:cs typeface="Times New Roman" pitchFamily="18" charset="0"/>
              </a:rPr>
              <a:t>D. explain how emotional mirroring affects people’s empathy</a:t>
            </a:r>
            <a:endParaRPr lang="zh-CN" altLang="zh-CN" sz="1600">
              <a:solidFill>
                <a:schemeClr val="bg1"/>
              </a:solidFill>
              <a:latin typeface="Times New Roman" pitchFamily="18" charset="0"/>
              <a:cs typeface="Times New Roman" pitchFamily="18" charset="0"/>
            </a:endParaRPr>
          </a:p>
        </p:txBody>
      </p:sp>
      <p:sp>
        <p:nvSpPr>
          <p:cNvPr id="61448" name="文本框 6"/>
          <p:cNvSpPr txBox="1">
            <a:spLocks noChangeArrowheads="1"/>
          </p:cNvSpPr>
          <p:nvPr/>
        </p:nvSpPr>
        <p:spPr bwMode="auto">
          <a:xfrm>
            <a:off x="114300" y="3249083"/>
            <a:ext cx="8845550" cy="2031325"/>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解析：本题为主旨题。考查写作目的。说明文的写作目的就是说明对象。据文章第一段第三句 </a:t>
            </a:r>
            <a:r>
              <a:rPr lang="en-US" altLang="zh-CN" sz="1400" dirty="0">
                <a:ea typeface="微软雅黑" pitchFamily="34" charset="-122"/>
                <a:sym typeface="+mn-ea"/>
              </a:rPr>
              <a:t>Growing evidence shows that an instinct for facial mimicry (</a:t>
            </a:r>
            <a:r>
              <a:rPr lang="zh-CN" altLang="en-US" sz="1400" dirty="0">
                <a:ea typeface="微软雅黑" pitchFamily="34" charset="-122"/>
                <a:sym typeface="+mn-ea"/>
              </a:rPr>
              <a:t>模仿</a:t>
            </a:r>
            <a:r>
              <a:rPr lang="en-US" altLang="zh-CN" sz="1400" dirty="0">
                <a:ea typeface="微软雅黑" pitchFamily="34" charset="-122"/>
                <a:sym typeface="+mn-ea"/>
              </a:rPr>
              <a:t>) allows us to empathize with and even experience other people's feelings. </a:t>
            </a:r>
            <a:r>
              <a:rPr lang="zh-CN" altLang="en-US" sz="1400" dirty="0">
                <a:ea typeface="微软雅黑" pitchFamily="34" charset="-122"/>
                <a:sym typeface="+mn-ea"/>
              </a:rPr>
              <a:t>可知，本文主要通过相关研究讲述面部模仿的本能使我们能够有同理心甚至体验他人的感受，即解释情绪模仿如何影响人们的同理心。故正确答案是</a:t>
            </a:r>
            <a:r>
              <a:rPr lang="en-US" altLang="zh-CN" sz="1400" dirty="0">
                <a:ea typeface="微软雅黑" pitchFamily="34" charset="-122"/>
                <a:sym typeface="+mn-ea"/>
              </a:rPr>
              <a:t>D</a:t>
            </a:r>
            <a:r>
              <a:rPr lang="zh-CN" altLang="en-US" sz="1400" dirty="0">
                <a:ea typeface="微软雅黑" pitchFamily="34" charset="-122"/>
                <a:sym typeface="+mn-ea"/>
              </a:rPr>
              <a:t>选项。</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
        <p:nvSpPr>
          <p:cNvPr id="11" name="标题 18"/>
          <p:cNvSpPr>
            <a:spLocks/>
          </p:cNvSpPr>
          <p:nvPr/>
        </p:nvSpPr>
        <p:spPr bwMode="auto">
          <a:xfrm>
            <a:off x="1003300" y="716139"/>
            <a:ext cx="8140700" cy="539750"/>
          </a:xfrm>
          <a:prstGeom prst="rect">
            <a:avLst/>
          </a:prstGeom>
          <a:noFill/>
          <a:ln w="9525">
            <a:noFill/>
            <a:miter lim="800000"/>
            <a:headEnd/>
            <a:tailEnd/>
          </a:ln>
        </p:spPr>
        <p:txBody>
          <a:bodyPr lIns="76200" tIns="28575" rIns="57150" bIns="28575" anchor="ctr"/>
          <a:lstStyle/>
          <a:p>
            <a:pPr defTabSz="685800"/>
            <a:r>
              <a:rPr lang="zh-CN" altLang="en-US" sz="1900" dirty="0" smtClean="0">
                <a:solidFill>
                  <a:schemeClr val="tx1"/>
                </a:solidFill>
                <a:ea typeface="微软雅黑" pitchFamily="34" charset="-122"/>
                <a:sym typeface="+mn-ea"/>
              </a:rPr>
              <a:t>主旨题</a:t>
            </a:r>
            <a:r>
              <a:rPr lang="en-US" altLang="zh-CN" sz="1900" dirty="0" smtClean="0">
                <a:solidFill>
                  <a:schemeClr val="tx1"/>
                </a:solidFill>
                <a:ea typeface="微软雅黑" pitchFamily="34" charset="-122"/>
                <a:sym typeface="+mn-ea"/>
              </a:rPr>
              <a:t>----</a:t>
            </a:r>
            <a:r>
              <a:rPr lang="zh-CN" altLang="en-US" sz="1900" dirty="0" smtClean="0">
                <a:solidFill>
                  <a:schemeClr val="tx1"/>
                </a:solidFill>
                <a:ea typeface="微软雅黑" pitchFamily="34" charset="-122"/>
                <a:sym typeface="+mn-ea"/>
              </a:rPr>
              <a:t>写作目的就是文章的主旨，说明文的主旨就是说明对象，结合标题、首尾段的关键词句找出。</a:t>
            </a:r>
            <a:endParaRPr lang="zh-CN" altLang="en-US" sz="1900" dirty="0">
              <a:solidFill>
                <a:schemeClr val="tx1"/>
              </a:solidFill>
              <a:ea typeface="微软雅黑"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内容占位符 7"/>
          <p:cNvPicPr>
            <a:picLocks noGrp="1" noChangeAspect="1"/>
          </p:cNvPicPr>
          <p:nvPr>
            <p:ph sz="half" idx="4294967295"/>
          </p:nvPr>
        </p:nvPicPr>
        <p:blipFill>
          <a:blip r:embed="rId3" cstate="print">
            <a:clrChange>
              <a:clrFrom>
                <a:srgbClr val="FFFFFF"/>
              </a:clrFrom>
              <a:clrTo>
                <a:srgbClr val="FFFFFF">
                  <a:alpha val="0"/>
                </a:srgbClr>
              </a:clrTo>
            </a:clrChange>
          </a:blip>
          <a:srcRect/>
          <a:stretch>
            <a:fillRect/>
          </a:stretch>
        </p:blipFill>
        <p:spPr bwMode="auto">
          <a:xfrm rot="20656520">
            <a:off x="25404" y="26601"/>
            <a:ext cx="993775" cy="1044222"/>
          </a:xfrm>
        </p:spPr>
      </p:pic>
      <p:sp>
        <p:nvSpPr>
          <p:cNvPr id="114691" name="内容占位符 14"/>
          <p:cNvSpPr>
            <a:spLocks noGrp="1"/>
          </p:cNvSpPr>
          <p:nvPr>
            <p:ph sz="quarter" idx="4294967295"/>
          </p:nvPr>
        </p:nvSpPr>
        <p:spPr bwMode="auto">
          <a:xfrm>
            <a:off x="438150" y="862542"/>
            <a:ext cx="4914900" cy="3794124"/>
          </a:xfrm>
          <a:noFill/>
        </p:spPr>
        <p:txBody>
          <a:bodyPr wrap="square" numCol="1" anchor="t" anchorCtr="0" compatLnSpc="1">
            <a:prstTxWarp prst="textNoShape">
              <a:avLst/>
            </a:prstTxWarp>
            <a:normAutofit/>
          </a:bodyPr>
          <a:lstStyle/>
          <a:p>
            <a:pPr indent="266700" algn="ctr" eaLnBrk="1" hangingPunct="1">
              <a:lnSpc>
                <a:spcPts val="1900"/>
              </a:lnSpc>
              <a:spcAft>
                <a:spcPct val="0"/>
              </a:spcAft>
              <a:buFont typeface="Arial" charset="0"/>
              <a:buNone/>
            </a:pPr>
            <a:r>
              <a:rPr lang="en-US" altLang="zh-CN" sz="1800" b="1" smtClean="0">
                <a:solidFill>
                  <a:srgbClr val="FF3300"/>
                </a:solidFill>
                <a:latin typeface="Times New Roman" pitchFamily="18" charset="0"/>
                <a:ea typeface="宋体" charset="-122"/>
                <a:cs typeface="Times New Roman" pitchFamily="18" charset="0"/>
                <a:sym typeface="+mn-ea"/>
              </a:rPr>
              <a:t>The Alexander technique</a:t>
            </a:r>
          </a:p>
          <a:p>
            <a:pPr indent="266700" algn="ctr" eaLnBrk="1" hangingPunct="1">
              <a:lnSpc>
                <a:spcPts val="1900"/>
              </a:lnSpc>
              <a:spcAft>
                <a:spcPct val="0"/>
              </a:spcAft>
              <a:buFont typeface="Arial" charset="0"/>
              <a:buNone/>
            </a:pPr>
            <a:endParaRPr lang="en-US" altLang="zh-CN" sz="1800" b="1" smtClean="0">
              <a:solidFill>
                <a:srgbClr val="FF3300"/>
              </a:solidFill>
              <a:latin typeface="Times New Roman" pitchFamily="18" charset="0"/>
              <a:ea typeface="宋体" charset="-122"/>
              <a:cs typeface="Times New Roman" pitchFamily="18" charset="0"/>
              <a:sym typeface="+mn-ea"/>
            </a:endParaRPr>
          </a:p>
          <a:p>
            <a:pPr indent="266700" algn="just" eaLnBrk="1" hangingPunct="1">
              <a:lnSpc>
                <a:spcPts val="1900"/>
              </a:lnSpc>
              <a:spcAft>
                <a:spcPct val="0"/>
              </a:spcAft>
              <a:buFont typeface="Arial" charset="0"/>
              <a:buNone/>
            </a:pPr>
            <a:r>
              <a:rPr lang="en-US" altLang="zh-CN" sz="1800" smtClean="0">
                <a:solidFill>
                  <a:srgbClr val="000000"/>
                </a:solidFill>
                <a:latin typeface="Times New Roman" pitchFamily="18" charset="0"/>
                <a:ea typeface="宋体" charset="-122"/>
                <a:cs typeface="Times New Roman" pitchFamily="18" charset="0"/>
                <a:sym typeface="+mn-ea"/>
              </a:rPr>
              <a:t>   Until earlier this year, I didn’t know anything about the Alexander technique—and saw no reason to think I should. One day, the backache I regularly suffered was more painful. I was brought up to think that the preferred way of dealing with aches is to do nothing and hope they’ll go away, but I eventually went to the doctor. After examining me, he said, </a:t>
            </a:r>
            <a:r>
              <a:rPr lang="en-US" altLang="zh-CN" sz="1800" b="1" smtClean="0">
                <a:solidFill>
                  <a:srgbClr val="0033CC"/>
                </a:solidFill>
                <a:latin typeface="Times New Roman" pitchFamily="18" charset="0"/>
                <a:ea typeface="宋体" charset="-122"/>
                <a:cs typeface="Times New Roman" pitchFamily="18" charset="0"/>
                <a:sym typeface="+mn-ea"/>
              </a:rPr>
              <a:t>“You actually have bad posture (</a:t>
            </a:r>
            <a:r>
              <a:rPr lang="zh-CN" altLang="en-US" sz="1600" b="1" smtClean="0">
                <a:solidFill>
                  <a:srgbClr val="0033CC"/>
                </a:solidFill>
                <a:latin typeface="Times New Roman" pitchFamily="18" charset="0"/>
                <a:ea typeface="宋体" charset="-122"/>
                <a:cs typeface="Times New Roman" pitchFamily="18" charset="0"/>
                <a:sym typeface="+mn-ea"/>
              </a:rPr>
              <a:t>姿势</a:t>
            </a:r>
            <a:r>
              <a:rPr lang="en-US" altLang="zh-CN" sz="1800" b="1" smtClean="0">
                <a:solidFill>
                  <a:srgbClr val="0033CC"/>
                </a:solidFill>
                <a:latin typeface="Times New Roman" pitchFamily="18" charset="0"/>
                <a:ea typeface="宋体" charset="-122"/>
                <a:cs typeface="Times New Roman" pitchFamily="18" charset="0"/>
                <a:sym typeface="+mn-ea"/>
              </a:rPr>
              <a:t>). Go off and learn the Alexander technique.” Three months later I could walk straighter and sit better.</a:t>
            </a:r>
            <a:endParaRPr lang="en-US" altLang="en-US" sz="1800" b="1" noProof="1" smtClean="0">
              <a:solidFill>
                <a:srgbClr val="0033CC"/>
              </a:solidFill>
              <a:latin typeface="Times New Roman" pitchFamily="18" charset="0"/>
              <a:ea typeface="宋体" charset="-122"/>
              <a:cs typeface="Times New Roman" pitchFamily="18" charset="0"/>
              <a:sym typeface="+mn-ea"/>
            </a:endParaRPr>
          </a:p>
        </p:txBody>
      </p:sp>
      <p:sp>
        <p:nvSpPr>
          <p:cNvPr id="39939" name="页脚占位符 8"/>
          <p:cNvSpPr txBox="1">
            <a:spLocks noGrp="1"/>
          </p:cNvSpPr>
          <p:nvPr/>
        </p:nvSpPr>
        <p:spPr bwMode="auto">
          <a:xfrm>
            <a:off x="3087689" y="5291667"/>
            <a:ext cx="2968625" cy="264583"/>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14695"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17" name="文本框 3"/>
          <p:cNvSpPr txBox="1"/>
          <p:nvPr/>
        </p:nvSpPr>
        <p:spPr>
          <a:xfrm>
            <a:off x="5851526" y="1340556"/>
            <a:ext cx="2962275" cy="707886"/>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r>
              <a:rPr lang="zh-CN" altLang="en-US" sz="2000" dirty="0">
                <a:solidFill>
                  <a:srgbClr val="000000"/>
                </a:solidFill>
                <a:latin typeface="宋体" charset="-122"/>
                <a:ea typeface="宋体" charset="-122"/>
              </a:rPr>
              <a:t>亚历山大技巧可以改善姿势问题。</a:t>
            </a:r>
          </a:p>
        </p:txBody>
      </p:sp>
      <p:sp>
        <p:nvSpPr>
          <p:cNvPr id="114697" name="文本框 3"/>
          <p:cNvSpPr txBox="1">
            <a:spLocks noChangeArrowheads="1"/>
          </p:cNvSpPr>
          <p:nvPr/>
        </p:nvSpPr>
        <p:spPr bwMode="auto">
          <a:xfrm>
            <a:off x="5837239" y="2562932"/>
            <a:ext cx="2935287" cy="1384995"/>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阅读技巧：通过文章标题可知，文章会介绍亚历山大技巧。第一段通过讲述自</a:t>
            </a:r>
            <a:r>
              <a:rPr lang="zh-CN" altLang="en-US" sz="1400" b="1" dirty="0" smtClean="0">
                <a:solidFill>
                  <a:srgbClr val="FF0000"/>
                </a:solidFill>
                <a:latin typeface="Times New Roman" pitchFamily="18" charset="0"/>
                <a:cs typeface="Times New Roman" pitchFamily="18" charset="0"/>
              </a:rPr>
              <a:t>己的经</a:t>
            </a:r>
            <a:r>
              <a:rPr lang="zh-CN" altLang="en-US" sz="1400" b="1" dirty="0">
                <a:solidFill>
                  <a:srgbClr val="FF0000"/>
                </a:solidFill>
                <a:latin typeface="Times New Roman" pitchFamily="18" charset="0"/>
                <a:cs typeface="Times New Roman" pitchFamily="18" charset="0"/>
              </a:rPr>
              <a:t>历，引入亚历山大技</a:t>
            </a:r>
            <a:r>
              <a:rPr lang="zh-CN" altLang="en-US" sz="1400" b="1" dirty="0" smtClean="0">
                <a:solidFill>
                  <a:srgbClr val="FF0000"/>
                </a:solidFill>
                <a:latin typeface="Times New Roman" pitchFamily="18" charset="0"/>
                <a:cs typeface="Times New Roman" pitchFamily="18" charset="0"/>
              </a:rPr>
              <a:t>巧。结</a:t>
            </a:r>
            <a:r>
              <a:rPr lang="zh-CN" altLang="en-US" sz="1400" b="1" dirty="0">
                <a:solidFill>
                  <a:srgbClr val="FF0000"/>
                </a:solidFill>
                <a:latin typeface="Times New Roman" pitchFamily="18" charset="0"/>
                <a:cs typeface="Times New Roman" pitchFamily="18" charset="0"/>
              </a:rPr>
              <a:t>合作者自身的治愈经历，说明该技巧的有效性。下文会对亚历山大技巧展开进行描写。</a:t>
            </a:r>
          </a:p>
        </p:txBody>
      </p:sp>
      <p:sp>
        <p:nvSpPr>
          <p:cNvPr id="10"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朝阳二模</a:t>
            </a:r>
            <a:endParaRPr lang="en-US" altLang="zh-CN" b="1"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19286" y="18505"/>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0964"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15718" name="Rectangle 1"/>
          <p:cNvSpPr>
            <a:spLocks noChangeArrowheads="1"/>
          </p:cNvSpPr>
          <p:nvPr/>
        </p:nvSpPr>
        <p:spPr bwMode="auto">
          <a:xfrm>
            <a:off x="855133" y="362510"/>
            <a:ext cx="5521854" cy="4524315"/>
          </a:xfrm>
          <a:prstGeom prst="rect">
            <a:avLst/>
          </a:prstGeom>
          <a:noFill/>
          <a:ln w="9525">
            <a:noFill/>
            <a:miter lim="800000"/>
            <a:headEnd/>
            <a:tailEnd/>
          </a:ln>
        </p:spPr>
        <p:txBody>
          <a:bodyPr wrap="square" anchor="ctr">
            <a:spAutoFit/>
          </a:bodyPr>
          <a:lstStyle/>
          <a:p>
            <a:pPr indent="266700"/>
            <a:r>
              <a:rPr lang="en-US" altLang="zh-CN" sz="1200" dirty="0">
                <a:latin typeface="Times New Roman" pitchFamily="18" charset="0"/>
              </a:rPr>
              <a:t>  </a:t>
            </a:r>
            <a:r>
              <a:rPr lang="en-US" altLang="zh-CN" sz="1200" b="1" dirty="0" smtClean="0">
                <a:solidFill>
                  <a:srgbClr val="FF0000"/>
                </a:solidFill>
                <a:latin typeface="Times New Roman" pitchFamily="18" charset="0"/>
                <a:cs typeface="Times New Roman" pitchFamily="18" charset="0"/>
              </a:rPr>
              <a:t>The </a:t>
            </a:r>
            <a:r>
              <a:rPr lang="en-US" altLang="zh-CN" sz="1200" b="1" dirty="0">
                <a:solidFill>
                  <a:srgbClr val="FF0000"/>
                </a:solidFill>
                <a:latin typeface="Times New Roman" pitchFamily="18" charset="0"/>
                <a:cs typeface="Times New Roman" pitchFamily="18" charset="0"/>
              </a:rPr>
              <a:t>Alexander technique is a way of</a:t>
            </a:r>
            <a:r>
              <a:rPr lang="en-US" altLang="zh-CN" sz="1200" dirty="0">
                <a:latin typeface="Times New Roman" pitchFamily="18" charset="0"/>
              </a:rPr>
              <a:t> learning how you can get rid of harmful tension in your body. The teaching focuses on the neck, head and back. </a:t>
            </a:r>
            <a:r>
              <a:rPr lang="en-US" altLang="zh-CN" sz="1200" b="1" dirty="0">
                <a:solidFill>
                  <a:srgbClr val="FF0000"/>
                </a:solidFill>
                <a:latin typeface="Times New Roman" pitchFamily="18" charset="0"/>
                <a:cs typeface="Times New Roman" pitchFamily="18" charset="0"/>
              </a:rPr>
              <a:t>It trains you</a:t>
            </a:r>
            <a:r>
              <a:rPr lang="en-US" altLang="zh-CN" sz="1200" dirty="0">
                <a:latin typeface="Times New Roman" pitchFamily="18" charset="0"/>
              </a:rPr>
              <a:t> to use your body less severely and carry out the movements that we do all the time with less effort. There is little effort in the lessons themselves, which sets apart the </a:t>
            </a:r>
            <a:r>
              <a:rPr lang="en-US" altLang="zh-CN" sz="1200" dirty="0">
                <a:solidFill>
                  <a:schemeClr val="tx1"/>
                </a:solidFill>
                <a:latin typeface="Times New Roman" pitchFamily="18" charset="0"/>
                <a:cs typeface="Times New Roman" pitchFamily="18" charset="0"/>
              </a:rPr>
              <a:t>Alexander</a:t>
            </a:r>
            <a:r>
              <a:rPr lang="en-US" altLang="zh-CN" sz="1200" b="1" dirty="0">
                <a:solidFill>
                  <a:srgbClr val="FF0000"/>
                </a:solidFill>
                <a:latin typeface="Times New Roman" pitchFamily="18" charset="0"/>
                <a:cs typeface="Times New Roman" pitchFamily="18" charset="0"/>
              </a:rPr>
              <a:t> </a:t>
            </a:r>
            <a:r>
              <a:rPr lang="en-US" altLang="zh-CN" sz="1200" dirty="0">
                <a:latin typeface="Times New Roman" pitchFamily="18" charset="0"/>
              </a:rPr>
              <a:t>technique from yoga or </a:t>
            </a:r>
            <a:r>
              <a:rPr lang="en-US" altLang="zh-CN" sz="1200" dirty="0" err="1">
                <a:latin typeface="Times New Roman" pitchFamily="18" charset="0"/>
              </a:rPr>
              <a:t>pilates</a:t>
            </a:r>
            <a:r>
              <a:rPr lang="en-US" altLang="zh-CN" sz="1200" dirty="0">
                <a:latin typeface="Times New Roman" pitchFamily="18" charset="0"/>
              </a:rPr>
              <a:t>, which are exercise-based. </a:t>
            </a:r>
            <a:r>
              <a:rPr lang="en-US" altLang="zh-CN" sz="1200" b="1" dirty="0">
                <a:solidFill>
                  <a:srgbClr val="FF0000"/>
                </a:solidFill>
                <a:latin typeface="Times New Roman" pitchFamily="18" charset="0"/>
                <a:cs typeface="Times New Roman" pitchFamily="18" charset="0"/>
              </a:rPr>
              <a:t>A</a:t>
            </a:r>
            <a:r>
              <a:rPr lang="en-US" altLang="zh-CN" sz="1200" b="1" dirty="0">
                <a:solidFill>
                  <a:srgbClr val="FF3300"/>
                </a:solidFill>
                <a:latin typeface="Times New Roman" pitchFamily="18" charset="0"/>
              </a:rPr>
              <a:t> </a:t>
            </a:r>
            <a:r>
              <a:rPr lang="en-US" altLang="zh-CN" sz="1200" b="1" dirty="0">
                <a:solidFill>
                  <a:srgbClr val="FF0000"/>
                </a:solidFill>
                <a:latin typeface="Times New Roman" pitchFamily="18" charset="0"/>
                <a:cs typeface="Times New Roman" pitchFamily="18" charset="0"/>
              </a:rPr>
              <a:t>typical lesson involves</a:t>
            </a:r>
            <a:r>
              <a:rPr lang="en-US" altLang="zh-CN" sz="1200" dirty="0">
                <a:latin typeface="Times New Roman" pitchFamily="18" charset="0"/>
              </a:rPr>
              <a:t> standing in front of a chair and learning to sit and stand with minimum effort. You spend some time lying on a bench with your knees bent to straighten the spine (</a:t>
            </a:r>
            <a:r>
              <a:rPr lang="zh-CN" altLang="en-US" sz="1200" dirty="0">
                <a:latin typeface="Times New Roman" pitchFamily="18" charset="0"/>
              </a:rPr>
              <a:t>脊椎</a:t>
            </a:r>
            <a:r>
              <a:rPr lang="en-US" altLang="zh-CN" sz="1200" dirty="0">
                <a:latin typeface="Times New Roman" pitchFamily="18" charset="0"/>
              </a:rPr>
              <a:t>) and relax your body while the teacher moves your arms and legs to train you to move them correctly.</a:t>
            </a:r>
          </a:p>
          <a:p>
            <a:pPr indent="266700"/>
            <a:r>
              <a:rPr lang="en-US" altLang="zh-CN" sz="1200" dirty="0">
                <a:latin typeface="Times New Roman" pitchFamily="18" charset="0"/>
              </a:rPr>
              <a:t>   </a:t>
            </a:r>
            <a:r>
              <a:rPr lang="en-US" altLang="zh-CN" sz="1200" b="1" dirty="0" smtClean="0">
                <a:solidFill>
                  <a:srgbClr val="FF0000"/>
                </a:solidFill>
                <a:latin typeface="Times New Roman" pitchFamily="18" charset="0"/>
                <a:cs typeface="Times New Roman" pitchFamily="18" charset="0"/>
              </a:rPr>
              <a:t>The </a:t>
            </a:r>
            <a:r>
              <a:rPr lang="en-US" altLang="zh-CN" sz="1200" b="1" dirty="0">
                <a:solidFill>
                  <a:srgbClr val="FF0000"/>
                </a:solidFill>
                <a:latin typeface="Times New Roman" pitchFamily="18" charset="0"/>
                <a:cs typeface="Times New Roman" pitchFamily="18" charset="0"/>
              </a:rPr>
              <a:t>technique helps to</a:t>
            </a:r>
            <a:r>
              <a:rPr lang="en-US" altLang="zh-CN" sz="1200" dirty="0">
                <a:latin typeface="Times New Roman" pitchFamily="18" charset="0"/>
              </a:rPr>
              <a:t> break the bad habits accumulated over years. Try folding your arms the opposite way to normal. This is an example of a habit the body has formed which can be hard to break. Many of us carry our heads too far back. The head weighs four to six kilos, so any inappropriate posture can cause problems for the body. The technique teaches you to let go of the muscles holding the head back, allowing it to go back to its natural place on the top of our spines.</a:t>
            </a:r>
          </a:p>
          <a:p>
            <a:pPr indent="266700"/>
            <a:r>
              <a:rPr lang="en-US" altLang="zh-CN" sz="1200" dirty="0">
                <a:latin typeface="Times New Roman" pitchFamily="18" charset="0"/>
              </a:rPr>
              <a:t>   </a:t>
            </a:r>
            <a:r>
              <a:rPr lang="en-US" altLang="zh-CN" sz="1200" dirty="0" smtClean="0">
                <a:latin typeface="Times New Roman" pitchFamily="18" charset="0"/>
              </a:rPr>
              <a:t>So </a:t>
            </a:r>
            <a:r>
              <a:rPr lang="en-US" altLang="zh-CN" sz="1200" b="1" dirty="0">
                <a:solidFill>
                  <a:srgbClr val="FF0000"/>
                </a:solidFill>
                <a:latin typeface="Times New Roman" pitchFamily="18" charset="0"/>
                <a:cs typeface="Times New Roman" pitchFamily="18" charset="0"/>
              </a:rPr>
              <a:t>who was Alexander and how did he come up with the technique?</a:t>
            </a:r>
            <a:r>
              <a:rPr lang="en-US" altLang="zh-CN" sz="1200" dirty="0">
                <a:latin typeface="Times New Roman" pitchFamily="18" charset="0"/>
              </a:rPr>
              <a:t> Frederick Alexander, an Australian actor born in 1869, found in his youth that he had vocal (</a:t>
            </a:r>
            <a:r>
              <a:rPr lang="zh-CN" altLang="en-US" sz="1200" dirty="0">
                <a:latin typeface="Times New Roman" pitchFamily="18" charset="0"/>
              </a:rPr>
              <a:t>声音的</a:t>
            </a:r>
            <a:r>
              <a:rPr lang="en-US" altLang="zh-CN" sz="1200" dirty="0">
                <a:latin typeface="Times New Roman" pitchFamily="18" charset="0"/>
              </a:rPr>
              <a:t>) problems during performances. He analyzed himself and realized his posture was bad. He worked on improving it, with excellent results. He brought his technique to London and opened a teacher-training school, which is still successful today.</a:t>
            </a:r>
          </a:p>
          <a:p>
            <a:pPr indent="266700"/>
            <a:r>
              <a:rPr lang="en-US" altLang="zh-CN" sz="1200" dirty="0">
                <a:latin typeface="Times New Roman" pitchFamily="18" charset="0"/>
              </a:rPr>
              <a:t>   </a:t>
            </a:r>
            <a:r>
              <a:rPr lang="en-US" altLang="zh-CN" sz="1200" dirty="0" smtClean="0">
                <a:latin typeface="Times New Roman" pitchFamily="18" charset="0"/>
              </a:rPr>
              <a:t>So </a:t>
            </a:r>
            <a:r>
              <a:rPr lang="en-US" altLang="zh-CN" sz="1200" dirty="0">
                <a:latin typeface="Times New Roman" pitchFamily="18" charset="0"/>
              </a:rPr>
              <a:t>if you’re walking along the road one day with shoulders bent forward, feeling weighed down by your troubles, give a thought to the Alexander technique. It will help you walk tall again.</a:t>
            </a:r>
          </a:p>
        </p:txBody>
      </p:sp>
      <p:sp>
        <p:nvSpPr>
          <p:cNvPr id="115719" name="矩形 9"/>
          <p:cNvSpPr>
            <a:spLocks noChangeArrowheads="1"/>
          </p:cNvSpPr>
          <p:nvPr/>
        </p:nvSpPr>
        <p:spPr bwMode="auto">
          <a:xfrm>
            <a:off x="6719889" y="0"/>
            <a:ext cx="17224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
        <p:nvSpPr>
          <p:cNvPr id="11" name="文本框 3"/>
          <p:cNvSpPr txBox="1"/>
          <p:nvPr/>
        </p:nvSpPr>
        <p:spPr>
          <a:xfrm>
            <a:off x="6418263" y="864306"/>
            <a:ext cx="2616200" cy="107721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Para.2: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研究过程</a:t>
            </a: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&amp;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结果</a:t>
            </a: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Para.3 &amp;4: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进一步解释记忆技巧</a:t>
            </a:r>
            <a:endParaRPr lang="en-US" altLang="zh-CN" sz="1600" kern="0" dirty="0">
              <a:latin typeface="Times New Roman" pitchFamily="18" charset="0"/>
              <a:ea typeface="宋体" panose="02010600030101010101" pitchFamily="2" charset="-122"/>
              <a:cs typeface="Times New Roman" pitchFamily="18" charset="0"/>
              <a:sym typeface="Calibri" panose="020F0502020204030204"/>
            </a:endParaRPr>
          </a:p>
          <a:p>
            <a:pPr fontAlgn="auto" hangingPunct="0">
              <a:spcBef>
                <a:spcPts val="0"/>
              </a:spcBef>
              <a:spcAft>
                <a:spcPts val="0"/>
              </a:spcAft>
              <a:defRPr/>
            </a:pPr>
            <a:r>
              <a:rPr lang="en-US" altLang="zh-CN" sz="1600" kern="0" dirty="0">
                <a:latin typeface="Times New Roman" pitchFamily="18" charset="0"/>
                <a:ea typeface="宋体" panose="02010600030101010101" pitchFamily="2" charset="-122"/>
                <a:cs typeface="Times New Roman" pitchFamily="18" charset="0"/>
                <a:sym typeface="Calibri" panose="020F0502020204030204"/>
              </a:rPr>
              <a:t>Para. 56: </a:t>
            </a:r>
            <a:r>
              <a:rPr lang="zh-CN" altLang="en-US" sz="1600" kern="0" dirty="0">
                <a:latin typeface="Times New Roman" pitchFamily="18" charset="0"/>
                <a:ea typeface="宋体" panose="02010600030101010101" pitchFamily="2" charset="-122"/>
                <a:cs typeface="Times New Roman" pitchFamily="18" charset="0"/>
                <a:sym typeface="Calibri" panose="020F0502020204030204"/>
              </a:rPr>
              <a:t>结论（说明对象）</a:t>
            </a:r>
          </a:p>
        </p:txBody>
      </p:sp>
      <p:sp>
        <p:nvSpPr>
          <p:cNvPr id="115721" name="文本框 3"/>
          <p:cNvSpPr txBox="1">
            <a:spLocks noChangeArrowheads="1"/>
          </p:cNvSpPr>
          <p:nvPr/>
        </p:nvSpPr>
        <p:spPr bwMode="auto">
          <a:xfrm>
            <a:off x="6351588" y="2675820"/>
            <a:ext cx="2693987" cy="1938992"/>
          </a:xfrm>
          <a:prstGeom prst="rect">
            <a:avLst/>
          </a:prstGeom>
          <a:noFill/>
          <a:ln w="12700">
            <a:noFill/>
            <a:miter lim="800000"/>
            <a:headEnd/>
            <a:tailEnd/>
          </a:ln>
        </p:spPr>
        <p:txBody>
          <a:bodyPr>
            <a:spAutoFit/>
          </a:bodyPr>
          <a:lstStyle/>
          <a:p>
            <a:pPr hangingPunct="0"/>
            <a:r>
              <a:rPr lang="zh-CN" altLang="en-US" sz="1200" b="1" dirty="0">
                <a:solidFill>
                  <a:srgbClr val="FF0000"/>
                </a:solidFill>
                <a:latin typeface="Times New Roman" pitchFamily="18" charset="0"/>
                <a:cs typeface="Times New Roman" pitchFamily="18" charset="0"/>
              </a:rPr>
              <a:t>阅读技巧：通过第二段的</a:t>
            </a:r>
            <a:r>
              <a:rPr lang="en-US" altLang="zh-CN" sz="1200" b="1" dirty="0">
                <a:solidFill>
                  <a:srgbClr val="FF0000"/>
                </a:solidFill>
                <a:latin typeface="Times New Roman" pitchFamily="18" charset="0"/>
                <a:cs typeface="Times New Roman" pitchFamily="18" charset="0"/>
              </a:rPr>
              <a:t>The Alexander technique is a way of… </a:t>
            </a:r>
            <a:r>
              <a:rPr lang="zh-CN" altLang="en-US" sz="1200" b="1" dirty="0">
                <a:solidFill>
                  <a:srgbClr val="FF0000"/>
                </a:solidFill>
                <a:latin typeface="Times New Roman" pitchFamily="18" charset="0"/>
                <a:cs typeface="Times New Roman" pitchFamily="18" charset="0"/>
              </a:rPr>
              <a:t>， </a:t>
            </a:r>
            <a:r>
              <a:rPr lang="en-US" altLang="zh-CN" sz="1200" b="1" dirty="0">
                <a:solidFill>
                  <a:srgbClr val="FF0000"/>
                </a:solidFill>
                <a:latin typeface="Times New Roman" pitchFamily="18" charset="0"/>
                <a:cs typeface="Times New Roman" pitchFamily="18" charset="0"/>
              </a:rPr>
              <a:t>It trains you…</a:t>
            </a:r>
            <a:r>
              <a:rPr lang="zh-CN" altLang="en-US" sz="1200" b="1" dirty="0">
                <a:solidFill>
                  <a:srgbClr val="FF0000"/>
                </a:solidFill>
                <a:latin typeface="Times New Roman" pitchFamily="18" charset="0"/>
                <a:cs typeface="Times New Roman" pitchFamily="18" charset="0"/>
              </a:rPr>
              <a:t>和</a:t>
            </a:r>
            <a:r>
              <a:rPr lang="en-US" altLang="zh-CN" sz="1200" b="1" dirty="0">
                <a:solidFill>
                  <a:srgbClr val="FF0000"/>
                </a:solidFill>
                <a:latin typeface="Times New Roman" pitchFamily="18" charset="0"/>
                <a:cs typeface="Times New Roman" pitchFamily="18" charset="0"/>
              </a:rPr>
              <a:t>A typical lesson involves…</a:t>
            </a:r>
            <a:r>
              <a:rPr lang="zh-CN" altLang="en-US" sz="1200" b="1" dirty="0">
                <a:solidFill>
                  <a:srgbClr val="FF0000"/>
                </a:solidFill>
                <a:latin typeface="Times New Roman" pitchFamily="18" charset="0"/>
                <a:cs typeface="Times New Roman" pitchFamily="18" charset="0"/>
              </a:rPr>
              <a:t>，可</a:t>
            </a:r>
            <a:r>
              <a:rPr lang="zh-CN" altLang="en-US" sz="1200" b="1" dirty="0" smtClean="0">
                <a:solidFill>
                  <a:srgbClr val="FF0000"/>
                </a:solidFill>
                <a:latin typeface="Times New Roman" pitchFamily="18" charset="0"/>
                <a:cs typeface="Times New Roman" pitchFamily="18" charset="0"/>
              </a:rPr>
              <a:t>知，第</a:t>
            </a:r>
            <a:r>
              <a:rPr lang="zh-CN" altLang="en-US" sz="1200" b="1" dirty="0">
                <a:solidFill>
                  <a:srgbClr val="FF0000"/>
                </a:solidFill>
                <a:latin typeface="Times New Roman" pitchFamily="18" charset="0"/>
                <a:cs typeface="Times New Roman" pitchFamily="18" charset="0"/>
              </a:rPr>
              <a:t>二段介绍什么是</a:t>
            </a:r>
            <a:r>
              <a:rPr lang="en-US" altLang="zh-CN" sz="1200" b="1" dirty="0">
                <a:solidFill>
                  <a:srgbClr val="FF0000"/>
                </a:solidFill>
                <a:latin typeface="Times New Roman" pitchFamily="18" charset="0"/>
                <a:cs typeface="Times New Roman" pitchFamily="18" charset="0"/>
              </a:rPr>
              <a:t>Alexander technique</a:t>
            </a:r>
            <a:r>
              <a:rPr lang="zh-CN" altLang="en-US" sz="1200" b="1" dirty="0">
                <a:solidFill>
                  <a:srgbClr val="FF0000"/>
                </a:solidFill>
                <a:latin typeface="Times New Roman" pitchFamily="18" charset="0"/>
                <a:cs typeface="Times New Roman" pitchFamily="18" charset="0"/>
              </a:rPr>
              <a:t>。第三段开头的</a:t>
            </a:r>
            <a:r>
              <a:rPr lang="en-US" altLang="zh-CN" sz="1200" b="1" dirty="0">
                <a:solidFill>
                  <a:srgbClr val="FF0000"/>
                </a:solidFill>
                <a:latin typeface="Times New Roman" pitchFamily="18" charset="0"/>
                <a:cs typeface="Times New Roman" pitchFamily="18" charset="0"/>
              </a:rPr>
              <a:t>The technique helps to</a:t>
            </a:r>
            <a:r>
              <a:rPr lang="zh-CN" altLang="en-US" sz="1200" b="1" dirty="0">
                <a:solidFill>
                  <a:srgbClr val="FF0000"/>
                </a:solidFill>
                <a:latin typeface="Times New Roman" pitchFamily="18" charset="0"/>
                <a:cs typeface="Times New Roman" pitchFamily="18" charset="0"/>
              </a:rPr>
              <a:t>说明第三段关于这种技巧的好处。第四段的第一句说明本段讲述</a:t>
            </a:r>
            <a:r>
              <a:rPr lang="en-US" altLang="zh-CN" sz="1200" b="1" dirty="0">
                <a:solidFill>
                  <a:srgbClr val="FF0000"/>
                </a:solidFill>
                <a:latin typeface="Times New Roman" pitchFamily="18" charset="0"/>
                <a:cs typeface="Times New Roman" pitchFamily="18" charset="0"/>
              </a:rPr>
              <a:t>Alexander technique </a:t>
            </a:r>
            <a:r>
              <a:rPr lang="zh-CN" altLang="en-US" sz="1200" b="1" dirty="0">
                <a:solidFill>
                  <a:srgbClr val="FF0000"/>
                </a:solidFill>
                <a:latin typeface="Times New Roman" pitchFamily="18" charset="0"/>
                <a:cs typeface="Times New Roman" pitchFamily="18" charset="0"/>
              </a:rPr>
              <a:t>的发明者和发明缘由。最后一段为总结，因此本文为总分总结构。</a:t>
            </a:r>
          </a:p>
        </p:txBody>
      </p:sp>
      <p:sp>
        <p:nvSpPr>
          <p:cNvPr id="3" name="文本框 3"/>
          <p:cNvSpPr txBox="1"/>
          <p:nvPr/>
        </p:nvSpPr>
        <p:spPr>
          <a:xfrm>
            <a:off x="6418263" y="818445"/>
            <a:ext cx="2616200" cy="160043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r>
              <a:rPr lang="en-US" altLang="zh-CN" sz="1400" dirty="0">
                <a:solidFill>
                  <a:srgbClr val="000000"/>
                </a:solidFill>
                <a:latin typeface="Times New Roman" pitchFamily="18" charset="0"/>
                <a:ea typeface="宋体" charset="-122"/>
                <a:cs typeface="Times New Roman" pitchFamily="18" charset="0"/>
              </a:rPr>
              <a:t>Para.2: </a:t>
            </a:r>
            <a:r>
              <a:rPr lang="zh-CN" altLang="en-US" sz="1400" dirty="0">
                <a:solidFill>
                  <a:srgbClr val="000000"/>
                </a:solidFill>
                <a:latin typeface="Times New Roman" pitchFamily="18" charset="0"/>
                <a:ea typeface="宋体" charset="-122"/>
                <a:cs typeface="Times New Roman" pitchFamily="18" charset="0"/>
              </a:rPr>
              <a:t>什么是</a:t>
            </a:r>
            <a:r>
              <a:rPr lang="en-US" altLang="zh-CN" sz="1400" dirty="0">
                <a:solidFill>
                  <a:srgbClr val="000000"/>
                </a:solidFill>
                <a:latin typeface="Times New Roman" pitchFamily="18" charset="0"/>
                <a:ea typeface="宋体" charset="-122"/>
                <a:cs typeface="Times New Roman" pitchFamily="18" charset="0"/>
              </a:rPr>
              <a:t>Alexander technique </a:t>
            </a:r>
            <a:r>
              <a:rPr lang="zh-CN" altLang="en-US" sz="1400" dirty="0">
                <a:solidFill>
                  <a:srgbClr val="000000"/>
                </a:solidFill>
                <a:latin typeface="Times New Roman" pitchFamily="18" charset="0"/>
                <a:ea typeface="宋体" charset="-122"/>
                <a:cs typeface="Times New Roman" pitchFamily="18" charset="0"/>
              </a:rPr>
              <a:t>？</a:t>
            </a:r>
          </a:p>
          <a:p>
            <a:pPr hangingPunct="0"/>
            <a:r>
              <a:rPr lang="en-US" altLang="zh-CN" sz="1400" dirty="0">
                <a:solidFill>
                  <a:srgbClr val="000000"/>
                </a:solidFill>
                <a:latin typeface="Times New Roman" pitchFamily="18" charset="0"/>
                <a:ea typeface="宋体" charset="-122"/>
                <a:cs typeface="Times New Roman" pitchFamily="18" charset="0"/>
              </a:rPr>
              <a:t>Para.3 : Alexander technique</a:t>
            </a:r>
            <a:r>
              <a:rPr lang="zh-CN" altLang="en-US" sz="1400" dirty="0">
                <a:solidFill>
                  <a:srgbClr val="000000"/>
                </a:solidFill>
                <a:latin typeface="Times New Roman" pitchFamily="18" charset="0"/>
                <a:ea typeface="宋体" charset="-122"/>
                <a:cs typeface="Times New Roman" pitchFamily="18" charset="0"/>
              </a:rPr>
              <a:t>的好处</a:t>
            </a:r>
            <a:endParaRPr lang="en-US" altLang="zh-CN" sz="1400" dirty="0">
              <a:solidFill>
                <a:srgbClr val="000000"/>
              </a:solidFill>
              <a:latin typeface="Times New Roman" pitchFamily="18" charset="0"/>
              <a:ea typeface="宋体" charset="-122"/>
              <a:cs typeface="Times New Roman" pitchFamily="18" charset="0"/>
            </a:endParaRPr>
          </a:p>
          <a:p>
            <a:pPr hangingPunct="0"/>
            <a:r>
              <a:rPr lang="en-US" altLang="zh-CN" sz="1400" dirty="0">
                <a:solidFill>
                  <a:srgbClr val="000000"/>
                </a:solidFill>
                <a:latin typeface="Times New Roman" pitchFamily="18" charset="0"/>
                <a:ea typeface="宋体" charset="-122"/>
                <a:cs typeface="Times New Roman" pitchFamily="18" charset="0"/>
              </a:rPr>
              <a:t>Para. 4: Alexander technique </a:t>
            </a:r>
            <a:r>
              <a:rPr lang="zh-CN" altLang="en-US" sz="1400" dirty="0">
                <a:solidFill>
                  <a:srgbClr val="000000"/>
                </a:solidFill>
                <a:latin typeface="Times New Roman" pitchFamily="18" charset="0"/>
                <a:ea typeface="宋体" charset="-122"/>
                <a:cs typeface="Times New Roman" pitchFamily="18" charset="0"/>
              </a:rPr>
              <a:t>的发明者和发明缘由</a:t>
            </a:r>
          </a:p>
          <a:p>
            <a:pPr hangingPunct="0"/>
            <a:r>
              <a:rPr lang="en-US" altLang="zh-CN" sz="1400" dirty="0">
                <a:solidFill>
                  <a:srgbClr val="000000"/>
                </a:solidFill>
                <a:latin typeface="Times New Roman" pitchFamily="18" charset="0"/>
                <a:ea typeface="宋体" charset="-122"/>
                <a:cs typeface="Times New Roman" pitchFamily="18" charset="0"/>
              </a:rPr>
              <a:t>Para. 5: </a:t>
            </a:r>
            <a:r>
              <a:rPr lang="zh-CN" altLang="en-US" sz="1400" dirty="0">
                <a:solidFill>
                  <a:srgbClr val="000000"/>
                </a:solidFill>
                <a:latin typeface="Times New Roman" pitchFamily="18" charset="0"/>
                <a:ea typeface="宋体" charset="-122"/>
                <a:cs typeface="Times New Roman" pitchFamily="18" charset="0"/>
              </a:rPr>
              <a:t>结论</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内容占位符 7"/>
          <p:cNvPicPr>
            <a:picLocks noGrp="1" noChangeAspect="1"/>
          </p:cNvPicPr>
          <p:nvPr>
            <p:ph idx="4294967295"/>
          </p:nvPr>
        </p:nvPicPr>
        <p:blipFill>
          <a:blip r:embed="rId4"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5"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6084"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3" name="文本框 2"/>
          <p:cNvSpPr txBox="1"/>
          <p:nvPr/>
        </p:nvSpPr>
        <p:spPr>
          <a:xfrm>
            <a:off x="1427481" y="141112"/>
            <a:ext cx="6864985" cy="830997"/>
          </a:xfrm>
          <a:prstGeom prst="rect">
            <a:avLst/>
          </a:prstGeom>
          <a:noFill/>
          <a:ln w="19050">
            <a:solidFill>
              <a:srgbClr val="FF0000"/>
            </a:solidFill>
          </a:ln>
        </p:spPr>
        <p:txBody>
          <a:bodyPr>
            <a:spAutoFit/>
          </a:bodyPr>
          <a:lstStyle/>
          <a:p>
            <a:pPr fontAlgn="auto" hangingPunct="0">
              <a:spcBef>
                <a:spcPts val="0"/>
              </a:spcBef>
              <a:spcAft>
                <a:spcPts val="0"/>
              </a:spcAft>
              <a:defRPr/>
            </a:pP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一、</a:t>
            </a:r>
            <a:r>
              <a:rPr lang="en-US" altLang="zh-CN"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20</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19年朝</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西海四区一模中</a:t>
            </a:r>
            <a:r>
              <a:rPr lang="zh-CN" altLang="en-US" sz="2400" kern="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的说明文</a:t>
            </a:r>
            <a:endPar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endParaRPr>
          </a:p>
          <a:p>
            <a:pPr fontAlgn="auto" hangingPunct="0">
              <a:spcBef>
                <a:spcPts val="0"/>
              </a:spcBef>
              <a:spcAft>
                <a:spcPts val="0"/>
              </a:spcAft>
              <a:defRPr/>
            </a:pP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       </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 </a:t>
            </a:r>
          </a:p>
        </p:txBody>
      </p:sp>
      <p:graphicFrame>
        <p:nvGraphicFramePr>
          <p:cNvPr id="6" name="表格 5"/>
          <p:cNvGraphicFramePr/>
          <p:nvPr>
            <p:custDataLst>
              <p:tags r:id="rId2"/>
            </p:custDataLst>
          </p:nvPr>
        </p:nvGraphicFramePr>
        <p:xfrm>
          <a:off x="657896" y="1155838"/>
          <a:ext cx="7990840" cy="3661925"/>
        </p:xfrm>
        <a:graphic>
          <a:graphicData uri="http://schemas.openxmlformats.org/drawingml/2006/table">
            <a:tbl>
              <a:tblPr firstRow="1" bandRow="1">
                <a:tableStyleId>{5C22544A-7EE6-4342-B048-85BDC9FD1C3A}</a:tableStyleId>
              </a:tblPr>
              <a:tblGrid>
                <a:gridCol w="1192530"/>
                <a:gridCol w="2611120"/>
                <a:gridCol w="983615"/>
                <a:gridCol w="1274445"/>
                <a:gridCol w="1929130"/>
              </a:tblGrid>
              <a:tr h="404581">
                <a:tc>
                  <a:txBody>
                    <a:bodyPr/>
                    <a:lstStyle/>
                    <a:p>
                      <a:pPr algn="ctr">
                        <a:buNone/>
                      </a:pPr>
                      <a:r>
                        <a:rPr lang="zh-CN" altLang="en-US" sz="2300" dirty="0"/>
                        <a:t>城区</a:t>
                      </a:r>
                    </a:p>
                  </a:txBody>
                  <a:tcPr marL="68580" marR="68580" marT="38100" marB="38100"/>
                </a:tc>
                <a:tc>
                  <a:txBody>
                    <a:bodyPr/>
                    <a:lstStyle/>
                    <a:p>
                      <a:pPr algn="ctr"/>
                      <a:r>
                        <a:rPr lang="zh-CN" altLang="en-US" sz="2300" dirty="0" smtClean="0"/>
                        <a:t>话题</a:t>
                      </a:r>
                      <a:endParaRPr lang="zh-CN" altLang="en-US" sz="2300" dirty="0"/>
                    </a:p>
                  </a:txBody>
                  <a:tcPr marL="68580" marR="68580" marT="38100" marB="38100"/>
                </a:tc>
                <a:tc>
                  <a:txBody>
                    <a:bodyPr/>
                    <a:lstStyle/>
                    <a:p>
                      <a:pPr algn="ctr"/>
                      <a:r>
                        <a:rPr lang="zh-CN" altLang="en-US" sz="2300" dirty="0" smtClean="0"/>
                        <a:t>标题</a:t>
                      </a:r>
                      <a:endParaRPr lang="zh-CN" altLang="en-US" sz="2300" dirty="0"/>
                    </a:p>
                  </a:txBody>
                  <a:tcPr marL="68580" marR="6858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300" dirty="0" smtClean="0"/>
                        <a:t>字数</a:t>
                      </a:r>
                    </a:p>
                  </a:txBody>
                  <a:tcPr marL="68580" marR="6858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300" dirty="0" smtClean="0"/>
                        <a:t>考查点</a:t>
                      </a:r>
                    </a:p>
                  </a:txBody>
                  <a:tcPr marL="68580" marR="68580" marT="38100" marB="38100"/>
                </a:tc>
              </a:tr>
              <a:tr h="661021">
                <a:tc>
                  <a:txBody>
                    <a:bodyPr/>
                    <a:lstStyle/>
                    <a:p>
                      <a:r>
                        <a:rPr lang="zh-CN" altLang="en-US" sz="1400" b="1" dirty="0">
                          <a:latin typeface="Times New Roman" panose="02020603050405020304" charset="0"/>
                          <a:cs typeface="Times New Roman" panose="02020603050405020304" charset="0"/>
                          <a:sym typeface="+mn-ea"/>
                        </a:rPr>
                        <a:t>朝</a:t>
                      </a:r>
                      <a:r>
                        <a:rPr lang="zh-CN" altLang="en-US" sz="1400" b="1" dirty="0" smtClean="0">
                          <a:latin typeface="Times New Roman" panose="02020603050405020304" charset="0"/>
                          <a:cs typeface="Times New Roman" panose="02020603050405020304" charset="0"/>
                          <a:sym typeface="+mn-ea"/>
                        </a:rPr>
                        <a:t>阳</a:t>
                      </a:r>
                      <a:r>
                        <a:rPr lang="en-US" altLang="zh-CN" sz="1400" b="1" dirty="0" smtClean="0">
                          <a:latin typeface="Times New Roman" panose="02020603050405020304" charset="0"/>
                          <a:cs typeface="Times New Roman" panose="02020603050405020304" charset="0"/>
                          <a:sym typeface="+mn-ea"/>
                        </a:rPr>
                        <a:t>C</a:t>
                      </a:r>
                      <a:r>
                        <a:rPr lang="zh-CN" altLang="en-US" sz="1400" b="1" dirty="0" smtClean="0">
                          <a:latin typeface="Times New Roman" panose="02020603050405020304" charset="0"/>
                          <a:cs typeface="Times New Roman" panose="02020603050405020304" charset="0"/>
                          <a:sym typeface="+mn-ea"/>
                        </a:rPr>
                        <a:t>篇</a:t>
                      </a:r>
                    </a:p>
                    <a:p>
                      <a:endParaRPr lang="zh-CN" altLang="en-US" sz="1400" b="1" dirty="0" smtClean="0">
                        <a:latin typeface="Times New Roman" panose="02020603050405020304" charset="0"/>
                        <a:cs typeface="Times New Roman" panose="02020603050405020304" charset="0"/>
                        <a:sym typeface="+mn-ea"/>
                      </a:endParaRPr>
                    </a:p>
                  </a:txBody>
                  <a:tcPr marL="68580" marR="68580" marT="38100" marB="38100"/>
                </a:tc>
                <a:tc>
                  <a:txBody>
                    <a:bodyPr/>
                    <a:lstStyle/>
                    <a:p>
                      <a:pPr fontAlgn="auto" hangingPunct="0">
                        <a:spcBef>
                          <a:spcPts val="0"/>
                        </a:spcBef>
                        <a:spcAft>
                          <a:spcPts val="0"/>
                        </a:spcAft>
                        <a:defRPr/>
                      </a:pPr>
                      <a:r>
                        <a:rPr lang="zh-CN" altLang="en-US" sz="1600" kern="0" dirty="0" smtClean="0">
                          <a:latin typeface="宋体" panose="02010600030101010101" pitchFamily="2" charset="-122"/>
                          <a:ea typeface="宋体" panose="02010600030101010101" pitchFamily="2" charset="-122"/>
                          <a:cs typeface="宋体" panose="02010600030101010101" pitchFamily="2" charset="-122"/>
                          <a:sym typeface="Calibri" panose="020F0502020204030204"/>
                        </a:rPr>
                        <a:t>记忆高手的大脑与常人无异，只不过在记忆的过程中运用了特定的技巧。</a:t>
                      </a:r>
                      <a:endParaRPr lang="zh-CN" altLang="en-US" sz="1600" kern="0" dirty="0">
                        <a:latin typeface="宋体" panose="02010600030101010101" pitchFamily="2" charset="-122"/>
                        <a:ea typeface="宋体" panose="02010600030101010101" pitchFamily="2" charset="-122"/>
                        <a:cs typeface="宋体" panose="02010600030101010101" pitchFamily="2" charset="-122"/>
                        <a:sym typeface="Calibri" panose="020F0502020204030204"/>
                      </a:endParaRPr>
                    </a:p>
                  </a:txBody>
                  <a:tcPr marL="68580" marR="68580" marT="38100" marB="38100"/>
                </a:tc>
                <a:tc>
                  <a:txBody>
                    <a:bodyPr/>
                    <a:lstStyle/>
                    <a:p>
                      <a:pPr>
                        <a:buNone/>
                      </a:pPr>
                      <a:r>
                        <a:rPr lang="en-US" altLang="zh-CN" sz="1600" b="0" dirty="0">
                          <a:latin typeface="Times New Roman" panose="02020603050405020304" charset="0"/>
                          <a:cs typeface="Times New Roman" panose="02020603050405020304" charset="0"/>
                        </a:rPr>
                        <a:t> </a:t>
                      </a:r>
                      <a:r>
                        <a:rPr lang="en-US" altLang="zh-CN" sz="1600" b="0" kern="1200" dirty="0" smtClean="0">
                          <a:solidFill>
                            <a:schemeClr val="dk1"/>
                          </a:solidFill>
                          <a:latin typeface="+mn-lt"/>
                          <a:ea typeface="+mn-ea"/>
                          <a:cs typeface="+mn-cs"/>
                        </a:rPr>
                        <a:t>Training the Brain</a:t>
                      </a:r>
                      <a:endParaRPr lang="zh-CN" altLang="en-US" sz="1600" b="0" dirty="0">
                        <a:latin typeface="Times New Roman" panose="02020603050405020304" charset="0"/>
                        <a:cs typeface="Times New Roman" panose="02020603050405020304" charset="0"/>
                      </a:endParaRPr>
                    </a:p>
                  </a:txBody>
                  <a:tcPr marL="68580" marR="68580" marT="38100" marB="38100"/>
                </a:tc>
                <a:tc>
                  <a:txBody>
                    <a:bodyPr/>
                    <a:lstStyle/>
                    <a:p>
                      <a:pPr>
                        <a:buNone/>
                      </a:pPr>
                      <a:r>
                        <a:rPr lang="en-US" altLang="zh-CN" sz="1600" dirty="0" smtClean="0">
                          <a:latin typeface="Times New Roman" panose="02020603050405020304" charset="0"/>
                          <a:cs typeface="Times New Roman" panose="02020603050405020304" charset="0"/>
                          <a:sym typeface="+mn-ea"/>
                        </a:rPr>
                        <a:t>455</a:t>
                      </a:r>
                      <a:endParaRPr lang="en-US" sz="1600" dirty="0">
                        <a:latin typeface="Times New Roman" panose="02020603050405020304" charset="0"/>
                        <a:cs typeface="Times New Roman" panose="02020603050405020304" charset="0"/>
                        <a:sym typeface="+mn-ea"/>
                      </a:endParaRPr>
                    </a:p>
                  </a:txBody>
                  <a:tcPr marL="68580" marR="68580" marT="38100" marB="38100"/>
                </a:tc>
                <a:tc>
                  <a:txBody>
                    <a:bodyPr/>
                    <a:lstStyle/>
                    <a:p>
                      <a:pPr>
                        <a:buNone/>
                      </a:pPr>
                      <a:r>
                        <a:rPr lang="zh-CN" altLang="en-US" sz="1600" b="1" dirty="0">
                          <a:solidFill>
                            <a:srgbClr val="FF0000"/>
                          </a:solidFill>
                          <a:latin typeface="Times New Roman" panose="02020603050405020304" charset="0"/>
                          <a:cs typeface="Times New Roman" panose="02020603050405020304" charset="0"/>
                        </a:rPr>
                        <a:t>细</a:t>
                      </a:r>
                      <a:r>
                        <a:rPr lang="zh-CN" altLang="en-US" sz="1600" b="1" dirty="0" smtClean="0">
                          <a:solidFill>
                            <a:srgbClr val="FF0000"/>
                          </a:solidFill>
                          <a:latin typeface="Times New Roman" panose="02020603050405020304" charset="0"/>
                          <a:cs typeface="Times New Roman" panose="02020603050405020304" charset="0"/>
                        </a:rPr>
                        <a:t>节理解：</a:t>
                      </a:r>
                      <a:r>
                        <a:rPr lang="en-US" altLang="zh-CN" sz="1600" b="1" dirty="0" smtClean="0">
                          <a:solidFill>
                            <a:srgbClr val="FF0000"/>
                          </a:solidFill>
                          <a:latin typeface="Times New Roman" panose="02020603050405020304" charset="0"/>
                          <a:cs typeface="Times New Roman" panose="02020603050405020304" charset="0"/>
                        </a:rPr>
                        <a:t>38</a:t>
                      </a:r>
                      <a:endParaRPr lang="en-US" altLang="zh-CN" sz="1600" b="1" dirty="0">
                        <a:latin typeface="Times New Roman" panose="02020603050405020304" charset="0"/>
                        <a:cs typeface="Times New Roman" panose="02020603050405020304" charset="0"/>
                      </a:endParaRPr>
                    </a:p>
                    <a:p>
                      <a:pPr>
                        <a:buNone/>
                      </a:pPr>
                      <a:r>
                        <a:rPr lang="zh-CN" altLang="en-US" sz="1600" b="1" dirty="0" smtClean="0">
                          <a:solidFill>
                            <a:srgbClr val="0033CC"/>
                          </a:solidFill>
                          <a:latin typeface="Times New Roman" panose="02020603050405020304" charset="0"/>
                          <a:cs typeface="Times New Roman" panose="02020603050405020304" charset="0"/>
                        </a:rPr>
                        <a:t>推理判断：</a:t>
                      </a:r>
                      <a:r>
                        <a:rPr lang="en-US" altLang="zh-CN" sz="1600" b="1" dirty="0" smtClean="0">
                          <a:solidFill>
                            <a:srgbClr val="0033CC"/>
                          </a:solidFill>
                          <a:latin typeface="Times New Roman" panose="02020603050405020304" charset="0"/>
                          <a:cs typeface="Times New Roman" panose="02020603050405020304" charset="0"/>
                        </a:rPr>
                        <a:t>39.40.41</a:t>
                      </a:r>
                      <a:endParaRPr lang="en-US" altLang="zh-CN" sz="1600" b="1" dirty="0">
                        <a:solidFill>
                          <a:srgbClr val="0033CC"/>
                        </a:solidFill>
                        <a:latin typeface="Times New Roman" panose="02020603050405020304" charset="0"/>
                        <a:cs typeface="Times New Roman" panose="02020603050405020304" charset="0"/>
                      </a:endParaRPr>
                    </a:p>
                  </a:txBody>
                  <a:tcPr marL="68580" marR="68580" marT="38100" marB="38100"/>
                </a:tc>
              </a:tr>
              <a:tr h="689458">
                <a:tc>
                  <a:txBody>
                    <a:bodyPr/>
                    <a:lstStyle/>
                    <a:p>
                      <a:pPr>
                        <a:buNone/>
                      </a:pPr>
                      <a:r>
                        <a:rPr lang="zh-CN" altLang="en-US" sz="1400" b="1" dirty="0">
                          <a:latin typeface="Times New Roman" panose="02020603050405020304" charset="0"/>
                          <a:cs typeface="Times New Roman" panose="02020603050405020304" charset="0"/>
                          <a:sym typeface="+mn-ea"/>
                        </a:rPr>
                        <a:t>东</a:t>
                      </a:r>
                      <a:r>
                        <a:rPr lang="zh-CN" altLang="en-US" sz="1400" b="1" dirty="0" smtClean="0">
                          <a:latin typeface="Times New Roman" panose="02020603050405020304" charset="0"/>
                          <a:cs typeface="Times New Roman" panose="02020603050405020304" charset="0"/>
                          <a:sym typeface="+mn-ea"/>
                        </a:rPr>
                        <a:t>城</a:t>
                      </a:r>
                      <a:r>
                        <a:rPr lang="en-US" altLang="zh-CN" sz="1400" b="1" dirty="0" smtClean="0">
                          <a:latin typeface="Times New Roman" panose="02020603050405020304" charset="0"/>
                          <a:cs typeface="Times New Roman" panose="02020603050405020304" charset="0"/>
                          <a:sym typeface="+mn-ea"/>
                        </a:rPr>
                        <a:t>C</a:t>
                      </a:r>
                      <a:r>
                        <a:rPr lang="zh-CN" altLang="en-US" sz="1400" b="1" dirty="0" smtClean="0">
                          <a:latin typeface="Times New Roman" panose="02020603050405020304" charset="0"/>
                          <a:cs typeface="Times New Roman" panose="02020603050405020304" charset="0"/>
                          <a:sym typeface="+mn-ea"/>
                        </a:rPr>
                        <a:t>篇</a:t>
                      </a:r>
                      <a:endParaRPr lang="zh-CN" altLang="en-US" sz="1400" b="1" dirty="0" smtClean="0">
                        <a:latin typeface="Times New Roman" panose="02020603050405020304" charset="0"/>
                        <a:cs typeface="Times New Roman" panose="02020603050405020304" charset="0"/>
                      </a:endParaRPr>
                    </a:p>
                  </a:txBody>
                  <a:tcPr marL="68580" marR="68580" marT="38100" marB="38100"/>
                </a:tc>
                <a:tc>
                  <a:txBody>
                    <a:bodyPr/>
                    <a:lstStyle/>
                    <a:p>
                      <a:pPr>
                        <a:buNone/>
                      </a:pPr>
                      <a:r>
                        <a:rPr lang="zh-CN" altLang="en-US" sz="1600" dirty="0" smtClean="0">
                          <a:solidFill>
                            <a:srgbClr val="000000"/>
                          </a:solidFill>
                          <a:latin typeface="宋体" charset="-122"/>
                          <a:ea typeface="宋体" charset="-122"/>
                        </a:rPr>
                        <a:t>温血食肉动物在两极的分布更加多样化。</a:t>
                      </a:r>
                      <a:endParaRPr lang="zh-CN" altLang="en-US" sz="1600" dirty="0">
                        <a:latin typeface="Times New Roman" panose="02020603050405020304" charset="0"/>
                        <a:ea typeface="宋体" panose="02010600030101010101" pitchFamily="2" charset="-122"/>
                      </a:endParaRPr>
                    </a:p>
                  </a:txBody>
                  <a:tcPr marL="68580" marR="68580" marT="38100" marB="38100"/>
                </a:tc>
                <a:tc>
                  <a:txBody>
                    <a:bodyPr/>
                    <a:lstStyle/>
                    <a:p>
                      <a:pPr>
                        <a:buNone/>
                      </a:pPr>
                      <a:endParaRPr lang="zh-CN" altLang="en-US" sz="1600" dirty="0">
                        <a:latin typeface="Times New Roman" panose="02020603050405020304" charset="0"/>
                        <a:cs typeface="Times New Roman" panose="02020603050405020304" charset="0"/>
                      </a:endParaRPr>
                    </a:p>
                  </a:txBody>
                  <a:tcPr marL="68580" marR="68580" marT="38100" marB="38100"/>
                </a:tc>
                <a:tc>
                  <a:txBody>
                    <a:bodyPr/>
                    <a:lstStyle/>
                    <a:p>
                      <a:pPr>
                        <a:buNone/>
                      </a:pPr>
                      <a:r>
                        <a:rPr lang="en-US" altLang="zh-CN" sz="1600" dirty="0" smtClean="0">
                          <a:latin typeface="Times New Roman" panose="02020603050405020304" charset="0"/>
                          <a:cs typeface="Times New Roman" panose="02020603050405020304" charset="0"/>
                          <a:sym typeface="+mn-ea"/>
                        </a:rPr>
                        <a:t>401</a:t>
                      </a:r>
                      <a:endParaRPr lang="zh-CN" altLang="en-US" sz="1600" dirty="0">
                        <a:latin typeface="Times New Roman" panose="02020603050405020304" charset="0"/>
                        <a:cs typeface="Times New Roman" panose="02020603050405020304" charset="0"/>
                        <a:sym typeface="+mn-ea"/>
                      </a:endParaRPr>
                    </a:p>
                    <a:p>
                      <a:pPr>
                        <a:buNone/>
                      </a:pPr>
                      <a:endParaRPr lang="zh-CN" altLang="en-US" sz="1600" dirty="0">
                        <a:latin typeface="Times New Roman" panose="02020603050405020304" charset="0"/>
                        <a:cs typeface="Times New Roman" panose="02020603050405020304" charset="0"/>
                        <a:sym typeface="+mn-ea"/>
                      </a:endParaRPr>
                    </a:p>
                  </a:txBody>
                  <a:tcPr marL="68580" marR="68580" marT="38100" marB="3810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0033CC"/>
                          </a:solidFill>
                          <a:latin typeface="Times New Roman" panose="02020603050405020304" charset="0"/>
                          <a:cs typeface="Times New Roman" panose="02020603050405020304" charset="0"/>
                        </a:rPr>
                        <a:t>推理判断：</a:t>
                      </a:r>
                      <a:r>
                        <a:rPr lang="en-US" altLang="zh-CN" sz="1600" b="1" dirty="0" smtClean="0">
                          <a:solidFill>
                            <a:srgbClr val="0033CC"/>
                          </a:solidFill>
                          <a:latin typeface="Times New Roman" panose="02020603050405020304" charset="0"/>
                          <a:cs typeface="Times New Roman" panose="02020603050405020304" charset="0"/>
                        </a:rPr>
                        <a:t>38.39.40</a:t>
                      </a:r>
                    </a:p>
                    <a:p>
                      <a:pPr algn="l">
                        <a:buNone/>
                      </a:pPr>
                      <a:r>
                        <a:rPr lang="zh-CN" altLang="en-US" sz="1600" b="1" dirty="0" smtClean="0">
                          <a:solidFill>
                            <a:schemeClr val="accent6"/>
                          </a:solidFill>
                          <a:latin typeface="Times New Roman" panose="02020603050405020304" charset="0"/>
                          <a:cs typeface="Times New Roman" panose="02020603050405020304" charset="0"/>
                          <a:sym typeface="+mn-ea"/>
                        </a:rPr>
                        <a:t>主</a:t>
                      </a:r>
                      <a:r>
                        <a:rPr lang="zh-CN" altLang="en-US" sz="1600" b="1" dirty="0">
                          <a:solidFill>
                            <a:schemeClr val="accent6"/>
                          </a:solidFill>
                          <a:latin typeface="Times New Roman" panose="02020603050405020304" charset="0"/>
                          <a:cs typeface="Times New Roman" panose="02020603050405020304" charset="0"/>
                          <a:sym typeface="+mn-ea"/>
                        </a:rPr>
                        <a:t>旨大意</a:t>
                      </a:r>
                      <a:r>
                        <a:rPr lang="zh-CN" altLang="en-US" sz="1600" b="1" dirty="0" smtClean="0">
                          <a:solidFill>
                            <a:schemeClr val="accent6"/>
                          </a:solidFill>
                          <a:latin typeface="Times New Roman" panose="02020603050405020304" charset="0"/>
                          <a:cs typeface="Times New Roman" panose="02020603050405020304" charset="0"/>
                          <a:sym typeface="+mn-ea"/>
                        </a:rPr>
                        <a:t>：</a:t>
                      </a:r>
                      <a:r>
                        <a:rPr lang="en-US" altLang="zh-CN" sz="1600" b="1" dirty="0" smtClean="0">
                          <a:solidFill>
                            <a:schemeClr val="accent6"/>
                          </a:solidFill>
                          <a:latin typeface="Times New Roman" panose="02020603050405020304" charset="0"/>
                          <a:cs typeface="Times New Roman" panose="02020603050405020304" charset="0"/>
                          <a:sym typeface="+mn-ea"/>
                        </a:rPr>
                        <a:t>41</a:t>
                      </a:r>
                      <a:endParaRPr lang="en-US" altLang="zh-CN" sz="1600" b="1" dirty="0">
                        <a:solidFill>
                          <a:srgbClr val="FF0000"/>
                        </a:solidFill>
                        <a:latin typeface="Times New Roman" panose="02020603050405020304" charset="0"/>
                        <a:cs typeface="Times New Roman" panose="02020603050405020304" charset="0"/>
                      </a:endParaRPr>
                    </a:p>
                  </a:txBody>
                  <a:tcPr marL="68580" marR="68580" marT="38100" marB="38100"/>
                </a:tc>
              </a:tr>
              <a:tr h="895547">
                <a:tc>
                  <a:txBody>
                    <a:bodyPr/>
                    <a:lstStyle/>
                    <a:p>
                      <a:r>
                        <a:rPr lang="zh-CN" altLang="en-US" sz="1400" b="1" dirty="0">
                          <a:latin typeface="Times New Roman" panose="02020603050405020304" charset="0"/>
                          <a:cs typeface="Times New Roman" panose="02020603050405020304" charset="0"/>
                          <a:sym typeface="+mn-ea"/>
                        </a:rPr>
                        <a:t>西</a:t>
                      </a:r>
                      <a:r>
                        <a:rPr lang="zh-CN" altLang="en-US" sz="1400" b="1" dirty="0" smtClean="0">
                          <a:latin typeface="Times New Roman" panose="02020603050405020304" charset="0"/>
                          <a:cs typeface="Times New Roman" panose="02020603050405020304" charset="0"/>
                          <a:sym typeface="+mn-ea"/>
                        </a:rPr>
                        <a:t>城</a:t>
                      </a:r>
                      <a:r>
                        <a:rPr lang="en-US" altLang="zh-CN" sz="1400" b="1" dirty="0" smtClean="0">
                          <a:latin typeface="Times New Roman" panose="02020603050405020304" charset="0"/>
                          <a:cs typeface="Times New Roman" panose="02020603050405020304" charset="0"/>
                          <a:sym typeface="+mn-ea"/>
                        </a:rPr>
                        <a:t>C</a:t>
                      </a:r>
                      <a:r>
                        <a:rPr lang="zh-CN" altLang="en-US" sz="1400" b="1" dirty="0" smtClean="0">
                          <a:latin typeface="Times New Roman" panose="02020603050405020304" charset="0"/>
                          <a:cs typeface="Times New Roman" panose="02020603050405020304" charset="0"/>
                          <a:sym typeface="+mn-ea"/>
                        </a:rPr>
                        <a:t>篇</a:t>
                      </a:r>
                    </a:p>
                    <a:p>
                      <a:endParaRPr lang="zh-CN" altLang="en-US" sz="1400" b="1" dirty="0" smtClean="0">
                        <a:latin typeface="Times New Roman" panose="02020603050405020304" charset="0"/>
                        <a:cs typeface="Times New Roman" panose="02020603050405020304" charset="0"/>
                      </a:endParaRPr>
                    </a:p>
                  </a:txBody>
                  <a:tcPr marL="68580" marR="68580" marT="38100" marB="38100"/>
                </a:tc>
                <a:tc>
                  <a:txBody>
                    <a:bodyPr/>
                    <a:lstStyle/>
                    <a:p>
                      <a:pPr hangingPunct="0">
                        <a:defRPr/>
                      </a:pPr>
                      <a:r>
                        <a:rPr lang="zh-CN" altLang="en-US" sz="1600" dirty="0" smtClean="0">
                          <a:solidFill>
                            <a:srgbClr val="000000"/>
                          </a:solidFill>
                          <a:latin typeface="宋体" charset="-122"/>
                          <a:ea typeface="宋体" charset="-122"/>
                        </a:rPr>
                        <a:t>当人们遇到道德困境时，</a:t>
                      </a:r>
                      <a:r>
                        <a:rPr lang="zh-CN" altLang="zh-CN" sz="1600" dirty="0" smtClean="0">
                          <a:solidFill>
                            <a:srgbClr val="000000"/>
                          </a:solidFill>
                          <a:latin typeface="宋体" charset="-122"/>
                          <a:ea typeface="宋体" charset="-122"/>
                        </a:rPr>
                        <a:t>用外语思考和用母语思考时</a:t>
                      </a:r>
                      <a:r>
                        <a:rPr lang="zh-CN" altLang="en-US" sz="1600" dirty="0" smtClean="0">
                          <a:solidFill>
                            <a:srgbClr val="000000"/>
                          </a:solidFill>
                          <a:latin typeface="宋体" charset="-122"/>
                          <a:ea typeface="宋体" charset="-122"/>
                        </a:rPr>
                        <a:t>做出的选择有所</a:t>
                      </a:r>
                      <a:r>
                        <a:rPr lang="zh-CN" altLang="zh-CN" sz="1600" dirty="0" smtClean="0">
                          <a:solidFill>
                            <a:srgbClr val="000000"/>
                          </a:solidFill>
                          <a:latin typeface="宋体" charset="-122"/>
                          <a:ea typeface="宋体" charset="-122"/>
                        </a:rPr>
                        <a:t>不同。</a:t>
                      </a:r>
                      <a:endParaRPr lang="zh-CN" altLang="en-US" sz="1600" dirty="0">
                        <a:solidFill>
                          <a:srgbClr val="000000"/>
                        </a:solidFill>
                        <a:latin typeface="宋体" charset="-122"/>
                        <a:ea typeface="宋体" charset="-122"/>
                      </a:endParaRPr>
                    </a:p>
                  </a:txBody>
                  <a:tcPr marL="68580" marR="68580" marT="38100" marB="38100"/>
                </a:tc>
                <a:tc>
                  <a:txBody>
                    <a:bodyPr/>
                    <a:lstStyle/>
                    <a:p>
                      <a:pPr>
                        <a:buNone/>
                      </a:pPr>
                      <a:endParaRPr lang="zh-CN" altLang="en-US" sz="1600" dirty="0">
                        <a:latin typeface="Times New Roman" panose="02020603050405020304" charset="0"/>
                        <a:cs typeface="Times New Roman" panose="02020603050405020304" charset="0"/>
                      </a:endParaRPr>
                    </a:p>
                  </a:txBody>
                  <a:tcPr marL="68580" marR="68580" marT="38100" marB="38100"/>
                </a:tc>
                <a:tc>
                  <a:txBody>
                    <a:bodyPr/>
                    <a:lstStyle/>
                    <a:p>
                      <a:pPr>
                        <a:buNone/>
                      </a:pPr>
                      <a:r>
                        <a:rPr lang="en-US" altLang="zh-CN" sz="1600" dirty="0" smtClean="0">
                          <a:latin typeface="Times New Roman" panose="02020603050405020304" charset="0"/>
                          <a:cs typeface="Times New Roman" panose="02020603050405020304" charset="0"/>
                          <a:sym typeface="+mn-ea"/>
                        </a:rPr>
                        <a:t>551</a:t>
                      </a:r>
                      <a:r>
                        <a:rPr lang="zh-CN" altLang="en-US" sz="1600" dirty="0" smtClean="0">
                          <a:latin typeface="Times New Roman" panose="02020603050405020304" charset="0"/>
                          <a:cs typeface="Times New Roman" panose="02020603050405020304" charset="0"/>
                          <a:sym typeface="+mn-ea"/>
                        </a:rPr>
                        <a:t> </a:t>
                      </a:r>
                      <a:endParaRPr lang="zh-CN" altLang="en-US" sz="1600" dirty="0">
                        <a:latin typeface="Times New Roman" panose="02020603050405020304" charset="0"/>
                        <a:cs typeface="Times New Roman" panose="02020603050405020304" charset="0"/>
                        <a:sym typeface="+mn-ea"/>
                      </a:endParaRPr>
                    </a:p>
                    <a:p>
                      <a:pPr>
                        <a:buNone/>
                      </a:pPr>
                      <a:endParaRPr lang="zh-CN" altLang="en-US" sz="1600" dirty="0">
                        <a:latin typeface="Times New Roman" panose="02020603050405020304" charset="0"/>
                        <a:cs typeface="Times New Roman" panose="02020603050405020304" charset="0"/>
                        <a:sym typeface="+mn-ea"/>
                      </a:endParaRPr>
                    </a:p>
                  </a:txBody>
                  <a:tcPr marL="68580" marR="68580" marT="38100" marB="38100"/>
                </a:tc>
                <a:tc>
                  <a:txBody>
                    <a:bodyPr/>
                    <a:lstStyle/>
                    <a:p>
                      <a:pPr algn="l">
                        <a:buNone/>
                      </a:pPr>
                      <a:r>
                        <a:rPr lang="zh-CN" altLang="en-US" sz="1600" b="1" dirty="0">
                          <a:solidFill>
                            <a:srgbClr val="FF0000"/>
                          </a:solidFill>
                          <a:latin typeface="Times New Roman" panose="02020603050405020304" charset="0"/>
                          <a:cs typeface="Times New Roman" panose="02020603050405020304" charset="0"/>
                          <a:sym typeface="+mn-ea"/>
                        </a:rPr>
                        <a:t>细节理解：</a:t>
                      </a:r>
                      <a:r>
                        <a:rPr lang="en-US" altLang="zh-CN" sz="1600" b="1" dirty="0" smtClean="0">
                          <a:solidFill>
                            <a:srgbClr val="FF0000"/>
                          </a:solidFill>
                          <a:latin typeface="Times New Roman" panose="02020603050405020304" charset="0"/>
                          <a:cs typeface="Times New Roman" panose="02020603050405020304" charset="0"/>
                          <a:sym typeface="+mn-ea"/>
                        </a:rPr>
                        <a:t>39</a:t>
                      </a:r>
                    </a:p>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0033CC"/>
                          </a:solidFill>
                          <a:latin typeface="Times New Roman" panose="02020603050405020304" charset="0"/>
                          <a:cs typeface="Times New Roman" panose="02020603050405020304" charset="0"/>
                        </a:rPr>
                        <a:t>推理判断：</a:t>
                      </a:r>
                      <a:r>
                        <a:rPr lang="en-US" altLang="zh-CN" sz="1600" b="1" dirty="0" smtClean="0">
                          <a:solidFill>
                            <a:srgbClr val="0033CC"/>
                          </a:solidFill>
                          <a:latin typeface="Times New Roman" panose="02020603050405020304" charset="0"/>
                          <a:cs typeface="Times New Roman" panose="02020603050405020304" charset="0"/>
                        </a:rPr>
                        <a:t>38.40.41</a:t>
                      </a:r>
                    </a:p>
                  </a:txBody>
                  <a:tcPr marL="68580" marR="68580" marT="38100" marB="38100"/>
                </a:tc>
              </a:tr>
              <a:tr h="842480">
                <a:tc>
                  <a:txBody>
                    <a:bodyPr/>
                    <a:lstStyle/>
                    <a:p>
                      <a:pPr>
                        <a:buNone/>
                      </a:pPr>
                      <a:r>
                        <a:rPr lang="zh-CN" altLang="en-US" sz="1400" b="1" dirty="0">
                          <a:latin typeface="Times New Roman" panose="02020603050405020304" charset="0"/>
                          <a:cs typeface="Times New Roman" panose="02020603050405020304" charset="0"/>
                          <a:sym typeface="+mn-ea"/>
                        </a:rPr>
                        <a:t>海</a:t>
                      </a:r>
                      <a:r>
                        <a:rPr lang="zh-CN" altLang="en-US" sz="1400" b="1" dirty="0" smtClean="0">
                          <a:latin typeface="Times New Roman" panose="02020603050405020304" charset="0"/>
                          <a:cs typeface="Times New Roman" panose="02020603050405020304" charset="0"/>
                          <a:sym typeface="+mn-ea"/>
                        </a:rPr>
                        <a:t>淀</a:t>
                      </a:r>
                      <a:r>
                        <a:rPr lang="en-US" altLang="zh-CN" sz="1400" b="1" dirty="0" smtClean="0">
                          <a:latin typeface="Times New Roman" panose="02020603050405020304" charset="0"/>
                          <a:cs typeface="Times New Roman" panose="02020603050405020304" charset="0"/>
                          <a:sym typeface="+mn-ea"/>
                        </a:rPr>
                        <a:t>D</a:t>
                      </a:r>
                      <a:r>
                        <a:rPr lang="zh-CN" altLang="en-US" sz="1400" b="1" dirty="0" smtClean="0">
                          <a:latin typeface="Times New Roman" panose="02020603050405020304" charset="0"/>
                          <a:cs typeface="Times New Roman" panose="02020603050405020304" charset="0"/>
                          <a:sym typeface="+mn-ea"/>
                        </a:rPr>
                        <a:t>篇</a:t>
                      </a:r>
                    </a:p>
                    <a:p>
                      <a:pPr>
                        <a:buNone/>
                      </a:pPr>
                      <a:endParaRPr lang="zh-CN" altLang="en-US" sz="1400" b="1" dirty="0" smtClean="0">
                        <a:latin typeface="Times New Roman" panose="02020603050405020304" charset="0"/>
                        <a:cs typeface="Times New Roman" panose="02020603050405020304" charset="0"/>
                        <a:sym typeface="+mn-ea"/>
                      </a:endParaRPr>
                    </a:p>
                  </a:txBody>
                  <a:tcPr marL="68580" marR="68580" marT="38100" marB="38100"/>
                </a:tc>
                <a:tc>
                  <a:txBody>
                    <a:bodyPr/>
                    <a:lstStyle/>
                    <a:p>
                      <a:pPr hangingPunct="0">
                        <a:defRPr/>
                      </a:pPr>
                      <a:r>
                        <a:rPr lang="zh-CN" altLang="zh-CN" sz="1600" dirty="0" smtClean="0">
                          <a:solidFill>
                            <a:srgbClr val="000000"/>
                          </a:solidFill>
                          <a:latin typeface="宋体" charset="-122"/>
                          <a:ea typeface="宋体" charset="-122"/>
                        </a:rPr>
                        <a:t>面部模仿让我们能够移情，甚至能体验他人的感受。</a:t>
                      </a:r>
                      <a:endParaRPr lang="zh-CN" altLang="en-US" sz="1600" dirty="0">
                        <a:solidFill>
                          <a:srgbClr val="000000"/>
                        </a:solidFill>
                        <a:latin typeface="宋体" charset="-122"/>
                        <a:ea typeface="宋体" charset="-122"/>
                      </a:endParaRPr>
                    </a:p>
                  </a:txBody>
                  <a:tcPr marL="68580" marR="68580" marT="38100" marB="38100"/>
                </a:tc>
                <a:tc>
                  <a:txBody>
                    <a:bodyPr/>
                    <a:lstStyle/>
                    <a:p>
                      <a:pPr>
                        <a:buNone/>
                      </a:pPr>
                      <a:endParaRPr lang="zh-CN" altLang="en-US" sz="1600">
                        <a:latin typeface="Times New Roman" panose="02020603050405020304" charset="0"/>
                      </a:endParaRPr>
                    </a:p>
                  </a:txBody>
                  <a:tcPr marL="68580" marR="68580" marT="38100" marB="38100"/>
                </a:tc>
                <a:tc>
                  <a:txBody>
                    <a:bodyPr/>
                    <a:lstStyle/>
                    <a:p>
                      <a:pPr>
                        <a:buNone/>
                      </a:pPr>
                      <a:r>
                        <a:rPr lang="en-US" altLang="zh-CN" sz="1600" dirty="0" smtClean="0">
                          <a:latin typeface="Times New Roman" panose="02020603050405020304" charset="0"/>
                          <a:cs typeface="Times New Roman" panose="02020603050405020304" charset="0"/>
                          <a:sym typeface="+mn-ea"/>
                        </a:rPr>
                        <a:t>407</a:t>
                      </a:r>
                      <a:endParaRPr lang="en-US" sz="1600" dirty="0">
                        <a:latin typeface="Times New Roman" panose="02020603050405020304" charset="0"/>
                        <a:cs typeface="Times New Roman" panose="02020603050405020304" charset="0"/>
                        <a:sym typeface="+mn-ea"/>
                      </a:endParaRPr>
                    </a:p>
                  </a:txBody>
                  <a:tcPr marL="68580" marR="68580" marT="38100" marB="38100"/>
                </a:tc>
                <a:tc>
                  <a:txBody>
                    <a:bodyPr/>
                    <a:lstStyle/>
                    <a:p>
                      <a:pPr>
                        <a:buNone/>
                      </a:pPr>
                      <a:r>
                        <a:rPr lang="zh-CN" altLang="en-US" sz="1600" b="1" dirty="0">
                          <a:solidFill>
                            <a:srgbClr val="FF0000"/>
                          </a:solidFill>
                          <a:latin typeface="Times New Roman" panose="02020603050405020304" charset="0"/>
                          <a:cs typeface="Times New Roman" panose="02020603050405020304" charset="0"/>
                        </a:rPr>
                        <a:t>细节理解</a:t>
                      </a:r>
                      <a:r>
                        <a:rPr lang="zh-CN" altLang="en-US" sz="1600" b="1" dirty="0" smtClean="0">
                          <a:solidFill>
                            <a:srgbClr val="FF0000"/>
                          </a:solidFill>
                          <a:latin typeface="Times New Roman" panose="02020603050405020304" charset="0"/>
                          <a:cs typeface="Times New Roman" panose="02020603050405020304" charset="0"/>
                        </a:rPr>
                        <a:t>：</a:t>
                      </a:r>
                      <a:r>
                        <a:rPr lang="en-US" altLang="zh-CN" sz="1600" b="1" dirty="0" smtClean="0">
                          <a:solidFill>
                            <a:srgbClr val="FF0000"/>
                          </a:solidFill>
                          <a:latin typeface="Times New Roman" panose="02020603050405020304" charset="0"/>
                          <a:cs typeface="Times New Roman" panose="02020603050405020304" charset="0"/>
                        </a:rPr>
                        <a:t>42.43.44</a:t>
                      </a:r>
                      <a:endParaRPr lang="en-US" altLang="zh-CN" sz="1600" b="1" dirty="0">
                        <a:latin typeface="Times New Roman" panose="02020603050405020304" charset="0"/>
                        <a:cs typeface="Times New Roman" panose="02020603050405020304" charset="0"/>
                      </a:endParaRPr>
                    </a:p>
                    <a:p>
                      <a:pPr algn="l">
                        <a:buClrTx/>
                        <a:buSzTx/>
                        <a:buFontTx/>
                        <a:buNone/>
                      </a:pPr>
                      <a:r>
                        <a:rPr lang="zh-CN" altLang="en-US" sz="1600" b="1" dirty="0">
                          <a:solidFill>
                            <a:schemeClr val="accent6"/>
                          </a:solidFill>
                          <a:latin typeface="Times New Roman" panose="02020603050405020304" charset="0"/>
                          <a:cs typeface="Times New Roman" panose="02020603050405020304" charset="0"/>
                        </a:rPr>
                        <a:t>主旨大意</a:t>
                      </a:r>
                      <a:r>
                        <a:rPr lang="zh-CN" altLang="en-US" sz="1600" b="1" dirty="0" smtClean="0">
                          <a:solidFill>
                            <a:schemeClr val="accent6"/>
                          </a:solidFill>
                          <a:latin typeface="Times New Roman" panose="02020603050405020304" charset="0"/>
                          <a:cs typeface="Times New Roman" panose="02020603050405020304" charset="0"/>
                        </a:rPr>
                        <a:t>：</a:t>
                      </a:r>
                      <a:r>
                        <a:rPr lang="en-US" altLang="zh-CN" sz="1600" b="1" dirty="0" smtClean="0">
                          <a:solidFill>
                            <a:schemeClr val="accent6"/>
                          </a:solidFill>
                          <a:latin typeface="Times New Roman" panose="02020603050405020304" charset="0"/>
                          <a:cs typeface="Times New Roman" panose="02020603050405020304" charset="0"/>
                        </a:rPr>
                        <a:t>45</a:t>
                      </a:r>
                      <a:endParaRPr lang="zh-CN" altLang="en-US" sz="1600" b="1" dirty="0">
                        <a:solidFill>
                          <a:schemeClr val="accent6"/>
                        </a:solidFill>
                        <a:latin typeface="Times New Roman" panose="02020603050405020304" charset="0"/>
                        <a:cs typeface="Times New Roman" panose="02020603050405020304" charset="0"/>
                      </a:endParaRPr>
                    </a:p>
                  </a:txBody>
                  <a:tcPr marL="68580" marR="68580" marT="38100" marB="38100"/>
                </a:tc>
              </a:tr>
            </a:tbl>
          </a:graphicData>
        </a:graphic>
      </p:graphicFrame>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1988"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16742" name="标题 18"/>
          <p:cNvSpPr>
            <a:spLocks noGrp="1"/>
          </p:cNvSpPr>
          <p:nvPr>
            <p:ph type="title" idx="4294967295"/>
          </p:nvPr>
        </p:nvSpPr>
        <p:spPr bwMode="auto">
          <a:xfrm>
            <a:off x="1003300" y="716139"/>
            <a:ext cx="8140700" cy="539750"/>
          </a:xfrm>
          <a:noFill/>
        </p:spPr>
        <p:txBody>
          <a:bodyPr wrap="square" numCol="1" compatLnSpc="1">
            <a:prstTxWarp prst="textNoShape">
              <a:avLst/>
            </a:prstTxWarp>
          </a:bodyPr>
          <a:lstStyle/>
          <a:p>
            <a:pPr eaLnBrk="1" hangingPunct="1"/>
            <a:r>
              <a:rPr lang="zh-CN" altLang="en-US" sz="1900" b="0" noProof="1" smtClean="0">
                <a:sym typeface="+mn-ea"/>
              </a:rPr>
              <a:t>推断题</a:t>
            </a:r>
            <a:r>
              <a:rPr lang="en-US" altLang="zh-CN" sz="1900" b="0" noProof="1" smtClean="0">
                <a:sym typeface="+mn-ea"/>
              </a:rPr>
              <a:t>----</a:t>
            </a:r>
            <a:r>
              <a:rPr lang="zh-CN" altLang="en-US" sz="1900" b="0" noProof="1" smtClean="0">
                <a:sym typeface="+mn-ea"/>
              </a:rPr>
              <a:t>根据题干关键词定位答案句、精读答案句，同时运用排除法排除错误选项。</a:t>
            </a:r>
          </a:p>
        </p:txBody>
      </p:sp>
      <p:sp>
        <p:nvSpPr>
          <p:cNvPr id="116743"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16744"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a:solidFill>
                  <a:schemeClr val="bg1"/>
                </a:solidFill>
                <a:latin typeface="Times New Roman" pitchFamily="18" charset="0"/>
                <a:cs typeface="Times New Roman" pitchFamily="18" charset="0"/>
              </a:rPr>
              <a:t>38. What does the author suggest in </a:t>
            </a:r>
            <a:r>
              <a:rPr lang="en-US" altLang="zh-CN" sz="1600" b="1">
                <a:solidFill>
                  <a:srgbClr val="FF3300"/>
                </a:solidFill>
                <a:latin typeface="Times New Roman" pitchFamily="18" charset="0"/>
                <a:cs typeface="Times New Roman" pitchFamily="18" charset="0"/>
              </a:rPr>
              <a:t>Paragraph 1</a:t>
            </a:r>
            <a:r>
              <a:rPr lang="en-US" altLang="zh-CN" sz="1600">
                <a:solidFill>
                  <a:schemeClr val="bg1"/>
                </a:solidFill>
                <a:latin typeface="Times New Roman" pitchFamily="18" charset="0"/>
                <a:cs typeface="Times New Roman" pitchFamily="18" charset="0"/>
              </a:rPr>
              <a:t>? </a:t>
            </a:r>
          </a:p>
          <a:p>
            <a:pPr algn="just" hangingPunct="0"/>
            <a:r>
              <a:rPr lang="en-US" altLang="zh-CN" sz="1600">
                <a:solidFill>
                  <a:schemeClr val="bg1"/>
                </a:solidFill>
                <a:latin typeface="Times New Roman" pitchFamily="18" charset="0"/>
                <a:cs typeface="Times New Roman" pitchFamily="18" charset="0"/>
              </a:rPr>
              <a:t>A. She felt no better after the treatment.</a:t>
            </a:r>
          </a:p>
          <a:p>
            <a:pPr algn="just" hangingPunct="0"/>
            <a:r>
              <a:rPr lang="en-US" altLang="zh-CN" sz="1600">
                <a:solidFill>
                  <a:schemeClr val="bg1"/>
                </a:solidFill>
                <a:latin typeface="Times New Roman" pitchFamily="18" charset="0"/>
                <a:cs typeface="Times New Roman" pitchFamily="18" charset="0"/>
              </a:rPr>
              <a:t>B. She got bored with the Alexander technique.</a:t>
            </a:r>
          </a:p>
          <a:p>
            <a:pPr algn="just" hangingPunct="0"/>
            <a:r>
              <a:rPr lang="en-US" altLang="zh-CN" sz="1600">
                <a:solidFill>
                  <a:schemeClr val="bg1"/>
                </a:solidFill>
                <a:latin typeface="Times New Roman" pitchFamily="18" charset="0"/>
                <a:cs typeface="Times New Roman" pitchFamily="18" charset="0"/>
              </a:rPr>
              <a:t>C. She was sceptical about the doctor’s method.</a:t>
            </a:r>
          </a:p>
          <a:p>
            <a:pPr algn="just" hangingPunct="0"/>
            <a:r>
              <a:rPr lang="en-US" altLang="zh-CN" sz="1600">
                <a:solidFill>
                  <a:schemeClr val="bg1"/>
                </a:solidFill>
                <a:latin typeface="Times New Roman" pitchFamily="18" charset="0"/>
                <a:cs typeface="Times New Roman" pitchFamily="18" charset="0"/>
              </a:rPr>
              <a:t>D. She was unwilling to seek treatment for her backache.</a:t>
            </a:r>
          </a:p>
        </p:txBody>
      </p:sp>
      <p:sp>
        <p:nvSpPr>
          <p:cNvPr id="116745" name="文本框 6"/>
          <p:cNvSpPr txBox="1">
            <a:spLocks noChangeArrowheads="1"/>
          </p:cNvSpPr>
          <p:nvPr/>
        </p:nvSpPr>
        <p:spPr bwMode="auto">
          <a:xfrm>
            <a:off x="0" y="3160889"/>
            <a:ext cx="8845550" cy="1815882"/>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解析：本题为推断题。</a:t>
            </a:r>
            <a:r>
              <a:rPr lang="zh-CN" altLang="en-US" sz="1400" dirty="0">
                <a:ea typeface="微软雅黑" pitchFamily="34" charset="-122"/>
              </a:rPr>
              <a:t>根据第一</a:t>
            </a:r>
            <a:r>
              <a:rPr lang="zh-CN" altLang="en-US" sz="1400" dirty="0" smtClean="0">
                <a:ea typeface="微软雅黑" pitchFamily="34" charset="-122"/>
              </a:rPr>
              <a:t>段第二句</a:t>
            </a:r>
            <a:r>
              <a:rPr lang="en-US" altLang="zh-CN" sz="1400" dirty="0" smtClean="0">
                <a:ea typeface="微软雅黑" pitchFamily="34" charset="-122"/>
              </a:rPr>
              <a:t>I </a:t>
            </a:r>
            <a:r>
              <a:rPr lang="en-US" altLang="zh-CN" sz="1400" dirty="0">
                <a:ea typeface="微软雅黑" pitchFamily="34" charset="-122"/>
              </a:rPr>
              <a:t>was brought up to think that the preferred way of dealing with aches is to do nothing and hope they’ll go away, but I eventually went to the doctor.</a:t>
            </a:r>
            <a:r>
              <a:rPr lang="zh-CN" altLang="en-US" sz="1400" dirty="0">
                <a:ea typeface="微软雅黑" pitchFamily="34" charset="-122"/>
              </a:rPr>
              <a:t>可知，作者从小就被灌输这样的思维，处理疼痛的更好办法就是不做任何事情，希望疼痛自行消失，但是却最终不得不去看医生</a:t>
            </a:r>
            <a:r>
              <a:rPr lang="zh-CN" altLang="en-US" sz="1400" dirty="0" smtClean="0">
                <a:ea typeface="微软雅黑" pitchFamily="34" charset="-122"/>
              </a:rPr>
              <a:t>，可</a:t>
            </a:r>
            <a:r>
              <a:rPr lang="zh-CN" altLang="en-US" sz="1400" dirty="0">
                <a:ea typeface="微软雅黑" pitchFamily="34" charset="-122"/>
              </a:rPr>
              <a:t>知，作者看医生都是迫不得已，故正确答案是</a:t>
            </a:r>
            <a:r>
              <a:rPr lang="en-US" altLang="zh-CN" sz="1400" dirty="0">
                <a:ea typeface="微软雅黑" pitchFamily="34" charset="-122"/>
              </a:rPr>
              <a:t>D</a:t>
            </a:r>
            <a:r>
              <a:rPr lang="zh-CN" altLang="en-US" sz="1400" dirty="0">
                <a:ea typeface="微软雅黑" pitchFamily="34" charset="-122"/>
              </a:rPr>
              <a:t>选项。</a:t>
            </a:r>
            <a:r>
              <a:rPr lang="en-US" altLang="zh-CN" sz="1400" dirty="0">
                <a:ea typeface="微软雅黑" pitchFamily="34" charset="-122"/>
              </a:rPr>
              <a:t>A</a:t>
            </a:r>
            <a:r>
              <a:rPr lang="zh-CN" altLang="en-US" sz="1400" dirty="0">
                <a:ea typeface="微软雅黑" pitchFamily="34" charset="-122"/>
              </a:rPr>
              <a:t>项，治疗后没有改善，根据第一段最后一句</a:t>
            </a:r>
            <a:r>
              <a:rPr lang="en-US" altLang="zh-CN" sz="1400" dirty="0">
                <a:ea typeface="微软雅黑" pitchFamily="34" charset="-122"/>
                <a:sym typeface="+mn-ea"/>
              </a:rPr>
              <a:t>Three months later I could walk straighter and sit better.</a:t>
            </a:r>
            <a:r>
              <a:rPr lang="zh-CN" altLang="en-US" sz="1400" dirty="0">
                <a:ea typeface="微软雅黑" pitchFamily="34" charset="-122"/>
                <a:sym typeface="+mn-ea"/>
              </a:rPr>
              <a:t>可知，作者走得更直了，坐得更好了，故</a:t>
            </a:r>
            <a:r>
              <a:rPr lang="en-US" altLang="zh-CN" sz="1400" dirty="0">
                <a:ea typeface="微软雅黑" pitchFamily="34" charset="-122"/>
                <a:sym typeface="+mn-ea"/>
              </a:rPr>
              <a:t>A</a:t>
            </a:r>
            <a:r>
              <a:rPr lang="zh-CN" altLang="en-US" sz="1400" dirty="0">
                <a:ea typeface="微软雅黑" pitchFamily="34" charset="-122"/>
                <a:sym typeface="+mn-ea"/>
              </a:rPr>
              <a:t>项错误。</a:t>
            </a:r>
            <a:r>
              <a:rPr lang="en-US" altLang="zh-CN" sz="1400" dirty="0">
                <a:ea typeface="微软雅黑" pitchFamily="34" charset="-122"/>
                <a:sym typeface="+mn-ea"/>
              </a:rPr>
              <a:t>B</a:t>
            </a:r>
            <a:r>
              <a:rPr lang="zh-CN" altLang="en-US" sz="1400" dirty="0">
                <a:ea typeface="微软雅黑" pitchFamily="34" charset="-122"/>
                <a:sym typeface="+mn-ea"/>
              </a:rPr>
              <a:t>项，她厌烦亚历山大技巧，第一段没有提及。</a:t>
            </a:r>
            <a:r>
              <a:rPr lang="en-US" altLang="zh-CN" sz="1400" dirty="0">
                <a:ea typeface="微软雅黑" pitchFamily="34" charset="-122"/>
                <a:sym typeface="+mn-ea"/>
              </a:rPr>
              <a:t>C</a:t>
            </a:r>
            <a:r>
              <a:rPr lang="zh-CN" altLang="en-US" sz="1400" dirty="0">
                <a:ea typeface="微软雅黑" pitchFamily="34" charset="-122"/>
                <a:sym typeface="+mn-ea"/>
              </a:rPr>
              <a:t>项，她怀疑医生的办法，第一段没有提及。</a:t>
            </a:r>
            <a:endParaRPr lang="zh-CN" altLang="en-US" sz="1400" noProof="1">
              <a:ea typeface="微软雅黑" pitchFamily="34" charset="-122"/>
              <a:sym typeface="+mn-ea"/>
            </a:endParaRPr>
          </a:p>
          <a:p>
            <a:pPr hangingPunct="0"/>
            <a:endParaRPr lang="zh-CN" altLang="en-US" sz="1400" dirty="0">
              <a:ea typeface="微软雅黑" pitchFamily="34" charset="-122"/>
            </a:endParaRPr>
          </a:p>
          <a:p>
            <a:pPr hangingPunct="0"/>
            <a:endParaRPr lang="en-US" altLang="zh-CN" sz="1400" dirty="0">
              <a:ea typeface="微软雅黑"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内容占位符 7"/>
          <p:cNvPicPr>
            <a:picLocks noGrp="1" noChangeAspect="1"/>
          </p:cNvPicPr>
          <p:nvPr>
            <p:ph idx="4294967295"/>
          </p:nvPr>
        </p:nvPicPr>
        <p:blipFill>
          <a:blip r:embed="rId4"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5"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17765"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117766" name="标题 18"/>
          <p:cNvSpPr>
            <a:spLocks noGrp="1"/>
          </p:cNvSpPr>
          <p:nvPr>
            <p:ph type="title" idx="4294967295"/>
          </p:nvPr>
        </p:nvSpPr>
        <p:spPr bwMode="auto">
          <a:xfrm>
            <a:off x="1003300" y="716139"/>
            <a:ext cx="8140700" cy="539750"/>
          </a:xfrm>
          <a:noFill/>
        </p:spPr>
        <p:txBody>
          <a:bodyPr wrap="square" numCol="1" compatLnSpc="1">
            <a:prstTxWarp prst="textNoShape">
              <a:avLst/>
            </a:prstTxWarp>
          </a:bodyPr>
          <a:lstStyle/>
          <a:p>
            <a:pPr eaLnBrk="1" hangingPunct="1"/>
            <a:r>
              <a:rPr lang="zh-CN" altLang="en-US" sz="1900" b="0" smtClean="0">
                <a:sym typeface="+mn-ea"/>
              </a:rPr>
              <a:t>细节题</a:t>
            </a:r>
            <a:r>
              <a:rPr lang="en-US" altLang="zh-CN" sz="1900" b="0" smtClean="0">
                <a:sym typeface="+mn-ea"/>
              </a:rPr>
              <a:t>----</a:t>
            </a:r>
            <a:r>
              <a:rPr lang="zh-CN" altLang="en-US" sz="1900" b="0" smtClean="0">
                <a:sym typeface="+mn-ea"/>
              </a:rPr>
              <a:t>运用题干中的关键词定位答案所在段落或句子，精读答案句，</a:t>
            </a:r>
            <a:r>
              <a:rPr lang="zh-CN" altLang="en-US" sz="1900" b="0" smtClean="0">
                <a:solidFill>
                  <a:srgbClr val="000000"/>
                </a:solidFill>
                <a:sym typeface="Calibri" pitchFamily="34" charset="0"/>
              </a:rPr>
              <a:t>与选项反复比对，排除错误选项，</a:t>
            </a:r>
            <a:r>
              <a:rPr lang="zh-CN" altLang="en-US" sz="1900" b="0" smtClean="0">
                <a:sym typeface="+mn-ea"/>
              </a:rPr>
              <a:t>找出准确答案。</a:t>
            </a:r>
          </a:p>
        </p:txBody>
      </p:sp>
      <p:sp>
        <p:nvSpPr>
          <p:cNvPr id="117767"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17768"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dirty="0">
                <a:solidFill>
                  <a:schemeClr val="bg1"/>
                </a:solidFill>
                <a:latin typeface="Times New Roman" pitchFamily="18" charset="0"/>
                <a:cs typeface="Times New Roman" pitchFamily="18" charset="0"/>
              </a:rPr>
              <a:t>40. What can we learn about </a:t>
            </a:r>
            <a:r>
              <a:rPr lang="en-US" altLang="zh-CN" sz="1600" b="1" dirty="0">
                <a:solidFill>
                  <a:srgbClr val="FF3300"/>
                </a:solidFill>
                <a:latin typeface="Times New Roman" pitchFamily="18" charset="0"/>
                <a:cs typeface="Times New Roman" pitchFamily="18" charset="0"/>
              </a:rPr>
              <a:t>Frederick Alexander</a:t>
            </a:r>
            <a:r>
              <a:rPr lang="en-US" altLang="zh-CN" sz="1600" dirty="0">
                <a:solidFill>
                  <a:schemeClr val="bg1"/>
                </a:solidFill>
                <a:latin typeface="Times New Roman" pitchFamily="18" charset="0"/>
                <a:cs typeface="Times New Roman" pitchFamily="18" charset="0"/>
              </a:rPr>
              <a:t>? </a:t>
            </a:r>
          </a:p>
          <a:p>
            <a:pPr algn="just" hangingPunct="0"/>
            <a:r>
              <a:rPr lang="en-US" altLang="zh-CN" sz="1600" dirty="0">
                <a:solidFill>
                  <a:schemeClr val="bg1"/>
                </a:solidFill>
                <a:latin typeface="Times New Roman" pitchFamily="18" charset="0"/>
                <a:cs typeface="Times New Roman" pitchFamily="18" charset="0"/>
              </a:rPr>
              <a:t>A. He managed to recover his vocal powers.</a:t>
            </a:r>
          </a:p>
          <a:p>
            <a:pPr algn="just" hangingPunct="0"/>
            <a:r>
              <a:rPr lang="en-US" altLang="zh-CN" sz="1600" dirty="0">
                <a:solidFill>
                  <a:schemeClr val="bg1"/>
                </a:solidFill>
                <a:latin typeface="Times New Roman" pitchFamily="18" charset="0"/>
                <a:cs typeface="Times New Roman" pitchFamily="18" charset="0"/>
              </a:rPr>
              <a:t>B. He was eager to make a name for himself.</a:t>
            </a:r>
          </a:p>
          <a:p>
            <a:pPr algn="just" hangingPunct="0"/>
            <a:r>
              <a:rPr lang="en-US" altLang="zh-CN" sz="1600" dirty="0">
                <a:solidFill>
                  <a:schemeClr val="bg1"/>
                </a:solidFill>
                <a:latin typeface="Times New Roman" pitchFamily="18" charset="0"/>
                <a:cs typeface="Times New Roman" pitchFamily="18" charset="0"/>
              </a:rPr>
              <a:t>C. He developed a form of exercise for actors.</a:t>
            </a:r>
          </a:p>
          <a:p>
            <a:pPr algn="just" hangingPunct="0"/>
            <a:r>
              <a:rPr lang="en-US" altLang="zh-CN" sz="1600" dirty="0" smtClean="0">
                <a:solidFill>
                  <a:schemeClr val="bg1"/>
                </a:solidFill>
                <a:latin typeface="Times New Roman" pitchFamily="18" charset="0"/>
                <a:cs typeface="Times New Roman" pitchFamily="18" charset="0"/>
              </a:rPr>
              <a:t>D</a:t>
            </a:r>
            <a:r>
              <a:rPr lang="en-US" altLang="zh-CN" sz="1600" dirty="0">
                <a:solidFill>
                  <a:schemeClr val="bg1"/>
                </a:solidFill>
                <a:latin typeface="Times New Roman" pitchFamily="18" charset="0"/>
                <a:cs typeface="Times New Roman" pitchFamily="18" charset="0"/>
              </a:rPr>
              <a:t>. He had to leave home to develop his technique. </a:t>
            </a:r>
          </a:p>
        </p:txBody>
      </p:sp>
      <p:sp>
        <p:nvSpPr>
          <p:cNvPr id="117769" name="文本框 6"/>
          <p:cNvSpPr txBox="1">
            <a:spLocks noChangeArrowheads="1"/>
          </p:cNvSpPr>
          <p:nvPr/>
        </p:nvSpPr>
        <p:spPr bwMode="auto">
          <a:xfrm>
            <a:off x="141402" y="3005060"/>
            <a:ext cx="8845550" cy="2462213"/>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解析：本题为细节题。通过题干关键词可将答案定位在第四段。根据第四</a:t>
            </a:r>
            <a:r>
              <a:rPr lang="zh-CN" altLang="en-US" sz="1400" dirty="0" smtClean="0">
                <a:ea typeface="微软雅黑" pitchFamily="34" charset="-122"/>
                <a:sym typeface="+mn-ea"/>
              </a:rPr>
              <a:t>段第二、三、四句</a:t>
            </a:r>
            <a:r>
              <a:rPr lang="en-US" altLang="zh-CN" sz="1400" dirty="0" smtClean="0">
                <a:ea typeface="微软雅黑" pitchFamily="34" charset="-122"/>
                <a:sym typeface="+mn-ea"/>
              </a:rPr>
              <a:t>Frederick </a:t>
            </a:r>
            <a:r>
              <a:rPr lang="en-US" altLang="zh-CN" sz="1400" dirty="0">
                <a:ea typeface="微软雅黑" pitchFamily="34" charset="-122"/>
                <a:sym typeface="+mn-ea"/>
              </a:rPr>
              <a:t>Alexander, an Australian actor born in 1869, found in his youth that he had vocal (</a:t>
            </a:r>
            <a:r>
              <a:rPr lang="zh-CN" altLang="en-US" sz="1400" dirty="0">
                <a:ea typeface="微软雅黑" pitchFamily="34" charset="-122"/>
                <a:sym typeface="+mn-ea"/>
              </a:rPr>
              <a:t>声音的</a:t>
            </a:r>
            <a:r>
              <a:rPr lang="en-US" altLang="zh-CN" sz="1400" dirty="0">
                <a:ea typeface="微软雅黑" pitchFamily="34" charset="-122"/>
                <a:sym typeface="+mn-ea"/>
              </a:rPr>
              <a:t>) problems during performances. He analyzed himself and realized his posture was bad. He worked on improving it, with excellent results.</a:t>
            </a:r>
            <a:r>
              <a:rPr lang="zh-CN" altLang="en-US" sz="1400" dirty="0">
                <a:ea typeface="微软雅黑" pitchFamily="34" charset="-122"/>
                <a:sym typeface="+mn-ea"/>
              </a:rPr>
              <a:t>可知</a:t>
            </a:r>
            <a:r>
              <a:rPr lang="zh-CN" altLang="en-US" sz="1400" dirty="0" smtClean="0">
                <a:ea typeface="微软雅黑" pitchFamily="34" charset="-122"/>
                <a:sym typeface="+mn-ea"/>
              </a:rPr>
              <a:t>，亚</a:t>
            </a:r>
            <a:r>
              <a:rPr lang="zh-CN" altLang="en-US" sz="1400" dirty="0">
                <a:ea typeface="微软雅黑" pitchFamily="34" charset="-122"/>
                <a:sym typeface="+mn-ea"/>
              </a:rPr>
              <a:t>历山</a:t>
            </a:r>
            <a:r>
              <a:rPr lang="zh-CN" altLang="en-US" sz="1400" dirty="0" smtClean="0">
                <a:ea typeface="微软雅黑" pitchFamily="34" charset="-122"/>
                <a:sym typeface="+mn-ea"/>
              </a:rPr>
              <a:t>大在</a:t>
            </a:r>
            <a:r>
              <a:rPr lang="zh-CN" altLang="en-US" sz="1400" dirty="0">
                <a:ea typeface="微软雅黑" pitchFamily="34" charset="-122"/>
                <a:sym typeface="+mn-ea"/>
              </a:rPr>
              <a:t>年轻的时候声音出了问题。他做了分析，意识到自己的姿势不正确，因此致力于改善姿势，结果很好，故可知，他通过矫正姿势，解决了自己的声音问题，</a:t>
            </a:r>
            <a:r>
              <a:rPr lang="zh-CN" altLang="en-US" sz="1400" dirty="0">
                <a:ea typeface="微软雅黑" pitchFamily="34" charset="-122"/>
              </a:rPr>
              <a:t>故正确答案是</a:t>
            </a:r>
            <a:r>
              <a:rPr lang="en-US" altLang="zh-CN" sz="1400" dirty="0">
                <a:ea typeface="微软雅黑" pitchFamily="34" charset="-122"/>
              </a:rPr>
              <a:t>A</a:t>
            </a:r>
            <a:r>
              <a:rPr lang="zh-CN" altLang="en-US" sz="1400" dirty="0">
                <a:ea typeface="微软雅黑" pitchFamily="34" charset="-122"/>
              </a:rPr>
              <a:t>选项。本题容易错选</a:t>
            </a:r>
            <a:r>
              <a:rPr lang="en-US" altLang="zh-CN" sz="1400" dirty="0">
                <a:ea typeface="微软雅黑" pitchFamily="34" charset="-122"/>
              </a:rPr>
              <a:t>D</a:t>
            </a:r>
            <a:r>
              <a:rPr lang="zh-CN" altLang="en-US" sz="1400" dirty="0">
                <a:ea typeface="微软雅黑" pitchFamily="34" charset="-122"/>
              </a:rPr>
              <a:t>选项，他不得不离开家发展他的技巧，根据第四段最后一句</a:t>
            </a:r>
            <a:r>
              <a:rPr lang="en-US" altLang="zh-CN" sz="1400" dirty="0">
                <a:ea typeface="微软雅黑" pitchFamily="34" charset="-122"/>
              </a:rPr>
              <a:t>He brought his technique to London and opened a teacher-training school, which is still successful today.</a:t>
            </a:r>
            <a:r>
              <a:rPr lang="zh-CN" altLang="en-US" sz="1400" dirty="0">
                <a:ea typeface="微软雅黑" pitchFamily="34" charset="-122"/>
              </a:rPr>
              <a:t>他把他的技巧带去伦敦，开设了一所教师培训学校，至今依旧很成功。他并非不得不离开家，因此</a:t>
            </a:r>
            <a:r>
              <a:rPr lang="en-US" altLang="zh-CN" sz="1400" dirty="0">
                <a:ea typeface="微软雅黑" pitchFamily="34" charset="-122"/>
              </a:rPr>
              <a:t>D</a:t>
            </a:r>
            <a:r>
              <a:rPr lang="zh-CN" altLang="en-US" sz="1400" dirty="0">
                <a:ea typeface="微软雅黑" pitchFamily="34" charset="-122"/>
              </a:rPr>
              <a:t>选项错误。做题时要精读答案句，与选项反复比对，排除错误选项。</a:t>
            </a:r>
          </a:p>
          <a:p>
            <a:pPr hangingPunct="0"/>
            <a:endParaRPr lang="zh-CN" altLang="en-US" sz="1400" dirty="0">
              <a:ea typeface="微软雅黑" pitchFamily="34" charset="-122"/>
            </a:endParaRPr>
          </a:p>
          <a:p>
            <a:pPr hangingPunct="0"/>
            <a:endParaRPr lang="zh-CN" altLang="en-US" sz="1400" dirty="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18789"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118790" name="标题 18"/>
          <p:cNvSpPr>
            <a:spLocks noGrp="1"/>
          </p:cNvSpPr>
          <p:nvPr>
            <p:ph type="title" idx="4294967295"/>
          </p:nvPr>
        </p:nvSpPr>
        <p:spPr bwMode="auto">
          <a:xfrm>
            <a:off x="1003300" y="716139"/>
            <a:ext cx="8140700" cy="539750"/>
          </a:xfrm>
          <a:noFill/>
        </p:spPr>
        <p:txBody>
          <a:bodyPr wrap="square" numCol="1" compatLnSpc="1">
            <a:prstTxWarp prst="textNoShape">
              <a:avLst/>
            </a:prstTxWarp>
          </a:bodyPr>
          <a:lstStyle/>
          <a:p>
            <a:pPr eaLnBrk="1" hangingPunct="1"/>
            <a:r>
              <a:rPr lang="zh-CN" altLang="en-US" sz="1900" b="0" dirty="0" smtClean="0">
                <a:sym typeface="+mn-ea"/>
              </a:rPr>
              <a:t>主旨题</a:t>
            </a:r>
            <a:r>
              <a:rPr lang="en-US" altLang="zh-CN" sz="1900" b="0" dirty="0" smtClean="0">
                <a:sym typeface="+mn-ea"/>
              </a:rPr>
              <a:t>----</a:t>
            </a:r>
            <a:r>
              <a:rPr lang="zh-CN" altLang="en-US" sz="1900" b="0" dirty="0" smtClean="0">
                <a:sym typeface="+mn-ea"/>
              </a:rPr>
              <a:t>说明文的主旨题考查说明对象，说明对象可结合文章标题、首尾段关键句、文中高频词来找。</a:t>
            </a:r>
          </a:p>
        </p:txBody>
      </p:sp>
      <p:sp>
        <p:nvSpPr>
          <p:cNvPr id="118791"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18792"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dirty="0">
                <a:solidFill>
                  <a:schemeClr val="bg1"/>
                </a:solidFill>
                <a:latin typeface="Times New Roman" pitchFamily="18" charset="0"/>
                <a:cs typeface="Times New Roman" pitchFamily="18" charset="0"/>
              </a:rPr>
              <a:t>41. What is the </a:t>
            </a:r>
            <a:r>
              <a:rPr lang="en-US" altLang="zh-CN" sz="1600" b="1" dirty="0">
                <a:solidFill>
                  <a:srgbClr val="FF3300"/>
                </a:solidFill>
                <a:latin typeface="Times New Roman" pitchFamily="18" charset="0"/>
                <a:cs typeface="Times New Roman" pitchFamily="18" charset="0"/>
              </a:rPr>
              <a:t>main idea</a:t>
            </a:r>
            <a:r>
              <a:rPr lang="en-US" altLang="zh-CN" sz="1600" dirty="0">
                <a:solidFill>
                  <a:schemeClr val="bg1"/>
                </a:solidFill>
                <a:latin typeface="Times New Roman" pitchFamily="18" charset="0"/>
                <a:cs typeface="Times New Roman" pitchFamily="18" charset="0"/>
              </a:rPr>
              <a:t> of the passage?</a:t>
            </a:r>
          </a:p>
          <a:p>
            <a:pPr algn="just" hangingPunct="0"/>
            <a:r>
              <a:rPr lang="en-US" altLang="zh-CN" sz="1600" dirty="0">
                <a:solidFill>
                  <a:schemeClr val="bg1"/>
                </a:solidFill>
                <a:latin typeface="Times New Roman" pitchFamily="18" charset="0"/>
                <a:cs typeface="Times New Roman" pitchFamily="18" charset="0"/>
              </a:rPr>
              <a:t>A. The occurrence of back pain is widespread.</a:t>
            </a:r>
          </a:p>
          <a:p>
            <a:pPr algn="just" hangingPunct="0"/>
            <a:r>
              <a:rPr lang="en-US" altLang="zh-CN" sz="1600" dirty="0">
                <a:solidFill>
                  <a:schemeClr val="bg1"/>
                </a:solidFill>
                <a:latin typeface="Times New Roman" pitchFamily="18" charset="0"/>
                <a:cs typeface="Times New Roman" pitchFamily="18" charset="0"/>
              </a:rPr>
              <a:t>B. Alexander improved the technique to treat body pain.</a:t>
            </a:r>
          </a:p>
          <a:p>
            <a:pPr algn="just" hangingPunct="0"/>
            <a:r>
              <a:rPr lang="en-US" altLang="zh-CN" sz="1600" dirty="0">
                <a:solidFill>
                  <a:schemeClr val="bg1"/>
                </a:solidFill>
                <a:latin typeface="Times New Roman" pitchFamily="18" charset="0"/>
                <a:cs typeface="Times New Roman" pitchFamily="18" charset="0"/>
              </a:rPr>
              <a:t>C. The Alexander technique helps overcome posture problems.</a:t>
            </a:r>
          </a:p>
          <a:p>
            <a:pPr algn="just" hangingPunct="0"/>
            <a:r>
              <a:rPr lang="en-US" altLang="zh-CN" sz="1600" dirty="0" smtClean="0">
                <a:solidFill>
                  <a:schemeClr val="bg1"/>
                </a:solidFill>
                <a:latin typeface="Times New Roman" pitchFamily="18" charset="0"/>
                <a:cs typeface="Times New Roman" pitchFamily="18" charset="0"/>
              </a:rPr>
              <a:t>D</a:t>
            </a:r>
            <a:r>
              <a:rPr lang="en-US" altLang="zh-CN" sz="1600" dirty="0">
                <a:solidFill>
                  <a:schemeClr val="bg1"/>
                </a:solidFill>
                <a:latin typeface="Times New Roman" pitchFamily="18" charset="0"/>
                <a:cs typeface="Times New Roman" pitchFamily="18" charset="0"/>
              </a:rPr>
              <a:t>. People with back pain are victims of inappropriate postures. </a:t>
            </a:r>
          </a:p>
        </p:txBody>
      </p:sp>
      <p:sp>
        <p:nvSpPr>
          <p:cNvPr id="118793" name="文本框 6"/>
          <p:cNvSpPr txBox="1">
            <a:spLocks noChangeArrowheads="1"/>
          </p:cNvSpPr>
          <p:nvPr/>
        </p:nvSpPr>
        <p:spPr bwMode="auto">
          <a:xfrm>
            <a:off x="0" y="3249084"/>
            <a:ext cx="8845550" cy="2462213"/>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解析：本题为主旨题。说明文的主旨即说明对象。本文作者通过自身的经历介绍</a:t>
            </a:r>
            <a:r>
              <a:rPr lang="zh-CN" altLang="en-US" sz="1400" dirty="0">
                <a:ea typeface="微软雅黑" pitchFamily="34" charset="-122"/>
              </a:rPr>
              <a:t>亚历山大技巧可以改善姿势问题。同时，作者还介绍</a:t>
            </a:r>
            <a:r>
              <a:rPr lang="zh-CN" altLang="en-US" sz="1400" dirty="0" smtClean="0">
                <a:ea typeface="微软雅黑" pitchFamily="34" charset="-122"/>
              </a:rPr>
              <a:t>了这种技巧的</a:t>
            </a:r>
            <a:r>
              <a:rPr lang="zh-CN" altLang="en-US" sz="1400" dirty="0">
                <a:ea typeface="微软雅黑" pitchFamily="34" charset="-122"/>
              </a:rPr>
              <a:t>好处、发明者和发明缘由。故正确答案是</a:t>
            </a:r>
            <a:r>
              <a:rPr lang="en-US" altLang="zh-CN" sz="1400" dirty="0">
                <a:ea typeface="微软雅黑" pitchFamily="34" charset="-122"/>
              </a:rPr>
              <a:t>C</a:t>
            </a:r>
            <a:r>
              <a:rPr lang="zh-CN" altLang="en-US" sz="1400" dirty="0">
                <a:ea typeface="微软雅黑" pitchFamily="34" charset="-122"/>
              </a:rPr>
              <a:t>选项。本题容易错选为</a:t>
            </a:r>
            <a:r>
              <a:rPr lang="en-US" altLang="zh-CN" sz="1400" dirty="0">
                <a:ea typeface="微软雅黑" pitchFamily="34" charset="-122"/>
              </a:rPr>
              <a:t>B</a:t>
            </a:r>
            <a:r>
              <a:rPr lang="zh-CN" altLang="en-US" sz="1400" dirty="0">
                <a:ea typeface="微软雅黑" pitchFamily="34" charset="-122"/>
              </a:rPr>
              <a:t>选项和</a:t>
            </a:r>
            <a:r>
              <a:rPr lang="en-US" altLang="zh-CN" sz="1400" dirty="0">
                <a:ea typeface="微软雅黑" pitchFamily="34" charset="-122"/>
              </a:rPr>
              <a:t>D</a:t>
            </a:r>
            <a:r>
              <a:rPr lang="zh-CN" altLang="en-US" sz="1400" dirty="0">
                <a:ea typeface="微软雅黑" pitchFamily="34" charset="-122"/>
              </a:rPr>
              <a:t>选项。 </a:t>
            </a:r>
            <a:r>
              <a:rPr lang="en-US" altLang="zh-CN" sz="1400" dirty="0">
                <a:ea typeface="微软雅黑" pitchFamily="34" charset="-122"/>
              </a:rPr>
              <a:t>B</a:t>
            </a:r>
            <a:r>
              <a:rPr lang="zh-CN" altLang="en-US" sz="1400" dirty="0">
                <a:ea typeface="微软雅黑" pitchFamily="34" charset="-122"/>
              </a:rPr>
              <a:t>选项，亚历山大改善技巧去治疗身体疼痛。根据第一段</a:t>
            </a:r>
            <a:r>
              <a:rPr lang="en-US" altLang="zh-CN" sz="1400" dirty="0">
                <a:ea typeface="微软雅黑" pitchFamily="34" charset="-122"/>
                <a:sym typeface="+mn-ea"/>
              </a:rPr>
              <a:t>You actually have bad posture </a:t>
            </a:r>
            <a:r>
              <a:rPr lang="zh-CN" altLang="en-US" sz="1400" dirty="0">
                <a:ea typeface="微软雅黑" pitchFamily="34" charset="-122"/>
                <a:sym typeface="+mn-ea"/>
              </a:rPr>
              <a:t>和第四段</a:t>
            </a:r>
            <a:r>
              <a:rPr lang="en-US" altLang="zh-CN" sz="1400" dirty="0">
                <a:ea typeface="微软雅黑" pitchFamily="34" charset="-122"/>
              </a:rPr>
              <a:t>He analyzed himself and realized his posture was bad. </a:t>
            </a:r>
            <a:r>
              <a:rPr lang="zh-CN" altLang="en-US" sz="1400" dirty="0">
                <a:ea typeface="微软雅黑" pitchFamily="34" charset="-122"/>
              </a:rPr>
              <a:t>可知， </a:t>
            </a:r>
            <a:r>
              <a:rPr lang="en-US" altLang="zh-CN" sz="1400" dirty="0">
                <a:ea typeface="微软雅黑" pitchFamily="34" charset="-122"/>
              </a:rPr>
              <a:t>Alexander technique </a:t>
            </a:r>
            <a:r>
              <a:rPr lang="zh-CN" altLang="en-US" sz="1400" dirty="0">
                <a:ea typeface="微软雅黑" pitchFamily="34" charset="-122"/>
              </a:rPr>
              <a:t>针对姿势不好的问题，并非身体疼痛。 </a:t>
            </a:r>
            <a:r>
              <a:rPr lang="en-US" altLang="zh-CN" sz="1400" dirty="0">
                <a:ea typeface="微软雅黑" pitchFamily="34" charset="-122"/>
              </a:rPr>
              <a:t>D</a:t>
            </a:r>
            <a:r>
              <a:rPr lang="zh-CN" altLang="en-US" sz="1400" dirty="0">
                <a:ea typeface="微软雅黑" pitchFamily="34" charset="-122"/>
              </a:rPr>
              <a:t>选项，背疼的</a:t>
            </a:r>
            <a:r>
              <a:rPr lang="zh-CN" altLang="en-US" sz="1400" dirty="0" smtClean="0">
                <a:ea typeface="微软雅黑" pitchFamily="34" charset="-122"/>
              </a:rPr>
              <a:t>人是姿</a:t>
            </a:r>
            <a:r>
              <a:rPr lang="zh-CN" altLang="en-US" sz="1400" dirty="0">
                <a:ea typeface="微软雅黑" pitchFamily="34" charset="-122"/>
              </a:rPr>
              <a:t>势不当的受害者，该选项没有提及说明对象</a:t>
            </a:r>
            <a:r>
              <a:rPr lang="en-US" altLang="zh-CN" sz="1400" dirty="0">
                <a:ea typeface="微软雅黑" pitchFamily="34" charset="-122"/>
              </a:rPr>
              <a:t>Alexander technique </a:t>
            </a:r>
            <a:r>
              <a:rPr lang="zh-CN" altLang="en-US" sz="1400" dirty="0">
                <a:ea typeface="微软雅黑" pitchFamily="34" charset="-122"/>
              </a:rPr>
              <a:t>，故该选项错误。</a:t>
            </a:r>
          </a:p>
          <a:p>
            <a:pPr hangingPunct="0"/>
            <a:endParaRPr lang="zh-CN" altLang="en-US" sz="1400" dirty="0">
              <a:ea typeface="微软雅黑" pitchFamily="34" charset="-122"/>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sym typeface="+mn-ea"/>
            </a:endParaRPr>
          </a:p>
          <a:p>
            <a:pPr hangingPunct="0"/>
            <a:endParaRPr lang="zh-CN" altLang="en-US" sz="1400" dirty="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内容占位符 7"/>
          <p:cNvPicPr>
            <a:picLocks noGrp="1" noChangeAspect="1"/>
          </p:cNvPicPr>
          <p:nvPr>
            <p:ph sz="half" idx="4294967295"/>
          </p:nvPr>
        </p:nvPicPr>
        <p:blipFill>
          <a:blip r:embed="rId3" cstate="print">
            <a:clrChange>
              <a:clrFrom>
                <a:srgbClr val="FFFFFF"/>
              </a:clrFrom>
              <a:clrTo>
                <a:srgbClr val="FFFFFF">
                  <a:alpha val="0"/>
                </a:srgbClr>
              </a:clrTo>
            </a:clrChange>
          </a:blip>
          <a:srcRect/>
          <a:stretch>
            <a:fillRect/>
          </a:stretch>
        </p:blipFill>
        <p:spPr bwMode="auto">
          <a:xfrm rot="20930835">
            <a:off x="39173" y="9409"/>
            <a:ext cx="993775" cy="1044222"/>
          </a:xfrm>
        </p:spPr>
      </p:pic>
      <p:sp>
        <p:nvSpPr>
          <p:cNvPr id="121859" name="内容占位符 14"/>
          <p:cNvSpPr>
            <a:spLocks noGrp="1"/>
          </p:cNvSpPr>
          <p:nvPr>
            <p:ph sz="quarter" idx="4294967295"/>
          </p:nvPr>
        </p:nvSpPr>
        <p:spPr bwMode="auto">
          <a:xfrm>
            <a:off x="381000" y="853723"/>
            <a:ext cx="5046663" cy="3794126"/>
          </a:xfrm>
          <a:noFill/>
        </p:spPr>
        <p:txBody>
          <a:bodyPr wrap="square" numCol="1" anchor="t" anchorCtr="0" compatLnSpc="1">
            <a:prstTxWarp prst="textNoShape">
              <a:avLst/>
            </a:prstTxWarp>
            <a:normAutofit/>
          </a:bodyPr>
          <a:lstStyle/>
          <a:p>
            <a:pPr indent="266700" algn="ctr" eaLnBrk="1" hangingPunct="1">
              <a:lnSpc>
                <a:spcPts val="1900"/>
              </a:lnSpc>
              <a:spcAft>
                <a:spcPct val="0"/>
              </a:spcAft>
              <a:buFont typeface="Arial" charset="0"/>
              <a:buNone/>
            </a:pPr>
            <a:r>
              <a:rPr lang="en-GB" altLang="zh-CN" sz="1400" b="1" dirty="0" smtClean="0">
                <a:solidFill>
                  <a:srgbClr val="FF0000"/>
                </a:solidFill>
                <a:latin typeface="Times New Roman" pitchFamily="18" charset="0"/>
                <a:ea typeface="宋体" charset="-122"/>
                <a:cs typeface="Times New Roman" pitchFamily="18" charset="0"/>
                <a:sym typeface="+mn-ea"/>
              </a:rPr>
              <a:t>Love the way you walk</a:t>
            </a:r>
          </a:p>
          <a:p>
            <a:pPr indent="266700" eaLnBrk="1" hangingPunct="1">
              <a:lnSpc>
                <a:spcPts val="1900"/>
              </a:lnSpc>
              <a:spcAft>
                <a:spcPct val="0"/>
              </a:spcAft>
              <a:buFont typeface="Arial" charset="0"/>
              <a:buNone/>
            </a:pPr>
            <a:r>
              <a:rPr lang="en-GB" altLang="zh-CN" sz="1400" dirty="0" smtClean="0">
                <a:solidFill>
                  <a:srgbClr val="000000"/>
                </a:solidFill>
                <a:latin typeface="Times New Roman" pitchFamily="18" charset="0"/>
                <a:ea typeface="宋体" charset="-122"/>
                <a:cs typeface="Times New Roman" pitchFamily="18" charset="0"/>
                <a:sym typeface="+mn-ea"/>
              </a:rPr>
              <a:t>  Listen carefully to the footsteps in the family home, and you can probably work out who is walking about. </a:t>
            </a:r>
            <a:r>
              <a:rPr lang="en-GB" altLang="zh-CN" sz="1400" dirty="0" smtClean="0">
                <a:latin typeface="Times New Roman" pitchFamily="18" charset="0"/>
                <a:ea typeface="宋体" charset="-122"/>
                <a:cs typeface="Times New Roman" pitchFamily="18" charset="0"/>
                <a:sym typeface="+mn-ea"/>
              </a:rPr>
              <a:t>The features </a:t>
            </a:r>
            <a:r>
              <a:rPr lang="en-GB" altLang="zh-CN" sz="1400" b="1" dirty="0" smtClean="0">
                <a:solidFill>
                  <a:srgbClr val="FF0000"/>
                </a:solidFill>
                <a:latin typeface="Times New Roman" pitchFamily="18" charset="0"/>
                <a:ea typeface="宋体" charset="-122"/>
                <a:cs typeface="Times New Roman" pitchFamily="18" charset="0"/>
                <a:sym typeface="+mn-ea"/>
              </a:rPr>
              <a:t>most commonly used</a:t>
            </a:r>
            <a:r>
              <a:rPr lang="en-GB" altLang="zh-CN" sz="1400" dirty="0" smtClean="0">
                <a:latin typeface="Times New Roman" pitchFamily="18" charset="0"/>
                <a:ea typeface="宋体" charset="-122"/>
                <a:cs typeface="Times New Roman" pitchFamily="18" charset="0"/>
                <a:sym typeface="+mn-ea"/>
              </a:rPr>
              <a:t> to identify people</a:t>
            </a:r>
            <a:r>
              <a:rPr lang="en-GB" altLang="zh-CN" sz="1400" dirty="0" smtClean="0">
                <a:solidFill>
                  <a:srgbClr val="000000"/>
                </a:solidFill>
                <a:latin typeface="Times New Roman" pitchFamily="18" charset="0"/>
                <a:ea typeface="宋体" charset="-122"/>
                <a:cs typeface="Times New Roman" pitchFamily="18" charset="0"/>
                <a:sym typeface="+mn-ea"/>
              </a:rPr>
              <a:t> are faces, voices and fingerprints. </a:t>
            </a:r>
            <a:r>
              <a:rPr lang="en-GB" altLang="zh-CN" sz="1400" b="1" dirty="0" smtClean="0">
                <a:solidFill>
                  <a:srgbClr val="FF0000"/>
                </a:solidFill>
                <a:latin typeface="Times New Roman" pitchFamily="18" charset="0"/>
                <a:ea typeface="宋体" charset="-122"/>
                <a:cs typeface="Times New Roman" pitchFamily="18" charset="0"/>
                <a:sym typeface="+mn-ea"/>
              </a:rPr>
              <a:t>But</a:t>
            </a:r>
            <a:r>
              <a:rPr lang="en-GB" altLang="zh-CN" sz="1400" b="1" dirty="0" smtClean="0">
                <a:solidFill>
                  <a:srgbClr val="0033CC"/>
                </a:solidFill>
                <a:latin typeface="Times New Roman" pitchFamily="18" charset="0"/>
                <a:ea typeface="宋体" charset="-122"/>
                <a:cs typeface="Times New Roman" pitchFamily="18" charset="0"/>
                <a:sym typeface="+mn-ea"/>
              </a:rPr>
              <a:t> the way they walk is also a giveaway.</a:t>
            </a:r>
          </a:p>
          <a:p>
            <a:pPr indent="266700" eaLnBrk="1" hangingPunct="1">
              <a:lnSpc>
                <a:spcPts val="1900"/>
              </a:lnSpc>
              <a:spcAft>
                <a:spcPct val="0"/>
              </a:spcAft>
              <a:buFont typeface="Arial" charset="0"/>
              <a:buNone/>
            </a:pPr>
            <a:r>
              <a:rPr lang="en-GB" altLang="zh-CN" sz="1400" dirty="0" smtClean="0">
                <a:solidFill>
                  <a:srgbClr val="000000"/>
                </a:solidFill>
                <a:latin typeface="Times New Roman" pitchFamily="18" charset="0"/>
                <a:ea typeface="宋体" charset="-122"/>
                <a:cs typeface="Times New Roman" pitchFamily="18" charset="0"/>
                <a:sym typeface="+mn-ea"/>
              </a:rPr>
              <a:t>  Researchers have used video cameras and computers to analyze people’s gaits, and are now quite good at it. But translating such knowledge into a practical identification system can be tricky. Cameras are often visible, are difficult to set up, require good lighting and may have their view blocked by other people. A team led by Dr. </a:t>
            </a:r>
            <a:r>
              <a:rPr lang="en-GB" altLang="zh-CN" sz="1400" dirty="0" err="1" smtClean="0">
                <a:solidFill>
                  <a:srgbClr val="000000"/>
                </a:solidFill>
                <a:latin typeface="Times New Roman" pitchFamily="18" charset="0"/>
                <a:ea typeface="宋体" charset="-122"/>
                <a:cs typeface="Times New Roman" pitchFamily="18" charset="0"/>
                <a:sym typeface="+mn-ea"/>
              </a:rPr>
              <a:t>Ozanyan</a:t>
            </a:r>
            <a:r>
              <a:rPr lang="en-GB" altLang="zh-CN" sz="1400" dirty="0" smtClean="0">
                <a:solidFill>
                  <a:srgbClr val="000000"/>
                </a:solidFill>
                <a:latin typeface="Times New Roman" pitchFamily="18" charset="0"/>
                <a:ea typeface="宋体" charset="-122"/>
                <a:cs typeface="Times New Roman" pitchFamily="18" charset="0"/>
                <a:sym typeface="+mn-ea"/>
              </a:rPr>
              <a:t> and Dr. Scully have been looking for a better way to recognize gait. </a:t>
            </a:r>
            <a:r>
              <a:rPr lang="en-GB" altLang="zh-CN" sz="1400" b="1" dirty="0" smtClean="0">
                <a:solidFill>
                  <a:srgbClr val="0033CC"/>
                </a:solidFill>
                <a:latin typeface="Times New Roman" pitchFamily="18" charset="0"/>
                <a:ea typeface="宋体" charset="-122"/>
                <a:cs typeface="Times New Roman" pitchFamily="18" charset="0"/>
                <a:sym typeface="+mn-ea"/>
              </a:rPr>
              <a:t>Their answer: pressure-sensitive mats.</a:t>
            </a:r>
            <a:endParaRPr lang="en-GB" altLang="en-US" sz="1400" b="1" noProof="1" smtClean="0">
              <a:solidFill>
                <a:srgbClr val="0033CC"/>
              </a:solidFill>
              <a:latin typeface="Times New Roman" pitchFamily="18" charset="0"/>
              <a:ea typeface="宋体" charset="-122"/>
              <a:cs typeface="Times New Roman" pitchFamily="18" charset="0"/>
              <a:sym typeface="+mn-ea"/>
            </a:endParaRPr>
          </a:p>
        </p:txBody>
      </p:sp>
      <p:sp>
        <p:nvSpPr>
          <p:cNvPr id="39939" name="页脚占位符 8"/>
          <p:cNvSpPr txBox="1">
            <a:spLocks noGrp="1"/>
          </p:cNvSpPr>
          <p:nvPr/>
        </p:nvSpPr>
        <p:spPr bwMode="auto">
          <a:xfrm>
            <a:off x="3087689" y="5291667"/>
            <a:ext cx="2968625" cy="264583"/>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21863"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17" name="文本框 3"/>
          <p:cNvSpPr txBox="1"/>
          <p:nvPr/>
        </p:nvSpPr>
        <p:spPr>
          <a:xfrm>
            <a:off x="5802314" y="1056570"/>
            <a:ext cx="2962275" cy="1015663"/>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r>
              <a:rPr lang="zh-CN" altLang="en-US" sz="2000" dirty="0">
                <a:solidFill>
                  <a:srgbClr val="000000"/>
                </a:solidFill>
                <a:latin typeface="宋体" charset="-122"/>
                <a:ea typeface="宋体" charset="-122"/>
              </a:rPr>
              <a:t>步伐识别技术可以识别一个人的身份，并且能够运用在不同的领域。</a:t>
            </a:r>
          </a:p>
        </p:txBody>
      </p:sp>
      <p:sp>
        <p:nvSpPr>
          <p:cNvPr id="121865" name="文本框 3"/>
          <p:cNvSpPr txBox="1">
            <a:spLocks noChangeArrowheads="1"/>
          </p:cNvSpPr>
          <p:nvPr/>
        </p:nvSpPr>
        <p:spPr bwMode="auto">
          <a:xfrm>
            <a:off x="5730876" y="2324806"/>
            <a:ext cx="3057525" cy="2246769"/>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阅读技巧：通过文章标题可知，文章内容和走路方式有关。第一段</a:t>
            </a:r>
            <a:r>
              <a:rPr lang="en-US" altLang="zh-CN" sz="1400" b="1" dirty="0">
                <a:solidFill>
                  <a:srgbClr val="FF0000"/>
                </a:solidFill>
                <a:latin typeface="Times New Roman" pitchFamily="18" charset="0"/>
                <a:cs typeface="Times New Roman" pitchFamily="18" charset="0"/>
              </a:rPr>
              <a:t>most commonly used</a:t>
            </a:r>
            <a:r>
              <a:rPr lang="zh-CN" altLang="en-US" sz="1400" b="1" dirty="0">
                <a:solidFill>
                  <a:srgbClr val="FF0000"/>
                </a:solidFill>
                <a:latin typeface="Times New Roman" pitchFamily="18" charset="0"/>
                <a:cs typeface="Times New Roman" pitchFamily="18" charset="0"/>
              </a:rPr>
              <a:t>介绍常见的识别人的方式，</a:t>
            </a:r>
            <a:r>
              <a:rPr lang="en-US" altLang="zh-CN" sz="1400" b="1" dirty="0">
                <a:solidFill>
                  <a:srgbClr val="FF0000"/>
                </a:solidFill>
                <a:latin typeface="Times New Roman" pitchFamily="18" charset="0"/>
                <a:cs typeface="Times New Roman" pitchFamily="18" charset="0"/>
              </a:rPr>
              <a:t>but</a:t>
            </a:r>
            <a:r>
              <a:rPr lang="zh-CN" altLang="en-US" sz="1400" b="1" dirty="0">
                <a:solidFill>
                  <a:srgbClr val="FF0000"/>
                </a:solidFill>
                <a:latin typeface="Times New Roman" pitchFamily="18" charset="0"/>
                <a:cs typeface="Times New Roman" pitchFamily="18" charset="0"/>
              </a:rPr>
              <a:t>引出本文要介绍的识别人的方式，即走路方式。第二段介绍了研究人员尝试使用的收集并分析步伐的方式以及其局限性，第二段最后一句</a:t>
            </a:r>
            <a:r>
              <a:rPr lang="en-GB" altLang="zh-CN" sz="1400" b="1" dirty="0">
                <a:solidFill>
                  <a:srgbClr val="FF0000"/>
                </a:solidFill>
                <a:latin typeface="Times New Roman" pitchFamily="18" charset="0"/>
                <a:cs typeface="Times New Roman" pitchFamily="18" charset="0"/>
                <a:sym typeface="+mn-ea"/>
              </a:rPr>
              <a:t>Their answer: pressure-sensitive mats.</a:t>
            </a:r>
            <a:r>
              <a:rPr lang="zh-CN" altLang="en-US" sz="1400" b="1" dirty="0">
                <a:solidFill>
                  <a:srgbClr val="FF0000"/>
                </a:solidFill>
                <a:latin typeface="Times New Roman" pitchFamily="18" charset="0"/>
                <a:cs typeface="Times New Roman" pitchFamily="18" charset="0"/>
              </a:rPr>
              <a:t>引出本文要介绍的步伐识别技术。</a:t>
            </a:r>
          </a:p>
        </p:txBody>
      </p:sp>
      <p:sp>
        <p:nvSpPr>
          <p:cNvPr id="10"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东城二模</a:t>
            </a:r>
            <a:endParaRPr lang="en-US" altLang="zh-CN" b="1"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27753" y="-19991"/>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0964"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22886" name="Rectangle 1"/>
          <p:cNvSpPr>
            <a:spLocks noChangeArrowheads="1"/>
          </p:cNvSpPr>
          <p:nvPr/>
        </p:nvSpPr>
        <p:spPr bwMode="auto">
          <a:xfrm>
            <a:off x="838201" y="616237"/>
            <a:ext cx="5400675" cy="4339650"/>
          </a:xfrm>
          <a:prstGeom prst="rect">
            <a:avLst/>
          </a:prstGeom>
          <a:noFill/>
          <a:ln w="9525">
            <a:noFill/>
            <a:miter lim="800000"/>
            <a:headEnd/>
            <a:tailEnd/>
          </a:ln>
        </p:spPr>
        <p:txBody>
          <a:bodyPr wrap="square" anchor="ctr">
            <a:spAutoFit/>
          </a:bodyPr>
          <a:lstStyle/>
          <a:p>
            <a:pPr indent="266700"/>
            <a:r>
              <a:rPr lang="en-US" altLang="zh-CN" sz="1200" dirty="0">
                <a:latin typeface="Times New Roman" pitchFamily="18" charset="0"/>
                <a:cs typeface="Times New Roman" pitchFamily="18" charset="0"/>
              </a:rPr>
              <a:t>  </a:t>
            </a:r>
            <a:r>
              <a:rPr lang="en-GB" altLang="zh-CN" sz="1200" dirty="0" smtClean="0">
                <a:latin typeface="Times New Roman" pitchFamily="18" charset="0"/>
                <a:cs typeface="Times New Roman" pitchFamily="18" charset="0"/>
              </a:rPr>
              <a:t>Such </a:t>
            </a:r>
            <a:r>
              <a:rPr lang="en-GB" altLang="zh-CN" sz="1200" dirty="0">
                <a:latin typeface="Times New Roman" pitchFamily="18" charset="0"/>
                <a:cs typeface="Times New Roman" pitchFamily="18" charset="0"/>
              </a:rPr>
              <a:t>mats are nothing new. They have been part of security systems. But </a:t>
            </a:r>
            <a:r>
              <a:rPr lang="en-GB" altLang="zh-CN" sz="1200" dirty="0" err="1">
                <a:latin typeface="Times New Roman" pitchFamily="18" charset="0"/>
                <a:cs typeface="Times New Roman" pitchFamily="18" charset="0"/>
              </a:rPr>
              <a:t>Ozanyan</a:t>
            </a:r>
            <a:r>
              <a:rPr lang="en-GB" altLang="zh-CN" sz="1200" dirty="0">
                <a:latin typeface="Times New Roman" pitchFamily="18" charset="0"/>
                <a:cs typeface="Times New Roman" pitchFamily="18" charset="0"/>
              </a:rPr>
              <a:t> and Scully use a complicated version </a:t>
            </a:r>
            <a:r>
              <a:rPr lang="en-GB" altLang="zh-CN" sz="1200" b="1" dirty="0">
                <a:solidFill>
                  <a:srgbClr val="FF0000"/>
                </a:solidFill>
                <a:latin typeface="Times New Roman" pitchFamily="18" charset="0"/>
                <a:cs typeface="Times New Roman" pitchFamily="18" charset="0"/>
              </a:rPr>
              <a:t>that can record</a:t>
            </a:r>
            <a:r>
              <a:rPr lang="en-GB" altLang="zh-CN" sz="1200" dirty="0">
                <a:latin typeface="Times New Roman" pitchFamily="18" charset="0"/>
                <a:cs typeface="Times New Roman" pitchFamily="18" charset="0"/>
              </a:rPr>
              <a:t> the amount of pressure applied in different places as someone walks across it. These measurements form a pattern unique to the walker. The researchers turned to an artificial-intelligence system to recognize such patterns, and it seemed to work. In </a:t>
            </a:r>
            <a:r>
              <a:rPr lang="en-GB" altLang="zh-CN" sz="1200" b="1" dirty="0">
                <a:solidFill>
                  <a:srgbClr val="FF0000"/>
                </a:solidFill>
                <a:latin typeface="Times New Roman" pitchFamily="18" charset="0"/>
                <a:cs typeface="Times New Roman" pitchFamily="18" charset="0"/>
              </a:rPr>
              <a:t>a study</a:t>
            </a:r>
            <a:r>
              <a:rPr lang="en-GB" altLang="zh-CN" sz="1200" dirty="0">
                <a:latin typeface="Times New Roman" pitchFamily="18" charset="0"/>
                <a:cs typeface="Times New Roman" pitchFamily="18" charset="0"/>
              </a:rPr>
              <a:t> in 2018, they tested the system on a database of footsteps of 127 people. They </a:t>
            </a:r>
            <a:r>
              <a:rPr lang="en-GB" altLang="zh-CN" sz="1200" b="1" dirty="0">
                <a:solidFill>
                  <a:srgbClr val="FF0000"/>
                </a:solidFill>
                <a:latin typeface="Times New Roman" pitchFamily="18" charset="0"/>
                <a:cs typeface="Times New Roman" pitchFamily="18" charset="0"/>
              </a:rPr>
              <a:t>found</a:t>
            </a:r>
            <a:r>
              <a:rPr lang="en-GB" altLang="zh-CN" sz="1200" dirty="0">
                <a:latin typeface="Times New Roman" pitchFamily="18" charset="0"/>
                <a:cs typeface="Times New Roman" pitchFamily="18" charset="0"/>
              </a:rPr>
              <a:t> its error rate in identifying who was who was a mere 0.7%. And Scully says even without a database of footsteps to work with, the system can determine someone’s sex and, with reasonable accuracy, a subject’s age.</a:t>
            </a:r>
          </a:p>
          <a:p>
            <a:pPr indent="266700"/>
            <a:r>
              <a:rPr lang="en-GB" altLang="zh-CN" sz="1200" dirty="0">
                <a:latin typeface="Times New Roman" pitchFamily="18" charset="0"/>
                <a:cs typeface="Times New Roman" pitchFamily="18" charset="0"/>
              </a:rPr>
              <a:t>   </a:t>
            </a:r>
            <a:r>
              <a:rPr lang="en-GB" altLang="zh-CN" sz="1200" dirty="0" smtClean="0">
                <a:latin typeface="Times New Roman" pitchFamily="18" charset="0"/>
                <a:cs typeface="Times New Roman" pitchFamily="18" charset="0"/>
              </a:rPr>
              <a:t>One </a:t>
            </a:r>
            <a:r>
              <a:rPr lang="en-GB" altLang="zh-CN" sz="1200" b="1" dirty="0">
                <a:solidFill>
                  <a:srgbClr val="FF0000"/>
                </a:solidFill>
                <a:latin typeface="Times New Roman" pitchFamily="18" charset="0"/>
                <a:cs typeface="Times New Roman" pitchFamily="18" charset="0"/>
              </a:rPr>
              <a:t>application</a:t>
            </a:r>
            <a:r>
              <a:rPr lang="en-GB" altLang="zh-CN" sz="1200" dirty="0">
                <a:latin typeface="Times New Roman" pitchFamily="18" charset="0"/>
                <a:cs typeface="Times New Roman" pitchFamily="18" charset="0"/>
              </a:rPr>
              <a:t> of the mat-based gait-recognition system might be in health care, particularly for the elderly. A mat placed in a nursing home or an old person’s own residence could monitor changes in an individual’s gait that indicates certain illnesses. That would provide early warning of someone being at greater risk of falling over. </a:t>
            </a:r>
          </a:p>
          <a:p>
            <a:pPr indent="266700"/>
            <a:r>
              <a:rPr lang="en-GB" altLang="zh-CN" sz="1200" dirty="0">
                <a:latin typeface="Times New Roman" pitchFamily="18" charset="0"/>
                <a:cs typeface="Times New Roman" pitchFamily="18" charset="0"/>
              </a:rPr>
              <a:t>   </a:t>
            </a:r>
            <a:r>
              <a:rPr lang="en-GB" altLang="zh-CN" sz="1200" dirty="0" smtClean="0">
                <a:latin typeface="Times New Roman" pitchFamily="18" charset="0"/>
                <a:cs typeface="Times New Roman" pitchFamily="18" charset="0"/>
              </a:rPr>
              <a:t>Gait </a:t>
            </a:r>
            <a:r>
              <a:rPr lang="en-GB" altLang="zh-CN" sz="1200" dirty="0">
                <a:latin typeface="Times New Roman" pitchFamily="18" charset="0"/>
                <a:cs typeface="Times New Roman" pitchFamily="18" charset="0"/>
              </a:rPr>
              <a:t>analysis might also </a:t>
            </a:r>
            <a:r>
              <a:rPr lang="en-GB" altLang="zh-CN" sz="1200" b="1" dirty="0">
                <a:solidFill>
                  <a:srgbClr val="FF0000"/>
                </a:solidFill>
                <a:latin typeface="Times New Roman" pitchFamily="18" charset="0"/>
                <a:cs typeface="Times New Roman" pitchFamily="18" charset="0"/>
              </a:rPr>
              <a:t>be used as</a:t>
            </a:r>
            <a:r>
              <a:rPr lang="en-GB" altLang="zh-CN" sz="1200" dirty="0">
                <a:latin typeface="Times New Roman" pitchFamily="18" charset="0"/>
                <a:cs typeface="Times New Roman" pitchFamily="18" charset="0"/>
              </a:rPr>
              <a:t> a security measure in the workplace, monitoring access to restricted areas, such as parts of military bases, server farms or laboratories dealing with dangerous materials. </a:t>
            </a:r>
          </a:p>
          <a:p>
            <a:pPr indent="266700"/>
            <a:r>
              <a:rPr lang="en-GB" altLang="zh-CN" sz="1200" dirty="0">
                <a:latin typeface="Times New Roman" pitchFamily="18" charset="0"/>
                <a:cs typeface="Times New Roman" pitchFamily="18" charset="0"/>
              </a:rPr>
              <a:t>   </a:t>
            </a:r>
            <a:r>
              <a:rPr lang="en-GB" altLang="zh-CN" sz="1200" dirty="0" smtClean="0">
                <a:latin typeface="Times New Roman" pitchFamily="18" charset="0"/>
                <a:cs typeface="Times New Roman" pitchFamily="18" charset="0"/>
              </a:rPr>
              <a:t>Perhaps </a:t>
            </a:r>
            <a:r>
              <a:rPr lang="en-GB" altLang="zh-CN" sz="1200" dirty="0">
                <a:latin typeface="Times New Roman" pitchFamily="18" charset="0"/>
                <a:cs typeface="Times New Roman" pitchFamily="18" charset="0"/>
              </a:rPr>
              <a:t>the most interesting </a:t>
            </a:r>
            <a:r>
              <a:rPr lang="en-GB" altLang="zh-CN" sz="1200" b="1" dirty="0">
                <a:solidFill>
                  <a:srgbClr val="FF0000"/>
                </a:solidFill>
                <a:latin typeface="Times New Roman" pitchFamily="18" charset="0"/>
                <a:cs typeface="Times New Roman" pitchFamily="18" charset="0"/>
              </a:rPr>
              <a:t>use</a:t>
            </a:r>
            <a:r>
              <a:rPr lang="en-GB" altLang="zh-CN" sz="1200" dirty="0">
                <a:latin typeface="Times New Roman" pitchFamily="18" charset="0"/>
                <a:cs typeface="Times New Roman" pitchFamily="18" charset="0"/>
              </a:rPr>
              <a:t> of the mats, though, would be in public places, such as airports. For that to work, the footsteps of those to be recognized would need to have been stored in a database, which would be harder to arrange than the collection of photographs and fingerprints that existing airport security systems rely on. Many aircrew or preregistered frequent flyers would welcome anything that speeded up one of the most tiresome parts of modern travel.</a:t>
            </a:r>
            <a:endParaRPr lang="en-US" altLang="zh-CN" sz="1200" dirty="0">
              <a:latin typeface="Times New Roman" pitchFamily="18" charset="0"/>
              <a:cs typeface="Times New Roman" pitchFamily="18" charset="0"/>
            </a:endParaRPr>
          </a:p>
        </p:txBody>
      </p:sp>
      <p:sp>
        <p:nvSpPr>
          <p:cNvPr id="122887" name="矩形 9"/>
          <p:cNvSpPr>
            <a:spLocks noChangeArrowheads="1"/>
          </p:cNvSpPr>
          <p:nvPr/>
        </p:nvSpPr>
        <p:spPr bwMode="auto">
          <a:xfrm>
            <a:off x="6719889" y="0"/>
            <a:ext cx="17224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
        <p:nvSpPr>
          <p:cNvPr id="122889" name="文本框 3"/>
          <p:cNvSpPr txBox="1">
            <a:spLocks noChangeArrowheads="1"/>
          </p:cNvSpPr>
          <p:nvPr/>
        </p:nvSpPr>
        <p:spPr bwMode="auto">
          <a:xfrm>
            <a:off x="6261100" y="2264834"/>
            <a:ext cx="2693988" cy="1815882"/>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阅读技巧：通过第三段的</a:t>
            </a:r>
            <a:r>
              <a:rPr lang="en-US" altLang="zh-CN" sz="1400" b="1" dirty="0">
                <a:solidFill>
                  <a:srgbClr val="FF0000"/>
                </a:solidFill>
                <a:latin typeface="Times New Roman" pitchFamily="18" charset="0"/>
                <a:cs typeface="Times New Roman" pitchFamily="18" charset="0"/>
              </a:rPr>
              <a:t>that can record…</a:t>
            </a:r>
            <a:r>
              <a:rPr lang="zh-CN" altLang="en-US" sz="1400" b="1" dirty="0">
                <a:solidFill>
                  <a:srgbClr val="FF0000"/>
                </a:solidFill>
                <a:latin typeface="Times New Roman" pitchFamily="18" charset="0"/>
                <a:cs typeface="Times New Roman" pitchFamily="18" charset="0"/>
              </a:rPr>
              <a:t>说明第三段的前半部分介绍步伐识别垫的工作原理，后半部分的</a:t>
            </a:r>
            <a:r>
              <a:rPr lang="en-US" altLang="zh-CN" sz="1400" b="1" dirty="0">
                <a:solidFill>
                  <a:srgbClr val="FF0000"/>
                </a:solidFill>
                <a:latin typeface="Times New Roman" pitchFamily="18" charset="0"/>
                <a:cs typeface="Times New Roman" pitchFamily="18" charset="0"/>
              </a:rPr>
              <a:t>a study</a:t>
            </a:r>
            <a:r>
              <a:rPr lang="zh-CN" altLang="en-US" sz="1400" b="1" dirty="0">
                <a:solidFill>
                  <a:srgbClr val="FF0000"/>
                </a:solidFill>
                <a:latin typeface="Times New Roman" pitchFamily="18" charset="0"/>
                <a:cs typeface="Times New Roman" pitchFamily="18" charset="0"/>
              </a:rPr>
              <a:t>和</a:t>
            </a:r>
            <a:r>
              <a:rPr lang="en-US" altLang="zh-CN" sz="1400" b="1" dirty="0">
                <a:solidFill>
                  <a:srgbClr val="FF0000"/>
                </a:solidFill>
                <a:latin typeface="Times New Roman" pitchFamily="18" charset="0"/>
                <a:cs typeface="Times New Roman" pitchFamily="18" charset="0"/>
              </a:rPr>
              <a:t>found</a:t>
            </a:r>
            <a:r>
              <a:rPr lang="zh-CN" altLang="en-US" sz="1400" b="1" dirty="0">
                <a:solidFill>
                  <a:srgbClr val="FF0000"/>
                </a:solidFill>
                <a:latin typeface="Times New Roman" pitchFamily="18" charset="0"/>
                <a:cs typeface="Times New Roman" pitchFamily="18" charset="0"/>
              </a:rPr>
              <a:t>用一个研究说明该技术的识别准确性。后三段的</a:t>
            </a:r>
            <a:r>
              <a:rPr lang="en-US" altLang="zh-CN" sz="1400" b="1" dirty="0">
                <a:solidFill>
                  <a:srgbClr val="FF0000"/>
                </a:solidFill>
                <a:latin typeface="Times New Roman" pitchFamily="18" charset="0"/>
                <a:cs typeface="Times New Roman" pitchFamily="18" charset="0"/>
              </a:rPr>
              <a:t>application</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be used as</a:t>
            </a:r>
            <a:r>
              <a:rPr lang="zh-CN" altLang="en-US" sz="1400" b="1" dirty="0">
                <a:solidFill>
                  <a:srgbClr val="FF0000"/>
                </a:solidFill>
                <a:latin typeface="Times New Roman" pitchFamily="18" charset="0"/>
                <a:cs typeface="Times New Roman" pitchFamily="18" charset="0"/>
              </a:rPr>
              <a:t>和</a:t>
            </a:r>
            <a:r>
              <a:rPr lang="en-US" altLang="zh-CN" sz="1400" b="1" dirty="0">
                <a:solidFill>
                  <a:srgbClr val="FF0000"/>
                </a:solidFill>
                <a:latin typeface="Times New Roman" pitchFamily="18" charset="0"/>
                <a:cs typeface="Times New Roman" pitchFamily="18" charset="0"/>
              </a:rPr>
              <a:t>use</a:t>
            </a:r>
            <a:r>
              <a:rPr lang="zh-CN" altLang="en-US" sz="1400" b="1" dirty="0">
                <a:solidFill>
                  <a:srgbClr val="FF0000"/>
                </a:solidFill>
                <a:latin typeface="Times New Roman" pitchFamily="18" charset="0"/>
                <a:cs typeface="Times New Roman" pitchFamily="18" charset="0"/>
              </a:rPr>
              <a:t>介绍该技术在各领域的运用。</a:t>
            </a:r>
          </a:p>
        </p:txBody>
      </p:sp>
      <p:sp>
        <p:nvSpPr>
          <p:cNvPr id="122890" name="文本框 3"/>
          <p:cNvSpPr txBox="1">
            <a:spLocks noChangeArrowheads="1"/>
          </p:cNvSpPr>
          <p:nvPr/>
        </p:nvSpPr>
        <p:spPr bwMode="auto">
          <a:xfrm>
            <a:off x="6335713" y="857251"/>
            <a:ext cx="2311400" cy="954107"/>
          </a:xfrm>
          <a:prstGeom prst="rect">
            <a:avLst/>
          </a:prstGeom>
          <a:solidFill>
            <a:schemeClr val="bg1"/>
          </a:solidFill>
          <a:ln w="12700" algn="ctr">
            <a:solidFill>
              <a:srgbClr val="4472C4"/>
            </a:solidFill>
            <a:miter lim="800000"/>
            <a:headEnd/>
            <a:tailEnd/>
          </a:ln>
        </p:spPr>
        <p:txBody>
          <a:bodyPr>
            <a:spAutoFit/>
          </a:bodyPr>
          <a:lstStyle/>
          <a:p>
            <a:pPr hangingPunct="0"/>
            <a:r>
              <a:rPr lang="en-US" altLang="zh-CN" sz="1400" dirty="0">
                <a:latin typeface="Times New Roman" pitchFamily="18" charset="0"/>
                <a:cs typeface="Times New Roman" pitchFamily="18" charset="0"/>
              </a:rPr>
              <a:t>Para.3:   </a:t>
            </a:r>
            <a:r>
              <a:rPr lang="zh-CN" altLang="en-US" sz="1400" dirty="0">
                <a:latin typeface="Times New Roman" pitchFamily="18" charset="0"/>
                <a:cs typeface="Times New Roman" pitchFamily="18" charset="0"/>
              </a:rPr>
              <a:t>步伐识别技术的原理和准确性</a:t>
            </a:r>
          </a:p>
          <a:p>
            <a:pPr hangingPunct="0"/>
            <a:r>
              <a:rPr lang="en-US" altLang="zh-CN" sz="1400" dirty="0">
                <a:latin typeface="Times New Roman" pitchFamily="18" charset="0"/>
                <a:cs typeface="Times New Roman" pitchFamily="18" charset="0"/>
              </a:rPr>
              <a:t>Para.4,5&amp;6 :</a:t>
            </a:r>
            <a:r>
              <a:rPr lang="zh-CN" altLang="en-US" sz="1400" dirty="0">
                <a:latin typeface="Times New Roman" pitchFamily="18" charset="0"/>
                <a:cs typeface="Times New Roman" pitchFamily="18" charset="0"/>
              </a:rPr>
              <a:t>步伐识别技术的运用</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1988"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23910" name="标题 18"/>
          <p:cNvSpPr>
            <a:spLocks noGrp="1"/>
          </p:cNvSpPr>
          <p:nvPr>
            <p:ph type="title" idx="4294967295"/>
          </p:nvPr>
        </p:nvSpPr>
        <p:spPr bwMode="auto">
          <a:xfrm>
            <a:off x="1003300" y="716139"/>
            <a:ext cx="8140700" cy="539750"/>
          </a:xfrm>
          <a:noFill/>
        </p:spPr>
        <p:txBody>
          <a:bodyPr wrap="square" numCol="1" compatLnSpc="1">
            <a:prstTxWarp prst="textNoShape">
              <a:avLst/>
            </a:prstTxWarp>
          </a:bodyPr>
          <a:lstStyle/>
          <a:p>
            <a:pPr eaLnBrk="1" hangingPunct="1"/>
            <a:r>
              <a:rPr lang="zh-CN" altLang="en-US" sz="1900" b="0" dirty="0" smtClean="0">
                <a:sym typeface="+mn-ea"/>
              </a:rPr>
              <a:t>段落主旨题</a:t>
            </a:r>
            <a:r>
              <a:rPr lang="en-US" altLang="zh-CN" sz="1900" b="0" dirty="0" smtClean="0">
                <a:sym typeface="+mn-ea"/>
              </a:rPr>
              <a:t>----</a:t>
            </a:r>
            <a:r>
              <a:rPr lang="zh-CN" altLang="en-US" sz="1900" b="0" dirty="0" smtClean="0">
                <a:sym typeface="+mn-ea"/>
              </a:rPr>
              <a:t>一方面总结段落本身的主旨大意，另一方面要站在文章整体结构的角度，考虑段落在整个篇章中作用。</a:t>
            </a:r>
            <a:endParaRPr lang="zh-CN" sz="1900" b="0" dirty="0" smtClean="0">
              <a:sym typeface="+mn-ea"/>
            </a:endParaRPr>
          </a:p>
        </p:txBody>
      </p:sp>
      <p:sp>
        <p:nvSpPr>
          <p:cNvPr id="123911"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23912" name="文本框 8"/>
          <p:cNvSpPr txBox="1">
            <a:spLocks noChangeArrowheads="1"/>
          </p:cNvSpPr>
          <p:nvPr/>
        </p:nvSpPr>
        <p:spPr bwMode="auto">
          <a:xfrm>
            <a:off x="0" y="1474611"/>
            <a:ext cx="9144000" cy="830997"/>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GB" altLang="zh-CN" sz="1600" dirty="0">
                <a:solidFill>
                  <a:schemeClr val="bg1"/>
                </a:solidFill>
                <a:latin typeface="Times New Roman" pitchFamily="18" charset="0"/>
                <a:cs typeface="Times New Roman" pitchFamily="18" charset="0"/>
              </a:rPr>
              <a:t>38. What is mainly talked about in </a:t>
            </a:r>
            <a:r>
              <a:rPr lang="en-GB" altLang="zh-CN" sz="1600" b="1" dirty="0">
                <a:solidFill>
                  <a:srgbClr val="FF0000"/>
                </a:solidFill>
                <a:latin typeface="Times New Roman" pitchFamily="18" charset="0"/>
                <a:cs typeface="Times New Roman" pitchFamily="18" charset="0"/>
              </a:rPr>
              <a:t>Paragraph 2</a:t>
            </a:r>
            <a:r>
              <a:rPr lang="en-GB" altLang="zh-CN" sz="1600" dirty="0">
                <a:solidFill>
                  <a:schemeClr val="bg1"/>
                </a:solidFill>
                <a:latin typeface="Times New Roman" pitchFamily="18" charset="0"/>
                <a:cs typeface="Times New Roman" pitchFamily="18" charset="0"/>
              </a:rPr>
              <a:t>?  </a:t>
            </a:r>
          </a:p>
          <a:p>
            <a:pPr algn="just" hangingPunct="0"/>
            <a:r>
              <a:rPr lang="en-GB" altLang="zh-CN" sz="1600" dirty="0" smtClean="0">
                <a:solidFill>
                  <a:schemeClr val="bg1"/>
                </a:solidFill>
                <a:latin typeface="Times New Roman" pitchFamily="18" charset="0"/>
                <a:cs typeface="Times New Roman" pitchFamily="18" charset="0"/>
              </a:rPr>
              <a:t>     A</a:t>
            </a:r>
            <a:r>
              <a:rPr lang="en-GB" altLang="zh-CN" sz="1600" dirty="0">
                <a:solidFill>
                  <a:schemeClr val="bg1"/>
                </a:solidFill>
                <a:latin typeface="Times New Roman" pitchFamily="18" charset="0"/>
                <a:cs typeface="Times New Roman" pitchFamily="18" charset="0"/>
              </a:rPr>
              <a:t>. Research equipment.				B. Research findings.</a:t>
            </a:r>
          </a:p>
          <a:p>
            <a:pPr algn="just" hangingPunct="0"/>
            <a:r>
              <a:rPr lang="en-GB" altLang="zh-CN" sz="1600" dirty="0">
                <a:solidFill>
                  <a:schemeClr val="bg1"/>
                </a:solidFill>
                <a:latin typeface="Times New Roman" pitchFamily="18" charset="0"/>
                <a:cs typeface="Times New Roman" pitchFamily="18" charset="0"/>
              </a:rPr>
              <a:t>     C. Research assumption.				D. Research background. </a:t>
            </a:r>
            <a:endParaRPr lang="en-US" altLang="zh-CN" sz="1600" dirty="0">
              <a:solidFill>
                <a:schemeClr val="bg1"/>
              </a:solidFill>
              <a:latin typeface="Times New Roman" pitchFamily="18" charset="0"/>
              <a:cs typeface="Times New Roman" pitchFamily="18" charset="0"/>
            </a:endParaRPr>
          </a:p>
        </p:txBody>
      </p:sp>
      <p:sp>
        <p:nvSpPr>
          <p:cNvPr id="123913" name="文本框 6"/>
          <p:cNvSpPr txBox="1">
            <a:spLocks noChangeArrowheads="1"/>
          </p:cNvSpPr>
          <p:nvPr/>
        </p:nvSpPr>
        <p:spPr bwMode="auto">
          <a:xfrm>
            <a:off x="180975" y="2804584"/>
            <a:ext cx="8845550" cy="2246769"/>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解析：本题为段落主旨题。</a:t>
            </a:r>
            <a:r>
              <a:rPr lang="zh-CN" altLang="en-US" sz="1400" dirty="0">
                <a:ea typeface="微软雅黑" pitchFamily="34" charset="-122"/>
              </a:rPr>
              <a:t>根据第二</a:t>
            </a:r>
            <a:r>
              <a:rPr lang="zh-CN" altLang="en-US" sz="1400" dirty="0" smtClean="0">
                <a:ea typeface="微软雅黑" pitchFamily="34" charset="-122"/>
              </a:rPr>
              <a:t>段第三、四句</a:t>
            </a:r>
            <a:r>
              <a:rPr lang="en-GB" altLang="zh-CN" sz="1400" dirty="0" smtClean="0">
                <a:ea typeface="微软雅黑" pitchFamily="34" charset="-122"/>
                <a:sym typeface="+mn-ea"/>
              </a:rPr>
              <a:t>Cameras </a:t>
            </a:r>
            <a:r>
              <a:rPr lang="en-GB" altLang="zh-CN" sz="1400" dirty="0">
                <a:ea typeface="微软雅黑" pitchFamily="34" charset="-122"/>
                <a:sym typeface="+mn-ea"/>
              </a:rPr>
              <a:t>are often visible, are difficult to set up, require good lighting and may have their view blocked by other people. A team led by Dr. </a:t>
            </a:r>
            <a:r>
              <a:rPr lang="en-GB" altLang="zh-CN" sz="1400" dirty="0" err="1">
                <a:ea typeface="微软雅黑" pitchFamily="34" charset="-122"/>
                <a:sym typeface="+mn-ea"/>
              </a:rPr>
              <a:t>Ozanyan</a:t>
            </a:r>
            <a:r>
              <a:rPr lang="en-GB" altLang="zh-CN" sz="1400" dirty="0">
                <a:ea typeface="微软雅黑" pitchFamily="34" charset="-122"/>
                <a:sym typeface="+mn-ea"/>
              </a:rPr>
              <a:t> and Dr. Scully have been looking for a better way to recognize gait. </a:t>
            </a:r>
            <a:r>
              <a:rPr lang="zh-CN" altLang="en-GB" sz="1400" dirty="0">
                <a:ea typeface="微软雅黑" pitchFamily="34" charset="-122"/>
                <a:sym typeface="+mn-ea"/>
              </a:rPr>
              <a:t>可知，由于架设相机比较困难，并且容易被遮挡视线，所以研究人员一直在寻找更好的方法去记录并识别步伐，从而引出下文的</a:t>
            </a:r>
            <a:r>
              <a:rPr lang="en-GB" altLang="zh-CN" sz="1400" dirty="0">
                <a:ea typeface="微软雅黑" pitchFamily="34" charset="-122"/>
                <a:sym typeface="+mn-ea"/>
              </a:rPr>
              <a:t>pressure-sensitive mats</a:t>
            </a:r>
            <a:r>
              <a:rPr lang="zh-CN" altLang="en-GB" sz="1400" dirty="0">
                <a:ea typeface="微软雅黑" pitchFamily="34" charset="-122"/>
                <a:sym typeface="+mn-ea"/>
              </a:rPr>
              <a:t>。下一段对</a:t>
            </a:r>
            <a:r>
              <a:rPr lang="en-GB" altLang="zh-CN" sz="1400" dirty="0">
                <a:ea typeface="微软雅黑" pitchFamily="34" charset="-122"/>
                <a:sym typeface="+mn-ea"/>
              </a:rPr>
              <a:t>mat</a:t>
            </a:r>
            <a:r>
              <a:rPr lang="zh-CN" altLang="en-GB" sz="1400" dirty="0">
                <a:ea typeface="微软雅黑" pitchFamily="34" charset="-122"/>
                <a:sym typeface="+mn-ea"/>
              </a:rPr>
              <a:t>进行了研究，因此第二段是对研究背景的介绍</a:t>
            </a:r>
            <a:r>
              <a:rPr lang="zh-CN" altLang="en-US" sz="1400" dirty="0">
                <a:ea typeface="微软雅黑" pitchFamily="34" charset="-122"/>
              </a:rPr>
              <a:t>，故正确答案是</a:t>
            </a:r>
            <a:r>
              <a:rPr lang="en-US" altLang="zh-CN" sz="1400" dirty="0">
                <a:ea typeface="微软雅黑" pitchFamily="34" charset="-122"/>
              </a:rPr>
              <a:t>D</a:t>
            </a:r>
            <a:r>
              <a:rPr lang="zh-CN" altLang="en-US" sz="1400" dirty="0">
                <a:ea typeface="微软雅黑" pitchFamily="34" charset="-122"/>
              </a:rPr>
              <a:t>选项。本题容易错选</a:t>
            </a:r>
            <a:r>
              <a:rPr lang="en-US" altLang="zh-CN" sz="1400" dirty="0">
                <a:ea typeface="微软雅黑" pitchFamily="34" charset="-122"/>
              </a:rPr>
              <a:t>A</a:t>
            </a:r>
            <a:r>
              <a:rPr lang="zh-CN" altLang="en-US" sz="1400" dirty="0">
                <a:ea typeface="微软雅黑" pitchFamily="34" charset="-122"/>
              </a:rPr>
              <a:t>选项，研究设备，因为第二段提到了</a:t>
            </a:r>
            <a:r>
              <a:rPr lang="en-US" altLang="zh-CN" sz="1400" dirty="0">
                <a:ea typeface="微软雅黑" pitchFamily="34" charset="-122"/>
              </a:rPr>
              <a:t>cameras</a:t>
            </a:r>
            <a:r>
              <a:rPr lang="zh-CN" altLang="en-US" sz="1400" dirty="0">
                <a:ea typeface="微软雅黑" pitchFamily="34" charset="-122"/>
              </a:rPr>
              <a:t>等设备，如果细读第二段，会发现这些设备有诸多的局限性，没有被真正用于研究中。其次，从文章整体结构考虑，从第三段开始，文章一直围绕</a:t>
            </a:r>
            <a:r>
              <a:rPr lang="en-US" altLang="zh-CN" sz="1400" dirty="0">
                <a:ea typeface="微软雅黑" pitchFamily="34" charset="-122"/>
              </a:rPr>
              <a:t>mat</a:t>
            </a:r>
            <a:r>
              <a:rPr lang="zh-CN" altLang="en-US" sz="1400" dirty="0">
                <a:ea typeface="微软雅黑" pitchFamily="34" charset="-122"/>
              </a:rPr>
              <a:t>展开研究并介绍其运用，因此第二段的</a:t>
            </a:r>
            <a:r>
              <a:rPr lang="en-US" altLang="zh-CN" sz="1400" dirty="0">
                <a:ea typeface="微软雅黑" pitchFamily="34" charset="-122"/>
              </a:rPr>
              <a:t>camera</a:t>
            </a:r>
            <a:r>
              <a:rPr lang="zh-CN" altLang="en-US" sz="1400" dirty="0">
                <a:ea typeface="微软雅黑" pitchFamily="34" charset="-122"/>
              </a:rPr>
              <a:t>只是研究背景的介绍。</a:t>
            </a:r>
            <a:endParaRPr lang="zh-CN" altLang="en-US" sz="1400" noProof="1">
              <a:ea typeface="微软雅黑" pitchFamily="34" charset="-122"/>
              <a:sym typeface="+mn-ea"/>
            </a:endParaRPr>
          </a:p>
          <a:p>
            <a:pPr hangingPunct="0"/>
            <a:endParaRPr lang="zh-CN" altLang="en-US" sz="1400" dirty="0">
              <a:ea typeface="微软雅黑" pitchFamily="34" charset="-122"/>
            </a:endParaRPr>
          </a:p>
          <a:p>
            <a:pPr hangingPunct="0"/>
            <a:endParaRPr lang="en-US" altLang="zh-CN" sz="1400" dirty="0">
              <a:ea typeface="微软雅黑"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24933"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124934" name="标题 18"/>
          <p:cNvSpPr>
            <a:spLocks noGrp="1"/>
          </p:cNvSpPr>
          <p:nvPr>
            <p:ph type="title" idx="4294967295"/>
          </p:nvPr>
        </p:nvSpPr>
        <p:spPr bwMode="auto">
          <a:xfrm>
            <a:off x="1003300" y="716139"/>
            <a:ext cx="8140700" cy="539750"/>
          </a:xfrm>
          <a:noFill/>
        </p:spPr>
        <p:txBody>
          <a:bodyPr wrap="square" numCol="1" compatLnSpc="1">
            <a:prstTxWarp prst="textNoShape">
              <a:avLst/>
            </a:prstTxWarp>
          </a:bodyPr>
          <a:lstStyle/>
          <a:p>
            <a:pPr eaLnBrk="1" hangingPunct="1"/>
            <a:r>
              <a:rPr lang="zh-CN" altLang="en-US" b="0" smtClean="0">
                <a:sym typeface="+mn-ea"/>
              </a:rPr>
              <a:t>主旨题</a:t>
            </a:r>
            <a:r>
              <a:rPr lang="en-US" altLang="zh-CN" b="0" smtClean="0">
                <a:sym typeface="+mn-ea"/>
              </a:rPr>
              <a:t>----</a:t>
            </a:r>
            <a:r>
              <a:rPr lang="zh-CN" altLang="en-US" b="0" smtClean="0">
                <a:sym typeface="+mn-ea"/>
              </a:rPr>
              <a:t>找到说明对象，理解说明过程，从篇章整体结构解题。</a:t>
            </a:r>
          </a:p>
        </p:txBody>
      </p:sp>
      <p:sp>
        <p:nvSpPr>
          <p:cNvPr id="124935"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24936"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marL="342900" indent="-342900" algn="just" hangingPunct="0"/>
            <a:r>
              <a:rPr lang="en-GB" altLang="zh-CN" sz="1600">
                <a:solidFill>
                  <a:schemeClr val="bg1"/>
                </a:solidFill>
                <a:latin typeface="Times New Roman" pitchFamily="18" charset="0"/>
                <a:cs typeface="Times New Roman" pitchFamily="18" charset="0"/>
              </a:rPr>
              <a:t>41. The </a:t>
            </a:r>
            <a:r>
              <a:rPr lang="en-GB" altLang="zh-CN" sz="1600" b="1">
                <a:solidFill>
                  <a:srgbClr val="FF0000"/>
                </a:solidFill>
                <a:latin typeface="Times New Roman" pitchFamily="18" charset="0"/>
                <a:cs typeface="Times New Roman" pitchFamily="18" charset="0"/>
              </a:rPr>
              <a:t>main purpose</a:t>
            </a:r>
            <a:r>
              <a:rPr lang="en-GB" altLang="zh-CN" sz="1600">
                <a:solidFill>
                  <a:schemeClr val="bg1"/>
                </a:solidFill>
                <a:latin typeface="Times New Roman" pitchFamily="18" charset="0"/>
                <a:cs typeface="Times New Roman" pitchFamily="18" charset="0"/>
              </a:rPr>
              <a:t> of the passage is to _____.</a:t>
            </a:r>
          </a:p>
          <a:p>
            <a:pPr marL="342900" indent="-342900" algn="just" hangingPunct="0">
              <a:buFontTx/>
              <a:buAutoNum type="alphaUcPeriod"/>
            </a:pPr>
            <a:r>
              <a:rPr lang="en-GB" altLang="zh-CN" sz="1600">
                <a:solidFill>
                  <a:schemeClr val="bg1"/>
                </a:solidFill>
                <a:latin typeface="Times New Roman" pitchFamily="18" charset="0"/>
                <a:cs typeface="Times New Roman" pitchFamily="18" charset="0"/>
              </a:rPr>
              <a:t>compare and educate	</a:t>
            </a:r>
          </a:p>
          <a:p>
            <a:pPr marL="342900" indent="-342900" algn="just" hangingPunct="0">
              <a:buFontTx/>
              <a:buAutoNum type="alphaUcPeriod"/>
            </a:pPr>
            <a:r>
              <a:rPr lang="en-GB" altLang="zh-CN" sz="1600">
                <a:solidFill>
                  <a:schemeClr val="bg1"/>
                </a:solidFill>
                <a:latin typeface="Times New Roman" pitchFamily="18" charset="0"/>
                <a:cs typeface="Times New Roman" pitchFamily="18" charset="0"/>
              </a:rPr>
              <a:t>examine and assess</a:t>
            </a:r>
          </a:p>
          <a:p>
            <a:pPr marL="342900" indent="-342900" algn="just" hangingPunct="0">
              <a:buFontTx/>
              <a:buAutoNum type="alphaUcPeriod"/>
            </a:pPr>
            <a:r>
              <a:rPr lang="en-GB" altLang="zh-CN" sz="1600">
                <a:solidFill>
                  <a:schemeClr val="bg1"/>
                </a:solidFill>
                <a:latin typeface="Times New Roman" pitchFamily="18" charset="0"/>
                <a:cs typeface="Times New Roman" pitchFamily="18" charset="0"/>
              </a:rPr>
              <a:t>discuss and persuade				</a:t>
            </a:r>
          </a:p>
          <a:p>
            <a:pPr marL="342900" indent="-342900" algn="just" hangingPunct="0">
              <a:buFontTx/>
              <a:buAutoNum type="alphaUcPeriod"/>
            </a:pPr>
            <a:r>
              <a:rPr lang="en-GB" altLang="zh-CN" sz="1600">
                <a:solidFill>
                  <a:schemeClr val="bg1"/>
                </a:solidFill>
                <a:latin typeface="Times New Roman" pitchFamily="18" charset="0"/>
                <a:cs typeface="Times New Roman" pitchFamily="18" charset="0"/>
              </a:rPr>
              <a:t>explain and inform </a:t>
            </a:r>
            <a:endParaRPr lang="en-US" altLang="zh-CN" sz="1600">
              <a:solidFill>
                <a:schemeClr val="bg1"/>
              </a:solidFill>
              <a:latin typeface="Times New Roman" pitchFamily="18" charset="0"/>
              <a:cs typeface="Times New Roman" pitchFamily="18" charset="0"/>
            </a:endParaRPr>
          </a:p>
        </p:txBody>
      </p:sp>
      <p:sp>
        <p:nvSpPr>
          <p:cNvPr id="124937" name="文本框 6"/>
          <p:cNvSpPr txBox="1">
            <a:spLocks noChangeArrowheads="1"/>
          </p:cNvSpPr>
          <p:nvPr/>
        </p:nvSpPr>
        <p:spPr bwMode="auto">
          <a:xfrm>
            <a:off x="149225" y="3150305"/>
            <a:ext cx="8845550" cy="738664"/>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解析：本题为主旨题。在找到文章说明对象的基础上，</a:t>
            </a:r>
            <a:r>
              <a:rPr lang="zh-CN" altLang="en-US" sz="1400" dirty="0" smtClean="0">
                <a:ea typeface="微软雅黑" pitchFamily="34" charset="-122"/>
                <a:sym typeface="+mn-ea"/>
              </a:rPr>
              <a:t>还要理</a:t>
            </a:r>
            <a:r>
              <a:rPr lang="zh-CN" altLang="en-US" sz="1400" dirty="0">
                <a:ea typeface="微软雅黑" pitchFamily="34" charset="-122"/>
                <a:sym typeface="+mn-ea"/>
              </a:rPr>
              <a:t>解说明过程。本文的说明对象是</a:t>
            </a:r>
            <a:r>
              <a:rPr lang="zh-CN" altLang="en-US" sz="1400" dirty="0">
                <a:ea typeface="微软雅黑" pitchFamily="34" charset="-122"/>
              </a:rPr>
              <a:t>步伐识别技术可以识别一个人的身份，运用研究的结果说明该技术的准确性，接下来进一步解释该技术在</a:t>
            </a:r>
            <a:r>
              <a:rPr lang="zh-CN" altLang="en-US" sz="1400" dirty="0" smtClean="0">
                <a:ea typeface="微软雅黑" pitchFamily="34" charset="-122"/>
              </a:rPr>
              <a:t>不同领</a:t>
            </a:r>
            <a:r>
              <a:rPr lang="zh-CN" altLang="en-US" sz="1400" dirty="0">
                <a:ea typeface="微软雅黑" pitchFamily="34" charset="-122"/>
              </a:rPr>
              <a:t>域的运用。因此本文的目的是介绍一项技术、解释其用法、准确性和运用。故正确答案是</a:t>
            </a:r>
            <a:r>
              <a:rPr lang="en-US" altLang="zh-CN" sz="1400" dirty="0">
                <a:ea typeface="微软雅黑" pitchFamily="34" charset="-122"/>
              </a:rPr>
              <a:t>D</a:t>
            </a:r>
            <a:r>
              <a:rPr lang="zh-CN" altLang="en-US" sz="1400" dirty="0">
                <a:ea typeface="微软雅黑" pitchFamily="34" charset="-122"/>
              </a:rPr>
              <a:t>选项。</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内容占位符 7"/>
          <p:cNvPicPr>
            <a:picLocks noGrp="1" noChangeAspect="1"/>
          </p:cNvPicPr>
          <p:nvPr>
            <p:ph sz="half" idx="4294967295"/>
          </p:nvPr>
        </p:nvPicPr>
        <p:blipFill>
          <a:blip r:embed="rId3" cstate="print">
            <a:clrChange>
              <a:clrFrom>
                <a:srgbClr val="FFFFFF"/>
              </a:clrFrom>
              <a:clrTo>
                <a:srgbClr val="FFFFFF">
                  <a:alpha val="0"/>
                </a:srgbClr>
              </a:clrTo>
            </a:clrChange>
          </a:blip>
          <a:srcRect/>
          <a:stretch>
            <a:fillRect/>
          </a:stretch>
        </p:blipFill>
        <p:spPr bwMode="auto">
          <a:xfrm rot="20809966">
            <a:off x="16935" y="-9407"/>
            <a:ext cx="993775" cy="1044222"/>
          </a:xfrm>
        </p:spPr>
      </p:pic>
      <p:sp>
        <p:nvSpPr>
          <p:cNvPr id="128003" name="内容占位符 14"/>
          <p:cNvSpPr>
            <a:spLocks noGrp="1"/>
          </p:cNvSpPr>
          <p:nvPr>
            <p:ph sz="quarter" idx="4294967295"/>
          </p:nvPr>
        </p:nvSpPr>
        <p:spPr bwMode="auto">
          <a:xfrm>
            <a:off x="349250" y="1044223"/>
            <a:ext cx="5046663" cy="3794126"/>
          </a:xfrm>
          <a:noFill/>
        </p:spPr>
        <p:txBody>
          <a:bodyPr wrap="square" numCol="1" anchor="t" anchorCtr="0" compatLnSpc="1">
            <a:prstTxWarp prst="textNoShape">
              <a:avLst/>
            </a:prstTxWarp>
          </a:bodyPr>
          <a:lstStyle/>
          <a:p>
            <a:pPr indent="266700" algn="just" eaLnBrk="1" hangingPunct="1">
              <a:lnSpc>
                <a:spcPts val="1900"/>
              </a:lnSpc>
              <a:spcAft>
                <a:spcPct val="0"/>
              </a:spcAft>
              <a:buFont typeface="Arial" charset="0"/>
              <a:buNone/>
            </a:pPr>
            <a:r>
              <a:rPr lang="en-US" altLang="zh-CN" sz="1600" smtClean="0">
                <a:latin typeface="Times New Roman" pitchFamily="18" charset="0"/>
                <a:sym typeface="+mn-ea"/>
              </a:rPr>
              <a:t>    </a:t>
            </a:r>
            <a:r>
              <a:rPr lang="en-US" altLang="zh-CN" sz="1600" b="1" smtClean="0">
                <a:solidFill>
                  <a:srgbClr val="0033CC"/>
                </a:solidFill>
                <a:latin typeface="Times New Roman" pitchFamily="18" charset="0"/>
                <a:sym typeface="+mn-ea"/>
              </a:rPr>
              <a:t>Choosing to forget something might take more mental effort than trying to remember it,</a:t>
            </a:r>
            <a:r>
              <a:rPr lang="en-US" altLang="zh-CN" sz="1600" smtClean="0">
                <a:latin typeface="Times New Roman" pitchFamily="18" charset="0"/>
                <a:sym typeface="+mn-ea"/>
              </a:rPr>
              <a:t> </a:t>
            </a:r>
            <a:r>
              <a:rPr lang="en-US" altLang="zh-CN" sz="1600" b="1" smtClean="0">
                <a:solidFill>
                  <a:srgbClr val="FF0000"/>
                </a:solidFill>
                <a:latin typeface="Times New Roman" pitchFamily="18" charset="0"/>
                <a:sym typeface="+mn-ea"/>
              </a:rPr>
              <a:t>researchers</a:t>
            </a:r>
            <a:r>
              <a:rPr lang="en-US" altLang="zh-CN" sz="1600" smtClean="0">
                <a:latin typeface="Times New Roman" pitchFamily="18" charset="0"/>
                <a:sym typeface="+mn-ea"/>
              </a:rPr>
              <a:t> at The University of Texas at Austin </a:t>
            </a:r>
            <a:r>
              <a:rPr lang="en-US" altLang="zh-CN" sz="1600" b="1" smtClean="0">
                <a:solidFill>
                  <a:srgbClr val="FF0000"/>
                </a:solidFill>
                <a:latin typeface="Times New Roman" pitchFamily="18" charset="0"/>
                <a:sym typeface="+mn-ea"/>
              </a:rPr>
              <a:t>discovered</a:t>
            </a:r>
            <a:r>
              <a:rPr lang="en-US" altLang="zh-CN" sz="1600" smtClean="0">
                <a:latin typeface="Times New Roman" pitchFamily="18" charset="0"/>
                <a:sym typeface="+mn-ea"/>
              </a:rPr>
              <a:t> through neuroimaging (</a:t>
            </a:r>
            <a:r>
              <a:rPr lang="zh-CN" altLang="en-US" sz="1600" smtClean="0">
                <a:latin typeface="Times New Roman" pitchFamily="18" charset="0"/>
                <a:sym typeface="+mn-ea"/>
              </a:rPr>
              <a:t>神经成像</a:t>
            </a:r>
            <a:r>
              <a:rPr lang="en-US" altLang="zh-CN" sz="1600" smtClean="0">
                <a:latin typeface="Times New Roman" pitchFamily="18" charset="0"/>
                <a:sym typeface="+mn-ea"/>
              </a:rPr>
              <a:t>).</a:t>
            </a:r>
          </a:p>
          <a:p>
            <a:pPr indent="266700" algn="just" eaLnBrk="1" hangingPunct="1">
              <a:lnSpc>
                <a:spcPts val="1900"/>
              </a:lnSpc>
              <a:spcAft>
                <a:spcPct val="0"/>
              </a:spcAft>
              <a:buFont typeface="Arial" charset="0"/>
              <a:buNone/>
            </a:pPr>
            <a:r>
              <a:rPr lang="en-US" altLang="zh-CN" sz="1600" smtClean="0">
                <a:solidFill>
                  <a:srgbClr val="000000"/>
                </a:solidFill>
                <a:latin typeface="Times New Roman" pitchFamily="18" charset="0"/>
                <a:ea typeface="宋体" charset="-122"/>
                <a:cs typeface="Times New Roman" pitchFamily="18" charset="0"/>
                <a:sym typeface="+mn-ea"/>
              </a:rPr>
              <a:t>   These </a:t>
            </a:r>
            <a:r>
              <a:rPr lang="en-US" altLang="zh-CN" sz="1600" b="1" smtClean="0">
                <a:solidFill>
                  <a:srgbClr val="FF0000"/>
                </a:solidFill>
                <a:latin typeface="Times New Roman" pitchFamily="18" charset="0"/>
                <a:ea typeface="宋体" charset="-122"/>
                <a:cs typeface="Times New Roman" pitchFamily="18" charset="0"/>
                <a:sym typeface="+mn-ea"/>
              </a:rPr>
              <a:t>findings</a:t>
            </a:r>
            <a:r>
              <a:rPr lang="en-US" altLang="zh-CN" sz="1600" smtClean="0">
                <a:solidFill>
                  <a:srgbClr val="000000"/>
                </a:solidFill>
                <a:latin typeface="Times New Roman" pitchFamily="18" charset="0"/>
                <a:ea typeface="宋体" charset="-122"/>
                <a:cs typeface="Times New Roman" pitchFamily="18" charset="0"/>
                <a:sym typeface="+mn-ea"/>
              </a:rPr>
              <a:t>, published in the </a:t>
            </a:r>
            <a:r>
              <a:rPr lang="en-US" altLang="zh-CN" sz="1600" i="1" smtClean="0">
                <a:solidFill>
                  <a:srgbClr val="000000"/>
                </a:solidFill>
                <a:latin typeface="Times New Roman" pitchFamily="18" charset="0"/>
                <a:ea typeface="宋体" charset="-122"/>
                <a:cs typeface="Times New Roman" pitchFamily="18" charset="0"/>
                <a:sym typeface="+mn-ea"/>
              </a:rPr>
              <a:t>Journal of Neuroscience</a:t>
            </a:r>
            <a:r>
              <a:rPr lang="en-US" altLang="zh-CN" sz="1600" smtClean="0">
                <a:solidFill>
                  <a:srgbClr val="000000"/>
                </a:solidFill>
                <a:latin typeface="Times New Roman" pitchFamily="18" charset="0"/>
                <a:ea typeface="宋体" charset="-122"/>
                <a:cs typeface="Times New Roman" pitchFamily="18" charset="0"/>
                <a:sym typeface="+mn-ea"/>
              </a:rPr>
              <a:t>, </a:t>
            </a:r>
            <a:r>
              <a:rPr lang="en-US" altLang="zh-CN" sz="1600" b="1" smtClean="0">
                <a:solidFill>
                  <a:srgbClr val="FF0000"/>
                </a:solidFill>
                <a:latin typeface="Times New Roman" pitchFamily="18" charset="0"/>
                <a:ea typeface="宋体" charset="-122"/>
                <a:cs typeface="Times New Roman" pitchFamily="18" charset="0"/>
                <a:sym typeface="+mn-ea"/>
              </a:rPr>
              <a:t>suggest</a:t>
            </a:r>
            <a:r>
              <a:rPr lang="en-US" altLang="zh-CN" sz="1600" smtClean="0">
                <a:solidFill>
                  <a:srgbClr val="000000"/>
                </a:solidFill>
                <a:latin typeface="Times New Roman" pitchFamily="18" charset="0"/>
                <a:ea typeface="宋体" charset="-122"/>
                <a:cs typeface="Times New Roman" pitchFamily="18" charset="0"/>
                <a:sym typeface="+mn-ea"/>
              </a:rPr>
              <a:t> that </a:t>
            </a:r>
            <a:r>
              <a:rPr lang="en-US" altLang="zh-CN" sz="1600" b="1" smtClean="0">
                <a:solidFill>
                  <a:srgbClr val="0033CC"/>
                </a:solidFill>
                <a:latin typeface="Times New Roman" pitchFamily="18" charset="0"/>
                <a:ea typeface="宋体" charset="-122"/>
                <a:cs typeface="Times New Roman" pitchFamily="18" charset="0"/>
                <a:sym typeface="+mn-ea"/>
              </a:rPr>
              <a:t>in order to forget an unwanted experience, more attention should be focused on it.</a:t>
            </a:r>
            <a:r>
              <a:rPr lang="en-US" altLang="zh-CN" sz="1600" smtClean="0">
                <a:solidFill>
                  <a:srgbClr val="000000"/>
                </a:solidFill>
                <a:latin typeface="Times New Roman" pitchFamily="18" charset="0"/>
                <a:ea typeface="宋体" charset="-122"/>
                <a:cs typeface="Times New Roman" pitchFamily="18" charset="0"/>
                <a:sym typeface="+mn-ea"/>
              </a:rPr>
              <a:t> This surprising result continues previous research on intentional forgetting, which focused on reducing attention to the unwanted information through redirecting attention away from unwanted experiences or holding back the memory’s retrievals (</a:t>
            </a:r>
            <a:r>
              <a:rPr lang="zh-CN" altLang="en-US" sz="1600" smtClean="0">
                <a:solidFill>
                  <a:srgbClr val="000000"/>
                </a:solidFill>
                <a:latin typeface="Times New Roman" pitchFamily="18" charset="0"/>
                <a:ea typeface="宋体" charset="-122"/>
                <a:cs typeface="Times New Roman" pitchFamily="18" charset="0"/>
                <a:sym typeface="+mn-ea"/>
              </a:rPr>
              <a:t>恢复</a:t>
            </a:r>
            <a:r>
              <a:rPr lang="en-US" altLang="zh-CN" sz="1600" smtClean="0">
                <a:solidFill>
                  <a:srgbClr val="000000"/>
                </a:solidFill>
                <a:latin typeface="Times New Roman" pitchFamily="18" charset="0"/>
                <a:ea typeface="宋体" charset="-122"/>
                <a:cs typeface="Times New Roman" pitchFamily="18" charset="0"/>
                <a:sym typeface="+mn-ea"/>
              </a:rPr>
              <a:t>).</a:t>
            </a:r>
            <a:endParaRPr lang="en-US" altLang="en-US" sz="1600" noProof="1" smtClean="0">
              <a:solidFill>
                <a:srgbClr val="000000"/>
              </a:solidFill>
              <a:latin typeface="Times New Roman" pitchFamily="18" charset="0"/>
              <a:ea typeface="宋体" charset="-122"/>
              <a:cs typeface="Times New Roman" pitchFamily="18" charset="0"/>
              <a:sym typeface="+mn-ea"/>
            </a:endParaRPr>
          </a:p>
        </p:txBody>
      </p:sp>
      <p:sp>
        <p:nvSpPr>
          <p:cNvPr id="39939" name="页脚占位符 8"/>
          <p:cNvSpPr txBox="1">
            <a:spLocks noGrp="1"/>
          </p:cNvSpPr>
          <p:nvPr/>
        </p:nvSpPr>
        <p:spPr bwMode="auto">
          <a:xfrm>
            <a:off x="3087689" y="5291667"/>
            <a:ext cx="2968625" cy="264583"/>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28007"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17" name="文本框 3"/>
          <p:cNvSpPr txBox="1"/>
          <p:nvPr/>
        </p:nvSpPr>
        <p:spPr>
          <a:xfrm>
            <a:off x="5802314" y="1128889"/>
            <a:ext cx="2962275" cy="707886"/>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r>
              <a:rPr lang="zh-CN" altLang="en-US" sz="2000" dirty="0">
                <a:solidFill>
                  <a:srgbClr val="000000"/>
                </a:solidFill>
                <a:latin typeface="宋体" charset="-122"/>
                <a:ea typeface="宋体" charset="-122"/>
              </a:rPr>
              <a:t>有意地去忘记某事可能比试图记住它更费脑。</a:t>
            </a:r>
          </a:p>
        </p:txBody>
      </p:sp>
      <p:sp>
        <p:nvSpPr>
          <p:cNvPr id="128009" name="文本框 3"/>
          <p:cNvSpPr txBox="1">
            <a:spLocks noChangeArrowheads="1"/>
          </p:cNvSpPr>
          <p:nvPr/>
        </p:nvSpPr>
        <p:spPr bwMode="auto">
          <a:xfrm>
            <a:off x="5837239" y="2224265"/>
            <a:ext cx="3057525" cy="954107"/>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阅读技巧：第一段运用</a:t>
            </a:r>
            <a:r>
              <a:rPr lang="en-US" altLang="zh-CN" sz="1400" b="1" dirty="0">
                <a:solidFill>
                  <a:srgbClr val="FF0000"/>
                </a:solidFill>
                <a:latin typeface="Times New Roman" pitchFamily="18" charset="0"/>
                <a:cs typeface="Times New Roman" pitchFamily="18" charset="0"/>
              </a:rPr>
              <a:t>researchers</a:t>
            </a:r>
            <a:r>
              <a:rPr lang="zh-CN" altLang="en-US" sz="1400" b="1" dirty="0">
                <a:solidFill>
                  <a:srgbClr val="FF0000"/>
                </a:solidFill>
                <a:latin typeface="Times New Roman" pitchFamily="18" charset="0"/>
                <a:cs typeface="Times New Roman" pitchFamily="18" charset="0"/>
              </a:rPr>
              <a:t>和</a:t>
            </a:r>
            <a:r>
              <a:rPr lang="en-US" altLang="zh-CN" sz="1400" b="1" dirty="0">
                <a:solidFill>
                  <a:srgbClr val="FF0000"/>
                </a:solidFill>
                <a:latin typeface="Times New Roman" pitchFamily="18" charset="0"/>
                <a:cs typeface="Times New Roman" pitchFamily="18" charset="0"/>
              </a:rPr>
              <a:t>discover</a:t>
            </a:r>
            <a:r>
              <a:rPr lang="zh-CN" altLang="en-US" sz="1400" b="1" dirty="0">
                <a:solidFill>
                  <a:srgbClr val="FF0000"/>
                </a:solidFill>
                <a:latin typeface="Times New Roman" pitchFamily="18" charset="0"/>
                <a:cs typeface="Times New Roman" pitchFamily="18" charset="0"/>
              </a:rPr>
              <a:t>，用研究人员的发现引出说明对象。第二段运用</a:t>
            </a:r>
            <a:r>
              <a:rPr lang="en-US" altLang="zh-CN" sz="1400" b="1" dirty="0">
                <a:solidFill>
                  <a:srgbClr val="FF0000"/>
                </a:solidFill>
                <a:latin typeface="Times New Roman" pitchFamily="18" charset="0"/>
                <a:cs typeface="Times New Roman" pitchFamily="18" charset="0"/>
              </a:rPr>
              <a:t>findings</a:t>
            </a:r>
            <a:r>
              <a:rPr lang="zh-CN" altLang="en-US" sz="1400" b="1" dirty="0">
                <a:solidFill>
                  <a:srgbClr val="FF0000"/>
                </a:solidFill>
                <a:latin typeface="Times New Roman" pitchFamily="18" charset="0"/>
                <a:cs typeface="Times New Roman" pitchFamily="18" charset="0"/>
              </a:rPr>
              <a:t>和</a:t>
            </a:r>
            <a:r>
              <a:rPr lang="en-US" altLang="zh-CN" sz="1400" b="1" dirty="0">
                <a:solidFill>
                  <a:srgbClr val="FF0000"/>
                </a:solidFill>
                <a:latin typeface="Times New Roman" pitchFamily="18" charset="0"/>
                <a:cs typeface="Times New Roman" pitchFamily="18" charset="0"/>
              </a:rPr>
              <a:t>suggest</a:t>
            </a:r>
            <a:r>
              <a:rPr lang="zh-CN" altLang="en-US" sz="1400" b="1" dirty="0">
                <a:solidFill>
                  <a:srgbClr val="FF0000"/>
                </a:solidFill>
                <a:latin typeface="Times New Roman" pitchFamily="18" charset="0"/>
                <a:cs typeface="Times New Roman" pitchFamily="18" charset="0"/>
              </a:rPr>
              <a:t>重申研究结果。</a:t>
            </a:r>
          </a:p>
        </p:txBody>
      </p:sp>
      <p:sp>
        <p:nvSpPr>
          <p:cNvPr id="10"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西城二模</a:t>
            </a:r>
            <a:endParaRPr lang="en-US" altLang="zh-CN" b="1"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27753" y="-10585"/>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0964"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29030" name="Rectangle 1"/>
          <p:cNvSpPr>
            <a:spLocks noChangeArrowheads="1"/>
          </p:cNvSpPr>
          <p:nvPr/>
        </p:nvSpPr>
        <p:spPr bwMode="auto">
          <a:xfrm>
            <a:off x="872068" y="423973"/>
            <a:ext cx="5384270" cy="4339650"/>
          </a:xfrm>
          <a:prstGeom prst="rect">
            <a:avLst/>
          </a:prstGeom>
          <a:noFill/>
          <a:ln w="9525">
            <a:noFill/>
            <a:miter lim="800000"/>
            <a:headEnd/>
            <a:tailEnd/>
          </a:ln>
        </p:spPr>
        <p:txBody>
          <a:bodyPr wrap="square" anchor="ctr">
            <a:spAutoFit/>
          </a:bodyPr>
          <a:lstStyle/>
          <a:p>
            <a:pPr indent="266700"/>
            <a:r>
              <a:rPr lang="en-US" altLang="zh-CN" sz="1200" dirty="0">
                <a:latin typeface="Times New Roman" pitchFamily="18" charset="0"/>
              </a:rPr>
              <a:t>   </a:t>
            </a:r>
            <a:r>
              <a:rPr lang="en-US" altLang="zh-CN" sz="1200" dirty="0" smtClean="0">
                <a:latin typeface="Times New Roman" pitchFamily="18" charset="0"/>
              </a:rPr>
              <a:t>“</a:t>
            </a:r>
            <a:r>
              <a:rPr lang="en-US" altLang="zh-CN" sz="1200" dirty="0">
                <a:latin typeface="Times New Roman" pitchFamily="18" charset="0"/>
              </a:rPr>
              <a:t>We may want to get rid of memories that cause </a:t>
            </a:r>
            <a:r>
              <a:rPr lang="en-US" altLang="zh-CN" sz="1200" dirty="0" err="1">
                <a:latin typeface="Times New Roman" pitchFamily="18" charset="0"/>
              </a:rPr>
              <a:t>nonadaptive</a:t>
            </a:r>
            <a:r>
              <a:rPr lang="en-US" altLang="zh-CN" sz="1200" dirty="0">
                <a:latin typeface="Times New Roman" pitchFamily="18" charset="0"/>
              </a:rPr>
              <a:t> responses, such as upsetting memories, so that we can respond to new experiences in more adaptive ways,” </a:t>
            </a:r>
            <a:r>
              <a:rPr lang="en-US" altLang="zh-CN" sz="1200" b="1" dirty="0">
                <a:solidFill>
                  <a:srgbClr val="FF0000"/>
                </a:solidFill>
                <a:latin typeface="Times New Roman" pitchFamily="18" charset="0"/>
              </a:rPr>
              <a:t>said</a:t>
            </a:r>
            <a:r>
              <a:rPr lang="en-US" altLang="zh-CN" sz="1200" dirty="0">
                <a:latin typeface="Times New Roman" pitchFamily="18" charset="0"/>
              </a:rPr>
              <a:t> Jarrod Lewis-Peacock, the study’s senior author and an assistant professor of psychology at UT Austin. “Decades of research has shown that we have the ability to voluntarily forget something, but how our brains do that is still being questioned. Once we can figure out how memories are weakened and design ways to control this, we can design treatment to help people rid themselves of unwanted memories.”</a:t>
            </a:r>
          </a:p>
          <a:p>
            <a:pPr indent="266700"/>
            <a:r>
              <a:rPr lang="en-US" altLang="zh-CN" sz="1200" dirty="0">
                <a:latin typeface="Times New Roman" pitchFamily="18" charset="0"/>
              </a:rPr>
              <a:t>   </a:t>
            </a:r>
            <a:r>
              <a:rPr lang="en-US" altLang="zh-CN" sz="1200" dirty="0" smtClean="0">
                <a:latin typeface="Times New Roman" pitchFamily="18" charset="0"/>
              </a:rPr>
              <a:t>Using </a:t>
            </a:r>
            <a:r>
              <a:rPr lang="en-US" altLang="zh-CN" sz="1200" dirty="0" err="1">
                <a:latin typeface="Times New Roman" pitchFamily="18" charset="0"/>
              </a:rPr>
              <a:t>neuroimaging</a:t>
            </a:r>
            <a:r>
              <a:rPr lang="en-US" altLang="zh-CN" sz="1200" dirty="0">
                <a:latin typeface="Times New Roman" pitchFamily="18" charset="0"/>
              </a:rPr>
              <a:t> to </a:t>
            </a:r>
            <a:r>
              <a:rPr lang="en-US" altLang="zh-CN" sz="1200" b="1" dirty="0">
                <a:solidFill>
                  <a:srgbClr val="FF0000"/>
                </a:solidFill>
                <a:latin typeface="Times New Roman" pitchFamily="18" charset="0"/>
              </a:rPr>
              <a:t>track</a:t>
            </a:r>
            <a:r>
              <a:rPr lang="en-US" altLang="zh-CN" sz="1200" dirty="0">
                <a:latin typeface="Times New Roman" pitchFamily="18" charset="0"/>
              </a:rPr>
              <a:t> patterns of brain activity, the researchers </a:t>
            </a:r>
            <a:r>
              <a:rPr lang="en-US" altLang="zh-CN" sz="1200" b="1" dirty="0">
                <a:solidFill>
                  <a:srgbClr val="FF0000"/>
                </a:solidFill>
                <a:latin typeface="Times New Roman" pitchFamily="18" charset="0"/>
              </a:rPr>
              <a:t>showed</a:t>
            </a:r>
            <a:r>
              <a:rPr lang="en-US" altLang="zh-CN" sz="1200" dirty="0">
                <a:latin typeface="Times New Roman" pitchFamily="18" charset="0"/>
              </a:rPr>
              <a:t> a group of healthy adults images of scenes and faces, instructing them to either remember or forget each image. Their </a:t>
            </a:r>
            <a:r>
              <a:rPr lang="en-US" altLang="zh-CN" sz="1200" b="1" dirty="0">
                <a:solidFill>
                  <a:srgbClr val="FF0000"/>
                </a:solidFill>
                <a:latin typeface="Times New Roman" pitchFamily="18" charset="0"/>
              </a:rPr>
              <a:t>findings</a:t>
            </a:r>
            <a:r>
              <a:rPr lang="en-US" altLang="zh-CN" sz="1200" dirty="0">
                <a:latin typeface="Times New Roman" pitchFamily="18" charset="0"/>
              </a:rPr>
              <a:t> not only </a:t>
            </a:r>
            <a:r>
              <a:rPr lang="en-US" altLang="zh-CN" sz="1200" b="1" dirty="0">
                <a:solidFill>
                  <a:srgbClr val="FF0000"/>
                </a:solidFill>
                <a:latin typeface="Times New Roman" pitchFamily="18" charset="0"/>
              </a:rPr>
              <a:t>confirmed</a:t>
            </a:r>
            <a:r>
              <a:rPr lang="en-US" altLang="zh-CN" sz="1200" dirty="0">
                <a:latin typeface="Times New Roman" pitchFamily="18" charset="0"/>
              </a:rPr>
              <a:t> that humans have the ability to control what they forget, but that successful intentional forgetting required </a:t>
            </a:r>
            <a:r>
              <a:rPr lang="en-US" altLang="zh-CN" sz="1200" b="1" dirty="0">
                <a:solidFill>
                  <a:srgbClr val="FF0000"/>
                </a:solidFill>
                <a:latin typeface="Times New Roman" pitchFamily="18" charset="0"/>
              </a:rPr>
              <a:t>“moderate (</a:t>
            </a:r>
            <a:r>
              <a:rPr lang="zh-CN" altLang="en-US" sz="1200" b="1" dirty="0">
                <a:solidFill>
                  <a:srgbClr val="FF0000"/>
                </a:solidFill>
                <a:latin typeface="Times New Roman" pitchFamily="18" charset="0"/>
              </a:rPr>
              <a:t>适中的</a:t>
            </a:r>
            <a:r>
              <a:rPr lang="en-US" altLang="zh-CN" sz="1200" b="1" dirty="0">
                <a:solidFill>
                  <a:srgbClr val="FF0000"/>
                </a:solidFill>
                <a:latin typeface="Times New Roman" pitchFamily="18" charset="0"/>
              </a:rPr>
              <a:t>) levels” of brain activity</a:t>
            </a:r>
            <a:r>
              <a:rPr lang="en-US" altLang="zh-CN" sz="1200" dirty="0">
                <a:latin typeface="Times New Roman" pitchFamily="18" charset="0"/>
              </a:rPr>
              <a:t> in these sensory and perceptual areas (</a:t>
            </a:r>
            <a:r>
              <a:rPr lang="zh-CN" altLang="en-US" sz="1200" dirty="0">
                <a:latin typeface="Times New Roman" pitchFamily="18" charset="0"/>
              </a:rPr>
              <a:t>感官区域</a:t>
            </a:r>
            <a:r>
              <a:rPr lang="en-US" altLang="zh-CN" sz="1200" dirty="0">
                <a:latin typeface="Times New Roman" pitchFamily="18" charset="0"/>
              </a:rPr>
              <a:t>)—more activity than what was required to remember.</a:t>
            </a:r>
          </a:p>
          <a:p>
            <a:pPr indent="266700"/>
            <a:r>
              <a:rPr lang="en-US" altLang="zh-CN" sz="1200" dirty="0">
                <a:latin typeface="Times New Roman" pitchFamily="18" charset="0"/>
              </a:rPr>
              <a:t>   </a:t>
            </a:r>
            <a:r>
              <a:rPr lang="en-US" altLang="zh-CN" sz="1200" dirty="0" smtClean="0">
                <a:latin typeface="Times New Roman" pitchFamily="18" charset="0"/>
              </a:rPr>
              <a:t>“</a:t>
            </a:r>
            <a:r>
              <a:rPr lang="en-US" altLang="zh-CN" sz="1200" b="1" dirty="0">
                <a:solidFill>
                  <a:srgbClr val="FF0000"/>
                </a:solidFill>
                <a:latin typeface="Times New Roman" pitchFamily="18" charset="0"/>
              </a:rPr>
              <a:t>A moderate level of brain activity</a:t>
            </a:r>
            <a:r>
              <a:rPr lang="en-US" altLang="zh-CN" sz="1200" dirty="0">
                <a:latin typeface="Times New Roman" pitchFamily="18" charset="0"/>
              </a:rPr>
              <a:t> is critical to this forgetting mechanism. Too strong, and it will strengthen the memory; too weak, and you won’t change it,” </a:t>
            </a:r>
            <a:r>
              <a:rPr lang="en-US" altLang="zh-CN" sz="1200" b="1" dirty="0">
                <a:solidFill>
                  <a:srgbClr val="FF0000"/>
                </a:solidFill>
                <a:latin typeface="Times New Roman" pitchFamily="18" charset="0"/>
              </a:rPr>
              <a:t>said</a:t>
            </a:r>
            <a:r>
              <a:rPr lang="en-US" altLang="zh-CN" sz="1200" dirty="0">
                <a:latin typeface="Times New Roman" pitchFamily="18" charset="0"/>
              </a:rPr>
              <a:t> Tracy Wang, lead author of the study and a psychology postdoctoral fellow at UT Austin. “Importantly, it’s the intention to forget that increases the activation of the memory, and when this activation hits the ‘moderate level’ sweet spot, that’s when it leads to later forgetting of that experience.” The researchers also </a:t>
            </a:r>
            <a:r>
              <a:rPr lang="en-US" altLang="zh-CN" sz="1200" b="1" dirty="0">
                <a:solidFill>
                  <a:srgbClr val="FF0000"/>
                </a:solidFill>
                <a:latin typeface="Times New Roman" pitchFamily="18" charset="0"/>
              </a:rPr>
              <a:t>found</a:t>
            </a:r>
            <a:r>
              <a:rPr lang="en-US" altLang="zh-CN" sz="1200" dirty="0">
                <a:latin typeface="Times New Roman" pitchFamily="18" charset="0"/>
              </a:rPr>
              <a:t> that participants were more likely to forget scenes than faces, which can carry much more emotional information, the researchers said.</a:t>
            </a:r>
          </a:p>
        </p:txBody>
      </p:sp>
      <p:sp>
        <p:nvSpPr>
          <p:cNvPr id="129031" name="矩形 9"/>
          <p:cNvSpPr>
            <a:spLocks noChangeArrowheads="1"/>
          </p:cNvSpPr>
          <p:nvPr/>
        </p:nvSpPr>
        <p:spPr bwMode="auto">
          <a:xfrm>
            <a:off x="6719889" y="0"/>
            <a:ext cx="17224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
        <p:nvSpPr>
          <p:cNvPr id="129032" name="文本框 3"/>
          <p:cNvSpPr txBox="1">
            <a:spLocks noChangeArrowheads="1"/>
          </p:cNvSpPr>
          <p:nvPr/>
        </p:nvSpPr>
        <p:spPr bwMode="auto">
          <a:xfrm>
            <a:off x="6261100" y="2264834"/>
            <a:ext cx="2693988" cy="2462213"/>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阅读技巧：第三段通过引用专业的研究来说明有意遗忘的意义。第四段通过</a:t>
            </a:r>
            <a:r>
              <a:rPr lang="en-US" altLang="zh-CN" sz="1400" b="1" dirty="0">
                <a:solidFill>
                  <a:srgbClr val="FF0000"/>
                </a:solidFill>
                <a:latin typeface="Times New Roman" pitchFamily="18" charset="0"/>
                <a:cs typeface="Times New Roman" pitchFamily="18" charset="0"/>
              </a:rPr>
              <a:t>track</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showed</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findings</a:t>
            </a:r>
            <a:r>
              <a:rPr lang="zh-CN" altLang="en-US" sz="1400" b="1" dirty="0">
                <a:solidFill>
                  <a:srgbClr val="FF0000"/>
                </a:solidFill>
                <a:latin typeface="Times New Roman" pitchFamily="18" charset="0"/>
                <a:cs typeface="Times New Roman" pitchFamily="18" charset="0"/>
              </a:rPr>
              <a:t>，</a:t>
            </a:r>
            <a:r>
              <a:rPr lang="en-US" altLang="zh-CN" sz="1400" b="1" dirty="0">
                <a:solidFill>
                  <a:srgbClr val="FF0000"/>
                </a:solidFill>
                <a:latin typeface="Times New Roman" pitchFamily="18" charset="0"/>
                <a:cs typeface="Times New Roman" pitchFamily="18" charset="0"/>
              </a:rPr>
              <a:t>confirmed</a:t>
            </a:r>
            <a:r>
              <a:rPr lang="zh-CN" altLang="en-US" sz="1400" b="1" dirty="0">
                <a:solidFill>
                  <a:srgbClr val="FF0000"/>
                </a:solidFill>
                <a:latin typeface="Times New Roman" pitchFamily="18" charset="0"/>
                <a:cs typeface="Times New Roman" pitchFamily="18" charset="0"/>
              </a:rPr>
              <a:t>对有意遗忘进行研究，并且发现</a:t>
            </a:r>
            <a:r>
              <a:rPr lang="en-US" altLang="zh-CN" sz="1400" b="1" dirty="0">
                <a:solidFill>
                  <a:srgbClr val="FF0000"/>
                </a:solidFill>
                <a:latin typeface="Times New Roman" pitchFamily="18" charset="0"/>
                <a:cs typeface="Times New Roman" pitchFamily="18" charset="0"/>
              </a:rPr>
              <a:t>“moderate (</a:t>
            </a:r>
            <a:r>
              <a:rPr lang="zh-CN" altLang="en-US" sz="1400" b="1" dirty="0">
                <a:solidFill>
                  <a:srgbClr val="FF0000"/>
                </a:solidFill>
                <a:latin typeface="Times New Roman" pitchFamily="18" charset="0"/>
                <a:cs typeface="Times New Roman" pitchFamily="18" charset="0"/>
              </a:rPr>
              <a:t>适中的</a:t>
            </a:r>
            <a:r>
              <a:rPr lang="en-US" altLang="zh-CN" sz="1400" b="1" dirty="0">
                <a:solidFill>
                  <a:srgbClr val="FF0000"/>
                </a:solidFill>
                <a:latin typeface="Times New Roman" pitchFamily="18" charset="0"/>
                <a:cs typeface="Times New Roman" pitchFamily="18" charset="0"/>
              </a:rPr>
              <a:t>) levels” of brain activity </a:t>
            </a:r>
            <a:r>
              <a:rPr lang="zh-CN" altLang="en-US" sz="1400" b="1" dirty="0" smtClean="0">
                <a:solidFill>
                  <a:srgbClr val="FF0000"/>
                </a:solidFill>
                <a:latin typeface="Times New Roman" pitchFamily="18" charset="0"/>
                <a:cs typeface="Times New Roman" pitchFamily="18" charset="0"/>
              </a:rPr>
              <a:t>对有</a:t>
            </a:r>
            <a:r>
              <a:rPr lang="zh-CN" altLang="en-US" sz="1400" b="1" dirty="0">
                <a:solidFill>
                  <a:srgbClr val="FF0000"/>
                </a:solidFill>
                <a:latin typeface="Times New Roman" pitchFamily="18" charset="0"/>
                <a:cs typeface="Times New Roman" pitchFamily="18" charset="0"/>
              </a:rPr>
              <a:t>意遗忘的成功至关重要。第五段的开头再次提及</a:t>
            </a:r>
            <a:r>
              <a:rPr lang="en-US" altLang="zh-CN" sz="1400" b="1" dirty="0">
                <a:solidFill>
                  <a:srgbClr val="FF0000"/>
                </a:solidFill>
                <a:latin typeface="Times New Roman" pitchFamily="18" charset="0"/>
                <a:cs typeface="Times New Roman" pitchFamily="18" charset="0"/>
              </a:rPr>
              <a:t>A moderate level of brain activity</a:t>
            </a:r>
            <a:r>
              <a:rPr lang="zh-CN" altLang="en-US" sz="1400" b="1" dirty="0">
                <a:solidFill>
                  <a:srgbClr val="FF0000"/>
                </a:solidFill>
                <a:latin typeface="Times New Roman" pitchFamily="18" charset="0"/>
                <a:cs typeface="Times New Roman" pitchFamily="18" charset="0"/>
              </a:rPr>
              <a:t>，说明本段是对有意遗忘机制的进一步解释。 </a:t>
            </a:r>
          </a:p>
        </p:txBody>
      </p:sp>
      <p:sp>
        <p:nvSpPr>
          <p:cNvPr id="129033" name="文本框 3"/>
          <p:cNvSpPr txBox="1">
            <a:spLocks noChangeArrowheads="1"/>
          </p:cNvSpPr>
          <p:nvPr/>
        </p:nvSpPr>
        <p:spPr bwMode="auto">
          <a:xfrm>
            <a:off x="6335713" y="857251"/>
            <a:ext cx="2311400" cy="954107"/>
          </a:xfrm>
          <a:prstGeom prst="rect">
            <a:avLst/>
          </a:prstGeom>
          <a:solidFill>
            <a:schemeClr val="bg1"/>
          </a:solidFill>
          <a:ln w="12700" algn="ctr">
            <a:solidFill>
              <a:srgbClr val="4472C4"/>
            </a:solidFill>
            <a:miter lim="800000"/>
            <a:headEnd/>
            <a:tailEnd/>
          </a:ln>
        </p:spPr>
        <p:txBody>
          <a:bodyPr>
            <a:spAutoFit/>
          </a:bodyPr>
          <a:lstStyle/>
          <a:p>
            <a:pPr hangingPunct="0"/>
            <a:r>
              <a:rPr lang="en-US" altLang="zh-CN" sz="1400" dirty="0">
                <a:latin typeface="Times New Roman" pitchFamily="18" charset="0"/>
                <a:cs typeface="Times New Roman" pitchFamily="18" charset="0"/>
              </a:rPr>
              <a:t>Para.3:</a:t>
            </a:r>
            <a:r>
              <a:rPr lang="zh-CN" altLang="en-US" sz="1400" dirty="0">
                <a:latin typeface="Times New Roman" pitchFamily="18" charset="0"/>
                <a:cs typeface="Times New Roman" pitchFamily="18" charset="0"/>
              </a:rPr>
              <a:t>主动遗忘的意义</a:t>
            </a:r>
          </a:p>
          <a:p>
            <a:pPr hangingPunct="0"/>
            <a:r>
              <a:rPr lang="en-US" altLang="zh-CN" sz="1400" dirty="0">
                <a:latin typeface="Times New Roman" pitchFamily="18" charset="0"/>
                <a:cs typeface="Times New Roman" pitchFamily="18" charset="0"/>
              </a:rPr>
              <a:t>Para.4:</a:t>
            </a:r>
            <a:r>
              <a:rPr lang="zh-CN" altLang="en-US" sz="1400" dirty="0">
                <a:latin typeface="Times New Roman" pitchFamily="18" charset="0"/>
                <a:cs typeface="Times New Roman" pitchFamily="18" charset="0"/>
              </a:rPr>
              <a:t> 对有意遗忘的研究</a:t>
            </a:r>
          </a:p>
          <a:p>
            <a:pPr hangingPunct="0"/>
            <a:r>
              <a:rPr lang="en-US" altLang="zh-CN" sz="1400" dirty="0">
                <a:latin typeface="Times New Roman" pitchFamily="18" charset="0"/>
                <a:cs typeface="Times New Roman" pitchFamily="18" charset="0"/>
              </a:rPr>
              <a:t>Para.5:</a:t>
            </a:r>
            <a:r>
              <a:rPr lang="zh-CN" altLang="en-US" sz="1400" dirty="0">
                <a:latin typeface="Times New Roman" pitchFamily="18" charset="0"/>
                <a:cs typeface="Times New Roman" pitchFamily="18" charset="0"/>
              </a:rPr>
              <a:t> 进一步解释有意遗忘机制</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16407" y="-1058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0964"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32102" name="Rectangle 1"/>
          <p:cNvSpPr>
            <a:spLocks noChangeArrowheads="1"/>
          </p:cNvSpPr>
          <p:nvPr/>
        </p:nvSpPr>
        <p:spPr bwMode="auto">
          <a:xfrm>
            <a:off x="339725" y="1259200"/>
            <a:ext cx="5595938" cy="2554545"/>
          </a:xfrm>
          <a:prstGeom prst="rect">
            <a:avLst/>
          </a:prstGeom>
          <a:noFill/>
          <a:ln w="9525">
            <a:noFill/>
            <a:miter lim="800000"/>
            <a:headEnd/>
            <a:tailEnd/>
          </a:ln>
        </p:spPr>
        <p:txBody>
          <a:bodyPr anchor="ctr">
            <a:spAutoFit/>
          </a:bodyPr>
          <a:lstStyle/>
          <a:p>
            <a:pPr indent="266700"/>
            <a:r>
              <a:rPr lang="en-US" altLang="zh-CN" sz="1600" dirty="0">
                <a:latin typeface="Times New Roman" pitchFamily="18" charset="0"/>
              </a:rPr>
              <a:t>  </a:t>
            </a:r>
            <a:r>
              <a:rPr lang="en-US" altLang="zh-CN" sz="1600" dirty="0" smtClean="0">
                <a:latin typeface="Times New Roman" pitchFamily="18" charset="0"/>
              </a:rPr>
              <a:t> </a:t>
            </a:r>
            <a:r>
              <a:rPr lang="en-US" altLang="zh-CN" sz="1600" dirty="0">
                <a:latin typeface="Times New Roman" pitchFamily="18" charset="0"/>
              </a:rPr>
              <a:t>“We’re learning how these mechanisms in our brain respond to different types of information, and it will take a lot of further research and replication (</a:t>
            </a:r>
            <a:r>
              <a:rPr lang="zh-CN" altLang="en-US" sz="1600" dirty="0">
                <a:latin typeface="Times New Roman" pitchFamily="18" charset="0"/>
              </a:rPr>
              <a:t>重复</a:t>
            </a:r>
            <a:r>
              <a:rPr lang="en-US" altLang="zh-CN" sz="1600" dirty="0">
                <a:latin typeface="Times New Roman" pitchFamily="18" charset="0"/>
              </a:rPr>
              <a:t>) of this work before we understand how to control our ability to forget,” said Lewis-Peacock, who </a:t>
            </a:r>
            <a:r>
              <a:rPr lang="en-US" altLang="zh-CN" sz="1600" b="1" dirty="0">
                <a:solidFill>
                  <a:srgbClr val="FF0000"/>
                </a:solidFill>
                <a:latin typeface="Times New Roman" pitchFamily="18" charset="0"/>
              </a:rPr>
              <a:t>has begun a new study</a:t>
            </a:r>
            <a:r>
              <a:rPr lang="en-US" altLang="zh-CN" sz="1600" dirty="0">
                <a:latin typeface="Times New Roman" pitchFamily="18" charset="0"/>
              </a:rPr>
              <a:t> using </a:t>
            </a:r>
            <a:r>
              <a:rPr lang="en-US" altLang="zh-CN" sz="1600" dirty="0" err="1">
                <a:latin typeface="Times New Roman" pitchFamily="18" charset="0"/>
              </a:rPr>
              <a:t>neurofeedback</a:t>
            </a:r>
            <a:r>
              <a:rPr lang="en-US" altLang="zh-CN" sz="1600" dirty="0">
                <a:latin typeface="Times New Roman" pitchFamily="18" charset="0"/>
              </a:rPr>
              <a:t> to track how much attention is given to certain types of memories.</a:t>
            </a:r>
          </a:p>
          <a:p>
            <a:pPr indent="266700"/>
            <a:r>
              <a:rPr lang="en-US" altLang="zh-CN" sz="1600" dirty="0">
                <a:latin typeface="Times New Roman" pitchFamily="18" charset="0"/>
              </a:rPr>
              <a:t> </a:t>
            </a:r>
            <a:r>
              <a:rPr lang="en-US" altLang="zh-CN" sz="1600" dirty="0" smtClean="0">
                <a:latin typeface="Times New Roman" pitchFamily="18" charset="0"/>
              </a:rPr>
              <a:t> </a:t>
            </a:r>
            <a:r>
              <a:rPr lang="en-US" altLang="zh-CN" sz="1600" dirty="0">
                <a:latin typeface="Times New Roman" pitchFamily="18" charset="0"/>
              </a:rPr>
              <a:t>"</a:t>
            </a:r>
            <a:r>
              <a:rPr lang="en-US" altLang="zh-CN" sz="1600" b="1" dirty="0">
                <a:solidFill>
                  <a:srgbClr val="FF0000"/>
                </a:solidFill>
                <a:latin typeface="Times New Roman" pitchFamily="18" charset="0"/>
              </a:rPr>
              <a:t>This will make way for future studies</a:t>
            </a:r>
            <a:r>
              <a:rPr lang="en-US" altLang="zh-CN" sz="1600" dirty="0">
                <a:latin typeface="Times New Roman" pitchFamily="18" charset="0"/>
              </a:rPr>
              <a:t> on how we process, and hopefully get rid of, those really strong, sticky emotional memories, which can have a powerful effect on our health and well-being," Lewis-Peacock said. </a:t>
            </a:r>
          </a:p>
        </p:txBody>
      </p:sp>
      <p:sp>
        <p:nvSpPr>
          <p:cNvPr id="132103" name="矩形 9"/>
          <p:cNvSpPr>
            <a:spLocks noChangeArrowheads="1"/>
          </p:cNvSpPr>
          <p:nvPr/>
        </p:nvSpPr>
        <p:spPr bwMode="auto">
          <a:xfrm>
            <a:off x="6719889" y="0"/>
            <a:ext cx="17224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
        <p:nvSpPr>
          <p:cNvPr id="132104" name="文本框 3"/>
          <p:cNvSpPr txBox="1">
            <a:spLocks noChangeArrowheads="1"/>
          </p:cNvSpPr>
          <p:nvPr/>
        </p:nvSpPr>
        <p:spPr bwMode="auto">
          <a:xfrm>
            <a:off x="6205539" y="2229556"/>
            <a:ext cx="2693987" cy="1169551"/>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阅读技巧：根据第六、七段中的 </a:t>
            </a:r>
            <a:r>
              <a:rPr lang="en-US" altLang="zh-CN" sz="1400" b="1" dirty="0">
                <a:solidFill>
                  <a:srgbClr val="FF0000"/>
                </a:solidFill>
                <a:latin typeface="Times New Roman" pitchFamily="18" charset="0"/>
                <a:cs typeface="Times New Roman" pitchFamily="18" charset="0"/>
              </a:rPr>
              <a:t>has begun a new study </a:t>
            </a:r>
            <a:r>
              <a:rPr lang="zh-CN" altLang="en-US" sz="1400" b="1" dirty="0">
                <a:solidFill>
                  <a:srgbClr val="FF0000"/>
                </a:solidFill>
                <a:latin typeface="Times New Roman" pitchFamily="18" charset="0"/>
                <a:cs typeface="Times New Roman" pitchFamily="18" charset="0"/>
              </a:rPr>
              <a:t>和</a:t>
            </a:r>
            <a:r>
              <a:rPr lang="en-US" altLang="zh-CN" sz="1400" b="1" dirty="0">
                <a:solidFill>
                  <a:srgbClr val="FF0000"/>
                </a:solidFill>
                <a:latin typeface="Times New Roman" pitchFamily="18" charset="0"/>
                <a:cs typeface="Times New Roman" pitchFamily="18" charset="0"/>
              </a:rPr>
              <a:t>This will make way for future studies </a:t>
            </a:r>
            <a:r>
              <a:rPr lang="zh-CN" altLang="en-US" sz="1400" b="1" dirty="0">
                <a:solidFill>
                  <a:srgbClr val="FF0000"/>
                </a:solidFill>
                <a:latin typeface="Times New Roman" pitchFamily="18" charset="0"/>
                <a:cs typeface="Times New Roman" pitchFamily="18" charset="0"/>
              </a:rPr>
              <a:t>可</a:t>
            </a:r>
            <a:r>
              <a:rPr lang="zh-CN" altLang="en-US" sz="1400" b="1" dirty="0" smtClean="0">
                <a:solidFill>
                  <a:srgbClr val="FF0000"/>
                </a:solidFill>
                <a:latin typeface="Times New Roman" pitchFamily="18" charset="0"/>
                <a:cs typeface="Times New Roman" pitchFamily="18" charset="0"/>
              </a:rPr>
              <a:t>知，这</a:t>
            </a:r>
            <a:r>
              <a:rPr lang="zh-CN" altLang="en-US" sz="1400" b="1" dirty="0">
                <a:solidFill>
                  <a:srgbClr val="FF0000"/>
                </a:solidFill>
                <a:latin typeface="Times New Roman" pitchFamily="18" charset="0"/>
                <a:cs typeface="Times New Roman" pitchFamily="18" charset="0"/>
              </a:rPr>
              <a:t>两段关于未来的研究方向。</a:t>
            </a:r>
          </a:p>
        </p:txBody>
      </p:sp>
      <p:sp>
        <p:nvSpPr>
          <p:cNvPr id="132105" name="文本框 3"/>
          <p:cNvSpPr txBox="1">
            <a:spLocks noChangeArrowheads="1"/>
          </p:cNvSpPr>
          <p:nvPr/>
        </p:nvSpPr>
        <p:spPr bwMode="auto">
          <a:xfrm>
            <a:off x="6262688" y="1425222"/>
            <a:ext cx="2311400" cy="307777"/>
          </a:xfrm>
          <a:prstGeom prst="rect">
            <a:avLst/>
          </a:prstGeom>
          <a:solidFill>
            <a:schemeClr val="bg1"/>
          </a:solidFill>
          <a:ln w="12700" algn="ctr">
            <a:solidFill>
              <a:srgbClr val="4472C4"/>
            </a:solidFill>
            <a:miter lim="800000"/>
            <a:headEnd/>
            <a:tailEnd/>
          </a:ln>
        </p:spPr>
        <p:txBody>
          <a:bodyPr>
            <a:spAutoFit/>
          </a:bodyPr>
          <a:lstStyle/>
          <a:p>
            <a:pPr hangingPunct="0"/>
            <a:r>
              <a:rPr lang="en-US" altLang="zh-CN" sz="1400" dirty="0">
                <a:latin typeface="Times New Roman" pitchFamily="18" charset="0"/>
                <a:cs typeface="Times New Roman" pitchFamily="18" charset="0"/>
              </a:rPr>
              <a:t>Para.6&amp;7:</a:t>
            </a:r>
            <a:r>
              <a:rPr lang="zh-CN" altLang="en-US" sz="1400" dirty="0">
                <a:latin typeface="Times New Roman" pitchFamily="18" charset="0"/>
                <a:cs typeface="Times New Roman" pitchFamily="18" charset="0"/>
              </a:rPr>
              <a:t>未来研究方向</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内容占位符 7"/>
          <p:cNvPicPr>
            <a:picLocks noGrp="1" noChangeAspect="1"/>
          </p:cNvPicPr>
          <p:nvPr>
            <p:ph idx="4294967295"/>
          </p:nvPr>
        </p:nvPicPr>
        <p:blipFill>
          <a:blip r:embed="rId4"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5"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7108"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3" name="文本框 2"/>
          <p:cNvSpPr txBox="1"/>
          <p:nvPr/>
        </p:nvSpPr>
        <p:spPr>
          <a:xfrm>
            <a:off x="1427481" y="21167"/>
            <a:ext cx="6864985" cy="830997"/>
          </a:xfrm>
          <a:prstGeom prst="rect">
            <a:avLst/>
          </a:prstGeom>
          <a:noFill/>
          <a:ln w="19050">
            <a:solidFill>
              <a:srgbClr val="FF0000"/>
            </a:solidFill>
          </a:ln>
        </p:spPr>
        <p:txBody>
          <a:bodyPr>
            <a:spAutoFit/>
          </a:bodyPr>
          <a:lstStyle/>
          <a:p>
            <a:pPr fontAlgn="auto" hangingPunct="0">
              <a:spcBef>
                <a:spcPts val="0"/>
              </a:spcBef>
              <a:spcAft>
                <a:spcPts val="0"/>
              </a:spcAft>
              <a:defRPr/>
            </a:pP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一、</a:t>
            </a:r>
            <a:r>
              <a:rPr lang="en-US" altLang="zh-CN"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20</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19年朝</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西海四区二模中</a:t>
            </a:r>
            <a:r>
              <a:rPr lang="zh-CN" altLang="en-US" sz="2400" kern="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的说明文</a:t>
            </a:r>
            <a:endPar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endParaRPr>
          </a:p>
          <a:p>
            <a:pPr fontAlgn="auto" hangingPunct="0">
              <a:spcBef>
                <a:spcPts val="0"/>
              </a:spcBef>
              <a:spcAft>
                <a:spcPts val="0"/>
              </a:spcAft>
              <a:defRPr/>
            </a:pP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       </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kern="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Calibri" panose="020F0502020204030204"/>
              </a:rPr>
              <a:t> </a:t>
            </a:r>
          </a:p>
        </p:txBody>
      </p:sp>
      <p:graphicFrame>
        <p:nvGraphicFramePr>
          <p:cNvPr id="6" name="表格 5"/>
          <p:cNvGraphicFramePr/>
          <p:nvPr>
            <p:custDataLst>
              <p:tags r:id="rId2"/>
            </p:custDataLst>
          </p:nvPr>
        </p:nvGraphicFramePr>
        <p:xfrm>
          <a:off x="828675" y="1008945"/>
          <a:ext cx="7618730" cy="4004851"/>
        </p:xfrm>
        <a:graphic>
          <a:graphicData uri="http://schemas.openxmlformats.org/drawingml/2006/table">
            <a:tbl>
              <a:tblPr firstRow="1" bandRow="1">
                <a:tableStyleId>{5C22544A-7EE6-4342-B048-85BDC9FD1C3A}</a:tableStyleId>
              </a:tblPr>
              <a:tblGrid>
                <a:gridCol w="750570"/>
                <a:gridCol w="3030855"/>
                <a:gridCol w="1325033"/>
                <a:gridCol w="672677"/>
                <a:gridCol w="1839595"/>
              </a:tblGrid>
              <a:tr h="431800">
                <a:tc>
                  <a:txBody>
                    <a:bodyPr/>
                    <a:lstStyle/>
                    <a:p>
                      <a:pPr algn="ctr">
                        <a:buNone/>
                      </a:pPr>
                      <a:r>
                        <a:rPr lang="zh-CN" altLang="en-US" sz="2300" dirty="0"/>
                        <a:t>城区</a:t>
                      </a:r>
                    </a:p>
                  </a:txBody>
                  <a:tcPr marL="68580" marR="68580" marT="38100" marB="38100"/>
                </a:tc>
                <a:tc>
                  <a:txBody>
                    <a:bodyPr/>
                    <a:lstStyle/>
                    <a:p>
                      <a:pPr algn="ctr"/>
                      <a:r>
                        <a:rPr lang="zh-CN" altLang="en-US" sz="2300" dirty="0" smtClean="0"/>
                        <a:t>话题</a:t>
                      </a:r>
                      <a:endParaRPr lang="zh-CN" altLang="en-US" sz="2300" dirty="0"/>
                    </a:p>
                  </a:txBody>
                  <a:tcPr marL="68580" marR="68580" marT="38100" marB="38100"/>
                </a:tc>
                <a:tc>
                  <a:txBody>
                    <a:bodyPr/>
                    <a:lstStyle/>
                    <a:p>
                      <a:pPr algn="ctr"/>
                      <a:r>
                        <a:rPr lang="zh-CN" altLang="en-US" sz="2300" dirty="0" smtClean="0"/>
                        <a:t>标题</a:t>
                      </a:r>
                      <a:endParaRPr lang="zh-CN" altLang="en-US" sz="2300" dirty="0"/>
                    </a:p>
                  </a:txBody>
                  <a:tcPr marL="68580" marR="6858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300" dirty="0" smtClean="0"/>
                        <a:t>字数</a:t>
                      </a:r>
                    </a:p>
                  </a:txBody>
                  <a:tcPr marL="68580" marR="6858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300" dirty="0" smtClean="0"/>
                        <a:t>考查点</a:t>
                      </a:r>
                    </a:p>
                  </a:txBody>
                  <a:tcPr marL="68580" marR="68580" marT="38100" marB="38100"/>
                </a:tc>
              </a:tr>
              <a:tr h="711918">
                <a:tc>
                  <a:txBody>
                    <a:bodyPr/>
                    <a:lstStyle/>
                    <a:p>
                      <a:r>
                        <a:rPr lang="zh-CN" altLang="en-US" sz="1700" b="1" dirty="0">
                          <a:latin typeface="Times New Roman" panose="02020603050405020304" charset="0"/>
                          <a:cs typeface="Times New Roman" panose="02020603050405020304" charset="0"/>
                          <a:sym typeface="+mn-ea"/>
                        </a:rPr>
                        <a:t>朝阳</a:t>
                      </a:r>
                    </a:p>
                    <a:p>
                      <a:r>
                        <a:rPr lang="en-US" altLang="zh-CN" sz="1700" b="1" dirty="0" smtClean="0">
                          <a:latin typeface="Times New Roman" panose="02020603050405020304" charset="0"/>
                          <a:cs typeface="Times New Roman" panose="02020603050405020304" charset="0"/>
                          <a:sym typeface="+mn-ea"/>
                        </a:rPr>
                        <a:t>C</a:t>
                      </a:r>
                      <a:r>
                        <a:rPr lang="zh-CN" altLang="en-US" sz="1700" b="1" dirty="0" smtClean="0">
                          <a:latin typeface="Times New Roman" panose="02020603050405020304" charset="0"/>
                          <a:cs typeface="Times New Roman" panose="02020603050405020304" charset="0"/>
                          <a:sym typeface="+mn-ea"/>
                        </a:rPr>
                        <a:t>篇</a:t>
                      </a:r>
                    </a:p>
                  </a:txBody>
                  <a:tcPr marL="68580" marR="68580" marT="38100" marB="38100"/>
                </a:tc>
                <a:tc>
                  <a:txBody>
                    <a:bodyPr/>
                    <a:lstStyle/>
                    <a:p>
                      <a:pPr hangingPunct="0"/>
                      <a:r>
                        <a:rPr lang="zh-CN" altLang="en-US" sz="1400" dirty="0" smtClean="0">
                          <a:solidFill>
                            <a:srgbClr val="000000"/>
                          </a:solidFill>
                          <a:latin typeface="宋体" charset="-122"/>
                          <a:ea typeface="宋体" charset="-122"/>
                        </a:rPr>
                        <a:t>亚历山大技巧可以改善姿势问题。</a:t>
                      </a:r>
                      <a:endParaRPr lang="zh-CN" altLang="en-US" sz="1400" dirty="0">
                        <a:solidFill>
                          <a:srgbClr val="000000"/>
                        </a:solidFill>
                        <a:latin typeface="宋体" charset="-122"/>
                        <a:ea typeface="宋体" charset="-122"/>
                      </a:endParaRPr>
                    </a:p>
                  </a:txBody>
                  <a:tcPr marL="68580" marR="68580" marT="38100" marB="38100"/>
                </a:tc>
                <a:tc>
                  <a:txBody>
                    <a:bodyPr/>
                    <a:lstStyle/>
                    <a:p>
                      <a:pPr marL="0" algn="l" defTabSz="685800" rtl="0" eaLnBrk="1" latinLnBrk="0" hangingPunct="1"/>
                      <a:r>
                        <a:rPr lang="en-US" altLang="zh-CN" sz="1400" kern="1200" dirty="0" smtClean="0">
                          <a:solidFill>
                            <a:schemeClr val="dk1"/>
                          </a:solidFill>
                          <a:latin typeface="+mn-lt"/>
                          <a:ea typeface="+mn-ea"/>
                          <a:cs typeface="+mn-cs"/>
                        </a:rPr>
                        <a:t>The Alexander technique</a:t>
                      </a:r>
                      <a:endParaRPr lang="zh-CN" altLang="zh-CN" sz="1400" kern="1200" dirty="0">
                        <a:solidFill>
                          <a:schemeClr val="dk1"/>
                        </a:solidFill>
                        <a:latin typeface="+mn-lt"/>
                        <a:ea typeface="+mn-ea"/>
                        <a:cs typeface="+mn-cs"/>
                      </a:endParaRPr>
                    </a:p>
                  </a:txBody>
                  <a:tcPr marL="68580" marR="68580" marT="38100" marB="38100"/>
                </a:tc>
                <a:tc>
                  <a:txBody>
                    <a:bodyPr/>
                    <a:lstStyle/>
                    <a:p>
                      <a:pPr>
                        <a:buNone/>
                      </a:pPr>
                      <a:r>
                        <a:rPr lang="en-US" altLang="zh-CN" sz="1400" dirty="0" smtClean="0">
                          <a:latin typeface="Times New Roman" panose="02020603050405020304" charset="0"/>
                          <a:cs typeface="Times New Roman" panose="02020603050405020304" charset="0"/>
                          <a:sym typeface="+mn-ea"/>
                        </a:rPr>
                        <a:t>419</a:t>
                      </a:r>
                      <a:endParaRPr lang="zh-CN" altLang="en-US" sz="1400" dirty="0">
                        <a:latin typeface="Times New Roman" panose="02020603050405020304" charset="0"/>
                        <a:cs typeface="Times New Roman" panose="02020603050405020304" charset="0"/>
                        <a:sym typeface="+mn-ea"/>
                      </a:endParaRPr>
                    </a:p>
                    <a:p>
                      <a:pPr>
                        <a:buNone/>
                      </a:pPr>
                      <a:endParaRPr lang="zh-CN" altLang="en-US" sz="1400" dirty="0">
                        <a:latin typeface="Times New Roman" panose="02020603050405020304" charset="0"/>
                        <a:cs typeface="Times New Roman" panose="02020603050405020304" charset="0"/>
                        <a:sym typeface="+mn-ea"/>
                      </a:endParaRPr>
                    </a:p>
                  </a:txBody>
                  <a:tcPr marL="68580" marR="68580" marT="38100" marB="38100"/>
                </a:tc>
                <a:tc>
                  <a:txBody>
                    <a:bodyPr/>
                    <a:lstStyle/>
                    <a:p>
                      <a:pPr>
                        <a:buNone/>
                      </a:pPr>
                      <a:r>
                        <a:rPr lang="zh-CN" altLang="en-US" sz="1400" b="1" dirty="0">
                          <a:solidFill>
                            <a:srgbClr val="FF0000"/>
                          </a:solidFill>
                          <a:latin typeface="Times New Roman" panose="02020603050405020304" charset="0"/>
                          <a:cs typeface="Times New Roman" panose="02020603050405020304" charset="0"/>
                        </a:rPr>
                        <a:t>细节理解</a:t>
                      </a:r>
                      <a:r>
                        <a:rPr lang="zh-CN" altLang="en-US" sz="1400" b="1" dirty="0" smtClean="0">
                          <a:solidFill>
                            <a:srgbClr val="FF0000"/>
                          </a:solidFill>
                          <a:latin typeface="Times New Roman" panose="02020603050405020304" charset="0"/>
                          <a:cs typeface="Times New Roman" panose="02020603050405020304" charset="0"/>
                        </a:rPr>
                        <a:t>：</a:t>
                      </a:r>
                      <a:r>
                        <a:rPr lang="en-US" altLang="zh-CN" sz="1400" b="1" dirty="0" smtClean="0">
                          <a:solidFill>
                            <a:srgbClr val="FF0000"/>
                          </a:solidFill>
                          <a:latin typeface="Times New Roman" panose="02020603050405020304" charset="0"/>
                          <a:cs typeface="Times New Roman" panose="02020603050405020304" charset="0"/>
                        </a:rPr>
                        <a:t>39.40</a:t>
                      </a:r>
                    </a:p>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smtClean="0">
                          <a:solidFill>
                            <a:srgbClr val="0033CC"/>
                          </a:solidFill>
                          <a:latin typeface="Times New Roman" panose="02020603050405020304" charset="0"/>
                          <a:cs typeface="Times New Roman" panose="02020603050405020304" charset="0"/>
                        </a:rPr>
                        <a:t>推理判断：</a:t>
                      </a:r>
                      <a:r>
                        <a:rPr lang="en-US" altLang="zh-CN" sz="1400" b="1" dirty="0" smtClean="0">
                          <a:solidFill>
                            <a:srgbClr val="0033CC"/>
                          </a:solidFill>
                          <a:latin typeface="Times New Roman" panose="02020603050405020304" charset="0"/>
                          <a:cs typeface="Times New Roman" panose="02020603050405020304" charset="0"/>
                        </a:rPr>
                        <a:t>38</a:t>
                      </a:r>
                    </a:p>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smtClean="0">
                          <a:solidFill>
                            <a:schemeClr val="accent6"/>
                          </a:solidFill>
                          <a:latin typeface="Times New Roman" panose="02020603050405020304" charset="0"/>
                          <a:cs typeface="Times New Roman" panose="02020603050405020304" charset="0"/>
                          <a:sym typeface="+mn-ea"/>
                        </a:rPr>
                        <a:t>主旨大意：</a:t>
                      </a:r>
                      <a:r>
                        <a:rPr lang="en-US" altLang="zh-CN" sz="1400" b="1" dirty="0" smtClean="0">
                          <a:solidFill>
                            <a:schemeClr val="accent6"/>
                          </a:solidFill>
                          <a:latin typeface="Times New Roman" panose="02020603050405020304" charset="0"/>
                          <a:cs typeface="Times New Roman" panose="02020603050405020304" charset="0"/>
                          <a:sym typeface="+mn-ea"/>
                        </a:rPr>
                        <a:t>41</a:t>
                      </a:r>
                      <a:endParaRPr lang="en-US" altLang="zh-CN" sz="1400" b="1" dirty="0" smtClean="0">
                        <a:solidFill>
                          <a:srgbClr val="0033CC"/>
                        </a:solidFill>
                        <a:latin typeface="Times New Roman" panose="02020603050405020304" charset="0"/>
                        <a:cs typeface="Times New Roman" panose="02020603050405020304" charset="0"/>
                      </a:endParaRPr>
                    </a:p>
                  </a:txBody>
                  <a:tcPr marL="68580" marR="68580" marT="38100" marB="38100"/>
                </a:tc>
              </a:tr>
              <a:tr h="778063">
                <a:tc>
                  <a:txBody>
                    <a:bodyPr/>
                    <a:lstStyle/>
                    <a:p>
                      <a:pPr>
                        <a:buNone/>
                      </a:pPr>
                      <a:r>
                        <a:rPr lang="zh-CN" altLang="en-US" sz="1700" b="1" dirty="0">
                          <a:latin typeface="Times New Roman" panose="02020603050405020304" charset="0"/>
                          <a:cs typeface="Times New Roman" panose="02020603050405020304" charset="0"/>
                          <a:sym typeface="+mn-ea"/>
                        </a:rPr>
                        <a:t>东城</a:t>
                      </a:r>
                    </a:p>
                    <a:p>
                      <a:pPr>
                        <a:buNone/>
                      </a:pPr>
                      <a:r>
                        <a:rPr lang="en-US" altLang="zh-CN" sz="1700" b="1" dirty="0" smtClean="0">
                          <a:latin typeface="Times New Roman" panose="02020603050405020304" charset="0"/>
                          <a:cs typeface="Times New Roman" panose="02020603050405020304" charset="0"/>
                          <a:sym typeface="+mn-ea"/>
                        </a:rPr>
                        <a:t>C</a:t>
                      </a:r>
                      <a:r>
                        <a:rPr lang="zh-CN" altLang="en-US" sz="1700" b="1" dirty="0" smtClean="0">
                          <a:latin typeface="Times New Roman" panose="02020603050405020304" charset="0"/>
                          <a:cs typeface="Times New Roman" panose="02020603050405020304" charset="0"/>
                          <a:sym typeface="+mn-ea"/>
                        </a:rPr>
                        <a:t>篇</a:t>
                      </a:r>
                      <a:endParaRPr lang="zh-CN" altLang="en-US" sz="1700" b="1" dirty="0" smtClean="0">
                        <a:latin typeface="Times New Roman" panose="02020603050405020304" charset="0"/>
                        <a:cs typeface="Times New Roman" panose="02020603050405020304" charset="0"/>
                      </a:endParaRPr>
                    </a:p>
                  </a:txBody>
                  <a:tcPr marL="68580" marR="68580" marT="38100" marB="38100"/>
                </a:tc>
                <a:tc>
                  <a:txBody>
                    <a:bodyPr/>
                    <a:lstStyle/>
                    <a:p>
                      <a:pPr hangingPunct="0"/>
                      <a:r>
                        <a:rPr lang="zh-CN" altLang="en-US" sz="1400" dirty="0" smtClean="0">
                          <a:solidFill>
                            <a:srgbClr val="000000"/>
                          </a:solidFill>
                          <a:latin typeface="宋体" charset="-122"/>
                          <a:ea typeface="宋体" charset="-122"/>
                        </a:rPr>
                        <a:t>步伐识别技术可以识别一个人的身份，并且能够运用在不同的领域。</a:t>
                      </a:r>
                      <a:endParaRPr lang="zh-CN" altLang="en-US" sz="1400" dirty="0">
                        <a:solidFill>
                          <a:srgbClr val="000000"/>
                        </a:solidFill>
                        <a:latin typeface="宋体" charset="-122"/>
                        <a:ea typeface="宋体" charset="-122"/>
                      </a:endParaRPr>
                    </a:p>
                  </a:txBody>
                  <a:tcPr marL="68580" marR="68580" marT="38100" marB="38100"/>
                </a:tc>
                <a:tc>
                  <a:txBody>
                    <a:bodyPr/>
                    <a:lstStyle/>
                    <a:p>
                      <a:r>
                        <a:rPr lang="en-GB" altLang="zh-CN" sz="1400" kern="1200" dirty="0" smtClean="0">
                          <a:solidFill>
                            <a:schemeClr val="dk1"/>
                          </a:solidFill>
                          <a:latin typeface="+mn-lt"/>
                          <a:ea typeface="+mn-ea"/>
                          <a:cs typeface="+mn-cs"/>
                        </a:rPr>
                        <a:t>Love the way you walk</a:t>
                      </a:r>
                      <a:endParaRPr lang="zh-CN" altLang="zh-CN" sz="1400" kern="1200" dirty="0" smtClean="0">
                        <a:solidFill>
                          <a:schemeClr val="dk1"/>
                        </a:solidFill>
                        <a:latin typeface="+mn-lt"/>
                        <a:ea typeface="+mn-ea"/>
                        <a:cs typeface="+mn-cs"/>
                      </a:endParaRPr>
                    </a:p>
                    <a:p>
                      <a:pPr>
                        <a:buNone/>
                      </a:pPr>
                      <a:endParaRPr lang="zh-CN" altLang="en-US" sz="1400" b="1" dirty="0">
                        <a:solidFill>
                          <a:srgbClr val="FF0000"/>
                        </a:solidFill>
                        <a:latin typeface="Times New Roman" panose="02020603050405020304" charset="0"/>
                        <a:cs typeface="Times New Roman" panose="02020603050405020304" charset="0"/>
                        <a:sym typeface="+mn-ea"/>
                      </a:endParaRPr>
                    </a:p>
                  </a:txBody>
                  <a:tcPr marL="68580" marR="68580" marT="38100" marB="38100"/>
                </a:tc>
                <a:tc>
                  <a:txBody>
                    <a:bodyPr/>
                    <a:lstStyle/>
                    <a:p>
                      <a:pPr>
                        <a:buNone/>
                      </a:pPr>
                      <a:r>
                        <a:rPr lang="en-US" sz="1400" dirty="0" smtClean="0">
                          <a:latin typeface="Times New Roman" panose="02020603050405020304" charset="0"/>
                          <a:cs typeface="Times New Roman" panose="02020603050405020304" charset="0"/>
                          <a:sym typeface="+mn-ea"/>
                        </a:rPr>
                        <a:t>401</a:t>
                      </a:r>
                      <a:endParaRPr lang="zh-CN" altLang="en-US" sz="1400" dirty="0">
                        <a:latin typeface="Times New Roman" panose="02020603050405020304" charset="0"/>
                        <a:cs typeface="Times New Roman" panose="02020603050405020304" charset="0"/>
                        <a:sym typeface="+mn-ea"/>
                      </a:endParaRPr>
                    </a:p>
                    <a:p>
                      <a:pPr>
                        <a:buNone/>
                      </a:pPr>
                      <a:endParaRPr lang="zh-CN" altLang="en-US" sz="1400" dirty="0">
                        <a:latin typeface="Times New Roman" panose="02020603050405020304" charset="0"/>
                        <a:cs typeface="Times New Roman" panose="02020603050405020304" charset="0"/>
                        <a:sym typeface="+mn-ea"/>
                      </a:endParaRPr>
                    </a:p>
                  </a:txBody>
                  <a:tcPr marL="68580" marR="68580" marT="38100" marB="38100"/>
                </a:tc>
                <a:tc>
                  <a:txBody>
                    <a:bodyPr/>
                    <a:lstStyle/>
                    <a:p>
                      <a:pPr algn="l">
                        <a:buNone/>
                      </a:pPr>
                      <a:r>
                        <a:rPr lang="zh-CN" altLang="en-US" sz="1400" b="1" dirty="0">
                          <a:solidFill>
                            <a:srgbClr val="FF0000"/>
                          </a:solidFill>
                          <a:latin typeface="Times New Roman" panose="02020603050405020304" charset="0"/>
                          <a:cs typeface="Times New Roman" panose="02020603050405020304" charset="0"/>
                        </a:rPr>
                        <a:t>细节理解</a:t>
                      </a:r>
                      <a:r>
                        <a:rPr lang="zh-CN" altLang="en-US" sz="1400" b="1" dirty="0" smtClean="0">
                          <a:solidFill>
                            <a:srgbClr val="FF0000"/>
                          </a:solidFill>
                          <a:latin typeface="Times New Roman" panose="02020603050405020304" charset="0"/>
                          <a:cs typeface="Times New Roman" panose="02020603050405020304" charset="0"/>
                        </a:rPr>
                        <a:t>：</a:t>
                      </a:r>
                      <a:r>
                        <a:rPr lang="en-US" altLang="zh-CN" sz="1400" b="1" dirty="0" smtClean="0">
                          <a:solidFill>
                            <a:srgbClr val="FF0000"/>
                          </a:solidFill>
                          <a:latin typeface="Times New Roman" panose="02020603050405020304" charset="0"/>
                          <a:cs typeface="Times New Roman" panose="02020603050405020304" charset="0"/>
                        </a:rPr>
                        <a:t>39.40</a:t>
                      </a:r>
                      <a:endParaRPr lang="en-US" altLang="zh-CN" sz="1400" b="1" dirty="0">
                        <a:solidFill>
                          <a:srgbClr val="FF0000"/>
                        </a:solidFill>
                        <a:latin typeface="Times New Roman" panose="02020603050405020304" charset="0"/>
                        <a:cs typeface="Times New Roman" panose="02020603050405020304" charset="0"/>
                      </a:endParaRPr>
                    </a:p>
                    <a:p>
                      <a:pPr algn="l">
                        <a:buNone/>
                      </a:pPr>
                      <a:r>
                        <a:rPr lang="zh-CN" altLang="en-US" sz="1400" b="1" dirty="0">
                          <a:solidFill>
                            <a:schemeClr val="accent6"/>
                          </a:solidFill>
                          <a:latin typeface="Times New Roman" panose="02020603050405020304" charset="0"/>
                          <a:cs typeface="Times New Roman" panose="02020603050405020304" charset="0"/>
                          <a:sym typeface="+mn-ea"/>
                        </a:rPr>
                        <a:t>主旨大意</a:t>
                      </a:r>
                      <a:r>
                        <a:rPr lang="zh-CN" altLang="en-US" sz="1400" b="1" dirty="0" smtClean="0">
                          <a:solidFill>
                            <a:schemeClr val="accent6"/>
                          </a:solidFill>
                          <a:latin typeface="Times New Roman" panose="02020603050405020304" charset="0"/>
                          <a:cs typeface="Times New Roman" panose="02020603050405020304" charset="0"/>
                          <a:sym typeface="+mn-ea"/>
                        </a:rPr>
                        <a:t>：</a:t>
                      </a:r>
                      <a:r>
                        <a:rPr lang="en-US" altLang="zh-CN" sz="1400" b="1" dirty="0" smtClean="0">
                          <a:solidFill>
                            <a:schemeClr val="accent6"/>
                          </a:solidFill>
                          <a:latin typeface="Times New Roman" panose="02020603050405020304" charset="0"/>
                          <a:cs typeface="Times New Roman" panose="02020603050405020304" charset="0"/>
                          <a:sym typeface="+mn-ea"/>
                        </a:rPr>
                        <a:t>38.41</a:t>
                      </a:r>
                      <a:endParaRPr lang="en-US" altLang="zh-CN" sz="1400" b="1" dirty="0">
                        <a:solidFill>
                          <a:schemeClr val="accent6"/>
                        </a:solidFill>
                        <a:latin typeface="Times New Roman" panose="02020603050405020304" charset="0"/>
                        <a:cs typeface="Times New Roman" panose="02020603050405020304" charset="0"/>
                        <a:sym typeface="+mn-ea"/>
                      </a:endParaRPr>
                    </a:p>
                    <a:p>
                      <a:pPr>
                        <a:buNone/>
                      </a:pPr>
                      <a:endParaRPr lang="zh-CN" altLang="en-US" sz="1400" dirty="0">
                        <a:latin typeface="Times New Roman" panose="02020603050405020304" charset="0"/>
                        <a:sym typeface="+mn-ea"/>
                      </a:endParaRPr>
                    </a:p>
                  </a:txBody>
                  <a:tcPr marL="68580" marR="68580" marT="38100" marB="38100"/>
                </a:tc>
              </a:tr>
              <a:tr h="725864">
                <a:tc>
                  <a:txBody>
                    <a:bodyPr/>
                    <a:lstStyle/>
                    <a:p>
                      <a:r>
                        <a:rPr lang="zh-CN" altLang="en-US" sz="1700" b="1" dirty="0">
                          <a:latin typeface="Times New Roman" panose="02020603050405020304" charset="0"/>
                          <a:cs typeface="Times New Roman" panose="02020603050405020304" charset="0"/>
                          <a:sym typeface="+mn-ea"/>
                        </a:rPr>
                        <a:t>西城</a:t>
                      </a:r>
                    </a:p>
                    <a:p>
                      <a:r>
                        <a:rPr lang="en-US" altLang="zh-CN" sz="1700" b="1" dirty="0" smtClean="0">
                          <a:latin typeface="Times New Roman" panose="02020603050405020304" charset="0"/>
                          <a:cs typeface="Times New Roman" panose="02020603050405020304" charset="0"/>
                          <a:sym typeface="+mn-ea"/>
                        </a:rPr>
                        <a:t>C</a:t>
                      </a:r>
                      <a:r>
                        <a:rPr lang="zh-CN" altLang="en-US" sz="1700" b="1" dirty="0" smtClean="0">
                          <a:latin typeface="Times New Roman" panose="02020603050405020304" charset="0"/>
                          <a:cs typeface="Times New Roman" panose="02020603050405020304" charset="0"/>
                          <a:sym typeface="+mn-ea"/>
                        </a:rPr>
                        <a:t>篇</a:t>
                      </a:r>
                    </a:p>
                    <a:p>
                      <a:endParaRPr lang="zh-CN" altLang="en-US" sz="1700" b="1" dirty="0" smtClean="0">
                        <a:latin typeface="Times New Roman" panose="02020603050405020304" charset="0"/>
                        <a:cs typeface="Times New Roman" panose="02020603050405020304" charset="0"/>
                      </a:endParaRPr>
                    </a:p>
                  </a:txBody>
                  <a:tcPr marL="68580" marR="68580" marT="38100" marB="38100"/>
                </a:tc>
                <a:tc>
                  <a:txBody>
                    <a:bodyPr/>
                    <a:lstStyle/>
                    <a:p>
                      <a:pPr hangingPunct="0"/>
                      <a:r>
                        <a:rPr lang="zh-CN" altLang="en-US" sz="1400" dirty="0" smtClean="0">
                          <a:solidFill>
                            <a:srgbClr val="000000"/>
                          </a:solidFill>
                          <a:latin typeface="宋体" charset="-122"/>
                          <a:ea typeface="宋体" charset="-122"/>
                        </a:rPr>
                        <a:t>有意地去忘记某事可能比试图记住它更费脑。</a:t>
                      </a:r>
                      <a:endParaRPr lang="zh-CN" altLang="en-US" sz="1400" dirty="0">
                        <a:solidFill>
                          <a:srgbClr val="000000"/>
                        </a:solidFill>
                        <a:latin typeface="宋体" charset="-122"/>
                        <a:ea typeface="宋体" charset="-122"/>
                      </a:endParaRPr>
                    </a:p>
                  </a:txBody>
                  <a:tcPr marL="68580" marR="68580" marT="38100" marB="38100"/>
                </a:tc>
                <a:tc>
                  <a:txBody>
                    <a:bodyPr/>
                    <a:lstStyle/>
                    <a:p>
                      <a:pPr>
                        <a:buNone/>
                      </a:pPr>
                      <a:endParaRPr lang="zh-CN" altLang="en-US" sz="1400">
                        <a:latin typeface="Times New Roman" panose="02020603050405020304" charset="0"/>
                        <a:cs typeface="Times New Roman" panose="02020603050405020304" charset="0"/>
                      </a:endParaRPr>
                    </a:p>
                  </a:txBody>
                  <a:tcPr marL="68580" marR="68580" marT="38100" marB="38100"/>
                </a:tc>
                <a:tc>
                  <a:txBody>
                    <a:bodyPr/>
                    <a:lstStyle/>
                    <a:p>
                      <a:pPr>
                        <a:buNone/>
                      </a:pPr>
                      <a:r>
                        <a:rPr lang="en-US" altLang="zh-CN" sz="1400" dirty="0" smtClean="0">
                          <a:latin typeface="Times New Roman" panose="02020603050405020304" charset="0"/>
                          <a:cs typeface="Times New Roman" panose="02020603050405020304" charset="0"/>
                          <a:sym typeface="+mn-ea"/>
                        </a:rPr>
                        <a:t>465</a:t>
                      </a:r>
                      <a:endParaRPr lang="zh-CN" altLang="en-US" sz="1400" dirty="0">
                        <a:latin typeface="Times New Roman" panose="02020603050405020304" charset="0"/>
                        <a:cs typeface="Times New Roman" panose="02020603050405020304" charset="0"/>
                        <a:sym typeface="+mn-ea"/>
                      </a:endParaRPr>
                    </a:p>
                    <a:p>
                      <a:pPr>
                        <a:buNone/>
                      </a:pPr>
                      <a:endParaRPr lang="zh-CN" altLang="en-US" sz="1400" dirty="0">
                        <a:latin typeface="Times New Roman" panose="02020603050405020304" charset="0"/>
                        <a:cs typeface="Times New Roman" panose="02020603050405020304" charset="0"/>
                        <a:sym typeface="+mn-ea"/>
                      </a:endParaRPr>
                    </a:p>
                  </a:txBody>
                  <a:tcPr marL="68580" marR="68580" marT="38100" marB="38100"/>
                </a:tc>
                <a:tc>
                  <a:txBody>
                    <a:bodyPr/>
                    <a:lstStyle/>
                    <a:p>
                      <a:pPr algn="l">
                        <a:buNone/>
                      </a:pPr>
                      <a:r>
                        <a:rPr lang="zh-CN" altLang="en-US" sz="1400" b="1" dirty="0">
                          <a:solidFill>
                            <a:srgbClr val="FF0000"/>
                          </a:solidFill>
                          <a:latin typeface="Times New Roman" panose="02020603050405020304" charset="0"/>
                          <a:cs typeface="Times New Roman" panose="02020603050405020304" charset="0"/>
                          <a:sym typeface="+mn-ea"/>
                        </a:rPr>
                        <a:t>细节理解</a:t>
                      </a:r>
                      <a:r>
                        <a:rPr lang="zh-CN" altLang="en-US" sz="1400" b="1" dirty="0" smtClean="0">
                          <a:solidFill>
                            <a:srgbClr val="FF0000"/>
                          </a:solidFill>
                          <a:latin typeface="Times New Roman" panose="02020603050405020304" charset="0"/>
                          <a:cs typeface="Times New Roman" panose="02020603050405020304" charset="0"/>
                          <a:sym typeface="+mn-ea"/>
                        </a:rPr>
                        <a:t>：</a:t>
                      </a:r>
                      <a:r>
                        <a:rPr lang="en-US" altLang="zh-CN" sz="1400" b="1" dirty="0" smtClean="0">
                          <a:solidFill>
                            <a:srgbClr val="FF0000"/>
                          </a:solidFill>
                          <a:latin typeface="Times New Roman" panose="02020603050405020304" charset="0"/>
                          <a:cs typeface="Times New Roman" panose="02020603050405020304" charset="0"/>
                          <a:sym typeface="+mn-ea"/>
                        </a:rPr>
                        <a:t>38.39.40</a:t>
                      </a:r>
                      <a:endParaRPr lang="en-US" altLang="zh-CN" sz="1400" b="1" dirty="0">
                        <a:solidFill>
                          <a:srgbClr val="FF0000"/>
                        </a:solidFill>
                        <a:latin typeface="Times New Roman" panose="02020603050405020304" charset="0"/>
                        <a:cs typeface="Times New Roman" panose="02020603050405020304" charset="0"/>
                      </a:endParaRPr>
                    </a:p>
                    <a:p>
                      <a:pPr algn="l">
                        <a:buNone/>
                      </a:pPr>
                      <a:r>
                        <a:rPr lang="zh-CN" altLang="en-US" sz="1400" b="1" dirty="0">
                          <a:solidFill>
                            <a:schemeClr val="accent6"/>
                          </a:solidFill>
                          <a:latin typeface="Times New Roman" panose="02020603050405020304" charset="0"/>
                          <a:cs typeface="Times New Roman" panose="02020603050405020304" charset="0"/>
                          <a:sym typeface="+mn-ea"/>
                        </a:rPr>
                        <a:t>主旨大意</a:t>
                      </a:r>
                      <a:r>
                        <a:rPr lang="zh-CN" altLang="en-US" sz="1400" b="1" dirty="0" smtClean="0">
                          <a:solidFill>
                            <a:schemeClr val="accent6"/>
                          </a:solidFill>
                          <a:latin typeface="Times New Roman" panose="02020603050405020304" charset="0"/>
                          <a:cs typeface="Times New Roman" panose="02020603050405020304" charset="0"/>
                          <a:sym typeface="+mn-ea"/>
                        </a:rPr>
                        <a:t>：</a:t>
                      </a:r>
                      <a:r>
                        <a:rPr lang="en-US" altLang="zh-CN" sz="1400" b="1" dirty="0" smtClean="0">
                          <a:solidFill>
                            <a:schemeClr val="accent6"/>
                          </a:solidFill>
                          <a:latin typeface="Times New Roman" panose="02020603050405020304" charset="0"/>
                          <a:cs typeface="Times New Roman" panose="02020603050405020304" charset="0"/>
                          <a:sym typeface="+mn-ea"/>
                        </a:rPr>
                        <a:t>41</a:t>
                      </a:r>
                      <a:endParaRPr lang="en-US" altLang="zh-CN" sz="1400" b="1" dirty="0">
                        <a:solidFill>
                          <a:schemeClr val="accent6"/>
                        </a:solidFill>
                        <a:latin typeface="Times New Roman" panose="02020603050405020304" charset="0"/>
                        <a:cs typeface="Times New Roman" panose="02020603050405020304" charset="0"/>
                      </a:endParaRPr>
                    </a:p>
                  </a:txBody>
                  <a:tcPr marL="68580" marR="68580" marT="38100" marB="38100"/>
                </a:tc>
              </a:tr>
              <a:tr h="879828">
                <a:tc>
                  <a:txBody>
                    <a:bodyPr/>
                    <a:lstStyle/>
                    <a:p>
                      <a:pPr>
                        <a:buNone/>
                      </a:pPr>
                      <a:r>
                        <a:rPr lang="zh-CN" altLang="en-US" sz="1700" b="1" dirty="0">
                          <a:latin typeface="Times New Roman" panose="02020603050405020304" charset="0"/>
                          <a:cs typeface="Times New Roman" panose="02020603050405020304" charset="0"/>
                          <a:sym typeface="+mn-ea"/>
                        </a:rPr>
                        <a:t>海淀</a:t>
                      </a:r>
                    </a:p>
                    <a:p>
                      <a:pPr>
                        <a:buNone/>
                      </a:pPr>
                      <a:r>
                        <a:rPr lang="en-US" altLang="zh-CN" sz="1700" b="1" dirty="0" smtClean="0">
                          <a:latin typeface="Times New Roman" panose="02020603050405020304" charset="0"/>
                          <a:cs typeface="Times New Roman" panose="02020603050405020304" charset="0"/>
                          <a:sym typeface="+mn-ea"/>
                        </a:rPr>
                        <a:t>D</a:t>
                      </a:r>
                      <a:r>
                        <a:rPr lang="zh-CN" altLang="en-US" sz="1700" b="1" dirty="0" smtClean="0">
                          <a:latin typeface="Times New Roman" panose="02020603050405020304" charset="0"/>
                          <a:cs typeface="Times New Roman" panose="02020603050405020304" charset="0"/>
                          <a:sym typeface="+mn-ea"/>
                        </a:rPr>
                        <a:t>篇</a:t>
                      </a:r>
                    </a:p>
                    <a:p>
                      <a:pPr>
                        <a:buNone/>
                      </a:pPr>
                      <a:endParaRPr lang="zh-CN" altLang="en-US" sz="1700" b="1" dirty="0" smtClean="0">
                        <a:latin typeface="Times New Roman" panose="02020603050405020304" charset="0"/>
                        <a:cs typeface="Times New Roman" panose="02020603050405020304" charset="0"/>
                        <a:sym typeface="+mn-ea"/>
                      </a:endParaRPr>
                    </a:p>
                  </a:txBody>
                  <a:tcPr marL="68580" marR="68580" marT="38100" marB="38100"/>
                </a:tc>
                <a:tc>
                  <a:txBody>
                    <a:bodyPr/>
                    <a:lstStyle/>
                    <a:p>
                      <a:pPr hangingPunct="0"/>
                      <a:r>
                        <a:rPr lang="zh-CN" altLang="zh-CN" sz="1400" kern="1200" dirty="0" smtClean="0">
                          <a:solidFill>
                            <a:srgbClr val="000000"/>
                          </a:solidFill>
                          <a:latin typeface="宋体" charset="-122"/>
                          <a:ea typeface="宋体" charset="-122"/>
                          <a:cs typeface="+mn-cs"/>
                        </a:rPr>
                        <a:t>无序混乱的环境可能更容易激发人们打破传统，产生新的见解。</a:t>
                      </a:r>
                      <a:endParaRPr lang="zh-CN" altLang="en-US" sz="1400" kern="1200" dirty="0">
                        <a:solidFill>
                          <a:srgbClr val="000000"/>
                        </a:solidFill>
                        <a:latin typeface="宋体" charset="-122"/>
                        <a:ea typeface="宋体" charset="-122"/>
                        <a:cs typeface="+mn-cs"/>
                      </a:endParaRPr>
                    </a:p>
                  </a:txBody>
                  <a:tcPr marL="68580" marR="68580" marT="38100" marB="38100"/>
                </a:tc>
                <a:tc>
                  <a:txBody>
                    <a:bodyPr/>
                    <a:lstStyle/>
                    <a:p>
                      <a:pPr>
                        <a:buNone/>
                      </a:pPr>
                      <a:r>
                        <a:rPr lang="en-US" altLang="zh-CN" sz="1400" kern="1200" dirty="0" smtClean="0">
                          <a:solidFill>
                            <a:schemeClr val="dk1"/>
                          </a:solidFill>
                          <a:latin typeface="+mn-lt"/>
                          <a:ea typeface="+mn-ea"/>
                          <a:cs typeface="+mn-cs"/>
                        </a:rPr>
                        <a:t>What a Messy Desk Says About You</a:t>
                      </a:r>
                      <a:endParaRPr lang="zh-CN" altLang="en-US" sz="1400" kern="1200" dirty="0">
                        <a:solidFill>
                          <a:schemeClr val="dk1"/>
                        </a:solidFill>
                        <a:latin typeface="+mn-lt"/>
                        <a:ea typeface="+mn-ea"/>
                        <a:cs typeface="+mn-cs"/>
                      </a:endParaRPr>
                    </a:p>
                  </a:txBody>
                  <a:tcPr marL="68580" marR="68580" marT="38100" marB="38100"/>
                </a:tc>
                <a:tc>
                  <a:txBody>
                    <a:bodyPr/>
                    <a:lstStyle/>
                    <a:p>
                      <a:pPr>
                        <a:buNone/>
                      </a:pPr>
                      <a:r>
                        <a:rPr lang="en-US" altLang="zh-CN" sz="1400" b="0" dirty="0" smtClean="0">
                          <a:solidFill>
                            <a:schemeClr val="tx1"/>
                          </a:solidFill>
                          <a:latin typeface="Times New Roman" panose="02020603050405020304" charset="0"/>
                          <a:cs typeface="Times New Roman" panose="02020603050405020304" charset="0"/>
                          <a:sym typeface="+mn-ea"/>
                        </a:rPr>
                        <a:t>457</a:t>
                      </a:r>
                      <a:r>
                        <a:rPr lang="zh-CN" altLang="en-US" sz="1400" b="0" dirty="0" smtClean="0">
                          <a:solidFill>
                            <a:schemeClr val="accent6"/>
                          </a:solidFill>
                          <a:latin typeface="Times New Roman" panose="02020603050405020304" charset="0"/>
                          <a:cs typeface="Times New Roman" panose="02020603050405020304" charset="0"/>
                          <a:sym typeface="+mn-ea"/>
                        </a:rPr>
                        <a:t> </a:t>
                      </a:r>
                      <a:endParaRPr lang="zh-CN" altLang="en-US" sz="1400" b="1" dirty="0">
                        <a:solidFill>
                          <a:schemeClr val="accent6"/>
                        </a:solidFill>
                        <a:latin typeface="Times New Roman" panose="02020603050405020304" charset="0"/>
                        <a:cs typeface="Times New Roman" panose="02020603050405020304" charset="0"/>
                        <a:sym typeface="+mn-ea"/>
                      </a:endParaRPr>
                    </a:p>
                    <a:p>
                      <a:pPr>
                        <a:buNone/>
                      </a:pPr>
                      <a:endParaRPr lang="zh-CN" altLang="en-US" sz="1400" b="1" dirty="0">
                        <a:solidFill>
                          <a:schemeClr val="accent6"/>
                        </a:solidFill>
                        <a:latin typeface="Times New Roman" panose="02020603050405020304" charset="0"/>
                        <a:cs typeface="Times New Roman" panose="02020603050405020304" charset="0"/>
                        <a:sym typeface="+mn-ea"/>
                      </a:endParaRPr>
                    </a:p>
                  </a:txBody>
                  <a:tcPr marL="68580" marR="68580" marT="38100" marB="3810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smtClean="0">
                          <a:solidFill>
                            <a:srgbClr val="0033CC"/>
                          </a:solidFill>
                          <a:latin typeface="Times New Roman" panose="02020603050405020304" charset="0"/>
                          <a:cs typeface="Times New Roman" panose="02020603050405020304" charset="0"/>
                        </a:rPr>
                        <a:t>推理判断：</a:t>
                      </a:r>
                      <a:r>
                        <a:rPr lang="en-US" altLang="zh-CN" sz="1400" b="1" dirty="0" smtClean="0">
                          <a:solidFill>
                            <a:srgbClr val="0033CC"/>
                          </a:solidFill>
                          <a:latin typeface="Times New Roman" panose="02020603050405020304" charset="0"/>
                          <a:cs typeface="Times New Roman" panose="02020603050405020304" charset="0"/>
                        </a:rPr>
                        <a:t>42.43.44.45</a:t>
                      </a:r>
                    </a:p>
                  </a:txBody>
                  <a:tcPr marL="68580" marR="68580" marT="38100" marB="38100"/>
                </a:tc>
              </a:tr>
            </a:tbl>
          </a:graphicData>
        </a:graphic>
      </p:graphicFrame>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1988"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30055"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30056"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algn="just" hangingPunct="0"/>
            <a:r>
              <a:rPr lang="en-US" altLang="zh-CN" sz="1600">
                <a:solidFill>
                  <a:schemeClr val="bg1"/>
                </a:solidFill>
                <a:latin typeface="Times New Roman" pitchFamily="18" charset="0"/>
                <a:cs typeface="Times New Roman" pitchFamily="18" charset="0"/>
              </a:rPr>
              <a:t>40. Lewis </a:t>
            </a:r>
            <a:r>
              <a:rPr lang="en-US" altLang="zh-CN" sz="1600" b="1">
                <a:solidFill>
                  <a:srgbClr val="FF0000"/>
                </a:solidFill>
                <a:latin typeface="Times New Roman" pitchFamily="18" charset="0"/>
                <a:cs typeface="Times New Roman" pitchFamily="18" charset="0"/>
              </a:rPr>
              <a:t>continues his study to find out</a:t>
            </a:r>
            <a:r>
              <a:rPr lang="en-US" altLang="zh-CN" sz="1600">
                <a:solidFill>
                  <a:schemeClr val="bg1"/>
                </a:solidFill>
                <a:latin typeface="Times New Roman" pitchFamily="18" charset="0"/>
                <a:cs typeface="Times New Roman" pitchFamily="18" charset="0"/>
              </a:rPr>
              <a:t> ______. </a:t>
            </a:r>
          </a:p>
          <a:p>
            <a:pPr algn="just" hangingPunct="0"/>
            <a:r>
              <a:rPr lang="en-US" altLang="zh-CN" sz="1600">
                <a:solidFill>
                  <a:schemeClr val="bg1"/>
                </a:solidFill>
                <a:latin typeface="Times New Roman" pitchFamily="18" charset="0"/>
                <a:cs typeface="Times New Roman" pitchFamily="18" charset="0"/>
              </a:rPr>
              <a:t>A. how to control people’s ability to forget </a:t>
            </a:r>
          </a:p>
          <a:p>
            <a:pPr algn="just" hangingPunct="0"/>
            <a:r>
              <a:rPr lang="en-US" altLang="zh-CN" sz="1600">
                <a:solidFill>
                  <a:schemeClr val="bg1"/>
                </a:solidFill>
                <a:latin typeface="Times New Roman" pitchFamily="18" charset="0"/>
                <a:cs typeface="Times New Roman" pitchFamily="18" charset="0"/>
              </a:rPr>
              <a:t>B. where to apply the findings of his team’s latest study </a:t>
            </a:r>
          </a:p>
          <a:p>
            <a:pPr algn="just" hangingPunct="0"/>
            <a:r>
              <a:rPr lang="en-US" altLang="zh-CN" sz="1600">
                <a:solidFill>
                  <a:schemeClr val="bg1"/>
                </a:solidFill>
                <a:latin typeface="Times New Roman" pitchFamily="18" charset="0"/>
                <a:cs typeface="Times New Roman" pitchFamily="18" charset="0"/>
              </a:rPr>
              <a:t>C. what effects upsetting memories have on people’s health</a:t>
            </a:r>
          </a:p>
          <a:p>
            <a:pPr algn="just" hangingPunct="0"/>
            <a:r>
              <a:rPr lang="en-US" altLang="zh-CN" sz="1600">
                <a:solidFill>
                  <a:schemeClr val="bg1"/>
                </a:solidFill>
                <a:latin typeface="Times New Roman" pitchFamily="18" charset="0"/>
                <a:cs typeface="Times New Roman" pitchFamily="18" charset="0"/>
              </a:rPr>
              <a:t>D. if different types of information requires different levels of attention</a:t>
            </a:r>
          </a:p>
        </p:txBody>
      </p:sp>
      <p:sp>
        <p:nvSpPr>
          <p:cNvPr id="130057" name="文本框 6"/>
          <p:cNvSpPr txBox="1">
            <a:spLocks noChangeArrowheads="1"/>
          </p:cNvSpPr>
          <p:nvPr/>
        </p:nvSpPr>
        <p:spPr bwMode="auto">
          <a:xfrm>
            <a:off x="131763" y="3134431"/>
            <a:ext cx="8845550" cy="1938992"/>
          </a:xfrm>
          <a:prstGeom prst="rect">
            <a:avLst/>
          </a:prstGeom>
          <a:noFill/>
          <a:ln w="9525">
            <a:noFill/>
            <a:miter lim="800000"/>
            <a:headEnd/>
            <a:tailEnd/>
          </a:ln>
        </p:spPr>
        <p:txBody>
          <a:bodyPr>
            <a:spAutoFit/>
          </a:bodyPr>
          <a:lstStyle/>
          <a:p>
            <a:pPr hangingPunct="0"/>
            <a:r>
              <a:rPr lang="zh-CN" altLang="en-US" sz="1200" dirty="0">
                <a:ea typeface="微软雅黑" pitchFamily="34" charset="-122"/>
                <a:sym typeface="+mn-ea"/>
              </a:rPr>
              <a:t>解析：本题为细节题。</a:t>
            </a:r>
            <a:r>
              <a:rPr lang="zh-CN" altLang="en-US" sz="1200" dirty="0">
                <a:ea typeface="微软雅黑" pitchFamily="34" charset="-122"/>
              </a:rPr>
              <a:t>根据题干可将答案段落定位在最后两段，考查继续研究的目的。根据第六段</a:t>
            </a:r>
            <a:r>
              <a:rPr lang="en-US" altLang="zh-CN" sz="1200" dirty="0">
                <a:ea typeface="微软雅黑" pitchFamily="34" charset="-122"/>
              </a:rPr>
              <a:t>Lewis </a:t>
            </a:r>
            <a:r>
              <a:rPr lang="zh-CN" altLang="en-US" sz="1200" dirty="0">
                <a:ea typeface="微软雅黑" pitchFamily="34" charset="-122"/>
              </a:rPr>
              <a:t>所说的“</a:t>
            </a:r>
            <a:r>
              <a:rPr lang="en-US" altLang="zh-CN" sz="1200" dirty="0">
                <a:ea typeface="微软雅黑" pitchFamily="34" charset="-122"/>
              </a:rPr>
              <a:t>We’re learning how these mechanisms in our brain respond to different types of information, and it will take a lot of further research and replication (</a:t>
            </a:r>
            <a:r>
              <a:rPr lang="zh-CN" altLang="en-US" sz="1200" dirty="0">
                <a:ea typeface="微软雅黑" pitchFamily="34" charset="-122"/>
              </a:rPr>
              <a:t>重复</a:t>
            </a:r>
            <a:r>
              <a:rPr lang="en-US" altLang="zh-CN" sz="1200" dirty="0">
                <a:ea typeface="微软雅黑" pitchFamily="34" charset="-122"/>
              </a:rPr>
              <a:t>) of this work before we understand how to control our ability to forget”</a:t>
            </a:r>
            <a:r>
              <a:rPr lang="zh-CN" altLang="en-US" sz="1200" dirty="0">
                <a:ea typeface="微软雅黑" pitchFamily="34" charset="-122"/>
              </a:rPr>
              <a:t>，可知，他们正在研究这些机制在不同类型的信息面前怎么运行，要弄明白如何控制遗忘的能力还要做进一步的研</a:t>
            </a:r>
            <a:r>
              <a:rPr lang="zh-CN" altLang="en-US" sz="1200" dirty="0" smtClean="0">
                <a:ea typeface="微软雅黑" pitchFamily="34" charset="-122"/>
              </a:rPr>
              <a:t>究，并</a:t>
            </a:r>
            <a:r>
              <a:rPr lang="zh-CN" altLang="en-US" sz="1200" dirty="0">
                <a:ea typeface="微软雅黑" pitchFamily="34" charset="-122"/>
              </a:rPr>
              <a:t>且还要重复很多次这样的工作。因此，进一步研究的目的就是要弄明白如何控制遗忘能力。故正确答案是</a:t>
            </a:r>
            <a:r>
              <a:rPr lang="en-US" altLang="zh-CN" sz="1200" dirty="0">
                <a:ea typeface="微软雅黑" pitchFamily="34" charset="-122"/>
              </a:rPr>
              <a:t>A</a:t>
            </a:r>
            <a:r>
              <a:rPr lang="zh-CN" altLang="en-US" sz="1200" dirty="0">
                <a:ea typeface="微软雅黑" pitchFamily="34" charset="-122"/>
              </a:rPr>
              <a:t>选项。本题容易错选</a:t>
            </a:r>
            <a:r>
              <a:rPr lang="en-US" altLang="zh-CN" sz="1200" dirty="0">
                <a:ea typeface="微软雅黑" pitchFamily="34" charset="-122"/>
              </a:rPr>
              <a:t>D</a:t>
            </a:r>
            <a:r>
              <a:rPr lang="zh-CN" altLang="en-US" sz="1200" dirty="0">
                <a:ea typeface="微软雅黑" pitchFamily="34" charset="-122"/>
              </a:rPr>
              <a:t>选项，是否不同类型的信息需要不用程度的专注力。根据第六段最后一句</a:t>
            </a:r>
            <a:r>
              <a:rPr lang="en-US" altLang="zh-CN" sz="1200" dirty="0">
                <a:ea typeface="微软雅黑" pitchFamily="34" charset="-122"/>
              </a:rPr>
              <a:t>who has begun a new study using </a:t>
            </a:r>
            <a:r>
              <a:rPr lang="en-US" altLang="zh-CN" sz="1200" dirty="0" err="1">
                <a:ea typeface="微软雅黑" pitchFamily="34" charset="-122"/>
              </a:rPr>
              <a:t>neurofeedback</a:t>
            </a:r>
            <a:r>
              <a:rPr lang="en-US" altLang="zh-CN" sz="1200" dirty="0">
                <a:ea typeface="微软雅黑" pitchFamily="34" charset="-122"/>
              </a:rPr>
              <a:t> to track how much attention is given to certain types of memories.</a:t>
            </a:r>
            <a:r>
              <a:rPr lang="zh-CN" altLang="en-US" sz="1200" dirty="0">
                <a:ea typeface="微软雅黑" pitchFamily="34" charset="-122"/>
              </a:rPr>
              <a:t>可知，开始新研究的方法是，使用神经反馈去追踪特定种类的记忆需要的专注力是多少，这是新研究所使用的方法，而非目的。此外，本句句意和</a:t>
            </a:r>
            <a:r>
              <a:rPr lang="en-US" altLang="zh-CN" sz="1200" dirty="0">
                <a:ea typeface="微软雅黑" pitchFamily="34" charset="-122"/>
              </a:rPr>
              <a:t>D</a:t>
            </a:r>
            <a:r>
              <a:rPr lang="zh-CN" altLang="en-US" sz="1200" dirty="0">
                <a:ea typeface="微软雅黑" pitchFamily="34" charset="-122"/>
              </a:rPr>
              <a:t>选项中的</a:t>
            </a:r>
            <a:r>
              <a:rPr lang="en-US" altLang="zh-CN" sz="1200" dirty="0">
                <a:ea typeface="微软雅黑" pitchFamily="34" charset="-122"/>
              </a:rPr>
              <a:t>if</a:t>
            </a:r>
            <a:r>
              <a:rPr lang="zh-CN" altLang="en-US" sz="1200" dirty="0">
                <a:ea typeface="微软雅黑" pitchFamily="34" charset="-122"/>
              </a:rPr>
              <a:t>不相符。</a:t>
            </a:r>
          </a:p>
          <a:p>
            <a:pPr hangingPunct="0"/>
            <a:endParaRPr lang="en-US" altLang="zh-CN" sz="1200" dirty="0">
              <a:ea typeface="微软雅黑" pitchFamily="34" charset="-122"/>
            </a:endParaRPr>
          </a:p>
          <a:p>
            <a:pPr hangingPunct="0"/>
            <a:endParaRPr lang="en-US" altLang="zh-CN" sz="1200" dirty="0">
              <a:ea typeface="微软雅黑" pitchFamily="34" charset="-122"/>
              <a:sym typeface="+mn-ea"/>
            </a:endParaRPr>
          </a:p>
        </p:txBody>
      </p:sp>
      <p:sp>
        <p:nvSpPr>
          <p:cNvPr id="130058" name="标题 18"/>
          <p:cNvSpPr>
            <a:spLocks/>
          </p:cNvSpPr>
          <p:nvPr/>
        </p:nvSpPr>
        <p:spPr bwMode="auto">
          <a:xfrm>
            <a:off x="1003300" y="737306"/>
            <a:ext cx="8140700" cy="539750"/>
          </a:xfrm>
          <a:prstGeom prst="rect">
            <a:avLst/>
          </a:prstGeom>
          <a:noFill/>
          <a:ln w="9525">
            <a:noFill/>
            <a:miter lim="800000"/>
            <a:headEnd/>
            <a:tailEnd/>
          </a:ln>
        </p:spPr>
        <p:txBody>
          <a:bodyPr lIns="76200" tIns="28575" rIns="57150" bIns="28575" anchor="ctr"/>
          <a:lstStyle/>
          <a:p>
            <a:pPr defTabSz="685800"/>
            <a:r>
              <a:rPr lang="zh-CN" altLang="en-US" sz="2100">
                <a:solidFill>
                  <a:schemeClr val="tx1"/>
                </a:solidFill>
                <a:ea typeface="微软雅黑" pitchFamily="34" charset="-122"/>
                <a:sym typeface="+mn-ea"/>
              </a:rPr>
              <a:t>细节题</a:t>
            </a:r>
            <a:r>
              <a:rPr lang="en-US" altLang="zh-CN" sz="2100">
                <a:solidFill>
                  <a:schemeClr val="tx1"/>
                </a:solidFill>
                <a:ea typeface="微软雅黑" pitchFamily="34" charset="-122"/>
                <a:sym typeface="+mn-ea"/>
              </a:rPr>
              <a:t>----</a:t>
            </a:r>
            <a:r>
              <a:rPr lang="zh-CN" altLang="en-US" sz="2100">
                <a:solidFill>
                  <a:schemeClr val="tx1"/>
                </a:solidFill>
                <a:ea typeface="微软雅黑" pitchFamily="34" charset="-122"/>
                <a:sym typeface="+mn-ea"/>
              </a:rPr>
              <a:t>运用题干中的关键词定位答案所在段落或句子，精读答案句，</a:t>
            </a:r>
            <a:r>
              <a:rPr lang="zh-CN" altLang="en-US" sz="2100">
                <a:ea typeface="微软雅黑" pitchFamily="34" charset="-122"/>
              </a:rPr>
              <a:t>与选项反复比对，排除错误选项，</a:t>
            </a:r>
            <a:r>
              <a:rPr lang="zh-CN" altLang="en-US" sz="2100">
                <a:solidFill>
                  <a:schemeClr val="tx1"/>
                </a:solidFill>
                <a:ea typeface="微软雅黑" pitchFamily="34" charset="-122"/>
                <a:sym typeface="+mn-ea"/>
              </a:rPr>
              <a:t>找出准确答案。</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31077"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131078" name="标题 18"/>
          <p:cNvSpPr>
            <a:spLocks noGrp="1"/>
          </p:cNvSpPr>
          <p:nvPr>
            <p:ph type="title" idx="4294967295"/>
          </p:nvPr>
        </p:nvSpPr>
        <p:spPr bwMode="auto">
          <a:xfrm>
            <a:off x="1003300" y="716139"/>
            <a:ext cx="8140700" cy="539750"/>
          </a:xfrm>
          <a:noFill/>
        </p:spPr>
        <p:txBody>
          <a:bodyPr wrap="square" numCol="1" compatLnSpc="1">
            <a:prstTxWarp prst="textNoShape">
              <a:avLst/>
            </a:prstTxWarp>
          </a:bodyPr>
          <a:lstStyle/>
          <a:p>
            <a:pPr eaLnBrk="1" hangingPunct="1"/>
            <a:r>
              <a:rPr lang="zh-CN" altLang="en-US" b="0" smtClean="0">
                <a:sym typeface="+mn-ea"/>
              </a:rPr>
              <a:t>主旨题</a:t>
            </a:r>
            <a:r>
              <a:rPr lang="en-US" altLang="zh-CN" b="0" smtClean="0">
                <a:sym typeface="+mn-ea"/>
              </a:rPr>
              <a:t>----</a:t>
            </a:r>
            <a:r>
              <a:rPr lang="zh-CN" altLang="en-US" b="0" smtClean="0">
                <a:sym typeface="+mn-ea"/>
              </a:rPr>
              <a:t>找到说明对象，在选项二选一的情况下反复和说明对象比对，找出准确答案。</a:t>
            </a:r>
          </a:p>
        </p:txBody>
      </p:sp>
      <p:sp>
        <p:nvSpPr>
          <p:cNvPr id="131079"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31080"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pPr marL="342900" indent="-342900" algn="just" hangingPunct="0"/>
            <a:r>
              <a:rPr lang="en-US" altLang="zh-CN" sz="1600" dirty="0">
                <a:solidFill>
                  <a:schemeClr val="bg1"/>
                </a:solidFill>
                <a:latin typeface="Times New Roman" pitchFamily="18" charset="0"/>
                <a:cs typeface="Times New Roman" pitchFamily="18" charset="0"/>
              </a:rPr>
              <a:t>41. What is the best </a:t>
            </a:r>
            <a:r>
              <a:rPr lang="en-US" altLang="zh-CN" sz="1600" b="1" dirty="0">
                <a:solidFill>
                  <a:srgbClr val="FF3300"/>
                </a:solidFill>
                <a:latin typeface="Times New Roman" pitchFamily="18" charset="0"/>
                <a:cs typeface="Times New Roman" pitchFamily="18" charset="0"/>
              </a:rPr>
              <a:t>title</a:t>
            </a:r>
            <a:r>
              <a:rPr lang="en-US" altLang="zh-CN" sz="1600" dirty="0">
                <a:solidFill>
                  <a:schemeClr val="bg1"/>
                </a:solidFill>
                <a:latin typeface="Times New Roman" pitchFamily="18" charset="0"/>
                <a:cs typeface="Times New Roman" pitchFamily="18" charset="0"/>
              </a:rPr>
              <a:t> of the article? </a:t>
            </a:r>
          </a:p>
          <a:p>
            <a:pPr marL="342900" indent="-342900" algn="just" hangingPunct="0"/>
            <a:r>
              <a:rPr lang="en-US" altLang="zh-CN" sz="1600" dirty="0">
                <a:solidFill>
                  <a:schemeClr val="bg1"/>
                </a:solidFill>
                <a:latin typeface="Times New Roman" pitchFamily="18" charset="0"/>
                <a:cs typeface="Times New Roman" pitchFamily="18" charset="0"/>
              </a:rPr>
              <a:t>A. Where does forgetting take place?</a:t>
            </a:r>
          </a:p>
          <a:p>
            <a:pPr marL="342900" indent="-342900" algn="just" hangingPunct="0"/>
            <a:r>
              <a:rPr lang="en-US" altLang="zh-CN" sz="1600" dirty="0">
                <a:solidFill>
                  <a:schemeClr val="bg1"/>
                </a:solidFill>
                <a:latin typeface="Times New Roman" pitchFamily="18" charset="0"/>
                <a:cs typeface="Times New Roman" pitchFamily="18" charset="0"/>
              </a:rPr>
              <a:t>B. How does attention affect memory?</a:t>
            </a:r>
          </a:p>
          <a:p>
            <a:pPr marL="342900" indent="-342900" algn="just" hangingPunct="0"/>
            <a:r>
              <a:rPr lang="en-US" altLang="zh-CN" sz="1600" dirty="0">
                <a:solidFill>
                  <a:schemeClr val="bg1"/>
                </a:solidFill>
                <a:latin typeface="Times New Roman" pitchFamily="18" charset="0"/>
                <a:cs typeface="Times New Roman" pitchFamily="18" charset="0"/>
              </a:rPr>
              <a:t>C. Forgetting uses more brain power than remembering</a:t>
            </a:r>
          </a:p>
          <a:p>
            <a:pPr marL="342900" indent="-342900" algn="just" hangingPunct="0"/>
            <a:r>
              <a:rPr lang="en-US" altLang="zh-CN" sz="1600" dirty="0" smtClean="0">
                <a:solidFill>
                  <a:schemeClr val="bg1"/>
                </a:solidFill>
                <a:latin typeface="Times New Roman" pitchFamily="18" charset="0"/>
                <a:cs typeface="Times New Roman" pitchFamily="18" charset="0"/>
              </a:rPr>
              <a:t>D</a:t>
            </a:r>
            <a:r>
              <a:rPr lang="en-US" altLang="zh-CN" sz="1600" dirty="0">
                <a:solidFill>
                  <a:schemeClr val="bg1"/>
                </a:solidFill>
                <a:latin typeface="Times New Roman" pitchFamily="18" charset="0"/>
                <a:cs typeface="Times New Roman" pitchFamily="18" charset="0"/>
              </a:rPr>
              <a:t>. Forgetting is far more difficult than we once imagined </a:t>
            </a:r>
          </a:p>
        </p:txBody>
      </p:sp>
      <p:sp>
        <p:nvSpPr>
          <p:cNvPr id="131081" name="文本框 6"/>
          <p:cNvSpPr txBox="1">
            <a:spLocks noChangeArrowheads="1"/>
          </p:cNvSpPr>
          <p:nvPr/>
        </p:nvSpPr>
        <p:spPr bwMode="auto">
          <a:xfrm>
            <a:off x="149225" y="3150306"/>
            <a:ext cx="8845550" cy="954107"/>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解析：本题为主旨题。考查说明对象。根据第一段第一句， </a:t>
            </a:r>
            <a:r>
              <a:rPr lang="en-US" altLang="zh-CN" sz="1400" dirty="0">
                <a:ea typeface="微软雅黑" pitchFamily="34" charset="-122"/>
                <a:sym typeface="+mn-ea"/>
              </a:rPr>
              <a:t>Choosing to forget something might take more mental effort than trying to remember it,</a:t>
            </a:r>
            <a:r>
              <a:rPr lang="zh-CN" altLang="en-US" sz="1400" dirty="0">
                <a:ea typeface="微软雅黑" pitchFamily="34" charset="-122"/>
                <a:sym typeface="+mn-ea"/>
              </a:rPr>
              <a:t>可知，</a:t>
            </a:r>
            <a:r>
              <a:rPr lang="zh-CN" altLang="en-US" sz="1400" dirty="0">
                <a:ea typeface="微软雅黑" pitchFamily="34" charset="-122"/>
              </a:rPr>
              <a:t>有意地去忘记某事可能比试图记住它更费脑。故正确答案是</a:t>
            </a:r>
            <a:r>
              <a:rPr lang="en-US" altLang="zh-CN" sz="1400" dirty="0">
                <a:ea typeface="微软雅黑" pitchFamily="34" charset="-122"/>
              </a:rPr>
              <a:t>C</a:t>
            </a:r>
            <a:r>
              <a:rPr lang="zh-CN" altLang="en-US" sz="1400" dirty="0">
                <a:ea typeface="微软雅黑" pitchFamily="34" charset="-122"/>
              </a:rPr>
              <a:t>选项。本题容易错选</a:t>
            </a:r>
            <a:r>
              <a:rPr lang="en-US" altLang="zh-CN" sz="1400" dirty="0">
                <a:ea typeface="微软雅黑" pitchFamily="34" charset="-122"/>
              </a:rPr>
              <a:t>D</a:t>
            </a:r>
            <a:r>
              <a:rPr lang="zh-CN" altLang="en-US" sz="1400" dirty="0">
                <a:ea typeface="微软雅黑" pitchFamily="34" charset="-122"/>
              </a:rPr>
              <a:t>选项，遗忘比我们想象中要难得多。文章并没有提及在我们想象中遗忘有多难，故</a:t>
            </a:r>
            <a:r>
              <a:rPr lang="en-US" altLang="zh-CN" sz="1400" dirty="0">
                <a:ea typeface="微软雅黑" pitchFamily="34" charset="-122"/>
              </a:rPr>
              <a:t>D</a:t>
            </a:r>
            <a:r>
              <a:rPr lang="zh-CN" altLang="en-US" sz="1400" dirty="0">
                <a:ea typeface="微软雅黑" pitchFamily="34" charset="-122"/>
              </a:rPr>
              <a:t>选项错误。</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内容占位符 7"/>
          <p:cNvPicPr>
            <a:picLocks noGrp="1" noChangeAspect="1"/>
          </p:cNvPicPr>
          <p:nvPr>
            <p:ph sz="half" idx="4294967295"/>
          </p:nvPr>
        </p:nvPicPr>
        <p:blipFill>
          <a:blip r:embed="rId3" cstate="print">
            <a:clrChange>
              <a:clrFrom>
                <a:srgbClr val="FFFFFF"/>
              </a:clrFrom>
              <a:clrTo>
                <a:srgbClr val="FFFFFF">
                  <a:alpha val="0"/>
                </a:srgbClr>
              </a:clrTo>
            </a:clrChange>
          </a:blip>
          <a:srcRect/>
          <a:stretch>
            <a:fillRect/>
          </a:stretch>
        </p:blipFill>
        <p:spPr bwMode="auto">
          <a:xfrm rot="20746587">
            <a:off x="26127" y="-9693"/>
            <a:ext cx="993775" cy="1044222"/>
          </a:xfrm>
        </p:spPr>
      </p:pic>
      <p:sp>
        <p:nvSpPr>
          <p:cNvPr id="128003" name="内容占位符 14"/>
          <p:cNvSpPr>
            <a:spLocks noGrp="1"/>
          </p:cNvSpPr>
          <p:nvPr>
            <p:ph sz="quarter" idx="4294967295"/>
          </p:nvPr>
        </p:nvSpPr>
        <p:spPr bwMode="auto">
          <a:xfrm>
            <a:off x="-989451" y="599924"/>
            <a:ext cx="6806776" cy="2718741"/>
          </a:xfrm>
          <a:noFill/>
        </p:spPr>
        <p:txBody>
          <a:bodyPr wrap="square" numCol="1" anchor="t" anchorCtr="0" compatLnSpc="1">
            <a:prstTxWarp prst="textNoShape">
              <a:avLst/>
            </a:prstTxWarp>
            <a:noAutofit/>
          </a:bodyPr>
          <a:lstStyle/>
          <a:p>
            <a:pPr marL="1734185" indent="-133985">
              <a:lnSpc>
                <a:spcPct val="100000"/>
              </a:lnSpc>
              <a:spcAft>
                <a:spcPts val="0"/>
              </a:spcAft>
              <a:buNone/>
            </a:pPr>
            <a:r>
              <a:rPr lang="en-US" altLang="en-US" sz="1100" noProof="1" smtClean="0">
                <a:solidFill>
                  <a:srgbClr val="000000"/>
                </a:solidFill>
                <a:latin typeface="Times New Roman" pitchFamily="18" charset="0"/>
                <a:ea typeface="宋体" charset="-122"/>
                <a:cs typeface="Times New Roman" pitchFamily="18" charset="0"/>
                <a:sym typeface="+mn-ea"/>
              </a:rPr>
              <a:t>                     </a:t>
            </a:r>
            <a:r>
              <a:rPr lang="en-US" altLang="en-US" sz="1100" b="1" noProof="1" smtClean="0">
                <a:solidFill>
                  <a:srgbClr val="FF0000"/>
                </a:solidFill>
                <a:latin typeface="Times New Roman" pitchFamily="18" charset="0"/>
                <a:ea typeface="宋体" charset="-122"/>
                <a:cs typeface="Times New Roman" pitchFamily="18" charset="0"/>
                <a:sym typeface="+mn-ea"/>
              </a:rPr>
              <a:t>What a Messy Desk Says About You</a:t>
            </a:r>
          </a:p>
          <a:p>
            <a:pPr marL="1734185" indent="-133985">
              <a:lnSpc>
                <a:spcPct val="100000"/>
              </a:lnSpc>
              <a:spcAft>
                <a:spcPts val="0"/>
              </a:spcAft>
              <a:buNone/>
            </a:pPr>
            <a:r>
              <a:rPr lang="en-US" altLang="en-US" sz="1100" noProof="1" smtClean="0">
                <a:solidFill>
                  <a:srgbClr val="000000"/>
                </a:solidFill>
                <a:latin typeface="Times New Roman" pitchFamily="18" charset="0"/>
                <a:ea typeface="宋体" charset="-122"/>
                <a:cs typeface="Times New Roman" pitchFamily="18" charset="0"/>
                <a:sym typeface="+mn-ea"/>
              </a:rPr>
              <a:t>        For some time, psychologists have been studying how personality traits affect health and health-related choices. </a:t>
            </a:r>
            <a:r>
              <a:rPr lang="en-US" altLang="en-US" sz="1100" b="1" noProof="1" smtClean="0">
                <a:solidFill>
                  <a:srgbClr val="FF0000"/>
                </a:solidFill>
                <a:latin typeface="Times New Roman" pitchFamily="18" charset="0"/>
                <a:ea typeface="宋体" charset="-122"/>
                <a:cs typeface="Times New Roman" pitchFamily="18" charset="0"/>
                <a:sym typeface="+mn-ea"/>
              </a:rPr>
              <a:t>Not surprisingly</a:t>
            </a:r>
            <a:r>
              <a:rPr lang="en-US" altLang="en-US" sz="1100" noProof="1" smtClean="0">
                <a:solidFill>
                  <a:srgbClr val="000000"/>
                </a:solidFill>
                <a:latin typeface="Times New Roman" pitchFamily="18" charset="0"/>
                <a:ea typeface="宋体" charset="-122"/>
                <a:cs typeface="Times New Roman" pitchFamily="18" charset="0"/>
                <a:sym typeface="+mn-ea"/>
              </a:rPr>
              <a:t>, they have found that people blessed with innate conscientiousness, meaning that they are organized and predictable, typically eat better and live longer than people who are disorderly. They also tend to have </a:t>
            </a:r>
            <a:r>
              <a:rPr lang="en-US" altLang="en-US" sz="1100" b="1" u="sng" noProof="1" smtClean="0">
                <a:latin typeface="Times New Roman" pitchFamily="18" charset="0"/>
                <a:ea typeface="宋体" charset="-122"/>
                <a:cs typeface="Times New Roman" pitchFamily="18" charset="0"/>
                <a:sym typeface="+mn-ea"/>
              </a:rPr>
              <a:t>immaculate</a:t>
            </a:r>
            <a:r>
              <a:rPr lang="en-US" altLang="en-US" sz="1100" noProof="1" smtClean="0">
                <a:solidFill>
                  <a:srgbClr val="000000"/>
                </a:solidFill>
                <a:latin typeface="Times New Roman" pitchFamily="18" charset="0"/>
                <a:ea typeface="宋体" charset="-122"/>
                <a:cs typeface="Times New Roman" pitchFamily="18" charset="0"/>
                <a:sym typeface="+mn-ea"/>
              </a:rPr>
              <a:t> offices.</a:t>
            </a:r>
          </a:p>
          <a:p>
            <a:pPr marL="1734185" indent="-133985">
              <a:lnSpc>
                <a:spcPct val="100000"/>
              </a:lnSpc>
              <a:spcAft>
                <a:spcPts val="0"/>
              </a:spcAft>
              <a:buNone/>
            </a:pPr>
            <a:r>
              <a:rPr lang="en-US" altLang="zh-CN" sz="1100" noProof="1" smtClean="0">
                <a:solidFill>
                  <a:srgbClr val="000000"/>
                </a:solidFill>
                <a:latin typeface="Times New Roman" pitchFamily="18" charset="0"/>
                <a:ea typeface="宋体" charset="-122"/>
                <a:cs typeface="Times New Roman" pitchFamily="18" charset="0"/>
                <a:sym typeface="+mn-ea"/>
              </a:rPr>
              <a:t>        </a:t>
            </a:r>
            <a:r>
              <a:rPr lang="en-US" altLang="zh-CN" sz="1100" b="1" noProof="1" smtClean="0">
                <a:solidFill>
                  <a:srgbClr val="FF0000"/>
                </a:solidFill>
                <a:latin typeface="Times New Roman" pitchFamily="18" charset="0"/>
                <a:ea typeface="宋体" charset="-122"/>
                <a:cs typeface="Times New Roman" pitchFamily="18" charset="0"/>
                <a:sym typeface="+mn-ea"/>
              </a:rPr>
              <a:t>What has been less clear</a:t>
            </a:r>
            <a:r>
              <a:rPr lang="en-US" altLang="zh-CN" sz="1100" b="1" noProof="1" smtClean="0">
                <a:solidFill>
                  <a:srgbClr val="0033CC"/>
                </a:solidFill>
                <a:latin typeface="Times New Roman" pitchFamily="18" charset="0"/>
                <a:ea typeface="宋体" charset="-122"/>
                <a:cs typeface="Times New Roman" pitchFamily="18" charset="0"/>
                <a:sym typeface="+mn-ea"/>
              </a:rPr>
              <a:t> is whether neat environments can produce good habits even in those who aren’t necessarily innately conscientious. </a:t>
            </a:r>
            <a:r>
              <a:rPr lang="en-US" altLang="zh-CN" sz="1100" noProof="1" smtClean="0">
                <a:solidFill>
                  <a:srgbClr val="000000"/>
                </a:solidFill>
                <a:latin typeface="Times New Roman" pitchFamily="18" charset="0"/>
                <a:ea typeface="宋体" charset="-122"/>
                <a:cs typeface="Times New Roman" pitchFamily="18" charset="0"/>
                <a:sym typeface="+mn-ea"/>
              </a:rPr>
              <a:t>To find out, researchers at the University of Minnesota </a:t>
            </a:r>
            <a:r>
              <a:rPr lang="en-US" altLang="zh-CN" sz="1100" b="1" noProof="1" smtClean="0">
                <a:solidFill>
                  <a:srgbClr val="FF0000"/>
                </a:solidFill>
                <a:latin typeface="Times New Roman" pitchFamily="18" charset="0"/>
                <a:ea typeface="宋体" charset="-122"/>
                <a:cs typeface="Times New Roman" pitchFamily="18" charset="0"/>
                <a:sym typeface="+mn-ea"/>
              </a:rPr>
              <a:t>conducted a series of experiments</a:t>
            </a:r>
            <a:r>
              <a:rPr lang="en-US" altLang="zh-CN" sz="1100" noProof="1" smtClean="0">
                <a:solidFill>
                  <a:srgbClr val="000000"/>
                </a:solidFill>
                <a:latin typeface="Times New Roman" pitchFamily="18" charset="0"/>
                <a:ea typeface="宋体" charset="-122"/>
                <a:cs typeface="Times New Roman" pitchFamily="18" charset="0"/>
                <a:sym typeface="+mn-ea"/>
              </a:rPr>
              <a:t>. </a:t>
            </a:r>
            <a:r>
              <a:rPr lang="en-US" altLang="zh-CN" sz="1100" b="1" noProof="1" smtClean="0">
                <a:solidFill>
                  <a:srgbClr val="FF0000"/>
                </a:solidFill>
                <a:latin typeface="Times New Roman" pitchFamily="18" charset="0"/>
                <a:ea typeface="宋体" charset="-122"/>
                <a:cs typeface="Times New Roman" pitchFamily="18" charset="0"/>
                <a:sym typeface="+mn-ea"/>
              </a:rPr>
              <a:t>In the first experiment,</a:t>
            </a:r>
            <a:r>
              <a:rPr lang="en-US" altLang="zh-CN" sz="1100" noProof="1" smtClean="0">
                <a:solidFill>
                  <a:srgbClr val="000000"/>
                </a:solidFill>
                <a:latin typeface="Times New Roman" pitchFamily="18" charset="0"/>
                <a:ea typeface="宋体" charset="-122"/>
                <a:cs typeface="Times New Roman" pitchFamily="18" charset="0"/>
                <a:sym typeface="+mn-ea"/>
              </a:rPr>
              <a:t> they randomly assigned a group of college-age students to spend time in two office spaces, one of which was very neat, the other wildly cluttered (</a:t>
            </a:r>
            <a:r>
              <a:rPr lang="zh-CN" altLang="zh-CN" sz="1100" noProof="1" smtClean="0">
                <a:solidFill>
                  <a:srgbClr val="000000"/>
                </a:solidFill>
                <a:latin typeface="Times New Roman" pitchFamily="18" charset="0"/>
                <a:ea typeface="宋体" charset="-122"/>
                <a:cs typeface="Times New Roman" pitchFamily="18" charset="0"/>
                <a:sym typeface="+mn-ea"/>
              </a:rPr>
              <a:t>乱堆</a:t>
            </a:r>
            <a:r>
              <a:rPr lang="en-US" altLang="zh-CN" sz="1100" noProof="1" smtClean="0">
                <a:solidFill>
                  <a:srgbClr val="000000"/>
                </a:solidFill>
                <a:latin typeface="Times New Roman" pitchFamily="18" charset="0"/>
                <a:ea typeface="宋体" charset="-122"/>
                <a:cs typeface="Times New Roman" pitchFamily="18" charset="0"/>
                <a:sym typeface="+mn-ea"/>
              </a:rPr>
              <a:t>) with papers and other work-related stuff. The students spent their time filling out questionnaires unrelated to the study. After 10 minutes, they were told they could leave with an apple or a chocolate bar. Those students who sat in the orderly office were twice as likely to choose the apple as those who sat among the mess.</a:t>
            </a:r>
          </a:p>
          <a:p>
            <a:pPr marL="1734185" indent="-133985">
              <a:lnSpc>
                <a:spcPct val="100000"/>
              </a:lnSpc>
              <a:spcAft>
                <a:spcPts val="0"/>
              </a:spcAft>
              <a:buNone/>
            </a:pPr>
            <a:r>
              <a:rPr lang="en-US" altLang="zh-CN" sz="1100" noProof="1" smtClean="0">
                <a:solidFill>
                  <a:srgbClr val="000000"/>
                </a:solidFill>
                <a:latin typeface="Times New Roman" pitchFamily="18" charset="0"/>
                <a:ea typeface="宋体" charset="-122"/>
                <a:cs typeface="Times New Roman" pitchFamily="18" charset="0"/>
                <a:sym typeface="+mn-ea"/>
              </a:rPr>
              <a:t>        A second experiment, </a:t>
            </a:r>
            <a:r>
              <a:rPr lang="en-US" altLang="zh-CN" sz="1100" b="1" noProof="1" smtClean="0">
                <a:solidFill>
                  <a:srgbClr val="FF0000"/>
                </a:solidFill>
                <a:latin typeface="Times New Roman" pitchFamily="18" charset="0"/>
                <a:ea typeface="宋体" charset="-122"/>
                <a:cs typeface="Times New Roman" pitchFamily="18" charset="0"/>
                <a:sym typeface="+mn-ea"/>
              </a:rPr>
              <a:t>however</a:t>
            </a:r>
            <a:r>
              <a:rPr lang="en-US" altLang="zh-CN" sz="1100" noProof="1" smtClean="0">
                <a:solidFill>
                  <a:srgbClr val="000000"/>
                </a:solidFill>
                <a:latin typeface="Times New Roman" pitchFamily="18" charset="0"/>
                <a:ea typeface="宋体" charset="-122"/>
                <a:cs typeface="Times New Roman" pitchFamily="18" charset="0"/>
                <a:sym typeface="+mn-ea"/>
              </a:rPr>
              <a:t>, </a:t>
            </a:r>
            <a:r>
              <a:rPr lang="en-US" altLang="zh-CN" sz="1100" b="1" noProof="1" smtClean="0">
                <a:solidFill>
                  <a:srgbClr val="FF0000"/>
                </a:solidFill>
                <a:latin typeface="Times New Roman" pitchFamily="18" charset="0"/>
                <a:ea typeface="宋体" charset="-122"/>
                <a:cs typeface="Times New Roman" pitchFamily="18" charset="0"/>
                <a:sym typeface="+mn-ea"/>
              </a:rPr>
              <a:t>found</a:t>
            </a:r>
            <a:r>
              <a:rPr lang="en-US" altLang="zh-CN" sz="1100" noProof="1" smtClean="0">
                <a:solidFill>
                  <a:srgbClr val="000000"/>
                </a:solidFill>
                <a:latin typeface="Times New Roman" pitchFamily="18" charset="0"/>
                <a:ea typeface="宋体" charset="-122"/>
                <a:cs typeface="Times New Roman" pitchFamily="18" charset="0"/>
                <a:sym typeface="+mn-ea"/>
              </a:rPr>
              <a:t> that </a:t>
            </a:r>
            <a:r>
              <a:rPr lang="en-US" altLang="zh-CN" sz="1100" b="1" noProof="1" smtClean="0">
                <a:solidFill>
                  <a:srgbClr val="0033CC"/>
                </a:solidFill>
                <a:latin typeface="Times New Roman" pitchFamily="18" charset="0"/>
                <a:ea typeface="宋体" charset="-122"/>
                <a:cs typeface="Times New Roman" pitchFamily="18" charset="0"/>
                <a:sym typeface="+mn-ea"/>
              </a:rPr>
              <a:t>working in chaos has its advantages, too. </a:t>
            </a:r>
            <a:r>
              <a:rPr lang="en-US" altLang="zh-CN" sz="1100" noProof="1" smtClean="0">
                <a:solidFill>
                  <a:srgbClr val="000000"/>
                </a:solidFill>
                <a:latin typeface="Times New Roman" pitchFamily="18" charset="0"/>
                <a:ea typeface="宋体" charset="-122"/>
                <a:cs typeface="Times New Roman" pitchFamily="18" charset="0"/>
                <a:sym typeface="+mn-ea"/>
              </a:rPr>
              <a:t>In this one, college students were placed in a messy or a neat office and asked to dream up new uses for Ping-Pong balls. Those in messy spaces generated ideas that were significantly more creative, according to two independent judges, than those in offices where stacks of papers and other objects were neatly arranged.</a:t>
            </a:r>
            <a:endParaRPr lang="zh-CN" altLang="zh-CN" sz="1100" noProof="1" smtClean="0">
              <a:solidFill>
                <a:srgbClr val="000000"/>
              </a:solidFill>
              <a:latin typeface="Times New Roman" pitchFamily="18" charset="0"/>
              <a:ea typeface="宋体" charset="-122"/>
              <a:cs typeface="Times New Roman" pitchFamily="18" charset="0"/>
              <a:sym typeface="+mn-ea"/>
            </a:endParaRPr>
          </a:p>
          <a:p>
            <a:pPr marL="1734185" indent="-133985">
              <a:lnSpc>
                <a:spcPct val="100000"/>
              </a:lnSpc>
              <a:spcAft>
                <a:spcPts val="0"/>
              </a:spcAft>
              <a:buNone/>
            </a:pPr>
            <a:endParaRPr lang="zh-CN" altLang="zh-CN" sz="1100" noProof="1" smtClean="0">
              <a:solidFill>
                <a:srgbClr val="000000"/>
              </a:solidFill>
              <a:latin typeface="Times New Roman" pitchFamily="18" charset="0"/>
              <a:ea typeface="宋体" charset="-122"/>
              <a:cs typeface="Times New Roman" pitchFamily="18" charset="0"/>
              <a:sym typeface="+mn-ea"/>
            </a:endParaRPr>
          </a:p>
          <a:p>
            <a:pPr marL="1734185" indent="-133985">
              <a:lnSpc>
                <a:spcPct val="100000"/>
              </a:lnSpc>
              <a:spcAft>
                <a:spcPts val="0"/>
              </a:spcAft>
              <a:buNone/>
            </a:pPr>
            <a:endParaRPr lang="en-US" altLang="en-US" sz="1100" b="1" noProof="1" smtClean="0">
              <a:solidFill>
                <a:srgbClr val="0033CC"/>
              </a:solidFill>
              <a:latin typeface="Times New Roman" pitchFamily="18" charset="0"/>
              <a:ea typeface="宋体" charset="-122"/>
              <a:cs typeface="Times New Roman" pitchFamily="18" charset="0"/>
              <a:sym typeface="+mn-ea"/>
            </a:endParaRPr>
          </a:p>
        </p:txBody>
      </p:sp>
      <p:sp>
        <p:nvSpPr>
          <p:cNvPr id="39939" name="页脚占位符 8"/>
          <p:cNvSpPr txBox="1">
            <a:spLocks noGrp="1"/>
          </p:cNvSpPr>
          <p:nvPr/>
        </p:nvSpPr>
        <p:spPr bwMode="auto">
          <a:xfrm>
            <a:off x="3087689" y="5291667"/>
            <a:ext cx="2968625" cy="264583"/>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28007"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17" name="文本框 3"/>
          <p:cNvSpPr txBox="1"/>
          <p:nvPr/>
        </p:nvSpPr>
        <p:spPr>
          <a:xfrm>
            <a:off x="6019060" y="927841"/>
            <a:ext cx="2962275" cy="830997"/>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hangingPunct="0"/>
            <a:r>
              <a:rPr lang="zh-CN" altLang="zh-CN" sz="1600" kern="100" dirty="0" smtClean="0">
                <a:solidFill>
                  <a:srgbClr val="000000"/>
                </a:solidFill>
                <a:ea typeface="宋体"/>
                <a:cs typeface="宋体"/>
              </a:rPr>
              <a:t>无序混乱的环境可能更容易激发人们打破传统，产生新的见解。</a:t>
            </a:r>
            <a:endParaRPr lang="zh-CN" altLang="en-US" sz="1600" dirty="0">
              <a:solidFill>
                <a:srgbClr val="000000"/>
              </a:solidFill>
              <a:latin typeface="宋体" charset="-122"/>
              <a:ea typeface="宋体" charset="-122"/>
            </a:endParaRPr>
          </a:p>
        </p:txBody>
      </p:sp>
      <p:sp>
        <p:nvSpPr>
          <p:cNvPr id="128009" name="文本框 3"/>
          <p:cNvSpPr txBox="1">
            <a:spLocks noChangeArrowheads="1"/>
          </p:cNvSpPr>
          <p:nvPr/>
        </p:nvSpPr>
        <p:spPr bwMode="auto">
          <a:xfrm>
            <a:off x="5934002" y="2003056"/>
            <a:ext cx="3057525" cy="2677656"/>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a:t>
            </a:r>
            <a:r>
              <a:rPr lang="zh-CN" altLang="en-US" sz="1400" b="1" dirty="0" smtClean="0">
                <a:solidFill>
                  <a:srgbClr val="FF0000"/>
                </a:solidFill>
                <a:latin typeface="Times New Roman" pitchFamily="18" charset="0"/>
                <a:cs typeface="Times New Roman" pitchFamily="18" charset="0"/>
              </a:rPr>
              <a:t>：文章的标题</a:t>
            </a:r>
            <a:r>
              <a:rPr lang="en-US" altLang="en-US" sz="1400" b="1" noProof="1" smtClean="0">
                <a:solidFill>
                  <a:srgbClr val="FF0000"/>
                </a:solidFill>
                <a:latin typeface="Times New Roman" pitchFamily="18" charset="0"/>
                <a:cs typeface="Times New Roman" pitchFamily="18" charset="0"/>
                <a:sym typeface="+mn-ea"/>
              </a:rPr>
              <a:t>What a Messy Desk Says About You</a:t>
            </a:r>
            <a:r>
              <a:rPr lang="zh-CN" altLang="en-US" sz="1400" b="1" noProof="1" smtClean="0">
                <a:solidFill>
                  <a:srgbClr val="FF0000"/>
                </a:solidFill>
                <a:latin typeface="Times New Roman" pitchFamily="18" charset="0"/>
                <a:cs typeface="Times New Roman" pitchFamily="18" charset="0"/>
                <a:sym typeface="+mn-ea"/>
              </a:rPr>
              <a:t>，混乱的办公桌说明你是什么样的人，</a:t>
            </a:r>
            <a:r>
              <a:rPr lang="zh-CN" altLang="en-US" sz="1400" b="1" noProof="1" smtClean="0">
                <a:solidFill>
                  <a:srgbClr val="FF0000"/>
                </a:solidFill>
                <a:latin typeface="Times New Roman" pitchFamily="18" charset="0"/>
                <a:cs typeface="Times New Roman" pitchFamily="18" charset="0"/>
                <a:sym typeface="+mn-ea"/>
              </a:rPr>
              <a:t>点明文</a:t>
            </a:r>
            <a:r>
              <a:rPr lang="zh-CN" altLang="en-US" sz="1400" b="1" noProof="1" smtClean="0">
                <a:solidFill>
                  <a:srgbClr val="FF0000"/>
                </a:solidFill>
                <a:latin typeface="Times New Roman" pitchFamily="18" charset="0"/>
                <a:cs typeface="Times New Roman" pitchFamily="18" charset="0"/>
                <a:sym typeface="+mn-ea"/>
              </a:rPr>
              <a:t>章主旨。第一段用</a:t>
            </a:r>
            <a:r>
              <a:rPr lang="en-US" altLang="zh-CN" sz="1400" b="1" noProof="1" smtClean="0">
                <a:solidFill>
                  <a:srgbClr val="FF0000"/>
                </a:solidFill>
                <a:latin typeface="Times New Roman" pitchFamily="18" charset="0"/>
                <a:cs typeface="Times New Roman" pitchFamily="18" charset="0"/>
                <a:sym typeface="+mn-ea"/>
              </a:rPr>
              <a:t>not </a:t>
            </a:r>
            <a:r>
              <a:rPr lang="en-US" altLang="en-US" sz="1400" b="1" noProof="1" smtClean="0">
                <a:solidFill>
                  <a:srgbClr val="FF0000"/>
                </a:solidFill>
                <a:latin typeface="Times New Roman" pitchFamily="18" charset="0"/>
                <a:cs typeface="Times New Roman" pitchFamily="18" charset="0"/>
                <a:sym typeface="+mn-ea"/>
              </a:rPr>
              <a:t>surprisingly</a:t>
            </a:r>
            <a:r>
              <a:rPr lang="zh-CN" altLang="en-US" sz="1400" b="1" noProof="1" smtClean="0">
                <a:solidFill>
                  <a:srgbClr val="FF0000"/>
                </a:solidFill>
                <a:latin typeface="Times New Roman" pitchFamily="18" charset="0"/>
                <a:cs typeface="Times New Roman" pitchFamily="18" charset="0"/>
                <a:sym typeface="+mn-ea"/>
              </a:rPr>
              <a:t>引用一些毫不令人意外的研究发现，在段尾引出文章话题，整洁的办公室。第二段以</a:t>
            </a:r>
            <a:r>
              <a:rPr lang="en-US" altLang="zh-CN" sz="1400" b="1" noProof="1" smtClean="0">
                <a:solidFill>
                  <a:srgbClr val="FF0000"/>
                </a:solidFill>
                <a:latin typeface="Times New Roman" pitchFamily="18" charset="0"/>
                <a:cs typeface="Times New Roman" pitchFamily="18" charset="0"/>
                <a:sym typeface="+mn-ea"/>
              </a:rPr>
              <a:t>What has been less clear </a:t>
            </a:r>
            <a:r>
              <a:rPr lang="zh-CN" altLang="en-US" sz="1400" b="1" noProof="1" smtClean="0">
                <a:solidFill>
                  <a:srgbClr val="FF0000"/>
                </a:solidFill>
                <a:latin typeface="Times New Roman" pitchFamily="18" charset="0"/>
                <a:cs typeface="Times New Roman" pitchFamily="18" charset="0"/>
                <a:sym typeface="+mn-ea"/>
              </a:rPr>
              <a:t>引出有待解决的问题，即整洁的环境能否培养出好习惯。下文通过做实验的方法来找出答案，实验的结果就是文章的说明对象，及第三段的在混乱的环境下工作也有优势。</a:t>
            </a:r>
            <a:endParaRPr lang="zh-CN" altLang="en-US" sz="1400" b="1" noProof="1">
              <a:solidFill>
                <a:srgbClr val="FF0000"/>
              </a:solidFill>
              <a:latin typeface="Times New Roman" pitchFamily="18" charset="0"/>
              <a:cs typeface="Times New Roman" pitchFamily="18" charset="0"/>
              <a:sym typeface="+mn-ea"/>
            </a:endParaRPr>
          </a:p>
        </p:txBody>
      </p:sp>
      <p:sp>
        <p:nvSpPr>
          <p:cNvPr id="11"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海淀二模</a:t>
            </a:r>
            <a:endParaRPr lang="en-US" altLang="zh-CN" b="1"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24875" y="-29398"/>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0964"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29030" name="Rectangle 1"/>
          <p:cNvSpPr>
            <a:spLocks noChangeArrowheads="1"/>
          </p:cNvSpPr>
          <p:nvPr/>
        </p:nvSpPr>
        <p:spPr bwMode="auto">
          <a:xfrm>
            <a:off x="872067" y="438014"/>
            <a:ext cx="5181600" cy="4616648"/>
          </a:xfrm>
          <a:prstGeom prst="rect">
            <a:avLst/>
          </a:prstGeom>
          <a:noFill/>
          <a:ln w="9525">
            <a:noFill/>
            <a:miter lim="800000"/>
            <a:headEnd/>
            <a:tailEnd/>
          </a:ln>
        </p:spPr>
        <p:txBody>
          <a:bodyPr wrap="square" anchor="ctr">
            <a:spAutoFit/>
          </a:bodyPr>
          <a:lstStyle/>
          <a:p>
            <a:pPr indent="200025" algn="just">
              <a:spcAft>
                <a:spcPts val="0"/>
              </a:spcAft>
            </a:pPr>
            <a:r>
              <a:rPr lang="en-US" altLang="zh-CN" sz="1400" kern="100" dirty="0" smtClean="0">
                <a:latin typeface="Times New Roman"/>
                <a:ea typeface="宋体"/>
              </a:rPr>
              <a:t>The results were something of a </a:t>
            </a:r>
            <a:r>
              <a:rPr lang="en-US" altLang="zh-CN" sz="1400" b="1" kern="100" dirty="0" smtClean="0">
                <a:solidFill>
                  <a:srgbClr val="FF0000"/>
                </a:solidFill>
                <a:latin typeface="Times New Roman"/>
                <a:ea typeface="宋体"/>
              </a:rPr>
              <a:t>surprise</a:t>
            </a:r>
            <a:r>
              <a:rPr lang="en-US" altLang="zh-CN" sz="1400" kern="100" dirty="0" smtClean="0">
                <a:latin typeface="Times New Roman"/>
                <a:ea typeface="宋体"/>
              </a:rPr>
              <a:t>, says Dr. </a:t>
            </a:r>
            <a:r>
              <a:rPr lang="en-US" altLang="zh-CN" sz="1400" kern="100" dirty="0" err="1" smtClean="0">
                <a:latin typeface="Times New Roman"/>
                <a:ea typeface="宋体"/>
              </a:rPr>
              <a:t>Vohs</a:t>
            </a:r>
            <a:r>
              <a:rPr lang="en-US" altLang="zh-CN" sz="1400" kern="100" dirty="0" smtClean="0">
                <a:latin typeface="Times New Roman"/>
                <a:ea typeface="宋体"/>
              </a:rPr>
              <a:t>, the leader of the study. </a:t>
            </a:r>
            <a:r>
              <a:rPr lang="en-US" altLang="zh-CN" sz="1400" b="1" kern="100" dirty="0" smtClean="0">
                <a:solidFill>
                  <a:srgbClr val="FF0000"/>
                </a:solidFill>
                <a:latin typeface="Times New Roman"/>
                <a:ea typeface="宋体"/>
              </a:rPr>
              <a:t>Few previous studies found</a:t>
            </a:r>
            <a:r>
              <a:rPr lang="en-US" altLang="zh-CN" sz="1400" kern="100" dirty="0" smtClean="0">
                <a:latin typeface="Times New Roman"/>
                <a:ea typeface="宋体"/>
              </a:rPr>
              <a:t> much virtue in disorder. The broken window theory, proposed decades ago, holds</a:t>
            </a:r>
            <a:r>
              <a:rPr lang="en-US" altLang="zh-CN" sz="1400" kern="100" dirty="0" smtClean="0">
                <a:solidFill>
                  <a:srgbClr val="FF0000"/>
                </a:solidFill>
                <a:latin typeface="Times New Roman"/>
                <a:ea typeface="宋体"/>
              </a:rPr>
              <a:t> </a:t>
            </a:r>
            <a:r>
              <a:rPr lang="en-US" altLang="zh-CN" sz="1400" kern="100" dirty="0" smtClean="0">
                <a:latin typeface="Times New Roman"/>
                <a:ea typeface="宋体"/>
              </a:rPr>
              <a:t>that even slight disorder and neglect can encourage indifference and poor discipline.</a:t>
            </a:r>
            <a:endParaRPr lang="zh-CN" altLang="zh-CN" sz="1400" kern="100" dirty="0" smtClean="0">
              <a:latin typeface="Times New Roman"/>
              <a:ea typeface="宋体"/>
            </a:endParaRPr>
          </a:p>
          <a:p>
            <a:pPr indent="266700" algn="just">
              <a:spcAft>
                <a:spcPts val="0"/>
              </a:spcAft>
            </a:pPr>
            <a:r>
              <a:rPr lang="en-US" altLang="zh-CN" sz="1400" b="1" kern="100" dirty="0" smtClean="0">
                <a:solidFill>
                  <a:srgbClr val="FF0000"/>
                </a:solidFill>
                <a:latin typeface="Times New Roman"/>
                <a:ea typeface="宋体"/>
              </a:rPr>
              <a:t>But</a:t>
            </a:r>
            <a:r>
              <a:rPr lang="en-US" altLang="zh-CN" sz="1400" kern="100" dirty="0" smtClean="0">
                <a:latin typeface="Times New Roman"/>
                <a:ea typeface="宋体"/>
              </a:rPr>
              <a:t> in the study by Dr. </a:t>
            </a:r>
            <a:r>
              <a:rPr lang="en-US" altLang="zh-CN" sz="1400" kern="100" dirty="0" err="1" smtClean="0">
                <a:latin typeface="Times New Roman"/>
                <a:ea typeface="宋体"/>
              </a:rPr>
              <a:t>Vohs</a:t>
            </a:r>
            <a:r>
              <a:rPr lang="en-US" altLang="zh-CN" sz="1400" kern="100" dirty="0" smtClean="0">
                <a:latin typeface="Times New Roman"/>
                <a:ea typeface="宋体"/>
              </a:rPr>
              <a:t>, </a:t>
            </a:r>
            <a:r>
              <a:rPr lang="en-US" altLang="zh-CN" sz="1400" b="1" kern="100" dirty="0" smtClean="0">
                <a:solidFill>
                  <a:srgbClr val="0033CC"/>
                </a:solidFill>
                <a:latin typeface="Times New Roman"/>
                <a:ea typeface="宋体"/>
              </a:rPr>
              <a:t>disordered offices encouraged originality and a search for novelty.</a:t>
            </a:r>
            <a:r>
              <a:rPr lang="en-US" altLang="zh-CN" sz="1400" kern="100" dirty="0" smtClean="0">
                <a:latin typeface="Times New Roman"/>
                <a:ea typeface="宋体"/>
              </a:rPr>
              <a:t> In the final portion of the study, adults were given the choice of adding a health “boost” to their lunchtime smoothie that was labeled either “new” or “classic.” The volunteers in the messy space were far more likely to choose the new one; those in the tidy office generally chose the classic version.</a:t>
            </a:r>
            <a:endParaRPr lang="zh-CN" altLang="zh-CN" sz="1400" kern="100" dirty="0" smtClean="0">
              <a:latin typeface="Times New Roman"/>
              <a:ea typeface="宋体"/>
            </a:endParaRPr>
          </a:p>
          <a:p>
            <a:pPr algn="just">
              <a:spcAft>
                <a:spcPts val="0"/>
              </a:spcAft>
            </a:pPr>
            <a:r>
              <a:rPr lang="en-US" altLang="zh-CN" sz="1400" b="1" kern="100" dirty="0" smtClean="0">
                <a:solidFill>
                  <a:srgbClr val="0033CC"/>
                </a:solidFill>
                <a:latin typeface="Times New Roman"/>
                <a:ea typeface="宋体"/>
              </a:rPr>
              <a:t>    “Disorderly environments seem to inspire breaking free of tradition,” </a:t>
            </a:r>
            <a:r>
              <a:rPr lang="en-US" altLang="zh-CN" sz="1400" kern="100" dirty="0" smtClean="0">
                <a:latin typeface="Times New Roman"/>
                <a:ea typeface="宋体"/>
              </a:rPr>
              <a:t>Dr. </a:t>
            </a:r>
            <a:r>
              <a:rPr lang="en-US" altLang="zh-CN" sz="1400" kern="100" dirty="0" err="1" smtClean="0">
                <a:latin typeface="Times New Roman"/>
                <a:ea typeface="宋体"/>
              </a:rPr>
              <a:t>Vohs</a:t>
            </a:r>
            <a:r>
              <a:rPr lang="en-US" altLang="zh-CN" sz="1400" kern="100" dirty="0" smtClean="0">
                <a:latin typeface="Times New Roman"/>
                <a:ea typeface="宋体"/>
              </a:rPr>
              <a:t> and her co-authors conclude in the study, </a:t>
            </a:r>
            <a:r>
              <a:rPr lang="en-US" altLang="zh-CN" sz="1400" b="1" kern="100" dirty="0" smtClean="0">
                <a:solidFill>
                  <a:srgbClr val="0033CC"/>
                </a:solidFill>
                <a:latin typeface="Times New Roman"/>
                <a:ea typeface="宋体"/>
              </a:rPr>
              <a:t>“which can produce fresh insights.”</a:t>
            </a:r>
            <a:endParaRPr lang="zh-CN" altLang="zh-CN" sz="1400" b="1" kern="100" dirty="0" smtClean="0">
              <a:solidFill>
                <a:srgbClr val="0033CC"/>
              </a:solidFill>
              <a:latin typeface="Times New Roman"/>
              <a:ea typeface="宋体"/>
            </a:endParaRPr>
          </a:p>
          <a:p>
            <a:pPr indent="266700" algn="just">
              <a:spcAft>
                <a:spcPts val="0"/>
              </a:spcAft>
            </a:pPr>
            <a:r>
              <a:rPr lang="en-US" altLang="zh-CN" sz="1400" kern="100" dirty="0" smtClean="0">
                <a:latin typeface="Times New Roman"/>
                <a:ea typeface="宋体"/>
              </a:rPr>
              <a:t>The </a:t>
            </a:r>
            <a:r>
              <a:rPr lang="en-US" altLang="zh-CN" sz="1400" b="1" kern="100" dirty="0" smtClean="0">
                <a:solidFill>
                  <a:srgbClr val="FF0000"/>
                </a:solidFill>
                <a:latin typeface="Times New Roman"/>
                <a:ea typeface="宋体"/>
              </a:rPr>
              <a:t>implications</a:t>
            </a:r>
            <a:r>
              <a:rPr lang="en-US" altLang="zh-CN" sz="1400" kern="100" dirty="0" smtClean="0">
                <a:latin typeface="Times New Roman"/>
                <a:ea typeface="宋体"/>
              </a:rPr>
              <a:t> of these findings are also practical. “My </a:t>
            </a:r>
            <a:r>
              <a:rPr lang="en-US" altLang="zh-CN" sz="1400" b="1" kern="100" dirty="0" smtClean="0">
                <a:solidFill>
                  <a:srgbClr val="FF0000"/>
                </a:solidFill>
                <a:latin typeface="Times New Roman"/>
                <a:ea typeface="宋体"/>
              </a:rPr>
              <a:t>advice</a:t>
            </a:r>
            <a:r>
              <a:rPr lang="en-US" altLang="zh-CN" sz="1400" kern="100" dirty="0" smtClean="0">
                <a:latin typeface="Times New Roman"/>
                <a:ea typeface="宋体"/>
              </a:rPr>
              <a:t> would be, if you need to think outside the box for a future project”, Dr. </a:t>
            </a:r>
            <a:r>
              <a:rPr lang="en-US" altLang="zh-CN" sz="1400" kern="100" dirty="0" err="1" smtClean="0">
                <a:latin typeface="Times New Roman"/>
                <a:ea typeface="宋体"/>
              </a:rPr>
              <a:t>Vohs</a:t>
            </a:r>
            <a:r>
              <a:rPr lang="en-US" altLang="zh-CN" sz="1400" kern="100" dirty="0" smtClean="0">
                <a:latin typeface="Times New Roman"/>
                <a:ea typeface="宋体"/>
              </a:rPr>
              <a:t> says, “then let the clutter rise and free your imagination. But if your primary goal is to eat well or to go to the gym, pick up around your office first. By doing this, the naturally messy can acquire some of the discipline of the conscientious.” </a:t>
            </a:r>
            <a:endParaRPr lang="zh-CN" altLang="zh-CN" sz="1400" kern="100" dirty="0" smtClean="0">
              <a:latin typeface="Times New Roman"/>
              <a:ea typeface="宋体"/>
            </a:endParaRPr>
          </a:p>
          <a:p>
            <a:pPr indent="200025" algn="just">
              <a:spcAft>
                <a:spcPts val="0"/>
              </a:spcAft>
            </a:pPr>
            <a:endParaRPr lang="zh-CN" altLang="zh-CN" sz="1400" kern="100" dirty="0">
              <a:latin typeface="Times New Roman"/>
              <a:ea typeface="宋体"/>
            </a:endParaRPr>
          </a:p>
        </p:txBody>
      </p:sp>
      <p:sp>
        <p:nvSpPr>
          <p:cNvPr id="129031" name="矩形 9"/>
          <p:cNvSpPr>
            <a:spLocks noChangeArrowheads="1"/>
          </p:cNvSpPr>
          <p:nvPr/>
        </p:nvSpPr>
        <p:spPr bwMode="auto">
          <a:xfrm>
            <a:off x="6719889" y="0"/>
            <a:ext cx="1722437"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了解说明过程</a:t>
            </a:r>
            <a:endParaRPr lang="en-US" altLang="zh-CN" sz="2000" b="1">
              <a:ea typeface="微软雅黑" pitchFamily="34" charset="-122"/>
            </a:endParaRPr>
          </a:p>
        </p:txBody>
      </p:sp>
      <p:sp>
        <p:nvSpPr>
          <p:cNvPr id="129032" name="文本框 3"/>
          <p:cNvSpPr txBox="1">
            <a:spLocks noChangeArrowheads="1"/>
          </p:cNvSpPr>
          <p:nvPr/>
        </p:nvSpPr>
        <p:spPr bwMode="auto">
          <a:xfrm>
            <a:off x="6184900" y="2631723"/>
            <a:ext cx="2693988" cy="1169551"/>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a:t>
            </a:r>
            <a:r>
              <a:rPr lang="zh-CN" altLang="en-US" sz="1400" b="1" dirty="0" smtClean="0">
                <a:solidFill>
                  <a:srgbClr val="FF0000"/>
                </a:solidFill>
                <a:latin typeface="Times New Roman" pitchFamily="18" charset="0"/>
                <a:cs typeface="Times New Roman" pitchFamily="18" charset="0"/>
              </a:rPr>
              <a:t>：本文用做实验的方法为有待解决的问题寻找答案，实验结果就是文章的说明对象。文章最后一段介绍该发现的启示以及研究人员的建议。</a:t>
            </a:r>
            <a:endParaRPr lang="zh-CN" altLang="en-US" sz="1400" b="1" dirty="0">
              <a:solidFill>
                <a:srgbClr val="FF0000"/>
              </a:solidFill>
              <a:latin typeface="Times New Roman" pitchFamily="18" charset="0"/>
              <a:cs typeface="Times New Roman" pitchFamily="18" charset="0"/>
            </a:endParaRPr>
          </a:p>
        </p:txBody>
      </p:sp>
      <p:sp>
        <p:nvSpPr>
          <p:cNvPr id="129033" name="文本框 3"/>
          <p:cNvSpPr txBox="1">
            <a:spLocks noChangeArrowheads="1"/>
          </p:cNvSpPr>
          <p:nvPr/>
        </p:nvSpPr>
        <p:spPr bwMode="auto">
          <a:xfrm>
            <a:off x="6149445" y="838437"/>
            <a:ext cx="2808288" cy="1384995"/>
          </a:xfrm>
          <a:prstGeom prst="rect">
            <a:avLst/>
          </a:prstGeom>
          <a:solidFill>
            <a:schemeClr val="bg1"/>
          </a:solidFill>
          <a:ln w="12700" algn="ctr">
            <a:solidFill>
              <a:srgbClr val="4472C4"/>
            </a:solidFill>
            <a:miter lim="800000"/>
            <a:headEnd/>
            <a:tailEnd/>
          </a:ln>
        </p:spPr>
        <p:txBody>
          <a:bodyPr wrap="square">
            <a:spAutoFit/>
          </a:bodyPr>
          <a:lstStyle/>
          <a:p>
            <a:pPr hangingPunct="0"/>
            <a:r>
              <a:rPr lang="en-US" altLang="zh-CN" sz="1400" dirty="0" smtClean="0">
                <a:latin typeface="Times New Roman" pitchFamily="18" charset="0"/>
                <a:cs typeface="Times New Roman" pitchFamily="18" charset="0"/>
              </a:rPr>
              <a:t>Para.2&amp;3:</a:t>
            </a:r>
            <a:r>
              <a:rPr lang="zh-CN" altLang="en-US" sz="1400" dirty="0" smtClean="0">
                <a:latin typeface="Times New Roman" pitchFamily="18" charset="0"/>
                <a:cs typeface="Times New Roman" pitchFamily="18" charset="0"/>
              </a:rPr>
              <a:t>做实验为有待解决的问题寻找答案</a:t>
            </a:r>
            <a:endParaRPr lang="zh-CN" altLang="en-US" sz="1400" dirty="0">
              <a:latin typeface="Times New Roman" pitchFamily="18" charset="0"/>
              <a:cs typeface="Times New Roman" pitchFamily="18" charset="0"/>
            </a:endParaRPr>
          </a:p>
          <a:p>
            <a:pPr hangingPunct="0"/>
            <a:r>
              <a:rPr lang="en-US" altLang="zh-CN" sz="1400" dirty="0" smtClean="0">
                <a:latin typeface="Times New Roman" pitchFamily="18" charset="0"/>
                <a:cs typeface="Times New Roman" pitchFamily="18" charset="0"/>
              </a:rPr>
              <a:t>Para.4:</a:t>
            </a:r>
            <a:r>
              <a:rPr lang="zh-CN" altLang="en-US" sz="1400" dirty="0" smtClean="0">
                <a:latin typeface="Times New Roman" pitchFamily="18" charset="0"/>
                <a:cs typeface="Times New Roman" pitchFamily="18" charset="0"/>
              </a:rPr>
              <a:t> 实验结果不同于以前的研究结果</a:t>
            </a:r>
            <a:endParaRPr lang="zh-CN" altLang="en-US" sz="1400" dirty="0">
              <a:latin typeface="Times New Roman" pitchFamily="18" charset="0"/>
              <a:cs typeface="Times New Roman" pitchFamily="18" charset="0"/>
            </a:endParaRPr>
          </a:p>
          <a:p>
            <a:pPr hangingPunct="0"/>
            <a:r>
              <a:rPr lang="en-US" altLang="zh-CN" sz="1400" dirty="0" smtClean="0">
                <a:latin typeface="Times New Roman" pitchFamily="18" charset="0"/>
                <a:cs typeface="Times New Roman" pitchFamily="18" charset="0"/>
              </a:rPr>
              <a:t>Para.5&amp;6:</a:t>
            </a:r>
            <a:r>
              <a:rPr lang="zh-CN" altLang="en-US" sz="1400" dirty="0" smtClean="0">
                <a:latin typeface="Times New Roman" pitchFamily="18" charset="0"/>
                <a:cs typeface="Times New Roman" pitchFamily="18" charset="0"/>
              </a:rPr>
              <a:t> 本研究的发现</a:t>
            </a:r>
            <a:endParaRPr lang="en-US" altLang="zh-CN" sz="1400" dirty="0" smtClean="0">
              <a:latin typeface="Times New Roman" pitchFamily="18" charset="0"/>
              <a:cs typeface="Times New Roman" pitchFamily="18" charset="0"/>
            </a:endParaRPr>
          </a:p>
          <a:p>
            <a:pPr hangingPunct="0"/>
            <a:r>
              <a:rPr lang="en-US" altLang="zh-CN" sz="1400" dirty="0" smtClean="0">
                <a:latin typeface="Times New Roman" pitchFamily="18" charset="0"/>
                <a:cs typeface="Times New Roman" pitchFamily="18" charset="0"/>
              </a:rPr>
              <a:t>Para.7:</a:t>
            </a:r>
            <a:r>
              <a:rPr lang="zh-CN" altLang="en-US" sz="1400" dirty="0" smtClean="0">
                <a:latin typeface="Times New Roman" pitchFamily="18" charset="0"/>
                <a:cs typeface="Times New Roman" pitchFamily="18" charset="0"/>
              </a:rPr>
              <a:t> 研究带来的启示</a:t>
            </a:r>
            <a:endParaRPr lang="en-US" altLang="zh-CN" sz="1400" dirty="0" smtClean="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41988" name="页脚占位符 8"/>
          <p:cNvSpPr txBox="1">
            <a:spLocks noGrp="1"/>
          </p:cNvSpPr>
          <p:nvPr/>
        </p:nvSpPr>
        <p:spPr bwMode="auto">
          <a:xfrm>
            <a:off x="1" y="5452182"/>
            <a:ext cx="314325" cy="262819"/>
          </a:xfrm>
          <a:prstGeom prst="rect">
            <a:avLst/>
          </a:prstGeom>
          <a:noFill/>
          <a:ln>
            <a:miter lim="800000"/>
            <a:headEnd/>
            <a:tailEnd/>
          </a:ln>
        </p:spPr>
        <p:txBody>
          <a:bodyPr lIns="68580" tIns="34290" rIns="68580" bIns="34290" anchor="ctr">
            <a:normAutofit/>
          </a:bodyPr>
          <a:lstStyle/>
          <a:p>
            <a:pPr algn="ctr" hangingPunct="0">
              <a:defRPr/>
            </a:pPr>
            <a:r>
              <a:rPr lang="en-US" altLang="zh-CN" sz="1200" kern="0">
                <a:solidFill>
                  <a:srgbClr val="898989"/>
                </a:solidFill>
                <a:latin typeface="宋体" charset="-122"/>
                <a:cs typeface="+mj-cs"/>
              </a:rPr>
              <a:t>1</a:t>
            </a:r>
            <a:endParaRPr lang="zh-CN" altLang="en-US" sz="1200" kern="0">
              <a:solidFill>
                <a:srgbClr val="898989"/>
              </a:solidFill>
              <a:latin typeface="宋体" charset="-122"/>
              <a:cs typeface="+mj-cs"/>
            </a:endParaRPr>
          </a:p>
        </p:txBody>
      </p:sp>
      <p:sp>
        <p:nvSpPr>
          <p:cNvPr id="130055"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30056" name="文本框 8"/>
          <p:cNvSpPr txBox="1">
            <a:spLocks noChangeArrowheads="1"/>
          </p:cNvSpPr>
          <p:nvPr/>
        </p:nvSpPr>
        <p:spPr bwMode="auto">
          <a:xfrm>
            <a:off x="0" y="1474611"/>
            <a:ext cx="9144000" cy="830997"/>
          </a:xfrm>
          <a:prstGeom prst="rect">
            <a:avLst/>
          </a:prstGeom>
          <a:solidFill>
            <a:schemeClr val="accent1"/>
          </a:solidFill>
          <a:ln w="12700" algn="ctr">
            <a:solidFill>
              <a:srgbClr val="AE5A21"/>
            </a:solidFill>
            <a:miter lim="800000"/>
            <a:headEnd/>
            <a:tailEnd/>
          </a:ln>
        </p:spPr>
        <p:txBody>
          <a:bodyPr>
            <a:spAutoFit/>
          </a:bodyPr>
          <a:lstStyle/>
          <a:p>
            <a:r>
              <a:rPr lang="en-US" altLang="zh-CN" sz="1600" dirty="0" smtClean="0">
                <a:solidFill>
                  <a:schemeClr val="bg1"/>
                </a:solidFill>
                <a:latin typeface="Times New Roman" pitchFamily="18" charset="0"/>
                <a:cs typeface="Times New Roman" pitchFamily="18" charset="0"/>
              </a:rPr>
              <a:t>43. Which of the following can best explain the </a:t>
            </a:r>
            <a:r>
              <a:rPr lang="en-US" altLang="zh-CN" sz="1600" b="1" dirty="0" smtClean="0">
                <a:solidFill>
                  <a:srgbClr val="FF0000"/>
                </a:solidFill>
                <a:latin typeface="Times New Roman" pitchFamily="18" charset="0"/>
                <a:cs typeface="Times New Roman" pitchFamily="18" charset="0"/>
              </a:rPr>
              <a:t>broken window theory</a:t>
            </a:r>
            <a:r>
              <a:rPr lang="en-US" altLang="zh-CN" sz="1600" dirty="0" smtClean="0">
                <a:solidFill>
                  <a:schemeClr val="bg1"/>
                </a:solidFill>
                <a:latin typeface="Times New Roman" pitchFamily="18" charset="0"/>
                <a:cs typeface="Times New Roman" pitchFamily="18" charset="0"/>
              </a:rPr>
              <a:t>?</a:t>
            </a:r>
            <a:endParaRPr lang="zh-CN" altLang="zh-CN" sz="1600" dirty="0" smtClean="0">
              <a:solidFill>
                <a:schemeClr val="bg1"/>
              </a:solidFill>
              <a:latin typeface="Times New Roman" pitchFamily="18" charset="0"/>
              <a:cs typeface="Times New Roman" pitchFamily="18" charset="0"/>
            </a:endParaRPr>
          </a:p>
          <a:p>
            <a:r>
              <a:rPr lang="en-US" altLang="zh-CN" sz="1600" dirty="0" smtClean="0">
                <a:solidFill>
                  <a:schemeClr val="bg1"/>
                </a:solidFill>
                <a:latin typeface="Times New Roman" pitchFamily="18" charset="0"/>
                <a:cs typeface="Times New Roman" pitchFamily="18" charset="0"/>
              </a:rPr>
              <a:t>A. Chaos begets chaos.                 B. Misfortune may be an actual blessing.</a:t>
            </a:r>
            <a:endParaRPr lang="zh-CN" altLang="zh-CN" sz="1600" dirty="0" smtClean="0">
              <a:solidFill>
                <a:schemeClr val="bg1"/>
              </a:solidFill>
              <a:latin typeface="Times New Roman" pitchFamily="18" charset="0"/>
              <a:cs typeface="Times New Roman" pitchFamily="18" charset="0"/>
            </a:endParaRPr>
          </a:p>
          <a:p>
            <a:r>
              <a:rPr lang="en-US" altLang="zh-CN" sz="1600" dirty="0" smtClean="0">
                <a:solidFill>
                  <a:schemeClr val="bg1"/>
                </a:solidFill>
                <a:latin typeface="Times New Roman" pitchFamily="18" charset="0"/>
                <a:cs typeface="Times New Roman" pitchFamily="18" charset="0"/>
              </a:rPr>
              <a:t>C. Bad news has wings.                D. When a door shuts, a window opens.</a:t>
            </a:r>
            <a:endParaRPr lang="en-US" altLang="zh-CN" sz="1600" dirty="0">
              <a:solidFill>
                <a:schemeClr val="bg1"/>
              </a:solidFill>
              <a:latin typeface="Times New Roman" pitchFamily="18" charset="0"/>
              <a:cs typeface="Times New Roman" pitchFamily="18" charset="0"/>
            </a:endParaRPr>
          </a:p>
        </p:txBody>
      </p:sp>
      <p:sp>
        <p:nvSpPr>
          <p:cNvPr id="130057" name="文本框 6"/>
          <p:cNvSpPr txBox="1">
            <a:spLocks noChangeArrowheads="1"/>
          </p:cNvSpPr>
          <p:nvPr/>
        </p:nvSpPr>
        <p:spPr bwMode="auto">
          <a:xfrm>
            <a:off x="174096" y="2664061"/>
            <a:ext cx="8845550" cy="1815882"/>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a:t>
            </a:r>
            <a:r>
              <a:rPr lang="zh-CN" altLang="en-US" sz="1400" dirty="0" smtClean="0">
                <a:ea typeface="微软雅黑" pitchFamily="34" charset="-122"/>
                <a:sym typeface="+mn-ea"/>
              </a:rPr>
              <a:t>为推断题</a:t>
            </a:r>
            <a:r>
              <a:rPr lang="zh-CN" altLang="en-US" sz="1400" dirty="0">
                <a:ea typeface="微软雅黑" pitchFamily="34" charset="-122"/>
                <a:sym typeface="+mn-ea"/>
              </a:rPr>
              <a:t>。</a:t>
            </a:r>
            <a:r>
              <a:rPr lang="zh-CN" altLang="en-US" sz="1400" dirty="0">
                <a:ea typeface="微软雅黑" pitchFamily="34" charset="-122"/>
              </a:rPr>
              <a:t>根据题</a:t>
            </a:r>
            <a:r>
              <a:rPr lang="zh-CN" altLang="en-US" sz="1400" dirty="0" smtClean="0">
                <a:ea typeface="微软雅黑" pitchFamily="34" charset="-122"/>
              </a:rPr>
              <a:t>干关键词可</a:t>
            </a:r>
            <a:r>
              <a:rPr lang="zh-CN" altLang="en-US" sz="1400" dirty="0">
                <a:ea typeface="微软雅黑" pitchFamily="34" charset="-122"/>
              </a:rPr>
              <a:t>将答</a:t>
            </a:r>
            <a:r>
              <a:rPr lang="zh-CN" altLang="en-US" sz="1400" dirty="0" smtClean="0">
                <a:ea typeface="微软雅黑" pitchFamily="34" charset="-122"/>
              </a:rPr>
              <a:t>案定</a:t>
            </a:r>
            <a:r>
              <a:rPr lang="zh-CN" altLang="en-US" sz="1400" dirty="0">
                <a:ea typeface="微软雅黑" pitchFamily="34" charset="-122"/>
              </a:rPr>
              <a:t>位</a:t>
            </a:r>
            <a:r>
              <a:rPr lang="zh-CN" altLang="en-US" sz="1400" dirty="0" smtClean="0">
                <a:ea typeface="微软雅黑" pitchFamily="34" charset="-122"/>
              </a:rPr>
              <a:t>在第四</a:t>
            </a:r>
            <a:r>
              <a:rPr lang="zh-CN" altLang="en-US" sz="1400" dirty="0" smtClean="0">
                <a:ea typeface="微软雅黑" pitchFamily="34" charset="-122"/>
                <a:sym typeface="+mn-ea"/>
              </a:rPr>
              <a:t>段。根据第四段最后一句</a:t>
            </a:r>
            <a:r>
              <a:rPr lang="en-US" altLang="zh-CN" sz="1400" dirty="0" smtClean="0">
                <a:ea typeface="微软雅黑" pitchFamily="34" charset="-122"/>
                <a:sym typeface="+mn-ea"/>
              </a:rPr>
              <a:t>The broken window theory, proposed decades ago, holds that even slight disorder and neglect can encourage indifference and poor discipline.</a:t>
            </a:r>
            <a:r>
              <a:rPr lang="zh-CN" altLang="en-US" sz="1400" dirty="0" smtClean="0">
                <a:ea typeface="微软雅黑" pitchFamily="34" charset="-122"/>
                <a:sym typeface="+mn-ea"/>
              </a:rPr>
              <a:t>可知，</a:t>
            </a:r>
            <a:r>
              <a:rPr lang="en-US" altLang="zh-CN" sz="1400" dirty="0" smtClean="0">
                <a:ea typeface="微软雅黑" pitchFamily="34" charset="-122"/>
                <a:sym typeface="+mn-ea"/>
              </a:rPr>
              <a:t> “</a:t>
            </a:r>
            <a:r>
              <a:rPr lang="zh-CN" altLang="zh-CN" sz="1400" dirty="0" smtClean="0">
                <a:ea typeface="微软雅黑" pitchFamily="34" charset="-122"/>
                <a:sym typeface="+mn-ea"/>
              </a:rPr>
              <a:t>破窗理论</a:t>
            </a:r>
            <a:r>
              <a:rPr lang="en-US" altLang="zh-CN" sz="1400" dirty="0" smtClean="0">
                <a:ea typeface="微软雅黑" pitchFamily="34" charset="-122"/>
                <a:sym typeface="+mn-ea"/>
              </a:rPr>
              <a:t>”</a:t>
            </a:r>
            <a:r>
              <a:rPr lang="zh-CN" altLang="zh-CN" sz="1400" dirty="0" smtClean="0">
                <a:ea typeface="微软雅黑" pitchFamily="34" charset="-122"/>
                <a:sym typeface="+mn-ea"/>
              </a:rPr>
              <a:t>认为，即使是轻微的混乱和忽视也会助长冷漠和缺乏纪律。</a:t>
            </a:r>
            <a:r>
              <a:rPr lang="zh-CN" altLang="en-US" sz="1400" dirty="0" smtClean="0">
                <a:ea typeface="微软雅黑" pitchFamily="34" charset="-122"/>
                <a:sym typeface="+mn-ea"/>
              </a:rPr>
              <a:t>本题的难点为四个选项的理解，</a:t>
            </a:r>
            <a:r>
              <a:rPr lang="en-US" altLang="zh-CN" sz="1400" dirty="0" smtClean="0">
                <a:ea typeface="微软雅黑" pitchFamily="34" charset="-122"/>
                <a:sym typeface="+mn-ea"/>
              </a:rPr>
              <a:t>A</a:t>
            </a:r>
            <a:r>
              <a:rPr lang="zh-CN" altLang="en-US" sz="1400" dirty="0" smtClean="0">
                <a:ea typeface="微软雅黑" pitchFamily="34" charset="-122"/>
                <a:sym typeface="+mn-ea"/>
              </a:rPr>
              <a:t>选项，混乱引起混乱。</a:t>
            </a:r>
            <a:r>
              <a:rPr lang="en-US" altLang="zh-CN" sz="1400" dirty="0" smtClean="0">
                <a:ea typeface="微软雅黑" pitchFamily="34" charset="-122"/>
                <a:sym typeface="+mn-ea"/>
              </a:rPr>
              <a:t>B</a:t>
            </a:r>
            <a:r>
              <a:rPr lang="zh-CN" altLang="en-US" sz="1400" dirty="0" smtClean="0">
                <a:ea typeface="微软雅黑" pitchFamily="34" charset="-122"/>
                <a:sym typeface="+mn-ea"/>
              </a:rPr>
              <a:t>选项，不幸也许也是好事。（塞翁失马，焉知非福）</a:t>
            </a:r>
            <a:r>
              <a:rPr lang="en-US" altLang="zh-CN" sz="1400" dirty="0" smtClean="0">
                <a:ea typeface="微软雅黑" pitchFamily="34" charset="-122"/>
                <a:sym typeface="+mn-ea"/>
              </a:rPr>
              <a:t>C</a:t>
            </a:r>
            <a:r>
              <a:rPr lang="zh-CN" altLang="en-US" sz="1400" dirty="0" smtClean="0">
                <a:ea typeface="微软雅黑" pitchFamily="34" charset="-122"/>
                <a:sym typeface="+mn-ea"/>
              </a:rPr>
              <a:t>选项，坏消息有翅膀。（坏事传千里）</a:t>
            </a:r>
            <a:r>
              <a:rPr lang="en-US" altLang="zh-CN" sz="1400" dirty="0" smtClean="0">
                <a:ea typeface="微软雅黑" pitchFamily="34" charset="-122"/>
                <a:sym typeface="+mn-ea"/>
              </a:rPr>
              <a:t>D</a:t>
            </a:r>
            <a:r>
              <a:rPr lang="zh-CN" altLang="en-US" sz="1400" dirty="0" smtClean="0">
                <a:ea typeface="微软雅黑" pitchFamily="34" charset="-122"/>
                <a:sym typeface="+mn-ea"/>
              </a:rPr>
              <a:t>选项，当一扇门关闭时，一扇窗户就会打开。（天无绝人之路）只有</a:t>
            </a:r>
            <a:r>
              <a:rPr lang="en-US" altLang="zh-CN" sz="1400" dirty="0" smtClean="0">
                <a:ea typeface="微软雅黑" pitchFamily="34" charset="-122"/>
                <a:sym typeface="+mn-ea"/>
              </a:rPr>
              <a:t>A</a:t>
            </a:r>
            <a:r>
              <a:rPr lang="zh-CN" altLang="en-US" sz="1400" dirty="0" smtClean="0">
                <a:ea typeface="微软雅黑" pitchFamily="34" charset="-122"/>
                <a:sym typeface="+mn-ea"/>
              </a:rPr>
              <a:t>选项符合文意。故正确答案是</a:t>
            </a:r>
            <a:r>
              <a:rPr lang="en-US" altLang="zh-CN" sz="1400" dirty="0" smtClean="0">
                <a:ea typeface="微软雅黑" pitchFamily="34" charset="-122"/>
                <a:sym typeface="+mn-ea"/>
              </a:rPr>
              <a:t>A</a:t>
            </a:r>
            <a:r>
              <a:rPr lang="zh-CN" altLang="en-US" sz="1400" dirty="0" smtClean="0">
                <a:ea typeface="微软雅黑" pitchFamily="34" charset="-122"/>
                <a:sym typeface="+mn-ea"/>
              </a:rPr>
              <a:t>选项。</a:t>
            </a:r>
            <a:endParaRPr lang="en-US" altLang="zh-CN" sz="1400" dirty="0" smtClean="0">
              <a:ea typeface="微软雅黑" pitchFamily="34" charset="-122"/>
              <a:sym typeface="+mn-ea"/>
            </a:endParaRPr>
          </a:p>
          <a:p>
            <a:pPr hangingPunct="0"/>
            <a:endParaRPr lang="en-US" altLang="zh-CN" sz="1400" dirty="0">
              <a:ea typeface="微软雅黑" pitchFamily="34" charset="-122"/>
            </a:endParaRPr>
          </a:p>
          <a:p>
            <a:pPr hangingPunct="0"/>
            <a:endParaRPr lang="en-US" altLang="zh-CN" sz="1400" dirty="0">
              <a:ea typeface="微软雅黑" pitchFamily="34" charset="-122"/>
              <a:sym typeface="+mn-ea"/>
            </a:endParaRPr>
          </a:p>
        </p:txBody>
      </p:sp>
      <p:sp>
        <p:nvSpPr>
          <p:cNvPr id="130058" name="标题 18"/>
          <p:cNvSpPr>
            <a:spLocks/>
          </p:cNvSpPr>
          <p:nvPr/>
        </p:nvSpPr>
        <p:spPr bwMode="auto">
          <a:xfrm>
            <a:off x="1003300" y="737306"/>
            <a:ext cx="8140700" cy="539750"/>
          </a:xfrm>
          <a:prstGeom prst="rect">
            <a:avLst/>
          </a:prstGeom>
          <a:noFill/>
          <a:ln w="9525">
            <a:noFill/>
            <a:miter lim="800000"/>
            <a:headEnd/>
            <a:tailEnd/>
          </a:ln>
        </p:spPr>
        <p:txBody>
          <a:bodyPr lIns="76200" tIns="28575" rIns="57150" bIns="28575" anchor="ctr"/>
          <a:lstStyle/>
          <a:p>
            <a:pPr defTabSz="685800"/>
            <a:r>
              <a:rPr lang="zh-CN" altLang="en-US" sz="2100" dirty="0" smtClean="0">
                <a:solidFill>
                  <a:schemeClr val="tx1"/>
                </a:solidFill>
                <a:ea typeface="微软雅黑" pitchFamily="34" charset="-122"/>
                <a:sym typeface="+mn-ea"/>
              </a:rPr>
              <a:t>推断题</a:t>
            </a:r>
            <a:r>
              <a:rPr lang="en-US" altLang="zh-CN" sz="2100" dirty="0" smtClean="0">
                <a:solidFill>
                  <a:schemeClr val="tx1"/>
                </a:solidFill>
                <a:ea typeface="微软雅黑" pitchFamily="34" charset="-122"/>
                <a:sym typeface="+mn-ea"/>
              </a:rPr>
              <a:t>----</a:t>
            </a:r>
            <a:r>
              <a:rPr lang="zh-CN" altLang="en-US" sz="2100" dirty="0" smtClean="0">
                <a:solidFill>
                  <a:schemeClr val="tx1"/>
                </a:solidFill>
                <a:ea typeface="微软雅黑" pitchFamily="34" charset="-122"/>
                <a:sym typeface="+mn-ea"/>
              </a:rPr>
              <a:t>读懂选项的字面意思，和答案句表达的意思联系起来，反复比对排除，找</a:t>
            </a:r>
            <a:r>
              <a:rPr lang="zh-CN" altLang="en-US" sz="2100" dirty="0">
                <a:solidFill>
                  <a:schemeClr val="tx1"/>
                </a:solidFill>
                <a:ea typeface="微软雅黑" pitchFamily="34" charset="-122"/>
                <a:sym typeface="+mn-ea"/>
              </a:rPr>
              <a:t>出准确答案。</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0"/>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131077" name="页脚占位符 8"/>
          <p:cNvSpPr txBox="1">
            <a:spLocks noGrp="1"/>
          </p:cNvSpPr>
          <p:nvPr/>
        </p:nvSpPr>
        <p:spPr bwMode="auto">
          <a:xfrm>
            <a:off x="1" y="5452182"/>
            <a:ext cx="314325" cy="262819"/>
          </a:xfrm>
          <a:prstGeom prst="rect">
            <a:avLst/>
          </a:prstGeom>
          <a:noFill/>
          <a:ln w="9525">
            <a:noFill/>
            <a:miter lim="800000"/>
            <a:headEnd/>
            <a:tailEnd/>
          </a:ln>
        </p:spPr>
        <p:txBody>
          <a:bodyPr lIns="68580" tIns="34290" rIns="68580" bIns="34290" anchor="ctr"/>
          <a:lstStyle/>
          <a:p>
            <a:pPr algn="ctr" hangingPunct="0"/>
            <a:r>
              <a:rPr lang="en-US" altLang="zh-CN" sz="1200">
                <a:solidFill>
                  <a:srgbClr val="898989"/>
                </a:solidFill>
                <a:latin typeface="宋体" charset="-122"/>
              </a:rPr>
              <a:t>1</a:t>
            </a:r>
            <a:endParaRPr lang="zh-CN" altLang="en-US" sz="1200">
              <a:solidFill>
                <a:srgbClr val="898989"/>
              </a:solidFill>
              <a:latin typeface="宋体" charset="-122"/>
            </a:endParaRPr>
          </a:p>
        </p:txBody>
      </p:sp>
      <p:sp>
        <p:nvSpPr>
          <p:cNvPr id="131079" name="矩形 9"/>
          <p:cNvSpPr>
            <a:spLocks noChangeArrowheads="1"/>
          </p:cNvSpPr>
          <p:nvPr/>
        </p:nvSpPr>
        <p:spPr bwMode="auto">
          <a:xfrm>
            <a:off x="2841625" y="0"/>
            <a:ext cx="3716338" cy="553998"/>
          </a:xfrm>
          <a:prstGeom prst="rect">
            <a:avLst/>
          </a:prstGeom>
          <a:solidFill>
            <a:srgbClr val="FFC000"/>
          </a:solidFill>
          <a:ln w="9525">
            <a:noFill/>
            <a:miter lim="800000"/>
            <a:headEnd/>
            <a:tailEnd/>
          </a:ln>
        </p:spPr>
        <p:txBody>
          <a:bodyPr>
            <a:spAutoFit/>
          </a:bodyPr>
          <a:lstStyle/>
          <a:p>
            <a:pPr hangingPunct="0">
              <a:lnSpc>
                <a:spcPct val="150000"/>
              </a:lnSpc>
            </a:pPr>
            <a:r>
              <a:rPr lang="zh-CN" altLang="en-US" sz="2000" b="1">
                <a:ea typeface="微软雅黑" pitchFamily="34" charset="-122"/>
              </a:rPr>
              <a:t>定位答案段落，找出准确答案</a:t>
            </a:r>
            <a:endParaRPr lang="en-US" altLang="zh-CN" sz="2000" b="1">
              <a:ea typeface="微软雅黑" pitchFamily="34" charset="-122"/>
            </a:endParaRPr>
          </a:p>
        </p:txBody>
      </p:sp>
      <p:sp>
        <p:nvSpPr>
          <p:cNvPr id="131080" name="文本框 8"/>
          <p:cNvSpPr txBox="1">
            <a:spLocks noChangeArrowheads="1"/>
          </p:cNvSpPr>
          <p:nvPr/>
        </p:nvSpPr>
        <p:spPr bwMode="auto">
          <a:xfrm>
            <a:off x="0" y="1474611"/>
            <a:ext cx="9144000" cy="1323439"/>
          </a:xfrm>
          <a:prstGeom prst="rect">
            <a:avLst/>
          </a:prstGeom>
          <a:solidFill>
            <a:schemeClr val="accent1"/>
          </a:solidFill>
          <a:ln w="12700" algn="ctr">
            <a:solidFill>
              <a:srgbClr val="AE5A21"/>
            </a:solidFill>
            <a:miter lim="800000"/>
            <a:headEnd/>
            <a:tailEnd/>
          </a:ln>
        </p:spPr>
        <p:txBody>
          <a:bodyPr>
            <a:spAutoFit/>
          </a:bodyPr>
          <a:lstStyle/>
          <a:p>
            <a:r>
              <a:rPr lang="en-US" altLang="zh-CN" sz="1600" dirty="0" smtClean="0">
                <a:solidFill>
                  <a:schemeClr val="bg1"/>
                </a:solidFill>
                <a:latin typeface="Times New Roman" pitchFamily="18" charset="0"/>
                <a:cs typeface="Times New Roman" pitchFamily="18" charset="0"/>
              </a:rPr>
              <a:t>45. What can we </a:t>
            </a:r>
            <a:r>
              <a:rPr lang="en-US" altLang="zh-CN" sz="1600" b="1" dirty="0" smtClean="0">
                <a:solidFill>
                  <a:srgbClr val="FF0000"/>
                </a:solidFill>
                <a:latin typeface="Times New Roman" pitchFamily="18" charset="0"/>
                <a:cs typeface="Times New Roman" pitchFamily="18" charset="0"/>
              </a:rPr>
              <a:t>conclude from the study results</a:t>
            </a:r>
            <a:r>
              <a:rPr lang="en-US" altLang="zh-CN" sz="1600" dirty="0" smtClean="0">
                <a:solidFill>
                  <a:schemeClr val="bg1"/>
                </a:solidFill>
                <a:latin typeface="Times New Roman" pitchFamily="18" charset="0"/>
                <a:cs typeface="Times New Roman" pitchFamily="18" charset="0"/>
              </a:rPr>
              <a:t>?</a:t>
            </a:r>
            <a:endParaRPr lang="zh-CN" altLang="zh-CN" sz="1600" dirty="0" smtClean="0">
              <a:solidFill>
                <a:schemeClr val="bg1"/>
              </a:solidFill>
              <a:latin typeface="Times New Roman" pitchFamily="18" charset="0"/>
              <a:cs typeface="Times New Roman" pitchFamily="18" charset="0"/>
            </a:endParaRPr>
          </a:p>
          <a:p>
            <a:r>
              <a:rPr lang="en-US" altLang="zh-CN" sz="1600" dirty="0" smtClean="0">
                <a:solidFill>
                  <a:schemeClr val="bg1"/>
                </a:solidFill>
                <a:latin typeface="Times New Roman" pitchFamily="18" charset="0"/>
                <a:cs typeface="Times New Roman" pitchFamily="18" charset="0"/>
              </a:rPr>
              <a:t>A. The naturally neat people tend to be very creative.</a:t>
            </a:r>
            <a:endParaRPr lang="zh-CN" altLang="zh-CN" sz="1600" dirty="0" smtClean="0">
              <a:solidFill>
                <a:schemeClr val="bg1"/>
              </a:solidFill>
              <a:latin typeface="Times New Roman" pitchFamily="18" charset="0"/>
              <a:cs typeface="Times New Roman" pitchFamily="18" charset="0"/>
            </a:endParaRPr>
          </a:p>
          <a:p>
            <a:r>
              <a:rPr lang="en-US" altLang="zh-CN" sz="1600" dirty="0" smtClean="0">
                <a:solidFill>
                  <a:schemeClr val="bg1"/>
                </a:solidFill>
                <a:latin typeface="Times New Roman" pitchFamily="18" charset="0"/>
                <a:cs typeface="Times New Roman" pitchFamily="18" charset="0"/>
              </a:rPr>
              <a:t>B. A messy office will cause quite low working efficiency.</a:t>
            </a:r>
            <a:endParaRPr lang="zh-CN" altLang="zh-CN" sz="1600" dirty="0" smtClean="0">
              <a:solidFill>
                <a:schemeClr val="bg1"/>
              </a:solidFill>
              <a:latin typeface="Times New Roman" pitchFamily="18" charset="0"/>
              <a:cs typeface="Times New Roman" pitchFamily="18" charset="0"/>
            </a:endParaRPr>
          </a:p>
          <a:p>
            <a:r>
              <a:rPr lang="en-US" altLang="zh-CN" sz="1600" dirty="0" smtClean="0">
                <a:solidFill>
                  <a:schemeClr val="bg1"/>
                </a:solidFill>
                <a:latin typeface="Times New Roman" pitchFamily="18" charset="0"/>
                <a:cs typeface="Times New Roman" pitchFamily="18" charset="0"/>
              </a:rPr>
              <a:t>C. Environments can affect people’s way of thinking and behavior.</a:t>
            </a:r>
            <a:endParaRPr lang="zh-CN" altLang="zh-CN" sz="1600" dirty="0" smtClean="0">
              <a:solidFill>
                <a:schemeClr val="bg1"/>
              </a:solidFill>
              <a:latin typeface="Times New Roman" pitchFamily="18" charset="0"/>
              <a:cs typeface="Times New Roman" pitchFamily="18" charset="0"/>
            </a:endParaRPr>
          </a:p>
          <a:p>
            <a:r>
              <a:rPr lang="en-US" altLang="zh-CN" sz="1600" dirty="0" smtClean="0">
                <a:solidFill>
                  <a:schemeClr val="bg1"/>
                </a:solidFill>
                <a:latin typeface="Times New Roman" pitchFamily="18" charset="0"/>
                <a:cs typeface="Times New Roman" pitchFamily="18" charset="0"/>
              </a:rPr>
              <a:t>D. People’s personalities are determined by their working environments.</a:t>
            </a:r>
            <a:endParaRPr lang="zh-CN" altLang="zh-CN" sz="1600" dirty="0">
              <a:solidFill>
                <a:schemeClr val="bg1"/>
              </a:solidFill>
              <a:latin typeface="Times New Roman" pitchFamily="18" charset="0"/>
              <a:cs typeface="Times New Roman" pitchFamily="18" charset="0"/>
            </a:endParaRPr>
          </a:p>
        </p:txBody>
      </p:sp>
      <p:sp>
        <p:nvSpPr>
          <p:cNvPr id="131081" name="文本框 6"/>
          <p:cNvSpPr txBox="1">
            <a:spLocks noChangeArrowheads="1"/>
          </p:cNvSpPr>
          <p:nvPr/>
        </p:nvSpPr>
        <p:spPr bwMode="auto">
          <a:xfrm>
            <a:off x="149225" y="3150306"/>
            <a:ext cx="8845550" cy="954107"/>
          </a:xfrm>
          <a:prstGeom prst="rect">
            <a:avLst/>
          </a:prstGeom>
          <a:noFill/>
          <a:ln w="9525">
            <a:noFill/>
            <a:miter lim="800000"/>
            <a:headEnd/>
            <a:tailEnd/>
          </a:ln>
        </p:spPr>
        <p:txBody>
          <a:bodyPr>
            <a:spAutoFit/>
          </a:bodyPr>
          <a:lstStyle/>
          <a:p>
            <a:pPr hangingPunct="0"/>
            <a:r>
              <a:rPr lang="zh-CN" altLang="en-US" sz="1400" dirty="0">
                <a:ea typeface="微软雅黑" pitchFamily="34" charset="-122"/>
                <a:sym typeface="+mn-ea"/>
              </a:rPr>
              <a:t>解析：本题</a:t>
            </a:r>
            <a:r>
              <a:rPr lang="zh-CN" altLang="en-US" sz="1400" dirty="0" smtClean="0">
                <a:ea typeface="微软雅黑" pitchFamily="34" charset="-122"/>
                <a:sym typeface="+mn-ea"/>
              </a:rPr>
              <a:t>为推断题。根据题干关键词，需要通过研究结果得出结论。根据第六段</a:t>
            </a:r>
            <a:r>
              <a:rPr lang="en-US" altLang="zh-CN" sz="1400" dirty="0" smtClean="0">
                <a:ea typeface="微软雅黑" pitchFamily="34" charset="-122"/>
                <a:sym typeface="+mn-ea"/>
              </a:rPr>
              <a:t>Dr. </a:t>
            </a:r>
            <a:r>
              <a:rPr lang="en-US" altLang="zh-CN" sz="1400" dirty="0" err="1" smtClean="0">
                <a:ea typeface="微软雅黑" pitchFamily="34" charset="-122"/>
                <a:sym typeface="+mn-ea"/>
              </a:rPr>
              <a:t>Vohs</a:t>
            </a:r>
            <a:r>
              <a:rPr lang="en-US" altLang="zh-CN" sz="1400" dirty="0" smtClean="0">
                <a:ea typeface="微软雅黑" pitchFamily="34" charset="-122"/>
                <a:sym typeface="+mn-ea"/>
              </a:rPr>
              <a:t> and her co-authors conclude in the study,</a:t>
            </a:r>
            <a:r>
              <a:rPr lang="zh-CN" altLang="en-US" sz="1400" dirty="0" smtClean="0">
                <a:ea typeface="微软雅黑" pitchFamily="34" charset="-122"/>
                <a:sym typeface="+mn-ea"/>
              </a:rPr>
              <a:t>研究人员得出结论，</a:t>
            </a:r>
            <a:r>
              <a:rPr lang="en-US" altLang="zh-CN" sz="1400" dirty="0" smtClean="0">
                <a:ea typeface="微软雅黑" pitchFamily="34" charset="-122"/>
                <a:sym typeface="+mn-ea"/>
              </a:rPr>
              <a:t> “Disorderly environments seem to inspire breaking free of tradition,” “which can produce fresh insights.”</a:t>
            </a:r>
            <a:r>
              <a:rPr lang="zh-CN" altLang="en-US" sz="1400" dirty="0" smtClean="0">
                <a:ea typeface="微软雅黑" pitchFamily="34" charset="-122"/>
                <a:sym typeface="+mn-ea"/>
              </a:rPr>
              <a:t> </a:t>
            </a:r>
            <a:r>
              <a:rPr lang="zh-CN" altLang="zh-CN" sz="1400" dirty="0" smtClean="0">
                <a:ea typeface="微软雅黑" pitchFamily="34" charset="-122"/>
                <a:sym typeface="+mn-ea"/>
              </a:rPr>
              <a:t>无序的环境似乎激发了人们打破传统，这可以产生新的见解。</a:t>
            </a:r>
            <a:r>
              <a:rPr lang="zh-CN" altLang="en-US" sz="1400" dirty="0" smtClean="0">
                <a:ea typeface="微软雅黑" pitchFamily="34" charset="-122"/>
                <a:sym typeface="+mn-ea"/>
              </a:rPr>
              <a:t>由此可以推断，环境影响人的思维和行为方式。故</a:t>
            </a:r>
            <a:r>
              <a:rPr lang="zh-CN" altLang="en-US" sz="1400" dirty="0">
                <a:ea typeface="微软雅黑" pitchFamily="34" charset="-122"/>
                <a:sym typeface="+mn-ea"/>
              </a:rPr>
              <a:t>正确答案是</a:t>
            </a:r>
            <a:r>
              <a:rPr lang="en-US" altLang="zh-CN" sz="1400" dirty="0">
                <a:ea typeface="微软雅黑" pitchFamily="34" charset="-122"/>
                <a:sym typeface="+mn-ea"/>
              </a:rPr>
              <a:t>C</a:t>
            </a:r>
            <a:r>
              <a:rPr lang="zh-CN" altLang="en-US" sz="1400" dirty="0">
                <a:ea typeface="微软雅黑" pitchFamily="34" charset="-122"/>
                <a:sym typeface="+mn-ea"/>
              </a:rPr>
              <a:t>选项</a:t>
            </a:r>
            <a:r>
              <a:rPr lang="zh-CN" altLang="en-US" sz="1400" dirty="0" smtClean="0">
                <a:ea typeface="微软雅黑" pitchFamily="34" charset="-122"/>
                <a:sym typeface="+mn-ea"/>
              </a:rPr>
              <a:t>。</a:t>
            </a:r>
            <a:endParaRPr lang="zh-CN" altLang="en-US" sz="1400" dirty="0">
              <a:ea typeface="微软雅黑" pitchFamily="34" charset="-122"/>
              <a:sym typeface="+mn-ea"/>
            </a:endParaRPr>
          </a:p>
        </p:txBody>
      </p:sp>
      <p:sp>
        <p:nvSpPr>
          <p:cNvPr id="10" name="标题 18"/>
          <p:cNvSpPr>
            <a:spLocks/>
          </p:cNvSpPr>
          <p:nvPr/>
        </p:nvSpPr>
        <p:spPr bwMode="auto">
          <a:xfrm>
            <a:off x="1003300" y="737306"/>
            <a:ext cx="8140700" cy="539750"/>
          </a:xfrm>
          <a:prstGeom prst="rect">
            <a:avLst/>
          </a:prstGeom>
          <a:noFill/>
          <a:ln w="9525">
            <a:noFill/>
            <a:miter lim="800000"/>
            <a:headEnd/>
            <a:tailEnd/>
          </a:ln>
        </p:spPr>
        <p:txBody>
          <a:bodyPr lIns="76200" tIns="28575" rIns="57150" bIns="28575" anchor="ctr"/>
          <a:lstStyle/>
          <a:p>
            <a:pPr defTabSz="685800"/>
            <a:r>
              <a:rPr lang="zh-CN" altLang="en-US" sz="2100" dirty="0" smtClean="0">
                <a:solidFill>
                  <a:schemeClr val="tx1"/>
                </a:solidFill>
                <a:ea typeface="微软雅黑" pitchFamily="34" charset="-122"/>
                <a:sym typeface="+mn-ea"/>
              </a:rPr>
              <a:t>推断题</a:t>
            </a:r>
            <a:r>
              <a:rPr lang="en-US" altLang="zh-CN" sz="2100" dirty="0" smtClean="0">
                <a:solidFill>
                  <a:schemeClr val="tx1"/>
                </a:solidFill>
                <a:ea typeface="微软雅黑" pitchFamily="34" charset="-122"/>
                <a:sym typeface="+mn-ea"/>
              </a:rPr>
              <a:t>----</a:t>
            </a:r>
            <a:r>
              <a:rPr lang="zh-CN" altLang="en-US" sz="2100" dirty="0" smtClean="0">
                <a:solidFill>
                  <a:schemeClr val="tx1"/>
                </a:solidFill>
                <a:ea typeface="微软雅黑" pitchFamily="34" charset="-122"/>
                <a:sym typeface="+mn-ea"/>
              </a:rPr>
              <a:t>根据题干，理清考点，站在文章整体的角度推断。</a:t>
            </a:r>
            <a:endParaRPr lang="zh-CN" altLang="en-US" sz="2100" dirty="0">
              <a:solidFill>
                <a:schemeClr val="tx1"/>
              </a:solidFill>
              <a:ea typeface="微软雅黑"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2" y="124326"/>
            <a:ext cx="991553" cy="1045633"/>
          </a:xfrm>
          <a:prstGeom prst="rect">
            <a:avLst/>
          </a:prstGeom>
        </p:spPr>
      </p:pic>
      <p:pic>
        <p:nvPicPr>
          <p:cNvPr id="13" name="内容占位符 12"/>
          <p:cNvPicPr>
            <a:picLocks noChangeAspect="1"/>
          </p:cNvPicPr>
          <p:nvPr/>
        </p:nvPicPr>
        <p:blipFill>
          <a:blip r:embed="rId4" cstate="print"/>
          <a:stretch>
            <a:fillRect/>
          </a:stretch>
        </p:blipFill>
        <p:spPr>
          <a:xfrm>
            <a:off x="6187916" y="5088968"/>
            <a:ext cx="2677954"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5451500"/>
            <a:ext cx="314661" cy="2640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291942" y="248280"/>
            <a:ext cx="4972458" cy="564770"/>
          </a:xfrm>
          <a:prstGeom prst="rect">
            <a:avLst/>
          </a:prstGeom>
          <a:noFill/>
          <a:ln w="19050">
            <a:solidFill>
              <a:srgbClr val="FF0000"/>
            </a:solidFill>
          </a:ln>
        </p:spPr>
        <p:txBody>
          <a:bodyPr wrap="square" rtlCol="0">
            <a:spAutoFit/>
          </a:bodyPr>
          <a:lstStyle/>
          <a:p>
            <a:r>
              <a:rPr lang="zh-CN" altLang="en-US" sz="307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六、</a:t>
            </a:r>
            <a:r>
              <a:rPr lang="zh-CN" altLang="en-US" sz="3070" dirty="0">
                <a:ln>
                  <a:solidFill>
                    <a:schemeClr val="tx1"/>
                  </a:solidFill>
                </a:ln>
                <a:latin typeface="宋体" panose="02010600030101010101" pitchFamily="2" charset="-122"/>
                <a:ea typeface="宋体" panose="02010600030101010101" pitchFamily="2" charset="-122"/>
                <a:cs typeface="宋体" panose="02010600030101010101" pitchFamily="2" charset="-122"/>
              </a:rPr>
              <a:t>总</a:t>
            </a:r>
            <a:r>
              <a:rPr lang="zh-CN" altLang="en-US" sz="307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结说明文</a:t>
            </a:r>
            <a:r>
              <a:rPr lang="zh-CN" altLang="en-US" sz="307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解题思路</a:t>
            </a:r>
          </a:p>
        </p:txBody>
      </p:sp>
      <p:sp>
        <p:nvSpPr>
          <p:cNvPr id="6" name="文本框 5"/>
          <p:cNvSpPr txBox="1"/>
          <p:nvPr/>
        </p:nvSpPr>
        <p:spPr>
          <a:xfrm>
            <a:off x="314894" y="1456529"/>
            <a:ext cx="8460257" cy="2751522"/>
          </a:xfrm>
          <a:prstGeom prst="rect">
            <a:avLst/>
          </a:prstGeom>
          <a:noFill/>
          <a:ln w="12700" cmpd="sng">
            <a:solidFill>
              <a:schemeClr val="accent1"/>
            </a:solidFill>
            <a:prstDash val="solid"/>
          </a:ln>
        </p:spPr>
        <p:txBody>
          <a:bodyPr wrap="square" rtlCol="0">
            <a:spAutoFit/>
          </a:bodyPr>
          <a:lstStyle/>
          <a:p>
            <a:pPr marL="457200" indent="-457200">
              <a:buAutoNum type="arabicPeriod"/>
            </a:pPr>
            <a:r>
              <a:rPr lang="zh-CN" altLang="en-US" sz="1920" dirty="0" smtClean="0">
                <a:sym typeface="+mn-ea"/>
              </a:rPr>
              <a:t>运用文章标题、首尾段的关键词、转折词等，准确找到说明对象；</a:t>
            </a:r>
            <a:endParaRPr lang="en-US" altLang="zh-CN" sz="1920" dirty="0" smtClean="0">
              <a:sym typeface="+mn-ea"/>
            </a:endParaRPr>
          </a:p>
          <a:p>
            <a:pPr marL="457200" indent="-457200">
              <a:buAutoNum type="arabicPeriod"/>
            </a:pPr>
            <a:r>
              <a:rPr lang="zh-CN" altLang="en-US" sz="1920" dirty="0" smtClean="0">
                <a:sym typeface="+mn-ea"/>
              </a:rPr>
              <a:t>通过段落的首尾句和一些和说明方法有关的关键词，了解说明过程和篇章结构。对篇章结构的分析不必体现在卷面上，但要做到心中有结构、心中有全文；</a:t>
            </a:r>
            <a:endParaRPr lang="en-US" altLang="zh-CN" sz="1920" dirty="0" smtClean="0">
              <a:sym typeface="+mn-ea"/>
            </a:endParaRPr>
          </a:p>
          <a:p>
            <a:pPr marL="457200" indent="-457200">
              <a:buAutoNum type="arabicPeriod"/>
            </a:pPr>
            <a:r>
              <a:rPr lang="zh-CN" altLang="en-US" sz="1920" dirty="0" smtClean="0">
                <a:sym typeface="+mn-ea"/>
              </a:rPr>
              <a:t>通过题干中的关键词以及文章整体结构，准确定位答案所在段落或句子；</a:t>
            </a:r>
            <a:endParaRPr lang="en-US" altLang="zh-CN" sz="1920" dirty="0" smtClean="0">
              <a:sym typeface="+mn-ea"/>
            </a:endParaRPr>
          </a:p>
          <a:p>
            <a:pPr marL="457200" indent="-457200">
              <a:buAutoNum type="arabicPeriod"/>
            </a:pPr>
            <a:r>
              <a:rPr lang="zh-CN" altLang="en-US" sz="1920" dirty="0" smtClean="0">
                <a:sym typeface="+mn-ea"/>
              </a:rPr>
              <a:t>精读答案句，排除干扰项。要清楚每一个选项正确的原因和错误的原因，确保万无一失；</a:t>
            </a:r>
            <a:endParaRPr lang="en-US" altLang="zh-CN" sz="1920" dirty="0" smtClean="0">
              <a:sym typeface="+mn-ea"/>
            </a:endParaRPr>
          </a:p>
          <a:p>
            <a:pPr marL="457200" indent="-457200">
              <a:buAutoNum type="arabicPeriod"/>
            </a:pPr>
            <a:r>
              <a:rPr lang="zh-CN" altLang="en-US" sz="1920" dirty="0" smtClean="0">
                <a:sym typeface="+mn-ea"/>
              </a:rPr>
              <a:t>遇到长难句时先抓住句子的主语、谓语和宾语，即句子主干，再分析主干以外的从句和短语。</a:t>
            </a:r>
            <a:endParaRPr lang="en-US" altLang="zh-CN" sz="1920" dirty="0" smtClean="0">
              <a:sym typeface="+mn-ea"/>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图片 4" descr="微信图片_20200201171503"/>
          <p:cNvPicPr>
            <a:picLocks noChangeAspect="1"/>
          </p:cNvPicPr>
          <p:nvPr>
            <p:custDataLst>
              <p:tags r:id="rId2"/>
            </p:custDataLst>
          </p:nvPr>
        </p:nvPicPr>
        <p:blipFill>
          <a:blip r:embed="rId4" cstate="print">
            <a:clrChange>
              <a:clrFrom>
                <a:srgbClr val="FFFFFF"/>
              </a:clrFrom>
              <a:clrTo>
                <a:srgbClr val="FFFFFF">
                  <a:alpha val="0"/>
                </a:srgbClr>
              </a:clrTo>
            </a:clrChange>
          </a:blip>
          <a:srcRect/>
          <a:stretch>
            <a:fillRect/>
          </a:stretch>
        </p:blipFill>
        <p:spPr bwMode="auto">
          <a:xfrm>
            <a:off x="3954464" y="881945"/>
            <a:ext cx="1235075" cy="1359959"/>
          </a:xfrm>
          <a:prstGeom prst="rect">
            <a:avLst/>
          </a:prstGeom>
          <a:noFill/>
          <a:ln w="9525">
            <a:noFill/>
            <a:miter lim="800000"/>
            <a:headEnd/>
            <a:tailEnd/>
          </a:ln>
        </p:spPr>
      </p:pic>
      <p:sp>
        <p:nvSpPr>
          <p:cNvPr id="19" name="矩形 18"/>
          <p:cNvSpPr/>
          <p:nvPr/>
        </p:nvSpPr>
        <p:spPr>
          <a:xfrm>
            <a:off x="2376488" y="2622903"/>
            <a:ext cx="4659312" cy="923328"/>
          </a:xfrm>
          <a:prstGeom prst="rect">
            <a:avLst/>
          </a:prstGeom>
        </p:spPr>
        <p:txBody>
          <a:bodyPr lIns="91438" tIns="45719" rIns="91438" bIns="45719">
            <a:spAutoFit/>
          </a:bodyPr>
          <a:lstStyle/>
          <a:p>
            <a:pPr algn="r" fontAlgn="auto" hangingPunct="0">
              <a:spcBef>
                <a:spcPts val="0"/>
              </a:spcBef>
              <a:spcAft>
                <a:spcPts val="0"/>
              </a:spcAft>
              <a:defRPr/>
            </a:pPr>
            <a:r>
              <a:rPr lang="zh-CN" altLang="en-US" sz="5400" b="1" kern="0" spc="300" dirty="0">
                <a:solidFill>
                  <a:srgbClr val="002060"/>
                </a:solidFill>
                <a:latin typeface="微软雅黑" panose="020B0503020204020204" charset="-122"/>
                <a:ea typeface="微软雅黑" panose="020B0503020204020204" charset="-122"/>
                <a:cs typeface="+mj-cs"/>
                <a:sym typeface="Calibri" panose="020F0502020204030204"/>
              </a:rPr>
              <a:t>谢谢您的观看</a:t>
            </a:r>
          </a:p>
        </p:txBody>
      </p:sp>
      <p:sp>
        <p:nvSpPr>
          <p:cNvPr id="7" name="矩形 6"/>
          <p:cNvSpPr/>
          <p:nvPr/>
        </p:nvSpPr>
        <p:spPr>
          <a:xfrm>
            <a:off x="2632075" y="3898195"/>
            <a:ext cx="4205288" cy="507829"/>
          </a:xfrm>
          <a:prstGeom prst="rect">
            <a:avLst/>
          </a:prstGeom>
        </p:spPr>
        <p:txBody>
          <a:bodyPr lIns="91438" tIns="45719" rIns="91438" bIns="45719">
            <a:spAutoFit/>
          </a:bodyPr>
          <a:lstStyle/>
          <a:p>
            <a:pPr fontAlgn="auto" hangingPunct="0">
              <a:lnSpc>
                <a:spcPct val="150000"/>
              </a:lnSpc>
              <a:spcBef>
                <a:spcPts val="0"/>
              </a:spcBef>
              <a:spcAft>
                <a:spcPts val="0"/>
              </a:spcAft>
              <a:defRPr/>
            </a:pPr>
            <a:r>
              <a:rPr lang="zh-CN" altLang="en-US" kern="0" spc="226" dirty="0">
                <a:solidFill>
                  <a:srgbClr val="002060"/>
                </a:solidFill>
                <a:latin typeface="楷体" panose="02010609060101010101" charset="-122"/>
                <a:ea typeface="楷体" panose="02010609060101010101" charset="-122"/>
                <a:cs typeface="+mj-cs"/>
                <a:sym typeface="Calibri" panose="020F0502020204030204"/>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2" y="124326"/>
            <a:ext cx="991553" cy="1045633"/>
          </a:xfrm>
          <a:prstGeom prst="rect">
            <a:avLst/>
          </a:prstGeom>
        </p:spPr>
      </p:pic>
      <p:pic>
        <p:nvPicPr>
          <p:cNvPr id="13" name="内容占位符 12"/>
          <p:cNvPicPr>
            <a:picLocks noChangeAspect="1"/>
          </p:cNvPicPr>
          <p:nvPr/>
        </p:nvPicPr>
        <p:blipFill>
          <a:blip r:embed="rId4" cstate="print"/>
          <a:stretch>
            <a:fillRect/>
          </a:stretch>
        </p:blipFill>
        <p:spPr>
          <a:xfrm>
            <a:off x="6187916" y="5088968"/>
            <a:ext cx="2677954"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5451500"/>
            <a:ext cx="314661" cy="2640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881472" y="526845"/>
            <a:ext cx="3380423"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二</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、说明文</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的文体特点 </a:t>
            </a:r>
          </a:p>
        </p:txBody>
      </p:sp>
      <p:sp>
        <p:nvSpPr>
          <p:cNvPr id="4" name="文本框 3"/>
          <p:cNvSpPr txBox="1"/>
          <p:nvPr/>
        </p:nvSpPr>
        <p:spPr>
          <a:xfrm>
            <a:off x="693896" y="1346347"/>
            <a:ext cx="8046244" cy="2820772"/>
          </a:xfrm>
          <a:prstGeom prst="rect">
            <a:avLst/>
          </a:prstGeom>
          <a:noFill/>
          <a:ln w="12700" cmpd="sng">
            <a:solidFill>
              <a:schemeClr val="accent1"/>
            </a:solidFill>
            <a:prstDash val="solid"/>
          </a:ln>
        </p:spPr>
        <p:txBody>
          <a:bodyPr wrap="square" rtlCol="0">
            <a:spAutoFit/>
          </a:bodyPr>
          <a:lstStyle/>
          <a:p>
            <a:pPr>
              <a:lnSpc>
                <a:spcPct val="130000"/>
              </a:lnSpc>
            </a:pPr>
            <a:r>
              <a:rPr lang="en-US" altLang="zh-CN" dirty="0" smtClean="0"/>
              <a:t>       </a:t>
            </a:r>
            <a:r>
              <a:rPr lang="zh-CN" altLang="en-US" dirty="0" smtClean="0">
                <a:latin typeface="宋体" panose="02010600030101010101" pitchFamily="2" charset="-122"/>
                <a:ea typeface="宋体" panose="02010600030101010101" pitchFamily="2" charset="-122"/>
                <a:cs typeface="宋体" panose="02010600030101010101" pitchFamily="2" charset="-122"/>
              </a:rPr>
              <a:t>说明文属于非文学类文体。信息性强。说明文的目的通常是通过具体说明与解释客观地说明事物或阐明事理。分事物说明文和事理说明文两类。</a:t>
            </a:r>
            <a:endParaRPr lang="en-US" altLang="zh-CN" dirty="0" smtClean="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en-US" altLang="zh-CN" dirty="0" smtClean="0">
                <a:latin typeface="宋体" panose="02010600030101010101" pitchFamily="2" charset="-122"/>
                <a:ea typeface="宋体" panose="02010600030101010101" pitchFamily="2" charset="-122"/>
                <a:cs typeface="宋体" panose="02010600030101010101" pitchFamily="2" charset="-122"/>
              </a:rPr>
              <a:t>    </a:t>
            </a:r>
            <a:r>
              <a:rPr lang="zh-CN" altLang="en-US" dirty="0" smtClean="0">
                <a:latin typeface="宋体" panose="02010600030101010101" pitchFamily="2" charset="-122"/>
                <a:ea typeface="宋体" panose="02010600030101010101" pitchFamily="2" charset="-122"/>
                <a:cs typeface="宋体" panose="02010600030101010101" pitchFamily="2" charset="-122"/>
              </a:rPr>
              <a:t>说明文的说明顺序分时间、空间和逻辑顺序（从现象到本质、从概括到具体、从原因到结果、从特点到用途、从主要到次要、从整体到局部等）。</a:t>
            </a:r>
            <a:endParaRPr lang="en-US" altLang="zh-CN" dirty="0" smtClean="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dirty="0" smtClean="0">
                <a:latin typeface="宋体" panose="02010600030101010101" pitchFamily="2" charset="-122"/>
                <a:ea typeface="宋体" panose="02010600030101010101" pitchFamily="2" charset="-122"/>
                <a:cs typeface="宋体" panose="02010600030101010101" pitchFamily="2" charset="-122"/>
              </a:rPr>
              <a:t>    说明文的三要素包括：说明对象、说明过程和说明结论。说明对象是文章主要说明的问题，也就是文章的主旨。常见的说明方法有举例、列数字、列图表、释义、打比方和引用等。说明结论也就是文章的主旨和写作意图。</a:t>
            </a:r>
            <a:endParaRPr lang="zh-CN" altLang="en-US" dirty="0">
              <a:latin typeface="宋体" panose="02010600030101010101" pitchFamily="2" charset="-122"/>
              <a:ea typeface="宋体" panose="02010600030101010101" pitchFamily="2" charset="-122"/>
              <a:cs typeface="宋体" panose="02010600030101010101" pitchFamily="2" charset="-122"/>
            </a:endParaRPr>
          </a:p>
          <a:p>
            <a:endParaRPr lang="zh-CN" altLang="en-US" sz="1350"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93346" y="124325"/>
            <a:ext cx="991553" cy="1045633"/>
          </a:xfrm>
          <a:prstGeom prst="rect">
            <a:avLst/>
          </a:prstGeom>
        </p:spPr>
      </p:pic>
      <p:pic>
        <p:nvPicPr>
          <p:cNvPr id="13" name="内容占位符 12"/>
          <p:cNvPicPr>
            <a:picLocks noChangeAspect="1"/>
          </p:cNvPicPr>
          <p:nvPr/>
        </p:nvPicPr>
        <p:blipFill>
          <a:blip r:embed="rId4" cstate="print"/>
          <a:stretch>
            <a:fillRect/>
          </a:stretch>
        </p:blipFill>
        <p:spPr>
          <a:xfrm>
            <a:off x="6187916" y="5088967"/>
            <a:ext cx="2677954"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7"/>
            <a:ext cx="2042160" cy="369332"/>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3183731" y="391378"/>
            <a:ext cx="342138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二</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、说明文</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的文体特点 </a:t>
            </a:r>
          </a:p>
        </p:txBody>
      </p:sp>
      <p:sp>
        <p:nvSpPr>
          <p:cNvPr id="4" name="矩形 3"/>
          <p:cNvSpPr/>
          <p:nvPr/>
        </p:nvSpPr>
        <p:spPr>
          <a:xfrm>
            <a:off x="434817" y="3089951"/>
            <a:ext cx="820579" cy="363009"/>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说明文</a:t>
            </a:r>
            <a:endParaRPr lang="zh-CN" altLang="en-US" sz="1400" dirty="0"/>
          </a:p>
        </p:txBody>
      </p:sp>
      <p:sp>
        <p:nvSpPr>
          <p:cNvPr id="5" name="左大括号 4"/>
          <p:cNvSpPr/>
          <p:nvPr/>
        </p:nvSpPr>
        <p:spPr>
          <a:xfrm>
            <a:off x="1427322" y="1828418"/>
            <a:ext cx="108109" cy="2886604"/>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6" name="矩形 5"/>
          <p:cNvSpPr/>
          <p:nvPr/>
        </p:nvSpPr>
        <p:spPr>
          <a:xfrm>
            <a:off x="1535271" y="1787495"/>
            <a:ext cx="822960" cy="324909"/>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分类</a:t>
            </a:r>
            <a:endParaRPr lang="zh-CN" altLang="en-US" sz="1400" dirty="0"/>
          </a:p>
        </p:txBody>
      </p:sp>
      <p:sp>
        <p:nvSpPr>
          <p:cNvPr id="7" name="矩形 6"/>
          <p:cNvSpPr/>
          <p:nvPr/>
        </p:nvSpPr>
        <p:spPr>
          <a:xfrm>
            <a:off x="1526804" y="2850532"/>
            <a:ext cx="996263" cy="3391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文本结构</a:t>
            </a:r>
            <a:endParaRPr lang="zh-CN" altLang="en-US" sz="1400" dirty="0"/>
          </a:p>
        </p:txBody>
      </p:sp>
      <p:sp>
        <p:nvSpPr>
          <p:cNvPr id="15" name="矩形 14"/>
          <p:cNvSpPr/>
          <p:nvPr/>
        </p:nvSpPr>
        <p:spPr>
          <a:xfrm>
            <a:off x="2782360" y="1385706"/>
            <a:ext cx="3128645" cy="46755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1400" dirty="0" smtClean="0"/>
              <a:t>事物：说明对象是具体事物，使读者了解、认识其特征</a:t>
            </a:r>
            <a:endParaRPr lang="zh-CN" altLang="en-US" sz="1400" dirty="0"/>
          </a:p>
        </p:txBody>
      </p:sp>
      <p:sp>
        <p:nvSpPr>
          <p:cNvPr id="16" name="矩形 15"/>
          <p:cNvSpPr/>
          <p:nvPr/>
        </p:nvSpPr>
        <p:spPr>
          <a:xfrm>
            <a:off x="2756960" y="2129838"/>
            <a:ext cx="2244725" cy="466607"/>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1400" dirty="0" smtClean="0"/>
              <a:t>事理：某个抽象事理，使读者明白这个事理</a:t>
            </a:r>
            <a:endParaRPr lang="zh-CN" altLang="en-US" sz="1400" dirty="0"/>
          </a:p>
        </p:txBody>
      </p:sp>
      <p:sp>
        <p:nvSpPr>
          <p:cNvPr id="18" name="矩形 17"/>
          <p:cNvSpPr/>
          <p:nvPr/>
        </p:nvSpPr>
        <p:spPr>
          <a:xfrm>
            <a:off x="2859618" y="2857352"/>
            <a:ext cx="3617383" cy="3391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1400" dirty="0" smtClean="0"/>
              <a:t>总分、分总、总分总、并列式、递进式等</a:t>
            </a:r>
            <a:endParaRPr lang="zh-CN" altLang="en-US" sz="1400" dirty="0"/>
          </a:p>
        </p:txBody>
      </p:sp>
      <p:sp>
        <p:nvSpPr>
          <p:cNvPr id="19" name="矩形 18"/>
          <p:cNvSpPr/>
          <p:nvPr/>
        </p:nvSpPr>
        <p:spPr>
          <a:xfrm>
            <a:off x="2873588" y="4603517"/>
            <a:ext cx="4297680" cy="339372"/>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举例、列数字、列图表、释义、打比方和引用等</a:t>
            </a:r>
            <a:endParaRPr lang="zh-CN" altLang="en-US" sz="1400" dirty="0">
              <a:sym typeface="+mn-ea"/>
            </a:endParaRPr>
          </a:p>
        </p:txBody>
      </p:sp>
      <p:sp>
        <p:nvSpPr>
          <p:cNvPr id="20" name="左大括号 19"/>
          <p:cNvSpPr/>
          <p:nvPr/>
        </p:nvSpPr>
        <p:spPr>
          <a:xfrm rot="10800000" flipH="1">
            <a:off x="2393315" y="1382330"/>
            <a:ext cx="57150" cy="1125009"/>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22" name="直接箭头连接符 21"/>
          <p:cNvCxnSpPr/>
          <p:nvPr/>
        </p:nvCxnSpPr>
        <p:spPr>
          <a:xfrm>
            <a:off x="2543500" y="3029969"/>
            <a:ext cx="324803"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535185" y="4735364"/>
            <a:ext cx="324803"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2440465" y="1613517"/>
            <a:ext cx="324803"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440465" y="2262688"/>
            <a:ext cx="324803"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18335" y="3725421"/>
            <a:ext cx="996263" cy="3391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文本结构</a:t>
            </a:r>
            <a:endParaRPr lang="zh-CN" altLang="en-US" sz="1400" dirty="0"/>
          </a:p>
        </p:txBody>
      </p:sp>
      <p:sp>
        <p:nvSpPr>
          <p:cNvPr id="28" name="左大括号 27"/>
          <p:cNvSpPr/>
          <p:nvPr/>
        </p:nvSpPr>
        <p:spPr>
          <a:xfrm rot="10800000" flipH="1">
            <a:off x="2537248" y="3348478"/>
            <a:ext cx="57150" cy="1125009"/>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9" name="矩形 28"/>
          <p:cNvSpPr/>
          <p:nvPr/>
        </p:nvSpPr>
        <p:spPr>
          <a:xfrm>
            <a:off x="2597150" y="3384166"/>
            <a:ext cx="1026583" cy="3391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1400" dirty="0" smtClean="0"/>
              <a:t>时间顺序</a:t>
            </a:r>
            <a:endParaRPr lang="zh-CN" altLang="en-US" sz="1400" dirty="0"/>
          </a:p>
        </p:txBody>
      </p:sp>
      <p:sp>
        <p:nvSpPr>
          <p:cNvPr id="30" name="矩形 29"/>
          <p:cNvSpPr/>
          <p:nvPr/>
        </p:nvSpPr>
        <p:spPr>
          <a:xfrm>
            <a:off x="2597152" y="3788685"/>
            <a:ext cx="1026583" cy="3391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1400" dirty="0" smtClean="0"/>
              <a:t>空间顺序</a:t>
            </a:r>
            <a:endParaRPr lang="zh-CN" altLang="en-US" sz="1400" dirty="0"/>
          </a:p>
        </p:txBody>
      </p:sp>
      <p:sp>
        <p:nvSpPr>
          <p:cNvPr id="31" name="矩形 30"/>
          <p:cNvSpPr/>
          <p:nvPr/>
        </p:nvSpPr>
        <p:spPr>
          <a:xfrm>
            <a:off x="2597150" y="4183795"/>
            <a:ext cx="1026583" cy="3391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1400" dirty="0" smtClean="0"/>
              <a:t>逻辑顺序</a:t>
            </a:r>
            <a:endParaRPr lang="zh-CN" altLang="en-US" sz="1400" dirty="0"/>
          </a:p>
        </p:txBody>
      </p:sp>
      <p:cxnSp>
        <p:nvCxnSpPr>
          <p:cNvPr id="33" name="直接箭头连接符 32"/>
          <p:cNvCxnSpPr/>
          <p:nvPr/>
        </p:nvCxnSpPr>
        <p:spPr>
          <a:xfrm>
            <a:off x="3627234" y="4347006"/>
            <a:ext cx="324803"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943351" y="4016963"/>
            <a:ext cx="4142316" cy="48721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1400" dirty="0" smtClean="0"/>
              <a:t>从现象到本质、从概括到具体、从原因到结果、从特点到用途、从主要到次要、从整体到局部等</a:t>
            </a:r>
            <a:endParaRPr lang="zh-CN" altLang="en-US" sz="1400" dirty="0"/>
          </a:p>
        </p:txBody>
      </p:sp>
      <p:sp>
        <p:nvSpPr>
          <p:cNvPr id="35" name="矩形 34"/>
          <p:cNvSpPr/>
          <p:nvPr/>
        </p:nvSpPr>
        <p:spPr>
          <a:xfrm>
            <a:off x="1543736" y="4581494"/>
            <a:ext cx="996263" cy="3391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说明方法</a:t>
            </a:r>
            <a:endParaRPr lang="zh-CN" altLang="en-US" sz="14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2" y="124326"/>
            <a:ext cx="991553" cy="1045633"/>
          </a:xfrm>
          <a:prstGeom prst="rect">
            <a:avLst/>
          </a:prstGeom>
        </p:spPr>
      </p:pic>
      <p:pic>
        <p:nvPicPr>
          <p:cNvPr id="13" name="内容占位符 12"/>
          <p:cNvPicPr>
            <a:picLocks noChangeAspect="1"/>
          </p:cNvPicPr>
          <p:nvPr/>
        </p:nvPicPr>
        <p:blipFill>
          <a:blip r:embed="rId4" cstate="print"/>
          <a:stretch>
            <a:fillRect/>
          </a:stretch>
        </p:blipFill>
        <p:spPr>
          <a:xfrm>
            <a:off x="6187916" y="5088968"/>
            <a:ext cx="2677954"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5451500"/>
            <a:ext cx="314661" cy="2640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3026887" y="391378"/>
            <a:ext cx="3380423"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三</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、说明文</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中的易错点 </a:t>
            </a:r>
          </a:p>
        </p:txBody>
      </p:sp>
      <p:sp>
        <p:nvSpPr>
          <p:cNvPr id="4" name="文本框 3"/>
          <p:cNvSpPr txBox="1"/>
          <p:nvPr/>
        </p:nvSpPr>
        <p:spPr>
          <a:xfrm>
            <a:off x="693896" y="1305896"/>
            <a:ext cx="8046244" cy="2031325"/>
          </a:xfrm>
          <a:prstGeom prst="rect">
            <a:avLst/>
          </a:prstGeom>
          <a:noFill/>
          <a:ln w="12700" cmpd="sng">
            <a:solidFill>
              <a:schemeClr val="accent1"/>
            </a:solidFill>
            <a:prstDash val="solid"/>
          </a:ln>
        </p:spPr>
        <p:txBody>
          <a:bodyPr wrap="square" rtlCol="0">
            <a:spAutoFit/>
          </a:bodyPr>
          <a:lstStyle/>
          <a:p>
            <a:r>
              <a:rPr lang="en-US" altLang="zh-CN" dirty="0">
                <a:latin typeface="宋体" panose="02010600030101010101" pitchFamily="2" charset="-122"/>
                <a:ea typeface="宋体" panose="02010600030101010101" pitchFamily="2" charset="-122"/>
                <a:cs typeface="宋体" panose="02010600030101010101" pitchFamily="2" charset="-122"/>
              </a:rPr>
              <a:t>1. </a:t>
            </a:r>
            <a:r>
              <a:rPr lang="zh-CN" altLang="en-US" dirty="0" smtClean="0">
                <a:latin typeface="宋体" panose="02010600030101010101" pitchFamily="2" charset="-122"/>
                <a:ea typeface="宋体" panose="02010600030101010101" pitchFamily="2" charset="-122"/>
                <a:cs typeface="宋体" panose="02010600030101010101" pitchFamily="2" charset="-122"/>
              </a:rPr>
              <a:t>做细节题时，不能反复阅读答案句，或者由于答案句是长难句，不能准确分析句子结构、把握句意。有时急于选出正确的答案，不能运用排除法排除每一个错误选项。</a:t>
            </a:r>
            <a:endParaRPr lang="zh-CN" altLang="en-US" dirty="0">
              <a:latin typeface="宋体" panose="02010600030101010101" pitchFamily="2" charset="-122"/>
              <a:ea typeface="宋体" panose="02010600030101010101" pitchFamily="2" charset="-122"/>
              <a:cs typeface="宋体" panose="02010600030101010101" pitchFamily="2" charset="-122"/>
            </a:endParaRPr>
          </a:p>
          <a:p>
            <a:r>
              <a:rPr lang="zh-CN" altLang="en-US" dirty="0">
                <a:latin typeface="宋体" panose="02010600030101010101" pitchFamily="2" charset="-122"/>
                <a:ea typeface="宋体" panose="02010600030101010101" pitchFamily="2" charset="-122"/>
                <a:cs typeface="宋体" panose="02010600030101010101" pitchFamily="2" charset="-122"/>
              </a:rPr>
              <a:t>       </a:t>
            </a:r>
          </a:p>
          <a:p>
            <a:r>
              <a:rPr lang="en-US" altLang="zh-CN" dirty="0">
                <a:latin typeface="宋体" panose="02010600030101010101" pitchFamily="2" charset="-122"/>
                <a:ea typeface="宋体" panose="02010600030101010101" pitchFamily="2" charset="-122"/>
                <a:cs typeface="宋体" panose="02010600030101010101" pitchFamily="2" charset="-122"/>
              </a:rPr>
              <a:t>2. </a:t>
            </a:r>
            <a:r>
              <a:rPr lang="zh-CN" altLang="en-US" dirty="0">
                <a:latin typeface="宋体" panose="02010600030101010101" pitchFamily="2" charset="-122"/>
                <a:ea typeface="宋体" panose="02010600030101010101" pitchFamily="2" charset="-122"/>
                <a:cs typeface="宋体" panose="02010600030101010101" pitchFamily="2" charset="-122"/>
              </a:rPr>
              <a:t>做推理判断题时</a:t>
            </a:r>
            <a:r>
              <a:rPr lang="zh-CN" altLang="en-US" dirty="0" smtClean="0">
                <a:latin typeface="宋体" panose="02010600030101010101" pitchFamily="2" charset="-122"/>
                <a:ea typeface="宋体" panose="02010600030101010101" pitchFamily="2" charset="-122"/>
                <a:cs typeface="宋体" panose="02010600030101010101" pitchFamily="2" charset="-122"/>
              </a:rPr>
              <a:t>，没有站在文章整体结构的角度全</a:t>
            </a:r>
            <a:r>
              <a:rPr lang="zh-CN" altLang="en-US" dirty="0">
                <a:latin typeface="宋体" panose="02010600030101010101" pitchFamily="2" charset="-122"/>
                <a:ea typeface="宋体" panose="02010600030101010101" pitchFamily="2" charset="-122"/>
                <a:cs typeface="宋体" panose="02010600030101010101" pitchFamily="2" charset="-122"/>
              </a:rPr>
              <a:t>面分析，断章取义</a:t>
            </a:r>
            <a:r>
              <a:rPr lang="zh-CN" altLang="en-US" dirty="0" smtClean="0">
                <a:latin typeface="宋体" panose="02010600030101010101" pitchFamily="2" charset="-122"/>
                <a:ea typeface="宋体" panose="02010600030101010101" pitchFamily="2" charset="-122"/>
                <a:cs typeface="宋体" panose="02010600030101010101" pitchFamily="2" charset="-122"/>
              </a:rPr>
              <a:t>。</a:t>
            </a:r>
            <a:endParaRPr lang="en-US" altLang="zh-CN" dirty="0" smtClean="0">
              <a:latin typeface="宋体" panose="02010600030101010101" pitchFamily="2" charset="-122"/>
              <a:ea typeface="宋体" panose="02010600030101010101" pitchFamily="2" charset="-122"/>
              <a:cs typeface="宋体" panose="02010600030101010101" pitchFamily="2" charset="-122"/>
            </a:endParaRPr>
          </a:p>
          <a:p>
            <a:endParaRPr lang="en-US" altLang="zh-CN" dirty="0" smtClean="0">
              <a:latin typeface="宋体" panose="02010600030101010101" pitchFamily="2" charset="-122"/>
              <a:ea typeface="宋体" panose="02010600030101010101" pitchFamily="2" charset="-122"/>
              <a:cs typeface="宋体" panose="02010600030101010101" pitchFamily="2" charset="-122"/>
            </a:endParaRPr>
          </a:p>
          <a:p>
            <a:r>
              <a:rPr lang="en-US" altLang="zh-CN" dirty="0" smtClean="0">
                <a:latin typeface="宋体" panose="02010600030101010101" pitchFamily="2" charset="-122"/>
                <a:ea typeface="宋体" panose="02010600030101010101" pitchFamily="2" charset="-122"/>
                <a:cs typeface="宋体" panose="02010600030101010101" pitchFamily="2" charset="-122"/>
              </a:rPr>
              <a:t>3. </a:t>
            </a:r>
            <a:r>
              <a:rPr lang="zh-CN" altLang="en-US" dirty="0" smtClean="0">
                <a:latin typeface="宋体" panose="02010600030101010101" pitchFamily="2" charset="-122"/>
                <a:ea typeface="宋体" panose="02010600030101010101" pitchFamily="2" charset="-122"/>
                <a:cs typeface="宋体" panose="02010600030101010101" pitchFamily="2" charset="-122"/>
              </a:rPr>
              <a:t>做主旨题时，凭感觉走，不能通过文章的结构和关键词准确找到说明对象。</a:t>
            </a:r>
            <a:endParaRPr lang="zh-CN" altLang="en-US"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内容占位符 7"/>
          <p:cNvPicPr>
            <a:picLocks noGrp="1" noChangeAspect="1"/>
          </p:cNvPicPr>
          <p:nvPr>
            <p:ph idx="4294967295"/>
          </p:nvPr>
        </p:nvPicPr>
        <p:blipFill>
          <a:blip r:embed="rId3" cstate="print">
            <a:clrChange>
              <a:clrFrom>
                <a:srgbClr val="FFFFFF"/>
              </a:clrFrom>
              <a:clrTo>
                <a:srgbClr val="FFFFFF">
                  <a:alpha val="0"/>
                </a:srgbClr>
              </a:clrTo>
            </a:clrChange>
          </a:blip>
          <a:srcRect/>
          <a:stretch>
            <a:fillRect/>
          </a:stretch>
        </p:blipFill>
        <p:spPr bwMode="auto">
          <a:xfrm rot="20880000">
            <a:off x="0" y="123472"/>
            <a:ext cx="992188" cy="1045987"/>
          </a:xfrm>
        </p:spPr>
      </p:pic>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37892" name="页脚占位符 8"/>
          <p:cNvSpPr>
            <a:spLocks noGrp="1"/>
          </p:cNvSpPr>
          <p:nvPr>
            <p:ph type="ftr" sz="quarter" idx="11"/>
          </p:nvPr>
        </p:nvSpPr>
        <p:spPr bwMode="auto">
          <a:xfrm>
            <a:off x="1" y="5452182"/>
            <a:ext cx="314325" cy="262819"/>
          </a:xfrm>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sp>
        <p:nvSpPr>
          <p:cNvPr id="37894" name="文本框 1"/>
          <p:cNvSpPr txBox="1">
            <a:spLocks noChangeArrowheads="1"/>
          </p:cNvSpPr>
          <p:nvPr/>
        </p:nvSpPr>
        <p:spPr bwMode="auto">
          <a:xfrm>
            <a:off x="997268" y="1578782"/>
            <a:ext cx="9866312" cy="1938992"/>
          </a:xfrm>
          <a:prstGeom prst="rect">
            <a:avLst/>
          </a:prstGeom>
          <a:noFill/>
          <a:ln w="9525">
            <a:noFill/>
            <a:miter lim="800000"/>
            <a:headEnd/>
            <a:tailEnd/>
          </a:ln>
        </p:spPr>
        <p:txBody>
          <a:bodyPr>
            <a:spAutoFit/>
          </a:bodyPr>
          <a:lstStyle/>
          <a:p>
            <a:pPr hangingPunct="0">
              <a:lnSpc>
                <a:spcPct val="150000"/>
              </a:lnSpc>
            </a:pPr>
            <a:r>
              <a:rPr lang="en-US" altLang="zh-CN" sz="2000" dirty="0">
                <a:ea typeface="微软雅黑" pitchFamily="34" charset="-122"/>
              </a:rPr>
              <a:t>1</a:t>
            </a:r>
            <a:r>
              <a:rPr lang="zh-CN" altLang="en-US" sz="2000" dirty="0">
                <a:ea typeface="微软雅黑" pitchFamily="34" charset="-122"/>
              </a:rPr>
              <a:t>、找到说明对象（标题、首尾段、转折词等）</a:t>
            </a:r>
            <a:endParaRPr lang="en-US" altLang="zh-CN" sz="2000" dirty="0">
              <a:ea typeface="微软雅黑" pitchFamily="34" charset="-122"/>
            </a:endParaRPr>
          </a:p>
          <a:p>
            <a:pPr hangingPunct="0">
              <a:lnSpc>
                <a:spcPct val="150000"/>
              </a:lnSpc>
            </a:pPr>
            <a:r>
              <a:rPr lang="en-US" altLang="zh-CN" sz="2000" dirty="0">
                <a:ea typeface="微软雅黑" pitchFamily="34" charset="-122"/>
              </a:rPr>
              <a:t>2</a:t>
            </a:r>
            <a:r>
              <a:rPr lang="zh-CN" altLang="en-US" sz="2000" dirty="0">
                <a:ea typeface="微软雅黑" pitchFamily="34" charset="-122"/>
              </a:rPr>
              <a:t>、了解说明过程（首尾句、关键词等）</a:t>
            </a:r>
            <a:endParaRPr lang="en-US" altLang="zh-CN" sz="2000" dirty="0">
              <a:ea typeface="微软雅黑" pitchFamily="34" charset="-122"/>
            </a:endParaRPr>
          </a:p>
          <a:p>
            <a:pPr hangingPunct="0">
              <a:lnSpc>
                <a:spcPct val="150000"/>
              </a:lnSpc>
            </a:pPr>
            <a:r>
              <a:rPr lang="en-US" altLang="zh-CN" sz="2000" dirty="0">
                <a:ea typeface="微软雅黑" pitchFamily="34" charset="-122"/>
              </a:rPr>
              <a:t>3</a:t>
            </a:r>
            <a:r>
              <a:rPr lang="zh-CN" altLang="en-US" sz="2000" dirty="0">
                <a:ea typeface="微软雅黑" pitchFamily="34" charset="-122"/>
              </a:rPr>
              <a:t>、定位答案段落（题干关键词）</a:t>
            </a:r>
            <a:endParaRPr lang="en-US" altLang="zh-CN" sz="2000" dirty="0">
              <a:ea typeface="微软雅黑" pitchFamily="34" charset="-122"/>
            </a:endParaRPr>
          </a:p>
          <a:p>
            <a:pPr hangingPunct="0">
              <a:lnSpc>
                <a:spcPct val="150000"/>
              </a:lnSpc>
            </a:pPr>
            <a:r>
              <a:rPr lang="en-US" altLang="zh-CN" sz="2000" dirty="0">
                <a:ea typeface="微软雅黑" pitchFamily="34" charset="-122"/>
              </a:rPr>
              <a:t>4</a:t>
            </a:r>
            <a:r>
              <a:rPr lang="zh-CN" altLang="en-US" sz="2000" dirty="0">
                <a:ea typeface="微软雅黑" pitchFamily="34" charset="-122"/>
              </a:rPr>
              <a:t>、找出准确答案（精读答案句、排除干扰项）</a:t>
            </a:r>
            <a:endParaRPr lang="en-US" altLang="zh-CN" sz="2000" dirty="0">
              <a:ea typeface="微软雅黑" pitchFamily="34" charset="-122"/>
            </a:endParaRPr>
          </a:p>
        </p:txBody>
      </p:sp>
      <p:sp>
        <p:nvSpPr>
          <p:cNvPr id="9" name="文本框 2"/>
          <p:cNvSpPr txBox="1"/>
          <p:nvPr/>
        </p:nvSpPr>
        <p:spPr>
          <a:xfrm>
            <a:off x="2695961" y="565551"/>
            <a:ext cx="3957388" cy="46166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四、说明文的阅读策略 </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内容占位符 7"/>
          <p:cNvPicPr>
            <a:picLocks noGrp="1" noChangeAspect="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0" y="0"/>
            <a:ext cx="993775" cy="1044222"/>
          </a:xfrm>
        </p:spPr>
      </p:pic>
      <p:sp>
        <p:nvSpPr>
          <p:cNvPr id="15" name="内容占位符 14"/>
          <p:cNvSpPr>
            <a:spLocks noGrp="1"/>
          </p:cNvSpPr>
          <p:nvPr>
            <p:ph sz="quarter" idx="4"/>
          </p:nvPr>
        </p:nvSpPr>
        <p:spPr>
          <a:xfrm>
            <a:off x="554038" y="606778"/>
            <a:ext cx="4914900" cy="3794126"/>
          </a:xfrm>
        </p:spPr>
        <p:txBody>
          <a:bodyPr wrap="square" numCol="1" anchor="t" anchorCtr="0" compatLnSpc="1">
            <a:prstTxWarp prst="textNoShape">
              <a:avLst/>
            </a:prstTxWarp>
          </a:bodyPr>
          <a:lstStyle/>
          <a:p>
            <a:pPr indent="266700" algn="ctr" fontAlgn="base">
              <a:lnSpc>
                <a:spcPts val="1900"/>
              </a:lnSpc>
              <a:spcBef>
                <a:spcPct val="0"/>
              </a:spcBef>
              <a:spcAft>
                <a:spcPct val="0"/>
              </a:spcAft>
              <a:buFont typeface="Arial" charset="0"/>
              <a:buNone/>
              <a:defRPr/>
            </a:pPr>
            <a:r>
              <a:rPr lang="en-US" altLang="zh-CN" sz="1800" b="1" smtClean="0">
                <a:solidFill>
                  <a:srgbClr val="FF0000"/>
                </a:solidFill>
                <a:latin typeface="Times New Roman" pitchFamily="18" charset="0"/>
                <a:ea typeface="宋体" charset="-122"/>
                <a:cs typeface="Times New Roman" pitchFamily="18" charset="0"/>
              </a:rPr>
              <a:t>Training the brain</a:t>
            </a:r>
          </a:p>
          <a:p>
            <a:pPr indent="266700" algn="ctr" fontAlgn="base">
              <a:lnSpc>
                <a:spcPts val="1900"/>
              </a:lnSpc>
              <a:spcBef>
                <a:spcPct val="0"/>
              </a:spcBef>
              <a:spcAft>
                <a:spcPct val="0"/>
              </a:spcAft>
              <a:buFont typeface="Arial" charset="0"/>
              <a:buNone/>
              <a:defRPr/>
            </a:pPr>
            <a:endParaRPr lang="en-US" altLang="zh-CN" sz="1800" b="1" smtClean="0">
              <a:solidFill>
                <a:srgbClr val="404040"/>
              </a:solidFill>
              <a:latin typeface="Times New Roman" pitchFamily="18" charset="0"/>
              <a:ea typeface="宋体" charset="-122"/>
              <a:cs typeface="Times New Roman" pitchFamily="18" charset="0"/>
            </a:endParaRPr>
          </a:p>
          <a:p>
            <a:pPr indent="266700" algn="just" fontAlgn="base">
              <a:lnSpc>
                <a:spcPts val="1900"/>
              </a:lnSpc>
              <a:spcBef>
                <a:spcPct val="0"/>
              </a:spcBef>
              <a:spcAft>
                <a:spcPct val="0"/>
              </a:spcAft>
              <a:buFont typeface="Arial" charset="0"/>
              <a:buNone/>
              <a:defRPr/>
            </a:pPr>
            <a:r>
              <a:rPr lang="en-US" altLang="zh-CN" sz="1800" smtClean="0">
                <a:solidFill>
                  <a:srgbClr val="404040"/>
                </a:solidFill>
                <a:latin typeface="Times New Roman" pitchFamily="18" charset="0"/>
                <a:ea typeface="宋体" charset="-122"/>
                <a:cs typeface="Times New Roman" pitchFamily="18" charset="0"/>
              </a:rPr>
              <a:t>People who can accomplish unbelievable tasks, such as memorizing thousands of random numbers in under an hour, </a:t>
            </a:r>
            <a:r>
              <a:rPr lang="en-US" altLang="zh-CN" sz="1800" b="1" smtClean="0">
                <a:solidFill>
                  <a:srgbClr val="FF0000"/>
                </a:solidFill>
                <a:latin typeface="Times New Roman" pitchFamily="18" charset="0"/>
                <a:ea typeface="宋体" charset="-122"/>
                <a:cs typeface="Times New Roman" pitchFamily="18" charset="0"/>
              </a:rPr>
              <a:t>state</a:t>
            </a:r>
            <a:r>
              <a:rPr lang="en-US" altLang="zh-CN" sz="1800" smtClean="0">
                <a:solidFill>
                  <a:srgbClr val="404040"/>
                </a:solidFill>
                <a:latin typeface="Times New Roman" pitchFamily="18" charset="0"/>
                <a:ea typeface="宋体" charset="-122"/>
                <a:cs typeface="Times New Roman" pitchFamily="18" charset="0"/>
              </a:rPr>
              <a:t> that </a:t>
            </a:r>
            <a:r>
              <a:rPr lang="en-US" altLang="zh-CN" sz="1800" b="1" smtClean="0">
                <a:solidFill>
                  <a:srgbClr val="0033CC"/>
                </a:solidFill>
                <a:latin typeface="Times New Roman" pitchFamily="18" charset="0"/>
                <a:ea typeface="宋体" charset="-122"/>
                <a:cs typeface="Times New Roman" pitchFamily="18" charset="0"/>
              </a:rPr>
              <a:t>they just have normal brains</a:t>
            </a:r>
            <a:r>
              <a:rPr lang="en-US" altLang="zh-CN" sz="1800" b="1" smtClean="0">
                <a:solidFill>
                  <a:srgbClr val="404040"/>
                </a:solidFill>
                <a:latin typeface="Times New Roman" pitchFamily="18" charset="0"/>
                <a:ea typeface="宋体" charset="-122"/>
                <a:cs typeface="Times New Roman" pitchFamily="18" charset="0"/>
              </a:rPr>
              <a:t>. </a:t>
            </a:r>
            <a:r>
              <a:rPr lang="en-US" altLang="zh-CN" sz="1800" smtClean="0">
                <a:solidFill>
                  <a:srgbClr val="404040"/>
                </a:solidFill>
                <a:latin typeface="Times New Roman" pitchFamily="18" charset="0"/>
                <a:ea typeface="宋体" charset="-122"/>
                <a:cs typeface="Times New Roman" pitchFamily="18" charset="0"/>
              </a:rPr>
              <a:t>Some memory superstars compete in Olympic-like World Memory Championships. These mental athletes, or MAs for short, can memorize names of dozens of strangers in a few minutes or any poem handed them. Ed Cooke, a 24-year-old MA, </a:t>
            </a:r>
            <a:r>
              <a:rPr lang="en-US" altLang="zh-CN" sz="1800" b="1" smtClean="0">
                <a:solidFill>
                  <a:srgbClr val="FF0000"/>
                </a:solidFill>
                <a:latin typeface="Times New Roman" pitchFamily="18" charset="0"/>
                <a:ea typeface="宋体" charset="-122"/>
                <a:cs typeface="Times New Roman" pitchFamily="18" charset="0"/>
              </a:rPr>
              <a:t>explains</a:t>
            </a:r>
            <a:r>
              <a:rPr lang="en-US" altLang="zh-CN" sz="1800" b="1" smtClean="0">
                <a:solidFill>
                  <a:srgbClr val="0033CC"/>
                </a:solidFill>
                <a:latin typeface="Times New Roman" pitchFamily="18" charset="0"/>
                <a:ea typeface="宋体" charset="-122"/>
                <a:cs typeface="Times New Roman" pitchFamily="18" charset="0"/>
              </a:rPr>
              <a:t> they see themselves as participants rescuing the long-lost art of memory training. These techniques existed not to recall useless information, but to cut into the brain basic text and ideas.</a:t>
            </a:r>
          </a:p>
          <a:p>
            <a:pPr indent="266700" algn="just" fontAlgn="base">
              <a:spcBef>
                <a:spcPct val="0"/>
              </a:spcBef>
              <a:buFont typeface="Arial" charset="0"/>
              <a:buChar char="•"/>
              <a:defRPr/>
            </a:pPr>
            <a:endParaRPr lang="en-US" sz="1800" smtClean="0">
              <a:solidFill>
                <a:srgbClr val="404040"/>
              </a:solidFill>
              <a:latin typeface="Times New Roman" pitchFamily="18" charset="0"/>
              <a:ea typeface="宋体" charset="-122"/>
              <a:cs typeface="Times New Roman" pitchFamily="18" charset="0"/>
            </a:endParaRPr>
          </a:p>
        </p:txBody>
      </p:sp>
      <p:sp>
        <p:nvSpPr>
          <p:cNvPr id="39939" name="页脚占位符 8"/>
          <p:cNvSpPr>
            <a:spLocks noGrp="1"/>
          </p:cNvSpPr>
          <p:nvPr>
            <p:ph type="ftr" sz="quarter" idx="11"/>
          </p:nvPr>
        </p:nvSpPr>
        <p:spPr bwMode="auto">
          <a:ln>
            <a:miter lim="800000"/>
            <a:headEnd/>
            <a:tailEnd/>
          </a:ln>
        </p:spPr>
        <p:txBody>
          <a:bodyPr>
            <a:normAutofit/>
          </a:bodyPr>
          <a:lstStyle/>
          <a:p>
            <a:pPr fontAlgn="base">
              <a:spcBef>
                <a:spcPct val="0"/>
              </a:spcBef>
              <a:spcAft>
                <a:spcPct val="0"/>
              </a:spcAft>
              <a:defRPr/>
            </a:pPr>
            <a:r>
              <a:rPr lang="en-US" altLang="zh-CN" sz="1200" smtClean="0">
                <a:solidFill>
                  <a:srgbClr val="898989"/>
                </a:solidFill>
                <a:latin typeface="宋体" charset="-122"/>
                <a:ea typeface="宋体" charset="-122"/>
                <a:sym typeface="Calibri" pitchFamily="34" charset="0"/>
              </a:rPr>
              <a:t>1</a:t>
            </a:r>
            <a:endParaRPr lang="zh-CN" altLang="en-US" sz="1200" smtClean="0">
              <a:solidFill>
                <a:srgbClr val="898989"/>
              </a:solidFill>
              <a:latin typeface="宋体" charset="-122"/>
              <a:ea typeface="宋体" charset="-122"/>
              <a:sym typeface="Calibri" pitchFamily="34" charset="0"/>
            </a:endParaRPr>
          </a:p>
        </p:txBody>
      </p:sp>
      <p:pic>
        <p:nvPicPr>
          <p:cNvPr id="13" name="内容占位符 12"/>
          <p:cNvPicPr>
            <a:picLocks noChangeAspect="1"/>
          </p:cNvPicPr>
          <p:nvPr/>
        </p:nvPicPr>
        <p:blipFill>
          <a:blip r:embed="rId4" cstate="print"/>
          <a:stretch>
            <a:fillRect/>
          </a:stretch>
        </p:blipFill>
        <p:spPr>
          <a:xfrm>
            <a:off x="6188076" y="5088820"/>
            <a:ext cx="2678113" cy="37041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5088969"/>
            <a:ext cx="2042160" cy="346247"/>
          </a:xfrm>
          <a:prstGeom prst="rect">
            <a:avLst/>
          </a:prstGeom>
          <a:noFill/>
        </p:spPr>
        <p:txBody>
          <a:bodyPr lIns="68579" tIns="34289" rIns="68579" bIns="34289">
            <a:spAutoFit/>
            <a:scene3d>
              <a:camera prst="orthographicFront"/>
              <a:lightRig rig="threePt" dir="t"/>
            </a:scene3d>
          </a:bodyPr>
          <a:lstStyle/>
          <a:p>
            <a:pPr defTabSz="685800" fontAlgn="auto">
              <a:spcBef>
                <a:spcPts val="0"/>
              </a:spcBef>
              <a:spcAft>
                <a:spcPts val="0"/>
              </a:spcAft>
              <a:defRPr/>
            </a:pPr>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sym typeface="Calibri" panose="020F0502020204030204"/>
              </a:rPr>
              <a:t>高三英语复习系列</a:t>
            </a:r>
          </a:p>
        </p:txBody>
      </p:sp>
      <p:sp>
        <p:nvSpPr>
          <p:cNvPr id="39942" name="矩形 15"/>
          <p:cNvSpPr>
            <a:spLocks noChangeArrowheads="1"/>
          </p:cNvSpPr>
          <p:nvPr/>
        </p:nvSpPr>
        <p:spPr bwMode="auto">
          <a:xfrm>
            <a:off x="6491289" y="1"/>
            <a:ext cx="1722437" cy="553861"/>
          </a:xfrm>
          <a:prstGeom prst="rect">
            <a:avLst/>
          </a:prstGeom>
          <a:solidFill>
            <a:srgbClr val="FFC000"/>
          </a:solidFill>
          <a:ln w="9525">
            <a:noFill/>
            <a:miter lim="800000"/>
            <a:headEnd/>
            <a:tailEnd/>
          </a:ln>
        </p:spPr>
        <p:txBody>
          <a:bodyPr wrap="none">
            <a:spAutoFit/>
          </a:bodyPr>
          <a:lstStyle/>
          <a:p>
            <a:pPr hangingPunct="0">
              <a:lnSpc>
                <a:spcPct val="150000"/>
              </a:lnSpc>
            </a:pPr>
            <a:r>
              <a:rPr lang="zh-CN" altLang="en-US" sz="2000" b="1">
                <a:ea typeface="微软雅黑" pitchFamily="34" charset="-122"/>
              </a:rPr>
              <a:t>找到说明对象</a:t>
            </a:r>
            <a:endParaRPr lang="en-US" altLang="zh-CN" sz="2000" b="1">
              <a:ea typeface="微软雅黑" pitchFamily="34" charset="-122"/>
            </a:endParaRPr>
          </a:p>
        </p:txBody>
      </p:sp>
      <p:sp>
        <p:nvSpPr>
          <p:cNvPr id="17" name="文本框 3"/>
          <p:cNvSpPr txBox="1"/>
          <p:nvPr/>
        </p:nvSpPr>
        <p:spPr>
          <a:xfrm>
            <a:off x="5859464" y="1240015"/>
            <a:ext cx="2962275" cy="1323439"/>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hangingPunct="0">
              <a:spcBef>
                <a:spcPts val="0"/>
              </a:spcBef>
              <a:spcAft>
                <a:spcPts val="0"/>
              </a:spcAft>
              <a:defRPr/>
            </a:pPr>
            <a:r>
              <a:rPr lang="zh-CN" altLang="en-US" sz="2000" kern="0" dirty="0">
                <a:latin typeface="宋体" panose="02010600030101010101" pitchFamily="2" charset="-122"/>
                <a:ea typeface="宋体" panose="02010600030101010101" pitchFamily="2" charset="-122"/>
                <a:cs typeface="宋体" panose="02010600030101010101" pitchFamily="2" charset="-122"/>
                <a:sym typeface="Calibri" panose="020F0502020204030204"/>
              </a:rPr>
              <a:t>记忆高手的大脑与常人无异，只不过在记忆的过程中运用了特定的技巧。</a:t>
            </a:r>
          </a:p>
        </p:txBody>
      </p:sp>
      <p:sp>
        <p:nvSpPr>
          <p:cNvPr id="39944" name="文本框 3"/>
          <p:cNvSpPr txBox="1">
            <a:spLocks noChangeArrowheads="1"/>
          </p:cNvSpPr>
          <p:nvPr/>
        </p:nvSpPr>
        <p:spPr bwMode="auto">
          <a:xfrm>
            <a:off x="5878514" y="3039182"/>
            <a:ext cx="2935287" cy="1600438"/>
          </a:xfrm>
          <a:prstGeom prst="rect">
            <a:avLst/>
          </a:prstGeom>
          <a:noFill/>
          <a:ln w="12700">
            <a:noFill/>
            <a:miter lim="800000"/>
            <a:headEnd/>
            <a:tailEnd/>
          </a:ln>
        </p:spPr>
        <p:txBody>
          <a:bodyPr>
            <a:spAutoFit/>
          </a:bodyPr>
          <a:lstStyle/>
          <a:p>
            <a:pPr hangingPunct="0"/>
            <a:r>
              <a:rPr lang="zh-CN" altLang="en-US" sz="1400" b="1" dirty="0">
                <a:solidFill>
                  <a:srgbClr val="FF0000"/>
                </a:solidFill>
                <a:latin typeface="Times New Roman" pitchFamily="18" charset="0"/>
                <a:cs typeface="Times New Roman" pitchFamily="18" charset="0"/>
              </a:rPr>
              <a:t>阅读技巧：结合标题</a:t>
            </a:r>
            <a:r>
              <a:rPr lang="en-US" altLang="zh-CN" sz="1400" b="1" dirty="0">
                <a:solidFill>
                  <a:srgbClr val="FF0000"/>
                </a:solidFill>
                <a:latin typeface="Times New Roman" pitchFamily="18" charset="0"/>
                <a:cs typeface="Times New Roman" pitchFamily="18" charset="0"/>
              </a:rPr>
              <a:t>Training the brain</a:t>
            </a:r>
            <a:r>
              <a:rPr lang="zh-CN" altLang="en-US" sz="1400" b="1" dirty="0">
                <a:solidFill>
                  <a:srgbClr val="FF0000"/>
                </a:solidFill>
                <a:latin typeface="Times New Roman" pitchFamily="18" charset="0"/>
                <a:cs typeface="Times New Roman" pitchFamily="18" charset="0"/>
              </a:rPr>
              <a:t>可知大脑是可以训练的。首段中</a:t>
            </a:r>
            <a:r>
              <a:rPr lang="en-US" altLang="zh-CN" sz="1400" b="1" dirty="0">
                <a:solidFill>
                  <a:srgbClr val="FF0000"/>
                </a:solidFill>
                <a:latin typeface="Times New Roman" pitchFamily="18" charset="0"/>
                <a:cs typeface="Times New Roman" pitchFamily="18" charset="0"/>
              </a:rPr>
              <a:t>state</a:t>
            </a:r>
            <a:r>
              <a:rPr lang="zh-CN" altLang="en-US" sz="1400" b="1" dirty="0">
                <a:solidFill>
                  <a:srgbClr val="FF0000"/>
                </a:solidFill>
                <a:latin typeface="Times New Roman" pitchFamily="18" charset="0"/>
                <a:cs typeface="Times New Roman" pitchFamily="18" charset="0"/>
              </a:rPr>
              <a:t>和</a:t>
            </a:r>
            <a:r>
              <a:rPr lang="en-US" altLang="zh-CN" sz="1400" b="1" dirty="0">
                <a:solidFill>
                  <a:srgbClr val="FF0000"/>
                </a:solidFill>
                <a:latin typeface="Times New Roman" pitchFamily="18" charset="0"/>
                <a:cs typeface="Times New Roman" pitchFamily="18" charset="0"/>
              </a:rPr>
              <a:t>explain</a:t>
            </a:r>
            <a:r>
              <a:rPr lang="zh-CN" altLang="en-US" sz="1400" b="1" dirty="0">
                <a:solidFill>
                  <a:srgbClr val="FF0000"/>
                </a:solidFill>
                <a:latin typeface="Times New Roman" pitchFamily="18" charset="0"/>
                <a:cs typeface="Times New Roman" pitchFamily="18" charset="0"/>
              </a:rPr>
              <a:t>用记忆高手自己的观点来引出说明对象。下一段开篇用</a:t>
            </a:r>
            <a:r>
              <a:rPr lang="en-US" altLang="zh-CN" sz="1400" b="1" dirty="0">
                <a:solidFill>
                  <a:srgbClr val="FF0000"/>
                </a:solidFill>
                <a:latin typeface="Times New Roman" pitchFamily="18" charset="0"/>
                <a:cs typeface="Times New Roman" pitchFamily="18" charset="0"/>
              </a:rPr>
              <a:t>study</a:t>
            </a:r>
            <a:r>
              <a:rPr lang="zh-CN" altLang="en-US" sz="1400" b="1" dirty="0">
                <a:solidFill>
                  <a:srgbClr val="FF0000"/>
                </a:solidFill>
                <a:latin typeface="Times New Roman" pitchFamily="18" charset="0"/>
                <a:cs typeface="Times New Roman" pitchFamily="18" charset="0"/>
              </a:rPr>
              <a:t>开始进一步说明，再次印证第一段所提及的记忆高手的想法就是文章的说明对象。</a:t>
            </a:r>
          </a:p>
        </p:txBody>
      </p:sp>
      <p:sp>
        <p:nvSpPr>
          <p:cNvPr id="10" name="Text Box 9"/>
          <p:cNvSpPr txBox="1">
            <a:spLocks noChangeArrowheads="1"/>
          </p:cNvSpPr>
          <p:nvPr/>
        </p:nvSpPr>
        <p:spPr bwMode="auto">
          <a:xfrm>
            <a:off x="1111779" y="75262"/>
            <a:ext cx="5001153" cy="369332"/>
          </a:xfrm>
          <a:prstGeom prst="rect">
            <a:avLst/>
          </a:prstGeom>
          <a:noFill/>
          <a:ln w="28575">
            <a:solidFill>
              <a:srgbClr val="FF0000"/>
            </a:solidFill>
            <a:miter lim="800000"/>
            <a:headEnd/>
            <a:tailEnd/>
          </a:ln>
        </p:spPr>
        <p:txBody>
          <a:bodyPr wrap="square">
            <a:spAutoFit/>
          </a:bodyPr>
          <a:lstStyle/>
          <a:p>
            <a:pPr algn="ctr">
              <a:spcBef>
                <a:spcPct val="50000"/>
              </a:spcBef>
            </a:pPr>
            <a:r>
              <a:rPr lang="zh-CN" altLang="en-US" b="1" dirty="0" smtClean="0"/>
              <a:t>五、说</a:t>
            </a:r>
            <a:r>
              <a:rPr lang="zh-CN" altLang="en-US" b="1" dirty="0"/>
              <a:t>明文试题解析典型例</a:t>
            </a:r>
            <a:r>
              <a:rPr lang="zh-CN" altLang="en-US" b="1" dirty="0" smtClean="0"/>
              <a:t>题</a:t>
            </a:r>
            <a:r>
              <a:rPr lang="en-US" altLang="zh-CN" b="1" dirty="0" smtClean="0"/>
              <a:t>---- 2019</a:t>
            </a:r>
            <a:r>
              <a:rPr lang="zh-CN" altLang="en-US" b="1" dirty="0" smtClean="0"/>
              <a:t>朝阳一模</a:t>
            </a:r>
            <a:endParaRPr lang="en-US" altLang="zh-CN" b="1"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3.xml><?xml version="1.0" encoding="utf-8"?>
<p:tagLst xmlns:a="http://schemas.openxmlformats.org/drawingml/2006/main" xmlns:r="http://schemas.openxmlformats.org/officeDocument/2006/relationships" xmlns:p="http://schemas.openxmlformats.org/presentationml/2006/main">
  <p:tag name="KSO_WM_UNIT_TABLE_BEAUTIFY" val="smartTable{8333752b-8afa-4f45-9e6a-02a137d12c80}"/>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5.xml><?xml version="1.0" encoding="utf-8"?>
<p:tagLst xmlns:a="http://schemas.openxmlformats.org/drawingml/2006/main" xmlns:r="http://schemas.openxmlformats.org/officeDocument/2006/relationships" xmlns:p="http://schemas.openxmlformats.org/presentationml/2006/main">
  <p:tag name="KSO_WM_UNIT_TABLE_BEAUTIFY" val="smartTable{8333752b-8afa-4f45-9e6a-02a137d12c80}"/>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9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14720</Words>
  <Application>Microsoft Office PowerPoint</Application>
  <PresentationFormat>全屏显示(16:10)</PresentationFormat>
  <Paragraphs>518</Paragraphs>
  <Slides>47</Slides>
  <Notes>2</Notes>
  <HiddenSlides>0</HiddenSlides>
  <MMClips>0</MMClips>
  <ScaleCrop>false</ScaleCrop>
  <HeadingPairs>
    <vt:vector size="4" baseType="variant">
      <vt:variant>
        <vt:lpstr>主题</vt:lpstr>
      </vt:variant>
      <vt:variant>
        <vt:i4>2</vt:i4>
      </vt:variant>
      <vt:variant>
        <vt:lpstr>幻灯片标题</vt:lpstr>
      </vt:variant>
      <vt:variant>
        <vt:i4>47</vt:i4>
      </vt:variant>
    </vt:vector>
  </HeadingPairs>
  <TitlesOfParts>
    <vt:vector size="49" baseType="lpstr">
      <vt:lpstr>1_Office 主题​​</vt:lpstr>
      <vt:lpstr>Office 主题​​</vt:lpstr>
      <vt:lpstr>2019年朝东西海四区 说明文阅读</vt:lpstr>
      <vt:lpstr>目   录</vt:lpstr>
      <vt:lpstr>幻灯片 3</vt:lpstr>
      <vt:lpstr>幻灯片 4</vt:lpstr>
      <vt:lpstr>幻灯片 5</vt:lpstr>
      <vt:lpstr>幻灯片 6</vt:lpstr>
      <vt:lpstr>幻灯片 7</vt:lpstr>
      <vt:lpstr>幻灯片 8</vt:lpstr>
      <vt:lpstr>幻灯片 9</vt:lpstr>
      <vt:lpstr>幻灯片 10</vt:lpstr>
      <vt:lpstr>幻灯片 11</vt:lpstr>
      <vt:lpstr>推断题----运用题干中的关键词定位答案所在段落或句子，精读句子，站在段落整体角度去推断。</vt:lpstr>
      <vt:lpstr>推断题----通读整段，总结段意。细读选项，根据选项关键词定位答案句。同时运用排除法，找出准确答案。</vt:lpstr>
      <vt:lpstr>推断题----运用题干中的关键词定位答案所在段落或句子，同时站在文章整体的角度，推测词义。</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推断题----根据题干关键词定位答案句、精读答案句，同时运用排除法排除错误选项。</vt:lpstr>
      <vt:lpstr>细节题----运用题干中的关键词定位答案所在段落或句子，精读答案句，与选项反复比对，排除错误选项，找出准确答案。</vt:lpstr>
      <vt:lpstr>主旨题----说明文的主旨题考查说明对象，说明对象可结合文章标题、首尾段关键句、文中高频词来找。</vt:lpstr>
      <vt:lpstr>幻灯片 33</vt:lpstr>
      <vt:lpstr>幻灯片 34</vt:lpstr>
      <vt:lpstr>段落主旨题----一方面总结段落本身的主旨大意，另一方面要站在文章整体结构的角度，考虑段落在整个篇章中作用。</vt:lpstr>
      <vt:lpstr>主旨题----找到说明对象，理解说明过程，从篇章整体结构解题。</vt:lpstr>
      <vt:lpstr>幻灯片 37</vt:lpstr>
      <vt:lpstr>幻灯片 38</vt:lpstr>
      <vt:lpstr>幻灯片 39</vt:lpstr>
      <vt:lpstr>幻灯片 40</vt:lpstr>
      <vt:lpstr>主旨题----找到说明对象，在选项二选一的情况下反复和说明对象比对，找出准确答案。</vt:lpstr>
      <vt:lpstr>幻灯片 42</vt:lpstr>
      <vt:lpstr>幻灯片 43</vt:lpstr>
      <vt:lpstr>幻灯片 44</vt:lpstr>
      <vt:lpstr>幻灯片 45</vt:lpstr>
      <vt:lpstr>幻灯片 46</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199</cp:revision>
  <dcterms:created xsi:type="dcterms:W3CDTF">2020-02-01T11:21:00Z</dcterms:created>
  <dcterms:modified xsi:type="dcterms:W3CDTF">2020-02-14T13:15:21Z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