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notesSlides/notesSlide2.xml" ContentType="application/vnd.openxmlformats-officedocument.presentationml.notes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Override PartName="/ppt/tags/tag96.xml" ContentType="application/vnd.openxmlformats-officedocument.presentationml.tags+xml"/>
  <Override PartName="/ppt/tags/tag100.xml" ContentType="application/vnd.openxmlformats-officedocument.presentationml.tag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Default Extension="docx" ContentType="application/vnd.openxmlformats-officedocument.wordprocessingml.document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09.xml" ContentType="application/vnd.openxmlformats-officedocument.presentationml.tags+xml"/>
  <Override PartName="/ppt/tags/tag138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45.xml" ContentType="application/vnd.openxmlformats-officedocument.presentationml.tags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tags/tag134.xml" ContentType="application/vnd.openxmlformats-officedocument.presentationml.tags+xml"/>
  <Override PartName="/ppt/tags/tag152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41.xml" ContentType="application/vnd.openxmlformats-officedocument.presentationml.tags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130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Default Extension="emf" ContentType="image/x-emf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Default Extension="vml" ContentType="application/vnd.openxmlformats-officedocument.vmlDrawing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ppt/notesSlides/notesSlide4.xml" ContentType="application/vnd.openxmlformats-officedocument.presentationml.notesSlide+xml"/>
  <Override PartName="/ppt/tags/tag153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Default Extension="jpeg" ContentType="image/jpeg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65" r:id="rId2"/>
    <p:sldId id="299" r:id="rId3"/>
    <p:sldId id="308" r:id="rId4"/>
    <p:sldId id="306" r:id="rId5"/>
    <p:sldId id="300" r:id="rId6"/>
    <p:sldId id="271" r:id="rId7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7499B4"/>
    <a:srgbClr val="5984A5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1257" autoAdjust="0"/>
  </p:normalViewPr>
  <p:slideViewPr>
    <p:cSldViewPr snapToGrid="0">
      <p:cViewPr varScale="1">
        <p:scale>
          <a:sx n="87" d="100"/>
          <a:sy n="87" d="100"/>
        </p:scale>
        <p:origin x="-876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0642A6A-62F4-444D-9713-68BD8B11F423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8F131F-F4A4-4CFC-A0D0-2D01A8447269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D2655BF-406D-48B5-9372-200797ABC7A8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8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7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 cstate="print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 cstate="print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命题调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172450" y="381000"/>
            <a:ext cx="971550" cy="273844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>
              <a:defRPr/>
            </a:pPr>
            <a:r>
              <a:rPr lang="en-US" altLang="zh-CN"/>
              <a:t>-</a:t>
            </a:r>
            <a:fld id="{4AD2376B-6AB3-4429-B685-513459EBB14B}" type="slidenum">
              <a:rPr lang="zh-CN" altLang="en-US"/>
              <a:pPr>
                <a:defRPr/>
              </a:pPr>
              <a:t>‹#›</a:t>
            </a:fld>
            <a:r>
              <a:rPr lang="en-US" altLang="zh-CN"/>
              <a:t>-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pPr/>
              <a:t>2020/2/13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1.xml"/><Relationship Id="rId27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3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4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5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6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Word___1.doc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265715" y="2038726"/>
            <a:ext cx="5643332" cy="728345"/>
          </a:xfrm>
        </p:spPr>
        <p:txBody>
          <a:bodyPr>
            <a:normAutofit/>
          </a:bodyPr>
          <a:lstStyle/>
          <a:p>
            <a:pPr algn="ctr"/>
            <a:r>
              <a:rPr lang="zh-CN" altLang="en-US" sz="32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第六章 模型或原型的制作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883510" y="1194123"/>
            <a:ext cx="4582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高中通用技术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北京市第八十中学 阮祥兵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W260.eps" descr="id:2147489677;FounderCES"/>
          <p:cNvPicPr/>
          <p:nvPr/>
        </p:nvPicPr>
        <p:blipFill>
          <a:blip r:embed="rId3"/>
          <a:stretch>
            <a:fillRect/>
          </a:stretch>
        </p:blipFill>
        <p:spPr>
          <a:xfrm>
            <a:off x="2019023" y="1046796"/>
            <a:ext cx="4514512" cy="2773037"/>
          </a:xfrm>
          <a:prstGeom prst="rect">
            <a:avLst/>
          </a:prstGeom>
        </p:spPr>
      </p:pic>
      <p:pic>
        <p:nvPicPr>
          <p:cNvPr id="8294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36953" y="942975"/>
            <a:ext cx="488632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8" name="矩形 3"/>
          <p:cNvSpPr>
            <a:spLocks noChangeAspect="1"/>
          </p:cNvSpPr>
          <p:nvPr/>
        </p:nvSpPr>
        <p:spPr bwMode="auto">
          <a:xfrm>
            <a:off x="466435" y="439292"/>
            <a:ext cx="8128000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>
              <a:lnSpc>
                <a:spcPct val="120000"/>
              </a:lnSpc>
              <a:tabLst>
                <a:tab pos="1028700" algn="l"/>
                <a:tab pos="1849438" algn="l"/>
                <a:tab pos="2536825" algn="l"/>
                <a:tab pos="3221038" algn="l"/>
              </a:tabLst>
            </a:pPr>
            <a:r>
              <a:rPr lang="zh-CN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下列</a:t>
            </a:r>
            <a:r>
              <a:rPr lang="zh-CN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金属材料加工操作中不符合操作要领的是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CN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zh-CN" altLang="zh-CN" sz="2400" dirty="0">
              <a:solidFill>
                <a:srgbClr val="000000"/>
              </a:solidFill>
              <a:latin typeface="NEU-BZ-S92"/>
              <a:ea typeface="方正书宋_GBK"/>
              <a:cs typeface="方正书宋_GBK"/>
            </a:endParaRPr>
          </a:p>
        </p:txBody>
      </p:sp>
      <p:sp>
        <p:nvSpPr>
          <p:cNvPr id="12" name="五边形 11"/>
          <p:cNvSpPr/>
          <p:nvPr/>
        </p:nvSpPr>
        <p:spPr>
          <a:xfrm>
            <a:off x="7812089" y="4786312"/>
            <a:ext cx="1081087" cy="215504"/>
          </a:xfrm>
          <a:prstGeom prst="homePlate">
            <a:avLst/>
          </a:prstGeom>
          <a:solidFill>
            <a:srgbClr val="5FBA0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j-ea"/>
                <a:ea typeface="+mj-ea"/>
              </a:rPr>
              <a:t>  答案</a:t>
            </a:r>
          </a:p>
        </p:txBody>
      </p:sp>
      <p:sp>
        <p:nvSpPr>
          <p:cNvPr id="13" name="五边形 12"/>
          <p:cNvSpPr/>
          <p:nvPr/>
        </p:nvSpPr>
        <p:spPr>
          <a:xfrm>
            <a:off x="6916738" y="4786312"/>
            <a:ext cx="1079500" cy="215504"/>
          </a:xfrm>
          <a:prstGeom prst="homePlate">
            <a:avLst/>
          </a:prstGeom>
          <a:solidFill>
            <a:srgbClr val="5FBA0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j-ea"/>
                <a:ea typeface="+mj-ea"/>
              </a:rPr>
              <a:t>解析</a:t>
            </a:r>
          </a:p>
        </p:txBody>
      </p:sp>
      <p:grpSp>
        <p:nvGrpSpPr>
          <p:cNvPr id="28" name="组合 27"/>
          <p:cNvGrpSpPr>
            <a:grpSpLocks/>
          </p:cNvGrpSpPr>
          <p:nvPr/>
        </p:nvGrpSpPr>
        <p:grpSpPr bwMode="auto">
          <a:xfrm>
            <a:off x="250825" y="4011562"/>
            <a:ext cx="8642350" cy="990256"/>
            <a:chOff x="251520" y="4752548"/>
            <a:chExt cx="8640960" cy="1152128"/>
          </a:xfrm>
        </p:grpSpPr>
        <p:grpSp>
          <p:nvGrpSpPr>
            <p:cNvPr id="29" name="组合 28"/>
            <p:cNvGrpSpPr>
              <a:grpSpLocks/>
            </p:cNvGrpSpPr>
            <p:nvPr/>
          </p:nvGrpSpPr>
          <p:grpSpPr bwMode="auto">
            <a:xfrm>
              <a:off x="251520" y="4752548"/>
              <a:ext cx="8640960" cy="1152128"/>
              <a:chOff x="251520" y="3755469"/>
              <a:chExt cx="8640960" cy="1152128"/>
            </a:xfrm>
          </p:grpSpPr>
          <p:sp>
            <p:nvSpPr>
              <p:cNvPr id="31" name="五边形 30"/>
              <p:cNvSpPr/>
              <p:nvPr/>
            </p:nvSpPr>
            <p:spPr>
              <a:xfrm>
                <a:off x="7813154" y="4620358"/>
                <a:ext cx="1079326" cy="287239"/>
              </a:xfrm>
              <a:prstGeom prst="homePlate">
                <a:avLst/>
              </a:prstGeom>
              <a:solidFill>
                <a:srgbClr val="E75E2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+mj-ea"/>
                    <a:ea typeface="+mj-ea"/>
                  </a:rPr>
                  <a:t>  答案</a:t>
                </a:r>
              </a:p>
            </p:txBody>
          </p:sp>
          <p:sp>
            <p:nvSpPr>
              <p:cNvPr id="32" name="五边形 31"/>
              <p:cNvSpPr/>
              <p:nvPr/>
            </p:nvSpPr>
            <p:spPr>
              <a:xfrm>
                <a:off x="6916361" y="4620358"/>
                <a:ext cx="1079326" cy="287239"/>
              </a:xfrm>
              <a:prstGeom prst="homePlate">
                <a:avLst/>
              </a:prstGeom>
              <a:solidFill>
                <a:srgbClr val="5FBA0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+mj-ea"/>
                    <a:ea typeface="+mj-ea"/>
                  </a:rPr>
                  <a:t>解析</a:t>
                </a:r>
              </a:p>
            </p:txBody>
          </p:sp>
          <p:sp>
            <p:nvSpPr>
              <p:cNvPr id="33" name="燕尾形 32"/>
              <p:cNvSpPr/>
              <p:nvPr/>
            </p:nvSpPr>
            <p:spPr>
              <a:xfrm>
                <a:off x="8038542" y="4696532"/>
                <a:ext cx="142852" cy="144413"/>
              </a:xfrm>
              <a:prstGeom prst="chevr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251520" y="3755469"/>
                <a:ext cx="8640960" cy="83632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E75E22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5" name="TextBox 48"/>
              <p:cNvSpPr txBox="1">
                <a:spLocks noChangeArrowheads="1"/>
              </p:cNvSpPr>
              <p:nvPr/>
            </p:nvSpPr>
            <p:spPr bwMode="auto">
              <a:xfrm>
                <a:off x="8388424" y="3872081"/>
                <a:ext cx="492364" cy="3692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en-US" sz="1200">
                    <a:latin typeface="Times New Roman" pitchFamily="18" charset="0"/>
                  </a:rPr>
                  <a:t>关闭</a:t>
                </a:r>
              </a:p>
            </p:txBody>
          </p:sp>
        </p:grpSp>
        <p:sp>
          <p:nvSpPr>
            <p:cNvPr id="30" name="矩形 29"/>
            <p:cNvSpPr>
              <a:spLocks noChangeAspect="1"/>
            </p:cNvSpPr>
            <p:nvPr/>
          </p:nvSpPr>
          <p:spPr bwMode="auto">
            <a:xfrm>
              <a:off x="539552" y="4968572"/>
              <a:ext cx="8064896" cy="664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b="1" dirty="0" smtClean="0">
                  <a:latin typeface="Times New Roman" pitchFamily="18" charset="0"/>
                </a:rPr>
                <a:t>B</a:t>
              </a:r>
              <a:endParaRPr lang="zh-CN" altLang="en-US" sz="2000" b="1" dirty="0">
                <a:latin typeface="Times New Roman" pitchFamily="18" charset="0"/>
              </a:endParaRPr>
            </a:p>
          </p:txBody>
        </p:sp>
      </p:grpSp>
      <p:grpSp>
        <p:nvGrpSpPr>
          <p:cNvPr id="14" name="组合 13"/>
          <p:cNvGrpSpPr>
            <a:grpSpLocks/>
          </p:cNvGrpSpPr>
          <p:nvPr/>
        </p:nvGrpSpPr>
        <p:grpSpPr bwMode="auto">
          <a:xfrm>
            <a:off x="290013" y="3866057"/>
            <a:ext cx="8642350" cy="1097830"/>
            <a:chOff x="290702" y="2489854"/>
            <a:chExt cx="8640960" cy="1976233"/>
          </a:xfrm>
        </p:grpSpPr>
        <p:grpSp>
          <p:nvGrpSpPr>
            <p:cNvPr id="15" name="组合 14"/>
            <p:cNvGrpSpPr>
              <a:grpSpLocks/>
            </p:cNvGrpSpPr>
            <p:nvPr/>
          </p:nvGrpSpPr>
          <p:grpSpPr bwMode="auto">
            <a:xfrm>
              <a:off x="290702" y="2489854"/>
              <a:ext cx="8640960" cy="1976233"/>
              <a:chOff x="290702" y="444655"/>
              <a:chExt cx="8640960" cy="1976233"/>
            </a:xfrm>
          </p:grpSpPr>
          <p:sp>
            <p:nvSpPr>
              <p:cNvPr id="22" name="五边形 21"/>
              <p:cNvSpPr/>
              <p:nvPr/>
            </p:nvSpPr>
            <p:spPr>
              <a:xfrm>
                <a:off x="6916361" y="2133620"/>
                <a:ext cx="1079326" cy="287268"/>
              </a:xfrm>
              <a:prstGeom prst="homePlate">
                <a:avLst/>
              </a:prstGeom>
              <a:solidFill>
                <a:srgbClr val="E75E2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+mj-ea"/>
                    <a:ea typeface="+mj-ea"/>
                  </a:rPr>
                  <a:t>解析</a:t>
                </a:r>
              </a:p>
            </p:txBody>
          </p:sp>
          <p:sp>
            <p:nvSpPr>
              <p:cNvPr id="23" name="燕尾形 22"/>
              <p:cNvSpPr/>
              <p:nvPr/>
            </p:nvSpPr>
            <p:spPr>
              <a:xfrm>
                <a:off x="7030642" y="2209801"/>
                <a:ext cx="144439" cy="144428"/>
              </a:xfrm>
              <a:prstGeom prst="chevr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4" name="组合 23"/>
              <p:cNvGrpSpPr>
                <a:grpSpLocks/>
              </p:cNvGrpSpPr>
              <p:nvPr/>
            </p:nvGrpSpPr>
            <p:grpSpPr bwMode="auto">
              <a:xfrm>
                <a:off x="290702" y="444655"/>
                <a:ext cx="8640960" cy="1823411"/>
                <a:chOff x="290702" y="444655"/>
                <a:chExt cx="8640960" cy="1823411"/>
              </a:xfrm>
            </p:grpSpPr>
            <p:sp>
              <p:nvSpPr>
                <p:cNvPr id="25" name="矩形 24"/>
                <p:cNvSpPr/>
                <p:nvPr/>
              </p:nvSpPr>
              <p:spPr>
                <a:xfrm>
                  <a:off x="290702" y="892424"/>
                  <a:ext cx="8640960" cy="137564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E75E22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26" name="TextBox 28"/>
                <p:cNvSpPr txBox="1">
                  <a:spLocks noChangeArrowheads="1"/>
                </p:cNvSpPr>
                <p:nvPr/>
              </p:nvSpPr>
              <p:spPr bwMode="auto">
                <a:xfrm>
                  <a:off x="8371094" y="444655"/>
                  <a:ext cx="492364" cy="3692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zh-CN" altLang="en-US" sz="1200">
                      <a:latin typeface="Times New Roman" pitchFamily="18" charset="0"/>
                    </a:rPr>
                    <a:t>关闭</a:t>
                  </a:r>
                </a:p>
              </p:txBody>
            </p:sp>
          </p:grpSp>
        </p:grpSp>
        <p:sp>
          <p:nvSpPr>
            <p:cNvPr id="21" name="矩形 20"/>
            <p:cNvSpPr>
              <a:spLocks noChangeAspect="1"/>
            </p:cNvSpPr>
            <p:nvPr/>
          </p:nvSpPr>
          <p:spPr bwMode="auto">
            <a:xfrm>
              <a:off x="494939" y="3281101"/>
              <a:ext cx="8128000" cy="713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tabLst>
                  <a:tab pos="1028700" algn="l"/>
                  <a:tab pos="1849438" algn="l"/>
                  <a:tab pos="2536825" algn="l"/>
                  <a:tab pos="3221038" algn="l"/>
                </a:tabLst>
              </a:pPr>
              <a:r>
                <a:rPr lang="zh-CN" altLang="en-US" kern="1200" spc="150" noProof="1" smtClean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  <a:sym typeface="+mn-ea"/>
                </a:rPr>
                <a:t>钻孔要求戴防护眼镜</a:t>
              </a:r>
              <a:r>
                <a:rPr lang="en-US" altLang="zh-CN" kern="1200" spc="150" noProof="1" smtClean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  <a:sym typeface="+mn-ea"/>
                </a:rPr>
                <a:t>,</a:t>
              </a:r>
              <a:r>
                <a:rPr lang="zh-CN" altLang="en-US" kern="1200" spc="150" noProof="1" smtClean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  <a:sym typeface="+mn-ea"/>
                </a:rPr>
                <a:t>不得用手直接拿细小工件。故</a:t>
              </a:r>
              <a:r>
                <a:rPr lang="en-US" altLang="zh-CN" kern="1200" spc="150" noProof="1" smtClean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  <a:sym typeface="+mn-ea"/>
                </a:rPr>
                <a:t>B</a:t>
              </a:r>
              <a:r>
                <a:rPr lang="zh-CN" altLang="en-US" kern="1200" spc="150" noProof="1" smtClean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  <a:sym typeface="+mn-ea"/>
                </a:rPr>
                <a:t>操作错误。</a:t>
              </a:r>
              <a:endParaRPr lang="zh-CN" altLang="zh-CN" kern="1200" spc="150" noProof="1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endParaRPr>
            </a:p>
          </p:txBody>
        </p:sp>
      </p:grp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6" name="矩形 2"/>
          <p:cNvSpPr>
            <a:spLocks noChangeAspect="1"/>
          </p:cNvSpPr>
          <p:nvPr/>
        </p:nvSpPr>
        <p:spPr bwMode="auto">
          <a:xfrm>
            <a:off x="508000" y="305319"/>
            <a:ext cx="8128000" cy="3453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>
              <a:lnSpc>
                <a:spcPct val="120000"/>
              </a:lnSpc>
              <a:tabLst>
                <a:tab pos="1028700" algn="l"/>
                <a:tab pos="1849438" algn="l"/>
                <a:tab pos="2536825" algn="l"/>
                <a:tab pos="3221038" algn="l"/>
              </a:tabLst>
            </a:pPr>
            <a:r>
              <a:rPr lang="zh-CN" altLang="zh-CN" sz="2400" dirty="0" smtClean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通用</a:t>
            </a:r>
            <a:r>
              <a:rPr lang="zh-CN" altLang="zh-CN" sz="2400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技术实践课上</a:t>
            </a:r>
            <a:r>
              <a:rPr lang="en-US" altLang="zh-CN" sz="2400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,</a:t>
            </a:r>
            <a:r>
              <a:rPr lang="zh-CN" altLang="zh-CN" sz="2400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某同学要将图甲所示的方钢加工成图乙所示的工件</a:t>
            </a:r>
            <a:r>
              <a:rPr lang="zh-CN" altLang="zh-CN" sz="2400" dirty="0" smtClean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。</a:t>
            </a:r>
            <a:r>
              <a:rPr lang="zh-CN" altLang="zh-CN" sz="2400" dirty="0" smtClean="0">
                <a:latin typeface="Times New Roman" pitchFamily="18" charset="0"/>
                <a:cs typeface="Times New Roman" pitchFamily="18" charset="0"/>
              </a:rPr>
              <a:t>该工件合理的加工流程是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CN" altLang="zh-CN" sz="24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zh-CN" altLang="zh-CN" sz="2400" dirty="0" smtClean="0">
              <a:latin typeface="NEU-BZ-S92"/>
              <a:ea typeface="方正书宋_GBK"/>
              <a:cs typeface="方正书宋_GBK"/>
            </a:endParaRPr>
          </a:p>
          <a:p>
            <a:pPr indent="266700">
              <a:lnSpc>
                <a:spcPct val="120000"/>
              </a:lnSpc>
              <a:tabLst>
                <a:tab pos="1028700" algn="l"/>
                <a:tab pos="1849438" algn="l"/>
                <a:tab pos="2536825" algn="l"/>
                <a:tab pos="3221038" algn="l"/>
              </a:tabLst>
            </a:pPr>
            <a:endParaRPr lang="en-US" altLang="zh-CN" sz="2400" dirty="0">
              <a:solidFill>
                <a:srgbClr val="000000"/>
              </a:solidFill>
              <a:latin typeface="+mn-ea"/>
              <a:ea typeface="+mn-ea"/>
              <a:cs typeface="Times New Roman" pitchFamily="18" charset="0"/>
            </a:endParaRPr>
          </a:p>
          <a:p>
            <a:pPr indent="266700">
              <a:lnSpc>
                <a:spcPct val="120000"/>
              </a:lnSpc>
              <a:tabLst>
                <a:tab pos="1028700" algn="l"/>
                <a:tab pos="1849438" algn="l"/>
                <a:tab pos="2536825" algn="l"/>
                <a:tab pos="3221038" algn="l"/>
              </a:tabLst>
            </a:pPr>
            <a:endParaRPr lang="en-US" altLang="zh-CN" sz="2200" dirty="0">
              <a:solidFill>
                <a:srgbClr val="000000"/>
              </a:solidFill>
              <a:latin typeface="Times New Roman" pitchFamily="18" charset="0"/>
              <a:ea typeface="方正书宋_GBK"/>
              <a:cs typeface="方正书宋_GBK"/>
            </a:endParaRPr>
          </a:p>
          <a:p>
            <a:pPr indent="266700">
              <a:lnSpc>
                <a:spcPct val="120000"/>
              </a:lnSpc>
              <a:tabLst>
                <a:tab pos="1028700" algn="l"/>
                <a:tab pos="1849438" algn="l"/>
                <a:tab pos="2536825" algn="l"/>
                <a:tab pos="3221038" algn="l"/>
              </a:tabLst>
            </a:pPr>
            <a:endParaRPr lang="en-US" altLang="zh-CN" sz="2200" dirty="0">
              <a:solidFill>
                <a:srgbClr val="000000"/>
              </a:solidFill>
              <a:latin typeface="Times New Roman" pitchFamily="18" charset="0"/>
              <a:ea typeface="方正书宋_GBK"/>
              <a:cs typeface="方正书宋_GBK"/>
            </a:endParaRPr>
          </a:p>
          <a:p>
            <a:pPr indent="266700">
              <a:lnSpc>
                <a:spcPct val="120000"/>
              </a:lnSpc>
              <a:tabLst>
                <a:tab pos="1028700" algn="l"/>
                <a:tab pos="1849438" algn="l"/>
                <a:tab pos="2536825" algn="l"/>
                <a:tab pos="3221038" algn="l"/>
              </a:tabLst>
            </a:pPr>
            <a:endParaRPr lang="en-US" altLang="zh-CN" sz="2200" dirty="0">
              <a:solidFill>
                <a:srgbClr val="000000"/>
              </a:solidFill>
              <a:latin typeface="Times New Roman" pitchFamily="18" charset="0"/>
              <a:ea typeface="方正书宋_GBK"/>
              <a:cs typeface="方正书宋_GBK"/>
            </a:endParaRPr>
          </a:p>
          <a:p>
            <a:pPr indent="266700">
              <a:lnSpc>
                <a:spcPct val="120000"/>
              </a:lnSpc>
              <a:tabLst>
                <a:tab pos="1028700" algn="l"/>
                <a:tab pos="1849438" algn="l"/>
                <a:tab pos="2536825" algn="l"/>
                <a:tab pos="3221038" algn="l"/>
              </a:tabLst>
            </a:pP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zh-CN" altLang="zh-CN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划线</a:t>
            </a:r>
            <a:r>
              <a:rPr lang="en-US" altLang="zh-CN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zh-CN" altLang="zh-CN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锯割</a:t>
            </a:r>
            <a:r>
              <a:rPr lang="en-US" altLang="zh-CN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zh-CN" altLang="zh-CN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钻孔</a:t>
            </a:r>
            <a:r>
              <a:rPr lang="en-US" altLang="zh-CN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zh-CN" altLang="zh-CN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锉</a:t>
            </a:r>
            <a:r>
              <a:rPr lang="zh-CN" altLang="zh-CN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削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B</a:t>
            </a:r>
            <a:r>
              <a:rPr lang="en-US" altLang="zh-CN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zh-CN" altLang="zh-CN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划线</a:t>
            </a:r>
            <a:r>
              <a:rPr lang="en-US" altLang="zh-CN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zh-CN" altLang="zh-CN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锯割</a:t>
            </a:r>
            <a:r>
              <a:rPr lang="en-US" altLang="zh-CN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zh-CN" altLang="zh-CN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锉削</a:t>
            </a:r>
            <a:r>
              <a:rPr lang="en-US" altLang="zh-CN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zh-CN" altLang="zh-CN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钻孔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/>
              <a:cs typeface="方正书宋_GBK"/>
            </a:endParaRPr>
          </a:p>
          <a:p>
            <a:pPr indent="266700">
              <a:lnSpc>
                <a:spcPct val="120000"/>
              </a:lnSpc>
              <a:tabLst>
                <a:tab pos="1028700" algn="l"/>
                <a:tab pos="1849438" algn="l"/>
                <a:tab pos="2536825" algn="l"/>
                <a:tab pos="3221038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zh-CN" altLang="zh-CN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划线</a:t>
            </a:r>
            <a:r>
              <a:rPr lang="en-US" altLang="zh-CN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zh-CN" altLang="zh-CN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钻孔</a:t>
            </a:r>
            <a:r>
              <a:rPr lang="en-US" altLang="zh-CN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zh-CN" altLang="zh-CN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锉削</a:t>
            </a:r>
            <a:r>
              <a:rPr lang="en-US" altLang="zh-CN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zh-CN" altLang="zh-CN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锯</a:t>
            </a:r>
            <a:r>
              <a:rPr lang="zh-CN" altLang="zh-CN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割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D</a:t>
            </a:r>
            <a:r>
              <a:rPr lang="en-US" altLang="zh-CN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zh-CN" altLang="zh-CN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划线</a:t>
            </a:r>
            <a:r>
              <a:rPr lang="en-US" altLang="zh-CN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zh-CN" altLang="zh-CN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钻孔</a:t>
            </a:r>
            <a:r>
              <a:rPr lang="en-US" altLang="zh-CN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zh-CN" altLang="zh-CN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锯割</a:t>
            </a:r>
            <a:r>
              <a:rPr lang="en-US" altLang="zh-CN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zh-CN" altLang="zh-CN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锉削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/>
              <a:cs typeface="方正书宋_GBK"/>
            </a:endParaRPr>
          </a:p>
        </p:txBody>
      </p:sp>
      <p:graphicFrame>
        <p:nvGraphicFramePr>
          <p:cNvPr id="24578" name="Object 13"/>
          <p:cNvGraphicFramePr>
            <a:graphicFrameLocks noChangeAspect="1"/>
          </p:cNvGraphicFramePr>
          <p:nvPr/>
        </p:nvGraphicFramePr>
        <p:xfrm>
          <a:off x="522749" y="1286990"/>
          <a:ext cx="8128000" cy="1431131"/>
        </p:xfrm>
        <a:graphic>
          <a:graphicData uri="http://schemas.openxmlformats.org/presentationml/2006/ole">
            <p:oleObj spid="_x0000_s169986" name="文档" r:id="rId4" imgW="3847607" imgH="902192" progId="Word.Document.12">
              <p:embed/>
            </p:oleObj>
          </a:graphicData>
        </a:graphic>
      </p:graphicFrame>
      <p:sp>
        <p:nvSpPr>
          <p:cNvPr id="4" name="五边形 3"/>
          <p:cNvSpPr/>
          <p:nvPr/>
        </p:nvSpPr>
        <p:spPr>
          <a:xfrm>
            <a:off x="7812089" y="4786312"/>
            <a:ext cx="1081087" cy="215504"/>
          </a:xfrm>
          <a:prstGeom prst="homePlate">
            <a:avLst/>
          </a:prstGeom>
          <a:solidFill>
            <a:srgbClr val="5FBA0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j-ea"/>
                <a:ea typeface="+mj-ea"/>
              </a:rPr>
              <a:t>  答案</a:t>
            </a:r>
          </a:p>
        </p:txBody>
      </p:sp>
      <p:sp>
        <p:nvSpPr>
          <p:cNvPr id="5" name="五边形 4"/>
          <p:cNvSpPr/>
          <p:nvPr/>
        </p:nvSpPr>
        <p:spPr>
          <a:xfrm>
            <a:off x="6916738" y="4786312"/>
            <a:ext cx="1079500" cy="215504"/>
          </a:xfrm>
          <a:prstGeom prst="homePlate">
            <a:avLst/>
          </a:prstGeom>
          <a:solidFill>
            <a:srgbClr val="5FBA0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j-ea"/>
                <a:ea typeface="+mj-ea"/>
              </a:rPr>
              <a:t>解析</a:t>
            </a:r>
          </a:p>
        </p:txBody>
      </p:sp>
      <p:grpSp>
        <p:nvGrpSpPr>
          <p:cNvPr id="6" name="组合 5"/>
          <p:cNvGrpSpPr>
            <a:grpSpLocks/>
          </p:cNvGrpSpPr>
          <p:nvPr/>
        </p:nvGrpSpPr>
        <p:grpSpPr bwMode="auto">
          <a:xfrm>
            <a:off x="250825" y="3687098"/>
            <a:ext cx="8642350" cy="1314719"/>
            <a:chOff x="251520" y="2420298"/>
            <a:chExt cx="8640960" cy="2045789"/>
          </a:xfrm>
        </p:grpSpPr>
        <p:grpSp>
          <p:nvGrpSpPr>
            <p:cNvPr id="7" name="组合 14"/>
            <p:cNvGrpSpPr>
              <a:grpSpLocks/>
            </p:cNvGrpSpPr>
            <p:nvPr/>
          </p:nvGrpSpPr>
          <p:grpSpPr bwMode="auto">
            <a:xfrm>
              <a:off x="251520" y="2420298"/>
              <a:ext cx="8640960" cy="2045789"/>
              <a:chOff x="251520" y="375099"/>
              <a:chExt cx="8640960" cy="2045789"/>
            </a:xfrm>
          </p:grpSpPr>
          <p:sp>
            <p:nvSpPr>
              <p:cNvPr id="9" name="五边形 8"/>
              <p:cNvSpPr/>
              <p:nvPr/>
            </p:nvSpPr>
            <p:spPr>
              <a:xfrm>
                <a:off x="6916361" y="2133620"/>
                <a:ext cx="1079326" cy="287268"/>
              </a:xfrm>
              <a:prstGeom prst="homePlate">
                <a:avLst/>
              </a:prstGeom>
              <a:solidFill>
                <a:srgbClr val="E75E2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+mj-ea"/>
                    <a:ea typeface="+mj-ea"/>
                  </a:rPr>
                  <a:t>解析</a:t>
                </a:r>
              </a:p>
            </p:txBody>
          </p:sp>
          <p:sp>
            <p:nvSpPr>
              <p:cNvPr id="10" name="燕尾形 9"/>
              <p:cNvSpPr/>
              <p:nvPr/>
            </p:nvSpPr>
            <p:spPr>
              <a:xfrm>
                <a:off x="7030642" y="2209801"/>
                <a:ext cx="144439" cy="144428"/>
              </a:xfrm>
              <a:prstGeom prst="chevr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" name="组合 23"/>
              <p:cNvGrpSpPr>
                <a:grpSpLocks/>
              </p:cNvGrpSpPr>
              <p:nvPr/>
            </p:nvGrpSpPr>
            <p:grpSpPr bwMode="auto">
              <a:xfrm>
                <a:off x="251520" y="375099"/>
                <a:ext cx="8640960" cy="1728366"/>
                <a:chOff x="251520" y="375099"/>
                <a:chExt cx="8640960" cy="1728366"/>
              </a:xfrm>
            </p:grpSpPr>
            <p:sp>
              <p:nvSpPr>
                <p:cNvPr id="12" name="矩形 11"/>
                <p:cNvSpPr/>
                <p:nvPr/>
              </p:nvSpPr>
              <p:spPr>
                <a:xfrm>
                  <a:off x="251520" y="375099"/>
                  <a:ext cx="8640960" cy="1728366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E75E22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13" name="TextBox 28"/>
                <p:cNvSpPr txBox="1">
                  <a:spLocks noChangeArrowheads="1"/>
                </p:cNvSpPr>
                <p:nvPr/>
              </p:nvSpPr>
              <p:spPr bwMode="auto">
                <a:xfrm>
                  <a:off x="8371094" y="444655"/>
                  <a:ext cx="492364" cy="3692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zh-CN" altLang="en-US" sz="1200">
                      <a:latin typeface="Times New Roman" pitchFamily="18" charset="0"/>
                    </a:rPr>
                    <a:t>关闭</a:t>
                  </a:r>
                </a:p>
              </p:txBody>
            </p:sp>
          </p:grpSp>
        </p:grpSp>
        <p:sp>
          <p:nvSpPr>
            <p:cNvPr id="8" name="矩形 7"/>
            <p:cNvSpPr>
              <a:spLocks noChangeAspect="1"/>
            </p:cNvSpPr>
            <p:nvPr/>
          </p:nvSpPr>
          <p:spPr bwMode="auto">
            <a:xfrm>
              <a:off x="508000" y="2716746"/>
              <a:ext cx="8128000" cy="1359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tabLst>
                  <a:tab pos="1028700" algn="l"/>
                  <a:tab pos="1849438" algn="l"/>
                  <a:tab pos="2536825" algn="l"/>
                  <a:tab pos="3221038" algn="l"/>
                </a:tabLst>
              </a:pPr>
              <a:r>
                <a:rPr lang="zh-CN" altLang="en-US" kern="1200" spc="150" noProof="1" smtClean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  <a:sym typeface="+mn-ea"/>
                </a:rPr>
                <a:t>划线、锯割、锉削是通常顺序</a:t>
              </a:r>
              <a:r>
                <a:rPr lang="en-US" altLang="zh-CN" kern="1200" spc="150" noProof="1" smtClean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  <a:sym typeface="+mn-ea"/>
                </a:rPr>
                <a:t>,</a:t>
              </a:r>
              <a:r>
                <a:rPr lang="zh-CN" altLang="en-US" kern="1200" spc="150" noProof="1" smtClean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  <a:sym typeface="+mn-ea"/>
                </a:rPr>
                <a:t>但本题中孔为竖直通孔</a:t>
              </a:r>
              <a:r>
                <a:rPr lang="en-US" altLang="zh-CN" kern="1200" spc="150" noProof="1" smtClean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  <a:sym typeface="+mn-ea"/>
                </a:rPr>
                <a:t>,</a:t>
              </a:r>
              <a:r>
                <a:rPr lang="zh-CN" altLang="en-US" kern="1200" spc="150" noProof="1" smtClean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  <a:sym typeface="+mn-ea"/>
                </a:rPr>
                <a:t>如先进行锯割操作</a:t>
              </a:r>
              <a:r>
                <a:rPr lang="en-US" altLang="zh-CN" kern="1200" spc="150" noProof="1" smtClean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  <a:sym typeface="+mn-ea"/>
                </a:rPr>
                <a:t>,</a:t>
              </a:r>
              <a:r>
                <a:rPr lang="zh-CN" altLang="en-US" kern="1200" spc="150" noProof="1" smtClean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  <a:sym typeface="+mn-ea"/>
                </a:rPr>
                <a:t>钻孔将无法进行</a:t>
              </a:r>
              <a:r>
                <a:rPr lang="en-US" altLang="zh-CN" kern="1200" spc="150" noProof="1" smtClean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  <a:sym typeface="+mn-ea"/>
                </a:rPr>
                <a:t>,</a:t>
              </a:r>
              <a:r>
                <a:rPr lang="zh-CN" altLang="en-US" kern="1200" spc="150" noProof="1" smtClean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  <a:sym typeface="+mn-ea"/>
                </a:rPr>
                <a:t>故应先在水平面上钻孔</a:t>
              </a:r>
              <a:r>
                <a:rPr lang="en-US" altLang="zh-CN" kern="1200" spc="150" noProof="1" smtClean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  <a:sym typeface="+mn-ea"/>
                </a:rPr>
                <a:t>,</a:t>
              </a:r>
              <a:r>
                <a:rPr lang="zh-CN" altLang="en-US" kern="1200" spc="150" noProof="1" smtClean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  <a:sym typeface="+mn-ea"/>
                </a:rPr>
                <a:t>然后进行锯割、锉削操作。</a:t>
              </a:r>
              <a:endParaRPr lang="zh-CN" altLang="zh-CN" kern="1200" spc="150" noProof="1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endParaRPr>
            </a:p>
          </p:txBody>
        </p:sp>
      </p:grpSp>
      <p:grpSp>
        <p:nvGrpSpPr>
          <p:cNvPr id="14" name="组合 13"/>
          <p:cNvGrpSpPr>
            <a:grpSpLocks/>
          </p:cNvGrpSpPr>
          <p:nvPr/>
        </p:nvGrpSpPr>
        <p:grpSpPr bwMode="auto">
          <a:xfrm>
            <a:off x="250825" y="4011562"/>
            <a:ext cx="8642350" cy="990256"/>
            <a:chOff x="251520" y="4752548"/>
            <a:chExt cx="8640960" cy="1152128"/>
          </a:xfrm>
        </p:grpSpPr>
        <p:grpSp>
          <p:nvGrpSpPr>
            <p:cNvPr id="15" name="组合 28"/>
            <p:cNvGrpSpPr>
              <a:grpSpLocks/>
            </p:cNvGrpSpPr>
            <p:nvPr/>
          </p:nvGrpSpPr>
          <p:grpSpPr bwMode="auto">
            <a:xfrm>
              <a:off x="251520" y="4752548"/>
              <a:ext cx="8640960" cy="1152128"/>
              <a:chOff x="251520" y="3755469"/>
              <a:chExt cx="8640960" cy="1152128"/>
            </a:xfrm>
          </p:grpSpPr>
          <p:sp>
            <p:nvSpPr>
              <p:cNvPr id="17" name="五边形 16"/>
              <p:cNvSpPr/>
              <p:nvPr/>
            </p:nvSpPr>
            <p:spPr>
              <a:xfrm>
                <a:off x="7813154" y="4620358"/>
                <a:ext cx="1079326" cy="287239"/>
              </a:xfrm>
              <a:prstGeom prst="homePlate">
                <a:avLst/>
              </a:prstGeom>
              <a:solidFill>
                <a:srgbClr val="E75E2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+mj-ea"/>
                    <a:ea typeface="+mj-ea"/>
                  </a:rPr>
                  <a:t>  答案</a:t>
                </a:r>
              </a:p>
            </p:txBody>
          </p:sp>
          <p:sp>
            <p:nvSpPr>
              <p:cNvPr id="18" name="五边形 17"/>
              <p:cNvSpPr/>
              <p:nvPr/>
            </p:nvSpPr>
            <p:spPr>
              <a:xfrm>
                <a:off x="6916361" y="4620358"/>
                <a:ext cx="1079326" cy="287239"/>
              </a:xfrm>
              <a:prstGeom prst="homePlate">
                <a:avLst/>
              </a:prstGeom>
              <a:solidFill>
                <a:srgbClr val="5FBA0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+mj-ea"/>
                    <a:ea typeface="+mj-ea"/>
                  </a:rPr>
                  <a:t>解析</a:t>
                </a:r>
              </a:p>
            </p:txBody>
          </p:sp>
          <p:sp>
            <p:nvSpPr>
              <p:cNvPr id="19" name="燕尾形 18"/>
              <p:cNvSpPr/>
              <p:nvPr/>
            </p:nvSpPr>
            <p:spPr>
              <a:xfrm>
                <a:off x="8038542" y="4696532"/>
                <a:ext cx="142852" cy="144413"/>
              </a:xfrm>
              <a:prstGeom prst="chevr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251520" y="3755469"/>
                <a:ext cx="8640960" cy="83632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E75E22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1" name="TextBox 48"/>
              <p:cNvSpPr txBox="1">
                <a:spLocks noChangeArrowheads="1"/>
              </p:cNvSpPr>
              <p:nvPr/>
            </p:nvSpPr>
            <p:spPr bwMode="auto">
              <a:xfrm>
                <a:off x="8388424" y="3872081"/>
                <a:ext cx="492364" cy="3692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en-US" sz="1200">
                    <a:latin typeface="Times New Roman" pitchFamily="18" charset="0"/>
                  </a:rPr>
                  <a:t>关闭</a:t>
                </a:r>
              </a:p>
            </p:txBody>
          </p:sp>
        </p:grpSp>
        <p:sp>
          <p:nvSpPr>
            <p:cNvPr id="16" name="矩形 15"/>
            <p:cNvSpPr>
              <a:spLocks noChangeAspect="1"/>
            </p:cNvSpPr>
            <p:nvPr/>
          </p:nvSpPr>
          <p:spPr bwMode="auto">
            <a:xfrm>
              <a:off x="539552" y="4968572"/>
              <a:ext cx="8064896" cy="580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b="1" dirty="0" smtClean="0">
                  <a:latin typeface="Times New Roman" pitchFamily="18" charset="0"/>
                </a:rPr>
                <a:t>D</a:t>
              </a:r>
              <a:endParaRPr lang="zh-CN" altLang="en-US" sz="2000" b="1" dirty="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3776" y="1281386"/>
            <a:ext cx="28479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617484"/>
            <a:ext cx="8139178" cy="201784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sz="3100" dirty="0" smtClean="0"/>
              <a:t>在小锤头上加工如图所示的腰形通孔，合理的加工方法是（       ）</a:t>
            </a:r>
            <a:endParaRPr lang="zh-CN" altLang="zh-CN" sz="3100" dirty="0"/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endParaRPr lang="zh-CN" altLang="zh-CN" dirty="0"/>
          </a:p>
          <a:p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554181" y="1666875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/>
              <a:t>A</a:t>
            </a:r>
            <a:r>
              <a:rPr lang="zh-CN" altLang="en-US" sz="2000" dirty="0" smtClean="0"/>
              <a:t>．用台钻钻孔，再用手锯锯割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/>
              <a:t>B</a:t>
            </a:r>
            <a:r>
              <a:rPr lang="zh-CN" altLang="en-US" sz="2000" dirty="0" smtClean="0"/>
              <a:t>．用台钻钻孔，再用锉刀锉削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/>
              <a:t>C</a:t>
            </a:r>
            <a:r>
              <a:rPr lang="zh-CN" altLang="en-US" sz="2000" dirty="0" smtClean="0"/>
              <a:t>．用手锯锯割，再用锉刀锉削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/>
              <a:t>D</a:t>
            </a:r>
            <a:r>
              <a:rPr lang="zh-CN" altLang="en-US" sz="2000" dirty="0" smtClean="0"/>
              <a:t>．用台钻钻孔，再用丝锥攻丝</a:t>
            </a:r>
          </a:p>
        </p:txBody>
      </p:sp>
      <p:sp>
        <p:nvSpPr>
          <p:cNvPr id="8" name="五边形 7"/>
          <p:cNvSpPr/>
          <p:nvPr/>
        </p:nvSpPr>
        <p:spPr>
          <a:xfrm>
            <a:off x="7812089" y="4786312"/>
            <a:ext cx="1081087" cy="215504"/>
          </a:xfrm>
          <a:prstGeom prst="homePlate">
            <a:avLst/>
          </a:prstGeom>
          <a:solidFill>
            <a:srgbClr val="5FBA0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j-ea"/>
                <a:ea typeface="+mj-ea"/>
              </a:rPr>
              <a:t>  答案</a:t>
            </a:r>
          </a:p>
        </p:txBody>
      </p:sp>
      <p:sp>
        <p:nvSpPr>
          <p:cNvPr id="9" name="五边形 8"/>
          <p:cNvSpPr/>
          <p:nvPr/>
        </p:nvSpPr>
        <p:spPr>
          <a:xfrm>
            <a:off x="6916738" y="4786312"/>
            <a:ext cx="1079500" cy="215504"/>
          </a:xfrm>
          <a:prstGeom prst="homePlate">
            <a:avLst/>
          </a:prstGeom>
          <a:solidFill>
            <a:srgbClr val="5FBA0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j-ea"/>
                <a:ea typeface="+mj-ea"/>
              </a:rPr>
              <a:t>解析</a:t>
            </a:r>
          </a:p>
        </p:txBody>
      </p:sp>
      <p:grpSp>
        <p:nvGrpSpPr>
          <p:cNvPr id="10" name="组合 12"/>
          <p:cNvGrpSpPr>
            <a:grpSpLocks/>
          </p:cNvGrpSpPr>
          <p:nvPr/>
        </p:nvGrpSpPr>
        <p:grpSpPr bwMode="auto">
          <a:xfrm>
            <a:off x="250825" y="3467100"/>
            <a:ext cx="8642350" cy="1534716"/>
            <a:chOff x="251520" y="2420298"/>
            <a:chExt cx="8640960" cy="2045789"/>
          </a:xfrm>
        </p:grpSpPr>
        <p:grpSp>
          <p:nvGrpSpPr>
            <p:cNvPr id="11" name="组合 13"/>
            <p:cNvGrpSpPr>
              <a:grpSpLocks/>
            </p:cNvGrpSpPr>
            <p:nvPr/>
          </p:nvGrpSpPr>
          <p:grpSpPr bwMode="auto">
            <a:xfrm>
              <a:off x="251520" y="2420298"/>
              <a:ext cx="8640960" cy="2045789"/>
              <a:chOff x="251520" y="375099"/>
              <a:chExt cx="8640960" cy="2045789"/>
            </a:xfrm>
          </p:grpSpPr>
          <p:sp>
            <p:nvSpPr>
              <p:cNvPr id="13" name="五边形 12"/>
              <p:cNvSpPr/>
              <p:nvPr/>
            </p:nvSpPr>
            <p:spPr>
              <a:xfrm>
                <a:off x="6916361" y="2133620"/>
                <a:ext cx="1079326" cy="287268"/>
              </a:xfrm>
              <a:prstGeom prst="homePlate">
                <a:avLst/>
              </a:prstGeom>
              <a:solidFill>
                <a:srgbClr val="E75E2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+mj-ea"/>
                    <a:ea typeface="+mj-ea"/>
                  </a:rPr>
                  <a:t>解析</a:t>
                </a:r>
              </a:p>
            </p:txBody>
          </p:sp>
          <p:sp>
            <p:nvSpPr>
              <p:cNvPr id="14" name="燕尾形 13"/>
              <p:cNvSpPr/>
              <p:nvPr/>
            </p:nvSpPr>
            <p:spPr>
              <a:xfrm>
                <a:off x="7030642" y="2209801"/>
                <a:ext cx="144439" cy="144428"/>
              </a:xfrm>
              <a:prstGeom prst="chevr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5" name="组合 22"/>
              <p:cNvGrpSpPr>
                <a:grpSpLocks/>
              </p:cNvGrpSpPr>
              <p:nvPr/>
            </p:nvGrpSpPr>
            <p:grpSpPr bwMode="auto">
              <a:xfrm>
                <a:off x="251520" y="375099"/>
                <a:ext cx="8640960" cy="1728366"/>
                <a:chOff x="251520" y="375099"/>
                <a:chExt cx="8640960" cy="1728366"/>
              </a:xfrm>
            </p:grpSpPr>
            <p:sp>
              <p:nvSpPr>
                <p:cNvPr id="16" name="矩形 15"/>
                <p:cNvSpPr/>
                <p:nvPr/>
              </p:nvSpPr>
              <p:spPr>
                <a:xfrm>
                  <a:off x="251520" y="375099"/>
                  <a:ext cx="8640960" cy="1728366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E75E22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17" name="TextBox 28"/>
                <p:cNvSpPr txBox="1">
                  <a:spLocks noChangeArrowheads="1"/>
                </p:cNvSpPr>
                <p:nvPr/>
              </p:nvSpPr>
              <p:spPr bwMode="auto">
                <a:xfrm>
                  <a:off x="8371094" y="444655"/>
                  <a:ext cx="492364" cy="3692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zh-CN" altLang="en-US" sz="1200">
                      <a:latin typeface="Times New Roman" pitchFamily="18" charset="0"/>
                    </a:rPr>
                    <a:t>关闭</a:t>
                  </a:r>
                </a:p>
              </p:txBody>
            </p:sp>
          </p:grpSp>
        </p:grpSp>
        <p:sp>
          <p:nvSpPr>
            <p:cNvPr id="12" name="矩形 14"/>
            <p:cNvSpPr>
              <a:spLocks noChangeAspect="1"/>
            </p:cNvSpPr>
            <p:nvPr/>
          </p:nvSpPr>
          <p:spPr bwMode="auto">
            <a:xfrm>
              <a:off x="508000" y="2716748"/>
              <a:ext cx="8128000" cy="1230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hangingPunct="1">
                <a:lnSpc>
                  <a:spcPct val="150000"/>
                </a:lnSpc>
                <a:defRPr/>
              </a:pPr>
              <a:r>
                <a:rPr lang="zh-CN" altLang="en-US" kern="1200" spc="150" noProof="1" smtClean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  <a:sym typeface="+mn-ea"/>
                </a:rPr>
                <a:t>小铁锤上的腰型通孔，需要先用台钻钻出一排通孔，再用锉刀进行休整</a:t>
              </a:r>
              <a:r>
                <a:rPr lang="zh-CN" altLang="zh-CN" kern="1200" spc="150" noProof="1" smtClean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  <a:sym typeface="+mn-ea"/>
                </a:rPr>
                <a:t>。</a:t>
              </a:r>
              <a:endParaRPr lang="en-US" altLang="zh-CN" kern="1200" spc="150" noProof="1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endParaRPr>
            </a:p>
            <a:p>
              <a:pPr hangingPunct="1">
                <a:lnSpc>
                  <a:spcPct val="150000"/>
                </a:lnSpc>
                <a:defRPr/>
              </a:pPr>
              <a:r>
                <a:rPr lang="zh-CN" altLang="en-US" kern="1200" spc="150" noProof="1" smtClean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  <a:sym typeface="+mn-ea"/>
                </a:rPr>
                <a:t>由于尺寸较小，无法用手锯锯出。出现腰孔，钻孔在锉削之前。</a:t>
              </a:r>
              <a:endParaRPr lang="zh-CN" altLang="zh-CN" kern="1200" spc="150" noProof="1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endParaRPr>
            </a:p>
          </p:txBody>
        </p:sp>
      </p:grpSp>
      <p:grpSp>
        <p:nvGrpSpPr>
          <p:cNvPr id="18" name="组合 25"/>
          <p:cNvGrpSpPr>
            <a:grpSpLocks/>
          </p:cNvGrpSpPr>
          <p:nvPr/>
        </p:nvGrpSpPr>
        <p:grpSpPr bwMode="auto">
          <a:xfrm>
            <a:off x="250825" y="4137423"/>
            <a:ext cx="8642350" cy="864394"/>
            <a:chOff x="251520" y="4752548"/>
            <a:chExt cx="8640960" cy="1152128"/>
          </a:xfrm>
        </p:grpSpPr>
        <p:grpSp>
          <p:nvGrpSpPr>
            <p:cNvPr id="19" name="组合 27"/>
            <p:cNvGrpSpPr>
              <a:grpSpLocks/>
            </p:cNvGrpSpPr>
            <p:nvPr/>
          </p:nvGrpSpPr>
          <p:grpSpPr bwMode="auto">
            <a:xfrm>
              <a:off x="251520" y="4752548"/>
              <a:ext cx="8640960" cy="1152128"/>
              <a:chOff x="251520" y="3755469"/>
              <a:chExt cx="8640960" cy="1152128"/>
            </a:xfrm>
          </p:grpSpPr>
          <p:sp>
            <p:nvSpPr>
              <p:cNvPr id="21" name="五边形 20"/>
              <p:cNvSpPr/>
              <p:nvPr/>
            </p:nvSpPr>
            <p:spPr>
              <a:xfrm>
                <a:off x="7813154" y="4620358"/>
                <a:ext cx="1079326" cy="287239"/>
              </a:xfrm>
              <a:prstGeom prst="homePlate">
                <a:avLst/>
              </a:prstGeom>
              <a:solidFill>
                <a:srgbClr val="E75E2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+mj-ea"/>
                    <a:ea typeface="+mj-ea"/>
                  </a:rPr>
                  <a:t>  答案</a:t>
                </a:r>
              </a:p>
            </p:txBody>
          </p:sp>
          <p:sp>
            <p:nvSpPr>
              <p:cNvPr id="22" name="五边形 21"/>
              <p:cNvSpPr/>
              <p:nvPr/>
            </p:nvSpPr>
            <p:spPr>
              <a:xfrm>
                <a:off x="6916361" y="4620358"/>
                <a:ext cx="1079326" cy="287239"/>
              </a:xfrm>
              <a:prstGeom prst="homePlate">
                <a:avLst/>
              </a:prstGeom>
              <a:solidFill>
                <a:srgbClr val="5FBA0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+mj-ea"/>
                    <a:ea typeface="+mj-ea"/>
                  </a:rPr>
                  <a:t>解析</a:t>
                </a:r>
              </a:p>
            </p:txBody>
          </p:sp>
          <p:sp>
            <p:nvSpPr>
              <p:cNvPr id="23" name="燕尾形 22"/>
              <p:cNvSpPr/>
              <p:nvPr/>
            </p:nvSpPr>
            <p:spPr>
              <a:xfrm>
                <a:off x="8038542" y="4696532"/>
                <a:ext cx="142852" cy="144413"/>
              </a:xfrm>
              <a:prstGeom prst="chevr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251520" y="3755469"/>
                <a:ext cx="8640960" cy="83632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E75E22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5" name="TextBox 48"/>
              <p:cNvSpPr txBox="1">
                <a:spLocks noChangeArrowheads="1"/>
              </p:cNvSpPr>
              <p:nvPr/>
            </p:nvSpPr>
            <p:spPr bwMode="auto">
              <a:xfrm>
                <a:off x="8388424" y="3872081"/>
                <a:ext cx="492364" cy="3692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en-US" sz="1200">
                    <a:latin typeface="Times New Roman" pitchFamily="18" charset="0"/>
                  </a:rPr>
                  <a:t>关闭</a:t>
                </a:r>
              </a:p>
            </p:txBody>
          </p:sp>
        </p:grpSp>
        <p:sp>
          <p:nvSpPr>
            <p:cNvPr id="20" name="矩形 28"/>
            <p:cNvSpPr>
              <a:spLocks noChangeAspect="1"/>
            </p:cNvSpPr>
            <p:nvPr/>
          </p:nvSpPr>
          <p:spPr bwMode="auto">
            <a:xfrm>
              <a:off x="539552" y="4968572"/>
              <a:ext cx="8064896" cy="664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dirty="0" smtClean="0">
                  <a:latin typeface="Times New Roman" pitchFamily="18" charset="0"/>
                </a:rPr>
                <a:t>B</a:t>
              </a:r>
              <a:endParaRPr lang="zh-CN" altLang="en-US" sz="2000" dirty="0">
                <a:latin typeface="Times New Roman" pitchFamily="18" charset="0"/>
              </a:endParaRPr>
            </a:p>
          </p:txBody>
        </p:sp>
      </p:grpSp>
      <p:pic>
        <p:nvPicPr>
          <p:cNvPr id="16281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60477" y="2126987"/>
            <a:ext cx="2840524" cy="1274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332878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spect="1"/>
          </p:cNvSpPr>
          <p:nvPr/>
        </p:nvSpPr>
        <p:spPr>
          <a:xfrm>
            <a:off x="508000" y="570783"/>
            <a:ext cx="8128000" cy="260379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  <a:defRPr/>
            </a:pPr>
            <a:r>
              <a:rPr lang="en-US" altLang="zh-CN" sz="2400" b="1" dirty="0" smtClean="0">
                <a:solidFill>
                  <a:srgbClr val="000000"/>
                </a:solidFill>
                <a:latin typeface="+mn-ea"/>
                <a:ea typeface="+mn-ea"/>
                <a:cs typeface="Times New Roman" panose="02020603050405020304" pitchFamily="18" charset="0"/>
              </a:rPr>
              <a:t>4</a:t>
            </a:r>
            <a:r>
              <a:rPr lang="en-US" altLang="zh-CN" sz="2400" dirty="0" smtClean="0">
                <a:solidFill>
                  <a:srgbClr val="000000"/>
                </a:solidFill>
                <a:latin typeface="+mn-ea"/>
                <a:ea typeface="+mn-ea"/>
                <a:cs typeface="Times New Roman" panose="02020603050405020304" pitchFamily="18" charset="0"/>
              </a:rPr>
              <a:t>.</a:t>
            </a:r>
            <a:r>
              <a:rPr lang="zh-CN" altLang="zh-CN" sz="2400" dirty="0">
                <a:solidFill>
                  <a:srgbClr val="000000"/>
                </a:solidFill>
                <a:latin typeface="+mn-ea"/>
                <a:ea typeface="+mn-ea"/>
                <a:cs typeface="Times New Roman" panose="02020603050405020304" pitchFamily="18" charset="0"/>
              </a:rPr>
              <a:t>如图所示是用不锈钢薄板制作的小饰品。加工过程中</a:t>
            </a:r>
            <a:r>
              <a:rPr lang="en-US" altLang="zh-CN" sz="2400" dirty="0">
                <a:solidFill>
                  <a:srgbClr val="000000"/>
                </a:solidFill>
                <a:latin typeface="+mn-ea"/>
                <a:ea typeface="+mn-ea"/>
                <a:cs typeface="Times New Roman" panose="02020603050405020304" pitchFamily="18" charset="0"/>
              </a:rPr>
              <a:t>,</a:t>
            </a:r>
            <a:r>
              <a:rPr lang="zh-CN" altLang="zh-CN" sz="2400" dirty="0">
                <a:solidFill>
                  <a:srgbClr val="000000"/>
                </a:solidFill>
                <a:latin typeface="+mn-ea"/>
                <a:ea typeface="+mn-ea"/>
                <a:cs typeface="Times New Roman" panose="02020603050405020304" pitchFamily="18" charset="0"/>
              </a:rPr>
              <a:t>下列操作不合理的是</a:t>
            </a:r>
            <a:r>
              <a:rPr lang="en-US" altLang="zh-CN" sz="2400" dirty="0">
                <a:solidFill>
                  <a:srgbClr val="000000"/>
                </a:solidFill>
                <a:latin typeface="+mn-ea"/>
                <a:ea typeface="+mn-ea"/>
                <a:cs typeface="Times New Roman" panose="02020603050405020304" pitchFamily="18" charset="0"/>
              </a:rPr>
              <a:t>(</a:t>
            </a:r>
            <a:r>
              <a:rPr lang="zh-CN" altLang="zh-CN" sz="2400" dirty="0">
                <a:solidFill>
                  <a:srgbClr val="000000"/>
                </a:solidFill>
                <a:latin typeface="+mn-ea"/>
                <a:ea typeface="+mn-ea"/>
                <a:cs typeface="Times New Roman" panose="02020603050405020304" pitchFamily="18" charset="0"/>
              </a:rPr>
              <a:t>　　</a:t>
            </a:r>
            <a:r>
              <a:rPr lang="en-US" altLang="zh-CN" sz="2400" dirty="0">
                <a:solidFill>
                  <a:srgbClr val="000000"/>
                </a:solidFill>
                <a:latin typeface="+mn-ea"/>
                <a:ea typeface="+mn-ea"/>
                <a:cs typeface="Times New Roman" panose="02020603050405020304" pitchFamily="18" charset="0"/>
              </a:rPr>
              <a:t>)</a:t>
            </a:r>
            <a:endParaRPr lang="zh-CN" altLang="zh-CN" sz="2400" dirty="0">
              <a:solidFill>
                <a:srgbClr val="000000"/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pPr indent="2667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  <a:defRPr/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zh-CN" altLang="zh-CN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钻孔时</a:t>
            </a:r>
            <a:r>
              <a:rPr lang="zh-CN" alt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不能戴手套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  <a:defRPr/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zh-CN" altLang="zh-CN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锯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割</a:t>
            </a:r>
            <a:r>
              <a:rPr lang="zh-CN" altLang="zh-CN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时</a:t>
            </a:r>
            <a:r>
              <a:rPr lang="zh-CN" alt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应用夹持工具夹持工件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  <a:defRPr/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锉削外轮廓时均用圆锉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  <a:defRPr/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表面抛光时用砂纸打磨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65546" name="W134.eps" descr="id:2147489705;FounderC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4322" y="1483675"/>
            <a:ext cx="2304223" cy="1356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五边形 10"/>
          <p:cNvSpPr/>
          <p:nvPr/>
        </p:nvSpPr>
        <p:spPr>
          <a:xfrm>
            <a:off x="7812089" y="4786312"/>
            <a:ext cx="1081087" cy="215504"/>
          </a:xfrm>
          <a:prstGeom prst="homePlate">
            <a:avLst/>
          </a:prstGeom>
          <a:solidFill>
            <a:srgbClr val="5FBA0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j-ea"/>
                <a:ea typeface="+mj-ea"/>
              </a:rPr>
              <a:t>  答案</a:t>
            </a:r>
          </a:p>
        </p:txBody>
      </p:sp>
      <p:sp>
        <p:nvSpPr>
          <p:cNvPr id="12" name="五边形 11"/>
          <p:cNvSpPr/>
          <p:nvPr/>
        </p:nvSpPr>
        <p:spPr>
          <a:xfrm>
            <a:off x="6916738" y="4786312"/>
            <a:ext cx="1079500" cy="215504"/>
          </a:xfrm>
          <a:prstGeom prst="homePlate">
            <a:avLst/>
          </a:prstGeom>
          <a:solidFill>
            <a:srgbClr val="5FBA0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j-ea"/>
                <a:ea typeface="+mj-ea"/>
              </a:rPr>
              <a:t>解析</a:t>
            </a:r>
          </a:p>
        </p:txBody>
      </p:sp>
      <p:grpSp>
        <p:nvGrpSpPr>
          <p:cNvPr id="4" name="组合 12"/>
          <p:cNvGrpSpPr>
            <a:grpSpLocks/>
          </p:cNvGrpSpPr>
          <p:nvPr/>
        </p:nvGrpSpPr>
        <p:grpSpPr bwMode="auto">
          <a:xfrm>
            <a:off x="250825" y="3467100"/>
            <a:ext cx="8642350" cy="1534716"/>
            <a:chOff x="251520" y="2420298"/>
            <a:chExt cx="8640960" cy="2045789"/>
          </a:xfrm>
        </p:grpSpPr>
        <p:grpSp>
          <p:nvGrpSpPr>
            <p:cNvPr id="5" name="组合 13"/>
            <p:cNvGrpSpPr>
              <a:grpSpLocks/>
            </p:cNvGrpSpPr>
            <p:nvPr/>
          </p:nvGrpSpPr>
          <p:grpSpPr bwMode="auto">
            <a:xfrm>
              <a:off x="251520" y="2420298"/>
              <a:ext cx="8640960" cy="2045789"/>
              <a:chOff x="251520" y="375099"/>
              <a:chExt cx="8640960" cy="2045789"/>
            </a:xfrm>
          </p:grpSpPr>
          <p:sp>
            <p:nvSpPr>
              <p:cNvPr id="21" name="五边形 20"/>
              <p:cNvSpPr/>
              <p:nvPr/>
            </p:nvSpPr>
            <p:spPr>
              <a:xfrm>
                <a:off x="6916361" y="2133620"/>
                <a:ext cx="1079326" cy="287268"/>
              </a:xfrm>
              <a:prstGeom prst="homePlate">
                <a:avLst/>
              </a:prstGeom>
              <a:solidFill>
                <a:srgbClr val="E75E2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+mj-ea"/>
                    <a:ea typeface="+mj-ea"/>
                  </a:rPr>
                  <a:t>解析</a:t>
                </a:r>
              </a:p>
            </p:txBody>
          </p:sp>
          <p:sp>
            <p:nvSpPr>
              <p:cNvPr id="22" name="燕尾形 21"/>
              <p:cNvSpPr/>
              <p:nvPr/>
            </p:nvSpPr>
            <p:spPr>
              <a:xfrm>
                <a:off x="7030642" y="2209801"/>
                <a:ext cx="144439" cy="144428"/>
              </a:xfrm>
              <a:prstGeom prst="chevr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6" name="组合 22"/>
              <p:cNvGrpSpPr>
                <a:grpSpLocks/>
              </p:cNvGrpSpPr>
              <p:nvPr/>
            </p:nvGrpSpPr>
            <p:grpSpPr bwMode="auto">
              <a:xfrm>
                <a:off x="251520" y="375099"/>
                <a:ext cx="8640960" cy="1728366"/>
                <a:chOff x="251520" y="375099"/>
                <a:chExt cx="8640960" cy="1728366"/>
              </a:xfrm>
            </p:grpSpPr>
            <p:sp>
              <p:nvSpPr>
                <p:cNvPr id="24" name="矩形 23"/>
                <p:cNvSpPr/>
                <p:nvPr/>
              </p:nvSpPr>
              <p:spPr>
                <a:xfrm>
                  <a:off x="251520" y="375099"/>
                  <a:ext cx="8640960" cy="1728366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E75E22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65564" name="TextBox 28"/>
                <p:cNvSpPr txBox="1">
                  <a:spLocks noChangeArrowheads="1"/>
                </p:cNvSpPr>
                <p:nvPr/>
              </p:nvSpPr>
              <p:spPr bwMode="auto">
                <a:xfrm>
                  <a:off x="8371094" y="444655"/>
                  <a:ext cx="492364" cy="3692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zh-CN" altLang="en-US" sz="1200">
                      <a:latin typeface="Times New Roman" pitchFamily="18" charset="0"/>
                    </a:rPr>
                    <a:t>关闭</a:t>
                  </a:r>
                </a:p>
              </p:txBody>
            </p:sp>
          </p:grpSp>
        </p:grpSp>
        <p:sp>
          <p:nvSpPr>
            <p:cNvPr id="65559" name="矩形 14"/>
            <p:cNvSpPr>
              <a:spLocks noChangeAspect="1"/>
            </p:cNvSpPr>
            <p:nvPr/>
          </p:nvSpPr>
          <p:spPr bwMode="auto">
            <a:xfrm>
              <a:off x="508000" y="2716748"/>
              <a:ext cx="8128000" cy="611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hangingPunct="1">
                <a:lnSpc>
                  <a:spcPct val="150000"/>
                </a:lnSpc>
                <a:defRPr/>
              </a:pPr>
              <a:r>
                <a:rPr lang="zh-CN" altLang="zh-CN" kern="1200" spc="150" noProof="1" smtClean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  <a:sym typeface="+mn-ea"/>
                </a:rPr>
                <a:t>小饰品外轮廓有内凹也有外凸</a:t>
              </a:r>
              <a:r>
                <a:rPr lang="en-US" altLang="zh-CN" kern="1200" spc="150" noProof="1" smtClean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  <a:sym typeface="+mn-ea"/>
                </a:rPr>
                <a:t>,</a:t>
              </a:r>
              <a:r>
                <a:rPr lang="zh-CN" altLang="zh-CN" kern="1200" spc="150" noProof="1" smtClean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  <a:sym typeface="+mn-ea"/>
                </a:rPr>
                <a:t>可分别由圆锉和平锉锉削。</a:t>
              </a:r>
              <a:endParaRPr lang="zh-CN" altLang="zh-CN" kern="1200" spc="150" noProof="1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endParaRPr>
            </a:p>
          </p:txBody>
        </p:sp>
      </p:grpSp>
      <p:grpSp>
        <p:nvGrpSpPr>
          <p:cNvPr id="7" name="组合 25"/>
          <p:cNvGrpSpPr>
            <a:grpSpLocks/>
          </p:cNvGrpSpPr>
          <p:nvPr/>
        </p:nvGrpSpPr>
        <p:grpSpPr bwMode="auto">
          <a:xfrm>
            <a:off x="250825" y="4137423"/>
            <a:ext cx="8642350" cy="864394"/>
            <a:chOff x="251520" y="4752548"/>
            <a:chExt cx="8640960" cy="1152128"/>
          </a:xfrm>
        </p:grpSpPr>
        <p:grpSp>
          <p:nvGrpSpPr>
            <p:cNvPr id="8" name="组合 27"/>
            <p:cNvGrpSpPr>
              <a:grpSpLocks/>
            </p:cNvGrpSpPr>
            <p:nvPr/>
          </p:nvGrpSpPr>
          <p:grpSpPr bwMode="auto">
            <a:xfrm>
              <a:off x="251520" y="4752548"/>
              <a:ext cx="8640960" cy="1152128"/>
              <a:chOff x="251520" y="3755469"/>
              <a:chExt cx="8640960" cy="1152128"/>
            </a:xfrm>
          </p:grpSpPr>
          <p:sp>
            <p:nvSpPr>
              <p:cNvPr id="30" name="五边形 29"/>
              <p:cNvSpPr/>
              <p:nvPr/>
            </p:nvSpPr>
            <p:spPr>
              <a:xfrm>
                <a:off x="7813154" y="4620358"/>
                <a:ext cx="1079326" cy="287239"/>
              </a:xfrm>
              <a:prstGeom prst="homePlate">
                <a:avLst/>
              </a:prstGeom>
              <a:solidFill>
                <a:srgbClr val="E75E2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+mj-ea"/>
                    <a:ea typeface="+mj-ea"/>
                  </a:rPr>
                  <a:t>  答案</a:t>
                </a:r>
              </a:p>
            </p:txBody>
          </p:sp>
          <p:sp>
            <p:nvSpPr>
              <p:cNvPr id="31" name="五边形 30"/>
              <p:cNvSpPr/>
              <p:nvPr/>
            </p:nvSpPr>
            <p:spPr>
              <a:xfrm>
                <a:off x="6916361" y="4620358"/>
                <a:ext cx="1079326" cy="287239"/>
              </a:xfrm>
              <a:prstGeom prst="homePlate">
                <a:avLst/>
              </a:prstGeom>
              <a:solidFill>
                <a:srgbClr val="5FBA0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+mj-ea"/>
                    <a:ea typeface="+mj-ea"/>
                  </a:rPr>
                  <a:t>解析</a:t>
                </a:r>
              </a:p>
            </p:txBody>
          </p:sp>
          <p:sp>
            <p:nvSpPr>
              <p:cNvPr id="32" name="燕尾形 31"/>
              <p:cNvSpPr/>
              <p:nvPr/>
            </p:nvSpPr>
            <p:spPr>
              <a:xfrm>
                <a:off x="8038542" y="4696532"/>
                <a:ext cx="142852" cy="144413"/>
              </a:xfrm>
              <a:prstGeom prst="chevr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251520" y="3755469"/>
                <a:ext cx="8640960" cy="83632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E75E22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5557" name="TextBox 48"/>
              <p:cNvSpPr txBox="1">
                <a:spLocks noChangeArrowheads="1"/>
              </p:cNvSpPr>
              <p:nvPr/>
            </p:nvSpPr>
            <p:spPr bwMode="auto">
              <a:xfrm>
                <a:off x="8388424" y="3872081"/>
                <a:ext cx="492364" cy="3692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en-US" sz="1200">
                    <a:latin typeface="Times New Roman" pitchFamily="18" charset="0"/>
                  </a:rPr>
                  <a:t>关闭</a:t>
                </a:r>
              </a:p>
            </p:txBody>
          </p:sp>
        </p:grpSp>
        <p:sp>
          <p:nvSpPr>
            <p:cNvPr id="65552" name="矩形 28"/>
            <p:cNvSpPr>
              <a:spLocks noChangeAspect="1"/>
            </p:cNvSpPr>
            <p:nvPr/>
          </p:nvSpPr>
          <p:spPr bwMode="auto">
            <a:xfrm>
              <a:off x="539552" y="4968572"/>
              <a:ext cx="8064896" cy="738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>
                  <a:latin typeface="Times New Roman" pitchFamily="18" charset="0"/>
                </a:rPr>
                <a:t>C</a:t>
              </a:r>
              <a:endParaRPr lang="zh-CN" altLang="en-US" sz="2000">
                <a:latin typeface="Times New Roman" pitchFamily="18" charset="0"/>
              </a:endParaRPr>
            </a:p>
          </p:txBody>
        </p:sp>
      </p:grpSp>
      <p:pic>
        <p:nvPicPr>
          <p:cNvPr id="23" name="图片 22" descr="https://tikupic.21cnjy.com/08/98/08980f3406e8b54342d546a0598153d7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23829" y="4221412"/>
            <a:ext cx="7302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图片 24" descr="https://tikupic.21cnjy.com/06/19/0619841ae899684b112664b51b0bd560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65458" y="4307596"/>
            <a:ext cx="676045" cy="539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 smtClean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  <a:endParaRPr lang="zh-CN" altLang="en-US" spc="226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2031</TotalTime>
  <Words>323</Words>
  <Application>Microsoft Office PowerPoint</Application>
  <PresentationFormat>全屏显示(16:9)</PresentationFormat>
  <Paragraphs>65</Paragraphs>
  <Slides>6</Slides>
  <Notes>4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1_Office 主题​​</vt:lpstr>
      <vt:lpstr>文档</vt:lpstr>
      <vt:lpstr>第六章 模型或原型的制作</vt:lpstr>
      <vt:lpstr>幻灯片 2</vt:lpstr>
      <vt:lpstr>幻灯片 3</vt:lpstr>
      <vt:lpstr>幻灯片 4</vt:lpstr>
      <vt:lpstr>幻灯片 5</vt:lpstr>
      <vt:lpstr>幻灯片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admin</cp:lastModifiedBy>
  <cp:revision>381</cp:revision>
  <dcterms:created xsi:type="dcterms:W3CDTF">2020-02-01T11:21:51Z</dcterms:created>
  <dcterms:modified xsi:type="dcterms:W3CDTF">2020-02-13T14:48:47Z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