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9.xml" ContentType="application/vnd.openxmlformats-officedocument.presentationml.notesSlide+xml"/>
  <Override PartName="/ppt/tags/tag176.xml" ContentType="application/vnd.openxmlformats-officedocument.presentationml.tags+xml"/>
  <Override PartName="/ppt/notesSlides/notesSlide21.xml" ContentType="application/vnd.openxmlformats-officedocument.presentationml.notesSlide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305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1" r:id="rId12"/>
    <p:sldId id="284" r:id="rId13"/>
    <p:sldId id="286" r:id="rId14"/>
    <p:sldId id="287" r:id="rId15"/>
    <p:sldId id="288" r:id="rId16"/>
    <p:sldId id="294" r:id="rId17"/>
    <p:sldId id="296" r:id="rId18"/>
    <p:sldId id="293" r:id="rId19"/>
    <p:sldId id="309" r:id="rId20"/>
    <p:sldId id="310" r:id="rId21"/>
    <p:sldId id="311" r:id="rId22"/>
    <p:sldId id="312" r:id="rId23"/>
    <p:sldId id="285" r:id="rId24"/>
    <p:sldId id="301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499B4"/>
    <a:srgbClr val="5984A5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153" autoAdjust="0"/>
  </p:normalViewPr>
  <p:slideViewPr>
    <p:cSldViewPr snapToGrid="0">
      <p:cViewPr varScale="1">
        <p:scale>
          <a:sx n="80" d="100"/>
          <a:sy n="80" d="100"/>
        </p:scale>
        <p:origin x="-108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用于夹持工件。</a:t>
            </a:r>
            <a:endParaRPr lang="en-US" altLang="zh-CN" sz="1200" dirty="0" smtClean="0">
              <a:latin typeface="+mj-lt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工件一般应夹在虎钳的左面，以便操作；工件伸出钳口不应过长，应使锯缝离开钳口侧面</a:t>
            </a:r>
            <a:r>
              <a:rPr 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20mm</a:t>
            </a:r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左右，防止工件在锯割时产生振动；锯缝线要与钳口侧面保持平行，便于控制锯缝不偏离划线线条；加紧要牢靠，同时要避免将工件夹变形和夹坏已加工面。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手锯是向前推进时进行切割，在向后返回时不起切削作用，因此安装锯条是应锯齿向前。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锯条陷入工件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2~3 mm</a:t>
            </a:r>
            <a:r>
              <a:rPr lang="zh-CN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时进入正常锯割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 panose="020F0502020204030204"/>
              </a:rPr>
              <a:t>,</a:t>
            </a:r>
            <a:endParaRPr lang="en-US" altLang="zh-CN" baseline="0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两种锉削方法：直锉法和两手一前一后，推锉法，两手一左一右。</a:t>
            </a:r>
            <a:endParaRPr lang="en-US" altLang="zh-CN" dirty="0" smtClean="0"/>
          </a:p>
          <a:p>
            <a:r>
              <a:rPr lang="zh-CN" altLang="en-US" dirty="0" smtClean="0"/>
              <a:t>锉大孔、大平面用推锉法；小孔小平面用直锉法。</a:t>
            </a:r>
            <a:endParaRPr lang="en-US" altLang="zh-CN" dirty="0" smtClean="0"/>
          </a:p>
          <a:p>
            <a:r>
              <a:rPr lang="zh-CN" altLang="en-US" dirty="0" smtClean="0"/>
              <a:t>锉削是水平面（锯割是铅锤线），工件边缘举例钳口</a:t>
            </a:r>
            <a:r>
              <a:rPr lang="en-US" altLang="zh-CN" dirty="0" smtClean="0"/>
              <a:t>2-3mm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直锉法时，左手施压由大变小，右手施压由小变大。</a:t>
            </a:r>
            <a:endParaRPr lang="en-US" altLang="zh-CN" dirty="0" smtClean="0"/>
          </a:p>
          <a:p>
            <a:r>
              <a:rPr lang="zh-CN" altLang="en-US" dirty="0" smtClean="0"/>
              <a:t>推锉法时，两手均匀施力，推锉加压，回拉不加压。</a:t>
            </a:r>
            <a:endParaRPr lang="en-US" altLang="zh-CN" dirty="0" smtClean="0"/>
          </a:p>
          <a:p>
            <a:r>
              <a:rPr lang="zh-CN" altLang="en-US" dirty="0" smtClean="0"/>
              <a:t>锉削平面的推锉过程中，左手施力由大变小，右手施力由小变大，以保证在推锉时，锉刀始终保持水平，并紧贴锉削平面。 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aseline="0" dirty="0" smtClean="0"/>
              <a:t>整形锉 木工锉不能用来锉金属材料</a:t>
            </a:r>
            <a:endParaRPr lang="en-US" altLang="zh-CN" baseline="0" dirty="0" smtClean="0"/>
          </a:p>
          <a:p>
            <a:r>
              <a:rPr lang="zh-CN" altLang="en-US" baseline="0" dirty="0" smtClean="0"/>
              <a:t>三角锉的横截面为正三角形，若待锉面角度小于</a:t>
            </a:r>
            <a:r>
              <a:rPr lang="en-US" altLang="zh-CN" baseline="0" dirty="0" smtClean="0"/>
              <a:t>60</a:t>
            </a:r>
            <a:r>
              <a:rPr lang="zh-CN" altLang="en-US" baseline="0" dirty="0" smtClean="0"/>
              <a:t>度，三角锉无法使用，应选用平锉。</a:t>
            </a:r>
            <a:endParaRPr lang="en-US" altLang="zh-CN" baseline="0" dirty="0" smtClean="0"/>
          </a:p>
          <a:p>
            <a:r>
              <a:rPr lang="zh-CN" altLang="en-US" dirty="0" smtClean="0"/>
              <a:t>选择锉刀按工件表面形状来选择，锉削平面、凸弧面应选择带平面形</a:t>
            </a:r>
          </a:p>
          <a:p>
            <a:r>
              <a:rPr lang="zh-CN" altLang="en-US" dirty="0" smtClean="0"/>
              <a:t>状的锉刀（如：平锉、半圆锉），锉削凹弧面应选择带有凸弧面的锉刀（如：圆锉、半圆锉）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不能用锉刀敲击工件，锉刀不叠放；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钻头同时完成两个运动</a:t>
            </a:r>
            <a:endParaRPr lang="en-US" altLang="zh-CN" dirty="0" smtClean="0"/>
          </a:p>
          <a:p>
            <a:r>
              <a:rPr lang="zh-CN" altLang="en-US" dirty="0" smtClean="0"/>
              <a:t>主运动：钻头绕轴线的旋转运动</a:t>
            </a:r>
            <a:endParaRPr lang="en-US" altLang="zh-CN" dirty="0" smtClean="0"/>
          </a:p>
          <a:p>
            <a:r>
              <a:rPr lang="zh-CN" altLang="en-US" dirty="0" smtClean="0"/>
              <a:t>辅助运动：钻头沿着轴线方向对着工件的直线运动</a:t>
            </a:r>
            <a:endParaRPr lang="en-US" altLang="zh-CN" dirty="0" smtClean="0"/>
          </a:p>
          <a:p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钻孔只能进行孔的粗加工。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49F42C-2DAE-424C-A4B8-3140182C3E9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漏出的钻头要尽可能短，以提高其刚性和强度，从而更有利于其精度的保证。</a:t>
            </a:r>
            <a:endParaRPr lang="en-US" altLang="zh-CN" dirty="0" smtClean="0"/>
          </a:p>
          <a:p>
            <a:r>
              <a:rPr lang="zh-CN" altLang="en-US" dirty="0" smtClean="0"/>
              <a:t>钻孔一般以手动进给操作为主，进给力量</a:t>
            </a:r>
            <a:r>
              <a:rPr lang="zh-CN" altLang="en-US" baseline="0" dirty="0" smtClean="0"/>
              <a:t>不应使钻头产生弯曲现象，以免孔轴线歪斜。</a:t>
            </a:r>
            <a:endParaRPr lang="en-US" altLang="zh-CN" baseline="0" dirty="0" smtClean="0"/>
          </a:p>
          <a:p>
            <a:r>
              <a:rPr lang="zh-CN" altLang="en-US" dirty="0" smtClean="0"/>
              <a:t>钻深孔时，要经常退钻排屑，以免切屑阻塞而扭断钻头。（一般钻孔深度达直径德倍，称为深孔）</a:t>
            </a:r>
            <a:endParaRPr lang="en-US" altLang="zh-CN" dirty="0" smtClean="0"/>
          </a:p>
          <a:p>
            <a:r>
              <a:rPr lang="zh-CN" altLang="en-US" dirty="0" smtClean="0"/>
              <a:t>钻孔将钻透时，手动进给用力必须减小，以防钻头折断，或使工件随着钻头转动酿成事故。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钻孔，钻孔时进给力不要太大，要时常抬起钻头排屑，同时加冷却润滑液，钻孔要透时，要减少进给防止切削突然增大，折断钻头。</a:t>
            </a:r>
            <a:endParaRPr lang="en-US" altLang="zh-CN" sz="1200" dirty="0" smtClean="0">
              <a:latin typeface="+mj-lt"/>
              <a:ea typeface="+mj-ea"/>
              <a:cs typeface="+mj-cs"/>
              <a:sym typeface="Calibri" panose="020F0502020204030204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使用前先空转一下，检查电钻运转是否正常。</a:t>
            </a:r>
            <a:endParaRPr lang="en-US" altLang="zh-CN" sz="1200" dirty="0" smtClean="0">
              <a:latin typeface="+mj-lt"/>
              <a:ea typeface="+mj-ea"/>
              <a:cs typeface="+mj-cs"/>
              <a:sym typeface="Calibri" panose="020F0502020204030204"/>
            </a:endParaRPr>
          </a:p>
          <a:p>
            <a:r>
              <a:rPr lang="zh-CN" altLang="en-US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操作钻床时袖口必须扎紧。</a:t>
            </a:r>
            <a:endParaRPr lang="en-US" altLang="zh-CN" sz="1200" dirty="0" smtClean="0">
              <a:latin typeface="+mj-lt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ea typeface="+mj-ea"/>
                <a:cs typeface="+mj-cs"/>
                <a:sym typeface="Calibri" panose="020F0502020204030204"/>
              </a:rPr>
              <a:t>在使用过程中，工作台面必须保持清洁，</a:t>
            </a:r>
            <a:endParaRPr lang="en-US" altLang="zh-CN" sz="1200" dirty="0" smtClean="0">
              <a:solidFill>
                <a:srgbClr val="0070C0"/>
              </a:solidFill>
              <a:latin typeface="+mn-ea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ea typeface="+mj-ea"/>
                <a:cs typeface="+mj-cs"/>
                <a:sym typeface="Calibri" panose="020F0502020204030204"/>
              </a:rPr>
              <a:t>钻孔时不可用手抹、嘴吹来清除切屑，必须用毛刷清除。</a:t>
            </a:r>
            <a:endParaRPr lang="en-US" altLang="zh-CN" sz="1200" dirty="0" smtClean="0">
              <a:solidFill>
                <a:srgbClr val="0070C0"/>
              </a:solidFill>
              <a:latin typeface="+mn-ea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ea typeface="+mj-ea"/>
                <a:cs typeface="+mj-cs"/>
                <a:sym typeface="Calibri" panose="020F0502020204030204"/>
              </a:rPr>
              <a:t>钻出长条切屑时，要用钩子钩断后除去。</a:t>
            </a:r>
            <a:endParaRPr lang="en-US" altLang="zh-CN" sz="1200" dirty="0" smtClean="0">
              <a:solidFill>
                <a:srgbClr val="0070C0"/>
              </a:solidFill>
              <a:latin typeface="+mn-ea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ea typeface="+mj-ea"/>
                <a:cs typeface="+mj-cs"/>
                <a:sym typeface="Calibri" panose="020F0502020204030204"/>
              </a:rPr>
              <a:t>检验工件必须在停钻状况下进行。</a:t>
            </a:r>
            <a:endParaRPr lang="en-US" altLang="zh-CN" sz="1200" dirty="0" smtClean="0">
              <a:solidFill>
                <a:srgbClr val="0070C0"/>
              </a:solidFill>
              <a:latin typeface="+mn-ea"/>
              <a:ea typeface="+mj-ea"/>
              <a:cs typeface="+mj-cs"/>
              <a:sym typeface="Calibri" panose="020F0502020204030204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olidFill>
                <a:srgbClr val="0070C0"/>
              </a:solidFill>
              <a:latin typeface="+mn-ea"/>
              <a:ea typeface="+mj-ea"/>
              <a:cs typeface="+mj-cs"/>
              <a:sym typeface="Calibri" panose="020F0502020204030204"/>
            </a:endParaRPr>
          </a:p>
          <a:p>
            <a:endParaRPr lang="zh-CN" altLang="en-US" sz="1200" dirty="0" smtClean="0">
              <a:latin typeface="+mj-lt"/>
              <a:ea typeface="+mj-ea"/>
              <a:cs typeface="+mj-cs"/>
              <a:sym typeface="Calibri" panose="020F0502020204030204"/>
            </a:endParaRPr>
          </a:p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操作平台：台虎钳   丝锥</a:t>
            </a:r>
            <a:r>
              <a:rPr lang="zh-CN" altLang="en-US" baseline="0" dirty="0" smtClean="0"/>
              <a:t> 丝锥扳手；圆板牙 圆板牙扳手  紧定螺钉安装</a:t>
            </a:r>
            <a:endParaRPr lang="en-US" altLang="zh-CN" baseline="0" dirty="0" smtClean="0"/>
          </a:p>
          <a:p>
            <a:r>
              <a:rPr lang="zh-CN" altLang="en-US" baseline="0" dirty="0" smtClean="0"/>
              <a:t>倒角是在直角楞上在加工一个</a:t>
            </a:r>
            <a:r>
              <a:rPr lang="en-US" altLang="zh-CN" baseline="0" dirty="0" smtClean="0"/>
              <a:t>45</a:t>
            </a:r>
            <a:r>
              <a:rPr lang="zh-CN" altLang="en-US" baseline="0" dirty="0" smtClean="0"/>
              <a:t>度的小平面（用较大的钻头），使该平面和内壁和板面之间都成</a:t>
            </a:r>
            <a:r>
              <a:rPr lang="en-US" altLang="zh-CN" baseline="0" dirty="0" smtClean="0"/>
              <a:t>45</a:t>
            </a:r>
            <a:r>
              <a:rPr lang="zh-CN" altLang="en-US" baseline="0" dirty="0" smtClean="0"/>
              <a:t>度。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方面丝锥导入和套丝嵌入；美观且不容易伤人，受到碰撞不容易起刺。</a:t>
            </a:r>
            <a:endParaRPr lang="en-US" altLang="zh-CN" baseline="0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攻丝前先倒角（扩孔）。起攻时，单手握住扳手中央位置，</a:t>
            </a:r>
          </a:p>
          <a:p>
            <a:r>
              <a:rPr lang="zh-CN" altLang="en-US" dirty="0" smtClean="0"/>
              <a:t>施加一定压力，确保丝锥竖直。攻丝过程中要经常倒转，排除卡在丝锥丝缝里的铁屑。可适当加入润滑剂。 </a:t>
            </a:r>
            <a:endParaRPr lang="en-US" altLang="zh-CN" dirty="0" smtClean="0"/>
          </a:p>
          <a:p>
            <a:r>
              <a:rPr lang="zh-CN" altLang="en-US" dirty="0" smtClean="0"/>
              <a:t>注意要领：套丝前先倒角（磨尖）。刚开始套丝时，单手握住扳手中</a:t>
            </a:r>
          </a:p>
          <a:p>
            <a:r>
              <a:rPr lang="zh-CN" altLang="en-US" dirty="0" smtClean="0"/>
              <a:t>央位置，施加一定压力，确保板牙中心和圆形棒材中心重合。套丝过程中要经常倒转，排除卡在板牙丝缝里的铁屑。可适当加入润滑剂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金属材料的加工，一般是通过划线、锯割、锉削、钻孔以及攻丝、套丝等过程，使工件达到设计要求的几何形状、大小尺寸和光面平整度等。</a:t>
            </a:r>
            <a:endParaRPr lang="en-US" altLang="zh-CN" dirty="0" smtClean="0"/>
          </a:p>
          <a:p>
            <a:r>
              <a:rPr lang="zh-CN" altLang="en-US" dirty="0" smtClean="0"/>
              <a:t>分操作平台、加工工具、操作方法、操作要领四个部分介绍，结合典型题目进行分析。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加工界线，而非轮廓线，是为了留出加工余量。</a:t>
            </a:r>
            <a:endParaRPr lang="en-US" altLang="zh-CN" b="1" dirty="0" smtClean="0"/>
          </a:p>
          <a:p>
            <a:r>
              <a:rPr lang="zh-CN" altLang="en-US" sz="1200" b="1" i="0" dirty="0" smtClean="0">
                <a:latin typeface="+mj-lt"/>
                <a:ea typeface="+mj-ea"/>
                <a:cs typeface="+mj-cs"/>
                <a:sym typeface="Calibri" panose="020F0502020204030204"/>
              </a:rPr>
              <a:t>划线主要作用：</a:t>
            </a:r>
            <a:r>
              <a:rPr lang="zh-CN" altLang="en-US" sz="1200" b="1" dirty="0" smtClean="0">
                <a:latin typeface="+mj-lt"/>
                <a:ea typeface="+mj-ea"/>
                <a:cs typeface="+mj-cs"/>
                <a:sym typeface="Calibri" panose="020F0502020204030204"/>
              </a:rPr>
              <a:t>确定工件加工表面的加工余量和位置；</a:t>
            </a:r>
            <a:endParaRPr lang="en-US" altLang="zh-CN" sz="1200" b="1" dirty="0" smtClean="0"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ea typeface="+mj-ea"/>
                <a:cs typeface="+mj-cs"/>
                <a:sym typeface="Calibri" panose="020F0502020204030204"/>
              </a:rPr>
              <a:t>划线平台</a:t>
            </a:r>
            <a:r>
              <a:rPr lang="zh-CN" altLang="en-US" dirty="0" smtClean="0"/>
              <a:t>也叫划线平板，是由铸铁毛坯精刨和刮削（</a:t>
            </a:r>
            <a:r>
              <a:rPr lang="zh-CN" altLang="en-US" sz="1200" b="0" i="0" u="none" strike="noStrike" dirty="0" smtClean="0">
                <a:latin typeface="+mj-lt"/>
                <a:ea typeface="+mj-ea"/>
                <a:cs typeface="+mj-cs"/>
                <a:sym typeface="Calibri" panose="020F0502020204030204"/>
              </a:rPr>
              <a:t>刮制或研磨</a:t>
            </a:r>
            <a:r>
              <a:rPr lang="zh-CN" altLang="en-US" dirty="0" smtClean="0"/>
              <a:t>）制成。其主要用来安放工件和划线工具，并在平台表面上完成划线工作。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三角尺可以划出</a:t>
            </a:r>
            <a:r>
              <a:rPr lang="en-US" altLang="zh-CN" dirty="0" smtClean="0"/>
              <a:t>45</a:t>
            </a:r>
            <a:r>
              <a:rPr lang="zh-CN" altLang="en-US" dirty="0" smtClean="0"/>
              <a:t>度角，活动角尺，可以划出任意角度。</a:t>
            </a:r>
            <a:endParaRPr lang="en-US" altLang="zh-CN" dirty="0" smtClean="0"/>
          </a:p>
          <a:p>
            <a:r>
              <a:rPr lang="zh-CN" altLang="en-US" dirty="0" smtClean="0"/>
              <a:t>划规的两脚长度要磨得稍有不等。划圆弧时应将手力作用到作为圆心的一脚，以防中心滑移。</a:t>
            </a:r>
            <a:endParaRPr lang="en-US" altLang="zh-CN" dirty="0" smtClean="0"/>
          </a:p>
          <a:p>
            <a:r>
              <a:rPr lang="zh-CN" altLang="en-US" dirty="0" smtClean="0"/>
              <a:t>样冲，冲眼防止划线被擦掉。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审图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选择基准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清理工件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涂色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划线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检查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冲眼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划完线以后要使用游标卡尺或钢板尺进行检验，要养成划完线后进行检验复核的习惯。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分割各种材料；锯掉工件上多余部分；在工件上锯槽。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27.jpe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34.png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0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46.jpeg"/><Relationship Id="rId11" Type="http://schemas.openxmlformats.org/officeDocument/2006/relationships/image" Target="../media/image3.png"/><Relationship Id="rId5" Type="http://schemas.openxmlformats.org/officeDocument/2006/relationships/image" Target="../media/image45.jpeg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12" Type="http://schemas.openxmlformats.org/officeDocument/2006/relationships/image" Target="../media/image3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50.png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9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57.png"/><Relationship Id="rId11" Type="http://schemas.openxmlformats.org/officeDocument/2006/relationships/image" Target="../media/image3.png"/><Relationship Id="rId5" Type="http://schemas.openxmlformats.org/officeDocument/2006/relationships/image" Target="../media/image56.png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3.jpeg"/><Relationship Id="rId11" Type="http://schemas.openxmlformats.org/officeDocument/2006/relationships/image" Target="../media/image3.png"/><Relationship Id="rId5" Type="http://schemas.openxmlformats.org/officeDocument/2006/relationships/image" Target="../media/image12.jpeg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9.png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8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65715" y="2038726"/>
            <a:ext cx="5643332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第六章 模型或原型的制作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83510" y="1194123"/>
            <a:ext cx="45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阮祥兵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476" y="49707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操作平台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57862" y="4373340"/>
            <a:ext cx="153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台虎钳</a:t>
            </a:r>
            <a:endParaRPr lang="zh-CN" altLang="en-US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8194" name="Picture 2" descr="https://timgsa.baidu.com/timg?image&amp;quality=80&amp;size=b9999_10000&amp;sec=1580918750168&amp;di=721d644885652c97dabec175aa635c93&amp;imgtype=jpg&amp;src=http%3A%2F%2Fimg0.imgtn.bdimg.com%2Fit%2Fu%3D1087065345%2C4276611442%26fm%3D214%26gp%3D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9849" y="1631004"/>
            <a:ext cx="3877164" cy="2359632"/>
          </a:xfrm>
          <a:prstGeom prst="rect">
            <a:avLst/>
          </a:prstGeom>
          <a:noFill/>
        </p:spPr>
      </p:pic>
      <p:pic>
        <p:nvPicPr>
          <p:cNvPr id="8196" name="Picture 4" descr="https://ss3.bdstatic.com/70cFv8Sh_Q1YnxGkpoWK1HF6hhy/it/u=1437434892,2839829757&amp;fm=26&amp;gp=0.jpg"/>
          <p:cNvPicPr>
            <a:picLocks noChangeAspect="1" noChangeArrowheads="1"/>
          </p:cNvPicPr>
          <p:nvPr/>
        </p:nvPicPr>
        <p:blipFill>
          <a:blip r:embed="rId6" cstate="print"/>
          <a:srcRect t="11207" r="9072" b="7481"/>
          <a:stretch>
            <a:fillRect/>
          </a:stretch>
        </p:blipFill>
        <p:spPr bwMode="auto">
          <a:xfrm>
            <a:off x="2271354" y="1087280"/>
            <a:ext cx="4481136" cy="329486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208256" y="2737484"/>
            <a:ext cx="73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+mn-ea"/>
                <a:ea typeface="+mn-ea"/>
              </a:rPr>
              <a:t>丝杠</a:t>
            </a:r>
            <a:endParaRPr lang="zh-CN" altLang="en-US" sz="20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19751" y="1072807"/>
            <a:ext cx="1242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活动钳口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9425" y="1072807"/>
            <a:ext cx="1226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固定钳口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7117" y="3370530"/>
            <a:ext cx="1226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+mn-ea"/>
                <a:ea typeface="+mn-ea"/>
              </a:rPr>
              <a:t>夹紧手柄</a:t>
            </a:r>
            <a:endParaRPr lang="zh-CN" altLang="en-US" sz="20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77579" y="1389331"/>
            <a:ext cx="73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砧板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35738" y="1882210"/>
            <a:ext cx="73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钳身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18964" y="3780838"/>
            <a:ext cx="73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+mn-ea"/>
                <a:ea typeface="+mn-ea"/>
              </a:rPr>
              <a:t>底盘</a:t>
            </a:r>
            <a:endParaRPr lang="zh-CN" altLang="en-US" sz="20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55148" y="3593269"/>
            <a:ext cx="73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手柄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93818" y="32201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转座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图片 15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7" name="图片 16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锯割工具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9132" y="3660923"/>
            <a:ext cx="113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手 锯</a:t>
            </a:r>
            <a:endParaRPr lang="zh-CN" altLang="en-US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7317" y="1919336"/>
            <a:ext cx="3184485" cy="12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3158763" y="1793515"/>
            <a:ext cx="3502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锯弓：用来夹持和拉紧锯条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77728" y="2503477"/>
            <a:ext cx="83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翼型螺母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45978" y="3046170"/>
            <a:ext cx="837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锯条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1" name="图片 10"/>
          <p:cNvPicPr/>
          <p:nvPr>
            <p:custDataLst>
              <p:tags r:id="rId1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锯割步骤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356" y="1287908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）夹持工件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8281" y="2076933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）安装锯条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8281" y="2840883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）起锯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0206" y="3629908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4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）正常锯割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807" t="4849"/>
          <a:stretch>
            <a:fillRect/>
          </a:stretch>
        </p:blipFill>
        <p:spPr bwMode="auto">
          <a:xfrm>
            <a:off x="3809999" y="2536371"/>
            <a:ext cx="5175132" cy="185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锯条的安装"/>
          <p:cNvPicPr>
            <a:picLocks noChangeAspect="1" noChangeArrowheads="1"/>
          </p:cNvPicPr>
          <p:nvPr/>
        </p:nvPicPr>
        <p:blipFill>
          <a:blip r:embed="rId6" cstate="print"/>
          <a:srcRect t="8281" r="50115" b="25121"/>
          <a:stretch>
            <a:fillRect/>
          </a:stretch>
        </p:blipFill>
        <p:spPr bwMode="auto">
          <a:xfrm>
            <a:off x="5823087" y="1113264"/>
            <a:ext cx="2526630" cy="1191123"/>
          </a:xfrm>
          <a:prstGeom prst="rect">
            <a:avLst/>
          </a:prstGeom>
          <a:noFill/>
        </p:spPr>
      </p:pic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11" cstate="print"/>
          <a:srcRect b="4381"/>
          <a:stretch>
            <a:fillRect/>
          </a:stretch>
        </p:blipFill>
        <p:spPr bwMode="auto">
          <a:xfrm>
            <a:off x="4247470" y="910317"/>
            <a:ext cx="1171575" cy="136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操作要领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355" y="1191652"/>
            <a:ext cx="4621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）起锯方法：左手大拇指贴住锯条，棱边上起锯。起锯角要小，行程短，压力小，速度要慢，以使起锯平稳。</a:t>
            </a:r>
          </a:p>
          <a:p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3982" y="3560354"/>
            <a:ext cx="3641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锯割线应为铅垂线。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1754372"/>
            <a:ext cx="1637622" cy="14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起锯姿势"/>
          <p:cNvPicPr>
            <a:picLocks noChangeAspect="1" noChangeArrowheads="1"/>
          </p:cNvPicPr>
          <p:nvPr/>
        </p:nvPicPr>
        <p:blipFill>
          <a:blip r:embed="rId6" cstate="print"/>
          <a:srcRect b="15024"/>
          <a:stretch>
            <a:fillRect/>
          </a:stretch>
        </p:blipFill>
        <p:spPr bwMode="auto">
          <a:xfrm>
            <a:off x="5436874" y="956036"/>
            <a:ext cx="3128211" cy="3351694"/>
          </a:xfrm>
          <a:prstGeom prst="rect">
            <a:avLst/>
          </a:prstGeom>
          <a:noFill/>
        </p:spPr>
      </p:pic>
      <p:pic>
        <p:nvPicPr>
          <p:cNvPr id="11" name="图片 10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操作要领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354" y="1191652"/>
            <a:ext cx="4698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）锯割要领：站位和握锯姿势要正确，推锯加压，回拉不加压力；锯程要长 ，推拉要有节奏。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375" y="3647106"/>
            <a:ext cx="508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锯入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</a:rPr>
              <a:t>2-3mm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后进入正常锯割。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2214" y="1424764"/>
            <a:ext cx="2998382" cy="24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3" name="Picture 3" descr="https://timgsa.baidu.com/timg?image&amp;quality=80&amp;size=b9999_10000&amp;sec=1581403596056&amp;di=9c52ea3f00651e4d4f4506511111c5e2&amp;imgtype=jpg&amp;src=http%3A%2F%2Fimg4.imgtn.bdimg.com%2Fit%2Fu%3D1983085794%2C62845683%26fm%3D214%26gp%3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168" y="1414129"/>
            <a:ext cx="3323332" cy="242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操作要领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354" y="1191652"/>
            <a:ext cx="7721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）工件将要锯断时应注意收锯，此时用力要小，速度放慢，用左手扶住即将被锯下的部分，以免该部分掉落砸坏工件。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374" y="2998493"/>
            <a:ext cx="7192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不能用手抹或用嘴吹铁屑。</a:t>
            </a:r>
          </a:p>
        </p:txBody>
      </p:sp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7983" y="3052352"/>
            <a:ext cx="2237119" cy="12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603956" y="563508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latin typeface="+mn-ea"/>
                <a:ea typeface="+mn-ea"/>
              </a:rPr>
              <a:t>锉削</a:t>
            </a:r>
            <a:r>
              <a:rPr lang="en-US" altLang="zh-CN" sz="2800" dirty="0" smtClean="0">
                <a:latin typeface="+mn-ea"/>
                <a:ea typeface="+mn-ea"/>
              </a:rPr>
              <a:t>】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8758" y="557864"/>
            <a:ext cx="6028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用锉刀对工件表面进行切削加工，使工件达到所要求的尺寸、形状和表面粗糙度的操作。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6149">
            <a:off x="420900" y="2357472"/>
            <a:ext cx="3857772" cy="135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026920" y="442216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直锉法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89320" y="439168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推锉法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4410" y="2373630"/>
            <a:ext cx="3790950" cy="20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锉削工具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329" y="4276758"/>
            <a:ext cx="1140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锉刀</a:t>
            </a:r>
            <a:endParaRPr lang="en-US" altLang="zh-CN" sz="2800" b="1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1151" y="1386840"/>
            <a:ext cx="2515221" cy="121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7874" y="2980927"/>
            <a:ext cx="2412173" cy="114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041" y="1293185"/>
            <a:ext cx="2512606" cy="13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1786" y="2892056"/>
            <a:ext cx="1366698" cy="113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6342" y="2898675"/>
            <a:ext cx="1184496" cy="11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4714852" y="549584"/>
            <a:ext cx="2832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+mn-ea"/>
                <a:ea typeface="+mn-ea"/>
              </a:rPr>
              <a:t>在台虎钳上操作</a:t>
            </a:r>
            <a:endParaRPr lang="en-US" altLang="zh-CN" sz="2800" dirty="0" smtClean="0">
              <a:solidFill>
                <a:srgbClr val="00B0F0"/>
              </a:solidFill>
              <a:latin typeface="+mn-ea"/>
              <a:ea typeface="+mn-ea"/>
            </a:endParaRP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42199" y="2465700"/>
            <a:ext cx="2052084" cy="7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739" y="1472528"/>
            <a:ext cx="2956832" cy="27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12" r:link="rId13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14" r:link="rId15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操作要领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0578" y="1191652"/>
            <a:ext cx="7437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直锉法时，左手施压由大变小，右手施压由小变大。</a:t>
            </a:r>
          </a:p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推锉法时，两手均匀施力，推锉加压，回拉不加压。</a:t>
            </a:r>
          </a:p>
        </p:txBody>
      </p:sp>
      <p:sp>
        <p:nvSpPr>
          <p:cNvPr id="7" name="矩形 6"/>
          <p:cNvSpPr/>
          <p:nvPr/>
        </p:nvSpPr>
        <p:spPr>
          <a:xfrm>
            <a:off x="788437" y="3233054"/>
            <a:ext cx="7417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锉削时不要用嘴吹切屑，以防切屑飞入眼内；也不要用手去清除切屑，以防扎伤手指，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应使用钢丝刷清除切屑。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956" y="563508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latin typeface="+mn-ea"/>
                <a:ea typeface="+mn-ea"/>
              </a:rPr>
              <a:t>钻孔</a:t>
            </a:r>
            <a:r>
              <a:rPr lang="en-US" altLang="zh-CN" sz="2800" dirty="0" smtClean="0">
                <a:latin typeface="+mn-ea"/>
                <a:ea typeface="+mn-ea"/>
              </a:rPr>
              <a:t>】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8758" y="557864"/>
            <a:ext cx="6028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钻孔是用钻头在实体材料上加工出孔的操作。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720" y="1700571"/>
            <a:ext cx="2547257" cy="293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5690" y="1643470"/>
            <a:ext cx="3095080" cy="309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 rot="5400000">
            <a:off x="2742631" y="2697613"/>
            <a:ext cx="3960000" cy="108000"/>
          </a:xfrm>
          <a:prstGeom prst="roundRect">
            <a:avLst>
              <a:gd name="adj" fmla="val 48898"/>
            </a:avLst>
          </a:prstGeom>
          <a:solidFill>
            <a:srgbClr val="7499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1258821" y="2724979"/>
            <a:ext cx="6840000" cy="111600"/>
          </a:xfrm>
          <a:prstGeom prst="roundRect">
            <a:avLst>
              <a:gd name="adj" fmla="val 48898"/>
            </a:avLst>
          </a:prstGeom>
          <a:solidFill>
            <a:srgbClr val="7499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3"/>
            </p:custDataLst>
          </p:nvPr>
        </p:nvSpPr>
        <p:spPr>
          <a:xfrm>
            <a:off x="456299" y="114750"/>
            <a:ext cx="8230987" cy="4563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27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2400" b="1" spc="150" dirty="0" smtClean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知识</a:t>
            </a:r>
            <a:r>
              <a:rPr lang="zh-CN" altLang="en-US" sz="2400" b="1" spc="15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概览</a:t>
            </a:r>
          </a:p>
        </p:txBody>
      </p:sp>
      <p:sp>
        <p:nvSpPr>
          <p:cNvPr id="2" name="流程图: 联系 1"/>
          <p:cNvSpPr/>
          <p:nvPr/>
        </p:nvSpPr>
        <p:spPr>
          <a:xfrm>
            <a:off x="4087913" y="2281099"/>
            <a:ext cx="1312433" cy="100774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模型或原型的制作</a:t>
            </a:r>
            <a:endParaRPr lang="zh-CN" altLang="en-US"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01218" y="2447839"/>
            <a:ext cx="1043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n-ea"/>
                <a:ea typeface="+mn-ea"/>
              </a:rPr>
              <a:t>模型或原型的特性与作用</a:t>
            </a:r>
            <a:endParaRPr lang="zh-CN" altLang="en-US" sz="1400" b="1" dirty="0">
              <a:latin typeface="+mn-ea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89752" y="2425691"/>
            <a:ext cx="848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n-ea"/>
                <a:ea typeface="+mn-ea"/>
              </a:rPr>
              <a:t>工艺的类别与选择</a:t>
            </a:r>
            <a:endParaRPr lang="zh-CN" altLang="en-US" sz="1400" b="1" dirty="0">
              <a:latin typeface="+mn-ea"/>
              <a:ea typeface="+mn-ea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441423" y="2733780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1237140" y="2065460"/>
            <a:ext cx="1398493" cy="663552"/>
            <a:chOff x="1237140" y="2065460"/>
            <a:chExt cx="1398493" cy="663552"/>
          </a:xfrm>
        </p:grpSpPr>
        <p:sp>
          <p:nvSpPr>
            <p:cNvPr id="72" name="圆角矩形 71"/>
            <p:cNvSpPr/>
            <p:nvPr/>
          </p:nvSpPr>
          <p:spPr>
            <a:xfrm>
              <a:off x="1237140" y="2065460"/>
              <a:ext cx="1398493" cy="4525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生产生活中的模型或原型</a:t>
              </a:r>
              <a:endParaRPr lang="zh-CN" altLang="en-US" sz="1400" dirty="0"/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1916249" y="251301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椭圆 75"/>
          <p:cNvSpPr/>
          <p:nvPr/>
        </p:nvSpPr>
        <p:spPr>
          <a:xfrm>
            <a:off x="3327431" y="2733780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856492" y="2733780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2798811" y="774548"/>
            <a:ext cx="1160025" cy="1956252"/>
            <a:chOff x="2798811" y="774548"/>
            <a:chExt cx="1160025" cy="1956252"/>
          </a:xfrm>
        </p:grpSpPr>
        <p:sp>
          <p:nvSpPr>
            <p:cNvPr id="80" name="圆角矩形 79"/>
            <p:cNvSpPr/>
            <p:nvPr/>
          </p:nvSpPr>
          <p:spPr>
            <a:xfrm>
              <a:off x="2840017" y="2067248"/>
              <a:ext cx="1065008" cy="4525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不同设计</a:t>
              </a:r>
              <a:r>
                <a:rPr lang="en-US" altLang="zh-CN" sz="1400" dirty="0" smtClean="0"/>
                <a:t/>
              </a:r>
              <a:br>
                <a:rPr lang="en-US" altLang="zh-CN" sz="1400" dirty="0" smtClean="0"/>
              </a:br>
              <a:r>
                <a:rPr lang="zh-CN" altLang="en-US" sz="1400" dirty="0" smtClean="0"/>
                <a:t>阶段模型</a:t>
              </a:r>
              <a:endParaRPr lang="zh-CN" altLang="en-US" sz="1400" dirty="0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3381125" y="2514800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圆角矩形 81"/>
            <p:cNvSpPr/>
            <p:nvPr/>
          </p:nvSpPr>
          <p:spPr>
            <a:xfrm>
              <a:off x="2798811" y="774548"/>
              <a:ext cx="1160025" cy="106501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草模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概念模型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结构模型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功能模型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展示模型</a:t>
              </a:r>
              <a:endParaRPr lang="en-US" altLang="zh-CN" sz="1200" dirty="0" smtClean="0"/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3382913" y="184959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椭圆 83"/>
          <p:cNvSpPr/>
          <p:nvPr/>
        </p:nvSpPr>
        <p:spPr>
          <a:xfrm>
            <a:off x="6606557" y="2746326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5359242" y="2194557"/>
            <a:ext cx="1368000" cy="547001"/>
            <a:chOff x="5359242" y="2194557"/>
            <a:chExt cx="1368000" cy="547001"/>
          </a:xfrm>
        </p:grpSpPr>
        <p:sp>
          <p:nvSpPr>
            <p:cNvPr id="85" name="圆角矩形 84"/>
            <p:cNvSpPr/>
            <p:nvPr/>
          </p:nvSpPr>
          <p:spPr>
            <a:xfrm>
              <a:off x="5359242" y="2194557"/>
              <a:ext cx="1368000" cy="3360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走进工艺世界</a:t>
              </a:r>
              <a:endParaRPr lang="zh-CN" altLang="en-US" sz="1400" dirty="0"/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6038351" y="2525558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椭圆 86"/>
          <p:cNvSpPr/>
          <p:nvPr/>
        </p:nvSpPr>
        <p:spPr>
          <a:xfrm>
            <a:off x="7546355" y="2746326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978594" y="2746326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6060168" y="2848517"/>
            <a:ext cx="1080000" cy="2067725"/>
            <a:chOff x="6060168" y="2848517"/>
            <a:chExt cx="1080000" cy="2067725"/>
          </a:xfrm>
        </p:grpSpPr>
        <p:sp>
          <p:nvSpPr>
            <p:cNvPr id="91" name="圆角矩形 90"/>
            <p:cNvSpPr/>
            <p:nvPr/>
          </p:nvSpPr>
          <p:spPr>
            <a:xfrm>
              <a:off x="6217917" y="3074622"/>
              <a:ext cx="864000" cy="4538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体验木</a:t>
              </a:r>
              <a:endParaRPr lang="en-US" altLang="zh-CN" sz="1400" dirty="0" smtClean="0"/>
            </a:p>
            <a:p>
              <a:pPr algn="ctr"/>
              <a:r>
                <a:rPr lang="zh-CN" altLang="en-US" sz="1400" dirty="0" smtClean="0"/>
                <a:t>工工艺</a:t>
              </a:r>
              <a:endParaRPr lang="zh-CN" altLang="en-US" sz="1400" dirty="0"/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6656215" y="2848517"/>
              <a:ext cx="0" cy="2309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655026" y="3540351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圆角矩形 93"/>
            <p:cNvSpPr/>
            <p:nvPr/>
          </p:nvSpPr>
          <p:spPr>
            <a:xfrm>
              <a:off x="6060168" y="3756209"/>
              <a:ext cx="1080000" cy="116003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画线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锯割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刨削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钻孔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连接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表面处理</a:t>
              </a:r>
              <a:endParaRPr lang="en-US" altLang="zh-CN" sz="1200" dirty="0" smtClean="0">
                <a:latin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144893" y="2839547"/>
            <a:ext cx="864000" cy="2067725"/>
            <a:chOff x="7144893" y="2839547"/>
            <a:chExt cx="864000" cy="2067725"/>
          </a:xfrm>
        </p:grpSpPr>
        <p:sp>
          <p:nvSpPr>
            <p:cNvPr id="95" name="圆角矩形 94"/>
            <p:cNvSpPr/>
            <p:nvPr/>
          </p:nvSpPr>
          <p:spPr>
            <a:xfrm>
              <a:off x="7144893" y="3065652"/>
              <a:ext cx="864000" cy="4538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体验金</a:t>
              </a:r>
              <a:endParaRPr lang="en-US" altLang="zh-CN" sz="1400" dirty="0" smtClean="0"/>
            </a:p>
            <a:p>
              <a:pPr algn="ctr"/>
              <a:r>
                <a:rPr lang="zh-CN" altLang="en-US" sz="1400" dirty="0" smtClean="0"/>
                <a:t>工工艺</a:t>
              </a:r>
              <a:endParaRPr lang="zh-CN" altLang="en-US" sz="1400" dirty="0"/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7593949" y="2839547"/>
              <a:ext cx="0" cy="2309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7592760" y="3531381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圆角矩形 97"/>
            <p:cNvSpPr/>
            <p:nvPr/>
          </p:nvSpPr>
          <p:spPr>
            <a:xfrm>
              <a:off x="7202304" y="3747239"/>
              <a:ext cx="790635" cy="116003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划线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锯割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锉削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钻孔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连接</a:t>
              </a:r>
              <a:endParaRPr lang="en-US" altLang="zh-CN" sz="1200" dirty="0" smtClean="0">
                <a:latin typeface="+mn-ea"/>
              </a:endParaRPr>
            </a:p>
          </p:txBody>
        </p:sp>
      </p:grpSp>
      <p:sp>
        <p:nvSpPr>
          <p:cNvPr id="99" name="椭圆 98"/>
          <p:cNvSpPr/>
          <p:nvPr/>
        </p:nvSpPr>
        <p:spPr>
          <a:xfrm>
            <a:off x="4678664" y="1833684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4680452" y="996348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069576" y="4261881"/>
            <a:ext cx="1633561" cy="336023"/>
            <a:chOff x="3069576" y="4261881"/>
            <a:chExt cx="1633561" cy="336023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4430084" y="4447417"/>
              <a:ext cx="273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圆角矩形 102"/>
            <p:cNvSpPr/>
            <p:nvPr/>
          </p:nvSpPr>
          <p:spPr>
            <a:xfrm>
              <a:off x="3069576" y="4261881"/>
              <a:ext cx="1368000" cy="3360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制作台灯模型</a:t>
              </a:r>
              <a:endParaRPr lang="zh-CN" altLang="en-US" sz="14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248808" y="3424574"/>
            <a:ext cx="1486566" cy="437422"/>
            <a:chOff x="3248808" y="3424574"/>
            <a:chExt cx="1486566" cy="437422"/>
          </a:xfrm>
        </p:grpSpPr>
        <p:cxnSp>
          <p:nvCxnSpPr>
            <p:cNvPr id="101" name="直接连接符 100"/>
            <p:cNvCxnSpPr/>
            <p:nvPr/>
          </p:nvCxnSpPr>
          <p:spPr>
            <a:xfrm>
              <a:off x="4462321" y="3651353"/>
              <a:ext cx="273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圆角矩形 103"/>
            <p:cNvSpPr/>
            <p:nvPr/>
          </p:nvSpPr>
          <p:spPr>
            <a:xfrm>
              <a:off x="3248808" y="3424574"/>
              <a:ext cx="1237053" cy="4374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准备制作材料和工具</a:t>
              </a:r>
              <a:endParaRPr lang="zh-CN" altLang="en-US" sz="1400" dirty="0"/>
            </a:p>
          </p:txBody>
        </p:sp>
      </p:grpSp>
      <p:sp>
        <p:nvSpPr>
          <p:cNvPr id="109" name="椭圆 108"/>
          <p:cNvSpPr/>
          <p:nvPr/>
        </p:nvSpPr>
        <p:spPr>
          <a:xfrm>
            <a:off x="4680452" y="4385118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4682240" y="3590814"/>
            <a:ext cx="86400" cy="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032614" y="2825213"/>
            <a:ext cx="2086983" cy="1402534"/>
            <a:chOff x="1043500" y="2825213"/>
            <a:chExt cx="2086983" cy="1402534"/>
          </a:xfrm>
        </p:grpSpPr>
        <p:sp>
          <p:nvSpPr>
            <p:cNvPr id="74" name="圆角矩形 73"/>
            <p:cNvSpPr/>
            <p:nvPr/>
          </p:nvSpPr>
          <p:spPr>
            <a:xfrm>
              <a:off x="1043500" y="3628872"/>
              <a:ext cx="1980000" cy="59887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使设计对象具体化</a:t>
              </a:r>
              <a:endParaRPr lang="en-US" altLang="zh-CN" sz="1200" dirty="0" smtClean="0">
                <a:latin typeface="+mn-ea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>
                  <a:latin typeface="+mn-ea"/>
                </a:rPr>
                <a:t>帮助分析设计的可能性</a:t>
              </a:r>
              <a:endParaRPr lang="zh-CN" altLang="en-US" sz="1200" dirty="0">
                <a:latin typeface="+mn-ea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2493842" y="3426084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/>
            <p:cNvGrpSpPr/>
            <p:nvPr/>
          </p:nvGrpSpPr>
          <p:grpSpPr>
            <a:xfrm>
              <a:off x="1914870" y="2825213"/>
              <a:ext cx="1215613" cy="584953"/>
              <a:chOff x="637574" y="2782183"/>
              <a:chExt cx="1215613" cy="547108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637574" y="2993660"/>
                <a:ext cx="1215613" cy="33563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模型的功能</a:t>
                </a:r>
                <a:endParaRPr lang="zh-CN" altLang="en-US" sz="1400" dirty="0"/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1213785" y="2782183"/>
                <a:ext cx="0" cy="2160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1" name="直接连接符 110"/>
          <p:cNvCxnSpPr/>
          <p:nvPr/>
        </p:nvCxnSpPr>
        <p:spPr>
          <a:xfrm>
            <a:off x="4776086" y="1049796"/>
            <a:ext cx="273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5040018" y="623943"/>
            <a:ext cx="3071248" cy="864000"/>
            <a:chOff x="5040018" y="623943"/>
            <a:chExt cx="3071248" cy="864000"/>
          </a:xfrm>
        </p:grpSpPr>
        <p:cxnSp>
          <p:nvCxnSpPr>
            <p:cNvPr id="105" name="直接连接符 104"/>
            <p:cNvCxnSpPr/>
            <p:nvPr/>
          </p:nvCxnSpPr>
          <p:spPr>
            <a:xfrm>
              <a:off x="6787901" y="1049705"/>
              <a:ext cx="273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圆角矩形 106"/>
            <p:cNvSpPr/>
            <p:nvPr/>
          </p:nvSpPr>
          <p:spPr>
            <a:xfrm>
              <a:off x="7049871" y="623943"/>
              <a:ext cx="1061395" cy="8640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木材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金属材料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塑料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新材料</a:t>
              </a:r>
              <a:endParaRPr lang="en-US" altLang="zh-CN" sz="1200" dirty="0" smtClean="0"/>
            </a:p>
          </p:txBody>
        </p:sp>
        <p:sp>
          <p:nvSpPr>
            <p:cNvPr id="113" name="圆角矩形 112"/>
            <p:cNvSpPr/>
            <p:nvPr/>
          </p:nvSpPr>
          <p:spPr>
            <a:xfrm>
              <a:off x="5040018" y="885773"/>
              <a:ext cx="1764000" cy="3360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材料的性能与应用</a:t>
              </a:r>
              <a:endParaRPr lang="zh-CN" altLang="en-US" sz="14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76123" y="1572435"/>
            <a:ext cx="3320376" cy="612000"/>
            <a:chOff x="4776123" y="1572435"/>
            <a:chExt cx="3320376" cy="612000"/>
          </a:xfrm>
        </p:grpSpPr>
        <p:cxnSp>
          <p:nvCxnSpPr>
            <p:cNvPr id="106" name="直接连接符 105"/>
            <p:cNvCxnSpPr/>
            <p:nvPr/>
          </p:nvCxnSpPr>
          <p:spPr>
            <a:xfrm>
              <a:off x="6583535" y="1878045"/>
              <a:ext cx="273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107"/>
            <p:cNvSpPr/>
            <p:nvPr/>
          </p:nvSpPr>
          <p:spPr>
            <a:xfrm>
              <a:off x="6836499" y="1572435"/>
              <a:ext cx="1260000" cy="6120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材料的性能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材料的成本</a:t>
              </a:r>
              <a:endParaRPr lang="en-US" altLang="zh-CN" sz="1200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200" dirty="0" smtClean="0"/>
                <a:t>材料的规划</a:t>
              </a:r>
              <a:endParaRPr lang="en-US" altLang="zh-CN" sz="1200" dirty="0" smtClean="0"/>
            </a:p>
          </p:txBody>
        </p:sp>
        <p:cxnSp>
          <p:nvCxnSpPr>
            <p:cNvPr id="112" name="直接连接符 111"/>
            <p:cNvCxnSpPr/>
            <p:nvPr/>
          </p:nvCxnSpPr>
          <p:spPr>
            <a:xfrm>
              <a:off x="4776123" y="1878134"/>
              <a:ext cx="27305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圆角矩形 113"/>
            <p:cNvSpPr/>
            <p:nvPr/>
          </p:nvSpPr>
          <p:spPr>
            <a:xfrm>
              <a:off x="5041806" y="1715927"/>
              <a:ext cx="1548000" cy="3360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选择和规划材料</a:t>
              </a:r>
              <a:endParaRPr lang="zh-CN" altLang="en-US" sz="1400" dirty="0"/>
            </a:p>
          </p:txBody>
        </p:sp>
      </p:grpSp>
      <p:sp>
        <p:nvSpPr>
          <p:cNvPr id="115" name="文本框 13"/>
          <p:cNvSpPr txBox="1"/>
          <p:nvPr/>
        </p:nvSpPr>
        <p:spPr>
          <a:xfrm>
            <a:off x="3896051" y="426570"/>
            <a:ext cx="165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n-ea"/>
                <a:ea typeface="+mn-ea"/>
              </a:rPr>
              <a:t>材料的性能与规划</a:t>
            </a:r>
            <a:endParaRPr lang="zh-CN" altLang="en-US" sz="1400" b="1" dirty="0">
              <a:latin typeface="+mn-ea"/>
              <a:ea typeface="+mn-ea"/>
            </a:endParaRPr>
          </a:p>
        </p:txBody>
      </p:sp>
      <p:sp>
        <p:nvSpPr>
          <p:cNvPr id="116" name="文本框 13"/>
          <p:cNvSpPr txBox="1"/>
          <p:nvPr/>
        </p:nvSpPr>
        <p:spPr>
          <a:xfrm>
            <a:off x="3786691" y="4738901"/>
            <a:ext cx="1787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n-ea"/>
                <a:ea typeface="+mn-ea"/>
              </a:rPr>
              <a:t>制作台灯模型或原型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476" y="49707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钻孔工具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16" name="图片 15" descr="钻床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912" y="1033964"/>
            <a:ext cx="3995531" cy="391259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39975" y="3461660"/>
            <a:ext cx="1086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工作台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7778" y="4379134"/>
            <a:ext cx="1086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底座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5841" y="1990517"/>
            <a:ext cx="126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进给手柄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782" y="2908220"/>
            <a:ext cx="94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钻夹头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cxnSp>
        <p:nvCxnSpPr>
          <p:cNvPr id="22" name="直接连接符 21"/>
          <p:cNvCxnSpPr>
            <a:stCxn id="19" idx="3"/>
          </p:cNvCxnSpPr>
          <p:nvPr/>
        </p:nvCxnSpPr>
        <p:spPr>
          <a:xfrm flipV="1">
            <a:off x="1808368" y="1967948"/>
            <a:ext cx="1461033" cy="2226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619794" y="3161211"/>
            <a:ext cx="574760" cy="888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519533" y="3544335"/>
            <a:ext cx="126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锁紧手柄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100" name="Picture 4" descr="https://ss2.bdstatic.com/70cFvnSh_Q1YnxGkpoWK1HF6hhy/it/u=2620149950,3648924742&amp;fm=26&amp;gp=0.jpg"/>
          <p:cNvPicPr>
            <a:picLocks noChangeAspect="1" noChangeArrowheads="1"/>
          </p:cNvPicPr>
          <p:nvPr/>
        </p:nvPicPr>
        <p:blipFill>
          <a:blip r:embed="rId6" cstate="print"/>
          <a:srcRect l="10648" t="24255" r="293" b="5360"/>
          <a:stretch>
            <a:fillRect/>
          </a:stretch>
        </p:blipFill>
        <p:spPr bwMode="auto">
          <a:xfrm>
            <a:off x="4937754" y="1181623"/>
            <a:ext cx="2912415" cy="1417886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5939475" y="1006914"/>
            <a:ext cx="169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钻夹头钥匙</a:t>
            </a:r>
            <a:endParaRPr lang="zh-CN" altLang="en-US" sz="20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102" name="Picture 6" descr="https://timgsa.baidu.com/timg?image&amp;quality=80&amp;size=b9999_10000&amp;sec=1580985416886&amp;di=adbda6faf852b4a43c222821ec254c88&amp;imgtype=0&amp;src=http%3A%2F%2Fwww.5jjc.net%2Ftu5jJDAxJDIyL1RCMXdFS1RKRiQ2YjNYcCQ1JD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F5F8"/>
              </a:clrFrom>
              <a:clrTo>
                <a:srgbClr val="ED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7729" y="2627054"/>
            <a:ext cx="2305879" cy="2305879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5622470" y="2572375"/>
            <a:ext cx="1441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  麻花钻头</a:t>
            </a:r>
            <a:endParaRPr lang="en-US" altLang="zh-CN" sz="2000" b="1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4791" y="4287096"/>
            <a:ext cx="98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台钻</a:t>
            </a:r>
            <a:endParaRPr lang="zh-CN" altLang="en-US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 r="72588" b="20591"/>
          <a:stretch>
            <a:fillRect/>
          </a:stretch>
        </p:blipFill>
        <p:spPr bwMode="auto">
          <a:xfrm>
            <a:off x="7055025" y="2452250"/>
            <a:ext cx="1827717" cy="246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图片 24"/>
          <p:cNvPicPr/>
          <p:nvPr>
            <p:custDataLst>
              <p:tags r:id="rId1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26" name="图片 25"/>
          <p:cNvPicPr/>
          <p:nvPr>
            <p:custDataLst>
              <p:tags r:id="rId2"/>
            </p:custDataLst>
          </p:nvPr>
        </p:nvPicPr>
        <p:blipFill>
          <a:blip r:embed="rId11" r:link="rId12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钻孔步骤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356" y="1227748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）样冲定位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8281" y="2227251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）装夹工件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0206" y="3076436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）装夹钻头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2286" y="3926692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4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）钻孔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70764" y="1732695"/>
            <a:ext cx="2339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冲眼防止中心滑移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861" y="3124339"/>
            <a:ext cx="1451071" cy="15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0138" y="1480930"/>
            <a:ext cx="1865273" cy="14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7799" y="867039"/>
            <a:ext cx="1517444" cy="191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7" name="Picture 7"/>
          <p:cNvPicPr>
            <a:picLocks noChangeAspect="1" noChangeArrowheads="1"/>
          </p:cNvPicPr>
          <p:nvPr/>
        </p:nvPicPr>
        <p:blipFill>
          <a:blip r:embed="rId8" cstate="print"/>
          <a:srcRect l="583"/>
          <a:stretch>
            <a:fillRect/>
          </a:stretch>
        </p:blipFill>
        <p:spPr bwMode="auto">
          <a:xfrm>
            <a:off x="6188387" y="2912165"/>
            <a:ext cx="2215181" cy="184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8" name="Picture 8"/>
          <p:cNvPicPr>
            <a:picLocks noChangeAspect="1" noChangeArrowheads="1"/>
          </p:cNvPicPr>
          <p:nvPr/>
        </p:nvPicPr>
        <p:blipFill>
          <a:blip r:embed="rId9" cstate="print"/>
          <a:srcRect l="47597" t="12954"/>
          <a:stretch>
            <a:fillRect/>
          </a:stretch>
        </p:blipFill>
        <p:spPr bwMode="auto">
          <a:xfrm>
            <a:off x="6032355" y="665922"/>
            <a:ext cx="1710227" cy="140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029269" y="18297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用平口钳夹持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8051" y="263434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用手钳夹持</a:t>
            </a:r>
            <a:endParaRPr lang="zh-CN" altLang="en-US" sz="1600" dirty="0"/>
          </a:p>
        </p:txBody>
      </p:sp>
      <p:pic>
        <p:nvPicPr>
          <p:cNvPr id="20" name="图片 19"/>
          <p:cNvPicPr/>
          <p:nvPr>
            <p:custDataLst>
              <p:tags r:id="rId1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21" name="图片 20"/>
          <p:cNvPicPr/>
          <p:nvPr>
            <p:custDataLst>
              <p:tags r:id="rId2"/>
            </p:custDataLst>
          </p:nvPr>
        </p:nvPicPr>
        <p:blipFill>
          <a:blip r:embed="rId12" r:link="rId13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操作要领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839" y="1298357"/>
            <a:ext cx="146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操作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要：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8847" y="1677816"/>
            <a:ext cx="276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要佩戴护目镜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64514" name="Picture 2" descr="https://timgsa.baidu.com/timg?image&amp;quality=80&amp;size=b9999_10000&amp;sec=1580986885886&amp;di=13631430370a7e6c23f1aad584488100&amp;imgtype=0&amp;src=http%3A%2F%2Fimage-c.ehsy.com%2Fuploadfile%2Fopc%2Fimg%2F2017%2F03%2F10%2F20170310145008089.jpg"/>
          <p:cNvPicPr>
            <a:picLocks noChangeAspect="1" noChangeArrowheads="1"/>
          </p:cNvPicPr>
          <p:nvPr/>
        </p:nvPicPr>
        <p:blipFill>
          <a:blip r:embed="rId5" cstate="print"/>
          <a:srcRect l="17699" t="19158" r="17670" b="18737"/>
          <a:stretch>
            <a:fillRect/>
          </a:stretch>
        </p:blipFill>
        <p:spPr bwMode="auto">
          <a:xfrm>
            <a:off x="6430478" y="914406"/>
            <a:ext cx="1888958" cy="181512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235003" y="1037510"/>
            <a:ext cx="279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要集中注意力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19281" y="220346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以防钻屑飞出伤到眼睛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2823" y="3169777"/>
            <a:ext cx="146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操作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不：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5196" y="3583239"/>
            <a:ext cx="414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不能用手直接扶持工件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1292" y="2744668"/>
            <a:ext cx="4248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不准戴手套操作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55631" y="399537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以免造成伤害事故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87711" y="318207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以防钻头卷住手套而伤害手指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s://timgsa.baidu.com/timg?image&amp;quality=80&amp;size=b9999_10000&amp;sec=1580987604674&amp;di=5e0329b1a88f55487740c5abc066f161&amp;imgtype=0&amp;src=http%3A%2F%2Fwww.gzqidian.com%2Fupload%2Fimages%2F20160624094913230.gif"/>
          <p:cNvPicPr>
            <a:picLocks noChangeAspect="1" noChangeArrowheads="1"/>
          </p:cNvPicPr>
          <p:nvPr/>
        </p:nvPicPr>
        <p:blipFill>
          <a:blip r:embed="rId6" cstate="print"/>
          <a:srcRect l="19723" r="20656" b="25416"/>
          <a:stretch>
            <a:fillRect/>
          </a:stretch>
        </p:blipFill>
        <p:spPr bwMode="auto">
          <a:xfrm>
            <a:off x="6499457" y="2913994"/>
            <a:ext cx="1876927" cy="1807946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2184607" y="4377979"/>
            <a:ext cx="4653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不准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用手清除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或嘴吹切屑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5" name="图片 14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6" name="图片 15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2528" y="642960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latin typeface="+mn-ea"/>
                <a:ea typeface="+mn-ea"/>
              </a:rPr>
              <a:t>攻丝</a:t>
            </a:r>
            <a:r>
              <a:rPr lang="en-US" altLang="zh-CN" sz="2800" dirty="0" smtClean="0">
                <a:latin typeface="+mn-ea"/>
                <a:ea typeface="+mn-ea"/>
              </a:rPr>
              <a:t>】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46071" y="664732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latin typeface="+mn-ea"/>
                <a:ea typeface="+mn-ea"/>
              </a:rPr>
              <a:t>套丝</a:t>
            </a:r>
            <a:r>
              <a:rPr lang="en-US" altLang="zh-CN" sz="2800" dirty="0" smtClean="0">
                <a:latin typeface="+mn-ea"/>
                <a:ea typeface="+mn-ea"/>
              </a:rPr>
              <a:t>】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613" y="2342427"/>
            <a:ext cx="1888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攻内螺纹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6088" y="138964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螺纹加工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814" y="2941554"/>
            <a:ext cx="3206201" cy="18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4494" y="2892041"/>
            <a:ext cx="3264700" cy="19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3105173" y="3465377"/>
            <a:ext cx="126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丝锥扳手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76550" y="4277534"/>
            <a:ext cx="126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丝锥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34151" y="4231235"/>
            <a:ext cx="1722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圆板牙扳手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05528" y="3307190"/>
            <a:ext cx="126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圆板牙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9207" y="1208453"/>
            <a:ext cx="1478280" cy="11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8" cstate="print"/>
          <a:srcRect b="4086"/>
          <a:stretch>
            <a:fillRect/>
          </a:stretch>
        </p:blipFill>
        <p:spPr bwMode="auto">
          <a:xfrm>
            <a:off x="5584371" y="1176987"/>
            <a:ext cx="1470768" cy="11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图片 16"/>
          <p:cNvPicPr/>
          <p:nvPr>
            <p:custDataLst>
              <p:tags r:id="rId1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8" name="图片 17"/>
          <p:cNvPicPr/>
          <p:nvPr>
            <p:custDataLst>
              <p:tags r:id="rId2"/>
            </p:custDataLst>
          </p:nvPr>
        </p:nvPicPr>
        <p:blipFill>
          <a:blip r:embed="rId11" r:link="rId12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694675" y="2375084"/>
            <a:ext cx="1888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套外螺纹</a:t>
            </a:r>
            <a:endParaRPr lang="en-US" altLang="zh-CN" sz="28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154.eps" descr="id:2147489811;FounderCE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672" y="911256"/>
            <a:ext cx="3643101" cy="2625212"/>
          </a:xfrm>
          <a:prstGeom prst="rect">
            <a:avLst/>
          </a:prstGeom>
        </p:spPr>
      </p:pic>
      <p:pic>
        <p:nvPicPr>
          <p:cNvPr id="3" name="W156.eps" descr="id:2147489825;FounderCES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4233" y="862709"/>
            <a:ext cx="3569108" cy="2571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271" y="40814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倒角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1341" y="4081436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选择丝锥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板牙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29477" y="40814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装夹工件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7099" y="4081436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攻内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套外螺纹</a:t>
            </a:r>
            <a:endParaRPr lang="zh-CN" altLang="en-US" sz="2400" dirty="0"/>
          </a:p>
        </p:txBody>
      </p:sp>
      <p:cxnSp>
        <p:nvCxnSpPr>
          <p:cNvPr id="8" name="直接箭头连接符 7"/>
          <p:cNvCxnSpPr>
            <a:stCxn id="4" idx="3"/>
            <a:endCxn id="5" idx="1"/>
          </p:cNvCxnSpPr>
          <p:nvPr/>
        </p:nvCxnSpPr>
        <p:spPr>
          <a:xfrm>
            <a:off x="1609490" y="4312269"/>
            <a:ext cx="401851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3"/>
            <a:endCxn id="6" idx="1"/>
          </p:cNvCxnSpPr>
          <p:nvPr/>
        </p:nvCxnSpPr>
        <p:spPr>
          <a:xfrm>
            <a:off x="4127626" y="4312269"/>
            <a:ext cx="401851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3"/>
            <a:endCxn id="7" idx="1"/>
          </p:cNvCxnSpPr>
          <p:nvPr/>
        </p:nvCxnSpPr>
        <p:spPr>
          <a:xfrm>
            <a:off x="5945249" y="4312269"/>
            <a:ext cx="4018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029661" y="581401"/>
            <a:ext cx="2743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金工的加工工艺</a:t>
            </a:r>
            <a:endParaRPr lang="en-US" altLang="zh-CN" sz="28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267" y="2056264"/>
            <a:ext cx="1772356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02060"/>
                </a:solidFill>
              </a:rPr>
              <a:t>【</a:t>
            </a:r>
            <a:r>
              <a:rPr lang="zh-CN" altLang="en-US" sz="2800" dirty="0" smtClean="0">
                <a:solidFill>
                  <a:srgbClr val="002060"/>
                </a:solidFill>
              </a:rPr>
              <a:t>划 线</a:t>
            </a:r>
            <a:r>
              <a:rPr lang="en-US" altLang="zh-CN" sz="2800" dirty="0" smtClean="0">
                <a:solidFill>
                  <a:srgbClr val="002060"/>
                </a:solidFill>
              </a:rPr>
              <a:t>】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9224" y="2045631"/>
            <a:ext cx="1862630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02060"/>
                </a:solidFill>
              </a:rPr>
              <a:t>【</a:t>
            </a:r>
            <a:r>
              <a:rPr lang="zh-CN" altLang="en-US" sz="2800" dirty="0" smtClean="0">
                <a:solidFill>
                  <a:srgbClr val="002060"/>
                </a:solidFill>
              </a:rPr>
              <a:t>锯 割</a:t>
            </a:r>
            <a:r>
              <a:rPr lang="en-US" altLang="zh-CN" sz="2800" dirty="0" smtClean="0">
                <a:solidFill>
                  <a:srgbClr val="002060"/>
                </a:solidFill>
              </a:rPr>
              <a:t>】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7689" y="2045631"/>
            <a:ext cx="1862630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02060"/>
                </a:solidFill>
              </a:rPr>
              <a:t>【</a:t>
            </a:r>
            <a:r>
              <a:rPr lang="zh-CN" altLang="en-US" sz="2800" dirty="0" smtClean="0">
                <a:solidFill>
                  <a:srgbClr val="002060"/>
                </a:solidFill>
              </a:rPr>
              <a:t>锉 削</a:t>
            </a:r>
            <a:r>
              <a:rPr lang="en-US" altLang="zh-CN" sz="2800" dirty="0" smtClean="0">
                <a:solidFill>
                  <a:srgbClr val="002060"/>
                </a:solidFill>
              </a:rPr>
              <a:t>】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59261" y="2045631"/>
            <a:ext cx="1862630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02060"/>
                </a:solidFill>
              </a:rPr>
              <a:t>【</a:t>
            </a:r>
            <a:r>
              <a:rPr lang="zh-CN" altLang="en-US" sz="2800" dirty="0" smtClean="0">
                <a:solidFill>
                  <a:srgbClr val="002060"/>
                </a:solidFill>
              </a:rPr>
              <a:t>钻 孔</a:t>
            </a:r>
            <a:r>
              <a:rPr lang="en-US" altLang="zh-CN" sz="2800" dirty="0" smtClean="0">
                <a:solidFill>
                  <a:srgbClr val="002060"/>
                </a:solidFill>
              </a:rPr>
              <a:t>】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58039" y="2761187"/>
            <a:ext cx="1749790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</a:rPr>
              <a:t>攻 丝</a:t>
            </a:r>
            <a:r>
              <a:rPr lang="en-US" altLang="zh-CN" sz="2800" dirty="0" smtClean="0">
                <a:solidFill>
                  <a:srgbClr val="FF0000"/>
                </a:solidFill>
              </a:rPr>
              <a:t>】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16326" y="3319051"/>
            <a:ext cx="1823117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</a:rPr>
              <a:t>套 丝</a:t>
            </a:r>
            <a:r>
              <a:rPr lang="en-US" altLang="zh-CN" sz="2800" dirty="0" smtClean="0">
                <a:solidFill>
                  <a:srgbClr val="FF0000"/>
                </a:solidFill>
              </a:rPr>
              <a:t>】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1903232" y="2328522"/>
            <a:ext cx="308344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491087" y="2332060"/>
            <a:ext cx="308344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078942" y="2335598"/>
            <a:ext cx="308344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874712" y="2045631"/>
            <a:ext cx="1862630" cy="688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02060"/>
                </a:solidFill>
              </a:rPr>
              <a:t>【</a:t>
            </a:r>
            <a:r>
              <a:rPr lang="zh-CN" altLang="en-US" sz="2800" dirty="0" smtClean="0">
                <a:solidFill>
                  <a:srgbClr val="002060"/>
                </a:solidFill>
              </a:rPr>
              <a:t>连 接</a:t>
            </a:r>
            <a:r>
              <a:rPr lang="en-US" altLang="zh-CN" sz="2800" dirty="0" smtClean="0">
                <a:solidFill>
                  <a:srgbClr val="002060"/>
                </a:solidFill>
              </a:rPr>
              <a:t>】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794393" y="2307237"/>
            <a:ext cx="308344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/>
          <p:nvPr>
            <p:custDataLst>
              <p:tags r:id="rId1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7" name="图片 16"/>
          <p:cNvPicPr/>
          <p:nvPr>
            <p:custDataLst>
              <p:tags r:id="rId2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956" y="563508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【</a:t>
            </a:r>
            <a:r>
              <a:rPr lang="zh-CN" altLang="en-US" sz="2800" b="1" dirty="0" smtClean="0">
                <a:latin typeface="+mn-ea"/>
                <a:ea typeface="+mn-ea"/>
              </a:rPr>
              <a:t>划线</a:t>
            </a:r>
            <a:r>
              <a:rPr lang="en-US" altLang="zh-CN" sz="2800" dirty="0" smtClean="0">
                <a:latin typeface="+mn-ea"/>
                <a:ea typeface="+mn-ea"/>
              </a:rPr>
              <a:t>】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8758" y="557864"/>
            <a:ext cx="6028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根据图样和技术要求，在待加工的材料上用划线工具划出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加工界线</a:t>
            </a:r>
            <a:r>
              <a:rPr lang="zh-CN" altLang="en-US" sz="2800" dirty="0" smtClean="0">
                <a:latin typeface="+mn-ea"/>
                <a:ea typeface="+mn-ea"/>
              </a:rPr>
              <a:t>，或</a:t>
            </a:r>
            <a:r>
              <a:rPr lang="zh-CN" altLang="en-US" sz="2800" dirty="0" smtClean="0">
                <a:latin typeface="+mn-ea"/>
              </a:rPr>
              <a:t>划</a:t>
            </a:r>
            <a:r>
              <a:rPr lang="zh-CN" altLang="en-US" sz="2800" dirty="0" smtClean="0">
                <a:latin typeface="+mn-ea"/>
                <a:ea typeface="+mn-ea"/>
              </a:rPr>
              <a:t>出作为基准的点、线的操作过程。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247" r="55252" b="1062"/>
          <a:stretch>
            <a:fillRect/>
          </a:stretch>
        </p:blipFill>
        <p:spPr bwMode="auto">
          <a:xfrm>
            <a:off x="2878142" y="2225225"/>
            <a:ext cx="3575821" cy="26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476" y="6143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操作平台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5124" y="4093003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划线平台</a:t>
            </a:r>
            <a:endParaRPr lang="zh-CN" altLang="en-US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10621" r="2069" b="10774"/>
          <a:stretch>
            <a:fillRect/>
          </a:stretch>
        </p:blipFill>
        <p:spPr bwMode="auto">
          <a:xfrm>
            <a:off x="1653208" y="1659835"/>
            <a:ext cx="6089374" cy="24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划线工具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536" y="3451574"/>
            <a:ext cx="1532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划直线的</a:t>
            </a:r>
            <a:endParaRPr lang="en-US" altLang="zh-CN" sz="20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导向工具；</a:t>
            </a:r>
            <a:endParaRPr lang="en-US" altLang="zh-CN" sz="20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尺寸测量</a:t>
            </a:r>
            <a:endParaRPr lang="en-US" altLang="zh-CN" sz="2000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6356" y="1176622"/>
            <a:ext cx="137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钢直尺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48656" y="1176622"/>
            <a:ext cx="11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角尺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0756" y="1176622"/>
            <a:ext cx="11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划针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9356" y="1176622"/>
            <a:ext cx="11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划规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60356" y="1176622"/>
            <a:ext cx="11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样冲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0" name="W117.eps"/>
          <p:cNvPicPr/>
          <p:nvPr/>
        </p:nvPicPr>
        <p:blipFill>
          <a:blip r:embed="rId5" cstate="print"/>
          <a:srcRect t="74539"/>
          <a:stretch>
            <a:fillRect/>
          </a:stretch>
        </p:blipFill>
        <p:spPr>
          <a:xfrm rot="16200000" flipV="1">
            <a:off x="681136" y="2380353"/>
            <a:ext cx="1415980" cy="345945"/>
          </a:xfrm>
          <a:prstGeom prst="rect">
            <a:avLst/>
          </a:prstGeom>
        </p:spPr>
      </p:pic>
      <p:pic>
        <p:nvPicPr>
          <p:cNvPr id="11" name="W117.eps"/>
          <p:cNvPicPr/>
          <p:nvPr/>
        </p:nvPicPr>
        <p:blipFill>
          <a:blip r:embed="rId5" cstate="print"/>
          <a:srcRect b="23368"/>
          <a:stretch>
            <a:fillRect/>
          </a:stretch>
        </p:blipFill>
        <p:spPr>
          <a:xfrm>
            <a:off x="2421706" y="2013480"/>
            <a:ext cx="1502594" cy="1104900"/>
          </a:xfrm>
          <a:prstGeom prst="rect">
            <a:avLst/>
          </a:prstGeom>
        </p:spPr>
      </p:pic>
      <p:pic>
        <p:nvPicPr>
          <p:cNvPr id="12" name="W119.eps"/>
          <p:cNvPicPr/>
          <p:nvPr/>
        </p:nvPicPr>
        <p:blipFill>
          <a:blip r:embed="rId6" cstate="print"/>
          <a:stretch>
            <a:fillRect/>
          </a:stretch>
        </p:blipFill>
        <p:spPr>
          <a:xfrm rot="-2520000">
            <a:off x="7058005" y="1992265"/>
            <a:ext cx="1348272" cy="13267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6601" y="1815044"/>
            <a:ext cx="801228" cy="15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6080" y="1784880"/>
            <a:ext cx="749888" cy="14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2211573" y="3471894"/>
            <a:ext cx="1626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划平行线、垂直线；检查加工面垂直度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84696" y="3461734"/>
            <a:ext cx="1308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划出线痕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90823" y="3461734"/>
            <a:ext cx="1504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划出圆和圆弧的线痕；</a:t>
            </a:r>
            <a:endParaRPr lang="en-US" altLang="zh-CN" sz="20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等分角度和量取尺寸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88805" y="3448879"/>
            <a:ext cx="1308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+mn-ea"/>
                <a:ea typeface="+mn-ea"/>
              </a:rPr>
              <a:t>钻孔前打中心孔或打划线定位孔</a:t>
            </a:r>
            <a:endParaRPr lang="zh-CN" altLang="en-US" sz="2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9" name="图片 18"/>
          <p:cNvPicPr/>
          <p:nvPr>
            <p:custDataLst>
              <p:tags r:id="rId1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1" r:link="rId12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划线步骤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356" y="1191652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）划基准线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8281" y="1980677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）划加工尺寸线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8281" y="2744627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）划轮廓线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0206" y="3533652"/>
            <a:ext cx="3942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4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）冲眼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9770" y="1055724"/>
            <a:ext cx="2557975" cy="139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107" y="2680070"/>
            <a:ext cx="2469300" cy="15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56" y="461908"/>
            <a:ext cx="2647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操作要领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ea typeface="+mn-ea"/>
              </a:rPr>
              <a:t>】</a:t>
            </a:r>
            <a:endParaRPr lang="zh-CN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355" y="1191652"/>
            <a:ext cx="5193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）划线要尽量一次完成。划线时，划针要紧贴导向工具，与加工面保持一定的角度。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8281" y="2946637"/>
            <a:ext cx="5037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）冲眼时，</a:t>
            </a:r>
            <a:r>
              <a:rPr lang="zh-CN" altLang="en-US" sz="2800" dirty="0" smtClean="0">
                <a:solidFill>
                  <a:srgbClr val="0070C0"/>
                </a:solidFill>
                <a:latin typeface="+mn-ea"/>
              </a:rPr>
              <a:t>样冲应斜着靠近冲眼部位，冲尖对准划线交点，敲击前扶直样冲，用手锤竖直敲击样冲。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125" y="2970324"/>
            <a:ext cx="3010571" cy="14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35" y="596052"/>
            <a:ext cx="1814965" cy="21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104" y="2803251"/>
            <a:ext cx="2769326" cy="2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256" y="563508"/>
            <a:ext cx="17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【</a:t>
            </a:r>
            <a:r>
              <a:rPr lang="zh-CN" altLang="en-US" sz="2800" dirty="0" smtClean="0">
                <a:latin typeface="+mn-ea"/>
                <a:ea typeface="+mn-ea"/>
              </a:rPr>
              <a:t>锯割</a:t>
            </a:r>
            <a:r>
              <a:rPr lang="en-US" altLang="zh-CN" sz="2800" dirty="0" smtClean="0">
                <a:latin typeface="+mn-ea"/>
                <a:ea typeface="+mn-ea"/>
              </a:rPr>
              <a:t>】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8758" y="557864"/>
            <a:ext cx="6028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利用锯条锯断金属材料（或工件）或在工件上进行切割的操作。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6147" name="Picture 3" descr="O12A0371"/>
          <p:cNvPicPr>
            <a:picLocks noChangeAspect="1" noChangeArrowheads="1"/>
          </p:cNvPicPr>
          <p:nvPr/>
        </p:nvPicPr>
        <p:blipFill>
          <a:blip r:embed="rId5" cstate="print"/>
          <a:srcRect l="3067" t="10733" r="4601" b="7043"/>
          <a:stretch>
            <a:fillRect/>
          </a:stretch>
        </p:blipFill>
        <p:spPr bwMode="auto">
          <a:xfrm>
            <a:off x="4255205" y="2169046"/>
            <a:ext cx="4112619" cy="237106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631" y="2219576"/>
            <a:ext cx="3133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8593175" y="4658893"/>
            <a:ext cx="540068" cy="441575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9" r:link="rId10" cstate="screen"/>
          <a:stretch>
            <a:fillRect/>
          </a:stretch>
        </p:blipFill>
        <p:spPr>
          <a:xfrm>
            <a:off x="0" y="4626619"/>
            <a:ext cx="540068" cy="4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edge&quot;:{&quot;left&quot;:false,&quot;top&quot;:false,&quot;right&quot;:true,&quot;bottom&quot;:true}}]}]}"/>
  <p:tag name="KSO_WM_SLIDE_BACKGROUND" val="[&quot;navigation&quot;]"/>
  <p:tag name="KSO_WM_SLIDE_RATIO" val="1.777778"/>
  <p:tag name="KSO_WM_SLIDE_ID" val="custom20204538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864.095*311.886"/>
  <p:tag name="KSO_WM_SLIDE_POSITION" val="47.9556*125.305"/>
  <p:tag name="KSO_WM_TAG_VERSION" val="1.0"/>
  <p:tag name="KSO_WM_BEAUTIFY_FLAG" val="#wm#"/>
  <p:tag name="KSO_WM_TEMPLATE_CATEGORY" val="custom"/>
  <p:tag name="KSO_WM_TEMPLATE_INDEX" val="20204538"/>
  <p:tag name="KSO_WM_SLIDE_LAYOUT" val="a_i_h"/>
  <p:tag name="KSO_WM_SLIDE_LAYOUT_CNT" val="1_1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BK_DARK_LIGHT" val="2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38_9*a*1"/>
  <p:tag name="KSO_WM_TEMPLATE_CATEGORY" val="custom"/>
  <p:tag name="KSO_WM_TEMPLATE_INDEX" val="20204538"/>
  <p:tag name="KSO_WM_UNIT_LAYERLEVEL" val="1"/>
  <p:tag name="KSO_WM_TAG_VERSION" val="1.0"/>
  <p:tag name="KSO_WM_BEAUTIFY_FLAG" val="#wm#"/>
  <p:tag name="KSO_WM_UNIT_PRESET_TEXT" val="单击此处添加大标题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1832</Words>
  <Application>Microsoft Office PowerPoint</Application>
  <PresentationFormat>全屏显示(16:9)</PresentationFormat>
  <Paragraphs>225</Paragraphs>
  <Slides>25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1_Office 主题​​</vt:lpstr>
      <vt:lpstr>第六章 模型或原型的制作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383</cp:revision>
  <dcterms:created xsi:type="dcterms:W3CDTF">2020-02-01T11:21:51Z</dcterms:created>
  <dcterms:modified xsi:type="dcterms:W3CDTF">2020-02-11T14:12:47Z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