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5" r:id="rId2"/>
    <p:sldId id="273" r:id="rId3"/>
    <p:sldId id="275" r:id="rId4"/>
    <p:sldId id="276" r:id="rId5"/>
    <p:sldId id="277" r:id="rId6"/>
    <p:sldId id="278" r:id="rId7"/>
    <p:sldId id="279" r:id="rId8"/>
    <p:sldId id="281" r:id="rId9"/>
    <p:sldId id="283" r:id="rId10"/>
    <p:sldId id="285" r:id="rId11"/>
    <p:sldId id="286" r:id="rId12"/>
    <p:sldId id="271" r:id="rId1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89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56599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6AB1-828E-4835-9D2E-B7022126FDB4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F3B4-A705-4871-9ED1-E86082143A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8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2020/2/12 Wednesday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24224" y="2207577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第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章  设计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图样的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绘制</a:t>
            </a: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习题讲解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587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十一年级通用技术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北京市日坛中学   罗培龙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52783"/>
            <a:ext cx="8545336" cy="331514"/>
          </a:xfrm>
        </p:spPr>
        <p:txBody>
          <a:bodyPr>
            <a:noAutofit/>
          </a:bodyPr>
          <a:lstStyle/>
          <a:p>
            <a:pPr marR="0"/>
            <a:r>
              <a:rPr lang="en-US" altLang="zh-CN" sz="2400" b="0" kern="100" dirty="0">
                <a:latin typeface="Times New Roman"/>
              </a:rPr>
              <a:t>9</a:t>
            </a:r>
            <a:r>
              <a:rPr lang="en-US" altLang="zh-CN" sz="2400" b="0" kern="100" dirty="0" smtClean="0">
                <a:latin typeface="Times New Roman"/>
              </a:rPr>
              <a:t>.</a:t>
            </a:r>
            <a:r>
              <a:rPr lang="zh-CN" altLang="en-US" sz="2400" b="0" kern="100" dirty="0" smtClean="0">
                <a:latin typeface="Times New Roman"/>
              </a:rPr>
              <a:t>左侧为某</a:t>
            </a:r>
            <a:r>
              <a:rPr lang="zh-CN" altLang="en-US" sz="2400" b="0" kern="100" dirty="0">
                <a:latin typeface="Times New Roman"/>
              </a:rPr>
              <a:t>零件的正等</a:t>
            </a:r>
            <a:r>
              <a:rPr lang="zh-CN" altLang="en-US" sz="2400" b="0" kern="100" dirty="0" smtClean="0">
                <a:latin typeface="Times New Roman"/>
              </a:rPr>
              <a:t>轴测图，</a:t>
            </a:r>
            <a:r>
              <a:rPr lang="zh-CN" altLang="en-US" sz="2400" b="0" kern="100" dirty="0">
                <a:latin typeface="Times New Roman"/>
              </a:rPr>
              <a:t>右侧图中给出了主视图，请按尺规作图的要求用铅笔补全俯视图和左视图所缺线条。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62" y="1448387"/>
            <a:ext cx="4961383" cy="23911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93" y="1505545"/>
            <a:ext cx="3915322" cy="23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1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80592"/>
            <a:ext cx="8139178" cy="331514"/>
          </a:xfrm>
        </p:spPr>
        <p:txBody>
          <a:bodyPr>
            <a:noAutofit/>
          </a:bodyPr>
          <a:lstStyle/>
          <a:p>
            <a:pPr marR="0" rtl="0"/>
            <a:r>
              <a:rPr lang="en-US" altLang="zh-CN" sz="2400" b="0" kern="100" dirty="0">
                <a:latin typeface="Times New Roman"/>
              </a:rPr>
              <a:t>10. </a:t>
            </a:r>
            <a:r>
              <a:rPr lang="zh-CN" altLang="en-US" sz="2400" b="0" kern="100" dirty="0">
                <a:latin typeface="Times New Roman"/>
              </a:rPr>
              <a:t>根据轴测图所示，请补全俯视图和左视图中所缺的图线。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1287380"/>
            <a:ext cx="4584032" cy="25114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17" y="1287380"/>
            <a:ext cx="3313503" cy="254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1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443" y="645284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en-US" altLang="zh-CN" sz="2700" b="0" kern="100" dirty="0">
                <a:latin typeface="Times New Roman"/>
              </a:rPr>
              <a:t>1</a:t>
            </a:r>
            <a:r>
              <a:rPr lang="zh-CN" altLang="en-US" sz="2700" b="0" kern="100" dirty="0">
                <a:latin typeface="Times New Roman"/>
              </a:rPr>
              <a:t>．</a:t>
            </a:r>
            <a:r>
              <a:rPr lang="zh-CN" altLang="en-US" sz="2700" b="0" i="0" u="none" strike="noStrike" kern="100" baseline="0" dirty="0" smtClean="0">
                <a:latin typeface="Times New Roman"/>
              </a:rPr>
              <a:t>技术语言是一种在技术活动中进行信息交流的特有的语言形式。能直接用于工程施工和产品加工制作，且最规范的一种设计交流的技术语言是</a:t>
            </a:r>
            <a:r>
              <a:rPr lang="zh-CN" altLang="en-US" sz="2700" b="0" i="0" u="none" strike="noStrike" kern="100" baseline="0" dirty="0" smtClean="0">
                <a:solidFill>
                  <a:srgbClr val="000000"/>
                </a:solidFill>
                <a:latin typeface="宋体"/>
              </a:rPr>
              <a:t>（    ）</a:t>
            </a:r>
            <a:r>
              <a:rPr lang="zh-CN" altLang="en-US" sz="2700" b="0" i="0" u="none" strike="noStrike" kern="100" baseline="0" dirty="0" smtClean="0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610696" y="1706749"/>
            <a:ext cx="8533304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sz="2400" b="0" kern="100" dirty="0">
                <a:latin typeface="Times New Roman"/>
              </a:rPr>
              <a:t>A</a:t>
            </a:r>
            <a:r>
              <a:rPr lang="zh-CN" altLang="en-US" sz="2400" b="0" kern="100" dirty="0">
                <a:latin typeface="Times New Roman"/>
              </a:rPr>
              <a:t>．图表    </a:t>
            </a:r>
            <a:r>
              <a:rPr lang="zh-CN" altLang="en-US" sz="2400" b="0" kern="100" dirty="0" smtClean="0">
                <a:latin typeface="Times New Roman"/>
              </a:rPr>
              <a:t>  </a:t>
            </a:r>
            <a:r>
              <a:rPr lang="en-US" altLang="zh-CN" sz="2400" b="0" kern="100" dirty="0">
                <a:latin typeface="Times New Roman"/>
              </a:rPr>
              <a:t>B</a:t>
            </a:r>
            <a:r>
              <a:rPr lang="zh-CN" altLang="en-US" sz="2400" b="0" kern="100" dirty="0">
                <a:latin typeface="Times New Roman"/>
              </a:rPr>
              <a:t>．口头语言    </a:t>
            </a:r>
            <a:r>
              <a:rPr lang="zh-CN" altLang="en-US" sz="2400" b="0" kern="100" dirty="0" smtClean="0">
                <a:latin typeface="Times New Roman"/>
              </a:rPr>
              <a:t> </a:t>
            </a:r>
            <a:r>
              <a:rPr lang="en-US" altLang="zh-CN" sz="2400" b="0" kern="100" dirty="0">
                <a:latin typeface="Times New Roman"/>
              </a:rPr>
              <a:t>C</a:t>
            </a:r>
            <a:r>
              <a:rPr lang="zh-CN" altLang="en-US" sz="2400" b="0" kern="100" dirty="0">
                <a:latin typeface="Times New Roman"/>
              </a:rPr>
              <a:t>．技术图样    </a:t>
            </a:r>
            <a:r>
              <a:rPr lang="zh-CN" altLang="en-US" sz="2400" b="0" kern="100" dirty="0" smtClean="0">
                <a:latin typeface="Times New Roman"/>
              </a:rPr>
              <a:t> </a:t>
            </a:r>
            <a:r>
              <a:rPr lang="en-US" altLang="zh-CN" sz="2400" b="0" kern="100" dirty="0" smtClean="0">
                <a:latin typeface="Times New Roman"/>
              </a:rPr>
              <a:t>D</a:t>
            </a:r>
            <a:r>
              <a:rPr lang="zh-CN" altLang="en-US" sz="2400" b="0" kern="100" dirty="0">
                <a:latin typeface="Times New Roman"/>
              </a:rPr>
              <a:t>．模型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4557" y="962525"/>
            <a:ext cx="403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C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400" b="0" kern="100" dirty="0">
                <a:latin typeface="Times New Roman"/>
              </a:rPr>
              <a:t>2</a:t>
            </a:r>
            <a:r>
              <a:rPr lang="zh-CN" altLang="en-US" sz="2400" b="0" kern="100" dirty="0">
                <a:latin typeface="Times New Roman"/>
              </a:rPr>
              <a:t>．下列技术图样中属于机械加工图的是（ </a:t>
            </a:r>
            <a:r>
              <a:rPr lang="zh-CN" altLang="en-US" sz="2400" b="0" kern="100" dirty="0" smtClean="0">
                <a:latin typeface="Times New Roman"/>
              </a:rPr>
              <a:t>   ）</a:t>
            </a:r>
            <a:endParaRPr lang="zh-CN" altLang="en-US" sz="2400" b="0" kern="100" dirty="0">
              <a:latin typeface="Times New Roman"/>
            </a:endParaRPr>
          </a:p>
        </p:txBody>
      </p:sp>
      <p:pic>
        <p:nvPicPr>
          <p:cNvPr id="333" name="Picture 32" descr="轴测图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1" r="64000"/>
          <a:stretch>
            <a:fillRect/>
          </a:stretch>
        </p:blipFill>
        <p:spPr bwMode="auto">
          <a:xfrm>
            <a:off x="1225544" y="1086697"/>
            <a:ext cx="1519731" cy="25958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" name="Picture 33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20" y="1313685"/>
            <a:ext cx="848516" cy="226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6" name="Picture 35" descr="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488" y="1540673"/>
            <a:ext cx="1734182" cy="168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205" y="1247718"/>
            <a:ext cx="1712595" cy="22006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6453" y="3898224"/>
            <a:ext cx="40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6811" y="3898224"/>
            <a:ext cx="42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92502" y="3898224"/>
            <a:ext cx="48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35979" y="388285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675039" y="295549"/>
            <a:ext cx="433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spc="200" dirty="0">
                <a:solidFill>
                  <a:srgbClr val="FF0000"/>
                </a:solidFill>
                <a:latin typeface="Times New Roman"/>
                <a:ea typeface="微软雅黑" panose="020B0503020204020204" charset="-122"/>
              </a:rPr>
              <a:t>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724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2096" y="524969"/>
            <a:ext cx="8139178" cy="331514"/>
          </a:xfrm>
        </p:spPr>
        <p:txBody>
          <a:bodyPr>
            <a:noAutofit/>
          </a:bodyPr>
          <a:lstStyle/>
          <a:p>
            <a:pPr marR="0" rtl="0"/>
            <a:r>
              <a:rPr lang="en-US" altLang="zh-CN" sz="2400" b="0" kern="100" dirty="0">
                <a:latin typeface="Times New Roman"/>
              </a:rPr>
              <a:t>3</a:t>
            </a:r>
            <a:r>
              <a:rPr lang="zh-CN" altLang="en-US" sz="2400" b="0" kern="100" dirty="0">
                <a:latin typeface="Times New Roman"/>
              </a:rPr>
              <a:t>．某几何体的</a:t>
            </a:r>
            <a:r>
              <a:rPr lang="zh-CN" altLang="en-US" sz="2400" b="0" kern="100" dirty="0" smtClean="0">
                <a:latin typeface="Times New Roman"/>
              </a:rPr>
              <a:t>三视图，</a:t>
            </a:r>
            <a:r>
              <a:rPr lang="zh-CN" altLang="en-US" sz="2400" b="0" kern="100" dirty="0">
                <a:latin typeface="Times New Roman"/>
              </a:rPr>
              <a:t>则这个几何体的直观图是（      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31" y="1531553"/>
            <a:ext cx="5744377" cy="3115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1505" y="684162"/>
            <a:ext cx="465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D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5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8190" y="825759"/>
            <a:ext cx="8139178" cy="331514"/>
          </a:xfrm>
        </p:spPr>
        <p:txBody>
          <a:bodyPr>
            <a:noAutofit/>
          </a:bodyPr>
          <a:lstStyle/>
          <a:p>
            <a:pPr marR="0"/>
            <a:r>
              <a:rPr lang="en-US" altLang="zh-CN" sz="2400" b="0" kern="100" dirty="0">
                <a:latin typeface="Times New Roman"/>
              </a:rPr>
              <a:t>4</a:t>
            </a:r>
            <a:r>
              <a:rPr lang="zh-CN" altLang="en-US" sz="2400" b="0" kern="100" dirty="0">
                <a:latin typeface="Times New Roman"/>
              </a:rPr>
              <a:t>．下列标志中属于我国的强制性技术规范“食品市场准入”标志的是（　　）</a:t>
            </a:r>
            <a:br>
              <a:rPr lang="zh-CN" altLang="en-US" sz="2400" b="0" kern="100" dirty="0">
                <a:latin typeface="Times New Roman"/>
              </a:rPr>
            </a:br>
            <a:r>
              <a:rPr lang="zh-CN" altLang="en-US" sz="2400" b="0" kern="100" dirty="0">
                <a:latin typeface="Times New Roman"/>
              </a:rPr>
              <a:t/>
            </a:r>
            <a:br>
              <a:rPr lang="zh-CN" altLang="en-US" sz="2400" b="0" kern="100" dirty="0">
                <a:latin typeface="Times New Roman"/>
              </a:rPr>
            </a:br>
            <a:endParaRPr lang="zh-CN" altLang="en-US" sz="2400" b="0" kern="100" dirty="0">
              <a:latin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1" y="1227087"/>
            <a:ext cx="7664116" cy="149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98" y="2722077"/>
            <a:ext cx="3072562" cy="2421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926" y="3332747"/>
            <a:ext cx="1876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 smtClean="0"/>
              <a:t>Δ</a:t>
            </a:r>
            <a:r>
              <a:rPr lang="zh-CN" altLang="en-US" dirty="0" smtClean="0"/>
              <a:t>技术的语言</a:t>
            </a:r>
            <a:endParaRPr lang="en-US" altLang="zh-CN" dirty="0" smtClean="0"/>
          </a:p>
          <a:p>
            <a:r>
              <a:rPr lang="el-GR" altLang="zh-CN" dirty="0" smtClean="0"/>
              <a:t>Δ</a:t>
            </a:r>
            <a:r>
              <a:rPr lang="zh-CN" altLang="en-US" dirty="0" smtClean="0"/>
              <a:t>设计的技术规范原则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24466" y="584307"/>
            <a:ext cx="433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spc="200" dirty="0">
                <a:solidFill>
                  <a:srgbClr val="FF0000"/>
                </a:solidFill>
                <a:latin typeface="Times New Roman"/>
                <a:ea typeface="微软雅黑" panose="020B0503020204020204" charset="-122"/>
              </a:rPr>
              <a:t>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346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2254" y="922011"/>
            <a:ext cx="8139178" cy="331514"/>
          </a:xfrm>
        </p:spPr>
        <p:txBody>
          <a:bodyPr>
            <a:normAutofit fontScale="90000"/>
          </a:bodyPr>
          <a:lstStyle/>
          <a:p>
            <a:pPr marR="0" rtl="0"/>
            <a:r>
              <a:rPr lang="en-US" altLang="zh-CN" sz="2700" b="0" kern="100" dirty="0">
                <a:latin typeface="Times New Roman"/>
              </a:rPr>
              <a:t>5.</a:t>
            </a:r>
            <a:r>
              <a:rPr lang="zh-CN" altLang="en-US" sz="2700" b="0" kern="100" dirty="0">
                <a:latin typeface="Times New Roman"/>
              </a:rPr>
              <a:t>正等轴测图上表现物体的长、宽、高三个方向的坐标轴之间的夹角是</a:t>
            </a:r>
            <a:r>
              <a:rPr lang="en-US" altLang="zh-CN" sz="2700" b="0" kern="100" dirty="0">
                <a:latin typeface="Times New Roman"/>
              </a:rPr>
              <a:t>(</a:t>
            </a:r>
            <a:r>
              <a:rPr lang="zh-CN" altLang="en-US" sz="2700" b="0" kern="100" dirty="0">
                <a:latin typeface="Times New Roman"/>
              </a:rPr>
              <a:t>  </a:t>
            </a:r>
            <a:r>
              <a:rPr lang="zh-CN" altLang="en-US" sz="2700" b="0" kern="100" dirty="0" smtClean="0">
                <a:latin typeface="Times New Roman"/>
              </a:rPr>
              <a:t>      </a:t>
            </a:r>
            <a:r>
              <a:rPr lang="en-US" altLang="zh-CN" sz="2700" b="0" kern="100" dirty="0">
                <a:latin typeface="Times New Roman"/>
              </a:rPr>
              <a:t>)</a:t>
            </a:r>
            <a:r>
              <a:rPr lang="zh-CN" altLang="en-US" sz="2700" b="0" kern="100" dirty="0">
                <a:latin typeface="Times New Roman"/>
              </a:rPr>
              <a:t>度。</a:t>
            </a:r>
            <a:br>
              <a:rPr lang="zh-CN" altLang="en-US" sz="2700" b="0" kern="100" dirty="0">
                <a:latin typeface="Times New Roman"/>
              </a:rPr>
            </a:br>
            <a:r>
              <a:rPr lang="zh-CN" altLang="en-US" sz="2700" b="0" kern="100" dirty="0">
                <a:latin typeface="Times New Roman"/>
              </a:rPr>
              <a:t>        </a:t>
            </a:r>
            <a:r>
              <a:rPr lang="en-US" altLang="zh-CN" sz="2700" b="0" kern="100" dirty="0">
                <a:latin typeface="Times New Roman"/>
              </a:rPr>
              <a:t>A</a:t>
            </a:r>
            <a:r>
              <a:rPr lang="zh-CN" altLang="en-US" sz="2700" b="0" kern="100" dirty="0">
                <a:latin typeface="Times New Roman"/>
              </a:rPr>
              <a:t>．</a:t>
            </a:r>
            <a:r>
              <a:rPr lang="en-US" altLang="zh-CN" sz="2700" b="0" kern="100" dirty="0">
                <a:latin typeface="Times New Roman"/>
              </a:rPr>
              <a:t>60 </a:t>
            </a:r>
            <a:r>
              <a:rPr lang="zh-CN" altLang="en-US" sz="2700" b="0" kern="100" dirty="0">
                <a:latin typeface="Times New Roman"/>
              </a:rPr>
              <a:t>       </a:t>
            </a:r>
            <a:r>
              <a:rPr lang="zh-CN" altLang="en-US" sz="2700" b="0" kern="100" dirty="0" smtClean="0">
                <a:latin typeface="Times New Roman"/>
              </a:rPr>
              <a:t> </a:t>
            </a:r>
            <a:r>
              <a:rPr lang="en-US" altLang="zh-CN" sz="2700" b="0" kern="100" dirty="0">
                <a:latin typeface="Times New Roman"/>
              </a:rPr>
              <a:t>B</a:t>
            </a:r>
            <a:r>
              <a:rPr lang="zh-CN" altLang="en-US" sz="2700" b="0" kern="100" dirty="0">
                <a:latin typeface="Times New Roman"/>
              </a:rPr>
              <a:t>．</a:t>
            </a:r>
            <a:r>
              <a:rPr lang="en-US" altLang="zh-CN" sz="2700" b="0" kern="100" dirty="0">
                <a:latin typeface="Times New Roman"/>
              </a:rPr>
              <a:t>90</a:t>
            </a:r>
            <a:r>
              <a:rPr lang="zh-CN" altLang="en-US" sz="2700" b="0" kern="100" dirty="0">
                <a:latin typeface="Times New Roman"/>
              </a:rPr>
              <a:t>        </a:t>
            </a:r>
            <a:r>
              <a:rPr lang="zh-CN" altLang="en-US" sz="2700" b="0" kern="100" dirty="0" smtClean="0">
                <a:latin typeface="Times New Roman"/>
              </a:rPr>
              <a:t> </a:t>
            </a:r>
            <a:r>
              <a:rPr lang="en-US" altLang="zh-CN" sz="2700" b="0" kern="100" dirty="0">
                <a:latin typeface="Times New Roman"/>
              </a:rPr>
              <a:t>C</a:t>
            </a:r>
            <a:r>
              <a:rPr lang="zh-CN" altLang="en-US" sz="2700" b="0" kern="100" dirty="0">
                <a:latin typeface="Times New Roman"/>
              </a:rPr>
              <a:t>．</a:t>
            </a:r>
            <a:r>
              <a:rPr lang="en-US" altLang="zh-CN" sz="2700" b="0" kern="100" dirty="0">
                <a:latin typeface="Times New Roman"/>
              </a:rPr>
              <a:t>120</a:t>
            </a:r>
            <a:r>
              <a:rPr lang="zh-CN" altLang="en-US" sz="2700" b="0" kern="100" dirty="0">
                <a:latin typeface="Times New Roman"/>
              </a:rPr>
              <a:t>      </a:t>
            </a:r>
            <a:r>
              <a:rPr lang="zh-CN" altLang="en-US" sz="2700" b="0" kern="100" dirty="0" smtClean="0">
                <a:latin typeface="Times New Roman"/>
              </a:rPr>
              <a:t>  </a:t>
            </a:r>
            <a:r>
              <a:rPr lang="en-US" altLang="zh-CN" sz="2700" b="0" kern="100" dirty="0">
                <a:latin typeface="Times New Roman"/>
              </a:rPr>
              <a:t>D</a:t>
            </a:r>
            <a:r>
              <a:rPr lang="zh-CN" altLang="en-US" sz="2700" b="0" kern="100" dirty="0">
                <a:latin typeface="Times New Roman"/>
              </a:rPr>
              <a:t>．</a:t>
            </a:r>
            <a:r>
              <a:rPr lang="en-US" altLang="zh-CN" sz="2700" b="0" kern="100" dirty="0">
                <a:latin typeface="Times New Roman"/>
              </a:rPr>
              <a:t>180</a:t>
            </a:r>
            <a:endParaRPr lang="zh-CN" altLang="en-US" sz="2700" b="0" kern="100" dirty="0">
              <a:latin typeface="Times New Roman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81" y="1998241"/>
            <a:ext cx="5203623" cy="2694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0084" y="890335"/>
            <a:ext cx="541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C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2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R="0" rtl="0"/>
            <a:r>
              <a:rPr lang="en-US" altLang="zh-CN" sz="2400" b="0" kern="100" dirty="0">
                <a:latin typeface="Times New Roman"/>
              </a:rPr>
              <a:t>6</a:t>
            </a:r>
            <a:r>
              <a:rPr lang="zh-CN" altLang="en-US" sz="2400" b="0" kern="100" dirty="0">
                <a:latin typeface="Times New Roman"/>
              </a:rPr>
              <a:t>．下面是某模具的轴测图和主视图，相应的左视图是（      ）。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8620" y="488828"/>
            <a:ext cx="613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B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0" y="1164206"/>
            <a:ext cx="8202817" cy="242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0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1939" y="368559"/>
            <a:ext cx="8139178" cy="331514"/>
          </a:xfrm>
        </p:spPr>
        <p:txBody>
          <a:bodyPr>
            <a:noAutofit/>
          </a:bodyPr>
          <a:lstStyle/>
          <a:p>
            <a:pPr marR="0" rtl="0"/>
            <a:r>
              <a:rPr lang="en-US" altLang="zh-CN" sz="2400" b="0" kern="100" dirty="0">
                <a:latin typeface="Times New Roman"/>
              </a:rPr>
              <a:t>7.</a:t>
            </a:r>
            <a:r>
              <a:rPr lang="zh-CN" altLang="en-US" sz="2400" b="0" kern="100" dirty="0">
                <a:latin typeface="Times New Roman"/>
              </a:rPr>
              <a:t>如图所示，图样中的尺寸标注错误的是（    ） 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086" y="956136"/>
            <a:ext cx="3253170" cy="2875277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493295" y="3822072"/>
            <a:ext cx="8650705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sz="2400" b="0" kern="100" dirty="0" smtClean="0">
                <a:latin typeface="Times New Roman"/>
              </a:rPr>
              <a:t>A.R20</a:t>
            </a:r>
            <a:r>
              <a:rPr lang="zh-CN" altLang="en-US" sz="2400" b="0" kern="100" dirty="0" smtClean="0">
                <a:latin typeface="Times New Roman"/>
              </a:rPr>
              <a:t>的标注   </a:t>
            </a:r>
            <a:r>
              <a:rPr lang="en-US" altLang="zh-CN" sz="2400" b="0" kern="100" dirty="0" smtClean="0">
                <a:latin typeface="Times New Roman"/>
              </a:rPr>
              <a:t>B.</a:t>
            </a:r>
            <a:r>
              <a:rPr lang="el-GR" altLang="zh-CN" sz="2400" b="0" kern="100" dirty="0" smtClean="0">
                <a:latin typeface="Times New Roman"/>
              </a:rPr>
              <a:t>Φ22</a:t>
            </a:r>
            <a:r>
              <a:rPr lang="zh-CN" altLang="en-US" sz="2400" b="0" kern="100" dirty="0" smtClean="0">
                <a:latin typeface="Times New Roman"/>
              </a:rPr>
              <a:t>的标注   </a:t>
            </a:r>
            <a:r>
              <a:rPr lang="en-US" altLang="zh-CN" sz="2400" b="0" kern="100" dirty="0" smtClean="0">
                <a:latin typeface="Times New Roman"/>
              </a:rPr>
              <a:t>C.32</a:t>
            </a:r>
            <a:r>
              <a:rPr lang="zh-CN" altLang="en-US" sz="2400" b="0" kern="100" dirty="0" smtClean="0">
                <a:latin typeface="Times New Roman"/>
              </a:rPr>
              <a:t>的标注   </a:t>
            </a:r>
            <a:r>
              <a:rPr lang="en-US" altLang="zh-CN" sz="2400" b="0" kern="100" dirty="0" smtClean="0">
                <a:latin typeface="Times New Roman"/>
              </a:rPr>
              <a:t>D.</a:t>
            </a:r>
            <a:r>
              <a:rPr lang="zh-CN" altLang="en-US" sz="2400" b="0" kern="100" dirty="0" smtClean="0">
                <a:latin typeface="Times New Roman"/>
              </a:rPr>
              <a:t> </a:t>
            </a:r>
            <a:r>
              <a:rPr lang="en-US" altLang="zh-CN" sz="2400" b="0" kern="100" dirty="0" smtClean="0">
                <a:latin typeface="Times New Roman"/>
              </a:rPr>
              <a:t>72</a:t>
            </a:r>
            <a:r>
              <a:rPr lang="zh-CN" altLang="en-US" sz="2400" b="0" kern="100" dirty="0" smtClean="0">
                <a:latin typeface="Times New Roman"/>
              </a:rPr>
              <a:t>的标注</a:t>
            </a:r>
            <a:endParaRPr lang="zh-CN" altLang="en-US" sz="2400" b="0" kern="100" dirty="0"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9244" y="312819"/>
            <a:ext cx="541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C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15002" y="1515802"/>
            <a:ext cx="3188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       </a:t>
            </a:r>
            <a:r>
              <a:rPr lang="zh-CN" altLang="zh-CN" dirty="0" smtClean="0"/>
              <a:t>线性</a:t>
            </a:r>
            <a:r>
              <a:rPr lang="zh-CN" altLang="zh-CN" dirty="0"/>
              <a:t>尺寸的尺寸数字一律标写在尺寸线的上方或其中断处，水平方向尺寸字头向上。</a:t>
            </a:r>
            <a:endParaRPr lang="en-US" altLang="zh-CN" dirty="0"/>
          </a:p>
          <a:p>
            <a:r>
              <a:rPr lang="en-US" altLang="zh-CN" dirty="0"/>
              <a:t>   </a:t>
            </a:r>
            <a:r>
              <a:rPr lang="en-US" altLang="zh-CN" dirty="0" smtClean="0"/>
              <a:t>    </a:t>
            </a:r>
            <a:r>
              <a:rPr lang="zh-CN" altLang="zh-CN" dirty="0" smtClean="0"/>
              <a:t>垂直</a:t>
            </a:r>
            <a:r>
              <a:rPr lang="zh-CN" altLang="zh-CN" dirty="0"/>
              <a:t>方向尺寸数字写在尺寸线的左边，且字头向左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69106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443" y="416685"/>
            <a:ext cx="8139178" cy="331514"/>
          </a:xfrm>
        </p:spPr>
        <p:txBody>
          <a:bodyPr>
            <a:noAutofit/>
          </a:bodyPr>
          <a:lstStyle/>
          <a:p>
            <a:pPr marR="0" rtl="0"/>
            <a:r>
              <a:rPr lang="en-US" altLang="zh-CN" sz="2400" b="0" kern="100" dirty="0">
                <a:latin typeface="Times New Roman"/>
              </a:rPr>
              <a:t>8.</a:t>
            </a:r>
            <a:r>
              <a:rPr lang="zh-CN" altLang="en-US" sz="2400" b="0" kern="100" dirty="0">
                <a:latin typeface="Times New Roman"/>
              </a:rPr>
              <a:t>如图所示为某台灯的主视图和俯视图及部分尺寸标注。该台灯圆形底座的直径为（     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9971" y="553451"/>
            <a:ext cx="541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B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558014" y="1064658"/>
            <a:ext cx="8545334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sz="2400" b="0" kern="100" dirty="0" smtClean="0">
                <a:latin typeface="Times New Roman"/>
              </a:rPr>
              <a:t>A</a:t>
            </a:r>
            <a:r>
              <a:rPr lang="en-US" altLang="zh-CN" sz="2400" b="0" kern="100" dirty="0">
                <a:latin typeface="Times New Roman"/>
              </a:rPr>
              <a:t>.</a:t>
            </a:r>
            <a:r>
              <a:rPr lang="en-US" altLang="zh-CN" sz="2400" b="0" kern="100" dirty="0" smtClean="0">
                <a:latin typeface="Times New Roman"/>
              </a:rPr>
              <a:t>148cm</a:t>
            </a:r>
            <a:r>
              <a:rPr lang="zh-CN" altLang="en-US" sz="2400" b="0" kern="100" dirty="0" smtClean="0">
                <a:latin typeface="Times New Roman"/>
              </a:rPr>
              <a:t>      </a:t>
            </a:r>
            <a:r>
              <a:rPr lang="en-US" altLang="zh-CN" sz="2400" b="0" kern="100" dirty="0" smtClean="0">
                <a:latin typeface="Times New Roman"/>
              </a:rPr>
              <a:t>B</a:t>
            </a:r>
            <a:r>
              <a:rPr lang="zh-CN" altLang="en-US" sz="2400" b="0" kern="100" dirty="0" smtClean="0">
                <a:latin typeface="Times New Roman"/>
              </a:rPr>
              <a:t>．</a:t>
            </a:r>
            <a:r>
              <a:rPr lang="en-US" altLang="zh-CN" sz="2400" b="0" kern="100" dirty="0" smtClean="0">
                <a:latin typeface="Times New Roman"/>
              </a:rPr>
              <a:t>148mm</a:t>
            </a:r>
            <a:r>
              <a:rPr lang="zh-CN" altLang="en-US" sz="2400" b="0" kern="100" dirty="0" smtClean="0">
                <a:latin typeface="Times New Roman"/>
              </a:rPr>
              <a:t>     </a:t>
            </a:r>
            <a:r>
              <a:rPr lang="en-US" altLang="zh-CN" sz="2400" b="0" kern="100" dirty="0" smtClean="0">
                <a:latin typeface="Times New Roman"/>
              </a:rPr>
              <a:t>C.120mm      D.120cm</a:t>
            </a:r>
            <a:endParaRPr lang="zh-CN" altLang="en-US" sz="2400" b="0" kern="100" dirty="0">
              <a:latin typeface="Times New Roman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77" y="1446029"/>
            <a:ext cx="1850702" cy="37014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765884" y="1797264"/>
                <a:ext cx="4572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:r>
                  <a:rPr lang="en-US" altLang="zh-CN" dirty="0" smtClean="0"/>
                  <a:t>       </a:t>
                </a:r>
                <a:r>
                  <a:rPr lang="zh-CN" altLang="zh-CN" dirty="0" smtClean="0"/>
                  <a:t>圆</a:t>
                </a:r>
                <a:r>
                  <a:rPr lang="zh-CN" altLang="zh-CN" dirty="0"/>
                  <a:t>与圆弧的标注整圆或大于半圆的圆弧标注直径，表示直径的符号是</a:t>
                </a:r>
                <a14:m>
                  <m:oMath xmlns:m="http://schemas.openxmlformats.org/officeDocument/2006/math">
                    <m:r>
                      <a:rPr lang="zh-CN" altLang="en-US">
                        <a:latin typeface="Cambria Math"/>
                      </a:rPr>
                      <m:t>∅</m:t>
                    </m:r>
                  </m:oMath>
                </a14:m>
                <a:r>
                  <a:rPr lang="zh-CN" altLang="zh-CN" dirty="0" smtClean="0"/>
                  <a:t>。</a:t>
                </a:r>
                <a:endParaRPr lang="en-US" altLang="zh-CN" dirty="0" smtClean="0"/>
              </a:p>
              <a:p>
                <a:pPr lvl="0"/>
                <a:r>
                  <a:rPr lang="en-US" altLang="zh-CN" dirty="0"/>
                  <a:t> </a:t>
                </a:r>
                <a:r>
                  <a:rPr lang="en-US" altLang="zh-CN" dirty="0" smtClean="0"/>
                  <a:t>      </a:t>
                </a:r>
                <a:r>
                  <a:rPr lang="zh-CN" altLang="zh-CN" dirty="0" smtClean="0"/>
                  <a:t>半圆</a:t>
                </a:r>
                <a:r>
                  <a:rPr lang="zh-CN" altLang="zh-CN" dirty="0"/>
                  <a:t>或不足半圆的圆弧标注半径表示半径的符号是</a:t>
                </a:r>
                <a:r>
                  <a:rPr lang="en-US" altLang="zh-CN" dirty="0"/>
                  <a:t>R</a:t>
                </a:r>
                <a:r>
                  <a:rPr lang="zh-CN" altLang="zh-CN" dirty="0"/>
                  <a:t>。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884" y="1797264"/>
                <a:ext cx="4572000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200" t="-2538" r="-133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50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399</Words>
  <Application>Microsoft Office PowerPoint</Application>
  <PresentationFormat>全屏显示(16:9)</PresentationFormat>
  <Paragraphs>38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1_Office 主题​​</vt:lpstr>
      <vt:lpstr> 第5章  设计图样的绘制   习题讲解</vt:lpstr>
      <vt:lpstr>1．技术语言是一种在技术活动中进行信息交流的特有的语言形式。能直接用于工程施工和产品加工制作，且最规范的一种设计交流的技术语言是（    ） </vt:lpstr>
      <vt:lpstr>2．下列技术图样中属于机械加工图的是（    ）</vt:lpstr>
      <vt:lpstr>3．某几何体的三视图，则这个几何体的直观图是（      ）</vt:lpstr>
      <vt:lpstr>4．下列标志中属于我国的强制性技术规范“食品市场准入”标志的是（　　）  </vt:lpstr>
      <vt:lpstr>5.正等轴测图上表现物体的长、宽、高三个方向的坐标轴之间的夹角是(        )度。         A．60         B．90         C．120        D．180</vt:lpstr>
      <vt:lpstr>6．下面是某模具的轴测图和主视图，相应的左视图是（      ）。</vt:lpstr>
      <vt:lpstr>7.如图所示，图样中的尺寸标注错误的是（    ） </vt:lpstr>
      <vt:lpstr>8.如图所示为某台灯的主视图和俯视图及部分尺寸标注。该台灯圆形底座的直径为（     ）</vt:lpstr>
      <vt:lpstr>9.左侧为某零件的正等轴测图，右侧图中给出了主视图，请按尺规作图的要求用铅笔补全俯视图和左视图所缺线条。</vt:lpstr>
      <vt:lpstr>10. 根据轴测图所示，请补全俯视图和左视图中所缺的图线。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User</cp:lastModifiedBy>
  <cp:revision>31</cp:revision>
  <dcterms:created xsi:type="dcterms:W3CDTF">2020-02-01T11:21:51Z</dcterms:created>
  <dcterms:modified xsi:type="dcterms:W3CDTF">2020-02-12T13:59:22Z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