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311" r:id="rId4"/>
    <p:sldId id="284" r:id="rId6"/>
    <p:sldId id="299" r:id="rId7"/>
    <p:sldId id="344" r:id="rId8"/>
    <p:sldId id="346" r:id="rId9"/>
    <p:sldId id="345" r:id="rId10"/>
    <p:sldId id="301" r:id="rId11"/>
    <p:sldId id="390" r:id="rId12"/>
    <p:sldId id="366" r:id="rId13"/>
    <p:sldId id="391" r:id="rId14"/>
    <p:sldId id="392" r:id="rId15"/>
    <p:sldId id="393" r:id="rId16"/>
    <p:sldId id="408" r:id="rId17"/>
    <p:sldId id="409" r:id="rId18"/>
    <p:sldId id="410" r:id="rId19"/>
    <p:sldId id="411" r:id="rId20"/>
    <p:sldId id="304" r:id="rId21"/>
    <p:sldId id="271" r:id="rId22"/>
  </p:sldIdLst>
  <p:sldSz cx="9144000" cy="5144135"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97" y="-48"/>
      </p:cViewPr>
      <p:guideLst>
        <p:guide orient="horz" pos="1559"/>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5035"/>
          </a:xfrm>
          <a:prstGeom prst="rect">
            <a:avLst/>
          </a:prstGeom>
        </p:spPr>
      </p:pic>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707"/>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6"/>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3328"/>
            <a:ext cx="9144000" cy="441707"/>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1195"/>
            <a:ext cx="9143999" cy="993840"/>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1"/>
            <a:ext cx="8139178" cy="674493"/>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7"/>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8"/>
            <a:ext cx="8139178" cy="468716"/>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9"/>
            <a:ext cx="8139178" cy="808630"/>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972170"/>
            <a:ext cx="3962432" cy="3780661"/>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972171"/>
            <a:ext cx="3962432" cy="28580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972171"/>
            <a:ext cx="3962432" cy="28580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342017"/>
            <a:ext cx="3962432"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972170"/>
            <a:ext cx="3962432" cy="3780661"/>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7"/>
            <a:ext cx="713238" cy="4042387"/>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1"/>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502412" y="1941551"/>
            <a:ext cx="8139178" cy="674493"/>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707"/>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412"/>
            <a:ext cx="3291840" cy="1852213"/>
          </a:xfrm>
          <a:prstGeom prst="rect">
            <a:avLst/>
          </a:prstGeom>
        </p:spPr>
      </p:pic>
      <p:pic>
        <p:nvPicPr>
          <p:cNvPr id="6" name="图片 5"/>
          <p:cNvPicPr/>
          <p:nvPr>
            <p:custDataLst>
              <p:tags r:id="rId5"/>
            </p:custDataLst>
          </p:nvPr>
        </p:nvPicPr>
        <p:blipFill>
          <a:blip r:embed="rId6" r:link="rId7" cstate="screen"/>
          <a:stretch>
            <a:fillRect/>
          </a:stretch>
        </p:blipFill>
        <p:spPr>
          <a:xfrm>
            <a:off x="1" y="4703328"/>
            <a:ext cx="540068" cy="441707"/>
          </a:xfrm>
          <a:prstGeom prst="rect">
            <a:avLst/>
          </a:prstGeom>
        </p:spPr>
      </p:pic>
      <p:sp>
        <p:nvSpPr>
          <p:cNvPr id="2" name="标题 1"/>
          <p:cNvSpPr>
            <a:spLocks noGrp="1"/>
          </p:cNvSpPr>
          <p:nvPr>
            <p:ph type="title"/>
            <p:custDataLst>
              <p:tags r:id="rId8"/>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24057"/>
            <a:ext cx="8139178" cy="486085"/>
          </a:xfrm>
          <a:prstGeom prst="rect">
            <a:avLst/>
          </a:prstGeom>
        </p:spPr>
        <p:txBody>
          <a:bodyPr vert="horz" lIns="76200" tIns="28575" rIns="57150" bIns="28575"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972170"/>
            <a:ext cx="8139178" cy="3780661"/>
          </a:xfrm>
          <a:prstGeom prst="rect">
            <a:avLst/>
          </a:prstGeom>
        </p:spPr>
        <p:txBody>
          <a:bodyPr vert="horz" lIns="76200" tIns="0" rIns="61913"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3208"/>
            <a:ext cx="2025000" cy="237642"/>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5"/>
            </p:custDataLst>
          </p:nvPr>
        </p:nvSpPr>
        <p:spPr>
          <a:xfrm>
            <a:off x="3087000" y="4763208"/>
            <a:ext cx="2970000" cy="237642"/>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6"/>
            </p:custDataLst>
          </p:nvPr>
        </p:nvSpPr>
        <p:spPr>
          <a:xfrm>
            <a:off x="6457950" y="4763208"/>
            <a:ext cx="2025000" cy="237642"/>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fld>
            <a:endParaRPr lang="zh-CN" altLang="en-US" kern="1200" dirty="0">
              <a:solidFill>
                <a:prstClr val="black">
                  <a:tint val="75000"/>
                </a:prstClr>
              </a:solidFill>
              <a:cs typeface="+mn-cs"/>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3.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4.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5.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6.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7.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8.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9.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30.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32.xml"/><Relationship Id="rId2" Type="http://schemas.openxmlformats.org/officeDocument/2006/relationships/image" Target="../media/image11.jpeg"/><Relationship Id="rId1" Type="http://schemas.openxmlformats.org/officeDocument/2006/relationships/tags" Target="../tags/tag23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3.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8.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9.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0.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1.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2.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fontScale="90000"/>
          </a:bodyPr>
          <a:lstStyle/>
          <a:p>
            <a:pPr algn="ctr"/>
            <a:r>
              <a:rPr lang="en-US" altLang="zh-CN" dirty="0">
                <a:solidFill>
                  <a:srgbClr val="FF0000"/>
                </a:solidFill>
              </a:rPr>
              <a:t>2019</a:t>
            </a:r>
            <a:r>
              <a:rPr lang="zh-CN" altLang="en-US" dirty="0">
                <a:solidFill>
                  <a:srgbClr val="FF0000"/>
                </a:solidFill>
              </a:rPr>
              <a:t>年朝东西海四区</a:t>
            </a:r>
            <a:br>
              <a:rPr lang="zh-CN" altLang="en-US" dirty="0">
                <a:solidFill>
                  <a:srgbClr val="FF0000"/>
                </a:solidFill>
              </a:rPr>
            </a:br>
            <a:r>
              <a:rPr lang="zh-CN" dirty="0">
                <a:solidFill>
                  <a:srgbClr val="FF0000"/>
                </a:solidFill>
              </a:rPr>
              <a:t>应用文</a:t>
            </a:r>
            <a:r>
              <a:rPr lang="zh-CN" dirty="0">
                <a:solidFill>
                  <a:srgbClr val="FF0000"/>
                </a:solidFill>
              </a:rPr>
              <a:t>阅读</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3324225" y="3699960"/>
            <a:ext cx="528955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北京市陈经纶中学团结湖分校 吴丽娜</a:t>
            </a:r>
            <a:endPar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066699" y="1194409"/>
            <a:ext cx="4406265" cy="460375"/>
          </a:xfrm>
          <a:prstGeom prst="rect">
            <a:avLst/>
          </a:prstGeom>
          <a:noFill/>
        </p:spPr>
        <p:txBody>
          <a:bodyPr wrap="square" rtlCol="0">
            <a:spAutoFit/>
          </a:bodyPr>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119888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细节理解</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关注重要细节，回文细读，仔细对比推断</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，排除与原文信息不一致的选项</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东城一模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；朝阳二模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32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东城二模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37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西城二模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32</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33</a:t>
            </a:r>
            <a:endParaRPr lang="en-US" altLang="zh-CN"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试题解析２</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0003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72490" y="2109470"/>
            <a:ext cx="7827010" cy="1568450"/>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1</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：朝阳二</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模</a:t>
            </a:r>
            <a:endPar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31. What is the advantage of Fineways’ new food labels?</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A. They provide extra nutritional information.</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B. They warn customers about unhealthy foods. </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C. They show different customers’ nutritional needs.</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D. They remind customers of the harm of unbalanced nutrition.</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24205" y="3615055"/>
            <a:ext cx="8197215" cy="1076325"/>
          </a:xfrm>
          <a:prstGeom prst="rect">
            <a:avLst/>
          </a:prstGeom>
          <a:noFill/>
        </p:spPr>
        <p:txBody>
          <a:bodyPr wrap="square" rtlCol="0">
            <a:spAutoFit/>
          </a:bodyPr>
          <a:p>
            <a:r>
              <a:rPr lang="zh-CN" altLang="en-US" sz="1600"/>
              <a:t>解析：本题考查细节理解</a:t>
            </a:r>
            <a:r>
              <a:rPr lang="zh-CN" altLang="en-US" sz="1600"/>
              <a:t>题。根据文中第二段</a:t>
            </a:r>
            <a:r>
              <a:rPr lang="en-US" altLang="zh-CN" sz="1600"/>
              <a:t>our new food labels provide an at-a-glance breakdown of the nutritional value of each product</a:t>
            </a:r>
            <a:r>
              <a:rPr lang="zh-CN" altLang="en-US" sz="1600"/>
              <a:t>可知，新的食物标签的优点之一是可以提供产品的营养价值的分解，即提供食物的营养信息。所以正确答案为</a:t>
            </a:r>
            <a:r>
              <a:rPr lang="en-US" altLang="zh-CN" sz="1600"/>
              <a:t>A</a:t>
            </a:r>
            <a:r>
              <a:rPr lang="zh-CN" altLang="en-US" sz="1600"/>
              <a:t>。</a:t>
            </a:r>
            <a:r>
              <a:rPr lang="en-US" altLang="zh-CN" sz="1600"/>
              <a:t>B</a:t>
            </a:r>
            <a:r>
              <a:rPr lang="zh-CN" altLang="en-US" sz="1600"/>
              <a:t>，</a:t>
            </a:r>
            <a:r>
              <a:rPr lang="en-US" altLang="zh-CN" sz="1600"/>
              <a:t>C</a:t>
            </a:r>
            <a:r>
              <a:rPr lang="zh-CN" altLang="en-US" sz="1600"/>
              <a:t>，</a:t>
            </a:r>
            <a:r>
              <a:rPr lang="en-US" altLang="zh-CN" sz="1600"/>
              <a:t>D</a:t>
            </a:r>
            <a:r>
              <a:rPr lang="zh-CN" altLang="en-US" sz="1600"/>
              <a:t>选项均在文中没有提及。</a:t>
            </a:r>
            <a:endParaRPr lang="zh-CN" altLang="en-US" sz="1600"/>
          </a:p>
        </p:txBody>
      </p:sp>
      <p:sp>
        <p:nvSpPr>
          <p:cNvPr id="3" name="五角星 2"/>
          <p:cNvSpPr/>
          <p:nvPr/>
        </p:nvSpPr>
        <p:spPr>
          <a:xfrm>
            <a:off x="33051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1137285"/>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细节理解</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关注重要细节，回文细读，仔细对比推断</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，排除与原文信息不一致的选项</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东城一模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；朝阳二模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32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东城二模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37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32</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试题解析２</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0003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38860" y="1914525"/>
            <a:ext cx="7827010" cy="1076325"/>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例２：东城一模</a:t>
            </a:r>
            <a:endPar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31</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According to the advertisement, Perfect Sleep Chair</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A. helps detect illnesses</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　　　　　　　　　　</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B. supports various body positions</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C. comes with an additional mattress</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　　　　</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D. adjusts its temperature accordingly</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314325" y="2936875"/>
            <a:ext cx="8446135" cy="1814830"/>
          </a:xfrm>
          <a:prstGeom prst="rect">
            <a:avLst/>
          </a:prstGeom>
          <a:noFill/>
        </p:spPr>
        <p:txBody>
          <a:bodyPr wrap="square" rtlCol="0">
            <a:spAutoFit/>
          </a:bodyPr>
          <a:p>
            <a:r>
              <a:rPr lang="zh-CN" altLang="en-US" sz="1600"/>
              <a:t>解析：本题考查细节理解题。根据文中第一段中Whether you are sitting upright, relaxing in your favorite TV viewing position, or lying completely flat for sleeping, it’s like being on a cloud. 可以得出该椅子可以支持不同的身体姿势。该题答案为</a:t>
            </a:r>
            <a:r>
              <a:rPr lang="en-US" altLang="zh-CN" sz="1600"/>
              <a:t>B</a:t>
            </a:r>
            <a:r>
              <a:rPr lang="zh-CN" altLang="en-US" sz="1600"/>
              <a:t>。文中With Perfect Sleep Chair, there’s a perfect position for everybody, even those that prefer to lie flat but want the additional support that most mattresses(垫子) don’t provide.意思是有了这种椅子,每个人都有最好的姿势，甚至是那些喜欢平躺,但需要额外的支持的人也可以满足,而这是</a:t>
            </a:r>
            <a:r>
              <a:rPr lang="zh-CN" altLang="en-US" sz="1600"/>
              <a:t>大多数床垫是不具备的。与该题</a:t>
            </a:r>
            <a:r>
              <a:rPr lang="en-US" altLang="zh-CN" sz="1600"/>
              <a:t>C</a:t>
            </a:r>
            <a:r>
              <a:rPr lang="zh-CN" altLang="en-US" sz="1600"/>
              <a:t>选项意思不一致，排除</a:t>
            </a:r>
            <a:r>
              <a:rPr lang="en-US" altLang="zh-CN" sz="1600"/>
              <a:t>C</a:t>
            </a:r>
            <a:r>
              <a:rPr lang="zh-CN" altLang="en-US" sz="1600"/>
              <a:t>。</a:t>
            </a:r>
            <a:endParaRPr lang="zh-CN" altLang="en-US" sz="1600"/>
          </a:p>
        </p:txBody>
      </p:sp>
      <p:sp>
        <p:nvSpPr>
          <p:cNvPr id="3" name="五角星 2"/>
          <p:cNvSpPr/>
          <p:nvPr/>
        </p:nvSpPr>
        <p:spPr>
          <a:xfrm>
            <a:off x="33051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614045"/>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推理判断</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识别</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、分析、归纳语篇信息，作出推理判断</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东城一模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32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  西城二模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32</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试题解析３</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0003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78865" y="1722120"/>
            <a:ext cx="7827010" cy="1076325"/>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1</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：东城一模</a:t>
            </a:r>
            <a:endPar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32. What is the key feature of Perfect Sleep Chair introduced in Paragraph 3? </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A. It is safe.		B. It is lasting.		</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C. It is portable.	                 D. It is comfortable.</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85165" y="2936875"/>
            <a:ext cx="8075295" cy="1322070"/>
          </a:xfrm>
          <a:prstGeom prst="rect">
            <a:avLst/>
          </a:prstGeom>
          <a:noFill/>
        </p:spPr>
        <p:txBody>
          <a:bodyPr wrap="square" rtlCol="0">
            <a:spAutoFit/>
          </a:bodyPr>
          <a:p>
            <a:r>
              <a:rPr lang="zh-CN" altLang="en-US" sz="1600"/>
              <a:t>解析：本题考查推理判断。根据第</a:t>
            </a:r>
            <a:r>
              <a:rPr lang="en-US" altLang="zh-CN" sz="1600"/>
              <a:t>3</a:t>
            </a:r>
            <a:r>
              <a:rPr lang="zh-CN" altLang="en-US" sz="1600"/>
              <a:t>段Time and time again, our customers tell us they are tired of having to replace their recliners due to quality issues. We hear you! That is why </a:t>
            </a:r>
            <a:r>
              <a:rPr lang="en-US" altLang="zh-CN" sz="1600"/>
              <a:t>....Every chair structure is guaranteed for life and the electronic components are generously warranted for three years. </a:t>
            </a:r>
            <a:r>
              <a:rPr lang="zh-CN" altLang="en-US" sz="1600"/>
              <a:t>本段强调的是该椅子的质量与众不同。所以答案为</a:t>
            </a:r>
            <a:r>
              <a:rPr lang="en-US" altLang="zh-CN" sz="1600"/>
              <a:t>B</a:t>
            </a:r>
            <a:r>
              <a:rPr lang="zh-CN" altLang="en-US" sz="1600"/>
              <a:t>（耐用的）。</a:t>
            </a:r>
            <a:endParaRPr lang="zh-CN" altLang="en-US" sz="1600"/>
          </a:p>
        </p:txBody>
      </p:sp>
      <p:sp>
        <p:nvSpPr>
          <p:cNvPr id="3" name="五角星 2"/>
          <p:cNvSpPr/>
          <p:nvPr/>
        </p:nvSpPr>
        <p:spPr>
          <a:xfrm>
            <a:off x="33051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五角星 5"/>
          <p:cNvSpPr/>
          <p:nvPr/>
        </p:nvSpPr>
        <p:spPr>
          <a:xfrm>
            <a:off x="36099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614045"/>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推理判断</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识别</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、分析、归纳语篇信息，作出推理判断</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东城一模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32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  海淀</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试题解析３</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0003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78865" y="1722120"/>
            <a:ext cx="7827010" cy="1076325"/>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2 </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海淀</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2</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模</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33. What can you enjoy in all the three places mentioned?</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A. Beautiful beaches.	B. Amazing food. 	</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C. Fascinating art. 		D. Cool snowboarding.</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85165" y="3044190"/>
            <a:ext cx="8075295" cy="1076325"/>
          </a:xfrm>
          <a:prstGeom prst="rect">
            <a:avLst/>
          </a:prstGeom>
          <a:noFill/>
        </p:spPr>
        <p:txBody>
          <a:bodyPr wrap="square" rtlCol="0">
            <a:spAutoFit/>
          </a:bodyPr>
          <a:p>
            <a:r>
              <a:rPr lang="zh-CN" altLang="en-US" sz="1600"/>
              <a:t>解析：本题考查推理判断。根据第</a:t>
            </a:r>
            <a:r>
              <a:rPr lang="en-US" altLang="zh-CN" sz="1600"/>
              <a:t>2</a:t>
            </a:r>
            <a:r>
              <a:rPr lang="zh-CN" altLang="en-US" sz="1600"/>
              <a:t>段</a:t>
            </a:r>
            <a:r>
              <a:rPr sz="1600"/>
              <a:t>The food is supposed to be amazing</a:t>
            </a:r>
            <a:r>
              <a:rPr lang="zh-CN" sz="1600"/>
              <a:t>第</a:t>
            </a:r>
            <a:r>
              <a:rPr lang="en-US" altLang="zh-CN" sz="1600"/>
              <a:t>4</a:t>
            </a:r>
            <a:r>
              <a:rPr lang="zh-CN" altLang="en-US" sz="1600"/>
              <a:t>段The food is also fascinating.以及第</a:t>
            </a:r>
            <a:r>
              <a:rPr lang="en-US" altLang="zh-CN" sz="1600"/>
              <a:t>6</a:t>
            </a:r>
            <a:r>
              <a:rPr lang="zh-CN" altLang="en-US" sz="1600"/>
              <a:t>段 Food, nightlife. Everything I’ve heard about Berlin is pretty cool</a:t>
            </a:r>
            <a:r>
              <a:rPr lang="en-US" altLang="zh-CN" sz="1600"/>
              <a:t>......</a:t>
            </a:r>
            <a:r>
              <a:rPr lang="zh-CN" altLang="en-US" sz="1600"/>
              <a:t>可以得出 三个地方都能够享用美食，所以答案为</a:t>
            </a:r>
            <a:r>
              <a:rPr lang="en-US" altLang="zh-CN" sz="1600"/>
              <a:t>B</a:t>
            </a:r>
            <a:r>
              <a:rPr lang="zh-CN" altLang="en-US" sz="1600"/>
              <a:t>。该题为比较简单的推理判断题。</a:t>
            </a:r>
            <a:endParaRPr lang="zh-CN" altLang="en-US" sz="1600"/>
          </a:p>
        </p:txBody>
      </p:sp>
      <p:sp>
        <p:nvSpPr>
          <p:cNvPr id="3" name="五角星 2"/>
          <p:cNvSpPr/>
          <p:nvPr/>
        </p:nvSpPr>
        <p:spPr>
          <a:xfrm>
            <a:off x="33051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五角星 5"/>
          <p:cNvSpPr/>
          <p:nvPr/>
        </p:nvSpPr>
        <p:spPr>
          <a:xfrm>
            <a:off x="3609975"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89154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主旨大意及出处：难度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关注标题、首尾段，把握文章的结构，掌握文本写作目的和出处</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朝阳一模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 朝阳二模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34</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五、应用文试题解析</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4</a:t>
            </a:r>
            <a:endPar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91541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78865" y="1722120"/>
            <a:ext cx="7827010" cy="1568450"/>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1</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朝阳一模</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33. What is the main purpose of the passage?</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A. To introduce a new project.       </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B. To call on people to give money.</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C. To warn people of the natural ecology.    </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D. To convince people to change their mind.</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85165" y="3301365"/>
            <a:ext cx="8075295" cy="829945"/>
          </a:xfrm>
          <a:prstGeom prst="rect">
            <a:avLst/>
          </a:prstGeom>
          <a:noFill/>
        </p:spPr>
        <p:txBody>
          <a:bodyPr wrap="square" rtlCol="0">
            <a:spAutoFit/>
          </a:bodyPr>
          <a:p>
            <a:r>
              <a:rPr lang="zh-CN" altLang="en-US" sz="1600"/>
              <a:t>解析：本题考查主旨大意题。根据标题Get Involved! Make a Donation! 以及文章最后Thanks for your support.  可以得出本文作者想要号召人们捐钱帮助</a:t>
            </a:r>
            <a:r>
              <a:rPr lang="en-US" altLang="zh-CN" sz="1600"/>
              <a:t>rewilding britain</a:t>
            </a:r>
            <a:r>
              <a:rPr lang="zh-CN" altLang="en-US" sz="1600"/>
              <a:t>这一项目，所以答案是</a:t>
            </a:r>
            <a:r>
              <a:rPr lang="en-US" altLang="zh-CN" sz="1600"/>
              <a:t>B</a:t>
            </a:r>
            <a:r>
              <a:rPr lang="zh-CN" altLang="en-US" sz="1600"/>
              <a:t>。</a:t>
            </a:r>
            <a:endParaRPr lang="zh-CN" altLang="en-US" sz="1600"/>
          </a:p>
        </p:txBody>
      </p:sp>
      <p:sp>
        <p:nvSpPr>
          <p:cNvPr id="3" name="五角星 2"/>
          <p:cNvSpPr/>
          <p:nvPr/>
        </p:nvSpPr>
        <p:spPr>
          <a:xfrm>
            <a:off x="427609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五角星 5"/>
          <p:cNvSpPr/>
          <p:nvPr/>
        </p:nvSpPr>
        <p:spPr>
          <a:xfrm>
            <a:off x="462915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89154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主旨大意及出处：难度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关注标题、首尾段，把握文章的结构，掌握文本写作目的和出处</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朝阳一模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西城一模３３ 朝阳二模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34</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五、应用文试题解析</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4</a:t>
            </a:r>
            <a:endPar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91541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78865" y="1722120"/>
            <a:ext cx="7827010" cy="829945"/>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2 </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西城一模</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33. Where is the passage most probably taken from?</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  A. A magazine.   B. An essay.    C. A report.   		D. A website.</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790575" y="3027680"/>
            <a:ext cx="8075295" cy="829945"/>
          </a:xfrm>
          <a:prstGeom prst="rect">
            <a:avLst/>
          </a:prstGeom>
          <a:noFill/>
        </p:spPr>
        <p:txBody>
          <a:bodyPr wrap="square" rtlCol="0">
            <a:spAutoFit/>
          </a:bodyPr>
          <a:p>
            <a:r>
              <a:rPr lang="zh-CN" altLang="en-US" sz="1600"/>
              <a:t>解析：本题考查文章出处。根据文章最后一部分最后一句话Check out our homepage to view price comparisons for flights, hotels, and rental cars before you book. </a:t>
            </a:r>
            <a:r>
              <a:rPr lang="en-US" altLang="zh-CN" sz="1600"/>
              <a:t>homepage</a:t>
            </a:r>
            <a:r>
              <a:rPr lang="zh-CN" altLang="en-US" sz="1600"/>
              <a:t>的意思是</a:t>
            </a:r>
            <a:r>
              <a:rPr lang="en-US" altLang="zh-CN" sz="1600"/>
              <a:t>“</a:t>
            </a:r>
            <a:r>
              <a:rPr lang="zh-CN" altLang="en-US" sz="1600"/>
              <a:t>主页</a:t>
            </a:r>
            <a:r>
              <a:rPr lang="en-US" altLang="zh-CN" sz="1600"/>
              <a:t>” </a:t>
            </a:r>
            <a:r>
              <a:rPr lang="zh-CN" altLang="en-US" sz="1600"/>
              <a:t>由此可以得出本文出自网站。</a:t>
            </a:r>
            <a:endParaRPr lang="zh-CN" altLang="en-US" sz="1600"/>
          </a:p>
        </p:txBody>
      </p:sp>
      <p:sp>
        <p:nvSpPr>
          <p:cNvPr id="3" name="五角星 2"/>
          <p:cNvSpPr/>
          <p:nvPr/>
        </p:nvSpPr>
        <p:spPr>
          <a:xfrm>
            <a:off x="427609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五角星 5"/>
          <p:cNvSpPr/>
          <p:nvPr/>
        </p:nvSpPr>
        <p:spPr>
          <a:xfrm>
            <a:off x="462915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89154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主旨大意及出处：难度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关注标题、首尾段，把握文章的结构，掌握文本写作目的和出处</a:t>
            </a:r>
            <a:endPar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朝阳一模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西城一模３３ 朝阳二模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33 </a:t>
            </a:r>
            <a:r>
              <a:rPr lang="zh-CN" altLang="en-US" sz="1600"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sz="1600" b="1" dirty="0" smtClean="0">
                <a:latin typeface="Times New Roman" panose="02020603050405020304" charset="0"/>
                <a:ea typeface="宋体" panose="02010600030101010101" pitchFamily="2" charset="-122"/>
                <a:cs typeface="Times New Roman" panose="02020603050405020304" charset="0"/>
                <a:sym typeface="+mn-ea"/>
              </a:rPr>
              <a:t>34</a:t>
            </a:r>
            <a:endParaRPr lang="en-US" altLang="zh-CN" sz="1600" b="1" dirty="0" smtClean="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五、应用文试题解析</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4</a:t>
            </a:r>
            <a:endPar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391541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78865" y="1722120"/>
            <a:ext cx="7827010" cy="1568450"/>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3</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朝阳二模</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sz="1600" b="1" dirty="0" smtClean="0">
                <a:effectLst/>
                <a:latin typeface="Times New Roman" panose="02020603050405020304" charset="0"/>
                <a:ea typeface="宋体" panose="02010600030101010101" pitchFamily="2" charset="-122"/>
                <a:cs typeface="Times New Roman" panose="02020603050405020304" charset="0"/>
                <a:sym typeface="+mn-ea"/>
              </a:rPr>
              <a:t>33</a:t>
            </a:r>
            <a:r>
              <a:rPr sz="1600" b="1" dirty="0" smtClean="0">
                <a:effectLst/>
                <a:latin typeface="Times New Roman" panose="02020603050405020304" charset="0"/>
                <a:ea typeface="宋体" panose="02010600030101010101" pitchFamily="2" charset="-122"/>
                <a:cs typeface="Times New Roman" panose="02020603050405020304" charset="0"/>
                <a:sym typeface="+mn-ea"/>
              </a:rPr>
              <a:t>. Where is the passage most probably taken from?</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A. A dinner menu.</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B. A research report.</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C. A fashion magazine.</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sz="1600" b="1" dirty="0" smtClean="0">
                <a:effectLst/>
                <a:latin typeface="Times New Roman" panose="02020603050405020304" charset="0"/>
                <a:ea typeface="宋体" panose="02010600030101010101" pitchFamily="2" charset="-122"/>
                <a:cs typeface="Times New Roman" panose="02020603050405020304" charset="0"/>
                <a:sym typeface="+mn-ea"/>
              </a:rPr>
              <a:t>D. An advice brochure.</a:t>
            </a:r>
            <a:endParaRPr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791210" y="3290570"/>
            <a:ext cx="8075295" cy="1076325"/>
          </a:xfrm>
          <a:prstGeom prst="rect">
            <a:avLst/>
          </a:prstGeom>
          <a:noFill/>
        </p:spPr>
        <p:txBody>
          <a:bodyPr wrap="square" rtlCol="0">
            <a:spAutoFit/>
          </a:bodyPr>
          <a:p>
            <a:r>
              <a:rPr lang="zh-CN" altLang="en-US" sz="1600"/>
              <a:t>解析：本题考查文章出处。根据文章第一段</a:t>
            </a:r>
            <a:r>
              <a:rPr lang="en-US" altLang="zh-CN" sz="1600"/>
              <a:t>We at Fineways Supermarkets have reduced the levels of these in 1000 products ....</a:t>
            </a:r>
            <a:r>
              <a:rPr lang="zh-CN" altLang="en-US" sz="1600"/>
              <a:t>以及最后一部分 </a:t>
            </a:r>
            <a:r>
              <a:rPr lang="en-US" altLang="zh-CN" sz="1600"/>
              <a:t>Here is an example of our new labelling...</a:t>
            </a:r>
            <a:r>
              <a:rPr lang="zh-CN" altLang="en-US" sz="1600"/>
              <a:t>得出这篇文章是超市写给顾客关于更好了解食品各种含量的建议手册。所以该题答案为</a:t>
            </a:r>
            <a:r>
              <a:rPr lang="en-US" altLang="zh-CN" sz="1600"/>
              <a:t>D</a:t>
            </a:r>
            <a:r>
              <a:rPr lang="zh-CN" altLang="en-US" sz="1600"/>
              <a:t>。</a:t>
            </a:r>
            <a:endParaRPr lang="en-US" altLang="zh-CN" sz="1600"/>
          </a:p>
        </p:txBody>
      </p:sp>
      <p:sp>
        <p:nvSpPr>
          <p:cNvPr id="3" name="五角星 2"/>
          <p:cNvSpPr/>
          <p:nvPr/>
        </p:nvSpPr>
        <p:spPr>
          <a:xfrm>
            <a:off x="427609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五角星 5"/>
          <p:cNvSpPr/>
          <p:nvPr/>
        </p:nvSpPr>
        <p:spPr>
          <a:xfrm>
            <a:off x="462915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23452"/>
            <a:ext cx="4559507"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六、总结应用文解题技巧</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14894" y="1310876"/>
            <a:ext cx="8460257" cy="2155825"/>
          </a:xfrm>
          <a:prstGeom prst="rect">
            <a:avLst/>
          </a:prstGeom>
          <a:noFill/>
          <a:ln w="12700" cmpd="sng">
            <a:solidFill>
              <a:schemeClr val="accent1"/>
            </a:solidFill>
            <a:prstDash val="solid"/>
          </a:ln>
        </p:spPr>
        <p:txBody>
          <a:bodyPr wrap="square" rtlCol="0">
            <a:spAutoFit/>
          </a:bodyPr>
          <a:p>
            <a:r>
              <a:rPr lang="en-US" altLang="zh-CN" sz="192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关注小标题和题干关键词，寻找有效信息，准确定位。</a:t>
            </a:r>
            <a:endParaRPr lang="zh-CN" altLang="en-US" sz="1920" b="1">
              <a:latin typeface="宋体" panose="02010600030101010101" pitchFamily="2" charset="-122"/>
              <a:ea typeface="宋体" panose="02010600030101010101" pitchFamily="2" charset="-122"/>
              <a:cs typeface="宋体" panose="02010600030101010101" pitchFamily="2" charset="-122"/>
            </a:endParaRPr>
          </a:p>
          <a:p>
            <a:endParaRPr lang="zh-CN" altLang="en-US" sz="1920" b="1">
              <a:latin typeface="宋体" panose="02010600030101010101" pitchFamily="2" charset="-122"/>
              <a:ea typeface="宋体" panose="02010600030101010101" pitchFamily="2" charset="-122"/>
              <a:cs typeface="宋体" panose="02010600030101010101" pitchFamily="2" charset="-122"/>
            </a:endParaRPr>
          </a:p>
          <a:p>
            <a:r>
              <a:rPr lang="en-US" altLang="zh-CN" sz="192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关注重要细节，回文细读，仔细对比，排除与原文信息不一致的选项。</a:t>
            </a:r>
            <a:endParaRPr lang="zh-CN" altLang="en-US" sz="192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1920" b="1">
              <a:latin typeface="宋体" panose="02010600030101010101" pitchFamily="2" charset="-122"/>
              <a:ea typeface="宋体" panose="02010600030101010101" pitchFamily="2" charset="-122"/>
              <a:cs typeface="宋体" panose="02010600030101010101" pitchFamily="2" charset="-122"/>
            </a:endParaRPr>
          </a:p>
          <a:p>
            <a:r>
              <a:rPr lang="en-US" altLang="zh-CN" sz="1920" b="1">
                <a:latin typeface="宋体" panose="02010600030101010101" pitchFamily="2" charset="-122"/>
                <a:ea typeface="宋体" panose="02010600030101010101" pitchFamily="2" charset="-122"/>
                <a:cs typeface="宋体" panose="02010600030101010101" pitchFamily="2" charset="-122"/>
                <a:sym typeface="+mn-ea"/>
              </a:rPr>
              <a:t>3</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.识别</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、分析、归纳语篇信息，作出推理判断。</a:t>
            </a:r>
            <a:endParaRPr lang="zh-CN" altLang="en-US" sz="192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1920" b="1">
              <a:latin typeface="宋体" panose="02010600030101010101" pitchFamily="2" charset="-122"/>
              <a:ea typeface="宋体" panose="02010600030101010101" pitchFamily="2" charset="-122"/>
              <a:cs typeface="宋体" panose="02010600030101010101" pitchFamily="2" charset="-122"/>
            </a:endParaRPr>
          </a:p>
          <a:p>
            <a:r>
              <a:rPr lang="zh-CN" altLang="en-US" sz="1920" b="1">
                <a:latin typeface="宋体" panose="02010600030101010101" pitchFamily="2" charset="-122"/>
                <a:ea typeface="宋体" panose="02010600030101010101" pitchFamily="2" charset="-122"/>
                <a:cs typeface="宋体" panose="02010600030101010101" pitchFamily="2" charset="-122"/>
                <a:sym typeface="+mn-ea"/>
              </a:rPr>
              <a:t>4.</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关注标题、首尾段，把握文章的结构，掌握文本大意、写作目的和出处</a:t>
            </a:r>
            <a:r>
              <a:rPr lang="zh-CN" altLang="en-US" sz="192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920" dirty="0">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5" name="右箭头 64"/>
          <p:cNvSpPr/>
          <p:nvPr/>
        </p:nvSpPr>
        <p:spPr>
          <a:xfrm>
            <a:off x="3732369" y="131997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3737976" y="1485025"/>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教学内容</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3" name="TextBox 15"/>
          <p:cNvSpPr txBox="1"/>
          <p:nvPr/>
        </p:nvSpPr>
        <p:spPr>
          <a:xfrm>
            <a:off x="5818230" y="1485544"/>
            <a:ext cx="1557618" cy="36893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zh-CN" sz="1600" dirty="0">
                <a:solidFill>
                  <a:schemeClr val="tx1"/>
                </a:solidFill>
                <a:latin typeface="宋体" panose="02010600030101010101" pitchFamily="2" charset="-122"/>
                <a:ea typeface="宋体" panose="02010600030101010101" pitchFamily="2" charset="-122"/>
              </a:rPr>
              <a:t>应用文</a:t>
            </a:r>
            <a:r>
              <a:rPr lang="zh-CN" altLang="zh-CN" sz="1600" dirty="0">
                <a:solidFill>
                  <a:schemeClr val="tx1"/>
                </a:solidFill>
                <a:latin typeface="宋体" panose="02010600030101010101" pitchFamily="2" charset="-122"/>
                <a:ea typeface="宋体" panose="02010600030101010101" pitchFamily="2" charset="-122"/>
              </a:rPr>
              <a:t>阅读</a:t>
            </a:r>
            <a:endParaRPr lang="zh-CN" altLang="zh-CN" sz="1600" dirty="0">
              <a:solidFill>
                <a:schemeClr val="tx1"/>
              </a:solidFill>
              <a:latin typeface="宋体" panose="02010600030101010101" pitchFamily="2" charset="-122"/>
              <a:ea typeface="宋体" panose="02010600030101010101" pitchFamily="2" charset="-122"/>
            </a:endParaRPr>
          </a:p>
        </p:txBody>
      </p:sp>
      <p:sp>
        <p:nvSpPr>
          <p:cNvPr id="66" name="右箭头 65"/>
          <p:cNvSpPr/>
          <p:nvPr/>
        </p:nvSpPr>
        <p:spPr>
          <a:xfrm rot="10800000">
            <a:off x="3179193" y="1927554"/>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0" name="TextBox 11"/>
          <p:cNvSpPr txBox="1"/>
          <p:nvPr/>
        </p:nvSpPr>
        <p:spPr>
          <a:xfrm>
            <a:off x="3737976" y="2065934"/>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教学目标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4" name="TextBox 15"/>
          <p:cNvSpPr txBox="1"/>
          <p:nvPr/>
        </p:nvSpPr>
        <p:spPr>
          <a:xfrm>
            <a:off x="550545" y="1900555"/>
            <a:ext cx="2622550" cy="14770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、归纳应用文的文体特点及</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19</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朝</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东西海四区一模二模对应用文</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阅读的考察重点；</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、掌握应用文</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阅读的解题策略。</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p:cNvSpPr/>
          <p:nvPr/>
        </p:nvSpPr>
        <p:spPr>
          <a:xfrm>
            <a:off x="3732369" y="252139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4" name="右箭头 3"/>
          <p:cNvSpPr/>
          <p:nvPr/>
        </p:nvSpPr>
        <p:spPr>
          <a:xfrm rot="10800000">
            <a:off x="3172843" y="3130879"/>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1" name="TextBox 12"/>
          <p:cNvSpPr txBox="1"/>
          <p:nvPr/>
        </p:nvSpPr>
        <p:spPr>
          <a:xfrm>
            <a:off x="3737976" y="2673036"/>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教学准备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2" name="TextBox 13"/>
          <p:cNvSpPr txBox="1"/>
          <p:nvPr/>
        </p:nvSpPr>
        <p:spPr>
          <a:xfrm>
            <a:off x="3737976" y="3267279"/>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教学过程</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5" name="TextBox 15"/>
          <p:cNvSpPr txBox="1"/>
          <p:nvPr/>
        </p:nvSpPr>
        <p:spPr>
          <a:xfrm>
            <a:off x="5818505" y="2673350"/>
            <a:ext cx="1891665"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朝</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东西海四区</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英语一模二模试题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7" name="TextBox 15"/>
          <p:cNvSpPr txBox="1"/>
          <p:nvPr/>
        </p:nvSpPr>
        <p:spPr>
          <a:xfrm>
            <a:off x="550808" y="3377685"/>
            <a:ext cx="2514371"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总结应用文的文体及考察重点，</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并通过典型例题</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梳理总结应用</a:t>
            </a:r>
            <a:r>
              <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文的解题思路。</a:t>
            </a:r>
            <a:endPar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标题 4"/>
          <p:cNvSpPr>
            <a:spLocks noGrp="1"/>
          </p:cNvSpPr>
          <p:nvPr>
            <p:ph type="title"/>
          </p:nvPr>
        </p:nvSpPr>
        <p:spPr>
          <a:xfrm>
            <a:off x="3607773" y="399798"/>
            <a:ext cx="1775298" cy="486085"/>
          </a:xfrm>
          <a:solidFill>
            <a:srgbClr val="00B0F0"/>
          </a:solidFill>
        </p:spPr>
        <p:txBody>
          <a:bodyPr/>
          <a:p>
            <a:pPr algn="ctr"/>
            <a:r>
              <a:rPr lang="zh-CN" altLang="en-US" sz="2800" dirty="0" smtClean="0"/>
              <a:t>目   录</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1+#ppt_w/2"/>
                                          </p:val>
                                        </p:tav>
                                        <p:tav tm="100000">
                                          <p:val>
                                            <p:strVal val="#ppt_x"/>
                                          </p:val>
                                        </p:tav>
                                      </p:tavLst>
                                    </p:anim>
                                    <p:anim calcmode="lin" valueType="num">
                                      <p:cBhvr additive="base">
                                        <p:cTn id="23" dur="5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9" grpId="0"/>
      <p:bldP spid="73" grpId="0"/>
      <p:bldP spid="66" grpId="0" bldLvl="0" animBg="1"/>
      <p:bldP spid="70" grpId="0"/>
      <p:bldP spid="74" grpId="0"/>
      <p:bldP spid="3" grpId="0" bldLvl="0" animBg="1"/>
      <p:bldP spid="4" grpId="0" bldLvl="0" animBg="1"/>
      <p:bldP spid="71" grpId="0"/>
      <p:bldP spid="72" grpId="0"/>
      <p:bldP spid="75"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2700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西海四区一模中的应用文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1093470" y="1005205"/>
          <a:ext cx="7990840" cy="3526155"/>
        </p:xfrm>
        <a:graphic>
          <a:graphicData uri="http://schemas.openxmlformats.org/drawingml/2006/table">
            <a:tbl>
              <a:tblPr firstRow="1" bandRow="1">
                <a:tableStyleId>{5C22544A-7EE6-4342-B048-85BDC9FD1C3A}</a:tableStyleId>
              </a:tblPr>
              <a:tblGrid>
                <a:gridCol w="1192530"/>
                <a:gridCol w="2073275"/>
                <a:gridCol w="1521460"/>
                <a:gridCol w="1274445"/>
                <a:gridCol w="1929130"/>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982980">
                <a:tc>
                  <a:txBody>
                    <a:bodyPr/>
                    <a:p>
                      <a:r>
                        <a:rPr lang="zh-CN" altLang="en-US" sz="1500" b="1" dirty="0">
                          <a:latin typeface="Times New Roman" panose="02020603050405020304" charset="0"/>
                          <a:cs typeface="Times New Roman" panose="02020603050405020304" charset="0"/>
                          <a:sym typeface="+mn-ea"/>
                        </a:rPr>
                        <a:t>朝阳</a:t>
                      </a: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科普环保</a:t>
                      </a:r>
                      <a:endParaRPr lang="zh-CN" altLang="en-US" sz="1500">
                        <a:latin typeface="Times New Roman" panose="02020603050405020304" charset="0"/>
                      </a:endParaRPr>
                    </a:p>
                    <a:p>
                      <a:pPr>
                        <a:buNone/>
                      </a:pPr>
                      <a:r>
                        <a:rPr lang="en-US" altLang="zh-CN" sz="1500">
                          <a:latin typeface="Times New Roman" panose="02020603050405020304" charset="0"/>
                        </a:rPr>
                        <a:t>rewilding britain</a:t>
                      </a:r>
                      <a:r>
                        <a:rPr lang="zh-CN" altLang="en-US" sz="1500">
                          <a:latin typeface="Times New Roman" panose="02020603050405020304" charset="0"/>
                        </a:rPr>
                        <a:t>项目</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rPr>
                        <a:t>Get Involved!Make a Donation</a:t>
                      </a:r>
                      <a:endParaRPr lang="en-US" altLang="zh-CN"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385</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31,32</a:t>
                      </a:r>
                      <a:endParaRPr lang="en-US" altLang="zh-CN" sz="1500" b="1">
                        <a:solidFill>
                          <a:srgbClr val="FF0000"/>
                        </a:solidFill>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rPr>
                        <a:t>主旨大意：</a:t>
                      </a:r>
                      <a:r>
                        <a:rPr lang="en-US" altLang="zh-CN" sz="1500" b="1">
                          <a:solidFill>
                            <a:schemeClr val="accent6"/>
                          </a:solidFill>
                          <a:latin typeface="Times New Roman" panose="02020603050405020304" charset="0"/>
                          <a:cs typeface="Times New Roman" panose="02020603050405020304" charset="0"/>
                        </a:rPr>
                        <a:t>33</a:t>
                      </a:r>
                      <a:endParaRPr lang="en-US" altLang="zh-CN" sz="1500" b="1">
                        <a:solidFill>
                          <a:schemeClr val="accent6"/>
                        </a:solidFill>
                        <a:latin typeface="Times New Roman" panose="02020603050405020304" charset="0"/>
                        <a:cs typeface="Times New Roman" panose="02020603050405020304" charset="0"/>
                      </a:endParaRPr>
                    </a:p>
                    <a:p>
                      <a:pPr>
                        <a:buNone/>
                      </a:pP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754380">
                <a:tc>
                  <a:txBody>
                    <a:bodyPr/>
                    <a:p>
                      <a:pPr>
                        <a:buNone/>
                      </a:pPr>
                      <a:r>
                        <a:rPr lang="zh-CN" altLang="en-US" sz="1500" b="1" dirty="0">
                          <a:latin typeface="Times New Roman" panose="02020603050405020304" charset="0"/>
                          <a:cs typeface="Times New Roman" panose="02020603050405020304" charset="0"/>
                          <a:sym typeface="+mn-ea"/>
                        </a:rPr>
                        <a:t>东城</a:t>
                      </a: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ea typeface="宋体" panose="02010600030101010101" pitchFamily="2" charset="-122"/>
                        </a:rPr>
                        <a:t>产品说明</a:t>
                      </a:r>
                      <a:endParaRPr lang="zh-CN" altLang="en-US" sz="1500">
                        <a:latin typeface="Times New Roman" panose="02020603050405020304" charset="0"/>
                        <a:ea typeface="宋体" panose="02010600030101010101" pitchFamily="2" charset="-122"/>
                      </a:endParaRPr>
                    </a:p>
                    <a:p>
                      <a:pPr>
                        <a:buNone/>
                      </a:pPr>
                      <a:r>
                        <a:rPr lang="en-US" sz="1500">
                          <a:latin typeface="Times New Roman" panose="02020603050405020304" charset="0"/>
                          <a:ea typeface="宋体" panose="02010600030101010101" pitchFamily="2" charset="-122"/>
                        </a:rPr>
                        <a:t>The Perfect Sleep Chair</a:t>
                      </a:r>
                      <a:endParaRPr lang="en-US"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429</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31,33</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推理判断</a:t>
                      </a:r>
                      <a:r>
                        <a:rPr lang="zh-CN" altLang="en-US" sz="1500" b="1">
                          <a:solidFill>
                            <a:schemeClr val="accent6"/>
                          </a:solidFill>
                          <a:latin typeface="Times New Roman" panose="02020603050405020304" charset="0"/>
                          <a:cs typeface="Times New Roman" panose="02020603050405020304" charset="0"/>
                          <a:sym typeface="+mn-ea"/>
                        </a:rPr>
                        <a:t>：</a:t>
                      </a:r>
                      <a:r>
                        <a:rPr lang="en-US" altLang="zh-CN" sz="1500" b="1">
                          <a:solidFill>
                            <a:schemeClr val="accent6"/>
                          </a:solidFill>
                          <a:latin typeface="Times New Roman" panose="02020603050405020304" charset="0"/>
                          <a:cs typeface="Times New Roman" panose="02020603050405020304" charset="0"/>
                          <a:sym typeface="+mn-ea"/>
                        </a:rPr>
                        <a:t>32</a:t>
                      </a: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西城</a:t>
                      </a: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旅游广告</a:t>
                      </a:r>
                      <a:endParaRPr lang="zh-CN" altLang="en-US" sz="1500">
                        <a:latin typeface="Times New Roman" panose="02020603050405020304" charset="0"/>
                      </a:endParaRPr>
                    </a:p>
                  </a:txBody>
                  <a:tcPr marL="68580" marR="68580" marT="34290" marB="34290"/>
                </a:tc>
                <a:tc>
                  <a:txBody>
                    <a:bodyPr/>
                    <a:p>
                      <a:pPr>
                        <a:buNone/>
                      </a:pPr>
                      <a:r>
                        <a:rPr lang="zh-CN" altLang="en-US" sz="1500">
                          <a:latin typeface="Times New Roman" panose="02020603050405020304" charset="0"/>
                          <a:cs typeface="Times New Roman" panose="02020603050405020304" charset="0"/>
                        </a:rPr>
                        <a:t>Amsterdam Destination Guide</a:t>
                      </a: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a:t>
                      </a:r>
                      <a:r>
                        <a:rPr lang="en-US" sz="1500">
                          <a:latin typeface="Times New Roman" panose="02020603050405020304" charset="0"/>
                          <a:cs typeface="Times New Roman" panose="02020603050405020304" charset="0"/>
                          <a:sym typeface="+mn-ea"/>
                        </a:rPr>
                        <a:t>77</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31</a:t>
                      </a:r>
                      <a:r>
                        <a:rPr lang="zh-CN" altLang="en-US" sz="1500" b="1">
                          <a:solidFill>
                            <a:srgbClr val="FF0000"/>
                          </a:solidFill>
                          <a:latin typeface="Times New Roman" panose="02020603050405020304" charset="0"/>
                          <a:cs typeface="Times New Roman" panose="02020603050405020304" charset="0"/>
                          <a:sym typeface="+mn-ea"/>
                        </a:rPr>
                        <a:t>，</a:t>
                      </a:r>
                      <a:r>
                        <a:rPr lang="en-US" altLang="zh-CN" sz="1500" b="1">
                          <a:solidFill>
                            <a:srgbClr val="FF0000"/>
                          </a:solidFill>
                          <a:latin typeface="Times New Roman" panose="02020603050405020304" charset="0"/>
                          <a:cs typeface="Times New Roman" panose="02020603050405020304" charset="0"/>
                          <a:sym typeface="+mn-ea"/>
                        </a:rPr>
                        <a:t>32</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文章出处</a:t>
                      </a:r>
                      <a:r>
                        <a:rPr lang="zh-CN" altLang="en-US" sz="1500" b="1">
                          <a:solidFill>
                            <a:schemeClr val="accent6"/>
                          </a:solidFill>
                          <a:latin typeface="Times New Roman" panose="02020603050405020304" charset="0"/>
                          <a:cs typeface="Times New Roman" panose="02020603050405020304" charset="0"/>
                          <a:sym typeface="+mn-ea"/>
                        </a:rPr>
                        <a:t>：</a:t>
                      </a:r>
                      <a:r>
                        <a:rPr lang="en-US" altLang="zh-CN" sz="1500" b="1">
                          <a:solidFill>
                            <a:schemeClr val="accent6"/>
                          </a:solidFill>
                          <a:latin typeface="Times New Roman" panose="02020603050405020304" charset="0"/>
                          <a:cs typeface="Times New Roman" panose="02020603050405020304" charset="0"/>
                          <a:sym typeface="+mn-ea"/>
                        </a:rPr>
                        <a:t>33</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645795">
                <a:tc>
                  <a:txBody>
                    <a:bodyPr/>
                    <a:p>
                      <a:pPr>
                        <a:buNone/>
                      </a:pPr>
                      <a:r>
                        <a:rPr lang="zh-CN" altLang="en-US" sz="1500" b="1" dirty="0">
                          <a:latin typeface="Times New Roman" panose="02020603050405020304" charset="0"/>
                          <a:cs typeface="Times New Roman" panose="02020603050405020304" charset="0"/>
                          <a:sym typeface="+mn-ea"/>
                        </a:rPr>
                        <a:t>海淀</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endParaRPr lang="zh-CN" altLang="en-US" sz="1500" b="1">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cxnSp>
        <p:nvCxnSpPr>
          <p:cNvPr id="4" name="直接连接符 3"/>
          <p:cNvCxnSpPr/>
          <p:nvPr/>
        </p:nvCxnSpPr>
        <p:spPr>
          <a:xfrm>
            <a:off x="2296160" y="3911600"/>
            <a:ext cx="1998980" cy="61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335780" y="3911600"/>
            <a:ext cx="1532890" cy="60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916930" y="3888105"/>
            <a:ext cx="1130300" cy="617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09790" y="3919855"/>
            <a:ext cx="1790065" cy="57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399915" y="2378710"/>
            <a:ext cx="1452880" cy="73025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905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西海四区二模中的应用</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828675" y="908050"/>
          <a:ext cx="7618730" cy="3672205"/>
        </p:xfrm>
        <a:graphic>
          <a:graphicData uri="http://schemas.openxmlformats.org/drawingml/2006/table">
            <a:tbl>
              <a:tblPr firstRow="1" bandRow="1">
                <a:tableStyleId>{5C22544A-7EE6-4342-B048-85BDC9FD1C3A}</a:tableStyleId>
              </a:tblPr>
              <a:tblGrid>
                <a:gridCol w="750570"/>
                <a:gridCol w="1522095"/>
                <a:gridCol w="2321560"/>
                <a:gridCol w="895985"/>
                <a:gridCol w="2128520"/>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525780">
                <a:tc>
                  <a:txBody>
                    <a:bodyPr/>
                    <a:p>
                      <a:r>
                        <a:rPr lang="zh-CN" altLang="en-US" sz="1500" b="1" dirty="0">
                          <a:latin typeface="Times New Roman" panose="02020603050405020304" charset="0"/>
                          <a:cs typeface="Times New Roman" panose="02020603050405020304" charset="0"/>
                          <a:sym typeface="+mn-ea"/>
                        </a:rPr>
                        <a:t>朝阳</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食品健康</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rPr>
                        <a:t>What's on your food label</a:t>
                      </a:r>
                      <a:endParaRPr lang="en-US" altLang="zh-CN"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386</a:t>
                      </a:r>
                      <a:endParaRPr lang="en-US" altLang="zh-CN"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推断判断</a:t>
                      </a:r>
                      <a:r>
                        <a:rPr lang="zh-CN" altLang="en-US" sz="1500" b="1">
                          <a:solidFill>
                            <a:srgbClr val="FF0000"/>
                          </a:solidFill>
                          <a:latin typeface="Times New Roman" panose="02020603050405020304" charset="0"/>
                          <a:cs typeface="Times New Roman" panose="02020603050405020304" charset="0"/>
                        </a:rPr>
                        <a:t>：</a:t>
                      </a:r>
                      <a:r>
                        <a:rPr lang="en-US" altLang="zh-CN" sz="1500" b="1">
                          <a:solidFill>
                            <a:srgbClr val="FF0000"/>
                          </a:solidFill>
                          <a:latin typeface="Times New Roman" panose="02020603050405020304" charset="0"/>
                          <a:cs typeface="Times New Roman" panose="02020603050405020304" charset="0"/>
                        </a:rPr>
                        <a:t>31</a:t>
                      </a:r>
                      <a:r>
                        <a:rPr lang="zh-CN" altLang="en-US" sz="1500" b="1">
                          <a:solidFill>
                            <a:srgbClr val="FF0000"/>
                          </a:solidFill>
                          <a:latin typeface="Times New Roman" panose="02020603050405020304" charset="0"/>
                          <a:cs typeface="Times New Roman" panose="02020603050405020304" charset="0"/>
                        </a:rPr>
                        <a:t>，</a:t>
                      </a:r>
                      <a:r>
                        <a:rPr lang="en-US" altLang="zh-CN" sz="1500" b="1">
                          <a:solidFill>
                            <a:srgbClr val="FF0000"/>
                          </a:solidFill>
                          <a:latin typeface="Times New Roman" panose="02020603050405020304" charset="0"/>
                          <a:cs typeface="Times New Roman" panose="02020603050405020304" charset="0"/>
                        </a:rPr>
                        <a:t>32</a:t>
                      </a:r>
                      <a:endParaRPr lang="en-US" altLang="zh-CN" sz="1500" b="1">
                        <a:solidFill>
                          <a:srgbClr val="FF0000"/>
                        </a:solidFill>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sym typeface="+mn-ea"/>
                        </a:rPr>
                        <a:t>文章出处</a:t>
                      </a:r>
                      <a:r>
                        <a:rPr lang="zh-CN" altLang="en-US" sz="1500" b="1">
                          <a:solidFill>
                            <a:schemeClr val="accent6"/>
                          </a:solidFill>
                          <a:latin typeface="Times New Roman" panose="02020603050405020304" charset="0"/>
                          <a:cs typeface="Times New Roman" panose="02020603050405020304" charset="0"/>
                          <a:sym typeface="+mn-ea"/>
                        </a:rPr>
                        <a:t>：</a:t>
                      </a:r>
                      <a:r>
                        <a:rPr lang="en-US" altLang="zh-CN" sz="1500" b="1">
                          <a:solidFill>
                            <a:schemeClr val="accent6"/>
                          </a:solidFill>
                          <a:latin typeface="Times New Roman" panose="02020603050405020304" charset="0"/>
                          <a:cs typeface="Times New Roman" panose="02020603050405020304" charset="0"/>
                          <a:sym typeface="+mn-ea"/>
                        </a:rPr>
                        <a:t>33</a:t>
                      </a:r>
                      <a:endParaRPr lang="en-US" altLang="zh-CN" sz="1500" b="1">
                        <a:solidFill>
                          <a:schemeClr val="accent6"/>
                        </a:solidFill>
                        <a:latin typeface="Times New Roman" panose="02020603050405020304" charset="0"/>
                        <a:cs typeface="Times New Roman" panose="02020603050405020304" charset="0"/>
                        <a:sym typeface="+mn-ea"/>
                      </a:endParaRPr>
                    </a:p>
                  </a:txBody>
                  <a:tcPr marL="68580" marR="68580" marT="34290" marB="34290"/>
                </a:tc>
              </a:tr>
              <a:tr h="938530">
                <a:tc>
                  <a:txBody>
                    <a:bodyPr/>
                    <a:p>
                      <a:pPr>
                        <a:buNone/>
                      </a:pPr>
                      <a:r>
                        <a:rPr lang="zh-CN" altLang="en-US" sz="1500" b="1" dirty="0">
                          <a:latin typeface="Times New Roman" panose="02020603050405020304" charset="0"/>
                          <a:cs typeface="Times New Roman" panose="02020603050405020304" charset="0"/>
                          <a:sym typeface="+mn-ea"/>
                        </a:rPr>
                        <a:t>东城</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教育参观</a:t>
                      </a:r>
                      <a:endParaRPr lang="zh-CN" altLang="en-US" sz="1500">
                        <a:latin typeface="Times New Roman" panose="02020603050405020304" charset="0"/>
                      </a:endParaRPr>
                    </a:p>
                    <a:p>
                      <a:pPr>
                        <a:buNone/>
                      </a:pPr>
                      <a:endParaRPr lang="zh-CN" altLang="en-US" sz="1500">
                        <a:latin typeface="Times New Roman" panose="02020603050405020304" charset="0"/>
                      </a:endParaRPr>
                    </a:p>
                  </a:txBody>
                  <a:tcPr marL="68580" marR="68580" marT="34290" marB="34290"/>
                </a:tc>
                <a:tc>
                  <a:txBody>
                    <a:bodyPr/>
                    <a:p>
                      <a:pPr>
                        <a:buNone/>
                      </a:pPr>
                      <a:r>
                        <a:rPr lang="zh-CN" altLang="en-US" sz="1500">
                          <a:latin typeface="Times New Roman" panose="02020603050405020304" charset="0"/>
                          <a:cs typeface="Times New Roman" panose="02020603050405020304" charset="0"/>
                        </a:rPr>
                        <a:t>The STAR Eco Station </a:t>
                      </a:r>
                      <a:endParaRPr lang="zh-CN" altLang="en-US" sz="1500">
                        <a:latin typeface="Times New Roman" panose="02020603050405020304" charset="0"/>
                        <a:cs typeface="Times New Roman" panose="02020603050405020304" charset="0"/>
                      </a:endParaRPr>
                    </a:p>
                    <a:p>
                      <a:pPr>
                        <a:buNone/>
                      </a:pPr>
                      <a:endParaRPr lang="zh-CN" altLang="en-US" sz="1500" b="1">
                        <a:solidFill>
                          <a:srgbClr val="FF0000"/>
                        </a:solidFill>
                        <a:latin typeface="Times New Roman" panose="02020603050405020304" charset="0"/>
                        <a:cs typeface="Times New Roman" panose="02020603050405020304" charset="0"/>
                        <a:sym typeface="+mn-ea"/>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429</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36</a:t>
                      </a:r>
                      <a:r>
                        <a:rPr lang="zh-CN" altLang="en-US" sz="1500" b="1">
                          <a:solidFill>
                            <a:srgbClr val="FF0000"/>
                          </a:solidFill>
                          <a:latin typeface="Times New Roman" panose="02020603050405020304" charset="0"/>
                          <a:cs typeface="Times New Roman" panose="02020603050405020304" charset="0"/>
                        </a:rPr>
                        <a:t>，</a:t>
                      </a:r>
                      <a:r>
                        <a:rPr lang="en-US" altLang="zh-CN" sz="1500" b="1">
                          <a:solidFill>
                            <a:srgbClr val="FF0000"/>
                          </a:solidFill>
                          <a:latin typeface="Times New Roman" panose="02020603050405020304" charset="0"/>
                          <a:cs typeface="Times New Roman" panose="02020603050405020304" charset="0"/>
                        </a:rPr>
                        <a:t>37</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35</a:t>
                      </a:r>
                      <a:endParaRPr lang="en-US" altLang="zh-CN" sz="1500" b="1">
                        <a:solidFill>
                          <a:schemeClr val="accent6"/>
                        </a:solidFill>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sym typeface="+mn-ea"/>
                      </a:endParaRPr>
                    </a:p>
                    <a:p>
                      <a:pPr>
                        <a:buNone/>
                      </a:pPr>
                      <a:endParaRPr lang="zh-CN" altLang="en-US" sz="1500">
                        <a:latin typeface="Times New Roman" panose="02020603050405020304" charset="0"/>
                        <a:sym typeface="+mn-ea"/>
                      </a:endParaRPr>
                    </a:p>
                    <a:p>
                      <a:pPr>
                        <a:buNone/>
                      </a:pP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西城</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ea typeface="宋体" panose="02010600030101010101" pitchFamily="2" charset="-122"/>
                        </a:rPr>
                        <a:t>室内园艺系统</a:t>
                      </a:r>
                      <a:r>
                        <a:rPr lang="en-US" altLang="zh-CN" sz="1500">
                          <a:latin typeface="Times New Roman" panose="02020603050405020304" charset="0"/>
                          <a:ea typeface="宋体" panose="02010600030101010101" pitchFamily="2" charset="-122"/>
                        </a:rPr>
                        <a:t>OGarden Smart</a:t>
                      </a:r>
                      <a:endParaRPr lang="en-US" altLang="zh-CN"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463</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31</a:t>
                      </a:r>
                      <a:r>
                        <a:rPr lang="zh-CN" altLang="en-US" sz="1500" b="1">
                          <a:solidFill>
                            <a:srgbClr val="FF0000"/>
                          </a:solidFill>
                          <a:latin typeface="Times New Roman" panose="02020603050405020304" charset="0"/>
                          <a:cs typeface="Times New Roman" panose="02020603050405020304" charset="0"/>
                          <a:sym typeface="+mn-ea"/>
                        </a:rPr>
                        <a:t>，</a:t>
                      </a:r>
                      <a:r>
                        <a:rPr lang="en-US" altLang="zh-CN" sz="1500" b="1">
                          <a:solidFill>
                            <a:srgbClr val="FF0000"/>
                          </a:solidFill>
                          <a:latin typeface="Times New Roman" panose="02020603050405020304" charset="0"/>
                          <a:cs typeface="Times New Roman" panose="02020603050405020304" charset="0"/>
                          <a:sym typeface="+mn-ea"/>
                        </a:rPr>
                        <a:t>33</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推理判断：</a:t>
                      </a:r>
                      <a:r>
                        <a:rPr lang="en-US" altLang="zh-CN" sz="1500" b="1">
                          <a:solidFill>
                            <a:schemeClr val="accent6"/>
                          </a:solidFill>
                          <a:latin typeface="Times New Roman" panose="02020603050405020304" charset="0"/>
                          <a:cs typeface="Times New Roman" panose="02020603050405020304" charset="0"/>
                          <a:sym typeface="+mn-ea"/>
                        </a:rPr>
                        <a:t>32</a:t>
                      </a:r>
                      <a:endParaRPr lang="en-US" altLang="zh-CN" sz="1500" b="1">
                        <a:solidFill>
                          <a:schemeClr val="accent6"/>
                        </a:solidFill>
                        <a:latin typeface="Times New Roman" panose="02020603050405020304" charset="0"/>
                        <a:cs typeface="Times New Roman" panose="02020603050405020304" charset="0"/>
                        <a:sym typeface="+mn-ea"/>
                      </a:endParaRPr>
                    </a:p>
                  </a:txBody>
                  <a:tcPr marL="68580" marR="68580" marT="34290" marB="34290"/>
                </a:tc>
              </a:tr>
              <a:tr h="791845">
                <a:tc>
                  <a:txBody>
                    <a:bodyPr/>
                    <a:p>
                      <a:pPr>
                        <a:buNone/>
                      </a:pPr>
                      <a:r>
                        <a:rPr lang="zh-CN" altLang="en-US" sz="1500" b="1" dirty="0">
                          <a:latin typeface="Times New Roman" panose="02020603050405020304" charset="0"/>
                          <a:cs typeface="Times New Roman" panose="02020603050405020304" charset="0"/>
                          <a:sym typeface="+mn-ea"/>
                        </a:rPr>
                        <a:t>海淀</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lgn="l">
                        <a:buClrTx/>
                        <a:buSzTx/>
                        <a:buFontTx/>
                        <a:buNone/>
                      </a:pPr>
                      <a:r>
                        <a:rPr lang="zh-CN" altLang="en-US" sz="1500">
                          <a:latin typeface="Times New Roman" panose="02020603050405020304" charset="0"/>
                          <a:ea typeface="宋体" panose="02010600030101010101" pitchFamily="2" charset="-122"/>
                        </a:rPr>
                        <a:t>旅游目的地及安全包的推荐</a:t>
                      </a:r>
                      <a:endParaRPr lang="zh-CN" altLang="en-US"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r>
                        <a:rPr lang="en-US" altLang="zh-CN" sz="1500" b="0">
                          <a:solidFill>
                            <a:schemeClr val="tx1"/>
                          </a:solidFill>
                          <a:latin typeface="Times New Roman" panose="02020603050405020304" charset="0"/>
                          <a:cs typeface="Times New Roman" panose="02020603050405020304" charset="0"/>
                          <a:sym typeface="+mn-ea"/>
                        </a:rPr>
                        <a:t>560</a:t>
                      </a:r>
                      <a:endParaRPr lang="zh-CN" altLang="en-US" sz="1500" b="1">
                        <a:solidFill>
                          <a:schemeClr val="accent6"/>
                        </a:solidFill>
                        <a:latin typeface="Times New Roman" panose="02020603050405020304" charset="0"/>
                        <a:cs typeface="Times New Roman" panose="02020603050405020304" charset="0"/>
                        <a:sym typeface="+mn-ea"/>
                      </a:endParaRPr>
                    </a:p>
                    <a:p>
                      <a:pPr>
                        <a:buNone/>
                      </a:pPr>
                      <a:endParaRPr lang="zh-CN" altLang="en-US" sz="1500" b="1">
                        <a:solidFill>
                          <a:schemeClr val="accent6"/>
                        </a:solidFill>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31</a:t>
                      </a:r>
                      <a:r>
                        <a:rPr lang="zh-CN" altLang="en-US" sz="1500" b="1">
                          <a:solidFill>
                            <a:srgbClr val="FF0000"/>
                          </a:solidFill>
                          <a:latin typeface="Times New Roman" panose="02020603050405020304" charset="0"/>
                          <a:cs typeface="Times New Roman" panose="02020603050405020304" charset="0"/>
                        </a:rPr>
                        <a:t>，</a:t>
                      </a:r>
                      <a:r>
                        <a:rPr lang="en-US" altLang="zh-CN" sz="1500" b="1">
                          <a:solidFill>
                            <a:srgbClr val="FF0000"/>
                          </a:solidFill>
                          <a:latin typeface="Times New Roman" panose="02020603050405020304" charset="0"/>
                          <a:cs typeface="Times New Roman" panose="02020603050405020304" charset="0"/>
                        </a:rPr>
                        <a:t>32</a:t>
                      </a:r>
                      <a:r>
                        <a:rPr lang="zh-CN" altLang="en-US" sz="1500" b="1">
                          <a:solidFill>
                            <a:srgbClr val="FF0000"/>
                          </a:solidFill>
                          <a:latin typeface="Times New Roman" panose="02020603050405020304" charset="0"/>
                          <a:cs typeface="Times New Roman" panose="02020603050405020304" charset="0"/>
                        </a:rPr>
                        <a:t>，</a:t>
                      </a:r>
                      <a:r>
                        <a:rPr lang="en-US" altLang="zh-CN" sz="1500" b="1">
                          <a:solidFill>
                            <a:srgbClr val="FF0000"/>
                          </a:solidFill>
                          <a:latin typeface="Times New Roman" panose="02020603050405020304" charset="0"/>
                          <a:cs typeface="Times New Roman" panose="02020603050405020304" charset="0"/>
                        </a:rPr>
                        <a:t>33</a:t>
                      </a:r>
                      <a:endParaRPr lang="zh-CN" altLang="en-US" sz="1500" b="1">
                        <a:solidFill>
                          <a:srgbClr val="FF0000"/>
                        </a:solidFill>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rPr>
                        <a:t>主旨大意：</a:t>
                      </a:r>
                      <a:r>
                        <a:rPr lang="en-US" altLang="zh-CN" sz="1500" b="1">
                          <a:solidFill>
                            <a:schemeClr val="accent6"/>
                          </a:solidFill>
                          <a:latin typeface="Times New Roman" panose="02020603050405020304" charset="0"/>
                          <a:cs typeface="Times New Roman" panose="02020603050405020304" charset="0"/>
                        </a:rPr>
                        <a:t>34</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cxnSp>
        <p:nvCxnSpPr>
          <p:cNvPr id="4" name="直接连接符 3"/>
          <p:cNvCxnSpPr/>
          <p:nvPr/>
        </p:nvCxnSpPr>
        <p:spPr>
          <a:xfrm>
            <a:off x="3136900" y="3068955"/>
            <a:ext cx="2304415" cy="69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113405" y="3839845"/>
            <a:ext cx="2343785" cy="75438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881471" y="39796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二、应用</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61511" y="985652"/>
            <a:ext cx="8046244" cy="3328670"/>
          </a:xfrm>
          <a:prstGeom prst="rect">
            <a:avLst/>
          </a:prstGeom>
          <a:noFill/>
          <a:ln w="12700" cmpd="sng">
            <a:solidFill>
              <a:schemeClr val="accent1"/>
            </a:solidFill>
            <a:prstDash val="solid"/>
          </a:ln>
        </p:spPr>
        <p:txBody>
          <a:bodyPr wrap="square" rtlCol="0">
            <a:spAutoFit/>
          </a:bodyPr>
          <a:p>
            <a:pPr algn="l">
              <a:lnSpc>
                <a:spcPct val="130000"/>
              </a:lnSpc>
            </a:pPr>
            <a:r>
              <a:rPr lang="en-US" altLang="zh-CN" b="1">
                <a:latin typeface="宋体" panose="02010600030101010101" pitchFamily="2" charset="-122"/>
                <a:ea typeface="宋体" panose="02010600030101010101" pitchFamily="2" charset="-122"/>
                <a:cs typeface="宋体" panose="02010600030101010101" pitchFamily="2" charset="-122"/>
              </a:rPr>
              <a:t>   </a:t>
            </a:r>
            <a:r>
              <a:rPr lang="zh-CN" b="1">
                <a:latin typeface="宋体" panose="02010600030101010101" pitchFamily="2" charset="-122"/>
                <a:ea typeface="宋体" panose="02010600030101010101" pitchFamily="2" charset="-122"/>
                <a:cs typeface="宋体" panose="02010600030101010101" pitchFamily="2" charset="-122"/>
              </a:rPr>
              <a:t>应用文是用来处理和解决生产</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sym typeface="+mn-ea"/>
              </a:rPr>
              <a:t>学习</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sym typeface="+mn-ea"/>
              </a:rPr>
              <a:t>工作</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sym typeface="+mn-ea"/>
              </a:rPr>
              <a:t>生活中的实际事务和问题的，所以它具有很强的实用性，它的最基本特点就是</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用</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。为用而写，有用才写，这是应用文与其他体裁文章的最大区别。</a:t>
            </a:r>
            <a:r>
              <a:rPr lang="zh-CN" altLang="en-US">
                <a:latin typeface="宋体" panose="02010600030101010101" pitchFamily="2" charset="-122"/>
                <a:ea typeface="宋体" panose="02010600030101010101" pitchFamily="2" charset="-122"/>
                <a:cs typeface="宋体" panose="02010600030101010101" pitchFamily="2" charset="-122"/>
                <a:sym typeface="+mn-ea"/>
              </a:rPr>
              <a:t>应用文有它特定的文体</a:t>
            </a:r>
            <a:r>
              <a:rPr lang="zh-CN" altLang="en-US">
                <a:latin typeface="宋体" panose="02010600030101010101" pitchFamily="2" charset="-122"/>
                <a:ea typeface="宋体" panose="02010600030101010101" pitchFamily="2" charset="-122"/>
                <a:cs typeface="宋体" panose="02010600030101010101" pitchFamily="2" charset="-122"/>
                <a:sym typeface="+mn-ea"/>
              </a:rPr>
              <a:t>特征，主要有</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pPr>
            <a:r>
              <a:rPr lang="en-US">
                <a:latin typeface="宋体" panose="02010600030101010101" pitchFamily="2" charset="-122"/>
                <a:ea typeface="宋体" panose="02010600030101010101" pitchFamily="2" charset="-122"/>
                <a:cs typeface="宋体" panose="02010600030101010101" pitchFamily="2" charset="-122"/>
              </a:rPr>
              <a:t>1</a:t>
            </a:r>
            <a:r>
              <a:rPr>
                <a:latin typeface="宋体" panose="02010600030101010101" pitchFamily="2" charset="-122"/>
                <a:ea typeface="宋体" panose="02010600030101010101" pitchFamily="2" charset="-122"/>
                <a:cs typeface="宋体" panose="02010600030101010101" pitchFamily="2" charset="-122"/>
              </a:rPr>
              <a:t>.内容生活化、实用化、多样化，如产品说明、</a:t>
            </a:r>
            <a:r>
              <a:rPr lang="zh-CN">
                <a:latin typeface="宋体" panose="02010600030101010101" pitchFamily="2" charset="-122"/>
                <a:ea typeface="宋体" panose="02010600030101010101" pitchFamily="2" charset="-122"/>
                <a:cs typeface="宋体" panose="02010600030101010101" pitchFamily="2" charset="-122"/>
              </a:rPr>
              <a:t>项目</a:t>
            </a:r>
            <a:r>
              <a:rPr>
                <a:latin typeface="宋体" panose="02010600030101010101" pitchFamily="2" charset="-122"/>
                <a:ea typeface="宋体" panose="02010600030101010101" pitchFamily="2" charset="-122"/>
                <a:cs typeface="宋体" panose="02010600030101010101" pitchFamily="2" charset="-122"/>
              </a:rPr>
              <a:t>介绍、通知海报、</a:t>
            </a:r>
            <a:r>
              <a:rPr lang="zh-CN">
                <a:latin typeface="宋体" panose="02010600030101010101" pitchFamily="2" charset="-122"/>
                <a:ea typeface="宋体" panose="02010600030101010101" pitchFamily="2" charset="-122"/>
                <a:cs typeface="宋体" panose="02010600030101010101" pitchFamily="2" charset="-122"/>
              </a:rPr>
              <a:t>旅游广告</a:t>
            </a:r>
            <a:r>
              <a:rPr>
                <a:latin typeface="宋体" panose="02010600030101010101" pitchFamily="2" charset="-122"/>
                <a:ea typeface="宋体" panose="02010600030101010101" pitchFamily="2" charset="-122"/>
                <a:cs typeface="宋体" panose="02010600030101010101" pitchFamily="2" charset="-122"/>
              </a:rPr>
              <a:t>等。</a:t>
            </a:r>
            <a:endParaRPr>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r>
              <a:rPr lang="en-US">
                <a:latin typeface="宋体" panose="02010600030101010101" pitchFamily="2" charset="-122"/>
                <a:ea typeface="宋体" panose="02010600030101010101" pitchFamily="2" charset="-122"/>
                <a:cs typeface="宋体" panose="02010600030101010101" pitchFamily="2" charset="-122"/>
              </a:rPr>
              <a:t>2</a:t>
            </a:r>
            <a:r>
              <a:rPr>
                <a:latin typeface="宋体" panose="02010600030101010101" pitchFamily="2" charset="-122"/>
                <a:ea typeface="宋体" panose="02010600030101010101" pitchFamily="2" charset="-122"/>
                <a:cs typeface="宋体" panose="02010600030101010101" pitchFamily="2" charset="-122"/>
              </a:rPr>
              <a:t>.形式特点：标题醒目、重点突出，条理清晰，常用粗体字和各类项目符号，文章结构鲜明。</a:t>
            </a:r>
            <a:endParaRPr>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r>
              <a:rPr lang="en-US">
                <a:latin typeface="宋体" panose="02010600030101010101" pitchFamily="2" charset="-122"/>
                <a:ea typeface="宋体" panose="02010600030101010101" pitchFamily="2" charset="-122"/>
                <a:cs typeface="宋体" panose="02010600030101010101" pitchFamily="2" charset="-122"/>
              </a:rPr>
              <a:t>3</a:t>
            </a:r>
            <a:r>
              <a:rPr>
                <a:latin typeface="宋体" panose="02010600030101010101" pitchFamily="2" charset="-122"/>
                <a:ea typeface="宋体" panose="02010600030101010101" pitchFamily="2" charset="-122"/>
                <a:cs typeface="宋体" panose="02010600030101010101" pitchFamily="2" charset="-122"/>
              </a:rPr>
              <a:t>.语言特征：专有名词、人名地名多，生词多，缩略词多。</a:t>
            </a:r>
            <a:endParaRPr>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3183731" y="352240"/>
            <a:ext cx="342138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、应用文的命题</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27" name="文本框 26"/>
          <p:cNvSpPr txBox="1"/>
          <p:nvPr/>
        </p:nvSpPr>
        <p:spPr>
          <a:xfrm>
            <a:off x="693896" y="1211712"/>
            <a:ext cx="8046244" cy="2609215"/>
          </a:xfrm>
          <a:prstGeom prst="rect">
            <a:avLst/>
          </a:prstGeom>
          <a:noFill/>
          <a:ln w="12700" cmpd="sng">
            <a:solidFill>
              <a:schemeClr val="accent1"/>
            </a:solidFill>
            <a:prstDash val="solid"/>
          </a:ln>
        </p:spPr>
        <p:txBody>
          <a:bodyPr wrap="square" rtlCol="0">
            <a:spAutoFit/>
          </a:bodyPr>
          <a:p>
            <a:pPr algn="l">
              <a:lnSpc>
                <a:spcPct val="130000"/>
              </a:lnSpc>
            </a:pPr>
            <a:r>
              <a:rPr lang="en-US" altLang="zh-CN" b="1">
                <a:latin typeface="宋体" panose="02010600030101010101" pitchFamily="2" charset="-122"/>
                <a:ea typeface="宋体" panose="02010600030101010101" pitchFamily="2" charset="-122"/>
                <a:cs typeface="宋体" panose="02010600030101010101" pitchFamily="2" charset="-122"/>
              </a:rPr>
              <a:t>   </a:t>
            </a:r>
            <a:r>
              <a:rPr lang="zh-CN" b="1">
                <a:latin typeface="宋体" panose="02010600030101010101" pitchFamily="2" charset="-122"/>
                <a:ea typeface="宋体" panose="02010600030101010101" pitchFamily="2" charset="-122"/>
                <a:cs typeface="宋体" panose="02010600030101010101" pitchFamily="2" charset="-122"/>
              </a:rPr>
              <a:t>高考英语应用文阅读的常见考查题型有：细节理解题</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rPr>
              <a:t>推理判断题</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rPr>
              <a:t>主旨大意题</a:t>
            </a:r>
            <a:r>
              <a:rPr lang="zh-CN" altLang="en-US" b="1">
                <a:latin typeface="宋体" panose="02010600030101010101" pitchFamily="2" charset="-122"/>
                <a:ea typeface="宋体" panose="02010600030101010101" pitchFamily="2" charset="-122"/>
                <a:cs typeface="宋体" panose="02010600030101010101" pitchFamily="2" charset="-122"/>
                <a:sym typeface="+mn-ea"/>
              </a:rPr>
              <a:t>、文章出处题</a:t>
            </a:r>
            <a:r>
              <a:rPr lang="zh-CN" b="1">
                <a:latin typeface="宋体" panose="02010600030101010101" pitchFamily="2" charset="-122"/>
                <a:ea typeface="宋体" panose="02010600030101010101" pitchFamily="2" charset="-122"/>
                <a:cs typeface="宋体" panose="02010600030101010101" pitchFamily="2" charset="-122"/>
              </a:rPr>
              <a:t>等。高考应用文主要考查学生提取信息和处理信息的能力，既考查对特定细节的选取</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rPr>
              <a:t>排除</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rPr>
              <a:t>类比</a:t>
            </a:r>
            <a:r>
              <a:rPr b="1">
                <a:latin typeface="宋体" panose="02010600030101010101" pitchFamily="2" charset="-122"/>
                <a:ea typeface="宋体" panose="02010600030101010101" pitchFamily="2" charset="-122"/>
                <a:cs typeface="宋体" panose="02010600030101010101" pitchFamily="2" charset="-122"/>
                <a:sym typeface="+mn-ea"/>
              </a:rPr>
              <a:t>、</a:t>
            </a:r>
            <a:r>
              <a:rPr lang="zh-CN" b="1">
                <a:latin typeface="宋体" panose="02010600030101010101" pitchFamily="2" charset="-122"/>
                <a:ea typeface="宋体" panose="02010600030101010101" pitchFamily="2" charset="-122"/>
                <a:cs typeface="宋体" panose="02010600030101010101" pitchFamily="2" charset="-122"/>
              </a:rPr>
              <a:t>综合，又注重考查推理判断的能力，题目设置相对容易，针对这些题型，有着相应的解题策略能帮助考生更好地答题。</a:t>
            </a:r>
            <a:endParaRPr b="1">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endParaRPr b="1">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endParaRPr b="1">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3026886" y="35224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四、应用文解题技巧</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439677"/>
            <a:ext cx="8046244" cy="2030095"/>
          </a:xfrm>
          <a:prstGeom prst="rect">
            <a:avLst/>
          </a:prstGeom>
          <a:noFill/>
          <a:ln w="12700" cmpd="sng">
            <a:solidFill>
              <a:schemeClr val="accent1"/>
            </a:solidFill>
            <a:prstDash val="solid"/>
          </a:ln>
        </p:spPr>
        <p:txBody>
          <a:bodyPr wrap="square" rtlCol="0">
            <a:spAutoFit/>
          </a:bodyPr>
          <a:p>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关注小标题和题干关键词，寻找有效信息，准确定位。</a:t>
            </a:r>
            <a:endParaRPr lang="zh-CN" altLang="en-US" b="1">
              <a:latin typeface="宋体" panose="02010600030101010101" pitchFamily="2" charset="-122"/>
              <a:ea typeface="宋体" panose="02010600030101010101" pitchFamily="2" charset="-122"/>
              <a:cs typeface="宋体" panose="02010600030101010101" pitchFamily="2" charset="-122"/>
            </a:endParaRPr>
          </a:p>
          <a:p>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关注重要细节，回文细读，仔细对比，排除与原文信息不一致的选项。</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en-US" altLang="zh-CN" b="1">
                <a:latin typeface="宋体" panose="02010600030101010101" pitchFamily="2" charset="-122"/>
                <a:ea typeface="宋体" panose="02010600030101010101" pitchFamily="2" charset="-122"/>
                <a:cs typeface="宋体" panose="02010600030101010101" pitchFamily="2" charset="-122"/>
              </a:rPr>
              <a:t>3</a:t>
            </a:r>
            <a:r>
              <a:rPr lang="zh-CN" altLang="en-US" b="1">
                <a:latin typeface="宋体" panose="02010600030101010101" pitchFamily="2" charset="-122"/>
                <a:ea typeface="宋体" panose="02010600030101010101" pitchFamily="2" charset="-122"/>
                <a:cs typeface="宋体" panose="02010600030101010101" pitchFamily="2" charset="-122"/>
              </a:rPr>
              <a:t>.识别</a:t>
            </a:r>
            <a:r>
              <a:rPr lang="zh-CN" altLang="en-US" b="1">
                <a:latin typeface="宋体" panose="02010600030101010101" pitchFamily="2" charset="-122"/>
                <a:ea typeface="宋体" panose="02010600030101010101" pitchFamily="2" charset="-122"/>
                <a:cs typeface="宋体" panose="02010600030101010101" pitchFamily="2" charset="-122"/>
                <a:sym typeface="+mn-ea"/>
              </a:rPr>
              <a:t>、分析、归纳语篇信息，作出推理判断。</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4.</a:t>
            </a:r>
            <a:r>
              <a:rPr lang="zh-CN" altLang="en-US" b="1">
                <a:latin typeface="宋体" panose="02010600030101010101" pitchFamily="2" charset="-122"/>
                <a:ea typeface="宋体" panose="02010600030101010101" pitchFamily="2" charset="-122"/>
                <a:cs typeface="宋体" panose="02010600030101010101" pitchFamily="2" charset="-122"/>
                <a:sym typeface="+mn-ea"/>
              </a:rPr>
              <a:t>关注标题、首尾段，把握文章的结构，掌握文本大意</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宋体" panose="02010600030101010101" pitchFamily="2" charset="-122"/>
                <a:ea typeface="宋体" panose="02010600030101010101" pitchFamily="2" charset="-122"/>
                <a:cs typeface="宋体" panose="02010600030101010101" pitchFamily="2" charset="-122"/>
                <a:sym typeface="+mn-ea"/>
              </a:rPr>
              <a:t>写作目的和出处</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64516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细节理解：难度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关注小标题和题干关键词，寻找有效信息，准确定位</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试题：</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朝阳一模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31.32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西城一模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32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东城二模 </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36</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37 </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海淀二模</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31</a:t>
            </a:r>
            <a:r>
              <a:rPr lang="zh-CN" altLang="en-US" b="1" dirty="0" smtClean="0">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latin typeface="Times New Roman" panose="02020603050405020304" charset="0"/>
                <a:ea typeface="宋体" panose="02010600030101010101" pitchFamily="2" charset="-122"/>
                <a:cs typeface="Times New Roman" panose="02020603050405020304" charset="0"/>
                <a:sym typeface="+mn-ea"/>
              </a:rPr>
              <a:t>32</a:t>
            </a:r>
            <a:endParaRPr lang="en-US" altLang="zh-CN"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试题解析１</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297942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80745" y="1539240"/>
            <a:ext cx="7827010" cy="1076325"/>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1</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：朝阳一模</a:t>
            </a:r>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32</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题</a:t>
            </a:r>
            <a:endPar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  According to the passage, one of the challenges at present is ______. </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A. people’s doubts 	                 B. a lack of volunteers</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rPr>
              <a:t>C. a shortage of time 	D. farmers’ disagreement</a:t>
            </a:r>
            <a:endParaRPr lang="en-US" altLang="zh-CN"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69290" y="2691765"/>
            <a:ext cx="8197215" cy="829945"/>
          </a:xfrm>
          <a:prstGeom prst="rect">
            <a:avLst/>
          </a:prstGeom>
          <a:noFill/>
        </p:spPr>
        <p:txBody>
          <a:bodyPr wrap="square" rtlCol="0">
            <a:spAutoFit/>
          </a:bodyPr>
          <a:p>
            <a:r>
              <a:rPr lang="zh-CN" altLang="en-US" sz="1600"/>
              <a:t>解析：本题考查细节理解。本题题干的关键词是</a:t>
            </a:r>
            <a:r>
              <a:rPr lang="en-US" altLang="zh-CN" sz="1600"/>
              <a:t>“challenge” </a:t>
            </a:r>
            <a:r>
              <a:rPr lang="zh-CN" altLang="en-US" sz="1600"/>
              <a:t>根据文中小标题 </a:t>
            </a:r>
            <a:r>
              <a:rPr lang="en-US" altLang="zh-CN" sz="1600"/>
              <a:t>What are challenges </a:t>
            </a:r>
            <a:r>
              <a:rPr lang="zh-CN" altLang="en-US" sz="1600"/>
              <a:t>部分，</a:t>
            </a:r>
            <a:r>
              <a:rPr lang="en-US" altLang="zh-CN" sz="1600"/>
              <a:t>Many farmers oppose the idea </a:t>
            </a:r>
            <a:r>
              <a:rPr lang="zh-CN" altLang="en-US" sz="1600"/>
              <a:t>可以得出 </a:t>
            </a:r>
            <a:r>
              <a:rPr lang="en-US" altLang="zh-CN" sz="1600"/>
              <a:t>rewilding</a:t>
            </a:r>
            <a:r>
              <a:rPr lang="zh-CN" altLang="en-US" sz="1600"/>
              <a:t>项目</a:t>
            </a:r>
            <a:r>
              <a:rPr lang="zh-CN" altLang="en-US" sz="1600"/>
              <a:t>目前的挑战之一是一些农民的反对，所以答案是</a:t>
            </a:r>
            <a:r>
              <a:rPr lang="en-US" altLang="zh-CN" sz="1600"/>
              <a:t>D</a:t>
            </a:r>
            <a:r>
              <a:rPr lang="zh-CN" altLang="en-US" sz="1600"/>
              <a:t>。</a:t>
            </a:r>
            <a:endParaRPr lang="zh-CN" altLang="en-US" sz="1600"/>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1222375" y="777240"/>
            <a:ext cx="7644130" cy="645160"/>
          </a:xfrm>
          <a:prstGeom prst="rect">
            <a:avLst/>
          </a:prstGeom>
          <a:noFill/>
          <a:ln w="12700" cmpd="sng">
            <a:noFill/>
            <a:prstDash val="solid"/>
          </a:ln>
        </p:spPr>
        <p:txBody>
          <a:bodyPr wrap="square" rtlCol="0">
            <a:spAutoFit/>
          </a:bodyPr>
          <a:p>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细节理解：难度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关注小标题和题干关键词，寻找有效信息，准确定位</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试题：朝阳一模</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31.32 </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西城一模</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32  </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东城二模 </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36</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37</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海淀二模</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31</a:t>
            </a:r>
            <a:r>
              <a:rPr lang="zh-CN" altLang="en-US" b="1" dirty="0" smtClean="0">
                <a:effectLst/>
                <a:latin typeface="Times New Roman" panose="02020603050405020304" charset="0"/>
                <a:ea typeface="宋体" panose="02010600030101010101" pitchFamily="2" charset="-122"/>
                <a:cs typeface="Times New Roman" panose="02020603050405020304" charset="0"/>
                <a:sym typeface="+mn-ea"/>
              </a:rPr>
              <a:t>，</a:t>
            </a:r>
            <a:r>
              <a:rPr lang="en-US" altLang="zh-CN" b="1" dirty="0" smtClean="0">
                <a:effectLst/>
                <a:latin typeface="Times New Roman" panose="02020603050405020304" charset="0"/>
                <a:ea typeface="宋体" panose="02010600030101010101" pitchFamily="2" charset="-122"/>
                <a:cs typeface="Times New Roman" panose="02020603050405020304" charset="0"/>
                <a:sym typeface="+mn-ea"/>
              </a:rPr>
              <a:t>32</a:t>
            </a:r>
            <a:endParaRPr lang="en-US" altLang="zh-CN"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试题解析１</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五角星 3"/>
          <p:cNvSpPr/>
          <p:nvPr/>
        </p:nvSpPr>
        <p:spPr>
          <a:xfrm>
            <a:off x="2979420" y="777240"/>
            <a:ext cx="304800" cy="2965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80745" y="1539240"/>
            <a:ext cx="7827010" cy="1814830"/>
          </a:xfrm>
          <a:prstGeom prst="rect">
            <a:avLst/>
          </a:prstGeom>
          <a:solidFill>
            <a:schemeClr val="accent6">
              <a:lumMod val="40000"/>
              <a:lumOff val="60000"/>
            </a:schemeClr>
          </a:solidFill>
          <a:ln w="12700" cmpd="sng">
            <a:solidFill>
              <a:schemeClr val="accent1"/>
            </a:solidFill>
            <a:prstDash val="solid"/>
          </a:ln>
        </p:spPr>
        <p:txBody>
          <a:bodyPr wrap="square" rtlCol="0">
            <a:spAutoFit/>
          </a:bodyPr>
          <a:p>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例</a:t>
            </a:r>
            <a:r>
              <a:rPr lang="en-US" sz="1600" b="1" dirty="0" smtClean="0">
                <a:effectLst/>
                <a:latin typeface="Times New Roman" panose="02020603050405020304" charset="0"/>
                <a:ea typeface="宋体" panose="02010600030101010101" pitchFamily="2" charset="-122"/>
                <a:cs typeface="Times New Roman" panose="02020603050405020304" charset="0"/>
                <a:sym typeface="+mn-ea"/>
              </a:rPr>
              <a:t>2</a:t>
            </a:r>
            <a:r>
              <a:rPr lang="zh-CN" altLang="en-US" sz="1600" b="1" dirty="0" smtClean="0">
                <a:effectLst/>
                <a:latin typeface="Times New Roman" panose="02020603050405020304" charset="0"/>
                <a:ea typeface="宋体" panose="02010600030101010101" pitchFamily="2" charset="-122"/>
                <a:cs typeface="Times New Roman" panose="02020603050405020304" charset="0"/>
                <a:sym typeface="+mn-ea"/>
              </a:rPr>
              <a:t>：</a:t>
            </a:r>
            <a:r>
              <a:rPr lang="zh-CN" altLang="en-US" sz="1600">
                <a:sym typeface="+mn-ea"/>
              </a:rPr>
              <a:t>西城一模</a:t>
            </a:r>
            <a:r>
              <a:rPr lang="en-US" altLang="zh-CN" sz="1600">
                <a:sym typeface="+mn-ea"/>
              </a:rPr>
              <a:t>32</a:t>
            </a:r>
            <a:r>
              <a:rPr lang="zh-CN" altLang="en-US" sz="1600">
                <a:sym typeface="+mn-ea"/>
              </a:rPr>
              <a:t>题</a:t>
            </a:r>
            <a:endParaRPr lang="zh-CN" altLang="en-US" sz="1600"/>
          </a:p>
          <a:p>
            <a:r>
              <a:rPr lang="zh-CN" altLang="en-US" sz="1600">
                <a:sym typeface="+mn-ea"/>
              </a:rPr>
              <a:t> 32. In order to save money in Amsterdam, you can ______.</a:t>
            </a:r>
            <a:endParaRPr lang="zh-CN" altLang="en-US" sz="1600"/>
          </a:p>
          <a:p>
            <a:r>
              <a:rPr lang="zh-CN" altLang="en-US" sz="1600">
                <a:sym typeface="+mn-ea"/>
              </a:rPr>
              <a:t>  A. arrange a guided canal tour </a:t>
            </a:r>
            <a:endParaRPr lang="zh-CN" altLang="en-US" sz="1600"/>
          </a:p>
          <a:p>
            <a:r>
              <a:rPr lang="zh-CN" altLang="en-US" sz="1600">
                <a:sym typeface="+mn-ea"/>
              </a:rPr>
              <a:t>  B. buy train tickets at the counter</a:t>
            </a:r>
            <a:endParaRPr lang="zh-CN" altLang="en-US" sz="1600"/>
          </a:p>
          <a:p>
            <a:r>
              <a:rPr lang="zh-CN" altLang="en-US" sz="1600">
                <a:sym typeface="+mn-ea"/>
              </a:rPr>
              <a:t>  C. reserve a hotel in the South District</a:t>
            </a:r>
            <a:endParaRPr lang="zh-CN" altLang="en-US" sz="1600"/>
          </a:p>
          <a:p>
            <a:r>
              <a:rPr lang="zh-CN" altLang="en-US" sz="1600">
                <a:sym typeface="+mn-ea"/>
              </a:rPr>
              <a:t>  D. book flights between mid-March and mid-May </a:t>
            </a:r>
            <a:endParaRPr lang="zh-CN" altLang="en-US" sz="1600"/>
          </a:p>
          <a:p>
            <a:endParaRPr lang="en-US" sz="1600"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559435" y="3552190"/>
            <a:ext cx="8197215" cy="1076325"/>
          </a:xfrm>
          <a:prstGeom prst="rect">
            <a:avLst/>
          </a:prstGeom>
          <a:noFill/>
        </p:spPr>
        <p:txBody>
          <a:bodyPr wrap="square" rtlCol="0">
            <a:spAutoFit/>
          </a:bodyPr>
          <a:p>
            <a:r>
              <a:rPr lang="zh-CN" altLang="en-US" sz="1600"/>
              <a:t>解析：本题考查细节理解。本题题干的关键词是</a:t>
            </a:r>
            <a:r>
              <a:rPr lang="en-US" altLang="zh-CN" sz="1600"/>
              <a:t>“save money” </a:t>
            </a:r>
            <a:r>
              <a:rPr lang="zh-CN" altLang="en-US" sz="1600"/>
              <a:t>根据文中小标题 </a:t>
            </a:r>
            <a:r>
              <a:rPr lang="en-US" sz="1600"/>
              <a:t>Money Saving Tips</a:t>
            </a:r>
            <a:r>
              <a:rPr lang="zh-CN" altLang="en-US" sz="1600"/>
              <a:t>，可以看到</a:t>
            </a:r>
            <a:r>
              <a:rPr lang="en-US" altLang="zh-CN" sz="1600"/>
              <a:t>Look for accommodations in Amsterdam's South District, where rates are generally cheaper than in the city center </a:t>
            </a:r>
            <a:r>
              <a:rPr lang="zh-CN" altLang="en-US" sz="1600"/>
              <a:t>得出省钱的办法之一是在南部地区预定酒店，所以该题的答案为</a:t>
            </a:r>
            <a:r>
              <a:rPr lang="en-US" altLang="zh-CN" sz="1600"/>
              <a:t>C</a:t>
            </a:r>
            <a:r>
              <a:rPr lang="zh-CN" altLang="en-US" sz="1600"/>
              <a:t>。</a:t>
            </a:r>
            <a:endParaRPr lang="zh-CN" altLang="en-US" sz="1600"/>
          </a:p>
        </p:txBody>
      </p:sp>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1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p="http://schemas.openxmlformats.org/presentationml/2006/main">
  <p:tag name="KSO_WM_BEAUTIFY_FLAG" val="#wm#"/>
  <p:tag name="KSO_WM_TEMPLATE_CATEGORY" val="custom"/>
  <p:tag name="KSO_WM_TEMPLATE_INDEX" val="20187308"/>
</p:tagLst>
</file>

<file path=ppt/tags/tag214.xml><?xml version="1.0" encoding="utf-8"?>
<p:tagLst xmlns:p="http://schemas.openxmlformats.org/presentationml/2006/main">
  <p:tag name="KSO_WM_UNIT_TABLE_BEAUTIFY" val="smartTable{8333752b-8afa-4f45-9e6a-02a137d12c80}"/>
</p:tagLst>
</file>

<file path=ppt/tags/tag215.xml><?xml version="1.0" encoding="utf-8"?>
<p:tagLst xmlns:p="http://schemas.openxmlformats.org/presentationml/2006/main">
  <p:tag name="KSO_WM_BEAUTIFY_FLAG" val="#wm#"/>
  <p:tag name="KSO_WM_TEMPLATE_CATEGORY" val="custom"/>
  <p:tag name="KSO_WM_TEMPLATE_INDEX" val="20187308"/>
</p:tagLst>
</file>

<file path=ppt/tags/tag216.xml><?xml version="1.0" encoding="utf-8"?>
<p:tagLst xmlns:p="http://schemas.openxmlformats.org/presentationml/2006/main">
  <p:tag name="KSO_WM_UNIT_TABLE_BEAUTIFY" val="smartTable{8333752b-8afa-4f45-9e6a-02a137d12c80}"/>
</p:tagLst>
</file>

<file path=ppt/tags/tag217.xml><?xml version="1.0" encoding="utf-8"?>
<p:tagLst xmlns:p="http://schemas.openxmlformats.org/presentationml/2006/main">
  <p:tag name="KSO_WM_BEAUTIFY_FLAG" val="#wm#"/>
  <p:tag name="KSO_WM_TEMPLATE_CATEGORY" val="custom"/>
  <p:tag name="KSO_WM_TEMPLATE_INDEX" val="20187308"/>
</p:tagLst>
</file>

<file path=ppt/tags/tag218.xml><?xml version="1.0" encoding="utf-8"?>
<p:tagLst xmlns:p="http://schemas.openxmlformats.org/presentationml/2006/main">
  <p:tag name="KSO_WM_BEAUTIFY_FLAG" val="#wm#"/>
  <p:tag name="KSO_WM_TEMPLATE_CATEGORY" val="custom"/>
  <p:tag name="KSO_WM_TEMPLATE_INDEX" val="20187308"/>
</p:tagLst>
</file>

<file path=ppt/tags/tag219.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7308"/>
</p:tagLst>
</file>

<file path=ppt/tags/tag221.xml><?xml version="1.0" encoding="utf-8"?>
<p:tagLst xmlns:p="http://schemas.openxmlformats.org/presentationml/2006/main">
  <p:tag name="KSO_WM_BEAUTIFY_FLAG" val="#wm#"/>
  <p:tag name="KSO_WM_TEMPLATE_CATEGORY" val="custom"/>
  <p:tag name="KSO_WM_TEMPLATE_INDEX" val="20187308"/>
</p:tagLst>
</file>

<file path=ppt/tags/tag222.xml><?xml version="1.0" encoding="utf-8"?>
<p:tagLst xmlns:p="http://schemas.openxmlformats.org/presentationml/2006/main">
  <p:tag name="KSO_WM_BEAUTIFY_FLAG" val="#wm#"/>
  <p:tag name="KSO_WM_TEMPLATE_CATEGORY" val="custom"/>
  <p:tag name="KSO_WM_TEMPLATE_INDEX" val="20187308"/>
</p:tagLst>
</file>

<file path=ppt/tags/tag223.xml><?xml version="1.0" encoding="utf-8"?>
<p:tagLst xmlns:p="http://schemas.openxmlformats.org/presentationml/2006/main">
  <p:tag name="KSO_WM_BEAUTIFY_FLAG" val="#wm#"/>
  <p:tag name="KSO_WM_TEMPLATE_CATEGORY" val="custom"/>
  <p:tag name="KSO_WM_TEMPLATE_INDEX" val="20187308"/>
</p:tagLst>
</file>

<file path=ppt/tags/tag224.xml><?xml version="1.0" encoding="utf-8"?>
<p:tagLst xmlns:p="http://schemas.openxmlformats.org/presentationml/2006/main">
  <p:tag name="KSO_WM_BEAUTIFY_FLAG" val="#wm#"/>
  <p:tag name="KSO_WM_TEMPLATE_CATEGORY" val="custom"/>
  <p:tag name="KSO_WM_TEMPLATE_INDEX" val="20187308"/>
</p:tagLst>
</file>

<file path=ppt/tags/tag225.xml><?xml version="1.0" encoding="utf-8"?>
<p:tagLst xmlns:p="http://schemas.openxmlformats.org/presentationml/2006/main">
  <p:tag name="KSO_WM_BEAUTIFY_FLAG" val="#wm#"/>
  <p:tag name="KSO_WM_TEMPLATE_CATEGORY" val="custom"/>
  <p:tag name="KSO_WM_TEMPLATE_INDEX" val="20187308"/>
</p:tagLst>
</file>

<file path=ppt/tags/tag226.xml><?xml version="1.0" encoding="utf-8"?>
<p:tagLst xmlns:p="http://schemas.openxmlformats.org/presentationml/2006/main">
  <p:tag name="KSO_WM_BEAUTIFY_FLAG" val="#wm#"/>
  <p:tag name="KSO_WM_TEMPLATE_CATEGORY" val="custom"/>
  <p:tag name="KSO_WM_TEMPLATE_INDEX" val="20187308"/>
</p:tagLst>
</file>

<file path=ppt/tags/tag227.xml><?xml version="1.0" encoding="utf-8"?>
<p:tagLst xmlns:p="http://schemas.openxmlformats.org/presentationml/2006/main">
  <p:tag name="KSO_WM_BEAUTIFY_FLAG" val="#wm#"/>
  <p:tag name="KSO_WM_TEMPLATE_CATEGORY" val="custom"/>
  <p:tag name="KSO_WM_TEMPLATE_INDEX" val="20187308"/>
</p:tagLst>
</file>

<file path=ppt/tags/tag228.xml><?xml version="1.0" encoding="utf-8"?>
<p:tagLst xmlns:p="http://schemas.openxmlformats.org/presentationml/2006/main">
  <p:tag name="KSO_WM_BEAUTIFY_FLAG" val="#wm#"/>
  <p:tag name="KSO_WM_TEMPLATE_CATEGORY" val="custom"/>
  <p:tag name="KSO_WM_TEMPLATE_INDEX" val="20187308"/>
</p:tagLst>
</file>

<file path=ppt/tags/tag229.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87308"/>
</p:tagLst>
</file>

<file path=ppt/tags/tag231.xml><?xml version="1.0" encoding="utf-8"?>
<p:tagLst xmlns:p="http://schemas.openxmlformats.org/presentationml/2006/main">
  <p:tag name="KSO_WM_UNIT_PLACING_PICTURE_USER_VIEWPORT" val="{&quot;height&quot;:1926,&quot;width&quot;:1944}"/>
</p:tagLst>
</file>

<file path=ppt/tags/tag232.xml><?xml version="1.0" encoding="utf-8"?>
<p:tagLst xmlns:p="http://schemas.openxmlformats.org/presentationml/2006/main">
  <p:tag name="KSO_WM_BEAUTIFY_FLAG" val="#wm#"/>
  <p:tag name="KSO_WM_TEMPLATE_CATEGORY" val="custom"/>
  <p:tag name="KSO_WM_TEMPLATE_INDEX" val="2020453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5923</Words>
  <Application>WPS 演示</Application>
  <PresentationFormat>全屏显示(16:9)</PresentationFormat>
  <Paragraphs>361</Paragraphs>
  <Slides>18</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Calibri</vt:lpstr>
      <vt:lpstr>微软雅黑</vt:lpstr>
      <vt:lpstr>汉仪旗黑-85S</vt:lpstr>
      <vt:lpstr>楷体</vt:lpstr>
      <vt:lpstr>华文新魏</vt:lpstr>
      <vt:lpstr>黑体</vt:lpstr>
      <vt:lpstr>华文黑体</vt:lpstr>
      <vt:lpstr>Times New Roman</vt:lpstr>
      <vt:lpstr>Arial Unicode MS</vt:lpstr>
      <vt:lpstr>1_Office 主题​​</vt:lpstr>
      <vt:lpstr>Office 主题​​</vt:lpstr>
      <vt:lpstr>2019年朝东西海四区 应用文阅读</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Eva</cp:lastModifiedBy>
  <cp:revision>100</cp:revision>
  <dcterms:created xsi:type="dcterms:W3CDTF">2020-02-01T11:21:00Z</dcterms:created>
  <dcterms:modified xsi:type="dcterms:W3CDTF">2020-02-14T03:29:05Z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