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311" r:id="rId4"/>
    <p:sldId id="284" r:id="rId6"/>
    <p:sldId id="299" r:id="rId7"/>
    <p:sldId id="344" r:id="rId8"/>
    <p:sldId id="383" r:id="rId9"/>
    <p:sldId id="384" r:id="rId10"/>
    <p:sldId id="345" r:id="rId11"/>
    <p:sldId id="366" r:id="rId12"/>
    <p:sldId id="386" r:id="rId13"/>
    <p:sldId id="385" r:id="rId14"/>
    <p:sldId id="387" r:id="rId15"/>
    <p:sldId id="367" r:id="rId16"/>
    <p:sldId id="361" r:id="rId17"/>
    <p:sldId id="347" r:id="rId18"/>
    <p:sldId id="360" r:id="rId19"/>
    <p:sldId id="304" r:id="rId20"/>
    <p:sldId id="271" r:id="rId2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7" d="100"/>
          <a:sy n="87" d="100"/>
        </p:scale>
        <p:origin x="-876" y="-90"/>
      </p:cViewPr>
      <p:guideLst>
        <p:guide orient="horz" pos="1559"/>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8.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7.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8548"/>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889"/>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887"/>
            <a:ext cx="3619500" cy="833686"/>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8035" indent="0" algn="ctr">
              <a:buNone/>
            </a:lvl7pPr>
            <a:lvl8pPr marL="2400935" indent="0" algn="ctr">
              <a:buNone/>
            </a:lvl8pPr>
            <a:lvl9pPr marL="2743835"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9" y="1510087"/>
            <a:ext cx="3619024" cy="728403"/>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9" y="714595"/>
            <a:ext cx="8139178" cy="4042886"/>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1"/>
            <a:ext cx="9144000" cy="5145035"/>
          </a:xfrm>
          <a:prstGeom prst="rect">
            <a:avLst/>
          </a:prstGeom>
        </p:spPr>
      </p:pic>
      <p:sp>
        <p:nvSpPr>
          <p:cNvPr id="3" name="日期占位符 2"/>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494"/>
            <a:ext cx="3619500" cy="833686"/>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857"/>
            <a:ext cx="3619024" cy="1014238"/>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707"/>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2"/>
            <a:ext cx="8139178"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7" y="227926"/>
            <a:ext cx="8705888" cy="46891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181"/>
            <a:ext cx="7219800" cy="542862"/>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3185"/>
            <a:ext cx="7219950" cy="2584671"/>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1" y="1"/>
            <a:ext cx="3618452" cy="51450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3"/>
            </p:custDataLst>
          </p:nvPr>
        </p:nvPicPr>
        <p:blipFill>
          <a:blip r:embed="rId4" r:link="rId5" cstate="screen"/>
          <a:stretch>
            <a:fillRect/>
          </a:stretch>
        </p:blipFill>
        <p:spPr>
          <a:xfrm>
            <a:off x="8603934" y="0"/>
            <a:ext cx="540068" cy="441707"/>
          </a:xfrm>
          <a:prstGeom prst="rect">
            <a:avLst/>
          </a:prstGeom>
        </p:spPr>
      </p:pic>
      <p:sp>
        <p:nvSpPr>
          <p:cNvPr id="2" name="标题 1"/>
          <p:cNvSpPr>
            <a:spLocks noGrp="1"/>
          </p:cNvSpPr>
          <p:nvPr>
            <p:ph type="title" hasCustomPrompt="1"/>
            <p:custDataLst>
              <p:tags r:id="rId6"/>
            </p:custDataLst>
          </p:nvPr>
        </p:nvSpPr>
        <p:spPr>
          <a:xfrm>
            <a:off x="437400" y="577973"/>
            <a:ext cx="2970000" cy="661698"/>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395"/>
            <a:ext cx="2967300" cy="307081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627"/>
            <a:ext cx="4860000" cy="381709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84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6075"/>
            <a:ext cx="8232300" cy="46994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5073"/>
            <a:ext cx="8231981" cy="621186"/>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628"/>
            <a:ext cx="8224200" cy="25738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855"/>
            <a:ext cx="9144000" cy="137218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351"/>
            <a:ext cx="8232300" cy="424026"/>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278"/>
            <a:ext cx="8243100" cy="24091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6460"/>
            <a:ext cx="8251200" cy="75892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1"/>
            <a:ext cx="9144000" cy="68600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4703328"/>
            <a:ext cx="9144000" cy="441707"/>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53"/>
            <a:ext cx="8278200"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773"/>
            <a:ext cx="40068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773"/>
            <a:ext cx="40257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678"/>
            <a:ext cx="40068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978"/>
            <a:ext cx="40257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483"/>
            <a:ext cx="9144000" cy="37140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1" y="4151195"/>
            <a:ext cx="9143999" cy="993840"/>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701"/>
            <a:ext cx="6858000" cy="1790634"/>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966"/>
            <a:ext cx="6858000" cy="124237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3" y="714595"/>
            <a:ext cx="8139178"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551"/>
            <a:ext cx="8139178" cy="674493"/>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5088"/>
            <a:ext cx="8139178" cy="713363"/>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70"/>
            <a:ext cx="8139178" cy="3781677"/>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7048"/>
            <a:ext cx="8139178" cy="468716"/>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349"/>
            <a:ext cx="8139178" cy="808630"/>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972170"/>
            <a:ext cx="3962432" cy="3780661"/>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972171"/>
            <a:ext cx="3962432" cy="28580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2017"/>
            <a:ext cx="3962400"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972171"/>
            <a:ext cx="3962432" cy="28580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342017"/>
            <a:ext cx="3962432"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972170"/>
            <a:ext cx="3962432" cy="3780661"/>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70"/>
            <a:ext cx="3962432" cy="3780661"/>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507"/>
            <a:ext cx="713238" cy="4042387"/>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501"/>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5"/>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8292"/>
            <a:ext cx="3048000" cy="856744"/>
          </a:xfrm>
          <a:prstGeom prst="rect">
            <a:avLst/>
          </a:prstGeom>
        </p:spPr>
      </p:pic>
      <p:sp>
        <p:nvSpPr>
          <p:cNvPr id="4" name="日期占位符 3"/>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1" y="2185925"/>
            <a:ext cx="3660458" cy="81129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2" name="标题 1"/>
          <p:cNvSpPr>
            <a:spLocks noGrp="1"/>
          </p:cNvSpPr>
          <p:nvPr>
            <p:ph type="title" hasCustomPrompt="1"/>
            <p:custDataLst>
              <p:tags r:id="rId5"/>
            </p:custDataLst>
          </p:nvPr>
        </p:nvSpPr>
        <p:spPr>
          <a:xfrm>
            <a:off x="502412" y="1941551"/>
            <a:ext cx="8139178" cy="674493"/>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595"/>
            <a:ext cx="3962432" cy="4042886"/>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707"/>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594"/>
            <a:ext cx="3962432" cy="28583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210"/>
            <a:ext cx="3962400"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4" y="714594"/>
            <a:ext cx="3962432" cy="28583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4" y="1055210"/>
            <a:ext cx="3962432"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412"/>
            <a:ext cx="3291840" cy="1852213"/>
          </a:xfrm>
          <a:prstGeom prst="rect">
            <a:avLst/>
          </a:prstGeom>
        </p:spPr>
      </p:pic>
      <p:pic>
        <p:nvPicPr>
          <p:cNvPr id="6" name="图片 5"/>
          <p:cNvPicPr/>
          <p:nvPr>
            <p:custDataLst>
              <p:tags r:id="rId5"/>
            </p:custDataLst>
          </p:nvPr>
        </p:nvPicPr>
        <p:blipFill>
          <a:blip r:embed="rId6" r:link="rId7" cstate="screen"/>
          <a:stretch>
            <a:fillRect/>
          </a:stretch>
        </p:blipFill>
        <p:spPr>
          <a:xfrm>
            <a:off x="1" y="4703328"/>
            <a:ext cx="540068" cy="441707"/>
          </a:xfrm>
          <a:prstGeom prst="rect">
            <a:avLst/>
          </a:prstGeom>
        </p:spPr>
      </p:pic>
      <p:sp>
        <p:nvSpPr>
          <p:cNvPr id="2" name="标题 1"/>
          <p:cNvSpPr>
            <a:spLocks noGrp="1"/>
          </p:cNvSpPr>
          <p:nvPr>
            <p:ph type="title"/>
            <p:custDataLst>
              <p:tags r:id="rId8"/>
            </p:custDataLst>
          </p:nvPr>
        </p:nvSpPr>
        <p:spPr>
          <a:xfrm>
            <a:off x="502413" y="332522"/>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9"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595"/>
            <a:ext cx="3962432" cy="4042886"/>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595"/>
            <a:ext cx="713238" cy="4042886"/>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5" y="714589"/>
            <a:ext cx="7371076" cy="4042886"/>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8" Type="http://schemas.openxmlformats.org/officeDocument/2006/relationships/theme" Target="../theme/theme2.xml"/><Relationship Id="rId17" Type="http://schemas.openxmlformats.org/officeDocument/2006/relationships/tags" Target="../tags/tag21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3" y="332522"/>
            <a:ext cx="8139178" cy="331572"/>
          </a:xfrm>
          <a:prstGeom prst="rect">
            <a:avLst/>
          </a:prstGeom>
        </p:spPr>
        <p:txBody>
          <a:bodyPr vert="horz" wrap="square" lIns="90168" tIns="46989" rIns="90168" bIns="46989"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3" y="721265"/>
            <a:ext cx="8139178" cy="4042886"/>
          </a:xfrm>
          <a:prstGeom prst="rect">
            <a:avLst/>
          </a:prstGeom>
        </p:spPr>
        <p:txBody>
          <a:bodyPr vert="horz" wrap="square" lIns="90168" tIns="46989" rIns="90168" bIns="46989"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3797"/>
            <a:ext cx="2025000" cy="237671"/>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3797"/>
            <a:ext cx="2970000" cy="237671"/>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3797"/>
            <a:ext cx="2025000" cy="237671"/>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324057"/>
            <a:ext cx="8139178" cy="486085"/>
          </a:xfrm>
          <a:prstGeom prst="rect">
            <a:avLst/>
          </a:prstGeom>
        </p:spPr>
        <p:txBody>
          <a:bodyPr vert="horz" lIns="76200" tIns="28575" rIns="57150" bIns="28575"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972170"/>
            <a:ext cx="8139178" cy="3780661"/>
          </a:xfrm>
          <a:prstGeom prst="rect">
            <a:avLst/>
          </a:prstGeom>
        </p:spPr>
        <p:txBody>
          <a:bodyPr vert="horz" lIns="76200" tIns="0" rIns="61913"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4763208"/>
            <a:ext cx="2025000" cy="237642"/>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5"/>
            </p:custDataLst>
          </p:nvPr>
        </p:nvSpPr>
        <p:spPr>
          <a:xfrm>
            <a:off x="3087000" y="4763208"/>
            <a:ext cx="2970000" cy="237642"/>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6"/>
            </p:custDataLst>
          </p:nvPr>
        </p:nvSpPr>
        <p:spPr>
          <a:xfrm>
            <a:off x="6457950" y="4763208"/>
            <a:ext cx="2025000" cy="237642"/>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fld>
            <a:endParaRPr lang="zh-CN" altLang="en-US" kern="1200" dirty="0">
              <a:solidFill>
                <a:prstClr val="black">
                  <a:tint val="75000"/>
                </a:prstClr>
              </a:solidFill>
              <a:cs typeface="+mn-cs"/>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21.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22.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1.xml"/><Relationship Id="rId3" Type="http://schemas.openxmlformats.org/officeDocument/2006/relationships/tags" Target="../tags/tag223.xml"/><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24.xm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5.xml"/><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27.xml"/><Relationship Id="rId2" Type="http://schemas.openxmlformats.org/officeDocument/2006/relationships/image" Target="../media/image12.jpeg"/><Relationship Id="rId1" Type="http://schemas.openxmlformats.org/officeDocument/2006/relationships/tags" Target="../tags/tag2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3.xml"/><Relationship Id="rId2" Type="http://schemas.openxmlformats.org/officeDocument/2006/relationships/image" Target="../media/image1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6.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17.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8.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9.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0.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450"/>
            <a:ext cx="9144000" cy="5143500"/>
          </a:xfrm>
          <a:prstGeom prst="rect">
            <a:avLst/>
          </a:prstGeom>
        </p:spPr>
      </p:pic>
      <p:sp>
        <p:nvSpPr>
          <p:cNvPr id="15" name="标题 14"/>
          <p:cNvSpPr>
            <a:spLocks noGrp="1"/>
          </p:cNvSpPr>
          <p:nvPr>
            <p:ph type="ctrTitle" idx="13"/>
          </p:nvPr>
        </p:nvSpPr>
        <p:spPr>
          <a:xfrm>
            <a:off x="3496942" y="1919431"/>
            <a:ext cx="5412105" cy="728345"/>
          </a:xfrm>
        </p:spPr>
        <p:txBody>
          <a:bodyPr>
            <a:normAutofit fontScale="90000"/>
          </a:bodyPr>
          <a:lstStyle/>
          <a:p>
            <a:pPr algn="ctr"/>
            <a:r>
              <a:rPr lang="en-US" altLang="zh-CN" dirty="0" smtClean="0">
                <a:solidFill>
                  <a:srgbClr val="FF0000"/>
                </a:solidFill>
              </a:rPr>
              <a:t>2019</a:t>
            </a:r>
            <a:r>
              <a:rPr lang="zh-CN" altLang="en-US" dirty="0" smtClean="0">
                <a:solidFill>
                  <a:srgbClr val="FF0000"/>
                </a:solidFill>
              </a:rPr>
              <a:t>年朝东西</a:t>
            </a:r>
            <a:r>
              <a:rPr lang="zh-CN" altLang="en-US" dirty="0">
                <a:solidFill>
                  <a:srgbClr val="FF0000"/>
                </a:solidFill>
              </a:rPr>
              <a:t>海四区</a:t>
            </a:r>
            <a:br>
              <a:rPr lang="zh-CN" altLang="en-US" dirty="0">
                <a:solidFill>
                  <a:srgbClr val="FF0000"/>
                </a:solidFill>
              </a:rPr>
            </a:br>
            <a:r>
              <a:rPr lang="zh-CN" altLang="en-US" dirty="0" smtClean="0">
                <a:solidFill>
                  <a:srgbClr val="FF0000"/>
                </a:solidFill>
              </a:rPr>
              <a:t>完形填空</a:t>
            </a:r>
            <a:endParaRPr lang="zh-CN" dirty="0">
              <a:solidFill>
                <a:srgbClr val="FF0000"/>
              </a:solidFill>
            </a:endParaRPr>
          </a:p>
        </p:txBody>
      </p:sp>
      <p:sp>
        <p:nvSpPr>
          <p:cNvPr id="10" name="矩形 9"/>
          <p:cNvSpPr/>
          <p:nvPr/>
        </p:nvSpPr>
        <p:spPr>
          <a:xfrm>
            <a:off x="4871085" y="3635825"/>
            <a:ext cx="3601720" cy="551815"/>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9" name="文本框 8"/>
          <p:cNvSpPr txBox="1"/>
          <p:nvPr/>
        </p:nvSpPr>
        <p:spPr>
          <a:xfrm>
            <a:off x="3324224" y="3699960"/>
            <a:ext cx="5819775" cy="553996"/>
          </a:xfrm>
          <a:prstGeom prst="rect">
            <a:avLst/>
          </a:prstGeom>
          <a:noFill/>
        </p:spPr>
        <p:txBody>
          <a:bodyPr wrap="square" lIns="91438" tIns="45719" rIns="91438" bIns="45719"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东北师范大学附属中学朝阳学校   柴晓丽</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
        <p:nvSpPr>
          <p:cNvPr id="3" name="文本框 2"/>
          <p:cNvSpPr txBox="1"/>
          <p:nvPr/>
        </p:nvSpPr>
        <p:spPr>
          <a:xfrm>
            <a:off x="4066699" y="1194409"/>
            <a:ext cx="4406265" cy="460375"/>
          </a:xfrm>
          <a:prstGeom prst="rect">
            <a:avLst/>
          </a:prstGeom>
          <a:noFill/>
        </p:spPr>
        <p:txBody>
          <a:bodyPr wrap="square" rtlCol="0">
            <a:spAutoFit/>
          </a:bodyPr>
          <a:lstStyle/>
          <a:p>
            <a:pPr algn="ct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高三英语总复习</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13297" y="1549113"/>
            <a:ext cx="8238817" cy="3781677"/>
          </a:xfrm>
          <a:noFill/>
          <a:ln>
            <a:solidFill>
              <a:schemeClr val="accent4">
                <a:lumMod val="40000"/>
                <a:lumOff val="60000"/>
              </a:schemeClr>
            </a:solidFill>
          </a:ln>
        </p:spPr>
        <p:txBody>
          <a:bodyPr/>
          <a:lstStyle/>
          <a:p>
            <a:pPr>
              <a:lnSpc>
                <a:spcPct val="100000"/>
              </a:lnSpc>
              <a:buNone/>
            </a:pPr>
            <a:endParaRPr lang="en-US" sz="1800" dirty="0" smtClean="0">
              <a:solidFill>
                <a:srgbClr val="FF0000"/>
              </a:solidFill>
              <a:latin typeface="Times New Roman" panose="02020603050405020304" pitchFamily="18" charset="0"/>
              <a:cs typeface="Times New Roman" panose="02020603050405020304" pitchFamily="18" charset="0"/>
            </a:endParaRPr>
          </a:p>
          <a:p>
            <a:endParaRPr lang="zh-CN" altLang="en-US" dirty="0"/>
          </a:p>
        </p:txBody>
      </p:sp>
      <p:graphicFrame>
        <p:nvGraphicFramePr>
          <p:cNvPr id="5" name="表格 4"/>
          <p:cNvGraphicFramePr>
            <a:graphicFrameLocks noGrp="1"/>
          </p:cNvGraphicFramePr>
          <p:nvPr/>
        </p:nvGraphicFramePr>
        <p:xfrm>
          <a:off x="835296" y="2647400"/>
          <a:ext cx="7254240" cy="1953623"/>
        </p:xfrm>
        <a:graphic>
          <a:graphicData uri="http://schemas.openxmlformats.org/drawingml/2006/table">
            <a:tbl>
              <a:tblPr firstRow="1" bandRow="1">
                <a:tableStyleId>{5C22544A-7EE6-4342-B048-85BDC9FD1C3A}</a:tableStyleId>
              </a:tblPr>
              <a:tblGrid>
                <a:gridCol w="4195369"/>
                <a:gridCol w="3058871"/>
              </a:tblGrid>
              <a:tr h="329833">
                <a:tc>
                  <a:txBody>
                    <a:bodyPr/>
                    <a:lstStyle/>
                    <a:p>
                      <a:r>
                        <a:rPr lang="zh-CN" altLang="en-US" sz="1200" dirty="0" smtClean="0"/>
                        <a:t>原文概述</a:t>
                      </a:r>
                      <a:endParaRPr lang="zh-CN" altLang="en-US" sz="1200" dirty="0"/>
                    </a:p>
                  </a:txBody>
                  <a:tcPr/>
                </a:tc>
                <a:tc>
                  <a:txBody>
                    <a:bodyPr/>
                    <a:lstStyle/>
                    <a:p>
                      <a:r>
                        <a:rPr lang="zh-CN" altLang="en-US" sz="1200" dirty="0" smtClean="0"/>
                        <a:t>解题技巧</a:t>
                      </a:r>
                      <a:endParaRPr lang="zh-CN" altLang="en-US" sz="1200" dirty="0"/>
                    </a:p>
                  </a:txBody>
                  <a:tcPr/>
                </a:tc>
              </a:tr>
              <a:tr h="915227">
                <a:tc>
                  <a:txBody>
                    <a:bodyPr/>
                    <a:lstStyle/>
                    <a:p>
                      <a:r>
                        <a:rPr lang="en-US" altLang="zh-CN" sz="1200" dirty="0" smtClean="0"/>
                        <a:t>Zack</a:t>
                      </a:r>
                      <a:r>
                        <a:rPr lang="zh-CN" altLang="en-US" sz="1200" dirty="0" smtClean="0"/>
                        <a:t>打开钱包，发现里面有</a:t>
                      </a:r>
                      <a:r>
                        <a:rPr lang="en-US" altLang="zh-CN" sz="1200" dirty="0" smtClean="0"/>
                        <a:t>20</a:t>
                      </a:r>
                      <a:r>
                        <a:rPr lang="zh-CN" altLang="en-US" sz="1200" dirty="0" smtClean="0"/>
                        <a:t>美元。非常激动，准备要去购物了。</a:t>
                      </a:r>
                      <a:endParaRPr lang="zh-CN" altLang="en-US" sz="1200" dirty="0"/>
                    </a:p>
                  </a:txBody>
                  <a:tcPr/>
                </a:tc>
                <a:tc>
                  <a:txBody>
                    <a:bodyPr/>
                    <a:lstStyle/>
                    <a:p>
                      <a:r>
                        <a:rPr lang="zh-CN" altLang="en-US" sz="1200" dirty="0" smtClean="0"/>
                        <a:t>这里同样需要关注故事和情感双线，前文提到</a:t>
                      </a:r>
                      <a:r>
                        <a:rPr lang="en-US" altLang="zh-CN" sz="1200" dirty="0" smtClean="0"/>
                        <a:t>Zack</a:t>
                      </a:r>
                      <a:r>
                        <a:rPr lang="zh-CN" altLang="en-US" sz="1200" dirty="0" smtClean="0"/>
                        <a:t>的父母都不认识写信人，有些</a:t>
                      </a:r>
                      <a:r>
                        <a:rPr lang="en-US" altLang="zh-CN" sz="1200" dirty="0" smtClean="0"/>
                        <a:t>concerned</a:t>
                      </a:r>
                      <a:r>
                        <a:rPr lang="zh-CN" altLang="en-US" sz="1200" dirty="0" smtClean="0"/>
                        <a:t>，这里看到里面有钱就更加不安了</a:t>
                      </a:r>
                      <a:r>
                        <a:rPr lang="en-US" altLang="zh-CN" sz="1200" dirty="0" smtClean="0"/>
                        <a:t>unease</a:t>
                      </a:r>
                      <a:r>
                        <a:rPr lang="zh-CN" altLang="en-US" sz="1200" dirty="0" smtClean="0"/>
                        <a:t>。</a:t>
                      </a:r>
                      <a:endParaRPr lang="zh-CN" altLang="en-US" sz="1200" dirty="0"/>
                    </a:p>
                  </a:txBody>
                  <a:tcPr/>
                </a:tc>
              </a:tr>
              <a:tr h="708563">
                <a:tc>
                  <a:txBody>
                    <a:bodyPr/>
                    <a:lstStyle/>
                    <a:p>
                      <a:r>
                        <a:rPr lang="zh-CN" altLang="en-US" sz="1200" dirty="0" smtClean="0"/>
                        <a:t>作者想陌生人为什么要给自己儿子钱，脑海里闪现出很多场景，因此想要去查明真相。</a:t>
                      </a:r>
                      <a:endParaRPr lang="zh-CN" altLang="en-US" sz="1200" dirty="0"/>
                    </a:p>
                  </a:txBody>
                  <a:tcPr/>
                </a:tc>
                <a:tc>
                  <a:txBody>
                    <a:bodyPr/>
                    <a:lstStyle/>
                    <a:p>
                      <a:r>
                        <a:rPr lang="zh-CN" altLang="en-US" sz="1200" dirty="0" smtClean="0"/>
                        <a:t>作者之前先是</a:t>
                      </a:r>
                      <a:r>
                        <a:rPr lang="en-US" altLang="zh-CN" sz="1200" dirty="0" smtClean="0"/>
                        <a:t>concerned</a:t>
                      </a:r>
                      <a:r>
                        <a:rPr lang="zh-CN" altLang="en-US" sz="1200" dirty="0" smtClean="0"/>
                        <a:t>，到</a:t>
                      </a:r>
                      <a:r>
                        <a:rPr lang="en-US" altLang="zh-CN" sz="1200" dirty="0" smtClean="0"/>
                        <a:t>unease</a:t>
                      </a:r>
                      <a:r>
                        <a:rPr lang="zh-CN" altLang="en-US" sz="1200" dirty="0" smtClean="0"/>
                        <a:t>，现在去做一些调查来获得内心的平静</a:t>
                      </a:r>
                      <a:r>
                        <a:rPr lang="en-US" altLang="zh-CN" sz="1200" dirty="0" smtClean="0"/>
                        <a:t>peace</a:t>
                      </a:r>
                      <a:r>
                        <a:rPr lang="zh-CN" altLang="en-US" sz="1200" dirty="0" smtClean="0"/>
                        <a:t>是很自然的了。</a:t>
                      </a:r>
                      <a:endParaRPr lang="zh-CN" altLang="en-US" sz="1200" dirty="0"/>
                    </a:p>
                  </a:txBody>
                  <a:tcPr/>
                </a:tc>
              </a:tr>
            </a:tbl>
          </a:graphicData>
        </a:graphic>
      </p:graphicFrame>
      <p:sp>
        <p:nvSpPr>
          <p:cNvPr id="6" name="文本框 13"/>
          <p:cNvSpPr txBox="1">
            <a:spLocks noGrp="1"/>
          </p:cNvSpPr>
          <p:nvPr>
            <p:ph type="title"/>
          </p:nvPr>
        </p:nvSpPr>
        <p:spPr>
          <a:xfrm>
            <a:off x="1057598" y="324057"/>
            <a:ext cx="4929545" cy="427040"/>
          </a:xfrm>
          <a:prstGeom prst="rect">
            <a:avLst/>
          </a:prstGeom>
          <a:noFill/>
          <a:ln w="19050">
            <a:solidFill>
              <a:srgbClr val="FF0000"/>
            </a:solidFill>
          </a:ln>
        </p:spPr>
        <p:txBody>
          <a:bodyPr wrap="square" rtlCol="0">
            <a:spAutoFit/>
          </a:bodyPr>
          <a:lstStyle/>
          <a:p>
            <a:r>
              <a:rPr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五</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、完形试题</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8" name="下箭头标注 7"/>
          <p:cNvSpPr/>
          <p:nvPr/>
        </p:nvSpPr>
        <p:spPr>
          <a:xfrm>
            <a:off x="7008586" y="200385"/>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关注双线</a:t>
            </a:r>
            <a:endParaRPr lang="zh-CN" altLang="en-US" dirty="0"/>
          </a:p>
        </p:txBody>
      </p:sp>
      <p:sp>
        <p:nvSpPr>
          <p:cNvPr id="10" name="文本框 8"/>
          <p:cNvSpPr txBox="1"/>
          <p:nvPr/>
        </p:nvSpPr>
        <p:spPr>
          <a:xfrm>
            <a:off x="611238" y="973272"/>
            <a:ext cx="8315053" cy="1631216"/>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latin typeface="Times New Roman" panose="02020603050405020304" pitchFamily="18" charset="0"/>
                <a:cs typeface="Times New Roman" panose="02020603050405020304" pitchFamily="18" charset="0"/>
              </a:rPr>
              <a:t>Zack opened it to </a:t>
            </a:r>
            <a:r>
              <a:rPr lang="en-US" sz="1400" u="sng" dirty="0" smtClean="0">
                <a:latin typeface="Times New Roman" panose="02020603050405020304" pitchFamily="18" charset="0"/>
                <a:cs typeface="Times New Roman" panose="02020603050405020304" pitchFamily="18" charset="0"/>
              </a:rPr>
              <a:t>  17 </a:t>
            </a:r>
            <a:r>
              <a:rPr lang="en-US" altLang="zh-CN" sz="1400" u="sng" dirty="0" smtClean="0">
                <a:latin typeface="Times New Roman" panose="02020603050405020304" pitchFamily="18" charset="0"/>
                <a:cs typeface="Times New Roman" panose="02020603050405020304" pitchFamily="18" charset="0"/>
              </a:rPr>
              <a:t>find</a:t>
            </a:r>
            <a:r>
              <a:rPr lang="en-US" sz="1400" u="sng"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$20 in a birthday card that said “Happy Birthday, Zac</a:t>
            </a:r>
            <a:r>
              <a:rPr lang="en-US" sz="1400" b="1" dirty="0" smtClean="0">
                <a:latin typeface="Times New Roman" panose="02020603050405020304" pitchFamily="18" charset="0"/>
                <a:cs typeface="Times New Roman" panose="02020603050405020304" pitchFamily="18" charset="0"/>
              </a:rPr>
              <a:t>h</a:t>
            </a:r>
            <a:r>
              <a:rPr lang="en-US" sz="1400" dirty="0" smtClean="0">
                <a:latin typeface="Times New Roman" panose="02020603050405020304" pitchFamily="18" charset="0"/>
                <a:cs typeface="Times New Roman" panose="02020603050405020304" pitchFamily="18" charset="0"/>
              </a:rPr>
              <a:t>ary!” He was </a:t>
            </a:r>
            <a:r>
              <a:rPr lang="en-US" sz="1400" u="sng" dirty="0" smtClean="0">
                <a:latin typeface="Times New Roman" panose="02020603050405020304" pitchFamily="18" charset="0"/>
                <a:cs typeface="Times New Roman" panose="02020603050405020304" pitchFamily="18" charset="0"/>
              </a:rPr>
              <a:t>  18 </a:t>
            </a:r>
            <a:r>
              <a:rPr lang="en-US" altLang="zh-CN" sz="1400" u="sng" dirty="0" smtClean="0">
                <a:latin typeface="Times New Roman" panose="02020603050405020304" pitchFamily="18" charset="0"/>
                <a:cs typeface="Times New Roman" panose="02020603050405020304" pitchFamily="18" charset="0"/>
              </a:rPr>
              <a:t>excited</a:t>
            </a:r>
            <a:r>
              <a:rPr lang="en-US" sz="1400" u="sng"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and was ready to go shopping!!</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However, the </a:t>
            </a:r>
            <a:r>
              <a:rPr lang="en-US" sz="1400" u="sng" dirty="0" smtClean="0">
                <a:solidFill>
                  <a:srgbClr val="FF0000"/>
                </a:solidFill>
                <a:latin typeface="Times New Roman" panose="02020603050405020304" pitchFamily="18" charset="0"/>
                <a:cs typeface="Times New Roman" panose="02020603050405020304" pitchFamily="18" charset="0"/>
              </a:rPr>
              <a:t>  19  </a:t>
            </a:r>
            <a:r>
              <a:rPr lang="en-US" sz="1400" dirty="0" smtClean="0">
                <a:solidFill>
                  <a:srgbClr val="FF0000"/>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increased for Glenda.</a:t>
            </a:r>
            <a:endParaRPr lang="en-US" sz="1400" dirty="0" smtClean="0">
              <a:latin typeface="Times New Roman" panose="02020603050405020304" pitchFamily="18" charset="0"/>
              <a:cs typeface="Times New Roman" panose="02020603050405020304" pitchFamily="18" charset="0"/>
            </a:endParaRPr>
          </a:p>
          <a:p>
            <a:r>
              <a:rPr lang="en-US" sz="1600" dirty="0" smtClean="0">
                <a:solidFill>
                  <a:schemeClr val="tx1"/>
                </a:solidFill>
                <a:latin typeface="Times New Roman" panose="02020603050405020304" pitchFamily="18" charset="0"/>
                <a:cs typeface="Times New Roman" panose="02020603050405020304" pitchFamily="18" charset="0"/>
              </a:rPr>
              <a:t>19. </a:t>
            </a:r>
            <a:r>
              <a:rPr lang="en-US" sz="1600" dirty="0" smtClean="0">
                <a:solidFill>
                  <a:srgbClr val="FF0000"/>
                </a:solidFill>
                <a:latin typeface="Times New Roman" panose="02020603050405020304" pitchFamily="18" charset="0"/>
                <a:cs typeface="Times New Roman" panose="02020603050405020304" pitchFamily="18" charset="0"/>
              </a:rPr>
              <a:t>A. unease</a:t>
            </a:r>
            <a:r>
              <a:rPr lang="en-US" sz="1600" dirty="0" smtClean="0">
                <a:solidFill>
                  <a:schemeClr val="tx1"/>
                </a:solidFill>
                <a:latin typeface="Times New Roman" panose="02020603050405020304" pitchFamily="18" charset="0"/>
                <a:cs typeface="Times New Roman" panose="02020603050405020304" pitchFamily="18" charset="0"/>
              </a:rPr>
              <a:t>	B. anger		C. regret		D. sadness</a:t>
            </a:r>
            <a:endParaRPr lang="en-US" sz="1600" dirty="0" smtClean="0">
              <a:solidFill>
                <a:schemeClr val="tx1"/>
              </a:solidFill>
              <a:latin typeface="Times New Roman" panose="02020603050405020304" pitchFamily="18" charset="0"/>
              <a:cs typeface="Times New Roman" panose="02020603050405020304" pitchFamily="18" charset="0"/>
            </a:endParaRPr>
          </a:p>
          <a:p>
            <a:r>
              <a:rPr lang="en-GB" sz="1400" dirty="0" smtClean="0">
                <a:latin typeface="Times New Roman" panose="02020603050405020304" pitchFamily="18" charset="0"/>
                <a:cs typeface="Times New Roman" panose="02020603050405020304" pitchFamily="18" charset="0"/>
              </a:rPr>
              <a:t>They knew they would have to make some inquiries not only to give them  </a:t>
            </a:r>
            <a:r>
              <a:rPr lang="en-GB" sz="1400" u="sng" dirty="0" smtClean="0">
                <a:latin typeface="Times New Roman" panose="02020603050405020304" pitchFamily="18" charset="0"/>
                <a:cs typeface="Times New Roman" panose="02020603050405020304" pitchFamily="18" charset="0"/>
              </a:rPr>
              <a:t> 23  </a:t>
            </a:r>
            <a:r>
              <a:rPr lang="en-GB" sz="1400" dirty="0" smtClean="0">
                <a:latin typeface="Times New Roman" panose="02020603050405020304" pitchFamily="18" charset="0"/>
                <a:cs typeface="Times New Roman" panose="02020603050405020304" pitchFamily="18" charset="0"/>
              </a:rPr>
              <a:t>, but also to protect their son. </a:t>
            </a:r>
            <a:r>
              <a:rPr lang="zh-CN" altLang="en-US" sz="1400" dirty="0" smtClean="0">
                <a:ln>
                  <a:solidFill>
                    <a:schemeClr val="tx1"/>
                  </a:solidFill>
                </a:ln>
                <a:latin typeface="宋体" panose="02010600030101010101" pitchFamily="2" charset="-122"/>
                <a:ea typeface="宋体" panose="02010600030101010101" pitchFamily="2" charset="-122"/>
                <a:cs typeface="Times New Roman" panose="02020603050405020304" pitchFamily="18" charset="0"/>
              </a:rPr>
              <a:t>（</a:t>
            </a:r>
            <a:r>
              <a:rPr lang="en-US" altLang="zh-CN" sz="1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en-US" altLang="zh-CN" sz="1400" dirty="0" smtClean="0">
                <a:solidFill>
                  <a:schemeClr val="tx1"/>
                </a:solidFill>
              </a:rPr>
              <a:t>2019</a:t>
            </a:r>
            <a:r>
              <a:rPr lang="zh-CN" altLang="en-US" sz="1400" dirty="0" smtClean="0">
                <a:solidFill>
                  <a:schemeClr val="tx1"/>
                </a:solidFill>
              </a:rPr>
              <a:t>东城二模</a:t>
            </a:r>
            <a:r>
              <a:rPr lang="zh-CN" altLang="en-US" sz="1400" dirty="0" smtClean="0">
                <a:ln>
                  <a:solidFill>
                    <a:schemeClr val="tx1"/>
                  </a:solidFill>
                </a:ln>
                <a:latin typeface="宋体" panose="02010600030101010101" pitchFamily="2" charset="-122"/>
                <a:ea typeface="宋体" panose="02010600030101010101" pitchFamily="2" charset="-122"/>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r>
              <a:rPr lang="en-GB" sz="1400" dirty="0" smtClean="0">
                <a:latin typeface="Times New Roman" panose="02020603050405020304" pitchFamily="18" charset="0"/>
                <a:cs typeface="Times New Roman" panose="02020603050405020304" pitchFamily="18" charset="0"/>
              </a:rPr>
              <a:t>23. A. faith		</a:t>
            </a:r>
            <a:r>
              <a:rPr lang="en-GB" sz="1400" dirty="0" smtClean="0">
                <a:solidFill>
                  <a:srgbClr val="FF0000"/>
                </a:solidFill>
                <a:latin typeface="Times New Roman" panose="02020603050405020304" pitchFamily="18" charset="0"/>
                <a:cs typeface="Times New Roman" panose="02020603050405020304" pitchFamily="18" charset="0"/>
              </a:rPr>
              <a:t>B. peace</a:t>
            </a:r>
            <a:r>
              <a:rPr lang="en-GB" sz="1400" dirty="0" smtClean="0">
                <a:latin typeface="Times New Roman" panose="02020603050405020304" pitchFamily="18" charset="0"/>
                <a:cs typeface="Times New Roman" panose="02020603050405020304" pitchFamily="18" charset="0"/>
              </a:rPr>
              <a:t>		C. satisfaction	D. confidence</a:t>
            </a:r>
            <a:endParaRPr lang="en-US" sz="1400" dirty="0" smtClean="0">
              <a:latin typeface="Times New Roman" panose="02020603050405020304" pitchFamily="18" charset="0"/>
              <a:cs typeface="Times New Roman" panose="02020603050405020304" pitchFamily="18" charset="0"/>
            </a:endParaRPr>
          </a:p>
        </p:txBody>
      </p:sp>
      <p:pic>
        <p:nvPicPr>
          <p:cNvPr id="7" name="内容占位符 7"/>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86995" y="92795"/>
            <a:ext cx="991553" cy="941070"/>
          </a:xfrm>
          <a:prstGeom prst="rect">
            <a:avLst/>
          </a:prstGeom>
        </p:spPr>
      </p:pic>
      <p:pic>
        <p:nvPicPr>
          <p:cNvPr id="11" name="内容占位符 12"/>
          <p:cNvPicPr>
            <a:picLocks noChangeAspect="1"/>
          </p:cNvPicPr>
          <p:nvPr/>
        </p:nvPicPr>
        <p:blipFill>
          <a:blip r:embed="rId2"/>
          <a:stretch>
            <a:fillRect/>
          </a:stretch>
        </p:blipFill>
        <p:spPr>
          <a:xfrm>
            <a:off x="6187916" y="4667159"/>
            <a:ext cx="2677954" cy="333375"/>
          </a:xfrm>
          <a:prstGeom prst="rect">
            <a:avLst/>
          </a:prstGeom>
          <a:effectLst>
            <a:outerShdw blurRad="50800" dist="38100" dir="2700000" algn="tl" rotWithShape="0">
              <a:prstClr val="black">
                <a:alpha val="40000"/>
              </a:prstClr>
            </a:outerShdw>
          </a:effectLst>
        </p:spPr>
      </p:pic>
      <p:sp>
        <p:nvSpPr>
          <p:cNvPr id="12" name="文本框 1"/>
          <p:cNvSpPr txBox="1"/>
          <p:nvPr/>
        </p:nvSpPr>
        <p:spPr>
          <a:xfrm>
            <a:off x="4059555" y="4667160"/>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a:buNone/>
            </a:pPr>
            <a:endParaRPr lang="en-US" altLang="zh-CN" dirty="0" smtClean="0"/>
          </a:p>
        </p:txBody>
      </p:sp>
      <p:sp>
        <p:nvSpPr>
          <p:cNvPr id="4" name="文本框 13"/>
          <p:cNvSpPr txBox="1">
            <a:spLocks noGrp="1"/>
          </p:cNvSpPr>
          <p:nvPr>
            <p:ph type="title"/>
          </p:nvPr>
        </p:nvSpPr>
        <p:spPr>
          <a:xfrm>
            <a:off x="1199098" y="324057"/>
            <a:ext cx="5103731" cy="427040"/>
          </a:xfrm>
          <a:prstGeom prst="rect">
            <a:avLst/>
          </a:prstGeom>
          <a:noFill/>
          <a:ln w="19050">
            <a:solidFill>
              <a:srgbClr val="FF0000"/>
            </a:solidFill>
          </a:ln>
        </p:spPr>
        <p:txBody>
          <a:bodyPr wrap="square" rtlCol="0">
            <a:spAutoFit/>
          </a:bodyPr>
          <a:lstStyle/>
          <a:p>
            <a:r>
              <a:rPr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五</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a:t>
            </a:r>
            <a:r>
              <a:rPr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完形填空</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试题</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5" name="内容占位符 7"/>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sp>
        <p:nvSpPr>
          <p:cNvPr id="6" name="文本框 8"/>
          <p:cNvSpPr txBox="1"/>
          <p:nvPr/>
        </p:nvSpPr>
        <p:spPr>
          <a:xfrm>
            <a:off x="555173" y="1365160"/>
            <a:ext cx="8066314" cy="1815882"/>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smtClean="0"/>
              <a:t>It was a(n)__14__ offer, because Michael thought John would refuse. __</a:t>
            </a:r>
            <a:r>
              <a:rPr lang="en-US" sz="1600" u="sng" dirty="0" smtClean="0"/>
              <a:t>15_</a:t>
            </a:r>
            <a:r>
              <a:rPr lang="en-US" altLang="zh-CN" sz="1600" u="sng" dirty="0" smtClean="0"/>
              <a:t>Surprisingly</a:t>
            </a:r>
            <a:r>
              <a:rPr lang="en-US" sz="1600" dirty="0" smtClean="0"/>
              <a:t>_, John said, “Are you going to wash me?”Michael knew that he was looking at a__16__of his promise.</a:t>
            </a:r>
            <a:r>
              <a:rPr lang="zh-CN" altLang="en-US" sz="1600" dirty="0" smtClean="0">
                <a:solidFill>
                  <a:schemeClr val="tx1"/>
                </a:solidFill>
              </a:rPr>
              <a:t>（朝阳二模）</a:t>
            </a:r>
            <a:endParaRPr lang="en-US" sz="1600" dirty="0" smtClean="0">
              <a:solidFill>
                <a:schemeClr val="tx1"/>
              </a:solidFill>
            </a:endParaRPr>
          </a:p>
          <a:p>
            <a:r>
              <a:rPr lang="en-US" sz="1600" dirty="0" smtClean="0">
                <a:solidFill>
                  <a:schemeClr val="tx1"/>
                </a:solidFill>
              </a:rPr>
              <a:t>14. A. silly	</a:t>
            </a:r>
            <a:r>
              <a:rPr lang="en-US" sz="1600" dirty="0" smtClean="0">
                <a:solidFill>
                  <a:srgbClr val="FF0000"/>
                </a:solidFill>
              </a:rPr>
              <a:t>B. empty</a:t>
            </a:r>
            <a:r>
              <a:rPr lang="en-US" sz="1600" dirty="0" smtClean="0">
                <a:solidFill>
                  <a:schemeClr val="tx1"/>
                </a:solidFill>
              </a:rPr>
              <a:t>		C. crazy 		D. free</a:t>
            </a:r>
            <a:endParaRPr lang="zh-CN" altLang="en-US" sz="1600" dirty="0" smtClean="0">
              <a:solidFill>
                <a:schemeClr val="tx1"/>
              </a:solidFill>
            </a:endParaRPr>
          </a:p>
          <a:p>
            <a:r>
              <a:rPr lang="en-US" sz="1600" dirty="0" smtClean="0"/>
              <a:t>15. A. Fortunately	B. Disappointedly 	C. Surprisingly  	D. Thankfully</a:t>
            </a:r>
            <a:endParaRPr lang="zh-CN" altLang="en-US" sz="1600" dirty="0" smtClean="0"/>
          </a:p>
          <a:p>
            <a:r>
              <a:rPr lang="en-US" sz="1600" dirty="0" smtClean="0">
                <a:solidFill>
                  <a:schemeClr val="tx1"/>
                </a:solidFill>
              </a:rPr>
              <a:t>16. </a:t>
            </a:r>
            <a:r>
              <a:rPr lang="en-US" sz="1600" dirty="0" smtClean="0">
                <a:solidFill>
                  <a:srgbClr val="FF0000"/>
                </a:solidFill>
              </a:rPr>
              <a:t>A. test  </a:t>
            </a:r>
            <a:r>
              <a:rPr lang="en-US" sz="1600" dirty="0" smtClean="0">
                <a:solidFill>
                  <a:schemeClr val="tx1"/>
                </a:solidFill>
              </a:rPr>
              <a:t>	B. gift  		C. trick   		D. view</a:t>
            </a:r>
            <a:endParaRPr lang="zh-CN" altLang="en-US" sz="1600" dirty="0" smtClean="0">
              <a:solidFill>
                <a:schemeClr val="tx1"/>
              </a:solidFill>
            </a:endParaRPr>
          </a:p>
          <a:p>
            <a:endParaRPr sz="1600" dirty="0">
              <a:latin typeface="Times New Roman" panose="02020603050405020304" pitchFamily="18" charset="0"/>
              <a:cs typeface="Times New Roman" panose="02020603050405020304" pitchFamily="18" charset="0"/>
            </a:endParaRPr>
          </a:p>
        </p:txBody>
      </p:sp>
      <p:sp>
        <p:nvSpPr>
          <p:cNvPr id="7" name="下箭头标注 6"/>
          <p:cNvSpPr/>
          <p:nvPr/>
        </p:nvSpPr>
        <p:spPr>
          <a:xfrm>
            <a:off x="7021287" y="731293"/>
            <a:ext cx="1600200"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上下文情境</a:t>
            </a:r>
            <a:endParaRPr lang="zh-CN" altLang="en-US" dirty="0"/>
          </a:p>
        </p:txBody>
      </p:sp>
      <p:sp>
        <p:nvSpPr>
          <p:cNvPr id="8" name="文本框 9"/>
          <p:cNvSpPr txBox="1"/>
          <p:nvPr/>
        </p:nvSpPr>
        <p:spPr>
          <a:xfrm>
            <a:off x="533400" y="3323227"/>
            <a:ext cx="9032240" cy="954107"/>
          </a:xfrm>
          <a:prstGeom prst="rect">
            <a:avLst/>
          </a:prstGeom>
          <a:noFill/>
        </p:spPr>
        <p:txBody>
          <a:bodyPr wrap="square" rtlCol="0">
            <a:spAutoFit/>
          </a:bodyPr>
          <a:lstStyle/>
          <a:p>
            <a:r>
              <a:rPr lang="zh-CN" altLang="en-US" sz="1400" dirty="0"/>
              <a:t>解析</a:t>
            </a:r>
            <a:r>
              <a:rPr lang="zh-CN" altLang="en-US" sz="1400" dirty="0" smtClean="0"/>
              <a:t>：</a:t>
            </a:r>
            <a:r>
              <a:rPr lang="en-US" altLang="zh-CN" sz="1400" dirty="0" smtClean="0"/>
              <a:t>14</a:t>
            </a:r>
            <a:r>
              <a:rPr lang="zh-CN" altLang="en-US" sz="1400" dirty="0" smtClean="0"/>
              <a:t>题考察形容词辨析。根据下文</a:t>
            </a:r>
            <a:r>
              <a:rPr lang="en-US" altLang="zh-CN" sz="1400" dirty="0" err="1" smtClean="0"/>
              <a:t>Michale</a:t>
            </a:r>
            <a:r>
              <a:rPr lang="zh-CN" altLang="en-US" sz="1400" dirty="0" smtClean="0"/>
              <a:t>认为</a:t>
            </a:r>
            <a:r>
              <a:rPr lang="en-US" altLang="zh-CN" sz="1400" dirty="0" smtClean="0"/>
              <a:t>John</a:t>
            </a:r>
            <a:r>
              <a:rPr lang="zh-CN" altLang="en-US" sz="1400" dirty="0" smtClean="0"/>
              <a:t>会拒绝他，还问他是否想要清洗一下，可知这是一个</a:t>
            </a:r>
            <a:endParaRPr lang="en-US" altLang="zh-CN" sz="1400" dirty="0" smtClean="0"/>
          </a:p>
          <a:p>
            <a:r>
              <a:rPr lang="zh-CN" altLang="en-US" sz="1400" dirty="0" smtClean="0"/>
              <a:t>空头支票</a:t>
            </a:r>
            <a:r>
              <a:rPr lang="en-US" altLang="zh-CN" sz="1400" dirty="0" smtClean="0"/>
              <a:t>empty offer</a:t>
            </a:r>
            <a:r>
              <a:rPr lang="zh-CN" altLang="en-US" sz="1400" dirty="0" smtClean="0"/>
              <a:t>。</a:t>
            </a:r>
            <a:endParaRPr lang="en-US" altLang="zh-CN" sz="1400" dirty="0" smtClean="0"/>
          </a:p>
          <a:p>
            <a:r>
              <a:rPr lang="en-US" altLang="zh-CN" sz="1400" dirty="0" smtClean="0"/>
              <a:t>16</a:t>
            </a:r>
            <a:r>
              <a:rPr lang="zh-CN" altLang="en-US" sz="1400" dirty="0" smtClean="0"/>
              <a:t>题考察名词辨析。根据上文</a:t>
            </a:r>
            <a:r>
              <a:rPr lang="en-US" altLang="zh-CN" sz="1400" dirty="0" smtClean="0"/>
              <a:t>Michael</a:t>
            </a:r>
            <a:r>
              <a:rPr lang="zh-CN" altLang="en-US" sz="1400" dirty="0" smtClean="0"/>
              <a:t>提出了一个</a:t>
            </a:r>
            <a:r>
              <a:rPr lang="en-US" altLang="zh-CN" sz="1400" dirty="0" smtClean="0"/>
              <a:t>empty offer</a:t>
            </a:r>
            <a:r>
              <a:rPr lang="zh-CN" altLang="en-US" sz="1400" dirty="0" smtClean="0"/>
              <a:t>，</a:t>
            </a:r>
            <a:r>
              <a:rPr lang="en-US" altLang="zh-CN" sz="1400" dirty="0" smtClean="0"/>
              <a:t>John</a:t>
            </a:r>
            <a:r>
              <a:rPr lang="zh-CN" altLang="en-US" sz="1400" dirty="0" smtClean="0"/>
              <a:t>回答道，你要给我清洗吗，可知，</a:t>
            </a:r>
            <a:r>
              <a:rPr lang="en-US" altLang="zh-CN" sz="1400" dirty="0" smtClean="0"/>
              <a:t>John</a:t>
            </a:r>
            <a:endParaRPr lang="en-US" altLang="zh-CN" sz="1400" dirty="0" smtClean="0"/>
          </a:p>
          <a:p>
            <a:r>
              <a:rPr lang="zh-CN" altLang="en-US" sz="1400" dirty="0" smtClean="0"/>
              <a:t>是在测试他的承诺是否真诚。</a:t>
            </a:r>
            <a:endParaRPr lang="zh-CN" altLang="en-US" sz="1400" dirty="0"/>
          </a:p>
        </p:txBody>
      </p:sp>
      <p:pic>
        <p:nvPicPr>
          <p:cNvPr id="9"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10"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93345" y="-18422"/>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文本框 5"/>
          <p:cNvSpPr txBox="1"/>
          <p:nvPr/>
        </p:nvSpPr>
        <p:spPr>
          <a:xfrm>
            <a:off x="0" y="995045"/>
            <a:ext cx="9109710" cy="1077218"/>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smtClean="0"/>
              <a:t>He told me the truth that blind men can also find the beauty in life __30__ they cannot enjoy the sights of the world. </a:t>
            </a:r>
            <a:r>
              <a:rPr lang="zh-CN" altLang="en-US" sz="1600" dirty="0" smtClean="0">
                <a:solidFill>
                  <a:schemeClr val="tx1"/>
                </a:solidFill>
              </a:rPr>
              <a:t>（朝阳一模）</a:t>
            </a:r>
            <a:endParaRPr lang="en-US" altLang="zh-CN" sz="1600" dirty="0" smtClean="0">
              <a:solidFill>
                <a:schemeClr val="tx1"/>
              </a:solidFill>
            </a:endParaRPr>
          </a:p>
          <a:p>
            <a:r>
              <a:rPr lang="en-US" sz="1600" dirty="0" smtClean="0"/>
              <a:t>30. A. unless	B. because  	C. once		</a:t>
            </a:r>
            <a:r>
              <a:rPr lang="en-US" sz="1600" dirty="0" smtClean="0">
                <a:solidFill>
                  <a:srgbClr val="FF0000"/>
                </a:solidFill>
              </a:rPr>
              <a:t>D. although</a:t>
            </a:r>
            <a:endParaRPr lang="zh-CN" altLang="en-US" sz="1600" dirty="0" smtClean="0">
              <a:solidFill>
                <a:srgbClr val="FF0000"/>
              </a:solidFill>
            </a:endParaRPr>
          </a:p>
          <a:p>
            <a:endParaRPr sz="16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0" y="2260102"/>
            <a:ext cx="9144000" cy="523220"/>
          </a:xfrm>
          <a:prstGeom prst="rect">
            <a:avLst/>
          </a:prstGeom>
          <a:noFill/>
        </p:spPr>
        <p:txBody>
          <a:bodyPr wrap="square" rtlCol="0">
            <a:spAutoFit/>
          </a:bodyPr>
          <a:lstStyle/>
          <a:p>
            <a:r>
              <a:rPr lang="zh-CN" altLang="en-US" sz="1400" dirty="0"/>
              <a:t>解析：本题</a:t>
            </a:r>
            <a:r>
              <a:rPr lang="zh-CN" altLang="en-US" sz="1400" dirty="0" smtClean="0"/>
              <a:t>考查连词辨析。他告诉我尽管盲人们无法享受世界上的风景，但他们也能找到生活里的美。根据句意可知上下文之间是转折关系，要用</a:t>
            </a:r>
            <a:r>
              <a:rPr lang="en-US" altLang="zh-CN" sz="1400" dirty="0" smtClean="0"/>
              <a:t>although</a:t>
            </a:r>
            <a:r>
              <a:rPr lang="zh-CN" altLang="en-US" sz="1400" dirty="0" smtClean="0"/>
              <a:t>引导让步状语从句。故</a:t>
            </a:r>
            <a:r>
              <a:rPr lang="en-US" altLang="zh-CN" sz="1400" dirty="0" smtClean="0"/>
              <a:t>D</a:t>
            </a:r>
            <a:r>
              <a:rPr lang="zh-CN" altLang="en-US" sz="1400" dirty="0" smtClean="0"/>
              <a:t>项正确。</a:t>
            </a:r>
            <a:endParaRPr lang="zh-CN" altLang="en-US" sz="1400" dirty="0"/>
          </a:p>
        </p:txBody>
      </p:sp>
      <p:sp>
        <p:nvSpPr>
          <p:cNvPr id="9" name="文本框 8"/>
          <p:cNvSpPr txBox="1"/>
          <p:nvPr/>
        </p:nvSpPr>
        <p:spPr>
          <a:xfrm>
            <a:off x="0" y="3246211"/>
            <a:ext cx="8998585" cy="830997"/>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indent="-342900">
              <a:buAutoNum type="arabicPlain" startAt="12"/>
            </a:pPr>
            <a:r>
              <a:rPr lang="en-GB" sz="1600" dirty="0" smtClean="0"/>
              <a:t>I went home from school that day exhausted, I had to stay up really late to finish them all.</a:t>
            </a:r>
            <a:endParaRPr lang="en-GB" sz="1600" dirty="0" smtClean="0"/>
          </a:p>
          <a:p>
            <a:pPr marL="342900" indent="-342900"/>
            <a:r>
              <a:rPr lang="en-GB" altLang="zh-CN" sz="1600" dirty="0" smtClean="0"/>
              <a:t>     </a:t>
            </a:r>
            <a:r>
              <a:rPr lang="zh-CN" altLang="en-US" sz="1600" dirty="0" smtClean="0">
                <a:solidFill>
                  <a:schemeClr val="tx1"/>
                </a:solidFill>
              </a:rPr>
              <a:t>（东城一模）</a:t>
            </a:r>
            <a:endParaRPr lang="en-GB" sz="1600" dirty="0" smtClean="0">
              <a:solidFill>
                <a:schemeClr val="tx1"/>
              </a:solidFill>
            </a:endParaRPr>
          </a:p>
          <a:p>
            <a:pPr marL="342900" indent="-342900"/>
            <a:r>
              <a:rPr lang="en-GB" sz="1600" dirty="0" smtClean="0"/>
              <a:t>12. A. If		B. Because	C. Until		</a:t>
            </a:r>
            <a:r>
              <a:rPr lang="en-GB" sz="1600" dirty="0" smtClean="0">
                <a:solidFill>
                  <a:srgbClr val="FF0000"/>
                </a:solidFill>
              </a:rPr>
              <a:t>D. Although</a:t>
            </a:r>
            <a:endParaRPr lang="zh-CN" altLang="en-US" sz="1600" dirty="0" smtClean="0">
              <a:solidFill>
                <a:srgbClr val="FF0000"/>
              </a:solidFill>
            </a:endParaRPr>
          </a:p>
        </p:txBody>
      </p:sp>
      <p:sp>
        <p:nvSpPr>
          <p:cNvPr id="10" name="文本框 9"/>
          <p:cNvSpPr txBox="1"/>
          <p:nvPr/>
        </p:nvSpPr>
        <p:spPr>
          <a:xfrm>
            <a:off x="299085" y="4243705"/>
            <a:ext cx="8844915" cy="523220"/>
          </a:xfrm>
          <a:prstGeom prst="rect">
            <a:avLst/>
          </a:prstGeom>
          <a:noFill/>
        </p:spPr>
        <p:txBody>
          <a:bodyPr wrap="square" rtlCol="0">
            <a:spAutoFit/>
          </a:bodyPr>
          <a:lstStyle/>
          <a:p>
            <a:r>
              <a:rPr lang="zh-CN" altLang="en-US" sz="1400" dirty="0" smtClean="0">
                <a:sym typeface="+mn-ea"/>
              </a:rPr>
              <a:t>解析</a:t>
            </a:r>
            <a:r>
              <a:rPr lang="zh-CN" altLang="en-US" sz="1400" dirty="0" smtClean="0">
                <a:latin typeface="Times New Roman" panose="02020603050405020304" pitchFamily="18" charset="0"/>
                <a:cs typeface="Times New Roman" panose="02020603050405020304" pitchFamily="18" charset="0"/>
                <a:sym typeface="+mn-ea"/>
              </a:rPr>
              <a:t>：考察连词辨析。尽管作者每天疲惫的从学校回到家，还是要熬夜到很晚。</a:t>
            </a:r>
            <a:r>
              <a:rPr lang="en-US" altLang="zh-CN" sz="1400" dirty="0" smtClean="0">
                <a:latin typeface="Times New Roman" panose="02020603050405020304" pitchFamily="18" charset="0"/>
                <a:cs typeface="Times New Roman" panose="02020603050405020304" pitchFamily="18" charset="0"/>
                <a:sym typeface="+mn-ea"/>
              </a:rPr>
              <a:t>Although</a:t>
            </a:r>
            <a:r>
              <a:rPr lang="zh-CN" altLang="en-US" sz="1400" dirty="0" smtClean="0">
                <a:latin typeface="Times New Roman" panose="02020603050405020304" pitchFamily="18" charset="0"/>
                <a:cs typeface="Times New Roman" panose="02020603050405020304" pitchFamily="18" charset="0"/>
                <a:sym typeface="+mn-ea"/>
              </a:rPr>
              <a:t>尽管，</a:t>
            </a:r>
            <a:r>
              <a:rPr lang="zh-CN" altLang="en-US" sz="1400" dirty="0" smtClean="0"/>
              <a:t>引导让步状语从句。</a:t>
            </a:r>
            <a:endParaRPr lang="zh-CN" altLang="en-US" sz="1400" dirty="0"/>
          </a:p>
        </p:txBody>
      </p:sp>
      <p:sp>
        <p:nvSpPr>
          <p:cNvPr id="11" name="下箭头标注 10"/>
          <p:cNvSpPr/>
          <p:nvPr/>
        </p:nvSpPr>
        <p:spPr>
          <a:xfrm>
            <a:off x="7577546" y="268742"/>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句间关系</a:t>
            </a:r>
            <a:endParaRPr lang="zh-CN" altLang="en-US" dirty="0"/>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五、完形填空试题</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解析典型例题</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9" name="文本框 8"/>
          <p:cNvSpPr txBox="1"/>
          <p:nvPr/>
        </p:nvSpPr>
        <p:spPr>
          <a:xfrm>
            <a:off x="0" y="1212760"/>
            <a:ext cx="8998585" cy="1323439"/>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smtClean="0"/>
              <a:t>Someone had been </a:t>
            </a:r>
            <a:r>
              <a:rPr lang="en-CA" sz="1600" u="sng" dirty="0" smtClean="0"/>
              <a:t>  11  </a:t>
            </a:r>
            <a:r>
              <a:rPr lang="en-US" sz="1600" dirty="0" smtClean="0"/>
              <a:t>  our garbage cans to the garage each garbage day, and Jim and I had wondered </a:t>
            </a:r>
            <a:r>
              <a:rPr lang="en-CA" sz="1600" u="sng" dirty="0" smtClean="0"/>
              <a:t>  12 </a:t>
            </a:r>
            <a:r>
              <a:rPr lang="en-US" altLang="zh-CN" sz="1600" u="sng" dirty="0" smtClean="0"/>
              <a:t>who</a:t>
            </a:r>
            <a:r>
              <a:rPr lang="en-CA" sz="1600" u="sng" dirty="0" smtClean="0"/>
              <a:t>  </a:t>
            </a:r>
            <a:r>
              <a:rPr lang="en-US" sz="1600" dirty="0" smtClean="0"/>
              <a:t>.</a:t>
            </a:r>
            <a:endParaRPr lang="en-US" sz="1600" dirty="0" smtClean="0"/>
          </a:p>
          <a:p>
            <a:r>
              <a:rPr lang="en-US" sz="1600" dirty="0" smtClean="0"/>
              <a:t>The letter was from Tom and explained how he had come to </a:t>
            </a:r>
            <a:r>
              <a:rPr lang="en-CA" sz="1600" u="sng" dirty="0" smtClean="0"/>
              <a:t>  16 walk  </a:t>
            </a:r>
            <a:r>
              <a:rPr lang="en-US" sz="1600" dirty="0" smtClean="0"/>
              <a:t> the neighborhood on garbage day, returning cans for people he </a:t>
            </a:r>
            <a:r>
              <a:rPr lang="en-CA" sz="1600" u="sng" dirty="0" smtClean="0"/>
              <a:t>  17 barely  </a:t>
            </a:r>
            <a:r>
              <a:rPr lang="en-US" sz="1600" dirty="0" smtClean="0"/>
              <a:t> knew. </a:t>
            </a:r>
            <a:r>
              <a:rPr lang="zh-CN" altLang="en-US" sz="1600" dirty="0" smtClean="0">
                <a:solidFill>
                  <a:schemeClr val="tx1"/>
                </a:solidFill>
              </a:rPr>
              <a:t>（西城一模）</a:t>
            </a:r>
            <a:endParaRPr lang="en-US" altLang="zh-CN" sz="1600" dirty="0" smtClean="0">
              <a:solidFill>
                <a:schemeClr val="tx1"/>
              </a:solidFill>
            </a:endParaRPr>
          </a:p>
          <a:p>
            <a:r>
              <a:rPr lang="en-US" sz="1600" dirty="0" smtClean="0"/>
              <a:t>11. A. lifting		</a:t>
            </a:r>
            <a:r>
              <a:rPr lang="en-US" sz="1600" dirty="0" smtClean="0">
                <a:solidFill>
                  <a:srgbClr val="FF0000"/>
                </a:solidFill>
              </a:rPr>
              <a:t>B. returning</a:t>
            </a:r>
            <a:r>
              <a:rPr lang="en-US" sz="1600" dirty="0" smtClean="0"/>
              <a:t>		C. delivering	D. fixing</a:t>
            </a:r>
            <a:endParaRPr sz="16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0" y="2702741"/>
            <a:ext cx="9032240" cy="307777"/>
          </a:xfrm>
          <a:prstGeom prst="rect">
            <a:avLst/>
          </a:prstGeom>
          <a:noFill/>
        </p:spPr>
        <p:txBody>
          <a:bodyPr wrap="square" rtlCol="0">
            <a:spAutoFit/>
          </a:bodyPr>
          <a:lstStyle/>
          <a:p>
            <a:r>
              <a:rPr lang="zh-CN" altLang="en-US" sz="1400" dirty="0"/>
              <a:t>解析</a:t>
            </a:r>
            <a:r>
              <a:rPr lang="zh-CN" altLang="en-US" sz="1400" dirty="0" smtClean="0"/>
              <a:t>：</a:t>
            </a:r>
            <a:r>
              <a:rPr lang="en-US" altLang="zh-CN" sz="1400" dirty="0" smtClean="0"/>
              <a:t>11</a:t>
            </a:r>
            <a:r>
              <a:rPr lang="zh-CN" altLang="en-US" sz="1400" dirty="0" smtClean="0"/>
              <a:t>题考察动词辨析。在垃圾日，有人把我们的垃圾送回到了车库。此处与</a:t>
            </a:r>
            <a:r>
              <a:rPr lang="en-US" altLang="zh-CN" sz="1400" dirty="0" smtClean="0"/>
              <a:t>17</a:t>
            </a:r>
            <a:r>
              <a:rPr lang="zh-CN" altLang="en-US" sz="1400" dirty="0" smtClean="0"/>
              <a:t>空前</a:t>
            </a:r>
            <a:r>
              <a:rPr lang="en-US" altLang="zh-CN" sz="1400" dirty="0" smtClean="0"/>
              <a:t>returning</a:t>
            </a:r>
            <a:r>
              <a:rPr lang="zh-CN" altLang="en-US" sz="1400" dirty="0" smtClean="0"/>
              <a:t>照应。</a:t>
            </a:r>
            <a:endParaRPr lang="zh-CN" altLang="en-US" sz="1400" dirty="0"/>
          </a:p>
        </p:txBody>
      </p:sp>
      <p:sp>
        <p:nvSpPr>
          <p:cNvPr id="11" name="下箭头标注 10"/>
          <p:cNvSpPr/>
          <p:nvPr/>
        </p:nvSpPr>
        <p:spPr>
          <a:xfrm>
            <a:off x="7577092" y="315681"/>
            <a:ext cx="1237615" cy="820784"/>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原词再现</a:t>
            </a:r>
            <a:endParaRPr lang="zh-CN" altLang="en-US" dirty="0"/>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五、完形填空试题</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解析典型例题</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18" name="文本框 8"/>
          <p:cNvSpPr txBox="1"/>
          <p:nvPr/>
        </p:nvSpPr>
        <p:spPr>
          <a:xfrm>
            <a:off x="0" y="3117760"/>
            <a:ext cx="8998585" cy="1077218"/>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smtClean="0"/>
              <a:t>Hannah’s </a:t>
            </a:r>
            <a:r>
              <a:rPr lang="en-CA" sz="1600" u="sng" dirty="0" smtClean="0"/>
              <a:t>  21  </a:t>
            </a:r>
            <a:r>
              <a:rPr lang="en-US" sz="1600" dirty="0" smtClean="0"/>
              <a:t> had split wide open on the dash. What would I say to her?</a:t>
            </a:r>
            <a:endParaRPr lang="zh-CN" altLang="en-US" sz="1600" dirty="0" smtClean="0"/>
          </a:p>
          <a:p>
            <a:r>
              <a:rPr lang="en-US" sz="1600" dirty="0" smtClean="0"/>
              <a:t>… but in the sunlight I can still </a:t>
            </a:r>
            <a:r>
              <a:rPr lang="en-CA" sz="1600" u="sng" dirty="0" smtClean="0"/>
              <a:t>  29 see </a:t>
            </a:r>
            <a:r>
              <a:rPr lang="en-US" sz="1600" dirty="0" smtClean="0"/>
              <a:t> the faint, shiny skin just below her hairline—for </a:t>
            </a:r>
            <a:r>
              <a:rPr lang="en-CA" sz="1600" u="sng" dirty="0" smtClean="0"/>
              <a:t>  30 me  </a:t>
            </a:r>
            <a:r>
              <a:rPr lang="en-US" sz="1600" dirty="0" smtClean="0"/>
              <a:t>, a sign of forgiveness. </a:t>
            </a:r>
            <a:r>
              <a:rPr lang="zh-CN" altLang="en-US" sz="1600" dirty="0" smtClean="0">
                <a:solidFill>
                  <a:schemeClr val="tx1"/>
                </a:solidFill>
              </a:rPr>
              <a:t>（西城二模）</a:t>
            </a:r>
            <a:endParaRPr lang="en-US" altLang="zh-CN" sz="1600" dirty="0" smtClean="0">
              <a:solidFill>
                <a:schemeClr val="tx1"/>
              </a:solidFill>
            </a:endParaRPr>
          </a:p>
          <a:p>
            <a:r>
              <a:rPr lang="en-US" sz="1600" dirty="0" smtClean="0"/>
              <a:t>21. A. shoulders		B. arms	    	C. chest	    	</a:t>
            </a:r>
            <a:r>
              <a:rPr lang="en-US" sz="1600" dirty="0" smtClean="0">
                <a:solidFill>
                  <a:srgbClr val="FF0000"/>
                </a:solidFill>
              </a:rPr>
              <a:t>D. forehead</a:t>
            </a:r>
            <a:endParaRPr sz="1600" dirty="0">
              <a:solidFill>
                <a:srgbClr val="FF0000"/>
              </a:solidFill>
              <a:latin typeface="Times New Roman" panose="02020603050405020304" pitchFamily="18" charset="0"/>
              <a:cs typeface="Times New Roman" panose="02020603050405020304" pitchFamily="18" charset="0"/>
            </a:endParaRPr>
          </a:p>
        </p:txBody>
      </p:sp>
      <p:sp>
        <p:nvSpPr>
          <p:cNvPr id="20" name="矩形 19"/>
          <p:cNvSpPr/>
          <p:nvPr/>
        </p:nvSpPr>
        <p:spPr>
          <a:xfrm>
            <a:off x="174172" y="4251557"/>
            <a:ext cx="8523514" cy="369332"/>
          </a:xfrm>
          <a:prstGeom prst="rect">
            <a:avLst/>
          </a:prstGeom>
        </p:spPr>
        <p:txBody>
          <a:bodyPr wrap="square">
            <a:spAutoFit/>
          </a:bodyPr>
          <a:lstStyle/>
          <a:p>
            <a:r>
              <a:rPr lang="zh-CN" altLang="en-US" sz="1400" dirty="0" smtClean="0"/>
              <a:t>解析</a:t>
            </a:r>
            <a:r>
              <a:rPr lang="zh-CN" altLang="en-US" dirty="0" smtClean="0"/>
              <a:t>：</a:t>
            </a:r>
            <a:r>
              <a:rPr lang="en-US" altLang="zh-CN" sz="1400" dirty="0" smtClean="0"/>
              <a:t>21</a:t>
            </a:r>
            <a:r>
              <a:rPr lang="zh-CN" altLang="en-US" sz="1400" dirty="0" smtClean="0"/>
              <a:t>题考察名词辨析。选择</a:t>
            </a:r>
            <a:r>
              <a:rPr lang="en-US" altLang="zh-CN" sz="1400" dirty="0" smtClean="0"/>
              <a:t>forehead</a:t>
            </a:r>
            <a:r>
              <a:rPr lang="zh-CN" altLang="en-US" sz="1400" dirty="0" smtClean="0"/>
              <a:t>，根据</a:t>
            </a:r>
            <a:r>
              <a:rPr lang="en-US" altLang="zh-CN" sz="1400" dirty="0" smtClean="0"/>
              <a:t>29</a:t>
            </a:r>
            <a:r>
              <a:rPr lang="zh-CN" altLang="en-US" sz="1400" dirty="0" smtClean="0"/>
              <a:t>题可知，</a:t>
            </a:r>
            <a:r>
              <a:rPr lang="en-US" altLang="zh-CN" sz="1400" dirty="0" smtClean="0"/>
              <a:t>Hannah</a:t>
            </a:r>
            <a:r>
              <a:rPr lang="zh-CN" altLang="en-US" sz="1400" dirty="0" smtClean="0"/>
              <a:t>的伤口在发际线下，即前额处。</a:t>
            </a:r>
            <a:endParaRPr lang="zh-CN" altLang="en-US" dirty="0"/>
          </a:p>
        </p:txBody>
      </p:sp>
    </p:spTree>
    <p:custDataLst>
      <p:tags r:id="rId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86995" y="81909"/>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文本框 5"/>
          <p:cNvSpPr txBox="1"/>
          <p:nvPr/>
        </p:nvSpPr>
        <p:spPr>
          <a:xfrm>
            <a:off x="34290" y="3586840"/>
            <a:ext cx="9109710" cy="52322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t>I’m now fifty-four years old, and a very happy and </a:t>
            </a:r>
            <a:r>
              <a:rPr lang="en-US" sz="1400" u="sng" dirty="0" smtClean="0"/>
              <a:t>28  </a:t>
            </a:r>
            <a:r>
              <a:rPr lang="en-US" sz="1400" dirty="0" smtClean="0"/>
              <a:t> man.</a:t>
            </a:r>
            <a:r>
              <a:rPr lang="zh-CN" altLang="en-US" sz="1400" dirty="0" smtClean="0">
                <a:solidFill>
                  <a:schemeClr val="tx1"/>
                </a:solidFill>
              </a:rPr>
              <a:t>（海淀二模）</a:t>
            </a:r>
            <a:endParaRPr lang="en-US" altLang="zh-CN" sz="1400" dirty="0" smtClean="0">
              <a:solidFill>
                <a:schemeClr val="tx1"/>
              </a:solidFill>
            </a:endParaRPr>
          </a:p>
          <a:p>
            <a:r>
              <a:rPr lang="en-US" sz="1400" dirty="0" smtClean="0"/>
              <a:t>28. A. independent 	B. patient 		C. brave		</a:t>
            </a:r>
            <a:r>
              <a:rPr lang="en-US" sz="1400" dirty="0" smtClean="0">
                <a:solidFill>
                  <a:srgbClr val="FF0000"/>
                </a:solidFill>
              </a:rPr>
              <a:t>D. contented</a:t>
            </a:r>
            <a:endParaRPr lang="zh-CN" altLang="en-US" sz="1400" dirty="0" smtClean="0">
              <a:solidFill>
                <a:srgbClr val="FF0000"/>
              </a:solidFill>
            </a:endParaRPr>
          </a:p>
        </p:txBody>
      </p:sp>
      <p:sp>
        <p:nvSpPr>
          <p:cNvPr id="7" name="文本框 6"/>
          <p:cNvSpPr txBox="1"/>
          <p:nvPr/>
        </p:nvSpPr>
        <p:spPr>
          <a:xfrm>
            <a:off x="0" y="4196084"/>
            <a:ext cx="9144000" cy="523220"/>
          </a:xfrm>
          <a:prstGeom prst="rect">
            <a:avLst/>
          </a:prstGeom>
          <a:noFill/>
        </p:spPr>
        <p:txBody>
          <a:bodyPr wrap="square" rtlCol="0">
            <a:spAutoFit/>
          </a:bodyPr>
          <a:lstStyle/>
          <a:p>
            <a:r>
              <a:rPr lang="zh-CN" altLang="en-US" sz="1400" dirty="0"/>
              <a:t>解析</a:t>
            </a:r>
            <a:r>
              <a:rPr lang="zh-CN" altLang="en-US" sz="1400" dirty="0" smtClean="0"/>
              <a:t>：本题考察形容词辨析。现在我</a:t>
            </a:r>
            <a:r>
              <a:rPr lang="en-US" altLang="zh-CN" sz="1400" dirty="0" smtClean="0"/>
              <a:t>54</a:t>
            </a:r>
            <a:r>
              <a:rPr lang="zh-CN" altLang="en-US" sz="1400" dirty="0" smtClean="0"/>
              <a:t>岁了，很快乐，很满足。</a:t>
            </a:r>
            <a:r>
              <a:rPr lang="en-US" altLang="zh-CN" sz="1400" dirty="0" smtClean="0"/>
              <a:t>content</a:t>
            </a:r>
            <a:r>
              <a:rPr lang="zh-CN" altLang="en-US" sz="1400" dirty="0" smtClean="0"/>
              <a:t>名词是内容，这里衍生词</a:t>
            </a:r>
            <a:r>
              <a:rPr lang="en-US" altLang="zh-CN" sz="1400" dirty="0" smtClean="0"/>
              <a:t>contented</a:t>
            </a:r>
            <a:r>
              <a:rPr lang="zh-CN" altLang="en-US" sz="1400" dirty="0" smtClean="0"/>
              <a:t>是形容词，满足的，满意的</a:t>
            </a:r>
            <a:r>
              <a:rPr lang="en-US" altLang="zh-CN" sz="1400" dirty="0" smtClean="0"/>
              <a:t>, </a:t>
            </a:r>
            <a:r>
              <a:rPr lang="zh-CN" altLang="en-US" sz="1400" dirty="0" smtClean="0"/>
              <a:t>常用在名词前。</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文本框 8"/>
          <p:cNvSpPr txBox="1"/>
          <p:nvPr/>
        </p:nvSpPr>
        <p:spPr>
          <a:xfrm>
            <a:off x="0" y="1082137"/>
            <a:ext cx="8998585" cy="738664"/>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t>Coming up the stairs, you will notice how not just light but sun __25__ into the tower through the narrow windows here and there.</a:t>
            </a:r>
            <a:r>
              <a:rPr lang="zh-CN" altLang="en-US" sz="1400" dirty="0" smtClean="0">
                <a:solidFill>
                  <a:schemeClr val="tx1"/>
                </a:solidFill>
              </a:rPr>
              <a:t>（朝阳一模）</a:t>
            </a:r>
            <a:endParaRPr lang="en-US" sz="1400" dirty="0" smtClean="0">
              <a:solidFill>
                <a:schemeClr val="tx1"/>
              </a:solidFill>
            </a:endParaRPr>
          </a:p>
          <a:p>
            <a:r>
              <a:rPr lang="en-US" sz="1400" dirty="0" smtClean="0"/>
              <a:t>25. A. knocks	</a:t>
            </a:r>
            <a:r>
              <a:rPr lang="en-US" sz="1400" dirty="0" smtClean="0">
                <a:solidFill>
                  <a:srgbClr val="FF0000"/>
                </a:solidFill>
              </a:rPr>
              <a:t>B. pours</a:t>
            </a:r>
            <a:r>
              <a:rPr lang="en-US" sz="1400" dirty="0" smtClean="0"/>
              <a:t>		C. slides  		D. burst </a:t>
            </a:r>
            <a:endParaRPr sz="1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0" y="1777452"/>
            <a:ext cx="9032240" cy="2031325"/>
          </a:xfrm>
          <a:prstGeom prst="rect">
            <a:avLst/>
          </a:prstGeom>
          <a:noFill/>
        </p:spPr>
        <p:txBody>
          <a:bodyPr wrap="square" rtlCol="0">
            <a:spAutoFit/>
          </a:bodyPr>
          <a:lstStyle/>
          <a:p>
            <a:r>
              <a:rPr lang="zh-CN" altLang="en-US" sz="1400" dirty="0"/>
              <a:t>解析</a:t>
            </a:r>
            <a:r>
              <a:rPr lang="zh-CN" altLang="en-US" sz="1400" dirty="0" smtClean="0"/>
              <a:t>：本题考察动词辨析。爬上楼梯，你注意到的不仅是光线，而且阳光会透过窗户照射到各处。</a:t>
            </a:r>
            <a:r>
              <a:rPr lang="en-US" altLang="zh-CN" sz="1400" dirty="0" smtClean="0"/>
              <a:t>pour</a:t>
            </a:r>
            <a:r>
              <a:rPr lang="zh-CN" altLang="en-US" sz="1400" dirty="0" smtClean="0"/>
              <a:t>本义是液体倾倒，倒出，这里是指阳光倾泻，倾洒。</a:t>
            </a:r>
            <a:endParaRPr lang="en-US" altLang="zh-CN" sz="1400" dirty="0" smtClean="0"/>
          </a:p>
          <a:p>
            <a:endParaRPr lang="en-US" altLang="zh-CN" sz="1400" dirty="0" smtClean="0"/>
          </a:p>
          <a:p>
            <a:endParaRPr lang="en-US" altLang="zh-CN" sz="1400" dirty="0" smtClean="0"/>
          </a:p>
          <a:p>
            <a:endParaRPr lang="en-US" altLang="zh-CN" sz="1400" dirty="0" smtClean="0"/>
          </a:p>
          <a:p>
            <a:endParaRPr lang="en-US" altLang="zh-CN" sz="1400" dirty="0" smtClean="0"/>
          </a:p>
          <a:p>
            <a:r>
              <a:rPr lang="zh-CN" altLang="en-US" sz="1400" dirty="0" smtClean="0"/>
              <a:t>解析：本题考察形容词辨析。就像是欣赏自己最喜欢的游戏的孩子一样，这个盲人非常满意这个世界给予他的一切。</a:t>
            </a:r>
            <a:r>
              <a:rPr lang="en-US" altLang="zh-CN" sz="1400" dirty="0" smtClean="0"/>
              <a:t> content</a:t>
            </a:r>
            <a:r>
              <a:rPr lang="zh-CN" altLang="en-US" sz="1400" dirty="0" smtClean="0"/>
              <a:t>名词是内容，这里是形容词，满足的，满意的，不能用在名词前。</a:t>
            </a:r>
            <a:endParaRPr lang="en-US" altLang="zh-CN" sz="1400" dirty="0" smtClean="0"/>
          </a:p>
          <a:p>
            <a:endParaRPr lang="zh-CN" altLang="en-US" sz="1400" dirty="0"/>
          </a:p>
        </p:txBody>
      </p:sp>
      <p:sp>
        <p:nvSpPr>
          <p:cNvPr id="11" name="下箭头标注 10"/>
          <p:cNvSpPr/>
          <p:nvPr/>
        </p:nvSpPr>
        <p:spPr>
          <a:xfrm>
            <a:off x="7623357" y="315694"/>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熟词生义</a:t>
            </a:r>
            <a:endParaRPr lang="zh-CN" altLang="en-US" dirty="0"/>
          </a:p>
        </p:txBody>
      </p:sp>
      <p:sp>
        <p:nvSpPr>
          <p:cNvPr id="14" name="文本框 13"/>
          <p:cNvSpPr txBox="1"/>
          <p:nvPr/>
        </p:nvSpPr>
        <p:spPr>
          <a:xfrm>
            <a:off x="1172210" y="75565"/>
            <a:ext cx="5870847" cy="46166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五、完形填空试题</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16" name="文本框 8"/>
          <p:cNvSpPr txBox="1"/>
          <p:nvPr/>
        </p:nvSpPr>
        <p:spPr>
          <a:xfrm>
            <a:off x="0" y="2410187"/>
            <a:ext cx="8998585" cy="52322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t>The blind man seemed quite __29__, just like a child who was enjoying his favorite games. </a:t>
            </a:r>
            <a:r>
              <a:rPr lang="zh-CN" altLang="en-US" sz="1400" dirty="0" smtClean="0">
                <a:solidFill>
                  <a:schemeClr val="tx1"/>
                </a:solidFill>
              </a:rPr>
              <a:t>（朝阳一模）</a:t>
            </a:r>
            <a:endParaRPr lang="en-US" altLang="en-US" sz="1400" dirty="0" smtClean="0">
              <a:solidFill>
                <a:schemeClr val="tx1"/>
              </a:solidFill>
            </a:endParaRPr>
          </a:p>
          <a:p>
            <a:r>
              <a:rPr lang="en-US" sz="1400" dirty="0" smtClean="0"/>
              <a:t>29. A. nervous	</a:t>
            </a:r>
            <a:r>
              <a:rPr lang="en-US" sz="1400" dirty="0" smtClean="0">
                <a:solidFill>
                  <a:srgbClr val="FF0000"/>
                </a:solidFill>
              </a:rPr>
              <a:t>B. content</a:t>
            </a:r>
            <a:r>
              <a:rPr lang="en-US" sz="1400" dirty="0" smtClean="0"/>
              <a:t>		C. curious		D. patient</a:t>
            </a:r>
            <a:endParaRPr lang="zh-CN" altLang="en-US" sz="1400" dirty="0" smtClean="0"/>
          </a:p>
        </p:txBody>
      </p:sp>
    </p:spTree>
    <p:custDataLst>
      <p:tags r:id="rId3"/>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86996" y="79548"/>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文本框 5"/>
          <p:cNvSpPr txBox="1"/>
          <p:nvPr/>
        </p:nvSpPr>
        <p:spPr>
          <a:xfrm>
            <a:off x="0" y="1123951"/>
            <a:ext cx="9109710" cy="861774"/>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smtClean="0"/>
              <a:t>He __11__ out 200 sandwiches to the homeless, before beginning his workday.</a:t>
            </a:r>
            <a:r>
              <a:rPr lang="zh-CN" altLang="en-US" sz="1600" dirty="0" smtClean="0">
                <a:solidFill>
                  <a:schemeClr val="tx1"/>
                </a:solidFill>
              </a:rPr>
              <a:t>（朝阳二模）</a:t>
            </a:r>
            <a:endParaRPr lang="en-US" sz="1600" dirty="0" smtClean="0">
              <a:solidFill>
                <a:schemeClr val="tx1"/>
              </a:solidFill>
            </a:endParaRPr>
          </a:p>
          <a:p>
            <a:r>
              <a:rPr lang="en-US" sz="1600" dirty="0" smtClean="0"/>
              <a:t>11. A. picks	B. sets		</a:t>
            </a:r>
            <a:r>
              <a:rPr lang="en-US" sz="1600" dirty="0" smtClean="0">
                <a:solidFill>
                  <a:srgbClr val="FF0000"/>
                </a:solidFill>
              </a:rPr>
              <a:t>C. gives	</a:t>
            </a:r>
            <a:r>
              <a:rPr lang="en-US" sz="1600" dirty="0" smtClean="0"/>
              <a:t>	D. finds</a:t>
            </a:r>
            <a:endParaRPr lang="zh-CN" altLang="en-US" sz="1600" dirty="0" smtClean="0"/>
          </a:p>
          <a:p>
            <a:endParaRPr lang="zh-CN" altLang="en-US" sz="1600" dirty="0" smtClean="0"/>
          </a:p>
        </p:txBody>
      </p:sp>
      <p:sp>
        <p:nvSpPr>
          <p:cNvPr id="7" name="文本框 6"/>
          <p:cNvSpPr txBox="1"/>
          <p:nvPr/>
        </p:nvSpPr>
        <p:spPr>
          <a:xfrm>
            <a:off x="0" y="3705271"/>
            <a:ext cx="9144000" cy="523220"/>
          </a:xfrm>
          <a:prstGeom prst="rect">
            <a:avLst/>
          </a:prstGeom>
          <a:noFill/>
        </p:spPr>
        <p:txBody>
          <a:bodyPr wrap="square" rtlCol="0">
            <a:spAutoFit/>
          </a:bodyPr>
          <a:lstStyle/>
          <a:p>
            <a:r>
              <a:rPr lang="zh-CN" altLang="en-US" sz="1400" dirty="0"/>
              <a:t>解析</a:t>
            </a:r>
            <a:r>
              <a:rPr lang="zh-CN" altLang="en-US" sz="1400" dirty="0" smtClean="0"/>
              <a:t>：本题考查名词辨析。我盯着它看了几秒钟，才鼓起勇气把它翻过来。</a:t>
            </a:r>
            <a:r>
              <a:rPr lang="zh-CN" altLang="en-US" sz="1400" dirty="0" smtClean="0">
                <a:sym typeface="+mn-ea"/>
              </a:rPr>
              <a:t>考察固定搭配</a:t>
            </a:r>
            <a:r>
              <a:rPr lang="en-US" altLang="zh-CN" sz="1400" dirty="0" smtClean="0"/>
              <a:t>get up the nerve</a:t>
            </a:r>
            <a:r>
              <a:rPr lang="zh-CN" altLang="en-US" sz="1400" dirty="0" smtClean="0"/>
              <a:t>鼓起勇气。</a:t>
            </a:r>
            <a:endParaRPr lang="zh-CN" altLang="en-US" sz="1400" dirty="0"/>
          </a:p>
        </p:txBody>
      </p:sp>
      <p:sp>
        <p:nvSpPr>
          <p:cNvPr id="10" name="文本框 9"/>
          <p:cNvSpPr txBox="1"/>
          <p:nvPr/>
        </p:nvSpPr>
        <p:spPr>
          <a:xfrm>
            <a:off x="0" y="2130516"/>
            <a:ext cx="8844915" cy="523220"/>
          </a:xfrm>
          <a:prstGeom prst="rect">
            <a:avLst/>
          </a:prstGeom>
          <a:noFill/>
        </p:spPr>
        <p:txBody>
          <a:bodyPr wrap="square" rtlCol="0">
            <a:spAutoFit/>
          </a:bodyPr>
          <a:lstStyle/>
          <a:p>
            <a:r>
              <a:rPr lang="zh-CN" altLang="en-US" sz="1400" dirty="0">
                <a:sym typeface="+mn-ea"/>
              </a:rPr>
              <a:t>解析</a:t>
            </a:r>
            <a:r>
              <a:rPr lang="zh-CN" altLang="en-US" sz="1400" dirty="0" smtClean="0">
                <a:sym typeface="+mn-ea"/>
              </a:rPr>
              <a:t>：本题考查动词辨析。开始一天的工作前，他把</a:t>
            </a:r>
            <a:r>
              <a:rPr lang="en-US" altLang="zh-CN" sz="1400" dirty="0" smtClean="0">
                <a:sym typeface="+mn-ea"/>
              </a:rPr>
              <a:t>200</a:t>
            </a:r>
            <a:r>
              <a:rPr lang="zh-CN" altLang="en-US" sz="1400" dirty="0" smtClean="0">
                <a:sym typeface="+mn-ea"/>
              </a:rPr>
              <a:t>个三明治分发给无家可归的人。考察固定搭配</a:t>
            </a:r>
            <a:r>
              <a:rPr lang="en-US" altLang="zh-CN" sz="1400" dirty="0" smtClean="0">
                <a:sym typeface="+mn-ea"/>
              </a:rPr>
              <a:t>give out </a:t>
            </a:r>
            <a:r>
              <a:rPr lang="zh-CN" altLang="en-US" sz="1400" dirty="0" smtClean="0">
                <a:sym typeface="+mn-ea"/>
              </a:rPr>
              <a:t>分发，其他几个选项分别是</a:t>
            </a:r>
            <a:r>
              <a:rPr lang="en-US" altLang="zh-CN" sz="1400" dirty="0" smtClean="0">
                <a:sym typeface="+mn-ea"/>
              </a:rPr>
              <a:t>pick out</a:t>
            </a:r>
            <a:r>
              <a:rPr lang="zh-CN" altLang="en-US" sz="1400" dirty="0" smtClean="0">
                <a:sym typeface="+mn-ea"/>
              </a:rPr>
              <a:t>选出，</a:t>
            </a:r>
            <a:r>
              <a:rPr lang="en-US" altLang="zh-CN" sz="1400" dirty="0" smtClean="0">
                <a:sym typeface="+mn-ea"/>
              </a:rPr>
              <a:t>set out</a:t>
            </a:r>
            <a:r>
              <a:rPr lang="zh-CN" altLang="en-US" sz="1400" dirty="0" smtClean="0">
                <a:sym typeface="+mn-ea"/>
              </a:rPr>
              <a:t>出发，</a:t>
            </a:r>
            <a:r>
              <a:rPr lang="en-US" altLang="zh-CN" sz="1400" dirty="0" smtClean="0">
                <a:sym typeface="+mn-ea"/>
              </a:rPr>
              <a:t>find out </a:t>
            </a:r>
            <a:r>
              <a:rPr lang="zh-CN" altLang="en-US" sz="1400" dirty="0" smtClean="0">
                <a:sym typeface="+mn-ea"/>
              </a:rPr>
              <a:t>查明，与句意不符，故</a:t>
            </a:r>
            <a:r>
              <a:rPr lang="en-US" altLang="zh-CN" sz="1400" dirty="0" smtClean="0">
                <a:sym typeface="+mn-ea"/>
              </a:rPr>
              <a:t>C</a:t>
            </a:r>
            <a:r>
              <a:rPr lang="zh-CN" altLang="en-US" sz="1400" dirty="0" smtClean="0">
                <a:sym typeface="+mn-ea"/>
              </a:rPr>
              <a:t>项正确。</a:t>
            </a:r>
            <a:endParaRPr lang="zh-CN" altLang="en-US" sz="1400" dirty="0"/>
          </a:p>
        </p:txBody>
      </p:sp>
      <p:sp>
        <p:nvSpPr>
          <p:cNvPr id="11" name="下箭头标注 10"/>
          <p:cNvSpPr/>
          <p:nvPr/>
        </p:nvSpPr>
        <p:spPr>
          <a:xfrm>
            <a:off x="7719060" y="344941"/>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固定搭配</a:t>
            </a:r>
            <a:endParaRPr lang="zh-CN" altLang="en-US" dirty="0"/>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五、完形填空试题</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解析典型例题</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18" name="文本框 5"/>
          <p:cNvSpPr txBox="1"/>
          <p:nvPr/>
        </p:nvSpPr>
        <p:spPr>
          <a:xfrm>
            <a:off x="0" y="2735037"/>
            <a:ext cx="9109710" cy="830997"/>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600" dirty="0" smtClean="0"/>
              <a:t>I stared at it a few seconds before I got up the </a:t>
            </a:r>
            <a:r>
              <a:rPr lang="en-GB" sz="1600" u="sng" dirty="0" smtClean="0"/>
              <a:t>   25  </a:t>
            </a:r>
            <a:r>
              <a:rPr lang="en-GB" sz="1600" dirty="0" smtClean="0"/>
              <a:t> to turn it over.</a:t>
            </a:r>
            <a:r>
              <a:rPr lang="zh-CN" altLang="en-US" sz="1600" dirty="0" smtClean="0">
                <a:solidFill>
                  <a:schemeClr val="tx1"/>
                </a:solidFill>
              </a:rPr>
              <a:t>（东城一模）</a:t>
            </a:r>
            <a:endParaRPr lang="en-GB" sz="1600" dirty="0" smtClean="0">
              <a:solidFill>
                <a:schemeClr val="tx1"/>
              </a:solidFill>
            </a:endParaRPr>
          </a:p>
          <a:p>
            <a:r>
              <a:rPr lang="en-GB" sz="1600" dirty="0" smtClean="0"/>
              <a:t>25. A. wisdom	B. encouragement	C. intention	</a:t>
            </a:r>
            <a:r>
              <a:rPr lang="en-GB" sz="1600" dirty="0" smtClean="0">
                <a:solidFill>
                  <a:srgbClr val="FF0000"/>
                </a:solidFill>
              </a:rPr>
              <a:t>D. nerve</a:t>
            </a:r>
            <a:endParaRPr lang="zh-CN" altLang="en-US" sz="1600" dirty="0" smtClean="0">
              <a:solidFill>
                <a:srgbClr val="FF0000"/>
              </a:solidFill>
            </a:endParaRPr>
          </a:p>
          <a:p>
            <a:endParaRPr lang="zh-CN" altLang="en-US" sz="1600" dirty="0" smtClean="0"/>
          </a:p>
        </p:txBody>
      </p:sp>
    </p:spTree>
    <p:custDataLst>
      <p:tags r:id="rId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291942" y="223452"/>
            <a:ext cx="5349829" cy="564770"/>
          </a:xfrm>
          <a:prstGeom prst="rect">
            <a:avLst/>
          </a:prstGeom>
          <a:noFill/>
          <a:ln w="19050">
            <a:solidFill>
              <a:srgbClr val="FF0000"/>
            </a:solidFill>
          </a:ln>
        </p:spPr>
        <p:txBody>
          <a:bodyPr wrap="square" rtlCol="0">
            <a:spAutoFit/>
          </a:bodyPr>
          <a:lstStyle/>
          <a:p>
            <a:r>
              <a:rPr lang="zh-CN" altLang="en-US" sz="307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六、总结完形填空解题策略</a:t>
            </a:r>
            <a:endParaRPr lang="zh-CN" altLang="en-US" sz="307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14894" y="1310876"/>
            <a:ext cx="8460257" cy="2751522"/>
          </a:xfrm>
          <a:prstGeom prst="rect">
            <a:avLst/>
          </a:prstGeom>
          <a:noFill/>
          <a:ln w="12700" cmpd="sng">
            <a:solidFill>
              <a:schemeClr val="accent1"/>
            </a:solidFill>
            <a:prstDash val="solid"/>
          </a:ln>
        </p:spPr>
        <p:txBody>
          <a:bodyPr wrap="square" rtlCol="0">
            <a:spAutoFit/>
          </a:bodyPr>
          <a:lstStyle/>
          <a:p>
            <a:pPr marL="457200" indent="-457200"/>
            <a:r>
              <a:rPr lang="en-US" altLang="zh-CN" sz="1920" dirty="0" smtClean="0">
                <a:sym typeface="+mn-ea"/>
              </a:rPr>
              <a:t>1. </a:t>
            </a:r>
            <a:r>
              <a:rPr lang="zh-CN" altLang="en-US" sz="1920" dirty="0" smtClean="0">
                <a:sym typeface="+mn-ea"/>
              </a:rPr>
              <a:t>关注双线，即文章故事线和情感线。</a:t>
            </a:r>
            <a:endParaRPr lang="en-US" altLang="zh-CN" sz="1920" dirty="0" smtClean="0">
              <a:sym typeface="+mn-ea"/>
            </a:endParaRPr>
          </a:p>
          <a:p>
            <a:pPr marL="457200" indent="-457200">
              <a:buAutoNum type="arabicPeriod"/>
            </a:pPr>
            <a:endParaRPr lang="en-US" altLang="zh-CN" sz="1920" dirty="0" smtClean="0">
              <a:sym typeface="+mn-ea"/>
            </a:endParaRPr>
          </a:p>
          <a:p>
            <a:pPr marL="457200" indent="-457200"/>
            <a:r>
              <a:rPr lang="en-US" altLang="zh-CN" sz="1920" dirty="0" smtClean="0"/>
              <a:t>2. </a:t>
            </a:r>
            <a:r>
              <a:rPr lang="zh-CN" altLang="en-US" sz="1920" dirty="0" smtClean="0"/>
              <a:t>依据上下文情境。</a:t>
            </a:r>
            <a:endParaRPr lang="zh-CN" altLang="en-US" sz="1920" dirty="0"/>
          </a:p>
          <a:p>
            <a:r>
              <a:rPr lang="zh-CN" altLang="en-US" sz="1920" dirty="0">
                <a:sym typeface="+mn-ea"/>
              </a:rPr>
              <a:t>       </a:t>
            </a:r>
            <a:endParaRPr lang="zh-CN" altLang="en-US" sz="1920" dirty="0"/>
          </a:p>
          <a:p>
            <a:pPr algn="l"/>
            <a:r>
              <a:rPr lang="en-US" altLang="zh-CN" sz="1920" dirty="0" smtClean="0">
                <a:sym typeface="+mn-ea"/>
              </a:rPr>
              <a:t>3.  </a:t>
            </a:r>
            <a:r>
              <a:rPr lang="zh-CN" altLang="en-US" sz="1920" dirty="0" smtClean="0">
                <a:sym typeface="+mn-ea"/>
              </a:rPr>
              <a:t>理清句间关系。</a:t>
            </a:r>
            <a:endParaRPr lang="en-US" altLang="zh-CN" sz="1920" dirty="0" smtClean="0">
              <a:sym typeface="+mn-ea"/>
            </a:endParaRPr>
          </a:p>
          <a:p>
            <a:pPr algn="l"/>
            <a:endParaRPr lang="en-US" altLang="zh-CN" sz="1920" dirty="0" smtClean="0">
              <a:sym typeface="+mn-ea"/>
            </a:endParaRPr>
          </a:p>
          <a:p>
            <a:pPr algn="l"/>
            <a:r>
              <a:rPr lang="en-US" altLang="zh-CN" sz="1920" dirty="0" smtClean="0">
                <a:sym typeface="+mn-ea"/>
              </a:rPr>
              <a:t>4.  </a:t>
            </a:r>
            <a:r>
              <a:rPr lang="zh-CN" altLang="en-US" sz="1920" dirty="0" smtClean="0">
                <a:sym typeface="+mn-ea"/>
              </a:rPr>
              <a:t>注意原词再现。</a:t>
            </a:r>
            <a:endParaRPr lang="zh-CN" altLang="en-US" sz="1920" dirty="0">
              <a:sym typeface="+mn-ea"/>
            </a:endParaRPr>
          </a:p>
          <a:p>
            <a:pPr algn="l"/>
            <a:endParaRPr lang="zh-CN" altLang="en-US" sz="1920" dirty="0">
              <a:latin typeface="Times New Roman" panose="02020603050405020304" pitchFamily="18" charset="0"/>
              <a:cs typeface="Times New Roman" panose="02020603050405020304" pitchFamily="18" charset="0"/>
              <a:sym typeface="+mn-ea"/>
            </a:endParaRPr>
          </a:p>
          <a:p>
            <a:r>
              <a:rPr lang="en-US" altLang="zh-CN" sz="1920" dirty="0" smtClean="0">
                <a:latin typeface="Times New Roman" panose="02020603050405020304" pitchFamily="18" charset="0"/>
                <a:cs typeface="Times New Roman" panose="02020603050405020304" pitchFamily="18" charset="0"/>
                <a:sym typeface="+mn-ea"/>
              </a:rPr>
              <a:t>5.  </a:t>
            </a:r>
            <a:r>
              <a:rPr lang="zh-CN" altLang="en-US" sz="1920" dirty="0" smtClean="0">
                <a:sym typeface="+mn-ea"/>
              </a:rPr>
              <a:t>积累熟词生义和固定搭配。</a:t>
            </a:r>
            <a:endParaRPr lang="zh-CN" altLang="en-US" sz="1920" dirty="0">
              <a:latin typeface="Times New Roman" panose="02020603050405020304" pitchFamily="18" charset="0"/>
              <a:cs typeface="Times New Roman" panose="02020603050405020304" pitchFamily="18" charset="0"/>
              <a:sym typeface="+mn-ea"/>
            </a:endParaRPr>
          </a:p>
        </p:txBody>
      </p:sp>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cstate="print">
            <a:clrChange>
              <a:clrFrom>
                <a:srgbClr val="FFFFFF">
                  <a:alpha val="100000"/>
                </a:srgbClr>
              </a:clrFrom>
              <a:clrTo>
                <a:srgbClr val="FFFFFF">
                  <a:alpha val="100000"/>
                  <a:alpha val="0"/>
                </a:srgbClr>
              </a:clrTo>
            </a:clrChange>
          </a:blip>
          <a:stretch>
            <a:fillRect/>
          </a:stretch>
        </p:blipFill>
        <p:spPr>
          <a:xfrm>
            <a:off x="3954780" y="794283"/>
            <a:ext cx="1234440" cy="1223010"/>
          </a:xfrm>
          <a:prstGeom prst="rect">
            <a:avLst/>
          </a:prstGeom>
        </p:spPr>
      </p:pic>
      <p:sp>
        <p:nvSpPr>
          <p:cNvPr id="19" name="矩形 18"/>
          <p:cNvSpPr/>
          <p:nvPr/>
        </p:nvSpPr>
        <p:spPr>
          <a:xfrm>
            <a:off x="2376806" y="2360745"/>
            <a:ext cx="4658995" cy="92075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8190"/>
            <a:ext cx="4205412" cy="505460"/>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5" name="右箭头 64"/>
          <p:cNvSpPr/>
          <p:nvPr/>
        </p:nvSpPr>
        <p:spPr>
          <a:xfrm>
            <a:off x="3732369" y="1319976"/>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9" name="TextBox 9"/>
          <p:cNvSpPr txBox="1"/>
          <p:nvPr/>
        </p:nvSpPr>
        <p:spPr>
          <a:xfrm>
            <a:off x="3737976" y="1485025"/>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教学内容</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3" name="TextBox 15"/>
          <p:cNvSpPr txBox="1"/>
          <p:nvPr/>
        </p:nvSpPr>
        <p:spPr>
          <a:xfrm>
            <a:off x="5818230" y="1485544"/>
            <a:ext cx="1557618" cy="31162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en-US" sz="1600" dirty="0" smtClean="0">
                <a:solidFill>
                  <a:schemeClr val="tx1"/>
                </a:solidFill>
                <a:latin typeface="宋体" panose="02010600030101010101" pitchFamily="2" charset="-122"/>
                <a:ea typeface="宋体" panose="02010600030101010101" pitchFamily="2" charset="-122"/>
              </a:rPr>
              <a:t>完形填空</a:t>
            </a:r>
            <a:endParaRPr lang="zh-CN" altLang="zh-CN" sz="1600" dirty="0">
              <a:solidFill>
                <a:schemeClr val="tx1"/>
              </a:solidFill>
              <a:latin typeface="宋体" panose="02010600030101010101" pitchFamily="2" charset="-122"/>
              <a:ea typeface="宋体" panose="02010600030101010101" pitchFamily="2" charset="-122"/>
            </a:endParaRPr>
          </a:p>
        </p:txBody>
      </p:sp>
      <p:sp>
        <p:nvSpPr>
          <p:cNvPr id="66" name="右箭头 65"/>
          <p:cNvSpPr/>
          <p:nvPr/>
        </p:nvSpPr>
        <p:spPr>
          <a:xfrm rot="10800000">
            <a:off x="3179193" y="1927554"/>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0" name="TextBox 11"/>
          <p:cNvSpPr txBox="1"/>
          <p:nvPr/>
        </p:nvSpPr>
        <p:spPr>
          <a:xfrm>
            <a:off x="3737976" y="2065934"/>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教学目标</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4" name="TextBox 15"/>
          <p:cNvSpPr txBox="1"/>
          <p:nvPr/>
        </p:nvSpPr>
        <p:spPr>
          <a:xfrm>
            <a:off x="528774" y="1628413"/>
            <a:ext cx="2622550" cy="1231106"/>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r>
              <a:rPr 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、熟练运用所学词汇，并学会充分利用上下文语境所提供的线索进行选择；</a:t>
            </a:r>
            <a:endParaRPr lang="en-US" altLang="zh-CN" sz="16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、巩固强化完形填空做题策略。</a:t>
            </a:r>
            <a:endPar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p:cNvSpPr/>
          <p:nvPr/>
        </p:nvSpPr>
        <p:spPr>
          <a:xfrm>
            <a:off x="3732369" y="2521396"/>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4" name="右箭头 3"/>
          <p:cNvSpPr/>
          <p:nvPr/>
        </p:nvSpPr>
        <p:spPr>
          <a:xfrm rot="10800000">
            <a:off x="3172843" y="3130879"/>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1" name="TextBox 12"/>
          <p:cNvSpPr txBox="1"/>
          <p:nvPr/>
        </p:nvSpPr>
        <p:spPr>
          <a:xfrm>
            <a:off x="3737976" y="2673036"/>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教学准备</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2" name="TextBox 13"/>
          <p:cNvSpPr txBox="1"/>
          <p:nvPr/>
        </p:nvSpPr>
        <p:spPr>
          <a:xfrm>
            <a:off x="3737976" y="3267279"/>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教学过程</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5" name="TextBox 15"/>
          <p:cNvSpPr txBox="1"/>
          <p:nvPr/>
        </p:nvSpPr>
        <p:spPr>
          <a:xfrm>
            <a:off x="5818505" y="2673350"/>
            <a:ext cx="1891665" cy="73850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altLang="zh-CN"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2019</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年朝东西</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海四区</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英语一模二模试题</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7" name="TextBox 15"/>
          <p:cNvSpPr txBox="1"/>
          <p:nvPr/>
        </p:nvSpPr>
        <p:spPr>
          <a:xfrm>
            <a:off x="583465" y="3159971"/>
            <a:ext cx="2514371" cy="73866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复习</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完</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形填空的文体</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特点</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并</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通过典型</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例题</a:t>
            </a:r>
            <a:r>
              <a:rPr lang="zh-CN" altLang="zh-CN" sz="16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梳理总结</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完形填空</a:t>
            </a:r>
            <a:r>
              <a:rPr lang="zh-CN" altLang="zh-CN" sz="16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的解</a:t>
            </a:r>
            <a:r>
              <a:rPr lang="zh-CN" altLang="en-US" sz="16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题策略</a:t>
            </a:r>
            <a:r>
              <a:rPr lang="zh-CN" altLang="zh-CN" sz="1600"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标题 4"/>
          <p:cNvSpPr>
            <a:spLocks noGrp="1"/>
          </p:cNvSpPr>
          <p:nvPr>
            <p:ph type="title"/>
          </p:nvPr>
        </p:nvSpPr>
        <p:spPr>
          <a:xfrm>
            <a:off x="3607773" y="399798"/>
            <a:ext cx="1775298" cy="486085"/>
          </a:xfrm>
          <a:solidFill>
            <a:srgbClr val="00B0F0"/>
          </a:solidFill>
        </p:spPr>
        <p:txBody>
          <a:bodyPr/>
          <a:lstStyle/>
          <a:p>
            <a:pPr algn="ctr"/>
            <a:r>
              <a:rPr lang="zh-CN" altLang="en-US" sz="2800" dirty="0" smtClean="0"/>
              <a:t>目   录</a:t>
            </a:r>
            <a:endParaRPr lang="zh-CN" altLang="en-US" sz="2800"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fill="hold"/>
                                        <p:tgtEl>
                                          <p:spTgt spid="66"/>
                                        </p:tgtEl>
                                        <p:attrNameLst>
                                          <p:attrName>ppt_x</p:attrName>
                                        </p:attrNameLst>
                                      </p:cBhvr>
                                      <p:tavLst>
                                        <p:tav tm="0">
                                          <p:val>
                                            <p:strVal val="1+#ppt_w/2"/>
                                          </p:val>
                                        </p:tav>
                                        <p:tav tm="100000">
                                          <p:val>
                                            <p:strVal val="#ppt_x"/>
                                          </p:val>
                                        </p:tav>
                                      </p:tavLst>
                                    </p:anim>
                                    <p:anim calcmode="lin" valueType="num">
                                      <p:cBhvr additive="base">
                                        <p:cTn id="23" dur="500" fill="hold"/>
                                        <p:tgtEl>
                                          <p:spTgt spid="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left)">
                                      <p:cBhvr>
                                        <p:cTn id="33" dur="500"/>
                                        <p:tgtEl>
                                          <p:spTgt spid="74"/>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9" grpId="0"/>
      <p:bldP spid="73" grpId="0"/>
      <p:bldP spid="66" grpId="0" bldLvl="0" animBg="1"/>
      <p:bldP spid="70" grpId="0"/>
      <p:bldP spid="74" grpId="0"/>
      <p:bldP spid="3" grpId="0" bldLvl="0" animBg="1"/>
      <p:bldP spid="4" grpId="0" bldLvl="0" animBg="1"/>
      <p:bldP spid="71" grpId="0"/>
      <p:bldP spid="72" grpId="0"/>
      <p:bldP spid="75"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253309" y="377372"/>
            <a:ext cx="7487920"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en-US" altLang="zh-CN"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西海四区一模中</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的完形填空</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1" name="表格 2"/>
          <p:cNvGraphicFramePr>
            <a:graphicFrameLocks noGrp="1"/>
          </p:cNvGraphicFramePr>
          <p:nvPr>
            <p:custDataLst>
              <p:tags r:id="rId3"/>
            </p:custDataLst>
          </p:nvPr>
        </p:nvGraphicFramePr>
        <p:xfrm>
          <a:off x="511629" y="1023255"/>
          <a:ext cx="8382000" cy="3525896"/>
        </p:xfrm>
        <a:graphic>
          <a:graphicData uri="http://schemas.openxmlformats.org/drawingml/2006/table">
            <a:tbl>
              <a:tblPr firstRow="1" bandRow="1">
                <a:tableStyleId>{21E4AEA4-8DFA-4A89-87EB-49C32662AFE0}</a:tableStyleId>
              </a:tblPr>
              <a:tblGrid>
                <a:gridCol w="783055"/>
                <a:gridCol w="1797719"/>
                <a:gridCol w="3233656"/>
                <a:gridCol w="2567570"/>
              </a:tblGrid>
              <a:tr h="551755">
                <a:tc>
                  <a:txBody>
                    <a:bodyPr/>
                    <a:lstStyle/>
                    <a:p>
                      <a:r>
                        <a:rPr lang="zh-CN" altLang="en-US" sz="1400" dirty="0"/>
                        <a:t>年份</a:t>
                      </a:r>
                      <a:endParaRPr lang="zh-CN" altLang="en-US" sz="1400" dirty="0"/>
                    </a:p>
                  </a:txBody>
                  <a:tcPr marT="34288" marB="34288"/>
                </a:tc>
                <a:tc>
                  <a:txBody>
                    <a:bodyPr/>
                    <a:lstStyle/>
                    <a:p>
                      <a:r>
                        <a:rPr lang="zh-CN" altLang="en-US" sz="1400" dirty="0" smtClean="0"/>
                        <a:t>体裁</a:t>
                      </a:r>
                      <a:r>
                        <a:rPr lang="en-US" altLang="zh-CN" sz="1400" baseline="0" dirty="0" smtClean="0"/>
                        <a:t> </a:t>
                      </a:r>
                      <a:r>
                        <a:rPr lang="zh-CN" altLang="en-US" sz="1400" dirty="0" smtClean="0"/>
                        <a:t>标题 字数</a:t>
                      </a:r>
                      <a:endParaRPr lang="en-US" altLang="zh-CN" sz="1400" dirty="0" smtClean="0"/>
                    </a:p>
                    <a:p>
                      <a:r>
                        <a:rPr lang="zh-CN" altLang="en-US" sz="1400" dirty="0" smtClean="0"/>
                        <a:t>    </a:t>
                      </a:r>
                      <a:endParaRPr lang="zh-CN" altLang="en-US" sz="1400" dirty="0"/>
                    </a:p>
                  </a:txBody>
                  <a:tcPr marT="34288" marB="34288"/>
                </a:tc>
                <a:tc>
                  <a:txBody>
                    <a:bodyPr/>
                    <a:lstStyle/>
                    <a:p>
                      <a:r>
                        <a:rPr lang="zh-CN" altLang="en-US" sz="1400" dirty="0"/>
                        <a:t>主题语境</a:t>
                      </a:r>
                      <a:endParaRPr lang="zh-CN" altLang="en-US" sz="1400" dirty="0"/>
                    </a:p>
                  </a:txBody>
                  <a:tcPr marT="34288" marB="34288"/>
                </a:tc>
                <a:tc>
                  <a:txBody>
                    <a:bodyPr/>
                    <a:lstStyle/>
                    <a:p>
                      <a:r>
                        <a:rPr lang="zh-CN" altLang="en-US" sz="1400" dirty="0"/>
                        <a:t>核心素养</a:t>
                      </a:r>
                      <a:endParaRPr lang="zh-CN" altLang="en-US" sz="1400" dirty="0"/>
                    </a:p>
                  </a:txBody>
                  <a:tcPr marT="34288" marB="34288"/>
                </a:tc>
              </a:tr>
              <a:tr h="760916">
                <a:tc>
                  <a:txBody>
                    <a:bodyPr/>
                    <a:lstStyle/>
                    <a:p>
                      <a:r>
                        <a:rPr lang="en-US" altLang="zh-CN" sz="1000" dirty="0" smtClean="0"/>
                        <a:t>2019</a:t>
                      </a:r>
                      <a:endParaRPr lang="en-US" altLang="zh-CN" sz="1000" dirty="0" smtClean="0"/>
                    </a:p>
                    <a:p>
                      <a:r>
                        <a:rPr lang="zh-CN" altLang="en-US" sz="1000" dirty="0" smtClean="0"/>
                        <a:t>朝阳一模</a:t>
                      </a:r>
                      <a:endParaRPr lang="en-US" altLang="zh-CN" sz="1000" dirty="0"/>
                    </a:p>
                  </a:txBody>
                  <a:tcPr marT="34288" marB="34288"/>
                </a:tc>
                <a:tc>
                  <a:txBody>
                    <a:bodyPr/>
                    <a:lstStyle/>
                    <a:p>
                      <a:r>
                        <a:rPr lang="zh-CN" altLang="en-US" sz="1000" dirty="0"/>
                        <a:t>记叙文（夹叙夹议</a:t>
                      </a:r>
                      <a:r>
                        <a:rPr lang="zh-CN" altLang="en-US" sz="1000" dirty="0" smtClean="0"/>
                        <a:t>）</a:t>
                      </a:r>
                      <a:endParaRPr lang="en-US" altLang="zh-CN" sz="1000" dirty="0" smtClean="0"/>
                    </a:p>
                    <a:p>
                      <a:r>
                        <a:rPr lang="en-US" altLang="zh-CN" sz="1000" dirty="0" smtClean="0"/>
                        <a:t>A game of light and shade</a:t>
                      </a:r>
                      <a:endParaRPr lang="en-US" altLang="zh-CN" sz="1000" dirty="0" smtClean="0"/>
                    </a:p>
                    <a:p>
                      <a:r>
                        <a:rPr lang="en-US" altLang="zh-CN" sz="1000" dirty="0" smtClean="0"/>
                        <a:t> (386)</a:t>
                      </a:r>
                      <a:endParaRPr lang="zh-CN" altLang="en-US" sz="1000" dirty="0"/>
                    </a:p>
                  </a:txBody>
                  <a:tcPr marT="34288" marB="34288"/>
                </a:tc>
                <a:tc>
                  <a:txBody>
                    <a:bodyPr/>
                    <a:lstStyle/>
                    <a:p>
                      <a:r>
                        <a:rPr kumimoji="0" lang="zh-CN" altLang="en-US" sz="1000" b="0" i="0" u="none" strike="noStrike" kern="1200" cap="none" spc="0" normalizeH="0" baseline="0" noProof="0" dirty="0" smtClean="0">
                          <a:ln>
                            <a:noFill/>
                          </a:ln>
                          <a:solidFill>
                            <a:prstClr val="black"/>
                          </a:solidFill>
                          <a:effectLst/>
                          <a:uLnTx/>
                          <a:uFillTx/>
                          <a:latin typeface="+mn-lt"/>
                          <a:ea typeface="+mn-ea"/>
                          <a:cs typeface="+mn-cs"/>
                        </a:rPr>
                        <a:t>在“人与自我”大的主题语境下，</a:t>
                      </a:r>
                      <a:r>
                        <a:rPr lang="zh-CN" altLang="en-US" sz="1000" dirty="0" smtClean="0"/>
                        <a:t>文章讲述作者偶遇一位盲人登塔，出于担忧而跟随他来到塔顶，通过交谈发现，他尽管失明但仍热爱生活，通过身体感受光明、感受生活之美。</a:t>
                      </a:r>
                      <a:endParaRPr lang="zh-CN" altLang="en-US" sz="1000" dirty="0"/>
                    </a:p>
                  </a:txBody>
                  <a:tcPr marT="34288" marB="34288"/>
                </a:tc>
                <a:tc>
                  <a:txBody>
                    <a:bodyPr/>
                    <a:lstStyle/>
                    <a:p>
                      <a:r>
                        <a:rPr lang="zh-CN" altLang="en-US" sz="1000" dirty="0" smtClean="0"/>
                        <a:t>探究与体会积极人生态度</a:t>
                      </a:r>
                      <a:r>
                        <a:rPr lang="zh-CN" altLang="en-US" sz="1000" dirty="0" smtClean="0"/>
                        <a:t>，弘扬</a:t>
                      </a:r>
                      <a:r>
                        <a:rPr lang="zh-CN" altLang="en-US" sz="1000" dirty="0" smtClean="0"/>
                        <a:t>身残志坚，自信乐观的精神</a:t>
                      </a:r>
                      <a:r>
                        <a:rPr lang="zh-CN" altLang="en-US" sz="1000" dirty="0" smtClean="0"/>
                        <a:t>。鼓励</a:t>
                      </a:r>
                      <a:r>
                        <a:rPr lang="zh-CN" altLang="en-US" sz="1000" dirty="0" smtClean="0"/>
                        <a:t>和激发学生追求生活之美，保持积极、乐观、向上的生活态度。</a:t>
                      </a:r>
                      <a:endParaRPr lang="en-US" altLang="zh-CN" sz="1000" dirty="0" smtClean="0"/>
                    </a:p>
                  </a:txBody>
                  <a:tcPr marT="34288" marB="34288"/>
                </a:tc>
              </a:tr>
              <a:tr h="701188">
                <a:tc>
                  <a:txBody>
                    <a:bodyPr/>
                    <a:lstStyle/>
                    <a:p>
                      <a:r>
                        <a:rPr lang="en-US" altLang="zh-CN" sz="1000" dirty="0" smtClean="0"/>
                        <a:t>2019</a:t>
                      </a:r>
                      <a:endParaRPr lang="en-US" altLang="zh-CN" sz="1000" dirty="0" smtClean="0"/>
                    </a:p>
                    <a:p>
                      <a:r>
                        <a:rPr lang="zh-CN" altLang="en-US" sz="1000" dirty="0" smtClean="0"/>
                        <a:t>东城一模</a:t>
                      </a:r>
                      <a:endParaRPr lang="en-US" altLang="zh-CN" sz="1000" dirty="0"/>
                    </a:p>
                  </a:txBody>
                  <a:tcPr marT="45717" marB="45717"/>
                </a:tc>
                <a:tc>
                  <a:txBody>
                    <a:bodyPr/>
                    <a:lstStyle/>
                    <a:p>
                      <a:r>
                        <a:rPr lang="zh-CN" altLang="en-US" sz="1000" dirty="0"/>
                        <a:t>记叙文（夹叙夹议</a:t>
                      </a:r>
                      <a:r>
                        <a:rPr lang="zh-CN" altLang="en-US" sz="1000" dirty="0" smtClean="0"/>
                        <a:t>）</a:t>
                      </a:r>
                      <a:endParaRPr lang="en-US" altLang="zh-CN" sz="1000" dirty="0" smtClean="0"/>
                    </a:p>
                    <a:p>
                      <a:r>
                        <a:rPr lang="en-US" altLang="zh-CN" sz="1000" dirty="0" smtClean="0"/>
                        <a:t>(407)</a:t>
                      </a:r>
                      <a:endParaRPr lang="zh-CN" altLang="en-US" sz="1000" dirty="0"/>
                    </a:p>
                  </a:txBody>
                  <a:tcPr marT="45717" marB="45717"/>
                </a:tc>
                <a:tc>
                  <a:txBody>
                    <a:bodyPr/>
                    <a:lstStyle/>
                    <a:p>
                      <a:r>
                        <a:rPr lang="zh-CN" altLang="en-US" sz="1000" dirty="0"/>
                        <a:t>文章</a:t>
                      </a:r>
                      <a:r>
                        <a:rPr lang="zh-CN" altLang="en-US" sz="1000" dirty="0" smtClean="0"/>
                        <a:t>讲述作者因落下了课程而没有为考试做好充分准备，无意间注意到有一张答案就在眼前，经过了一系列思想斗争之后，决定诚信考试，并最终通过了考试。</a:t>
                      </a:r>
                      <a:endParaRPr lang="zh-CN" altLang="en-US" sz="1000" dirty="0"/>
                    </a:p>
                  </a:txBody>
                  <a:tcPr marT="45717" marB="45717"/>
                </a:tc>
                <a:tc>
                  <a:txBody>
                    <a:bodyPr/>
                    <a:lstStyle/>
                    <a:p>
                      <a:r>
                        <a:rPr kumimoji="0" lang="zh-CN" altLang="en-US" sz="1000" b="0" i="0" u="none" strike="noStrike" kern="1200" cap="none" spc="0" normalizeH="0" baseline="0" noProof="0" dirty="0" smtClean="0">
                          <a:ln>
                            <a:noFill/>
                          </a:ln>
                          <a:solidFill>
                            <a:prstClr val="black"/>
                          </a:solidFill>
                          <a:effectLst/>
                          <a:uLnTx/>
                          <a:uFillTx/>
                          <a:latin typeface="+mn-lt"/>
                          <a:ea typeface="+mn-ea"/>
                          <a:cs typeface="+mn-cs"/>
                        </a:rPr>
                        <a:t>充分</a:t>
                      </a:r>
                      <a:r>
                        <a:rPr kumimoji="0" lang="zh-CN" altLang="en-US" sz="1000" b="0" i="0" u="none" strike="noStrike" kern="1200" cap="none" spc="0" normalizeH="0" baseline="0" noProof="0" dirty="0" smtClean="0">
                          <a:ln>
                            <a:noFill/>
                          </a:ln>
                          <a:solidFill>
                            <a:prstClr val="black"/>
                          </a:solidFill>
                          <a:effectLst/>
                          <a:uLnTx/>
                          <a:uFillTx/>
                          <a:latin typeface="+mn-lt"/>
                          <a:ea typeface="+mn-ea"/>
                          <a:cs typeface="+mn-cs"/>
                        </a:rPr>
                        <a:t>体现了社会主义核心价值观中的诚信。鼓励学生诚实守信，实事求是，不作弊，不投机取巧，帮助学生树立正确的人生观和价值观</a:t>
                      </a:r>
                      <a:r>
                        <a:rPr lang="zh-CN" altLang="en-US" sz="1000" dirty="0" smtClean="0"/>
                        <a:t>。</a:t>
                      </a:r>
                      <a:endParaRPr lang="zh-CN" altLang="en-US" sz="1000" dirty="0"/>
                    </a:p>
                  </a:txBody>
                  <a:tcPr marT="45717" marB="45717"/>
                </a:tc>
              </a:tr>
              <a:tr h="597902">
                <a:tc>
                  <a:txBody>
                    <a:bodyPr/>
                    <a:lstStyle/>
                    <a:p>
                      <a:r>
                        <a:rPr lang="en-US" altLang="zh-CN" sz="1000" dirty="0" smtClean="0"/>
                        <a:t>2019</a:t>
                      </a:r>
                      <a:endParaRPr lang="en-US" altLang="zh-CN" sz="1000" dirty="0" smtClean="0"/>
                    </a:p>
                    <a:p>
                      <a:r>
                        <a:rPr lang="zh-CN" altLang="en-US" sz="1000" dirty="0" smtClean="0"/>
                        <a:t>西城一模</a:t>
                      </a:r>
                      <a:endParaRPr lang="en-US" altLang="zh-CN" sz="1000" dirty="0"/>
                    </a:p>
                  </a:txBody>
                  <a:tcPr marT="34288" marB="34288"/>
                </a:tc>
                <a:tc>
                  <a:txBody>
                    <a:bodyPr/>
                    <a:lstStyle/>
                    <a:p>
                      <a:r>
                        <a:rPr lang="zh-CN" altLang="en-US" sz="1000" dirty="0"/>
                        <a:t>记叙文（夹叙夹议</a:t>
                      </a:r>
                      <a:r>
                        <a:rPr lang="zh-CN" altLang="en-US" sz="1000" dirty="0" smtClean="0"/>
                        <a:t>）</a:t>
                      </a:r>
                      <a:endParaRPr lang="en-US" altLang="zh-CN" sz="1000" dirty="0" smtClean="0"/>
                    </a:p>
                    <a:p>
                      <a:r>
                        <a:rPr lang="en-US" altLang="zh-CN" sz="1000" dirty="0" smtClean="0"/>
                        <a:t>(400)</a:t>
                      </a:r>
                      <a:endParaRPr lang="zh-CN" altLang="en-US" sz="1000" dirty="0"/>
                    </a:p>
                  </a:txBody>
                  <a:tcPr marT="34288" marB="34288"/>
                </a:tc>
                <a:tc>
                  <a:txBody>
                    <a:bodyPr/>
                    <a:lstStyle/>
                    <a:p>
                      <a:r>
                        <a:rPr lang="zh-CN" altLang="en-US" sz="1000" dirty="0"/>
                        <a:t>讲述</a:t>
                      </a:r>
                      <a:r>
                        <a:rPr lang="zh-CN" altLang="en-US" sz="1000" dirty="0" smtClean="0"/>
                        <a:t>了好邻居</a:t>
                      </a:r>
                      <a:r>
                        <a:rPr lang="en-US" altLang="zh-CN" sz="1000" dirty="0" smtClean="0"/>
                        <a:t>Tom</a:t>
                      </a:r>
                      <a:r>
                        <a:rPr lang="zh-CN" altLang="en-US" sz="1000" dirty="0" smtClean="0"/>
                        <a:t>帮助我们以及他和妻子</a:t>
                      </a:r>
                      <a:r>
                        <a:rPr lang="en-US" altLang="zh-CN" sz="1000" dirty="0" smtClean="0"/>
                        <a:t>Gee</a:t>
                      </a:r>
                      <a:r>
                        <a:rPr lang="zh-CN" altLang="en-US" sz="1000" dirty="0" smtClean="0"/>
                        <a:t>背后的故事，同时表达了作者邻里之间互帮互助的和谐关系，让作者懂得如何做一个好邻居。</a:t>
                      </a:r>
                      <a:endParaRPr lang="zh-CN" altLang="en-US" sz="1000" dirty="0"/>
                    </a:p>
                  </a:txBody>
                  <a:tcPr marT="34288" marB="34288"/>
                </a:tc>
                <a:tc>
                  <a:txBody>
                    <a:bodyPr/>
                    <a:lstStyle/>
                    <a:p>
                      <a:r>
                        <a:rPr lang="zh-CN" altLang="en-US" sz="1000" dirty="0"/>
                        <a:t>突出对学生品质的培养，符合社会价值观中的“友善”。体现了人与人之间的</a:t>
                      </a:r>
                      <a:r>
                        <a:rPr lang="zh-CN" altLang="en-US" sz="1000" dirty="0" smtClean="0"/>
                        <a:t>真情、邻里互帮互助和互相关爱。</a:t>
                      </a:r>
                      <a:endParaRPr lang="zh-CN" altLang="en-US" sz="1000" dirty="0"/>
                    </a:p>
                  </a:txBody>
                  <a:tcPr marT="34288" marB="34288"/>
                </a:tc>
              </a:tr>
              <a:tr h="914135">
                <a:tc>
                  <a:txBody>
                    <a:bodyPr/>
                    <a:lstStyle/>
                    <a:p>
                      <a:r>
                        <a:rPr lang="en-US" altLang="zh-CN" sz="1000" dirty="0" smtClean="0"/>
                        <a:t>2019</a:t>
                      </a:r>
                      <a:endParaRPr lang="en-US" altLang="zh-CN" sz="1000" dirty="0" smtClean="0"/>
                    </a:p>
                    <a:p>
                      <a:r>
                        <a:rPr lang="zh-CN" altLang="en-US" sz="1000" dirty="0" smtClean="0"/>
                        <a:t>海淀一模</a:t>
                      </a:r>
                      <a:endParaRPr lang="en-US" altLang="zh-CN" sz="1000" dirty="0"/>
                    </a:p>
                  </a:txBody>
                  <a:tcPr marT="34288" marB="34288"/>
                </a:tc>
                <a:tc>
                  <a:txBody>
                    <a:bodyPr/>
                    <a:lstStyle/>
                    <a:p>
                      <a:r>
                        <a:rPr lang="zh-CN" altLang="en-US" sz="1000" dirty="0"/>
                        <a:t>记叙文（夹叙夹议</a:t>
                      </a:r>
                      <a:r>
                        <a:rPr lang="zh-CN" altLang="en-US" sz="1000" dirty="0" smtClean="0"/>
                        <a:t>）</a:t>
                      </a:r>
                      <a:endParaRPr lang="en-US" altLang="zh-CN" sz="1000" dirty="0" smtClean="0"/>
                    </a:p>
                    <a:p>
                      <a:r>
                        <a:rPr lang="en-US" altLang="zh-CN" sz="1000" dirty="0" smtClean="0"/>
                        <a:t>My perfect imperfect life</a:t>
                      </a:r>
                      <a:endParaRPr lang="en-US" altLang="zh-CN" sz="1000" dirty="0" smtClean="0"/>
                    </a:p>
                    <a:p>
                      <a:r>
                        <a:rPr lang="en-US" altLang="zh-CN" sz="1000" dirty="0" smtClean="0"/>
                        <a:t>(437)</a:t>
                      </a:r>
                      <a:endParaRPr lang="zh-CN" altLang="en-US" sz="1000" dirty="0"/>
                    </a:p>
                  </a:txBody>
                  <a:tcPr marT="34288" marB="34288"/>
                </a:tc>
                <a:tc>
                  <a:txBody>
                    <a:bodyPr/>
                    <a:lstStyle/>
                    <a:p>
                      <a:r>
                        <a:rPr kumimoji="0" lang="zh-CN" altLang="en-US" sz="1000" b="0" i="0" u="none" strike="noStrike" kern="1200" cap="none" spc="0" normalizeH="0" baseline="0" noProof="0" dirty="0" smtClean="0">
                          <a:ln>
                            <a:noFill/>
                          </a:ln>
                          <a:solidFill>
                            <a:prstClr val="black"/>
                          </a:solidFill>
                          <a:effectLst/>
                          <a:uLnTx/>
                          <a:uFillTx/>
                          <a:latin typeface="+mn-lt"/>
                          <a:ea typeface="+mn-ea"/>
                          <a:cs typeface="+mn-cs"/>
                        </a:rPr>
                        <a:t>“人与自我”的主题语境下，</a:t>
                      </a:r>
                      <a:r>
                        <a:rPr lang="zh-CN" altLang="en-US" sz="1000" dirty="0" smtClean="0"/>
                        <a:t>讲述了作者被发问“是否拥有完美的生活”而产生的思考和情感变化，从最初的疑惑，到之后的自我开解，生活的种种经历都已经塑造了‘完美’的她，正是因为‘不完美’的存在才有了“完美”。</a:t>
                      </a:r>
                      <a:endParaRPr lang="en-US" altLang="zh-CN" sz="1000" dirty="0" smtClean="0"/>
                    </a:p>
                  </a:txBody>
                  <a:tcPr marT="34288" marB="34288"/>
                </a:tc>
                <a:tc>
                  <a:txBody>
                    <a:bodyPr/>
                    <a:lstStyle/>
                    <a:p>
                      <a:r>
                        <a:rPr lang="zh-CN" altLang="en-US" sz="1000" dirty="0" smtClean="0"/>
                        <a:t>文章引人深思，富有哲理，并启迪学生心灵。体会“认识自我、丰富自我、完善自我”的过程，从而树立积极的生活态度。</a:t>
                      </a:r>
                      <a:endParaRPr lang="zh-CN" altLang="en-US" sz="1000" dirty="0"/>
                    </a:p>
                  </a:txBody>
                  <a:tcPr marT="34288" marB="34288"/>
                </a:tc>
              </a:tr>
            </a:tbl>
          </a:graphicData>
        </a:graphic>
      </p:graphicFrame>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133565" y="345621"/>
            <a:ext cx="7716520"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en-US" altLang="zh-CN"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西海四区二模中</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的完形填空</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1" name="表格 2"/>
          <p:cNvGraphicFramePr>
            <a:graphicFrameLocks noGrp="1"/>
          </p:cNvGraphicFramePr>
          <p:nvPr/>
        </p:nvGraphicFramePr>
        <p:xfrm>
          <a:off x="108860" y="947606"/>
          <a:ext cx="8915400" cy="3405194"/>
        </p:xfrm>
        <a:graphic>
          <a:graphicData uri="http://schemas.openxmlformats.org/drawingml/2006/table">
            <a:tbl>
              <a:tblPr firstRow="1" bandRow="1">
                <a:tableStyleId>{21E4AEA4-8DFA-4A89-87EB-49C32662AFE0}</a:tableStyleId>
              </a:tblPr>
              <a:tblGrid>
                <a:gridCol w="849083"/>
                <a:gridCol w="1915886"/>
                <a:gridCol w="3419471"/>
                <a:gridCol w="2730960"/>
              </a:tblGrid>
              <a:tr h="456651">
                <a:tc>
                  <a:txBody>
                    <a:bodyPr/>
                    <a:lstStyle/>
                    <a:p>
                      <a:r>
                        <a:rPr lang="zh-CN" altLang="en-US" sz="1400" dirty="0" smtClean="0"/>
                        <a:t>年份</a:t>
                      </a:r>
                      <a:endParaRPr lang="zh-CN" altLang="en-US" sz="1400" dirty="0"/>
                    </a:p>
                  </a:txBody>
                  <a:tcPr marT="45717" marB="45717"/>
                </a:tc>
                <a:tc>
                  <a:txBody>
                    <a:bodyPr/>
                    <a:lstStyle/>
                    <a:p>
                      <a:r>
                        <a:rPr lang="zh-CN" altLang="en-US" sz="1400" dirty="0" smtClean="0"/>
                        <a:t>体裁 标题 字数</a:t>
                      </a:r>
                      <a:endParaRPr lang="zh-CN" altLang="en-US" sz="1400" dirty="0"/>
                    </a:p>
                  </a:txBody>
                  <a:tcPr marT="45717" marB="45717"/>
                </a:tc>
                <a:tc>
                  <a:txBody>
                    <a:bodyPr/>
                    <a:lstStyle/>
                    <a:p>
                      <a:r>
                        <a:rPr lang="zh-CN" altLang="en-US" sz="1400" dirty="0"/>
                        <a:t>主题语境</a:t>
                      </a:r>
                      <a:endParaRPr lang="zh-CN" altLang="en-US" sz="1400" dirty="0"/>
                    </a:p>
                  </a:txBody>
                  <a:tcPr marT="45717" marB="45717"/>
                </a:tc>
                <a:tc>
                  <a:txBody>
                    <a:bodyPr/>
                    <a:lstStyle/>
                    <a:p>
                      <a:r>
                        <a:rPr lang="zh-CN" altLang="en-US" sz="1400" dirty="0"/>
                        <a:t>核心素养</a:t>
                      </a:r>
                      <a:endParaRPr lang="zh-CN" altLang="en-US" sz="1400" dirty="0"/>
                    </a:p>
                  </a:txBody>
                  <a:tcPr marT="45717" marB="45717"/>
                </a:tc>
              </a:tr>
              <a:tr h="738273">
                <a:tc>
                  <a:txBody>
                    <a:bodyPr/>
                    <a:lstStyle/>
                    <a:p>
                      <a:r>
                        <a:rPr lang="en-US" altLang="zh-CN" sz="1050" dirty="0" smtClean="0"/>
                        <a:t>2019</a:t>
                      </a:r>
                      <a:endParaRPr lang="en-US" altLang="zh-CN" sz="1050" dirty="0" smtClean="0"/>
                    </a:p>
                    <a:p>
                      <a:r>
                        <a:rPr lang="zh-CN" altLang="en-US" sz="1050" dirty="0" smtClean="0"/>
                        <a:t>朝阳二模</a:t>
                      </a:r>
                      <a:endParaRPr lang="en-US" altLang="zh-CN" sz="1050" dirty="0"/>
                    </a:p>
                  </a:txBody>
                  <a:tcPr marT="45717" marB="45717"/>
                </a:tc>
                <a:tc>
                  <a:txBody>
                    <a:bodyPr/>
                    <a:lstStyle/>
                    <a:p>
                      <a:r>
                        <a:rPr lang="zh-CN" altLang="en-US" sz="1050" dirty="0"/>
                        <a:t>记叙文（夹叙夹议</a:t>
                      </a:r>
                      <a:r>
                        <a:rPr lang="zh-CN" altLang="en-US" sz="1050" dirty="0" smtClean="0"/>
                        <a:t>）</a:t>
                      </a:r>
                      <a:endParaRPr lang="en-US" altLang="zh-CN" sz="1050" dirty="0" smtClean="0"/>
                    </a:p>
                    <a:p>
                      <a:r>
                        <a:rPr lang="en-US" altLang="zh-CN" sz="1050" dirty="0" smtClean="0"/>
                        <a:t>The sandwich man</a:t>
                      </a:r>
                      <a:r>
                        <a:rPr lang="en-US" altLang="zh-CN" sz="1050" baseline="0" dirty="0" smtClean="0"/>
                        <a:t> </a:t>
                      </a:r>
                      <a:endParaRPr lang="en-US" altLang="zh-CN" sz="1050" baseline="0" dirty="0" smtClean="0"/>
                    </a:p>
                    <a:p>
                      <a:r>
                        <a:rPr lang="en-US" altLang="zh-CN" sz="1050" baseline="0" dirty="0" smtClean="0"/>
                        <a:t>(396)</a:t>
                      </a:r>
                      <a:endParaRPr lang="zh-CN" altLang="en-US" sz="1050" dirty="0"/>
                    </a:p>
                  </a:txBody>
                  <a:tcPr marT="45717" marB="45717"/>
                </a:tc>
                <a:tc>
                  <a:txBody>
                    <a:bodyPr/>
                    <a:lstStyle/>
                    <a:p>
                      <a:r>
                        <a:rPr lang="zh-CN" altLang="en-US" sz="1050" dirty="0" smtClean="0"/>
                        <a:t>本文讲述三明治店老板</a:t>
                      </a:r>
                      <a:r>
                        <a:rPr lang="en-US" altLang="zh-CN" sz="1050" dirty="0" smtClean="0"/>
                        <a:t>Michael</a:t>
                      </a:r>
                      <a:r>
                        <a:rPr lang="en-US" altLang="zh-CN" sz="1050" baseline="0" dirty="0" smtClean="0"/>
                        <a:t> </a:t>
                      </a:r>
                      <a:r>
                        <a:rPr lang="zh-CN" altLang="en-US" sz="1050" baseline="0" dirty="0" smtClean="0"/>
                        <a:t>每天开工前为流浪汉发放</a:t>
                      </a:r>
                      <a:r>
                        <a:rPr lang="en-US" altLang="zh-CN" sz="1050" baseline="0" dirty="0" smtClean="0"/>
                        <a:t>200</a:t>
                      </a:r>
                      <a:r>
                        <a:rPr lang="zh-CN" altLang="en-US" sz="1050" baseline="0" dirty="0" smtClean="0"/>
                        <a:t>个三明治并和他们握手问候，他的事迹得到很多媒体关注，但是对于</a:t>
                      </a:r>
                      <a:r>
                        <a:rPr lang="en-US" altLang="zh-CN" sz="1050" baseline="0" dirty="0" smtClean="0"/>
                        <a:t>Michael </a:t>
                      </a:r>
                      <a:r>
                        <a:rPr lang="zh-CN" altLang="en-US" sz="1050" baseline="0" dirty="0" smtClean="0"/>
                        <a:t>意不在名利，即使和市长工作也没有什么不同，他的善举也激发了更多人的加入。</a:t>
                      </a:r>
                      <a:endParaRPr lang="zh-CN" altLang="en-US" sz="1050" dirty="0"/>
                    </a:p>
                  </a:txBody>
                  <a:tcPr marT="45717" marB="45717"/>
                </a:tc>
                <a:tc>
                  <a:txBody>
                    <a:bodyPr/>
                    <a:lstStyle/>
                    <a:p>
                      <a:pPr marL="0" marR="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prstClr val="black"/>
                          </a:solidFill>
                          <a:effectLst/>
                          <a:uLnTx/>
                          <a:uFillTx/>
                          <a:latin typeface="+mn-lt"/>
                          <a:ea typeface="+mn-ea"/>
                          <a:cs typeface="+mn-cs"/>
                        </a:rPr>
                        <a:t>突出对学生品质的培养，符合社会价值观中的“友善”。体现了人与人之间的真情、关爱。</a:t>
                      </a:r>
                      <a:endParaRPr lang="zh-CN" altLang="en-US" sz="1050" dirty="0" smtClean="0"/>
                    </a:p>
                    <a:p>
                      <a:endParaRPr lang="zh-CN" altLang="en-US" sz="2000" dirty="0"/>
                    </a:p>
                  </a:txBody>
                  <a:tcPr marT="45717" marB="45717"/>
                </a:tc>
              </a:tr>
              <a:tr h="609221">
                <a:tc>
                  <a:txBody>
                    <a:bodyPr/>
                    <a:lstStyle/>
                    <a:p>
                      <a:r>
                        <a:rPr lang="en-US" altLang="zh-CN" sz="1050" dirty="0" smtClean="0"/>
                        <a:t>2019</a:t>
                      </a:r>
                      <a:endParaRPr lang="en-US" altLang="zh-CN" sz="1050" dirty="0" smtClean="0"/>
                    </a:p>
                    <a:p>
                      <a:r>
                        <a:rPr lang="zh-CN" altLang="en-US" sz="1050" dirty="0" smtClean="0"/>
                        <a:t>东城二模</a:t>
                      </a:r>
                      <a:endParaRPr lang="en-US" altLang="zh-CN" sz="1050" dirty="0"/>
                    </a:p>
                  </a:txBody>
                  <a:tcPr marT="45717" marB="45717"/>
                </a:tc>
                <a:tc>
                  <a:txBody>
                    <a:bodyPr/>
                    <a:lstStyle/>
                    <a:p>
                      <a:r>
                        <a:rPr lang="zh-CN" altLang="en-US" sz="1050" dirty="0"/>
                        <a:t>记叙文（夹叙夹议</a:t>
                      </a:r>
                      <a:r>
                        <a:rPr lang="zh-CN" altLang="en-US" sz="1050" dirty="0" smtClean="0"/>
                        <a:t>）</a:t>
                      </a:r>
                      <a:endParaRPr lang="en-US" altLang="zh-CN" sz="1050" dirty="0" smtClean="0"/>
                    </a:p>
                    <a:p>
                      <a:r>
                        <a:rPr lang="en-US" altLang="zh-CN" sz="1050" dirty="0" smtClean="0"/>
                        <a:t>Two birthdays, one mistake (378)</a:t>
                      </a:r>
                      <a:endParaRPr lang="zh-CN" altLang="en-US" sz="1050" dirty="0"/>
                    </a:p>
                  </a:txBody>
                  <a:tcPr marT="45717" marB="45717"/>
                </a:tc>
                <a:tc>
                  <a:txBody>
                    <a:bodyPr/>
                    <a:lstStyle/>
                    <a:p>
                      <a:r>
                        <a:rPr lang="zh-CN" altLang="en-US" sz="1050" dirty="0" smtClean="0"/>
                        <a:t>讲述了小男孩</a:t>
                      </a:r>
                      <a:r>
                        <a:rPr lang="en-US" altLang="zh-CN" sz="1050" dirty="0" smtClean="0"/>
                        <a:t>Zackary</a:t>
                      </a:r>
                      <a:r>
                        <a:rPr lang="en-US" altLang="zh-CN" sz="1050" baseline="0" dirty="0" smtClean="0"/>
                        <a:t> </a:t>
                      </a:r>
                      <a:r>
                        <a:rPr lang="zh-CN" altLang="en-US" sz="1050" baseline="0" dirty="0" smtClean="0"/>
                        <a:t>误收了小男孩</a:t>
                      </a:r>
                      <a:r>
                        <a:rPr lang="en-US" altLang="zh-CN" sz="1050" baseline="0" dirty="0" smtClean="0"/>
                        <a:t>Zachary </a:t>
                      </a:r>
                      <a:r>
                        <a:rPr lang="zh-CN" altLang="en-US" sz="1050" baseline="0" dirty="0" smtClean="0"/>
                        <a:t>的礼物，通过找寻，发现这礼物本是爷爷送给孙子的，他们住在同一条街上，得知事实后，</a:t>
                      </a:r>
                      <a:r>
                        <a:rPr lang="en-US" altLang="zh-CN" sz="1050" baseline="0" dirty="0" smtClean="0"/>
                        <a:t>Zackary</a:t>
                      </a:r>
                      <a:r>
                        <a:rPr lang="zh-CN" altLang="en-US" sz="1050" baseline="0" dirty="0" smtClean="0"/>
                        <a:t>一家坚持归还礼物。</a:t>
                      </a:r>
                      <a:endParaRPr lang="zh-CN" altLang="en-US" sz="1050" dirty="0"/>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prstClr val="black"/>
                          </a:solidFill>
                          <a:effectLst/>
                          <a:uLnTx/>
                          <a:uFillTx/>
                          <a:latin typeface="+mn-lt"/>
                          <a:ea typeface="+mn-ea"/>
                          <a:cs typeface="+mn-cs"/>
                        </a:rPr>
                        <a:t>立德树人，充分体现了社会主义核心价值观中的诚信与友善。小男孩一家坚持找到礼物</a:t>
                      </a:r>
                      <a:r>
                        <a:rPr kumimoji="0" lang="zh-CN" altLang="en-US" sz="1050" b="0" i="0" u="none" strike="noStrike" kern="1200" cap="none" spc="0" normalizeH="0" baseline="0" noProof="0" dirty="0" smtClean="0">
                          <a:ln>
                            <a:noFill/>
                          </a:ln>
                          <a:solidFill>
                            <a:schemeClr val="dk1"/>
                          </a:solidFill>
                          <a:effectLst/>
                          <a:uLnTx/>
                          <a:uFillTx/>
                          <a:latin typeface="+mn-lt"/>
                          <a:ea typeface="+mn-ea"/>
                          <a:cs typeface="+mn-cs"/>
                        </a:rPr>
                        <a:t>真正的主人，并归还失主。</a:t>
                      </a:r>
                      <a:endParaRPr kumimoji="0" lang="zh-CN" altLang="en-US" sz="1050" b="0" i="0" u="none" strike="noStrike" kern="1200" cap="none" spc="0" normalizeH="0" baseline="0" noProof="0" dirty="0" smtClean="0">
                        <a:ln>
                          <a:noFill/>
                        </a:ln>
                        <a:solidFill>
                          <a:prstClr val="black"/>
                        </a:solidFill>
                        <a:effectLst/>
                        <a:uLnTx/>
                        <a:uFillTx/>
                        <a:latin typeface="+mn-lt"/>
                        <a:ea typeface="+mn-ea"/>
                        <a:cs typeface="+mn-cs"/>
                      </a:endParaRPr>
                    </a:p>
                  </a:txBody>
                  <a:tcPr marT="45717" marB="45717"/>
                </a:tc>
              </a:tr>
              <a:tr h="609221">
                <a:tc>
                  <a:txBody>
                    <a:bodyPr/>
                    <a:lstStyle/>
                    <a:p>
                      <a:r>
                        <a:rPr lang="en-US" altLang="zh-CN" sz="1050" dirty="0" smtClean="0"/>
                        <a:t>2019</a:t>
                      </a:r>
                      <a:endParaRPr lang="en-US" altLang="zh-CN" sz="1050" dirty="0" smtClean="0"/>
                    </a:p>
                    <a:p>
                      <a:r>
                        <a:rPr lang="zh-CN" altLang="en-US" sz="1050" dirty="0" smtClean="0"/>
                        <a:t>西城二模</a:t>
                      </a:r>
                      <a:endParaRPr lang="en-US" altLang="zh-CN" sz="1050" dirty="0"/>
                    </a:p>
                  </a:txBody>
                  <a:tcPr marT="45717" marB="45717"/>
                </a:tc>
                <a:tc>
                  <a:txBody>
                    <a:bodyPr/>
                    <a:lstStyle/>
                    <a:p>
                      <a:r>
                        <a:rPr lang="zh-CN" altLang="en-US" sz="1050" dirty="0"/>
                        <a:t>记叙文（夹叙夹议</a:t>
                      </a:r>
                      <a:r>
                        <a:rPr lang="zh-CN" altLang="en-US" sz="1050" dirty="0" smtClean="0"/>
                        <a:t>）</a:t>
                      </a:r>
                      <a:endParaRPr lang="en-US" altLang="zh-CN" sz="1050" dirty="0" smtClean="0"/>
                    </a:p>
                    <a:p>
                      <a:r>
                        <a:rPr lang="en-US" altLang="zh-CN" sz="1050" dirty="0" smtClean="0"/>
                        <a:t>The gift</a:t>
                      </a:r>
                      <a:r>
                        <a:rPr lang="en-US" altLang="zh-CN" sz="1050" baseline="0" dirty="0" smtClean="0"/>
                        <a:t> of forgiveness </a:t>
                      </a:r>
                      <a:endParaRPr lang="en-US" altLang="zh-CN" sz="1050" baseline="0" dirty="0" smtClean="0"/>
                    </a:p>
                    <a:p>
                      <a:r>
                        <a:rPr lang="en-US" altLang="zh-CN" sz="1050" baseline="0" dirty="0" smtClean="0"/>
                        <a:t>(454)</a:t>
                      </a:r>
                      <a:endParaRPr lang="zh-CN" altLang="en-US" sz="1050" dirty="0"/>
                    </a:p>
                  </a:txBody>
                  <a:tcPr marT="45717" marB="45717"/>
                </a:tc>
                <a:tc>
                  <a:txBody>
                    <a:bodyPr/>
                    <a:lstStyle/>
                    <a:p>
                      <a:r>
                        <a:rPr lang="zh-CN" altLang="en-US" sz="1050" dirty="0"/>
                        <a:t>文章</a:t>
                      </a:r>
                      <a:r>
                        <a:rPr lang="zh-CN" altLang="en-US" sz="1050" dirty="0" smtClean="0"/>
                        <a:t>讲述了作者和她的好朋友</a:t>
                      </a:r>
                      <a:r>
                        <a:rPr lang="en-US" altLang="zh-CN" sz="1050" dirty="0" smtClean="0"/>
                        <a:t>Hannah </a:t>
                      </a:r>
                      <a:r>
                        <a:rPr lang="zh-CN" altLang="en-US" sz="1050" dirty="0" smtClean="0"/>
                        <a:t>一起驾车游玩发生车祸而导致</a:t>
                      </a:r>
                      <a:r>
                        <a:rPr lang="zh-CN" altLang="en-US" sz="1050" dirty="0" smtClean="0"/>
                        <a:t>面部受伤的</a:t>
                      </a:r>
                      <a:r>
                        <a:rPr lang="zh-CN" altLang="en-US" sz="1050" dirty="0" smtClean="0"/>
                        <a:t>故事，但是好朋友和她的妈妈并没有责备我，她们的原谅让我和好朋友的亲密关系延续至今。</a:t>
                      </a:r>
                      <a:endParaRPr lang="zh-CN" altLang="en-US" sz="1050" dirty="0"/>
                    </a:p>
                  </a:txBody>
                  <a:tcPr marT="45717" marB="45717"/>
                </a:tc>
                <a:tc>
                  <a:txBody>
                    <a:bodyPr/>
                    <a:lstStyle/>
                    <a:p>
                      <a:r>
                        <a:rPr lang="zh-CN" altLang="en-US" sz="1050" dirty="0"/>
                        <a:t>充分体现社会主义核心价值观中</a:t>
                      </a:r>
                      <a:r>
                        <a:rPr lang="zh-CN" altLang="en-US" sz="1050" dirty="0" smtClean="0"/>
                        <a:t>的“”友善</a:t>
                      </a:r>
                      <a:r>
                        <a:rPr lang="zh-CN" altLang="en-US" sz="1050" dirty="0"/>
                        <a:t>”，鼓励</a:t>
                      </a:r>
                      <a:r>
                        <a:rPr lang="zh-CN" altLang="en-US" sz="1050" dirty="0" smtClean="0"/>
                        <a:t>学生宽以待人，友善有爱。</a:t>
                      </a:r>
                      <a:endParaRPr lang="zh-CN" altLang="en-US" sz="1050" dirty="0"/>
                    </a:p>
                  </a:txBody>
                  <a:tcPr marT="45717" marB="45717"/>
                </a:tc>
              </a:tr>
              <a:tr h="675673">
                <a:tc>
                  <a:txBody>
                    <a:bodyPr/>
                    <a:lstStyle/>
                    <a:p>
                      <a:r>
                        <a:rPr lang="en-US" altLang="zh-CN" sz="1050" dirty="0" smtClean="0"/>
                        <a:t>2019</a:t>
                      </a:r>
                      <a:endParaRPr lang="en-US" altLang="zh-CN" sz="1050" dirty="0" smtClean="0"/>
                    </a:p>
                    <a:p>
                      <a:r>
                        <a:rPr lang="zh-CN" altLang="en-US" sz="1050" dirty="0" smtClean="0"/>
                        <a:t>海淀二模</a:t>
                      </a:r>
                      <a:endParaRPr lang="en-US" altLang="zh-CN" sz="1050" dirty="0"/>
                    </a:p>
                  </a:txBody>
                  <a:tcPr marT="45717" marB="45717"/>
                </a:tc>
                <a:tc>
                  <a:txBody>
                    <a:bodyPr/>
                    <a:lstStyle/>
                    <a:p>
                      <a:r>
                        <a:rPr lang="zh-CN" altLang="en-US" sz="1050" dirty="0"/>
                        <a:t>记叙文（夹叙夹议</a:t>
                      </a:r>
                      <a:r>
                        <a:rPr lang="zh-CN" altLang="en-US" sz="1050" dirty="0" smtClean="0"/>
                        <a:t>）</a:t>
                      </a:r>
                      <a:endParaRPr lang="en-US" altLang="zh-CN" sz="1050" dirty="0" smtClean="0"/>
                    </a:p>
                    <a:p>
                      <a:r>
                        <a:rPr lang="zh-CN" altLang="en-US" sz="1050" dirty="0" smtClean="0"/>
                        <a:t>（</a:t>
                      </a:r>
                      <a:r>
                        <a:rPr lang="en-US" altLang="zh-CN" sz="1050" dirty="0" smtClean="0"/>
                        <a:t>415</a:t>
                      </a:r>
                      <a:r>
                        <a:rPr lang="zh-CN" altLang="en-US" sz="1050" dirty="0" smtClean="0"/>
                        <a:t>）</a:t>
                      </a:r>
                      <a:endParaRPr lang="zh-CN" altLang="en-US" sz="1050" dirty="0"/>
                    </a:p>
                  </a:txBody>
                  <a:tcPr marT="45717" marB="45717"/>
                </a:tc>
                <a:tc>
                  <a:txBody>
                    <a:bodyPr/>
                    <a:lstStyle/>
                    <a:p>
                      <a:r>
                        <a:rPr lang="zh-CN" altLang="en-US" sz="1050" dirty="0" smtClean="0"/>
                        <a:t>讲述了作者因父母意愿在大学里选择了化学学科，但他并不感兴趣，他的教授告诉他应去追求自己的兴趣所在，然后为之而努力奋斗，听从了建议，最终作者选择了自己喜欢的音乐，通过不断学习，获得成功。</a:t>
                      </a:r>
                      <a:endParaRPr lang="zh-CN" altLang="en-US" sz="1050" dirty="0"/>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smtClean="0">
                          <a:ln>
                            <a:noFill/>
                          </a:ln>
                          <a:solidFill>
                            <a:prstClr val="black"/>
                          </a:solidFill>
                          <a:effectLst/>
                          <a:uLnTx/>
                          <a:uFillTx/>
                          <a:latin typeface="+mn-lt"/>
                          <a:ea typeface="+mn-ea"/>
                          <a:cs typeface="+mn-cs"/>
                        </a:rPr>
                        <a:t>文章引人深思，贴近学生现实生活，有所启示。体会“认识自我、丰富自我、完善自我”的过程，从而树立积极的学习、生活态度。</a:t>
                      </a:r>
                      <a:endParaRPr kumimoji="0" lang="zh-CN" altLang="en-US" sz="1050" b="0" i="0" u="none" strike="noStrike" kern="1200" cap="none" spc="0" normalizeH="0" baseline="0" noProof="0" dirty="0" smtClean="0">
                        <a:ln>
                          <a:noFill/>
                        </a:ln>
                        <a:solidFill>
                          <a:prstClr val="black"/>
                        </a:solidFill>
                        <a:effectLst/>
                        <a:uLnTx/>
                        <a:uFillTx/>
                        <a:latin typeface="+mn-lt"/>
                        <a:ea typeface="+mn-ea"/>
                        <a:cs typeface="+mn-cs"/>
                      </a:endParaRPr>
                    </a:p>
                  </a:txBody>
                  <a:tcPr marT="45717" marB="45717"/>
                </a:tc>
              </a:tr>
            </a:tbl>
          </a:graphicData>
        </a:graphic>
      </p:graphicFrame>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777968" y="1014545"/>
          <a:ext cx="7680230" cy="3476666"/>
        </p:xfrm>
        <a:graphic>
          <a:graphicData uri="http://schemas.openxmlformats.org/drawingml/2006/table">
            <a:tbl>
              <a:tblPr>
                <a:tableStyleId>{284E427A-3D55-4303-BF80-6455036E1DE7}</a:tableStyleId>
              </a:tblPr>
              <a:tblGrid>
                <a:gridCol w="1536046"/>
                <a:gridCol w="1536046"/>
                <a:gridCol w="1536046"/>
                <a:gridCol w="1536046"/>
                <a:gridCol w="1536046"/>
              </a:tblGrid>
              <a:tr h="444141">
                <a:tc>
                  <a:txBody>
                    <a:bodyPr/>
                    <a:lstStyle/>
                    <a:p>
                      <a:pPr algn="l" rtl="0" fontAlgn="t"/>
                      <a:r>
                        <a:rPr lang="zh-CN" altLang="en-US" sz="1400" u="none" strike="noStrike" dirty="0"/>
                        <a:t>试题 </a:t>
                      </a:r>
                      <a:endParaRPr lang="zh-CN" altLang="en-US" sz="1400" b="1" i="0" u="none" strike="noStrike" dirty="0">
                        <a:solidFill>
                          <a:srgbClr val="000000"/>
                        </a:solidFill>
                        <a:latin typeface="微软雅黑" panose="020B0503020204020204" charset="-122"/>
                      </a:endParaRPr>
                    </a:p>
                  </a:txBody>
                  <a:tcPr marL="8328" marR="8328" marT="8328" marB="0"/>
                </a:tc>
                <a:tc>
                  <a:txBody>
                    <a:bodyPr/>
                    <a:lstStyle/>
                    <a:p>
                      <a:pPr algn="l" rtl="0" fontAlgn="t"/>
                      <a:r>
                        <a:rPr lang="zh-CN" altLang="en-US" sz="1400" u="none" strike="noStrike" dirty="0"/>
                        <a:t>动词</a:t>
                      </a:r>
                      <a:endParaRPr lang="zh-CN" altLang="en-US" sz="1400" b="1" i="0" u="none" strike="noStrike" dirty="0">
                        <a:solidFill>
                          <a:srgbClr val="000000"/>
                        </a:solidFill>
                        <a:latin typeface="微软雅黑" panose="020B0503020204020204" charset="-122"/>
                      </a:endParaRPr>
                    </a:p>
                  </a:txBody>
                  <a:tcPr marL="8328" marR="8328" marT="8328" marB="0"/>
                </a:tc>
                <a:tc>
                  <a:txBody>
                    <a:bodyPr/>
                    <a:lstStyle/>
                    <a:p>
                      <a:pPr algn="l" rtl="0" fontAlgn="t"/>
                      <a:r>
                        <a:rPr lang="zh-CN" altLang="en-US" sz="1400" u="none" strike="noStrike"/>
                        <a:t>名词</a:t>
                      </a:r>
                      <a:endParaRPr lang="zh-CN" altLang="en-US" sz="1400" b="1" i="0" u="none" strike="noStrike">
                        <a:solidFill>
                          <a:srgbClr val="000000"/>
                        </a:solidFill>
                        <a:latin typeface="微软雅黑" panose="020B0503020204020204" charset="-122"/>
                      </a:endParaRPr>
                    </a:p>
                  </a:txBody>
                  <a:tcPr marL="8328" marR="8328" marT="8328" marB="0"/>
                </a:tc>
                <a:tc>
                  <a:txBody>
                    <a:bodyPr/>
                    <a:lstStyle/>
                    <a:p>
                      <a:pPr algn="l" rtl="0" fontAlgn="t"/>
                      <a:r>
                        <a:rPr lang="zh-CN" altLang="en-US" sz="1400" u="none" strike="noStrike"/>
                        <a:t>形容词</a:t>
                      </a:r>
                      <a:r>
                        <a:rPr lang="en-US" altLang="zh-CN" sz="1400" u="none" strike="noStrike"/>
                        <a:t>&amp;</a:t>
                      </a:r>
                      <a:r>
                        <a:rPr lang="zh-CN" altLang="en-US" sz="1400" u="none" strike="noStrike"/>
                        <a:t>副词</a:t>
                      </a:r>
                      <a:endParaRPr lang="zh-CN" altLang="en-US" sz="1400" b="1" i="0" u="none" strike="noStrike">
                        <a:solidFill>
                          <a:srgbClr val="000000"/>
                        </a:solidFill>
                        <a:latin typeface="微软雅黑" panose="020B0503020204020204" charset="-122"/>
                      </a:endParaRPr>
                    </a:p>
                  </a:txBody>
                  <a:tcPr marL="8328" marR="8328" marT="8328" marB="0"/>
                </a:tc>
                <a:tc>
                  <a:txBody>
                    <a:bodyPr/>
                    <a:lstStyle/>
                    <a:p>
                      <a:pPr algn="l" rtl="0" fontAlgn="t"/>
                      <a:r>
                        <a:rPr lang="zh-CN" altLang="en-US" sz="1400" u="none" strike="noStrike" dirty="0"/>
                        <a:t>其他（介词、连词、冠词）</a:t>
                      </a:r>
                      <a:endParaRPr lang="zh-CN" altLang="en-US" sz="1400" b="1" i="0" u="none" strike="noStrike" dirty="0">
                        <a:solidFill>
                          <a:srgbClr val="000000"/>
                        </a:solidFill>
                        <a:latin typeface="微软雅黑" panose="020B0503020204020204" charset="-122"/>
                      </a:endParaRPr>
                    </a:p>
                  </a:txBody>
                  <a:tcPr marL="8328" marR="8328" marT="8328" marB="0"/>
                </a:tc>
              </a:tr>
              <a:tr h="326571">
                <a:tc>
                  <a:txBody>
                    <a:bodyPr/>
                    <a:lstStyle/>
                    <a:p>
                      <a:pPr algn="l" fontAlgn="ctr">
                        <a:lnSpc>
                          <a:spcPct val="150000"/>
                        </a:lnSpc>
                      </a:pPr>
                      <a:r>
                        <a:rPr lang="zh-CN" altLang="en-US" sz="1200" u="none" strike="noStrike" kern="1200" dirty="0"/>
                        <a:t>朝阳一</a:t>
                      </a:r>
                      <a:r>
                        <a:rPr lang="zh-CN" altLang="en-US" sz="1200" u="none" strike="noStrike" kern="1200" dirty="0" smtClean="0"/>
                        <a:t>模</a:t>
                      </a:r>
                      <a:endParaRPr lang="en-US" altLang="zh-CN"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8</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 7</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2+1</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2</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r>
              <a:tr h="413181">
                <a:tc>
                  <a:txBody>
                    <a:bodyPr/>
                    <a:lstStyle/>
                    <a:p>
                      <a:pPr algn="l" rtl="0" fontAlgn="t">
                        <a:lnSpc>
                          <a:spcPct val="150000"/>
                        </a:lnSpc>
                      </a:pPr>
                      <a:r>
                        <a:rPr lang="zh-CN" altLang="en-US" sz="1200" u="none" strike="noStrike" dirty="0"/>
                        <a:t>东城一模 </a:t>
                      </a:r>
                      <a:endParaRPr lang="zh-CN" altLang="en-US" sz="1200" b="0" i="0" u="none" strike="noStrike" dirty="0">
                        <a:solidFill>
                          <a:srgbClr val="000000"/>
                        </a:solidFill>
                        <a:latin typeface="微软雅黑" panose="020B0503020204020204" charset="-122"/>
                      </a:endParaRPr>
                    </a:p>
                  </a:txBody>
                  <a:tcPr marL="8328" marR="8328" marT="8328" marB="0"/>
                </a:tc>
                <a:tc>
                  <a:txBody>
                    <a:bodyPr/>
                    <a:lstStyle/>
                    <a:p>
                      <a:pPr algn="ctr" fontAlgn="t">
                        <a:lnSpc>
                          <a:spcPct val="150000"/>
                        </a:lnSpc>
                      </a:pPr>
                      <a:r>
                        <a:rPr lang="en-US" altLang="zh-CN" sz="1200" u="none" strike="noStrike" dirty="0" smtClean="0"/>
                        <a:t>7</a:t>
                      </a:r>
                      <a:endParaRPr lang="zh-CN" altLang="en-US" sz="1200" b="0" i="0" u="none" strike="noStrike" dirty="0">
                        <a:solidFill>
                          <a:srgbClr val="000000"/>
                        </a:solidFill>
                        <a:latin typeface="Arial" panose="020B0604020202020204"/>
                      </a:endParaRPr>
                    </a:p>
                  </a:txBody>
                  <a:tcPr marL="8328" marR="8328" marT="8328" marB="0"/>
                </a:tc>
                <a:tc>
                  <a:txBody>
                    <a:bodyPr/>
                    <a:lstStyle/>
                    <a:p>
                      <a:pPr algn="ctr" fontAlgn="t">
                        <a:lnSpc>
                          <a:spcPct val="150000"/>
                        </a:lnSpc>
                      </a:pPr>
                      <a:r>
                        <a:rPr lang="en-US" altLang="zh-CN" sz="1200" u="none" strike="noStrike" dirty="0" smtClean="0"/>
                        <a:t>6</a:t>
                      </a:r>
                      <a:endParaRPr lang="zh-CN" altLang="en-US" sz="1200" b="0" i="0" u="none" strike="noStrike" dirty="0">
                        <a:solidFill>
                          <a:srgbClr val="000000"/>
                        </a:solidFill>
                        <a:latin typeface="Arial" panose="020B0604020202020204"/>
                      </a:endParaRPr>
                    </a:p>
                  </a:txBody>
                  <a:tcPr marL="8328" marR="8328" marT="8328" marB="0"/>
                </a:tc>
                <a:tc>
                  <a:txBody>
                    <a:bodyPr/>
                    <a:lstStyle/>
                    <a:p>
                      <a:pPr algn="ctr" fontAlgn="t">
                        <a:lnSpc>
                          <a:spcPct val="150000"/>
                        </a:lnSpc>
                      </a:pPr>
                      <a:r>
                        <a:rPr lang="en-US" altLang="zh-CN" sz="1200" u="none" strike="noStrike" dirty="0" smtClean="0"/>
                        <a:t>3+1</a:t>
                      </a:r>
                      <a:endParaRPr lang="zh-CN" altLang="en-US" sz="1200" b="0" i="0" u="none" strike="noStrike" dirty="0">
                        <a:solidFill>
                          <a:srgbClr val="000000"/>
                        </a:solidFill>
                        <a:latin typeface="Arial" panose="020B0604020202020204"/>
                      </a:endParaRPr>
                    </a:p>
                  </a:txBody>
                  <a:tcPr marL="8328" marR="8328" marT="8328" marB="0"/>
                </a:tc>
                <a:tc>
                  <a:txBody>
                    <a:bodyPr/>
                    <a:lstStyle/>
                    <a:p>
                      <a:pPr algn="ctr" fontAlgn="t">
                        <a:lnSpc>
                          <a:spcPct val="150000"/>
                        </a:lnSpc>
                      </a:pPr>
                      <a:r>
                        <a:rPr lang="en-US" altLang="zh-CN" sz="1200" u="none" strike="noStrike" dirty="0" smtClean="0"/>
                        <a:t>3</a:t>
                      </a:r>
                      <a:endParaRPr lang="zh-CN" altLang="en-US" sz="1200" b="0" i="0" u="none" strike="noStrike" dirty="0">
                        <a:solidFill>
                          <a:srgbClr val="000000"/>
                        </a:solidFill>
                        <a:latin typeface="Arial" panose="020B0604020202020204"/>
                      </a:endParaRPr>
                    </a:p>
                  </a:txBody>
                  <a:tcPr marL="8328" marR="8328" marT="8328" marB="0"/>
                </a:tc>
              </a:tr>
              <a:tr h="413181">
                <a:tc>
                  <a:txBody>
                    <a:bodyPr/>
                    <a:lstStyle/>
                    <a:p>
                      <a:pPr algn="l" rtl="0" fontAlgn="t">
                        <a:lnSpc>
                          <a:spcPct val="150000"/>
                        </a:lnSpc>
                      </a:pPr>
                      <a:r>
                        <a:rPr lang="zh-CN" altLang="en-US" sz="1200" u="none" strike="noStrike" kern="1200" dirty="0"/>
                        <a:t>西城一模 </a:t>
                      </a:r>
                      <a:endParaRPr lang="zh-CN" altLang="en-US" sz="1200" b="0" i="0" u="none" strike="noStrike" kern="1200" dirty="0">
                        <a:solidFill>
                          <a:srgbClr val="000000"/>
                        </a:solidFill>
                        <a:latin typeface="Arial" panose="020B0604020202020204"/>
                        <a:ea typeface="+mn-ea"/>
                        <a:cs typeface="+mn-cs"/>
                      </a:endParaRPr>
                    </a:p>
                  </a:txBody>
                  <a:tcPr marL="8328" marR="8328" marT="8328" marB="0"/>
                </a:tc>
                <a:tc>
                  <a:txBody>
                    <a:bodyPr/>
                    <a:lstStyle/>
                    <a:p>
                      <a:pPr algn="ctr" fontAlgn="t">
                        <a:lnSpc>
                          <a:spcPct val="150000"/>
                        </a:lnSpc>
                      </a:pPr>
                      <a:r>
                        <a:rPr lang="en-US" altLang="zh-CN" sz="1200" u="none" strike="noStrike" dirty="0" smtClean="0"/>
                        <a:t>10</a:t>
                      </a:r>
                      <a:endParaRPr lang="zh-CN" altLang="en-US" sz="1200" b="0" i="0" u="none" strike="noStrike" dirty="0">
                        <a:solidFill>
                          <a:srgbClr val="000000"/>
                        </a:solidFill>
                        <a:latin typeface="Arial" panose="020B0604020202020204"/>
                      </a:endParaRPr>
                    </a:p>
                  </a:txBody>
                  <a:tcPr marL="8328" marR="8328" marT="8328" marB="0"/>
                </a:tc>
                <a:tc>
                  <a:txBody>
                    <a:bodyPr/>
                    <a:lstStyle/>
                    <a:p>
                      <a:pPr algn="ctr" fontAlgn="t">
                        <a:lnSpc>
                          <a:spcPct val="150000"/>
                        </a:lnSpc>
                      </a:pPr>
                      <a:r>
                        <a:rPr lang="en-US" altLang="zh-CN" sz="1200" u="none" strike="noStrike" dirty="0" smtClean="0"/>
                        <a:t>2</a:t>
                      </a:r>
                      <a:endParaRPr lang="zh-CN" altLang="en-US" sz="1200" b="0" i="0" u="none" strike="noStrike" dirty="0">
                        <a:solidFill>
                          <a:srgbClr val="000000"/>
                        </a:solidFill>
                        <a:latin typeface="Arial" panose="020B0604020202020204"/>
                      </a:endParaRPr>
                    </a:p>
                  </a:txBody>
                  <a:tcPr marL="8328" marR="8328" marT="8328" marB="0"/>
                </a:tc>
                <a:tc>
                  <a:txBody>
                    <a:bodyPr/>
                    <a:lstStyle/>
                    <a:p>
                      <a:pPr algn="ctr" fontAlgn="t">
                        <a:lnSpc>
                          <a:spcPct val="150000"/>
                        </a:lnSpc>
                      </a:pPr>
                      <a:r>
                        <a:rPr lang="en-US" altLang="zh-CN" sz="1200" u="none" strike="noStrike" dirty="0" smtClean="0"/>
                        <a:t>2+3</a:t>
                      </a:r>
                      <a:endParaRPr lang="zh-CN" altLang="en-US" sz="1200" b="0" i="0" u="none" strike="noStrike" dirty="0">
                        <a:solidFill>
                          <a:srgbClr val="000000"/>
                        </a:solidFill>
                        <a:latin typeface="Arial" panose="020B0604020202020204"/>
                      </a:endParaRPr>
                    </a:p>
                  </a:txBody>
                  <a:tcPr marL="8328" marR="8328" marT="8328" marB="0"/>
                </a:tc>
                <a:tc>
                  <a:txBody>
                    <a:bodyPr/>
                    <a:lstStyle/>
                    <a:p>
                      <a:pPr algn="ctr" fontAlgn="t">
                        <a:lnSpc>
                          <a:spcPct val="150000"/>
                        </a:lnSpc>
                      </a:pPr>
                      <a:r>
                        <a:rPr lang="en-US" altLang="zh-CN" sz="1200" u="none" strike="noStrike" dirty="0" smtClean="0"/>
                        <a:t>3</a:t>
                      </a:r>
                      <a:endParaRPr lang="zh-CN" altLang="en-US" sz="1200" b="0" i="0" u="none" strike="noStrike" dirty="0">
                        <a:solidFill>
                          <a:srgbClr val="000000"/>
                        </a:solidFill>
                        <a:latin typeface="Arial" panose="020B0604020202020204"/>
                      </a:endParaRPr>
                    </a:p>
                  </a:txBody>
                  <a:tcPr marL="8328" marR="8328" marT="8328" marB="0"/>
                </a:tc>
              </a:tr>
              <a:tr h="399135">
                <a:tc>
                  <a:txBody>
                    <a:bodyPr/>
                    <a:lstStyle/>
                    <a:p>
                      <a:pPr algn="l" fontAlgn="ctr">
                        <a:lnSpc>
                          <a:spcPct val="150000"/>
                        </a:lnSpc>
                      </a:pPr>
                      <a:r>
                        <a:rPr lang="zh-CN" altLang="en-US" sz="1200" u="none" strike="noStrike" kern="1200" dirty="0"/>
                        <a:t>海淀一</a:t>
                      </a:r>
                      <a:r>
                        <a:rPr lang="zh-CN" altLang="en-US" sz="1200" u="none" strike="noStrike" kern="1200" dirty="0" smtClean="0"/>
                        <a:t>模</a:t>
                      </a:r>
                      <a:endParaRPr lang="en-US" altLang="zh-CN"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8</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8</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3</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1</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r>
              <a:tr h="370114">
                <a:tc>
                  <a:txBody>
                    <a:bodyPr/>
                    <a:lstStyle/>
                    <a:p>
                      <a:pPr algn="l" fontAlgn="ctr">
                        <a:lnSpc>
                          <a:spcPct val="150000"/>
                        </a:lnSpc>
                      </a:pPr>
                      <a:r>
                        <a:rPr lang="zh-CN" altLang="en-US" sz="1200" u="none" strike="noStrike" kern="1200" dirty="0" smtClean="0"/>
                        <a:t>朝阳二模</a:t>
                      </a:r>
                      <a:endParaRPr lang="zh-CN" altLang="en-US" sz="1200" b="0" i="0" u="none" strike="noStrike" kern="1200" dirty="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8</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7</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3+1</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1</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r>
              <a:tr h="381000">
                <a:tc>
                  <a:txBody>
                    <a:bodyPr/>
                    <a:lstStyle/>
                    <a:p>
                      <a:pPr algn="l" fontAlgn="ctr">
                        <a:lnSpc>
                          <a:spcPct val="150000"/>
                        </a:lnSpc>
                      </a:pPr>
                      <a:r>
                        <a:rPr lang="zh-CN" altLang="en-US" sz="1200" u="none" strike="noStrike" kern="1200" dirty="0" smtClean="0"/>
                        <a:t>东城二模</a:t>
                      </a:r>
                      <a:endParaRPr lang="zh-CN" altLang="en-US" sz="1200" b="0" i="0" u="none" strike="noStrike" kern="1200" dirty="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10</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5</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2+2</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1</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r>
              <a:tr h="370115">
                <a:tc>
                  <a:txBody>
                    <a:bodyPr/>
                    <a:lstStyle/>
                    <a:p>
                      <a:pPr algn="l" fontAlgn="ctr">
                        <a:lnSpc>
                          <a:spcPct val="150000"/>
                        </a:lnSpc>
                      </a:pPr>
                      <a:r>
                        <a:rPr lang="zh-CN" altLang="en-US" sz="1200" u="none" strike="noStrike" kern="1200" dirty="0" smtClean="0"/>
                        <a:t>西城二模</a:t>
                      </a:r>
                      <a:endParaRPr lang="zh-CN" altLang="en-US" sz="1200" b="0" i="0" u="none" strike="noStrike" kern="1200" dirty="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8</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6</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2+1</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3</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r>
              <a:tr h="359228">
                <a:tc>
                  <a:txBody>
                    <a:bodyPr/>
                    <a:lstStyle/>
                    <a:p>
                      <a:pPr algn="l" fontAlgn="ctr">
                        <a:lnSpc>
                          <a:spcPct val="150000"/>
                        </a:lnSpc>
                      </a:pPr>
                      <a:r>
                        <a:rPr lang="zh-CN" altLang="en-US" sz="1200" u="none" strike="noStrike" kern="1200" dirty="0" smtClean="0"/>
                        <a:t>海淀二模</a:t>
                      </a:r>
                      <a:endParaRPr lang="zh-CN" altLang="en-US" sz="1200" b="0" i="0" u="none" strike="noStrike" kern="1200" dirty="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6</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6</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6</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c>
                  <a:txBody>
                    <a:bodyPr/>
                    <a:lstStyle/>
                    <a:p>
                      <a:pPr algn="ctr" fontAlgn="ctr">
                        <a:lnSpc>
                          <a:spcPct val="150000"/>
                        </a:lnSpc>
                      </a:pPr>
                      <a:r>
                        <a:rPr lang="en-US" altLang="zh-CN" sz="1200" u="none" strike="noStrike" kern="1200" dirty="0" smtClean="0"/>
                        <a:t>2</a:t>
                      </a:r>
                      <a:endParaRPr lang="zh-CN" altLang="en-US" sz="1200" b="0" i="0" u="none" strike="noStrike" kern="1200" dirty="0" smtClean="0">
                        <a:solidFill>
                          <a:srgbClr val="000000"/>
                        </a:solidFill>
                        <a:latin typeface="Arial" panose="020B0604020202020204"/>
                        <a:ea typeface="+mn-ea"/>
                        <a:cs typeface="+mn-cs"/>
                      </a:endParaRPr>
                    </a:p>
                  </a:txBody>
                  <a:tcPr marL="8328" marR="8328" marT="8328" marB="0" anchor="ctr"/>
                </a:tc>
              </a:tr>
            </a:tbl>
          </a:graphicData>
        </a:graphic>
      </p:graphicFrame>
      <p:sp>
        <p:nvSpPr>
          <p:cNvPr id="5" name="文本框 2"/>
          <p:cNvSpPr txBox="1"/>
          <p:nvPr/>
        </p:nvSpPr>
        <p:spPr>
          <a:xfrm>
            <a:off x="1002943" y="312964"/>
            <a:ext cx="7890685" cy="46166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二、</a:t>
            </a:r>
            <a:r>
              <a:rPr lang="en-US" altLang="zh-CN"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西海四</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区一模二</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模中</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的完形填空</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考点</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归类</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6" name="内容占位符 7"/>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7" name="内容占位符 12"/>
          <p:cNvPicPr>
            <a:picLocks noChangeAspect="1"/>
          </p:cNvPicPr>
          <p:nvPr/>
        </p:nvPicPr>
        <p:blipFill>
          <a:blip r:embed="rId2"/>
          <a:stretch>
            <a:fillRect/>
          </a:stretch>
        </p:blipFill>
        <p:spPr>
          <a:xfrm>
            <a:off x="6209687" y="4712241"/>
            <a:ext cx="2677954" cy="333375"/>
          </a:xfrm>
          <a:prstGeom prst="rect">
            <a:avLst/>
          </a:prstGeom>
          <a:effectLst>
            <a:outerShdw blurRad="50800" dist="38100" dir="2700000" algn="tl" rotWithShape="0">
              <a:prstClr val="black">
                <a:alpha val="40000"/>
              </a:prstClr>
            </a:outerShdw>
          </a:effectLst>
        </p:spPr>
      </p:pic>
      <p:sp>
        <p:nvSpPr>
          <p:cNvPr id="8" name="文本框 1"/>
          <p:cNvSpPr txBox="1"/>
          <p:nvPr/>
        </p:nvSpPr>
        <p:spPr>
          <a:xfrm>
            <a:off x="4081326" y="471224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6" name="内容占位符 15"/>
          <p:cNvSpPr>
            <a:spLocks noGrp="1"/>
          </p:cNvSpPr>
          <p:nvPr/>
        </p:nvSpPr>
        <p:spPr>
          <a:xfrm>
            <a:off x="1057185" y="1100637"/>
            <a:ext cx="7614920" cy="4303395"/>
          </a:xfrm>
          <a:prstGeom prst="rect">
            <a:avLst/>
          </a:prstGeom>
        </p:spPr>
        <p:txBody>
          <a:bodyPr vert="horz" lIns="91440" tIns="45720" rIns="91440" bIns="45720" rtlCol="0">
            <a:noAutofit/>
          </a:bodyPr>
          <a:lst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1)</a:t>
            </a:r>
            <a:r>
              <a:rPr lang="zh-CN" altLang="en-US"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 文体</a:t>
            </a:r>
            <a:endParaRPr kumimoji="0" lang="zh-CN" altLang="en-US" sz="1700" b="1" i="0" u="none" strike="noStrike" kern="1200" cap="none" spc="0" normalizeH="0" baseline="0"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     记叙文，夹叙夹议</a:t>
            </a:r>
            <a:endPar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2)</a:t>
            </a:r>
            <a:r>
              <a:rPr lang="zh-CN" altLang="en-US" sz="1700" b="1"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 文体特点</a:t>
            </a:r>
            <a:endParaRPr kumimoji="0" lang="zh-CN" altLang="en-US" sz="1700" b="1" i="0" u="none" strike="noStrike" kern="1200" cap="none" spc="0" normalizeH="0" baseline="0" noProof="0" dirty="0">
              <a:ln>
                <a:noFill/>
              </a:ln>
              <a:gradFill>
                <a:gsLst>
                  <a:gs pos="0">
                    <a:srgbClr val="007BD3"/>
                  </a:gs>
                  <a:gs pos="100000">
                    <a:srgbClr val="034373"/>
                  </a:gs>
                </a:gsLst>
                <a:lin scaled="0"/>
              </a:gradFill>
              <a:effectLst/>
              <a:uLnTx/>
              <a:uFillTx/>
              <a:latin typeface="Comic Sans MS" panose="030F0702030302020204" pitchFamily="66" charset="0"/>
              <a:ea typeface="隶书" panose="02010509060101010101" pitchFamily="49" charset="-122"/>
              <a:cs typeface="Comic Sans MS" panose="030F0702030302020204" pitchFamily="66" charset="0"/>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sym typeface="+mn-ea"/>
              </a:rPr>
              <a:t>      </a:t>
            </a:r>
            <a:endParaRPr kumimoji="0" lang="zh-CN" altLang="en-US" sz="1700" i="0" u="none" strike="noStrike" kern="1200" cap="none" spc="0" normalizeH="0" baseline="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zh-CN" altLang="en-US" sz="1700" noProof="0" dirty="0">
              <a:ln>
                <a:noFill/>
              </a:ln>
              <a:solidFill>
                <a:schemeClr val="tx1">
                  <a:lumMod val="95000"/>
                  <a:lumOff val="5000"/>
                </a:schemeClr>
              </a:solidFill>
              <a:effectLst/>
              <a:uLnTx/>
              <a:uFillTx/>
              <a:latin typeface="+mn-ea"/>
              <a:cs typeface="+mn-ea"/>
              <a:sym typeface="+mn-ea"/>
            </a:endParaRPr>
          </a:p>
        </p:txBody>
      </p:sp>
      <p:sp>
        <p:nvSpPr>
          <p:cNvPr id="125954" name="Rectangle 5"/>
          <p:cNvSpPr/>
          <p:nvPr/>
        </p:nvSpPr>
        <p:spPr>
          <a:xfrm>
            <a:off x="1363345" y="2367825"/>
            <a:ext cx="4824730" cy="1398905"/>
          </a:xfrm>
          <a:prstGeom prst="rect">
            <a:avLst/>
          </a:prstGeom>
          <a:noFill/>
          <a:ln w="9525">
            <a:noFill/>
          </a:ln>
        </p:spPr>
        <p:txBody>
          <a:bodyPr wrap="square" anchor="t">
            <a:spAutoFit/>
          </a:bodyPr>
          <a:lstStyle/>
          <a:p>
            <a:r>
              <a:rPr lang="zh-CN" altLang="en-US" sz="1700" b="1"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rPr>
              <a:t>情节的发展变化</a:t>
            </a:r>
            <a:endParaRPr lang="zh-CN" altLang="en-US" sz="1700" b="1"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a:p>
            <a:r>
              <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rPr>
              <a:t>（事件存在状态、变化过程）</a:t>
            </a:r>
            <a:endPar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a:p>
            <a:endPar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a:p>
            <a:pPr algn="l">
              <a:buClrTx/>
              <a:buSzTx/>
              <a:buNone/>
            </a:pPr>
            <a:r>
              <a:rPr lang="zh-CN" altLang="en-US" sz="1700" b="1"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rPr>
              <a:t>情感的发展变化</a:t>
            </a:r>
            <a:endParaRPr lang="zh-CN" altLang="en-US" sz="1700" b="1"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a:p>
            <a:pPr algn="l">
              <a:buClrTx/>
              <a:buSzTx/>
              <a:buNone/>
            </a:pPr>
            <a:r>
              <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rPr>
              <a:t>（人物内心世界、情感态度）</a:t>
            </a:r>
            <a:endPar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p:txBody>
      </p:sp>
      <p:sp>
        <p:nvSpPr>
          <p:cNvPr id="125955" name="AutoShape 6"/>
          <p:cNvSpPr/>
          <p:nvPr/>
        </p:nvSpPr>
        <p:spPr>
          <a:xfrm>
            <a:off x="4768487" y="2512604"/>
            <a:ext cx="524510" cy="1177925"/>
          </a:xfrm>
          <a:prstGeom prst="rightBrace">
            <a:avLst>
              <a:gd name="adj1" fmla="val 41583"/>
              <a:gd name="adj2" fmla="val 50000"/>
            </a:avLst>
          </a:prstGeom>
          <a:noFill/>
          <a:ln w="9525" cap="flat" cmpd="sng">
            <a:solidFill>
              <a:schemeClr val="tx1"/>
            </a:solidFill>
            <a:prstDash val="solid"/>
            <a:round/>
            <a:headEnd type="none" w="med" len="med"/>
            <a:tailEnd type="none" w="med" len="med"/>
          </a:ln>
        </p:spPr>
        <p:txBody>
          <a:bodyPr wrap="none" anchor="ctr"/>
          <a:lstStyle/>
          <a:p>
            <a:endParaRPr lang="zh-CN" altLang="en-US">
              <a:latin typeface="Comic Sans MS" panose="030F0702030302020204" pitchFamily="66" charset="0"/>
              <a:ea typeface="宋体" panose="02010600030101010101" pitchFamily="2" charset="-122"/>
            </a:endParaRPr>
          </a:p>
        </p:txBody>
      </p:sp>
      <p:sp>
        <p:nvSpPr>
          <p:cNvPr id="4" name="Rectangle 7"/>
          <p:cNvSpPr/>
          <p:nvPr/>
        </p:nvSpPr>
        <p:spPr>
          <a:xfrm>
            <a:off x="5369197" y="2566716"/>
            <a:ext cx="2320290" cy="906780"/>
          </a:xfrm>
          <a:prstGeom prst="rect">
            <a:avLst/>
          </a:prstGeom>
          <a:noFill/>
          <a:ln w="9525">
            <a:noFill/>
          </a:ln>
        </p:spPr>
        <p:txBody>
          <a:bodyPr wrap="none" anchor="t">
            <a:spAutoFit/>
          </a:bodyPr>
          <a:lstStyle/>
          <a:p>
            <a:r>
              <a:rPr lang="zh-CN" altLang="en-US" sz="3600" dirty="0">
                <a:latin typeface="Comic Sans MS" panose="030F0702030302020204" pitchFamily="66" charset="0"/>
                <a:ea typeface="宋体" panose="02010600030101010101" pitchFamily="2" charset="-122"/>
              </a:rPr>
              <a:t>   </a:t>
            </a:r>
            <a:r>
              <a:rPr lang="zh-CN" altLang="en-US" sz="1700" b="1"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rPr>
              <a:t>表达主旨</a:t>
            </a:r>
            <a:endParaRPr lang="zh-CN" altLang="en-US" sz="1700" b="1"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a:p>
            <a:r>
              <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rPr>
              <a:t>   （抒发情绪或感悟）</a:t>
            </a:r>
            <a:endParaRPr lang="zh-CN" altLang="en-US" sz="1700" noProof="0" dirty="0">
              <a:ln>
                <a:noFill/>
              </a:ln>
              <a:solidFill>
                <a:schemeClr val="tx1">
                  <a:lumMod val="95000"/>
                  <a:lumOff val="5000"/>
                </a:schemeClr>
              </a:solidFill>
              <a:effectLst/>
              <a:uLnTx/>
              <a:uFillTx/>
              <a:latin typeface="Comic Sans MS" panose="030F0702030302020204" pitchFamily="66" charset="0"/>
              <a:ea typeface="隶书" panose="02010509060101010101" pitchFamily="49" charset="-122"/>
              <a:cs typeface="Comic Sans MS" panose="030F0702030302020204" pitchFamily="66" charset="0"/>
            </a:endParaRPr>
          </a:p>
        </p:txBody>
      </p:sp>
      <p:sp>
        <p:nvSpPr>
          <p:cNvPr id="10" name="文本框 2"/>
          <p:cNvSpPr txBox="1"/>
          <p:nvPr/>
        </p:nvSpPr>
        <p:spPr>
          <a:xfrm>
            <a:off x="2881471" y="474160"/>
            <a:ext cx="3595529" cy="46166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三、完形填空的</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文体特点 </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3183731" y="352240"/>
            <a:ext cx="4022612" cy="46166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四、完形填空的解题策略</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27" name="矩形 26"/>
          <p:cNvSpPr/>
          <p:nvPr/>
        </p:nvSpPr>
        <p:spPr>
          <a:xfrm>
            <a:off x="1430278" y="1196608"/>
            <a:ext cx="3191899" cy="507831"/>
          </a:xfrm>
          <a:prstGeom prst="rect">
            <a:avLst/>
          </a:prstGeom>
        </p:spPr>
        <p:txBody>
          <a:bodyPr wrap="none">
            <a:spAutoFit/>
          </a:bodyPr>
          <a:lstStyle/>
          <a:p>
            <a:pPr lvl="0" fontAlgn="base" hangingPunct="1">
              <a:lnSpc>
                <a:spcPct val="150000"/>
              </a:lnSpc>
              <a:spcBef>
                <a:spcPct val="0"/>
              </a:spcBef>
              <a:spcAft>
                <a:spcPct val="0"/>
              </a:spcAft>
              <a:defRPr/>
            </a:pPr>
            <a:r>
              <a:rPr lang="en-US"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1)</a:t>
            </a:r>
            <a:r>
              <a:rPr lang="zh-CN" altLang="en-US"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 </a:t>
            </a:r>
            <a:r>
              <a:rPr lang="en-US"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focus on the main lines</a:t>
            </a:r>
            <a:endParaRPr lang="zh-CN" altLang="en-US" b="1" dirty="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endParaRPr>
          </a:p>
        </p:txBody>
      </p:sp>
      <p:sp>
        <p:nvSpPr>
          <p:cNvPr id="28" name="矩形 27"/>
          <p:cNvSpPr/>
          <p:nvPr/>
        </p:nvSpPr>
        <p:spPr>
          <a:xfrm>
            <a:off x="1480456" y="2005530"/>
            <a:ext cx="6738257" cy="1856919"/>
          </a:xfrm>
          <a:prstGeom prst="rect">
            <a:avLst/>
          </a:prstGeom>
        </p:spPr>
        <p:txBody>
          <a:bodyPr wrap="square">
            <a:spAutoFit/>
          </a:bodyPr>
          <a:lstStyle/>
          <a:p>
            <a:pPr lvl="0" fontAlgn="base">
              <a:spcBef>
                <a:spcPct val="0"/>
              </a:spcBef>
              <a:spcAft>
                <a:spcPct val="0"/>
              </a:spcAft>
              <a:defRPr/>
            </a:pPr>
            <a:r>
              <a:rPr lang="en-US"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2)</a:t>
            </a:r>
            <a:r>
              <a:rPr lang="zh-CN" altLang="en-US"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 </a:t>
            </a:r>
            <a:r>
              <a:rPr lang="en-US"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context</a:t>
            </a:r>
            <a:endParaRPr lang="zh-CN" altLang="en-US"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endParaRPr>
          </a:p>
          <a:p>
            <a:pPr lvl="0" fontAlgn="base">
              <a:spcBef>
                <a:spcPct val="0"/>
              </a:spcBef>
              <a:spcAft>
                <a:spcPct val="0"/>
              </a:spcAft>
              <a:defRPr/>
            </a:pPr>
            <a:r>
              <a:rPr lang="zh-CN" altLang="en-US"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rPr>
              <a:t>     依据上下文语境、故事转折点、人物情绪变化进行推断</a:t>
            </a:r>
            <a:endParaRPr lang="zh-CN" altLang="en-US" kern="1200"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endParaRPr>
          </a:p>
          <a:p>
            <a:pPr lvl="0" fontAlgn="base">
              <a:spcAft>
                <a:spcPct val="0"/>
              </a:spcAft>
              <a:defRPr/>
            </a:pPr>
            <a:r>
              <a:rPr lang="en-US"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3</a:t>
            </a:r>
            <a:r>
              <a:rPr lang="zh-CN" altLang="en-US"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a:t>
            </a:r>
            <a:r>
              <a:rPr lang="en-US"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 word distinctions or collocations</a:t>
            </a:r>
            <a:endParaRPr lang="zh-CN"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endParaRPr>
          </a:p>
          <a:p>
            <a:pPr lvl="0" fontAlgn="base">
              <a:spcAft>
                <a:spcPct val="0"/>
              </a:spcAft>
              <a:defRPr/>
            </a:pPr>
            <a:r>
              <a:rPr lang="zh-CN" altLang="en-US"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rPr>
              <a:t>     从词义辨析和固定搭配着手</a:t>
            </a:r>
            <a:endParaRPr lang="zh-CN" altLang="en-US" kern="1200"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endParaRPr>
          </a:p>
          <a:p>
            <a:pPr lvl="0" fontAlgn="base">
              <a:spcAft>
                <a:spcPct val="0"/>
              </a:spcAft>
              <a:defRPr/>
            </a:pPr>
            <a:r>
              <a:rPr lang="en-US"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4</a:t>
            </a:r>
            <a:r>
              <a:rPr lang="zh-CN" altLang="en-US"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 </a:t>
            </a:r>
            <a:r>
              <a:rPr lang="en-US" altLang="zh-CN" b="1"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sym typeface="+mn-ea"/>
              </a:rPr>
              <a:t>clues hidden in the passage </a:t>
            </a:r>
            <a:r>
              <a:rPr lang="en-US" altLang="zh-CN" b="1" dirty="0" smtClean="0">
                <a:solidFill>
                  <a:srgbClr val="000066"/>
                </a:solidFill>
                <a:latin typeface="Comic Sans MS" panose="030F0702030302020204" pitchFamily="66" charset="0"/>
                <a:ea typeface="宋体" panose="02010600030101010101" pitchFamily="2" charset="-122"/>
                <a:sym typeface="+mn-ea"/>
              </a:rPr>
              <a:t> </a:t>
            </a:r>
            <a:endParaRPr lang="zh-CN" altLang="en-US" b="1" kern="1200" dirty="0" smtClean="0">
              <a:gradFill>
                <a:gsLst>
                  <a:gs pos="0">
                    <a:srgbClr val="007BD3"/>
                  </a:gs>
                  <a:gs pos="100000">
                    <a:srgbClr val="034373"/>
                  </a:gs>
                </a:gsLst>
                <a:lin scaled="0"/>
              </a:gradFill>
              <a:latin typeface="Comic Sans MS" panose="030F0702030302020204" pitchFamily="66" charset="0"/>
              <a:ea typeface="隶书" panose="02010509060101010101" pitchFamily="49" charset="-122"/>
              <a:cs typeface="Comic Sans MS" panose="030F0702030302020204" pitchFamily="66" charset="0"/>
            </a:endParaRPr>
          </a:p>
          <a:p>
            <a:pPr lvl="0" fontAlgn="base">
              <a:spcBef>
                <a:spcPts val="780"/>
              </a:spcBef>
              <a:spcAft>
                <a:spcPct val="0"/>
              </a:spcAft>
              <a:defRPr/>
            </a:pPr>
            <a:r>
              <a:rPr lang="zh-CN" altLang="en-US"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rPr>
              <a:t>    利用好文章</a:t>
            </a:r>
            <a:r>
              <a:rPr lang="en-US" altLang="zh-CN"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rPr>
              <a:t>隐藏的</a:t>
            </a:r>
            <a:r>
              <a:rPr lang="en-US" altLang="zh-CN"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rPr>
              <a:t>”</a:t>
            </a:r>
            <a:r>
              <a:rPr lang="zh-CN" altLang="en-US" dirty="0" smtClean="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rPr>
              <a:t>线索。</a:t>
            </a:r>
            <a:endParaRPr lang="zh-CN" altLang="en-US" dirty="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endParaRPr>
          </a:p>
        </p:txBody>
      </p:sp>
      <p:sp>
        <p:nvSpPr>
          <p:cNvPr id="30" name="文本框 11"/>
          <p:cNvSpPr txBox="1"/>
          <p:nvPr/>
        </p:nvSpPr>
        <p:spPr>
          <a:xfrm>
            <a:off x="1802857" y="1567267"/>
            <a:ext cx="4638040" cy="454035"/>
          </a:xfrm>
          <a:prstGeom prst="rect">
            <a:avLst/>
          </a:prstGeom>
          <a:noFill/>
        </p:spPr>
        <p:txBody>
          <a:bodyPr wrap="square" rtlCol="0" anchor="t">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dirty="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rPr>
              <a:t>从两条主线入手：故事发展线和情感变化线</a:t>
            </a:r>
            <a:endParaRPr lang="zh-CN" altLang="en-US" dirty="0">
              <a:solidFill>
                <a:schemeClr val="tx1">
                  <a:lumMod val="95000"/>
                  <a:lumOff val="5000"/>
                </a:schemeClr>
              </a:solidFill>
              <a:latin typeface="Comic Sans MS" panose="030F0702030302020204" pitchFamily="66" charset="0"/>
              <a:ea typeface="隶书" panose="02010509060101010101" pitchFamily="49" charset="-122"/>
              <a:cs typeface="Comic Sans MS" panose="030F0702030302020204" pitchFamily="66" charset="0"/>
              <a:sym typeface="+mn-ea"/>
            </a:endParaRPr>
          </a:p>
        </p:txBody>
      </p: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五、完形试题</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10" name="内容占位符 2"/>
          <p:cNvSpPr txBox="1"/>
          <p:nvPr/>
        </p:nvSpPr>
        <p:spPr>
          <a:xfrm>
            <a:off x="502412" y="972170"/>
            <a:ext cx="8139178" cy="3501859"/>
          </a:xfrm>
          <a:prstGeom prst="rect">
            <a:avLst/>
          </a:prstGeom>
          <a:solidFill>
            <a:schemeClr val="bg2"/>
          </a:solidFill>
        </p:spPr>
        <p:txBody>
          <a:bodyPr/>
          <a:lstStyle/>
          <a:p>
            <a:pPr marL="171450" marR="0" lvl="0" indent="-171450" algn="l" defTabSz="685800" rtl="0" eaLnBrk="1" fontAlgn="auto" latinLnBrk="0" hangingPunct="1">
              <a:lnSpc>
                <a:spcPct val="130000"/>
              </a:lnSpc>
              <a:spcBef>
                <a:spcPts val="0"/>
              </a:spcBef>
              <a:spcAft>
                <a:spcPts val="750"/>
              </a:spcAft>
              <a:buClrTx/>
              <a:buSzTx/>
              <a:buFont typeface="Arial" panose="020B0604020202020204" pitchFamily="34" charset="0"/>
              <a:buChar char="•"/>
              <a:defRPr/>
            </a:pPr>
            <a:endParaRPr kumimoji="0" lang="en-US" sz="18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1" fontAlgn="auto" latinLnBrk="0" hangingPunct="1">
              <a:lnSpc>
                <a:spcPct val="130000"/>
              </a:lnSpc>
              <a:spcBef>
                <a:spcPts val="0"/>
              </a:spcBef>
              <a:spcAft>
                <a:spcPts val="750"/>
              </a:spcAft>
              <a:buClrTx/>
              <a:buSzTx/>
              <a:buFont typeface="Arial" panose="020B0604020202020204" pitchFamily="34" charset="0"/>
              <a:buChar char="•"/>
              <a:defRPr/>
            </a:pPr>
            <a:endParaRPr kumimoji="0" lang="en-US" altLang="zh-CN" sz="1200" b="0" i="0" u="none" strike="noStrike" kern="1200" cap="none" spc="113" normalizeH="0" baseline="0" noProof="0" dirty="0">
              <a:ln>
                <a:noFill/>
              </a:ln>
              <a:solidFill>
                <a:schemeClr val="tx1"/>
              </a:solidFill>
              <a:effectLst/>
              <a:uLnTx/>
              <a:uFillTx/>
              <a:latin typeface="+mn-lt"/>
              <a:ea typeface="+mn-ea"/>
              <a:cs typeface="+mn-cs"/>
            </a:endParaRPr>
          </a:p>
        </p:txBody>
      </p:sp>
      <p:graphicFrame>
        <p:nvGraphicFramePr>
          <p:cNvPr id="11" name="表格 10"/>
          <p:cNvGraphicFramePr>
            <a:graphicFrameLocks noGrp="1"/>
          </p:cNvGraphicFramePr>
          <p:nvPr/>
        </p:nvGraphicFramePr>
        <p:xfrm>
          <a:off x="672012" y="2840997"/>
          <a:ext cx="7254240" cy="1315720"/>
        </p:xfrm>
        <a:graphic>
          <a:graphicData uri="http://schemas.openxmlformats.org/drawingml/2006/table">
            <a:tbl>
              <a:tblPr firstRow="1" bandRow="1">
                <a:tableStyleId>{5C22544A-7EE6-4342-B048-85BDC9FD1C3A}</a:tableStyleId>
              </a:tblPr>
              <a:tblGrid>
                <a:gridCol w="4195369"/>
                <a:gridCol w="3058871"/>
              </a:tblGrid>
              <a:tr h="370840">
                <a:tc>
                  <a:txBody>
                    <a:bodyPr/>
                    <a:lstStyle/>
                    <a:p>
                      <a:r>
                        <a:rPr lang="zh-CN" altLang="en-US" dirty="0" smtClean="0"/>
                        <a:t>原文概述</a:t>
                      </a:r>
                      <a:endParaRPr lang="zh-CN" altLang="en-US" dirty="0"/>
                    </a:p>
                  </a:txBody>
                  <a:tcPr/>
                </a:tc>
                <a:tc>
                  <a:txBody>
                    <a:bodyPr/>
                    <a:lstStyle/>
                    <a:p>
                      <a:r>
                        <a:rPr lang="zh-CN" altLang="en-US" dirty="0" smtClean="0"/>
                        <a:t>解题技巧</a:t>
                      </a:r>
                      <a:endParaRPr lang="zh-CN" altLang="en-US" dirty="0"/>
                    </a:p>
                  </a:txBody>
                  <a:tcPr/>
                </a:tc>
              </a:tr>
              <a:tr h="370840">
                <a:tc>
                  <a:txBody>
                    <a:bodyPr/>
                    <a:lstStyle/>
                    <a:p>
                      <a:r>
                        <a:rPr lang="zh-CN" altLang="en-US" dirty="0" smtClean="0"/>
                        <a:t>作者看到工作人员把盲人当做正常人一样卖票给他，特意跑去告诉工作人员这是一个盲人，希望工作人员能够多关注他。</a:t>
                      </a:r>
                      <a:endParaRPr lang="zh-CN" altLang="en-US" dirty="0"/>
                    </a:p>
                  </a:txBody>
                  <a:tcPr/>
                </a:tc>
                <a:tc>
                  <a:txBody>
                    <a:bodyPr/>
                    <a:lstStyle/>
                    <a:p>
                      <a:r>
                        <a:rPr lang="zh-CN" altLang="en-US" dirty="0" smtClean="0"/>
                        <a:t>此处要关注到作者的情感线，我先是惊讶盲人为什么要登塔，看到工作人员漠不关心，才告诉他，盲人登塔显然不是为了看风景，也许他想跳楼。</a:t>
                      </a:r>
                      <a:endParaRPr lang="zh-CN" altLang="en-US" dirty="0"/>
                    </a:p>
                  </a:txBody>
                  <a:tcPr/>
                </a:tc>
              </a:tr>
            </a:tbl>
          </a:graphicData>
        </a:graphic>
      </p:graphicFrame>
      <p:sp>
        <p:nvSpPr>
          <p:cNvPr id="15" name="下箭头标注 14"/>
          <p:cNvSpPr/>
          <p:nvPr/>
        </p:nvSpPr>
        <p:spPr>
          <a:xfrm>
            <a:off x="3557815" y="614045"/>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关注双线</a:t>
            </a:r>
            <a:endParaRPr lang="zh-CN" altLang="en-US" dirty="0"/>
          </a:p>
        </p:txBody>
      </p:sp>
      <p:sp>
        <p:nvSpPr>
          <p:cNvPr id="12" name="文本框 8"/>
          <p:cNvSpPr txBox="1"/>
          <p:nvPr/>
        </p:nvSpPr>
        <p:spPr>
          <a:xfrm>
            <a:off x="360862" y="1278073"/>
            <a:ext cx="8315053" cy="1397306"/>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smtClean="0"/>
              <a:t>“That man is blind. What would a blind man climb up the tower for?” I said to the attendant, expecting him to show some __</a:t>
            </a:r>
            <a:r>
              <a:rPr lang="en-US" sz="1600" u="sng" dirty="0" smtClean="0"/>
              <a:t>15 </a:t>
            </a:r>
            <a:r>
              <a:rPr lang="en-US" altLang="zh-CN" sz="1600" u="sng" dirty="0" smtClean="0"/>
              <a:t>concern</a:t>
            </a:r>
            <a:r>
              <a:rPr lang="en-US" sz="1600" dirty="0" smtClean="0"/>
              <a:t>__, but he didn’t answer.</a:t>
            </a:r>
            <a:endParaRPr lang="zh-CN" altLang="en-US" sz="1600" dirty="0" smtClean="0"/>
          </a:p>
          <a:p>
            <a:r>
              <a:rPr lang="en-US" sz="1600" dirty="0" smtClean="0"/>
              <a:t>“Not the __</a:t>
            </a:r>
            <a:r>
              <a:rPr lang="en-US" sz="1600" u="sng" dirty="0" smtClean="0"/>
              <a:t>16 </a:t>
            </a:r>
            <a:r>
              <a:rPr lang="en-US" altLang="zh-CN" sz="1600" u="sng" dirty="0" smtClean="0"/>
              <a:t>view</a:t>
            </a:r>
            <a:r>
              <a:rPr lang="en-US" sz="1600" u="sng" dirty="0" smtClean="0"/>
              <a:t>__ </a:t>
            </a:r>
            <a:r>
              <a:rPr lang="en-US" sz="1600" dirty="0" smtClean="0"/>
              <a:t>certainly,” I said. “Perhaps he wants to </a:t>
            </a:r>
            <a:r>
              <a:rPr lang="en-US" sz="1600" dirty="0" smtClean="0">
                <a:solidFill>
                  <a:srgbClr val="FF0000"/>
                </a:solidFill>
              </a:rPr>
              <a:t>__17__.”</a:t>
            </a:r>
            <a:r>
              <a:rPr lang="en-US" altLang="zh-CN" sz="16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zh-CN" altLang="en-US" sz="16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a:t>
            </a:r>
            <a:r>
              <a:rPr lang="zh-CN" altLang="en-US" sz="1600" dirty="0" smtClean="0">
                <a:solidFill>
                  <a:schemeClr val="tx1"/>
                </a:solidFill>
              </a:rPr>
              <a:t>朝阳一模）</a:t>
            </a:r>
            <a:endParaRPr lang="zh-CN" altLang="en-US" sz="1600" dirty="0" smtClean="0">
              <a:solidFill>
                <a:schemeClr val="tx1"/>
              </a:solidFill>
            </a:endParaRPr>
          </a:p>
          <a:p>
            <a:endParaRPr lang="zh-CN" altLang="en-US" sz="1600" dirty="0" smtClean="0">
              <a:solidFill>
                <a:srgbClr val="FF0000"/>
              </a:solidFill>
            </a:endParaRPr>
          </a:p>
          <a:p>
            <a:pPr marL="171450" indent="-171450" defTabSz="685800" hangingPunct="1">
              <a:lnSpc>
                <a:spcPct val="130000"/>
              </a:lnSpc>
              <a:spcAft>
                <a:spcPts val="750"/>
              </a:spcAft>
              <a:buFont typeface="Arial" panose="020B0604020202020204" pitchFamily="34" charset="0"/>
              <a:buChar char="•"/>
            </a:pPr>
            <a:r>
              <a:rPr lang="en-US" sz="1600" dirty="0" smtClean="0"/>
              <a:t>17. A. kick	</a:t>
            </a:r>
            <a:r>
              <a:rPr lang="en-US" sz="1600" dirty="0" smtClean="0">
                <a:solidFill>
                  <a:srgbClr val="FF0000"/>
                </a:solidFill>
              </a:rPr>
              <a:t>B. jump</a:t>
            </a:r>
            <a:r>
              <a:rPr lang="en-US" sz="1600" dirty="0" smtClean="0"/>
              <a:t>	C. relax  	D. escape</a:t>
            </a:r>
            <a:endParaRPr lang="zh-CN" altLang="en-US" sz="1600" dirty="0" smtClean="0"/>
          </a:p>
        </p:txBody>
      </p:sp>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14" name="文本框 13"/>
          <p:cNvSpPr txBox="1"/>
          <p:nvPr/>
        </p:nvSpPr>
        <p:spPr>
          <a:xfrm>
            <a:off x="1379855" y="136525"/>
            <a:ext cx="4226288" cy="461665"/>
          </a:xfrm>
          <a:prstGeom prst="rect">
            <a:avLst/>
          </a:prstGeom>
          <a:noFill/>
          <a:ln w="19050">
            <a:solidFill>
              <a:srgbClr val="FF0000"/>
            </a:solidFill>
          </a:ln>
        </p:spPr>
        <p:txBody>
          <a:bodyPr wrap="square" rtlCol="0">
            <a:spAutoFit/>
          </a:bodyPr>
          <a:lstStyle/>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五、完形试题</a:t>
            </a:r>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10" name="内容占位符 2"/>
          <p:cNvSpPr txBox="1"/>
          <p:nvPr/>
        </p:nvSpPr>
        <p:spPr>
          <a:xfrm>
            <a:off x="502412" y="917741"/>
            <a:ext cx="8139178" cy="3458316"/>
          </a:xfrm>
          <a:prstGeom prst="rect">
            <a:avLst/>
          </a:prstGeom>
          <a:solidFill>
            <a:schemeClr val="bg2"/>
          </a:solidFill>
        </p:spPr>
        <p:txBody>
          <a:bodyPr/>
          <a:lstStyle/>
          <a:p>
            <a:pPr marL="171450" marR="0" lvl="0" indent="-171450" algn="l" defTabSz="685800" rtl="0" eaLnBrk="1" fontAlgn="auto" latinLnBrk="0" hangingPunct="1">
              <a:lnSpc>
                <a:spcPct val="130000"/>
              </a:lnSpc>
              <a:spcBef>
                <a:spcPts val="0"/>
              </a:spcBef>
              <a:spcAft>
                <a:spcPts val="750"/>
              </a:spcAft>
              <a:buClrTx/>
              <a:buSzTx/>
              <a:buFont typeface="Arial" panose="020B0604020202020204" pitchFamily="34" charset="0"/>
              <a:buChar char="•"/>
              <a:defRPr/>
            </a:pPr>
            <a:endParaRPr kumimoji="0" lang="en-US" sz="1800" b="0" i="0" u="none" strike="noStrike" kern="1200" cap="none" spc="113" normalizeH="0" baseline="0" noProof="0" dirty="0" smtClean="0">
              <a:ln>
                <a:noFill/>
              </a:ln>
              <a:solidFill>
                <a:schemeClr val="tx1"/>
              </a:solidFill>
              <a:effectLst/>
              <a:uLnTx/>
              <a:uFillTx/>
              <a:latin typeface="+mn-lt"/>
              <a:ea typeface="+mn-ea"/>
              <a:cs typeface="+mn-cs"/>
            </a:endParaRPr>
          </a:p>
          <a:p>
            <a:pPr marL="171450" marR="0" lvl="0" indent="-171450" algn="l" defTabSz="685800" rtl="0" eaLnBrk="1" fontAlgn="auto" latinLnBrk="0" hangingPunct="1">
              <a:lnSpc>
                <a:spcPct val="130000"/>
              </a:lnSpc>
              <a:spcBef>
                <a:spcPts val="0"/>
              </a:spcBef>
              <a:spcAft>
                <a:spcPts val="750"/>
              </a:spcAft>
              <a:buClrTx/>
              <a:buSzTx/>
              <a:buFont typeface="Arial" panose="020B0604020202020204" pitchFamily="34" charset="0"/>
              <a:buChar char="•"/>
              <a:defRPr/>
            </a:pPr>
            <a:endParaRPr kumimoji="0" lang="en-US" altLang="zh-CN" sz="1200" b="0" i="0" u="none" strike="noStrike" kern="1200" cap="none" spc="113" normalizeH="0" baseline="0" noProof="0" dirty="0">
              <a:ln>
                <a:noFill/>
              </a:ln>
              <a:solidFill>
                <a:schemeClr val="tx1"/>
              </a:solidFill>
              <a:effectLst/>
              <a:uLnTx/>
              <a:uFillTx/>
              <a:latin typeface="+mn-lt"/>
              <a:ea typeface="+mn-ea"/>
              <a:cs typeface="+mn-cs"/>
            </a:endParaRPr>
          </a:p>
        </p:txBody>
      </p:sp>
      <p:graphicFrame>
        <p:nvGraphicFramePr>
          <p:cNvPr id="11" name="表格 10"/>
          <p:cNvGraphicFramePr>
            <a:graphicFrameLocks noGrp="1"/>
          </p:cNvGraphicFramePr>
          <p:nvPr/>
        </p:nvGraphicFramePr>
        <p:xfrm>
          <a:off x="650241" y="2601505"/>
          <a:ext cx="7254240" cy="1529080"/>
        </p:xfrm>
        <a:graphic>
          <a:graphicData uri="http://schemas.openxmlformats.org/drawingml/2006/table">
            <a:tbl>
              <a:tblPr firstRow="1" bandRow="1">
                <a:tableStyleId>{5C22544A-7EE6-4342-B048-85BDC9FD1C3A}</a:tableStyleId>
              </a:tblPr>
              <a:tblGrid>
                <a:gridCol w="4195369"/>
                <a:gridCol w="3058871"/>
              </a:tblGrid>
              <a:tr h="370840">
                <a:tc>
                  <a:txBody>
                    <a:bodyPr/>
                    <a:lstStyle/>
                    <a:p>
                      <a:r>
                        <a:rPr lang="zh-CN" altLang="en-US" dirty="0" smtClean="0"/>
                        <a:t>原文概述</a:t>
                      </a:r>
                      <a:endParaRPr lang="zh-CN" altLang="en-US" dirty="0"/>
                    </a:p>
                  </a:txBody>
                  <a:tcPr/>
                </a:tc>
                <a:tc>
                  <a:txBody>
                    <a:bodyPr/>
                    <a:lstStyle/>
                    <a:p>
                      <a:r>
                        <a:rPr lang="zh-CN" altLang="en-US" dirty="0" smtClean="0"/>
                        <a:t>解题技巧</a:t>
                      </a:r>
                      <a:endParaRPr lang="zh-CN" altLang="en-US" dirty="0"/>
                    </a:p>
                  </a:txBody>
                  <a:tcPr/>
                </a:tc>
              </a:tr>
              <a:tr h="370840">
                <a:tc>
                  <a:txBody>
                    <a:bodyPr/>
                    <a:lstStyle/>
                    <a:p>
                      <a:r>
                        <a:rPr lang="zh-CN" altLang="en-US" dirty="0" smtClean="0"/>
                        <a:t>上文讲述了每逢垃圾日，</a:t>
                      </a:r>
                      <a:r>
                        <a:rPr lang="en-US" altLang="zh-CN" dirty="0" smtClean="0"/>
                        <a:t>Tom</a:t>
                      </a:r>
                      <a:r>
                        <a:rPr lang="zh-CN" altLang="en-US" dirty="0" smtClean="0"/>
                        <a:t>帮助我们把垃圾桶送回到车库。几年之后，</a:t>
                      </a:r>
                      <a:r>
                        <a:rPr lang="en-US" altLang="zh-CN" dirty="0" smtClean="0"/>
                        <a:t>Tom</a:t>
                      </a:r>
                      <a:r>
                        <a:rPr lang="zh-CN" altLang="en-US" dirty="0" smtClean="0"/>
                        <a:t>去世了，他对我们来说非常</a:t>
                      </a:r>
                      <a:r>
                        <a:rPr lang="en-US" altLang="zh-CN" dirty="0" smtClean="0"/>
                        <a:t>special</a:t>
                      </a:r>
                      <a:r>
                        <a:rPr lang="zh-CN" altLang="en-US" dirty="0" smtClean="0"/>
                        <a:t>，我们很感谢</a:t>
                      </a:r>
                      <a:r>
                        <a:rPr lang="en-US" altLang="zh-CN" dirty="0" smtClean="0"/>
                        <a:t>thankful</a:t>
                      </a:r>
                      <a:r>
                        <a:rPr lang="zh-CN" altLang="en-US" dirty="0" smtClean="0"/>
                        <a:t>他。因此这里换一个大房子对于我们所忍受要失去的一切来说似乎是一个很糟糕的交易。</a:t>
                      </a:r>
                      <a:endParaRPr lang="zh-CN" altLang="en-US" dirty="0"/>
                    </a:p>
                  </a:txBody>
                  <a:tcPr/>
                </a:tc>
                <a:tc>
                  <a:txBody>
                    <a:bodyPr/>
                    <a:lstStyle/>
                    <a:p>
                      <a:r>
                        <a:rPr lang="zh-CN" altLang="en-US" dirty="0" smtClean="0"/>
                        <a:t>这里要关注到作者的情感线，因为要搬家，就会离开</a:t>
                      </a:r>
                      <a:r>
                        <a:rPr lang="en-US" altLang="zh-CN" dirty="0" smtClean="0"/>
                        <a:t>Tom</a:t>
                      </a:r>
                      <a:r>
                        <a:rPr lang="zh-CN" altLang="en-US" dirty="0" smtClean="0"/>
                        <a:t>以及他的妻子</a:t>
                      </a:r>
                      <a:r>
                        <a:rPr lang="en-US" altLang="zh-CN" dirty="0" smtClean="0"/>
                        <a:t>Gee</a:t>
                      </a:r>
                      <a:r>
                        <a:rPr lang="zh-CN" altLang="en-US" dirty="0" smtClean="0"/>
                        <a:t>，以及下文提到的所有社区里曾经帮助过我们的人，这些对于我们来说就是</a:t>
                      </a:r>
                      <a:r>
                        <a:rPr lang="en-US" altLang="zh-CN" dirty="0" smtClean="0"/>
                        <a:t>all</a:t>
                      </a:r>
                      <a:r>
                        <a:rPr lang="en-US" altLang="zh-CN" baseline="0" dirty="0" smtClean="0"/>
                        <a:t> we stand to lose.</a:t>
                      </a:r>
                      <a:endParaRPr lang="zh-CN" altLang="en-US" dirty="0"/>
                    </a:p>
                  </a:txBody>
                  <a:tcPr/>
                </a:tc>
              </a:tr>
            </a:tbl>
          </a:graphicData>
        </a:graphic>
      </p:graphicFrame>
      <p:sp>
        <p:nvSpPr>
          <p:cNvPr id="12" name="下箭头标注 11"/>
          <p:cNvSpPr/>
          <p:nvPr/>
        </p:nvSpPr>
        <p:spPr>
          <a:xfrm>
            <a:off x="7193643" y="1593759"/>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关注双线</a:t>
            </a:r>
            <a:endParaRPr lang="zh-CN" altLang="en-US" dirty="0"/>
          </a:p>
        </p:txBody>
      </p:sp>
      <p:sp>
        <p:nvSpPr>
          <p:cNvPr id="15" name="文本框 8"/>
          <p:cNvSpPr txBox="1"/>
          <p:nvPr/>
        </p:nvSpPr>
        <p:spPr>
          <a:xfrm>
            <a:off x="317319" y="1354273"/>
            <a:ext cx="8315053" cy="1155188"/>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171450" lvl="0" indent="-171450" defTabSz="685800" hangingPunct="1">
              <a:lnSpc>
                <a:spcPct val="130000"/>
              </a:lnSpc>
              <a:spcAft>
                <a:spcPts val="750"/>
              </a:spcAft>
              <a:buFont typeface="Arial" panose="020B0604020202020204" pitchFamily="34" charset="0"/>
              <a:buChar char="•"/>
              <a:defRPr/>
            </a:pPr>
            <a:r>
              <a:rPr lang="en-US" sz="1600" kern="1200" spc="113" dirty="0" smtClean="0">
                <a:solidFill>
                  <a:schemeClr val="tx1"/>
                </a:solidFill>
                <a:latin typeface="Times New Roman" panose="02020603050405020304" pitchFamily="18" charset="0"/>
                <a:cs typeface="Times New Roman" panose="02020603050405020304" pitchFamily="18" charset="0"/>
              </a:rPr>
              <a:t>Gaining a third bedroom sometimes seems like an awful trade for all we stand to </a:t>
            </a:r>
            <a:r>
              <a:rPr lang="en-US" sz="1600" u="sng" kern="1200" spc="113" dirty="0" smtClean="0">
                <a:solidFill>
                  <a:schemeClr val="tx1"/>
                </a:solidFill>
                <a:latin typeface="Times New Roman" panose="02020603050405020304" pitchFamily="18" charset="0"/>
                <a:cs typeface="Times New Roman" panose="02020603050405020304" pitchFamily="18" charset="0"/>
              </a:rPr>
              <a:t>  26  </a:t>
            </a:r>
            <a:r>
              <a:rPr lang="en-US" sz="1600" kern="1200" spc="113" dirty="0" smtClean="0">
                <a:solidFill>
                  <a:schemeClr val="tx1"/>
                </a:solidFill>
                <a:latin typeface="Times New Roman" panose="02020603050405020304" pitchFamily="18" charset="0"/>
                <a:cs typeface="Times New Roman" panose="02020603050405020304" pitchFamily="18" charset="0"/>
              </a:rPr>
              <a:t>. （</a:t>
            </a:r>
            <a:r>
              <a:rPr lang="en-US" sz="1600" kern="1200" spc="113" dirty="0" err="1" smtClean="0">
                <a:solidFill>
                  <a:schemeClr val="tx1"/>
                </a:solidFill>
                <a:latin typeface="Times New Roman" panose="02020603050405020304" pitchFamily="18" charset="0"/>
                <a:cs typeface="Times New Roman" panose="02020603050405020304" pitchFamily="18" charset="0"/>
              </a:rPr>
              <a:t>西城一模</a:t>
            </a:r>
            <a:r>
              <a:rPr lang="en-US" sz="1600" kern="1200" spc="113" dirty="0" smtClean="0">
                <a:solidFill>
                  <a:schemeClr val="tx1"/>
                </a:solidFill>
                <a:latin typeface="Times New Roman" panose="02020603050405020304" pitchFamily="18" charset="0"/>
                <a:cs typeface="Times New Roman" panose="02020603050405020304" pitchFamily="18" charset="0"/>
              </a:rPr>
              <a:t>）</a:t>
            </a:r>
            <a:endParaRPr lang="en-US" sz="1600" kern="1200" spc="113" dirty="0" smtClean="0">
              <a:solidFill>
                <a:schemeClr val="tx1"/>
              </a:solidFill>
              <a:latin typeface="Times New Roman" panose="02020603050405020304" pitchFamily="18" charset="0"/>
              <a:cs typeface="Times New Roman" panose="02020603050405020304" pitchFamily="18" charset="0"/>
            </a:endParaRPr>
          </a:p>
          <a:p>
            <a:pPr marL="171450" lvl="0" indent="-171450" defTabSz="685800" hangingPunct="1">
              <a:lnSpc>
                <a:spcPct val="130000"/>
              </a:lnSpc>
              <a:spcAft>
                <a:spcPts val="750"/>
              </a:spcAft>
              <a:buFont typeface="Arial" panose="020B0604020202020204" pitchFamily="34" charset="0"/>
              <a:buChar char="•"/>
              <a:defRPr/>
            </a:pPr>
            <a:r>
              <a:rPr lang="en-US" sz="1600" kern="1200" spc="113" dirty="0" smtClean="0">
                <a:solidFill>
                  <a:schemeClr val="tx1"/>
                </a:solidFill>
                <a:latin typeface="Times New Roman" panose="02020603050405020304" pitchFamily="18" charset="0"/>
                <a:cs typeface="Times New Roman" panose="02020603050405020304" pitchFamily="18" charset="0"/>
              </a:rPr>
              <a:t>26. A. win		</a:t>
            </a:r>
            <a:r>
              <a:rPr lang="en-US" sz="1600" kern="1200" spc="113" dirty="0" smtClean="0">
                <a:solidFill>
                  <a:srgbClr val="FF0000"/>
                </a:solidFill>
                <a:latin typeface="Times New Roman" panose="02020603050405020304" pitchFamily="18" charset="0"/>
                <a:cs typeface="Times New Roman" panose="02020603050405020304" pitchFamily="18" charset="0"/>
              </a:rPr>
              <a:t>B. lose</a:t>
            </a:r>
            <a:r>
              <a:rPr lang="en-US" sz="1600" kern="1200" spc="113" dirty="0" smtClean="0">
                <a:solidFill>
                  <a:schemeClr val="tx1"/>
                </a:solidFill>
                <a:latin typeface="Times New Roman" panose="02020603050405020304" pitchFamily="18" charset="0"/>
                <a:cs typeface="Times New Roman" panose="02020603050405020304" pitchFamily="18" charset="0"/>
              </a:rPr>
              <a:t>		C. fail		D. save</a:t>
            </a:r>
            <a:endParaRPr lang="en-US" sz="1600" kern="1200" spc="113" dirty="0" smtClean="0">
              <a:solidFill>
                <a:schemeClr val="tx1"/>
              </a:solidFill>
              <a:latin typeface="Times New Roman" panose="02020603050405020304" pitchFamily="18" charset="0"/>
              <a:cs typeface="Times New Roman" panose="02020603050405020304" pitchFamily="18" charset="0"/>
            </a:endParaRPr>
          </a:p>
        </p:txBody>
      </p:sp>
      <p:sp>
        <p:nvSpPr>
          <p:cNvPr id="16" name="下箭头标注 15"/>
          <p:cNvSpPr/>
          <p:nvPr/>
        </p:nvSpPr>
        <p:spPr>
          <a:xfrm>
            <a:off x="3557815" y="614045"/>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关注双线</a:t>
            </a:r>
            <a:endParaRPr lang="zh-CN" altLang="en-US" dirty="0"/>
          </a:p>
        </p:txBody>
      </p:sp>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12.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p="http://schemas.openxmlformats.org/presentationml/2006/main">
  <p:tag name="KSO_WM_BEAUTIFY_FLAG" val="#wm#"/>
  <p:tag name="KSO_WM_TEMPLATE_CATEGORY" val="custom"/>
  <p:tag name="KSO_WM_TEMPLATE_INDEX" val="20187308"/>
</p:tagLst>
</file>

<file path=ppt/tags/tag214.xml><?xml version="1.0" encoding="utf-8"?>
<p:tagLst xmlns:p="http://schemas.openxmlformats.org/presentationml/2006/main">
  <p:tag name="KSO_WM_UNIT_TABLE_BEAUTIFY" val="smartTable{61ee92ae-9858-424a-ad8b-cbb49aa76f61}"/>
</p:tagLst>
</file>

<file path=ppt/tags/tag215.xml><?xml version="1.0" encoding="utf-8"?>
<p:tagLst xmlns:p="http://schemas.openxmlformats.org/presentationml/2006/main">
  <p:tag name="KSO_WM_BEAUTIFY_FLAG" val="#wm#"/>
  <p:tag name="KSO_WM_TEMPLATE_CATEGORY" val="custom"/>
  <p:tag name="KSO_WM_TEMPLATE_INDEX" val="20187308"/>
</p:tagLst>
</file>

<file path=ppt/tags/tag216.xml><?xml version="1.0" encoding="utf-8"?>
<p:tagLst xmlns:p="http://schemas.openxmlformats.org/presentationml/2006/main">
  <p:tag name="KSO_WM_BEAUTIFY_FLAG" val="#wm#"/>
  <p:tag name="KSO_WM_TEMPLATE_CATEGORY" val="custom"/>
  <p:tag name="KSO_WM_TEMPLATE_INDEX" val="20187308"/>
</p:tagLst>
</file>

<file path=ppt/tags/tag217.xml><?xml version="1.0" encoding="utf-8"?>
<p:tagLst xmlns:p="http://schemas.openxmlformats.org/presentationml/2006/main">
  <p:tag name="KSO_WM_BEAUTIFY_FLAG" val="#wm#"/>
  <p:tag name="KSO_WM_TEMPLATE_CATEGORY" val="custom"/>
  <p:tag name="KSO_WM_TEMPLATE_INDEX" val="20187308"/>
</p:tagLst>
</file>

<file path=ppt/tags/tag218.xml><?xml version="1.0" encoding="utf-8"?>
<p:tagLst xmlns:p="http://schemas.openxmlformats.org/presentationml/2006/main">
  <p:tag name="KSO_WM_BEAUTIFY_FLAG" val="#wm#"/>
  <p:tag name="KSO_WM_TEMPLATE_CATEGORY" val="custom"/>
  <p:tag name="KSO_WM_TEMPLATE_INDEX" val="20187308"/>
</p:tagLst>
</file>

<file path=ppt/tags/tag219.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187308"/>
</p:tagLst>
</file>

<file path=ppt/tags/tag221.xml><?xml version="1.0" encoding="utf-8"?>
<p:tagLst xmlns:p="http://schemas.openxmlformats.org/presentationml/2006/main">
  <p:tag name="KSO_WM_BEAUTIFY_FLAG" val="#wm#"/>
  <p:tag name="KSO_WM_TEMPLATE_CATEGORY" val="custom"/>
  <p:tag name="KSO_WM_TEMPLATE_INDEX" val="20187308"/>
</p:tagLst>
</file>

<file path=ppt/tags/tag222.xml><?xml version="1.0" encoding="utf-8"?>
<p:tagLst xmlns:p="http://schemas.openxmlformats.org/presentationml/2006/main">
  <p:tag name="KSO_WM_BEAUTIFY_FLAG" val="#wm#"/>
  <p:tag name="KSO_WM_TEMPLATE_CATEGORY" val="custom"/>
  <p:tag name="KSO_WM_TEMPLATE_INDEX" val="20187308"/>
</p:tagLst>
</file>

<file path=ppt/tags/tag223.xml><?xml version="1.0" encoding="utf-8"?>
<p:tagLst xmlns:p="http://schemas.openxmlformats.org/presentationml/2006/main">
  <p:tag name="KSO_WM_BEAUTIFY_FLAG" val="#wm#"/>
  <p:tag name="KSO_WM_TEMPLATE_CATEGORY" val="custom"/>
  <p:tag name="KSO_WM_TEMPLATE_INDEX" val="20187308"/>
</p:tagLst>
</file>

<file path=ppt/tags/tag224.xml><?xml version="1.0" encoding="utf-8"?>
<p:tagLst xmlns:p="http://schemas.openxmlformats.org/presentationml/2006/main">
  <p:tag name="KSO_WM_BEAUTIFY_FLAG" val="#wm#"/>
  <p:tag name="KSO_WM_TEMPLATE_CATEGORY" val="custom"/>
  <p:tag name="KSO_WM_TEMPLATE_INDEX" val="20187308"/>
</p:tagLst>
</file>

<file path=ppt/tags/tag225.xml><?xml version="1.0" encoding="utf-8"?>
<p:tagLst xmlns:p="http://schemas.openxmlformats.org/presentationml/2006/main">
  <p:tag name="KSO_WM_BEAUTIFY_FLAG" val="#wm#"/>
  <p:tag name="KSO_WM_TEMPLATE_CATEGORY" val="custom"/>
  <p:tag name="KSO_WM_TEMPLATE_INDEX" val="20187308"/>
</p:tagLst>
</file>

<file path=ppt/tags/tag226.xml><?xml version="1.0" encoding="utf-8"?>
<p:tagLst xmlns:p="http://schemas.openxmlformats.org/presentationml/2006/main">
  <p:tag name="KSO_WM_UNIT_PLACING_PICTURE_USER_VIEWPORT" val="{&quot;height&quot;:1926,&quot;width&quot;:1944}"/>
</p:tagLst>
</file>

<file path=ppt/tags/tag227.xml><?xml version="1.0" encoding="utf-8"?>
<p:tagLst xmlns:p="http://schemas.openxmlformats.org/presentationml/2006/main">
  <p:tag name="KSO_WM_BEAUTIFY_FLAG" val="#wm#"/>
  <p:tag name="KSO_WM_TEMPLATE_CATEGORY" val="custom"/>
  <p:tag name="KSO_WM_TEMPLATE_INDEX" val="2020453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6541</Words>
  <Application>WPS 演示</Application>
  <PresentationFormat>全屏显示(16:9)</PresentationFormat>
  <Paragraphs>470</Paragraphs>
  <Slides>17</Slides>
  <Notes>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17</vt:i4>
      </vt:variant>
    </vt:vector>
  </HeadingPairs>
  <TitlesOfParts>
    <vt:vector size="34" baseType="lpstr">
      <vt:lpstr>Arial</vt:lpstr>
      <vt:lpstr>宋体</vt:lpstr>
      <vt:lpstr>Wingdings</vt:lpstr>
      <vt:lpstr>Calibri</vt:lpstr>
      <vt:lpstr>微软雅黑</vt:lpstr>
      <vt:lpstr>汉仪旗黑-85S</vt:lpstr>
      <vt:lpstr>楷体</vt:lpstr>
      <vt:lpstr>华文新魏</vt:lpstr>
      <vt:lpstr>黑体</vt:lpstr>
      <vt:lpstr>华文黑体</vt:lpstr>
      <vt:lpstr>Arial</vt:lpstr>
      <vt:lpstr>Comic Sans MS</vt:lpstr>
      <vt:lpstr>隶书</vt:lpstr>
      <vt:lpstr>Times New Roman</vt:lpstr>
      <vt:lpstr>Arial Unicode MS</vt:lpstr>
      <vt:lpstr>1_Office 主题​​</vt:lpstr>
      <vt:lpstr>Office 主题​​</vt:lpstr>
      <vt:lpstr>2019年朝东西海四区 完形填空</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五、完形试题解析典型例题</vt:lpstr>
      <vt:lpstr>五、完形填空试题解析典型例题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Mark 姜</cp:lastModifiedBy>
  <cp:revision>127</cp:revision>
  <dcterms:created xsi:type="dcterms:W3CDTF">2020-02-01T11:21:00Z</dcterms:created>
  <dcterms:modified xsi:type="dcterms:W3CDTF">2020-02-11T06:31:01Z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