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4" r:id="rId4"/>
    <p:sldId id="265" r:id="rId5"/>
    <p:sldId id="289" r:id="rId6"/>
    <p:sldId id="295" r:id="rId7"/>
    <p:sldId id="290" r:id="rId8"/>
    <p:sldId id="294" r:id="rId9"/>
    <p:sldId id="291" r:id="rId10"/>
    <p:sldId id="292" r:id="rId11"/>
    <p:sldId id="293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4" r:id="rId20"/>
    <p:sldId id="288" r:id="rId21"/>
    <p:sldId id="263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78" autoAdjust="0"/>
  </p:normalViewPr>
  <p:slideViewPr>
    <p:cSldViewPr>
      <p:cViewPr varScale="1">
        <p:scale>
          <a:sx n="81" d="100"/>
          <a:sy n="81" d="100"/>
        </p:scale>
        <p:origin x="-27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CA9C4-C1C0-4B54-AE1E-FF5AF7F7D7D5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43A6B-5E24-46C2-B84D-73EA273B03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2812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43A6B-5E24-46C2-B84D-73EA273B034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43A6B-5E24-46C2-B84D-73EA273B0349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5898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618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66895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="" xmlns:p14="http://schemas.microsoft.com/office/powerpoint/2010/main" val="207930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8338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6595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6923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5001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2638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4190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6508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8074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59F5D-F491-4EC7-8943-AB0AEBAABE7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9CB2-E021-4044-B881-12BBE430E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3899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Microsoft_Office_Word___16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hyperlink" Target="file:///D:\&#20572;&#35838;&#19981;&#20572;&#23398;&#23398;&#29983;&#20316;&#19994;\&#24405;&#35838;&#36164;&#26009;ev\&#21306;&#37324;&#24405;&#35838;\&#39640;&#19977;&#24180;&#32423;%20&#25968;&#23398;&#31532;1&#35838;&#26102;&#12298;&#20989;&#25968;&#21387;&#36724;&#23567;&#39064;&#30340;&#35299;&#39064;&#31574;&#30053;&#12299;&#35838;&#31243;&#36164;&#28304;&#21253;&#29579;&#28023;&#38686;\02&#8212;&#39640;&#19977;&#24180;&#32423;%20&#25968;&#23398;&#31532;1&#35838;&#26102;&#12298;&#20989;&#25968;&#21387;&#36724;&#23567;&#39064;&#30340;&#35299;&#39064;&#31574;&#30053;&#12299;&#24494;&#35838;&#35270;&#39057;&#19982;ppt\&#20363;&#39064;1.ggb" TargetMode="External"/><Relationship Id="rId5" Type="http://schemas.openxmlformats.org/officeDocument/2006/relationships/package" Target="../embeddings/Microsoft_Office_Word___19.docx"/><Relationship Id="rId4" Type="http://schemas.openxmlformats.org/officeDocument/2006/relationships/package" Target="../embeddings/Microsoft_Office_Word___18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2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2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package" Target="../embeddings/Microsoft_Office_Word___22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package" Target="../embeddings/Microsoft_Office_Word___24.docx"/><Relationship Id="rId4" Type="http://schemas.openxmlformats.org/officeDocument/2006/relationships/package" Target="../embeddings/Microsoft_Office_Word___23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2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package" Target="../embeddings/Microsoft_Office_Word___26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2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package" Target="../embeddings/Microsoft_Office_Word___29.docx"/><Relationship Id="rId4" Type="http://schemas.openxmlformats.org/officeDocument/2006/relationships/package" Target="../embeddings/Microsoft_Office_Word___28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3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hyperlink" Target="file:///D:\&#20572;&#35838;&#19981;&#20572;&#23398;&#23398;&#29983;&#20316;&#19994;\&#24405;&#35838;&#36164;&#26009;ev\&#21306;&#37324;&#24405;&#35838;\&#39640;&#19977;&#24180;&#32423;%20&#25968;&#23398;&#31532;1&#35838;&#26102;&#12298;&#20989;&#25968;&#21387;&#36724;&#23567;&#39064;&#30340;&#35299;&#39064;&#31574;&#30053;&#12299;&#35838;&#31243;&#36164;&#28304;&#21253;&#29579;&#28023;&#38686;\02&#8212;&#39640;&#19977;&#24180;&#32423;%20&#25968;&#23398;&#31532;1&#35838;&#26102;&#12298;&#20989;&#25968;&#21387;&#36724;&#23567;&#39064;&#30340;&#35299;&#39064;&#31574;&#30053;&#12299;&#24494;&#35838;&#35270;&#39057;&#19982;ppt\&#32451;&#20064;&#65288;1&#65289;.ggb" TargetMode="External"/><Relationship Id="rId4" Type="http://schemas.openxmlformats.org/officeDocument/2006/relationships/package" Target="../embeddings/Microsoft_Office_Word___31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3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3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package" Target="../embeddings/Microsoft_Office_Word___34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Microsoft_Office_Word___6.docx"/><Relationship Id="rId4" Type="http://schemas.openxmlformats.org/officeDocument/2006/relationships/package" Target="../embeddings/Microsoft_Office_Word___5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Word___8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package" Target="../embeddings/Microsoft_Office_Word___10.docx"/><Relationship Id="rId4" Type="http://schemas.openxmlformats.org/officeDocument/2006/relationships/package" Target="../embeddings/Microsoft_Office_Word___9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package" Target="../embeddings/Microsoft_Office_Word___13.docx"/><Relationship Id="rId4" Type="http://schemas.openxmlformats.org/officeDocument/2006/relationships/package" Target="../embeddings/Microsoft_Office_Word___12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07408" y="2086621"/>
            <a:ext cx="5412105" cy="1061193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函数压轴小题的</a:t>
            </a: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zh-CN" altLang="en-US" b="1" dirty="0" smtClean="0">
                <a:solidFill>
                  <a:srgbClr val="FF0000"/>
                </a:solidFill>
              </a:rPr>
              <a:t>解题策略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4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区八十中学      王海霞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3325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-18"/>
            <a:ext cx="3286148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分析问题，解决问题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53757866"/>
              </p:ext>
            </p:extLst>
          </p:nvPr>
        </p:nvGraphicFramePr>
        <p:xfrm>
          <a:off x="830263" y="700088"/>
          <a:ext cx="9088437" cy="4095750"/>
        </p:xfrm>
        <a:graphic>
          <a:graphicData uri="http://schemas.openxmlformats.org/presentationml/2006/ole">
            <p:oleObj spid="_x0000_s48136" name="文档" r:id="rId3" imgW="5269216" imgH="237649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-18"/>
            <a:ext cx="3286148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分析问题，解决问题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30909921"/>
              </p:ext>
            </p:extLst>
          </p:nvPr>
        </p:nvGraphicFramePr>
        <p:xfrm>
          <a:off x="241300" y="644525"/>
          <a:ext cx="10596563" cy="1982788"/>
        </p:xfrm>
        <a:graphic>
          <a:graphicData uri="http://schemas.openxmlformats.org/presentationml/2006/ole">
            <p:oleObj spid="_x0000_s47120" name="文档" r:id="rId3" imgW="5269216" imgH="990028" progId="Word.Document.12">
              <p:embed/>
            </p:oleObj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57486071"/>
              </p:ext>
            </p:extLst>
          </p:nvPr>
        </p:nvGraphicFramePr>
        <p:xfrm>
          <a:off x="827584" y="2931790"/>
          <a:ext cx="11887200" cy="892175"/>
        </p:xfrm>
        <a:graphic>
          <a:graphicData uri="http://schemas.openxmlformats.org/presentationml/2006/ole">
            <p:oleObj spid="_x0000_s47121" name="文档" r:id="rId4" imgW="5274753" imgH="39673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34917001"/>
              </p:ext>
            </p:extLst>
          </p:nvPr>
        </p:nvGraphicFramePr>
        <p:xfrm>
          <a:off x="467544" y="3405206"/>
          <a:ext cx="8356600" cy="1881188"/>
        </p:xfrm>
        <a:graphic>
          <a:graphicData uri="http://schemas.openxmlformats.org/presentationml/2006/ole">
            <p:oleObj spid="_x0000_s50199" name="文档" r:id="rId3" imgW="5274753" imgH="1188763" progId="Word.Document.12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18259884"/>
              </p:ext>
            </p:extLst>
          </p:nvPr>
        </p:nvGraphicFramePr>
        <p:xfrm>
          <a:off x="614363" y="52388"/>
          <a:ext cx="5886463" cy="2646293"/>
        </p:xfrm>
        <a:graphic>
          <a:graphicData uri="http://schemas.openxmlformats.org/presentationml/2006/ole">
            <p:oleObj spid="_x0000_s50200" name="文档" r:id="rId4" imgW="5274753" imgH="2377525" progId="Word.Document.12">
              <p:embed/>
            </p:oleObj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1388085"/>
              </p:ext>
            </p:extLst>
          </p:nvPr>
        </p:nvGraphicFramePr>
        <p:xfrm>
          <a:off x="500034" y="2712432"/>
          <a:ext cx="7643866" cy="573698"/>
        </p:xfrm>
        <a:graphic>
          <a:graphicData uri="http://schemas.openxmlformats.org/presentationml/2006/ole">
            <p:oleObj spid="_x0000_s50201" name="文档" r:id="rId5" imgW="5269216" imgH="396443" progId="Word.Document.12">
              <p:embed/>
            </p:oleObj>
          </a:graphicData>
        </a:graphic>
      </p:graphicFrame>
      <p:sp>
        <p:nvSpPr>
          <p:cNvPr id="6" name="动作按钮: 文档 5">
            <a:hlinkClick r:id="rId6" action="ppaction://hlinkfile" highlightClick="1"/>
          </p:cNvPr>
          <p:cNvSpPr/>
          <p:nvPr/>
        </p:nvSpPr>
        <p:spPr>
          <a:xfrm>
            <a:off x="6858016" y="3786196"/>
            <a:ext cx="1000132" cy="85725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357158" y="1214428"/>
          <a:ext cx="10115130" cy="2087571"/>
        </p:xfrm>
        <a:graphic>
          <a:graphicData uri="http://schemas.openxmlformats.org/presentationml/2006/ole">
            <p:oleObj spid="_x0000_s51208" name="文档" r:id="rId3" imgW="5274753" imgH="108975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-18"/>
            <a:ext cx="1571636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变式练习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44463" y="639763"/>
          <a:ext cx="8816975" cy="2011362"/>
        </p:xfrm>
        <a:graphic>
          <a:graphicData uri="http://schemas.openxmlformats.org/presentationml/2006/ole">
            <p:oleObj spid="_x0000_s52239" name="文档" r:id="rId3" imgW="5274753" imgH="1204963" progId="Word.Document.12">
              <p:embed/>
            </p:oleObj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214282" y="2857503"/>
          <a:ext cx="9742072" cy="1143008"/>
        </p:xfrm>
        <a:graphic>
          <a:graphicData uri="http://schemas.openxmlformats.org/presentationml/2006/ole">
            <p:oleObj spid="_x0000_s52240" name="文档" r:id="rId4" imgW="5543839" imgH="64942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-18"/>
            <a:ext cx="3071834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转化结论，探寻解题思路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0211829"/>
              </p:ext>
            </p:extLst>
          </p:nvPr>
        </p:nvGraphicFramePr>
        <p:xfrm>
          <a:off x="223838" y="503238"/>
          <a:ext cx="9759950" cy="2743200"/>
        </p:xfrm>
        <a:graphic>
          <a:graphicData uri="http://schemas.openxmlformats.org/presentationml/2006/ole">
            <p:oleObj spid="_x0000_s53264" name="文档" r:id="rId4" imgW="5269216" imgH="1484682" progId="Word.Document.12">
              <p:embed/>
            </p:oleObj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52531422"/>
              </p:ext>
            </p:extLst>
          </p:nvPr>
        </p:nvGraphicFramePr>
        <p:xfrm>
          <a:off x="261938" y="3498850"/>
          <a:ext cx="8574087" cy="1604963"/>
        </p:xfrm>
        <a:graphic>
          <a:graphicData uri="http://schemas.openxmlformats.org/presentationml/2006/ole">
            <p:oleObj spid="_x0000_s53265" name="文档" r:id="rId5" imgW="5269216" imgH="99002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-18"/>
            <a:ext cx="3071834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转化结论，探寻解题思路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03274378"/>
              </p:ext>
            </p:extLst>
          </p:nvPr>
        </p:nvGraphicFramePr>
        <p:xfrm>
          <a:off x="173038" y="423863"/>
          <a:ext cx="9432925" cy="3186112"/>
        </p:xfrm>
        <a:graphic>
          <a:graphicData uri="http://schemas.openxmlformats.org/presentationml/2006/ole">
            <p:oleObj spid="_x0000_s54288" name="文档" r:id="rId3" imgW="5269216" imgH="1781834" progId="Word.Document.12">
              <p:embed/>
            </p:oleObj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03372726"/>
              </p:ext>
            </p:extLst>
          </p:nvPr>
        </p:nvGraphicFramePr>
        <p:xfrm>
          <a:off x="899592" y="3651870"/>
          <a:ext cx="12909550" cy="723900"/>
        </p:xfrm>
        <a:graphic>
          <a:graphicData uri="http://schemas.openxmlformats.org/presentationml/2006/ole">
            <p:oleObj spid="_x0000_s54289" name="文档" r:id="rId4" imgW="5274753" imgH="29701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34103810"/>
              </p:ext>
            </p:extLst>
          </p:nvPr>
        </p:nvGraphicFramePr>
        <p:xfrm>
          <a:off x="395288" y="336550"/>
          <a:ext cx="7824787" cy="1781175"/>
        </p:xfrm>
        <a:graphic>
          <a:graphicData uri="http://schemas.openxmlformats.org/presentationml/2006/ole">
            <p:oleObj spid="_x0000_s55320" name="文档" r:id="rId3" imgW="5269216" imgH="1204078" progId="Word.Document.12">
              <p:embed/>
            </p:oleObj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97157552"/>
              </p:ext>
            </p:extLst>
          </p:nvPr>
        </p:nvGraphicFramePr>
        <p:xfrm>
          <a:off x="755576" y="1707654"/>
          <a:ext cx="11674475" cy="3848100"/>
        </p:xfrm>
        <a:graphic>
          <a:graphicData uri="http://schemas.openxmlformats.org/presentationml/2006/ole">
            <p:oleObj spid="_x0000_s55321" name="文档" r:id="rId4" imgW="7274186" imgH="2395564" progId="Word.Document.12">
              <p:embed/>
            </p:oleObj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76900842"/>
              </p:ext>
            </p:extLst>
          </p:nvPr>
        </p:nvGraphicFramePr>
        <p:xfrm>
          <a:off x="1475656" y="3643313"/>
          <a:ext cx="9212262" cy="1500187"/>
        </p:xfrm>
        <a:graphic>
          <a:graphicData uri="http://schemas.openxmlformats.org/presentationml/2006/ole">
            <p:oleObj spid="_x0000_s55322" name="文档" r:id="rId5" imgW="5269216" imgH="860158" progId="Word.Document.12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56909" y="1076218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{1}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-18"/>
            <a:ext cx="3286148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分析问题，解决问题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81075721"/>
              </p:ext>
            </p:extLst>
          </p:nvPr>
        </p:nvGraphicFramePr>
        <p:xfrm>
          <a:off x="138113" y="571486"/>
          <a:ext cx="8888412" cy="2019300"/>
        </p:xfrm>
        <a:graphic>
          <a:graphicData uri="http://schemas.openxmlformats.org/presentationml/2006/ole">
            <p:oleObj spid="_x0000_s56334" name="文档" r:id="rId3" imgW="5269216" imgH="1204078" progId="Word.Document.12">
              <p:embed/>
            </p:oleObj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5934913"/>
              </p:ext>
            </p:extLst>
          </p:nvPr>
        </p:nvGraphicFramePr>
        <p:xfrm>
          <a:off x="288925" y="1641475"/>
          <a:ext cx="8416925" cy="3481388"/>
        </p:xfrm>
        <a:graphic>
          <a:graphicData uri="http://schemas.openxmlformats.org/presentationml/2006/ole">
            <p:oleObj spid="_x0000_s56335" name="文档" r:id="rId4" imgW="5269216" imgH="2178276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86710" y="92867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[1,2]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动作按钮: 文档 5">
            <a:hlinkClick r:id="rId5" action="ppaction://hlinkfile" highlightClick="1"/>
          </p:cNvPr>
          <p:cNvSpPr/>
          <p:nvPr/>
        </p:nvSpPr>
        <p:spPr>
          <a:xfrm>
            <a:off x="7572396" y="4000510"/>
            <a:ext cx="642942" cy="57150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19746716"/>
              </p:ext>
            </p:extLst>
          </p:nvPr>
        </p:nvGraphicFramePr>
        <p:xfrm>
          <a:off x="395536" y="987574"/>
          <a:ext cx="8896350" cy="2338387"/>
        </p:xfrm>
        <a:graphic>
          <a:graphicData uri="http://schemas.openxmlformats.org/presentationml/2006/ole">
            <p:oleObj spid="_x0000_s57352" name="文档" r:id="rId3" imgW="5274753" imgH="138749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4097"/>
          <p:cNvSpPr>
            <a:spLocks noGrp="1"/>
          </p:cNvSpPr>
          <p:nvPr>
            <p:ph type="title"/>
          </p:nvPr>
        </p:nvSpPr>
        <p:spPr>
          <a:xfrm>
            <a:off x="395536" y="627534"/>
            <a:ext cx="8139178" cy="331514"/>
          </a:xfrm>
        </p:spPr>
        <p:txBody>
          <a:bodyPr anchor="ctr">
            <a:noAutofit/>
          </a:bodyPr>
          <a:lstStyle/>
          <a:p>
            <a:r>
              <a:rPr lang="zh-CN" altLang="zh-CN" sz="4000" b="1" dirty="0" smtClean="0"/>
              <a:t>【</a:t>
            </a:r>
            <a:r>
              <a:rPr lang="zh-CN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学习目标</a:t>
            </a:r>
            <a:r>
              <a:rPr lang="zh-CN" altLang="zh-CN" sz="4000" b="1" dirty="0" smtClean="0"/>
              <a:t>】</a:t>
            </a:r>
            <a:r>
              <a:rPr lang="zh-CN" altLang="zh-CN" sz="4000" dirty="0"/>
              <a:t/>
            </a:r>
            <a:br>
              <a:rPr lang="zh-CN" altLang="zh-CN" sz="4000" dirty="0"/>
            </a:br>
            <a:endParaRPr lang="zh-CN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2" name="文本占位符 4098"/>
          <p:cNvSpPr>
            <a:spLocks noGrp="1"/>
          </p:cNvSpPr>
          <p:nvPr>
            <p:ph idx="1"/>
          </p:nvPr>
        </p:nvSpPr>
        <p:spPr>
          <a:xfrm>
            <a:off x="611560" y="843558"/>
            <a:ext cx="8064896" cy="4042179"/>
          </a:xfrm>
        </p:spPr>
        <p:txBody>
          <a:bodyPr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1.</a:t>
            </a:r>
            <a:r>
              <a:rPr lang="zh-CN" altLang="en-US" sz="2400" dirty="0" smtClean="0"/>
              <a:t>学会解决函数中双变量的任意存在性问题，体会解题策略中</a:t>
            </a:r>
            <a:endParaRPr lang="en-US" altLang="zh-CN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  </a:t>
            </a:r>
            <a:r>
              <a:rPr lang="zh-CN" altLang="en-US" sz="2400" dirty="0" smtClean="0"/>
              <a:t> 的数学本质</a:t>
            </a:r>
            <a:r>
              <a:rPr lang="en-US" altLang="zh-CN" sz="2400" dirty="0" smtClean="0"/>
              <a:t>.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2.</a:t>
            </a:r>
            <a:r>
              <a:rPr lang="zh-CN" altLang="en-US" sz="2400" dirty="0" smtClean="0"/>
              <a:t>能够借助于</a:t>
            </a:r>
            <a:r>
              <a:rPr lang="zh-CN" altLang="en-US" sz="2400" dirty="0" smtClean="0"/>
              <a:t>函数</a:t>
            </a:r>
            <a:r>
              <a:rPr lang="zh-CN" altLang="en-US" sz="2400" dirty="0" smtClean="0"/>
              <a:t>的</a:t>
            </a:r>
            <a:r>
              <a:rPr lang="zh-CN" altLang="en-US" sz="2400" dirty="0" smtClean="0"/>
              <a:t>图象进行</a:t>
            </a:r>
            <a:r>
              <a:rPr lang="zh-CN" altLang="en-US" sz="2400" dirty="0" smtClean="0"/>
              <a:t>分析，利用图象描述和</a:t>
            </a:r>
            <a:r>
              <a:rPr lang="zh-CN" altLang="en-US" sz="2400" dirty="0" smtClean="0"/>
              <a:t>分析</a:t>
            </a:r>
            <a:r>
              <a:rPr lang="en-US" altLang="zh-CN" sz="2400" dirty="0" smtClean="0"/>
              <a:t>      </a:t>
            </a:r>
            <a:r>
              <a:rPr lang="zh-CN" altLang="en-US" sz="2400" dirty="0" smtClean="0"/>
              <a:t>函数问题，建立数与 形的联系，探索解决函数问题的思路</a:t>
            </a:r>
            <a:r>
              <a:rPr lang="en-US" altLang="zh-CN" sz="2400" dirty="0" smtClean="0"/>
              <a:t>.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3.</a:t>
            </a:r>
            <a:r>
              <a:rPr lang="zh-CN" altLang="en-US" sz="2400" dirty="0" smtClean="0"/>
              <a:t>通过对函数部分压轴题的研究，丰富探索经验，提升直观想</a:t>
            </a:r>
            <a:endParaRPr lang="en-US" altLang="zh-CN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/>
              <a:t>         </a:t>
            </a:r>
            <a:r>
              <a:rPr lang="zh-CN" altLang="en-US" sz="2400" dirty="0" smtClean="0"/>
              <a:t>象的核心素养，进而提升分析问题解决问题的能力，感悟数</a:t>
            </a:r>
            <a:endParaRPr lang="en-US" altLang="zh-CN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   </a:t>
            </a:r>
            <a:r>
              <a:rPr lang="zh-CN" altLang="en-US" sz="2400" dirty="0" smtClean="0"/>
              <a:t>学中的函数与方程、转化与化归、分类讨论的思想方法</a:t>
            </a:r>
            <a:r>
              <a:rPr lang="en-US" altLang="zh-CN" sz="2400" dirty="0" smtClean="0"/>
              <a:t>.</a:t>
            </a:r>
            <a:endParaRPr lang="zh-CN" altLang="zh-CN" sz="2400" dirty="0" smtClean="0"/>
          </a:p>
          <a:p>
            <a:pPr>
              <a:lnSpc>
                <a:spcPct val="150000"/>
              </a:lnSpc>
            </a:pPr>
            <a:endParaRPr lang="zh-CN" altLang="zh-CN" sz="2400" b="1" dirty="0"/>
          </a:p>
        </p:txBody>
      </p:sp>
    </p:spTree>
    <p:extLst>
      <p:ext uri="{BB962C8B-B14F-4D97-AF65-F5344CB8AC3E}">
        <p14:creationId xmlns="" xmlns:p14="http://schemas.microsoft.com/office/powerpoint/2010/main" val="23661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3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34562494"/>
              </p:ext>
            </p:extLst>
          </p:nvPr>
        </p:nvGraphicFramePr>
        <p:xfrm>
          <a:off x="323528" y="483518"/>
          <a:ext cx="8529637" cy="1920875"/>
        </p:xfrm>
        <a:graphic>
          <a:graphicData uri="http://schemas.openxmlformats.org/presentationml/2006/ole">
            <p:oleObj spid="_x0000_s21547" name="文档" r:id="rId3" imgW="5269216" imgH="1188249" progId="Word.Document.12">
              <p:embed/>
            </p:oleObj>
          </a:graphicData>
        </a:graphic>
      </p:graphicFrame>
      <p:graphicFrame>
        <p:nvGraphicFramePr>
          <p:cNvPr id="2153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05764032"/>
              </p:ext>
            </p:extLst>
          </p:nvPr>
        </p:nvGraphicFramePr>
        <p:xfrm>
          <a:off x="251520" y="2715766"/>
          <a:ext cx="8529638" cy="1920875"/>
        </p:xfrm>
        <a:graphic>
          <a:graphicData uri="http://schemas.openxmlformats.org/presentationml/2006/ole">
            <p:oleObj spid="_x0000_s21548" name="文档" r:id="rId4" imgW="5274753" imgH="1189123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52079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793833"/>
            <a:ext cx="1913364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7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1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7751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996059" y="339502"/>
            <a:ext cx="3272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dirty="0"/>
              <a:t>【预备知识】</a:t>
            </a:r>
            <a:endParaRPr lang="zh-CN" altLang="zh-CN" sz="4000" dirty="0"/>
          </a:p>
        </p:txBody>
      </p:sp>
      <p:graphicFrame>
        <p:nvGraphicFramePr>
          <p:cNvPr id="105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35823870"/>
              </p:ext>
            </p:extLst>
          </p:nvPr>
        </p:nvGraphicFramePr>
        <p:xfrm>
          <a:off x="471488" y="1347788"/>
          <a:ext cx="12204700" cy="2743200"/>
        </p:xfrm>
        <a:graphic>
          <a:graphicData uri="http://schemas.openxmlformats.org/presentationml/2006/ole">
            <p:oleObj spid="_x0000_s1057" name="文档" r:id="rId3" imgW="5269216" imgH="1188249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674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b="1" dirty="0" smtClean="0"/>
              <a:t>【典型例题】</a:t>
            </a:r>
            <a:endParaRPr lang="zh-CN" altLang="en-US" dirty="0"/>
          </a:p>
        </p:txBody>
      </p:sp>
      <p:graphicFrame>
        <p:nvGraphicFramePr>
          <p:cNvPr id="207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94736903"/>
              </p:ext>
            </p:extLst>
          </p:nvPr>
        </p:nvGraphicFramePr>
        <p:xfrm>
          <a:off x="467544" y="1203598"/>
          <a:ext cx="11079163" cy="2492375"/>
        </p:xfrm>
        <a:graphic>
          <a:graphicData uri="http://schemas.openxmlformats.org/presentationml/2006/ole">
            <p:oleObj spid="_x0000_s2082" name="文档" r:id="rId3" imgW="5269216" imgH="1188249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8111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85720" y="571500"/>
          <a:ext cx="8267333" cy="1857374"/>
        </p:xfrm>
        <a:graphic>
          <a:graphicData uri="http://schemas.openxmlformats.org/presentationml/2006/ole">
            <p:oleObj spid="_x0000_s40968" name="文档" r:id="rId3" imgW="5274753" imgH="1189123" progId="Word.Document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4348" y="2264819"/>
            <a:ext cx="7429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</a:rPr>
              <a:t>分析：</a:t>
            </a:r>
            <a:r>
              <a:rPr lang="zh-CN" altLang="en-US" sz="2400" dirty="0" smtClean="0"/>
              <a:t>本题中有两个函数，并且含有两个变量，这两个变量没有关联，即它们在各自区间上的取值是任意的相互独立的，因此我们可以把两个变量分开讨论</a:t>
            </a:r>
            <a:r>
              <a:rPr lang="en-US" altLang="zh-CN" sz="2400" dirty="0" smtClean="0"/>
              <a:t>.</a:t>
            </a:r>
            <a:endParaRPr lang="zh-CN" altLang="en-US" sz="2400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32" y="-18"/>
            <a:ext cx="1571636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典型例题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-18"/>
            <a:ext cx="3286148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转化结论，探寻解题思路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485801" y="351183"/>
          <a:ext cx="7658099" cy="1720501"/>
        </p:xfrm>
        <a:graphic>
          <a:graphicData uri="http://schemas.openxmlformats.org/presentationml/2006/ole">
            <p:oleObj spid="_x0000_s42007" name="文档" r:id="rId3" imgW="5274753" imgH="1189123" progId="Word.Document.12">
              <p:embed/>
            </p:oleObj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23486755"/>
              </p:ext>
            </p:extLst>
          </p:nvPr>
        </p:nvGraphicFramePr>
        <p:xfrm>
          <a:off x="611560" y="1491630"/>
          <a:ext cx="8220075" cy="3070225"/>
        </p:xfrm>
        <a:graphic>
          <a:graphicData uri="http://schemas.openxmlformats.org/presentationml/2006/ole">
            <p:oleObj spid="_x0000_s42008" name="文档" r:id="rId4" imgW="5718311" imgH="2141582" progId="Word.Document.12">
              <p:embed/>
            </p:oleObj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88337056"/>
              </p:ext>
            </p:extLst>
          </p:nvPr>
        </p:nvGraphicFramePr>
        <p:xfrm>
          <a:off x="611560" y="4299942"/>
          <a:ext cx="10023033" cy="754065"/>
        </p:xfrm>
        <a:graphic>
          <a:graphicData uri="http://schemas.openxmlformats.org/presentationml/2006/ole">
            <p:oleObj spid="_x0000_s42009" name="文档" r:id="rId5" imgW="5274753" imgH="39673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51917243"/>
              </p:ext>
            </p:extLst>
          </p:nvPr>
        </p:nvGraphicFramePr>
        <p:xfrm>
          <a:off x="251520" y="483518"/>
          <a:ext cx="11425115" cy="1285884"/>
        </p:xfrm>
        <a:graphic>
          <a:graphicData uri="http://schemas.openxmlformats.org/presentationml/2006/ole">
            <p:oleObj spid="_x0000_s43025" name="文档" r:id="rId3" imgW="5274753" imgH="594381" progId="Word.Document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32" y="-18"/>
            <a:ext cx="3286148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转化结论，探寻解题思路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47992547"/>
              </p:ext>
            </p:extLst>
          </p:nvPr>
        </p:nvGraphicFramePr>
        <p:xfrm>
          <a:off x="288925" y="2300288"/>
          <a:ext cx="14014450" cy="1577975"/>
        </p:xfrm>
        <a:graphic>
          <a:graphicData uri="http://schemas.openxmlformats.org/presentationml/2006/ole">
            <p:oleObj spid="_x0000_s43026" name="文档" r:id="rId4" imgW="5269216" imgH="59394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-18"/>
            <a:ext cx="3286148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转化结论，探寻解题思路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69912414"/>
              </p:ext>
            </p:extLst>
          </p:nvPr>
        </p:nvGraphicFramePr>
        <p:xfrm>
          <a:off x="211138" y="644525"/>
          <a:ext cx="10761662" cy="2425700"/>
        </p:xfrm>
        <a:graphic>
          <a:graphicData uri="http://schemas.openxmlformats.org/presentationml/2006/ole">
            <p:oleObj spid="_x0000_s44048" name="文档" r:id="rId4" imgW="5269216" imgH="1188249" progId="Word.Document.12">
              <p:embed/>
            </p:oleObj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365163" y="3071816"/>
          <a:ext cx="11922141" cy="896941"/>
        </p:xfrm>
        <a:graphic>
          <a:graphicData uri="http://schemas.openxmlformats.org/presentationml/2006/ole">
            <p:oleObj spid="_x0000_s44049" name="文档" r:id="rId5" imgW="5274753" imgH="39673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-18"/>
            <a:ext cx="3286148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转化结论，探寻解题思路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38665721"/>
              </p:ext>
            </p:extLst>
          </p:nvPr>
        </p:nvGraphicFramePr>
        <p:xfrm>
          <a:off x="288925" y="433388"/>
          <a:ext cx="9480550" cy="1781175"/>
        </p:xfrm>
        <a:graphic>
          <a:graphicData uri="http://schemas.openxmlformats.org/presentationml/2006/ole">
            <p:oleObj spid="_x0000_s45086" name="文档" r:id="rId3" imgW="5269216" imgH="990028" progId="Word.Document.12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46315207"/>
              </p:ext>
            </p:extLst>
          </p:nvPr>
        </p:nvGraphicFramePr>
        <p:xfrm>
          <a:off x="1259632" y="1995686"/>
          <a:ext cx="9504045" cy="1069669"/>
        </p:xfrm>
        <a:graphic>
          <a:graphicData uri="http://schemas.openxmlformats.org/presentationml/2006/ole">
            <p:oleObj spid="_x0000_s45087" name="文档" r:id="rId4" imgW="5269216" imgH="593945" progId="Word.Document.12">
              <p:embed/>
            </p:oleObj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47051735"/>
              </p:ext>
            </p:extLst>
          </p:nvPr>
        </p:nvGraphicFramePr>
        <p:xfrm>
          <a:off x="395536" y="3075806"/>
          <a:ext cx="8629698" cy="1295884"/>
        </p:xfrm>
        <a:graphic>
          <a:graphicData uri="http://schemas.openxmlformats.org/presentationml/2006/ole">
            <p:oleObj spid="_x0000_s45088" name="文档" r:id="rId5" imgW="5274753" imgH="79238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252</Words>
  <Application>Microsoft Office PowerPoint</Application>
  <PresentationFormat>全屏显示(16:9)</PresentationFormat>
  <Paragraphs>32</Paragraphs>
  <Slides>21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Office 主题​​</vt:lpstr>
      <vt:lpstr>文档</vt:lpstr>
      <vt:lpstr>Microsoft Office Word 文档</vt:lpstr>
      <vt:lpstr>函数压轴小题的 解题策略</vt:lpstr>
      <vt:lpstr>【学习目标】 </vt:lpstr>
      <vt:lpstr>幻灯片 3</vt:lpstr>
      <vt:lpstr>【典型例题】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解析几何中的定点问题</dc:title>
  <dc:creator>DELL</dc:creator>
  <cp:lastModifiedBy>admin</cp:lastModifiedBy>
  <cp:revision>63</cp:revision>
  <dcterms:created xsi:type="dcterms:W3CDTF">2020-02-04T03:41:03Z</dcterms:created>
  <dcterms:modified xsi:type="dcterms:W3CDTF">2020-02-09T06:49:42Z</dcterms:modified>
</cp:coreProperties>
</file>