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5" r:id="rId2"/>
    <p:sldId id="272" r:id="rId3"/>
    <p:sldId id="275" r:id="rId4"/>
    <p:sldId id="276" r:id="rId5"/>
    <p:sldId id="288" r:id="rId6"/>
    <p:sldId id="279" r:id="rId7"/>
    <p:sldId id="277" r:id="rId8"/>
    <p:sldId id="293" r:id="rId9"/>
    <p:sldId id="291" r:id="rId10"/>
    <p:sldId id="297" r:id="rId11"/>
    <p:sldId id="289" r:id="rId12"/>
    <p:sldId id="280" r:id="rId13"/>
    <p:sldId id="299" r:id="rId14"/>
    <p:sldId id="294" r:id="rId15"/>
    <p:sldId id="281" r:id="rId16"/>
    <p:sldId id="295" r:id="rId17"/>
    <p:sldId id="283" r:id="rId18"/>
    <p:sldId id="285" r:id="rId19"/>
    <p:sldId id="274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36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859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36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444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5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8513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867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346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346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867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867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867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39.wmf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2.w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1564449"/>
          </a:xfrm>
        </p:spPr>
        <p:txBody>
          <a:bodyPr>
            <a:normAutofit fontScale="90000"/>
          </a:bodyPr>
          <a:lstStyle/>
          <a:p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数列专题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——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数列求和问题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64771" y="3732894"/>
            <a:ext cx="707334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北京市第十七中学</a:t>
            </a:r>
            <a:endParaRPr lang="en-US" altLang="zh-CN" sz="20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吕英丽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9" y="457200"/>
            <a:ext cx="7902439" cy="41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44602" y="2523744"/>
            <a:ext cx="4491291" cy="2315762"/>
            <a:chOff x="463263" y="1810114"/>
            <a:chExt cx="4491291" cy="2889434"/>
          </a:xfrm>
        </p:grpSpPr>
        <p:grpSp>
          <p:nvGrpSpPr>
            <p:cNvPr id="82" name="组合 81"/>
            <p:cNvGrpSpPr/>
            <p:nvPr/>
          </p:nvGrpSpPr>
          <p:grpSpPr>
            <a:xfrm>
              <a:off x="463263" y="1810114"/>
              <a:ext cx="4491291" cy="2889434"/>
              <a:chOff x="1707243" y="1491323"/>
              <a:chExt cx="2044719" cy="4312498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1707243" y="1491323"/>
                <a:ext cx="2044719" cy="43124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317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27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2092871" y="1804197"/>
                <a:ext cx="1288155" cy="1288153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879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1905919" y="5541213"/>
                <a:ext cx="1662059" cy="62077"/>
                <a:chOff x="3060700" y="4806704"/>
                <a:chExt cx="5955507" cy="15352"/>
              </a:xfrm>
            </p:grpSpPr>
            <p:cxnSp>
              <p:nvCxnSpPr>
                <p:cNvPr id="88" name="直接连接符 87"/>
                <p:cNvCxnSpPr/>
                <p:nvPr/>
              </p:nvCxnSpPr>
              <p:spPr>
                <a:xfrm>
                  <a:off x="3060700" y="4806704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3060700" y="4822056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矩形 86"/>
              <p:cNvSpPr/>
              <p:nvPr/>
            </p:nvSpPr>
            <p:spPr>
              <a:xfrm>
                <a:off x="2299186" y="1602768"/>
                <a:ext cx="811346" cy="505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Ⅰ</a:t>
                </a:r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）解</a:t>
                </a:r>
                <a:r>
                  <a:rPr lang="zh-CN" altLang="en-US" sz="1600" b="1" dirty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题思路</a:t>
                </a:r>
              </a:p>
            </p:txBody>
          </p:sp>
        </p:grpSp>
        <p:sp>
          <p:nvSpPr>
            <p:cNvPr id="30" name="Rectangle 5"/>
            <p:cNvSpPr/>
            <p:nvPr/>
          </p:nvSpPr>
          <p:spPr bwMode="auto">
            <a:xfrm>
              <a:off x="835596" y="2323322"/>
              <a:ext cx="3801718" cy="217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1.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发现数列的等比关系，求解数列基本量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 </a:t>
              </a:r>
              <a:r>
                <a:rPr lang="en-US" altLang="zh-CN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代入等比数列的通项公式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2.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运用数列前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项和与</a:t>
              </a:r>
              <a:r>
                <a:rPr lang="en-US" altLang="zh-CN" b="1" i="1" dirty="0" err="1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b</a:t>
              </a:r>
              <a:r>
                <a:rPr lang="en-US" altLang="zh-CN" b="1" i="1" baseline="-25000" dirty="0" err="1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之间的关系求通项公式，易忽略对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=1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的检验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itchFamily="18" charset="0"/>
                <a:sym typeface="Lato Light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63682" y="2487168"/>
            <a:ext cx="3023122" cy="2316574"/>
            <a:chOff x="5663682" y="1894114"/>
            <a:chExt cx="3023122" cy="2834984"/>
          </a:xfrm>
        </p:grpSpPr>
        <p:grpSp>
          <p:nvGrpSpPr>
            <p:cNvPr id="66" name="组合 65"/>
            <p:cNvGrpSpPr/>
            <p:nvPr/>
          </p:nvGrpSpPr>
          <p:grpSpPr>
            <a:xfrm>
              <a:off x="5663682" y="1894114"/>
              <a:ext cx="3023122" cy="2834984"/>
              <a:chOff x="1714589" y="1519176"/>
              <a:chExt cx="2044719" cy="431249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714589" y="1519176"/>
                <a:ext cx="2044719" cy="43124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317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27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092871" y="1804197"/>
                <a:ext cx="1288155" cy="1288153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879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1905919" y="5541213"/>
                <a:ext cx="1662059" cy="62077"/>
                <a:chOff x="3060700" y="4806704"/>
                <a:chExt cx="5955507" cy="15352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>
                  <a:off x="3060700" y="4806704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3060700" y="4822056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矩形 70"/>
              <p:cNvSpPr/>
              <p:nvPr/>
            </p:nvSpPr>
            <p:spPr>
              <a:xfrm>
                <a:off x="2099552" y="1638710"/>
                <a:ext cx="1111265" cy="514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Ⅱ</a:t>
                </a:r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）解题思路</a:t>
                </a:r>
                <a:endPara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0238" y="2372501"/>
              <a:ext cx="2873925" cy="445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3358" y="2907944"/>
              <a:ext cx="2920672" cy="52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944" y="296228"/>
            <a:ext cx="7083552" cy="222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5849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890016" y="597408"/>
            <a:ext cx="7778496" cy="3438144"/>
            <a:chOff x="804672" y="316992"/>
            <a:chExt cx="7778496" cy="3438144"/>
          </a:xfrm>
        </p:grpSpPr>
        <p:sp>
          <p:nvSpPr>
            <p:cNvPr id="8" name="TextBox 7"/>
            <p:cNvSpPr txBox="1"/>
            <p:nvPr/>
          </p:nvSpPr>
          <p:spPr>
            <a:xfrm>
              <a:off x="804672" y="316992"/>
              <a:ext cx="777849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[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解题过程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]</a:t>
              </a:r>
              <a:endParaRPr lang="zh-CN" altLang="zh-CN" sz="24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  <a:p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lang="es-E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Ⅰ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）因为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</a:p>
            <a:p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所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以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为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等比数列，其中公比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为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，首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项</a:t>
              </a:r>
              <a:endPara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pPr fontAlgn="ctr"/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所以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               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</a:p>
            <a:p>
              <a:pPr fontAlgn="ctr"/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所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以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的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通项公式是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． 　　　　　　　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</a:t>
              </a:r>
              <a:endPara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pPr fontAlgn="ctr"/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当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时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；</a:t>
              </a:r>
              <a:endPara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当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时，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                          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  <a:endPara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经检验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也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成立．</a:t>
              </a:r>
            </a:p>
            <a:p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所以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的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通项公式是</a:t>
              </a:r>
              <a:endParaRPr lang="zh-CN" altLang="en-US" sz="24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211008" y="653034"/>
              <a:ext cx="7096621" cy="3102102"/>
              <a:chOff x="1211008" y="653034"/>
              <a:chExt cx="7096621" cy="3102102"/>
            </a:xfrm>
          </p:grpSpPr>
          <p:pic>
            <p:nvPicPr>
              <p:cNvPr id="9" name="图片 8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6304" y="653034"/>
                <a:ext cx="965264" cy="456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图片 9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3314" y="665226"/>
                <a:ext cx="933070" cy="493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图片 10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7428" y="1079754"/>
                <a:ext cx="581788" cy="444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1441" name="Object 1"/>
              <p:cNvGraphicFramePr>
                <a:graphicFrameLocks noChangeAspect="1"/>
              </p:cNvGraphicFramePr>
              <p:nvPr/>
            </p:nvGraphicFramePr>
            <p:xfrm>
              <a:off x="5449824" y="1060704"/>
              <a:ext cx="897775" cy="438912"/>
            </p:xfrm>
            <a:graphic>
              <a:graphicData uri="http://schemas.openxmlformats.org/presentationml/2006/ole">
                <p:oleObj spid="_x0000_s61441" name="Equation" r:id="rId6" imgW="431800" imgH="203200" progId="Equation.DSMT4">
                  <p:embed/>
                </p:oleObj>
              </a:graphicData>
            </a:graphic>
          </p:graphicFrame>
          <p:graphicFrame>
            <p:nvGraphicFramePr>
              <p:cNvPr id="61443" name="Object 3"/>
              <p:cNvGraphicFramePr>
                <a:graphicFrameLocks noChangeAspect="1"/>
              </p:cNvGraphicFramePr>
              <p:nvPr/>
            </p:nvGraphicFramePr>
            <p:xfrm>
              <a:off x="7351776" y="1036320"/>
              <a:ext cx="955853" cy="487680"/>
            </p:xfrm>
            <a:graphic>
              <a:graphicData uri="http://schemas.openxmlformats.org/presentationml/2006/ole">
                <p:oleObj spid="_x0000_s61443" name="Equation" r:id="rId7" imgW="469900" imgH="228600" progId="Equation.DSMT4">
                  <p:embed/>
                </p:oleObj>
              </a:graphicData>
            </a:graphic>
          </p:graphicFrame>
          <p:graphicFrame>
            <p:nvGraphicFramePr>
              <p:cNvPr id="61445" name="Object 5"/>
              <p:cNvGraphicFramePr>
                <a:graphicFrameLocks noChangeAspect="1"/>
              </p:cNvGraphicFramePr>
              <p:nvPr/>
            </p:nvGraphicFramePr>
            <p:xfrm>
              <a:off x="1463461" y="1328928"/>
              <a:ext cx="3242651" cy="556432"/>
            </p:xfrm>
            <a:graphic>
              <a:graphicData uri="http://schemas.openxmlformats.org/presentationml/2006/ole">
                <p:oleObj spid="_x0000_s61445" name="Equation" r:id="rId8" imgW="1600200" imgH="279400" progId="Equation.DSMT4">
                  <p:embed/>
                </p:oleObj>
              </a:graphicData>
            </a:graphic>
          </p:graphicFrame>
          <p:pic>
            <p:nvPicPr>
              <p:cNvPr id="16" name="图片 15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09140" y="1792986"/>
                <a:ext cx="581788" cy="444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1447" name="Object 7"/>
              <p:cNvGraphicFramePr>
                <a:graphicFrameLocks noChangeAspect="1"/>
              </p:cNvGraphicFramePr>
              <p:nvPr/>
            </p:nvGraphicFramePr>
            <p:xfrm>
              <a:off x="3938015" y="1706880"/>
              <a:ext cx="1383162" cy="573024"/>
            </p:xfrm>
            <a:graphic>
              <a:graphicData uri="http://schemas.openxmlformats.org/presentationml/2006/ole">
                <p:oleObj spid="_x0000_s61447" name="Equation" r:id="rId9" imgW="660400" imgH="279400" progId="Equation.DSMT4">
                  <p:embed/>
                </p:oleObj>
              </a:graphicData>
            </a:graphic>
          </p:graphicFrame>
          <p:graphicFrame>
            <p:nvGraphicFramePr>
              <p:cNvPr id="61449" name="Object 9"/>
              <p:cNvGraphicFramePr>
                <a:graphicFrameLocks noChangeAspect="1"/>
              </p:cNvGraphicFramePr>
              <p:nvPr/>
            </p:nvGraphicFramePr>
            <p:xfrm>
              <a:off x="5547360" y="1816608"/>
              <a:ext cx="847898" cy="414528"/>
            </p:xfrm>
            <a:graphic>
              <a:graphicData uri="http://schemas.openxmlformats.org/presentationml/2006/ole">
                <p:oleObj spid="_x0000_s61449" name="Equation" r:id="rId10" imgW="431613" imgH="203112" progId="Equation.DSMT4">
                  <p:embed/>
                </p:oleObj>
              </a:graphicData>
            </a:graphic>
          </p:graphicFrame>
          <p:pic>
            <p:nvPicPr>
              <p:cNvPr id="21" name="图片 20"/>
              <p:cNvPicPr/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11008" y="2156840"/>
                <a:ext cx="739712" cy="34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1451" name="Object 11"/>
              <p:cNvGraphicFramePr>
                <a:graphicFrameLocks noChangeAspect="1"/>
              </p:cNvGraphicFramePr>
              <p:nvPr/>
            </p:nvGraphicFramePr>
            <p:xfrm>
              <a:off x="2487168" y="2218944"/>
              <a:ext cx="1170432" cy="401790"/>
            </p:xfrm>
            <a:graphic>
              <a:graphicData uri="http://schemas.openxmlformats.org/presentationml/2006/ole">
                <p:oleObj spid="_x0000_s61451" name="Equation" r:id="rId12" imgW="635000" imgH="228600" progId="Equation.DSMT4">
                  <p:embed/>
                </p:oleObj>
              </a:graphicData>
            </a:graphic>
          </p:graphicFrame>
          <p:pic>
            <p:nvPicPr>
              <p:cNvPr id="24" name="图片 23"/>
              <p:cNvPicPr/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45488" y="2571368"/>
                <a:ext cx="729615" cy="342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1453" name="Object 13"/>
              <p:cNvGraphicFramePr>
                <a:graphicFrameLocks noChangeAspect="1"/>
              </p:cNvGraphicFramePr>
              <p:nvPr/>
            </p:nvGraphicFramePr>
            <p:xfrm>
              <a:off x="2328672" y="2535936"/>
              <a:ext cx="3964502" cy="499872"/>
            </p:xfrm>
            <a:graphic>
              <a:graphicData uri="http://schemas.openxmlformats.org/presentationml/2006/ole">
                <p:oleObj spid="_x0000_s61453" name="Equation" r:id="rId14" imgW="2197100" imgH="279400" progId="Equation.DSMT4">
                  <p:embed/>
                </p:oleObj>
              </a:graphicData>
            </a:graphic>
          </p:graphicFrame>
          <p:graphicFrame>
            <p:nvGraphicFramePr>
              <p:cNvPr id="61455" name="Object 15"/>
              <p:cNvGraphicFramePr>
                <a:graphicFrameLocks noChangeAspect="1"/>
              </p:cNvGraphicFramePr>
              <p:nvPr/>
            </p:nvGraphicFramePr>
            <p:xfrm>
              <a:off x="1901951" y="2974848"/>
              <a:ext cx="646177" cy="332319"/>
            </p:xfrm>
            <a:graphic>
              <a:graphicData uri="http://schemas.openxmlformats.org/presentationml/2006/ole">
                <p:oleObj spid="_x0000_s61455" name="Equation" r:id="rId15" imgW="330200" imgH="177800" progId="Equation.DSMT4">
                  <p:embed/>
                </p:oleObj>
              </a:graphicData>
            </a:graphic>
          </p:graphicFrame>
          <p:pic>
            <p:nvPicPr>
              <p:cNvPr id="30" name="图片 29"/>
              <p:cNvPicPr/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03044" y="3286506"/>
                <a:ext cx="630556" cy="468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1457" name="Object 17"/>
              <p:cNvGraphicFramePr>
                <a:graphicFrameLocks noChangeAspect="1"/>
              </p:cNvGraphicFramePr>
              <p:nvPr/>
            </p:nvGraphicFramePr>
            <p:xfrm>
              <a:off x="3877055" y="3316224"/>
              <a:ext cx="1261607" cy="414528"/>
            </p:xfrm>
            <a:graphic>
              <a:graphicData uri="http://schemas.openxmlformats.org/presentationml/2006/ole">
                <p:oleObj spid="_x0000_s61457" name="Equation" r:id="rId17" imgW="660400" imgH="228600" progId="Equation.DSMT4">
                  <p:embed/>
                </p:oleObj>
              </a:graphicData>
            </a:graphic>
          </p:graphicFrame>
          <p:graphicFrame>
            <p:nvGraphicFramePr>
              <p:cNvPr id="61459" name="Object 19"/>
              <p:cNvGraphicFramePr>
                <a:graphicFrameLocks noChangeAspect="1"/>
              </p:cNvGraphicFramePr>
              <p:nvPr/>
            </p:nvGraphicFramePr>
            <p:xfrm>
              <a:off x="5348605" y="3312668"/>
              <a:ext cx="847725" cy="414338"/>
            </p:xfrm>
            <a:graphic>
              <a:graphicData uri="http://schemas.openxmlformats.org/presentationml/2006/ole">
                <p:oleObj spid="_x0000_s61459" name="Equation" r:id="rId18" imgW="431613" imgH="203112" progId="Equation.DSMT4">
                  <p:embed/>
                </p:oleObj>
              </a:graphicData>
            </a:graphic>
          </p:graphicFrame>
        </p:grpSp>
      </p:grpSp>
      <p:sp>
        <p:nvSpPr>
          <p:cNvPr id="5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45920" y="3218688"/>
            <a:ext cx="1170432" cy="390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9582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03603" y="592804"/>
            <a:ext cx="2504461" cy="1296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5216" y="1036320"/>
            <a:ext cx="66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s-E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Ⅱ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                             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endParaRPr lang="zh-CN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故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463040" y="841248"/>
          <a:ext cx="4971010" cy="841248"/>
        </p:xfrm>
        <a:graphic>
          <a:graphicData uri="http://schemas.openxmlformats.org/presentationml/2006/ole">
            <p:oleObj spid="_x0000_s72709" name="Equation" r:id="rId3" imgW="2476500" imgH="419100" progId="Equation.DSMT4">
              <p:embed/>
            </p:oleObj>
          </a:graphicData>
        </a:graphic>
      </p:graphicFrame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573024" y="2316480"/>
          <a:ext cx="7946210" cy="755904"/>
        </p:xfrm>
        <a:graphic>
          <a:graphicData uri="http://schemas.openxmlformats.org/presentationml/2006/ole">
            <p:oleObj spid="_x0000_s72711" name="Equation" r:id="rId4" imgW="4102100" imgH="3937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69451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5"/>
          <p:cNvGrpSpPr/>
          <p:nvPr/>
        </p:nvGrpSpPr>
        <p:grpSpPr>
          <a:xfrm>
            <a:off x="4895304" y="1606473"/>
            <a:ext cx="2597182" cy="3103964"/>
            <a:chOff x="1714589" y="1519176"/>
            <a:chExt cx="2044719" cy="4312498"/>
          </a:xfrm>
        </p:grpSpPr>
        <p:sp>
          <p:nvSpPr>
            <p:cNvPr id="67" name="圆角矩形 66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27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79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68"/>
            <p:cNvGrpSpPr/>
            <p:nvPr/>
          </p:nvGrpSpPr>
          <p:grpSpPr>
            <a:xfrm>
              <a:off x="1905919" y="5541213"/>
              <a:ext cx="1662059" cy="62077"/>
              <a:chOff x="3060700" y="4806704"/>
              <a:chExt cx="5955507" cy="15352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3060700" y="4806704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3060700" y="4822056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矩形 70"/>
            <p:cNvSpPr/>
            <p:nvPr/>
          </p:nvSpPr>
          <p:spPr>
            <a:xfrm>
              <a:off x="2306898" y="1638710"/>
              <a:ext cx="903918" cy="470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b="1" dirty="0" smtClean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解题易错</a:t>
              </a:r>
              <a:endParaRPr lang="zh-CN" altLang="en-US" sz="1600" b="1" dirty="0">
                <a:solidFill>
                  <a:srgbClr val="7030A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81"/>
          <p:cNvGrpSpPr/>
          <p:nvPr/>
        </p:nvGrpSpPr>
        <p:grpSpPr>
          <a:xfrm>
            <a:off x="1797542" y="1614246"/>
            <a:ext cx="2597182" cy="3103964"/>
            <a:chOff x="1714589" y="1519176"/>
            <a:chExt cx="2044719" cy="4312498"/>
          </a:xfrm>
        </p:grpSpPr>
        <p:sp>
          <p:nvSpPr>
            <p:cNvPr id="83" name="圆角矩形 82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27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79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84"/>
            <p:cNvGrpSpPr/>
            <p:nvPr/>
          </p:nvGrpSpPr>
          <p:grpSpPr>
            <a:xfrm>
              <a:off x="1905919" y="5541213"/>
              <a:ext cx="1662059" cy="62077"/>
              <a:chOff x="3060700" y="4806704"/>
              <a:chExt cx="5955507" cy="15352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3060700" y="4806704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3060700" y="4822056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矩形 86"/>
            <p:cNvSpPr/>
            <p:nvPr/>
          </p:nvSpPr>
          <p:spPr>
            <a:xfrm>
              <a:off x="2281188" y="1638710"/>
              <a:ext cx="921057" cy="470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解题思路</a:t>
              </a:r>
            </a:p>
          </p:txBody>
        </p:sp>
      </p:grpSp>
      <p:sp>
        <p:nvSpPr>
          <p:cNvPr id="2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0727" y="2192694"/>
            <a:ext cx="1940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发现新构成数列的等比关系，运用等比数列求和公式求解</a:t>
            </a:r>
            <a:r>
              <a:rPr lang="en-US" altLang="zh-CN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.</a:t>
            </a:r>
            <a:endParaRPr lang="zh-CN" altLang="zh-CN" dirty="0" smtClean="0"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93094" y="2174033"/>
            <a:ext cx="1679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直接用等比数列求和公式，缺乏对等比数列的说明，新数列的公比易错</a:t>
            </a:r>
            <a:r>
              <a:rPr lang="en-US" altLang="zh-CN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.</a:t>
            </a:r>
            <a:endParaRPr lang="zh-CN" altLang="zh-CN" dirty="0" smtClean="0"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" y="465011"/>
            <a:ext cx="8046720" cy="85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5849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8368" y="621792"/>
            <a:ext cx="7559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Ⅲ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可知数列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以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首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项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为公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比的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等比数列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故</a:t>
            </a:r>
            <a:endParaRPr lang="zh-CN" altLang="en-US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32410" y="430328"/>
            <a:ext cx="3126502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64307" y="2153380"/>
            <a:ext cx="1894861" cy="1296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1999488" y="585216"/>
          <a:ext cx="2172614" cy="548640"/>
        </p:xfrm>
        <a:graphic>
          <a:graphicData uri="http://schemas.openxmlformats.org/presentationml/2006/ole">
            <p:oleObj spid="_x0000_s58369" name="Equation" r:id="rId3" imgW="939392" imgH="241195" progId="Equation.DSMT4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5657088" y="585216"/>
          <a:ext cx="633984" cy="475488"/>
        </p:xfrm>
        <a:graphic>
          <a:graphicData uri="http://schemas.openxmlformats.org/presentationml/2006/ole">
            <p:oleObj spid="_x0000_s58371" name="Equation" r:id="rId4" imgW="304668" imgH="228501" progId="Equation.DSMT4">
              <p:embed/>
            </p:oleObj>
          </a:graphicData>
        </a:graphic>
      </p:graphicFrame>
      <p:sp>
        <p:nvSpPr>
          <p:cNvPr id="11" name="椭圆 10"/>
          <p:cNvSpPr/>
          <p:nvPr/>
        </p:nvSpPr>
        <p:spPr>
          <a:xfrm>
            <a:off x="1244330" y="1058216"/>
            <a:ext cx="3126502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755904" y="2304288"/>
          <a:ext cx="7814795" cy="963168"/>
        </p:xfrm>
        <a:graphic>
          <a:graphicData uri="http://schemas.openxmlformats.org/presentationml/2006/ole">
            <p:oleObj spid="_x0000_s58373" name="Equation" r:id="rId5" imgW="3403600" imgH="4191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69451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91257" y="1614246"/>
            <a:ext cx="2597182" cy="3103964"/>
            <a:chOff x="491257" y="1614246"/>
            <a:chExt cx="2597182" cy="3103964"/>
          </a:xfrm>
        </p:grpSpPr>
        <p:grpSp>
          <p:nvGrpSpPr>
            <p:cNvPr id="6" name="组合 81"/>
            <p:cNvGrpSpPr/>
            <p:nvPr/>
          </p:nvGrpSpPr>
          <p:grpSpPr>
            <a:xfrm>
              <a:off x="491257" y="1614246"/>
              <a:ext cx="2597182" cy="3103964"/>
              <a:chOff x="1714589" y="1519176"/>
              <a:chExt cx="2044719" cy="4312498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1714589" y="1519176"/>
                <a:ext cx="2044719" cy="43124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317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27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2092871" y="1804197"/>
                <a:ext cx="1288155" cy="1288153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879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" name="组合 84"/>
              <p:cNvGrpSpPr/>
              <p:nvPr/>
            </p:nvGrpSpPr>
            <p:grpSpPr>
              <a:xfrm>
                <a:off x="1905919" y="5541213"/>
                <a:ext cx="1662059" cy="62077"/>
                <a:chOff x="3060700" y="4806704"/>
                <a:chExt cx="5955507" cy="15352"/>
              </a:xfrm>
            </p:grpSpPr>
            <p:cxnSp>
              <p:nvCxnSpPr>
                <p:cNvPr id="88" name="直接连接符 87"/>
                <p:cNvCxnSpPr/>
                <p:nvPr/>
              </p:nvCxnSpPr>
              <p:spPr>
                <a:xfrm>
                  <a:off x="3060700" y="4806704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3060700" y="4822056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矩形 86"/>
              <p:cNvSpPr/>
              <p:nvPr/>
            </p:nvSpPr>
            <p:spPr>
              <a:xfrm>
                <a:off x="2281188" y="1638710"/>
                <a:ext cx="921057" cy="470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600" b="1" dirty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解题思路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989045" y="2146041"/>
              <a:ext cx="18008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发现新构成数列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 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的摆动特点，运用分组求和方法求解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zh-CN" altLang="zh-CN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91997" y="1614248"/>
            <a:ext cx="2597182" cy="3103964"/>
            <a:chOff x="3291997" y="1614248"/>
            <a:chExt cx="2597182" cy="3103964"/>
          </a:xfrm>
        </p:grpSpPr>
        <p:grpSp>
          <p:nvGrpSpPr>
            <p:cNvPr id="4" name="组合 73"/>
            <p:cNvGrpSpPr/>
            <p:nvPr/>
          </p:nvGrpSpPr>
          <p:grpSpPr>
            <a:xfrm>
              <a:off x="3291997" y="1614248"/>
              <a:ext cx="2597182" cy="3103964"/>
              <a:chOff x="1714589" y="1519176"/>
              <a:chExt cx="2044719" cy="4312498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1714589" y="1519176"/>
                <a:ext cx="2044719" cy="43124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317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27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092871" y="1804197"/>
                <a:ext cx="1288155" cy="1288153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879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" name="组合 76"/>
              <p:cNvGrpSpPr/>
              <p:nvPr/>
            </p:nvGrpSpPr>
            <p:grpSpPr>
              <a:xfrm>
                <a:off x="1905919" y="5541213"/>
                <a:ext cx="1662059" cy="62077"/>
                <a:chOff x="3060700" y="4806704"/>
                <a:chExt cx="5955507" cy="15352"/>
              </a:xfrm>
            </p:grpSpPr>
            <p:cxnSp>
              <p:nvCxnSpPr>
                <p:cNvPr id="80" name="直接连接符 79"/>
                <p:cNvCxnSpPr/>
                <p:nvPr/>
              </p:nvCxnSpPr>
              <p:spPr>
                <a:xfrm>
                  <a:off x="3060700" y="4806704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3060700" y="4822056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Rectangle 5"/>
              <p:cNvSpPr/>
              <p:nvPr/>
            </p:nvSpPr>
            <p:spPr bwMode="auto">
              <a:xfrm>
                <a:off x="1879166" y="2207476"/>
                <a:ext cx="1715561" cy="3167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b="1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272618" y="1638710"/>
                <a:ext cx="938194" cy="470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600" b="1" dirty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解题难点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816220" y="2108718"/>
              <a:ext cx="1763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借助数列摆动的特点将数列重组求和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zh-CN" altLang="en-US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89622" y="1625134"/>
            <a:ext cx="2597182" cy="3103964"/>
            <a:chOff x="6089622" y="1625134"/>
            <a:chExt cx="2597182" cy="3103964"/>
          </a:xfrm>
        </p:grpSpPr>
        <p:grpSp>
          <p:nvGrpSpPr>
            <p:cNvPr id="2" name="组合 65"/>
            <p:cNvGrpSpPr/>
            <p:nvPr/>
          </p:nvGrpSpPr>
          <p:grpSpPr>
            <a:xfrm>
              <a:off x="6089622" y="1625134"/>
              <a:ext cx="2597182" cy="3103964"/>
              <a:chOff x="1714589" y="1519176"/>
              <a:chExt cx="2044719" cy="431249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714589" y="1519176"/>
                <a:ext cx="2044719" cy="43124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317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27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092871" y="1804197"/>
                <a:ext cx="1288155" cy="1288153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879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" name="组合 68"/>
              <p:cNvGrpSpPr/>
              <p:nvPr/>
            </p:nvGrpSpPr>
            <p:grpSpPr>
              <a:xfrm>
                <a:off x="1905919" y="5541213"/>
                <a:ext cx="1662059" cy="62077"/>
                <a:chOff x="3060700" y="4806704"/>
                <a:chExt cx="5955507" cy="15352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>
                  <a:off x="3060700" y="4806704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3060700" y="4822056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矩形 70"/>
              <p:cNvSpPr/>
              <p:nvPr/>
            </p:nvSpPr>
            <p:spPr>
              <a:xfrm>
                <a:off x="2306898" y="1638710"/>
                <a:ext cx="903918" cy="470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解题易错</a:t>
                </a:r>
                <a:endPara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643396" y="2080727"/>
              <a:ext cx="173549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直接用等比数列的和与等差数列的和乘在一起求解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,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组合后数列项数易错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zh-CN" altLang="zh-CN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  <a:p>
              <a:endParaRPr lang="zh-CN" altLang="en-US" dirty="0"/>
            </a:p>
          </p:txBody>
        </p:sp>
      </p:grp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469" y="502920"/>
            <a:ext cx="6810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5849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020854" y="3155696"/>
            <a:ext cx="6269706" cy="893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98820" y="567052"/>
            <a:ext cx="1831164" cy="10057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46048" y="841248"/>
            <a:ext cx="6803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Ⅳ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）由（</a:t>
            </a:r>
            <a:r>
              <a:rPr lang="es-E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Ⅰ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）得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</a:p>
          <a:p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设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数列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前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4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项和为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则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938016" y="768096"/>
          <a:ext cx="2786082" cy="573024"/>
        </p:xfrm>
        <a:graphic>
          <a:graphicData uri="http://schemas.openxmlformats.org/presentationml/2006/ole">
            <p:oleObj spid="_x0000_s55297" name="Equation" r:id="rId3" imgW="1346200" imgH="279400" progId="Equation.DSMT4">
              <p:embed/>
            </p:oleObj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133600" y="1548384"/>
          <a:ext cx="981230" cy="499872"/>
        </p:xfrm>
        <a:graphic>
          <a:graphicData uri="http://schemas.openxmlformats.org/presentationml/2006/ole">
            <p:oleObj spid="_x0000_s55299" name="Equation" r:id="rId4" imgW="508000" imgH="254000" progId="Equation.DSMT4">
              <p:embed/>
            </p:oleObj>
          </a:graphicData>
        </a:graphic>
      </p:graphicFrame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5035296" y="1548384"/>
          <a:ext cx="463296" cy="483439"/>
        </p:xfrm>
        <a:graphic>
          <a:graphicData uri="http://schemas.openxmlformats.org/presentationml/2006/ole">
            <p:oleObj spid="_x0000_s55301" name="Equation" r:id="rId5" imgW="215806" imgH="228501" progId="Equation.DSMT4">
              <p:embed/>
            </p:oleObj>
          </a:graphicData>
        </a:graphic>
      </p:graphicFrame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304544" y="2316480"/>
          <a:ext cx="5620512" cy="551832"/>
        </p:xfrm>
        <a:graphic>
          <a:graphicData uri="http://schemas.openxmlformats.org/presentationml/2006/ole">
            <p:oleObj spid="_x0000_s55303" name="Equation" r:id="rId6" imgW="2616200" imgH="254000" progId="Equation.DSMT4">
              <p:embed/>
            </p:oleObj>
          </a:graphicData>
        </a:graphic>
      </p:graphicFrame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1804416" y="3304032"/>
          <a:ext cx="6620256" cy="617323"/>
        </p:xfrm>
        <a:graphic>
          <a:graphicData uri="http://schemas.openxmlformats.org/presentationml/2006/ole">
            <p:oleObj spid="_x0000_s55305" name="Equation" r:id="rId7" imgW="2959100" imgH="279400" progId="Equation.DSMT4">
              <p:embed/>
            </p:oleObj>
          </a:graphicData>
        </a:graphic>
      </p:graphicFrame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1840992" y="4169664"/>
          <a:ext cx="827024" cy="451104"/>
        </p:xfrm>
        <a:graphic>
          <a:graphicData uri="http://schemas.openxmlformats.org/presentationml/2006/ole">
            <p:oleObj spid="_x0000_s55307" name="Equation" r:id="rId8" imgW="317087" imgH="177569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97729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83735" y="332030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小结提升</a:t>
            </a:r>
            <a:endParaRPr lang="en-CA" altLang="zh-CN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799" y="1371599"/>
            <a:ext cx="7958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</a:rPr>
              <a:t>1.</a:t>
            </a:r>
            <a:r>
              <a:rPr lang="zh-CN" altLang="zh-CN" sz="2400" b="1" dirty="0" smtClean="0">
                <a:latin typeface="+mn-ea"/>
                <a:ea typeface="+mn-ea"/>
              </a:rPr>
              <a:t>善于从具体问题情景中去发现数列等差、等比关系；</a:t>
            </a:r>
          </a:p>
          <a:p>
            <a:endParaRPr lang="en-US" altLang="zh-CN" sz="2400" b="1" dirty="0" smtClean="0">
              <a:latin typeface="+mn-ea"/>
              <a:ea typeface="+mn-ea"/>
            </a:endParaRPr>
          </a:p>
          <a:p>
            <a:r>
              <a:rPr lang="en-US" altLang="zh-CN" sz="2400" b="1" dirty="0" smtClean="0">
                <a:latin typeface="+mn-ea"/>
                <a:ea typeface="+mn-ea"/>
              </a:rPr>
              <a:t>2.</a:t>
            </a:r>
            <a:r>
              <a:rPr lang="zh-CN" altLang="zh-CN" sz="2400" b="1" dirty="0" smtClean="0">
                <a:latin typeface="+mn-ea"/>
                <a:ea typeface="+mn-ea"/>
              </a:rPr>
              <a:t>掌握根据数列通项公式的不同特点选择不同求和</a:t>
            </a:r>
            <a:r>
              <a:rPr lang="zh-CN" altLang="en-US" sz="2400" b="1" dirty="0" smtClean="0">
                <a:latin typeface="+mn-ea"/>
                <a:ea typeface="+mn-ea"/>
              </a:rPr>
              <a:t>方</a:t>
            </a:r>
            <a:r>
              <a:rPr lang="zh-CN" altLang="zh-CN" sz="2400" b="1" dirty="0" smtClean="0">
                <a:latin typeface="+mn-ea"/>
                <a:ea typeface="+mn-ea"/>
              </a:rPr>
              <a:t>法；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00905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83737" y="3320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法建议</a:t>
            </a:r>
            <a:endParaRPr lang="en-CA" altLang="zh-CN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1375693" y="4185581"/>
            <a:ext cx="630463" cy="135635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55">
              <a:solidFill>
                <a:srgbClr val="7030A0"/>
              </a:solidFill>
            </a:endParaRPr>
          </a:p>
        </p:txBody>
      </p:sp>
      <p:sp>
        <p:nvSpPr>
          <p:cNvPr id="10" name="Freeform 24"/>
          <p:cNvSpPr/>
          <p:nvPr/>
        </p:nvSpPr>
        <p:spPr>
          <a:xfrm flipH="1">
            <a:off x="1210443" y="3905444"/>
            <a:ext cx="960956" cy="280136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1" name="Freeform 25"/>
          <p:cNvSpPr/>
          <p:nvPr/>
        </p:nvSpPr>
        <p:spPr>
          <a:xfrm flipH="1">
            <a:off x="1476587" y="4377758"/>
            <a:ext cx="428670" cy="91509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1613809" y="3364173"/>
            <a:ext cx="125406" cy="370620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1649639" y="3298110"/>
            <a:ext cx="98533" cy="114209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1638441" y="3339538"/>
            <a:ext cx="107491" cy="104132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1630602" y="3721355"/>
            <a:ext cx="32472" cy="5374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1743691" y="3363052"/>
            <a:ext cx="124286" cy="370620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7" name="Freeform 10"/>
          <p:cNvSpPr/>
          <p:nvPr/>
        </p:nvSpPr>
        <p:spPr bwMode="auto">
          <a:xfrm>
            <a:off x="1778405" y="3294751"/>
            <a:ext cx="98533" cy="114209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1768326" y="3338417"/>
            <a:ext cx="107491" cy="103012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1760487" y="3717997"/>
            <a:ext cx="32472" cy="5374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1856783" y="3365290"/>
            <a:ext cx="29112" cy="188109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grpSp>
        <p:nvGrpSpPr>
          <p:cNvPr id="21" name="Group 123"/>
          <p:cNvGrpSpPr/>
          <p:nvPr/>
        </p:nvGrpSpPr>
        <p:grpSpPr>
          <a:xfrm>
            <a:off x="985660" y="3278796"/>
            <a:ext cx="576644" cy="437801"/>
            <a:chOff x="7170738" y="4168775"/>
            <a:chExt cx="817563" cy="620713"/>
          </a:xfrm>
          <a:solidFill>
            <a:srgbClr val="7030A0"/>
          </a:solidFill>
        </p:grpSpPr>
        <p:sp>
          <p:nvSpPr>
            <p:cNvPr id="22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</p:grpSp>
      <p:sp>
        <p:nvSpPr>
          <p:cNvPr id="28" name="Freeform 20"/>
          <p:cNvSpPr>
            <a:spLocks noEditPoints="1"/>
          </p:cNvSpPr>
          <p:nvPr/>
        </p:nvSpPr>
        <p:spPr bwMode="auto">
          <a:xfrm>
            <a:off x="516506" y="1784281"/>
            <a:ext cx="337029" cy="354944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2667441" y="1701420"/>
            <a:ext cx="99653" cy="99653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0" name="Freeform 22"/>
          <p:cNvSpPr/>
          <p:nvPr/>
        </p:nvSpPr>
        <p:spPr bwMode="auto">
          <a:xfrm>
            <a:off x="2703274" y="1775321"/>
            <a:ext cx="156757" cy="326951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1" name="Freeform 23"/>
          <p:cNvSpPr/>
          <p:nvPr/>
        </p:nvSpPr>
        <p:spPr bwMode="auto">
          <a:xfrm>
            <a:off x="2565550" y="1775323"/>
            <a:ext cx="167955" cy="322473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2" name="Freeform 24"/>
          <p:cNvSpPr/>
          <p:nvPr/>
        </p:nvSpPr>
        <p:spPr bwMode="auto">
          <a:xfrm>
            <a:off x="2712228" y="1665593"/>
            <a:ext cx="17915" cy="55985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3" name="Freeform 25"/>
          <p:cNvSpPr>
            <a:spLocks noEditPoints="1"/>
          </p:cNvSpPr>
          <p:nvPr/>
        </p:nvSpPr>
        <p:spPr bwMode="auto">
          <a:xfrm>
            <a:off x="1910529" y="1424856"/>
            <a:ext cx="158997" cy="429964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1773925" y="1560340"/>
            <a:ext cx="431084" cy="15787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1806395" y="1462927"/>
            <a:ext cx="366141" cy="351585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1806395" y="1462927"/>
            <a:ext cx="366141" cy="351585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1957553" y="1606247"/>
            <a:ext cx="66062" cy="66062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8" name="Freeform 30"/>
          <p:cNvSpPr>
            <a:spLocks noEditPoints="1"/>
          </p:cNvSpPr>
          <p:nvPr/>
        </p:nvSpPr>
        <p:spPr bwMode="auto">
          <a:xfrm>
            <a:off x="2464776" y="1302812"/>
            <a:ext cx="181391" cy="34374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2374082" y="1301692"/>
            <a:ext cx="45908" cy="334789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40" name="Freeform 32"/>
          <p:cNvSpPr>
            <a:spLocks noEditPoints="1"/>
          </p:cNvSpPr>
          <p:nvPr/>
        </p:nvSpPr>
        <p:spPr bwMode="auto">
          <a:xfrm>
            <a:off x="887124" y="2987952"/>
            <a:ext cx="396373" cy="29000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grpSp>
        <p:nvGrpSpPr>
          <p:cNvPr id="41" name="Group 127"/>
          <p:cNvGrpSpPr/>
          <p:nvPr/>
        </p:nvGrpSpPr>
        <p:grpSpPr>
          <a:xfrm>
            <a:off x="2001224" y="3277953"/>
            <a:ext cx="358303" cy="461314"/>
            <a:chOff x="8610600" y="4127500"/>
            <a:chExt cx="508001" cy="654050"/>
          </a:xfrm>
          <a:solidFill>
            <a:srgbClr val="7030A0"/>
          </a:solidFill>
        </p:grpSpPr>
        <p:sp>
          <p:nvSpPr>
            <p:cNvPr id="42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48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</p:grpSp>
      <p:sp>
        <p:nvSpPr>
          <p:cNvPr id="50" name="Freeform 41"/>
          <p:cNvSpPr>
            <a:spLocks noEditPoints="1"/>
          </p:cNvSpPr>
          <p:nvPr/>
        </p:nvSpPr>
        <p:spPr bwMode="auto">
          <a:xfrm>
            <a:off x="2297941" y="2779503"/>
            <a:ext cx="302318" cy="275445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1" name="Freeform 42"/>
          <p:cNvSpPr/>
          <p:nvPr/>
        </p:nvSpPr>
        <p:spPr bwMode="auto">
          <a:xfrm>
            <a:off x="2376321" y="3033674"/>
            <a:ext cx="64943" cy="139963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2" name="Freeform 43"/>
          <p:cNvSpPr/>
          <p:nvPr/>
        </p:nvSpPr>
        <p:spPr bwMode="auto">
          <a:xfrm>
            <a:off x="2349449" y="3076224"/>
            <a:ext cx="91815" cy="189229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3" name="Freeform 44"/>
          <p:cNvSpPr/>
          <p:nvPr/>
        </p:nvSpPr>
        <p:spPr bwMode="auto">
          <a:xfrm>
            <a:off x="1510794" y="989297"/>
            <a:ext cx="369500" cy="338148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1401066" y="2865905"/>
            <a:ext cx="450118" cy="372859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5" name="Freeform 46"/>
          <p:cNvSpPr>
            <a:spLocks noEditPoints="1"/>
          </p:cNvSpPr>
          <p:nvPr/>
        </p:nvSpPr>
        <p:spPr bwMode="auto">
          <a:xfrm>
            <a:off x="2197170" y="2123550"/>
            <a:ext cx="577763" cy="674057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2634972" y="2287956"/>
            <a:ext cx="249692" cy="490427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7" name="Freeform 48"/>
          <p:cNvSpPr>
            <a:spLocks noEditPoints="1"/>
          </p:cNvSpPr>
          <p:nvPr/>
        </p:nvSpPr>
        <p:spPr bwMode="auto">
          <a:xfrm>
            <a:off x="1763846" y="2383316"/>
            <a:ext cx="408689" cy="408689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58" name="Freeform 49"/>
          <p:cNvSpPr/>
          <p:nvPr/>
        </p:nvSpPr>
        <p:spPr bwMode="auto">
          <a:xfrm>
            <a:off x="1838867" y="2513204"/>
            <a:ext cx="203784" cy="107491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grpSp>
        <p:nvGrpSpPr>
          <p:cNvPr id="59" name="Group 126"/>
          <p:cNvGrpSpPr/>
          <p:nvPr/>
        </p:nvGrpSpPr>
        <p:grpSpPr>
          <a:xfrm>
            <a:off x="1927324" y="2909576"/>
            <a:ext cx="320233" cy="304557"/>
            <a:chOff x="8505825" y="3605213"/>
            <a:chExt cx="454025" cy="431800"/>
          </a:xfrm>
          <a:solidFill>
            <a:srgbClr val="7030A0"/>
          </a:solidFill>
        </p:grpSpPr>
        <p:sp>
          <p:nvSpPr>
            <p:cNvPr id="60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>
                <a:solidFill>
                  <a:srgbClr val="7030A0"/>
                </a:solidFill>
              </a:endParaRPr>
            </a:p>
          </p:txBody>
        </p:sp>
      </p:grpSp>
      <p:sp>
        <p:nvSpPr>
          <p:cNvPr id="62" name="Freeform 52"/>
          <p:cNvSpPr/>
          <p:nvPr/>
        </p:nvSpPr>
        <p:spPr bwMode="auto">
          <a:xfrm>
            <a:off x="939749" y="1096787"/>
            <a:ext cx="479230" cy="389654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63" name="Freeform 53"/>
          <p:cNvSpPr/>
          <p:nvPr/>
        </p:nvSpPr>
        <p:spPr bwMode="auto">
          <a:xfrm>
            <a:off x="1303654" y="1075511"/>
            <a:ext cx="132124" cy="18139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64" name="Freeform 54"/>
          <p:cNvSpPr/>
          <p:nvPr/>
        </p:nvSpPr>
        <p:spPr bwMode="auto">
          <a:xfrm>
            <a:off x="1002455" y="1199799"/>
            <a:ext cx="362781" cy="237376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65" name="Freeform 55"/>
          <p:cNvSpPr>
            <a:spLocks noEditPoints="1"/>
          </p:cNvSpPr>
          <p:nvPr/>
        </p:nvSpPr>
        <p:spPr bwMode="auto">
          <a:xfrm>
            <a:off x="706854" y="1408060"/>
            <a:ext cx="209384" cy="367260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66" name="Freeform 56"/>
          <p:cNvSpPr>
            <a:spLocks noEditPoints="1"/>
          </p:cNvSpPr>
          <p:nvPr/>
        </p:nvSpPr>
        <p:spPr bwMode="auto">
          <a:xfrm>
            <a:off x="516507" y="2177292"/>
            <a:ext cx="391894" cy="426605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1962033" y="1074392"/>
            <a:ext cx="372859" cy="366141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68" name="Freeform 58"/>
          <p:cNvSpPr>
            <a:spLocks noEditPoints="1"/>
          </p:cNvSpPr>
          <p:nvPr/>
        </p:nvSpPr>
        <p:spPr bwMode="auto">
          <a:xfrm>
            <a:off x="644913" y="2601850"/>
            <a:ext cx="362781" cy="367260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69" name="Rectangle 59"/>
          <p:cNvSpPr>
            <a:spLocks noChangeArrowheads="1"/>
          </p:cNvSpPr>
          <p:nvPr/>
        </p:nvSpPr>
        <p:spPr bwMode="auto">
          <a:xfrm>
            <a:off x="2052728" y="2253434"/>
            <a:ext cx="442280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0" name="Rectangle 60"/>
          <p:cNvSpPr>
            <a:spLocks noChangeArrowheads="1"/>
          </p:cNvSpPr>
          <p:nvPr/>
        </p:nvSpPr>
        <p:spPr bwMode="auto">
          <a:xfrm>
            <a:off x="2070645" y="2208645"/>
            <a:ext cx="406450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1" name="Rectangle 61"/>
          <p:cNvSpPr>
            <a:spLocks noChangeArrowheads="1"/>
          </p:cNvSpPr>
          <p:nvPr/>
        </p:nvSpPr>
        <p:spPr bwMode="auto">
          <a:xfrm>
            <a:off x="2230762" y="2130080"/>
            <a:ext cx="86217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2" name="Rectangle 62"/>
          <p:cNvSpPr>
            <a:spLocks noChangeArrowheads="1"/>
          </p:cNvSpPr>
          <p:nvPr/>
        </p:nvSpPr>
        <p:spPr bwMode="auto">
          <a:xfrm>
            <a:off x="2246436" y="1998141"/>
            <a:ext cx="54866" cy="179151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2230762" y="1989186"/>
            <a:ext cx="86217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4" name="Rectangle 64"/>
          <p:cNvSpPr>
            <a:spLocks noChangeArrowheads="1"/>
          </p:cNvSpPr>
          <p:nvPr/>
        </p:nvSpPr>
        <p:spPr bwMode="auto">
          <a:xfrm>
            <a:off x="2361764" y="2130080"/>
            <a:ext cx="83978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2376322" y="1998141"/>
            <a:ext cx="53745" cy="179151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6" name="Rectangle 66"/>
          <p:cNvSpPr>
            <a:spLocks noChangeArrowheads="1"/>
          </p:cNvSpPr>
          <p:nvPr/>
        </p:nvSpPr>
        <p:spPr bwMode="auto">
          <a:xfrm>
            <a:off x="2361764" y="1989186"/>
            <a:ext cx="83978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2101996" y="2162738"/>
            <a:ext cx="86217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2116553" y="1998141"/>
            <a:ext cx="55985" cy="179151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79" name="Rectangle 69"/>
          <p:cNvSpPr>
            <a:spLocks noChangeArrowheads="1"/>
          </p:cNvSpPr>
          <p:nvPr/>
        </p:nvSpPr>
        <p:spPr bwMode="auto">
          <a:xfrm>
            <a:off x="2101996" y="1989186"/>
            <a:ext cx="86217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2070645" y="1939919"/>
            <a:ext cx="406450" cy="22394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1" name="Freeform 71"/>
          <p:cNvSpPr/>
          <p:nvPr/>
        </p:nvSpPr>
        <p:spPr bwMode="auto">
          <a:xfrm>
            <a:off x="2070645" y="1810031"/>
            <a:ext cx="406450" cy="129885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2" name="Freeform 72"/>
          <p:cNvSpPr>
            <a:spLocks noEditPoints="1"/>
          </p:cNvSpPr>
          <p:nvPr/>
        </p:nvSpPr>
        <p:spPr bwMode="auto">
          <a:xfrm>
            <a:off x="953186" y="1927599"/>
            <a:ext cx="564326" cy="368381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3" name="Freeform 73"/>
          <p:cNvSpPr>
            <a:spLocks noEditPoints="1"/>
          </p:cNvSpPr>
          <p:nvPr/>
        </p:nvSpPr>
        <p:spPr bwMode="auto">
          <a:xfrm>
            <a:off x="2198290" y="2331810"/>
            <a:ext cx="132124" cy="230657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4" name="Freeform 74"/>
          <p:cNvSpPr>
            <a:spLocks noEditPoints="1"/>
          </p:cNvSpPr>
          <p:nvPr/>
        </p:nvSpPr>
        <p:spPr bwMode="auto">
          <a:xfrm>
            <a:off x="1045000" y="1541306"/>
            <a:ext cx="265369" cy="324712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5" name="Freeform 75"/>
          <p:cNvSpPr>
            <a:spLocks noEditPoints="1"/>
          </p:cNvSpPr>
          <p:nvPr/>
        </p:nvSpPr>
        <p:spPr bwMode="auto">
          <a:xfrm>
            <a:off x="1555581" y="1882812"/>
            <a:ext cx="401972" cy="403091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6" name="Freeform 76"/>
          <p:cNvSpPr>
            <a:spLocks noEditPoints="1"/>
          </p:cNvSpPr>
          <p:nvPr/>
        </p:nvSpPr>
        <p:spPr bwMode="auto">
          <a:xfrm>
            <a:off x="1154730" y="2402354"/>
            <a:ext cx="453478" cy="34374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7" name="Freeform 77"/>
          <p:cNvSpPr/>
          <p:nvPr/>
        </p:nvSpPr>
        <p:spPr bwMode="auto">
          <a:xfrm>
            <a:off x="1352918" y="1898489"/>
            <a:ext cx="151159" cy="113090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8" name="Freeform 78"/>
          <p:cNvSpPr/>
          <p:nvPr/>
        </p:nvSpPr>
        <p:spPr bwMode="auto">
          <a:xfrm>
            <a:off x="1420099" y="1869376"/>
            <a:ext cx="41429" cy="51506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89" name="Freeform 79"/>
          <p:cNvSpPr>
            <a:spLocks noEditPoints="1"/>
          </p:cNvSpPr>
          <p:nvPr/>
        </p:nvSpPr>
        <p:spPr bwMode="auto">
          <a:xfrm>
            <a:off x="1184966" y="2812159"/>
            <a:ext cx="158997" cy="220581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0" name="Freeform 80"/>
          <p:cNvSpPr>
            <a:spLocks noEditPoints="1"/>
          </p:cNvSpPr>
          <p:nvPr/>
        </p:nvSpPr>
        <p:spPr bwMode="auto">
          <a:xfrm>
            <a:off x="2406551" y="1681267"/>
            <a:ext cx="199306" cy="218341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1" name="Freeform 81"/>
          <p:cNvSpPr>
            <a:spLocks noEditPoints="1"/>
          </p:cNvSpPr>
          <p:nvPr/>
        </p:nvSpPr>
        <p:spPr bwMode="auto">
          <a:xfrm>
            <a:off x="1410024" y="1387907"/>
            <a:ext cx="301198" cy="43332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2" name="Freeform 82"/>
          <p:cNvSpPr>
            <a:spLocks noEditPoints="1"/>
          </p:cNvSpPr>
          <p:nvPr/>
        </p:nvSpPr>
        <p:spPr bwMode="auto">
          <a:xfrm>
            <a:off x="1302534" y="1326323"/>
            <a:ext cx="173553" cy="153399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3" name="Freeform 83"/>
          <p:cNvSpPr/>
          <p:nvPr/>
        </p:nvSpPr>
        <p:spPr bwMode="auto">
          <a:xfrm>
            <a:off x="1253264" y="1418138"/>
            <a:ext cx="76139" cy="48147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4" name="Freeform 84"/>
          <p:cNvSpPr/>
          <p:nvPr/>
        </p:nvSpPr>
        <p:spPr bwMode="auto">
          <a:xfrm>
            <a:off x="1205118" y="1424857"/>
            <a:ext cx="103012" cy="62703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5" name="Freeform 85"/>
          <p:cNvSpPr>
            <a:spLocks noEditPoints="1"/>
          </p:cNvSpPr>
          <p:nvPr/>
        </p:nvSpPr>
        <p:spPr bwMode="auto">
          <a:xfrm>
            <a:off x="1145773" y="2242234"/>
            <a:ext cx="314635" cy="111970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6" name="Freeform 86"/>
          <p:cNvSpPr/>
          <p:nvPr/>
        </p:nvSpPr>
        <p:spPr bwMode="auto">
          <a:xfrm>
            <a:off x="2449103" y="2498461"/>
            <a:ext cx="173553" cy="222819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7" name="Freeform 87"/>
          <p:cNvSpPr/>
          <p:nvPr/>
        </p:nvSpPr>
        <p:spPr bwMode="auto">
          <a:xfrm>
            <a:off x="2547633" y="2490620"/>
            <a:ext cx="83978" cy="58224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8" name="Freeform 88"/>
          <p:cNvSpPr/>
          <p:nvPr/>
        </p:nvSpPr>
        <p:spPr bwMode="auto">
          <a:xfrm>
            <a:off x="2482690" y="2536529"/>
            <a:ext cx="115329" cy="160117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99" name="Freeform 89"/>
          <p:cNvSpPr>
            <a:spLocks noEditPoints="1"/>
          </p:cNvSpPr>
          <p:nvPr/>
        </p:nvSpPr>
        <p:spPr bwMode="auto">
          <a:xfrm>
            <a:off x="2213966" y="1657755"/>
            <a:ext cx="156757" cy="114209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0" name="Freeform 90"/>
          <p:cNvSpPr/>
          <p:nvPr/>
        </p:nvSpPr>
        <p:spPr bwMode="auto">
          <a:xfrm>
            <a:off x="907279" y="2405711"/>
            <a:ext cx="145560" cy="188109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1" name="Freeform 91"/>
          <p:cNvSpPr/>
          <p:nvPr/>
        </p:nvSpPr>
        <p:spPr bwMode="auto">
          <a:xfrm>
            <a:off x="898322" y="2398994"/>
            <a:ext cx="71660" cy="49267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2" name="Freeform 92"/>
          <p:cNvSpPr/>
          <p:nvPr/>
        </p:nvSpPr>
        <p:spPr bwMode="auto">
          <a:xfrm>
            <a:off x="927435" y="2439302"/>
            <a:ext cx="98533" cy="135484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3" name="Freeform 93"/>
          <p:cNvSpPr>
            <a:spLocks noEditPoints="1"/>
          </p:cNvSpPr>
          <p:nvPr/>
        </p:nvSpPr>
        <p:spPr bwMode="auto">
          <a:xfrm>
            <a:off x="1866858" y="3570195"/>
            <a:ext cx="154518" cy="169075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4" name="Freeform 94"/>
          <p:cNvSpPr/>
          <p:nvPr/>
        </p:nvSpPr>
        <p:spPr bwMode="auto">
          <a:xfrm>
            <a:off x="1679869" y="2456097"/>
            <a:ext cx="44788" cy="42548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5" name="Freeform 95"/>
          <p:cNvSpPr/>
          <p:nvPr/>
        </p:nvSpPr>
        <p:spPr bwMode="auto">
          <a:xfrm>
            <a:off x="1669790" y="2327332"/>
            <a:ext cx="41429" cy="138843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6" name="Freeform 96"/>
          <p:cNvSpPr/>
          <p:nvPr/>
        </p:nvSpPr>
        <p:spPr bwMode="auto">
          <a:xfrm>
            <a:off x="1698904" y="2349728"/>
            <a:ext cx="89576" cy="119807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7" name="Freeform 97"/>
          <p:cNvSpPr/>
          <p:nvPr/>
        </p:nvSpPr>
        <p:spPr bwMode="auto">
          <a:xfrm>
            <a:off x="1691068" y="2488570"/>
            <a:ext cx="11197" cy="22394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8" name="Freeform 98"/>
          <p:cNvSpPr>
            <a:spLocks noEditPoints="1"/>
          </p:cNvSpPr>
          <p:nvPr/>
        </p:nvSpPr>
        <p:spPr bwMode="auto">
          <a:xfrm>
            <a:off x="1655237" y="1354315"/>
            <a:ext cx="155638" cy="166835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>
              <a:solidFill>
                <a:srgbClr val="7030A0"/>
              </a:solidFill>
            </a:endParaRPr>
          </a:p>
        </p:txBody>
      </p:sp>
      <p:sp>
        <p:nvSpPr>
          <p:cNvPr id="109" name="燕尾形 108"/>
          <p:cNvSpPr/>
          <p:nvPr/>
        </p:nvSpPr>
        <p:spPr>
          <a:xfrm rot="5400000">
            <a:off x="3509994" y="1416533"/>
            <a:ext cx="253944" cy="406309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36" dirty="0">
              <a:solidFill>
                <a:srgbClr val="7030A0"/>
              </a:solidFill>
            </a:endParaRPr>
          </a:p>
        </p:txBody>
      </p:sp>
      <p:cxnSp>
        <p:nvCxnSpPr>
          <p:cNvPr id="110" name="直接连接符 109"/>
          <p:cNvCxnSpPr/>
          <p:nvPr/>
        </p:nvCxnSpPr>
        <p:spPr>
          <a:xfrm flipV="1">
            <a:off x="3636965" y="1932825"/>
            <a:ext cx="4516433" cy="20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3865326" y="1188122"/>
            <a:ext cx="4420258" cy="803782"/>
          </a:xfrm>
          <a:prstGeom prst="rect">
            <a:avLst/>
          </a:prstGeom>
        </p:spPr>
        <p:txBody>
          <a:bodyPr wrap="square" lIns="64489" tIns="32244" rIns="64489" bIns="32244">
            <a:spAutoFit/>
          </a:bodyPr>
          <a:lstStyle/>
          <a:p>
            <a:pPr fontAlgn="ctr"/>
            <a:r>
              <a:rPr lang="zh-CN" altLang="zh-CN" sz="2400" dirty="0" smtClean="0">
                <a:latin typeface="方正粗黑宋简体" pitchFamily="2" charset="-122"/>
                <a:ea typeface="方正粗黑宋简体" pitchFamily="2" charset="-122"/>
              </a:rPr>
              <a:t>要重视审题，这样才能充分挖掘题目信息，找到恰当的突破口；</a:t>
            </a:r>
            <a:endParaRPr lang="zh-CN" altLang="zh-CN" sz="2400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13" name="燕尾形 112"/>
          <p:cNvSpPr/>
          <p:nvPr/>
        </p:nvSpPr>
        <p:spPr>
          <a:xfrm rot="5400000">
            <a:off x="3509994" y="2806065"/>
            <a:ext cx="253944" cy="406309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36">
              <a:solidFill>
                <a:schemeClr val="tx1"/>
              </a:solidFill>
            </a:endParaRPr>
          </a:p>
        </p:txBody>
      </p:sp>
      <p:cxnSp>
        <p:nvCxnSpPr>
          <p:cNvPr id="114" name="直接连接符 113"/>
          <p:cNvCxnSpPr/>
          <p:nvPr/>
        </p:nvCxnSpPr>
        <p:spPr>
          <a:xfrm flipV="1">
            <a:off x="3627634" y="3395216"/>
            <a:ext cx="4516433" cy="84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3902648" y="2607199"/>
            <a:ext cx="4278742" cy="803782"/>
          </a:xfrm>
          <a:prstGeom prst="rect">
            <a:avLst/>
          </a:prstGeom>
        </p:spPr>
        <p:txBody>
          <a:bodyPr wrap="square" lIns="64489" tIns="32244" rIns="64489" bIns="32244">
            <a:spAutoFit/>
          </a:bodyPr>
          <a:lstStyle/>
          <a:p>
            <a:pPr fontAlgn="ctr"/>
            <a:r>
              <a:rPr lang="zh-CN" altLang="zh-CN" sz="24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多积累数列不同通项公式形式所适用的求和方法</a:t>
            </a:r>
            <a:r>
              <a:rPr lang="en-US" altLang="zh-CN" sz="2400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.</a:t>
            </a:r>
            <a:endParaRPr lang="zh-CN" altLang="zh-CN" sz="2400" dirty="0"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</p:txBody>
      </p:sp>
      <p:sp>
        <p:nvSpPr>
          <p:cNvPr id="112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048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>
          <a:xfrm>
            <a:off x="3794622" y="3197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学习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目标</a:t>
            </a:r>
            <a:endParaRPr lang="en-CA" altLang="zh-CN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1223605" y="1151066"/>
            <a:ext cx="702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latin typeface="+mj-ea"/>
                <a:cs typeface="Times New Roman" pitchFamily="18" charset="0"/>
              </a:rPr>
              <a:t>能熟练使用等差（比）数列求和公式，准确运用等差（比）数列通项公式与前</a:t>
            </a:r>
            <a:r>
              <a:rPr lang="en-US" altLang="zh-CN" sz="2000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sz="2000" b="1" dirty="0" smtClean="0">
                <a:latin typeface="+mj-ea"/>
                <a:cs typeface="Times New Roman" pitchFamily="18" charset="0"/>
              </a:rPr>
              <a:t>项和之间的关系求解；</a:t>
            </a:r>
            <a:endParaRPr lang="zh-CN" altLang="zh-CN" sz="2000" b="1" dirty="0">
              <a:latin typeface="+mj-ea"/>
              <a:cs typeface="Times New Roman" pitchFamily="18" charset="0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1346200" y="3595649"/>
            <a:ext cx="6739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latin typeface="+mn-ea"/>
                <a:ea typeface="+mn-ea"/>
                <a:cs typeface="Times New Roman" pitchFamily="18" charset="0"/>
              </a:rPr>
              <a:t>巩固提升分析问题、解决问题的能力， 感受数列与函数的共性与差异，体会数学的整体性</a:t>
            </a:r>
            <a:r>
              <a:rPr lang="en-US" altLang="zh-CN" sz="2000" b="1" dirty="0" smtClean="0">
                <a:latin typeface="+mn-ea"/>
                <a:ea typeface="+mn-ea"/>
                <a:cs typeface="Times New Roman" pitchFamily="18" charset="0"/>
              </a:rPr>
              <a:t>.</a:t>
            </a:r>
            <a:endParaRPr lang="zh-CN" altLang="zh-CN" sz="2000" b="1" dirty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1278467" y="2250991"/>
            <a:ext cx="654473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+mn-ea"/>
                <a:ea typeface="+mn-ea"/>
                <a:cs typeface="Times New Roman" pitchFamily="18" charset="0"/>
              </a:rPr>
              <a:t>能在具体的问题情境中，发现数列的等差（比）关系，并解决与数列</a:t>
            </a:r>
            <a:r>
              <a:rPr lang="zh-CN" altLang="en-US" sz="2000" b="1" dirty="0" smtClean="0">
                <a:latin typeface="+mn-ea"/>
                <a:ea typeface="+mn-ea"/>
                <a:cs typeface="Times New Roman" pitchFamily="18" charset="0"/>
              </a:rPr>
              <a:t>的</a:t>
            </a:r>
            <a:r>
              <a:rPr lang="zh-CN" altLang="zh-CN" sz="2000" b="1" dirty="0" smtClean="0">
                <a:latin typeface="+mn-ea"/>
                <a:ea typeface="+mn-ea"/>
                <a:cs typeface="Times New Roman" pitchFamily="18" charset="0"/>
              </a:rPr>
              <a:t>和相关问题；</a:t>
            </a:r>
            <a:endParaRPr lang="en-US" altLang="zh-CN" sz="2000" b="1" dirty="0">
              <a:solidFill>
                <a:srgbClr val="C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6043" y="1182120"/>
            <a:ext cx="567088" cy="567088"/>
            <a:chOff x="4131160" y="713581"/>
            <a:chExt cx="881684" cy="881684"/>
          </a:xfrm>
        </p:grpSpPr>
        <p:sp>
          <p:nvSpPr>
            <p:cNvPr id="14" name="椭圆 13"/>
            <p:cNvSpPr/>
            <p:nvPr/>
          </p:nvSpPr>
          <p:spPr>
            <a:xfrm>
              <a:off x="4131160" y="713581"/>
              <a:ext cx="881684" cy="881684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237176" y="819597"/>
              <a:ext cx="669652" cy="6696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24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32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1278" y="3572674"/>
            <a:ext cx="567088" cy="567088"/>
            <a:chOff x="4131160" y="713581"/>
            <a:chExt cx="881684" cy="881684"/>
          </a:xfrm>
        </p:grpSpPr>
        <p:sp>
          <p:nvSpPr>
            <p:cNvPr id="19" name="椭圆 18"/>
            <p:cNvSpPr/>
            <p:nvPr/>
          </p:nvSpPr>
          <p:spPr>
            <a:xfrm>
              <a:off x="4131160" y="713581"/>
              <a:ext cx="881684" cy="881684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237176" y="819597"/>
              <a:ext cx="669652" cy="6696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24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32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3584" y="2419858"/>
            <a:ext cx="567088" cy="567088"/>
            <a:chOff x="4131160" y="713581"/>
            <a:chExt cx="881684" cy="881684"/>
          </a:xfrm>
        </p:grpSpPr>
        <p:sp>
          <p:nvSpPr>
            <p:cNvPr id="24" name="椭圆 23"/>
            <p:cNvSpPr/>
            <p:nvPr/>
          </p:nvSpPr>
          <p:spPr>
            <a:xfrm>
              <a:off x="4131160" y="713581"/>
              <a:ext cx="881684" cy="881684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237176" y="819597"/>
              <a:ext cx="669652" cy="66965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24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324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565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4"/>
          <p:cNvSpPr txBox="1"/>
          <p:nvPr/>
        </p:nvSpPr>
        <p:spPr>
          <a:xfrm>
            <a:off x="3034017" y="2859477"/>
            <a:ext cx="328816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常见求和方法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794619" y="32278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预备知识</a:t>
            </a:r>
            <a:endParaRPr lang="en-CA" altLang="zh-CN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977181" y="1824683"/>
            <a:ext cx="3684878" cy="1785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64" name="组合 63"/>
          <p:cNvGrpSpPr/>
          <p:nvPr/>
        </p:nvGrpSpPr>
        <p:grpSpPr>
          <a:xfrm>
            <a:off x="2401519" y="1554512"/>
            <a:ext cx="641607" cy="572020"/>
            <a:chOff x="3835847" y="1395243"/>
            <a:chExt cx="1462116" cy="1303538"/>
          </a:xfrm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78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9" name="同心圆 6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6"/>
          <p:cNvSpPr txBox="1"/>
          <p:nvPr/>
        </p:nvSpPr>
        <p:spPr>
          <a:xfrm>
            <a:off x="2974358" y="1270874"/>
            <a:ext cx="401910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等差（比）数列求和公式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2974388" y="3415885"/>
            <a:ext cx="3687671" cy="586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82" name="组合 81"/>
          <p:cNvGrpSpPr/>
          <p:nvPr/>
        </p:nvGrpSpPr>
        <p:grpSpPr>
          <a:xfrm>
            <a:off x="2398726" y="3143106"/>
            <a:ext cx="641607" cy="572020"/>
            <a:chOff x="3835847" y="1395243"/>
            <a:chExt cx="1462116" cy="1303538"/>
          </a:xfrm>
        </p:grpSpPr>
        <p:sp>
          <p:nvSpPr>
            <p:cNvPr id="84" name="同心圆 83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78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87" name="同心圆 86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椭圆 85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30455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358549" y="346328"/>
            <a:ext cx="486659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常见的数列求和方法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14800" y="211182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050626" y="3772124"/>
          <a:ext cx="2058728" cy="1141252"/>
        </p:xfrm>
        <a:graphic>
          <a:graphicData uri="http://schemas.openxmlformats.org/presentationml/2006/ole">
            <p:oleObj spid="_x0000_s1029" name="Equation" r:id="rId3" imgW="876300" imgH="482600" progId="Equation.DSMT4">
              <p:embed/>
            </p:oleObj>
          </a:graphicData>
        </a:graphic>
      </p:graphicFrame>
      <p:cxnSp>
        <p:nvCxnSpPr>
          <p:cNvPr id="19" name="Straight Connector 200"/>
          <p:cNvCxnSpPr/>
          <p:nvPr/>
        </p:nvCxnSpPr>
        <p:spPr>
          <a:xfrm>
            <a:off x="6352032" y="1962912"/>
            <a:ext cx="2127380" cy="15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00"/>
          <p:cNvCxnSpPr/>
          <p:nvPr/>
        </p:nvCxnSpPr>
        <p:spPr>
          <a:xfrm>
            <a:off x="4263343" y="3053104"/>
            <a:ext cx="2393489" cy="7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73964" y="1196340"/>
            <a:ext cx="8670036" cy="4062651"/>
            <a:chOff x="473964" y="1196340"/>
            <a:chExt cx="8670036" cy="4062651"/>
          </a:xfrm>
        </p:grpSpPr>
        <p:sp>
          <p:nvSpPr>
            <p:cNvPr id="14" name="TextBox 13"/>
            <p:cNvSpPr txBox="1"/>
            <p:nvPr/>
          </p:nvSpPr>
          <p:spPr>
            <a:xfrm>
              <a:off x="473964" y="1196340"/>
              <a:ext cx="8670036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1.</a:t>
              </a:r>
              <a:r>
                <a:rPr lang="zh-CN" altLang="en-US" sz="2400" dirty="0" smtClean="0">
                  <a:latin typeface="方正粗黑宋简体" pitchFamily="2" charset="-122"/>
                  <a:ea typeface="方正粗黑宋简体" pitchFamily="2" charset="-122"/>
                </a:rPr>
                <a:t>等差（比）数列公式法；</a:t>
              </a:r>
              <a:endParaRPr lang="en-US" altLang="zh-CN" sz="2400" dirty="0" smtClean="0"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2.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分组转化法求和：若一个数列是由若干个等差数列或等比数列或可求和的数列组成，则求和时可用分组求和法，分别求和后相加减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.</a:t>
              </a:r>
              <a:endParaRPr lang="zh-CN" altLang="zh-CN" sz="2400" dirty="0" smtClean="0"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3.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裂项相消法求和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: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把数列的通项拆成两项之差，在求和时中间的一些项可以相互抵消，从而求得其和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.</a:t>
              </a:r>
            </a:p>
            <a:p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常见的裂项技巧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：</a:t>
              </a:r>
              <a:endParaRPr lang="en-US" altLang="zh-CN" sz="2400" dirty="0" smtClean="0"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                          </a:t>
              </a:r>
            </a:p>
            <a:p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 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                                       ({</a:t>
              </a:r>
              <a:r>
                <a:rPr lang="en-US" altLang="zh-CN" sz="24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sz="2400" b="1" i="1" baseline="-25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}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为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等差数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列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,</a:t>
              </a:r>
              <a:r>
                <a:rPr lang="en-US" altLang="zh-CN" sz="24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en-US" altLang="zh-CN" sz="2400" b="1" i="1" baseline="-25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24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≠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 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,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公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差</a:t>
              </a:r>
              <a:r>
                <a:rPr lang="zh-CN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为</a:t>
              </a:r>
              <a:r>
                <a:rPr lang="en-US" altLang="zh-CN" sz="2400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d</a:t>
              </a:r>
              <a:r>
                <a:rPr lang="en-US" altLang="zh-CN" sz="24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≠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 </a:t>
              </a:r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)</a:t>
              </a:r>
              <a:endParaRPr lang="zh-CN" altLang="zh-CN" sz="2400" dirty="0" smtClean="0"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2400" dirty="0" smtClean="0">
                  <a:latin typeface="方正粗黑宋简体" pitchFamily="2" charset="-122"/>
                  <a:ea typeface="方正粗黑宋简体" pitchFamily="2" charset="-122"/>
                </a:rPr>
                <a:t> </a:t>
              </a:r>
              <a:endParaRPr lang="zh-CN" altLang="zh-CN" sz="2400" dirty="0" smtClean="0">
                <a:latin typeface="方正粗黑宋简体" pitchFamily="2" charset="-122"/>
                <a:ea typeface="方正粗黑宋简体" pitchFamily="2" charset="-122"/>
              </a:endParaRPr>
            </a:p>
            <a:p>
              <a:endParaRPr lang="zh-CN" altLang="en-US" dirty="0"/>
            </a:p>
          </p:txBody>
        </p:sp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694944" y="3816096"/>
            <a:ext cx="1402080" cy="1106905"/>
          </p:xfrm>
          <a:graphic>
            <a:graphicData uri="http://schemas.openxmlformats.org/presentationml/2006/ole">
              <p:oleObj spid="_x0000_s1031" name="Equation" r:id="rId4" imgW="545863" imgH="431613" progId="Equation.DSMT4">
                <p:embed/>
              </p:oleObj>
            </a:graphicData>
          </a:graphic>
        </p:graphicFrame>
      </p:grpSp>
      <p:cxnSp>
        <p:nvCxnSpPr>
          <p:cNvPr id="17" name="Straight Connector 200"/>
          <p:cNvCxnSpPr/>
          <p:nvPr/>
        </p:nvCxnSpPr>
        <p:spPr>
          <a:xfrm>
            <a:off x="591312" y="2310384"/>
            <a:ext cx="2639568" cy="18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9551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subSp spid="_x0000_s102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794619" y="2668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典型例题</a:t>
            </a:r>
            <a:endParaRPr lang="en-CA" altLang="zh-CN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917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837056"/>
            <a:ext cx="8274304" cy="363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7918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3291997" y="2109216"/>
            <a:ext cx="2597182" cy="2727530"/>
            <a:chOff x="1714589" y="1519176"/>
            <a:chExt cx="2044719" cy="4312498"/>
          </a:xfrm>
        </p:grpSpPr>
        <p:sp>
          <p:nvSpPr>
            <p:cNvPr id="75" name="圆角矩形 74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27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79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1905919" y="5541213"/>
              <a:ext cx="1662059" cy="62077"/>
              <a:chOff x="3060700" y="4806704"/>
              <a:chExt cx="5955507" cy="15352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3060700" y="4806704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3060700" y="4822056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5"/>
            <p:cNvSpPr/>
            <p:nvPr/>
          </p:nvSpPr>
          <p:spPr bwMode="auto">
            <a:xfrm>
              <a:off x="1879166" y="2207478"/>
              <a:ext cx="1715561" cy="307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一是可以通过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“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数列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 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通项公式发现数列变化情况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”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求解；</a:t>
              </a:r>
              <a:endParaRPr lang="en-US" altLang="zh-CN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二是利用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“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数列前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 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项和为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 </a:t>
              </a:r>
              <a:r>
                <a:rPr lang="en-US" altLang="zh-CN" b="1" i="1" dirty="0" err="1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S</a:t>
              </a:r>
              <a:r>
                <a:rPr lang="en-US" altLang="zh-CN" b="1" i="1" baseline="-25000" dirty="0" err="1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，类比二次函数求最值问题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”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求解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zh-CN" altLang="zh-CN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2001606" y="1664638"/>
              <a:ext cx="1279808" cy="470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b="1" dirty="0" smtClean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1600" b="1" dirty="0" smtClean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Ⅱ</a:t>
              </a:r>
              <a:r>
                <a:rPr lang="zh-CN" altLang="en-US" sz="1600" b="1" dirty="0" smtClean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）解题思路</a:t>
              </a:r>
              <a:endParaRPr lang="zh-CN" altLang="en-US" sz="1600" b="1" dirty="0">
                <a:solidFill>
                  <a:srgbClr val="7030A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55661" y="2182368"/>
            <a:ext cx="2597182" cy="2696708"/>
            <a:chOff x="1714589" y="1519176"/>
            <a:chExt cx="2044719" cy="4312498"/>
          </a:xfrm>
        </p:grpSpPr>
        <p:sp>
          <p:nvSpPr>
            <p:cNvPr id="83" name="圆角矩形 82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27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79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905919" y="5541213"/>
              <a:ext cx="1662059" cy="62077"/>
              <a:chOff x="3060700" y="4806704"/>
              <a:chExt cx="5955507" cy="15352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3060700" y="4806704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3060700" y="4822056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Rectangle 5"/>
            <p:cNvSpPr/>
            <p:nvPr/>
          </p:nvSpPr>
          <p:spPr bwMode="auto">
            <a:xfrm>
              <a:off x="1879166" y="2207476"/>
              <a:ext cx="1715561" cy="307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运用方程思想求解数列基本量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a</a:t>
              </a:r>
              <a:r>
                <a:rPr lang="en-US" altLang="zh-CN" baseline="-25000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1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,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d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代入等比数列通项公式即可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itchFamily="18" charset="0"/>
                <a:sym typeface="Lato Light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022421" y="1638710"/>
              <a:ext cx="1339799" cy="470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b="1" dirty="0" smtClean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1600" b="1" dirty="0" smtClean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Ⅰ</a:t>
              </a:r>
              <a:r>
                <a:rPr lang="zh-CN" altLang="en-US" sz="1600" b="1" dirty="0" smtClean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）解</a:t>
              </a:r>
              <a:r>
                <a: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题思路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15022" y="2145792"/>
            <a:ext cx="2597182" cy="2744172"/>
            <a:chOff x="6115022" y="1786001"/>
            <a:chExt cx="2597182" cy="3103964"/>
          </a:xfrm>
        </p:grpSpPr>
        <p:grpSp>
          <p:nvGrpSpPr>
            <p:cNvPr id="66" name="组合 65"/>
            <p:cNvGrpSpPr/>
            <p:nvPr/>
          </p:nvGrpSpPr>
          <p:grpSpPr>
            <a:xfrm>
              <a:off x="6115022" y="1786001"/>
              <a:ext cx="2597182" cy="3103964"/>
              <a:chOff x="1714589" y="1519176"/>
              <a:chExt cx="2044719" cy="431249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714589" y="1519176"/>
                <a:ext cx="2044719" cy="43124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317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27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092871" y="1804197"/>
                <a:ext cx="1288155" cy="1288153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879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1905919" y="5541213"/>
                <a:ext cx="1662059" cy="62077"/>
                <a:chOff x="3060700" y="4806704"/>
                <a:chExt cx="5955507" cy="15352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>
                  <a:off x="3060700" y="4806704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3060700" y="4822056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矩形 70"/>
              <p:cNvSpPr/>
              <p:nvPr/>
            </p:nvSpPr>
            <p:spPr>
              <a:xfrm>
                <a:off x="2000113" y="1612784"/>
                <a:ext cx="1419787" cy="470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Ⅱ</a:t>
                </a:r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）解题易错</a:t>
                </a:r>
                <a:endPara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43133" y="2286000"/>
              <a:ext cx="21251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易忽略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“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数列与函数的差异</a:t>
              </a:r>
              <a:r>
                <a:rPr lang="en-US" altLang="zh-CN" b="1" i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b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∈</a:t>
              </a:r>
              <a:r>
                <a:rPr lang="en-US" altLang="zh-CN" b="1" i="1" dirty="0" err="1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* </a:t>
              </a:r>
              <a:r>
                <a:rPr lang="zh-CN" altLang="zh-CN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、</a:t>
              </a:r>
              <a:r>
                <a:rPr lang="en-US" altLang="zh-CN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=5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或</a:t>
              </a:r>
              <a:r>
                <a:rPr lang="en-US" altLang="zh-CN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6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两种情况</a:t>
              </a:r>
              <a:r>
                <a:rPr lang="en-US" altLang="zh-CN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”. </a:t>
              </a:r>
              <a:endPara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" y="0"/>
            <a:ext cx="7229856" cy="22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247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054595" y="3164756"/>
          <a:ext cx="1418253" cy="531845"/>
        </p:xfrm>
        <a:graphic>
          <a:graphicData uri="http://schemas.openxmlformats.org/presentationml/2006/ole">
            <p:oleObj spid="_x0000_s45059" name="Equation" r:id="rId3" imgW="609600" imgH="228600" progId="Equation.DSMT4">
              <p:embed/>
            </p:oleObj>
          </a:graphicData>
        </a:graphic>
      </p:graphicFrame>
      <p:sp>
        <p:nvSpPr>
          <p:cNvPr id="3" name="椭圆 2"/>
          <p:cNvSpPr/>
          <p:nvPr/>
        </p:nvSpPr>
        <p:spPr>
          <a:xfrm>
            <a:off x="868493" y="3060700"/>
            <a:ext cx="1642190" cy="835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941350" y="2945477"/>
          <a:ext cx="2108719" cy="966496"/>
        </p:xfrm>
        <a:graphic>
          <a:graphicData uri="http://schemas.openxmlformats.org/presentationml/2006/ole">
            <p:oleObj spid="_x0000_s45061" name="Equation" r:id="rId4" imgW="914400" imgH="419100" progId="Equation.DSMT4">
              <p:embed/>
            </p:oleObj>
          </a:graphicData>
        </a:graphic>
      </p:graphicFrame>
      <p:sp>
        <p:nvSpPr>
          <p:cNvPr id="12" name="椭圆 11"/>
          <p:cNvSpPr/>
          <p:nvPr/>
        </p:nvSpPr>
        <p:spPr>
          <a:xfrm>
            <a:off x="2715582" y="2921000"/>
            <a:ext cx="2544146" cy="967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656" y="409956"/>
            <a:ext cx="791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[</a:t>
            </a:r>
            <a:r>
              <a:rPr lang="zh-CN" altLang="zh-CN" sz="2000" b="1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解题过程</a:t>
            </a:r>
            <a:r>
              <a:rPr lang="en-US" altLang="zh-CN" sz="2000" b="1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]</a:t>
            </a:r>
            <a:endParaRPr lang="zh-CN" altLang="zh-CN" sz="2000" b="1" dirty="0" smtClean="0"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755904" y="3998976"/>
            <a:ext cx="5730240" cy="738664"/>
            <a:chOff x="755904" y="3998976"/>
            <a:chExt cx="5730240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755904" y="3998976"/>
              <a:ext cx="57302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当</a:t>
              </a:r>
              <a:r>
                <a:rPr lang="en-US" altLang="zh-CN" sz="2400" b="1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=5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或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6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时，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取</a:t>
              </a:r>
              <a:r>
                <a:rPr lang="zh-CN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得最小值为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-15.</a:t>
              </a:r>
              <a:endParaRPr lang="zh-CN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endParaRPr lang="zh-CN" altLang="en-US" dirty="0"/>
            </a:p>
          </p:txBody>
        </p:sp>
        <p:graphicFrame>
          <p:nvGraphicFramePr>
            <p:cNvPr id="45080" name="Object 24"/>
            <p:cNvGraphicFramePr>
              <a:graphicFrameLocks noChangeAspect="1"/>
            </p:cNvGraphicFramePr>
            <p:nvPr/>
          </p:nvGraphicFramePr>
          <p:xfrm>
            <a:off x="2812987" y="4026916"/>
            <a:ext cx="295973" cy="379394"/>
          </p:xfrm>
          <a:graphic>
            <a:graphicData uri="http://schemas.openxmlformats.org/presentationml/2006/ole">
              <p:oleObj spid="_x0000_s45080" name="Equation" r:id="rId5" imgW="177480" imgH="228600" progId="Equation.DSMT4">
                <p:embed/>
              </p:oleObj>
            </a:graphicData>
          </a:graphic>
        </p:graphicFrame>
      </p:grpSp>
      <p:pic>
        <p:nvPicPr>
          <p:cNvPr id="45081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00" y="738389"/>
            <a:ext cx="8128000" cy="21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椭圆 34"/>
          <p:cNvSpPr/>
          <p:nvPr/>
        </p:nvSpPr>
        <p:spPr>
          <a:xfrm>
            <a:off x="4470400" y="2082800"/>
            <a:ext cx="1270000" cy="835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7511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subSp spid="_x0000_s4505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subSp spid="_x0000_s4505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subSp spid="_x0000_s4506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12" grpId="0" animBg="1" autoUpdateAnimBg="0"/>
      <p:bldP spid="3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3"/>
          <p:cNvGrpSpPr/>
          <p:nvPr/>
        </p:nvGrpSpPr>
        <p:grpSpPr>
          <a:xfrm>
            <a:off x="3245344" y="1576926"/>
            <a:ext cx="2597182" cy="3103964"/>
            <a:chOff x="1714589" y="1519176"/>
            <a:chExt cx="2044719" cy="4312498"/>
          </a:xfrm>
        </p:grpSpPr>
        <p:sp>
          <p:nvSpPr>
            <p:cNvPr id="75" name="圆角矩形 74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27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79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76"/>
            <p:cNvGrpSpPr/>
            <p:nvPr/>
          </p:nvGrpSpPr>
          <p:grpSpPr>
            <a:xfrm>
              <a:off x="1905919" y="5541213"/>
              <a:ext cx="1662059" cy="62077"/>
              <a:chOff x="3060700" y="4806704"/>
              <a:chExt cx="5955507" cy="15352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3060700" y="4806704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3060700" y="4822056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5"/>
            <p:cNvSpPr/>
            <p:nvPr/>
          </p:nvSpPr>
          <p:spPr bwMode="auto">
            <a:xfrm>
              <a:off x="1879166" y="2207478"/>
              <a:ext cx="1715561" cy="307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借助二次函数、指数函数单调性分析问题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zh-CN" altLang="zh-CN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2272618" y="1638710"/>
              <a:ext cx="938194" cy="470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解题难点</a:t>
              </a:r>
            </a:p>
          </p:txBody>
        </p:sp>
      </p:grpSp>
      <p:grpSp>
        <p:nvGrpSpPr>
          <p:cNvPr id="6" name="组合 81"/>
          <p:cNvGrpSpPr/>
          <p:nvPr/>
        </p:nvGrpSpPr>
        <p:grpSpPr>
          <a:xfrm>
            <a:off x="472595" y="1614246"/>
            <a:ext cx="2597182" cy="3103964"/>
            <a:chOff x="1714589" y="1519176"/>
            <a:chExt cx="2044719" cy="4312498"/>
          </a:xfrm>
        </p:grpSpPr>
        <p:sp>
          <p:nvSpPr>
            <p:cNvPr id="83" name="圆角矩形 82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27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879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84"/>
            <p:cNvGrpSpPr/>
            <p:nvPr/>
          </p:nvGrpSpPr>
          <p:grpSpPr>
            <a:xfrm>
              <a:off x="1905919" y="5541213"/>
              <a:ext cx="1662059" cy="62077"/>
              <a:chOff x="3060700" y="4806704"/>
              <a:chExt cx="5955507" cy="15352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3060700" y="4806704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3060700" y="4822056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Rectangle 5"/>
            <p:cNvSpPr/>
            <p:nvPr/>
          </p:nvSpPr>
          <p:spPr bwMode="auto">
            <a:xfrm>
              <a:off x="1879166" y="2207476"/>
              <a:ext cx="1715561" cy="307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一是分组求和的方法求数列前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项和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 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；二是利用函数观点发现数列的前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项和的变化求解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  <a:cs typeface="Times New Roman" pitchFamily="18" charset="0"/>
                </a:rPr>
                <a:t>.</a:t>
              </a:r>
              <a:endParaRPr lang="zh-CN" altLang="zh-CN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281188" y="1638710"/>
              <a:ext cx="921057" cy="470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解题思路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89622" y="1625134"/>
            <a:ext cx="2597182" cy="3103964"/>
            <a:chOff x="6089622" y="1625134"/>
            <a:chExt cx="2597182" cy="3103964"/>
          </a:xfrm>
        </p:grpSpPr>
        <p:grpSp>
          <p:nvGrpSpPr>
            <p:cNvPr id="2" name="组合 65"/>
            <p:cNvGrpSpPr/>
            <p:nvPr/>
          </p:nvGrpSpPr>
          <p:grpSpPr>
            <a:xfrm>
              <a:off x="6089622" y="1625134"/>
              <a:ext cx="2597182" cy="3103964"/>
              <a:chOff x="1714589" y="1519176"/>
              <a:chExt cx="2044719" cy="431249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714589" y="1519176"/>
                <a:ext cx="2044719" cy="43124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317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27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092871" y="1804197"/>
                <a:ext cx="1288155" cy="1288153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2879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" name="组合 68"/>
              <p:cNvGrpSpPr/>
              <p:nvPr/>
            </p:nvGrpSpPr>
            <p:grpSpPr>
              <a:xfrm>
                <a:off x="1905919" y="5541213"/>
                <a:ext cx="1662059" cy="62077"/>
                <a:chOff x="3060700" y="4806704"/>
                <a:chExt cx="5955507" cy="15352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>
                  <a:off x="3060700" y="4806704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3060700" y="4822056"/>
                  <a:ext cx="5955507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矩形 70"/>
              <p:cNvSpPr/>
              <p:nvPr/>
            </p:nvSpPr>
            <p:spPr>
              <a:xfrm>
                <a:off x="2306898" y="1638710"/>
                <a:ext cx="903918" cy="470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1600" b="1" dirty="0" smtClean="0">
                    <a:solidFill>
                      <a:srgbClr val="7030A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解题易错</a:t>
                </a:r>
                <a:endParaRPr lang="zh-CN" altLang="en-US" sz="1600" b="1" dirty="0">
                  <a:solidFill>
                    <a:srgbClr val="7030A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596742" y="2108718"/>
              <a:ext cx="1791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</a:rPr>
                <a:t>直接用代入特殊值的方法猜测</a:t>
              </a:r>
              <a:r>
                <a:rPr lang="en-US" altLang="zh-CN" b="1" i="1" dirty="0" smtClean="0">
                  <a:latin typeface="Times New Roman" pitchFamily="18" charset="0"/>
                  <a:ea typeface="方正粗黑宋简体" pitchFamily="2" charset="-122"/>
                  <a:cs typeface="Times New Roman" pitchFamily="18" charset="0"/>
                </a:rPr>
                <a:t>n</a:t>
              </a:r>
              <a:r>
                <a:rPr lang="zh-CN" altLang="zh-CN" dirty="0" smtClean="0">
                  <a:latin typeface="方正粗黑宋简体" pitchFamily="2" charset="-122"/>
                  <a:ea typeface="方正粗黑宋简体" pitchFamily="2" charset="-122"/>
                </a:rPr>
                <a:t>的转折点，缺乏理论依据</a:t>
              </a:r>
              <a:r>
                <a:rPr lang="en-US" altLang="zh-CN" dirty="0" smtClean="0">
                  <a:latin typeface="方正粗黑宋简体" pitchFamily="2" charset="-122"/>
                  <a:ea typeface="方正粗黑宋简体" pitchFamily="2" charset="-122"/>
                </a:rPr>
                <a:t>.</a:t>
              </a:r>
              <a:endParaRPr lang="zh-CN" altLang="en-US" dirty="0"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sp>
        <p:nvSpPr>
          <p:cNvPr id="38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739"/>
            <a:ext cx="7899400" cy="104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247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881" y="1838131"/>
            <a:ext cx="3453119" cy="30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0" y="233266"/>
            <a:ext cx="2015412" cy="2500604"/>
          </a:xfrm>
          <a:prstGeom prst="wedgeRoundRectCallout">
            <a:avLst>
              <a:gd name="adj1" fmla="val 52600"/>
              <a:gd name="adj2" fmla="val 6119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小结：</a:t>
            </a:r>
            <a:r>
              <a:rPr lang="zh-CN" altLang="zh-CN" b="1" dirty="0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运用等差数列通项与一次函数、等差数列前</a:t>
            </a:r>
            <a:r>
              <a:rPr lang="en-US" altLang="zh-CN" b="1" i="1" dirty="0" smtClean="0">
                <a:solidFill>
                  <a:schemeClr val="bg1"/>
                </a:solidFill>
                <a:latin typeface="Times New Roman" pitchFamily="18" charset="0"/>
                <a:ea typeface="方正粗黑宋简体" pitchFamily="2" charset="-122"/>
                <a:cs typeface="Times New Roman" pitchFamily="18" charset="0"/>
              </a:rPr>
              <a:t>n</a:t>
            </a:r>
            <a:r>
              <a:rPr lang="zh-CN" altLang="zh-CN" b="1" dirty="0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项和与二次函数、等比数列与指数函数的联系，研究数列的变化情况</a:t>
            </a:r>
            <a:r>
              <a:rPr lang="en-US" altLang="zh-CN" b="1" dirty="0" smtClean="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.</a:t>
            </a:r>
            <a:endParaRPr lang="zh-CN" altLang="zh-CN" b="1" dirty="0" smtClean="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631855" y="1471749"/>
            <a:ext cx="1642190" cy="9423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84368" y="1523628"/>
            <a:ext cx="1097903" cy="9423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2194560" y="207264"/>
          <a:ext cx="4157472" cy="645570"/>
        </p:xfrm>
        <a:graphic>
          <a:graphicData uri="http://schemas.openxmlformats.org/presentationml/2006/ole">
            <p:oleObj spid="_x0000_s64513" name="Equation" r:id="rId4" imgW="1536700" imgH="241300" progId="Equation.DSMT4">
              <p:embed/>
            </p:oleObj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43327" y="853440"/>
          <a:ext cx="6228161" cy="524256"/>
        </p:xfrm>
        <a:graphic>
          <a:graphicData uri="http://schemas.openxmlformats.org/presentationml/2006/ole">
            <p:oleObj spid="_x0000_s64515" name="Equation" r:id="rId5" imgW="2832100" imgH="241300" progId="Equation.DSMT4">
              <p:embed/>
            </p:oleObj>
          </a:graphicData>
        </a:graphic>
      </p:graphicFrame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548128" y="1511808"/>
          <a:ext cx="2743200" cy="928468"/>
        </p:xfrm>
        <a:graphic>
          <a:graphicData uri="http://schemas.openxmlformats.org/presentationml/2006/ole">
            <p:oleObj spid="_x0000_s64517" name="Equation" r:id="rId6" imgW="1231900" imgH="419100" progId="Equation.DSMT4">
              <p:embed/>
            </p:oleObj>
          </a:graphicData>
        </a:graphic>
      </p:graphicFrame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80416" y="3060192"/>
            <a:ext cx="5096256" cy="1908215"/>
            <a:chOff x="280416" y="3060192"/>
            <a:chExt cx="5096256" cy="1908215"/>
          </a:xfrm>
        </p:grpSpPr>
        <p:sp>
          <p:nvSpPr>
            <p:cNvPr id="16" name="TextBox 15"/>
            <p:cNvSpPr txBox="1"/>
            <p:nvPr/>
          </p:nvSpPr>
          <p:spPr>
            <a:xfrm>
              <a:off x="280416" y="3060192"/>
              <a:ext cx="5096256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当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时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，类比二次函数、指数函数的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单</a:t>
              </a:r>
              <a:endParaRPr lang="en-US" altLang="zh-CN" sz="2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endParaRPr lang="en-US" altLang="zh-CN" sz="2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调性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可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知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                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          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，</a:t>
              </a:r>
              <a:endParaRPr lang="en-US" altLang="zh-CN" sz="2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endParaRPr lang="en-US" altLang="zh-CN" sz="2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所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以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  </a:t>
              </a:r>
              <a:r>
                <a:rPr lang="zh-CN" altLang="zh-CN" sz="20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；</a:t>
              </a:r>
              <a:endParaRPr lang="zh-CN" altLang="zh-CN" sz="2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endParaRPr lang="zh-CN" altLang="en-US" dirty="0"/>
            </a:p>
          </p:txBody>
        </p:sp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670560" y="3084576"/>
            <a:ext cx="682752" cy="322411"/>
          </p:xfrm>
          <a:graphic>
            <a:graphicData uri="http://schemas.openxmlformats.org/presentationml/2006/ole">
              <p:oleObj spid="_x0000_s64519" name="Equation" r:id="rId7" imgW="342751" imgH="165028" progId="Equation.DSMT4">
                <p:embed/>
              </p:oleObj>
            </a:graphicData>
          </a:graphic>
        </p:graphicFrame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1475232" y="3560064"/>
            <a:ext cx="1824636" cy="719328"/>
          </p:xfrm>
          <a:graphic>
            <a:graphicData uri="http://schemas.openxmlformats.org/presentationml/2006/ole">
              <p:oleObj spid="_x0000_s64521" name="Equation" r:id="rId8" imgW="990170" imgH="393529" progId="Equation.DSMT4">
                <p:embed/>
              </p:oleObj>
            </a:graphicData>
          </a:graphic>
        </p:graphicFrame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3499104" y="3499104"/>
            <a:ext cx="1292352" cy="748204"/>
          </p:xfrm>
          <a:graphic>
            <a:graphicData uri="http://schemas.openxmlformats.org/presentationml/2006/ole">
              <p:oleObj spid="_x0000_s64523" name="Equation" r:id="rId9" imgW="723900" imgH="419100" progId="Equation.DSMT4">
                <p:embed/>
              </p:oleObj>
            </a:graphicData>
          </a:graphic>
        </p:graphicFrame>
        <p:graphicFrame>
          <p:nvGraphicFramePr>
            <p:cNvPr id="64525" name="Object 13"/>
            <p:cNvGraphicFramePr>
              <a:graphicFrameLocks noChangeAspect="1"/>
            </p:cNvGraphicFramePr>
            <p:nvPr/>
          </p:nvGraphicFramePr>
          <p:xfrm>
            <a:off x="877824" y="4279392"/>
            <a:ext cx="786384" cy="438912"/>
          </p:xfrm>
          <a:graphic>
            <a:graphicData uri="http://schemas.openxmlformats.org/presentationml/2006/ole">
              <p:oleObj spid="_x0000_s64525" name="Equation" r:id="rId10" imgW="406224" imgH="228501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2029806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1139</Words>
  <Application>Microsoft Office PowerPoint</Application>
  <PresentationFormat>全屏显示(16:9)</PresentationFormat>
  <Paragraphs>100</Paragraphs>
  <Slides>20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1_Office 主题​​</vt:lpstr>
      <vt:lpstr>Equation</vt:lpstr>
      <vt:lpstr>MathType 6.0 Equation</vt:lpstr>
      <vt:lpstr>          数列专题        ——数列求和问题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87</cp:revision>
  <dcterms:created xsi:type="dcterms:W3CDTF">2020-02-01T11:21:51Z</dcterms:created>
  <dcterms:modified xsi:type="dcterms:W3CDTF">2020-02-05T02:21:56Z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