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Default Extension="doc" ContentType="application/msword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Default Extension="vml" ContentType="application/vnd.openxmlformats-officedocument.vmlDrawing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wmf" ContentType="image/x-wmf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272" r:id="rId3"/>
    <p:sldId id="273" r:id="rId4"/>
    <p:sldId id="274" r:id="rId5"/>
    <p:sldId id="275" r:id="rId6"/>
    <p:sldId id="276" r:id="rId7"/>
    <p:sldId id="282" r:id="rId8"/>
    <p:sldId id="277" r:id="rId9"/>
    <p:sldId id="278" r:id="rId10"/>
    <p:sldId id="283" r:id="rId11"/>
    <p:sldId id="284" r:id="rId12"/>
    <p:sldId id="280" r:id="rId13"/>
    <p:sldId id="281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-60" y="-2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wmf"/><Relationship Id="rId4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emf"/><Relationship Id="rId7" Type="http://schemas.openxmlformats.org/officeDocument/2006/relationships/image" Target="../media/image29.w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Relationship Id="rId4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5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wmf"/><Relationship Id="rId4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image" Target="../media/image47.wmf"/><Relationship Id="rId7" Type="http://schemas.openxmlformats.org/officeDocument/2006/relationships/image" Target="../media/image51.emf"/><Relationship Id="rId2" Type="http://schemas.openxmlformats.org/officeDocument/2006/relationships/image" Target="../media/image36.emf"/><Relationship Id="rId1" Type="http://schemas.openxmlformats.org/officeDocument/2006/relationships/image" Target="../media/image46.emf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40.emf"/><Relationship Id="rId1" Type="http://schemas.openxmlformats.org/officeDocument/2006/relationships/image" Target="../media/image4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2176118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__30.doc"/><Relationship Id="rId3" Type="http://schemas.openxmlformats.org/officeDocument/2006/relationships/oleObject" Target="../embeddings/Microsoft_Office_Word_97_-_2003___28.doc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Microsoft_Office_Word_97_-_2003___33.doc"/><Relationship Id="rId5" Type="http://schemas.openxmlformats.org/officeDocument/2006/relationships/oleObject" Target="../embeddings/Microsoft_Office_Word_97_-_2003___29.doc"/><Relationship Id="rId10" Type="http://schemas.openxmlformats.org/officeDocument/2006/relationships/oleObject" Target="../embeddings/Microsoft_Office_Word_97_-_2003___32.doc"/><Relationship Id="rId4" Type="http://schemas.openxmlformats.org/officeDocument/2006/relationships/image" Target="../media/image10.png"/><Relationship Id="rId9" Type="http://schemas.openxmlformats.org/officeDocument/2006/relationships/oleObject" Target="../embeddings/Microsoft_Office_Word_97_-_2003___31.doc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__38.doc"/><Relationship Id="rId3" Type="http://schemas.openxmlformats.org/officeDocument/2006/relationships/oleObject" Target="../embeddings/Microsoft_Office_Word_97_-_2003___34.doc"/><Relationship Id="rId7" Type="http://schemas.openxmlformats.org/officeDocument/2006/relationships/oleObject" Target="../embeddings/Microsoft_Office_Word_97_-_2003___3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Office_Word_97_-_2003___36.doc"/><Relationship Id="rId5" Type="http://schemas.openxmlformats.org/officeDocument/2006/relationships/oleObject" Target="../embeddings/Microsoft_Office_Word_97_-_2003___35.doc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oleObject" Target="../embeddings/Microsoft_Office_Word_97_-_2003___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oleObject" Target="../embeddings/Microsoft_Office_Word_97_-_2003___1.doc"/><Relationship Id="rId9" Type="http://schemas.openxmlformats.org/officeDocument/2006/relationships/oleObject" Target="../embeddings/Microsoft_Office_Word_97_-_2003___3.doc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oleObject" Target="../embeddings/Microsoft_Office_Word_97_-_2003___7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Word_97_-_2003___6.doc"/><Relationship Id="rId5" Type="http://schemas.openxmlformats.org/officeDocument/2006/relationships/oleObject" Target="../embeddings/Microsoft_Office_Word_97_-_2003___5.doc"/><Relationship Id="rId4" Type="http://schemas.openxmlformats.org/officeDocument/2006/relationships/oleObject" Target="../embeddings/Microsoft_Office_Word_97_-_2003___4.doc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__12.doc"/><Relationship Id="rId13" Type="http://schemas.openxmlformats.org/officeDocument/2006/relationships/oleObject" Target="../embeddings/Microsoft_Office_Word_97_-_2003___15.doc"/><Relationship Id="rId3" Type="http://schemas.openxmlformats.org/officeDocument/2006/relationships/oleObject" Target="../embeddings/Microsoft_Office_Word_97_-_2003___8.doc"/><Relationship Id="rId7" Type="http://schemas.openxmlformats.org/officeDocument/2006/relationships/oleObject" Target="../embeddings/Microsoft_Office_Word_97_-_2003___11.doc"/><Relationship Id="rId12" Type="http://schemas.openxmlformats.org/officeDocument/2006/relationships/oleObject" Target="../embeddings/Microsoft_Office_Word_97_-_2003___14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Office_Word_97_-_2003___10.doc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Microsoft_Office_Word_97_-_2003___9.doc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0.png"/><Relationship Id="rId9" Type="http://schemas.openxmlformats.org/officeDocument/2006/relationships/oleObject" Target="../embeddings/Microsoft_Office_Word_97_-_2003___13.doc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6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Word_97_-_2003___17.doc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8.doc"/><Relationship Id="rId7" Type="http://schemas.openxmlformats.org/officeDocument/2006/relationships/oleObject" Target="../embeddings/Microsoft_Office_Word_97_-_2003___2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Office_Word_97_-_2003___20.doc"/><Relationship Id="rId5" Type="http://schemas.openxmlformats.org/officeDocument/2006/relationships/oleObject" Target="../embeddings/Microsoft_Office_Word_97_-_2003___19.doc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Microsoft_Office_Word_97_-_2003___22.doc"/><Relationship Id="rId7" Type="http://schemas.openxmlformats.org/officeDocument/2006/relationships/oleObject" Target="../embeddings/Microsoft_Office_Word_97_-_2003___25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Office_Word_97_-_2003___24.doc"/><Relationship Id="rId5" Type="http://schemas.openxmlformats.org/officeDocument/2006/relationships/oleObject" Target="../embeddings/Microsoft_Office_Word_97_-_2003___23.doc"/><Relationship Id="rId10" Type="http://schemas.openxmlformats.org/officeDocument/2006/relationships/oleObject" Target="../embeddings/Microsoft_Office_Word_97_-_2003___27.doc"/><Relationship Id="rId4" Type="http://schemas.openxmlformats.org/officeDocument/2006/relationships/image" Target="../media/image10.png"/><Relationship Id="rId9" Type="http://schemas.openxmlformats.org/officeDocument/2006/relationships/oleObject" Target="../embeddings/Microsoft_Office_Word_97_-_2003___2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468066" y="2053730"/>
            <a:ext cx="5412105" cy="1170729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等差（等比）数列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及其性质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的综合问题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高三年级数学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北京市第十七中学  张鹏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642938" y="636588"/>
          <a:ext cx="7893050" cy="1836737"/>
        </p:xfrm>
        <a:graphic>
          <a:graphicData uri="http://schemas.openxmlformats.org/presentationml/2006/ole">
            <p:oleObj spid="_x0000_s61442" name="Document" r:id="rId3" imgW="4813888" imgH="1185537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56382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4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-44450" y="2462213"/>
          <a:ext cx="762000" cy="300037"/>
        </p:xfrm>
        <a:graphic>
          <a:graphicData uri="http://schemas.openxmlformats.org/presentationml/2006/ole">
            <p:oleObj spid="_x0000_s61443" name="Document" r:id="rId5" imgW="466595" imgH="182887" progId="Word.Document.8">
              <p:embed/>
            </p:oleObj>
          </a:graphicData>
        </a:graphic>
      </p:graphicFrame>
      <p:sp>
        <p:nvSpPr>
          <p:cNvPr id="9" name="文本框 27"/>
          <p:cNvSpPr txBox="1"/>
          <p:nvPr/>
        </p:nvSpPr>
        <p:spPr>
          <a:xfrm>
            <a:off x="419897" y="2406911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分析：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1841500" y="1860550"/>
            <a:ext cx="1981200" cy="63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994150" y="1854200"/>
            <a:ext cx="1981200" cy="12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1149350" y="2432050"/>
          <a:ext cx="2074956" cy="349250"/>
        </p:xfrm>
        <a:graphic>
          <a:graphicData uri="http://schemas.openxmlformats.org/presentationml/2006/ole">
            <p:oleObj spid="_x0000_s61444" name="Equation" r:id="rId6" imgW="1282700" imgH="215900" progId="Equation.DSMT4">
              <p:embed/>
            </p:oleObj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3359149" y="2413000"/>
          <a:ext cx="2228851" cy="349624"/>
        </p:xfrm>
        <a:graphic>
          <a:graphicData uri="http://schemas.openxmlformats.org/presentationml/2006/ole">
            <p:oleObj spid="_x0000_s61448" name="Equation" r:id="rId7" imgW="1295400" imgH="203200" progId="Equation.DSMT4">
              <p:embed/>
            </p:oleObj>
          </a:graphicData>
        </a:graphic>
      </p:graphicFrame>
      <p:cxnSp>
        <p:nvCxnSpPr>
          <p:cNvPr id="22" name="直接箭头连接符 21"/>
          <p:cNvCxnSpPr/>
          <p:nvPr/>
        </p:nvCxnSpPr>
        <p:spPr>
          <a:xfrm rot="5400000">
            <a:off x="2359025" y="1933575"/>
            <a:ext cx="539750" cy="48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rot="5400000">
            <a:off x="4537075" y="1908175"/>
            <a:ext cx="539750" cy="482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50" name="Object 10"/>
          <p:cNvGraphicFramePr>
            <a:graphicFrameLocks noChangeAspect="1"/>
          </p:cNvGraphicFramePr>
          <p:nvPr/>
        </p:nvGraphicFramePr>
        <p:xfrm>
          <a:off x="1152525" y="2778125"/>
          <a:ext cx="8054975" cy="841375"/>
        </p:xfrm>
        <a:graphic>
          <a:graphicData uri="http://schemas.openxmlformats.org/presentationml/2006/ole">
            <p:oleObj spid="_x0000_s61450" name="Document" r:id="rId8" imgW="4980207" imgH="582508" progId="Word.Document.8">
              <p:embed/>
            </p:oleObj>
          </a:graphicData>
        </a:graphic>
      </p:graphicFrame>
      <p:sp>
        <p:nvSpPr>
          <p:cNvPr id="25" name="文本框 27"/>
          <p:cNvSpPr txBox="1"/>
          <p:nvPr/>
        </p:nvSpPr>
        <p:spPr>
          <a:xfrm>
            <a:off x="413547" y="2743461"/>
            <a:ext cx="10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解析：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61451" name="Object 11"/>
          <p:cNvGraphicFramePr>
            <a:graphicFrameLocks noChangeAspect="1"/>
          </p:cNvGraphicFramePr>
          <p:nvPr/>
        </p:nvGraphicFramePr>
        <p:xfrm>
          <a:off x="1135063" y="3381374"/>
          <a:ext cx="6246812" cy="765175"/>
        </p:xfrm>
        <a:graphic>
          <a:graphicData uri="http://schemas.openxmlformats.org/presentationml/2006/ole">
            <p:oleObj spid="_x0000_s61451" name="Document" r:id="rId9" imgW="3862368" imgH="480257" progId="Word.Document.8">
              <p:embed/>
            </p:oleObj>
          </a:graphicData>
        </a:graphic>
      </p:graphicFrame>
      <p:graphicFrame>
        <p:nvGraphicFramePr>
          <p:cNvPr id="61452" name="Object 12"/>
          <p:cNvGraphicFramePr>
            <a:graphicFrameLocks noChangeAspect="1"/>
          </p:cNvGraphicFramePr>
          <p:nvPr/>
        </p:nvGraphicFramePr>
        <p:xfrm>
          <a:off x="1109663" y="3873500"/>
          <a:ext cx="8040687" cy="879475"/>
        </p:xfrm>
        <a:graphic>
          <a:graphicData uri="http://schemas.openxmlformats.org/presentationml/2006/ole">
            <p:oleObj spid="_x0000_s61452" name="Document" r:id="rId10" imgW="4970847" imgH="582508" progId="Word.Document.8">
              <p:embed/>
            </p:oleObj>
          </a:graphicData>
        </a:graphic>
      </p:graphicFrame>
      <p:graphicFrame>
        <p:nvGraphicFramePr>
          <p:cNvPr id="61453" name="Object 13"/>
          <p:cNvGraphicFramePr>
            <a:graphicFrameLocks noChangeAspect="1"/>
          </p:cNvGraphicFramePr>
          <p:nvPr/>
        </p:nvGraphicFramePr>
        <p:xfrm>
          <a:off x="1103313" y="4583113"/>
          <a:ext cx="6100762" cy="536575"/>
        </p:xfrm>
        <a:graphic>
          <a:graphicData uri="http://schemas.openxmlformats.org/presentationml/2006/ole">
            <p:oleObj spid="_x0000_s61453" name="Document" r:id="rId11" imgW="3779922" imgH="33409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642938" y="636588"/>
          <a:ext cx="7893050" cy="1836737"/>
        </p:xfrm>
        <a:graphic>
          <a:graphicData uri="http://schemas.openxmlformats.org/presentationml/2006/ole">
            <p:oleObj spid="_x0000_s65538" name="Document" r:id="rId3" imgW="4813888" imgH="1185537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56382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4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11125" y="2325688"/>
          <a:ext cx="704850" cy="334962"/>
        </p:xfrm>
        <a:graphic>
          <a:graphicData uri="http://schemas.openxmlformats.org/presentationml/2006/ole">
            <p:oleObj spid="_x0000_s65539" name="Document" r:id="rId5" imgW="434912" imgH="205567" progId="Word.Document.8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ChangeAspect="1"/>
          </p:cNvGraphicFramePr>
          <p:nvPr/>
        </p:nvGraphicFramePr>
        <p:xfrm>
          <a:off x="1304925" y="2312988"/>
          <a:ext cx="5375275" cy="955675"/>
        </p:xfrm>
        <a:graphic>
          <a:graphicData uri="http://schemas.openxmlformats.org/presentationml/2006/ole">
            <p:oleObj spid="_x0000_s65540" name="Document" r:id="rId6" imgW="3328808" imgH="592221" progId="Word.Document.8">
              <p:embed/>
            </p:oleObj>
          </a:graphicData>
        </a:graphic>
      </p:graphicFrame>
      <p:sp>
        <p:nvSpPr>
          <p:cNvPr id="15" name="文本框 27"/>
          <p:cNvSpPr txBox="1"/>
          <p:nvPr/>
        </p:nvSpPr>
        <p:spPr>
          <a:xfrm>
            <a:off x="610397" y="2273561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分析：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16" name="文本框 27"/>
          <p:cNvSpPr txBox="1"/>
          <p:nvPr/>
        </p:nvSpPr>
        <p:spPr>
          <a:xfrm>
            <a:off x="604047" y="3232411"/>
            <a:ext cx="10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解析：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/>
        </p:nvGraphicFramePr>
        <p:xfrm>
          <a:off x="1316038" y="3117850"/>
          <a:ext cx="4781550" cy="774700"/>
        </p:xfrm>
        <a:graphic>
          <a:graphicData uri="http://schemas.openxmlformats.org/presentationml/2006/ole">
            <p:oleObj spid="_x0000_s65541" name="Document" r:id="rId7" imgW="2956181" imgH="480257" progId="Word.Document.8">
              <p:embed/>
            </p:oleObj>
          </a:graphicData>
        </a:graphic>
      </p:graphicFrame>
      <p:graphicFrame>
        <p:nvGraphicFramePr>
          <p:cNvPr id="65542" name="Object 6"/>
          <p:cNvGraphicFramePr>
            <a:graphicFrameLocks noChangeAspect="1"/>
          </p:cNvGraphicFramePr>
          <p:nvPr/>
        </p:nvGraphicFramePr>
        <p:xfrm>
          <a:off x="1284288" y="3641725"/>
          <a:ext cx="4941887" cy="1571625"/>
        </p:xfrm>
        <a:graphic>
          <a:graphicData uri="http://schemas.openxmlformats.org/presentationml/2006/ole">
            <p:oleObj spid="_x0000_s65542" name="Document" r:id="rId8" imgW="3054468" imgH="971675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5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小结提升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932" y="782476"/>
            <a:ext cx="77834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、通过这节课的学习，我们要培养问题转化的能力，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能对题目中的条件进行合理的转化与变形；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、在解决数列的问题过程中，要灵活应用它们的定义、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性质、公式进行解题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.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5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学习建议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8932" y="782476"/>
            <a:ext cx="69548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、掌握等差（等比）数列的判断方法；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、能用函数的观点理解数列：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数列是定义在自然数集或其有限子集上的函数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.</a:t>
            </a: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数列问题本质上就是函数问题；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endParaRPr lang="zh-CN" altLang="en-US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、掌握方程思想：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在分析和解决有关数列的综合问题时，</a:t>
            </a:r>
            <a:endParaRPr lang="en-US" altLang="zh-CN" sz="24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lvl="0" fontAlgn="ctr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要注意运用数学思想方法</a:t>
            </a: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宋体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8932" y="782476"/>
            <a:ext cx="861461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重点：</a:t>
            </a:r>
            <a:endParaRPr lang="en-US" altLang="zh-CN" sz="2400" b="1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、熟练掌握等差（等比）数列的相关概念、基本公式和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   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基本性质，并能灵活运用定义、公式、性质解决相关问题；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、能利用方程思想解决等差（等比）数列的综合问题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24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难点：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能用函数的观点理解数列的问题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itchFamily="2" charset="-122"/>
                <a:ea typeface="宋体" pitchFamily="2" charset="-122"/>
                <a:cs typeface="Times New Roman" pitchFamily="18" charset="0"/>
              </a:rPr>
              <a:t>.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宋体" pitchFamily="2" charset="-122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学习目标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584200"/>
            <a:ext cx="370205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预备知识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790572" y="2442210"/>
            <a:ext cx="1251588" cy="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223132" y="2579370"/>
            <a:ext cx="1251588" cy="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90572" y="3714750"/>
            <a:ext cx="1251588" cy="2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25" y="561974"/>
            <a:ext cx="4735526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5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795338" y="642938"/>
          <a:ext cx="6380162" cy="1514475"/>
        </p:xfrm>
        <a:graphic>
          <a:graphicData uri="http://schemas.openxmlformats.org/presentationml/2006/ole">
            <p:oleObj spid="_x0000_s27651" name="Document" r:id="rId4" imgW="3871369" imgH="919833" progId="Word.Document.8">
              <p:embed/>
            </p:oleObj>
          </a:graphicData>
        </a:graphic>
      </p:graphicFrame>
      <p:sp>
        <p:nvSpPr>
          <p:cNvPr id="8" name="文本框 27"/>
          <p:cNvSpPr txBox="1"/>
          <p:nvPr/>
        </p:nvSpPr>
        <p:spPr>
          <a:xfrm>
            <a:off x="114304" y="582872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36194" y="824707"/>
            <a:ext cx="2428875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0" name="文本框 27"/>
          <p:cNvSpPr txBox="1"/>
          <p:nvPr/>
        </p:nvSpPr>
        <p:spPr>
          <a:xfrm>
            <a:off x="102397" y="2051311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分析：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952625" y="2047875"/>
          <a:ext cx="1928813" cy="385763"/>
        </p:xfrm>
        <a:graphic>
          <a:graphicData uri="http://schemas.openxmlformats.org/presentationml/2006/ole">
            <p:oleObj spid="_x0000_s27656" name="Equation" r:id="rId5" imgW="1269720" imgH="253800" progId="Equation.DSMT4">
              <p:embed/>
            </p:oleObj>
          </a:graphicData>
        </a:graphic>
      </p:graphicFrame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58" name="Object 10"/>
          <p:cNvGraphicFramePr>
            <a:graphicFrameLocks noChangeAspect="1"/>
          </p:cNvGraphicFramePr>
          <p:nvPr/>
        </p:nvGraphicFramePr>
        <p:xfrm>
          <a:off x="4395788" y="1955800"/>
          <a:ext cx="1922462" cy="577850"/>
        </p:xfrm>
        <a:graphic>
          <a:graphicData uri="http://schemas.openxmlformats.org/presentationml/2006/ole">
            <p:oleObj spid="_x0000_s27658" name="Equation" r:id="rId6" imgW="1180800" imgH="355320" progId="Equation.DSMT4">
              <p:embed/>
            </p:oleObj>
          </a:graphicData>
        </a:graphic>
      </p:graphicFrame>
      <p:sp>
        <p:nvSpPr>
          <p:cNvPr id="19" name="右箭头 18"/>
          <p:cNvSpPr/>
          <p:nvPr/>
        </p:nvSpPr>
        <p:spPr>
          <a:xfrm>
            <a:off x="4000520" y="2172695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27"/>
          <p:cNvSpPr txBox="1"/>
          <p:nvPr/>
        </p:nvSpPr>
        <p:spPr>
          <a:xfrm>
            <a:off x="862021" y="2046549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1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、转化</a:t>
            </a:r>
            <a:endParaRPr lang="zh-CN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864402" y="2455331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、性质</a:t>
            </a:r>
            <a:endParaRPr lang="zh-CN" b="1" dirty="0" smtClean="0">
              <a:solidFill>
                <a:schemeClr val="tx1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27665" name="Object 17"/>
          <p:cNvGraphicFramePr>
            <a:graphicFrameLocks noChangeAspect="1"/>
          </p:cNvGraphicFramePr>
          <p:nvPr/>
        </p:nvGraphicFramePr>
        <p:xfrm>
          <a:off x="1940719" y="2482851"/>
          <a:ext cx="1878013" cy="349250"/>
        </p:xfrm>
        <a:graphic>
          <a:graphicData uri="http://schemas.openxmlformats.org/presentationml/2006/ole">
            <p:oleObj spid="_x0000_s27665" name="Document" r:id="rId7" imgW="1144525" imgH="203047" progId="Word.Document.8">
              <p:embed/>
            </p:oleObj>
          </a:graphicData>
        </a:graphic>
      </p:graphicFrame>
      <p:sp>
        <p:nvSpPr>
          <p:cNvPr id="28" name="右箭头 27"/>
          <p:cNvSpPr/>
          <p:nvPr/>
        </p:nvSpPr>
        <p:spPr>
          <a:xfrm>
            <a:off x="3995760" y="2574332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666" name="Object 18"/>
          <p:cNvGraphicFramePr>
            <a:graphicFrameLocks noChangeAspect="1"/>
          </p:cNvGraphicFramePr>
          <p:nvPr/>
        </p:nvGraphicFramePr>
        <p:xfrm>
          <a:off x="4436268" y="2454273"/>
          <a:ext cx="742951" cy="403316"/>
        </p:xfrm>
        <a:graphic>
          <a:graphicData uri="http://schemas.openxmlformats.org/presentationml/2006/ole">
            <p:oleObj spid="_x0000_s27666" name="Equation" r:id="rId8" imgW="444307" imgH="241195" progId="Equation.DSMT4">
              <p:embed/>
            </p:oleObj>
          </a:graphicData>
        </a:graphic>
      </p:graphicFrame>
      <p:sp>
        <p:nvSpPr>
          <p:cNvPr id="22" name="文本框 27"/>
          <p:cNvSpPr txBox="1"/>
          <p:nvPr/>
        </p:nvSpPr>
        <p:spPr>
          <a:xfrm>
            <a:off x="121447" y="2908561"/>
            <a:ext cx="93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27668" name="Object 20"/>
          <p:cNvGraphicFramePr>
            <a:graphicFrameLocks noChangeAspect="1"/>
          </p:cNvGraphicFramePr>
          <p:nvPr/>
        </p:nvGraphicFramePr>
        <p:xfrm>
          <a:off x="908050" y="2819400"/>
          <a:ext cx="5911850" cy="2198688"/>
        </p:xfrm>
        <a:graphic>
          <a:graphicData uri="http://schemas.openxmlformats.org/presentationml/2006/ole">
            <p:oleObj spid="_x0000_s27668" name="Document" r:id="rId9" imgW="3612870" imgH="1346088" progId="Word.Document.8">
              <p:embed/>
            </p:oleObj>
          </a:graphicData>
        </a:graphic>
      </p:graphicFrame>
      <p:cxnSp>
        <p:nvCxnSpPr>
          <p:cNvPr id="23" name="直接连接符 22"/>
          <p:cNvCxnSpPr/>
          <p:nvPr/>
        </p:nvCxnSpPr>
        <p:spPr>
          <a:xfrm flipV="1">
            <a:off x="2162172" y="4019550"/>
            <a:ext cx="4346578" cy="6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7"/>
          <p:cNvSpPr txBox="1"/>
          <p:nvPr/>
        </p:nvSpPr>
        <p:spPr>
          <a:xfrm>
            <a:off x="6795297" y="3518161"/>
            <a:ext cx="9326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先判定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30" name="右箭头 29"/>
          <p:cNvSpPr/>
          <p:nvPr/>
        </p:nvSpPr>
        <p:spPr>
          <a:xfrm rot="5400000">
            <a:off x="7107260" y="4028482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27"/>
          <p:cNvSpPr txBox="1"/>
          <p:nvPr/>
        </p:nvSpPr>
        <p:spPr>
          <a:xfrm>
            <a:off x="6827047" y="4324611"/>
            <a:ext cx="9326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再性质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9" grpId="0" animBg="1"/>
      <p:bldP spid="20" grpId="0"/>
      <p:bldP spid="21" grpId="0"/>
      <p:bldP spid="28" grpId="0" animBg="1"/>
      <p:bldP spid="22" grpId="0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27"/>
          <p:cNvSpPr txBox="1"/>
          <p:nvPr/>
        </p:nvSpPr>
        <p:spPr>
          <a:xfrm>
            <a:off x="-6346" y="582872"/>
            <a:ext cx="1017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变式：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6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846138" y="623888"/>
          <a:ext cx="5256212" cy="941387"/>
        </p:xfrm>
        <a:graphic>
          <a:graphicData uri="http://schemas.openxmlformats.org/presentationml/2006/ole">
            <p:oleObj spid="_x0000_s54274" name="Document" r:id="rId4" imgW="3213240" imgH="579261" progId="Word.Document.8">
              <p:embed/>
            </p:oleObj>
          </a:graphicData>
        </a:graphic>
      </p:graphicFrame>
      <p:sp>
        <p:nvSpPr>
          <p:cNvPr id="8" name="文本框 27"/>
          <p:cNvSpPr txBox="1"/>
          <p:nvPr/>
        </p:nvSpPr>
        <p:spPr>
          <a:xfrm>
            <a:off x="51597" y="1441711"/>
            <a:ext cx="258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解法一：利用等比中项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9" name="文本框 27"/>
          <p:cNvSpPr txBox="1"/>
          <p:nvPr/>
        </p:nvSpPr>
        <p:spPr>
          <a:xfrm>
            <a:off x="19847" y="3143511"/>
            <a:ext cx="136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突破方法：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12" name="文本框 27"/>
          <p:cNvSpPr txBox="1"/>
          <p:nvPr/>
        </p:nvSpPr>
        <p:spPr>
          <a:xfrm>
            <a:off x="4744247" y="1429011"/>
            <a:ext cx="350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解法二：（通性通法）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建立数列中基本量的基本关系式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068388" y="1814513"/>
          <a:ext cx="3756025" cy="1027112"/>
        </p:xfrm>
        <a:graphic>
          <a:graphicData uri="http://schemas.openxmlformats.org/presentationml/2006/ole">
            <p:oleObj spid="_x0000_s54275" name="Document" r:id="rId5" imgW="2294451" imgH="630383" progId="Word.Document.8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1214438" y="3221038"/>
          <a:ext cx="2827337" cy="628650"/>
        </p:xfrm>
        <a:graphic>
          <a:graphicData uri="http://schemas.openxmlformats.org/presentationml/2006/ole">
            <p:oleObj spid="_x0000_s54276" name="Document" r:id="rId6" imgW="1725249" imgH="383414" progId="Word.Document.8">
              <p:embed/>
            </p:oleObj>
          </a:graphicData>
        </a:graphic>
      </p:graphicFrame>
      <p:graphicFrame>
        <p:nvGraphicFramePr>
          <p:cNvPr id="54277" name="Object 5"/>
          <p:cNvGraphicFramePr>
            <a:graphicFrameLocks noChangeAspect="1"/>
          </p:cNvGraphicFramePr>
          <p:nvPr/>
        </p:nvGraphicFramePr>
        <p:xfrm>
          <a:off x="4851400" y="2001838"/>
          <a:ext cx="3476625" cy="1025525"/>
        </p:xfrm>
        <a:graphic>
          <a:graphicData uri="http://schemas.openxmlformats.org/presentationml/2006/ole">
            <p:oleObj spid="_x0000_s54277" name="Document" r:id="rId7" imgW="2117138" imgH="631264" progId="Word.Document.8">
              <p:embed/>
            </p:oleObj>
          </a:graphicData>
        </a:graphic>
      </p:graphicFrame>
      <p:cxnSp>
        <p:nvCxnSpPr>
          <p:cNvPr id="18" name="直接连接符 17"/>
          <p:cNvCxnSpPr/>
          <p:nvPr/>
        </p:nvCxnSpPr>
        <p:spPr>
          <a:xfrm flipV="1">
            <a:off x="1289047" y="2543175"/>
            <a:ext cx="1711328" cy="95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642938" y="655638"/>
          <a:ext cx="6630987" cy="1366837"/>
        </p:xfrm>
        <a:graphic>
          <a:graphicData uri="http://schemas.openxmlformats.org/presentationml/2006/ole">
            <p:oleObj spid="_x0000_s55298" name="Document" r:id="rId3" imgW="4027620" imgH="833430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58287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1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8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9" name="文本框 27"/>
          <p:cNvSpPr txBox="1"/>
          <p:nvPr/>
        </p:nvSpPr>
        <p:spPr>
          <a:xfrm>
            <a:off x="127797" y="2006861"/>
            <a:ext cx="4279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解：建立数列中基本量的基本关系式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677863" y="2303463"/>
          <a:ext cx="4691062" cy="704850"/>
        </p:xfrm>
        <a:graphic>
          <a:graphicData uri="http://schemas.openxmlformats.org/presentationml/2006/ole">
            <p:oleObj spid="_x0000_s55299" name="Document" r:id="rId5" imgW="2864734" imgH="431656" progId="Word.Document.8">
              <p:embed/>
            </p:oleObj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704850" y="2903538"/>
          <a:ext cx="3497263" cy="655637"/>
        </p:xfrm>
        <a:graphic>
          <a:graphicData uri="http://schemas.openxmlformats.org/presentationml/2006/ole">
            <p:oleObj spid="_x0000_s55300" name="Document" r:id="rId6" imgW="2080595" imgH="393854" progId="Word.Document.8">
              <p:embed/>
            </p:oleObj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698500" y="3497263"/>
          <a:ext cx="5842000" cy="746125"/>
        </p:xfrm>
        <a:graphic>
          <a:graphicData uri="http://schemas.openxmlformats.org/presentationml/2006/ole">
            <p:oleObj spid="_x0000_s55301" name="Document" r:id="rId7" imgW="3440057" imgH="442816" progId="Word.Document.8">
              <p:embed/>
            </p:oleObj>
          </a:graphicData>
        </a:graphic>
      </p:graphicFrame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704850" y="4146550"/>
          <a:ext cx="2108200" cy="774700"/>
        </p:xfrm>
        <a:graphic>
          <a:graphicData uri="http://schemas.openxmlformats.org/presentationml/2006/ole">
            <p:oleObj spid="_x0000_s55302" name="Document" r:id="rId8" imgW="1271975" imgH="470537" progId="Word.Document.8">
              <p:embed/>
            </p:oleObj>
          </a:graphicData>
        </a:graphic>
      </p:graphicFrame>
      <p:graphicFrame>
        <p:nvGraphicFramePr>
          <p:cNvPr id="55303" name="Object 7"/>
          <p:cNvGraphicFramePr>
            <a:graphicFrameLocks noChangeAspect="1"/>
          </p:cNvGraphicFramePr>
          <p:nvPr/>
        </p:nvGraphicFramePr>
        <p:xfrm>
          <a:off x="2736850" y="4260850"/>
          <a:ext cx="6211888" cy="657225"/>
        </p:xfrm>
        <a:graphic>
          <a:graphicData uri="http://schemas.openxmlformats.org/presentationml/2006/ole">
            <p:oleObj spid="_x0000_s55303" name="Document" r:id="rId9" imgW="3721238" imgH="393854" progId="Word.Document.8">
              <p:embed/>
            </p:oleObj>
          </a:graphicData>
        </a:graphic>
      </p:graphicFrame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5305" name="Object 9" descr="沃圣高考名师团队(客服QQ:1185941688，微信:sxmxms369)，主要推出高考预测押题密卷，高考仿真模拟，历年高考真题独家解析，高考真题专项分类，高中课外辅导讲义系列"/>
          <p:cNvGraphicFramePr>
            <a:graphicFrameLocks noChangeAspect="1"/>
          </p:cNvGraphicFramePr>
          <p:nvPr/>
        </p:nvGraphicFramePr>
        <p:xfrm>
          <a:off x="3502025" y="1409700"/>
          <a:ext cx="727075" cy="558800"/>
        </p:xfrm>
        <a:graphic>
          <a:graphicData uri="http://schemas.openxmlformats.org/presentationml/2006/ole">
            <p:oleObj spid="_x0000_s55305" name="Equation" r:id="rId10" imgW="507960" imgH="393480" progId="Equation.DSMT4">
              <p:embed/>
            </p:oleObj>
          </a:graphicData>
        </a:graphic>
      </p:graphicFrame>
      <p:graphicFrame>
        <p:nvGraphicFramePr>
          <p:cNvPr id="55307" name="Object 11" descr="沃圣高考名师团队(客服QQ:1185941688，微信:sxmxms369)，主要推出高考预测押题密卷，高考仿真模拟，历年高考真题独家解析，高考真题专项分类，高中课外辅导讲义系列"/>
          <p:cNvGraphicFramePr>
            <a:graphicFrameLocks noChangeAspect="1"/>
          </p:cNvGraphicFramePr>
          <p:nvPr/>
        </p:nvGraphicFramePr>
        <p:xfrm>
          <a:off x="6500813" y="1120775"/>
          <a:ext cx="290512" cy="234950"/>
        </p:xfrm>
        <a:graphic>
          <a:graphicData uri="http://schemas.openxmlformats.org/presentationml/2006/ole">
            <p:oleObj spid="_x0000_s55307" name="Equation" r:id="rId11" imgW="203040" imgH="164880" progId="Equation.DSMT4">
              <p:embed/>
            </p:oleObj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1189034" y="2035969"/>
            <a:ext cx="1839916" cy="2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2600325" y="1521620"/>
            <a:ext cx="492920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6" name="文本框 27"/>
          <p:cNvSpPr txBox="1"/>
          <p:nvPr/>
        </p:nvSpPr>
        <p:spPr>
          <a:xfrm>
            <a:off x="6092035" y="1986222"/>
            <a:ext cx="136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突破方法：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27" name="Object 4"/>
          <p:cNvGraphicFramePr>
            <a:graphicFrameLocks noChangeAspect="1"/>
          </p:cNvGraphicFramePr>
          <p:nvPr/>
        </p:nvGraphicFramePr>
        <p:xfrm>
          <a:off x="6199188" y="2402681"/>
          <a:ext cx="2205038" cy="314325"/>
        </p:xfrm>
        <a:graphic>
          <a:graphicData uri="http://schemas.openxmlformats.org/presentationml/2006/ole">
            <p:oleObj spid="_x0000_s55308" name="Document" r:id="rId12" imgW="1338220" imgH="194407" progId="Word.Document.8">
              <p:embed/>
            </p:oleObj>
          </a:graphicData>
        </a:graphic>
      </p:graphicFrame>
      <p:sp>
        <p:nvSpPr>
          <p:cNvPr id="19" name="线形标注 1 18"/>
          <p:cNvSpPr/>
          <p:nvPr/>
        </p:nvSpPr>
        <p:spPr>
          <a:xfrm>
            <a:off x="4222750" y="1993900"/>
            <a:ext cx="1327150" cy="412750"/>
          </a:xfrm>
          <a:prstGeom prst="borderCallout1">
            <a:avLst>
              <a:gd name="adj1" fmla="val 51058"/>
              <a:gd name="adj2" fmla="val -5284"/>
              <a:gd name="adj3" fmla="val 10289"/>
              <a:gd name="adj4" fmla="val -92230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5309" name="Object 13"/>
          <p:cNvGraphicFramePr>
            <a:graphicFrameLocks noChangeAspect="1"/>
          </p:cNvGraphicFramePr>
          <p:nvPr/>
        </p:nvGraphicFramePr>
        <p:xfrm>
          <a:off x="4291013" y="1989138"/>
          <a:ext cx="1360487" cy="468312"/>
        </p:xfrm>
        <a:graphic>
          <a:graphicData uri="http://schemas.openxmlformats.org/presentationml/2006/ole">
            <p:oleObj spid="_x0000_s55309" name="Document" r:id="rId13" imgW="831302" imgH="28945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5" grpId="0" animBg="1"/>
      <p:bldP spid="26" grpId="0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820738" y="655638"/>
          <a:ext cx="7350125" cy="1214437"/>
        </p:xfrm>
        <a:graphic>
          <a:graphicData uri="http://schemas.openxmlformats.org/presentationml/2006/ole">
            <p:oleObj spid="_x0000_s60418" name="Document" r:id="rId3" imgW="4484855" imgH="741267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62097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2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8" name="文本框 27"/>
          <p:cNvSpPr txBox="1"/>
          <p:nvPr/>
        </p:nvSpPr>
        <p:spPr>
          <a:xfrm>
            <a:off x="115097" y="1860811"/>
            <a:ext cx="104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解析：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850900" y="1898650"/>
          <a:ext cx="5786438" cy="1787525"/>
        </p:xfrm>
        <a:graphic>
          <a:graphicData uri="http://schemas.openxmlformats.org/presentationml/2006/ole">
            <p:oleObj spid="_x0000_s60419" name="Document" r:id="rId5" imgW="3528263" imgH="1092279" progId="Word.Document.8">
              <p:embed/>
            </p:oleObj>
          </a:graphicData>
        </a:graphic>
      </p:graphicFrame>
      <p:sp>
        <p:nvSpPr>
          <p:cNvPr id="12" name="椭圆 11"/>
          <p:cNvSpPr/>
          <p:nvPr/>
        </p:nvSpPr>
        <p:spPr>
          <a:xfrm>
            <a:off x="4100513" y="1800225"/>
            <a:ext cx="1564481" cy="5286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054890" y="2990038"/>
            <a:ext cx="4581529" cy="24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4038602" y="850105"/>
            <a:ext cx="962024" cy="435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224463" y="831058"/>
            <a:ext cx="1905000" cy="476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4" name="文本框 27"/>
          <p:cNvSpPr txBox="1"/>
          <p:nvPr/>
        </p:nvSpPr>
        <p:spPr>
          <a:xfrm>
            <a:off x="4181484" y="85195"/>
            <a:ext cx="669128" cy="379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条件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25" name="文本框 27"/>
          <p:cNvSpPr txBox="1"/>
          <p:nvPr/>
        </p:nvSpPr>
        <p:spPr>
          <a:xfrm>
            <a:off x="5812640" y="80432"/>
            <a:ext cx="669128" cy="3791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结论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26" name="右箭头 25"/>
          <p:cNvSpPr/>
          <p:nvPr/>
        </p:nvSpPr>
        <p:spPr>
          <a:xfrm rot="5400000">
            <a:off x="4362563" y="597807"/>
            <a:ext cx="290309" cy="99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右箭头 26"/>
          <p:cNvSpPr/>
          <p:nvPr/>
        </p:nvSpPr>
        <p:spPr>
          <a:xfrm rot="5400000">
            <a:off x="6015153" y="600188"/>
            <a:ext cx="290309" cy="999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642938" y="655638"/>
          <a:ext cx="4718050" cy="1333500"/>
        </p:xfrm>
        <a:graphic>
          <a:graphicData uri="http://schemas.openxmlformats.org/presentationml/2006/ole">
            <p:oleObj spid="_x0000_s57346" name="Document" r:id="rId3" imgW="2881295" imgH="814349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58287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7349" name="Object 5"/>
          <p:cNvGraphicFramePr>
            <a:graphicFrameLocks noChangeAspect="1"/>
          </p:cNvGraphicFramePr>
          <p:nvPr/>
        </p:nvGraphicFramePr>
        <p:xfrm>
          <a:off x="0" y="2017713"/>
          <a:ext cx="762000" cy="300037"/>
        </p:xfrm>
        <a:graphic>
          <a:graphicData uri="http://schemas.openxmlformats.org/presentationml/2006/ole">
            <p:oleObj spid="_x0000_s57349" name="Document" r:id="rId5" imgW="466595" imgH="182887" progId="Word.Document.8">
              <p:embed/>
            </p:oleObj>
          </a:graphicData>
        </a:graphic>
      </p:graphicFrame>
      <p:sp>
        <p:nvSpPr>
          <p:cNvPr id="12" name="文本框 27"/>
          <p:cNvSpPr txBox="1"/>
          <p:nvPr/>
        </p:nvSpPr>
        <p:spPr>
          <a:xfrm>
            <a:off x="572297" y="1949711"/>
            <a:ext cx="3504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解法一：（通性通法）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建立数列中基本量的基本关系式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658813" y="2603500"/>
          <a:ext cx="2673350" cy="1682750"/>
        </p:xfrm>
        <a:graphic>
          <a:graphicData uri="http://schemas.openxmlformats.org/presentationml/2006/ole">
            <p:oleObj spid="_x0000_s57350" name="Document" r:id="rId6" imgW="1633442" imgH="1028917" progId="Word.Document.8">
              <p:embed/>
            </p:oleObj>
          </a:graphicData>
        </a:graphic>
      </p:graphicFrame>
      <p:sp>
        <p:nvSpPr>
          <p:cNvPr id="14" name="文本框 27"/>
          <p:cNvSpPr txBox="1"/>
          <p:nvPr/>
        </p:nvSpPr>
        <p:spPr>
          <a:xfrm>
            <a:off x="4172747" y="1949711"/>
            <a:ext cx="1878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解法二：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利用等差中项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7351" name="Object 7"/>
          <p:cNvGraphicFramePr>
            <a:graphicFrameLocks noChangeAspect="1"/>
          </p:cNvGraphicFramePr>
          <p:nvPr/>
        </p:nvGraphicFramePr>
        <p:xfrm>
          <a:off x="4251325" y="2609850"/>
          <a:ext cx="3427413" cy="1682750"/>
        </p:xfrm>
        <a:graphic>
          <a:graphicData uri="http://schemas.openxmlformats.org/presentationml/2006/ole">
            <p:oleObj spid="_x0000_s57351" name="Document" r:id="rId7" imgW="2083755" imgH="1055591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0344134"/>
              </p:ext>
            </p:extLst>
          </p:nvPr>
        </p:nvGraphicFramePr>
        <p:xfrm>
          <a:off x="642938" y="655638"/>
          <a:ext cx="4718050" cy="1333500"/>
        </p:xfrm>
        <a:graphic>
          <a:graphicData uri="http://schemas.openxmlformats.org/presentationml/2006/ole">
            <p:oleObj spid="_x0000_s58370" name="Document" r:id="rId3" imgW="2881295" imgH="814349" progId="Word.Document.8">
              <p:embed/>
            </p:oleObj>
          </a:graphicData>
        </a:graphic>
      </p:graphicFrame>
      <p:sp>
        <p:nvSpPr>
          <p:cNvPr id="5" name="文本框 27"/>
          <p:cNvSpPr txBox="1"/>
          <p:nvPr/>
        </p:nvSpPr>
        <p:spPr>
          <a:xfrm>
            <a:off x="114304" y="582872"/>
            <a:ext cx="89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例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3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63" y="0"/>
            <a:ext cx="2358189" cy="650692"/>
          </a:xfrm>
          <a:prstGeom prst="rect">
            <a:avLst/>
          </a:prstGeom>
        </p:spPr>
      </p:pic>
      <p:sp>
        <p:nvSpPr>
          <p:cNvPr id="7" name="文本框 27"/>
          <p:cNvSpPr txBox="1"/>
          <p:nvPr/>
        </p:nvSpPr>
        <p:spPr>
          <a:xfrm>
            <a:off x="1130264" y="62965"/>
            <a:ext cx="1757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典型例题</a:t>
            </a:r>
            <a:endParaRPr lang="zh-CN" sz="2400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11125" y="2103439"/>
          <a:ext cx="704850" cy="334963"/>
        </p:xfrm>
        <a:graphic>
          <a:graphicData uri="http://schemas.openxmlformats.org/presentationml/2006/ole">
            <p:oleObj spid="_x0000_s58372" name="Document" r:id="rId5" imgW="434912" imgH="205567" progId="Word.Document.8">
              <p:embed/>
            </p:oleObj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635000" y="2359025"/>
          <a:ext cx="4208463" cy="1423988"/>
        </p:xfrm>
        <a:graphic>
          <a:graphicData uri="http://schemas.openxmlformats.org/presentationml/2006/ole">
            <p:oleObj spid="_x0000_s58373" name="Document" r:id="rId6" imgW="2589673" imgH="876271" progId="Word.Document.8">
              <p:embed/>
            </p:oleObj>
          </a:graphicData>
        </a:graphic>
      </p:graphicFrame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文本框 27"/>
          <p:cNvSpPr txBox="1"/>
          <p:nvPr/>
        </p:nvSpPr>
        <p:spPr>
          <a:xfrm>
            <a:off x="3810797" y="2162439"/>
            <a:ext cx="9326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先判定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16" name="右箭头 15"/>
          <p:cNvSpPr/>
          <p:nvPr/>
        </p:nvSpPr>
        <p:spPr>
          <a:xfrm rot="5400000">
            <a:off x="4122760" y="2672760"/>
            <a:ext cx="357190" cy="14287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7"/>
          <p:cNvSpPr txBox="1"/>
          <p:nvPr/>
        </p:nvSpPr>
        <p:spPr>
          <a:xfrm>
            <a:off x="3842547" y="2968889"/>
            <a:ext cx="93265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再性质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18" name="文本框 27"/>
          <p:cNvSpPr txBox="1"/>
          <p:nvPr/>
        </p:nvSpPr>
        <p:spPr>
          <a:xfrm>
            <a:off x="190500" y="4402399"/>
            <a:ext cx="1364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突破方法：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1430338" y="4452938"/>
          <a:ext cx="2436812" cy="314325"/>
        </p:xfrm>
        <a:graphic>
          <a:graphicData uri="http://schemas.openxmlformats.org/presentationml/2006/ole">
            <p:oleObj spid="_x0000_s58377" name="Document" r:id="rId7" imgW="1486551" imgH="191527" progId="Word.Document.8">
              <p:embed/>
            </p:oleObj>
          </a:graphicData>
        </a:graphic>
      </p:graphicFrame>
      <p:cxnSp>
        <p:nvCxnSpPr>
          <p:cNvPr id="20" name="直接连接符 19"/>
          <p:cNvCxnSpPr/>
          <p:nvPr/>
        </p:nvCxnSpPr>
        <p:spPr>
          <a:xfrm flipV="1">
            <a:off x="1474784" y="2000250"/>
            <a:ext cx="1611316" cy="23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771774" y="1607342"/>
            <a:ext cx="364331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2" name="文本框 27"/>
          <p:cNvSpPr txBox="1"/>
          <p:nvPr/>
        </p:nvSpPr>
        <p:spPr>
          <a:xfrm>
            <a:off x="572297" y="2044961"/>
            <a:ext cx="3504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解法一：先化简</a:t>
            </a:r>
            <a:r>
              <a:rPr lang="en-US" altLang="zh-CN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,</a:t>
            </a:r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再运算</a:t>
            </a:r>
            <a:endParaRPr 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23" name="文本框 27"/>
          <p:cNvSpPr txBox="1"/>
          <p:nvPr/>
        </p:nvSpPr>
        <p:spPr>
          <a:xfrm>
            <a:off x="4814097" y="2057661"/>
            <a:ext cx="2310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华文行楷" panose="02010800040101010101" charset="-122"/>
              </a:rPr>
              <a:t>解法二：直接运算</a:t>
            </a:r>
            <a:endParaRPr lang="en-US" altLang="zh-CN" b="1" dirty="0" smtClean="0">
              <a:solidFill>
                <a:srgbClr val="0000FF"/>
              </a:solidFill>
              <a:latin typeface="黑体" pitchFamily="49" charset="-122"/>
              <a:ea typeface="黑体" pitchFamily="49" charset="-122"/>
              <a:cs typeface="华文行楷" panose="02010800040101010101" charset="-122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634999" y="3638550"/>
          <a:ext cx="4245187" cy="692150"/>
        </p:xfrm>
        <a:graphic>
          <a:graphicData uri="http://schemas.openxmlformats.org/presentationml/2006/ole">
            <p:oleObj spid="_x0000_s58378" name="Equation" r:id="rId8" imgW="2336760" imgH="380880" progId="Equation.DSMT4">
              <p:embed/>
            </p:oleObj>
          </a:graphicData>
        </a:graphic>
      </p:graphicFrame>
      <p:graphicFrame>
        <p:nvGraphicFramePr>
          <p:cNvPr id="58380" name="Object 12"/>
          <p:cNvGraphicFramePr>
            <a:graphicFrameLocks noChangeAspect="1"/>
          </p:cNvGraphicFramePr>
          <p:nvPr/>
        </p:nvGraphicFramePr>
        <p:xfrm>
          <a:off x="4895850" y="2359025"/>
          <a:ext cx="4152900" cy="1501775"/>
        </p:xfrm>
        <a:graphic>
          <a:graphicData uri="http://schemas.openxmlformats.org/presentationml/2006/ole">
            <p:oleObj spid="_x0000_s58380" name="Document" r:id="rId9" imgW="2591113" imgH="936754" progId="Word.Document.8">
              <p:embed/>
            </p:oleObj>
          </a:graphicData>
        </a:graphic>
      </p:graphicFrame>
      <p:sp>
        <p:nvSpPr>
          <p:cNvPr id="24" name="线形标注 1 23"/>
          <p:cNvSpPr/>
          <p:nvPr/>
        </p:nvSpPr>
        <p:spPr>
          <a:xfrm>
            <a:off x="3803650" y="1473200"/>
            <a:ext cx="1327150" cy="412750"/>
          </a:xfrm>
          <a:prstGeom prst="borderCallout1">
            <a:avLst>
              <a:gd name="adj1" fmla="val 51058"/>
              <a:gd name="adj2" fmla="val -5284"/>
              <a:gd name="adj3" fmla="val 127212"/>
              <a:gd name="adj4" fmla="val -54909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5" name="Object 13"/>
          <p:cNvGraphicFramePr>
            <a:graphicFrameLocks noChangeAspect="1"/>
          </p:cNvGraphicFramePr>
          <p:nvPr/>
        </p:nvGraphicFramePr>
        <p:xfrm>
          <a:off x="3871913" y="1468438"/>
          <a:ext cx="1360487" cy="468312"/>
        </p:xfrm>
        <a:graphic>
          <a:graphicData uri="http://schemas.openxmlformats.org/presentationml/2006/ole">
            <p:oleObj spid="_x0000_s58381" name="Document" r:id="rId10" imgW="837782" imgH="28909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subSp spid="_x0000_s5837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8372">
                                            <p:subSp spid="_x0000_s5837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>
                                            <p:subSp spid="_x0000_s5837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8373">
                                            <p:subSp spid="_x0000_s5837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subSp spid="_x0000_s58377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9">
                                            <p:subSp spid="_x0000_s58377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8" grpId="0" autoUpdateAnimBg="0"/>
      <p:bldP spid="21" grpId="0" animBg="1" autoUpdateAnimBg="0"/>
      <p:bldP spid="22" grpId="0" autoUpdateAnimBg="0"/>
      <p:bldP spid="23" grpId="0" autoUpdateAnimBg="0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380</Words>
  <Application>Microsoft Office PowerPoint</Application>
  <PresentationFormat>全屏显示(16:9)</PresentationFormat>
  <Paragraphs>76</Paragraphs>
  <Slides>14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1_Office 主题​​</vt:lpstr>
      <vt:lpstr>Document</vt:lpstr>
      <vt:lpstr>Equation</vt:lpstr>
      <vt:lpstr>Microsoft Office Word 97 - 2003 文档</vt:lpstr>
      <vt:lpstr>等差（等比）数列 及其性质的综合问题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apple</cp:lastModifiedBy>
  <cp:revision>145</cp:revision>
  <dcterms:created xsi:type="dcterms:W3CDTF">2020-02-01T11:21:51Z</dcterms:created>
  <dcterms:modified xsi:type="dcterms:W3CDTF">2020-02-04T20:45:10Z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